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media/image20.jpg" ContentType="image/jpe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25.jpg" ContentType="image/jpeg"/>
  <Override PartName="/ppt/media/image26.jpg" ContentType="image/jpeg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27.jpg" ContentType="image/jpeg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media/image28.jpg" ContentType="image/jpeg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media/image29.jpg" ContentType="image/jpeg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38"/>
  </p:notesMasterIdLst>
  <p:sldIdLst>
    <p:sldId id="334" r:id="rId2"/>
    <p:sldId id="337" r:id="rId3"/>
    <p:sldId id="357" r:id="rId4"/>
    <p:sldId id="385" r:id="rId5"/>
    <p:sldId id="338" r:id="rId6"/>
    <p:sldId id="342" r:id="rId7"/>
    <p:sldId id="355" r:id="rId8"/>
    <p:sldId id="343" r:id="rId9"/>
    <p:sldId id="344" r:id="rId10"/>
    <p:sldId id="346" r:id="rId11"/>
    <p:sldId id="389" r:id="rId12"/>
    <p:sldId id="356" r:id="rId13"/>
    <p:sldId id="347" r:id="rId14"/>
    <p:sldId id="360" r:id="rId15"/>
    <p:sldId id="348" r:id="rId16"/>
    <p:sldId id="387" r:id="rId17"/>
    <p:sldId id="339" r:id="rId18"/>
    <p:sldId id="349" r:id="rId19"/>
    <p:sldId id="350" r:id="rId20"/>
    <p:sldId id="351" r:id="rId21"/>
    <p:sldId id="352" r:id="rId22"/>
    <p:sldId id="353" r:id="rId23"/>
    <p:sldId id="354" r:id="rId24"/>
    <p:sldId id="361" r:id="rId25"/>
    <p:sldId id="362" r:id="rId26"/>
    <p:sldId id="363" r:id="rId27"/>
    <p:sldId id="367" r:id="rId28"/>
    <p:sldId id="378" r:id="rId29"/>
    <p:sldId id="379" r:id="rId30"/>
    <p:sldId id="364" r:id="rId31"/>
    <p:sldId id="388" r:id="rId32"/>
    <p:sldId id="381" r:id="rId33"/>
    <p:sldId id="382" r:id="rId34"/>
    <p:sldId id="383" r:id="rId35"/>
    <p:sldId id="384" r:id="rId36"/>
    <p:sldId id="38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9999"/>
    <a:srgbClr val="FFFF99"/>
    <a:srgbClr val="933B95"/>
    <a:srgbClr val="9783BB"/>
    <a:srgbClr val="CC0000"/>
    <a:srgbClr val="660033"/>
    <a:srgbClr val="660066"/>
    <a:srgbClr val="D6EAF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74" autoAdjust="0"/>
    <p:restoredTop sz="94611" autoAdjust="0"/>
  </p:normalViewPr>
  <p:slideViewPr>
    <p:cSldViewPr>
      <p:cViewPr>
        <p:scale>
          <a:sx n="96" d="100"/>
          <a:sy n="96" d="100"/>
        </p:scale>
        <p:origin x="2392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F67C78-5E13-4018-A3EE-340590B5CC4E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B12B612E-8E5A-4AED-ADAD-0B28AF4A40D8}">
      <dgm:prSet phldrT="[Text]" custT="1"/>
      <dgm:spPr/>
      <dgm:t>
        <a:bodyPr/>
        <a:lstStyle/>
        <a:p>
          <a:pPr rtl="1"/>
          <a:r>
            <a: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IMMUNITY</a:t>
          </a:r>
          <a:r>
            <a:rPr lang="en-GB" sz="2400" b="1" dirty="0"/>
            <a:t> </a:t>
          </a:r>
          <a:endParaRPr lang="ar-KW" sz="1000" b="1" dirty="0"/>
        </a:p>
        <a:p>
          <a:pPr rtl="1"/>
          <a:r>
            <a:rPr lang="en-GB" sz="1800" dirty="0">
              <a:solidFill>
                <a:srgbClr val="92D050"/>
              </a:solidFill>
            </a:rPr>
            <a:t>(only found in male slides)</a:t>
          </a:r>
        </a:p>
      </dgm:t>
    </dgm:pt>
    <dgm:pt modelId="{17461688-4A71-4FDD-9CCD-7DC80A5091A5}" type="parTrans" cxnId="{0482D1EA-BD34-4561-878B-892FD8CFD79F}">
      <dgm:prSet/>
      <dgm:spPr/>
      <dgm:t>
        <a:bodyPr/>
        <a:lstStyle/>
        <a:p>
          <a:pPr rtl="1"/>
          <a:endParaRPr lang="ar-SA"/>
        </a:p>
      </dgm:t>
    </dgm:pt>
    <dgm:pt modelId="{A68C6D68-999E-43F6-9E0E-D2A428BC9CA5}" type="sibTrans" cxnId="{0482D1EA-BD34-4561-878B-892FD8CFD79F}">
      <dgm:prSet/>
      <dgm:spPr/>
      <dgm:t>
        <a:bodyPr/>
        <a:lstStyle/>
        <a:p>
          <a:pPr rtl="1"/>
          <a:endParaRPr lang="ar-SA"/>
        </a:p>
      </dgm:t>
    </dgm:pt>
    <dgm:pt modelId="{259D679F-30BC-4956-B427-790C2201C020}">
      <dgm:prSet phldrT="[Text]"/>
      <dgm:spPr/>
      <dgm:t>
        <a:bodyPr/>
        <a:lstStyle/>
        <a:p>
          <a:pPr rtl="1"/>
          <a:r>
            <a:rPr lang="en-GB" b="1" dirty="0">
              <a:solidFill>
                <a:srgbClr val="FFFF00"/>
              </a:solidFill>
            </a:rPr>
            <a:t>Acquired immunity</a:t>
          </a:r>
        </a:p>
        <a:p>
          <a:pPr rtl="1"/>
          <a:r>
            <a:rPr lang="en-GB" dirty="0">
              <a:solidFill>
                <a:schemeClr val="bg1"/>
              </a:solidFill>
            </a:rPr>
            <a:t>(specific, adaptive)</a:t>
          </a:r>
          <a:r>
            <a:rPr lang="en-GB" dirty="0">
              <a:solidFill>
                <a:srgbClr val="FFFF00"/>
              </a:solidFill>
            </a:rPr>
            <a:t> </a:t>
          </a:r>
          <a:endParaRPr lang="ar-SA" dirty="0">
            <a:solidFill>
              <a:srgbClr val="FFFF00"/>
            </a:solidFill>
          </a:endParaRPr>
        </a:p>
      </dgm:t>
    </dgm:pt>
    <dgm:pt modelId="{35764B01-8642-4F17-BE66-2D1D4265A6CA}" type="parTrans" cxnId="{E7206573-3872-40AF-93F1-E6C3BDB63C71}">
      <dgm:prSet/>
      <dgm:spPr/>
      <dgm:t>
        <a:bodyPr/>
        <a:lstStyle/>
        <a:p>
          <a:pPr rtl="1"/>
          <a:endParaRPr lang="ar-SA"/>
        </a:p>
      </dgm:t>
    </dgm:pt>
    <dgm:pt modelId="{8B2BB2EE-75B6-4E36-B6E8-FE6FACD21926}" type="sibTrans" cxnId="{E7206573-3872-40AF-93F1-E6C3BDB63C71}">
      <dgm:prSet/>
      <dgm:spPr/>
      <dgm:t>
        <a:bodyPr/>
        <a:lstStyle/>
        <a:p>
          <a:pPr rtl="1"/>
          <a:endParaRPr lang="ar-SA"/>
        </a:p>
      </dgm:t>
    </dgm:pt>
    <dgm:pt modelId="{6F647312-6049-443C-8BED-3F36195509F2}">
      <dgm:prSet phldrT="[Text]" custT="1"/>
      <dgm:spPr/>
      <dgm:t>
        <a:bodyPr/>
        <a:lstStyle/>
        <a:p>
          <a:pPr rtl="1"/>
          <a:r>
            <a:rPr lang="en-GB" sz="1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Humoral</a:t>
          </a:r>
          <a:r>
            <a:rPr lang="en-GB" sz="1900" dirty="0">
              <a:solidFill>
                <a:srgbClr val="FFFF00"/>
              </a:solidFill>
            </a:rPr>
            <a:t> </a:t>
          </a:r>
          <a:r>
            <a:rPr lang="en-GB" sz="1900" dirty="0"/>
            <a:t>*</a:t>
          </a:r>
          <a:r>
            <a:rPr lang="en-GB" sz="1800" dirty="0"/>
            <a:t>Antibody-Mediated</a:t>
          </a:r>
        </a:p>
        <a:p>
          <a:r>
            <a:rPr lang="en-GB" sz="1800" dirty="0"/>
            <a:t>*B lymphocytes</a:t>
          </a:r>
          <a:endParaRPr lang="ar-SA" sz="1800" dirty="0"/>
        </a:p>
      </dgm:t>
    </dgm:pt>
    <dgm:pt modelId="{9EA37F95-6C05-434E-8FF5-9AF551206E4E}" type="parTrans" cxnId="{BF9FE99C-9A5C-4058-9095-180A60018BDD}">
      <dgm:prSet/>
      <dgm:spPr/>
      <dgm:t>
        <a:bodyPr/>
        <a:lstStyle/>
        <a:p>
          <a:pPr rtl="1"/>
          <a:endParaRPr lang="ar-SA"/>
        </a:p>
      </dgm:t>
    </dgm:pt>
    <dgm:pt modelId="{BDF28BE8-C812-4B0B-91F2-3C2537C7A81D}" type="sibTrans" cxnId="{BF9FE99C-9A5C-4058-9095-180A60018BDD}">
      <dgm:prSet/>
      <dgm:spPr/>
      <dgm:t>
        <a:bodyPr/>
        <a:lstStyle/>
        <a:p>
          <a:pPr rtl="1"/>
          <a:endParaRPr lang="ar-SA"/>
        </a:p>
      </dgm:t>
    </dgm:pt>
    <dgm:pt modelId="{3B93EB27-7854-488C-8DAB-65FF0F35277E}">
      <dgm:prSet phldrT="[Text]" custT="1"/>
      <dgm:spPr/>
      <dgm:t>
        <a:bodyPr/>
        <a:lstStyle/>
        <a:p>
          <a:pPr rtl="1"/>
          <a:endParaRPr lang="ar-SA" sz="2000" dirty="0"/>
        </a:p>
      </dgm:t>
    </dgm:pt>
    <dgm:pt modelId="{EF500481-446C-43E1-9B5F-087D6C15BD14}" type="parTrans" cxnId="{B2212E27-9A3D-4B70-AA79-E58A1BFFBF75}">
      <dgm:prSet/>
      <dgm:spPr/>
      <dgm:t>
        <a:bodyPr/>
        <a:lstStyle/>
        <a:p>
          <a:pPr rtl="1"/>
          <a:endParaRPr lang="ar-SA"/>
        </a:p>
      </dgm:t>
    </dgm:pt>
    <dgm:pt modelId="{FB04001D-56E1-420F-8F7A-1C487BBB79D1}" type="sibTrans" cxnId="{B2212E27-9A3D-4B70-AA79-E58A1BFFBF75}">
      <dgm:prSet/>
      <dgm:spPr/>
      <dgm:t>
        <a:bodyPr/>
        <a:lstStyle/>
        <a:p>
          <a:pPr rtl="1"/>
          <a:endParaRPr lang="ar-SA"/>
        </a:p>
      </dgm:t>
    </dgm:pt>
    <dgm:pt modelId="{E2934591-54D4-41EC-8662-F5062BDC49CC}">
      <dgm:prSet phldrT="[Text]" custT="1"/>
      <dgm:spPr/>
      <dgm:t>
        <a:bodyPr/>
        <a:lstStyle/>
        <a:p>
          <a:pPr rtl="1"/>
          <a:r>
            <a:rPr lang="en-GB" sz="1800" b="1" dirty="0">
              <a:solidFill>
                <a:srgbClr val="FFFF00"/>
              </a:solidFill>
            </a:rPr>
            <a:t>Innate immunity </a:t>
          </a:r>
        </a:p>
        <a:p>
          <a:pPr rtl="1"/>
          <a:r>
            <a:rPr lang="en-GB" sz="1800" dirty="0"/>
            <a:t>(non specific)</a:t>
          </a:r>
        </a:p>
        <a:p>
          <a:pPr rtl="1"/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Example:</a:t>
          </a:r>
        </a:p>
        <a:p>
          <a:pPr rtl="1"/>
          <a:r>
            <a:rPr lang="en-GB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1-Phagocytes</a:t>
          </a:r>
        </a:p>
        <a:p>
          <a:pPr rtl="1"/>
          <a:r>
            <a: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2- Complement system </a:t>
          </a:r>
        </a:p>
        <a:p>
          <a:pPr rtl="1"/>
          <a:r>
            <a:rPr lang="en-GB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3- Barriers</a:t>
          </a:r>
          <a:endParaRPr lang="ar-SA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F63652-ADEF-405B-B911-19D2A97770B6}" type="parTrans" cxnId="{5E78A28E-51F8-438E-9F65-C309908F27E9}">
      <dgm:prSet/>
      <dgm:spPr/>
      <dgm:t>
        <a:bodyPr/>
        <a:lstStyle/>
        <a:p>
          <a:pPr rtl="1"/>
          <a:endParaRPr lang="ar-SA"/>
        </a:p>
      </dgm:t>
    </dgm:pt>
    <dgm:pt modelId="{2FDEBF60-F1F7-4F12-829E-29BFE3EE6798}" type="sibTrans" cxnId="{5E78A28E-51F8-438E-9F65-C309908F27E9}">
      <dgm:prSet/>
      <dgm:spPr/>
      <dgm:t>
        <a:bodyPr/>
        <a:lstStyle/>
        <a:p>
          <a:pPr rtl="1"/>
          <a:endParaRPr lang="ar-SA"/>
        </a:p>
      </dgm:t>
    </dgm:pt>
    <dgm:pt modelId="{504DD3F5-1CFA-4083-9FAB-4ED51E7F75EB}" type="pres">
      <dgm:prSet presAssocID="{DBF67C78-5E13-4018-A3EE-340590B5CC4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2CDCFFE-5BEF-460E-8DD7-F5DB307CD9B9}" type="pres">
      <dgm:prSet presAssocID="{B12B612E-8E5A-4AED-ADAD-0B28AF4A40D8}" presName="vertOne" presStyleCnt="0"/>
      <dgm:spPr/>
    </dgm:pt>
    <dgm:pt modelId="{3CD14B99-783F-4D61-89CD-4AAF0A7406BC}" type="pres">
      <dgm:prSet presAssocID="{B12B612E-8E5A-4AED-ADAD-0B28AF4A40D8}" presName="txOne" presStyleLbl="node0" presStyleIdx="0" presStyleCnt="1" custLinFactNeighborX="-1762" custLinFactNeighborY="-757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93EEF1-362C-4315-BAA7-8FA5B9443B4F}" type="pres">
      <dgm:prSet presAssocID="{B12B612E-8E5A-4AED-ADAD-0B28AF4A40D8}" presName="parTransOne" presStyleCnt="0"/>
      <dgm:spPr/>
    </dgm:pt>
    <dgm:pt modelId="{4936D5C7-9DED-440E-96DD-E000D91720A5}" type="pres">
      <dgm:prSet presAssocID="{B12B612E-8E5A-4AED-ADAD-0B28AF4A40D8}" presName="horzOne" presStyleCnt="0"/>
      <dgm:spPr/>
    </dgm:pt>
    <dgm:pt modelId="{A5F39D00-D767-4091-B1B9-E0E597648EC5}" type="pres">
      <dgm:prSet presAssocID="{259D679F-30BC-4956-B427-790C2201C020}" presName="vertTwo" presStyleCnt="0"/>
      <dgm:spPr/>
    </dgm:pt>
    <dgm:pt modelId="{2E7F6F1F-5313-46D7-B17F-297BEB5EFFA5}" type="pres">
      <dgm:prSet presAssocID="{259D679F-30BC-4956-B427-790C2201C020}" presName="txTwo" presStyleLbl="node2" presStyleIdx="0" presStyleCnt="2" custLinFactNeighborX="-171" custLinFactNeighborY="197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C53198-966F-4504-A14D-A63AE9267051}" type="pres">
      <dgm:prSet presAssocID="{259D679F-30BC-4956-B427-790C2201C020}" presName="parTransTwo" presStyleCnt="0"/>
      <dgm:spPr/>
    </dgm:pt>
    <dgm:pt modelId="{8AB1B525-A3F9-4B55-8497-E20D7ACE757F}" type="pres">
      <dgm:prSet presAssocID="{259D679F-30BC-4956-B427-790C2201C020}" presName="horzTwo" presStyleCnt="0"/>
      <dgm:spPr/>
    </dgm:pt>
    <dgm:pt modelId="{8D25B55F-5F31-4AB2-8E66-9F3186A88138}" type="pres">
      <dgm:prSet presAssocID="{6F647312-6049-443C-8BED-3F36195509F2}" presName="vertThree" presStyleCnt="0"/>
      <dgm:spPr/>
    </dgm:pt>
    <dgm:pt modelId="{CA565B9F-230B-4480-85CA-D0F6BB82E826}" type="pres">
      <dgm:prSet presAssocID="{6F647312-6049-443C-8BED-3F36195509F2}" presName="txThree" presStyleLbl="node3" presStyleIdx="0" presStyleCnt="2" custScaleY="2076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13DEE9-E016-4D8B-BA5B-195274D24BFF}" type="pres">
      <dgm:prSet presAssocID="{6F647312-6049-443C-8BED-3F36195509F2}" presName="horzThree" presStyleCnt="0"/>
      <dgm:spPr/>
    </dgm:pt>
    <dgm:pt modelId="{A092DA53-083D-403F-AC62-4348B29216B0}" type="pres">
      <dgm:prSet presAssocID="{BDF28BE8-C812-4B0B-91F2-3C2537C7A81D}" presName="sibSpaceThree" presStyleCnt="0"/>
      <dgm:spPr/>
    </dgm:pt>
    <dgm:pt modelId="{22BBA214-4CF1-4B1B-96D4-0F7D4EC14A1A}" type="pres">
      <dgm:prSet presAssocID="{3B93EB27-7854-488C-8DAB-65FF0F35277E}" presName="vertThree" presStyleCnt="0"/>
      <dgm:spPr/>
    </dgm:pt>
    <dgm:pt modelId="{E51C9101-A1D1-4CB4-AD43-883523FA9916}" type="pres">
      <dgm:prSet presAssocID="{3B93EB27-7854-488C-8DAB-65FF0F35277E}" presName="txThree" presStyleLbl="node3" presStyleIdx="1" presStyleCnt="2" custScaleX="95106" custScaleY="1295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938CA0-C051-4942-B5A9-09CA3086FA59}" type="pres">
      <dgm:prSet presAssocID="{3B93EB27-7854-488C-8DAB-65FF0F35277E}" presName="horzThree" presStyleCnt="0"/>
      <dgm:spPr/>
    </dgm:pt>
    <dgm:pt modelId="{A36D146B-6514-4749-B5AE-7E6B4854C4FD}" type="pres">
      <dgm:prSet presAssocID="{8B2BB2EE-75B6-4E36-B6E8-FE6FACD21926}" presName="sibSpaceTwo" presStyleCnt="0"/>
      <dgm:spPr/>
    </dgm:pt>
    <dgm:pt modelId="{1D40BC26-B8F7-4971-BD50-152D62A4FEDC}" type="pres">
      <dgm:prSet presAssocID="{E2934591-54D4-41EC-8662-F5062BDC49CC}" presName="vertTwo" presStyleCnt="0"/>
      <dgm:spPr/>
    </dgm:pt>
    <dgm:pt modelId="{89032290-8793-4940-97D1-C85F6D2F2051}" type="pres">
      <dgm:prSet presAssocID="{E2934591-54D4-41EC-8662-F5062BDC49CC}" presName="txTwo" presStyleLbl="node2" presStyleIdx="1" presStyleCnt="2" custScaleY="3190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71911B-9078-4D97-9E14-52198901CEAE}" type="pres">
      <dgm:prSet presAssocID="{E2934591-54D4-41EC-8662-F5062BDC49CC}" presName="horzTwo" presStyleCnt="0"/>
      <dgm:spPr/>
    </dgm:pt>
  </dgm:ptLst>
  <dgm:cxnLst>
    <dgm:cxn modelId="{FDE8A028-41C0-427B-AFD7-7509B0D70CB8}" type="presOf" srcId="{259D679F-30BC-4956-B427-790C2201C020}" destId="{2E7F6F1F-5313-46D7-B17F-297BEB5EFFA5}" srcOrd="0" destOrd="0" presId="urn:microsoft.com/office/officeart/2005/8/layout/hierarchy4"/>
    <dgm:cxn modelId="{BF9FE99C-9A5C-4058-9095-180A60018BDD}" srcId="{259D679F-30BC-4956-B427-790C2201C020}" destId="{6F647312-6049-443C-8BED-3F36195509F2}" srcOrd="0" destOrd="0" parTransId="{9EA37F95-6C05-434E-8FF5-9AF551206E4E}" sibTransId="{BDF28BE8-C812-4B0B-91F2-3C2537C7A81D}"/>
    <dgm:cxn modelId="{0482D1EA-BD34-4561-878B-892FD8CFD79F}" srcId="{DBF67C78-5E13-4018-A3EE-340590B5CC4E}" destId="{B12B612E-8E5A-4AED-ADAD-0B28AF4A40D8}" srcOrd="0" destOrd="0" parTransId="{17461688-4A71-4FDD-9CCD-7DC80A5091A5}" sibTransId="{A68C6D68-999E-43F6-9E0E-D2A428BC9CA5}"/>
    <dgm:cxn modelId="{8FB1A1FD-BA1C-460C-8101-D9C5A69F0498}" type="presOf" srcId="{B12B612E-8E5A-4AED-ADAD-0B28AF4A40D8}" destId="{3CD14B99-783F-4D61-89CD-4AAF0A7406BC}" srcOrd="0" destOrd="0" presId="urn:microsoft.com/office/officeart/2005/8/layout/hierarchy4"/>
    <dgm:cxn modelId="{5E78A28E-51F8-438E-9F65-C309908F27E9}" srcId="{B12B612E-8E5A-4AED-ADAD-0B28AF4A40D8}" destId="{E2934591-54D4-41EC-8662-F5062BDC49CC}" srcOrd="1" destOrd="0" parTransId="{B7F63652-ADEF-405B-B911-19D2A97770B6}" sibTransId="{2FDEBF60-F1F7-4F12-829E-29BFE3EE6798}"/>
    <dgm:cxn modelId="{EBC4B439-4CE6-42FF-A793-636AFE304569}" type="presOf" srcId="{6F647312-6049-443C-8BED-3F36195509F2}" destId="{CA565B9F-230B-4480-85CA-D0F6BB82E826}" srcOrd="0" destOrd="0" presId="urn:microsoft.com/office/officeart/2005/8/layout/hierarchy4"/>
    <dgm:cxn modelId="{5062A252-0CB0-4474-9962-D739BE3F76C0}" type="presOf" srcId="{3B93EB27-7854-488C-8DAB-65FF0F35277E}" destId="{E51C9101-A1D1-4CB4-AD43-883523FA9916}" srcOrd="0" destOrd="0" presId="urn:microsoft.com/office/officeart/2005/8/layout/hierarchy4"/>
    <dgm:cxn modelId="{8FFF1E28-C04C-43D2-B86C-E21901A50914}" type="presOf" srcId="{E2934591-54D4-41EC-8662-F5062BDC49CC}" destId="{89032290-8793-4940-97D1-C85F6D2F2051}" srcOrd="0" destOrd="0" presId="urn:microsoft.com/office/officeart/2005/8/layout/hierarchy4"/>
    <dgm:cxn modelId="{B2212E27-9A3D-4B70-AA79-E58A1BFFBF75}" srcId="{259D679F-30BC-4956-B427-790C2201C020}" destId="{3B93EB27-7854-488C-8DAB-65FF0F35277E}" srcOrd="1" destOrd="0" parTransId="{EF500481-446C-43E1-9B5F-087D6C15BD14}" sibTransId="{FB04001D-56E1-420F-8F7A-1C487BBB79D1}"/>
    <dgm:cxn modelId="{98159E95-CD77-44DD-A6CB-CC9F7101CC70}" type="presOf" srcId="{DBF67C78-5E13-4018-A3EE-340590B5CC4E}" destId="{504DD3F5-1CFA-4083-9FAB-4ED51E7F75EB}" srcOrd="0" destOrd="0" presId="urn:microsoft.com/office/officeart/2005/8/layout/hierarchy4"/>
    <dgm:cxn modelId="{E7206573-3872-40AF-93F1-E6C3BDB63C71}" srcId="{B12B612E-8E5A-4AED-ADAD-0B28AF4A40D8}" destId="{259D679F-30BC-4956-B427-790C2201C020}" srcOrd="0" destOrd="0" parTransId="{35764B01-8642-4F17-BE66-2D1D4265A6CA}" sibTransId="{8B2BB2EE-75B6-4E36-B6E8-FE6FACD21926}"/>
    <dgm:cxn modelId="{3D001D27-BE55-492F-A846-9A1966F1CB99}" type="presParOf" srcId="{504DD3F5-1CFA-4083-9FAB-4ED51E7F75EB}" destId="{A2CDCFFE-5BEF-460E-8DD7-F5DB307CD9B9}" srcOrd="0" destOrd="0" presId="urn:microsoft.com/office/officeart/2005/8/layout/hierarchy4"/>
    <dgm:cxn modelId="{0CEA1DE7-FECD-41B3-86B4-8DC1A59A17B2}" type="presParOf" srcId="{A2CDCFFE-5BEF-460E-8DD7-F5DB307CD9B9}" destId="{3CD14B99-783F-4D61-89CD-4AAF0A7406BC}" srcOrd="0" destOrd="0" presId="urn:microsoft.com/office/officeart/2005/8/layout/hierarchy4"/>
    <dgm:cxn modelId="{AC021F69-8328-4195-A488-40CA7F1CAF02}" type="presParOf" srcId="{A2CDCFFE-5BEF-460E-8DD7-F5DB307CD9B9}" destId="{8293EEF1-362C-4315-BAA7-8FA5B9443B4F}" srcOrd="1" destOrd="0" presId="urn:microsoft.com/office/officeart/2005/8/layout/hierarchy4"/>
    <dgm:cxn modelId="{370259E5-FE2E-44CD-8C77-38FD8B126269}" type="presParOf" srcId="{A2CDCFFE-5BEF-460E-8DD7-F5DB307CD9B9}" destId="{4936D5C7-9DED-440E-96DD-E000D91720A5}" srcOrd="2" destOrd="0" presId="urn:microsoft.com/office/officeart/2005/8/layout/hierarchy4"/>
    <dgm:cxn modelId="{D9073992-C943-4C51-ADC2-619AF9AFF374}" type="presParOf" srcId="{4936D5C7-9DED-440E-96DD-E000D91720A5}" destId="{A5F39D00-D767-4091-B1B9-E0E597648EC5}" srcOrd="0" destOrd="0" presId="urn:microsoft.com/office/officeart/2005/8/layout/hierarchy4"/>
    <dgm:cxn modelId="{74B8F194-09C7-480C-BAFE-BACBA2E5A017}" type="presParOf" srcId="{A5F39D00-D767-4091-B1B9-E0E597648EC5}" destId="{2E7F6F1F-5313-46D7-B17F-297BEB5EFFA5}" srcOrd="0" destOrd="0" presId="urn:microsoft.com/office/officeart/2005/8/layout/hierarchy4"/>
    <dgm:cxn modelId="{C91C7C2F-4D38-4C71-B489-441AB48B91A7}" type="presParOf" srcId="{A5F39D00-D767-4091-B1B9-E0E597648EC5}" destId="{BFC53198-966F-4504-A14D-A63AE9267051}" srcOrd="1" destOrd="0" presId="urn:microsoft.com/office/officeart/2005/8/layout/hierarchy4"/>
    <dgm:cxn modelId="{C6A5641B-4014-425E-AE12-256F035B8A96}" type="presParOf" srcId="{A5F39D00-D767-4091-B1B9-E0E597648EC5}" destId="{8AB1B525-A3F9-4B55-8497-E20D7ACE757F}" srcOrd="2" destOrd="0" presId="urn:microsoft.com/office/officeart/2005/8/layout/hierarchy4"/>
    <dgm:cxn modelId="{C525EF55-B57A-4413-A0A0-2A4795466C42}" type="presParOf" srcId="{8AB1B525-A3F9-4B55-8497-E20D7ACE757F}" destId="{8D25B55F-5F31-4AB2-8E66-9F3186A88138}" srcOrd="0" destOrd="0" presId="urn:microsoft.com/office/officeart/2005/8/layout/hierarchy4"/>
    <dgm:cxn modelId="{1E739DF1-804B-40B4-AC04-F078EFCF3CE0}" type="presParOf" srcId="{8D25B55F-5F31-4AB2-8E66-9F3186A88138}" destId="{CA565B9F-230B-4480-85CA-D0F6BB82E826}" srcOrd="0" destOrd="0" presId="urn:microsoft.com/office/officeart/2005/8/layout/hierarchy4"/>
    <dgm:cxn modelId="{5F308916-F92E-4DD8-8CB0-DF283F47EFDF}" type="presParOf" srcId="{8D25B55F-5F31-4AB2-8E66-9F3186A88138}" destId="{D213DEE9-E016-4D8B-BA5B-195274D24BFF}" srcOrd="1" destOrd="0" presId="urn:microsoft.com/office/officeart/2005/8/layout/hierarchy4"/>
    <dgm:cxn modelId="{811D651C-3103-4948-B4BB-2A8A324B600D}" type="presParOf" srcId="{8AB1B525-A3F9-4B55-8497-E20D7ACE757F}" destId="{A092DA53-083D-403F-AC62-4348B29216B0}" srcOrd="1" destOrd="0" presId="urn:microsoft.com/office/officeart/2005/8/layout/hierarchy4"/>
    <dgm:cxn modelId="{F4C6794A-5539-4B36-8A84-4BCAB5B6A624}" type="presParOf" srcId="{8AB1B525-A3F9-4B55-8497-E20D7ACE757F}" destId="{22BBA214-4CF1-4B1B-96D4-0F7D4EC14A1A}" srcOrd="2" destOrd="0" presId="urn:microsoft.com/office/officeart/2005/8/layout/hierarchy4"/>
    <dgm:cxn modelId="{E2725CD3-406A-43C7-985C-FB243074FEA7}" type="presParOf" srcId="{22BBA214-4CF1-4B1B-96D4-0F7D4EC14A1A}" destId="{E51C9101-A1D1-4CB4-AD43-883523FA9916}" srcOrd="0" destOrd="0" presId="urn:microsoft.com/office/officeart/2005/8/layout/hierarchy4"/>
    <dgm:cxn modelId="{941284B9-A5C6-4DB5-AE2E-DC722DAFDE52}" type="presParOf" srcId="{22BBA214-4CF1-4B1B-96D4-0F7D4EC14A1A}" destId="{12938CA0-C051-4942-B5A9-09CA3086FA59}" srcOrd="1" destOrd="0" presId="urn:microsoft.com/office/officeart/2005/8/layout/hierarchy4"/>
    <dgm:cxn modelId="{D4B1B4AF-52A1-4194-9C24-89BD6AF29DB5}" type="presParOf" srcId="{4936D5C7-9DED-440E-96DD-E000D91720A5}" destId="{A36D146B-6514-4749-B5AE-7E6B4854C4FD}" srcOrd="1" destOrd="0" presId="urn:microsoft.com/office/officeart/2005/8/layout/hierarchy4"/>
    <dgm:cxn modelId="{3123581C-519D-4485-AB29-102C385E60E6}" type="presParOf" srcId="{4936D5C7-9DED-440E-96DD-E000D91720A5}" destId="{1D40BC26-B8F7-4971-BD50-152D62A4FEDC}" srcOrd="2" destOrd="0" presId="urn:microsoft.com/office/officeart/2005/8/layout/hierarchy4"/>
    <dgm:cxn modelId="{2E515DF9-E6E4-4E81-99DC-793DB17FF2FD}" type="presParOf" srcId="{1D40BC26-B8F7-4971-BD50-152D62A4FEDC}" destId="{89032290-8793-4940-97D1-C85F6D2F2051}" srcOrd="0" destOrd="0" presId="urn:microsoft.com/office/officeart/2005/8/layout/hierarchy4"/>
    <dgm:cxn modelId="{029CB9B8-717A-4CA2-AA2A-538A243C3517}" type="presParOf" srcId="{1D40BC26-B8F7-4971-BD50-152D62A4FEDC}" destId="{E171911B-9078-4D97-9E14-52198901CEA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4447E3-756F-498A-8C5F-1A6494F0F446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D8DA13E-6B03-4BC1-8D48-143FDE13369B}">
      <dgm:prSet phldrT="[Text]" custT="1"/>
      <dgm:spPr/>
      <dgm:t>
        <a:bodyPr/>
        <a:lstStyle/>
        <a:p>
          <a:r>
            <a: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chemotaxis</a:t>
          </a:r>
        </a:p>
      </dgm:t>
    </dgm:pt>
    <dgm:pt modelId="{F5065ED7-9BB0-4BAD-8B6C-553F5FA4F40D}" type="parTrans" cxnId="{876C4DC9-232B-4FD7-9DB2-1EA11C57BA2C}">
      <dgm:prSet/>
      <dgm:spPr/>
      <dgm:t>
        <a:bodyPr/>
        <a:lstStyle/>
        <a:p>
          <a:endParaRPr lang="en-US"/>
        </a:p>
      </dgm:t>
    </dgm:pt>
    <dgm:pt modelId="{1DB22ED3-EF34-44CE-BDAA-6B16D2E5648E}" type="sibTrans" cxnId="{876C4DC9-232B-4FD7-9DB2-1EA11C57BA2C}">
      <dgm:prSet/>
      <dgm:spPr/>
      <dgm:t>
        <a:bodyPr/>
        <a:lstStyle/>
        <a:p>
          <a:endParaRPr lang="en-US"/>
        </a:p>
      </dgm:t>
    </dgm:pt>
    <dgm:pt modelId="{2CF468C7-E0D9-47CE-9438-54052E394A1C}">
      <dgm:prSet phldrT="[Text]" custT="1"/>
      <dgm:spPr/>
      <dgm:t>
        <a:bodyPr/>
        <a:lstStyle/>
        <a:p>
          <a:r>
            <a:rPr lang="en-US" sz="1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Ameoboid</a:t>
          </a:r>
          <a:r>
            <a: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movement</a:t>
          </a:r>
        </a:p>
      </dgm:t>
    </dgm:pt>
    <dgm:pt modelId="{1037E127-5452-46BD-B090-E0DFD01BBAA5}" type="parTrans" cxnId="{175789FD-3113-42F3-B2BC-4E23BB522A53}">
      <dgm:prSet/>
      <dgm:spPr/>
      <dgm:t>
        <a:bodyPr/>
        <a:lstStyle/>
        <a:p>
          <a:endParaRPr lang="en-US"/>
        </a:p>
      </dgm:t>
    </dgm:pt>
    <dgm:pt modelId="{F25A631F-E08C-4E6C-BB97-D588C42358B2}" type="sibTrans" cxnId="{175789FD-3113-42F3-B2BC-4E23BB522A53}">
      <dgm:prSet/>
      <dgm:spPr/>
      <dgm:t>
        <a:bodyPr/>
        <a:lstStyle/>
        <a:p>
          <a:endParaRPr lang="en-US"/>
        </a:p>
      </dgm:t>
    </dgm:pt>
    <dgm:pt modelId="{0E76267A-0B82-4F5E-8E76-B5967BF6582B}">
      <dgm:prSet phldrT="[Text]" custT="1"/>
      <dgm:spPr/>
      <dgm:t>
        <a:bodyPr/>
        <a:lstStyle/>
        <a:p>
          <a:r>
            <a: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Engulfing and killing of microbe</a:t>
          </a:r>
        </a:p>
      </dgm:t>
    </dgm:pt>
    <dgm:pt modelId="{3B0CC1D8-4F5E-4015-A45F-13101319F10F}" type="parTrans" cxnId="{FAB5DBD1-9D15-435D-9080-4F2F917C8542}">
      <dgm:prSet/>
      <dgm:spPr/>
      <dgm:t>
        <a:bodyPr/>
        <a:lstStyle/>
        <a:p>
          <a:endParaRPr lang="en-US"/>
        </a:p>
      </dgm:t>
    </dgm:pt>
    <dgm:pt modelId="{F75F9656-D0B9-4214-867B-B04E0A6740B9}" type="sibTrans" cxnId="{FAB5DBD1-9D15-435D-9080-4F2F917C8542}">
      <dgm:prSet/>
      <dgm:spPr/>
      <dgm:t>
        <a:bodyPr/>
        <a:lstStyle/>
        <a:p>
          <a:endParaRPr lang="en-US"/>
        </a:p>
      </dgm:t>
    </dgm:pt>
    <dgm:pt modelId="{4D9A925D-0C70-4E6F-A523-3F54F7B1F367}">
      <dgm:prSet custT="1"/>
      <dgm:spPr/>
      <dgm:t>
        <a:bodyPr/>
        <a:lstStyle/>
        <a:p>
          <a:r>
            <a: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margination</a:t>
          </a:r>
        </a:p>
      </dgm:t>
    </dgm:pt>
    <dgm:pt modelId="{90DB9238-9BE4-4621-987C-176CE379555A}" type="parTrans" cxnId="{956FF31A-4A0E-4716-B284-0488E924F3D3}">
      <dgm:prSet/>
      <dgm:spPr/>
      <dgm:t>
        <a:bodyPr/>
        <a:lstStyle/>
        <a:p>
          <a:endParaRPr lang="en-US"/>
        </a:p>
      </dgm:t>
    </dgm:pt>
    <dgm:pt modelId="{A71E0506-00B7-4D9C-9564-FA7AD3BC3AD9}" type="sibTrans" cxnId="{956FF31A-4A0E-4716-B284-0488E924F3D3}">
      <dgm:prSet/>
      <dgm:spPr/>
      <dgm:t>
        <a:bodyPr/>
        <a:lstStyle/>
        <a:p>
          <a:endParaRPr lang="en-US"/>
        </a:p>
      </dgm:t>
    </dgm:pt>
    <dgm:pt modelId="{2F016CFE-C23C-49A8-9B30-8FFCB6E1A3F5}">
      <dgm:prSet custT="1"/>
      <dgm:spPr/>
      <dgm:t>
        <a:bodyPr/>
        <a:lstStyle/>
        <a:p>
          <a:r>
            <a: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diapedesis</a:t>
          </a:r>
        </a:p>
      </dgm:t>
    </dgm:pt>
    <dgm:pt modelId="{5539724E-BFEE-41D0-821B-3DB5A20AD098}" type="parTrans" cxnId="{2AF28C65-CFC8-4CF3-932A-9E91399CF176}">
      <dgm:prSet/>
      <dgm:spPr/>
      <dgm:t>
        <a:bodyPr/>
        <a:lstStyle/>
        <a:p>
          <a:endParaRPr lang="en-US"/>
        </a:p>
      </dgm:t>
    </dgm:pt>
    <dgm:pt modelId="{27A41D97-7118-4A55-B0F4-144E46CB3831}" type="sibTrans" cxnId="{2AF28C65-CFC8-4CF3-932A-9E91399CF176}">
      <dgm:prSet/>
      <dgm:spPr/>
      <dgm:t>
        <a:bodyPr/>
        <a:lstStyle/>
        <a:p>
          <a:endParaRPr lang="en-US"/>
        </a:p>
      </dgm:t>
    </dgm:pt>
    <dgm:pt modelId="{44D8DE71-26A8-4EC2-96A1-E7410DBFFE7B}" type="pres">
      <dgm:prSet presAssocID="{D94447E3-756F-498A-8C5F-1A6494F0F44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AF0C887-C137-49BE-9973-09BADD3B7D5A}" type="pres">
      <dgm:prSet presAssocID="{5D8DA13E-6B03-4BC1-8D48-143FDE13369B}" presName="composite" presStyleCnt="0"/>
      <dgm:spPr/>
    </dgm:pt>
    <dgm:pt modelId="{259B7B77-C107-432F-B82F-A3A0FCBFB0A2}" type="pres">
      <dgm:prSet presAssocID="{5D8DA13E-6B03-4BC1-8D48-143FDE13369B}" presName="bentUpArrow1" presStyleLbl="alignImgPlace1" presStyleIdx="0" presStyleCnt="4"/>
      <dgm:spPr/>
    </dgm:pt>
    <dgm:pt modelId="{37FCC910-A31C-4DD5-B064-34D5CCA9351A}" type="pres">
      <dgm:prSet presAssocID="{5D8DA13E-6B03-4BC1-8D48-143FDE13369B}" presName="ParentText" presStyleLbl="node1" presStyleIdx="0" presStyleCnt="5" custScaleX="12210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821199-75D6-49FC-87C5-42B14808189A}" type="pres">
      <dgm:prSet presAssocID="{5D8DA13E-6B03-4BC1-8D48-143FDE13369B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A9F5F8B9-341D-4E47-B4BD-6E24C3CAD08C}" type="pres">
      <dgm:prSet presAssocID="{1DB22ED3-EF34-44CE-BDAA-6B16D2E5648E}" presName="sibTrans" presStyleCnt="0"/>
      <dgm:spPr/>
    </dgm:pt>
    <dgm:pt modelId="{5EEF2E75-A940-4DFB-ADD8-1A721538FD21}" type="pres">
      <dgm:prSet presAssocID="{4D9A925D-0C70-4E6F-A523-3F54F7B1F367}" presName="composite" presStyleCnt="0"/>
      <dgm:spPr/>
    </dgm:pt>
    <dgm:pt modelId="{289C19F8-5D23-47E1-B264-D4BFDEFFA86A}" type="pres">
      <dgm:prSet presAssocID="{4D9A925D-0C70-4E6F-A523-3F54F7B1F367}" presName="bentUpArrow1" presStyleLbl="alignImgPlace1" presStyleIdx="1" presStyleCnt="4"/>
      <dgm:spPr/>
    </dgm:pt>
    <dgm:pt modelId="{F4A3661C-0862-4F8B-B975-6AB9084A7C73}" type="pres">
      <dgm:prSet presAssocID="{4D9A925D-0C70-4E6F-A523-3F54F7B1F367}" presName="ParentText" presStyleLbl="node1" presStyleIdx="1" presStyleCnt="5" custScaleX="15166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DC1D2-0DAE-4EA7-9018-D313AD4AA447}" type="pres">
      <dgm:prSet presAssocID="{4D9A925D-0C70-4E6F-A523-3F54F7B1F367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1A12927E-0C81-4DD5-9712-32C9D9F01D81}" type="pres">
      <dgm:prSet presAssocID="{A71E0506-00B7-4D9C-9564-FA7AD3BC3AD9}" presName="sibTrans" presStyleCnt="0"/>
      <dgm:spPr/>
    </dgm:pt>
    <dgm:pt modelId="{80A59BAF-637D-4654-9973-20584F7AB34C}" type="pres">
      <dgm:prSet presAssocID="{2F016CFE-C23C-49A8-9B30-8FFCB6E1A3F5}" presName="composite" presStyleCnt="0"/>
      <dgm:spPr/>
    </dgm:pt>
    <dgm:pt modelId="{09483D41-9BD6-410C-AA7C-2773C88988B1}" type="pres">
      <dgm:prSet presAssocID="{2F016CFE-C23C-49A8-9B30-8FFCB6E1A3F5}" presName="bentUpArrow1" presStyleLbl="alignImgPlace1" presStyleIdx="2" presStyleCnt="4"/>
      <dgm:spPr/>
    </dgm:pt>
    <dgm:pt modelId="{872BD249-2129-4313-B45C-385BCA1FD37D}" type="pres">
      <dgm:prSet presAssocID="{2F016CFE-C23C-49A8-9B30-8FFCB6E1A3F5}" presName="ParentText" presStyleLbl="node1" presStyleIdx="2" presStyleCnt="5" custScaleX="1336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CFDBF-C235-4E74-AF34-0760B70E771A}" type="pres">
      <dgm:prSet presAssocID="{2F016CFE-C23C-49A8-9B30-8FFCB6E1A3F5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A5F1364-CE75-466A-AC1E-1C8B8E559783}" type="pres">
      <dgm:prSet presAssocID="{27A41D97-7118-4A55-B0F4-144E46CB3831}" presName="sibTrans" presStyleCnt="0"/>
      <dgm:spPr/>
    </dgm:pt>
    <dgm:pt modelId="{5A05ADEC-7774-400C-A637-CF1E0CF1F16D}" type="pres">
      <dgm:prSet presAssocID="{2CF468C7-E0D9-47CE-9438-54052E394A1C}" presName="composite" presStyleCnt="0"/>
      <dgm:spPr/>
    </dgm:pt>
    <dgm:pt modelId="{40D20441-F5C7-4FF2-8722-C825CF2AE500}" type="pres">
      <dgm:prSet presAssocID="{2CF468C7-E0D9-47CE-9438-54052E394A1C}" presName="bentUpArrow1" presStyleLbl="alignImgPlace1" presStyleIdx="3" presStyleCnt="4"/>
      <dgm:spPr/>
    </dgm:pt>
    <dgm:pt modelId="{FAE6B25E-623C-4AC2-98D5-E9E24C9A7F8C}" type="pres">
      <dgm:prSet presAssocID="{2CF468C7-E0D9-47CE-9438-54052E394A1C}" presName="ParentText" presStyleLbl="node1" presStyleIdx="3" presStyleCnt="5" custScaleX="15513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D31F28-A9F2-45F5-ACC1-D3C879A8EA76}" type="pres">
      <dgm:prSet presAssocID="{2CF468C7-E0D9-47CE-9438-54052E394A1C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017DAD76-BAC4-48F5-96BA-A9BE58EA2B27}" type="pres">
      <dgm:prSet presAssocID="{F25A631F-E08C-4E6C-BB97-D588C42358B2}" presName="sibTrans" presStyleCnt="0"/>
      <dgm:spPr/>
    </dgm:pt>
    <dgm:pt modelId="{AB34EB4C-10B1-4E52-B24F-8D18B73610BC}" type="pres">
      <dgm:prSet presAssocID="{0E76267A-0B82-4F5E-8E76-B5967BF6582B}" presName="composite" presStyleCnt="0"/>
      <dgm:spPr/>
    </dgm:pt>
    <dgm:pt modelId="{906CCD2E-2BB1-431B-A0E9-EFEF0504FD5A}" type="pres">
      <dgm:prSet presAssocID="{0E76267A-0B82-4F5E-8E76-B5967BF6582B}" presName="ParentText" presStyleLbl="node1" presStyleIdx="4" presStyleCnt="5" custScaleX="1359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B5DBD1-9D15-435D-9080-4F2F917C8542}" srcId="{D94447E3-756F-498A-8C5F-1A6494F0F446}" destId="{0E76267A-0B82-4F5E-8E76-B5967BF6582B}" srcOrd="4" destOrd="0" parTransId="{3B0CC1D8-4F5E-4015-A45F-13101319F10F}" sibTransId="{F75F9656-D0B9-4214-867B-B04E0A6740B9}"/>
    <dgm:cxn modelId="{56E4BA3E-211D-4D3E-96A8-DDAF02783162}" type="presOf" srcId="{2F016CFE-C23C-49A8-9B30-8FFCB6E1A3F5}" destId="{872BD249-2129-4313-B45C-385BCA1FD37D}" srcOrd="0" destOrd="0" presId="urn:microsoft.com/office/officeart/2005/8/layout/StepDownProcess"/>
    <dgm:cxn modelId="{876C4DC9-232B-4FD7-9DB2-1EA11C57BA2C}" srcId="{D94447E3-756F-498A-8C5F-1A6494F0F446}" destId="{5D8DA13E-6B03-4BC1-8D48-143FDE13369B}" srcOrd="0" destOrd="0" parTransId="{F5065ED7-9BB0-4BAD-8B6C-553F5FA4F40D}" sibTransId="{1DB22ED3-EF34-44CE-BDAA-6B16D2E5648E}"/>
    <dgm:cxn modelId="{98F1B289-536F-4BAD-8FEE-536CD8A8A5FA}" type="presOf" srcId="{D94447E3-756F-498A-8C5F-1A6494F0F446}" destId="{44D8DE71-26A8-4EC2-96A1-E7410DBFFE7B}" srcOrd="0" destOrd="0" presId="urn:microsoft.com/office/officeart/2005/8/layout/StepDownProcess"/>
    <dgm:cxn modelId="{B69B404A-6FC8-46F4-937A-6AE161E378C4}" type="presOf" srcId="{4D9A925D-0C70-4E6F-A523-3F54F7B1F367}" destId="{F4A3661C-0862-4F8B-B975-6AB9084A7C73}" srcOrd="0" destOrd="0" presId="urn:microsoft.com/office/officeart/2005/8/layout/StepDownProcess"/>
    <dgm:cxn modelId="{175789FD-3113-42F3-B2BC-4E23BB522A53}" srcId="{D94447E3-756F-498A-8C5F-1A6494F0F446}" destId="{2CF468C7-E0D9-47CE-9438-54052E394A1C}" srcOrd="3" destOrd="0" parTransId="{1037E127-5452-46BD-B090-E0DFD01BBAA5}" sibTransId="{F25A631F-E08C-4E6C-BB97-D588C42358B2}"/>
    <dgm:cxn modelId="{78A126F1-A645-4467-911A-A238C5B13793}" type="presOf" srcId="{2CF468C7-E0D9-47CE-9438-54052E394A1C}" destId="{FAE6B25E-623C-4AC2-98D5-E9E24C9A7F8C}" srcOrd="0" destOrd="0" presId="urn:microsoft.com/office/officeart/2005/8/layout/StepDownProcess"/>
    <dgm:cxn modelId="{2AF28C65-CFC8-4CF3-932A-9E91399CF176}" srcId="{D94447E3-756F-498A-8C5F-1A6494F0F446}" destId="{2F016CFE-C23C-49A8-9B30-8FFCB6E1A3F5}" srcOrd="2" destOrd="0" parTransId="{5539724E-BFEE-41D0-821B-3DB5A20AD098}" sibTransId="{27A41D97-7118-4A55-B0F4-144E46CB3831}"/>
    <dgm:cxn modelId="{E32569B6-7097-4BB6-A201-90869523D9D5}" type="presOf" srcId="{0E76267A-0B82-4F5E-8E76-B5967BF6582B}" destId="{906CCD2E-2BB1-431B-A0E9-EFEF0504FD5A}" srcOrd="0" destOrd="0" presId="urn:microsoft.com/office/officeart/2005/8/layout/StepDownProcess"/>
    <dgm:cxn modelId="{956FF31A-4A0E-4716-B284-0488E924F3D3}" srcId="{D94447E3-756F-498A-8C5F-1A6494F0F446}" destId="{4D9A925D-0C70-4E6F-A523-3F54F7B1F367}" srcOrd="1" destOrd="0" parTransId="{90DB9238-9BE4-4621-987C-176CE379555A}" sibTransId="{A71E0506-00B7-4D9C-9564-FA7AD3BC3AD9}"/>
    <dgm:cxn modelId="{5561BE98-13FC-4667-8FE5-4270BCF4325F}" type="presOf" srcId="{5D8DA13E-6B03-4BC1-8D48-143FDE13369B}" destId="{37FCC910-A31C-4DD5-B064-34D5CCA9351A}" srcOrd="0" destOrd="0" presId="urn:microsoft.com/office/officeart/2005/8/layout/StepDownProcess"/>
    <dgm:cxn modelId="{E674BC40-2426-4E24-851A-899140325685}" type="presParOf" srcId="{44D8DE71-26A8-4EC2-96A1-E7410DBFFE7B}" destId="{BAF0C887-C137-49BE-9973-09BADD3B7D5A}" srcOrd="0" destOrd="0" presId="urn:microsoft.com/office/officeart/2005/8/layout/StepDownProcess"/>
    <dgm:cxn modelId="{70F46B0B-A141-4507-A7B5-ED4D723EE8D5}" type="presParOf" srcId="{BAF0C887-C137-49BE-9973-09BADD3B7D5A}" destId="{259B7B77-C107-432F-B82F-A3A0FCBFB0A2}" srcOrd="0" destOrd="0" presId="urn:microsoft.com/office/officeart/2005/8/layout/StepDownProcess"/>
    <dgm:cxn modelId="{C395FCFC-A686-4A80-B158-0611EA6DC612}" type="presParOf" srcId="{BAF0C887-C137-49BE-9973-09BADD3B7D5A}" destId="{37FCC910-A31C-4DD5-B064-34D5CCA9351A}" srcOrd="1" destOrd="0" presId="urn:microsoft.com/office/officeart/2005/8/layout/StepDownProcess"/>
    <dgm:cxn modelId="{C88A2612-05D9-4859-95B5-3560D2E9B3B8}" type="presParOf" srcId="{BAF0C887-C137-49BE-9973-09BADD3B7D5A}" destId="{BA821199-75D6-49FC-87C5-42B14808189A}" srcOrd="2" destOrd="0" presId="urn:microsoft.com/office/officeart/2005/8/layout/StepDownProcess"/>
    <dgm:cxn modelId="{303E7F13-CB44-4B00-9992-392C7CC144A0}" type="presParOf" srcId="{44D8DE71-26A8-4EC2-96A1-E7410DBFFE7B}" destId="{A9F5F8B9-341D-4E47-B4BD-6E24C3CAD08C}" srcOrd="1" destOrd="0" presId="urn:microsoft.com/office/officeart/2005/8/layout/StepDownProcess"/>
    <dgm:cxn modelId="{DA2C964F-12F3-406A-9015-7CECC2965551}" type="presParOf" srcId="{44D8DE71-26A8-4EC2-96A1-E7410DBFFE7B}" destId="{5EEF2E75-A940-4DFB-ADD8-1A721538FD21}" srcOrd="2" destOrd="0" presId="urn:microsoft.com/office/officeart/2005/8/layout/StepDownProcess"/>
    <dgm:cxn modelId="{B636E154-6179-45F2-963A-3CEE7792A2B0}" type="presParOf" srcId="{5EEF2E75-A940-4DFB-ADD8-1A721538FD21}" destId="{289C19F8-5D23-47E1-B264-D4BFDEFFA86A}" srcOrd="0" destOrd="0" presId="urn:microsoft.com/office/officeart/2005/8/layout/StepDownProcess"/>
    <dgm:cxn modelId="{3FB25470-AE85-4BB9-9E9E-903000FE3517}" type="presParOf" srcId="{5EEF2E75-A940-4DFB-ADD8-1A721538FD21}" destId="{F4A3661C-0862-4F8B-B975-6AB9084A7C73}" srcOrd="1" destOrd="0" presId="urn:microsoft.com/office/officeart/2005/8/layout/StepDownProcess"/>
    <dgm:cxn modelId="{B7B893D0-63FA-4C2E-B728-516B45A464E9}" type="presParOf" srcId="{5EEF2E75-A940-4DFB-ADD8-1A721538FD21}" destId="{8EBDC1D2-0DAE-4EA7-9018-D313AD4AA447}" srcOrd="2" destOrd="0" presId="urn:microsoft.com/office/officeart/2005/8/layout/StepDownProcess"/>
    <dgm:cxn modelId="{6633C292-36C5-458B-8AB1-3CF72B389B72}" type="presParOf" srcId="{44D8DE71-26A8-4EC2-96A1-E7410DBFFE7B}" destId="{1A12927E-0C81-4DD5-9712-32C9D9F01D81}" srcOrd="3" destOrd="0" presId="urn:microsoft.com/office/officeart/2005/8/layout/StepDownProcess"/>
    <dgm:cxn modelId="{BD10675D-B972-491B-8531-C9AB7898BCBE}" type="presParOf" srcId="{44D8DE71-26A8-4EC2-96A1-E7410DBFFE7B}" destId="{80A59BAF-637D-4654-9973-20584F7AB34C}" srcOrd="4" destOrd="0" presId="urn:microsoft.com/office/officeart/2005/8/layout/StepDownProcess"/>
    <dgm:cxn modelId="{4E8BB4B8-1310-4DA4-958D-F4FC93B9EFF7}" type="presParOf" srcId="{80A59BAF-637D-4654-9973-20584F7AB34C}" destId="{09483D41-9BD6-410C-AA7C-2773C88988B1}" srcOrd="0" destOrd="0" presId="urn:microsoft.com/office/officeart/2005/8/layout/StepDownProcess"/>
    <dgm:cxn modelId="{DF1F7160-A7BA-4E09-9B31-E6DD5B8DD963}" type="presParOf" srcId="{80A59BAF-637D-4654-9973-20584F7AB34C}" destId="{872BD249-2129-4313-B45C-385BCA1FD37D}" srcOrd="1" destOrd="0" presId="urn:microsoft.com/office/officeart/2005/8/layout/StepDownProcess"/>
    <dgm:cxn modelId="{E6B6A5A6-8155-4541-A16F-5E86D17A2CEB}" type="presParOf" srcId="{80A59BAF-637D-4654-9973-20584F7AB34C}" destId="{E9ECFDBF-C235-4E74-AF34-0760B70E771A}" srcOrd="2" destOrd="0" presId="urn:microsoft.com/office/officeart/2005/8/layout/StepDownProcess"/>
    <dgm:cxn modelId="{575E87EB-D4CC-41A5-8A43-329D8173B49E}" type="presParOf" srcId="{44D8DE71-26A8-4EC2-96A1-E7410DBFFE7B}" destId="{DA5F1364-CE75-466A-AC1E-1C8B8E559783}" srcOrd="5" destOrd="0" presId="urn:microsoft.com/office/officeart/2005/8/layout/StepDownProcess"/>
    <dgm:cxn modelId="{86319960-3429-46C9-869D-65A02D30C692}" type="presParOf" srcId="{44D8DE71-26A8-4EC2-96A1-E7410DBFFE7B}" destId="{5A05ADEC-7774-400C-A637-CF1E0CF1F16D}" srcOrd="6" destOrd="0" presId="urn:microsoft.com/office/officeart/2005/8/layout/StepDownProcess"/>
    <dgm:cxn modelId="{B9E95A1E-EDDF-4EC6-848C-C34EE67FCE9B}" type="presParOf" srcId="{5A05ADEC-7774-400C-A637-CF1E0CF1F16D}" destId="{40D20441-F5C7-4FF2-8722-C825CF2AE500}" srcOrd="0" destOrd="0" presId="urn:microsoft.com/office/officeart/2005/8/layout/StepDownProcess"/>
    <dgm:cxn modelId="{BB0637F8-0317-477C-8C91-C62155CE66D7}" type="presParOf" srcId="{5A05ADEC-7774-400C-A637-CF1E0CF1F16D}" destId="{FAE6B25E-623C-4AC2-98D5-E9E24C9A7F8C}" srcOrd="1" destOrd="0" presId="urn:microsoft.com/office/officeart/2005/8/layout/StepDownProcess"/>
    <dgm:cxn modelId="{BE11EFE9-8EE8-4290-A523-EE6F51167913}" type="presParOf" srcId="{5A05ADEC-7774-400C-A637-CF1E0CF1F16D}" destId="{74D31F28-A9F2-45F5-ACC1-D3C879A8EA76}" srcOrd="2" destOrd="0" presId="urn:microsoft.com/office/officeart/2005/8/layout/StepDownProcess"/>
    <dgm:cxn modelId="{2A3FFAC9-20B9-411E-A003-498C38EB291B}" type="presParOf" srcId="{44D8DE71-26A8-4EC2-96A1-E7410DBFFE7B}" destId="{017DAD76-BAC4-48F5-96BA-A9BE58EA2B27}" srcOrd="7" destOrd="0" presId="urn:microsoft.com/office/officeart/2005/8/layout/StepDownProcess"/>
    <dgm:cxn modelId="{5479C0B3-E392-4767-9429-9A146E54348B}" type="presParOf" srcId="{44D8DE71-26A8-4EC2-96A1-E7410DBFFE7B}" destId="{AB34EB4C-10B1-4E52-B24F-8D18B73610BC}" srcOrd="8" destOrd="0" presId="urn:microsoft.com/office/officeart/2005/8/layout/StepDownProcess"/>
    <dgm:cxn modelId="{C78DB795-EBE1-492A-BA79-6BFFA41D8EF0}" type="presParOf" srcId="{AB34EB4C-10B1-4E52-B24F-8D18B73610BC}" destId="{906CCD2E-2BB1-431B-A0E9-EFEF0504FD5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A49326-5019-48B5-AAA7-65212833FB17}" type="doc">
      <dgm:prSet loTypeId="urn:microsoft.com/office/officeart/2005/8/layout/chart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B66E255-DE6C-4B89-9191-D022A94A30A0}">
      <dgm:prSet phldrT="[Text]" custT="1"/>
      <dgm:spPr/>
      <dgm:t>
        <a:bodyPr/>
        <a:lstStyle/>
        <a:p>
          <a:pPr rtl="0"/>
          <a:r>
            <a:rPr lang="en-US" sz="16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</a:rPr>
            <a:t>Bacterial toxin </a:t>
          </a:r>
          <a:r>
            <a:rPr lang="en-US" sz="1600" b="1" u="none" dirty="0">
              <a:uFillTx/>
            </a:rPr>
            <a:t>(from bacteria itself</a:t>
          </a:r>
          <a:r>
            <a:rPr lang="en-US" sz="1100" u="none" dirty="0">
              <a:uFillTx/>
            </a:rPr>
            <a:t>)</a:t>
          </a:r>
          <a:endParaRPr lang="en-US" sz="1100" dirty="0"/>
        </a:p>
      </dgm:t>
    </dgm:pt>
    <dgm:pt modelId="{4584FA6F-5F9B-4687-9B6C-C37C47BB3156}" type="parTrans" cxnId="{5B59F7FB-05A9-4398-BC38-C3CA030F80CB}">
      <dgm:prSet/>
      <dgm:spPr/>
      <dgm:t>
        <a:bodyPr/>
        <a:lstStyle/>
        <a:p>
          <a:endParaRPr lang="en-US"/>
        </a:p>
      </dgm:t>
    </dgm:pt>
    <dgm:pt modelId="{9893515B-75D5-42E2-89C0-7BE812E5970E}" type="sibTrans" cxnId="{5B59F7FB-05A9-4398-BC38-C3CA030F80CB}">
      <dgm:prSet/>
      <dgm:spPr/>
      <dgm:t>
        <a:bodyPr/>
        <a:lstStyle/>
        <a:p>
          <a:endParaRPr lang="en-US"/>
        </a:p>
      </dgm:t>
    </dgm:pt>
    <dgm:pt modelId="{47EBE1C3-7789-43BD-B6C3-EED2E6E435FA}">
      <dgm:prSet phldrT="[Text]"/>
      <dgm:spPr/>
      <dgm:t>
        <a:bodyPr/>
        <a:lstStyle/>
        <a:p>
          <a:pPr rtl="0"/>
          <a:r>
            <a:rPr lang="en-US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</a:rPr>
            <a:t>Reaction product </a:t>
          </a:r>
          <a:r>
            <a:rPr lang="en-US" b="1" u="none" dirty="0">
              <a:uFillTx/>
            </a:rPr>
            <a:t>of plasma clotting </a:t>
          </a:r>
          <a:endParaRPr lang="en-US" b="1" dirty="0"/>
        </a:p>
      </dgm:t>
    </dgm:pt>
    <dgm:pt modelId="{56A75683-5DBA-4EDE-9F79-9EA266645FC4}" type="sibTrans" cxnId="{E9FA7ACD-5380-49F0-93A4-C63AF39C86C8}">
      <dgm:prSet/>
      <dgm:spPr/>
      <dgm:t>
        <a:bodyPr/>
        <a:lstStyle/>
        <a:p>
          <a:endParaRPr lang="en-US"/>
        </a:p>
      </dgm:t>
    </dgm:pt>
    <dgm:pt modelId="{2C238DB3-45B7-4D47-98A7-036D7BF31934}" type="parTrans" cxnId="{E9FA7ACD-5380-49F0-93A4-C63AF39C86C8}">
      <dgm:prSet/>
      <dgm:spPr/>
      <dgm:t>
        <a:bodyPr/>
        <a:lstStyle/>
        <a:p>
          <a:endParaRPr lang="en-US"/>
        </a:p>
      </dgm:t>
    </dgm:pt>
    <dgm:pt modelId="{A051BC5D-646A-4EC0-B498-F9680534F6A2}">
      <dgm:prSet phldrT="[Text]" custT="1"/>
      <dgm:spPr/>
      <dgm:t>
        <a:bodyPr/>
        <a:lstStyle/>
        <a:p>
          <a:pPr rtl="0"/>
          <a:r>
            <a:rPr lang="en-US" sz="1400" b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</a:rPr>
            <a:t>Complement system </a:t>
          </a:r>
          <a:endParaRPr lang="en-US" sz="1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C58B27-1018-487D-B291-193DD34599ED}" type="sibTrans" cxnId="{374AF8E3-13A4-49CB-BDE5-3D02C0AFC768}">
      <dgm:prSet/>
      <dgm:spPr/>
      <dgm:t>
        <a:bodyPr/>
        <a:lstStyle/>
        <a:p>
          <a:endParaRPr lang="en-US"/>
        </a:p>
      </dgm:t>
    </dgm:pt>
    <dgm:pt modelId="{F69CEDF1-884B-4B21-8B17-E5DDEEA0EB37}" type="parTrans" cxnId="{374AF8E3-13A4-49CB-BDE5-3D02C0AFC768}">
      <dgm:prSet/>
      <dgm:spPr/>
      <dgm:t>
        <a:bodyPr/>
        <a:lstStyle/>
        <a:p>
          <a:endParaRPr lang="en-US"/>
        </a:p>
      </dgm:t>
    </dgm:pt>
    <dgm:pt modelId="{1B528EF1-5F83-484F-BF9B-1CD9961E07CF}">
      <dgm:prSet phldrT="[Text]" custT="1"/>
      <dgm:spPr/>
      <dgm:t>
        <a:bodyPr/>
        <a:lstStyle/>
        <a:p>
          <a:pPr rtl="0"/>
          <a:r>
            <a:rPr lang="en-US" sz="14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</a:rPr>
            <a:t>Degenerative products of inflamed tissue</a:t>
          </a:r>
          <a:r>
            <a:rPr lang="en-US" sz="14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</a:rPr>
            <a:t> </a:t>
          </a:r>
          <a:endParaRPr lang="en-U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135A15-1842-40E1-ACDC-4DFAA68FC7AF}" type="sibTrans" cxnId="{FF952A4C-5E5C-4239-959E-E03686FF97C0}">
      <dgm:prSet/>
      <dgm:spPr/>
      <dgm:t>
        <a:bodyPr/>
        <a:lstStyle/>
        <a:p>
          <a:endParaRPr lang="en-US"/>
        </a:p>
      </dgm:t>
    </dgm:pt>
    <dgm:pt modelId="{8710A4DA-B5D5-4A3A-93BF-D73237563CA6}" type="parTrans" cxnId="{FF952A4C-5E5C-4239-959E-E03686FF97C0}">
      <dgm:prSet/>
      <dgm:spPr/>
      <dgm:t>
        <a:bodyPr/>
        <a:lstStyle/>
        <a:p>
          <a:endParaRPr lang="en-US"/>
        </a:p>
      </dgm:t>
    </dgm:pt>
    <dgm:pt modelId="{BB9DD19E-6977-4316-884C-E722F695B62C}" type="pres">
      <dgm:prSet presAssocID="{D5A49326-5019-48B5-AAA7-65212833FB1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E477ED-80B6-4AF8-895B-89178CD49A4A}" type="pres">
      <dgm:prSet presAssocID="{D5A49326-5019-48B5-AAA7-65212833FB17}" presName="wedge1" presStyleLbl="node1" presStyleIdx="0" presStyleCnt="4" custLinFactNeighborX="-3783" custLinFactNeighborY="4030"/>
      <dgm:spPr/>
      <dgm:t>
        <a:bodyPr/>
        <a:lstStyle/>
        <a:p>
          <a:endParaRPr lang="en-US"/>
        </a:p>
      </dgm:t>
    </dgm:pt>
    <dgm:pt modelId="{F5D41371-55D0-4B40-A978-A33DDEE2F71B}" type="pres">
      <dgm:prSet presAssocID="{D5A49326-5019-48B5-AAA7-65212833FB1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0F100-8E84-4F26-8C42-74D0FB640BB5}" type="pres">
      <dgm:prSet presAssocID="{D5A49326-5019-48B5-AAA7-65212833FB17}" presName="wedge2" presStyleLbl="node1" presStyleIdx="1" presStyleCnt="4"/>
      <dgm:spPr/>
      <dgm:t>
        <a:bodyPr/>
        <a:lstStyle/>
        <a:p>
          <a:endParaRPr lang="en-US"/>
        </a:p>
      </dgm:t>
    </dgm:pt>
    <dgm:pt modelId="{E1204591-F520-4DDA-A3EE-3073BABA9618}" type="pres">
      <dgm:prSet presAssocID="{D5A49326-5019-48B5-AAA7-65212833FB1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472C4-6AC4-4FA2-82FF-FB9C184E8020}" type="pres">
      <dgm:prSet presAssocID="{D5A49326-5019-48B5-AAA7-65212833FB17}" presName="wedge3" presStyleLbl="node1" presStyleIdx="2" presStyleCnt="4"/>
      <dgm:spPr/>
      <dgm:t>
        <a:bodyPr/>
        <a:lstStyle/>
        <a:p>
          <a:endParaRPr lang="en-US"/>
        </a:p>
      </dgm:t>
    </dgm:pt>
    <dgm:pt modelId="{D45CE0A7-B7DE-409E-BD53-09A7C5F9A76D}" type="pres">
      <dgm:prSet presAssocID="{D5A49326-5019-48B5-AAA7-65212833FB1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EAE4D-C61C-4606-AB30-4D9907899389}" type="pres">
      <dgm:prSet presAssocID="{D5A49326-5019-48B5-AAA7-65212833FB17}" presName="wedge4" presStyleLbl="node1" presStyleIdx="3" presStyleCnt="4"/>
      <dgm:spPr/>
      <dgm:t>
        <a:bodyPr/>
        <a:lstStyle/>
        <a:p>
          <a:endParaRPr lang="en-US"/>
        </a:p>
      </dgm:t>
    </dgm:pt>
    <dgm:pt modelId="{8141B851-F027-4F68-8B7D-516C74D1DC8E}" type="pres">
      <dgm:prSet presAssocID="{D5A49326-5019-48B5-AAA7-65212833FB1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511B02-564F-4ACC-B055-16ED2E6BF97A}" type="presOf" srcId="{1B528EF1-5F83-484F-BF9B-1CD9961E07CF}" destId="{E1204591-F520-4DDA-A3EE-3073BABA9618}" srcOrd="1" destOrd="0" presId="urn:microsoft.com/office/officeart/2005/8/layout/chart3"/>
    <dgm:cxn modelId="{2CAEF285-7E69-479F-A8BE-DDA4C2F9CB6E}" type="presOf" srcId="{3B66E255-DE6C-4B89-9191-D022A94A30A0}" destId="{F5D41371-55D0-4B40-A978-A33DDEE2F71B}" srcOrd="1" destOrd="0" presId="urn:microsoft.com/office/officeart/2005/8/layout/chart3"/>
    <dgm:cxn modelId="{5B59F7FB-05A9-4398-BC38-C3CA030F80CB}" srcId="{D5A49326-5019-48B5-AAA7-65212833FB17}" destId="{3B66E255-DE6C-4B89-9191-D022A94A30A0}" srcOrd="0" destOrd="0" parTransId="{4584FA6F-5F9B-4687-9B6C-C37C47BB3156}" sibTransId="{9893515B-75D5-42E2-89C0-7BE812E5970E}"/>
    <dgm:cxn modelId="{A59DD885-DF11-4032-AB8E-767C3DE3E2BD}" type="presOf" srcId="{A051BC5D-646A-4EC0-B498-F9680534F6A2}" destId="{D45CE0A7-B7DE-409E-BD53-09A7C5F9A76D}" srcOrd="1" destOrd="0" presId="urn:microsoft.com/office/officeart/2005/8/layout/chart3"/>
    <dgm:cxn modelId="{E9FA7ACD-5380-49F0-93A4-C63AF39C86C8}" srcId="{D5A49326-5019-48B5-AAA7-65212833FB17}" destId="{47EBE1C3-7789-43BD-B6C3-EED2E6E435FA}" srcOrd="3" destOrd="0" parTransId="{2C238DB3-45B7-4D47-98A7-036D7BF31934}" sibTransId="{56A75683-5DBA-4EDE-9F79-9EA266645FC4}"/>
    <dgm:cxn modelId="{ED704882-4017-40D8-BACA-D14B36727C19}" type="presOf" srcId="{3B66E255-DE6C-4B89-9191-D022A94A30A0}" destId="{FFE477ED-80B6-4AF8-895B-89178CD49A4A}" srcOrd="0" destOrd="0" presId="urn:microsoft.com/office/officeart/2005/8/layout/chart3"/>
    <dgm:cxn modelId="{626F83A4-FC65-4621-B636-53B829680EA6}" type="presOf" srcId="{D5A49326-5019-48B5-AAA7-65212833FB17}" destId="{BB9DD19E-6977-4316-884C-E722F695B62C}" srcOrd="0" destOrd="0" presId="urn:microsoft.com/office/officeart/2005/8/layout/chart3"/>
    <dgm:cxn modelId="{FF952A4C-5E5C-4239-959E-E03686FF97C0}" srcId="{D5A49326-5019-48B5-AAA7-65212833FB17}" destId="{1B528EF1-5F83-484F-BF9B-1CD9961E07CF}" srcOrd="1" destOrd="0" parTransId="{8710A4DA-B5D5-4A3A-93BF-D73237563CA6}" sibTransId="{39135A15-1842-40E1-ACDC-4DFAA68FC7AF}"/>
    <dgm:cxn modelId="{2F9A4F72-DC3E-415E-8818-84F439B15212}" type="presOf" srcId="{47EBE1C3-7789-43BD-B6C3-EED2E6E435FA}" destId="{8141B851-F027-4F68-8B7D-516C74D1DC8E}" srcOrd="1" destOrd="0" presId="urn:microsoft.com/office/officeart/2005/8/layout/chart3"/>
    <dgm:cxn modelId="{374AF8E3-13A4-49CB-BDE5-3D02C0AFC768}" srcId="{D5A49326-5019-48B5-AAA7-65212833FB17}" destId="{A051BC5D-646A-4EC0-B498-F9680534F6A2}" srcOrd="2" destOrd="0" parTransId="{F69CEDF1-884B-4B21-8B17-E5DDEEA0EB37}" sibTransId="{AAC58B27-1018-487D-B291-193DD34599ED}"/>
    <dgm:cxn modelId="{2217774F-4B7A-4222-AA03-781784E4C9EF}" type="presOf" srcId="{1B528EF1-5F83-484F-BF9B-1CD9961E07CF}" destId="{90F0F100-8E84-4F26-8C42-74D0FB640BB5}" srcOrd="0" destOrd="0" presId="urn:microsoft.com/office/officeart/2005/8/layout/chart3"/>
    <dgm:cxn modelId="{2B29F575-40FF-4FEE-B366-930E01BA59E7}" type="presOf" srcId="{47EBE1C3-7789-43BD-B6C3-EED2E6E435FA}" destId="{6D9EAE4D-C61C-4606-AB30-4D9907899389}" srcOrd="0" destOrd="0" presId="urn:microsoft.com/office/officeart/2005/8/layout/chart3"/>
    <dgm:cxn modelId="{3F03486C-AFE5-48E6-B09B-F5DBD98D369F}" type="presOf" srcId="{A051BC5D-646A-4EC0-B498-F9680534F6A2}" destId="{CED472C4-6AC4-4FA2-82FF-FB9C184E8020}" srcOrd="0" destOrd="0" presId="urn:microsoft.com/office/officeart/2005/8/layout/chart3"/>
    <dgm:cxn modelId="{FB234B9B-B005-49D5-8B7F-A90BF4DD5825}" type="presParOf" srcId="{BB9DD19E-6977-4316-884C-E722F695B62C}" destId="{FFE477ED-80B6-4AF8-895B-89178CD49A4A}" srcOrd="0" destOrd="0" presId="urn:microsoft.com/office/officeart/2005/8/layout/chart3"/>
    <dgm:cxn modelId="{FB9E3B5B-403F-4756-B825-1D5048A952BC}" type="presParOf" srcId="{BB9DD19E-6977-4316-884C-E722F695B62C}" destId="{F5D41371-55D0-4B40-A978-A33DDEE2F71B}" srcOrd="1" destOrd="0" presId="urn:microsoft.com/office/officeart/2005/8/layout/chart3"/>
    <dgm:cxn modelId="{0D50FBA8-7163-4787-9FF2-2CC5781049AC}" type="presParOf" srcId="{BB9DD19E-6977-4316-884C-E722F695B62C}" destId="{90F0F100-8E84-4F26-8C42-74D0FB640BB5}" srcOrd="2" destOrd="0" presId="urn:microsoft.com/office/officeart/2005/8/layout/chart3"/>
    <dgm:cxn modelId="{52889372-19A3-4C06-A8DB-846C5F21E711}" type="presParOf" srcId="{BB9DD19E-6977-4316-884C-E722F695B62C}" destId="{E1204591-F520-4DDA-A3EE-3073BABA9618}" srcOrd="3" destOrd="0" presId="urn:microsoft.com/office/officeart/2005/8/layout/chart3"/>
    <dgm:cxn modelId="{0DF60540-1B00-4F4D-8A9F-EE61B8122B78}" type="presParOf" srcId="{BB9DD19E-6977-4316-884C-E722F695B62C}" destId="{CED472C4-6AC4-4FA2-82FF-FB9C184E8020}" srcOrd="4" destOrd="0" presId="urn:microsoft.com/office/officeart/2005/8/layout/chart3"/>
    <dgm:cxn modelId="{29DAD071-A395-496C-B79F-2319835EFC0E}" type="presParOf" srcId="{BB9DD19E-6977-4316-884C-E722F695B62C}" destId="{D45CE0A7-B7DE-409E-BD53-09A7C5F9A76D}" srcOrd="5" destOrd="0" presId="urn:microsoft.com/office/officeart/2005/8/layout/chart3"/>
    <dgm:cxn modelId="{D8D59084-7D31-46E0-8853-6A24BC26E899}" type="presParOf" srcId="{BB9DD19E-6977-4316-884C-E722F695B62C}" destId="{6D9EAE4D-C61C-4606-AB30-4D9907899389}" srcOrd="6" destOrd="0" presId="urn:microsoft.com/office/officeart/2005/8/layout/chart3"/>
    <dgm:cxn modelId="{FCD0C2EC-8ACE-4DEC-90FD-B81AD048CFB3}" type="presParOf" srcId="{BB9DD19E-6977-4316-884C-E722F695B62C}" destId="{8141B851-F027-4F68-8B7D-516C74D1DC8E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3059D2-C710-494C-94D7-3169167E7996}" type="doc">
      <dgm:prSet loTypeId="urn:microsoft.com/office/officeart/2005/8/layout/vProcess5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00548371-5E9F-43C0-84AF-F1C0F2B21A57}">
      <dgm:prSet phldrT="[Text]"/>
      <dgm:spPr/>
      <dgm:t>
        <a:bodyPr/>
        <a:lstStyle/>
        <a:p>
          <a:pPr algn="l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Margination</a:t>
          </a:r>
          <a:r>
            <a:rPr lang="en-US" dirty="0"/>
            <a:t>: WBC </a:t>
          </a:r>
          <a:r>
            <a:rPr lang="en-US" dirty="0" err="1"/>
            <a:t>marginate</a:t>
          </a:r>
          <a:r>
            <a:rPr lang="en-US" dirty="0"/>
            <a:t> along the wall of blood capillaries</a:t>
          </a:r>
        </a:p>
      </dgm:t>
    </dgm:pt>
    <dgm:pt modelId="{BAA1FDE0-3A10-47C2-999F-C8B351ED6D63}" type="parTrans" cxnId="{CB965019-E9FC-4557-8A7A-B80F815C3083}">
      <dgm:prSet/>
      <dgm:spPr/>
      <dgm:t>
        <a:bodyPr/>
        <a:lstStyle/>
        <a:p>
          <a:endParaRPr lang="en-US"/>
        </a:p>
      </dgm:t>
    </dgm:pt>
    <dgm:pt modelId="{B400DCBC-27DB-4C51-8856-78B36EBA5F81}" type="sibTrans" cxnId="{CB965019-E9FC-4557-8A7A-B80F815C3083}">
      <dgm:prSet/>
      <dgm:spPr/>
      <dgm:t>
        <a:bodyPr/>
        <a:lstStyle/>
        <a:p>
          <a:endParaRPr lang="en-US"/>
        </a:p>
      </dgm:t>
    </dgm:pt>
    <dgm:pt modelId="{1B720210-ADBE-4A7B-883D-162ECD01021B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diapedesis</a:t>
          </a:r>
          <a:r>
            <a:rPr lang="en-US" b="1" dirty="0"/>
            <a:t>: </a:t>
          </a:r>
          <a:r>
            <a:rPr lang="en-US" dirty="0"/>
            <a:t>WBC squeezes itself through endothelial holes </a:t>
          </a:r>
          <a:r>
            <a:rPr lang="en-US" u="sng" dirty="0"/>
            <a:t>leaving</a:t>
          </a:r>
          <a:r>
            <a:rPr lang="en-US" dirty="0"/>
            <a:t> blood capillaries</a:t>
          </a:r>
        </a:p>
      </dgm:t>
    </dgm:pt>
    <dgm:pt modelId="{E1B3DF0A-3DCB-4770-B7F0-3C37551686D1}" type="parTrans" cxnId="{F815042E-34FD-4421-91F8-D2ABE2E1F1B7}">
      <dgm:prSet/>
      <dgm:spPr/>
      <dgm:t>
        <a:bodyPr/>
        <a:lstStyle/>
        <a:p>
          <a:endParaRPr lang="en-US"/>
        </a:p>
      </dgm:t>
    </dgm:pt>
    <dgm:pt modelId="{32F4839A-E4B1-4B54-A06C-D12E96FFF735}" type="sibTrans" cxnId="{F815042E-34FD-4421-91F8-D2ABE2E1F1B7}">
      <dgm:prSet/>
      <dgm:spPr/>
      <dgm:t>
        <a:bodyPr/>
        <a:lstStyle/>
        <a:p>
          <a:endParaRPr lang="en-US"/>
        </a:p>
      </dgm:t>
    </dgm:pt>
    <dgm:pt modelId="{E9B94FA7-EBFF-4A38-AC9F-532DEE3B4C18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50000"/>
                </a:schemeClr>
              </a:solidFill>
            </a:rPr>
            <a:t>WBC move by </a:t>
          </a:r>
          <a:r>
            <a:rPr lang="en-US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amoeboid motion </a:t>
          </a:r>
          <a:r>
            <a:rPr lang="en-US" dirty="0">
              <a:solidFill>
                <a:schemeClr val="bg1">
                  <a:lumMod val="50000"/>
                </a:schemeClr>
              </a:solidFill>
            </a:rPr>
            <a:t>towards inflammation area following </a:t>
          </a:r>
          <a:r>
            <a:rPr lang="en-US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chemotactic substance </a:t>
          </a:r>
          <a:r>
            <a:rPr lang="en-US" dirty="0">
              <a:solidFill>
                <a:schemeClr val="bg1">
                  <a:lumMod val="50000"/>
                </a:schemeClr>
              </a:solidFill>
            </a:rPr>
            <a:t>released from site of infection  </a:t>
          </a:r>
        </a:p>
      </dgm:t>
    </dgm:pt>
    <dgm:pt modelId="{9E47FA65-A711-4E81-9D63-E43DCE579F70}" type="parTrans" cxnId="{2FC9DD2E-67BA-40AC-954F-001753013122}">
      <dgm:prSet/>
      <dgm:spPr/>
      <dgm:t>
        <a:bodyPr/>
        <a:lstStyle/>
        <a:p>
          <a:endParaRPr lang="en-US"/>
        </a:p>
      </dgm:t>
    </dgm:pt>
    <dgm:pt modelId="{00B47179-61AC-4639-9ECF-EEBFF8C72201}" type="sibTrans" cxnId="{2FC9DD2E-67BA-40AC-954F-001753013122}">
      <dgm:prSet/>
      <dgm:spPr/>
      <dgm:t>
        <a:bodyPr/>
        <a:lstStyle/>
        <a:p>
          <a:endParaRPr lang="en-US"/>
        </a:p>
      </dgm:t>
    </dgm:pt>
    <dgm:pt modelId="{384D3C13-16A3-4EFC-A2AB-61D7A38B98CB}">
      <dgm:prSet/>
      <dgm:spPr/>
      <dgm:t>
        <a:bodyPr/>
        <a:lstStyle/>
        <a:p>
          <a:r>
            <a:rPr lang="en-US" dirty="0"/>
            <a:t>Upon reaching the site of infection 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neutrophils start to engulf</a:t>
          </a:r>
          <a:r>
            <a:rPr lang="en-US" dirty="0"/>
            <a:t> infecting organism</a:t>
          </a:r>
        </a:p>
      </dgm:t>
    </dgm:pt>
    <dgm:pt modelId="{E443CF67-65F7-4080-AC76-C227A26D9A92}" type="parTrans" cxnId="{8D32A031-D604-4F60-9D96-54AAAD5B2872}">
      <dgm:prSet/>
      <dgm:spPr/>
      <dgm:t>
        <a:bodyPr/>
        <a:lstStyle/>
        <a:p>
          <a:endParaRPr lang="en-US"/>
        </a:p>
      </dgm:t>
    </dgm:pt>
    <dgm:pt modelId="{5326BC65-F38D-4B28-90DD-29386FD3F67D}" type="sibTrans" cxnId="{8D32A031-D604-4F60-9D96-54AAAD5B2872}">
      <dgm:prSet/>
      <dgm:spPr/>
      <dgm:t>
        <a:bodyPr/>
        <a:lstStyle/>
        <a:p>
          <a:endParaRPr lang="en-US"/>
        </a:p>
      </dgm:t>
    </dgm:pt>
    <dgm:pt modelId="{918F49D0-4557-4A32-865E-F91B46D74172}" type="pres">
      <dgm:prSet presAssocID="{B93059D2-C710-494C-94D7-3169167E799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146946-274B-4826-B1D9-02C714481FC4}" type="pres">
      <dgm:prSet presAssocID="{B93059D2-C710-494C-94D7-3169167E7996}" presName="dummyMaxCanvas" presStyleCnt="0">
        <dgm:presLayoutVars/>
      </dgm:prSet>
      <dgm:spPr/>
    </dgm:pt>
    <dgm:pt modelId="{772E9680-B6D9-41B7-9766-8B444306CD24}" type="pres">
      <dgm:prSet presAssocID="{B93059D2-C710-494C-94D7-3169167E799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A581B5-BB08-4541-9CCA-908B1BEFC926}" type="pres">
      <dgm:prSet presAssocID="{B93059D2-C710-494C-94D7-3169167E7996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6F2A1-B6F0-4CD9-8438-E9DE8660E2F8}" type="pres">
      <dgm:prSet presAssocID="{B93059D2-C710-494C-94D7-3169167E7996}" presName="FourNodes_3" presStyleLbl="node1" presStyleIdx="2" presStyleCnt="4" custLinFactNeighborX="-4419" custLinFactNeighborY="-25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119353-6375-4E56-90A3-5A8847B2930A}" type="pres">
      <dgm:prSet presAssocID="{B93059D2-C710-494C-94D7-3169167E7996}" presName="FourNodes_4" presStyleLbl="node1" presStyleIdx="3" presStyleCnt="4" custLinFactNeighborX="-5743" custLinFactNeighborY="-19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7B03C-76F0-40F8-B58C-7FB37AC7D404}" type="pres">
      <dgm:prSet presAssocID="{B93059D2-C710-494C-94D7-3169167E799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4FB44-66D7-437C-B7DB-96A377390794}" type="pres">
      <dgm:prSet presAssocID="{B93059D2-C710-494C-94D7-3169167E799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BC6120-0BB0-41D5-8B4E-CF5AA76F001F}" type="pres">
      <dgm:prSet presAssocID="{B93059D2-C710-494C-94D7-3169167E799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52FA7F-B963-4C46-AB64-4A2646D81CDB}" type="pres">
      <dgm:prSet presAssocID="{B93059D2-C710-494C-94D7-3169167E799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C1AFAB-3F9D-43DC-841F-CD8645F644EB}" type="pres">
      <dgm:prSet presAssocID="{B93059D2-C710-494C-94D7-3169167E799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B89834-95F8-45D3-B6AF-9A388F7DE159}" type="pres">
      <dgm:prSet presAssocID="{B93059D2-C710-494C-94D7-3169167E799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D83BA-3482-45B9-B574-15FCEB6CC277}" type="pres">
      <dgm:prSet presAssocID="{B93059D2-C710-494C-94D7-3169167E799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965019-E9FC-4557-8A7A-B80F815C3083}" srcId="{B93059D2-C710-494C-94D7-3169167E7996}" destId="{00548371-5E9F-43C0-84AF-F1C0F2B21A57}" srcOrd="0" destOrd="0" parTransId="{BAA1FDE0-3A10-47C2-999F-C8B351ED6D63}" sibTransId="{B400DCBC-27DB-4C51-8856-78B36EBA5F81}"/>
    <dgm:cxn modelId="{83FA8AF1-1CFF-4331-A072-DE834533A560}" type="presOf" srcId="{B93059D2-C710-494C-94D7-3169167E7996}" destId="{918F49D0-4557-4A32-865E-F91B46D74172}" srcOrd="0" destOrd="0" presId="urn:microsoft.com/office/officeart/2005/8/layout/vProcess5"/>
    <dgm:cxn modelId="{C71B981D-3019-4157-9728-70FE45935ABA}" type="presOf" srcId="{32F4839A-E4B1-4B54-A06C-D12E96FFF735}" destId="{A114FB44-66D7-437C-B7DB-96A377390794}" srcOrd="0" destOrd="0" presId="urn:microsoft.com/office/officeart/2005/8/layout/vProcess5"/>
    <dgm:cxn modelId="{8D32A031-D604-4F60-9D96-54AAAD5B2872}" srcId="{B93059D2-C710-494C-94D7-3169167E7996}" destId="{384D3C13-16A3-4EFC-A2AB-61D7A38B98CB}" srcOrd="3" destOrd="0" parTransId="{E443CF67-65F7-4080-AC76-C227A26D9A92}" sibTransId="{5326BC65-F38D-4B28-90DD-29386FD3F67D}"/>
    <dgm:cxn modelId="{EA3E96D3-3414-4A22-82E8-7A4CF6CD75A9}" type="presOf" srcId="{E9B94FA7-EBFF-4A38-AC9F-532DEE3B4C18}" destId="{D3B89834-95F8-45D3-B6AF-9A388F7DE159}" srcOrd="1" destOrd="0" presId="urn:microsoft.com/office/officeart/2005/8/layout/vProcess5"/>
    <dgm:cxn modelId="{7EF1580D-F1BA-4069-B129-D2C0D9576677}" type="presOf" srcId="{E9B94FA7-EBFF-4A38-AC9F-532DEE3B4C18}" destId="{B456F2A1-B6F0-4CD9-8438-E9DE8660E2F8}" srcOrd="0" destOrd="0" presId="urn:microsoft.com/office/officeart/2005/8/layout/vProcess5"/>
    <dgm:cxn modelId="{D9A6F81C-46E0-4BB6-BD5F-D18F21F6EB9A}" type="presOf" srcId="{00548371-5E9F-43C0-84AF-F1C0F2B21A57}" destId="{6852FA7F-B963-4C46-AB64-4A2646D81CDB}" srcOrd="1" destOrd="0" presId="urn:microsoft.com/office/officeart/2005/8/layout/vProcess5"/>
    <dgm:cxn modelId="{FA5A7F12-58DA-4122-A840-BF8F6BAE8520}" type="presOf" srcId="{00B47179-61AC-4639-9ECF-EEBFF8C72201}" destId="{56BC6120-0BB0-41D5-8B4E-CF5AA76F001F}" srcOrd="0" destOrd="0" presId="urn:microsoft.com/office/officeart/2005/8/layout/vProcess5"/>
    <dgm:cxn modelId="{DC84751F-0FC2-4801-BA57-EB4E8466830F}" type="presOf" srcId="{384D3C13-16A3-4EFC-A2AB-61D7A38B98CB}" destId="{1F119353-6375-4E56-90A3-5A8847B2930A}" srcOrd="0" destOrd="0" presId="urn:microsoft.com/office/officeart/2005/8/layout/vProcess5"/>
    <dgm:cxn modelId="{F815042E-34FD-4421-91F8-D2ABE2E1F1B7}" srcId="{B93059D2-C710-494C-94D7-3169167E7996}" destId="{1B720210-ADBE-4A7B-883D-162ECD01021B}" srcOrd="1" destOrd="0" parTransId="{E1B3DF0A-3DCB-4770-B7F0-3C37551686D1}" sibTransId="{32F4839A-E4B1-4B54-A06C-D12E96FFF735}"/>
    <dgm:cxn modelId="{884C3007-B455-471C-8EB8-55EBB34F121A}" type="presOf" srcId="{1B720210-ADBE-4A7B-883D-162ECD01021B}" destId="{45A581B5-BB08-4541-9CCA-908B1BEFC926}" srcOrd="0" destOrd="0" presId="urn:microsoft.com/office/officeart/2005/8/layout/vProcess5"/>
    <dgm:cxn modelId="{2FC9DD2E-67BA-40AC-954F-001753013122}" srcId="{B93059D2-C710-494C-94D7-3169167E7996}" destId="{E9B94FA7-EBFF-4A38-AC9F-532DEE3B4C18}" srcOrd="2" destOrd="0" parTransId="{9E47FA65-A711-4E81-9D63-E43DCE579F70}" sibTransId="{00B47179-61AC-4639-9ECF-EEBFF8C72201}"/>
    <dgm:cxn modelId="{1494FAE6-D113-44B8-912A-F56EF6E9D4EC}" type="presOf" srcId="{B400DCBC-27DB-4C51-8856-78B36EBA5F81}" destId="{4447B03C-76F0-40F8-B58C-7FB37AC7D404}" srcOrd="0" destOrd="0" presId="urn:microsoft.com/office/officeart/2005/8/layout/vProcess5"/>
    <dgm:cxn modelId="{7E69F7FF-82CD-4C6D-9069-E37E2D0F3315}" type="presOf" srcId="{1B720210-ADBE-4A7B-883D-162ECD01021B}" destId="{68C1AFAB-3F9D-43DC-841F-CD8645F644EB}" srcOrd="1" destOrd="0" presId="urn:microsoft.com/office/officeart/2005/8/layout/vProcess5"/>
    <dgm:cxn modelId="{6E296F9D-94F0-45F7-BF76-35B4671007E2}" type="presOf" srcId="{384D3C13-16A3-4EFC-A2AB-61D7A38B98CB}" destId="{E9ED83BA-3482-45B9-B574-15FCEB6CC277}" srcOrd="1" destOrd="0" presId="urn:microsoft.com/office/officeart/2005/8/layout/vProcess5"/>
    <dgm:cxn modelId="{214A6A5A-4E5D-4E27-BC25-A8E857EB0AA6}" type="presOf" srcId="{00548371-5E9F-43C0-84AF-F1C0F2B21A57}" destId="{772E9680-B6D9-41B7-9766-8B444306CD24}" srcOrd="0" destOrd="0" presId="urn:microsoft.com/office/officeart/2005/8/layout/vProcess5"/>
    <dgm:cxn modelId="{227F757F-1558-4637-BE39-CD6434AE24CA}" type="presParOf" srcId="{918F49D0-4557-4A32-865E-F91B46D74172}" destId="{78146946-274B-4826-B1D9-02C714481FC4}" srcOrd="0" destOrd="0" presId="urn:microsoft.com/office/officeart/2005/8/layout/vProcess5"/>
    <dgm:cxn modelId="{4E43026A-3E81-4B47-A58C-89D00559864A}" type="presParOf" srcId="{918F49D0-4557-4A32-865E-F91B46D74172}" destId="{772E9680-B6D9-41B7-9766-8B444306CD24}" srcOrd="1" destOrd="0" presId="urn:microsoft.com/office/officeart/2005/8/layout/vProcess5"/>
    <dgm:cxn modelId="{24A081F2-6687-4374-80E1-214986F5D81D}" type="presParOf" srcId="{918F49D0-4557-4A32-865E-F91B46D74172}" destId="{45A581B5-BB08-4541-9CCA-908B1BEFC926}" srcOrd="2" destOrd="0" presId="urn:microsoft.com/office/officeart/2005/8/layout/vProcess5"/>
    <dgm:cxn modelId="{5D0250BA-E122-40B2-849D-3D489F42D7AF}" type="presParOf" srcId="{918F49D0-4557-4A32-865E-F91B46D74172}" destId="{B456F2A1-B6F0-4CD9-8438-E9DE8660E2F8}" srcOrd="3" destOrd="0" presId="urn:microsoft.com/office/officeart/2005/8/layout/vProcess5"/>
    <dgm:cxn modelId="{6DA4B352-92F5-4554-9FDA-23BB33BD4FAD}" type="presParOf" srcId="{918F49D0-4557-4A32-865E-F91B46D74172}" destId="{1F119353-6375-4E56-90A3-5A8847B2930A}" srcOrd="4" destOrd="0" presId="urn:microsoft.com/office/officeart/2005/8/layout/vProcess5"/>
    <dgm:cxn modelId="{CE542400-6641-4198-B294-106042CB88CC}" type="presParOf" srcId="{918F49D0-4557-4A32-865E-F91B46D74172}" destId="{4447B03C-76F0-40F8-B58C-7FB37AC7D404}" srcOrd="5" destOrd="0" presId="urn:microsoft.com/office/officeart/2005/8/layout/vProcess5"/>
    <dgm:cxn modelId="{8EDFC781-9D67-4E83-B1E6-1E626F714605}" type="presParOf" srcId="{918F49D0-4557-4A32-865E-F91B46D74172}" destId="{A114FB44-66D7-437C-B7DB-96A377390794}" srcOrd="6" destOrd="0" presId="urn:microsoft.com/office/officeart/2005/8/layout/vProcess5"/>
    <dgm:cxn modelId="{ACE8F659-A22E-4313-B739-8E28DAF730DD}" type="presParOf" srcId="{918F49D0-4557-4A32-865E-F91B46D74172}" destId="{56BC6120-0BB0-41D5-8B4E-CF5AA76F001F}" srcOrd="7" destOrd="0" presId="urn:microsoft.com/office/officeart/2005/8/layout/vProcess5"/>
    <dgm:cxn modelId="{F81B73D3-50C5-4769-9AC9-33D03B999D74}" type="presParOf" srcId="{918F49D0-4557-4A32-865E-F91B46D74172}" destId="{6852FA7F-B963-4C46-AB64-4A2646D81CDB}" srcOrd="8" destOrd="0" presId="urn:microsoft.com/office/officeart/2005/8/layout/vProcess5"/>
    <dgm:cxn modelId="{1D4184E9-1975-4F62-9F93-F0F3424DBC5A}" type="presParOf" srcId="{918F49D0-4557-4A32-865E-F91B46D74172}" destId="{68C1AFAB-3F9D-43DC-841F-CD8645F644EB}" srcOrd="9" destOrd="0" presId="urn:microsoft.com/office/officeart/2005/8/layout/vProcess5"/>
    <dgm:cxn modelId="{5DB87D94-3998-42BB-A0DA-97C70A4382F1}" type="presParOf" srcId="{918F49D0-4557-4A32-865E-F91B46D74172}" destId="{D3B89834-95F8-45D3-B6AF-9A388F7DE159}" srcOrd="10" destOrd="0" presId="urn:microsoft.com/office/officeart/2005/8/layout/vProcess5"/>
    <dgm:cxn modelId="{F3B07DC4-B4D0-44D8-9DAC-9F95FDB853CF}" type="presParOf" srcId="{918F49D0-4557-4A32-865E-F91B46D74172}" destId="{E9ED83BA-3482-45B9-B574-15FCEB6CC27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9BD96B-A2AE-46C8-AF87-8147225154A1}" type="doc">
      <dgm:prSet loTypeId="urn:microsoft.com/office/officeart/2005/8/layout/chevron2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AFDD6692-13A1-4165-AC58-78E6B08FE028}">
      <dgm:prSet phldrT="[Text]"/>
      <dgm:spPr>
        <a:solidFill>
          <a:srgbClr val="933B95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58C09563-2EB3-4864-A30D-743A3D541340}" type="parTrans" cxnId="{21019CA1-E431-4566-9F09-6EE8AF069FAF}">
      <dgm:prSet/>
      <dgm:spPr/>
      <dgm:t>
        <a:bodyPr/>
        <a:lstStyle/>
        <a:p>
          <a:endParaRPr lang="en-US"/>
        </a:p>
      </dgm:t>
    </dgm:pt>
    <dgm:pt modelId="{81E498F7-FD21-42F4-AE0D-F5D6A84A1899}" type="sibTrans" cxnId="{21019CA1-E431-4566-9F09-6EE8AF069FAF}">
      <dgm:prSet/>
      <dgm:spPr/>
      <dgm:t>
        <a:bodyPr/>
        <a:lstStyle/>
        <a:p>
          <a:endParaRPr lang="en-US"/>
        </a:p>
      </dgm:t>
    </dgm:pt>
    <dgm:pt modelId="{9F7AFC5D-3AD6-4F6D-AAA2-3B7D1DF407A6}">
      <dgm:prSet phldrT="[Text]"/>
      <dgm:spPr/>
      <dgm:t>
        <a:bodyPr/>
        <a:lstStyle/>
        <a:p>
          <a:r>
            <a:rPr lang="en-US" b="1" dirty="0"/>
            <a:t>Fusion</a:t>
          </a:r>
          <a:r>
            <a:rPr lang="en-US" dirty="0"/>
            <a:t> of intracellular lysosomes + phagosome vacuole </a:t>
          </a:r>
        </a:p>
      </dgm:t>
    </dgm:pt>
    <dgm:pt modelId="{17AA4D6D-BD35-477B-989C-A364B8123E33}" type="parTrans" cxnId="{8A3A74FC-FC60-48F2-ABB7-034B6ECA9DF0}">
      <dgm:prSet/>
      <dgm:spPr/>
      <dgm:t>
        <a:bodyPr/>
        <a:lstStyle/>
        <a:p>
          <a:endParaRPr lang="en-US"/>
        </a:p>
      </dgm:t>
    </dgm:pt>
    <dgm:pt modelId="{817CE969-F579-4C3B-91A9-D89CAFDD9D49}" type="sibTrans" cxnId="{8A3A74FC-FC60-48F2-ABB7-034B6ECA9DF0}">
      <dgm:prSet/>
      <dgm:spPr/>
      <dgm:t>
        <a:bodyPr/>
        <a:lstStyle/>
        <a:p>
          <a:endParaRPr lang="en-US"/>
        </a:p>
      </dgm:t>
    </dgm:pt>
    <dgm:pt modelId="{A2A8834B-1C2A-47E5-B0FB-D12BD389CA0B}">
      <dgm:prSet phldrT="[Text]"/>
      <dgm:spPr>
        <a:solidFill>
          <a:srgbClr val="933B95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61E40261-1BB7-4746-AE68-38AC5404B631}" type="parTrans" cxnId="{9C244F5A-F60E-423C-AD1C-9C35FB026E28}">
      <dgm:prSet/>
      <dgm:spPr/>
      <dgm:t>
        <a:bodyPr/>
        <a:lstStyle/>
        <a:p>
          <a:endParaRPr lang="en-US"/>
        </a:p>
      </dgm:t>
    </dgm:pt>
    <dgm:pt modelId="{E54A4900-2B4E-461E-A232-1FABFC6DE244}" type="sibTrans" cxnId="{9C244F5A-F60E-423C-AD1C-9C35FB026E28}">
      <dgm:prSet/>
      <dgm:spPr/>
      <dgm:t>
        <a:bodyPr/>
        <a:lstStyle/>
        <a:p>
          <a:endParaRPr lang="en-US"/>
        </a:p>
      </dgm:t>
    </dgm:pt>
    <dgm:pt modelId="{A60B456D-0A07-484B-9638-72A32060F107}">
      <dgm:prSet phldrT="[Text]"/>
      <dgm:spPr/>
      <dgm:t>
        <a:bodyPr/>
        <a:lstStyle/>
        <a:p>
          <a:r>
            <a:rPr lang="en-US" dirty="0"/>
            <a:t>Lysosomes discharge its proteolytic enzymes such as myeloperoxidase, catalase into the vacuole, killing and digesting the engulfed bacteria</a:t>
          </a:r>
        </a:p>
      </dgm:t>
    </dgm:pt>
    <dgm:pt modelId="{954095A3-C270-4B16-99A5-FDD139BADB33}" type="parTrans" cxnId="{8037435D-75AD-49FF-B355-559BD12DE313}">
      <dgm:prSet/>
      <dgm:spPr/>
      <dgm:t>
        <a:bodyPr/>
        <a:lstStyle/>
        <a:p>
          <a:endParaRPr lang="en-US"/>
        </a:p>
      </dgm:t>
    </dgm:pt>
    <dgm:pt modelId="{6C944AA6-8981-4EEF-8BAA-0C89DD08A1C6}" type="sibTrans" cxnId="{8037435D-75AD-49FF-B355-559BD12DE313}">
      <dgm:prSet/>
      <dgm:spPr/>
      <dgm:t>
        <a:bodyPr/>
        <a:lstStyle/>
        <a:p>
          <a:endParaRPr lang="en-US"/>
        </a:p>
      </dgm:t>
    </dgm:pt>
    <dgm:pt modelId="{2F51A9DB-B1E1-49D1-A0AB-A393BDD3E838}">
      <dgm:prSet phldrT="[Text]"/>
      <dgm:spPr>
        <a:solidFill>
          <a:srgbClr val="933B95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B1B3A5E8-6F31-41BF-9AAD-D3B0B9FCDC5E}" type="parTrans" cxnId="{5A3B0053-632C-4BC4-B95B-34C6A3817002}">
      <dgm:prSet/>
      <dgm:spPr/>
      <dgm:t>
        <a:bodyPr/>
        <a:lstStyle/>
        <a:p>
          <a:endParaRPr lang="en-US"/>
        </a:p>
      </dgm:t>
    </dgm:pt>
    <dgm:pt modelId="{C568C667-05FF-4C9E-BAE6-CED3703E4AEC}" type="sibTrans" cxnId="{5A3B0053-632C-4BC4-B95B-34C6A3817002}">
      <dgm:prSet/>
      <dgm:spPr/>
      <dgm:t>
        <a:bodyPr/>
        <a:lstStyle/>
        <a:p>
          <a:endParaRPr lang="en-US"/>
        </a:p>
      </dgm:t>
    </dgm:pt>
    <dgm:pt modelId="{EF1911F2-1A41-47E6-8B5D-F15C3D6FBC75}">
      <dgm:prSet phldrT="[Text]"/>
      <dgm:spPr/>
      <dgm:t>
        <a:bodyPr/>
        <a:lstStyle/>
        <a:p>
          <a:r>
            <a:rPr lang="en-US" dirty="0"/>
            <a:t>Release of bactericidal such as </a:t>
          </a:r>
          <a:r>
            <a:rPr lang="en-US" b="1" dirty="0"/>
            <a:t>superoxide</a:t>
          </a:r>
          <a:r>
            <a:rPr lang="en-US" dirty="0"/>
            <a:t>, </a:t>
          </a:r>
          <a:r>
            <a:rPr lang="en-US" b="1" dirty="0"/>
            <a:t>hydrogen peroxide </a:t>
          </a:r>
          <a:r>
            <a:rPr lang="en-US" dirty="0"/>
            <a:t>to kill the bacteria</a:t>
          </a:r>
        </a:p>
      </dgm:t>
    </dgm:pt>
    <dgm:pt modelId="{CE39157B-AD1F-410C-9172-A0649BD11813}" type="parTrans" cxnId="{7BB8DAAD-A0D3-4079-9B7E-4A943F94A359}">
      <dgm:prSet/>
      <dgm:spPr/>
      <dgm:t>
        <a:bodyPr/>
        <a:lstStyle/>
        <a:p>
          <a:endParaRPr lang="en-US"/>
        </a:p>
      </dgm:t>
    </dgm:pt>
    <dgm:pt modelId="{EF35BE5B-34B0-4FDA-9C9E-639F90880C49}" type="sibTrans" cxnId="{7BB8DAAD-A0D3-4079-9B7E-4A943F94A359}">
      <dgm:prSet/>
      <dgm:spPr/>
      <dgm:t>
        <a:bodyPr/>
        <a:lstStyle/>
        <a:p>
          <a:endParaRPr lang="en-US"/>
        </a:p>
      </dgm:t>
    </dgm:pt>
    <dgm:pt modelId="{EAA163DA-608C-4302-AEB3-0F09FD6E1A8F}" type="pres">
      <dgm:prSet presAssocID="{969BD96B-A2AE-46C8-AF87-8147225154A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FE75E0-93C6-4D5E-B9A7-BEC11830C8A2}" type="pres">
      <dgm:prSet presAssocID="{AFDD6692-13A1-4165-AC58-78E6B08FE028}" presName="composite" presStyleCnt="0"/>
      <dgm:spPr/>
    </dgm:pt>
    <dgm:pt modelId="{52C29ED3-6B4E-4C67-A3E2-E75461867206}" type="pres">
      <dgm:prSet presAssocID="{AFDD6692-13A1-4165-AC58-78E6B08FE02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68D2AF-E238-4C4A-9FE7-BB2C4C639B4C}" type="pres">
      <dgm:prSet presAssocID="{AFDD6692-13A1-4165-AC58-78E6B08FE028}" presName="descendantText" presStyleLbl="alignAcc1" presStyleIdx="0" presStyleCnt="3" custLinFactNeighborX="650" custLinFactNeighborY="1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09C25-4F1D-4BD9-8851-2145827EC40C}" type="pres">
      <dgm:prSet presAssocID="{81E498F7-FD21-42F4-AE0D-F5D6A84A1899}" presName="sp" presStyleCnt="0"/>
      <dgm:spPr/>
    </dgm:pt>
    <dgm:pt modelId="{0FB31F9A-3866-4BDF-A1AD-4C5F9378CA29}" type="pres">
      <dgm:prSet presAssocID="{A2A8834B-1C2A-47E5-B0FB-D12BD389CA0B}" presName="composite" presStyleCnt="0"/>
      <dgm:spPr/>
    </dgm:pt>
    <dgm:pt modelId="{895CA033-078C-4824-AA82-4BC5EE55B197}" type="pres">
      <dgm:prSet presAssocID="{A2A8834B-1C2A-47E5-B0FB-D12BD389CA0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CCA2B-EB24-4FB2-875B-5A7E65AEECDC}" type="pres">
      <dgm:prSet presAssocID="{A2A8834B-1C2A-47E5-B0FB-D12BD389CA0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CE6650-206A-447D-8EC0-C62EFA95FAD0}" type="pres">
      <dgm:prSet presAssocID="{E54A4900-2B4E-461E-A232-1FABFC6DE244}" presName="sp" presStyleCnt="0"/>
      <dgm:spPr/>
    </dgm:pt>
    <dgm:pt modelId="{8146D724-3EDC-4FF5-ABEC-AEA2591F99C1}" type="pres">
      <dgm:prSet presAssocID="{2F51A9DB-B1E1-49D1-A0AB-A393BDD3E838}" presName="composite" presStyleCnt="0"/>
      <dgm:spPr/>
    </dgm:pt>
    <dgm:pt modelId="{01DE0B39-FD73-4D89-B409-D479C8894C55}" type="pres">
      <dgm:prSet presAssocID="{2F51A9DB-B1E1-49D1-A0AB-A393BDD3E83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0A6002-0737-4FB1-BFB1-FCB7C383C0A5}" type="pres">
      <dgm:prSet presAssocID="{2F51A9DB-B1E1-49D1-A0AB-A393BDD3E83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A15E20-447A-4033-8E9C-323947578564}" type="presOf" srcId="{A2A8834B-1C2A-47E5-B0FB-D12BD389CA0B}" destId="{895CA033-078C-4824-AA82-4BC5EE55B197}" srcOrd="0" destOrd="0" presId="urn:microsoft.com/office/officeart/2005/8/layout/chevron2"/>
    <dgm:cxn modelId="{7BB8DAAD-A0D3-4079-9B7E-4A943F94A359}" srcId="{2F51A9DB-B1E1-49D1-A0AB-A393BDD3E838}" destId="{EF1911F2-1A41-47E6-8B5D-F15C3D6FBC75}" srcOrd="0" destOrd="0" parTransId="{CE39157B-AD1F-410C-9172-A0649BD11813}" sibTransId="{EF35BE5B-34B0-4FDA-9C9E-639F90880C49}"/>
    <dgm:cxn modelId="{8A3A74FC-FC60-48F2-ABB7-034B6ECA9DF0}" srcId="{AFDD6692-13A1-4165-AC58-78E6B08FE028}" destId="{9F7AFC5D-3AD6-4F6D-AAA2-3B7D1DF407A6}" srcOrd="0" destOrd="0" parTransId="{17AA4D6D-BD35-477B-989C-A364B8123E33}" sibTransId="{817CE969-F579-4C3B-91A9-D89CAFDD9D49}"/>
    <dgm:cxn modelId="{1C60270D-248D-4118-946C-4DEAC81E5469}" type="presOf" srcId="{969BD96B-A2AE-46C8-AF87-8147225154A1}" destId="{EAA163DA-608C-4302-AEB3-0F09FD6E1A8F}" srcOrd="0" destOrd="0" presId="urn:microsoft.com/office/officeart/2005/8/layout/chevron2"/>
    <dgm:cxn modelId="{D8FF3636-F866-4BDE-8F96-E1660ECDC325}" type="presOf" srcId="{2F51A9DB-B1E1-49D1-A0AB-A393BDD3E838}" destId="{01DE0B39-FD73-4D89-B409-D479C8894C55}" srcOrd="0" destOrd="0" presId="urn:microsoft.com/office/officeart/2005/8/layout/chevron2"/>
    <dgm:cxn modelId="{D4B6E9F3-C9B1-47D7-BE4D-489914128512}" type="presOf" srcId="{EF1911F2-1A41-47E6-8B5D-F15C3D6FBC75}" destId="{240A6002-0737-4FB1-BFB1-FCB7C383C0A5}" srcOrd="0" destOrd="0" presId="urn:microsoft.com/office/officeart/2005/8/layout/chevron2"/>
    <dgm:cxn modelId="{8037435D-75AD-49FF-B355-559BD12DE313}" srcId="{A2A8834B-1C2A-47E5-B0FB-D12BD389CA0B}" destId="{A60B456D-0A07-484B-9638-72A32060F107}" srcOrd="0" destOrd="0" parTransId="{954095A3-C270-4B16-99A5-FDD139BADB33}" sibTransId="{6C944AA6-8981-4EEF-8BAA-0C89DD08A1C6}"/>
    <dgm:cxn modelId="{21019CA1-E431-4566-9F09-6EE8AF069FAF}" srcId="{969BD96B-A2AE-46C8-AF87-8147225154A1}" destId="{AFDD6692-13A1-4165-AC58-78E6B08FE028}" srcOrd="0" destOrd="0" parTransId="{58C09563-2EB3-4864-A30D-743A3D541340}" sibTransId="{81E498F7-FD21-42F4-AE0D-F5D6A84A1899}"/>
    <dgm:cxn modelId="{BF170384-75B1-4CC7-B3C5-7163C8E00839}" type="presOf" srcId="{9F7AFC5D-3AD6-4F6D-AAA2-3B7D1DF407A6}" destId="{2768D2AF-E238-4C4A-9FE7-BB2C4C639B4C}" srcOrd="0" destOrd="0" presId="urn:microsoft.com/office/officeart/2005/8/layout/chevron2"/>
    <dgm:cxn modelId="{B65B8660-44B4-494E-8E3D-38B351494901}" type="presOf" srcId="{AFDD6692-13A1-4165-AC58-78E6B08FE028}" destId="{52C29ED3-6B4E-4C67-A3E2-E75461867206}" srcOrd="0" destOrd="0" presId="urn:microsoft.com/office/officeart/2005/8/layout/chevron2"/>
    <dgm:cxn modelId="{5A3B0053-632C-4BC4-B95B-34C6A3817002}" srcId="{969BD96B-A2AE-46C8-AF87-8147225154A1}" destId="{2F51A9DB-B1E1-49D1-A0AB-A393BDD3E838}" srcOrd="2" destOrd="0" parTransId="{B1B3A5E8-6F31-41BF-9AAD-D3B0B9FCDC5E}" sibTransId="{C568C667-05FF-4C9E-BAE6-CED3703E4AEC}"/>
    <dgm:cxn modelId="{9C244F5A-F60E-423C-AD1C-9C35FB026E28}" srcId="{969BD96B-A2AE-46C8-AF87-8147225154A1}" destId="{A2A8834B-1C2A-47E5-B0FB-D12BD389CA0B}" srcOrd="1" destOrd="0" parTransId="{61E40261-1BB7-4746-AE68-38AC5404B631}" sibTransId="{E54A4900-2B4E-461E-A232-1FABFC6DE244}"/>
    <dgm:cxn modelId="{F2812B54-8280-4C7F-9C97-7303CD58E7AF}" type="presOf" srcId="{A60B456D-0A07-484B-9638-72A32060F107}" destId="{222CCA2B-EB24-4FB2-875B-5A7E65AEECDC}" srcOrd="0" destOrd="0" presId="urn:microsoft.com/office/officeart/2005/8/layout/chevron2"/>
    <dgm:cxn modelId="{4D9593E8-6D34-4FCC-AC2A-E6FC695B6F9D}" type="presParOf" srcId="{EAA163DA-608C-4302-AEB3-0F09FD6E1A8F}" destId="{A1FE75E0-93C6-4D5E-B9A7-BEC11830C8A2}" srcOrd="0" destOrd="0" presId="urn:microsoft.com/office/officeart/2005/8/layout/chevron2"/>
    <dgm:cxn modelId="{E48C4999-5809-4541-9616-8B48AFF55595}" type="presParOf" srcId="{A1FE75E0-93C6-4D5E-B9A7-BEC11830C8A2}" destId="{52C29ED3-6B4E-4C67-A3E2-E75461867206}" srcOrd="0" destOrd="0" presId="urn:microsoft.com/office/officeart/2005/8/layout/chevron2"/>
    <dgm:cxn modelId="{F86D1789-C9AF-4435-845D-A981C5EAD951}" type="presParOf" srcId="{A1FE75E0-93C6-4D5E-B9A7-BEC11830C8A2}" destId="{2768D2AF-E238-4C4A-9FE7-BB2C4C639B4C}" srcOrd="1" destOrd="0" presId="urn:microsoft.com/office/officeart/2005/8/layout/chevron2"/>
    <dgm:cxn modelId="{59170138-1ACB-4398-A648-6EED29C14378}" type="presParOf" srcId="{EAA163DA-608C-4302-AEB3-0F09FD6E1A8F}" destId="{22A09C25-4F1D-4BD9-8851-2145827EC40C}" srcOrd="1" destOrd="0" presId="urn:microsoft.com/office/officeart/2005/8/layout/chevron2"/>
    <dgm:cxn modelId="{968BDDE0-0339-49B8-B70F-2D68F5FBE6BB}" type="presParOf" srcId="{EAA163DA-608C-4302-AEB3-0F09FD6E1A8F}" destId="{0FB31F9A-3866-4BDF-A1AD-4C5F9378CA29}" srcOrd="2" destOrd="0" presId="urn:microsoft.com/office/officeart/2005/8/layout/chevron2"/>
    <dgm:cxn modelId="{1E2E1371-D2DC-45C9-9185-3235DD24C3FE}" type="presParOf" srcId="{0FB31F9A-3866-4BDF-A1AD-4C5F9378CA29}" destId="{895CA033-078C-4824-AA82-4BC5EE55B197}" srcOrd="0" destOrd="0" presId="urn:microsoft.com/office/officeart/2005/8/layout/chevron2"/>
    <dgm:cxn modelId="{EDEFE97E-068D-45C8-A632-23E0BCC3AD09}" type="presParOf" srcId="{0FB31F9A-3866-4BDF-A1AD-4C5F9378CA29}" destId="{222CCA2B-EB24-4FB2-875B-5A7E65AEECDC}" srcOrd="1" destOrd="0" presId="urn:microsoft.com/office/officeart/2005/8/layout/chevron2"/>
    <dgm:cxn modelId="{F4BCA1E7-43F8-4053-9D32-4552735C27CE}" type="presParOf" srcId="{EAA163DA-608C-4302-AEB3-0F09FD6E1A8F}" destId="{7CCE6650-206A-447D-8EC0-C62EFA95FAD0}" srcOrd="3" destOrd="0" presId="urn:microsoft.com/office/officeart/2005/8/layout/chevron2"/>
    <dgm:cxn modelId="{45F93164-8F41-4F32-9285-AD3FC6209659}" type="presParOf" srcId="{EAA163DA-608C-4302-AEB3-0F09FD6E1A8F}" destId="{8146D724-3EDC-4FF5-ABEC-AEA2591F99C1}" srcOrd="4" destOrd="0" presId="urn:microsoft.com/office/officeart/2005/8/layout/chevron2"/>
    <dgm:cxn modelId="{C2EEE3B8-53CC-4E0B-BFC0-D1FA888B34FF}" type="presParOf" srcId="{8146D724-3EDC-4FF5-ABEC-AEA2591F99C1}" destId="{01DE0B39-FD73-4D89-B409-D479C8894C55}" srcOrd="0" destOrd="0" presId="urn:microsoft.com/office/officeart/2005/8/layout/chevron2"/>
    <dgm:cxn modelId="{42A57A2A-A858-4204-A3F8-1D331C5E8BEE}" type="presParOf" srcId="{8146D724-3EDC-4FF5-ABEC-AEA2591F99C1}" destId="{240A6002-0737-4FB1-BFB1-FCB7C383C0A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EBFCC5-2329-49D0-994F-CD5AA8EE5F5B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3696C773-8028-4E72-93F2-8A6F0F01C3E7}">
      <dgm:prSet phldrT="[Text]"/>
      <dgm:spPr/>
      <dgm:t>
        <a:bodyPr/>
        <a:lstStyle/>
        <a:p>
          <a:pPr rtl="1"/>
          <a:r>
            <a:rPr lang="en-US" dirty="0" smtClean="0"/>
            <a:t>B-lymph</a:t>
          </a:r>
          <a:endParaRPr lang="ar-SA" dirty="0"/>
        </a:p>
      </dgm:t>
    </dgm:pt>
    <dgm:pt modelId="{7648B582-CF4A-48CF-BFD9-140D5F0BD458}" type="parTrans" cxnId="{A08CEA96-AD2C-46EF-8CAE-9CBEEFCE05BB}">
      <dgm:prSet/>
      <dgm:spPr/>
      <dgm:t>
        <a:bodyPr/>
        <a:lstStyle/>
        <a:p>
          <a:pPr rtl="1"/>
          <a:endParaRPr lang="ar-SA"/>
        </a:p>
      </dgm:t>
    </dgm:pt>
    <dgm:pt modelId="{DA443075-2B0E-48D9-B3C6-D07005397D27}" type="sibTrans" cxnId="{A08CEA96-AD2C-46EF-8CAE-9CBEEFCE05BB}">
      <dgm:prSet/>
      <dgm:spPr/>
      <dgm:t>
        <a:bodyPr/>
        <a:lstStyle/>
        <a:p>
          <a:pPr rtl="1"/>
          <a:endParaRPr lang="ar-SA"/>
        </a:p>
      </dgm:t>
    </dgm:pt>
    <dgm:pt modelId="{C11C3753-CBFC-46C0-A81E-F0C0E412AC8C}">
      <dgm:prSet phldrT="[Text]"/>
      <dgm:spPr/>
      <dgm:t>
        <a:bodyPr/>
        <a:lstStyle/>
        <a:p>
          <a:pPr rtl="1"/>
          <a:r>
            <a:rPr lang="en-US" dirty="0" smtClean="0"/>
            <a:t>Plasma cells</a:t>
          </a:r>
          <a:endParaRPr lang="ar-SA" dirty="0"/>
        </a:p>
      </dgm:t>
    </dgm:pt>
    <dgm:pt modelId="{D87D19C1-36EC-417F-BB5B-614D32C41385}" type="parTrans" cxnId="{C1A6EBF2-BE69-4813-949E-8A32BF29596E}">
      <dgm:prSet/>
      <dgm:spPr/>
      <dgm:t>
        <a:bodyPr/>
        <a:lstStyle/>
        <a:p>
          <a:pPr rtl="1"/>
          <a:endParaRPr lang="ar-SA"/>
        </a:p>
      </dgm:t>
    </dgm:pt>
    <dgm:pt modelId="{F8385F72-12E8-4159-B176-0E253C5864BC}" type="sibTrans" cxnId="{C1A6EBF2-BE69-4813-949E-8A32BF29596E}">
      <dgm:prSet/>
      <dgm:spPr/>
      <dgm:t>
        <a:bodyPr/>
        <a:lstStyle/>
        <a:p>
          <a:pPr rtl="1"/>
          <a:endParaRPr lang="ar-SA"/>
        </a:p>
      </dgm:t>
    </dgm:pt>
    <dgm:pt modelId="{3EA705B9-7E75-4C41-B5FA-10FC05815036}">
      <dgm:prSet phldrT="[Text]"/>
      <dgm:spPr/>
      <dgm:t>
        <a:bodyPr/>
        <a:lstStyle/>
        <a:p>
          <a:pPr rtl="1"/>
          <a:r>
            <a:rPr lang="en-US" dirty="0" smtClean="0"/>
            <a:t>antibodies</a:t>
          </a:r>
          <a:endParaRPr lang="ar-SA" dirty="0"/>
        </a:p>
      </dgm:t>
    </dgm:pt>
    <dgm:pt modelId="{4972D6FC-826F-461D-A5D9-929A39AC1D99}" type="parTrans" cxnId="{C0C05B0A-BE00-4963-A1E0-DA68DCF03E82}">
      <dgm:prSet/>
      <dgm:spPr/>
      <dgm:t>
        <a:bodyPr/>
        <a:lstStyle/>
        <a:p>
          <a:pPr rtl="1"/>
          <a:endParaRPr lang="ar-SA"/>
        </a:p>
      </dgm:t>
    </dgm:pt>
    <dgm:pt modelId="{0729B716-0E7B-4C85-BE19-36DB3CC65D0F}" type="sibTrans" cxnId="{C0C05B0A-BE00-4963-A1E0-DA68DCF03E82}">
      <dgm:prSet/>
      <dgm:spPr/>
      <dgm:t>
        <a:bodyPr/>
        <a:lstStyle/>
        <a:p>
          <a:pPr rtl="1"/>
          <a:endParaRPr lang="ar-SA"/>
        </a:p>
      </dgm:t>
    </dgm:pt>
    <dgm:pt modelId="{074F18BE-EEFD-4B0B-BBC3-1A9FA5E69EAA}" type="pres">
      <dgm:prSet presAssocID="{88EBFCC5-2329-49D0-994F-CD5AA8EE5F5B}" presName="linearFlow" presStyleCnt="0">
        <dgm:presLayoutVars>
          <dgm:resizeHandles val="exact"/>
        </dgm:presLayoutVars>
      </dgm:prSet>
      <dgm:spPr/>
    </dgm:pt>
    <dgm:pt modelId="{D3D881F1-28E7-4FF6-ACA1-6B8563B034FF}" type="pres">
      <dgm:prSet presAssocID="{3696C773-8028-4E72-93F2-8A6F0F01C3E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99920-54F5-4E4D-B277-3BB8BD3DE8DC}" type="pres">
      <dgm:prSet presAssocID="{DA443075-2B0E-48D9-B3C6-D07005397D2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D78EE2C-E849-4523-9098-2CA1EDB9FDBE}" type="pres">
      <dgm:prSet presAssocID="{DA443075-2B0E-48D9-B3C6-D07005397D27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A178C2A2-498D-4B0A-9D51-1C6E69F244E6}" type="pres">
      <dgm:prSet presAssocID="{C11C3753-CBFC-46C0-A81E-F0C0E412AC8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4AB63A9-E0F0-4D19-B6EA-CD713D16FE7C}" type="pres">
      <dgm:prSet presAssocID="{F8385F72-12E8-4159-B176-0E253C5864B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9E6B6C6E-DCEC-4CBA-9ED1-9EAE0793DD4F}" type="pres">
      <dgm:prSet presAssocID="{F8385F72-12E8-4159-B176-0E253C5864B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EEF25F9B-4B7F-4EDF-B09B-D3C665BCD157}" type="pres">
      <dgm:prSet presAssocID="{3EA705B9-7E75-4C41-B5FA-10FC0581503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23964B48-F95D-415C-A3BA-A8C535AACDA7}" type="presOf" srcId="{F8385F72-12E8-4159-B176-0E253C5864BC}" destId="{34AB63A9-E0F0-4D19-B6EA-CD713D16FE7C}" srcOrd="0" destOrd="0" presId="urn:microsoft.com/office/officeart/2005/8/layout/process2"/>
    <dgm:cxn modelId="{C1A6EBF2-BE69-4813-949E-8A32BF29596E}" srcId="{88EBFCC5-2329-49D0-994F-CD5AA8EE5F5B}" destId="{C11C3753-CBFC-46C0-A81E-F0C0E412AC8C}" srcOrd="1" destOrd="0" parTransId="{D87D19C1-36EC-417F-BB5B-614D32C41385}" sibTransId="{F8385F72-12E8-4159-B176-0E253C5864BC}"/>
    <dgm:cxn modelId="{B78B8F31-77F2-4BEA-9EBA-2EA1D6C41BD5}" type="presOf" srcId="{3EA705B9-7E75-4C41-B5FA-10FC05815036}" destId="{EEF25F9B-4B7F-4EDF-B09B-D3C665BCD157}" srcOrd="0" destOrd="0" presId="urn:microsoft.com/office/officeart/2005/8/layout/process2"/>
    <dgm:cxn modelId="{E7649A5B-ED70-4F79-BFF5-00D98249A9CA}" type="presOf" srcId="{3696C773-8028-4E72-93F2-8A6F0F01C3E7}" destId="{D3D881F1-28E7-4FF6-ACA1-6B8563B034FF}" srcOrd="0" destOrd="0" presId="urn:microsoft.com/office/officeart/2005/8/layout/process2"/>
    <dgm:cxn modelId="{F3E8DEE5-92BC-4633-B8CF-16DB8B2532A9}" type="presOf" srcId="{DA443075-2B0E-48D9-B3C6-D07005397D27}" destId="{1D78EE2C-E849-4523-9098-2CA1EDB9FDBE}" srcOrd="1" destOrd="0" presId="urn:microsoft.com/office/officeart/2005/8/layout/process2"/>
    <dgm:cxn modelId="{B74DB967-8F2A-4DD1-AC79-D1FF8EFCDAFE}" type="presOf" srcId="{C11C3753-CBFC-46C0-A81E-F0C0E412AC8C}" destId="{A178C2A2-498D-4B0A-9D51-1C6E69F244E6}" srcOrd="0" destOrd="0" presId="urn:microsoft.com/office/officeart/2005/8/layout/process2"/>
    <dgm:cxn modelId="{304E1825-07C8-4BA9-8EE6-C08F45181928}" type="presOf" srcId="{DA443075-2B0E-48D9-B3C6-D07005397D27}" destId="{29699920-54F5-4E4D-B277-3BB8BD3DE8DC}" srcOrd="0" destOrd="0" presId="urn:microsoft.com/office/officeart/2005/8/layout/process2"/>
    <dgm:cxn modelId="{C0C05B0A-BE00-4963-A1E0-DA68DCF03E82}" srcId="{88EBFCC5-2329-49D0-994F-CD5AA8EE5F5B}" destId="{3EA705B9-7E75-4C41-B5FA-10FC05815036}" srcOrd="2" destOrd="0" parTransId="{4972D6FC-826F-461D-A5D9-929A39AC1D99}" sibTransId="{0729B716-0E7B-4C85-BE19-36DB3CC65D0F}"/>
    <dgm:cxn modelId="{CC6FBCFB-D9A5-47B5-B660-7911335C20FA}" type="presOf" srcId="{88EBFCC5-2329-49D0-994F-CD5AA8EE5F5B}" destId="{074F18BE-EEFD-4B0B-BBC3-1A9FA5E69EAA}" srcOrd="0" destOrd="0" presId="urn:microsoft.com/office/officeart/2005/8/layout/process2"/>
    <dgm:cxn modelId="{A08CEA96-AD2C-46EF-8CAE-9CBEEFCE05BB}" srcId="{88EBFCC5-2329-49D0-994F-CD5AA8EE5F5B}" destId="{3696C773-8028-4E72-93F2-8A6F0F01C3E7}" srcOrd="0" destOrd="0" parTransId="{7648B582-CF4A-48CF-BFD9-140D5F0BD458}" sibTransId="{DA443075-2B0E-48D9-B3C6-D07005397D27}"/>
    <dgm:cxn modelId="{83B5FD77-084C-4826-97A3-51CBC574D2D9}" type="presOf" srcId="{F8385F72-12E8-4159-B176-0E253C5864BC}" destId="{9E6B6C6E-DCEC-4CBA-9ED1-9EAE0793DD4F}" srcOrd="1" destOrd="0" presId="urn:microsoft.com/office/officeart/2005/8/layout/process2"/>
    <dgm:cxn modelId="{A0B3699A-2332-4364-9DDA-D35CAE17D157}" type="presParOf" srcId="{074F18BE-EEFD-4B0B-BBC3-1A9FA5E69EAA}" destId="{D3D881F1-28E7-4FF6-ACA1-6B8563B034FF}" srcOrd="0" destOrd="0" presId="urn:microsoft.com/office/officeart/2005/8/layout/process2"/>
    <dgm:cxn modelId="{31C77220-3DD3-4C27-86ED-828AC8C74AB6}" type="presParOf" srcId="{074F18BE-EEFD-4B0B-BBC3-1A9FA5E69EAA}" destId="{29699920-54F5-4E4D-B277-3BB8BD3DE8DC}" srcOrd="1" destOrd="0" presId="urn:microsoft.com/office/officeart/2005/8/layout/process2"/>
    <dgm:cxn modelId="{59507C26-DA4D-4B73-8C03-349F8C78106A}" type="presParOf" srcId="{29699920-54F5-4E4D-B277-3BB8BD3DE8DC}" destId="{1D78EE2C-E849-4523-9098-2CA1EDB9FDBE}" srcOrd="0" destOrd="0" presId="urn:microsoft.com/office/officeart/2005/8/layout/process2"/>
    <dgm:cxn modelId="{A222274A-1BF3-4688-BF12-15EFD307D13C}" type="presParOf" srcId="{074F18BE-EEFD-4B0B-BBC3-1A9FA5E69EAA}" destId="{A178C2A2-498D-4B0A-9D51-1C6E69F244E6}" srcOrd="2" destOrd="0" presId="urn:microsoft.com/office/officeart/2005/8/layout/process2"/>
    <dgm:cxn modelId="{C5AB8526-E0E3-45BC-9EDC-3441FAD6203F}" type="presParOf" srcId="{074F18BE-EEFD-4B0B-BBC3-1A9FA5E69EAA}" destId="{34AB63A9-E0F0-4D19-B6EA-CD713D16FE7C}" srcOrd="3" destOrd="0" presId="urn:microsoft.com/office/officeart/2005/8/layout/process2"/>
    <dgm:cxn modelId="{828A0D84-6926-4721-ABDC-6BE1A5166677}" type="presParOf" srcId="{34AB63A9-E0F0-4D19-B6EA-CD713D16FE7C}" destId="{9E6B6C6E-DCEC-4CBA-9ED1-9EAE0793DD4F}" srcOrd="0" destOrd="0" presId="urn:microsoft.com/office/officeart/2005/8/layout/process2"/>
    <dgm:cxn modelId="{7B718F8C-EE47-4019-8F9B-B79D7658DBCE}" type="presParOf" srcId="{074F18BE-EEFD-4B0B-BBC3-1A9FA5E69EAA}" destId="{EEF25F9B-4B7F-4EDF-B09B-D3C665BCD15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14B99-783F-4D61-89CD-4AAF0A7406BC}">
      <dsp:nvSpPr>
        <dsp:cNvPr id="0" name=""/>
        <dsp:cNvSpPr/>
      </dsp:nvSpPr>
      <dsp:spPr>
        <a:xfrm>
          <a:off x="0" y="0"/>
          <a:ext cx="5899438" cy="8833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IMMUNITY</a:t>
          </a:r>
          <a:r>
            <a:rPr lang="en-GB" sz="2400" b="1" kern="1200" dirty="0"/>
            <a:t> </a:t>
          </a:r>
          <a:endParaRPr lang="ar-KW" sz="1000" b="1" kern="1200" dirty="0"/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solidFill>
                <a:srgbClr val="92D050"/>
              </a:solidFill>
            </a:rPr>
            <a:t>(only found in male slides)</a:t>
          </a:r>
        </a:p>
      </dsp:txBody>
      <dsp:txXfrm>
        <a:off x="25872" y="25872"/>
        <a:ext cx="5847694" cy="831578"/>
      </dsp:txXfrm>
    </dsp:sp>
    <dsp:sp modelId="{2E7F6F1F-5313-46D7-B17F-297BEB5EFFA5}">
      <dsp:nvSpPr>
        <dsp:cNvPr id="0" name=""/>
        <dsp:cNvSpPr/>
      </dsp:nvSpPr>
      <dsp:spPr>
        <a:xfrm>
          <a:off x="1845" y="976973"/>
          <a:ext cx="3813800" cy="8833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>
              <a:solidFill>
                <a:srgbClr val="FFFF00"/>
              </a:solidFill>
            </a:rPr>
            <a:t>Acquired immunity</a:t>
          </a:r>
        </a:p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>
              <a:solidFill>
                <a:schemeClr val="bg1"/>
              </a:solidFill>
            </a:rPr>
            <a:t>(specific, adaptive)</a:t>
          </a:r>
          <a:r>
            <a:rPr lang="en-GB" sz="2100" kern="1200" dirty="0">
              <a:solidFill>
                <a:srgbClr val="FFFF00"/>
              </a:solidFill>
            </a:rPr>
            <a:t> </a:t>
          </a:r>
          <a:endParaRPr lang="ar-SA" sz="2100" kern="1200" dirty="0">
            <a:solidFill>
              <a:srgbClr val="FFFF00"/>
            </a:solidFill>
          </a:endParaRPr>
        </a:p>
      </dsp:txBody>
      <dsp:txXfrm>
        <a:off x="27717" y="1002845"/>
        <a:ext cx="3762056" cy="831578"/>
      </dsp:txXfrm>
    </dsp:sp>
    <dsp:sp modelId="{CA565B9F-230B-4480-85CA-D0F6BB82E826}">
      <dsp:nvSpPr>
        <dsp:cNvPr id="0" name=""/>
        <dsp:cNvSpPr/>
      </dsp:nvSpPr>
      <dsp:spPr>
        <a:xfrm>
          <a:off x="15805" y="1922283"/>
          <a:ext cx="1906076" cy="18345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Humoral</a:t>
          </a:r>
          <a:r>
            <a:rPr lang="en-GB" sz="1900" kern="1200" dirty="0">
              <a:solidFill>
                <a:srgbClr val="FFFF00"/>
              </a:solidFill>
            </a:rPr>
            <a:t> </a:t>
          </a:r>
          <a:r>
            <a:rPr lang="en-GB" sz="1900" kern="1200" dirty="0"/>
            <a:t>*</a:t>
          </a:r>
          <a:r>
            <a:rPr lang="en-GB" sz="1800" kern="1200" dirty="0"/>
            <a:t>Antibody-Mediated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*B lymphocytes</a:t>
          </a:r>
          <a:endParaRPr lang="ar-SA" sz="1800" kern="1200" dirty="0"/>
        </a:p>
      </dsp:txBody>
      <dsp:txXfrm>
        <a:off x="69538" y="1976016"/>
        <a:ext cx="1798610" cy="1727105"/>
      </dsp:txXfrm>
    </dsp:sp>
    <dsp:sp modelId="{E51C9101-A1D1-4CB4-AD43-883523FA9916}">
      <dsp:nvSpPr>
        <dsp:cNvPr id="0" name=""/>
        <dsp:cNvSpPr/>
      </dsp:nvSpPr>
      <dsp:spPr>
        <a:xfrm>
          <a:off x="2001936" y="1922283"/>
          <a:ext cx="1812793" cy="11439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000" kern="1200" dirty="0"/>
        </a:p>
      </dsp:txBody>
      <dsp:txXfrm>
        <a:off x="2035440" y="1955787"/>
        <a:ext cx="1745785" cy="1076911"/>
      </dsp:txXfrm>
    </dsp:sp>
    <dsp:sp modelId="{89032290-8793-4940-97D1-C85F6D2F2051}">
      <dsp:nvSpPr>
        <dsp:cNvPr id="0" name=""/>
        <dsp:cNvSpPr/>
      </dsp:nvSpPr>
      <dsp:spPr>
        <a:xfrm>
          <a:off x="3982748" y="961705"/>
          <a:ext cx="1913540" cy="2817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rgbClr val="FFFF00"/>
              </a:solidFill>
            </a:rPr>
            <a:t>Innate immunity 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(non specific)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Example: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1-Phagocytes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2- Complement system 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3- Barriers</a:t>
          </a:r>
          <a:endParaRPr lang="ar-SA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38794" y="1017751"/>
        <a:ext cx="1801448" cy="2705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B7B77-C107-432F-B82F-A3A0FCBFB0A2}">
      <dsp:nvSpPr>
        <dsp:cNvPr id="0" name=""/>
        <dsp:cNvSpPr/>
      </dsp:nvSpPr>
      <dsp:spPr>
        <a:xfrm rot="5400000">
          <a:off x="1703875" y="795338"/>
          <a:ext cx="692171" cy="78801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CC910-A31C-4DD5-B064-34D5CCA9351A}">
      <dsp:nvSpPr>
        <dsp:cNvPr id="0" name=""/>
        <dsp:cNvSpPr/>
      </dsp:nvSpPr>
      <dsp:spPr>
        <a:xfrm>
          <a:off x="1391684" y="28052"/>
          <a:ext cx="1422825" cy="81560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chemotaxis</a:t>
          </a:r>
        </a:p>
      </dsp:txBody>
      <dsp:txXfrm>
        <a:off x="1431506" y="67874"/>
        <a:ext cx="1343181" cy="735964"/>
      </dsp:txXfrm>
    </dsp:sp>
    <dsp:sp modelId="{BA821199-75D6-49FC-87C5-42B14808189A}">
      <dsp:nvSpPr>
        <dsp:cNvPr id="0" name=""/>
        <dsp:cNvSpPr/>
      </dsp:nvSpPr>
      <dsp:spPr>
        <a:xfrm>
          <a:off x="2685701" y="105839"/>
          <a:ext cx="847461" cy="659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C19F8-5D23-47E1-B264-D4BFDEFFA86A}">
      <dsp:nvSpPr>
        <dsp:cNvPr id="0" name=""/>
        <dsp:cNvSpPr/>
      </dsp:nvSpPr>
      <dsp:spPr>
        <a:xfrm rot="5400000">
          <a:off x="2903986" y="1711536"/>
          <a:ext cx="692171" cy="78801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2850867"/>
            <a:satOff val="6528"/>
            <a:lumOff val="25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3661C-0862-4F8B-B975-6AB9084A7C73}">
      <dsp:nvSpPr>
        <dsp:cNvPr id="0" name=""/>
        <dsp:cNvSpPr/>
      </dsp:nvSpPr>
      <dsp:spPr>
        <a:xfrm>
          <a:off x="2419594" y="944250"/>
          <a:ext cx="1767225" cy="815608"/>
        </a:xfrm>
        <a:prstGeom prst="roundRect">
          <a:avLst>
            <a:gd name="adj" fmla="val 16670"/>
          </a:avLst>
        </a:prstGeom>
        <a:solidFill>
          <a:schemeClr val="accent2">
            <a:hueOff val="-2135872"/>
            <a:satOff val="6241"/>
            <a:lumOff val="-11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margination</a:t>
          </a:r>
        </a:p>
      </dsp:txBody>
      <dsp:txXfrm>
        <a:off x="2459416" y="984072"/>
        <a:ext cx="1687581" cy="735964"/>
      </dsp:txXfrm>
    </dsp:sp>
    <dsp:sp modelId="{8EBDC1D2-0DAE-4EA7-9018-D313AD4AA447}">
      <dsp:nvSpPr>
        <dsp:cNvPr id="0" name=""/>
        <dsp:cNvSpPr/>
      </dsp:nvSpPr>
      <dsp:spPr>
        <a:xfrm>
          <a:off x="3885811" y="1022037"/>
          <a:ext cx="847461" cy="659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83D41-9BD6-410C-AA7C-2773C88988B1}">
      <dsp:nvSpPr>
        <dsp:cNvPr id="0" name=""/>
        <dsp:cNvSpPr/>
      </dsp:nvSpPr>
      <dsp:spPr>
        <a:xfrm rot="5400000">
          <a:off x="3826666" y="2627733"/>
          <a:ext cx="692171" cy="78801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5701734"/>
            <a:satOff val="13056"/>
            <a:lumOff val="50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BD249-2129-4313-B45C-385BCA1FD37D}">
      <dsp:nvSpPr>
        <dsp:cNvPr id="0" name=""/>
        <dsp:cNvSpPr/>
      </dsp:nvSpPr>
      <dsp:spPr>
        <a:xfrm>
          <a:off x="3447504" y="1860447"/>
          <a:ext cx="1556765" cy="815608"/>
        </a:xfrm>
        <a:prstGeom prst="roundRect">
          <a:avLst>
            <a:gd name="adj" fmla="val 16670"/>
          </a:avLst>
        </a:prstGeom>
        <a:solidFill>
          <a:schemeClr val="accent2">
            <a:hueOff val="-4271744"/>
            <a:satOff val="12481"/>
            <a:lumOff val="-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diapedesis</a:t>
          </a:r>
        </a:p>
      </dsp:txBody>
      <dsp:txXfrm>
        <a:off x="3487326" y="1900269"/>
        <a:ext cx="1477121" cy="735964"/>
      </dsp:txXfrm>
    </dsp:sp>
    <dsp:sp modelId="{E9ECFDBF-C235-4E74-AF34-0760B70E771A}">
      <dsp:nvSpPr>
        <dsp:cNvPr id="0" name=""/>
        <dsp:cNvSpPr/>
      </dsp:nvSpPr>
      <dsp:spPr>
        <a:xfrm>
          <a:off x="4808491" y="1938234"/>
          <a:ext cx="847461" cy="659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20441-F5C7-4FF2-8722-C825CF2AE500}">
      <dsp:nvSpPr>
        <dsp:cNvPr id="0" name=""/>
        <dsp:cNvSpPr/>
      </dsp:nvSpPr>
      <dsp:spPr>
        <a:xfrm rot="5400000">
          <a:off x="4980016" y="3543930"/>
          <a:ext cx="692171" cy="78801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8552600"/>
            <a:satOff val="19584"/>
            <a:lumOff val="75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E6B25E-623C-4AC2-98D5-E9E24C9A7F8C}">
      <dsp:nvSpPr>
        <dsp:cNvPr id="0" name=""/>
        <dsp:cNvSpPr/>
      </dsp:nvSpPr>
      <dsp:spPr>
        <a:xfrm>
          <a:off x="4475414" y="2776645"/>
          <a:ext cx="1807646" cy="815608"/>
        </a:xfrm>
        <a:prstGeom prst="roundRect">
          <a:avLst>
            <a:gd name="adj" fmla="val 16670"/>
          </a:avLst>
        </a:prstGeom>
        <a:solidFill>
          <a:schemeClr val="accent2">
            <a:hueOff val="-6407617"/>
            <a:satOff val="18722"/>
            <a:lumOff val="-35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Ameoboid</a:t>
          </a: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movement</a:t>
          </a:r>
        </a:p>
      </dsp:txBody>
      <dsp:txXfrm>
        <a:off x="4515236" y="2816467"/>
        <a:ext cx="1728002" cy="735964"/>
      </dsp:txXfrm>
    </dsp:sp>
    <dsp:sp modelId="{74D31F28-A9F2-45F5-ACC1-D3C879A8EA76}">
      <dsp:nvSpPr>
        <dsp:cNvPr id="0" name=""/>
        <dsp:cNvSpPr/>
      </dsp:nvSpPr>
      <dsp:spPr>
        <a:xfrm>
          <a:off x="5961842" y="2854432"/>
          <a:ext cx="847461" cy="659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CCD2E-2BB1-431B-A0E9-EFEF0504FD5A}">
      <dsp:nvSpPr>
        <dsp:cNvPr id="0" name=""/>
        <dsp:cNvSpPr/>
      </dsp:nvSpPr>
      <dsp:spPr>
        <a:xfrm>
          <a:off x="5503324" y="3692842"/>
          <a:ext cx="1584171" cy="815608"/>
        </a:xfrm>
        <a:prstGeom prst="roundRect">
          <a:avLst>
            <a:gd name="adj" fmla="val 16670"/>
          </a:avLst>
        </a:prstGeom>
        <a:solidFill>
          <a:schemeClr val="accent2">
            <a:hueOff val="-8543489"/>
            <a:satOff val="24962"/>
            <a:lumOff val="-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Engulfing and killing of microbe</a:t>
          </a:r>
        </a:p>
      </dsp:txBody>
      <dsp:txXfrm>
        <a:off x="5543146" y="3732664"/>
        <a:ext cx="1504527" cy="7359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477ED-80B6-4AF8-895B-89178CD49A4A}">
      <dsp:nvSpPr>
        <dsp:cNvPr id="0" name=""/>
        <dsp:cNvSpPr/>
      </dsp:nvSpPr>
      <dsp:spPr>
        <a:xfrm>
          <a:off x="2088218" y="360033"/>
          <a:ext cx="3145309" cy="3145309"/>
        </a:xfrm>
        <a:prstGeom prst="pie">
          <a:avLst>
            <a:gd name="adj1" fmla="val 162000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</a:rPr>
            <a:t>Bacterial toxin </a:t>
          </a:r>
          <a:r>
            <a:rPr lang="en-US" sz="1600" b="1" u="none" kern="1200" dirty="0">
              <a:uFillTx/>
            </a:rPr>
            <a:t>(from bacteria itself</a:t>
          </a:r>
          <a:r>
            <a:rPr lang="en-US" sz="1100" u="none" kern="1200" dirty="0">
              <a:uFillTx/>
            </a:rPr>
            <a:t>)</a:t>
          </a:r>
          <a:endParaRPr lang="en-US" sz="1100" kern="1200" dirty="0"/>
        </a:p>
      </dsp:txBody>
      <dsp:txXfrm>
        <a:off x="3696819" y="941915"/>
        <a:ext cx="1160768" cy="936104"/>
      </dsp:txXfrm>
    </dsp:sp>
    <dsp:sp modelId="{90F0F100-8E84-4F26-8C42-74D0FB640BB5}">
      <dsp:nvSpPr>
        <dsp:cNvPr id="0" name=""/>
        <dsp:cNvSpPr/>
      </dsp:nvSpPr>
      <dsp:spPr>
        <a:xfrm>
          <a:off x="2074653" y="365829"/>
          <a:ext cx="3145309" cy="3145309"/>
        </a:xfrm>
        <a:prstGeom prst="pie">
          <a:avLst>
            <a:gd name="adj1" fmla="val 0"/>
            <a:gd name="adj2" fmla="val 5400000"/>
          </a:avLst>
        </a:prstGeom>
        <a:solidFill>
          <a:schemeClr val="accent4">
            <a:hueOff val="-591430"/>
            <a:satOff val="-19911"/>
            <a:lumOff val="-48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</a:rPr>
            <a:t>Degenerative products of inflamed tissue</a:t>
          </a:r>
          <a:r>
            <a:rPr lang="en-US" sz="140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</a:rPr>
            <a:t> 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03474" y="1994650"/>
        <a:ext cx="1160768" cy="936104"/>
      </dsp:txXfrm>
    </dsp:sp>
    <dsp:sp modelId="{CED472C4-6AC4-4FA2-82FF-FB9C184E8020}">
      <dsp:nvSpPr>
        <dsp:cNvPr id="0" name=""/>
        <dsp:cNvSpPr/>
      </dsp:nvSpPr>
      <dsp:spPr>
        <a:xfrm>
          <a:off x="2074653" y="365829"/>
          <a:ext cx="3145309" cy="3145309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hueOff val="-1182861"/>
            <a:satOff val="-39823"/>
            <a:lumOff val="-967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</a:rPr>
            <a:t>Complement system </a:t>
          </a:r>
          <a:endParaRPr lang="en-US" sz="1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0372" y="1994650"/>
        <a:ext cx="1160768" cy="936104"/>
      </dsp:txXfrm>
    </dsp:sp>
    <dsp:sp modelId="{6D9EAE4D-C61C-4606-AB30-4D9907899389}">
      <dsp:nvSpPr>
        <dsp:cNvPr id="0" name=""/>
        <dsp:cNvSpPr/>
      </dsp:nvSpPr>
      <dsp:spPr>
        <a:xfrm>
          <a:off x="2074653" y="365829"/>
          <a:ext cx="3145309" cy="3145309"/>
        </a:xfrm>
        <a:prstGeom prst="pie">
          <a:avLst>
            <a:gd name="adj1" fmla="val 10800000"/>
            <a:gd name="adj2" fmla="val 16200000"/>
          </a:avLst>
        </a:prstGeom>
        <a:solidFill>
          <a:schemeClr val="accent4">
            <a:hueOff val="-1774291"/>
            <a:satOff val="-59734"/>
            <a:lumOff val="-1451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</a:rPr>
            <a:t>Reaction product </a:t>
          </a:r>
          <a:r>
            <a:rPr lang="en-US" sz="1600" b="1" u="none" kern="1200" dirty="0">
              <a:uFillTx/>
            </a:rPr>
            <a:t>of plasma clotting </a:t>
          </a:r>
          <a:endParaRPr lang="en-US" sz="1600" b="1" kern="1200" dirty="0"/>
        </a:p>
      </dsp:txBody>
      <dsp:txXfrm>
        <a:off x="2430372" y="946213"/>
        <a:ext cx="1160768" cy="9361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E9680-B6D9-41B7-9766-8B444306CD24}">
      <dsp:nvSpPr>
        <dsp:cNvPr id="0" name=""/>
        <dsp:cNvSpPr/>
      </dsp:nvSpPr>
      <dsp:spPr>
        <a:xfrm>
          <a:off x="0" y="0"/>
          <a:ext cx="3974841" cy="1095218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Margination</a:t>
          </a:r>
          <a:r>
            <a:rPr lang="en-US" sz="1600" kern="1200" dirty="0"/>
            <a:t>: WBC </a:t>
          </a:r>
          <a:r>
            <a:rPr lang="en-US" sz="1600" kern="1200" dirty="0" err="1"/>
            <a:t>marginate</a:t>
          </a:r>
          <a:r>
            <a:rPr lang="en-US" sz="1600" kern="1200" dirty="0"/>
            <a:t> along the wall of blood capillaries</a:t>
          </a:r>
        </a:p>
      </dsp:txBody>
      <dsp:txXfrm>
        <a:off x="32078" y="32078"/>
        <a:ext cx="2700469" cy="1031062"/>
      </dsp:txXfrm>
    </dsp:sp>
    <dsp:sp modelId="{45A581B5-BB08-4541-9CCA-908B1BEFC926}">
      <dsp:nvSpPr>
        <dsp:cNvPr id="0" name=""/>
        <dsp:cNvSpPr/>
      </dsp:nvSpPr>
      <dsp:spPr>
        <a:xfrm>
          <a:off x="332892" y="1294349"/>
          <a:ext cx="3974841" cy="1095218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53032"/>
            <a:satOff val="6585"/>
            <a:lumOff val="183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diapedesis</a:t>
          </a:r>
          <a:r>
            <a:rPr lang="en-US" sz="1600" b="1" kern="1200" dirty="0"/>
            <a:t>: </a:t>
          </a:r>
          <a:r>
            <a:rPr lang="en-US" sz="1600" kern="1200" dirty="0"/>
            <a:t>WBC squeezes itself through endothelial holes </a:t>
          </a:r>
          <a:r>
            <a:rPr lang="en-US" sz="1600" u="sng" kern="1200" dirty="0"/>
            <a:t>leaving</a:t>
          </a:r>
          <a:r>
            <a:rPr lang="en-US" sz="1600" kern="1200" dirty="0"/>
            <a:t> blood capillaries</a:t>
          </a:r>
        </a:p>
      </dsp:txBody>
      <dsp:txXfrm>
        <a:off x="364970" y="1326427"/>
        <a:ext cx="2865900" cy="1031062"/>
      </dsp:txXfrm>
    </dsp:sp>
    <dsp:sp modelId="{B456F2A1-B6F0-4CD9-8438-E9DE8660E2F8}">
      <dsp:nvSpPr>
        <dsp:cNvPr id="0" name=""/>
        <dsp:cNvSpPr/>
      </dsp:nvSpPr>
      <dsp:spPr>
        <a:xfrm>
          <a:off x="485169" y="2560255"/>
          <a:ext cx="3974841" cy="1095218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106064"/>
            <a:satOff val="13171"/>
            <a:lumOff val="3671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bg1">
                  <a:lumMod val="50000"/>
                </a:schemeClr>
              </a:solidFill>
            </a:rPr>
            <a:t>WBC move by </a:t>
          </a:r>
          <a:r>
            <a:rPr lang="en-US" sz="1600" kern="12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amoeboid motion </a:t>
          </a:r>
          <a:r>
            <a:rPr lang="en-US" sz="1600" kern="1200" dirty="0">
              <a:solidFill>
                <a:schemeClr val="bg1">
                  <a:lumMod val="50000"/>
                </a:schemeClr>
              </a:solidFill>
            </a:rPr>
            <a:t>towards inflammation area following </a:t>
          </a:r>
          <a:r>
            <a:rPr lang="en-US" sz="1600" kern="12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chemotactic substance </a:t>
          </a:r>
          <a:r>
            <a:rPr lang="en-US" sz="1600" kern="1200" dirty="0">
              <a:solidFill>
                <a:schemeClr val="bg1">
                  <a:lumMod val="50000"/>
                </a:schemeClr>
              </a:solidFill>
            </a:rPr>
            <a:t>released from site of infection  </a:t>
          </a:r>
        </a:p>
      </dsp:txBody>
      <dsp:txXfrm>
        <a:off x="517247" y="2592333"/>
        <a:ext cx="2870869" cy="1031062"/>
      </dsp:txXfrm>
    </dsp:sp>
    <dsp:sp modelId="{1F119353-6375-4E56-90A3-5A8847B2930A}">
      <dsp:nvSpPr>
        <dsp:cNvPr id="0" name=""/>
        <dsp:cNvSpPr/>
      </dsp:nvSpPr>
      <dsp:spPr>
        <a:xfrm>
          <a:off x="765435" y="3861712"/>
          <a:ext cx="3974841" cy="1095218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53032"/>
            <a:satOff val="6585"/>
            <a:lumOff val="183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Upon reaching the site of infection </a:t>
          </a: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neutrophils start to engulf</a:t>
          </a:r>
          <a:r>
            <a:rPr lang="en-US" sz="1600" kern="1200" dirty="0"/>
            <a:t> infecting organism</a:t>
          </a:r>
        </a:p>
      </dsp:txBody>
      <dsp:txXfrm>
        <a:off x="797513" y="3893790"/>
        <a:ext cx="2865900" cy="1031062"/>
      </dsp:txXfrm>
    </dsp:sp>
    <dsp:sp modelId="{4447B03C-76F0-40F8-B58C-7FB37AC7D404}">
      <dsp:nvSpPr>
        <dsp:cNvPr id="0" name=""/>
        <dsp:cNvSpPr/>
      </dsp:nvSpPr>
      <dsp:spPr>
        <a:xfrm>
          <a:off x="3262949" y="838837"/>
          <a:ext cx="711892" cy="71189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3423125" y="838837"/>
        <a:ext cx="391540" cy="535699"/>
      </dsp:txXfrm>
    </dsp:sp>
    <dsp:sp modelId="{A114FB44-66D7-437C-B7DB-96A377390794}">
      <dsp:nvSpPr>
        <dsp:cNvPr id="0" name=""/>
        <dsp:cNvSpPr/>
      </dsp:nvSpPr>
      <dsp:spPr>
        <a:xfrm>
          <a:off x="3595842" y="2133186"/>
          <a:ext cx="711892" cy="71189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3756018" y="2133186"/>
        <a:ext cx="391540" cy="535699"/>
      </dsp:txXfrm>
    </dsp:sp>
    <dsp:sp modelId="{56BC6120-0BB0-41D5-8B4E-CF5AA76F001F}">
      <dsp:nvSpPr>
        <dsp:cNvPr id="0" name=""/>
        <dsp:cNvSpPr/>
      </dsp:nvSpPr>
      <dsp:spPr>
        <a:xfrm>
          <a:off x="3923766" y="3427536"/>
          <a:ext cx="711892" cy="71189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4083942" y="3427536"/>
        <a:ext cx="391540" cy="5356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29ED3-6B4E-4C67-A3E2-E75461867206}">
      <dsp:nvSpPr>
        <dsp:cNvPr id="0" name=""/>
        <dsp:cNvSpPr/>
      </dsp:nvSpPr>
      <dsp:spPr>
        <a:xfrm rot="5400000">
          <a:off x="-239034" y="239273"/>
          <a:ext cx="1593563" cy="1115494"/>
        </a:xfrm>
        <a:prstGeom prst="chevron">
          <a:avLst/>
        </a:prstGeom>
        <a:solidFill>
          <a:srgbClr val="933B95"/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1</a:t>
          </a:r>
        </a:p>
      </dsp:txBody>
      <dsp:txXfrm rot="-5400000">
        <a:off x="1" y="557985"/>
        <a:ext cx="1115494" cy="478069"/>
      </dsp:txXfrm>
    </dsp:sp>
    <dsp:sp modelId="{2768D2AF-E238-4C4A-9FE7-BB2C4C639B4C}">
      <dsp:nvSpPr>
        <dsp:cNvPr id="0" name=""/>
        <dsp:cNvSpPr/>
      </dsp:nvSpPr>
      <dsp:spPr>
        <a:xfrm rot="5400000">
          <a:off x="3619544" y="-2484637"/>
          <a:ext cx="1035816" cy="6043916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/>
            <a:t>Fusion</a:t>
          </a:r>
          <a:r>
            <a:rPr lang="en-US" sz="2200" kern="1200" dirty="0"/>
            <a:t> of intracellular lysosomes + phagosome vacuole </a:t>
          </a:r>
        </a:p>
      </dsp:txBody>
      <dsp:txXfrm rot="-5400000">
        <a:off x="1115494" y="69977"/>
        <a:ext cx="5993352" cy="934688"/>
      </dsp:txXfrm>
    </dsp:sp>
    <dsp:sp modelId="{895CA033-078C-4824-AA82-4BC5EE55B197}">
      <dsp:nvSpPr>
        <dsp:cNvPr id="0" name=""/>
        <dsp:cNvSpPr/>
      </dsp:nvSpPr>
      <dsp:spPr>
        <a:xfrm rot="5400000">
          <a:off x="-239034" y="1638496"/>
          <a:ext cx="1593563" cy="1115494"/>
        </a:xfrm>
        <a:prstGeom prst="chevron">
          <a:avLst/>
        </a:prstGeom>
        <a:solidFill>
          <a:srgbClr val="933B95"/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2</a:t>
          </a:r>
        </a:p>
      </dsp:txBody>
      <dsp:txXfrm rot="-5400000">
        <a:off x="1" y="1957208"/>
        <a:ext cx="1115494" cy="478069"/>
      </dsp:txXfrm>
    </dsp:sp>
    <dsp:sp modelId="{222CCA2B-EB24-4FB2-875B-5A7E65AEECDC}">
      <dsp:nvSpPr>
        <dsp:cNvPr id="0" name=""/>
        <dsp:cNvSpPr/>
      </dsp:nvSpPr>
      <dsp:spPr>
        <a:xfrm rot="5400000">
          <a:off x="3619544" y="-1104587"/>
          <a:ext cx="1035816" cy="6043916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Lysosomes discharge its proteolytic enzymes such as myeloperoxidase, catalase into the vacuole, killing and digesting the engulfed bacteria</a:t>
          </a:r>
        </a:p>
      </dsp:txBody>
      <dsp:txXfrm rot="-5400000">
        <a:off x="1115494" y="1450027"/>
        <a:ext cx="5993352" cy="934688"/>
      </dsp:txXfrm>
    </dsp:sp>
    <dsp:sp modelId="{01DE0B39-FD73-4D89-B409-D479C8894C55}">
      <dsp:nvSpPr>
        <dsp:cNvPr id="0" name=""/>
        <dsp:cNvSpPr/>
      </dsp:nvSpPr>
      <dsp:spPr>
        <a:xfrm rot="5400000">
          <a:off x="-239034" y="3037719"/>
          <a:ext cx="1593563" cy="1115494"/>
        </a:xfrm>
        <a:prstGeom prst="chevron">
          <a:avLst/>
        </a:prstGeom>
        <a:solidFill>
          <a:srgbClr val="933B95"/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3</a:t>
          </a:r>
        </a:p>
      </dsp:txBody>
      <dsp:txXfrm rot="-5400000">
        <a:off x="1" y="3356431"/>
        <a:ext cx="1115494" cy="478069"/>
      </dsp:txXfrm>
    </dsp:sp>
    <dsp:sp modelId="{240A6002-0737-4FB1-BFB1-FCB7C383C0A5}">
      <dsp:nvSpPr>
        <dsp:cNvPr id="0" name=""/>
        <dsp:cNvSpPr/>
      </dsp:nvSpPr>
      <dsp:spPr>
        <a:xfrm rot="5400000">
          <a:off x="3619544" y="294634"/>
          <a:ext cx="1035816" cy="6043916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Release of bactericidal such as </a:t>
          </a:r>
          <a:r>
            <a:rPr lang="en-US" sz="2200" b="1" kern="1200" dirty="0"/>
            <a:t>superoxide</a:t>
          </a:r>
          <a:r>
            <a:rPr lang="en-US" sz="2200" kern="1200" dirty="0"/>
            <a:t>, </a:t>
          </a:r>
          <a:r>
            <a:rPr lang="en-US" sz="2200" b="1" kern="1200" dirty="0"/>
            <a:t>hydrogen peroxide </a:t>
          </a:r>
          <a:r>
            <a:rPr lang="en-US" sz="2200" kern="1200" dirty="0"/>
            <a:t>to kill the bacteria</a:t>
          </a:r>
        </a:p>
      </dsp:txBody>
      <dsp:txXfrm rot="-5400000">
        <a:off x="1115494" y="2849248"/>
        <a:ext cx="5993352" cy="9346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881F1-28E7-4FF6-ACA1-6B8563B034FF}">
      <dsp:nvSpPr>
        <dsp:cNvPr id="0" name=""/>
        <dsp:cNvSpPr/>
      </dsp:nvSpPr>
      <dsp:spPr>
        <a:xfrm>
          <a:off x="16890" y="0"/>
          <a:ext cx="912617" cy="3600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B-lymph</a:t>
          </a:r>
          <a:endParaRPr lang="ar-SA" sz="1300" kern="1200" dirty="0"/>
        </a:p>
      </dsp:txBody>
      <dsp:txXfrm>
        <a:off x="27435" y="10545"/>
        <a:ext cx="891527" cy="338950"/>
      </dsp:txXfrm>
    </dsp:sp>
    <dsp:sp modelId="{29699920-54F5-4E4D-B277-3BB8BD3DE8DC}">
      <dsp:nvSpPr>
        <dsp:cNvPr id="0" name=""/>
        <dsp:cNvSpPr/>
      </dsp:nvSpPr>
      <dsp:spPr>
        <a:xfrm rot="5400000">
          <a:off x="405691" y="369041"/>
          <a:ext cx="135014" cy="162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700" kern="1200"/>
        </a:p>
      </dsp:txBody>
      <dsp:txXfrm rot="-5400000">
        <a:off x="424593" y="382543"/>
        <a:ext cx="97210" cy="94510"/>
      </dsp:txXfrm>
    </dsp:sp>
    <dsp:sp modelId="{A178C2A2-498D-4B0A-9D51-1C6E69F244E6}">
      <dsp:nvSpPr>
        <dsp:cNvPr id="0" name=""/>
        <dsp:cNvSpPr/>
      </dsp:nvSpPr>
      <dsp:spPr>
        <a:xfrm>
          <a:off x="16890" y="540060"/>
          <a:ext cx="912617" cy="360040"/>
        </a:xfrm>
        <a:prstGeom prst="roundRect">
          <a:avLst>
            <a:gd name="adj" fmla="val 10000"/>
          </a:avLst>
        </a:prstGeom>
        <a:solidFill>
          <a:schemeClr val="accent2">
            <a:hueOff val="-4271744"/>
            <a:satOff val="12481"/>
            <a:lumOff val="-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Plasma cells</a:t>
          </a:r>
          <a:endParaRPr lang="ar-SA" sz="1300" kern="1200" dirty="0"/>
        </a:p>
      </dsp:txBody>
      <dsp:txXfrm>
        <a:off x="27435" y="550605"/>
        <a:ext cx="891527" cy="338950"/>
      </dsp:txXfrm>
    </dsp:sp>
    <dsp:sp modelId="{34AB63A9-E0F0-4D19-B6EA-CD713D16FE7C}">
      <dsp:nvSpPr>
        <dsp:cNvPr id="0" name=""/>
        <dsp:cNvSpPr/>
      </dsp:nvSpPr>
      <dsp:spPr>
        <a:xfrm rot="5400000">
          <a:off x="405691" y="909101"/>
          <a:ext cx="135015" cy="162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8543489"/>
            <a:satOff val="24962"/>
            <a:lumOff val="-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700" kern="1200"/>
        </a:p>
      </dsp:txBody>
      <dsp:txXfrm rot="-5400000">
        <a:off x="424594" y="922602"/>
        <a:ext cx="97210" cy="94511"/>
      </dsp:txXfrm>
    </dsp:sp>
    <dsp:sp modelId="{EEF25F9B-4B7F-4EDF-B09B-D3C665BCD157}">
      <dsp:nvSpPr>
        <dsp:cNvPr id="0" name=""/>
        <dsp:cNvSpPr/>
      </dsp:nvSpPr>
      <dsp:spPr>
        <a:xfrm>
          <a:off x="16890" y="1080120"/>
          <a:ext cx="912617" cy="360040"/>
        </a:xfrm>
        <a:prstGeom prst="roundRect">
          <a:avLst>
            <a:gd name="adj" fmla="val 10000"/>
          </a:avLst>
        </a:prstGeom>
        <a:solidFill>
          <a:schemeClr val="accent2">
            <a:hueOff val="-8543489"/>
            <a:satOff val="24962"/>
            <a:lumOff val="-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antibodies</a:t>
          </a:r>
          <a:endParaRPr lang="ar-SA" sz="1300" kern="1200" dirty="0"/>
        </a:p>
      </dsp:txBody>
      <dsp:txXfrm>
        <a:off x="27435" y="1090665"/>
        <a:ext cx="891527" cy="338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A95C3-525D-4F91-BA2A-BE8EDE06AC10}" type="datetimeFigureOut">
              <a:rPr lang="en-US" smtClean="0"/>
              <a:t>11/4/16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05093-C804-447C-A940-865EF03396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6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610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50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679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E838FC0-B96B-464E-9143-B6ABB9461A50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1DBD-DA52-724E-B65D-3049B7EDB5B0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84BB-58C8-E047-A202-4CE42ED0861E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1F63-A16E-8B43-935D-8E8760AAD09E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6FC7991-65DF-CE4C-A988-B90CE74B8390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E049-3A17-824D-8228-16D90BC4FDA4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87BE-0AAF-2F4D-8D7F-5384F19D1613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A0A7-4715-ED4E-ACFB-5064439CB3B2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195B-2950-9E48-B279-220F2A7A44D6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CD38-F131-404B-A0CB-0E865CD487C0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C41-7988-B444-8458-FB35B1F21DB8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606D0E7-DF0D-BF4F-A0A0-9D5C9CDB0DC9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22.jpeg"/><Relationship Id="rId8" Type="http://schemas.openxmlformats.org/officeDocument/2006/relationships/image" Target="../media/image23.jpeg"/><Relationship Id="rId9" Type="http://schemas.openxmlformats.org/officeDocument/2006/relationships/image" Target="../media/image24.png"/><Relationship Id="rId10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hyperlink" Target="https://en.wikipedia.org/wiki/Leukocytes" TargetMode="External"/><Relationship Id="rId9" Type="http://schemas.openxmlformats.org/officeDocument/2006/relationships/hyperlink" Target="https://en.wikipedia.org/wiki/Circulatory_system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Physiology436@gmail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916832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White Blood Cells</a:t>
            </a:r>
            <a:br>
              <a:rPr lang="en-GB" sz="48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GB" sz="48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(WBC</a:t>
            </a:r>
            <a:r>
              <a:rPr lang="en-GB" sz="48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) </a:t>
            </a:r>
            <a:r>
              <a:rPr lang="en-GB" sz="48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GB" sz="48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GB" sz="48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GB" sz="48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en-US" sz="24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5085184"/>
            <a:ext cx="7483016" cy="720080"/>
          </a:xfrm>
        </p:spPr>
        <p:txBody>
          <a:bodyPr>
            <a:normAutofit/>
          </a:bodyPr>
          <a:lstStyle/>
          <a:p>
            <a:pPr algn="ctr"/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Physiology Team 436 – Foundation block lecture </a:t>
            </a:r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  <a:t>11</a:t>
            </a:r>
            <a:endParaRPr lang="en-GB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87624" y="3501008"/>
            <a:ext cx="6984776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C:\Users\user\AppData\Local\Microsoft\Windows\INetCache\IE\K75KFYI6\IMG_7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" y="332309"/>
            <a:ext cx="1097224" cy="109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01527" y="3717032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Red: very important. 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Green:  only found in males’ slides.</a:t>
            </a:r>
          </a:p>
          <a:p>
            <a:r>
              <a:rPr lang="en-US" dirty="0">
                <a:solidFill>
                  <a:srgbClr val="933B95"/>
                </a:solidFill>
              </a:rPr>
              <a:t>Purple: only found in females’ slides.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Gray: notes.  </a:t>
            </a:r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421" y="332656"/>
            <a:ext cx="1669355" cy="8640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30380" y="6216863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Lecture:  If work is intended for initial studying.</a:t>
            </a:r>
          </a:p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Review:  If work is intended for revision.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597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4169" y="1200070"/>
            <a:ext cx="6400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(Formed 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Bone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Marrow)</a:t>
            </a:r>
            <a:endParaRPr lang="en-US" sz="2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/>
          </a:p>
          <a:p>
            <a:r>
              <a:rPr lang="en-US" sz="2000" u="sng" dirty="0">
                <a:solidFill>
                  <a:srgbClr val="FF0000"/>
                </a:solidFill>
              </a:rPr>
              <a:t>1. Stem cells </a:t>
            </a:r>
            <a:r>
              <a:rPr lang="en-US" sz="2000" dirty="0"/>
              <a:t>→ </a:t>
            </a:r>
          </a:p>
          <a:p>
            <a:r>
              <a:rPr lang="en-US" sz="2000" dirty="0"/>
              <a:t>2. </a:t>
            </a:r>
            <a:r>
              <a:rPr lang="en-US" sz="2000" dirty="0" err="1"/>
              <a:t>Myelo</a:t>
            </a:r>
            <a:r>
              <a:rPr lang="en-US" sz="2000" dirty="0"/>
              <a:t>-blast →</a:t>
            </a:r>
          </a:p>
          <a:p>
            <a:r>
              <a:rPr lang="en-US" sz="2000" dirty="0"/>
              <a:t>3. Pro-</a:t>
            </a:r>
            <a:r>
              <a:rPr lang="en-US" sz="2000" dirty="0" err="1"/>
              <a:t>myelo</a:t>
            </a:r>
            <a:r>
              <a:rPr lang="en-US" sz="2000" dirty="0"/>
              <a:t>-</a:t>
            </a:r>
            <a:r>
              <a:rPr lang="en-US" sz="2000" dirty="0" err="1"/>
              <a:t>cytes</a:t>
            </a:r>
            <a:r>
              <a:rPr lang="en-US" sz="2000" dirty="0"/>
              <a:t> →</a:t>
            </a:r>
          </a:p>
          <a:p>
            <a:r>
              <a:rPr lang="en-US" sz="2000" dirty="0"/>
              <a:t>4. Neutrophil </a:t>
            </a:r>
            <a:r>
              <a:rPr lang="en-US" sz="2000" dirty="0" err="1"/>
              <a:t>myelocytes</a:t>
            </a:r>
            <a:r>
              <a:rPr lang="en-US" sz="2000" dirty="0"/>
              <a:t> → </a:t>
            </a:r>
          </a:p>
          <a:p>
            <a:r>
              <a:rPr lang="en-US" sz="2000" u="sng" dirty="0">
                <a:solidFill>
                  <a:srgbClr val="FF0000"/>
                </a:solidFill>
              </a:rPr>
              <a:t>5. Young neutrophil </a:t>
            </a:r>
            <a:r>
              <a:rPr lang="en-US" sz="2000" b="1" u="sng" dirty="0">
                <a:solidFill>
                  <a:srgbClr val="FF0000"/>
                </a:solidFill>
              </a:rPr>
              <a:t>meta-</a:t>
            </a:r>
            <a:r>
              <a:rPr lang="en-US" sz="2000" b="1" u="sng" dirty="0" err="1">
                <a:solidFill>
                  <a:srgbClr val="FF0000"/>
                </a:solidFill>
              </a:rPr>
              <a:t>myelocytes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→</a:t>
            </a:r>
          </a:p>
          <a:p>
            <a:r>
              <a:rPr lang="en-US" sz="2000" dirty="0"/>
              <a:t>6. Band neutrophil → </a:t>
            </a:r>
          </a:p>
          <a:p>
            <a:r>
              <a:rPr lang="en-US" sz="2000" u="sng" dirty="0">
                <a:solidFill>
                  <a:srgbClr val="FF0000"/>
                </a:solidFill>
              </a:rPr>
              <a:t>7. </a:t>
            </a:r>
            <a:r>
              <a:rPr lang="en-US" sz="2000" u="sng" dirty="0" err="1">
                <a:solidFill>
                  <a:srgbClr val="FF0000"/>
                </a:solidFill>
              </a:rPr>
              <a:t>Polymorphnuclear</a:t>
            </a:r>
            <a:r>
              <a:rPr lang="en-US" sz="2000" u="sng" dirty="0">
                <a:solidFill>
                  <a:srgbClr val="FF0000"/>
                </a:solidFill>
              </a:rPr>
              <a:t> neutrophil (Mature </a:t>
            </a:r>
            <a:r>
              <a:rPr lang="en-US" sz="2000" u="sng" dirty="0" err="1">
                <a:solidFill>
                  <a:srgbClr val="FF0000"/>
                </a:solidFill>
              </a:rPr>
              <a:t>Neutrphils</a:t>
            </a:r>
            <a:r>
              <a:rPr lang="en-US" sz="2000" u="sng" dirty="0">
                <a:solidFill>
                  <a:srgbClr val="FF0000"/>
                </a:solidFill>
              </a:rPr>
              <a:t> released to blood)</a:t>
            </a:r>
          </a:p>
        </p:txBody>
      </p:sp>
      <p:sp>
        <p:nvSpPr>
          <p:cNvPr id="4" name="TextBox 12"/>
          <p:cNvSpPr txBox="1"/>
          <p:nvPr/>
        </p:nvSpPr>
        <p:spPr>
          <a:xfrm>
            <a:off x="6674186" y="1340768"/>
            <a:ext cx="2170584" cy="92333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u="sng" dirty="0">
                <a:solidFill>
                  <a:srgbClr val="FF0000"/>
                </a:solidFill>
              </a:rPr>
              <a:t>بالاحمر اللي قالت عليها الدكتوره انها معنا ( حفظًا ) الباقي فهم فقط 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6502496" y="2636912"/>
            <a:ext cx="2389984" cy="92333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u="sng" dirty="0" err="1">
                <a:solidFill>
                  <a:srgbClr val="FF0000"/>
                </a:solidFill>
              </a:rPr>
              <a:t>Polymorphnuclear</a:t>
            </a:r>
            <a:r>
              <a:rPr lang="en-US" u="sng" dirty="0">
                <a:solidFill>
                  <a:srgbClr val="FF0000"/>
                </a:solidFill>
              </a:rPr>
              <a:t> neutrophil </a:t>
            </a:r>
          </a:p>
          <a:p>
            <a:pPr algn="r"/>
            <a:r>
              <a:rPr lang="en-US" u="sng" dirty="0">
                <a:solidFill>
                  <a:srgbClr val="FF0000"/>
                </a:solidFill>
              </a:rPr>
              <a:t>neutrophil </a:t>
            </a:r>
            <a:r>
              <a:rPr lang="ar-SA" u="sng" dirty="0">
                <a:solidFill>
                  <a:srgbClr val="FF0000"/>
                </a:solidFill>
              </a:rPr>
              <a:t>هي نفسها 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img.tfd.com/mk/N/X2604-N-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06" y="4370169"/>
            <a:ext cx="4896544" cy="188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Formation and Maturation of Neutrohils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780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289" y="1196752"/>
            <a:ext cx="3660711" cy="51665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123" y="1767693"/>
            <a:ext cx="34977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1-myeloblast</a:t>
            </a:r>
            <a:endParaRPr lang="ar-SA" dirty="0" smtClean="0"/>
          </a:p>
          <a:p>
            <a:r>
              <a:rPr lang="en-US" dirty="0" smtClean="0"/>
              <a:t> 2-promyelocyte</a:t>
            </a:r>
            <a:endParaRPr lang="ar-SA" dirty="0" smtClean="0"/>
          </a:p>
          <a:p>
            <a:r>
              <a:rPr lang="en-US" dirty="0" smtClean="0"/>
              <a:t>3</a:t>
            </a:r>
            <a:r>
              <a:rPr lang="ar-SA" dirty="0" smtClean="0"/>
              <a:t>-</a:t>
            </a:r>
            <a:r>
              <a:rPr lang="en-US" dirty="0" smtClean="0"/>
              <a:t>megakaryocyte</a:t>
            </a:r>
            <a:endParaRPr lang="ar-SA" dirty="0" smtClean="0"/>
          </a:p>
          <a:p>
            <a:r>
              <a:rPr lang="en-US" dirty="0" smtClean="0"/>
              <a:t> 4-neutrophil myelocyte</a:t>
            </a:r>
            <a:endParaRPr lang="ar-SA" dirty="0" smtClean="0"/>
          </a:p>
          <a:p>
            <a:r>
              <a:rPr lang="en-US" dirty="0" smtClean="0"/>
              <a:t> 5-young neutrophil metamyelocyte</a:t>
            </a:r>
            <a:endParaRPr lang="ar-SA" dirty="0" smtClean="0"/>
          </a:p>
          <a:p>
            <a:r>
              <a:rPr lang="en-US" dirty="0" smtClean="0"/>
              <a:t>6-</a:t>
            </a:r>
            <a:r>
              <a:rPr lang="ar-SA" dirty="0" smtClean="0"/>
              <a:t>"</a:t>
            </a:r>
            <a:r>
              <a:rPr lang="en-US" dirty="0" smtClean="0"/>
              <a:t>band" neutrophil metamyelocyte</a:t>
            </a:r>
            <a:endParaRPr lang="ar-SA" dirty="0" smtClean="0"/>
          </a:p>
          <a:p>
            <a:r>
              <a:rPr lang="en-US" dirty="0" smtClean="0"/>
              <a:t>7</a:t>
            </a:r>
            <a:r>
              <a:rPr lang="ar-SA" dirty="0" smtClean="0"/>
              <a:t>-</a:t>
            </a:r>
            <a:r>
              <a:rPr lang="en-US" dirty="0" smtClean="0"/>
              <a:t>polymorphonuclear neutrophil</a:t>
            </a:r>
            <a:endParaRPr lang="ar-SA" dirty="0" smtClean="0"/>
          </a:p>
          <a:p>
            <a:r>
              <a:rPr lang="en-US" dirty="0" smtClean="0"/>
              <a:t>8</a:t>
            </a:r>
            <a:r>
              <a:rPr lang="ar-SA" dirty="0" smtClean="0"/>
              <a:t>-</a:t>
            </a:r>
            <a:r>
              <a:rPr lang="en-US" dirty="0" smtClean="0"/>
              <a:t>eosinophil myelocyte</a:t>
            </a:r>
            <a:r>
              <a:rPr lang="ar-SA" dirty="0" smtClean="0"/>
              <a:t> </a:t>
            </a:r>
          </a:p>
          <a:p>
            <a:r>
              <a:rPr lang="en-US" dirty="0" smtClean="0"/>
              <a:t>9</a:t>
            </a:r>
            <a:r>
              <a:rPr lang="ar-SA" dirty="0"/>
              <a:t>-</a:t>
            </a:r>
            <a:r>
              <a:rPr lang="en-US" dirty="0" smtClean="0"/>
              <a:t>eosinophil metamyelocyte</a:t>
            </a:r>
            <a:endParaRPr lang="ar-SA" dirty="0" smtClean="0"/>
          </a:p>
          <a:p>
            <a:r>
              <a:rPr lang="en-US" dirty="0" smtClean="0"/>
              <a:t>10</a:t>
            </a:r>
            <a:r>
              <a:rPr lang="ar-SA" dirty="0" smtClean="0"/>
              <a:t>-</a:t>
            </a:r>
            <a:r>
              <a:rPr lang="en-US" dirty="0" smtClean="0"/>
              <a:t>polymorphonuclear eosinophil</a:t>
            </a:r>
            <a:endParaRPr lang="ar-SA" dirty="0" smtClean="0"/>
          </a:p>
          <a:p>
            <a:r>
              <a:rPr lang="en-US" dirty="0" smtClean="0"/>
              <a:t>11</a:t>
            </a:r>
            <a:r>
              <a:rPr lang="ar-SA" dirty="0" smtClean="0"/>
              <a:t>-</a:t>
            </a:r>
            <a:r>
              <a:rPr lang="en-US" dirty="0" smtClean="0"/>
              <a:t>basophil myelocyte</a:t>
            </a:r>
            <a:endParaRPr lang="ar-SA" dirty="0" smtClean="0"/>
          </a:p>
          <a:p>
            <a:r>
              <a:rPr lang="en-US" dirty="0" smtClean="0"/>
              <a:t>12</a:t>
            </a:r>
            <a:r>
              <a:rPr lang="ar-SA" dirty="0" smtClean="0"/>
              <a:t>-</a:t>
            </a:r>
            <a:r>
              <a:rPr lang="en-US" dirty="0" smtClean="0"/>
              <a:t>polymorphonuclear basophil</a:t>
            </a:r>
            <a:endParaRPr lang="ar-SA" dirty="0" smtClean="0"/>
          </a:p>
          <a:p>
            <a:r>
              <a:rPr lang="en-US" dirty="0" smtClean="0"/>
              <a:t>13-16</a:t>
            </a:r>
            <a:r>
              <a:rPr lang="ar-SA" dirty="0" smtClean="0"/>
              <a:t>-</a:t>
            </a:r>
            <a:r>
              <a:rPr lang="en-US" dirty="0" smtClean="0"/>
              <a:t>stages </a:t>
            </a:r>
            <a:r>
              <a:rPr lang="en-US" dirty="0"/>
              <a:t>of monocyte formation.</a:t>
            </a:r>
          </a:p>
          <a:p>
            <a:endParaRPr lang="en-US" dirty="0"/>
          </a:p>
        </p:txBody>
      </p:sp>
      <p:sp>
        <p:nvSpPr>
          <p:cNvPr id="5" name="Right Arrow Callout 4"/>
          <p:cNvSpPr/>
          <p:nvPr/>
        </p:nvSpPr>
        <p:spPr>
          <a:xfrm>
            <a:off x="3779912" y="3387296"/>
            <a:ext cx="1800200" cy="50405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myelocyte</a:t>
            </a:r>
            <a:endParaRPr lang="en-US" dirty="0"/>
          </a:p>
        </p:txBody>
      </p:sp>
      <p:sp>
        <p:nvSpPr>
          <p:cNvPr id="6" name="Right Arrow Callout 5"/>
          <p:cNvSpPr/>
          <p:nvPr/>
        </p:nvSpPr>
        <p:spPr>
          <a:xfrm>
            <a:off x="3605293" y="5631592"/>
            <a:ext cx="1919401" cy="50405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Mature cells</a:t>
            </a:r>
            <a:endParaRPr lang="en-US" dirty="0"/>
          </a:p>
        </p:txBody>
      </p:sp>
      <p:sp>
        <p:nvSpPr>
          <p:cNvPr id="7" name="Right Arrow Callout 6"/>
          <p:cNvSpPr/>
          <p:nvPr/>
        </p:nvSpPr>
        <p:spPr>
          <a:xfrm>
            <a:off x="4788024" y="1479363"/>
            <a:ext cx="2016224" cy="50405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myeloblast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79296" cy="914400"/>
          </a:xfrm>
        </p:spPr>
        <p:txBody>
          <a:bodyPr>
            <a:noAutofit/>
          </a:bodyPr>
          <a:lstStyle/>
          <a:p>
            <a:r>
              <a:rPr lang="en-US" dirty="0" smtClean="0"/>
              <a:t>Formation and Maturation of Neutrophils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039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083794"/>
              </p:ext>
            </p:extLst>
          </p:nvPr>
        </p:nvGraphicFramePr>
        <p:xfrm>
          <a:off x="323528" y="692696"/>
          <a:ext cx="8496944" cy="473996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8226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59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92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192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97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5439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Granular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87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87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87C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AGranular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87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5675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Myelocytic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87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8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Lymphocytic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71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Neutrophils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8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Eosinophils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8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Basophils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8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Monocytes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8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Lymphocytes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56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Stem cells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Stem cells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Stem cells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Stem cell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Stem cell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56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rgbClr val="7030A0"/>
                          </a:solidFill>
                        </a:rPr>
                        <a:t>Myelo</a:t>
                      </a:r>
                      <a:r>
                        <a:rPr lang="en-US" sz="1400" dirty="0" err="1">
                          <a:solidFill>
                            <a:schemeClr val="accent5"/>
                          </a:solidFill>
                        </a:rPr>
                        <a:t>blast</a:t>
                      </a:r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Myelo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blast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Myelo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blast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rgbClr val="92D050"/>
                          </a:solidFill>
                        </a:rPr>
                        <a:t>mono</a:t>
                      </a:r>
                      <a:r>
                        <a:rPr lang="en-US" sz="1400" dirty="0" err="1">
                          <a:solidFill>
                            <a:schemeClr val="accent5"/>
                          </a:solidFill>
                        </a:rPr>
                        <a:t>blast</a:t>
                      </a:r>
                      <a:endParaRPr lang="en-US" sz="14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lympho</a:t>
                      </a:r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blast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err="1">
                          <a:solidFill>
                            <a:schemeClr val="accent5"/>
                          </a:solidFill>
                        </a:rPr>
                        <a:t>Pro</a:t>
                      </a:r>
                      <a:r>
                        <a:rPr lang="en-US" sz="1400" kern="1200" dirty="0" err="1">
                          <a:solidFill>
                            <a:srgbClr val="7030A0"/>
                          </a:solidFill>
                        </a:rPr>
                        <a:t>myel</a:t>
                      </a:r>
                      <a:r>
                        <a:rPr lang="en-US" sz="1400" kern="1200" dirty="0" err="1">
                          <a:solidFill>
                            <a:schemeClr val="accent5"/>
                          </a:solidFill>
                        </a:rPr>
                        <a:t>ocytes</a:t>
                      </a:r>
                      <a:r>
                        <a:rPr lang="en-US" sz="1400" kern="1200" dirty="0"/>
                        <a:t>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myel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ocytes</a:t>
                      </a:r>
                      <a:endParaRPr lang="en-US" sz="1400" kern="1200" dirty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/>
                          </a:solidFill>
                        </a:rPr>
                        <a:t>Pro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</a:rPr>
                        <a:t>myel</a:t>
                      </a:r>
                      <a:r>
                        <a:rPr lang="en-US" sz="1400" dirty="0" err="1">
                          <a:solidFill>
                            <a:schemeClr val="accent5"/>
                          </a:solidFill>
                        </a:rPr>
                        <a:t>ocytes</a:t>
                      </a:r>
                      <a:r>
                        <a:rPr lang="en-US" sz="1400" dirty="0"/>
                        <a:t>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/>
                          </a:solidFill>
                        </a:rPr>
                        <a:t>pro</a:t>
                      </a:r>
                      <a:r>
                        <a:rPr lang="en-US" sz="1400" b="1" dirty="0" err="1">
                          <a:solidFill>
                            <a:srgbClr val="92D050"/>
                          </a:solidFill>
                        </a:rPr>
                        <a:t>mono</a:t>
                      </a:r>
                      <a:r>
                        <a:rPr lang="en-US" sz="1400" dirty="0" err="1">
                          <a:solidFill>
                            <a:schemeClr val="accent5"/>
                          </a:solidFill>
                        </a:rPr>
                        <a:t>cyte</a:t>
                      </a:r>
                      <a:endParaRPr lang="en-US" sz="14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intermediate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pyronophilic</a:t>
                      </a:r>
                      <a:r>
                        <a:rPr lang="en-US" sz="1400" dirty="0"/>
                        <a:t> </a:t>
                      </a:r>
                      <a:r>
                        <a:rPr lang="en-US" sz="1400" b="1" dirty="0"/>
                        <a:t>blast</a:t>
                      </a:r>
                      <a:r>
                        <a:rPr lang="en-US" sz="1400" dirty="0"/>
                        <a:t> cell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7030A0"/>
                          </a:solidFill>
                        </a:rPr>
                        <a:t>Neutrophil</a:t>
                      </a:r>
                      <a:r>
                        <a:rPr lang="en-US" sz="1400" dirty="0"/>
                        <a:t> </a:t>
                      </a:r>
                      <a:r>
                        <a:rPr lang="en-US" sz="1400" b="1" dirty="0" err="1">
                          <a:solidFill>
                            <a:srgbClr val="7030A0"/>
                          </a:solidFill>
                        </a:rPr>
                        <a:t>myelo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</a:rPr>
                        <a:t>cytes</a:t>
                      </a:r>
                      <a:r>
                        <a:rPr lang="en-US" sz="1400" dirty="0">
                          <a:solidFill>
                            <a:srgbClr val="CF40DE"/>
                          </a:solidFill>
                        </a:rPr>
                        <a:t>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Eosinophil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</a:rPr>
                        <a:t>myelocytes</a:t>
                      </a:r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F0"/>
                          </a:solidFill>
                        </a:rPr>
                        <a:t>Basophil </a:t>
                      </a:r>
                      <a:endParaRPr lang="ar-SA" sz="1400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en-US" sz="1400" dirty="0" err="1">
                          <a:solidFill>
                            <a:srgbClr val="7030A0"/>
                          </a:solidFill>
                        </a:rPr>
                        <a:t>myelocytes</a:t>
                      </a:r>
                      <a:r>
                        <a:rPr lang="en-US" sz="1400" dirty="0"/>
                        <a:t>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Young neutrophil </a:t>
                      </a:r>
                      <a:r>
                        <a:rPr lang="en-US" sz="1400" b="1" dirty="0">
                          <a:solidFill>
                            <a:srgbClr val="7030A0"/>
                          </a:solidFill>
                        </a:rPr>
                        <a:t>meta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</a:rPr>
                        <a:t>-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</a:rPr>
                        <a:t>myelocytes</a:t>
                      </a:r>
                      <a:endParaRPr lang="en-US" sz="1400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Eosinophil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</a:rPr>
                        <a:t>meta-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</a:rPr>
                        <a:t>myelocytes</a:t>
                      </a:r>
                      <a:endParaRPr lang="en-US" sz="1400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56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Band neutrophil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rgbClr val="7030A0"/>
                          </a:solidFill>
                        </a:rPr>
                        <a:t>Polymorphnuclear</a:t>
                      </a:r>
                      <a:r>
                        <a:rPr lang="en-US" sz="1400" dirty="0">
                          <a:solidFill>
                            <a:srgbClr val="CF40DE"/>
                          </a:solidFill>
                        </a:rPr>
                        <a:t> </a:t>
                      </a:r>
                      <a:r>
                        <a:rPr lang="en-US" sz="1400" dirty="0"/>
                        <a:t>neutrophil (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</a:rPr>
                        <a:t>Mature</a:t>
                      </a:r>
                    </a:p>
                    <a:p>
                      <a:pPr algn="ctr"/>
                      <a:r>
                        <a:rPr lang="en-US" sz="1400" dirty="0" err="1"/>
                        <a:t>Neutrphils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</a:rPr>
                        <a:t>released to blood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rgbClr val="7030A0"/>
                          </a:solidFill>
                        </a:rPr>
                        <a:t>polymorphnuclear</a:t>
                      </a:r>
                      <a:r>
                        <a:rPr lang="en-US" sz="1400" dirty="0">
                          <a:solidFill>
                            <a:srgbClr val="CF40DE"/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eosinophil</a:t>
                      </a:r>
                      <a:r>
                        <a:rPr lang="en-US" sz="1400" dirty="0"/>
                        <a:t> (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</a:rPr>
                        <a:t>Mature</a:t>
                      </a:r>
                      <a:r>
                        <a:rPr lang="en-US" sz="1400" dirty="0"/>
                        <a:t> Eosinophil 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</a:rPr>
                        <a:t>released to blood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rgbClr val="7030A0"/>
                          </a:solidFill>
                        </a:rPr>
                        <a:t>Polymorphnuclear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rgbClr val="00B0F0"/>
                          </a:solidFill>
                        </a:rPr>
                        <a:t>Basophil </a:t>
                      </a:r>
                      <a:r>
                        <a:rPr lang="en-US" sz="1400" dirty="0"/>
                        <a:t>(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</a:rPr>
                        <a:t>Mature</a:t>
                      </a:r>
                      <a:r>
                        <a:rPr lang="en-US" sz="1400" dirty="0"/>
                        <a:t> Basophils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7030A0"/>
                          </a:solidFill>
                        </a:rPr>
                        <a:t>released to blood</a:t>
                      </a:r>
                      <a:r>
                        <a:rPr lang="en-US" sz="1400" dirty="0"/>
                        <a:t>)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mature </a:t>
                      </a:r>
                      <a:r>
                        <a:rPr lang="en-US" sz="1400" b="1" dirty="0">
                          <a:solidFill>
                            <a:srgbClr val="92D050"/>
                          </a:solidFill>
                        </a:rPr>
                        <a:t>mono</a:t>
                      </a:r>
                      <a:r>
                        <a:rPr lang="en-US" sz="1400" dirty="0"/>
                        <a:t>cytes released into blood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lymphocytes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8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7" name="مستطيل 6"/>
          <p:cNvSpPr/>
          <p:nvPr/>
        </p:nvSpPr>
        <p:spPr>
          <a:xfrm>
            <a:off x="1547664" y="44624"/>
            <a:ext cx="589776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 and Maturation of WBC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48264" y="6369953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Table 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by: 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Atikah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Kadi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5589240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Notice in granular: stem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blast  pro-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myelocyte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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myelocye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 meta (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unvailable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in basophil)  band (only in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neutrpohil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)  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9512" y="692696"/>
            <a:ext cx="0" cy="473996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424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003232" cy="5713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4360" y="116632"/>
            <a:ext cx="731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and understand the following image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77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404665"/>
            <a:ext cx="8229600" cy="1026368"/>
          </a:xfrm>
        </p:spPr>
        <p:txBody>
          <a:bodyPr>
            <a:noAutofit/>
          </a:bodyPr>
          <a:lstStyle/>
          <a:p>
            <a:pPr algn="ctr"/>
            <a:r>
              <a:rPr lang="en-US"/>
              <a:t>Neutrophil </a:t>
            </a:r>
            <a:r>
              <a:rPr lang="en-US" smtClean="0"/>
              <a:t>Granules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07504" y="1196752"/>
            <a:ext cx="5040560" cy="4752528"/>
          </a:xfrm>
        </p:spPr>
        <p:txBody>
          <a:bodyPr>
            <a:noAutofit/>
          </a:bodyPr>
          <a:lstStyle/>
          <a:p>
            <a:pPr indent="0">
              <a:spcBef>
                <a:spcPts val="0"/>
              </a:spcBef>
              <a:defRPr/>
            </a:pPr>
            <a:r>
              <a:rPr lang="en-US" sz="16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Primary Granules </a:t>
            </a:r>
          </a:p>
          <a:p>
            <a:pPr indent="0">
              <a:spcBef>
                <a:spcPts val="0"/>
              </a:spcBef>
              <a:defRPr/>
            </a:pPr>
            <a:r>
              <a:rPr lang="en-US" sz="16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(Also called Non Specific, </a:t>
            </a:r>
            <a:r>
              <a:rPr lang="en-US" sz="1600" b="1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Azurophilic</a:t>
            </a:r>
            <a:r>
              <a:rPr lang="en-US" sz="16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lysosomes) [33%]: </a:t>
            </a:r>
          </a:p>
          <a:p>
            <a:pPr indent="0">
              <a:spcBef>
                <a:spcPts val="0"/>
              </a:spcBef>
              <a:buNone/>
              <a:defRPr/>
            </a:pPr>
            <a:r>
              <a:rPr lang="en-US" sz="1600" kern="0" dirty="0">
                <a:latin typeface="Calibri" panose="020F0502020204030204" pitchFamily="34" charset="0"/>
              </a:rPr>
              <a:t>Acid hydrolases, MPO, </a:t>
            </a:r>
            <a:r>
              <a:rPr lang="en-US" sz="1600" kern="0" dirty="0" err="1">
                <a:latin typeface="Calibri" panose="020F0502020204030204" pitchFamily="34" charset="0"/>
              </a:rPr>
              <a:t>HOCl</a:t>
            </a:r>
            <a:r>
              <a:rPr lang="en-US" sz="1600" kern="0" dirty="0">
                <a:latin typeface="Calibri" panose="020F0502020204030204" pitchFamily="34" charset="0"/>
              </a:rPr>
              <a:t>, </a:t>
            </a:r>
            <a:r>
              <a:rPr lang="en-US" sz="1600" b="1" kern="0" dirty="0" err="1">
                <a:latin typeface="Calibri" panose="020F0502020204030204" pitchFamily="34" charset="0"/>
              </a:rPr>
              <a:t>Defensins</a:t>
            </a:r>
            <a:endParaRPr lang="en-US" sz="1600" b="1" kern="0" dirty="0">
              <a:latin typeface="Calibri" panose="020F0502020204030204" pitchFamily="34" charset="0"/>
            </a:endParaRPr>
          </a:p>
          <a:p>
            <a:pPr indent="0">
              <a:spcBef>
                <a:spcPts val="0"/>
              </a:spcBef>
              <a:buNone/>
              <a:defRPr/>
            </a:pPr>
            <a:endParaRPr lang="en-US" sz="1600" kern="0" dirty="0">
              <a:latin typeface="Calibri" panose="020F0502020204030204" pitchFamily="34" charset="0"/>
            </a:endParaRPr>
          </a:p>
          <a:p>
            <a:pPr indent="0">
              <a:spcBef>
                <a:spcPts val="0"/>
              </a:spcBef>
              <a:buNone/>
              <a:defRPr/>
            </a:pPr>
            <a:endParaRPr lang="en-US" sz="1600" kern="0" dirty="0">
              <a:latin typeface="Calibri" panose="020F0502020204030204" pitchFamily="34" charset="0"/>
            </a:endParaRPr>
          </a:p>
          <a:p>
            <a:pPr indent="0">
              <a:spcBef>
                <a:spcPts val="0"/>
              </a:spcBef>
              <a:defRPr/>
            </a:pPr>
            <a:r>
              <a:rPr lang="en-US" sz="16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Secondary Granules (Specific ) [67%]: </a:t>
            </a:r>
          </a:p>
          <a:p>
            <a:pPr indent="0">
              <a:spcBef>
                <a:spcPts val="0"/>
              </a:spcBef>
              <a:buNone/>
              <a:defRPr/>
            </a:pPr>
            <a:endParaRPr lang="en-US" sz="16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indent="0">
              <a:spcBef>
                <a:spcPts val="0"/>
              </a:spcBef>
              <a:defRPr/>
            </a:pPr>
            <a:r>
              <a:rPr lang="en-US" sz="1600" b="1" kern="0" dirty="0">
                <a:latin typeface="Calibri" panose="020F0502020204030204" pitchFamily="34" charset="0"/>
              </a:rPr>
              <a:t>Lysozyme</a:t>
            </a:r>
            <a:r>
              <a:rPr lang="en-US" sz="1600" kern="0" dirty="0">
                <a:latin typeface="Calibri" panose="020F0502020204030204" pitchFamily="34" charset="0"/>
              </a:rPr>
              <a:t>, </a:t>
            </a:r>
            <a:r>
              <a:rPr lang="en-US" sz="1600" b="1" kern="0" dirty="0" err="1">
                <a:latin typeface="Calibri" panose="020F0502020204030204" pitchFamily="34" charset="0"/>
              </a:rPr>
              <a:t>Lactoferrin</a:t>
            </a:r>
            <a:r>
              <a:rPr lang="en-US" sz="1600" kern="0" dirty="0">
                <a:latin typeface="Calibri" panose="020F0502020204030204" pitchFamily="34" charset="0"/>
              </a:rPr>
              <a:t>, </a:t>
            </a:r>
            <a:r>
              <a:rPr lang="en-US" sz="1600" b="1" kern="0" dirty="0">
                <a:latin typeface="Calibri" panose="020F0502020204030204" pitchFamily="34" charset="0"/>
              </a:rPr>
              <a:t>Alkaline </a:t>
            </a:r>
            <a:r>
              <a:rPr lang="en-US" sz="1600" b="1" kern="0" dirty="0" err="1">
                <a:latin typeface="Calibri" panose="020F0502020204030204" pitchFamily="34" charset="0"/>
              </a:rPr>
              <a:t>Phaphatase</a:t>
            </a:r>
            <a:r>
              <a:rPr lang="en-US" sz="1600" kern="0" dirty="0">
                <a:latin typeface="Calibri" panose="020F0502020204030204" pitchFamily="34" charset="0"/>
              </a:rPr>
              <a:t>, Gelatinase, Bacteriostatic &amp; </a:t>
            </a:r>
            <a:r>
              <a:rPr lang="en-US" sz="1600" kern="0" dirty="0" err="1">
                <a:latin typeface="Calibri" panose="020F0502020204030204" pitchFamily="34" charset="0"/>
              </a:rPr>
              <a:t>Bacericidal</a:t>
            </a:r>
            <a:r>
              <a:rPr lang="en-US" sz="1600" kern="0" dirty="0">
                <a:latin typeface="Calibri" panose="020F0502020204030204" pitchFamily="34" charset="0"/>
              </a:rPr>
              <a:t> products.</a:t>
            </a:r>
          </a:p>
          <a:p>
            <a:pPr indent="0">
              <a:spcBef>
                <a:spcPts val="0"/>
              </a:spcBef>
              <a:defRPr/>
            </a:pPr>
            <a:endParaRPr lang="en-US" sz="1600" kern="0" dirty="0">
              <a:latin typeface="Calibri" panose="020F0502020204030204" pitchFamily="34" charset="0"/>
            </a:endParaRPr>
          </a:p>
          <a:p>
            <a:pPr indent="0">
              <a:spcBef>
                <a:spcPts val="0"/>
              </a:spcBef>
              <a:defRPr/>
            </a:pPr>
            <a:r>
              <a:rPr lang="en-US" sz="16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Tertiary Granules </a:t>
            </a:r>
            <a:r>
              <a:rPr lang="en-US" sz="1600" kern="0" dirty="0">
                <a:latin typeface="Calibri" panose="020F0502020204030204" pitchFamily="34" charset="0"/>
              </a:rPr>
              <a:t>(help to digest tissues) Collagenase, Hyaluronidase and Gelatinase.</a:t>
            </a:r>
          </a:p>
        </p:txBody>
      </p:sp>
      <p:pic>
        <p:nvPicPr>
          <p:cNvPr id="5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927364" cy="324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4807022"/>
            <a:ext cx="3178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Neutrophil Pools: </a:t>
            </a:r>
          </a:p>
          <a:p>
            <a:pPr>
              <a:defRPr/>
            </a:pPr>
            <a:r>
              <a:rPr lang="en-US" kern="0" dirty="0">
                <a:solidFill>
                  <a:srgbClr val="0070C0"/>
                </a:solidFill>
                <a:latin typeface="Calibri" panose="020F0502020204030204" pitchFamily="34" charset="0"/>
              </a:rPr>
              <a:t>Bone Marrow, circulating pool </a:t>
            </a:r>
            <a:r>
              <a:rPr lang="en-US" kern="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(within blood) </a:t>
            </a:r>
            <a:r>
              <a:rPr lang="en-US" kern="0" dirty="0">
                <a:solidFill>
                  <a:srgbClr val="0070C0"/>
                </a:solidFill>
                <a:latin typeface="Calibri" panose="020F0502020204030204" pitchFamily="34" charset="0"/>
              </a:rPr>
              <a:t>and </a:t>
            </a:r>
            <a:r>
              <a:rPr lang="en-US" kern="0" dirty="0" err="1">
                <a:solidFill>
                  <a:srgbClr val="0070C0"/>
                </a:solidFill>
                <a:latin typeface="Calibri" panose="020F0502020204030204" pitchFamily="34" charset="0"/>
              </a:rPr>
              <a:t>Marginated</a:t>
            </a:r>
            <a:r>
              <a:rPr lang="en-US" kern="0" dirty="0">
                <a:solidFill>
                  <a:srgbClr val="0070C0"/>
                </a:solidFill>
                <a:latin typeface="Calibri" panose="020F0502020204030204" pitchFamily="34" charset="0"/>
              </a:rPr>
              <a:t> Pool (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of neutrophils adherent to endothelium</a:t>
            </a:r>
            <a:r>
              <a:rPr lang="en-US" dirty="0"/>
              <a:t>)</a:t>
            </a:r>
            <a:endParaRPr lang="en-US" kern="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51520" y="4725144"/>
            <a:ext cx="44644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788024" y="1143000"/>
            <a:ext cx="38519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16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Glycogen granules: for anaerobic glycolysis.</a:t>
            </a:r>
          </a:p>
          <a:p>
            <a:pPr>
              <a:defRPr/>
            </a:pPr>
            <a:endParaRPr lang="en-US" sz="1600" kern="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090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2875873"/>
            <a:ext cx="3240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Defense against infection: </a:t>
            </a:r>
            <a:r>
              <a:rPr lang="en-US" sz="2000" dirty="0"/>
              <a:t>Neutrophil has the ability of engulfing bacteria or organism by a process of </a:t>
            </a:r>
            <a:r>
              <a:rPr lang="en-US" sz="2000" dirty="0" err="1"/>
              <a:t>phyagocytosis</a:t>
            </a:r>
            <a:endParaRPr lang="en-US" sz="2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04911425"/>
              </p:ext>
            </p:extLst>
          </p:nvPr>
        </p:nvGraphicFramePr>
        <p:xfrm>
          <a:off x="1763688" y="1628800"/>
          <a:ext cx="847918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12"/>
          <p:cNvSpPr txBox="1"/>
          <p:nvPr/>
        </p:nvSpPr>
        <p:spPr>
          <a:xfrm>
            <a:off x="611560" y="2132856"/>
            <a:ext cx="2000719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dirty="0">
                <a:solidFill>
                  <a:schemeClr val="bg1">
                    <a:lumMod val="65000"/>
                  </a:schemeClr>
                </a:solidFill>
              </a:rPr>
              <a:t>جميع الـ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WBCs </a:t>
            </a:r>
            <a:r>
              <a:rPr lang="ar-SA" dirty="0">
                <a:solidFill>
                  <a:schemeClr val="bg1">
                    <a:lumMod val="65000"/>
                  </a:schemeClr>
                </a:solidFill>
              </a:rPr>
              <a:t>وليس فقط الـ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Neutrophil</a:t>
            </a:r>
          </a:p>
        </p:txBody>
      </p:sp>
      <p:cxnSp>
        <p:nvCxnSpPr>
          <p:cNvPr id="7" name="Elbow Connector 6"/>
          <p:cNvCxnSpPr/>
          <p:nvPr/>
        </p:nvCxnSpPr>
        <p:spPr>
          <a:xfrm rot="5400000" flipH="1" flipV="1">
            <a:off x="359532" y="2803865"/>
            <a:ext cx="504056" cy="14401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2"/>
          <p:cNvSpPr txBox="1"/>
          <p:nvPr/>
        </p:nvSpPr>
        <p:spPr>
          <a:xfrm>
            <a:off x="3203848" y="5241974"/>
            <a:ext cx="2000719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dirty="0">
                <a:solidFill>
                  <a:schemeClr val="bg1">
                    <a:lumMod val="65000"/>
                  </a:schemeClr>
                </a:solidFill>
              </a:rPr>
              <a:t>نحرك الجيش , نصفهم  ندخلهم واحد واحد لساحه المعركه ! *تشبيه*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8100392" y="4509120"/>
            <a:ext cx="827585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200" dirty="0">
                <a:solidFill>
                  <a:schemeClr val="bg1">
                    <a:lumMod val="65000"/>
                  </a:schemeClr>
                </a:solidFill>
              </a:rPr>
              <a:t>زي حركه الاميبا عشان توصل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6003278" y="2803322"/>
            <a:ext cx="2417571" cy="3385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600" dirty="0">
                <a:solidFill>
                  <a:schemeClr val="bg1">
                    <a:lumMod val="65000"/>
                  </a:schemeClr>
                </a:solidFill>
              </a:rPr>
              <a:t>تصف على الـ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Capillary wall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820760" y="3512999"/>
            <a:ext cx="2252129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Between capillary wall, it has pores </a:t>
            </a:r>
            <a:r>
              <a:rPr lang="ar-SA" sz="1400" dirty="0">
                <a:solidFill>
                  <a:schemeClr val="bg1">
                    <a:lumMod val="65000"/>
                  </a:schemeClr>
                </a:solidFill>
              </a:rPr>
              <a:t>تمر منها وحدة وحدة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32" y="5208362"/>
            <a:ext cx="505703" cy="9905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502" y="5284491"/>
            <a:ext cx="502933" cy="914424"/>
          </a:xfrm>
          <a:prstGeom prst="rect">
            <a:avLst/>
          </a:prstGeom>
        </p:spPr>
      </p:pic>
      <p:sp>
        <p:nvSpPr>
          <p:cNvPr id="15" name="TextBox 12"/>
          <p:cNvSpPr txBox="1"/>
          <p:nvPr/>
        </p:nvSpPr>
        <p:spPr>
          <a:xfrm>
            <a:off x="6982020" y="151472"/>
            <a:ext cx="2000719" cy="116955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Monocyte =&gt; </a:t>
            </a:r>
            <a:r>
              <a:rPr lang="ar-SA" sz="1400" dirty="0">
                <a:solidFill>
                  <a:schemeClr val="bg1">
                    <a:lumMod val="65000"/>
                  </a:schemeClr>
                </a:solidFill>
              </a:rPr>
              <a:t>دبابه كبيره تاكل اكثر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Neutrophil =&gt; </a:t>
            </a:r>
            <a:r>
              <a:rPr lang="ar-SA" sz="1400" dirty="0">
                <a:solidFill>
                  <a:schemeClr val="bg1">
                    <a:lumMod val="65000"/>
                  </a:schemeClr>
                </a:solidFill>
              </a:rPr>
              <a:t>دبابه صغيره تاكل اقل 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849" y="1250566"/>
            <a:ext cx="652040" cy="3782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248" y="94821"/>
            <a:ext cx="1688399" cy="112559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5536" y="76470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Neutrophil function</a:t>
            </a:r>
          </a:p>
        </p:txBody>
      </p:sp>
      <p:sp>
        <p:nvSpPr>
          <p:cNvPr id="21" name="TextBox 12"/>
          <p:cNvSpPr txBox="1"/>
          <p:nvPr/>
        </p:nvSpPr>
        <p:spPr>
          <a:xfrm>
            <a:off x="4644007" y="1734180"/>
            <a:ext cx="4176465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Attracting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Neutrophil by a chemical stimulus to move toward area </a:t>
            </a: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of infection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887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ts val="3600"/>
              </a:lnSpc>
              <a:tabLst>
                <a:tab pos="342900" algn="l"/>
                <a:tab pos="685800" algn="l"/>
              </a:tabLst>
            </a:pPr>
            <a:r>
              <a:rPr lang="en-US" altLang="zh-CN" dirty="0">
                <a:cs typeface="Calibri" pitchFamily="18" charset="0"/>
              </a:rPr>
              <a:t>Responses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cs typeface="Calibri" pitchFamily="18" charset="0"/>
              </a:rPr>
              <a:t>During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>
                <a:cs typeface="Calibri" pitchFamily="18" charset="0"/>
              </a:rPr>
              <a:t>Inflammation</a:t>
            </a:r>
            <a:br>
              <a:rPr lang="en-US" altLang="zh-CN" dirty="0">
                <a:cs typeface="Calibri" pitchFamily="18" charset="0"/>
              </a:rPr>
            </a:br>
            <a:r>
              <a:rPr lang="en-US" altLang="zh-CN" sz="3600" dirty="0" smtClean="0">
                <a:cs typeface="Calibri" pitchFamily="18" charset="0"/>
              </a:rPr>
              <a:t>Macrophage</a:t>
            </a:r>
            <a:r>
              <a:rPr lang="en-US" altLang="zh-CN" sz="3600" dirty="0" smtClean="0">
                <a:cs typeface="Times New Roman" pitchFamily="18" charset="0"/>
              </a:rPr>
              <a:t> </a:t>
            </a:r>
            <a:r>
              <a:rPr lang="en-US" altLang="zh-CN" sz="3600" dirty="0">
                <a:cs typeface="Calibri" pitchFamily="18" charset="0"/>
              </a:rPr>
              <a:t>and</a:t>
            </a:r>
            <a:r>
              <a:rPr lang="en-US" altLang="zh-CN" sz="3600" dirty="0">
                <a:cs typeface="Times New Roman" pitchFamily="18" charset="0"/>
              </a:rPr>
              <a:t> </a:t>
            </a:r>
            <a:r>
              <a:rPr lang="en-US" altLang="zh-CN" sz="3600" dirty="0" smtClean="0">
                <a:cs typeface="Calibri" pitchFamily="18" charset="0"/>
              </a:rPr>
              <a:t>Neutrophil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ts val="4400"/>
              </a:lnSpc>
              <a:tabLst>
                <a:tab pos="342900" algn="l"/>
                <a:tab pos="685800" algn="l"/>
              </a:tabLst>
            </a:pPr>
            <a:r>
              <a:rPr lang="en-US" altLang="zh-CN" sz="3600" b="1" dirty="0">
                <a:latin typeface="Calibri" pitchFamily="18" charset="0"/>
                <a:cs typeface="Calibri" pitchFamily="18" charset="0"/>
              </a:rPr>
              <a:t>1</a:t>
            </a:r>
            <a:r>
              <a:rPr lang="en-US" altLang="zh-CN" sz="2400" b="1" dirty="0">
                <a:latin typeface="Calibri" pitchFamily="18" charset="0"/>
                <a:cs typeface="Calibri" pitchFamily="18" charset="0"/>
              </a:rPr>
              <a:t>st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Calibri" pitchFamily="18" charset="0"/>
                <a:cs typeface="Calibri" pitchFamily="18" charset="0"/>
              </a:rPr>
              <a:t>line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Calibri" pitchFamily="18" charset="0"/>
                <a:cs typeface="Calibri" pitchFamily="18" charset="0"/>
              </a:rPr>
              <a:t>defense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Calibri" pitchFamily="18" charset="0"/>
                <a:cs typeface="Calibri" pitchFamily="18" charset="0"/>
              </a:rPr>
              <a:t>Tissue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Calibri" pitchFamily="18" charset="0"/>
                <a:cs typeface="Calibri" pitchFamily="18" charset="0"/>
              </a:rPr>
              <a:t>macrophages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Calibri" pitchFamily="18" charset="0"/>
                <a:cs typeface="Calibri" pitchFamily="18" charset="0"/>
              </a:rPr>
              <a:t>&amp;</a:t>
            </a:r>
            <a:r>
              <a:rPr lang="ar-SA" altLang="zh-CN" sz="2400" b="1" dirty="0" smtClean="0"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2400" b="1" dirty="0" smtClean="0">
                <a:latin typeface="Calibri" pitchFamily="18" charset="0"/>
                <a:cs typeface="Calibri" pitchFamily="18" charset="0"/>
              </a:rPr>
              <a:t>Physical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>
                <a:latin typeface="Calibri" pitchFamily="18" charset="0"/>
                <a:cs typeface="Calibri" pitchFamily="18" charset="0"/>
              </a:rPr>
              <a:t>Barriers</a:t>
            </a:r>
          </a:p>
          <a:p>
            <a:pPr>
              <a:lnSpc>
                <a:spcPts val="4100"/>
              </a:lnSpc>
              <a:tabLst>
                <a:tab pos="457200" algn="l"/>
              </a:tabLst>
            </a:pPr>
            <a:r>
              <a:rPr lang="en-US" altLang="zh-CN" sz="3600" b="1" dirty="0" smtClean="0">
                <a:latin typeface="Calibri" pitchFamily="18" charset="0"/>
                <a:cs typeface="Calibri" pitchFamily="18" charset="0"/>
              </a:rPr>
              <a:t>2</a:t>
            </a:r>
            <a:r>
              <a:rPr lang="en-US" altLang="zh-CN" sz="2400" b="1" dirty="0" smtClean="0">
                <a:latin typeface="Calibri" pitchFamily="18" charset="0"/>
                <a:cs typeface="Calibri" pitchFamily="18" charset="0"/>
              </a:rPr>
              <a:t>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Calibri" pitchFamily="18" charset="0"/>
                <a:cs typeface="Calibri" pitchFamily="18" charset="0"/>
              </a:rPr>
              <a:t>line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Calibri" pitchFamily="18" charset="0"/>
                <a:cs typeface="Calibri" pitchFamily="18" charset="0"/>
              </a:rPr>
              <a:t>defense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Calibri" pitchFamily="18" charset="0"/>
                <a:cs typeface="Calibri" pitchFamily="18" charset="0"/>
              </a:rPr>
              <a:t>Neutrophil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Calibri" pitchFamily="18" charset="0"/>
                <a:cs typeface="Calibri" pitchFamily="18" charset="0"/>
              </a:rPr>
              <a:t>Invasion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Calibri" pitchFamily="18" charset="0"/>
                <a:cs typeface="Calibri" pitchFamily="18" charset="0"/>
              </a:rPr>
              <a:t>the</a:t>
            </a:r>
          </a:p>
          <a:p>
            <a:pPr marL="0" indent="0">
              <a:lnSpc>
                <a:spcPts val="2600"/>
              </a:lnSpc>
              <a:buNone/>
              <a:tabLst>
                <a:tab pos="457200" algn="l"/>
              </a:tabLst>
            </a:pPr>
            <a:r>
              <a:rPr lang="ar-SA" altLang="zh-CN" dirty="0"/>
              <a:t> </a:t>
            </a:r>
            <a:r>
              <a:rPr lang="ar-SA" altLang="zh-CN" dirty="0" smtClean="0"/>
              <a:t>    </a:t>
            </a:r>
            <a:r>
              <a:rPr lang="en-US" altLang="zh-CN" sz="2400" b="1" dirty="0" smtClean="0">
                <a:latin typeface="Calibri" pitchFamily="18" charset="0"/>
                <a:cs typeface="Calibri" pitchFamily="18" charset="0"/>
              </a:rPr>
              <a:t>inflamed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Calibri" pitchFamily="18" charset="0"/>
                <a:cs typeface="Calibri" pitchFamily="18" charset="0"/>
              </a:rPr>
              <a:t>area</a:t>
            </a:r>
          </a:p>
          <a:p>
            <a:pPr>
              <a:lnSpc>
                <a:spcPts val="4800"/>
              </a:lnSpc>
              <a:tabLst>
                <a:tab pos="457200" algn="l"/>
              </a:tabLst>
            </a:pP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>
                <a:latin typeface="Calibri" pitchFamily="18" charset="0"/>
                <a:cs typeface="Calibri" pitchFamily="18" charset="0"/>
              </a:rPr>
              <a:t>3</a:t>
            </a:r>
            <a:r>
              <a:rPr lang="en-US" altLang="zh-CN" sz="2400" b="1" dirty="0">
                <a:latin typeface="Calibri" pitchFamily="18" charset="0"/>
                <a:cs typeface="Calibri" pitchFamily="18" charset="0"/>
              </a:rPr>
              <a:t>rd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Calibri" pitchFamily="18" charset="0"/>
                <a:cs typeface="Calibri" pitchFamily="18" charset="0"/>
              </a:rPr>
              <a:t>line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Calibri" pitchFamily="18" charset="0"/>
                <a:cs typeface="Calibri" pitchFamily="18" charset="0"/>
              </a:rPr>
              <a:t>defense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Calibri" pitchFamily="18" charset="0"/>
                <a:cs typeface="Calibri" pitchFamily="18" charset="0"/>
              </a:rPr>
              <a:t>Monocytes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Calibri" pitchFamily="18" charset="0"/>
                <a:cs typeface="Calibri" pitchFamily="18" charset="0"/>
              </a:rPr>
              <a:t>–macrophage</a:t>
            </a:r>
          </a:p>
          <a:p>
            <a:pPr marL="0" indent="0">
              <a:lnSpc>
                <a:spcPts val="2600"/>
              </a:lnSpc>
              <a:buNone/>
              <a:tabLst>
                <a:tab pos="457200" algn="l"/>
              </a:tabLst>
            </a:pPr>
            <a:r>
              <a:rPr lang="en-US" altLang="zh-CN" dirty="0"/>
              <a:t>	</a:t>
            </a:r>
            <a:r>
              <a:rPr lang="en-US" altLang="zh-CN" sz="2400" b="1" dirty="0">
                <a:latin typeface="Calibri" pitchFamily="18" charset="0"/>
                <a:cs typeface="Calibri" pitchFamily="18" charset="0"/>
              </a:rPr>
              <a:t>invasion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Calibri" pitchFamily="18" charset="0"/>
                <a:cs typeface="Calibri" pitchFamily="18" charset="0"/>
              </a:rPr>
              <a:t>inflamed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Calibri" pitchFamily="18" charset="0"/>
                <a:cs typeface="Calibri" pitchFamily="18" charset="0"/>
              </a:rPr>
              <a:t>area</a:t>
            </a:r>
          </a:p>
          <a:p>
            <a:pPr>
              <a:lnSpc>
                <a:spcPts val="4800"/>
              </a:lnSpc>
              <a:tabLst>
                <a:tab pos="457200" algn="l"/>
              </a:tabLst>
            </a:pP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>
                <a:latin typeface="Calibri" pitchFamily="18" charset="0"/>
                <a:cs typeface="Calibri" pitchFamily="18" charset="0"/>
              </a:rPr>
              <a:t>4</a:t>
            </a:r>
            <a:r>
              <a:rPr lang="en-US" altLang="zh-CN" sz="2400" b="1" dirty="0">
                <a:latin typeface="Calibri" pitchFamily="18" charset="0"/>
                <a:cs typeface="Calibri" pitchFamily="18" charset="0"/>
              </a:rPr>
              <a:t>th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Calibri" pitchFamily="18" charset="0"/>
                <a:cs typeface="Calibri" pitchFamily="18" charset="0"/>
              </a:rPr>
              <a:t>line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Calibri" pitchFamily="18" charset="0"/>
                <a:cs typeface="Calibri" pitchFamily="18" charset="0"/>
              </a:rPr>
              <a:t>defense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Calibri" pitchFamily="18" charset="0"/>
                <a:cs typeface="Calibri" pitchFamily="18" charset="0"/>
              </a:rPr>
              <a:t>Increased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Calibri" pitchFamily="18" charset="0"/>
                <a:cs typeface="Calibri" pitchFamily="18" charset="0"/>
              </a:rPr>
              <a:t>production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Calibri" pitchFamily="18" charset="0"/>
                <a:cs typeface="Calibri" pitchFamily="18" charset="0"/>
              </a:rPr>
              <a:t>of</a:t>
            </a:r>
          </a:p>
          <a:p>
            <a:pPr marL="0" indent="0">
              <a:lnSpc>
                <a:spcPts val="2600"/>
              </a:lnSpc>
              <a:buNone/>
              <a:tabLst>
                <a:tab pos="457200" algn="l"/>
              </a:tabLst>
            </a:pPr>
            <a:r>
              <a:rPr lang="en-US" altLang="zh-CN" dirty="0"/>
              <a:t>	</a:t>
            </a:r>
            <a:r>
              <a:rPr lang="en-US" altLang="zh-CN" sz="2400" b="1" dirty="0">
                <a:latin typeface="Calibri" pitchFamily="18" charset="0"/>
                <a:cs typeface="Calibri" pitchFamily="18" charset="0"/>
              </a:rPr>
              <a:t>granulocytes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>
                <a:latin typeface="Calibri" pitchFamily="18" charset="0"/>
                <a:cs typeface="Calibri" pitchFamily="18" charset="0"/>
              </a:rPr>
              <a:t>Monocytes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Calibri" pitchFamily="18" charset="0"/>
                <a:cs typeface="Calibri" pitchFamily="18" charset="0"/>
              </a:rPr>
              <a:t>Bone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Calibri" pitchFamily="18" charset="0"/>
                <a:cs typeface="Calibri" pitchFamily="18" charset="0"/>
              </a:rPr>
              <a:t>marrow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93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35979" y="1628800"/>
            <a:ext cx="4756101" cy="4700274"/>
            <a:chOff x="0" y="0"/>
            <a:chExt cx="5905500" cy="4700651"/>
          </a:xfrm>
        </p:grpSpPr>
        <p:sp>
          <p:nvSpPr>
            <p:cNvPr id="12" name="Rectangle 11"/>
            <p:cNvSpPr/>
            <p:nvPr/>
          </p:nvSpPr>
          <p:spPr>
            <a:xfrm>
              <a:off x="2386932" y="131530"/>
              <a:ext cx="213881" cy="2244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Dr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47742" y="131530"/>
              <a:ext cx="50673" cy="2244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83302" y="131530"/>
              <a:ext cx="225474" cy="2244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Sit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52743" y="131530"/>
              <a:ext cx="89995" cy="2244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e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819749" y="131530"/>
              <a:ext cx="348955" cy="2244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lban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82134" y="131530"/>
              <a:ext cx="89995" cy="2244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a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48506" y="131530"/>
              <a:ext cx="56348" cy="2244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t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90848" y="131530"/>
              <a:ext cx="50673" cy="2244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232123" y="131530"/>
              <a:ext cx="202692" cy="2244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20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384523" y="131530"/>
              <a:ext cx="101346" cy="2244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1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448718" y="131530"/>
              <a:ext cx="101346" cy="2244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1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24918" y="131530"/>
              <a:ext cx="50673" cy="2244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4" name="Picture 2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905500" cy="4700651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/>
        </p:nvSpPr>
        <p:spPr>
          <a:xfrm>
            <a:off x="5148064" y="1340768"/>
            <a:ext cx="37444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000" b="1" dirty="0"/>
              <a:t>عندما يكون هنالك جسم غريب داخل الجسم كيف تحاربه الـ </a:t>
            </a:r>
            <a:r>
              <a:rPr lang="en-US" sz="2000" b="1" dirty="0"/>
              <a:t>Neutrophils؟</a:t>
            </a:r>
          </a:p>
          <a:p>
            <a:pPr algn="r" rtl="1"/>
            <a:r>
              <a:rPr lang="en-US" sz="2000" dirty="0"/>
              <a:t> </a:t>
            </a:r>
            <a:r>
              <a:rPr lang="ar-SA" sz="2000" dirty="0"/>
              <a:t>الجسم الغريب أو المنطقة المصابة تفرز مواد كيميائية لجذب الـ </a:t>
            </a:r>
            <a:r>
              <a:rPr lang="en-US" sz="2000" dirty="0"/>
              <a:t>Neutrophil </a:t>
            </a:r>
            <a:r>
              <a:rPr lang="ar-SA" sz="2000" dirty="0"/>
              <a:t>نحوه وهذه تسمى بالـ </a:t>
            </a:r>
            <a:r>
              <a:rPr lang="en-US" sz="2000" dirty="0"/>
              <a:t>Chemotaxis </a:t>
            </a:r>
            <a:endParaRPr lang="ar-SA" sz="2000" dirty="0"/>
          </a:p>
          <a:p>
            <a:pPr algn="r" rtl="1"/>
            <a:r>
              <a:rPr lang="ar-SA" sz="2000" dirty="0"/>
              <a:t>الآن تم إبلاغ الـ عن وجود الإصابة ومكانها المحدد وهنا تبدأ المعركة !</a:t>
            </a:r>
            <a:endParaRPr lang="en-US" sz="2000" dirty="0"/>
          </a:p>
          <a:p>
            <a:pPr algn="r" rtl="1"/>
            <a:r>
              <a:rPr lang="ar-SA" sz="2000" dirty="0"/>
              <a:t>تبدأ الـ </a:t>
            </a:r>
            <a:r>
              <a:rPr lang="en-US" sz="2000" dirty="0"/>
              <a:t>Neutrophils</a:t>
            </a:r>
            <a:r>
              <a:rPr lang="ar-SA" sz="2000" dirty="0"/>
              <a:t>بجلب جنودها </a:t>
            </a:r>
            <a:r>
              <a:rPr lang="en-US" sz="2000" dirty="0"/>
              <a:t>WBC </a:t>
            </a:r>
            <a:r>
              <a:rPr lang="ar-SA" sz="2000" dirty="0"/>
              <a:t>وتجعلها تصطف على الـ </a:t>
            </a:r>
            <a:r>
              <a:rPr lang="en-US" sz="2000" dirty="0"/>
              <a:t>wall Vessel </a:t>
            </a:r>
            <a:r>
              <a:rPr lang="ar-SA" sz="2000" dirty="0"/>
              <a:t>ثم تبدأ تدخل بالدور واحدة تلو الأخرى من خلال ثقوب هذه العملية تسمى </a:t>
            </a:r>
            <a:r>
              <a:rPr lang="en-US" sz="2000" dirty="0"/>
              <a:t>Diapedesis </a:t>
            </a:r>
            <a:r>
              <a:rPr lang="ar-SA" sz="2000" dirty="0"/>
              <a:t>وبعدها تصل إلى المنطقة المصابة ويحصل الابتلاع.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Chemotaxis, </a:t>
            </a:r>
            <a:r>
              <a:rPr lang="en-US" dirty="0" err="1" smtClean="0"/>
              <a:t>Margination</a:t>
            </a:r>
            <a:r>
              <a:rPr lang="en-US" dirty="0" smtClean="0"/>
              <a:t> and </a:t>
            </a:r>
            <a:r>
              <a:rPr lang="en-US" dirty="0" err="1" smtClean="0"/>
              <a:t>Diapedesis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10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203032" cy="536104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Chemotaxis</a:t>
            </a:r>
          </a:p>
        </p:txBody>
      </p:sp>
      <p:sp>
        <p:nvSpPr>
          <p:cNvPr id="3" name="Rectangle 2"/>
          <p:cNvSpPr/>
          <p:nvPr/>
        </p:nvSpPr>
        <p:spPr>
          <a:xfrm>
            <a:off x="351317" y="15567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attraction of the neutrophils to inflamed area following chemotactic substances release </a:t>
            </a:r>
            <a:r>
              <a:rPr lang="en-US" u="sng" dirty="0">
                <a:solidFill>
                  <a:srgbClr val="FF0000"/>
                </a:solidFill>
              </a:rPr>
              <a:t>from infected site: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85854467"/>
              </p:ext>
            </p:extLst>
          </p:nvPr>
        </p:nvGraphicFramePr>
        <p:xfrm>
          <a:off x="-1692696" y="2636912"/>
          <a:ext cx="742716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3851920" y="3568948"/>
            <a:ext cx="4968552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dirty="0"/>
              <a:t>مثل ما قلنا الـ </a:t>
            </a:r>
            <a:r>
              <a:rPr lang="en-US" dirty="0"/>
              <a:t>Chemotaxis</a:t>
            </a:r>
            <a:r>
              <a:rPr lang="ar-SA" dirty="0"/>
              <a:t>هي اللي تجذب الـ </a:t>
            </a:r>
            <a:r>
              <a:rPr lang="en-US" dirty="0"/>
              <a:t>Neutrophils</a:t>
            </a:r>
            <a:endParaRPr lang="ar-SA" dirty="0"/>
          </a:p>
          <a:p>
            <a:pPr algn="r" rtl="1"/>
            <a:endParaRPr lang="ar-SA" dirty="0"/>
          </a:p>
          <a:p>
            <a:pPr algn="ctr" rtl="1"/>
            <a:r>
              <a:rPr lang="en-US" dirty="0"/>
              <a:t> “infected area release substances to attract neutrophils ” </a:t>
            </a:r>
            <a:endParaRPr lang="ar-SA" dirty="0"/>
          </a:p>
          <a:p>
            <a:pPr algn="r" rtl="1"/>
            <a:endParaRPr lang="ar-SA" dirty="0"/>
          </a:p>
          <a:p>
            <a:pPr algn="r" rtl="1"/>
            <a:r>
              <a:rPr lang="ar-SA" dirty="0"/>
              <a:t>بالنسبة للنقطة الثانية فهي تعني أنه عندما حصل التهاب للنسيج بدأ بالتكسر و التحلل وإفراز مواد وهذه المواد هي اللي  تصبح</a:t>
            </a:r>
            <a:r>
              <a:rPr lang="en-US" dirty="0"/>
              <a:t>chemotaxis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97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12121" t="5290" r="4546" b="1851"/>
          <a:stretch/>
        </p:blipFill>
        <p:spPr>
          <a:xfrm>
            <a:off x="5076056" y="1916831"/>
            <a:ext cx="3960440" cy="3888433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90557485"/>
              </p:ext>
            </p:extLst>
          </p:nvPr>
        </p:nvGraphicFramePr>
        <p:xfrm>
          <a:off x="251520" y="980728"/>
          <a:ext cx="4968552" cy="4978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52120" y="0"/>
            <a:ext cx="33843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Margination: accumulation and adhesion of leukocytes to the epithelial cells of blood vessel walls at the site of injury in the early stages of inflammation </a:t>
            </a:r>
          </a:p>
          <a:p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Diapedesis: is the movement of 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  <a:hlinkClick r:id="rId8" tooltip="Leukocytes"/>
              </a:rPr>
              <a:t>leukocytes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 out of the 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  <a:hlinkClick r:id="rId9" tooltip="Circulatory system"/>
              </a:rPr>
              <a:t>circulatory system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 and towards the site of tissue damage or infection.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7922" y="-4971"/>
            <a:ext cx="8229600" cy="914400"/>
          </a:xfrm>
        </p:spPr>
        <p:txBody>
          <a:bodyPr/>
          <a:lstStyle/>
          <a:p>
            <a:r>
              <a:rPr lang="en-US" dirty="0"/>
              <a:t>Margination &amp; Diapedesis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717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04056" y="215396"/>
            <a:ext cx="8564488" cy="9813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344" y="1346654"/>
            <a:ext cx="9133656" cy="5728204"/>
          </a:xfrm>
        </p:spPr>
        <p:txBody>
          <a:bodyPr>
            <a:normAutofit/>
          </a:bodyPr>
          <a:lstStyle/>
          <a:p>
            <a:pPr marL="548640" indent="-514350">
              <a:spcBef>
                <a:spcPts val="950"/>
              </a:spcBef>
              <a:buFont typeface="Courier New" charset="0"/>
              <a:buChar char="o"/>
              <a:tabLst>
                <a:tab pos="527685" algn="l"/>
              </a:tabLst>
            </a:pPr>
            <a:r>
              <a:rPr lang="en-US" sz="2400" spc="-10" smtClean="0">
                <a:solidFill>
                  <a:schemeClr val="tx2"/>
                </a:solidFill>
                <a:cs typeface="Tahoma"/>
              </a:rPr>
              <a:t>R</a:t>
            </a:r>
            <a:r>
              <a:rPr lang="en-US" sz="2400" spc="-20" smtClean="0">
                <a:solidFill>
                  <a:schemeClr val="tx2"/>
                </a:solidFill>
                <a:cs typeface="Tahoma"/>
              </a:rPr>
              <a:t>e</a:t>
            </a:r>
            <a:r>
              <a:rPr lang="en-US" sz="2400" spc="-10" smtClean="0">
                <a:solidFill>
                  <a:schemeClr val="tx2"/>
                </a:solidFill>
                <a:cs typeface="Tahoma"/>
              </a:rPr>
              <a:t>cogniz</a:t>
            </a:r>
            <a:r>
              <a:rPr lang="en-US" sz="2400" spc="-5" smtClean="0">
                <a:solidFill>
                  <a:schemeClr val="tx2"/>
                </a:solidFill>
                <a:cs typeface="Tahoma"/>
              </a:rPr>
              <a:t>e</a:t>
            </a:r>
            <a:r>
              <a:rPr lang="en-US" sz="2400" spc="20" smtClean="0">
                <a:solidFill>
                  <a:schemeClr val="tx2"/>
                </a:solidFill>
                <a:cs typeface="Tahoma"/>
              </a:rPr>
              <a:t> </a:t>
            </a:r>
            <a:r>
              <a:rPr lang="en-US" sz="2400" spc="-5" dirty="0">
                <a:solidFill>
                  <a:schemeClr val="tx2"/>
                </a:solidFill>
                <a:cs typeface="Tahoma"/>
              </a:rPr>
              <a:t>the</a:t>
            </a:r>
            <a:r>
              <a:rPr lang="en-US" sz="2400" spc="-10" dirty="0">
                <a:solidFill>
                  <a:schemeClr val="tx2"/>
                </a:solidFill>
                <a:cs typeface="Tahoma"/>
              </a:rPr>
              <a:t> </a:t>
            </a:r>
            <a:r>
              <a:rPr lang="en-US" sz="2400" spc="5" dirty="0">
                <a:solidFill>
                  <a:schemeClr val="tx2"/>
                </a:solidFill>
                <a:cs typeface="Tahoma"/>
              </a:rPr>
              <a:t>g</a:t>
            </a:r>
            <a:r>
              <a:rPr lang="en-US" sz="2400" spc="-5" dirty="0">
                <a:solidFill>
                  <a:schemeClr val="tx2"/>
                </a:solidFill>
                <a:cs typeface="Tahoma"/>
              </a:rPr>
              <a:t>e</a:t>
            </a:r>
            <a:r>
              <a:rPr lang="en-US" sz="2400" spc="-15" dirty="0">
                <a:solidFill>
                  <a:schemeClr val="tx2"/>
                </a:solidFill>
                <a:cs typeface="Tahoma"/>
              </a:rPr>
              <a:t>n</a:t>
            </a:r>
            <a:r>
              <a:rPr lang="en-US" sz="2400" spc="-5" dirty="0">
                <a:solidFill>
                  <a:schemeClr val="tx2"/>
                </a:solidFill>
                <a:cs typeface="Tahoma"/>
              </a:rPr>
              <a:t>e</a:t>
            </a:r>
            <a:r>
              <a:rPr lang="en-US" sz="2400" spc="-15" dirty="0">
                <a:solidFill>
                  <a:schemeClr val="tx2"/>
                </a:solidFill>
                <a:cs typeface="Tahoma"/>
              </a:rPr>
              <a:t>r</a:t>
            </a:r>
            <a:r>
              <a:rPr lang="en-US" sz="2400" spc="-5" dirty="0">
                <a:solidFill>
                  <a:schemeClr val="tx2"/>
                </a:solidFill>
                <a:cs typeface="Tahoma"/>
              </a:rPr>
              <a:t>al</a:t>
            </a:r>
            <a:r>
              <a:rPr lang="en-US" sz="2400" spc="10" dirty="0">
                <a:solidFill>
                  <a:schemeClr val="tx2"/>
                </a:solidFill>
                <a:cs typeface="Tahoma"/>
              </a:rPr>
              <a:t> </a:t>
            </a:r>
            <a:r>
              <a:rPr lang="en-US" sz="2400" spc="-10" dirty="0">
                <a:solidFill>
                  <a:schemeClr val="tx2"/>
                </a:solidFill>
                <a:cs typeface="Tahoma"/>
              </a:rPr>
              <a:t>funct</a:t>
            </a:r>
            <a:r>
              <a:rPr lang="en-US" sz="2400" spc="-15" dirty="0">
                <a:solidFill>
                  <a:schemeClr val="tx2"/>
                </a:solidFill>
                <a:cs typeface="Tahoma"/>
              </a:rPr>
              <a:t>i</a:t>
            </a:r>
            <a:r>
              <a:rPr lang="en-US" sz="2400" spc="-10" dirty="0">
                <a:solidFill>
                  <a:schemeClr val="tx2"/>
                </a:solidFill>
                <a:cs typeface="Tahoma"/>
              </a:rPr>
              <a:t>on</a:t>
            </a:r>
            <a:r>
              <a:rPr lang="en-US" sz="2400" spc="-5" dirty="0">
                <a:solidFill>
                  <a:schemeClr val="tx2"/>
                </a:solidFill>
                <a:cs typeface="Tahoma"/>
              </a:rPr>
              <a:t>s</a:t>
            </a:r>
            <a:r>
              <a:rPr lang="en-US" sz="2400" spc="15" dirty="0">
                <a:solidFill>
                  <a:schemeClr val="tx2"/>
                </a:solidFill>
                <a:cs typeface="Tahoma"/>
              </a:rPr>
              <a:t> </a:t>
            </a:r>
            <a:r>
              <a:rPr lang="en-US" sz="2400" spc="-5" dirty="0">
                <a:solidFill>
                  <a:schemeClr val="tx2"/>
                </a:solidFill>
                <a:cs typeface="Tahoma"/>
              </a:rPr>
              <a:t>of</a:t>
            </a:r>
            <a:r>
              <a:rPr lang="en-US" sz="2400" dirty="0">
                <a:solidFill>
                  <a:schemeClr val="tx2"/>
                </a:solidFill>
                <a:cs typeface="Tahoma"/>
              </a:rPr>
              <a:t> </a:t>
            </a:r>
            <a:r>
              <a:rPr lang="en-US" sz="2400" spc="-5" dirty="0">
                <a:solidFill>
                  <a:schemeClr val="tx2"/>
                </a:solidFill>
                <a:cs typeface="Tahoma"/>
              </a:rPr>
              <a:t>WBC</a:t>
            </a:r>
            <a:endParaRPr lang="en-US" sz="2400" spc="-10" dirty="0">
              <a:solidFill>
                <a:schemeClr val="tx2"/>
              </a:solidFill>
              <a:cs typeface="Tahoma"/>
            </a:endParaRPr>
          </a:p>
          <a:p>
            <a:pPr marL="548640" indent="-514350">
              <a:spcBef>
                <a:spcPts val="950"/>
              </a:spcBef>
              <a:buFont typeface="Courier New" charset="0"/>
              <a:buChar char="o"/>
              <a:tabLst>
                <a:tab pos="527685" algn="l"/>
              </a:tabLst>
            </a:pPr>
            <a:r>
              <a:rPr lang="en-US" sz="2400" spc="-10" dirty="0">
                <a:solidFill>
                  <a:schemeClr val="tx2"/>
                </a:solidFill>
                <a:cs typeface="Tahoma"/>
              </a:rPr>
              <a:t>D</a:t>
            </a:r>
            <a:r>
              <a:rPr lang="en-US" sz="2400" spc="-15" dirty="0">
                <a:solidFill>
                  <a:schemeClr val="tx2"/>
                </a:solidFill>
                <a:cs typeface="Tahoma"/>
              </a:rPr>
              <a:t>e</a:t>
            </a:r>
            <a:r>
              <a:rPr lang="en-US" sz="2400" spc="-5" dirty="0">
                <a:solidFill>
                  <a:schemeClr val="tx2"/>
                </a:solidFill>
                <a:cs typeface="Tahoma"/>
              </a:rPr>
              <a:t>scribe</a:t>
            </a:r>
            <a:r>
              <a:rPr lang="en-US" sz="2400" spc="15" dirty="0">
                <a:solidFill>
                  <a:schemeClr val="tx2"/>
                </a:solidFill>
                <a:cs typeface="Tahoma"/>
              </a:rPr>
              <a:t> </a:t>
            </a:r>
            <a:r>
              <a:rPr lang="en-US" sz="2400" spc="-10" dirty="0">
                <a:solidFill>
                  <a:schemeClr val="tx2"/>
                </a:solidFill>
                <a:cs typeface="Tahoma"/>
              </a:rPr>
              <a:t>differen</a:t>
            </a:r>
            <a:r>
              <a:rPr lang="en-US" sz="2400" spc="-5" dirty="0">
                <a:solidFill>
                  <a:schemeClr val="tx2"/>
                </a:solidFill>
                <a:cs typeface="Tahoma"/>
              </a:rPr>
              <a:t>t</a:t>
            </a:r>
            <a:r>
              <a:rPr lang="en-US" sz="2400" spc="40" dirty="0">
                <a:solidFill>
                  <a:schemeClr val="tx2"/>
                </a:solidFill>
                <a:cs typeface="Tahoma"/>
              </a:rPr>
              <a:t> </a:t>
            </a:r>
            <a:r>
              <a:rPr lang="en-US" sz="2400" spc="-10" dirty="0">
                <a:solidFill>
                  <a:schemeClr val="tx2"/>
                </a:solidFill>
                <a:cs typeface="Tahoma"/>
              </a:rPr>
              <a:t>Type</a:t>
            </a:r>
            <a:r>
              <a:rPr lang="en-US" sz="2400" spc="-5" dirty="0">
                <a:solidFill>
                  <a:schemeClr val="tx2"/>
                </a:solidFill>
                <a:cs typeface="Tahoma"/>
              </a:rPr>
              <a:t>s</a:t>
            </a:r>
            <a:r>
              <a:rPr lang="en-US" sz="2400" spc="10" dirty="0">
                <a:solidFill>
                  <a:schemeClr val="tx2"/>
                </a:solidFill>
                <a:cs typeface="Tahoma"/>
              </a:rPr>
              <a:t> </a:t>
            </a:r>
            <a:r>
              <a:rPr lang="en-US" sz="2400" spc="-10" dirty="0">
                <a:solidFill>
                  <a:schemeClr val="tx2"/>
                </a:solidFill>
                <a:cs typeface="Tahoma"/>
              </a:rPr>
              <a:t>o</a:t>
            </a:r>
            <a:r>
              <a:rPr lang="en-US" sz="2400" spc="-5" dirty="0">
                <a:solidFill>
                  <a:schemeClr val="tx2"/>
                </a:solidFill>
                <a:cs typeface="Tahoma"/>
              </a:rPr>
              <a:t>f</a:t>
            </a:r>
            <a:r>
              <a:rPr lang="en-US" sz="2400" spc="5" dirty="0">
                <a:solidFill>
                  <a:schemeClr val="tx2"/>
                </a:solidFill>
                <a:cs typeface="Tahoma"/>
              </a:rPr>
              <a:t> </a:t>
            </a:r>
            <a:r>
              <a:rPr lang="en-US" sz="2400" spc="-5" dirty="0" smtClean="0">
                <a:solidFill>
                  <a:schemeClr val="tx2"/>
                </a:solidFill>
                <a:cs typeface="Tahoma"/>
              </a:rPr>
              <a:t>WBC, their formation, and function</a:t>
            </a:r>
            <a:endParaRPr lang="en-US" sz="2400" dirty="0">
              <a:solidFill>
                <a:schemeClr val="tx2"/>
              </a:solidFill>
              <a:cs typeface="Tahoma"/>
            </a:endParaRPr>
          </a:p>
          <a:p>
            <a:pPr marL="548640" marR="5080" indent="-514350">
              <a:spcBef>
                <a:spcPts val="1010"/>
              </a:spcBef>
              <a:buFont typeface="Courier New" charset="0"/>
              <a:buChar char="o"/>
              <a:tabLst>
                <a:tab pos="527685" algn="l"/>
              </a:tabLst>
            </a:pPr>
            <a:r>
              <a:rPr lang="en-US" sz="2400" spc="-10" dirty="0">
                <a:solidFill>
                  <a:schemeClr val="tx2"/>
                </a:solidFill>
                <a:cs typeface="Tahoma"/>
              </a:rPr>
              <a:t>D</a:t>
            </a:r>
            <a:r>
              <a:rPr lang="en-US" sz="2400" spc="-15" dirty="0">
                <a:solidFill>
                  <a:schemeClr val="tx2"/>
                </a:solidFill>
                <a:cs typeface="Tahoma"/>
              </a:rPr>
              <a:t>e</a:t>
            </a:r>
            <a:r>
              <a:rPr lang="en-US" sz="2400" spc="-5" dirty="0">
                <a:solidFill>
                  <a:schemeClr val="tx2"/>
                </a:solidFill>
                <a:cs typeface="Tahoma"/>
              </a:rPr>
              <a:t>scribe</a:t>
            </a:r>
            <a:r>
              <a:rPr lang="en-US" sz="2400" spc="35" dirty="0">
                <a:solidFill>
                  <a:schemeClr val="tx2"/>
                </a:solidFill>
                <a:cs typeface="Tahoma"/>
              </a:rPr>
              <a:t> </a:t>
            </a:r>
            <a:r>
              <a:rPr lang="en-US" sz="2400" spc="-10" dirty="0">
                <a:solidFill>
                  <a:schemeClr val="tx2"/>
                </a:solidFill>
                <a:cs typeface="Tahoma"/>
              </a:rPr>
              <a:t>ge</a:t>
            </a:r>
            <a:r>
              <a:rPr lang="en-US" sz="2400" spc="-5" dirty="0">
                <a:solidFill>
                  <a:schemeClr val="tx2"/>
                </a:solidFill>
                <a:cs typeface="Tahoma"/>
              </a:rPr>
              <a:t>n</a:t>
            </a:r>
            <a:r>
              <a:rPr lang="en-US" sz="2400" spc="-25" dirty="0">
                <a:solidFill>
                  <a:schemeClr val="tx2"/>
                </a:solidFill>
                <a:cs typeface="Tahoma"/>
              </a:rPr>
              <a:t>e</a:t>
            </a:r>
            <a:r>
              <a:rPr lang="en-US" sz="2400" spc="-5" dirty="0">
                <a:solidFill>
                  <a:schemeClr val="tx2"/>
                </a:solidFill>
                <a:cs typeface="Tahoma"/>
              </a:rPr>
              <a:t>sis</a:t>
            </a:r>
            <a:r>
              <a:rPr lang="en-US" sz="2400" spc="30" dirty="0">
                <a:solidFill>
                  <a:schemeClr val="tx2"/>
                </a:solidFill>
                <a:cs typeface="Tahoma"/>
              </a:rPr>
              <a:t> </a:t>
            </a:r>
            <a:r>
              <a:rPr lang="en-US" sz="2400" spc="-15" dirty="0">
                <a:solidFill>
                  <a:schemeClr val="tx2"/>
                </a:solidFill>
                <a:cs typeface="Tahoma"/>
              </a:rPr>
              <a:t>a</a:t>
            </a:r>
            <a:r>
              <a:rPr lang="en-US" sz="2400" spc="-20" dirty="0">
                <a:solidFill>
                  <a:schemeClr val="tx2"/>
                </a:solidFill>
                <a:cs typeface="Tahoma"/>
              </a:rPr>
              <a:t>n</a:t>
            </a:r>
            <a:r>
              <a:rPr lang="en-US" sz="2400" spc="-5" dirty="0">
                <a:solidFill>
                  <a:schemeClr val="tx2"/>
                </a:solidFill>
                <a:cs typeface="Tahoma"/>
              </a:rPr>
              <a:t>d</a:t>
            </a:r>
            <a:r>
              <a:rPr lang="en-US" sz="2400" spc="35" dirty="0">
                <a:solidFill>
                  <a:schemeClr val="tx2"/>
                </a:solidFill>
                <a:cs typeface="Tahoma"/>
              </a:rPr>
              <a:t> </a:t>
            </a:r>
            <a:r>
              <a:rPr lang="en-US" sz="2400" spc="-5" dirty="0">
                <a:solidFill>
                  <a:schemeClr val="tx2"/>
                </a:solidFill>
                <a:cs typeface="Tahoma"/>
              </a:rPr>
              <a:t>site </a:t>
            </a:r>
            <a:r>
              <a:rPr lang="en-US" sz="2400" dirty="0">
                <a:solidFill>
                  <a:schemeClr val="tx2"/>
                </a:solidFill>
                <a:cs typeface="Tahoma"/>
              </a:rPr>
              <a:t>o</a:t>
            </a:r>
            <a:r>
              <a:rPr lang="en-US" sz="2400" spc="-5" dirty="0">
                <a:solidFill>
                  <a:schemeClr val="tx2"/>
                </a:solidFill>
                <a:cs typeface="Tahoma"/>
              </a:rPr>
              <a:t>f</a:t>
            </a:r>
            <a:r>
              <a:rPr lang="en-US" sz="2400" spc="15" dirty="0">
                <a:solidFill>
                  <a:schemeClr val="tx2"/>
                </a:solidFill>
                <a:cs typeface="Tahoma"/>
              </a:rPr>
              <a:t> </a:t>
            </a:r>
            <a:r>
              <a:rPr lang="en-US" sz="2400" spc="-10" dirty="0">
                <a:solidFill>
                  <a:schemeClr val="tx2"/>
                </a:solidFill>
                <a:cs typeface="Tahoma"/>
              </a:rPr>
              <a:t>for</a:t>
            </a:r>
            <a:r>
              <a:rPr lang="en-US" sz="2400" spc="-5" dirty="0">
                <a:solidFill>
                  <a:schemeClr val="tx2"/>
                </a:solidFill>
                <a:cs typeface="Tahoma"/>
              </a:rPr>
              <a:t>m</a:t>
            </a:r>
            <a:r>
              <a:rPr lang="en-US" sz="2400" spc="-25" dirty="0">
                <a:solidFill>
                  <a:schemeClr val="tx2"/>
                </a:solidFill>
                <a:cs typeface="Tahoma"/>
              </a:rPr>
              <a:t>a</a:t>
            </a:r>
            <a:r>
              <a:rPr lang="en-US" sz="2400" spc="-5" dirty="0">
                <a:solidFill>
                  <a:schemeClr val="tx2"/>
                </a:solidFill>
                <a:cs typeface="Tahoma"/>
              </a:rPr>
              <a:t>tion </a:t>
            </a:r>
            <a:r>
              <a:rPr lang="en-US" sz="2400" spc="-10" dirty="0">
                <a:solidFill>
                  <a:schemeClr val="tx2"/>
                </a:solidFill>
                <a:cs typeface="Tahoma"/>
              </a:rPr>
              <a:t>o</a:t>
            </a:r>
            <a:r>
              <a:rPr lang="en-US" sz="2400" spc="-5" dirty="0">
                <a:solidFill>
                  <a:schemeClr val="tx2"/>
                </a:solidFill>
                <a:cs typeface="Tahoma"/>
              </a:rPr>
              <a:t>f WBC.</a:t>
            </a:r>
          </a:p>
          <a:p>
            <a:pPr marL="548640" marR="5080" indent="-514350">
              <a:spcBef>
                <a:spcPts val="1010"/>
              </a:spcBef>
              <a:buFont typeface="Courier New" charset="0"/>
              <a:buChar char="o"/>
              <a:tabLst>
                <a:tab pos="527685" algn="l"/>
              </a:tabLst>
            </a:pPr>
            <a:r>
              <a:rPr lang="en-US" sz="2400" spc="-5" dirty="0">
                <a:solidFill>
                  <a:schemeClr val="tx2"/>
                </a:solidFill>
              </a:rPr>
              <a:t>Descri</a:t>
            </a:r>
            <a:r>
              <a:rPr lang="en-US" sz="2400" spc="-15" dirty="0">
                <a:solidFill>
                  <a:schemeClr val="tx2"/>
                </a:solidFill>
              </a:rPr>
              <a:t>b</a:t>
            </a:r>
            <a:r>
              <a:rPr lang="en-US" sz="2400" spc="-5" dirty="0">
                <a:solidFill>
                  <a:schemeClr val="tx2"/>
                </a:solidFill>
              </a:rPr>
              <a:t>e</a:t>
            </a:r>
            <a:r>
              <a:rPr lang="en-US" sz="2400" spc="5" dirty="0">
                <a:solidFill>
                  <a:schemeClr val="tx2"/>
                </a:solidFill>
              </a:rPr>
              <a:t> </a:t>
            </a:r>
            <a:r>
              <a:rPr lang="en-US" sz="2400" spc="-5" dirty="0">
                <a:solidFill>
                  <a:schemeClr val="tx2"/>
                </a:solidFill>
              </a:rPr>
              <a:t>stages</a:t>
            </a:r>
            <a:r>
              <a:rPr lang="en-US" sz="2400" spc="-20" dirty="0">
                <a:solidFill>
                  <a:schemeClr val="tx2"/>
                </a:solidFill>
              </a:rPr>
              <a:t> </a:t>
            </a:r>
            <a:r>
              <a:rPr lang="en-US" sz="2400" spc="-5" dirty="0">
                <a:solidFill>
                  <a:schemeClr val="tx2"/>
                </a:solidFill>
              </a:rPr>
              <a:t>o</a:t>
            </a:r>
            <a:r>
              <a:rPr lang="en-US" sz="2400" dirty="0">
                <a:solidFill>
                  <a:schemeClr val="tx2"/>
                </a:solidFill>
              </a:rPr>
              <a:t>f </a:t>
            </a:r>
            <a:r>
              <a:rPr lang="en-US" sz="2400" spc="-10" dirty="0">
                <a:solidFill>
                  <a:schemeClr val="tx2"/>
                </a:solidFill>
              </a:rPr>
              <a:t>neutrophi</a:t>
            </a:r>
            <a:r>
              <a:rPr lang="en-US" sz="2400" dirty="0">
                <a:solidFill>
                  <a:schemeClr val="tx2"/>
                </a:solidFill>
              </a:rPr>
              <a:t>l</a:t>
            </a:r>
            <a:r>
              <a:rPr lang="en-US" sz="2400" spc="5" dirty="0">
                <a:solidFill>
                  <a:schemeClr val="tx2"/>
                </a:solidFill>
              </a:rPr>
              <a:t> </a:t>
            </a:r>
            <a:r>
              <a:rPr lang="en-US" sz="2400" spc="-5" dirty="0">
                <a:solidFill>
                  <a:schemeClr val="tx2"/>
                </a:solidFill>
              </a:rPr>
              <a:t>f</a:t>
            </a:r>
            <a:r>
              <a:rPr lang="en-US" sz="2400" spc="-10" dirty="0">
                <a:solidFill>
                  <a:schemeClr val="tx2"/>
                </a:solidFill>
              </a:rPr>
              <a:t>o</a:t>
            </a:r>
            <a:r>
              <a:rPr lang="en-US" sz="2400" spc="-5" dirty="0">
                <a:solidFill>
                  <a:schemeClr val="tx2"/>
                </a:solidFill>
              </a:rPr>
              <a:t>rm</a:t>
            </a:r>
            <a:r>
              <a:rPr lang="en-US" sz="2400" dirty="0">
                <a:solidFill>
                  <a:schemeClr val="tx2"/>
                </a:solidFill>
              </a:rPr>
              <a:t>a</a:t>
            </a:r>
            <a:r>
              <a:rPr lang="en-US" sz="2400" spc="-5" dirty="0">
                <a:solidFill>
                  <a:schemeClr val="tx2"/>
                </a:solidFill>
              </a:rPr>
              <a:t>t</a:t>
            </a:r>
            <a:r>
              <a:rPr lang="en-US" sz="2400" spc="-15" dirty="0">
                <a:solidFill>
                  <a:schemeClr val="tx2"/>
                </a:solidFill>
              </a:rPr>
              <a:t>i</a:t>
            </a:r>
            <a:r>
              <a:rPr lang="en-US" sz="2400" spc="-5" dirty="0">
                <a:solidFill>
                  <a:schemeClr val="tx2"/>
                </a:solidFill>
              </a:rPr>
              <a:t>on</a:t>
            </a:r>
            <a:endParaRPr lang="en-US" sz="2400" dirty="0">
              <a:solidFill>
                <a:schemeClr val="tx2"/>
              </a:solidFill>
            </a:endParaRPr>
          </a:p>
          <a:p>
            <a:pPr marL="548640" marR="5080" indent="-514350">
              <a:spcBef>
                <a:spcPts val="1010"/>
              </a:spcBef>
              <a:buFont typeface="Courier New" charset="0"/>
              <a:buChar char="o"/>
              <a:tabLst>
                <a:tab pos="527685" algn="l"/>
              </a:tabLst>
            </a:pPr>
            <a:r>
              <a:rPr lang="en-US" sz="2400" spc="-5" dirty="0">
                <a:solidFill>
                  <a:schemeClr val="tx2"/>
                </a:solidFill>
              </a:rPr>
              <a:t>Descri</a:t>
            </a:r>
            <a:r>
              <a:rPr lang="en-US" sz="2400" spc="-15" dirty="0">
                <a:solidFill>
                  <a:schemeClr val="tx2"/>
                </a:solidFill>
              </a:rPr>
              <a:t>b</a:t>
            </a:r>
            <a:r>
              <a:rPr lang="en-US" sz="2400" spc="-5" dirty="0">
                <a:solidFill>
                  <a:schemeClr val="tx2"/>
                </a:solidFill>
              </a:rPr>
              <a:t>e</a:t>
            </a:r>
            <a:r>
              <a:rPr lang="en-US" sz="2400" spc="5" dirty="0">
                <a:solidFill>
                  <a:schemeClr val="tx2"/>
                </a:solidFill>
              </a:rPr>
              <a:t> </a:t>
            </a:r>
            <a:r>
              <a:rPr lang="en-US" sz="2400" spc="-5" dirty="0">
                <a:solidFill>
                  <a:schemeClr val="tx2"/>
                </a:solidFill>
              </a:rPr>
              <a:t>the</a:t>
            </a:r>
            <a:r>
              <a:rPr lang="en-US" sz="2400" spc="-15" dirty="0">
                <a:solidFill>
                  <a:schemeClr val="tx2"/>
                </a:solidFill>
              </a:rPr>
              <a:t> </a:t>
            </a:r>
            <a:r>
              <a:rPr lang="en-US" sz="2400" spc="-5" dirty="0">
                <a:solidFill>
                  <a:schemeClr val="tx2"/>
                </a:solidFill>
              </a:rPr>
              <a:t>ro</a:t>
            </a:r>
            <a:r>
              <a:rPr lang="en-US" sz="2400" spc="-15" dirty="0">
                <a:solidFill>
                  <a:schemeClr val="tx2"/>
                </a:solidFill>
              </a:rPr>
              <a:t>l</a:t>
            </a:r>
            <a:r>
              <a:rPr lang="en-US" sz="2400" spc="-5" dirty="0">
                <a:solidFill>
                  <a:schemeClr val="tx2"/>
                </a:solidFill>
              </a:rPr>
              <a:t>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spc="-10" dirty="0">
                <a:solidFill>
                  <a:schemeClr val="tx2"/>
                </a:solidFill>
              </a:rPr>
              <a:t>o</a:t>
            </a:r>
            <a:r>
              <a:rPr lang="en-US" sz="2400" dirty="0">
                <a:solidFill>
                  <a:schemeClr val="tx2"/>
                </a:solidFill>
              </a:rPr>
              <a:t>f</a:t>
            </a:r>
            <a:r>
              <a:rPr lang="en-US" sz="2400" spc="5" dirty="0">
                <a:solidFill>
                  <a:schemeClr val="tx2"/>
                </a:solidFill>
              </a:rPr>
              <a:t> </a:t>
            </a:r>
            <a:r>
              <a:rPr lang="en-US" sz="2400" spc="-10" dirty="0">
                <a:solidFill>
                  <a:schemeClr val="tx2"/>
                </a:solidFill>
              </a:rPr>
              <a:t>neutrophil</a:t>
            </a:r>
            <a:r>
              <a:rPr lang="en-US" sz="2400" spc="-5" dirty="0">
                <a:solidFill>
                  <a:schemeClr val="tx2"/>
                </a:solidFill>
              </a:rPr>
              <a:t>s</a:t>
            </a:r>
            <a:r>
              <a:rPr lang="en-US" sz="2400" spc="15" dirty="0">
                <a:solidFill>
                  <a:schemeClr val="tx2"/>
                </a:solidFill>
              </a:rPr>
              <a:t> </a:t>
            </a:r>
            <a:r>
              <a:rPr lang="en-US" sz="2400" spc="-5" dirty="0">
                <a:solidFill>
                  <a:schemeClr val="tx2"/>
                </a:solidFill>
              </a:rPr>
              <a:t>in defending</a:t>
            </a:r>
            <a:r>
              <a:rPr lang="en-US" sz="2400" dirty="0">
                <a:solidFill>
                  <a:schemeClr val="tx2"/>
                </a:solidFill>
              </a:rPr>
              <a:t> the</a:t>
            </a:r>
            <a:r>
              <a:rPr lang="en-US" sz="2400" spc="-15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b</a:t>
            </a:r>
            <a:r>
              <a:rPr lang="en-US" sz="2400" spc="-15" dirty="0">
                <a:solidFill>
                  <a:schemeClr val="tx2"/>
                </a:solidFill>
              </a:rPr>
              <a:t>o</a:t>
            </a:r>
            <a:r>
              <a:rPr lang="en-US" sz="2400" spc="-5" dirty="0">
                <a:solidFill>
                  <a:schemeClr val="tx2"/>
                </a:solidFill>
              </a:rPr>
              <a:t>d</a:t>
            </a:r>
            <a:r>
              <a:rPr lang="en-US" sz="2400" dirty="0">
                <a:solidFill>
                  <a:schemeClr val="tx2"/>
                </a:solidFill>
              </a:rPr>
              <a:t>y</a:t>
            </a:r>
            <a:r>
              <a:rPr lang="en-US" sz="2400" spc="-95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against</a:t>
            </a:r>
            <a:r>
              <a:rPr lang="en-US" sz="2400" spc="-2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in</a:t>
            </a:r>
            <a:r>
              <a:rPr lang="en-US" sz="2400" spc="-15" dirty="0">
                <a:solidFill>
                  <a:schemeClr val="tx2"/>
                </a:solidFill>
              </a:rPr>
              <a:t>f</a:t>
            </a:r>
            <a:r>
              <a:rPr lang="en-US" sz="2400" dirty="0">
                <a:solidFill>
                  <a:schemeClr val="tx2"/>
                </a:solidFill>
              </a:rPr>
              <a:t>ec</a:t>
            </a:r>
            <a:r>
              <a:rPr lang="en-US" sz="2400" spc="-10" dirty="0">
                <a:solidFill>
                  <a:schemeClr val="tx2"/>
                </a:solidFill>
              </a:rPr>
              <a:t>t</a:t>
            </a:r>
            <a:r>
              <a:rPr lang="en-US" sz="2400" dirty="0">
                <a:solidFill>
                  <a:schemeClr val="tx2"/>
                </a:solidFill>
              </a:rPr>
              <a:t>i</a:t>
            </a:r>
            <a:r>
              <a:rPr lang="en-US" sz="2400" spc="-15" dirty="0">
                <a:solidFill>
                  <a:schemeClr val="tx2"/>
                </a:solidFill>
              </a:rPr>
              <a:t>o</a:t>
            </a:r>
            <a:r>
              <a:rPr lang="en-US" sz="2400" dirty="0">
                <a:solidFill>
                  <a:schemeClr val="tx2"/>
                </a:solidFill>
              </a:rPr>
              <a:t>n</a:t>
            </a:r>
          </a:p>
          <a:p>
            <a:pPr marL="548640" marR="5080" indent="-514350">
              <a:spcBef>
                <a:spcPts val="1010"/>
              </a:spcBef>
              <a:buFont typeface="Courier New" charset="0"/>
              <a:buChar char="o"/>
              <a:tabLst>
                <a:tab pos="527685" algn="l"/>
              </a:tabLst>
            </a:pPr>
            <a:r>
              <a:rPr lang="en-US" sz="2400" spc="-10" dirty="0">
                <a:solidFill>
                  <a:schemeClr val="tx2"/>
                </a:solidFill>
              </a:rPr>
              <a:t>De</a:t>
            </a:r>
            <a:r>
              <a:rPr lang="en-US" sz="2400" spc="-5" dirty="0">
                <a:solidFill>
                  <a:schemeClr val="tx2"/>
                </a:solidFill>
              </a:rPr>
              <a:t>s</a:t>
            </a:r>
            <a:r>
              <a:rPr lang="en-US" sz="2400" dirty="0">
                <a:solidFill>
                  <a:schemeClr val="tx2"/>
                </a:solidFill>
              </a:rPr>
              <a:t>c</a:t>
            </a:r>
            <a:r>
              <a:rPr lang="en-US" sz="2400" spc="-5" dirty="0">
                <a:solidFill>
                  <a:schemeClr val="tx2"/>
                </a:solidFill>
              </a:rPr>
              <a:t>ribe</a:t>
            </a:r>
            <a:r>
              <a:rPr lang="en-US" sz="2400" spc="-20" dirty="0">
                <a:solidFill>
                  <a:schemeClr val="tx2"/>
                </a:solidFill>
              </a:rPr>
              <a:t> </a:t>
            </a:r>
            <a:r>
              <a:rPr lang="en-US" sz="2400" spc="-5" dirty="0">
                <a:solidFill>
                  <a:schemeClr val="tx2"/>
                </a:solidFill>
              </a:rPr>
              <a:t>the</a:t>
            </a:r>
            <a:r>
              <a:rPr lang="en-US" sz="2400" spc="-15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p</a:t>
            </a:r>
            <a:r>
              <a:rPr lang="en-US" sz="2400" spc="5" dirty="0">
                <a:solidFill>
                  <a:schemeClr val="tx2"/>
                </a:solidFill>
              </a:rPr>
              <a:t>r</a:t>
            </a:r>
            <a:r>
              <a:rPr lang="en-US" sz="2400" dirty="0">
                <a:solidFill>
                  <a:schemeClr val="tx2"/>
                </a:solidFill>
              </a:rPr>
              <a:t>o</a:t>
            </a:r>
            <a:r>
              <a:rPr lang="en-US" sz="2400" spc="5" dirty="0">
                <a:solidFill>
                  <a:schemeClr val="tx2"/>
                </a:solidFill>
              </a:rPr>
              <a:t>c</a:t>
            </a:r>
            <a:r>
              <a:rPr lang="en-US" sz="2400" spc="-5" dirty="0">
                <a:solidFill>
                  <a:schemeClr val="tx2"/>
                </a:solidFill>
              </a:rPr>
              <a:t>ess</a:t>
            </a:r>
            <a:r>
              <a:rPr lang="en-US" sz="2400" spc="-6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of</a:t>
            </a:r>
            <a:r>
              <a:rPr lang="en-US" sz="2400" spc="5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p</a:t>
            </a:r>
            <a:r>
              <a:rPr lang="en-US" sz="2400" spc="-10" dirty="0" smtClean="0">
                <a:solidFill>
                  <a:schemeClr val="tx2"/>
                </a:solidFill>
              </a:rPr>
              <a:t>h</a:t>
            </a:r>
            <a:r>
              <a:rPr lang="en-US" sz="2400" spc="-5" dirty="0" smtClean="0">
                <a:solidFill>
                  <a:schemeClr val="tx2"/>
                </a:solidFill>
              </a:rPr>
              <a:t>a</a:t>
            </a:r>
            <a:r>
              <a:rPr lang="en-US" sz="2400" dirty="0" smtClean="0">
                <a:solidFill>
                  <a:schemeClr val="tx2"/>
                </a:solidFill>
              </a:rPr>
              <a:t>go</a:t>
            </a:r>
            <a:r>
              <a:rPr lang="en-US" sz="2400" spc="5" dirty="0" smtClean="0">
                <a:solidFill>
                  <a:schemeClr val="tx2"/>
                </a:solidFill>
              </a:rPr>
              <a:t>cy</a:t>
            </a:r>
            <a:r>
              <a:rPr lang="en-US" sz="2400" spc="-5" dirty="0" smtClean="0">
                <a:solidFill>
                  <a:schemeClr val="tx2"/>
                </a:solidFill>
              </a:rPr>
              <a:t>tos</a:t>
            </a:r>
            <a:r>
              <a:rPr lang="en-US" sz="2400" spc="-10" dirty="0" smtClean="0">
                <a:solidFill>
                  <a:schemeClr val="tx2"/>
                </a:solidFill>
              </a:rPr>
              <a:t>i</a:t>
            </a:r>
            <a:r>
              <a:rPr lang="en-US" sz="2400" spc="-15" dirty="0" smtClean="0">
                <a:solidFill>
                  <a:schemeClr val="tx2"/>
                </a:solidFill>
              </a:rPr>
              <a:t>s</a:t>
            </a:r>
            <a:r>
              <a:rPr lang="en-US" sz="2400" spc="-5" dirty="0" smtClean="0">
                <a:solidFill>
                  <a:schemeClr val="tx2"/>
                </a:solidFill>
              </a:rPr>
              <a:t>.</a:t>
            </a:r>
          </a:p>
          <a:p>
            <a:pPr marL="548640" marR="5080" indent="-514350">
              <a:spcBef>
                <a:spcPts val="1010"/>
              </a:spcBef>
              <a:buFont typeface="Courier New" charset="0"/>
              <a:buChar char="o"/>
              <a:tabLst>
                <a:tab pos="527685" algn="l"/>
              </a:tabLst>
            </a:pPr>
            <a:r>
              <a:rPr lang="en-US" sz="2400" spc="-5" dirty="0" smtClean="0">
                <a:solidFill>
                  <a:schemeClr val="tx2"/>
                </a:solidFill>
              </a:rPr>
              <a:t>Describe </a:t>
            </a:r>
            <a:r>
              <a:rPr lang="en-US" sz="2400" spc="-5" dirty="0">
                <a:solidFill>
                  <a:schemeClr val="tx2"/>
                </a:solidFill>
              </a:rPr>
              <a:t>Reticuloendothelial </a:t>
            </a:r>
            <a:r>
              <a:rPr lang="en-US" sz="2400" spc="-5" dirty="0" smtClean="0">
                <a:solidFill>
                  <a:schemeClr val="tx2"/>
                </a:solidFill>
              </a:rPr>
              <a:t>components and functions</a:t>
            </a:r>
          </a:p>
          <a:p>
            <a:pPr marL="548640" marR="5080" indent="-514350">
              <a:spcBef>
                <a:spcPts val="1010"/>
              </a:spcBef>
              <a:buFont typeface="Courier New" charset="0"/>
              <a:buChar char="o"/>
              <a:tabLst>
                <a:tab pos="527685" algn="l"/>
              </a:tabLst>
            </a:pPr>
            <a:r>
              <a:rPr lang="en-US" sz="2400" spc="-5" dirty="0" err="1" smtClean="0">
                <a:solidFill>
                  <a:schemeClr val="tx2"/>
                </a:solidFill>
              </a:rPr>
              <a:t>Recognise</a:t>
            </a:r>
            <a:r>
              <a:rPr lang="en-US" sz="2400" spc="-5" dirty="0" smtClean="0">
                <a:solidFill>
                  <a:schemeClr val="tx2"/>
                </a:solidFill>
              </a:rPr>
              <a:t> </a:t>
            </a:r>
            <a:r>
              <a:rPr lang="en-US" sz="2400" spc="-5" dirty="0" err="1">
                <a:solidFill>
                  <a:schemeClr val="tx2"/>
                </a:solidFill>
              </a:rPr>
              <a:t>leucocytosis</a:t>
            </a:r>
            <a:r>
              <a:rPr lang="en-US" sz="2400" spc="-5" dirty="0">
                <a:solidFill>
                  <a:schemeClr val="tx2"/>
                </a:solidFill>
              </a:rPr>
              <a:t> and </a:t>
            </a:r>
            <a:r>
              <a:rPr lang="en-US" sz="2400" spc="-5" dirty="0" smtClean="0">
                <a:solidFill>
                  <a:schemeClr val="tx2"/>
                </a:solidFill>
              </a:rPr>
              <a:t>leucopenia.</a:t>
            </a:r>
          </a:p>
          <a:p>
            <a:pPr marL="548640" marR="5080" indent="-514350">
              <a:spcBef>
                <a:spcPts val="1010"/>
              </a:spcBef>
              <a:buFont typeface="Courier New" charset="0"/>
              <a:buChar char="o"/>
              <a:tabLst>
                <a:tab pos="527685" algn="l"/>
              </a:tabLst>
            </a:pPr>
            <a:r>
              <a:rPr lang="en-US" sz="2400" spc="-5" dirty="0" smtClean="0">
                <a:solidFill>
                  <a:schemeClr val="tx2"/>
                </a:solidFill>
              </a:rPr>
              <a:t>Recognize </a:t>
            </a:r>
            <a:r>
              <a:rPr lang="en-US" sz="2400" spc="-5" dirty="0">
                <a:solidFill>
                  <a:schemeClr val="tx2"/>
                </a:solidFill>
              </a:rPr>
              <a:t>type of </a:t>
            </a:r>
            <a:r>
              <a:rPr lang="en-US" sz="2400" spc="-5" dirty="0" err="1">
                <a:solidFill>
                  <a:schemeClr val="tx2"/>
                </a:solidFill>
              </a:rPr>
              <a:t>leukaemia</a:t>
            </a:r>
            <a:endParaRPr lang="en-US" sz="2400" spc="-5" dirty="0">
              <a:solidFill>
                <a:schemeClr val="tx2"/>
              </a:solidFill>
            </a:endParaRPr>
          </a:p>
          <a:p>
            <a:pPr marL="527050" marR="5080" indent="-514350">
              <a:lnSpc>
                <a:spcPts val="3200"/>
              </a:lnSpc>
              <a:spcBef>
                <a:spcPts val="1010"/>
              </a:spcBef>
              <a:buFont typeface="Wingdings 3"/>
              <a:buAutoNum type="arabicPeriod" startAt="3"/>
              <a:tabLst>
                <a:tab pos="527685" algn="l"/>
              </a:tabLst>
            </a:pPr>
            <a:endParaRPr lang="en-US" sz="2400" spc="-5" dirty="0" smtClean="0">
              <a:solidFill>
                <a:schemeClr val="tx2"/>
              </a:solidFill>
            </a:endParaRPr>
          </a:p>
          <a:p>
            <a:pPr marL="527050" marR="5080" indent="-514350">
              <a:lnSpc>
                <a:spcPts val="3200"/>
              </a:lnSpc>
              <a:spcBef>
                <a:spcPts val="1010"/>
              </a:spcBef>
              <a:buFont typeface="Wingdings 3"/>
              <a:buAutoNum type="arabicPeriod" startAt="3"/>
              <a:tabLst>
                <a:tab pos="527685" algn="l"/>
              </a:tabLst>
            </a:pPr>
            <a:endParaRPr lang="en-US" sz="2400" spc="-5" dirty="0">
              <a:solidFill>
                <a:schemeClr val="tx2"/>
              </a:solidFill>
            </a:endParaRPr>
          </a:p>
          <a:p>
            <a:pPr marL="527050" marR="5080" indent="-514350">
              <a:lnSpc>
                <a:spcPts val="3200"/>
              </a:lnSpc>
              <a:spcBef>
                <a:spcPts val="1010"/>
              </a:spcBef>
              <a:buFont typeface="Wingdings 3"/>
              <a:buAutoNum type="arabicPeriod" startAt="3"/>
              <a:tabLst>
                <a:tab pos="527685" algn="l"/>
              </a:tabLst>
            </a:pPr>
            <a:endParaRPr lang="en-US" sz="2400" spc="-5" dirty="0">
              <a:solidFill>
                <a:schemeClr val="tx2"/>
              </a:solidFill>
            </a:endParaRPr>
          </a:p>
          <a:p>
            <a:pPr marL="12700" marR="5080" indent="0">
              <a:lnSpc>
                <a:spcPts val="3200"/>
              </a:lnSpc>
              <a:spcBef>
                <a:spcPts val="1010"/>
              </a:spcBef>
              <a:buNone/>
              <a:tabLst>
                <a:tab pos="527685" algn="l"/>
              </a:tabLst>
            </a:pPr>
            <a:endParaRPr lang="en-US" sz="2400" dirty="0">
              <a:solidFill>
                <a:schemeClr val="tx2"/>
              </a:solidFill>
            </a:endParaRPr>
          </a:p>
          <a:p>
            <a:pPr marL="527050" marR="5080" indent="-514350">
              <a:lnSpc>
                <a:spcPts val="3200"/>
              </a:lnSpc>
              <a:spcBef>
                <a:spcPts val="1010"/>
              </a:spcBef>
              <a:buAutoNum type="arabicPeriod" startAt="3"/>
              <a:tabLst>
                <a:tab pos="527685" algn="l"/>
              </a:tabLst>
            </a:pPr>
            <a:endParaRPr lang="en-US" sz="2400" spc="-5" dirty="0">
              <a:solidFill>
                <a:schemeClr val="tx2"/>
              </a:solidFill>
              <a:cs typeface="Tahoma"/>
            </a:endParaRPr>
          </a:p>
          <a:p>
            <a:pPr marL="527050" marR="5080" indent="-514350">
              <a:lnSpc>
                <a:spcPts val="3200"/>
              </a:lnSpc>
              <a:spcBef>
                <a:spcPts val="1010"/>
              </a:spcBef>
              <a:buAutoNum type="arabicPeriod" startAt="3"/>
              <a:tabLst>
                <a:tab pos="527685" algn="l"/>
              </a:tabLst>
            </a:pPr>
            <a:endParaRPr lang="en-US" sz="2400" dirty="0">
              <a:solidFill>
                <a:schemeClr val="tx2"/>
              </a:solidFill>
              <a:cs typeface="Tahoma"/>
            </a:endParaRP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2028" y="65494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462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0" y="688710"/>
            <a:ext cx="8229600" cy="914400"/>
          </a:xfrm>
        </p:spPr>
        <p:txBody>
          <a:bodyPr>
            <a:norm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Phagocytosis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1603110"/>
            <a:ext cx="828092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Selective process</a:t>
            </a:r>
            <a:r>
              <a:rPr lang="en-US" sz="2000" dirty="0"/>
              <a:t>: </a:t>
            </a:r>
            <a:r>
              <a:rPr lang="en-US" sz="2400" b="1" dirty="0"/>
              <a:t>foreign </a:t>
            </a:r>
            <a:r>
              <a:rPr lang="en-US" sz="2400" dirty="0"/>
              <a:t>substances are recognized by:</a:t>
            </a: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«"/>
            </a:pPr>
            <a:r>
              <a:rPr lang="en-US" sz="2400" dirty="0"/>
              <a:t>1. </a:t>
            </a:r>
            <a:r>
              <a:rPr lang="en-US" sz="2000" dirty="0"/>
              <a:t>Rough surface </a:t>
            </a: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«"/>
            </a:pPr>
            <a:r>
              <a:rPr lang="en-US" sz="2000" dirty="0"/>
              <a:t>2. No protective protein coat, which prevents phagocytosis </a:t>
            </a: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«"/>
            </a:pPr>
            <a:r>
              <a:rPr lang="en-US" sz="2000" dirty="0"/>
              <a:t>3. Marked by certain substance</a:t>
            </a:r>
          </a:p>
          <a:p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e.g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opsonization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complement 3 or anti bodies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mark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foreign substances &amp; making them ready for killing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as a way to identify it to the phagocyte. 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«"/>
            </a:pPr>
            <a:r>
              <a:rPr lang="en-US" sz="2400" dirty="0" smtClean="0"/>
              <a:t>Neutrophils </a:t>
            </a:r>
            <a:r>
              <a:rPr lang="en-US" sz="2400" dirty="0"/>
              <a:t>encircle the bacteria with </a:t>
            </a:r>
            <a:r>
              <a:rPr lang="en-US" sz="2400" b="1" dirty="0"/>
              <a:t>pseudo-podia</a:t>
            </a:r>
            <a:r>
              <a:rPr lang="en-US" sz="2400" dirty="0"/>
              <a:t> </a:t>
            </a:r>
            <a:r>
              <a:rPr lang="ar-SA" sz="2400" dirty="0">
                <a:solidFill>
                  <a:schemeClr val="bg1">
                    <a:lumMod val="85000"/>
                  </a:schemeClr>
                </a:solidFill>
              </a:rPr>
              <a:t>أقدام كاذبة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«"/>
            </a:pPr>
            <a:r>
              <a:rPr lang="en-US" sz="2400" dirty="0"/>
              <a:t>And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dirty="0"/>
              <a:t>engulf it inside into a vacuole (phagosome), takes 3-20 bacteria</a:t>
            </a:r>
          </a:p>
        </p:txBody>
      </p:sp>
      <p:sp>
        <p:nvSpPr>
          <p:cNvPr id="4" name="TextBox 12"/>
          <p:cNvSpPr txBox="1"/>
          <p:nvPr/>
        </p:nvSpPr>
        <p:spPr>
          <a:xfrm>
            <a:off x="3491880" y="151472"/>
            <a:ext cx="5490859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phagocytosis =&gt; process </a:t>
            </a:r>
            <a:r>
              <a:rPr lang="ar-SA" dirty="0">
                <a:solidFill>
                  <a:schemeClr val="bg1">
                    <a:lumMod val="65000"/>
                  </a:schemeClr>
                </a:solidFill>
              </a:rPr>
              <a:t>عمليه الابتلاع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pseudopodia =&gt; </a:t>
            </a:r>
            <a:r>
              <a:rPr lang="ar-SA" dirty="0">
                <a:solidFill>
                  <a:schemeClr val="bg1">
                    <a:lumMod val="65000"/>
                  </a:schemeClr>
                </a:solidFill>
              </a:rPr>
              <a:t>الاقدام الكاذبه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algn="r" rt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       </a:t>
            </a:r>
            <a:r>
              <a:rPr lang="ar-SA" dirty="0">
                <a:solidFill>
                  <a:schemeClr val="bg1">
                    <a:lumMod val="65000"/>
                  </a:schemeClr>
                </a:solidFill>
              </a:rPr>
              <a:t>الحويصله اللي تكونت بعد الـ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Phagocytosis</a:t>
            </a:r>
            <a:endParaRPr lang="ar-SA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69690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phagosome =&gt;</a:t>
            </a:r>
          </a:p>
          <a:p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611560" y="6346503"/>
            <a:ext cx="9145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/>
              <a:t>2 Minute video showing the process of </a:t>
            </a:r>
            <a:r>
              <a:rPr lang="en-US" sz="1600" u="sng" dirty="0" err="1" smtClean="0"/>
              <a:t>Opsonization</a:t>
            </a:r>
            <a:r>
              <a:rPr lang="en-US" sz="1600" u="sng" dirty="0"/>
              <a:t>:  https://</a:t>
            </a:r>
            <a:r>
              <a:rPr lang="en-US" sz="1600" u="sng" dirty="0" err="1"/>
              <a:t>m.youtube.com</a:t>
            </a:r>
            <a:r>
              <a:rPr lang="en-US" sz="1600" u="sng" dirty="0"/>
              <a:t>/</a:t>
            </a:r>
            <a:r>
              <a:rPr lang="en-US" sz="1600" u="sng" dirty="0" err="1"/>
              <a:t>watch?v</a:t>
            </a:r>
            <a:r>
              <a:rPr lang="en-US" sz="1600" u="sng" dirty="0"/>
              <a:t>=6SiqO20ySQc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71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5496" y="548680"/>
            <a:ext cx="9108504" cy="61926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898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Microbial killing</a:t>
            </a:r>
            <a:r>
              <a:rPr lang="ar-SA" dirty="0"/>
              <a:t> </a:t>
            </a:r>
            <a:r>
              <a:rPr lang="ar-SA" dirty="0">
                <a:solidFill>
                  <a:srgbClr val="FF0000"/>
                </a:solidFill>
              </a:rPr>
              <a:t>(   قراءة   )       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42237944"/>
              </p:ext>
            </p:extLst>
          </p:nvPr>
        </p:nvGraphicFramePr>
        <p:xfrm>
          <a:off x="467203" y="1988840"/>
          <a:ext cx="7159411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632045" y="1309246"/>
            <a:ext cx="6448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Digestion of organism inside the phago</a:t>
            </a:r>
            <a:r>
              <a:rPr lang="en-US" dirty="0">
                <a:solidFill>
                  <a:srgbClr val="FF0000"/>
                </a:solidFill>
              </a:rPr>
              <a:t>some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vacuole</a:t>
            </a:r>
            <a:r>
              <a:rPr lang="en-US" dirty="0"/>
              <a:t> </a:t>
            </a:r>
            <a:r>
              <a:rPr lang="ar-SA" dirty="0"/>
              <a:t>(داخلها البكتيريا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17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8676456" cy="59046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36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EOSINOPHILS</a:t>
            </a:r>
            <a:br>
              <a:rPr lang="en-US" dirty="0"/>
            </a:br>
            <a:r>
              <a:rPr lang="en-US" sz="2000" dirty="0">
                <a:solidFill>
                  <a:srgbClr val="00B050"/>
                </a:solidFill>
              </a:rPr>
              <a:t>(only found in </a:t>
            </a:r>
            <a:r>
              <a:rPr lang="en-US" sz="2000" dirty="0" smtClean="0">
                <a:solidFill>
                  <a:srgbClr val="00B050"/>
                </a:solidFill>
              </a:rPr>
              <a:t>males’ slides)</a:t>
            </a:r>
            <a:endParaRPr lang="ar-SA" sz="2000" dirty="0">
              <a:solidFill>
                <a:srgbClr val="00B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Weak phagocytes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</a:p>
          <a:p>
            <a:r>
              <a:rPr lang="en-US" sz="1800" dirty="0">
                <a:solidFill>
                  <a:srgbClr val="00B050"/>
                </a:solidFill>
              </a:rPr>
              <a:t>Exhibit </a:t>
            </a:r>
            <a:r>
              <a:rPr lang="en-US" sz="1800" dirty="0">
                <a:solidFill>
                  <a:srgbClr val="FF0000"/>
                </a:solidFill>
              </a:rPr>
              <a:t>Chemotaxis</a:t>
            </a:r>
          </a:p>
          <a:p>
            <a:r>
              <a:rPr lang="en-US" sz="1800" dirty="0">
                <a:solidFill>
                  <a:srgbClr val="00B050"/>
                </a:solidFill>
              </a:rPr>
              <a:t>Attach themselves to the parasite:</a:t>
            </a:r>
          </a:p>
          <a:p>
            <a:r>
              <a:rPr lang="en-US" sz="1800" dirty="0">
                <a:solidFill>
                  <a:srgbClr val="00B050"/>
                </a:solidFill>
              </a:rPr>
              <a:t>(1) by releasing hydrolytic enzymes from their granules (modified lysosomes)</a:t>
            </a:r>
          </a:p>
          <a:p>
            <a:r>
              <a:rPr lang="en-US" sz="1800" dirty="0">
                <a:solidFill>
                  <a:srgbClr val="00B050"/>
                </a:solidFill>
              </a:rPr>
              <a:t>(2) release highly reactive forms of oxygen </a:t>
            </a:r>
          </a:p>
          <a:p>
            <a:r>
              <a:rPr lang="en-US" sz="1800" dirty="0">
                <a:solidFill>
                  <a:srgbClr val="00B050"/>
                </a:solidFill>
              </a:rPr>
              <a:t>(3) release </a:t>
            </a:r>
            <a:r>
              <a:rPr lang="en-US" sz="1800" b="1" dirty="0">
                <a:solidFill>
                  <a:srgbClr val="00B050"/>
                </a:solidFill>
              </a:rPr>
              <a:t>major basic protein</a:t>
            </a:r>
            <a:r>
              <a:rPr lang="en-US" sz="1800" dirty="0">
                <a:solidFill>
                  <a:srgbClr val="00B050"/>
                </a:solidFill>
              </a:rPr>
              <a:t> (a highly </a:t>
            </a:r>
            <a:r>
              <a:rPr lang="en-US" sz="1800" dirty="0" err="1">
                <a:solidFill>
                  <a:srgbClr val="00B050"/>
                </a:solidFill>
              </a:rPr>
              <a:t>larvacidal</a:t>
            </a:r>
            <a:r>
              <a:rPr lang="en-US" sz="1800" dirty="0">
                <a:solidFill>
                  <a:srgbClr val="00B050"/>
                </a:solidFill>
              </a:rPr>
              <a:t> polypeptide)</a:t>
            </a:r>
          </a:p>
          <a:p>
            <a:pPr marL="0" indent="0">
              <a:buNone/>
            </a:pPr>
            <a:endParaRPr lang="en-US" sz="1800" dirty="0">
              <a:solidFill>
                <a:srgbClr val="00B050"/>
              </a:solidFill>
            </a:endParaRPr>
          </a:p>
          <a:p>
            <a:r>
              <a:rPr lang="en-US" sz="1800" b="1" dirty="0">
                <a:solidFill>
                  <a:srgbClr val="00B050"/>
                </a:solidFill>
              </a:rPr>
              <a:t>Produced in large numbers during: </a:t>
            </a:r>
            <a:r>
              <a:rPr lang="en-US" sz="1800" dirty="0">
                <a:solidFill>
                  <a:srgbClr val="FF0000"/>
                </a:solidFill>
              </a:rPr>
              <a:t>PARASITIC INFECTIONS </a:t>
            </a:r>
          </a:p>
          <a:p>
            <a:r>
              <a:rPr lang="en-US" sz="1800" dirty="0">
                <a:solidFill>
                  <a:srgbClr val="00B050"/>
                </a:solidFill>
              </a:rPr>
              <a:t>Examples of </a:t>
            </a:r>
            <a:r>
              <a:rPr lang="en-US" sz="1800" dirty="0" err="1">
                <a:solidFill>
                  <a:srgbClr val="00B050"/>
                </a:solidFill>
              </a:rPr>
              <a:t>parastici</a:t>
            </a:r>
            <a:r>
              <a:rPr lang="en-US" sz="1800" dirty="0">
                <a:solidFill>
                  <a:srgbClr val="00B050"/>
                </a:solidFill>
              </a:rPr>
              <a:t> infection: schistosomiasis, hook worm, </a:t>
            </a:r>
            <a:r>
              <a:rPr lang="en-US" sz="1800" dirty="0" err="1">
                <a:solidFill>
                  <a:srgbClr val="00B050"/>
                </a:solidFill>
              </a:rPr>
              <a:t>Ascaris</a:t>
            </a:r>
            <a:r>
              <a:rPr lang="en-US" sz="1800" dirty="0">
                <a:solidFill>
                  <a:srgbClr val="00B050"/>
                </a:solidFill>
              </a:rPr>
              <a:t> and</a:t>
            </a:r>
          </a:p>
          <a:p>
            <a:r>
              <a:rPr lang="en-US" sz="1800" dirty="0">
                <a:solidFill>
                  <a:srgbClr val="00B050"/>
                </a:solidFill>
              </a:rPr>
              <a:t> in </a:t>
            </a:r>
            <a:r>
              <a:rPr lang="en-US" sz="1800" dirty="0">
                <a:solidFill>
                  <a:srgbClr val="FF0000"/>
                </a:solidFill>
              </a:rPr>
              <a:t>ALLERGIES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eg</a:t>
            </a:r>
            <a:r>
              <a:rPr lang="en-US" sz="1800" dirty="0">
                <a:solidFill>
                  <a:srgbClr val="00B050"/>
                </a:solidFill>
              </a:rPr>
              <a:t>; asthma &amp; Rhinitis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DRUG REACTIONS </a:t>
            </a:r>
            <a:r>
              <a:rPr lang="en-US" sz="1800" dirty="0">
                <a:solidFill>
                  <a:srgbClr val="00B050"/>
                </a:solidFill>
              </a:rPr>
              <a:t>and </a:t>
            </a:r>
            <a:r>
              <a:rPr lang="en-US" sz="1800" dirty="0">
                <a:solidFill>
                  <a:srgbClr val="FF0000"/>
                </a:solidFill>
              </a:rPr>
              <a:t>SKIN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>ALLERGIES</a:t>
            </a:r>
            <a:r>
              <a:rPr lang="en-US" sz="1800" dirty="0">
                <a:solidFill>
                  <a:srgbClr val="00B050"/>
                </a:solidFill>
              </a:rPr>
              <a:t>. </a:t>
            </a:r>
          </a:p>
          <a:p>
            <a:r>
              <a:rPr lang="en-US" sz="1800" b="1" dirty="0">
                <a:solidFill>
                  <a:srgbClr val="00B050"/>
                </a:solidFill>
              </a:rPr>
              <a:t>Neutralizes</a:t>
            </a:r>
            <a:r>
              <a:rPr lang="en-US" sz="1800" dirty="0">
                <a:solidFill>
                  <a:srgbClr val="00B050"/>
                </a:solidFill>
              </a:rPr>
              <a:t> allergic products such as histamine, 5-HT, Ag-Ab complex, bradykinin (allergic disease of skin &amp; lungs)</a:t>
            </a:r>
            <a:endParaRPr lang="ar-SA" sz="1800" dirty="0">
              <a:solidFill>
                <a:srgbClr val="00B050"/>
              </a:solidFill>
            </a:endParaRPr>
          </a:p>
        </p:txBody>
      </p:sp>
      <p:sp>
        <p:nvSpPr>
          <p:cNvPr id="5" name="object 4"/>
          <p:cNvSpPr/>
          <p:nvPr/>
        </p:nvSpPr>
        <p:spPr>
          <a:xfrm>
            <a:off x="7380312" y="2708920"/>
            <a:ext cx="1656184" cy="1368152"/>
          </a:xfrm>
          <a:prstGeom prst="rect">
            <a:avLst/>
          </a:prstGeom>
          <a:blipFill>
            <a:blip r:embed="rId2" cstate="print"/>
            <a:srcRect/>
            <a:stretch>
              <a:fillRect l="-23332" t="-14285" r="-18640" b="-36889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618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BASOPHILS</a:t>
            </a:r>
            <a:endParaRPr lang="ar-SA" sz="2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Both mast cells and basophils </a:t>
            </a:r>
            <a:r>
              <a:rPr lang="en-US" sz="1800" dirty="0" smtClean="0">
                <a:solidFill>
                  <a:srgbClr val="FF0000"/>
                </a:solidFill>
              </a:rPr>
              <a:t>liberate</a:t>
            </a:r>
            <a:r>
              <a:rPr lang="en-US" sz="1800" dirty="0" smtClean="0"/>
              <a:t> (secrete): heparin </a:t>
            </a:r>
            <a:r>
              <a:rPr lang="en-US" sz="1800" dirty="0" smtClean="0">
                <a:solidFill>
                  <a:srgbClr val="7030A0"/>
                </a:solidFill>
              </a:rPr>
              <a:t>(anticoagulant), </a:t>
            </a:r>
          </a:p>
          <a:p>
            <a:r>
              <a:rPr lang="en-US" sz="1800" dirty="0" smtClean="0"/>
              <a:t>bradykinin</a:t>
            </a:r>
            <a:r>
              <a:rPr lang="en-US" sz="1800" dirty="0"/>
              <a:t>, Serotonin (5HT</a:t>
            </a:r>
            <a:r>
              <a:rPr lang="en-US" sz="1800" dirty="0" smtClean="0"/>
              <a:t>), histamine </a:t>
            </a:r>
            <a:r>
              <a:rPr lang="en-US" sz="1800" dirty="0" smtClean="0">
                <a:solidFill>
                  <a:srgbClr val="7030A0"/>
                </a:solidFill>
              </a:rPr>
              <a:t>(contribute to inflammation response)</a:t>
            </a:r>
          </a:p>
          <a:p>
            <a:r>
              <a:rPr lang="en-US" sz="1800" dirty="0" smtClean="0">
                <a:solidFill>
                  <a:srgbClr val="00B050"/>
                </a:solidFill>
              </a:rPr>
              <a:t>slow-reacting </a:t>
            </a:r>
            <a:r>
              <a:rPr lang="en-US" sz="1800" dirty="0">
                <a:solidFill>
                  <a:srgbClr val="00B050"/>
                </a:solidFill>
              </a:rPr>
              <a:t>substance of anaphylaxis (a mixture of three leukotrienes) and a number of lysosomal enzymes. </a:t>
            </a:r>
          </a:p>
          <a:p>
            <a:r>
              <a:rPr lang="en-US" sz="1800" b="1" dirty="0">
                <a:solidFill>
                  <a:srgbClr val="00B050"/>
                </a:solidFill>
              </a:rPr>
              <a:t>Increased in allergic reactions: immediate-type hypersensitivity (allergic) </a:t>
            </a:r>
            <a:r>
              <a:rPr lang="en-US" sz="1800" b="1" dirty="0" smtClean="0">
                <a:solidFill>
                  <a:srgbClr val="00B050"/>
                </a:solidFill>
              </a:rPr>
              <a:t>reactions</a:t>
            </a:r>
          </a:p>
          <a:p>
            <a:r>
              <a:rPr lang="en-US" sz="1800" spc="-5" dirty="0">
                <a:solidFill>
                  <a:srgbClr val="7030A0"/>
                </a:solidFill>
                <a:latin typeface="Calibri"/>
                <a:cs typeface="Calibri"/>
              </a:rPr>
              <a:t>Th</a:t>
            </a:r>
            <a:r>
              <a:rPr lang="en-US" sz="1800" dirty="0">
                <a:solidFill>
                  <a:srgbClr val="7030A0"/>
                </a:solidFill>
                <a:latin typeface="Calibri"/>
                <a:cs typeface="Calibri"/>
              </a:rPr>
              <a:t>e</a:t>
            </a:r>
            <a:r>
              <a:rPr lang="en-US" sz="1800" spc="-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n-US" sz="1800" spc="-30" dirty="0">
                <a:solidFill>
                  <a:srgbClr val="7030A0"/>
                </a:solidFill>
                <a:latin typeface="Calibri"/>
                <a:cs typeface="Calibri"/>
              </a:rPr>
              <a:t>r</a:t>
            </a:r>
            <a:r>
              <a:rPr lang="en-US" sz="1800" spc="-5" dirty="0">
                <a:solidFill>
                  <a:srgbClr val="7030A0"/>
                </a:solidFill>
                <a:latin typeface="Calibri"/>
                <a:cs typeface="Calibri"/>
              </a:rPr>
              <a:t>eleas</a:t>
            </a:r>
            <a:r>
              <a:rPr lang="en-US" sz="1800" dirty="0">
                <a:solidFill>
                  <a:srgbClr val="7030A0"/>
                </a:solidFill>
                <a:latin typeface="Calibri"/>
                <a:cs typeface="Calibri"/>
              </a:rPr>
              <a:t>e</a:t>
            </a:r>
            <a:r>
              <a:rPr lang="en-US" sz="1800" spc="-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n-US" sz="1800" dirty="0">
                <a:solidFill>
                  <a:srgbClr val="7030A0"/>
                </a:solidFill>
                <a:latin typeface="Calibri"/>
                <a:cs typeface="Calibri"/>
              </a:rPr>
              <a:t>of</a:t>
            </a:r>
            <a:r>
              <a:rPr lang="en-US" sz="1800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n-US" sz="1800" dirty="0">
                <a:solidFill>
                  <a:srgbClr val="7030A0"/>
                </a:solidFill>
                <a:latin typeface="Calibri"/>
                <a:cs typeface="Calibri"/>
              </a:rPr>
              <a:t>tho</a:t>
            </a:r>
            <a:r>
              <a:rPr lang="en-US" sz="1800" spc="5" dirty="0">
                <a:solidFill>
                  <a:srgbClr val="7030A0"/>
                </a:solidFill>
                <a:latin typeface="Calibri"/>
                <a:cs typeface="Calibri"/>
              </a:rPr>
              <a:t>s</a:t>
            </a:r>
            <a:r>
              <a:rPr lang="en-US" sz="1800" dirty="0">
                <a:solidFill>
                  <a:srgbClr val="7030A0"/>
                </a:solidFill>
                <a:latin typeface="Calibri"/>
                <a:cs typeface="Calibri"/>
              </a:rPr>
              <a:t>e</a:t>
            </a:r>
            <a:r>
              <a:rPr lang="en-US" sz="1800" spc="-2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n-US" sz="1800" dirty="0">
                <a:solidFill>
                  <a:srgbClr val="7030A0"/>
                </a:solidFill>
                <a:latin typeface="Calibri"/>
                <a:cs typeface="Calibri"/>
              </a:rPr>
              <a:t>su</a:t>
            </a:r>
            <a:r>
              <a:rPr lang="en-US" sz="1800" spc="-20" dirty="0">
                <a:solidFill>
                  <a:srgbClr val="7030A0"/>
                </a:solidFill>
                <a:latin typeface="Calibri"/>
                <a:cs typeface="Calibri"/>
              </a:rPr>
              <a:t>b</a:t>
            </a:r>
            <a:r>
              <a:rPr lang="en-US" sz="1800" spc="-35" dirty="0">
                <a:solidFill>
                  <a:srgbClr val="7030A0"/>
                </a:solidFill>
                <a:latin typeface="Calibri"/>
                <a:cs typeface="Calibri"/>
              </a:rPr>
              <a:t>st</a:t>
            </a:r>
            <a:r>
              <a:rPr lang="en-US" sz="1800" dirty="0">
                <a:solidFill>
                  <a:srgbClr val="7030A0"/>
                </a:solidFill>
                <a:latin typeface="Calibri"/>
                <a:cs typeface="Calibri"/>
              </a:rPr>
              <a:t>an</a:t>
            </a:r>
            <a:r>
              <a:rPr lang="en-US" sz="1800" spc="-15" dirty="0">
                <a:solidFill>
                  <a:srgbClr val="7030A0"/>
                </a:solidFill>
                <a:latin typeface="Calibri"/>
                <a:cs typeface="Calibri"/>
              </a:rPr>
              <a:t>c</a:t>
            </a:r>
            <a:r>
              <a:rPr lang="en-US" sz="1800" spc="-5" dirty="0">
                <a:solidFill>
                  <a:srgbClr val="7030A0"/>
                </a:solidFill>
                <a:latin typeface="Calibri"/>
                <a:cs typeface="Calibri"/>
              </a:rPr>
              <a:t>e</a:t>
            </a:r>
            <a:r>
              <a:rPr lang="en-US" sz="1800" dirty="0">
                <a:solidFill>
                  <a:srgbClr val="7030A0"/>
                </a:solidFill>
                <a:latin typeface="Calibri"/>
                <a:cs typeface="Calibri"/>
              </a:rPr>
              <a:t>s</a:t>
            </a:r>
            <a:r>
              <a:rPr lang="en-US" sz="1800" spc="-4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n-US" sz="1800" spc="-25" dirty="0">
                <a:solidFill>
                  <a:srgbClr val="7030A0"/>
                </a:solidFill>
                <a:latin typeface="Calibri"/>
                <a:cs typeface="Calibri"/>
              </a:rPr>
              <a:t>c</a:t>
            </a:r>
            <a:r>
              <a:rPr lang="en-US" sz="1800" dirty="0">
                <a:solidFill>
                  <a:srgbClr val="7030A0"/>
                </a:solidFill>
                <a:latin typeface="Calibri"/>
                <a:cs typeface="Calibri"/>
              </a:rPr>
              <a:t>ause</a:t>
            </a:r>
            <a:r>
              <a:rPr lang="en-US" sz="1800" spc="-3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n-US" sz="1800" dirty="0">
                <a:solidFill>
                  <a:srgbClr val="7030A0"/>
                </a:solidFill>
                <a:latin typeface="Calibri"/>
                <a:cs typeface="Calibri"/>
              </a:rPr>
              <a:t>lo</a:t>
            </a:r>
            <a:r>
              <a:rPr lang="en-US" sz="1800" spc="-15" dirty="0">
                <a:solidFill>
                  <a:srgbClr val="7030A0"/>
                </a:solidFill>
                <a:latin typeface="Calibri"/>
                <a:cs typeface="Calibri"/>
              </a:rPr>
              <a:t>c</a:t>
            </a:r>
            <a:r>
              <a:rPr lang="en-US" sz="1800" dirty="0">
                <a:solidFill>
                  <a:srgbClr val="7030A0"/>
                </a:solidFill>
                <a:latin typeface="Calibri"/>
                <a:cs typeface="Calibri"/>
              </a:rPr>
              <a:t>al and</a:t>
            </a:r>
            <a:r>
              <a:rPr lang="en-US" sz="1800" spc="-2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n-US" sz="1800" spc="-55" dirty="0">
                <a:solidFill>
                  <a:srgbClr val="7030A0"/>
                </a:solidFill>
                <a:latin typeface="Calibri"/>
                <a:cs typeface="Calibri"/>
              </a:rPr>
              <a:t>v</a:t>
            </a:r>
            <a:r>
              <a:rPr lang="en-US" sz="1800" dirty="0">
                <a:solidFill>
                  <a:srgbClr val="7030A0"/>
                </a:solidFill>
                <a:latin typeface="Calibri"/>
                <a:cs typeface="Calibri"/>
              </a:rPr>
              <a:t>as</a:t>
            </a:r>
            <a:r>
              <a:rPr lang="en-US" sz="1800" spc="5" dirty="0">
                <a:solidFill>
                  <a:srgbClr val="7030A0"/>
                </a:solidFill>
                <a:latin typeface="Calibri"/>
                <a:cs typeface="Calibri"/>
              </a:rPr>
              <a:t>c</a:t>
            </a:r>
            <a:r>
              <a:rPr lang="en-US" sz="1800" dirty="0">
                <a:solidFill>
                  <a:srgbClr val="7030A0"/>
                </a:solidFill>
                <a:latin typeface="Calibri"/>
                <a:cs typeface="Calibri"/>
              </a:rPr>
              <a:t>ular</a:t>
            </a:r>
            <a:r>
              <a:rPr lang="en-US" sz="1800" spc="-4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n-US" sz="1800" spc="-35" dirty="0">
                <a:solidFill>
                  <a:srgbClr val="7030A0"/>
                </a:solidFill>
                <a:latin typeface="Calibri"/>
                <a:cs typeface="Calibri"/>
              </a:rPr>
              <a:t>r</a:t>
            </a:r>
            <a:r>
              <a:rPr lang="en-US" sz="1800" spc="-5" dirty="0">
                <a:solidFill>
                  <a:srgbClr val="7030A0"/>
                </a:solidFill>
                <a:latin typeface="Calibri"/>
                <a:cs typeface="Calibri"/>
              </a:rPr>
              <a:t>eact</a:t>
            </a:r>
            <a:r>
              <a:rPr lang="en-US" sz="1800" spc="10" dirty="0">
                <a:solidFill>
                  <a:srgbClr val="7030A0"/>
                </a:solidFill>
                <a:latin typeface="Calibri"/>
                <a:cs typeface="Calibri"/>
              </a:rPr>
              <a:t>i</a:t>
            </a:r>
            <a:r>
              <a:rPr lang="en-US" sz="1800" dirty="0">
                <a:solidFill>
                  <a:srgbClr val="7030A0"/>
                </a:solidFill>
                <a:latin typeface="Calibri"/>
                <a:cs typeface="Calibri"/>
              </a:rPr>
              <a:t>ons</a:t>
            </a:r>
            <a:r>
              <a:rPr lang="en-US" sz="1800" spc="-4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n-US" sz="1800" spc="-5" dirty="0">
                <a:solidFill>
                  <a:srgbClr val="7030A0"/>
                </a:solidFill>
                <a:latin typeface="Calibri"/>
                <a:cs typeface="Calibri"/>
              </a:rPr>
              <a:t>cha</a:t>
            </a:r>
            <a:r>
              <a:rPr lang="en-US" sz="1800" spc="-65" dirty="0">
                <a:solidFill>
                  <a:srgbClr val="7030A0"/>
                </a:solidFill>
                <a:latin typeface="Calibri"/>
                <a:cs typeface="Calibri"/>
              </a:rPr>
              <a:t>r</a:t>
            </a:r>
            <a:r>
              <a:rPr lang="en-US" sz="1800" dirty="0">
                <a:solidFill>
                  <a:srgbClr val="7030A0"/>
                </a:solidFill>
                <a:latin typeface="Calibri"/>
                <a:cs typeface="Calibri"/>
              </a:rPr>
              <a:t>ac</a:t>
            </a:r>
            <a:r>
              <a:rPr lang="en-US" sz="1800" spc="-30" dirty="0">
                <a:solidFill>
                  <a:srgbClr val="7030A0"/>
                </a:solidFill>
                <a:latin typeface="Calibri"/>
                <a:cs typeface="Calibri"/>
              </a:rPr>
              <a:t>t</a:t>
            </a:r>
            <a:r>
              <a:rPr lang="en-US" sz="1800" spc="-5" dirty="0">
                <a:solidFill>
                  <a:srgbClr val="7030A0"/>
                </a:solidFill>
                <a:latin typeface="Calibri"/>
                <a:cs typeface="Calibri"/>
              </a:rPr>
              <a:t>eri</a:t>
            </a:r>
            <a:r>
              <a:rPr lang="en-US" sz="1800" spc="-40" dirty="0">
                <a:solidFill>
                  <a:srgbClr val="7030A0"/>
                </a:solidFill>
                <a:latin typeface="Calibri"/>
                <a:cs typeface="Calibri"/>
              </a:rPr>
              <a:t>s</a:t>
            </a:r>
            <a:r>
              <a:rPr lang="en-US" sz="1800" dirty="0">
                <a:solidFill>
                  <a:srgbClr val="7030A0"/>
                </a:solidFill>
                <a:latin typeface="Calibri"/>
                <a:cs typeface="Calibri"/>
              </a:rPr>
              <a:t>tic</a:t>
            </a:r>
            <a:r>
              <a:rPr lang="en-US" sz="1800" spc="-4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n-US" sz="1800" dirty="0">
                <a:solidFill>
                  <a:srgbClr val="7030A0"/>
                </a:solidFill>
                <a:latin typeface="Calibri"/>
                <a:cs typeface="Calibri"/>
              </a:rPr>
              <a:t>of alle</a:t>
            </a:r>
            <a:r>
              <a:rPr lang="en-US" sz="1800" spc="-35" dirty="0">
                <a:solidFill>
                  <a:srgbClr val="7030A0"/>
                </a:solidFill>
                <a:latin typeface="Calibri"/>
                <a:cs typeface="Calibri"/>
              </a:rPr>
              <a:t>r</a:t>
            </a:r>
            <a:r>
              <a:rPr lang="en-US" sz="1800" spc="-5" dirty="0">
                <a:solidFill>
                  <a:srgbClr val="7030A0"/>
                </a:solidFill>
                <a:latin typeface="Calibri"/>
                <a:cs typeface="Calibri"/>
              </a:rPr>
              <a:t>gi</a:t>
            </a:r>
            <a:r>
              <a:rPr lang="en-US" sz="1800" dirty="0">
                <a:solidFill>
                  <a:srgbClr val="7030A0"/>
                </a:solidFill>
                <a:latin typeface="Calibri"/>
                <a:cs typeface="Calibri"/>
              </a:rPr>
              <a:t>c</a:t>
            </a:r>
            <a:r>
              <a:rPr lang="en-US" sz="1800" spc="-3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n-US" sz="1800" spc="-5" dirty="0" smtClean="0">
                <a:solidFill>
                  <a:srgbClr val="7030A0"/>
                </a:solidFill>
                <a:latin typeface="Calibri"/>
                <a:cs typeface="Calibri"/>
              </a:rPr>
              <a:t>mani</a:t>
            </a:r>
            <a:r>
              <a:rPr lang="en-US" sz="1800" spc="-60" dirty="0" smtClean="0">
                <a:solidFill>
                  <a:srgbClr val="7030A0"/>
                </a:solidFill>
                <a:latin typeface="Calibri"/>
                <a:cs typeface="Calibri"/>
              </a:rPr>
              <a:t>f</a:t>
            </a:r>
            <a:r>
              <a:rPr lang="en-US" sz="1800" spc="-5" dirty="0" smtClean="0">
                <a:solidFill>
                  <a:srgbClr val="7030A0"/>
                </a:solidFill>
                <a:latin typeface="Calibri"/>
                <a:cs typeface="Calibri"/>
              </a:rPr>
              <a:t>e</a:t>
            </a:r>
            <a:r>
              <a:rPr lang="en-US" sz="1800" spc="-35" dirty="0" smtClean="0">
                <a:solidFill>
                  <a:srgbClr val="7030A0"/>
                </a:solidFill>
                <a:latin typeface="Calibri"/>
                <a:cs typeface="Calibri"/>
              </a:rPr>
              <a:t>st</a:t>
            </a:r>
            <a:r>
              <a:rPr lang="en-US" sz="1800" spc="-25" dirty="0" smtClean="0">
                <a:solidFill>
                  <a:srgbClr val="7030A0"/>
                </a:solidFill>
                <a:latin typeface="Calibri"/>
                <a:cs typeface="Calibri"/>
              </a:rPr>
              <a:t>a</a:t>
            </a:r>
            <a:r>
              <a:rPr lang="en-US" sz="1800" dirty="0" smtClean="0">
                <a:solidFill>
                  <a:srgbClr val="7030A0"/>
                </a:solidFill>
                <a:latin typeface="Calibri"/>
                <a:cs typeface="Calibri"/>
              </a:rPr>
              <a:t>ti</a:t>
            </a:r>
            <a:r>
              <a:rPr lang="en-US" sz="1800" spc="10" dirty="0" smtClean="0">
                <a:solidFill>
                  <a:srgbClr val="7030A0"/>
                </a:solidFill>
                <a:latin typeface="Calibri"/>
                <a:cs typeface="Calibri"/>
              </a:rPr>
              <a:t>o</a:t>
            </a:r>
            <a:r>
              <a:rPr lang="en-US" sz="1800" dirty="0" smtClean="0">
                <a:solidFill>
                  <a:srgbClr val="7030A0"/>
                </a:solidFill>
                <a:latin typeface="Calibri"/>
                <a:cs typeface="Calibri"/>
              </a:rPr>
              <a:t>n.</a:t>
            </a:r>
            <a:endParaRPr lang="en-US" sz="1800" dirty="0">
              <a:solidFill>
                <a:srgbClr val="7030A0"/>
              </a:solidFill>
              <a:latin typeface="Calibri"/>
              <a:cs typeface="Calibri"/>
            </a:endParaRPr>
          </a:p>
          <a:p>
            <a:endParaRPr lang="ar-SA" sz="1800" b="1" dirty="0">
              <a:solidFill>
                <a:srgbClr val="00B050"/>
              </a:solidFill>
            </a:endParaRPr>
          </a:p>
        </p:txBody>
      </p:sp>
      <p:sp>
        <p:nvSpPr>
          <p:cNvPr id="4" name="object 5"/>
          <p:cNvSpPr/>
          <p:nvPr/>
        </p:nvSpPr>
        <p:spPr>
          <a:xfrm>
            <a:off x="4716016" y="3883496"/>
            <a:ext cx="2667000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763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MONOCYTES</a:t>
            </a:r>
            <a:br>
              <a:rPr lang="en-US" dirty="0"/>
            </a:br>
            <a:r>
              <a:rPr lang="en-US" sz="2000" dirty="0">
                <a:solidFill>
                  <a:srgbClr val="00B050"/>
                </a:solidFill>
              </a:rPr>
              <a:t>(only found in </a:t>
            </a:r>
            <a:r>
              <a:rPr lang="en-US" sz="2000" dirty="0" smtClean="0">
                <a:solidFill>
                  <a:srgbClr val="00B050"/>
                </a:solidFill>
              </a:rPr>
              <a:t>males’ slides) </a:t>
            </a:r>
            <a:endParaRPr lang="ar-SA" sz="2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More efficient than Neutrophils (can </a:t>
            </a:r>
            <a:r>
              <a:rPr lang="en-SG" sz="2400" dirty="0"/>
              <a:t>phagocytize</a:t>
            </a:r>
            <a:r>
              <a:rPr lang="en-US" sz="2400" dirty="0"/>
              <a:t> 100 bacteria vs 3- 20 by Neutrophil)</a:t>
            </a:r>
          </a:p>
          <a:p>
            <a:r>
              <a:rPr lang="en-US" sz="2400" dirty="0"/>
              <a:t>Can engulf larger particles (like RBCs &amp; malarial parasites) </a:t>
            </a:r>
          </a:p>
          <a:p>
            <a:r>
              <a:rPr lang="en-US" sz="2400" dirty="0"/>
              <a:t>Life span: 10-20 hours </a:t>
            </a:r>
          </a:p>
          <a:p>
            <a:r>
              <a:rPr lang="en-US" sz="2400" dirty="0"/>
              <a:t>Two types: Mobile &amp; Fixed </a:t>
            </a:r>
          </a:p>
          <a:p>
            <a:r>
              <a:rPr lang="en-US" sz="2400" dirty="0"/>
              <a:t>Lysosomes contain </a:t>
            </a:r>
            <a:r>
              <a:rPr lang="en-US" sz="2400" b="1" dirty="0"/>
              <a:t>lipases</a:t>
            </a:r>
            <a:r>
              <a:rPr lang="en-US" sz="2400" dirty="0"/>
              <a:t> unlike Neutrophil. </a:t>
            </a:r>
          </a:p>
          <a:p>
            <a:r>
              <a:rPr lang="en-US" sz="2400" dirty="0"/>
              <a:t>Acts as Antigen Presenting </a:t>
            </a:r>
            <a:r>
              <a:rPr lang="en-US" sz="2400" dirty="0" smtClean="0"/>
              <a:t>Cells 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7030A0"/>
                </a:solidFill>
              </a:rPr>
              <a:t>After staying 10-20 hours in circulation, they leave the blood </a:t>
            </a:r>
            <a:r>
              <a:rPr lang="en-US" sz="2400" dirty="0">
                <a:solidFill>
                  <a:srgbClr val="7030A0"/>
                </a:solidFill>
              </a:rPr>
              <a:t>to tissues transforming into larger </a:t>
            </a:r>
            <a:r>
              <a:rPr lang="en-US" sz="2400" dirty="0" smtClean="0">
                <a:solidFill>
                  <a:srgbClr val="7030A0"/>
                </a:solidFill>
              </a:rPr>
              <a:t>cells, </a:t>
            </a:r>
            <a:r>
              <a:rPr lang="en-US" sz="2400" b="1" dirty="0" smtClean="0">
                <a:solidFill>
                  <a:srgbClr val="7030A0"/>
                </a:solidFill>
              </a:rPr>
              <a:t>macrophages.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Macrophage life span is </a:t>
            </a:r>
            <a:r>
              <a:rPr lang="en-US" sz="2400" dirty="0" smtClean="0">
                <a:solidFill>
                  <a:srgbClr val="7030A0"/>
                </a:solidFill>
              </a:rPr>
              <a:t>up to a few months.</a:t>
            </a:r>
            <a:endParaRPr lang="en-US" sz="2400" dirty="0">
              <a:solidFill>
                <a:srgbClr val="7030A0"/>
              </a:solidFill>
            </a:endParaRPr>
          </a:p>
          <a:p>
            <a:endParaRPr lang="ar-SA" sz="2400" b="1" dirty="0"/>
          </a:p>
        </p:txBody>
      </p:sp>
      <p:sp>
        <p:nvSpPr>
          <p:cNvPr id="4" name="object 7"/>
          <p:cNvSpPr/>
          <p:nvPr/>
        </p:nvSpPr>
        <p:spPr>
          <a:xfrm>
            <a:off x="6588224" y="3068960"/>
            <a:ext cx="2315344" cy="1512168"/>
          </a:xfrm>
          <a:prstGeom prst="rect">
            <a:avLst/>
          </a:prstGeom>
          <a:blipFill>
            <a:blip r:embed="rId2" cstate="print"/>
            <a:srcRect/>
            <a:stretch>
              <a:fillRect l="-21770" t="-10281" b="-20736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93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-396552" y="111789"/>
            <a:ext cx="9540552" cy="1051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8850" marR="5080" indent="-1560830">
              <a:lnSpc>
                <a:spcPts val="4060"/>
              </a:lnSpc>
            </a:pPr>
            <a:r>
              <a:rPr spc="-5" dirty="0"/>
              <a:t>Functio</a:t>
            </a:r>
            <a:r>
              <a:rPr dirty="0"/>
              <a:t>n </a:t>
            </a:r>
            <a:r>
              <a:rPr spc="-5" dirty="0"/>
              <a:t>o</a:t>
            </a:r>
            <a:r>
              <a:rPr dirty="0"/>
              <a:t>f</a:t>
            </a:r>
            <a:r>
              <a:rPr spc="-20" dirty="0"/>
              <a:t> </a:t>
            </a:r>
            <a:r>
              <a:rPr spc="-5" dirty="0"/>
              <a:t>Monocyte</a:t>
            </a:r>
            <a:r>
              <a:rPr dirty="0"/>
              <a:t>s</a:t>
            </a:r>
            <a:r>
              <a:rPr spc="5" dirty="0"/>
              <a:t> </a:t>
            </a:r>
            <a:r>
              <a:rPr spc="0" dirty="0" smtClean="0"/>
              <a:t>a</a:t>
            </a:r>
            <a:r>
              <a:rPr spc="-5" dirty="0" smtClean="0"/>
              <a:t>nd</a:t>
            </a:r>
            <a:r>
              <a:rPr lang="en-US" spc="-5" dirty="0" smtClean="0"/>
              <a:t> </a:t>
            </a:r>
            <a:r>
              <a:rPr spc="-5" smtClean="0"/>
              <a:t>Macropha</a:t>
            </a:r>
            <a:r>
              <a:rPr spc="10" smtClean="0"/>
              <a:t>g</a:t>
            </a:r>
            <a:r>
              <a:rPr spc="-5" smtClean="0"/>
              <a:t>e</a:t>
            </a:r>
            <a:r>
              <a:rPr lang="en-US" spc="-5" smtClean="0"/>
              <a:t>s</a:t>
            </a:r>
            <a:r>
              <a:rPr lang="en-US" spc="-5"/>
              <a:t/>
            </a:r>
            <a:br>
              <a:rPr lang="en-US" spc="-5"/>
            </a:br>
            <a:r>
              <a:rPr lang="en-US" spc="-5" smtClean="0">
                <a:solidFill>
                  <a:srgbClr val="7030A0"/>
                </a:solidFill>
              </a:rPr>
              <a:t>(only found in females’ slides)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5" name="object 3"/>
          <p:cNvSpPr txBox="1">
            <a:spLocks noGrp="1"/>
          </p:cNvSpPr>
          <p:nvPr>
            <p:ph sz="quarter" idx="1"/>
          </p:nvPr>
        </p:nvSpPr>
        <p:spPr>
          <a:xfrm>
            <a:off x="914400" y="1556792"/>
            <a:ext cx="822960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marR="5080" indent="-609600">
              <a:lnSpc>
                <a:spcPts val="2590"/>
              </a:lnSpc>
              <a:buFont typeface="Arial"/>
              <a:buChar char="•"/>
              <a:tabLst>
                <a:tab pos="622300" algn="l"/>
              </a:tabLst>
            </a:pPr>
            <a:r>
              <a:rPr sz="2400" dirty="0">
                <a:latin typeface="Tahoma"/>
                <a:cs typeface="Tahoma"/>
              </a:rPr>
              <a:t>M</a:t>
            </a:r>
            <a:r>
              <a:rPr sz="2400" spc="-5" dirty="0">
                <a:latin typeface="Tahoma"/>
                <a:cs typeface="Tahoma"/>
              </a:rPr>
              <a:t>acrophage</a:t>
            </a:r>
            <a:r>
              <a:rPr sz="2400" dirty="0">
                <a:latin typeface="Tahoma"/>
                <a:cs typeface="Tahoma"/>
              </a:rPr>
              <a:t>s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are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a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p</a:t>
            </a:r>
            <a:r>
              <a:rPr sz="2400" spc="-20" dirty="0">
                <a:latin typeface="Tahoma"/>
                <a:cs typeface="Tahoma"/>
              </a:rPr>
              <a:t>o</a:t>
            </a:r>
            <a:r>
              <a:rPr sz="2400" spc="-5" dirty="0">
                <a:latin typeface="Tahoma"/>
                <a:cs typeface="Tahoma"/>
              </a:rPr>
              <a:t>werful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ph</a:t>
            </a:r>
            <a:r>
              <a:rPr sz="2400" spc="5" dirty="0">
                <a:latin typeface="Tahoma"/>
                <a:cs typeface="Tahoma"/>
              </a:rPr>
              <a:t>a</a:t>
            </a:r>
            <a:r>
              <a:rPr sz="2400" dirty="0">
                <a:latin typeface="Tahoma"/>
                <a:cs typeface="Tahoma"/>
              </a:rPr>
              <a:t>g</a:t>
            </a:r>
            <a:r>
              <a:rPr sz="2400" spc="-10" dirty="0">
                <a:latin typeface="Tahoma"/>
                <a:cs typeface="Tahoma"/>
              </a:rPr>
              <a:t>o</a:t>
            </a:r>
            <a:r>
              <a:rPr sz="2400" spc="-20" dirty="0">
                <a:latin typeface="Tahoma"/>
                <a:cs typeface="Tahoma"/>
              </a:rPr>
              <a:t>c</a:t>
            </a:r>
            <a:r>
              <a:rPr sz="2400" spc="-10" dirty="0">
                <a:latin typeface="Tahoma"/>
                <a:cs typeface="Tahoma"/>
              </a:rPr>
              <a:t>yti</a:t>
            </a:r>
            <a:r>
              <a:rPr sz="2400" dirty="0">
                <a:latin typeface="Tahoma"/>
                <a:cs typeface="Tahoma"/>
              </a:rPr>
              <a:t>c</a:t>
            </a:r>
            <a:r>
              <a:rPr sz="2400" spc="5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c</a:t>
            </a:r>
            <a:r>
              <a:rPr sz="2400" dirty="0">
                <a:latin typeface="Tahoma"/>
                <a:cs typeface="Tahoma"/>
              </a:rPr>
              <a:t>e</a:t>
            </a:r>
            <a:r>
              <a:rPr sz="2400" spc="-10" dirty="0">
                <a:latin typeface="Tahoma"/>
                <a:cs typeface="Tahoma"/>
              </a:rPr>
              <a:t>ll</a:t>
            </a:r>
            <a:r>
              <a:rPr sz="2400" spc="-20" dirty="0">
                <a:latin typeface="Tahoma"/>
                <a:cs typeface="Tahoma"/>
              </a:rPr>
              <a:t>s</a:t>
            </a:r>
            <a:r>
              <a:rPr sz="2400" i="1" dirty="0">
                <a:latin typeface="Tahoma"/>
                <a:cs typeface="Tahoma"/>
              </a:rPr>
              <a:t>; </a:t>
            </a:r>
            <a:r>
              <a:rPr sz="2400" spc="-10" dirty="0">
                <a:latin typeface="Tahoma"/>
                <a:cs typeface="Tahoma"/>
              </a:rPr>
              <a:t>f</a:t>
            </a:r>
            <a:r>
              <a:rPr sz="2400" spc="-25" dirty="0">
                <a:latin typeface="Tahoma"/>
                <a:cs typeface="Tahoma"/>
              </a:rPr>
              <a:t>i</a:t>
            </a:r>
            <a:r>
              <a:rPr sz="2400" spc="-5" dirty="0">
                <a:latin typeface="Tahoma"/>
                <a:cs typeface="Tahoma"/>
              </a:rPr>
              <a:t>rst line o</a:t>
            </a:r>
            <a:r>
              <a:rPr sz="2400" dirty="0">
                <a:latin typeface="Tahoma"/>
                <a:cs typeface="Tahoma"/>
              </a:rPr>
              <a:t>f</a:t>
            </a:r>
            <a:r>
              <a:rPr sz="2400" spc="-5" dirty="0">
                <a:latin typeface="Tahoma"/>
                <a:cs typeface="Tahoma"/>
              </a:rPr>
              <a:t> defense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993444" y="2343658"/>
            <a:ext cx="4617720" cy="1163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21665" algn="l"/>
              </a:tabLst>
            </a:pPr>
            <a:r>
              <a:rPr sz="2400" dirty="0">
                <a:latin typeface="Arial"/>
                <a:cs typeface="Arial"/>
              </a:rPr>
              <a:t>–	</a:t>
            </a:r>
            <a:r>
              <a:rPr sz="2400" spc="-5" dirty="0">
                <a:latin typeface="Tahoma"/>
                <a:cs typeface="Tahoma"/>
              </a:rPr>
              <a:t>In</a:t>
            </a:r>
            <a:r>
              <a:rPr sz="2400" spc="5" dirty="0">
                <a:latin typeface="Tahoma"/>
                <a:cs typeface="Tahoma"/>
              </a:rPr>
              <a:t>g</a:t>
            </a:r>
            <a:r>
              <a:rPr sz="2400" spc="-5" dirty="0">
                <a:latin typeface="Tahoma"/>
                <a:cs typeface="Tahoma"/>
              </a:rPr>
              <a:t>est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u</a:t>
            </a:r>
            <a:r>
              <a:rPr sz="2400" dirty="0">
                <a:latin typeface="Tahoma"/>
                <a:cs typeface="Tahoma"/>
              </a:rPr>
              <a:t>p</a:t>
            </a:r>
            <a:r>
              <a:rPr sz="2400" spc="-5" dirty="0">
                <a:latin typeface="Tahoma"/>
                <a:cs typeface="Tahoma"/>
              </a:rPr>
              <a:t> to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10</a:t>
            </a:r>
            <a:r>
              <a:rPr sz="2400" spc="-5" dirty="0">
                <a:latin typeface="Tahoma"/>
                <a:cs typeface="Tahoma"/>
              </a:rPr>
              <a:t>0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ba</a:t>
            </a:r>
            <a:r>
              <a:rPr sz="2400" spc="-15" dirty="0">
                <a:latin typeface="Tahoma"/>
                <a:cs typeface="Tahoma"/>
              </a:rPr>
              <a:t>c</a:t>
            </a:r>
            <a:r>
              <a:rPr sz="2400" spc="-20" dirty="0">
                <a:latin typeface="Tahoma"/>
                <a:cs typeface="Tahoma"/>
              </a:rPr>
              <a:t>t</a:t>
            </a:r>
            <a:r>
              <a:rPr sz="2400" spc="-5" dirty="0">
                <a:latin typeface="Tahoma"/>
                <a:cs typeface="Tahoma"/>
              </a:rPr>
              <a:t>eri</a:t>
            </a:r>
            <a:r>
              <a:rPr sz="2400" spc="-15" dirty="0">
                <a:latin typeface="Tahoma"/>
                <a:cs typeface="Tahoma"/>
              </a:rPr>
              <a:t>a</a:t>
            </a:r>
            <a:r>
              <a:rPr sz="2400" i="1" dirty="0">
                <a:latin typeface="Tahoma"/>
                <a:cs typeface="Tahoma"/>
              </a:rPr>
              <a:t>,</a:t>
            </a: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2400" dirty="0">
                <a:latin typeface="Arial"/>
                <a:cs typeface="Arial"/>
              </a:rPr>
              <a:t>–</a:t>
            </a: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2400" dirty="0">
                <a:latin typeface="Arial"/>
                <a:cs typeface="Arial"/>
              </a:rPr>
              <a:t>–</a:t>
            </a:r>
          </a:p>
        </p:txBody>
      </p:sp>
      <p:sp>
        <p:nvSpPr>
          <p:cNvPr id="7" name="object 5"/>
          <p:cNvSpPr txBox="1"/>
          <p:nvPr/>
        </p:nvSpPr>
        <p:spPr>
          <a:xfrm>
            <a:off x="1602994" y="2745359"/>
            <a:ext cx="5231765" cy="773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94735" algn="l"/>
              </a:tabLst>
            </a:pPr>
            <a:r>
              <a:rPr sz="2400" spc="-5" dirty="0">
                <a:latin typeface="Tahoma"/>
                <a:cs typeface="Tahoma"/>
              </a:rPr>
              <a:t>In</a:t>
            </a:r>
            <a:r>
              <a:rPr sz="2400" spc="5" dirty="0">
                <a:latin typeface="Tahoma"/>
                <a:cs typeface="Tahoma"/>
              </a:rPr>
              <a:t>g</a:t>
            </a:r>
            <a:r>
              <a:rPr sz="2400" spc="-5" dirty="0">
                <a:latin typeface="Tahoma"/>
                <a:cs typeface="Tahoma"/>
              </a:rPr>
              <a:t>est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larg</a:t>
            </a:r>
            <a:r>
              <a:rPr sz="2400" dirty="0">
                <a:latin typeface="Tahoma"/>
                <a:cs typeface="Tahoma"/>
              </a:rPr>
              <a:t>e</a:t>
            </a:r>
            <a:r>
              <a:rPr sz="2400" spc="-5" dirty="0">
                <a:latin typeface="Tahoma"/>
                <a:cs typeface="Tahoma"/>
              </a:rPr>
              <a:t>r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pa</a:t>
            </a:r>
            <a:r>
              <a:rPr sz="2400" spc="-5" dirty="0">
                <a:latin typeface="Tahoma"/>
                <a:cs typeface="Tahoma"/>
              </a:rPr>
              <a:t>r</a:t>
            </a:r>
            <a:r>
              <a:rPr sz="2400" spc="-10" dirty="0">
                <a:latin typeface="Tahoma"/>
                <a:cs typeface="Tahoma"/>
              </a:rPr>
              <a:t>tic</a:t>
            </a:r>
            <a:r>
              <a:rPr sz="2400" spc="-25" dirty="0">
                <a:latin typeface="Tahoma"/>
                <a:cs typeface="Tahoma"/>
              </a:rPr>
              <a:t>l</a:t>
            </a:r>
            <a:r>
              <a:rPr sz="2400" spc="-5" dirty="0">
                <a:latin typeface="Tahoma"/>
                <a:cs typeface="Tahoma"/>
              </a:rPr>
              <a:t>es</a:t>
            </a:r>
            <a:r>
              <a:rPr sz="2400" dirty="0">
                <a:latin typeface="Tahoma"/>
                <a:cs typeface="Tahoma"/>
              </a:rPr>
              <a:t>	</a:t>
            </a:r>
            <a:r>
              <a:rPr sz="2400" spc="-5" dirty="0">
                <a:latin typeface="Tahoma"/>
                <a:cs typeface="Tahoma"/>
              </a:rPr>
              <a:t>as </a:t>
            </a:r>
            <a:r>
              <a:rPr sz="2400" spc="-20" dirty="0">
                <a:latin typeface="Tahoma"/>
                <a:cs typeface="Tahoma"/>
              </a:rPr>
              <a:t>o</a:t>
            </a:r>
            <a:r>
              <a:rPr sz="2400" spc="-5" dirty="0">
                <a:latin typeface="Tahoma"/>
                <a:cs typeface="Tahoma"/>
              </a:rPr>
              <a:t>l</a:t>
            </a:r>
            <a:r>
              <a:rPr sz="2400" dirty="0">
                <a:latin typeface="Tahoma"/>
                <a:cs typeface="Tahoma"/>
              </a:rPr>
              <a:t>d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RBC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2400" dirty="0">
                <a:latin typeface="Tahoma"/>
                <a:cs typeface="Tahoma"/>
              </a:rPr>
              <a:t>Get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rid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o</a:t>
            </a:r>
            <a:r>
              <a:rPr sz="2400" dirty="0">
                <a:latin typeface="Tahoma"/>
                <a:cs typeface="Tahoma"/>
              </a:rPr>
              <a:t>f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waste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and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survive</a:t>
            </a:r>
          </a:p>
        </p:txBody>
      </p:sp>
      <p:sp>
        <p:nvSpPr>
          <p:cNvPr id="9" name="object 6"/>
          <p:cNvSpPr txBox="1"/>
          <p:nvPr/>
        </p:nvSpPr>
        <p:spPr>
          <a:xfrm>
            <a:off x="536244" y="3550666"/>
            <a:ext cx="7872095" cy="186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Tahoma"/>
                <a:cs typeface="Tahoma"/>
              </a:rPr>
              <a:t>Fu</a:t>
            </a:r>
            <a:r>
              <a:rPr sz="2400" spc="-10" dirty="0">
                <a:latin typeface="Tahoma"/>
                <a:cs typeface="Tahoma"/>
              </a:rPr>
              <a:t>n</a:t>
            </a:r>
            <a:r>
              <a:rPr sz="2400" spc="-20" dirty="0">
                <a:latin typeface="Tahoma"/>
                <a:cs typeface="Tahoma"/>
              </a:rPr>
              <a:t>c</a:t>
            </a:r>
            <a:r>
              <a:rPr sz="2400" spc="-10" dirty="0">
                <a:latin typeface="Tahoma"/>
                <a:cs typeface="Tahoma"/>
              </a:rPr>
              <a:t>t</a:t>
            </a:r>
            <a:r>
              <a:rPr sz="2400" spc="-5" dirty="0">
                <a:latin typeface="Tahoma"/>
                <a:cs typeface="Tahoma"/>
              </a:rPr>
              <a:t>io</a:t>
            </a:r>
            <a:r>
              <a:rPr sz="2400" spc="-10" dirty="0">
                <a:latin typeface="Tahoma"/>
                <a:cs typeface="Tahoma"/>
              </a:rPr>
              <a:t>n</a:t>
            </a:r>
            <a:r>
              <a:rPr sz="2400" dirty="0">
                <a:latin typeface="Tahoma"/>
                <a:cs typeface="Tahoma"/>
              </a:rPr>
              <a:t>s:</a:t>
            </a:r>
            <a:r>
              <a:rPr sz="2400" spc="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an</a:t>
            </a:r>
            <a:r>
              <a:rPr sz="2400" spc="-5" dirty="0">
                <a:latin typeface="Tahoma"/>
                <a:cs typeface="Tahoma"/>
              </a:rPr>
              <a:t>ti-i</a:t>
            </a:r>
            <a:r>
              <a:rPr sz="2400" dirty="0">
                <a:latin typeface="Tahoma"/>
                <a:cs typeface="Tahoma"/>
              </a:rPr>
              <a:t>n</a:t>
            </a:r>
            <a:r>
              <a:rPr sz="2400" spc="-20" dirty="0">
                <a:latin typeface="Tahoma"/>
                <a:cs typeface="Tahoma"/>
              </a:rPr>
              <a:t>f</a:t>
            </a:r>
            <a:r>
              <a:rPr sz="2400" dirty="0">
                <a:latin typeface="Tahoma"/>
                <a:cs typeface="Tahoma"/>
              </a:rPr>
              <a:t>lamat</a:t>
            </a:r>
            <a:r>
              <a:rPr sz="2400" spc="-15" dirty="0">
                <a:latin typeface="Tahoma"/>
                <a:cs typeface="Tahoma"/>
              </a:rPr>
              <a:t>o</a:t>
            </a:r>
            <a:r>
              <a:rPr sz="2400" dirty="0">
                <a:latin typeface="Tahoma"/>
                <a:cs typeface="Tahoma"/>
              </a:rPr>
              <a:t>ry</a:t>
            </a:r>
          </a:p>
          <a:p>
            <a:pPr marL="755650" lvl="1" indent="-285750">
              <a:lnSpc>
                <a:spcPct val="100000"/>
              </a:lnSpc>
              <a:spcBef>
                <a:spcPts val="295"/>
              </a:spcBef>
              <a:buClr>
                <a:srgbClr val="000000"/>
              </a:buClr>
              <a:buFont typeface="Arial"/>
              <a:buChar char="–"/>
              <a:tabLst>
                <a:tab pos="756285" algn="l"/>
              </a:tabLst>
            </a:pPr>
            <a:r>
              <a:rPr sz="2400" spc="-5" dirty="0">
                <a:solidFill>
                  <a:srgbClr val="FF0000"/>
                </a:solidFill>
                <a:latin typeface="Tahoma"/>
                <a:cs typeface="Tahoma"/>
              </a:rPr>
              <a:t>D</a:t>
            </a:r>
            <a:r>
              <a:rPr sz="2400" spc="-10" dirty="0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sz="2400" spc="-5" dirty="0">
                <a:solidFill>
                  <a:srgbClr val="FF0000"/>
                </a:solidFill>
                <a:latin typeface="Tahoma"/>
                <a:cs typeface="Tahoma"/>
              </a:rPr>
              <a:t>rect</a:t>
            </a:r>
            <a:r>
              <a:rPr sz="2400" spc="-15" dirty="0">
                <a:solidFill>
                  <a:srgbClr val="FF0000"/>
                </a:solidFill>
                <a:latin typeface="Tahoma"/>
                <a:cs typeface="Tahoma"/>
              </a:rPr>
              <a:t>l</a:t>
            </a:r>
            <a:r>
              <a:rPr sz="2400" spc="-10" dirty="0">
                <a:solidFill>
                  <a:srgbClr val="FF0000"/>
                </a:solidFill>
                <a:latin typeface="Tahoma"/>
                <a:cs typeface="Tahoma"/>
              </a:rPr>
              <a:t>y</a:t>
            </a:r>
            <a:r>
              <a:rPr sz="2400" dirty="0">
                <a:latin typeface="Tahoma"/>
                <a:cs typeface="Tahoma"/>
              </a:rPr>
              <a:t>: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phygo</a:t>
            </a:r>
            <a:r>
              <a:rPr sz="2400" spc="-10" dirty="0">
                <a:latin typeface="Tahoma"/>
                <a:cs typeface="Tahoma"/>
              </a:rPr>
              <a:t>c</a:t>
            </a:r>
            <a:r>
              <a:rPr sz="2400" spc="-5" dirty="0">
                <a:latin typeface="Tahoma"/>
                <a:cs typeface="Tahoma"/>
              </a:rPr>
              <a:t>yt</a:t>
            </a:r>
            <a:r>
              <a:rPr sz="2400" spc="-15" dirty="0">
                <a:latin typeface="Tahoma"/>
                <a:cs typeface="Tahoma"/>
              </a:rPr>
              <a:t>o</a:t>
            </a:r>
            <a:r>
              <a:rPr sz="2400" spc="-5" dirty="0">
                <a:latin typeface="Tahoma"/>
                <a:cs typeface="Tahoma"/>
              </a:rPr>
              <a:t>sis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o</a:t>
            </a:r>
            <a:r>
              <a:rPr sz="2400" dirty="0">
                <a:latin typeface="Tahoma"/>
                <a:cs typeface="Tahoma"/>
              </a:rPr>
              <a:t>f </a:t>
            </a:r>
            <a:r>
              <a:rPr sz="2400" spc="-5" dirty="0">
                <a:latin typeface="Tahoma"/>
                <a:cs typeface="Tahoma"/>
              </a:rPr>
              <a:t>bac</a:t>
            </a:r>
            <a:r>
              <a:rPr sz="2400" spc="-15" dirty="0">
                <a:latin typeface="Tahoma"/>
                <a:cs typeface="Tahoma"/>
              </a:rPr>
              <a:t>t</a:t>
            </a:r>
            <a:r>
              <a:rPr sz="2400" spc="-5" dirty="0">
                <a:latin typeface="Tahoma"/>
                <a:cs typeface="Tahoma"/>
              </a:rPr>
              <a:t>eria,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de</a:t>
            </a:r>
            <a:r>
              <a:rPr sz="2400" dirty="0">
                <a:latin typeface="Tahoma"/>
                <a:cs typeface="Tahoma"/>
              </a:rPr>
              <a:t>ad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c</a:t>
            </a:r>
            <a:r>
              <a:rPr sz="2400" spc="-5" dirty="0">
                <a:latin typeface="Tahoma"/>
                <a:cs typeface="Tahoma"/>
              </a:rPr>
              <a:t>el</a:t>
            </a:r>
            <a:r>
              <a:rPr sz="2400" spc="-15" dirty="0">
                <a:latin typeface="Tahoma"/>
                <a:cs typeface="Tahoma"/>
              </a:rPr>
              <a:t>l</a:t>
            </a:r>
            <a:r>
              <a:rPr sz="2400" spc="-5" dirty="0">
                <a:latin typeface="Tahoma"/>
                <a:cs typeface="Tahoma"/>
              </a:rPr>
              <a:t>s</a:t>
            </a:r>
            <a:endParaRPr sz="2400" dirty="0">
              <a:latin typeface="Tahoma"/>
              <a:cs typeface="Tahoma"/>
            </a:endParaRPr>
          </a:p>
          <a:p>
            <a:pPr marL="755650" marR="5080" lvl="1" indent="-285750">
              <a:lnSpc>
                <a:spcPct val="90500"/>
              </a:lnSpc>
              <a:spcBef>
                <a:spcPts val="585"/>
              </a:spcBef>
              <a:buClr>
                <a:srgbClr val="000000"/>
              </a:buClr>
              <a:buFont typeface="Arial"/>
              <a:buChar char="–"/>
              <a:tabLst>
                <a:tab pos="756285" algn="l"/>
              </a:tabLst>
            </a:pPr>
            <a:r>
              <a:rPr sz="2400" spc="-10" dirty="0">
                <a:solidFill>
                  <a:srgbClr val="FF0000"/>
                </a:solidFill>
                <a:latin typeface="Tahoma"/>
                <a:cs typeface="Tahoma"/>
              </a:rPr>
              <a:t>Indirectl</a:t>
            </a:r>
            <a:r>
              <a:rPr sz="2400" spc="-5" dirty="0">
                <a:solidFill>
                  <a:srgbClr val="FF0000"/>
                </a:solidFill>
                <a:latin typeface="Tahoma"/>
                <a:cs typeface="Tahoma"/>
              </a:rPr>
              <a:t>y</a:t>
            </a:r>
            <a:r>
              <a:rPr sz="2400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</a:t>
            </a:r>
            <a:r>
              <a:rPr sz="2400" spc="-10" dirty="0">
                <a:latin typeface="Tahoma"/>
                <a:cs typeface="Tahoma"/>
              </a:rPr>
              <a:t>ooperatin</a:t>
            </a:r>
            <a:r>
              <a:rPr sz="2400" spc="-5" dirty="0">
                <a:latin typeface="Tahoma"/>
                <a:cs typeface="Tahoma"/>
              </a:rPr>
              <a:t>g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with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lymphoc</a:t>
            </a:r>
            <a:r>
              <a:rPr sz="2400" spc="-15" dirty="0">
                <a:latin typeface="Tahoma"/>
                <a:cs typeface="Tahoma"/>
              </a:rPr>
              <a:t>y</a:t>
            </a:r>
            <a:r>
              <a:rPr sz="2400" spc="-5" dirty="0">
                <a:latin typeface="Tahoma"/>
                <a:cs typeface="Tahoma"/>
              </a:rPr>
              <a:t>tes</a:t>
            </a:r>
            <a:r>
              <a:rPr sz="2400" spc="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by </a:t>
            </a:r>
            <a:r>
              <a:rPr sz="2400" dirty="0">
                <a:latin typeface="Tahoma"/>
                <a:cs typeface="Tahoma"/>
              </a:rPr>
              <a:t>recogn</a:t>
            </a:r>
            <a:r>
              <a:rPr sz="2400" spc="-15" dirty="0">
                <a:latin typeface="Tahoma"/>
                <a:cs typeface="Tahoma"/>
              </a:rPr>
              <a:t>i</a:t>
            </a:r>
            <a:r>
              <a:rPr sz="2400" dirty="0">
                <a:latin typeface="Tahoma"/>
                <a:cs typeface="Tahoma"/>
              </a:rPr>
              <a:t>zing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f</a:t>
            </a:r>
            <a:r>
              <a:rPr sz="2400" spc="-10" dirty="0">
                <a:latin typeface="Tahoma"/>
                <a:cs typeface="Tahoma"/>
              </a:rPr>
              <a:t>o</a:t>
            </a:r>
            <a:r>
              <a:rPr sz="2400" spc="-5" dirty="0">
                <a:latin typeface="Tahoma"/>
                <a:cs typeface="Tahoma"/>
              </a:rPr>
              <a:t>reign </a:t>
            </a:r>
            <a:r>
              <a:rPr sz="2400" dirty="0">
                <a:latin typeface="Tahoma"/>
                <a:cs typeface="Tahoma"/>
              </a:rPr>
              <a:t>b</a:t>
            </a:r>
            <a:r>
              <a:rPr sz="2400" spc="-10" dirty="0">
                <a:latin typeface="Tahoma"/>
                <a:cs typeface="Tahoma"/>
              </a:rPr>
              <a:t>o</a:t>
            </a:r>
            <a:r>
              <a:rPr sz="2400" spc="-5" dirty="0">
                <a:latin typeface="Tahoma"/>
                <a:cs typeface="Tahoma"/>
              </a:rPr>
              <a:t>d</a:t>
            </a:r>
            <a:r>
              <a:rPr sz="2400" dirty="0">
                <a:latin typeface="Tahoma"/>
                <a:cs typeface="Tahoma"/>
              </a:rPr>
              <a:t>y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(ta</a:t>
            </a:r>
            <a:r>
              <a:rPr sz="2400" dirty="0">
                <a:latin typeface="Tahoma"/>
                <a:cs typeface="Tahoma"/>
              </a:rPr>
              <a:t>k</a:t>
            </a:r>
            <a:r>
              <a:rPr sz="2400" spc="-5" dirty="0">
                <a:latin typeface="Tahoma"/>
                <a:cs typeface="Tahoma"/>
              </a:rPr>
              <a:t>e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i</a:t>
            </a:r>
            <a:r>
              <a:rPr sz="2400" dirty="0">
                <a:latin typeface="Tahoma"/>
                <a:cs typeface="Tahoma"/>
              </a:rPr>
              <a:t>n</a:t>
            </a:r>
            <a:r>
              <a:rPr sz="2400" spc="-5" dirty="0">
                <a:latin typeface="Tahoma"/>
                <a:cs typeface="Tahoma"/>
              </a:rPr>
              <a:t> foreig</a:t>
            </a:r>
            <a:r>
              <a:rPr sz="2400" dirty="0">
                <a:latin typeface="Tahoma"/>
                <a:cs typeface="Tahoma"/>
              </a:rPr>
              <a:t>n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b</a:t>
            </a:r>
            <a:r>
              <a:rPr sz="2400" spc="-10" dirty="0">
                <a:latin typeface="Tahoma"/>
                <a:cs typeface="Tahoma"/>
              </a:rPr>
              <a:t>o</a:t>
            </a:r>
            <a:r>
              <a:rPr sz="2400" spc="-5" dirty="0">
                <a:latin typeface="Tahoma"/>
                <a:cs typeface="Tahoma"/>
              </a:rPr>
              <a:t>dy </a:t>
            </a:r>
            <a:r>
              <a:rPr sz="2400" spc="-10" dirty="0">
                <a:latin typeface="Tahoma"/>
                <a:cs typeface="Tahoma"/>
              </a:rPr>
              <a:t>proces</a:t>
            </a:r>
            <a:r>
              <a:rPr sz="2400" spc="-5" dirty="0">
                <a:latin typeface="Tahoma"/>
                <a:cs typeface="Tahoma"/>
              </a:rPr>
              <a:t>s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it</a:t>
            </a:r>
            <a:r>
              <a:rPr sz="2400" dirty="0">
                <a:latin typeface="Tahoma"/>
                <a:cs typeface="Tahoma"/>
              </a:rPr>
              <a:t> and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pres</a:t>
            </a:r>
            <a:r>
              <a:rPr sz="2400" spc="0" dirty="0">
                <a:latin typeface="Tahoma"/>
                <a:cs typeface="Tahoma"/>
              </a:rPr>
              <a:t>e</a:t>
            </a:r>
            <a:r>
              <a:rPr sz="2400" spc="-10" dirty="0">
                <a:latin typeface="Tahoma"/>
                <a:cs typeface="Tahoma"/>
              </a:rPr>
              <a:t>n</a:t>
            </a:r>
            <a:r>
              <a:rPr sz="2400" spc="-5" dirty="0">
                <a:latin typeface="Tahoma"/>
                <a:cs typeface="Tahoma"/>
              </a:rPr>
              <a:t>t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it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to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lymph</a:t>
            </a:r>
            <a:r>
              <a:rPr sz="2400" spc="-10" dirty="0">
                <a:latin typeface="Tahoma"/>
                <a:cs typeface="Tahoma"/>
              </a:rPr>
              <a:t>ocy</a:t>
            </a:r>
            <a:r>
              <a:rPr sz="2400" spc="-15" dirty="0">
                <a:latin typeface="Tahoma"/>
                <a:cs typeface="Tahoma"/>
              </a:rPr>
              <a:t>t</a:t>
            </a:r>
            <a:r>
              <a:rPr sz="2400" spc="-5" dirty="0">
                <a:latin typeface="Tahoma"/>
                <a:cs typeface="Tahoma"/>
              </a:rPr>
              <a:t>es)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06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 noGrp="1"/>
          </p:cNvSpPr>
          <p:nvPr>
            <p:ph type="title"/>
          </p:nvPr>
        </p:nvSpPr>
        <p:spPr>
          <a:xfrm>
            <a:off x="0" y="297127"/>
            <a:ext cx="5868144" cy="845873"/>
          </a:xfrm>
          <a:prstGeom prst="rect">
            <a:avLst/>
          </a:prstGeom>
        </p:spPr>
        <p:txBody>
          <a:bodyPr vert="horz" wrap="square" lIns="0" tIns="164592" rIns="0" bIns="0" rtlCol="0">
            <a:spAutoFit/>
          </a:bodyPr>
          <a:lstStyle/>
          <a:p>
            <a:pPr marL="158115">
              <a:lnSpc>
                <a:spcPts val="5255"/>
              </a:lnSpc>
            </a:pPr>
            <a:r>
              <a:rPr sz="3600" spc="-5" dirty="0"/>
              <a:t>Direc</a:t>
            </a:r>
            <a:r>
              <a:rPr sz="3600" dirty="0"/>
              <a:t>t</a:t>
            </a:r>
            <a:r>
              <a:rPr sz="3600" spc="5" dirty="0"/>
              <a:t> </a:t>
            </a:r>
            <a:r>
              <a:rPr sz="3600" dirty="0"/>
              <a:t>anti</a:t>
            </a:r>
            <a:r>
              <a:rPr sz="3600" spc="-20" dirty="0"/>
              <a:t> </a:t>
            </a:r>
            <a:r>
              <a:rPr sz="3600" spc="-5" dirty="0"/>
              <a:t>Inflamm</a:t>
            </a:r>
            <a:r>
              <a:rPr sz="3600" spc="15" dirty="0"/>
              <a:t>a</a:t>
            </a:r>
            <a:r>
              <a:rPr sz="3600" spc="-25" dirty="0"/>
              <a:t>t</a:t>
            </a:r>
            <a:r>
              <a:rPr sz="3600" spc="-5" dirty="0"/>
              <a:t>ory</a:t>
            </a:r>
          </a:p>
        </p:txBody>
      </p:sp>
      <p:sp>
        <p:nvSpPr>
          <p:cNvPr id="5" name="object 2"/>
          <p:cNvSpPr>
            <a:spLocks noGrp="1"/>
          </p:cNvSpPr>
          <p:nvPr>
            <p:ph sz="quarter" idx="1"/>
          </p:nvPr>
        </p:nvSpPr>
        <p:spPr>
          <a:xfrm>
            <a:off x="827584" y="1412776"/>
            <a:ext cx="7272808" cy="4558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33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643062"/>
            <a:ext cx="7391400" cy="4089400"/>
          </a:xfrm>
        </p:spPr>
      </p:pic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457200" y="468328"/>
            <a:ext cx="8229600" cy="674672"/>
          </a:xfrm>
          <a:prstGeom prst="rect">
            <a:avLst/>
          </a:prstGeom>
        </p:spPr>
        <p:txBody>
          <a:bodyPr vert="horz" wrap="square" lIns="0" tIns="119507" rIns="0" bIns="0" rtlCol="0" anchor="b" anchorCtr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66115"/>
            <a:r>
              <a:rPr lang="en-US" sz="3600" spc="-5" dirty="0"/>
              <a:t>Indirect anti-inflammatory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46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192180" y="188640"/>
            <a:ext cx="2736304" cy="36724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51779007"/>
              </p:ext>
            </p:extLst>
          </p:nvPr>
        </p:nvGraphicFramePr>
        <p:xfrm>
          <a:off x="179512" y="116632"/>
          <a:ext cx="5904656" cy="3780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3933056"/>
            <a:ext cx="5904656" cy="24314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Note: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Macrophages (large phagocytes) are key components of the innate immunity and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activate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adaptive immunity by transforming into Antigen Presenting Cells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Humoral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(meaning fluid): mediated by macromolecules found in ECF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The complement system: part of the immune system that enhances the ability of antibodies and phagocytic cells to clear microbes, promotes inflammation, and attacks membrane.</a:t>
            </a:r>
            <a:endParaRPr lang="ar-SA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2060848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>
                <a:solidFill>
                  <a:srgbClr val="FFFF00"/>
                </a:solidFill>
              </a:rPr>
              <a:t>Cell-mediated</a:t>
            </a:r>
          </a:p>
          <a:p>
            <a:pPr lvl="0"/>
            <a:r>
              <a:rPr lang="en-GB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*T lymphocytes</a:t>
            </a:r>
            <a:endParaRPr lang="ar-SA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28184" y="1300026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Sweat</a:t>
            </a:r>
          </a:p>
          <a:p>
            <a:r>
              <a:rPr lang="en-US" dirty="0"/>
              <a:t>Tears</a:t>
            </a:r>
          </a:p>
          <a:p>
            <a:r>
              <a:rPr lang="en-US" dirty="0"/>
              <a:t>Saliva</a:t>
            </a:r>
          </a:p>
          <a:p>
            <a:r>
              <a:rPr lang="en-US" dirty="0"/>
              <a:t>Stomach acid</a:t>
            </a:r>
            <a:endParaRPr lang="ar-SA" dirty="0"/>
          </a:p>
        </p:txBody>
      </p:sp>
      <p:sp>
        <p:nvSpPr>
          <p:cNvPr id="10" name="Rectangle 9"/>
          <p:cNvSpPr/>
          <p:nvPr/>
        </p:nvSpPr>
        <p:spPr>
          <a:xfrm>
            <a:off x="6300192" y="908720"/>
            <a:ext cx="2155783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</a:t>
            </a:r>
          </a:p>
          <a:p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</a:t>
            </a:r>
          </a:p>
          <a:p>
            <a:r>
              <a:rPr lang="en-US" dirty="0"/>
              <a:t>Skin</a:t>
            </a:r>
          </a:p>
          <a:p>
            <a:r>
              <a:rPr lang="en-US" dirty="0"/>
              <a:t>Trachea </a:t>
            </a:r>
            <a:r>
              <a:rPr lang="ar-SA" dirty="0"/>
              <a:t>(قصبة هوائية)</a:t>
            </a:r>
            <a:endParaRPr lang="en-US" dirty="0"/>
          </a:p>
          <a:p>
            <a:r>
              <a:rPr lang="en-GB" dirty="0"/>
              <a:t>Cilia</a:t>
            </a:r>
            <a:endParaRPr lang="en-US" dirty="0"/>
          </a:p>
          <a:p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34599" y="404664"/>
            <a:ext cx="22698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Barriers</a:t>
            </a:r>
            <a:r>
              <a:rPr lang="ar-SA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Connector: Elbow 15"/>
          <p:cNvCxnSpPr/>
          <p:nvPr/>
        </p:nvCxnSpPr>
        <p:spPr>
          <a:xfrm rot="16200000" flipH="1">
            <a:off x="4758190" y="3774525"/>
            <a:ext cx="2736304" cy="36004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00192" y="4479466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1"/>
            <a:r>
              <a:rPr lang="en-US" dirty="0"/>
              <a:t>Phagocytes:</a:t>
            </a:r>
            <a:endParaRPr lang="ar-SA" dirty="0"/>
          </a:p>
          <a:p>
            <a:pPr lvl="0" rtl="1"/>
            <a:r>
              <a:rPr lang="en-US" dirty="0"/>
              <a:t>Include many types of WBC like:</a:t>
            </a:r>
            <a:endParaRPr lang="en-GB" dirty="0"/>
          </a:p>
          <a:p>
            <a:pPr lvl="0" rtl="1"/>
            <a:r>
              <a:rPr lang="en-GB" dirty="0"/>
              <a:t>(</a:t>
            </a:r>
            <a:r>
              <a:rPr lang="en-US" dirty="0"/>
              <a:t>neutrophils, monocytes, NK,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macrophages, mast cells</a:t>
            </a:r>
            <a:r>
              <a:rPr lang="en-GB" dirty="0"/>
              <a:t>)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119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Reticulo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-endothelial System 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Monocytes/Macrophage System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ar-SA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Consists of Monocytes, Macrophages, and </a:t>
            </a:r>
            <a:r>
              <a:rPr lang="en-US" u="sng" dirty="0" smtClean="0">
                <a:solidFill>
                  <a:srgbClr val="7030A0"/>
                </a:solidFill>
              </a:rPr>
              <a:t>endothelial cells </a:t>
            </a:r>
            <a:r>
              <a:rPr lang="en-US" dirty="0" smtClean="0">
                <a:solidFill>
                  <a:srgbClr val="7030A0"/>
                </a:solidFill>
              </a:rPr>
              <a:t>(</a:t>
            </a:r>
            <a:r>
              <a:rPr lang="en-US" u="sng" dirty="0" smtClean="0">
                <a:solidFill>
                  <a:srgbClr val="7030A0"/>
                </a:solidFill>
              </a:rPr>
              <a:t>found in</a:t>
            </a:r>
            <a:r>
              <a:rPr lang="en-US" dirty="0" smtClean="0">
                <a:solidFill>
                  <a:srgbClr val="7030A0"/>
                </a:solidFill>
              </a:rPr>
              <a:t> spleen, bone marrow, lymph nodes)</a:t>
            </a:r>
          </a:p>
          <a:p>
            <a:r>
              <a:rPr lang="en-US" dirty="0" smtClean="0"/>
              <a:t>Monocytes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enter the tissues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transform themselves into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macrophages</a:t>
            </a:r>
            <a:r>
              <a:rPr lang="en-US" dirty="0"/>
              <a:t> </a:t>
            </a:r>
          </a:p>
          <a:p>
            <a:r>
              <a:rPr lang="en-US" dirty="0"/>
              <a:t>T</a:t>
            </a:r>
            <a:r>
              <a:rPr lang="en-US" dirty="0" smtClean="0"/>
              <a:t>his </a:t>
            </a:r>
            <a:r>
              <a:rPr lang="en-US" dirty="0"/>
              <a:t>system of phagocytes is </a:t>
            </a:r>
            <a:r>
              <a:rPr lang="en-US" dirty="0" smtClean="0"/>
              <a:t>called:  </a:t>
            </a:r>
            <a:r>
              <a:rPr lang="en-US" dirty="0" err="1" smtClean="0">
                <a:solidFill>
                  <a:srgbClr val="00B050"/>
                </a:solidFill>
              </a:rPr>
              <a:t>Monocye</a:t>
            </a:r>
            <a:r>
              <a:rPr lang="en-US" dirty="0" smtClean="0">
                <a:solidFill>
                  <a:srgbClr val="00B050"/>
                </a:solidFill>
              </a:rPr>
              <a:t>-Macrophage </a:t>
            </a:r>
            <a:r>
              <a:rPr lang="en-US" dirty="0">
                <a:solidFill>
                  <a:srgbClr val="00B050"/>
                </a:solidFill>
              </a:rPr>
              <a:t>Cell System</a:t>
            </a:r>
          </a:p>
          <a:p>
            <a:r>
              <a:rPr lang="en-US" dirty="0" smtClean="0"/>
              <a:t>It is found in various places in the body:</a:t>
            </a:r>
            <a:endParaRPr lang="en-US" dirty="0"/>
          </a:p>
          <a:p>
            <a:r>
              <a:rPr lang="en-US" dirty="0"/>
              <a:t>1.Skin and </a:t>
            </a:r>
            <a:r>
              <a:rPr lang="en-US" dirty="0" err="1"/>
              <a:t>subcatenous</a:t>
            </a:r>
            <a:r>
              <a:rPr lang="en-US" dirty="0"/>
              <a:t> tissues (</a:t>
            </a:r>
            <a:r>
              <a:rPr lang="en-US" b="1" dirty="0" err="1"/>
              <a:t>Histiocytes</a:t>
            </a:r>
            <a:r>
              <a:rPr lang="en-US" dirty="0"/>
              <a:t>) </a:t>
            </a:r>
          </a:p>
          <a:p>
            <a:r>
              <a:rPr lang="en-US" dirty="0"/>
              <a:t>2.Lymph Nodes </a:t>
            </a:r>
          </a:p>
          <a:p>
            <a:r>
              <a:rPr lang="en-US" dirty="0">
                <a:solidFill>
                  <a:srgbClr val="00B050"/>
                </a:solidFill>
              </a:rPr>
              <a:t>3.Alveolar macrophages </a:t>
            </a:r>
          </a:p>
          <a:p>
            <a:r>
              <a:rPr lang="en-US" dirty="0"/>
              <a:t>4.Liver sinuses (</a:t>
            </a:r>
            <a:r>
              <a:rPr lang="en-US" b="1" dirty="0" err="1"/>
              <a:t>Kupffer</a:t>
            </a:r>
            <a:r>
              <a:rPr lang="en-US" b="1" dirty="0"/>
              <a:t> Cells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5. Lung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 smtClean="0"/>
              <a:t>6. Spleen</a:t>
            </a:r>
          </a:p>
          <a:p>
            <a:r>
              <a:rPr lang="en-US" dirty="0" smtClean="0"/>
              <a:t>7. Bone </a:t>
            </a:r>
            <a:r>
              <a:rPr lang="en-US" dirty="0"/>
              <a:t>marrow </a:t>
            </a:r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8.Microglia </a:t>
            </a:r>
            <a:r>
              <a:rPr lang="en-US" dirty="0">
                <a:solidFill>
                  <a:srgbClr val="00B050"/>
                </a:solidFill>
              </a:rPr>
              <a:t>in Brain </a:t>
            </a:r>
          </a:p>
          <a:p>
            <a:r>
              <a:rPr lang="en-US" dirty="0">
                <a:solidFill>
                  <a:srgbClr val="00B050"/>
                </a:solidFill>
              </a:rPr>
              <a:t>9</a:t>
            </a:r>
            <a:r>
              <a:rPr lang="en-US" dirty="0" smtClean="0">
                <a:solidFill>
                  <a:srgbClr val="00B050"/>
                </a:solidFill>
              </a:rPr>
              <a:t>.Kidneys </a:t>
            </a:r>
            <a:r>
              <a:rPr lang="en-US" dirty="0">
                <a:solidFill>
                  <a:srgbClr val="00B050"/>
                </a:solidFill>
              </a:rPr>
              <a:t>(</a:t>
            </a:r>
            <a:r>
              <a:rPr lang="en-US" b="1" dirty="0">
                <a:solidFill>
                  <a:srgbClr val="00B050"/>
                </a:solidFill>
              </a:rPr>
              <a:t>Mesangial Cells</a:t>
            </a:r>
            <a:r>
              <a:rPr lang="en-US" dirty="0">
                <a:solidFill>
                  <a:srgbClr val="00B050"/>
                </a:solidFill>
              </a:rPr>
              <a:t>) </a:t>
            </a:r>
          </a:p>
          <a:p>
            <a:r>
              <a:rPr lang="en-US" dirty="0" smtClean="0"/>
              <a:t>10.Bone </a:t>
            </a:r>
            <a:r>
              <a:rPr lang="en-US" dirty="0"/>
              <a:t>(</a:t>
            </a:r>
            <a:r>
              <a:rPr lang="en-US" b="1" dirty="0"/>
              <a:t>Osteoclasts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ar-SA" dirty="0"/>
          </a:p>
        </p:txBody>
      </p:sp>
      <p:sp>
        <p:nvSpPr>
          <p:cNvPr id="4" name="object 6"/>
          <p:cNvSpPr/>
          <p:nvPr/>
        </p:nvSpPr>
        <p:spPr>
          <a:xfrm>
            <a:off x="5518448" y="3140968"/>
            <a:ext cx="3168352" cy="3018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3102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987930" y="3475735"/>
            <a:ext cx="4861560" cy="22860"/>
          </a:xfrm>
          <a:custGeom>
            <a:avLst/>
            <a:gdLst>
              <a:gd name="connsiteX0" fmla="*/ 0 w 4861560"/>
              <a:gd name="connsiteY0" fmla="*/ 0 h 22860"/>
              <a:gd name="connsiteX1" fmla="*/ 1620520 w 4861560"/>
              <a:gd name="connsiteY1" fmla="*/ 0 h 22860"/>
              <a:gd name="connsiteX2" fmla="*/ 3241040 w 4861560"/>
              <a:gd name="connsiteY2" fmla="*/ 0 h 22860"/>
              <a:gd name="connsiteX3" fmla="*/ 4861560 w 4861560"/>
              <a:gd name="connsiteY3" fmla="*/ 0 h 22860"/>
              <a:gd name="connsiteX4" fmla="*/ 4861560 w 4861560"/>
              <a:gd name="connsiteY4" fmla="*/ 22860 h 22860"/>
              <a:gd name="connsiteX5" fmla="*/ 3241040 w 4861560"/>
              <a:gd name="connsiteY5" fmla="*/ 22860 h 22860"/>
              <a:gd name="connsiteX6" fmla="*/ 1620520 w 4861560"/>
              <a:gd name="connsiteY6" fmla="*/ 22860 h 22860"/>
              <a:gd name="connsiteX7" fmla="*/ 0 w 4861560"/>
              <a:gd name="connsiteY7" fmla="*/ 22860 h 22860"/>
              <a:gd name="connsiteX8" fmla="*/ 0 w 4861560"/>
              <a:gd name="connsiteY8" fmla="*/ 0 h 228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861560" h="22860">
                <a:moveTo>
                  <a:pt x="0" y="0"/>
                </a:moveTo>
                <a:lnTo>
                  <a:pt x="1620520" y="0"/>
                </a:lnTo>
                <a:lnTo>
                  <a:pt x="3241040" y="0"/>
                </a:lnTo>
                <a:lnTo>
                  <a:pt x="4861560" y="0"/>
                </a:lnTo>
                <a:lnTo>
                  <a:pt x="4861560" y="22860"/>
                </a:lnTo>
                <a:lnTo>
                  <a:pt x="3241040" y="22860"/>
                </a:lnTo>
                <a:lnTo>
                  <a:pt x="1620520" y="22860"/>
                </a:lnTo>
                <a:lnTo>
                  <a:pt x="0" y="22860"/>
                </a:lnTo>
                <a:lnTo>
                  <a:pt x="0" y="0"/>
                </a:lnTo>
              </a:path>
            </a:pathLst>
          </a:custGeom>
          <a:solidFill>
            <a:srgbClr val="FFFF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Freeform 3"/>
          <p:cNvSpPr/>
          <p:nvPr/>
        </p:nvSpPr>
        <p:spPr>
          <a:xfrm>
            <a:off x="7162800" y="4972811"/>
            <a:ext cx="76200" cy="76200"/>
          </a:xfrm>
          <a:custGeom>
            <a:avLst/>
            <a:gdLst>
              <a:gd name="connsiteX0" fmla="*/ 76200 w 76200"/>
              <a:gd name="connsiteY0" fmla="*/ 38100 h 76200"/>
              <a:gd name="connsiteX1" fmla="*/ 38100 w 76200"/>
              <a:gd name="connsiteY1" fmla="*/ 0 h 76200"/>
              <a:gd name="connsiteX2" fmla="*/ 0 w 76200"/>
              <a:gd name="connsiteY2" fmla="*/ 38100 h 76200"/>
              <a:gd name="connsiteX3" fmla="*/ 38100 w 76200"/>
              <a:gd name="connsiteY3" fmla="*/ 76200 h 76200"/>
              <a:gd name="connsiteX4" fmla="*/ 76200 w 76200"/>
              <a:gd name="connsiteY4" fmla="*/ 3810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200" h="76200">
                <a:moveTo>
                  <a:pt x="76200" y="38100"/>
                </a:moveTo>
                <a:cubicBezTo>
                  <a:pt x="76200" y="17017"/>
                  <a:pt x="59181" y="0"/>
                  <a:pt x="38100" y="0"/>
                </a:cubicBezTo>
                <a:cubicBezTo>
                  <a:pt x="17018" y="0"/>
                  <a:pt x="0" y="17017"/>
                  <a:pt x="0" y="38100"/>
                </a:cubicBezTo>
                <a:cubicBezTo>
                  <a:pt x="0" y="59182"/>
                  <a:pt x="17018" y="76200"/>
                  <a:pt x="38100" y="76200"/>
                </a:cubicBezTo>
                <a:cubicBezTo>
                  <a:pt x="59181" y="76200"/>
                  <a:pt x="76200" y="59182"/>
                  <a:pt x="76200" y="3810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Freeform 3"/>
          <p:cNvSpPr/>
          <p:nvPr/>
        </p:nvSpPr>
        <p:spPr>
          <a:xfrm>
            <a:off x="7156450" y="4966461"/>
            <a:ext cx="88900" cy="88900"/>
          </a:xfrm>
          <a:custGeom>
            <a:avLst/>
            <a:gdLst>
              <a:gd name="connsiteX0" fmla="*/ 82550 w 88900"/>
              <a:gd name="connsiteY0" fmla="*/ 44450 h 88900"/>
              <a:gd name="connsiteX1" fmla="*/ 44450 w 88900"/>
              <a:gd name="connsiteY1" fmla="*/ 6350 h 88900"/>
              <a:gd name="connsiteX2" fmla="*/ 6350 w 88900"/>
              <a:gd name="connsiteY2" fmla="*/ 44450 h 88900"/>
              <a:gd name="connsiteX3" fmla="*/ 44450 w 88900"/>
              <a:gd name="connsiteY3" fmla="*/ 82550 h 88900"/>
              <a:gd name="connsiteX4" fmla="*/ 82550 w 88900"/>
              <a:gd name="connsiteY4" fmla="*/ 44450 h 88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900" h="88900">
                <a:moveTo>
                  <a:pt x="82550" y="44450"/>
                </a:moveTo>
                <a:cubicBezTo>
                  <a:pt x="82550" y="23367"/>
                  <a:pt x="65531" y="6350"/>
                  <a:pt x="44450" y="6350"/>
                </a:cubicBezTo>
                <a:cubicBezTo>
                  <a:pt x="23368" y="6350"/>
                  <a:pt x="6350" y="23367"/>
                  <a:pt x="6350" y="44450"/>
                </a:cubicBezTo>
                <a:cubicBezTo>
                  <a:pt x="6350" y="65532"/>
                  <a:pt x="23368" y="82550"/>
                  <a:pt x="44450" y="82550"/>
                </a:cubicBezTo>
                <a:cubicBezTo>
                  <a:pt x="65531" y="82550"/>
                  <a:pt x="82550" y="65532"/>
                  <a:pt x="82550" y="444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8500" y="3848100"/>
            <a:ext cx="2573461" cy="245708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Superoxide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anion: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sz="1403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Hydrogen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peroxide: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403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sz="1403" b="1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Hydroxyl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radical: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Hypochlorous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acid: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HOCl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Myeloperoxidase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MPO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3695700" y="3848100"/>
            <a:ext cx="1218282" cy="217495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sz="1403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e-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2O</a:t>
            </a:r>
            <a:r>
              <a:rPr lang="en-US" altLang="zh-CN" sz="1403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2H+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403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sz="1403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Fe2+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en-US" altLang="zh-CN" sz="1802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406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802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sz="1406" b="1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6326829" y="3848100"/>
            <a:ext cx="1837041" cy="217495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sz="1403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403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sz="1403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sz="1403" b="1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OH-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Fe3+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HOCl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OH-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5103302" y="5894202"/>
            <a:ext cx="538609" cy="25417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MPO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762000" y="482600"/>
            <a:ext cx="6338274" cy="320087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1219200" algn="l"/>
                <a:tab pos="1358900" algn="l"/>
              </a:tabLst>
            </a:pPr>
            <a:r>
              <a:rPr lang="en-US" altLang="zh-CN" dirty="0" smtClean="0"/>
              <a:t>		</a:t>
            </a:r>
            <a:r>
              <a:rPr lang="en-US" altLang="zh-CN" sz="3204" b="1" dirty="0" smtClean="0">
                <a:latin typeface="Calibri" pitchFamily="18" charset="0"/>
                <a:cs typeface="Calibri" pitchFamily="18" charset="0"/>
              </a:rPr>
              <a:t>PMNs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latin typeface="Calibri" pitchFamily="18" charset="0"/>
                <a:cs typeface="Calibri" pitchFamily="18" charset="0"/>
              </a:rPr>
              <a:t>(Antimicrobial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latin typeface="Calibri" pitchFamily="18" charset="0"/>
                <a:cs typeface="Calibri" pitchFamily="18" charset="0"/>
              </a:rPr>
              <a:t>system)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1219200" algn="l"/>
                <a:tab pos="1358900" algn="l"/>
              </a:tabLst>
            </a:pP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RESPIRATORY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BURST</a:t>
            </a:r>
          </a:p>
          <a:p>
            <a:pPr>
              <a:lnSpc>
                <a:spcPts val="2800"/>
              </a:lnSpc>
              <a:tabLst>
                <a:tab pos="1219200" algn="l"/>
                <a:tab pos="1358900" algn="l"/>
              </a:tabLst>
            </a:pPr>
            <a:r>
              <a:rPr lang="en-US" altLang="zh-CN" sz="2400" dirty="0" smtClean="0"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latin typeface="Times New Roman" pitchFamily="18" charset="0"/>
                <a:cs typeface="Times New Roman" pitchFamily="18" charset="0"/>
              </a:rPr>
              <a:t>O2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latin typeface="Times New Roman" pitchFamily="18" charset="0"/>
                <a:cs typeface="Times New Roman" pitchFamily="18" charset="0"/>
              </a:rPr>
              <a:t>Free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latin typeface="Times New Roman" pitchFamily="18" charset="0"/>
                <a:cs typeface="Times New Roman" pitchFamily="18" charset="0"/>
              </a:rPr>
              <a:t>Radicals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latin typeface="Times New Roman" pitchFamily="18" charset="0"/>
                <a:cs typeface="Times New Roman" pitchFamily="18" charset="0"/>
              </a:rPr>
              <a:t>(O-2,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latin typeface="Times New Roman" pitchFamily="18" charset="0"/>
                <a:cs typeface="Times New Roman" pitchFamily="18" charset="0"/>
              </a:rPr>
              <a:t>H2O2,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latin typeface="Times New Roman" pitchFamily="18" charset="0"/>
                <a:cs typeface="Times New Roman" pitchFamily="18" charset="0"/>
              </a:rPr>
              <a:t>-OH)</a:t>
            </a:r>
          </a:p>
          <a:p>
            <a:pPr>
              <a:lnSpc>
                <a:spcPts val="2400"/>
              </a:lnSpc>
              <a:tabLst>
                <a:tab pos="1219200" algn="l"/>
                <a:tab pos="1358900" algn="l"/>
              </a:tabLst>
            </a:pPr>
            <a:r>
              <a:rPr lang="en-US" altLang="zh-CN" sz="2004" dirty="0" smtClean="0"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b="1" dirty="0" smtClean="0">
                <a:latin typeface="Times New Roman" pitchFamily="18" charset="0"/>
                <a:cs typeface="Times New Roman" pitchFamily="18" charset="0"/>
              </a:rPr>
              <a:t>NADPH-oxidase</a:t>
            </a:r>
          </a:p>
          <a:p>
            <a:pPr>
              <a:lnSpc>
                <a:spcPts val="2400"/>
              </a:lnSpc>
              <a:tabLst>
                <a:tab pos="1219200" algn="l"/>
                <a:tab pos="1358900" algn="l"/>
              </a:tabLst>
            </a:pPr>
            <a:r>
              <a:rPr lang="en-US" altLang="zh-CN" sz="2004" dirty="0" smtClean="0"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b="1" dirty="0" smtClean="0">
                <a:latin typeface="Times New Roman" pitchFamily="18" charset="0"/>
                <a:cs typeface="Times New Roman" pitchFamily="18" charset="0"/>
              </a:rPr>
              <a:t>Myeloperoxidase</a:t>
            </a:r>
          </a:p>
          <a:p>
            <a:pPr>
              <a:lnSpc>
                <a:spcPts val="2400"/>
              </a:lnSpc>
              <a:tabLst>
                <a:tab pos="1219200" algn="l"/>
                <a:tab pos="1358900" algn="l"/>
              </a:tabLst>
            </a:pPr>
            <a:r>
              <a:rPr lang="en-US" altLang="zh-CN" sz="2006" dirty="0" smtClean="0"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b="1" dirty="0" smtClean="0">
                <a:latin typeface="Times New Roman" pitchFamily="18" charset="0"/>
                <a:cs typeface="Times New Roman" pitchFamily="18" charset="0"/>
              </a:rPr>
              <a:t>Cl-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latin typeface="Times New Roman" pitchFamily="18" charset="0"/>
                <a:cs typeface="Times New Roman" pitchFamily="18" charset="0"/>
              </a:rPr>
              <a:t>HoCl: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6" b="1" dirty="0" smtClean="0">
                <a:latin typeface="Times New Roman" pitchFamily="18" charset="0"/>
                <a:cs typeface="Times New Roman" pitchFamily="18" charset="0"/>
              </a:rPr>
              <a:t>Hypochlorous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latin typeface="Times New Roman" pitchFamily="18" charset="0"/>
                <a:cs typeface="Times New Roman" pitchFamily="18" charset="0"/>
              </a:rPr>
              <a:t>acid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latin typeface="Times New Roman" pitchFamily="18" charset="0"/>
                <a:cs typeface="Times New Roman" pitchFamily="18" charset="0"/>
              </a:rPr>
              <a:t>“very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latin typeface="Times New Roman" pitchFamily="18" charset="0"/>
                <a:cs typeface="Times New Roman" pitchFamily="18" charset="0"/>
              </a:rPr>
              <a:t>toxic”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1219200" algn="l"/>
                <a:tab pos="1358900" algn="l"/>
              </a:tabLst>
            </a:pPr>
            <a:r>
              <a:rPr lang="en-US" altLang="zh-CN" dirty="0" smtClean="0"/>
              <a:t>	</a:t>
            </a:r>
            <a:r>
              <a:rPr lang="en-US" altLang="zh-CN" sz="2795" b="1" dirty="0" smtClean="0">
                <a:latin typeface="Calibri" pitchFamily="18" charset="0"/>
                <a:cs typeface="Calibri" pitchFamily="18" charset="0"/>
              </a:rPr>
              <a:t>REACTIVE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latin typeface="Calibri" pitchFamily="18" charset="0"/>
                <a:cs typeface="Calibri" pitchFamily="18" charset="0"/>
              </a:rPr>
              <a:t>OXYGEN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latin typeface="Calibri" pitchFamily="18" charset="0"/>
                <a:cs typeface="Calibri" pitchFamily="18" charset="0"/>
              </a:rPr>
              <a:t>METABOLITES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427984" y="3924300"/>
            <a:ext cx="18002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913982" y="4437112"/>
            <a:ext cx="131420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913982" y="5229200"/>
            <a:ext cx="131420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418710" y="5829300"/>
            <a:ext cx="180947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495888" y="764704"/>
            <a:ext cx="2764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(only found in </a:t>
            </a:r>
            <a:r>
              <a:rPr lang="en-US" dirty="0" smtClean="0">
                <a:solidFill>
                  <a:srgbClr val="00B050"/>
                </a:solidFill>
              </a:rPr>
              <a:t>males’ slides)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40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Lymphocytes Formation and </a:t>
            </a:r>
            <a:r>
              <a:rPr lang="en-US" dirty="0" smtClean="0"/>
              <a:t>Maturation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2792" cy="32899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dirty="0"/>
              <a:t>Formed in </a:t>
            </a:r>
            <a:r>
              <a:rPr lang="en-US" sz="2400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stem </a:t>
            </a:r>
            <a:r>
              <a:rPr lang="en-US" sz="2000" dirty="0"/>
              <a:t>cells of bone </a:t>
            </a:r>
            <a:r>
              <a:rPr lang="en-US" sz="2000" dirty="0" smtClean="0"/>
              <a:t>marrow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Thymus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lymphoid </a:t>
            </a:r>
            <a:r>
              <a:rPr lang="en-US" sz="2000" dirty="0"/>
              <a:t>tissues</a:t>
            </a:r>
            <a:r>
              <a:rPr lang="en-US" sz="2000" dirty="0" smtClean="0"/>
              <a:t>.</a:t>
            </a:r>
          </a:p>
          <a:p>
            <a:r>
              <a:rPr lang="en-US" sz="2400" dirty="0"/>
              <a:t>Life Span </a:t>
            </a:r>
            <a:r>
              <a:rPr lang="en-US" sz="2400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</a:t>
            </a:r>
            <a:r>
              <a:rPr lang="en-US" sz="2000" dirty="0" smtClean="0"/>
              <a:t>ange </a:t>
            </a:r>
            <a:r>
              <a:rPr lang="en-US" sz="2000" dirty="0"/>
              <a:t>from weeks to months according to its type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.(T or B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3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ar-S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88024" y="1371600"/>
            <a:ext cx="4042792" cy="32899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endParaRPr lang="en-US" sz="13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Font typeface="Wingdings 3"/>
              <a:buNone/>
            </a:pPr>
            <a:endParaRPr lang="en-US" dirty="0" smtClean="0"/>
          </a:p>
          <a:p>
            <a:endParaRPr lang="ar-S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1303" y="1268760"/>
            <a:ext cx="4171975" cy="18722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3025"/>
              </a:lnSpc>
              <a:spcBef>
                <a:spcPts val="830"/>
              </a:spcBef>
              <a:tabLst>
                <a:tab pos="623570" algn="l"/>
              </a:tabLst>
            </a:pPr>
            <a:r>
              <a:rPr lang="en-US" sz="2400" dirty="0"/>
              <a:t>It has 2 types:  </a:t>
            </a:r>
            <a:endParaRPr lang="en-US" sz="2400" dirty="0" smtClean="0"/>
          </a:p>
          <a:p>
            <a:pPr marL="287020" lvl="2" indent="0">
              <a:lnSpc>
                <a:spcPts val="3025"/>
              </a:lnSpc>
              <a:spcBef>
                <a:spcPts val="830"/>
              </a:spcBef>
              <a:buNone/>
              <a:tabLst>
                <a:tab pos="623570" algn="l"/>
              </a:tabLst>
            </a:pPr>
            <a:r>
              <a:rPr lang="en-US" sz="1600" dirty="0" smtClean="0">
                <a:solidFill>
                  <a:srgbClr val="FF0000"/>
                </a:solidFill>
              </a:rPr>
              <a:t>1. </a:t>
            </a:r>
            <a:r>
              <a:rPr lang="en-US" sz="1600" dirty="0" smtClean="0"/>
              <a:t>T </a:t>
            </a:r>
            <a:r>
              <a:rPr lang="en-US" sz="1600" dirty="0"/>
              <a:t>Lymphocytes: (</a:t>
            </a:r>
            <a:r>
              <a:rPr lang="en-US" sz="1600" dirty="0" smtClean="0"/>
              <a:t>thymus-dependent )</a:t>
            </a:r>
          </a:p>
          <a:p>
            <a:pPr marL="287020" lvl="2" indent="0">
              <a:lnSpc>
                <a:spcPts val="3025"/>
              </a:lnSpc>
              <a:spcBef>
                <a:spcPts val="830"/>
              </a:spcBef>
              <a:buNone/>
              <a:tabLst>
                <a:tab pos="623570" algn="l"/>
              </a:tabLst>
            </a:pPr>
            <a:r>
              <a:rPr lang="en-US" sz="1600" dirty="0" smtClean="0">
                <a:solidFill>
                  <a:srgbClr val="FF0000"/>
                </a:solidFill>
              </a:rPr>
              <a:t>2. </a:t>
            </a:r>
            <a:r>
              <a:rPr lang="en-US" sz="1600" dirty="0" smtClean="0"/>
              <a:t>B </a:t>
            </a:r>
            <a:r>
              <a:rPr lang="en-US" sz="1600" dirty="0"/>
              <a:t>Lymphocytes: </a:t>
            </a:r>
            <a:r>
              <a:rPr lang="en-US" sz="1600" dirty="0" smtClean="0"/>
              <a:t>(thymus-</a:t>
            </a:r>
            <a:r>
              <a:rPr lang="en-US" sz="1600" dirty="0" smtClean="0">
                <a:solidFill>
                  <a:srgbClr val="FF0000"/>
                </a:solidFill>
              </a:rPr>
              <a:t>in</a:t>
            </a:r>
            <a:r>
              <a:rPr lang="en-US" sz="1600" dirty="0" smtClean="0"/>
              <a:t>dependent)</a:t>
            </a:r>
            <a:endParaRPr lang="en-US" sz="1600" dirty="0"/>
          </a:p>
          <a:p>
            <a:pPr marL="0" indent="0">
              <a:lnSpc>
                <a:spcPts val="3025"/>
              </a:lnSpc>
              <a:spcBef>
                <a:spcPts val="830"/>
              </a:spcBef>
              <a:buNone/>
              <a:tabLst>
                <a:tab pos="623570" algn="l"/>
              </a:tabLst>
            </a:pPr>
            <a:endParaRPr lang="en-US" sz="2400" dirty="0"/>
          </a:p>
        </p:txBody>
      </p:sp>
      <p:sp>
        <p:nvSpPr>
          <p:cNvPr id="6" name="object 4"/>
          <p:cNvSpPr/>
          <p:nvPr/>
        </p:nvSpPr>
        <p:spPr>
          <a:xfrm>
            <a:off x="4283968" y="3951523"/>
            <a:ext cx="4680520" cy="2304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4427984" y="5136554"/>
            <a:ext cx="1368152" cy="2510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7478241" y="5136554"/>
            <a:ext cx="1368152" cy="2510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Rectangle 8"/>
          <p:cNvSpPr/>
          <p:nvPr/>
        </p:nvSpPr>
        <p:spPr>
          <a:xfrm>
            <a:off x="5940152" y="5136554"/>
            <a:ext cx="1368152" cy="2510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854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352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T &amp; B lymphocyte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T-Lymphocytes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(Thymus dependent)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B- Lymphocytes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(thymus-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>
                <a:solidFill>
                  <a:schemeClr val="bg1"/>
                </a:solidFill>
              </a:rPr>
              <a:t>dependents)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700" b="1" dirty="0">
                <a:solidFill>
                  <a:schemeClr val="accent2">
                    <a:lumMod val="75000"/>
                  </a:schemeClr>
                </a:solidFill>
              </a:rPr>
              <a:t>Formed </a:t>
            </a:r>
            <a:r>
              <a:rPr lang="en-US" sz="1700" b="1" dirty="0" smtClean="0">
                <a:solidFill>
                  <a:schemeClr val="accent2">
                    <a:lumMod val="75000"/>
                  </a:schemeClr>
                </a:solidFill>
              </a:rPr>
              <a:t>in: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dirty="0">
                <a:solidFill>
                  <a:schemeClr val="tx1"/>
                </a:solidFill>
              </a:rPr>
              <a:t>bone marrow or lymphoid tissue migrate to </a:t>
            </a:r>
            <a:r>
              <a:rPr lang="en-US" sz="1600" dirty="0">
                <a:solidFill>
                  <a:srgbClr val="FF0000"/>
                </a:solidFill>
              </a:rPr>
              <a:t>thymus</a:t>
            </a:r>
            <a:r>
              <a:rPr lang="en-US" sz="1600" dirty="0">
                <a:solidFill>
                  <a:schemeClr val="tx1"/>
                </a:solidFill>
              </a:rPr>
              <a:t> for </a:t>
            </a:r>
            <a:r>
              <a:rPr lang="en-US" sz="1600" dirty="0" smtClean="0">
                <a:solidFill>
                  <a:schemeClr val="tx1"/>
                </a:solidFill>
              </a:rPr>
              <a:t>maturation</a:t>
            </a:r>
          </a:p>
          <a:p>
            <a:r>
              <a:rPr lang="en-US" sz="1700" b="1" spc="-5" dirty="0">
                <a:solidFill>
                  <a:schemeClr val="accent2">
                    <a:lumMod val="75000"/>
                  </a:schemeClr>
                </a:solidFill>
                <a:cs typeface="Tahoma"/>
              </a:rPr>
              <a:t>L</a:t>
            </a:r>
            <a:r>
              <a:rPr lang="en-US" sz="1700" b="1" spc="-10" dirty="0">
                <a:solidFill>
                  <a:schemeClr val="accent2">
                    <a:lumMod val="75000"/>
                  </a:schemeClr>
                </a:solidFill>
                <a:cs typeface="Tahoma"/>
              </a:rPr>
              <a:t>i</a:t>
            </a:r>
            <a:r>
              <a:rPr lang="en-US" sz="1700" b="1" spc="-5" dirty="0">
                <a:solidFill>
                  <a:schemeClr val="accent2">
                    <a:lumMod val="75000"/>
                  </a:schemeClr>
                </a:solidFill>
                <a:cs typeface="Tahoma"/>
              </a:rPr>
              <a:t>f</a:t>
            </a:r>
            <a:r>
              <a:rPr lang="en-US" sz="1700" b="1" dirty="0">
                <a:solidFill>
                  <a:schemeClr val="accent2">
                    <a:lumMod val="75000"/>
                  </a:schemeClr>
                </a:solidFill>
                <a:cs typeface="Tahoma"/>
              </a:rPr>
              <a:t>e </a:t>
            </a:r>
            <a:r>
              <a:rPr lang="en-US" sz="1700" b="1" spc="-5" dirty="0" smtClean="0">
                <a:solidFill>
                  <a:schemeClr val="accent2">
                    <a:lumMod val="75000"/>
                  </a:schemeClr>
                </a:solidFill>
                <a:cs typeface="Tahoma"/>
              </a:rPr>
              <a:t>spa</a:t>
            </a:r>
            <a:r>
              <a:rPr lang="en-US" sz="1700" b="1" spc="-10" dirty="0" smtClean="0">
                <a:solidFill>
                  <a:schemeClr val="accent2">
                    <a:lumMod val="75000"/>
                  </a:schemeClr>
                </a:solidFill>
                <a:cs typeface="Tahoma"/>
              </a:rPr>
              <a:t>n</a:t>
            </a:r>
            <a:r>
              <a:rPr lang="en-US" sz="1700" b="1" spc="-5" dirty="0" smtClean="0">
                <a:solidFill>
                  <a:schemeClr val="accent2">
                    <a:lumMod val="75000"/>
                  </a:schemeClr>
                </a:solidFill>
                <a:cs typeface="Tahoma"/>
              </a:rPr>
              <a:t>s : </a:t>
            </a:r>
            <a:r>
              <a:rPr lang="en-US" sz="1700" b="1" spc="10" dirty="0" smtClean="0">
                <a:solidFill>
                  <a:schemeClr val="accent2">
                    <a:lumMod val="75000"/>
                  </a:schemeClr>
                </a:solidFill>
                <a:cs typeface="Tahoma"/>
              </a:rPr>
              <a:t> </a:t>
            </a:r>
            <a:r>
              <a:rPr lang="en-US" sz="1600" spc="-10" dirty="0">
                <a:cs typeface="Tahoma"/>
              </a:rPr>
              <a:t>100</a:t>
            </a:r>
            <a:r>
              <a:rPr lang="en-US" sz="1600" spc="-5" dirty="0">
                <a:cs typeface="Tahoma"/>
              </a:rPr>
              <a:t>-</a:t>
            </a:r>
            <a:r>
              <a:rPr lang="en-US" sz="1600" spc="-10" dirty="0">
                <a:cs typeface="Tahoma"/>
              </a:rPr>
              <a:t>13</a:t>
            </a:r>
            <a:r>
              <a:rPr lang="en-US" sz="1600" spc="-5" dirty="0">
                <a:cs typeface="Tahoma"/>
              </a:rPr>
              <a:t>0</a:t>
            </a:r>
            <a:r>
              <a:rPr lang="en-US" sz="1600" dirty="0">
                <a:cs typeface="Tahoma"/>
              </a:rPr>
              <a:t> </a:t>
            </a:r>
            <a:r>
              <a:rPr lang="en-US" sz="1600" spc="-10" dirty="0">
                <a:cs typeface="Tahoma"/>
              </a:rPr>
              <a:t>days</a:t>
            </a:r>
            <a:r>
              <a:rPr lang="en-US" sz="1600" spc="-10" dirty="0" smtClean="0">
                <a:cs typeface="Tahoma"/>
              </a:rPr>
              <a:t>. </a:t>
            </a:r>
            <a:r>
              <a:rPr lang="en-US" sz="1600" spc="-1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ahoma"/>
              </a:rPr>
              <a:t>( long period )</a:t>
            </a:r>
          </a:p>
          <a:p>
            <a:r>
              <a:rPr lang="en-US" sz="1700" b="1" spc="-5" dirty="0">
                <a:solidFill>
                  <a:schemeClr val="accent2">
                    <a:lumMod val="75000"/>
                  </a:schemeClr>
                </a:solidFill>
                <a:cs typeface="Tahoma"/>
              </a:rPr>
              <a:t>C</a:t>
            </a:r>
            <a:r>
              <a:rPr lang="en-US" sz="1700" b="1" spc="-10" dirty="0">
                <a:solidFill>
                  <a:schemeClr val="accent2">
                    <a:lumMod val="75000"/>
                  </a:schemeClr>
                </a:solidFill>
                <a:cs typeface="Tahoma"/>
              </a:rPr>
              <a:t>i</a:t>
            </a:r>
            <a:r>
              <a:rPr lang="en-US" sz="1700" b="1" spc="-5" dirty="0">
                <a:solidFill>
                  <a:schemeClr val="accent2">
                    <a:lumMod val="75000"/>
                  </a:schemeClr>
                </a:solidFill>
                <a:cs typeface="Tahoma"/>
              </a:rPr>
              <a:t>rcu</a:t>
            </a:r>
            <a:r>
              <a:rPr lang="en-US" sz="1700" b="1" spc="-10" dirty="0">
                <a:solidFill>
                  <a:schemeClr val="accent2">
                    <a:lumMod val="75000"/>
                  </a:schemeClr>
                </a:solidFill>
                <a:cs typeface="Tahoma"/>
              </a:rPr>
              <a:t>l</a:t>
            </a:r>
            <a:r>
              <a:rPr lang="en-US" sz="1700" b="1" spc="-5" dirty="0">
                <a:solidFill>
                  <a:schemeClr val="accent2">
                    <a:lumMod val="75000"/>
                  </a:schemeClr>
                </a:solidFill>
                <a:cs typeface="Tahoma"/>
              </a:rPr>
              <a:t>ate</a:t>
            </a:r>
            <a:r>
              <a:rPr lang="en-US" sz="1700" b="1" dirty="0">
                <a:solidFill>
                  <a:schemeClr val="accent2">
                    <a:lumMod val="75000"/>
                  </a:schemeClr>
                </a:solidFill>
                <a:cs typeface="Tahoma"/>
              </a:rPr>
              <a:t> </a:t>
            </a:r>
            <a:r>
              <a:rPr lang="en-US" sz="1700" b="1" spc="-5" dirty="0">
                <a:solidFill>
                  <a:schemeClr val="accent2">
                    <a:lumMod val="75000"/>
                  </a:schemeClr>
                </a:solidFill>
                <a:cs typeface="Tahoma"/>
              </a:rPr>
              <a:t>between </a:t>
            </a:r>
            <a:r>
              <a:rPr lang="en-US" sz="1700" b="1" spc="-5" dirty="0" smtClean="0">
                <a:solidFill>
                  <a:schemeClr val="accent2">
                    <a:lumMod val="75000"/>
                  </a:schemeClr>
                </a:solidFill>
                <a:cs typeface="Tahoma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spc="-20" dirty="0" smtClean="0">
                <a:solidFill>
                  <a:schemeClr val="tx1"/>
                </a:solidFill>
                <a:cs typeface="Tahoma"/>
              </a:rPr>
              <a:t>b</a:t>
            </a:r>
            <a:r>
              <a:rPr lang="en-US" sz="1600" dirty="0" smtClean="0">
                <a:solidFill>
                  <a:schemeClr val="tx1"/>
                </a:solidFill>
                <a:cs typeface="Tahoma"/>
              </a:rPr>
              <a:t>l</a:t>
            </a:r>
            <a:r>
              <a:rPr lang="en-US" sz="1600" spc="-15" dirty="0" smtClean="0">
                <a:solidFill>
                  <a:schemeClr val="tx1"/>
                </a:solidFill>
                <a:cs typeface="Tahoma"/>
              </a:rPr>
              <a:t>o</a:t>
            </a:r>
            <a:r>
              <a:rPr lang="en-US" sz="1600" spc="-5" dirty="0" smtClean="0">
                <a:solidFill>
                  <a:schemeClr val="tx1"/>
                </a:solidFill>
                <a:cs typeface="Tahoma"/>
              </a:rPr>
              <a:t>od</a:t>
            </a:r>
            <a:r>
              <a:rPr lang="en-US" sz="1600" dirty="0" smtClean="0">
                <a:solidFill>
                  <a:schemeClr val="tx1"/>
                </a:solidFill>
                <a:cs typeface="Tahoma"/>
              </a:rPr>
              <a:t> , tissue lymph</a:t>
            </a:r>
            <a:endParaRPr lang="en-US" sz="1600" baseline="5787" dirty="0">
              <a:solidFill>
                <a:schemeClr val="tx1"/>
              </a:solidFill>
              <a:cs typeface="Tahoma"/>
            </a:endParaRPr>
          </a:p>
          <a:p>
            <a:r>
              <a:rPr lang="en-US" sz="1700" b="1" spc="-5" dirty="0" smtClean="0">
                <a:solidFill>
                  <a:schemeClr val="accent2">
                    <a:lumMod val="75000"/>
                  </a:schemeClr>
                </a:solidFill>
                <a:cs typeface="Tahoma"/>
              </a:rPr>
              <a:t>T</a:t>
            </a:r>
            <a:r>
              <a:rPr lang="en-US" sz="1700" b="1" spc="-10" dirty="0" smtClean="0">
                <a:solidFill>
                  <a:schemeClr val="accent2">
                    <a:lumMod val="75000"/>
                  </a:schemeClr>
                </a:solidFill>
                <a:cs typeface="Tahoma"/>
              </a:rPr>
              <a:t>y</a:t>
            </a:r>
            <a:r>
              <a:rPr lang="en-US" sz="1700" b="1" spc="-5" dirty="0" smtClean="0">
                <a:solidFill>
                  <a:schemeClr val="accent2">
                    <a:lumMod val="75000"/>
                  </a:schemeClr>
                </a:solidFill>
                <a:cs typeface="Tahoma"/>
              </a:rPr>
              <a:t>pe</a:t>
            </a:r>
            <a:r>
              <a:rPr lang="en-US" sz="1700" b="1" dirty="0" smtClean="0">
                <a:solidFill>
                  <a:schemeClr val="accent2">
                    <a:lumMod val="75000"/>
                  </a:schemeClr>
                </a:solidFill>
                <a:cs typeface="Tahoma"/>
              </a:rPr>
              <a:t>s</a:t>
            </a:r>
            <a:r>
              <a:rPr lang="ar-SA" sz="1700" b="1" dirty="0" smtClean="0">
                <a:solidFill>
                  <a:schemeClr val="accent2">
                    <a:lumMod val="75000"/>
                  </a:schemeClr>
                </a:solidFill>
                <a:cs typeface="Tahoma"/>
              </a:rPr>
              <a:t> :</a:t>
            </a:r>
          </a:p>
          <a:p>
            <a:pPr marL="618490" lvl="2" indent="-285750">
              <a:buFont typeface="Arial" panose="020B0604020202020204" pitchFamily="34" charset="0"/>
              <a:buChar char="•"/>
            </a:pPr>
            <a:r>
              <a:rPr lang="en-US" sz="1600" spc="-10" dirty="0">
                <a:cs typeface="Tahoma"/>
              </a:rPr>
              <a:t>T</a:t>
            </a:r>
            <a:r>
              <a:rPr lang="en-US" sz="1600" spc="-5" dirty="0">
                <a:cs typeface="Tahoma"/>
              </a:rPr>
              <a:t>-</a:t>
            </a:r>
            <a:r>
              <a:rPr lang="en-US" sz="1600" spc="-10" dirty="0">
                <a:cs typeface="Tahoma"/>
              </a:rPr>
              <a:t>helper</a:t>
            </a:r>
            <a:endParaRPr lang="en-US" sz="1600" dirty="0">
              <a:cs typeface="Tahoma"/>
            </a:endParaRPr>
          </a:p>
          <a:p>
            <a:pPr marL="618490" marR="5080" lvl="2" indent="-285750">
              <a:buFont typeface="Arial" panose="020B0604020202020204" pitchFamily="34" charset="0"/>
              <a:buChar char="•"/>
            </a:pPr>
            <a:r>
              <a:rPr lang="en-US" sz="1600" spc="-10" dirty="0" smtClean="0">
                <a:cs typeface="Tahoma"/>
              </a:rPr>
              <a:t>T</a:t>
            </a:r>
            <a:r>
              <a:rPr lang="en-US" sz="1600" spc="-5" dirty="0" smtClean="0">
                <a:cs typeface="Tahoma"/>
              </a:rPr>
              <a:t>-</a:t>
            </a:r>
            <a:r>
              <a:rPr lang="en-US" sz="1600" spc="-10" dirty="0" smtClean="0">
                <a:cs typeface="Tahoma"/>
              </a:rPr>
              <a:t>cy</a:t>
            </a:r>
            <a:r>
              <a:rPr lang="en-US" sz="1600" spc="-15" dirty="0" smtClean="0">
                <a:cs typeface="Tahoma"/>
              </a:rPr>
              <a:t>t</a:t>
            </a:r>
            <a:r>
              <a:rPr lang="en-US" sz="1600" spc="-10" dirty="0" smtClean="0">
                <a:cs typeface="Tahoma"/>
              </a:rPr>
              <a:t>o</a:t>
            </a:r>
            <a:r>
              <a:rPr lang="en-US" sz="1600" spc="-15" dirty="0" smtClean="0">
                <a:cs typeface="Tahoma"/>
              </a:rPr>
              <a:t>t</a:t>
            </a:r>
            <a:r>
              <a:rPr lang="en-US" sz="1600" spc="-5" dirty="0" smtClean="0">
                <a:cs typeface="Tahoma"/>
              </a:rPr>
              <a:t>ox</a:t>
            </a:r>
            <a:r>
              <a:rPr lang="en-US" sz="1600" spc="-10" dirty="0" smtClean="0">
                <a:cs typeface="Tahoma"/>
              </a:rPr>
              <a:t>i</a:t>
            </a:r>
            <a:r>
              <a:rPr lang="en-US" sz="1600" dirty="0" smtClean="0">
                <a:cs typeface="Tahoma"/>
              </a:rPr>
              <a:t>c</a:t>
            </a:r>
          </a:p>
          <a:p>
            <a:pPr marL="618490" marR="5080" lvl="2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Tahoma"/>
              </a:rPr>
              <a:t> </a:t>
            </a:r>
            <a:r>
              <a:rPr lang="en-US" sz="1600" spc="-5" dirty="0">
                <a:cs typeface="Tahoma"/>
              </a:rPr>
              <a:t>Natural</a:t>
            </a:r>
            <a:r>
              <a:rPr lang="en-US" sz="1600" spc="-20" dirty="0">
                <a:cs typeface="Tahoma"/>
              </a:rPr>
              <a:t> </a:t>
            </a:r>
            <a:r>
              <a:rPr lang="en-US" sz="1600" spc="-5" dirty="0" smtClean="0">
                <a:cs typeface="Tahoma"/>
              </a:rPr>
              <a:t>kil</a:t>
            </a:r>
            <a:r>
              <a:rPr lang="en-US" sz="1600" spc="-15" dirty="0" smtClean="0">
                <a:cs typeface="Tahoma"/>
              </a:rPr>
              <a:t>l</a:t>
            </a:r>
            <a:r>
              <a:rPr lang="en-US" sz="1600" spc="-5" dirty="0" smtClean="0">
                <a:cs typeface="Tahoma"/>
              </a:rPr>
              <a:t>er</a:t>
            </a:r>
          </a:p>
          <a:p>
            <a:pPr marL="344170" marR="5080" lvl="1" indent="-285750"/>
            <a:r>
              <a:rPr lang="en-US" sz="1700" b="1" spc="-5" dirty="0" smtClean="0">
                <a:solidFill>
                  <a:schemeClr val="accent2">
                    <a:lumMod val="75000"/>
                  </a:schemeClr>
                </a:solidFill>
                <a:cs typeface="Tahoma"/>
              </a:rPr>
              <a:t>Fu</a:t>
            </a:r>
            <a:r>
              <a:rPr lang="en-US" sz="1700" b="1" spc="-10" dirty="0" smtClean="0">
                <a:solidFill>
                  <a:schemeClr val="accent2">
                    <a:lumMod val="75000"/>
                  </a:schemeClr>
                </a:solidFill>
                <a:cs typeface="Tahoma"/>
              </a:rPr>
              <a:t>n</a:t>
            </a:r>
            <a:r>
              <a:rPr lang="en-US" sz="1700" b="1" spc="-20" dirty="0" smtClean="0">
                <a:solidFill>
                  <a:schemeClr val="accent2">
                    <a:lumMod val="75000"/>
                  </a:schemeClr>
                </a:solidFill>
                <a:cs typeface="Tahoma"/>
              </a:rPr>
              <a:t>c</a:t>
            </a:r>
            <a:r>
              <a:rPr lang="en-US" sz="1700" b="1" spc="-10" dirty="0" smtClean="0">
                <a:solidFill>
                  <a:schemeClr val="accent2">
                    <a:lumMod val="75000"/>
                  </a:schemeClr>
                </a:solidFill>
                <a:cs typeface="Tahoma"/>
              </a:rPr>
              <a:t>t</a:t>
            </a:r>
            <a:r>
              <a:rPr lang="en-US" sz="1700" b="1" spc="-20" dirty="0" smtClean="0">
                <a:solidFill>
                  <a:schemeClr val="accent2">
                    <a:lumMod val="75000"/>
                  </a:schemeClr>
                </a:solidFill>
                <a:cs typeface="Tahoma"/>
              </a:rPr>
              <a:t>i</a:t>
            </a:r>
            <a:r>
              <a:rPr lang="en-US" sz="1700" b="1" spc="-10" dirty="0" smtClean="0">
                <a:solidFill>
                  <a:schemeClr val="accent2">
                    <a:lumMod val="75000"/>
                  </a:schemeClr>
                </a:solidFill>
                <a:cs typeface="Tahoma"/>
              </a:rPr>
              <a:t>o</a:t>
            </a:r>
            <a:r>
              <a:rPr lang="en-US" sz="1700" b="1" spc="-15" dirty="0" smtClean="0">
                <a:solidFill>
                  <a:schemeClr val="accent2">
                    <a:lumMod val="75000"/>
                  </a:schemeClr>
                </a:solidFill>
                <a:cs typeface="Tahoma"/>
              </a:rPr>
              <a:t>n</a:t>
            </a:r>
            <a:r>
              <a:rPr lang="en-US" sz="1700" b="1" dirty="0" smtClean="0">
                <a:solidFill>
                  <a:schemeClr val="accent2">
                    <a:lumMod val="75000"/>
                  </a:schemeClr>
                </a:solidFill>
                <a:cs typeface="Tahoma"/>
              </a:rPr>
              <a:t>s : </a:t>
            </a:r>
            <a:endParaRPr lang="en-US" sz="1700" b="1" dirty="0">
              <a:solidFill>
                <a:schemeClr val="accent2">
                  <a:lumMod val="75000"/>
                </a:schemeClr>
              </a:solidFill>
              <a:cs typeface="Tahoma"/>
            </a:endParaRPr>
          </a:p>
          <a:p>
            <a:pPr marL="545465" marR="5080">
              <a:lnSpc>
                <a:spcPct val="100800"/>
              </a:lnSpc>
              <a:buFont typeface="Arial" panose="020B0604020202020204" pitchFamily="34" charset="0"/>
              <a:buChar char="•"/>
            </a:pPr>
            <a:r>
              <a:rPr lang="en-US" sz="1600" spc="-10" dirty="0">
                <a:solidFill>
                  <a:srgbClr val="FF0000"/>
                </a:solidFill>
                <a:cs typeface="Tahoma"/>
              </a:rPr>
              <a:t>C</a:t>
            </a:r>
            <a:r>
              <a:rPr lang="en-US" sz="1600" spc="5" dirty="0">
                <a:solidFill>
                  <a:srgbClr val="FF0000"/>
                </a:solidFill>
                <a:cs typeface="Tahoma"/>
              </a:rPr>
              <a:t>e</a:t>
            </a:r>
            <a:r>
              <a:rPr lang="en-US" sz="1600" spc="-10" dirty="0">
                <a:solidFill>
                  <a:srgbClr val="FF0000"/>
                </a:solidFill>
                <a:cs typeface="Tahoma"/>
              </a:rPr>
              <a:t>llu</a:t>
            </a:r>
            <a:r>
              <a:rPr lang="en-US" sz="1600" spc="-25" dirty="0">
                <a:solidFill>
                  <a:srgbClr val="FF0000"/>
                </a:solidFill>
                <a:cs typeface="Tahoma"/>
              </a:rPr>
              <a:t>l</a:t>
            </a:r>
            <a:r>
              <a:rPr lang="en-US" sz="1600" spc="-5" dirty="0">
                <a:solidFill>
                  <a:srgbClr val="FF0000"/>
                </a:solidFill>
                <a:cs typeface="Tahoma"/>
              </a:rPr>
              <a:t>ar</a:t>
            </a:r>
            <a:r>
              <a:rPr lang="en-US" sz="1600" spc="-80" dirty="0">
                <a:solidFill>
                  <a:srgbClr val="FF0000"/>
                </a:solidFill>
                <a:cs typeface="Tahoma"/>
              </a:rPr>
              <a:t> </a:t>
            </a:r>
            <a:r>
              <a:rPr lang="en-US" sz="1600" spc="-5" dirty="0">
                <a:solidFill>
                  <a:srgbClr val="FF0000"/>
                </a:solidFill>
                <a:cs typeface="Tahoma"/>
              </a:rPr>
              <a:t>immunity</a:t>
            </a:r>
            <a:r>
              <a:rPr lang="en-US" sz="1600" spc="-75" dirty="0">
                <a:solidFill>
                  <a:srgbClr val="FF0000"/>
                </a:solidFill>
                <a:cs typeface="Tahoma"/>
              </a:rPr>
              <a:t> </a:t>
            </a:r>
            <a:r>
              <a:rPr lang="en-US" sz="1600" dirty="0">
                <a:cs typeface="Tahoma"/>
              </a:rPr>
              <a:t>(</a:t>
            </a:r>
            <a:r>
              <a:rPr lang="en-US" sz="1600" dirty="0" smtClean="0">
                <a:cs typeface="Tahoma"/>
              </a:rPr>
              <a:t>g</a:t>
            </a:r>
            <a:r>
              <a:rPr lang="en-US" sz="1600" spc="-5" dirty="0" smtClean="0">
                <a:cs typeface="Tahoma"/>
              </a:rPr>
              <a:t>raft rejection delayed </a:t>
            </a:r>
            <a:r>
              <a:rPr lang="en-US" sz="1600" spc="160" dirty="0" smtClean="0">
                <a:cs typeface="Tahoma"/>
              </a:rPr>
              <a:t> </a:t>
            </a:r>
            <a:r>
              <a:rPr lang="en-US" sz="1600" spc="-10" dirty="0" smtClean="0">
                <a:cs typeface="Tahoma"/>
              </a:rPr>
              <a:t>hyper</a:t>
            </a:r>
            <a:r>
              <a:rPr lang="en-US" sz="1600" dirty="0" smtClean="0">
                <a:cs typeface="Tahoma"/>
              </a:rPr>
              <a:t>s</a:t>
            </a:r>
            <a:r>
              <a:rPr lang="en-US" sz="1600" spc="-5" dirty="0" smtClean="0">
                <a:cs typeface="Tahoma"/>
              </a:rPr>
              <a:t>e</a:t>
            </a:r>
            <a:r>
              <a:rPr lang="en-US" sz="1600" spc="-10" dirty="0" smtClean="0">
                <a:cs typeface="Tahoma"/>
              </a:rPr>
              <a:t>nsiti</a:t>
            </a:r>
            <a:r>
              <a:rPr lang="en-US" sz="1600" dirty="0" smtClean="0">
                <a:cs typeface="Tahoma"/>
              </a:rPr>
              <a:t>v</a:t>
            </a:r>
            <a:r>
              <a:rPr lang="en-US" sz="1600" spc="-10" dirty="0" smtClean="0">
                <a:cs typeface="Tahoma"/>
              </a:rPr>
              <a:t>it</a:t>
            </a:r>
            <a:r>
              <a:rPr lang="en-US" sz="1600" spc="-20" dirty="0" smtClean="0">
                <a:cs typeface="Tahoma"/>
              </a:rPr>
              <a:t>y )</a:t>
            </a:r>
            <a:endParaRPr lang="en-US" sz="1100" spc="-20" dirty="0">
              <a:solidFill>
                <a:schemeClr val="tx1">
                  <a:lumMod val="65000"/>
                  <a:lumOff val="35000"/>
                </a:schemeClr>
              </a:solidFill>
              <a:cs typeface="Tahoma"/>
            </a:endParaRPr>
          </a:p>
          <a:p>
            <a:pPr marL="545465" marR="5080">
              <a:lnSpc>
                <a:spcPct val="1008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Tahoma"/>
              </a:rPr>
              <a:t>R</a:t>
            </a:r>
            <a:r>
              <a:rPr lang="en-US" sz="1600" spc="-20" dirty="0" smtClean="0">
                <a:cs typeface="Tahoma"/>
              </a:rPr>
              <a:t>o</a:t>
            </a:r>
            <a:r>
              <a:rPr lang="en-US" sz="1600" spc="-5" dirty="0" smtClean="0">
                <a:cs typeface="Tahoma"/>
              </a:rPr>
              <a:t>le</a:t>
            </a:r>
            <a:r>
              <a:rPr lang="en-US" sz="1600" dirty="0" smtClean="0">
                <a:cs typeface="Tahoma"/>
              </a:rPr>
              <a:t> </a:t>
            </a:r>
            <a:r>
              <a:rPr lang="en-US" sz="1600" spc="-5" dirty="0">
                <a:cs typeface="Tahoma"/>
              </a:rPr>
              <a:t>in anti</a:t>
            </a:r>
            <a:r>
              <a:rPr lang="en-US" sz="1600" spc="-15" dirty="0">
                <a:cs typeface="Tahoma"/>
              </a:rPr>
              <a:t>b</a:t>
            </a:r>
            <a:r>
              <a:rPr lang="en-US" sz="1600" spc="-20" dirty="0">
                <a:cs typeface="Tahoma"/>
              </a:rPr>
              <a:t>o</a:t>
            </a:r>
            <a:r>
              <a:rPr lang="en-US" sz="1600" dirty="0">
                <a:cs typeface="Tahoma"/>
              </a:rPr>
              <a:t>dy</a:t>
            </a:r>
            <a:r>
              <a:rPr lang="en-US" sz="1600" spc="60" dirty="0">
                <a:cs typeface="Tahoma"/>
              </a:rPr>
              <a:t> </a:t>
            </a:r>
            <a:r>
              <a:rPr lang="en-US" sz="1600" spc="-5" dirty="0">
                <a:cs typeface="Tahoma"/>
              </a:rPr>
              <a:t>secret</a:t>
            </a:r>
            <a:r>
              <a:rPr lang="en-US" sz="1600" spc="-10" dirty="0">
                <a:cs typeface="Tahoma"/>
              </a:rPr>
              <a:t>io</a:t>
            </a:r>
            <a:r>
              <a:rPr lang="en-US" sz="1600" spc="-15" dirty="0">
                <a:cs typeface="Tahoma"/>
              </a:rPr>
              <a:t>n</a:t>
            </a:r>
            <a:r>
              <a:rPr lang="en-US" sz="1600" i="1" dirty="0" smtClean="0">
                <a:cs typeface="Tahoma"/>
              </a:rPr>
              <a:t>.</a:t>
            </a:r>
          </a:p>
          <a:p>
            <a:pPr marL="545465" marR="5080">
              <a:lnSpc>
                <a:spcPct val="100800"/>
              </a:lnSpc>
              <a:buFont typeface="Arial" panose="020B0604020202020204" pitchFamily="34" charset="0"/>
              <a:buChar char="•"/>
            </a:pPr>
            <a:endParaRPr lang="en-US" sz="1600" i="1" dirty="0">
              <a:cs typeface="Tahoma"/>
            </a:endParaRPr>
          </a:p>
          <a:p>
            <a:pPr marL="545465" marR="5080">
              <a:lnSpc>
                <a:spcPct val="100800"/>
              </a:lnSpc>
              <a:buFont typeface="Arial" panose="020B0604020202020204" pitchFamily="34" charset="0"/>
              <a:buChar char="•"/>
            </a:pPr>
            <a:endParaRPr lang="en-US" sz="1600" i="1" dirty="0" smtClean="0">
              <a:cs typeface="Tahoma"/>
            </a:endParaRPr>
          </a:p>
          <a:p>
            <a:pPr marL="545465" marR="5080">
              <a:lnSpc>
                <a:spcPct val="100800"/>
              </a:lnSpc>
              <a:buFont typeface="Arial" panose="020B0604020202020204" pitchFamily="34" charset="0"/>
              <a:buChar char="•"/>
            </a:pPr>
            <a:endParaRPr lang="en-US" sz="1600" i="1" dirty="0">
              <a:cs typeface="Tahoma"/>
            </a:endParaRPr>
          </a:p>
          <a:p>
            <a:pPr marL="545465" marR="5080">
              <a:lnSpc>
                <a:spcPct val="100800"/>
              </a:lnSpc>
              <a:buFont typeface="Arial" panose="020B0604020202020204" pitchFamily="34" charset="0"/>
              <a:buChar char="•"/>
            </a:pPr>
            <a:endParaRPr lang="en-US" sz="1600" i="1" dirty="0" smtClean="0">
              <a:cs typeface="Tahoma"/>
            </a:endParaRPr>
          </a:p>
          <a:p>
            <a:pPr marL="545465" marR="5080">
              <a:lnSpc>
                <a:spcPct val="100800"/>
              </a:lnSpc>
              <a:buFont typeface="Arial" panose="020B0604020202020204" pitchFamily="34" charset="0"/>
              <a:buChar char="•"/>
            </a:pPr>
            <a:endParaRPr lang="en-US" sz="1600" i="1" dirty="0">
              <a:cs typeface="Tahom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700" b="1" spc="-10" dirty="0">
                <a:solidFill>
                  <a:schemeClr val="accent3">
                    <a:lumMod val="75000"/>
                  </a:schemeClr>
                </a:solidFill>
                <a:cs typeface="Tahoma"/>
              </a:rPr>
              <a:t>F</a:t>
            </a:r>
            <a:r>
              <a:rPr lang="en-US" sz="1700" b="1" spc="-15" dirty="0">
                <a:solidFill>
                  <a:schemeClr val="accent3">
                    <a:lumMod val="75000"/>
                  </a:schemeClr>
                </a:solidFill>
                <a:cs typeface="Tahoma"/>
              </a:rPr>
              <a:t>i</a:t>
            </a:r>
            <a:r>
              <a:rPr lang="en-US" sz="1700" b="1" spc="-5" dirty="0">
                <a:solidFill>
                  <a:schemeClr val="accent3">
                    <a:lumMod val="75000"/>
                  </a:schemeClr>
                </a:solidFill>
                <a:cs typeface="Tahoma"/>
              </a:rPr>
              <a:t>rst</a:t>
            </a:r>
            <a:r>
              <a:rPr lang="en-US" sz="1700" b="1" spc="10" dirty="0">
                <a:solidFill>
                  <a:schemeClr val="accent3">
                    <a:lumMod val="75000"/>
                  </a:schemeClr>
                </a:solidFill>
                <a:cs typeface="Tahoma"/>
              </a:rPr>
              <a:t> </a:t>
            </a:r>
            <a:r>
              <a:rPr lang="en-US" sz="1700" b="1" spc="-10" dirty="0">
                <a:solidFill>
                  <a:schemeClr val="accent3">
                    <a:lumMod val="75000"/>
                  </a:schemeClr>
                </a:solidFill>
                <a:cs typeface="Tahoma"/>
              </a:rPr>
              <a:t>discovere</a:t>
            </a:r>
            <a:r>
              <a:rPr lang="en-US" sz="1700" b="1" spc="-5" dirty="0">
                <a:solidFill>
                  <a:schemeClr val="accent3">
                    <a:lumMod val="75000"/>
                  </a:schemeClr>
                </a:solidFill>
                <a:cs typeface="Tahoma"/>
              </a:rPr>
              <a:t>d</a:t>
            </a:r>
            <a:r>
              <a:rPr lang="en-US" sz="1700" b="1" spc="35" dirty="0">
                <a:solidFill>
                  <a:schemeClr val="accent3">
                    <a:lumMod val="75000"/>
                  </a:schemeClr>
                </a:solidFill>
                <a:cs typeface="Tahoma"/>
              </a:rPr>
              <a:t> </a:t>
            </a:r>
            <a:r>
              <a:rPr lang="en-US" sz="1700" b="1" spc="-5" dirty="0">
                <a:solidFill>
                  <a:schemeClr val="accent3">
                    <a:lumMod val="75000"/>
                  </a:schemeClr>
                </a:solidFill>
                <a:cs typeface="Tahoma"/>
              </a:rPr>
              <a:t>in</a:t>
            </a:r>
            <a:r>
              <a:rPr lang="en-US" sz="1700" b="1" spc="5" dirty="0">
                <a:solidFill>
                  <a:schemeClr val="accent3">
                    <a:lumMod val="75000"/>
                  </a:schemeClr>
                </a:solidFill>
                <a:cs typeface="Tahoma"/>
              </a:rPr>
              <a:t> </a:t>
            </a:r>
            <a:r>
              <a:rPr lang="en-US" sz="1700" b="1" spc="-10" dirty="0">
                <a:solidFill>
                  <a:schemeClr val="accent3">
                    <a:lumMod val="75000"/>
                  </a:schemeClr>
                </a:solidFill>
                <a:cs typeface="Tahoma"/>
              </a:rPr>
              <a:t>Bir</a:t>
            </a:r>
            <a:r>
              <a:rPr lang="en-US" sz="1700" b="1" spc="-5" dirty="0">
                <a:solidFill>
                  <a:schemeClr val="accent3">
                    <a:lumMod val="75000"/>
                  </a:schemeClr>
                </a:solidFill>
                <a:cs typeface="Tahoma"/>
              </a:rPr>
              <a:t>d</a:t>
            </a:r>
            <a:r>
              <a:rPr lang="en-US" sz="1700" b="1" spc="15" dirty="0">
                <a:solidFill>
                  <a:schemeClr val="accent3">
                    <a:lumMod val="75000"/>
                  </a:schemeClr>
                </a:solidFill>
                <a:cs typeface="Tahoma"/>
              </a:rPr>
              <a:t> </a:t>
            </a:r>
            <a:r>
              <a:rPr lang="en-US" sz="1700" b="1" spc="-10" dirty="0" smtClean="0">
                <a:solidFill>
                  <a:schemeClr val="accent3">
                    <a:lumMod val="75000"/>
                  </a:schemeClr>
                </a:solidFill>
                <a:cs typeface="Tahoma"/>
              </a:rPr>
              <a:t>Bursa </a:t>
            </a:r>
            <a:r>
              <a:rPr lang="ar-SA" sz="1100" b="1" spc="-1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ahoma"/>
              </a:rPr>
              <a:t>(حويصلات )</a:t>
            </a:r>
            <a:r>
              <a:rPr lang="en-US" sz="1100" b="1" spc="-1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ahoma"/>
              </a:rPr>
              <a:t> (</a:t>
            </a:r>
            <a:r>
              <a:rPr lang="ar-SA" sz="1100" b="1" spc="-1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ahoma"/>
              </a:rPr>
              <a:t>من هنا جائت التسمية </a:t>
            </a:r>
            <a:r>
              <a:rPr lang="en-US" sz="1100" b="1" spc="-1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ahoma"/>
              </a:rPr>
              <a:t>)</a:t>
            </a:r>
            <a:endParaRPr lang="en-US" sz="1600" b="1" spc="-10" dirty="0" smtClean="0">
              <a:solidFill>
                <a:schemeClr val="accent3">
                  <a:lumMod val="75000"/>
                </a:schemeClr>
              </a:solidFill>
              <a:cs typeface="Tahoma"/>
            </a:endParaRPr>
          </a:p>
          <a:p>
            <a:r>
              <a:rPr lang="en-US" sz="1700" b="1" dirty="0" smtClean="0">
                <a:solidFill>
                  <a:schemeClr val="accent3">
                    <a:lumMod val="75000"/>
                  </a:schemeClr>
                </a:solidFill>
              </a:rPr>
              <a:t>Formed </a:t>
            </a:r>
            <a:r>
              <a:rPr lang="en-US" sz="1700" b="1" dirty="0">
                <a:solidFill>
                  <a:schemeClr val="accent3">
                    <a:lumMod val="75000"/>
                  </a:schemeClr>
                </a:solidFill>
              </a:rPr>
              <a:t>in: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Bone marrow ,  germinal layer </a:t>
            </a:r>
            <a:r>
              <a:rPr lang="en-US" sz="1600" dirty="0">
                <a:solidFill>
                  <a:schemeClr val="tx1"/>
                </a:solidFill>
              </a:rPr>
              <a:t>of lymph </a:t>
            </a:r>
            <a:r>
              <a:rPr lang="en-US" sz="1600" dirty="0" smtClean="0">
                <a:solidFill>
                  <a:schemeClr val="tx1"/>
                </a:solidFill>
              </a:rPr>
              <a:t>node , </a:t>
            </a:r>
            <a:r>
              <a:rPr lang="en-US" sz="1600" dirty="0">
                <a:solidFill>
                  <a:schemeClr val="tx1"/>
                </a:solidFill>
              </a:rPr>
              <a:t>red pulp of </a:t>
            </a:r>
            <a:r>
              <a:rPr lang="en-US" sz="1600" dirty="0" smtClean="0">
                <a:solidFill>
                  <a:schemeClr val="tx1"/>
                </a:solidFill>
              </a:rPr>
              <a:t>spleen</a:t>
            </a:r>
          </a:p>
          <a:p>
            <a:r>
              <a:rPr lang="en-US" sz="1700" b="1" spc="-5" dirty="0" smtClean="0">
                <a:solidFill>
                  <a:schemeClr val="accent3">
                    <a:lumMod val="75000"/>
                  </a:schemeClr>
                </a:solidFill>
                <a:cs typeface="Tahoma"/>
              </a:rPr>
              <a:t>L</a:t>
            </a:r>
            <a:r>
              <a:rPr lang="en-US" sz="1700" b="1" spc="-10" dirty="0" smtClean="0">
                <a:solidFill>
                  <a:schemeClr val="accent3">
                    <a:lumMod val="75000"/>
                  </a:schemeClr>
                </a:solidFill>
                <a:cs typeface="Tahoma"/>
              </a:rPr>
              <a:t>i</a:t>
            </a:r>
            <a:r>
              <a:rPr lang="en-US" sz="1700" b="1" spc="-5" dirty="0" smtClean="0">
                <a:solidFill>
                  <a:schemeClr val="accent3">
                    <a:lumMod val="75000"/>
                  </a:schemeClr>
                </a:solidFill>
                <a:cs typeface="Tahoma"/>
              </a:rPr>
              <a:t>f</a:t>
            </a:r>
            <a:r>
              <a:rPr lang="en-US" sz="1700" b="1" dirty="0" smtClean="0">
                <a:solidFill>
                  <a:schemeClr val="accent3">
                    <a:lumMod val="75000"/>
                  </a:schemeClr>
                </a:solidFill>
                <a:cs typeface="Tahoma"/>
              </a:rPr>
              <a:t>e </a:t>
            </a:r>
            <a:r>
              <a:rPr lang="en-US" sz="1700" b="1" spc="-5" dirty="0">
                <a:solidFill>
                  <a:schemeClr val="accent3">
                    <a:lumMod val="75000"/>
                  </a:schemeClr>
                </a:solidFill>
                <a:cs typeface="Tahoma"/>
              </a:rPr>
              <a:t>spa</a:t>
            </a:r>
            <a:r>
              <a:rPr lang="en-US" sz="1700" b="1" spc="-10" dirty="0">
                <a:solidFill>
                  <a:schemeClr val="accent3">
                    <a:lumMod val="75000"/>
                  </a:schemeClr>
                </a:solidFill>
                <a:cs typeface="Tahoma"/>
              </a:rPr>
              <a:t>n</a:t>
            </a:r>
            <a:r>
              <a:rPr lang="en-US" sz="1700" b="1" spc="-5" dirty="0">
                <a:solidFill>
                  <a:schemeClr val="accent3">
                    <a:lumMod val="75000"/>
                  </a:schemeClr>
                </a:solidFill>
                <a:cs typeface="Tahoma"/>
              </a:rPr>
              <a:t>s : </a:t>
            </a:r>
            <a:r>
              <a:rPr lang="en-US" sz="1600" spc="-5" dirty="0" smtClean="0">
                <a:cs typeface="Tahoma"/>
              </a:rPr>
              <a:t>2-7 </a:t>
            </a:r>
            <a:r>
              <a:rPr lang="en-US" sz="1600" spc="-10" dirty="0" smtClean="0">
                <a:cs typeface="Tahoma"/>
              </a:rPr>
              <a:t>days</a:t>
            </a:r>
            <a:r>
              <a:rPr lang="en-US" sz="1600" spc="-10" dirty="0">
                <a:cs typeface="Tahoma"/>
              </a:rPr>
              <a:t>.</a:t>
            </a:r>
          </a:p>
          <a:p>
            <a:r>
              <a:rPr lang="en-US" sz="1700" b="1" spc="-5" dirty="0">
                <a:solidFill>
                  <a:schemeClr val="accent3">
                    <a:lumMod val="75000"/>
                  </a:schemeClr>
                </a:solidFill>
                <a:cs typeface="Tahoma"/>
              </a:rPr>
              <a:t>C</a:t>
            </a:r>
            <a:r>
              <a:rPr lang="en-US" sz="1700" b="1" spc="-10" dirty="0">
                <a:solidFill>
                  <a:schemeClr val="accent3">
                    <a:lumMod val="75000"/>
                  </a:schemeClr>
                </a:solidFill>
                <a:cs typeface="Tahoma"/>
              </a:rPr>
              <a:t>i</a:t>
            </a:r>
            <a:r>
              <a:rPr lang="en-US" sz="1700" b="1" spc="-5" dirty="0">
                <a:solidFill>
                  <a:schemeClr val="accent3">
                    <a:lumMod val="75000"/>
                  </a:schemeClr>
                </a:solidFill>
                <a:cs typeface="Tahoma"/>
              </a:rPr>
              <a:t>rcu</a:t>
            </a:r>
            <a:r>
              <a:rPr lang="en-US" sz="1700" b="1" spc="-10" dirty="0">
                <a:solidFill>
                  <a:schemeClr val="accent3">
                    <a:lumMod val="75000"/>
                  </a:schemeClr>
                </a:solidFill>
                <a:cs typeface="Tahoma"/>
              </a:rPr>
              <a:t>l</a:t>
            </a:r>
            <a:r>
              <a:rPr lang="en-US" sz="1700" b="1" spc="-5" dirty="0">
                <a:solidFill>
                  <a:schemeClr val="accent3">
                    <a:lumMod val="75000"/>
                  </a:schemeClr>
                </a:solidFill>
                <a:cs typeface="Tahoma"/>
              </a:rPr>
              <a:t>ate</a:t>
            </a:r>
            <a:r>
              <a:rPr lang="en-US" sz="1700" b="1" dirty="0">
                <a:solidFill>
                  <a:schemeClr val="accent3">
                    <a:lumMod val="75000"/>
                  </a:schemeClr>
                </a:solidFill>
                <a:cs typeface="Tahoma"/>
              </a:rPr>
              <a:t> </a:t>
            </a:r>
            <a:r>
              <a:rPr lang="en-US" sz="1700" b="1" spc="-5" dirty="0">
                <a:solidFill>
                  <a:schemeClr val="accent3">
                    <a:lumMod val="75000"/>
                  </a:schemeClr>
                </a:solidFill>
                <a:cs typeface="Tahoma"/>
              </a:rPr>
              <a:t>between </a:t>
            </a:r>
            <a:r>
              <a:rPr lang="en-US" sz="1700" b="1" spc="-5" dirty="0" smtClean="0">
                <a:solidFill>
                  <a:schemeClr val="accent3">
                    <a:lumMod val="75000"/>
                  </a:schemeClr>
                </a:solidFill>
                <a:cs typeface="Tahoma"/>
              </a:rPr>
              <a:t>:</a:t>
            </a:r>
            <a:endParaRPr lang="en-US" sz="1700" b="1" spc="-5" dirty="0">
              <a:solidFill>
                <a:schemeClr val="accent3">
                  <a:lumMod val="75000"/>
                </a:schemeClr>
              </a:solidFill>
              <a:cs typeface="Tahom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spc="-20" dirty="0">
                <a:solidFill>
                  <a:schemeClr val="tx1"/>
                </a:solidFill>
                <a:cs typeface="Tahoma"/>
              </a:rPr>
              <a:t>b</a:t>
            </a:r>
            <a:r>
              <a:rPr lang="en-US" sz="1600" dirty="0">
                <a:solidFill>
                  <a:schemeClr val="tx1"/>
                </a:solidFill>
                <a:cs typeface="Tahoma"/>
              </a:rPr>
              <a:t>l</a:t>
            </a:r>
            <a:r>
              <a:rPr lang="en-US" sz="1600" spc="-15" dirty="0">
                <a:solidFill>
                  <a:schemeClr val="tx1"/>
                </a:solidFill>
                <a:cs typeface="Tahoma"/>
              </a:rPr>
              <a:t>o</a:t>
            </a:r>
            <a:r>
              <a:rPr lang="en-US" sz="1600" spc="-5" dirty="0">
                <a:solidFill>
                  <a:schemeClr val="tx1"/>
                </a:solidFill>
                <a:cs typeface="Tahoma"/>
              </a:rPr>
              <a:t>od</a:t>
            </a:r>
            <a:r>
              <a:rPr lang="en-US" sz="1600" dirty="0">
                <a:solidFill>
                  <a:schemeClr val="tx1"/>
                </a:solidFill>
                <a:cs typeface="Tahoma"/>
              </a:rPr>
              <a:t> , tissue </a:t>
            </a:r>
            <a:r>
              <a:rPr lang="en-US" sz="1600" dirty="0" smtClean="0">
                <a:solidFill>
                  <a:schemeClr val="tx1"/>
                </a:solidFill>
                <a:cs typeface="Tahoma"/>
              </a:rPr>
              <a:t>lymph</a:t>
            </a:r>
          </a:p>
          <a:p>
            <a:r>
              <a:rPr lang="en-US" sz="2400" b="1" baseline="5787" dirty="0" smtClean="0">
                <a:solidFill>
                  <a:schemeClr val="accent3">
                    <a:lumMod val="75000"/>
                  </a:schemeClr>
                </a:solidFill>
                <a:cs typeface="Tahoma"/>
              </a:rPr>
              <a:t>Transforms </a:t>
            </a:r>
            <a:r>
              <a:rPr lang="en-US" sz="2400" b="1" baseline="5787" dirty="0">
                <a:solidFill>
                  <a:schemeClr val="accent3">
                    <a:lumMod val="75000"/>
                  </a:schemeClr>
                </a:solidFill>
                <a:cs typeface="Tahoma"/>
              </a:rPr>
              <a:t>into </a:t>
            </a:r>
            <a:r>
              <a:rPr lang="en-US" sz="2400" b="1" baseline="5787" dirty="0" smtClean="0">
                <a:solidFill>
                  <a:schemeClr val="accent3">
                    <a:lumMod val="75000"/>
                  </a:schemeClr>
                </a:solidFill>
                <a:cs typeface="Tahoma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aseline="5787" dirty="0">
                <a:solidFill>
                  <a:schemeClr val="tx1"/>
                </a:solidFill>
                <a:cs typeface="Tahoma"/>
              </a:rPr>
              <a:t>large </a:t>
            </a:r>
            <a:r>
              <a:rPr lang="en-US" sz="2400" baseline="5787" dirty="0">
                <a:solidFill>
                  <a:srgbClr val="FF0000"/>
                </a:solidFill>
                <a:cs typeface="Tahoma"/>
              </a:rPr>
              <a:t>plasma cell </a:t>
            </a:r>
            <a:r>
              <a:rPr lang="en-US" sz="2000" baseline="5787" dirty="0">
                <a:solidFill>
                  <a:schemeClr val="tx1"/>
                </a:solidFill>
                <a:cs typeface="Tahoma"/>
              </a:rPr>
              <a:t>(</a:t>
            </a:r>
            <a:r>
              <a:rPr lang="en-US" sz="2000" baseline="5787" dirty="0" smtClean="0">
                <a:solidFill>
                  <a:schemeClr val="tx1"/>
                </a:solidFill>
                <a:cs typeface="Tahoma"/>
              </a:rPr>
              <a:t>produce</a:t>
            </a:r>
            <a:r>
              <a:rPr lang="en-US" sz="2000" dirty="0" smtClean="0">
                <a:solidFill>
                  <a:schemeClr val="tx1"/>
                </a:solidFill>
                <a:cs typeface="Tahoma"/>
              </a:rPr>
              <a:t> </a:t>
            </a:r>
            <a:r>
              <a:rPr lang="en-US" sz="2000" baseline="5787" dirty="0" smtClean="0">
                <a:solidFill>
                  <a:schemeClr val="tx1"/>
                </a:solidFill>
                <a:cs typeface="Tahoma"/>
              </a:rPr>
              <a:t>antibody)</a:t>
            </a:r>
          </a:p>
          <a:p>
            <a:pPr marL="344170" marR="5080" lvl="1" indent="-285750"/>
            <a:r>
              <a:rPr lang="en-US" sz="1700" b="1" spc="-5" dirty="0" smtClean="0">
                <a:solidFill>
                  <a:schemeClr val="accent3">
                    <a:lumMod val="75000"/>
                  </a:schemeClr>
                </a:solidFill>
                <a:cs typeface="Tahoma"/>
              </a:rPr>
              <a:t>Fu</a:t>
            </a:r>
            <a:r>
              <a:rPr lang="en-US" sz="1700" b="1" spc="-10" dirty="0" smtClean="0">
                <a:solidFill>
                  <a:schemeClr val="accent3">
                    <a:lumMod val="75000"/>
                  </a:schemeClr>
                </a:solidFill>
                <a:cs typeface="Tahoma"/>
              </a:rPr>
              <a:t>n</a:t>
            </a:r>
            <a:r>
              <a:rPr lang="en-US" sz="1700" b="1" spc="-20" dirty="0" smtClean="0">
                <a:solidFill>
                  <a:schemeClr val="accent3">
                    <a:lumMod val="75000"/>
                  </a:schemeClr>
                </a:solidFill>
                <a:cs typeface="Tahoma"/>
              </a:rPr>
              <a:t>c</a:t>
            </a:r>
            <a:r>
              <a:rPr lang="en-US" sz="1700" b="1" spc="-10" dirty="0" smtClean="0">
                <a:solidFill>
                  <a:schemeClr val="accent3">
                    <a:lumMod val="75000"/>
                  </a:schemeClr>
                </a:solidFill>
                <a:cs typeface="Tahoma"/>
              </a:rPr>
              <a:t>t</a:t>
            </a:r>
            <a:r>
              <a:rPr lang="en-US" sz="1700" b="1" spc="-20" dirty="0" smtClean="0">
                <a:solidFill>
                  <a:schemeClr val="accent3">
                    <a:lumMod val="75000"/>
                  </a:schemeClr>
                </a:solidFill>
                <a:cs typeface="Tahoma"/>
              </a:rPr>
              <a:t>i</a:t>
            </a:r>
            <a:r>
              <a:rPr lang="en-US" sz="1700" b="1" spc="-10" dirty="0" smtClean="0">
                <a:solidFill>
                  <a:schemeClr val="accent3">
                    <a:lumMod val="75000"/>
                  </a:schemeClr>
                </a:solidFill>
                <a:cs typeface="Tahoma"/>
              </a:rPr>
              <a:t>o</a:t>
            </a:r>
            <a:r>
              <a:rPr lang="en-US" sz="1700" b="1" spc="-15" dirty="0" smtClean="0">
                <a:solidFill>
                  <a:schemeClr val="accent3">
                    <a:lumMod val="75000"/>
                  </a:schemeClr>
                </a:solidFill>
                <a:cs typeface="Tahoma"/>
              </a:rPr>
              <a:t>n</a:t>
            </a:r>
            <a:r>
              <a:rPr lang="en-US" sz="1700" b="1" dirty="0" smtClean="0">
                <a:solidFill>
                  <a:schemeClr val="accent3">
                    <a:lumMod val="75000"/>
                  </a:schemeClr>
                </a:solidFill>
                <a:cs typeface="Tahoma"/>
              </a:rPr>
              <a:t>s </a:t>
            </a:r>
            <a:r>
              <a:rPr lang="en-US" sz="1700" b="1" dirty="0">
                <a:solidFill>
                  <a:schemeClr val="accent3">
                    <a:lumMod val="75000"/>
                  </a:schemeClr>
                </a:solidFill>
                <a:cs typeface="Tahoma"/>
              </a:rPr>
              <a:t>: </a:t>
            </a:r>
          </a:p>
          <a:p>
            <a:pPr marL="545465" marR="5080">
              <a:lnSpc>
                <a:spcPct val="100800"/>
              </a:lnSpc>
              <a:buFont typeface="Arial" panose="020B0604020202020204" pitchFamily="34" charset="0"/>
              <a:buChar char="•"/>
            </a:pPr>
            <a:r>
              <a:rPr lang="en-US" sz="1600" spc="-10" dirty="0">
                <a:cs typeface="Tahoma"/>
              </a:rPr>
              <a:t>Humor</a:t>
            </a:r>
            <a:r>
              <a:rPr lang="en-US" sz="1600" spc="-15" dirty="0">
                <a:cs typeface="Tahoma"/>
              </a:rPr>
              <a:t>a</a:t>
            </a:r>
            <a:r>
              <a:rPr lang="en-US" sz="1600" spc="-5" dirty="0">
                <a:cs typeface="Tahoma"/>
              </a:rPr>
              <a:t>l</a:t>
            </a:r>
            <a:r>
              <a:rPr lang="en-US" sz="1600" spc="-70" dirty="0">
                <a:cs typeface="Tahoma"/>
              </a:rPr>
              <a:t> </a:t>
            </a:r>
            <a:r>
              <a:rPr lang="en-US" sz="1600" spc="-10" dirty="0">
                <a:cs typeface="Tahoma"/>
              </a:rPr>
              <a:t>im</a:t>
            </a:r>
            <a:r>
              <a:rPr lang="en-US" sz="1600" spc="-20" dirty="0">
                <a:cs typeface="Tahoma"/>
              </a:rPr>
              <a:t>m</a:t>
            </a:r>
            <a:r>
              <a:rPr lang="en-US" sz="1600" spc="-10" dirty="0">
                <a:cs typeface="Tahoma"/>
              </a:rPr>
              <a:t>unit</a:t>
            </a:r>
            <a:r>
              <a:rPr lang="en-US" sz="1600" spc="-20" dirty="0">
                <a:cs typeface="Tahoma"/>
              </a:rPr>
              <a:t>y</a:t>
            </a:r>
            <a:r>
              <a:rPr lang="en-US" sz="1600" i="1" spc="-5" dirty="0">
                <a:solidFill>
                  <a:srgbClr val="FF0000"/>
                </a:solidFill>
                <a:cs typeface="Tahoma"/>
              </a:rPr>
              <a:t>. </a:t>
            </a:r>
            <a:r>
              <a:rPr lang="en-US" sz="1600" i="1" spc="-5" dirty="0" smtClean="0">
                <a:solidFill>
                  <a:srgbClr val="FF0000"/>
                </a:solidFill>
                <a:cs typeface="Tahoma"/>
              </a:rPr>
              <a:t>(not Hormonal ! 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spc="-5" dirty="0">
                <a:solidFill>
                  <a:schemeClr val="tx1"/>
                </a:solidFill>
                <a:cs typeface="Tahoma"/>
              </a:rPr>
              <a:t>Stimu</a:t>
            </a:r>
            <a:r>
              <a:rPr lang="en-US" sz="1600" spc="-20" dirty="0">
                <a:solidFill>
                  <a:schemeClr val="tx1"/>
                </a:solidFill>
                <a:cs typeface="Tahoma"/>
              </a:rPr>
              <a:t>l</a:t>
            </a:r>
            <a:r>
              <a:rPr lang="en-US" sz="1600" spc="-25" dirty="0">
                <a:solidFill>
                  <a:schemeClr val="tx1"/>
                </a:solidFill>
                <a:cs typeface="Tahoma"/>
              </a:rPr>
              <a:t>a</a:t>
            </a:r>
            <a:r>
              <a:rPr lang="en-US" sz="1600" spc="-5" dirty="0">
                <a:solidFill>
                  <a:schemeClr val="tx1"/>
                </a:solidFill>
                <a:cs typeface="Tahoma"/>
              </a:rPr>
              <a:t>ted</a:t>
            </a:r>
            <a:r>
              <a:rPr lang="en-US" sz="1600" spc="-65" dirty="0">
                <a:solidFill>
                  <a:schemeClr val="tx1"/>
                </a:solidFill>
                <a:cs typeface="Tahoma"/>
              </a:rPr>
              <a:t> </a:t>
            </a:r>
            <a:r>
              <a:rPr lang="en-US" sz="1600" spc="-10" dirty="0">
                <a:solidFill>
                  <a:schemeClr val="tx1"/>
                </a:solidFill>
                <a:cs typeface="Tahoma"/>
              </a:rPr>
              <a:t>b</a:t>
            </a:r>
            <a:r>
              <a:rPr lang="en-US" sz="1600" spc="-5" dirty="0">
                <a:solidFill>
                  <a:schemeClr val="tx1"/>
                </a:solidFill>
                <a:cs typeface="Tahoma"/>
              </a:rPr>
              <a:t>y</a:t>
            </a:r>
            <a:r>
              <a:rPr lang="en-US" sz="1600" dirty="0">
                <a:solidFill>
                  <a:schemeClr val="tx1"/>
                </a:solidFill>
                <a:cs typeface="Tahoma"/>
              </a:rPr>
              <a:t> </a:t>
            </a:r>
            <a:r>
              <a:rPr lang="en-US" sz="1600" spc="-5" dirty="0">
                <a:solidFill>
                  <a:srgbClr val="FF0000"/>
                </a:solidFill>
                <a:cs typeface="Tahoma"/>
              </a:rPr>
              <a:t>an</a:t>
            </a:r>
            <a:r>
              <a:rPr lang="en-US" sz="1600" spc="-15" dirty="0">
                <a:solidFill>
                  <a:srgbClr val="FF0000"/>
                </a:solidFill>
                <a:cs typeface="Tahoma"/>
              </a:rPr>
              <a:t>t</a:t>
            </a:r>
            <a:r>
              <a:rPr lang="en-US" sz="1600" spc="-25" dirty="0">
                <a:solidFill>
                  <a:srgbClr val="FF0000"/>
                </a:solidFill>
                <a:cs typeface="Tahoma"/>
              </a:rPr>
              <a:t>i</a:t>
            </a:r>
            <a:r>
              <a:rPr lang="en-US" sz="1600" spc="-10" dirty="0">
                <a:solidFill>
                  <a:srgbClr val="FF0000"/>
                </a:solidFill>
                <a:cs typeface="Tahoma"/>
              </a:rPr>
              <a:t>ge</a:t>
            </a:r>
            <a:r>
              <a:rPr lang="en-US" sz="1600" spc="-5" dirty="0">
                <a:solidFill>
                  <a:srgbClr val="FF0000"/>
                </a:solidFill>
                <a:cs typeface="Tahoma"/>
              </a:rPr>
              <a:t>n</a:t>
            </a:r>
            <a:r>
              <a:rPr lang="en-US" sz="1600" spc="-50" dirty="0">
                <a:solidFill>
                  <a:srgbClr val="FF0000"/>
                </a:solidFill>
                <a:cs typeface="Tahoma"/>
              </a:rPr>
              <a:t> </a:t>
            </a:r>
            <a:r>
              <a:rPr lang="en-US" sz="1600" spc="-5" dirty="0">
                <a:solidFill>
                  <a:srgbClr val="FF0000"/>
                </a:solidFill>
                <a:cs typeface="Tahoma"/>
              </a:rPr>
              <a:t>tr</a:t>
            </a:r>
            <a:r>
              <a:rPr lang="en-US" sz="1600" spc="-15" dirty="0">
                <a:solidFill>
                  <a:srgbClr val="FF0000"/>
                </a:solidFill>
                <a:cs typeface="Tahoma"/>
              </a:rPr>
              <a:t>a</a:t>
            </a:r>
            <a:r>
              <a:rPr lang="en-US" sz="1600" spc="-10" dirty="0">
                <a:solidFill>
                  <a:srgbClr val="FF0000"/>
                </a:solidFill>
                <a:cs typeface="Tahoma"/>
              </a:rPr>
              <a:t>n</a:t>
            </a:r>
            <a:r>
              <a:rPr lang="en-US" sz="1600" spc="-5" dirty="0">
                <a:solidFill>
                  <a:srgbClr val="FF0000"/>
                </a:solidFill>
                <a:cs typeface="Tahoma"/>
              </a:rPr>
              <a:t>sf</a:t>
            </a:r>
            <a:r>
              <a:rPr lang="en-US" sz="1600" dirty="0">
                <a:solidFill>
                  <a:srgbClr val="FF0000"/>
                </a:solidFill>
                <a:cs typeface="Tahoma"/>
              </a:rPr>
              <a:t>o</a:t>
            </a:r>
            <a:r>
              <a:rPr lang="en-US" sz="1600" spc="-5" dirty="0">
                <a:solidFill>
                  <a:srgbClr val="FF0000"/>
                </a:solidFill>
                <a:cs typeface="Tahoma"/>
              </a:rPr>
              <a:t>rming</a:t>
            </a:r>
            <a:endParaRPr lang="en-US" sz="1600" dirty="0">
              <a:solidFill>
                <a:srgbClr val="FF0000"/>
              </a:solidFill>
              <a:cs typeface="Tahoma"/>
            </a:endParaRPr>
          </a:p>
          <a:p>
            <a:pPr marL="618490" marR="5080" lvl="2" indent="-285750">
              <a:buFont typeface="Arial" panose="020B0604020202020204" pitchFamily="34" charset="0"/>
              <a:buChar char="•"/>
            </a:pPr>
            <a:endParaRPr lang="en-US" sz="1400" dirty="0">
              <a:cs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039" y="6351190"/>
            <a:ext cx="576064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Antigen: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anything that stimulates a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reaction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62445233"/>
              </p:ext>
            </p:extLst>
          </p:nvPr>
        </p:nvGraphicFramePr>
        <p:xfrm>
          <a:off x="8100392" y="3356992"/>
          <a:ext cx="946398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Straight Connector 10"/>
          <p:cNvCxnSpPr>
            <a:stCxn id="2" idx="2"/>
          </p:cNvCxnSpPr>
          <p:nvPr/>
        </p:nvCxnSpPr>
        <p:spPr>
          <a:xfrm>
            <a:off x="4572000" y="1196752"/>
            <a:ext cx="72008" cy="5208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735263" y="3265190"/>
            <a:ext cx="1728192" cy="18199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SA" sz="1100" b="1" dirty="0"/>
              <a:t>على </a:t>
            </a:r>
            <a:r>
              <a:rPr lang="ar-SA" sz="1100" b="1" dirty="0" smtClean="0"/>
              <a:t>سبٌيل </a:t>
            </a:r>
            <a:r>
              <a:rPr lang="ar-SA" sz="1100" b="1" dirty="0"/>
              <a:t>المثال </a:t>
            </a:r>
            <a:r>
              <a:rPr lang="ar-SA" sz="1100" b="1" dirty="0" smtClean="0"/>
              <a:t>: </a:t>
            </a:r>
          </a:p>
          <a:p>
            <a:pPr algn="r" rtl="1"/>
            <a:r>
              <a:rPr lang="ar-SA" sz="1100" b="1" dirty="0" smtClean="0">
                <a:solidFill>
                  <a:srgbClr val="FF0000"/>
                </a:solidFill>
              </a:rPr>
              <a:t>1-</a:t>
            </a:r>
            <a:r>
              <a:rPr lang="ar-SA" sz="1100" b="1" dirty="0" smtClean="0"/>
              <a:t> </a:t>
            </a:r>
            <a:r>
              <a:rPr lang="ar-SA" sz="1100" dirty="0" smtClean="0"/>
              <a:t>لما </a:t>
            </a:r>
            <a:r>
              <a:rPr lang="ar-SA" sz="1100" dirty="0"/>
              <a:t>تحدث </a:t>
            </a:r>
            <a:r>
              <a:rPr lang="ar-SA" sz="1100" dirty="0" smtClean="0"/>
              <a:t>عملٌية </a:t>
            </a:r>
            <a:r>
              <a:rPr lang="ar-SA" sz="1100" dirty="0"/>
              <a:t>نقل </a:t>
            </a:r>
            <a:r>
              <a:rPr lang="ar-SA" sz="1100" dirty="0" smtClean="0"/>
              <a:t>لكلٌية </a:t>
            </a:r>
            <a:r>
              <a:rPr lang="ar-SA" sz="1100" dirty="0"/>
              <a:t>أو أي عضو والجسم ٌرفض هذا العضو </a:t>
            </a:r>
            <a:r>
              <a:rPr lang="ar-SA" sz="1100" dirty="0" smtClean="0"/>
              <a:t>وتصٌير </a:t>
            </a:r>
            <a:r>
              <a:rPr lang="ar-SA" sz="1100" dirty="0"/>
              <a:t>مضاعفات مٌن </a:t>
            </a:r>
            <a:r>
              <a:rPr lang="ar-SA" sz="1100" dirty="0" smtClean="0"/>
              <a:t>اللًي </a:t>
            </a:r>
            <a:r>
              <a:rPr lang="ar-SA" sz="1100" dirty="0"/>
              <a:t>رفض العضو ؟ </a:t>
            </a:r>
            <a:r>
              <a:rPr lang="ar-SA" sz="1100" b="1" dirty="0"/>
              <a:t>الـ </a:t>
            </a:r>
            <a:r>
              <a:rPr lang="en-US" sz="1100" b="1" dirty="0" smtClean="0"/>
              <a:t>Lymphocytes-T</a:t>
            </a:r>
          </a:p>
          <a:p>
            <a:pPr algn="r" rtl="1"/>
            <a:r>
              <a:rPr lang="ar-SA" sz="1100" b="1" dirty="0" smtClean="0">
                <a:solidFill>
                  <a:srgbClr val="FF0000"/>
                </a:solidFill>
              </a:rPr>
              <a:t>2-</a:t>
            </a:r>
            <a:r>
              <a:rPr lang="ar-SA" sz="1100" b="1" dirty="0" smtClean="0"/>
              <a:t> </a:t>
            </a:r>
            <a:r>
              <a:rPr lang="en-US" sz="1100" spc="-5" dirty="0">
                <a:cs typeface="Tahoma"/>
              </a:rPr>
              <a:t>delayed </a:t>
            </a:r>
            <a:r>
              <a:rPr lang="en-US" sz="1100" spc="-10" dirty="0" smtClean="0">
                <a:cs typeface="Tahoma"/>
              </a:rPr>
              <a:t>hyper</a:t>
            </a:r>
            <a:r>
              <a:rPr lang="en-US" sz="1100" dirty="0" smtClean="0">
                <a:cs typeface="Tahoma"/>
              </a:rPr>
              <a:t>s</a:t>
            </a:r>
            <a:r>
              <a:rPr lang="en-US" sz="1100" spc="-5" dirty="0" smtClean="0">
                <a:cs typeface="Tahoma"/>
              </a:rPr>
              <a:t>e</a:t>
            </a:r>
            <a:r>
              <a:rPr lang="en-US" sz="1100" spc="-10" dirty="0" smtClean="0">
                <a:cs typeface="Tahoma"/>
              </a:rPr>
              <a:t>nsiti</a:t>
            </a:r>
            <a:r>
              <a:rPr lang="en-US" sz="1100" dirty="0" smtClean="0">
                <a:cs typeface="Tahoma"/>
              </a:rPr>
              <a:t>v</a:t>
            </a:r>
            <a:r>
              <a:rPr lang="en-US" sz="1100" spc="-10" dirty="0" smtClean="0">
                <a:cs typeface="Tahoma"/>
              </a:rPr>
              <a:t>it</a:t>
            </a:r>
            <a:r>
              <a:rPr lang="en-US" sz="1100" spc="-20" dirty="0" smtClean="0">
                <a:cs typeface="Tahoma"/>
              </a:rPr>
              <a:t>y )</a:t>
            </a:r>
            <a:r>
              <a:rPr lang="ar-SA" sz="1100" spc="-20" dirty="0" smtClean="0">
                <a:cs typeface="Tahoma"/>
              </a:rPr>
              <a:t> ) </a:t>
            </a:r>
            <a:r>
              <a:rPr lang="ar-SA" sz="1400" b="1" spc="-2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 عليها : </a:t>
            </a:r>
            <a:r>
              <a:rPr lang="ar-SA" sz="1100" b="1" dirty="0" smtClean="0"/>
              <a:t>جرعة منشطة بعد التعقيم </a:t>
            </a:r>
            <a:endParaRPr lang="ar-SA" sz="11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86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Abnormality of WBC numbers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rgbClr val="FF99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spc="-5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Leuco</a:t>
            </a:r>
            <a:r>
              <a:rPr lang="en-US" sz="3200" spc="1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</a:t>
            </a:r>
            <a:r>
              <a:rPr lang="en-US" sz="3200" spc="-15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sz="3200" spc="-5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osis</a:t>
            </a:r>
            <a:endParaRPr lang="ar-SA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spc="-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Leucopenia</a:t>
            </a:r>
            <a:endParaRPr lang="ar-SA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1800" b="1" spc="-10" dirty="0">
                <a:solidFill>
                  <a:srgbClr val="FF0000"/>
                </a:solidFill>
                <a:cs typeface="Tahoma"/>
              </a:rPr>
              <a:t>Increase</a:t>
            </a:r>
            <a:r>
              <a:rPr lang="en-US" sz="1800" b="1" spc="-5" dirty="0">
                <a:solidFill>
                  <a:srgbClr val="FF0000"/>
                </a:solidFill>
                <a:cs typeface="Tahoma"/>
              </a:rPr>
              <a:t>d</a:t>
            </a:r>
            <a:r>
              <a:rPr lang="en-US" sz="1800" b="1" spc="20" dirty="0">
                <a:solidFill>
                  <a:srgbClr val="FF0000"/>
                </a:solidFill>
                <a:cs typeface="Tahoma"/>
              </a:rPr>
              <a:t> </a:t>
            </a:r>
            <a:r>
              <a:rPr lang="en-US" sz="1800" b="1" spc="20" dirty="0" smtClean="0">
                <a:solidFill>
                  <a:schemeClr val="accent2">
                    <a:lumMod val="75000"/>
                  </a:schemeClr>
                </a:solidFill>
                <a:cs typeface="Tahoma"/>
              </a:rPr>
              <a:t> </a:t>
            </a:r>
            <a:r>
              <a:rPr lang="en-US" sz="1800" b="1" spc="-5" dirty="0" smtClean="0">
                <a:solidFill>
                  <a:schemeClr val="accent2">
                    <a:lumMod val="75000"/>
                  </a:schemeClr>
                </a:solidFill>
                <a:cs typeface="Tahoma"/>
              </a:rPr>
              <a:t>WBC</a:t>
            </a:r>
          </a:p>
          <a:p>
            <a:pPr marL="0" indent="0">
              <a:buNone/>
            </a:pPr>
            <a:endParaRPr lang="en-US" sz="1800" b="1" spc="-5" dirty="0" smtClean="0">
              <a:solidFill>
                <a:schemeClr val="accent2">
                  <a:lumMod val="75000"/>
                </a:schemeClr>
              </a:solidFill>
              <a:cs typeface="Tahoma"/>
            </a:endParaRPr>
          </a:p>
          <a:p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Physiologic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or pathological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causes</a:t>
            </a:r>
          </a:p>
          <a:p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Physiologic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spc="-10" dirty="0">
                <a:cs typeface="Tahoma"/>
              </a:rPr>
              <a:t>D</a:t>
            </a:r>
            <a:r>
              <a:rPr lang="en-US" sz="1400" spc="-15" dirty="0">
                <a:cs typeface="Tahoma"/>
              </a:rPr>
              <a:t>i</a:t>
            </a:r>
            <a:r>
              <a:rPr lang="en-US" sz="1400" spc="-10" dirty="0">
                <a:cs typeface="Tahoma"/>
              </a:rPr>
              <a:t>urn</a:t>
            </a:r>
            <a:r>
              <a:rPr lang="en-US" sz="1400" spc="-15" dirty="0">
                <a:cs typeface="Tahoma"/>
              </a:rPr>
              <a:t>a</a:t>
            </a:r>
            <a:r>
              <a:rPr lang="en-US" sz="1400" spc="-5" dirty="0">
                <a:cs typeface="Tahoma"/>
              </a:rPr>
              <a:t>l</a:t>
            </a:r>
            <a:r>
              <a:rPr lang="en-US" sz="1400" spc="35" dirty="0">
                <a:cs typeface="Tahoma"/>
              </a:rPr>
              <a:t> </a:t>
            </a:r>
            <a:r>
              <a:rPr lang="en-US" sz="1400" dirty="0" smtClean="0">
                <a:cs typeface="Times New Roman"/>
              </a:rPr>
              <a:t> </a:t>
            </a:r>
            <a:r>
              <a:rPr lang="en-US" sz="1400" dirty="0">
                <a:cs typeface="Times New Roman"/>
              </a:rPr>
              <a:t>(</a:t>
            </a:r>
            <a:r>
              <a:rPr lang="en-US" sz="1400" spc="-5" dirty="0">
                <a:cs typeface="Tahoma"/>
              </a:rPr>
              <a:t>morni</a:t>
            </a:r>
            <a:r>
              <a:rPr lang="en-US" sz="1400" spc="-20" dirty="0">
                <a:cs typeface="Tahoma"/>
              </a:rPr>
              <a:t>n</a:t>
            </a:r>
            <a:r>
              <a:rPr lang="en-US" sz="1400" spc="-5" dirty="0">
                <a:cs typeface="Tahoma"/>
              </a:rPr>
              <a:t>g</a:t>
            </a:r>
            <a:r>
              <a:rPr lang="en-US" sz="1400" spc="25" dirty="0">
                <a:cs typeface="Tahoma"/>
              </a:rPr>
              <a:t> </a:t>
            </a:r>
            <a:r>
              <a:rPr lang="en-US" sz="1400" spc="-5" dirty="0" smtClean="0">
                <a:cs typeface="Tahoma"/>
              </a:rPr>
              <a:t>: more</a:t>
            </a:r>
            <a:r>
              <a:rPr lang="en-US" sz="1400" spc="-5" dirty="0" smtClean="0">
                <a:cs typeface="Symbol"/>
              </a:rPr>
              <a:t>)</a:t>
            </a:r>
            <a:r>
              <a:rPr lang="en-US" sz="1400" dirty="0" smtClean="0">
                <a:cs typeface="Times New Roman"/>
              </a:rPr>
              <a:t> </a:t>
            </a:r>
            <a:r>
              <a:rPr lang="en-US" sz="1400" dirty="0">
                <a:cs typeface="Times New Roman"/>
              </a:rPr>
              <a:t>(</a:t>
            </a:r>
            <a:r>
              <a:rPr lang="en-US" sz="1400" spc="-5" dirty="0">
                <a:cs typeface="Tahoma"/>
              </a:rPr>
              <a:t>ev</a:t>
            </a:r>
            <a:r>
              <a:rPr lang="en-US" sz="1400" spc="-15" dirty="0">
                <a:cs typeface="Tahoma"/>
              </a:rPr>
              <a:t>e</a:t>
            </a:r>
            <a:r>
              <a:rPr lang="en-US" sz="1400" spc="-10" dirty="0">
                <a:cs typeface="Tahoma"/>
              </a:rPr>
              <a:t>ning: less)</a:t>
            </a:r>
            <a:endParaRPr lang="en-US" sz="1400" dirty="0">
              <a:cs typeface="Tahom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spc="-5" dirty="0">
                <a:cs typeface="Tahoma"/>
              </a:rPr>
              <a:t>After</a:t>
            </a:r>
            <a:r>
              <a:rPr lang="en-US" sz="1400" spc="-10" dirty="0">
                <a:cs typeface="Tahoma"/>
              </a:rPr>
              <a:t> </a:t>
            </a:r>
            <a:r>
              <a:rPr lang="en-US" sz="1400" dirty="0">
                <a:cs typeface="Tahoma"/>
              </a:rPr>
              <a:t>p</a:t>
            </a:r>
            <a:r>
              <a:rPr lang="en-US" sz="1400" spc="-10" dirty="0">
                <a:cs typeface="Tahoma"/>
              </a:rPr>
              <a:t>hysic</a:t>
            </a:r>
            <a:r>
              <a:rPr lang="en-US" sz="1400" spc="-15" dirty="0">
                <a:cs typeface="Tahoma"/>
              </a:rPr>
              <a:t>a</a:t>
            </a:r>
            <a:r>
              <a:rPr lang="en-US" sz="1400" spc="-5" dirty="0">
                <a:cs typeface="Tahoma"/>
              </a:rPr>
              <a:t>l</a:t>
            </a:r>
            <a:r>
              <a:rPr lang="en-US" sz="1400" spc="20" dirty="0">
                <a:cs typeface="Tahoma"/>
              </a:rPr>
              <a:t> </a:t>
            </a:r>
            <a:r>
              <a:rPr lang="en-US" sz="1400" spc="-5" dirty="0" smtClean="0">
                <a:cs typeface="Tahoma"/>
              </a:rPr>
              <a:t>exerc</a:t>
            </a:r>
            <a:r>
              <a:rPr lang="en-US" sz="1400" spc="-20" dirty="0" smtClean="0">
                <a:cs typeface="Tahoma"/>
              </a:rPr>
              <a:t>i</a:t>
            </a:r>
            <a:r>
              <a:rPr lang="en-US" sz="1400" spc="-5" dirty="0" smtClean="0">
                <a:cs typeface="Tahoma"/>
              </a:rPr>
              <a:t>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spc="-10" dirty="0">
                <a:cs typeface="Tahoma"/>
              </a:rPr>
              <a:t>Stres</a:t>
            </a:r>
            <a:r>
              <a:rPr lang="en-US" sz="1400" spc="-5" dirty="0">
                <a:cs typeface="Tahoma"/>
              </a:rPr>
              <a:t>s</a:t>
            </a:r>
            <a:r>
              <a:rPr lang="en-US" sz="1400" spc="10" dirty="0">
                <a:cs typeface="Tahoma"/>
              </a:rPr>
              <a:t> </a:t>
            </a:r>
            <a:r>
              <a:rPr lang="en-US" sz="1400" spc="-10" dirty="0">
                <a:cs typeface="Tahoma"/>
              </a:rPr>
              <a:t>o</a:t>
            </a:r>
            <a:r>
              <a:rPr lang="en-US" sz="1400" spc="-5" dirty="0">
                <a:cs typeface="Tahoma"/>
              </a:rPr>
              <a:t>r</a:t>
            </a:r>
            <a:r>
              <a:rPr lang="en-US" sz="1400" dirty="0">
                <a:cs typeface="Tahoma"/>
              </a:rPr>
              <a:t> A</a:t>
            </a:r>
            <a:r>
              <a:rPr lang="en-US" sz="1400" spc="-10" dirty="0">
                <a:cs typeface="Tahoma"/>
              </a:rPr>
              <a:t>drena</a:t>
            </a:r>
            <a:r>
              <a:rPr lang="en-US" sz="1400" spc="-5" dirty="0">
                <a:cs typeface="Tahoma"/>
              </a:rPr>
              <a:t>l</a:t>
            </a:r>
            <a:r>
              <a:rPr lang="en-US" sz="1400" spc="-15" dirty="0">
                <a:cs typeface="Tahoma"/>
              </a:rPr>
              <a:t>i</a:t>
            </a:r>
            <a:r>
              <a:rPr lang="en-US" sz="1400" spc="-10" dirty="0">
                <a:cs typeface="Tahoma"/>
              </a:rPr>
              <a:t>n</a:t>
            </a:r>
            <a:r>
              <a:rPr lang="en-US" sz="1400" spc="-5" dirty="0">
                <a:cs typeface="Tahoma"/>
              </a:rPr>
              <a:t>e</a:t>
            </a:r>
            <a:r>
              <a:rPr lang="en-US" sz="1400" spc="20" dirty="0">
                <a:cs typeface="Tahoma"/>
              </a:rPr>
              <a:t> </a:t>
            </a:r>
            <a:r>
              <a:rPr lang="en-US" sz="1400" spc="-5" dirty="0">
                <a:cs typeface="Tahoma"/>
              </a:rPr>
              <a:t>injection </a:t>
            </a:r>
            <a:r>
              <a:rPr lang="en-US" sz="1400" spc="-10" dirty="0" smtClean="0">
                <a:cs typeface="Tahoma"/>
              </a:rPr>
              <a:t>D</a:t>
            </a:r>
            <a:r>
              <a:rPr lang="en-US" sz="1400" spc="-15" dirty="0" smtClean="0">
                <a:cs typeface="Tahoma"/>
              </a:rPr>
              <a:t>i</a:t>
            </a:r>
            <a:r>
              <a:rPr lang="en-US" sz="1400" spc="-5" dirty="0" smtClean="0">
                <a:cs typeface="Tahoma"/>
              </a:rPr>
              <a:t>se</a:t>
            </a:r>
            <a:r>
              <a:rPr lang="en-US" sz="1400" spc="-20" dirty="0" smtClean="0">
                <a:cs typeface="Tahoma"/>
              </a:rPr>
              <a:t>a</a:t>
            </a:r>
            <a:r>
              <a:rPr lang="en-US" sz="1400" spc="-5" dirty="0" smtClean="0">
                <a:cs typeface="Tahoma"/>
              </a:rPr>
              <a:t>se</a:t>
            </a:r>
          </a:p>
          <a:p>
            <a:r>
              <a:rPr lang="en-US" sz="1800" b="1" spc="-5" dirty="0" smtClean="0">
                <a:solidFill>
                  <a:schemeClr val="accent2">
                    <a:lumMod val="75000"/>
                  </a:schemeClr>
                </a:solidFill>
                <a:cs typeface="Tahoma"/>
              </a:rPr>
              <a:t>Pathologic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spc="-5" dirty="0">
                <a:cs typeface="Tahoma"/>
              </a:rPr>
              <a:t>Bacterial infection (</a:t>
            </a:r>
            <a:r>
              <a:rPr lang="en-US" sz="1400" spc="-5" dirty="0" smtClean="0">
                <a:cs typeface="Tahoma"/>
              </a:rPr>
              <a:t>tonsillitis, Appendicitis)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spc="-5" dirty="0">
                <a:cs typeface="Tahoma"/>
              </a:rPr>
              <a:t>Worm </a:t>
            </a:r>
            <a:r>
              <a:rPr lang="en-US" sz="1400" spc="-5" dirty="0" smtClean="0">
                <a:cs typeface="Tahoma"/>
              </a:rPr>
              <a:t>infection</a:t>
            </a:r>
            <a:endParaRPr lang="en-US" sz="1800" b="1" spc="-5" dirty="0" smtClean="0">
              <a:latin typeface="Tahoma"/>
              <a:cs typeface="Tahoma"/>
            </a:endParaRPr>
          </a:p>
          <a:p>
            <a:endParaRPr lang="en-US" sz="1800" dirty="0">
              <a:latin typeface="Tahoma"/>
              <a:cs typeface="Tahoma"/>
            </a:endParaRPr>
          </a:p>
          <a:p>
            <a:endParaRPr lang="en-US" sz="1800" dirty="0">
              <a:latin typeface="Tahoma"/>
              <a:cs typeface="Tahoma"/>
            </a:endParaRPr>
          </a:p>
          <a:p>
            <a:endParaRPr lang="en-US" sz="1800" dirty="0" smtClean="0"/>
          </a:p>
          <a:p>
            <a:pPr marL="0" indent="0">
              <a:buNone/>
            </a:pPr>
            <a:endParaRPr lang="en-US" sz="1000" dirty="0">
              <a:cs typeface="Tahoma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1800" b="1" spc="-10" dirty="0" smtClean="0">
                <a:solidFill>
                  <a:srgbClr val="FF0000"/>
                </a:solidFill>
                <a:cs typeface="Tahoma"/>
              </a:rPr>
              <a:t>decrease</a:t>
            </a:r>
            <a:r>
              <a:rPr lang="en-US" sz="1800" b="1" spc="-5" dirty="0" smtClean="0">
                <a:solidFill>
                  <a:srgbClr val="FF0000"/>
                </a:solidFill>
                <a:cs typeface="Tahoma"/>
              </a:rPr>
              <a:t>d</a:t>
            </a:r>
            <a:r>
              <a:rPr lang="en-US" sz="1800" b="1" spc="20" dirty="0" smtClean="0">
                <a:solidFill>
                  <a:srgbClr val="FF0000"/>
                </a:solidFill>
                <a:cs typeface="Tahoma"/>
              </a:rPr>
              <a:t> </a:t>
            </a:r>
            <a:r>
              <a:rPr lang="en-US" sz="1800" b="1" spc="20" dirty="0" smtClean="0">
                <a:solidFill>
                  <a:schemeClr val="accent2">
                    <a:lumMod val="75000"/>
                  </a:schemeClr>
                </a:solidFill>
                <a:cs typeface="Tahoma"/>
              </a:rPr>
              <a:t> </a:t>
            </a:r>
            <a:r>
              <a:rPr lang="en-US" sz="1800" b="1" spc="-5" dirty="0" smtClean="0">
                <a:solidFill>
                  <a:schemeClr val="accent2">
                    <a:lumMod val="75000"/>
                  </a:schemeClr>
                </a:solidFill>
                <a:cs typeface="Tahoma"/>
              </a:rPr>
              <a:t>WBC</a:t>
            </a:r>
          </a:p>
          <a:p>
            <a:pPr marL="0" indent="0">
              <a:buNone/>
            </a:pPr>
            <a:endParaRPr lang="en-US" sz="1800" b="1" spc="-5" dirty="0">
              <a:solidFill>
                <a:schemeClr val="accent2">
                  <a:lumMod val="75000"/>
                </a:schemeClr>
              </a:solidFill>
              <a:cs typeface="Tahoma"/>
            </a:endParaRPr>
          </a:p>
          <a:p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Causes:</a:t>
            </a:r>
            <a:endParaRPr lang="en-US" sz="18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mal</a:t>
            </a:r>
            <a:r>
              <a:rPr lang="en-US" sz="1600" spc="10" dirty="0">
                <a:latin typeface="Arial"/>
                <a:cs typeface="Arial"/>
              </a:rPr>
              <a:t>n</a:t>
            </a:r>
            <a:r>
              <a:rPr lang="en-US" sz="1600" dirty="0">
                <a:latin typeface="Arial"/>
                <a:cs typeface="Arial"/>
              </a:rPr>
              <a:t>utrition.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/>
                <a:cs typeface="Arial"/>
              </a:rPr>
              <a:t>Dr</a:t>
            </a:r>
            <a:r>
              <a:rPr lang="en-US" sz="1600" spc="5" dirty="0" smtClean="0">
                <a:latin typeface="Arial"/>
                <a:cs typeface="Arial"/>
              </a:rPr>
              <a:t>u</a:t>
            </a:r>
            <a:r>
              <a:rPr lang="en-US" sz="1600" dirty="0" smtClean="0">
                <a:latin typeface="Arial"/>
                <a:cs typeface="Arial"/>
              </a:rPr>
              <a:t>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/>
                <a:cs typeface="Arial"/>
              </a:rPr>
              <a:t>Ra</a:t>
            </a:r>
            <a:r>
              <a:rPr lang="en-US" sz="1600" spc="5" dirty="0" smtClean="0">
                <a:latin typeface="Arial"/>
                <a:cs typeface="Arial"/>
              </a:rPr>
              <a:t>d</a:t>
            </a:r>
            <a:r>
              <a:rPr lang="en-US" sz="1600" dirty="0" smtClean="0">
                <a:latin typeface="Arial"/>
                <a:cs typeface="Arial"/>
              </a:rPr>
              <a:t>iati</a:t>
            </a:r>
            <a:r>
              <a:rPr lang="en-US" sz="1600" spc="10" dirty="0" smtClean="0">
                <a:latin typeface="Arial"/>
                <a:cs typeface="Arial"/>
              </a:rPr>
              <a:t>o</a:t>
            </a:r>
            <a:r>
              <a:rPr lang="en-US" sz="1600" dirty="0" smtClean="0">
                <a:latin typeface="Arial"/>
                <a:cs typeface="Arial"/>
              </a:rPr>
              <a:t>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/>
                <a:cs typeface="Arial"/>
              </a:rPr>
              <a:t>Typhoid </a:t>
            </a:r>
            <a:r>
              <a:rPr lang="en-US" sz="1600" dirty="0">
                <a:latin typeface="Arial"/>
                <a:cs typeface="Arial"/>
              </a:rPr>
              <a:t>fever.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/>
                <a:cs typeface="Arial"/>
              </a:rPr>
              <a:t>Decrease B12 &amp;folic acid</a:t>
            </a:r>
          </a:p>
          <a:p>
            <a:endParaRPr lang="en-US" sz="1800" dirty="0" smtClean="0">
              <a:latin typeface="Arial"/>
              <a:cs typeface="Arial"/>
            </a:endParaRPr>
          </a:p>
          <a:p>
            <a:endParaRPr lang="en-US" sz="1800" dirty="0">
              <a:latin typeface="Arial"/>
              <a:cs typeface="Arial"/>
            </a:endParaRPr>
          </a:p>
          <a:p>
            <a:endParaRPr lang="en-US" sz="1800" b="1" spc="-5" dirty="0" smtClean="0">
              <a:solidFill>
                <a:schemeClr val="accent2">
                  <a:lumMod val="75000"/>
                </a:schemeClr>
              </a:solidFill>
              <a:cs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6381328"/>
            <a:ext cx="568863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Normal </a:t>
            </a:r>
            <a:r>
              <a:rPr lang="en-US" sz="1600" dirty="0" smtClean="0">
                <a:solidFill>
                  <a:srgbClr val="FF0000"/>
                </a:solidFill>
              </a:rPr>
              <a:t>range of  WBC: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4000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11000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80112" y="5481228"/>
            <a:ext cx="3096344" cy="756084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Paradox: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assuming that fever means high white blood cells</a:t>
            </a:r>
          </a:p>
          <a:p>
            <a:pPr algn="ctr"/>
            <a:endParaRPr lang="ar-S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Straight Connector 10"/>
          <p:cNvCxnSpPr>
            <a:stCxn id="2" idx="2"/>
          </p:cNvCxnSpPr>
          <p:nvPr/>
        </p:nvCxnSpPr>
        <p:spPr>
          <a:xfrm>
            <a:off x="4572000" y="1143000"/>
            <a:ext cx="72008" cy="5238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2813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Leukemia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12700" marR="5080">
              <a:lnSpc>
                <a:spcPct val="101099"/>
              </a:lnSpc>
            </a:pPr>
            <a:r>
              <a:rPr lang="en-US" sz="2000" b="1" spc="-10" dirty="0" smtClean="0">
                <a:solidFill>
                  <a:srgbClr val="7030A0"/>
                </a:solidFill>
                <a:cs typeface="Tahoma"/>
              </a:rPr>
              <a:t>Definition :</a:t>
            </a:r>
          </a:p>
          <a:p>
            <a:pPr marL="572770" marR="5080" lvl="2" indent="-285750">
              <a:lnSpc>
                <a:spcPct val="101099"/>
              </a:lnSpc>
              <a:buFont typeface="Arial" panose="020B0604020202020204" pitchFamily="34" charset="0"/>
              <a:buChar char="•"/>
            </a:pPr>
            <a:r>
              <a:rPr lang="en-US" sz="1800" spc="-10" dirty="0" smtClean="0">
                <a:cs typeface="Tahoma"/>
              </a:rPr>
              <a:t>Canc</a:t>
            </a:r>
            <a:r>
              <a:rPr lang="en-US" sz="1800" spc="-15" dirty="0" smtClean="0">
                <a:cs typeface="Tahoma"/>
              </a:rPr>
              <a:t>e</a:t>
            </a:r>
            <a:r>
              <a:rPr lang="en-US" sz="1800" spc="-5" dirty="0" smtClean="0">
                <a:cs typeface="Tahoma"/>
              </a:rPr>
              <a:t>r</a:t>
            </a:r>
            <a:r>
              <a:rPr lang="en-US" sz="1800" spc="10" dirty="0" smtClean="0">
                <a:cs typeface="Tahoma"/>
              </a:rPr>
              <a:t> </a:t>
            </a:r>
            <a:r>
              <a:rPr lang="en-US" sz="1800" spc="-5" dirty="0">
                <a:cs typeface="Tahoma"/>
              </a:rPr>
              <a:t>o</a:t>
            </a:r>
            <a:r>
              <a:rPr lang="en-US" sz="1800" dirty="0">
                <a:cs typeface="Tahoma"/>
              </a:rPr>
              <a:t>f </a:t>
            </a:r>
            <a:r>
              <a:rPr lang="en-US" sz="1800" spc="-5" dirty="0">
                <a:solidFill>
                  <a:srgbClr val="FF0000"/>
                </a:solidFill>
                <a:cs typeface="Tahoma"/>
              </a:rPr>
              <a:t>w</a:t>
            </a:r>
            <a:r>
              <a:rPr lang="en-US" sz="1800" spc="-15" dirty="0">
                <a:solidFill>
                  <a:srgbClr val="FF0000"/>
                </a:solidFill>
                <a:cs typeface="Tahoma"/>
              </a:rPr>
              <a:t>h</a:t>
            </a:r>
            <a:r>
              <a:rPr lang="en-US" sz="1800" spc="-5" dirty="0">
                <a:solidFill>
                  <a:srgbClr val="FF0000"/>
                </a:solidFill>
                <a:cs typeface="Tahoma"/>
              </a:rPr>
              <a:t>ite</a:t>
            </a:r>
            <a:r>
              <a:rPr lang="en-US" sz="1800" spc="5" dirty="0">
                <a:solidFill>
                  <a:srgbClr val="FF0000"/>
                </a:solidFill>
                <a:cs typeface="Tahoma"/>
              </a:rPr>
              <a:t> </a:t>
            </a:r>
            <a:r>
              <a:rPr lang="en-US" sz="1800" spc="5" dirty="0" smtClean="0">
                <a:solidFill>
                  <a:srgbClr val="FF0000"/>
                </a:solidFill>
                <a:cs typeface="Tahoma"/>
              </a:rPr>
              <a:t>blood </a:t>
            </a:r>
            <a:r>
              <a:rPr lang="en-US" sz="1800" spc="-10" dirty="0" smtClean="0">
                <a:solidFill>
                  <a:srgbClr val="FF0000"/>
                </a:solidFill>
                <a:cs typeface="Tahoma"/>
              </a:rPr>
              <a:t>ce</a:t>
            </a:r>
            <a:r>
              <a:rPr lang="en-US" sz="1800" spc="-15" dirty="0" smtClean="0">
                <a:solidFill>
                  <a:srgbClr val="FF0000"/>
                </a:solidFill>
                <a:cs typeface="Tahoma"/>
              </a:rPr>
              <a:t>l</a:t>
            </a:r>
            <a:r>
              <a:rPr lang="en-US" sz="1800" spc="-5" dirty="0" smtClean="0">
                <a:solidFill>
                  <a:srgbClr val="FF0000"/>
                </a:solidFill>
                <a:cs typeface="Tahoma"/>
              </a:rPr>
              <a:t>ls</a:t>
            </a:r>
            <a:r>
              <a:rPr lang="en-US" sz="1800" spc="20" dirty="0" smtClean="0">
                <a:solidFill>
                  <a:srgbClr val="FF0000"/>
                </a:solidFill>
                <a:cs typeface="Tahoma"/>
              </a:rPr>
              <a:t> </a:t>
            </a:r>
            <a:r>
              <a:rPr lang="en-US" sz="1800" spc="-10" dirty="0">
                <a:cs typeface="Tahoma"/>
              </a:rPr>
              <a:t>du</a:t>
            </a:r>
            <a:r>
              <a:rPr lang="en-US" sz="1800" spc="-5" dirty="0">
                <a:cs typeface="Tahoma"/>
              </a:rPr>
              <a:t>e</a:t>
            </a:r>
            <a:r>
              <a:rPr lang="en-US" sz="1800" dirty="0">
                <a:cs typeface="Tahoma"/>
              </a:rPr>
              <a:t> </a:t>
            </a:r>
            <a:r>
              <a:rPr lang="en-US" sz="1800" spc="-5" dirty="0">
                <a:cs typeface="Tahoma"/>
              </a:rPr>
              <a:t>to </a:t>
            </a:r>
            <a:r>
              <a:rPr lang="en-US" sz="1800" spc="-10" dirty="0">
                <a:cs typeface="Tahoma"/>
              </a:rPr>
              <a:t>chromosoma</a:t>
            </a:r>
            <a:r>
              <a:rPr lang="en-US" sz="1800" spc="-5" dirty="0">
                <a:cs typeface="Tahoma"/>
              </a:rPr>
              <a:t>l</a:t>
            </a:r>
            <a:r>
              <a:rPr lang="en-US" sz="1800" spc="30" dirty="0">
                <a:cs typeface="Tahoma"/>
              </a:rPr>
              <a:t> </a:t>
            </a:r>
            <a:r>
              <a:rPr lang="en-US" sz="1800" spc="-5" dirty="0">
                <a:cs typeface="Tahoma"/>
              </a:rPr>
              <a:t>a</a:t>
            </a:r>
            <a:r>
              <a:rPr lang="en-US" sz="1800" spc="-20" dirty="0">
                <a:cs typeface="Tahoma"/>
              </a:rPr>
              <a:t>b</a:t>
            </a:r>
            <a:r>
              <a:rPr lang="en-US" sz="1800" spc="-10" dirty="0">
                <a:cs typeface="Tahoma"/>
              </a:rPr>
              <a:t>norm</a:t>
            </a:r>
            <a:r>
              <a:rPr lang="en-US" sz="1800" spc="-15" dirty="0">
                <a:cs typeface="Tahoma"/>
              </a:rPr>
              <a:t>a</a:t>
            </a:r>
            <a:r>
              <a:rPr lang="en-US" sz="1800" spc="-5" dirty="0">
                <a:cs typeface="Tahoma"/>
              </a:rPr>
              <a:t>l</a:t>
            </a:r>
            <a:r>
              <a:rPr lang="en-US" sz="1800" spc="-15" dirty="0">
                <a:cs typeface="Tahoma"/>
              </a:rPr>
              <a:t>i</a:t>
            </a:r>
            <a:r>
              <a:rPr lang="en-US" sz="1800" spc="-5" dirty="0">
                <a:cs typeface="Tahoma"/>
              </a:rPr>
              <a:t>ty</a:t>
            </a:r>
            <a:r>
              <a:rPr lang="en-US" sz="1800" spc="50" dirty="0">
                <a:cs typeface="Tahoma"/>
              </a:rPr>
              <a:t> </a:t>
            </a:r>
            <a:endParaRPr lang="en-US" sz="1800" spc="50" dirty="0" smtClean="0">
              <a:cs typeface="Tahoma"/>
            </a:endParaRPr>
          </a:p>
          <a:p>
            <a:pPr marL="287020" marR="5080" lvl="2" indent="0">
              <a:lnSpc>
                <a:spcPct val="101099"/>
              </a:lnSpc>
              <a:buNone/>
            </a:pPr>
            <a:endParaRPr lang="en-US" sz="1800" spc="50" dirty="0" smtClean="0">
              <a:cs typeface="Tahoma"/>
            </a:endParaRPr>
          </a:p>
          <a:p>
            <a:pPr marL="12700" marR="5080">
              <a:lnSpc>
                <a:spcPct val="101099"/>
              </a:lnSpc>
            </a:pPr>
            <a:r>
              <a:rPr lang="en-US" sz="2000" b="1" spc="-10" dirty="0">
                <a:solidFill>
                  <a:srgbClr val="7030A0"/>
                </a:solidFill>
                <a:cs typeface="Tahoma"/>
              </a:rPr>
              <a:t>C</a:t>
            </a:r>
            <a:r>
              <a:rPr lang="en-US" sz="2000" b="1" spc="-10" dirty="0" smtClean="0">
                <a:solidFill>
                  <a:srgbClr val="7030A0"/>
                </a:solidFill>
                <a:cs typeface="Tahoma"/>
              </a:rPr>
              <a:t>aus</a:t>
            </a:r>
            <a:r>
              <a:rPr lang="en-US" sz="2000" b="1" spc="-15" dirty="0" smtClean="0">
                <a:solidFill>
                  <a:srgbClr val="7030A0"/>
                </a:solidFill>
                <a:cs typeface="Tahoma"/>
              </a:rPr>
              <a:t>e</a:t>
            </a:r>
            <a:r>
              <a:rPr lang="en-US" sz="2000" b="1" spc="-5" dirty="0" smtClean="0">
                <a:solidFill>
                  <a:srgbClr val="7030A0"/>
                </a:solidFill>
                <a:cs typeface="Tahoma"/>
              </a:rPr>
              <a:t>d</a:t>
            </a:r>
            <a:r>
              <a:rPr lang="en-US" sz="2000" b="1" spc="20" dirty="0" smtClean="0">
                <a:solidFill>
                  <a:srgbClr val="7030A0"/>
                </a:solidFill>
                <a:cs typeface="Tahoma"/>
              </a:rPr>
              <a:t> </a:t>
            </a:r>
            <a:r>
              <a:rPr lang="en-US" sz="2000" b="1" spc="-5" dirty="0" smtClean="0">
                <a:solidFill>
                  <a:srgbClr val="7030A0"/>
                </a:solidFill>
                <a:cs typeface="Tahoma"/>
              </a:rPr>
              <a:t>by :</a:t>
            </a:r>
          </a:p>
          <a:p>
            <a:pPr marL="572770" marR="5080" lvl="2" indent="-285750">
              <a:lnSpc>
                <a:spcPct val="101099"/>
              </a:lnSpc>
              <a:buFont typeface="Arial" panose="020B0604020202020204" pitchFamily="34" charset="0"/>
              <a:buChar char="•"/>
            </a:pPr>
            <a:r>
              <a:rPr lang="en-US" sz="1400" spc="-5" dirty="0" smtClean="0">
                <a:cs typeface="Tahoma"/>
              </a:rPr>
              <a:t> </a:t>
            </a:r>
            <a:r>
              <a:rPr lang="en-US" sz="1800" spc="-10" dirty="0">
                <a:cs typeface="Tahoma"/>
              </a:rPr>
              <a:t>chem</a:t>
            </a:r>
            <a:r>
              <a:rPr lang="en-US" sz="1800" spc="-15" dirty="0">
                <a:cs typeface="Tahoma"/>
              </a:rPr>
              <a:t>i</a:t>
            </a:r>
            <a:r>
              <a:rPr lang="en-US" sz="1800" spc="-10" dirty="0">
                <a:cs typeface="Tahoma"/>
              </a:rPr>
              <a:t>ca</a:t>
            </a:r>
            <a:r>
              <a:rPr lang="en-US" sz="1800" spc="-15" dirty="0">
                <a:cs typeface="Tahoma"/>
              </a:rPr>
              <a:t>l</a:t>
            </a:r>
            <a:r>
              <a:rPr lang="en-US" sz="1800" spc="-5" dirty="0">
                <a:cs typeface="Tahoma"/>
              </a:rPr>
              <a:t>s,</a:t>
            </a:r>
            <a:r>
              <a:rPr lang="en-US" sz="1800" spc="40" dirty="0">
                <a:cs typeface="Tahoma"/>
              </a:rPr>
              <a:t> </a:t>
            </a:r>
            <a:endParaRPr lang="en-US" sz="1800" spc="40" dirty="0" smtClean="0">
              <a:cs typeface="Tahoma"/>
            </a:endParaRPr>
          </a:p>
          <a:p>
            <a:pPr marL="572770" marR="5080" lvl="2" indent="-285750">
              <a:lnSpc>
                <a:spcPct val="101099"/>
              </a:lnSpc>
              <a:buFont typeface="Arial" panose="020B0604020202020204" pitchFamily="34" charset="0"/>
              <a:buChar char="•"/>
            </a:pPr>
            <a:r>
              <a:rPr lang="en-US" sz="1800" spc="-5" dirty="0" smtClean="0">
                <a:cs typeface="Tahoma"/>
              </a:rPr>
              <a:t>Radi</a:t>
            </a:r>
            <a:r>
              <a:rPr lang="en-US" sz="1800" spc="-25" dirty="0" smtClean="0">
                <a:cs typeface="Tahoma"/>
              </a:rPr>
              <a:t>a</a:t>
            </a:r>
            <a:r>
              <a:rPr lang="en-US" sz="1800" spc="-5" dirty="0" smtClean="0">
                <a:cs typeface="Tahoma"/>
              </a:rPr>
              <a:t>tion</a:t>
            </a:r>
          </a:p>
          <a:p>
            <a:pPr marL="572770" marR="5080" lvl="2" indent="-285750">
              <a:lnSpc>
                <a:spcPct val="101099"/>
              </a:lnSpc>
              <a:buFont typeface="Arial" panose="020B0604020202020204" pitchFamily="34" charset="0"/>
              <a:buChar char="•"/>
            </a:pPr>
            <a:r>
              <a:rPr lang="en-US" sz="1800" spc="-10" dirty="0" smtClean="0">
                <a:cs typeface="Tahoma"/>
              </a:rPr>
              <a:t> </a:t>
            </a:r>
            <a:r>
              <a:rPr lang="en-US" sz="1800" spc="-5" dirty="0">
                <a:cs typeface="Tahoma"/>
              </a:rPr>
              <a:t>viruses</a:t>
            </a:r>
            <a:r>
              <a:rPr lang="en-US" sz="1800" spc="-5" dirty="0" smtClean="0">
                <a:cs typeface="Tahoma"/>
              </a:rPr>
              <a:t>.</a:t>
            </a:r>
          </a:p>
          <a:p>
            <a:pPr marL="287020" marR="5080" lvl="2" indent="0">
              <a:lnSpc>
                <a:spcPct val="101099"/>
              </a:lnSpc>
              <a:buNone/>
            </a:pPr>
            <a:endParaRPr lang="en-US" sz="1800" dirty="0"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en-US" sz="2000" b="1" spc="-5" dirty="0">
                <a:solidFill>
                  <a:srgbClr val="7030A0"/>
                </a:solidFill>
                <a:cs typeface="Tahoma"/>
              </a:rPr>
              <a:t>WBC</a:t>
            </a:r>
            <a:r>
              <a:rPr lang="en-US" sz="2000" b="1" spc="15" dirty="0">
                <a:solidFill>
                  <a:srgbClr val="7030A0"/>
                </a:solidFill>
                <a:cs typeface="Tahoma"/>
              </a:rPr>
              <a:t> </a:t>
            </a:r>
            <a:r>
              <a:rPr lang="en-US" sz="2000" b="1" spc="-5" dirty="0">
                <a:solidFill>
                  <a:srgbClr val="FF0000"/>
                </a:solidFill>
                <a:cs typeface="Tahoma"/>
              </a:rPr>
              <a:t>more</a:t>
            </a:r>
            <a:r>
              <a:rPr lang="en-US" sz="2000" b="1" spc="5" dirty="0">
                <a:solidFill>
                  <a:srgbClr val="FF0000"/>
                </a:solidFill>
                <a:cs typeface="Tahoma"/>
              </a:rPr>
              <a:t> </a:t>
            </a:r>
            <a:r>
              <a:rPr lang="en-US" sz="2000" b="1" spc="-5" dirty="0">
                <a:solidFill>
                  <a:srgbClr val="7030A0"/>
                </a:solidFill>
                <a:cs typeface="Tahoma"/>
              </a:rPr>
              <a:t>than</a:t>
            </a:r>
            <a:r>
              <a:rPr lang="en-US" sz="2000" b="1" spc="5" dirty="0">
                <a:solidFill>
                  <a:srgbClr val="7030A0"/>
                </a:solidFill>
                <a:cs typeface="Tahoma"/>
              </a:rPr>
              <a:t> </a:t>
            </a:r>
            <a:r>
              <a:rPr lang="en-US" sz="2000" b="1" spc="-10" dirty="0" smtClean="0">
                <a:solidFill>
                  <a:srgbClr val="7030A0"/>
                </a:solidFill>
                <a:cs typeface="Tahoma"/>
              </a:rPr>
              <a:t>50</a:t>
            </a:r>
            <a:r>
              <a:rPr lang="en-US" sz="2000" b="1" spc="-5" dirty="0" smtClean="0">
                <a:solidFill>
                  <a:srgbClr val="7030A0"/>
                </a:solidFill>
                <a:cs typeface="Tahoma"/>
              </a:rPr>
              <a:t>x</a:t>
            </a:r>
            <a:r>
              <a:rPr lang="en-US" sz="2000" b="1" spc="-10" dirty="0" smtClean="0">
                <a:solidFill>
                  <a:srgbClr val="7030A0"/>
                </a:solidFill>
                <a:cs typeface="Tahoma"/>
              </a:rPr>
              <a:t>10</a:t>
            </a:r>
            <a:r>
              <a:rPr lang="en-US" sz="2000" b="1" spc="-7" baseline="20061" dirty="0" smtClean="0">
                <a:solidFill>
                  <a:srgbClr val="7030A0"/>
                </a:solidFill>
                <a:cs typeface="Tahoma"/>
              </a:rPr>
              <a:t>3</a:t>
            </a:r>
          </a:p>
          <a:p>
            <a:pPr marL="0" indent="0">
              <a:lnSpc>
                <a:spcPct val="100000"/>
              </a:lnSpc>
              <a:spcBef>
                <a:spcPts val="45"/>
              </a:spcBef>
              <a:buNone/>
            </a:pPr>
            <a:endParaRPr lang="en-US" sz="2000" b="1" spc="-7" baseline="20061" dirty="0" smtClean="0">
              <a:solidFill>
                <a:srgbClr val="7030A0"/>
              </a:solidFill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45"/>
              </a:spcBef>
              <a:buNone/>
            </a:pPr>
            <a:r>
              <a:rPr lang="ar-SA" sz="2200" b="1" spc="-7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(ارتفاع في عدد كريات الدم البيضاء الغير طبيعية )</a:t>
            </a:r>
            <a:endParaRPr lang="ar-SA" sz="2200" b="1" spc="-7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lnSpc>
                <a:spcPct val="100000"/>
              </a:lnSpc>
              <a:spcBef>
                <a:spcPts val="45"/>
              </a:spcBef>
              <a:buNone/>
            </a:pPr>
            <a:endParaRPr lang="en-US" sz="2200" b="1" baseline="2006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lang="en-US" sz="2000" b="1" spc="-10" dirty="0">
                <a:solidFill>
                  <a:srgbClr val="7030A0"/>
                </a:solidFill>
                <a:cs typeface="Tahoma"/>
              </a:rPr>
              <a:t>Type</a:t>
            </a:r>
            <a:r>
              <a:rPr lang="en-US" sz="2000" b="1" spc="-5" dirty="0">
                <a:solidFill>
                  <a:srgbClr val="7030A0"/>
                </a:solidFill>
                <a:cs typeface="Tahoma"/>
              </a:rPr>
              <a:t>s</a:t>
            </a:r>
            <a:r>
              <a:rPr lang="en-US" sz="2000" b="1" spc="10" dirty="0">
                <a:solidFill>
                  <a:srgbClr val="7030A0"/>
                </a:solidFill>
                <a:cs typeface="Tahoma"/>
              </a:rPr>
              <a:t> </a:t>
            </a:r>
            <a:r>
              <a:rPr lang="en-US" sz="2000" b="1" spc="-10" dirty="0">
                <a:solidFill>
                  <a:srgbClr val="7030A0"/>
                </a:solidFill>
                <a:cs typeface="Tahoma"/>
              </a:rPr>
              <a:t>o</a:t>
            </a:r>
            <a:r>
              <a:rPr lang="en-US" sz="2000" b="1" spc="-5" dirty="0">
                <a:solidFill>
                  <a:srgbClr val="7030A0"/>
                </a:solidFill>
                <a:cs typeface="Tahoma"/>
              </a:rPr>
              <a:t>f</a:t>
            </a:r>
            <a:r>
              <a:rPr lang="en-US" sz="2000" b="1" spc="5" dirty="0">
                <a:solidFill>
                  <a:srgbClr val="7030A0"/>
                </a:solidFill>
                <a:cs typeface="Tahoma"/>
              </a:rPr>
              <a:t> </a:t>
            </a:r>
            <a:r>
              <a:rPr lang="en-US" sz="2000" b="1" spc="-5" dirty="0" smtClean="0">
                <a:solidFill>
                  <a:srgbClr val="7030A0"/>
                </a:solidFill>
                <a:cs typeface="Tahoma"/>
              </a:rPr>
              <a:t>leukemia : </a:t>
            </a:r>
            <a:endParaRPr lang="en-US" sz="2000" b="1" dirty="0">
              <a:solidFill>
                <a:srgbClr val="7030A0"/>
              </a:solidFill>
              <a:cs typeface="Tahoma"/>
            </a:endParaRPr>
          </a:p>
          <a:p>
            <a:pPr marL="24130" marR="420370" indent="-285750">
              <a:lnSpc>
                <a:spcPct val="101099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spc="-10" dirty="0" err="1" smtClean="0">
                <a:cs typeface="Tahoma"/>
              </a:rPr>
              <a:t>Mye</a:t>
            </a:r>
            <a:r>
              <a:rPr lang="en-US" sz="2400" spc="-15" dirty="0" err="1" smtClean="0">
                <a:cs typeface="Tahoma"/>
              </a:rPr>
              <a:t>l</a:t>
            </a:r>
            <a:r>
              <a:rPr lang="en-US" sz="2400" spc="-10" dirty="0" err="1" smtClean="0">
                <a:cs typeface="Tahoma"/>
              </a:rPr>
              <a:t>obl</a:t>
            </a:r>
            <a:r>
              <a:rPr lang="en-US" sz="2400" spc="-15" dirty="0" err="1" smtClean="0">
                <a:cs typeface="Tahoma"/>
              </a:rPr>
              <a:t>a</a:t>
            </a:r>
            <a:r>
              <a:rPr lang="en-US" sz="2400" spc="-5" dirty="0" err="1" smtClean="0">
                <a:cs typeface="Tahoma"/>
              </a:rPr>
              <a:t>st</a:t>
            </a:r>
            <a:r>
              <a:rPr lang="en-US" sz="2400" spc="40" dirty="0" smtClean="0">
                <a:cs typeface="Tahoma"/>
              </a:rPr>
              <a:t> </a:t>
            </a:r>
            <a:r>
              <a:rPr lang="en-US" sz="2400" spc="-5" dirty="0" smtClean="0">
                <a:cs typeface="Tahoma"/>
              </a:rPr>
              <a:t>leukemia</a:t>
            </a:r>
            <a:r>
              <a:rPr lang="en-US" sz="2400" spc="65" dirty="0" smtClean="0">
                <a:cs typeface="Tahoma"/>
              </a:rPr>
              <a:t> </a:t>
            </a:r>
            <a:r>
              <a:rPr lang="en-US" sz="2400" spc="-5" dirty="0" smtClean="0">
                <a:cs typeface="Tahoma"/>
              </a:rPr>
              <a:t> </a:t>
            </a:r>
            <a:r>
              <a:rPr lang="en-US" sz="2400" spc="-5" dirty="0" smtClean="0">
                <a:cs typeface="Tahoma"/>
                <a:sym typeface="Wingdings" panose="05000000000000000000" pitchFamily="2" charset="2"/>
              </a:rPr>
              <a:t> </a:t>
            </a:r>
            <a:r>
              <a:rPr lang="en-US" sz="2400" spc="-5" dirty="0" smtClean="0">
                <a:cs typeface="Tahoma"/>
              </a:rPr>
              <a:t>my</a:t>
            </a:r>
            <a:r>
              <a:rPr lang="en-US" sz="2400" spc="-20" dirty="0" smtClean="0">
                <a:cs typeface="Tahoma"/>
              </a:rPr>
              <a:t>e</a:t>
            </a:r>
            <a:r>
              <a:rPr lang="en-US" sz="2400" spc="-5" dirty="0" smtClean="0">
                <a:cs typeface="Tahoma"/>
              </a:rPr>
              <a:t>loid </a:t>
            </a:r>
            <a:r>
              <a:rPr lang="en-US" sz="2400" spc="-10" dirty="0">
                <a:cs typeface="Tahoma"/>
              </a:rPr>
              <a:t>cel</a:t>
            </a:r>
            <a:r>
              <a:rPr lang="en-US" sz="2400" spc="-15" dirty="0">
                <a:cs typeface="Tahoma"/>
              </a:rPr>
              <a:t>l</a:t>
            </a:r>
            <a:r>
              <a:rPr lang="en-US" sz="2400" spc="-5" dirty="0">
                <a:cs typeface="Tahoma"/>
              </a:rPr>
              <a:t>s</a:t>
            </a:r>
            <a:endParaRPr lang="en-US" sz="2400" dirty="0">
              <a:cs typeface="Tahoma"/>
            </a:endParaRPr>
          </a:p>
          <a:p>
            <a:pPr marL="123190" indent="-285750">
              <a:lnSpc>
                <a:spcPts val="3265"/>
              </a:lnSpc>
              <a:spcBef>
                <a:spcPts val="745"/>
              </a:spcBef>
              <a:buFont typeface="Arial" panose="020B0604020202020204" pitchFamily="34" charset="0"/>
              <a:buChar char="•"/>
            </a:pPr>
            <a:r>
              <a:rPr lang="en-US" sz="2400" spc="-10" dirty="0" smtClean="0">
                <a:cs typeface="Tahoma"/>
              </a:rPr>
              <a:t>L</a:t>
            </a:r>
            <a:r>
              <a:rPr lang="en-US" sz="2400" spc="-15" dirty="0" smtClean="0">
                <a:cs typeface="Tahoma"/>
              </a:rPr>
              <a:t>y</a:t>
            </a:r>
            <a:r>
              <a:rPr lang="en-US" sz="2400" spc="-5" dirty="0" smtClean="0">
                <a:cs typeface="Tahoma"/>
              </a:rPr>
              <a:t>mphob</a:t>
            </a:r>
            <a:r>
              <a:rPr lang="en-US" sz="2400" spc="-25" dirty="0" smtClean="0">
                <a:cs typeface="Tahoma"/>
              </a:rPr>
              <a:t>l</a:t>
            </a:r>
            <a:r>
              <a:rPr lang="en-US" sz="2400" spc="-5" dirty="0" smtClean="0">
                <a:cs typeface="Tahoma"/>
              </a:rPr>
              <a:t>a</a:t>
            </a:r>
            <a:r>
              <a:rPr lang="en-US" sz="2400" spc="-15" dirty="0" smtClean="0">
                <a:cs typeface="Tahoma"/>
              </a:rPr>
              <a:t>s</a:t>
            </a:r>
            <a:r>
              <a:rPr lang="en-US" sz="2400" spc="-5" dirty="0" smtClean="0">
                <a:cs typeface="Tahoma"/>
              </a:rPr>
              <a:t>t</a:t>
            </a:r>
            <a:r>
              <a:rPr lang="en-US" sz="2400" spc="40" dirty="0" smtClean="0">
                <a:cs typeface="Tahoma"/>
              </a:rPr>
              <a:t> </a:t>
            </a:r>
            <a:r>
              <a:rPr lang="en-US" sz="2400" spc="-5" dirty="0" smtClean="0">
                <a:cs typeface="Tahoma"/>
              </a:rPr>
              <a:t>leukemia</a:t>
            </a:r>
            <a:r>
              <a:rPr lang="en-US" sz="2400" spc="65" dirty="0" smtClean="0">
                <a:cs typeface="Tahoma"/>
              </a:rPr>
              <a:t> </a:t>
            </a:r>
            <a:r>
              <a:rPr lang="en-US" sz="2400" spc="-5" dirty="0" smtClean="0">
                <a:cs typeface="Tahoma"/>
                <a:sym typeface="Wingdings" panose="05000000000000000000" pitchFamily="2" charset="2"/>
              </a:rPr>
              <a:t> lymphocyte cells</a:t>
            </a:r>
            <a:endParaRPr lang="en-US" sz="2400" dirty="0">
              <a:cs typeface="Symbol"/>
            </a:endParaRPr>
          </a:p>
          <a:p>
            <a:pPr marL="12700" marR="2559050">
              <a:lnSpc>
                <a:spcPts val="3229"/>
              </a:lnSpc>
              <a:spcBef>
                <a:spcPts val="120"/>
              </a:spcBef>
            </a:pPr>
            <a:r>
              <a:rPr lang="en-US" sz="1800" b="1" spc="-5" dirty="0" smtClean="0">
                <a:solidFill>
                  <a:srgbClr val="7030A0"/>
                </a:solidFill>
                <a:cs typeface="Tahoma"/>
              </a:rPr>
              <a:t>Acute</a:t>
            </a:r>
            <a:r>
              <a:rPr lang="en-US" sz="1800" b="1" spc="-10" dirty="0">
                <a:solidFill>
                  <a:srgbClr val="7030A0"/>
                </a:solidFill>
                <a:cs typeface="Tahoma"/>
              </a:rPr>
              <a:t> </a:t>
            </a:r>
            <a:r>
              <a:rPr lang="en-US" sz="1800" b="1" spc="-10" dirty="0" smtClean="0">
                <a:solidFill>
                  <a:srgbClr val="7030A0"/>
                </a:solidFill>
                <a:cs typeface="Tahoma"/>
              </a:rPr>
              <a:t>or chroni</a:t>
            </a:r>
            <a:r>
              <a:rPr lang="en-US" sz="1800" b="1" spc="-5" dirty="0" smtClean="0">
                <a:solidFill>
                  <a:srgbClr val="7030A0"/>
                </a:solidFill>
                <a:cs typeface="Tahoma"/>
              </a:rPr>
              <a:t>c</a:t>
            </a:r>
            <a:r>
              <a:rPr lang="en-US" sz="1800" b="1" spc="5" dirty="0" smtClean="0">
                <a:solidFill>
                  <a:srgbClr val="7030A0"/>
                </a:solidFill>
                <a:cs typeface="Tahoma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cs typeface="Tahoma"/>
              </a:rPr>
              <a:t>o</a:t>
            </a:r>
            <a:r>
              <a:rPr lang="en-US" sz="1800" b="1" spc="-10" dirty="0" smtClean="0">
                <a:solidFill>
                  <a:srgbClr val="7030A0"/>
                </a:solidFill>
                <a:cs typeface="Tahoma"/>
              </a:rPr>
              <a:t>nset</a:t>
            </a:r>
          </a:p>
          <a:p>
            <a:pPr marL="12700" marR="2559050">
              <a:lnSpc>
                <a:spcPts val="3229"/>
              </a:lnSpc>
              <a:spcBef>
                <a:spcPts val="120"/>
              </a:spcBef>
            </a:pPr>
            <a:r>
              <a:rPr lang="en-US" sz="2000" b="1" spc="-5" dirty="0">
                <a:solidFill>
                  <a:srgbClr val="7030A0"/>
                </a:solidFill>
                <a:cs typeface="Tahoma"/>
              </a:rPr>
              <a:t>Accompan</a:t>
            </a:r>
            <a:r>
              <a:rPr lang="en-US" sz="2000" b="1" spc="-30" dirty="0">
                <a:solidFill>
                  <a:srgbClr val="7030A0"/>
                </a:solidFill>
                <a:cs typeface="Tahoma"/>
              </a:rPr>
              <a:t>i</a:t>
            </a:r>
            <a:r>
              <a:rPr lang="en-US" sz="2000" b="1" spc="-5" dirty="0">
                <a:solidFill>
                  <a:srgbClr val="7030A0"/>
                </a:solidFill>
                <a:cs typeface="Tahoma"/>
              </a:rPr>
              <a:t>ed</a:t>
            </a:r>
            <a:r>
              <a:rPr lang="en-US" sz="2000" b="1" spc="10" dirty="0">
                <a:solidFill>
                  <a:srgbClr val="7030A0"/>
                </a:solidFill>
                <a:cs typeface="Tahoma"/>
              </a:rPr>
              <a:t> </a:t>
            </a:r>
            <a:r>
              <a:rPr lang="en-US" sz="2000" b="1" spc="-5" dirty="0" smtClean="0">
                <a:solidFill>
                  <a:srgbClr val="7030A0"/>
                </a:solidFill>
                <a:cs typeface="Tahoma"/>
              </a:rPr>
              <a:t>w</a:t>
            </a:r>
            <a:r>
              <a:rPr lang="en-US" sz="2000" b="1" spc="-20" dirty="0" smtClean="0">
                <a:solidFill>
                  <a:srgbClr val="7030A0"/>
                </a:solidFill>
                <a:cs typeface="Tahoma"/>
              </a:rPr>
              <a:t>i</a:t>
            </a:r>
            <a:r>
              <a:rPr lang="en-US" sz="2000" b="1" spc="-5" dirty="0" smtClean="0">
                <a:solidFill>
                  <a:srgbClr val="7030A0"/>
                </a:solidFill>
                <a:cs typeface="Tahoma"/>
              </a:rPr>
              <a:t>th :</a:t>
            </a:r>
          </a:p>
          <a:p>
            <a:pPr marL="572770" marR="2559050" lvl="2" indent="-285750">
              <a:lnSpc>
                <a:spcPct val="120000"/>
              </a:lnSpc>
              <a:spcBef>
                <a:spcPts val="120"/>
              </a:spcBef>
              <a:buFont typeface="Arial" panose="020B0604020202020204" pitchFamily="34" charset="0"/>
              <a:buChar char="•"/>
            </a:pPr>
            <a:r>
              <a:rPr lang="en-US" sz="1800" spc="10" dirty="0">
                <a:cs typeface="Tahoma"/>
              </a:rPr>
              <a:t>A</a:t>
            </a:r>
            <a:r>
              <a:rPr lang="en-US" sz="1800" spc="-5" dirty="0" smtClean="0">
                <a:cs typeface="Tahoma"/>
              </a:rPr>
              <a:t>nemia</a:t>
            </a:r>
          </a:p>
          <a:p>
            <a:pPr marL="572770" marR="2559050" lvl="2" indent="-285750">
              <a:lnSpc>
                <a:spcPct val="120000"/>
              </a:lnSpc>
              <a:spcBef>
                <a:spcPts val="120"/>
              </a:spcBef>
              <a:buFont typeface="Arial" panose="020B0604020202020204" pitchFamily="34" charset="0"/>
              <a:buChar char="•"/>
            </a:pPr>
            <a:r>
              <a:rPr lang="en-US" sz="1800" spc="-5" dirty="0">
                <a:cs typeface="Tahoma"/>
              </a:rPr>
              <a:t>B</a:t>
            </a:r>
            <a:r>
              <a:rPr lang="en-US" sz="1800" spc="-15" dirty="0" smtClean="0">
                <a:cs typeface="Tahoma"/>
              </a:rPr>
              <a:t>l</a:t>
            </a:r>
            <a:r>
              <a:rPr lang="en-US" sz="1800" spc="-5" dirty="0" smtClean="0">
                <a:cs typeface="Tahoma"/>
              </a:rPr>
              <a:t>e</a:t>
            </a:r>
            <a:r>
              <a:rPr lang="en-US" sz="1800" spc="-20" dirty="0" smtClean="0">
                <a:cs typeface="Tahoma"/>
              </a:rPr>
              <a:t>e</a:t>
            </a:r>
            <a:r>
              <a:rPr lang="en-US" sz="1800" spc="-10" dirty="0" smtClean="0">
                <a:cs typeface="Tahoma"/>
              </a:rPr>
              <a:t>ding</a:t>
            </a:r>
            <a:endParaRPr lang="en-US" sz="1800" dirty="0">
              <a:cs typeface="Tahoma"/>
            </a:endParaRPr>
          </a:p>
          <a:p>
            <a:pPr marL="0" marR="2559050" indent="0">
              <a:lnSpc>
                <a:spcPts val="3229"/>
              </a:lnSpc>
              <a:spcBef>
                <a:spcPts val="120"/>
              </a:spcBef>
              <a:buNone/>
            </a:pPr>
            <a:endParaRPr lang="en-US" sz="2400" dirty="0">
              <a:latin typeface="Tahoma"/>
              <a:cs typeface="Tahoma"/>
            </a:endParaRPr>
          </a:p>
          <a:p>
            <a:endParaRPr lang="ar-SA" dirty="0"/>
          </a:p>
        </p:txBody>
      </p:sp>
      <p:sp>
        <p:nvSpPr>
          <p:cNvPr id="4" name="Rounded Rectangle 3"/>
          <p:cNvSpPr/>
          <p:nvPr/>
        </p:nvSpPr>
        <p:spPr>
          <a:xfrm>
            <a:off x="6444208" y="4509120"/>
            <a:ext cx="2376264" cy="1656184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Lymphoid</a:t>
            </a: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Myloid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: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Have different causes and age groups</a:t>
            </a:r>
          </a:p>
          <a:p>
            <a:pPr algn="ctr"/>
            <a:endParaRPr lang="ar-S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440" y="1773585"/>
            <a:ext cx="3615592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5199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chemeClr val="bg2">
                    <a:lumMod val="50000"/>
                  </a:schemeClr>
                </a:solidFill>
              </a:rPr>
              <a:t>Thank you!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34841" y="2060848"/>
            <a:ext cx="2160240" cy="39933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Lina 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Alwakeel</a:t>
            </a:r>
            <a:endParaRPr lang="en-US" sz="160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Rana 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Barassain</a:t>
            </a: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Heba</a:t>
            </a: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Alnasser</a:t>
            </a:r>
            <a:endParaRPr lang="en-US" sz="160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Munira</a:t>
            </a: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Aldofayan</a:t>
            </a: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Sara 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Alshamrani</a:t>
            </a: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Sundus</a:t>
            </a: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Alhawamda</a:t>
            </a: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Ruba</a:t>
            </a: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 Ali </a:t>
            </a:r>
          </a:p>
          <a:p>
            <a:pPr marL="0" indent="0">
              <a:buNone/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Rehab 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Alanazi</a:t>
            </a:r>
            <a:endParaRPr lang="en-US" sz="160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Norah 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Alshabib</a:t>
            </a:r>
            <a:endParaRPr lang="en-US" sz="160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Nouf</a:t>
            </a: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Alaqeeli</a:t>
            </a:r>
            <a:endParaRPr lang="en-US" sz="160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Buthaina</a:t>
            </a: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Almajed</a:t>
            </a:r>
            <a:endParaRPr lang="en-US" sz="160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Alaa</a:t>
            </a: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Alaqeel</a:t>
            </a: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sz="160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56176" y="4437112"/>
            <a:ext cx="3168352" cy="1708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Contact us: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hlinkClick r:id="rId2"/>
              </a:rPr>
              <a:t>Physiology436@gmail.com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@Physiology436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8568" y="1763621"/>
            <a:ext cx="4493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bg2">
                    <a:lumMod val="50000"/>
                  </a:schemeClr>
                </a:solidFill>
              </a:rPr>
              <a:t>The Physiology 436 Team: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31840" y="2152020"/>
            <a:ext cx="2304256" cy="3993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70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45842" y="2998702"/>
            <a:ext cx="2016224" cy="1149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900" b="1">
                <a:solidFill>
                  <a:schemeClr val="bg2">
                    <a:lumMod val="50000"/>
                  </a:schemeClr>
                </a:solidFill>
              </a:rPr>
              <a:t>Team Leaders: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err="1">
                <a:solidFill>
                  <a:schemeClr val="bg2">
                    <a:lumMod val="75000"/>
                  </a:schemeClr>
                </a:solidFill>
              </a:rPr>
              <a:t>Qaiss</a:t>
            </a:r>
            <a:r>
              <a:rPr lang="en-US" sz="2600" dirty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en-US" sz="2600" dirty="0" err="1">
                <a:solidFill>
                  <a:schemeClr val="bg2">
                    <a:lumMod val="75000"/>
                  </a:schemeClr>
                </a:solidFill>
              </a:rPr>
              <a:t>Almuhaideb</a:t>
            </a:r>
            <a:r>
              <a:rPr lang="en-US" sz="26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err="1">
                <a:solidFill>
                  <a:schemeClr val="bg2">
                    <a:lumMod val="75000"/>
                  </a:schemeClr>
                </a:solidFill>
              </a:rPr>
              <a:t>Lulwah</a:t>
            </a:r>
            <a:r>
              <a:rPr lang="en-US" sz="2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bg2">
                    <a:lumMod val="75000"/>
                  </a:schemeClr>
                </a:solidFill>
              </a:rPr>
              <a:t>Alshiha</a:t>
            </a:r>
            <a:r>
              <a:rPr lang="en-US" sz="2600" dirty="0">
                <a:solidFill>
                  <a:schemeClr val="bg2">
                    <a:lumMod val="75000"/>
                  </a:schemeClr>
                </a:solidFill>
              </a:rPr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15816" y="2421662"/>
            <a:ext cx="2160240" cy="325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Fahad Al Fayez </a:t>
            </a: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Ibrahim Al 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Deeri</a:t>
            </a:r>
            <a:endParaRPr lang="en-US" sz="160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Hassan Al 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Shammari</a:t>
            </a:r>
            <a:endParaRPr lang="en-US" sz="160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Abdullah Al 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Otaibi</a:t>
            </a: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 </a:t>
            </a: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Abdullah Al 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Subhi</a:t>
            </a:r>
            <a:endParaRPr lang="en-US" sz="160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Ali Al 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Subaei</a:t>
            </a:r>
            <a:endParaRPr lang="en-US" sz="160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Omar Al 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Babteen</a:t>
            </a:r>
            <a:endParaRPr lang="en-US" sz="160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Foad</a:t>
            </a: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Fathi</a:t>
            </a:r>
            <a:endParaRPr lang="en-US" sz="160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Faisal Al 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Fawaz</a:t>
            </a: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 </a:t>
            </a: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Muhammad Al 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Aayed</a:t>
            </a: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 </a:t>
            </a: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Muhammad Al 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Mutlaq</a:t>
            </a:r>
            <a:endParaRPr lang="en-US" sz="160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Nasser Abu 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Dujeen</a:t>
            </a:r>
            <a:endParaRPr lang="en-US" sz="160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Waleed Al 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Asqah</a:t>
            </a: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1290516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dirty="0" smtClean="0">
                <a:solidFill>
                  <a:schemeClr val="bg2">
                    <a:lumMod val="75000"/>
                  </a:schemeClr>
                </a:solidFill>
                <a:latin typeface="ArialMT" charset="0"/>
              </a:rPr>
              <a:t>اعمل </a:t>
            </a:r>
            <a:r>
              <a:rPr lang="ar-SA" dirty="0">
                <a:solidFill>
                  <a:schemeClr val="bg2">
                    <a:lumMod val="75000"/>
                  </a:schemeClr>
                </a:solidFill>
                <a:latin typeface="ArialMT" charset="0"/>
              </a:rPr>
              <a:t>لترسم بسمة، اعمل لتمسح دمعة، اعمل و أنت تعلم أن الله لا يضيع أجر من أحسن عملا.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66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6113" y="548680"/>
            <a:ext cx="8192351" cy="589567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5617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Barriers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608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04056" y="215396"/>
            <a:ext cx="8564488" cy="9813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2563" y="38481"/>
            <a:ext cx="2424914" cy="914400"/>
          </a:xfrm>
        </p:spPr>
        <p:txBody>
          <a:bodyPr>
            <a:normAutofit/>
          </a:bodyPr>
          <a:lstStyle/>
          <a:p>
            <a:r>
              <a:rPr lang="en-US" sz="2000" b="1" dirty="0"/>
              <a:t>Number of </a:t>
            </a:r>
            <a:r>
              <a:rPr lang="en-US" sz="2000" b="1" dirty="0" smtClean="0"/>
              <a:t>Cells </a:t>
            </a:r>
            <a:endParaRPr lang="en-US" sz="2000" b="1" dirty="0"/>
          </a:p>
        </p:txBody>
      </p:sp>
      <p:sp>
        <p:nvSpPr>
          <p:cNvPr id="6" name="Down Arrow Callout 5"/>
          <p:cNvSpPr/>
          <p:nvPr/>
        </p:nvSpPr>
        <p:spPr>
          <a:xfrm>
            <a:off x="179512" y="1412776"/>
            <a:ext cx="2376264" cy="651098"/>
          </a:xfrm>
          <a:prstGeom prst="downArrowCallout">
            <a:avLst/>
          </a:prstGeom>
          <a:solidFill>
            <a:schemeClr val="accent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CC0000"/>
                </a:solidFill>
              </a:rPr>
              <a:t>Red Blood Cell (RBC)</a:t>
            </a:r>
            <a:endParaRPr lang="ar-SA" sz="1400" b="1" dirty="0">
              <a:solidFill>
                <a:srgbClr val="CC0000"/>
              </a:solidFill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2788384" y="1426868"/>
            <a:ext cx="1819619" cy="707565"/>
          </a:xfrm>
          <a:prstGeom prst="downArrowCallout">
            <a:avLst/>
          </a:prstGeom>
          <a:solidFill>
            <a:schemeClr val="accent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White Blood Cell (WBC)</a:t>
            </a:r>
            <a:endParaRPr lang="ar-SA" sz="1400" b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56774" y="2062874"/>
            <a:ext cx="2363147" cy="675998"/>
          </a:xfrm>
          <a:prstGeom prst="ellips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/>
              <a:t>(5-6) million/ml</a:t>
            </a:r>
          </a:p>
        </p:txBody>
      </p:sp>
      <p:sp>
        <p:nvSpPr>
          <p:cNvPr id="9" name="Oval 8"/>
          <p:cNvSpPr/>
          <p:nvPr/>
        </p:nvSpPr>
        <p:spPr>
          <a:xfrm>
            <a:off x="2609782" y="2187773"/>
            <a:ext cx="2124236" cy="654124"/>
          </a:xfrm>
          <a:prstGeom prst="ellips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/>
              <a:t>5000/ml</a:t>
            </a:r>
            <a:endParaRPr lang="ar-SA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2174457" y="1149050"/>
            <a:ext cx="936102" cy="463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70957" y="3267718"/>
            <a:ext cx="72008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TextBox 10"/>
          <p:cNvSpPr txBox="1"/>
          <p:nvPr/>
        </p:nvSpPr>
        <p:spPr>
          <a:xfrm>
            <a:off x="3059832" y="2815312"/>
            <a:ext cx="13681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( WCB )</a:t>
            </a:r>
            <a:endParaRPr lang="ar-SA" b="1" dirty="0"/>
          </a:p>
        </p:txBody>
      </p:sp>
      <p:sp>
        <p:nvSpPr>
          <p:cNvPr id="13" name="Rectangle 12"/>
          <p:cNvSpPr/>
          <p:nvPr/>
        </p:nvSpPr>
        <p:spPr>
          <a:xfrm>
            <a:off x="1508903" y="3386064"/>
            <a:ext cx="638364" cy="3393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1374993" y="3029207"/>
            <a:ext cx="13681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( RCB )</a:t>
            </a:r>
            <a:endParaRPr lang="ar-SA" b="1" dirty="0"/>
          </a:p>
        </p:txBody>
      </p:sp>
      <p:sp>
        <p:nvSpPr>
          <p:cNvPr id="2" name="Rectangle 1"/>
          <p:cNvSpPr/>
          <p:nvPr/>
        </p:nvSpPr>
        <p:spPr>
          <a:xfrm>
            <a:off x="196249" y="4047162"/>
            <a:ext cx="49808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-This is why blood is red; RBCs are higher in number than WBCs.</a:t>
            </a:r>
            <a:endParaRPr lang="ar-SA" sz="1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45564" y="1103988"/>
            <a:ext cx="334786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</a:t>
            </a:r>
            <a:r>
              <a:rPr lang="en-US" b="1" dirty="0"/>
              <a:t>Also called: </a:t>
            </a:r>
            <a:r>
              <a:rPr lang="en-US" dirty="0"/>
              <a:t>leucocytes –</a:t>
            </a:r>
          </a:p>
          <a:p>
            <a:r>
              <a:rPr lang="en-US" dirty="0"/>
              <a:t>Formed in </a:t>
            </a:r>
            <a:r>
              <a:rPr lang="en-US" u="sng" dirty="0">
                <a:solidFill>
                  <a:srgbClr val="FF0000"/>
                </a:solidFill>
              </a:rPr>
              <a:t>bone marrow </a:t>
            </a:r>
            <a:r>
              <a:rPr lang="en-US" dirty="0"/>
              <a:t>&amp; </a:t>
            </a:r>
            <a:r>
              <a:rPr lang="en-US" u="sng" dirty="0">
                <a:solidFill>
                  <a:srgbClr val="FF0000"/>
                </a:solidFill>
              </a:rPr>
              <a:t>lymph tissue</a:t>
            </a:r>
          </a:p>
          <a:p>
            <a:endParaRPr lang="en-US" dirty="0"/>
          </a:p>
          <a:p>
            <a:r>
              <a:rPr lang="en-US" sz="1600" spc="-10" dirty="0">
                <a:solidFill>
                  <a:srgbClr val="933B95"/>
                </a:solidFill>
                <a:cs typeface="Tahoma"/>
              </a:rPr>
              <a:t>1- R</a:t>
            </a:r>
            <a:r>
              <a:rPr lang="en-US" sz="1600" spc="-20" dirty="0">
                <a:solidFill>
                  <a:srgbClr val="933B95"/>
                </a:solidFill>
                <a:cs typeface="Tahoma"/>
              </a:rPr>
              <a:t>e</a:t>
            </a:r>
            <a:r>
              <a:rPr lang="en-US" sz="1600" spc="-10" dirty="0">
                <a:solidFill>
                  <a:srgbClr val="933B95"/>
                </a:solidFill>
                <a:cs typeface="Tahoma"/>
              </a:rPr>
              <a:t>cogniz</a:t>
            </a:r>
            <a:r>
              <a:rPr lang="en-US" sz="1600" spc="-5" dirty="0">
                <a:solidFill>
                  <a:srgbClr val="933B95"/>
                </a:solidFill>
                <a:cs typeface="Tahoma"/>
              </a:rPr>
              <a:t>e</a:t>
            </a:r>
            <a:r>
              <a:rPr lang="en-US" sz="1600" spc="20" dirty="0">
                <a:solidFill>
                  <a:srgbClr val="933B95"/>
                </a:solidFill>
                <a:cs typeface="Tahoma"/>
              </a:rPr>
              <a:t> </a:t>
            </a:r>
            <a:r>
              <a:rPr lang="en-US" sz="1600" spc="-5" dirty="0">
                <a:solidFill>
                  <a:srgbClr val="933B95"/>
                </a:solidFill>
                <a:cs typeface="Tahoma"/>
              </a:rPr>
              <a:t>the</a:t>
            </a:r>
            <a:r>
              <a:rPr lang="en-US" sz="1600" spc="-10" dirty="0">
                <a:solidFill>
                  <a:srgbClr val="933B95"/>
                </a:solidFill>
                <a:cs typeface="Tahoma"/>
              </a:rPr>
              <a:t> </a:t>
            </a:r>
            <a:r>
              <a:rPr lang="en-US" sz="1600" spc="5" dirty="0">
                <a:solidFill>
                  <a:srgbClr val="933B95"/>
                </a:solidFill>
                <a:cs typeface="Tahoma"/>
              </a:rPr>
              <a:t>g</a:t>
            </a:r>
            <a:r>
              <a:rPr lang="en-US" sz="1600" spc="-5" dirty="0">
                <a:solidFill>
                  <a:srgbClr val="933B95"/>
                </a:solidFill>
                <a:cs typeface="Tahoma"/>
              </a:rPr>
              <a:t>e</a:t>
            </a:r>
            <a:r>
              <a:rPr lang="en-US" sz="1600" spc="-15" dirty="0">
                <a:solidFill>
                  <a:srgbClr val="933B95"/>
                </a:solidFill>
                <a:cs typeface="Tahoma"/>
              </a:rPr>
              <a:t>n</a:t>
            </a:r>
            <a:r>
              <a:rPr lang="en-US" sz="1600" spc="-5" dirty="0">
                <a:solidFill>
                  <a:srgbClr val="933B95"/>
                </a:solidFill>
                <a:cs typeface="Tahoma"/>
              </a:rPr>
              <a:t>e</a:t>
            </a:r>
            <a:r>
              <a:rPr lang="en-US" sz="1600" spc="-15" dirty="0">
                <a:solidFill>
                  <a:srgbClr val="933B95"/>
                </a:solidFill>
                <a:cs typeface="Tahoma"/>
              </a:rPr>
              <a:t>r</a:t>
            </a:r>
            <a:r>
              <a:rPr lang="en-US" sz="1600" spc="-5" dirty="0">
                <a:solidFill>
                  <a:srgbClr val="933B95"/>
                </a:solidFill>
                <a:cs typeface="Tahoma"/>
              </a:rPr>
              <a:t>al</a:t>
            </a:r>
            <a:r>
              <a:rPr lang="en-US" sz="1600" spc="10" dirty="0">
                <a:solidFill>
                  <a:srgbClr val="933B95"/>
                </a:solidFill>
                <a:cs typeface="Tahoma"/>
              </a:rPr>
              <a:t> </a:t>
            </a:r>
            <a:r>
              <a:rPr lang="en-US" sz="1600" spc="-10" dirty="0">
                <a:solidFill>
                  <a:srgbClr val="933B95"/>
                </a:solidFill>
                <a:cs typeface="Tahoma"/>
              </a:rPr>
              <a:t>funct</a:t>
            </a:r>
            <a:r>
              <a:rPr lang="en-US" sz="1600" spc="-15" dirty="0">
                <a:solidFill>
                  <a:srgbClr val="933B95"/>
                </a:solidFill>
                <a:cs typeface="Tahoma"/>
              </a:rPr>
              <a:t>i</a:t>
            </a:r>
            <a:r>
              <a:rPr lang="en-US" sz="1600" spc="-10" dirty="0">
                <a:solidFill>
                  <a:srgbClr val="933B95"/>
                </a:solidFill>
                <a:cs typeface="Tahoma"/>
              </a:rPr>
              <a:t>on</a:t>
            </a:r>
            <a:r>
              <a:rPr lang="en-US" sz="1600" spc="-5" dirty="0">
                <a:solidFill>
                  <a:srgbClr val="933B95"/>
                </a:solidFill>
                <a:cs typeface="Tahoma"/>
              </a:rPr>
              <a:t>s</a:t>
            </a:r>
            <a:r>
              <a:rPr lang="en-US" sz="1600" spc="15" dirty="0">
                <a:solidFill>
                  <a:srgbClr val="933B95"/>
                </a:solidFill>
                <a:cs typeface="Tahoma"/>
              </a:rPr>
              <a:t> </a:t>
            </a:r>
            <a:r>
              <a:rPr lang="en-US" sz="1600" spc="-5" dirty="0">
                <a:solidFill>
                  <a:srgbClr val="933B95"/>
                </a:solidFill>
                <a:cs typeface="Tahoma"/>
              </a:rPr>
              <a:t>of</a:t>
            </a:r>
            <a:r>
              <a:rPr lang="en-US" sz="1600" dirty="0">
                <a:solidFill>
                  <a:srgbClr val="933B95"/>
                </a:solidFill>
                <a:cs typeface="Tahoma"/>
              </a:rPr>
              <a:t> </a:t>
            </a:r>
            <a:r>
              <a:rPr lang="en-US" sz="1600" spc="-5" dirty="0">
                <a:solidFill>
                  <a:srgbClr val="933B95"/>
                </a:solidFill>
                <a:cs typeface="Tahoma"/>
              </a:rPr>
              <a:t>WBC</a:t>
            </a:r>
            <a:endParaRPr lang="en-US" sz="1600" spc="-10" dirty="0">
              <a:solidFill>
                <a:srgbClr val="933B95"/>
              </a:solidFill>
              <a:cs typeface="Tahoma"/>
            </a:endParaRPr>
          </a:p>
          <a:p>
            <a:endParaRPr lang="en-US" dirty="0"/>
          </a:p>
          <a:p>
            <a:r>
              <a:rPr lang="en-US" b="1" dirty="0"/>
              <a:t>General Function</a:t>
            </a:r>
            <a:r>
              <a:rPr lang="en-US" dirty="0"/>
              <a:t>:</a:t>
            </a:r>
          </a:p>
          <a:p>
            <a:r>
              <a:rPr lang="en-US" dirty="0"/>
              <a:t>Protection against infection by: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/>
              <a:t>Phagocytosis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/>
              <a:t>Produce (secrete) antibodies</a:t>
            </a:r>
          </a:p>
          <a:p>
            <a:pPr marL="594360" lvl="2" indent="0">
              <a:buNone/>
            </a:pPr>
            <a:endParaRPr lang="en-US" sz="2400" dirty="0"/>
          </a:p>
          <a:p>
            <a:r>
              <a:rPr lang="en-US" b="1" dirty="0"/>
              <a:t>WBC</a:t>
            </a:r>
            <a:r>
              <a:rPr lang="en-US" dirty="0"/>
              <a:t> = 4000—11000/ml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(Depending on certain factors, ex: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region and environment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.)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076056" y="-27384"/>
            <a:ext cx="0" cy="676875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5806808" y="37871"/>
            <a:ext cx="2869648" cy="9144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smtClean="0"/>
              <a:t>White </a:t>
            </a:r>
            <a:r>
              <a:rPr lang="en-US" sz="2000" b="1" dirty="0" smtClean="0"/>
              <a:t>Blood Cells</a:t>
            </a:r>
            <a:endParaRPr lang="en-US" sz="2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858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WBC</a:t>
            </a: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15616" y="1484784"/>
            <a:ext cx="3240360" cy="576064"/>
          </a:xfrm>
          <a:prstGeom prst="rect">
            <a:avLst/>
          </a:prstGeom>
          <a:solidFill>
            <a:srgbClr val="9783BB"/>
          </a:solidFill>
          <a:ln>
            <a:solidFill>
              <a:srgbClr val="933B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Gr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a</a:t>
            </a:r>
            <a:r>
              <a:rPr lang="en-US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nula</a:t>
            </a:r>
            <a:r>
              <a:rPr lang="en-US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r</a:t>
            </a:r>
            <a:r>
              <a:rPr lang="en-US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lang="en-US" b="1" spc="-5" dirty="0">
                <a:latin typeface="Tahoma"/>
                <a:cs typeface="Tahoma"/>
              </a:rPr>
              <a:t>(</a:t>
            </a:r>
            <a:r>
              <a:rPr lang="en-US" b="1" spc="-5" dirty="0" err="1">
                <a:latin typeface="Tahoma"/>
                <a:cs typeface="Tahoma"/>
              </a:rPr>
              <a:t>polym</a:t>
            </a:r>
            <a:r>
              <a:rPr lang="en-US" b="1" spc="-20" dirty="0" err="1">
                <a:latin typeface="Tahoma"/>
                <a:cs typeface="Tahoma"/>
              </a:rPr>
              <a:t>o</a:t>
            </a:r>
            <a:r>
              <a:rPr lang="en-US" b="1" spc="-5" dirty="0" err="1">
                <a:latin typeface="Tahoma"/>
                <a:cs typeface="Tahoma"/>
              </a:rPr>
              <a:t>rphnuclear</a:t>
            </a:r>
            <a:r>
              <a:rPr lang="en-US" b="1" spc="35" dirty="0">
                <a:latin typeface="Tahoma"/>
                <a:cs typeface="Tahoma"/>
              </a:rPr>
              <a:t> </a:t>
            </a:r>
            <a:r>
              <a:rPr lang="en-US" b="1" spc="-5" dirty="0">
                <a:latin typeface="Tahoma"/>
                <a:cs typeface="Tahoma"/>
              </a:rPr>
              <a:t>PMN )</a:t>
            </a:r>
            <a:endParaRPr lang="ar-SA" dirty="0"/>
          </a:p>
        </p:txBody>
      </p:sp>
      <p:sp>
        <p:nvSpPr>
          <p:cNvPr id="18" name="Rectangle 17"/>
          <p:cNvSpPr/>
          <p:nvPr/>
        </p:nvSpPr>
        <p:spPr>
          <a:xfrm>
            <a:off x="5076056" y="1484784"/>
            <a:ext cx="3240360" cy="576064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A Granular</a:t>
            </a:r>
            <a:endParaRPr lang="ar-S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" name="Straight Arrow Connector 19"/>
          <p:cNvCxnSpPr>
            <a:stCxn id="2" idx="2"/>
          </p:cNvCxnSpPr>
          <p:nvPr/>
        </p:nvCxnSpPr>
        <p:spPr>
          <a:xfrm flipH="1">
            <a:off x="3862264" y="1143000"/>
            <a:ext cx="504056" cy="269776"/>
          </a:xfrm>
          <a:prstGeom prst="straightConnector1">
            <a:avLst/>
          </a:prstGeom>
          <a:ln w="38100">
            <a:solidFill>
              <a:srgbClr val="933B9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72000" y="1143000"/>
            <a:ext cx="576064" cy="269776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83171" y="2386186"/>
            <a:ext cx="1752525" cy="36724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u="sng" spc="-5" dirty="0">
                <a:solidFill>
                  <a:srgbClr val="933B95"/>
                </a:solidFill>
                <a:latin typeface="Tahoma"/>
                <a:cs typeface="Tahoma"/>
              </a:rPr>
              <a:t>Ne</a:t>
            </a:r>
            <a:r>
              <a:rPr lang="en-US" b="1" u="sng" spc="-10" dirty="0">
                <a:solidFill>
                  <a:srgbClr val="933B95"/>
                </a:solidFill>
                <a:latin typeface="Tahoma"/>
                <a:cs typeface="Tahoma"/>
              </a:rPr>
              <a:t>ut</a:t>
            </a:r>
            <a:r>
              <a:rPr lang="en-US" b="1" u="sng" dirty="0">
                <a:solidFill>
                  <a:srgbClr val="933B95"/>
                </a:solidFill>
                <a:latin typeface="Tahoma"/>
                <a:cs typeface="Tahoma"/>
              </a:rPr>
              <a:t>rop</a:t>
            </a:r>
            <a:r>
              <a:rPr lang="en-US" b="1" u="sng" spc="-5" dirty="0">
                <a:solidFill>
                  <a:srgbClr val="933B95"/>
                </a:solidFill>
                <a:latin typeface="Tahoma"/>
                <a:cs typeface="Tahoma"/>
              </a:rPr>
              <a:t>h</a:t>
            </a:r>
            <a:r>
              <a:rPr lang="en-US" b="1" u="sng" spc="-20" dirty="0">
                <a:solidFill>
                  <a:srgbClr val="933B95"/>
                </a:solidFill>
                <a:latin typeface="Tahoma"/>
                <a:cs typeface="Tahoma"/>
              </a:rPr>
              <a:t>i</a:t>
            </a:r>
            <a:r>
              <a:rPr lang="en-US" b="1" u="sng" spc="-5" dirty="0">
                <a:solidFill>
                  <a:srgbClr val="933B95"/>
                </a:solidFill>
                <a:latin typeface="Tahoma"/>
                <a:cs typeface="Tahoma"/>
              </a:rPr>
              <a:t>l</a:t>
            </a:r>
          </a:p>
          <a:p>
            <a:pPr algn="ctr"/>
            <a:r>
              <a:rPr lang="en-US" b="1" spc="-5" dirty="0">
                <a:latin typeface="Tahoma"/>
                <a:cs typeface="Tahoma"/>
              </a:rPr>
              <a:t>62%</a:t>
            </a:r>
            <a:endParaRPr lang="ar-SA" b="1" spc="-5" dirty="0">
              <a:latin typeface="Tahoma"/>
              <a:cs typeface="Tahoma"/>
            </a:endParaRPr>
          </a:p>
          <a:p>
            <a:pPr algn="ctr"/>
            <a:r>
              <a:rPr lang="en-US" sz="1400" dirty="0"/>
              <a:t> 10-16um </a:t>
            </a:r>
          </a:p>
          <a:p>
            <a:pPr algn="ctr"/>
            <a:r>
              <a:rPr lang="en-US" sz="1400" b="1" dirty="0"/>
              <a:t>Nucleus: </a:t>
            </a:r>
          </a:p>
          <a:p>
            <a:pPr algn="ctr"/>
            <a:r>
              <a:rPr lang="en-US" sz="1400" dirty="0"/>
              <a:t>divided into 2-5 lobes </a:t>
            </a:r>
            <a:r>
              <a:rPr lang="en-US" sz="1200" dirty="0"/>
              <a:t>(</a:t>
            </a:r>
            <a:r>
              <a:rPr lang="en-US" sz="1200" dirty="0" smtClean="0"/>
              <a:t>multi-lobed/lobulated nucleus)</a:t>
            </a:r>
            <a:r>
              <a:rPr lang="en-US" sz="1200" dirty="0"/>
              <a:t> </a:t>
            </a:r>
            <a:r>
              <a:rPr lang="en-US" sz="1400" b="1" dirty="0" smtClean="0">
                <a:solidFill>
                  <a:srgbClr val="7030A0"/>
                </a:solidFill>
              </a:rPr>
              <a:t>purple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cytoplasmic granules</a:t>
            </a:r>
          </a:p>
          <a:p>
            <a:pPr algn="ctr"/>
            <a:endParaRPr lang="en-US" sz="1400" u="sng" dirty="0">
              <a:solidFill>
                <a:srgbClr val="933B95"/>
              </a:solidFill>
            </a:endParaRPr>
          </a:p>
          <a:p>
            <a:pPr algn="ctr"/>
            <a:endParaRPr lang="en-US" sz="1400" u="sng" dirty="0">
              <a:solidFill>
                <a:srgbClr val="933B95"/>
              </a:solidFill>
            </a:endParaRPr>
          </a:p>
          <a:p>
            <a:pPr algn="ctr"/>
            <a:endParaRPr lang="en-US" sz="1400" u="sng" dirty="0">
              <a:solidFill>
                <a:srgbClr val="933B95"/>
              </a:solidFill>
            </a:endParaRPr>
          </a:p>
          <a:p>
            <a:pPr algn="ctr"/>
            <a:endParaRPr lang="en-US" sz="1400" u="sng" dirty="0">
              <a:solidFill>
                <a:srgbClr val="933B95"/>
              </a:solidFill>
            </a:endParaRPr>
          </a:p>
          <a:p>
            <a:pPr algn="ctr"/>
            <a:endParaRPr lang="en-US" sz="1400" u="sng" dirty="0">
              <a:solidFill>
                <a:srgbClr val="933B95"/>
              </a:solidFill>
            </a:endParaRPr>
          </a:p>
          <a:p>
            <a:pPr algn="ctr"/>
            <a:endParaRPr lang="en-US" sz="1400" u="sng" dirty="0">
              <a:solidFill>
                <a:srgbClr val="933B95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3577977" y="2389001"/>
            <a:ext cx="1752525" cy="374123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12700" algn="ctr">
              <a:lnSpc>
                <a:spcPts val="2555"/>
              </a:lnSpc>
              <a:tabLst>
                <a:tab pos="1588770" algn="l"/>
              </a:tabLst>
            </a:pPr>
            <a:r>
              <a:rPr lang="en-US" sz="1600" b="1" u="sng" dirty="0">
                <a:solidFill>
                  <a:srgbClr val="1FADCD"/>
                </a:solidFill>
                <a:latin typeface="Tahoma"/>
                <a:cs typeface="Tahoma"/>
              </a:rPr>
              <a:t>Bas</a:t>
            </a:r>
            <a:r>
              <a:rPr lang="en-US" sz="1600" b="1" u="sng" spc="-10" dirty="0">
                <a:solidFill>
                  <a:srgbClr val="1FADCD"/>
                </a:solidFill>
                <a:latin typeface="Tahoma"/>
                <a:cs typeface="Tahoma"/>
              </a:rPr>
              <a:t>o</a:t>
            </a:r>
            <a:r>
              <a:rPr lang="en-US" sz="1600" b="1" u="sng" spc="-5" dirty="0">
                <a:solidFill>
                  <a:srgbClr val="1FADCD"/>
                </a:solidFill>
                <a:latin typeface="Tahoma"/>
                <a:cs typeface="Tahoma"/>
              </a:rPr>
              <a:t>phi</a:t>
            </a:r>
            <a:r>
              <a:rPr lang="en-US" sz="1600" b="1" u="sng" dirty="0">
                <a:solidFill>
                  <a:srgbClr val="1FADCD"/>
                </a:solidFill>
                <a:latin typeface="Tahoma"/>
                <a:cs typeface="Tahoma"/>
              </a:rPr>
              <a:t>l</a:t>
            </a:r>
            <a:r>
              <a:rPr lang="en-US" sz="1600" b="1" dirty="0">
                <a:solidFill>
                  <a:srgbClr val="1FADCD"/>
                </a:solidFill>
                <a:latin typeface="Tahoma"/>
                <a:cs typeface="Tahoma"/>
              </a:rPr>
              <a:t> </a:t>
            </a:r>
            <a:r>
              <a:rPr lang="en-US" sz="1600" b="1" spc="5" dirty="0">
                <a:latin typeface="Tahoma"/>
                <a:cs typeface="Tahoma"/>
              </a:rPr>
              <a:t>0.</a:t>
            </a:r>
            <a:r>
              <a:rPr lang="en-US" sz="1600" b="1" spc="-10" dirty="0">
                <a:latin typeface="Tahoma"/>
                <a:cs typeface="Tahoma"/>
              </a:rPr>
              <a:t>4</a:t>
            </a:r>
            <a:r>
              <a:rPr lang="en-US" sz="1600" b="1" dirty="0">
                <a:latin typeface="Tahoma"/>
                <a:cs typeface="Tahoma"/>
              </a:rPr>
              <a:t>% </a:t>
            </a:r>
          </a:p>
          <a:p>
            <a:pPr marL="12700" algn="ctr">
              <a:lnSpc>
                <a:spcPts val="2555"/>
              </a:lnSpc>
              <a:tabLst>
                <a:tab pos="1588770" algn="l"/>
              </a:tabLst>
            </a:pPr>
            <a:r>
              <a:rPr lang="en-US" sz="1000" dirty="0">
                <a:cs typeface="Tahoma"/>
              </a:rPr>
              <a:t>-</a:t>
            </a:r>
            <a:r>
              <a:rPr lang="en-US" sz="1200" dirty="0">
                <a:cs typeface="Tahoma"/>
              </a:rPr>
              <a:t>10-14um</a:t>
            </a:r>
          </a:p>
          <a:p>
            <a:pPr marL="12700" algn="ctr">
              <a:lnSpc>
                <a:spcPts val="2555"/>
              </a:lnSpc>
              <a:tabLst>
                <a:tab pos="1588770" algn="l"/>
              </a:tabLst>
            </a:pPr>
            <a:r>
              <a:rPr lang="en-US" sz="1600" b="1" dirty="0">
                <a:cs typeface="Tahoma"/>
              </a:rPr>
              <a:t>Nucleus</a:t>
            </a:r>
            <a:r>
              <a:rPr lang="en-US" sz="1100" dirty="0" smtClean="0">
                <a:cs typeface="Tahoma"/>
              </a:rPr>
              <a:t>:</a:t>
            </a:r>
          </a:p>
          <a:p>
            <a:pPr marL="12700" algn="ctr">
              <a:lnSpc>
                <a:spcPts val="2555"/>
              </a:lnSpc>
              <a:tabLst>
                <a:tab pos="1588770" algn="l"/>
              </a:tabLst>
            </a:pPr>
            <a:r>
              <a:rPr lang="en-US" sz="1100" dirty="0" smtClean="0">
                <a:cs typeface="Tahoma"/>
              </a:rPr>
              <a:t>(Segmented nucleus)</a:t>
            </a:r>
            <a:endParaRPr lang="en-US" sz="1100" dirty="0">
              <a:cs typeface="Tahoma"/>
            </a:endParaRPr>
          </a:p>
          <a:p>
            <a:pPr marL="12700" algn="ctr">
              <a:lnSpc>
                <a:spcPts val="2555"/>
              </a:lnSpc>
              <a:tabLst>
                <a:tab pos="1588770" algn="l"/>
              </a:tabLst>
            </a:pPr>
            <a:r>
              <a:rPr lang="en-US" sz="1400" dirty="0">
                <a:cs typeface="Tahoma"/>
              </a:rPr>
              <a:t>-hidden by </a:t>
            </a:r>
            <a:r>
              <a:rPr lang="en-US" sz="1400" b="1" u="sng" dirty="0">
                <a:cs typeface="Tahoma"/>
              </a:rPr>
              <a:t>large</a:t>
            </a:r>
            <a:r>
              <a:rPr lang="en-US" sz="1000" b="1" u="sng" dirty="0">
                <a:cs typeface="Tahoma"/>
              </a:rPr>
              <a:t> </a:t>
            </a:r>
            <a:r>
              <a:rPr lang="en-US" sz="1100" b="1" dirty="0">
                <a:cs typeface="Tahoma"/>
              </a:rPr>
              <a:t>round </a:t>
            </a:r>
            <a:r>
              <a:rPr lang="en-US" sz="1100" b="1" dirty="0">
                <a:solidFill>
                  <a:srgbClr val="00B0F0"/>
                </a:solidFill>
                <a:cs typeface="Tahoma"/>
              </a:rPr>
              <a:t>blue</a:t>
            </a:r>
            <a:r>
              <a:rPr lang="en-US" sz="1100" b="1" dirty="0">
                <a:cs typeface="Tahoma"/>
              </a:rPr>
              <a:t> granules</a:t>
            </a:r>
          </a:p>
          <a:p>
            <a:pPr marL="12700" algn="ctr">
              <a:lnSpc>
                <a:spcPts val="2555"/>
              </a:lnSpc>
              <a:tabLst>
                <a:tab pos="1588770" algn="l"/>
              </a:tabLst>
            </a:pPr>
            <a:endParaRPr lang="en-US" sz="1200" b="1" u="sng" dirty="0">
              <a:cs typeface="Tahoma"/>
            </a:endParaRPr>
          </a:p>
          <a:p>
            <a:pPr marL="12700">
              <a:lnSpc>
                <a:spcPts val="2555"/>
              </a:lnSpc>
              <a:tabLst>
                <a:tab pos="1588770" algn="l"/>
              </a:tabLst>
            </a:pPr>
            <a:endParaRPr lang="en-US" sz="1600" dirty="0">
              <a:latin typeface="Tahoma"/>
              <a:cs typeface="Tahoma"/>
            </a:endParaRPr>
          </a:p>
          <a:p>
            <a:pPr marL="12700">
              <a:lnSpc>
                <a:spcPts val="2555"/>
              </a:lnSpc>
              <a:tabLst>
                <a:tab pos="1588770" algn="l"/>
              </a:tabLst>
            </a:pPr>
            <a:endParaRPr lang="en-US" sz="1600" dirty="0">
              <a:latin typeface="Tahoma"/>
              <a:cs typeface="Tahoma"/>
            </a:endParaRPr>
          </a:p>
          <a:p>
            <a:pPr marL="12700">
              <a:lnSpc>
                <a:spcPts val="2555"/>
              </a:lnSpc>
              <a:tabLst>
                <a:tab pos="1588770" algn="l"/>
              </a:tabLst>
            </a:pP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825452" y="2386186"/>
            <a:ext cx="1752525" cy="36724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u="sng" spc="-5" dirty="0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lang="en-US" b="1" u="sng" spc="-10" dirty="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lang="en-US" b="1" u="sng" spc="-5" dirty="0">
                <a:solidFill>
                  <a:srgbClr val="FF0000"/>
                </a:solidFill>
                <a:latin typeface="Tahoma"/>
                <a:cs typeface="Tahoma"/>
              </a:rPr>
              <a:t>s</a:t>
            </a:r>
            <a:r>
              <a:rPr lang="en-US" b="1" u="sng" spc="-20" dirty="0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lang="en-US" b="1" u="sng" spc="-5" dirty="0">
                <a:solidFill>
                  <a:srgbClr val="FF0000"/>
                </a:solidFill>
                <a:latin typeface="Tahoma"/>
                <a:cs typeface="Tahoma"/>
              </a:rPr>
              <a:t>n</a:t>
            </a:r>
            <a:r>
              <a:rPr lang="en-US" b="1" u="sng" spc="-10" dirty="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lang="en-US" b="1" u="sng" spc="-5" dirty="0">
                <a:solidFill>
                  <a:srgbClr val="FF0000"/>
                </a:solidFill>
                <a:latin typeface="Tahoma"/>
                <a:cs typeface="Tahoma"/>
              </a:rPr>
              <a:t>ph</a:t>
            </a:r>
            <a:r>
              <a:rPr lang="en-US" b="1" u="sng" spc="-20" dirty="0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lang="en-US" b="1" u="sng" dirty="0">
                <a:solidFill>
                  <a:srgbClr val="FF0000"/>
                </a:solidFill>
                <a:latin typeface="Tahoma"/>
                <a:cs typeface="Tahoma"/>
              </a:rPr>
              <a:t>l</a:t>
            </a:r>
          </a:p>
          <a:p>
            <a:pPr algn="ctr"/>
            <a:r>
              <a:rPr lang="en-US" sz="1400" b="1" dirty="0">
                <a:latin typeface="Tahoma"/>
                <a:cs typeface="Tahoma"/>
              </a:rPr>
              <a:t>2.</a:t>
            </a:r>
            <a:r>
              <a:rPr lang="en-US" sz="1400" b="1" spc="-10" dirty="0">
                <a:latin typeface="Tahoma"/>
                <a:cs typeface="Tahoma"/>
              </a:rPr>
              <a:t>3% </a:t>
            </a:r>
          </a:p>
          <a:p>
            <a:pPr algn="ctr"/>
            <a:r>
              <a:rPr lang="en-US" sz="1400" dirty="0">
                <a:cs typeface="Tahoma"/>
              </a:rPr>
              <a:t>12-18um </a:t>
            </a:r>
          </a:p>
          <a:p>
            <a:pPr algn="ctr"/>
            <a:r>
              <a:rPr lang="en-US" sz="1400" b="1" dirty="0">
                <a:cs typeface="Tahoma"/>
              </a:rPr>
              <a:t>Nucleus: </a:t>
            </a:r>
          </a:p>
          <a:p>
            <a:pPr algn="ctr"/>
            <a:r>
              <a:rPr lang="en-US" sz="1200" dirty="0">
                <a:cs typeface="Tahoma"/>
              </a:rPr>
              <a:t>2 lobes, </a:t>
            </a:r>
          </a:p>
          <a:p>
            <a:pPr algn="ctr"/>
            <a:r>
              <a:rPr lang="en-US" sz="1200" dirty="0">
                <a:cs typeface="Tahoma"/>
              </a:rPr>
              <a:t>coarse </a:t>
            </a:r>
            <a:r>
              <a:rPr lang="en-US" sz="1400" b="1" dirty="0">
                <a:solidFill>
                  <a:srgbClr val="FF0000"/>
                </a:solidFill>
                <a:cs typeface="Tahoma"/>
              </a:rPr>
              <a:t>red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cs typeface="Tahoma"/>
              </a:rPr>
              <a:t>granules</a:t>
            </a:r>
          </a:p>
          <a:p>
            <a:pPr algn="ctr"/>
            <a:endParaRPr lang="en-US" dirty="0">
              <a:latin typeface="Tahoma"/>
              <a:cs typeface="Tahoma"/>
            </a:endParaRPr>
          </a:p>
          <a:p>
            <a:pPr algn="ctr"/>
            <a:endParaRPr lang="en-US" dirty="0">
              <a:latin typeface="Tahoma"/>
              <a:cs typeface="Tahoma"/>
            </a:endParaRPr>
          </a:p>
          <a:p>
            <a:pPr algn="ctr"/>
            <a:endParaRPr lang="en-US" dirty="0">
              <a:latin typeface="Tahoma"/>
              <a:cs typeface="Tahoma"/>
            </a:endParaRPr>
          </a:p>
          <a:p>
            <a:pPr algn="ctr"/>
            <a:endParaRPr lang="en-US" dirty="0">
              <a:latin typeface="Tahoma"/>
              <a:cs typeface="Tahoma"/>
            </a:endParaRPr>
          </a:p>
          <a:p>
            <a:pPr algn="ctr"/>
            <a:endParaRPr lang="en-US" dirty="0">
              <a:latin typeface="Tahoma"/>
              <a:cs typeface="Tahoma"/>
            </a:endParaRPr>
          </a:p>
          <a:p>
            <a:pPr algn="ctr"/>
            <a:endParaRPr lang="en-US" dirty="0">
              <a:latin typeface="Tahoma"/>
              <a:cs typeface="Tahoma"/>
            </a:endParaRPr>
          </a:p>
        </p:txBody>
      </p:sp>
      <p:sp>
        <p:nvSpPr>
          <p:cNvPr id="30" name="object 4"/>
          <p:cNvSpPr/>
          <p:nvPr/>
        </p:nvSpPr>
        <p:spPr>
          <a:xfrm>
            <a:off x="251494" y="4803595"/>
            <a:ext cx="1415878" cy="1217693"/>
          </a:xfrm>
          <a:prstGeom prst="rect">
            <a:avLst/>
          </a:prstGeom>
          <a:blipFill>
            <a:blip r:embed="rId3" cstate="print"/>
            <a:srcRect/>
            <a:stretch>
              <a:fillRect l="-21763" t="-9877" r="-21263" b="-23925"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8" t="6860" r="10171" b="18370"/>
          <a:stretch/>
        </p:blipFill>
        <p:spPr bwMode="auto">
          <a:xfrm>
            <a:off x="1861493" y="4321905"/>
            <a:ext cx="1680441" cy="15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9" t="10731" r="22747" b="26574"/>
          <a:stretch/>
        </p:blipFill>
        <p:spPr bwMode="auto">
          <a:xfrm>
            <a:off x="3736058" y="4840856"/>
            <a:ext cx="1370838" cy="124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5" name="Straight Arrow Connector 34"/>
          <p:cNvCxnSpPr/>
          <p:nvPr/>
        </p:nvCxnSpPr>
        <p:spPr>
          <a:xfrm flipH="1">
            <a:off x="1321396" y="2060848"/>
            <a:ext cx="504056" cy="269776"/>
          </a:xfrm>
          <a:prstGeom prst="straightConnector1">
            <a:avLst/>
          </a:prstGeom>
          <a:ln w="38100">
            <a:solidFill>
              <a:srgbClr val="933B9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031940" y="2060848"/>
            <a:ext cx="576064" cy="269776"/>
          </a:xfrm>
          <a:prstGeom prst="straightConnector1">
            <a:avLst/>
          </a:prstGeom>
          <a:ln w="38100">
            <a:solidFill>
              <a:srgbClr val="933B9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701713" y="2065834"/>
            <a:ext cx="0" cy="269776"/>
          </a:xfrm>
          <a:prstGeom prst="straightConnector1">
            <a:avLst/>
          </a:prstGeom>
          <a:ln w="38100">
            <a:solidFill>
              <a:srgbClr val="933B9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5580111" y="2410730"/>
            <a:ext cx="1752525" cy="3672408"/>
          </a:xfrm>
          <a:prstGeom prst="round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12700" algn="ctr">
              <a:lnSpc>
                <a:spcPts val="2555"/>
              </a:lnSpc>
              <a:tabLst>
                <a:tab pos="1588770" algn="l"/>
              </a:tabLst>
            </a:pPr>
            <a:r>
              <a:rPr lang="en-US" sz="1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Monocytes</a:t>
            </a:r>
            <a:r>
              <a:rPr lang="en-US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2700" algn="ctr">
              <a:lnSpc>
                <a:spcPts val="2555"/>
              </a:lnSpc>
              <a:tabLst>
                <a:tab pos="1588770" algn="l"/>
              </a:tabLst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5.3%</a:t>
            </a:r>
          </a:p>
          <a:p>
            <a:pPr marL="12700" algn="ctr">
              <a:lnSpc>
                <a:spcPts val="2555"/>
              </a:lnSpc>
              <a:tabLst>
                <a:tab pos="1588770" algn="l"/>
              </a:tabLst>
            </a:pPr>
            <a:r>
              <a:rPr lang="en-US" sz="1400" dirty="0">
                <a:ea typeface="Tahoma" panose="020B0604030504040204" pitchFamily="34" charset="0"/>
                <a:cs typeface="Tahoma" panose="020B0604030504040204" pitchFamily="34" charset="0"/>
              </a:rPr>
              <a:t>15-20um</a:t>
            </a:r>
          </a:p>
          <a:p>
            <a:pPr marL="12700" algn="ctr">
              <a:lnSpc>
                <a:spcPts val="2555"/>
              </a:lnSpc>
              <a:tabLst>
                <a:tab pos="1588770" algn="l"/>
              </a:tabLst>
            </a:pPr>
            <a:r>
              <a:rPr lang="en-US" sz="1400" b="1" dirty="0">
                <a:ea typeface="Tahoma" panose="020B0604030504040204" pitchFamily="34" charset="0"/>
                <a:cs typeface="Tahoma" panose="020B0604030504040204" pitchFamily="34" charset="0"/>
              </a:rPr>
              <a:t>Nucleus:</a:t>
            </a:r>
          </a:p>
          <a:p>
            <a:pPr marL="12700" algn="ctr">
              <a:lnSpc>
                <a:spcPts val="2555"/>
              </a:lnSpc>
              <a:tabLst>
                <a:tab pos="1588770" algn="l"/>
              </a:tabLst>
            </a:pPr>
            <a:r>
              <a:rPr lang="en-US" sz="1400" dirty="0">
                <a:ea typeface="Tahoma" panose="020B0604030504040204" pitchFamily="34" charset="0"/>
                <a:cs typeface="Tahoma" panose="020B0604030504040204" pitchFamily="34" charset="0"/>
              </a:rPr>
              <a:t>Kidney-shaped </a:t>
            </a:r>
            <a:r>
              <a:rPr lang="en-US" sz="700" b="1" u="sng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(LARGEST CELL IN WBC)</a:t>
            </a:r>
          </a:p>
          <a:p>
            <a:pPr marL="12700" algn="ctr">
              <a:lnSpc>
                <a:spcPts val="2555"/>
              </a:lnSpc>
              <a:tabLst>
                <a:tab pos="1588770" algn="l"/>
              </a:tabLst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ts val="2555"/>
              </a:lnSpc>
              <a:tabLst>
                <a:tab pos="1588770" algn="l"/>
              </a:tabLst>
            </a:pPr>
            <a:endParaRPr lang="en-US" sz="1600" dirty="0">
              <a:latin typeface="Tahoma"/>
              <a:cs typeface="Tahoma"/>
            </a:endParaRPr>
          </a:p>
          <a:p>
            <a:pPr marL="12700">
              <a:lnSpc>
                <a:spcPts val="2555"/>
              </a:lnSpc>
              <a:tabLst>
                <a:tab pos="1588770" algn="l"/>
              </a:tabLst>
            </a:pPr>
            <a:endParaRPr lang="en-US" sz="1600" dirty="0">
              <a:latin typeface="Tahoma"/>
              <a:cs typeface="Tahoma"/>
            </a:endParaRPr>
          </a:p>
          <a:p>
            <a:pPr marL="12700">
              <a:lnSpc>
                <a:spcPts val="2555"/>
              </a:lnSpc>
              <a:tabLst>
                <a:tab pos="1588770" algn="l"/>
              </a:tabLst>
            </a:pPr>
            <a:endParaRPr lang="en-US" sz="1600" dirty="0">
              <a:latin typeface="Tahoma"/>
              <a:cs typeface="Tahoma"/>
            </a:endParaRPr>
          </a:p>
          <a:p>
            <a:pPr marL="12700">
              <a:lnSpc>
                <a:spcPts val="2555"/>
              </a:lnSpc>
              <a:tabLst>
                <a:tab pos="1588770" algn="l"/>
              </a:tabLst>
            </a:pP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332634" y="2402083"/>
            <a:ext cx="1752525" cy="3672408"/>
          </a:xfrm>
          <a:prstGeom prst="round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12700">
              <a:lnSpc>
                <a:spcPts val="2555"/>
              </a:lnSpc>
              <a:tabLst>
                <a:tab pos="1588770" algn="l"/>
              </a:tabLst>
            </a:pPr>
            <a:endParaRPr lang="en-US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2" t="9331" r="18375" b="20510"/>
          <a:stretch/>
        </p:blipFill>
        <p:spPr bwMode="auto">
          <a:xfrm>
            <a:off x="5662355" y="4507876"/>
            <a:ext cx="1588035" cy="142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object 4"/>
          <p:cNvSpPr/>
          <p:nvPr/>
        </p:nvSpPr>
        <p:spPr>
          <a:xfrm>
            <a:off x="7621271" y="4940574"/>
            <a:ext cx="1258956" cy="1080714"/>
          </a:xfrm>
          <a:prstGeom prst="rect">
            <a:avLst/>
          </a:prstGeom>
          <a:blipFill>
            <a:blip r:embed="rId7" cstate="print"/>
            <a:srcRect/>
            <a:stretch>
              <a:fillRect l="-24000" t="-13425" r="-30720" b="-26848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7495865" y="2065834"/>
            <a:ext cx="576064" cy="269776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372200" y="2065834"/>
            <a:ext cx="504056" cy="269776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2"/>
          <p:cNvSpPr txBox="1"/>
          <p:nvPr/>
        </p:nvSpPr>
        <p:spPr>
          <a:xfrm>
            <a:off x="83171" y="550421"/>
            <a:ext cx="2000719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>
                <a:solidFill>
                  <a:schemeClr val="bg1">
                    <a:lumMod val="65000"/>
                  </a:schemeClr>
                </a:solidFill>
              </a:rPr>
              <a:t>كرات الدم البيضاء ذات النواة المتعددة الأشكال.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403648" y="1116090"/>
            <a:ext cx="0" cy="6567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183462" y="1778696"/>
            <a:ext cx="3100505" cy="2793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TextBox 12"/>
          <p:cNvSpPr txBox="1"/>
          <p:nvPr/>
        </p:nvSpPr>
        <p:spPr>
          <a:xfrm>
            <a:off x="6250030" y="627549"/>
            <a:ext cx="2000719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</a:rPr>
              <a:t>A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granular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= A means </a:t>
            </a:r>
            <a:r>
              <a:rPr lang="en-US" dirty="0">
                <a:solidFill>
                  <a:srgbClr val="FF0000"/>
                </a:solidFill>
              </a:rPr>
              <a:t>not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6372200" y="1273880"/>
            <a:ext cx="5922" cy="4672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10042" y="6348227"/>
            <a:ext cx="825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-Granular: is categorized by: COLOR.           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Note: the doctor says that the diameters aren’t very important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-A granular: is categorized by SIZE.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32634" y="2564904"/>
            <a:ext cx="1834769" cy="2929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ts val="2555"/>
              </a:lnSpc>
              <a:tabLst>
                <a:tab pos="1588770" algn="l"/>
              </a:tabLst>
            </a:pPr>
            <a:r>
              <a:rPr lang="en-US" sz="1400" b="1" u="sng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US" sz="1400" b="1" u="sng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US" sz="1400" b="1" u="sng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mphocyte</a:t>
            </a:r>
            <a:r>
              <a:rPr lang="en-US" sz="1400" b="1" u="sng" spc="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</a:t>
            </a:r>
            <a:r>
              <a:rPr lang="en-US" sz="1600" b="1" spc="-1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</a:p>
          <a:p>
            <a:pPr marL="12700" algn="ctr">
              <a:lnSpc>
                <a:spcPts val="2555"/>
              </a:lnSpc>
              <a:tabLst>
                <a:tab pos="1588770" algn="l"/>
              </a:tabLst>
            </a:pPr>
            <a:r>
              <a:rPr lang="en-US" sz="1200" spc="-1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 Lymphocytes</a:t>
            </a:r>
          </a:p>
          <a:p>
            <a:pPr marL="12700" algn="ctr">
              <a:lnSpc>
                <a:spcPts val="2555"/>
              </a:lnSpc>
              <a:tabLst>
                <a:tab pos="1588770" algn="l"/>
              </a:tabLst>
            </a:pPr>
            <a:r>
              <a:rPr lang="en-US" sz="1200" spc="-1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Lymphocytes</a:t>
            </a:r>
            <a:endParaRPr lang="en-US" sz="1600" b="1" spc="-1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algn="ctr">
              <a:lnSpc>
                <a:spcPts val="2555"/>
              </a:lnSpc>
              <a:tabLst>
                <a:tab pos="1588770" algn="l"/>
              </a:tabLst>
            </a:pPr>
            <a:r>
              <a:rPr lang="en-US" sz="1200" b="1" dirty="0" smtClean="0">
                <a:ea typeface="Tahoma" panose="020B0604030504040204" pitchFamily="34" charset="0"/>
                <a:cs typeface="Tahoma" panose="020B0604030504040204" pitchFamily="34" charset="0"/>
              </a:rPr>
              <a:t>Nucleus</a:t>
            </a:r>
            <a:r>
              <a:rPr lang="en-US" sz="1200" b="1" u="sng" dirty="0"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12700" algn="ctr">
              <a:lnSpc>
                <a:spcPts val="2555"/>
              </a:lnSpc>
              <a:tabLst>
                <a:tab pos="1588770" algn="l"/>
              </a:tabLst>
            </a:pPr>
            <a:r>
              <a:rPr lang="en-US" sz="1200" dirty="0">
                <a:ea typeface="Tahoma" panose="020B0604030504040204" pitchFamily="34" charset="0"/>
                <a:cs typeface="Tahoma" panose="020B0604030504040204" pitchFamily="34" charset="0"/>
              </a:rPr>
              <a:t>Round</a:t>
            </a:r>
          </a:p>
          <a:p>
            <a:pPr marL="298450" indent="-285750" algn="ctr">
              <a:lnSpc>
                <a:spcPts val="2555"/>
              </a:lnSpc>
              <a:buFont typeface="Arial" panose="020B0604020202020204" pitchFamily="34" charset="0"/>
              <a:buChar char="•"/>
              <a:tabLst>
                <a:tab pos="1588770" algn="l"/>
              </a:tabLst>
            </a:pPr>
            <a:r>
              <a:rPr lang="en-US" sz="1100" dirty="0">
                <a:ea typeface="Tahoma" panose="020B0604030504040204" pitchFamily="34" charset="0"/>
                <a:cs typeface="Tahoma" panose="020B0604030504040204" pitchFamily="34" charset="0"/>
              </a:rPr>
              <a:t> small (5-8um)</a:t>
            </a:r>
          </a:p>
          <a:p>
            <a:pPr marL="298450" indent="-285750" algn="ctr">
              <a:lnSpc>
                <a:spcPts val="2555"/>
              </a:lnSpc>
              <a:buFont typeface="Arial" panose="020B0604020202020204" pitchFamily="34" charset="0"/>
              <a:buChar char="•"/>
              <a:tabLst>
                <a:tab pos="1588770" algn="l"/>
              </a:tabLst>
            </a:pPr>
            <a:r>
              <a:rPr lang="en-US" sz="1100" dirty="0">
                <a:ea typeface="Tahoma" panose="020B0604030504040204" pitchFamily="34" charset="0"/>
                <a:cs typeface="Tahoma" panose="020B0604030504040204" pitchFamily="34" charset="0"/>
              </a:rPr>
              <a:t>large (9-15um)</a:t>
            </a:r>
            <a:endParaRPr lang="en-US" sz="1600" b="1" spc="-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algn="ctr">
              <a:lnSpc>
                <a:spcPts val="2555"/>
              </a:lnSpc>
              <a:tabLst>
                <a:tab pos="1588770" algn="l"/>
              </a:tabLst>
            </a:pPr>
            <a:endParaRPr lang="en-US" sz="12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-19789" y="-68559"/>
            <a:ext cx="6665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-in boys’ slides percentages are written in ranges :Neutrophils:50%-70% Eosinophils:1%-4% Basophils:0.4% monocytes:2%-8% Lymphocytes:20%-40%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47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Microscopic Images of WBC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35328" y="1628800"/>
            <a:ext cx="8473344" cy="1861823"/>
            <a:chOff x="683568" y="1386070"/>
            <a:chExt cx="8473344" cy="1861823"/>
          </a:xfrm>
        </p:grpSpPr>
        <p:sp>
          <p:nvSpPr>
            <p:cNvPr id="4" name="object 2"/>
            <p:cNvSpPr/>
            <p:nvPr/>
          </p:nvSpPr>
          <p:spPr>
            <a:xfrm>
              <a:off x="683568" y="1390518"/>
              <a:ext cx="2929001" cy="18573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3"/>
            <p:cNvSpPr/>
            <p:nvPr/>
          </p:nvSpPr>
          <p:spPr>
            <a:xfrm>
              <a:off x="3698584" y="1386070"/>
              <a:ext cx="2847975" cy="18478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45487" y="1386070"/>
              <a:ext cx="2511425" cy="18478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2"/>
          <p:cNvSpPr/>
          <p:nvPr/>
        </p:nvSpPr>
        <p:spPr>
          <a:xfrm>
            <a:off x="4932040" y="4221088"/>
            <a:ext cx="2971800" cy="20288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/>
          <p:nvPr/>
        </p:nvSpPr>
        <p:spPr>
          <a:xfrm>
            <a:off x="1331640" y="4221088"/>
            <a:ext cx="2971800" cy="20288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221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194920" cy="828328"/>
          </a:xfrm>
        </p:spPr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of WBC</a:t>
            </a:r>
            <a:endParaRPr lang="ar-S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970784" cy="4937760"/>
          </a:xfrm>
        </p:spPr>
        <p:txBody>
          <a:bodyPr/>
          <a:lstStyle/>
          <a:p>
            <a:pPr marL="0" indent="0">
              <a:buNone/>
            </a:pPr>
            <a:r>
              <a:rPr lang="en-US" sz="1600" b="1" u="sng" dirty="0"/>
              <a:t>Major lineages of WBC:</a:t>
            </a:r>
            <a:endParaRPr lang="en-US" sz="2800" b="1" u="sng" dirty="0"/>
          </a:p>
          <a:p>
            <a:pPr marL="342900" indent="-342900">
              <a:buFont typeface="+mj-lt"/>
              <a:buAutoNum type="arabicPeriod"/>
            </a:pPr>
            <a:r>
              <a:rPr lang="en-US" sz="1600" b="1" dirty="0" err="1"/>
              <a:t>Myelocytic</a:t>
            </a:r>
            <a:r>
              <a:rPr lang="en-US" sz="1800" b="1" dirty="0"/>
              <a:t> : </a:t>
            </a:r>
            <a:r>
              <a:rPr lang="en-US" sz="1200" dirty="0"/>
              <a:t>All granular &amp; monocytes</a:t>
            </a: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800" b="1" dirty="0"/>
              <a:t>Lymphocytic: </a:t>
            </a:r>
            <a:r>
              <a:rPr lang="en-US" sz="1600" dirty="0"/>
              <a:t>lymphocytes</a:t>
            </a:r>
          </a:p>
          <a:p>
            <a:endParaRPr lang="ar-SA" dirty="0"/>
          </a:p>
        </p:txBody>
      </p:sp>
      <p:sp>
        <p:nvSpPr>
          <p:cNvPr id="4" name="object 2"/>
          <p:cNvSpPr/>
          <p:nvPr/>
        </p:nvSpPr>
        <p:spPr>
          <a:xfrm>
            <a:off x="3851920" y="1700808"/>
            <a:ext cx="5141962" cy="4319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12"/>
          <p:cNvSpPr txBox="1"/>
          <p:nvPr/>
        </p:nvSpPr>
        <p:spPr>
          <a:xfrm>
            <a:off x="4499992" y="818146"/>
            <a:ext cx="2498973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Lineage (line)  = </a:t>
            </a:r>
            <a:r>
              <a:rPr lang="ar-SA" sz="1200" dirty="0">
                <a:solidFill>
                  <a:schemeClr val="bg1">
                    <a:lumMod val="65000"/>
                  </a:schemeClr>
                </a:solidFill>
              </a:rPr>
              <a:t>الطريق اللي الخليه بتمشي عليه « تتبعه »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24328" y="1772816"/>
            <a:ext cx="792088" cy="42476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TextBox 12"/>
          <p:cNvSpPr txBox="1"/>
          <p:nvPr/>
        </p:nvSpPr>
        <p:spPr>
          <a:xfrm>
            <a:off x="7236296" y="1331476"/>
            <a:ext cx="1162283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>
                <a:solidFill>
                  <a:schemeClr val="bg1">
                    <a:lumMod val="65000"/>
                  </a:schemeClr>
                </a:solidFill>
              </a:rPr>
              <a:t>مُطالبين فيها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Arrow: Right 9"/>
          <p:cNvSpPr/>
          <p:nvPr/>
        </p:nvSpPr>
        <p:spPr>
          <a:xfrm>
            <a:off x="2843808" y="2924944"/>
            <a:ext cx="9361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55576" y="3140968"/>
            <a:ext cx="2880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65000"/>
                  </a:schemeClr>
                </a:solidFill>
              </a:rPr>
              <a:t>Pluripotent stem cells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can potentially produce any cell or tissue the body needs to repair itself. This property is called </a:t>
            </a:r>
            <a:r>
              <a:rPr lang="en-US" sz="1000" b="1" dirty="0">
                <a:solidFill>
                  <a:schemeClr val="bg1">
                    <a:lumMod val="65000"/>
                  </a:schemeClr>
                </a:solidFill>
              </a:rPr>
              <a:t>pluripotency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2607" y="3959117"/>
            <a:ext cx="2891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Sites of WBC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Formation: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6624" y="4299703"/>
            <a:ext cx="39653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Granulocytes</a:t>
            </a:r>
            <a:r>
              <a:rPr lang="en-US" dirty="0"/>
              <a:t>: </a:t>
            </a:r>
            <a:r>
              <a:rPr lang="en-US" sz="1400" u="sng" dirty="0">
                <a:solidFill>
                  <a:srgbClr val="FF0000"/>
                </a:solidFill>
              </a:rPr>
              <a:t>bone marrow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Monocytes</a:t>
            </a:r>
            <a:r>
              <a:rPr lang="en-US" dirty="0"/>
              <a:t> :</a:t>
            </a:r>
            <a:r>
              <a:rPr lang="en-US" sz="1400" dirty="0"/>
              <a:t> </a:t>
            </a:r>
            <a:r>
              <a:rPr lang="en-US" sz="1400" u="sng" dirty="0">
                <a:solidFill>
                  <a:srgbClr val="FF0000"/>
                </a:solidFill>
              </a:rPr>
              <a:t>bone marrow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Lymphocytes</a:t>
            </a:r>
            <a:r>
              <a:rPr lang="en-US" dirty="0"/>
              <a:t> : </a:t>
            </a:r>
            <a:r>
              <a:rPr lang="en-US" sz="1400" u="sng" dirty="0">
                <a:solidFill>
                  <a:srgbClr val="FF0000"/>
                </a:solidFill>
              </a:rPr>
              <a:t>bone marrow AND thymus &amp; lymphoid tissues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SA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81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Life span of WBCs </a:t>
            </a:r>
            <a:r>
              <a:rPr lang="en-US" sz="2400" dirty="0">
                <a:solidFill>
                  <a:srgbClr val="FF0000"/>
                </a:solidFill>
              </a:rPr>
              <a:t>(Teamwork 435)</a:t>
            </a:r>
            <a:endParaRPr lang="ar-SA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7200800" cy="398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5229200"/>
            <a:ext cx="2880320" cy="93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34980" y="4600395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>
                <a:solidFill>
                  <a:schemeClr val="bg1">
                    <a:lumMod val="75000"/>
                  </a:schemeClr>
                </a:solidFill>
              </a:rPr>
              <a:t>معلومة إضافية: 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Monocyte is the largest blood cell.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2132856"/>
            <a:ext cx="21972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</a:rPr>
              <a:t>Note from the male slides:</a:t>
            </a:r>
          </a:p>
          <a:p>
            <a:pPr>
              <a:defRPr/>
            </a:pP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</a:rPr>
              <a:t>Life span of neutrophil: 6-8 hours</a:t>
            </a:r>
          </a:p>
          <a:p>
            <a:pPr>
              <a:defRPr/>
            </a:pPr>
            <a:endParaRPr lang="en-US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558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4468</TotalTime>
  <Words>2463</Words>
  <Application>Microsoft Macintosh PowerPoint</Application>
  <PresentationFormat>On-screen Show (4:3)</PresentationFormat>
  <Paragraphs>607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2" baseType="lpstr">
      <vt:lpstr>Arial Black</vt:lpstr>
      <vt:lpstr>ArialMT</vt:lpstr>
      <vt:lpstr>Bookman Old Style</vt:lpstr>
      <vt:lpstr>Calibri</vt:lpstr>
      <vt:lpstr>Courier New</vt:lpstr>
      <vt:lpstr>Gill Sans MT</vt:lpstr>
      <vt:lpstr>Symbol</vt:lpstr>
      <vt:lpstr>Tahoma</vt:lpstr>
      <vt:lpstr>Times New Roman</vt:lpstr>
      <vt:lpstr>Traditional Arabic</vt:lpstr>
      <vt:lpstr>Wingdings</vt:lpstr>
      <vt:lpstr>Wingdings 3</vt:lpstr>
      <vt:lpstr>华文新魏</vt:lpstr>
      <vt:lpstr>宋体</vt:lpstr>
      <vt:lpstr>Arial</vt:lpstr>
      <vt:lpstr>Origin</vt:lpstr>
      <vt:lpstr>White Blood Cells (WBC)   </vt:lpstr>
      <vt:lpstr>Objectives</vt:lpstr>
      <vt:lpstr>PowerPoint Presentation</vt:lpstr>
      <vt:lpstr>PowerPoint Presentation</vt:lpstr>
      <vt:lpstr>Number of Cells </vt:lpstr>
      <vt:lpstr>Types of WBC</vt:lpstr>
      <vt:lpstr>Microscopic Images of WBC</vt:lpstr>
      <vt:lpstr>Genesis of WBC</vt:lpstr>
      <vt:lpstr>Life span of WBCs (Teamwork 435)</vt:lpstr>
      <vt:lpstr>PowerPoint Presentation</vt:lpstr>
      <vt:lpstr>Formation and Maturation of Neutrophils</vt:lpstr>
      <vt:lpstr>PowerPoint Presentation</vt:lpstr>
      <vt:lpstr>PowerPoint Presentation</vt:lpstr>
      <vt:lpstr>Neutrophil Granules </vt:lpstr>
      <vt:lpstr>PowerPoint Presentation</vt:lpstr>
      <vt:lpstr>Responses During Inflammation Macrophage and Neutrophil</vt:lpstr>
      <vt:lpstr>Chemotaxis, Margination and Diapedesis</vt:lpstr>
      <vt:lpstr>Chemotaxis</vt:lpstr>
      <vt:lpstr>Margination &amp; Diapedesis </vt:lpstr>
      <vt:lpstr>Phagocytosis</vt:lpstr>
      <vt:lpstr>PowerPoint Presentation</vt:lpstr>
      <vt:lpstr>Microbial killing (   قراءة   )        </vt:lpstr>
      <vt:lpstr>PowerPoint Presentation</vt:lpstr>
      <vt:lpstr>EOSINOPHILS (only found in males’ slides)</vt:lpstr>
      <vt:lpstr>BASOPHILS</vt:lpstr>
      <vt:lpstr>MONOCYTES (only found in males’ slides) </vt:lpstr>
      <vt:lpstr>Function of Monocytes and Macrophages (only found in females’ slides)</vt:lpstr>
      <vt:lpstr>Direct anti Inflammatory</vt:lpstr>
      <vt:lpstr>Indirect anti-inflammatory</vt:lpstr>
      <vt:lpstr>Reticulo-endothelial System  Monocytes/Macrophage System  </vt:lpstr>
      <vt:lpstr>PowerPoint Presentation</vt:lpstr>
      <vt:lpstr>Lymphocytes Formation and Maturation</vt:lpstr>
      <vt:lpstr>T &amp; B lymphocyte</vt:lpstr>
      <vt:lpstr>Abnormality of WBC numbers</vt:lpstr>
      <vt:lpstr>Leukemia</vt:lpstr>
      <vt:lpstr>Thank you!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Levels of Organisation</dc:title>
  <dc:creator>Maha Saja</dc:creator>
  <cp:lastModifiedBy>Microsoft Office User</cp:lastModifiedBy>
  <cp:revision>420</cp:revision>
  <dcterms:created xsi:type="dcterms:W3CDTF">2016-09-07T16:15:34Z</dcterms:created>
  <dcterms:modified xsi:type="dcterms:W3CDTF">2016-11-04T10:41:49Z</dcterms:modified>
</cp:coreProperties>
</file>