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334" r:id="rId2"/>
    <p:sldId id="388" r:id="rId3"/>
    <p:sldId id="389" r:id="rId4"/>
    <p:sldId id="391" r:id="rId5"/>
    <p:sldId id="406" r:id="rId6"/>
    <p:sldId id="394" r:id="rId7"/>
    <p:sldId id="407" r:id="rId8"/>
    <p:sldId id="395" r:id="rId9"/>
    <p:sldId id="409" r:id="rId10"/>
    <p:sldId id="408" r:id="rId11"/>
    <p:sldId id="413" r:id="rId12"/>
    <p:sldId id="398" r:id="rId13"/>
    <p:sldId id="402" r:id="rId14"/>
    <p:sldId id="412" r:id="rId15"/>
    <p:sldId id="403" r:id="rId16"/>
    <p:sldId id="404" r:id="rId17"/>
    <p:sldId id="400" r:id="rId18"/>
    <p:sldId id="417" r:id="rId19"/>
    <p:sldId id="414" r:id="rId20"/>
    <p:sldId id="415" r:id="rId21"/>
    <p:sldId id="401" r:id="rId22"/>
    <p:sldId id="410" r:id="rId23"/>
    <p:sldId id="4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B95"/>
    <a:srgbClr val="B9EDFF"/>
    <a:srgbClr val="EAD6FA"/>
    <a:srgbClr val="E0C4F8"/>
    <a:srgbClr val="CD9FF3"/>
    <a:srgbClr val="7DDF7D"/>
    <a:srgbClr val="8FE2FF"/>
    <a:srgbClr val="47CFFF"/>
    <a:srgbClr val="D6EAF6"/>
    <a:srgbClr val="C0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2" autoAdjust="0"/>
    <p:restoredTop sz="94556"/>
  </p:normalViewPr>
  <p:slideViewPr>
    <p:cSldViewPr>
      <p:cViewPr>
        <p:scale>
          <a:sx n="79" d="100"/>
          <a:sy n="79" d="100"/>
        </p:scale>
        <p:origin x="2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2C7FD-9502-46CF-8CD3-D167342CD90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D3629B2-B0F5-4791-9703-C79270C75B19}">
      <dgm:prSet phldrT="[Text]" custT="1"/>
      <dgm:spPr/>
      <dgm:t>
        <a:bodyPr/>
        <a:lstStyle/>
        <a:p>
          <a:pPr rtl="1"/>
          <a:r>
            <a:rPr lang="en-US" sz="2400" dirty="0" smtClean="0"/>
            <a:t>Agglutinogens </a:t>
          </a:r>
          <a:endParaRPr lang="ar-SA" sz="1600" dirty="0"/>
        </a:p>
      </dgm:t>
    </dgm:pt>
    <dgm:pt modelId="{D076EE53-9BDE-44F5-8D41-38FF62D16B78}" type="parTrans" cxnId="{AB2529B3-475C-47E3-98FD-876D5F6358E3}">
      <dgm:prSet/>
      <dgm:spPr/>
      <dgm:t>
        <a:bodyPr/>
        <a:lstStyle/>
        <a:p>
          <a:pPr rtl="1"/>
          <a:endParaRPr lang="ar-SA"/>
        </a:p>
      </dgm:t>
    </dgm:pt>
    <dgm:pt modelId="{556E43E2-4947-433E-B303-BC1F51558467}" type="sibTrans" cxnId="{AB2529B3-475C-47E3-98FD-876D5F6358E3}">
      <dgm:prSet/>
      <dgm:spPr/>
      <dgm:t>
        <a:bodyPr/>
        <a:lstStyle/>
        <a:p>
          <a:pPr rtl="1"/>
          <a:endParaRPr lang="ar-SA"/>
        </a:p>
      </dgm:t>
    </dgm:pt>
    <dgm:pt modelId="{37703DB1-905E-43CD-B02E-758603ED89DA}">
      <dgm:prSet phldrT="[Text]" custT="1"/>
      <dgm:spPr/>
      <dgm:t>
        <a:bodyPr/>
        <a:lstStyle/>
        <a:p>
          <a:pPr rtl="0"/>
          <a:r>
            <a:rPr lang="en-US" sz="1800" b="1" dirty="0" smtClean="0"/>
            <a:t>It is Blood group Antigens (on RBCs membrane) (A&amp;B)</a:t>
          </a:r>
          <a:endParaRPr lang="ar-SA" sz="1800" dirty="0"/>
        </a:p>
      </dgm:t>
    </dgm:pt>
    <dgm:pt modelId="{5ABC3F31-3804-4F3F-92BF-372E08665B05}" type="parTrans" cxnId="{529A1EB2-2A65-4965-89DA-B6D6D957BD6A}">
      <dgm:prSet/>
      <dgm:spPr/>
      <dgm:t>
        <a:bodyPr/>
        <a:lstStyle/>
        <a:p>
          <a:pPr rtl="1"/>
          <a:endParaRPr lang="ar-SA"/>
        </a:p>
      </dgm:t>
    </dgm:pt>
    <dgm:pt modelId="{0BB0438C-B874-4ECD-9C5E-369E25FE7C0A}" type="sibTrans" cxnId="{529A1EB2-2A65-4965-89DA-B6D6D957BD6A}">
      <dgm:prSet/>
      <dgm:spPr/>
      <dgm:t>
        <a:bodyPr/>
        <a:lstStyle/>
        <a:p>
          <a:pPr rtl="1"/>
          <a:endParaRPr lang="ar-SA"/>
        </a:p>
      </dgm:t>
    </dgm:pt>
    <dgm:pt modelId="{6416415C-3E74-448F-A69B-64D2A00C914A}">
      <dgm:prSet phldrT="[Text]" custT="1"/>
      <dgm:spPr/>
      <dgm:t>
        <a:bodyPr/>
        <a:lstStyle/>
        <a:p>
          <a:pPr rtl="1"/>
          <a:r>
            <a:rPr lang="en-US" sz="2400" dirty="0" smtClean="0"/>
            <a:t>Agglutinin </a:t>
          </a:r>
          <a:endParaRPr lang="ar-SA" sz="1600" dirty="0"/>
        </a:p>
      </dgm:t>
    </dgm:pt>
    <dgm:pt modelId="{0C00BAAD-F549-4C68-9CA0-9A73CFDD2BEA}" type="parTrans" cxnId="{BD3DDF4B-DECB-47F1-829C-6A6A5908D87F}">
      <dgm:prSet/>
      <dgm:spPr/>
      <dgm:t>
        <a:bodyPr/>
        <a:lstStyle/>
        <a:p>
          <a:pPr rtl="1"/>
          <a:endParaRPr lang="ar-SA"/>
        </a:p>
      </dgm:t>
    </dgm:pt>
    <dgm:pt modelId="{DD5BAFE3-579E-41DB-9CDA-86E1456B2CFE}" type="sibTrans" cxnId="{BD3DDF4B-DECB-47F1-829C-6A6A5908D87F}">
      <dgm:prSet/>
      <dgm:spPr/>
      <dgm:t>
        <a:bodyPr/>
        <a:lstStyle/>
        <a:p>
          <a:pPr rtl="1"/>
          <a:endParaRPr lang="ar-SA"/>
        </a:p>
      </dgm:t>
    </dgm:pt>
    <dgm:pt modelId="{8093A4D5-A353-4057-B807-CEB649E71F14}">
      <dgm:prSet phldrT="[Text]" custT="1"/>
      <dgm:spPr/>
      <dgm:t>
        <a:bodyPr/>
        <a:lstStyle/>
        <a:p>
          <a:pPr rtl="0"/>
          <a:r>
            <a:rPr lang="en-US" sz="1800" dirty="0" smtClean="0">
              <a:solidFill>
                <a:srgbClr val="933B95"/>
              </a:solidFill>
            </a:rPr>
            <a:t>It is The respective antibody to antigen</a:t>
          </a:r>
          <a:endParaRPr lang="ar-SA" sz="1800" dirty="0">
            <a:solidFill>
              <a:srgbClr val="933B95"/>
            </a:solidFill>
          </a:endParaRPr>
        </a:p>
      </dgm:t>
    </dgm:pt>
    <dgm:pt modelId="{A3434EB1-AF64-4AEE-936F-5D9DED75372D}" type="parTrans" cxnId="{0AAA8919-95C8-48CC-9F7A-47EE183AC225}">
      <dgm:prSet/>
      <dgm:spPr/>
      <dgm:t>
        <a:bodyPr/>
        <a:lstStyle/>
        <a:p>
          <a:pPr rtl="1"/>
          <a:endParaRPr lang="ar-SA"/>
        </a:p>
      </dgm:t>
    </dgm:pt>
    <dgm:pt modelId="{A7A3EF6A-2F9D-4790-BC43-E6EA83AA86C9}" type="sibTrans" cxnId="{0AAA8919-95C8-48CC-9F7A-47EE183AC225}">
      <dgm:prSet/>
      <dgm:spPr/>
      <dgm:t>
        <a:bodyPr/>
        <a:lstStyle/>
        <a:p>
          <a:pPr rtl="1"/>
          <a:endParaRPr lang="ar-SA"/>
        </a:p>
      </dgm:t>
    </dgm:pt>
    <dgm:pt modelId="{CFE712E7-995E-4A49-B18C-52C6AB9E28F4}">
      <dgm:prSet phldrT="[Text]" custT="1"/>
      <dgm:spPr/>
      <dgm:t>
        <a:bodyPr/>
        <a:lstStyle/>
        <a:p>
          <a:pPr rtl="1"/>
          <a:r>
            <a:rPr lang="en-US" sz="2400" dirty="0" smtClean="0"/>
            <a:t>Agglutination </a:t>
          </a:r>
          <a:endParaRPr lang="ar-SA" sz="1600" dirty="0"/>
        </a:p>
      </dgm:t>
    </dgm:pt>
    <dgm:pt modelId="{382FEE6C-4B99-46F6-97BE-C7006EC81050}" type="parTrans" cxnId="{C751C5B6-91CE-4D9E-890C-EA07958016D1}">
      <dgm:prSet/>
      <dgm:spPr/>
      <dgm:t>
        <a:bodyPr/>
        <a:lstStyle/>
        <a:p>
          <a:pPr rtl="1"/>
          <a:endParaRPr lang="ar-SA"/>
        </a:p>
      </dgm:t>
    </dgm:pt>
    <dgm:pt modelId="{27A20FE6-5D31-4275-840C-854C4376F53D}" type="sibTrans" cxnId="{C751C5B6-91CE-4D9E-890C-EA07958016D1}">
      <dgm:prSet/>
      <dgm:spPr/>
      <dgm:t>
        <a:bodyPr/>
        <a:lstStyle/>
        <a:p>
          <a:pPr rtl="1"/>
          <a:endParaRPr lang="ar-SA"/>
        </a:p>
      </dgm:t>
    </dgm:pt>
    <dgm:pt modelId="{C173B7DE-F7C5-4FBF-B78C-2CA209F8D1EA}">
      <dgm:prSet phldrT="[Text]"/>
      <dgm:spPr/>
      <dgm:t>
        <a:bodyPr/>
        <a:lstStyle/>
        <a:p>
          <a:pPr rtl="0"/>
          <a:r>
            <a:rPr lang="en-US" b="1" dirty="0" smtClean="0"/>
            <a:t>It is a Reaction </a:t>
          </a:r>
          <a:r>
            <a:rPr lang="en-US" b="0" dirty="0" smtClean="0"/>
            <a:t>(clumping) </a:t>
          </a:r>
          <a:r>
            <a:rPr lang="en-US" b="1" dirty="0" smtClean="0"/>
            <a:t>between Agglutinogens on RBC membrane and the respective </a:t>
          </a:r>
          <a:r>
            <a:rPr lang="en-US" b="1" dirty="0" err="1" smtClean="0"/>
            <a:t>AntiBody</a:t>
          </a:r>
          <a:endParaRPr lang="ar-SA" dirty="0"/>
        </a:p>
      </dgm:t>
    </dgm:pt>
    <dgm:pt modelId="{6E030414-483D-4690-B437-EF4064FE14F8}" type="parTrans" cxnId="{C81C6F25-0C23-47D5-B815-7E3D27D5669F}">
      <dgm:prSet/>
      <dgm:spPr/>
      <dgm:t>
        <a:bodyPr/>
        <a:lstStyle/>
        <a:p>
          <a:pPr rtl="1"/>
          <a:endParaRPr lang="ar-SA"/>
        </a:p>
      </dgm:t>
    </dgm:pt>
    <dgm:pt modelId="{69C114A1-E6F7-46F3-AA52-644D289A6FEF}" type="sibTrans" cxnId="{C81C6F25-0C23-47D5-B815-7E3D27D5669F}">
      <dgm:prSet/>
      <dgm:spPr/>
      <dgm:t>
        <a:bodyPr/>
        <a:lstStyle/>
        <a:p>
          <a:pPr rtl="1"/>
          <a:endParaRPr lang="ar-SA"/>
        </a:p>
      </dgm:t>
    </dgm:pt>
    <dgm:pt modelId="{09CCF988-0D10-460D-A964-BD4737CFC4B0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Or It is Antibodies in serum (In Plasma) </a:t>
          </a:r>
          <a:endParaRPr lang="ar-SA" sz="1800" dirty="0">
            <a:solidFill>
              <a:schemeClr val="bg2">
                <a:lumMod val="50000"/>
              </a:schemeClr>
            </a:solidFill>
          </a:endParaRPr>
        </a:p>
      </dgm:t>
    </dgm:pt>
    <dgm:pt modelId="{E0FAA38E-D2B4-4568-A4B1-71FC0275575A}" type="parTrans" cxnId="{2404714E-1C4D-43BB-B2F2-615DF7BE3EFD}">
      <dgm:prSet/>
      <dgm:spPr/>
      <dgm:t>
        <a:bodyPr/>
        <a:lstStyle/>
        <a:p>
          <a:pPr rtl="1"/>
          <a:endParaRPr lang="ar-SA"/>
        </a:p>
      </dgm:t>
    </dgm:pt>
    <dgm:pt modelId="{EA94A03D-4481-4228-BA6A-E4FC2AA66032}" type="sibTrans" cxnId="{2404714E-1C4D-43BB-B2F2-615DF7BE3EFD}">
      <dgm:prSet/>
      <dgm:spPr/>
      <dgm:t>
        <a:bodyPr/>
        <a:lstStyle/>
        <a:p>
          <a:pPr rtl="1"/>
          <a:endParaRPr lang="ar-SA"/>
        </a:p>
      </dgm:t>
    </dgm:pt>
    <dgm:pt modelId="{F6088FAE-C6DE-4816-80A0-65C2C272D876}">
      <dgm:prSet custT="1"/>
      <dgm:spPr/>
      <dgm:t>
        <a:bodyPr/>
        <a:lstStyle/>
        <a:p>
          <a:pPr rtl="0"/>
          <a:r>
            <a:rPr lang="en-US" sz="1800" dirty="0" smtClean="0"/>
            <a:t>Agglutinins are immunoglobulins </a:t>
          </a:r>
          <a:r>
            <a:rPr lang="en-US" sz="1800" dirty="0" smtClean="0">
              <a:solidFill>
                <a:srgbClr val="FF0000"/>
              </a:solidFill>
            </a:rPr>
            <a:t>(IgM &amp; IgG):</a:t>
          </a:r>
          <a:r>
            <a:rPr lang="en-US" sz="1800" dirty="0" smtClean="0"/>
            <a:t> Proteins which appear in the plasma or body fluids in response to administration of antigens.</a:t>
          </a:r>
          <a:endParaRPr lang="ar-SA" sz="1800" dirty="0"/>
        </a:p>
      </dgm:t>
    </dgm:pt>
    <dgm:pt modelId="{05730271-29E1-4029-B5C6-4C55E2AFD216}" type="parTrans" cxnId="{02CD057A-4950-48AC-AF08-F8C4B8C8C01A}">
      <dgm:prSet/>
      <dgm:spPr/>
      <dgm:t>
        <a:bodyPr/>
        <a:lstStyle/>
        <a:p>
          <a:pPr rtl="1"/>
          <a:endParaRPr lang="ar-SA"/>
        </a:p>
      </dgm:t>
    </dgm:pt>
    <dgm:pt modelId="{D2F30774-1A14-461D-935B-A8E4CC39587B}" type="sibTrans" cxnId="{02CD057A-4950-48AC-AF08-F8C4B8C8C01A}">
      <dgm:prSet/>
      <dgm:spPr/>
      <dgm:t>
        <a:bodyPr/>
        <a:lstStyle/>
        <a:p>
          <a:pPr rtl="1"/>
          <a:endParaRPr lang="ar-SA"/>
        </a:p>
      </dgm:t>
    </dgm:pt>
    <dgm:pt modelId="{D1D8FD9C-D893-48F2-8546-8EE97628B14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In transfusion reaction 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If a person with </a:t>
          </a:r>
          <a:r>
            <a:rPr lang="en-US" dirty="0" smtClean="0">
              <a:solidFill>
                <a:srgbClr val="FF0000"/>
              </a:solidFill>
            </a:rPr>
            <a:t>blood group A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was transfused with </a:t>
          </a:r>
          <a:r>
            <a:rPr lang="en-US" dirty="0" smtClean="0">
              <a:solidFill>
                <a:srgbClr val="FF0000"/>
              </a:solidFill>
            </a:rPr>
            <a:t>blood of </a:t>
          </a:r>
          <a:r>
            <a:rPr lang="en-US" u="sng" dirty="0" smtClean="0">
              <a:solidFill>
                <a:srgbClr val="FF0000"/>
              </a:solidFill>
            </a:rPr>
            <a:t>group B which </a:t>
          </a:r>
          <a:r>
            <a:rPr lang="en-US" u="sng" dirty="0" smtClean="0">
              <a:solidFill>
                <a:schemeClr val="bg2">
                  <a:lumMod val="50000"/>
                </a:schemeClr>
              </a:solidFill>
            </a:rPr>
            <a:t>contains </a:t>
          </a:r>
          <a:r>
            <a:rPr lang="en-US" u="sng" dirty="0" smtClean="0">
              <a:solidFill>
                <a:srgbClr val="FF0000"/>
              </a:solidFill>
            </a:rPr>
            <a:t>anti-A</a:t>
          </a:r>
          <a:r>
            <a:rPr lang="en-US" u="sng" dirty="0" smtClean="0">
              <a:solidFill>
                <a:schemeClr val="bg2">
                  <a:lumMod val="50000"/>
                </a:schemeClr>
              </a:solidFill>
            </a:rPr>
            <a:t> in plasma</a:t>
          </a:r>
          <a:endParaRPr lang="ar-SA" u="sng" dirty="0">
            <a:solidFill>
              <a:schemeClr val="bg2">
                <a:lumMod val="50000"/>
              </a:schemeClr>
            </a:solidFill>
          </a:endParaRPr>
        </a:p>
      </dgm:t>
    </dgm:pt>
    <dgm:pt modelId="{DECAC01F-5BA2-428B-9991-DDB8C3DBD14B}" type="parTrans" cxnId="{D7EDE4CF-31D7-40E2-866C-718C345C7CB2}">
      <dgm:prSet/>
      <dgm:spPr/>
      <dgm:t>
        <a:bodyPr/>
        <a:lstStyle/>
        <a:p>
          <a:pPr rtl="1"/>
          <a:endParaRPr lang="ar-SA"/>
        </a:p>
      </dgm:t>
    </dgm:pt>
    <dgm:pt modelId="{0E331148-3A09-44E2-8643-F7C318BA0A44}" type="sibTrans" cxnId="{D7EDE4CF-31D7-40E2-866C-718C345C7CB2}">
      <dgm:prSet/>
      <dgm:spPr/>
      <dgm:t>
        <a:bodyPr/>
        <a:lstStyle/>
        <a:p>
          <a:pPr rtl="1"/>
          <a:endParaRPr lang="ar-SA"/>
        </a:p>
      </dgm:t>
    </dgm:pt>
    <dgm:pt modelId="{82432FDD-6EA7-448E-8DAC-67F607F0BB4C}">
      <dgm:prSet/>
      <dgm:spPr/>
      <dgm:t>
        <a:bodyPr/>
        <a:lstStyle/>
        <a:p>
          <a:pPr rtl="0"/>
          <a:r>
            <a:rPr lang="en-US" u="sng" dirty="0" smtClean="0">
              <a:solidFill>
                <a:schemeClr val="bg2">
                  <a:lumMod val="50000"/>
                </a:schemeClr>
              </a:solidFill>
            </a:rPr>
            <a:t>The clumped cells plug (block) small blood vessels.</a:t>
          </a:r>
          <a:endParaRPr lang="en-US" u="sng" dirty="0">
            <a:solidFill>
              <a:schemeClr val="bg2">
                <a:lumMod val="50000"/>
              </a:schemeClr>
            </a:solidFill>
          </a:endParaRPr>
        </a:p>
      </dgm:t>
    </dgm:pt>
    <dgm:pt modelId="{DF21E854-EAC4-483E-B68E-B3BC0906AACE}" type="parTrans" cxnId="{F2FA69E4-CF6C-423F-8FA4-9ECC00D5D971}">
      <dgm:prSet/>
      <dgm:spPr/>
      <dgm:t>
        <a:bodyPr/>
        <a:lstStyle/>
        <a:p>
          <a:pPr rtl="1"/>
          <a:endParaRPr lang="ar-SA"/>
        </a:p>
      </dgm:t>
    </dgm:pt>
    <dgm:pt modelId="{9D1D4BEF-1AA9-4670-907C-B67C61AF6D9C}" type="sibTrans" cxnId="{F2FA69E4-CF6C-423F-8FA4-9ECC00D5D971}">
      <dgm:prSet/>
      <dgm:spPr/>
      <dgm:t>
        <a:bodyPr/>
        <a:lstStyle/>
        <a:p>
          <a:pPr rtl="1"/>
          <a:endParaRPr lang="ar-SA"/>
        </a:p>
      </dgm:t>
    </dgm:pt>
    <dgm:pt modelId="{8B5AE08B-9F31-4EB2-B8B6-EE13827A9ABD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Sometimes causes </a:t>
          </a:r>
          <a:r>
            <a:rPr lang="en-US" dirty="0" smtClean="0">
              <a:solidFill>
                <a:srgbClr val="FF0000"/>
              </a:solidFill>
            </a:rPr>
            <a:t>hemolysis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CBB9532A-7598-4C27-A5AA-8E827570ED09}" type="parTrans" cxnId="{968A9D6A-6844-4E3F-8B2A-2947E397B1B3}">
      <dgm:prSet/>
      <dgm:spPr/>
      <dgm:t>
        <a:bodyPr/>
        <a:lstStyle/>
        <a:p>
          <a:pPr rtl="1"/>
          <a:endParaRPr lang="ar-SA"/>
        </a:p>
      </dgm:t>
    </dgm:pt>
    <dgm:pt modelId="{02C3E29F-22D4-4A91-B0FF-7CAE533E7C21}" type="sibTrans" cxnId="{968A9D6A-6844-4E3F-8B2A-2947E397B1B3}">
      <dgm:prSet/>
      <dgm:spPr/>
      <dgm:t>
        <a:bodyPr/>
        <a:lstStyle/>
        <a:p>
          <a:pPr rtl="1"/>
          <a:endParaRPr lang="ar-SA"/>
        </a:p>
      </dgm:t>
    </dgm:pt>
    <dgm:pt modelId="{70C6DA2E-692F-41F9-901C-EA0D97B551B9}">
      <dgm:prSet/>
      <dgm:spPr/>
      <dgm:t>
        <a:bodyPr/>
        <a:lstStyle/>
        <a:p>
          <a:pPr rtl="0"/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The anti-A in plasma of recipient with blood group B will agglutinate the transfused cell (A).</a:t>
          </a:r>
          <a:endParaRPr lang="ar-SA" dirty="0">
            <a:solidFill>
              <a:schemeClr val="bg2">
                <a:lumMod val="50000"/>
              </a:schemeClr>
            </a:solidFill>
          </a:endParaRPr>
        </a:p>
      </dgm:t>
    </dgm:pt>
    <dgm:pt modelId="{D55FBBEE-7693-483B-85C1-C41E6544D76F}" type="parTrans" cxnId="{B0F7E752-5D24-4BED-8D72-846A7844F1DC}">
      <dgm:prSet/>
      <dgm:spPr/>
      <dgm:t>
        <a:bodyPr/>
        <a:lstStyle/>
        <a:p>
          <a:pPr rtl="1"/>
          <a:endParaRPr lang="ar-SA"/>
        </a:p>
      </dgm:t>
    </dgm:pt>
    <dgm:pt modelId="{FB738EFB-65CD-47EA-9016-BD99BC7E1FA6}" type="sibTrans" cxnId="{B0F7E752-5D24-4BED-8D72-846A7844F1DC}">
      <dgm:prSet/>
      <dgm:spPr/>
      <dgm:t>
        <a:bodyPr/>
        <a:lstStyle/>
        <a:p>
          <a:pPr rtl="1"/>
          <a:endParaRPr lang="ar-SA"/>
        </a:p>
      </dgm:t>
    </dgm:pt>
    <dgm:pt modelId="{821D6765-A409-4817-9A53-0271A2CB3898}" type="pres">
      <dgm:prSet presAssocID="{D1B2C7FD-9502-46CF-8CD3-D167342CD9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5082B32-9418-4A59-955C-51E16A594695}" type="pres">
      <dgm:prSet presAssocID="{3D3629B2-B0F5-4791-9703-C79270C75B19}" presName="composite" presStyleCnt="0"/>
      <dgm:spPr/>
    </dgm:pt>
    <dgm:pt modelId="{8F0208A8-85D7-4430-8221-89615EA24B83}" type="pres">
      <dgm:prSet presAssocID="{3D3629B2-B0F5-4791-9703-C79270C75B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C89CEB-7EE6-4D7B-B0F6-D85E5A8AFF21}" type="pres">
      <dgm:prSet presAssocID="{3D3629B2-B0F5-4791-9703-C79270C75B1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DDF9E9-F450-400A-9F2D-25004C7A2712}" type="pres">
      <dgm:prSet presAssocID="{556E43E2-4947-433E-B303-BC1F51558467}" presName="space" presStyleCnt="0"/>
      <dgm:spPr/>
    </dgm:pt>
    <dgm:pt modelId="{EBDFB2E2-46D5-4DCA-A9B6-84142F0782E3}" type="pres">
      <dgm:prSet presAssocID="{6416415C-3E74-448F-A69B-64D2A00C914A}" presName="composite" presStyleCnt="0"/>
      <dgm:spPr/>
    </dgm:pt>
    <dgm:pt modelId="{6BE71ADF-49F9-4A05-84FB-ABD3C3A243E3}" type="pres">
      <dgm:prSet presAssocID="{6416415C-3E74-448F-A69B-64D2A00C91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C5DEA87-CF65-4E30-B688-AA84D67DF4C0}" type="pres">
      <dgm:prSet presAssocID="{6416415C-3E74-448F-A69B-64D2A00C914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7161B-8F26-4880-950C-D67C0F50D2A8}" type="pres">
      <dgm:prSet presAssocID="{DD5BAFE3-579E-41DB-9CDA-86E1456B2CFE}" presName="space" presStyleCnt="0"/>
      <dgm:spPr/>
    </dgm:pt>
    <dgm:pt modelId="{49E0081F-F7CC-4B10-BE53-D579CF7F8FF1}" type="pres">
      <dgm:prSet presAssocID="{CFE712E7-995E-4A49-B18C-52C6AB9E28F4}" presName="composite" presStyleCnt="0"/>
      <dgm:spPr/>
    </dgm:pt>
    <dgm:pt modelId="{6B700830-109D-4A54-8C6D-8A3A72CF281C}" type="pres">
      <dgm:prSet presAssocID="{CFE712E7-995E-4A49-B18C-52C6AB9E28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D879E5-18B6-4E7E-827B-082827280C96}" type="pres">
      <dgm:prSet presAssocID="{CFE712E7-995E-4A49-B18C-52C6AB9E28F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AC6F369-9BC0-43A8-991B-1D7C462AF6FE}" type="presOf" srcId="{CFE712E7-995E-4A49-B18C-52C6AB9E28F4}" destId="{6B700830-109D-4A54-8C6D-8A3A72CF281C}" srcOrd="0" destOrd="0" presId="urn:microsoft.com/office/officeart/2005/8/layout/hList1"/>
    <dgm:cxn modelId="{968A9D6A-6844-4E3F-8B2A-2947E397B1B3}" srcId="{CFE712E7-995E-4A49-B18C-52C6AB9E28F4}" destId="{8B5AE08B-9F31-4EB2-B8B6-EE13827A9ABD}" srcOrd="4" destOrd="0" parTransId="{CBB9532A-7598-4C27-A5AA-8E827570ED09}" sibTransId="{02C3E29F-22D4-4A91-B0FF-7CAE533E7C21}"/>
    <dgm:cxn modelId="{C81C6F25-0C23-47D5-B815-7E3D27D5669F}" srcId="{CFE712E7-995E-4A49-B18C-52C6AB9E28F4}" destId="{C173B7DE-F7C5-4FBF-B78C-2CA209F8D1EA}" srcOrd="0" destOrd="0" parTransId="{6E030414-483D-4690-B437-EF4064FE14F8}" sibTransId="{69C114A1-E6F7-46F3-AA52-644D289A6FEF}"/>
    <dgm:cxn modelId="{0AAA8919-95C8-48CC-9F7A-47EE183AC225}" srcId="{6416415C-3E74-448F-A69B-64D2A00C914A}" destId="{8093A4D5-A353-4057-B807-CEB649E71F14}" srcOrd="0" destOrd="0" parTransId="{A3434EB1-AF64-4AEE-936F-5D9DED75372D}" sibTransId="{A7A3EF6A-2F9D-4790-BC43-E6EA83AA86C9}"/>
    <dgm:cxn modelId="{826FD57F-9CCD-433A-9D5C-6129535FCC35}" type="presOf" srcId="{D1B2C7FD-9502-46CF-8CD3-D167342CD90C}" destId="{821D6765-A409-4817-9A53-0271A2CB3898}" srcOrd="0" destOrd="0" presId="urn:microsoft.com/office/officeart/2005/8/layout/hList1"/>
    <dgm:cxn modelId="{4CBC671B-0950-46C8-85D2-92C35685AA2B}" type="presOf" srcId="{8B5AE08B-9F31-4EB2-B8B6-EE13827A9ABD}" destId="{E3D879E5-18B6-4E7E-827B-082827280C96}" srcOrd="0" destOrd="4" presId="urn:microsoft.com/office/officeart/2005/8/layout/hList1"/>
    <dgm:cxn modelId="{E0875E48-B3DC-4BA7-B9C1-75660AB4EDF9}" type="presOf" srcId="{6416415C-3E74-448F-A69B-64D2A00C914A}" destId="{6BE71ADF-49F9-4A05-84FB-ABD3C3A243E3}" srcOrd="0" destOrd="0" presId="urn:microsoft.com/office/officeart/2005/8/layout/hList1"/>
    <dgm:cxn modelId="{1899403D-6AC9-45A0-A1B5-6AEF7E86107F}" type="presOf" srcId="{37703DB1-905E-43CD-B02E-758603ED89DA}" destId="{75C89CEB-7EE6-4D7B-B0F6-D85E5A8AFF21}" srcOrd="0" destOrd="0" presId="urn:microsoft.com/office/officeart/2005/8/layout/hList1"/>
    <dgm:cxn modelId="{2404714E-1C4D-43BB-B2F2-615DF7BE3EFD}" srcId="{6416415C-3E74-448F-A69B-64D2A00C914A}" destId="{09CCF988-0D10-460D-A964-BD4737CFC4B0}" srcOrd="1" destOrd="0" parTransId="{E0FAA38E-D2B4-4568-A4B1-71FC0275575A}" sibTransId="{EA94A03D-4481-4228-BA6A-E4FC2AA66032}"/>
    <dgm:cxn modelId="{1CD395A2-EA02-426D-B113-A55608FD124A}" type="presOf" srcId="{82432FDD-6EA7-448E-8DAC-67F607F0BB4C}" destId="{E3D879E5-18B6-4E7E-827B-082827280C96}" srcOrd="0" destOrd="3" presId="urn:microsoft.com/office/officeart/2005/8/layout/hList1"/>
    <dgm:cxn modelId="{D7EDE4CF-31D7-40E2-866C-718C345C7CB2}" srcId="{CFE712E7-995E-4A49-B18C-52C6AB9E28F4}" destId="{D1D8FD9C-D893-48F2-8546-8EE97628B141}" srcOrd="1" destOrd="0" parTransId="{DECAC01F-5BA2-428B-9991-DDB8C3DBD14B}" sibTransId="{0E331148-3A09-44E2-8643-F7C318BA0A44}"/>
    <dgm:cxn modelId="{5F7B0C2E-139C-4E61-BE5B-95515CD8EBEE}" type="presOf" srcId="{C173B7DE-F7C5-4FBF-B78C-2CA209F8D1EA}" destId="{E3D879E5-18B6-4E7E-827B-082827280C96}" srcOrd="0" destOrd="0" presId="urn:microsoft.com/office/officeart/2005/8/layout/hList1"/>
    <dgm:cxn modelId="{02CD057A-4950-48AC-AF08-F8C4B8C8C01A}" srcId="{6416415C-3E74-448F-A69B-64D2A00C914A}" destId="{F6088FAE-C6DE-4816-80A0-65C2C272D876}" srcOrd="2" destOrd="0" parTransId="{05730271-29E1-4029-B5C6-4C55E2AFD216}" sibTransId="{D2F30774-1A14-461D-935B-A8E4CC39587B}"/>
    <dgm:cxn modelId="{B0F7E752-5D24-4BED-8D72-846A7844F1DC}" srcId="{CFE712E7-995E-4A49-B18C-52C6AB9E28F4}" destId="{70C6DA2E-692F-41F9-901C-EA0D97B551B9}" srcOrd="2" destOrd="0" parTransId="{D55FBBEE-7693-483B-85C1-C41E6544D76F}" sibTransId="{FB738EFB-65CD-47EA-9016-BD99BC7E1FA6}"/>
    <dgm:cxn modelId="{4BAE1200-32C8-4B15-B76E-62F6AEA116ED}" type="presOf" srcId="{F6088FAE-C6DE-4816-80A0-65C2C272D876}" destId="{4C5DEA87-CF65-4E30-B688-AA84D67DF4C0}" srcOrd="0" destOrd="2" presId="urn:microsoft.com/office/officeart/2005/8/layout/hList1"/>
    <dgm:cxn modelId="{E1D1B231-DFCC-474F-99DA-4AE0D959197E}" type="presOf" srcId="{8093A4D5-A353-4057-B807-CEB649E71F14}" destId="{4C5DEA87-CF65-4E30-B688-AA84D67DF4C0}" srcOrd="0" destOrd="0" presId="urn:microsoft.com/office/officeart/2005/8/layout/hList1"/>
    <dgm:cxn modelId="{A85E8285-3DB6-4A2B-BCC3-798564D944EE}" type="presOf" srcId="{3D3629B2-B0F5-4791-9703-C79270C75B19}" destId="{8F0208A8-85D7-4430-8221-89615EA24B83}" srcOrd="0" destOrd="0" presId="urn:microsoft.com/office/officeart/2005/8/layout/hList1"/>
    <dgm:cxn modelId="{3BBD15FE-7858-4459-BC7F-CC683DB51E19}" type="presOf" srcId="{09CCF988-0D10-460D-A964-BD4737CFC4B0}" destId="{4C5DEA87-CF65-4E30-B688-AA84D67DF4C0}" srcOrd="0" destOrd="1" presId="urn:microsoft.com/office/officeart/2005/8/layout/hList1"/>
    <dgm:cxn modelId="{C751C5B6-91CE-4D9E-890C-EA07958016D1}" srcId="{D1B2C7FD-9502-46CF-8CD3-D167342CD90C}" destId="{CFE712E7-995E-4A49-B18C-52C6AB9E28F4}" srcOrd="2" destOrd="0" parTransId="{382FEE6C-4B99-46F6-97BE-C7006EC81050}" sibTransId="{27A20FE6-5D31-4275-840C-854C4376F53D}"/>
    <dgm:cxn modelId="{8BF0A170-95B4-4CFF-A3CC-B5395FB38B76}" type="presOf" srcId="{D1D8FD9C-D893-48F2-8546-8EE97628B141}" destId="{E3D879E5-18B6-4E7E-827B-082827280C96}" srcOrd="0" destOrd="1" presId="urn:microsoft.com/office/officeart/2005/8/layout/hList1"/>
    <dgm:cxn modelId="{F2FA69E4-CF6C-423F-8FA4-9ECC00D5D971}" srcId="{CFE712E7-995E-4A49-B18C-52C6AB9E28F4}" destId="{82432FDD-6EA7-448E-8DAC-67F607F0BB4C}" srcOrd="3" destOrd="0" parTransId="{DF21E854-EAC4-483E-B68E-B3BC0906AACE}" sibTransId="{9D1D4BEF-1AA9-4670-907C-B67C61AF6D9C}"/>
    <dgm:cxn modelId="{529A1EB2-2A65-4965-89DA-B6D6D957BD6A}" srcId="{3D3629B2-B0F5-4791-9703-C79270C75B19}" destId="{37703DB1-905E-43CD-B02E-758603ED89DA}" srcOrd="0" destOrd="0" parTransId="{5ABC3F31-3804-4F3F-92BF-372E08665B05}" sibTransId="{0BB0438C-B874-4ECD-9C5E-369E25FE7C0A}"/>
    <dgm:cxn modelId="{BD3DDF4B-DECB-47F1-829C-6A6A5908D87F}" srcId="{D1B2C7FD-9502-46CF-8CD3-D167342CD90C}" destId="{6416415C-3E74-448F-A69B-64D2A00C914A}" srcOrd="1" destOrd="0" parTransId="{0C00BAAD-F549-4C68-9CA0-9A73CFDD2BEA}" sibTransId="{DD5BAFE3-579E-41DB-9CDA-86E1456B2CFE}"/>
    <dgm:cxn modelId="{AB2529B3-475C-47E3-98FD-876D5F6358E3}" srcId="{D1B2C7FD-9502-46CF-8CD3-D167342CD90C}" destId="{3D3629B2-B0F5-4791-9703-C79270C75B19}" srcOrd="0" destOrd="0" parTransId="{D076EE53-9BDE-44F5-8D41-38FF62D16B78}" sibTransId="{556E43E2-4947-433E-B303-BC1F51558467}"/>
    <dgm:cxn modelId="{AAB35C5E-2A0A-4393-B45A-F4A8896FE5C0}" type="presOf" srcId="{70C6DA2E-692F-41F9-901C-EA0D97B551B9}" destId="{E3D879E5-18B6-4E7E-827B-082827280C96}" srcOrd="0" destOrd="2" presId="urn:microsoft.com/office/officeart/2005/8/layout/hList1"/>
    <dgm:cxn modelId="{6B79794A-4453-4A96-A50C-825B77B79EE1}" type="presParOf" srcId="{821D6765-A409-4817-9A53-0271A2CB3898}" destId="{85082B32-9418-4A59-955C-51E16A594695}" srcOrd="0" destOrd="0" presId="urn:microsoft.com/office/officeart/2005/8/layout/hList1"/>
    <dgm:cxn modelId="{872E5FCC-0CA0-484A-B231-2873502D924B}" type="presParOf" srcId="{85082B32-9418-4A59-955C-51E16A594695}" destId="{8F0208A8-85D7-4430-8221-89615EA24B83}" srcOrd="0" destOrd="0" presId="urn:microsoft.com/office/officeart/2005/8/layout/hList1"/>
    <dgm:cxn modelId="{F5C8E0A4-89F8-4E37-9162-7AB1457549E6}" type="presParOf" srcId="{85082B32-9418-4A59-955C-51E16A594695}" destId="{75C89CEB-7EE6-4D7B-B0F6-D85E5A8AFF21}" srcOrd="1" destOrd="0" presId="urn:microsoft.com/office/officeart/2005/8/layout/hList1"/>
    <dgm:cxn modelId="{309429C8-5995-4B65-92C1-9C1895778899}" type="presParOf" srcId="{821D6765-A409-4817-9A53-0271A2CB3898}" destId="{3DDDF9E9-F450-400A-9F2D-25004C7A2712}" srcOrd="1" destOrd="0" presId="urn:microsoft.com/office/officeart/2005/8/layout/hList1"/>
    <dgm:cxn modelId="{0C5E678D-25ED-40F6-BB1F-8E5FC91DA0F7}" type="presParOf" srcId="{821D6765-A409-4817-9A53-0271A2CB3898}" destId="{EBDFB2E2-46D5-4DCA-A9B6-84142F0782E3}" srcOrd="2" destOrd="0" presId="urn:microsoft.com/office/officeart/2005/8/layout/hList1"/>
    <dgm:cxn modelId="{A18059EC-0662-4407-B5D7-FE0219247B3E}" type="presParOf" srcId="{EBDFB2E2-46D5-4DCA-A9B6-84142F0782E3}" destId="{6BE71ADF-49F9-4A05-84FB-ABD3C3A243E3}" srcOrd="0" destOrd="0" presId="urn:microsoft.com/office/officeart/2005/8/layout/hList1"/>
    <dgm:cxn modelId="{8572336E-23E4-4F32-9175-27CD0BEB951F}" type="presParOf" srcId="{EBDFB2E2-46D5-4DCA-A9B6-84142F0782E3}" destId="{4C5DEA87-CF65-4E30-B688-AA84D67DF4C0}" srcOrd="1" destOrd="0" presId="urn:microsoft.com/office/officeart/2005/8/layout/hList1"/>
    <dgm:cxn modelId="{D0AA28E1-C423-4C12-90D7-F6877EB4113D}" type="presParOf" srcId="{821D6765-A409-4817-9A53-0271A2CB3898}" destId="{DF87161B-8F26-4880-950C-D67C0F50D2A8}" srcOrd="3" destOrd="0" presId="urn:microsoft.com/office/officeart/2005/8/layout/hList1"/>
    <dgm:cxn modelId="{97E9A057-8506-4B2B-908B-26F181F6AA08}" type="presParOf" srcId="{821D6765-A409-4817-9A53-0271A2CB3898}" destId="{49E0081F-F7CC-4B10-BE53-D579CF7F8FF1}" srcOrd="4" destOrd="0" presId="urn:microsoft.com/office/officeart/2005/8/layout/hList1"/>
    <dgm:cxn modelId="{B0FEF743-FEE7-416F-8B38-C826D8CACA68}" type="presParOf" srcId="{49E0081F-F7CC-4B10-BE53-D579CF7F8FF1}" destId="{6B700830-109D-4A54-8C6D-8A3A72CF281C}" srcOrd="0" destOrd="0" presId="urn:microsoft.com/office/officeart/2005/8/layout/hList1"/>
    <dgm:cxn modelId="{C1D09B41-03AE-4883-B5C4-FF9E6AB33994}" type="presParOf" srcId="{49E0081F-F7CC-4B10-BE53-D579CF7F8FF1}" destId="{E3D879E5-18B6-4E7E-827B-082827280C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4A74D-80A2-4D88-B229-75E3B02CDE6E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F52EAF-2A1E-4DDE-82B3-6944E9E3379F}">
      <dgm:prSet phldrT="[Text]"/>
      <dgm:spPr/>
      <dgm:t>
        <a:bodyPr/>
        <a:lstStyle/>
        <a:p>
          <a:r>
            <a:rPr lang="en-US" dirty="0"/>
            <a:t>Anti-A &amp; Anti-B antibodies.</a:t>
          </a:r>
        </a:p>
      </dgm:t>
    </dgm:pt>
    <dgm:pt modelId="{E3064CD9-9DEB-4BF9-AFF8-1B2C926D308C}" type="parTrans" cxnId="{BAE96945-D579-47FB-9541-8A53CAFFA7C8}">
      <dgm:prSet/>
      <dgm:spPr/>
      <dgm:t>
        <a:bodyPr/>
        <a:lstStyle/>
        <a:p>
          <a:endParaRPr lang="en-US"/>
        </a:p>
      </dgm:t>
    </dgm:pt>
    <dgm:pt modelId="{8F937C41-C92A-48AB-A1E6-DE23753539DA}" type="sibTrans" cxnId="{BAE96945-D579-47FB-9541-8A53CAFFA7C8}">
      <dgm:prSet/>
      <dgm:spPr/>
      <dgm:t>
        <a:bodyPr/>
        <a:lstStyle/>
        <a:p>
          <a:endParaRPr lang="en-US"/>
        </a:p>
      </dgm:t>
    </dgm:pt>
    <dgm:pt modelId="{A71B0DF8-8B93-498F-A058-74AD8B3007B2}">
      <dgm:prSet phldrT="[Text]" custT="1"/>
      <dgm:spPr/>
      <dgm:t>
        <a:bodyPr/>
        <a:lstStyle/>
        <a:p>
          <a:r>
            <a:rPr lang="en-US" sz="2000" dirty="0"/>
            <a:t>Naturally occurring antibodies.</a:t>
          </a:r>
        </a:p>
      </dgm:t>
    </dgm:pt>
    <dgm:pt modelId="{89698851-D689-4059-9807-84822698496B}" type="parTrans" cxnId="{51487D3C-1594-4675-A4E8-FD768DD07FF1}">
      <dgm:prSet/>
      <dgm:spPr/>
      <dgm:t>
        <a:bodyPr/>
        <a:lstStyle/>
        <a:p>
          <a:endParaRPr lang="en-US"/>
        </a:p>
      </dgm:t>
    </dgm:pt>
    <dgm:pt modelId="{90728F54-EA65-4908-8E57-50EB8C2435B1}" type="sibTrans" cxnId="{51487D3C-1594-4675-A4E8-FD768DD07FF1}">
      <dgm:prSet/>
      <dgm:spPr/>
      <dgm:t>
        <a:bodyPr/>
        <a:lstStyle/>
        <a:p>
          <a:endParaRPr lang="en-US"/>
        </a:p>
      </dgm:t>
    </dgm:pt>
    <dgm:pt modelId="{BD770907-634B-4C6A-A1AC-B89149B40168}">
      <dgm:prSet phldrT="[Text]"/>
      <dgm:spPr/>
      <dgm:t>
        <a:bodyPr/>
        <a:lstStyle/>
        <a:p>
          <a:r>
            <a:rPr lang="en-US" dirty="0"/>
            <a:t>Anti-D antibodies.</a:t>
          </a:r>
        </a:p>
      </dgm:t>
    </dgm:pt>
    <dgm:pt modelId="{CFF6D0D9-7445-4FDC-9378-6F451AC7830C}" type="parTrans" cxnId="{C1345D79-7AE4-4121-8683-C88C81393892}">
      <dgm:prSet/>
      <dgm:spPr/>
      <dgm:t>
        <a:bodyPr/>
        <a:lstStyle/>
        <a:p>
          <a:endParaRPr lang="en-US"/>
        </a:p>
      </dgm:t>
    </dgm:pt>
    <dgm:pt modelId="{EE43B686-15DA-4917-A419-D87208940C98}" type="sibTrans" cxnId="{C1345D79-7AE4-4121-8683-C88C81393892}">
      <dgm:prSet/>
      <dgm:spPr/>
      <dgm:t>
        <a:bodyPr/>
        <a:lstStyle/>
        <a:p>
          <a:endParaRPr lang="en-US"/>
        </a:p>
      </dgm:t>
    </dgm:pt>
    <dgm:pt modelId="{B4E81E00-67CD-48B8-ACA2-69530C479224}">
      <dgm:prSet phldrT="[Text]"/>
      <dgm:spPr/>
      <dgm:t>
        <a:bodyPr/>
        <a:lstStyle/>
        <a:p>
          <a:pPr>
            <a:buNone/>
          </a:pPr>
          <a:r>
            <a:rPr lang="en-US" b="1" u="sng" dirty="0" smtClean="0">
              <a:solidFill>
                <a:srgbClr val="FF0000"/>
              </a:solidFill>
            </a:rPr>
            <a:t>NOT</a:t>
          </a:r>
          <a:r>
            <a:rPr lang="en-US" dirty="0" smtClean="0"/>
            <a:t> naturally-occurring antibodies.</a:t>
          </a:r>
          <a:endParaRPr lang="en-US" dirty="0"/>
        </a:p>
      </dgm:t>
    </dgm:pt>
    <dgm:pt modelId="{29455FB0-3CB8-4F94-A6C3-77983D9D7D7C}" type="parTrans" cxnId="{B1B7CE65-5A37-4DAB-8A5D-7A5915484791}">
      <dgm:prSet/>
      <dgm:spPr/>
      <dgm:t>
        <a:bodyPr/>
        <a:lstStyle/>
        <a:p>
          <a:endParaRPr lang="en-US"/>
        </a:p>
      </dgm:t>
    </dgm:pt>
    <dgm:pt modelId="{8EB96B99-4956-4F21-8371-DA5E48DD03CB}" type="sibTrans" cxnId="{B1B7CE65-5A37-4DAB-8A5D-7A5915484791}">
      <dgm:prSet/>
      <dgm:spPr/>
      <dgm:t>
        <a:bodyPr/>
        <a:lstStyle/>
        <a:p>
          <a:endParaRPr lang="en-US"/>
        </a:p>
      </dgm:t>
    </dgm:pt>
    <dgm:pt modelId="{7434C96A-C0F7-4D0F-8A72-2091AE286652}">
      <dgm:prSet custT="1"/>
      <dgm:spPr/>
      <dgm:t>
        <a:bodyPr/>
        <a:lstStyle/>
        <a:p>
          <a:r>
            <a:rPr lang="en-US" sz="2000" dirty="0"/>
            <a:t>Not present at birth, appear </a:t>
          </a:r>
          <a:r>
            <a:rPr lang="en-US" sz="2000" dirty="0" smtClean="0"/>
            <a:t>2-8/12 weeks (2 to 8 months) after </a:t>
          </a:r>
          <a:r>
            <a:rPr lang="en-US" sz="2000" dirty="0"/>
            <a:t>birth.</a:t>
          </a:r>
        </a:p>
      </dgm:t>
    </dgm:pt>
    <dgm:pt modelId="{5EF437F2-5C02-4C80-8FD5-640603947E06}" type="parTrans" cxnId="{5223259D-5423-498A-B396-DD0A0045F912}">
      <dgm:prSet/>
      <dgm:spPr/>
      <dgm:t>
        <a:bodyPr/>
        <a:lstStyle/>
        <a:p>
          <a:endParaRPr lang="en-US"/>
        </a:p>
      </dgm:t>
    </dgm:pt>
    <dgm:pt modelId="{895E21A1-B5F6-40E5-BA68-DB8C526FDCD7}" type="sibTrans" cxnId="{5223259D-5423-498A-B396-DD0A0045F912}">
      <dgm:prSet/>
      <dgm:spPr/>
      <dgm:t>
        <a:bodyPr/>
        <a:lstStyle/>
        <a:p>
          <a:endParaRPr lang="en-US"/>
        </a:p>
      </dgm:t>
    </dgm:pt>
    <dgm:pt modelId="{E199A9DF-4748-4AC1-90BB-7F25837404EA}">
      <dgm:prSet custT="1"/>
      <dgm:spPr/>
      <dgm:t>
        <a:bodyPr/>
        <a:lstStyle/>
        <a:p>
          <a:r>
            <a:rPr lang="en-US" sz="2000" dirty="0"/>
            <a:t>Triggered by A &amp; B antigens in food and bacteria. </a:t>
          </a:r>
        </a:p>
      </dgm:t>
    </dgm:pt>
    <dgm:pt modelId="{54E4AF4F-4099-48C5-90F3-25F555136C67}" type="parTrans" cxnId="{93D10191-1A54-43FF-A3C7-5AF286B53F30}">
      <dgm:prSet/>
      <dgm:spPr/>
      <dgm:t>
        <a:bodyPr/>
        <a:lstStyle/>
        <a:p>
          <a:endParaRPr lang="en-US"/>
        </a:p>
      </dgm:t>
    </dgm:pt>
    <dgm:pt modelId="{59D5C878-BCAC-4C98-B5CC-FA9DEC4E544F}" type="sibTrans" cxnId="{93D10191-1A54-43FF-A3C7-5AF286B53F30}">
      <dgm:prSet/>
      <dgm:spPr/>
      <dgm:t>
        <a:bodyPr/>
        <a:lstStyle/>
        <a:p>
          <a:endParaRPr lang="en-US"/>
        </a:p>
      </dgm:t>
    </dgm:pt>
    <dgm:pt modelId="{7A4A8FD0-6DAB-4BB0-83E4-DCD7CE42BFD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Acquired </a:t>
          </a:r>
          <a:r>
            <a:rPr lang="en-US" b="1" dirty="0" smtClean="0"/>
            <a:t>by:</a:t>
          </a:r>
          <a:endParaRPr lang="en-US" b="1" dirty="0"/>
        </a:p>
      </dgm:t>
    </dgm:pt>
    <dgm:pt modelId="{3EEB3C20-C303-4C3F-A159-133EC7DD116D}" type="parTrans" cxnId="{DF766421-1B43-4DE9-9D6D-2F3EE0DC2246}">
      <dgm:prSet/>
      <dgm:spPr/>
      <dgm:t>
        <a:bodyPr/>
        <a:lstStyle/>
        <a:p>
          <a:endParaRPr lang="en-US"/>
        </a:p>
      </dgm:t>
    </dgm:pt>
    <dgm:pt modelId="{BCD2EDC7-D051-4F84-9C88-896163508F90}" type="sibTrans" cxnId="{DF766421-1B43-4DE9-9D6D-2F3EE0DC2246}">
      <dgm:prSet/>
      <dgm:spPr/>
      <dgm:t>
        <a:bodyPr/>
        <a:lstStyle/>
        <a:p>
          <a:endParaRPr lang="en-US"/>
        </a:p>
      </dgm:t>
    </dgm:pt>
    <dgm:pt modelId="{7A6BD6B2-3037-45D9-A7BC-2210CA3417C9}">
      <dgm:prSet custT="1"/>
      <dgm:spPr/>
      <dgm:t>
        <a:bodyPr/>
        <a:lstStyle/>
        <a:p>
          <a:r>
            <a:rPr lang="en-US" sz="2000" dirty="0" smtClean="0"/>
            <a:t>Are considered as </a:t>
          </a:r>
          <a:r>
            <a:rPr lang="en-US" sz="2000" dirty="0" smtClean="0">
              <a:solidFill>
                <a:srgbClr val="FF0000"/>
              </a:solidFill>
            </a:rPr>
            <a:t>IgM</a:t>
          </a:r>
          <a:r>
            <a:rPr lang="en-US" sz="2000" dirty="0" smtClean="0"/>
            <a:t> class</a:t>
          </a:r>
          <a:r>
            <a:rPr lang="en-US" sz="1800" dirty="0" smtClean="0"/>
            <a:t>.(large molecule)</a:t>
          </a:r>
          <a:endParaRPr lang="en-US" sz="1800" dirty="0"/>
        </a:p>
      </dgm:t>
    </dgm:pt>
    <dgm:pt modelId="{E5F75572-D666-4155-AFBA-CF9C6F2E4B37}" type="parTrans" cxnId="{7FD5E896-2E1B-44FE-9E92-6E15896ED8DD}">
      <dgm:prSet/>
      <dgm:spPr/>
      <dgm:t>
        <a:bodyPr/>
        <a:lstStyle/>
        <a:p>
          <a:endParaRPr lang="en-US"/>
        </a:p>
      </dgm:t>
    </dgm:pt>
    <dgm:pt modelId="{7825F286-04B8-46F7-8655-BD5DB76E5274}" type="sibTrans" cxnId="{7FD5E896-2E1B-44FE-9E92-6E15896ED8DD}">
      <dgm:prSet/>
      <dgm:spPr/>
      <dgm:t>
        <a:bodyPr/>
        <a:lstStyle/>
        <a:p>
          <a:endParaRPr lang="en-US"/>
        </a:p>
      </dgm:t>
    </dgm:pt>
    <dgm:pt modelId="{89DB22E0-B5F8-45B5-9927-A1008EE27BC5}">
      <dgm:prSet/>
      <dgm:spPr/>
      <dgm:t>
        <a:bodyPr/>
        <a:lstStyle/>
        <a:p>
          <a:pPr>
            <a:buNone/>
          </a:pPr>
          <a:r>
            <a:rPr lang="en-US" dirty="0" smtClean="0"/>
            <a:t>Are considered as </a:t>
          </a:r>
          <a:r>
            <a:rPr lang="en-US" dirty="0" smtClean="0">
              <a:solidFill>
                <a:srgbClr val="FF0000"/>
              </a:solidFill>
            </a:rPr>
            <a:t>IgG</a:t>
          </a:r>
          <a:r>
            <a:rPr lang="en-US" dirty="0" smtClean="0"/>
            <a:t> class.</a:t>
          </a:r>
          <a:endParaRPr lang="en-US" dirty="0"/>
        </a:p>
      </dgm:t>
    </dgm:pt>
    <dgm:pt modelId="{C62B9DF7-2568-4A80-8527-01CBF848C11B}" type="parTrans" cxnId="{53D0CEDD-CBDF-4639-934F-61297DA0BC4D}">
      <dgm:prSet/>
      <dgm:spPr/>
      <dgm:t>
        <a:bodyPr/>
        <a:lstStyle/>
        <a:p>
          <a:endParaRPr lang="en-US"/>
        </a:p>
      </dgm:t>
    </dgm:pt>
    <dgm:pt modelId="{A161F788-B98D-458D-9502-A7164CE61776}" type="sibTrans" cxnId="{53D0CEDD-CBDF-4639-934F-61297DA0BC4D}">
      <dgm:prSet/>
      <dgm:spPr/>
      <dgm:t>
        <a:bodyPr/>
        <a:lstStyle/>
        <a:p>
          <a:endParaRPr lang="en-US"/>
        </a:p>
      </dgm:t>
    </dgm:pt>
    <dgm:pt modelId="{903F7806-612A-4C3A-BC08-7DA9413A6455}">
      <dgm:prSet custT="1"/>
      <dgm:spPr/>
      <dgm:t>
        <a:bodyPr/>
        <a:lstStyle/>
        <a:p>
          <a:r>
            <a:rPr lang="en-US" sz="2000" dirty="0" smtClean="0"/>
            <a:t>Can</a:t>
          </a:r>
          <a:r>
            <a:rPr lang="en-US" sz="2000" dirty="0" smtClean="0">
              <a:solidFill>
                <a:srgbClr val="FF0000"/>
              </a:solidFill>
            </a:rPr>
            <a:t>not</a:t>
          </a:r>
          <a:r>
            <a:rPr lang="en-US" sz="2000" dirty="0" smtClean="0"/>
            <a:t> cross placenta.</a:t>
          </a:r>
          <a:endParaRPr lang="en-US" sz="2000" dirty="0"/>
        </a:p>
      </dgm:t>
    </dgm:pt>
    <dgm:pt modelId="{8EF7B8FF-E8AF-4B44-9236-15D1187ABB76}" type="parTrans" cxnId="{3DA39D50-C6FD-42B3-AF10-4FF7ABC0D71B}">
      <dgm:prSet/>
      <dgm:spPr/>
      <dgm:t>
        <a:bodyPr/>
        <a:lstStyle/>
        <a:p>
          <a:endParaRPr lang="en-US"/>
        </a:p>
      </dgm:t>
    </dgm:pt>
    <dgm:pt modelId="{9DB8E986-B162-4FB9-817B-D28636F35859}" type="sibTrans" cxnId="{3DA39D50-C6FD-42B3-AF10-4FF7ABC0D71B}">
      <dgm:prSet/>
      <dgm:spPr/>
      <dgm:t>
        <a:bodyPr/>
        <a:lstStyle/>
        <a:p>
          <a:endParaRPr lang="en-US"/>
        </a:p>
      </dgm:t>
    </dgm:pt>
    <dgm:pt modelId="{E330FF33-EDF6-4DDA-8A9D-FF14301017C9}">
      <dgm:prSet/>
      <dgm:spPr/>
      <dgm:t>
        <a:bodyPr/>
        <a:lstStyle/>
        <a:p>
          <a:pPr>
            <a:buNone/>
          </a:pPr>
          <a:r>
            <a:rPr lang="en-US" dirty="0"/>
            <a:t>Can cross placenta.</a:t>
          </a:r>
        </a:p>
      </dgm:t>
    </dgm:pt>
    <dgm:pt modelId="{96671F44-51ED-48FF-A125-080C9A614D33}" type="parTrans" cxnId="{EEC17165-0EC6-4EAB-BB65-C240531C95CA}">
      <dgm:prSet/>
      <dgm:spPr/>
      <dgm:t>
        <a:bodyPr/>
        <a:lstStyle/>
        <a:p>
          <a:endParaRPr lang="en-US"/>
        </a:p>
      </dgm:t>
    </dgm:pt>
    <dgm:pt modelId="{7532778A-F796-4B8D-9692-3A4AFD7CA80C}" type="sibTrans" cxnId="{EEC17165-0EC6-4EAB-BB65-C240531C95CA}">
      <dgm:prSet/>
      <dgm:spPr/>
      <dgm:t>
        <a:bodyPr/>
        <a:lstStyle/>
        <a:p>
          <a:endParaRPr lang="en-US"/>
        </a:p>
      </dgm:t>
    </dgm:pt>
    <dgm:pt modelId="{39FE99A2-AC9B-4A7E-A7DA-1CCD649AE883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en-US" dirty="0"/>
            <a:t>Rh-</a:t>
          </a:r>
          <a:r>
            <a:rPr lang="en-US" dirty="0" err="1"/>
            <a:t>ve</a:t>
          </a:r>
          <a:r>
            <a:rPr lang="en-US" dirty="0"/>
            <a:t> pregnancy with Rh+ve faetus. </a:t>
          </a:r>
        </a:p>
      </dgm:t>
    </dgm:pt>
    <dgm:pt modelId="{AE942360-9770-453C-BE03-45AAD039DEF1}" type="sibTrans" cxnId="{E6B9E855-6D52-4AE4-883E-A4E56D100E17}">
      <dgm:prSet/>
      <dgm:spPr/>
      <dgm:t>
        <a:bodyPr/>
        <a:lstStyle/>
        <a:p>
          <a:endParaRPr lang="en-US"/>
        </a:p>
      </dgm:t>
    </dgm:pt>
    <dgm:pt modelId="{D9BD12EE-4434-4C77-B480-258B66D247AE}" type="parTrans" cxnId="{E6B9E855-6D52-4AE4-883E-A4E56D100E17}">
      <dgm:prSet/>
      <dgm:spPr/>
      <dgm:t>
        <a:bodyPr/>
        <a:lstStyle/>
        <a:p>
          <a:endParaRPr lang="en-US"/>
        </a:p>
      </dgm:t>
    </dgm:pt>
    <dgm:pt modelId="{E716E437-8A2E-41F2-86F9-0CBEB650D607}">
      <dgm:prSet phldrT="[Text]"/>
      <dgm:spPr/>
      <dgm:t>
        <a:bodyPr/>
        <a:lstStyle/>
        <a:p>
          <a:pPr rtl="0">
            <a:buFont typeface="Wingdings" panose="05000000000000000000" pitchFamily="2" charset="2"/>
            <a:buNone/>
          </a:pPr>
          <a:r>
            <a:rPr lang="en-US" dirty="0"/>
            <a:t>Transfusion of Rh-</a:t>
          </a:r>
          <a:r>
            <a:rPr lang="en-US" dirty="0" err="1"/>
            <a:t>ve</a:t>
          </a:r>
          <a:r>
            <a:rPr lang="en-US" dirty="0"/>
            <a:t> individual with Rh+ve blood.</a:t>
          </a:r>
        </a:p>
      </dgm:t>
    </dgm:pt>
    <dgm:pt modelId="{1C8CE0E5-0812-4FEE-B266-3EEF722BDE54}" type="sibTrans" cxnId="{4477C60D-F1BA-4142-AE6F-A7FA5F62F713}">
      <dgm:prSet/>
      <dgm:spPr/>
      <dgm:t>
        <a:bodyPr/>
        <a:lstStyle/>
        <a:p>
          <a:endParaRPr lang="en-US"/>
        </a:p>
      </dgm:t>
    </dgm:pt>
    <dgm:pt modelId="{BC0D8EE9-05AE-4A70-83DB-9B024F59429E}" type="parTrans" cxnId="{4477C60D-F1BA-4142-AE6F-A7FA5F62F713}">
      <dgm:prSet/>
      <dgm:spPr/>
      <dgm:t>
        <a:bodyPr/>
        <a:lstStyle/>
        <a:p>
          <a:endParaRPr lang="en-US"/>
        </a:p>
      </dgm:t>
    </dgm:pt>
    <dgm:pt modelId="{08373C98-7B65-4227-AC9D-F16DA83950AF}" type="pres">
      <dgm:prSet presAssocID="{5264A74D-80A2-4D88-B229-75E3B02CDE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6C46D81-F67E-40C6-B793-A2D606DC9476}" type="pres">
      <dgm:prSet presAssocID="{76F52EAF-2A1E-4DDE-82B3-6944E9E3379F}" presName="composite" presStyleCnt="0"/>
      <dgm:spPr/>
      <dgm:t>
        <a:bodyPr/>
        <a:lstStyle/>
        <a:p>
          <a:pPr rtl="1"/>
          <a:endParaRPr lang="ar-SA"/>
        </a:p>
      </dgm:t>
    </dgm:pt>
    <dgm:pt modelId="{D0358169-AE3A-45EB-80EB-7B423AE0A5C7}" type="pres">
      <dgm:prSet presAssocID="{76F52EAF-2A1E-4DDE-82B3-6944E9E3379F}" presName="parTx" presStyleLbl="alignNode1" presStyleIdx="0" presStyleCnt="2" custLinFactNeighborX="3223" custLinFactNeighborY="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48EE32-819C-4B8E-81E2-4B0B0E92C3DA}" type="pres">
      <dgm:prSet presAssocID="{76F52EAF-2A1E-4DDE-82B3-6944E9E3379F}" presName="desTx" presStyleLbl="alignAccFollowNode1" presStyleIdx="0" presStyleCnt="2" custLinFactNeighborX="3223" custLinFactNeighborY="32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567A3D-E63D-430E-8053-B8F5AFA9907F}" type="pres">
      <dgm:prSet presAssocID="{8F937C41-C92A-48AB-A1E6-DE23753539DA}" presName="space" presStyleCnt="0"/>
      <dgm:spPr/>
      <dgm:t>
        <a:bodyPr/>
        <a:lstStyle/>
        <a:p>
          <a:pPr rtl="1"/>
          <a:endParaRPr lang="ar-SA"/>
        </a:p>
      </dgm:t>
    </dgm:pt>
    <dgm:pt modelId="{8EBB98ED-8892-49E8-B524-6816833E8EE8}" type="pres">
      <dgm:prSet presAssocID="{BD770907-634B-4C6A-A1AC-B89149B40168}" presName="composite" presStyleCnt="0"/>
      <dgm:spPr/>
      <dgm:t>
        <a:bodyPr/>
        <a:lstStyle/>
        <a:p>
          <a:pPr rtl="1"/>
          <a:endParaRPr lang="ar-SA"/>
        </a:p>
      </dgm:t>
    </dgm:pt>
    <dgm:pt modelId="{62664090-8A2D-4A2D-84BF-9EBBCC28C140}" type="pres">
      <dgm:prSet presAssocID="{BD770907-634B-4C6A-A1AC-B89149B401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BF0DCF-80A3-485F-8E73-C93BC4ACF9C7}" type="pres">
      <dgm:prSet presAssocID="{BD770907-634B-4C6A-A1AC-B89149B4016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0300ED9-4AC9-446E-9087-39772606A8E8}" type="presOf" srcId="{E199A9DF-4748-4AC1-90BB-7F25837404EA}" destId="{F348EE32-819C-4B8E-81E2-4B0B0E92C3DA}" srcOrd="0" destOrd="2" presId="urn:microsoft.com/office/officeart/2005/8/layout/hList1"/>
    <dgm:cxn modelId="{4C82155F-0C03-4530-A2CD-AFDCE4C2B181}" type="presOf" srcId="{76F52EAF-2A1E-4DDE-82B3-6944E9E3379F}" destId="{D0358169-AE3A-45EB-80EB-7B423AE0A5C7}" srcOrd="0" destOrd="0" presId="urn:microsoft.com/office/officeart/2005/8/layout/hList1"/>
    <dgm:cxn modelId="{A014F7F0-0793-4480-AF9C-E6C4336F4B31}" type="presOf" srcId="{39FE99A2-AC9B-4A7E-A7DA-1CCD649AE883}" destId="{EABF0DCF-80A3-485F-8E73-C93BC4ACF9C7}" srcOrd="0" destOrd="3" presId="urn:microsoft.com/office/officeart/2005/8/layout/hList1"/>
    <dgm:cxn modelId="{51487D3C-1594-4675-A4E8-FD768DD07FF1}" srcId="{76F52EAF-2A1E-4DDE-82B3-6944E9E3379F}" destId="{A71B0DF8-8B93-498F-A058-74AD8B3007B2}" srcOrd="0" destOrd="0" parTransId="{89698851-D689-4059-9807-84822698496B}" sibTransId="{90728F54-EA65-4908-8E57-50EB8C2435B1}"/>
    <dgm:cxn modelId="{BEA55761-EA9C-460E-9CA1-174D5C59ABE9}" type="presOf" srcId="{89DB22E0-B5F8-45B5-9927-A1008EE27BC5}" destId="{EABF0DCF-80A3-485F-8E73-C93BC4ACF9C7}" srcOrd="0" destOrd="4" presId="urn:microsoft.com/office/officeart/2005/8/layout/hList1"/>
    <dgm:cxn modelId="{D5711C72-4D76-4187-AF7A-1F29AC2FDEB2}" type="presOf" srcId="{E330FF33-EDF6-4DDA-8A9D-FF14301017C9}" destId="{EABF0DCF-80A3-485F-8E73-C93BC4ACF9C7}" srcOrd="0" destOrd="5" presId="urn:microsoft.com/office/officeart/2005/8/layout/hList1"/>
    <dgm:cxn modelId="{4E3E868E-6F08-4477-94F9-E05E9BF8CEC2}" type="presOf" srcId="{7434C96A-C0F7-4D0F-8A72-2091AE286652}" destId="{F348EE32-819C-4B8E-81E2-4B0B0E92C3DA}" srcOrd="0" destOrd="1" presId="urn:microsoft.com/office/officeart/2005/8/layout/hList1"/>
    <dgm:cxn modelId="{3DA39D50-C6FD-42B3-AF10-4FF7ABC0D71B}" srcId="{76F52EAF-2A1E-4DDE-82B3-6944E9E3379F}" destId="{903F7806-612A-4C3A-BC08-7DA9413A6455}" srcOrd="4" destOrd="0" parTransId="{8EF7B8FF-E8AF-4B44-9236-15D1187ABB76}" sibTransId="{9DB8E986-B162-4FB9-817B-D28636F35859}"/>
    <dgm:cxn modelId="{C1345D79-7AE4-4121-8683-C88C81393892}" srcId="{5264A74D-80A2-4D88-B229-75E3B02CDE6E}" destId="{BD770907-634B-4C6A-A1AC-B89149B40168}" srcOrd="1" destOrd="0" parTransId="{CFF6D0D9-7445-4FDC-9378-6F451AC7830C}" sibTransId="{EE43B686-15DA-4917-A419-D87208940C98}"/>
    <dgm:cxn modelId="{93D10191-1A54-43FF-A3C7-5AF286B53F30}" srcId="{76F52EAF-2A1E-4DDE-82B3-6944E9E3379F}" destId="{E199A9DF-4748-4AC1-90BB-7F25837404EA}" srcOrd="2" destOrd="0" parTransId="{54E4AF4F-4099-48C5-90F3-25F555136C67}" sibTransId="{59D5C878-BCAC-4C98-B5CC-FA9DEC4E544F}"/>
    <dgm:cxn modelId="{53D0CEDD-CBDF-4639-934F-61297DA0BC4D}" srcId="{BD770907-634B-4C6A-A1AC-B89149B40168}" destId="{89DB22E0-B5F8-45B5-9927-A1008EE27BC5}" srcOrd="4" destOrd="0" parTransId="{C62B9DF7-2568-4A80-8527-01CBF848C11B}" sibTransId="{A161F788-B98D-458D-9502-A7164CE61776}"/>
    <dgm:cxn modelId="{2722A50C-7633-4212-A2FF-81033E01804B}" type="presOf" srcId="{903F7806-612A-4C3A-BC08-7DA9413A6455}" destId="{F348EE32-819C-4B8E-81E2-4B0B0E92C3DA}" srcOrd="0" destOrd="4" presId="urn:microsoft.com/office/officeart/2005/8/layout/hList1"/>
    <dgm:cxn modelId="{4477C60D-F1BA-4142-AE6F-A7FA5F62F713}" srcId="{BD770907-634B-4C6A-A1AC-B89149B40168}" destId="{E716E437-8A2E-41F2-86F9-0CBEB650D607}" srcOrd="2" destOrd="0" parTransId="{BC0D8EE9-05AE-4A70-83DB-9B024F59429E}" sibTransId="{1C8CE0E5-0812-4FEE-B266-3EEF722BDE54}"/>
    <dgm:cxn modelId="{DADFCCD1-2B5D-4869-9F35-E3BBAF3267E2}" type="presOf" srcId="{7A6BD6B2-3037-45D9-A7BC-2210CA3417C9}" destId="{F348EE32-819C-4B8E-81E2-4B0B0E92C3DA}" srcOrd="0" destOrd="3" presId="urn:microsoft.com/office/officeart/2005/8/layout/hList1"/>
    <dgm:cxn modelId="{7F6F19AD-EBD4-476B-B7FB-98B5B36E3C3C}" type="presOf" srcId="{A71B0DF8-8B93-498F-A058-74AD8B3007B2}" destId="{F348EE32-819C-4B8E-81E2-4B0B0E92C3DA}" srcOrd="0" destOrd="0" presId="urn:microsoft.com/office/officeart/2005/8/layout/hList1"/>
    <dgm:cxn modelId="{E6B9E855-6D52-4AE4-883E-A4E56D100E17}" srcId="{BD770907-634B-4C6A-A1AC-B89149B40168}" destId="{39FE99A2-AC9B-4A7E-A7DA-1CCD649AE883}" srcOrd="3" destOrd="0" parTransId="{D9BD12EE-4434-4C77-B480-258B66D247AE}" sibTransId="{AE942360-9770-453C-BE03-45AAD039DEF1}"/>
    <dgm:cxn modelId="{DF766421-1B43-4DE9-9D6D-2F3EE0DC2246}" srcId="{BD770907-634B-4C6A-A1AC-B89149B40168}" destId="{7A4A8FD0-6DAB-4BB0-83E4-DCD7CE42BFDB}" srcOrd="1" destOrd="0" parTransId="{3EEB3C20-C303-4C3F-A159-133EC7DD116D}" sibTransId="{BCD2EDC7-D051-4F84-9C88-896163508F90}"/>
    <dgm:cxn modelId="{EEC17165-0EC6-4EAB-BB65-C240531C95CA}" srcId="{BD770907-634B-4C6A-A1AC-B89149B40168}" destId="{E330FF33-EDF6-4DDA-8A9D-FF14301017C9}" srcOrd="5" destOrd="0" parTransId="{96671F44-51ED-48FF-A125-080C9A614D33}" sibTransId="{7532778A-F796-4B8D-9692-3A4AFD7CA80C}"/>
    <dgm:cxn modelId="{BAE96945-D579-47FB-9541-8A53CAFFA7C8}" srcId="{5264A74D-80A2-4D88-B229-75E3B02CDE6E}" destId="{76F52EAF-2A1E-4DDE-82B3-6944E9E3379F}" srcOrd="0" destOrd="0" parTransId="{E3064CD9-9DEB-4BF9-AFF8-1B2C926D308C}" sibTransId="{8F937C41-C92A-48AB-A1E6-DE23753539DA}"/>
    <dgm:cxn modelId="{2653565D-8BC5-4D6D-B708-5C4E13E8E370}" type="presOf" srcId="{BD770907-634B-4C6A-A1AC-B89149B40168}" destId="{62664090-8A2D-4A2D-84BF-9EBBCC28C140}" srcOrd="0" destOrd="0" presId="urn:microsoft.com/office/officeart/2005/8/layout/hList1"/>
    <dgm:cxn modelId="{B1B7CE65-5A37-4DAB-8A5D-7A5915484791}" srcId="{BD770907-634B-4C6A-A1AC-B89149B40168}" destId="{B4E81E00-67CD-48B8-ACA2-69530C479224}" srcOrd="0" destOrd="0" parTransId="{29455FB0-3CB8-4F94-A6C3-77983D9D7D7C}" sibTransId="{8EB96B99-4956-4F21-8371-DA5E48DD03CB}"/>
    <dgm:cxn modelId="{0CDC5BFC-384C-4FEF-8123-867AABA3E660}" type="presOf" srcId="{5264A74D-80A2-4D88-B229-75E3B02CDE6E}" destId="{08373C98-7B65-4227-AC9D-F16DA83950AF}" srcOrd="0" destOrd="0" presId="urn:microsoft.com/office/officeart/2005/8/layout/hList1"/>
    <dgm:cxn modelId="{7FD5E896-2E1B-44FE-9E92-6E15896ED8DD}" srcId="{76F52EAF-2A1E-4DDE-82B3-6944E9E3379F}" destId="{7A6BD6B2-3037-45D9-A7BC-2210CA3417C9}" srcOrd="3" destOrd="0" parTransId="{E5F75572-D666-4155-AFBA-CF9C6F2E4B37}" sibTransId="{7825F286-04B8-46F7-8655-BD5DB76E5274}"/>
    <dgm:cxn modelId="{5223259D-5423-498A-B396-DD0A0045F912}" srcId="{76F52EAF-2A1E-4DDE-82B3-6944E9E3379F}" destId="{7434C96A-C0F7-4D0F-8A72-2091AE286652}" srcOrd="1" destOrd="0" parTransId="{5EF437F2-5C02-4C80-8FD5-640603947E06}" sibTransId="{895E21A1-B5F6-40E5-BA68-DB8C526FDCD7}"/>
    <dgm:cxn modelId="{441BA1C5-8A8C-4A31-8A2D-B0CF5633872D}" type="presOf" srcId="{E716E437-8A2E-41F2-86F9-0CBEB650D607}" destId="{EABF0DCF-80A3-485F-8E73-C93BC4ACF9C7}" srcOrd="0" destOrd="2" presId="urn:microsoft.com/office/officeart/2005/8/layout/hList1"/>
    <dgm:cxn modelId="{15C239C0-8E24-4070-9242-C8C33D5E5F65}" type="presOf" srcId="{7A4A8FD0-6DAB-4BB0-83E4-DCD7CE42BFDB}" destId="{EABF0DCF-80A3-485F-8E73-C93BC4ACF9C7}" srcOrd="0" destOrd="1" presId="urn:microsoft.com/office/officeart/2005/8/layout/hList1"/>
    <dgm:cxn modelId="{7DFAF612-5810-41BA-8AF9-0D9032BC3F61}" type="presOf" srcId="{B4E81E00-67CD-48B8-ACA2-69530C479224}" destId="{EABF0DCF-80A3-485F-8E73-C93BC4ACF9C7}" srcOrd="0" destOrd="0" presId="urn:microsoft.com/office/officeart/2005/8/layout/hList1"/>
    <dgm:cxn modelId="{F57C2625-B24D-417A-867C-B0172ADACA71}" type="presParOf" srcId="{08373C98-7B65-4227-AC9D-F16DA83950AF}" destId="{46C46D81-F67E-40C6-B793-A2D606DC9476}" srcOrd="0" destOrd="0" presId="urn:microsoft.com/office/officeart/2005/8/layout/hList1"/>
    <dgm:cxn modelId="{BDA0AAD0-322D-42C0-B2CF-A8E81AF7A486}" type="presParOf" srcId="{46C46D81-F67E-40C6-B793-A2D606DC9476}" destId="{D0358169-AE3A-45EB-80EB-7B423AE0A5C7}" srcOrd="0" destOrd="0" presId="urn:microsoft.com/office/officeart/2005/8/layout/hList1"/>
    <dgm:cxn modelId="{680A9507-8562-40DF-BF45-D0677A270879}" type="presParOf" srcId="{46C46D81-F67E-40C6-B793-A2D606DC9476}" destId="{F348EE32-819C-4B8E-81E2-4B0B0E92C3DA}" srcOrd="1" destOrd="0" presId="urn:microsoft.com/office/officeart/2005/8/layout/hList1"/>
    <dgm:cxn modelId="{CE475EF7-6ACF-4787-A405-025FAC5EDF64}" type="presParOf" srcId="{08373C98-7B65-4227-AC9D-F16DA83950AF}" destId="{26567A3D-E63D-430E-8053-B8F5AFA9907F}" srcOrd="1" destOrd="0" presId="urn:microsoft.com/office/officeart/2005/8/layout/hList1"/>
    <dgm:cxn modelId="{2C27AAA3-2048-4CE6-B606-6372BEB20CB1}" type="presParOf" srcId="{08373C98-7B65-4227-AC9D-F16DA83950AF}" destId="{8EBB98ED-8892-49E8-B524-6816833E8EE8}" srcOrd="2" destOrd="0" presId="urn:microsoft.com/office/officeart/2005/8/layout/hList1"/>
    <dgm:cxn modelId="{E28EF63D-5082-49B7-8112-921F1D4F7F9C}" type="presParOf" srcId="{8EBB98ED-8892-49E8-B524-6816833E8EE8}" destId="{62664090-8A2D-4A2D-84BF-9EBBCC28C140}" srcOrd="0" destOrd="0" presId="urn:microsoft.com/office/officeart/2005/8/layout/hList1"/>
    <dgm:cxn modelId="{D105A96F-AA8B-47B7-AAF9-849451B320D3}" type="presParOf" srcId="{8EBB98ED-8892-49E8-B524-6816833E8EE8}" destId="{EABF0DCF-80A3-485F-8E73-C93BC4ACF9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208A8-85D7-4430-8221-89615EA24B83}">
      <dsp:nvSpPr>
        <dsp:cNvPr id="0" name=""/>
        <dsp:cNvSpPr/>
      </dsp:nvSpPr>
      <dsp:spPr>
        <a:xfrm>
          <a:off x="2571" y="304857"/>
          <a:ext cx="2507456" cy="521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Agglutinogens </a:t>
          </a:r>
          <a:endParaRPr lang="ar-SA" sz="1600" kern="1200" dirty="0"/>
        </a:p>
      </dsp:txBody>
      <dsp:txXfrm>
        <a:off x="2571" y="304857"/>
        <a:ext cx="2507456" cy="521216"/>
      </dsp:txXfrm>
    </dsp:sp>
    <dsp:sp modelId="{75C89CEB-7EE6-4D7B-B0F6-D85E5A8AFF21}">
      <dsp:nvSpPr>
        <dsp:cNvPr id="0" name=""/>
        <dsp:cNvSpPr/>
      </dsp:nvSpPr>
      <dsp:spPr>
        <a:xfrm>
          <a:off x="2571" y="826073"/>
          <a:ext cx="2507456" cy="38061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It is Blood group Antigens (on RBCs membrane) (A&amp;B)</a:t>
          </a:r>
          <a:endParaRPr lang="ar-SA" sz="1800" kern="1200" dirty="0"/>
        </a:p>
      </dsp:txBody>
      <dsp:txXfrm>
        <a:off x="2571" y="826073"/>
        <a:ext cx="2507456" cy="3806194"/>
      </dsp:txXfrm>
    </dsp:sp>
    <dsp:sp modelId="{6BE71ADF-49F9-4A05-84FB-ABD3C3A243E3}">
      <dsp:nvSpPr>
        <dsp:cNvPr id="0" name=""/>
        <dsp:cNvSpPr/>
      </dsp:nvSpPr>
      <dsp:spPr>
        <a:xfrm>
          <a:off x="2861071" y="304857"/>
          <a:ext cx="2507456" cy="5212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Agglutinin </a:t>
          </a:r>
          <a:endParaRPr lang="ar-SA" sz="1600" kern="1200" dirty="0"/>
        </a:p>
      </dsp:txBody>
      <dsp:txXfrm>
        <a:off x="2861071" y="304857"/>
        <a:ext cx="2507456" cy="521216"/>
      </dsp:txXfrm>
    </dsp:sp>
    <dsp:sp modelId="{4C5DEA87-CF65-4E30-B688-AA84D67DF4C0}">
      <dsp:nvSpPr>
        <dsp:cNvPr id="0" name=""/>
        <dsp:cNvSpPr/>
      </dsp:nvSpPr>
      <dsp:spPr>
        <a:xfrm>
          <a:off x="2861071" y="826073"/>
          <a:ext cx="2507456" cy="38061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933B95"/>
              </a:solidFill>
            </a:rPr>
            <a:t>It is The respective antibody to antigen</a:t>
          </a:r>
          <a:endParaRPr lang="ar-SA" sz="1800" kern="1200" dirty="0">
            <a:solidFill>
              <a:srgbClr val="933B95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Or It is Antibodies in serum (In Plasma) </a:t>
          </a:r>
          <a:endParaRPr lang="ar-SA" sz="18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Agglutinins are immunoglobulins </a:t>
          </a:r>
          <a:r>
            <a:rPr lang="en-US" sz="1800" kern="1200" dirty="0" smtClean="0">
              <a:solidFill>
                <a:srgbClr val="FF0000"/>
              </a:solidFill>
            </a:rPr>
            <a:t>(IgM &amp; IgG):</a:t>
          </a:r>
          <a:r>
            <a:rPr lang="en-US" sz="1800" kern="1200" dirty="0" smtClean="0"/>
            <a:t> Proteins which appear in the plasma or body fluids in response to administration of antigens.</a:t>
          </a:r>
          <a:endParaRPr lang="ar-SA" sz="1800" kern="1200" dirty="0"/>
        </a:p>
      </dsp:txBody>
      <dsp:txXfrm>
        <a:off x="2861071" y="826073"/>
        <a:ext cx="2507456" cy="3806194"/>
      </dsp:txXfrm>
    </dsp:sp>
    <dsp:sp modelId="{6B700830-109D-4A54-8C6D-8A3A72CF281C}">
      <dsp:nvSpPr>
        <dsp:cNvPr id="0" name=""/>
        <dsp:cNvSpPr/>
      </dsp:nvSpPr>
      <dsp:spPr>
        <a:xfrm>
          <a:off x="5719571" y="304857"/>
          <a:ext cx="2507456" cy="521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Agglutination </a:t>
          </a:r>
          <a:endParaRPr lang="ar-SA" sz="1600" kern="1200" dirty="0"/>
        </a:p>
      </dsp:txBody>
      <dsp:txXfrm>
        <a:off x="5719571" y="304857"/>
        <a:ext cx="2507456" cy="521216"/>
      </dsp:txXfrm>
    </dsp:sp>
    <dsp:sp modelId="{E3D879E5-18B6-4E7E-827B-082827280C96}">
      <dsp:nvSpPr>
        <dsp:cNvPr id="0" name=""/>
        <dsp:cNvSpPr/>
      </dsp:nvSpPr>
      <dsp:spPr>
        <a:xfrm>
          <a:off x="5719571" y="826073"/>
          <a:ext cx="2507456" cy="38061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It is a Reaction </a:t>
          </a:r>
          <a:r>
            <a:rPr lang="en-US" sz="1500" b="0" kern="1200" dirty="0" smtClean="0"/>
            <a:t>(clumping) </a:t>
          </a:r>
          <a:r>
            <a:rPr lang="en-US" sz="1500" b="1" kern="1200" dirty="0" smtClean="0"/>
            <a:t>between Agglutinogens on RBC membrane and the respective </a:t>
          </a:r>
          <a:r>
            <a:rPr lang="en-US" sz="1500" b="1" kern="1200" dirty="0" err="1" smtClean="0"/>
            <a:t>AntiBody</a:t>
          </a:r>
          <a:endParaRPr lang="ar-SA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>
                  <a:lumMod val="50000"/>
                </a:schemeClr>
              </a:solidFill>
            </a:rPr>
            <a:t>In transfusion reaction </a:t>
          </a:r>
          <a:r>
            <a:rPr lang="en-US" sz="1500" kern="1200" dirty="0" smtClean="0">
              <a:solidFill>
                <a:schemeClr val="bg2">
                  <a:lumMod val="50000"/>
                </a:schemeClr>
              </a:solidFill>
            </a:rPr>
            <a:t>If a person with </a:t>
          </a:r>
          <a:r>
            <a:rPr lang="en-US" sz="1500" kern="1200" dirty="0" smtClean="0">
              <a:solidFill>
                <a:srgbClr val="FF0000"/>
              </a:solidFill>
            </a:rPr>
            <a:t>blood group A</a:t>
          </a:r>
          <a:r>
            <a:rPr lang="en-US" sz="1500" kern="1200" dirty="0" smtClean="0">
              <a:solidFill>
                <a:schemeClr val="bg2">
                  <a:lumMod val="50000"/>
                </a:schemeClr>
              </a:solidFill>
            </a:rPr>
            <a:t> was transfused with </a:t>
          </a:r>
          <a:r>
            <a:rPr lang="en-US" sz="1500" kern="1200" dirty="0" smtClean="0">
              <a:solidFill>
                <a:srgbClr val="FF0000"/>
              </a:solidFill>
            </a:rPr>
            <a:t>blood of </a:t>
          </a:r>
          <a:r>
            <a:rPr lang="en-US" sz="1500" u="sng" kern="1200" dirty="0" smtClean="0">
              <a:solidFill>
                <a:srgbClr val="FF0000"/>
              </a:solidFill>
            </a:rPr>
            <a:t>group B which </a:t>
          </a:r>
          <a:r>
            <a:rPr lang="en-US" sz="1500" u="sng" kern="1200" dirty="0" smtClean="0">
              <a:solidFill>
                <a:schemeClr val="bg2">
                  <a:lumMod val="50000"/>
                </a:schemeClr>
              </a:solidFill>
            </a:rPr>
            <a:t>contains </a:t>
          </a:r>
          <a:r>
            <a:rPr lang="en-US" sz="1500" u="sng" kern="1200" dirty="0" smtClean="0">
              <a:solidFill>
                <a:srgbClr val="FF0000"/>
              </a:solidFill>
            </a:rPr>
            <a:t>anti-A</a:t>
          </a:r>
          <a:r>
            <a:rPr lang="en-US" sz="1500" u="sng" kern="1200" dirty="0" smtClean="0">
              <a:solidFill>
                <a:schemeClr val="bg2">
                  <a:lumMod val="50000"/>
                </a:schemeClr>
              </a:solidFill>
            </a:rPr>
            <a:t> in plasma</a:t>
          </a:r>
          <a:endParaRPr lang="ar-SA" sz="1500" u="sng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50000"/>
                </a:schemeClr>
              </a:solidFill>
            </a:rPr>
            <a:t>The anti-A in plasma of recipient with blood group B will agglutinate the transfused cell (A).</a:t>
          </a:r>
          <a:endParaRPr lang="ar-SA" sz="150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u="sng" kern="1200" dirty="0" smtClean="0">
              <a:solidFill>
                <a:schemeClr val="bg2">
                  <a:lumMod val="50000"/>
                </a:schemeClr>
              </a:solidFill>
            </a:rPr>
            <a:t>The clumped cells plug (block) small blood vessels.</a:t>
          </a:r>
          <a:endParaRPr lang="en-US" sz="1500" u="sng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50000"/>
                </a:schemeClr>
              </a:solidFill>
            </a:rPr>
            <a:t>Sometimes causes </a:t>
          </a:r>
          <a:r>
            <a:rPr lang="en-US" sz="1500" kern="1200" dirty="0" smtClean="0">
              <a:solidFill>
                <a:srgbClr val="FF0000"/>
              </a:solidFill>
            </a:rPr>
            <a:t>hemolysis</a:t>
          </a:r>
          <a:r>
            <a:rPr lang="en-US" sz="1500" kern="1200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en-US" sz="15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719571" y="826073"/>
        <a:ext cx="2507456" cy="3806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58169-AE3A-45EB-80EB-7B423AE0A5C7}">
      <dsp:nvSpPr>
        <dsp:cNvPr id="0" name=""/>
        <dsp:cNvSpPr/>
      </dsp:nvSpPr>
      <dsp:spPr>
        <a:xfrm>
          <a:off x="116077" y="196412"/>
          <a:ext cx="3600364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Anti-A &amp; Anti-B antibodies.</a:t>
          </a:r>
        </a:p>
      </dsp:txBody>
      <dsp:txXfrm>
        <a:off x="116077" y="196412"/>
        <a:ext cx="3600364" cy="604800"/>
      </dsp:txXfrm>
    </dsp:sp>
    <dsp:sp modelId="{F348EE32-819C-4B8E-81E2-4B0B0E92C3DA}">
      <dsp:nvSpPr>
        <dsp:cNvPr id="0" name=""/>
        <dsp:cNvSpPr/>
      </dsp:nvSpPr>
      <dsp:spPr>
        <a:xfrm>
          <a:off x="116077" y="808423"/>
          <a:ext cx="3600364" cy="31128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Naturally occurring antibodies.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Not present at birth, appear </a:t>
          </a:r>
          <a:r>
            <a:rPr lang="en-US" sz="2000" kern="1200" dirty="0" smtClean="0"/>
            <a:t>2-8/12 weeks (2 to 8 months) after </a:t>
          </a:r>
          <a:r>
            <a:rPr lang="en-US" sz="2000" kern="1200" dirty="0"/>
            <a:t>birth.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Triggered by A &amp; B antigens in food and bacteria.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Are considered as </a:t>
          </a:r>
          <a:r>
            <a:rPr lang="en-US" sz="2000" kern="1200" dirty="0" smtClean="0">
              <a:solidFill>
                <a:srgbClr val="FF0000"/>
              </a:solidFill>
            </a:rPr>
            <a:t>IgM</a:t>
          </a:r>
          <a:r>
            <a:rPr lang="en-US" sz="2000" kern="1200" dirty="0" smtClean="0"/>
            <a:t> class</a:t>
          </a:r>
          <a:r>
            <a:rPr lang="en-US" sz="1800" kern="1200" dirty="0" smtClean="0"/>
            <a:t>.(large molecule)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Can</a:t>
          </a:r>
          <a:r>
            <a:rPr lang="en-US" sz="2000" kern="1200" dirty="0" smtClean="0">
              <a:solidFill>
                <a:srgbClr val="FF0000"/>
              </a:solidFill>
            </a:rPr>
            <a:t>not</a:t>
          </a:r>
          <a:r>
            <a:rPr lang="en-US" sz="2000" kern="1200" dirty="0" smtClean="0"/>
            <a:t> cross placenta.</a:t>
          </a:r>
          <a:endParaRPr lang="en-US" sz="2000" kern="1200" dirty="0"/>
        </a:p>
      </dsp:txBody>
      <dsp:txXfrm>
        <a:off x="116077" y="808423"/>
        <a:ext cx="3600364" cy="3112830"/>
      </dsp:txXfrm>
    </dsp:sp>
    <dsp:sp modelId="{62664090-8A2D-4A2D-84BF-9EBBCC28C140}">
      <dsp:nvSpPr>
        <dsp:cNvPr id="0" name=""/>
        <dsp:cNvSpPr/>
      </dsp:nvSpPr>
      <dsp:spPr>
        <a:xfrm>
          <a:off x="4104453" y="193412"/>
          <a:ext cx="3600364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Anti-D antibodies.</a:t>
          </a:r>
        </a:p>
      </dsp:txBody>
      <dsp:txXfrm>
        <a:off x="4104453" y="193412"/>
        <a:ext cx="3600364" cy="604800"/>
      </dsp:txXfrm>
    </dsp:sp>
    <dsp:sp modelId="{EABF0DCF-80A3-485F-8E73-C93BC4ACF9C7}">
      <dsp:nvSpPr>
        <dsp:cNvPr id="0" name=""/>
        <dsp:cNvSpPr/>
      </dsp:nvSpPr>
      <dsp:spPr>
        <a:xfrm>
          <a:off x="4104453" y="798213"/>
          <a:ext cx="3600364" cy="31128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dirty="0" smtClean="0">
              <a:solidFill>
                <a:srgbClr val="FF0000"/>
              </a:solidFill>
            </a:rPr>
            <a:t>NOT</a:t>
          </a:r>
          <a:r>
            <a:rPr lang="en-US" sz="2100" kern="1200" dirty="0" smtClean="0"/>
            <a:t> naturally-occurring antibodies.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100" b="1" kern="1200" dirty="0"/>
            <a:t>Acquired </a:t>
          </a:r>
          <a:r>
            <a:rPr lang="en-US" sz="2100" b="1" kern="1200" dirty="0" smtClean="0"/>
            <a:t>by:</a:t>
          </a:r>
          <a:endParaRPr lang="en-US" sz="21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2100" kern="1200" dirty="0"/>
            <a:t>Transfusion of Rh-</a:t>
          </a:r>
          <a:r>
            <a:rPr lang="en-US" sz="2100" kern="1200" dirty="0" err="1"/>
            <a:t>ve</a:t>
          </a:r>
          <a:r>
            <a:rPr lang="en-US" sz="2100" kern="1200" dirty="0"/>
            <a:t> individual with Rh+ve blood.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2100" kern="1200" dirty="0"/>
            <a:t>Rh-</a:t>
          </a:r>
          <a:r>
            <a:rPr lang="en-US" sz="2100" kern="1200" dirty="0" err="1"/>
            <a:t>ve</a:t>
          </a:r>
          <a:r>
            <a:rPr lang="en-US" sz="2100" kern="1200" dirty="0"/>
            <a:t> pregnancy with Rh+ve faetus.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Are considered as </a:t>
          </a:r>
          <a:r>
            <a:rPr lang="en-US" sz="2100" kern="1200" dirty="0" smtClean="0">
              <a:solidFill>
                <a:srgbClr val="FF0000"/>
              </a:solidFill>
            </a:rPr>
            <a:t>IgG</a:t>
          </a:r>
          <a:r>
            <a:rPr lang="en-US" sz="2100" kern="1200" dirty="0" smtClean="0"/>
            <a:t> class.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Can cross placenta.</a:t>
          </a:r>
        </a:p>
      </dsp:txBody>
      <dsp:txXfrm>
        <a:off x="4104453" y="798213"/>
        <a:ext cx="3600364" cy="311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358B50-E60F-AD45-95FC-AF5C0A58A73C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E9-CAF3-4545-AB4D-1D345E7CF1A3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6975-BAAA-9A47-B560-965B1A7FC149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E7B-D814-3A49-9A1B-E9A738E21FAE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8BED272-A457-F14D-A298-2C9A8D14D703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F1EF-E969-4449-9B98-CEC3D58DEE7D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64AE-F02A-824B-AB42-FC4C3105B264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410D-54B2-D84C-95C2-F68499277A22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D6DD-C003-384A-AC0F-9CF1D663FE65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3085-FC97-E049-938C-E17DA36A1FC0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52B7-573B-0248-A4C2-6C0C00EF292C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A48489-806D-AD4B-ABBC-BBCF84955F80}" type="datetime1">
              <a:rPr lang="en-US" smtClean="0"/>
              <a:t>11/18/16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86" y="2036999"/>
            <a:ext cx="8957052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BLOOD GROUPS</a:t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408" y="5204647"/>
            <a:ext cx="7483016" cy="648072"/>
          </a:xfrm>
        </p:spPr>
        <p:txBody>
          <a:bodyPr vert="horz" anchor="t"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Foundation block l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ecture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6774" y="3672789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Gray: notes.  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6" y="631361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accent4"/>
                </a:solidFill>
              </a:rPr>
              <a:t>Agglutination </a:t>
            </a:r>
            <a:endParaRPr lang="ar-SA" sz="4000" dirty="0">
              <a:solidFill>
                <a:schemeClr val="accent4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4499992" y="1196752"/>
            <a:ext cx="4644008" cy="5040560"/>
          </a:xfrm>
          <a:prstGeom prst="rect">
            <a:avLst/>
          </a:prstGeom>
          <a:blipFill>
            <a:blip r:embed="rId2" cstate="print"/>
            <a:srcRect/>
            <a:stretch>
              <a:fillRect b="-939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288632" y="5850163"/>
            <a:ext cx="35283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55937" y="5850163"/>
            <a:ext cx="1018797" cy="1800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408" y="5286873"/>
            <a:ext cx="4122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 antigen and antibody are the same type, it can be dangerous and may lead to anemia.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189043"/>
            <a:ext cx="4059961" cy="398906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041" y="1484784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If there is </a:t>
            </a:r>
            <a:r>
              <a:rPr lang="en-US" b="1" dirty="0"/>
              <a:t>agglutination</a:t>
            </a:r>
            <a:r>
              <a:rPr lang="en-US" dirty="0"/>
              <a:t> in the blood drop when </a:t>
            </a:r>
            <a:r>
              <a:rPr lang="en-US" dirty="0">
                <a:solidFill>
                  <a:srgbClr val="FF0000"/>
                </a:solidFill>
              </a:rPr>
              <a:t>Anti-A</a:t>
            </a:r>
            <a:r>
              <a:rPr lang="en-US" dirty="0"/>
              <a:t> was used that means the patient's blood group is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Also:  </a:t>
            </a:r>
            <a:r>
              <a:rPr lang="en-US" dirty="0" smtClean="0">
                <a:solidFill>
                  <a:srgbClr val="FF0000"/>
                </a:solidFill>
              </a:rPr>
              <a:t>Anti-B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b="1" dirty="0" smtClean="0"/>
              <a:t>agglutination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blood group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there is </a:t>
            </a:r>
            <a:r>
              <a:rPr lang="en-US" b="1" dirty="0"/>
              <a:t>agglutination</a:t>
            </a:r>
            <a:r>
              <a:rPr lang="en-US" dirty="0"/>
              <a:t> in the blood drop when we used both </a:t>
            </a:r>
            <a:r>
              <a:rPr lang="en-US" dirty="0">
                <a:solidFill>
                  <a:srgbClr val="FF0000"/>
                </a:solidFill>
              </a:rPr>
              <a:t>Anti-A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Anti-B</a:t>
            </a:r>
            <a:r>
              <a:rPr lang="en-US" dirty="0"/>
              <a:t> that means the patient's blood group is </a:t>
            </a:r>
            <a:r>
              <a:rPr lang="en-US" dirty="0">
                <a:solidFill>
                  <a:srgbClr val="FF0000"/>
                </a:solidFill>
              </a:rPr>
              <a:t>AB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there </a:t>
            </a:r>
            <a:r>
              <a:rPr lang="en-US" b="1" dirty="0"/>
              <a:t>isn’t agglutination</a:t>
            </a:r>
            <a:r>
              <a:rPr lang="en-US" dirty="0"/>
              <a:t> in the drop patient blood when we used both </a:t>
            </a:r>
            <a:r>
              <a:rPr lang="en-US" dirty="0">
                <a:solidFill>
                  <a:srgbClr val="FF0000"/>
                </a:solidFill>
              </a:rPr>
              <a:t>Anti-A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Anti-B</a:t>
            </a:r>
            <a:r>
              <a:rPr lang="en-US" dirty="0"/>
              <a:t> that mean patient's blood group is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Agglutination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object 3"/>
          <p:cNvSpPr/>
          <p:nvPr/>
        </p:nvSpPr>
        <p:spPr>
          <a:xfrm>
            <a:off x="491232" y="1143000"/>
            <a:ext cx="8306073" cy="5127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393847" y="2060848"/>
            <a:ext cx="1245911" cy="980866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0" y="571500"/>
                </a:moveTo>
                <a:lnTo>
                  <a:pt x="1881" y="528852"/>
                </a:lnTo>
                <a:lnTo>
                  <a:pt x="7436" y="487055"/>
                </a:lnTo>
                <a:lnTo>
                  <a:pt x="16533" y="446220"/>
                </a:lnTo>
                <a:lnTo>
                  <a:pt x="29039" y="406456"/>
                </a:lnTo>
                <a:lnTo>
                  <a:pt x="44821" y="367874"/>
                </a:lnTo>
                <a:lnTo>
                  <a:pt x="63746" y="330585"/>
                </a:lnTo>
                <a:lnTo>
                  <a:pt x="85683" y="294699"/>
                </a:lnTo>
                <a:lnTo>
                  <a:pt x="110497" y="260328"/>
                </a:lnTo>
                <a:lnTo>
                  <a:pt x="138057" y="227580"/>
                </a:lnTo>
                <a:lnTo>
                  <a:pt x="168229" y="196568"/>
                </a:lnTo>
                <a:lnTo>
                  <a:pt x="200882" y="167401"/>
                </a:lnTo>
                <a:lnTo>
                  <a:pt x="235882" y="140191"/>
                </a:lnTo>
                <a:lnTo>
                  <a:pt x="273096" y="115047"/>
                </a:lnTo>
                <a:lnTo>
                  <a:pt x="312393" y="92081"/>
                </a:lnTo>
                <a:lnTo>
                  <a:pt x="353639" y="71402"/>
                </a:lnTo>
                <a:lnTo>
                  <a:pt x="396702" y="53122"/>
                </a:lnTo>
                <a:lnTo>
                  <a:pt x="441449" y="37351"/>
                </a:lnTo>
                <a:lnTo>
                  <a:pt x="487747" y="24199"/>
                </a:lnTo>
                <a:lnTo>
                  <a:pt x="535464" y="13778"/>
                </a:lnTo>
                <a:lnTo>
                  <a:pt x="584467" y="6197"/>
                </a:lnTo>
                <a:lnTo>
                  <a:pt x="634623" y="1567"/>
                </a:lnTo>
                <a:lnTo>
                  <a:pt x="685800" y="0"/>
                </a:lnTo>
                <a:lnTo>
                  <a:pt x="736976" y="1567"/>
                </a:lnTo>
                <a:lnTo>
                  <a:pt x="787132" y="6197"/>
                </a:lnTo>
                <a:lnTo>
                  <a:pt x="836135" y="13778"/>
                </a:lnTo>
                <a:lnTo>
                  <a:pt x="883852" y="24199"/>
                </a:lnTo>
                <a:lnTo>
                  <a:pt x="930150" y="37351"/>
                </a:lnTo>
                <a:lnTo>
                  <a:pt x="974897" y="53122"/>
                </a:lnTo>
                <a:lnTo>
                  <a:pt x="1017960" y="71402"/>
                </a:lnTo>
                <a:lnTo>
                  <a:pt x="1059206" y="92081"/>
                </a:lnTo>
                <a:lnTo>
                  <a:pt x="1098503" y="115047"/>
                </a:lnTo>
                <a:lnTo>
                  <a:pt x="1135717" y="140191"/>
                </a:lnTo>
                <a:lnTo>
                  <a:pt x="1170717" y="167401"/>
                </a:lnTo>
                <a:lnTo>
                  <a:pt x="1203370" y="196568"/>
                </a:lnTo>
                <a:lnTo>
                  <a:pt x="1233542" y="227580"/>
                </a:lnTo>
                <a:lnTo>
                  <a:pt x="1261102" y="260328"/>
                </a:lnTo>
                <a:lnTo>
                  <a:pt x="1285916" y="294699"/>
                </a:lnTo>
                <a:lnTo>
                  <a:pt x="1307853" y="330585"/>
                </a:lnTo>
                <a:lnTo>
                  <a:pt x="1326778" y="367874"/>
                </a:lnTo>
                <a:lnTo>
                  <a:pt x="1342560" y="406456"/>
                </a:lnTo>
                <a:lnTo>
                  <a:pt x="1355066" y="446220"/>
                </a:lnTo>
                <a:lnTo>
                  <a:pt x="1364163" y="487055"/>
                </a:lnTo>
                <a:lnTo>
                  <a:pt x="1369718" y="528852"/>
                </a:lnTo>
                <a:lnTo>
                  <a:pt x="1371600" y="571500"/>
                </a:lnTo>
                <a:lnTo>
                  <a:pt x="1369718" y="614147"/>
                </a:lnTo>
                <a:lnTo>
                  <a:pt x="1364163" y="655944"/>
                </a:lnTo>
                <a:lnTo>
                  <a:pt x="1355066" y="696779"/>
                </a:lnTo>
                <a:lnTo>
                  <a:pt x="1342560" y="736543"/>
                </a:lnTo>
                <a:lnTo>
                  <a:pt x="1326778" y="775125"/>
                </a:lnTo>
                <a:lnTo>
                  <a:pt x="1307853" y="812414"/>
                </a:lnTo>
                <a:lnTo>
                  <a:pt x="1285916" y="848300"/>
                </a:lnTo>
                <a:lnTo>
                  <a:pt x="1261102" y="882671"/>
                </a:lnTo>
                <a:lnTo>
                  <a:pt x="1233542" y="915419"/>
                </a:lnTo>
                <a:lnTo>
                  <a:pt x="1203370" y="946431"/>
                </a:lnTo>
                <a:lnTo>
                  <a:pt x="1170717" y="975598"/>
                </a:lnTo>
                <a:lnTo>
                  <a:pt x="1135717" y="1002808"/>
                </a:lnTo>
                <a:lnTo>
                  <a:pt x="1098503" y="1027952"/>
                </a:lnTo>
                <a:lnTo>
                  <a:pt x="1059206" y="1050918"/>
                </a:lnTo>
                <a:lnTo>
                  <a:pt x="1017960" y="1071597"/>
                </a:lnTo>
                <a:lnTo>
                  <a:pt x="974897" y="1089877"/>
                </a:lnTo>
                <a:lnTo>
                  <a:pt x="930150" y="1105648"/>
                </a:lnTo>
                <a:lnTo>
                  <a:pt x="883852" y="1118800"/>
                </a:lnTo>
                <a:lnTo>
                  <a:pt x="836135" y="1129221"/>
                </a:lnTo>
                <a:lnTo>
                  <a:pt x="787132" y="1136802"/>
                </a:lnTo>
                <a:lnTo>
                  <a:pt x="736976" y="1141432"/>
                </a:lnTo>
                <a:lnTo>
                  <a:pt x="685800" y="1143000"/>
                </a:lnTo>
                <a:lnTo>
                  <a:pt x="634623" y="1141432"/>
                </a:lnTo>
                <a:lnTo>
                  <a:pt x="584467" y="1136802"/>
                </a:lnTo>
                <a:lnTo>
                  <a:pt x="535464" y="1129221"/>
                </a:lnTo>
                <a:lnTo>
                  <a:pt x="487747" y="1118800"/>
                </a:lnTo>
                <a:lnTo>
                  <a:pt x="441449" y="1105648"/>
                </a:lnTo>
                <a:lnTo>
                  <a:pt x="396702" y="1089877"/>
                </a:lnTo>
                <a:lnTo>
                  <a:pt x="353639" y="1071597"/>
                </a:lnTo>
                <a:lnTo>
                  <a:pt x="312393" y="1050918"/>
                </a:lnTo>
                <a:lnTo>
                  <a:pt x="273096" y="1027952"/>
                </a:lnTo>
                <a:lnTo>
                  <a:pt x="235882" y="1002808"/>
                </a:lnTo>
                <a:lnTo>
                  <a:pt x="200882" y="975598"/>
                </a:lnTo>
                <a:lnTo>
                  <a:pt x="168229" y="946431"/>
                </a:lnTo>
                <a:lnTo>
                  <a:pt x="138057" y="915419"/>
                </a:lnTo>
                <a:lnTo>
                  <a:pt x="110497" y="882671"/>
                </a:lnTo>
                <a:lnTo>
                  <a:pt x="85683" y="848300"/>
                </a:lnTo>
                <a:lnTo>
                  <a:pt x="63746" y="812414"/>
                </a:lnTo>
                <a:lnTo>
                  <a:pt x="44821" y="775125"/>
                </a:lnTo>
                <a:lnTo>
                  <a:pt x="29039" y="736543"/>
                </a:lnTo>
                <a:lnTo>
                  <a:pt x="16533" y="696779"/>
                </a:lnTo>
                <a:lnTo>
                  <a:pt x="7436" y="655944"/>
                </a:lnTo>
                <a:lnTo>
                  <a:pt x="1881" y="614147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339752" y="4682377"/>
            <a:ext cx="1245911" cy="980866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0" y="571500"/>
                </a:moveTo>
                <a:lnTo>
                  <a:pt x="1881" y="528852"/>
                </a:lnTo>
                <a:lnTo>
                  <a:pt x="7436" y="487055"/>
                </a:lnTo>
                <a:lnTo>
                  <a:pt x="16533" y="446220"/>
                </a:lnTo>
                <a:lnTo>
                  <a:pt x="29039" y="406456"/>
                </a:lnTo>
                <a:lnTo>
                  <a:pt x="44821" y="367874"/>
                </a:lnTo>
                <a:lnTo>
                  <a:pt x="63746" y="330585"/>
                </a:lnTo>
                <a:lnTo>
                  <a:pt x="85683" y="294699"/>
                </a:lnTo>
                <a:lnTo>
                  <a:pt x="110497" y="260328"/>
                </a:lnTo>
                <a:lnTo>
                  <a:pt x="138057" y="227580"/>
                </a:lnTo>
                <a:lnTo>
                  <a:pt x="168229" y="196568"/>
                </a:lnTo>
                <a:lnTo>
                  <a:pt x="200882" y="167401"/>
                </a:lnTo>
                <a:lnTo>
                  <a:pt x="235882" y="140191"/>
                </a:lnTo>
                <a:lnTo>
                  <a:pt x="273096" y="115047"/>
                </a:lnTo>
                <a:lnTo>
                  <a:pt x="312393" y="92081"/>
                </a:lnTo>
                <a:lnTo>
                  <a:pt x="353639" y="71402"/>
                </a:lnTo>
                <a:lnTo>
                  <a:pt x="396702" y="53122"/>
                </a:lnTo>
                <a:lnTo>
                  <a:pt x="441449" y="37351"/>
                </a:lnTo>
                <a:lnTo>
                  <a:pt x="487747" y="24199"/>
                </a:lnTo>
                <a:lnTo>
                  <a:pt x="535464" y="13778"/>
                </a:lnTo>
                <a:lnTo>
                  <a:pt x="584467" y="6197"/>
                </a:lnTo>
                <a:lnTo>
                  <a:pt x="634623" y="1567"/>
                </a:lnTo>
                <a:lnTo>
                  <a:pt x="685800" y="0"/>
                </a:lnTo>
                <a:lnTo>
                  <a:pt x="736976" y="1567"/>
                </a:lnTo>
                <a:lnTo>
                  <a:pt x="787132" y="6197"/>
                </a:lnTo>
                <a:lnTo>
                  <a:pt x="836135" y="13778"/>
                </a:lnTo>
                <a:lnTo>
                  <a:pt x="883852" y="24199"/>
                </a:lnTo>
                <a:lnTo>
                  <a:pt x="930150" y="37351"/>
                </a:lnTo>
                <a:lnTo>
                  <a:pt x="974897" y="53122"/>
                </a:lnTo>
                <a:lnTo>
                  <a:pt x="1017960" y="71402"/>
                </a:lnTo>
                <a:lnTo>
                  <a:pt x="1059206" y="92081"/>
                </a:lnTo>
                <a:lnTo>
                  <a:pt x="1098503" y="115047"/>
                </a:lnTo>
                <a:lnTo>
                  <a:pt x="1135717" y="140191"/>
                </a:lnTo>
                <a:lnTo>
                  <a:pt x="1170717" y="167401"/>
                </a:lnTo>
                <a:lnTo>
                  <a:pt x="1203370" y="196568"/>
                </a:lnTo>
                <a:lnTo>
                  <a:pt x="1233542" y="227580"/>
                </a:lnTo>
                <a:lnTo>
                  <a:pt x="1261102" y="260328"/>
                </a:lnTo>
                <a:lnTo>
                  <a:pt x="1285916" y="294699"/>
                </a:lnTo>
                <a:lnTo>
                  <a:pt x="1307853" y="330585"/>
                </a:lnTo>
                <a:lnTo>
                  <a:pt x="1326778" y="367874"/>
                </a:lnTo>
                <a:lnTo>
                  <a:pt x="1342560" y="406456"/>
                </a:lnTo>
                <a:lnTo>
                  <a:pt x="1355066" y="446220"/>
                </a:lnTo>
                <a:lnTo>
                  <a:pt x="1364163" y="487055"/>
                </a:lnTo>
                <a:lnTo>
                  <a:pt x="1369718" y="528852"/>
                </a:lnTo>
                <a:lnTo>
                  <a:pt x="1371600" y="571500"/>
                </a:lnTo>
                <a:lnTo>
                  <a:pt x="1369718" y="614152"/>
                </a:lnTo>
                <a:lnTo>
                  <a:pt x="1364163" y="655952"/>
                </a:lnTo>
                <a:lnTo>
                  <a:pt x="1355066" y="696791"/>
                </a:lnTo>
                <a:lnTo>
                  <a:pt x="1342560" y="736557"/>
                </a:lnTo>
                <a:lnTo>
                  <a:pt x="1326778" y="775141"/>
                </a:lnTo>
                <a:lnTo>
                  <a:pt x="1307853" y="812431"/>
                </a:lnTo>
                <a:lnTo>
                  <a:pt x="1285916" y="848317"/>
                </a:lnTo>
                <a:lnTo>
                  <a:pt x="1261102" y="882688"/>
                </a:lnTo>
                <a:lnTo>
                  <a:pt x="1233542" y="915435"/>
                </a:lnTo>
                <a:lnTo>
                  <a:pt x="1203370" y="946446"/>
                </a:lnTo>
                <a:lnTo>
                  <a:pt x="1170717" y="975612"/>
                </a:lnTo>
                <a:lnTo>
                  <a:pt x="1135717" y="1002821"/>
                </a:lnTo>
                <a:lnTo>
                  <a:pt x="1098503" y="1027963"/>
                </a:lnTo>
                <a:lnTo>
                  <a:pt x="1059206" y="1050928"/>
                </a:lnTo>
                <a:lnTo>
                  <a:pt x="1017960" y="1071605"/>
                </a:lnTo>
                <a:lnTo>
                  <a:pt x="974897" y="1089883"/>
                </a:lnTo>
                <a:lnTo>
                  <a:pt x="930150" y="1105653"/>
                </a:lnTo>
                <a:lnTo>
                  <a:pt x="883852" y="1118803"/>
                </a:lnTo>
                <a:lnTo>
                  <a:pt x="836135" y="1129223"/>
                </a:lnTo>
                <a:lnTo>
                  <a:pt x="787132" y="1136803"/>
                </a:lnTo>
                <a:lnTo>
                  <a:pt x="736976" y="1141432"/>
                </a:lnTo>
                <a:lnTo>
                  <a:pt x="685800" y="1143000"/>
                </a:lnTo>
                <a:lnTo>
                  <a:pt x="634623" y="1141432"/>
                </a:lnTo>
                <a:lnTo>
                  <a:pt x="584467" y="1136803"/>
                </a:lnTo>
                <a:lnTo>
                  <a:pt x="535464" y="1129223"/>
                </a:lnTo>
                <a:lnTo>
                  <a:pt x="487747" y="1118803"/>
                </a:lnTo>
                <a:lnTo>
                  <a:pt x="441449" y="1105653"/>
                </a:lnTo>
                <a:lnTo>
                  <a:pt x="396702" y="1089883"/>
                </a:lnTo>
                <a:lnTo>
                  <a:pt x="353639" y="1071605"/>
                </a:lnTo>
                <a:lnTo>
                  <a:pt x="312393" y="1050928"/>
                </a:lnTo>
                <a:lnTo>
                  <a:pt x="273096" y="1027963"/>
                </a:lnTo>
                <a:lnTo>
                  <a:pt x="235882" y="1002821"/>
                </a:lnTo>
                <a:lnTo>
                  <a:pt x="200882" y="975612"/>
                </a:lnTo>
                <a:lnTo>
                  <a:pt x="168229" y="946446"/>
                </a:lnTo>
                <a:lnTo>
                  <a:pt x="138057" y="915435"/>
                </a:lnTo>
                <a:lnTo>
                  <a:pt x="110497" y="882688"/>
                </a:lnTo>
                <a:lnTo>
                  <a:pt x="85683" y="848317"/>
                </a:lnTo>
                <a:lnTo>
                  <a:pt x="63746" y="812431"/>
                </a:lnTo>
                <a:lnTo>
                  <a:pt x="44821" y="775141"/>
                </a:lnTo>
                <a:lnTo>
                  <a:pt x="29039" y="736557"/>
                </a:lnTo>
                <a:lnTo>
                  <a:pt x="16533" y="696791"/>
                </a:lnTo>
                <a:lnTo>
                  <a:pt x="7436" y="655952"/>
                </a:lnTo>
                <a:lnTo>
                  <a:pt x="1881" y="614152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3949044" y="5108125"/>
            <a:ext cx="1245911" cy="45719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870202" y="5310766"/>
            <a:ext cx="553739" cy="45719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6660232" y="5172810"/>
            <a:ext cx="1730432" cy="588520"/>
          </a:xfrm>
          <a:custGeom>
            <a:avLst/>
            <a:gdLst/>
            <a:ahLst/>
            <a:cxnLst/>
            <a:rect l="l" t="t" r="r" b="b"/>
            <a:pathLst>
              <a:path w="1905000" h="685800">
                <a:moveTo>
                  <a:pt x="0" y="342900"/>
                </a:moveTo>
                <a:lnTo>
                  <a:pt x="9459" y="294386"/>
                </a:lnTo>
                <a:lnTo>
                  <a:pt x="36976" y="247964"/>
                </a:lnTo>
                <a:lnTo>
                  <a:pt x="81263" y="204098"/>
                </a:lnTo>
                <a:lnTo>
                  <a:pt x="141029" y="163251"/>
                </a:lnTo>
                <a:lnTo>
                  <a:pt x="176313" y="144105"/>
                </a:lnTo>
                <a:lnTo>
                  <a:pt x="214984" y="125888"/>
                </a:lnTo>
                <a:lnTo>
                  <a:pt x="256880" y="108658"/>
                </a:lnTo>
                <a:lnTo>
                  <a:pt x="301839" y="92473"/>
                </a:lnTo>
                <a:lnTo>
                  <a:pt x="349702" y="77391"/>
                </a:lnTo>
                <a:lnTo>
                  <a:pt x="400305" y="63470"/>
                </a:lnTo>
                <a:lnTo>
                  <a:pt x="453489" y="50768"/>
                </a:lnTo>
                <a:lnTo>
                  <a:pt x="509091" y="39343"/>
                </a:lnTo>
                <a:lnTo>
                  <a:pt x="566952" y="29253"/>
                </a:lnTo>
                <a:lnTo>
                  <a:pt x="626909" y="20556"/>
                </a:lnTo>
                <a:lnTo>
                  <a:pt x="688801" y="13310"/>
                </a:lnTo>
                <a:lnTo>
                  <a:pt x="752467" y="7574"/>
                </a:lnTo>
                <a:lnTo>
                  <a:pt x="817747" y="3405"/>
                </a:lnTo>
                <a:lnTo>
                  <a:pt x="884478" y="860"/>
                </a:lnTo>
                <a:lnTo>
                  <a:pt x="952500" y="0"/>
                </a:lnTo>
                <a:lnTo>
                  <a:pt x="1020521" y="860"/>
                </a:lnTo>
                <a:lnTo>
                  <a:pt x="1087252" y="3405"/>
                </a:lnTo>
                <a:lnTo>
                  <a:pt x="1152532" y="7574"/>
                </a:lnTo>
                <a:lnTo>
                  <a:pt x="1216198" y="13310"/>
                </a:lnTo>
                <a:lnTo>
                  <a:pt x="1278090" y="20556"/>
                </a:lnTo>
                <a:lnTo>
                  <a:pt x="1338047" y="29253"/>
                </a:lnTo>
                <a:lnTo>
                  <a:pt x="1395908" y="39343"/>
                </a:lnTo>
                <a:lnTo>
                  <a:pt x="1451510" y="50768"/>
                </a:lnTo>
                <a:lnTo>
                  <a:pt x="1504694" y="63470"/>
                </a:lnTo>
                <a:lnTo>
                  <a:pt x="1555297" y="77391"/>
                </a:lnTo>
                <a:lnTo>
                  <a:pt x="1603160" y="92473"/>
                </a:lnTo>
                <a:lnTo>
                  <a:pt x="1648119" y="108658"/>
                </a:lnTo>
                <a:lnTo>
                  <a:pt x="1690015" y="125888"/>
                </a:lnTo>
                <a:lnTo>
                  <a:pt x="1728686" y="144105"/>
                </a:lnTo>
                <a:lnTo>
                  <a:pt x="1763970" y="163251"/>
                </a:lnTo>
                <a:lnTo>
                  <a:pt x="1823736" y="204098"/>
                </a:lnTo>
                <a:lnTo>
                  <a:pt x="1868023" y="247964"/>
                </a:lnTo>
                <a:lnTo>
                  <a:pt x="1895540" y="294386"/>
                </a:lnTo>
                <a:lnTo>
                  <a:pt x="1905000" y="342900"/>
                </a:lnTo>
                <a:lnTo>
                  <a:pt x="1902608" y="367388"/>
                </a:lnTo>
                <a:lnTo>
                  <a:pt x="1883958" y="414914"/>
                </a:lnTo>
                <a:lnTo>
                  <a:pt x="1847895" y="460116"/>
                </a:lnTo>
                <a:lnTo>
                  <a:pt x="1795708" y="502531"/>
                </a:lnTo>
                <a:lnTo>
                  <a:pt x="1728686" y="541694"/>
                </a:lnTo>
                <a:lnTo>
                  <a:pt x="1690015" y="559911"/>
                </a:lnTo>
                <a:lnTo>
                  <a:pt x="1648119" y="577141"/>
                </a:lnTo>
                <a:lnTo>
                  <a:pt x="1603160" y="593326"/>
                </a:lnTo>
                <a:lnTo>
                  <a:pt x="1555297" y="608408"/>
                </a:lnTo>
                <a:lnTo>
                  <a:pt x="1504694" y="622329"/>
                </a:lnTo>
                <a:lnTo>
                  <a:pt x="1451510" y="635031"/>
                </a:lnTo>
                <a:lnTo>
                  <a:pt x="1395908" y="646456"/>
                </a:lnTo>
                <a:lnTo>
                  <a:pt x="1338047" y="656546"/>
                </a:lnTo>
                <a:lnTo>
                  <a:pt x="1278090" y="665243"/>
                </a:lnTo>
                <a:lnTo>
                  <a:pt x="1216198" y="672489"/>
                </a:lnTo>
                <a:lnTo>
                  <a:pt x="1152532" y="678225"/>
                </a:lnTo>
                <a:lnTo>
                  <a:pt x="1087252" y="682394"/>
                </a:lnTo>
                <a:lnTo>
                  <a:pt x="1020521" y="684939"/>
                </a:lnTo>
                <a:lnTo>
                  <a:pt x="952500" y="685800"/>
                </a:lnTo>
                <a:lnTo>
                  <a:pt x="884478" y="684939"/>
                </a:lnTo>
                <a:lnTo>
                  <a:pt x="817747" y="682394"/>
                </a:lnTo>
                <a:lnTo>
                  <a:pt x="752467" y="678225"/>
                </a:lnTo>
                <a:lnTo>
                  <a:pt x="688801" y="672489"/>
                </a:lnTo>
                <a:lnTo>
                  <a:pt x="626909" y="665243"/>
                </a:lnTo>
                <a:lnTo>
                  <a:pt x="566952" y="656546"/>
                </a:lnTo>
                <a:lnTo>
                  <a:pt x="509091" y="646456"/>
                </a:lnTo>
                <a:lnTo>
                  <a:pt x="453489" y="635031"/>
                </a:lnTo>
                <a:lnTo>
                  <a:pt x="400305" y="622329"/>
                </a:lnTo>
                <a:lnTo>
                  <a:pt x="349702" y="608408"/>
                </a:lnTo>
                <a:lnTo>
                  <a:pt x="301839" y="593326"/>
                </a:lnTo>
                <a:lnTo>
                  <a:pt x="256880" y="577141"/>
                </a:lnTo>
                <a:lnTo>
                  <a:pt x="214984" y="559911"/>
                </a:lnTo>
                <a:lnTo>
                  <a:pt x="176313" y="541694"/>
                </a:lnTo>
                <a:lnTo>
                  <a:pt x="141029" y="522548"/>
                </a:lnTo>
                <a:lnTo>
                  <a:pt x="81263" y="481701"/>
                </a:lnTo>
                <a:lnTo>
                  <a:pt x="36976" y="437835"/>
                </a:lnTo>
                <a:lnTo>
                  <a:pt x="9459" y="391413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6660232" y="2551281"/>
            <a:ext cx="1730432" cy="686606"/>
          </a:xfrm>
          <a:custGeom>
            <a:avLst/>
            <a:gdLst/>
            <a:ahLst/>
            <a:cxnLst/>
            <a:rect l="l" t="t" r="r" b="b"/>
            <a:pathLst>
              <a:path w="1905000" h="800100">
                <a:moveTo>
                  <a:pt x="0" y="400050"/>
                </a:moveTo>
                <a:lnTo>
                  <a:pt x="8695" y="345757"/>
                </a:lnTo>
                <a:lnTo>
                  <a:pt x="34025" y="293687"/>
                </a:lnTo>
                <a:lnTo>
                  <a:pt x="74854" y="244316"/>
                </a:lnTo>
                <a:lnTo>
                  <a:pt x="130048" y="198120"/>
                </a:lnTo>
                <a:lnTo>
                  <a:pt x="162676" y="176361"/>
                </a:lnTo>
                <a:lnTo>
                  <a:pt x="198470" y="155575"/>
                </a:lnTo>
                <a:lnTo>
                  <a:pt x="237288" y="135820"/>
                </a:lnTo>
                <a:lnTo>
                  <a:pt x="278987" y="117157"/>
                </a:lnTo>
                <a:lnTo>
                  <a:pt x="323426" y="99645"/>
                </a:lnTo>
                <a:lnTo>
                  <a:pt x="370462" y="83343"/>
                </a:lnTo>
                <a:lnTo>
                  <a:pt x="419955" y="68312"/>
                </a:lnTo>
                <a:lnTo>
                  <a:pt x="471762" y="54610"/>
                </a:lnTo>
                <a:lnTo>
                  <a:pt x="525741" y="42296"/>
                </a:lnTo>
                <a:lnTo>
                  <a:pt x="581751" y="31432"/>
                </a:lnTo>
                <a:lnTo>
                  <a:pt x="639649" y="22076"/>
                </a:lnTo>
                <a:lnTo>
                  <a:pt x="699293" y="14287"/>
                </a:lnTo>
                <a:lnTo>
                  <a:pt x="760542" y="8126"/>
                </a:lnTo>
                <a:lnTo>
                  <a:pt x="823255" y="3651"/>
                </a:lnTo>
                <a:lnTo>
                  <a:pt x="887287" y="922"/>
                </a:lnTo>
                <a:lnTo>
                  <a:pt x="952500" y="0"/>
                </a:lnTo>
                <a:lnTo>
                  <a:pt x="1017712" y="922"/>
                </a:lnTo>
                <a:lnTo>
                  <a:pt x="1081744" y="3651"/>
                </a:lnTo>
                <a:lnTo>
                  <a:pt x="1144457" y="8126"/>
                </a:lnTo>
                <a:lnTo>
                  <a:pt x="1205706" y="14287"/>
                </a:lnTo>
                <a:lnTo>
                  <a:pt x="1265350" y="22076"/>
                </a:lnTo>
                <a:lnTo>
                  <a:pt x="1323248" y="31432"/>
                </a:lnTo>
                <a:lnTo>
                  <a:pt x="1379258" y="42296"/>
                </a:lnTo>
                <a:lnTo>
                  <a:pt x="1433237" y="54610"/>
                </a:lnTo>
                <a:lnTo>
                  <a:pt x="1485044" y="68312"/>
                </a:lnTo>
                <a:lnTo>
                  <a:pt x="1534537" y="83343"/>
                </a:lnTo>
                <a:lnTo>
                  <a:pt x="1581573" y="99645"/>
                </a:lnTo>
                <a:lnTo>
                  <a:pt x="1626012" y="117157"/>
                </a:lnTo>
                <a:lnTo>
                  <a:pt x="1667711" y="135820"/>
                </a:lnTo>
                <a:lnTo>
                  <a:pt x="1706529" y="155575"/>
                </a:lnTo>
                <a:lnTo>
                  <a:pt x="1742323" y="176361"/>
                </a:lnTo>
                <a:lnTo>
                  <a:pt x="1774952" y="198120"/>
                </a:lnTo>
                <a:lnTo>
                  <a:pt x="1830145" y="244316"/>
                </a:lnTo>
                <a:lnTo>
                  <a:pt x="1870974" y="293687"/>
                </a:lnTo>
                <a:lnTo>
                  <a:pt x="1896304" y="345757"/>
                </a:lnTo>
                <a:lnTo>
                  <a:pt x="1905000" y="400050"/>
                </a:lnTo>
                <a:lnTo>
                  <a:pt x="1902802" y="427444"/>
                </a:lnTo>
                <a:lnTo>
                  <a:pt x="1885647" y="480685"/>
                </a:lnTo>
                <a:lnTo>
                  <a:pt x="1852426" y="531465"/>
                </a:lnTo>
                <a:lnTo>
                  <a:pt x="1804273" y="579308"/>
                </a:lnTo>
                <a:lnTo>
                  <a:pt x="1742323" y="623738"/>
                </a:lnTo>
                <a:lnTo>
                  <a:pt x="1706529" y="644525"/>
                </a:lnTo>
                <a:lnTo>
                  <a:pt x="1667711" y="664279"/>
                </a:lnTo>
                <a:lnTo>
                  <a:pt x="1626012" y="682942"/>
                </a:lnTo>
                <a:lnTo>
                  <a:pt x="1581573" y="700454"/>
                </a:lnTo>
                <a:lnTo>
                  <a:pt x="1534537" y="716756"/>
                </a:lnTo>
                <a:lnTo>
                  <a:pt x="1485044" y="731787"/>
                </a:lnTo>
                <a:lnTo>
                  <a:pt x="1433237" y="745489"/>
                </a:lnTo>
                <a:lnTo>
                  <a:pt x="1379258" y="757803"/>
                </a:lnTo>
                <a:lnTo>
                  <a:pt x="1323248" y="768667"/>
                </a:lnTo>
                <a:lnTo>
                  <a:pt x="1265350" y="778023"/>
                </a:lnTo>
                <a:lnTo>
                  <a:pt x="1205706" y="785812"/>
                </a:lnTo>
                <a:lnTo>
                  <a:pt x="1144457" y="791973"/>
                </a:lnTo>
                <a:lnTo>
                  <a:pt x="1081744" y="796448"/>
                </a:lnTo>
                <a:lnTo>
                  <a:pt x="1017712" y="799177"/>
                </a:lnTo>
                <a:lnTo>
                  <a:pt x="952500" y="800100"/>
                </a:lnTo>
                <a:lnTo>
                  <a:pt x="887287" y="799177"/>
                </a:lnTo>
                <a:lnTo>
                  <a:pt x="823255" y="796448"/>
                </a:lnTo>
                <a:lnTo>
                  <a:pt x="760542" y="791973"/>
                </a:lnTo>
                <a:lnTo>
                  <a:pt x="699293" y="785812"/>
                </a:lnTo>
                <a:lnTo>
                  <a:pt x="639649" y="778023"/>
                </a:lnTo>
                <a:lnTo>
                  <a:pt x="581751" y="768667"/>
                </a:lnTo>
                <a:lnTo>
                  <a:pt x="525741" y="757803"/>
                </a:lnTo>
                <a:lnTo>
                  <a:pt x="471762" y="745489"/>
                </a:lnTo>
                <a:lnTo>
                  <a:pt x="419955" y="731787"/>
                </a:lnTo>
                <a:lnTo>
                  <a:pt x="370462" y="716756"/>
                </a:lnTo>
                <a:lnTo>
                  <a:pt x="323426" y="700454"/>
                </a:lnTo>
                <a:lnTo>
                  <a:pt x="278987" y="682942"/>
                </a:lnTo>
                <a:lnTo>
                  <a:pt x="237288" y="664279"/>
                </a:lnTo>
                <a:lnTo>
                  <a:pt x="198470" y="644525"/>
                </a:lnTo>
                <a:lnTo>
                  <a:pt x="162676" y="623738"/>
                </a:lnTo>
                <a:lnTo>
                  <a:pt x="130047" y="601979"/>
                </a:lnTo>
                <a:lnTo>
                  <a:pt x="74854" y="555783"/>
                </a:lnTo>
                <a:lnTo>
                  <a:pt x="34025" y="506412"/>
                </a:lnTo>
                <a:lnTo>
                  <a:pt x="8695" y="454342"/>
                </a:lnTo>
                <a:lnTo>
                  <a:pt x="0" y="40005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3870203" y="2506279"/>
            <a:ext cx="1245911" cy="45719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3870202" y="2708920"/>
            <a:ext cx="553739" cy="45719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27584" y="6381328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933B95"/>
                </a:solidFill>
              </a:rPr>
              <a:t>Girls slide : circles from doctor </a:t>
            </a:r>
            <a:endParaRPr lang="ar-SA" dirty="0">
              <a:solidFill>
                <a:srgbClr val="933B95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1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12776"/>
            <a:ext cx="8092410" cy="40791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62"/>
            <a:ext cx="8229600" cy="828328"/>
          </a:xfrm>
        </p:spPr>
        <p:txBody>
          <a:bodyPr>
            <a:normAutofit/>
          </a:bodyPr>
          <a:lstStyle/>
          <a:p>
            <a:r>
              <a:rPr lang="en-US" sz="3600" dirty="0"/>
              <a:t>Importance of blood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656332"/>
            <a:ext cx="8229600" cy="35920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In blood transfusion.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In preventing hemolytic disease (Rh </a:t>
            </a:r>
            <a:r>
              <a:rPr lang="en-US" dirty="0" smtClean="0">
                <a:solidFill>
                  <a:srgbClr val="0070C0"/>
                </a:solidFill>
              </a:rPr>
              <a:t>incompatibility between mother and fetus)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In paternity </a:t>
            </a:r>
            <a:r>
              <a:rPr lang="en-US" dirty="0" smtClean="0">
                <a:solidFill>
                  <a:srgbClr val="00B050"/>
                </a:solidFill>
              </a:rPr>
              <a:t>disputes</a:t>
            </a:r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(to </a:t>
            </a:r>
            <a:r>
              <a:rPr lang="en-US" dirty="0">
                <a:solidFill>
                  <a:srgbClr val="00B050"/>
                </a:solidFill>
              </a:rPr>
              <a:t>determine the father)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medicolegal </a:t>
            </a:r>
            <a:r>
              <a:rPr lang="en-US" dirty="0" smtClean="0"/>
              <a:t>cases </a:t>
            </a:r>
            <a:r>
              <a:rPr lang="ar-SA" dirty="0" smtClean="0"/>
              <a:t>(الجرائم)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knowing susceptibility to disease: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Group O: duodenal cancer.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Group A: carcinoma of stomach, pancreas &amp; salivary glands.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529" y="5913556"/>
            <a:ext cx="4824536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 Color just to make it clear for the next slides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2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5"/>
          <p:cNvSpPr/>
          <p:nvPr/>
        </p:nvSpPr>
        <p:spPr>
          <a:xfrm>
            <a:off x="6066180" y="1461224"/>
            <a:ext cx="245428" cy="428308"/>
          </a:xfrm>
          <a:custGeom>
            <a:avLst/>
            <a:gdLst/>
            <a:ahLst/>
            <a:cxnLst/>
            <a:rect l="l" t="t" r="r" b="b"/>
            <a:pathLst>
              <a:path w="490855" h="856614">
                <a:moveTo>
                  <a:pt x="9143" y="601090"/>
                </a:moveTo>
                <a:lnTo>
                  <a:pt x="0" y="856488"/>
                </a:lnTo>
                <a:lnTo>
                  <a:pt x="209804" y="710564"/>
                </a:lnTo>
                <a:lnTo>
                  <a:pt x="204217" y="707516"/>
                </a:lnTo>
                <a:lnTo>
                  <a:pt x="124713" y="707516"/>
                </a:lnTo>
                <a:lnTo>
                  <a:pt x="57785" y="670940"/>
                </a:lnTo>
                <a:lnTo>
                  <a:pt x="75993" y="637562"/>
                </a:lnTo>
                <a:lnTo>
                  <a:pt x="9143" y="601090"/>
                </a:lnTo>
                <a:close/>
              </a:path>
              <a:path w="490855" h="856614">
                <a:moveTo>
                  <a:pt x="75993" y="637562"/>
                </a:moveTo>
                <a:lnTo>
                  <a:pt x="57785" y="670940"/>
                </a:lnTo>
                <a:lnTo>
                  <a:pt x="124713" y="707516"/>
                </a:lnTo>
                <a:lnTo>
                  <a:pt x="142943" y="674088"/>
                </a:lnTo>
                <a:lnTo>
                  <a:pt x="75993" y="637562"/>
                </a:lnTo>
                <a:close/>
              </a:path>
              <a:path w="490855" h="856614">
                <a:moveTo>
                  <a:pt x="142943" y="674088"/>
                </a:moveTo>
                <a:lnTo>
                  <a:pt x="124713" y="707516"/>
                </a:lnTo>
                <a:lnTo>
                  <a:pt x="204217" y="707516"/>
                </a:lnTo>
                <a:lnTo>
                  <a:pt x="142943" y="674088"/>
                </a:lnTo>
                <a:close/>
              </a:path>
              <a:path w="490855" h="856614">
                <a:moveTo>
                  <a:pt x="423799" y="0"/>
                </a:moveTo>
                <a:lnTo>
                  <a:pt x="75993" y="637562"/>
                </a:lnTo>
                <a:lnTo>
                  <a:pt x="142943" y="674088"/>
                </a:lnTo>
                <a:lnTo>
                  <a:pt x="490600" y="36575"/>
                </a:lnTo>
                <a:lnTo>
                  <a:pt x="4237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1. </a:t>
            </a:r>
            <a:r>
              <a:rPr lang="en-US" dirty="0" smtClean="0">
                <a:solidFill>
                  <a:srgbClr val="7030A0"/>
                </a:solidFill>
              </a:rPr>
              <a:t>Blood Transfusions </a:t>
            </a:r>
            <a:r>
              <a:rPr lang="en-US" sz="2200" dirty="0" smtClean="0">
                <a:solidFill>
                  <a:srgbClr val="7030A0"/>
                </a:solidFill>
              </a:rPr>
              <a:t>( Donors </a:t>
            </a:r>
            <a:r>
              <a:rPr lang="en-US" sz="2200" dirty="0">
                <a:solidFill>
                  <a:srgbClr val="7030A0"/>
                </a:solidFill>
              </a:rPr>
              <a:t>and </a:t>
            </a:r>
            <a:r>
              <a:rPr lang="en-US" sz="2200" dirty="0" smtClean="0">
                <a:solidFill>
                  <a:srgbClr val="7030A0"/>
                </a:solidFill>
              </a:rPr>
              <a:t>Recipients )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Blood test  before transfusion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Blood group type of patient (recipient)</a:t>
            </a:r>
          </a:p>
          <a:p>
            <a:pPr marL="274320" lvl="1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       (next slide)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Cross-matching : donor RBC + recipient’s (patient) serum </a:t>
            </a:r>
            <a:r>
              <a:rPr lang="en-US" sz="2000" dirty="0" smtClean="0"/>
              <a:t>(plasma)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4760"/>
            <a:ext cx="3816424" cy="3460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6112" y="3487809"/>
            <a:ext cx="3816424" cy="2232248"/>
          </a:xfrm>
          <a:prstGeom prst="rect">
            <a:avLst/>
          </a:prstGeom>
          <a:solidFill>
            <a:srgbClr val="EAD6FA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People with blood group O are called </a:t>
            </a:r>
            <a:r>
              <a:rPr lang="en-US" dirty="0">
                <a:solidFill>
                  <a:srgbClr val="FF0000"/>
                </a:solidFill>
              </a:rPr>
              <a:t>“universal donors” </a:t>
            </a:r>
          </a:p>
          <a:p>
            <a:r>
              <a:rPr lang="en-US" dirty="0">
                <a:solidFill>
                  <a:schemeClr val="tx1"/>
                </a:solidFill>
              </a:rPr>
              <a:t> people with blood group AB are called </a:t>
            </a:r>
            <a:r>
              <a:rPr lang="en-US" dirty="0">
                <a:solidFill>
                  <a:srgbClr val="FF0000"/>
                </a:solidFill>
              </a:rPr>
              <a:t>“universal recipients”.</a:t>
            </a:r>
          </a:p>
          <a:p>
            <a:pPr algn="ctr"/>
            <a:endParaRPr lang="ar-SA" dirty="0"/>
          </a:p>
        </p:txBody>
      </p:sp>
      <p:sp>
        <p:nvSpPr>
          <p:cNvPr id="6" name="object 3"/>
          <p:cNvSpPr/>
          <p:nvPr/>
        </p:nvSpPr>
        <p:spPr>
          <a:xfrm>
            <a:off x="6045436" y="1130548"/>
            <a:ext cx="1253932" cy="609600"/>
          </a:xfrm>
          <a:custGeom>
            <a:avLst/>
            <a:gdLst/>
            <a:ahLst/>
            <a:cxnLst/>
            <a:rect l="l" t="t" r="r" b="b"/>
            <a:pathLst>
              <a:path w="1600200" h="1219200">
                <a:moveTo>
                  <a:pt x="800100" y="0"/>
                </a:moveTo>
                <a:lnTo>
                  <a:pt x="745325" y="1406"/>
                </a:lnTo>
                <a:lnTo>
                  <a:pt x="691541" y="5564"/>
                </a:lnTo>
                <a:lnTo>
                  <a:pt x="638866" y="12384"/>
                </a:lnTo>
                <a:lnTo>
                  <a:pt x="587419" y="21775"/>
                </a:lnTo>
                <a:lnTo>
                  <a:pt x="537319" y="33645"/>
                </a:lnTo>
                <a:lnTo>
                  <a:pt x="488686" y="47904"/>
                </a:lnTo>
                <a:lnTo>
                  <a:pt x="441638" y="64462"/>
                </a:lnTo>
                <a:lnTo>
                  <a:pt x="396296" y="83227"/>
                </a:lnTo>
                <a:lnTo>
                  <a:pt x="352778" y="104108"/>
                </a:lnTo>
                <a:lnTo>
                  <a:pt x="311204" y="127016"/>
                </a:lnTo>
                <a:lnTo>
                  <a:pt x="271692" y="151859"/>
                </a:lnTo>
                <a:lnTo>
                  <a:pt x="234362" y="178546"/>
                </a:lnTo>
                <a:lnTo>
                  <a:pt x="199334" y="206986"/>
                </a:lnTo>
                <a:lnTo>
                  <a:pt x="166726" y="237089"/>
                </a:lnTo>
                <a:lnTo>
                  <a:pt x="136657" y="268764"/>
                </a:lnTo>
                <a:lnTo>
                  <a:pt x="109248" y="301921"/>
                </a:lnTo>
                <a:lnTo>
                  <a:pt x="84616" y="336468"/>
                </a:lnTo>
                <a:lnTo>
                  <a:pt x="62882" y="372314"/>
                </a:lnTo>
                <a:lnTo>
                  <a:pt x="44165" y="409369"/>
                </a:lnTo>
                <a:lnTo>
                  <a:pt x="28583" y="447542"/>
                </a:lnTo>
                <a:lnTo>
                  <a:pt x="16257" y="486743"/>
                </a:lnTo>
                <a:lnTo>
                  <a:pt x="7304" y="526880"/>
                </a:lnTo>
                <a:lnTo>
                  <a:pt x="1846" y="567862"/>
                </a:lnTo>
                <a:lnTo>
                  <a:pt x="0" y="609600"/>
                </a:lnTo>
                <a:lnTo>
                  <a:pt x="1846" y="651337"/>
                </a:lnTo>
                <a:lnTo>
                  <a:pt x="7304" y="692319"/>
                </a:lnTo>
                <a:lnTo>
                  <a:pt x="16257" y="732456"/>
                </a:lnTo>
                <a:lnTo>
                  <a:pt x="28583" y="771657"/>
                </a:lnTo>
                <a:lnTo>
                  <a:pt x="44165" y="809830"/>
                </a:lnTo>
                <a:lnTo>
                  <a:pt x="62882" y="846885"/>
                </a:lnTo>
                <a:lnTo>
                  <a:pt x="84616" y="882731"/>
                </a:lnTo>
                <a:lnTo>
                  <a:pt x="109248" y="917278"/>
                </a:lnTo>
                <a:lnTo>
                  <a:pt x="136657" y="950435"/>
                </a:lnTo>
                <a:lnTo>
                  <a:pt x="166726" y="982110"/>
                </a:lnTo>
                <a:lnTo>
                  <a:pt x="199334" y="1012213"/>
                </a:lnTo>
                <a:lnTo>
                  <a:pt x="234362" y="1040653"/>
                </a:lnTo>
                <a:lnTo>
                  <a:pt x="271692" y="1067340"/>
                </a:lnTo>
                <a:lnTo>
                  <a:pt x="311204" y="1092183"/>
                </a:lnTo>
                <a:lnTo>
                  <a:pt x="352778" y="1115091"/>
                </a:lnTo>
                <a:lnTo>
                  <a:pt x="396296" y="1135972"/>
                </a:lnTo>
                <a:lnTo>
                  <a:pt x="441638" y="1154737"/>
                </a:lnTo>
                <a:lnTo>
                  <a:pt x="488686" y="1171295"/>
                </a:lnTo>
                <a:lnTo>
                  <a:pt x="537319" y="1185554"/>
                </a:lnTo>
                <a:lnTo>
                  <a:pt x="587419" y="1197424"/>
                </a:lnTo>
                <a:lnTo>
                  <a:pt x="638866" y="1206815"/>
                </a:lnTo>
                <a:lnTo>
                  <a:pt x="691541" y="1213635"/>
                </a:lnTo>
                <a:lnTo>
                  <a:pt x="745325" y="1217793"/>
                </a:lnTo>
                <a:lnTo>
                  <a:pt x="800100" y="1219200"/>
                </a:lnTo>
                <a:lnTo>
                  <a:pt x="854874" y="1217793"/>
                </a:lnTo>
                <a:lnTo>
                  <a:pt x="908658" y="1213635"/>
                </a:lnTo>
                <a:lnTo>
                  <a:pt x="961333" y="1206815"/>
                </a:lnTo>
                <a:lnTo>
                  <a:pt x="1012780" y="1197424"/>
                </a:lnTo>
                <a:lnTo>
                  <a:pt x="1062880" y="1185554"/>
                </a:lnTo>
                <a:lnTo>
                  <a:pt x="1111513" y="1171295"/>
                </a:lnTo>
                <a:lnTo>
                  <a:pt x="1158561" y="1154737"/>
                </a:lnTo>
                <a:lnTo>
                  <a:pt x="1203903" y="1135972"/>
                </a:lnTo>
                <a:lnTo>
                  <a:pt x="1247421" y="1115091"/>
                </a:lnTo>
                <a:lnTo>
                  <a:pt x="1288995" y="1092183"/>
                </a:lnTo>
                <a:lnTo>
                  <a:pt x="1328507" y="1067340"/>
                </a:lnTo>
                <a:lnTo>
                  <a:pt x="1365837" y="1040653"/>
                </a:lnTo>
                <a:lnTo>
                  <a:pt x="1400865" y="1012213"/>
                </a:lnTo>
                <a:lnTo>
                  <a:pt x="1433473" y="982110"/>
                </a:lnTo>
                <a:lnTo>
                  <a:pt x="1463542" y="950435"/>
                </a:lnTo>
                <a:lnTo>
                  <a:pt x="1490951" y="917278"/>
                </a:lnTo>
                <a:lnTo>
                  <a:pt x="1515583" y="882731"/>
                </a:lnTo>
                <a:lnTo>
                  <a:pt x="1537317" y="846885"/>
                </a:lnTo>
                <a:lnTo>
                  <a:pt x="1556034" y="809830"/>
                </a:lnTo>
                <a:lnTo>
                  <a:pt x="1571616" y="771657"/>
                </a:lnTo>
                <a:lnTo>
                  <a:pt x="1583942" y="732456"/>
                </a:lnTo>
                <a:lnTo>
                  <a:pt x="1592895" y="692319"/>
                </a:lnTo>
                <a:lnTo>
                  <a:pt x="1598353" y="651337"/>
                </a:lnTo>
                <a:lnTo>
                  <a:pt x="1600200" y="609600"/>
                </a:lnTo>
                <a:lnTo>
                  <a:pt x="1598353" y="567862"/>
                </a:lnTo>
                <a:lnTo>
                  <a:pt x="1592895" y="526880"/>
                </a:lnTo>
                <a:lnTo>
                  <a:pt x="1583942" y="486743"/>
                </a:lnTo>
                <a:lnTo>
                  <a:pt x="1571616" y="447542"/>
                </a:lnTo>
                <a:lnTo>
                  <a:pt x="1556034" y="409369"/>
                </a:lnTo>
                <a:lnTo>
                  <a:pt x="1537317" y="372314"/>
                </a:lnTo>
                <a:lnTo>
                  <a:pt x="1515583" y="336468"/>
                </a:lnTo>
                <a:lnTo>
                  <a:pt x="1490951" y="301921"/>
                </a:lnTo>
                <a:lnTo>
                  <a:pt x="1463542" y="268764"/>
                </a:lnTo>
                <a:lnTo>
                  <a:pt x="1433473" y="237089"/>
                </a:lnTo>
                <a:lnTo>
                  <a:pt x="1400865" y="206986"/>
                </a:lnTo>
                <a:lnTo>
                  <a:pt x="1365837" y="178546"/>
                </a:lnTo>
                <a:lnTo>
                  <a:pt x="1328507" y="151859"/>
                </a:lnTo>
                <a:lnTo>
                  <a:pt x="1288995" y="127016"/>
                </a:lnTo>
                <a:lnTo>
                  <a:pt x="1247421" y="104108"/>
                </a:lnTo>
                <a:lnTo>
                  <a:pt x="1203903" y="83227"/>
                </a:lnTo>
                <a:lnTo>
                  <a:pt x="1158561" y="64462"/>
                </a:lnTo>
                <a:lnTo>
                  <a:pt x="1111513" y="47904"/>
                </a:lnTo>
                <a:lnTo>
                  <a:pt x="1062880" y="33645"/>
                </a:lnTo>
                <a:lnTo>
                  <a:pt x="1012780" y="21775"/>
                </a:lnTo>
                <a:lnTo>
                  <a:pt x="961333" y="12384"/>
                </a:lnTo>
                <a:lnTo>
                  <a:pt x="908658" y="5564"/>
                </a:lnTo>
                <a:lnTo>
                  <a:pt x="854874" y="1406"/>
                </a:lnTo>
                <a:lnTo>
                  <a:pt x="800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 rtl="1"/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A drop pf patient RBC</a:t>
            </a:r>
            <a:endParaRPr sz="1600" b="1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5549608" y="1889532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762000" y="0"/>
                </a:moveTo>
                <a:lnTo>
                  <a:pt x="699499" y="1262"/>
                </a:lnTo>
                <a:lnTo>
                  <a:pt x="638390" y="4986"/>
                </a:lnTo>
                <a:lnTo>
                  <a:pt x="578870" y="11071"/>
                </a:lnTo>
                <a:lnTo>
                  <a:pt x="521134" y="19421"/>
                </a:lnTo>
                <a:lnTo>
                  <a:pt x="465379" y="29938"/>
                </a:lnTo>
                <a:lnTo>
                  <a:pt x="411800" y="42523"/>
                </a:lnTo>
                <a:lnTo>
                  <a:pt x="360594" y="57078"/>
                </a:lnTo>
                <a:lnTo>
                  <a:pt x="311956" y="73505"/>
                </a:lnTo>
                <a:lnTo>
                  <a:pt x="266083" y="91707"/>
                </a:lnTo>
                <a:lnTo>
                  <a:pt x="223170" y="111585"/>
                </a:lnTo>
                <a:lnTo>
                  <a:pt x="183414" y="133041"/>
                </a:lnTo>
                <a:lnTo>
                  <a:pt x="147011" y="155978"/>
                </a:lnTo>
                <a:lnTo>
                  <a:pt x="114156" y="180297"/>
                </a:lnTo>
                <a:lnTo>
                  <a:pt x="85046" y="205900"/>
                </a:lnTo>
                <a:lnTo>
                  <a:pt x="38843" y="260567"/>
                </a:lnTo>
                <a:lnTo>
                  <a:pt x="9972" y="319195"/>
                </a:lnTo>
                <a:lnTo>
                  <a:pt x="0" y="381000"/>
                </a:lnTo>
                <a:lnTo>
                  <a:pt x="2525" y="412250"/>
                </a:lnTo>
                <a:lnTo>
                  <a:pt x="22143" y="472564"/>
                </a:lnTo>
                <a:lnTo>
                  <a:pt x="59876" y="529310"/>
                </a:lnTo>
                <a:lnTo>
                  <a:pt x="114156" y="581702"/>
                </a:lnTo>
                <a:lnTo>
                  <a:pt x="147011" y="606021"/>
                </a:lnTo>
                <a:lnTo>
                  <a:pt x="183414" y="628958"/>
                </a:lnTo>
                <a:lnTo>
                  <a:pt x="223170" y="650414"/>
                </a:lnTo>
                <a:lnTo>
                  <a:pt x="266083" y="670292"/>
                </a:lnTo>
                <a:lnTo>
                  <a:pt x="311956" y="688494"/>
                </a:lnTo>
                <a:lnTo>
                  <a:pt x="360594" y="704921"/>
                </a:lnTo>
                <a:lnTo>
                  <a:pt x="411800" y="719476"/>
                </a:lnTo>
                <a:lnTo>
                  <a:pt x="465379" y="732061"/>
                </a:lnTo>
                <a:lnTo>
                  <a:pt x="521134" y="742578"/>
                </a:lnTo>
                <a:lnTo>
                  <a:pt x="578870" y="750928"/>
                </a:lnTo>
                <a:lnTo>
                  <a:pt x="638390" y="757013"/>
                </a:lnTo>
                <a:lnTo>
                  <a:pt x="699499" y="760737"/>
                </a:lnTo>
                <a:lnTo>
                  <a:pt x="762000" y="762000"/>
                </a:lnTo>
                <a:lnTo>
                  <a:pt x="824500" y="760737"/>
                </a:lnTo>
                <a:lnTo>
                  <a:pt x="885609" y="757013"/>
                </a:lnTo>
                <a:lnTo>
                  <a:pt x="945129" y="750928"/>
                </a:lnTo>
                <a:lnTo>
                  <a:pt x="1002865" y="742578"/>
                </a:lnTo>
                <a:lnTo>
                  <a:pt x="1058620" y="732061"/>
                </a:lnTo>
                <a:lnTo>
                  <a:pt x="1112199" y="719476"/>
                </a:lnTo>
                <a:lnTo>
                  <a:pt x="1163405" y="704921"/>
                </a:lnTo>
                <a:lnTo>
                  <a:pt x="1212043" y="688494"/>
                </a:lnTo>
                <a:lnTo>
                  <a:pt x="1257916" y="670292"/>
                </a:lnTo>
                <a:lnTo>
                  <a:pt x="1300829" y="650414"/>
                </a:lnTo>
                <a:lnTo>
                  <a:pt x="1340585" y="628958"/>
                </a:lnTo>
                <a:lnTo>
                  <a:pt x="1376988" y="606021"/>
                </a:lnTo>
                <a:lnTo>
                  <a:pt x="1409843" y="581702"/>
                </a:lnTo>
                <a:lnTo>
                  <a:pt x="1438953" y="556099"/>
                </a:lnTo>
                <a:lnTo>
                  <a:pt x="1485156" y="501432"/>
                </a:lnTo>
                <a:lnTo>
                  <a:pt x="1514027" y="442804"/>
                </a:lnTo>
                <a:lnTo>
                  <a:pt x="1524000" y="381000"/>
                </a:lnTo>
                <a:lnTo>
                  <a:pt x="1521474" y="349749"/>
                </a:lnTo>
                <a:lnTo>
                  <a:pt x="1501856" y="289435"/>
                </a:lnTo>
                <a:lnTo>
                  <a:pt x="1464123" y="232689"/>
                </a:lnTo>
                <a:lnTo>
                  <a:pt x="1409843" y="180297"/>
                </a:lnTo>
                <a:lnTo>
                  <a:pt x="1376988" y="155978"/>
                </a:lnTo>
                <a:lnTo>
                  <a:pt x="1340585" y="133041"/>
                </a:lnTo>
                <a:lnTo>
                  <a:pt x="1300829" y="111585"/>
                </a:lnTo>
                <a:lnTo>
                  <a:pt x="1257916" y="91707"/>
                </a:lnTo>
                <a:lnTo>
                  <a:pt x="1212043" y="73505"/>
                </a:lnTo>
                <a:lnTo>
                  <a:pt x="1163405" y="57078"/>
                </a:lnTo>
                <a:lnTo>
                  <a:pt x="1112199" y="42523"/>
                </a:lnTo>
                <a:lnTo>
                  <a:pt x="1058620" y="29938"/>
                </a:lnTo>
                <a:lnTo>
                  <a:pt x="1002865" y="19421"/>
                </a:lnTo>
                <a:lnTo>
                  <a:pt x="945129" y="11071"/>
                </a:lnTo>
                <a:lnTo>
                  <a:pt x="885609" y="4986"/>
                </a:lnTo>
                <a:lnTo>
                  <a:pt x="824500" y="1262"/>
                </a:lnTo>
                <a:lnTo>
                  <a:pt x="762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Anti-A</a:t>
            </a:r>
            <a:endParaRPr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6525143" y="2008377"/>
            <a:ext cx="723900" cy="381000"/>
          </a:xfrm>
          <a:custGeom>
            <a:avLst/>
            <a:gdLst/>
            <a:ahLst/>
            <a:cxnLst/>
            <a:rect l="l" t="t" r="r" b="b"/>
            <a:pathLst>
              <a:path w="1447800" h="762000">
                <a:moveTo>
                  <a:pt x="723900" y="0"/>
                </a:moveTo>
                <a:lnTo>
                  <a:pt x="661439" y="1398"/>
                </a:lnTo>
                <a:lnTo>
                  <a:pt x="600454" y="5517"/>
                </a:lnTo>
                <a:lnTo>
                  <a:pt x="541161" y="12242"/>
                </a:lnTo>
                <a:lnTo>
                  <a:pt x="483779" y="21459"/>
                </a:lnTo>
                <a:lnTo>
                  <a:pt x="428524" y="33053"/>
                </a:lnTo>
                <a:lnTo>
                  <a:pt x="375613" y="46911"/>
                </a:lnTo>
                <a:lnTo>
                  <a:pt x="325264" y="62917"/>
                </a:lnTo>
                <a:lnTo>
                  <a:pt x="277694" y="80958"/>
                </a:lnTo>
                <a:lnTo>
                  <a:pt x="233121" y="100920"/>
                </a:lnTo>
                <a:lnTo>
                  <a:pt x="191762" y="122687"/>
                </a:lnTo>
                <a:lnTo>
                  <a:pt x="153833" y="146146"/>
                </a:lnTo>
                <a:lnTo>
                  <a:pt x="119553" y="171183"/>
                </a:lnTo>
                <a:lnTo>
                  <a:pt x="89139" y="197682"/>
                </a:lnTo>
                <a:lnTo>
                  <a:pt x="62807" y="225530"/>
                </a:lnTo>
                <a:lnTo>
                  <a:pt x="23262" y="284815"/>
                </a:lnTo>
                <a:lnTo>
                  <a:pt x="2657" y="348123"/>
                </a:lnTo>
                <a:lnTo>
                  <a:pt x="0" y="381000"/>
                </a:lnTo>
                <a:lnTo>
                  <a:pt x="2657" y="413876"/>
                </a:lnTo>
                <a:lnTo>
                  <a:pt x="23262" y="477184"/>
                </a:lnTo>
                <a:lnTo>
                  <a:pt x="62807" y="536469"/>
                </a:lnTo>
                <a:lnTo>
                  <a:pt x="89139" y="564317"/>
                </a:lnTo>
                <a:lnTo>
                  <a:pt x="119553" y="590816"/>
                </a:lnTo>
                <a:lnTo>
                  <a:pt x="153833" y="615853"/>
                </a:lnTo>
                <a:lnTo>
                  <a:pt x="191762" y="639312"/>
                </a:lnTo>
                <a:lnTo>
                  <a:pt x="233121" y="661079"/>
                </a:lnTo>
                <a:lnTo>
                  <a:pt x="277694" y="681041"/>
                </a:lnTo>
                <a:lnTo>
                  <a:pt x="325264" y="699082"/>
                </a:lnTo>
                <a:lnTo>
                  <a:pt x="375613" y="715088"/>
                </a:lnTo>
                <a:lnTo>
                  <a:pt x="428524" y="728946"/>
                </a:lnTo>
                <a:lnTo>
                  <a:pt x="483779" y="740540"/>
                </a:lnTo>
                <a:lnTo>
                  <a:pt x="541161" y="749757"/>
                </a:lnTo>
                <a:lnTo>
                  <a:pt x="600454" y="756482"/>
                </a:lnTo>
                <a:lnTo>
                  <a:pt x="661439" y="760601"/>
                </a:lnTo>
                <a:lnTo>
                  <a:pt x="723900" y="762000"/>
                </a:lnTo>
                <a:lnTo>
                  <a:pt x="786360" y="760601"/>
                </a:lnTo>
                <a:lnTo>
                  <a:pt x="847345" y="756482"/>
                </a:lnTo>
                <a:lnTo>
                  <a:pt x="906638" y="749757"/>
                </a:lnTo>
                <a:lnTo>
                  <a:pt x="964020" y="740540"/>
                </a:lnTo>
                <a:lnTo>
                  <a:pt x="1019275" y="728946"/>
                </a:lnTo>
                <a:lnTo>
                  <a:pt x="1072186" y="715088"/>
                </a:lnTo>
                <a:lnTo>
                  <a:pt x="1122535" y="699082"/>
                </a:lnTo>
                <a:lnTo>
                  <a:pt x="1170105" y="681041"/>
                </a:lnTo>
                <a:lnTo>
                  <a:pt x="1214678" y="661079"/>
                </a:lnTo>
                <a:lnTo>
                  <a:pt x="1256037" y="639312"/>
                </a:lnTo>
                <a:lnTo>
                  <a:pt x="1293966" y="615853"/>
                </a:lnTo>
                <a:lnTo>
                  <a:pt x="1328246" y="590816"/>
                </a:lnTo>
                <a:lnTo>
                  <a:pt x="1358660" y="564317"/>
                </a:lnTo>
                <a:lnTo>
                  <a:pt x="1384992" y="536469"/>
                </a:lnTo>
                <a:lnTo>
                  <a:pt x="1424537" y="477184"/>
                </a:lnTo>
                <a:lnTo>
                  <a:pt x="1445142" y="413876"/>
                </a:lnTo>
                <a:lnTo>
                  <a:pt x="1447800" y="381000"/>
                </a:lnTo>
                <a:lnTo>
                  <a:pt x="1445142" y="348123"/>
                </a:lnTo>
                <a:lnTo>
                  <a:pt x="1424537" y="284815"/>
                </a:lnTo>
                <a:lnTo>
                  <a:pt x="1384992" y="225530"/>
                </a:lnTo>
                <a:lnTo>
                  <a:pt x="1358660" y="197682"/>
                </a:lnTo>
                <a:lnTo>
                  <a:pt x="1328246" y="171183"/>
                </a:lnTo>
                <a:lnTo>
                  <a:pt x="1293966" y="146146"/>
                </a:lnTo>
                <a:lnTo>
                  <a:pt x="1256037" y="122687"/>
                </a:lnTo>
                <a:lnTo>
                  <a:pt x="1214678" y="100920"/>
                </a:lnTo>
                <a:lnTo>
                  <a:pt x="1170105" y="80958"/>
                </a:lnTo>
                <a:lnTo>
                  <a:pt x="1122535" y="62917"/>
                </a:lnTo>
                <a:lnTo>
                  <a:pt x="1072186" y="46911"/>
                </a:lnTo>
                <a:lnTo>
                  <a:pt x="1019275" y="33053"/>
                </a:lnTo>
                <a:lnTo>
                  <a:pt x="964020" y="21459"/>
                </a:lnTo>
                <a:lnTo>
                  <a:pt x="906638" y="12242"/>
                </a:lnTo>
                <a:lnTo>
                  <a:pt x="847345" y="5517"/>
                </a:lnTo>
                <a:lnTo>
                  <a:pt x="786360" y="1398"/>
                </a:lnTo>
                <a:lnTo>
                  <a:pt x="7239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Anti-B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r" rtl="1"/>
            <a:endParaRPr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7476407" y="1953014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762000" y="0"/>
                </a:moveTo>
                <a:lnTo>
                  <a:pt x="699499" y="1262"/>
                </a:lnTo>
                <a:lnTo>
                  <a:pt x="638390" y="4986"/>
                </a:lnTo>
                <a:lnTo>
                  <a:pt x="578870" y="11071"/>
                </a:lnTo>
                <a:lnTo>
                  <a:pt x="521134" y="19421"/>
                </a:lnTo>
                <a:lnTo>
                  <a:pt x="465379" y="29938"/>
                </a:lnTo>
                <a:lnTo>
                  <a:pt x="411800" y="42523"/>
                </a:lnTo>
                <a:lnTo>
                  <a:pt x="360594" y="57078"/>
                </a:lnTo>
                <a:lnTo>
                  <a:pt x="311956" y="73505"/>
                </a:lnTo>
                <a:lnTo>
                  <a:pt x="266083" y="91707"/>
                </a:lnTo>
                <a:lnTo>
                  <a:pt x="223170" y="111585"/>
                </a:lnTo>
                <a:lnTo>
                  <a:pt x="183414" y="133041"/>
                </a:lnTo>
                <a:lnTo>
                  <a:pt x="147011" y="155978"/>
                </a:lnTo>
                <a:lnTo>
                  <a:pt x="114156" y="180297"/>
                </a:lnTo>
                <a:lnTo>
                  <a:pt x="85046" y="205900"/>
                </a:lnTo>
                <a:lnTo>
                  <a:pt x="38843" y="260567"/>
                </a:lnTo>
                <a:lnTo>
                  <a:pt x="9972" y="319195"/>
                </a:lnTo>
                <a:lnTo>
                  <a:pt x="0" y="381000"/>
                </a:lnTo>
                <a:lnTo>
                  <a:pt x="2525" y="412250"/>
                </a:lnTo>
                <a:lnTo>
                  <a:pt x="22143" y="472564"/>
                </a:lnTo>
                <a:lnTo>
                  <a:pt x="59876" y="529310"/>
                </a:lnTo>
                <a:lnTo>
                  <a:pt x="114156" y="581702"/>
                </a:lnTo>
                <a:lnTo>
                  <a:pt x="147011" y="606021"/>
                </a:lnTo>
                <a:lnTo>
                  <a:pt x="183414" y="628958"/>
                </a:lnTo>
                <a:lnTo>
                  <a:pt x="223170" y="650414"/>
                </a:lnTo>
                <a:lnTo>
                  <a:pt x="266083" y="670292"/>
                </a:lnTo>
                <a:lnTo>
                  <a:pt x="311956" y="688494"/>
                </a:lnTo>
                <a:lnTo>
                  <a:pt x="360594" y="704921"/>
                </a:lnTo>
                <a:lnTo>
                  <a:pt x="411800" y="719476"/>
                </a:lnTo>
                <a:lnTo>
                  <a:pt x="465379" y="732061"/>
                </a:lnTo>
                <a:lnTo>
                  <a:pt x="521134" y="742578"/>
                </a:lnTo>
                <a:lnTo>
                  <a:pt x="578870" y="750928"/>
                </a:lnTo>
                <a:lnTo>
                  <a:pt x="638390" y="757013"/>
                </a:lnTo>
                <a:lnTo>
                  <a:pt x="699499" y="760737"/>
                </a:lnTo>
                <a:lnTo>
                  <a:pt x="762000" y="762000"/>
                </a:lnTo>
                <a:lnTo>
                  <a:pt x="824500" y="760737"/>
                </a:lnTo>
                <a:lnTo>
                  <a:pt x="885609" y="757013"/>
                </a:lnTo>
                <a:lnTo>
                  <a:pt x="945129" y="750928"/>
                </a:lnTo>
                <a:lnTo>
                  <a:pt x="1002865" y="742578"/>
                </a:lnTo>
                <a:lnTo>
                  <a:pt x="1058620" y="732061"/>
                </a:lnTo>
                <a:lnTo>
                  <a:pt x="1112199" y="719476"/>
                </a:lnTo>
                <a:lnTo>
                  <a:pt x="1163405" y="704921"/>
                </a:lnTo>
                <a:lnTo>
                  <a:pt x="1212043" y="688494"/>
                </a:lnTo>
                <a:lnTo>
                  <a:pt x="1257916" y="670292"/>
                </a:lnTo>
                <a:lnTo>
                  <a:pt x="1300829" y="650414"/>
                </a:lnTo>
                <a:lnTo>
                  <a:pt x="1340585" y="628958"/>
                </a:lnTo>
                <a:lnTo>
                  <a:pt x="1376988" y="606021"/>
                </a:lnTo>
                <a:lnTo>
                  <a:pt x="1409843" y="581702"/>
                </a:lnTo>
                <a:lnTo>
                  <a:pt x="1438953" y="556099"/>
                </a:lnTo>
                <a:lnTo>
                  <a:pt x="1485156" y="501432"/>
                </a:lnTo>
                <a:lnTo>
                  <a:pt x="1514027" y="442804"/>
                </a:lnTo>
                <a:lnTo>
                  <a:pt x="1524000" y="381000"/>
                </a:lnTo>
                <a:lnTo>
                  <a:pt x="1521474" y="349749"/>
                </a:lnTo>
                <a:lnTo>
                  <a:pt x="1501856" y="289435"/>
                </a:lnTo>
                <a:lnTo>
                  <a:pt x="1464123" y="232689"/>
                </a:lnTo>
                <a:lnTo>
                  <a:pt x="1409843" y="180297"/>
                </a:lnTo>
                <a:lnTo>
                  <a:pt x="1376988" y="155978"/>
                </a:lnTo>
                <a:lnTo>
                  <a:pt x="1340585" y="133041"/>
                </a:lnTo>
                <a:lnTo>
                  <a:pt x="1300829" y="111585"/>
                </a:lnTo>
                <a:lnTo>
                  <a:pt x="1257916" y="91707"/>
                </a:lnTo>
                <a:lnTo>
                  <a:pt x="1212043" y="73505"/>
                </a:lnTo>
                <a:lnTo>
                  <a:pt x="1163405" y="57078"/>
                </a:lnTo>
                <a:lnTo>
                  <a:pt x="1112199" y="42523"/>
                </a:lnTo>
                <a:lnTo>
                  <a:pt x="1058620" y="29938"/>
                </a:lnTo>
                <a:lnTo>
                  <a:pt x="1002865" y="19421"/>
                </a:lnTo>
                <a:lnTo>
                  <a:pt x="945129" y="11071"/>
                </a:lnTo>
                <a:lnTo>
                  <a:pt x="885609" y="4986"/>
                </a:lnTo>
                <a:lnTo>
                  <a:pt x="824500" y="1262"/>
                </a:lnTo>
                <a:lnTo>
                  <a:pt x="76200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Anti-D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6"/>
          <p:cNvSpPr/>
          <p:nvPr/>
        </p:nvSpPr>
        <p:spPr>
          <a:xfrm>
            <a:off x="6774324" y="1632693"/>
            <a:ext cx="122555" cy="309563"/>
          </a:xfrm>
          <a:custGeom>
            <a:avLst/>
            <a:gdLst/>
            <a:ahLst/>
            <a:cxnLst/>
            <a:rect l="l" t="t" r="r" b="b"/>
            <a:pathLst>
              <a:path w="245110" h="619125">
                <a:moveTo>
                  <a:pt x="96916" y="406322"/>
                </a:moveTo>
                <a:lnTo>
                  <a:pt x="22987" y="424815"/>
                </a:lnTo>
                <a:lnTo>
                  <a:pt x="189357" y="618871"/>
                </a:lnTo>
                <a:lnTo>
                  <a:pt x="228389" y="443357"/>
                </a:lnTo>
                <a:lnTo>
                  <a:pt x="106172" y="443357"/>
                </a:lnTo>
                <a:lnTo>
                  <a:pt x="96916" y="406322"/>
                </a:lnTo>
                <a:close/>
              </a:path>
              <a:path w="245110" h="619125">
                <a:moveTo>
                  <a:pt x="170842" y="387829"/>
                </a:moveTo>
                <a:lnTo>
                  <a:pt x="96916" y="406322"/>
                </a:lnTo>
                <a:lnTo>
                  <a:pt x="106172" y="443357"/>
                </a:lnTo>
                <a:lnTo>
                  <a:pt x="180086" y="424815"/>
                </a:lnTo>
                <a:lnTo>
                  <a:pt x="170842" y="387829"/>
                </a:lnTo>
                <a:close/>
              </a:path>
              <a:path w="245110" h="619125">
                <a:moveTo>
                  <a:pt x="244856" y="369316"/>
                </a:moveTo>
                <a:lnTo>
                  <a:pt x="170842" y="387829"/>
                </a:lnTo>
                <a:lnTo>
                  <a:pt x="180086" y="424815"/>
                </a:lnTo>
                <a:lnTo>
                  <a:pt x="106172" y="443357"/>
                </a:lnTo>
                <a:lnTo>
                  <a:pt x="228389" y="443357"/>
                </a:lnTo>
                <a:lnTo>
                  <a:pt x="244856" y="369316"/>
                </a:lnTo>
                <a:close/>
              </a:path>
              <a:path w="245110" h="619125">
                <a:moveTo>
                  <a:pt x="73914" y="0"/>
                </a:moveTo>
                <a:lnTo>
                  <a:pt x="0" y="18542"/>
                </a:lnTo>
                <a:lnTo>
                  <a:pt x="96916" y="406322"/>
                </a:lnTo>
                <a:lnTo>
                  <a:pt x="170842" y="387829"/>
                </a:lnTo>
                <a:lnTo>
                  <a:pt x="73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7133507" y="1461224"/>
            <a:ext cx="507683" cy="433705"/>
          </a:xfrm>
          <a:custGeom>
            <a:avLst/>
            <a:gdLst/>
            <a:ahLst/>
            <a:cxnLst/>
            <a:rect l="l" t="t" r="r" b="b"/>
            <a:pathLst>
              <a:path w="1015364" h="867410">
                <a:moveTo>
                  <a:pt x="816111" y="748703"/>
                </a:moveTo>
                <a:lnTo>
                  <a:pt x="766952" y="806831"/>
                </a:lnTo>
                <a:lnTo>
                  <a:pt x="1015238" y="867283"/>
                </a:lnTo>
                <a:lnTo>
                  <a:pt x="974953" y="773303"/>
                </a:lnTo>
                <a:lnTo>
                  <a:pt x="845185" y="773303"/>
                </a:lnTo>
                <a:lnTo>
                  <a:pt x="816111" y="748703"/>
                </a:lnTo>
                <a:close/>
              </a:path>
              <a:path w="1015364" h="867410">
                <a:moveTo>
                  <a:pt x="865338" y="690495"/>
                </a:moveTo>
                <a:lnTo>
                  <a:pt x="816111" y="748703"/>
                </a:lnTo>
                <a:lnTo>
                  <a:pt x="845185" y="773303"/>
                </a:lnTo>
                <a:lnTo>
                  <a:pt x="894461" y="715137"/>
                </a:lnTo>
                <a:lnTo>
                  <a:pt x="865338" y="690495"/>
                </a:lnTo>
                <a:close/>
              </a:path>
              <a:path w="1015364" h="867410">
                <a:moveTo>
                  <a:pt x="914526" y="632333"/>
                </a:moveTo>
                <a:lnTo>
                  <a:pt x="865338" y="690495"/>
                </a:lnTo>
                <a:lnTo>
                  <a:pt x="894461" y="715137"/>
                </a:lnTo>
                <a:lnTo>
                  <a:pt x="845185" y="773303"/>
                </a:lnTo>
                <a:lnTo>
                  <a:pt x="974953" y="773303"/>
                </a:lnTo>
                <a:lnTo>
                  <a:pt x="914526" y="632333"/>
                </a:lnTo>
                <a:close/>
              </a:path>
              <a:path w="1015364" h="867410">
                <a:moveTo>
                  <a:pt x="49275" y="0"/>
                </a:moveTo>
                <a:lnTo>
                  <a:pt x="0" y="58166"/>
                </a:lnTo>
                <a:lnTo>
                  <a:pt x="816111" y="748703"/>
                </a:lnTo>
                <a:lnTo>
                  <a:pt x="865338" y="690495"/>
                </a:lnTo>
                <a:lnTo>
                  <a:pt x="49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48064" y="1632693"/>
            <a:ext cx="782544" cy="2568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spc="-5" dirty="0">
                <a:solidFill>
                  <a:srgbClr val="221F1F"/>
                </a:solidFill>
                <a:latin typeface="Arial Black"/>
                <a:cs typeface="Arial Black"/>
              </a:rPr>
              <a:t>Blood being</a:t>
            </a:r>
            <a:r>
              <a:rPr lang="en-US" sz="2000" b="1" spc="-5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lang="en-US" sz="2000" b="1" spc="-5" dirty="0" smtClean="0">
                <a:solidFill>
                  <a:srgbClr val="221F1F"/>
                </a:solidFill>
                <a:latin typeface="Arial Black"/>
                <a:cs typeface="Arial Black"/>
              </a:rPr>
              <a:t>tested                          </a:t>
            </a:r>
            <a:r>
              <a:rPr lang="en-US" sz="2000" b="1" spc="-5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Anti-A</a:t>
            </a:r>
            <a:r>
              <a:rPr lang="en-US" sz="2000" b="1" spc="-5" dirty="0" smtClean="0">
                <a:solidFill>
                  <a:srgbClr val="221F1F"/>
                </a:solidFill>
                <a:latin typeface="Arial Black"/>
                <a:cs typeface="Arial Black"/>
              </a:rPr>
              <a:t>             </a:t>
            </a:r>
            <a:r>
              <a:rPr lang="en-US" sz="2000" b="1" spc="-5" dirty="0" smtClean="0">
                <a:solidFill>
                  <a:schemeClr val="accent4"/>
                </a:solidFill>
                <a:latin typeface="Arial Black"/>
                <a:cs typeface="Arial Black"/>
              </a:rPr>
              <a:t>Anti-B</a:t>
            </a:r>
            <a:endParaRPr lang="ar-SA" sz="20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260648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spc="-5" dirty="0">
                <a:solidFill>
                  <a:srgbClr val="221F1F"/>
                </a:solidFill>
                <a:latin typeface="Arial Black"/>
                <a:cs typeface="Arial Black"/>
              </a:rPr>
              <a:t>serum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6" y="1196753"/>
            <a:ext cx="31146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6"/>
          <p:cNvSpPr txBox="1"/>
          <p:nvPr/>
        </p:nvSpPr>
        <p:spPr>
          <a:xfrm>
            <a:off x="755576" y="1223582"/>
            <a:ext cx="3888432" cy="84574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10" dirty="0">
                <a:solidFill>
                  <a:srgbClr val="221F1F"/>
                </a:solidFill>
                <a:latin typeface="Arial Black"/>
                <a:cs typeface="Arial Black"/>
              </a:rPr>
              <a:t>Type </a:t>
            </a:r>
            <a:r>
              <a:rPr sz="1800" b="1" dirty="0">
                <a:solidFill>
                  <a:srgbClr val="221F1F"/>
                </a:solidFill>
                <a:latin typeface="Arial Black"/>
                <a:cs typeface="Arial Black"/>
              </a:rPr>
              <a:t>AB</a:t>
            </a:r>
            <a:r>
              <a:rPr sz="1800" b="1" spc="-8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(contains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agglutinogens A and</a:t>
            </a:r>
            <a:r>
              <a:rPr sz="1800" b="1" spc="-2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B;  agglutinates </a:t>
            </a:r>
            <a:r>
              <a:rPr sz="1800" b="1" spc="5" dirty="0">
                <a:solidFill>
                  <a:srgbClr val="221F1F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both </a:t>
            </a:r>
            <a:r>
              <a:rPr sz="1800" b="1" dirty="0" smtClean="0">
                <a:solidFill>
                  <a:srgbClr val="221F1F"/>
                </a:solidFill>
                <a:latin typeface="Arial"/>
                <a:cs typeface="Arial"/>
              </a:rPr>
              <a:t>ser</a:t>
            </a:r>
            <a:r>
              <a:rPr lang="en-US" sz="1800" b="1" dirty="0" smtClean="0">
                <a:solidFill>
                  <a:srgbClr val="221F1F"/>
                </a:solidFill>
                <a:latin typeface="Arial"/>
                <a:cs typeface="Arial"/>
              </a:rPr>
              <a:t>um</a:t>
            </a:r>
            <a:r>
              <a:rPr sz="1800" b="1" dirty="0" smtClean="0">
                <a:solidFill>
                  <a:srgbClr val="221F1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575" y="2786832"/>
            <a:ext cx="4104456" cy="55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800" b="1" spc="-10" dirty="0">
                <a:solidFill>
                  <a:srgbClr val="221F1F"/>
                </a:solidFill>
                <a:latin typeface="Arial Black"/>
                <a:cs typeface="Arial Black"/>
              </a:rPr>
              <a:t>Type </a:t>
            </a:r>
            <a:r>
              <a:rPr sz="1800" b="1" dirty="0">
                <a:solidFill>
                  <a:srgbClr val="221F1F"/>
                </a:solidFill>
                <a:latin typeface="Arial Black"/>
                <a:cs typeface="Arial Black"/>
              </a:rPr>
              <a:t>A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(contains  agglutinogen </a:t>
            </a:r>
            <a:r>
              <a:rPr sz="1800" b="1" spc="-20" dirty="0">
                <a:solidFill>
                  <a:srgbClr val="221F1F"/>
                </a:solidFill>
                <a:latin typeface="Arial"/>
                <a:cs typeface="Arial"/>
              </a:rPr>
              <a:t>A; 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agglutinates </a:t>
            </a:r>
            <a:r>
              <a:rPr sz="1800" b="1" spc="10" dirty="0">
                <a:solidFill>
                  <a:srgbClr val="221F1F"/>
                </a:solidFill>
                <a:latin typeface="Arial"/>
                <a:cs typeface="Arial"/>
              </a:rPr>
              <a:t>with</a:t>
            </a:r>
            <a:r>
              <a:rPr sz="1800" b="1" spc="-1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21F1F"/>
                </a:solidFill>
                <a:latin typeface="Arial"/>
                <a:cs typeface="Arial"/>
              </a:rPr>
              <a:t>anti-A)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575" y="4168465"/>
            <a:ext cx="4113226" cy="55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800" b="1" spc="-10" dirty="0">
                <a:solidFill>
                  <a:srgbClr val="221F1F"/>
                </a:solidFill>
                <a:latin typeface="Arial Black"/>
                <a:cs typeface="Arial Black"/>
              </a:rPr>
              <a:t>Type </a:t>
            </a:r>
            <a:r>
              <a:rPr sz="1800" b="1" dirty="0">
                <a:solidFill>
                  <a:srgbClr val="221F1F"/>
                </a:solidFill>
                <a:latin typeface="Arial Black"/>
                <a:cs typeface="Arial Black"/>
              </a:rPr>
              <a:t>B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sz="1800" b="1" dirty="0" smtClean="0">
                <a:solidFill>
                  <a:srgbClr val="221F1F"/>
                </a:solidFill>
                <a:latin typeface="Arial"/>
                <a:cs typeface="Arial"/>
              </a:rPr>
              <a:t>contains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agglutinogen B;  agglutinates </a:t>
            </a:r>
            <a:r>
              <a:rPr sz="1800" b="1" spc="5" dirty="0">
                <a:solidFill>
                  <a:srgbClr val="221F1F"/>
                </a:solidFill>
                <a:latin typeface="Arial"/>
                <a:cs typeface="Arial"/>
              </a:rPr>
              <a:t>with</a:t>
            </a:r>
            <a:r>
              <a:rPr sz="1800" b="1" spc="-1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anti-B)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574" y="5478424"/>
            <a:ext cx="4110303" cy="8329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10" dirty="0">
                <a:solidFill>
                  <a:srgbClr val="221F1F"/>
                </a:solidFill>
                <a:latin typeface="Arial Black"/>
                <a:cs typeface="Arial Black"/>
              </a:rPr>
              <a:t>Type </a:t>
            </a:r>
            <a:r>
              <a:rPr sz="1800" b="1" dirty="0">
                <a:solidFill>
                  <a:srgbClr val="221F1F"/>
                </a:solidFill>
                <a:latin typeface="Arial Black"/>
                <a:cs typeface="Arial Black"/>
              </a:rPr>
              <a:t>O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(contains</a:t>
            </a:r>
            <a:r>
              <a:rPr sz="1800" b="1" spc="-2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no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agglutinogens; does</a:t>
            </a:r>
            <a:r>
              <a:rPr sz="1800" b="1" spc="-1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not </a:t>
            </a:r>
            <a:r>
              <a:rPr sz="1800" b="1" dirty="0" smtClean="0">
                <a:solidFill>
                  <a:srgbClr val="221F1F"/>
                </a:solidFill>
                <a:latin typeface="Arial"/>
                <a:cs typeface="Arial"/>
              </a:rPr>
              <a:t>agglutinate </a:t>
            </a:r>
            <a:r>
              <a:rPr sz="1800" b="1" spc="10" dirty="0">
                <a:solidFill>
                  <a:srgbClr val="221F1F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either </a:t>
            </a:r>
            <a:r>
              <a:rPr sz="1800" b="1" dirty="0" smtClean="0">
                <a:solidFill>
                  <a:srgbClr val="221F1F"/>
                </a:solidFill>
                <a:latin typeface="Arial"/>
                <a:cs typeface="Arial"/>
              </a:rPr>
              <a:t>serum</a:t>
            </a:r>
            <a:r>
              <a:rPr sz="1800" b="1" dirty="0">
                <a:solidFill>
                  <a:srgbClr val="221F1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330" y="95541"/>
            <a:ext cx="4023677" cy="400110"/>
          </a:xfrm>
          <a:prstGeom prst="rect">
            <a:avLst/>
          </a:prstGeom>
          <a:solidFill>
            <a:srgbClr val="EAD6F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Blood group type of patient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88" y="1628800"/>
            <a:ext cx="8318778" cy="4392488"/>
          </a:xfrm>
          <a:prstGeom prst="rect">
            <a:avLst/>
          </a:prstGeom>
          <a:solidFill>
            <a:srgbClr val="CD9FF3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6" y="309289"/>
            <a:ext cx="8229600" cy="9003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2. Complications </a:t>
            </a:r>
            <a:r>
              <a:rPr lang="en-US" dirty="0">
                <a:solidFill>
                  <a:srgbClr val="7030A0"/>
                </a:solidFill>
              </a:rPr>
              <a:t>of </a:t>
            </a:r>
            <a:r>
              <a:rPr lang="en-US" dirty="0" smtClean="0">
                <a:solidFill>
                  <a:srgbClr val="7030A0"/>
                </a:solidFill>
              </a:rPr>
              <a:t>Blood </a:t>
            </a:r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ransfusions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1088" y="1628800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1- </a:t>
            </a:r>
            <a:r>
              <a:rPr lang="en-US" b="1" dirty="0"/>
              <a:t>Immune reaction: </a:t>
            </a:r>
            <a:r>
              <a:rPr lang="en-US" dirty="0"/>
              <a:t>incompatible blood transfusions leading to immediate or delayed reaction, fever, hemolysis, allergic reaction</a:t>
            </a:r>
            <a:r>
              <a:rPr lang="en-US" dirty="0" smtClean="0"/>
              <a:t>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(appears within 10 to 15 minutes of transfusion)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2- </a:t>
            </a:r>
            <a:r>
              <a:rPr lang="en-US" b="1" dirty="0"/>
              <a:t>Transmission of diseases: </a:t>
            </a:r>
            <a:r>
              <a:rPr lang="en-US" dirty="0"/>
              <a:t>malaria, syphilis, viral hepatitis, and </a:t>
            </a:r>
            <a:r>
              <a:rPr lang="en-US" dirty="0" smtClean="0"/>
              <a:t>AIDs virus.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3- </a:t>
            </a:r>
            <a:r>
              <a:rPr lang="en-US" b="1" dirty="0"/>
              <a:t>Iron </a:t>
            </a:r>
            <a:r>
              <a:rPr lang="en-US" b="1" dirty="0" smtClean="0"/>
              <a:t>overload: </a:t>
            </a:r>
            <a:r>
              <a:rPr lang="en-US" dirty="0"/>
              <a:t>due to multi-transfusion in case of sickle cell anemia and thalassemia.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4- </a:t>
            </a:r>
            <a:r>
              <a:rPr lang="en-US" b="1" dirty="0" smtClean="0"/>
              <a:t>Acute kidney failure: </a:t>
            </a:r>
            <a:r>
              <a:rPr lang="en-US" dirty="0" smtClean="0"/>
              <a:t>(reaction to mismatched transfusions 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Hazards (Risks)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Mismatched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ransfusions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99386"/>
            <a:ext cx="4041648" cy="4456152"/>
          </a:xfrm>
          <a:solidFill>
            <a:srgbClr val="EAD6FA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Immediate:</a:t>
            </a:r>
          </a:p>
          <a:p>
            <a:pPr>
              <a:buFont typeface="Arial" charset="0"/>
              <a:buChar char="•"/>
            </a:pPr>
            <a:r>
              <a:rPr lang="en-US" dirty="0"/>
              <a:t>Agglutination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Hemolysis</a:t>
            </a:r>
          </a:p>
          <a:p>
            <a:pPr>
              <a:buFont typeface="Arial" charset="0"/>
              <a:buChar char="•"/>
            </a:pPr>
            <a:r>
              <a:rPr lang="en-US" dirty="0"/>
              <a:t>Fever</a:t>
            </a:r>
          </a:p>
          <a:p>
            <a:pPr>
              <a:buFont typeface="Arial" charset="0"/>
              <a:buChar char="•"/>
            </a:pPr>
            <a:r>
              <a:rPr lang="en-US" dirty="0"/>
              <a:t>Allergic reaction</a:t>
            </a:r>
          </a:p>
          <a:p>
            <a:pPr>
              <a:buFont typeface="Arial" charset="0"/>
              <a:buChar char="•"/>
            </a:pPr>
            <a:r>
              <a:rPr lang="en-US" dirty="0"/>
              <a:t>Acute renal shutdown</a:t>
            </a:r>
          </a:p>
          <a:p>
            <a:pPr>
              <a:buFont typeface="Arial" charset="0"/>
              <a:buChar char="•"/>
            </a:pPr>
            <a:r>
              <a:rPr lang="en-US" dirty="0"/>
              <a:t>Renal vasoconstriction</a:t>
            </a:r>
          </a:p>
          <a:p>
            <a:pPr>
              <a:buFont typeface="Arial" charset="0"/>
              <a:buChar char="•"/>
            </a:pPr>
            <a:r>
              <a:rPr lang="en-US" dirty="0"/>
              <a:t>Circulatory shock</a:t>
            </a:r>
          </a:p>
          <a:p>
            <a:pPr>
              <a:buFont typeface="Arial" charset="0"/>
              <a:buChar char="•"/>
            </a:pPr>
            <a:r>
              <a:rPr lang="en-US" dirty="0"/>
              <a:t>Tubular blockage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5152" y="1800910"/>
            <a:ext cx="4041648" cy="4453104"/>
          </a:xfrm>
          <a:solidFill>
            <a:srgbClr val="EAD6FA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Delayed:</a:t>
            </a:r>
          </a:p>
          <a:p>
            <a:pPr>
              <a:buFont typeface="Arial" charset="0"/>
              <a:buChar char="•"/>
            </a:pPr>
            <a:r>
              <a:rPr lang="en-US" dirty="0"/>
              <a:t>Sensitization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Thrombophlebitis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44982"/>
            <a:ext cx="188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u="sng" dirty="0"/>
              <a:t>2 Types: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8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2198" y="1216152"/>
            <a:ext cx="4325156" cy="50211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216152"/>
            <a:ext cx="4041648" cy="502116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  <a:r>
              <a:rPr lang="en-US" smtClean="0">
                <a:solidFill>
                  <a:srgbClr val="0070C0"/>
                </a:solidFill>
              </a:rPr>
              <a:t>. </a:t>
            </a:r>
            <a:r>
              <a:rPr lang="en-US" dirty="0" smtClean="0">
                <a:solidFill>
                  <a:srgbClr val="0070C0"/>
                </a:solidFill>
              </a:rPr>
              <a:t>Rh </a:t>
            </a:r>
            <a:r>
              <a:rPr lang="en-US" dirty="0">
                <a:solidFill>
                  <a:srgbClr val="0070C0"/>
                </a:solidFill>
              </a:rPr>
              <a:t>incompatibility between mother and 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7430"/>
            <a:ext cx="4041648" cy="5018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dirty="0"/>
              <a:t>Mother is Rh </a:t>
            </a:r>
            <a:r>
              <a:rPr lang="mr-IN" sz="2200" dirty="0"/>
              <a:t>–</a:t>
            </a:r>
            <a:r>
              <a:rPr lang="en-US" sz="2200" dirty="0"/>
              <a:t>ve and the first baby is Rh +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(has D antigen) 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(father is +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which is more dominant therefore : baby is +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At delivery: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Fetal Rh +ve RBC cross to maternal blood.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The mother will develop  </a:t>
            </a:r>
            <a:r>
              <a:rPr lang="en-US" sz="2100" dirty="0" smtClean="0"/>
              <a:t>  anti-D </a:t>
            </a:r>
            <a:r>
              <a:rPr lang="en-US" sz="2100" dirty="0"/>
              <a:t>after delivery.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First child escapes &amp; is safe.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25156" cy="502116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Second </a:t>
            </a:r>
            <a:r>
              <a:rPr lang="en-US" sz="2200" b="1" dirty="0" smtClean="0">
                <a:solidFill>
                  <a:srgbClr val="00B050"/>
                </a:solidFill>
              </a:rPr>
              <a:t>fetus (baby): Rh +</a:t>
            </a:r>
            <a:r>
              <a:rPr lang="en-US" sz="2200" b="1" dirty="0" err="1" smtClean="0">
                <a:solidFill>
                  <a:srgbClr val="00B050"/>
                </a:solidFill>
              </a:rPr>
              <a:t>ve</a:t>
            </a:r>
            <a:endParaRPr lang="en-US" sz="2200" b="1" dirty="0">
              <a:solidFill>
                <a:srgbClr val="00B05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200" dirty="0"/>
              <a:t>If Rh +ve:  </a:t>
            </a:r>
            <a:r>
              <a:rPr lang="en-US" sz="2200" dirty="0" smtClean="0"/>
              <a:t>Antibody-D </a:t>
            </a:r>
            <a:r>
              <a:rPr lang="en-US" sz="2200" dirty="0"/>
              <a:t>crosses placenta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from mom to baby</a:t>
            </a:r>
            <a:r>
              <a:rPr lang="en-US" sz="2200" dirty="0" smtClean="0"/>
              <a:t> and </a:t>
            </a:r>
            <a:r>
              <a:rPr lang="en-US" sz="2200" dirty="0"/>
              <a:t>destroys fetal Rh +ve RBCs.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Outcome: </a:t>
            </a:r>
          </a:p>
          <a:p>
            <a:pPr>
              <a:buFont typeface="Arial" charset="0"/>
              <a:buChar char="•"/>
            </a:pPr>
            <a:r>
              <a:rPr lang="en-US" sz="2200" u="sng" dirty="0">
                <a:solidFill>
                  <a:srgbClr val="FF0000"/>
                </a:solidFill>
              </a:rPr>
              <a:t>Hemolytic disease of the newborn</a:t>
            </a:r>
            <a:r>
              <a:rPr lang="en-US" sz="2200" u="sng" dirty="0" smtClean="0">
                <a:solidFill>
                  <a:srgbClr val="FF0000"/>
                </a:solidFill>
              </a:rPr>
              <a:t>. </a:t>
            </a:r>
            <a:endParaRPr lang="en-US" sz="18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138" y="5125472"/>
            <a:ext cx="3725771" cy="107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9592" y="5144852"/>
            <a:ext cx="3617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</a:t>
            </a:r>
            <a:r>
              <a:rPr lang="en-US" sz="2000" dirty="0"/>
              <a:t> the mother was </a:t>
            </a:r>
            <a:r>
              <a:rPr lang="en-US" sz="2000" dirty="0">
                <a:solidFill>
                  <a:srgbClr val="FF0000"/>
                </a:solidFill>
              </a:rPr>
              <a:t>transfused before</a:t>
            </a:r>
            <a:r>
              <a:rPr lang="en-US" sz="2000" dirty="0"/>
              <a:t> with Rh +ve blood before, the first child will be </a:t>
            </a:r>
            <a:r>
              <a:rPr lang="en-US" sz="2000" dirty="0" smtClean="0">
                <a:solidFill>
                  <a:srgbClr val="FF0000"/>
                </a:solidFill>
              </a:rPr>
              <a:t>affected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0" y="4004227"/>
            <a:ext cx="3870296" cy="2148848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5078" y="4379483"/>
            <a:ext cx="400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it was the opposite: mom is positive and baby is negative, nothing will happen.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2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Extra explanation for the previous slide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20486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 smtClean="0">
                <a:solidFill>
                  <a:schemeClr val="bg1">
                    <a:lumMod val="65000"/>
                  </a:schemeClr>
                </a:solidFill>
              </a:rPr>
              <a:t>الفكرة هنا ان بالولادة الأولى او بنقل الدم الأول للدم المختلف (+ و -) ما يصير شيء لأن الجسم ما قد تعرض لمثل هذا الاختلاف فما كون اجسام مضادة ، لكن بعد ما تعرض لها يكون اجسام مضادة وبكذا لما يتعرض لها من جديد يبدأ يحاربها ولهذا يمر الحمل الأول بسلاسة و الثاني أما يفشل او يسبب مشاكل للأم والطفل . ( لأن جسم الأم كون اجسام مضادة )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0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2. Rh incompatibility between mother and fetus</a:t>
            </a:r>
            <a:endParaRPr lang="ar-SA" dirty="0"/>
          </a:p>
        </p:txBody>
      </p:sp>
      <p:sp>
        <p:nvSpPr>
          <p:cNvPr id="4" name="object 2"/>
          <p:cNvSpPr/>
          <p:nvPr/>
        </p:nvSpPr>
        <p:spPr>
          <a:xfrm>
            <a:off x="6444208" y="1390270"/>
            <a:ext cx="2699792" cy="1647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490796" y="1663924"/>
            <a:ext cx="4957699" cy="1618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467544" y="3630688"/>
            <a:ext cx="8424936" cy="2617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1677252" y="4232908"/>
            <a:ext cx="1053117" cy="429769"/>
          </a:xfrm>
          <a:custGeom>
            <a:avLst/>
            <a:gdLst/>
            <a:ahLst/>
            <a:cxnLst/>
            <a:rect l="l" t="t" r="r" b="b"/>
            <a:pathLst>
              <a:path w="838200" h="963294">
                <a:moveTo>
                  <a:pt x="0" y="481329"/>
                </a:moveTo>
                <a:lnTo>
                  <a:pt x="2458" y="428887"/>
                </a:lnTo>
                <a:lnTo>
                  <a:pt x="9663" y="378079"/>
                </a:lnTo>
                <a:lnTo>
                  <a:pt x="21358" y="329200"/>
                </a:lnTo>
                <a:lnTo>
                  <a:pt x="37288" y="282543"/>
                </a:lnTo>
                <a:lnTo>
                  <a:pt x="57197" y="238402"/>
                </a:lnTo>
                <a:lnTo>
                  <a:pt x="80828" y="197071"/>
                </a:lnTo>
                <a:lnTo>
                  <a:pt x="107928" y="158843"/>
                </a:lnTo>
                <a:lnTo>
                  <a:pt x="138238" y="124013"/>
                </a:lnTo>
                <a:lnTo>
                  <a:pt x="171504" y="92874"/>
                </a:lnTo>
                <a:lnTo>
                  <a:pt x="207470" y="65720"/>
                </a:lnTo>
                <a:lnTo>
                  <a:pt x="245881" y="42844"/>
                </a:lnTo>
                <a:lnTo>
                  <a:pt x="286479" y="24540"/>
                </a:lnTo>
                <a:lnTo>
                  <a:pt x="329010" y="11102"/>
                </a:lnTo>
                <a:lnTo>
                  <a:pt x="373217" y="2824"/>
                </a:lnTo>
                <a:lnTo>
                  <a:pt x="418846" y="0"/>
                </a:lnTo>
                <a:lnTo>
                  <a:pt x="464474" y="2824"/>
                </a:lnTo>
                <a:lnTo>
                  <a:pt x="508681" y="11102"/>
                </a:lnTo>
                <a:lnTo>
                  <a:pt x="551212" y="24540"/>
                </a:lnTo>
                <a:lnTo>
                  <a:pt x="591810" y="42844"/>
                </a:lnTo>
                <a:lnTo>
                  <a:pt x="630221" y="65720"/>
                </a:lnTo>
                <a:lnTo>
                  <a:pt x="666187" y="92874"/>
                </a:lnTo>
                <a:lnTo>
                  <a:pt x="699453" y="124013"/>
                </a:lnTo>
                <a:lnTo>
                  <a:pt x="729763" y="158843"/>
                </a:lnTo>
                <a:lnTo>
                  <a:pt x="756863" y="197071"/>
                </a:lnTo>
                <a:lnTo>
                  <a:pt x="780494" y="238402"/>
                </a:lnTo>
                <a:lnTo>
                  <a:pt x="800403" y="282543"/>
                </a:lnTo>
                <a:lnTo>
                  <a:pt x="816333" y="329200"/>
                </a:lnTo>
                <a:lnTo>
                  <a:pt x="828028" y="378079"/>
                </a:lnTo>
                <a:lnTo>
                  <a:pt x="835233" y="428887"/>
                </a:lnTo>
                <a:lnTo>
                  <a:pt x="837692" y="481329"/>
                </a:lnTo>
                <a:lnTo>
                  <a:pt x="835233" y="533796"/>
                </a:lnTo>
                <a:lnTo>
                  <a:pt x="828028" y="584624"/>
                </a:lnTo>
                <a:lnTo>
                  <a:pt x="816333" y="633521"/>
                </a:lnTo>
                <a:lnTo>
                  <a:pt x="800403" y="680193"/>
                </a:lnTo>
                <a:lnTo>
                  <a:pt x="780494" y="724346"/>
                </a:lnTo>
                <a:lnTo>
                  <a:pt x="756863" y="765688"/>
                </a:lnTo>
                <a:lnTo>
                  <a:pt x="729763" y="803923"/>
                </a:lnTo>
                <a:lnTo>
                  <a:pt x="699453" y="838760"/>
                </a:lnTo>
                <a:lnTo>
                  <a:pt x="666187" y="869904"/>
                </a:lnTo>
                <a:lnTo>
                  <a:pt x="630221" y="897062"/>
                </a:lnTo>
                <a:lnTo>
                  <a:pt x="591810" y="919940"/>
                </a:lnTo>
                <a:lnTo>
                  <a:pt x="551212" y="938245"/>
                </a:lnTo>
                <a:lnTo>
                  <a:pt x="508681" y="951684"/>
                </a:lnTo>
                <a:lnTo>
                  <a:pt x="464474" y="959962"/>
                </a:lnTo>
                <a:lnTo>
                  <a:pt x="418846" y="962787"/>
                </a:lnTo>
                <a:lnTo>
                  <a:pt x="373217" y="959962"/>
                </a:lnTo>
                <a:lnTo>
                  <a:pt x="329010" y="951684"/>
                </a:lnTo>
                <a:lnTo>
                  <a:pt x="286479" y="938245"/>
                </a:lnTo>
                <a:lnTo>
                  <a:pt x="245881" y="919940"/>
                </a:lnTo>
                <a:lnTo>
                  <a:pt x="207470" y="897062"/>
                </a:lnTo>
                <a:lnTo>
                  <a:pt x="171504" y="869904"/>
                </a:lnTo>
                <a:lnTo>
                  <a:pt x="138238" y="838760"/>
                </a:lnTo>
                <a:lnTo>
                  <a:pt x="107928" y="803923"/>
                </a:lnTo>
                <a:lnTo>
                  <a:pt x="80828" y="765688"/>
                </a:lnTo>
                <a:lnTo>
                  <a:pt x="57197" y="724346"/>
                </a:lnTo>
                <a:lnTo>
                  <a:pt x="37288" y="680193"/>
                </a:lnTo>
                <a:lnTo>
                  <a:pt x="21358" y="633521"/>
                </a:lnTo>
                <a:lnTo>
                  <a:pt x="9663" y="584624"/>
                </a:lnTo>
                <a:lnTo>
                  <a:pt x="2458" y="533796"/>
                </a:lnTo>
                <a:lnTo>
                  <a:pt x="0" y="48132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2483768" y="5085184"/>
            <a:ext cx="789838" cy="537141"/>
          </a:xfrm>
          <a:custGeom>
            <a:avLst/>
            <a:gdLst/>
            <a:ahLst/>
            <a:cxnLst/>
            <a:rect l="l" t="t" r="r" b="b"/>
            <a:pathLst>
              <a:path w="628650" h="1203960">
                <a:moveTo>
                  <a:pt x="0" y="1203566"/>
                </a:moveTo>
                <a:lnTo>
                  <a:pt x="628243" y="1203566"/>
                </a:lnTo>
                <a:lnTo>
                  <a:pt x="628243" y="0"/>
                </a:lnTo>
                <a:lnTo>
                  <a:pt x="0" y="0"/>
                </a:lnTo>
                <a:lnTo>
                  <a:pt x="0" y="120356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4572000" y="4919430"/>
            <a:ext cx="1578877" cy="429769"/>
          </a:xfrm>
          <a:custGeom>
            <a:avLst/>
            <a:gdLst/>
            <a:ahLst/>
            <a:cxnLst/>
            <a:rect l="l" t="t" r="r" b="b"/>
            <a:pathLst>
              <a:path w="1256664" h="963295">
                <a:moveTo>
                  <a:pt x="0" y="481330"/>
                </a:moveTo>
                <a:lnTo>
                  <a:pt x="2306" y="439801"/>
                </a:lnTo>
                <a:lnTo>
                  <a:pt x="9099" y="399254"/>
                </a:lnTo>
                <a:lnTo>
                  <a:pt x="20190" y="359831"/>
                </a:lnTo>
                <a:lnTo>
                  <a:pt x="35391" y="321678"/>
                </a:lnTo>
                <a:lnTo>
                  <a:pt x="54512" y="284938"/>
                </a:lnTo>
                <a:lnTo>
                  <a:pt x="77366" y="249758"/>
                </a:lnTo>
                <a:lnTo>
                  <a:pt x="103764" y="216280"/>
                </a:lnTo>
                <a:lnTo>
                  <a:pt x="133516" y="184650"/>
                </a:lnTo>
                <a:lnTo>
                  <a:pt x="166435" y="155012"/>
                </a:lnTo>
                <a:lnTo>
                  <a:pt x="202331" y="127511"/>
                </a:lnTo>
                <a:lnTo>
                  <a:pt x="241017" y="102291"/>
                </a:lnTo>
                <a:lnTo>
                  <a:pt x="282302" y="79497"/>
                </a:lnTo>
                <a:lnTo>
                  <a:pt x="326000" y="59273"/>
                </a:lnTo>
                <a:lnTo>
                  <a:pt x="371921" y="41764"/>
                </a:lnTo>
                <a:lnTo>
                  <a:pt x="419876" y="27114"/>
                </a:lnTo>
                <a:lnTo>
                  <a:pt x="469677" y="15468"/>
                </a:lnTo>
                <a:lnTo>
                  <a:pt x="521135" y="6971"/>
                </a:lnTo>
                <a:lnTo>
                  <a:pt x="574062" y="1766"/>
                </a:lnTo>
                <a:lnTo>
                  <a:pt x="628269" y="0"/>
                </a:lnTo>
                <a:lnTo>
                  <a:pt x="682475" y="1766"/>
                </a:lnTo>
                <a:lnTo>
                  <a:pt x="735402" y="6971"/>
                </a:lnTo>
                <a:lnTo>
                  <a:pt x="786860" y="15468"/>
                </a:lnTo>
                <a:lnTo>
                  <a:pt x="836661" y="27114"/>
                </a:lnTo>
                <a:lnTo>
                  <a:pt x="884616" y="41764"/>
                </a:lnTo>
                <a:lnTo>
                  <a:pt x="930537" y="59273"/>
                </a:lnTo>
                <a:lnTo>
                  <a:pt x="974235" y="79497"/>
                </a:lnTo>
                <a:lnTo>
                  <a:pt x="1015520" y="102291"/>
                </a:lnTo>
                <a:lnTo>
                  <a:pt x="1054206" y="127511"/>
                </a:lnTo>
                <a:lnTo>
                  <a:pt x="1090102" y="155012"/>
                </a:lnTo>
                <a:lnTo>
                  <a:pt x="1123021" y="184650"/>
                </a:lnTo>
                <a:lnTo>
                  <a:pt x="1152773" y="216280"/>
                </a:lnTo>
                <a:lnTo>
                  <a:pt x="1179171" y="249758"/>
                </a:lnTo>
                <a:lnTo>
                  <a:pt x="1202025" y="284938"/>
                </a:lnTo>
                <a:lnTo>
                  <a:pt x="1221146" y="321678"/>
                </a:lnTo>
                <a:lnTo>
                  <a:pt x="1236347" y="359831"/>
                </a:lnTo>
                <a:lnTo>
                  <a:pt x="1247438" y="399254"/>
                </a:lnTo>
                <a:lnTo>
                  <a:pt x="1254231" y="439801"/>
                </a:lnTo>
                <a:lnTo>
                  <a:pt x="1256538" y="481330"/>
                </a:lnTo>
                <a:lnTo>
                  <a:pt x="1254231" y="522877"/>
                </a:lnTo>
                <a:lnTo>
                  <a:pt x="1247438" y="563441"/>
                </a:lnTo>
                <a:lnTo>
                  <a:pt x="1236347" y="602879"/>
                </a:lnTo>
                <a:lnTo>
                  <a:pt x="1221146" y="641046"/>
                </a:lnTo>
                <a:lnTo>
                  <a:pt x="1202025" y="677797"/>
                </a:lnTo>
                <a:lnTo>
                  <a:pt x="1179171" y="712988"/>
                </a:lnTo>
                <a:lnTo>
                  <a:pt x="1152773" y="746474"/>
                </a:lnTo>
                <a:lnTo>
                  <a:pt x="1123021" y="778111"/>
                </a:lnTo>
                <a:lnTo>
                  <a:pt x="1090102" y="807755"/>
                </a:lnTo>
                <a:lnTo>
                  <a:pt x="1054206" y="835262"/>
                </a:lnTo>
                <a:lnTo>
                  <a:pt x="1015520" y="860486"/>
                </a:lnTo>
                <a:lnTo>
                  <a:pt x="974235" y="883283"/>
                </a:lnTo>
                <a:lnTo>
                  <a:pt x="930537" y="903509"/>
                </a:lnTo>
                <a:lnTo>
                  <a:pt x="884616" y="921020"/>
                </a:lnTo>
                <a:lnTo>
                  <a:pt x="836661" y="935671"/>
                </a:lnTo>
                <a:lnTo>
                  <a:pt x="786860" y="947317"/>
                </a:lnTo>
                <a:lnTo>
                  <a:pt x="735402" y="955815"/>
                </a:lnTo>
                <a:lnTo>
                  <a:pt x="682475" y="961020"/>
                </a:lnTo>
                <a:lnTo>
                  <a:pt x="628269" y="962787"/>
                </a:lnTo>
                <a:lnTo>
                  <a:pt x="574062" y="961020"/>
                </a:lnTo>
                <a:lnTo>
                  <a:pt x="521135" y="955815"/>
                </a:lnTo>
                <a:lnTo>
                  <a:pt x="469677" y="947317"/>
                </a:lnTo>
                <a:lnTo>
                  <a:pt x="419876" y="935671"/>
                </a:lnTo>
                <a:lnTo>
                  <a:pt x="371921" y="921020"/>
                </a:lnTo>
                <a:lnTo>
                  <a:pt x="326000" y="903509"/>
                </a:lnTo>
                <a:lnTo>
                  <a:pt x="282302" y="883283"/>
                </a:lnTo>
                <a:lnTo>
                  <a:pt x="241017" y="860486"/>
                </a:lnTo>
                <a:lnTo>
                  <a:pt x="202331" y="835262"/>
                </a:lnTo>
                <a:lnTo>
                  <a:pt x="166435" y="807755"/>
                </a:lnTo>
                <a:lnTo>
                  <a:pt x="133516" y="778111"/>
                </a:lnTo>
                <a:lnTo>
                  <a:pt x="103764" y="746474"/>
                </a:lnTo>
                <a:lnTo>
                  <a:pt x="77366" y="712988"/>
                </a:lnTo>
                <a:lnTo>
                  <a:pt x="54512" y="677797"/>
                </a:lnTo>
                <a:lnTo>
                  <a:pt x="35391" y="641046"/>
                </a:lnTo>
                <a:lnTo>
                  <a:pt x="20190" y="602879"/>
                </a:lnTo>
                <a:lnTo>
                  <a:pt x="9099" y="563441"/>
                </a:lnTo>
                <a:lnTo>
                  <a:pt x="2306" y="522877"/>
                </a:lnTo>
                <a:lnTo>
                  <a:pt x="0" y="48133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val 11"/>
          <p:cNvSpPr/>
          <p:nvPr/>
        </p:nvSpPr>
        <p:spPr>
          <a:xfrm>
            <a:off x="621605" y="1087861"/>
            <a:ext cx="93610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952229"/>
            <a:ext cx="93610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5536" y="3630688"/>
            <a:ext cx="93610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05102" y="3630688"/>
            <a:ext cx="93610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06153" y="3630688"/>
            <a:ext cx="936104" cy="57606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80112" y="2473264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63688" y="3009058"/>
            <a:ext cx="5472608" cy="6216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78686" y="732504"/>
            <a:ext cx="3979313" cy="357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الشريحة مجرد توضيح للي ما فهم </a:t>
            </a:r>
            <a:r>
              <a:rPr lang="ar-S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السلايد</a:t>
            </a:r>
            <a:r>
              <a:rPr lang="ar-S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ar-S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رقم 17 </a:t>
            </a:r>
            <a:endParaRPr lang="ar-S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3122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Describe ABO blood groups types.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Recognize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Agglutinin in plasma.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Describe genetic inheritance of Blood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groups.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Recognize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transfusion reactions.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Describe Rhesus blood groups. 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Describe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anose="020B0604020202020204" pitchFamily="34" charset="-34"/>
              </a:rPr>
              <a:t>causes of hemolytic disease of the newborn.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cs typeface="Browallia New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rowallia New" panose="020B0604020202020204" pitchFamily="34" charset="-34"/>
            </a:endParaRPr>
          </a:p>
          <a:p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3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Result</a:t>
            </a:r>
            <a:endParaRPr lang="ar-SA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object 2"/>
          <p:cNvSpPr/>
          <p:nvPr/>
        </p:nvSpPr>
        <p:spPr>
          <a:xfrm>
            <a:off x="611560" y="1340768"/>
            <a:ext cx="7920880" cy="496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779912" y="553836"/>
            <a:ext cx="3979313" cy="357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الشريحة مجرد توضيح للي ما فهم السلايد رقم 17 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9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emolytic </a:t>
            </a:r>
            <a:r>
              <a:rPr lang="en-US" dirty="0">
                <a:solidFill>
                  <a:srgbClr val="0070C0"/>
                </a:solidFill>
              </a:rPr>
              <a:t>disease of new born </a:t>
            </a:r>
            <a:r>
              <a:rPr lang="en-US" sz="3100" dirty="0">
                <a:solidFill>
                  <a:srgbClr val="0070C0"/>
                </a:solidFill>
              </a:rPr>
              <a:t>(Erythroblastosis </a:t>
            </a:r>
            <a:r>
              <a:rPr lang="en-US" sz="3100" dirty="0" err="1" smtClean="0">
                <a:solidFill>
                  <a:srgbClr val="0070C0"/>
                </a:solidFill>
              </a:rPr>
              <a:t>fetalis</a:t>
            </a:r>
            <a:r>
              <a:rPr lang="en-US" sz="3100" dirty="0" smtClean="0">
                <a:solidFill>
                  <a:srgbClr val="0070C0"/>
                </a:solidFill>
              </a:rPr>
              <a:t>)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b="1" dirty="0"/>
              <a:t>Hemolytic anemia:</a:t>
            </a:r>
          </a:p>
          <a:p>
            <a:pPr marL="274320" lvl="1" indent="0">
              <a:buNone/>
            </a:pPr>
            <a:r>
              <a:rPr lang="en-US" dirty="0"/>
              <a:t>If severe: is treated with exchange transfusion:</a:t>
            </a:r>
          </a:p>
          <a:p>
            <a:pPr marL="274320" lvl="1" indent="0">
              <a:buNone/>
            </a:pPr>
            <a:r>
              <a:rPr lang="en-US" dirty="0"/>
              <a:t>Replace baby’s blood with Rh </a:t>
            </a:r>
            <a:r>
              <a:rPr lang="mr-IN" dirty="0"/>
              <a:t>–</a:t>
            </a:r>
            <a:r>
              <a:rPr lang="en-US" dirty="0"/>
              <a:t>ve RBC (several times).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</a:t>
            </a:r>
            <a:r>
              <a:rPr lang="en-US" b="1" dirty="0"/>
              <a:t>Hydrops </a:t>
            </a:r>
            <a:r>
              <a:rPr lang="en-US" b="1" dirty="0" err="1" smtClean="0"/>
              <a:t>fetalis</a:t>
            </a:r>
            <a:r>
              <a:rPr lang="en-US" b="1" dirty="0" smtClean="0"/>
              <a:t>: </a:t>
            </a:r>
            <a:r>
              <a:rPr lang="en-US" dirty="0" smtClean="0"/>
              <a:t>(death </a:t>
            </a:r>
            <a:r>
              <a:rPr lang="en-US" dirty="0"/>
              <a:t>in utero)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smtClean="0"/>
              <a:t>Kernicterus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3540" y="2852936"/>
            <a:ext cx="2664296" cy="127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5548" y="290264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Prevalence of disease: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pregnancy: 0%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pregnancy: 3%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pregnancy: 10%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293096"/>
            <a:ext cx="7762260" cy="2007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4346413"/>
            <a:ext cx="7762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Prevention:</a:t>
            </a:r>
          </a:p>
          <a:p>
            <a:r>
              <a:rPr lang="en-US" sz="2400" b="1" dirty="0" smtClean="0"/>
              <a:t>After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childbirth : </a:t>
            </a:r>
            <a:r>
              <a:rPr lang="en-US" sz="2400" dirty="0" smtClean="0"/>
              <a:t>Injecting </a:t>
            </a:r>
            <a:r>
              <a:rPr lang="en-US" sz="2400" dirty="0"/>
              <a:t>the mother with </a:t>
            </a:r>
            <a:r>
              <a:rPr lang="en-US" sz="2400" dirty="0" smtClean="0">
                <a:solidFill>
                  <a:srgbClr val="FF0000"/>
                </a:solidFill>
              </a:rPr>
              <a:t>antibody-D </a:t>
            </a:r>
            <a:r>
              <a:rPr lang="en-US" sz="2400" dirty="0">
                <a:solidFill>
                  <a:srgbClr val="FF0000"/>
                </a:solidFill>
              </a:rPr>
              <a:t>immediately </a:t>
            </a:r>
            <a:r>
              <a:rPr lang="en-US" sz="2400" dirty="0"/>
              <a:t>after 1</a:t>
            </a:r>
            <a:r>
              <a:rPr lang="en-US" sz="2400" baseline="30000" dirty="0"/>
              <a:t>st</a:t>
            </a:r>
            <a:r>
              <a:rPr lang="en-US" sz="2400" dirty="0"/>
              <a:t> childbirth.</a:t>
            </a:r>
          </a:p>
          <a:p>
            <a:r>
              <a:rPr lang="en-US" sz="2400" b="1" dirty="0"/>
              <a:t>Antenatal </a:t>
            </a:r>
            <a:r>
              <a:rPr lang="en-US" sz="2400" b="1" dirty="0" smtClean="0"/>
              <a:t>(during pregnancy) : </a:t>
            </a:r>
            <a:r>
              <a:rPr lang="en-US" sz="2400" dirty="0" smtClean="0"/>
              <a:t>prophylaxis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290" y="3468125"/>
            <a:ext cx="425577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Kernicterus : is a brain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damage in newborn with sever jaundice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(jaundice : caused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by high level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bilirubin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baby’s blood ))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7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3. </a:t>
            </a:r>
            <a:r>
              <a:rPr lang="en-US" sz="3600" spc="-10" dirty="0" smtClean="0">
                <a:solidFill>
                  <a:srgbClr val="00B050"/>
                </a:solidFill>
                <a:cs typeface="Arial"/>
              </a:rPr>
              <a:t>Paternity </a:t>
            </a:r>
            <a:r>
              <a:rPr lang="en-US" sz="2800" spc="-10" dirty="0" smtClean="0">
                <a:solidFill>
                  <a:srgbClr val="00B050"/>
                </a:solidFill>
                <a:cs typeface="Arial"/>
              </a:rPr>
              <a:t>(to determine the father)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47399"/>
            <a:ext cx="8928992" cy="4899564"/>
          </a:xfrm>
          <a:prstGeom prst="rect">
            <a:avLst/>
          </a:prstGeom>
          <a:solidFill>
            <a:srgbClr val="7DD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200" dirty="0" smtClean="0">
                <a:solidFill>
                  <a:schemeClr val="tx1"/>
                </a:solidFill>
              </a:rPr>
              <a:t>Blood groups cant be used to prove paternity, but can be used to disprove it. </a:t>
            </a:r>
          </a:p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Question 1:</a:t>
            </a:r>
          </a:p>
          <a:p>
            <a:r>
              <a:rPr lang="en-US" spc="5" dirty="0" smtClean="0">
                <a:solidFill>
                  <a:schemeClr val="bg1"/>
                </a:solidFill>
                <a:latin typeface="Comic Sans MS"/>
                <a:cs typeface="Comic Sans MS"/>
              </a:rPr>
              <a:t>Nora: </a:t>
            </a:r>
            <a:r>
              <a:rPr lang="en-US" spc="-5" dirty="0">
                <a:solidFill>
                  <a:schemeClr val="bg1"/>
                </a:solidFill>
                <a:latin typeface="Comic Sans MS"/>
                <a:cs typeface="Comic Sans MS"/>
              </a:rPr>
              <a:t>blood </a:t>
            </a:r>
            <a:r>
              <a:rPr lang="en-US" u="heavy" dirty="0" smtClean="0">
                <a:solidFill>
                  <a:schemeClr val="bg1"/>
                </a:solidFill>
                <a:latin typeface="Comic Sans MS"/>
                <a:cs typeface="Comic Sans MS"/>
              </a:rPr>
              <a:t>type </a:t>
            </a:r>
            <a:r>
              <a:rPr lang="en-US" u="heavy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lang="en-US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pc="5" dirty="0" smtClean="0">
                <a:solidFill>
                  <a:schemeClr val="bg1"/>
                </a:solidFill>
                <a:latin typeface="Comic Sans MS"/>
                <a:cs typeface="Comic Sans MS"/>
              </a:rPr>
              <a:t>and </a:t>
            </a:r>
            <a:r>
              <a:rPr lang="en-US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Ahmad: </a:t>
            </a:r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blood </a:t>
            </a:r>
            <a:r>
              <a:rPr lang="en-US" u="heavy" dirty="0" smtClean="0">
                <a:solidFill>
                  <a:schemeClr val="bg1"/>
                </a:solidFill>
                <a:latin typeface="Comic Sans MS"/>
                <a:cs typeface="Comic Sans MS"/>
              </a:rPr>
              <a:t>type </a:t>
            </a:r>
            <a:r>
              <a:rPr lang="en-US" u="heavy" spc="5" dirty="0" smtClean="0">
                <a:solidFill>
                  <a:schemeClr val="bg1"/>
                </a:solidFill>
                <a:latin typeface="Comic Sans MS"/>
                <a:cs typeface="Comic Sans MS"/>
              </a:rPr>
              <a:t>B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Have </a:t>
            </a:r>
            <a:r>
              <a:rPr lang="en-US" spc="5" dirty="0">
                <a:solidFill>
                  <a:schemeClr val="bg1"/>
                </a:solidFill>
                <a:latin typeface="Comic Sans MS"/>
                <a:cs typeface="Comic Sans MS"/>
              </a:rPr>
              <a:t>a </a:t>
            </a:r>
            <a:r>
              <a:rPr lang="en-US" spc="-10" dirty="0" smtClean="0">
                <a:solidFill>
                  <a:schemeClr val="bg1"/>
                </a:solidFill>
                <a:latin typeface="Comic Sans MS"/>
                <a:cs typeface="Comic Sans MS"/>
              </a:rPr>
              <a:t>baby: </a:t>
            </a:r>
            <a:r>
              <a:rPr lang="en-US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blood </a:t>
            </a:r>
            <a:r>
              <a:rPr lang="en-US" u="heavy" spc="-5" dirty="0">
                <a:solidFill>
                  <a:schemeClr val="bg1"/>
                </a:solidFill>
                <a:latin typeface="Comic Sans MS"/>
                <a:cs typeface="Comic Sans MS"/>
              </a:rPr>
              <a:t>type </a:t>
            </a:r>
            <a:r>
              <a:rPr lang="en-US" u="heavy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O</a:t>
            </a:r>
            <a:r>
              <a:rPr lang="en-US" spc="-5" dirty="0">
                <a:solidFill>
                  <a:schemeClr val="bg1"/>
                </a:solidFill>
                <a:latin typeface="Comic Sans MS"/>
                <a:cs typeface="Comic Sans MS"/>
              </a:rPr>
              <a:t>.</a:t>
            </a:r>
            <a:r>
              <a:rPr lang="en-US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Can </a:t>
            </a:r>
            <a:r>
              <a:rPr lang="en-US" spc="-5" dirty="0">
                <a:solidFill>
                  <a:schemeClr val="bg1"/>
                </a:solidFill>
                <a:latin typeface="Comic Sans MS"/>
                <a:cs typeface="Comic Sans MS"/>
              </a:rPr>
              <a:t>Ahmad be the  </a:t>
            </a:r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father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?</a:t>
            </a:r>
          </a:p>
          <a:p>
            <a:endParaRPr 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S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88798"/>
              </p:ext>
            </p:extLst>
          </p:nvPr>
        </p:nvGraphicFramePr>
        <p:xfrm>
          <a:off x="444303" y="2821040"/>
          <a:ext cx="3048000" cy="219915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524000"/>
                <a:gridCol w="1524000"/>
              </a:tblGrid>
              <a:tr h="73645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dirty="0" smtClean="0"/>
                        <a:t>Possible</a:t>
                      </a:r>
                    </a:p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lang="en-US" sz="1800" spc="-10" dirty="0" smtClean="0"/>
                        <a:t>genotypes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 smtClean="0"/>
                        <a:t>Phenotype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87567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spc="-30" dirty="0"/>
                        <a:t>AA </a:t>
                      </a:r>
                      <a:r>
                        <a:rPr sz="2400" spc="-5" dirty="0"/>
                        <a:t>or</a:t>
                      </a:r>
                      <a:r>
                        <a:rPr sz="2400" spc="-170" dirty="0"/>
                        <a:t> </a:t>
                      </a:r>
                      <a:r>
                        <a:rPr sz="2400" spc="-85" dirty="0"/>
                        <a:t>AO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dirty="0" smtClean="0"/>
                        <a:t>A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87567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/>
                        <a:t>BB or</a:t>
                      </a:r>
                      <a:r>
                        <a:rPr sz="2400" spc="-75" dirty="0"/>
                        <a:t> </a:t>
                      </a:r>
                      <a:r>
                        <a:rPr sz="2400" spc="-5" dirty="0"/>
                        <a:t>BO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10" dirty="0" smtClean="0"/>
                        <a:t>B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87567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400" dirty="0"/>
                        <a:t>OO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400" dirty="0" smtClean="0"/>
                        <a:t>O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36761"/>
              </p:ext>
            </p:extLst>
          </p:nvPr>
        </p:nvGraphicFramePr>
        <p:xfrm>
          <a:off x="6300192" y="2074841"/>
          <a:ext cx="2592288" cy="18457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474177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Mother</a:t>
                      </a:r>
                      <a:endParaRPr lang="ar-SA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rtl="1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en-US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what we are sure about from question</a:t>
                      </a:r>
                    </a:p>
                    <a:p>
                      <a:pPr algn="l" rtl="1"/>
                      <a:r>
                        <a:rPr lang="en-US" sz="1100" baseline="0" dirty="0" smtClean="0">
                          <a:solidFill>
                            <a:srgbClr val="00B0F0"/>
                          </a:solidFill>
                        </a:rPr>
                        <a:t>Blue</a:t>
                      </a:r>
                      <a:r>
                        <a:rPr lang="en-US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we 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solved </a:t>
                      </a:r>
                      <a:endParaRPr lang="en-US" sz="16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22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O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224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en-US" sz="1100" b="1" dirty="0" smtClean="0"/>
                    </a:p>
                    <a:p>
                      <a:pPr algn="ctr" rtl="1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Father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ar-SA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151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Baby</a:t>
                      </a:r>
                    </a:p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OO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O</a:t>
                      </a:r>
                      <a:endParaRPr lang="ar-SA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60052" y="2873851"/>
            <a:ext cx="25922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Answer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r>
              <a:rPr lang="en-US" dirty="0"/>
              <a:t>A</a:t>
            </a:r>
            <a:r>
              <a:rPr lang="en-US" dirty="0" smtClean="0"/>
              <a:t>hmad </a:t>
            </a:r>
            <a:r>
              <a:rPr lang="en-US" b="1" dirty="0" smtClean="0"/>
              <a:t>can</a:t>
            </a:r>
            <a:r>
              <a:rPr lang="en-US" dirty="0" smtClean="0"/>
              <a:t> be the father, but not 100% sure 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7596336" y="2562019"/>
            <a:ext cx="1296144" cy="32403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107504" y="5082592"/>
            <a:ext cx="5609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Question 2: 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pc="-10" dirty="0">
                <a:solidFill>
                  <a:schemeClr val="bg1"/>
                </a:solidFill>
                <a:latin typeface="Comic Sans MS"/>
                <a:cs typeface="Comic Sans MS"/>
              </a:rPr>
              <a:t>Mother: blood type A       Daughter: blood type B</a:t>
            </a:r>
          </a:p>
          <a:p>
            <a:r>
              <a:rPr lang="en-US" spc="-10" dirty="0">
                <a:solidFill>
                  <a:schemeClr val="bg1"/>
                </a:solidFill>
                <a:latin typeface="Comic Sans MS"/>
                <a:cs typeface="Comic Sans MS"/>
              </a:rPr>
              <a:t>Can the father be blood type 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34613" y="2925180"/>
            <a:ext cx="648072" cy="100252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16389"/>
              </p:ext>
            </p:extLst>
          </p:nvPr>
        </p:nvGraphicFramePr>
        <p:xfrm>
          <a:off x="6300191" y="4206721"/>
          <a:ext cx="2592289" cy="18893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01222"/>
                <a:gridCol w="510396"/>
                <a:gridCol w="341859"/>
                <a:gridCol w="938812"/>
              </a:tblGrid>
              <a:tr h="431226">
                <a:tc rowSpan="2" gridSpan="2">
                  <a:txBody>
                    <a:bodyPr/>
                    <a:lstStyle/>
                    <a:p>
                      <a:pPr algn="l" rtl="1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: 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what we are sure about from the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Mother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328">
                <a:tc rowSpan="2"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Father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7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Baby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 </a:t>
                      </a:r>
                      <a:r>
                        <a:rPr lang="en-US" dirty="0" smtClean="0"/>
                        <a:t>O/B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60052" y="4206721"/>
            <a:ext cx="25922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Answer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2: </a:t>
            </a:r>
          </a:p>
          <a:p>
            <a:r>
              <a:rPr lang="en-US" dirty="0" smtClean="0"/>
              <a:t>The father can NOT be type O. Here we disproved paternity.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6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060848"/>
            <a:ext cx="2160240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Rana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Alaqeel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21662"/>
            <a:ext cx="216024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37760"/>
          </a:xfrm>
          <a:solidFill>
            <a:schemeClr val="bg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Blood Groups are determined by: </a:t>
            </a:r>
            <a:r>
              <a:rPr lang="en-US" sz="1900" b="1" dirty="0">
                <a:solidFill>
                  <a:srgbClr val="0070C0"/>
                </a:solidFill>
              </a:rPr>
              <a:t>Antigens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surface of </a:t>
            </a:r>
            <a:r>
              <a:rPr lang="en-US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RBCs.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Remember: Antigens can stimulate the immune system to produce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antibodies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antigens: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70C0"/>
                </a:solidFill>
              </a:rPr>
              <a:t>[glycoproteins, complex oligosaccharides that differ in their terminal sugar.]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</a:t>
            </a:r>
            <a:r>
              <a:rPr lang="en-US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blood group systems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known: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[E.g.</a:t>
            </a:r>
            <a:r>
              <a:rPr lang="en-US" sz="1900" dirty="0">
                <a:solidFill>
                  <a:srgbClr val="FF0000"/>
                </a:solidFill>
              </a:rPr>
              <a:t>ABO System, Rh-System,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MNS System, Kell System, Lewis System, Duffy, Lutheran, KIDD]</a:t>
            </a:r>
          </a:p>
          <a:p>
            <a:pPr marL="0" indent="0">
              <a:buNone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two most common blood groups: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 Blood group System.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Rh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(Rhesus)Blood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System.</a:t>
            </a:r>
          </a:p>
          <a:p>
            <a:pPr marL="0" indent="0">
              <a:buNone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Blood Group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4221088"/>
            <a:ext cx="298782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chemeClr val="bg2">
                    <a:lumMod val="50000"/>
                  </a:schemeClr>
                </a:solidFill>
              </a:rPr>
              <a:t>Karl Landsteiner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is an Austrian scientist that: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Discovered the ABO Blood group system in 1901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Discovered Rh factor in 1930 along with Alexander S. Wiener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Noble prize in Physiology/Medicine in 1930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2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ABO &amp; Rh Blood group systems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9386835"/>
              </p:ext>
            </p:extLst>
          </p:nvPr>
        </p:nvGraphicFramePr>
        <p:xfrm>
          <a:off x="35497" y="1219200"/>
          <a:ext cx="9073008" cy="5051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26162">
                  <a:extLst>
                    <a:ext uri="{9D8B030D-6E8A-4147-A177-3AD203B41FA5}">
                      <a16:colId xmlns="" xmlns:a16="http://schemas.microsoft.com/office/drawing/2014/main" val="749703214"/>
                    </a:ext>
                  </a:extLst>
                </a:gridCol>
                <a:gridCol w="4546846">
                  <a:extLst>
                    <a:ext uri="{9D8B030D-6E8A-4147-A177-3AD203B41FA5}">
                      <a16:colId xmlns="" xmlns:a16="http://schemas.microsoft.com/office/drawing/2014/main" val="3107010933"/>
                    </a:ext>
                  </a:extLst>
                </a:gridCol>
              </a:tblGrid>
              <a:tr h="4161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ABO</a:t>
                      </a:r>
                      <a:r>
                        <a:rPr lang="en-US" baseline="0" dirty="0"/>
                        <a:t> System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 System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223637"/>
                  </a:ext>
                </a:extLst>
              </a:tr>
              <a:tr h="463526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Depends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 :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presence of </a:t>
                      </a:r>
                      <a:r>
                        <a:rPr lang="en-US" sz="16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or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both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or </a:t>
                      </a:r>
                      <a:r>
                        <a:rPr lang="en-US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neither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of the two blood antigens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(A)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and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(B)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 the surface of the RBC.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Four main ABO groups: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A, B,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AB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and B blood groups are dominant over the O blood group.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and B group genes are </a:t>
                      </a:r>
                      <a:r>
                        <a:rPr lang="en-US" sz="16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co-dominant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(Co-dominance: form of dominance in which the alleles of a gene pair in a heterozygote are fully expressed thereby resulting in offspring with a phenotype that is </a:t>
                      </a:r>
                      <a:r>
                        <a:rPr lang="en-US" sz="12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neither dominant nor recessive)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Each person has two copies of genes coding for their ABO blood group </a:t>
                      </a:r>
                      <a:r>
                        <a:rPr lang="en-US" sz="16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(one maternal and one paternal in origin) </a:t>
                      </a:r>
                      <a:endParaRPr lang="en-US" sz="16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Locus of alleles responsible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for the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ABO system is on the long arm of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</a:rPr>
                        <a:t>chromosome9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D6D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Depends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on: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p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resence or absence of the </a:t>
                      </a:r>
                      <a:r>
                        <a:rPr lang="en-US" sz="16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Rhesus antigen (D)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 the surface of 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RBC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</a:rPr>
                        <a:t>Presence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of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 (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individual is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Rh+ve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 </a:t>
                      </a:r>
                      <a:r>
                        <a:rPr lang="en-US" sz="1600" dirty="0" smtClean="0"/>
                        <a:t>[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85%</a:t>
                      </a:r>
                      <a:r>
                        <a:rPr lang="en-US" sz="1600" dirty="0"/>
                        <a:t>]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</a:rPr>
                        <a:t>Absence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of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 (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individual is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Rh–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[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15%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]</a:t>
                      </a:r>
                      <a:r>
                        <a:rPr lang="en-US" sz="1600" dirty="0"/>
                        <a:t> </a:t>
                      </a:r>
                      <a:endParaRPr lang="en-US" sz="16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Rhesus antigens: Dd, Cc, Ee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sz="16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Clinically most important is D</a:t>
                      </a:r>
                      <a:r>
                        <a:rPr lang="en-US" sz="1600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="1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Locus</a:t>
                      </a:r>
                      <a:r>
                        <a:rPr lang="en-US" sz="160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of alleles responsible for Rh Factor is on the long arm of </a:t>
                      </a:r>
                      <a:r>
                        <a:rPr lang="en-US" sz="1600" b="1" u="sng" baseline="0" dirty="0">
                          <a:solidFill>
                            <a:srgbClr val="FF0000"/>
                          </a:solidFill>
                        </a:rPr>
                        <a:t>chromosome 1.</a:t>
                      </a:r>
                    </a:p>
                  </a:txBody>
                  <a:tcPr>
                    <a:solidFill>
                      <a:srgbClr val="C0D6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733117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157192"/>
            <a:ext cx="3561755" cy="121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6373352"/>
            <a:ext cx="45719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They were named Rhesus antigens or Rh antigens because the same antigens are present in the Rhesus monkey. </a:t>
            </a:r>
            <a:endParaRPr lang="en-US" sz="1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376579"/>
            <a:ext cx="37547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80331" y="6311797"/>
            <a:ext cx="403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Locus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: a particular position or place where something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occurs.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369594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924944"/>
            <a:ext cx="2530624" cy="3016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Landsteiner Law </a:t>
            </a:r>
            <a:r>
              <a:rPr lang="en-US" sz="1400" dirty="0">
                <a:solidFill>
                  <a:srgbClr val="0070C0"/>
                </a:solidFill>
              </a:rPr>
              <a:t>(1900):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If an agglutinogen (antigen) is present on the RBC of an individual, the corresponding agglutinin (antibody) must be absent in the plasma of that individual and vice-versa. </a:t>
            </a:r>
            <a:r>
              <a:rPr lang="en-US" sz="1600" dirty="0">
                <a:solidFill>
                  <a:srgbClr val="FF0000"/>
                </a:solidFill>
              </a:rPr>
              <a:t>This law is only applicable to ABO blood grouping system.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44759" r="14045" b="21210"/>
          <a:stretch/>
        </p:blipFill>
        <p:spPr>
          <a:xfrm>
            <a:off x="539552" y="1239458"/>
            <a:ext cx="4770177" cy="46805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9552" y="93465"/>
            <a:ext cx="8389641" cy="93413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Genetic Determination of </a:t>
            </a:r>
            <a:r>
              <a:rPr lang="en-US" sz="2800" dirty="0">
                <a:solidFill>
                  <a:schemeClr val="accent2"/>
                </a:solidFill>
              </a:rPr>
              <a:t>Agglutinogens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8104" y="1340768"/>
            <a:ext cx="3421089" cy="4464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Genotype for each blood group: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   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AA , AO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   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BB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BO</a:t>
            </a: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AB 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AB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  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OO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Uses of genotypes: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Sorting disputes in paternal dispute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Frequency of ABO has ethnic variation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2687" y="2510573"/>
            <a:ext cx="3456384" cy="3312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51820" y="5919978"/>
            <a:ext cx="0" cy="389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75656" y="6309320"/>
            <a:ext cx="3240360" cy="416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These are genotypes </a:t>
            </a:r>
            <a:r>
              <a:rPr lang="ar-SA" dirty="0" smtClean="0">
                <a:solidFill>
                  <a:schemeClr val="tx1"/>
                </a:solidFill>
              </a:rPr>
              <a:t>(طراز جيني)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14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</a:rPr>
              <a:t>Agglutinin </a:t>
            </a:r>
            <a:r>
              <a:rPr lang="en-US" sz="3600" dirty="0"/>
              <a:t>/</a:t>
            </a:r>
            <a:r>
              <a:rPr lang="en-US" sz="3600" dirty="0" smtClean="0"/>
              <a:t>Antibodies </a:t>
            </a:r>
            <a:endParaRPr lang="ar-SA" sz="3600" dirty="0">
              <a:solidFill>
                <a:schemeClr val="accent4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27802309"/>
              </p:ext>
            </p:extLst>
          </p:nvPr>
        </p:nvGraphicFramePr>
        <p:xfrm>
          <a:off x="696268" y="1645940"/>
          <a:ext cx="770485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Agglutinins: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1377988" y="5631753"/>
            <a:ext cx="638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Example: if my blood type is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B+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I will have antigen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antigen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and I will have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anti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4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3643" y="462094"/>
            <a:ext cx="5400600" cy="666328"/>
          </a:xfrm>
        </p:spPr>
        <p:txBody>
          <a:bodyPr>
            <a:noAutofit/>
          </a:bodyPr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>
                <a:solidFill>
                  <a:srgbClr val="FF0000"/>
                </a:solidFill>
              </a:rPr>
              <a:t>Titer</a:t>
            </a:r>
            <a:r>
              <a:rPr lang="en-US" sz="1400" b="1" dirty="0"/>
              <a:t> of Anti- A&amp;B Agglutinins at Different 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" y="1243689"/>
            <a:ext cx="4350686" cy="26173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330" y="3861048"/>
            <a:ext cx="4062654" cy="23762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 to 8 </a:t>
            </a:r>
            <a:r>
              <a:rPr lang="en-US" b="1" dirty="0">
                <a:solidFill>
                  <a:srgbClr val="FF0000"/>
                </a:solidFill>
              </a:rPr>
              <a:t>months </a:t>
            </a:r>
            <a:r>
              <a:rPr lang="en-US" dirty="0"/>
              <a:t>after birth, an infant begins to produce agglutinins.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maximum titer is usually reached at </a:t>
            </a:r>
            <a:r>
              <a:rPr lang="en-US" dirty="0">
                <a:solidFill>
                  <a:srgbClr val="FF0000"/>
                </a:solidFill>
              </a:rPr>
              <a:t>8 to 10 </a:t>
            </a:r>
            <a:r>
              <a:rPr lang="en-US" b="1" dirty="0">
                <a:solidFill>
                  <a:srgbClr val="FF0000"/>
                </a:solidFill>
              </a:rPr>
              <a:t>years </a:t>
            </a:r>
            <a:r>
              <a:rPr lang="en-US" dirty="0"/>
              <a:t>of age, and this gradually declines throughout the remaining years of life. </a:t>
            </a:r>
          </a:p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93584" y="1356914"/>
            <a:ext cx="2962792" cy="34802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58419" y="6334780"/>
            <a:ext cx="78673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Titer: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concentration of an antibody, as determined by finding the highest dilution at which it is still able to cause agglutination of the antigen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01753" y="548680"/>
            <a:ext cx="14263" cy="5767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85847" y="1243689"/>
            <a:ext cx="39399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of anti-Rh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agglutinin: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593" y="789371"/>
            <a:ext cx="35463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The Rh immune response</a:t>
            </a:r>
            <a:endParaRPr lang="ar-SA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206552" y="2115012"/>
            <a:ext cx="1599432" cy="131720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Transfused </a:t>
            </a:r>
            <a:r>
              <a:rPr lang="en-US" sz="1400" b="1" dirty="0">
                <a:solidFill>
                  <a:schemeClr val="tx1"/>
                </a:solidFill>
              </a:rPr>
              <a:t>for the first time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85847" y="2208935"/>
            <a:ext cx="1149981" cy="11293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Rh +</a:t>
            </a:r>
            <a:r>
              <a:rPr lang="en-US" dirty="0" err="1"/>
              <a:t>ve</a:t>
            </a:r>
            <a:r>
              <a:rPr lang="en-US" dirty="0"/>
              <a:t> blood </a:t>
            </a: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30082" y="2258019"/>
            <a:ext cx="995698" cy="11501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Rh </a:t>
            </a:r>
            <a:r>
              <a:rPr lang="mr-IN" dirty="0"/>
              <a:t>–</a:t>
            </a:r>
            <a:r>
              <a:rPr lang="en-US" dirty="0" err="1"/>
              <a:t>ve</a:t>
            </a:r>
            <a:r>
              <a:rPr lang="en-US" dirty="0"/>
              <a:t> person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93584" y="4360346"/>
            <a:ext cx="3796205" cy="16514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Anti-Rh agglutinins develop slowly </a:t>
            </a:r>
            <a:r>
              <a:rPr lang="en-US" sz="1600" dirty="0">
                <a:solidFill>
                  <a:srgbClr val="FF0000"/>
                </a:solidFill>
              </a:rPr>
              <a:t>(2-4 months). </a:t>
            </a:r>
          </a:p>
          <a:p>
            <a:r>
              <a:rPr lang="en-US" sz="1600" dirty="0"/>
              <a:t>Once produced they persist for years and can produce serious reactions during 2nd transfusion.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(so, it can only be done once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27931" y="350100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67744" y="0"/>
            <a:ext cx="47385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3"/>
                </a:solidFill>
              </a:rPr>
              <a:t>Agglutinin</a:t>
            </a:r>
            <a:endParaRPr lang="ar-SA" sz="36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7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Comparing between </a:t>
            </a:r>
            <a:r>
              <a:rPr lang="en-US" sz="2400" dirty="0" smtClean="0">
                <a:solidFill>
                  <a:schemeClr val="accent2"/>
                </a:solidFill>
              </a:rPr>
              <a:t>Agglutinogens </a:t>
            </a:r>
            <a:r>
              <a:rPr lang="en-US" sz="2400" dirty="0" smtClean="0">
                <a:solidFill>
                  <a:schemeClr val="tx1"/>
                </a:solidFill>
              </a:rPr>
              <a:t>&amp;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Agglutinin</a:t>
            </a:r>
            <a:r>
              <a:rPr lang="en-US" sz="2400" dirty="0" smtClean="0"/>
              <a:t> </a:t>
            </a:r>
            <a:endParaRPr lang="ar-SA" sz="2400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79894"/>
              </p:ext>
            </p:extLst>
          </p:nvPr>
        </p:nvGraphicFramePr>
        <p:xfrm>
          <a:off x="1043608" y="1268760"/>
          <a:ext cx="7056784" cy="3790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770"/>
                <a:gridCol w="2503846"/>
                <a:gridCol w="2201168"/>
              </a:tblGrid>
              <a:tr h="710804">
                <a:tc>
                  <a:txBody>
                    <a:bodyPr/>
                    <a:lstStyle/>
                    <a:p>
                      <a:pPr marL="37084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2400" b="1" spc="-5" dirty="0" smtClean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Blood Group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 smtClean="0">
                          <a:solidFill>
                            <a:schemeClr val="accent2"/>
                          </a:solidFill>
                          <a:latin typeface="Comic Sans MS"/>
                          <a:cs typeface="Comic Sans MS"/>
                        </a:rPr>
                        <a:t>Agglutinogen</a:t>
                      </a:r>
                      <a:endParaRPr lang="ar-SA" sz="2400" b="1" spc="-5" dirty="0" smtClean="0">
                        <a:solidFill>
                          <a:schemeClr val="accent2"/>
                        </a:solidFill>
                        <a:latin typeface="Comic Sans MS"/>
                        <a:cs typeface="Comic Sans MS"/>
                      </a:endParaRPr>
                    </a:p>
                    <a:p>
                      <a:pPr marL="20066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ar-SA" sz="2400" b="1" spc="-5" dirty="0" smtClean="0">
                          <a:solidFill>
                            <a:schemeClr val="accent2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r>
                        <a:rPr lang="en-US" sz="2400" b="1" spc="-5" dirty="0" smtClean="0">
                          <a:solidFill>
                            <a:schemeClr val="accent2"/>
                          </a:solidFill>
                          <a:latin typeface="Comic Sans MS"/>
                          <a:cs typeface="Comic Sans MS"/>
                        </a:rPr>
                        <a:t>Antigen)</a:t>
                      </a:r>
                      <a:endParaRPr sz="2400" dirty="0">
                        <a:solidFill>
                          <a:schemeClr val="accent2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 smtClean="0">
                          <a:solidFill>
                            <a:schemeClr val="accent3"/>
                          </a:solidFill>
                          <a:latin typeface="Comic Sans MS"/>
                          <a:cs typeface="Comic Sans MS"/>
                        </a:rPr>
                        <a:t>Agglutini</a:t>
                      </a:r>
                      <a:r>
                        <a:rPr lang="en-US" sz="2400" b="1" spc="-5" dirty="0" smtClean="0">
                          <a:solidFill>
                            <a:schemeClr val="accent3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pPr marL="402590"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2400" b="1" spc="-5" dirty="0" smtClean="0">
                          <a:solidFill>
                            <a:schemeClr val="accent3"/>
                          </a:solidFill>
                          <a:latin typeface="Comic Sans MS"/>
                          <a:cs typeface="Comic Sans MS"/>
                        </a:rPr>
                        <a:t>(Antibody)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3361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marL="868044" marR="857885" indent="-1270" algn="ctr" rtl="0">
                        <a:lnSpc>
                          <a:spcPts val="6720"/>
                        </a:lnSpc>
                        <a:spcBef>
                          <a:spcPts val="785"/>
                        </a:spcBef>
                      </a:pPr>
                      <a:r>
                        <a:rPr sz="2400" b="1" spc="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B  AB  O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635" algn="ctr" rtl="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2540" algn="ctr" rtl="0">
                        <a:lnSpc>
                          <a:spcPct val="100000"/>
                        </a:lnSpc>
                      </a:pPr>
                      <a:r>
                        <a:rPr sz="2400" b="1" spc="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 &amp;</a:t>
                      </a:r>
                      <a:r>
                        <a:rPr sz="2400" b="1" spc="-1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29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3175" algn="ctr" rtl="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Anti-B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905" algn="ctr" rtl="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Anti-A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905" algn="ctr" rtl="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29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88265" algn="l" rtl="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Anti</a:t>
                      </a:r>
                      <a:r>
                        <a:rPr sz="2400" b="1" spc="-1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 smtClean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A+</a:t>
                      </a:r>
                      <a:r>
                        <a:rPr lang="en-US" sz="2400" b="1" dirty="0" smtClean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Anti </a:t>
                      </a:r>
                      <a:r>
                        <a:rPr sz="2400" b="1" dirty="0" smtClean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15164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 a baby has blood group (antigen) A, and is infected with a bacteria with antigen A, nothing will happen.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the baby is infected with bacteria with antigen B, so he will produce antibody Anti B.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4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7351</TotalTime>
  <Words>2018</Words>
  <Application>Microsoft Macintosh PowerPoint</Application>
  <PresentationFormat>On-screen Show (4:3)</PresentationFormat>
  <Paragraphs>341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Black</vt:lpstr>
      <vt:lpstr>ArialMT</vt:lpstr>
      <vt:lpstr>Bookman Old Style</vt:lpstr>
      <vt:lpstr>Browallia New</vt:lpstr>
      <vt:lpstr>Calibri</vt:lpstr>
      <vt:lpstr>Comic Sans MS</vt:lpstr>
      <vt:lpstr>Gill Sans MT</vt:lpstr>
      <vt:lpstr>Mangal</vt:lpstr>
      <vt:lpstr>Times New Roman</vt:lpstr>
      <vt:lpstr>Wingdings</vt:lpstr>
      <vt:lpstr>Wingdings 3</vt:lpstr>
      <vt:lpstr>Arial</vt:lpstr>
      <vt:lpstr>Origin</vt:lpstr>
      <vt:lpstr>BLOOD GROUPS </vt:lpstr>
      <vt:lpstr>Objectives</vt:lpstr>
      <vt:lpstr>Blood Group System</vt:lpstr>
      <vt:lpstr> ABO &amp; Rh Blood group systems</vt:lpstr>
      <vt:lpstr>Definitions</vt:lpstr>
      <vt:lpstr>PowerPoint Presentation</vt:lpstr>
      <vt:lpstr>Agglutinin /Antibodies </vt:lpstr>
      <vt:lpstr> Titer of Anti- A&amp;B Agglutinins at Different Ages</vt:lpstr>
      <vt:lpstr>Comparing between Agglutinogens &amp; Agglutinin </vt:lpstr>
      <vt:lpstr>Agglutination </vt:lpstr>
      <vt:lpstr>Agglutination</vt:lpstr>
      <vt:lpstr>Importance of blood groups</vt:lpstr>
      <vt:lpstr>1. Blood Transfusions ( Donors and Recipients )</vt:lpstr>
      <vt:lpstr>Blood being tested                          Anti-A             Anti-B</vt:lpstr>
      <vt:lpstr>2. Complications of Blood Transfusions</vt:lpstr>
      <vt:lpstr>Hazards (Risks) of Mismatched Transfusions</vt:lpstr>
      <vt:lpstr>3. Rh incompatibility between mother and fetus</vt:lpstr>
      <vt:lpstr>Extra explanation for the previous slide </vt:lpstr>
      <vt:lpstr>2. Rh incompatibility between mother and fetus</vt:lpstr>
      <vt:lpstr>Result</vt:lpstr>
      <vt:lpstr>Hemolytic disease of new born (Erythroblastosis fetalis)</vt:lpstr>
      <vt:lpstr>3. Paternity (to determine the father)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شوق</cp:lastModifiedBy>
  <cp:revision>656</cp:revision>
  <dcterms:created xsi:type="dcterms:W3CDTF">2016-09-07T16:15:34Z</dcterms:created>
  <dcterms:modified xsi:type="dcterms:W3CDTF">2016-11-18T13:09:50Z</dcterms:modified>
</cp:coreProperties>
</file>