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8"/>
  </p:notesMasterIdLst>
  <p:sldIdLst>
    <p:sldId id="334" r:id="rId2"/>
    <p:sldId id="342" r:id="rId3"/>
    <p:sldId id="343" r:id="rId4"/>
    <p:sldId id="376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5" r:id="rId36"/>
    <p:sldId id="37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3B95"/>
    <a:srgbClr val="660033"/>
    <a:srgbClr val="660066"/>
    <a:srgbClr val="D6EAF6"/>
    <a:srgbClr val="663300"/>
    <a:srgbClr val="CC0000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7" autoAdjust="0"/>
    <p:restoredTop sz="95958"/>
  </p:normalViewPr>
  <p:slideViewPr>
    <p:cSldViewPr>
      <p:cViewPr>
        <p:scale>
          <a:sx n="119" d="100"/>
          <a:sy n="119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B2FAC-B080-4BC2-983A-D8ED9F98856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44A192-939E-4257-BD6D-5ADD51E308F6}">
      <dgm:prSet/>
      <dgm:spPr/>
      <dgm:t>
        <a:bodyPr/>
        <a:lstStyle/>
        <a:p>
          <a:r>
            <a:rPr lang="en-GB" b="1"/>
            <a:t>Objectives</a:t>
          </a:r>
          <a:r>
            <a:rPr lang="en-GB"/>
            <a:t>: </a:t>
          </a:r>
          <a:endParaRPr lang="en-US"/>
        </a:p>
      </dgm:t>
    </dgm:pt>
    <dgm:pt modelId="{3984CF55-4274-48C1-9B22-65AF60DA4021}" type="parTrans" cxnId="{0EF04E7D-07D4-41F4-A29B-49F2A9033B90}">
      <dgm:prSet/>
      <dgm:spPr/>
      <dgm:t>
        <a:bodyPr/>
        <a:lstStyle/>
        <a:p>
          <a:endParaRPr lang="en-US"/>
        </a:p>
      </dgm:t>
    </dgm:pt>
    <dgm:pt modelId="{A5F24C8C-5CE9-4AA7-847C-01860C2D4EA2}" type="sibTrans" cxnId="{0EF04E7D-07D4-41F4-A29B-49F2A9033B90}">
      <dgm:prSet/>
      <dgm:spPr/>
      <dgm:t>
        <a:bodyPr/>
        <a:lstStyle/>
        <a:p>
          <a:endParaRPr lang="en-US"/>
        </a:p>
      </dgm:t>
    </dgm:pt>
    <dgm:pt modelId="{D45648B0-AFD4-4BE5-80D7-0B7832FF57B3}">
      <dgm:prSet/>
      <dgm:spPr/>
      <dgm:t>
        <a:bodyPr/>
        <a:lstStyle/>
        <a:p>
          <a:r>
            <a:rPr lang="en-GB" b="1" dirty="0">
              <a:solidFill>
                <a:schemeClr val="bg1">
                  <a:lumMod val="50000"/>
                </a:schemeClr>
              </a:solidFill>
            </a:rPr>
            <a:t>Describe</a:t>
          </a:r>
          <a:r>
            <a:rPr lang="en-GB" dirty="0"/>
            <a:t> fluid mosaic model, membrane structure &amp; function</a:t>
          </a:r>
          <a:endParaRPr lang="en-US" dirty="0"/>
        </a:p>
      </dgm:t>
    </dgm:pt>
    <dgm:pt modelId="{7955C46E-098D-4C8F-8FE6-177FEB585A5B}" type="parTrans" cxnId="{58B924B2-12DF-47E2-8BAC-23688EE9CDA5}">
      <dgm:prSet/>
      <dgm:spPr/>
      <dgm:t>
        <a:bodyPr/>
        <a:lstStyle/>
        <a:p>
          <a:endParaRPr lang="en-US"/>
        </a:p>
      </dgm:t>
    </dgm:pt>
    <dgm:pt modelId="{A79715AF-C4BB-4D9B-9D0C-E2EC16042FD9}" type="sibTrans" cxnId="{58B924B2-12DF-47E2-8BAC-23688EE9CDA5}">
      <dgm:prSet/>
      <dgm:spPr/>
      <dgm:t>
        <a:bodyPr/>
        <a:lstStyle/>
        <a:p>
          <a:endParaRPr lang="en-US"/>
        </a:p>
      </dgm:t>
    </dgm:pt>
    <dgm:pt modelId="{49261513-CF5A-4C7F-AA46-FAF6F8467BDA}">
      <dgm:prSet/>
      <dgm:spPr/>
      <dgm:t>
        <a:bodyPr/>
        <a:lstStyle/>
        <a:p>
          <a:r>
            <a:rPr lang="en-GB" b="1" dirty="0">
              <a:solidFill>
                <a:schemeClr val="bg1">
                  <a:lumMod val="50000"/>
                </a:schemeClr>
              </a:solidFill>
            </a:rPr>
            <a:t>Define</a:t>
          </a:r>
          <a:r>
            <a:rPr lang="en-GB" dirty="0"/>
            <a:t> </a:t>
          </a:r>
          <a:r>
            <a:rPr lang="en-GB" b="1" dirty="0">
              <a:solidFill>
                <a:srgbClr val="FF0000"/>
              </a:solidFill>
            </a:rPr>
            <a:t>permeability </a:t>
          </a:r>
          <a:r>
            <a:rPr lang="en-GB" dirty="0"/>
            <a:t>&amp; factors influencing it</a:t>
          </a:r>
          <a:endParaRPr lang="en-US" dirty="0"/>
        </a:p>
      </dgm:t>
    </dgm:pt>
    <dgm:pt modelId="{B7E5FA82-5AAA-4376-BECC-8824C7155FE5}" type="parTrans" cxnId="{6BCA88A5-D898-4753-A1BC-5D7394E24CAF}">
      <dgm:prSet/>
      <dgm:spPr/>
      <dgm:t>
        <a:bodyPr/>
        <a:lstStyle/>
        <a:p>
          <a:endParaRPr lang="en-US"/>
        </a:p>
      </dgm:t>
    </dgm:pt>
    <dgm:pt modelId="{73C8B248-AFBC-49E2-A5B7-E7C810FC7E4D}" type="sibTrans" cxnId="{6BCA88A5-D898-4753-A1BC-5D7394E24CAF}">
      <dgm:prSet/>
      <dgm:spPr/>
      <dgm:t>
        <a:bodyPr/>
        <a:lstStyle/>
        <a:p>
          <a:endParaRPr lang="en-US"/>
        </a:p>
      </dgm:t>
    </dgm:pt>
    <dgm:pt modelId="{0185414C-B24D-4896-BD62-7B3923EFDE02}">
      <dgm:prSet/>
      <dgm:spPr/>
      <dgm:t>
        <a:bodyPr/>
        <a:lstStyle/>
        <a:p>
          <a:r>
            <a:rPr lang="en-GB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</a:t>
          </a:r>
          <a:r>
            <a:rPr lang="en-GB" dirty="0"/>
            <a:t> carrier-mediated processes </a:t>
          </a:r>
        </a:p>
        <a:p>
          <a:r>
            <a:rPr lang="en-GB" dirty="0"/>
            <a:t>1) Primary active </a:t>
          </a:r>
        </a:p>
        <a:p>
          <a:r>
            <a:rPr lang="en-GB" dirty="0"/>
            <a:t>2) secondary active </a:t>
          </a:r>
        </a:p>
        <a:p>
          <a:r>
            <a:rPr lang="en-GB" dirty="0"/>
            <a:t>3) facilitated diffusion</a:t>
          </a:r>
          <a:endParaRPr lang="en-US" dirty="0"/>
        </a:p>
      </dgm:t>
    </dgm:pt>
    <dgm:pt modelId="{7A489A79-054C-4D9B-8ECF-121A0D697E3F}" type="parTrans" cxnId="{F49F085A-4017-488D-84B6-5ACA1665388D}">
      <dgm:prSet/>
      <dgm:spPr/>
      <dgm:t>
        <a:bodyPr/>
        <a:lstStyle/>
        <a:p>
          <a:endParaRPr lang="en-US"/>
        </a:p>
      </dgm:t>
    </dgm:pt>
    <dgm:pt modelId="{A0C81A82-F1D8-4DE1-86AD-5B7B2D74E7D9}" type="sibTrans" cxnId="{F49F085A-4017-488D-84B6-5ACA1665388D}">
      <dgm:prSet/>
      <dgm:spPr/>
      <dgm:t>
        <a:bodyPr/>
        <a:lstStyle/>
        <a:p>
          <a:endParaRPr lang="en-US"/>
        </a:p>
      </dgm:t>
    </dgm:pt>
    <dgm:pt modelId="{0D125178-3A2E-41EC-A1BF-B7E471B79432}" type="pres">
      <dgm:prSet presAssocID="{736B2FAC-B080-4BC2-983A-D8ED9F9885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990ADA-2C27-4523-97A9-B8A3D9D4F7F9}" type="pres">
      <dgm:prSet presAssocID="{6B44A192-939E-4257-BD6D-5ADD51E308F6}" presName="hierRoot1" presStyleCnt="0">
        <dgm:presLayoutVars>
          <dgm:hierBranch val="init"/>
        </dgm:presLayoutVars>
      </dgm:prSet>
      <dgm:spPr/>
    </dgm:pt>
    <dgm:pt modelId="{D12ED8A9-6433-4046-B9F7-C231B49CC70B}" type="pres">
      <dgm:prSet presAssocID="{6B44A192-939E-4257-BD6D-5ADD51E308F6}" presName="rootComposite1" presStyleCnt="0"/>
      <dgm:spPr/>
    </dgm:pt>
    <dgm:pt modelId="{B80BC23C-2308-4ECA-84B0-23E8B7385617}" type="pres">
      <dgm:prSet presAssocID="{6B44A192-939E-4257-BD6D-5ADD51E308F6}" presName="rootText1" presStyleLbl="node0" presStyleIdx="0" presStyleCnt="1" custLinFactNeighborX="-2745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D85545-53EA-4D5A-A5B3-28562A701D3D}" type="pres">
      <dgm:prSet presAssocID="{6B44A192-939E-4257-BD6D-5ADD51E308F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9405C91-F52F-4468-AB4F-AA4B85E5CAA3}" type="pres">
      <dgm:prSet presAssocID="{6B44A192-939E-4257-BD6D-5ADD51E308F6}" presName="hierChild2" presStyleCnt="0"/>
      <dgm:spPr/>
    </dgm:pt>
    <dgm:pt modelId="{5A731B33-8C20-40B0-9F63-0AF01220FB77}" type="pres">
      <dgm:prSet presAssocID="{7955C46E-098D-4C8F-8FE6-177FEB585A5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49EF116-B59C-4F83-932E-63B00B58A2C7}" type="pres">
      <dgm:prSet presAssocID="{D45648B0-AFD4-4BE5-80D7-0B7832FF57B3}" presName="hierRoot2" presStyleCnt="0">
        <dgm:presLayoutVars>
          <dgm:hierBranch val="init"/>
        </dgm:presLayoutVars>
      </dgm:prSet>
      <dgm:spPr/>
    </dgm:pt>
    <dgm:pt modelId="{13FD4826-BB8A-4152-9EFE-2E258B347FBC}" type="pres">
      <dgm:prSet presAssocID="{D45648B0-AFD4-4BE5-80D7-0B7832FF57B3}" presName="rootComposite" presStyleCnt="0"/>
      <dgm:spPr/>
    </dgm:pt>
    <dgm:pt modelId="{ACC15138-811F-4BE5-9C40-77A6DCC5A7DC}" type="pres">
      <dgm:prSet presAssocID="{D45648B0-AFD4-4BE5-80D7-0B7832FF57B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D13201-3182-4465-B876-E8765E7779A0}" type="pres">
      <dgm:prSet presAssocID="{D45648B0-AFD4-4BE5-80D7-0B7832FF57B3}" presName="rootConnector" presStyleLbl="node2" presStyleIdx="0" presStyleCnt="3"/>
      <dgm:spPr/>
      <dgm:t>
        <a:bodyPr/>
        <a:lstStyle/>
        <a:p>
          <a:endParaRPr lang="en-US"/>
        </a:p>
      </dgm:t>
    </dgm:pt>
    <dgm:pt modelId="{D3F083E9-4C6D-4D65-89FE-AD497C4074C8}" type="pres">
      <dgm:prSet presAssocID="{D45648B0-AFD4-4BE5-80D7-0B7832FF57B3}" presName="hierChild4" presStyleCnt="0"/>
      <dgm:spPr/>
    </dgm:pt>
    <dgm:pt modelId="{C17C3645-D5FD-46E7-9C9D-DE089F73F86B}" type="pres">
      <dgm:prSet presAssocID="{D45648B0-AFD4-4BE5-80D7-0B7832FF57B3}" presName="hierChild5" presStyleCnt="0"/>
      <dgm:spPr/>
    </dgm:pt>
    <dgm:pt modelId="{AE945FFB-FE4F-4710-81C4-AD544DFE373D}" type="pres">
      <dgm:prSet presAssocID="{B7E5FA82-5AAA-4376-BECC-8824C7155FE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F48EB12-57A8-4533-BF98-D6DCF9A18449}" type="pres">
      <dgm:prSet presAssocID="{49261513-CF5A-4C7F-AA46-FAF6F8467BDA}" presName="hierRoot2" presStyleCnt="0">
        <dgm:presLayoutVars>
          <dgm:hierBranch val="init"/>
        </dgm:presLayoutVars>
      </dgm:prSet>
      <dgm:spPr/>
    </dgm:pt>
    <dgm:pt modelId="{B31D4C89-2461-4EA2-A2CB-C0853FB665BD}" type="pres">
      <dgm:prSet presAssocID="{49261513-CF5A-4C7F-AA46-FAF6F8467BDA}" presName="rootComposite" presStyleCnt="0"/>
      <dgm:spPr/>
    </dgm:pt>
    <dgm:pt modelId="{D8E3D119-653D-4AAF-83EB-F370B2BC2F16}" type="pres">
      <dgm:prSet presAssocID="{49261513-CF5A-4C7F-AA46-FAF6F8467BD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3849C7-CE22-4E7D-84A4-58D20BA1773A}" type="pres">
      <dgm:prSet presAssocID="{49261513-CF5A-4C7F-AA46-FAF6F8467BDA}" presName="rootConnector" presStyleLbl="node2" presStyleIdx="1" presStyleCnt="3"/>
      <dgm:spPr/>
      <dgm:t>
        <a:bodyPr/>
        <a:lstStyle/>
        <a:p>
          <a:endParaRPr lang="en-US"/>
        </a:p>
      </dgm:t>
    </dgm:pt>
    <dgm:pt modelId="{1718BCF3-0847-49AA-AF08-1C563B86C92C}" type="pres">
      <dgm:prSet presAssocID="{49261513-CF5A-4C7F-AA46-FAF6F8467BDA}" presName="hierChild4" presStyleCnt="0"/>
      <dgm:spPr/>
    </dgm:pt>
    <dgm:pt modelId="{0456E052-D943-45EE-8CA9-C574E01796E1}" type="pres">
      <dgm:prSet presAssocID="{49261513-CF5A-4C7F-AA46-FAF6F8467BDA}" presName="hierChild5" presStyleCnt="0"/>
      <dgm:spPr/>
    </dgm:pt>
    <dgm:pt modelId="{7A11326C-D7DA-4A62-BB8E-D674370FB516}" type="pres">
      <dgm:prSet presAssocID="{7A489A79-054C-4D9B-8ECF-121A0D697E3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BD50B23-994B-4F20-A71E-E791B69FA2E2}" type="pres">
      <dgm:prSet presAssocID="{0185414C-B24D-4896-BD62-7B3923EFDE02}" presName="hierRoot2" presStyleCnt="0">
        <dgm:presLayoutVars>
          <dgm:hierBranch val="init"/>
        </dgm:presLayoutVars>
      </dgm:prSet>
      <dgm:spPr/>
    </dgm:pt>
    <dgm:pt modelId="{D9B46BA0-3303-40CF-BB70-6A7C6C52BF2D}" type="pres">
      <dgm:prSet presAssocID="{0185414C-B24D-4896-BD62-7B3923EFDE02}" presName="rootComposite" presStyleCnt="0"/>
      <dgm:spPr/>
    </dgm:pt>
    <dgm:pt modelId="{BC618A2F-388A-4EA1-91CA-11F818984F56}" type="pres">
      <dgm:prSet presAssocID="{0185414C-B24D-4896-BD62-7B3923EFDE02}" presName="rootText" presStyleLbl="node2" presStyleIdx="2" presStyleCnt="3" custScaleY="292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2AEFC3-526C-44C9-BEAE-C6C11ED57C69}" type="pres">
      <dgm:prSet presAssocID="{0185414C-B24D-4896-BD62-7B3923EFDE02}" presName="rootConnector" presStyleLbl="node2" presStyleIdx="2" presStyleCnt="3"/>
      <dgm:spPr/>
      <dgm:t>
        <a:bodyPr/>
        <a:lstStyle/>
        <a:p>
          <a:endParaRPr lang="en-US"/>
        </a:p>
      </dgm:t>
    </dgm:pt>
    <dgm:pt modelId="{268E8BC4-0C1D-4E93-861C-4D63A5703C23}" type="pres">
      <dgm:prSet presAssocID="{0185414C-B24D-4896-BD62-7B3923EFDE02}" presName="hierChild4" presStyleCnt="0"/>
      <dgm:spPr/>
    </dgm:pt>
    <dgm:pt modelId="{E4BEF598-5B77-4F80-944C-F2FE327A0375}" type="pres">
      <dgm:prSet presAssocID="{0185414C-B24D-4896-BD62-7B3923EFDE02}" presName="hierChild5" presStyleCnt="0"/>
      <dgm:spPr/>
    </dgm:pt>
    <dgm:pt modelId="{DEC6AE1A-2546-4EB9-BD15-D9A733A9BE2F}" type="pres">
      <dgm:prSet presAssocID="{6B44A192-939E-4257-BD6D-5ADD51E308F6}" presName="hierChild3" presStyleCnt="0"/>
      <dgm:spPr/>
    </dgm:pt>
  </dgm:ptLst>
  <dgm:cxnLst>
    <dgm:cxn modelId="{0EF04E7D-07D4-41F4-A29B-49F2A9033B90}" srcId="{736B2FAC-B080-4BC2-983A-D8ED9F988560}" destId="{6B44A192-939E-4257-BD6D-5ADD51E308F6}" srcOrd="0" destOrd="0" parTransId="{3984CF55-4274-48C1-9B22-65AF60DA4021}" sibTransId="{A5F24C8C-5CE9-4AA7-847C-01860C2D4EA2}"/>
    <dgm:cxn modelId="{D386D5CE-D8B0-42A7-87E5-C84568E6CF67}" type="presOf" srcId="{B7E5FA82-5AAA-4376-BECC-8824C7155FE5}" destId="{AE945FFB-FE4F-4710-81C4-AD544DFE373D}" srcOrd="0" destOrd="0" presId="urn:microsoft.com/office/officeart/2005/8/layout/orgChart1"/>
    <dgm:cxn modelId="{F49F085A-4017-488D-84B6-5ACA1665388D}" srcId="{6B44A192-939E-4257-BD6D-5ADD51E308F6}" destId="{0185414C-B24D-4896-BD62-7B3923EFDE02}" srcOrd="2" destOrd="0" parTransId="{7A489A79-054C-4D9B-8ECF-121A0D697E3F}" sibTransId="{A0C81A82-F1D8-4DE1-86AD-5B7B2D74E7D9}"/>
    <dgm:cxn modelId="{F3BA83B3-13B9-432F-AB58-7AD0FA92A71B}" type="presOf" srcId="{7A489A79-054C-4D9B-8ECF-121A0D697E3F}" destId="{7A11326C-D7DA-4A62-BB8E-D674370FB516}" srcOrd="0" destOrd="0" presId="urn:microsoft.com/office/officeart/2005/8/layout/orgChart1"/>
    <dgm:cxn modelId="{F1C82281-7793-40B9-AD00-B30209282E40}" type="presOf" srcId="{49261513-CF5A-4C7F-AA46-FAF6F8467BDA}" destId="{D8E3D119-653D-4AAF-83EB-F370B2BC2F16}" srcOrd="0" destOrd="0" presId="urn:microsoft.com/office/officeart/2005/8/layout/orgChart1"/>
    <dgm:cxn modelId="{B69CC67A-636B-49A3-BADF-D299BA22C9A6}" type="presOf" srcId="{D45648B0-AFD4-4BE5-80D7-0B7832FF57B3}" destId="{ACC15138-811F-4BE5-9C40-77A6DCC5A7DC}" srcOrd="0" destOrd="0" presId="urn:microsoft.com/office/officeart/2005/8/layout/orgChart1"/>
    <dgm:cxn modelId="{58B924B2-12DF-47E2-8BAC-23688EE9CDA5}" srcId="{6B44A192-939E-4257-BD6D-5ADD51E308F6}" destId="{D45648B0-AFD4-4BE5-80D7-0B7832FF57B3}" srcOrd="0" destOrd="0" parTransId="{7955C46E-098D-4C8F-8FE6-177FEB585A5B}" sibTransId="{A79715AF-C4BB-4D9B-9D0C-E2EC16042FD9}"/>
    <dgm:cxn modelId="{0D3148EF-0621-422E-B614-00FA5C6F86F0}" type="presOf" srcId="{6B44A192-939E-4257-BD6D-5ADD51E308F6}" destId="{B80BC23C-2308-4ECA-84B0-23E8B7385617}" srcOrd="0" destOrd="0" presId="urn:microsoft.com/office/officeart/2005/8/layout/orgChart1"/>
    <dgm:cxn modelId="{B888A36D-AC73-48F7-9B91-7B07363673B9}" type="presOf" srcId="{0185414C-B24D-4896-BD62-7B3923EFDE02}" destId="{BC618A2F-388A-4EA1-91CA-11F818984F56}" srcOrd="0" destOrd="0" presId="urn:microsoft.com/office/officeart/2005/8/layout/orgChart1"/>
    <dgm:cxn modelId="{6BCA88A5-D898-4753-A1BC-5D7394E24CAF}" srcId="{6B44A192-939E-4257-BD6D-5ADD51E308F6}" destId="{49261513-CF5A-4C7F-AA46-FAF6F8467BDA}" srcOrd="1" destOrd="0" parTransId="{B7E5FA82-5AAA-4376-BECC-8824C7155FE5}" sibTransId="{73C8B248-AFBC-49E2-A5B7-E7C810FC7E4D}"/>
    <dgm:cxn modelId="{18BAE000-C83C-4864-B3C1-59BE5D018402}" type="presOf" srcId="{6B44A192-939E-4257-BD6D-5ADD51E308F6}" destId="{76D85545-53EA-4D5A-A5B3-28562A701D3D}" srcOrd="1" destOrd="0" presId="urn:microsoft.com/office/officeart/2005/8/layout/orgChart1"/>
    <dgm:cxn modelId="{DE4881AF-2116-4D22-89D0-BF7FD498F0BB}" type="presOf" srcId="{736B2FAC-B080-4BC2-983A-D8ED9F988560}" destId="{0D125178-3A2E-41EC-A1BF-B7E471B79432}" srcOrd="0" destOrd="0" presId="urn:microsoft.com/office/officeart/2005/8/layout/orgChart1"/>
    <dgm:cxn modelId="{66EDF82A-9925-42C0-909F-DC7718A7B694}" type="presOf" srcId="{D45648B0-AFD4-4BE5-80D7-0B7832FF57B3}" destId="{19D13201-3182-4465-B876-E8765E7779A0}" srcOrd="1" destOrd="0" presId="urn:microsoft.com/office/officeart/2005/8/layout/orgChart1"/>
    <dgm:cxn modelId="{7550763B-C44A-4159-AD18-1DE619ED8463}" type="presOf" srcId="{0185414C-B24D-4896-BD62-7B3923EFDE02}" destId="{D72AEFC3-526C-44C9-BEAE-C6C11ED57C69}" srcOrd="1" destOrd="0" presId="urn:microsoft.com/office/officeart/2005/8/layout/orgChart1"/>
    <dgm:cxn modelId="{67C2730A-BFAF-4E11-841F-A39EE36516D4}" type="presOf" srcId="{49261513-CF5A-4C7F-AA46-FAF6F8467BDA}" destId="{DB3849C7-CE22-4E7D-84A4-58D20BA1773A}" srcOrd="1" destOrd="0" presId="urn:microsoft.com/office/officeart/2005/8/layout/orgChart1"/>
    <dgm:cxn modelId="{19CC0272-E2C2-4171-87CB-D1CC34F90D7F}" type="presOf" srcId="{7955C46E-098D-4C8F-8FE6-177FEB585A5B}" destId="{5A731B33-8C20-40B0-9F63-0AF01220FB77}" srcOrd="0" destOrd="0" presId="urn:microsoft.com/office/officeart/2005/8/layout/orgChart1"/>
    <dgm:cxn modelId="{44CD57B8-7A9D-4DBB-8D0A-31BE44239226}" type="presParOf" srcId="{0D125178-3A2E-41EC-A1BF-B7E471B79432}" destId="{D7990ADA-2C27-4523-97A9-B8A3D9D4F7F9}" srcOrd="0" destOrd="0" presId="urn:microsoft.com/office/officeart/2005/8/layout/orgChart1"/>
    <dgm:cxn modelId="{9BEDDD8C-CFD6-4FA0-8041-4AD25FC4DEF2}" type="presParOf" srcId="{D7990ADA-2C27-4523-97A9-B8A3D9D4F7F9}" destId="{D12ED8A9-6433-4046-B9F7-C231B49CC70B}" srcOrd="0" destOrd="0" presId="urn:microsoft.com/office/officeart/2005/8/layout/orgChart1"/>
    <dgm:cxn modelId="{7B1EED8C-B22E-4D8C-85FF-5B62E965B6BC}" type="presParOf" srcId="{D12ED8A9-6433-4046-B9F7-C231B49CC70B}" destId="{B80BC23C-2308-4ECA-84B0-23E8B7385617}" srcOrd="0" destOrd="0" presId="urn:microsoft.com/office/officeart/2005/8/layout/orgChart1"/>
    <dgm:cxn modelId="{BA32C1F4-0691-46B9-B05F-DB8D3CEED4AD}" type="presParOf" srcId="{D12ED8A9-6433-4046-B9F7-C231B49CC70B}" destId="{76D85545-53EA-4D5A-A5B3-28562A701D3D}" srcOrd="1" destOrd="0" presId="urn:microsoft.com/office/officeart/2005/8/layout/orgChart1"/>
    <dgm:cxn modelId="{4567EC97-8A1A-455B-9B2F-F5C383FD85AB}" type="presParOf" srcId="{D7990ADA-2C27-4523-97A9-B8A3D9D4F7F9}" destId="{59405C91-F52F-4468-AB4F-AA4B85E5CAA3}" srcOrd="1" destOrd="0" presId="urn:microsoft.com/office/officeart/2005/8/layout/orgChart1"/>
    <dgm:cxn modelId="{F0BF0B86-CC6F-4DEA-8896-91C02BE65C72}" type="presParOf" srcId="{59405C91-F52F-4468-AB4F-AA4B85E5CAA3}" destId="{5A731B33-8C20-40B0-9F63-0AF01220FB77}" srcOrd="0" destOrd="0" presId="urn:microsoft.com/office/officeart/2005/8/layout/orgChart1"/>
    <dgm:cxn modelId="{D8CCABBC-93EF-4903-9696-6333250A5F21}" type="presParOf" srcId="{59405C91-F52F-4468-AB4F-AA4B85E5CAA3}" destId="{149EF116-B59C-4F83-932E-63B00B58A2C7}" srcOrd="1" destOrd="0" presId="urn:microsoft.com/office/officeart/2005/8/layout/orgChart1"/>
    <dgm:cxn modelId="{6E0EC130-1CA2-45F3-ADA6-761C6C747EEA}" type="presParOf" srcId="{149EF116-B59C-4F83-932E-63B00B58A2C7}" destId="{13FD4826-BB8A-4152-9EFE-2E258B347FBC}" srcOrd="0" destOrd="0" presId="urn:microsoft.com/office/officeart/2005/8/layout/orgChart1"/>
    <dgm:cxn modelId="{3EF2EE32-9BA4-41F9-B701-4E85A9292924}" type="presParOf" srcId="{13FD4826-BB8A-4152-9EFE-2E258B347FBC}" destId="{ACC15138-811F-4BE5-9C40-77A6DCC5A7DC}" srcOrd="0" destOrd="0" presId="urn:microsoft.com/office/officeart/2005/8/layout/orgChart1"/>
    <dgm:cxn modelId="{A3764F32-3087-4AC6-94E1-4D185F4F4B4F}" type="presParOf" srcId="{13FD4826-BB8A-4152-9EFE-2E258B347FBC}" destId="{19D13201-3182-4465-B876-E8765E7779A0}" srcOrd="1" destOrd="0" presId="urn:microsoft.com/office/officeart/2005/8/layout/orgChart1"/>
    <dgm:cxn modelId="{0D26AC1D-2382-4356-831D-8071662BE3A7}" type="presParOf" srcId="{149EF116-B59C-4F83-932E-63B00B58A2C7}" destId="{D3F083E9-4C6D-4D65-89FE-AD497C4074C8}" srcOrd="1" destOrd="0" presId="urn:microsoft.com/office/officeart/2005/8/layout/orgChart1"/>
    <dgm:cxn modelId="{232CC73A-523C-4E47-B8CA-DDA292EDDA0F}" type="presParOf" srcId="{149EF116-B59C-4F83-932E-63B00B58A2C7}" destId="{C17C3645-D5FD-46E7-9C9D-DE089F73F86B}" srcOrd="2" destOrd="0" presId="urn:microsoft.com/office/officeart/2005/8/layout/orgChart1"/>
    <dgm:cxn modelId="{368173D0-1028-4A6E-916A-BA251FF3FA44}" type="presParOf" srcId="{59405C91-F52F-4468-AB4F-AA4B85E5CAA3}" destId="{AE945FFB-FE4F-4710-81C4-AD544DFE373D}" srcOrd="2" destOrd="0" presId="urn:microsoft.com/office/officeart/2005/8/layout/orgChart1"/>
    <dgm:cxn modelId="{622F7F10-3326-4BE7-BA67-EBB11C3BED55}" type="presParOf" srcId="{59405C91-F52F-4468-AB4F-AA4B85E5CAA3}" destId="{2F48EB12-57A8-4533-BF98-D6DCF9A18449}" srcOrd="3" destOrd="0" presId="urn:microsoft.com/office/officeart/2005/8/layout/orgChart1"/>
    <dgm:cxn modelId="{F6C1C665-10A5-4114-BC81-655A69A179DE}" type="presParOf" srcId="{2F48EB12-57A8-4533-BF98-D6DCF9A18449}" destId="{B31D4C89-2461-4EA2-A2CB-C0853FB665BD}" srcOrd="0" destOrd="0" presId="urn:microsoft.com/office/officeart/2005/8/layout/orgChart1"/>
    <dgm:cxn modelId="{861D927E-FD4C-45E5-9DAB-BECD96801CD7}" type="presParOf" srcId="{B31D4C89-2461-4EA2-A2CB-C0853FB665BD}" destId="{D8E3D119-653D-4AAF-83EB-F370B2BC2F16}" srcOrd="0" destOrd="0" presId="urn:microsoft.com/office/officeart/2005/8/layout/orgChart1"/>
    <dgm:cxn modelId="{FC8DECC9-E300-4BA5-8026-794B00114194}" type="presParOf" srcId="{B31D4C89-2461-4EA2-A2CB-C0853FB665BD}" destId="{DB3849C7-CE22-4E7D-84A4-58D20BA1773A}" srcOrd="1" destOrd="0" presId="urn:microsoft.com/office/officeart/2005/8/layout/orgChart1"/>
    <dgm:cxn modelId="{B3981D59-C12F-461D-9E3C-FBD9FF7D3261}" type="presParOf" srcId="{2F48EB12-57A8-4533-BF98-D6DCF9A18449}" destId="{1718BCF3-0847-49AA-AF08-1C563B86C92C}" srcOrd="1" destOrd="0" presId="urn:microsoft.com/office/officeart/2005/8/layout/orgChart1"/>
    <dgm:cxn modelId="{A3AB427E-A561-4330-895A-5B7A8446C977}" type="presParOf" srcId="{2F48EB12-57A8-4533-BF98-D6DCF9A18449}" destId="{0456E052-D943-45EE-8CA9-C574E01796E1}" srcOrd="2" destOrd="0" presId="urn:microsoft.com/office/officeart/2005/8/layout/orgChart1"/>
    <dgm:cxn modelId="{41893EC5-5FA4-4B35-81F0-2B98DE5A06A4}" type="presParOf" srcId="{59405C91-F52F-4468-AB4F-AA4B85E5CAA3}" destId="{7A11326C-D7DA-4A62-BB8E-D674370FB516}" srcOrd="4" destOrd="0" presId="urn:microsoft.com/office/officeart/2005/8/layout/orgChart1"/>
    <dgm:cxn modelId="{1DCF7B13-FA0C-4575-A4B6-E35F426BB25C}" type="presParOf" srcId="{59405C91-F52F-4468-AB4F-AA4B85E5CAA3}" destId="{3BD50B23-994B-4F20-A71E-E791B69FA2E2}" srcOrd="5" destOrd="0" presId="urn:microsoft.com/office/officeart/2005/8/layout/orgChart1"/>
    <dgm:cxn modelId="{20C82C70-0598-43BA-B5BE-B54A046A9C1B}" type="presParOf" srcId="{3BD50B23-994B-4F20-A71E-E791B69FA2E2}" destId="{D9B46BA0-3303-40CF-BB70-6A7C6C52BF2D}" srcOrd="0" destOrd="0" presId="urn:microsoft.com/office/officeart/2005/8/layout/orgChart1"/>
    <dgm:cxn modelId="{83286163-23B7-4396-AFC0-2B8ABDD0D313}" type="presParOf" srcId="{D9B46BA0-3303-40CF-BB70-6A7C6C52BF2D}" destId="{BC618A2F-388A-4EA1-91CA-11F818984F56}" srcOrd="0" destOrd="0" presId="urn:microsoft.com/office/officeart/2005/8/layout/orgChart1"/>
    <dgm:cxn modelId="{0914F512-BFDA-4B6E-A20A-BBFE0416F102}" type="presParOf" srcId="{D9B46BA0-3303-40CF-BB70-6A7C6C52BF2D}" destId="{D72AEFC3-526C-44C9-BEAE-C6C11ED57C69}" srcOrd="1" destOrd="0" presId="urn:microsoft.com/office/officeart/2005/8/layout/orgChart1"/>
    <dgm:cxn modelId="{1C9CA977-28F2-4261-B3E2-6D51BE9F497A}" type="presParOf" srcId="{3BD50B23-994B-4F20-A71E-E791B69FA2E2}" destId="{268E8BC4-0C1D-4E93-861C-4D63A5703C23}" srcOrd="1" destOrd="0" presId="urn:microsoft.com/office/officeart/2005/8/layout/orgChart1"/>
    <dgm:cxn modelId="{84049076-3B02-49C9-9E9A-25286E149BBA}" type="presParOf" srcId="{3BD50B23-994B-4F20-A71E-E791B69FA2E2}" destId="{E4BEF598-5B77-4F80-944C-F2FE327A0375}" srcOrd="2" destOrd="0" presId="urn:microsoft.com/office/officeart/2005/8/layout/orgChart1"/>
    <dgm:cxn modelId="{B615E9E2-367B-4391-9142-D406FFED0D0C}" type="presParOf" srcId="{D7990ADA-2C27-4523-97A9-B8A3D9D4F7F9}" destId="{DEC6AE1A-2546-4EB9-BD15-D9A733A9BE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ACCA6-2037-C14A-9557-17ED2809535E}" type="doc">
      <dgm:prSet loTypeId="urn:microsoft.com/office/officeart/2005/8/layout/v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A1D1E-97A1-D647-A724-494074384AF0}">
      <dgm:prSet phldrT="[Text]"/>
      <dgm:spPr/>
      <dgm:t>
        <a:bodyPr/>
        <a:lstStyle/>
        <a:p>
          <a:r>
            <a:rPr lang="en-US" dirty="0"/>
            <a:t>Channel proteins</a:t>
          </a:r>
        </a:p>
      </dgm:t>
    </dgm:pt>
    <dgm:pt modelId="{5E02A2EC-94DD-3049-A434-F2D5804BDBEA}" type="parTrans" cxnId="{F3272D76-5B36-FB42-8B8A-961B2D80E8AF}">
      <dgm:prSet/>
      <dgm:spPr/>
      <dgm:t>
        <a:bodyPr/>
        <a:lstStyle/>
        <a:p>
          <a:endParaRPr lang="en-US"/>
        </a:p>
      </dgm:t>
    </dgm:pt>
    <dgm:pt modelId="{614F303C-7536-E34B-825C-4F41BF2C70DB}" type="sibTrans" cxnId="{F3272D76-5B36-FB42-8B8A-961B2D80E8AF}">
      <dgm:prSet/>
      <dgm:spPr/>
      <dgm:t>
        <a:bodyPr/>
        <a:lstStyle/>
        <a:p>
          <a:endParaRPr lang="en-US"/>
        </a:p>
      </dgm:t>
    </dgm:pt>
    <dgm:pt modelId="{0C316D29-E237-CF4A-9459-3456C56D59F6}">
      <dgm:prSet phldrT="[Text]"/>
      <dgm:spPr/>
      <dgm:t>
        <a:bodyPr/>
        <a:lstStyle/>
        <a:p>
          <a:r>
            <a:rPr lang="en-US" dirty="0">
              <a:solidFill>
                <a:srgbClr val="660066"/>
              </a:solidFill>
            </a:rPr>
            <a:t>Form open pores that allow molecules of the appropriate size (e.g. Ions) to pass the membrane.</a:t>
          </a:r>
        </a:p>
      </dgm:t>
    </dgm:pt>
    <dgm:pt modelId="{A7248C30-AEA9-A744-908D-A4B9854783BA}" type="parTrans" cxnId="{2A9B3C25-3828-314D-B067-F6EFE98B8C2F}">
      <dgm:prSet/>
      <dgm:spPr/>
      <dgm:t>
        <a:bodyPr/>
        <a:lstStyle/>
        <a:p>
          <a:endParaRPr lang="en-US"/>
        </a:p>
      </dgm:t>
    </dgm:pt>
    <dgm:pt modelId="{11EECCFC-7537-2749-9C4A-6864E4AA4575}" type="sibTrans" cxnId="{2A9B3C25-3828-314D-B067-F6EFE98B8C2F}">
      <dgm:prSet/>
      <dgm:spPr/>
      <dgm:t>
        <a:bodyPr/>
        <a:lstStyle/>
        <a:p>
          <a:endParaRPr lang="en-US"/>
        </a:p>
      </dgm:t>
    </dgm:pt>
    <dgm:pt modelId="{F2AB7305-013D-B441-8C0E-680CBDDD9BD4}">
      <dgm:prSet phldrT="[Text]"/>
      <dgm:spPr/>
      <dgm:t>
        <a:bodyPr/>
        <a:lstStyle/>
        <a:p>
          <a:r>
            <a:rPr lang="en-US" dirty="0">
              <a:solidFill>
                <a:srgbClr val="660066"/>
              </a:solidFill>
            </a:rPr>
            <a:t>Similar to a normal</a:t>
          </a:r>
          <a:r>
            <a:rPr lang="en-US" baseline="0" dirty="0">
              <a:solidFill>
                <a:srgbClr val="660066"/>
              </a:solidFill>
            </a:rPr>
            <a:t> </a:t>
          </a:r>
          <a:r>
            <a:rPr lang="en-US" dirty="0">
              <a:solidFill>
                <a:srgbClr val="660066"/>
              </a:solidFill>
            </a:rPr>
            <a:t>door.</a:t>
          </a:r>
        </a:p>
      </dgm:t>
    </dgm:pt>
    <dgm:pt modelId="{E1C2646A-2380-4C4D-A10D-77D161B37E5A}" type="parTrans" cxnId="{D5F92EFE-93E3-A549-997D-3FC7651130DD}">
      <dgm:prSet/>
      <dgm:spPr/>
      <dgm:t>
        <a:bodyPr/>
        <a:lstStyle/>
        <a:p>
          <a:endParaRPr lang="en-US"/>
        </a:p>
      </dgm:t>
    </dgm:pt>
    <dgm:pt modelId="{A7655D29-C5D1-B246-A785-1C63AAEA687E}" type="sibTrans" cxnId="{D5F92EFE-93E3-A549-997D-3FC7651130DD}">
      <dgm:prSet/>
      <dgm:spPr/>
      <dgm:t>
        <a:bodyPr/>
        <a:lstStyle/>
        <a:p>
          <a:endParaRPr lang="en-US"/>
        </a:p>
      </dgm:t>
    </dgm:pt>
    <dgm:pt modelId="{746E3476-7CB3-B945-935F-E012A8548E99}">
      <dgm:prSet phldrT="[Text]"/>
      <dgm:spPr/>
      <dgm:t>
        <a:bodyPr/>
        <a:lstStyle/>
        <a:p>
          <a:r>
            <a:rPr lang="en-US" dirty="0"/>
            <a:t>Carrier proteins</a:t>
          </a:r>
        </a:p>
      </dgm:t>
    </dgm:pt>
    <dgm:pt modelId="{578C98AA-DA88-B249-BE80-F9715C7DE997}" type="parTrans" cxnId="{515A547D-CED9-2846-8966-3C2CD4502972}">
      <dgm:prSet/>
      <dgm:spPr/>
      <dgm:t>
        <a:bodyPr/>
        <a:lstStyle/>
        <a:p>
          <a:endParaRPr lang="en-US"/>
        </a:p>
      </dgm:t>
    </dgm:pt>
    <dgm:pt modelId="{51E6B4C4-AA79-7F40-A9EB-23BDE9FEAA8E}" type="sibTrans" cxnId="{515A547D-CED9-2846-8966-3C2CD4502972}">
      <dgm:prSet/>
      <dgm:spPr/>
      <dgm:t>
        <a:bodyPr/>
        <a:lstStyle/>
        <a:p>
          <a:endParaRPr lang="en-US"/>
        </a:p>
      </dgm:t>
    </dgm:pt>
    <dgm:pt modelId="{0C185679-40CD-5D4C-A0FF-7A54F87E7253}">
      <dgm:prSet phldrT="[Text]"/>
      <dgm:spPr/>
      <dgm:t>
        <a:bodyPr/>
        <a:lstStyle/>
        <a:p>
          <a:r>
            <a:rPr lang="en-US" dirty="0">
              <a:solidFill>
                <a:srgbClr val="660066"/>
              </a:solidFill>
            </a:rPr>
            <a:t>Selectively</a:t>
          </a:r>
          <a:r>
            <a:rPr lang="en-US" baseline="0" dirty="0">
              <a:solidFill>
                <a:srgbClr val="660066"/>
              </a:solidFill>
            </a:rPr>
            <a:t> bind the small molecule to be transported and then undergo a conformational change to release the molecule on the other side of the membrane.</a:t>
          </a:r>
          <a:endParaRPr lang="en-US" dirty="0">
            <a:solidFill>
              <a:srgbClr val="660066"/>
            </a:solidFill>
          </a:endParaRPr>
        </a:p>
      </dgm:t>
    </dgm:pt>
    <dgm:pt modelId="{BA0CCD4F-4A68-B148-B4F9-AE8BC1F6406D}" type="parTrans" cxnId="{3FF51D97-1257-744C-8346-C510E54971F0}">
      <dgm:prSet/>
      <dgm:spPr/>
      <dgm:t>
        <a:bodyPr/>
        <a:lstStyle/>
        <a:p>
          <a:endParaRPr lang="en-US"/>
        </a:p>
      </dgm:t>
    </dgm:pt>
    <dgm:pt modelId="{0EDCF542-DE07-2C41-AACA-30E2AA6BEE8E}" type="sibTrans" cxnId="{3FF51D97-1257-744C-8346-C510E54971F0}">
      <dgm:prSet/>
      <dgm:spPr/>
      <dgm:t>
        <a:bodyPr/>
        <a:lstStyle/>
        <a:p>
          <a:endParaRPr lang="en-US"/>
        </a:p>
      </dgm:t>
    </dgm:pt>
    <dgm:pt modelId="{0EB86D13-8DAA-CC43-A1C9-FCE3AF08B42C}">
      <dgm:prSet phldrT="[Text]"/>
      <dgm:spPr/>
      <dgm:t>
        <a:bodyPr/>
        <a:lstStyle/>
        <a:p>
          <a:r>
            <a:rPr lang="en-US" dirty="0">
              <a:solidFill>
                <a:srgbClr val="660066"/>
              </a:solidFill>
            </a:rPr>
            <a:t>Similar to electronic door.</a:t>
          </a:r>
        </a:p>
      </dgm:t>
    </dgm:pt>
    <dgm:pt modelId="{5ADC89BA-0D14-0447-8854-6542B530AA59}" type="parTrans" cxnId="{2899A4F5-EC39-2940-940C-5D2EF9451568}">
      <dgm:prSet/>
      <dgm:spPr/>
      <dgm:t>
        <a:bodyPr/>
        <a:lstStyle/>
        <a:p>
          <a:endParaRPr lang="en-US"/>
        </a:p>
      </dgm:t>
    </dgm:pt>
    <dgm:pt modelId="{75936DA2-628F-F343-9555-C8B72D23CAF5}" type="sibTrans" cxnId="{2899A4F5-EC39-2940-940C-5D2EF9451568}">
      <dgm:prSet/>
      <dgm:spPr/>
      <dgm:t>
        <a:bodyPr/>
        <a:lstStyle/>
        <a:p>
          <a:endParaRPr lang="en-US"/>
        </a:p>
      </dgm:t>
    </dgm:pt>
    <dgm:pt modelId="{39DE392D-32A1-134E-A115-93F71D311692}" type="pres">
      <dgm:prSet presAssocID="{C3FACCA6-2037-C14A-9557-17ED280953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35E5F1-5B66-D840-B9C4-5D1BB5FC8702}" type="pres">
      <dgm:prSet presAssocID="{541A1D1E-97A1-D647-A724-494074384AF0}" presName="linNode" presStyleCnt="0"/>
      <dgm:spPr/>
    </dgm:pt>
    <dgm:pt modelId="{F21B3C4B-3579-B547-B037-549D4D9452AB}" type="pres">
      <dgm:prSet presAssocID="{541A1D1E-97A1-D647-A724-494074384AF0}" presName="parentShp" presStyleLbl="node1" presStyleIdx="0" presStyleCnt="2" custScaleX="70864" custScaleY="75967" custLinFactNeighborX="-25474" custLinFactNeighborY="-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30B50-F8D9-8649-ACC9-8310680D5CB7}" type="pres">
      <dgm:prSet presAssocID="{541A1D1E-97A1-D647-A724-494074384AF0}" presName="childShp" presStyleLbl="bgAccFollowNode1" presStyleIdx="0" presStyleCnt="2" custScaleX="62500" custLinFactNeighborX="-32751" custLinFactNeighborY="1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024B0-9D57-1A43-88C2-28640795C20F}" type="pres">
      <dgm:prSet presAssocID="{614F303C-7536-E34B-825C-4F41BF2C70DB}" presName="spacing" presStyleCnt="0"/>
      <dgm:spPr/>
    </dgm:pt>
    <dgm:pt modelId="{467A0366-70D5-5F49-AAEA-6D7774579373}" type="pres">
      <dgm:prSet presAssocID="{746E3476-7CB3-B945-935F-E012A8548E99}" presName="linNode" presStyleCnt="0"/>
      <dgm:spPr/>
    </dgm:pt>
    <dgm:pt modelId="{C87C252B-1F8F-184A-8E44-116CAF1A08CD}" type="pres">
      <dgm:prSet presAssocID="{746E3476-7CB3-B945-935F-E012A8548E99}" presName="parentShp" presStyleLbl="node1" presStyleIdx="1" presStyleCnt="2" custScaleX="71816" custScaleY="68522" custLinFactNeighborX="-22063" custLinFactNeighborY="-4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4B36B-C41B-214F-B259-E2D213BA336F}" type="pres">
      <dgm:prSet presAssocID="{746E3476-7CB3-B945-935F-E012A8548E99}" presName="childShp" presStyleLbl="bgAccFollowNode1" presStyleIdx="1" presStyleCnt="2" custScaleX="68687" custLinFactNeighborX="-28586" custLinFactNeighborY="-1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CB5909-C81C-42F9-8D79-54A0329C7479}" type="presOf" srcId="{0C185679-40CD-5D4C-A0FF-7A54F87E7253}" destId="{1FD4B36B-C41B-214F-B259-E2D213BA336F}" srcOrd="0" destOrd="0" presId="urn:microsoft.com/office/officeart/2005/8/layout/vList6"/>
    <dgm:cxn modelId="{5C72DF53-ACC5-4119-BB17-31DA94B3006A}" type="presOf" srcId="{746E3476-7CB3-B945-935F-E012A8548E99}" destId="{C87C252B-1F8F-184A-8E44-116CAF1A08CD}" srcOrd="0" destOrd="0" presId="urn:microsoft.com/office/officeart/2005/8/layout/vList6"/>
    <dgm:cxn modelId="{F3272D76-5B36-FB42-8B8A-961B2D80E8AF}" srcId="{C3FACCA6-2037-C14A-9557-17ED2809535E}" destId="{541A1D1E-97A1-D647-A724-494074384AF0}" srcOrd="0" destOrd="0" parTransId="{5E02A2EC-94DD-3049-A434-F2D5804BDBEA}" sibTransId="{614F303C-7536-E34B-825C-4F41BF2C70DB}"/>
    <dgm:cxn modelId="{554B8C69-DF4D-4848-99E0-BB6AFB3B1352}" type="presOf" srcId="{541A1D1E-97A1-D647-A724-494074384AF0}" destId="{F21B3C4B-3579-B547-B037-549D4D9452AB}" srcOrd="0" destOrd="0" presId="urn:microsoft.com/office/officeart/2005/8/layout/vList6"/>
    <dgm:cxn modelId="{1727C556-C80A-4C9B-B1CE-A42D7DC31193}" type="presOf" srcId="{C3FACCA6-2037-C14A-9557-17ED2809535E}" destId="{39DE392D-32A1-134E-A115-93F71D311692}" srcOrd="0" destOrd="0" presId="urn:microsoft.com/office/officeart/2005/8/layout/vList6"/>
    <dgm:cxn modelId="{3FF51D97-1257-744C-8346-C510E54971F0}" srcId="{746E3476-7CB3-B945-935F-E012A8548E99}" destId="{0C185679-40CD-5D4C-A0FF-7A54F87E7253}" srcOrd="0" destOrd="0" parTransId="{BA0CCD4F-4A68-B148-B4F9-AE8BC1F6406D}" sibTransId="{0EDCF542-DE07-2C41-AACA-30E2AA6BEE8E}"/>
    <dgm:cxn modelId="{BD9E6C77-3CE2-48AA-B6BE-4E918415124D}" type="presOf" srcId="{0EB86D13-8DAA-CC43-A1C9-FCE3AF08B42C}" destId="{1FD4B36B-C41B-214F-B259-E2D213BA336F}" srcOrd="0" destOrd="1" presId="urn:microsoft.com/office/officeart/2005/8/layout/vList6"/>
    <dgm:cxn modelId="{515A547D-CED9-2846-8966-3C2CD4502972}" srcId="{C3FACCA6-2037-C14A-9557-17ED2809535E}" destId="{746E3476-7CB3-B945-935F-E012A8548E99}" srcOrd="1" destOrd="0" parTransId="{578C98AA-DA88-B249-BE80-F9715C7DE997}" sibTransId="{51E6B4C4-AA79-7F40-A9EB-23BDE9FEAA8E}"/>
    <dgm:cxn modelId="{D5F92EFE-93E3-A549-997D-3FC7651130DD}" srcId="{541A1D1E-97A1-D647-A724-494074384AF0}" destId="{F2AB7305-013D-B441-8C0E-680CBDDD9BD4}" srcOrd="1" destOrd="0" parTransId="{E1C2646A-2380-4C4D-A10D-77D161B37E5A}" sibTransId="{A7655D29-C5D1-B246-A785-1C63AAEA687E}"/>
    <dgm:cxn modelId="{523626BA-C4B2-4C15-BCA0-9877043704E3}" type="presOf" srcId="{F2AB7305-013D-B441-8C0E-680CBDDD9BD4}" destId="{D7430B50-F8D9-8649-ACC9-8310680D5CB7}" srcOrd="0" destOrd="1" presId="urn:microsoft.com/office/officeart/2005/8/layout/vList6"/>
    <dgm:cxn modelId="{75FE312C-F4B2-4AB3-AC07-A3B9BD3534C1}" type="presOf" srcId="{0C316D29-E237-CF4A-9459-3456C56D59F6}" destId="{D7430B50-F8D9-8649-ACC9-8310680D5CB7}" srcOrd="0" destOrd="0" presId="urn:microsoft.com/office/officeart/2005/8/layout/vList6"/>
    <dgm:cxn modelId="{2A9B3C25-3828-314D-B067-F6EFE98B8C2F}" srcId="{541A1D1E-97A1-D647-A724-494074384AF0}" destId="{0C316D29-E237-CF4A-9459-3456C56D59F6}" srcOrd="0" destOrd="0" parTransId="{A7248C30-AEA9-A744-908D-A4B9854783BA}" sibTransId="{11EECCFC-7537-2749-9C4A-6864E4AA4575}"/>
    <dgm:cxn modelId="{2899A4F5-EC39-2940-940C-5D2EF9451568}" srcId="{746E3476-7CB3-B945-935F-E012A8548E99}" destId="{0EB86D13-8DAA-CC43-A1C9-FCE3AF08B42C}" srcOrd="1" destOrd="0" parTransId="{5ADC89BA-0D14-0447-8854-6542B530AA59}" sibTransId="{75936DA2-628F-F343-9555-C8B72D23CAF5}"/>
    <dgm:cxn modelId="{02676271-2317-4159-B44B-26D818C17C78}" type="presParOf" srcId="{39DE392D-32A1-134E-A115-93F71D311692}" destId="{D935E5F1-5B66-D840-B9C4-5D1BB5FC8702}" srcOrd="0" destOrd="0" presId="urn:microsoft.com/office/officeart/2005/8/layout/vList6"/>
    <dgm:cxn modelId="{559DDA53-D7E7-4D92-BD4B-172EC514FBD7}" type="presParOf" srcId="{D935E5F1-5B66-D840-B9C4-5D1BB5FC8702}" destId="{F21B3C4B-3579-B547-B037-549D4D9452AB}" srcOrd="0" destOrd="0" presId="urn:microsoft.com/office/officeart/2005/8/layout/vList6"/>
    <dgm:cxn modelId="{D25ECF73-5A02-4BB0-A48F-7B34C611F9C3}" type="presParOf" srcId="{D935E5F1-5B66-D840-B9C4-5D1BB5FC8702}" destId="{D7430B50-F8D9-8649-ACC9-8310680D5CB7}" srcOrd="1" destOrd="0" presId="urn:microsoft.com/office/officeart/2005/8/layout/vList6"/>
    <dgm:cxn modelId="{1A722A89-3215-4F71-9EF4-8B6AAEE32140}" type="presParOf" srcId="{39DE392D-32A1-134E-A115-93F71D311692}" destId="{816024B0-9D57-1A43-88C2-28640795C20F}" srcOrd="1" destOrd="0" presId="urn:microsoft.com/office/officeart/2005/8/layout/vList6"/>
    <dgm:cxn modelId="{71BE058D-FBD0-4786-BBE9-16E20E32C660}" type="presParOf" srcId="{39DE392D-32A1-134E-A115-93F71D311692}" destId="{467A0366-70D5-5F49-AAEA-6D7774579373}" srcOrd="2" destOrd="0" presId="urn:microsoft.com/office/officeart/2005/8/layout/vList6"/>
    <dgm:cxn modelId="{7E8BCB2A-374B-4F8D-8FDD-4E4C7DF83F36}" type="presParOf" srcId="{467A0366-70D5-5F49-AAEA-6D7774579373}" destId="{C87C252B-1F8F-184A-8E44-116CAF1A08CD}" srcOrd="0" destOrd="0" presId="urn:microsoft.com/office/officeart/2005/8/layout/vList6"/>
    <dgm:cxn modelId="{1868D7AE-8F06-4088-AB1C-97259CF56272}" type="presParOf" srcId="{467A0366-70D5-5F49-AAEA-6D7774579373}" destId="{1FD4B36B-C41B-214F-B259-E2D213BA336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E7AA5D-8087-42EC-A469-3918E681EEC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x-none"/>
        </a:p>
      </dgm:t>
    </dgm:pt>
    <dgm:pt modelId="{E9EA98E7-DC4A-4F91-9497-0794A40F6AED}">
      <dgm:prSet phldrT="[نص]"/>
      <dgm:spPr/>
      <dgm:t>
        <a:bodyPr/>
        <a:lstStyle/>
        <a:p>
          <a:pPr rtl="1"/>
          <a:r>
            <a:rPr lang="en-US" dirty="0"/>
            <a:t>Type of secondary active transport</a:t>
          </a:r>
          <a:endParaRPr lang="x-none" dirty="0"/>
        </a:p>
      </dgm:t>
    </dgm:pt>
    <dgm:pt modelId="{FAB4AFC5-73BB-4728-AE48-A54C7E2A745C}" type="parTrans" cxnId="{57E7E126-4FA6-4CC9-919E-0EDA4C18A86D}">
      <dgm:prSet/>
      <dgm:spPr/>
      <dgm:t>
        <a:bodyPr/>
        <a:lstStyle/>
        <a:p>
          <a:pPr rtl="1"/>
          <a:endParaRPr lang="x-none"/>
        </a:p>
      </dgm:t>
    </dgm:pt>
    <dgm:pt modelId="{3E2E9EAC-3BCD-426F-804D-385A5FCFA438}" type="sibTrans" cxnId="{57E7E126-4FA6-4CC9-919E-0EDA4C18A86D}">
      <dgm:prSet/>
      <dgm:spPr/>
      <dgm:t>
        <a:bodyPr/>
        <a:lstStyle/>
        <a:p>
          <a:pPr rtl="1"/>
          <a:endParaRPr lang="x-none"/>
        </a:p>
      </dgm:t>
    </dgm:pt>
    <dgm:pt modelId="{B99E66C7-A69E-4116-A95B-0762B87856BE}">
      <dgm:prSet phldrT="[نص]" phldr="1"/>
      <dgm:spPr/>
      <dgm:t>
        <a:bodyPr/>
        <a:lstStyle/>
        <a:p>
          <a:pPr rtl="1"/>
          <a:endParaRPr lang="x-none"/>
        </a:p>
      </dgm:t>
    </dgm:pt>
    <dgm:pt modelId="{94851968-DD60-4DC1-A49F-651AEEF6B5DA}" type="parTrans" cxnId="{28F176BE-6346-4288-9D1A-D6ED2F2AE1A6}">
      <dgm:prSet/>
      <dgm:spPr/>
      <dgm:t>
        <a:bodyPr/>
        <a:lstStyle/>
        <a:p>
          <a:pPr rtl="1"/>
          <a:endParaRPr lang="x-none"/>
        </a:p>
      </dgm:t>
    </dgm:pt>
    <dgm:pt modelId="{1AA19CBE-546E-43BC-B0C4-90BC9BAACAC3}" type="sibTrans" cxnId="{28F176BE-6346-4288-9D1A-D6ED2F2AE1A6}">
      <dgm:prSet/>
      <dgm:spPr/>
      <dgm:t>
        <a:bodyPr/>
        <a:lstStyle/>
        <a:p>
          <a:pPr rtl="1"/>
          <a:endParaRPr lang="x-none"/>
        </a:p>
      </dgm:t>
    </dgm:pt>
    <dgm:pt modelId="{98D21B24-6AA6-4213-8D8C-1E60ADB35E5B}">
      <dgm:prSet/>
      <dgm:spPr/>
      <dgm:t>
        <a:bodyPr/>
        <a:lstStyle/>
        <a:p>
          <a:pPr rtl="1">
            <a:buNone/>
          </a:pPr>
          <a:r>
            <a:rPr lang="en-US" altLang="zh-CN" b="1" dirty="0">
              <a:latin typeface="Calibri" pitchFamily="18" charset="0"/>
              <a:cs typeface="Calibri" pitchFamily="18" charset="0"/>
            </a:rPr>
            <a:t>2-Co-Transport</a:t>
          </a:r>
        </a:p>
      </dgm:t>
    </dgm:pt>
    <dgm:pt modelId="{6AA5E76C-1D78-4D28-8A43-5DC0C226D1CD}" type="parTrans" cxnId="{BCA02284-0EF4-4DE1-8030-82B0AE6AA794}">
      <dgm:prSet/>
      <dgm:spPr/>
      <dgm:t>
        <a:bodyPr/>
        <a:lstStyle/>
        <a:p>
          <a:pPr rtl="1"/>
          <a:endParaRPr lang="x-none"/>
        </a:p>
      </dgm:t>
    </dgm:pt>
    <dgm:pt modelId="{D352D7B4-A756-47CE-B4FD-C4E3D08BB445}" type="sibTrans" cxnId="{BCA02284-0EF4-4DE1-8030-82B0AE6AA794}">
      <dgm:prSet/>
      <dgm:spPr/>
      <dgm:t>
        <a:bodyPr/>
        <a:lstStyle/>
        <a:p>
          <a:pPr rtl="1"/>
          <a:endParaRPr lang="x-none"/>
        </a:p>
      </dgm:t>
    </dgm:pt>
    <dgm:pt modelId="{40B727F4-8965-4D78-9892-B5800A517056}">
      <dgm:prSet/>
      <dgm:spPr/>
      <dgm:t>
        <a:bodyPr/>
        <a:lstStyle/>
        <a:p>
          <a:pPr rtl="1"/>
          <a:r>
            <a:rPr lang="en-US" altLang="zh-CN" b="1" dirty="0">
              <a:latin typeface="Calibri" pitchFamily="18" charset="0"/>
              <a:cs typeface="Calibri" pitchFamily="18" charset="0"/>
            </a:rPr>
            <a:t>1-Counter-Transport</a:t>
          </a:r>
          <a:endParaRPr lang="x-none" dirty="0"/>
        </a:p>
      </dgm:t>
    </dgm:pt>
    <dgm:pt modelId="{0B616C99-C642-4B4D-8016-834A3B09AB4C}" type="parTrans" cxnId="{4CA1E763-EA90-4580-A37D-D7BD85C42F77}">
      <dgm:prSet/>
      <dgm:spPr/>
      <dgm:t>
        <a:bodyPr/>
        <a:lstStyle/>
        <a:p>
          <a:pPr rtl="1"/>
          <a:endParaRPr lang="x-none"/>
        </a:p>
      </dgm:t>
    </dgm:pt>
    <dgm:pt modelId="{D647A28B-7650-48CE-90ED-6613FEB54C6F}" type="sibTrans" cxnId="{4CA1E763-EA90-4580-A37D-D7BD85C42F77}">
      <dgm:prSet/>
      <dgm:spPr/>
      <dgm:t>
        <a:bodyPr/>
        <a:lstStyle/>
        <a:p>
          <a:pPr rtl="1"/>
          <a:endParaRPr lang="x-none"/>
        </a:p>
      </dgm:t>
    </dgm:pt>
    <dgm:pt modelId="{A6BB19A7-AD41-47F1-8CAC-45C850DDC1B0}" type="pres">
      <dgm:prSet presAssocID="{8FE7AA5D-8087-42EC-A469-3918E681EE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DA8EC-9F20-4AE7-A38A-EB2FDB4CF48F}" type="pres">
      <dgm:prSet presAssocID="{E9EA98E7-DC4A-4F91-9497-0794A40F6AED}" presName="node" presStyleLbl="node1" presStyleIdx="0" presStyleCnt="4" custLinFactNeighborX="51102" custLinFactNeighborY="7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7E966-A5F6-44E7-97FB-B6DAFC6F4B60}" type="pres">
      <dgm:prSet presAssocID="{3E2E9EAC-3BCD-426F-804D-385A5FCFA438}" presName="sibTrans" presStyleCnt="0"/>
      <dgm:spPr/>
    </dgm:pt>
    <dgm:pt modelId="{69B0FF76-FF55-4750-A5C3-F3E4E0865EDE}" type="pres">
      <dgm:prSet presAssocID="{B99E66C7-A69E-4116-A95B-0762B87856BE}" presName="node" presStyleLbl="node1" presStyleIdx="1" presStyleCnt="4" custLinFactY="20739" custLinFactNeighborX="8678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89236-4A87-41C4-B4B9-90EBAB9E5D4B}" type="pres">
      <dgm:prSet presAssocID="{1AA19CBE-546E-43BC-B0C4-90BC9BAACAC3}" presName="sibTrans" presStyleCnt="0"/>
      <dgm:spPr/>
    </dgm:pt>
    <dgm:pt modelId="{2EC1F446-ECB5-4BFC-A149-4DE104374D01}" type="pres">
      <dgm:prSet presAssocID="{40B727F4-8965-4D78-9892-B5800A5170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974A3-A9B4-4C93-BEF4-2335ADC5A2B2}" type="pres">
      <dgm:prSet presAssocID="{D647A28B-7650-48CE-90ED-6613FEB54C6F}" presName="sibTrans" presStyleCnt="0"/>
      <dgm:spPr/>
    </dgm:pt>
    <dgm:pt modelId="{BA2BA90E-C3A6-4A52-BEC2-B6AB1EC61958}" type="pres">
      <dgm:prSet presAssocID="{98D21B24-6AA6-4213-8D8C-1E60ADB35E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F183C-EA58-42B1-9691-8579349A8F26}" type="presOf" srcId="{40B727F4-8965-4D78-9892-B5800A517056}" destId="{2EC1F446-ECB5-4BFC-A149-4DE104374D01}" srcOrd="0" destOrd="0" presId="urn:microsoft.com/office/officeart/2005/8/layout/default"/>
    <dgm:cxn modelId="{E6825009-225F-42F5-925A-0B15C950E5F4}" type="presOf" srcId="{98D21B24-6AA6-4213-8D8C-1E60ADB35E5B}" destId="{BA2BA90E-C3A6-4A52-BEC2-B6AB1EC61958}" srcOrd="0" destOrd="0" presId="urn:microsoft.com/office/officeart/2005/8/layout/default"/>
    <dgm:cxn modelId="{B2514C89-A645-45EC-B252-FF6320B7590A}" type="presOf" srcId="{B99E66C7-A69E-4116-A95B-0762B87856BE}" destId="{69B0FF76-FF55-4750-A5C3-F3E4E0865EDE}" srcOrd="0" destOrd="0" presId="urn:microsoft.com/office/officeart/2005/8/layout/default"/>
    <dgm:cxn modelId="{BCA02284-0EF4-4DE1-8030-82B0AE6AA794}" srcId="{8FE7AA5D-8087-42EC-A469-3918E681EECB}" destId="{98D21B24-6AA6-4213-8D8C-1E60ADB35E5B}" srcOrd="3" destOrd="0" parTransId="{6AA5E76C-1D78-4D28-8A43-5DC0C226D1CD}" sibTransId="{D352D7B4-A756-47CE-B4FD-C4E3D08BB445}"/>
    <dgm:cxn modelId="{929214F4-7C33-450C-9E88-52331310714F}" type="presOf" srcId="{8FE7AA5D-8087-42EC-A469-3918E681EECB}" destId="{A6BB19A7-AD41-47F1-8CAC-45C850DDC1B0}" srcOrd="0" destOrd="0" presId="urn:microsoft.com/office/officeart/2005/8/layout/default"/>
    <dgm:cxn modelId="{28F176BE-6346-4288-9D1A-D6ED2F2AE1A6}" srcId="{8FE7AA5D-8087-42EC-A469-3918E681EECB}" destId="{B99E66C7-A69E-4116-A95B-0762B87856BE}" srcOrd="1" destOrd="0" parTransId="{94851968-DD60-4DC1-A49F-651AEEF6B5DA}" sibTransId="{1AA19CBE-546E-43BC-B0C4-90BC9BAACAC3}"/>
    <dgm:cxn modelId="{8D532F53-263D-49FA-BF7D-8D6D0C5DF1D3}" type="presOf" srcId="{E9EA98E7-DC4A-4F91-9497-0794A40F6AED}" destId="{07EDA8EC-9F20-4AE7-A38A-EB2FDB4CF48F}" srcOrd="0" destOrd="0" presId="urn:microsoft.com/office/officeart/2005/8/layout/default"/>
    <dgm:cxn modelId="{57E7E126-4FA6-4CC9-919E-0EDA4C18A86D}" srcId="{8FE7AA5D-8087-42EC-A469-3918E681EECB}" destId="{E9EA98E7-DC4A-4F91-9497-0794A40F6AED}" srcOrd="0" destOrd="0" parTransId="{FAB4AFC5-73BB-4728-AE48-A54C7E2A745C}" sibTransId="{3E2E9EAC-3BCD-426F-804D-385A5FCFA438}"/>
    <dgm:cxn modelId="{4CA1E763-EA90-4580-A37D-D7BD85C42F77}" srcId="{8FE7AA5D-8087-42EC-A469-3918E681EECB}" destId="{40B727F4-8965-4D78-9892-B5800A517056}" srcOrd="2" destOrd="0" parTransId="{0B616C99-C642-4B4D-8016-834A3B09AB4C}" sibTransId="{D647A28B-7650-48CE-90ED-6613FEB54C6F}"/>
    <dgm:cxn modelId="{BB489BB8-E97B-4461-8AFF-ED1635766427}" type="presParOf" srcId="{A6BB19A7-AD41-47F1-8CAC-45C850DDC1B0}" destId="{07EDA8EC-9F20-4AE7-A38A-EB2FDB4CF48F}" srcOrd="0" destOrd="0" presId="urn:microsoft.com/office/officeart/2005/8/layout/default"/>
    <dgm:cxn modelId="{37E2AB8B-8DAA-4569-B7F0-FE0A9BFBFD16}" type="presParOf" srcId="{A6BB19A7-AD41-47F1-8CAC-45C850DDC1B0}" destId="{8AE7E966-A5F6-44E7-97FB-B6DAFC6F4B60}" srcOrd="1" destOrd="0" presId="urn:microsoft.com/office/officeart/2005/8/layout/default"/>
    <dgm:cxn modelId="{CEAFC3B3-E1BD-45D8-9D3E-D2AF94BC74F0}" type="presParOf" srcId="{A6BB19A7-AD41-47F1-8CAC-45C850DDC1B0}" destId="{69B0FF76-FF55-4750-A5C3-F3E4E0865EDE}" srcOrd="2" destOrd="0" presId="urn:microsoft.com/office/officeart/2005/8/layout/default"/>
    <dgm:cxn modelId="{7424F62A-38A5-49BB-BBA2-E99CEF0C3C5F}" type="presParOf" srcId="{A6BB19A7-AD41-47F1-8CAC-45C850DDC1B0}" destId="{EA289236-4A87-41C4-B4B9-90EBAB9E5D4B}" srcOrd="3" destOrd="0" presId="urn:microsoft.com/office/officeart/2005/8/layout/default"/>
    <dgm:cxn modelId="{EBD5C78A-BD6F-4238-A298-5E455F3416E5}" type="presParOf" srcId="{A6BB19A7-AD41-47F1-8CAC-45C850DDC1B0}" destId="{2EC1F446-ECB5-4BFC-A149-4DE104374D01}" srcOrd="4" destOrd="0" presId="urn:microsoft.com/office/officeart/2005/8/layout/default"/>
    <dgm:cxn modelId="{664D514A-BE8B-4ABC-A5AA-3B7BE843C93F}" type="presParOf" srcId="{A6BB19A7-AD41-47F1-8CAC-45C850DDC1B0}" destId="{102974A3-A9B4-4C93-BEF4-2335ADC5A2B2}" srcOrd="5" destOrd="0" presId="urn:microsoft.com/office/officeart/2005/8/layout/default"/>
    <dgm:cxn modelId="{583EF08B-2C46-400B-A5B5-BDF34BB1C15C}" type="presParOf" srcId="{A6BB19A7-AD41-47F1-8CAC-45C850DDC1B0}" destId="{BA2BA90E-C3A6-4A52-BEC2-B6AB1EC6195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1326C-D7DA-4A62-BB8E-D674370FB516}">
      <dsp:nvSpPr>
        <dsp:cNvPr id="0" name=""/>
        <dsp:cNvSpPr/>
      </dsp:nvSpPr>
      <dsp:spPr>
        <a:xfrm>
          <a:off x="3790594" y="1486329"/>
          <a:ext cx="2787454" cy="473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520"/>
              </a:lnTo>
              <a:lnTo>
                <a:pt x="2787454" y="236520"/>
              </a:lnTo>
              <a:lnTo>
                <a:pt x="2787454" y="4730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45FFB-FE4F-4710-81C4-AD544DFE373D}">
      <dsp:nvSpPr>
        <dsp:cNvPr id="0" name=""/>
        <dsp:cNvSpPr/>
      </dsp:nvSpPr>
      <dsp:spPr>
        <a:xfrm>
          <a:off x="3744874" y="1486329"/>
          <a:ext cx="91440" cy="473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20"/>
              </a:lnTo>
              <a:lnTo>
                <a:pt x="107553" y="236520"/>
              </a:lnTo>
              <a:lnTo>
                <a:pt x="107553" y="4730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31B33-8C20-40B0-9F63-0AF01220FB77}">
      <dsp:nvSpPr>
        <dsp:cNvPr id="0" name=""/>
        <dsp:cNvSpPr/>
      </dsp:nvSpPr>
      <dsp:spPr>
        <a:xfrm>
          <a:off x="1126806" y="1486329"/>
          <a:ext cx="2663787" cy="473041"/>
        </a:xfrm>
        <a:custGeom>
          <a:avLst/>
          <a:gdLst/>
          <a:ahLst/>
          <a:cxnLst/>
          <a:rect l="0" t="0" r="0" b="0"/>
          <a:pathLst>
            <a:path>
              <a:moveTo>
                <a:pt x="2663787" y="0"/>
              </a:moveTo>
              <a:lnTo>
                <a:pt x="2663787" y="236520"/>
              </a:lnTo>
              <a:lnTo>
                <a:pt x="0" y="236520"/>
              </a:lnTo>
              <a:lnTo>
                <a:pt x="0" y="4730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BC23C-2308-4ECA-84B0-23E8B7385617}">
      <dsp:nvSpPr>
        <dsp:cNvPr id="0" name=""/>
        <dsp:cNvSpPr/>
      </dsp:nvSpPr>
      <dsp:spPr>
        <a:xfrm>
          <a:off x="2664305" y="360039"/>
          <a:ext cx="2252579" cy="1126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/>
            <a:t>Objectives</a:t>
          </a:r>
          <a:r>
            <a:rPr lang="en-GB" sz="2000" kern="1200"/>
            <a:t>: </a:t>
          </a:r>
          <a:endParaRPr lang="en-US" sz="2000" kern="1200"/>
        </a:p>
      </dsp:txBody>
      <dsp:txXfrm>
        <a:off x="2664305" y="360039"/>
        <a:ext cx="2252579" cy="1126289"/>
      </dsp:txXfrm>
    </dsp:sp>
    <dsp:sp modelId="{ACC15138-811F-4BE5-9C40-77A6DCC5A7DC}">
      <dsp:nvSpPr>
        <dsp:cNvPr id="0" name=""/>
        <dsp:cNvSpPr/>
      </dsp:nvSpPr>
      <dsp:spPr>
        <a:xfrm>
          <a:off x="517" y="1959371"/>
          <a:ext cx="2252579" cy="1126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bg1">
                  <a:lumMod val="50000"/>
                </a:schemeClr>
              </a:solidFill>
            </a:rPr>
            <a:t>Describe</a:t>
          </a:r>
          <a:r>
            <a:rPr lang="en-GB" sz="2000" kern="1200" dirty="0"/>
            <a:t> fluid mosaic model, membrane structure &amp; function</a:t>
          </a:r>
          <a:endParaRPr lang="en-US" sz="2000" kern="1200" dirty="0"/>
        </a:p>
      </dsp:txBody>
      <dsp:txXfrm>
        <a:off x="517" y="1959371"/>
        <a:ext cx="2252579" cy="1126289"/>
      </dsp:txXfrm>
    </dsp:sp>
    <dsp:sp modelId="{D8E3D119-653D-4AAF-83EB-F370B2BC2F16}">
      <dsp:nvSpPr>
        <dsp:cNvPr id="0" name=""/>
        <dsp:cNvSpPr/>
      </dsp:nvSpPr>
      <dsp:spPr>
        <a:xfrm>
          <a:off x="2726138" y="1959371"/>
          <a:ext cx="2252579" cy="1126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bg1">
                  <a:lumMod val="50000"/>
                </a:schemeClr>
              </a:solidFill>
            </a:rPr>
            <a:t>Define</a:t>
          </a:r>
          <a:r>
            <a:rPr lang="en-GB" sz="2000" kern="1200" dirty="0"/>
            <a:t> </a:t>
          </a:r>
          <a:r>
            <a:rPr lang="en-GB" sz="2000" b="1" kern="1200" dirty="0">
              <a:solidFill>
                <a:srgbClr val="FF0000"/>
              </a:solidFill>
            </a:rPr>
            <a:t>permeability </a:t>
          </a:r>
          <a:r>
            <a:rPr lang="en-GB" sz="2000" kern="1200" dirty="0"/>
            <a:t>&amp; factors influencing it</a:t>
          </a:r>
          <a:endParaRPr lang="en-US" sz="2000" kern="1200" dirty="0"/>
        </a:p>
      </dsp:txBody>
      <dsp:txXfrm>
        <a:off x="2726138" y="1959371"/>
        <a:ext cx="2252579" cy="1126289"/>
      </dsp:txXfrm>
    </dsp:sp>
    <dsp:sp modelId="{BC618A2F-388A-4EA1-91CA-11F818984F56}">
      <dsp:nvSpPr>
        <dsp:cNvPr id="0" name=""/>
        <dsp:cNvSpPr/>
      </dsp:nvSpPr>
      <dsp:spPr>
        <a:xfrm>
          <a:off x="5451759" y="1959371"/>
          <a:ext cx="2252579" cy="32972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</a:t>
          </a:r>
          <a:r>
            <a:rPr lang="en-GB" sz="2000" kern="1200" dirty="0"/>
            <a:t> carrier-mediated processes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1) Primary active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2) secondary active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3) facilitated diffusion</a:t>
          </a:r>
          <a:endParaRPr lang="en-US" sz="2000" kern="1200" dirty="0"/>
        </a:p>
      </dsp:txBody>
      <dsp:txXfrm>
        <a:off x="5451759" y="1959371"/>
        <a:ext cx="2252579" cy="3297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30B50-F8D9-8649-ACC9-8310680D5CB7}">
      <dsp:nvSpPr>
        <dsp:cNvPr id="0" name=""/>
        <dsp:cNvSpPr/>
      </dsp:nvSpPr>
      <dsp:spPr>
        <a:xfrm>
          <a:off x="2515817" y="28606"/>
          <a:ext cx="2918817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rgbClr val="660066"/>
              </a:solidFill>
            </a:rPr>
            <a:t>Form open pores that allow molecules of the appropriate size (e.g. Ions) to pass the membrane.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rgbClr val="660066"/>
              </a:solidFill>
            </a:rPr>
            <a:t>Similar to a normal</a:t>
          </a:r>
          <a:r>
            <a:rPr lang="en-US" sz="1500" kern="1200" baseline="0" dirty="0">
              <a:solidFill>
                <a:srgbClr val="660066"/>
              </a:solidFill>
            </a:rPr>
            <a:t> </a:t>
          </a:r>
          <a:r>
            <a:rPr lang="en-US" sz="1500" kern="1200" dirty="0">
              <a:solidFill>
                <a:srgbClr val="660066"/>
              </a:solidFill>
            </a:rPr>
            <a:t>door.</a:t>
          </a:r>
        </a:p>
      </dsp:txBody>
      <dsp:txXfrm>
        <a:off x="2515817" y="297943"/>
        <a:ext cx="2110807" cy="1616020"/>
      </dsp:txXfrm>
    </dsp:sp>
    <dsp:sp modelId="{F21B3C4B-3579-B547-B037-549D4D9452AB}">
      <dsp:nvSpPr>
        <dsp:cNvPr id="0" name=""/>
        <dsp:cNvSpPr/>
      </dsp:nvSpPr>
      <dsp:spPr>
        <a:xfrm>
          <a:off x="139542" y="244625"/>
          <a:ext cx="2206283" cy="16368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Channel proteins</a:t>
          </a:r>
        </a:p>
      </dsp:txBody>
      <dsp:txXfrm>
        <a:off x="219447" y="324530"/>
        <a:ext cx="2046473" cy="1477046"/>
      </dsp:txXfrm>
    </dsp:sp>
    <dsp:sp modelId="{1FD4B36B-C41B-214F-B259-E2D213BA336F}">
      <dsp:nvSpPr>
        <dsp:cNvPr id="0" name=""/>
        <dsp:cNvSpPr/>
      </dsp:nvSpPr>
      <dsp:spPr>
        <a:xfrm>
          <a:off x="2515841" y="2332858"/>
          <a:ext cx="3207756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rgbClr val="660066"/>
              </a:solidFill>
            </a:rPr>
            <a:t>Selectively</a:t>
          </a:r>
          <a:r>
            <a:rPr lang="en-US" sz="1500" kern="1200" baseline="0" dirty="0">
              <a:solidFill>
                <a:srgbClr val="660066"/>
              </a:solidFill>
            </a:rPr>
            <a:t> bind the small molecule to be transported and then undergo a conformational change to release the molecule on the other side of the membrane.</a:t>
          </a:r>
          <a:endParaRPr lang="en-US" sz="1500" kern="1200" dirty="0">
            <a:solidFill>
              <a:srgbClr val="660066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rgbClr val="660066"/>
              </a:solidFill>
            </a:rPr>
            <a:t>Similar to electronic door.</a:t>
          </a:r>
        </a:p>
      </dsp:txBody>
      <dsp:txXfrm>
        <a:off x="2515841" y="2602195"/>
        <a:ext cx="2399746" cy="1616020"/>
      </dsp:txXfrm>
    </dsp:sp>
    <dsp:sp modelId="{C87C252B-1F8F-184A-8E44-116CAF1A08CD}">
      <dsp:nvSpPr>
        <dsp:cNvPr id="0" name=""/>
        <dsp:cNvSpPr/>
      </dsp:nvSpPr>
      <dsp:spPr>
        <a:xfrm>
          <a:off x="139550" y="2620897"/>
          <a:ext cx="2235922" cy="14764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Carrier proteins</a:t>
          </a:r>
        </a:p>
      </dsp:txBody>
      <dsp:txXfrm>
        <a:off x="211624" y="2692971"/>
        <a:ext cx="2091774" cy="1332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DA8EC-9F20-4AE7-A38A-EB2FDB4CF48F}">
      <dsp:nvSpPr>
        <dsp:cNvPr id="0" name=""/>
        <dsp:cNvSpPr/>
      </dsp:nvSpPr>
      <dsp:spPr>
        <a:xfrm>
          <a:off x="896202" y="565431"/>
          <a:ext cx="1752873" cy="10517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Type of secondary active transport</a:t>
          </a:r>
          <a:endParaRPr lang="x-none" sz="1900" kern="1200" dirty="0"/>
        </a:p>
      </dsp:txBody>
      <dsp:txXfrm>
        <a:off x="896202" y="565431"/>
        <a:ext cx="1752873" cy="1051724"/>
      </dsp:txXfrm>
    </dsp:sp>
    <dsp:sp modelId="{69B0FF76-FF55-4750-A5C3-F3E4E0865EDE}">
      <dsp:nvSpPr>
        <dsp:cNvPr id="0" name=""/>
        <dsp:cNvSpPr/>
      </dsp:nvSpPr>
      <dsp:spPr>
        <a:xfrm>
          <a:off x="1929059" y="1756624"/>
          <a:ext cx="1752873" cy="1051724"/>
        </a:xfrm>
        <a:prstGeom prst="rect">
          <a:avLst/>
        </a:prstGeom>
        <a:solidFill>
          <a:schemeClr val="accent2">
            <a:hueOff val="-2847830"/>
            <a:satOff val="832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900" kern="1200"/>
        </a:p>
      </dsp:txBody>
      <dsp:txXfrm>
        <a:off x="1929059" y="1756624"/>
        <a:ext cx="1752873" cy="1051724"/>
      </dsp:txXfrm>
    </dsp:sp>
    <dsp:sp modelId="{2EC1F446-ECB5-4BFC-A149-4DE104374D01}">
      <dsp:nvSpPr>
        <dsp:cNvPr id="0" name=""/>
        <dsp:cNvSpPr/>
      </dsp:nvSpPr>
      <dsp:spPr>
        <a:xfrm>
          <a:off x="449" y="1713795"/>
          <a:ext cx="1752873" cy="1051724"/>
        </a:xfrm>
        <a:prstGeom prst="rect">
          <a:avLst/>
        </a:prstGeom>
        <a:solidFill>
          <a:schemeClr val="accent2">
            <a:hueOff val="-5695659"/>
            <a:satOff val="16641"/>
            <a:lumOff val="-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b="1" kern="1200" dirty="0">
              <a:latin typeface="Calibri" pitchFamily="18" charset="0"/>
              <a:cs typeface="Calibri" pitchFamily="18" charset="0"/>
            </a:rPr>
            <a:t>1-Counter-Transport</a:t>
          </a:r>
          <a:endParaRPr lang="x-none" sz="1900" kern="1200" dirty="0"/>
        </a:p>
      </dsp:txBody>
      <dsp:txXfrm>
        <a:off x="449" y="1713795"/>
        <a:ext cx="1752873" cy="1051724"/>
      </dsp:txXfrm>
    </dsp:sp>
    <dsp:sp modelId="{BA2BA90E-C3A6-4A52-BEC2-B6AB1EC61958}">
      <dsp:nvSpPr>
        <dsp:cNvPr id="0" name=""/>
        <dsp:cNvSpPr/>
      </dsp:nvSpPr>
      <dsp:spPr>
        <a:xfrm>
          <a:off x="1928610" y="1713795"/>
          <a:ext cx="1752873" cy="1051724"/>
        </a:xfrm>
        <a:prstGeom prst="rect">
          <a:avLst/>
        </a:prstGeom>
        <a:solidFill>
          <a:schemeClr val="accent2">
            <a:hueOff val="-8543489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b="1" kern="1200" dirty="0">
              <a:latin typeface="Calibri" pitchFamily="18" charset="0"/>
              <a:cs typeface="Calibri" pitchFamily="18" charset="0"/>
            </a:rPr>
            <a:t>2-Co-Transport</a:t>
          </a:r>
        </a:p>
      </dsp:txBody>
      <dsp:txXfrm>
        <a:off x="1928610" y="1713795"/>
        <a:ext cx="1752873" cy="1051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1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41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27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4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6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9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1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6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2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9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FF000AE-7330-884C-8DF3-5B1877469641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3A4-5A64-DA43-865B-0892AA95A951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E6F7-E2AE-2441-8A59-C10AEA917BEA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38E6-6275-7B49-87A0-B44F0BC7F943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DB71DE9-432E-784D-B9E1-149E114A160E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B07A-A045-6E48-9B18-11074602BE33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68B0D-FB86-BE41-B3A1-8D88AE088202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8497-EC11-8049-9F57-C1AE2466E74C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58200-0E0D-F645-82B8-90F2ACEA9781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9221-2B4F-CE45-B1FF-0E2818334E72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5E49-5875-214A-9A2B-3D5C4DA4473F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3A2B60-1A79-954F-A6D8-E72D593035A4}" type="datetime1">
              <a:rPr lang="en-US" smtClean="0"/>
              <a:t>11/4/16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hysiology436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8.jpeg"/><Relationship Id="rId8" Type="http://schemas.openxmlformats.org/officeDocument/2006/relationships/image" Target="../media/image9.jp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Cell Membrane and Transport</a:t>
            </a:r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104" y="5085184"/>
            <a:ext cx="7184304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Physiology Team 436 – Foundation block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ecture 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3501008"/>
            <a:ext cx="698477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" y="332309"/>
            <a:ext cx="1097224" cy="10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1527" y="371703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very important.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Green:  only found in males’ slides.</a:t>
            </a:r>
          </a:p>
          <a:p>
            <a:r>
              <a:rPr lang="en-US" dirty="0" smtClean="0">
                <a:solidFill>
                  <a:srgbClr val="933B95"/>
                </a:solidFill>
              </a:rPr>
              <a:t>Purple: only found in females’ slides.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Gray: notes. 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21" y="332656"/>
            <a:ext cx="1669355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200" y="6301481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Lecture:  If work is intended for initial studying.</a:t>
            </a:r>
          </a:p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Review:  If work is intended for revision. 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9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919986" y="2014728"/>
            <a:ext cx="3037846" cy="1283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Passive Transport: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71565" y="3577000"/>
            <a:ext cx="240190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Simple diffusion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90579" y="2014728"/>
            <a:ext cx="3037846" cy="1283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Active Transport: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71965" y="4607016"/>
            <a:ext cx="240190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Facilitated diffusion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89980" y="5634852"/>
            <a:ext cx="240190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Osmosis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872594" y="4653272"/>
            <a:ext cx="240190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Secondary active transport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847829" y="3595622"/>
            <a:ext cx="240190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Primary active transport </a:t>
            </a:r>
          </a:p>
        </p:txBody>
      </p:sp>
      <p:cxnSp>
        <p:nvCxnSpPr>
          <p:cNvPr id="33" name="Elbow Connector 32"/>
          <p:cNvCxnSpPr/>
          <p:nvPr/>
        </p:nvCxnSpPr>
        <p:spPr>
          <a:xfrm rot="5400000">
            <a:off x="3100941" y="136981"/>
            <a:ext cx="270029" cy="2425576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5621222" y="66632"/>
            <a:ext cx="270029" cy="2614984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26847" y="1509139"/>
            <a:ext cx="0" cy="432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48779" y="1517024"/>
            <a:ext cx="0" cy="432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3" idx="0"/>
          </p:cNvCxnSpPr>
          <p:nvPr/>
        </p:nvCxnSpPr>
        <p:spPr>
          <a:xfrm>
            <a:off x="2272515" y="3298129"/>
            <a:ext cx="0" cy="2788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2"/>
          </p:cNvCxnSpPr>
          <p:nvPr/>
        </p:nvCxnSpPr>
        <p:spPr>
          <a:xfrm>
            <a:off x="2272515" y="4369088"/>
            <a:ext cx="0" cy="2379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272515" y="5400769"/>
            <a:ext cx="0" cy="2379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73544" y="3316751"/>
            <a:ext cx="0" cy="2788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73544" y="4390675"/>
            <a:ext cx="0" cy="2379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48893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smtClean="0"/>
              <a:t>Membrane Movement</a:t>
            </a:r>
            <a:r>
              <a:rPr lang="en-US" dirty="0"/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3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24128" y="4077072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Molecules move </a:t>
            </a:r>
            <a:r>
              <a:rPr lang="en-US" sz="2400" b="1" u="sng" dirty="0">
                <a:solidFill>
                  <a:srgbClr val="FF0000"/>
                </a:solidFill>
              </a:rPr>
              <a:t>against</a:t>
            </a:r>
            <a:r>
              <a:rPr lang="en-US" sz="2400" dirty="0"/>
              <a:t> their energy gradient.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rgbClr val="FF0000"/>
                </a:solidFill>
              </a:rPr>
              <a:t>require energy.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11560" y="1133747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transport of material between body or cellular compartments can be divided into: </a:t>
            </a:r>
          </a:p>
        </p:txBody>
      </p:sp>
      <p:cxnSp>
        <p:nvCxnSpPr>
          <p:cNvPr id="43" name="Elbow Connector 42"/>
          <p:cNvCxnSpPr/>
          <p:nvPr/>
        </p:nvCxnSpPr>
        <p:spPr>
          <a:xfrm rot="16200000" flipH="1">
            <a:off x="5793791" y="915377"/>
            <a:ext cx="270029" cy="2614984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5400000">
            <a:off x="3273510" y="1010079"/>
            <a:ext cx="270029" cy="2425576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236298" y="2357884"/>
            <a:ext cx="0" cy="432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195736" y="2349752"/>
            <a:ext cx="0" cy="432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259633" y="2813361"/>
            <a:ext cx="252028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Passive Transport 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796137" y="2813361"/>
            <a:ext cx="252028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Active Transport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43607" y="3956487"/>
            <a:ext cx="2880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Molecules move </a:t>
            </a:r>
            <a:r>
              <a:rPr lang="en-US" sz="2400" b="1" u="sng" dirty="0">
                <a:solidFill>
                  <a:srgbClr val="FF0000"/>
                </a:solidFill>
              </a:rPr>
              <a:t>down or along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their energy gradient.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u="sng" dirty="0">
                <a:solidFill>
                  <a:srgbClr val="FF0000"/>
                </a:solidFill>
              </a:rPr>
              <a:t>Does not require energy.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Transport Mechanisms: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4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8423" y="1628800"/>
            <a:ext cx="3375906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Osmosis :</a:t>
            </a:r>
            <a:endParaRPr lang="en-US" sz="28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2800" dirty="0"/>
              <a:t>Movement of water from an area of </a:t>
            </a:r>
            <a:r>
              <a:rPr lang="en-US" sz="2800" b="1" u="sng" dirty="0">
                <a:solidFill>
                  <a:srgbClr val="FF0000"/>
                </a:solidFill>
              </a:rPr>
              <a:t>low solute </a:t>
            </a:r>
            <a:r>
              <a:rPr lang="en-US" sz="2800" b="1" u="sng" dirty="0" smtClean="0">
                <a:solidFill>
                  <a:srgbClr val="FF0000"/>
                </a:solidFill>
              </a:rPr>
              <a:t>concentration (hypotonic) </a:t>
            </a:r>
            <a:r>
              <a:rPr lang="en-US" sz="2800" dirty="0"/>
              <a:t>to an area of </a:t>
            </a:r>
            <a:r>
              <a:rPr lang="en-US" sz="2800" b="1" u="sng" dirty="0">
                <a:solidFill>
                  <a:srgbClr val="FF0000"/>
                </a:solidFill>
              </a:rPr>
              <a:t>high solute </a:t>
            </a:r>
            <a:r>
              <a:rPr lang="en-US" sz="2800" b="1" u="sng" dirty="0" smtClean="0">
                <a:solidFill>
                  <a:srgbClr val="FF0000"/>
                </a:solidFill>
              </a:rPr>
              <a:t>concentration (hypertonic)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43897" y="1628800"/>
            <a:ext cx="3481610" cy="4032448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78" y="1412776"/>
            <a:ext cx="4307395" cy="44644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8893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Passive Transport (Osmosis)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1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4398118" cy="46085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Diffusion: Random movement of substance either through the membrane directly or in combination with carrier protein </a:t>
            </a:r>
            <a:r>
              <a:rPr lang="en-US" sz="2400" b="1" u="sng" dirty="0">
                <a:solidFill>
                  <a:srgbClr val="FF0000"/>
                </a:solidFill>
              </a:rPr>
              <a:t>down</a:t>
            </a:r>
            <a:r>
              <a:rPr lang="en-US" sz="2400" dirty="0"/>
              <a:t> concentration gradient.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This gradient can be:</a:t>
            </a:r>
          </a:p>
          <a:p>
            <a:r>
              <a:rPr lang="en-US" sz="2400" dirty="0">
                <a:solidFill>
                  <a:srgbClr val="7030A0"/>
                </a:solidFill>
              </a:rPr>
              <a:t>Concentration. </a:t>
            </a:r>
          </a:p>
          <a:p>
            <a:r>
              <a:rPr lang="en-US" sz="2400" dirty="0"/>
              <a:t>Electrochemical.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Pressure.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20308" y="1484784"/>
            <a:ext cx="4265112" cy="446449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58" y="1644239"/>
            <a:ext cx="3536431" cy="427337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404664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Passive Transport (Diffusion)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74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 txBox="1">
            <a:spLocks/>
          </p:cNvSpPr>
          <p:nvPr/>
        </p:nvSpPr>
        <p:spPr>
          <a:xfrm>
            <a:off x="865312" y="1340768"/>
            <a:ext cx="3168352" cy="639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Simple diffusion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4294967295"/>
          </p:nvPr>
        </p:nvSpPr>
        <p:spPr>
          <a:xfrm>
            <a:off x="865312" y="2011784"/>
            <a:ext cx="3168352" cy="420645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The movement of molecules through the intermolecular spaces </a:t>
            </a:r>
            <a:r>
              <a:rPr lang="en-US" sz="2800" b="1" u="sng" dirty="0">
                <a:solidFill>
                  <a:srgbClr val="FF0000"/>
                </a:solidFill>
              </a:rPr>
              <a:t>or</a:t>
            </a:r>
            <a:r>
              <a:rPr lang="en-US" sz="2800" dirty="0"/>
              <a:t> membrane openings (channels) </a:t>
            </a:r>
            <a:r>
              <a:rPr lang="en-US" sz="2800" b="1" u="sng" dirty="0">
                <a:solidFill>
                  <a:srgbClr val="FF0000"/>
                </a:solidFill>
              </a:rPr>
              <a:t>without </a:t>
            </a:r>
            <a:r>
              <a:rPr lang="en-US" sz="2800" dirty="0"/>
              <a:t>the necessity of binding</a:t>
            </a:r>
            <a:r>
              <a:rPr lang="en-US" sz="2800" b="1" u="sng" dirty="0">
                <a:solidFill>
                  <a:srgbClr val="FF0000"/>
                </a:solidFill>
              </a:rPr>
              <a:t> to a carrier protein </a:t>
            </a:r>
            <a:r>
              <a:rPr lang="en-US" sz="2800" dirty="0"/>
              <a:t>on the membrane.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4916413" y="1340768"/>
            <a:ext cx="3744416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Facilitated diffusion 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916413" y="1980530"/>
            <a:ext cx="3744416" cy="425395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dirty="0"/>
              <a:t>The transported molecule binds to a </a:t>
            </a:r>
            <a:r>
              <a:rPr lang="en-US" sz="3000" b="1" u="sng" dirty="0">
                <a:solidFill>
                  <a:srgbClr val="FF0000"/>
                </a:solidFill>
              </a:rPr>
              <a:t>carrier protein </a:t>
            </a:r>
            <a:r>
              <a:rPr lang="en-US" sz="3000" dirty="0"/>
              <a:t>which then undergoes a conformational change allowing the molecule to pass through to the other side of the cell membrane. </a:t>
            </a:r>
          </a:p>
          <a:p>
            <a:pPr marL="0" indent="0">
              <a:buNone/>
            </a:pPr>
            <a:r>
              <a:rPr lang="en-US" sz="3000" dirty="0"/>
              <a:t>The carrier </a:t>
            </a:r>
            <a:r>
              <a:rPr lang="en-US" sz="3000" b="1" u="sng" dirty="0">
                <a:solidFill>
                  <a:srgbClr val="FF0000"/>
                </a:solidFill>
              </a:rPr>
              <a:t>facilitates</a:t>
            </a:r>
            <a:r>
              <a:rPr lang="en-US" sz="3000" dirty="0"/>
              <a:t> passage of the molecule through the CM.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608004" y="1187287"/>
            <a:ext cx="0" cy="525658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48893" y="278086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933B95"/>
                </a:solidFill>
              </a:rPr>
              <a:t>Passive Transport ( </a:t>
            </a:r>
            <a:r>
              <a:rPr lang="en-US" dirty="0" smtClean="0">
                <a:solidFill>
                  <a:srgbClr val="933B95"/>
                </a:solidFill>
              </a:rPr>
              <a:t>Types </a:t>
            </a:r>
            <a:r>
              <a:rPr lang="en-US" dirty="0">
                <a:solidFill>
                  <a:srgbClr val="933B95"/>
                </a:solidFill>
              </a:rPr>
              <a:t>of Diffusion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67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44756" cy="579350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11202" y="6356350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Amazing </a:t>
            </a:r>
            <a:r>
              <a:rPr lang="en-US" sz="1400" dirty="0"/>
              <a:t>v</a:t>
            </a:r>
            <a:r>
              <a:rPr lang="en-US" sz="1400" dirty="0" smtClean="0"/>
              <a:t>ideo summarizing </a:t>
            </a:r>
            <a:r>
              <a:rPr lang="en-US" sz="1400"/>
              <a:t>c</a:t>
            </a:r>
            <a:r>
              <a:rPr lang="en-US" sz="1400" smtClean="0"/>
              <a:t>ellular transport: https</a:t>
            </a:r>
            <a:r>
              <a:rPr lang="en-US" sz="1400" dirty="0"/>
              <a:t>://</a:t>
            </a:r>
            <a:r>
              <a:rPr lang="en-US" sz="1400" dirty="0" err="1"/>
              <a:t>m.youtube.com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=UgN76naeA1Q</a:t>
            </a:r>
          </a:p>
        </p:txBody>
      </p:sp>
    </p:spTree>
    <p:extLst>
      <p:ext uri="{BB962C8B-B14F-4D97-AF65-F5344CB8AC3E}">
        <p14:creationId xmlns:p14="http://schemas.microsoft.com/office/powerpoint/2010/main" val="806567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99" y="1628800"/>
            <a:ext cx="5547841" cy="370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9"/>
          <p:cNvSpPr txBox="1"/>
          <p:nvPr/>
        </p:nvSpPr>
        <p:spPr>
          <a:xfrm>
            <a:off x="2196178" y="5301208"/>
            <a:ext cx="187007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 marR="5080" indent="-399415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Cross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freely</a:t>
            </a:r>
            <a:r>
              <a:rPr sz="24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by 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diffusion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1206" y="5310352"/>
            <a:ext cx="29523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Cross through </a:t>
            </a:r>
            <a:r>
              <a:rPr lang="en-US" sz="2400" b="1" spc="-10" dirty="0">
                <a:solidFill>
                  <a:srgbClr val="C00000"/>
                </a:solidFill>
                <a:latin typeface="Calibri"/>
                <a:cs typeface="Calibri"/>
              </a:rPr>
              <a:t>membrane proteins</a:t>
            </a:r>
            <a:endParaRPr lang="ar-SA" sz="2400" b="1" spc="-1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893" y="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Substances that can cross the  Cell Membrane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3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8236"/>
            <a:ext cx="78229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5747363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marR="5080" indent="-399415">
              <a:lnSpc>
                <a:spcPct val="100000"/>
              </a:lnSpc>
            </a:pPr>
            <a:r>
              <a:rPr lang="en-US" b="1" spc="-5" dirty="0">
                <a:solidFill>
                  <a:srgbClr val="C00000"/>
                </a:solidFill>
                <a:cs typeface="Calibri"/>
              </a:rPr>
              <a:t>Cross </a:t>
            </a:r>
            <a:r>
              <a:rPr lang="en-US" b="1" spc="-10" dirty="0">
                <a:solidFill>
                  <a:srgbClr val="C00000"/>
                </a:solidFill>
                <a:cs typeface="Calibri"/>
              </a:rPr>
              <a:t>freely</a:t>
            </a:r>
            <a:r>
              <a:rPr lang="en-US" b="1" spc="-9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b="1" spc="-10" dirty="0" smtClean="0">
                <a:solidFill>
                  <a:srgbClr val="C00000"/>
                </a:solidFill>
                <a:cs typeface="Calibri"/>
              </a:rPr>
              <a:t>by </a:t>
            </a:r>
            <a:r>
              <a:rPr lang="en-US" b="1" spc="-5" dirty="0">
                <a:solidFill>
                  <a:srgbClr val="C00000"/>
                </a:solidFill>
                <a:cs typeface="Calibri"/>
              </a:rPr>
              <a:t>diffusion</a:t>
            </a:r>
            <a:endParaRPr lang="en-US" dirty="0"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6661" y="5747363"/>
            <a:ext cx="3881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0" dirty="0" smtClean="0">
                <a:solidFill>
                  <a:srgbClr val="C00000"/>
                </a:solidFill>
                <a:cs typeface="Calibri"/>
              </a:rPr>
              <a:t>Cross through </a:t>
            </a:r>
            <a:r>
              <a:rPr lang="en-US" b="1" spc="-10" dirty="0">
                <a:solidFill>
                  <a:srgbClr val="C00000"/>
                </a:solidFill>
                <a:cs typeface="Calibri"/>
              </a:rPr>
              <a:t>membrane proteins</a:t>
            </a:r>
            <a:endParaRPr lang="ar-SA" b="1" spc="-1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893" y="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Substances that can cross the  Cell Membrane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99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704855" cy="418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567294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lnSpc>
                <a:spcPct val="100000"/>
              </a:lnSpc>
            </a:pPr>
            <a:r>
              <a:rPr lang="en-US" b="1" spc="-5" dirty="0">
                <a:solidFill>
                  <a:srgbClr val="C00000"/>
                </a:solidFill>
                <a:cs typeface="Calibri"/>
              </a:rPr>
              <a:t>Achieved through a </a:t>
            </a:r>
            <a:r>
              <a:rPr lang="en-US" b="1" spc="-5" dirty="0" smtClean="0">
                <a:solidFill>
                  <a:srgbClr val="C00000"/>
                </a:solidFill>
                <a:cs typeface="Calibri"/>
              </a:rPr>
              <a:t>trans-membrane protein:  </a:t>
            </a:r>
          </a:p>
          <a:p>
            <a:pPr marL="12065" marR="5080">
              <a:lnSpc>
                <a:spcPct val="100000"/>
              </a:lnSpc>
            </a:pPr>
            <a:r>
              <a:rPr lang="en-US" b="1" spc="-5" dirty="0" smtClean="0">
                <a:solidFill>
                  <a:srgbClr val="C00000"/>
                </a:solidFill>
                <a:cs typeface="Calibri"/>
              </a:rPr>
              <a:t>carrier/transporter/channel</a:t>
            </a:r>
            <a:endParaRPr lang="en-US" b="1" spc="-5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893" y="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Substances that can c</a:t>
            </a:r>
            <a:r>
              <a:rPr lang="en-US" dirty="0" smtClean="0"/>
              <a:t>ross </a:t>
            </a:r>
            <a:r>
              <a:rPr lang="en-US" dirty="0"/>
              <a:t>the  Cell Membrane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56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93915" y="3109885"/>
            <a:ext cx="3246036" cy="3349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1196752"/>
            <a:ext cx="302433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1-Simple Diffusion: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230" y="2206541"/>
            <a:ext cx="3236858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2- through the  </a:t>
            </a:r>
            <a:r>
              <a:rPr lang="en-US" sz="2800" dirty="0">
                <a:solidFill>
                  <a:srgbClr val="FF0000"/>
                </a:solidFill>
              </a:rPr>
              <a:t>channel</a:t>
            </a:r>
            <a:r>
              <a:rPr lang="en-US" sz="2800" dirty="0"/>
              <a:t> protein</a:t>
            </a:r>
          </a:p>
        </p:txBody>
      </p:sp>
      <p:sp>
        <p:nvSpPr>
          <p:cNvPr id="9" name="Rectangle 8"/>
          <p:cNvSpPr/>
          <p:nvPr/>
        </p:nvSpPr>
        <p:spPr>
          <a:xfrm>
            <a:off x="903092" y="2210677"/>
            <a:ext cx="3236859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1-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directly </a:t>
            </a:r>
            <a:r>
              <a:rPr lang="en-US" sz="2800" dirty="0" smtClean="0"/>
              <a:t>through </a:t>
            </a:r>
            <a:r>
              <a:rPr lang="en-US" sz="2800" dirty="0"/>
              <a:t>the lipid bilayer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81230" y="3119629"/>
            <a:ext cx="3236857" cy="33395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584" y="3074773"/>
            <a:ext cx="29927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dirty="0"/>
              <a:t>Pass through the interstices of the lipid bilayer </a:t>
            </a:r>
          </a:p>
          <a:p>
            <a:pPr algn="ctr"/>
            <a:r>
              <a:rPr lang="en-US" sz="2400" dirty="0"/>
              <a:t>EX : </a:t>
            </a:r>
            <a:r>
              <a:rPr lang="en-US" sz="2400" b="1" u="sng" dirty="0">
                <a:solidFill>
                  <a:srgbClr val="FF0000"/>
                </a:solidFill>
              </a:rPr>
              <a:t>small lipid-soluble substances </a:t>
            </a:r>
            <a:r>
              <a:rPr lang="en-US" sz="2400" dirty="0"/>
              <a:t>(uncharged substances, O2, CO2, alcohol, steroid and general </a:t>
            </a:r>
            <a:r>
              <a:rPr lang="en-US" sz="2400" dirty="0" smtClean="0"/>
              <a:t>anesthetic)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cxnSp>
        <p:nvCxnSpPr>
          <p:cNvPr id="27" name="Elbow Connector 26"/>
          <p:cNvCxnSpPr>
            <a:stCxn id="6" idx="3"/>
          </p:cNvCxnSpPr>
          <p:nvPr/>
        </p:nvCxnSpPr>
        <p:spPr>
          <a:xfrm>
            <a:off x="6228184" y="1628800"/>
            <a:ext cx="720080" cy="293845"/>
          </a:xfrm>
          <a:prstGeom prst="bentConnector3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948264" y="1922645"/>
            <a:ext cx="0" cy="21639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6" idx="1"/>
          </p:cNvCxnSpPr>
          <p:nvPr/>
        </p:nvCxnSpPr>
        <p:spPr>
          <a:xfrm rot="10800000" flipV="1">
            <a:off x="2415262" y="1628799"/>
            <a:ext cx="788587" cy="293845"/>
          </a:xfrm>
          <a:prstGeom prst="bentConnector3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15261" y="1922644"/>
            <a:ext cx="0" cy="28389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92080" y="3074773"/>
            <a:ext cx="32864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2000" dirty="0"/>
              <a:t>Its require transport protein (channel protein).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 EX: </a:t>
            </a:r>
            <a:r>
              <a:rPr lang="en-US" sz="2000" b="1" u="sng" dirty="0">
                <a:solidFill>
                  <a:schemeClr val="bg1">
                    <a:lumMod val="65000"/>
                  </a:schemeClr>
                </a:solidFill>
              </a:rPr>
              <a:t>1- Large and           lipid-insoluble substances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/>
              <a:t>(charged molecule). </a:t>
            </a:r>
          </a:p>
          <a:p>
            <a:r>
              <a:rPr lang="en-US" sz="2000" dirty="0"/>
              <a:t>     </a:t>
            </a:r>
            <a:r>
              <a:rPr lang="en-US" sz="2000" dirty="0" smtClean="0"/>
              <a:t>2-</a:t>
            </a:r>
            <a:r>
              <a:rPr lang="en-US" sz="2000" b="1" u="sng" dirty="0" smtClean="0">
                <a:solidFill>
                  <a:srgbClr val="FF0000"/>
                </a:solidFill>
              </a:rPr>
              <a:t>Water-soluble substances (water, ions) pass through channels  that penetrate through the cell membrane.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/>
              <a:t>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48893" y="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Passive Transport (Simple Diffusion):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2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1319094"/>
              </p:ext>
            </p:extLst>
          </p:nvPr>
        </p:nvGraphicFramePr>
        <p:xfrm>
          <a:off x="899592" y="404664"/>
          <a:ext cx="77048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9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392488" cy="280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5"/>
            <a:ext cx="3672408" cy="234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8893" y="413792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Passive Transport (Simple Diffusion</a:t>
            </a:r>
            <a:r>
              <a:rPr lang="en-US" dirty="0" smtClean="0"/>
              <a:t>):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766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528689"/>
                </a:solidFill>
                <a:latin typeface="+mj-lt"/>
              </a:rPr>
              <a:t>Passive Transport (Simple Diffusion</a:t>
            </a:r>
            <a:r>
              <a:rPr lang="en-US" sz="3600" dirty="0" smtClean="0">
                <a:solidFill>
                  <a:srgbClr val="528689"/>
                </a:solidFill>
                <a:latin typeface="+mj-lt"/>
              </a:rPr>
              <a:t>)</a:t>
            </a:r>
            <a:endParaRPr lang="en-US" sz="3600" dirty="0">
              <a:solidFill>
                <a:srgbClr val="528689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300" y="1128833"/>
            <a:ext cx="55128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•</a:t>
            </a:r>
            <a:r>
              <a:rPr lang="en-US" sz="2800" dirty="0"/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Non-carrier:</a:t>
            </a:r>
            <a:r>
              <a:rPr lang="en-US" sz="2800" dirty="0"/>
              <a:t> mediated transport down an electrochemical gradient. 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•</a:t>
            </a:r>
            <a:r>
              <a:rPr lang="en-US" sz="2800" dirty="0"/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Diffusion of non-electrolytes: </a:t>
            </a:r>
            <a:r>
              <a:rPr lang="en-US" sz="2800" dirty="0"/>
              <a:t>(uncharged)  from high concentration to low concentration.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• Diffusion of electrolytes: </a:t>
            </a:r>
            <a:r>
              <a:rPr lang="en-US" sz="2800" dirty="0"/>
              <a:t>(charged) </a:t>
            </a:r>
            <a:r>
              <a:rPr lang="en-US" sz="2800" dirty="0" smtClean="0"/>
              <a:t>depends </a:t>
            </a:r>
            <a:r>
              <a:rPr lang="en-US" sz="2800" dirty="0"/>
              <a:t>on both chemical as will as electrical potential difference. </a:t>
            </a:r>
          </a:p>
          <a:p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22" y="1301886"/>
            <a:ext cx="2830941" cy="50399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49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0416" y="1352092"/>
            <a:ext cx="1080120" cy="49685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820678" y="3328536"/>
            <a:ext cx="432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28689"/>
                </a:solidFill>
              </a:rPr>
              <a:t>Rate of simple diffusion</a:t>
            </a:r>
          </a:p>
          <a:p>
            <a:pPr algn="ctr"/>
            <a:r>
              <a:rPr lang="en-US" sz="3200" dirty="0"/>
              <a:t> </a:t>
            </a: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1851314" y="3836367"/>
            <a:ext cx="545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396600" y="1784140"/>
            <a:ext cx="0" cy="1942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96600" y="3726196"/>
            <a:ext cx="0" cy="1514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820882" y="1424100"/>
            <a:ext cx="2849125" cy="10801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-Number </a:t>
            </a:r>
            <a:r>
              <a:rPr lang="en-US" sz="1400" dirty="0">
                <a:solidFill>
                  <a:schemeClr val="tx1"/>
                </a:solidFill>
              </a:rPr>
              <a:t>and sizes of opening in the membrane for the substance “pores”(selective gating system)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73896" y="1424100"/>
            <a:ext cx="2871075" cy="10801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1-Amount of substance available.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73897" y="2644115"/>
            <a:ext cx="2880320" cy="8799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3-Chemical concentration difference. </a:t>
            </a:r>
            <a:endParaRPr lang="en-US" sz="1600" dirty="0" smtClean="0"/>
          </a:p>
          <a:p>
            <a:pPr algn="ctr"/>
            <a:r>
              <a:rPr lang="en-US" sz="1600" dirty="0" smtClean="0"/>
              <a:t>Net </a:t>
            </a:r>
            <a:r>
              <a:rPr lang="en-US" sz="1600" dirty="0"/>
              <a:t>diffusion= P x A (Co-Ci)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14920" y="2656619"/>
            <a:ext cx="2880320" cy="86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  <a:p>
            <a:pPr algn="ctr"/>
            <a:r>
              <a:rPr lang="en-US" sz="1600" dirty="0"/>
              <a:t>4-Electrical potential difference. EPD=± 61 log C1/C2</a:t>
            </a:r>
          </a:p>
          <a:p>
            <a:pPr algn="ctr"/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2861304" y="3643273"/>
            <a:ext cx="2880320" cy="86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 5-Molecular size of the substance.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820883" y="3666216"/>
            <a:ext cx="2880320" cy="86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6-Lipid solubility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355976" y="4647450"/>
            <a:ext cx="2880320" cy="8674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7-Temperature</a:t>
            </a:r>
          </a:p>
        </p:txBody>
      </p:sp>
      <p:cxnSp>
        <p:nvCxnSpPr>
          <p:cNvPr id="28" name="Straight Connector 27"/>
          <p:cNvCxnSpPr>
            <a:endCxn id="22" idx="1"/>
          </p:cNvCxnSpPr>
          <p:nvPr/>
        </p:nvCxnSpPr>
        <p:spPr>
          <a:xfrm>
            <a:off x="2396600" y="3077842"/>
            <a:ext cx="477297" cy="6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96600" y="4081485"/>
            <a:ext cx="4772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396600" y="1784140"/>
            <a:ext cx="4772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396600" y="5240524"/>
            <a:ext cx="1959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395536" y="8037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Passive Transport (Simple Diffusion)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9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0713" y="1318120"/>
            <a:ext cx="47525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2- </a:t>
            </a:r>
            <a:r>
              <a:rPr lang="en-US" sz="2800" dirty="0"/>
              <a:t>Facilitated </a:t>
            </a:r>
            <a:r>
              <a:rPr lang="en-US" sz="2800" dirty="0" smtClean="0"/>
              <a:t>diffusion: </a:t>
            </a:r>
            <a:r>
              <a:rPr lang="en-US" sz="2800" dirty="0"/>
              <a:t>also called </a:t>
            </a:r>
            <a:r>
              <a:rPr lang="en-US" sz="2800" b="1" u="sng" dirty="0">
                <a:solidFill>
                  <a:srgbClr val="FF0000"/>
                </a:solidFill>
              </a:rPr>
              <a:t>(Carrier mediated </a:t>
            </a:r>
            <a:r>
              <a:rPr lang="en-US" sz="2800" b="1" u="sng" dirty="0" smtClean="0">
                <a:solidFill>
                  <a:srgbClr val="FF0000"/>
                </a:solidFill>
              </a:rPr>
              <a:t>diffusion)</a:t>
            </a:r>
            <a:endParaRPr lang="en-US" sz="2800" b="1" u="sng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/>
              <a:t>  Diffusion of a substance </a:t>
            </a:r>
            <a:r>
              <a:rPr lang="en-US" sz="2400" dirty="0" smtClean="0"/>
              <a:t>is “</a:t>
            </a:r>
            <a:r>
              <a:rPr lang="en-US" sz="2400" dirty="0"/>
              <a:t>facilitated” by the use of a specific carrier protein. </a:t>
            </a:r>
          </a:p>
          <a:p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B050"/>
                </a:solidFill>
              </a:rPr>
              <a:t>Diffusion continues until equilibrium is reached or terminated</a:t>
            </a:r>
            <a:r>
              <a:rPr lang="en-US" sz="24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smtClean="0"/>
              <a:t>Examples: Glucose, amino acids.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318120"/>
            <a:ext cx="4535143" cy="4830441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smtClean="0"/>
              <a:t>           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49" y="1333286"/>
            <a:ext cx="3495346" cy="263800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87" y="4221088"/>
            <a:ext cx="2972469" cy="208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5536" y="8037"/>
            <a:ext cx="8748464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Passive Transport (Facilitated </a:t>
            </a:r>
            <a:r>
              <a:rPr lang="en-US" dirty="0"/>
              <a:t>Diffusion)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13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23529" y="2440767"/>
            <a:ext cx="1872208" cy="239290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1085" y="2519205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28689"/>
                </a:solidFill>
              </a:rPr>
              <a:t>Features Of Carrier Mediated Transport: (Facilitated diffusion)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31325" y="1833071"/>
            <a:ext cx="244827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Saturation :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31325" y="3383167"/>
            <a:ext cx="244827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Stereospecificity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31325" y="4999866"/>
            <a:ext cx="244827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800" dirty="0"/>
              <a:t>Competition :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076058" y="1412776"/>
            <a:ext cx="3470243" cy="15218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076057" y="1482918"/>
            <a:ext cx="3744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concentration           binding of protein.</a:t>
            </a:r>
          </a:p>
          <a:p>
            <a:r>
              <a:rPr lang="en-US" sz="2000" b="1" dirty="0"/>
              <a:t> If all </a:t>
            </a:r>
            <a:r>
              <a:rPr lang="en-US" sz="2000" b="1" dirty="0" smtClean="0"/>
              <a:t>proteins are </a:t>
            </a:r>
            <a:r>
              <a:rPr lang="en-US" sz="2000" b="1" dirty="0"/>
              <a:t>occupied we achieve </a:t>
            </a:r>
            <a:r>
              <a:rPr lang="en-US" sz="2000" b="1" u="sng" dirty="0">
                <a:solidFill>
                  <a:srgbClr val="FF0000"/>
                </a:solidFill>
              </a:rPr>
              <a:t>full saturation.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76058" y="3173423"/>
            <a:ext cx="3456917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220073" y="3165535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binding site </a:t>
            </a:r>
            <a:r>
              <a:rPr lang="en-US" sz="2000" b="1" u="sng" dirty="0" smtClean="0">
                <a:solidFill>
                  <a:srgbClr val="FF0000"/>
                </a:solidFill>
              </a:rPr>
              <a:t>recognizes </a:t>
            </a:r>
            <a:r>
              <a:rPr lang="en-US" sz="2000" b="1" u="sng" dirty="0">
                <a:solidFill>
                  <a:srgbClr val="FF0000"/>
                </a:solidFill>
              </a:rPr>
              <a:t>a specific substance  </a:t>
            </a:r>
            <a:r>
              <a:rPr lang="en-US" sz="2000" b="1" dirty="0"/>
              <a:t>D-glucose but not L-glucose 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82720" y="4685591"/>
            <a:ext cx="3456917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117682" y="4682980"/>
            <a:ext cx="3450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Chemically similar </a:t>
            </a:r>
            <a:r>
              <a:rPr lang="en-US" sz="2000" b="1" dirty="0" smtClean="0"/>
              <a:t>substances </a:t>
            </a:r>
            <a:r>
              <a:rPr lang="en-US" sz="2000" b="1" u="sng" dirty="0">
                <a:solidFill>
                  <a:srgbClr val="FF0000"/>
                </a:solidFill>
              </a:rPr>
              <a:t>can compete for the same binding site</a:t>
            </a:r>
            <a:r>
              <a:rPr lang="en-US" sz="2000" b="1" dirty="0"/>
              <a:t> D- galactose /  D-glucose. 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155359" y="1583100"/>
            <a:ext cx="0" cy="243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596336" y="1543675"/>
            <a:ext cx="0" cy="243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092280" y="170501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195737" y="2625159"/>
            <a:ext cx="432048" cy="101206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95737" y="3637221"/>
            <a:ext cx="33558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195737" y="3637221"/>
            <a:ext cx="432048" cy="136264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395536" y="8037"/>
            <a:ext cx="8748464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Passive </a:t>
            </a:r>
            <a:r>
              <a:rPr lang="en-US" dirty="0" smtClean="0"/>
              <a:t>Transport (Facilitated </a:t>
            </a:r>
            <a:r>
              <a:rPr lang="en-US" dirty="0"/>
              <a:t>Diffusion)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39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44" y="526018"/>
            <a:ext cx="879532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Passive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Transport (Facilitated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Diffusion)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5013176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800" dirty="0"/>
              <a:t>Substance       binding site          substance protein complex         conformational changes        release of substance.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55776" y="53012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04048" y="53012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39752" y="57332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588224" y="57332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340768"/>
            <a:ext cx="7920879" cy="36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68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"/>
          <p:cNvSpPr txBox="1">
            <a:spLocks/>
          </p:cNvSpPr>
          <p:nvPr/>
        </p:nvSpPr>
        <p:spPr>
          <a:xfrm>
            <a:off x="539552" y="1340768"/>
            <a:ext cx="3816423" cy="639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Simple diffusion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half" idx="4294967295"/>
          </p:nvPr>
        </p:nvSpPr>
        <p:spPr>
          <a:xfrm>
            <a:off x="566512" y="2122364"/>
            <a:ext cx="3767960" cy="396044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rate of diffusion increases proportionately with the concentration of the diffusing substance. </a:t>
            </a:r>
          </a:p>
        </p:txBody>
      </p:sp>
      <p:sp>
        <p:nvSpPr>
          <p:cNvPr id="36" name="Text Placeholder 4"/>
          <p:cNvSpPr txBox="1">
            <a:spLocks/>
          </p:cNvSpPr>
          <p:nvPr/>
        </p:nvSpPr>
        <p:spPr>
          <a:xfrm>
            <a:off x="4571999" y="1340768"/>
            <a:ext cx="3971925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Facilitated diffusion </a:t>
            </a:r>
          </a:p>
        </p:txBody>
      </p:sp>
      <p:sp>
        <p:nvSpPr>
          <p:cNvPr id="3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40152" y="2088721"/>
            <a:ext cx="4017540" cy="40045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rate of diffusion increases proportionately with the concentration of the diffusing substance</a:t>
            </a:r>
            <a:r>
              <a:rPr lang="en-US" sz="2400" b="1" u="sng" dirty="0">
                <a:solidFill>
                  <a:srgbClr val="FF0000"/>
                </a:solidFill>
              </a:rPr>
              <a:t> until it reaches a maximum Vmax.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At Vmax, an increase in the concentration of the diffusing substance </a:t>
            </a:r>
            <a:r>
              <a:rPr lang="en-US" sz="2400" b="1" u="sng" dirty="0">
                <a:solidFill>
                  <a:srgbClr val="FF0000"/>
                </a:solidFill>
              </a:rPr>
              <a:t>does not increase the rate.</a:t>
            </a:r>
            <a:endParaRPr lang="en-GB" sz="2400" b="1" u="sng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427984" y="2132856"/>
            <a:ext cx="0" cy="367240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43608" y="566192"/>
            <a:ext cx="879532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Passive Transport “rate of diffusion” (Simple </a:t>
            </a:r>
            <a:r>
              <a:rPr lang="en-US" sz="2800" dirty="0" smtClean="0"/>
              <a:t>Vs. </a:t>
            </a:r>
            <a:r>
              <a:rPr lang="en-US" sz="2800" dirty="0"/>
              <a:t>Facilitated</a:t>
            </a:r>
            <a:r>
              <a:rPr lang="en-US" sz="2800" dirty="0" smtClean="0"/>
              <a:t>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60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1769"/>
            <a:ext cx="8496944" cy="4005647"/>
          </a:xfrm>
        </p:spPr>
      </p:pic>
      <p:sp>
        <p:nvSpPr>
          <p:cNvPr id="5" name="Rounded Rectangle 4"/>
          <p:cNvSpPr/>
          <p:nvPr/>
        </p:nvSpPr>
        <p:spPr>
          <a:xfrm>
            <a:off x="395536" y="4293096"/>
            <a:ext cx="8424936" cy="24208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7584" y="4380155"/>
            <a:ext cx="7698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The rate at which molecules can be transported by facilitated diffusion </a:t>
            </a:r>
            <a:r>
              <a:rPr lang="en-US" sz="2800" b="1" u="sng" dirty="0">
                <a:solidFill>
                  <a:srgbClr val="7030A0"/>
                </a:solidFill>
              </a:rPr>
              <a:t>depends on the rate at which the carrier protein molecule can undergo conformational change </a:t>
            </a:r>
            <a:r>
              <a:rPr lang="en-US" sz="2800" dirty="0">
                <a:solidFill>
                  <a:srgbClr val="7030A0"/>
                </a:solidFill>
              </a:rPr>
              <a:t>back and forth between its bound and unbound state.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1700808"/>
            <a:ext cx="2191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/>
              <a:t>*كل ما زاد التركيز بيزيد معدل دخول الجزيئات، بمجرد يوصل للمرحلة القصوى بيثبت المعدل، لأن هذا النوع يعتمد على الكارير فما راح يقدر يدخل أكثر من طاقتة مهما كان التركيز برا عالي.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6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75" y="2252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Factors Affecting Net Rate of Diffusion: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456235"/>
            <a:ext cx="511256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Size. </a:t>
            </a:r>
            <a:endParaRPr lang="x-none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Temperature.</a:t>
            </a:r>
            <a:endParaRPr lang="x-none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Steepness of the gradient:</a:t>
            </a:r>
            <a:endParaRPr lang="x-none" sz="2800" dirty="0"/>
          </a:p>
          <a:p>
            <a:pPr marL="0" indent="0">
              <a:buNone/>
            </a:pPr>
            <a:r>
              <a:rPr lang="en-US" sz="2800" dirty="0"/>
              <a:t>1-Concentration difference. </a:t>
            </a:r>
            <a:endParaRPr lang="x-none" sz="2800" dirty="0"/>
          </a:p>
          <a:p>
            <a:pPr marL="0" indent="0">
              <a:buNone/>
            </a:pPr>
            <a:r>
              <a:rPr lang="en-US" sz="2800" dirty="0"/>
              <a:t>2-Membrane electrical difference. </a:t>
            </a:r>
            <a:endParaRPr lang="x-none" sz="2800" dirty="0"/>
          </a:p>
          <a:p>
            <a:pPr marL="0" indent="0">
              <a:buNone/>
            </a:pPr>
            <a:r>
              <a:rPr lang="en-US" sz="2800" dirty="0"/>
              <a:t>3-Pressure difference. </a:t>
            </a:r>
            <a:endParaRPr lang="x-none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Charge. </a:t>
            </a:r>
            <a:endParaRPr lang="x-none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Pressure.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84784"/>
            <a:ext cx="4958908" cy="46878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36411"/>
            <a:ext cx="3044780" cy="49362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23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6621" y="548680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Active transport</a:t>
            </a:r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7" name="عنوان فرعي 6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490474" cy="55667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 algn="ctr">
              <a:lnSpc>
                <a:spcPts val="4300"/>
              </a:lnSpc>
              <a:spcBef>
                <a:spcPts val="0"/>
              </a:spcBef>
              <a:tabLst>
                <a:tab pos="342900" algn="l"/>
                <a:tab pos="736600" algn="l"/>
                <a:tab pos="1968500" algn="l"/>
              </a:tabLst>
            </a:pP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Occurs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moves</a:t>
            </a:r>
          </a:p>
          <a:p>
            <a:pPr lvl="0" algn="ctr">
              <a:lnSpc>
                <a:spcPts val="2800"/>
              </a:lnSpc>
              <a:spcBef>
                <a:spcPts val="0"/>
              </a:spcBef>
              <a:tabLst>
                <a:tab pos="342900" algn="l"/>
                <a:tab pos="736600" algn="l"/>
                <a:tab pos="1968500" algn="l"/>
              </a:tabLst>
            </a:pPr>
            <a:r>
              <a:rPr lang="en-US" altLang="zh-CN" sz="8000" i="1" dirty="0">
                <a:solidFill>
                  <a:prstClr val="black"/>
                </a:solidFill>
              </a:rPr>
              <a:t>	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ions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“up-hill”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b="1" i="1" u="sng" dirty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against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 lvl="0" algn="ctr">
              <a:lnSpc>
                <a:spcPts val="2800"/>
              </a:lnSpc>
              <a:spcBef>
                <a:spcPts val="0"/>
              </a:spcBef>
              <a:tabLst>
                <a:tab pos="342900" algn="l"/>
                <a:tab pos="736600" algn="l"/>
                <a:tab pos="1968500" algn="l"/>
              </a:tabLst>
            </a:pPr>
            <a:r>
              <a:rPr lang="en-US" altLang="zh-CN" sz="8000" i="1" dirty="0">
                <a:solidFill>
                  <a:prstClr val="black"/>
                </a:solidFill>
              </a:rPr>
              <a:t>	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</a:t>
            </a:r>
          </a:p>
          <a:p>
            <a:pPr lvl="0" algn="ctr">
              <a:lnSpc>
                <a:spcPts val="2800"/>
              </a:lnSpc>
              <a:spcBef>
                <a:spcPts val="0"/>
              </a:spcBef>
              <a:tabLst>
                <a:tab pos="342900" algn="l"/>
                <a:tab pos="736600" algn="l"/>
                <a:tab pos="1968500" algn="l"/>
              </a:tabLst>
            </a:pPr>
            <a:endParaRPr lang="en-US" altLang="zh-CN" sz="12800" i="1" dirty="0">
              <a:solidFill>
                <a:srgbClr val="000000"/>
              </a:solidFill>
              <a:latin typeface="Calibri" pitchFamily="18" charset="0"/>
              <a:cs typeface="Times New Roman" pitchFamily="18" charset="0"/>
            </a:endParaRPr>
          </a:p>
          <a:p>
            <a:pPr lvl="0" algn="ctr">
              <a:lnSpc>
                <a:spcPts val="2800"/>
              </a:lnSpc>
              <a:spcBef>
                <a:spcPts val="0"/>
              </a:spcBef>
              <a:tabLst>
                <a:tab pos="342900" algn="l"/>
                <a:tab pos="736600" algn="l"/>
                <a:tab pos="1968500" algn="l"/>
              </a:tabLst>
            </a:pP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(or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“up-hill”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against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</a:p>
          <a:p>
            <a:pPr lvl="0" algn="ctr">
              <a:lnSpc>
                <a:spcPts val="2800"/>
              </a:lnSpc>
              <a:spcBef>
                <a:spcPts val="0"/>
              </a:spcBef>
              <a:tabLst>
                <a:tab pos="342900" algn="l"/>
                <a:tab pos="736600" algn="l"/>
                <a:tab pos="1968500" algn="l"/>
              </a:tabLst>
            </a:pPr>
            <a:r>
              <a:rPr lang="en-US" altLang="zh-CN" sz="8000" i="1" dirty="0">
                <a:solidFill>
                  <a:prstClr val="black"/>
                </a:solidFill>
              </a:rPr>
              <a:t>	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electrical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pressure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</a:t>
            </a:r>
            <a:r>
              <a:rPr lang="en-US" altLang="zh-CN" sz="12800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).</a:t>
            </a:r>
          </a:p>
          <a:p>
            <a:pPr lvl="0" algn="ctr">
              <a:lnSpc>
                <a:spcPts val="2800"/>
              </a:lnSpc>
              <a:spcBef>
                <a:spcPts val="0"/>
              </a:spcBef>
              <a:tabLst>
                <a:tab pos="342900" algn="l"/>
                <a:tab pos="736600" algn="l"/>
                <a:tab pos="1968500" algn="l"/>
              </a:tabLst>
            </a:pPr>
            <a:endParaRPr lang="en-US" altLang="zh-CN" sz="12800" i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marL="354965" indent="-342265" algn="ctr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2800" b="1" i="1" u="heavy" spc="-10" dirty="0">
                <a:solidFill>
                  <a:srgbClr val="660033"/>
                </a:solidFill>
                <a:latin typeface="Calibri"/>
                <a:cs typeface="Calibri"/>
              </a:rPr>
              <a:t>Examples</a:t>
            </a:r>
            <a:r>
              <a:rPr lang="en-US" sz="12800" b="1" i="1" u="heavy" spc="-50" dirty="0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lang="en-US" sz="12800" b="1" i="1" u="heavy" spc="-5" dirty="0">
                <a:solidFill>
                  <a:srgbClr val="660033"/>
                </a:solidFill>
                <a:latin typeface="Calibri"/>
                <a:cs typeface="Calibri"/>
              </a:rPr>
              <a:t>include</a:t>
            </a:r>
            <a:r>
              <a:rPr lang="en-US" sz="12800" spc="-5" dirty="0">
                <a:latin typeface="Calibri"/>
                <a:cs typeface="Calibri"/>
              </a:rPr>
              <a:t>:</a:t>
            </a:r>
            <a:endParaRPr lang="en-US" sz="12800" dirty="0">
              <a:latin typeface="Calibri"/>
              <a:cs typeface="Calibri"/>
            </a:endParaRPr>
          </a:p>
          <a:p>
            <a:pPr marL="756285" lvl="1" indent="-287020">
              <a:lnSpc>
                <a:spcPts val="2810"/>
              </a:lnSpc>
              <a:spcBef>
                <a:spcPts val="20"/>
              </a:spcBef>
              <a:buSzPct val="69230"/>
              <a:buFont typeface="Segoe UI Symbol"/>
              <a:buChar char="➢"/>
              <a:tabLst>
                <a:tab pos="756920" algn="l"/>
              </a:tabLst>
            </a:pPr>
            <a:r>
              <a:rPr lang="en-US" sz="11200" dirty="0">
                <a:latin typeface="Calibri"/>
                <a:cs typeface="Calibri"/>
              </a:rPr>
              <a:t>Ions </a:t>
            </a:r>
            <a:r>
              <a:rPr lang="en-US" sz="11200" spc="-15" dirty="0">
                <a:latin typeface="Calibri"/>
                <a:cs typeface="Calibri"/>
              </a:rPr>
              <a:t>like: </a:t>
            </a:r>
            <a:r>
              <a:rPr lang="en-US" sz="11200" spc="-5" dirty="0">
                <a:latin typeface="Calibri"/>
                <a:cs typeface="Calibri"/>
              </a:rPr>
              <a:t>sodium, potassium, calcium, </a:t>
            </a:r>
            <a:r>
              <a:rPr lang="en-US" sz="11200" spc="-10" dirty="0">
                <a:latin typeface="Calibri"/>
                <a:cs typeface="Calibri"/>
              </a:rPr>
              <a:t>iron,</a:t>
            </a:r>
            <a:r>
              <a:rPr lang="en-US" sz="11200" spc="-45" dirty="0">
                <a:latin typeface="Calibri"/>
                <a:cs typeface="Calibri"/>
              </a:rPr>
              <a:t> </a:t>
            </a:r>
            <a:r>
              <a:rPr lang="en-US" sz="11200" spc="-5" dirty="0">
                <a:latin typeface="Calibri"/>
                <a:cs typeface="Calibri"/>
              </a:rPr>
              <a:t>iodine,</a:t>
            </a:r>
            <a:endParaRPr lang="en-US" sz="11200" dirty="0">
              <a:latin typeface="Calibri"/>
              <a:cs typeface="Calibri"/>
            </a:endParaRPr>
          </a:p>
          <a:p>
            <a:pPr marL="756285" algn="ctr">
              <a:lnSpc>
                <a:spcPts val="2810"/>
              </a:lnSpc>
            </a:pPr>
            <a:r>
              <a:rPr lang="en-US" sz="11200" spc="-20" dirty="0">
                <a:latin typeface="Calibri"/>
                <a:cs typeface="Calibri"/>
              </a:rPr>
              <a:t>hydrogen</a:t>
            </a:r>
            <a:r>
              <a:rPr lang="en-US" sz="11200" spc="-100" dirty="0">
                <a:latin typeface="Calibri"/>
                <a:cs typeface="Calibri"/>
              </a:rPr>
              <a:t> </a:t>
            </a:r>
            <a:r>
              <a:rPr lang="en-US" sz="11200" spc="-5" dirty="0">
                <a:latin typeface="Calibri"/>
                <a:cs typeface="Calibri"/>
              </a:rPr>
              <a:t>ions.</a:t>
            </a:r>
            <a:endParaRPr lang="en-US" sz="112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SzPct val="69230"/>
              <a:buFont typeface="Segoe UI Symbol"/>
              <a:buChar char="➢"/>
              <a:tabLst>
                <a:tab pos="756920" algn="l"/>
              </a:tabLst>
            </a:pPr>
            <a:r>
              <a:rPr lang="en-US" sz="11200" dirty="0">
                <a:latin typeface="Calibri"/>
                <a:cs typeface="Calibri"/>
              </a:rPr>
              <a:t>Amino </a:t>
            </a:r>
            <a:r>
              <a:rPr lang="en-US" sz="11200" spc="-5" dirty="0">
                <a:latin typeface="Calibri"/>
                <a:cs typeface="Calibri"/>
              </a:rPr>
              <a:t>acids, glucose </a:t>
            </a:r>
            <a:r>
              <a:rPr lang="en-US" sz="11200" dirty="0">
                <a:latin typeface="Calibri"/>
                <a:cs typeface="Calibri"/>
              </a:rPr>
              <a:t>and </a:t>
            </a:r>
            <a:r>
              <a:rPr lang="en-US" sz="11200" spc="-5" dirty="0">
                <a:latin typeface="Calibri"/>
                <a:cs typeface="Calibri"/>
              </a:rPr>
              <a:t>other</a:t>
            </a:r>
            <a:r>
              <a:rPr lang="en-US" sz="11200" spc="-85" dirty="0">
                <a:latin typeface="Calibri"/>
                <a:cs typeface="Calibri"/>
              </a:rPr>
              <a:t> </a:t>
            </a:r>
            <a:r>
              <a:rPr lang="en-US" sz="11200" spc="-15" dirty="0">
                <a:latin typeface="Calibri"/>
                <a:cs typeface="Calibri"/>
              </a:rPr>
              <a:t>sugars.</a:t>
            </a:r>
            <a:endParaRPr lang="en-US" sz="11200" dirty="0">
              <a:latin typeface="Calibri"/>
              <a:cs typeface="Calibri"/>
            </a:endParaRPr>
          </a:p>
          <a:p>
            <a:pPr lvl="0" algn="ctr">
              <a:lnSpc>
                <a:spcPts val="2800"/>
              </a:lnSpc>
              <a:spcBef>
                <a:spcPts val="0"/>
              </a:spcBef>
              <a:tabLst>
                <a:tab pos="342900" algn="l"/>
                <a:tab pos="736600" algn="l"/>
                <a:tab pos="1968500" algn="l"/>
              </a:tabLst>
            </a:pPr>
            <a:endParaRPr lang="en-US" altLang="zh-CN" sz="12800" i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0" algn="ctr">
              <a:lnSpc>
                <a:spcPts val="2800"/>
              </a:lnSpc>
              <a:spcBef>
                <a:spcPts val="0"/>
              </a:spcBef>
              <a:tabLst>
                <a:tab pos="342900" algn="l"/>
                <a:tab pos="736600" algn="l"/>
                <a:tab pos="1968500" algn="l"/>
              </a:tabLst>
            </a:pP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Requires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i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carrier</a:t>
            </a:r>
            <a:r>
              <a:rPr lang="en-US" altLang="zh-CN" sz="1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8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protein</a:t>
            </a:r>
          </a:p>
          <a:p>
            <a:pPr lvl="0" algn="ctr">
              <a:lnSpc>
                <a:spcPts val="2800"/>
              </a:lnSpc>
              <a:spcBef>
                <a:spcPts val="0"/>
              </a:spcBef>
              <a:tabLst>
                <a:tab pos="342900" algn="l"/>
                <a:tab pos="736600" algn="l"/>
                <a:tab pos="1968500" algn="l"/>
              </a:tabLst>
            </a:pPr>
            <a:endParaRPr lang="en-US" altLang="zh-CN" sz="3002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0" algn="ctr">
              <a:lnSpc>
                <a:spcPts val="2800"/>
              </a:lnSpc>
              <a:spcBef>
                <a:spcPts val="0"/>
              </a:spcBef>
              <a:tabLst>
                <a:tab pos="342900" algn="l"/>
                <a:tab pos="736600" algn="l"/>
                <a:tab pos="1968500" algn="l"/>
              </a:tabLst>
            </a:pPr>
            <a:endParaRPr lang="en-US" altLang="zh-CN" sz="3002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lvl="0" algn="ctr">
              <a:lnSpc>
                <a:spcPts val="2800"/>
              </a:lnSpc>
              <a:spcBef>
                <a:spcPts val="0"/>
              </a:spcBef>
              <a:tabLst>
                <a:tab pos="342900" algn="l"/>
                <a:tab pos="736600" algn="l"/>
                <a:tab pos="1968500" algn="l"/>
              </a:tabLst>
            </a:pPr>
            <a:endParaRPr lang="en-US" altLang="zh-CN" sz="3002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5536" y="6508656"/>
            <a:ext cx="1219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3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Left 15"/>
          <p:cNvSpPr/>
          <p:nvPr/>
        </p:nvSpPr>
        <p:spPr>
          <a:xfrm>
            <a:off x="1691680" y="3510642"/>
            <a:ext cx="2689795" cy="215982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0607" y="4108385"/>
            <a:ext cx="3667944" cy="25786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43283"/>
            <a:ext cx="4172001" cy="3426767"/>
          </a:xfrm>
        </p:spPr>
        <p:txBody>
          <a:bodyPr>
            <a:normAutofit/>
          </a:bodyPr>
          <a:lstStyle/>
          <a:p>
            <a:r>
              <a:rPr lang="en-US" sz="1800" b="1" dirty="0"/>
              <a:t>Characteristics</a:t>
            </a:r>
            <a:r>
              <a:rPr lang="en-US" sz="1600" b="1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It covers the cell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Thickness</a:t>
            </a:r>
            <a:r>
              <a:rPr lang="en-US" sz="1600" dirty="0"/>
              <a:t>: 7.5-10 </a:t>
            </a:r>
            <a:r>
              <a:rPr lang="en-US" sz="1600" dirty="0" smtClean="0"/>
              <a:t>nm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Selectively permeable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It is fluid, not solid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Composed </a:t>
            </a:r>
            <a:r>
              <a:rPr lang="en-US" sz="1600" dirty="0"/>
              <a:t>of: </a:t>
            </a:r>
          </a:p>
          <a:p>
            <a:r>
              <a:rPr lang="en-US" sz="1600" dirty="0">
                <a:solidFill>
                  <a:srgbClr val="660066"/>
                </a:solidFill>
              </a:rPr>
              <a:t>55% </a:t>
            </a:r>
            <a:r>
              <a:rPr lang="en-US" sz="1600" dirty="0"/>
              <a:t>proteins</a:t>
            </a:r>
          </a:p>
          <a:p>
            <a:r>
              <a:rPr lang="en-US" sz="1600" dirty="0">
                <a:solidFill>
                  <a:srgbClr val="660066"/>
                </a:solidFill>
              </a:rPr>
              <a:t>42% </a:t>
            </a:r>
            <a:r>
              <a:rPr lang="en-US" sz="1600" dirty="0"/>
              <a:t>lipids </a:t>
            </a:r>
          </a:p>
          <a:p>
            <a:r>
              <a:rPr lang="en-US" sz="1600" dirty="0">
                <a:solidFill>
                  <a:srgbClr val="660066"/>
                </a:solidFill>
              </a:rPr>
              <a:t>3% </a:t>
            </a:r>
            <a:r>
              <a:rPr lang="en-US" sz="1600" dirty="0" smtClean="0"/>
              <a:t>other (Can be carbohydrates)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355976" y="1488987"/>
            <a:ext cx="3240360" cy="220593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81475" y="1634024"/>
            <a:ext cx="3284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1-Phospholipids (most abundant)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25%</a:t>
            </a:r>
          </a:p>
          <a:p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2-Cholestrol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13%</a:t>
            </a:r>
          </a:p>
          <a:p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3-Other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6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% 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(Can be Glycolipid)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4" y="4725144"/>
            <a:ext cx="3219266" cy="19245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576" y="4388266"/>
            <a:ext cx="2611896" cy="22360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0909" y="4108385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Phospholipid:</a:t>
            </a:r>
          </a:p>
          <a:p>
            <a:r>
              <a:rPr lang="en-US" sz="1600" dirty="0"/>
              <a:t>Head: </a:t>
            </a:r>
            <a:r>
              <a:rPr lang="en-US" sz="1600" dirty="0">
                <a:solidFill>
                  <a:srgbClr val="660066"/>
                </a:solidFill>
              </a:rPr>
              <a:t>P</a:t>
            </a:r>
            <a:r>
              <a:rPr lang="en-US" sz="1600" dirty="0" smtClean="0">
                <a:solidFill>
                  <a:srgbClr val="660066"/>
                </a:solidFill>
              </a:rPr>
              <a:t>hosphate</a:t>
            </a:r>
            <a:r>
              <a:rPr lang="en-US" sz="1600" dirty="0" smtClean="0"/>
              <a:t> / </a:t>
            </a:r>
            <a:r>
              <a:rPr lang="en-US" sz="1600" dirty="0" smtClean="0">
                <a:solidFill>
                  <a:srgbClr val="528689"/>
                </a:solidFill>
              </a:rPr>
              <a:t>Glycerol    </a:t>
            </a:r>
            <a:r>
              <a:rPr lang="en-US" sz="1600" dirty="0" smtClean="0"/>
              <a:t>Tail</a:t>
            </a:r>
            <a:r>
              <a:rPr lang="en-US" sz="1600" dirty="0"/>
              <a:t>: fatty acid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75186" y="3726907"/>
            <a:ext cx="4971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Interior of the </a:t>
            </a:r>
            <a:r>
              <a:rPr lang="en-US" b="1" u="sng" dirty="0" smtClean="0">
                <a:solidFill>
                  <a:srgbClr val="FF0000"/>
                </a:solidFill>
              </a:rPr>
              <a:t>Phospholipid bi-layer</a:t>
            </a:r>
            <a:r>
              <a:rPr lang="en-US" dirty="0"/>
              <a:t>: </a:t>
            </a:r>
            <a:r>
              <a:rPr lang="en-US" dirty="0">
                <a:solidFill>
                  <a:srgbClr val="528689"/>
                </a:solidFill>
              </a:rPr>
              <a:t>amphipathic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/>
              <a:t>(Hydrophilic head+ hydrophobic tail)</a:t>
            </a:r>
          </a:p>
        </p:txBody>
      </p:sp>
      <p:sp>
        <p:nvSpPr>
          <p:cNvPr id="23" name="Arrow: Left-Up 22"/>
          <p:cNvSpPr/>
          <p:nvPr/>
        </p:nvSpPr>
        <p:spPr>
          <a:xfrm>
            <a:off x="7596336" y="4463352"/>
            <a:ext cx="792088" cy="1336839"/>
          </a:xfrm>
          <a:prstGeom prst="left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Structure of the cell membrane (Plasma membrane)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17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/>
          <a:srcRect l="37462" t="34947" r="19800" b="18607"/>
          <a:stretch/>
        </p:blipFill>
        <p:spPr>
          <a:xfrm>
            <a:off x="1259631" y="1552600"/>
            <a:ext cx="7195051" cy="4396212"/>
          </a:xfrm>
          <a:prstGeom prst="rect">
            <a:avLst/>
          </a:prstGeom>
        </p:spPr>
      </p:pic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827584" y="404664"/>
            <a:ext cx="8229600" cy="4525963"/>
          </a:xfrm>
        </p:spPr>
        <p:txBody>
          <a:bodyPr/>
          <a:lstStyle/>
          <a:p>
            <a:pPr marL="0" lvl="0" indent="0">
              <a:lnSpc>
                <a:spcPts val="1000"/>
              </a:lnSpc>
              <a:spcBef>
                <a:spcPts val="0"/>
              </a:spcBef>
              <a:buNone/>
            </a:pPr>
            <a:endParaRPr lang="en-US" altLang="zh-CN" sz="1800" dirty="0">
              <a:solidFill>
                <a:prstClr val="black"/>
              </a:solidFill>
            </a:endParaRPr>
          </a:p>
          <a:p>
            <a:endParaRPr lang="x-none" dirty="0"/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6297646" y="4196631"/>
            <a:ext cx="2458288" cy="1727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9497" y="1052736"/>
            <a:ext cx="879532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  <a:p>
            <a:r>
              <a:rPr lang="en-US" sz="2800" dirty="0"/>
              <a:t>According to the source of energy used to </a:t>
            </a:r>
            <a:r>
              <a:rPr lang="en-US" sz="2800" dirty="0" smtClean="0"/>
              <a:t>facilitate transport</a:t>
            </a:r>
            <a:r>
              <a:rPr lang="en-US" sz="2800" dirty="0"/>
              <a:t>, it can be divided into;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00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63538" y="3429000"/>
            <a:ext cx="3696494" cy="18722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772816"/>
            <a:ext cx="7330008" cy="45259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>
              <a:lnSpc>
                <a:spcPts val="2700"/>
              </a:lnSpc>
              <a:spcBef>
                <a:spcPts val="0"/>
              </a:spcBef>
              <a:buNone/>
              <a:tabLst>
                <a:tab pos="342900" algn="l"/>
                <a:tab pos="533400" algn="l"/>
                <a:tab pos="736600" algn="l"/>
              </a:tabLst>
            </a:pPr>
            <a:r>
              <a:rPr lang="en-US" altLang="zh-CN" sz="219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en-US" altLang="zh-CN" sz="2400" dirty="0">
                <a:solidFill>
                  <a:schemeClr val="tx1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libri" pitchFamily="18" charset="0"/>
                <a:cs typeface="Calibri" pitchFamily="18" charset="0"/>
              </a:rPr>
              <a:t>derived</a:t>
            </a:r>
          </a:p>
          <a:p>
            <a:pPr marL="0" lvl="0" indent="0" algn="ctr">
              <a:lnSpc>
                <a:spcPts val="2300"/>
              </a:lnSpc>
              <a:spcBef>
                <a:spcPts val="0"/>
              </a:spcBef>
              <a:buNone/>
              <a:tabLst>
                <a:tab pos="342900" algn="l"/>
                <a:tab pos="533400" algn="l"/>
                <a:tab pos="736600" algn="l"/>
              </a:tabLst>
            </a:pPr>
            <a:r>
              <a:rPr lang="en-US" altLang="zh-CN" sz="2000" dirty="0">
                <a:solidFill>
                  <a:schemeClr val="tx1"/>
                </a:solidFill>
              </a:rPr>
              <a:t>	</a:t>
            </a:r>
            <a:r>
              <a:rPr lang="en-US" altLang="zh-CN" sz="2400" i="1" dirty="0">
                <a:solidFill>
                  <a:schemeClr val="tx1"/>
                </a:solidFill>
                <a:latin typeface="Calibri" pitchFamily="18" charset="0"/>
                <a:cs typeface="Calibri" pitchFamily="18" charset="0"/>
              </a:rPr>
              <a:t>directly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alibri" pitchFamily="18" charset="0"/>
                <a:cs typeface="Calibri" pitchFamily="18" charset="0"/>
              </a:rPr>
              <a:t>breakdown</a:t>
            </a:r>
            <a:endParaRPr lang="en-US" altLang="zh-CN" sz="2400" dirty="0">
              <a:solidFill>
                <a:schemeClr val="tx1"/>
              </a:solidFill>
              <a:latin typeface="Calibri" pitchFamily="18" charset="0"/>
              <a:cs typeface="Calibri" pitchFamily="18" charset="0"/>
            </a:endParaRPr>
          </a:p>
          <a:p>
            <a:pPr marL="0" lvl="0" indent="0" algn="ctr">
              <a:lnSpc>
                <a:spcPts val="2300"/>
              </a:lnSpc>
              <a:spcBef>
                <a:spcPts val="0"/>
              </a:spcBef>
              <a:buNone/>
              <a:tabLst>
                <a:tab pos="342900" algn="l"/>
                <a:tab pos="533400" algn="l"/>
                <a:tab pos="736600" algn="l"/>
              </a:tabLst>
            </a:pPr>
            <a:r>
              <a:rPr lang="en-US" altLang="zh-CN" sz="2000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(ATP)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( ADP) </a:t>
            </a:r>
          </a:p>
          <a:p>
            <a:pPr marL="0" lvl="0" indent="0" algn="ctr">
              <a:lnSpc>
                <a:spcPts val="2300"/>
              </a:lnSpc>
              <a:spcBef>
                <a:spcPts val="0"/>
              </a:spcBef>
              <a:buNone/>
              <a:tabLst>
                <a:tab pos="342900" algn="l"/>
                <a:tab pos="533400" algn="l"/>
                <a:tab pos="736600" algn="l"/>
              </a:tabLst>
            </a:pPr>
            <a:r>
              <a:rPr lang="en-US" altLang="zh-CN" sz="2400" dirty="0">
                <a:solidFill>
                  <a:schemeClr val="tx1"/>
                </a:solidFill>
                <a:latin typeface="Calibri" pitchFamily="18" charset="0"/>
                <a:cs typeface="Times New Roman" pitchFamily="18" charset="0"/>
              </a:rPr>
              <a:t>this breakdown will </a:t>
            </a:r>
            <a:r>
              <a:rPr lang="en-US" altLang="zh-CN" sz="2400" dirty="0" smtClean="0">
                <a:solidFill>
                  <a:schemeClr val="tx1"/>
                </a:solidFill>
                <a:latin typeface="Calibri" pitchFamily="18" charset="0"/>
                <a:cs typeface="Times New Roman" pitchFamily="18" charset="0"/>
              </a:rPr>
              <a:t>release </a:t>
            </a:r>
            <a:r>
              <a:rPr lang="en-US" altLang="zh-CN" sz="2400" dirty="0">
                <a:solidFill>
                  <a:schemeClr val="tx1"/>
                </a:solidFill>
                <a:latin typeface="Calibri" pitchFamily="18" charset="0"/>
                <a:cs typeface="Times New Roman" pitchFamily="18" charset="0"/>
              </a:rPr>
              <a:t>energy </a:t>
            </a:r>
            <a:endParaRPr lang="en-US" altLang="zh-CN" sz="2400" dirty="0">
              <a:solidFill>
                <a:schemeClr val="tx1"/>
              </a:solidFill>
              <a:latin typeface="Calibri" pitchFamily="18" charset="0"/>
              <a:cs typeface="Calibri" pitchFamily="18" charset="0"/>
            </a:endParaRPr>
          </a:p>
          <a:p>
            <a:pPr marL="0" indent="0">
              <a:lnSpc>
                <a:spcPts val="2800"/>
              </a:lnSpc>
              <a:buNone/>
              <a:tabLst>
                <a:tab pos="342900" algn="l"/>
                <a:tab pos="533400" algn="l"/>
                <a:tab pos="736600" algn="l"/>
              </a:tabLst>
            </a:pPr>
            <a:endParaRPr lang="en-US" altLang="zh-CN" sz="1800" b="1" i="1" dirty="0">
              <a:solidFill>
                <a:srgbClr val="660033"/>
              </a:solidFill>
              <a:latin typeface="Calibri" pitchFamily="18" charset="0"/>
              <a:cs typeface="Calibri" pitchFamily="18" charset="0"/>
            </a:endParaRPr>
          </a:p>
          <a:p>
            <a:pPr marL="0" indent="0">
              <a:lnSpc>
                <a:spcPts val="2800"/>
              </a:lnSpc>
              <a:buNone/>
              <a:tabLst>
                <a:tab pos="342900" algn="l"/>
                <a:tab pos="533400" algn="l"/>
                <a:tab pos="736600" algn="l"/>
              </a:tabLst>
            </a:pPr>
            <a:r>
              <a:rPr lang="en-US" altLang="zh-CN" sz="1800" b="1" i="1" dirty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Examples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>
                <a:solidFill>
                  <a:srgbClr val="660033"/>
                </a:solidFill>
                <a:latin typeface="Calibri" pitchFamily="18" charset="0"/>
                <a:cs typeface="Calibri" pitchFamily="18" charset="0"/>
              </a:rPr>
              <a:t>include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 marL="0" indent="0">
              <a:lnSpc>
                <a:spcPts val="2500"/>
              </a:lnSpc>
              <a:buNone/>
              <a:tabLst>
                <a:tab pos="342900" algn="l"/>
                <a:tab pos="533400" algn="l"/>
                <a:tab pos="736600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Sodium</a:t>
            </a:r>
            <a:r>
              <a:rPr lang="en-US" altLang="zh-CN" sz="1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-Potassium ATPase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pump</a:t>
            </a:r>
            <a:endParaRPr lang="en-US" altLang="zh-CN" sz="16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marL="0" indent="0">
              <a:lnSpc>
                <a:spcPts val="2500"/>
              </a:lnSpc>
              <a:buNone/>
              <a:tabLst>
                <a:tab pos="342900" algn="l"/>
                <a:tab pos="533400" algn="l"/>
                <a:tab pos="736600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Calcium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ATPase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pump.</a:t>
            </a:r>
            <a:endParaRPr lang="en-US" altLang="zh-CN" sz="16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marL="0" indent="0">
              <a:lnSpc>
                <a:spcPts val="2500"/>
              </a:lnSpc>
              <a:buNone/>
              <a:tabLst>
                <a:tab pos="342900" algn="l"/>
                <a:tab pos="533400" algn="l"/>
                <a:tab pos="736600" algn="l"/>
              </a:tabLst>
            </a:pPr>
            <a:r>
              <a:rPr lang="en-US" altLang="zh-CN" sz="1600" dirty="0"/>
              <a:t>			</a:t>
            </a: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Hydrogen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ATPase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pump.</a:t>
            </a:r>
            <a:endParaRPr lang="en-US" altLang="zh-CN" sz="1600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500"/>
              </a:lnSpc>
              <a:tabLst>
                <a:tab pos="342900" algn="l"/>
                <a:tab pos="533400" algn="l"/>
                <a:tab pos="736600" algn="l"/>
              </a:tabLst>
            </a:pPr>
            <a:endParaRPr lang="en-US" sz="2400" dirty="0">
              <a:solidFill>
                <a:srgbClr val="000000"/>
              </a:solidFill>
              <a:latin typeface="Calibri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0600"/>
          </a:xfrm>
        </p:spPr>
        <p:txBody>
          <a:bodyPr/>
          <a:lstStyle/>
          <a:p>
            <a:r>
              <a:rPr lang="en-US" dirty="0" smtClean="0"/>
              <a:t>Primary Active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76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3645024"/>
            <a:ext cx="7488832" cy="3054746"/>
          </a:xfrm>
        </p:spPr>
        <p:txBody>
          <a:bodyPr anchor="t">
            <a:noAutofit/>
          </a:bodyPr>
          <a:lstStyle/>
          <a:p>
            <a:pPr lvl="0" algn="l">
              <a:lnSpc>
                <a:spcPts val="15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4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en-US" sz="1600" dirty="0">
                <a:solidFill>
                  <a:srgbClr val="528689"/>
                </a:solidFill>
                <a:latin typeface="+mn-lt"/>
                <a:ea typeface="+mn-ea"/>
                <a:cs typeface="+mn-cs"/>
              </a:rPr>
              <a:t>Pump Characteristics:</a:t>
            </a:r>
            <a:br>
              <a:rPr lang="en-US" sz="1600" dirty="0">
                <a:solidFill>
                  <a:srgbClr val="528689"/>
                </a:solidFill>
                <a:latin typeface="+mn-lt"/>
                <a:ea typeface="+mn-ea"/>
                <a:cs typeface="+mn-cs"/>
              </a:rPr>
            </a:br>
            <a:r>
              <a:rPr lang="en-US" sz="1600" dirty="0">
                <a:solidFill>
                  <a:srgbClr val="528689"/>
                </a:solidFill>
                <a:latin typeface="+mn-lt"/>
                <a:ea typeface="+mn-ea"/>
                <a:cs typeface="+mn-cs"/>
              </a:rPr>
              <a:t>1- Carrier protein is made of alpha and beta subunits.</a:t>
            </a:r>
            <a:br>
              <a:rPr lang="en-US" sz="1600" dirty="0">
                <a:solidFill>
                  <a:srgbClr val="528689"/>
                </a:solidFill>
                <a:latin typeface="+mn-lt"/>
                <a:ea typeface="+mn-ea"/>
                <a:cs typeface="+mn-cs"/>
              </a:rPr>
            </a:br>
            <a:r>
              <a:rPr lang="en-US" sz="1600" dirty="0">
                <a:solidFill>
                  <a:srgbClr val="528689"/>
                </a:solidFill>
                <a:latin typeface="+mn-lt"/>
                <a:ea typeface="+mn-ea"/>
                <a:cs typeface="+mn-cs"/>
              </a:rPr>
              <a:t>2- Na binding site is inside, K binding site is outside.</a:t>
            </a:r>
            <a:br>
              <a:rPr lang="en-US" sz="1600" dirty="0">
                <a:solidFill>
                  <a:srgbClr val="528689"/>
                </a:solidFill>
                <a:latin typeface="+mn-lt"/>
                <a:ea typeface="+mn-ea"/>
                <a:cs typeface="+mn-cs"/>
              </a:rPr>
            </a:br>
            <a:r>
              <a:rPr lang="en-US" sz="1600" dirty="0">
                <a:solidFill>
                  <a:srgbClr val="528689"/>
                </a:solidFill>
                <a:latin typeface="+mn-lt"/>
                <a:ea typeface="+mn-ea"/>
                <a:cs typeface="+mn-cs"/>
              </a:rPr>
              <a:t>3- It has ATPase activity</a:t>
            </a:r>
            <a:r>
              <a:rPr lang="en-US" sz="16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6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en-US" sz="16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6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first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body fluid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lecture we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decided that the intercellular fluid </a:t>
            </a:r>
            <a:b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has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more K and less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Na,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also extracellular fluid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has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more Na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and less K.</a:t>
            </a:r>
            <a:b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If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 cell have more Na inside and more K outside that the cell will </a:t>
            </a: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burst, </a:t>
            </a: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en-US" sz="1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therefore, </a:t>
            </a:r>
            <a:r>
              <a:rPr lang="en-US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t</a:t>
            </a:r>
            <a:r>
              <a:rPr lang="en-US" altLang="zh-CN" sz="1600" dirty="0" smtClean="0">
                <a:solidFill>
                  <a:srgbClr val="002060"/>
                </a:solidFill>
                <a:latin typeface="+mn-lt"/>
                <a:cs typeface="Calibri" pitchFamily="18" charset="0"/>
              </a:rPr>
              <a:t>his</a:t>
            </a:r>
            <a:r>
              <a:rPr lang="en-US" altLang="zh-CN" sz="1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pump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functions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by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moving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3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molecules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of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u="sng" dirty="0">
                <a:solidFill>
                  <a:srgbClr val="002060"/>
                </a:solidFill>
                <a:latin typeface="+mn-lt"/>
                <a:cs typeface="Calibri" pitchFamily="18" charset="0"/>
              </a:rPr>
              <a:t>sodium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u="sng" dirty="0">
                <a:solidFill>
                  <a:srgbClr val="FF0000"/>
                </a:solidFill>
                <a:latin typeface="+mn-lt"/>
                <a:cs typeface="Calibri" pitchFamily="18" charset="0"/>
              </a:rPr>
              <a:t>OUT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and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2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molecules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of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u="sng" dirty="0" smtClean="0">
                <a:solidFill>
                  <a:srgbClr val="002060"/>
                </a:solidFill>
                <a:latin typeface="+mn-lt"/>
                <a:cs typeface="Calibri" pitchFamily="18" charset="0"/>
              </a:rPr>
              <a:t>potassium </a:t>
            </a:r>
            <a:r>
              <a:rPr lang="en-US" altLang="zh-CN" sz="1600" u="sng" dirty="0" smtClean="0">
                <a:solidFill>
                  <a:srgbClr val="FF0000"/>
                </a:solidFill>
                <a:latin typeface="+mn-lt"/>
                <a:cs typeface="Calibri" pitchFamily="18" charset="0"/>
              </a:rPr>
              <a:t>INTO</a:t>
            </a:r>
            <a:r>
              <a:rPr lang="en-US" altLang="zh-CN" sz="1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the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cell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both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against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their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concentration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zh-CN" sz="1600" dirty="0" smtClean="0">
                <a:solidFill>
                  <a:srgbClr val="002060"/>
                </a:solidFill>
                <a:latin typeface="+mn-lt"/>
                <a:cs typeface="Calibri" pitchFamily="18" charset="0"/>
              </a:rPr>
              <a:t>gradients to 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>maintain the body </a:t>
            </a:r>
            <a:r>
              <a:rPr lang="en-US" altLang="zh-CN" sz="1600" dirty="0" smtClean="0">
                <a:solidFill>
                  <a:srgbClr val="002060"/>
                </a:solidFill>
                <a:latin typeface="+mn-lt"/>
                <a:cs typeface="Calibri" pitchFamily="18" charset="0"/>
              </a:rPr>
              <a:t>fluid balance.</a:t>
            </a:r>
            <a: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  <a:t/>
            </a:r>
            <a:br>
              <a:rPr lang="en-US" altLang="zh-CN" sz="1600" dirty="0">
                <a:solidFill>
                  <a:srgbClr val="002060"/>
                </a:solidFill>
                <a:latin typeface="+mn-lt"/>
                <a:cs typeface="Calibri" pitchFamily="18" charset="0"/>
              </a:rPr>
            </a:br>
            <a: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endParaRPr lang="x-none" sz="2400" dirty="0">
              <a:latin typeface="+mn-lt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6444208" y="1936656"/>
            <a:ext cx="4500514" cy="1626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5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 pitchFamily="18" charset="0"/>
                <a:ea typeface="+mn-ea"/>
                <a:cs typeface="+mn-cs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18" charset="0"/>
                <a:ea typeface="+mn-ea"/>
                <a:cs typeface="+mn-cs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18" charset="0"/>
                <a:ea typeface="+mn-ea"/>
                <a:cs typeface="+mn-cs"/>
              </a:rPr>
              <a:t> </a:t>
            </a:r>
            <a:endParaRPr lang="x-none" dirty="0"/>
          </a:p>
        </p:txBody>
      </p:sp>
      <p:sp>
        <p:nvSpPr>
          <p:cNvPr id="8" name="مستطيل 7"/>
          <p:cNvSpPr/>
          <p:nvPr/>
        </p:nvSpPr>
        <p:spPr>
          <a:xfrm>
            <a:off x="5940151" y="260648"/>
            <a:ext cx="2754313" cy="32316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Functions:</a:t>
            </a:r>
          </a:p>
          <a:p>
            <a:r>
              <a:rPr lang="en-US" dirty="0"/>
              <a:t>• Maintaining Na+ and</a:t>
            </a:r>
          </a:p>
          <a:p>
            <a:r>
              <a:rPr lang="en-US" dirty="0"/>
              <a:t>K+ concentration</a:t>
            </a:r>
          </a:p>
          <a:p>
            <a:r>
              <a:rPr lang="en-US" dirty="0" smtClean="0"/>
              <a:t>difference.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smtClean="0"/>
              <a:t>Establishes –</a:t>
            </a:r>
            <a:r>
              <a:rPr lang="en-US" dirty="0" err="1" smtClean="0"/>
              <a:t>ve</a:t>
            </a:r>
            <a:endParaRPr lang="en-US" dirty="0"/>
          </a:p>
          <a:p>
            <a:r>
              <a:rPr lang="en-US" dirty="0"/>
              <a:t>potential inside the</a:t>
            </a:r>
          </a:p>
          <a:p>
            <a:r>
              <a:rPr lang="en-US" dirty="0"/>
              <a:t>cell.</a:t>
            </a:r>
          </a:p>
          <a:p>
            <a:r>
              <a:rPr lang="en-US" dirty="0"/>
              <a:t>• Maintains a normal cell</a:t>
            </a:r>
          </a:p>
          <a:p>
            <a:r>
              <a:rPr lang="en-US" dirty="0"/>
              <a:t>volume.</a:t>
            </a:r>
          </a:p>
          <a:p>
            <a:r>
              <a:rPr lang="en-US" dirty="0"/>
              <a:t>• It is the basis of nerve</a:t>
            </a:r>
          </a:p>
          <a:p>
            <a:r>
              <a:rPr lang="en-US" dirty="0"/>
              <a:t>signal </a:t>
            </a:r>
            <a:r>
              <a:rPr lang="en-US" dirty="0" smtClean="0"/>
              <a:t>transmission.</a:t>
            </a:r>
            <a:endParaRPr lang="x-none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4824536" cy="337494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09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6368" y="332656"/>
            <a:ext cx="4881736" cy="29523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lvl="0" algn="l">
              <a:lnSpc>
                <a:spcPts val="2700"/>
              </a:lnSpc>
              <a:spcBef>
                <a:spcPts val="0"/>
              </a:spcBef>
            </a:pPr>
            <a: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/>
            </a:r>
            <a:b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/>
            </a:r>
            <a:b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/>
            </a:r>
            <a:b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More </a:t>
            </a:r>
            <a:r>
              <a:rPr lang="en-US" altLang="zh-CN" sz="2700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examples:</a:t>
            </a:r>
            <a: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/>
            </a:r>
            <a:b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/>
            </a:r>
            <a:b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1- Ca+2</a:t>
            </a:r>
            <a:r>
              <a:rPr lang="en-US" altLang="zh-C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ATPase</a:t>
            </a:r>
            <a:r>
              <a:rPr lang="en-US" altLang="zh-CN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Pump  </a:t>
            </a:r>
            <a:r>
              <a:rPr lang="en-US" altLang="zh-CN" sz="2700" b="1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                            </a:t>
            </a:r>
            <a: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/>
            </a:r>
            <a:b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2702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en-US" altLang="zh-CN" sz="2702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Present</a:t>
            </a:r>
            <a:r>
              <a:rPr lang="en-US" altLang="zh-CN" sz="2702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2" dirty="0" smtClean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in:                                                       </a:t>
            </a:r>
            <a:r>
              <a:rPr lang="en-US" altLang="zh-CN" sz="27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                   </a:t>
            </a:r>
            <a:r>
              <a:rPr lang="en-US" altLang="zh-CN" sz="27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/>
            </a:r>
            <a:br>
              <a:rPr lang="en-US" altLang="zh-CN" sz="27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2400" dirty="0">
                <a:solidFill>
                  <a:srgbClr val="002060"/>
                </a:solidFill>
              </a:rPr>
              <a:t>A) Sarcoplasmic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reticulum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            </a:t>
            </a:r>
            <a:b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2400" dirty="0">
                <a:solidFill>
                  <a:srgbClr val="002060"/>
                </a:solidFill>
              </a:rPr>
              <a:t>B) Mitochondria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                                                       </a:t>
            </a:r>
            <a: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/>
            </a:r>
            <a:br>
              <a:rPr lang="en-US" altLang="zh-CN" sz="24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2400" dirty="0">
                <a:solidFill>
                  <a:srgbClr val="002060"/>
                </a:solidFill>
              </a:rPr>
              <a:t>C) Some</a:t>
            </a:r>
            <a:r>
              <a:rPr lang="en-US" altLang="zh-CN" sz="2402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</a:rPr>
              <a:t>cell</a:t>
            </a:r>
            <a:r>
              <a:rPr lang="en-US" altLang="zh-CN" sz="240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</a:rPr>
              <a:t>membranes</a:t>
            </a:r>
            <a: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 </a:t>
            </a:r>
            <a:br>
              <a:rPr lang="en-US" altLang="zh-CN" sz="24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27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/>
            </a:r>
            <a:br>
              <a:rPr lang="en-US" altLang="zh-CN" sz="2702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</a:br>
            <a: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/>
            </a:r>
            <a:br>
              <a:rPr lang="en-US" altLang="zh-CN" sz="27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</a:b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3284984"/>
            <a:ext cx="4896544" cy="33123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990000"/>
                </a:solidFill>
              </a:rPr>
              <a:t>2</a:t>
            </a:r>
            <a:r>
              <a:rPr lang="en-US" sz="1800" b="1" dirty="0" smtClean="0">
                <a:solidFill>
                  <a:srgbClr val="990000"/>
                </a:solidFill>
              </a:rPr>
              <a:t>- H</a:t>
            </a:r>
            <a:r>
              <a:rPr lang="en-US" sz="1800" b="1" dirty="0">
                <a:solidFill>
                  <a:srgbClr val="990000"/>
                </a:solidFill>
              </a:rPr>
              <a:t>+ </a:t>
            </a:r>
            <a:r>
              <a:rPr lang="en-US" sz="1800" b="1" dirty="0" smtClean="0">
                <a:solidFill>
                  <a:srgbClr val="990000"/>
                </a:solidFill>
              </a:rPr>
              <a:t>ATPase (OR H+-K) Pump</a:t>
            </a:r>
            <a:endParaRPr lang="en-US" sz="1800" b="1" dirty="0">
              <a:solidFill>
                <a:srgbClr val="99000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Present </a:t>
            </a:r>
            <a:r>
              <a:rPr lang="en-US" sz="1800" dirty="0" smtClean="0">
                <a:solidFill>
                  <a:srgbClr val="002060"/>
                </a:solidFill>
              </a:rPr>
              <a:t>in: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A) </a:t>
            </a:r>
            <a:r>
              <a:rPr lang="en-US" sz="1800" dirty="0">
                <a:solidFill>
                  <a:srgbClr val="002060"/>
                </a:solidFill>
              </a:rPr>
              <a:t>Parietal</a:t>
            </a:r>
            <a:r>
              <a:rPr lang="en-US" sz="1800" dirty="0" smtClean="0">
                <a:solidFill>
                  <a:srgbClr val="002060"/>
                </a:solidFill>
              </a:rPr>
              <a:t> stomach cells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B) Intercalated cells of distal renal tubule</a:t>
            </a:r>
          </a:p>
          <a:p>
            <a:pPr marL="0" indent="0">
              <a:buNone/>
            </a:pPr>
            <a:endParaRPr lang="en-US" sz="2200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5796136" y="332656"/>
            <a:ext cx="0" cy="29523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5796136" y="2924944"/>
            <a:ext cx="0" cy="36724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5508104" y="332657"/>
            <a:ext cx="3168352" cy="295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Function: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002060"/>
                </a:solidFill>
              </a:rPr>
              <a:t>Maintains low Ca+2 concentrations in the cell</a:t>
            </a: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5508104" y="3284984"/>
            <a:ext cx="3168352" cy="3312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990000"/>
                </a:solidFill>
              </a:rPr>
              <a:t>Function: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A) Secretes </a:t>
            </a:r>
            <a:r>
              <a:rPr lang="en-US" sz="2000" dirty="0">
                <a:solidFill>
                  <a:srgbClr val="7030A0"/>
                </a:solidFill>
              </a:rPr>
              <a:t>HCL in stomach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B) Excretes acids from the body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Generally</a:t>
            </a:r>
            <a:r>
              <a:rPr lang="en-US" sz="2000" dirty="0">
                <a:solidFill>
                  <a:srgbClr val="002060"/>
                </a:solidFill>
              </a:rPr>
              <a:t>: Pumps H out of the cell into lumen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528689"/>
                </a:solidFill>
              </a:rPr>
              <a:t>H+-K ATPase inhibitors treat ulcer disease (</a:t>
            </a:r>
            <a:r>
              <a:rPr lang="en-US" sz="2000" b="1" dirty="0" err="1">
                <a:solidFill>
                  <a:srgbClr val="528689"/>
                </a:solidFill>
              </a:rPr>
              <a:t>omeprazol</a:t>
            </a:r>
            <a:r>
              <a:rPr lang="en-US" sz="2000" b="1" dirty="0">
                <a:solidFill>
                  <a:srgbClr val="528689"/>
                </a:solidFill>
              </a:rPr>
              <a:t>)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99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1148"/>
            <a:ext cx="4485612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60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24745"/>
            <a:ext cx="8856984" cy="4968552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ts val="3200"/>
              </a:lnSpc>
              <a:spcBef>
                <a:spcPts val="0"/>
              </a:spcBef>
              <a:buNone/>
              <a:tabLst>
                <a:tab pos="342900" algn="l"/>
                <a:tab pos="5461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derived</a:t>
            </a:r>
          </a:p>
          <a:p>
            <a:pPr marL="0" lvl="0" indent="0">
              <a:lnSpc>
                <a:spcPts val="2800"/>
              </a:lnSpc>
              <a:spcBef>
                <a:spcPts val="0"/>
              </a:spcBef>
              <a:buNone/>
              <a:tabLst>
                <a:tab pos="342900" algn="l"/>
                <a:tab pos="546100" algn="l"/>
              </a:tabLst>
            </a:pPr>
            <a:r>
              <a:rPr lang="en-US" altLang="zh-CN" sz="1800" b="1" dirty="0">
                <a:solidFill>
                  <a:prstClr val="black"/>
                </a:solidFill>
              </a:rPr>
              <a:t>	</a:t>
            </a:r>
            <a:r>
              <a:rPr lang="en-US" altLang="zh-CN" sz="24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indirectly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using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 marL="0" lvl="0" indent="0">
              <a:lnSpc>
                <a:spcPts val="2800"/>
              </a:lnSpc>
              <a:spcBef>
                <a:spcPts val="0"/>
              </a:spcBef>
              <a:buNone/>
              <a:tabLst>
                <a:tab pos="342900" algn="l"/>
                <a:tab pos="546100" algn="l"/>
              </a:tabLst>
            </a:pPr>
            <a:r>
              <a:rPr lang="en-US" altLang="zh-CN" sz="1800" b="1" dirty="0">
                <a:solidFill>
                  <a:prstClr val="black"/>
                </a:solidFill>
              </a:rPr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concentration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</a:p>
          <a:p>
            <a:pPr marL="0" lvl="0" indent="0">
              <a:lnSpc>
                <a:spcPts val="2800"/>
              </a:lnSpc>
              <a:spcBef>
                <a:spcPts val="0"/>
              </a:spcBef>
              <a:buNone/>
              <a:tabLst>
                <a:tab pos="342900" algn="l"/>
                <a:tab pos="546100" algn="l"/>
              </a:tabLst>
            </a:pPr>
            <a:r>
              <a:rPr lang="en-US" altLang="zh-CN" sz="1800" b="1" dirty="0">
                <a:solidFill>
                  <a:prstClr val="black"/>
                </a:solidFill>
              </a:rPr>
              <a:t>	</a:t>
            </a:r>
            <a:r>
              <a:rPr lang="en-US" altLang="zh-CN" sz="24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electrochemical</a:t>
            </a:r>
            <a:r>
              <a:rPr lang="en-US" altLang="zh-CN" sz="240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gradient</a:t>
            </a:r>
          </a:p>
          <a:p>
            <a:pPr marL="0" lvl="0" indent="0">
              <a:lnSpc>
                <a:spcPts val="2800"/>
              </a:lnSpc>
              <a:spcBef>
                <a:spcPts val="0"/>
              </a:spcBef>
              <a:buNone/>
              <a:tabLst>
                <a:tab pos="342900" algn="l"/>
                <a:tab pos="546100" algn="l"/>
              </a:tabLst>
            </a:pPr>
            <a:r>
              <a:rPr lang="en-US" altLang="zh-CN" sz="1800" b="1" dirty="0">
                <a:solidFill>
                  <a:prstClr val="black"/>
                </a:solidFill>
              </a:rPr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generated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primary</a:t>
            </a:r>
          </a:p>
          <a:p>
            <a:pPr marL="0" lvl="0" indent="0">
              <a:lnSpc>
                <a:spcPts val="2800"/>
              </a:lnSpc>
              <a:spcBef>
                <a:spcPts val="0"/>
              </a:spcBef>
              <a:buNone/>
              <a:tabLst>
                <a:tab pos="342900" algn="l"/>
                <a:tab pos="546100" algn="l"/>
              </a:tabLst>
            </a:pPr>
            <a:r>
              <a:rPr lang="en-US" altLang="zh-CN" sz="1800" b="1" dirty="0">
                <a:solidFill>
                  <a:prstClr val="black"/>
                </a:solidFill>
              </a:rPr>
              <a:t>	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active</a:t>
            </a:r>
            <a:r>
              <a:rPr lang="en-US" altLang="zh-C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transporter.</a:t>
            </a:r>
          </a:p>
          <a:p>
            <a:pPr marL="0" lvl="0" indent="0">
              <a:lnSpc>
                <a:spcPts val="2800"/>
              </a:lnSpc>
              <a:spcBef>
                <a:spcPts val="0"/>
              </a:spcBef>
              <a:buNone/>
              <a:tabLst>
                <a:tab pos="342900" algn="l"/>
                <a:tab pos="546100" algn="l"/>
              </a:tabLst>
            </a:pPr>
            <a:endParaRPr lang="en-US" altLang="zh-CN" sz="2400" b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marL="0" lvl="0" indent="0">
              <a:lnSpc>
                <a:spcPts val="2800"/>
              </a:lnSpc>
              <a:spcBef>
                <a:spcPts val="0"/>
              </a:spcBef>
              <a:buNone/>
              <a:tabLst>
                <a:tab pos="342900" algn="l"/>
                <a:tab pos="546100" algn="l"/>
              </a:tabLst>
            </a:pP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Calibri" pitchFamily="18" charset="0"/>
              <a:cs typeface="Calibri" pitchFamily="18" charset="0"/>
            </a:endParaRPr>
          </a:p>
          <a:p>
            <a:pPr marL="0" lvl="0" indent="0">
              <a:lnSpc>
                <a:spcPts val="2800"/>
              </a:lnSpc>
              <a:spcBef>
                <a:spcPts val="0"/>
              </a:spcBef>
              <a:buNone/>
              <a:tabLst>
                <a:tab pos="342900" algn="l"/>
                <a:tab pos="546100" algn="l"/>
              </a:tabLst>
            </a:pPr>
            <a:r>
              <a:rPr lang="en-US" altLang="zh-CN" sz="2400" b="1" u="sng" dirty="0" smtClean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More Explanation (Co Transport) </a:t>
            </a:r>
            <a:r>
              <a:rPr lang="en-US" altLang="zh-CN" sz="2400" b="1" u="sng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 marL="0" lvl="0" indent="0">
              <a:lnSpc>
                <a:spcPts val="2800"/>
              </a:lnSpc>
              <a:spcBef>
                <a:spcPts val="0"/>
              </a:spcBef>
              <a:buNone/>
              <a:tabLst>
                <a:tab pos="342900" algn="l"/>
                <a:tab pos="546100" algn="l"/>
              </a:tabLst>
            </a:pPr>
            <a:r>
              <a:rPr lang="en-US" altLang="zh-CN" sz="2400" dirty="0" smtClean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In primary NA-K pump, the concentration of </a:t>
            </a:r>
            <a:r>
              <a:rPr lang="en-US" altLang="zh-CN" sz="2400" dirty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sodium </a:t>
            </a:r>
            <a:r>
              <a:rPr lang="en-US" altLang="zh-CN" sz="2400" dirty="0" smtClean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is </a:t>
            </a:r>
            <a:r>
              <a:rPr lang="en-US" altLang="zh-CN" sz="2400" dirty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more </a:t>
            </a:r>
            <a:r>
              <a:rPr lang="en-US" altLang="zh-CN" sz="2400" dirty="0" smtClean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outside </a:t>
            </a:r>
            <a:r>
              <a:rPr lang="en-US" altLang="zh-CN" sz="2400" dirty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the </a:t>
            </a:r>
            <a:r>
              <a:rPr lang="en-US" altLang="zh-CN" sz="2400" dirty="0" smtClean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cell,</a:t>
            </a:r>
            <a:r>
              <a:rPr lang="en-US" altLang="zh-CN" sz="2400" dirty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dirty="0" smtClean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therefore </a:t>
            </a:r>
            <a:r>
              <a:rPr lang="en-US" altLang="zh-CN" sz="2400" dirty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the sodium will </a:t>
            </a:r>
            <a:r>
              <a:rPr lang="en-US" altLang="zh-CN" sz="2400" dirty="0" smtClean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move into </a:t>
            </a:r>
            <a:r>
              <a:rPr lang="en-US" altLang="zh-CN" sz="2400" dirty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the </a:t>
            </a:r>
            <a:r>
              <a:rPr lang="en-US" altLang="zh-CN" sz="2400" dirty="0" smtClean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cell with it’s gradient, </a:t>
            </a:r>
            <a:r>
              <a:rPr lang="en-US" altLang="zh-CN" sz="2400" dirty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and </a:t>
            </a:r>
            <a:r>
              <a:rPr lang="en-US" altLang="zh-CN" sz="2400" dirty="0" smtClean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goes back outside </a:t>
            </a:r>
            <a:r>
              <a:rPr lang="en-US" altLang="zh-CN" sz="2400" dirty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to </a:t>
            </a:r>
            <a:r>
              <a:rPr lang="en-US" altLang="zh-CN" sz="2400" dirty="0" smtClean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maintain </a:t>
            </a:r>
            <a:r>
              <a:rPr lang="en-US" altLang="zh-CN" sz="2400" dirty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body </a:t>
            </a:r>
            <a:r>
              <a:rPr lang="en-US" altLang="zh-CN" sz="2400" dirty="0" smtClean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fluid balance.</a:t>
            </a:r>
            <a:r>
              <a:rPr lang="en-US" altLang="zh-CN" sz="2400" dirty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400" dirty="0" smtClean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When Na moves inside, </a:t>
            </a:r>
            <a:r>
              <a:rPr lang="en-US" altLang="zh-CN" sz="2400" dirty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the cell will use </a:t>
            </a:r>
            <a:r>
              <a:rPr lang="en-US" altLang="zh-CN" sz="2400" dirty="0" smtClean="0">
                <a:solidFill>
                  <a:srgbClr val="6B6B6B"/>
                </a:solidFill>
                <a:latin typeface="Calibri" pitchFamily="18" charset="0"/>
                <a:cs typeface="Calibri" pitchFamily="18" charset="0"/>
              </a:rPr>
              <a:t>energy from the concentration gradient using a carrier, but </a:t>
            </a:r>
            <a:r>
              <a:rPr lang="en-US" sz="2400" dirty="0" smtClean="0">
                <a:solidFill>
                  <a:srgbClr val="6B6B6B"/>
                </a:solidFill>
                <a:latin typeface="Calibri" pitchFamily="18" charset="0"/>
              </a:rPr>
              <a:t>the </a:t>
            </a:r>
            <a:r>
              <a:rPr lang="en-US" sz="2400" dirty="0">
                <a:solidFill>
                  <a:srgbClr val="6B6B6B"/>
                </a:solidFill>
                <a:latin typeface="Calibri" pitchFamily="18" charset="0"/>
              </a:rPr>
              <a:t>carrier </a:t>
            </a:r>
            <a:r>
              <a:rPr lang="en-US" sz="2400" dirty="0" smtClean="0">
                <a:solidFill>
                  <a:srgbClr val="6B6B6B"/>
                </a:solidFill>
                <a:latin typeface="Calibri" pitchFamily="18" charset="0"/>
              </a:rPr>
              <a:t>has </a:t>
            </a:r>
            <a:r>
              <a:rPr lang="en-US" sz="2400" dirty="0">
                <a:solidFill>
                  <a:srgbClr val="6B6B6B"/>
                </a:solidFill>
                <a:latin typeface="Calibri" pitchFamily="18" charset="0"/>
              </a:rPr>
              <a:t>place </a:t>
            </a:r>
            <a:r>
              <a:rPr lang="en-US" sz="2400" dirty="0" smtClean="0">
                <a:solidFill>
                  <a:srgbClr val="6B6B6B"/>
                </a:solidFill>
                <a:latin typeface="Calibri" pitchFamily="18" charset="0"/>
              </a:rPr>
              <a:t>for </a:t>
            </a:r>
            <a:r>
              <a:rPr lang="en-US" sz="2400" dirty="0">
                <a:solidFill>
                  <a:srgbClr val="6B6B6B"/>
                </a:solidFill>
                <a:latin typeface="Calibri" pitchFamily="18" charset="0"/>
              </a:rPr>
              <a:t>another molecule </a:t>
            </a:r>
            <a:r>
              <a:rPr lang="en-US" sz="2400" dirty="0" smtClean="0">
                <a:solidFill>
                  <a:srgbClr val="6B6B6B"/>
                </a:solidFill>
                <a:latin typeface="Calibri" pitchFamily="18" charset="0"/>
              </a:rPr>
              <a:t>(glucose, against its gradient) to </a:t>
            </a:r>
            <a:r>
              <a:rPr lang="en-US" sz="2400" dirty="0">
                <a:solidFill>
                  <a:srgbClr val="6B6B6B"/>
                </a:solidFill>
                <a:latin typeface="Calibri" pitchFamily="18" charset="0"/>
              </a:rPr>
              <a:t>pass with </a:t>
            </a:r>
            <a:r>
              <a:rPr lang="en-US" sz="2400" dirty="0" smtClean="0">
                <a:solidFill>
                  <a:srgbClr val="6B6B6B"/>
                </a:solidFill>
                <a:latin typeface="Calibri" pitchFamily="18" charset="0"/>
              </a:rPr>
              <a:t>Na, </a:t>
            </a:r>
            <a:r>
              <a:rPr lang="en-US" sz="2400" dirty="0">
                <a:solidFill>
                  <a:srgbClr val="6B6B6B"/>
                </a:solidFill>
                <a:latin typeface="Calibri" pitchFamily="18" charset="0"/>
              </a:rPr>
              <a:t>sodium can not move </a:t>
            </a:r>
            <a:r>
              <a:rPr lang="en-US" sz="2400" dirty="0" smtClean="0">
                <a:solidFill>
                  <a:srgbClr val="6B6B6B"/>
                </a:solidFill>
                <a:latin typeface="Calibri" pitchFamily="18" charset="0"/>
              </a:rPr>
              <a:t>alone.</a:t>
            </a:r>
            <a:endParaRPr lang="x-none" sz="2800" dirty="0">
              <a:solidFill>
                <a:srgbClr val="6B6B6B"/>
              </a:solidFill>
            </a:endParaRPr>
          </a:p>
        </p:txBody>
      </p:sp>
      <p:graphicFrame>
        <p:nvGraphicFramePr>
          <p:cNvPr id="4" name="رسم تخطيطي 3"/>
          <p:cNvGraphicFramePr/>
          <p:nvPr>
            <p:extLst/>
          </p:nvPr>
        </p:nvGraphicFramePr>
        <p:xfrm>
          <a:off x="4642338" y="911733"/>
          <a:ext cx="3681933" cy="325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5"/>
          <p:cNvSpPr txBox="1">
            <a:spLocks/>
          </p:cNvSpPr>
          <p:nvPr/>
        </p:nvSpPr>
        <p:spPr>
          <a:xfrm>
            <a:off x="467544" y="476672"/>
            <a:ext cx="8229600" cy="99060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Secondary Active Transport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9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/>
          <p:cNvSpPr txBox="1">
            <a:spLocks/>
          </p:cNvSpPr>
          <p:nvPr/>
        </p:nvSpPr>
        <p:spPr>
          <a:xfrm>
            <a:off x="323528" y="291808"/>
            <a:ext cx="4320480" cy="619268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Font typeface="Wingdings 3"/>
              <a:buNone/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3204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Co-Transport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Font typeface="Wingdings 3"/>
              <a:buNone/>
            </a:pPr>
            <a:endParaRPr lang="en-US" altLang="zh-CN" sz="1800" dirty="0" smtClean="0">
              <a:solidFill>
                <a:prstClr val="black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Font typeface="Wingdings 3"/>
              <a:buNone/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2402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both</a:t>
            </a:r>
            <a:r>
              <a:rPr lang="en-US" altLang="zh-CN" sz="2402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substances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1800" dirty="0" smtClean="0">
                <a:solidFill>
                  <a:prstClr val="black"/>
                </a:solidFill>
              </a:rPr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transported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1800" dirty="0" smtClean="0">
                <a:solidFill>
                  <a:prstClr val="black"/>
                </a:solidFill>
              </a:rPr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together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same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1800" dirty="0" smtClean="0">
                <a:solidFill>
                  <a:prstClr val="black"/>
                </a:solidFill>
              </a:rPr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direction.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Examples: 1- Na+-Glucose 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2- Na +-amino acid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3- </a:t>
            </a:r>
            <a:r>
              <a:rPr lang="en-US" altLang="zh-CN" sz="2400" b="1" dirty="0" smtClean="0">
                <a:solidFill>
                  <a:srgbClr val="528689"/>
                </a:solidFill>
              </a:rPr>
              <a:t>In the Kidney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342900" algn="l"/>
                <a:tab pos="457200" algn="l"/>
                <a:tab pos="533400" algn="l"/>
                <a:tab pos="736600" algn="l"/>
              </a:tabLst>
            </a:pPr>
            <a:endParaRPr lang="en-US" altLang="zh-CN" sz="2402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342900" algn="l"/>
                <a:tab pos="457200" algn="l"/>
                <a:tab pos="533400" algn="l"/>
                <a:tab pos="736600" algn="l"/>
              </a:tabLst>
            </a:pPr>
            <a:r>
              <a:rPr lang="en-US" altLang="zh-CN" sz="3204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Counter-Transport</a:t>
            </a:r>
            <a:endParaRPr lang="en-US" altLang="zh-CN" sz="2402" dirty="0" smtClean="0">
              <a:solidFill>
                <a:srgbClr val="C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500"/>
              </a:lnSpc>
              <a:spcBef>
                <a:spcPts val="0"/>
              </a:spcBef>
              <a:tabLst>
                <a:tab pos="190500" algn="l"/>
                <a:tab pos="342900" algn="l"/>
                <a:tab pos="457200" algn="l"/>
                <a:tab pos="7366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2402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402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</a:t>
            </a:r>
            <a:r>
              <a:rPr lang="en-US" altLang="zh-CN" sz="2402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190500" algn="l"/>
                <a:tab pos="342900" algn="l"/>
                <a:tab pos="457200" algn="l"/>
                <a:tab pos="736600" algn="l"/>
              </a:tabLst>
            </a:pPr>
            <a:r>
              <a:rPr lang="en-US" altLang="zh-CN" sz="1800" dirty="0" smtClean="0">
                <a:solidFill>
                  <a:prstClr val="black"/>
                </a:solidFill>
              </a:rPr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transported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190500" algn="l"/>
                <a:tab pos="342900" algn="l"/>
                <a:tab pos="457200" algn="l"/>
                <a:tab pos="736600" algn="l"/>
              </a:tabLst>
            </a:pPr>
            <a:r>
              <a:rPr lang="en-US" altLang="zh-CN" sz="1800" dirty="0" smtClean="0">
                <a:solidFill>
                  <a:prstClr val="black"/>
                </a:solidFill>
              </a:rPr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opposite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direction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190500" algn="l"/>
                <a:tab pos="342900" algn="l"/>
                <a:tab pos="457200" algn="l"/>
                <a:tab pos="736600" algn="l"/>
              </a:tabLst>
            </a:pPr>
            <a:r>
              <a:rPr lang="en-US" altLang="zh-CN" sz="1800" dirty="0" smtClean="0">
                <a:solidFill>
                  <a:prstClr val="black"/>
                </a:solidFill>
              </a:rPr>
              <a:t>	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2402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substance.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190500" algn="l"/>
                <a:tab pos="342900" algn="l"/>
                <a:tab pos="457200" algn="l"/>
                <a:tab pos="7366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Examples: 1- Na+-H+ </a:t>
            </a:r>
            <a:r>
              <a:rPr lang="en-US" altLang="zh-CN" sz="2400" b="1" dirty="0" smtClean="0">
                <a:solidFill>
                  <a:srgbClr val="528689"/>
                </a:solidFill>
              </a:rPr>
              <a:t>(Kidney)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Font typeface="Wingdings 3"/>
              <a:buNone/>
              <a:tabLst>
                <a:tab pos="190500" algn="l"/>
                <a:tab pos="342900" algn="l"/>
                <a:tab pos="457200" algn="l"/>
                <a:tab pos="7366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2- Na+-Ca+2 </a:t>
            </a:r>
            <a:r>
              <a:rPr lang="en-US" altLang="zh-CN" sz="1600" b="1" dirty="0" smtClean="0">
                <a:solidFill>
                  <a:srgbClr val="528689"/>
                </a:solidFill>
              </a:rPr>
              <a:t>(Many cell membranes)</a:t>
            </a:r>
          </a:p>
          <a:p>
            <a:endParaRPr lang="x-none" dirty="0"/>
          </a:p>
        </p:txBody>
      </p:sp>
      <p:pic>
        <p:nvPicPr>
          <p:cNvPr id="3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9"/>
          <a:stretch/>
        </p:blipFill>
        <p:spPr>
          <a:xfrm>
            <a:off x="5650944" y="291808"/>
            <a:ext cx="3170684" cy="3353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t="3008" r="3784" b="5231"/>
          <a:stretch/>
        </p:blipFill>
        <p:spPr bwMode="auto">
          <a:xfrm>
            <a:off x="5097850" y="4224023"/>
            <a:ext cx="4024446" cy="246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65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4841" y="2388795"/>
            <a:ext cx="2160240" cy="3632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t>Lina </a:t>
            </a: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Alwakeel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Rana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Barassain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Heba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Alnasser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Munira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Aldofayan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Sara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Alshamrani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Sundus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Alhawamda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Ruba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Ali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Rehab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Alanazi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Norah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Alshabib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Nouf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Alaqeeli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Buthaina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Almajed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Alaqeel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176" y="4437112"/>
            <a:ext cx="3168352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Physiology436@gmail.com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568" y="1763621"/>
            <a:ext cx="4493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The Physiology 436 Team: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2152020"/>
            <a:ext cx="2304256" cy="399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5842" y="2998702"/>
            <a:ext cx="2016224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>
                <a:solidFill>
                  <a:schemeClr val="bg2">
                    <a:lumMod val="50000"/>
                  </a:scheme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Qaiss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Almuhaideb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Lulwah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</a:rPr>
              <a:t>Alshiha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444924"/>
            <a:ext cx="2160240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Fahad Al Fayez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Ibrahim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Deeri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Hassan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Shammari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Otaibi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Abdullah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Subhi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Ali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Subaei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Omar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Babteen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Foad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Fathi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Faisal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Fawaz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Aayed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Muhammad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Mutlaq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Nasser Abu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Dujeen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fontAlgn="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Waleed Al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Asqah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29051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اعمل </a:t>
            </a:r>
            <a:r>
              <a:rPr lang="ar-SA" dirty="0">
                <a:solidFill>
                  <a:schemeClr val="bg2">
                    <a:lumMod val="75000"/>
                  </a:schemeClr>
                </a:solidFill>
                <a:latin typeface="ArialMT" charset="0"/>
              </a:rPr>
              <a:t>لترسم بسمة، اعمل لتمسح دمعة، اعمل و أنت تعلم أن الله لا يضيع أجر من أحسن عملا.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1" eaLnBrk="1" latinLnBrk="0" hangingPunct="1">
              <a:spcBef>
                <a:spcPct val="0"/>
              </a:spcBef>
              <a:buNone/>
            </a:pPr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Cell </a:t>
            </a:r>
            <a:r>
              <a:rPr lang="en-US" u="sng" dirty="0">
                <a:solidFill>
                  <a:srgbClr val="FF0000"/>
                </a:solidFill>
              </a:rPr>
              <a:t>membrane </a:t>
            </a:r>
            <a:r>
              <a:rPr lang="en-US" u="sng" dirty="0" smtClean="0">
                <a:solidFill>
                  <a:srgbClr val="FF0000"/>
                </a:solidFill>
              </a:rPr>
              <a:t>is composed of a lipid </a:t>
            </a:r>
            <a:r>
              <a:rPr lang="en-US" u="sng" dirty="0">
                <a:solidFill>
                  <a:srgbClr val="FF0000"/>
                </a:solidFill>
              </a:rPr>
              <a:t>bilayer </a:t>
            </a:r>
          </a:p>
          <a:p>
            <a:r>
              <a:rPr lang="en-US" u="sng" dirty="0">
                <a:solidFill>
                  <a:srgbClr val="FF0000"/>
                </a:solidFill>
              </a:rPr>
              <a:t>Cell membrane = plasma membrane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5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dirty="0">
                <a:solidFill>
                  <a:srgbClr val="000000"/>
                </a:solidFill>
              </a:rPr>
              <a:t>The membrane allows some substances to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cross it but not others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000000"/>
                </a:solidFill>
              </a:rPr>
              <a:t>Through proteins: Water-soluble substances (Glucose, ions)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000000"/>
                </a:solidFill>
              </a:rPr>
              <a:t>Directly through the bilayer: Fat-soluble substances (O2, CO2, OH)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dirty="0">
                <a:solidFill>
                  <a:srgbClr val="000000"/>
                </a:solidFill>
              </a:rPr>
              <a:t>This controls the type &amp; amount of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substances entering and leaving the cell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• </a:t>
            </a:r>
            <a:r>
              <a:rPr lang="en-US" dirty="0">
                <a:solidFill>
                  <a:srgbClr val="000000"/>
                </a:solidFill>
              </a:rPr>
              <a:t>It arises from the membrane structure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</a:t>
            </a:r>
            <a:r>
              <a:rPr lang="en-US" dirty="0" smtClean="0"/>
              <a:t>Selective Permeability </a:t>
            </a:r>
            <a:r>
              <a:rPr lang="en-US" dirty="0"/>
              <a:t>mean?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3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604" y="1596802"/>
            <a:ext cx="3096344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Integral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604" y="2306246"/>
            <a:ext cx="3096344" cy="1842834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Span the thickness of the membrane</a:t>
            </a:r>
          </a:p>
          <a:p>
            <a:r>
              <a:rPr lang="en-US" sz="1800" dirty="0"/>
              <a:t>Function: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Channels (or pores)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660066"/>
                </a:solidFill>
              </a:rPr>
              <a:t>Carrier proteins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660066"/>
                </a:solidFill>
              </a:rPr>
              <a:t>Receptors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20" y="1596802"/>
            <a:ext cx="3765104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Peripheral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20" y="2290109"/>
            <a:ext cx="3744416" cy="185897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2000" dirty="0"/>
              <a:t>Only attach to the surface of the membrane (or attached to integral proteins)</a:t>
            </a:r>
          </a:p>
          <a:p>
            <a:r>
              <a:rPr lang="en-GB" sz="2000" dirty="0" smtClean="0"/>
              <a:t>Function: </a:t>
            </a:r>
            <a:r>
              <a:rPr lang="en-GB" sz="2000" dirty="0">
                <a:solidFill>
                  <a:srgbClr val="528689"/>
                </a:solidFill>
              </a:rPr>
              <a:t>Hormone</a:t>
            </a:r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en-GB" sz="2000" dirty="0">
                <a:solidFill>
                  <a:srgbClr val="528689"/>
                </a:solidFill>
              </a:rPr>
              <a:t>receptors</a:t>
            </a:r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en-GB" sz="2000" dirty="0" smtClean="0"/>
              <a:t>and </a:t>
            </a:r>
            <a:r>
              <a:rPr lang="en-GB" sz="2000" dirty="0" smtClean="0">
                <a:solidFill>
                  <a:srgbClr val="660066"/>
                </a:solidFill>
              </a:rPr>
              <a:t>Enzymes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25960" y="-1683568"/>
            <a:ext cx="8229600" cy="967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27984" y="1628800"/>
            <a:ext cx="0" cy="24482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648" y="4221088"/>
            <a:ext cx="3741481" cy="250102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129" y="4378990"/>
            <a:ext cx="4392488" cy="21602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Membrane Proteins (Two categories)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4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790442"/>
              </p:ext>
            </p:extLst>
          </p:nvPr>
        </p:nvGraphicFramePr>
        <p:xfrm>
          <a:off x="100348" y="1502149"/>
          <a:ext cx="77835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2887" y="1340768"/>
            <a:ext cx="1361480" cy="199175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1340768"/>
            <a:ext cx="1338312" cy="19963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3789040"/>
            <a:ext cx="2520280" cy="119316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24575" y="4982200"/>
            <a:ext cx="2520279" cy="1331338"/>
          </a:xfrm>
          <a:prstGeom prst="rect">
            <a:avLst/>
          </a:prstGeom>
          <a:noFill/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15255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Channel vs. Carrier Proteins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4968552"/>
          </a:xfrm>
        </p:spPr>
        <p:txBody>
          <a:bodyPr>
            <a:normAutofit/>
          </a:bodyPr>
          <a:lstStyle/>
          <a:p>
            <a:r>
              <a:rPr lang="en-US" dirty="0"/>
              <a:t>*Carbohydrates </a:t>
            </a:r>
            <a:r>
              <a:rPr lang="en-US" dirty="0">
                <a:solidFill>
                  <a:schemeClr val="accent1"/>
                </a:solidFill>
              </a:rPr>
              <a:t>CHO’s</a:t>
            </a:r>
            <a:r>
              <a:rPr lang="en-US" sz="2400" dirty="0"/>
              <a:t>* membrane carbohydrates are on the surface bounded to lipids or proteins of </a:t>
            </a:r>
            <a:r>
              <a:rPr lang="en-US" sz="2400" dirty="0" smtClean="0"/>
              <a:t>the membrane</a:t>
            </a:r>
            <a:endParaRPr lang="en-US" sz="2400" dirty="0"/>
          </a:p>
          <a:p>
            <a:endParaRPr lang="en-US" sz="2400" dirty="0"/>
          </a:p>
          <a:p>
            <a:pPr>
              <a:lnSpc>
                <a:spcPts val="2900"/>
              </a:lnSpc>
              <a:tabLst/>
            </a:pPr>
            <a:endParaRPr lang="en-US" dirty="0">
              <a:solidFill>
                <a:srgbClr val="000000"/>
              </a:solidFill>
              <a:latin typeface="Calibri" pitchFamily="18" charset="0"/>
            </a:endParaRPr>
          </a:p>
          <a:p>
            <a:pPr>
              <a:lnSpc>
                <a:spcPts val="2900"/>
              </a:lnSpc>
              <a:tabLst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212976"/>
            <a:ext cx="3816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Receptors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Attach cells to each other (Cell Adhesion)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Immune reaction (They help protect the cell by differentiating host friendly cells from enemy cells</a:t>
            </a:r>
            <a:r>
              <a:rPr lang="en-US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528689"/>
                </a:solidFill>
              </a:rPr>
              <a:t>Give most of cells overall negative surface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2858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124672"/>
            <a:ext cx="366206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5400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Glycocalyx</a:t>
            </a:r>
            <a:r>
              <a:rPr lang="en-US" altLang="zh-CN" b="1" i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: </a:t>
            </a:r>
          </a:p>
          <a:p>
            <a:r>
              <a:rPr lang="en-US" altLang="zh-CN" b="1" i="1" dirty="0">
                <a:latin typeface="Calibri" pitchFamily="18" charset="0"/>
                <a:cs typeface="Calibri" pitchFamily="18" charset="0"/>
              </a:rPr>
              <a:t>a loose coat of carbohydrate </a:t>
            </a:r>
            <a:r>
              <a:rPr lang="en-US" altLang="zh-CN" b="1" i="1" dirty="0" smtClean="0">
                <a:latin typeface="Calibri" pitchFamily="18" charset="0"/>
                <a:cs typeface="Calibri" pitchFamily="18" charset="0"/>
              </a:rPr>
              <a:t>molecules </a:t>
            </a:r>
            <a:r>
              <a:rPr lang="en-US" altLang="zh-CN" b="1" i="1" dirty="0">
                <a:latin typeface="Calibri" pitchFamily="18" charset="0"/>
                <a:cs typeface="Calibri" pitchFamily="18" charset="0"/>
              </a:rPr>
              <a:t>outside the </a:t>
            </a:r>
            <a:r>
              <a:rPr lang="en-US" altLang="zh-CN" b="1" i="1" dirty="0" smtClean="0">
                <a:latin typeface="Calibri" pitchFamily="18" charset="0"/>
                <a:cs typeface="Calibri" pitchFamily="18" charset="0"/>
              </a:rPr>
              <a:t>cell. </a:t>
            </a:r>
            <a:endParaRPr lang="en-US" altLang="zh-CN" b="1" i="1" dirty="0">
              <a:latin typeface="Calibri" pitchFamily="18" charset="0"/>
              <a:cs typeface="Calibri" pitchFamily="18" charset="0"/>
            </a:endParaRPr>
          </a:p>
          <a:p>
            <a:r>
              <a:rPr lang="en-US" b="1" i="1" dirty="0">
                <a:latin typeface="Calibri" pitchFamily="18" charset="0"/>
              </a:rPr>
              <a:t>Functions as a first layer of defense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2121049"/>
            <a:ext cx="6336704" cy="11515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b="1" dirty="0"/>
              <a:t>If attached to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Proteins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Glycoproteins (mostly)</a:t>
            </a:r>
            <a:endParaRPr lang="en-US" altLang="zh-CN" sz="2400" b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900"/>
              </a:lnSpc>
              <a:tabLst/>
            </a:pP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Lipids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Glycolipids</a:t>
            </a:r>
          </a:p>
          <a:p>
            <a:pPr>
              <a:lnSpc>
                <a:spcPts val="2900"/>
              </a:lnSpc>
              <a:tabLst/>
            </a:pPr>
            <a:r>
              <a:rPr lang="en-US" altLang="zh-CN" b="1" dirty="0"/>
              <a:t>If bound together by proteins </a:t>
            </a:r>
            <a:r>
              <a:rPr lang="en-US" altLang="zh-CN" sz="24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 </a:t>
            </a:r>
            <a:r>
              <a:rPr lang="en-US" altLang="zh-CN" sz="2400" b="1" dirty="0">
                <a:solidFill>
                  <a:srgbClr val="528689"/>
                </a:solidFill>
              </a:rPr>
              <a:t>Proteoglycans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15255" y="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Carbohydrates of the </a:t>
            </a:r>
            <a:r>
              <a:rPr lang="en-US" dirty="0" smtClean="0"/>
              <a:t>Cell Membrane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14" y="209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Fluid Mosaic Model of Plasma </a:t>
            </a:r>
            <a:r>
              <a:rPr lang="en-US" dirty="0" smtClean="0"/>
              <a:t>Membrane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 l="9708" t="29028" b="2778"/>
          <a:stretch/>
        </p:blipFill>
        <p:spPr bwMode="auto">
          <a:xfrm>
            <a:off x="539552" y="1340768"/>
            <a:ext cx="8061325" cy="4676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40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3482</TotalTime>
  <Words>1554</Words>
  <Application>Microsoft Macintosh PowerPoint</Application>
  <PresentationFormat>On-screen Show (4:3)</PresentationFormat>
  <Paragraphs>368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 Black</vt:lpstr>
      <vt:lpstr>ArialMT</vt:lpstr>
      <vt:lpstr>Bookman Old Style</vt:lpstr>
      <vt:lpstr>Calibri</vt:lpstr>
      <vt:lpstr>Gill Sans MT</vt:lpstr>
      <vt:lpstr>Segoe UI Symbol</vt:lpstr>
      <vt:lpstr>Times New Roman</vt:lpstr>
      <vt:lpstr>Wingdings</vt:lpstr>
      <vt:lpstr>Wingdings 3</vt:lpstr>
      <vt:lpstr>华文新魏</vt:lpstr>
      <vt:lpstr>宋体</vt:lpstr>
      <vt:lpstr>Arial</vt:lpstr>
      <vt:lpstr>Origin</vt:lpstr>
      <vt:lpstr>Cell Membrane and Transport </vt:lpstr>
      <vt:lpstr>PowerPoint Presentation</vt:lpstr>
      <vt:lpstr>Structure of the cell membrane (Plasma membrane)</vt:lpstr>
      <vt:lpstr>REMEMBER</vt:lpstr>
      <vt:lpstr>What does Selective Permeability mean? </vt:lpstr>
      <vt:lpstr>Membrane Proteins (Two categories) </vt:lpstr>
      <vt:lpstr>Channel vs. Carrier Proteins</vt:lpstr>
      <vt:lpstr>PowerPoint Presentation</vt:lpstr>
      <vt:lpstr>The Fluid Mosaic Model of Plasma Membrane </vt:lpstr>
      <vt:lpstr>Types of Membrane Movement:</vt:lpstr>
      <vt:lpstr>Transport Mechanisms:</vt:lpstr>
      <vt:lpstr>Passive Transport (Osmosis)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Passive Transport (Facilitated Diffusion) </vt:lpstr>
      <vt:lpstr>PowerPoint Presentation</vt:lpstr>
      <vt:lpstr>PowerPoint Presentation</vt:lpstr>
      <vt:lpstr>Factors Affecting Net Rate of Diffusion: </vt:lpstr>
      <vt:lpstr>Active transport</vt:lpstr>
      <vt:lpstr>PowerPoint Presentation</vt:lpstr>
      <vt:lpstr>Primary Active</vt:lpstr>
      <vt:lpstr> Pump Characteristics: 1- Carrier protein is made of alpha and beta subunits. 2- Na binding site is inside, K binding site is outside. 3- It has ATPase activity  In the first body fluid lecture we decided that the intercellular fluid  has more K and less Na, also extracellular fluid has more Na and less K.  If the cell have more Na inside and more K outside that the cell will burst,  therefore, this pump functions by moving 3 molecules of sodium OUT and 2 molecules of potassium INTO the cell both against their concentration gradients to maintain the body fluid balance.    </vt:lpstr>
      <vt:lpstr>   More examples:  1- Ca+2 ATPase Pump                               •   Present in:                                                                             A) Sarcoplasmic reticulum in muscle cells             B) Mitochondria                                                          C) Some cell membranes.    </vt:lpstr>
      <vt:lpstr>PowerPoint Presentation</vt:lpstr>
      <vt:lpstr>PowerPoint Presentation</vt:lpstr>
      <vt:lpstr>Thank you!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Microsoft Office User</cp:lastModifiedBy>
  <cp:revision>335</cp:revision>
  <dcterms:created xsi:type="dcterms:W3CDTF">2016-09-07T16:15:34Z</dcterms:created>
  <dcterms:modified xsi:type="dcterms:W3CDTF">2016-11-04T10:06:26Z</dcterms:modified>
</cp:coreProperties>
</file>