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9"/>
  </p:notesMasterIdLst>
  <p:sldIdLst>
    <p:sldId id="334" r:id="rId2"/>
    <p:sldId id="337" r:id="rId3"/>
    <p:sldId id="338" r:id="rId4"/>
    <p:sldId id="341" r:id="rId5"/>
    <p:sldId id="342" r:id="rId6"/>
    <p:sldId id="323" r:id="rId7"/>
    <p:sldId id="343" r:id="rId8"/>
    <p:sldId id="344" r:id="rId9"/>
    <p:sldId id="345" r:id="rId10"/>
    <p:sldId id="339" r:id="rId11"/>
    <p:sldId id="346" r:id="rId12"/>
    <p:sldId id="347" r:id="rId13"/>
    <p:sldId id="348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40" r:id="rId37"/>
    <p:sldId id="37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B95"/>
    <a:srgbClr val="660033"/>
    <a:srgbClr val="660066"/>
    <a:srgbClr val="D6EAF6"/>
    <a:srgbClr val="663300"/>
    <a:srgbClr val="CC0000"/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7" autoAdjust="0"/>
    <p:restoredTop sz="82784"/>
  </p:normalViewPr>
  <p:slideViewPr>
    <p:cSldViewPr>
      <p:cViewPr>
        <p:scale>
          <a:sx n="97" d="100"/>
          <a:sy n="97" d="100"/>
        </p:scale>
        <p:origin x="2176" y="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4B79B-BCDA-4442-9AB4-19812EC95E1F}" type="doc">
      <dgm:prSet loTypeId="urn:microsoft.com/office/officeart/2008/layout/HalfCircleOrganizationChart#1" loCatId="hierarchy" qsTypeId="urn:microsoft.com/office/officeart/2005/8/quickstyle/simple1#2" qsCatId="simple" csTypeId="urn:microsoft.com/office/officeart/2005/8/colors/accent2_2#1" csCatId="accent2" phldr="1"/>
      <dgm:spPr/>
      <dgm:t>
        <a:bodyPr/>
        <a:lstStyle/>
        <a:p>
          <a:endParaRPr lang="en-US"/>
        </a:p>
      </dgm:t>
    </dgm:pt>
    <dgm:pt modelId="{F656CA36-4E44-4721-A262-DC40391D3D7F}">
      <dgm:prSet phldrT="[Text]" custT="1"/>
      <dgm:spPr/>
      <dgm:t>
        <a:bodyPr/>
        <a:lstStyle/>
        <a:p>
          <a:r>
            <a:rPr lang="en-US" sz="2800" dirty="0" smtClean="0"/>
            <a:t>Feedback</a:t>
          </a:r>
          <a:endParaRPr lang="en-US" sz="2800" dirty="0"/>
        </a:p>
      </dgm:t>
    </dgm:pt>
    <dgm:pt modelId="{DC2B31D3-FD19-4611-8C9B-513075EF84A6}" type="parTrans" cxnId="{3DD4AAD2-D943-4CAA-8954-30E93DC076B6}">
      <dgm:prSet/>
      <dgm:spPr/>
      <dgm:t>
        <a:bodyPr/>
        <a:lstStyle/>
        <a:p>
          <a:endParaRPr lang="en-US"/>
        </a:p>
      </dgm:t>
    </dgm:pt>
    <dgm:pt modelId="{E2829D30-E260-474D-9D63-ED25A67C27A2}" type="sibTrans" cxnId="{3DD4AAD2-D943-4CAA-8954-30E93DC076B6}">
      <dgm:prSet/>
      <dgm:spPr/>
      <dgm:t>
        <a:bodyPr/>
        <a:lstStyle/>
        <a:p>
          <a:endParaRPr lang="en-US"/>
        </a:p>
      </dgm:t>
    </dgm:pt>
    <dgm:pt modelId="{334370CE-970C-45FA-BA45-9D4135B6C3E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1"/>
              </a:solidFill>
            </a:rPr>
            <a:t>Negative</a:t>
          </a:r>
          <a:r>
            <a:rPr lang="en-US" sz="2000" dirty="0" smtClean="0"/>
            <a:t> feedback</a:t>
          </a:r>
          <a:endParaRPr lang="en-US" sz="2000" dirty="0"/>
        </a:p>
      </dgm:t>
    </dgm:pt>
    <dgm:pt modelId="{D9089406-DBCB-4695-8B41-8EFE236F2989}" type="parTrans" cxnId="{603EF547-B928-4436-A5D3-72E3023DE322}">
      <dgm:prSet/>
      <dgm:spPr/>
      <dgm:t>
        <a:bodyPr/>
        <a:lstStyle/>
        <a:p>
          <a:endParaRPr lang="en-US"/>
        </a:p>
      </dgm:t>
    </dgm:pt>
    <dgm:pt modelId="{BAA85CF4-D97F-4625-B839-42598CB78907}" type="sibTrans" cxnId="{603EF547-B928-4436-A5D3-72E3023DE322}">
      <dgm:prSet/>
      <dgm:spPr/>
      <dgm:t>
        <a:bodyPr/>
        <a:lstStyle/>
        <a:p>
          <a:endParaRPr lang="en-US"/>
        </a:p>
      </dgm:t>
    </dgm:pt>
    <dgm:pt modelId="{FA53BD36-98F4-42C4-B105-0AFA21C8B958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3"/>
              </a:solidFill>
            </a:rPr>
            <a:t>Positive</a:t>
          </a:r>
          <a:r>
            <a:rPr lang="en-US" sz="2000" dirty="0" smtClean="0"/>
            <a:t> feedback</a:t>
          </a:r>
          <a:endParaRPr lang="en-US" sz="2000" dirty="0"/>
        </a:p>
      </dgm:t>
    </dgm:pt>
    <dgm:pt modelId="{AE28567F-D6F4-4883-8F4E-E668714E4128}" type="parTrans" cxnId="{554973FD-28A5-42C9-9D7A-2C6EC054348A}">
      <dgm:prSet/>
      <dgm:spPr/>
      <dgm:t>
        <a:bodyPr/>
        <a:lstStyle/>
        <a:p>
          <a:endParaRPr lang="en-US"/>
        </a:p>
      </dgm:t>
    </dgm:pt>
    <dgm:pt modelId="{FA4E88CB-B676-4FB5-AD55-EBBF0C48B004}" type="sibTrans" cxnId="{554973FD-28A5-42C9-9D7A-2C6EC054348A}">
      <dgm:prSet/>
      <dgm:spPr/>
      <dgm:t>
        <a:bodyPr/>
        <a:lstStyle/>
        <a:p>
          <a:endParaRPr lang="en-US"/>
        </a:p>
      </dgm:t>
    </dgm:pt>
    <dgm:pt modelId="{B448FC2E-EFC4-4FE7-9590-D60821F8D15C}">
      <dgm:prSet/>
      <dgm:spPr/>
      <dgm:t>
        <a:bodyPr/>
        <a:lstStyle/>
        <a:p>
          <a:endParaRPr lang="en-US"/>
        </a:p>
      </dgm:t>
    </dgm:pt>
    <dgm:pt modelId="{46F65493-3E60-4051-8AE9-372FB2671DAC}" type="parTrans" cxnId="{4867A13B-8BD4-4C2F-9870-B990E1C6B524}">
      <dgm:prSet/>
      <dgm:spPr/>
      <dgm:t>
        <a:bodyPr/>
        <a:lstStyle/>
        <a:p>
          <a:endParaRPr lang="en-US"/>
        </a:p>
      </dgm:t>
    </dgm:pt>
    <dgm:pt modelId="{92A52A3C-08BF-4488-9E45-C42B585EB590}" type="sibTrans" cxnId="{4867A13B-8BD4-4C2F-9870-B990E1C6B524}">
      <dgm:prSet/>
      <dgm:spPr/>
      <dgm:t>
        <a:bodyPr/>
        <a:lstStyle/>
        <a:p>
          <a:endParaRPr lang="en-US"/>
        </a:p>
      </dgm:t>
    </dgm:pt>
    <dgm:pt modelId="{85592B4A-9B8D-4B7E-B116-BCE7EADAF15F}" type="pres">
      <dgm:prSet presAssocID="{7964B79B-BCDA-4442-9AB4-19812EC95E1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964F7B-7AB9-4EE8-8B18-90031C09CA7A}" type="pres">
      <dgm:prSet presAssocID="{F656CA36-4E44-4721-A262-DC40391D3D7F}" presName="hierRoot1" presStyleCnt="0">
        <dgm:presLayoutVars>
          <dgm:hierBranch val="init"/>
        </dgm:presLayoutVars>
      </dgm:prSet>
      <dgm:spPr/>
    </dgm:pt>
    <dgm:pt modelId="{D1F82857-45F0-4232-94FB-CF66DCB652F7}" type="pres">
      <dgm:prSet presAssocID="{F656CA36-4E44-4721-A262-DC40391D3D7F}" presName="rootComposite1" presStyleCnt="0"/>
      <dgm:spPr/>
    </dgm:pt>
    <dgm:pt modelId="{2846BED7-CCC7-4F1B-9C9F-8AA74581E9EF}" type="pres">
      <dgm:prSet presAssocID="{F656CA36-4E44-4721-A262-DC40391D3D7F}" presName="rootText1" presStyleLbl="alignAcc1" presStyleIdx="0" presStyleCnt="0" custScaleX="138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CFE4B-8272-4EE4-8EC4-3CED3F0996DA}" type="pres">
      <dgm:prSet presAssocID="{F656CA36-4E44-4721-A262-DC40391D3D7F}" presName="topArc1" presStyleLbl="parChTrans1D1" presStyleIdx="0" presStyleCnt="8"/>
      <dgm:spPr/>
    </dgm:pt>
    <dgm:pt modelId="{478B7674-1A7B-4138-8EF8-AF3DB7C28664}" type="pres">
      <dgm:prSet presAssocID="{F656CA36-4E44-4721-A262-DC40391D3D7F}" presName="bottomArc1" presStyleLbl="parChTrans1D1" presStyleIdx="1" presStyleCnt="8"/>
      <dgm:spPr/>
    </dgm:pt>
    <dgm:pt modelId="{1D4C5F7D-ACF4-4EA4-97B0-99CDC3908071}" type="pres">
      <dgm:prSet presAssocID="{F656CA36-4E44-4721-A262-DC40391D3D7F}" presName="topConnNode1" presStyleLbl="node1" presStyleIdx="0" presStyleCnt="0"/>
      <dgm:spPr/>
      <dgm:t>
        <a:bodyPr/>
        <a:lstStyle/>
        <a:p>
          <a:endParaRPr lang="en-US"/>
        </a:p>
      </dgm:t>
    </dgm:pt>
    <dgm:pt modelId="{16DA79B4-E735-4E97-A9B9-E9C08F461DF8}" type="pres">
      <dgm:prSet presAssocID="{F656CA36-4E44-4721-A262-DC40391D3D7F}" presName="hierChild2" presStyleCnt="0"/>
      <dgm:spPr/>
    </dgm:pt>
    <dgm:pt modelId="{22AD59D3-EA4D-4B84-84B9-6843A40EA30F}" type="pres">
      <dgm:prSet presAssocID="{D9089406-DBCB-4695-8B41-8EFE236F2989}" presName="Name28" presStyleLbl="parChTrans1D2" presStyleIdx="0" presStyleCnt="3"/>
      <dgm:spPr/>
      <dgm:t>
        <a:bodyPr/>
        <a:lstStyle/>
        <a:p>
          <a:endParaRPr lang="en-US"/>
        </a:p>
      </dgm:t>
    </dgm:pt>
    <dgm:pt modelId="{389185D7-781B-4026-B821-2BB6EF962965}" type="pres">
      <dgm:prSet presAssocID="{334370CE-970C-45FA-BA45-9D4135B6C3E3}" presName="hierRoot2" presStyleCnt="0">
        <dgm:presLayoutVars>
          <dgm:hierBranch val="init"/>
        </dgm:presLayoutVars>
      </dgm:prSet>
      <dgm:spPr/>
    </dgm:pt>
    <dgm:pt modelId="{992226AE-0798-433B-AFF0-7DA718274DF5}" type="pres">
      <dgm:prSet presAssocID="{334370CE-970C-45FA-BA45-9D4135B6C3E3}" presName="rootComposite2" presStyleCnt="0"/>
      <dgm:spPr/>
    </dgm:pt>
    <dgm:pt modelId="{740C5351-1909-4EFC-AF9A-CB737A95DAED}" type="pres">
      <dgm:prSet presAssocID="{334370CE-970C-45FA-BA45-9D4135B6C3E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98288B-6C45-45ED-92B1-C5842D0C51A6}" type="pres">
      <dgm:prSet presAssocID="{334370CE-970C-45FA-BA45-9D4135B6C3E3}" presName="topArc2" presStyleLbl="parChTrans1D1" presStyleIdx="2" presStyleCnt="8"/>
      <dgm:spPr/>
    </dgm:pt>
    <dgm:pt modelId="{9BC1688D-3156-4A09-B7FC-4EA6B8DC715F}" type="pres">
      <dgm:prSet presAssocID="{334370CE-970C-45FA-BA45-9D4135B6C3E3}" presName="bottomArc2" presStyleLbl="parChTrans1D1" presStyleIdx="3" presStyleCnt="8"/>
      <dgm:spPr/>
    </dgm:pt>
    <dgm:pt modelId="{F651BF7C-4044-44A7-8538-8F1D1D61A565}" type="pres">
      <dgm:prSet presAssocID="{334370CE-970C-45FA-BA45-9D4135B6C3E3}" presName="topConnNode2" presStyleLbl="node2" presStyleIdx="0" presStyleCnt="0"/>
      <dgm:spPr/>
      <dgm:t>
        <a:bodyPr/>
        <a:lstStyle/>
        <a:p>
          <a:endParaRPr lang="en-US"/>
        </a:p>
      </dgm:t>
    </dgm:pt>
    <dgm:pt modelId="{CE884113-C375-4D0C-9D25-4ED2EFD46E13}" type="pres">
      <dgm:prSet presAssocID="{334370CE-970C-45FA-BA45-9D4135B6C3E3}" presName="hierChild4" presStyleCnt="0"/>
      <dgm:spPr/>
    </dgm:pt>
    <dgm:pt modelId="{60D6EE9C-9F9F-4304-8F38-B0558795971A}" type="pres">
      <dgm:prSet presAssocID="{334370CE-970C-45FA-BA45-9D4135B6C3E3}" presName="hierChild5" presStyleCnt="0"/>
      <dgm:spPr/>
    </dgm:pt>
    <dgm:pt modelId="{01655FF7-83A8-47AA-A1FA-EBDA07EC2A8C}" type="pres">
      <dgm:prSet presAssocID="{46F65493-3E60-4051-8AE9-372FB2671DAC}" presName="Name28" presStyleLbl="parChTrans1D2" presStyleIdx="1" presStyleCnt="3"/>
      <dgm:spPr/>
      <dgm:t>
        <a:bodyPr/>
        <a:lstStyle/>
        <a:p>
          <a:endParaRPr lang="en-US"/>
        </a:p>
      </dgm:t>
    </dgm:pt>
    <dgm:pt modelId="{3C347993-FDC2-4636-9FBB-412B6D84E920}" type="pres">
      <dgm:prSet presAssocID="{B448FC2E-EFC4-4FE7-9590-D60821F8D15C}" presName="hierRoot2" presStyleCnt="0">
        <dgm:presLayoutVars>
          <dgm:hierBranch val="init"/>
        </dgm:presLayoutVars>
      </dgm:prSet>
      <dgm:spPr/>
    </dgm:pt>
    <dgm:pt modelId="{7D972172-79A8-4AA1-82DC-2E9797D91307}" type="pres">
      <dgm:prSet presAssocID="{B448FC2E-EFC4-4FE7-9590-D60821F8D15C}" presName="rootComposite2" presStyleCnt="0"/>
      <dgm:spPr/>
    </dgm:pt>
    <dgm:pt modelId="{A9EA2699-9A02-408A-92C6-4B7C56F3EEB7}" type="pres">
      <dgm:prSet presAssocID="{B448FC2E-EFC4-4FE7-9590-D60821F8D15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8D94A8-8852-4750-8D3C-EA8B7BB69102}" type="pres">
      <dgm:prSet presAssocID="{B448FC2E-EFC4-4FE7-9590-D60821F8D15C}" presName="topArc2" presStyleLbl="parChTrans1D1" presStyleIdx="4" presStyleCnt="8"/>
      <dgm:spPr>
        <a:ln>
          <a:solidFill>
            <a:schemeClr val="bg1"/>
          </a:solidFill>
        </a:ln>
      </dgm:spPr>
    </dgm:pt>
    <dgm:pt modelId="{CB3F0F3B-43D7-452C-B6AA-36975B631B27}" type="pres">
      <dgm:prSet presAssocID="{B448FC2E-EFC4-4FE7-9590-D60821F8D15C}" presName="bottomArc2" presStyleLbl="parChTrans1D1" presStyleIdx="5" presStyleCnt="8"/>
      <dgm:spPr>
        <a:ln>
          <a:solidFill>
            <a:schemeClr val="bg1"/>
          </a:solidFill>
        </a:ln>
      </dgm:spPr>
    </dgm:pt>
    <dgm:pt modelId="{0B9B9CF2-65A7-4A83-B937-ACAA06DB71E3}" type="pres">
      <dgm:prSet presAssocID="{B448FC2E-EFC4-4FE7-9590-D60821F8D15C}" presName="topConnNode2" presStyleLbl="node2" presStyleIdx="0" presStyleCnt="0"/>
      <dgm:spPr/>
      <dgm:t>
        <a:bodyPr/>
        <a:lstStyle/>
        <a:p>
          <a:endParaRPr lang="en-US"/>
        </a:p>
      </dgm:t>
    </dgm:pt>
    <dgm:pt modelId="{5D872B32-8ED8-444D-91C9-00EC87ECBA9A}" type="pres">
      <dgm:prSet presAssocID="{B448FC2E-EFC4-4FE7-9590-D60821F8D15C}" presName="hierChild4" presStyleCnt="0"/>
      <dgm:spPr/>
    </dgm:pt>
    <dgm:pt modelId="{725776EE-A92C-4ED5-8FC8-700CFAB7F90E}" type="pres">
      <dgm:prSet presAssocID="{B448FC2E-EFC4-4FE7-9590-D60821F8D15C}" presName="hierChild5" presStyleCnt="0"/>
      <dgm:spPr/>
    </dgm:pt>
    <dgm:pt modelId="{EEBFD87D-EAB2-42F7-9AB1-E70A44EC08A2}" type="pres">
      <dgm:prSet presAssocID="{AE28567F-D6F4-4883-8F4E-E668714E4128}" presName="Name28" presStyleLbl="parChTrans1D2" presStyleIdx="2" presStyleCnt="3"/>
      <dgm:spPr/>
      <dgm:t>
        <a:bodyPr/>
        <a:lstStyle/>
        <a:p>
          <a:endParaRPr lang="en-US"/>
        </a:p>
      </dgm:t>
    </dgm:pt>
    <dgm:pt modelId="{0AAD8492-F6D8-45D3-BB8A-42C6C8AA1F3D}" type="pres">
      <dgm:prSet presAssocID="{FA53BD36-98F4-42C4-B105-0AFA21C8B958}" presName="hierRoot2" presStyleCnt="0">
        <dgm:presLayoutVars>
          <dgm:hierBranch val="init"/>
        </dgm:presLayoutVars>
      </dgm:prSet>
      <dgm:spPr/>
    </dgm:pt>
    <dgm:pt modelId="{FA0AF91E-CF34-45BB-B60A-C665EA65B72A}" type="pres">
      <dgm:prSet presAssocID="{FA53BD36-98F4-42C4-B105-0AFA21C8B958}" presName="rootComposite2" presStyleCnt="0"/>
      <dgm:spPr/>
    </dgm:pt>
    <dgm:pt modelId="{1DB91797-2337-428D-8C9C-53DA03A82F99}" type="pres">
      <dgm:prSet presAssocID="{FA53BD36-98F4-42C4-B105-0AFA21C8B95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5E9D79-2715-439C-A636-B1C4FB31CF35}" type="pres">
      <dgm:prSet presAssocID="{FA53BD36-98F4-42C4-B105-0AFA21C8B958}" presName="topArc2" presStyleLbl="parChTrans1D1" presStyleIdx="6" presStyleCnt="8"/>
      <dgm:spPr/>
    </dgm:pt>
    <dgm:pt modelId="{484120A4-0E46-4753-A90C-18A5DB14928A}" type="pres">
      <dgm:prSet presAssocID="{FA53BD36-98F4-42C4-B105-0AFA21C8B958}" presName="bottomArc2" presStyleLbl="parChTrans1D1" presStyleIdx="7" presStyleCnt="8"/>
      <dgm:spPr/>
    </dgm:pt>
    <dgm:pt modelId="{9DD592C9-22C3-47D4-856D-8E03712CD9B0}" type="pres">
      <dgm:prSet presAssocID="{FA53BD36-98F4-42C4-B105-0AFA21C8B958}" presName="topConnNode2" presStyleLbl="node2" presStyleIdx="0" presStyleCnt="0"/>
      <dgm:spPr/>
      <dgm:t>
        <a:bodyPr/>
        <a:lstStyle/>
        <a:p>
          <a:endParaRPr lang="en-US"/>
        </a:p>
      </dgm:t>
    </dgm:pt>
    <dgm:pt modelId="{151046B5-EFD9-4E23-BB40-51BF2F0FCD3D}" type="pres">
      <dgm:prSet presAssocID="{FA53BD36-98F4-42C4-B105-0AFA21C8B958}" presName="hierChild4" presStyleCnt="0"/>
      <dgm:spPr/>
    </dgm:pt>
    <dgm:pt modelId="{13BA71CC-93AA-4C1C-A393-F1F26538F862}" type="pres">
      <dgm:prSet presAssocID="{FA53BD36-98F4-42C4-B105-0AFA21C8B958}" presName="hierChild5" presStyleCnt="0"/>
      <dgm:spPr/>
    </dgm:pt>
    <dgm:pt modelId="{30EDDE76-5E25-43FE-AF3B-FBAF9AA82B87}" type="pres">
      <dgm:prSet presAssocID="{F656CA36-4E44-4721-A262-DC40391D3D7F}" presName="hierChild3" presStyleCnt="0"/>
      <dgm:spPr/>
    </dgm:pt>
  </dgm:ptLst>
  <dgm:cxnLst>
    <dgm:cxn modelId="{045654A3-AAAB-47DE-863C-5812D13A6AB4}" type="presOf" srcId="{AE28567F-D6F4-4883-8F4E-E668714E4128}" destId="{EEBFD87D-EAB2-42F7-9AB1-E70A44EC08A2}" srcOrd="0" destOrd="0" presId="urn:microsoft.com/office/officeart/2008/layout/HalfCircleOrganizationChart#1"/>
    <dgm:cxn modelId="{23926F5B-A8DC-423E-93CA-D7E18D88E00C}" type="presOf" srcId="{D9089406-DBCB-4695-8B41-8EFE236F2989}" destId="{22AD59D3-EA4D-4B84-84B9-6843A40EA30F}" srcOrd="0" destOrd="0" presId="urn:microsoft.com/office/officeart/2008/layout/HalfCircleOrganizationChart#1"/>
    <dgm:cxn modelId="{1EB12E68-0A1E-412A-BFD8-9933920F184B}" type="presOf" srcId="{F656CA36-4E44-4721-A262-DC40391D3D7F}" destId="{2846BED7-CCC7-4F1B-9C9F-8AA74581E9EF}" srcOrd="0" destOrd="0" presId="urn:microsoft.com/office/officeart/2008/layout/HalfCircleOrganizationChart#1"/>
    <dgm:cxn modelId="{603EF547-B928-4436-A5D3-72E3023DE322}" srcId="{F656CA36-4E44-4721-A262-DC40391D3D7F}" destId="{334370CE-970C-45FA-BA45-9D4135B6C3E3}" srcOrd="0" destOrd="0" parTransId="{D9089406-DBCB-4695-8B41-8EFE236F2989}" sibTransId="{BAA85CF4-D97F-4625-B839-42598CB78907}"/>
    <dgm:cxn modelId="{4867A13B-8BD4-4C2F-9870-B990E1C6B524}" srcId="{F656CA36-4E44-4721-A262-DC40391D3D7F}" destId="{B448FC2E-EFC4-4FE7-9590-D60821F8D15C}" srcOrd="1" destOrd="0" parTransId="{46F65493-3E60-4051-8AE9-372FB2671DAC}" sibTransId="{92A52A3C-08BF-4488-9E45-C42B585EB590}"/>
    <dgm:cxn modelId="{7B707948-1C7A-44E3-A9F3-3B7AE85F08CF}" type="presOf" srcId="{334370CE-970C-45FA-BA45-9D4135B6C3E3}" destId="{F651BF7C-4044-44A7-8538-8F1D1D61A565}" srcOrd="1" destOrd="0" presId="urn:microsoft.com/office/officeart/2008/layout/HalfCircleOrganizationChart#1"/>
    <dgm:cxn modelId="{CC155D32-1FF4-473E-9AAC-9E520025173C}" type="presOf" srcId="{B448FC2E-EFC4-4FE7-9590-D60821F8D15C}" destId="{0B9B9CF2-65A7-4A83-B937-ACAA06DB71E3}" srcOrd="1" destOrd="0" presId="urn:microsoft.com/office/officeart/2008/layout/HalfCircleOrganizationChart#1"/>
    <dgm:cxn modelId="{9DF30BAE-6597-4A75-9B78-720899375B92}" type="presOf" srcId="{334370CE-970C-45FA-BA45-9D4135B6C3E3}" destId="{740C5351-1909-4EFC-AF9A-CB737A95DAED}" srcOrd="0" destOrd="0" presId="urn:microsoft.com/office/officeart/2008/layout/HalfCircleOrganizationChart#1"/>
    <dgm:cxn modelId="{84246932-6FE7-49CD-B3F1-E848457B0E1E}" type="presOf" srcId="{F656CA36-4E44-4721-A262-DC40391D3D7F}" destId="{1D4C5F7D-ACF4-4EA4-97B0-99CDC3908071}" srcOrd="1" destOrd="0" presId="urn:microsoft.com/office/officeart/2008/layout/HalfCircleOrganizationChart#1"/>
    <dgm:cxn modelId="{3DD4AAD2-D943-4CAA-8954-30E93DC076B6}" srcId="{7964B79B-BCDA-4442-9AB4-19812EC95E1F}" destId="{F656CA36-4E44-4721-A262-DC40391D3D7F}" srcOrd="0" destOrd="0" parTransId="{DC2B31D3-FD19-4611-8C9B-513075EF84A6}" sibTransId="{E2829D30-E260-474D-9D63-ED25A67C27A2}"/>
    <dgm:cxn modelId="{75A2A4D3-BA92-47AD-8A3B-E3ABDE3A9647}" type="presOf" srcId="{46F65493-3E60-4051-8AE9-372FB2671DAC}" destId="{01655FF7-83A8-47AA-A1FA-EBDA07EC2A8C}" srcOrd="0" destOrd="0" presId="urn:microsoft.com/office/officeart/2008/layout/HalfCircleOrganizationChart#1"/>
    <dgm:cxn modelId="{0A0156AD-8359-4BE7-B6CD-352E7F13877D}" type="presOf" srcId="{FA53BD36-98F4-42C4-B105-0AFA21C8B958}" destId="{1DB91797-2337-428D-8C9C-53DA03A82F99}" srcOrd="0" destOrd="0" presId="urn:microsoft.com/office/officeart/2008/layout/HalfCircleOrganizationChart#1"/>
    <dgm:cxn modelId="{554973FD-28A5-42C9-9D7A-2C6EC054348A}" srcId="{F656CA36-4E44-4721-A262-DC40391D3D7F}" destId="{FA53BD36-98F4-42C4-B105-0AFA21C8B958}" srcOrd="2" destOrd="0" parTransId="{AE28567F-D6F4-4883-8F4E-E668714E4128}" sibTransId="{FA4E88CB-B676-4FB5-AD55-EBBF0C48B004}"/>
    <dgm:cxn modelId="{30877356-71C2-40A3-8478-892F6042C518}" type="presOf" srcId="{B448FC2E-EFC4-4FE7-9590-D60821F8D15C}" destId="{A9EA2699-9A02-408A-92C6-4B7C56F3EEB7}" srcOrd="0" destOrd="0" presId="urn:microsoft.com/office/officeart/2008/layout/HalfCircleOrganizationChart#1"/>
    <dgm:cxn modelId="{037E02C8-7BAB-48BC-92ED-8AB9B041422B}" type="presOf" srcId="{FA53BD36-98F4-42C4-B105-0AFA21C8B958}" destId="{9DD592C9-22C3-47D4-856D-8E03712CD9B0}" srcOrd="1" destOrd="0" presId="urn:microsoft.com/office/officeart/2008/layout/HalfCircleOrganizationChart#1"/>
    <dgm:cxn modelId="{747251E5-E76A-4571-A8C1-4CA0E820F21A}" type="presOf" srcId="{7964B79B-BCDA-4442-9AB4-19812EC95E1F}" destId="{85592B4A-9B8D-4B7E-B116-BCE7EADAF15F}" srcOrd="0" destOrd="0" presId="urn:microsoft.com/office/officeart/2008/layout/HalfCircleOrganizationChart#1"/>
    <dgm:cxn modelId="{BB9A95C2-30FC-4AC8-B9A2-99EE744FBAD8}" type="presParOf" srcId="{85592B4A-9B8D-4B7E-B116-BCE7EADAF15F}" destId="{C4964F7B-7AB9-4EE8-8B18-90031C09CA7A}" srcOrd="0" destOrd="0" presId="urn:microsoft.com/office/officeart/2008/layout/HalfCircleOrganizationChart#1"/>
    <dgm:cxn modelId="{DB27B440-DC0F-4A86-96EA-193D2EE39B0E}" type="presParOf" srcId="{C4964F7B-7AB9-4EE8-8B18-90031C09CA7A}" destId="{D1F82857-45F0-4232-94FB-CF66DCB652F7}" srcOrd="0" destOrd="0" presId="urn:microsoft.com/office/officeart/2008/layout/HalfCircleOrganizationChart#1"/>
    <dgm:cxn modelId="{A3388C43-C5C3-452C-BF8C-7D5823C5B3A4}" type="presParOf" srcId="{D1F82857-45F0-4232-94FB-CF66DCB652F7}" destId="{2846BED7-CCC7-4F1B-9C9F-8AA74581E9EF}" srcOrd="0" destOrd="0" presId="urn:microsoft.com/office/officeart/2008/layout/HalfCircleOrganizationChart#1"/>
    <dgm:cxn modelId="{49810CF0-6AA5-4145-B286-4836D0571A29}" type="presParOf" srcId="{D1F82857-45F0-4232-94FB-CF66DCB652F7}" destId="{9D4CFE4B-8272-4EE4-8EC4-3CED3F0996DA}" srcOrd="1" destOrd="0" presId="urn:microsoft.com/office/officeart/2008/layout/HalfCircleOrganizationChart#1"/>
    <dgm:cxn modelId="{78A58C5B-792D-4D1B-A205-73116A1205C5}" type="presParOf" srcId="{D1F82857-45F0-4232-94FB-CF66DCB652F7}" destId="{478B7674-1A7B-4138-8EF8-AF3DB7C28664}" srcOrd="2" destOrd="0" presId="urn:microsoft.com/office/officeart/2008/layout/HalfCircleOrganizationChart#1"/>
    <dgm:cxn modelId="{7B0D3AE9-D13F-4C81-BFE3-79DE06BAEBF0}" type="presParOf" srcId="{D1F82857-45F0-4232-94FB-CF66DCB652F7}" destId="{1D4C5F7D-ACF4-4EA4-97B0-99CDC3908071}" srcOrd="3" destOrd="0" presId="urn:microsoft.com/office/officeart/2008/layout/HalfCircleOrganizationChart#1"/>
    <dgm:cxn modelId="{ED5097AF-F496-42BA-90B7-4999831C0D4C}" type="presParOf" srcId="{C4964F7B-7AB9-4EE8-8B18-90031C09CA7A}" destId="{16DA79B4-E735-4E97-A9B9-E9C08F461DF8}" srcOrd="1" destOrd="0" presId="urn:microsoft.com/office/officeart/2008/layout/HalfCircleOrganizationChart#1"/>
    <dgm:cxn modelId="{23370213-D1D7-418F-84A4-C2F38C3BEA46}" type="presParOf" srcId="{16DA79B4-E735-4E97-A9B9-E9C08F461DF8}" destId="{22AD59D3-EA4D-4B84-84B9-6843A40EA30F}" srcOrd="0" destOrd="0" presId="urn:microsoft.com/office/officeart/2008/layout/HalfCircleOrganizationChart#1"/>
    <dgm:cxn modelId="{E1A361E9-7D71-4D21-9F35-E81B95C8AED7}" type="presParOf" srcId="{16DA79B4-E735-4E97-A9B9-E9C08F461DF8}" destId="{389185D7-781B-4026-B821-2BB6EF962965}" srcOrd="1" destOrd="0" presId="urn:microsoft.com/office/officeart/2008/layout/HalfCircleOrganizationChart#1"/>
    <dgm:cxn modelId="{D8F0E4BA-C6B4-46EE-A25F-9CBCABEA6BEE}" type="presParOf" srcId="{389185D7-781B-4026-B821-2BB6EF962965}" destId="{992226AE-0798-433B-AFF0-7DA718274DF5}" srcOrd="0" destOrd="0" presId="urn:microsoft.com/office/officeart/2008/layout/HalfCircleOrganizationChart#1"/>
    <dgm:cxn modelId="{13C8CFCE-5A67-4CFE-AADA-C2B0BE1A70F1}" type="presParOf" srcId="{992226AE-0798-433B-AFF0-7DA718274DF5}" destId="{740C5351-1909-4EFC-AF9A-CB737A95DAED}" srcOrd="0" destOrd="0" presId="urn:microsoft.com/office/officeart/2008/layout/HalfCircleOrganizationChart#1"/>
    <dgm:cxn modelId="{66FBC3EA-0185-4B82-97A0-854EDC8A3856}" type="presParOf" srcId="{992226AE-0798-433B-AFF0-7DA718274DF5}" destId="{5498288B-6C45-45ED-92B1-C5842D0C51A6}" srcOrd="1" destOrd="0" presId="urn:microsoft.com/office/officeart/2008/layout/HalfCircleOrganizationChart#1"/>
    <dgm:cxn modelId="{8F4D3CE0-D19D-4654-A924-5D804370B5F5}" type="presParOf" srcId="{992226AE-0798-433B-AFF0-7DA718274DF5}" destId="{9BC1688D-3156-4A09-B7FC-4EA6B8DC715F}" srcOrd="2" destOrd="0" presId="urn:microsoft.com/office/officeart/2008/layout/HalfCircleOrganizationChart#1"/>
    <dgm:cxn modelId="{E872DAC4-1D32-4368-A095-B998FC8B06F9}" type="presParOf" srcId="{992226AE-0798-433B-AFF0-7DA718274DF5}" destId="{F651BF7C-4044-44A7-8538-8F1D1D61A565}" srcOrd="3" destOrd="0" presId="urn:microsoft.com/office/officeart/2008/layout/HalfCircleOrganizationChart#1"/>
    <dgm:cxn modelId="{58A35E3F-4277-4577-92B3-20C1F63D26D1}" type="presParOf" srcId="{389185D7-781B-4026-B821-2BB6EF962965}" destId="{CE884113-C375-4D0C-9D25-4ED2EFD46E13}" srcOrd="1" destOrd="0" presId="urn:microsoft.com/office/officeart/2008/layout/HalfCircleOrganizationChart#1"/>
    <dgm:cxn modelId="{EE3AB466-5F85-47F2-9A28-CFC3DCDA4948}" type="presParOf" srcId="{389185D7-781B-4026-B821-2BB6EF962965}" destId="{60D6EE9C-9F9F-4304-8F38-B0558795971A}" srcOrd="2" destOrd="0" presId="urn:microsoft.com/office/officeart/2008/layout/HalfCircleOrganizationChart#1"/>
    <dgm:cxn modelId="{17A1E6D2-1A1F-4EDD-91BB-487445CD01FA}" type="presParOf" srcId="{16DA79B4-E735-4E97-A9B9-E9C08F461DF8}" destId="{01655FF7-83A8-47AA-A1FA-EBDA07EC2A8C}" srcOrd="2" destOrd="0" presId="urn:microsoft.com/office/officeart/2008/layout/HalfCircleOrganizationChart#1"/>
    <dgm:cxn modelId="{DFCAC4F7-5E3F-4CCC-AADF-FDC740C17E23}" type="presParOf" srcId="{16DA79B4-E735-4E97-A9B9-E9C08F461DF8}" destId="{3C347993-FDC2-4636-9FBB-412B6D84E920}" srcOrd="3" destOrd="0" presId="urn:microsoft.com/office/officeart/2008/layout/HalfCircleOrganizationChart#1"/>
    <dgm:cxn modelId="{54A1C565-B171-4B45-9DAB-F1C0180A3285}" type="presParOf" srcId="{3C347993-FDC2-4636-9FBB-412B6D84E920}" destId="{7D972172-79A8-4AA1-82DC-2E9797D91307}" srcOrd="0" destOrd="0" presId="urn:microsoft.com/office/officeart/2008/layout/HalfCircleOrganizationChart#1"/>
    <dgm:cxn modelId="{5224762B-CED9-4774-A479-0A1EA979BDE4}" type="presParOf" srcId="{7D972172-79A8-4AA1-82DC-2E9797D91307}" destId="{A9EA2699-9A02-408A-92C6-4B7C56F3EEB7}" srcOrd="0" destOrd="0" presId="urn:microsoft.com/office/officeart/2008/layout/HalfCircleOrganizationChart#1"/>
    <dgm:cxn modelId="{2C23EB16-A5BB-4B9A-9BD4-DC589F1914DD}" type="presParOf" srcId="{7D972172-79A8-4AA1-82DC-2E9797D91307}" destId="{DF8D94A8-8852-4750-8D3C-EA8B7BB69102}" srcOrd="1" destOrd="0" presId="urn:microsoft.com/office/officeart/2008/layout/HalfCircleOrganizationChart#1"/>
    <dgm:cxn modelId="{21341AA8-1A9F-4796-B1AC-7E9743550924}" type="presParOf" srcId="{7D972172-79A8-4AA1-82DC-2E9797D91307}" destId="{CB3F0F3B-43D7-452C-B6AA-36975B631B27}" srcOrd="2" destOrd="0" presId="urn:microsoft.com/office/officeart/2008/layout/HalfCircleOrganizationChart#1"/>
    <dgm:cxn modelId="{208D46EC-7CAD-4068-B12B-90969E31146E}" type="presParOf" srcId="{7D972172-79A8-4AA1-82DC-2E9797D91307}" destId="{0B9B9CF2-65A7-4A83-B937-ACAA06DB71E3}" srcOrd="3" destOrd="0" presId="urn:microsoft.com/office/officeart/2008/layout/HalfCircleOrganizationChart#1"/>
    <dgm:cxn modelId="{C2D14697-83B4-425B-BEEB-364F0EDA01F9}" type="presParOf" srcId="{3C347993-FDC2-4636-9FBB-412B6D84E920}" destId="{5D872B32-8ED8-444D-91C9-00EC87ECBA9A}" srcOrd="1" destOrd="0" presId="urn:microsoft.com/office/officeart/2008/layout/HalfCircleOrganizationChart#1"/>
    <dgm:cxn modelId="{7E81E6C9-765C-4758-A012-1A40F52B06EE}" type="presParOf" srcId="{3C347993-FDC2-4636-9FBB-412B6D84E920}" destId="{725776EE-A92C-4ED5-8FC8-700CFAB7F90E}" srcOrd="2" destOrd="0" presId="urn:microsoft.com/office/officeart/2008/layout/HalfCircleOrganizationChart#1"/>
    <dgm:cxn modelId="{BBFD4455-8CD3-49CF-8D99-920249865819}" type="presParOf" srcId="{16DA79B4-E735-4E97-A9B9-E9C08F461DF8}" destId="{EEBFD87D-EAB2-42F7-9AB1-E70A44EC08A2}" srcOrd="4" destOrd="0" presId="urn:microsoft.com/office/officeart/2008/layout/HalfCircleOrganizationChart#1"/>
    <dgm:cxn modelId="{94E5564A-5B64-46DF-B7DC-CAD4342293E0}" type="presParOf" srcId="{16DA79B4-E735-4E97-A9B9-E9C08F461DF8}" destId="{0AAD8492-F6D8-45D3-BB8A-42C6C8AA1F3D}" srcOrd="5" destOrd="0" presId="urn:microsoft.com/office/officeart/2008/layout/HalfCircleOrganizationChart#1"/>
    <dgm:cxn modelId="{3BDBE4CB-FE97-44A3-99C9-85FFF8D22DDE}" type="presParOf" srcId="{0AAD8492-F6D8-45D3-BB8A-42C6C8AA1F3D}" destId="{FA0AF91E-CF34-45BB-B60A-C665EA65B72A}" srcOrd="0" destOrd="0" presId="urn:microsoft.com/office/officeart/2008/layout/HalfCircleOrganizationChart#1"/>
    <dgm:cxn modelId="{3562D341-9869-473A-9D0C-2B18A1251F9A}" type="presParOf" srcId="{FA0AF91E-CF34-45BB-B60A-C665EA65B72A}" destId="{1DB91797-2337-428D-8C9C-53DA03A82F99}" srcOrd="0" destOrd="0" presId="urn:microsoft.com/office/officeart/2008/layout/HalfCircleOrganizationChart#1"/>
    <dgm:cxn modelId="{3D4F87B8-D2FC-426F-B3B2-B0167C43D439}" type="presParOf" srcId="{FA0AF91E-CF34-45BB-B60A-C665EA65B72A}" destId="{745E9D79-2715-439C-A636-B1C4FB31CF35}" srcOrd="1" destOrd="0" presId="urn:microsoft.com/office/officeart/2008/layout/HalfCircleOrganizationChart#1"/>
    <dgm:cxn modelId="{FA8EEE5D-44C4-4D63-A013-D09C460D94C8}" type="presParOf" srcId="{FA0AF91E-CF34-45BB-B60A-C665EA65B72A}" destId="{484120A4-0E46-4753-A90C-18A5DB14928A}" srcOrd="2" destOrd="0" presId="urn:microsoft.com/office/officeart/2008/layout/HalfCircleOrganizationChart#1"/>
    <dgm:cxn modelId="{D11733A3-19F7-4923-88D0-650B6D4A4342}" type="presParOf" srcId="{FA0AF91E-CF34-45BB-B60A-C665EA65B72A}" destId="{9DD592C9-22C3-47D4-856D-8E03712CD9B0}" srcOrd="3" destOrd="0" presId="urn:microsoft.com/office/officeart/2008/layout/HalfCircleOrganizationChart#1"/>
    <dgm:cxn modelId="{FA50BD4B-B2A4-44F5-8B12-613729B6B16F}" type="presParOf" srcId="{0AAD8492-F6D8-45D3-BB8A-42C6C8AA1F3D}" destId="{151046B5-EFD9-4E23-BB40-51BF2F0FCD3D}" srcOrd="1" destOrd="0" presId="urn:microsoft.com/office/officeart/2008/layout/HalfCircleOrganizationChart#1"/>
    <dgm:cxn modelId="{26B783ED-F658-46AF-9DE1-1B87A75116BF}" type="presParOf" srcId="{0AAD8492-F6D8-45D3-BB8A-42C6C8AA1F3D}" destId="{13BA71CC-93AA-4C1C-A393-F1F26538F862}" srcOrd="2" destOrd="0" presId="urn:microsoft.com/office/officeart/2008/layout/HalfCircleOrganizationChart#1"/>
    <dgm:cxn modelId="{8EA11B79-531E-418D-B80D-4A1D343801CE}" type="presParOf" srcId="{C4964F7B-7AB9-4EE8-8B18-90031C09CA7A}" destId="{30EDDE76-5E25-43FE-AF3B-FBAF9AA82B87}" srcOrd="2" destOrd="0" presId="urn:microsoft.com/office/officeart/2008/layout/HalfCircleOrganizationChar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E007A-E223-4E0C-9048-02C72AE8CAD2}" type="doc">
      <dgm:prSet loTypeId="urn:microsoft.com/office/officeart/2005/8/layout/radial6#1" loCatId="cycle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393B8E99-C452-4B8E-B2AE-0A8E346472B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Pituitary gland </a:t>
          </a:r>
          <a:endParaRPr lang="en-US" dirty="0"/>
        </a:p>
      </dgm:t>
    </dgm:pt>
    <dgm:pt modelId="{7C5433CA-E978-4D9B-B63F-C3E2C6A59845}" type="parTrans" cxnId="{7A8A5B3E-479F-4A5E-93EA-2F13F42C3C5F}">
      <dgm:prSet/>
      <dgm:spPr/>
      <dgm:t>
        <a:bodyPr/>
        <a:lstStyle/>
        <a:p>
          <a:endParaRPr lang="en-US"/>
        </a:p>
      </dgm:t>
    </dgm:pt>
    <dgm:pt modelId="{22F60292-7B8C-4BE2-86A7-1BB0A128EACB}" type="sibTrans" cxnId="{7A8A5B3E-479F-4A5E-93EA-2F13F42C3C5F}">
      <dgm:prSet/>
      <dgm:spPr/>
      <dgm:t>
        <a:bodyPr/>
        <a:lstStyle/>
        <a:p>
          <a:endParaRPr lang="en-US"/>
        </a:p>
      </dgm:t>
    </dgm:pt>
    <dgm:pt modelId="{AE861833-EAF2-4097-83A9-80D121517D9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thirst</a:t>
          </a:r>
          <a:endParaRPr lang="en-US" dirty="0"/>
        </a:p>
      </dgm:t>
    </dgm:pt>
    <dgm:pt modelId="{EB6428C3-12D9-4B3A-85F8-038829FF3030}" type="parTrans" cxnId="{6FA6340E-C9E0-4E0A-B407-617F8BE74CF2}">
      <dgm:prSet/>
      <dgm:spPr/>
      <dgm:t>
        <a:bodyPr/>
        <a:lstStyle/>
        <a:p>
          <a:endParaRPr lang="en-US"/>
        </a:p>
      </dgm:t>
    </dgm:pt>
    <dgm:pt modelId="{B6EF990E-43F2-42E8-B76B-0375A1840E5C}" type="sibTrans" cxnId="{6FA6340E-C9E0-4E0A-B407-617F8BE74CF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8861AF11-B1D5-479B-AAFA-1DAABB4D363F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Drink water</a:t>
          </a:r>
          <a:endParaRPr lang="en-US" dirty="0"/>
        </a:p>
      </dgm:t>
    </dgm:pt>
    <dgm:pt modelId="{B46FF150-B5BF-4924-B3C3-75B196EDBE9D}" type="parTrans" cxnId="{FE38B600-367D-403A-9705-0D44A4844F71}">
      <dgm:prSet/>
      <dgm:spPr/>
      <dgm:t>
        <a:bodyPr/>
        <a:lstStyle/>
        <a:p>
          <a:endParaRPr lang="en-US"/>
        </a:p>
      </dgm:t>
    </dgm:pt>
    <dgm:pt modelId="{7D389B0A-F34E-4F8F-A316-50CF9A5073EC}" type="sibTrans" cxnId="{FE38B600-367D-403A-9705-0D44A4844F7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E63FD57E-BB72-4156-A767-C89A157DC0A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1100" b="1" dirty="0" smtClean="0"/>
            <a:t>)</a:t>
          </a:r>
          <a:r>
            <a:rPr lang="en-US" sz="1100" b="1" dirty="0" smtClean="0"/>
            <a:t>1)</a:t>
          </a:r>
          <a:endParaRPr lang="ar-SA" sz="1100" b="1" dirty="0" smtClean="0"/>
        </a:p>
        <a:p>
          <a:r>
            <a:rPr lang="en-US" sz="1000" dirty="0" smtClean="0"/>
            <a:t>Increase </a:t>
          </a:r>
          <a:r>
            <a:rPr lang="en-US" sz="1000" dirty="0" err="1" smtClean="0"/>
            <a:t>Osmolarity</a:t>
          </a:r>
          <a:endParaRPr lang="en-US" sz="1000" dirty="0" smtClean="0"/>
        </a:p>
      </dgm:t>
    </dgm:pt>
    <dgm:pt modelId="{B5A80D7C-C60F-47A9-BFAC-9B2EDA39E6A1}" type="parTrans" cxnId="{3EC1A2F4-CF9C-44C1-9819-11940EB9A911}">
      <dgm:prSet/>
      <dgm:spPr/>
      <dgm:t>
        <a:bodyPr/>
        <a:lstStyle/>
        <a:p>
          <a:endParaRPr lang="en-US"/>
        </a:p>
      </dgm:t>
    </dgm:pt>
    <dgm:pt modelId="{59EC9C58-53A2-4279-9992-50E36BB8846D}" type="sibTrans" cxnId="{3EC1A2F4-CF9C-44C1-9819-11940EB9A91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EE73F5F8-C1F8-4170-942B-CA5BEF2A61B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 i="0" dirty="0" smtClean="0"/>
            <a:t>(2)</a:t>
          </a:r>
        </a:p>
        <a:p>
          <a:r>
            <a:rPr lang="en-US" sz="1050" dirty="0" smtClean="0"/>
            <a:t>Sensor:</a:t>
          </a:r>
        </a:p>
        <a:p>
          <a:r>
            <a:rPr lang="en-US" sz="1050" dirty="0" smtClean="0"/>
            <a:t>Hypothalamus </a:t>
          </a:r>
          <a:endParaRPr lang="en-US" sz="1050" dirty="0"/>
        </a:p>
      </dgm:t>
    </dgm:pt>
    <dgm:pt modelId="{CB5D8305-58CA-4A86-9682-3571914857E3}" type="parTrans" cxnId="{592A9C7C-6C9B-4110-ACEF-84759165FEC6}">
      <dgm:prSet/>
      <dgm:spPr/>
      <dgm:t>
        <a:bodyPr/>
        <a:lstStyle/>
        <a:p>
          <a:endParaRPr lang="en-US"/>
        </a:p>
      </dgm:t>
    </dgm:pt>
    <dgm:pt modelId="{4AA4CA60-0C60-439A-83A6-F1CB1E9F1688}" type="sibTrans" cxnId="{592A9C7C-6C9B-4110-ACEF-84759165FEC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E5DB2E6D-B058-4123-998B-B53AEC8D487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Decrease</a:t>
          </a:r>
        </a:p>
        <a:p>
          <a:r>
            <a:rPr lang="en-US" dirty="0" err="1" smtClean="0"/>
            <a:t>Osmolarity</a:t>
          </a:r>
          <a:r>
            <a:rPr lang="en-US" dirty="0" smtClean="0"/>
            <a:t> </a:t>
          </a:r>
          <a:endParaRPr lang="en-US" dirty="0"/>
        </a:p>
      </dgm:t>
    </dgm:pt>
    <dgm:pt modelId="{D6404ED0-CF1D-4E5B-B636-46F69DAD6CE9}" type="parTrans" cxnId="{EE45F686-811F-491A-9BEF-386DA333E508}">
      <dgm:prSet/>
      <dgm:spPr/>
      <dgm:t>
        <a:bodyPr/>
        <a:lstStyle/>
        <a:p>
          <a:endParaRPr lang="en-US"/>
        </a:p>
      </dgm:t>
    </dgm:pt>
    <dgm:pt modelId="{E8A87485-16E5-41FC-8D02-62C08135B5E7}" type="sibTrans" cxnId="{EE45F686-811F-491A-9BEF-386DA333E508}">
      <dgm:prSet/>
      <dgm:spPr>
        <a:solidFill>
          <a:schemeClr val="accent2">
            <a:lumMod val="20000"/>
            <a:lumOff val="80000"/>
          </a:schemeClr>
        </a:solidFill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555ED9C3-3AC0-4E99-BAB9-A3B64F3CC710}">
      <dgm:prSet phldrT="[Text]" custScaleX="54084" custScaleY="42310" custLinFactNeighborX="-14670" custLinFactNeighborY="-21747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FD5E98A7-0841-4923-B6F3-F9B4A80D32CB}" type="parTrans" cxnId="{BB52EC67-2015-451E-BADB-0C4009A38A06}">
      <dgm:prSet/>
      <dgm:spPr/>
      <dgm:t>
        <a:bodyPr/>
        <a:lstStyle/>
        <a:p>
          <a:endParaRPr lang="en-US"/>
        </a:p>
      </dgm:t>
    </dgm:pt>
    <dgm:pt modelId="{57077C38-F07F-4994-928A-EB1B5BB7ABCD}" type="sibTrans" cxnId="{BB52EC67-2015-451E-BADB-0C4009A38A06}">
      <dgm:prSet/>
      <dgm:spPr/>
      <dgm:t>
        <a:bodyPr/>
        <a:lstStyle/>
        <a:p>
          <a:endParaRPr lang="en-US"/>
        </a:p>
      </dgm:t>
    </dgm:pt>
    <dgm:pt modelId="{663EAC9E-3ADA-477D-A247-03AB3F8C8AA5}" type="pres">
      <dgm:prSet presAssocID="{83DE007A-E223-4E0C-9048-02C72AE8CA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12DD0-A9D8-4E4F-B044-2B1CDB0608C4}" type="pres">
      <dgm:prSet presAssocID="{393B8E99-C452-4B8E-B2AE-0A8E346472B9}" presName="centerShape" presStyleLbl="node0" presStyleIdx="0" presStyleCnt="1" custScaleX="54084" custScaleY="42310" custLinFactNeighborX="-14670" custLinFactNeighborY="-21747"/>
      <dgm:spPr/>
      <dgm:t>
        <a:bodyPr/>
        <a:lstStyle/>
        <a:p>
          <a:endParaRPr lang="en-US"/>
        </a:p>
      </dgm:t>
    </dgm:pt>
    <dgm:pt modelId="{7264E8A8-C2B2-4B4D-9D4D-5A5BC1156DE0}" type="pres">
      <dgm:prSet presAssocID="{AE861833-EAF2-4097-83A9-80D121517D9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2DA6A-2571-4E5A-9BFC-B776867125AE}" type="pres">
      <dgm:prSet presAssocID="{AE861833-EAF2-4097-83A9-80D121517D94}" presName="dummy" presStyleCnt="0"/>
      <dgm:spPr/>
    </dgm:pt>
    <dgm:pt modelId="{CB63217B-579E-4924-9D4F-4D519C212E55}" type="pres">
      <dgm:prSet presAssocID="{B6EF990E-43F2-42E8-B76B-0375A1840E5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01C5BDE-87AA-4C0B-BE92-1F3185855886}" type="pres">
      <dgm:prSet presAssocID="{8861AF11-B1D5-479B-AAFA-1DAABB4D36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A2926-E5A3-4CBE-93D4-59D709F2A1B4}" type="pres">
      <dgm:prSet presAssocID="{8861AF11-B1D5-479B-AAFA-1DAABB4D363F}" presName="dummy" presStyleCnt="0"/>
      <dgm:spPr/>
    </dgm:pt>
    <dgm:pt modelId="{DA965CC5-8D6E-45AC-855E-1EF6AAE36904}" type="pres">
      <dgm:prSet presAssocID="{7D389B0A-F34E-4F8F-A316-50CF9A5073E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20B86D0-E586-4B9B-89A6-0634941101A3}" type="pres">
      <dgm:prSet presAssocID="{E5DB2E6D-B058-4123-998B-B53AEC8D48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A94FA-635F-4EC3-8BBC-160920AEACBC}" type="pres">
      <dgm:prSet presAssocID="{E5DB2E6D-B058-4123-998B-B53AEC8D487A}" presName="dummy" presStyleCnt="0"/>
      <dgm:spPr/>
    </dgm:pt>
    <dgm:pt modelId="{21BD8A32-5823-417C-8713-FAF411B27944}" type="pres">
      <dgm:prSet presAssocID="{E8A87485-16E5-41FC-8D02-62C08135B5E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14C6ED8-E59A-463D-A883-2F12F02A0D42}" type="pres">
      <dgm:prSet presAssocID="{E63FD57E-BB72-4156-A767-C89A157DC0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D27B0-16E1-4BC5-AB49-B42905714B2B}" type="pres">
      <dgm:prSet presAssocID="{E63FD57E-BB72-4156-A767-C89A157DC0A0}" presName="dummy" presStyleCnt="0"/>
      <dgm:spPr/>
    </dgm:pt>
    <dgm:pt modelId="{FB34E99B-96C9-4378-88B8-B30ECDD0C29E}" type="pres">
      <dgm:prSet presAssocID="{59EC9C58-53A2-4279-9992-50E36BB8846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BE6493D-9B03-4241-A00F-67DCFB3B3C76}" type="pres">
      <dgm:prSet presAssocID="{EE73F5F8-C1F8-4170-942B-CA5BEF2A61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54A74-C711-4B18-BC48-045734A4BD5E}" type="pres">
      <dgm:prSet presAssocID="{EE73F5F8-C1F8-4170-942B-CA5BEF2A61BF}" presName="dummy" presStyleCnt="0"/>
      <dgm:spPr/>
    </dgm:pt>
    <dgm:pt modelId="{1A02B292-D648-4304-B60C-0A703C8FA8E0}" type="pres">
      <dgm:prSet presAssocID="{4AA4CA60-0C60-439A-83A6-F1CB1E9F1688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B52EC67-2015-451E-BADB-0C4009A38A06}" srcId="{83DE007A-E223-4E0C-9048-02C72AE8CAD2}" destId="{555ED9C3-3AC0-4E99-BAB9-A3B64F3CC710}" srcOrd="1" destOrd="0" parTransId="{FD5E98A7-0841-4923-B6F3-F9B4A80D32CB}" sibTransId="{57077C38-F07F-4994-928A-EB1B5BB7ABCD}"/>
    <dgm:cxn modelId="{2B761242-E02C-44FF-8883-A93C6F3D2737}" type="presOf" srcId="{393B8E99-C452-4B8E-B2AE-0A8E346472B9}" destId="{5FE12DD0-A9D8-4E4F-B044-2B1CDB0608C4}" srcOrd="0" destOrd="0" presId="urn:microsoft.com/office/officeart/2005/8/layout/radial6#1"/>
    <dgm:cxn modelId="{0DB615B2-B18E-4DD4-94E0-1DC41DBBA88C}" type="presOf" srcId="{AE861833-EAF2-4097-83A9-80D121517D94}" destId="{7264E8A8-C2B2-4B4D-9D4D-5A5BC1156DE0}" srcOrd="0" destOrd="0" presId="urn:microsoft.com/office/officeart/2005/8/layout/radial6#1"/>
    <dgm:cxn modelId="{F86261A0-6DB3-4CC6-AE4D-F38D252687E6}" type="presOf" srcId="{B6EF990E-43F2-42E8-B76B-0375A1840E5C}" destId="{CB63217B-579E-4924-9D4F-4D519C212E55}" srcOrd="0" destOrd="0" presId="urn:microsoft.com/office/officeart/2005/8/layout/radial6#1"/>
    <dgm:cxn modelId="{985D3139-A0BB-4962-972E-F48F059C0D3E}" type="presOf" srcId="{E8A87485-16E5-41FC-8D02-62C08135B5E7}" destId="{21BD8A32-5823-417C-8713-FAF411B27944}" srcOrd="0" destOrd="0" presId="urn:microsoft.com/office/officeart/2005/8/layout/radial6#1"/>
    <dgm:cxn modelId="{2E675C70-5303-48C8-B9D1-0923659429FC}" type="presOf" srcId="{59EC9C58-53A2-4279-9992-50E36BB8846D}" destId="{FB34E99B-96C9-4378-88B8-B30ECDD0C29E}" srcOrd="0" destOrd="0" presId="urn:microsoft.com/office/officeart/2005/8/layout/radial6#1"/>
    <dgm:cxn modelId="{3EC1A2F4-CF9C-44C1-9819-11940EB9A911}" srcId="{393B8E99-C452-4B8E-B2AE-0A8E346472B9}" destId="{E63FD57E-BB72-4156-A767-C89A157DC0A0}" srcOrd="3" destOrd="0" parTransId="{B5A80D7C-C60F-47A9-BFAC-9B2EDA39E6A1}" sibTransId="{59EC9C58-53A2-4279-9992-50E36BB8846D}"/>
    <dgm:cxn modelId="{6FA6340E-C9E0-4E0A-B407-617F8BE74CF2}" srcId="{393B8E99-C452-4B8E-B2AE-0A8E346472B9}" destId="{AE861833-EAF2-4097-83A9-80D121517D94}" srcOrd="0" destOrd="0" parTransId="{EB6428C3-12D9-4B3A-85F8-038829FF3030}" sibTransId="{B6EF990E-43F2-42E8-B76B-0375A1840E5C}"/>
    <dgm:cxn modelId="{17123EC7-D56F-4D84-82BC-54B0D316BF6B}" type="presOf" srcId="{4AA4CA60-0C60-439A-83A6-F1CB1E9F1688}" destId="{1A02B292-D648-4304-B60C-0A703C8FA8E0}" srcOrd="0" destOrd="0" presId="urn:microsoft.com/office/officeart/2005/8/layout/radial6#1"/>
    <dgm:cxn modelId="{E627467E-2031-4DE6-B95A-1D91BEB61B32}" type="presOf" srcId="{EE73F5F8-C1F8-4170-942B-CA5BEF2A61BF}" destId="{DBE6493D-9B03-4241-A00F-67DCFB3B3C76}" srcOrd="0" destOrd="0" presId="urn:microsoft.com/office/officeart/2005/8/layout/radial6#1"/>
    <dgm:cxn modelId="{7A8A5B3E-479F-4A5E-93EA-2F13F42C3C5F}" srcId="{83DE007A-E223-4E0C-9048-02C72AE8CAD2}" destId="{393B8E99-C452-4B8E-B2AE-0A8E346472B9}" srcOrd="0" destOrd="0" parTransId="{7C5433CA-E978-4D9B-B63F-C3E2C6A59845}" sibTransId="{22F60292-7B8C-4BE2-86A7-1BB0A128EACB}"/>
    <dgm:cxn modelId="{EE45F686-811F-491A-9BEF-386DA333E508}" srcId="{393B8E99-C452-4B8E-B2AE-0A8E346472B9}" destId="{E5DB2E6D-B058-4123-998B-B53AEC8D487A}" srcOrd="2" destOrd="0" parTransId="{D6404ED0-CF1D-4E5B-B636-46F69DAD6CE9}" sibTransId="{E8A87485-16E5-41FC-8D02-62C08135B5E7}"/>
    <dgm:cxn modelId="{34781042-E449-4ABC-84A4-8C50E641FE43}" type="presOf" srcId="{83DE007A-E223-4E0C-9048-02C72AE8CAD2}" destId="{663EAC9E-3ADA-477D-A247-03AB3F8C8AA5}" srcOrd="0" destOrd="0" presId="urn:microsoft.com/office/officeart/2005/8/layout/radial6#1"/>
    <dgm:cxn modelId="{16B230EB-A202-47B2-9705-A96D3A8C6BA0}" type="presOf" srcId="{E63FD57E-BB72-4156-A767-C89A157DC0A0}" destId="{914C6ED8-E59A-463D-A883-2F12F02A0D42}" srcOrd="0" destOrd="0" presId="urn:microsoft.com/office/officeart/2005/8/layout/radial6#1"/>
    <dgm:cxn modelId="{BF601D70-83B1-4DDD-B252-D51B08629965}" type="presOf" srcId="{8861AF11-B1D5-479B-AAFA-1DAABB4D363F}" destId="{F01C5BDE-87AA-4C0B-BE92-1F3185855886}" srcOrd="0" destOrd="0" presId="urn:microsoft.com/office/officeart/2005/8/layout/radial6#1"/>
    <dgm:cxn modelId="{13489B49-4C66-4EF4-89C0-1C916F01AF0F}" type="presOf" srcId="{E5DB2E6D-B058-4123-998B-B53AEC8D487A}" destId="{720B86D0-E586-4B9B-89A6-0634941101A3}" srcOrd="0" destOrd="0" presId="urn:microsoft.com/office/officeart/2005/8/layout/radial6#1"/>
    <dgm:cxn modelId="{28ABAD00-2E92-4619-9E3C-81455A708B00}" type="presOf" srcId="{7D389B0A-F34E-4F8F-A316-50CF9A5073EC}" destId="{DA965CC5-8D6E-45AC-855E-1EF6AAE36904}" srcOrd="0" destOrd="0" presId="urn:microsoft.com/office/officeart/2005/8/layout/radial6#1"/>
    <dgm:cxn modelId="{592A9C7C-6C9B-4110-ACEF-84759165FEC6}" srcId="{393B8E99-C452-4B8E-B2AE-0A8E346472B9}" destId="{EE73F5F8-C1F8-4170-942B-CA5BEF2A61BF}" srcOrd="4" destOrd="0" parTransId="{CB5D8305-58CA-4A86-9682-3571914857E3}" sibTransId="{4AA4CA60-0C60-439A-83A6-F1CB1E9F1688}"/>
    <dgm:cxn modelId="{FE38B600-367D-403A-9705-0D44A4844F71}" srcId="{393B8E99-C452-4B8E-B2AE-0A8E346472B9}" destId="{8861AF11-B1D5-479B-AAFA-1DAABB4D363F}" srcOrd="1" destOrd="0" parTransId="{B46FF150-B5BF-4924-B3C3-75B196EDBE9D}" sibTransId="{7D389B0A-F34E-4F8F-A316-50CF9A5073EC}"/>
    <dgm:cxn modelId="{02345C71-197A-452D-A1C7-F35CD639EBC0}" type="presParOf" srcId="{663EAC9E-3ADA-477D-A247-03AB3F8C8AA5}" destId="{5FE12DD0-A9D8-4E4F-B044-2B1CDB0608C4}" srcOrd="0" destOrd="0" presId="urn:microsoft.com/office/officeart/2005/8/layout/radial6#1"/>
    <dgm:cxn modelId="{3717CEE7-1985-4DD9-8D7B-729403B13EEF}" type="presParOf" srcId="{663EAC9E-3ADA-477D-A247-03AB3F8C8AA5}" destId="{7264E8A8-C2B2-4B4D-9D4D-5A5BC1156DE0}" srcOrd="1" destOrd="0" presId="urn:microsoft.com/office/officeart/2005/8/layout/radial6#1"/>
    <dgm:cxn modelId="{E79F12C1-D817-403F-8F56-6CA15DBD143E}" type="presParOf" srcId="{663EAC9E-3ADA-477D-A247-03AB3F8C8AA5}" destId="{6CE2DA6A-2571-4E5A-9BFC-B776867125AE}" srcOrd="2" destOrd="0" presId="urn:microsoft.com/office/officeart/2005/8/layout/radial6#1"/>
    <dgm:cxn modelId="{877AF010-7F66-47B9-AF13-4DD617240F91}" type="presParOf" srcId="{663EAC9E-3ADA-477D-A247-03AB3F8C8AA5}" destId="{CB63217B-579E-4924-9D4F-4D519C212E55}" srcOrd="3" destOrd="0" presId="urn:microsoft.com/office/officeart/2005/8/layout/radial6#1"/>
    <dgm:cxn modelId="{772824A7-EB18-4B67-BB30-249038384D64}" type="presParOf" srcId="{663EAC9E-3ADA-477D-A247-03AB3F8C8AA5}" destId="{F01C5BDE-87AA-4C0B-BE92-1F3185855886}" srcOrd="4" destOrd="0" presId="urn:microsoft.com/office/officeart/2005/8/layout/radial6#1"/>
    <dgm:cxn modelId="{932365FE-AE59-4849-B78E-DBA656D061F3}" type="presParOf" srcId="{663EAC9E-3ADA-477D-A247-03AB3F8C8AA5}" destId="{124A2926-E5A3-4CBE-93D4-59D709F2A1B4}" srcOrd="5" destOrd="0" presId="urn:microsoft.com/office/officeart/2005/8/layout/radial6#1"/>
    <dgm:cxn modelId="{47C522A7-CABB-4C47-9970-57A5B0F6B9C1}" type="presParOf" srcId="{663EAC9E-3ADA-477D-A247-03AB3F8C8AA5}" destId="{DA965CC5-8D6E-45AC-855E-1EF6AAE36904}" srcOrd="6" destOrd="0" presId="urn:microsoft.com/office/officeart/2005/8/layout/radial6#1"/>
    <dgm:cxn modelId="{223E97DF-1259-4F57-9976-E699EF4A6122}" type="presParOf" srcId="{663EAC9E-3ADA-477D-A247-03AB3F8C8AA5}" destId="{720B86D0-E586-4B9B-89A6-0634941101A3}" srcOrd="7" destOrd="0" presId="urn:microsoft.com/office/officeart/2005/8/layout/radial6#1"/>
    <dgm:cxn modelId="{46668C90-E9C8-49B7-9A08-A487A8562E6D}" type="presParOf" srcId="{663EAC9E-3ADA-477D-A247-03AB3F8C8AA5}" destId="{959A94FA-635F-4EC3-8BBC-160920AEACBC}" srcOrd="8" destOrd="0" presId="urn:microsoft.com/office/officeart/2005/8/layout/radial6#1"/>
    <dgm:cxn modelId="{65F097B6-8788-459A-A917-39767B4C0AF5}" type="presParOf" srcId="{663EAC9E-3ADA-477D-A247-03AB3F8C8AA5}" destId="{21BD8A32-5823-417C-8713-FAF411B27944}" srcOrd="9" destOrd="0" presId="urn:microsoft.com/office/officeart/2005/8/layout/radial6#1"/>
    <dgm:cxn modelId="{FE3511B2-E618-49B0-AE52-8367A309947B}" type="presParOf" srcId="{663EAC9E-3ADA-477D-A247-03AB3F8C8AA5}" destId="{914C6ED8-E59A-463D-A883-2F12F02A0D42}" srcOrd="10" destOrd="0" presId="urn:microsoft.com/office/officeart/2005/8/layout/radial6#1"/>
    <dgm:cxn modelId="{1D237195-E569-40A4-A4FB-3A081AD01050}" type="presParOf" srcId="{663EAC9E-3ADA-477D-A247-03AB3F8C8AA5}" destId="{948D27B0-16E1-4BC5-AB49-B42905714B2B}" srcOrd="11" destOrd="0" presId="urn:microsoft.com/office/officeart/2005/8/layout/radial6#1"/>
    <dgm:cxn modelId="{487742BF-F344-44FF-8927-6D5DAAF9E591}" type="presParOf" srcId="{663EAC9E-3ADA-477D-A247-03AB3F8C8AA5}" destId="{FB34E99B-96C9-4378-88B8-B30ECDD0C29E}" srcOrd="12" destOrd="0" presId="urn:microsoft.com/office/officeart/2005/8/layout/radial6#1"/>
    <dgm:cxn modelId="{52632720-CD07-49E7-83EC-3EA8006C5679}" type="presParOf" srcId="{663EAC9E-3ADA-477D-A247-03AB3F8C8AA5}" destId="{DBE6493D-9B03-4241-A00F-67DCFB3B3C76}" srcOrd="13" destOrd="0" presId="urn:microsoft.com/office/officeart/2005/8/layout/radial6#1"/>
    <dgm:cxn modelId="{9EDA138F-3F1D-4719-9525-70B365808F7E}" type="presParOf" srcId="{663EAC9E-3ADA-477D-A247-03AB3F8C8AA5}" destId="{2EC54A74-C711-4B18-BC48-045734A4BD5E}" srcOrd="14" destOrd="0" presId="urn:microsoft.com/office/officeart/2005/8/layout/radial6#1"/>
    <dgm:cxn modelId="{2E9CB9FB-DE01-4B44-8F07-0DA02BDAA0BA}" type="presParOf" srcId="{663EAC9E-3ADA-477D-A247-03AB3F8C8AA5}" destId="{1A02B292-D648-4304-B60C-0A703C8FA8E0}" srcOrd="15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FD87D-EAB2-42F7-9AB1-E70A44EC08A2}">
      <dsp:nvSpPr>
        <dsp:cNvPr id="0" name=""/>
        <dsp:cNvSpPr/>
      </dsp:nvSpPr>
      <dsp:spPr>
        <a:xfrm>
          <a:off x="2400181" y="732513"/>
          <a:ext cx="1698146" cy="294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9"/>
              </a:lnTo>
              <a:lnTo>
                <a:pt x="1698146" y="147359"/>
              </a:lnTo>
              <a:lnTo>
                <a:pt x="1698146" y="294719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55FF7-83A8-47AA-A1FA-EBDA07EC2A8C}">
      <dsp:nvSpPr>
        <dsp:cNvPr id="0" name=""/>
        <dsp:cNvSpPr/>
      </dsp:nvSpPr>
      <dsp:spPr>
        <a:xfrm>
          <a:off x="2354461" y="732513"/>
          <a:ext cx="91440" cy="2947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19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D59D3-EA4D-4B84-84B9-6843A40EA30F}">
      <dsp:nvSpPr>
        <dsp:cNvPr id="0" name=""/>
        <dsp:cNvSpPr/>
      </dsp:nvSpPr>
      <dsp:spPr>
        <a:xfrm>
          <a:off x="702035" y="732513"/>
          <a:ext cx="1698146" cy="294719"/>
        </a:xfrm>
        <a:custGeom>
          <a:avLst/>
          <a:gdLst/>
          <a:ahLst/>
          <a:cxnLst/>
          <a:rect l="0" t="0" r="0" b="0"/>
          <a:pathLst>
            <a:path>
              <a:moveTo>
                <a:pt x="1698146" y="0"/>
              </a:moveTo>
              <a:lnTo>
                <a:pt x="1698146" y="147359"/>
              </a:lnTo>
              <a:lnTo>
                <a:pt x="0" y="147359"/>
              </a:lnTo>
              <a:lnTo>
                <a:pt x="0" y="294719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CFE4B-8272-4EE4-8EC4-3CED3F0996DA}">
      <dsp:nvSpPr>
        <dsp:cNvPr id="0" name=""/>
        <dsp:cNvSpPr/>
      </dsp:nvSpPr>
      <dsp:spPr>
        <a:xfrm>
          <a:off x="1914743" y="30800"/>
          <a:ext cx="970876" cy="70171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B7674-1A7B-4138-8EF8-AF3DB7C28664}">
      <dsp:nvSpPr>
        <dsp:cNvPr id="0" name=""/>
        <dsp:cNvSpPr/>
      </dsp:nvSpPr>
      <dsp:spPr>
        <a:xfrm>
          <a:off x="1914743" y="30800"/>
          <a:ext cx="970876" cy="70171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6BED7-CCC7-4F1B-9C9F-8AA74581E9EF}">
      <dsp:nvSpPr>
        <dsp:cNvPr id="0" name=""/>
        <dsp:cNvSpPr/>
      </dsp:nvSpPr>
      <dsp:spPr>
        <a:xfrm>
          <a:off x="1429305" y="157108"/>
          <a:ext cx="1941753" cy="44909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Feedback</a:t>
          </a:r>
          <a:endParaRPr lang="en-US" sz="2800" kern="1200" dirty="0"/>
        </a:p>
      </dsp:txBody>
      <dsp:txXfrm>
        <a:off x="1429305" y="157108"/>
        <a:ext cx="1941753" cy="449096"/>
      </dsp:txXfrm>
    </dsp:sp>
    <dsp:sp modelId="{5498288B-6C45-45ED-92B1-C5842D0C51A6}">
      <dsp:nvSpPr>
        <dsp:cNvPr id="0" name=""/>
        <dsp:cNvSpPr/>
      </dsp:nvSpPr>
      <dsp:spPr>
        <a:xfrm>
          <a:off x="351178" y="1027233"/>
          <a:ext cx="701713" cy="70171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1688D-3156-4A09-B7FC-4EA6B8DC715F}">
      <dsp:nvSpPr>
        <dsp:cNvPr id="0" name=""/>
        <dsp:cNvSpPr/>
      </dsp:nvSpPr>
      <dsp:spPr>
        <a:xfrm>
          <a:off x="351178" y="1027233"/>
          <a:ext cx="701713" cy="70171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C5351-1909-4EFC-AF9A-CB737A95DAED}">
      <dsp:nvSpPr>
        <dsp:cNvPr id="0" name=""/>
        <dsp:cNvSpPr/>
      </dsp:nvSpPr>
      <dsp:spPr>
        <a:xfrm>
          <a:off x="322" y="1153541"/>
          <a:ext cx="1403426" cy="44909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/>
              </a:solidFill>
            </a:rPr>
            <a:t>Negative</a:t>
          </a:r>
          <a:r>
            <a:rPr lang="en-US" sz="2000" kern="1200" dirty="0" smtClean="0"/>
            <a:t> feedback</a:t>
          </a:r>
          <a:endParaRPr lang="en-US" sz="2000" kern="1200" dirty="0"/>
        </a:p>
      </dsp:txBody>
      <dsp:txXfrm>
        <a:off x="322" y="1153541"/>
        <a:ext cx="1403426" cy="449096"/>
      </dsp:txXfrm>
    </dsp:sp>
    <dsp:sp modelId="{DF8D94A8-8852-4750-8D3C-EA8B7BB69102}">
      <dsp:nvSpPr>
        <dsp:cNvPr id="0" name=""/>
        <dsp:cNvSpPr/>
      </dsp:nvSpPr>
      <dsp:spPr>
        <a:xfrm>
          <a:off x="2049325" y="1027233"/>
          <a:ext cx="701713" cy="70171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F0F3B-43D7-452C-B6AA-36975B631B27}">
      <dsp:nvSpPr>
        <dsp:cNvPr id="0" name=""/>
        <dsp:cNvSpPr/>
      </dsp:nvSpPr>
      <dsp:spPr>
        <a:xfrm>
          <a:off x="2049325" y="1027233"/>
          <a:ext cx="701713" cy="70171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A2699-9A02-408A-92C6-4B7C56F3EEB7}">
      <dsp:nvSpPr>
        <dsp:cNvPr id="0" name=""/>
        <dsp:cNvSpPr/>
      </dsp:nvSpPr>
      <dsp:spPr>
        <a:xfrm>
          <a:off x="1698468" y="1153541"/>
          <a:ext cx="1403426" cy="44909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1698468" y="1153541"/>
        <a:ext cx="1403426" cy="449096"/>
      </dsp:txXfrm>
    </dsp:sp>
    <dsp:sp modelId="{745E9D79-2715-439C-A636-B1C4FB31CF35}">
      <dsp:nvSpPr>
        <dsp:cNvPr id="0" name=""/>
        <dsp:cNvSpPr/>
      </dsp:nvSpPr>
      <dsp:spPr>
        <a:xfrm>
          <a:off x="3747471" y="1027233"/>
          <a:ext cx="701713" cy="70171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120A4-0E46-4753-A90C-18A5DB14928A}">
      <dsp:nvSpPr>
        <dsp:cNvPr id="0" name=""/>
        <dsp:cNvSpPr/>
      </dsp:nvSpPr>
      <dsp:spPr>
        <a:xfrm>
          <a:off x="3747471" y="1027233"/>
          <a:ext cx="701713" cy="70171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91797-2337-428D-8C9C-53DA03A82F99}">
      <dsp:nvSpPr>
        <dsp:cNvPr id="0" name=""/>
        <dsp:cNvSpPr/>
      </dsp:nvSpPr>
      <dsp:spPr>
        <a:xfrm>
          <a:off x="3396614" y="1153541"/>
          <a:ext cx="1403426" cy="44909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3"/>
              </a:solidFill>
            </a:rPr>
            <a:t>Positive</a:t>
          </a:r>
          <a:r>
            <a:rPr lang="en-US" sz="2000" kern="1200" dirty="0" smtClean="0"/>
            <a:t> feedback</a:t>
          </a:r>
          <a:endParaRPr lang="en-US" sz="2000" kern="1200" dirty="0"/>
        </a:p>
      </dsp:txBody>
      <dsp:txXfrm>
        <a:off x="3396614" y="1153541"/>
        <a:ext cx="1403426" cy="449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2B292-D648-4304-B60C-0A703C8FA8E0}">
      <dsp:nvSpPr>
        <dsp:cNvPr id="0" name=""/>
        <dsp:cNvSpPr/>
      </dsp:nvSpPr>
      <dsp:spPr>
        <a:xfrm>
          <a:off x="2465466" y="425959"/>
          <a:ext cx="2845930" cy="2845930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FB34E99B-96C9-4378-88B8-B30ECDD0C29E}">
      <dsp:nvSpPr>
        <dsp:cNvPr id="0" name=""/>
        <dsp:cNvSpPr/>
      </dsp:nvSpPr>
      <dsp:spPr>
        <a:xfrm>
          <a:off x="2465466" y="425959"/>
          <a:ext cx="2845930" cy="2845930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1BD8A32-5823-417C-8713-FAF411B27944}">
      <dsp:nvSpPr>
        <dsp:cNvPr id="0" name=""/>
        <dsp:cNvSpPr/>
      </dsp:nvSpPr>
      <dsp:spPr>
        <a:xfrm>
          <a:off x="2465466" y="425959"/>
          <a:ext cx="2845930" cy="2845930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2">
            <a:lumMod val="20000"/>
            <a:lumOff val="80000"/>
          </a:schemeClr>
        </a:solidFill>
        <a:ln w="3810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65CC5-8D6E-45AC-855E-1EF6AAE36904}">
      <dsp:nvSpPr>
        <dsp:cNvPr id="0" name=""/>
        <dsp:cNvSpPr/>
      </dsp:nvSpPr>
      <dsp:spPr>
        <a:xfrm>
          <a:off x="2465466" y="425959"/>
          <a:ext cx="2845930" cy="2845930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B63217B-579E-4924-9D4F-4D519C212E55}">
      <dsp:nvSpPr>
        <dsp:cNvPr id="0" name=""/>
        <dsp:cNvSpPr/>
      </dsp:nvSpPr>
      <dsp:spPr>
        <a:xfrm>
          <a:off x="2465466" y="425959"/>
          <a:ext cx="2845930" cy="2845930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FE12DD0-A9D8-4E4F-B044-2B1CDB0608C4}">
      <dsp:nvSpPr>
        <dsp:cNvPr id="0" name=""/>
        <dsp:cNvSpPr/>
      </dsp:nvSpPr>
      <dsp:spPr>
        <a:xfrm>
          <a:off x="3126351" y="967234"/>
          <a:ext cx="708536" cy="554289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Pituitary gland </a:t>
          </a:r>
          <a:endParaRPr lang="en-US" sz="1100" kern="1200" dirty="0"/>
        </a:p>
      </dsp:txBody>
      <dsp:txXfrm>
        <a:off x="3230114" y="1048408"/>
        <a:ext cx="501010" cy="391941"/>
      </dsp:txXfrm>
    </dsp:sp>
    <dsp:sp modelId="{7264E8A8-C2B2-4B4D-9D4D-5A5BC1156DE0}">
      <dsp:nvSpPr>
        <dsp:cNvPr id="0" name=""/>
        <dsp:cNvSpPr/>
      </dsp:nvSpPr>
      <dsp:spPr>
        <a:xfrm>
          <a:off x="3429908" y="449"/>
          <a:ext cx="917047" cy="917047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thirst</a:t>
          </a:r>
          <a:endParaRPr lang="en-US" sz="1000" kern="1200" dirty="0"/>
        </a:p>
      </dsp:txBody>
      <dsp:txXfrm>
        <a:off x="3564206" y="134747"/>
        <a:ext cx="648451" cy="648451"/>
      </dsp:txXfrm>
    </dsp:sp>
    <dsp:sp modelId="{F01C5BDE-87AA-4C0B-BE92-1F3185855886}">
      <dsp:nvSpPr>
        <dsp:cNvPr id="0" name=""/>
        <dsp:cNvSpPr/>
      </dsp:nvSpPr>
      <dsp:spPr>
        <a:xfrm>
          <a:off x="4751830" y="960882"/>
          <a:ext cx="917047" cy="917047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Drink water</a:t>
          </a:r>
          <a:endParaRPr lang="en-US" sz="1000" kern="1200" dirty="0"/>
        </a:p>
      </dsp:txBody>
      <dsp:txXfrm>
        <a:off x="4886128" y="1095180"/>
        <a:ext cx="648451" cy="648451"/>
      </dsp:txXfrm>
    </dsp:sp>
    <dsp:sp modelId="{720B86D0-E586-4B9B-89A6-0634941101A3}">
      <dsp:nvSpPr>
        <dsp:cNvPr id="0" name=""/>
        <dsp:cNvSpPr/>
      </dsp:nvSpPr>
      <dsp:spPr>
        <a:xfrm>
          <a:off x="4246901" y="2514894"/>
          <a:ext cx="917047" cy="917047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Decrease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Osmolarity</a:t>
          </a: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4381199" y="2649192"/>
        <a:ext cx="648451" cy="648451"/>
      </dsp:txXfrm>
    </dsp:sp>
    <dsp:sp modelId="{914C6ED8-E59A-463D-A883-2F12F02A0D42}">
      <dsp:nvSpPr>
        <dsp:cNvPr id="0" name=""/>
        <dsp:cNvSpPr/>
      </dsp:nvSpPr>
      <dsp:spPr>
        <a:xfrm>
          <a:off x="2612915" y="2514894"/>
          <a:ext cx="917047" cy="917047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b="1" kern="1200" dirty="0" smtClean="0"/>
            <a:t>)</a:t>
          </a:r>
          <a:r>
            <a:rPr lang="en-US" sz="1100" b="1" kern="1200" dirty="0" smtClean="0"/>
            <a:t>1)</a:t>
          </a:r>
          <a:endParaRPr lang="ar-SA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Increase </a:t>
          </a:r>
          <a:r>
            <a:rPr lang="en-US" sz="1000" kern="1200" dirty="0" err="1" smtClean="0"/>
            <a:t>Osmolarity</a:t>
          </a:r>
          <a:endParaRPr lang="en-US" sz="1000" kern="1200" dirty="0" smtClean="0"/>
        </a:p>
      </dsp:txBody>
      <dsp:txXfrm>
        <a:off x="2747213" y="2649192"/>
        <a:ext cx="648451" cy="648451"/>
      </dsp:txXfrm>
    </dsp:sp>
    <dsp:sp modelId="{DBE6493D-9B03-4241-A00F-67DCFB3B3C76}">
      <dsp:nvSpPr>
        <dsp:cNvPr id="0" name=""/>
        <dsp:cNvSpPr/>
      </dsp:nvSpPr>
      <dsp:spPr>
        <a:xfrm>
          <a:off x="2107986" y="960882"/>
          <a:ext cx="917047" cy="917047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/>
            <a:t>(2)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Sensor: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Hypothalamus </a:t>
          </a:r>
          <a:endParaRPr lang="en-US" sz="1050" kern="1200" dirty="0"/>
        </a:p>
      </dsp:txBody>
      <dsp:txXfrm>
        <a:off x="2242284" y="1095180"/>
        <a:ext cx="648451" cy="648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#1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3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C82D148-8B05-8847-B9F1-6583EB0B48E9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A01B-D92B-6446-A597-10D1CA2F4BD4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257F-5A93-E147-97D3-A8090FC0DE51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4B1D-8432-504B-B66B-E07CE466828E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57D0D1B-D635-954B-A900-5F52BF1CBD26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C14C-C1FF-4946-A9C1-4CEA3D62BBDC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6770-71C3-4442-8D5B-A4513163C7D5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8FFB-90BB-554C-AB2C-074307725A11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9CD8-3B0F-A541-AF1A-D95E58DF357A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AF95-8BFB-9846-A392-13328B2FD053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5A23-BB41-D045-8CB8-1B67C60BD970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1F82F6-BCBD-2B4A-A7F1-C94D2C44678E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kCWCuztw1kk" TargetMode="External"/><Relationship Id="rId3" Type="http://schemas.openxmlformats.org/officeDocument/2006/relationships/hyperlink" Target="https://www.youtube.com/watch?v=heWOEkjutHc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hysiology436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Homeostasis (1+2)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170392"/>
            <a:ext cx="7483016" cy="7068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Physiology Team 436 – Foundation block lecture 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87624" y="3501008"/>
            <a:ext cx="698477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" y="332309"/>
            <a:ext cx="1097224" cy="10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1527" y="371703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very important.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Green:  only found in males’ slides.</a:t>
            </a:r>
          </a:p>
          <a:p>
            <a:r>
              <a:rPr lang="en-US" dirty="0" smtClean="0">
                <a:solidFill>
                  <a:srgbClr val="933B95"/>
                </a:solidFill>
              </a:rPr>
              <a:t>Purple: only found in females’ slides.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Gray: notes. 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21" y="332656"/>
            <a:ext cx="1669355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2200" y="630078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Lecture:  If work is intended for initial studying.</a:t>
            </a:r>
          </a:p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Review:  If work is intended for revision. 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9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</a:t>
            </a:r>
            <a:r>
              <a:rPr lang="en-US" dirty="0"/>
              <a:t>M</a:t>
            </a:r>
            <a:r>
              <a:rPr lang="en-US" dirty="0" smtClean="0"/>
              <a:t>echanism </a:t>
            </a:r>
            <a:r>
              <a:rPr lang="en-US" dirty="0"/>
              <a:t>C</a:t>
            </a:r>
            <a:r>
              <a:rPr lang="en-US" dirty="0" smtClean="0"/>
              <a:t>omponent </a:t>
            </a:r>
            <a:r>
              <a:rPr lang="en-US" sz="2200" dirty="0" smtClean="0">
                <a:solidFill>
                  <a:srgbClr val="FF0000"/>
                </a:solidFill>
              </a:rPr>
              <a:t>( Team work 345 )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3568" y="1412776"/>
            <a:ext cx="8006407" cy="685800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FF0000"/>
                </a:solidFill>
              </a:rPr>
              <a:t>Three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independent components of control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mechanisms 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59112"/>
              </p:ext>
            </p:extLst>
          </p:nvPr>
        </p:nvGraphicFramePr>
        <p:xfrm>
          <a:off x="1043608" y="2636912"/>
          <a:ext cx="7200801" cy="361869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400267"/>
                <a:gridCol w="2400267"/>
                <a:gridCol w="2400267"/>
              </a:tblGrid>
              <a:tr h="78405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Effector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Control center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Receptor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/>
                </a:tc>
              </a:tr>
              <a:tr h="2384298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Provide the means to respond to the stimulus </a:t>
                      </a:r>
                    </a:p>
                    <a:p>
                      <a:pPr algn="r" rtl="1"/>
                      <a:endParaRPr lang="ar-SA" dirty="0" smtClean="0"/>
                    </a:p>
                    <a:p>
                      <a:pPr algn="r" rtl="1"/>
                      <a:endParaRPr lang="ar-SA" dirty="0" smtClean="0"/>
                    </a:p>
                    <a:p>
                      <a:pPr algn="r" rtl="1"/>
                      <a:endParaRPr lang="ar-SA" dirty="0" smtClean="0"/>
                    </a:p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تستجيب للمؤثرات لهذه القيم لتعود للحالة الطبيعية</a:t>
                      </a:r>
                    </a:p>
                    <a:p>
                      <a:pPr algn="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Determine the set point at which the variable is maintained</a:t>
                      </a:r>
                    </a:p>
                    <a:p>
                      <a:pPr algn="r" rtl="1"/>
                      <a:endParaRPr lang="ar-SA" dirty="0" smtClean="0"/>
                    </a:p>
                    <a:p>
                      <a:pPr algn="r" rtl="1"/>
                      <a:endParaRPr lang="ar-SA" dirty="0" smtClean="0"/>
                    </a:p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تحديد القيم التي يعود بها الجسم لحالته الطبيعية </a:t>
                      </a:r>
                    </a:p>
                    <a:p>
                      <a:pPr algn="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Monitor the environments and responds to changes (stimuli)</a:t>
                      </a:r>
                    </a:p>
                    <a:p>
                      <a:pPr algn="r" rtl="1"/>
                      <a:endParaRPr lang="ar-SA" dirty="0" smtClean="0"/>
                    </a:p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الكشف</a:t>
                      </a:r>
                      <a:r>
                        <a:rPr lang="ar-SA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عن التغيير بواسطة مستقبلات</a:t>
                      </a:r>
                      <a:endParaRPr lang="ar-SA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1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Homeostatic Control Mechanisms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84651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3728" y="1916832"/>
            <a:ext cx="648072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88224" y="1781334"/>
            <a:ext cx="648072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Feedback </a:t>
            </a:r>
            <a:r>
              <a:rPr lang="en-US" dirty="0" smtClean="0"/>
              <a:t>mechanisms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467544" y="1268760"/>
            <a:ext cx="8280920" cy="93610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Feedback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mechanisms mean :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u="sng" dirty="0">
                <a:solidFill>
                  <a:srgbClr val="FF0000"/>
                </a:solidFill>
              </a:rPr>
              <a:t>Loop system in which the system responds to changes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95736" y="2204864"/>
            <a:ext cx="288032" cy="36004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16216" y="2204864"/>
            <a:ext cx="288032" cy="36004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39552" y="2564904"/>
            <a:ext cx="3528392" cy="367240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Positive feedback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33B95"/>
                </a:solidFill>
              </a:rPr>
              <a:t>Resulting action </a:t>
            </a:r>
            <a:r>
              <a:rPr lang="en-US" u="sng" dirty="0">
                <a:solidFill>
                  <a:srgbClr val="FF0000"/>
                </a:solidFill>
              </a:rPr>
              <a:t>on the same direction </a:t>
            </a:r>
            <a:r>
              <a:rPr lang="en-US" dirty="0">
                <a:solidFill>
                  <a:srgbClr val="933B95"/>
                </a:solidFill>
              </a:rPr>
              <a:t>of the stimulus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933B9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33B95"/>
                </a:solidFill>
              </a:rPr>
              <a:t>If stimulus increases ,homeostasis control system activated to cause increase in the stimulus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85420" y="2564904"/>
            <a:ext cx="3528392" cy="367240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Negative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33B95"/>
                </a:solidFill>
              </a:rPr>
              <a:t>original stimulus reversed (resulting action in the </a:t>
            </a:r>
            <a:r>
              <a:rPr lang="en-US" u="sng" dirty="0">
                <a:solidFill>
                  <a:srgbClr val="FF0000"/>
                </a:solidFill>
              </a:rPr>
              <a:t>opposite direction of stimulus</a:t>
            </a:r>
            <a:r>
              <a:rPr lang="en-US" dirty="0">
                <a:solidFill>
                  <a:srgbClr val="933B95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33B95"/>
                </a:solidFill>
              </a:rPr>
              <a:t>most feedback system in the body are negative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33B95"/>
                </a:solidFill>
              </a:rPr>
              <a:t> If stimulus increases, homeostatic control system activated to cause a decrease in the stimulus and vice versa.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3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Internal </a:t>
            </a:r>
            <a:r>
              <a:rPr lang="en-US" dirty="0" smtClean="0"/>
              <a:t>environment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 internal environment of the body is </a:t>
            </a:r>
            <a:r>
              <a:rPr lang="en-US" dirty="0" smtClean="0"/>
              <a:t>the extracellular </a:t>
            </a:r>
            <a:r>
              <a:rPr lang="en-US" dirty="0"/>
              <a:t>fluid and all body cells live in this </a:t>
            </a:r>
            <a:r>
              <a:rPr lang="en-US" dirty="0" smtClean="0"/>
              <a:t>environment</a:t>
            </a:r>
            <a:endParaRPr lang="en-US" dirty="0"/>
          </a:p>
          <a:p>
            <a:r>
              <a:rPr lang="en-US" dirty="0"/>
              <a:t>It separated from the external environment by the </a:t>
            </a:r>
            <a:r>
              <a:rPr lang="en-US" u="sng" dirty="0"/>
              <a:t>skin</a:t>
            </a:r>
          </a:p>
          <a:p>
            <a:r>
              <a:rPr lang="en-US" dirty="0" smtClean="0"/>
              <a:t> </a:t>
            </a:r>
            <a:r>
              <a:rPr lang="en-US" dirty="0"/>
              <a:t>The internal environment must be </a:t>
            </a:r>
            <a:r>
              <a:rPr lang="en-US" dirty="0" smtClean="0"/>
              <a:t>kept </a:t>
            </a:r>
            <a:r>
              <a:rPr lang="en-US" u="sng" dirty="0" smtClean="0"/>
              <a:t>constant</a:t>
            </a:r>
            <a:r>
              <a:rPr lang="en-US" dirty="0" smtClean="0"/>
              <a:t> </a:t>
            </a:r>
            <a:r>
              <a:rPr lang="en-US" dirty="0"/>
              <a:t>in the face of an ever </a:t>
            </a:r>
            <a:r>
              <a:rPr lang="en-US" dirty="0" smtClean="0"/>
              <a:t>changing external environment.</a:t>
            </a:r>
          </a:p>
          <a:p>
            <a:r>
              <a:rPr lang="en-US" dirty="0">
                <a:solidFill>
                  <a:srgbClr val="933B95"/>
                </a:solidFill>
              </a:rPr>
              <a:t> </a:t>
            </a:r>
            <a:endParaRPr lang="ar-SA" dirty="0">
              <a:solidFill>
                <a:srgbClr val="933B9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8206"/>
            <a:ext cx="7743329" cy="288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8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عنصر نائب للمحتوى 12" descr="‪Hemostasis - Google Chrome‬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3" t="25347" r="22267" b="4948"/>
          <a:stretch>
            <a:fillRect/>
          </a:stretch>
        </p:blipFill>
        <p:spPr>
          <a:xfrm>
            <a:off x="2240817" y="2697935"/>
            <a:ext cx="4857267" cy="3816424"/>
          </a:xfrm>
        </p:spPr>
      </p:pic>
      <p:sp>
        <p:nvSpPr>
          <p:cNvPr id="16" name="وسيلة شرح مع سهم إلى اليمين 15"/>
          <p:cNvSpPr/>
          <p:nvPr/>
        </p:nvSpPr>
        <p:spPr>
          <a:xfrm>
            <a:off x="613945" y="3012490"/>
            <a:ext cx="1825674" cy="1656184"/>
          </a:xfrm>
          <a:prstGeom prst="rightArrowCallout">
            <a:avLst>
              <a:gd name="adj1" fmla="val 4051"/>
              <a:gd name="adj2" fmla="val 4114"/>
              <a:gd name="adj3" fmla="val 8882"/>
              <a:gd name="adj4" fmla="val 809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rgbClr val="00B0F0"/>
                </a:solidFill>
              </a:rPr>
              <a:t>Receptor</a:t>
            </a:r>
            <a:r>
              <a:rPr lang="en-US" sz="1100" dirty="0"/>
              <a:t> : monitors the environments and responds </a:t>
            </a:r>
            <a:r>
              <a:rPr lang="en-US" sz="1100" dirty="0" smtClean="0"/>
              <a:t>to </a:t>
            </a:r>
            <a:r>
              <a:rPr lang="en-US" sz="1100" dirty="0"/>
              <a:t>changes (stimuli) : Effector </a:t>
            </a:r>
            <a:r>
              <a:rPr lang="ar-SA" sz="1100" dirty="0"/>
              <a:t>يتم الكشف عن التغير بواسطة </a:t>
            </a:r>
            <a:r>
              <a:rPr lang="ar-SA" sz="1100" dirty="0" smtClean="0"/>
              <a:t>المستقبلات</a:t>
            </a:r>
            <a:endParaRPr lang="en-US" sz="1100" dirty="0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99592" y="2649022"/>
            <a:ext cx="1080120" cy="2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Sensors </a:t>
            </a:r>
          </a:p>
        </p:txBody>
      </p:sp>
      <p:sp>
        <p:nvSpPr>
          <p:cNvPr id="19" name="وسيلة شرح مع سهم إلى الأسفل 18"/>
          <p:cNvSpPr/>
          <p:nvPr/>
        </p:nvSpPr>
        <p:spPr>
          <a:xfrm>
            <a:off x="3568830" y="1124744"/>
            <a:ext cx="1800200" cy="1652872"/>
          </a:xfrm>
          <a:prstGeom prst="downArrowCallout">
            <a:avLst>
              <a:gd name="adj1" fmla="val 4114"/>
              <a:gd name="adj2" fmla="val 6203"/>
              <a:gd name="adj3" fmla="val 7247"/>
              <a:gd name="adj4" fmla="val 848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rgbClr val="00B0F0"/>
                </a:solidFill>
              </a:rPr>
              <a:t>Control center : </a:t>
            </a:r>
            <a:r>
              <a:rPr lang="en-US" sz="1200" dirty="0"/>
              <a:t>determines the set point at which the variable is maintained. </a:t>
            </a:r>
            <a:r>
              <a:rPr lang="ar-SA" sz="1200" dirty="0"/>
              <a:t>يتم تحديد القيم التي يعود بها الجسم لحالته الطبيعية</a:t>
            </a:r>
            <a:endParaRPr lang="en-US" sz="1200" dirty="0"/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1526782" y="1444528"/>
            <a:ext cx="1801011" cy="503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Nervous </a:t>
            </a:r>
            <a:r>
              <a:rPr lang="en-US" sz="1600" b="1" dirty="0">
                <a:solidFill>
                  <a:schemeClr val="bg1"/>
                </a:solidFill>
              </a:rPr>
              <a:t>system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6809626" y="1233370"/>
            <a:ext cx="2088232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three interdependent </a:t>
            </a:r>
            <a:r>
              <a:rPr lang="en-US" sz="1600" dirty="0" smtClean="0"/>
              <a:t>components</a:t>
            </a:r>
          </a:p>
          <a:p>
            <a:pPr algn="ctr"/>
            <a:r>
              <a:rPr lang="en-US" sz="1600" dirty="0" smtClean="0"/>
              <a:t> </a:t>
            </a:r>
            <a:r>
              <a:rPr lang="en-US" sz="1600" dirty="0"/>
              <a:t>of control mechanisms </a:t>
            </a:r>
          </a:p>
        </p:txBody>
      </p:sp>
      <p:sp>
        <p:nvSpPr>
          <p:cNvPr id="26" name="وسيلة شرح مع سهم إلى اليسار 25"/>
          <p:cNvSpPr/>
          <p:nvPr/>
        </p:nvSpPr>
        <p:spPr>
          <a:xfrm>
            <a:off x="6398778" y="2948712"/>
            <a:ext cx="2339752" cy="1800200"/>
          </a:xfrm>
          <a:prstGeom prst="leftArrowCallout">
            <a:avLst>
              <a:gd name="adj1" fmla="val 4726"/>
              <a:gd name="adj2" fmla="val 7864"/>
              <a:gd name="adj3" fmla="val 7612"/>
              <a:gd name="adj4" fmla="val 75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rgbClr val="00B0F0"/>
                </a:solidFill>
              </a:rPr>
              <a:t>Effector</a:t>
            </a:r>
            <a:r>
              <a:rPr lang="en-US" sz="1600" dirty="0" smtClean="0"/>
              <a:t> </a:t>
            </a:r>
            <a:r>
              <a:rPr lang="ar-SA" sz="1400" dirty="0" smtClean="0"/>
              <a:t>يتم الكشف عن التغير </a:t>
            </a:r>
            <a:r>
              <a:rPr lang="ar-SA" sz="1400" dirty="0"/>
              <a:t>بواسطة </a:t>
            </a:r>
            <a:r>
              <a:rPr lang="ar-SA" sz="1400" dirty="0" smtClean="0"/>
              <a:t>المستقبلات </a:t>
            </a:r>
            <a:r>
              <a:rPr lang="en-US" sz="1400" dirty="0"/>
              <a:t>provides the means to respond to the stimulus. </a:t>
            </a:r>
            <a:r>
              <a:rPr lang="ar-SA" sz="1400" dirty="0"/>
              <a:t>تستجيب المؤثرات لهذه القيم وتبدأ بالعمل على تطبيقها للعودة للحالة الطبيعية</a:t>
            </a:r>
            <a:endParaRPr lang="en-US" sz="1400" dirty="0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7039661" y="4953000"/>
            <a:ext cx="1628162" cy="491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Muscles and glands</a:t>
            </a:r>
          </a:p>
        </p:txBody>
      </p:sp>
      <p:sp>
        <p:nvSpPr>
          <p:cNvPr id="29" name="وسيلة شرح مع سهم إلى الأعلى 28"/>
          <p:cNvSpPr/>
          <p:nvPr/>
        </p:nvSpPr>
        <p:spPr>
          <a:xfrm>
            <a:off x="1213322" y="5733256"/>
            <a:ext cx="2638598" cy="1062154"/>
          </a:xfrm>
          <a:prstGeom prst="upArrowCallout">
            <a:avLst>
              <a:gd name="adj1" fmla="val 5813"/>
              <a:gd name="adj2" fmla="val 9301"/>
              <a:gd name="adj3" fmla="val 7557"/>
              <a:gd name="adj4" fmla="val 7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The variable produces a change in the body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251520" y="47526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j-lt"/>
              </a:rPr>
              <a:t>What are the components of a feedback mechanism?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feedback </a:t>
            </a:r>
            <a:r>
              <a:rPr lang="en-US" dirty="0" smtClean="0"/>
              <a:t>mechanisms </a:t>
            </a:r>
            <a:r>
              <a:rPr lang="en-US" sz="2700" dirty="0" smtClean="0">
                <a:solidFill>
                  <a:srgbClr val="FF0000"/>
                </a:solidFill>
              </a:rPr>
              <a:t>(Girls’ slides &amp; teamwork435)</a:t>
            </a:r>
            <a:endParaRPr lang="ar-SA" sz="2700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267744" y="1235894"/>
          <a:ext cx="4800364" cy="175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nip Single Corner Rectangle 7"/>
          <p:cNvSpPr/>
          <p:nvPr/>
        </p:nvSpPr>
        <p:spPr>
          <a:xfrm>
            <a:off x="1804467" y="3068960"/>
            <a:ext cx="2712132" cy="2459300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effector response of the system is in the </a:t>
            </a:r>
            <a:r>
              <a:rPr lang="en-US" sz="1600" b="1" u="sng" dirty="0" smtClean="0">
                <a:solidFill>
                  <a:srgbClr val="FF0000"/>
                </a:solidFill>
              </a:rPr>
              <a:t>opposite direction</a:t>
            </a:r>
            <a:r>
              <a:rPr lang="en-US" sz="1600" dirty="0" smtClean="0">
                <a:solidFill>
                  <a:schemeClr val="tx1"/>
                </a:solidFill>
              </a:rPr>
              <a:t> to stimulus that initiated the response.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600" b="1" u="sng" dirty="0" smtClean="0">
                <a:solidFill>
                  <a:srgbClr val="FF0000"/>
                </a:solidFill>
              </a:rPr>
              <a:t>Most</a:t>
            </a:r>
            <a:r>
              <a:rPr lang="en-US" sz="1600" dirty="0" smtClean="0">
                <a:solidFill>
                  <a:schemeClr val="tx1"/>
                </a:solidFill>
              </a:rPr>
              <a:t> of the control systems of the body act by </a:t>
            </a:r>
            <a:r>
              <a:rPr lang="en-US" sz="1600" b="1" u="sng" dirty="0" smtClean="0">
                <a:solidFill>
                  <a:srgbClr val="FF0000"/>
                </a:solidFill>
              </a:rPr>
              <a:t>negative feedback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5076056" y="3068960"/>
            <a:ext cx="2712132" cy="2459300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effector response of the system is in the </a:t>
            </a:r>
            <a:r>
              <a:rPr lang="en-US" sz="1600" b="1" u="sng" dirty="0" smtClean="0">
                <a:solidFill>
                  <a:srgbClr val="FF0000"/>
                </a:solidFill>
              </a:rPr>
              <a:t>same direction</a:t>
            </a:r>
            <a:r>
              <a:rPr lang="en-US" sz="1600" dirty="0" smtClean="0">
                <a:solidFill>
                  <a:schemeClr val="tx1"/>
                </a:solidFill>
              </a:rPr>
              <a:t> to stimulus that initiated the response.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Only few systems display positive feedback.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193618"/>
              </p:ext>
            </p:extLst>
          </p:nvPr>
        </p:nvGraphicFramePr>
        <p:xfrm>
          <a:off x="436094" y="5604681"/>
          <a:ext cx="7464660" cy="720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83052"/>
                <a:gridCol w="2771612"/>
                <a:gridCol w="3409996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High temperature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Make temperature </a:t>
                      </a:r>
                      <a:r>
                        <a:rPr lang="en-US" sz="1600" u="sng" dirty="0" smtClean="0">
                          <a:solidFill>
                            <a:srgbClr val="FF0000"/>
                          </a:solidFill>
                        </a:rPr>
                        <a:t>LOWER</a:t>
                      </a:r>
                      <a:endParaRPr lang="en-US" sz="16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smtClean="0"/>
                        <a:t>Make temperature </a:t>
                      </a:r>
                      <a:r>
                        <a:rPr lang="en-US" sz="1800" u="sng" dirty="0" smtClean="0">
                          <a:solidFill>
                            <a:srgbClr val="FF0000"/>
                          </a:solidFill>
                        </a:rPr>
                        <a:t>HIGHER</a:t>
                      </a:r>
                      <a:r>
                        <a:rPr lang="en-US" sz="1800" u="sng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u="sng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Left Arrow Callout 10"/>
          <p:cNvSpPr/>
          <p:nvPr/>
        </p:nvSpPr>
        <p:spPr>
          <a:xfrm>
            <a:off x="7932591" y="5424661"/>
            <a:ext cx="1186594" cy="1080120"/>
          </a:xfrm>
          <a:prstGeom prst="lef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مثال لتوصيل الفكره فقط.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0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4021"/>
              </p:ext>
            </p:extLst>
          </p:nvPr>
        </p:nvGraphicFramePr>
        <p:xfrm>
          <a:off x="107504" y="116633"/>
          <a:ext cx="8928992" cy="62478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64496"/>
                <a:gridCol w="4464496"/>
              </a:tblGrid>
              <a:tr h="4261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Negative</a:t>
                      </a:r>
                      <a:r>
                        <a:rPr lang="en-US" baseline="0" dirty="0" smtClean="0"/>
                        <a:t> Feedback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Positive Feedback</a:t>
                      </a:r>
                      <a:endParaRPr lang="en-US" dirty="0"/>
                    </a:p>
                  </a:txBody>
                  <a:tcPr/>
                </a:tc>
              </a:tr>
              <a:tr h="250438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A type of homeostatic control system that maintains the variable within a normal range</a:t>
                      </a:r>
                      <a:r>
                        <a:rPr lang="ar-SA" dirty="0" smtClean="0"/>
                        <a:t>.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dirty="0" smtClean="0"/>
                        <a:t>Variable maintained within a normal level, its set point </a:t>
                      </a:r>
                      <a:r>
                        <a:rPr lang="ar-SA" dirty="0" smtClean="0"/>
                        <a:t>*</a:t>
                      </a:r>
                      <a:r>
                        <a:rPr lang="en-US" dirty="0" smtClean="0"/>
                        <a:t>fluctuates around the set point.</a:t>
                      </a:r>
                      <a:endParaRPr lang="ar-SA" dirty="0" smtClean="0"/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dirty="0" smtClean="0"/>
                        <a:t>- If stimulus increases, homeostatic control system activated to cause a decrease in the stimulus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sz="1600" baseline="0" dirty="0" smtClean="0"/>
                        <a:t>والعكس صحيح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common. </a:t>
                      </a:r>
                      <a:r>
                        <a:rPr lang="en-US" b="1" u="sng" baseline="0" smtClean="0">
                          <a:solidFill>
                            <a:srgbClr val="FF0000"/>
                          </a:solidFill>
                        </a:rPr>
                        <a:t>WHY?</a:t>
                      </a:r>
                    </a:p>
                    <a:p>
                      <a:endParaRPr lang="en-US" b="1" u="sng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ar-SA" baseline="0" dirty="0" smtClean="0"/>
                        <a:t>يزيد التأثير ( تزيد المشكلة غالباً).</a:t>
                      </a: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ar-SA" baseline="0" dirty="0" smtClean="0"/>
                        <a:t>لا يساعد بالـ </a:t>
                      </a:r>
                      <a:r>
                        <a:rPr lang="en-US" baseline="0" dirty="0" smtClean="0"/>
                        <a:t>balance</a:t>
                      </a: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ar-SA" baseline="0" dirty="0" smtClean="0"/>
                        <a:t>لا يحقق الـ</a:t>
                      </a:r>
                      <a:r>
                        <a:rPr lang="en-US" baseline="0" dirty="0" smtClean="0"/>
                        <a:t>homeostasis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1" u="sng" baseline="0" dirty="0" smtClean="0">
                          <a:solidFill>
                            <a:srgbClr val="FF0000"/>
                          </a:solidFill>
                        </a:rPr>
                        <a:t>Mostly causes vicious circle.</a:t>
                      </a:r>
                      <a:endParaRPr lang="ar-SA" b="1" u="sng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ar-SA" baseline="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190108">
                <a:tc>
                  <a:txBody>
                    <a:bodyPr/>
                    <a:lstStyle/>
                    <a:p>
                      <a:r>
                        <a:rPr lang="en-US" dirty="0" smtClean="0"/>
                        <a:t>Ex)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u="sng" dirty="0" smtClean="0">
                          <a:solidFill>
                            <a:srgbClr val="FF0000"/>
                          </a:solidFill>
                        </a:rPr>
                        <a:t>A high level of in CO2</a:t>
                      </a:r>
                      <a:r>
                        <a:rPr lang="en-US" b="0" u="none" baseline="0" dirty="0" smtClean="0">
                          <a:solidFill>
                            <a:schemeClr val="dk1"/>
                          </a:solidFill>
                        </a:rPr>
                        <a:t> i</a:t>
                      </a:r>
                      <a:r>
                        <a:rPr lang="en-US" dirty="0" smtClean="0"/>
                        <a:t>n the ECF will increase pulmonary ventilation, increasing the amount of CO2 expired which will </a:t>
                      </a:r>
                      <a:r>
                        <a:rPr lang="en-US" b="1" u="sng" dirty="0" smtClean="0">
                          <a:solidFill>
                            <a:srgbClr val="FF0000"/>
                          </a:solidFill>
                        </a:rPr>
                        <a:t>bring the level of CO2 in ECF down.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*ECF= Extra Cellular Fluid</a:t>
                      </a:r>
                    </a:p>
                    <a:p>
                      <a:r>
                        <a:rPr lang="en-US" dirty="0" smtClean="0"/>
                        <a:t> </a:t>
                      </a: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https://</a:t>
                      </a:r>
                      <a:r>
                        <a:rPr lang="en-US" sz="16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youtu.be</a:t>
                      </a: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/SRgHeHQ9ud0</a:t>
                      </a:r>
                      <a:r>
                        <a:rPr lang="en-GB" alt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'</a:t>
                      </a:r>
                      <a:r>
                        <a:rPr 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4الشرح </a:t>
                      </a:r>
                      <a:r>
                        <a:rPr lang="en-US" sz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من</a:t>
                      </a:r>
                      <a:r>
                        <a:rPr 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دقيقة</a:t>
                      </a:r>
                      <a:r>
                        <a:rPr 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'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defRPr/>
                      </a:pPr>
                      <a:r>
                        <a:rPr lang="en-US" dirty="0" smtClean="0"/>
                        <a:t>Other examples of negative feedback: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defRPr/>
                      </a:pPr>
                      <a:r>
                        <a:rPr lang="en-US" sz="1600" dirty="0" smtClean="0"/>
                        <a:t>withdrawal reflex in response to injury.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defRPr/>
                      </a:pPr>
                      <a:r>
                        <a:rPr lang="en-US" sz="1600" dirty="0" smtClean="0"/>
                        <a:t>changing breathing rate in response to increased carbon dioxide.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defRPr/>
                      </a:pPr>
                      <a:r>
                        <a:rPr lang="en-US" sz="1600" dirty="0" smtClean="0"/>
                        <a:t>parathyroid hormone release in response to decreased calcium</a:t>
                      </a:r>
                      <a:r>
                        <a:rPr lang="en-US" sz="1800" dirty="0"/>
                        <a:t>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Ex) In nerve signaling, </a:t>
                      </a:r>
                      <a:r>
                        <a:rPr lang="en-US" b="1" u="sng" dirty="0" smtClean="0">
                          <a:solidFill>
                            <a:srgbClr val="FF0000"/>
                          </a:solidFill>
                        </a:rPr>
                        <a:t>entry of a small amount of Na+ </a:t>
                      </a:r>
                      <a:r>
                        <a:rPr lang="en-US" dirty="0" smtClean="0"/>
                        <a:t>into the cell will open more Na+ channels </a:t>
                      </a:r>
                      <a:r>
                        <a:rPr lang="en-US" b="1" u="sng" dirty="0" smtClean="0">
                          <a:solidFill>
                            <a:srgbClr val="FF0000"/>
                          </a:solidFill>
                        </a:rPr>
                        <a:t>causing more Na+ to enter the cell. </a:t>
                      </a:r>
                      <a:endParaRPr lang="ar-SA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ar-SA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Other examples of positive feedback: </a:t>
                      </a:r>
                      <a:endParaRPr lang="ar-SA" dirty="0" smtClean="0"/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blood clotting cascade.</a:t>
                      </a:r>
                      <a:endParaRPr lang="ar-SA" dirty="0" smtClean="0"/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dirty="0" smtClean="0"/>
                        <a:t> uterine contractions of labor.</a:t>
                      </a:r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228184" y="5733256"/>
            <a:ext cx="2376264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teamwork435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42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33B95"/>
                </a:solidFill>
              </a:rPr>
              <a:t>Examples of </a:t>
            </a:r>
            <a:r>
              <a:rPr lang="en-US" dirty="0">
                <a:solidFill>
                  <a:srgbClr val="FF0000"/>
                </a:solidFill>
              </a:rPr>
              <a:t>Negative</a:t>
            </a:r>
            <a:r>
              <a:rPr lang="en-US" dirty="0">
                <a:solidFill>
                  <a:srgbClr val="933B95"/>
                </a:solidFill>
              </a:rPr>
              <a:t> Feedback </a:t>
            </a:r>
            <a:r>
              <a:rPr lang="en-US" dirty="0" smtClean="0">
                <a:solidFill>
                  <a:srgbClr val="933B95"/>
                </a:solidFill>
              </a:rPr>
              <a:t>Mechanisms</a:t>
            </a:r>
            <a:endParaRPr lang="ar-SA" dirty="0">
              <a:solidFill>
                <a:srgbClr val="933B9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608512" cy="49371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788024" y="1303808"/>
            <a:ext cx="0" cy="5077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79027"/>
            <a:ext cx="4176464" cy="49582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33B95"/>
                </a:solidFill>
              </a:rPr>
              <a:t>Examples of </a:t>
            </a:r>
            <a:r>
              <a:rPr lang="en-US" dirty="0">
                <a:solidFill>
                  <a:srgbClr val="FF0000"/>
                </a:solidFill>
              </a:rPr>
              <a:t>Negative</a:t>
            </a:r>
            <a:r>
              <a:rPr lang="en-US" dirty="0">
                <a:solidFill>
                  <a:srgbClr val="933B95"/>
                </a:solidFill>
              </a:rPr>
              <a:t> Feedback Mechanisms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647620" cy="172819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7824146"/>
              </p:ext>
            </p:extLst>
          </p:nvPr>
        </p:nvGraphicFramePr>
        <p:xfrm>
          <a:off x="1187624" y="3068960"/>
          <a:ext cx="777686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7092280" y="3429000"/>
            <a:ext cx="1584176" cy="86409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مثال من الدكتورة</a:t>
            </a:r>
            <a:endParaRPr lang="ar-SA" dirty="0"/>
          </a:p>
        </p:txBody>
      </p:sp>
      <p:sp>
        <p:nvSpPr>
          <p:cNvPr id="7" name="Oval 6"/>
          <p:cNvSpPr/>
          <p:nvPr/>
        </p:nvSpPr>
        <p:spPr>
          <a:xfrm>
            <a:off x="467544" y="3429000"/>
            <a:ext cx="2016224" cy="21602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Ate too much salty food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51520" y="2996952"/>
            <a:ext cx="864096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rved Down Arrow 12"/>
          <p:cNvSpPr/>
          <p:nvPr/>
        </p:nvSpPr>
        <p:spPr>
          <a:xfrm>
            <a:off x="4067944" y="3861048"/>
            <a:ext cx="432048" cy="194362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2686266">
            <a:off x="5021142" y="4186008"/>
            <a:ext cx="556598" cy="232901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3948369">
            <a:off x="5674324" y="5144349"/>
            <a:ext cx="531656" cy="291892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60032" y="4581128"/>
            <a:ext cx="1080120" cy="81375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ADH</a:t>
            </a:r>
          </a:p>
          <a:p>
            <a:pPr algn="ctr"/>
            <a:r>
              <a:rPr lang="en-US" sz="11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Keep water (kidney)</a:t>
            </a:r>
            <a:endParaRPr lang="en-US" sz="11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9547889">
            <a:off x="5566557" y="3562711"/>
            <a:ext cx="388529" cy="399734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3970861">
            <a:off x="6250387" y="5002244"/>
            <a:ext cx="320515" cy="330317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4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33B95"/>
                </a:solidFill>
              </a:rPr>
              <a:t>Examples of </a:t>
            </a:r>
            <a:r>
              <a:rPr lang="en-US" dirty="0">
                <a:solidFill>
                  <a:srgbClr val="FF0000"/>
                </a:solidFill>
              </a:rPr>
              <a:t>Negative</a:t>
            </a:r>
            <a:r>
              <a:rPr lang="en-US" dirty="0">
                <a:solidFill>
                  <a:srgbClr val="933B95"/>
                </a:solidFill>
              </a:rPr>
              <a:t> Feedback </a:t>
            </a:r>
            <a:r>
              <a:rPr lang="en-US" dirty="0" smtClean="0">
                <a:solidFill>
                  <a:srgbClr val="933B95"/>
                </a:solidFill>
              </a:rPr>
              <a:t>Mechanisms </a:t>
            </a: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(Note)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332969" cy="4442048"/>
          </a:xfrm>
          <a:prstGeom prst="rect">
            <a:avLst/>
          </a:prstGeom>
        </p:spPr>
      </p:pic>
      <p:sp>
        <p:nvSpPr>
          <p:cNvPr id="5" name="Snip and Round Single Corner Rectangle 4"/>
          <p:cNvSpPr/>
          <p:nvPr/>
        </p:nvSpPr>
        <p:spPr>
          <a:xfrm>
            <a:off x="1617546" y="5661248"/>
            <a:ext cx="2533270" cy="1052736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اذا ارتفع مستوى الجلوكوز في الدم سيتم فرز </a:t>
            </a:r>
            <a:r>
              <a:rPr lang="ar-S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الانسولين </a:t>
            </a:r>
            <a:r>
              <a:rPr lang="ar-SA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من خاليا البنكرياس </a:t>
            </a:r>
            <a:r>
              <a:rPr lang="ar-S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لإعادة </a:t>
            </a:r>
            <a:r>
              <a:rPr lang="ar-SA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مستوى الجلوكوز بالدم لحالته الطبيعية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5220072" y="5661248"/>
            <a:ext cx="3096344" cy="1052736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اذا كان مستوى الجلوكوز في الدم منخفض سيتم تحويل </a:t>
            </a:r>
            <a:r>
              <a:rPr lang="ar-SA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الجلايكوجين </a:t>
            </a:r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إلى جولوكوز بواسطة هرمون الجلوكاجون </a:t>
            </a:r>
            <a:r>
              <a:rPr lang="ar-SA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لإعادة </a:t>
            </a:r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مستوى الجلوكوز بالدم لحالته الطبيعية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4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Define </a:t>
            </a:r>
            <a:r>
              <a:rPr lang="en-US" dirty="0">
                <a:solidFill>
                  <a:schemeClr val="tx2"/>
                </a:solidFill>
              </a:rPr>
              <a:t>and discuss the concept of homeostasis and its importance to the living organism.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Discuss </a:t>
            </a:r>
            <a:r>
              <a:rPr lang="en-US" dirty="0">
                <a:solidFill>
                  <a:schemeClr val="tx2"/>
                </a:solidFill>
              </a:rPr>
              <a:t>the physiologic control mechanisms that enable maintenance of the normal steady state of the body.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Define </a:t>
            </a:r>
            <a:r>
              <a:rPr lang="en-US" dirty="0">
                <a:solidFill>
                  <a:schemeClr val="tx2"/>
                </a:solidFill>
              </a:rPr>
              <a:t>a feedback mechanism and describe its components.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Differentiate </a:t>
            </a:r>
            <a:r>
              <a:rPr lang="en-US" dirty="0">
                <a:solidFill>
                  <a:schemeClr val="tx2"/>
                </a:solidFill>
              </a:rPr>
              <a:t>between positive and negative feedback mechanisms and give examples for each in the body.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Apply </a:t>
            </a:r>
            <a:r>
              <a:rPr lang="en-US" dirty="0">
                <a:solidFill>
                  <a:schemeClr val="tx2"/>
                </a:solidFill>
              </a:rPr>
              <a:t>the knowledge gained in feedback mechanisms to disturbances in the disturbances in ECF volume and </a:t>
            </a:r>
            <a:r>
              <a:rPr lang="en-US" dirty="0" err="1">
                <a:solidFill>
                  <a:schemeClr val="tx2"/>
                </a:solidFill>
              </a:rPr>
              <a:t>osmolarity</a:t>
            </a:r>
            <a:r>
              <a:rPr lang="en-US" dirty="0">
                <a:solidFill>
                  <a:schemeClr val="tx2"/>
                </a:solidFill>
              </a:rPr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Define </a:t>
            </a:r>
            <a:r>
              <a:rPr lang="en-US" dirty="0">
                <a:solidFill>
                  <a:schemeClr val="tx2"/>
                </a:solidFill>
              </a:rPr>
              <a:t>Edema and state its various types.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144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</a:t>
            </a:r>
            <a:r>
              <a:rPr lang="en-US" dirty="0">
                <a:solidFill>
                  <a:srgbClr val="FF0000"/>
                </a:solidFill>
              </a:rPr>
              <a:t>Positive</a:t>
            </a:r>
            <a:r>
              <a:rPr lang="en-US" dirty="0"/>
              <a:t> Feedback Mechanisms</a:t>
            </a:r>
            <a:br>
              <a:rPr lang="en-US" dirty="0"/>
            </a:b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(note)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4775251" cy="4937125"/>
          </a:xfrm>
          <a:prstGeom prst="rect">
            <a:avLst/>
          </a:prstGeom>
        </p:spPr>
      </p:pic>
      <p:sp>
        <p:nvSpPr>
          <p:cNvPr id="5" name="Snip and Round Single Corner Rectangle 4"/>
          <p:cNvSpPr/>
          <p:nvPr/>
        </p:nvSpPr>
        <p:spPr>
          <a:xfrm>
            <a:off x="6474504" y="1484784"/>
            <a:ext cx="2533270" cy="3672408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يكون فيه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Contractions to push baby out</a:t>
            </a:r>
          </a:p>
          <a:p>
            <a:pPr algn="ctr"/>
            <a:r>
              <a:rPr lang="ar-S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لكن قليله, الى ان يصل رأس الطفل لعنق الرحم يحفز الدماغ الغده النخاميه لترسل هرمون الـ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Oxytocin</a:t>
            </a:r>
          </a:p>
          <a:p>
            <a:pPr algn="ctr"/>
            <a:r>
              <a:rPr lang="ar-S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وبكذا تزيد الـ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Contractions </a:t>
            </a:r>
          </a:p>
          <a:p>
            <a:pPr algn="ctr"/>
            <a:r>
              <a:rPr lang="ar-S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ويطلع البيبي.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41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Homeostatic </a:t>
            </a:r>
            <a:r>
              <a:rPr lang="en-US" b="1" dirty="0" smtClean="0"/>
              <a:t>Imbalance</a:t>
            </a:r>
            <a:r>
              <a:rPr lang="ar-SA" b="1" dirty="0" smtClean="0"/>
              <a:t>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Disturbance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of homeostasis or the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body’s normal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equilibrium. 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44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Disease is a state </a:t>
            </a:r>
            <a:r>
              <a:rPr lang="en-US" dirty="0" smtClean="0"/>
              <a:t>o</a:t>
            </a:r>
            <a:r>
              <a:rPr lang="en-US" dirty="0"/>
              <a:t>f</a:t>
            </a:r>
            <a:r>
              <a:rPr lang="en-US" dirty="0" smtClean="0"/>
              <a:t> </a:t>
            </a:r>
            <a:r>
              <a:rPr lang="en-US" dirty="0"/>
              <a:t>disturbed</a:t>
            </a:r>
            <a:br>
              <a:rPr lang="en-US" dirty="0"/>
            </a:br>
            <a:r>
              <a:rPr lang="en-US" dirty="0"/>
              <a:t>homeostasis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78896" cy="4937760"/>
          </a:xfrm>
        </p:spPr>
        <p:txBody>
          <a:bodyPr/>
          <a:lstStyle/>
          <a:p>
            <a:pPr marL="355600" marR="860425" indent="-342900" defTabSz="-635">
              <a:lnSpc>
                <a:spcPts val="3130"/>
              </a:lnSpc>
              <a:buClr>
                <a:srgbClr val="660000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en-US" sz="2000" b="1" spc="-5" dirty="0">
                <a:solidFill>
                  <a:schemeClr val="bg2">
                    <a:lumMod val="50000"/>
                  </a:schemeClr>
                </a:solidFill>
                <a:latin typeface="Georgia"/>
                <a:cs typeface="Georgia"/>
              </a:rPr>
              <a:t>Successful  co</a:t>
            </a:r>
            <a:r>
              <a:rPr lang="en-US" sz="2000" b="1" spc="10" dirty="0">
                <a:solidFill>
                  <a:schemeClr val="bg2">
                    <a:lumMod val="50000"/>
                  </a:schemeClr>
                </a:solidFill>
                <a:latin typeface="Georgia"/>
                <a:cs typeface="Georgia"/>
              </a:rPr>
              <a:t>m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Georgia"/>
                <a:cs typeface="Georgia"/>
              </a:rPr>
              <a:t>pensation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Georgia"/>
              <a:cs typeface="Georgia"/>
            </a:endParaRPr>
          </a:p>
          <a:p>
            <a:pPr marL="469900" marR="592455" lvl="1" defTabSz="-635">
              <a:lnSpc>
                <a:spcPts val="3130"/>
              </a:lnSpc>
              <a:spcBef>
                <a:spcPts val="1395"/>
              </a:spcBef>
              <a:buClr>
                <a:srgbClr val="660000"/>
              </a:buClr>
              <a:tabLst>
                <a:tab pos="756285" algn="l"/>
                <a:tab pos="756920" algn="l"/>
              </a:tabLst>
            </a:pPr>
            <a:r>
              <a:rPr lang="en-US" b="1" spc="-5" dirty="0" smtClean="0">
                <a:latin typeface="Georgia"/>
                <a:cs typeface="Georgia"/>
              </a:rPr>
              <a:t> </a:t>
            </a:r>
            <a:r>
              <a:rPr lang="en-US" b="1" spc="-5" dirty="0">
                <a:latin typeface="Georgia"/>
                <a:cs typeface="Georgia"/>
              </a:rPr>
              <a:t>Homeostasis  </a:t>
            </a:r>
            <a:r>
              <a:rPr lang="en-US" b="1" dirty="0">
                <a:latin typeface="Georgia"/>
                <a:cs typeface="Georgia"/>
              </a:rPr>
              <a:t>ree</a:t>
            </a:r>
            <a:r>
              <a:rPr lang="en-US" b="1" spc="-10" dirty="0">
                <a:latin typeface="Georgia"/>
                <a:cs typeface="Georgia"/>
              </a:rPr>
              <a:t>s</a:t>
            </a:r>
            <a:r>
              <a:rPr lang="en-US" b="1" spc="-5" dirty="0">
                <a:latin typeface="Georgia"/>
                <a:cs typeface="Georgia"/>
              </a:rPr>
              <a:t>tab</a:t>
            </a:r>
            <a:r>
              <a:rPr lang="en-US" b="1" spc="-10" dirty="0">
                <a:latin typeface="Georgia"/>
                <a:cs typeface="Georgia"/>
              </a:rPr>
              <a:t>l</a:t>
            </a:r>
            <a:r>
              <a:rPr lang="en-US" b="1" dirty="0">
                <a:latin typeface="Georgia"/>
                <a:cs typeface="Georgia"/>
              </a:rPr>
              <a:t>ish</a:t>
            </a:r>
            <a:r>
              <a:rPr lang="en-US" b="1" spc="-10" dirty="0">
                <a:latin typeface="Georgia"/>
                <a:cs typeface="Georgia"/>
              </a:rPr>
              <a:t>e</a:t>
            </a:r>
            <a:r>
              <a:rPr lang="en-US" b="1" dirty="0">
                <a:latin typeface="Georgia"/>
                <a:cs typeface="Georgia"/>
              </a:rPr>
              <a:t>d</a:t>
            </a:r>
            <a:endParaRPr lang="en-US" dirty="0">
              <a:latin typeface="Georgia"/>
              <a:cs typeface="Georgia"/>
            </a:endParaRPr>
          </a:p>
          <a:p>
            <a:pPr lvl="1">
              <a:buClr>
                <a:srgbClr val="660000"/>
              </a:buClr>
              <a:buFont typeface="Times New Roman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355600" marR="1269365" indent="-342900" defTabSz="-635">
              <a:lnSpc>
                <a:spcPts val="3130"/>
              </a:lnSpc>
              <a:spcBef>
                <a:spcPts val="2585"/>
              </a:spcBef>
              <a:buClr>
                <a:srgbClr val="660000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en-US" sz="2000" b="1" spc="-5" dirty="0">
                <a:solidFill>
                  <a:schemeClr val="bg2">
                    <a:lumMod val="50000"/>
                  </a:schemeClr>
                </a:solidFill>
                <a:latin typeface="Georgia"/>
                <a:cs typeface="Georgia"/>
              </a:rPr>
              <a:t>Failure to  co</a:t>
            </a:r>
            <a:r>
              <a:rPr lang="en-US" sz="2000" b="1" spc="10" dirty="0">
                <a:solidFill>
                  <a:schemeClr val="bg2">
                    <a:lumMod val="50000"/>
                  </a:schemeClr>
                </a:solidFill>
                <a:latin typeface="Georgia"/>
                <a:cs typeface="Georgia"/>
              </a:rPr>
              <a:t>m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Georgia"/>
                <a:cs typeface="Georgia"/>
              </a:rPr>
              <a:t>pensate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Georgia"/>
              <a:cs typeface="Georgia"/>
            </a:endParaRPr>
          </a:p>
          <a:p>
            <a:pPr marL="469900" lvl="1" defTabSz="-635">
              <a:spcBef>
                <a:spcPts val="1000"/>
              </a:spcBef>
              <a:buClr>
                <a:srgbClr val="660000"/>
              </a:buClr>
              <a:tabLst>
                <a:tab pos="756285" algn="l"/>
                <a:tab pos="756920" algn="l"/>
              </a:tabLst>
            </a:pPr>
            <a:r>
              <a:rPr lang="en-US" b="1" spc="-5" dirty="0" smtClean="0">
                <a:latin typeface="Georgia"/>
                <a:cs typeface="Georgia"/>
              </a:rPr>
              <a:t>Pathophysiology</a:t>
            </a:r>
            <a:endParaRPr lang="en-US" dirty="0">
              <a:latin typeface="Georgia"/>
              <a:cs typeface="Georgia"/>
            </a:endParaRPr>
          </a:p>
          <a:p>
            <a:pPr marL="1155700" lvl="2" defTabSz="-635">
              <a:spcBef>
                <a:spcPts val="1045"/>
              </a:spcBef>
              <a:buClr>
                <a:srgbClr val="660000"/>
              </a:buClr>
              <a:buFont typeface="Times New Roman"/>
              <a:buChar char="•"/>
              <a:tabLst>
                <a:tab pos="1156335" algn="l"/>
              </a:tabLst>
            </a:pPr>
            <a:r>
              <a:rPr lang="en-US" b="1" spc="-5" dirty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Illness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Georgia"/>
              <a:cs typeface="Georgia"/>
            </a:endParaRPr>
          </a:p>
          <a:p>
            <a:pPr marL="1155700" lvl="2" defTabSz="-635">
              <a:spcBef>
                <a:spcPts val="1040"/>
              </a:spcBef>
              <a:buClr>
                <a:srgbClr val="660000"/>
              </a:buClr>
              <a:buFont typeface="Times New Roman"/>
              <a:buChar char="•"/>
              <a:tabLst>
                <a:tab pos="1156335" algn="l"/>
              </a:tabLst>
            </a:pPr>
            <a:r>
              <a:rPr lang="en-US" b="1" spc="-5" dirty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Death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Georgia"/>
              <a:cs typeface="Georgia"/>
            </a:endParaRPr>
          </a:p>
          <a:p>
            <a:endParaRPr lang="ar-SA" dirty="0"/>
          </a:p>
        </p:txBody>
      </p:sp>
      <p:sp>
        <p:nvSpPr>
          <p:cNvPr id="4" name="object 2"/>
          <p:cNvSpPr/>
          <p:nvPr/>
        </p:nvSpPr>
        <p:spPr>
          <a:xfrm>
            <a:off x="4896090" y="1219201"/>
            <a:ext cx="4005199" cy="4874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67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Volumes and </a:t>
            </a:r>
            <a:r>
              <a:rPr lang="en-US" dirty="0" err="1"/>
              <a:t>osmolarity</a:t>
            </a:r>
            <a:r>
              <a:rPr lang="en-US" dirty="0"/>
              <a:t> of ECF and ICF in abnormal state </a:t>
            </a:r>
            <a:endParaRPr lang="ar-SA" dirty="0"/>
          </a:p>
        </p:txBody>
      </p:sp>
      <p:sp>
        <p:nvSpPr>
          <p:cNvPr id="5" name="Oval 4"/>
          <p:cNvSpPr/>
          <p:nvPr/>
        </p:nvSpPr>
        <p:spPr>
          <a:xfrm>
            <a:off x="2909886" y="4293097"/>
            <a:ext cx="3534322" cy="1872208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Factors can cause the change in the volume of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ECF</a:t>
            </a:r>
            <a:r>
              <a:rPr kumimoji="0" 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ICF</a:t>
            </a:r>
            <a:endParaRPr kumimoji="0" lang="ar-SA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</p:txBody>
      </p:sp>
      <p:pic>
        <p:nvPicPr>
          <p:cNvPr id="6" name="Picture 2" descr="Image result for dehydration i'm thirs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1" y="2208607"/>
            <a:ext cx="1933575" cy="1450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iv fluid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66" y="2208607"/>
            <a:ext cx="1142575" cy="1162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leena\تنزيل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70501"/>
            <a:ext cx="1524000" cy="1741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6389"/>
            <a:ext cx="79200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36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33B95"/>
                </a:solidFill>
              </a:rPr>
              <a:t>Body </a:t>
            </a:r>
            <a:r>
              <a:rPr lang="en-US" spc="5" dirty="0">
                <a:solidFill>
                  <a:srgbClr val="933B95"/>
                </a:solidFill>
              </a:rPr>
              <a:t>Fluid</a:t>
            </a:r>
            <a:r>
              <a:rPr lang="en-US" spc="-100" dirty="0">
                <a:solidFill>
                  <a:srgbClr val="933B95"/>
                </a:solidFill>
              </a:rPr>
              <a:t> </a:t>
            </a:r>
            <a:r>
              <a:rPr lang="en-US" spc="-5" dirty="0" smtClean="0">
                <a:solidFill>
                  <a:srgbClr val="933B95"/>
                </a:solidFill>
              </a:rPr>
              <a:t>Imbalance</a:t>
            </a:r>
            <a:endParaRPr lang="ar-SA" dirty="0">
              <a:solidFill>
                <a:srgbClr val="933B95"/>
              </a:solidFill>
            </a:endParaRPr>
          </a:p>
        </p:txBody>
      </p:sp>
      <p:sp>
        <p:nvSpPr>
          <p:cNvPr id="5" name="object 4"/>
          <p:cNvSpPr/>
          <p:nvPr/>
        </p:nvSpPr>
        <p:spPr>
          <a:xfrm>
            <a:off x="2784824" y="1670939"/>
            <a:ext cx="2039620" cy="418465"/>
          </a:xfrm>
          <a:custGeom>
            <a:avLst/>
            <a:gdLst/>
            <a:ahLst/>
            <a:cxnLst/>
            <a:rect l="l" t="t" r="r" b="b"/>
            <a:pathLst>
              <a:path w="2039620" h="418464">
                <a:moveTo>
                  <a:pt x="2039620" y="0"/>
                </a:moveTo>
                <a:lnTo>
                  <a:pt x="2039620" y="209169"/>
                </a:lnTo>
                <a:lnTo>
                  <a:pt x="0" y="209169"/>
                </a:lnTo>
                <a:lnTo>
                  <a:pt x="0" y="418338"/>
                </a:lnTo>
              </a:path>
            </a:pathLst>
          </a:custGeom>
          <a:ln w="25400">
            <a:solidFill>
              <a:srgbClr val="4E8542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931804" y="2093341"/>
            <a:ext cx="1577340" cy="1053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2264544" y="2261996"/>
            <a:ext cx="91186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ts val="2535"/>
              </a:lnSpc>
            </a:pPr>
            <a:r>
              <a:rPr sz="2200" b="1" spc="-10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b="1" spc="-5" dirty="0">
                <a:solidFill>
                  <a:prstClr val="black"/>
                </a:solidFill>
                <a:latin typeface="Calibri"/>
                <a:cs typeface="Calibri"/>
              </a:rPr>
              <a:t>ol</a:t>
            </a:r>
            <a:r>
              <a:rPr sz="2200" b="1" spc="-1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200" b="1" spc="-10" dirty="0">
                <a:solidFill>
                  <a:prstClr val="black"/>
                </a:solidFill>
                <a:latin typeface="Calibri"/>
                <a:cs typeface="Calibri"/>
              </a:rPr>
              <a:t>me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4450" algn="r" rtl="1">
              <a:lnSpc>
                <a:spcPts val="2535"/>
              </a:lnSpc>
            </a:pPr>
            <a:r>
              <a:rPr sz="2200" b="1" spc="-10" dirty="0">
                <a:solidFill>
                  <a:prstClr val="black"/>
                </a:solidFill>
                <a:latin typeface="Calibri"/>
                <a:cs typeface="Calibri"/>
              </a:rPr>
              <a:t>change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1765014" y="3139185"/>
            <a:ext cx="1019810" cy="418465"/>
          </a:xfrm>
          <a:custGeom>
            <a:avLst/>
            <a:gdLst/>
            <a:ahLst/>
            <a:cxnLst/>
            <a:rect l="l" t="t" r="r" b="b"/>
            <a:pathLst>
              <a:path w="1019810" h="418464">
                <a:moveTo>
                  <a:pt x="1019810" y="0"/>
                </a:moveTo>
                <a:lnTo>
                  <a:pt x="1019810" y="209168"/>
                </a:lnTo>
                <a:lnTo>
                  <a:pt x="0" y="209168"/>
                </a:lnTo>
                <a:lnTo>
                  <a:pt x="0" y="418338"/>
                </a:lnTo>
              </a:path>
            </a:pathLst>
          </a:custGeom>
          <a:ln w="25400">
            <a:solidFill>
              <a:srgbClr val="5F4778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884203" y="3533013"/>
            <a:ext cx="1577339" cy="105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84824" y="3139185"/>
            <a:ext cx="1019810" cy="418465"/>
          </a:xfrm>
          <a:custGeom>
            <a:avLst/>
            <a:gdLst/>
            <a:ahLst/>
            <a:cxnLst/>
            <a:rect l="l" t="t" r="r" b="b"/>
            <a:pathLst>
              <a:path w="1019810" h="418464">
                <a:moveTo>
                  <a:pt x="0" y="0"/>
                </a:moveTo>
                <a:lnTo>
                  <a:pt x="0" y="209168"/>
                </a:lnTo>
                <a:lnTo>
                  <a:pt x="1019809" y="209168"/>
                </a:lnTo>
                <a:lnTo>
                  <a:pt x="1019809" y="418338"/>
                </a:lnTo>
              </a:path>
            </a:pathLst>
          </a:custGeom>
          <a:ln w="25400">
            <a:solidFill>
              <a:srgbClr val="5F4778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15816" y="3553967"/>
            <a:ext cx="1575815" cy="1053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66434" y="3667125"/>
            <a:ext cx="1676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4630" algn="ctr" rtl="1">
              <a:lnSpc>
                <a:spcPts val="2420"/>
              </a:lnSpc>
            </a:pPr>
            <a:r>
              <a:rPr sz="2200" b="1" spc="-25" dirty="0">
                <a:solidFill>
                  <a:prstClr val="black"/>
                </a:solidFill>
                <a:latin typeface="Calibri"/>
                <a:cs typeface="Calibri"/>
              </a:rPr>
              <a:t>Volume  </a:t>
            </a:r>
            <a:r>
              <a:rPr sz="2200" b="1" spc="-10" dirty="0" smtClean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b="1" spc="-15" dirty="0" smtClean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b="1" spc="-35" dirty="0" smtClean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b="1" spc="-5" dirty="0" smtClean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b="1" spc="-60" dirty="0" smtClean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b="1" spc="-5" dirty="0" smtClean="0">
                <a:solidFill>
                  <a:prstClr val="black"/>
                </a:solidFill>
                <a:latin typeface="Calibri"/>
                <a:cs typeface="Calibri"/>
              </a:rPr>
              <a:t>acti</a:t>
            </a:r>
            <a:r>
              <a:rPr sz="2200" b="1" spc="-20" dirty="0" smtClean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b="1" spc="-5" dirty="0" smtClean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lang="en-US" sz="2200" b="1" spc="-5" dirty="0" smtClean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46133" y="1670938"/>
            <a:ext cx="2039620" cy="418465"/>
          </a:xfrm>
          <a:custGeom>
            <a:avLst/>
            <a:gdLst/>
            <a:ahLst/>
            <a:cxnLst/>
            <a:rect l="l" t="t" r="r" b="b"/>
            <a:pathLst>
              <a:path w="2039620" h="418464">
                <a:moveTo>
                  <a:pt x="0" y="0"/>
                </a:moveTo>
                <a:lnTo>
                  <a:pt x="0" y="209169"/>
                </a:lnTo>
                <a:lnTo>
                  <a:pt x="2039620" y="209169"/>
                </a:lnTo>
                <a:lnTo>
                  <a:pt x="2039620" y="418338"/>
                </a:lnTo>
              </a:path>
            </a:pathLst>
          </a:custGeom>
          <a:ln w="25400">
            <a:solidFill>
              <a:srgbClr val="4E8542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66103" y="2089404"/>
            <a:ext cx="1577340" cy="1053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3390" y="2261996"/>
            <a:ext cx="130365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>
              <a:lnSpc>
                <a:spcPts val="2535"/>
              </a:lnSpc>
            </a:pPr>
            <a:r>
              <a:rPr sz="2200" b="1" spc="-10" dirty="0">
                <a:solidFill>
                  <a:prstClr val="black"/>
                </a:solidFill>
                <a:latin typeface="Calibri"/>
                <a:cs typeface="Calibri"/>
              </a:rPr>
              <a:t>Osmolarity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algn="ctr" rtl="1">
              <a:lnSpc>
                <a:spcPts val="2535"/>
              </a:lnSpc>
            </a:pPr>
            <a:r>
              <a:rPr sz="2200" b="1" spc="-10" dirty="0">
                <a:solidFill>
                  <a:prstClr val="black"/>
                </a:solidFill>
                <a:latin typeface="Calibri"/>
                <a:cs typeface="Calibri"/>
              </a:rPr>
              <a:t>change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34709" y="3139185"/>
            <a:ext cx="1019810" cy="418465"/>
          </a:xfrm>
          <a:custGeom>
            <a:avLst/>
            <a:gdLst/>
            <a:ahLst/>
            <a:cxnLst/>
            <a:rect l="l" t="t" r="r" b="b"/>
            <a:pathLst>
              <a:path w="1019809" h="418464">
                <a:moveTo>
                  <a:pt x="1019810" y="0"/>
                </a:moveTo>
                <a:lnTo>
                  <a:pt x="1019810" y="209168"/>
                </a:lnTo>
                <a:lnTo>
                  <a:pt x="0" y="209168"/>
                </a:lnTo>
                <a:lnTo>
                  <a:pt x="0" y="418338"/>
                </a:lnTo>
              </a:path>
            </a:pathLst>
          </a:custGeom>
          <a:ln w="25400">
            <a:solidFill>
              <a:srgbClr val="5F4778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46547" y="3553967"/>
            <a:ext cx="1575816" cy="1053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03265" y="3760470"/>
            <a:ext cx="1264285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8600" algn="r" rtl="1">
              <a:lnSpc>
                <a:spcPts val="2420"/>
              </a:lnSpc>
            </a:pPr>
            <a:r>
              <a:rPr sz="2200" b="1" spc="-5" dirty="0">
                <a:solidFill>
                  <a:prstClr val="black"/>
                </a:solidFill>
                <a:latin typeface="Calibri"/>
                <a:cs typeface="Calibri"/>
              </a:rPr>
              <a:t>Hyper-  osm</a:t>
            </a:r>
            <a:r>
              <a:rPr sz="2200" b="1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b="1" spc="-5" dirty="0">
                <a:solidFill>
                  <a:prstClr val="black"/>
                </a:solidFill>
                <a:latin typeface="Calibri"/>
                <a:cs typeface="Calibri"/>
              </a:rPr>
              <a:t>lari</a:t>
            </a:r>
            <a:r>
              <a:rPr sz="2200" b="1"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b="1" spc="-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54519" y="3139185"/>
            <a:ext cx="1019810" cy="418465"/>
          </a:xfrm>
          <a:custGeom>
            <a:avLst/>
            <a:gdLst/>
            <a:ahLst/>
            <a:cxnLst/>
            <a:rect l="l" t="t" r="r" b="b"/>
            <a:pathLst>
              <a:path w="1019809" h="418464">
                <a:moveTo>
                  <a:pt x="0" y="0"/>
                </a:moveTo>
                <a:lnTo>
                  <a:pt x="0" y="209168"/>
                </a:lnTo>
                <a:lnTo>
                  <a:pt x="1019809" y="209168"/>
                </a:lnTo>
                <a:lnTo>
                  <a:pt x="1019809" y="418338"/>
                </a:lnTo>
              </a:path>
            </a:pathLst>
          </a:custGeom>
          <a:ln w="25399">
            <a:solidFill>
              <a:srgbClr val="5F4778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85659" y="3553967"/>
            <a:ext cx="1577340" cy="105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43013" y="3760470"/>
            <a:ext cx="1264920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73050" algn="r" rtl="1">
              <a:lnSpc>
                <a:spcPts val="2420"/>
              </a:lnSpc>
            </a:pPr>
            <a:r>
              <a:rPr sz="2200" b="1" spc="-5" dirty="0">
                <a:solidFill>
                  <a:prstClr val="black"/>
                </a:solidFill>
                <a:latin typeface="Calibri"/>
                <a:cs typeface="Calibri"/>
              </a:rPr>
              <a:t>Hypo-  osmol</a:t>
            </a:r>
            <a:r>
              <a:rPr sz="2200" b="1" spc="-2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b="1" spc="-10" dirty="0">
                <a:solidFill>
                  <a:prstClr val="black"/>
                </a:solidFill>
                <a:latin typeface="Calibri"/>
                <a:cs typeface="Calibri"/>
              </a:rPr>
              <a:t>rity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90600" y="4724402"/>
            <a:ext cx="1676400" cy="2062480"/>
          </a:xfrm>
          <a:custGeom>
            <a:avLst/>
            <a:gdLst/>
            <a:ahLst/>
            <a:cxnLst/>
            <a:rect l="l" t="t" r="r" b="b"/>
            <a:pathLst>
              <a:path w="1676400" h="2062479">
                <a:moveTo>
                  <a:pt x="0" y="2062099"/>
                </a:moveTo>
                <a:lnTo>
                  <a:pt x="1676400" y="2062099"/>
                </a:lnTo>
                <a:lnTo>
                  <a:pt x="1676400" y="0"/>
                </a:lnTo>
                <a:lnTo>
                  <a:pt x="0" y="0"/>
                </a:lnTo>
                <a:lnTo>
                  <a:pt x="0" y="2062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5"/>
          <p:cNvSpPr txBox="1"/>
          <p:nvPr/>
        </p:nvSpPr>
        <p:spPr>
          <a:xfrm>
            <a:off x="2966433" y="4724437"/>
            <a:ext cx="1676401" cy="1822294"/>
          </a:xfrm>
          <a:prstGeom prst="rect">
            <a:avLst/>
          </a:prstGeom>
          <a:ln w="25400">
            <a:solidFill>
              <a:srgbClr val="5F4778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73990" marR="168910" rtl="1">
              <a:spcBef>
                <a:spcPts val="170"/>
              </a:spcBef>
            </a:pP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Increase </a:t>
            </a:r>
            <a:r>
              <a:rPr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output </a:t>
            </a:r>
            <a:endParaRPr lang="en-US" sz="1600" spc="-1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173990" marR="168910" algn="ctr" rtl="1">
              <a:spcBef>
                <a:spcPts val="170"/>
              </a:spcBef>
            </a:pPr>
            <a:r>
              <a:rPr lang="en-U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( vomiting , diarrhea, diuretics )</a:t>
            </a:r>
          </a:p>
          <a:p>
            <a:pPr marL="173990" marR="168910" algn="ctr" rtl="1">
              <a:spcBef>
                <a:spcPts val="170"/>
              </a:spcBef>
            </a:pPr>
            <a:endParaRPr lang="en-US" sz="1600" spc="-1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73990" marR="168910" algn="ctr" rtl="1">
              <a:spcBef>
                <a:spcPts val="170"/>
              </a:spcBef>
            </a:pPr>
            <a:r>
              <a:rPr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Decrease </a:t>
            </a:r>
            <a:r>
              <a:rPr sz="1600" spc="-5" dirty="0">
                <a:solidFill>
                  <a:prstClr val="black"/>
                </a:solidFill>
                <a:latin typeface="Calibri"/>
                <a:cs typeface="Calibri"/>
              </a:rPr>
              <a:t>input  </a:t>
            </a: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(low</a:t>
            </a:r>
            <a:r>
              <a:rPr sz="1600" spc="-7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spc="-15" dirty="0" smtClean="0">
                <a:solidFill>
                  <a:prstClr val="black"/>
                </a:solidFill>
                <a:latin typeface="Calibri"/>
                <a:cs typeface="Calibri"/>
              </a:rPr>
              <a:t>intake</a:t>
            </a:r>
            <a:r>
              <a:rPr lang="en-US" sz="1600" spc="-15" dirty="0" smtClean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6"/>
          <p:cNvSpPr txBox="1"/>
          <p:nvPr/>
        </p:nvSpPr>
        <p:spPr>
          <a:xfrm>
            <a:off x="5181600" y="4754879"/>
            <a:ext cx="1676400" cy="1569720"/>
          </a:xfrm>
          <a:prstGeom prst="rect">
            <a:avLst/>
          </a:prstGeom>
          <a:ln w="25400">
            <a:solidFill>
              <a:srgbClr val="5F4778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273685" marR="266065" algn="ctr" rtl="1">
              <a:spcBef>
                <a:spcPts val="170"/>
              </a:spcBef>
            </a:pP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Excessive </a:t>
            </a:r>
            <a:r>
              <a:rPr sz="1600" spc="-5" dirty="0">
                <a:solidFill>
                  <a:prstClr val="black"/>
                </a:solidFill>
                <a:latin typeface="Calibri"/>
                <a:cs typeface="Calibri"/>
              </a:rPr>
              <a:t>salt  </a:t>
            </a:r>
            <a:r>
              <a:rPr sz="1600" spc="-20" dirty="0">
                <a:solidFill>
                  <a:prstClr val="black"/>
                </a:solidFill>
                <a:latin typeface="Calibri"/>
                <a:cs typeface="Calibri"/>
              </a:rPr>
              <a:t>intake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  <a:p>
            <a:pPr algn="r" rtl="1">
              <a:spcBef>
                <a:spcPts val="20"/>
              </a:spcBef>
            </a:pP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9400" marR="271145" algn="ctr" rtl="1">
              <a:spcBef>
                <a:spcPts val="5"/>
              </a:spcBef>
            </a:pP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Loss </a:t>
            </a:r>
            <a:r>
              <a:rPr sz="1600" spc="-5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water  </a:t>
            </a:r>
            <a:r>
              <a:rPr sz="1600" spc="-15" dirty="0">
                <a:solidFill>
                  <a:prstClr val="black"/>
                </a:solidFill>
                <a:latin typeface="Calibri"/>
                <a:cs typeface="Calibri"/>
              </a:rPr>
              <a:t>more </a:t>
            </a:r>
            <a:r>
              <a:rPr sz="1600" spc="-5" dirty="0">
                <a:solidFill>
                  <a:prstClr val="black"/>
                </a:solidFill>
                <a:latin typeface="Calibri"/>
                <a:cs typeface="Calibri"/>
              </a:rPr>
              <a:t>than  </a:t>
            </a: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solutes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7"/>
          <p:cNvSpPr txBox="1"/>
          <p:nvPr/>
        </p:nvSpPr>
        <p:spPr>
          <a:xfrm>
            <a:off x="7162800" y="4724336"/>
            <a:ext cx="1676400" cy="1506823"/>
          </a:xfrm>
          <a:prstGeom prst="rect">
            <a:avLst/>
          </a:prstGeom>
          <a:ln w="25400">
            <a:solidFill>
              <a:srgbClr val="5F4778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267970" marR="257175" indent="-1905" algn="ctr" rtl="1">
              <a:spcBef>
                <a:spcPts val="170"/>
              </a:spcBef>
            </a:pP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Loss </a:t>
            </a:r>
            <a:r>
              <a:rPr sz="1600" spc="-5" dirty="0">
                <a:solidFill>
                  <a:prstClr val="black"/>
                </a:solidFill>
                <a:latin typeface="Calibri"/>
                <a:cs typeface="Calibri"/>
              </a:rPr>
              <a:t>of salts  </a:t>
            </a: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(diuretics)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r" rtl="1">
              <a:spcBef>
                <a:spcPts val="20"/>
              </a:spcBef>
            </a:pPr>
            <a:endParaRPr sz="16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1770" marR="183515" indent="1905" algn="ctr" rtl="1">
              <a:spcBef>
                <a:spcPts val="5"/>
              </a:spcBef>
            </a:pP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Gain </a:t>
            </a:r>
            <a:r>
              <a:rPr sz="1600" spc="-5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water  </a:t>
            </a:r>
            <a:r>
              <a:rPr sz="1600" spc="-15" dirty="0">
                <a:solidFill>
                  <a:prstClr val="black"/>
                </a:solidFill>
                <a:latin typeface="Calibri"/>
                <a:cs typeface="Calibri"/>
              </a:rPr>
              <a:t>more </a:t>
            </a:r>
            <a:r>
              <a:rPr sz="1600" spc="-5" dirty="0">
                <a:solidFill>
                  <a:prstClr val="black"/>
                </a:solidFill>
                <a:latin typeface="Calibri"/>
                <a:cs typeface="Calibri"/>
              </a:rPr>
              <a:t>than  </a:t>
            </a: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solutes</a:t>
            </a:r>
            <a:r>
              <a:rPr sz="1600" spc="-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600" spc="-5" dirty="0" smtClean="0">
                <a:solidFill>
                  <a:prstClr val="black"/>
                </a:solidFill>
                <a:latin typeface="Calibri"/>
                <a:cs typeface="Calibri"/>
              </a:rPr>
              <a:t>SIADH</a:t>
            </a:r>
            <a:r>
              <a:rPr lang="en-U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object 28"/>
          <p:cNvSpPr txBox="1"/>
          <p:nvPr/>
        </p:nvSpPr>
        <p:spPr>
          <a:xfrm>
            <a:off x="4064634" y="2545714"/>
            <a:ext cx="1531620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/>
            <a:r>
              <a:rPr b="1" i="1" dirty="0">
                <a:solidFill>
                  <a:srgbClr val="FF0000"/>
                </a:solidFill>
                <a:latin typeface="Calibri"/>
                <a:cs typeface="Calibri"/>
              </a:rPr>
              <a:t>Commonly</a:t>
            </a:r>
            <a:r>
              <a:rPr b="1" i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FF0000"/>
                </a:solidFill>
                <a:latin typeface="Calibri"/>
                <a:cs typeface="Calibri"/>
              </a:rPr>
              <a:t>both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4930" algn="r" rtl="1"/>
            <a:r>
              <a:rPr b="1" i="1" spc="-5" dirty="0">
                <a:solidFill>
                  <a:srgbClr val="FF0000"/>
                </a:solidFill>
                <a:latin typeface="Calibri"/>
                <a:cs typeface="Calibri"/>
              </a:rPr>
              <a:t>occur</a:t>
            </a:r>
            <a:r>
              <a:rPr b="1" i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spc="-10" dirty="0">
                <a:solidFill>
                  <a:srgbClr val="FF0000"/>
                </a:solidFill>
                <a:latin typeface="Calibri"/>
                <a:cs typeface="Calibri"/>
              </a:rPr>
              <a:t>together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9"/>
          <p:cNvSpPr txBox="1"/>
          <p:nvPr/>
        </p:nvSpPr>
        <p:spPr>
          <a:xfrm>
            <a:off x="1060584" y="3667125"/>
            <a:ext cx="1203960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4780" algn="r" rtl="1">
              <a:lnSpc>
                <a:spcPts val="2420"/>
              </a:lnSpc>
            </a:pPr>
            <a:r>
              <a:rPr sz="2200" b="1" spc="-25" dirty="0">
                <a:solidFill>
                  <a:prstClr val="black"/>
                </a:solidFill>
                <a:latin typeface="Calibri"/>
                <a:cs typeface="Calibri"/>
              </a:rPr>
              <a:t>Volume  </a:t>
            </a:r>
            <a:r>
              <a:rPr sz="2200" b="1" spc="-4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b="1" spc="-10" dirty="0">
                <a:solidFill>
                  <a:prstClr val="black"/>
                </a:solidFill>
                <a:latin typeface="Calibri"/>
                <a:cs typeface="Calibri"/>
              </a:rPr>
              <a:t>xp</a:t>
            </a:r>
            <a:r>
              <a:rPr sz="2200" b="1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b="1" spc="-5" dirty="0">
                <a:solidFill>
                  <a:prstClr val="black"/>
                </a:solidFill>
                <a:latin typeface="Calibri"/>
                <a:cs typeface="Calibri"/>
              </a:rPr>
              <a:t>nsi</a:t>
            </a:r>
            <a:r>
              <a:rPr sz="2200" b="1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b="1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779462" y="4714848"/>
            <a:ext cx="1676400" cy="1999265"/>
          </a:xfrm>
          <a:prstGeom prst="rect">
            <a:avLst/>
          </a:prstGeom>
          <a:solidFill>
            <a:srgbClr val="FFFFFF"/>
          </a:solidFill>
          <a:ln w="25400">
            <a:solidFill>
              <a:srgbClr val="5F4778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40335" marR="133985" algn="ctr" rtl="1">
              <a:spcBef>
                <a:spcPts val="170"/>
              </a:spcBef>
            </a:pP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Decrease output  (kidney failure,  </a:t>
            </a:r>
            <a:r>
              <a:rPr sz="1600" spc="-5" dirty="0">
                <a:solidFill>
                  <a:prstClr val="black"/>
                </a:solidFill>
                <a:latin typeface="Calibri"/>
                <a:cs typeface="Calibri"/>
              </a:rPr>
              <a:t>SIADH)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r" rtl="1">
              <a:spcBef>
                <a:spcPts val="20"/>
              </a:spcBef>
            </a:pPr>
            <a:endParaRPr sz="16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38125" marR="233045" algn="ctr" rtl="1">
              <a:spcBef>
                <a:spcPts val="5"/>
              </a:spcBef>
            </a:pP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Increase </a:t>
            </a:r>
            <a:r>
              <a:rPr sz="1600" spc="-5" dirty="0">
                <a:solidFill>
                  <a:prstClr val="black"/>
                </a:solidFill>
                <a:latin typeface="Calibri"/>
                <a:cs typeface="Calibri"/>
              </a:rPr>
              <a:t>input  (Infusion </a:t>
            </a: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of  </a:t>
            </a:r>
            <a:r>
              <a:rPr sz="1600" spc="-15" dirty="0">
                <a:solidFill>
                  <a:prstClr val="black"/>
                </a:solidFill>
                <a:latin typeface="Calibri"/>
                <a:cs typeface="Calibri"/>
              </a:rPr>
              <a:t>excessive </a:t>
            </a:r>
            <a:r>
              <a:rPr sz="1600" spc="-5" dirty="0">
                <a:solidFill>
                  <a:prstClr val="black"/>
                </a:solidFill>
                <a:latin typeface="Calibri"/>
                <a:cs typeface="Calibri"/>
              </a:rPr>
              <a:t>IV  </a:t>
            </a:r>
            <a:r>
              <a:rPr sz="1600" spc="-5" dirty="0" smtClean="0">
                <a:solidFill>
                  <a:prstClr val="black"/>
                </a:solidFill>
                <a:latin typeface="Calibri"/>
                <a:cs typeface="Calibri"/>
              </a:rPr>
              <a:t>fluids</a:t>
            </a:r>
            <a:r>
              <a:rPr lang="ar-SA" sz="160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lang="en-US" sz="1600" spc="-5" dirty="0" smtClean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2660975" y="1210232"/>
            <a:ext cx="4261546" cy="525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3"/>
          <p:cNvSpPr txBox="1"/>
          <p:nvPr/>
        </p:nvSpPr>
        <p:spPr>
          <a:xfrm>
            <a:off x="3294729" y="1294919"/>
            <a:ext cx="281150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marR="5080" indent="-7620" algn="r" rtl="1"/>
            <a:r>
              <a:rPr sz="2200" b="1" spc="-5" dirty="0">
                <a:solidFill>
                  <a:prstClr val="black"/>
                </a:solidFill>
                <a:latin typeface="Calibri"/>
                <a:cs typeface="Calibri"/>
              </a:rPr>
              <a:t>Body</a:t>
            </a:r>
            <a:r>
              <a:rPr sz="2200" b="1" spc="-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200" b="1" spc="-5" dirty="0" smtClean="0">
                <a:solidFill>
                  <a:prstClr val="black"/>
                </a:solidFill>
                <a:latin typeface="Calibri"/>
                <a:cs typeface="Calibri"/>
              </a:rPr>
              <a:t>Fluid </a:t>
            </a:r>
            <a:r>
              <a:rPr sz="2200" b="1" spc="-5" dirty="0">
                <a:solidFill>
                  <a:prstClr val="black"/>
                </a:solidFill>
                <a:latin typeface="Calibri"/>
                <a:cs typeface="Calibri"/>
              </a:rPr>
              <a:t>Imbal</a:t>
            </a:r>
            <a:r>
              <a:rPr sz="2200" b="1" spc="-2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b="1" spc="-5" dirty="0">
                <a:solidFill>
                  <a:prstClr val="black"/>
                </a:solidFill>
                <a:latin typeface="Calibri"/>
                <a:cs typeface="Calibri"/>
              </a:rPr>
              <a:t>nce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0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Disturbances in Fluid </a:t>
            </a:r>
            <a:r>
              <a:rPr lang="en-US" dirty="0" smtClean="0"/>
              <a:t>Balance</a:t>
            </a:r>
            <a:endParaRPr lang="ar-SA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421086"/>
            <a:ext cx="3381772" cy="6397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Water/fluid intake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115616" y="2174875"/>
            <a:ext cx="3381772" cy="3951288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GB" dirty="0" smtClean="0"/>
              <a:t>Intake is variable </a:t>
            </a:r>
          </a:p>
          <a:p>
            <a:endParaRPr lang="en-GB" dirty="0"/>
          </a:p>
          <a:p>
            <a:r>
              <a:rPr lang="en-GB" dirty="0" smtClean="0"/>
              <a:t>Depends on:</a:t>
            </a:r>
          </a:p>
          <a:p>
            <a:pPr lvl="1"/>
            <a:r>
              <a:rPr lang="en-GB" dirty="0" smtClean="0"/>
              <a:t>Climate</a:t>
            </a:r>
          </a:p>
          <a:p>
            <a:pPr lvl="1"/>
            <a:r>
              <a:rPr lang="en-GB" dirty="0" smtClean="0"/>
              <a:t>Habits</a:t>
            </a:r>
          </a:p>
          <a:p>
            <a:pPr lvl="1"/>
            <a:r>
              <a:rPr lang="en-GB" dirty="0" smtClean="0"/>
              <a:t>Physical activity.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696" y="1421086"/>
            <a:ext cx="3765104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Water/fluid 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921696" y="2174875"/>
            <a:ext cx="3765104" cy="395128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dirty="0" smtClean="0"/>
              <a:t>Burns </a:t>
            </a:r>
          </a:p>
          <a:p>
            <a:r>
              <a:rPr lang="en-GB" dirty="0" smtClean="0"/>
              <a:t>Exercise</a:t>
            </a:r>
          </a:p>
          <a:p>
            <a:r>
              <a:rPr lang="en-GB" dirty="0" smtClean="0"/>
              <a:t>Hot weather.</a:t>
            </a:r>
          </a:p>
          <a:p>
            <a:r>
              <a:rPr lang="en-US" sz="2800" spc="-10" dirty="0" smtClean="0">
                <a:solidFill>
                  <a:prstClr val="black"/>
                </a:solidFill>
                <a:latin typeface="Calibri"/>
                <a:cs typeface="Calibri"/>
              </a:rPr>
              <a:t>Diarrhea</a:t>
            </a:r>
            <a:endParaRPr lang="en-GB" dirty="0" smtClean="0"/>
          </a:p>
          <a:p>
            <a:r>
              <a:rPr lang="en-GB" dirty="0" smtClean="0"/>
              <a:t>Vomiting</a:t>
            </a:r>
          </a:p>
          <a:p>
            <a:r>
              <a:rPr lang="en-GB" dirty="0" smtClean="0"/>
              <a:t>Blood loss</a:t>
            </a:r>
          </a:p>
          <a:p>
            <a:r>
              <a:rPr lang="en-GB" dirty="0" smtClean="0"/>
              <a:t>Diabetes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716016" y="1124744"/>
            <a:ext cx="0" cy="525658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86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1868"/>
            <a:ext cx="8748464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Volume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contraction </a:t>
            </a:r>
            <a:r>
              <a:rPr lang="en-US" sz="2200" dirty="0" smtClean="0">
                <a:solidFill>
                  <a:srgbClr val="FF0000"/>
                </a:solidFill>
              </a:rPr>
              <a:t>(Decrease </a:t>
            </a:r>
            <a:r>
              <a:rPr lang="en-US" sz="2200" dirty="0">
                <a:solidFill>
                  <a:srgbClr val="FF0000"/>
                </a:solidFill>
              </a:rPr>
              <a:t>in the ECF volume 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  <a:endParaRPr lang="ar-SA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1236871"/>
            <a:ext cx="5648076" cy="2144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603250" indent="-514350" algn="l" defTabSz="-635" rtl="0">
              <a:lnSpc>
                <a:spcPct val="100000"/>
              </a:lnSpc>
              <a:spcBef>
                <a:spcPts val="2260"/>
              </a:spcBef>
              <a:buClr>
                <a:srgbClr val="660000"/>
              </a:buClr>
              <a:buFont typeface="+mj-lt"/>
              <a:buAutoNum type="arabicPeriod"/>
              <a:tabLst>
                <a:tab pos="698500" algn="l"/>
                <a:tab pos="699135" algn="l"/>
              </a:tabLst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Diarrhea:</a:t>
            </a:r>
          </a:p>
          <a:p>
            <a:pPr marL="603250" indent="-514350" algn="l" defTabSz="-635" rtl="0">
              <a:lnSpc>
                <a:spcPct val="100000"/>
              </a:lnSpc>
              <a:spcBef>
                <a:spcPts val="2260"/>
              </a:spcBef>
              <a:buClr>
                <a:srgbClr val="660000"/>
              </a:buClr>
              <a:buFont typeface="+mj-lt"/>
              <a:buAutoNum type="arabicPeriod"/>
              <a:tabLst>
                <a:tab pos="698500" algn="l"/>
                <a:tab pos="699135" algn="l"/>
              </a:tabLst>
            </a:pPr>
            <a:r>
              <a:rPr lang="en-US" sz="1400" b="1" dirty="0" err="1" smtClean="0">
                <a:cs typeface="Georgia"/>
              </a:rPr>
              <a:t>Osmolarity</a:t>
            </a:r>
            <a:r>
              <a:rPr lang="en-US" sz="1400" b="1" dirty="0" smtClean="0">
                <a:cs typeface="Georgia"/>
              </a:rPr>
              <a:t> of fluid lost </a:t>
            </a:r>
            <a:r>
              <a:rPr lang="en-US" sz="1400" b="1" spc="-5" dirty="0" smtClean="0">
                <a:cs typeface="Georgia"/>
              </a:rPr>
              <a:t>≈</a:t>
            </a:r>
            <a:r>
              <a:rPr lang="en-US" sz="1400" dirty="0" smtClean="0">
                <a:cs typeface="Georgia"/>
              </a:rPr>
              <a:t> </a:t>
            </a:r>
            <a:r>
              <a:rPr lang="en-US" sz="1400" b="1" dirty="0" err="1">
                <a:cs typeface="Georgia"/>
              </a:rPr>
              <a:t>O</a:t>
            </a:r>
            <a:r>
              <a:rPr lang="en-US" sz="1400" b="1" dirty="0" err="1" smtClean="0">
                <a:cs typeface="Georgia"/>
              </a:rPr>
              <a:t>smolarity</a:t>
            </a:r>
            <a:r>
              <a:rPr lang="en-US" sz="1400" b="1" dirty="0" smtClean="0">
                <a:cs typeface="Georgia"/>
              </a:rPr>
              <a:t> of ECF </a:t>
            </a:r>
            <a:r>
              <a:rPr lang="en-US" sz="1050" b="1" dirty="0" smtClean="0">
                <a:cs typeface="Georgia"/>
              </a:rPr>
              <a:t>(loss of </a:t>
            </a:r>
            <a:r>
              <a:rPr lang="en-US" sz="1050" b="1" spc="-5" dirty="0" smtClean="0">
                <a:cs typeface="Georgia"/>
              </a:rPr>
              <a:t>isosmotic</a:t>
            </a:r>
            <a:r>
              <a:rPr lang="en-US" sz="1050" b="1" spc="-15" dirty="0" smtClean="0">
                <a:cs typeface="Georgia"/>
              </a:rPr>
              <a:t> </a:t>
            </a:r>
            <a:r>
              <a:rPr lang="en-US" sz="1050" b="1" spc="-10" dirty="0" smtClean="0">
                <a:cs typeface="Georgia"/>
              </a:rPr>
              <a:t>fluid).</a:t>
            </a:r>
          </a:p>
          <a:p>
            <a:pPr marL="431800" lvl="1" indent="-342900" algn="l" defTabSz="-635" rtl="0">
              <a:spcBef>
                <a:spcPts val="2260"/>
              </a:spcBef>
              <a:buClr>
                <a:srgbClr val="660000"/>
              </a:buClr>
              <a:buFontTx/>
              <a:buChar char="-"/>
              <a:tabLst>
                <a:tab pos="698500" algn="l"/>
                <a:tab pos="699135" algn="l"/>
              </a:tabLst>
            </a:pPr>
            <a:r>
              <a:rPr lang="en-US" sz="1400" b="1" dirty="0" smtClean="0">
                <a:solidFill>
                  <a:schemeClr val="tx1"/>
                </a:solidFill>
                <a:cs typeface="Georgia"/>
              </a:rPr>
              <a:t>volume </a:t>
            </a:r>
            <a:r>
              <a:rPr lang="en-US" sz="1400" b="1" spc="-10" dirty="0" smtClean="0">
                <a:solidFill>
                  <a:schemeClr val="tx1"/>
                </a:solidFill>
                <a:cs typeface="Georgia"/>
              </a:rPr>
              <a:t>in</a:t>
            </a:r>
            <a:r>
              <a:rPr lang="en-US" sz="1400" b="1" spc="-90" dirty="0" smtClean="0">
                <a:solidFill>
                  <a:schemeClr val="tx1"/>
                </a:solidFill>
                <a:cs typeface="Georgia"/>
              </a:rPr>
              <a:t> </a:t>
            </a:r>
            <a:r>
              <a:rPr lang="en-US" sz="1400" b="1" spc="-5" dirty="0" smtClean="0">
                <a:solidFill>
                  <a:srgbClr val="FF0000"/>
                </a:solidFill>
                <a:cs typeface="Georgia"/>
              </a:rPr>
              <a:t>ECF</a:t>
            </a:r>
            <a:r>
              <a:rPr lang="en-US" sz="1400" b="1" spc="-5" dirty="0" smtClean="0">
                <a:solidFill>
                  <a:schemeClr val="tx1"/>
                </a:solidFill>
                <a:cs typeface="Georgia"/>
              </a:rPr>
              <a:t>.</a:t>
            </a:r>
          </a:p>
          <a:p>
            <a:pPr marL="431800" lvl="1" indent="-342900" algn="l" defTabSz="-635" rtl="0">
              <a:spcBef>
                <a:spcPts val="2260"/>
              </a:spcBef>
              <a:buClr>
                <a:srgbClr val="660000"/>
              </a:buClr>
              <a:buFontTx/>
              <a:buChar char="-"/>
              <a:tabLst>
                <a:tab pos="698500" algn="l"/>
                <a:tab pos="699135" algn="l"/>
              </a:tabLst>
            </a:pPr>
            <a:r>
              <a:rPr lang="en-US" sz="1400" b="1" spc="-5" dirty="0" smtClean="0">
                <a:solidFill>
                  <a:schemeClr val="tx1"/>
                </a:solidFill>
                <a:cs typeface="Georgia"/>
              </a:rPr>
              <a:t>arterial</a:t>
            </a:r>
            <a:r>
              <a:rPr lang="en-US" sz="1400" b="1" spc="-35" dirty="0" smtClean="0">
                <a:solidFill>
                  <a:schemeClr val="tx1"/>
                </a:solidFill>
                <a:cs typeface="Georgia"/>
              </a:rPr>
              <a:t> </a:t>
            </a:r>
            <a:r>
              <a:rPr lang="en-US" sz="1400" b="1" spc="-5" dirty="0" smtClean="0">
                <a:solidFill>
                  <a:schemeClr val="tx1"/>
                </a:solidFill>
                <a:cs typeface="Georgia"/>
              </a:rPr>
              <a:t>pressure.</a:t>
            </a:r>
          </a:p>
          <a:p>
            <a:pPr algn="ctr"/>
            <a:endParaRPr lang="ar-SA" dirty="0"/>
          </a:p>
        </p:txBody>
      </p:sp>
      <p:sp>
        <p:nvSpPr>
          <p:cNvPr id="5" name="Rounded Rectangle 4"/>
          <p:cNvSpPr/>
          <p:nvPr/>
        </p:nvSpPr>
        <p:spPr>
          <a:xfrm>
            <a:off x="395537" y="3539173"/>
            <a:ext cx="5648076" cy="30384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88900" lvl="1" algn="l" defTabSz="-635" rtl="0">
              <a:spcBef>
                <a:spcPts val="2260"/>
              </a:spcBef>
              <a:buClr>
                <a:srgbClr val="660000"/>
              </a:buClr>
              <a:tabLst>
                <a:tab pos="698500" algn="l"/>
                <a:tab pos="699135" algn="l"/>
              </a:tabLst>
            </a:pPr>
            <a:endParaRPr lang="en-US" sz="3200" b="1" spc="-5" dirty="0" smtClean="0">
              <a:solidFill>
                <a:srgbClr val="993333"/>
              </a:solidFill>
              <a:latin typeface="Georgia"/>
              <a:cs typeface="Georgia"/>
            </a:endParaRPr>
          </a:p>
          <a:p>
            <a:pPr marL="88900" lvl="1" algn="l" defTabSz="-635" rtl="0">
              <a:spcBef>
                <a:spcPts val="2260"/>
              </a:spcBef>
              <a:buClr>
                <a:srgbClr val="660000"/>
              </a:buClr>
              <a:tabLst>
                <a:tab pos="698500" algn="l"/>
                <a:tab pos="699135" algn="l"/>
              </a:tabLst>
            </a:pPr>
            <a:r>
              <a:rPr lang="en-US" sz="3200" b="1" spc="-5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2</a:t>
            </a:r>
            <a:r>
              <a:rPr lang="en-US" sz="2800" b="1" spc="-5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. </a:t>
            </a:r>
            <a:r>
              <a:rPr lang="en-US" sz="2400" b="1" spc="-5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Water deprivation</a:t>
            </a:r>
            <a:r>
              <a:rPr lang="en-US" sz="2400" b="1" spc="-65" dirty="0">
                <a:solidFill>
                  <a:schemeClr val="bg2">
                    <a:lumMod val="50000"/>
                  </a:schemeClr>
                </a:solidFill>
                <a:cs typeface="Georgia"/>
              </a:rPr>
              <a:t>:</a:t>
            </a:r>
            <a:endParaRPr lang="en-US" sz="2400" b="1" spc="-65" dirty="0" smtClean="0">
              <a:solidFill>
                <a:schemeClr val="bg2">
                  <a:lumMod val="50000"/>
                </a:schemeClr>
              </a:solidFill>
              <a:cs typeface="Georgia"/>
            </a:endParaRPr>
          </a:p>
          <a:p>
            <a:pPr marL="431800" lvl="1" indent="-342900" algn="l" defTabSz="-635" rtl="0">
              <a:spcBef>
                <a:spcPts val="2260"/>
              </a:spcBef>
              <a:buClr>
                <a:srgbClr val="660000"/>
              </a:buClr>
              <a:buFontTx/>
              <a:buChar char="-"/>
              <a:tabLst>
                <a:tab pos="698500" algn="l"/>
                <a:tab pos="699135" algn="l"/>
              </a:tabLst>
            </a:pPr>
            <a:r>
              <a:rPr lang="en-US" sz="1600" b="1" spc="-65" dirty="0" smtClean="0">
                <a:solidFill>
                  <a:schemeClr val="tx1"/>
                </a:solidFill>
                <a:cs typeface="Georgia"/>
              </a:rPr>
              <a:t>Water and </a:t>
            </a:r>
            <a:r>
              <a:rPr lang="en-US" sz="1600" b="1" spc="-65" dirty="0" err="1" smtClean="0">
                <a:solidFill>
                  <a:schemeClr val="tx1"/>
                </a:solidFill>
                <a:cs typeface="Georgia"/>
              </a:rPr>
              <a:t>NaCl</a:t>
            </a:r>
            <a:endParaRPr lang="en-US" sz="1600" b="1" spc="-65" dirty="0" smtClean="0">
              <a:solidFill>
                <a:schemeClr val="tx1"/>
              </a:solidFill>
              <a:cs typeface="Georgia"/>
            </a:endParaRPr>
          </a:p>
          <a:p>
            <a:pPr marL="431800" lvl="1" indent="-342900" algn="l" defTabSz="-635" rtl="0">
              <a:spcBef>
                <a:spcPts val="2260"/>
              </a:spcBef>
              <a:buClr>
                <a:srgbClr val="660000"/>
              </a:buClr>
              <a:buFontTx/>
              <a:buChar char="-"/>
              <a:tabLst>
                <a:tab pos="698500" algn="l"/>
                <a:tab pos="699135" algn="l"/>
              </a:tabLst>
            </a:pPr>
            <a:r>
              <a:rPr lang="en-US" sz="1600" b="1" spc="-65" dirty="0" err="1" smtClean="0">
                <a:solidFill>
                  <a:schemeClr val="tx1"/>
                </a:solidFill>
                <a:cs typeface="Georgia"/>
              </a:rPr>
              <a:t>Osmolarity</a:t>
            </a:r>
            <a:r>
              <a:rPr lang="en-US" sz="1600" b="1" spc="-65" dirty="0" smtClean="0">
                <a:solidFill>
                  <a:schemeClr val="tx1"/>
                </a:solidFill>
                <a:cs typeface="Georgia"/>
              </a:rPr>
              <a:t> in both </a:t>
            </a:r>
            <a:r>
              <a:rPr lang="en-US" sz="1600" b="1" spc="-65" dirty="0" smtClean="0">
                <a:solidFill>
                  <a:srgbClr val="FF0000"/>
                </a:solidFill>
                <a:cs typeface="Georgia"/>
              </a:rPr>
              <a:t>ECF</a:t>
            </a:r>
            <a:r>
              <a:rPr lang="en-US" sz="1600" b="1" spc="-65" dirty="0" smtClean="0">
                <a:solidFill>
                  <a:schemeClr val="tx1"/>
                </a:solidFill>
                <a:cs typeface="Georgia"/>
              </a:rPr>
              <a:t> and </a:t>
            </a:r>
            <a:r>
              <a:rPr lang="en-US" sz="1600" b="1" spc="-65" dirty="0" smtClean="0">
                <a:solidFill>
                  <a:srgbClr val="FF0000"/>
                </a:solidFill>
                <a:cs typeface="Georgia"/>
              </a:rPr>
              <a:t>ICF </a:t>
            </a:r>
          </a:p>
          <a:p>
            <a:pPr marL="431800" lvl="1" indent="-342900" algn="l" defTabSz="-635" rtl="0">
              <a:spcBef>
                <a:spcPts val="2260"/>
              </a:spcBef>
              <a:buClr>
                <a:srgbClr val="660000"/>
              </a:buClr>
              <a:buFontTx/>
              <a:buChar char="-"/>
              <a:tabLst>
                <a:tab pos="698500" algn="l"/>
                <a:tab pos="699135" algn="l"/>
              </a:tabLst>
            </a:pPr>
            <a:r>
              <a:rPr lang="en-US" sz="1600" b="1" spc="-65" dirty="0" smtClean="0">
                <a:solidFill>
                  <a:schemeClr val="tx1"/>
                </a:solidFill>
                <a:cs typeface="Georgia"/>
              </a:rPr>
              <a:t>Volume in both </a:t>
            </a:r>
            <a:r>
              <a:rPr lang="en-US" sz="1600" b="1" spc="-65" dirty="0" smtClean="0">
                <a:solidFill>
                  <a:srgbClr val="FF0000"/>
                </a:solidFill>
                <a:cs typeface="Georgia"/>
              </a:rPr>
              <a:t>ECF</a:t>
            </a:r>
            <a:r>
              <a:rPr lang="en-US" sz="1600" b="1" spc="-65" dirty="0" smtClean="0">
                <a:solidFill>
                  <a:schemeClr val="tx1"/>
                </a:solidFill>
                <a:cs typeface="Georgia"/>
              </a:rPr>
              <a:t> and </a:t>
            </a:r>
            <a:r>
              <a:rPr lang="en-US" sz="1600" b="1" spc="-65" dirty="0" smtClean="0">
                <a:solidFill>
                  <a:srgbClr val="FF0000"/>
                </a:solidFill>
                <a:cs typeface="Georgia"/>
              </a:rPr>
              <a:t>ICF </a:t>
            </a:r>
          </a:p>
          <a:p>
            <a:pPr marL="88900" lvl="1" algn="l" defTabSz="-635" rtl="0">
              <a:spcBef>
                <a:spcPts val="2260"/>
              </a:spcBef>
              <a:buClr>
                <a:srgbClr val="660000"/>
              </a:buClr>
              <a:tabLst>
                <a:tab pos="698500" algn="l"/>
                <a:tab pos="69913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 - </a:t>
            </a:r>
            <a:r>
              <a:rPr lang="en-US" b="1" dirty="0" err="1" smtClean="0">
                <a:solidFill>
                  <a:srgbClr val="FF0000"/>
                </a:solidFill>
              </a:rPr>
              <a:t>Hyposmotic</a:t>
            </a:r>
            <a:r>
              <a:rPr lang="en-US" sz="1600" b="1" spc="-65" dirty="0" smtClean="0">
                <a:solidFill>
                  <a:srgbClr val="FF0000"/>
                </a:solidFill>
                <a:cs typeface="Georgia"/>
              </a:rPr>
              <a:t>  </a:t>
            </a:r>
            <a:r>
              <a:rPr lang="en-US" sz="1600" b="1" spc="-65" dirty="0" smtClean="0">
                <a:solidFill>
                  <a:schemeClr val="tx1"/>
                </a:solidFill>
                <a:cs typeface="Georgia"/>
              </a:rPr>
              <a:t>fluid ( small </a:t>
            </a:r>
            <a:r>
              <a:rPr lang="en-US" sz="1600" b="1" spc="-65" dirty="0" err="1" smtClean="0">
                <a:solidFill>
                  <a:schemeClr val="tx1"/>
                </a:solidFill>
                <a:cs typeface="Georgia"/>
              </a:rPr>
              <a:t>NaCl</a:t>
            </a:r>
            <a:r>
              <a:rPr lang="en-US" sz="1600" b="1" spc="-65" dirty="0" smtClean="0">
                <a:solidFill>
                  <a:schemeClr val="tx1"/>
                </a:solidFill>
                <a:cs typeface="Georgia"/>
              </a:rPr>
              <a:t> large water )</a:t>
            </a:r>
          </a:p>
          <a:p>
            <a:pPr marL="431800" lvl="1" indent="-342900" algn="l" defTabSz="-635" rtl="0">
              <a:spcBef>
                <a:spcPts val="2260"/>
              </a:spcBef>
              <a:buClr>
                <a:srgbClr val="660000"/>
              </a:buClr>
              <a:buFontTx/>
              <a:buChar char="-"/>
              <a:tabLst>
                <a:tab pos="698500" algn="l"/>
                <a:tab pos="699135" algn="l"/>
              </a:tabLst>
            </a:pPr>
            <a:endParaRPr lang="en-US" b="1" spc="-65" dirty="0" smtClean="0">
              <a:solidFill>
                <a:srgbClr val="993333"/>
              </a:solidFill>
              <a:latin typeface="Georgia"/>
              <a:cs typeface="Georgia"/>
            </a:endParaRPr>
          </a:p>
          <a:p>
            <a:pPr algn="ctr"/>
            <a:endParaRPr lang="ar-SA" dirty="0"/>
          </a:p>
        </p:txBody>
      </p:sp>
      <p:sp>
        <p:nvSpPr>
          <p:cNvPr id="6" name="Rounded Rectangle 5"/>
          <p:cNvSpPr/>
          <p:nvPr/>
        </p:nvSpPr>
        <p:spPr>
          <a:xfrm>
            <a:off x="6248400" y="1268759"/>
            <a:ext cx="2743200" cy="53088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Adrenal insufficiency:</a:t>
            </a:r>
          </a:p>
          <a:p>
            <a:pPr algn="l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45745" indent="-233045" algn="l" defTabSz="-635" rtl="0">
              <a:lnSpc>
                <a:spcPct val="100000"/>
              </a:lnSpc>
              <a:buChar char="-"/>
              <a:tabLst>
                <a:tab pos="245745" algn="l"/>
              </a:tabLst>
            </a:pPr>
            <a:r>
              <a:rPr lang="en-US" b="1" spc="-5" dirty="0" smtClean="0">
                <a:cs typeface="Georgia"/>
              </a:rPr>
              <a:t>Aldosterone</a:t>
            </a:r>
            <a:r>
              <a:rPr lang="en-US" b="1" spc="-35" dirty="0">
                <a:cs typeface="Georgia"/>
              </a:rPr>
              <a:t> </a:t>
            </a:r>
            <a:r>
              <a:rPr lang="en-US" b="1" spc="-5" dirty="0" smtClean="0">
                <a:cs typeface="Georgia"/>
              </a:rPr>
              <a:t>deficiency.</a:t>
            </a:r>
            <a:endParaRPr lang="en-US" dirty="0" smtClean="0">
              <a:cs typeface="Georgia"/>
            </a:endParaRPr>
          </a:p>
          <a:p>
            <a:pPr marL="405765" lvl="1" indent="-327660" algn="l" defTabSz="-635" rtl="0">
              <a:lnSpc>
                <a:spcPct val="100000"/>
              </a:lnSpc>
              <a:spcBef>
                <a:spcPts val="1045"/>
              </a:spcBef>
              <a:buClr>
                <a:srgbClr val="000000"/>
              </a:buClr>
              <a:buChar char="-"/>
              <a:tabLst>
                <a:tab pos="405765" algn="l"/>
                <a:tab pos="406400" algn="l"/>
                <a:tab pos="1215390" algn="l"/>
              </a:tabLst>
            </a:pPr>
            <a:r>
              <a:rPr lang="en-US" b="1" dirty="0" smtClean="0">
                <a:solidFill>
                  <a:schemeClr val="tx1"/>
                </a:solidFill>
                <a:cs typeface="Georgia"/>
              </a:rPr>
              <a:t>Na</a:t>
            </a:r>
            <a:r>
              <a:rPr lang="en-US" b="1" dirty="0" smtClean="0">
                <a:solidFill>
                  <a:srgbClr val="993333"/>
                </a:solidFill>
                <a:cs typeface="Georgia"/>
              </a:rPr>
              <a:t> </a:t>
            </a:r>
            <a:r>
              <a:rPr lang="en-US" b="1" dirty="0" smtClean="0">
                <a:cs typeface="Georgia"/>
              </a:rPr>
              <a:t>in </a:t>
            </a:r>
            <a:r>
              <a:rPr lang="en-US" b="1" spc="-5" dirty="0" smtClean="0">
                <a:cs typeface="Georgia"/>
              </a:rPr>
              <a:t>the</a:t>
            </a:r>
            <a:r>
              <a:rPr lang="en-US" b="1" spc="-80" dirty="0" smtClean="0">
                <a:cs typeface="Georgia"/>
              </a:rPr>
              <a:t> </a:t>
            </a:r>
            <a:r>
              <a:rPr lang="en-US" b="1" spc="-5" dirty="0" smtClean="0">
                <a:solidFill>
                  <a:srgbClr val="FF0000"/>
                </a:solidFill>
                <a:cs typeface="Georgia"/>
              </a:rPr>
              <a:t>ECF</a:t>
            </a:r>
            <a:r>
              <a:rPr lang="en-US" b="1" spc="-5" dirty="0" smtClean="0">
                <a:cs typeface="Georgia"/>
              </a:rPr>
              <a:t>.</a:t>
            </a:r>
            <a:endParaRPr lang="en-US" dirty="0" smtClean="0">
              <a:cs typeface="Georgia"/>
            </a:endParaRPr>
          </a:p>
          <a:p>
            <a:pPr marL="405765" lvl="1" indent="-327660" algn="l" defTabSz="-635" rtl="0">
              <a:lnSpc>
                <a:spcPct val="100000"/>
              </a:lnSpc>
              <a:spcBef>
                <a:spcPts val="1045"/>
              </a:spcBef>
              <a:buClr>
                <a:srgbClr val="000000"/>
              </a:buClr>
              <a:buChar char="-"/>
              <a:tabLst>
                <a:tab pos="405765" algn="l"/>
                <a:tab pos="406400" algn="l"/>
              </a:tabLst>
            </a:pPr>
            <a:r>
              <a:rPr lang="en-US" b="1" dirty="0" err="1">
                <a:solidFill>
                  <a:schemeClr val="tx1"/>
                </a:solidFill>
                <a:cs typeface="Georgia"/>
              </a:rPr>
              <a:t>O</a:t>
            </a:r>
            <a:r>
              <a:rPr lang="en-US" b="1" dirty="0" err="1" smtClean="0">
                <a:solidFill>
                  <a:schemeClr val="tx1"/>
                </a:solidFill>
                <a:cs typeface="Georgia"/>
              </a:rPr>
              <a:t>smolarity</a:t>
            </a:r>
            <a:r>
              <a:rPr lang="en-US" b="1" dirty="0" smtClean="0">
                <a:solidFill>
                  <a:srgbClr val="993333"/>
                </a:solidFill>
                <a:cs typeface="Georgia"/>
              </a:rPr>
              <a:t> </a:t>
            </a:r>
            <a:r>
              <a:rPr lang="en-US" b="1" dirty="0" smtClean="0">
                <a:cs typeface="Georgia"/>
              </a:rPr>
              <a:t>in both</a:t>
            </a:r>
            <a:r>
              <a:rPr lang="en-US" b="1" spc="-120" dirty="0" smtClean="0">
                <a:cs typeface="Georgia"/>
              </a:rPr>
              <a:t> </a:t>
            </a:r>
            <a:r>
              <a:rPr lang="en-US" b="1" dirty="0" smtClean="0">
                <a:cs typeface="Georgia"/>
              </a:rPr>
              <a:t>.</a:t>
            </a:r>
            <a:endParaRPr lang="en-US" dirty="0" smtClean="0">
              <a:cs typeface="Georgia"/>
            </a:endParaRPr>
          </a:p>
          <a:p>
            <a:pPr marL="498475" lvl="1" indent="-420370" algn="l" defTabSz="-635" rtl="0">
              <a:lnSpc>
                <a:spcPct val="100000"/>
              </a:lnSpc>
              <a:spcBef>
                <a:spcPts val="1040"/>
              </a:spcBef>
              <a:buChar char="-"/>
              <a:tabLst>
                <a:tab pos="498475" algn="l"/>
                <a:tab pos="498475" algn="l"/>
              </a:tabLst>
            </a:pPr>
            <a:r>
              <a:rPr lang="en-US" b="1" dirty="0" smtClean="0">
                <a:cs typeface="Georgia"/>
              </a:rPr>
              <a:t>in </a:t>
            </a:r>
            <a:r>
              <a:rPr lang="en-US" b="1" dirty="0" smtClean="0">
                <a:solidFill>
                  <a:srgbClr val="FF0000"/>
                </a:solidFill>
                <a:cs typeface="Georgia"/>
              </a:rPr>
              <a:t>ECF</a:t>
            </a:r>
            <a:r>
              <a:rPr lang="en-US" b="1" spc="-90" dirty="0" smtClean="0">
                <a:solidFill>
                  <a:srgbClr val="FF0000"/>
                </a:solidFill>
                <a:cs typeface="Georgia"/>
              </a:rPr>
              <a:t> </a:t>
            </a:r>
            <a:r>
              <a:rPr lang="en-US" b="1" dirty="0" smtClean="0">
                <a:cs typeface="Georgia"/>
              </a:rPr>
              <a:t>volume.</a:t>
            </a:r>
            <a:endParaRPr lang="en-US" dirty="0" smtClean="0">
              <a:cs typeface="Georgia"/>
            </a:endParaRPr>
          </a:p>
          <a:p>
            <a:pPr marL="498475" lvl="1" indent="-420370" algn="l" defTabSz="-635" rtl="0">
              <a:lnSpc>
                <a:spcPct val="100000"/>
              </a:lnSpc>
              <a:spcBef>
                <a:spcPts val="1045"/>
              </a:spcBef>
              <a:buChar char="-"/>
              <a:tabLst>
                <a:tab pos="498475" algn="l"/>
                <a:tab pos="498475" algn="l"/>
              </a:tabLst>
            </a:pPr>
            <a:r>
              <a:rPr lang="en-US" b="1" dirty="0" smtClean="0">
                <a:cs typeface="Georgia"/>
              </a:rPr>
              <a:t>in </a:t>
            </a:r>
            <a:r>
              <a:rPr lang="en-US" b="1" dirty="0" smtClean="0">
                <a:solidFill>
                  <a:srgbClr val="FF0000"/>
                </a:solidFill>
                <a:cs typeface="Georgia"/>
              </a:rPr>
              <a:t>ICF</a:t>
            </a:r>
            <a:r>
              <a:rPr lang="en-US" b="1" spc="-90" dirty="0" smtClean="0">
                <a:solidFill>
                  <a:srgbClr val="FF0000"/>
                </a:solidFill>
                <a:cs typeface="Georgia"/>
              </a:rPr>
              <a:t> </a:t>
            </a:r>
            <a:r>
              <a:rPr lang="en-US" b="1" dirty="0" smtClean="0">
                <a:cs typeface="Georgia"/>
              </a:rPr>
              <a:t>volume.</a:t>
            </a:r>
            <a:endParaRPr lang="en-US" dirty="0" smtClean="0">
              <a:cs typeface="Georgia"/>
            </a:endParaRPr>
          </a:p>
          <a:p>
            <a:pPr algn="l"/>
            <a:endParaRPr lang="ar-SA" dirty="0"/>
          </a:p>
        </p:txBody>
      </p:sp>
      <p:sp>
        <p:nvSpPr>
          <p:cNvPr id="7" name="object 5"/>
          <p:cNvSpPr/>
          <p:nvPr/>
        </p:nvSpPr>
        <p:spPr>
          <a:xfrm>
            <a:off x="827584" y="2266948"/>
            <a:ext cx="171450" cy="381635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827584" y="2819399"/>
            <a:ext cx="171450" cy="381635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5"/>
          <p:cNvSpPr/>
          <p:nvPr/>
        </p:nvSpPr>
        <p:spPr>
          <a:xfrm rot="10800000">
            <a:off x="741859" y="4829494"/>
            <a:ext cx="209552" cy="457202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741859" y="5476554"/>
            <a:ext cx="171450" cy="381635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6660232" y="3657600"/>
            <a:ext cx="171450" cy="381635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6667575" y="4676776"/>
            <a:ext cx="171450" cy="381635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6668666" y="4162425"/>
            <a:ext cx="171450" cy="381635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5"/>
          <p:cNvSpPr/>
          <p:nvPr/>
        </p:nvSpPr>
        <p:spPr>
          <a:xfrm rot="10800000">
            <a:off x="6648524" y="5153646"/>
            <a:ext cx="190501" cy="342269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8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</a:t>
            </a:r>
            <a:r>
              <a:rPr lang="en-US" dirty="0"/>
              <a:t> </a:t>
            </a:r>
            <a:r>
              <a:rPr lang="en-US" dirty="0" smtClean="0"/>
              <a:t>Expansion </a:t>
            </a:r>
            <a:endParaRPr lang="ar-SA" dirty="0"/>
          </a:p>
        </p:txBody>
      </p:sp>
      <p:sp>
        <p:nvSpPr>
          <p:cNvPr id="4" name="Rounded Rectangle 3"/>
          <p:cNvSpPr/>
          <p:nvPr/>
        </p:nvSpPr>
        <p:spPr>
          <a:xfrm>
            <a:off x="683568" y="1196752"/>
            <a:ext cx="39624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Infusion of isotonic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NaCl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 .</a:t>
            </a:r>
          </a:p>
          <a:p>
            <a:pPr marL="285750" indent="-285750" algn="l" rtl="0">
              <a:buFontTx/>
              <a:buChar char="-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3300"/>
                </a:solidFill>
              </a:rPr>
              <a:t>ECF</a:t>
            </a:r>
            <a:r>
              <a:rPr lang="en-US" b="1" dirty="0" smtClean="0"/>
              <a:t> volume.</a:t>
            </a:r>
          </a:p>
          <a:p>
            <a:pPr marL="285750" indent="-285750" algn="l" rtl="0">
              <a:buFontTx/>
              <a:buChar char="-"/>
            </a:pPr>
            <a:r>
              <a:rPr lang="en-US" b="1" dirty="0" smtClean="0"/>
              <a:t> No change in </a:t>
            </a:r>
            <a:r>
              <a:rPr lang="en-US" b="1" dirty="0" err="1" smtClean="0"/>
              <a:t>osmolarity</a:t>
            </a:r>
            <a:r>
              <a:rPr lang="en-US" b="1" dirty="0" smtClean="0"/>
              <a:t>. </a:t>
            </a:r>
          </a:p>
          <a:p>
            <a:pPr marL="285750" indent="-285750" algn="l" rtl="0">
              <a:buFontTx/>
              <a:buChar char="-"/>
            </a:pPr>
            <a:r>
              <a:rPr lang="en-US" b="1" dirty="0" smtClean="0"/>
              <a:t> </a:t>
            </a:r>
            <a:r>
              <a:rPr lang="en-US" b="1" dirty="0" err="1" smtClean="0"/>
              <a:t>Isomotic</a:t>
            </a:r>
            <a:r>
              <a:rPr lang="en-US" b="1" dirty="0" smtClean="0"/>
              <a:t> expansion .</a:t>
            </a:r>
            <a:endParaRPr lang="en-US" b="1" dirty="0" smtClean="0">
              <a:solidFill>
                <a:srgbClr val="993333"/>
              </a:solidFill>
              <a:cs typeface="Georgia"/>
            </a:endParaRPr>
          </a:p>
          <a:p>
            <a:pPr algn="ctr"/>
            <a:endParaRPr lang="ar-SA" dirty="0"/>
          </a:p>
        </p:txBody>
      </p:sp>
      <p:sp>
        <p:nvSpPr>
          <p:cNvPr id="5" name="Rounded Rectangle 4"/>
          <p:cNvSpPr/>
          <p:nvPr/>
        </p:nvSpPr>
        <p:spPr>
          <a:xfrm>
            <a:off x="607368" y="3517676"/>
            <a:ext cx="4038600" cy="30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endParaRPr lang="en-US" sz="2000" kern="0" dirty="0" smtClean="0">
              <a:solidFill>
                <a:srgbClr val="660000"/>
              </a:solidFill>
              <a:latin typeface="Georgia"/>
              <a:cs typeface="Georgia"/>
            </a:endParaRPr>
          </a:p>
          <a:p>
            <a:pPr algn="l" rtl="0"/>
            <a:r>
              <a:rPr lang="en-US" sz="2000" kern="0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2</a:t>
            </a:r>
            <a:r>
              <a:rPr lang="en-US" sz="2400" b="1" kern="0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. High </a:t>
            </a:r>
            <a:r>
              <a:rPr lang="en-US" sz="2400" b="1" kern="0" spc="-5" dirty="0" err="1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NaCl</a:t>
            </a:r>
            <a:r>
              <a:rPr lang="en-US" sz="2400" b="1" kern="0" spc="-75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 </a:t>
            </a:r>
            <a:r>
              <a:rPr lang="en-US" sz="2400" b="1" kern="0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intake.</a:t>
            </a:r>
          </a:p>
          <a:p>
            <a:pPr algn="l" rtl="0"/>
            <a:endParaRPr lang="en-US" sz="2000" b="1" kern="0" dirty="0" smtClean="0">
              <a:solidFill>
                <a:srgbClr val="993333"/>
              </a:solidFill>
              <a:cs typeface="Georgia"/>
            </a:endParaRPr>
          </a:p>
          <a:p>
            <a:pPr marL="433070" indent="-420370" algn="l" defTabSz="-635" rtl="0">
              <a:lnSpc>
                <a:spcPct val="100000"/>
              </a:lnSpc>
              <a:buChar char="-"/>
              <a:tabLst>
                <a:tab pos="433070" algn="l"/>
                <a:tab pos="433705" algn="l"/>
              </a:tabLst>
            </a:pPr>
            <a:r>
              <a:rPr lang="en-US" b="1" spc="-5" dirty="0" smtClean="0">
                <a:cs typeface="Georgia"/>
              </a:rPr>
              <a:t>eating</a:t>
            </a:r>
            <a:r>
              <a:rPr lang="en-US" b="1" spc="-65" dirty="0" smtClean="0">
                <a:cs typeface="Georgia"/>
              </a:rPr>
              <a:t> </a:t>
            </a:r>
            <a:r>
              <a:rPr lang="en-US" b="1" spc="-5" dirty="0" smtClean="0">
                <a:cs typeface="Georgia"/>
              </a:rPr>
              <a:t>salt.</a:t>
            </a:r>
            <a:endParaRPr lang="en-US" dirty="0" smtClean="0">
              <a:cs typeface="Georgia"/>
            </a:endParaRPr>
          </a:p>
          <a:p>
            <a:pPr marL="433070" indent="-420370" algn="l" defTabSz="-635" rtl="0">
              <a:lnSpc>
                <a:spcPct val="100000"/>
              </a:lnSpc>
              <a:spcBef>
                <a:spcPts val="1045"/>
              </a:spcBef>
              <a:buClr>
                <a:srgbClr val="000000"/>
              </a:buClr>
              <a:buChar char="-"/>
              <a:tabLst>
                <a:tab pos="433070" algn="l"/>
                <a:tab pos="433705" algn="l"/>
              </a:tabLst>
            </a:pPr>
            <a:r>
              <a:rPr lang="en-US" b="1" dirty="0" err="1" smtClean="0">
                <a:solidFill>
                  <a:schemeClr val="tx1"/>
                </a:solidFill>
                <a:cs typeface="Georgia"/>
              </a:rPr>
              <a:t>Osmolarity</a:t>
            </a:r>
            <a:r>
              <a:rPr lang="en-US" b="1" dirty="0" smtClean="0">
                <a:solidFill>
                  <a:schemeClr val="tx1"/>
                </a:solidFill>
                <a:cs typeface="Georgia"/>
              </a:rPr>
              <a:t> </a:t>
            </a:r>
            <a:r>
              <a:rPr lang="en-US" b="1" dirty="0" smtClean="0">
                <a:cs typeface="Georgia"/>
              </a:rPr>
              <a:t>in</a:t>
            </a:r>
            <a:r>
              <a:rPr lang="en-US" b="1" spc="-100" dirty="0" smtClean="0">
                <a:cs typeface="Georgia"/>
              </a:rPr>
              <a:t> </a:t>
            </a:r>
            <a:r>
              <a:rPr lang="en-US" b="1" spc="-5" dirty="0" smtClean="0">
                <a:cs typeface="Georgia"/>
              </a:rPr>
              <a:t>both.</a:t>
            </a:r>
            <a:endParaRPr lang="en-US" dirty="0" smtClean="0">
              <a:cs typeface="Georgia"/>
            </a:endParaRPr>
          </a:p>
          <a:p>
            <a:pPr marL="433070" indent="-420370" algn="l" defTabSz="-635" rtl="0">
              <a:lnSpc>
                <a:spcPct val="100000"/>
              </a:lnSpc>
              <a:spcBef>
                <a:spcPts val="1040"/>
              </a:spcBef>
              <a:buChar char="-"/>
              <a:tabLst>
                <a:tab pos="433070" algn="l"/>
                <a:tab pos="433705" algn="l"/>
              </a:tabLst>
            </a:pPr>
            <a:r>
              <a:rPr lang="en-US" b="1" dirty="0" smtClean="0">
                <a:cs typeface="Georgia"/>
              </a:rPr>
              <a:t>volume of </a:t>
            </a:r>
            <a:r>
              <a:rPr lang="en-US" b="1" dirty="0" smtClean="0">
                <a:solidFill>
                  <a:srgbClr val="FF3300"/>
                </a:solidFill>
                <a:cs typeface="Georgia"/>
              </a:rPr>
              <a:t>ICF</a:t>
            </a:r>
            <a:r>
              <a:rPr lang="en-US" b="1" spc="-110" dirty="0" smtClean="0">
                <a:solidFill>
                  <a:srgbClr val="FF3300"/>
                </a:solidFill>
                <a:cs typeface="Georgia"/>
              </a:rPr>
              <a:t> </a:t>
            </a:r>
            <a:r>
              <a:rPr lang="en-US" b="1" dirty="0" smtClean="0">
                <a:solidFill>
                  <a:srgbClr val="993333"/>
                </a:solidFill>
                <a:cs typeface="Georgia"/>
              </a:rPr>
              <a:t>.</a:t>
            </a:r>
            <a:endParaRPr lang="en-US" dirty="0" smtClean="0">
              <a:cs typeface="Georgia"/>
            </a:endParaRPr>
          </a:p>
          <a:p>
            <a:pPr marL="433070" indent="-420370" algn="l" defTabSz="-635" rtl="0">
              <a:lnSpc>
                <a:spcPct val="100000"/>
              </a:lnSpc>
              <a:spcBef>
                <a:spcPts val="1045"/>
              </a:spcBef>
              <a:buChar char="-"/>
              <a:tabLst>
                <a:tab pos="433070" algn="l"/>
                <a:tab pos="433705" algn="l"/>
              </a:tabLst>
            </a:pPr>
            <a:r>
              <a:rPr lang="en-US" b="1" dirty="0" smtClean="0">
                <a:cs typeface="Georgia"/>
              </a:rPr>
              <a:t>volume of </a:t>
            </a:r>
            <a:r>
              <a:rPr lang="en-US" b="1" spc="-5" dirty="0" smtClean="0">
                <a:solidFill>
                  <a:srgbClr val="FF3300"/>
                </a:solidFill>
                <a:cs typeface="Georgia"/>
              </a:rPr>
              <a:t>ECF</a:t>
            </a:r>
            <a:r>
              <a:rPr lang="en-US" b="1" spc="-85" dirty="0" smtClean="0">
                <a:solidFill>
                  <a:srgbClr val="FF3300"/>
                </a:solidFill>
                <a:cs typeface="Georgia"/>
              </a:rPr>
              <a:t> </a:t>
            </a:r>
            <a:r>
              <a:rPr lang="en-US" b="1" dirty="0" smtClean="0">
                <a:solidFill>
                  <a:srgbClr val="993333"/>
                </a:solidFill>
                <a:cs typeface="Georgia"/>
              </a:rPr>
              <a:t>.</a:t>
            </a:r>
            <a:endParaRPr lang="en-US" dirty="0" smtClean="0">
              <a:cs typeface="Georgia"/>
            </a:endParaRPr>
          </a:p>
          <a:p>
            <a:pPr marL="245745" indent="-233045" algn="l" defTabSz="-635" rtl="0">
              <a:lnSpc>
                <a:spcPct val="100000"/>
              </a:lnSpc>
              <a:spcBef>
                <a:spcPts val="1040"/>
              </a:spcBef>
              <a:buChar char="-"/>
              <a:tabLst>
                <a:tab pos="245745" algn="l"/>
              </a:tabLst>
            </a:pPr>
            <a:r>
              <a:rPr lang="en-US" b="1" dirty="0" smtClean="0">
                <a:cs typeface="Georgia"/>
              </a:rPr>
              <a:t>hyperosmotic volume</a:t>
            </a:r>
            <a:r>
              <a:rPr lang="en-US" b="1" spc="-85" dirty="0" smtClean="0">
                <a:cs typeface="Georgia"/>
              </a:rPr>
              <a:t> </a:t>
            </a:r>
            <a:r>
              <a:rPr lang="en-US" b="1" dirty="0" smtClean="0">
                <a:cs typeface="Georgia"/>
              </a:rPr>
              <a:t>expansion.</a:t>
            </a:r>
            <a:endParaRPr lang="en-US" dirty="0" smtClean="0">
              <a:cs typeface="Georgia"/>
            </a:endParaRPr>
          </a:p>
          <a:p>
            <a:pPr algn="l" rtl="0"/>
            <a:endParaRPr lang="en-US" kern="0" dirty="0" smtClean="0">
              <a:latin typeface="Georgia"/>
              <a:cs typeface="Georgia"/>
            </a:endParaRPr>
          </a:p>
          <a:p>
            <a:pPr algn="l" rtl="0"/>
            <a:endParaRPr lang="ar-SA" dirty="0"/>
          </a:p>
        </p:txBody>
      </p:sp>
      <p:sp>
        <p:nvSpPr>
          <p:cNvPr id="6" name="Rounded Rectangle 5"/>
          <p:cNvSpPr/>
          <p:nvPr/>
        </p:nvSpPr>
        <p:spPr>
          <a:xfrm>
            <a:off x="4950768" y="1158652"/>
            <a:ext cx="3581400" cy="54070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12700" algn="l" rtl="0">
              <a:lnSpc>
                <a:spcPts val="3305"/>
              </a:lnSpc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3- Syndrome of inappropriate</a:t>
            </a:r>
            <a:r>
              <a:rPr lang="en-US" sz="2000" b="1" spc="-85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antidiurtic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 hormone</a:t>
            </a:r>
            <a:r>
              <a:rPr lang="en-US" sz="2000" b="1" spc="-90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cs typeface="Georgia"/>
              </a:rPr>
              <a:t>(SIADH).</a:t>
            </a:r>
          </a:p>
          <a:p>
            <a:pPr marL="12700" algn="l" defTabSz="-635" rtl="0">
              <a:lnSpc>
                <a:spcPct val="100000"/>
              </a:lnSpc>
              <a:spcBef>
                <a:spcPts val="1045"/>
              </a:spcBef>
              <a:buClr>
                <a:srgbClr val="660000"/>
              </a:buClr>
              <a:tabLst>
                <a:tab pos="354965" algn="l"/>
                <a:tab pos="355600" algn="l"/>
              </a:tabLst>
            </a:pPr>
            <a:r>
              <a:rPr lang="en-US" b="1" dirty="0" smtClean="0">
                <a:cs typeface="Georgia"/>
              </a:rPr>
              <a:t>-   </a:t>
            </a:r>
            <a:r>
              <a:rPr lang="en-US" b="1" spc="-85" dirty="0" smtClean="0">
                <a:cs typeface="Georgia"/>
              </a:rPr>
              <a:t> </a:t>
            </a:r>
            <a:r>
              <a:rPr lang="en-US" b="1" dirty="0" smtClean="0">
                <a:cs typeface="Georgia"/>
              </a:rPr>
              <a:t>Volume</a:t>
            </a:r>
            <a:endParaRPr lang="en-US" dirty="0" smtClean="0">
              <a:cs typeface="Georgia"/>
            </a:endParaRPr>
          </a:p>
          <a:p>
            <a:pPr marL="12700" algn="l" defTabSz="-635" rtl="0">
              <a:lnSpc>
                <a:spcPct val="100000"/>
              </a:lnSpc>
              <a:spcBef>
                <a:spcPts val="1045"/>
              </a:spcBef>
              <a:buClr>
                <a:srgbClr val="660000"/>
              </a:buClr>
              <a:tabLst>
                <a:tab pos="542925" algn="l"/>
                <a:tab pos="543560" algn="l"/>
              </a:tabLst>
            </a:pPr>
            <a:r>
              <a:rPr lang="en-US" b="1" dirty="0" smtClean="0">
                <a:cs typeface="Georgia"/>
              </a:rPr>
              <a:t>-    </a:t>
            </a:r>
            <a:r>
              <a:rPr lang="en-US" b="1" dirty="0" err="1" smtClean="0">
                <a:cs typeface="Georgia"/>
              </a:rPr>
              <a:t>Osmolarity</a:t>
            </a:r>
            <a:endParaRPr lang="en-US" dirty="0" smtClean="0">
              <a:cs typeface="Georgia"/>
            </a:endParaRPr>
          </a:p>
          <a:p>
            <a:pPr marL="12700" algn="l" rtl="0">
              <a:lnSpc>
                <a:spcPts val="3305"/>
              </a:lnSpc>
            </a:pPr>
            <a:endParaRPr lang="en-US" b="1" dirty="0" smtClean="0">
              <a:solidFill>
                <a:srgbClr val="993333"/>
              </a:solidFill>
              <a:latin typeface="Georgia"/>
              <a:cs typeface="Georgia"/>
            </a:endParaRPr>
          </a:p>
          <a:p>
            <a:pPr marL="355600" algn="l" rtl="0">
              <a:lnSpc>
                <a:spcPts val="3305"/>
              </a:lnSpc>
            </a:pPr>
            <a:endParaRPr lang="en-US" b="1" dirty="0" smtClean="0">
              <a:latin typeface="Georgia"/>
              <a:cs typeface="Georgia"/>
            </a:endParaRPr>
          </a:p>
          <a:p>
            <a:pPr algn="l" rtl="0"/>
            <a:endParaRPr lang="ar-SA" b="1" dirty="0"/>
          </a:p>
        </p:txBody>
      </p:sp>
      <p:sp>
        <p:nvSpPr>
          <p:cNvPr id="7" name="object 5"/>
          <p:cNvSpPr/>
          <p:nvPr/>
        </p:nvSpPr>
        <p:spPr>
          <a:xfrm rot="10800000">
            <a:off x="1043608" y="2111152"/>
            <a:ext cx="190503" cy="304800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 rot="10800000">
            <a:off x="972792" y="4166738"/>
            <a:ext cx="257180" cy="305120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 rot="10800000">
            <a:off x="1006130" y="4574086"/>
            <a:ext cx="190503" cy="304800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 rot="10800000">
            <a:off x="1015656" y="5387527"/>
            <a:ext cx="171450" cy="342900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>
            <a:off x="1025183" y="4945791"/>
            <a:ext cx="171450" cy="381635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 rot="10800000">
            <a:off x="5287617" y="3523801"/>
            <a:ext cx="190503" cy="304800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/>
          <p:cNvSpPr/>
          <p:nvPr/>
        </p:nvSpPr>
        <p:spPr>
          <a:xfrm>
            <a:off x="5307915" y="4006943"/>
            <a:ext cx="171450" cy="381635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87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Body Fluid Volume</a:t>
            </a:r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3"/>
            <a:ext cx="76104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22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7" y="1219200"/>
            <a:ext cx="74351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188640"/>
            <a:ext cx="7200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rgbClr val="933B95"/>
                </a:solidFill>
              </a:rPr>
              <a:t>(</a:t>
            </a:r>
            <a:r>
              <a:rPr lang="en-US" sz="3200" dirty="0" smtClean="0">
                <a:solidFill>
                  <a:srgbClr val="933B95"/>
                </a:solidFill>
              </a:rPr>
              <a:t>Girls’ slides)</a:t>
            </a:r>
            <a:endParaRPr lang="ar-SA" sz="3200" dirty="0">
              <a:solidFill>
                <a:srgbClr val="933B95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0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6650876" cy="4816192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sz="2400" b="1" dirty="0"/>
              <a:t>Homeostasis </a:t>
            </a:r>
            <a:r>
              <a:rPr lang="en-US" sz="2400" b="1" dirty="0" smtClean="0"/>
              <a:t>is known </a:t>
            </a:r>
            <a:r>
              <a:rPr lang="en-US" sz="2400" b="1" dirty="0"/>
              <a:t>as :- </a:t>
            </a:r>
            <a:endParaRPr lang="en-US" sz="2400" b="1" dirty="0" smtClean="0"/>
          </a:p>
          <a:p>
            <a:pPr marL="82296" indent="0">
              <a:buNone/>
            </a:pPr>
            <a:endParaRPr lang="en-US" sz="2400" b="1" dirty="0" smtClean="0"/>
          </a:p>
          <a:p>
            <a:pPr marL="82296" indent="0">
              <a:buNone/>
            </a:pPr>
            <a:r>
              <a:rPr lang="en-US" sz="2400" b="1" dirty="0" smtClean="0">
                <a:solidFill>
                  <a:srgbClr val="933B95"/>
                </a:solidFill>
              </a:rPr>
              <a:t>- </a:t>
            </a:r>
            <a:r>
              <a:rPr lang="en-US" sz="2400" b="1" dirty="0">
                <a:solidFill>
                  <a:srgbClr val="933B95"/>
                </a:solidFill>
              </a:rPr>
              <a:t>The process by which the  body keeps the internal environment constant despite changes in the external environment </a:t>
            </a:r>
          </a:p>
          <a:p>
            <a:pPr marL="82296" indent="0">
              <a:buNone/>
            </a:pPr>
            <a:r>
              <a:rPr lang="en-US" sz="2400" b="1" dirty="0" smtClean="0"/>
              <a:t> </a:t>
            </a:r>
          </a:p>
          <a:p>
            <a:pPr marL="82296" indent="0">
              <a:buNone/>
            </a:pPr>
            <a:r>
              <a:rPr lang="en-US" sz="2400" b="1" dirty="0" err="1" smtClean="0"/>
              <a:t>Homeo</a:t>
            </a:r>
            <a:r>
              <a:rPr lang="en-US" sz="2400" b="1" dirty="0" smtClean="0"/>
              <a:t>: similar      </a:t>
            </a:r>
          </a:p>
          <a:p>
            <a:pPr marL="82296" indent="0">
              <a:buNone/>
            </a:pPr>
            <a:r>
              <a:rPr lang="en-US" sz="2400" b="1" dirty="0" smtClean="0"/>
              <a:t>Stasis: state of equilibrium </a:t>
            </a:r>
          </a:p>
          <a:p>
            <a:pPr marL="82296" indent="0">
              <a:buNone/>
            </a:pP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- The internal environment of the body (ECF)  is in </a:t>
            </a:r>
            <a:r>
              <a:rPr lang="en-US" u="sng" dirty="0">
                <a:solidFill>
                  <a:srgbClr val="FF0000"/>
                </a:solidFill>
              </a:rPr>
              <a:t>a dynamic state of equilibrium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All different body  system operate in </a:t>
            </a:r>
            <a:r>
              <a:rPr lang="en-US" dirty="0">
                <a:solidFill>
                  <a:srgbClr val="FF0000"/>
                </a:solidFill>
              </a:rPr>
              <a:t>harmony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to provide </a:t>
            </a:r>
            <a:r>
              <a:rPr lang="en-US" dirty="0" smtClean="0">
                <a:solidFill>
                  <a:srgbClr val="FF0000"/>
                </a:solidFill>
              </a:rPr>
              <a:t>homeostasis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1382"/>
            <a:ext cx="8229600" cy="914400"/>
          </a:xfrm>
        </p:spPr>
        <p:txBody>
          <a:bodyPr/>
          <a:lstStyle/>
          <a:p>
            <a:r>
              <a:rPr lang="en-US" dirty="0"/>
              <a:t>Homeostasis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02485" y="1196752"/>
            <a:ext cx="1728191" cy="923330"/>
            <a:chOff x="8139655" y="1144309"/>
            <a:chExt cx="3206841" cy="834138"/>
          </a:xfrm>
        </p:grpSpPr>
        <p:sp>
          <p:nvSpPr>
            <p:cNvPr id="7" name="TextBox 6"/>
            <p:cNvSpPr txBox="1"/>
            <p:nvPr/>
          </p:nvSpPr>
          <p:spPr>
            <a:xfrm>
              <a:off x="8139655" y="1144309"/>
              <a:ext cx="3206841" cy="83413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933B95"/>
                  </a:solidFill>
                </a:rPr>
                <a:t>Homeostasis : </a:t>
              </a:r>
              <a:endParaRPr lang="en-US" dirty="0">
                <a:solidFill>
                  <a:srgbClr val="933B95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933B95"/>
                  </a:solidFill>
                </a:rPr>
                <a:t>Sameness </a:t>
              </a:r>
            </a:p>
            <a:p>
              <a:pPr algn="ctr"/>
              <a:r>
                <a:rPr lang="en-US" dirty="0" smtClean="0">
                  <a:solidFill>
                    <a:srgbClr val="933B95"/>
                  </a:solidFill>
                </a:rPr>
                <a:t>standing </a:t>
              </a:r>
              <a:endParaRPr lang="en-US" dirty="0">
                <a:solidFill>
                  <a:srgbClr val="933B95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8577659" y="1425101"/>
              <a:ext cx="12879" cy="3734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0968760" y="1425101"/>
              <a:ext cx="12879" cy="3734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2231807"/>
            <a:ext cx="1656183" cy="255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958354" y="4992286"/>
            <a:ext cx="2144444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charset="0"/>
              </a:rPr>
              <a:t>Essentially all the functions of the body organs and tissues aim at keeping the internal environment at a nearly constant state. </a:t>
            </a:r>
            <a:endParaRPr lang="en-US" sz="16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31840" y="5777116"/>
            <a:ext cx="37602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adding saline solution to the </a:t>
            </a:r>
            <a:r>
              <a:rPr lang="en-US" dirty="0">
                <a:solidFill>
                  <a:srgbClr val="FF0000"/>
                </a:solidFill>
              </a:rPr>
              <a:t>ECF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8" y="1219200"/>
            <a:ext cx="8125684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29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</a:t>
            </a:r>
            <a:r>
              <a:rPr lang="en-US" sz="2400" dirty="0" smtClean="0">
                <a:solidFill>
                  <a:srgbClr val="FF0000"/>
                </a:solidFill>
              </a:rPr>
              <a:t>(teamwork 345)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2266"/>
            <a:ext cx="8229600" cy="441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3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Oedema</a:t>
            </a:r>
            <a:r>
              <a:rPr lang="en-US" sz="3600" b="1" dirty="0" smtClean="0"/>
              <a:t> </a:t>
            </a:r>
            <a:r>
              <a:rPr lang="en-US" sz="3600" b="1" dirty="0"/>
              <a:t>(Edema)</a:t>
            </a:r>
            <a:endParaRPr lang="ar-SA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1484784"/>
            <a:ext cx="3888432" cy="478457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Oedema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It is an Excessive </a:t>
            </a:r>
            <a:r>
              <a:rPr lang="en-US" sz="2400" b="1" dirty="0">
                <a:solidFill>
                  <a:schemeClr val="tx1"/>
                </a:solidFill>
              </a:rPr>
              <a:t>fluid in the body tissues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algn="l" rtl="0"/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 rtl="0"/>
            <a:r>
              <a:rPr lang="en-US" sz="2000" b="1" dirty="0"/>
              <a:t> </a:t>
            </a:r>
            <a:r>
              <a:rPr lang="en-US" sz="2000" b="1" dirty="0" smtClean="0"/>
              <a:t>- Can </a:t>
            </a:r>
            <a:r>
              <a:rPr lang="en-US" sz="2000" b="1" dirty="0"/>
              <a:t>be </a:t>
            </a:r>
            <a:r>
              <a:rPr lang="en-US" sz="2000" b="1" u="sng" dirty="0">
                <a:solidFill>
                  <a:srgbClr val="FF3300"/>
                </a:solidFill>
              </a:rPr>
              <a:t>Extracellular</a:t>
            </a:r>
            <a:r>
              <a:rPr lang="en-US" sz="2000" b="1" dirty="0"/>
              <a:t> or </a:t>
            </a:r>
            <a:r>
              <a:rPr lang="en-US" sz="2000" b="1" u="sng" dirty="0">
                <a:solidFill>
                  <a:srgbClr val="FF3300"/>
                </a:solidFill>
              </a:rPr>
              <a:t>Intracellular. </a:t>
            </a:r>
            <a:endParaRPr lang="en-US" sz="2000" b="1" u="sng" dirty="0" smtClean="0">
              <a:solidFill>
                <a:srgbClr val="FF3300"/>
              </a:solidFill>
            </a:endParaRPr>
          </a:p>
          <a:p>
            <a:pPr algn="l" rtl="0"/>
            <a:endParaRPr lang="en-US" sz="2000" b="1" dirty="0">
              <a:solidFill>
                <a:srgbClr val="FF3300"/>
              </a:solidFill>
            </a:endParaRPr>
          </a:p>
          <a:p>
            <a:pPr algn="l" rtl="0"/>
            <a:r>
              <a:rPr lang="en-US" sz="2000" b="1" dirty="0" smtClean="0"/>
              <a:t>- It </a:t>
            </a:r>
            <a:r>
              <a:rPr lang="en-US" sz="2000" b="1" dirty="0"/>
              <a:t>occurs mainly in the </a:t>
            </a:r>
            <a:r>
              <a:rPr lang="en-US" sz="2000" b="1" u="sng" dirty="0">
                <a:solidFill>
                  <a:srgbClr val="FF3300"/>
                </a:solidFill>
              </a:rPr>
              <a:t>ECF</a:t>
            </a:r>
            <a:r>
              <a:rPr lang="en-US" sz="2000" b="1" u="sng" dirty="0"/>
              <a:t> compartments</a:t>
            </a:r>
            <a:r>
              <a:rPr lang="en-US" sz="2000" b="1" u="sng" dirty="0" smtClean="0"/>
              <a:t>.</a:t>
            </a:r>
          </a:p>
          <a:p>
            <a:pPr marL="342900" indent="-342900" algn="l" rtl="0">
              <a:buFontTx/>
              <a:buChar char="-"/>
            </a:pPr>
            <a:endParaRPr lang="en-US" sz="2000" b="1" dirty="0"/>
          </a:p>
          <a:p>
            <a:pPr algn="l" rtl="0"/>
            <a:r>
              <a:rPr lang="en-US" sz="2000" b="1" dirty="0" smtClean="0"/>
              <a:t>-  </a:t>
            </a:r>
            <a:r>
              <a:rPr lang="en-US" sz="2000" b="1" dirty="0"/>
              <a:t>The common clinical cause is </a:t>
            </a:r>
            <a:r>
              <a:rPr lang="en-US" sz="2000" b="1" u="sng" dirty="0">
                <a:solidFill>
                  <a:srgbClr val="FF0000"/>
                </a:solidFill>
              </a:rPr>
              <a:t>Excessive capillary fluid filtration.</a:t>
            </a:r>
            <a:endParaRPr lang="ar-SA" sz="2000" b="1" u="sng" dirty="0">
              <a:solidFill>
                <a:srgbClr val="FF0000"/>
              </a:solidFill>
            </a:endParaRPr>
          </a:p>
          <a:p>
            <a:pPr algn="l" rtl="0"/>
            <a:endParaRPr lang="ar-SA" sz="2000" dirty="0"/>
          </a:p>
        </p:txBody>
      </p:sp>
      <p:pic>
        <p:nvPicPr>
          <p:cNvPr id="5" name="Picture 2" descr="Image result for ed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1905000" cy="1676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ed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52561"/>
            <a:ext cx="1662112" cy="2395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ed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31" y="1276350"/>
            <a:ext cx="3436938" cy="199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1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80" y="24991"/>
            <a:ext cx="8229600" cy="990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Types Of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Oedema</a:t>
            </a:r>
            <a:endParaRPr lang="ar-S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5576" y="1196752"/>
            <a:ext cx="3888432" cy="6404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Intracellular Edema: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940591" y="1988840"/>
            <a:ext cx="3481389" cy="933450"/>
          </a:xfrm>
          <a:prstGeom prst="downArrow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Inflammation of tissues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866771" y="2922290"/>
            <a:ext cx="3631409" cy="933450"/>
          </a:xfrm>
          <a:prstGeom prst="downArrow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   </a:t>
            </a:r>
            <a:r>
              <a:rPr lang="en-US" sz="2000" b="1" dirty="0" smtClean="0"/>
              <a:t>Membrane </a:t>
            </a:r>
            <a:r>
              <a:rPr lang="en-US" sz="2000" b="1" dirty="0"/>
              <a:t>permeability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916778" y="3878188"/>
            <a:ext cx="3529014" cy="933450"/>
          </a:xfrm>
          <a:prstGeom prst="downArrow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Na inside cells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940591" y="4811638"/>
            <a:ext cx="3557589" cy="933450"/>
          </a:xfrm>
          <a:prstGeom prst="downArrow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water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5381624" y="4612357"/>
            <a:ext cx="3481389" cy="1133475"/>
          </a:xfrm>
          <a:prstGeom prst="downArrow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filtration</a:t>
            </a:r>
            <a:r>
              <a:rPr lang="en-US" sz="2400" dirty="0"/>
              <a:t>.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5381624" y="3268588"/>
            <a:ext cx="3481389" cy="1219199"/>
          </a:xfrm>
          <a:prstGeom prst="downArrow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capillary pressure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5336231" y="1949252"/>
            <a:ext cx="3481389" cy="1247776"/>
          </a:xfrm>
          <a:prstGeom prst="downArrow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Heart failure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8489" y="5805264"/>
            <a:ext cx="7340201" cy="6572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err="1" smtClean="0"/>
              <a:t>Oedema</a:t>
            </a:r>
            <a:endParaRPr lang="ar-SA" sz="4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928589" y="1196752"/>
            <a:ext cx="4104455" cy="6404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</a:rPr>
              <a:t>xtracellular </a:t>
            </a:r>
            <a:r>
              <a:rPr lang="en-US" sz="2800" b="1" dirty="0">
                <a:solidFill>
                  <a:schemeClr val="bg1"/>
                </a:solidFill>
              </a:rPr>
              <a:t>Edema: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4" name="object 5"/>
          <p:cNvSpPr/>
          <p:nvPr/>
        </p:nvSpPr>
        <p:spPr>
          <a:xfrm rot="10800000">
            <a:off x="940590" y="3003398"/>
            <a:ext cx="278609" cy="457202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/>
          <p:nvPr/>
        </p:nvSpPr>
        <p:spPr>
          <a:xfrm rot="10800000">
            <a:off x="5533589" y="3460600"/>
            <a:ext cx="278609" cy="457202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 rot="10800000">
            <a:off x="5638583" y="4784574"/>
            <a:ext cx="278609" cy="457202"/>
          </a:xfrm>
          <a:custGeom>
            <a:avLst/>
            <a:gdLst/>
            <a:ahLst/>
            <a:cxnLst/>
            <a:rect l="l" t="t" r="r" b="b"/>
            <a:pathLst>
              <a:path w="171450" h="381635">
                <a:moveTo>
                  <a:pt x="16551" y="209899"/>
                </a:moveTo>
                <a:lnTo>
                  <a:pt x="9376" y="212344"/>
                </a:lnTo>
                <a:lnTo>
                  <a:pt x="3694" y="217322"/>
                </a:lnTo>
                <a:lnTo>
                  <a:pt x="502" y="223885"/>
                </a:lnTo>
                <a:lnTo>
                  <a:pt x="0" y="231185"/>
                </a:lnTo>
                <a:lnTo>
                  <a:pt x="2391" y="238379"/>
                </a:lnTo>
                <a:lnTo>
                  <a:pt x="84941" y="381254"/>
                </a:lnTo>
                <a:lnTo>
                  <a:pt x="107134" y="343535"/>
                </a:lnTo>
                <a:lnTo>
                  <a:pt x="104118" y="343535"/>
                </a:lnTo>
                <a:lnTo>
                  <a:pt x="66018" y="343281"/>
                </a:lnTo>
                <a:lnTo>
                  <a:pt x="66330" y="272859"/>
                </a:lnTo>
                <a:lnTo>
                  <a:pt x="35411" y="219329"/>
                </a:lnTo>
                <a:lnTo>
                  <a:pt x="30378" y="213629"/>
                </a:lnTo>
                <a:lnTo>
                  <a:pt x="23822" y="210407"/>
                </a:lnTo>
                <a:lnTo>
                  <a:pt x="16551" y="209899"/>
                </a:lnTo>
                <a:close/>
              </a:path>
              <a:path w="171450" h="381635">
                <a:moveTo>
                  <a:pt x="66330" y="272859"/>
                </a:moveTo>
                <a:lnTo>
                  <a:pt x="66018" y="343281"/>
                </a:lnTo>
                <a:lnTo>
                  <a:pt x="104118" y="343535"/>
                </a:lnTo>
                <a:lnTo>
                  <a:pt x="104161" y="333883"/>
                </a:lnTo>
                <a:lnTo>
                  <a:pt x="68685" y="333756"/>
                </a:lnTo>
                <a:lnTo>
                  <a:pt x="85256" y="305625"/>
                </a:lnTo>
                <a:lnTo>
                  <a:pt x="66330" y="272859"/>
                </a:lnTo>
                <a:close/>
              </a:path>
              <a:path w="171450" h="381635">
                <a:moveTo>
                  <a:pt x="154781" y="210512"/>
                </a:moveTo>
                <a:lnTo>
                  <a:pt x="104430" y="273075"/>
                </a:lnTo>
                <a:lnTo>
                  <a:pt x="104118" y="343535"/>
                </a:lnTo>
                <a:lnTo>
                  <a:pt x="107134" y="343535"/>
                </a:lnTo>
                <a:lnTo>
                  <a:pt x="168634" y="239014"/>
                </a:lnTo>
                <a:lnTo>
                  <a:pt x="171100" y="231892"/>
                </a:lnTo>
                <a:lnTo>
                  <a:pt x="170650" y="224615"/>
                </a:lnTo>
                <a:lnTo>
                  <a:pt x="167509" y="218029"/>
                </a:lnTo>
                <a:lnTo>
                  <a:pt x="161903" y="212979"/>
                </a:lnTo>
                <a:lnTo>
                  <a:pt x="154781" y="210512"/>
                </a:lnTo>
                <a:close/>
              </a:path>
              <a:path w="171450" h="381635">
                <a:moveTo>
                  <a:pt x="85256" y="305625"/>
                </a:moveTo>
                <a:lnTo>
                  <a:pt x="68685" y="333756"/>
                </a:lnTo>
                <a:lnTo>
                  <a:pt x="101578" y="333883"/>
                </a:lnTo>
                <a:lnTo>
                  <a:pt x="85256" y="305625"/>
                </a:lnTo>
                <a:close/>
              </a:path>
              <a:path w="171450" h="381635">
                <a:moveTo>
                  <a:pt x="104430" y="273075"/>
                </a:moveTo>
                <a:lnTo>
                  <a:pt x="85256" y="305625"/>
                </a:lnTo>
                <a:lnTo>
                  <a:pt x="101578" y="333883"/>
                </a:lnTo>
                <a:lnTo>
                  <a:pt x="104161" y="333883"/>
                </a:lnTo>
                <a:lnTo>
                  <a:pt x="104430" y="273075"/>
                </a:lnTo>
                <a:close/>
              </a:path>
              <a:path w="171450" h="381635">
                <a:moveTo>
                  <a:pt x="67542" y="0"/>
                </a:moveTo>
                <a:lnTo>
                  <a:pt x="66577" y="217322"/>
                </a:lnTo>
                <a:lnTo>
                  <a:pt x="66455" y="273075"/>
                </a:lnTo>
                <a:lnTo>
                  <a:pt x="85256" y="305625"/>
                </a:lnTo>
                <a:lnTo>
                  <a:pt x="104430" y="273075"/>
                </a:lnTo>
                <a:lnTo>
                  <a:pt x="105642" y="254"/>
                </a:lnTo>
                <a:lnTo>
                  <a:pt x="6754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23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oys’ slides)</a:t>
            </a:r>
            <a:endParaRPr lang="ar-SA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695" y="1219200"/>
            <a:ext cx="6610609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74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79296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feedback mechanisms  operating in Fluid balance control?</a:t>
            </a:r>
            <a:endParaRPr lang="ar-SA" dirty="0"/>
          </a:p>
        </p:txBody>
      </p:sp>
      <p:sp>
        <p:nvSpPr>
          <p:cNvPr id="5" name="object 4"/>
          <p:cNvSpPr/>
          <p:nvPr/>
        </p:nvSpPr>
        <p:spPr>
          <a:xfrm>
            <a:off x="683568" y="1268760"/>
            <a:ext cx="7632848" cy="494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Videos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556792"/>
            <a:ext cx="784887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Homeostatic Control </a:t>
            </a:r>
            <a:r>
              <a:rPr lang="en-US" dirty="0" smtClean="0"/>
              <a:t>Mechanisms : </a:t>
            </a:r>
            <a:r>
              <a:rPr lang="en-US" dirty="0">
                <a:hlinkClick r:id="rId2"/>
              </a:rPr>
              <a:t>https://youtu.be/kCWCuztw1kk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Homeostasis Positive Feedback Control of Labor Pregnancy: </a:t>
            </a:r>
            <a:r>
              <a:rPr lang="ar-SA" dirty="0" smtClean="0"/>
              <a:t> </a:t>
            </a:r>
            <a:r>
              <a:rPr lang="en-US" dirty="0" smtClean="0">
                <a:hlinkClick r:id="rId3"/>
              </a:rPr>
              <a:t>https://www.youtube.com/watch?v=heWOEkjutHc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Homeostasis and Feedback Mechanism: https</a:t>
            </a:r>
            <a:r>
              <a:rPr lang="en-US" dirty="0"/>
              <a:t>://</a:t>
            </a:r>
            <a:r>
              <a:rPr lang="en-US" dirty="0" err="1"/>
              <a:t>m.youtube.com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=_obgJ2zc3ZU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4841" y="2388795"/>
            <a:ext cx="2160240" cy="3632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Lina </a:t>
            </a: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Alwakeel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Dina </a:t>
            </a: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Aldossary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Rana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Barassain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Heba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Alnasser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Munira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Aldofayan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Sara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Alshamrani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Sundus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Alhawamda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Ruba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Ali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Rehab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Alanazi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Norah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Alshabib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Nouf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Alaqeeli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Buthaina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Almajed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6176" y="4437112"/>
            <a:ext cx="3168352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Contact us: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hlinkClick r:id="rId2"/>
              </a:rPr>
              <a:t>Physiology436@gmail.com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@Physiology436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568" y="1763621"/>
            <a:ext cx="4493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The Physiology 436 Team: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31840" y="2152020"/>
            <a:ext cx="2304256" cy="399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45842" y="2998702"/>
            <a:ext cx="2016224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>
                <a:solidFill>
                  <a:schemeClr val="bg2">
                    <a:lumMod val="50000"/>
                  </a:schemeClr>
                </a:solidFill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Qaiss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Almuhaideb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Lulwah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Alshiha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2444924"/>
            <a:ext cx="2160240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Fahad Al Fayez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Ibrahim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Deeri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Hassan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Shammari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Abdullah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Otaibi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Abdullah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Subhi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Ali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Subaei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Omar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Babteen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Foad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Fathi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Faisal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Fawaz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Aayed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Mutlaq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Nasser Abu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Dujeen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Waleed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Asqah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29051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اعمل </a:t>
            </a:r>
            <a:r>
              <a:rPr lang="ar-SA" dirty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لترسم بسمة، اعمل لتمسح دمعة، اعمل و أنت تعلم أن الله لا يضيع أجر من أحسن عملا.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7" t="14628" r="32432" b="10198"/>
          <a:stretch/>
        </p:blipFill>
        <p:spPr bwMode="auto">
          <a:xfrm>
            <a:off x="395536" y="332656"/>
            <a:ext cx="862806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5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33B95"/>
                </a:solidFill>
              </a:rPr>
              <a:t>The Thermostat Analogy</a:t>
            </a:r>
            <a:endParaRPr lang="ar-SA" dirty="0">
              <a:solidFill>
                <a:srgbClr val="933B95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8" t="21222" r="17848" b="13141"/>
          <a:stretch/>
        </p:blipFill>
        <p:spPr bwMode="auto">
          <a:xfrm>
            <a:off x="899592" y="1268760"/>
            <a:ext cx="770485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421086"/>
            <a:ext cx="3381772" cy="639762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 Nervous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21696" y="1421086"/>
            <a:ext cx="3765104" cy="6397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2. Endocrine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15616" y="2174875"/>
            <a:ext cx="3381772" cy="3951288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ClrTx/>
              <a:buSzTx/>
              <a:defRPr/>
            </a:pPr>
            <a:r>
              <a:rPr lang="en-US" dirty="0"/>
              <a:t>Controls the body activities that requires rapid responses (speed) </a:t>
            </a:r>
          </a:p>
          <a:p>
            <a:pPr>
              <a:spcBef>
                <a:spcPts val="0"/>
              </a:spcBef>
              <a:buClrTx/>
              <a:buSzTx/>
              <a:defRPr/>
            </a:pPr>
            <a:r>
              <a:rPr lang="en-US" dirty="0"/>
              <a:t>Detects and initiates reactions to changes in external environment</a:t>
            </a:r>
          </a:p>
          <a:p>
            <a:pPr>
              <a:spcBef>
                <a:spcPts val="0"/>
              </a:spcBef>
              <a:buClrTx/>
              <a:buSzTx/>
              <a:defRPr/>
            </a:pPr>
            <a:r>
              <a:rPr lang="en-US" dirty="0"/>
              <a:t> (sensory input ,central nervous system ,motor out put) </a:t>
            </a:r>
          </a:p>
          <a:p>
            <a:pPr>
              <a:spcBef>
                <a:spcPts val="0"/>
              </a:spcBef>
              <a:buClrTx/>
              <a:buSzTx/>
              <a:defRPr/>
            </a:pPr>
            <a:r>
              <a:rPr lang="en-US" dirty="0"/>
              <a:t>e.g. regulation of blood pressure upon rising</a:t>
            </a:r>
          </a:p>
          <a:p>
            <a:pPr>
              <a:spcBef>
                <a:spcPts val="0"/>
              </a:spcBef>
              <a:buClrTx/>
              <a:buSzTx/>
              <a:defRPr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696" y="2174875"/>
            <a:ext cx="3765104" cy="3951288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Regulates the activities that requires duration.</a:t>
            </a:r>
          </a:p>
          <a:p>
            <a:r>
              <a:rPr lang="en-US" sz="2400" dirty="0"/>
              <a:t>Endocrine gland , Pancreas, thyroid </a:t>
            </a:r>
          </a:p>
          <a:p>
            <a:endParaRPr lang="en-US" sz="2400" dirty="0"/>
          </a:p>
          <a:p>
            <a:r>
              <a:rPr lang="en-US" sz="2400" dirty="0"/>
              <a:t>e.g. parathyroid hormone regulating calcium levels, insulin control glucose level.</a:t>
            </a: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400" b="1" u="sng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16016" y="1700808"/>
            <a:ext cx="0" cy="410445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1303086" y="4365104"/>
            <a:ext cx="7498080" cy="13267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000" dirty="0" smtClean="0">
              <a:latin typeface="+mj-lt"/>
            </a:endParaRPr>
          </a:p>
          <a:p>
            <a:endParaRPr lang="en-US" sz="3000" dirty="0" smtClean="0">
              <a:latin typeface="+mj-lt"/>
            </a:endParaRPr>
          </a:p>
          <a:p>
            <a:endParaRPr lang="en-US" sz="3000" dirty="0" smtClean="0">
              <a:latin typeface="+mj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Control </a:t>
            </a:r>
            <a:r>
              <a:rPr lang="en-US" dirty="0" smtClean="0"/>
              <a:t>system </a:t>
            </a:r>
            <a:r>
              <a:rPr lang="en-US" sz="2000" dirty="0" smtClean="0">
                <a:solidFill>
                  <a:srgbClr val="FF0000"/>
                </a:solidFill>
              </a:rPr>
              <a:t>( Teamwork 435)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33B95"/>
                </a:solidFill>
              </a:rPr>
              <a:t>Body constituents are normally regulated within a range rather than a fixed </a:t>
            </a:r>
            <a:r>
              <a:rPr lang="en-US" dirty="0" smtClean="0">
                <a:solidFill>
                  <a:srgbClr val="933B95"/>
                </a:solidFill>
              </a:rPr>
              <a:t>value</a:t>
            </a:r>
            <a:endParaRPr lang="ar-SA" sz="1300" dirty="0">
              <a:solidFill>
                <a:srgbClr val="933B95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356829"/>
            <a:ext cx="8136904" cy="412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108" y="569796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Mentioned previously in lecture 3: </a:t>
            </a:r>
            <a:r>
              <a:rPr lang="en-US" smtClean="0"/>
              <a:t>Body Fluids.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2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Diagrams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79469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t="13545" r="32168" b="10127"/>
          <a:stretch/>
        </p:blipFill>
        <p:spPr bwMode="auto">
          <a:xfrm>
            <a:off x="4550271" y="1844824"/>
            <a:ext cx="4143737" cy="348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427984" y="1340768"/>
            <a:ext cx="0" cy="489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4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Homeostatic control mechanisms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643192" cy="4937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body maintains homeostasis by </a:t>
            </a:r>
            <a:r>
              <a:rPr lang="en-US" dirty="0">
                <a:solidFill>
                  <a:srgbClr val="FF0000"/>
                </a:solidFill>
              </a:rPr>
              <a:t>using homeostatic control system </a:t>
            </a:r>
          </a:p>
          <a:p>
            <a:r>
              <a:rPr lang="en-US" dirty="0" smtClean="0">
                <a:solidFill>
                  <a:srgbClr val="933B95"/>
                </a:solidFill>
              </a:rPr>
              <a:t>The </a:t>
            </a:r>
            <a:r>
              <a:rPr lang="en-US" dirty="0">
                <a:solidFill>
                  <a:srgbClr val="933B95"/>
                </a:solidFill>
              </a:rPr>
              <a:t>body has thousand of control systems </a:t>
            </a:r>
          </a:p>
          <a:p>
            <a:r>
              <a:rPr lang="en-US" dirty="0">
                <a:solidFill>
                  <a:srgbClr val="933B95"/>
                </a:solidFill>
              </a:rPr>
              <a:t>T</a:t>
            </a:r>
            <a:r>
              <a:rPr lang="en-US" dirty="0" smtClean="0">
                <a:solidFill>
                  <a:srgbClr val="933B95"/>
                </a:solidFill>
              </a:rPr>
              <a:t>hey </a:t>
            </a:r>
            <a:r>
              <a:rPr lang="en-US" dirty="0">
                <a:solidFill>
                  <a:srgbClr val="933B95"/>
                </a:solidFill>
              </a:rPr>
              <a:t>function to restore balance when it lost </a:t>
            </a:r>
          </a:p>
          <a:p>
            <a:r>
              <a:rPr lang="en-US" dirty="0" smtClean="0">
                <a:solidFill>
                  <a:srgbClr val="933B95"/>
                </a:solidFill>
              </a:rPr>
              <a:t>Control systems </a:t>
            </a:r>
            <a:r>
              <a:rPr lang="en-US" dirty="0">
                <a:solidFill>
                  <a:srgbClr val="933B95"/>
                </a:solidFill>
              </a:rPr>
              <a:t>operate</a:t>
            </a:r>
            <a:r>
              <a:rPr lang="en-US" dirty="0" smtClean="0">
                <a:solidFill>
                  <a:srgbClr val="933B95"/>
                </a:solidFill>
              </a:rPr>
              <a:t>:</a:t>
            </a:r>
          </a:p>
          <a:p>
            <a:endParaRPr lang="en-US" dirty="0">
              <a:solidFill>
                <a:srgbClr val="933B95"/>
              </a:solidFill>
            </a:endParaRPr>
          </a:p>
          <a:p>
            <a:pPr marL="822960" lvl="3" indent="0">
              <a:buNone/>
            </a:pPr>
            <a:r>
              <a:rPr lang="en-US" sz="2400" dirty="0" smtClean="0">
                <a:solidFill>
                  <a:srgbClr val="933B95"/>
                </a:solidFill>
              </a:rPr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Within</a:t>
            </a:r>
            <a:r>
              <a:rPr lang="en-US" sz="2400" dirty="0" smtClean="0">
                <a:solidFill>
                  <a:srgbClr val="933B95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the organ </a:t>
            </a:r>
            <a:r>
              <a:rPr lang="en-US" sz="2400" dirty="0">
                <a:solidFill>
                  <a:srgbClr val="933B95"/>
                </a:solidFill>
              </a:rPr>
              <a:t>itself</a:t>
            </a:r>
          </a:p>
          <a:p>
            <a:pPr marL="822960" lvl="3" indent="0">
              <a:buNone/>
            </a:pPr>
            <a:r>
              <a:rPr lang="en-US" sz="2400" dirty="0" smtClean="0">
                <a:solidFill>
                  <a:srgbClr val="933B95"/>
                </a:solidFill>
              </a:rPr>
              <a:t>- Throughout </a:t>
            </a:r>
            <a:r>
              <a:rPr lang="en-US" sz="2400" dirty="0">
                <a:solidFill>
                  <a:srgbClr val="933B95"/>
                </a:solidFill>
              </a:rPr>
              <a:t>the body to control </a:t>
            </a:r>
            <a:r>
              <a:rPr lang="en-US" sz="2400" dirty="0">
                <a:solidFill>
                  <a:srgbClr val="FF0000"/>
                </a:solidFill>
              </a:rPr>
              <a:t>interrelation between organs </a:t>
            </a:r>
            <a:endParaRPr lang="ar-SA" sz="24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8264" y="1844824"/>
            <a:ext cx="1981199" cy="3089985"/>
            <a:chOff x="9040968" y="1468192"/>
            <a:chExt cx="2703456" cy="3826117"/>
          </a:xfrm>
        </p:grpSpPr>
        <p:sp>
          <p:nvSpPr>
            <p:cNvPr id="5" name="Oval 4"/>
            <p:cNvSpPr/>
            <p:nvPr/>
          </p:nvSpPr>
          <p:spPr>
            <a:xfrm>
              <a:off x="9040968" y="1468192"/>
              <a:ext cx="2703456" cy="115205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Control mechanisms</a:t>
              </a:r>
              <a:endParaRPr lang="en-US" dirty="0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9441078" y="2731557"/>
              <a:ext cx="1903236" cy="1339403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Is achieved by</a:t>
              </a:r>
              <a:endParaRPr lang="en-US" sz="11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040968" y="4199605"/>
              <a:ext cx="2703456" cy="109470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Feedback mechanisms</a:t>
              </a:r>
              <a:endParaRPr lang="en-US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76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3816</TotalTime>
  <Words>1619</Words>
  <Application>Microsoft Macintosh PowerPoint</Application>
  <PresentationFormat>On-screen Show (4:3)</PresentationFormat>
  <Paragraphs>375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 Black</vt:lpstr>
      <vt:lpstr>ArialMT</vt:lpstr>
      <vt:lpstr>Bookman Old Style</vt:lpstr>
      <vt:lpstr>Calibri</vt:lpstr>
      <vt:lpstr>Courier New</vt:lpstr>
      <vt:lpstr>Georgia</vt:lpstr>
      <vt:lpstr>Gill Sans MT</vt:lpstr>
      <vt:lpstr>Times New Roman</vt:lpstr>
      <vt:lpstr>Wingdings</vt:lpstr>
      <vt:lpstr>Wingdings 3</vt:lpstr>
      <vt:lpstr>Arial</vt:lpstr>
      <vt:lpstr>Origin</vt:lpstr>
      <vt:lpstr>Homeostasis (1+2) </vt:lpstr>
      <vt:lpstr>Objectives</vt:lpstr>
      <vt:lpstr>Homeostasis</vt:lpstr>
      <vt:lpstr>PowerPoint Presentation</vt:lpstr>
      <vt:lpstr>The Thermostat Analogy</vt:lpstr>
      <vt:lpstr>Control system ( Teamwork 435) </vt:lpstr>
      <vt:lpstr>Body constituents are normally regulated within a range rather than a fixed value</vt:lpstr>
      <vt:lpstr>Important Diagrams</vt:lpstr>
      <vt:lpstr>Homeostatic control mechanisms</vt:lpstr>
      <vt:lpstr>Control Mechanism Component ( Team work 345 ) </vt:lpstr>
      <vt:lpstr>Homeostatic Control Mechanisms</vt:lpstr>
      <vt:lpstr>Feedback mechanisms</vt:lpstr>
      <vt:lpstr>The Internal environment</vt:lpstr>
      <vt:lpstr>PowerPoint Presentation</vt:lpstr>
      <vt:lpstr>Type of feedback mechanisms (Girls’ slides &amp; teamwork435)</vt:lpstr>
      <vt:lpstr>PowerPoint Presentation</vt:lpstr>
      <vt:lpstr>Examples of Negative Feedback Mechanisms</vt:lpstr>
      <vt:lpstr>Examples of Negative Feedback Mechanisms</vt:lpstr>
      <vt:lpstr>Examples of Negative Feedback Mechanisms (Note)</vt:lpstr>
      <vt:lpstr>Examples of Positive Feedback Mechanisms (note)</vt:lpstr>
      <vt:lpstr>Homeostatic Imbalance </vt:lpstr>
      <vt:lpstr>Disease is a state of disturbed homeostasis</vt:lpstr>
      <vt:lpstr>Volumes and osmolarity of ECF and ICF in abnormal state </vt:lpstr>
      <vt:lpstr>Body Fluid Imbalance</vt:lpstr>
      <vt:lpstr>Disturbances in Fluid Balance</vt:lpstr>
      <vt:lpstr>Volume contraction (Decrease in the ECF volume )</vt:lpstr>
      <vt:lpstr>Volume Expansion </vt:lpstr>
      <vt:lpstr>Body Fluid Volume</vt:lpstr>
      <vt:lpstr>PowerPoint Presentation</vt:lpstr>
      <vt:lpstr>Effect of adding saline solution to the ECF</vt:lpstr>
      <vt:lpstr>Revision (teamwork 345)</vt:lpstr>
      <vt:lpstr>Oedema (Edema)</vt:lpstr>
      <vt:lpstr> Types Of Oedema</vt:lpstr>
      <vt:lpstr>(Boys’ slides)</vt:lpstr>
      <vt:lpstr>What are the feedback mechanisms  operating in Fluid balance control?</vt:lpstr>
      <vt:lpstr>Videos</vt:lpstr>
      <vt:lpstr>Thank you!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Microsoft Office User</cp:lastModifiedBy>
  <cp:revision>329</cp:revision>
  <dcterms:created xsi:type="dcterms:W3CDTF">2016-09-07T16:15:34Z</dcterms:created>
  <dcterms:modified xsi:type="dcterms:W3CDTF">2016-11-04T10:26:41Z</dcterms:modified>
</cp:coreProperties>
</file>