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1"/>
  </p:notesMasterIdLst>
  <p:sldIdLst>
    <p:sldId id="334" r:id="rId2"/>
    <p:sldId id="409" r:id="rId3"/>
    <p:sldId id="407" r:id="rId4"/>
    <p:sldId id="338" r:id="rId5"/>
    <p:sldId id="347" r:id="rId6"/>
    <p:sldId id="388" r:id="rId7"/>
    <p:sldId id="389" r:id="rId8"/>
    <p:sldId id="346" r:id="rId9"/>
    <p:sldId id="351" r:id="rId10"/>
    <p:sldId id="345" r:id="rId11"/>
    <p:sldId id="391" r:id="rId12"/>
    <p:sldId id="353" r:id="rId13"/>
    <p:sldId id="382" r:id="rId14"/>
    <p:sldId id="354" r:id="rId15"/>
    <p:sldId id="400" r:id="rId16"/>
    <p:sldId id="401" r:id="rId17"/>
    <p:sldId id="392" r:id="rId18"/>
    <p:sldId id="356" r:id="rId19"/>
    <p:sldId id="393" r:id="rId20"/>
    <p:sldId id="398" r:id="rId21"/>
    <p:sldId id="368" r:id="rId22"/>
    <p:sldId id="359" r:id="rId23"/>
    <p:sldId id="405" r:id="rId24"/>
    <p:sldId id="406" r:id="rId25"/>
    <p:sldId id="362" r:id="rId26"/>
    <p:sldId id="363" r:id="rId27"/>
    <p:sldId id="399" r:id="rId28"/>
    <p:sldId id="377" r:id="rId29"/>
    <p:sldId id="378" r:id="rId30"/>
    <p:sldId id="366" r:id="rId31"/>
    <p:sldId id="367" r:id="rId32"/>
    <p:sldId id="374" r:id="rId33"/>
    <p:sldId id="379" r:id="rId34"/>
    <p:sldId id="375" r:id="rId35"/>
    <p:sldId id="383" r:id="rId36"/>
    <p:sldId id="385" r:id="rId37"/>
    <p:sldId id="386" r:id="rId38"/>
    <p:sldId id="404" r:id="rId39"/>
    <p:sldId id="33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CC"/>
    <a:srgbClr val="000000"/>
    <a:srgbClr val="9999FF"/>
    <a:srgbClr val="CCCCFF"/>
    <a:srgbClr val="CC3399"/>
    <a:srgbClr val="FF66CC"/>
    <a:srgbClr val="933B95"/>
    <a:srgbClr val="75ADC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autoAdjust="0"/>
    <p:restoredTop sz="94461"/>
  </p:normalViewPr>
  <p:slideViewPr>
    <p:cSldViewPr>
      <p:cViewPr>
        <p:scale>
          <a:sx n="96" d="100"/>
          <a:sy n="96" d="100"/>
        </p:scale>
        <p:origin x="1824" y="448"/>
      </p:cViewPr>
      <p:guideLst>
        <p:guide orient="horz" pos="2160"/>
        <p:guide pos="2880"/>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hyperlink" Target="https://en.wikipedia.org/wiki/Soma_(biology)"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hyperlink" Target="https://en.wikipedia.org/wiki/Soma_(biology)"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89F74-1E3E-8246-8E1A-762818425C2E}" type="doc">
      <dgm:prSet loTypeId="urn:microsoft.com/office/officeart/2005/8/layout/hierarchy1" loCatId="" qsTypeId="urn:microsoft.com/office/officeart/2005/8/quickstyle/3D2" qsCatId="3D" csTypeId="urn:microsoft.com/office/officeart/2005/8/colors/accent1_3" csCatId="accent1" phldr="1"/>
      <dgm:spPr/>
      <dgm:t>
        <a:bodyPr/>
        <a:lstStyle/>
        <a:p>
          <a:endParaRPr lang="en-US"/>
        </a:p>
      </dgm:t>
    </dgm:pt>
    <dgm:pt modelId="{7C0A89C4-D948-5D49-926E-F89263770D13}">
      <dgm:prSet phldrT="[Text]" custT="1"/>
      <dgm:spPr/>
      <dgm:t>
        <a:bodyPr/>
        <a:lstStyle/>
        <a:p>
          <a:r>
            <a:rPr lang="en-US" sz="2800" b="1"/>
            <a:t>Nervous</a:t>
          </a:r>
          <a:r>
            <a:rPr lang="en-US" sz="2800" b="1" baseline="0"/>
            <a:t> System </a:t>
          </a:r>
          <a:endParaRPr lang="en-US" sz="2800" b="1"/>
        </a:p>
      </dgm:t>
    </dgm:pt>
    <dgm:pt modelId="{789A8933-1C3E-CC43-B499-A4D6615823DA}" type="parTrans" cxnId="{B23F09DD-46F7-A249-9CD7-DC55564FECB5}">
      <dgm:prSet/>
      <dgm:spPr/>
      <dgm:t>
        <a:bodyPr/>
        <a:lstStyle/>
        <a:p>
          <a:endParaRPr lang="en-US"/>
        </a:p>
      </dgm:t>
    </dgm:pt>
    <dgm:pt modelId="{D9DA4FB6-01D3-0B41-8299-E1B859C3E4A4}" type="sibTrans" cxnId="{B23F09DD-46F7-A249-9CD7-DC55564FECB5}">
      <dgm:prSet/>
      <dgm:spPr/>
      <dgm:t>
        <a:bodyPr/>
        <a:lstStyle/>
        <a:p>
          <a:endParaRPr lang="en-US"/>
        </a:p>
      </dgm:t>
    </dgm:pt>
    <dgm:pt modelId="{2C96C38C-AB53-464B-9237-24328595E3C8}">
      <dgm:prSet phldrT="[Text]" custT="1"/>
      <dgm:spPr/>
      <dgm:t>
        <a:bodyPr/>
        <a:lstStyle/>
        <a:p>
          <a:r>
            <a:rPr lang="en-US" sz="1800" b="1" dirty="0"/>
            <a:t>Central Nervous</a:t>
          </a:r>
          <a:r>
            <a:rPr lang="en-US" sz="1800" b="1" baseline="0" dirty="0"/>
            <a:t> System </a:t>
          </a:r>
          <a:endParaRPr lang="en-US" sz="1800" b="1" dirty="0"/>
        </a:p>
      </dgm:t>
    </dgm:pt>
    <dgm:pt modelId="{50CC340D-C2BB-5C4F-8EC2-CEC47DDFE704}" type="parTrans" cxnId="{63C68ED7-3255-0944-8C3F-DC9304840866}">
      <dgm:prSet/>
      <dgm:spPr>
        <a:ln>
          <a:solidFill>
            <a:schemeClr val="tx1"/>
          </a:solidFill>
        </a:ln>
      </dgm:spPr>
      <dgm:t>
        <a:bodyPr/>
        <a:lstStyle/>
        <a:p>
          <a:endParaRPr lang="en-US"/>
        </a:p>
      </dgm:t>
    </dgm:pt>
    <dgm:pt modelId="{194B63E7-9ADB-684C-B8F8-01838FE31B51}" type="sibTrans" cxnId="{63C68ED7-3255-0944-8C3F-DC9304840866}">
      <dgm:prSet/>
      <dgm:spPr/>
      <dgm:t>
        <a:bodyPr/>
        <a:lstStyle/>
        <a:p>
          <a:endParaRPr lang="en-US"/>
        </a:p>
      </dgm:t>
    </dgm:pt>
    <dgm:pt modelId="{27CEE4A6-65AE-6646-B15A-6CC00242823A}">
      <dgm:prSet phldrT="[Text]" custT="1"/>
      <dgm:spPr/>
      <dgm:t>
        <a:bodyPr/>
        <a:lstStyle/>
        <a:p>
          <a:r>
            <a:rPr lang="en-US" sz="1800" b="1"/>
            <a:t>Brain </a:t>
          </a:r>
        </a:p>
      </dgm:t>
    </dgm:pt>
    <dgm:pt modelId="{EFA0D31F-754B-2848-A15D-4CBED5C6DAC6}" type="parTrans" cxnId="{8EC3F9F3-FE8D-1B44-A045-81DA1FB2A2F0}">
      <dgm:prSet/>
      <dgm:spPr>
        <a:ln>
          <a:solidFill>
            <a:schemeClr val="tx1"/>
          </a:solidFill>
        </a:ln>
      </dgm:spPr>
      <dgm:t>
        <a:bodyPr/>
        <a:lstStyle/>
        <a:p>
          <a:endParaRPr lang="en-US"/>
        </a:p>
      </dgm:t>
    </dgm:pt>
    <dgm:pt modelId="{62B7C44E-615E-A145-93A9-F0C9EAC0FD47}" type="sibTrans" cxnId="{8EC3F9F3-FE8D-1B44-A045-81DA1FB2A2F0}">
      <dgm:prSet/>
      <dgm:spPr/>
      <dgm:t>
        <a:bodyPr/>
        <a:lstStyle/>
        <a:p>
          <a:endParaRPr lang="en-US"/>
        </a:p>
      </dgm:t>
    </dgm:pt>
    <dgm:pt modelId="{C5C520B9-2D2F-FF4E-975D-654EF846B8EA}">
      <dgm:prSet phldrT="[Text]" custT="1"/>
      <dgm:spPr/>
      <dgm:t>
        <a:bodyPr/>
        <a:lstStyle/>
        <a:p>
          <a:r>
            <a:rPr lang="en-US" sz="1800" b="1"/>
            <a:t>Spinal Cord</a:t>
          </a:r>
        </a:p>
      </dgm:t>
    </dgm:pt>
    <dgm:pt modelId="{14090F8A-01D6-494E-B5EE-39C9BEBA6CD4}" type="parTrans" cxnId="{F278C7A3-D684-F84F-B5BA-3621DCAD47F1}">
      <dgm:prSet/>
      <dgm:spPr>
        <a:ln>
          <a:solidFill>
            <a:schemeClr val="tx1"/>
          </a:solidFill>
        </a:ln>
      </dgm:spPr>
      <dgm:t>
        <a:bodyPr/>
        <a:lstStyle/>
        <a:p>
          <a:endParaRPr lang="en-US"/>
        </a:p>
      </dgm:t>
    </dgm:pt>
    <dgm:pt modelId="{F79E4036-935C-374A-9FDB-ECD9071DC280}" type="sibTrans" cxnId="{F278C7A3-D684-F84F-B5BA-3621DCAD47F1}">
      <dgm:prSet/>
      <dgm:spPr/>
      <dgm:t>
        <a:bodyPr/>
        <a:lstStyle/>
        <a:p>
          <a:endParaRPr lang="en-US"/>
        </a:p>
      </dgm:t>
    </dgm:pt>
    <dgm:pt modelId="{0925CEB5-19C1-3F4B-BDC5-3CD0B2846AF3}">
      <dgm:prSet phldrT="[Text]" custT="1"/>
      <dgm:spPr/>
      <dgm:t>
        <a:bodyPr/>
        <a:lstStyle/>
        <a:p>
          <a:r>
            <a:rPr lang="en-US" sz="1800" b="1"/>
            <a:t>Peripheral Nervous System</a:t>
          </a:r>
          <a:r>
            <a:rPr lang="en-US" sz="1800" b="1" baseline="0"/>
            <a:t> </a:t>
          </a:r>
          <a:endParaRPr lang="en-US" sz="1800" b="1"/>
        </a:p>
      </dgm:t>
    </dgm:pt>
    <dgm:pt modelId="{FF4E5413-4DF6-0C42-9CA6-CDF682CF8E52}" type="parTrans" cxnId="{841AFDBF-1FBC-4B49-A538-C6D8999AC53F}">
      <dgm:prSet/>
      <dgm:spPr>
        <a:ln>
          <a:solidFill>
            <a:schemeClr val="tx1"/>
          </a:solidFill>
        </a:ln>
      </dgm:spPr>
      <dgm:t>
        <a:bodyPr/>
        <a:lstStyle/>
        <a:p>
          <a:endParaRPr lang="en-US"/>
        </a:p>
      </dgm:t>
    </dgm:pt>
    <dgm:pt modelId="{25429A67-893C-2043-BF0E-86E8BD6FE7C9}" type="sibTrans" cxnId="{841AFDBF-1FBC-4B49-A538-C6D8999AC53F}">
      <dgm:prSet/>
      <dgm:spPr/>
      <dgm:t>
        <a:bodyPr/>
        <a:lstStyle/>
        <a:p>
          <a:endParaRPr lang="en-US"/>
        </a:p>
      </dgm:t>
    </dgm:pt>
    <dgm:pt modelId="{327922F4-567F-5E44-91E8-5644155B4532}">
      <dgm:prSet phldrT="[Text]" custT="1"/>
      <dgm:spPr/>
      <dgm:t>
        <a:bodyPr/>
        <a:lstStyle/>
        <a:p>
          <a:r>
            <a:rPr lang="en-US" sz="1800" b="1" dirty="0"/>
            <a:t>Motor</a:t>
          </a:r>
        </a:p>
        <a:p>
          <a:r>
            <a:rPr lang="en-US" sz="1800" b="1" dirty="0"/>
            <a:t>(</a:t>
          </a:r>
          <a:r>
            <a:rPr lang="en-US" sz="1800" b="1" dirty="0">
              <a:solidFill>
                <a:srgbClr val="FF0000"/>
              </a:solidFill>
            </a:rPr>
            <a:t>E</a:t>
          </a:r>
          <a:r>
            <a:rPr lang="en-US" sz="1800" b="1" dirty="0"/>
            <a:t>fferent</a:t>
          </a:r>
          <a:r>
            <a:rPr lang="en-US" sz="1800" b="1" baseline="0" dirty="0"/>
            <a:t>) </a:t>
          </a:r>
          <a:endParaRPr lang="en-US" sz="1800" b="1" dirty="0"/>
        </a:p>
      </dgm:t>
    </dgm:pt>
    <dgm:pt modelId="{9E2F7905-5655-C54A-9FC3-A9E2E46322D8}" type="parTrans" cxnId="{6826214F-DBEC-A14B-8F21-51F3CC4E029D}">
      <dgm:prSet/>
      <dgm:spPr>
        <a:ln>
          <a:solidFill>
            <a:schemeClr val="tx1"/>
          </a:solidFill>
        </a:ln>
      </dgm:spPr>
      <dgm:t>
        <a:bodyPr/>
        <a:lstStyle/>
        <a:p>
          <a:endParaRPr lang="en-US"/>
        </a:p>
      </dgm:t>
    </dgm:pt>
    <dgm:pt modelId="{53ED3F97-ED11-0844-A9AC-46870ECE9638}" type="sibTrans" cxnId="{6826214F-DBEC-A14B-8F21-51F3CC4E029D}">
      <dgm:prSet/>
      <dgm:spPr/>
      <dgm:t>
        <a:bodyPr/>
        <a:lstStyle/>
        <a:p>
          <a:pPr rtl="0"/>
          <a:endParaRPr lang="en-US"/>
        </a:p>
      </dgm:t>
    </dgm:pt>
    <dgm:pt modelId="{E25979AE-7A59-4D41-8A8E-7A2895F76DFC}">
      <dgm:prSet custT="1"/>
      <dgm:spPr/>
      <dgm:t>
        <a:bodyPr/>
        <a:lstStyle/>
        <a:p>
          <a:r>
            <a:rPr lang="en-US" sz="1800" b="1"/>
            <a:t>Sensory </a:t>
          </a:r>
        </a:p>
        <a:p>
          <a:r>
            <a:rPr lang="en-US" sz="1800" b="1"/>
            <a:t>(</a:t>
          </a:r>
          <a:r>
            <a:rPr lang="en-US" sz="1800" b="1">
              <a:solidFill>
                <a:srgbClr val="FF0000"/>
              </a:solidFill>
            </a:rPr>
            <a:t>A</a:t>
          </a:r>
          <a:r>
            <a:rPr lang="en-US" sz="1800" b="1"/>
            <a:t>fferent)</a:t>
          </a:r>
        </a:p>
      </dgm:t>
    </dgm:pt>
    <dgm:pt modelId="{C427C1A1-8D87-D846-B979-F8732CFBC7BB}" type="parTrans" cxnId="{FB819A39-BEA0-354C-8E15-E29725D9D315}">
      <dgm:prSet/>
      <dgm:spPr>
        <a:ln>
          <a:solidFill>
            <a:schemeClr val="tx1"/>
          </a:solidFill>
        </a:ln>
      </dgm:spPr>
      <dgm:t>
        <a:bodyPr/>
        <a:lstStyle/>
        <a:p>
          <a:endParaRPr lang="en-US"/>
        </a:p>
      </dgm:t>
    </dgm:pt>
    <dgm:pt modelId="{30B44F4B-883F-6D42-880B-49123B7499F0}" type="sibTrans" cxnId="{FB819A39-BEA0-354C-8E15-E29725D9D315}">
      <dgm:prSet/>
      <dgm:spPr/>
      <dgm:t>
        <a:bodyPr/>
        <a:lstStyle/>
        <a:p>
          <a:endParaRPr lang="en-US"/>
        </a:p>
      </dgm:t>
    </dgm:pt>
    <dgm:pt modelId="{8E3096A8-3F50-0042-8476-EC4D1D9ABCEA}">
      <dgm:prSet custT="1"/>
      <dgm:spPr/>
      <dgm:t>
        <a:bodyPr/>
        <a:lstStyle/>
        <a:p>
          <a:r>
            <a:rPr lang="en-US" sz="1800" b="1"/>
            <a:t>Autonomic Nervous System </a:t>
          </a:r>
        </a:p>
      </dgm:t>
    </dgm:pt>
    <dgm:pt modelId="{A8484B11-2227-2B48-8967-EB70FD5ACE40}" type="parTrans" cxnId="{06933B09-E5F3-344E-8E40-D8B68936C930}">
      <dgm:prSet/>
      <dgm:spPr>
        <a:ln>
          <a:solidFill>
            <a:schemeClr val="tx2"/>
          </a:solidFill>
        </a:ln>
      </dgm:spPr>
      <dgm:t>
        <a:bodyPr/>
        <a:lstStyle/>
        <a:p>
          <a:endParaRPr lang="en-US">
            <a:solidFill>
              <a:schemeClr val="tx1"/>
            </a:solidFill>
          </a:endParaRPr>
        </a:p>
      </dgm:t>
    </dgm:pt>
    <dgm:pt modelId="{290216B3-43BA-0446-A5B1-D1BBECD8DEDD}" type="sibTrans" cxnId="{06933B09-E5F3-344E-8E40-D8B68936C930}">
      <dgm:prSet/>
      <dgm:spPr/>
      <dgm:t>
        <a:bodyPr/>
        <a:lstStyle/>
        <a:p>
          <a:endParaRPr lang="en-US"/>
        </a:p>
      </dgm:t>
    </dgm:pt>
    <dgm:pt modelId="{4856CE27-A9F3-334A-BF04-D252CF5AB5E7}">
      <dgm:prSet custT="1"/>
      <dgm:spPr/>
      <dgm:t>
        <a:bodyPr/>
        <a:lstStyle/>
        <a:p>
          <a:r>
            <a:rPr lang="en-US" sz="1800" b="1">
              <a:solidFill>
                <a:schemeClr val="tx1"/>
              </a:solidFill>
            </a:rPr>
            <a:t>Somatic Nervous System</a:t>
          </a:r>
          <a:r>
            <a:rPr lang="en-US" sz="1800" b="1" baseline="0">
              <a:solidFill>
                <a:schemeClr val="tx1"/>
              </a:solidFill>
            </a:rPr>
            <a:t> </a:t>
          </a:r>
          <a:endParaRPr lang="en-US" sz="1800" b="1">
            <a:solidFill>
              <a:schemeClr val="tx1"/>
            </a:solidFill>
          </a:endParaRPr>
        </a:p>
      </dgm:t>
    </dgm:pt>
    <dgm:pt modelId="{56C001FD-2430-094F-9BD3-C6EBF3F0408C}" type="parTrans" cxnId="{E896654E-AC91-2D4C-B9E5-101CF46E8532}">
      <dgm:prSet/>
      <dgm:spPr>
        <a:ln>
          <a:solidFill>
            <a:schemeClr val="tx1"/>
          </a:solidFill>
        </a:ln>
      </dgm:spPr>
      <dgm:t>
        <a:bodyPr/>
        <a:lstStyle/>
        <a:p>
          <a:endParaRPr lang="en-US"/>
        </a:p>
      </dgm:t>
    </dgm:pt>
    <dgm:pt modelId="{A0DFBDFF-6175-9B42-84E2-0DCD1CD503C3}" type="sibTrans" cxnId="{E896654E-AC91-2D4C-B9E5-101CF46E8532}">
      <dgm:prSet/>
      <dgm:spPr/>
      <dgm:t>
        <a:bodyPr/>
        <a:lstStyle/>
        <a:p>
          <a:endParaRPr lang="en-US"/>
        </a:p>
      </dgm:t>
    </dgm:pt>
    <dgm:pt modelId="{6EE80DC1-2EF5-BA49-A2D5-0AE9B10A68F9}">
      <dgm:prSet/>
      <dgm:spPr/>
      <dgm:t>
        <a:bodyPr/>
        <a:lstStyle/>
        <a:p>
          <a:r>
            <a:rPr lang="en-US" b="1"/>
            <a:t>Sympathetic</a:t>
          </a:r>
          <a:r>
            <a:rPr lang="en-US" b="1" baseline="0"/>
            <a:t> Nervous System</a:t>
          </a:r>
          <a:endParaRPr lang="en-US" b="1"/>
        </a:p>
      </dgm:t>
    </dgm:pt>
    <dgm:pt modelId="{6F2204A5-A4C3-1540-A978-14DA03ECEB01}" type="parTrans" cxnId="{6571D67F-37D6-794C-B4DB-B5131B08C844}">
      <dgm:prSet/>
      <dgm:spPr>
        <a:ln>
          <a:solidFill>
            <a:schemeClr val="tx1"/>
          </a:solidFill>
        </a:ln>
      </dgm:spPr>
      <dgm:t>
        <a:bodyPr/>
        <a:lstStyle/>
        <a:p>
          <a:endParaRPr lang="en-US"/>
        </a:p>
      </dgm:t>
    </dgm:pt>
    <dgm:pt modelId="{A85C42B8-2801-4B4C-8952-73B546A4FB1C}" type="sibTrans" cxnId="{6571D67F-37D6-794C-B4DB-B5131B08C844}">
      <dgm:prSet/>
      <dgm:spPr/>
      <dgm:t>
        <a:bodyPr/>
        <a:lstStyle/>
        <a:p>
          <a:endParaRPr lang="en-US"/>
        </a:p>
      </dgm:t>
    </dgm:pt>
    <dgm:pt modelId="{58D043DF-8B5D-624F-898D-8AC45DA8D79A}">
      <dgm:prSet/>
      <dgm:spPr/>
      <dgm:t>
        <a:bodyPr/>
        <a:lstStyle/>
        <a:p>
          <a:r>
            <a:rPr lang="en-US" b="1"/>
            <a:t>Parasympathetic</a:t>
          </a:r>
          <a:r>
            <a:rPr lang="en-US" b="1" baseline="0"/>
            <a:t> Nervous System </a:t>
          </a:r>
          <a:endParaRPr lang="en-US" b="1"/>
        </a:p>
      </dgm:t>
    </dgm:pt>
    <dgm:pt modelId="{12509BBC-8B4D-CA46-A033-B71BCDF5E92A}" type="parTrans" cxnId="{8EBF219F-709A-9542-8257-9170F70D529A}">
      <dgm:prSet/>
      <dgm:spPr>
        <a:ln>
          <a:solidFill>
            <a:schemeClr val="tx1"/>
          </a:solidFill>
        </a:ln>
      </dgm:spPr>
      <dgm:t>
        <a:bodyPr/>
        <a:lstStyle/>
        <a:p>
          <a:endParaRPr lang="en-US"/>
        </a:p>
      </dgm:t>
    </dgm:pt>
    <dgm:pt modelId="{746EA305-4321-C54C-9AC6-0C3662FF615D}" type="sibTrans" cxnId="{8EBF219F-709A-9542-8257-9170F70D529A}">
      <dgm:prSet/>
      <dgm:spPr/>
      <dgm:t>
        <a:bodyPr/>
        <a:lstStyle/>
        <a:p>
          <a:endParaRPr lang="en-US"/>
        </a:p>
      </dgm:t>
    </dgm:pt>
    <dgm:pt modelId="{3CF9DD97-4404-BB42-BE70-A714998C7E2E}" type="pres">
      <dgm:prSet presAssocID="{9E389F74-1E3E-8246-8E1A-762818425C2E}" presName="hierChild1" presStyleCnt="0">
        <dgm:presLayoutVars>
          <dgm:chPref val="1"/>
          <dgm:dir/>
          <dgm:animOne val="branch"/>
          <dgm:animLvl val="lvl"/>
          <dgm:resizeHandles/>
        </dgm:presLayoutVars>
      </dgm:prSet>
      <dgm:spPr/>
      <dgm:t>
        <a:bodyPr/>
        <a:lstStyle/>
        <a:p>
          <a:endParaRPr lang="en-US"/>
        </a:p>
      </dgm:t>
    </dgm:pt>
    <dgm:pt modelId="{178BDE0D-F4DE-4141-9EE0-8BDA537ACF18}" type="pres">
      <dgm:prSet presAssocID="{7C0A89C4-D948-5D49-926E-F89263770D13}" presName="hierRoot1" presStyleCnt="0"/>
      <dgm:spPr/>
    </dgm:pt>
    <dgm:pt modelId="{B03D274E-34BF-2845-8787-5C360221CC29}" type="pres">
      <dgm:prSet presAssocID="{7C0A89C4-D948-5D49-926E-F89263770D13}" presName="composite" presStyleCnt="0"/>
      <dgm:spPr/>
    </dgm:pt>
    <dgm:pt modelId="{9E072999-F098-2345-A7B7-2BDAE20E2693}" type="pres">
      <dgm:prSet presAssocID="{7C0A89C4-D948-5D49-926E-F89263770D13}" presName="background" presStyleLbl="node0" presStyleIdx="0" presStyleCnt="1"/>
      <dgm:spPr/>
    </dgm:pt>
    <dgm:pt modelId="{E4928DD2-65E8-DE43-8712-2A33799FC79C}" type="pres">
      <dgm:prSet presAssocID="{7C0A89C4-D948-5D49-926E-F89263770D13}" presName="text" presStyleLbl="fgAcc0" presStyleIdx="0" presStyleCnt="1" custScaleX="217623" custScaleY="137382">
        <dgm:presLayoutVars>
          <dgm:chPref val="3"/>
        </dgm:presLayoutVars>
      </dgm:prSet>
      <dgm:spPr/>
      <dgm:t>
        <a:bodyPr/>
        <a:lstStyle/>
        <a:p>
          <a:endParaRPr lang="en-US"/>
        </a:p>
      </dgm:t>
    </dgm:pt>
    <dgm:pt modelId="{7A1600E6-CE1C-1648-BBDA-1CA9EEFB4C1F}" type="pres">
      <dgm:prSet presAssocID="{7C0A89C4-D948-5D49-926E-F89263770D13}" presName="hierChild2" presStyleCnt="0"/>
      <dgm:spPr/>
    </dgm:pt>
    <dgm:pt modelId="{C6F00236-7596-1046-8B05-8AF7344A7F50}" type="pres">
      <dgm:prSet presAssocID="{50CC340D-C2BB-5C4F-8EC2-CEC47DDFE704}" presName="Name10" presStyleLbl="parChTrans1D2" presStyleIdx="0" presStyleCnt="2"/>
      <dgm:spPr/>
      <dgm:t>
        <a:bodyPr/>
        <a:lstStyle/>
        <a:p>
          <a:endParaRPr lang="en-US"/>
        </a:p>
      </dgm:t>
    </dgm:pt>
    <dgm:pt modelId="{36BEB06A-9C9B-914C-A43D-A9C59C634F62}" type="pres">
      <dgm:prSet presAssocID="{2C96C38C-AB53-464B-9237-24328595E3C8}" presName="hierRoot2" presStyleCnt="0"/>
      <dgm:spPr/>
    </dgm:pt>
    <dgm:pt modelId="{174D0557-C261-894A-9D41-5877D3259E1A}" type="pres">
      <dgm:prSet presAssocID="{2C96C38C-AB53-464B-9237-24328595E3C8}" presName="composite2" presStyleCnt="0"/>
      <dgm:spPr/>
    </dgm:pt>
    <dgm:pt modelId="{0B5AA7B1-B935-6E45-8183-E9531640BBFA}" type="pres">
      <dgm:prSet presAssocID="{2C96C38C-AB53-464B-9237-24328595E3C8}" presName="background2" presStyleLbl="node2" presStyleIdx="0" presStyleCnt="2"/>
      <dgm:spPr/>
    </dgm:pt>
    <dgm:pt modelId="{02D29162-C8B6-0E4B-B317-DC1A24BBACA8}" type="pres">
      <dgm:prSet presAssocID="{2C96C38C-AB53-464B-9237-24328595E3C8}" presName="text2" presStyleLbl="fgAcc2" presStyleIdx="0" presStyleCnt="2" custScaleX="232132" custLinFactX="-8580" custLinFactNeighborX="-100000" custLinFactNeighborY="-29081">
        <dgm:presLayoutVars>
          <dgm:chPref val="3"/>
        </dgm:presLayoutVars>
      </dgm:prSet>
      <dgm:spPr/>
      <dgm:t>
        <a:bodyPr/>
        <a:lstStyle/>
        <a:p>
          <a:endParaRPr lang="en-US"/>
        </a:p>
      </dgm:t>
    </dgm:pt>
    <dgm:pt modelId="{3941F2FB-FB09-CE4A-BC7C-48860EB652C9}" type="pres">
      <dgm:prSet presAssocID="{2C96C38C-AB53-464B-9237-24328595E3C8}" presName="hierChild3" presStyleCnt="0"/>
      <dgm:spPr/>
    </dgm:pt>
    <dgm:pt modelId="{E524521B-B284-8A41-BBD2-54EC7C797BC0}" type="pres">
      <dgm:prSet presAssocID="{EFA0D31F-754B-2848-A15D-4CBED5C6DAC6}" presName="Name17" presStyleLbl="parChTrans1D3" presStyleIdx="0" presStyleCnt="4"/>
      <dgm:spPr/>
      <dgm:t>
        <a:bodyPr/>
        <a:lstStyle/>
        <a:p>
          <a:endParaRPr lang="en-US"/>
        </a:p>
      </dgm:t>
    </dgm:pt>
    <dgm:pt modelId="{2AE0B718-213A-484D-B413-CFB9009814C5}" type="pres">
      <dgm:prSet presAssocID="{27CEE4A6-65AE-6646-B15A-6CC00242823A}" presName="hierRoot3" presStyleCnt="0"/>
      <dgm:spPr/>
    </dgm:pt>
    <dgm:pt modelId="{46C30573-233D-6641-8039-DBD80934BAEC}" type="pres">
      <dgm:prSet presAssocID="{27CEE4A6-65AE-6646-B15A-6CC00242823A}" presName="composite3" presStyleCnt="0"/>
      <dgm:spPr/>
    </dgm:pt>
    <dgm:pt modelId="{A71E9D1F-5C30-7C4B-977E-1D16CE66B18C}" type="pres">
      <dgm:prSet presAssocID="{27CEE4A6-65AE-6646-B15A-6CC00242823A}" presName="background3" presStyleLbl="node3" presStyleIdx="0" presStyleCnt="4"/>
      <dgm:spPr/>
    </dgm:pt>
    <dgm:pt modelId="{47075F2B-F403-AF4B-B189-F0893667F292}" type="pres">
      <dgm:prSet presAssocID="{27CEE4A6-65AE-6646-B15A-6CC00242823A}" presName="text3" presStyleLbl="fgAcc3" presStyleIdx="0" presStyleCnt="4" custScaleX="156866" custLinFactX="-7153" custLinFactNeighborX="-100000" custLinFactNeighborY="-19397">
        <dgm:presLayoutVars>
          <dgm:chPref val="3"/>
        </dgm:presLayoutVars>
      </dgm:prSet>
      <dgm:spPr/>
      <dgm:t>
        <a:bodyPr/>
        <a:lstStyle/>
        <a:p>
          <a:endParaRPr lang="en-US"/>
        </a:p>
      </dgm:t>
    </dgm:pt>
    <dgm:pt modelId="{107FFDE8-1C7A-1A43-B232-F38815FF5E4A}" type="pres">
      <dgm:prSet presAssocID="{27CEE4A6-65AE-6646-B15A-6CC00242823A}" presName="hierChild4" presStyleCnt="0"/>
      <dgm:spPr/>
    </dgm:pt>
    <dgm:pt modelId="{0FD4817A-FC78-E94E-801E-D3472BCBF416}" type="pres">
      <dgm:prSet presAssocID="{14090F8A-01D6-494E-B5EE-39C9BEBA6CD4}" presName="Name17" presStyleLbl="parChTrans1D3" presStyleIdx="1" presStyleCnt="4"/>
      <dgm:spPr/>
      <dgm:t>
        <a:bodyPr/>
        <a:lstStyle/>
        <a:p>
          <a:endParaRPr lang="en-US"/>
        </a:p>
      </dgm:t>
    </dgm:pt>
    <dgm:pt modelId="{126BF45B-A18D-E14F-81AE-08261BBFBF2F}" type="pres">
      <dgm:prSet presAssocID="{C5C520B9-2D2F-FF4E-975D-654EF846B8EA}" presName="hierRoot3" presStyleCnt="0"/>
      <dgm:spPr/>
    </dgm:pt>
    <dgm:pt modelId="{5ABC4E6A-FC8C-B14E-B74D-07ECFC1E3DC9}" type="pres">
      <dgm:prSet presAssocID="{C5C520B9-2D2F-FF4E-975D-654EF846B8EA}" presName="composite3" presStyleCnt="0"/>
      <dgm:spPr/>
    </dgm:pt>
    <dgm:pt modelId="{86934BDE-137C-0D4B-93EE-21D0F1FC6315}" type="pres">
      <dgm:prSet presAssocID="{C5C520B9-2D2F-FF4E-975D-654EF846B8EA}" presName="background3" presStyleLbl="node3" presStyleIdx="1" presStyleCnt="4"/>
      <dgm:spPr/>
    </dgm:pt>
    <dgm:pt modelId="{75EA0371-F8DD-1F4B-902E-E9A48705B385}" type="pres">
      <dgm:prSet presAssocID="{C5C520B9-2D2F-FF4E-975D-654EF846B8EA}" presName="text3" presStyleLbl="fgAcc3" presStyleIdx="1" presStyleCnt="4" custScaleX="151043" custLinFactNeighborX="-42250" custLinFactNeighborY="-18955">
        <dgm:presLayoutVars>
          <dgm:chPref val="3"/>
        </dgm:presLayoutVars>
      </dgm:prSet>
      <dgm:spPr/>
      <dgm:t>
        <a:bodyPr/>
        <a:lstStyle/>
        <a:p>
          <a:endParaRPr lang="en-US"/>
        </a:p>
      </dgm:t>
    </dgm:pt>
    <dgm:pt modelId="{965C702D-944A-CC48-9DB3-FE2C3D661131}" type="pres">
      <dgm:prSet presAssocID="{C5C520B9-2D2F-FF4E-975D-654EF846B8EA}" presName="hierChild4" presStyleCnt="0"/>
      <dgm:spPr/>
    </dgm:pt>
    <dgm:pt modelId="{1A391D90-16C4-AD42-9F6E-9B7C574DB397}" type="pres">
      <dgm:prSet presAssocID="{FF4E5413-4DF6-0C42-9CA6-CDF682CF8E52}" presName="Name10" presStyleLbl="parChTrans1D2" presStyleIdx="1" presStyleCnt="2"/>
      <dgm:spPr/>
      <dgm:t>
        <a:bodyPr/>
        <a:lstStyle/>
        <a:p>
          <a:endParaRPr lang="en-US"/>
        </a:p>
      </dgm:t>
    </dgm:pt>
    <dgm:pt modelId="{97A0D7DE-633F-4A4B-B30B-0B941C7D15D5}" type="pres">
      <dgm:prSet presAssocID="{0925CEB5-19C1-3F4B-BDC5-3CD0B2846AF3}" presName="hierRoot2" presStyleCnt="0"/>
      <dgm:spPr/>
    </dgm:pt>
    <dgm:pt modelId="{1EBF8A49-A7B9-AC45-BFF5-0EA60F9733BD}" type="pres">
      <dgm:prSet presAssocID="{0925CEB5-19C1-3F4B-BDC5-3CD0B2846AF3}" presName="composite2" presStyleCnt="0"/>
      <dgm:spPr/>
    </dgm:pt>
    <dgm:pt modelId="{7EDB141A-A994-054C-ADDE-6E2B7892CB8B}" type="pres">
      <dgm:prSet presAssocID="{0925CEB5-19C1-3F4B-BDC5-3CD0B2846AF3}" presName="background2" presStyleLbl="node2" presStyleIdx="1" presStyleCnt="2"/>
      <dgm:spPr/>
    </dgm:pt>
    <dgm:pt modelId="{D0E5395C-24DA-7046-AD51-5273705A4510}" type="pres">
      <dgm:prSet presAssocID="{0925CEB5-19C1-3F4B-BDC5-3CD0B2846AF3}" presName="text2" presStyleLbl="fgAcc2" presStyleIdx="1" presStyleCnt="2" custScaleX="239763" custLinFactX="9448" custLinFactNeighborX="100000" custLinFactNeighborY="-26581">
        <dgm:presLayoutVars>
          <dgm:chPref val="3"/>
        </dgm:presLayoutVars>
      </dgm:prSet>
      <dgm:spPr/>
      <dgm:t>
        <a:bodyPr/>
        <a:lstStyle/>
        <a:p>
          <a:endParaRPr lang="en-US"/>
        </a:p>
      </dgm:t>
    </dgm:pt>
    <dgm:pt modelId="{2424E9BA-AD0B-7145-8E32-39FCF39AB16A}" type="pres">
      <dgm:prSet presAssocID="{0925CEB5-19C1-3F4B-BDC5-3CD0B2846AF3}" presName="hierChild3" presStyleCnt="0"/>
      <dgm:spPr/>
    </dgm:pt>
    <dgm:pt modelId="{70BC88EC-5C21-054B-BA69-DBE6E838B92F}" type="pres">
      <dgm:prSet presAssocID="{9E2F7905-5655-C54A-9FC3-A9E2E46322D8}" presName="Name17" presStyleLbl="parChTrans1D3" presStyleIdx="2" presStyleCnt="4"/>
      <dgm:spPr/>
      <dgm:t>
        <a:bodyPr/>
        <a:lstStyle/>
        <a:p>
          <a:endParaRPr lang="en-US"/>
        </a:p>
      </dgm:t>
    </dgm:pt>
    <dgm:pt modelId="{CC2F716C-CA58-DB4F-BA2B-6B98F5122823}" type="pres">
      <dgm:prSet presAssocID="{327922F4-567F-5E44-91E8-5644155B4532}" presName="hierRoot3" presStyleCnt="0"/>
      <dgm:spPr/>
    </dgm:pt>
    <dgm:pt modelId="{2822B207-7D6E-CA44-A1D3-B43557B2936D}" type="pres">
      <dgm:prSet presAssocID="{327922F4-567F-5E44-91E8-5644155B4532}" presName="composite3" presStyleCnt="0"/>
      <dgm:spPr/>
    </dgm:pt>
    <dgm:pt modelId="{C31440ED-5B67-EE44-928F-597950AF827D}" type="pres">
      <dgm:prSet presAssocID="{327922F4-567F-5E44-91E8-5644155B4532}" presName="background3" presStyleLbl="node3" presStyleIdx="2" presStyleCnt="4"/>
      <dgm:spPr/>
    </dgm:pt>
    <dgm:pt modelId="{AA27BA98-63CD-3148-A296-8A4EFF7A96B1}" type="pres">
      <dgm:prSet presAssocID="{327922F4-567F-5E44-91E8-5644155B4532}" presName="text3" presStyleLbl="fgAcc3" presStyleIdx="2" presStyleCnt="4" custScaleX="151799" custLinFactNeighborX="-26679" custLinFactNeighborY="-18955">
        <dgm:presLayoutVars>
          <dgm:chPref val="3"/>
        </dgm:presLayoutVars>
      </dgm:prSet>
      <dgm:spPr/>
      <dgm:t>
        <a:bodyPr/>
        <a:lstStyle/>
        <a:p>
          <a:endParaRPr lang="en-US"/>
        </a:p>
      </dgm:t>
    </dgm:pt>
    <dgm:pt modelId="{A9D76076-3EE3-4547-977C-CEB8CD9F6B5D}" type="pres">
      <dgm:prSet presAssocID="{327922F4-567F-5E44-91E8-5644155B4532}" presName="hierChild4" presStyleCnt="0"/>
      <dgm:spPr/>
    </dgm:pt>
    <dgm:pt modelId="{2CE52E6C-2D86-8048-B536-F9099A5FEE27}" type="pres">
      <dgm:prSet presAssocID="{A8484B11-2227-2B48-8967-EB70FD5ACE40}" presName="Name23" presStyleLbl="parChTrans1D4" presStyleIdx="0" presStyleCnt="4"/>
      <dgm:spPr/>
      <dgm:t>
        <a:bodyPr/>
        <a:lstStyle/>
        <a:p>
          <a:endParaRPr lang="en-US"/>
        </a:p>
      </dgm:t>
    </dgm:pt>
    <dgm:pt modelId="{2594A6CE-97C9-9748-ABD1-1A066ED61616}" type="pres">
      <dgm:prSet presAssocID="{8E3096A8-3F50-0042-8476-EC4D1D9ABCEA}" presName="hierRoot4" presStyleCnt="0"/>
      <dgm:spPr/>
    </dgm:pt>
    <dgm:pt modelId="{53EA97BF-E4E4-E149-9C47-4B9A0D27DA10}" type="pres">
      <dgm:prSet presAssocID="{8E3096A8-3F50-0042-8476-EC4D1D9ABCEA}" presName="composite4" presStyleCnt="0"/>
      <dgm:spPr/>
    </dgm:pt>
    <dgm:pt modelId="{4F63CF10-7EFC-4645-AE9A-DFAF266A7FEE}" type="pres">
      <dgm:prSet presAssocID="{8E3096A8-3F50-0042-8476-EC4D1D9ABCEA}" presName="background4" presStyleLbl="node4" presStyleIdx="0" presStyleCnt="4"/>
      <dgm:spPr/>
    </dgm:pt>
    <dgm:pt modelId="{B28D919F-4F60-3247-B744-CECD6CB19CFC}" type="pres">
      <dgm:prSet presAssocID="{8E3096A8-3F50-0042-8476-EC4D1D9ABCEA}" presName="text4" presStyleLbl="fgAcc4" presStyleIdx="0" presStyleCnt="4" custScaleX="239945" custLinFactNeighborX="-85058" custLinFactNeighborY="-4474">
        <dgm:presLayoutVars>
          <dgm:chPref val="3"/>
        </dgm:presLayoutVars>
      </dgm:prSet>
      <dgm:spPr/>
      <dgm:t>
        <a:bodyPr/>
        <a:lstStyle/>
        <a:p>
          <a:endParaRPr lang="en-US"/>
        </a:p>
      </dgm:t>
    </dgm:pt>
    <dgm:pt modelId="{161969DF-4F8F-C24E-8C35-C4B5EFF90E27}" type="pres">
      <dgm:prSet presAssocID="{8E3096A8-3F50-0042-8476-EC4D1D9ABCEA}" presName="hierChild5" presStyleCnt="0"/>
      <dgm:spPr/>
    </dgm:pt>
    <dgm:pt modelId="{35F1F8D7-2792-0A4C-B308-B6DBF55A0B60}" type="pres">
      <dgm:prSet presAssocID="{6F2204A5-A4C3-1540-A978-14DA03ECEB01}" presName="Name23" presStyleLbl="parChTrans1D4" presStyleIdx="1" presStyleCnt="4"/>
      <dgm:spPr/>
      <dgm:t>
        <a:bodyPr/>
        <a:lstStyle/>
        <a:p>
          <a:endParaRPr lang="en-US"/>
        </a:p>
      </dgm:t>
    </dgm:pt>
    <dgm:pt modelId="{FC04D3D2-9639-5B40-8871-312F6B58F8CE}" type="pres">
      <dgm:prSet presAssocID="{6EE80DC1-2EF5-BA49-A2D5-0AE9B10A68F9}" presName="hierRoot4" presStyleCnt="0"/>
      <dgm:spPr/>
    </dgm:pt>
    <dgm:pt modelId="{E9D05190-54D1-9A45-B3A8-B635D383378A}" type="pres">
      <dgm:prSet presAssocID="{6EE80DC1-2EF5-BA49-A2D5-0AE9B10A68F9}" presName="composite4" presStyleCnt="0"/>
      <dgm:spPr/>
    </dgm:pt>
    <dgm:pt modelId="{FDAB6111-8C39-5F47-B613-CB4431228F67}" type="pres">
      <dgm:prSet presAssocID="{6EE80DC1-2EF5-BA49-A2D5-0AE9B10A68F9}" presName="background4" presStyleLbl="node4" presStyleIdx="1" presStyleCnt="4"/>
      <dgm:spPr/>
    </dgm:pt>
    <dgm:pt modelId="{5A98A731-830B-F242-BDE3-8C8A60EFA95D}" type="pres">
      <dgm:prSet presAssocID="{6EE80DC1-2EF5-BA49-A2D5-0AE9B10A68F9}" presName="text4" presStyleLbl="fgAcc4" presStyleIdx="1" presStyleCnt="4" custScaleX="239341" custLinFactX="-55408" custLinFactNeighborX="-100000" custLinFactNeighborY="-10">
        <dgm:presLayoutVars>
          <dgm:chPref val="3"/>
        </dgm:presLayoutVars>
      </dgm:prSet>
      <dgm:spPr/>
      <dgm:t>
        <a:bodyPr/>
        <a:lstStyle/>
        <a:p>
          <a:endParaRPr lang="en-US"/>
        </a:p>
      </dgm:t>
    </dgm:pt>
    <dgm:pt modelId="{70A34B9C-DA36-2A41-9DFB-853B26DD8F35}" type="pres">
      <dgm:prSet presAssocID="{6EE80DC1-2EF5-BA49-A2D5-0AE9B10A68F9}" presName="hierChild5" presStyleCnt="0"/>
      <dgm:spPr/>
    </dgm:pt>
    <dgm:pt modelId="{7D221E08-87D1-3444-9D3E-FF1B39BF6036}" type="pres">
      <dgm:prSet presAssocID="{12509BBC-8B4D-CA46-A033-B71BCDF5E92A}" presName="Name23" presStyleLbl="parChTrans1D4" presStyleIdx="2" presStyleCnt="4"/>
      <dgm:spPr/>
      <dgm:t>
        <a:bodyPr/>
        <a:lstStyle/>
        <a:p>
          <a:endParaRPr lang="en-US"/>
        </a:p>
      </dgm:t>
    </dgm:pt>
    <dgm:pt modelId="{1E875ED8-0632-FA43-8700-10AA6BCFB187}" type="pres">
      <dgm:prSet presAssocID="{58D043DF-8B5D-624F-898D-8AC45DA8D79A}" presName="hierRoot4" presStyleCnt="0"/>
      <dgm:spPr/>
    </dgm:pt>
    <dgm:pt modelId="{6525743B-A2EE-B44B-B133-CD8F28308ECE}" type="pres">
      <dgm:prSet presAssocID="{58D043DF-8B5D-624F-898D-8AC45DA8D79A}" presName="composite4" presStyleCnt="0"/>
      <dgm:spPr/>
    </dgm:pt>
    <dgm:pt modelId="{60E804F8-5B74-0540-B15A-9FA24AA25C03}" type="pres">
      <dgm:prSet presAssocID="{58D043DF-8B5D-624F-898D-8AC45DA8D79A}" presName="background4" presStyleLbl="node4" presStyleIdx="2" presStyleCnt="4"/>
      <dgm:spPr/>
    </dgm:pt>
    <dgm:pt modelId="{7E4F67CD-0AB4-664A-8A64-493B1E9255D9}" type="pres">
      <dgm:prSet presAssocID="{58D043DF-8B5D-624F-898D-8AC45DA8D79A}" presName="text4" presStyleLbl="fgAcc4" presStyleIdx="2" presStyleCnt="4" custScaleX="255605" custLinFactNeighborX="-15051" custLinFactNeighborY="-10">
        <dgm:presLayoutVars>
          <dgm:chPref val="3"/>
        </dgm:presLayoutVars>
      </dgm:prSet>
      <dgm:spPr/>
      <dgm:t>
        <a:bodyPr/>
        <a:lstStyle/>
        <a:p>
          <a:endParaRPr lang="en-US"/>
        </a:p>
      </dgm:t>
    </dgm:pt>
    <dgm:pt modelId="{9659A9FE-49A3-8644-966E-A93ECB03A765}" type="pres">
      <dgm:prSet presAssocID="{58D043DF-8B5D-624F-898D-8AC45DA8D79A}" presName="hierChild5" presStyleCnt="0"/>
      <dgm:spPr/>
    </dgm:pt>
    <dgm:pt modelId="{7BCF9837-2178-244C-9DA4-7FC70868080F}" type="pres">
      <dgm:prSet presAssocID="{56C001FD-2430-094F-9BD3-C6EBF3F0408C}" presName="Name23" presStyleLbl="parChTrans1D4" presStyleIdx="3" presStyleCnt="4"/>
      <dgm:spPr/>
      <dgm:t>
        <a:bodyPr/>
        <a:lstStyle/>
        <a:p>
          <a:endParaRPr lang="en-US"/>
        </a:p>
      </dgm:t>
    </dgm:pt>
    <dgm:pt modelId="{8B91AFFA-BA22-6047-8E60-49DB1CEDD55F}" type="pres">
      <dgm:prSet presAssocID="{4856CE27-A9F3-334A-BF04-D252CF5AB5E7}" presName="hierRoot4" presStyleCnt="0"/>
      <dgm:spPr/>
    </dgm:pt>
    <dgm:pt modelId="{82EAFE26-1DCA-8E47-8BD2-2B0BB6C437EE}" type="pres">
      <dgm:prSet presAssocID="{4856CE27-A9F3-334A-BF04-D252CF5AB5E7}" presName="composite4" presStyleCnt="0"/>
      <dgm:spPr/>
    </dgm:pt>
    <dgm:pt modelId="{429BC40B-C319-B245-9211-B3CABB791193}" type="pres">
      <dgm:prSet presAssocID="{4856CE27-A9F3-334A-BF04-D252CF5AB5E7}" presName="background4" presStyleLbl="node4" presStyleIdx="3" presStyleCnt="4"/>
      <dgm:spPr/>
    </dgm:pt>
    <dgm:pt modelId="{CD467E3B-8E9F-7845-B27D-02FD0085CBC0}" type="pres">
      <dgm:prSet presAssocID="{4856CE27-A9F3-334A-BF04-D252CF5AB5E7}" presName="text4" presStyleLbl="fgAcc4" presStyleIdx="3" presStyleCnt="4" custScaleX="243850" custLinFactNeighborX="85162" custLinFactNeighborY="-2651">
        <dgm:presLayoutVars>
          <dgm:chPref val="3"/>
        </dgm:presLayoutVars>
      </dgm:prSet>
      <dgm:spPr/>
      <dgm:t>
        <a:bodyPr/>
        <a:lstStyle/>
        <a:p>
          <a:endParaRPr lang="en-US"/>
        </a:p>
      </dgm:t>
    </dgm:pt>
    <dgm:pt modelId="{0B9E8ECC-2D07-1748-8F64-3D1B86415A2A}" type="pres">
      <dgm:prSet presAssocID="{4856CE27-A9F3-334A-BF04-D252CF5AB5E7}" presName="hierChild5" presStyleCnt="0"/>
      <dgm:spPr/>
    </dgm:pt>
    <dgm:pt modelId="{D26152CB-6B4A-A943-BB43-57FCA88C8A4C}" type="pres">
      <dgm:prSet presAssocID="{C427C1A1-8D87-D846-B979-F8732CFBC7BB}" presName="Name17" presStyleLbl="parChTrans1D3" presStyleIdx="3" presStyleCnt="4"/>
      <dgm:spPr/>
      <dgm:t>
        <a:bodyPr/>
        <a:lstStyle/>
        <a:p>
          <a:endParaRPr lang="en-US"/>
        </a:p>
      </dgm:t>
    </dgm:pt>
    <dgm:pt modelId="{9C94C106-CBA5-C74D-956D-984F8113D235}" type="pres">
      <dgm:prSet presAssocID="{E25979AE-7A59-4D41-8A8E-7A2895F76DFC}" presName="hierRoot3" presStyleCnt="0"/>
      <dgm:spPr/>
    </dgm:pt>
    <dgm:pt modelId="{89A98AA8-707F-F549-9E6E-650EB0D0F201}" type="pres">
      <dgm:prSet presAssocID="{E25979AE-7A59-4D41-8A8E-7A2895F76DFC}" presName="composite3" presStyleCnt="0"/>
      <dgm:spPr/>
    </dgm:pt>
    <dgm:pt modelId="{6ABC7E21-CEA5-0C4F-A733-EB8142242248}" type="pres">
      <dgm:prSet presAssocID="{E25979AE-7A59-4D41-8A8E-7A2895F76DFC}" presName="background3" presStyleLbl="node3" presStyleIdx="3" presStyleCnt="4"/>
      <dgm:spPr/>
    </dgm:pt>
    <dgm:pt modelId="{68F4B8AA-54FF-1747-B621-CCE8888EA631}" type="pres">
      <dgm:prSet presAssocID="{E25979AE-7A59-4D41-8A8E-7A2895F76DFC}" presName="text3" presStyleLbl="fgAcc3" presStyleIdx="3" presStyleCnt="4" custScaleX="141822" custLinFactNeighborX="-1676" custLinFactNeighborY="-18955">
        <dgm:presLayoutVars>
          <dgm:chPref val="3"/>
        </dgm:presLayoutVars>
      </dgm:prSet>
      <dgm:spPr/>
      <dgm:t>
        <a:bodyPr/>
        <a:lstStyle/>
        <a:p>
          <a:endParaRPr lang="en-US"/>
        </a:p>
      </dgm:t>
    </dgm:pt>
    <dgm:pt modelId="{61768536-E6E9-6D47-B29D-1275F35EB76E}" type="pres">
      <dgm:prSet presAssocID="{E25979AE-7A59-4D41-8A8E-7A2895F76DFC}" presName="hierChild4" presStyleCnt="0"/>
      <dgm:spPr/>
    </dgm:pt>
  </dgm:ptLst>
  <dgm:cxnLst>
    <dgm:cxn modelId="{841AFDBF-1FBC-4B49-A538-C6D8999AC53F}" srcId="{7C0A89C4-D948-5D49-926E-F89263770D13}" destId="{0925CEB5-19C1-3F4B-BDC5-3CD0B2846AF3}" srcOrd="1" destOrd="0" parTransId="{FF4E5413-4DF6-0C42-9CA6-CDF682CF8E52}" sibTransId="{25429A67-893C-2043-BF0E-86E8BD6FE7C9}"/>
    <dgm:cxn modelId="{2FD70AFE-EB30-B04F-BB4A-974A3364595B}" type="presOf" srcId="{6F2204A5-A4C3-1540-A978-14DA03ECEB01}" destId="{35F1F8D7-2792-0A4C-B308-B6DBF55A0B60}" srcOrd="0" destOrd="0" presId="urn:microsoft.com/office/officeart/2005/8/layout/hierarchy1"/>
    <dgm:cxn modelId="{06933B09-E5F3-344E-8E40-D8B68936C930}" srcId="{327922F4-567F-5E44-91E8-5644155B4532}" destId="{8E3096A8-3F50-0042-8476-EC4D1D9ABCEA}" srcOrd="0" destOrd="0" parTransId="{A8484B11-2227-2B48-8967-EB70FD5ACE40}" sibTransId="{290216B3-43BA-0446-A5B1-D1BBECD8DEDD}"/>
    <dgm:cxn modelId="{8EC3F9F3-FE8D-1B44-A045-81DA1FB2A2F0}" srcId="{2C96C38C-AB53-464B-9237-24328595E3C8}" destId="{27CEE4A6-65AE-6646-B15A-6CC00242823A}" srcOrd="0" destOrd="0" parTransId="{EFA0D31F-754B-2848-A15D-4CBED5C6DAC6}" sibTransId="{62B7C44E-615E-A145-93A9-F0C9EAC0FD47}"/>
    <dgm:cxn modelId="{5D0A812F-C7D4-8844-B6F9-4C6D236BAC02}" type="presOf" srcId="{C427C1A1-8D87-D846-B979-F8732CFBC7BB}" destId="{D26152CB-6B4A-A943-BB43-57FCA88C8A4C}" srcOrd="0" destOrd="0" presId="urn:microsoft.com/office/officeart/2005/8/layout/hierarchy1"/>
    <dgm:cxn modelId="{A9B52E47-32C5-314A-8196-A8BFF67A71AD}" type="presOf" srcId="{EFA0D31F-754B-2848-A15D-4CBED5C6DAC6}" destId="{E524521B-B284-8A41-BBD2-54EC7C797BC0}" srcOrd="0" destOrd="0" presId="urn:microsoft.com/office/officeart/2005/8/layout/hierarchy1"/>
    <dgm:cxn modelId="{9348980D-7CF1-A549-A156-4A222B5AF39F}" type="presOf" srcId="{327922F4-567F-5E44-91E8-5644155B4532}" destId="{AA27BA98-63CD-3148-A296-8A4EFF7A96B1}" srcOrd="0" destOrd="0" presId="urn:microsoft.com/office/officeart/2005/8/layout/hierarchy1"/>
    <dgm:cxn modelId="{64C3016C-BA00-EB43-B81D-F19B2BE8BCD3}" type="presOf" srcId="{8E3096A8-3F50-0042-8476-EC4D1D9ABCEA}" destId="{B28D919F-4F60-3247-B744-CECD6CB19CFC}" srcOrd="0" destOrd="0" presId="urn:microsoft.com/office/officeart/2005/8/layout/hierarchy1"/>
    <dgm:cxn modelId="{D6E5750A-24A9-F94D-ACF7-2DDC0046A419}" type="presOf" srcId="{14090F8A-01D6-494E-B5EE-39C9BEBA6CD4}" destId="{0FD4817A-FC78-E94E-801E-D3472BCBF416}" srcOrd="0" destOrd="0" presId="urn:microsoft.com/office/officeart/2005/8/layout/hierarchy1"/>
    <dgm:cxn modelId="{FF0FE1C6-23C2-7249-A5F5-A180F743F61F}" type="presOf" srcId="{E25979AE-7A59-4D41-8A8E-7A2895F76DFC}" destId="{68F4B8AA-54FF-1747-B621-CCE8888EA631}" srcOrd="0" destOrd="0" presId="urn:microsoft.com/office/officeart/2005/8/layout/hierarchy1"/>
    <dgm:cxn modelId="{DFF0B9FE-9CD0-DB4C-B9FA-CFF2F4750D64}" type="presOf" srcId="{9E2F7905-5655-C54A-9FC3-A9E2E46322D8}" destId="{70BC88EC-5C21-054B-BA69-DBE6E838B92F}" srcOrd="0" destOrd="0" presId="urn:microsoft.com/office/officeart/2005/8/layout/hierarchy1"/>
    <dgm:cxn modelId="{6C670D54-5334-EF41-8E01-7E7BD760FD03}" type="presOf" srcId="{4856CE27-A9F3-334A-BF04-D252CF5AB5E7}" destId="{CD467E3B-8E9F-7845-B27D-02FD0085CBC0}" srcOrd="0" destOrd="0" presId="urn:microsoft.com/office/officeart/2005/8/layout/hierarchy1"/>
    <dgm:cxn modelId="{B23F09DD-46F7-A249-9CD7-DC55564FECB5}" srcId="{9E389F74-1E3E-8246-8E1A-762818425C2E}" destId="{7C0A89C4-D948-5D49-926E-F89263770D13}" srcOrd="0" destOrd="0" parTransId="{789A8933-1C3E-CC43-B499-A4D6615823DA}" sibTransId="{D9DA4FB6-01D3-0B41-8299-E1B859C3E4A4}"/>
    <dgm:cxn modelId="{F278C7A3-D684-F84F-B5BA-3621DCAD47F1}" srcId="{2C96C38C-AB53-464B-9237-24328595E3C8}" destId="{C5C520B9-2D2F-FF4E-975D-654EF846B8EA}" srcOrd="1" destOrd="0" parTransId="{14090F8A-01D6-494E-B5EE-39C9BEBA6CD4}" sibTransId="{F79E4036-935C-374A-9FDB-ECD9071DC280}"/>
    <dgm:cxn modelId="{61C678FD-16F9-6D49-AAB3-2DE52A514068}" type="presOf" srcId="{27CEE4A6-65AE-6646-B15A-6CC00242823A}" destId="{47075F2B-F403-AF4B-B189-F0893667F292}" srcOrd="0" destOrd="0" presId="urn:microsoft.com/office/officeart/2005/8/layout/hierarchy1"/>
    <dgm:cxn modelId="{2236E820-26AE-D741-A008-9C386494F827}" type="presOf" srcId="{FF4E5413-4DF6-0C42-9CA6-CDF682CF8E52}" destId="{1A391D90-16C4-AD42-9F6E-9B7C574DB397}" srcOrd="0" destOrd="0" presId="urn:microsoft.com/office/officeart/2005/8/layout/hierarchy1"/>
    <dgm:cxn modelId="{6571D67F-37D6-794C-B4DB-B5131B08C844}" srcId="{8E3096A8-3F50-0042-8476-EC4D1D9ABCEA}" destId="{6EE80DC1-2EF5-BA49-A2D5-0AE9B10A68F9}" srcOrd="0" destOrd="0" parTransId="{6F2204A5-A4C3-1540-A978-14DA03ECEB01}" sibTransId="{A85C42B8-2801-4B4C-8952-73B546A4FB1C}"/>
    <dgm:cxn modelId="{5E91C72C-5D25-6B40-96F5-007599E19908}" type="presOf" srcId="{0925CEB5-19C1-3F4B-BDC5-3CD0B2846AF3}" destId="{D0E5395C-24DA-7046-AD51-5273705A4510}" srcOrd="0" destOrd="0" presId="urn:microsoft.com/office/officeart/2005/8/layout/hierarchy1"/>
    <dgm:cxn modelId="{8EBF219F-709A-9542-8257-9170F70D529A}" srcId="{8E3096A8-3F50-0042-8476-EC4D1D9ABCEA}" destId="{58D043DF-8B5D-624F-898D-8AC45DA8D79A}" srcOrd="1" destOrd="0" parTransId="{12509BBC-8B4D-CA46-A033-B71BCDF5E92A}" sibTransId="{746EA305-4321-C54C-9AC6-0C3662FF615D}"/>
    <dgm:cxn modelId="{E896654E-AC91-2D4C-B9E5-101CF46E8532}" srcId="{327922F4-567F-5E44-91E8-5644155B4532}" destId="{4856CE27-A9F3-334A-BF04-D252CF5AB5E7}" srcOrd="1" destOrd="0" parTransId="{56C001FD-2430-094F-9BD3-C6EBF3F0408C}" sibTransId="{A0DFBDFF-6175-9B42-84E2-0DCD1CD503C3}"/>
    <dgm:cxn modelId="{63C68ED7-3255-0944-8C3F-DC9304840866}" srcId="{7C0A89C4-D948-5D49-926E-F89263770D13}" destId="{2C96C38C-AB53-464B-9237-24328595E3C8}" srcOrd="0" destOrd="0" parTransId="{50CC340D-C2BB-5C4F-8EC2-CEC47DDFE704}" sibTransId="{194B63E7-9ADB-684C-B8F8-01838FE31B51}"/>
    <dgm:cxn modelId="{69AE0F73-D818-2445-920F-F8EFA4D47FC5}" type="presOf" srcId="{50CC340D-C2BB-5C4F-8EC2-CEC47DDFE704}" destId="{C6F00236-7596-1046-8B05-8AF7344A7F50}" srcOrd="0" destOrd="0" presId="urn:microsoft.com/office/officeart/2005/8/layout/hierarchy1"/>
    <dgm:cxn modelId="{F9F5254E-8497-D64A-B496-FBE469CC3597}" type="presOf" srcId="{6EE80DC1-2EF5-BA49-A2D5-0AE9B10A68F9}" destId="{5A98A731-830B-F242-BDE3-8C8A60EFA95D}" srcOrd="0" destOrd="0" presId="urn:microsoft.com/office/officeart/2005/8/layout/hierarchy1"/>
    <dgm:cxn modelId="{457F9651-93CB-DB42-B7F1-55D9BBDE3ADC}" type="presOf" srcId="{2C96C38C-AB53-464B-9237-24328595E3C8}" destId="{02D29162-C8B6-0E4B-B317-DC1A24BBACA8}" srcOrd="0" destOrd="0" presId="urn:microsoft.com/office/officeart/2005/8/layout/hierarchy1"/>
    <dgm:cxn modelId="{2335ABA0-A517-B542-BDB9-5D210C17716C}" type="presOf" srcId="{C5C520B9-2D2F-FF4E-975D-654EF846B8EA}" destId="{75EA0371-F8DD-1F4B-902E-E9A48705B385}" srcOrd="0" destOrd="0" presId="urn:microsoft.com/office/officeart/2005/8/layout/hierarchy1"/>
    <dgm:cxn modelId="{A88D60A2-E979-F349-A819-4CC7C3EB889E}" type="presOf" srcId="{56C001FD-2430-094F-9BD3-C6EBF3F0408C}" destId="{7BCF9837-2178-244C-9DA4-7FC70868080F}" srcOrd="0" destOrd="0" presId="urn:microsoft.com/office/officeart/2005/8/layout/hierarchy1"/>
    <dgm:cxn modelId="{6DA223A4-4897-D144-99CE-38EF128479F4}" type="presOf" srcId="{7C0A89C4-D948-5D49-926E-F89263770D13}" destId="{E4928DD2-65E8-DE43-8712-2A33799FC79C}" srcOrd="0" destOrd="0" presId="urn:microsoft.com/office/officeart/2005/8/layout/hierarchy1"/>
    <dgm:cxn modelId="{1F9C6E75-CB34-5640-9E5A-AABACBA4A47D}" type="presOf" srcId="{9E389F74-1E3E-8246-8E1A-762818425C2E}" destId="{3CF9DD97-4404-BB42-BE70-A714998C7E2E}" srcOrd="0" destOrd="0" presId="urn:microsoft.com/office/officeart/2005/8/layout/hierarchy1"/>
    <dgm:cxn modelId="{D4BD3BB1-94C2-0D4E-BF01-DFBB03CF1397}" type="presOf" srcId="{12509BBC-8B4D-CA46-A033-B71BCDF5E92A}" destId="{7D221E08-87D1-3444-9D3E-FF1B39BF6036}" srcOrd="0" destOrd="0" presId="urn:microsoft.com/office/officeart/2005/8/layout/hierarchy1"/>
    <dgm:cxn modelId="{FB819A39-BEA0-354C-8E15-E29725D9D315}" srcId="{0925CEB5-19C1-3F4B-BDC5-3CD0B2846AF3}" destId="{E25979AE-7A59-4D41-8A8E-7A2895F76DFC}" srcOrd="1" destOrd="0" parTransId="{C427C1A1-8D87-D846-B979-F8732CFBC7BB}" sibTransId="{30B44F4B-883F-6D42-880B-49123B7499F0}"/>
    <dgm:cxn modelId="{6826214F-DBEC-A14B-8F21-51F3CC4E029D}" srcId="{0925CEB5-19C1-3F4B-BDC5-3CD0B2846AF3}" destId="{327922F4-567F-5E44-91E8-5644155B4532}" srcOrd="0" destOrd="0" parTransId="{9E2F7905-5655-C54A-9FC3-A9E2E46322D8}" sibTransId="{53ED3F97-ED11-0844-A9AC-46870ECE9638}"/>
    <dgm:cxn modelId="{60277C5F-6FA9-5942-B0D6-A6BB44D0AD23}" type="presOf" srcId="{A8484B11-2227-2B48-8967-EB70FD5ACE40}" destId="{2CE52E6C-2D86-8048-B536-F9099A5FEE27}" srcOrd="0" destOrd="0" presId="urn:microsoft.com/office/officeart/2005/8/layout/hierarchy1"/>
    <dgm:cxn modelId="{E0AD693F-FE93-004C-87AF-3BB5ABFD9188}" type="presOf" srcId="{58D043DF-8B5D-624F-898D-8AC45DA8D79A}" destId="{7E4F67CD-0AB4-664A-8A64-493B1E9255D9}" srcOrd="0" destOrd="0" presId="urn:microsoft.com/office/officeart/2005/8/layout/hierarchy1"/>
    <dgm:cxn modelId="{A22A8FB0-C8EF-4A47-B24E-DCA18215D35F}" type="presParOf" srcId="{3CF9DD97-4404-BB42-BE70-A714998C7E2E}" destId="{178BDE0D-F4DE-4141-9EE0-8BDA537ACF18}" srcOrd="0" destOrd="0" presId="urn:microsoft.com/office/officeart/2005/8/layout/hierarchy1"/>
    <dgm:cxn modelId="{E6E99176-E906-664D-BB13-62A6DBE2AF5C}" type="presParOf" srcId="{178BDE0D-F4DE-4141-9EE0-8BDA537ACF18}" destId="{B03D274E-34BF-2845-8787-5C360221CC29}" srcOrd="0" destOrd="0" presId="urn:microsoft.com/office/officeart/2005/8/layout/hierarchy1"/>
    <dgm:cxn modelId="{FF2ECD89-9A9E-8B4D-9421-1E5F1AE06C7C}" type="presParOf" srcId="{B03D274E-34BF-2845-8787-5C360221CC29}" destId="{9E072999-F098-2345-A7B7-2BDAE20E2693}" srcOrd="0" destOrd="0" presId="urn:microsoft.com/office/officeart/2005/8/layout/hierarchy1"/>
    <dgm:cxn modelId="{CD3209D3-93BC-7146-9605-3E8F45173A95}" type="presParOf" srcId="{B03D274E-34BF-2845-8787-5C360221CC29}" destId="{E4928DD2-65E8-DE43-8712-2A33799FC79C}" srcOrd="1" destOrd="0" presId="urn:microsoft.com/office/officeart/2005/8/layout/hierarchy1"/>
    <dgm:cxn modelId="{175B1E7E-0154-0E41-B7B6-A2D9810332D5}" type="presParOf" srcId="{178BDE0D-F4DE-4141-9EE0-8BDA537ACF18}" destId="{7A1600E6-CE1C-1648-BBDA-1CA9EEFB4C1F}" srcOrd="1" destOrd="0" presId="urn:microsoft.com/office/officeart/2005/8/layout/hierarchy1"/>
    <dgm:cxn modelId="{05441FAF-10D2-C144-B300-78F0AE651647}" type="presParOf" srcId="{7A1600E6-CE1C-1648-BBDA-1CA9EEFB4C1F}" destId="{C6F00236-7596-1046-8B05-8AF7344A7F50}" srcOrd="0" destOrd="0" presId="urn:microsoft.com/office/officeart/2005/8/layout/hierarchy1"/>
    <dgm:cxn modelId="{2684A2C6-5132-314A-BCB6-9A645E86FE88}" type="presParOf" srcId="{7A1600E6-CE1C-1648-BBDA-1CA9EEFB4C1F}" destId="{36BEB06A-9C9B-914C-A43D-A9C59C634F62}" srcOrd="1" destOrd="0" presId="urn:microsoft.com/office/officeart/2005/8/layout/hierarchy1"/>
    <dgm:cxn modelId="{E538A394-0B6B-CD41-A26A-0297F19F4463}" type="presParOf" srcId="{36BEB06A-9C9B-914C-A43D-A9C59C634F62}" destId="{174D0557-C261-894A-9D41-5877D3259E1A}" srcOrd="0" destOrd="0" presId="urn:microsoft.com/office/officeart/2005/8/layout/hierarchy1"/>
    <dgm:cxn modelId="{D4BCB151-59DF-9541-A94D-CE0FA3D20E62}" type="presParOf" srcId="{174D0557-C261-894A-9D41-5877D3259E1A}" destId="{0B5AA7B1-B935-6E45-8183-E9531640BBFA}" srcOrd="0" destOrd="0" presId="urn:microsoft.com/office/officeart/2005/8/layout/hierarchy1"/>
    <dgm:cxn modelId="{A3106D52-B0FC-C848-9291-9FCAD2787CA1}" type="presParOf" srcId="{174D0557-C261-894A-9D41-5877D3259E1A}" destId="{02D29162-C8B6-0E4B-B317-DC1A24BBACA8}" srcOrd="1" destOrd="0" presId="urn:microsoft.com/office/officeart/2005/8/layout/hierarchy1"/>
    <dgm:cxn modelId="{10F073F5-5159-894E-83BA-97F8B6208463}" type="presParOf" srcId="{36BEB06A-9C9B-914C-A43D-A9C59C634F62}" destId="{3941F2FB-FB09-CE4A-BC7C-48860EB652C9}" srcOrd="1" destOrd="0" presId="urn:microsoft.com/office/officeart/2005/8/layout/hierarchy1"/>
    <dgm:cxn modelId="{297850DF-FBBF-004E-AA94-4F09E3ECC886}" type="presParOf" srcId="{3941F2FB-FB09-CE4A-BC7C-48860EB652C9}" destId="{E524521B-B284-8A41-BBD2-54EC7C797BC0}" srcOrd="0" destOrd="0" presId="urn:microsoft.com/office/officeart/2005/8/layout/hierarchy1"/>
    <dgm:cxn modelId="{7191454E-2A4D-2940-923F-3A799EA24541}" type="presParOf" srcId="{3941F2FB-FB09-CE4A-BC7C-48860EB652C9}" destId="{2AE0B718-213A-484D-B413-CFB9009814C5}" srcOrd="1" destOrd="0" presId="urn:microsoft.com/office/officeart/2005/8/layout/hierarchy1"/>
    <dgm:cxn modelId="{F8D99D2C-68C0-2649-9A8F-53FD19CB7F1C}" type="presParOf" srcId="{2AE0B718-213A-484D-B413-CFB9009814C5}" destId="{46C30573-233D-6641-8039-DBD80934BAEC}" srcOrd="0" destOrd="0" presId="urn:microsoft.com/office/officeart/2005/8/layout/hierarchy1"/>
    <dgm:cxn modelId="{9C7FED0C-24FE-C247-9C31-A94294ED156D}" type="presParOf" srcId="{46C30573-233D-6641-8039-DBD80934BAEC}" destId="{A71E9D1F-5C30-7C4B-977E-1D16CE66B18C}" srcOrd="0" destOrd="0" presId="urn:microsoft.com/office/officeart/2005/8/layout/hierarchy1"/>
    <dgm:cxn modelId="{DDC9281A-F4D4-F545-A642-E905DCC79851}" type="presParOf" srcId="{46C30573-233D-6641-8039-DBD80934BAEC}" destId="{47075F2B-F403-AF4B-B189-F0893667F292}" srcOrd="1" destOrd="0" presId="urn:microsoft.com/office/officeart/2005/8/layout/hierarchy1"/>
    <dgm:cxn modelId="{C9F4C467-E922-9A4F-BFFF-180E02BFC387}" type="presParOf" srcId="{2AE0B718-213A-484D-B413-CFB9009814C5}" destId="{107FFDE8-1C7A-1A43-B232-F38815FF5E4A}" srcOrd="1" destOrd="0" presId="urn:microsoft.com/office/officeart/2005/8/layout/hierarchy1"/>
    <dgm:cxn modelId="{967EB8E3-631A-5C45-9723-6159CC636894}" type="presParOf" srcId="{3941F2FB-FB09-CE4A-BC7C-48860EB652C9}" destId="{0FD4817A-FC78-E94E-801E-D3472BCBF416}" srcOrd="2" destOrd="0" presId="urn:microsoft.com/office/officeart/2005/8/layout/hierarchy1"/>
    <dgm:cxn modelId="{DA60A9CF-CA72-C54D-B51A-11CDFA7BB1A6}" type="presParOf" srcId="{3941F2FB-FB09-CE4A-BC7C-48860EB652C9}" destId="{126BF45B-A18D-E14F-81AE-08261BBFBF2F}" srcOrd="3" destOrd="0" presId="urn:microsoft.com/office/officeart/2005/8/layout/hierarchy1"/>
    <dgm:cxn modelId="{910F6ECF-CF63-304D-93E4-C8B69D47F244}" type="presParOf" srcId="{126BF45B-A18D-E14F-81AE-08261BBFBF2F}" destId="{5ABC4E6A-FC8C-B14E-B74D-07ECFC1E3DC9}" srcOrd="0" destOrd="0" presId="urn:microsoft.com/office/officeart/2005/8/layout/hierarchy1"/>
    <dgm:cxn modelId="{A3766D77-68A9-5D4B-8730-D1E57507C334}" type="presParOf" srcId="{5ABC4E6A-FC8C-B14E-B74D-07ECFC1E3DC9}" destId="{86934BDE-137C-0D4B-93EE-21D0F1FC6315}" srcOrd="0" destOrd="0" presId="urn:microsoft.com/office/officeart/2005/8/layout/hierarchy1"/>
    <dgm:cxn modelId="{3B28D416-333A-B043-A3D2-63BE705317F2}" type="presParOf" srcId="{5ABC4E6A-FC8C-B14E-B74D-07ECFC1E3DC9}" destId="{75EA0371-F8DD-1F4B-902E-E9A48705B385}" srcOrd="1" destOrd="0" presId="urn:microsoft.com/office/officeart/2005/8/layout/hierarchy1"/>
    <dgm:cxn modelId="{D95289ED-68F8-204A-9283-973605454D88}" type="presParOf" srcId="{126BF45B-A18D-E14F-81AE-08261BBFBF2F}" destId="{965C702D-944A-CC48-9DB3-FE2C3D661131}" srcOrd="1" destOrd="0" presId="urn:microsoft.com/office/officeart/2005/8/layout/hierarchy1"/>
    <dgm:cxn modelId="{FD0A479F-6BDD-B34E-B601-62FAAED74CF9}" type="presParOf" srcId="{7A1600E6-CE1C-1648-BBDA-1CA9EEFB4C1F}" destId="{1A391D90-16C4-AD42-9F6E-9B7C574DB397}" srcOrd="2" destOrd="0" presId="urn:microsoft.com/office/officeart/2005/8/layout/hierarchy1"/>
    <dgm:cxn modelId="{DC4AB3F0-BCEB-9F40-A145-D4B316BA3EDD}" type="presParOf" srcId="{7A1600E6-CE1C-1648-BBDA-1CA9EEFB4C1F}" destId="{97A0D7DE-633F-4A4B-B30B-0B941C7D15D5}" srcOrd="3" destOrd="0" presId="urn:microsoft.com/office/officeart/2005/8/layout/hierarchy1"/>
    <dgm:cxn modelId="{07DA57B9-4156-2B4D-9BEE-E1014CAC71BC}" type="presParOf" srcId="{97A0D7DE-633F-4A4B-B30B-0B941C7D15D5}" destId="{1EBF8A49-A7B9-AC45-BFF5-0EA60F9733BD}" srcOrd="0" destOrd="0" presId="urn:microsoft.com/office/officeart/2005/8/layout/hierarchy1"/>
    <dgm:cxn modelId="{70CC173C-A5A0-0B42-AC00-02530BA1BA1B}" type="presParOf" srcId="{1EBF8A49-A7B9-AC45-BFF5-0EA60F9733BD}" destId="{7EDB141A-A994-054C-ADDE-6E2B7892CB8B}" srcOrd="0" destOrd="0" presId="urn:microsoft.com/office/officeart/2005/8/layout/hierarchy1"/>
    <dgm:cxn modelId="{89206E88-4D83-AE46-9CB4-30EDDE1F1092}" type="presParOf" srcId="{1EBF8A49-A7B9-AC45-BFF5-0EA60F9733BD}" destId="{D0E5395C-24DA-7046-AD51-5273705A4510}" srcOrd="1" destOrd="0" presId="urn:microsoft.com/office/officeart/2005/8/layout/hierarchy1"/>
    <dgm:cxn modelId="{DFF6C509-0E0E-8345-95CB-6A74318C0069}" type="presParOf" srcId="{97A0D7DE-633F-4A4B-B30B-0B941C7D15D5}" destId="{2424E9BA-AD0B-7145-8E32-39FCF39AB16A}" srcOrd="1" destOrd="0" presId="urn:microsoft.com/office/officeart/2005/8/layout/hierarchy1"/>
    <dgm:cxn modelId="{DF843BE6-9B0C-0841-82F2-039A476822AF}" type="presParOf" srcId="{2424E9BA-AD0B-7145-8E32-39FCF39AB16A}" destId="{70BC88EC-5C21-054B-BA69-DBE6E838B92F}" srcOrd="0" destOrd="0" presId="urn:microsoft.com/office/officeart/2005/8/layout/hierarchy1"/>
    <dgm:cxn modelId="{8F17E51B-3443-AC42-B41A-331F597AE56B}" type="presParOf" srcId="{2424E9BA-AD0B-7145-8E32-39FCF39AB16A}" destId="{CC2F716C-CA58-DB4F-BA2B-6B98F5122823}" srcOrd="1" destOrd="0" presId="urn:microsoft.com/office/officeart/2005/8/layout/hierarchy1"/>
    <dgm:cxn modelId="{21F856F5-EBDD-2B41-AEB1-7D2F81D64B93}" type="presParOf" srcId="{CC2F716C-CA58-DB4F-BA2B-6B98F5122823}" destId="{2822B207-7D6E-CA44-A1D3-B43557B2936D}" srcOrd="0" destOrd="0" presId="urn:microsoft.com/office/officeart/2005/8/layout/hierarchy1"/>
    <dgm:cxn modelId="{197A638F-D426-4941-9CED-6D233EEFEBB5}" type="presParOf" srcId="{2822B207-7D6E-CA44-A1D3-B43557B2936D}" destId="{C31440ED-5B67-EE44-928F-597950AF827D}" srcOrd="0" destOrd="0" presId="urn:microsoft.com/office/officeart/2005/8/layout/hierarchy1"/>
    <dgm:cxn modelId="{21241D99-EAAB-C449-8BCA-9960B0626E48}" type="presParOf" srcId="{2822B207-7D6E-CA44-A1D3-B43557B2936D}" destId="{AA27BA98-63CD-3148-A296-8A4EFF7A96B1}" srcOrd="1" destOrd="0" presId="urn:microsoft.com/office/officeart/2005/8/layout/hierarchy1"/>
    <dgm:cxn modelId="{00BB6B27-EA79-A84F-A401-5709D2D9D246}" type="presParOf" srcId="{CC2F716C-CA58-DB4F-BA2B-6B98F5122823}" destId="{A9D76076-3EE3-4547-977C-CEB8CD9F6B5D}" srcOrd="1" destOrd="0" presId="urn:microsoft.com/office/officeart/2005/8/layout/hierarchy1"/>
    <dgm:cxn modelId="{D7983D38-031C-024A-BB81-D20BE816FF79}" type="presParOf" srcId="{A9D76076-3EE3-4547-977C-CEB8CD9F6B5D}" destId="{2CE52E6C-2D86-8048-B536-F9099A5FEE27}" srcOrd="0" destOrd="0" presId="urn:microsoft.com/office/officeart/2005/8/layout/hierarchy1"/>
    <dgm:cxn modelId="{892C4D04-BE05-6449-ADC4-4F5E7DB4497B}" type="presParOf" srcId="{A9D76076-3EE3-4547-977C-CEB8CD9F6B5D}" destId="{2594A6CE-97C9-9748-ABD1-1A066ED61616}" srcOrd="1" destOrd="0" presId="urn:microsoft.com/office/officeart/2005/8/layout/hierarchy1"/>
    <dgm:cxn modelId="{720CD23B-9BD0-FF48-B259-390498514C6C}" type="presParOf" srcId="{2594A6CE-97C9-9748-ABD1-1A066ED61616}" destId="{53EA97BF-E4E4-E149-9C47-4B9A0D27DA10}" srcOrd="0" destOrd="0" presId="urn:microsoft.com/office/officeart/2005/8/layout/hierarchy1"/>
    <dgm:cxn modelId="{17D80547-B6ED-AA4E-9A34-5459BDC4C4AA}" type="presParOf" srcId="{53EA97BF-E4E4-E149-9C47-4B9A0D27DA10}" destId="{4F63CF10-7EFC-4645-AE9A-DFAF266A7FEE}" srcOrd="0" destOrd="0" presId="urn:microsoft.com/office/officeart/2005/8/layout/hierarchy1"/>
    <dgm:cxn modelId="{CCEA8FDE-0C03-A449-A025-F27690EC7D36}" type="presParOf" srcId="{53EA97BF-E4E4-E149-9C47-4B9A0D27DA10}" destId="{B28D919F-4F60-3247-B744-CECD6CB19CFC}" srcOrd="1" destOrd="0" presId="urn:microsoft.com/office/officeart/2005/8/layout/hierarchy1"/>
    <dgm:cxn modelId="{8FFB0CF9-96DA-BF45-B247-376F9F2DD407}" type="presParOf" srcId="{2594A6CE-97C9-9748-ABD1-1A066ED61616}" destId="{161969DF-4F8F-C24E-8C35-C4B5EFF90E27}" srcOrd="1" destOrd="0" presId="urn:microsoft.com/office/officeart/2005/8/layout/hierarchy1"/>
    <dgm:cxn modelId="{63F6E624-0C2A-C747-933B-156B7E89D336}" type="presParOf" srcId="{161969DF-4F8F-C24E-8C35-C4B5EFF90E27}" destId="{35F1F8D7-2792-0A4C-B308-B6DBF55A0B60}" srcOrd="0" destOrd="0" presId="urn:microsoft.com/office/officeart/2005/8/layout/hierarchy1"/>
    <dgm:cxn modelId="{C7CADB06-E2DF-C241-BE81-C14486DFD9AD}" type="presParOf" srcId="{161969DF-4F8F-C24E-8C35-C4B5EFF90E27}" destId="{FC04D3D2-9639-5B40-8871-312F6B58F8CE}" srcOrd="1" destOrd="0" presId="urn:microsoft.com/office/officeart/2005/8/layout/hierarchy1"/>
    <dgm:cxn modelId="{D6BED351-E613-854A-99C0-B3BECF289634}" type="presParOf" srcId="{FC04D3D2-9639-5B40-8871-312F6B58F8CE}" destId="{E9D05190-54D1-9A45-B3A8-B635D383378A}" srcOrd="0" destOrd="0" presId="urn:microsoft.com/office/officeart/2005/8/layout/hierarchy1"/>
    <dgm:cxn modelId="{7516B17F-F97E-494F-ADAD-CFE4E1CE2442}" type="presParOf" srcId="{E9D05190-54D1-9A45-B3A8-B635D383378A}" destId="{FDAB6111-8C39-5F47-B613-CB4431228F67}" srcOrd="0" destOrd="0" presId="urn:microsoft.com/office/officeart/2005/8/layout/hierarchy1"/>
    <dgm:cxn modelId="{6D9B35F2-EE9D-8648-8F72-CFBB5B82203B}" type="presParOf" srcId="{E9D05190-54D1-9A45-B3A8-B635D383378A}" destId="{5A98A731-830B-F242-BDE3-8C8A60EFA95D}" srcOrd="1" destOrd="0" presId="urn:microsoft.com/office/officeart/2005/8/layout/hierarchy1"/>
    <dgm:cxn modelId="{B4681520-4E04-6C4F-8824-EAAE3F2A6DDC}" type="presParOf" srcId="{FC04D3D2-9639-5B40-8871-312F6B58F8CE}" destId="{70A34B9C-DA36-2A41-9DFB-853B26DD8F35}" srcOrd="1" destOrd="0" presId="urn:microsoft.com/office/officeart/2005/8/layout/hierarchy1"/>
    <dgm:cxn modelId="{29A735F7-C82C-4943-B5D7-55698A6FC7ED}" type="presParOf" srcId="{161969DF-4F8F-C24E-8C35-C4B5EFF90E27}" destId="{7D221E08-87D1-3444-9D3E-FF1B39BF6036}" srcOrd="2" destOrd="0" presId="urn:microsoft.com/office/officeart/2005/8/layout/hierarchy1"/>
    <dgm:cxn modelId="{A426A347-4F74-2740-A9B5-C23F4061D0AE}" type="presParOf" srcId="{161969DF-4F8F-C24E-8C35-C4B5EFF90E27}" destId="{1E875ED8-0632-FA43-8700-10AA6BCFB187}" srcOrd="3" destOrd="0" presId="urn:microsoft.com/office/officeart/2005/8/layout/hierarchy1"/>
    <dgm:cxn modelId="{AC708D81-D5C3-9346-839E-DBCED60FDECF}" type="presParOf" srcId="{1E875ED8-0632-FA43-8700-10AA6BCFB187}" destId="{6525743B-A2EE-B44B-B133-CD8F28308ECE}" srcOrd="0" destOrd="0" presId="urn:microsoft.com/office/officeart/2005/8/layout/hierarchy1"/>
    <dgm:cxn modelId="{FCF68681-AE38-C042-8D3B-24A98B918859}" type="presParOf" srcId="{6525743B-A2EE-B44B-B133-CD8F28308ECE}" destId="{60E804F8-5B74-0540-B15A-9FA24AA25C03}" srcOrd="0" destOrd="0" presId="urn:microsoft.com/office/officeart/2005/8/layout/hierarchy1"/>
    <dgm:cxn modelId="{192F74B2-8034-354C-A616-9D76D657D910}" type="presParOf" srcId="{6525743B-A2EE-B44B-B133-CD8F28308ECE}" destId="{7E4F67CD-0AB4-664A-8A64-493B1E9255D9}" srcOrd="1" destOrd="0" presId="urn:microsoft.com/office/officeart/2005/8/layout/hierarchy1"/>
    <dgm:cxn modelId="{F9A2D00F-8B68-1845-B90F-899D380E2CA9}" type="presParOf" srcId="{1E875ED8-0632-FA43-8700-10AA6BCFB187}" destId="{9659A9FE-49A3-8644-966E-A93ECB03A765}" srcOrd="1" destOrd="0" presId="urn:microsoft.com/office/officeart/2005/8/layout/hierarchy1"/>
    <dgm:cxn modelId="{178F3D88-4E2C-294A-A678-4B4BF518FD30}" type="presParOf" srcId="{A9D76076-3EE3-4547-977C-CEB8CD9F6B5D}" destId="{7BCF9837-2178-244C-9DA4-7FC70868080F}" srcOrd="2" destOrd="0" presId="urn:microsoft.com/office/officeart/2005/8/layout/hierarchy1"/>
    <dgm:cxn modelId="{320467BD-401F-F348-B800-2B83AD2DA2C6}" type="presParOf" srcId="{A9D76076-3EE3-4547-977C-CEB8CD9F6B5D}" destId="{8B91AFFA-BA22-6047-8E60-49DB1CEDD55F}" srcOrd="3" destOrd="0" presId="urn:microsoft.com/office/officeart/2005/8/layout/hierarchy1"/>
    <dgm:cxn modelId="{6B03870F-9AC1-E445-8A7A-1DE01449BEE1}" type="presParOf" srcId="{8B91AFFA-BA22-6047-8E60-49DB1CEDD55F}" destId="{82EAFE26-1DCA-8E47-8BD2-2B0BB6C437EE}" srcOrd="0" destOrd="0" presId="urn:microsoft.com/office/officeart/2005/8/layout/hierarchy1"/>
    <dgm:cxn modelId="{D85E07B0-568F-CF44-B08A-1DD5704B349C}" type="presParOf" srcId="{82EAFE26-1DCA-8E47-8BD2-2B0BB6C437EE}" destId="{429BC40B-C319-B245-9211-B3CABB791193}" srcOrd="0" destOrd="0" presId="urn:microsoft.com/office/officeart/2005/8/layout/hierarchy1"/>
    <dgm:cxn modelId="{09304ABF-02B2-9A4E-B978-6250BFFABCBB}" type="presParOf" srcId="{82EAFE26-1DCA-8E47-8BD2-2B0BB6C437EE}" destId="{CD467E3B-8E9F-7845-B27D-02FD0085CBC0}" srcOrd="1" destOrd="0" presId="urn:microsoft.com/office/officeart/2005/8/layout/hierarchy1"/>
    <dgm:cxn modelId="{D26BE86B-47A5-7149-B119-4415119DF30A}" type="presParOf" srcId="{8B91AFFA-BA22-6047-8E60-49DB1CEDD55F}" destId="{0B9E8ECC-2D07-1748-8F64-3D1B86415A2A}" srcOrd="1" destOrd="0" presId="urn:microsoft.com/office/officeart/2005/8/layout/hierarchy1"/>
    <dgm:cxn modelId="{069D41D6-765E-D844-879A-0689EC0EADB5}" type="presParOf" srcId="{2424E9BA-AD0B-7145-8E32-39FCF39AB16A}" destId="{D26152CB-6B4A-A943-BB43-57FCA88C8A4C}" srcOrd="2" destOrd="0" presId="urn:microsoft.com/office/officeart/2005/8/layout/hierarchy1"/>
    <dgm:cxn modelId="{E9F36773-CA04-0346-B938-A879507B67D8}" type="presParOf" srcId="{2424E9BA-AD0B-7145-8E32-39FCF39AB16A}" destId="{9C94C106-CBA5-C74D-956D-984F8113D235}" srcOrd="3" destOrd="0" presId="urn:microsoft.com/office/officeart/2005/8/layout/hierarchy1"/>
    <dgm:cxn modelId="{9B7609D7-63F7-A54C-B736-61F77C61979F}" type="presParOf" srcId="{9C94C106-CBA5-C74D-956D-984F8113D235}" destId="{89A98AA8-707F-F549-9E6E-650EB0D0F201}" srcOrd="0" destOrd="0" presId="urn:microsoft.com/office/officeart/2005/8/layout/hierarchy1"/>
    <dgm:cxn modelId="{C6F097D7-FBF5-C745-9C0A-4D7CB0E327B1}" type="presParOf" srcId="{89A98AA8-707F-F549-9E6E-650EB0D0F201}" destId="{6ABC7E21-CEA5-0C4F-A733-EB8142242248}" srcOrd="0" destOrd="0" presId="urn:microsoft.com/office/officeart/2005/8/layout/hierarchy1"/>
    <dgm:cxn modelId="{58502659-1767-184C-874B-CADA176D4615}" type="presParOf" srcId="{89A98AA8-707F-F549-9E6E-650EB0D0F201}" destId="{68F4B8AA-54FF-1747-B621-CCE8888EA631}" srcOrd="1" destOrd="0" presId="urn:microsoft.com/office/officeart/2005/8/layout/hierarchy1"/>
    <dgm:cxn modelId="{D77B09BE-5462-FD41-ABA2-EB658AED175A}" type="presParOf" srcId="{9C94C106-CBA5-C74D-956D-984F8113D235}" destId="{61768536-E6E9-6D47-B29D-1275F35EB76E}" srcOrd="1" destOrd="0" presId="urn:microsoft.com/office/officeart/2005/8/layout/hierarchy1"/>
  </dgm:cxnLst>
  <dgm:bg>
    <a:gradFill flip="none" rotWithShape="1">
      <a:gsLst>
        <a:gs pos="0">
          <a:srgbClr val="0070C0">
            <a:tint val="66000"/>
            <a:satMod val="160000"/>
            <a:alpha val="78000"/>
          </a:srgbClr>
        </a:gs>
        <a:gs pos="50000">
          <a:srgbClr val="0070C0">
            <a:tint val="44500"/>
            <a:satMod val="160000"/>
          </a:srgbClr>
        </a:gs>
        <a:gs pos="100000">
          <a:srgbClr val="0070C0">
            <a:tint val="23500"/>
            <a:satMod val="160000"/>
          </a:srgbClr>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428E1-CC8B-471C-A2A0-A480C4A0027C}"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7D4F5E45-B3B4-4F39-BBF3-245E47EEAABA}">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1" dirty="0" smtClean="0">
              <a:solidFill>
                <a:schemeClr val="tx1"/>
              </a:solidFill>
            </a:rPr>
            <a:t>• Somatic Nervous system </a:t>
          </a:r>
        </a:p>
        <a:p>
          <a:endParaRPr lang="en-US" dirty="0"/>
        </a:p>
      </dgm:t>
    </dgm:pt>
    <dgm:pt modelId="{CBF24F46-37FD-4C81-B2D2-7F23CA40F301}" type="parTrans" cxnId="{270C735B-9DFB-4E31-A204-61277253E37B}">
      <dgm:prSet/>
      <dgm:spPr/>
      <dgm:t>
        <a:bodyPr/>
        <a:lstStyle/>
        <a:p>
          <a:endParaRPr lang="en-US"/>
        </a:p>
      </dgm:t>
    </dgm:pt>
    <dgm:pt modelId="{F203BA52-5CA7-423E-86E0-C3D5447A0D12}" type="sibTrans" cxnId="{270C735B-9DFB-4E31-A204-61277253E37B}">
      <dgm:prSet/>
      <dgm:spPr/>
      <dgm:t>
        <a:bodyPr/>
        <a:lstStyle/>
        <a:p>
          <a:endParaRPr lang="en-US"/>
        </a:p>
      </dgm:t>
    </dgm:pt>
    <dgm:pt modelId="{9A019524-ACB9-412A-A332-60371FFB2B19}">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1" dirty="0" smtClean="0">
              <a:solidFill>
                <a:schemeClr val="tx1"/>
              </a:solidFill>
            </a:rPr>
            <a:t>Autonomic nervous system (ANS)</a:t>
          </a:r>
          <a:endParaRPr lang="en-US" dirty="0">
            <a:solidFill>
              <a:schemeClr val="tx1"/>
            </a:solidFill>
          </a:endParaRPr>
        </a:p>
      </dgm:t>
    </dgm:pt>
    <dgm:pt modelId="{3D5B6720-3C45-4608-8E9B-5C17524BC5A5}" type="parTrans" cxnId="{1DDA9BD5-82FE-4A25-B5AE-0C2F749EC95A}">
      <dgm:prSet/>
      <dgm:spPr/>
      <dgm:t>
        <a:bodyPr/>
        <a:lstStyle/>
        <a:p>
          <a:endParaRPr lang="en-US"/>
        </a:p>
      </dgm:t>
    </dgm:pt>
    <dgm:pt modelId="{5E2BCEE1-6ABE-4ED1-A617-246057678235}" type="sibTrans" cxnId="{1DDA9BD5-82FE-4A25-B5AE-0C2F749EC95A}">
      <dgm:prSet/>
      <dgm:spPr/>
      <dgm:t>
        <a:bodyPr/>
        <a:lstStyle/>
        <a:p>
          <a:endParaRPr lang="en-US"/>
        </a:p>
      </dgm:t>
    </dgm:pt>
    <dgm:pt modelId="{AC94219B-F849-4BEA-8FA0-48E874BFAEFC}" type="pres">
      <dgm:prSet presAssocID="{455428E1-CC8B-471C-A2A0-A480C4A0027C}" presName="cycle" presStyleCnt="0">
        <dgm:presLayoutVars>
          <dgm:dir/>
          <dgm:resizeHandles val="exact"/>
        </dgm:presLayoutVars>
      </dgm:prSet>
      <dgm:spPr/>
      <dgm:t>
        <a:bodyPr/>
        <a:lstStyle/>
        <a:p>
          <a:endParaRPr lang="en-US"/>
        </a:p>
      </dgm:t>
    </dgm:pt>
    <dgm:pt modelId="{6F128A7A-E6BA-4BDD-B6C7-3CA06D670CF3}" type="pres">
      <dgm:prSet presAssocID="{7D4F5E45-B3B4-4F39-BBF3-245E47EEAABA}" presName="arrow" presStyleLbl="node1" presStyleIdx="0" presStyleCnt="2" custScaleX="53782" custScaleY="100137" custRadScaleRad="100186" custRadScaleInc="2322">
        <dgm:presLayoutVars>
          <dgm:bulletEnabled val="1"/>
        </dgm:presLayoutVars>
      </dgm:prSet>
      <dgm:spPr/>
      <dgm:t>
        <a:bodyPr/>
        <a:lstStyle/>
        <a:p>
          <a:endParaRPr lang="en-US"/>
        </a:p>
      </dgm:t>
    </dgm:pt>
    <dgm:pt modelId="{5DD6CA71-7072-4188-87BE-A4791644EE17}" type="pres">
      <dgm:prSet presAssocID="{9A019524-ACB9-412A-A332-60371FFB2B19}" presName="arrow" presStyleLbl="node1" presStyleIdx="1" presStyleCnt="2" custScaleX="57592" custScaleY="93308" custRadScaleRad="71099" custRadScaleInc="-3493">
        <dgm:presLayoutVars>
          <dgm:bulletEnabled val="1"/>
        </dgm:presLayoutVars>
      </dgm:prSet>
      <dgm:spPr/>
      <dgm:t>
        <a:bodyPr/>
        <a:lstStyle/>
        <a:p>
          <a:endParaRPr lang="en-US"/>
        </a:p>
      </dgm:t>
    </dgm:pt>
  </dgm:ptLst>
  <dgm:cxnLst>
    <dgm:cxn modelId="{1DDA9BD5-82FE-4A25-B5AE-0C2F749EC95A}" srcId="{455428E1-CC8B-471C-A2A0-A480C4A0027C}" destId="{9A019524-ACB9-412A-A332-60371FFB2B19}" srcOrd="1" destOrd="0" parTransId="{3D5B6720-3C45-4608-8E9B-5C17524BC5A5}" sibTransId="{5E2BCEE1-6ABE-4ED1-A617-246057678235}"/>
    <dgm:cxn modelId="{270C735B-9DFB-4E31-A204-61277253E37B}" srcId="{455428E1-CC8B-471C-A2A0-A480C4A0027C}" destId="{7D4F5E45-B3B4-4F39-BBF3-245E47EEAABA}" srcOrd="0" destOrd="0" parTransId="{CBF24F46-37FD-4C81-B2D2-7F23CA40F301}" sibTransId="{F203BA52-5CA7-423E-86E0-C3D5447A0D12}"/>
    <dgm:cxn modelId="{9CAA9368-4A36-47A9-88EF-7B55C0ECF9C0}" type="presOf" srcId="{7D4F5E45-B3B4-4F39-BBF3-245E47EEAABA}" destId="{6F128A7A-E6BA-4BDD-B6C7-3CA06D670CF3}" srcOrd="0" destOrd="0" presId="urn:microsoft.com/office/officeart/2005/8/layout/arrow1"/>
    <dgm:cxn modelId="{6D0C6F79-E2E1-4DEE-A3DC-56E2E42BAA5A}" type="presOf" srcId="{9A019524-ACB9-412A-A332-60371FFB2B19}" destId="{5DD6CA71-7072-4188-87BE-A4791644EE17}" srcOrd="0" destOrd="0" presId="urn:microsoft.com/office/officeart/2005/8/layout/arrow1"/>
    <dgm:cxn modelId="{508A36E0-01B8-4A97-8D51-BB53F54BE473}" type="presOf" srcId="{455428E1-CC8B-471C-A2A0-A480C4A0027C}" destId="{AC94219B-F849-4BEA-8FA0-48E874BFAEFC}" srcOrd="0" destOrd="0" presId="urn:microsoft.com/office/officeart/2005/8/layout/arrow1"/>
    <dgm:cxn modelId="{5F333B8D-9677-4A6B-8026-C66047ABFCF7}" type="presParOf" srcId="{AC94219B-F849-4BEA-8FA0-48E874BFAEFC}" destId="{6F128A7A-E6BA-4BDD-B6C7-3CA06D670CF3}" srcOrd="0" destOrd="0" presId="urn:microsoft.com/office/officeart/2005/8/layout/arrow1"/>
    <dgm:cxn modelId="{DB63E002-BFC8-4B73-8216-D037B42F8251}" type="presParOf" srcId="{AC94219B-F849-4BEA-8FA0-48E874BFAEFC}" destId="{5DD6CA71-7072-4188-87BE-A4791644EE1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AE933-77D5-4709-A249-F504D0CE58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CCD161C-E1B4-427C-AB21-A9C75014D562}">
      <dgm:prSet phldrT="[Text]" custT="1"/>
      <dgm:spPr/>
      <dgm:t>
        <a:bodyPr/>
        <a:lstStyle/>
        <a:p>
          <a:r>
            <a:rPr lang="en-US" sz="2800" b="1" u="sng" dirty="0" smtClean="0">
              <a:solidFill>
                <a:schemeClr val="tx1"/>
              </a:solidFill>
            </a:rPr>
            <a:t>Somatic NS </a:t>
          </a:r>
          <a:endParaRPr lang="en-US" sz="2800" dirty="0">
            <a:solidFill>
              <a:schemeClr val="tx1"/>
            </a:solidFill>
          </a:endParaRPr>
        </a:p>
      </dgm:t>
    </dgm:pt>
    <dgm:pt modelId="{D8AA07FA-3E07-4AE8-9F6A-141566C682B4}" type="parTrans" cxnId="{3728017A-3B4E-4EE0-919C-883AB5B046F7}">
      <dgm:prSet/>
      <dgm:spPr/>
      <dgm:t>
        <a:bodyPr/>
        <a:lstStyle/>
        <a:p>
          <a:endParaRPr lang="en-US" sz="1600"/>
        </a:p>
      </dgm:t>
    </dgm:pt>
    <dgm:pt modelId="{F5321C05-1E47-4C17-966F-2C8E9A942A2A}" type="sibTrans" cxnId="{3728017A-3B4E-4EE0-919C-883AB5B046F7}">
      <dgm:prSet/>
      <dgm:spPr/>
      <dgm:t>
        <a:bodyPr/>
        <a:lstStyle/>
        <a:p>
          <a:endParaRPr lang="en-US" sz="1600"/>
        </a:p>
      </dgm:t>
    </dgm:pt>
    <dgm:pt modelId="{EA6A1B80-E043-40E3-93BB-B9F61EF3A4FB}">
      <dgm:prSet phldrT="[Text]" custT="1"/>
      <dgm:spPr>
        <a:blipFill rotWithShape="0">
          <a:blip xmlns:r="http://schemas.openxmlformats.org/officeDocument/2006/relationships" r:embed="rId1"/>
          <a:stretch>
            <a:fillRect/>
          </a:stretch>
        </a:blipFill>
      </dgm:spPr>
      <dgm:t>
        <a:bodyPr/>
        <a:lstStyle/>
        <a:p>
          <a:endParaRPr lang="en-US" sz="2800" dirty="0"/>
        </a:p>
      </dgm:t>
    </dgm:pt>
    <dgm:pt modelId="{55E18C0E-47A4-44A3-B846-03C9E0B38056}" type="parTrans" cxnId="{01AC26C2-2E3A-47BB-975B-93BA0F792D46}">
      <dgm:prSet/>
      <dgm:spPr/>
      <dgm:t>
        <a:bodyPr/>
        <a:lstStyle/>
        <a:p>
          <a:endParaRPr lang="en-US" sz="1600"/>
        </a:p>
      </dgm:t>
    </dgm:pt>
    <dgm:pt modelId="{2CBA91A9-2289-4C4C-9B8D-4BF65ACF4BBA}" type="sibTrans" cxnId="{01AC26C2-2E3A-47BB-975B-93BA0F792D46}">
      <dgm:prSet/>
      <dgm:spPr/>
      <dgm:t>
        <a:bodyPr/>
        <a:lstStyle/>
        <a:p>
          <a:endParaRPr lang="en-US" sz="1600"/>
        </a:p>
      </dgm:t>
    </dgm:pt>
    <dgm:pt modelId="{E22985FC-2B6E-43B3-B98E-78A7EB82E81B}">
      <dgm:prSet phldrT="[Text]" custT="1"/>
      <dgm:spPr/>
      <dgm:t>
        <a:bodyPr/>
        <a:lstStyle/>
        <a:p>
          <a:r>
            <a:rPr lang="en-US" sz="1400" b="1" dirty="0" smtClean="0"/>
            <a:t>ONE</a:t>
          </a:r>
          <a:r>
            <a:rPr lang="en-US" sz="1400" dirty="0" smtClean="0"/>
            <a:t> motor-neuron </a:t>
          </a:r>
          <a:r>
            <a:rPr lang="en-US" sz="1050" dirty="0" smtClean="0"/>
            <a:t>(one axon) </a:t>
          </a:r>
          <a:r>
            <a:rPr lang="en-US" sz="1400" b="1" dirty="0" smtClean="0">
              <a:solidFill>
                <a:schemeClr val="bg1">
                  <a:lumMod val="65000"/>
                </a:schemeClr>
              </a:solidFill>
            </a:rPr>
            <a:t>Sheathed in spinal nerves, extend all the way to their skeletal muscles.</a:t>
          </a:r>
          <a:r>
            <a:rPr lang="ar-SA" sz="1400" b="1" dirty="0" smtClean="0">
              <a:solidFill>
                <a:schemeClr val="bg1">
                  <a:lumMod val="65000"/>
                </a:schemeClr>
              </a:solidFill>
            </a:rPr>
            <a:t>(نوع واحد من الخلايا العصبية يصل مباشرة إلى العضلات الهيكلية )</a:t>
          </a:r>
          <a:endParaRPr lang="en-US" sz="1400" b="1" dirty="0" smtClean="0">
            <a:solidFill>
              <a:schemeClr val="bg1">
                <a:lumMod val="65000"/>
              </a:schemeClr>
            </a:solidFill>
          </a:endParaRPr>
        </a:p>
      </dgm:t>
    </dgm:pt>
    <dgm:pt modelId="{5895549C-5D24-4931-B836-6746B24AC6B1}" type="parTrans" cxnId="{4FB3DC22-1008-4B58-AB3D-0C9EB6662C08}">
      <dgm:prSet/>
      <dgm:spPr/>
      <dgm:t>
        <a:bodyPr/>
        <a:lstStyle/>
        <a:p>
          <a:endParaRPr lang="en-US" sz="1600"/>
        </a:p>
      </dgm:t>
    </dgm:pt>
    <dgm:pt modelId="{536B6660-A4EA-465E-A63E-3DBEE85694FB}" type="sibTrans" cxnId="{4FB3DC22-1008-4B58-AB3D-0C9EB6662C08}">
      <dgm:prSet/>
      <dgm:spPr/>
      <dgm:t>
        <a:bodyPr/>
        <a:lstStyle/>
        <a:p>
          <a:endParaRPr lang="en-US" sz="1600"/>
        </a:p>
      </dgm:t>
    </dgm:pt>
    <dgm:pt modelId="{39818D04-AC3D-4535-ADAB-FD267B071935}">
      <dgm:prSet phldrT="[Text]" custT="1"/>
      <dgm:spPr/>
      <dgm:t>
        <a:bodyPr/>
        <a:lstStyle/>
        <a:p>
          <a:r>
            <a:rPr lang="en-US" sz="2800" b="1" u="sng" dirty="0" smtClean="0">
              <a:solidFill>
                <a:schemeClr val="tx1"/>
              </a:solidFill>
            </a:rPr>
            <a:t>Autonomic NS </a:t>
          </a:r>
          <a:endParaRPr lang="en-US" sz="2800" dirty="0">
            <a:solidFill>
              <a:schemeClr val="tx1"/>
            </a:solidFill>
          </a:endParaRPr>
        </a:p>
      </dgm:t>
    </dgm:pt>
    <dgm:pt modelId="{0A8CB70B-6D86-4DF7-A568-B21E9889C2F3}" type="parTrans" cxnId="{19B06FBF-FB31-4F2D-B8CC-46CEF79822A5}">
      <dgm:prSet/>
      <dgm:spPr/>
      <dgm:t>
        <a:bodyPr/>
        <a:lstStyle/>
        <a:p>
          <a:endParaRPr lang="en-US" sz="1600"/>
        </a:p>
      </dgm:t>
    </dgm:pt>
    <dgm:pt modelId="{1EE1FA4B-4098-4944-81FB-C5B66510D3B5}" type="sibTrans" cxnId="{19B06FBF-FB31-4F2D-B8CC-46CEF79822A5}">
      <dgm:prSet/>
      <dgm:spPr/>
      <dgm:t>
        <a:bodyPr/>
        <a:lstStyle/>
        <a:p>
          <a:endParaRPr lang="en-US" sz="1600"/>
        </a:p>
      </dgm:t>
    </dgm:pt>
    <dgm:pt modelId="{496359A0-18FF-4C2B-A058-FECA7869EA33}">
      <dgm:prSet phldrT="[Text]" custT="1"/>
      <dgm:spPr/>
      <dgm:t>
        <a:bodyPr/>
        <a:lstStyle/>
        <a:p>
          <a:pPr algn="l"/>
          <a:r>
            <a:rPr lang="en-US" sz="1400" b="1" dirty="0" smtClean="0">
              <a:solidFill>
                <a:schemeClr val="tx1">
                  <a:lumMod val="95000"/>
                  <a:lumOff val="5000"/>
                </a:schemeClr>
              </a:solidFill>
              <a:effectLst>
                <a:outerShdw blurRad="38100" dist="38100" dir="2700000" algn="tl">
                  <a:srgbClr val="000000">
                    <a:alpha val="43137"/>
                  </a:srgbClr>
                </a:outerShdw>
              </a:effectLst>
            </a:rPr>
            <a:t>Chains of  </a:t>
          </a:r>
          <a:r>
            <a:rPr lang="en-US" sz="1400" b="1" dirty="0" smtClean="0">
              <a:solidFill>
                <a:srgbClr val="C00000"/>
              </a:solidFill>
              <a:effectLst>
                <a:outerShdw blurRad="38100" dist="38100" dir="2700000" algn="tl">
                  <a:srgbClr val="000000">
                    <a:alpha val="43137"/>
                  </a:srgbClr>
                </a:outerShdw>
              </a:effectLst>
            </a:rPr>
            <a:t>Two</a:t>
          </a:r>
          <a:r>
            <a:rPr lang="en-US" sz="1400" b="1" dirty="0" smtClean="0">
              <a:effectLst>
                <a:outerShdw blurRad="38100" dist="38100" dir="2700000" algn="tl">
                  <a:srgbClr val="000000">
                    <a:alpha val="43137"/>
                  </a:srgbClr>
                </a:outerShdw>
              </a:effectLst>
            </a:rPr>
            <a:t> moto-neurons</a:t>
          </a:r>
          <a:r>
            <a:rPr lang="en-US" sz="1400" b="1" dirty="0" smtClean="0"/>
            <a:t>:</a:t>
          </a:r>
        </a:p>
        <a:p>
          <a:pPr algn="l" rtl="1"/>
          <a:r>
            <a:rPr lang="en-US" sz="1400" b="1" dirty="0" smtClean="0">
              <a:effectLst>
                <a:outerShdw blurRad="38100" dist="38100" dir="2700000" algn="tl">
                  <a:srgbClr val="000000">
                    <a:alpha val="43137"/>
                  </a:srgbClr>
                </a:outerShdw>
              </a:effectLst>
            </a:rPr>
            <a:t>1- </a:t>
          </a:r>
          <a:r>
            <a:rPr lang="en-US" sz="1400" dirty="0" smtClean="0"/>
            <a:t>Pre-ganglionic (</a:t>
          </a:r>
          <a:r>
            <a:rPr lang="en-US" sz="1400" u="sng" dirty="0" smtClean="0"/>
            <a:t>from CNS to the ganglion</a:t>
          </a:r>
          <a:r>
            <a:rPr lang="en-US" sz="1400" dirty="0" smtClean="0"/>
            <a:t>) </a:t>
          </a:r>
          <a:endParaRPr lang="en-US" sz="1400" b="1" dirty="0" smtClean="0">
            <a:solidFill>
              <a:schemeClr val="bg1">
                <a:lumMod val="50000"/>
              </a:schemeClr>
            </a:solidFill>
            <a:effectLst>
              <a:outerShdw blurRad="38100" dist="38100" dir="2700000" algn="tl">
                <a:srgbClr val="000000">
                  <a:alpha val="43137"/>
                </a:srgbClr>
              </a:outerShdw>
            </a:effectLst>
          </a:endParaRPr>
        </a:p>
        <a:p>
          <a:pPr algn="l" rtl="1"/>
          <a:r>
            <a:rPr lang="en-US" sz="1400" b="1" dirty="0" smtClean="0">
              <a:effectLst>
                <a:outerShdw blurRad="38100" dist="38100" dir="2700000" algn="tl">
                  <a:srgbClr val="000000">
                    <a:alpha val="43137"/>
                  </a:srgbClr>
                </a:outerShdw>
              </a:effectLst>
            </a:rPr>
            <a:t>2-</a:t>
          </a:r>
          <a:r>
            <a:rPr lang="en-US" sz="1400" dirty="0" smtClean="0"/>
            <a:t> Post-ganglionic (cell body in ganglion </a:t>
          </a:r>
          <a:r>
            <a:rPr lang="en-US" sz="1400" u="sng" dirty="0" smtClean="0"/>
            <a:t>outside CNS)</a:t>
          </a:r>
          <a:endParaRPr lang="en-US" sz="1400" dirty="0"/>
        </a:p>
      </dgm:t>
    </dgm:pt>
    <dgm:pt modelId="{2F6EAA08-FFD6-459E-A9D1-B13F9B170335}" type="parTrans" cxnId="{AD87D62C-D25C-4C0B-BE38-0A4A1464542B}">
      <dgm:prSet/>
      <dgm:spPr/>
      <dgm:t>
        <a:bodyPr/>
        <a:lstStyle/>
        <a:p>
          <a:endParaRPr lang="en-US" sz="1600"/>
        </a:p>
      </dgm:t>
    </dgm:pt>
    <dgm:pt modelId="{FEDB824E-2CF9-4CCA-B624-F9D987883A34}" type="sibTrans" cxnId="{AD87D62C-D25C-4C0B-BE38-0A4A1464542B}">
      <dgm:prSet/>
      <dgm:spPr/>
      <dgm:t>
        <a:bodyPr/>
        <a:lstStyle/>
        <a:p>
          <a:endParaRPr lang="en-US" sz="1600"/>
        </a:p>
      </dgm:t>
    </dgm:pt>
    <dgm:pt modelId="{98ED78C1-8328-484A-ADAB-4C04F9526A7C}">
      <dgm:prSet phldrT="[Text]" custT="1"/>
      <dgm:spPr/>
      <dgm:t>
        <a:bodyPr/>
        <a:lstStyle/>
        <a:p>
          <a:pPr algn="l" rtl="0"/>
          <a:r>
            <a:rPr lang="en-US" sz="1800" b="1" dirty="0" smtClean="0">
              <a:effectLst>
                <a:outerShdw blurRad="38100" dist="38100" dir="2700000" algn="tl">
                  <a:srgbClr val="000000">
                    <a:alpha val="43137"/>
                  </a:srgbClr>
                </a:outerShdw>
              </a:effectLst>
            </a:rPr>
            <a:t>Control</a:t>
          </a:r>
          <a:r>
            <a:rPr lang="en-US" sz="1800" dirty="0" smtClean="0">
              <a:effectLst>
                <a:outerShdw blurRad="38100" dist="38100" dir="2700000" algn="tl">
                  <a:srgbClr val="000000">
                    <a:alpha val="43137"/>
                  </a:srgbClr>
                </a:outerShdw>
              </a:effectLst>
            </a:rPr>
            <a:t> : Involuntary visceral organs (organs </a:t>
          </a:r>
          <a:r>
            <a:rPr lang="en-US" sz="1800" dirty="0" smtClean="0"/>
            <a:t>generally</a:t>
          </a:r>
          <a:r>
            <a:rPr lang="en-US" sz="1800" dirty="0" smtClean="0">
              <a:solidFill>
                <a:srgbClr val="FF0000"/>
              </a:solidFill>
            </a:rPr>
            <a:t> not under conscious control</a:t>
          </a:r>
          <a:r>
            <a:rPr lang="en-US" sz="1800" dirty="0" smtClean="0">
              <a:effectLst>
                <a:outerShdw blurRad="38100" dist="38100" dir="2700000" algn="tl">
                  <a:srgbClr val="000000">
                    <a:alpha val="43137"/>
                  </a:srgbClr>
                </a:outerShdw>
              </a:effectLst>
            </a:rPr>
            <a:t>)</a:t>
          </a:r>
          <a:r>
            <a:rPr lang="en-US" sz="1800" dirty="0" smtClean="0">
              <a:solidFill>
                <a:srgbClr val="FF0000"/>
              </a:solidFill>
            </a:rPr>
            <a:t> </a:t>
          </a:r>
        </a:p>
      </dgm:t>
    </dgm:pt>
    <dgm:pt modelId="{F89C663B-3C69-4A1A-B94F-6223E79AA98A}" type="sibTrans" cxnId="{C010769E-2519-492C-8E06-0AF14D58D395}">
      <dgm:prSet/>
      <dgm:spPr/>
      <dgm:t>
        <a:bodyPr/>
        <a:lstStyle/>
        <a:p>
          <a:endParaRPr lang="en-US" sz="1600"/>
        </a:p>
      </dgm:t>
    </dgm:pt>
    <dgm:pt modelId="{AF5210E8-A5B8-4BF8-9CA1-B4AB5E060051}" type="parTrans" cxnId="{C010769E-2519-492C-8E06-0AF14D58D395}">
      <dgm:prSet/>
      <dgm:spPr/>
      <dgm:t>
        <a:bodyPr/>
        <a:lstStyle/>
        <a:p>
          <a:endParaRPr lang="en-US" sz="1600"/>
        </a:p>
      </dgm:t>
    </dgm:pt>
    <dgm:pt modelId="{8BD30F3D-8FDB-4D14-80BF-97F53FC4C8FC}">
      <dgm:prSet phldrT="[Text]" custT="1"/>
      <dgm:spPr>
        <a:blipFill rotWithShape="0">
          <a:blip xmlns:r="http://schemas.openxmlformats.org/officeDocument/2006/relationships" r:embed="rId2"/>
          <a:stretch>
            <a:fillRect/>
          </a:stretch>
        </a:blipFill>
      </dgm:spPr>
      <dgm:t>
        <a:bodyPr/>
        <a:lstStyle/>
        <a:p>
          <a:endParaRPr lang="en-US" sz="2000" dirty="0"/>
        </a:p>
      </dgm:t>
    </dgm:pt>
    <dgm:pt modelId="{5D76A1D8-04F6-4F3E-B576-F2F4385591F4}" type="parTrans" cxnId="{B6D93DE2-60D5-4A94-A9FB-E1B734324D35}">
      <dgm:prSet/>
      <dgm:spPr/>
      <dgm:t>
        <a:bodyPr/>
        <a:lstStyle/>
        <a:p>
          <a:endParaRPr lang="en-US"/>
        </a:p>
      </dgm:t>
    </dgm:pt>
    <dgm:pt modelId="{1C04E13C-18B7-478D-A129-8384D7EA0601}" type="sibTrans" cxnId="{B6D93DE2-60D5-4A94-A9FB-E1B734324D35}">
      <dgm:prSet/>
      <dgm:spPr/>
      <dgm:t>
        <a:bodyPr/>
        <a:lstStyle/>
        <a:p>
          <a:endParaRPr lang="en-US"/>
        </a:p>
      </dgm:t>
    </dgm:pt>
    <dgm:pt modelId="{AE30A843-0FDC-4595-87E5-416D3A9514A5}">
      <dgm:prSet phldrT="[Text]" custT="1"/>
      <dgm:spPr/>
      <dgm:t>
        <a:bodyPr/>
        <a:lstStyle/>
        <a:p>
          <a:pPr algn="l" rtl="0"/>
          <a:r>
            <a:rPr lang="en-US" sz="1800" dirty="0" smtClean="0"/>
            <a:t>Has ganglia </a:t>
          </a:r>
          <a:r>
            <a:rPr lang="en-US" sz="1600" dirty="0" smtClean="0">
              <a:effectLst>
                <a:outerShdw blurRad="38100" dist="38100" dir="2700000" algn="tl">
                  <a:srgbClr val="000000">
                    <a:alpha val="43137"/>
                  </a:srgbClr>
                </a:outerShdw>
              </a:effectLst>
            </a:rPr>
            <a:t>(</a:t>
          </a:r>
          <a:r>
            <a:rPr lang="en-US" sz="1600" dirty="0" smtClean="0">
              <a:solidFill>
                <a:schemeClr val="bg1">
                  <a:lumMod val="65000"/>
                </a:schemeClr>
              </a:solidFill>
            </a:rPr>
            <a:t>Ganglia: a cluster of interconne</a:t>
          </a:r>
          <a:r>
            <a:rPr lang="en-US" sz="1600" dirty="0" smtClean="0">
              <a:solidFill>
                <a:schemeClr val="bg1">
                  <a:lumMod val="65000"/>
                </a:schemeClr>
              </a:solidFill>
              <a:hlinkClick xmlns:r="http://schemas.openxmlformats.org/officeDocument/2006/relationships" r:id="rId3" tooltip="Soma (biology)"/>
            </a:rPr>
            <a:t>c</a:t>
          </a:r>
          <a:r>
            <a:rPr lang="en-US" sz="1600" dirty="0" smtClean="0">
              <a:solidFill>
                <a:schemeClr val="bg1">
                  <a:lumMod val="65000"/>
                </a:schemeClr>
              </a:solidFill>
            </a:rPr>
            <a:t>ting nerve cells in the ANS)</a:t>
          </a:r>
        </a:p>
      </dgm:t>
    </dgm:pt>
    <dgm:pt modelId="{AF630405-2DA9-48F4-830F-71CFDF841BCA}" type="parTrans" cxnId="{B5DE5A90-1292-427E-8E41-0C0803E79A53}">
      <dgm:prSet/>
      <dgm:spPr/>
      <dgm:t>
        <a:bodyPr/>
        <a:lstStyle/>
        <a:p>
          <a:endParaRPr lang="en-US"/>
        </a:p>
      </dgm:t>
    </dgm:pt>
    <dgm:pt modelId="{C8DE034B-76FF-4897-A67F-6E3ADB3FE4EF}" type="sibTrans" cxnId="{B5DE5A90-1292-427E-8E41-0C0803E79A53}">
      <dgm:prSet/>
      <dgm:spPr/>
      <dgm:t>
        <a:bodyPr/>
        <a:lstStyle/>
        <a:p>
          <a:endParaRPr lang="en-US"/>
        </a:p>
      </dgm:t>
    </dgm:pt>
    <dgm:pt modelId="{110A07D3-FBD1-4BAC-9275-2A1B7DFA9E93}">
      <dgm:prSet custT="1"/>
      <dgm:spPr/>
      <dgm:t>
        <a:bodyPr/>
        <a:lstStyle/>
        <a:p>
          <a:pPr rtl="1"/>
          <a:r>
            <a:rPr lang="en-US" sz="1200" b="1" dirty="0" smtClean="0"/>
            <a:t>Cell bodies of motor reside in </a:t>
          </a:r>
          <a:r>
            <a:rPr lang="en-US" sz="1200" b="1" dirty="0" smtClean="0">
              <a:solidFill>
                <a:srgbClr val="C00000"/>
              </a:solidFill>
            </a:rPr>
            <a:t>CNS</a:t>
          </a:r>
          <a:r>
            <a:rPr lang="en-US" sz="1200" dirty="0" smtClean="0"/>
            <a:t> (brain &amp; spinal cord )</a:t>
          </a:r>
          <a:endParaRPr lang="ar-SA" sz="1200" dirty="0"/>
        </a:p>
      </dgm:t>
    </dgm:pt>
    <dgm:pt modelId="{6489EE10-9F63-4972-9E03-CF89979CC235}" type="parTrans" cxnId="{FBEC406E-135C-4465-92A7-F1BBAF47DBE8}">
      <dgm:prSet/>
      <dgm:spPr/>
      <dgm:t>
        <a:bodyPr/>
        <a:lstStyle/>
        <a:p>
          <a:pPr rtl="1"/>
          <a:endParaRPr lang="ar-SA"/>
        </a:p>
      </dgm:t>
    </dgm:pt>
    <dgm:pt modelId="{030E6312-B511-4C03-9AD7-820DC86D7443}" type="sibTrans" cxnId="{FBEC406E-135C-4465-92A7-F1BBAF47DBE8}">
      <dgm:prSet/>
      <dgm:spPr/>
      <dgm:t>
        <a:bodyPr/>
        <a:lstStyle/>
        <a:p>
          <a:pPr rtl="1"/>
          <a:endParaRPr lang="ar-SA"/>
        </a:p>
      </dgm:t>
    </dgm:pt>
    <dgm:pt modelId="{3DC2E234-5966-420F-9E80-FEB53F126DB2}">
      <dgm:prSet custT="1"/>
      <dgm:spPr/>
      <dgm:t>
        <a:bodyPr/>
        <a:lstStyle/>
        <a:p>
          <a:pPr rtl="1"/>
          <a:r>
            <a:rPr lang="en-US" sz="1600" b="1" dirty="0" smtClean="0">
              <a:solidFill>
                <a:schemeClr val="bg1">
                  <a:lumMod val="50000"/>
                </a:schemeClr>
              </a:solidFill>
              <a:effectLst>
                <a:outerShdw blurRad="38100" dist="38100" dir="2700000" algn="tl">
                  <a:srgbClr val="000000">
                    <a:alpha val="43137"/>
                  </a:srgbClr>
                </a:outerShdw>
              </a:effectLst>
            </a:rPr>
            <a:t>Slower</a:t>
          </a:r>
          <a:r>
            <a:rPr lang="en-US" sz="1600" dirty="0" smtClean="0">
              <a:solidFill>
                <a:schemeClr val="bg1">
                  <a:lumMod val="50000"/>
                </a:schemeClr>
              </a:solidFill>
            </a:rPr>
            <a:t> because its</a:t>
          </a:r>
          <a:r>
            <a:rPr lang="en-US" sz="1600" baseline="0" dirty="0" smtClean="0">
              <a:solidFill>
                <a:schemeClr val="bg1">
                  <a:lumMod val="50000"/>
                </a:schemeClr>
              </a:solidFill>
            </a:rPr>
            <a:t> nerve fibers are</a:t>
          </a:r>
          <a:r>
            <a:rPr lang="en-US" sz="1600" dirty="0" smtClean="0">
              <a:solidFill>
                <a:schemeClr val="bg1">
                  <a:lumMod val="50000"/>
                </a:schemeClr>
              </a:solidFill>
            </a:rPr>
            <a:t> either </a:t>
          </a:r>
          <a:r>
            <a:rPr lang="en-US" sz="1600" dirty="0" smtClean="0">
              <a:solidFill>
                <a:srgbClr val="C00000"/>
              </a:solidFill>
            </a:rPr>
            <a:t>lightly-myelinated</a:t>
          </a:r>
          <a:r>
            <a:rPr lang="en-US" sz="1600" dirty="0" smtClean="0">
              <a:solidFill>
                <a:schemeClr val="bg1">
                  <a:lumMod val="50000"/>
                </a:schemeClr>
              </a:solidFill>
            </a:rPr>
            <a:t> or </a:t>
          </a:r>
          <a:r>
            <a:rPr lang="en-US" sz="1600" dirty="0" smtClean="0">
              <a:solidFill>
                <a:srgbClr val="C00000"/>
              </a:solidFill>
            </a:rPr>
            <a:t>unmyelinated.</a:t>
          </a:r>
          <a:r>
            <a:rPr lang="en-US" sz="1600" dirty="0" smtClean="0">
              <a:solidFill>
                <a:schemeClr val="bg1">
                  <a:lumMod val="85000"/>
                </a:schemeClr>
              </a:solidFill>
            </a:rPr>
            <a:t>(</a:t>
          </a:r>
          <a:endParaRPr lang="ar-SA" sz="1600" dirty="0"/>
        </a:p>
      </dgm:t>
    </dgm:pt>
    <dgm:pt modelId="{5DF9599C-0305-49FA-A27A-CB26ABD98129}" type="parTrans" cxnId="{22C24D29-9BF5-45A4-AEDD-D6ABDDCBCD29}">
      <dgm:prSet/>
      <dgm:spPr/>
      <dgm:t>
        <a:bodyPr/>
        <a:lstStyle/>
        <a:p>
          <a:pPr rtl="1"/>
          <a:endParaRPr lang="ar-SA"/>
        </a:p>
      </dgm:t>
    </dgm:pt>
    <dgm:pt modelId="{83E615A8-9210-4064-9480-F463BDD5A00C}" type="sibTrans" cxnId="{22C24D29-9BF5-45A4-AEDD-D6ABDDCBCD29}">
      <dgm:prSet/>
      <dgm:spPr/>
      <dgm:t>
        <a:bodyPr/>
        <a:lstStyle/>
        <a:p>
          <a:pPr rtl="1"/>
          <a:endParaRPr lang="ar-SA"/>
        </a:p>
      </dgm:t>
    </dgm:pt>
    <dgm:pt modelId="{74691ED6-8C1E-434A-A3E9-ECEEC7B1FA84}" type="pres">
      <dgm:prSet presAssocID="{126AE933-77D5-4709-A249-F504D0CE580B}" presName="diagram" presStyleCnt="0">
        <dgm:presLayoutVars>
          <dgm:chPref val="1"/>
          <dgm:dir/>
          <dgm:animOne val="branch"/>
          <dgm:animLvl val="lvl"/>
          <dgm:resizeHandles/>
        </dgm:presLayoutVars>
      </dgm:prSet>
      <dgm:spPr/>
      <dgm:t>
        <a:bodyPr/>
        <a:lstStyle/>
        <a:p>
          <a:endParaRPr lang="en-US"/>
        </a:p>
      </dgm:t>
    </dgm:pt>
    <dgm:pt modelId="{09B9C832-7C21-47A7-9370-F6154EEE3FE7}" type="pres">
      <dgm:prSet presAssocID="{3CCD161C-E1B4-427C-AB21-A9C75014D562}" presName="root" presStyleCnt="0"/>
      <dgm:spPr/>
    </dgm:pt>
    <dgm:pt modelId="{00E30F0D-72D2-4BDE-8B66-1A3CF80E3D55}" type="pres">
      <dgm:prSet presAssocID="{3CCD161C-E1B4-427C-AB21-A9C75014D562}" presName="rootComposite" presStyleCnt="0"/>
      <dgm:spPr/>
    </dgm:pt>
    <dgm:pt modelId="{57B2A255-1732-4A87-A07A-B66F6E7C8D70}" type="pres">
      <dgm:prSet presAssocID="{3CCD161C-E1B4-427C-AB21-A9C75014D562}" presName="rootText" presStyleLbl="node1" presStyleIdx="0" presStyleCnt="2"/>
      <dgm:spPr/>
      <dgm:t>
        <a:bodyPr/>
        <a:lstStyle/>
        <a:p>
          <a:endParaRPr lang="en-US"/>
        </a:p>
      </dgm:t>
    </dgm:pt>
    <dgm:pt modelId="{EAD9A545-D607-4CEF-B363-CBDBF5C91665}" type="pres">
      <dgm:prSet presAssocID="{3CCD161C-E1B4-427C-AB21-A9C75014D562}" presName="rootConnector" presStyleLbl="node1" presStyleIdx="0" presStyleCnt="2"/>
      <dgm:spPr/>
      <dgm:t>
        <a:bodyPr/>
        <a:lstStyle/>
        <a:p>
          <a:endParaRPr lang="en-US"/>
        </a:p>
      </dgm:t>
    </dgm:pt>
    <dgm:pt modelId="{EF1B3B30-D66B-4205-B839-37CBA8FE1656}" type="pres">
      <dgm:prSet presAssocID="{3CCD161C-E1B4-427C-AB21-A9C75014D562}" presName="childShape" presStyleCnt="0"/>
      <dgm:spPr/>
    </dgm:pt>
    <dgm:pt modelId="{4A3A924A-DB5B-406C-BA36-BF08FD447BB1}" type="pres">
      <dgm:prSet presAssocID="{55E18C0E-47A4-44A3-B846-03C9E0B38056}" presName="Name13" presStyleLbl="parChTrans1D2" presStyleIdx="0" presStyleCnt="8"/>
      <dgm:spPr/>
      <dgm:t>
        <a:bodyPr/>
        <a:lstStyle/>
        <a:p>
          <a:endParaRPr lang="en-US"/>
        </a:p>
      </dgm:t>
    </dgm:pt>
    <dgm:pt modelId="{08B5DBA1-AF79-4FF9-87B9-0681F69E05EC}" type="pres">
      <dgm:prSet presAssocID="{EA6A1B80-E043-40E3-93BB-B9F61EF3A4FB}" presName="childText" presStyleLbl="bgAcc1" presStyleIdx="0" presStyleCnt="8" custScaleX="155122" custScaleY="60222">
        <dgm:presLayoutVars>
          <dgm:bulletEnabled val="1"/>
        </dgm:presLayoutVars>
      </dgm:prSet>
      <dgm:spPr/>
      <dgm:t>
        <a:bodyPr/>
        <a:lstStyle/>
        <a:p>
          <a:endParaRPr lang="en-US"/>
        </a:p>
      </dgm:t>
    </dgm:pt>
    <dgm:pt modelId="{929FCC54-AAA3-4F6A-B1E8-E889681C02D5}" type="pres">
      <dgm:prSet presAssocID="{5D76A1D8-04F6-4F3E-B576-F2F4385591F4}" presName="Name13" presStyleLbl="parChTrans1D2" presStyleIdx="1" presStyleCnt="8"/>
      <dgm:spPr/>
      <dgm:t>
        <a:bodyPr/>
        <a:lstStyle/>
        <a:p>
          <a:endParaRPr lang="en-US"/>
        </a:p>
      </dgm:t>
    </dgm:pt>
    <dgm:pt modelId="{0580B929-799B-4848-99ED-D243F66BBB33}" type="pres">
      <dgm:prSet presAssocID="{8BD30F3D-8FDB-4D14-80BF-97F53FC4C8FC}" presName="childText" presStyleLbl="bgAcc1" presStyleIdx="1" presStyleCnt="8" custScaleX="77385" custScaleY="40278">
        <dgm:presLayoutVars>
          <dgm:bulletEnabled val="1"/>
        </dgm:presLayoutVars>
      </dgm:prSet>
      <dgm:spPr/>
      <dgm:t>
        <a:bodyPr/>
        <a:lstStyle/>
        <a:p>
          <a:endParaRPr lang="en-US"/>
        </a:p>
      </dgm:t>
    </dgm:pt>
    <dgm:pt modelId="{D2A770A2-0330-4E46-817B-4339E97FA5B7}" type="pres">
      <dgm:prSet presAssocID="{5895549C-5D24-4931-B836-6746B24AC6B1}" presName="Name13" presStyleLbl="parChTrans1D2" presStyleIdx="2" presStyleCnt="8"/>
      <dgm:spPr/>
      <dgm:t>
        <a:bodyPr/>
        <a:lstStyle/>
        <a:p>
          <a:endParaRPr lang="en-US"/>
        </a:p>
      </dgm:t>
    </dgm:pt>
    <dgm:pt modelId="{FEC58EB4-6AAA-4A12-83D6-4BFF0AD1F071}" type="pres">
      <dgm:prSet presAssocID="{E22985FC-2B6E-43B3-B98E-78A7EB82E81B}" presName="childText" presStyleLbl="bgAcc1" presStyleIdx="2" presStyleCnt="8" custScaleX="162425" custScaleY="139062" custLinFactNeighborX="-634" custLinFactNeighborY="619">
        <dgm:presLayoutVars>
          <dgm:bulletEnabled val="1"/>
        </dgm:presLayoutVars>
      </dgm:prSet>
      <dgm:spPr/>
      <dgm:t>
        <a:bodyPr/>
        <a:lstStyle/>
        <a:p>
          <a:endParaRPr lang="en-US"/>
        </a:p>
      </dgm:t>
    </dgm:pt>
    <dgm:pt modelId="{554CD9F3-D21E-48DE-A12D-A0A9CE123B61}" type="pres">
      <dgm:prSet presAssocID="{6489EE10-9F63-4972-9E03-CF89979CC235}" presName="Name13" presStyleLbl="parChTrans1D2" presStyleIdx="3" presStyleCnt="8"/>
      <dgm:spPr/>
      <dgm:t>
        <a:bodyPr/>
        <a:lstStyle/>
        <a:p>
          <a:endParaRPr lang="en-US"/>
        </a:p>
      </dgm:t>
    </dgm:pt>
    <dgm:pt modelId="{74D41E95-0193-4B41-B410-74CF7CDD1B50}" type="pres">
      <dgm:prSet presAssocID="{110A07D3-FBD1-4BAC-9275-2A1B7DFA9E93}" presName="childText" presStyleLbl="bgAcc1" presStyleIdx="3" presStyleCnt="8" custScaleX="160163" custScaleY="53288">
        <dgm:presLayoutVars>
          <dgm:bulletEnabled val="1"/>
        </dgm:presLayoutVars>
      </dgm:prSet>
      <dgm:spPr/>
      <dgm:t>
        <a:bodyPr/>
        <a:lstStyle/>
        <a:p>
          <a:pPr rtl="1"/>
          <a:endParaRPr lang="ar-SA"/>
        </a:p>
      </dgm:t>
    </dgm:pt>
    <dgm:pt modelId="{005815BC-56A6-4831-8CEE-9B97E73538CE}" type="pres">
      <dgm:prSet presAssocID="{39818D04-AC3D-4535-ADAB-FD267B071935}" presName="root" presStyleCnt="0"/>
      <dgm:spPr/>
    </dgm:pt>
    <dgm:pt modelId="{4A1A63C3-5A57-429D-A4A5-5CB87A8569B0}" type="pres">
      <dgm:prSet presAssocID="{39818D04-AC3D-4535-ADAB-FD267B071935}" presName="rootComposite" presStyleCnt="0"/>
      <dgm:spPr/>
    </dgm:pt>
    <dgm:pt modelId="{A0A93212-72D2-45F5-B5D1-DA7E62D53D86}" type="pres">
      <dgm:prSet presAssocID="{39818D04-AC3D-4535-ADAB-FD267B071935}" presName="rootText" presStyleLbl="node1" presStyleIdx="1" presStyleCnt="2" custScaleX="108429"/>
      <dgm:spPr/>
      <dgm:t>
        <a:bodyPr/>
        <a:lstStyle/>
        <a:p>
          <a:endParaRPr lang="en-US"/>
        </a:p>
      </dgm:t>
    </dgm:pt>
    <dgm:pt modelId="{6FB47382-CCA5-4CE8-B0E8-CD25254394F1}" type="pres">
      <dgm:prSet presAssocID="{39818D04-AC3D-4535-ADAB-FD267B071935}" presName="rootConnector" presStyleLbl="node1" presStyleIdx="1" presStyleCnt="2"/>
      <dgm:spPr/>
      <dgm:t>
        <a:bodyPr/>
        <a:lstStyle/>
        <a:p>
          <a:endParaRPr lang="en-US"/>
        </a:p>
      </dgm:t>
    </dgm:pt>
    <dgm:pt modelId="{B450C387-16EA-458E-8602-9D6450311F71}" type="pres">
      <dgm:prSet presAssocID="{39818D04-AC3D-4535-ADAB-FD267B071935}" presName="childShape" presStyleCnt="0"/>
      <dgm:spPr/>
    </dgm:pt>
    <dgm:pt modelId="{9FD4FFCA-F717-408D-B794-7C2C528AC036}" type="pres">
      <dgm:prSet presAssocID="{AF5210E8-A5B8-4BF8-9CA1-B4AB5E060051}" presName="Name13" presStyleLbl="parChTrans1D2" presStyleIdx="4" presStyleCnt="8"/>
      <dgm:spPr/>
      <dgm:t>
        <a:bodyPr/>
        <a:lstStyle/>
        <a:p>
          <a:endParaRPr lang="en-US"/>
        </a:p>
      </dgm:t>
    </dgm:pt>
    <dgm:pt modelId="{3DABF7FF-AEBF-42FB-8C8C-60D71583CB58}" type="pres">
      <dgm:prSet presAssocID="{98ED78C1-8328-484A-ADAB-4C04F9526A7C}" presName="childText" presStyleLbl="bgAcc1" presStyleIdx="4" presStyleCnt="8" custScaleX="204269" custScaleY="87410" custLinFactNeighborX="-1843" custLinFactNeighborY="5389">
        <dgm:presLayoutVars>
          <dgm:bulletEnabled val="1"/>
        </dgm:presLayoutVars>
      </dgm:prSet>
      <dgm:spPr/>
      <dgm:t>
        <a:bodyPr/>
        <a:lstStyle/>
        <a:p>
          <a:endParaRPr lang="en-US"/>
        </a:p>
      </dgm:t>
    </dgm:pt>
    <dgm:pt modelId="{BC682D1D-04C5-4F57-8DCA-2D6057E14B91}" type="pres">
      <dgm:prSet presAssocID="{AF630405-2DA9-48F4-830F-71CFDF841BCA}" presName="Name13" presStyleLbl="parChTrans1D2" presStyleIdx="5" presStyleCnt="8"/>
      <dgm:spPr/>
      <dgm:t>
        <a:bodyPr/>
        <a:lstStyle/>
        <a:p>
          <a:endParaRPr lang="en-US"/>
        </a:p>
      </dgm:t>
    </dgm:pt>
    <dgm:pt modelId="{8693A195-852F-446A-BD0B-0830CCF999E9}" type="pres">
      <dgm:prSet presAssocID="{AE30A843-0FDC-4595-87E5-416D3A9514A5}" presName="childText" presStyleLbl="bgAcc1" presStyleIdx="5" presStyleCnt="8" custScaleX="250610" custScaleY="60640">
        <dgm:presLayoutVars>
          <dgm:bulletEnabled val="1"/>
        </dgm:presLayoutVars>
      </dgm:prSet>
      <dgm:spPr/>
      <dgm:t>
        <a:bodyPr/>
        <a:lstStyle/>
        <a:p>
          <a:endParaRPr lang="en-US"/>
        </a:p>
      </dgm:t>
    </dgm:pt>
    <dgm:pt modelId="{13D023AF-4257-4E1F-89A6-98DD349F0336}" type="pres">
      <dgm:prSet presAssocID="{2F6EAA08-FFD6-459E-A9D1-B13F9B170335}" presName="Name13" presStyleLbl="parChTrans1D2" presStyleIdx="6" presStyleCnt="8"/>
      <dgm:spPr/>
      <dgm:t>
        <a:bodyPr/>
        <a:lstStyle/>
        <a:p>
          <a:endParaRPr lang="en-US"/>
        </a:p>
      </dgm:t>
    </dgm:pt>
    <dgm:pt modelId="{D6ED0B45-39B7-453F-88AA-ED6A392F9C71}" type="pres">
      <dgm:prSet presAssocID="{496359A0-18FF-4C2B-A058-FECA7869EA33}" presName="childText" presStyleLbl="bgAcc1" presStyleIdx="6" presStyleCnt="8" custScaleX="283982" custScaleY="103485">
        <dgm:presLayoutVars>
          <dgm:bulletEnabled val="1"/>
        </dgm:presLayoutVars>
      </dgm:prSet>
      <dgm:spPr/>
      <dgm:t>
        <a:bodyPr/>
        <a:lstStyle/>
        <a:p>
          <a:endParaRPr lang="en-US"/>
        </a:p>
      </dgm:t>
    </dgm:pt>
    <dgm:pt modelId="{BD529C52-A70C-4CF1-BC74-DB5D836429B5}" type="pres">
      <dgm:prSet presAssocID="{5DF9599C-0305-49FA-A27A-CB26ABD98129}" presName="Name13" presStyleLbl="parChTrans1D2" presStyleIdx="7" presStyleCnt="8"/>
      <dgm:spPr/>
      <dgm:t>
        <a:bodyPr/>
        <a:lstStyle/>
        <a:p>
          <a:pPr rtl="1"/>
          <a:endParaRPr lang="ar-SA"/>
        </a:p>
      </dgm:t>
    </dgm:pt>
    <dgm:pt modelId="{3E210A60-BB27-4153-BB7B-E6A4EB1CBBDA}" type="pres">
      <dgm:prSet presAssocID="{3DC2E234-5966-420F-9E80-FEB53F126DB2}" presName="childText" presStyleLbl="bgAcc1" presStyleIdx="7" presStyleCnt="8" custScaleX="225217" custScaleY="84354">
        <dgm:presLayoutVars>
          <dgm:bulletEnabled val="1"/>
        </dgm:presLayoutVars>
      </dgm:prSet>
      <dgm:spPr/>
      <dgm:t>
        <a:bodyPr/>
        <a:lstStyle/>
        <a:p>
          <a:pPr rtl="1"/>
          <a:endParaRPr lang="ar-SA"/>
        </a:p>
      </dgm:t>
    </dgm:pt>
  </dgm:ptLst>
  <dgm:cxnLst>
    <dgm:cxn modelId="{BC18DFA1-B727-4D45-9FED-079B0D1A13C2}" type="presOf" srcId="{39818D04-AC3D-4535-ADAB-FD267B071935}" destId="{6FB47382-CCA5-4CE8-B0E8-CD25254394F1}" srcOrd="1" destOrd="0" presId="urn:microsoft.com/office/officeart/2005/8/layout/hierarchy3"/>
    <dgm:cxn modelId="{CFBB70BA-B658-409D-AAB5-E812CE590B3E}" type="presOf" srcId="{8BD30F3D-8FDB-4D14-80BF-97F53FC4C8FC}" destId="{0580B929-799B-4848-99ED-D243F66BBB33}" srcOrd="0" destOrd="0" presId="urn:microsoft.com/office/officeart/2005/8/layout/hierarchy3"/>
    <dgm:cxn modelId="{1C2A16E4-DA5A-4373-916C-21E38A0561F5}" type="presOf" srcId="{2F6EAA08-FFD6-459E-A9D1-B13F9B170335}" destId="{13D023AF-4257-4E1F-89A6-98DD349F0336}" srcOrd="0" destOrd="0" presId="urn:microsoft.com/office/officeart/2005/8/layout/hierarchy3"/>
    <dgm:cxn modelId="{27856326-9136-4D84-840D-2371120A5710}" type="presOf" srcId="{3CCD161C-E1B4-427C-AB21-A9C75014D562}" destId="{57B2A255-1732-4A87-A07A-B66F6E7C8D70}" srcOrd="0" destOrd="0" presId="urn:microsoft.com/office/officeart/2005/8/layout/hierarchy3"/>
    <dgm:cxn modelId="{9D3CEE30-017A-443D-A239-2651B9D2A8B5}" type="presOf" srcId="{98ED78C1-8328-484A-ADAB-4C04F9526A7C}" destId="{3DABF7FF-AEBF-42FB-8C8C-60D71583CB58}" srcOrd="0" destOrd="0" presId="urn:microsoft.com/office/officeart/2005/8/layout/hierarchy3"/>
    <dgm:cxn modelId="{9605D762-6469-4AA2-9872-AFA26FC4DBD9}" type="presOf" srcId="{6489EE10-9F63-4972-9E03-CF89979CC235}" destId="{554CD9F3-D21E-48DE-A12D-A0A9CE123B61}" srcOrd="0" destOrd="0" presId="urn:microsoft.com/office/officeart/2005/8/layout/hierarchy3"/>
    <dgm:cxn modelId="{C989FBC2-87A6-4A09-93F6-E6DFC8F15DB4}" type="presOf" srcId="{AE30A843-0FDC-4595-87E5-416D3A9514A5}" destId="{8693A195-852F-446A-BD0B-0830CCF999E9}" srcOrd="0" destOrd="0" presId="urn:microsoft.com/office/officeart/2005/8/layout/hierarchy3"/>
    <dgm:cxn modelId="{AD87D62C-D25C-4C0B-BE38-0A4A1464542B}" srcId="{39818D04-AC3D-4535-ADAB-FD267B071935}" destId="{496359A0-18FF-4C2B-A058-FECA7869EA33}" srcOrd="2" destOrd="0" parTransId="{2F6EAA08-FFD6-459E-A9D1-B13F9B170335}" sibTransId="{FEDB824E-2CF9-4CCA-B624-F9D987883A34}"/>
    <dgm:cxn modelId="{BD11FD63-CB9D-49D9-B4F4-513124A5CF9F}" type="presOf" srcId="{E22985FC-2B6E-43B3-B98E-78A7EB82E81B}" destId="{FEC58EB4-6AAA-4A12-83D6-4BFF0AD1F071}" srcOrd="0" destOrd="0" presId="urn:microsoft.com/office/officeart/2005/8/layout/hierarchy3"/>
    <dgm:cxn modelId="{4FB3DC22-1008-4B58-AB3D-0C9EB6662C08}" srcId="{3CCD161C-E1B4-427C-AB21-A9C75014D562}" destId="{E22985FC-2B6E-43B3-B98E-78A7EB82E81B}" srcOrd="2" destOrd="0" parTransId="{5895549C-5D24-4931-B836-6746B24AC6B1}" sibTransId="{536B6660-A4EA-465E-A63E-3DBEE85694FB}"/>
    <dgm:cxn modelId="{320E7B82-03C1-49D1-9324-7ADB5BF4886A}" type="presOf" srcId="{AF5210E8-A5B8-4BF8-9CA1-B4AB5E060051}" destId="{9FD4FFCA-F717-408D-B794-7C2C528AC036}" srcOrd="0" destOrd="0" presId="urn:microsoft.com/office/officeart/2005/8/layout/hierarchy3"/>
    <dgm:cxn modelId="{72D647CC-D314-496A-98C1-FE37AF85F689}" type="presOf" srcId="{5D76A1D8-04F6-4F3E-B576-F2F4385591F4}" destId="{929FCC54-AAA3-4F6A-B1E8-E889681C02D5}" srcOrd="0" destOrd="0" presId="urn:microsoft.com/office/officeart/2005/8/layout/hierarchy3"/>
    <dgm:cxn modelId="{01AC26C2-2E3A-47BB-975B-93BA0F792D46}" srcId="{3CCD161C-E1B4-427C-AB21-A9C75014D562}" destId="{EA6A1B80-E043-40E3-93BB-B9F61EF3A4FB}" srcOrd="0" destOrd="0" parTransId="{55E18C0E-47A4-44A3-B846-03C9E0B38056}" sibTransId="{2CBA91A9-2289-4C4C-9B8D-4BF65ACF4BBA}"/>
    <dgm:cxn modelId="{6CA3F09B-97AE-4EEE-B95D-F96691A59FDB}" type="presOf" srcId="{55E18C0E-47A4-44A3-B846-03C9E0B38056}" destId="{4A3A924A-DB5B-406C-BA36-BF08FD447BB1}" srcOrd="0" destOrd="0" presId="urn:microsoft.com/office/officeart/2005/8/layout/hierarchy3"/>
    <dgm:cxn modelId="{7EA64F0D-9CA5-4CD9-9F43-1D38070764B3}" type="presOf" srcId="{5895549C-5D24-4931-B836-6746B24AC6B1}" destId="{D2A770A2-0330-4E46-817B-4339E97FA5B7}" srcOrd="0" destOrd="0" presId="urn:microsoft.com/office/officeart/2005/8/layout/hierarchy3"/>
    <dgm:cxn modelId="{C010769E-2519-492C-8E06-0AF14D58D395}" srcId="{39818D04-AC3D-4535-ADAB-FD267B071935}" destId="{98ED78C1-8328-484A-ADAB-4C04F9526A7C}" srcOrd="0" destOrd="0" parTransId="{AF5210E8-A5B8-4BF8-9CA1-B4AB5E060051}" sibTransId="{F89C663B-3C69-4A1A-B94F-6223E79AA98A}"/>
    <dgm:cxn modelId="{22C24D29-9BF5-45A4-AEDD-D6ABDDCBCD29}" srcId="{39818D04-AC3D-4535-ADAB-FD267B071935}" destId="{3DC2E234-5966-420F-9E80-FEB53F126DB2}" srcOrd="3" destOrd="0" parTransId="{5DF9599C-0305-49FA-A27A-CB26ABD98129}" sibTransId="{83E615A8-9210-4064-9480-F463BDD5A00C}"/>
    <dgm:cxn modelId="{776201C9-DD6C-4FD4-ACF6-8C1E7BA0EDBD}" type="presOf" srcId="{AF630405-2DA9-48F4-830F-71CFDF841BCA}" destId="{BC682D1D-04C5-4F57-8DCA-2D6057E14B91}" srcOrd="0" destOrd="0" presId="urn:microsoft.com/office/officeart/2005/8/layout/hierarchy3"/>
    <dgm:cxn modelId="{AE5C9821-1A48-4FCD-A852-9A84DE627B5F}" type="presOf" srcId="{3DC2E234-5966-420F-9E80-FEB53F126DB2}" destId="{3E210A60-BB27-4153-BB7B-E6A4EB1CBBDA}" srcOrd="0" destOrd="0" presId="urn:microsoft.com/office/officeart/2005/8/layout/hierarchy3"/>
    <dgm:cxn modelId="{72FE51D3-DE84-40D0-92C3-344E832B74C4}" type="presOf" srcId="{110A07D3-FBD1-4BAC-9275-2A1B7DFA9E93}" destId="{74D41E95-0193-4B41-B410-74CF7CDD1B50}" srcOrd="0" destOrd="0" presId="urn:microsoft.com/office/officeart/2005/8/layout/hierarchy3"/>
    <dgm:cxn modelId="{4F7A7015-5BCD-4BA4-B32F-DA89647A640C}" type="presOf" srcId="{3CCD161C-E1B4-427C-AB21-A9C75014D562}" destId="{EAD9A545-D607-4CEF-B363-CBDBF5C91665}" srcOrd="1" destOrd="0" presId="urn:microsoft.com/office/officeart/2005/8/layout/hierarchy3"/>
    <dgm:cxn modelId="{3AA346B7-868B-47C2-9DD6-C550C1A3CE00}" type="presOf" srcId="{EA6A1B80-E043-40E3-93BB-B9F61EF3A4FB}" destId="{08B5DBA1-AF79-4FF9-87B9-0681F69E05EC}" srcOrd="0" destOrd="0" presId="urn:microsoft.com/office/officeart/2005/8/layout/hierarchy3"/>
    <dgm:cxn modelId="{FBEC406E-135C-4465-92A7-F1BBAF47DBE8}" srcId="{3CCD161C-E1B4-427C-AB21-A9C75014D562}" destId="{110A07D3-FBD1-4BAC-9275-2A1B7DFA9E93}" srcOrd="3" destOrd="0" parTransId="{6489EE10-9F63-4972-9E03-CF89979CC235}" sibTransId="{030E6312-B511-4C03-9AD7-820DC86D7443}"/>
    <dgm:cxn modelId="{1F4E22D4-6422-4838-B29D-2737520BA000}" type="presOf" srcId="{496359A0-18FF-4C2B-A058-FECA7869EA33}" destId="{D6ED0B45-39B7-453F-88AA-ED6A392F9C71}" srcOrd="0" destOrd="0" presId="urn:microsoft.com/office/officeart/2005/8/layout/hierarchy3"/>
    <dgm:cxn modelId="{3728017A-3B4E-4EE0-919C-883AB5B046F7}" srcId="{126AE933-77D5-4709-A249-F504D0CE580B}" destId="{3CCD161C-E1B4-427C-AB21-A9C75014D562}" srcOrd="0" destOrd="0" parTransId="{D8AA07FA-3E07-4AE8-9F6A-141566C682B4}" sibTransId="{F5321C05-1E47-4C17-966F-2C8E9A942A2A}"/>
    <dgm:cxn modelId="{B5DE5A90-1292-427E-8E41-0C0803E79A53}" srcId="{39818D04-AC3D-4535-ADAB-FD267B071935}" destId="{AE30A843-0FDC-4595-87E5-416D3A9514A5}" srcOrd="1" destOrd="0" parTransId="{AF630405-2DA9-48F4-830F-71CFDF841BCA}" sibTransId="{C8DE034B-76FF-4897-A67F-6E3ADB3FE4EF}"/>
    <dgm:cxn modelId="{F78951A7-9908-4F96-A92C-3E72E9BC637D}" type="presOf" srcId="{126AE933-77D5-4709-A249-F504D0CE580B}" destId="{74691ED6-8C1E-434A-A3E9-ECEEC7B1FA84}" srcOrd="0" destOrd="0" presId="urn:microsoft.com/office/officeart/2005/8/layout/hierarchy3"/>
    <dgm:cxn modelId="{B6D93DE2-60D5-4A94-A9FB-E1B734324D35}" srcId="{3CCD161C-E1B4-427C-AB21-A9C75014D562}" destId="{8BD30F3D-8FDB-4D14-80BF-97F53FC4C8FC}" srcOrd="1" destOrd="0" parTransId="{5D76A1D8-04F6-4F3E-B576-F2F4385591F4}" sibTransId="{1C04E13C-18B7-478D-A129-8384D7EA0601}"/>
    <dgm:cxn modelId="{B52AF37F-0933-4836-BF94-36DA7D26DFFC}" type="presOf" srcId="{5DF9599C-0305-49FA-A27A-CB26ABD98129}" destId="{BD529C52-A70C-4CF1-BC74-DB5D836429B5}" srcOrd="0" destOrd="0" presId="urn:microsoft.com/office/officeart/2005/8/layout/hierarchy3"/>
    <dgm:cxn modelId="{19B06FBF-FB31-4F2D-B8CC-46CEF79822A5}" srcId="{126AE933-77D5-4709-A249-F504D0CE580B}" destId="{39818D04-AC3D-4535-ADAB-FD267B071935}" srcOrd="1" destOrd="0" parTransId="{0A8CB70B-6D86-4DF7-A568-B21E9889C2F3}" sibTransId="{1EE1FA4B-4098-4944-81FB-C5B66510D3B5}"/>
    <dgm:cxn modelId="{B4CE61FD-33D1-4EBA-94A0-F4C298E0753B}" type="presOf" srcId="{39818D04-AC3D-4535-ADAB-FD267B071935}" destId="{A0A93212-72D2-45F5-B5D1-DA7E62D53D86}" srcOrd="0" destOrd="0" presId="urn:microsoft.com/office/officeart/2005/8/layout/hierarchy3"/>
    <dgm:cxn modelId="{AF63701F-FDEA-4AFD-A5A6-5F0E457500AD}" type="presParOf" srcId="{74691ED6-8C1E-434A-A3E9-ECEEC7B1FA84}" destId="{09B9C832-7C21-47A7-9370-F6154EEE3FE7}" srcOrd="0" destOrd="0" presId="urn:microsoft.com/office/officeart/2005/8/layout/hierarchy3"/>
    <dgm:cxn modelId="{7443DF20-3DD0-4078-8022-58E12256B76D}" type="presParOf" srcId="{09B9C832-7C21-47A7-9370-F6154EEE3FE7}" destId="{00E30F0D-72D2-4BDE-8B66-1A3CF80E3D55}" srcOrd="0" destOrd="0" presId="urn:microsoft.com/office/officeart/2005/8/layout/hierarchy3"/>
    <dgm:cxn modelId="{7AE60CF2-0FA6-40F8-8DBE-C28347E3E2AF}" type="presParOf" srcId="{00E30F0D-72D2-4BDE-8B66-1A3CF80E3D55}" destId="{57B2A255-1732-4A87-A07A-B66F6E7C8D70}" srcOrd="0" destOrd="0" presId="urn:microsoft.com/office/officeart/2005/8/layout/hierarchy3"/>
    <dgm:cxn modelId="{1926BBA8-71EE-46FE-BB72-F936B3679C13}" type="presParOf" srcId="{00E30F0D-72D2-4BDE-8B66-1A3CF80E3D55}" destId="{EAD9A545-D607-4CEF-B363-CBDBF5C91665}" srcOrd="1" destOrd="0" presId="urn:microsoft.com/office/officeart/2005/8/layout/hierarchy3"/>
    <dgm:cxn modelId="{8AB441C1-9150-4B2C-97AA-6435C66215C9}" type="presParOf" srcId="{09B9C832-7C21-47A7-9370-F6154EEE3FE7}" destId="{EF1B3B30-D66B-4205-B839-37CBA8FE1656}" srcOrd="1" destOrd="0" presId="urn:microsoft.com/office/officeart/2005/8/layout/hierarchy3"/>
    <dgm:cxn modelId="{E0F93AF3-1578-4719-A10D-07F24237EBC0}" type="presParOf" srcId="{EF1B3B30-D66B-4205-B839-37CBA8FE1656}" destId="{4A3A924A-DB5B-406C-BA36-BF08FD447BB1}" srcOrd="0" destOrd="0" presId="urn:microsoft.com/office/officeart/2005/8/layout/hierarchy3"/>
    <dgm:cxn modelId="{D9B67AB2-2BA3-42B3-82FF-F1C68C91DF48}" type="presParOf" srcId="{EF1B3B30-D66B-4205-B839-37CBA8FE1656}" destId="{08B5DBA1-AF79-4FF9-87B9-0681F69E05EC}" srcOrd="1" destOrd="0" presId="urn:microsoft.com/office/officeart/2005/8/layout/hierarchy3"/>
    <dgm:cxn modelId="{328FEE6A-71FF-4A3C-A64D-52D2330AC1FA}" type="presParOf" srcId="{EF1B3B30-D66B-4205-B839-37CBA8FE1656}" destId="{929FCC54-AAA3-4F6A-B1E8-E889681C02D5}" srcOrd="2" destOrd="0" presId="urn:microsoft.com/office/officeart/2005/8/layout/hierarchy3"/>
    <dgm:cxn modelId="{0690CA42-2AFC-41C4-B310-289EEA3FD976}" type="presParOf" srcId="{EF1B3B30-D66B-4205-B839-37CBA8FE1656}" destId="{0580B929-799B-4848-99ED-D243F66BBB33}" srcOrd="3" destOrd="0" presId="urn:microsoft.com/office/officeart/2005/8/layout/hierarchy3"/>
    <dgm:cxn modelId="{524D0520-E442-4E18-9A7F-3577832CE6DA}" type="presParOf" srcId="{EF1B3B30-D66B-4205-B839-37CBA8FE1656}" destId="{D2A770A2-0330-4E46-817B-4339E97FA5B7}" srcOrd="4" destOrd="0" presId="urn:microsoft.com/office/officeart/2005/8/layout/hierarchy3"/>
    <dgm:cxn modelId="{CA9430EC-F9CF-40E0-970E-2D375C5A270A}" type="presParOf" srcId="{EF1B3B30-D66B-4205-B839-37CBA8FE1656}" destId="{FEC58EB4-6AAA-4A12-83D6-4BFF0AD1F071}" srcOrd="5" destOrd="0" presId="urn:microsoft.com/office/officeart/2005/8/layout/hierarchy3"/>
    <dgm:cxn modelId="{2710297A-E4DB-496F-A371-BA802836D287}" type="presParOf" srcId="{EF1B3B30-D66B-4205-B839-37CBA8FE1656}" destId="{554CD9F3-D21E-48DE-A12D-A0A9CE123B61}" srcOrd="6" destOrd="0" presId="urn:microsoft.com/office/officeart/2005/8/layout/hierarchy3"/>
    <dgm:cxn modelId="{7ADBA6D8-08DA-41E8-8FD8-B63EFE511B01}" type="presParOf" srcId="{EF1B3B30-D66B-4205-B839-37CBA8FE1656}" destId="{74D41E95-0193-4B41-B410-74CF7CDD1B50}" srcOrd="7" destOrd="0" presId="urn:microsoft.com/office/officeart/2005/8/layout/hierarchy3"/>
    <dgm:cxn modelId="{CB5BD06B-5858-4128-8B0C-2A952FB1839C}" type="presParOf" srcId="{74691ED6-8C1E-434A-A3E9-ECEEC7B1FA84}" destId="{005815BC-56A6-4831-8CEE-9B97E73538CE}" srcOrd="1" destOrd="0" presId="urn:microsoft.com/office/officeart/2005/8/layout/hierarchy3"/>
    <dgm:cxn modelId="{EB28D9D2-9FEB-44FD-8EEC-C044E8BB22A7}" type="presParOf" srcId="{005815BC-56A6-4831-8CEE-9B97E73538CE}" destId="{4A1A63C3-5A57-429D-A4A5-5CB87A8569B0}" srcOrd="0" destOrd="0" presId="urn:microsoft.com/office/officeart/2005/8/layout/hierarchy3"/>
    <dgm:cxn modelId="{32C19A69-D93E-4381-9380-B4191206399E}" type="presParOf" srcId="{4A1A63C3-5A57-429D-A4A5-5CB87A8569B0}" destId="{A0A93212-72D2-45F5-B5D1-DA7E62D53D86}" srcOrd="0" destOrd="0" presId="urn:microsoft.com/office/officeart/2005/8/layout/hierarchy3"/>
    <dgm:cxn modelId="{6A38F729-821F-4BE7-AAD8-4D0666E52DC3}" type="presParOf" srcId="{4A1A63C3-5A57-429D-A4A5-5CB87A8569B0}" destId="{6FB47382-CCA5-4CE8-B0E8-CD25254394F1}" srcOrd="1" destOrd="0" presId="urn:microsoft.com/office/officeart/2005/8/layout/hierarchy3"/>
    <dgm:cxn modelId="{BE04DDA0-1905-4E0F-B54A-81AEA92CCE55}" type="presParOf" srcId="{005815BC-56A6-4831-8CEE-9B97E73538CE}" destId="{B450C387-16EA-458E-8602-9D6450311F71}" srcOrd="1" destOrd="0" presId="urn:microsoft.com/office/officeart/2005/8/layout/hierarchy3"/>
    <dgm:cxn modelId="{1AEBC208-C760-493B-96F2-AC170464D931}" type="presParOf" srcId="{B450C387-16EA-458E-8602-9D6450311F71}" destId="{9FD4FFCA-F717-408D-B794-7C2C528AC036}" srcOrd="0" destOrd="0" presId="urn:microsoft.com/office/officeart/2005/8/layout/hierarchy3"/>
    <dgm:cxn modelId="{838513DB-1019-4923-B204-3AAE25B117F1}" type="presParOf" srcId="{B450C387-16EA-458E-8602-9D6450311F71}" destId="{3DABF7FF-AEBF-42FB-8C8C-60D71583CB58}" srcOrd="1" destOrd="0" presId="urn:microsoft.com/office/officeart/2005/8/layout/hierarchy3"/>
    <dgm:cxn modelId="{E782ABD0-8265-41A4-B5C0-D39683143445}" type="presParOf" srcId="{B450C387-16EA-458E-8602-9D6450311F71}" destId="{BC682D1D-04C5-4F57-8DCA-2D6057E14B91}" srcOrd="2" destOrd="0" presId="urn:microsoft.com/office/officeart/2005/8/layout/hierarchy3"/>
    <dgm:cxn modelId="{0B4B212A-42CC-42C1-B2D8-CC85A28507B2}" type="presParOf" srcId="{B450C387-16EA-458E-8602-9D6450311F71}" destId="{8693A195-852F-446A-BD0B-0830CCF999E9}" srcOrd="3" destOrd="0" presId="urn:microsoft.com/office/officeart/2005/8/layout/hierarchy3"/>
    <dgm:cxn modelId="{7A7DEAA6-614B-41CE-A234-E20FD6E7A54B}" type="presParOf" srcId="{B450C387-16EA-458E-8602-9D6450311F71}" destId="{13D023AF-4257-4E1F-89A6-98DD349F0336}" srcOrd="4" destOrd="0" presId="urn:microsoft.com/office/officeart/2005/8/layout/hierarchy3"/>
    <dgm:cxn modelId="{40193F9A-E925-43E2-803A-1FE1D677443C}" type="presParOf" srcId="{B450C387-16EA-458E-8602-9D6450311F71}" destId="{D6ED0B45-39B7-453F-88AA-ED6A392F9C71}" srcOrd="5" destOrd="0" presId="urn:microsoft.com/office/officeart/2005/8/layout/hierarchy3"/>
    <dgm:cxn modelId="{FC8F1AEA-A1DD-4D40-B458-69B2E3408943}" type="presParOf" srcId="{B450C387-16EA-458E-8602-9D6450311F71}" destId="{BD529C52-A70C-4CF1-BC74-DB5D836429B5}" srcOrd="6" destOrd="0" presId="urn:microsoft.com/office/officeart/2005/8/layout/hierarchy3"/>
    <dgm:cxn modelId="{85384F87-8F99-45F3-AD31-2536B84B6495}" type="presParOf" srcId="{B450C387-16EA-458E-8602-9D6450311F71}" destId="{3E210A60-BB27-4153-BB7B-E6A4EB1CBBD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00BDA-00B4-7543-B853-B80BE6A0F0B2}"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3D4721FA-EEEB-A64C-A867-6636560F1FD3}">
      <dgm:prSet phldrT="[Text]"/>
      <dgm:spPr/>
      <dgm:t>
        <a:bodyPr/>
        <a:lstStyle/>
        <a:p>
          <a:pPr rtl="0"/>
          <a:r>
            <a:rPr lang="en-US" b="1" dirty="0"/>
            <a:t>Autonomic</a:t>
          </a:r>
          <a:r>
            <a:rPr lang="en-US" b="1" baseline="0" dirty="0"/>
            <a:t> NS</a:t>
          </a:r>
          <a:endParaRPr lang="en-US" b="1" dirty="0"/>
        </a:p>
      </dgm:t>
    </dgm:pt>
    <dgm:pt modelId="{4D585AAA-C186-A342-A12D-2AD79ABE0B47}" type="parTrans" cxnId="{C803E56D-CAF7-7E4C-8145-193BDA2E7968}">
      <dgm:prSet/>
      <dgm:spPr/>
      <dgm:t>
        <a:bodyPr/>
        <a:lstStyle/>
        <a:p>
          <a:endParaRPr lang="en-US"/>
        </a:p>
      </dgm:t>
    </dgm:pt>
    <dgm:pt modelId="{FE8C040A-71DE-0242-9332-6CB74A1EFC64}" type="sibTrans" cxnId="{C803E56D-CAF7-7E4C-8145-193BDA2E7968}">
      <dgm:prSet/>
      <dgm:spPr/>
      <dgm:t>
        <a:bodyPr/>
        <a:lstStyle/>
        <a:p>
          <a:endParaRPr lang="en-US"/>
        </a:p>
      </dgm:t>
    </dgm:pt>
    <dgm:pt modelId="{07417D00-7383-8942-A179-8D32914925F5}">
      <dgm:prSet phldrT="[Text]"/>
      <dgm:spPr/>
      <dgm:t>
        <a:bodyPr/>
        <a:lstStyle/>
        <a:p>
          <a:r>
            <a:rPr lang="en-US" b="1"/>
            <a:t>Sympathetic</a:t>
          </a:r>
          <a:r>
            <a:rPr lang="en-US" b="1" baseline="0"/>
            <a:t> </a:t>
          </a:r>
          <a:endParaRPr lang="en-US" b="1"/>
        </a:p>
      </dgm:t>
    </dgm:pt>
    <dgm:pt modelId="{70DFD868-EA93-074B-8F4B-EE8B5FF5E05A}" type="parTrans" cxnId="{6AB014AA-4ECB-EB44-9033-FD7A625B04B5}">
      <dgm:prSet/>
      <dgm:spPr/>
      <dgm:t>
        <a:bodyPr/>
        <a:lstStyle/>
        <a:p>
          <a:endParaRPr lang="en-US"/>
        </a:p>
      </dgm:t>
    </dgm:pt>
    <dgm:pt modelId="{E3CB9C49-BBE7-E348-ACD5-F14DA9A203A4}" type="sibTrans" cxnId="{6AB014AA-4ECB-EB44-9033-FD7A625B04B5}">
      <dgm:prSet/>
      <dgm:spPr/>
      <dgm:t>
        <a:bodyPr/>
        <a:lstStyle/>
        <a:p>
          <a:endParaRPr lang="en-US"/>
        </a:p>
      </dgm:t>
    </dgm:pt>
    <dgm:pt modelId="{0A07A6AD-ED9E-B245-AEC3-719984B288E8}">
      <dgm:prSet phldrT="[Text]"/>
      <dgm:spPr/>
      <dgm:t>
        <a:bodyPr/>
        <a:lstStyle/>
        <a:p>
          <a:r>
            <a:rPr lang="en-US" b="1"/>
            <a:t>Parasympathetic</a:t>
          </a:r>
          <a:r>
            <a:rPr lang="en-US"/>
            <a:t> </a:t>
          </a:r>
        </a:p>
      </dgm:t>
    </dgm:pt>
    <dgm:pt modelId="{5B2117DE-BFAD-474B-874E-9949EEAB4DCD}" type="sibTrans" cxnId="{440486DC-FEDD-094E-AED6-41A6653F1EDC}">
      <dgm:prSet/>
      <dgm:spPr/>
      <dgm:t>
        <a:bodyPr/>
        <a:lstStyle/>
        <a:p>
          <a:endParaRPr lang="en-US"/>
        </a:p>
      </dgm:t>
    </dgm:pt>
    <dgm:pt modelId="{D1769BF3-04DF-1045-B3EC-9846FB975F21}" type="parTrans" cxnId="{440486DC-FEDD-094E-AED6-41A6653F1EDC}">
      <dgm:prSet/>
      <dgm:spPr/>
      <dgm:t>
        <a:bodyPr/>
        <a:lstStyle/>
        <a:p>
          <a:endParaRPr lang="en-US"/>
        </a:p>
      </dgm:t>
    </dgm:pt>
    <dgm:pt modelId="{3B641FDB-72E9-0647-9560-7E52C0258EFB}" type="pres">
      <dgm:prSet presAssocID="{5FE00BDA-00B4-7543-B853-B80BE6A0F0B2}" presName="hierChild1" presStyleCnt="0">
        <dgm:presLayoutVars>
          <dgm:chPref val="1"/>
          <dgm:dir/>
          <dgm:animOne val="branch"/>
          <dgm:animLvl val="lvl"/>
          <dgm:resizeHandles/>
        </dgm:presLayoutVars>
      </dgm:prSet>
      <dgm:spPr/>
      <dgm:t>
        <a:bodyPr/>
        <a:lstStyle/>
        <a:p>
          <a:endParaRPr lang="en-US"/>
        </a:p>
      </dgm:t>
    </dgm:pt>
    <dgm:pt modelId="{1A719F8E-6297-AB41-99F1-135F3EAB3E24}" type="pres">
      <dgm:prSet presAssocID="{3D4721FA-EEEB-A64C-A867-6636560F1FD3}" presName="hierRoot1" presStyleCnt="0"/>
      <dgm:spPr/>
    </dgm:pt>
    <dgm:pt modelId="{475980A7-6448-1F41-A652-08F3C4A77F1C}" type="pres">
      <dgm:prSet presAssocID="{3D4721FA-EEEB-A64C-A867-6636560F1FD3}" presName="composite" presStyleCnt="0"/>
      <dgm:spPr/>
    </dgm:pt>
    <dgm:pt modelId="{1D91D438-41E6-B44D-9FD8-ED621F4D350A}" type="pres">
      <dgm:prSet presAssocID="{3D4721FA-EEEB-A64C-A867-6636560F1FD3}" presName="background" presStyleLbl="node0" presStyleIdx="0" presStyleCnt="1"/>
      <dgm:spPr/>
    </dgm:pt>
    <dgm:pt modelId="{70632F11-EB9B-534D-B2C3-4ADFF11AB816}" type="pres">
      <dgm:prSet presAssocID="{3D4721FA-EEEB-A64C-A867-6636560F1FD3}" presName="text" presStyleLbl="fgAcc0" presStyleIdx="0" presStyleCnt="1" custLinFactNeighborX="18323" custLinFactNeighborY="-452">
        <dgm:presLayoutVars>
          <dgm:chPref val="3"/>
        </dgm:presLayoutVars>
      </dgm:prSet>
      <dgm:spPr/>
      <dgm:t>
        <a:bodyPr/>
        <a:lstStyle/>
        <a:p>
          <a:endParaRPr lang="en-US"/>
        </a:p>
      </dgm:t>
    </dgm:pt>
    <dgm:pt modelId="{FEBB96B0-2E3B-2846-BA02-9E06FEF01B12}" type="pres">
      <dgm:prSet presAssocID="{3D4721FA-EEEB-A64C-A867-6636560F1FD3}" presName="hierChild2" presStyleCnt="0"/>
      <dgm:spPr/>
    </dgm:pt>
    <dgm:pt modelId="{42C6ACAA-2820-EE4C-88E7-4AAF6825BE15}" type="pres">
      <dgm:prSet presAssocID="{70DFD868-EA93-074B-8F4B-EE8B5FF5E05A}" presName="Name10" presStyleLbl="parChTrans1D2" presStyleIdx="0" presStyleCnt="2"/>
      <dgm:spPr/>
      <dgm:t>
        <a:bodyPr/>
        <a:lstStyle/>
        <a:p>
          <a:endParaRPr lang="en-US"/>
        </a:p>
      </dgm:t>
    </dgm:pt>
    <dgm:pt modelId="{1171024A-5E3F-5A41-8B71-CC726594D3BA}" type="pres">
      <dgm:prSet presAssocID="{07417D00-7383-8942-A179-8D32914925F5}" presName="hierRoot2" presStyleCnt="0"/>
      <dgm:spPr/>
    </dgm:pt>
    <dgm:pt modelId="{AF70BFC1-121B-F540-9C36-C2BDF156755C}" type="pres">
      <dgm:prSet presAssocID="{07417D00-7383-8942-A179-8D32914925F5}" presName="composite2" presStyleCnt="0"/>
      <dgm:spPr/>
    </dgm:pt>
    <dgm:pt modelId="{D163B046-1CCE-1641-9967-25E56A33F43B}" type="pres">
      <dgm:prSet presAssocID="{07417D00-7383-8942-A179-8D32914925F5}" presName="background2" presStyleLbl="node2" presStyleIdx="0" presStyleCnt="2"/>
      <dgm:spPr/>
    </dgm:pt>
    <dgm:pt modelId="{08EDA89D-740B-1B46-86BC-D2A222122FA5}" type="pres">
      <dgm:prSet presAssocID="{07417D00-7383-8942-A179-8D32914925F5}" presName="text2" presStyleLbl="fgAcc2" presStyleIdx="0" presStyleCnt="2">
        <dgm:presLayoutVars>
          <dgm:chPref val="3"/>
        </dgm:presLayoutVars>
      </dgm:prSet>
      <dgm:spPr/>
      <dgm:t>
        <a:bodyPr/>
        <a:lstStyle/>
        <a:p>
          <a:endParaRPr lang="en-US"/>
        </a:p>
      </dgm:t>
    </dgm:pt>
    <dgm:pt modelId="{DD6B5B86-1C1D-EC4A-AFBA-DF505F3BFE32}" type="pres">
      <dgm:prSet presAssocID="{07417D00-7383-8942-A179-8D32914925F5}" presName="hierChild3" presStyleCnt="0"/>
      <dgm:spPr/>
    </dgm:pt>
    <dgm:pt modelId="{A135E69D-1304-EF40-AE9C-A9191EB105C2}" type="pres">
      <dgm:prSet presAssocID="{D1769BF3-04DF-1045-B3EC-9846FB975F21}" presName="Name10" presStyleLbl="parChTrans1D2" presStyleIdx="1" presStyleCnt="2"/>
      <dgm:spPr/>
      <dgm:t>
        <a:bodyPr/>
        <a:lstStyle/>
        <a:p>
          <a:endParaRPr lang="en-US"/>
        </a:p>
      </dgm:t>
    </dgm:pt>
    <dgm:pt modelId="{219E1B30-599A-7D4F-A523-54C211573432}" type="pres">
      <dgm:prSet presAssocID="{0A07A6AD-ED9E-B245-AEC3-719984B288E8}" presName="hierRoot2" presStyleCnt="0"/>
      <dgm:spPr/>
    </dgm:pt>
    <dgm:pt modelId="{194B25A6-5394-AD45-A587-822F6814057E}" type="pres">
      <dgm:prSet presAssocID="{0A07A6AD-ED9E-B245-AEC3-719984B288E8}" presName="composite2" presStyleCnt="0"/>
      <dgm:spPr/>
    </dgm:pt>
    <dgm:pt modelId="{6D594EE5-0AC5-1D41-A563-CC845085B0AB}" type="pres">
      <dgm:prSet presAssocID="{0A07A6AD-ED9E-B245-AEC3-719984B288E8}" presName="background2" presStyleLbl="node2" presStyleIdx="1" presStyleCnt="2"/>
      <dgm:spPr/>
    </dgm:pt>
    <dgm:pt modelId="{F7EEC2C0-D3ED-2A42-A309-AA3BAEB5F7A5}" type="pres">
      <dgm:prSet presAssocID="{0A07A6AD-ED9E-B245-AEC3-719984B288E8}" presName="text2" presStyleLbl="fgAcc2" presStyleIdx="1" presStyleCnt="2" custLinFactNeighborX="36144" custLinFactNeighborY="2822">
        <dgm:presLayoutVars>
          <dgm:chPref val="3"/>
        </dgm:presLayoutVars>
      </dgm:prSet>
      <dgm:spPr/>
      <dgm:t>
        <a:bodyPr/>
        <a:lstStyle/>
        <a:p>
          <a:endParaRPr lang="en-US"/>
        </a:p>
      </dgm:t>
    </dgm:pt>
    <dgm:pt modelId="{FFEFA3D8-376C-C040-8B41-14934086BB0F}" type="pres">
      <dgm:prSet presAssocID="{0A07A6AD-ED9E-B245-AEC3-719984B288E8}" presName="hierChild3" presStyleCnt="0"/>
      <dgm:spPr/>
    </dgm:pt>
  </dgm:ptLst>
  <dgm:cxnLst>
    <dgm:cxn modelId="{15BCFEE4-1580-5946-B305-ECD676137DF8}" type="presOf" srcId="{3D4721FA-EEEB-A64C-A867-6636560F1FD3}" destId="{70632F11-EB9B-534D-B2C3-4ADFF11AB816}" srcOrd="0" destOrd="0" presId="urn:microsoft.com/office/officeart/2005/8/layout/hierarchy1"/>
    <dgm:cxn modelId="{70325D58-096E-6847-934E-24991ED8B7DC}" type="presOf" srcId="{0A07A6AD-ED9E-B245-AEC3-719984B288E8}" destId="{F7EEC2C0-D3ED-2A42-A309-AA3BAEB5F7A5}" srcOrd="0" destOrd="0" presId="urn:microsoft.com/office/officeart/2005/8/layout/hierarchy1"/>
    <dgm:cxn modelId="{111F3C70-C1B7-5A4B-A40E-05E094EDFC74}" type="presOf" srcId="{5FE00BDA-00B4-7543-B853-B80BE6A0F0B2}" destId="{3B641FDB-72E9-0647-9560-7E52C0258EFB}" srcOrd="0" destOrd="0" presId="urn:microsoft.com/office/officeart/2005/8/layout/hierarchy1"/>
    <dgm:cxn modelId="{440486DC-FEDD-094E-AED6-41A6653F1EDC}" srcId="{3D4721FA-EEEB-A64C-A867-6636560F1FD3}" destId="{0A07A6AD-ED9E-B245-AEC3-719984B288E8}" srcOrd="1" destOrd="0" parTransId="{D1769BF3-04DF-1045-B3EC-9846FB975F21}" sibTransId="{5B2117DE-BFAD-474B-874E-9949EEAB4DCD}"/>
    <dgm:cxn modelId="{6AB014AA-4ECB-EB44-9033-FD7A625B04B5}" srcId="{3D4721FA-EEEB-A64C-A867-6636560F1FD3}" destId="{07417D00-7383-8942-A179-8D32914925F5}" srcOrd="0" destOrd="0" parTransId="{70DFD868-EA93-074B-8F4B-EE8B5FF5E05A}" sibTransId="{E3CB9C49-BBE7-E348-ACD5-F14DA9A203A4}"/>
    <dgm:cxn modelId="{A56F2AD9-E04D-E344-BEF1-8E0385CBEF72}" type="presOf" srcId="{70DFD868-EA93-074B-8F4B-EE8B5FF5E05A}" destId="{42C6ACAA-2820-EE4C-88E7-4AAF6825BE15}" srcOrd="0" destOrd="0" presId="urn:microsoft.com/office/officeart/2005/8/layout/hierarchy1"/>
    <dgm:cxn modelId="{A1366A45-BE9A-3245-8E69-AE6AAC23EDF2}" type="presOf" srcId="{07417D00-7383-8942-A179-8D32914925F5}" destId="{08EDA89D-740B-1B46-86BC-D2A222122FA5}" srcOrd="0" destOrd="0" presId="urn:microsoft.com/office/officeart/2005/8/layout/hierarchy1"/>
    <dgm:cxn modelId="{A7E8BBB1-9ADF-1F4F-96F8-28D2E5C4E342}" type="presOf" srcId="{D1769BF3-04DF-1045-B3EC-9846FB975F21}" destId="{A135E69D-1304-EF40-AE9C-A9191EB105C2}" srcOrd="0" destOrd="0" presId="urn:microsoft.com/office/officeart/2005/8/layout/hierarchy1"/>
    <dgm:cxn modelId="{C803E56D-CAF7-7E4C-8145-193BDA2E7968}" srcId="{5FE00BDA-00B4-7543-B853-B80BE6A0F0B2}" destId="{3D4721FA-EEEB-A64C-A867-6636560F1FD3}" srcOrd="0" destOrd="0" parTransId="{4D585AAA-C186-A342-A12D-2AD79ABE0B47}" sibTransId="{FE8C040A-71DE-0242-9332-6CB74A1EFC64}"/>
    <dgm:cxn modelId="{F0074647-D1BE-A746-A67A-6B750116E917}" type="presParOf" srcId="{3B641FDB-72E9-0647-9560-7E52C0258EFB}" destId="{1A719F8E-6297-AB41-99F1-135F3EAB3E24}" srcOrd="0" destOrd="0" presId="urn:microsoft.com/office/officeart/2005/8/layout/hierarchy1"/>
    <dgm:cxn modelId="{8F8EAA3A-8EF5-2E44-A614-791E758B3C1B}" type="presParOf" srcId="{1A719F8E-6297-AB41-99F1-135F3EAB3E24}" destId="{475980A7-6448-1F41-A652-08F3C4A77F1C}" srcOrd="0" destOrd="0" presId="urn:microsoft.com/office/officeart/2005/8/layout/hierarchy1"/>
    <dgm:cxn modelId="{174331DE-C048-0343-9C8C-1037AFD1BDE9}" type="presParOf" srcId="{475980A7-6448-1F41-A652-08F3C4A77F1C}" destId="{1D91D438-41E6-B44D-9FD8-ED621F4D350A}" srcOrd="0" destOrd="0" presId="urn:microsoft.com/office/officeart/2005/8/layout/hierarchy1"/>
    <dgm:cxn modelId="{D8AE6A5C-A662-504A-901D-F4CE78249BF1}" type="presParOf" srcId="{475980A7-6448-1F41-A652-08F3C4A77F1C}" destId="{70632F11-EB9B-534D-B2C3-4ADFF11AB816}" srcOrd="1" destOrd="0" presId="urn:microsoft.com/office/officeart/2005/8/layout/hierarchy1"/>
    <dgm:cxn modelId="{3656E3E9-4486-9E4D-8EF5-4732B2001BE2}" type="presParOf" srcId="{1A719F8E-6297-AB41-99F1-135F3EAB3E24}" destId="{FEBB96B0-2E3B-2846-BA02-9E06FEF01B12}" srcOrd="1" destOrd="0" presId="urn:microsoft.com/office/officeart/2005/8/layout/hierarchy1"/>
    <dgm:cxn modelId="{A3986399-8507-714D-AC62-423A1213E247}" type="presParOf" srcId="{FEBB96B0-2E3B-2846-BA02-9E06FEF01B12}" destId="{42C6ACAA-2820-EE4C-88E7-4AAF6825BE15}" srcOrd="0" destOrd="0" presId="urn:microsoft.com/office/officeart/2005/8/layout/hierarchy1"/>
    <dgm:cxn modelId="{7B54BF34-8954-8D40-8636-FB513E437B4D}" type="presParOf" srcId="{FEBB96B0-2E3B-2846-BA02-9E06FEF01B12}" destId="{1171024A-5E3F-5A41-8B71-CC726594D3BA}" srcOrd="1" destOrd="0" presId="urn:microsoft.com/office/officeart/2005/8/layout/hierarchy1"/>
    <dgm:cxn modelId="{20CBA369-8DE4-4E4F-A75D-9ECC9AA31823}" type="presParOf" srcId="{1171024A-5E3F-5A41-8B71-CC726594D3BA}" destId="{AF70BFC1-121B-F540-9C36-C2BDF156755C}" srcOrd="0" destOrd="0" presId="urn:microsoft.com/office/officeart/2005/8/layout/hierarchy1"/>
    <dgm:cxn modelId="{F3CEE01C-8800-B247-9D91-97D80B3B7717}" type="presParOf" srcId="{AF70BFC1-121B-F540-9C36-C2BDF156755C}" destId="{D163B046-1CCE-1641-9967-25E56A33F43B}" srcOrd="0" destOrd="0" presId="urn:microsoft.com/office/officeart/2005/8/layout/hierarchy1"/>
    <dgm:cxn modelId="{23570060-D8D1-5B44-AAB6-EA0808A8F431}" type="presParOf" srcId="{AF70BFC1-121B-F540-9C36-C2BDF156755C}" destId="{08EDA89D-740B-1B46-86BC-D2A222122FA5}" srcOrd="1" destOrd="0" presId="urn:microsoft.com/office/officeart/2005/8/layout/hierarchy1"/>
    <dgm:cxn modelId="{EC4255AF-D4E4-9848-8018-3F819F2A0A34}" type="presParOf" srcId="{1171024A-5E3F-5A41-8B71-CC726594D3BA}" destId="{DD6B5B86-1C1D-EC4A-AFBA-DF505F3BFE32}" srcOrd="1" destOrd="0" presId="urn:microsoft.com/office/officeart/2005/8/layout/hierarchy1"/>
    <dgm:cxn modelId="{088AF872-69ED-4740-A270-7ABF320853F1}" type="presParOf" srcId="{FEBB96B0-2E3B-2846-BA02-9E06FEF01B12}" destId="{A135E69D-1304-EF40-AE9C-A9191EB105C2}" srcOrd="2" destOrd="0" presId="urn:microsoft.com/office/officeart/2005/8/layout/hierarchy1"/>
    <dgm:cxn modelId="{3BCC1CB1-796E-3F40-9700-610426EFD7EB}" type="presParOf" srcId="{FEBB96B0-2E3B-2846-BA02-9E06FEF01B12}" destId="{219E1B30-599A-7D4F-A523-54C211573432}" srcOrd="3" destOrd="0" presId="urn:microsoft.com/office/officeart/2005/8/layout/hierarchy1"/>
    <dgm:cxn modelId="{6DEA3D73-2399-A044-8202-38DE869946D7}" type="presParOf" srcId="{219E1B30-599A-7D4F-A523-54C211573432}" destId="{194B25A6-5394-AD45-A587-822F6814057E}" srcOrd="0" destOrd="0" presId="urn:microsoft.com/office/officeart/2005/8/layout/hierarchy1"/>
    <dgm:cxn modelId="{C103725A-BE01-D545-8D92-746814B9FDD7}" type="presParOf" srcId="{194B25A6-5394-AD45-A587-822F6814057E}" destId="{6D594EE5-0AC5-1D41-A563-CC845085B0AB}" srcOrd="0" destOrd="0" presId="urn:microsoft.com/office/officeart/2005/8/layout/hierarchy1"/>
    <dgm:cxn modelId="{889E1CDB-0B8C-8F47-B308-1A2CABF81334}" type="presParOf" srcId="{194B25A6-5394-AD45-A587-822F6814057E}" destId="{F7EEC2C0-D3ED-2A42-A309-AA3BAEB5F7A5}" srcOrd="1" destOrd="0" presId="urn:microsoft.com/office/officeart/2005/8/layout/hierarchy1"/>
    <dgm:cxn modelId="{33B04BCD-AA9A-664F-82E4-E5F70C8618E7}" type="presParOf" srcId="{219E1B30-599A-7D4F-A523-54C211573432}" destId="{FFEFA3D8-376C-C040-8B41-14934086BB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F0417-7BF2-4D72-87EC-6B43BF23D2D3}"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B609231F-DAE1-4626-B294-48F883A0746E}">
      <dgm:prSet phldrT="[Text]" custT="1"/>
      <dgm:spPr/>
      <dgm:t>
        <a:bodyPr/>
        <a:lstStyle/>
        <a:p>
          <a:endParaRPr lang="en-US" sz="2400" dirty="0"/>
        </a:p>
      </dgm:t>
    </dgm:pt>
    <dgm:pt modelId="{E4926967-F39C-4264-8BE9-4629BB57468A}" type="parTrans" cxnId="{B4D60CA5-F05D-419C-AF16-9C1B86C59104}">
      <dgm:prSet/>
      <dgm:spPr/>
      <dgm:t>
        <a:bodyPr/>
        <a:lstStyle/>
        <a:p>
          <a:endParaRPr lang="en-US"/>
        </a:p>
      </dgm:t>
    </dgm:pt>
    <dgm:pt modelId="{10EB82C3-32D5-460F-87E3-22475CD3B649}" type="sibTrans" cxnId="{B4D60CA5-F05D-419C-AF16-9C1B86C59104}">
      <dgm:prSet/>
      <dgm:spPr/>
      <dgm:t>
        <a:bodyPr/>
        <a:lstStyle/>
        <a:p>
          <a:endParaRPr lang="en-US"/>
        </a:p>
      </dgm:t>
    </dgm:pt>
    <dgm:pt modelId="{54041647-F7F5-49EA-A723-05505105D26C}">
      <dgm:prSet phldrT="[Text]" custT="1"/>
      <dgm:spPr/>
      <dgm:t>
        <a:bodyPr/>
        <a:lstStyle/>
        <a:p>
          <a:pPr algn="l" rtl="0"/>
          <a:r>
            <a:rPr lang="en-US" sz="1800" b="1" dirty="0" smtClean="0">
              <a:solidFill>
                <a:schemeClr val="tx1"/>
              </a:solidFill>
              <a:effectLst>
                <a:outerShdw blurRad="38100" dist="38100" dir="2700000" algn="tl">
                  <a:srgbClr val="000000">
                    <a:alpha val="43137"/>
                  </a:srgbClr>
                </a:outerShdw>
              </a:effectLst>
            </a:rPr>
            <a:t>-Neurotransmitter:</a:t>
          </a:r>
        </a:p>
        <a:p>
          <a:pPr algn="l" rtl="0"/>
          <a:r>
            <a:rPr lang="en-US" sz="2000" b="1" dirty="0" smtClean="0">
              <a:solidFill>
                <a:schemeClr val="bg1"/>
              </a:solidFill>
              <a:effectLst>
                <a:outerShdw blurRad="38100" dist="38100" dir="2700000" algn="tl">
                  <a:srgbClr val="000000">
                    <a:alpha val="43137"/>
                  </a:srgbClr>
                </a:outerShdw>
              </a:effectLst>
            </a:rPr>
            <a:t>Ach</a:t>
          </a:r>
        </a:p>
        <a:p>
          <a:pPr algn="l" rtl="0"/>
          <a:r>
            <a:rPr lang="en-US" sz="1600" dirty="0" smtClean="0">
              <a:solidFill>
                <a:schemeClr val="tx1"/>
              </a:solidFill>
              <a:effectLst>
                <a:outerShdw blurRad="38100" dist="38100" dir="2700000" algn="tl">
                  <a:srgbClr val="000000">
                    <a:alpha val="43137"/>
                  </a:srgbClr>
                </a:outerShdw>
              </a:effectLst>
            </a:rPr>
            <a:t>-</a:t>
          </a:r>
          <a:r>
            <a:rPr lang="en-US" sz="1400" b="1" dirty="0" smtClean="0">
              <a:solidFill>
                <a:srgbClr val="C00000"/>
              </a:solidFill>
              <a:effectLst>
                <a:outerShdw blurRad="38100" dist="38100" dir="2700000" algn="tl">
                  <a:srgbClr val="000000">
                    <a:alpha val="43137"/>
                  </a:srgbClr>
                </a:outerShdw>
              </a:effectLst>
            </a:rPr>
            <a:t>Cholinergic</a:t>
          </a:r>
          <a:r>
            <a:rPr lang="en-US" sz="1400" b="1" dirty="0" smtClean="0">
              <a:solidFill>
                <a:schemeClr val="tx1"/>
              </a:solidFill>
              <a:effectLst>
                <a:outerShdw blurRad="38100" dist="38100" dir="2700000" algn="tl">
                  <a:srgbClr val="000000">
                    <a:alpha val="43137"/>
                  </a:srgbClr>
                </a:outerShdw>
              </a:effectLst>
            </a:rPr>
            <a:t>-</a:t>
          </a:r>
          <a:r>
            <a:rPr lang="en-US" sz="1400" b="1" dirty="0" smtClean="0">
              <a:solidFill>
                <a:schemeClr val="tx1"/>
              </a:solidFill>
            </a:rPr>
            <a:t>Receptors: </a:t>
          </a:r>
        </a:p>
        <a:p>
          <a:pPr algn="l" rtl="0"/>
          <a:r>
            <a:rPr lang="en-US" sz="1600" dirty="0" smtClean="0">
              <a:solidFill>
                <a:schemeClr val="tx1"/>
              </a:solidFill>
            </a:rPr>
            <a:t>1. Nicotinic </a:t>
          </a:r>
        </a:p>
        <a:p>
          <a:pPr algn="l" rtl="0"/>
          <a:r>
            <a:rPr lang="en-US" sz="1600" dirty="0" smtClean="0">
              <a:solidFill>
                <a:schemeClr val="tx1"/>
              </a:solidFill>
            </a:rPr>
            <a:t>2. Muscarinic</a:t>
          </a:r>
          <a:endParaRPr lang="en-US" sz="1600" dirty="0">
            <a:solidFill>
              <a:schemeClr val="tx1"/>
            </a:solidFill>
          </a:endParaRPr>
        </a:p>
      </dgm:t>
    </dgm:pt>
    <dgm:pt modelId="{8E39A42D-C8E6-45BB-9896-BEE21A911181}" type="sibTrans" cxnId="{4510FE1B-189F-48E3-BA79-54ADE0D56258}">
      <dgm:prSet/>
      <dgm:spPr/>
      <dgm:t>
        <a:bodyPr/>
        <a:lstStyle/>
        <a:p>
          <a:endParaRPr lang="en-US"/>
        </a:p>
      </dgm:t>
    </dgm:pt>
    <dgm:pt modelId="{D012D24E-6166-464B-AF26-283D6348A83E}" type="parTrans" cxnId="{4510FE1B-189F-48E3-BA79-54ADE0D56258}">
      <dgm:prSet/>
      <dgm:spPr/>
      <dgm:t>
        <a:bodyPr/>
        <a:lstStyle/>
        <a:p>
          <a:endParaRPr lang="en-US"/>
        </a:p>
      </dgm:t>
    </dgm:pt>
    <dgm:pt modelId="{151A9EF4-9DC2-460D-A79E-C78A35EA8BBD}" type="pres">
      <dgm:prSet presAssocID="{86DF0417-7BF2-4D72-87EC-6B43BF23D2D3}" presName="Name0" presStyleCnt="0">
        <dgm:presLayoutVars>
          <dgm:dir/>
          <dgm:resizeHandles val="exact"/>
        </dgm:presLayoutVars>
      </dgm:prSet>
      <dgm:spPr/>
      <dgm:t>
        <a:bodyPr/>
        <a:lstStyle/>
        <a:p>
          <a:endParaRPr lang="en-US"/>
        </a:p>
      </dgm:t>
    </dgm:pt>
    <dgm:pt modelId="{F2904803-9B31-4AED-A11F-A63E7EB9EAD3}" type="pres">
      <dgm:prSet presAssocID="{B609231F-DAE1-4626-B294-48F883A0746E}" presName="node" presStyleLbl="node1" presStyleIdx="0" presStyleCnt="2" custLinFactX="-35961" custLinFactNeighborX="-100000" custLinFactNeighborY="-10243">
        <dgm:presLayoutVars>
          <dgm:bulletEnabled val="1"/>
        </dgm:presLayoutVars>
      </dgm:prSet>
      <dgm:spPr/>
      <dgm:t>
        <a:bodyPr/>
        <a:lstStyle/>
        <a:p>
          <a:endParaRPr lang="en-US"/>
        </a:p>
      </dgm:t>
    </dgm:pt>
    <dgm:pt modelId="{0635AE4F-A17A-43DD-9D59-F1A893EEF04E}" type="pres">
      <dgm:prSet presAssocID="{10EB82C3-32D5-460F-87E3-22475CD3B649}" presName="sibTrans" presStyleCnt="0"/>
      <dgm:spPr/>
      <dgm:t>
        <a:bodyPr/>
        <a:lstStyle/>
        <a:p>
          <a:pPr rtl="1"/>
          <a:endParaRPr lang="ar-SA"/>
        </a:p>
      </dgm:t>
    </dgm:pt>
    <dgm:pt modelId="{9CAE2EDD-8277-4D45-81C6-92AAAB83D608}" type="pres">
      <dgm:prSet presAssocID="{54041647-F7F5-49EA-A723-05505105D26C}" presName="node" presStyleLbl="node1" presStyleIdx="1" presStyleCnt="2">
        <dgm:presLayoutVars>
          <dgm:bulletEnabled val="1"/>
        </dgm:presLayoutVars>
      </dgm:prSet>
      <dgm:spPr/>
      <dgm:t>
        <a:bodyPr/>
        <a:lstStyle/>
        <a:p>
          <a:endParaRPr lang="en-US"/>
        </a:p>
      </dgm:t>
    </dgm:pt>
  </dgm:ptLst>
  <dgm:cxnLst>
    <dgm:cxn modelId="{B4D60CA5-F05D-419C-AF16-9C1B86C59104}" srcId="{86DF0417-7BF2-4D72-87EC-6B43BF23D2D3}" destId="{B609231F-DAE1-4626-B294-48F883A0746E}" srcOrd="0" destOrd="0" parTransId="{E4926967-F39C-4264-8BE9-4629BB57468A}" sibTransId="{10EB82C3-32D5-460F-87E3-22475CD3B649}"/>
    <dgm:cxn modelId="{F47E0910-A2E9-49DD-AC5F-3BCE39A6C2D2}" type="presOf" srcId="{86DF0417-7BF2-4D72-87EC-6B43BF23D2D3}" destId="{151A9EF4-9DC2-460D-A79E-C78A35EA8BBD}" srcOrd="0" destOrd="0" presId="urn:microsoft.com/office/officeart/2005/8/layout/hList6"/>
    <dgm:cxn modelId="{4510FE1B-189F-48E3-BA79-54ADE0D56258}" srcId="{86DF0417-7BF2-4D72-87EC-6B43BF23D2D3}" destId="{54041647-F7F5-49EA-A723-05505105D26C}" srcOrd="1" destOrd="0" parTransId="{D012D24E-6166-464B-AF26-283D6348A83E}" sibTransId="{8E39A42D-C8E6-45BB-9896-BEE21A911181}"/>
    <dgm:cxn modelId="{AA72C405-C28D-430C-8100-A30FB1C6DC34}" type="presOf" srcId="{54041647-F7F5-49EA-A723-05505105D26C}" destId="{9CAE2EDD-8277-4D45-81C6-92AAAB83D608}" srcOrd="0" destOrd="0" presId="urn:microsoft.com/office/officeart/2005/8/layout/hList6"/>
    <dgm:cxn modelId="{16C48703-5A05-490B-8885-4EC6FFB1027B}" type="presOf" srcId="{B609231F-DAE1-4626-B294-48F883A0746E}" destId="{F2904803-9B31-4AED-A11F-A63E7EB9EAD3}" srcOrd="0" destOrd="0" presId="urn:microsoft.com/office/officeart/2005/8/layout/hList6"/>
    <dgm:cxn modelId="{85EAB891-86FC-4237-BF01-04B8FE14AF49}" type="presParOf" srcId="{151A9EF4-9DC2-460D-A79E-C78A35EA8BBD}" destId="{F2904803-9B31-4AED-A11F-A63E7EB9EAD3}" srcOrd="0" destOrd="0" presId="urn:microsoft.com/office/officeart/2005/8/layout/hList6"/>
    <dgm:cxn modelId="{29CA279B-5AD7-4C8B-9768-6DBE6B6A8E67}" type="presParOf" srcId="{151A9EF4-9DC2-460D-A79E-C78A35EA8BBD}" destId="{0635AE4F-A17A-43DD-9D59-F1A893EEF04E}" srcOrd="1" destOrd="0" presId="urn:microsoft.com/office/officeart/2005/8/layout/hList6"/>
    <dgm:cxn modelId="{8788EF0A-FF70-4DF7-B6CA-2E0B44644D0F}" type="presParOf" srcId="{151A9EF4-9DC2-460D-A79E-C78A35EA8BBD}" destId="{9CAE2EDD-8277-4D45-81C6-92AAAB83D60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7FA87F-318A-45EC-9033-301A3C0F2D2C}" type="doc">
      <dgm:prSet loTypeId="urn:microsoft.com/office/officeart/2005/8/layout/hProcess9" loCatId="process" qsTypeId="urn:microsoft.com/office/officeart/2005/8/quickstyle/simple1" qsCatId="simple" csTypeId="urn:microsoft.com/office/officeart/2005/8/colors/colorful2" csCatId="colorful" phldr="1"/>
      <dgm:spPr/>
    </dgm:pt>
    <dgm:pt modelId="{3FE5CED9-7529-47EE-B400-6D5A7A34B944}">
      <dgm:prSet phldrT="[Text]"/>
      <dgm:spPr/>
      <dgm:t>
        <a:bodyPr/>
        <a:lstStyle/>
        <a:p>
          <a:r>
            <a:rPr lang="en-US" b="1" dirty="0" smtClean="0">
              <a:solidFill>
                <a:schemeClr val="tx1"/>
              </a:solidFill>
            </a:rPr>
            <a:t>All</a:t>
          </a:r>
          <a:r>
            <a:rPr lang="en-US" dirty="0" smtClean="0">
              <a:solidFill>
                <a:schemeClr val="tx1"/>
              </a:solidFill>
            </a:rPr>
            <a:t> </a:t>
          </a:r>
          <a:r>
            <a:rPr lang="en-US" u="sng" dirty="0" smtClean="0">
              <a:solidFill>
                <a:srgbClr val="C00000"/>
              </a:solidFill>
            </a:rPr>
            <a:t>preganglionic</a:t>
          </a:r>
          <a:r>
            <a:rPr lang="en-US" dirty="0" smtClean="0">
              <a:solidFill>
                <a:schemeClr val="tx1"/>
              </a:solidFill>
            </a:rPr>
            <a:t> neurons</a:t>
          </a:r>
          <a:r>
            <a:rPr lang="ar-SA" dirty="0" smtClean="0">
              <a:solidFill>
                <a:schemeClr val="tx1"/>
              </a:solidFill>
            </a:rPr>
            <a:t>:</a:t>
          </a:r>
        </a:p>
        <a:p>
          <a:r>
            <a:rPr lang="en-US" dirty="0" smtClean="0">
              <a:solidFill>
                <a:schemeClr val="tx1"/>
              </a:solidFill>
            </a:rPr>
            <a:t>release Acetylcholine (</a:t>
          </a:r>
          <a:r>
            <a:rPr lang="en-US" dirty="0" smtClean="0">
              <a:solidFill>
                <a:srgbClr val="C00000"/>
              </a:solidFill>
            </a:rPr>
            <a:t>Ach</a:t>
          </a:r>
          <a:r>
            <a:rPr lang="en-US" dirty="0" smtClean="0">
              <a:solidFill>
                <a:schemeClr val="tx1"/>
              </a:solidFill>
            </a:rPr>
            <a:t>)   </a:t>
          </a:r>
          <a:endParaRPr lang="en-US" dirty="0">
            <a:solidFill>
              <a:schemeClr val="tx1"/>
            </a:solidFill>
          </a:endParaRPr>
        </a:p>
      </dgm:t>
    </dgm:pt>
    <dgm:pt modelId="{178446C7-E472-4EFC-8834-C650936D97BB}" type="parTrans" cxnId="{E0D2CED8-9598-405F-8271-E4D27E058909}">
      <dgm:prSet/>
      <dgm:spPr/>
      <dgm:t>
        <a:bodyPr/>
        <a:lstStyle/>
        <a:p>
          <a:endParaRPr lang="en-US"/>
        </a:p>
      </dgm:t>
    </dgm:pt>
    <dgm:pt modelId="{6E102B13-7FCC-4AC2-8AFA-0EEA6DE9D97C}" type="sibTrans" cxnId="{E0D2CED8-9598-405F-8271-E4D27E058909}">
      <dgm:prSet/>
      <dgm:spPr/>
      <dgm:t>
        <a:bodyPr/>
        <a:lstStyle/>
        <a:p>
          <a:endParaRPr lang="en-US"/>
        </a:p>
      </dgm:t>
    </dgm:pt>
    <dgm:pt modelId="{9384D846-84FD-4F68-B98A-64D53395D345}">
      <dgm:prSet phldrT="[Text]"/>
      <dgm:spPr/>
      <dgm:t>
        <a:bodyPr/>
        <a:lstStyle/>
        <a:p>
          <a:r>
            <a:rPr lang="en-US" dirty="0" smtClean="0">
              <a:solidFill>
                <a:schemeClr val="tx1"/>
              </a:solidFill>
              <a:effectLst>
                <a:outerShdw blurRad="38100" dist="38100" dir="2700000" algn="tl">
                  <a:srgbClr val="000000">
                    <a:alpha val="43137"/>
                  </a:srgbClr>
                </a:outerShdw>
              </a:effectLst>
            </a:rPr>
            <a:t>Therefore they’re </a:t>
          </a:r>
          <a:r>
            <a:rPr lang="en-US" b="1" i="1" dirty="0" smtClean="0">
              <a:solidFill>
                <a:srgbClr val="C00000"/>
              </a:solidFill>
              <a:effectLst>
                <a:outerShdw blurRad="38100" dist="38100" dir="2700000" algn="tl">
                  <a:srgbClr val="000000">
                    <a:alpha val="43137"/>
                  </a:srgbClr>
                </a:outerShdw>
              </a:effectLst>
            </a:rPr>
            <a:t>ALWAYS</a:t>
          </a:r>
          <a:r>
            <a:rPr lang="en-US" dirty="0" smtClean="0">
              <a:solidFill>
                <a:schemeClr val="tx1"/>
              </a:solidFill>
              <a:effectLst>
                <a:outerShdw blurRad="38100" dist="38100" dir="2700000" algn="tl">
                  <a:srgbClr val="000000">
                    <a:alpha val="43137"/>
                  </a:srgbClr>
                </a:outerShdw>
              </a:effectLst>
            </a:rPr>
            <a:t> </a:t>
          </a:r>
          <a:r>
            <a:rPr lang="en-US" b="1" u="sng" dirty="0" smtClean="0">
              <a:solidFill>
                <a:schemeClr val="tx1"/>
              </a:solidFill>
            </a:rPr>
            <a:t>Cholinergic neurons</a:t>
          </a:r>
          <a:endParaRPr lang="en-US" dirty="0">
            <a:solidFill>
              <a:schemeClr val="tx1"/>
            </a:solidFill>
          </a:endParaRPr>
        </a:p>
      </dgm:t>
    </dgm:pt>
    <dgm:pt modelId="{EDBD36BE-1FA2-4963-95E9-F9CC06819BCC}" type="parTrans" cxnId="{697E3462-6C7B-40A1-BFB8-788B6234EB05}">
      <dgm:prSet/>
      <dgm:spPr/>
      <dgm:t>
        <a:bodyPr/>
        <a:lstStyle/>
        <a:p>
          <a:endParaRPr lang="en-US"/>
        </a:p>
      </dgm:t>
    </dgm:pt>
    <dgm:pt modelId="{FCBD3C3C-A1A4-4276-B27E-50684AF8490E}" type="sibTrans" cxnId="{697E3462-6C7B-40A1-BFB8-788B6234EB05}">
      <dgm:prSet/>
      <dgm:spPr/>
      <dgm:t>
        <a:bodyPr/>
        <a:lstStyle/>
        <a:p>
          <a:endParaRPr lang="en-US"/>
        </a:p>
      </dgm:t>
    </dgm:pt>
    <dgm:pt modelId="{81E7F77E-D005-4968-93EE-FFEE1BC81DA8}">
      <dgm:prSet phldrT="[Text]"/>
      <dgm:spPr/>
      <dgm:t>
        <a:bodyPr/>
        <a:lstStyle/>
        <a:p>
          <a:r>
            <a:rPr lang="en-US" b="1" dirty="0" smtClean="0">
              <a:solidFill>
                <a:schemeClr val="tx1"/>
              </a:solidFill>
              <a:effectLst>
                <a:outerShdw blurRad="38100" dist="38100" dir="2700000" algn="tl">
                  <a:srgbClr val="000000">
                    <a:alpha val="43137"/>
                  </a:srgbClr>
                </a:outerShdw>
              </a:effectLst>
            </a:rPr>
            <a:t>PRE: </a:t>
          </a:r>
          <a:r>
            <a:rPr lang="en-US" dirty="0" smtClean="0">
              <a:solidFill>
                <a:schemeClr val="tx1"/>
              </a:solidFill>
            </a:rPr>
            <a:t>Releases Ach which interacts with </a:t>
          </a:r>
          <a:r>
            <a:rPr lang="en-US" dirty="0" smtClean="0">
              <a:solidFill>
                <a:srgbClr val="C00000"/>
              </a:solidFill>
            </a:rPr>
            <a:t>nicotinic receptors </a:t>
          </a:r>
          <a:r>
            <a:rPr lang="en-US" dirty="0" smtClean="0">
              <a:solidFill>
                <a:schemeClr val="tx1"/>
              </a:solidFill>
            </a:rPr>
            <a:t>on the (cell body) of POST neurons</a:t>
          </a:r>
          <a:endParaRPr lang="en-US" dirty="0">
            <a:solidFill>
              <a:schemeClr val="tx1"/>
            </a:solidFill>
          </a:endParaRPr>
        </a:p>
      </dgm:t>
    </dgm:pt>
    <dgm:pt modelId="{17FEBF78-6533-432C-B3F7-FFFE508628DC}" type="parTrans" cxnId="{1B94E29E-2337-45C7-9462-CDD871A0718C}">
      <dgm:prSet/>
      <dgm:spPr/>
      <dgm:t>
        <a:bodyPr/>
        <a:lstStyle/>
        <a:p>
          <a:endParaRPr lang="en-US"/>
        </a:p>
      </dgm:t>
    </dgm:pt>
    <dgm:pt modelId="{93E3B067-C82A-4DD8-AD12-DCD9AA77D5FF}" type="sibTrans" cxnId="{1B94E29E-2337-45C7-9462-CDD871A0718C}">
      <dgm:prSet/>
      <dgm:spPr/>
      <dgm:t>
        <a:bodyPr/>
        <a:lstStyle/>
        <a:p>
          <a:endParaRPr lang="en-US"/>
        </a:p>
      </dgm:t>
    </dgm:pt>
    <dgm:pt modelId="{7BBC50FB-2F58-437D-92BA-7F1718724E7A}" type="pres">
      <dgm:prSet presAssocID="{097FA87F-318A-45EC-9033-301A3C0F2D2C}" presName="CompostProcess" presStyleCnt="0">
        <dgm:presLayoutVars>
          <dgm:dir/>
          <dgm:resizeHandles val="exact"/>
        </dgm:presLayoutVars>
      </dgm:prSet>
      <dgm:spPr/>
    </dgm:pt>
    <dgm:pt modelId="{346CA68E-0166-4BF7-B47A-14BD120790DC}" type="pres">
      <dgm:prSet presAssocID="{097FA87F-318A-45EC-9033-301A3C0F2D2C}" presName="arrow" presStyleLbl="bgShp" presStyleIdx="0" presStyleCnt="1"/>
      <dgm:spPr/>
      <dgm:t>
        <a:bodyPr/>
        <a:lstStyle/>
        <a:p>
          <a:endParaRPr lang="en-US"/>
        </a:p>
      </dgm:t>
    </dgm:pt>
    <dgm:pt modelId="{66193BAA-1933-42CC-86B7-3C97AA0CF872}" type="pres">
      <dgm:prSet presAssocID="{097FA87F-318A-45EC-9033-301A3C0F2D2C}" presName="linearProcess" presStyleCnt="0"/>
      <dgm:spPr/>
    </dgm:pt>
    <dgm:pt modelId="{15EC7B31-52A1-40B6-A895-D0CAA8000E32}" type="pres">
      <dgm:prSet presAssocID="{3FE5CED9-7529-47EE-B400-6D5A7A34B944}" presName="textNode" presStyleLbl="node1" presStyleIdx="0" presStyleCnt="3">
        <dgm:presLayoutVars>
          <dgm:bulletEnabled val="1"/>
        </dgm:presLayoutVars>
      </dgm:prSet>
      <dgm:spPr/>
      <dgm:t>
        <a:bodyPr/>
        <a:lstStyle/>
        <a:p>
          <a:endParaRPr lang="en-US"/>
        </a:p>
      </dgm:t>
    </dgm:pt>
    <dgm:pt modelId="{3D0C8CD3-3602-419F-8526-C38D456BC5E5}" type="pres">
      <dgm:prSet presAssocID="{6E102B13-7FCC-4AC2-8AFA-0EEA6DE9D97C}" presName="sibTrans" presStyleCnt="0"/>
      <dgm:spPr/>
    </dgm:pt>
    <dgm:pt modelId="{EFB177B0-03C6-46B8-8DAD-B6E7D1DE7993}" type="pres">
      <dgm:prSet presAssocID="{9384D846-84FD-4F68-B98A-64D53395D345}" presName="textNode" presStyleLbl="node1" presStyleIdx="1" presStyleCnt="3">
        <dgm:presLayoutVars>
          <dgm:bulletEnabled val="1"/>
        </dgm:presLayoutVars>
      </dgm:prSet>
      <dgm:spPr/>
      <dgm:t>
        <a:bodyPr/>
        <a:lstStyle/>
        <a:p>
          <a:endParaRPr lang="en-US"/>
        </a:p>
      </dgm:t>
    </dgm:pt>
    <dgm:pt modelId="{1959809D-A3C7-4A84-95F8-409935B4A113}" type="pres">
      <dgm:prSet presAssocID="{FCBD3C3C-A1A4-4276-B27E-50684AF8490E}" presName="sibTrans" presStyleCnt="0"/>
      <dgm:spPr/>
    </dgm:pt>
    <dgm:pt modelId="{39FD5646-0688-41E0-ACFA-13ED10221AA8}" type="pres">
      <dgm:prSet presAssocID="{81E7F77E-D005-4968-93EE-FFEE1BC81DA8}" presName="textNode" presStyleLbl="node1" presStyleIdx="2" presStyleCnt="3">
        <dgm:presLayoutVars>
          <dgm:bulletEnabled val="1"/>
        </dgm:presLayoutVars>
      </dgm:prSet>
      <dgm:spPr/>
      <dgm:t>
        <a:bodyPr/>
        <a:lstStyle/>
        <a:p>
          <a:endParaRPr lang="en-US"/>
        </a:p>
      </dgm:t>
    </dgm:pt>
  </dgm:ptLst>
  <dgm:cxnLst>
    <dgm:cxn modelId="{697E3462-6C7B-40A1-BFB8-788B6234EB05}" srcId="{097FA87F-318A-45EC-9033-301A3C0F2D2C}" destId="{9384D846-84FD-4F68-B98A-64D53395D345}" srcOrd="1" destOrd="0" parTransId="{EDBD36BE-1FA2-4963-95E9-F9CC06819BCC}" sibTransId="{FCBD3C3C-A1A4-4276-B27E-50684AF8490E}"/>
    <dgm:cxn modelId="{E0D2CED8-9598-405F-8271-E4D27E058909}" srcId="{097FA87F-318A-45EC-9033-301A3C0F2D2C}" destId="{3FE5CED9-7529-47EE-B400-6D5A7A34B944}" srcOrd="0" destOrd="0" parTransId="{178446C7-E472-4EFC-8834-C650936D97BB}" sibTransId="{6E102B13-7FCC-4AC2-8AFA-0EEA6DE9D97C}"/>
    <dgm:cxn modelId="{969F2D6E-364B-4DC7-BA4F-3A50803F3F77}" type="presOf" srcId="{3FE5CED9-7529-47EE-B400-6D5A7A34B944}" destId="{15EC7B31-52A1-40B6-A895-D0CAA8000E32}" srcOrd="0" destOrd="0" presId="urn:microsoft.com/office/officeart/2005/8/layout/hProcess9"/>
    <dgm:cxn modelId="{B5ABE3A7-679A-4839-8347-01CD2DBD336E}" type="presOf" srcId="{81E7F77E-D005-4968-93EE-FFEE1BC81DA8}" destId="{39FD5646-0688-41E0-ACFA-13ED10221AA8}" srcOrd="0" destOrd="0" presId="urn:microsoft.com/office/officeart/2005/8/layout/hProcess9"/>
    <dgm:cxn modelId="{A9B5D40B-1327-4E67-B02A-8876EF7A2A8D}" type="presOf" srcId="{9384D846-84FD-4F68-B98A-64D53395D345}" destId="{EFB177B0-03C6-46B8-8DAD-B6E7D1DE7993}" srcOrd="0" destOrd="0" presId="urn:microsoft.com/office/officeart/2005/8/layout/hProcess9"/>
    <dgm:cxn modelId="{1B94E29E-2337-45C7-9462-CDD871A0718C}" srcId="{097FA87F-318A-45EC-9033-301A3C0F2D2C}" destId="{81E7F77E-D005-4968-93EE-FFEE1BC81DA8}" srcOrd="2" destOrd="0" parTransId="{17FEBF78-6533-432C-B3F7-FFFE508628DC}" sibTransId="{93E3B067-C82A-4DD8-AD12-DCD9AA77D5FF}"/>
    <dgm:cxn modelId="{E03E9019-2397-401D-9CA1-FC9A03B9F035}" type="presOf" srcId="{097FA87F-318A-45EC-9033-301A3C0F2D2C}" destId="{7BBC50FB-2F58-437D-92BA-7F1718724E7A}" srcOrd="0" destOrd="0" presId="urn:microsoft.com/office/officeart/2005/8/layout/hProcess9"/>
    <dgm:cxn modelId="{5890B3E2-B11D-40D1-88AF-E1B7D71ED159}" type="presParOf" srcId="{7BBC50FB-2F58-437D-92BA-7F1718724E7A}" destId="{346CA68E-0166-4BF7-B47A-14BD120790DC}" srcOrd="0" destOrd="0" presId="urn:microsoft.com/office/officeart/2005/8/layout/hProcess9"/>
    <dgm:cxn modelId="{1F79B85E-3E89-4C8D-A072-69DBF7C8B807}" type="presParOf" srcId="{7BBC50FB-2F58-437D-92BA-7F1718724E7A}" destId="{66193BAA-1933-42CC-86B7-3C97AA0CF872}" srcOrd="1" destOrd="0" presId="urn:microsoft.com/office/officeart/2005/8/layout/hProcess9"/>
    <dgm:cxn modelId="{27E4DA31-677F-46D1-AE22-F9E62DB54C26}" type="presParOf" srcId="{66193BAA-1933-42CC-86B7-3C97AA0CF872}" destId="{15EC7B31-52A1-40B6-A895-D0CAA8000E32}" srcOrd="0" destOrd="0" presId="urn:microsoft.com/office/officeart/2005/8/layout/hProcess9"/>
    <dgm:cxn modelId="{62839A46-3915-4D19-8381-44A39126AEF3}" type="presParOf" srcId="{66193BAA-1933-42CC-86B7-3C97AA0CF872}" destId="{3D0C8CD3-3602-419F-8526-C38D456BC5E5}" srcOrd="1" destOrd="0" presId="urn:microsoft.com/office/officeart/2005/8/layout/hProcess9"/>
    <dgm:cxn modelId="{7CF69A66-4231-4C03-97F4-7EE7193C1B45}" type="presParOf" srcId="{66193BAA-1933-42CC-86B7-3C97AA0CF872}" destId="{EFB177B0-03C6-46B8-8DAD-B6E7D1DE7993}" srcOrd="2" destOrd="0" presId="urn:microsoft.com/office/officeart/2005/8/layout/hProcess9"/>
    <dgm:cxn modelId="{EC343ABB-0740-4656-9485-580F7C9B59FF}" type="presParOf" srcId="{66193BAA-1933-42CC-86B7-3C97AA0CF872}" destId="{1959809D-A3C7-4A84-95F8-409935B4A113}" srcOrd="3" destOrd="0" presId="urn:microsoft.com/office/officeart/2005/8/layout/hProcess9"/>
    <dgm:cxn modelId="{AD827009-6AF6-4DEE-9A19-F1AAC95B99EB}" type="presParOf" srcId="{66193BAA-1933-42CC-86B7-3C97AA0CF872}" destId="{39FD5646-0688-41E0-ACFA-13ED10221A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9FB0CB-40AF-44A0-B094-B54FDE6FDE87}" type="doc">
      <dgm:prSet loTypeId="urn:microsoft.com/office/officeart/2005/8/layout/hProcess9" loCatId="process" qsTypeId="urn:microsoft.com/office/officeart/2005/8/quickstyle/simple1" qsCatId="simple" csTypeId="urn:microsoft.com/office/officeart/2005/8/colors/colorful2" csCatId="colorful" phldr="1"/>
      <dgm:spPr/>
    </dgm:pt>
    <dgm:pt modelId="{C1E78DB7-382F-4AAE-9973-BD163263A57D}">
      <dgm:prSet phldrT="[Text]"/>
      <dgm:spPr/>
      <dgm:t>
        <a:bodyPr/>
        <a:lstStyle/>
        <a:p>
          <a:r>
            <a:rPr lang="en-US" u="sng" dirty="0" smtClean="0">
              <a:solidFill>
                <a:srgbClr val="C00000"/>
              </a:solidFill>
            </a:rPr>
            <a:t>Postganglionic</a:t>
          </a:r>
          <a:r>
            <a:rPr lang="en-US" dirty="0" smtClean="0">
              <a:solidFill>
                <a:schemeClr val="tx1"/>
              </a:solidFill>
            </a:rPr>
            <a:t> neurons</a:t>
          </a:r>
          <a:r>
            <a:rPr lang="ar-SA" dirty="0" smtClean="0">
              <a:solidFill>
                <a:schemeClr val="tx1"/>
              </a:solidFill>
            </a:rPr>
            <a:t>:</a:t>
          </a:r>
        </a:p>
        <a:p>
          <a:r>
            <a:rPr lang="en-US" dirty="0" smtClean="0">
              <a:solidFill>
                <a:schemeClr val="tx1"/>
              </a:solidFill>
            </a:rPr>
            <a:t>(</a:t>
          </a:r>
          <a:r>
            <a:rPr lang="en-US" dirty="0" smtClean="0">
              <a:solidFill>
                <a:srgbClr val="C00000"/>
              </a:solidFill>
            </a:rPr>
            <a:t>norepinephrine</a:t>
          </a:r>
          <a:r>
            <a:rPr lang="en-US" dirty="0" smtClean="0">
              <a:solidFill>
                <a:schemeClr val="tx1"/>
              </a:solidFill>
            </a:rPr>
            <a:t>)</a:t>
          </a:r>
        </a:p>
        <a:p>
          <a:r>
            <a:rPr lang="en-US" dirty="0" smtClean="0">
              <a:solidFill>
                <a:schemeClr val="tx1"/>
              </a:solidFill>
            </a:rPr>
            <a:t>Or (</a:t>
          </a:r>
          <a:r>
            <a:rPr lang="en-US" dirty="0" smtClean="0">
              <a:solidFill>
                <a:srgbClr val="C00000"/>
              </a:solidFill>
            </a:rPr>
            <a:t>Acetylcholine</a:t>
          </a:r>
          <a:r>
            <a:rPr lang="en-US" dirty="0" smtClean="0">
              <a:solidFill>
                <a:schemeClr val="tx1"/>
              </a:solidFill>
            </a:rPr>
            <a:t>), </a:t>
          </a:r>
          <a:endParaRPr lang="en-US" dirty="0">
            <a:solidFill>
              <a:schemeClr val="tx1"/>
            </a:solidFill>
          </a:endParaRPr>
        </a:p>
      </dgm:t>
    </dgm:pt>
    <dgm:pt modelId="{2784D66A-7F75-4D33-8A3C-AD7749522026}" type="parTrans" cxnId="{9BA72425-B3A8-46C1-8122-5384ED1F45F5}">
      <dgm:prSet/>
      <dgm:spPr/>
      <dgm:t>
        <a:bodyPr/>
        <a:lstStyle/>
        <a:p>
          <a:endParaRPr lang="en-US"/>
        </a:p>
      </dgm:t>
    </dgm:pt>
    <dgm:pt modelId="{86DFD55E-54AB-483E-95E9-711B0926C978}" type="sibTrans" cxnId="{9BA72425-B3A8-46C1-8122-5384ED1F45F5}">
      <dgm:prSet/>
      <dgm:spPr/>
      <dgm:t>
        <a:bodyPr/>
        <a:lstStyle/>
        <a:p>
          <a:endParaRPr lang="en-US"/>
        </a:p>
      </dgm:t>
    </dgm:pt>
    <dgm:pt modelId="{867A912D-61B1-4B38-8A3C-AF0D94113B42}">
      <dgm:prSet phldrT="[Text]"/>
      <dgm:spPr/>
      <dgm:t>
        <a:bodyPr/>
        <a:lstStyle/>
        <a:p>
          <a:r>
            <a:rPr lang="en-US" dirty="0" smtClean="0">
              <a:solidFill>
                <a:schemeClr val="tx1"/>
              </a:solidFill>
            </a:rPr>
            <a:t>either </a:t>
          </a:r>
          <a:r>
            <a:rPr lang="en-US" b="1" u="sng" dirty="0" smtClean="0">
              <a:solidFill>
                <a:schemeClr val="tx1"/>
              </a:solidFill>
            </a:rPr>
            <a:t>Cholinergic</a:t>
          </a:r>
          <a:r>
            <a:rPr lang="en-US" dirty="0" smtClean="0">
              <a:solidFill>
                <a:schemeClr val="tx1"/>
              </a:solidFill>
            </a:rPr>
            <a:t> </a:t>
          </a:r>
        </a:p>
        <a:p>
          <a:r>
            <a:rPr lang="en-US" dirty="0" smtClean="0">
              <a:solidFill>
                <a:schemeClr val="tx1"/>
              </a:solidFill>
            </a:rPr>
            <a:t>Or</a:t>
          </a:r>
        </a:p>
        <a:p>
          <a:r>
            <a:rPr lang="en-US" b="1" u="sng" dirty="0" smtClean="0">
              <a:solidFill>
                <a:schemeClr val="tx1"/>
              </a:solidFill>
            </a:rPr>
            <a:t>Adrenergic</a:t>
          </a:r>
          <a:endParaRPr lang="en-US" dirty="0">
            <a:solidFill>
              <a:schemeClr val="tx1"/>
            </a:solidFill>
          </a:endParaRPr>
        </a:p>
      </dgm:t>
    </dgm:pt>
    <dgm:pt modelId="{1F29B6C6-659D-43E2-BDDD-559EA569B902}" type="parTrans" cxnId="{CB489139-EDBF-4359-BBFA-B1057B70F328}">
      <dgm:prSet/>
      <dgm:spPr/>
      <dgm:t>
        <a:bodyPr/>
        <a:lstStyle/>
        <a:p>
          <a:endParaRPr lang="en-US"/>
        </a:p>
      </dgm:t>
    </dgm:pt>
    <dgm:pt modelId="{F69DBA42-78D8-4DBC-A232-9C6A2BC59926}" type="sibTrans" cxnId="{CB489139-EDBF-4359-BBFA-B1057B70F328}">
      <dgm:prSet/>
      <dgm:spPr/>
      <dgm:t>
        <a:bodyPr/>
        <a:lstStyle/>
        <a:p>
          <a:endParaRPr lang="en-US"/>
        </a:p>
      </dgm:t>
    </dgm:pt>
    <dgm:pt modelId="{9959BAB7-FFA6-4333-ACC1-01875C321157}">
      <dgm:prSet phldrT="[Text]" custT="1"/>
      <dgm:spPr/>
      <dgm:t>
        <a:bodyPr/>
        <a:lstStyle/>
        <a:p>
          <a:r>
            <a:rPr lang="en-US" sz="1200" b="1" dirty="0" smtClean="0">
              <a:solidFill>
                <a:schemeClr val="tx1"/>
              </a:solidFill>
              <a:effectLst>
                <a:outerShdw blurRad="38100" dist="38100" dir="2700000" algn="tl">
                  <a:srgbClr val="000000">
                    <a:alpha val="43137"/>
                  </a:srgbClr>
                </a:outerShdw>
              </a:effectLst>
            </a:rPr>
            <a:t>Post</a:t>
          </a:r>
          <a:r>
            <a:rPr lang="en-US" sz="1200" dirty="0" smtClean="0">
              <a:solidFill>
                <a:schemeClr val="tx1"/>
              </a:solidFill>
            </a:rPr>
            <a:t>: Adrenergic  </a:t>
          </a:r>
        </a:p>
        <a:p>
          <a:r>
            <a:rPr lang="en-US" sz="1200" b="1" u="sng" dirty="0" smtClean="0">
              <a:solidFill>
                <a:srgbClr val="C00000"/>
              </a:solidFill>
            </a:rPr>
            <a:t>EXCEPT IN </a:t>
          </a:r>
          <a:r>
            <a:rPr lang="en-US" sz="1200" dirty="0" smtClean="0">
              <a:solidFill>
                <a:schemeClr val="tx1"/>
              </a:solidFill>
            </a:rPr>
            <a:t>thermoregulatory </a:t>
          </a:r>
          <a:r>
            <a:rPr lang="en-US" sz="1200" b="1" dirty="0" smtClean="0">
              <a:solidFill>
                <a:srgbClr val="C00000"/>
              </a:solidFill>
            </a:rPr>
            <a:t>sweat glands </a:t>
          </a:r>
          <a:r>
            <a:rPr lang="en-US" sz="1200" dirty="0" smtClean="0">
              <a:solidFill>
                <a:schemeClr val="tx1"/>
              </a:solidFill>
            </a:rPr>
            <a:t>where they’re </a:t>
          </a:r>
          <a:r>
            <a:rPr lang="en-US" sz="1200" b="1" dirty="0" smtClean="0">
              <a:solidFill>
                <a:schemeClr val="tx1"/>
              </a:solidFill>
            </a:rPr>
            <a:t>Cholinergic </a:t>
          </a:r>
          <a:r>
            <a:rPr lang="en-US" sz="1200" dirty="0" smtClean="0">
              <a:solidFill>
                <a:schemeClr val="tx1"/>
              </a:solidFill>
            </a:rPr>
            <a:t>and the receptor is </a:t>
          </a:r>
          <a:r>
            <a:rPr lang="en-US" sz="1200" b="1" dirty="0" smtClean="0">
              <a:solidFill>
                <a:schemeClr val="tx1"/>
              </a:solidFill>
            </a:rPr>
            <a:t>Muscarinic </a:t>
          </a:r>
          <a:endParaRPr lang="en-US" sz="1200" b="1" dirty="0">
            <a:solidFill>
              <a:schemeClr val="tx1"/>
            </a:solidFill>
          </a:endParaRPr>
        </a:p>
      </dgm:t>
    </dgm:pt>
    <dgm:pt modelId="{EB3F9A41-A320-4469-8485-31F97DEB6D62}" type="parTrans" cxnId="{BDBAB349-4A64-4E61-B039-823962D73857}">
      <dgm:prSet/>
      <dgm:spPr/>
      <dgm:t>
        <a:bodyPr/>
        <a:lstStyle/>
        <a:p>
          <a:endParaRPr lang="en-US"/>
        </a:p>
      </dgm:t>
    </dgm:pt>
    <dgm:pt modelId="{367E8E4B-A7C5-4B04-9B87-A12E47DCA149}" type="sibTrans" cxnId="{BDBAB349-4A64-4E61-B039-823962D73857}">
      <dgm:prSet/>
      <dgm:spPr/>
      <dgm:t>
        <a:bodyPr/>
        <a:lstStyle/>
        <a:p>
          <a:endParaRPr lang="en-US"/>
        </a:p>
      </dgm:t>
    </dgm:pt>
    <dgm:pt modelId="{6C9E29D4-2665-4EDE-A78B-F8146805E6CB}" type="pres">
      <dgm:prSet presAssocID="{AA9FB0CB-40AF-44A0-B094-B54FDE6FDE87}" presName="CompostProcess" presStyleCnt="0">
        <dgm:presLayoutVars>
          <dgm:dir/>
          <dgm:resizeHandles val="exact"/>
        </dgm:presLayoutVars>
      </dgm:prSet>
      <dgm:spPr/>
    </dgm:pt>
    <dgm:pt modelId="{351BDC01-3AE0-43EA-A2BA-50B54F6F2F18}" type="pres">
      <dgm:prSet presAssocID="{AA9FB0CB-40AF-44A0-B094-B54FDE6FDE87}" presName="arrow" presStyleLbl="bgShp" presStyleIdx="0" presStyleCnt="1" custLinFactNeighborX="-3817" custLinFactNeighborY="-8711"/>
      <dgm:spPr/>
    </dgm:pt>
    <dgm:pt modelId="{C9230AA0-C245-4238-906C-B583570B520F}" type="pres">
      <dgm:prSet presAssocID="{AA9FB0CB-40AF-44A0-B094-B54FDE6FDE87}" presName="linearProcess" presStyleCnt="0"/>
      <dgm:spPr/>
    </dgm:pt>
    <dgm:pt modelId="{CCB2F870-3CCA-4E17-8926-4B3088921E60}" type="pres">
      <dgm:prSet presAssocID="{C1E78DB7-382F-4AAE-9973-BD163263A57D}" presName="textNode" presStyleLbl="node1" presStyleIdx="0" presStyleCnt="3">
        <dgm:presLayoutVars>
          <dgm:bulletEnabled val="1"/>
        </dgm:presLayoutVars>
      </dgm:prSet>
      <dgm:spPr/>
      <dgm:t>
        <a:bodyPr/>
        <a:lstStyle/>
        <a:p>
          <a:endParaRPr lang="en-US"/>
        </a:p>
      </dgm:t>
    </dgm:pt>
    <dgm:pt modelId="{8B514E66-846B-4EC7-81F8-E0EEC303BFB2}" type="pres">
      <dgm:prSet presAssocID="{86DFD55E-54AB-483E-95E9-711B0926C978}" presName="sibTrans" presStyleCnt="0"/>
      <dgm:spPr/>
    </dgm:pt>
    <dgm:pt modelId="{64334417-10FB-477A-B106-811FFD9CDFA8}" type="pres">
      <dgm:prSet presAssocID="{867A912D-61B1-4B38-8A3C-AF0D94113B42}" presName="textNode" presStyleLbl="node1" presStyleIdx="1" presStyleCnt="3">
        <dgm:presLayoutVars>
          <dgm:bulletEnabled val="1"/>
        </dgm:presLayoutVars>
      </dgm:prSet>
      <dgm:spPr/>
      <dgm:t>
        <a:bodyPr/>
        <a:lstStyle/>
        <a:p>
          <a:endParaRPr lang="en-US"/>
        </a:p>
      </dgm:t>
    </dgm:pt>
    <dgm:pt modelId="{43351B96-55D1-439E-B9FA-9B3E96C47F67}" type="pres">
      <dgm:prSet presAssocID="{F69DBA42-78D8-4DBC-A232-9C6A2BC59926}" presName="sibTrans" presStyleCnt="0"/>
      <dgm:spPr/>
    </dgm:pt>
    <dgm:pt modelId="{753CAD77-C1D8-4520-AB34-B7D403A63CE2}" type="pres">
      <dgm:prSet presAssocID="{9959BAB7-FFA6-4333-ACC1-01875C321157}" presName="textNode" presStyleLbl="node1" presStyleIdx="2" presStyleCnt="3">
        <dgm:presLayoutVars>
          <dgm:bulletEnabled val="1"/>
        </dgm:presLayoutVars>
      </dgm:prSet>
      <dgm:spPr/>
      <dgm:t>
        <a:bodyPr/>
        <a:lstStyle/>
        <a:p>
          <a:endParaRPr lang="en-US"/>
        </a:p>
      </dgm:t>
    </dgm:pt>
  </dgm:ptLst>
  <dgm:cxnLst>
    <dgm:cxn modelId="{CB489139-EDBF-4359-BBFA-B1057B70F328}" srcId="{AA9FB0CB-40AF-44A0-B094-B54FDE6FDE87}" destId="{867A912D-61B1-4B38-8A3C-AF0D94113B42}" srcOrd="1" destOrd="0" parTransId="{1F29B6C6-659D-43E2-BDDD-559EA569B902}" sibTransId="{F69DBA42-78D8-4DBC-A232-9C6A2BC59926}"/>
    <dgm:cxn modelId="{A89E73E6-2F17-40A7-B015-D5CB22621A1D}" type="presOf" srcId="{867A912D-61B1-4B38-8A3C-AF0D94113B42}" destId="{64334417-10FB-477A-B106-811FFD9CDFA8}" srcOrd="0" destOrd="0" presId="urn:microsoft.com/office/officeart/2005/8/layout/hProcess9"/>
    <dgm:cxn modelId="{BDBAB349-4A64-4E61-B039-823962D73857}" srcId="{AA9FB0CB-40AF-44A0-B094-B54FDE6FDE87}" destId="{9959BAB7-FFA6-4333-ACC1-01875C321157}" srcOrd="2" destOrd="0" parTransId="{EB3F9A41-A320-4469-8485-31F97DEB6D62}" sibTransId="{367E8E4B-A7C5-4B04-9B87-A12E47DCA149}"/>
    <dgm:cxn modelId="{7702A2F8-9FC2-4C9F-BDD7-C256978AC24E}" type="presOf" srcId="{AA9FB0CB-40AF-44A0-B094-B54FDE6FDE87}" destId="{6C9E29D4-2665-4EDE-A78B-F8146805E6CB}" srcOrd="0" destOrd="0" presId="urn:microsoft.com/office/officeart/2005/8/layout/hProcess9"/>
    <dgm:cxn modelId="{85A99416-B414-4C8C-883A-01DFB83C7363}" type="presOf" srcId="{9959BAB7-FFA6-4333-ACC1-01875C321157}" destId="{753CAD77-C1D8-4520-AB34-B7D403A63CE2}" srcOrd="0" destOrd="0" presId="urn:microsoft.com/office/officeart/2005/8/layout/hProcess9"/>
    <dgm:cxn modelId="{2C523911-AE2B-4213-9CC7-EE96505FCCC9}" type="presOf" srcId="{C1E78DB7-382F-4AAE-9973-BD163263A57D}" destId="{CCB2F870-3CCA-4E17-8926-4B3088921E60}" srcOrd="0" destOrd="0" presId="urn:microsoft.com/office/officeart/2005/8/layout/hProcess9"/>
    <dgm:cxn modelId="{9BA72425-B3A8-46C1-8122-5384ED1F45F5}" srcId="{AA9FB0CB-40AF-44A0-B094-B54FDE6FDE87}" destId="{C1E78DB7-382F-4AAE-9973-BD163263A57D}" srcOrd="0" destOrd="0" parTransId="{2784D66A-7F75-4D33-8A3C-AD7749522026}" sibTransId="{86DFD55E-54AB-483E-95E9-711B0926C978}"/>
    <dgm:cxn modelId="{72968507-8D99-4A5A-A76C-79F6DB6D83D1}" type="presParOf" srcId="{6C9E29D4-2665-4EDE-A78B-F8146805E6CB}" destId="{351BDC01-3AE0-43EA-A2BA-50B54F6F2F18}" srcOrd="0" destOrd="0" presId="urn:microsoft.com/office/officeart/2005/8/layout/hProcess9"/>
    <dgm:cxn modelId="{9B153533-D8BE-469D-B849-2B88482EDBF0}" type="presParOf" srcId="{6C9E29D4-2665-4EDE-A78B-F8146805E6CB}" destId="{C9230AA0-C245-4238-906C-B583570B520F}" srcOrd="1" destOrd="0" presId="urn:microsoft.com/office/officeart/2005/8/layout/hProcess9"/>
    <dgm:cxn modelId="{F9DB7344-162B-4FA6-8C67-74B6F47B114F}" type="presParOf" srcId="{C9230AA0-C245-4238-906C-B583570B520F}" destId="{CCB2F870-3CCA-4E17-8926-4B3088921E60}" srcOrd="0" destOrd="0" presId="urn:microsoft.com/office/officeart/2005/8/layout/hProcess9"/>
    <dgm:cxn modelId="{8AFA1403-B926-4D2E-91B9-86F51086DCE9}" type="presParOf" srcId="{C9230AA0-C245-4238-906C-B583570B520F}" destId="{8B514E66-846B-4EC7-81F8-E0EEC303BFB2}" srcOrd="1" destOrd="0" presId="urn:microsoft.com/office/officeart/2005/8/layout/hProcess9"/>
    <dgm:cxn modelId="{8705B5D4-FAD5-41AE-8BEB-20575D9F69F4}" type="presParOf" srcId="{C9230AA0-C245-4238-906C-B583570B520F}" destId="{64334417-10FB-477A-B106-811FFD9CDFA8}" srcOrd="2" destOrd="0" presId="urn:microsoft.com/office/officeart/2005/8/layout/hProcess9"/>
    <dgm:cxn modelId="{069F11C3-8D05-4AF8-88D3-09F493CDF3AE}" type="presParOf" srcId="{C9230AA0-C245-4238-906C-B583570B520F}" destId="{43351B96-55D1-439E-B9FA-9B3E96C47F67}" srcOrd="3" destOrd="0" presId="urn:microsoft.com/office/officeart/2005/8/layout/hProcess9"/>
    <dgm:cxn modelId="{A5AB4DFD-5D4D-4909-A129-6D661080DC05}" type="presParOf" srcId="{C9230AA0-C245-4238-906C-B583570B520F}" destId="{753CAD77-C1D8-4520-AB34-B7D403A63C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152CB-6B4A-A943-BB43-57FCA88C8A4C}">
      <dsp:nvSpPr>
        <dsp:cNvPr id="0" name=""/>
        <dsp:cNvSpPr/>
      </dsp:nvSpPr>
      <dsp:spPr>
        <a:xfrm>
          <a:off x="6920824" y="1754918"/>
          <a:ext cx="142897" cy="365088"/>
        </a:xfrm>
        <a:custGeom>
          <a:avLst/>
          <a:gdLst/>
          <a:ahLst/>
          <a:cxnLst/>
          <a:rect l="0" t="0" r="0" b="0"/>
          <a:pathLst>
            <a:path>
              <a:moveTo>
                <a:pt x="142897" y="0"/>
              </a:moveTo>
              <a:lnTo>
                <a:pt x="142897" y="265396"/>
              </a:lnTo>
              <a:lnTo>
                <a:pt x="0" y="265396"/>
              </a:lnTo>
              <a:lnTo>
                <a:pt x="0" y="365088"/>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CF9837-2178-244C-9DA4-7FC70868080F}">
      <dsp:nvSpPr>
        <dsp:cNvPr id="0" name=""/>
        <dsp:cNvSpPr/>
      </dsp:nvSpPr>
      <dsp:spPr>
        <a:xfrm>
          <a:off x="4832736" y="2803353"/>
          <a:ext cx="2208995" cy="424388"/>
        </a:xfrm>
        <a:custGeom>
          <a:avLst/>
          <a:gdLst/>
          <a:ahLst/>
          <a:cxnLst/>
          <a:rect l="0" t="0" r="0" b="0"/>
          <a:pathLst>
            <a:path>
              <a:moveTo>
                <a:pt x="0" y="0"/>
              </a:moveTo>
              <a:lnTo>
                <a:pt x="0" y="324696"/>
              </a:lnTo>
              <a:lnTo>
                <a:pt x="2208995" y="324696"/>
              </a:lnTo>
              <a:lnTo>
                <a:pt x="2208995" y="424388"/>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221E08-87D1-3444-9D3E-FF1B39BF6036}">
      <dsp:nvSpPr>
        <dsp:cNvPr id="0" name=""/>
        <dsp:cNvSpPr/>
      </dsp:nvSpPr>
      <dsp:spPr>
        <a:xfrm>
          <a:off x="2772849" y="3898630"/>
          <a:ext cx="2160758" cy="343480"/>
        </a:xfrm>
        <a:custGeom>
          <a:avLst/>
          <a:gdLst/>
          <a:ahLst/>
          <a:cxnLst/>
          <a:rect l="0" t="0" r="0" b="0"/>
          <a:pathLst>
            <a:path>
              <a:moveTo>
                <a:pt x="0" y="0"/>
              </a:moveTo>
              <a:lnTo>
                <a:pt x="0" y="243788"/>
              </a:lnTo>
              <a:lnTo>
                <a:pt x="2160758" y="243788"/>
              </a:lnTo>
              <a:lnTo>
                <a:pt x="2160758" y="343480"/>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F1F8D7-2792-0A4C-B308-B6DBF55A0B60}">
      <dsp:nvSpPr>
        <dsp:cNvPr id="0" name=""/>
        <dsp:cNvSpPr/>
      </dsp:nvSpPr>
      <dsp:spPr>
        <a:xfrm>
          <a:off x="1168246" y="3898630"/>
          <a:ext cx="1604603" cy="343480"/>
        </a:xfrm>
        <a:custGeom>
          <a:avLst/>
          <a:gdLst/>
          <a:ahLst/>
          <a:cxnLst/>
          <a:rect l="0" t="0" r="0" b="0"/>
          <a:pathLst>
            <a:path>
              <a:moveTo>
                <a:pt x="1604603" y="0"/>
              </a:moveTo>
              <a:lnTo>
                <a:pt x="1604603" y="243788"/>
              </a:lnTo>
              <a:lnTo>
                <a:pt x="0" y="243788"/>
              </a:lnTo>
              <a:lnTo>
                <a:pt x="0" y="343480"/>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E52E6C-2D86-8048-B536-F9099A5FEE27}">
      <dsp:nvSpPr>
        <dsp:cNvPr id="0" name=""/>
        <dsp:cNvSpPr/>
      </dsp:nvSpPr>
      <dsp:spPr>
        <a:xfrm>
          <a:off x="2772849" y="2803353"/>
          <a:ext cx="2059886" cy="411931"/>
        </a:xfrm>
        <a:custGeom>
          <a:avLst/>
          <a:gdLst/>
          <a:ahLst/>
          <a:cxnLst/>
          <a:rect l="0" t="0" r="0" b="0"/>
          <a:pathLst>
            <a:path>
              <a:moveTo>
                <a:pt x="2059886" y="0"/>
              </a:moveTo>
              <a:lnTo>
                <a:pt x="2059886" y="312239"/>
              </a:lnTo>
              <a:lnTo>
                <a:pt x="0" y="312239"/>
              </a:lnTo>
              <a:lnTo>
                <a:pt x="0" y="411931"/>
              </a:lnTo>
            </a:path>
          </a:pathLst>
        </a:custGeom>
        <a:noFill/>
        <a:ln w="19050" cap="flat" cmpd="sng" algn="ctr">
          <a:solidFill>
            <a:schemeClr val="tx2"/>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BC88EC-5C21-054B-BA69-DBE6E838B92F}">
      <dsp:nvSpPr>
        <dsp:cNvPr id="0" name=""/>
        <dsp:cNvSpPr/>
      </dsp:nvSpPr>
      <dsp:spPr>
        <a:xfrm>
          <a:off x="4832736" y="1754918"/>
          <a:ext cx="2230985" cy="365088"/>
        </a:xfrm>
        <a:custGeom>
          <a:avLst/>
          <a:gdLst/>
          <a:ahLst/>
          <a:cxnLst/>
          <a:rect l="0" t="0" r="0" b="0"/>
          <a:pathLst>
            <a:path>
              <a:moveTo>
                <a:pt x="2230985" y="0"/>
              </a:moveTo>
              <a:lnTo>
                <a:pt x="2230985" y="265396"/>
              </a:lnTo>
              <a:lnTo>
                <a:pt x="0" y="265396"/>
              </a:lnTo>
              <a:lnTo>
                <a:pt x="0" y="365088"/>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391D90-16C4-AD42-9F6E-9B7C574DB397}">
      <dsp:nvSpPr>
        <dsp:cNvPr id="0" name=""/>
        <dsp:cNvSpPr/>
      </dsp:nvSpPr>
      <dsp:spPr>
        <a:xfrm>
          <a:off x="4165576" y="940236"/>
          <a:ext cx="2898145" cy="131335"/>
        </a:xfrm>
        <a:custGeom>
          <a:avLst/>
          <a:gdLst/>
          <a:ahLst/>
          <a:cxnLst/>
          <a:rect l="0" t="0" r="0" b="0"/>
          <a:pathLst>
            <a:path>
              <a:moveTo>
                <a:pt x="0" y="0"/>
              </a:moveTo>
              <a:lnTo>
                <a:pt x="0" y="31643"/>
              </a:lnTo>
              <a:lnTo>
                <a:pt x="2898145" y="31643"/>
              </a:lnTo>
              <a:lnTo>
                <a:pt x="2898145" y="131335"/>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D4817A-FC78-E94E-801E-D3472BCBF416}">
      <dsp:nvSpPr>
        <dsp:cNvPr id="0" name=""/>
        <dsp:cNvSpPr/>
      </dsp:nvSpPr>
      <dsp:spPr>
        <a:xfrm>
          <a:off x="1129457" y="1737834"/>
          <a:ext cx="1667076" cy="382171"/>
        </a:xfrm>
        <a:custGeom>
          <a:avLst/>
          <a:gdLst/>
          <a:ahLst/>
          <a:cxnLst/>
          <a:rect l="0" t="0" r="0" b="0"/>
          <a:pathLst>
            <a:path>
              <a:moveTo>
                <a:pt x="0" y="0"/>
              </a:moveTo>
              <a:lnTo>
                <a:pt x="0" y="282479"/>
              </a:lnTo>
              <a:lnTo>
                <a:pt x="1667076" y="282479"/>
              </a:lnTo>
              <a:lnTo>
                <a:pt x="1667076" y="382171"/>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24521B-B284-8A41-BBD2-54EC7C797BC0}">
      <dsp:nvSpPr>
        <dsp:cNvPr id="0" name=""/>
        <dsp:cNvSpPr/>
      </dsp:nvSpPr>
      <dsp:spPr>
        <a:xfrm>
          <a:off x="724475" y="1737834"/>
          <a:ext cx="404982" cy="379151"/>
        </a:xfrm>
        <a:custGeom>
          <a:avLst/>
          <a:gdLst/>
          <a:ahLst/>
          <a:cxnLst/>
          <a:rect l="0" t="0" r="0" b="0"/>
          <a:pathLst>
            <a:path>
              <a:moveTo>
                <a:pt x="404982" y="0"/>
              </a:moveTo>
              <a:lnTo>
                <a:pt x="404982" y="279459"/>
              </a:lnTo>
              <a:lnTo>
                <a:pt x="0" y="279459"/>
              </a:lnTo>
              <a:lnTo>
                <a:pt x="0" y="379151"/>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F00236-7596-1046-8B05-8AF7344A7F50}">
      <dsp:nvSpPr>
        <dsp:cNvPr id="0" name=""/>
        <dsp:cNvSpPr/>
      </dsp:nvSpPr>
      <dsp:spPr>
        <a:xfrm>
          <a:off x="1129457" y="940236"/>
          <a:ext cx="3036119" cy="114252"/>
        </a:xfrm>
        <a:custGeom>
          <a:avLst/>
          <a:gdLst/>
          <a:ahLst/>
          <a:cxnLst/>
          <a:rect l="0" t="0" r="0" b="0"/>
          <a:pathLst>
            <a:path>
              <a:moveTo>
                <a:pt x="3036119" y="0"/>
              </a:moveTo>
              <a:lnTo>
                <a:pt x="3036119" y="14560"/>
              </a:lnTo>
              <a:lnTo>
                <a:pt x="0" y="14560"/>
              </a:lnTo>
              <a:lnTo>
                <a:pt x="0" y="114252"/>
              </a:lnTo>
            </a:path>
          </a:pathLst>
        </a:custGeom>
        <a:noFill/>
        <a:ln w="1905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072999-F098-2345-A7B7-2BDAE20E2693}">
      <dsp:nvSpPr>
        <dsp:cNvPr id="0" name=""/>
        <dsp:cNvSpPr/>
      </dsp:nvSpPr>
      <dsp:spPr>
        <a:xfrm>
          <a:off x="2994617" y="1441"/>
          <a:ext cx="2341919" cy="938794"/>
        </a:xfrm>
        <a:prstGeom prst="roundRect">
          <a:avLst>
            <a:gd name="adj" fmla="val 10000"/>
          </a:avLst>
        </a:prstGeom>
        <a:gradFill rotWithShape="0">
          <a:gsLst>
            <a:gs pos="0">
              <a:schemeClr val="accent1">
                <a:shade val="80000"/>
                <a:hueOff val="0"/>
                <a:satOff val="0"/>
                <a:lumOff val="0"/>
                <a:alphaOff val="0"/>
                <a:shade val="63000"/>
              </a:schemeClr>
            </a:gs>
            <a:gs pos="30000">
              <a:schemeClr val="accent1">
                <a:shade val="80000"/>
                <a:hueOff val="0"/>
                <a:satOff val="0"/>
                <a:lumOff val="0"/>
                <a:alphaOff val="0"/>
                <a:shade val="90000"/>
                <a:satMod val="110000"/>
              </a:schemeClr>
            </a:gs>
            <a:gs pos="45000">
              <a:schemeClr val="accent1">
                <a:shade val="80000"/>
                <a:hueOff val="0"/>
                <a:satOff val="0"/>
                <a:lumOff val="0"/>
                <a:alphaOff val="0"/>
                <a:shade val="100000"/>
                <a:satMod val="118000"/>
              </a:schemeClr>
            </a:gs>
            <a:gs pos="55000">
              <a:schemeClr val="accent1">
                <a:shade val="80000"/>
                <a:hueOff val="0"/>
                <a:satOff val="0"/>
                <a:lumOff val="0"/>
                <a:alphaOff val="0"/>
                <a:shade val="100000"/>
                <a:satMod val="118000"/>
              </a:schemeClr>
            </a:gs>
            <a:gs pos="73000">
              <a:schemeClr val="accent1">
                <a:shade val="80000"/>
                <a:hueOff val="0"/>
                <a:satOff val="0"/>
                <a:lumOff val="0"/>
                <a:alphaOff val="0"/>
                <a:shade val="90000"/>
                <a:satMod val="110000"/>
              </a:schemeClr>
            </a:gs>
            <a:gs pos="100000">
              <a:schemeClr val="accent1">
                <a:shade val="8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928DD2-65E8-DE43-8712-2A33799FC79C}">
      <dsp:nvSpPr>
        <dsp:cNvPr id="0" name=""/>
        <dsp:cNvSpPr/>
      </dsp:nvSpPr>
      <dsp:spPr>
        <a:xfrm>
          <a:off x="3114187" y="115033"/>
          <a:ext cx="2341919" cy="938794"/>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Nervous</a:t>
          </a:r>
          <a:r>
            <a:rPr lang="en-US" sz="2800" b="1" kern="1200" baseline="0"/>
            <a:t> System </a:t>
          </a:r>
          <a:endParaRPr lang="en-US" sz="2800" b="1" kern="1200"/>
        </a:p>
      </dsp:txBody>
      <dsp:txXfrm>
        <a:off x="3141683" y="142529"/>
        <a:ext cx="2286927" cy="883802"/>
      </dsp:txXfrm>
    </dsp:sp>
    <dsp:sp modelId="{0B5AA7B1-B935-6E45-8183-E9531640BBFA}">
      <dsp:nvSpPr>
        <dsp:cNvPr id="0" name=""/>
        <dsp:cNvSpPr/>
      </dsp:nvSpPr>
      <dsp:spPr>
        <a:xfrm>
          <a:off x="-119570" y="1054488"/>
          <a:ext cx="2498055" cy="683346"/>
        </a:xfrm>
        <a:prstGeom prst="roundRect">
          <a:avLst>
            <a:gd name="adj" fmla="val 10000"/>
          </a:avLst>
        </a:prstGeom>
        <a:gradFill rotWithShape="0">
          <a:gsLst>
            <a:gs pos="0">
              <a:schemeClr val="accent1">
                <a:tint val="99000"/>
                <a:hueOff val="0"/>
                <a:satOff val="0"/>
                <a:lumOff val="0"/>
                <a:alphaOff val="0"/>
                <a:shade val="63000"/>
              </a:schemeClr>
            </a:gs>
            <a:gs pos="30000">
              <a:schemeClr val="accent1">
                <a:tint val="99000"/>
                <a:hueOff val="0"/>
                <a:satOff val="0"/>
                <a:lumOff val="0"/>
                <a:alphaOff val="0"/>
                <a:shade val="90000"/>
                <a:satMod val="110000"/>
              </a:schemeClr>
            </a:gs>
            <a:gs pos="45000">
              <a:schemeClr val="accent1">
                <a:tint val="99000"/>
                <a:hueOff val="0"/>
                <a:satOff val="0"/>
                <a:lumOff val="0"/>
                <a:alphaOff val="0"/>
                <a:shade val="100000"/>
                <a:satMod val="118000"/>
              </a:schemeClr>
            </a:gs>
            <a:gs pos="55000">
              <a:schemeClr val="accent1">
                <a:tint val="99000"/>
                <a:hueOff val="0"/>
                <a:satOff val="0"/>
                <a:lumOff val="0"/>
                <a:alphaOff val="0"/>
                <a:shade val="100000"/>
                <a:satMod val="118000"/>
              </a:schemeClr>
            </a:gs>
            <a:gs pos="73000">
              <a:schemeClr val="accent1">
                <a:tint val="99000"/>
                <a:hueOff val="0"/>
                <a:satOff val="0"/>
                <a:lumOff val="0"/>
                <a:alphaOff val="0"/>
                <a:shade val="90000"/>
                <a:satMod val="110000"/>
              </a:schemeClr>
            </a:gs>
            <a:gs pos="100000">
              <a:schemeClr val="accent1">
                <a:tint val="99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D29162-C8B6-0E4B-B317-DC1A24BBACA8}">
      <dsp:nvSpPr>
        <dsp:cNvPr id="0" name=""/>
        <dsp:cNvSpPr/>
      </dsp:nvSpPr>
      <dsp:spPr>
        <a:xfrm>
          <a:off x="0" y="1168080"/>
          <a:ext cx="2498055"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Central Nervous</a:t>
          </a:r>
          <a:r>
            <a:rPr lang="en-US" sz="1800" b="1" kern="1200" baseline="0" dirty="0"/>
            <a:t> System </a:t>
          </a:r>
          <a:endParaRPr lang="en-US" sz="1800" b="1" kern="1200" dirty="0"/>
        </a:p>
      </dsp:txBody>
      <dsp:txXfrm>
        <a:off x="20015" y="1188095"/>
        <a:ext cx="2458025" cy="643316"/>
      </dsp:txXfrm>
    </dsp:sp>
    <dsp:sp modelId="{A71E9D1F-5C30-7C4B-977E-1D16CE66B18C}">
      <dsp:nvSpPr>
        <dsp:cNvPr id="0" name=""/>
        <dsp:cNvSpPr/>
      </dsp:nvSpPr>
      <dsp:spPr>
        <a:xfrm>
          <a:off x="-119570" y="2116986"/>
          <a:ext cx="1688091" cy="683346"/>
        </a:xfrm>
        <a:prstGeom prst="roundRect">
          <a:avLst>
            <a:gd name="adj" fmla="val 10000"/>
          </a:avLst>
        </a:prstGeom>
        <a:gradFill rotWithShape="0">
          <a:gsLst>
            <a:gs pos="0">
              <a:schemeClr val="accent1">
                <a:tint val="80000"/>
                <a:hueOff val="0"/>
                <a:satOff val="0"/>
                <a:lumOff val="0"/>
                <a:alphaOff val="0"/>
                <a:shade val="63000"/>
              </a:schemeClr>
            </a:gs>
            <a:gs pos="30000">
              <a:schemeClr val="accent1">
                <a:tint val="80000"/>
                <a:hueOff val="0"/>
                <a:satOff val="0"/>
                <a:lumOff val="0"/>
                <a:alphaOff val="0"/>
                <a:shade val="90000"/>
                <a:satMod val="110000"/>
              </a:schemeClr>
            </a:gs>
            <a:gs pos="45000">
              <a:schemeClr val="accent1">
                <a:tint val="80000"/>
                <a:hueOff val="0"/>
                <a:satOff val="0"/>
                <a:lumOff val="0"/>
                <a:alphaOff val="0"/>
                <a:shade val="100000"/>
                <a:satMod val="118000"/>
              </a:schemeClr>
            </a:gs>
            <a:gs pos="55000">
              <a:schemeClr val="accent1">
                <a:tint val="80000"/>
                <a:hueOff val="0"/>
                <a:satOff val="0"/>
                <a:lumOff val="0"/>
                <a:alphaOff val="0"/>
                <a:shade val="100000"/>
                <a:satMod val="118000"/>
              </a:schemeClr>
            </a:gs>
            <a:gs pos="73000">
              <a:schemeClr val="accent1">
                <a:tint val="80000"/>
                <a:hueOff val="0"/>
                <a:satOff val="0"/>
                <a:lumOff val="0"/>
                <a:alphaOff val="0"/>
                <a:shade val="90000"/>
                <a:satMod val="110000"/>
              </a:schemeClr>
            </a:gs>
            <a:gs pos="100000">
              <a:schemeClr val="accent1">
                <a:tint val="8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7075F2B-F403-AF4B-B189-F0893667F292}">
      <dsp:nvSpPr>
        <dsp:cNvPr id="0" name=""/>
        <dsp:cNvSpPr/>
      </dsp:nvSpPr>
      <dsp:spPr>
        <a:xfrm>
          <a:off x="0" y="2230578"/>
          <a:ext cx="1688091"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Brain </a:t>
          </a:r>
        </a:p>
      </dsp:txBody>
      <dsp:txXfrm>
        <a:off x="20015" y="2250593"/>
        <a:ext cx="1648061" cy="643316"/>
      </dsp:txXfrm>
    </dsp:sp>
    <dsp:sp modelId="{86934BDE-137C-0D4B-93EE-21D0F1FC6315}">
      <dsp:nvSpPr>
        <dsp:cNvPr id="0" name=""/>
        <dsp:cNvSpPr/>
      </dsp:nvSpPr>
      <dsp:spPr>
        <a:xfrm>
          <a:off x="1983820" y="2120006"/>
          <a:ext cx="1625428" cy="683346"/>
        </a:xfrm>
        <a:prstGeom prst="roundRect">
          <a:avLst>
            <a:gd name="adj" fmla="val 10000"/>
          </a:avLst>
        </a:prstGeom>
        <a:gradFill rotWithShape="0">
          <a:gsLst>
            <a:gs pos="0">
              <a:schemeClr val="accent1">
                <a:tint val="80000"/>
                <a:hueOff val="0"/>
                <a:satOff val="0"/>
                <a:lumOff val="0"/>
                <a:alphaOff val="0"/>
                <a:shade val="63000"/>
              </a:schemeClr>
            </a:gs>
            <a:gs pos="30000">
              <a:schemeClr val="accent1">
                <a:tint val="80000"/>
                <a:hueOff val="0"/>
                <a:satOff val="0"/>
                <a:lumOff val="0"/>
                <a:alphaOff val="0"/>
                <a:shade val="90000"/>
                <a:satMod val="110000"/>
              </a:schemeClr>
            </a:gs>
            <a:gs pos="45000">
              <a:schemeClr val="accent1">
                <a:tint val="80000"/>
                <a:hueOff val="0"/>
                <a:satOff val="0"/>
                <a:lumOff val="0"/>
                <a:alphaOff val="0"/>
                <a:shade val="100000"/>
                <a:satMod val="118000"/>
              </a:schemeClr>
            </a:gs>
            <a:gs pos="55000">
              <a:schemeClr val="accent1">
                <a:tint val="80000"/>
                <a:hueOff val="0"/>
                <a:satOff val="0"/>
                <a:lumOff val="0"/>
                <a:alphaOff val="0"/>
                <a:shade val="100000"/>
                <a:satMod val="118000"/>
              </a:schemeClr>
            </a:gs>
            <a:gs pos="73000">
              <a:schemeClr val="accent1">
                <a:tint val="80000"/>
                <a:hueOff val="0"/>
                <a:satOff val="0"/>
                <a:lumOff val="0"/>
                <a:alphaOff val="0"/>
                <a:shade val="90000"/>
                <a:satMod val="110000"/>
              </a:schemeClr>
            </a:gs>
            <a:gs pos="100000">
              <a:schemeClr val="accent1">
                <a:tint val="8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EA0371-F8DD-1F4B-902E-E9A48705B385}">
      <dsp:nvSpPr>
        <dsp:cNvPr id="0" name=""/>
        <dsp:cNvSpPr/>
      </dsp:nvSpPr>
      <dsp:spPr>
        <a:xfrm>
          <a:off x="2103390" y="2233598"/>
          <a:ext cx="1625428"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Spinal Cord</a:t>
          </a:r>
        </a:p>
      </dsp:txBody>
      <dsp:txXfrm>
        <a:off x="2123405" y="2253613"/>
        <a:ext cx="1585398" cy="643316"/>
      </dsp:txXfrm>
    </dsp:sp>
    <dsp:sp modelId="{7EDB141A-A994-054C-ADDE-6E2B7892CB8B}">
      <dsp:nvSpPr>
        <dsp:cNvPr id="0" name=""/>
        <dsp:cNvSpPr/>
      </dsp:nvSpPr>
      <dsp:spPr>
        <a:xfrm>
          <a:off x="5773634" y="1071572"/>
          <a:ext cx="2580175" cy="683346"/>
        </a:xfrm>
        <a:prstGeom prst="roundRect">
          <a:avLst>
            <a:gd name="adj" fmla="val 10000"/>
          </a:avLst>
        </a:prstGeom>
        <a:gradFill rotWithShape="0">
          <a:gsLst>
            <a:gs pos="0">
              <a:schemeClr val="accent1">
                <a:tint val="99000"/>
                <a:hueOff val="0"/>
                <a:satOff val="0"/>
                <a:lumOff val="0"/>
                <a:alphaOff val="0"/>
                <a:shade val="63000"/>
              </a:schemeClr>
            </a:gs>
            <a:gs pos="30000">
              <a:schemeClr val="accent1">
                <a:tint val="99000"/>
                <a:hueOff val="0"/>
                <a:satOff val="0"/>
                <a:lumOff val="0"/>
                <a:alphaOff val="0"/>
                <a:shade val="90000"/>
                <a:satMod val="110000"/>
              </a:schemeClr>
            </a:gs>
            <a:gs pos="45000">
              <a:schemeClr val="accent1">
                <a:tint val="99000"/>
                <a:hueOff val="0"/>
                <a:satOff val="0"/>
                <a:lumOff val="0"/>
                <a:alphaOff val="0"/>
                <a:shade val="100000"/>
                <a:satMod val="118000"/>
              </a:schemeClr>
            </a:gs>
            <a:gs pos="55000">
              <a:schemeClr val="accent1">
                <a:tint val="99000"/>
                <a:hueOff val="0"/>
                <a:satOff val="0"/>
                <a:lumOff val="0"/>
                <a:alphaOff val="0"/>
                <a:shade val="100000"/>
                <a:satMod val="118000"/>
              </a:schemeClr>
            </a:gs>
            <a:gs pos="73000">
              <a:schemeClr val="accent1">
                <a:tint val="99000"/>
                <a:hueOff val="0"/>
                <a:satOff val="0"/>
                <a:lumOff val="0"/>
                <a:alphaOff val="0"/>
                <a:shade val="90000"/>
                <a:satMod val="110000"/>
              </a:schemeClr>
            </a:gs>
            <a:gs pos="100000">
              <a:schemeClr val="accent1">
                <a:tint val="99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E5395C-24DA-7046-AD51-5273705A4510}">
      <dsp:nvSpPr>
        <dsp:cNvPr id="0" name=""/>
        <dsp:cNvSpPr/>
      </dsp:nvSpPr>
      <dsp:spPr>
        <a:xfrm>
          <a:off x="5893205" y="1185164"/>
          <a:ext cx="2580175"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Peripheral Nervous System</a:t>
          </a:r>
          <a:r>
            <a:rPr lang="en-US" sz="1800" b="1" kern="1200" baseline="0"/>
            <a:t> </a:t>
          </a:r>
          <a:endParaRPr lang="en-US" sz="1800" b="1" kern="1200"/>
        </a:p>
      </dsp:txBody>
      <dsp:txXfrm>
        <a:off x="5913220" y="1205179"/>
        <a:ext cx="2540145" cy="643316"/>
      </dsp:txXfrm>
    </dsp:sp>
    <dsp:sp modelId="{C31440ED-5B67-EE44-928F-597950AF827D}">
      <dsp:nvSpPr>
        <dsp:cNvPr id="0" name=""/>
        <dsp:cNvSpPr/>
      </dsp:nvSpPr>
      <dsp:spPr>
        <a:xfrm>
          <a:off x="4015954" y="2120006"/>
          <a:ext cx="1633563" cy="683346"/>
        </a:xfrm>
        <a:prstGeom prst="roundRect">
          <a:avLst>
            <a:gd name="adj" fmla="val 10000"/>
          </a:avLst>
        </a:prstGeom>
        <a:gradFill rotWithShape="0">
          <a:gsLst>
            <a:gs pos="0">
              <a:schemeClr val="accent1">
                <a:tint val="80000"/>
                <a:hueOff val="0"/>
                <a:satOff val="0"/>
                <a:lumOff val="0"/>
                <a:alphaOff val="0"/>
                <a:shade val="63000"/>
              </a:schemeClr>
            </a:gs>
            <a:gs pos="30000">
              <a:schemeClr val="accent1">
                <a:tint val="80000"/>
                <a:hueOff val="0"/>
                <a:satOff val="0"/>
                <a:lumOff val="0"/>
                <a:alphaOff val="0"/>
                <a:shade val="90000"/>
                <a:satMod val="110000"/>
              </a:schemeClr>
            </a:gs>
            <a:gs pos="45000">
              <a:schemeClr val="accent1">
                <a:tint val="80000"/>
                <a:hueOff val="0"/>
                <a:satOff val="0"/>
                <a:lumOff val="0"/>
                <a:alphaOff val="0"/>
                <a:shade val="100000"/>
                <a:satMod val="118000"/>
              </a:schemeClr>
            </a:gs>
            <a:gs pos="55000">
              <a:schemeClr val="accent1">
                <a:tint val="80000"/>
                <a:hueOff val="0"/>
                <a:satOff val="0"/>
                <a:lumOff val="0"/>
                <a:alphaOff val="0"/>
                <a:shade val="100000"/>
                <a:satMod val="118000"/>
              </a:schemeClr>
            </a:gs>
            <a:gs pos="73000">
              <a:schemeClr val="accent1">
                <a:tint val="80000"/>
                <a:hueOff val="0"/>
                <a:satOff val="0"/>
                <a:lumOff val="0"/>
                <a:alphaOff val="0"/>
                <a:shade val="90000"/>
                <a:satMod val="110000"/>
              </a:schemeClr>
            </a:gs>
            <a:gs pos="100000">
              <a:schemeClr val="accent1">
                <a:tint val="8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27BA98-63CD-3148-A296-8A4EFF7A96B1}">
      <dsp:nvSpPr>
        <dsp:cNvPr id="0" name=""/>
        <dsp:cNvSpPr/>
      </dsp:nvSpPr>
      <dsp:spPr>
        <a:xfrm>
          <a:off x="4135525" y="2233598"/>
          <a:ext cx="1633563"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Motor</a:t>
          </a:r>
        </a:p>
        <a:p>
          <a:pPr lvl="0" algn="ctr" defTabSz="800100">
            <a:lnSpc>
              <a:spcPct val="90000"/>
            </a:lnSpc>
            <a:spcBef>
              <a:spcPct val="0"/>
            </a:spcBef>
            <a:spcAft>
              <a:spcPct val="35000"/>
            </a:spcAft>
          </a:pPr>
          <a:r>
            <a:rPr lang="en-US" sz="1800" b="1" kern="1200" dirty="0"/>
            <a:t>(</a:t>
          </a:r>
          <a:r>
            <a:rPr lang="en-US" sz="1800" b="1" kern="1200" dirty="0">
              <a:solidFill>
                <a:srgbClr val="FF0000"/>
              </a:solidFill>
            </a:rPr>
            <a:t>E</a:t>
          </a:r>
          <a:r>
            <a:rPr lang="en-US" sz="1800" b="1" kern="1200" dirty="0"/>
            <a:t>fferent</a:t>
          </a:r>
          <a:r>
            <a:rPr lang="en-US" sz="1800" b="1" kern="1200" baseline="0" dirty="0"/>
            <a:t>) </a:t>
          </a:r>
          <a:endParaRPr lang="en-US" sz="1800" b="1" kern="1200" dirty="0"/>
        </a:p>
      </dsp:txBody>
      <dsp:txXfrm>
        <a:off x="4155540" y="2253613"/>
        <a:ext cx="1593533" cy="643316"/>
      </dsp:txXfrm>
    </dsp:sp>
    <dsp:sp modelId="{4F63CF10-7EFC-4645-AE9A-DFAF266A7FEE}">
      <dsp:nvSpPr>
        <dsp:cNvPr id="0" name=""/>
        <dsp:cNvSpPr/>
      </dsp:nvSpPr>
      <dsp:spPr>
        <a:xfrm>
          <a:off x="1481782" y="3215284"/>
          <a:ext cx="2582134" cy="683346"/>
        </a:xfrm>
        <a:prstGeom prst="roundRect">
          <a:avLst>
            <a:gd name="adj" fmla="val 10000"/>
          </a:avLst>
        </a:prstGeom>
        <a:gradFill rotWithShape="0">
          <a:gsLst>
            <a:gs pos="0">
              <a:schemeClr val="accent1">
                <a:tint val="70000"/>
                <a:hueOff val="0"/>
                <a:satOff val="0"/>
                <a:lumOff val="0"/>
                <a:alphaOff val="0"/>
                <a:shade val="63000"/>
              </a:schemeClr>
            </a:gs>
            <a:gs pos="30000">
              <a:schemeClr val="accent1">
                <a:tint val="70000"/>
                <a:hueOff val="0"/>
                <a:satOff val="0"/>
                <a:lumOff val="0"/>
                <a:alphaOff val="0"/>
                <a:shade val="90000"/>
                <a:satMod val="110000"/>
              </a:schemeClr>
            </a:gs>
            <a:gs pos="45000">
              <a:schemeClr val="accent1">
                <a:tint val="70000"/>
                <a:hueOff val="0"/>
                <a:satOff val="0"/>
                <a:lumOff val="0"/>
                <a:alphaOff val="0"/>
                <a:shade val="100000"/>
                <a:satMod val="118000"/>
              </a:schemeClr>
            </a:gs>
            <a:gs pos="55000">
              <a:schemeClr val="accent1">
                <a:tint val="70000"/>
                <a:hueOff val="0"/>
                <a:satOff val="0"/>
                <a:lumOff val="0"/>
                <a:alphaOff val="0"/>
                <a:shade val="100000"/>
                <a:satMod val="118000"/>
              </a:schemeClr>
            </a:gs>
            <a:gs pos="73000">
              <a:schemeClr val="accent1">
                <a:tint val="70000"/>
                <a:hueOff val="0"/>
                <a:satOff val="0"/>
                <a:lumOff val="0"/>
                <a:alphaOff val="0"/>
                <a:shade val="90000"/>
                <a:satMod val="110000"/>
              </a:schemeClr>
            </a:gs>
            <a:gs pos="100000">
              <a:schemeClr val="accent1">
                <a:tint val="7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8D919F-4F60-3247-B744-CECD6CB19CFC}">
      <dsp:nvSpPr>
        <dsp:cNvPr id="0" name=""/>
        <dsp:cNvSpPr/>
      </dsp:nvSpPr>
      <dsp:spPr>
        <a:xfrm>
          <a:off x="1601353" y="3328876"/>
          <a:ext cx="2582134"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Autonomic Nervous System </a:t>
          </a:r>
        </a:p>
      </dsp:txBody>
      <dsp:txXfrm>
        <a:off x="1621368" y="3348891"/>
        <a:ext cx="2542104" cy="643316"/>
      </dsp:txXfrm>
    </dsp:sp>
    <dsp:sp modelId="{FDAB6111-8C39-5F47-B613-CB4431228F67}">
      <dsp:nvSpPr>
        <dsp:cNvPr id="0" name=""/>
        <dsp:cNvSpPr/>
      </dsp:nvSpPr>
      <dsp:spPr>
        <a:xfrm>
          <a:off x="-119570" y="4242111"/>
          <a:ext cx="2575634" cy="683346"/>
        </a:xfrm>
        <a:prstGeom prst="roundRect">
          <a:avLst>
            <a:gd name="adj" fmla="val 10000"/>
          </a:avLst>
        </a:prstGeom>
        <a:gradFill rotWithShape="0">
          <a:gsLst>
            <a:gs pos="0">
              <a:schemeClr val="accent1">
                <a:tint val="70000"/>
                <a:hueOff val="0"/>
                <a:satOff val="0"/>
                <a:lumOff val="0"/>
                <a:alphaOff val="0"/>
                <a:shade val="63000"/>
              </a:schemeClr>
            </a:gs>
            <a:gs pos="30000">
              <a:schemeClr val="accent1">
                <a:tint val="70000"/>
                <a:hueOff val="0"/>
                <a:satOff val="0"/>
                <a:lumOff val="0"/>
                <a:alphaOff val="0"/>
                <a:shade val="90000"/>
                <a:satMod val="110000"/>
              </a:schemeClr>
            </a:gs>
            <a:gs pos="45000">
              <a:schemeClr val="accent1">
                <a:tint val="70000"/>
                <a:hueOff val="0"/>
                <a:satOff val="0"/>
                <a:lumOff val="0"/>
                <a:alphaOff val="0"/>
                <a:shade val="100000"/>
                <a:satMod val="118000"/>
              </a:schemeClr>
            </a:gs>
            <a:gs pos="55000">
              <a:schemeClr val="accent1">
                <a:tint val="70000"/>
                <a:hueOff val="0"/>
                <a:satOff val="0"/>
                <a:lumOff val="0"/>
                <a:alphaOff val="0"/>
                <a:shade val="100000"/>
                <a:satMod val="118000"/>
              </a:schemeClr>
            </a:gs>
            <a:gs pos="73000">
              <a:schemeClr val="accent1">
                <a:tint val="70000"/>
                <a:hueOff val="0"/>
                <a:satOff val="0"/>
                <a:lumOff val="0"/>
                <a:alphaOff val="0"/>
                <a:shade val="90000"/>
                <a:satMod val="110000"/>
              </a:schemeClr>
            </a:gs>
            <a:gs pos="100000">
              <a:schemeClr val="accent1">
                <a:tint val="7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98A731-830B-F242-BDE3-8C8A60EFA95D}">
      <dsp:nvSpPr>
        <dsp:cNvPr id="0" name=""/>
        <dsp:cNvSpPr/>
      </dsp:nvSpPr>
      <dsp:spPr>
        <a:xfrm>
          <a:off x="0" y="4355703"/>
          <a:ext cx="2575634"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Sympathetic</a:t>
          </a:r>
          <a:r>
            <a:rPr lang="en-US" sz="1800" b="1" kern="1200" baseline="0"/>
            <a:t> Nervous System</a:t>
          </a:r>
          <a:endParaRPr lang="en-US" sz="1800" b="1" kern="1200"/>
        </a:p>
      </dsp:txBody>
      <dsp:txXfrm>
        <a:off x="20015" y="4375718"/>
        <a:ext cx="2535604" cy="643316"/>
      </dsp:txXfrm>
    </dsp:sp>
    <dsp:sp modelId="{60E804F8-5B74-0540-B15A-9FA24AA25C03}">
      <dsp:nvSpPr>
        <dsp:cNvPr id="0" name=""/>
        <dsp:cNvSpPr/>
      </dsp:nvSpPr>
      <dsp:spPr>
        <a:xfrm>
          <a:off x="3558279" y="4242111"/>
          <a:ext cx="2750657" cy="683346"/>
        </a:xfrm>
        <a:prstGeom prst="roundRect">
          <a:avLst>
            <a:gd name="adj" fmla="val 10000"/>
          </a:avLst>
        </a:prstGeom>
        <a:gradFill rotWithShape="0">
          <a:gsLst>
            <a:gs pos="0">
              <a:schemeClr val="accent1">
                <a:tint val="70000"/>
                <a:hueOff val="0"/>
                <a:satOff val="0"/>
                <a:lumOff val="0"/>
                <a:alphaOff val="0"/>
                <a:shade val="63000"/>
              </a:schemeClr>
            </a:gs>
            <a:gs pos="30000">
              <a:schemeClr val="accent1">
                <a:tint val="70000"/>
                <a:hueOff val="0"/>
                <a:satOff val="0"/>
                <a:lumOff val="0"/>
                <a:alphaOff val="0"/>
                <a:shade val="90000"/>
                <a:satMod val="110000"/>
              </a:schemeClr>
            </a:gs>
            <a:gs pos="45000">
              <a:schemeClr val="accent1">
                <a:tint val="70000"/>
                <a:hueOff val="0"/>
                <a:satOff val="0"/>
                <a:lumOff val="0"/>
                <a:alphaOff val="0"/>
                <a:shade val="100000"/>
                <a:satMod val="118000"/>
              </a:schemeClr>
            </a:gs>
            <a:gs pos="55000">
              <a:schemeClr val="accent1">
                <a:tint val="70000"/>
                <a:hueOff val="0"/>
                <a:satOff val="0"/>
                <a:lumOff val="0"/>
                <a:alphaOff val="0"/>
                <a:shade val="100000"/>
                <a:satMod val="118000"/>
              </a:schemeClr>
            </a:gs>
            <a:gs pos="73000">
              <a:schemeClr val="accent1">
                <a:tint val="70000"/>
                <a:hueOff val="0"/>
                <a:satOff val="0"/>
                <a:lumOff val="0"/>
                <a:alphaOff val="0"/>
                <a:shade val="90000"/>
                <a:satMod val="110000"/>
              </a:schemeClr>
            </a:gs>
            <a:gs pos="100000">
              <a:schemeClr val="accent1">
                <a:tint val="7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4F67CD-0AB4-664A-8A64-493B1E9255D9}">
      <dsp:nvSpPr>
        <dsp:cNvPr id="0" name=""/>
        <dsp:cNvSpPr/>
      </dsp:nvSpPr>
      <dsp:spPr>
        <a:xfrm>
          <a:off x="3677850" y="4355703"/>
          <a:ext cx="2750657"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Parasympathetic</a:t>
          </a:r>
          <a:r>
            <a:rPr lang="en-US" sz="1800" b="1" kern="1200" baseline="0"/>
            <a:t> Nervous System </a:t>
          </a:r>
          <a:endParaRPr lang="en-US" sz="1800" b="1" kern="1200"/>
        </a:p>
      </dsp:txBody>
      <dsp:txXfrm>
        <a:off x="3697865" y="4375718"/>
        <a:ext cx="2710627" cy="643316"/>
      </dsp:txXfrm>
    </dsp:sp>
    <dsp:sp modelId="{429BC40B-C319-B245-9211-B3CABB791193}">
      <dsp:nvSpPr>
        <dsp:cNvPr id="0" name=""/>
        <dsp:cNvSpPr/>
      </dsp:nvSpPr>
      <dsp:spPr>
        <a:xfrm>
          <a:off x="5729652" y="3227742"/>
          <a:ext cx="2624157" cy="683346"/>
        </a:xfrm>
        <a:prstGeom prst="roundRect">
          <a:avLst>
            <a:gd name="adj" fmla="val 10000"/>
          </a:avLst>
        </a:prstGeom>
        <a:gradFill rotWithShape="0">
          <a:gsLst>
            <a:gs pos="0">
              <a:schemeClr val="accent1">
                <a:tint val="70000"/>
                <a:hueOff val="0"/>
                <a:satOff val="0"/>
                <a:lumOff val="0"/>
                <a:alphaOff val="0"/>
                <a:shade val="63000"/>
              </a:schemeClr>
            </a:gs>
            <a:gs pos="30000">
              <a:schemeClr val="accent1">
                <a:tint val="70000"/>
                <a:hueOff val="0"/>
                <a:satOff val="0"/>
                <a:lumOff val="0"/>
                <a:alphaOff val="0"/>
                <a:shade val="90000"/>
                <a:satMod val="110000"/>
              </a:schemeClr>
            </a:gs>
            <a:gs pos="45000">
              <a:schemeClr val="accent1">
                <a:tint val="70000"/>
                <a:hueOff val="0"/>
                <a:satOff val="0"/>
                <a:lumOff val="0"/>
                <a:alphaOff val="0"/>
                <a:shade val="100000"/>
                <a:satMod val="118000"/>
              </a:schemeClr>
            </a:gs>
            <a:gs pos="55000">
              <a:schemeClr val="accent1">
                <a:tint val="70000"/>
                <a:hueOff val="0"/>
                <a:satOff val="0"/>
                <a:lumOff val="0"/>
                <a:alphaOff val="0"/>
                <a:shade val="100000"/>
                <a:satMod val="118000"/>
              </a:schemeClr>
            </a:gs>
            <a:gs pos="73000">
              <a:schemeClr val="accent1">
                <a:tint val="70000"/>
                <a:hueOff val="0"/>
                <a:satOff val="0"/>
                <a:lumOff val="0"/>
                <a:alphaOff val="0"/>
                <a:shade val="90000"/>
                <a:satMod val="110000"/>
              </a:schemeClr>
            </a:gs>
            <a:gs pos="100000">
              <a:schemeClr val="accent1">
                <a:tint val="7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467E3B-8E9F-7845-B27D-02FD0085CBC0}">
      <dsp:nvSpPr>
        <dsp:cNvPr id="0" name=""/>
        <dsp:cNvSpPr/>
      </dsp:nvSpPr>
      <dsp:spPr>
        <a:xfrm>
          <a:off x="5849223" y="3341334"/>
          <a:ext cx="2624157"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7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rPr>
            <a:t>Somatic Nervous System</a:t>
          </a:r>
          <a:r>
            <a:rPr lang="en-US" sz="1800" b="1" kern="1200" baseline="0">
              <a:solidFill>
                <a:schemeClr val="tx1"/>
              </a:solidFill>
            </a:rPr>
            <a:t> </a:t>
          </a:r>
          <a:endParaRPr lang="en-US" sz="1800" b="1" kern="1200">
            <a:solidFill>
              <a:schemeClr val="tx1"/>
            </a:solidFill>
          </a:endParaRPr>
        </a:p>
      </dsp:txBody>
      <dsp:txXfrm>
        <a:off x="5869238" y="3361349"/>
        <a:ext cx="2584127" cy="643316"/>
      </dsp:txXfrm>
    </dsp:sp>
    <dsp:sp modelId="{6ABC7E21-CEA5-0C4F-A733-EB8142242248}">
      <dsp:nvSpPr>
        <dsp:cNvPr id="0" name=""/>
        <dsp:cNvSpPr/>
      </dsp:nvSpPr>
      <dsp:spPr>
        <a:xfrm>
          <a:off x="6157725" y="2120006"/>
          <a:ext cx="1526197" cy="683346"/>
        </a:xfrm>
        <a:prstGeom prst="roundRect">
          <a:avLst>
            <a:gd name="adj" fmla="val 10000"/>
          </a:avLst>
        </a:prstGeom>
        <a:gradFill rotWithShape="0">
          <a:gsLst>
            <a:gs pos="0">
              <a:schemeClr val="accent1">
                <a:tint val="80000"/>
                <a:hueOff val="0"/>
                <a:satOff val="0"/>
                <a:lumOff val="0"/>
                <a:alphaOff val="0"/>
                <a:shade val="63000"/>
              </a:schemeClr>
            </a:gs>
            <a:gs pos="30000">
              <a:schemeClr val="accent1">
                <a:tint val="80000"/>
                <a:hueOff val="0"/>
                <a:satOff val="0"/>
                <a:lumOff val="0"/>
                <a:alphaOff val="0"/>
                <a:shade val="90000"/>
                <a:satMod val="110000"/>
              </a:schemeClr>
            </a:gs>
            <a:gs pos="45000">
              <a:schemeClr val="accent1">
                <a:tint val="80000"/>
                <a:hueOff val="0"/>
                <a:satOff val="0"/>
                <a:lumOff val="0"/>
                <a:alphaOff val="0"/>
                <a:shade val="100000"/>
                <a:satMod val="118000"/>
              </a:schemeClr>
            </a:gs>
            <a:gs pos="55000">
              <a:schemeClr val="accent1">
                <a:tint val="80000"/>
                <a:hueOff val="0"/>
                <a:satOff val="0"/>
                <a:lumOff val="0"/>
                <a:alphaOff val="0"/>
                <a:shade val="100000"/>
                <a:satMod val="118000"/>
              </a:schemeClr>
            </a:gs>
            <a:gs pos="73000">
              <a:schemeClr val="accent1">
                <a:tint val="80000"/>
                <a:hueOff val="0"/>
                <a:satOff val="0"/>
                <a:lumOff val="0"/>
                <a:alphaOff val="0"/>
                <a:shade val="90000"/>
                <a:satMod val="110000"/>
              </a:schemeClr>
            </a:gs>
            <a:gs pos="100000">
              <a:schemeClr val="accent1">
                <a:tint val="8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F4B8AA-54FF-1747-B621-CCE8888EA631}">
      <dsp:nvSpPr>
        <dsp:cNvPr id="0" name=""/>
        <dsp:cNvSpPr/>
      </dsp:nvSpPr>
      <dsp:spPr>
        <a:xfrm>
          <a:off x="6277296" y="2233598"/>
          <a:ext cx="1526197" cy="683346"/>
        </a:xfrm>
        <a:prstGeom prst="roundRect">
          <a:avLst>
            <a:gd name="adj" fmla="val 10000"/>
          </a:avLst>
        </a:prstGeom>
        <a:solidFill>
          <a:schemeClr val="lt1">
            <a:alpha val="90000"/>
            <a:hueOff val="0"/>
            <a:satOff val="0"/>
            <a:lumOff val="0"/>
            <a:alphaOff val="0"/>
          </a:schemeClr>
        </a:solidFill>
        <a:ln w="9525" cap="flat" cmpd="sng" algn="ctr">
          <a:solidFill>
            <a:schemeClr val="accent1">
              <a:tint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Sensory </a:t>
          </a:r>
        </a:p>
        <a:p>
          <a:pPr lvl="0" algn="ctr" defTabSz="800100">
            <a:lnSpc>
              <a:spcPct val="90000"/>
            </a:lnSpc>
            <a:spcBef>
              <a:spcPct val="0"/>
            </a:spcBef>
            <a:spcAft>
              <a:spcPct val="35000"/>
            </a:spcAft>
          </a:pPr>
          <a:r>
            <a:rPr lang="en-US" sz="1800" b="1" kern="1200"/>
            <a:t>(</a:t>
          </a:r>
          <a:r>
            <a:rPr lang="en-US" sz="1800" b="1" kern="1200">
              <a:solidFill>
                <a:srgbClr val="FF0000"/>
              </a:solidFill>
            </a:rPr>
            <a:t>A</a:t>
          </a:r>
          <a:r>
            <a:rPr lang="en-US" sz="1800" b="1" kern="1200"/>
            <a:t>fferent)</a:t>
          </a:r>
        </a:p>
      </dsp:txBody>
      <dsp:txXfrm>
        <a:off x="6297311" y="2253613"/>
        <a:ext cx="1486167" cy="643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28A7A-E6BA-4BDD-B6C7-3CA06D670CF3}">
      <dsp:nvSpPr>
        <dsp:cNvPr id="0" name=""/>
        <dsp:cNvSpPr/>
      </dsp:nvSpPr>
      <dsp:spPr>
        <a:xfrm rot="16200000">
          <a:off x="483863" y="-104690"/>
          <a:ext cx="1170027" cy="2178480"/>
        </a:xfrm>
        <a:prstGeom prst="upArrow">
          <a:avLst>
            <a:gd name="adj1" fmla="val 50000"/>
            <a:gd name="adj2" fmla="val 35000"/>
          </a:avLst>
        </a:prstGeom>
        <a:gradFill rotWithShape="1">
          <a:gsLst>
            <a:gs pos="0">
              <a:schemeClr val="accent2">
                <a:shade val="63000"/>
              </a:schemeClr>
            </a:gs>
            <a:gs pos="30000">
              <a:schemeClr val="accent2">
                <a:shade val="90000"/>
                <a:satMod val="110000"/>
              </a:schemeClr>
            </a:gs>
            <a:gs pos="45000">
              <a:schemeClr val="accent2">
                <a:shade val="100000"/>
                <a:satMod val="118000"/>
              </a:schemeClr>
            </a:gs>
            <a:gs pos="55000">
              <a:schemeClr val="accent2">
                <a:shade val="100000"/>
                <a:satMod val="118000"/>
              </a:schemeClr>
            </a:gs>
            <a:gs pos="73000">
              <a:schemeClr val="accent2">
                <a:shade val="90000"/>
                <a:satMod val="110000"/>
              </a:schemeClr>
            </a:gs>
            <a:gs pos="100000">
              <a:schemeClr val="accent2">
                <a:shade val="63000"/>
              </a:schemeClr>
            </a:gs>
          </a:gsLst>
          <a:lin ang="950000" scaled="1"/>
        </a:gradFill>
        <a:ln w="9525" cap="flat" cmpd="sng" algn="ctr">
          <a:solidFill>
            <a:schemeClr val="accent2"/>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100000"/>
              <a:shade val="100000"/>
              <a:hueMod val="100000"/>
              <a:satMod val="100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 Somatic Nervous system </a:t>
          </a:r>
        </a:p>
        <a:p>
          <a:pPr lvl="0" algn="ctr" defTabSz="488950">
            <a:lnSpc>
              <a:spcPct val="90000"/>
            </a:lnSpc>
            <a:spcBef>
              <a:spcPct val="0"/>
            </a:spcBef>
            <a:spcAft>
              <a:spcPct val="35000"/>
            </a:spcAft>
          </a:pPr>
          <a:endParaRPr lang="en-US" sz="1100" kern="1200" dirty="0"/>
        </a:p>
      </dsp:txBody>
      <dsp:txXfrm rot="5400000">
        <a:off x="184392" y="692043"/>
        <a:ext cx="1973725" cy="585013"/>
      </dsp:txXfrm>
    </dsp:sp>
    <dsp:sp modelId="{5DD6CA71-7072-4188-87BE-A4791644EE17}">
      <dsp:nvSpPr>
        <dsp:cNvPr id="0" name=""/>
        <dsp:cNvSpPr/>
      </dsp:nvSpPr>
      <dsp:spPr>
        <a:xfrm rot="5400000">
          <a:off x="2909054" y="-37414"/>
          <a:ext cx="1252914" cy="2029915"/>
        </a:xfrm>
        <a:prstGeom prst="upArrow">
          <a:avLst>
            <a:gd name="adj1" fmla="val 50000"/>
            <a:gd name="adj2" fmla="val 35000"/>
          </a:avLst>
        </a:prstGeom>
        <a:gradFill rotWithShape="1">
          <a:gsLst>
            <a:gs pos="0">
              <a:schemeClr val="accent2">
                <a:shade val="63000"/>
              </a:schemeClr>
            </a:gs>
            <a:gs pos="30000">
              <a:schemeClr val="accent2">
                <a:shade val="90000"/>
                <a:satMod val="110000"/>
              </a:schemeClr>
            </a:gs>
            <a:gs pos="45000">
              <a:schemeClr val="accent2">
                <a:shade val="100000"/>
                <a:satMod val="118000"/>
              </a:schemeClr>
            </a:gs>
            <a:gs pos="55000">
              <a:schemeClr val="accent2">
                <a:shade val="100000"/>
                <a:satMod val="118000"/>
              </a:schemeClr>
            </a:gs>
            <a:gs pos="73000">
              <a:schemeClr val="accent2">
                <a:shade val="90000"/>
                <a:satMod val="110000"/>
              </a:schemeClr>
            </a:gs>
            <a:gs pos="100000">
              <a:schemeClr val="accent2">
                <a:shade val="63000"/>
              </a:schemeClr>
            </a:gs>
          </a:gsLst>
          <a:lin ang="950000" scaled="1"/>
        </a:gradFill>
        <a:ln w="9525" cap="flat" cmpd="sng" algn="ctr">
          <a:solidFill>
            <a:schemeClr val="accent2"/>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100000"/>
              <a:shade val="100000"/>
              <a:hueMod val="100000"/>
              <a:satMod val="100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Autonomic nervous system (ANS)</a:t>
          </a:r>
          <a:endParaRPr lang="en-US" sz="1100" kern="1200" dirty="0">
            <a:solidFill>
              <a:schemeClr val="tx1"/>
            </a:solidFill>
          </a:endParaRPr>
        </a:p>
      </dsp:txBody>
      <dsp:txXfrm rot="-5400000">
        <a:off x="2520554" y="664316"/>
        <a:ext cx="1810655" cy="626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A255-1732-4A87-A07A-B66F6E7C8D70}">
      <dsp:nvSpPr>
        <dsp:cNvPr id="0" name=""/>
        <dsp:cNvSpPr/>
      </dsp:nvSpPr>
      <dsp:spPr>
        <a:xfrm>
          <a:off x="181139" y="2054"/>
          <a:ext cx="1879661" cy="9398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u="sng" kern="1200" dirty="0" smtClean="0">
              <a:solidFill>
                <a:schemeClr val="tx1"/>
              </a:solidFill>
            </a:rPr>
            <a:t>Somatic NS </a:t>
          </a:r>
          <a:endParaRPr lang="en-US" sz="2800" kern="1200" dirty="0">
            <a:solidFill>
              <a:schemeClr val="tx1"/>
            </a:solidFill>
          </a:endParaRPr>
        </a:p>
      </dsp:txBody>
      <dsp:txXfrm>
        <a:off x="208666" y="29581"/>
        <a:ext cx="1824607" cy="884776"/>
      </dsp:txXfrm>
    </dsp:sp>
    <dsp:sp modelId="{4A3A924A-DB5B-406C-BA36-BF08FD447BB1}">
      <dsp:nvSpPr>
        <dsp:cNvPr id="0" name=""/>
        <dsp:cNvSpPr/>
      </dsp:nvSpPr>
      <dsp:spPr>
        <a:xfrm>
          <a:off x="369105" y="941885"/>
          <a:ext cx="187966" cy="517950"/>
        </a:xfrm>
        <a:custGeom>
          <a:avLst/>
          <a:gdLst/>
          <a:ahLst/>
          <a:cxnLst/>
          <a:rect l="0" t="0" r="0" b="0"/>
          <a:pathLst>
            <a:path>
              <a:moveTo>
                <a:pt x="0" y="0"/>
              </a:moveTo>
              <a:lnTo>
                <a:pt x="0" y="517950"/>
              </a:lnTo>
              <a:lnTo>
                <a:pt x="187966" y="51795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5DBA1-AF79-4FF9-87B9-0681F69E05EC}">
      <dsp:nvSpPr>
        <dsp:cNvPr id="0" name=""/>
        <dsp:cNvSpPr/>
      </dsp:nvSpPr>
      <dsp:spPr>
        <a:xfrm>
          <a:off x="557071" y="1176843"/>
          <a:ext cx="2332615" cy="565985"/>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73648" y="1193420"/>
        <a:ext cx="2299461" cy="532831"/>
      </dsp:txXfrm>
    </dsp:sp>
    <dsp:sp modelId="{929FCC54-AAA3-4F6A-B1E8-E889681C02D5}">
      <dsp:nvSpPr>
        <dsp:cNvPr id="0" name=""/>
        <dsp:cNvSpPr/>
      </dsp:nvSpPr>
      <dsp:spPr>
        <a:xfrm>
          <a:off x="369105" y="941885"/>
          <a:ext cx="187966" cy="1225173"/>
        </a:xfrm>
        <a:custGeom>
          <a:avLst/>
          <a:gdLst/>
          <a:ahLst/>
          <a:cxnLst/>
          <a:rect l="0" t="0" r="0" b="0"/>
          <a:pathLst>
            <a:path>
              <a:moveTo>
                <a:pt x="0" y="0"/>
              </a:moveTo>
              <a:lnTo>
                <a:pt x="0" y="1225173"/>
              </a:lnTo>
              <a:lnTo>
                <a:pt x="187966" y="122517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0B929-799B-4848-99ED-D243F66BBB33}">
      <dsp:nvSpPr>
        <dsp:cNvPr id="0" name=""/>
        <dsp:cNvSpPr/>
      </dsp:nvSpPr>
      <dsp:spPr>
        <a:xfrm>
          <a:off x="557071" y="1977786"/>
          <a:ext cx="1163661" cy="378545"/>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568158" y="1988873"/>
        <a:ext cx="1141487" cy="356371"/>
      </dsp:txXfrm>
    </dsp:sp>
    <dsp:sp modelId="{D2A770A2-0330-4E46-817B-4339E97FA5B7}">
      <dsp:nvSpPr>
        <dsp:cNvPr id="0" name=""/>
        <dsp:cNvSpPr/>
      </dsp:nvSpPr>
      <dsp:spPr>
        <a:xfrm>
          <a:off x="369105" y="941885"/>
          <a:ext cx="178432" cy="2308694"/>
        </a:xfrm>
        <a:custGeom>
          <a:avLst/>
          <a:gdLst/>
          <a:ahLst/>
          <a:cxnLst/>
          <a:rect l="0" t="0" r="0" b="0"/>
          <a:pathLst>
            <a:path>
              <a:moveTo>
                <a:pt x="0" y="0"/>
              </a:moveTo>
              <a:lnTo>
                <a:pt x="0" y="2308694"/>
              </a:lnTo>
              <a:lnTo>
                <a:pt x="178432" y="23086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58EB4-6AAA-4A12-83D6-4BFF0AD1F071}">
      <dsp:nvSpPr>
        <dsp:cNvPr id="0" name=""/>
        <dsp:cNvSpPr/>
      </dsp:nvSpPr>
      <dsp:spPr>
        <a:xfrm>
          <a:off x="547537" y="2597106"/>
          <a:ext cx="2442432" cy="13069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t>ONE</a:t>
          </a:r>
          <a:r>
            <a:rPr lang="en-US" sz="1400" kern="1200" dirty="0" smtClean="0"/>
            <a:t> motor-neuron </a:t>
          </a:r>
          <a:r>
            <a:rPr lang="en-US" sz="1050" kern="1200" dirty="0" smtClean="0"/>
            <a:t>(one axon) </a:t>
          </a:r>
          <a:r>
            <a:rPr lang="en-US" sz="1400" b="1" kern="1200" dirty="0" smtClean="0">
              <a:solidFill>
                <a:schemeClr val="bg1">
                  <a:lumMod val="65000"/>
                </a:schemeClr>
              </a:solidFill>
            </a:rPr>
            <a:t>Sheathed in spinal nerves, extend all the way to their skeletal muscles.</a:t>
          </a:r>
          <a:r>
            <a:rPr lang="ar-SA" sz="1400" b="1" kern="1200" dirty="0" smtClean="0">
              <a:solidFill>
                <a:schemeClr val="bg1">
                  <a:lumMod val="65000"/>
                </a:schemeClr>
              </a:solidFill>
            </a:rPr>
            <a:t>(نوع واحد من الخلايا العصبية يصل مباشرة إلى العضلات الهيكلية )</a:t>
          </a:r>
          <a:endParaRPr lang="en-US" sz="1400" b="1" kern="1200" dirty="0" smtClean="0">
            <a:solidFill>
              <a:schemeClr val="bg1">
                <a:lumMod val="65000"/>
              </a:schemeClr>
            </a:solidFill>
          </a:endParaRPr>
        </a:p>
      </dsp:txBody>
      <dsp:txXfrm>
        <a:off x="585816" y="2635385"/>
        <a:ext cx="2365874" cy="1230389"/>
      </dsp:txXfrm>
    </dsp:sp>
    <dsp:sp modelId="{554CD9F3-D21E-48DE-A12D-A0A9CE123B61}">
      <dsp:nvSpPr>
        <dsp:cNvPr id="0" name=""/>
        <dsp:cNvSpPr/>
      </dsp:nvSpPr>
      <dsp:spPr>
        <a:xfrm>
          <a:off x="369105" y="941885"/>
          <a:ext cx="187966" cy="3441717"/>
        </a:xfrm>
        <a:custGeom>
          <a:avLst/>
          <a:gdLst/>
          <a:ahLst/>
          <a:cxnLst/>
          <a:rect l="0" t="0" r="0" b="0"/>
          <a:pathLst>
            <a:path>
              <a:moveTo>
                <a:pt x="0" y="0"/>
              </a:moveTo>
              <a:lnTo>
                <a:pt x="0" y="3441717"/>
              </a:lnTo>
              <a:lnTo>
                <a:pt x="187966" y="344171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41E95-0193-4B41-B410-74CF7CDD1B50}">
      <dsp:nvSpPr>
        <dsp:cNvPr id="0" name=""/>
        <dsp:cNvSpPr/>
      </dsp:nvSpPr>
      <dsp:spPr>
        <a:xfrm>
          <a:off x="557071" y="4133194"/>
          <a:ext cx="2408418" cy="50081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90000"/>
            </a:lnSpc>
            <a:spcBef>
              <a:spcPct val="0"/>
            </a:spcBef>
            <a:spcAft>
              <a:spcPct val="35000"/>
            </a:spcAft>
          </a:pPr>
          <a:r>
            <a:rPr lang="en-US" sz="1200" b="1" kern="1200" dirty="0" smtClean="0"/>
            <a:t>Cell bodies of motor reside in </a:t>
          </a:r>
          <a:r>
            <a:rPr lang="en-US" sz="1200" b="1" kern="1200" dirty="0" smtClean="0">
              <a:solidFill>
                <a:srgbClr val="C00000"/>
              </a:solidFill>
            </a:rPr>
            <a:t>CNS</a:t>
          </a:r>
          <a:r>
            <a:rPr lang="en-US" sz="1200" kern="1200" dirty="0" smtClean="0"/>
            <a:t> (brain &amp; spinal cord )</a:t>
          </a:r>
          <a:endParaRPr lang="ar-SA" sz="1200" kern="1200" dirty="0"/>
        </a:p>
      </dsp:txBody>
      <dsp:txXfrm>
        <a:off x="571739" y="4147862"/>
        <a:ext cx="2379082" cy="471481"/>
      </dsp:txXfrm>
    </dsp:sp>
    <dsp:sp modelId="{A0A93212-72D2-45F5-B5D1-DA7E62D53D86}">
      <dsp:nvSpPr>
        <dsp:cNvPr id="0" name=""/>
        <dsp:cNvSpPr/>
      </dsp:nvSpPr>
      <dsp:spPr>
        <a:xfrm>
          <a:off x="3061799" y="2054"/>
          <a:ext cx="2038098" cy="9398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u="sng" kern="1200" dirty="0" smtClean="0">
              <a:solidFill>
                <a:schemeClr val="tx1"/>
              </a:solidFill>
            </a:rPr>
            <a:t>Autonomic NS </a:t>
          </a:r>
          <a:endParaRPr lang="en-US" sz="2800" kern="1200" dirty="0">
            <a:solidFill>
              <a:schemeClr val="tx1"/>
            </a:solidFill>
          </a:endParaRPr>
        </a:p>
      </dsp:txBody>
      <dsp:txXfrm>
        <a:off x="3089326" y="29581"/>
        <a:ext cx="1983044" cy="884776"/>
      </dsp:txXfrm>
    </dsp:sp>
    <dsp:sp modelId="{9FD4FFCA-F717-408D-B794-7C2C528AC036}">
      <dsp:nvSpPr>
        <dsp:cNvPr id="0" name=""/>
        <dsp:cNvSpPr/>
      </dsp:nvSpPr>
      <dsp:spPr>
        <a:xfrm>
          <a:off x="3265609" y="941885"/>
          <a:ext cx="176096" cy="696358"/>
        </a:xfrm>
        <a:custGeom>
          <a:avLst/>
          <a:gdLst/>
          <a:ahLst/>
          <a:cxnLst/>
          <a:rect l="0" t="0" r="0" b="0"/>
          <a:pathLst>
            <a:path>
              <a:moveTo>
                <a:pt x="0" y="0"/>
              </a:moveTo>
              <a:lnTo>
                <a:pt x="0" y="696358"/>
              </a:lnTo>
              <a:lnTo>
                <a:pt x="176096" y="6963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BF7FF-AEBF-42FB-8C8C-60D71583CB58}">
      <dsp:nvSpPr>
        <dsp:cNvPr id="0" name=""/>
        <dsp:cNvSpPr/>
      </dsp:nvSpPr>
      <dsp:spPr>
        <a:xfrm>
          <a:off x="3441705" y="1227490"/>
          <a:ext cx="3071653" cy="8215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Control</a:t>
          </a:r>
          <a:r>
            <a:rPr lang="en-US" sz="1800" kern="1200" dirty="0" smtClean="0">
              <a:effectLst>
                <a:outerShdw blurRad="38100" dist="38100" dir="2700000" algn="tl">
                  <a:srgbClr val="000000">
                    <a:alpha val="43137"/>
                  </a:srgbClr>
                </a:outerShdw>
              </a:effectLst>
            </a:rPr>
            <a:t> : Involuntary visceral organs (organs </a:t>
          </a:r>
          <a:r>
            <a:rPr lang="en-US" sz="1800" kern="1200" dirty="0" smtClean="0"/>
            <a:t>generally</a:t>
          </a:r>
          <a:r>
            <a:rPr lang="en-US" sz="1800" kern="1200" dirty="0" smtClean="0">
              <a:solidFill>
                <a:srgbClr val="FF0000"/>
              </a:solidFill>
            </a:rPr>
            <a:t> not under conscious control</a:t>
          </a:r>
          <a:r>
            <a:rPr lang="en-US" sz="1800" kern="1200" dirty="0" smtClean="0">
              <a:effectLst>
                <a:outerShdw blurRad="38100" dist="38100" dir="2700000" algn="tl">
                  <a:srgbClr val="000000">
                    <a:alpha val="43137"/>
                  </a:srgbClr>
                </a:outerShdw>
              </a:effectLst>
            </a:rPr>
            <a:t>)</a:t>
          </a:r>
          <a:r>
            <a:rPr lang="en-US" sz="1800" kern="1200" dirty="0" smtClean="0">
              <a:solidFill>
                <a:srgbClr val="FF0000"/>
              </a:solidFill>
            </a:rPr>
            <a:t> </a:t>
          </a:r>
        </a:p>
      </dsp:txBody>
      <dsp:txXfrm>
        <a:off x="3465766" y="1251551"/>
        <a:ext cx="3023531" cy="773384"/>
      </dsp:txXfrm>
    </dsp:sp>
    <dsp:sp modelId="{BC682D1D-04C5-4F57-8DCA-2D6057E14B91}">
      <dsp:nvSpPr>
        <dsp:cNvPr id="0" name=""/>
        <dsp:cNvSpPr/>
      </dsp:nvSpPr>
      <dsp:spPr>
        <a:xfrm>
          <a:off x="3265609" y="941885"/>
          <a:ext cx="203809" cy="1576378"/>
        </a:xfrm>
        <a:custGeom>
          <a:avLst/>
          <a:gdLst/>
          <a:ahLst/>
          <a:cxnLst/>
          <a:rect l="0" t="0" r="0" b="0"/>
          <a:pathLst>
            <a:path>
              <a:moveTo>
                <a:pt x="0" y="0"/>
              </a:moveTo>
              <a:lnTo>
                <a:pt x="0" y="1576378"/>
              </a:lnTo>
              <a:lnTo>
                <a:pt x="203809" y="15763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3A195-852F-446A-BD0B-0830CCF999E9}">
      <dsp:nvSpPr>
        <dsp:cNvPr id="0" name=""/>
        <dsp:cNvSpPr/>
      </dsp:nvSpPr>
      <dsp:spPr>
        <a:xfrm>
          <a:off x="3469419" y="2233307"/>
          <a:ext cx="3768496" cy="56991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Has ganglia </a:t>
          </a:r>
          <a:r>
            <a:rPr lang="en-US" sz="1600" kern="1200" dirty="0" smtClean="0">
              <a:effectLst>
                <a:outerShdw blurRad="38100" dist="38100" dir="2700000" algn="tl">
                  <a:srgbClr val="000000">
                    <a:alpha val="43137"/>
                  </a:srgbClr>
                </a:outerShdw>
              </a:effectLst>
            </a:rPr>
            <a:t>(</a:t>
          </a:r>
          <a:r>
            <a:rPr lang="en-US" sz="1600" kern="1200" dirty="0" smtClean="0">
              <a:solidFill>
                <a:schemeClr val="bg1">
                  <a:lumMod val="65000"/>
                </a:schemeClr>
              </a:solidFill>
            </a:rPr>
            <a:t>Ganglia: a cluster of interconne</a:t>
          </a:r>
          <a:r>
            <a:rPr lang="en-US" sz="1600" kern="1200" dirty="0" smtClean="0">
              <a:solidFill>
                <a:schemeClr val="bg1">
                  <a:lumMod val="65000"/>
                </a:schemeClr>
              </a:solidFill>
              <a:hlinkClick xmlns:r="http://schemas.openxmlformats.org/officeDocument/2006/relationships" r:id="rId3" tooltip="Soma (biology)"/>
            </a:rPr>
            <a:t>c</a:t>
          </a:r>
          <a:r>
            <a:rPr lang="en-US" sz="1600" kern="1200" dirty="0" smtClean="0">
              <a:solidFill>
                <a:schemeClr val="bg1">
                  <a:lumMod val="65000"/>
                </a:schemeClr>
              </a:solidFill>
            </a:rPr>
            <a:t>ting nerve cells in the ANS)</a:t>
          </a:r>
        </a:p>
      </dsp:txBody>
      <dsp:txXfrm>
        <a:off x="3486111" y="2249999"/>
        <a:ext cx="3735112" cy="536529"/>
      </dsp:txXfrm>
    </dsp:sp>
    <dsp:sp modelId="{13D023AF-4257-4E1F-89A6-98DD349F0336}">
      <dsp:nvSpPr>
        <dsp:cNvPr id="0" name=""/>
        <dsp:cNvSpPr/>
      </dsp:nvSpPr>
      <dsp:spPr>
        <a:xfrm>
          <a:off x="3265609" y="941885"/>
          <a:ext cx="203809" cy="2582585"/>
        </a:xfrm>
        <a:custGeom>
          <a:avLst/>
          <a:gdLst/>
          <a:ahLst/>
          <a:cxnLst/>
          <a:rect l="0" t="0" r="0" b="0"/>
          <a:pathLst>
            <a:path>
              <a:moveTo>
                <a:pt x="0" y="0"/>
              </a:moveTo>
              <a:lnTo>
                <a:pt x="0" y="2582585"/>
              </a:lnTo>
              <a:lnTo>
                <a:pt x="203809" y="25825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D0B45-39B7-453F-88AA-ED6A392F9C71}">
      <dsp:nvSpPr>
        <dsp:cNvPr id="0" name=""/>
        <dsp:cNvSpPr/>
      </dsp:nvSpPr>
      <dsp:spPr>
        <a:xfrm>
          <a:off x="3469419" y="3038178"/>
          <a:ext cx="4270321" cy="9725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lumMod val="95000"/>
                  <a:lumOff val="5000"/>
                </a:schemeClr>
              </a:solidFill>
              <a:effectLst>
                <a:outerShdw blurRad="38100" dist="38100" dir="2700000" algn="tl">
                  <a:srgbClr val="000000">
                    <a:alpha val="43137"/>
                  </a:srgbClr>
                </a:outerShdw>
              </a:effectLst>
            </a:rPr>
            <a:t>Chains of  </a:t>
          </a:r>
          <a:r>
            <a:rPr lang="en-US" sz="1400" b="1" kern="1200" dirty="0" smtClean="0">
              <a:solidFill>
                <a:srgbClr val="C00000"/>
              </a:solidFill>
              <a:effectLst>
                <a:outerShdw blurRad="38100" dist="38100" dir="2700000" algn="tl">
                  <a:srgbClr val="000000">
                    <a:alpha val="43137"/>
                  </a:srgbClr>
                </a:outerShdw>
              </a:effectLst>
            </a:rPr>
            <a:t>Two</a:t>
          </a:r>
          <a:r>
            <a:rPr lang="en-US" sz="1400" b="1" kern="1200" dirty="0" smtClean="0">
              <a:effectLst>
                <a:outerShdw blurRad="38100" dist="38100" dir="2700000" algn="tl">
                  <a:srgbClr val="000000">
                    <a:alpha val="43137"/>
                  </a:srgbClr>
                </a:outerShdw>
              </a:effectLst>
            </a:rPr>
            <a:t> moto-neurons</a:t>
          </a:r>
          <a:r>
            <a:rPr lang="en-US" sz="1400" b="1" kern="1200" dirty="0" smtClean="0"/>
            <a:t>:</a:t>
          </a:r>
        </a:p>
        <a:p>
          <a:pPr lvl="0" algn="l" defTabSz="622300" rtl="1">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1- </a:t>
          </a:r>
          <a:r>
            <a:rPr lang="en-US" sz="1400" kern="1200" dirty="0" smtClean="0"/>
            <a:t>Pre-ganglionic (</a:t>
          </a:r>
          <a:r>
            <a:rPr lang="en-US" sz="1400" u="sng" kern="1200" dirty="0" smtClean="0"/>
            <a:t>from CNS to the ganglion</a:t>
          </a:r>
          <a:r>
            <a:rPr lang="en-US" sz="1400" kern="1200" dirty="0" smtClean="0"/>
            <a:t>) </a:t>
          </a:r>
          <a:endParaRPr lang="en-US" sz="1400" b="1" kern="1200" dirty="0" smtClean="0">
            <a:solidFill>
              <a:schemeClr val="bg1">
                <a:lumMod val="50000"/>
              </a:schemeClr>
            </a:solidFill>
            <a:effectLst>
              <a:outerShdw blurRad="38100" dist="38100" dir="2700000" algn="tl">
                <a:srgbClr val="000000">
                  <a:alpha val="43137"/>
                </a:srgbClr>
              </a:outerShdw>
            </a:effectLst>
          </a:endParaRPr>
        </a:p>
        <a:p>
          <a:pPr lvl="0" algn="l" defTabSz="622300" rtl="1">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2-</a:t>
          </a:r>
          <a:r>
            <a:rPr lang="en-US" sz="1400" kern="1200" dirty="0" smtClean="0"/>
            <a:t> Post-ganglionic (cell body in ganglion </a:t>
          </a:r>
          <a:r>
            <a:rPr lang="en-US" sz="1400" u="sng" kern="1200" dirty="0" smtClean="0"/>
            <a:t>outside CNS)</a:t>
          </a:r>
          <a:endParaRPr lang="en-US" sz="1400" kern="1200" dirty="0"/>
        </a:p>
      </dsp:txBody>
      <dsp:txXfrm>
        <a:off x="3497905" y="3066664"/>
        <a:ext cx="4213349" cy="915612"/>
      </dsp:txXfrm>
    </dsp:sp>
    <dsp:sp modelId="{BD529C52-A70C-4CF1-BC74-DB5D836429B5}">
      <dsp:nvSpPr>
        <dsp:cNvPr id="0" name=""/>
        <dsp:cNvSpPr/>
      </dsp:nvSpPr>
      <dsp:spPr>
        <a:xfrm>
          <a:off x="3265609" y="941885"/>
          <a:ext cx="203809" cy="3700227"/>
        </a:xfrm>
        <a:custGeom>
          <a:avLst/>
          <a:gdLst/>
          <a:ahLst/>
          <a:cxnLst/>
          <a:rect l="0" t="0" r="0" b="0"/>
          <a:pathLst>
            <a:path>
              <a:moveTo>
                <a:pt x="0" y="0"/>
              </a:moveTo>
              <a:lnTo>
                <a:pt x="0" y="3700227"/>
              </a:lnTo>
              <a:lnTo>
                <a:pt x="203809" y="37002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10A60-BB27-4153-BB7B-E6A4EB1CBBDA}">
      <dsp:nvSpPr>
        <dsp:cNvPr id="0" name=""/>
        <dsp:cNvSpPr/>
      </dsp:nvSpPr>
      <dsp:spPr>
        <a:xfrm>
          <a:off x="3469419" y="4245720"/>
          <a:ext cx="3386654" cy="7927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bg1">
                  <a:lumMod val="50000"/>
                </a:schemeClr>
              </a:solidFill>
              <a:effectLst>
                <a:outerShdw blurRad="38100" dist="38100" dir="2700000" algn="tl">
                  <a:srgbClr val="000000">
                    <a:alpha val="43137"/>
                  </a:srgbClr>
                </a:outerShdw>
              </a:effectLst>
            </a:rPr>
            <a:t>Slower</a:t>
          </a:r>
          <a:r>
            <a:rPr lang="en-US" sz="1600" kern="1200" dirty="0" smtClean="0">
              <a:solidFill>
                <a:schemeClr val="bg1">
                  <a:lumMod val="50000"/>
                </a:schemeClr>
              </a:solidFill>
            </a:rPr>
            <a:t> because its</a:t>
          </a:r>
          <a:r>
            <a:rPr lang="en-US" sz="1600" kern="1200" baseline="0" dirty="0" smtClean="0">
              <a:solidFill>
                <a:schemeClr val="bg1">
                  <a:lumMod val="50000"/>
                </a:schemeClr>
              </a:solidFill>
            </a:rPr>
            <a:t> nerve fibers are</a:t>
          </a:r>
          <a:r>
            <a:rPr lang="en-US" sz="1600" kern="1200" dirty="0" smtClean="0">
              <a:solidFill>
                <a:schemeClr val="bg1">
                  <a:lumMod val="50000"/>
                </a:schemeClr>
              </a:solidFill>
            </a:rPr>
            <a:t> either </a:t>
          </a:r>
          <a:r>
            <a:rPr lang="en-US" sz="1600" kern="1200" dirty="0" smtClean="0">
              <a:solidFill>
                <a:srgbClr val="C00000"/>
              </a:solidFill>
            </a:rPr>
            <a:t>lightly-myelinated</a:t>
          </a:r>
          <a:r>
            <a:rPr lang="en-US" sz="1600" kern="1200" dirty="0" smtClean="0">
              <a:solidFill>
                <a:schemeClr val="bg1">
                  <a:lumMod val="50000"/>
                </a:schemeClr>
              </a:solidFill>
            </a:rPr>
            <a:t> or </a:t>
          </a:r>
          <a:r>
            <a:rPr lang="en-US" sz="1600" kern="1200" dirty="0" smtClean="0">
              <a:solidFill>
                <a:srgbClr val="C00000"/>
              </a:solidFill>
            </a:rPr>
            <a:t>unmyelinated.</a:t>
          </a:r>
          <a:r>
            <a:rPr lang="en-US" sz="1600" kern="1200" dirty="0" smtClean="0">
              <a:solidFill>
                <a:schemeClr val="bg1">
                  <a:lumMod val="85000"/>
                </a:schemeClr>
              </a:solidFill>
            </a:rPr>
            <a:t>(</a:t>
          </a:r>
          <a:endParaRPr lang="ar-SA" sz="1600" kern="1200" dirty="0"/>
        </a:p>
      </dsp:txBody>
      <dsp:txXfrm>
        <a:off x="3492639" y="4268940"/>
        <a:ext cx="3340214" cy="746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5E69D-1304-EF40-AE9C-A9191EB105C2}">
      <dsp:nvSpPr>
        <dsp:cNvPr id="0" name=""/>
        <dsp:cNvSpPr/>
      </dsp:nvSpPr>
      <dsp:spPr>
        <a:xfrm>
          <a:off x="2432713" y="1024732"/>
          <a:ext cx="1029166" cy="476528"/>
        </a:xfrm>
        <a:custGeom>
          <a:avLst/>
          <a:gdLst/>
          <a:ahLst/>
          <a:cxnLst/>
          <a:rect l="0" t="0" r="0" b="0"/>
          <a:pathLst>
            <a:path>
              <a:moveTo>
                <a:pt x="0" y="0"/>
              </a:moveTo>
              <a:lnTo>
                <a:pt x="0" y="326466"/>
              </a:lnTo>
              <a:lnTo>
                <a:pt x="1029166" y="326466"/>
              </a:lnTo>
              <a:lnTo>
                <a:pt x="1029166" y="4765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C6ACAA-2820-EE4C-88E7-4AAF6825BE15}">
      <dsp:nvSpPr>
        <dsp:cNvPr id="0" name=""/>
        <dsp:cNvSpPr/>
      </dsp:nvSpPr>
      <dsp:spPr>
        <a:xfrm>
          <a:off x="1145989" y="1024732"/>
          <a:ext cx="1286723" cy="475759"/>
        </a:xfrm>
        <a:custGeom>
          <a:avLst/>
          <a:gdLst/>
          <a:ahLst/>
          <a:cxnLst/>
          <a:rect l="0" t="0" r="0" b="0"/>
          <a:pathLst>
            <a:path>
              <a:moveTo>
                <a:pt x="1286723" y="0"/>
              </a:moveTo>
              <a:lnTo>
                <a:pt x="1286723" y="325697"/>
              </a:lnTo>
              <a:lnTo>
                <a:pt x="0" y="325697"/>
              </a:lnTo>
              <a:lnTo>
                <a:pt x="0" y="475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91D438-41E6-B44D-9FD8-ED621F4D350A}">
      <dsp:nvSpPr>
        <dsp:cNvPr id="0" name=""/>
        <dsp:cNvSpPr/>
      </dsp:nvSpPr>
      <dsp:spPr>
        <a:xfrm>
          <a:off x="1622781" y="-3880"/>
          <a:ext cx="1619862" cy="102861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70632F11-EB9B-534D-B2C3-4ADFF11AB816}">
      <dsp:nvSpPr>
        <dsp:cNvPr id="0" name=""/>
        <dsp:cNvSpPr/>
      </dsp:nvSpPr>
      <dsp:spPr>
        <a:xfrm>
          <a:off x="1802766" y="167105"/>
          <a:ext cx="1619862" cy="10286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a:t>Autonomic</a:t>
          </a:r>
          <a:r>
            <a:rPr lang="en-US" sz="1400" b="1" kern="1200" baseline="0" dirty="0"/>
            <a:t> NS</a:t>
          </a:r>
          <a:endParaRPr lang="en-US" sz="1400" b="1" kern="1200" dirty="0"/>
        </a:p>
      </dsp:txBody>
      <dsp:txXfrm>
        <a:off x="1832893" y="197232"/>
        <a:ext cx="1559608" cy="968358"/>
      </dsp:txXfrm>
    </dsp:sp>
    <dsp:sp modelId="{D163B046-1CCE-1641-9967-25E56A33F43B}">
      <dsp:nvSpPr>
        <dsp:cNvPr id="0" name=""/>
        <dsp:cNvSpPr/>
      </dsp:nvSpPr>
      <dsp:spPr>
        <a:xfrm>
          <a:off x="336058" y="1500491"/>
          <a:ext cx="1619862" cy="102861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08EDA89D-740B-1B46-86BC-D2A222122FA5}">
      <dsp:nvSpPr>
        <dsp:cNvPr id="0" name=""/>
        <dsp:cNvSpPr/>
      </dsp:nvSpPr>
      <dsp:spPr>
        <a:xfrm>
          <a:off x="516043" y="1671477"/>
          <a:ext cx="1619862" cy="10286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Sympathetic</a:t>
          </a:r>
          <a:r>
            <a:rPr lang="en-US" sz="1400" b="1" kern="1200" baseline="0"/>
            <a:t> </a:t>
          </a:r>
          <a:endParaRPr lang="en-US" sz="1400" b="1" kern="1200"/>
        </a:p>
      </dsp:txBody>
      <dsp:txXfrm>
        <a:off x="546170" y="1701604"/>
        <a:ext cx="1559608" cy="968358"/>
      </dsp:txXfrm>
    </dsp:sp>
    <dsp:sp modelId="{6D594EE5-0AC5-1D41-A563-CC845085B0AB}">
      <dsp:nvSpPr>
        <dsp:cNvPr id="0" name=""/>
        <dsp:cNvSpPr/>
      </dsp:nvSpPr>
      <dsp:spPr>
        <a:xfrm>
          <a:off x="2651948" y="1501260"/>
          <a:ext cx="1619862" cy="102861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F7EEC2C0-D3ED-2A42-A309-AA3BAEB5F7A5}">
      <dsp:nvSpPr>
        <dsp:cNvPr id="0" name=""/>
        <dsp:cNvSpPr/>
      </dsp:nvSpPr>
      <dsp:spPr>
        <a:xfrm>
          <a:off x="2831933" y="1672246"/>
          <a:ext cx="1619862" cy="10286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Parasympathetic</a:t>
          </a:r>
          <a:r>
            <a:rPr lang="en-US" sz="1400" kern="1200"/>
            <a:t> </a:t>
          </a:r>
        </a:p>
      </dsp:txBody>
      <dsp:txXfrm>
        <a:off x="2862060" y="1702373"/>
        <a:ext cx="1559608" cy="968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04803-9B31-4AED-A11F-A63E7EB9EAD3}">
      <dsp:nvSpPr>
        <dsp:cNvPr id="0" name=""/>
        <dsp:cNvSpPr/>
      </dsp:nvSpPr>
      <dsp:spPr>
        <a:xfrm rot="16200000">
          <a:off x="-734353" y="734353"/>
          <a:ext cx="3895461" cy="2426753"/>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1" y="779091"/>
        <a:ext cx="2426753" cy="2337277"/>
      </dsp:txXfrm>
    </dsp:sp>
    <dsp:sp modelId="{9CAE2EDD-8277-4D45-81C6-92AAAB83D608}">
      <dsp:nvSpPr>
        <dsp:cNvPr id="0" name=""/>
        <dsp:cNvSpPr/>
      </dsp:nvSpPr>
      <dsp:spPr>
        <a:xfrm rot="16200000">
          <a:off x="1876929" y="734353"/>
          <a:ext cx="3895461" cy="2426753"/>
        </a:xfrm>
        <a:prstGeom prst="flowChartManualOperation">
          <a:avLst/>
        </a:prstGeom>
        <a:solidFill>
          <a:schemeClr val="accent3">
            <a:hueOff val="-1199994"/>
            <a:satOff val="36283"/>
            <a:lumOff val="6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rPr>
            <a:t>-Neurotransmitter:</a:t>
          </a:r>
        </a:p>
        <a:p>
          <a:pPr lvl="0" algn="l" defTabSz="8001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Ach</a:t>
          </a:r>
        </a:p>
        <a:p>
          <a:pPr lvl="0" algn="l" defTabSz="800100" rtl="0">
            <a:lnSpc>
              <a:spcPct val="90000"/>
            </a:lnSpc>
            <a:spcBef>
              <a:spcPct val="0"/>
            </a:spcBef>
            <a:spcAft>
              <a:spcPct val="35000"/>
            </a:spcAft>
          </a:pPr>
          <a:r>
            <a:rPr lang="en-US" sz="1600" kern="1200" dirty="0" smtClean="0">
              <a:solidFill>
                <a:schemeClr val="tx1"/>
              </a:solidFill>
              <a:effectLst>
                <a:outerShdw blurRad="38100" dist="38100" dir="2700000" algn="tl">
                  <a:srgbClr val="000000">
                    <a:alpha val="43137"/>
                  </a:srgbClr>
                </a:outerShdw>
              </a:effectLst>
            </a:rPr>
            <a:t>-</a:t>
          </a:r>
          <a:r>
            <a:rPr lang="en-US" sz="1400" b="1" kern="1200" dirty="0" smtClean="0">
              <a:solidFill>
                <a:srgbClr val="C00000"/>
              </a:solidFill>
              <a:effectLst>
                <a:outerShdw blurRad="38100" dist="38100" dir="2700000" algn="tl">
                  <a:srgbClr val="000000">
                    <a:alpha val="43137"/>
                  </a:srgbClr>
                </a:outerShdw>
              </a:effectLst>
            </a:rPr>
            <a:t>Cholinergic</a:t>
          </a:r>
          <a:r>
            <a:rPr lang="en-US" sz="1400" b="1" kern="1200" dirty="0" smtClean="0">
              <a:solidFill>
                <a:schemeClr val="tx1"/>
              </a:solidFill>
              <a:effectLst>
                <a:outerShdw blurRad="38100" dist="38100" dir="2700000" algn="tl">
                  <a:srgbClr val="000000">
                    <a:alpha val="43137"/>
                  </a:srgbClr>
                </a:outerShdw>
              </a:effectLst>
            </a:rPr>
            <a:t>-</a:t>
          </a:r>
          <a:r>
            <a:rPr lang="en-US" sz="1400" b="1" kern="1200" dirty="0" smtClean="0">
              <a:solidFill>
                <a:schemeClr val="tx1"/>
              </a:solidFill>
            </a:rPr>
            <a:t>Receptors: </a:t>
          </a:r>
        </a:p>
        <a:p>
          <a:pPr lvl="0" algn="l" defTabSz="800100" rtl="0">
            <a:lnSpc>
              <a:spcPct val="90000"/>
            </a:lnSpc>
            <a:spcBef>
              <a:spcPct val="0"/>
            </a:spcBef>
            <a:spcAft>
              <a:spcPct val="35000"/>
            </a:spcAft>
          </a:pPr>
          <a:r>
            <a:rPr lang="en-US" sz="1600" kern="1200" dirty="0" smtClean="0">
              <a:solidFill>
                <a:schemeClr val="tx1"/>
              </a:solidFill>
            </a:rPr>
            <a:t>1. Nicotinic </a:t>
          </a:r>
        </a:p>
        <a:p>
          <a:pPr lvl="0" algn="l" defTabSz="800100" rtl="0">
            <a:lnSpc>
              <a:spcPct val="90000"/>
            </a:lnSpc>
            <a:spcBef>
              <a:spcPct val="0"/>
            </a:spcBef>
            <a:spcAft>
              <a:spcPct val="35000"/>
            </a:spcAft>
          </a:pPr>
          <a:r>
            <a:rPr lang="en-US" sz="1600" kern="1200" dirty="0" smtClean="0">
              <a:solidFill>
                <a:schemeClr val="tx1"/>
              </a:solidFill>
            </a:rPr>
            <a:t>2. Muscarinic</a:t>
          </a:r>
          <a:endParaRPr lang="en-US" sz="1600" kern="1200" dirty="0">
            <a:solidFill>
              <a:schemeClr val="tx1"/>
            </a:solidFill>
          </a:endParaRPr>
        </a:p>
      </dsp:txBody>
      <dsp:txXfrm rot="5400000">
        <a:off x="2611283" y="779091"/>
        <a:ext cx="2426753" cy="2337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A68E-0166-4BF7-B47A-14BD120790DC}">
      <dsp:nvSpPr>
        <dsp:cNvPr id="0" name=""/>
        <dsp:cNvSpPr/>
      </dsp:nvSpPr>
      <dsp:spPr>
        <a:xfrm>
          <a:off x="535435" y="0"/>
          <a:ext cx="6068265" cy="258330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C7B31-52A1-40B6-A895-D0CAA8000E32}">
      <dsp:nvSpPr>
        <dsp:cNvPr id="0" name=""/>
        <dsp:cNvSpPr/>
      </dsp:nvSpPr>
      <dsp:spPr>
        <a:xfrm>
          <a:off x="7668" y="774992"/>
          <a:ext cx="2297909" cy="103332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All</a:t>
          </a:r>
          <a:r>
            <a:rPr lang="en-US" sz="1500" kern="1200" dirty="0" smtClean="0">
              <a:solidFill>
                <a:schemeClr val="tx1"/>
              </a:solidFill>
            </a:rPr>
            <a:t> </a:t>
          </a:r>
          <a:r>
            <a:rPr lang="en-US" sz="1500" u="sng" kern="1200" dirty="0" smtClean="0">
              <a:solidFill>
                <a:srgbClr val="C00000"/>
              </a:solidFill>
            </a:rPr>
            <a:t>preganglionic</a:t>
          </a:r>
          <a:r>
            <a:rPr lang="en-US" sz="1500" kern="1200" dirty="0" smtClean="0">
              <a:solidFill>
                <a:schemeClr val="tx1"/>
              </a:solidFill>
            </a:rPr>
            <a:t> neurons</a:t>
          </a:r>
          <a:r>
            <a:rPr lang="ar-SA" sz="1500" kern="1200" dirty="0" smtClean="0">
              <a:solidFill>
                <a:schemeClr val="tx1"/>
              </a:solidFill>
            </a:rPr>
            <a:t>:</a:t>
          </a:r>
        </a:p>
        <a:p>
          <a:pPr lvl="0" algn="ctr" defTabSz="666750">
            <a:lnSpc>
              <a:spcPct val="90000"/>
            </a:lnSpc>
            <a:spcBef>
              <a:spcPct val="0"/>
            </a:spcBef>
            <a:spcAft>
              <a:spcPct val="35000"/>
            </a:spcAft>
          </a:pPr>
          <a:r>
            <a:rPr lang="en-US" sz="1500" kern="1200" dirty="0" smtClean="0">
              <a:solidFill>
                <a:schemeClr val="tx1"/>
              </a:solidFill>
            </a:rPr>
            <a:t>release Acetylcholine (</a:t>
          </a:r>
          <a:r>
            <a:rPr lang="en-US" sz="1500" kern="1200" dirty="0" smtClean="0">
              <a:solidFill>
                <a:srgbClr val="C00000"/>
              </a:solidFill>
            </a:rPr>
            <a:t>Ach</a:t>
          </a:r>
          <a:r>
            <a:rPr lang="en-US" sz="1500" kern="1200" dirty="0" smtClean="0">
              <a:solidFill>
                <a:schemeClr val="tx1"/>
              </a:solidFill>
            </a:rPr>
            <a:t>)   </a:t>
          </a:r>
          <a:endParaRPr lang="en-US" sz="1500" kern="1200" dirty="0">
            <a:solidFill>
              <a:schemeClr val="tx1"/>
            </a:solidFill>
          </a:endParaRPr>
        </a:p>
      </dsp:txBody>
      <dsp:txXfrm>
        <a:off x="58111" y="825435"/>
        <a:ext cx="2197023" cy="932437"/>
      </dsp:txXfrm>
    </dsp:sp>
    <dsp:sp modelId="{EFB177B0-03C6-46B8-8DAD-B6E7D1DE7993}">
      <dsp:nvSpPr>
        <dsp:cNvPr id="0" name=""/>
        <dsp:cNvSpPr/>
      </dsp:nvSpPr>
      <dsp:spPr>
        <a:xfrm>
          <a:off x="2420613" y="774992"/>
          <a:ext cx="2297909" cy="1033323"/>
        </a:xfrm>
        <a:prstGeom prst="roundRect">
          <a:avLst/>
        </a:prstGeom>
        <a:solidFill>
          <a:schemeClr val="accent2">
            <a:hueOff val="-4271744"/>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effectLst>
                <a:outerShdw blurRad="38100" dist="38100" dir="2700000" algn="tl">
                  <a:srgbClr val="000000">
                    <a:alpha val="43137"/>
                  </a:srgbClr>
                </a:outerShdw>
              </a:effectLst>
            </a:rPr>
            <a:t>Therefore they’re </a:t>
          </a:r>
          <a:r>
            <a:rPr lang="en-US" sz="1500" b="1" i="1" kern="1200" dirty="0" smtClean="0">
              <a:solidFill>
                <a:srgbClr val="C00000"/>
              </a:solidFill>
              <a:effectLst>
                <a:outerShdw blurRad="38100" dist="38100" dir="2700000" algn="tl">
                  <a:srgbClr val="000000">
                    <a:alpha val="43137"/>
                  </a:srgbClr>
                </a:outerShdw>
              </a:effectLst>
            </a:rPr>
            <a:t>ALWAYS</a:t>
          </a:r>
          <a:r>
            <a:rPr lang="en-US" sz="1500" kern="1200" dirty="0" smtClean="0">
              <a:solidFill>
                <a:schemeClr val="tx1"/>
              </a:solidFill>
              <a:effectLst>
                <a:outerShdw blurRad="38100" dist="38100" dir="2700000" algn="tl">
                  <a:srgbClr val="000000">
                    <a:alpha val="43137"/>
                  </a:srgbClr>
                </a:outerShdw>
              </a:effectLst>
            </a:rPr>
            <a:t> </a:t>
          </a:r>
          <a:r>
            <a:rPr lang="en-US" sz="1500" b="1" u="sng" kern="1200" dirty="0" smtClean="0">
              <a:solidFill>
                <a:schemeClr val="tx1"/>
              </a:solidFill>
            </a:rPr>
            <a:t>Cholinergic neurons</a:t>
          </a:r>
          <a:endParaRPr lang="en-US" sz="1500" kern="1200" dirty="0">
            <a:solidFill>
              <a:schemeClr val="tx1"/>
            </a:solidFill>
          </a:endParaRPr>
        </a:p>
      </dsp:txBody>
      <dsp:txXfrm>
        <a:off x="2471056" y="825435"/>
        <a:ext cx="2197023" cy="932437"/>
      </dsp:txXfrm>
    </dsp:sp>
    <dsp:sp modelId="{39FD5646-0688-41E0-ACFA-13ED10221AA8}">
      <dsp:nvSpPr>
        <dsp:cNvPr id="0" name=""/>
        <dsp:cNvSpPr/>
      </dsp:nvSpPr>
      <dsp:spPr>
        <a:xfrm>
          <a:off x="4833557" y="774992"/>
          <a:ext cx="2297909" cy="1033323"/>
        </a:xfrm>
        <a:prstGeom prst="roundRec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effectLst>
                <a:outerShdw blurRad="38100" dist="38100" dir="2700000" algn="tl">
                  <a:srgbClr val="000000">
                    <a:alpha val="43137"/>
                  </a:srgbClr>
                </a:outerShdw>
              </a:effectLst>
            </a:rPr>
            <a:t>PRE: </a:t>
          </a:r>
          <a:r>
            <a:rPr lang="en-US" sz="1500" kern="1200" dirty="0" smtClean="0">
              <a:solidFill>
                <a:schemeClr val="tx1"/>
              </a:solidFill>
            </a:rPr>
            <a:t>Releases Ach which interacts with </a:t>
          </a:r>
          <a:r>
            <a:rPr lang="en-US" sz="1500" kern="1200" dirty="0" smtClean="0">
              <a:solidFill>
                <a:srgbClr val="C00000"/>
              </a:solidFill>
            </a:rPr>
            <a:t>nicotinic receptors </a:t>
          </a:r>
          <a:r>
            <a:rPr lang="en-US" sz="1500" kern="1200" dirty="0" smtClean="0">
              <a:solidFill>
                <a:schemeClr val="tx1"/>
              </a:solidFill>
            </a:rPr>
            <a:t>on the (cell body) of POST neurons</a:t>
          </a:r>
          <a:endParaRPr lang="en-US" sz="1500" kern="1200" dirty="0">
            <a:solidFill>
              <a:schemeClr val="tx1"/>
            </a:solidFill>
          </a:endParaRPr>
        </a:p>
      </dsp:txBody>
      <dsp:txXfrm>
        <a:off x="4884000" y="825435"/>
        <a:ext cx="2197023" cy="932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BDC01-3AE0-43EA-A2BA-50B54F6F2F18}">
      <dsp:nvSpPr>
        <dsp:cNvPr id="0" name=""/>
        <dsp:cNvSpPr/>
      </dsp:nvSpPr>
      <dsp:spPr>
        <a:xfrm>
          <a:off x="288047" y="0"/>
          <a:ext cx="5753439" cy="24798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2F870-3CCA-4E17-8926-4B3088921E60}">
      <dsp:nvSpPr>
        <dsp:cNvPr id="0" name=""/>
        <dsp:cNvSpPr/>
      </dsp:nvSpPr>
      <dsp:spPr>
        <a:xfrm>
          <a:off x="3305" y="743947"/>
          <a:ext cx="2181336" cy="9919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solidFill>
                <a:srgbClr val="C00000"/>
              </a:solidFill>
            </a:rPr>
            <a:t>Postganglionic</a:t>
          </a:r>
          <a:r>
            <a:rPr lang="en-US" sz="1500" kern="1200" dirty="0" smtClean="0">
              <a:solidFill>
                <a:schemeClr val="tx1"/>
              </a:solidFill>
            </a:rPr>
            <a:t> neurons</a:t>
          </a:r>
          <a:r>
            <a:rPr lang="ar-SA" sz="1500" kern="1200" dirty="0" smtClean="0">
              <a:solidFill>
                <a:schemeClr val="tx1"/>
              </a:solidFill>
            </a:rPr>
            <a:t>:</a:t>
          </a:r>
        </a:p>
        <a:p>
          <a:pPr lvl="0" algn="ctr" defTabSz="666750">
            <a:lnSpc>
              <a:spcPct val="90000"/>
            </a:lnSpc>
            <a:spcBef>
              <a:spcPct val="0"/>
            </a:spcBef>
            <a:spcAft>
              <a:spcPct val="35000"/>
            </a:spcAft>
          </a:pPr>
          <a:r>
            <a:rPr lang="en-US" sz="1500" kern="1200" dirty="0" smtClean="0">
              <a:solidFill>
                <a:schemeClr val="tx1"/>
              </a:solidFill>
            </a:rPr>
            <a:t>(</a:t>
          </a:r>
          <a:r>
            <a:rPr lang="en-US" sz="1500" kern="1200" dirty="0" smtClean="0">
              <a:solidFill>
                <a:srgbClr val="C00000"/>
              </a:solidFill>
            </a:rPr>
            <a:t>norepinephrine</a:t>
          </a:r>
          <a:r>
            <a:rPr lang="en-US" sz="1500" kern="1200" dirty="0" smtClean="0">
              <a:solidFill>
                <a:schemeClr val="tx1"/>
              </a:solidFill>
            </a:rPr>
            <a:t>)</a:t>
          </a:r>
        </a:p>
        <a:p>
          <a:pPr lvl="0" algn="ctr" defTabSz="666750">
            <a:lnSpc>
              <a:spcPct val="90000"/>
            </a:lnSpc>
            <a:spcBef>
              <a:spcPct val="0"/>
            </a:spcBef>
            <a:spcAft>
              <a:spcPct val="35000"/>
            </a:spcAft>
          </a:pPr>
          <a:r>
            <a:rPr lang="en-US" sz="1500" kern="1200" dirty="0" smtClean="0">
              <a:solidFill>
                <a:schemeClr val="tx1"/>
              </a:solidFill>
            </a:rPr>
            <a:t>Or (</a:t>
          </a:r>
          <a:r>
            <a:rPr lang="en-US" sz="1500" kern="1200" dirty="0" smtClean="0">
              <a:solidFill>
                <a:srgbClr val="C00000"/>
              </a:solidFill>
            </a:rPr>
            <a:t>Acetylcholine</a:t>
          </a:r>
          <a:r>
            <a:rPr lang="en-US" sz="1500" kern="1200" dirty="0" smtClean="0">
              <a:solidFill>
                <a:schemeClr val="tx1"/>
              </a:solidFill>
            </a:rPr>
            <a:t>), </a:t>
          </a:r>
          <a:endParaRPr lang="en-US" sz="1500" kern="1200" dirty="0">
            <a:solidFill>
              <a:schemeClr val="tx1"/>
            </a:solidFill>
          </a:endParaRPr>
        </a:p>
      </dsp:txBody>
      <dsp:txXfrm>
        <a:off x="51727" y="792369"/>
        <a:ext cx="2084492" cy="895085"/>
      </dsp:txXfrm>
    </dsp:sp>
    <dsp:sp modelId="{64334417-10FB-477A-B106-811FFD9CDFA8}">
      <dsp:nvSpPr>
        <dsp:cNvPr id="0" name=""/>
        <dsp:cNvSpPr/>
      </dsp:nvSpPr>
      <dsp:spPr>
        <a:xfrm>
          <a:off x="2293707" y="743947"/>
          <a:ext cx="2181336" cy="991929"/>
        </a:xfrm>
        <a:prstGeom prst="roundRect">
          <a:avLst/>
        </a:prstGeom>
        <a:solidFill>
          <a:schemeClr val="accent2">
            <a:hueOff val="-4271744"/>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either </a:t>
          </a:r>
          <a:r>
            <a:rPr lang="en-US" sz="1500" b="1" u="sng" kern="1200" dirty="0" smtClean="0">
              <a:solidFill>
                <a:schemeClr val="tx1"/>
              </a:solidFill>
            </a:rPr>
            <a:t>Cholinergic</a:t>
          </a:r>
          <a:r>
            <a:rPr lang="en-US" sz="1500" kern="1200" dirty="0" smtClean="0">
              <a:solidFill>
                <a:schemeClr val="tx1"/>
              </a:solidFill>
            </a:rPr>
            <a:t> </a:t>
          </a:r>
        </a:p>
        <a:p>
          <a:pPr lvl="0" algn="ctr" defTabSz="666750">
            <a:lnSpc>
              <a:spcPct val="90000"/>
            </a:lnSpc>
            <a:spcBef>
              <a:spcPct val="0"/>
            </a:spcBef>
            <a:spcAft>
              <a:spcPct val="35000"/>
            </a:spcAft>
          </a:pPr>
          <a:r>
            <a:rPr lang="en-US" sz="1500" kern="1200" dirty="0" smtClean="0">
              <a:solidFill>
                <a:schemeClr val="tx1"/>
              </a:solidFill>
            </a:rPr>
            <a:t>Or</a:t>
          </a:r>
        </a:p>
        <a:p>
          <a:pPr lvl="0" algn="ctr" defTabSz="666750">
            <a:lnSpc>
              <a:spcPct val="90000"/>
            </a:lnSpc>
            <a:spcBef>
              <a:spcPct val="0"/>
            </a:spcBef>
            <a:spcAft>
              <a:spcPct val="35000"/>
            </a:spcAft>
          </a:pPr>
          <a:r>
            <a:rPr lang="en-US" sz="1500" b="1" u="sng" kern="1200" dirty="0" smtClean="0">
              <a:solidFill>
                <a:schemeClr val="tx1"/>
              </a:solidFill>
            </a:rPr>
            <a:t>Adrenergic</a:t>
          </a:r>
          <a:endParaRPr lang="en-US" sz="1500" kern="1200" dirty="0">
            <a:solidFill>
              <a:schemeClr val="tx1"/>
            </a:solidFill>
          </a:endParaRPr>
        </a:p>
      </dsp:txBody>
      <dsp:txXfrm>
        <a:off x="2342129" y="792369"/>
        <a:ext cx="2084492" cy="895085"/>
      </dsp:txXfrm>
    </dsp:sp>
    <dsp:sp modelId="{753CAD77-C1D8-4520-AB34-B7D403A63CE2}">
      <dsp:nvSpPr>
        <dsp:cNvPr id="0" name=""/>
        <dsp:cNvSpPr/>
      </dsp:nvSpPr>
      <dsp:spPr>
        <a:xfrm>
          <a:off x="4584110" y="743947"/>
          <a:ext cx="2181336" cy="991929"/>
        </a:xfrm>
        <a:prstGeom prst="roundRec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effectLst>
                <a:outerShdw blurRad="38100" dist="38100" dir="2700000" algn="tl">
                  <a:srgbClr val="000000">
                    <a:alpha val="43137"/>
                  </a:srgbClr>
                </a:outerShdw>
              </a:effectLst>
            </a:rPr>
            <a:t>Post</a:t>
          </a:r>
          <a:r>
            <a:rPr lang="en-US" sz="1200" kern="1200" dirty="0" smtClean="0">
              <a:solidFill>
                <a:schemeClr val="tx1"/>
              </a:solidFill>
            </a:rPr>
            <a:t>: Adrenergic  </a:t>
          </a:r>
        </a:p>
        <a:p>
          <a:pPr lvl="0" algn="ctr" defTabSz="533400">
            <a:lnSpc>
              <a:spcPct val="90000"/>
            </a:lnSpc>
            <a:spcBef>
              <a:spcPct val="0"/>
            </a:spcBef>
            <a:spcAft>
              <a:spcPct val="35000"/>
            </a:spcAft>
          </a:pPr>
          <a:r>
            <a:rPr lang="en-US" sz="1200" b="1" u="sng" kern="1200" dirty="0" smtClean="0">
              <a:solidFill>
                <a:srgbClr val="C00000"/>
              </a:solidFill>
            </a:rPr>
            <a:t>EXCEPT IN </a:t>
          </a:r>
          <a:r>
            <a:rPr lang="en-US" sz="1200" kern="1200" dirty="0" smtClean="0">
              <a:solidFill>
                <a:schemeClr val="tx1"/>
              </a:solidFill>
            </a:rPr>
            <a:t>thermoregulatory </a:t>
          </a:r>
          <a:r>
            <a:rPr lang="en-US" sz="1200" b="1" kern="1200" dirty="0" smtClean="0">
              <a:solidFill>
                <a:srgbClr val="C00000"/>
              </a:solidFill>
            </a:rPr>
            <a:t>sweat glands </a:t>
          </a:r>
          <a:r>
            <a:rPr lang="en-US" sz="1200" kern="1200" dirty="0" smtClean="0">
              <a:solidFill>
                <a:schemeClr val="tx1"/>
              </a:solidFill>
            </a:rPr>
            <a:t>where they’re </a:t>
          </a:r>
          <a:r>
            <a:rPr lang="en-US" sz="1200" b="1" kern="1200" dirty="0" smtClean="0">
              <a:solidFill>
                <a:schemeClr val="tx1"/>
              </a:solidFill>
            </a:rPr>
            <a:t>Cholinergic </a:t>
          </a:r>
          <a:r>
            <a:rPr lang="en-US" sz="1200" kern="1200" dirty="0" smtClean="0">
              <a:solidFill>
                <a:schemeClr val="tx1"/>
              </a:solidFill>
            </a:rPr>
            <a:t>and the receptor is </a:t>
          </a:r>
          <a:r>
            <a:rPr lang="en-US" sz="1200" b="1" kern="1200" dirty="0" smtClean="0">
              <a:solidFill>
                <a:schemeClr val="tx1"/>
              </a:solidFill>
            </a:rPr>
            <a:t>Muscarinic </a:t>
          </a:r>
          <a:endParaRPr lang="en-US" sz="1200" b="1" kern="1200" dirty="0">
            <a:solidFill>
              <a:schemeClr val="tx1"/>
            </a:solidFill>
          </a:endParaRPr>
        </a:p>
      </dsp:txBody>
      <dsp:txXfrm>
        <a:off x="4632532" y="792369"/>
        <a:ext cx="2084492" cy="895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pPr/>
              <a:t>1</a:t>
            </a:fld>
            <a:endParaRPr lang="en-US"/>
          </a:p>
        </p:txBody>
      </p:sp>
    </p:spTree>
    <p:extLst>
      <p:ext uri="{BB962C8B-B14F-4D97-AF65-F5344CB8AC3E}">
        <p14:creationId xmlns:p14="http://schemas.microsoft.com/office/powerpoint/2010/main" val="28482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6</a:t>
            </a:fld>
            <a:endParaRPr lang="en-US"/>
          </a:p>
        </p:txBody>
      </p:sp>
    </p:spTree>
    <p:extLst>
      <p:ext uri="{BB962C8B-B14F-4D97-AF65-F5344CB8AC3E}">
        <p14:creationId xmlns:p14="http://schemas.microsoft.com/office/powerpoint/2010/main" val="255687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9</a:t>
            </a:fld>
            <a:endParaRPr lang="en-US"/>
          </a:p>
        </p:txBody>
      </p:sp>
    </p:spTree>
    <p:extLst>
      <p:ext uri="{BB962C8B-B14F-4D97-AF65-F5344CB8AC3E}">
        <p14:creationId xmlns:p14="http://schemas.microsoft.com/office/powerpoint/2010/main" val="205650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15</a:t>
            </a:fld>
            <a:endParaRPr lang="en-US"/>
          </a:p>
        </p:txBody>
      </p:sp>
    </p:spTree>
    <p:extLst>
      <p:ext uri="{BB962C8B-B14F-4D97-AF65-F5344CB8AC3E}">
        <p14:creationId xmlns:p14="http://schemas.microsoft.com/office/powerpoint/2010/main" val="242062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28E1A53-74D2-C244-A0DE-973D80FF4ED2}" type="datetime1">
              <a:rPr lang="en-US" smtClean="0"/>
              <a:t>11/4/16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929A69E-7D8F-4515-9605-0315ABD4F31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70E7A4-F368-AC41-873D-9C2FEC3086CB}" type="datetime1">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99E76E-20B9-104A-A943-A772D1433ADA}" type="datetime1">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34DC53-4C42-9844-853D-56357A9426A4}" type="datetime1">
              <a:rPr lang="en-US" smtClean="0"/>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CDC732E-8539-9649-AE4F-7DDDF48D822C}" type="datetime1">
              <a:rPr lang="en-US" smtClean="0"/>
              <a:t>11/4/16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929A69E-7D8F-4515-9605-0315ABD4F31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6088BB1-EB63-BE48-B5A6-93A30120A25D}" type="datetime1">
              <a:rPr lang="en-US" smtClean="0"/>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3DE3E42-728C-8A47-9F18-8E200444B67A}" type="datetime1">
              <a:rPr lang="en-US" smtClean="0"/>
              <a:t>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665663-69C1-D642-A15D-CC7FA36CFC7A}" type="datetime1">
              <a:rPr lang="en-US" smtClean="0"/>
              <a:t>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D1D8C-F40F-F94E-B2B7-A6A98DAAADA7}" type="datetime1">
              <a:rPr lang="en-US" smtClean="0"/>
              <a:t>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4455729-7F87-AD4C-9AAA-BB1C236AAA34}" type="datetime1">
              <a:rPr lang="en-US" smtClean="0"/>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C90D028-E758-B14E-AF4A-A0731B342622}" type="datetime1">
              <a:rPr lang="en-US" smtClean="0"/>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0714E19-440F-0542-ABF2-70044857F89D}" type="datetime1">
              <a:rPr lang="en-US" smtClean="0"/>
              <a:t>11/4/16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929A69E-7D8F-4515-9605-0315ABD4F31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hysiology436@gmail.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44824"/>
            <a:ext cx="8244408" cy="1470025"/>
          </a:xfrm>
        </p:spPr>
        <p:txBody>
          <a:bodyPr>
            <a:noAutofit/>
          </a:bodyPr>
          <a:lstStyle/>
          <a:p>
            <a:pPr algn="ctr"/>
            <a:r>
              <a:rPr lang="en-US" sz="4800" b="1" dirty="0">
                <a:solidFill>
                  <a:schemeClr val="accent2">
                    <a:lumMod val="75000"/>
                  </a:schemeClr>
                </a:solidFill>
                <a:latin typeface="Arial Black" panose="020B0A04020102020204" pitchFamily="34" charset="0"/>
              </a:rPr>
              <a:t>AUTONOMIC NERVOUS SYSTEM (1+2)</a:t>
            </a:r>
            <a:r>
              <a:rPr lang="en-GB" sz="4800" b="1" dirty="0">
                <a:solidFill>
                  <a:schemeClr val="accent1">
                    <a:lumMod val="75000"/>
                  </a:schemeClr>
                </a:solidFill>
                <a:latin typeface="Arial Black" panose="020B0A04020102020204" pitchFamily="34" charset="0"/>
              </a:rPr>
              <a:t/>
            </a:r>
            <a:br>
              <a:rPr lang="en-GB" sz="4800" b="1" dirty="0">
                <a:solidFill>
                  <a:schemeClr val="accent1">
                    <a:lumMod val="75000"/>
                  </a:schemeClr>
                </a:solidFill>
                <a:latin typeface="Arial Black" panose="020B0A04020102020204" pitchFamily="34" charset="0"/>
              </a:rPr>
            </a:br>
            <a:endParaRPr lang="en-US" sz="2400" b="1" dirty="0">
              <a:solidFill>
                <a:schemeClr val="accent1">
                  <a:lumMod val="75000"/>
                </a:schemeClr>
              </a:solidFill>
              <a:latin typeface="Arial Black" panose="020B0A04020102020204" pitchFamily="34" charset="0"/>
            </a:endParaRPr>
          </a:p>
        </p:txBody>
      </p:sp>
      <p:sp>
        <p:nvSpPr>
          <p:cNvPr id="3" name="Subtitle 2"/>
          <p:cNvSpPr>
            <a:spLocks noGrp="1"/>
          </p:cNvSpPr>
          <p:nvPr>
            <p:ph type="subTitle" idx="1"/>
          </p:nvPr>
        </p:nvSpPr>
        <p:spPr>
          <a:xfrm>
            <a:off x="977416" y="5085184"/>
            <a:ext cx="7483016" cy="720080"/>
          </a:xfrm>
        </p:spPr>
        <p:txBody>
          <a:bodyPr>
            <a:normAutofit/>
          </a:bodyPr>
          <a:lstStyle/>
          <a:p>
            <a:pPr algn="ctr"/>
            <a:r>
              <a:rPr lang="en-GB" sz="1800" b="1" dirty="0">
                <a:solidFill>
                  <a:schemeClr val="accent1">
                    <a:lumMod val="75000"/>
                  </a:schemeClr>
                </a:solidFill>
              </a:rPr>
              <a:t>Physiology Team 436 – Foundation block – </a:t>
            </a:r>
            <a:r>
              <a:rPr lang="en-GB" sz="1800" b="1" dirty="0" smtClean="0">
                <a:solidFill>
                  <a:schemeClr val="accent1">
                    <a:lumMod val="75000"/>
                  </a:schemeClr>
                </a:solidFill>
              </a:rPr>
              <a:t>Lectures 6+7</a:t>
            </a:r>
            <a:endParaRPr lang="en-GB" sz="1800" b="1" dirty="0">
              <a:solidFill>
                <a:schemeClr val="accent1">
                  <a:lumMod val="75000"/>
                </a:schemeClr>
              </a:solidFill>
            </a:endParaRPr>
          </a:p>
        </p:txBody>
      </p:sp>
      <p:cxnSp>
        <p:nvCxnSpPr>
          <p:cNvPr id="6" name="Straight Connector 5"/>
          <p:cNvCxnSpPr/>
          <p:nvPr/>
        </p:nvCxnSpPr>
        <p:spPr>
          <a:xfrm>
            <a:off x="1187624" y="3501008"/>
            <a:ext cx="6984776"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492" y="332309"/>
            <a:ext cx="1097224" cy="10972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01527" y="3717032"/>
            <a:ext cx="6480720" cy="1200329"/>
          </a:xfrm>
          <a:prstGeom prst="rect">
            <a:avLst/>
          </a:prstGeom>
          <a:noFill/>
        </p:spPr>
        <p:txBody>
          <a:bodyPr wrap="square" rtlCol="0">
            <a:spAutoFit/>
          </a:bodyPr>
          <a:lstStyle/>
          <a:p>
            <a:r>
              <a:rPr lang="en-US" dirty="0">
                <a:solidFill>
                  <a:srgbClr val="FF0000"/>
                </a:solidFill>
              </a:rPr>
              <a:t>Red: very important. </a:t>
            </a:r>
          </a:p>
          <a:p>
            <a:r>
              <a:rPr lang="en-US" dirty="0">
                <a:solidFill>
                  <a:schemeClr val="bg2">
                    <a:lumMod val="50000"/>
                  </a:schemeClr>
                </a:solidFill>
              </a:rPr>
              <a:t>Green:  only found in males’ slides.</a:t>
            </a:r>
          </a:p>
          <a:p>
            <a:r>
              <a:rPr lang="en-US" dirty="0">
                <a:solidFill>
                  <a:srgbClr val="933B95"/>
                </a:solidFill>
              </a:rPr>
              <a:t>Purple: only found in females’ slides.</a:t>
            </a:r>
          </a:p>
          <a:p>
            <a:r>
              <a:rPr lang="en-US" dirty="0">
                <a:solidFill>
                  <a:schemeClr val="bg1">
                    <a:lumMod val="65000"/>
                  </a:schemeClr>
                </a:solidFill>
              </a:rPr>
              <a:t>Gray: notes.  </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7096421" y="332656"/>
            <a:ext cx="1669355" cy="864096"/>
          </a:xfrm>
          <a:prstGeom prst="rect">
            <a:avLst/>
          </a:prstGeom>
        </p:spPr>
      </p:pic>
      <p:sp>
        <p:nvSpPr>
          <p:cNvPr id="11" name="TextBox 10"/>
          <p:cNvSpPr txBox="1"/>
          <p:nvPr/>
        </p:nvSpPr>
        <p:spPr>
          <a:xfrm>
            <a:off x="5806862" y="6252468"/>
            <a:ext cx="4248472" cy="400110"/>
          </a:xfrm>
          <a:prstGeom prst="rect">
            <a:avLst/>
          </a:prstGeom>
          <a:noFill/>
        </p:spPr>
        <p:txBody>
          <a:bodyPr wrap="square" rtlCol="0">
            <a:spAutoFit/>
          </a:bodyPr>
          <a:lstStyle/>
          <a:p>
            <a:r>
              <a:rPr lang="en-US" sz="1000" dirty="0">
                <a:solidFill>
                  <a:schemeClr val="bg1">
                    <a:lumMod val="75000"/>
                  </a:schemeClr>
                </a:solidFill>
              </a:rPr>
              <a:t>Lecture:  If work is intended for initial studying.</a:t>
            </a:r>
          </a:p>
          <a:p>
            <a:r>
              <a:rPr lang="en-US" sz="1000" dirty="0">
                <a:solidFill>
                  <a:schemeClr val="bg1">
                    <a:lumMod val="75000"/>
                  </a:schemeClr>
                </a:solidFill>
              </a:rPr>
              <a:t>Review:  If work is intended for revision. </a:t>
            </a:r>
          </a:p>
        </p:txBody>
      </p:sp>
      <p:sp>
        <p:nvSpPr>
          <p:cNvPr id="7" name="Slide Number Placeholder 6"/>
          <p:cNvSpPr>
            <a:spLocks noGrp="1"/>
          </p:cNvSpPr>
          <p:nvPr>
            <p:ph type="sldNum" sz="quarter" idx="12"/>
          </p:nvPr>
        </p:nvSpPr>
        <p:spPr/>
        <p:txBody>
          <a:bodyPr/>
          <a:lstStyle/>
          <a:p>
            <a:fld id="{4929A69E-7D8F-4515-9605-0315ABD4F316}" type="slidenum">
              <a:rPr lang="en-US" smtClean="0"/>
              <a:pPr/>
              <a:t>1</a:t>
            </a:fld>
            <a:endParaRPr lang="en-US"/>
          </a:p>
        </p:txBody>
      </p:sp>
    </p:spTree>
    <p:extLst>
      <p:ext uri="{BB962C8B-B14F-4D97-AF65-F5344CB8AC3E}">
        <p14:creationId xmlns:p14="http://schemas.microsoft.com/office/powerpoint/2010/main" val="78359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424" y="479734"/>
            <a:ext cx="10934872" cy="630377"/>
          </a:xfrm>
        </p:spPr>
        <p:txBody>
          <a:bodyPr>
            <a:noAutofit/>
          </a:bodyPr>
          <a:lstStyle/>
          <a:p>
            <a:r>
              <a:rPr lang="en-US" dirty="0">
                <a:ln w="0"/>
                <a:solidFill>
                  <a:schemeClr val="accent1"/>
                </a:solidFill>
                <a:effectLst>
                  <a:outerShdw blurRad="38100" dist="25400" dir="5400000" algn="ctr" rotWithShape="0">
                    <a:srgbClr val="6E747A">
                      <a:alpha val="43000"/>
                    </a:srgbClr>
                  </a:outerShdw>
                </a:effectLst>
              </a:rPr>
              <a:t>1- Sympathetic Nervous System </a:t>
            </a:r>
            <a:r>
              <a:rPr lang="en-US" dirty="0" smtClean="0">
                <a:ln w="0"/>
                <a:solidFill>
                  <a:schemeClr val="accent1"/>
                </a:solidFill>
                <a:effectLst>
                  <a:outerShdw blurRad="38100" dist="25400" dir="5400000" algn="ctr" rotWithShape="0">
                    <a:srgbClr val="6E747A">
                      <a:alpha val="43000"/>
                    </a:srgbClr>
                  </a:outerShdw>
                </a:effectLst>
              </a:rPr>
              <a:t/>
            </a:r>
            <a:br>
              <a:rPr lang="en-US" dirty="0" smtClean="0">
                <a:ln w="0"/>
                <a:solidFill>
                  <a:schemeClr val="accent1"/>
                </a:solidFill>
                <a:effectLst>
                  <a:outerShdw blurRad="38100" dist="25400" dir="5400000" algn="ctr" rotWithShape="0">
                    <a:srgbClr val="6E747A">
                      <a:alpha val="43000"/>
                    </a:srgbClr>
                  </a:outerShdw>
                </a:effectLst>
              </a:rPr>
            </a:br>
            <a:r>
              <a:rPr lang="en-US" dirty="0" smtClean="0">
                <a:ln w="0"/>
                <a:solidFill>
                  <a:schemeClr val="accent1"/>
                </a:solidFill>
                <a:effectLst>
                  <a:outerShdw blurRad="38100" dist="25400" dir="5400000" algn="ctr" rotWithShape="0">
                    <a:srgbClr val="6E747A">
                      <a:alpha val="43000"/>
                    </a:srgbClr>
                  </a:outerShdw>
                </a:effectLst>
              </a:rPr>
              <a:t>                     (</a:t>
            </a:r>
            <a:r>
              <a:rPr lang="en-US" dirty="0">
                <a:ln w="0"/>
                <a:solidFill>
                  <a:schemeClr val="accent1"/>
                </a:solidFill>
                <a:effectLst>
                  <a:outerShdw blurRad="38100" dist="25400" dir="5400000" algn="ctr" rotWithShape="0">
                    <a:srgbClr val="6E747A">
                      <a:alpha val="43000"/>
                    </a:srgbClr>
                  </a:outerShdw>
                </a:effectLst>
              </a:rPr>
              <a:t>SNS)</a:t>
            </a:r>
          </a:p>
        </p:txBody>
      </p:sp>
      <p:sp>
        <p:nvSpPr>
          <p:cNvPr id="7" name="Content Placeholder 2"/>
          <p:cNvSpPr>
            <a:spLocks noGrp="1"/>
          </p:cNvSpPr>
          <p:nvPr>
            <p:ph sz="quarter" idx="1"/>
          </p:nvPr>
        </p:nvSpPr>
        <p:spPr>
          <a:xfrm>
            <a:off x="55302" y="1313384"/>
            <a:ext cx="3672408" cy="5544616"/>
          </a:xfrm>
        </p:spPr>
        <p:txBody>
          <a:bodyPr>
            <a:noAutofit/>
          </a:bodyPr>
          <a:lstStyle/>
          <a:p>
            <a:r>
              <a:rPr lang="en-US" sz="1600" b="1" dirty="0"/>
              <a:t>• </a:t>
            </a:r>
            <a:r>
              <a:rPr lang="en-US" sz="1600" b="1" u="sng" dirty="0">
                <a:solidFill>
                  <a:srgbClr val="FF0000"/>
                </a:solidFill>
              </a:rPr>
              <a:t>Operates continuously </a:t>
            </a:r>
            <a:r>
              <a:rPr lang="en-US" sz="1600" dirty="0"/>
              <a:t>to </a:t>
            </a:r>
            <a:r>
              <a:rPr lang="en-US" sz="1600" dirty="0" smtClean="0"/>
              <a:t>modulate </a:t>
            </a:r>
            <a:r>
              <a:rPr lang="en-US" sz="1600" dirty="0" smtClean="0">
                <a:solidFill>
                  <a:schemeClr val="bg1">
                    <a:lumMod val="50000"/>
                  </a:schemeClr>
                </a:solidFill>
              </a:rPr>
              <a:t>(adjust) </a:t>
            </a:r>
            <a:r>
              <a:rPr lang="en-US" sz="1600" dirty="0"/>
              <a:t>the functions of many organ systems </a:t>
            </a:r>
          </a:p>
          <a:p>
            <a:r>
              <a:rPr lang="en-US" sz="1600" dirty="0" err="1"/>
              <a:t>e.g</a:t>
            </a:r>
            <a:r>
              <a:rPr lang="en-US" sz="1600" dirty="0"/>
              <a:t>; heart, blood vessels, gastrointestinal tract, bronchi and sweat glands </a:t>
            </a:r>
          </a:p>
          <a:p>
            <a:pPr marL="0" indent="0">
              <a:buNone/>
            </a:pPr>
            <a:endParaRPr lang="en-US" sz="1600" dirty="0"/>
          </a:p>
          <a:p>
            <a:r>
              <a:rPr lang="en-US" sz="1600" b="1" dirty="0">
                <a:effectLst>
                  <a:outerShdw blurRad="38100" dist="38100" dir="2700000" algn="tl">
                    <a:srgbClr val="000000">
                      <a:alpha val="43137"/>
                    </a:srgbClr>
                  </a:outerShdw>
                </a:effectLst>
              </a:rPr>
              <a:t>• Activated by</a:t>
            </a:r>
            <a:r>
              <a:rPr lang="en-US" sz="1600" dirty="0"/>
              <a:t>: Stressful stimulation Which leads to a response called:</a:t>
            </a:r>
          </a:p>
          <a:p>
            <a:pPr lvl="1">
              <a:buFont typeface="Arial" panose="020B0604020202020204" pitchFamily="34" charset="0"/>
              <a:buChar char="•"/>
            </a:pPr>
            <a:r>
              <a:rPr lang="en-US" sz="1600" dirty="0"/>
              <a:t>“fight or flight” </a:t>
            </a:r>
            <a:r>
              <a:rPr lang="ar-SA" sz="1600" dirty="0"/>
              <a:t>/</a:t>
            </a:r>
            <a:r>
              <a:rPr lang="en-US" sz="1600" dirty="0"/>
              <a:t>“E” division </a:t>
            </a:r>
          </a:p>
          <a:p>
            <a:pPr lvl="1">
              <a:buFont typeface="Arial" panose="020B0604020202020204" pitchFamily="34" charset="0"/>
              <a:buChar char="•"/>
            </a:pPr>
            <a:r>
              <a:rPr lang="en-US" sz="1600" b="1" dirty="0">
                <a:solidFill>
                  <a:srgbClr val="933B95"/>
                </a:solidFill>
              </a:rPr>
              <a:t>(Exercise, Excitement, Emergency, and Embarrassment)</a:t>
            </a:r>
            <a:r>
              <a:rPr lang="ar-SA" sz="1600" dirty="0"/>
              <a:t> </a:t>
            </a:r>
            <a:endParaRPr lang="en-US" sz="1600" dirty="0"/>
          </a:p>
          <a:p>
            <a:pPr lvl="1">
              <a:buFont typeface="Arial" panose="020B0604020202020204" pitchFamily="34" charset="0"/>
              <a:buChar char="•"/>
            </a:pPr>
            <a:r>
              <a:rPr lang="en-US" sz="1600" dirty="0"/>
              <a:t>increased arterial pressure, blood flow, blood glucose, metabolic rate and mental activity </a:t>
            </a:r>
          </a:p>
          <a:p>
            <a:endParaRPr lang="en-US" sz="1600" dirty="0"/>
          </a:p>
        </p:txBody>
      </p:sp>
      <p:sp>
        <p:nvSpPr>
          <p:cNvPr id="3" name="Rectangle 2"/>
          <p:cNvSpPr/>
          <p:nvPr/>
        </p:nvSpPr>
        <p:spPr>
          <a:xfrm>
            <a:off x="3826199" y="1154936"/>
            <a:ext cx="5137720" cy="5355312"/>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smtClean="0">
                <a:solidFill>
                  <a:schemeClr val="accent5">
                    <a:lumMod val="75000"/>
                  </a:schemeClr>
                </a:solidFill>
                <a:effectLst>
                  <a:outerShdw blurRad="38100" dist="38100" dir="2700000" algn="tl">
                    <a:srgbClr val="000000">
                      <a:alpha val="43137"/>
                    </a:srgbClr>
                  </a:outerShdw>
                </a:effectLst>
              </a:rPr>
              <a:t>1- SNS location :  </a:t>
            </a:r>
            <a:r>
              <a:rPr lang="en-US" sz="1600" dirty="0" smtClean="0"/>
              <a:t>Originate </a:t>
            </a:r>
            <a:r>
              <a:rPr lang="en-US" sz="1600" dirty="0"/>
              <a:t>from </a:t>
            </a:r>
            <a:r>
              <a:rPr lang="en-US" sz="1600" b="1" dirty="0"/>
              <a:t>thoracolumbar </a:t>
            </a:r>
            <a:r>
              <a:rPr lang="en-US" sz="1600" b="1" dirty="0">
                <a:solidFill>
                  <a:srgbClr val="933B95"/>
                </a:solidFill>
              </a:rPr>
              <a:t>lateral horns</a:t>
            </a:r>
            <a:r>
              <a:rPr lang="en-US" sz="1600" dirty="0"/>
              <a:t> of the spinal cord segments (T1-L2</a:t>
            </a:r>
            <a:r>
              <a:rPr lang="ar-SA" sz="1600" dirty="0"/>
              <a:t>~</a:t>
            </a:r>
            <a:r>
              <a:rPr lang="en-US" sz="1600" dirty="0"/>
              <a:t>L3)</a:t>
            </a:r>
          </a:p>
          <a:p>
            <a:endParaRPr lang="en-US" sz="1600" dirty="0" smtClean="0"/>
          </a:p>
          <a:p>
            <a:endParaRPr lang="en-US" sz="1600" dirty="0" smtClean="0"/>
          </a:p>
          <a:p>
            <a:r>
              <a:rPr lang="en-US" b="1" dirty="0" smtClean="0">
                <a:solidFill>
                  <a:schemeClr val="accent5">
                    <a:lumMod val="75000"/>
                  </a:schemeClr>
                </a:solidFill>
              </a:rPr>
              <a:t>2-</a:t>
            </a:r>
            <a:r>
              <a:rPr lang="en-US" dirty="0" smtClean="0">
                <a:solidFill>
                  <a:schemeClr val="accent5">
                    <a:lumMod val="75000"/>
                  </a:schemeClr>
                </a:solidFill>
              </a:rPr>
              <a:t> </a:t>
            </a:r>
            <a:r>
              <a:rPr lang="en-US" b="1" dirty="0" smtClean="0">
                <a:solidFill>
                  <a:schemeClr val="accent5">
                    <a:lumMod val="75000"/>
                  </a:schemeClr>
                </a:solidFill>
                <a:effectLst>
                  <a:outerShdw blurRad="38100" dist="38100" dir="2700000" algn="tl">
                    <a:srgbClr val="000000">
                      <a:alpha val="43137"/>
                    </a:srgbClr>
                  </a:outerShdw>
                </a:effectLst>
              </a:rPr>
              <a:t>(SNS </a:t>
            </a:r>
            <a:r>
              <a:rPr lang="en-US" b="1" dirty="0">
                <a:solidFill>
                  <a:schemeClr val="accent5">
                    <a:lumMod val="75000"/>
                  </a:schemeClr>
                </a:solidFill>
                <a:effectLst>
                  <a:outerShdw blurRad="38100" dist="38100" dir="2700000" algn="tl">
                    <a:srgbClr val="000000">
                      <a:alpha val="43137"/>
                    </a:srgbClr>
                  </a:outerShdw>
                </a:effectLst>
              </a:rPr>
              <a:t>nerve fiber</a:t>
            </a:r>
            <a:r>
              <a:rPr lang="en-US" b="1" dirty="0" smtClean="0">
                <a:solidFill>
                  <a:schemeClr val="accent5">
                    <a:lumMod val="75000"/>
                  </a:schemeClr>
                </a:solidFill>
                <a:effectLst>
                  <a:outerShdw blurRad="38100" dist="38100" dir="2700000" algn="tl">
                    <a:srgbClr val="000000">
                      <a:alpha val="43137"/>
                    </a:srgbClr>
                  </a:outerShdw>
                </a:effectLst>
              </a:rPr>
              <a:t>):</a:t>
            </a:r>
            <a:endParaRPr lang="en-US" dirty="0">
              <a:solidFill>
                <a:schemeClr val="accent5">
                  <a:lumMod val="75000"/>
                </a:schemeClr>
              </a:solidFill>
            </a:endParaRPr>
          </a:p>
          <a:p>
            <a:r>
              <a:rPr lang="en-US" sz="1600" b="1" u="sng" dirty="0">
                <a:solidFill>
                  <a:srgbClr val="FF0000"/>
                </a:solidFill>
              </a:rPr>
              <a:t>Pre</a:t>
            </a:r>
            <a:r>
              <a:rPr lang="en-US" sz="1600" dirty="0"/>
              <a:t>ganglionic neurons: </a:t>
            </a:r>
            <a:r>
              <a:rPr lang="en-US" sz="1600" b="1" u="sng" dirty="0">
                <a:solidFill>
                  <a:srgbClr val="FF0000"/>
                </a:solidFill>
              </a:rPr>
              <a:t>short , </a:t>
            </a:r>
            <a:r>
              <a:rPr lang="en-US" sz="1600" b="1" u="sng" dirty="0">
                <a:solidFill>
                  <a:srgbClr val="933B95"/>
                </a:solidFill>
              </a:rPr>
              <a:t>lightly</a:t>
            </a:r>
            <a:r>
              <a:rPr lang="en-US" sz="1600" b="1" u="sng" dirty="0">
                <a:solidFill>
                  <a:srgbClr val="FF0000"/>
                </a:solidFill>
              </a:rPr>
              <a:t> </a:t>
            </a:r>
            <a:r>
              <a:rPr lang="en-US" sz="1600" b="1" u="sng" dirty="0">
                <a:solidFill>
                  <a:srgbClr val="933B95"/>
                </a:solidFill>
              </a:rPr>
              <a:t>myelinated </a:t>
            </a:r>
            <a:endParaRPr lang="en-US" sz="1600" b="1" u="sng" dirty="0" smtClean="0">
              <a:solidFill>
                <a:srgbClr val="933B95"/>
              </a:solidFill>
            </a:endParaRPr>
          </a:p>
          <a:p>
            <a:r>
              <a:rPr lang="en-US" sz="1600" b="1" u="sng" dirty="0">
                <a:solidFill>
                  <a:srgbClr val="FF0000"/>
                </a:solidFill>
                <a:effectLst>
                  <a:outerShdw blurRad="38100" dist="38100" dir="2700000" algn="tl">
                    <a:srgbClr val="000000">
                      <a:alpha val="43137"/>
                    </a:srgbClr>
                  </a:outerShdw>
                </a:effectLst>
              </a:rPr>
              <a:t>Post</a:t>
            </a:r>
            <a:r>
              <a:rPr lang="en-US" sz="1600" dirty="0">
                <a:solidFill>
                  <a:schemeClr val="tx1"/>
                </a:solidFill>
                <a:effectLst>
                  <a:outerShdw blurRad="38100" dist="38100" dir="2700000" algn="tl">
                    <a:srgbClr val="000000">
                      <a:alpha val="43137"/>
                    </a:srgbClr>
                  </a:outerShdw>
                </a:effectLst>
              </a:rPr>
              <a:t>ganglionic neurons: </a:t>
            </a:r>
            <a:r>
              <a:rPr lang="en-US" sz="1600" b="1" u="sng" dirty="0" smtClean="0">
                <a:solidFill>
                  <a:srgbClr val="FF0000"/>
                </a:solidFill>
              </a:rPr>
              <a:t>long </a:t>
            </a:r>
            <a:r>
              <a:rPr lang="en-US" sz="1600" b="1" u="sng" dirty="0">
                <a:solidFill>
                  <a:srgbClr val="FF0000"/>
                </a:solidFill>
              </a:rPr>
              <a:t>, </a:t>
            </a:r>
            <a:r>
              <a:rPr lang="en-US" sz="1600" b="1" u="sng" dirty="0">
                <a:solidFill>
                  <a:srgbClr val="933B95"/>
                </a:solidFill>
              </a:rPr>
              <a:t>unmyelinated </a:t>
            </a:r>
            <a:r>
              <a:rPr lang="en-US" sz="1600" dirty="0" smtClean="0"/>
              <a:t> </a:t>
            </a:r>
            <a:endParaRPr lang="en-US" sz="1600" dirty="0"/>
          </a:p>
          <a:p>
            <a:endParaRPr lang="en-US" sz="1600" dirty="0"/>
          </a:p>
          <a:p>
            <a:r>
              <a:rPr lang="en-US" b="1" dirty="0" smtClean="0">
                <a:solidFill>
                  <a:schemeClr val="accent5">
                    <a:lumMod val="75000"/>
                  </a:schemeClr>
                </a:solidFill>
                <a:effectLst>
                  <a:outerShdw blurRad="38100" dist="38100" dir="2700000" algn="tl">
                    <a:srgbClr val="000000">
                      <a:alpha val="43137"/>
                    </a:srgbClr>
                  </a:outerShdw>
                </a:effectLst>
              </a:rPr>
              <a:t>3- </a:t>
            </a:r>
            <a:r>
              <a:rPr lang="en-US" b="1" dirty="0">
                <a:solidFill>
                  <a:schemeClr val="accent5">
                    <a:lumMod val="75000"/>
                  </a:schemeClr>
                </a:solidFill>
                <a:effectLst>
                  <a:outerShdw blurRad="38100" dist="38100" dir="2700000" algn="tl">
                    <a:srgbClr val="000000">
                      <a:alpha val="43137"/>
                    </a:srgbClr>
                  </a:outerShdw>
                </a:effectLst>
              </a:rPr>
              <a:t>SNS ganglia:</a:t>
            </a:r>
          </a:p>
          <a:p>
            <a:r>
              <a:rPr lang="en-US" sz="1600" dirty="0"/>
              <a:t> According to location:</a:t>
            </a:r>
          </a:p>
          <a:p>
            <a:pPr marL="891540" lvl="2" indent="-342900">
              <a:buFont typeface="+mj-lt"/>
              <a:buAutoNum type="arabicPeriod"/>
            </a:pPr>
            <a:r>
              <a:rPr lang="en-US" sz="1600" dirty="0">
                <a:solidFill>
                  <a:srgbClr val="933B95"/>
                </a:solidFill>
              </a:rPr>
              <a:t>para</a:t>
            </a:r>
            <a:r>
              <a:rPr lang="en-US" sz="1600" dirty="0"/>
              <a:t>vertebral ganglia (sympathetic chain) </a:t>
            </a:r>
          </a:p>
          <a:p>
            <a:pPr marL="891540" lvl="2" indent="-342900">
              <a:buFont typeface="+mj-lt"/>
              <a:buAutoNum type="arabicPeriod"/>
            </a:pPr>
            <a:r>
              <a:rPr lang="en-US" sz="1600" dirty="0">
                <a:solidFill>
                  <a:srgbClr val="933B95"/>
                </a:solidFill>
              </a:rPr>
              <a:t>pre</a:t>
            </a:r>
            <a:r>
              <a:rPr lang="en-US" sz="1600" dirty="0"/>
              <a:t>vertebral ganglia </a:t>
            </a:r>
          </a:p>
          <a:p>
            <a:pPr marL="548640" lvl="2"/>
            <a:endParaRPr lang="en-US" sz="1600" dirty="0" smtClean="0"/>
          </a:p>
          <a:p>
            <a:pPr marL="548640" lvl="2"/>
            <a:endParaRPr lang="en-US" sz="1600" dirty="0"/>
          </a:p>
          <a:p>
            <a:pPr marL="548640" lvl="2"/>
            <a:endParaRPr lang="en-US" sz="1600" dirty="0" smtClean="0"/>
          </a:p>
          <a:p>
            <a:pPr marL="548640" lvl="2"/>
            <a:endParaRPr lang="en-US" sz="1600" dirty="0"/>
          </a:p>
          <a:p>
            <a:pPr marL="548640" lvl="2"/>
            <a:endParaRPr lang="en-US" sz="1600" dirty="0"/>
          </a:p>
          <a:p>
            <a:pPr marL="891540" lvl="2" indent="-342900">
              <a:buFont typeface="+mj-lt"/>
              <a:buAutoNum type="arabicPeriod"/>
            </a:pPr>
            <a:endParaRPr lang="en-US" sz="1600" dirty="0" smtClean="0"/>
          </a:p>
          <a:p>
            <a:pPr marL="891540" lvl="2" indent="-342900">
              <a:buFont typeface="+mj-lt"/>
              <a:buAutoNum type="arabicPeriod"/>
            </a:pPr>
            <a:endParaRPr lang="en-US" sz="1600" dirty="0"/>
          </a:p>
          <a:p>
            <a:pPr marL="891540" lvl="2" indent="-342900">
              <a:buFont typeface="+mj-lt"/>
              <a:buAutoNum type="arabicPeriod"/>
            </a:pPr>
            <a:endParaRPr lang="en-US" sz="1600" dirty="0" smtClean="0"/>
          </a:p>
          <a:p>
            <a:pPr marL="891540" lvl="2" indent="-342900">
              <a:buFont typeface="+mj-lt"/>
              <a:buAutoNum type="arabicPeriod"/>
            </a:pPr>
            <a:endParaRPr lang="en-US" sz="1600" dirty="0"/>
          </a:p>
        </p:txBody>
      </p:sp>
      <p:sp>
        <p:nvSpPr>
          <p:cNvPr id="6" name="TextBox 5"/>
          <p:cNvSpPr txBox="1"/>
          <p:nvPr/>
        </p:nvSpPr>
        <p:spPr>
          <a:xfrm>
            <a:off x="4089560" y="4725144"/>
            <a:ext cx="4510215" cy="178510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b="1" dirty="0">
                <a:solidFill>
                  <a:srgbClr val="FF0000"/>
                </a:solidFill>
                <a:latin typeface="arial" charset="0"/>
              </a:rPr>
              <a:t>Paravertebral Ganglia: </a:t>
            </a:r>
            <a:r>
              <a:rPr lang="en-US" sz="1400" dirty="0">
                <a:solidFill>
                  <a:srgbClr val="222222"/>
                </a:solidFill>
                <a:latin typeface="arial" charset="0"/>
              </a:rPr>
              <a:t>(sympathetic chain): </a:t>
            </a:r>
            <a:r>
              <a:rPr lang="en-US" sz="1200" dirty="0">
                <a:solidFill>
                  <a:srgbClr val="933B95"/>
                </a:solidFill>
                <a:latin typeface="arial" charset="0"/>
              </a:rPr>
              <a:t>near vertebral body</a:t>
            </a:r>
          </a:p>
          <a:p>
            <a:r>
              <a:rPr lang="en-US" sz="1400" dirty="0">
                <a:solidFill>
                  <a:srgbClr val="222222"/>
                </a:solidFill>
                <a:latin typeface="arial" charset="0"/>
              </a:rPr>
              <a:t> </a:t>
            </a:r>
            <a:r>
              <a:rPr lang="ar-SA" sz="1400" dirty="0">
                <a:solidFill>
                  <a:schemeClr val="tx1">
                    <a:lumMod val="50000"/>
                    <a:lumOff val="50000"/>
                  </a:schemeClr>
                </a:solidFill>
                <a:latin typeface="arial" charset="0"/>
              </a:rPr>
              <a:t>على امتداد العمود الفقري. ( جنب العمود الفقري من الجهتين)</a:t>
            </a:r>
          </a:p>
          <a:p>
            <a:endParaRPr lang="ar-SA" sz="1400" dirty="0">
              <a:solidFill>
                <a:srgbClr val="222222"/>
              </a:solidFill>
              <a:latin typeface="arial" charset="0"/>
            </a:endParaRPr>
          </a:p>
          <a:p>
            <a:r>
              <a:rPr lang="en-US" sz="1400" b="1" dirty="0">
                <a:solidFill>
                  <a:srgbClr val="FF0000"/>
                </a:solidFill>
                <a:latin typeface="arial" charset="0"/>
              </a:rPr>
              <a:t>Prevertebral Ganglia: </a:t>
            </a:r>
            <a:r>
              <a:rPr lang="en-US" sz="1400" dirty="0">
                <a:solidFill>
                  <a:srgbClr val="222222"/>
                </a:solidFill>
                <a:latin typeface="arial" charset="0"/>
              </a:rPr>
              <a:t>Ganglia between Paravertebral Ganglia and the target organ</a:t>
            </a:r>
          </a:p>
          <a:p>
            <a:r>
              <a:rPr lang="en-US" sz="1400" dirty="0">
                <a:solidFill>
                  <a:srgbClr val="933B95"/>
                </a:solidFill>
              </a:rPr>
              <a:t>near large blood vessel in gut :celiac ,superior mesenteric &amp; inferior mesenteric </a:t>
            </a:r>
          </a:p>
        </p:txBody>
      </p:sp>
      <p:sp>
        <p:nvSpPr>
          <p:cNvPr id="8" name="TextBox 12"/>
          <p:cNvSpPr txBox="1"/>
          <p:nvPr/>
        </p:nvSpPr>
        <p:spPr>
          <a:xfrm>
            <a:off x="7012499" y="1804208"/>
            <a:ext cx="158727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r>
              <a:rPr lang="en-US" sz="1200" b="1" dirty="0" smtClean="0">
                <a:solidFill>
                  <a:srgbClr val="FF0000"/>
                </a:solidFill>
              </a:rPr>
              <a:t>T</a:t>
            </a:r>
            <a:r>
              <a:rPr lang="en-US" sz="1200" b="1" dirty="0" smtClean="0">
                <a:solidFill>
                  <a:schemeClr val="bg1">
                    <a:lumMod val="65000"/>
                  </a:schemeClr>
                </a:solidFill>
              </a:rPr>
              <a:t>1 = </a:t>
            </a:r>
            <a:r>
              <a:rPr lang="en-US" sz="1200" b="1" dirty="0" smtClean="0">
                <a:solidFill>
                  <a:srgbClr val="FF0000"/>
                </a:solidFill>
              </a:rPr>
              <a:t>T</a:t>
            </a:r>
            <a:r>
              <a:rPr lang="en-US" sz="1200" b="1" dirty="0" smtClean="0">
                <a:solidFill>
                  <a:schemeClr val="bg1">
                    <a:lumMod val="65000"/>
                  </a:schemeClr>
                </a:solidFill>
              </a:rPr>
              <a:t>horacic</a:t>
            </a:r>
          </a:p>
          <a:p>
            <a:pPr lvl="0"/>
            <a:r>
              <a:rPr lang="en-US" sz="1200" b="1" dirty="0" smtClean="0">
                <a:solidFill>
                  <a:srgbClr val="FF0000"/>
                </a:solidFill>
              </a:rPr>
              <a:t>L</a:t>
            </a:r>
            <a:r>
              <a:rPr lang="en-US" sz="1200" b="1" dirty="0" smtClean="0">
                <a:solidFill>
                  <a:schemeClr val="bg1">
                    <a:lumMod val="65000"/>
                  </a:schemeClr>
                </a:solidFill>
              </a:rPr>
              <a:t>2</a:t>
            </a:r>
            <a:r>
              <a:rPr lang="ar-SA" sz="1200" b="1" dirty="0" smtClean="0">
                <a:solidFill>
                  <a:schemeClr val="bg1">
                    <a:lumMod val="65000"/>
                  </a:schemeClr>
                </a:solidFill>
              </a:rPr>
              <a:t>~</a:t>
            </a:r>
            <a:r>
              <a:rPr lang="en-US" sz="1200" b="1" dirty="0" smtClean="0">
                <a:solidFill>
                  <a:srgbClr val="FF0000"/>
                </a:solidFill>
              </a:rPr>
              <a:t>L</a:t>
            </a:r>
            <a:r>
              <a:rPr lang="en-US" sz="1200" b="1" dirty="0" smtClean="0">
                <a:solidFill>
                  <a:schemeClr val="bg1">
                    <a:lumMod val="65000"/>
                  </a:schemeClr>
                </a:solidFill>
              </a:rPr>
              <a:t>3 = </a:t>
            </a:r>
            <a:r>
              <a:rPr lang="en-US" sz="1200" b="1" dirty="0" smtClean="0">
                <a:solidFill>
                  <a:srgbClr val="FF0000"/>
                </a:solidFill>
              </a:rPr>
              <a:t>L</a:t>
            </a:r>
            <a:r>
              <a:rPr lang="en-US" sz="1200" b="1" dirty="0" smtClean="0">
                <a:solidFill>
                  <a:schemeClr val="bg1">
                    <a:lumMod val="65000"/>
                  </a:schemeClr>
                </a:solidFill>
              </a:rPr>
              <a:t>umber</a:t>
            </a:r>
            <a:endParaRPr lang="en-US" sz="1200" b="1" dirty="0">
              <a:solidFill>
                <a:schemeClr val="bg1">
                  <a:lumMod val="65000"/>
                </a:schemeClr>
              </a:solidFill>
            </a:endParaRPr>
          </a:p>
        </p:txBody>
      </p:sp>
      <p:sp>
        <p:nvSpPr>
          <p:cNvPr id="9" name="TextBox 12"/>
          <p:cNvSpPr txBox="1"/>
          <p:nvPr/>
        </p:nvSpPr>
        <p:spPr>
          <a:xfrm>
            <a:off x="4089560" y="1763593"/>
            <a:ext cx="158727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rtl="1"/>
            <a:r>
              <a:rPr lang="en-US" sz="1200" b="1" dirty="0">
                <a:solidFill>
                  <a:schemeClr val="bg1">
                    <a:lumMod val="65000"/>
                  </a:schemeClr>
                </a:solidFill>
              </a:rPr>
              <a:t> </a:t>
            </a:r>
            <a:r>
              <a:rPr lang="ar-SA" sz="1200" b="1" dirty="0" smtClean="0">
                <a:solidFill>
                  <a:schemeClr val="bg1">
                    <a:lumMod val="65000"/>
                  </a:schemeClr>
                </a:solidFill>
              </a:rPr>
              <a:t>من </a:t>
            </a:r>
            <a:r>
              <a:rPr lang="en-US" sz="1200" b="1" dirty="0" smtClean="0">
                <a:solidFill>
                  <a:schemeClr val="bg1">
                    <a:lumMod val="65000"/>
                  </a:schemeClr>
                </a:solidFill>
              </a:rPr>
              <a:t>T1-L2 </a:t>
            </a:r>
            <a:r>
              <a:rPr lang="ar-SA" sz="1200" b="1" dirty="0" smtClean="0">
                <a:solidFill>
                  <a:schemeClr val="bg1">
                    <a:lumMod val="65000"/>
                  </a:schemeClr>
                </a:solidFill>
              </a:rPr>
              <a:t>لكن بعض المراجع مكتوب الى </a:t>
            </a:r>
            <a:r>
              <a:rPr lang="en-US" sz="1200" b="1" dirty="0" smtClean="0">
                <a:solidFill>
                  <a:schemeClr val="bg1">
                    <a:lumMod val="65000"/>
                  </a:schemeClr>
                </a:solidFill>
              </a:rPr>
              <a:t>L3</a:t>
            </a:r>
            <a:endParaRPr lang="en-US" sz="1200" b="1" dirty="0">
              <a:solidFill>
                <a:schemeClr val="bg1">
                  <a:lumMod val="65000"/>
                </a:schemeClr>
              </a:solidFill>
            </a:endParaRPr>
          </a:p>
        </p:txBody>
      </p:sp>
      <p:cxnSp>
        <p:nvCxnSpPr>
          <p:cNvPr id="10" name="Elbow Connector 9"/>
          <p:cNvCxnSpPr/>
          <p:nvPr/>
        </p:nvCxnSpPr>
        <p:spPr>
          <a:xfrm flipV="1">
            <a:off x="5940152" y="1981148"/>
            <a:ext cx="621708" cy="775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4929A69E-7D8F-4515-9605-0315ABD4F316}" type="slidenum">
              <a:rPr lang="en-US" smtClean="0"/>
              <a:pPr/>
              <a:t>10</a:t>
            </a:fld>
            <a:endParaRPr lang="en-US"/>
          </a:p>
        </p:txBody>
      </p:sp>
    </p:spTree>
    <p:extLst>
      <p:ext uri="{BB962C8B-B14F-4D97-AF65-F5344CB8AC3E}">
        <p14:creationId xmlns:p14="http://schemas.microsoft.com/office/powerpoint/2010/main" val="61227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9552" y="1367926"/>
            <a:ext cx="4464496" cy="4505077"/>
          </a:xfrm>
          <a:prstGeom prst="rect">
            <a:avLst/>
          </a:prstGeom>
        </p:spPr>
      </p:pic>
      <p:sp>
        <p:nvSpPr>
          <p:cNvPr id="6" name="TextBox 5"/>
          <p:cNvSpPr txBox="1"/>
          <p:nvPr/>
        </p:nvSpPr>
        <p:spPr>
          <a:xfrm>
            <a:off x="763463" y="5873003"/>
            <a:ext cx="2736304" cy="369332"/>
          </a:xfrm>
          <a:prstGeom prst="rect">
            <a:avLst/>
          </a:prstGeom>
          <a:noFill/>
        </p:spPr>
        <p:txBody>
          <a:bodyPr wrap="square" rtlCol="0">
            <a:spAutoFit/>
          </a:bodyPr>
          <a:lstStyle/>
          <a:p>
            <a:r>
              <a:rPr lang="ar-SA" dirty="0"/>
              <a:t>لتوضيح الشريحة السابقة</a:t>
            </a:r>
            <a:endParaRPr lang="en-US" dirty="0"/>
          </a:p>
        </p:txBody>
      </p:sp>
      <p:sp>
        <p:nvSpPr>
          <p:cNvPr id="5" name="Title 1"/>
          <p:cNvSpPr>
            <a:spLocks noGrp="1"/>
          </p:cNvSpPr>
          <p:nvPr>
            <p:ph type="title"/>
          </p:nvPr>
        </p:nvSpPr>
        <p:spPr>
          <a:xfrm>
            <a:off x="457200" y="152400"/>
            <a:ext cx="4402832" cy="990600"/>
          </a:xfrm>
        </p:spPr>
        <p:txBody>
          <a:bodyPr>
            <a:normAutofit fontScale="90000"/>
          </a:bodyPr>
          <a:lstStyle/>
          <a:p>
            <a:r>
              <a:rPr lang="en-US" dirty="0" smtClean="0"/>
              <a:t>Thoracic and Lumbar Spinal Cord</a:t>
            </a:r>
            <a:endParaRPr lang="en-US" dirty="0"/>
          </a:p>
        </p:txBody>
      </p:sp>
      <p:cxnSp>
        <p:nvCxnSpPr>
          <p:cNvPr id="3" name="Straight Connector 2"/>
          <p:cNvCxnSpPr/>
          <p:nvPr/>
        </p:nvCxnSpPr>
        <p:spPr>
          <a:xfrm>
            <a:off x="5076056" y="188640"/>
            <a:ext cx="0" cy="6053695"/>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5" descr="400px-Gray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634" y="1274363"/>
            <a:ext cx="3274640" cy="417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088734" y="5445224"/>
            <a:ext cx="3960440" cy="861774"/>
          </a:xfrm>
          <a:prstGeom prst="rect">
            <a:avLst/>
          </a:prstGeom>
        </p:spPr>
        <p:txBody>
          <a:bodyPr wrap="square">
            <a:spAutoFit/>
          </a:bodyPr>
          <a:lstStyle/>
          <a:p>
            <a:pPr algn="ctr"/>
            <a:r>
              <a:rPr lang="en-US" sz="1600" dirty="0"/>
              <a:t>The picture is for clarification of location and origin only. </a:t>
            </a:r>
            <a:endParaRPr lang="en-US" sz="1600" dirty="0" smtClean="0"/>
          </a:p>
          <a:p>
            <a:pPr algn="ctr"/>
            <a:r>
              <a:rPr lang="en-US" sz="1600" dirty="0" smtClean="0"/>
              <a:t>(</a:t>
            </a:r>
            <a:r>
              <a:rPr lang="en-US" sz="1600" dirty="0"/>
              <a:t>Red: </a:t>
            </a:r>
            <a:r>
              <a:rPr lang="en-US" sz="1600" dirty="0" err="1" smtClean="0"/>
              <a:t>Symp</a:t>
            </a:r>
            <a:r>
              <a:rPr lang="en-US" sz="1600" dirty="0" smtClean="0"/>
              <a:t> </a:t>
            </a:r>
            <a:r>
              <a:rPr lang="en-US" sz="1600" dirty="0"/>
              <a:t>– Blue: </a:t>
            </a:r>
            <a:r>
              <a:rPr lang="en-US" sz="1600" dirty="0" err="1" smtClean="0"/>
              <a:t>Paras</a:t>
            </a:r>
            <a:r>
              <a:rPr lang="en-US" sz="1600" dirty="0" err="1" smtClean="0"/>
              <a:t>ymp</a:t>
            </a:r>
            <a:r>
              <a:rPr lang="en-US" sz="1600" dirty="0"/>
              <a:t>)</a:t>
            </a:r>
          </a:p>
        </p:txBody>
      </p:sp>
      <p:sp>
        <p:nvSpPr>
          <p:cNvPr id="9" name="TextBox 8"/>
          <p:cNvSpPr txBox="1"/>
          <p:nvPr/>
        </p:nvSpPr>
        <p:spPr>
          <a:xfrm>
            <a:off x="5076056" y="188640"/>
            <a:ext cx="3816424" cy="954107"/>
          </a:xfrm>
          <a:prstGeom prst="rect">
            <a:avLst/>
          </a:prstGeom>
          <a:noFill/>
        </p:spPr>
        <p:txBody>
          <a:bodyPr wrap="square" rtlCol="1">
            <a:spAutoFit/>
          </a:bodyPr>
          <a:lstStyle/>
          <a:p>
            <a:r>
              <a:rPr lang="en-US" sz="2800" dirty="0">
                <a:solidFill>
                  <a:schemeClr val="tx1">
                    <a:lumMod val="75000"/>
                    <a:lumOff val="25000"/>
                  </a:schemeClr>
                </a:solidFill>
                <a:latin typeface="+mj-lt"/>
              </a:rPr>
              <a:t>Locations of Autonomic Ganglia</a:t>
            </a:r>
            <a:endParaRPr lang="ar-SA" sz="2800" dirty="0">
              <a:solidFill>
                <a:schemeClr val="tx1">
                  <a:lumMod val="75000"/>
                  <a:lumOff val="25000"/>
                </a:schemeClr>
              </a:solidFill>
              <a:latin typeface="+mj-lt"/>
            </a:endParaRPr>
          </a:p>
        </p:txBody>
      </p:sp>
      <p:sp>
        <p:nvSpPr>
          <p:cNvPr id="11" name="Slide Number Placeholder 10"/>
          <p:cNvSpPr>
            <a:spLocks noGrp="1"/>
          </p:cNvSpPr>
          <p:nvPr>
            <p:ph type="sldNum" sz="quarter" idx="12"/>
          </p:nvPr>
        </p:nvSpPr>
        <p:spPr/>
        <p:txBody>
          <a:bodyPr/>
          <a:lstStyle/>
          <a:p>
            <a:fld id="{4929A69E-7D8F-4515-9605-0315ABD4F316}" type="slidenum">
              <a:rPr lang="en-US" smtClean="0"/>
              <a:pPr/>
              <a:t>11</a:t>
            </a:fld>
            <a:endParaRPr lang="en-US"/>
          </a:p>
        </p:txBody>
      </p:sp>
    </p:spTree>
    <p:extLst>
      <p:ext uri="{BB962C8B-B14F-4D97-AF65-F5344CB8AC3E}">
        <p14:creationId xmlns:p14="http://schemas.microsoft.com/office/powerpoint/2010/main" val="378741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2854"/>
            <a:ext cx="7571184" cy="828328"/>
          </a:xfrm>
        </p:spPr>
        <p:txBody>
          <a:bodyPr>
            <a:noAutofit/>
          </a:bodyPr>
          <a:lstStyle/>
          <a:p>
            <a:r>
              <a:rPr lang="en-US" dirty="0">
                <a:ln w="0"/>
                <a:solidFill>
                  <a:schemeClr val="accent1"/>
                </a:solidFill>
                <a:effectLst>
                  <a:outerShdw blurRad="38100" dist="25400" dir="5400000" algn="ctr" rotWithShape="0">
                    <a:srgbClr val="6E747A">
                      <a:alpha val="43000"/>
                    </a:srgbClr>
                  </a:outerShdw>
                </a:effectLst>
              </a:rPr>
              <a:t>2</a:t>
            </a:r>
            <a:r>
              <a:rPr lang="en-US" smtClean="0">
                <a:ln w="0"/>
                <a:solidFill>
                  <a:schemeClr val="accent1"/>
                </a:solidFill>
                <a:effectLst>
                  <a:outerShdw blurRad="38100" dist="25400" dir="5400000" algn="ctr" rotWithShape="0">
                    <a:srgbClr val="6E747A">
                      <a:alpha val="43000"/>
                    </a:srgbClr>
                  </a:outerShdw>
                </a:effectLst>
              </a:rPr>
              <a:t>- </a:t>
            </a:r>
            <a:r>
              <a:rPr lang="en-US" dirty="0">
                <a:ln w="0"/>
                <a:solidFill>
                  <a:schemeClr val="accent1"/>
                </a:solidFill>
                <a:effectLst>
                  <a:outerShdw blurRad="38100" dist="25400" dir="5400000" algn="ctr" rotWithShape="0">
                    <a:srgbClr val="6E747A">
                      <a:alpha val="43000"/>
                    </a:srgbClr>
                  </a:outerShdw>
                </a:effectLst>
              </a:rPr>
              <a:t>Parasympathetic Nervous System </a:t>
            </a:r>
            <a:endParaRPr lang="en-US" b="1" dirty="0"/>
          </a:p>
        </p:txBody>
      </p:sp>
      <p:sp>
        <p:nvSpPr>
          <p:cNvPr id="4" name="Content Placeholder 4"/>
          <p:cNvSpPr>
            <a:spLocks noGrp="1"/>
          </p:cNvSpPr>
          <p:nvPr>
            <p:ph sz="quarter" idx="1"/>
          </p:nvPr>
        </p:nvSpPr>
        <p:spPr>
          <a:xfrm>
            <a:off x="209874" y="1387777"/>
            <a:ext cx="5040559" cy="5209575"/>
          </a:xfrm>
          <a:prstGeom prst="rect">
            <a:avLst/>
          </a:prstGeom>
        </p:spPr>
        <p:txBody>
          <a:bodyPr>
            <a:normAutofit fontScale="70000" lnSpcReduction="20000"/>
          </a:bodyPr>
          <a:lstStyle/>
          <a:p>
            <a:pPr>
              <a:buFont typeface="Wingdings" charset="2"/>
              <a:buChar char="q"/>
            </a:pPr>
            <a:r>
              <a:rPr lang="en-US" dirty="0">
                <a:solidFill>
                  <a:srgbClr val="464653"/>
                </a:solidFill>
              </a:rPr>
              <a:t>Responsible for activities that occur when the body is at rest</a:t>
            </a:r>
            <a:r>
              <a:rPr lang="en-US" dirty="0"/>
              <a:t> “</a:t>
            </a:r>
            <a:r>
              <a:rPr lang="en-US" dirty="0">
                <a:solidFill>
                  <a:srgbClr val="FF0000"/>
                </a:solidFill>
              </a:rPr>
              <a:t>rest and digest</a:t>
            </a:r>
            <a:r>
              <a:rPr lang="en-US" dirty="0"/>
              <a:t>”</a:t>
            </a:r>
            <a:r>
              <a:rPr lang="ar-SA" dirty="0"/>
              <a:t>/</a:t>
            </a:r>
            <a:r>
              <a:rPr lang="en-US" dirty="0"/>
              <a:t>  </a:t>
            </a:r>
            <a:r>
              <a:rPr lang="en-US" dirty="0">
                <a:solidFill>
                  <a:srgbClr val="FF0000"/>
                </a:solidFill>
              </a:rPr>
              <a:t>“D” division</a:t>
            </a:r>
          </a:p>
          <a:p>
            <a:pPr marL="274320" lvl="1" indent="0">
              <a:buNone/>
            </a:pPr>
            <a:r>
              <a:rPr lang="en-US" sz="4000" b="1" dirty="0">
                <a:solidFill>
                  <a:srgbClr val="FF0000"/>
                </a:solidFill>
              </a:rPr>
              <a:t> </a:t>
            </a:r>
            <a:r>
              <a:rPr lang="en-US" b="1" dirty="0">
                <a:solidFill>
                  <a:srgbClr val="933B95"/>
                </a:solidFill>
              </a:rPr>
              <a:t>(Digestion, Defecation, and </a:t>
            </a:r>
            <a:r>
              <a:rPr lang="en-US" b="1" dirty="0" smtClean="0">
                <a:solidFill>
                  <a:srgbClr val="933B95"/>
                </a:solidFill>
              </a:rPr>
              <a:t>Diuresis</a:t>
            </a:r>
            <a:r>
              <a:rPr lang="en-US" b="1" dirty="0">
                <a:solidFill>
                  <a:srgbClr val="933B95"/>
                </a:solidFill>
              </a:rPr>
              <a:t>)</a:t>
            </a:r>
          </a:p>
          <a:p>
            <a:pPr>
              <a:buFont typeface="Wingdings" charset="2"/>
              <a:buChar char="q"/>
            </a:pPr>
            <a:endParaRPr lang="en-US" sz="1600" dirty="0">
              <a:solidFill>
                <a:srgbClr val="933B95"/>
              </a:solidFill>
            </a:endParaRPr>
          </a:p>
          <a:p>
            <a:pPr marL="0" indent="0">
              <a:buNone/>
            </a:pPr>
            <a:r>
              <a:rPr lang="en-US" b="1" dirty="0" smtClean="0">
                <a:solidFill>
                  <a:schemeClr val="accent5">
                    <a:lumMod val="75000"/>
                  </a:schemeClr>
                </a:solidFill>
                <a:effectLst>
                  <a:outerShdw blurRad="38100" dist="38100" dir="2700000" algn="tl">
                    <a:srgbClr val="000000">
                      <a:alpha val="43137"/>
                    </a:srgbClr>
                  </a:outerShdw>
                </a:effectLst>
              </a:rPr>
              <a:t>2-</a:t>
            </a:r>
            <a:r>
              <a:rPr lang="en-US" b="1" dirty="0">
                <a:solidFill>
                  <a:schemeClr val="accent5">
                    <a:lumMod val="75000"/>
                  </a:schemeClr>
                </a:solidFill>
                <a:effectLst>
                  <a:outerShdw blurRad="38100" dist="38100" dir="2700000" algn="tl">
                    <a:srgbClr val="000000">
                      <a:alpha val="43137"/>
                    </a:srgbClr>
                  </a:outerShdw>
                </a:effectLst>
              </a:rPr>
              <a:t>(SNS nerve fiber</a:t>
            </a:r>
            <a:r>
              <a:rPr lang="en-US" b="1" dirty="0" smtClean="0">
                <a:solidFill>
                  <a:schemeClr val="accent5">
                    <a:lumMod val="75000"/>
                  </a:schemeClr>
                </a:solidFill>
                <a:effectLst>
                  <a:outerShdw blurRad="38100" dist="38100" dir="2700000" algn="tl">
                    <a:srgbClr val="000000">
                      <a:alpha val="43137"/>
                    </a:srgbClr>
                  </a:outerShdw>
                </a:effectLst>
              </a:rPr>
              <a:t>):</a:t>
            </a:r>
          </a:p>
          <a:p>
            <a:pPr marL="274320" lvl="1" indent="0">
              <a:buNone/>
            </a:pPr>
            <a:r>
              <a:rPr lang="en-US" b="1" dirty="0" smtClean="0">
                <a:effectLst>
                  <a:outerShdw blurRad="38100" dist="38100" dir="2700000" algn="tl">
                    <a:srgbClr val="000000">
                      <a:alpha val="43137"/>
                    </a:srgbClr>
                  </a:outerShdw>
                </a:effectLst>
              </a:rPr>
              <a:t>1- </a:t>
            </a:r>
            <a:r>
              <a:rPr lang="en-US" b="1" dirty="0">
                <a:solidFill>
                  <a:schemeClr val="bg2">
                    <a:lumMod val="75000"/>
                  </a:schemeClr>
                </a:solidFill>
                <a:effectLst>
                  <a:outerShdw blurRad="38100" dist="38100" dir="2700000" algn="tl">
                    <a:srgbClr val="000000">
                      <a:alpha val="43137"/>
                    </a:srgbClr>
                  </a:outerShdw>
                </a:effectLst>
              </a:rPr>
              <a:t>preganglionic neurons </a:t>
            </a:r>
          </a:p>
          <a:p>
            <a:pPr marL="274320" lvl="1" indent="0">
              <a:buNone/>
            </a:pPr>
            <a:r>
              <a:rPr lang="en-US" dirty="0">
                <a:solidFill>
                  <a:srgbClr val="464653"/>
                </a:solidFill>
              </a:rPr>
              <a:t>has </a:t>
            </a:r>
            <a:r>
              <a:rPr lang="en-US" dirty="0">
                <a:solidFill>
                  <a:srgbClr val="FF0000"/>
                </a:solidFill>
              </a:rPr>
              <a:t>long</a:t>
            </a:r>
            <a:r>
              <a:rPr lang="en-US" dirty="0">
                <a:solidFill>
                  <a:srgbClr val="464653"/>
                </a:solidFill>
              </a:rPr>
              <a:t> axon </a:t>
            </a:r>
            <a:endParaRPr lang="en-US" dirty="0" smtClean="0">
              <a:solidFill>
                <a:srgbClr val="464653"/>
              </a:solidFill>
            </a:endParaRPr>
          </a:p>
          <a:p>
            <a:pPr marL="274320" lvl="1" indent="0">
              <a:buNone/>
            </a:pPr>
            <a:r>
              <a:rPr lang="en-US" b="1" dirty="0">
                <a:effectLst>
                  <a:outerShdw blurRad="38100" dist="38100" dir="2700000" algn="tl">
                    <a:srgbClr val="000000">
                      <a:alpha val="43137"/>
                    </a:srgbClr>
                  </a:outerShdw>
                </a:effectLst>
              </a:rPr>
              <a:t>2</a:t>
            </a:r>
            <a:r>
              <a:rPr lang="en-US" b="1" dirty="0" smtClean="0">
                <a:effectLst>
                  <a:outerShdw blurRad="38100" dist="38100" dir="2700000" algn="tl">
                    <a:srgbClr val="000000">
                      <a:alpha val="43137"/>
                    </a:srgbClr>
                  </a:outerShdw>
                </a:effectLst>
              </a:rPr>
              <a:t>- </a:t>
            </a:r>
            <a:r>
              <a:rPr lang="en-US" b="1" dirty="0">
                <a:solidFill>
                  <a:schemeClr val="bg2">
                    <a:lumMod val="75000"/>
                  </a:schemeClr>
                </a:solidFill>
                <a:effectLst>
                  <a:outerShdw blurRad="38100" dist="38100" dir="2700000" algn="tl">
                    <a:srgbClr val="000000">
                      <a:alpha val="43137"/>
                    </a:srgbClr>
                  </a:outerShdw>
                </a:effectLst>
              </a:rPr>
              <a:t>Postganglionic neurons </a:t>
            </a:r>
          </a:p>
          <a:p>
            <a:pPr marL="274320" lvl="1" indent="0">
              <a:buNone/>
            </a:pPr>
            <a:r>
              <a:rPr lang="en-US" dirty="0">
                <a:solidFill>
                  <a:srgbClr val="FF0000"/>
                </a:solidFill>
              </a:rPr>
              <a:t>short</a:t>
            </a:r>
            <a:r>
              <a:rPr lang="en-US" dirty="0">
                <a:solidFill>
                  <a:srgbClr val="464653"/>
                </a:solidFill>
              </a:rPr>
              <a:t> axon </a:t>
            </a:r>
          </a:p>
          <a:p>
            <a:pPr marL="0" indent="0">
              <a:buNone/>
            </a:pPr>
            <a:r>
              <a:rPr lang="en-US" b="1" dirty="0">
                <a:solidFill>
                  <a:srgbClr val="464653"/>
                </a:solidFill>
              </a:rPr>
              <a:t> </a:t>
            </a:r>
            <a:r>
              <a:rPr lang="ar-SA" b="1" dirty="0">
                <a:solidFill>
                  <a:schemeClr val="tx2"/>
                </a:solidFill>
              </a:rPr>
              <a:t>)</a:t>
            </a:r>
            <a:r>
              <a:rPr lang="en-US" b="1" dirty="0">
                <a:solidFill>
                  <a:schemeClr val="bg1">
                    <a:lumMod val="65000"/>
                  </a:schemeClr>
                </a:solidFill>
              </a:rPr>
              <a:t>Length of Pre and Post is Parasympathetic is the opposite of the sympathetic NS</a:t>
            </a:r>
            <a:r>
              <a:rPr lang="en-US" b="1" dirty="0">
                <a:solidFill>
                  <a:srgbClr val="464653"/>
                </a:solidFill>
              </a:rPr>
              <a:t>)</a:t>
            </a:r>
          </a:p>
          <a:p>
            <a:pPr marL="0" indent="0">
              <a:buNone/>
            </a:pPr>
            <a:endParaRPr lang="ar-SA" dirty="0">
              <a:solidFill>
                <a:srgbClr val="464653"/>
              </a:solidFill>
            </a:endParaRPr>
          </a:p>
          <a:p>
            <a:pPr marL="0" indent="0">
              <a:buNone/>
            </a:pPr>
            <a:r>
              <a:rPr lang="en-US" b="1" dirty="0" smtClean="0">
                <a:solidFill>
                  <a:schemeClr val="accent5">
                    <a:lumMod val="75000"/>
                  </a:schemeClr>
                </a:solidFill>
                <a:effectLst>
                  <a:outerShdw blurRad="38100" dist="38100" dir="2700000" algn="tl">
                    <a:srgbClr val="000000">
                      <a:alpha val="43137"/>
                    </a:srgbClr>
                  </a:outerShdw>
                </a:effectLst>
              </a:rPr>
              <a:t>3- </a:t>
            </a:r>
            <a:r>
              <a:rPr lang="en-US" b="1" dirty="0">
                <a:solidFill>
                  <a:schemeClr val="accent5">
                    <a:lumMod val="75000"/>
                  </a:schemeClr>
                </a:solidFill>
                <a:effectLst>
                  <a:outerShdw blurRad="38100" dist="38100" dir="2700000" algn="tl">
                    <a:srgbClr val="000000">
                      <a:alpha val="43137"/>
                    </a:srgbClr>
                  </a:outerShdw>
                </a:effectLst>
              </a:rPr>
              <a:t>Ganglia </a:t>
            </a:r>
            <a:r>
              <a:rPr lang="en-US" b="1" dirty="0" smtClean="0">
                <a:solidFill>
                  <a:schemeClr val="accent5">
                    <a:lumMod val="75000"/>
                  </a:schemeClr>
                </a:solidFill>
                <a:effectLst>
                  <a:outerShdw blurRad="38100" dist="38100" dir="2700000" algn="tl">
                    <a:srgbClr val="000000">
                      <a:alpha val="43137"/>
                    </a:srgbClr>
                  </a:outerShdw>
                </a:effectLst>
              </a:rPr>
              <a:t>:</a:t>
            </a:r>
            <a:endParaRPr lang="en-US" b="1" dirty="0">
              <a:solidFill>
                <a:schemeClr val="accent5">
                  <a:lumMod val="75000"/>
                </a:schemeClr>
              </a:solidFill>
              <a:effectLst>
                <a:outerShdw blurRad="38100" dist="38100" dir="2700000" algn="tl">
                  <a:srgbClr val="000000">
                    <a:alpha val="43137"/>
                  </a:srgbClr>
                </a:outerShdw>
              </a:effectLst>
            </a:endParaRPr>
          </a:p>
          <a:p>
            <a:r>
              <a:rPr lang="en-US" dirty="0" smtClean="0">
                <a:solidFill>
                  <a:srgbClr val="FF0000"/>
                </a:solidFill>
              </a:rPr>
              <a:t> </a:t>
            </a:r>
            <a:r>
              <a:rPr lang="en-US" dirty="0">
                <a:solidFill>
                  <a:srgbClr val="FF0000"/>
                </a:solidFill>
              </a:rPr>
              <a:t>in</a:t>
            </a:r>
            <a:r>
              <a:rPr lang="en-US" dirty="0">
                <a:solidFill>
                  <a:srgbClr val="464653"/>
                </a:solidFill>
              </a:rPr>
              <a:t> or </a:t>
            </a:r>
            <a:r>
              <a:rPr lang="en-US" dirty="0">
                <a:solidFill>
                  <a:srgbClr val="FF0000"/>
                </a:solidFill>
              </a:rPr>
              <a:t>on</a:t>
            </a:r>
            <a:r>
              <a:rPr lang="en-US" dirty="0">
                <a:solidFill>
                  <a:srgbClr val="464653"/>
                </a:solidFill>
              </a:rPr>
              <a:t> the affected </a:t>
            </a:r>
            <a:r>
              <a:rPr lang="en-US" dirty="0" smtClean="0">
                <a:solidFill>
                  <a:srgbClr val="464653"/>
                </a:solidFill>
              </a:rPr>
              <a:t>organ</a:t>
            </a:r>
            <a:r>
              <a:rPr lang="en-US" dirty="0">
                <a:solidFill>
                  <a:srgbClr val="464653"/>
                </a:solidFill>
              </a:rPr>
              <a:t>:</a:t>
            </a:r>
            <a:endParaRPr lang="en-US" dirty="0" smtClean="0">
              <a:solidFill>
                <a:srgbClr val="464653"/>
              </a:solidFill>
            </a:endParaRPr>
          </a:p>
          <a:p>
            <a:pPr lvl="1">
              <a:buFont typeface="Arial" panose="020B0604020202020204" pitchFamily="34" charset="0"/>
              <a:buChar char="•"/>
            </a:pPr>
            <a:r>
              <a:rPr lang="en-US" sz="2100" dirty="0" smtClean="0">
                <a:solidFill>
                  <a:srgbClr val="933B95"/>
                </a:solidFill>
              </a:rPr>
              <a:t>Terminal </a:t>
            </a:r>
            <a:r>
              <a:rPr lang="en-US" sz="2100" dirty="0">
                <a:solidFill>
                  <a:srgbClr val="933B95"/>
                </a:solidFill>
              </a:rPr>
              <a:t>ganglia </a:t>
            </a:r>
            <a:endParaRPr lang="en-US" sz="2100" dirty="0" smtClean="0">
              <a:solidFill>
                <a:srgbClr val="933B95"/>
              </a:solidFill>
            </a:endParaRPr>
          </a:p>
          <a:p>
            <a:pPr lvl="1">
              <a:buFont typeface="Arial" panose="020B0604020202020204" pitchFamily="34" charset="0"/>
              <a:buChar char="•"/>
            </a:pPr>
            <a:r>
              <a:rPr lang="en-US" sz="2100" dirty="0" smtClean="0">
                <a:solidFill>
                  <a:srgbClr val="933B95"/>
                </a:solidFill>
              </a:rPr>
              <a:t>in </a:t>
            </a:r>
            <a:r>
              <a:rPr lang="en-US" sz="2100" dirty="0">
                <a:solidFill>
                  <a:srgbClr val="933B95"/>
                </a:solidFill>
              </a:rPr>
              <a:t>the wall of </a:t>
            </a:r>
            <a:r>
              <a:rPr lang="en-US" sz="2100" dirty="0" smtClean="0">
                <a:solidFill>
                  <a:srgbClr val="933B95"/>
                </a:solidFill>
              </a:rPr>
              <a:t>organ</a:t>
            </a:r>
            <a:endParaRPr lang="ar-SA" sz="2100" dirty="0">
              <a:solidFill>
                <a:srgbClr val="933B95"/>
              </a:solidFill>
            </a:endParaRPr>
          </a:p>
          <a:p>
            <a:endParaRPr lang="en-US" dirty="0">
              <a:solidFill>
                <a:srgbClr val="464653"/>
              </a:solidFill>
            </a:endParaRPr>
          </a:p>
          <a:p>
            <a:pPr marL="0" indent="0">
              <a:buNone/>
            </a:pPr>
            <a:r>
              <a:rPr lang="en-US" dirty="0" smtClean="0">
                <a:solidFill>
                  <a:srgbClr val="464653"/>
                </a:solidFill>
              </a:rPr>
              <a:t> </a:t>
            </a:r>
            <a:endParaRPr lang="en-US" dirty="0"/>
          </a:p>
          <a:p>
            <a:endParaRPr lang="en-US" dirty="0"/>
          </a:p>
          <a:p>
            <a:endParaRPr lang="en-US" dirty="0"/>
          </a:p>
          <a:p>
            <a:endParaRPr lang="en-US" dirty="0"/>
          </a:p>
          <a:p>
            <a:endParaRPr lang="en-US" dirty="0"/>
          </a:p>
          <a:p>
            <a:endParaRPr lang="en-US" dirty="0"/>
          </a:p>
        </p:txBody>
      </p:sp>
      <p:sp>
        <p:nvSpPr>
          <p:cNvPr id="6" name="Content Placeholder 4"/>
          <p:cNvSpPr txBox="1">
            <a:spLocks/>
          </p:cNvSpPr>
          <p:nvPr/>
        </p:nvSpPr>
        <p:spPr>
          <a:xfrm>
            <a:off x="-828600" y="2996952"/>
            <a:ext cx="8507288" cy="88610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ctr"/>
            <a:endParaRPr lang="en-US" dirty="0"/>
          </a:p>
        </p:txBody>
      </p:sp>
      <p:sp>
        <p:nvSpPr>
          <p:cNvPr id="3" name="Rectangle: Folded Corner 2"/>
          <p:cNvSpPr/>
          <p:nvPr/>
        </p:nvSpPr>
        <p:spPr>
          <a:xfrm>
            <a:off x="5076056" y="1160983"/>
            <a:ext cx="3744416" cy="3643865"/>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5352802" y="1265419"/>
            <a:ext cx="3323653" cy="3785652"/>
          </a:xfrm>
          <a:prstGeom prst="rect">
            <a:avLst/>
          </a:prstGeom>
          <a:noFill/>
        </p:spPr>
        <p:txBody>
          <a:bodyPr wrap="square" rtlCol="0">
            <a:spAutoFit/>
          </a:bodyPr>
          <a:lstStyle/>
          <a:p>
            <a:pPr algn="ctr"/>
            <a:r>
              <a:rPr lang="en-US" b="1" dirty="0" smtClean="0">
                <a:solidFill>
                  <a:schemeClr val="accent5">
                    <a:lumMod val="75000"/>
                  </a:schemeClr>
                </a:solidFill>
              </a:rPr>
              <a:t>1- Location : </a:t>
            </a:r>
            <a:r>
              <a:rPr lang="en-US" sz="1600" dirty="0" smtClean="0">
                <a:solidFill>
                  <a:srgbClr val="464653"/>
                </a:solidFill>
              </a:rPr>
              <a:t>Their </a:t>
            </a:r>
            <a:r>
              <a:rPr lang="en-US" sz="1600" dirty="0">
                <a:solidFill>
                  <a:srgbClr val="464653"/>
                </a:solidFill>
              </a:rPr>
              <a:t>fibers </a:t>
            </a:r>
            <a:r>
              <a:rPr lang="en-US" sz="1600" dirty="0" smtClean="0">
                <a:solidFill>
                  <a:srgbClr val="464653"/>
                </a:solidFill>
              </a:rPr>
              <a:t>originate from </a:t>
            </a:r>
            <a:endParaRPr lang="en-US" sz="1600" dirty="0">
              <a:solidFill>
                <a:srgbClr val="464653"/>
              </a:solidFill>
            </a:endParaRPr>
          </a:p>
          <a:p>
            <a:pPr algn="ctr"/>
            <a:r>
              <a:rPr lang="en-US" sz="1600" b="1" dirty="0">
                <a:solidFill>
                  <a:srgbClr val="933B95"/>
                </a:solidFill>
              </a:rPr>
              <a:t>brain &amp; sacrum </a:t>
            </a:r>
            <a:r>
              <a:rPr lang="en-US" sz="1600" b="1" dirty="0">
                <a:solidFill>
                  <a:srgbClr val="FF0000"/>
                </a:solidFill>
              </a:rPr>
              <a:t>(Craniosacral) </a:t>
            </a:r>
          </a:p>
          <a:p>
            <a:endParaRPr lang="en-US" sz="1200" dirty="0">
              <a:solidFill>
                <a:srgbClr val="FF0000"/>
              </a:solidFill>
            </a:endParaRPr>
          </a:p>
          <a:p>
            <a:pPr marL="788670" lvl="1" indent="-514350">
              <a:buFont typeface="+mj-lt"/>
              <a:buAutoNum type="arabicPeriod"/>
            </a:pPr>
            <a:r>
              <a:rPr lang="en-US" sz="1600" b="1" dirty="0">
                <a:solidFill>
                  <a:srgbClr val="FF0000"/>
                </a:solidFill>
              </a:rPr>
              <a:t>cranial nuclei </a:t>
            </a:r>
            <a:r>
              <a:rPr lang="en-US" sz="1200" dirty="0">
                <a:solidFill>
                  <a:srgbClr val="933B95"/>
                </a:solidFill>
              </a:rPr>
              <a:t>Cell bodies of the motor </a:t>
            </a:r>
            <a:r>
              <a:rPr lang="en-US" sz="1200" dirty="0" smtClean="0">
                <a:solidFill>
                  <a:srgbClr val="933B95"/>
                </a:solidFill>
              </a:rPr>
              <a:t>nuclei</a:t>
            </a:r>
            <a:r>
              <a:rPr lang="en-US" sz="1200" dirty="0" smtClean="0"/>
              <a:t> </a:t>
            </a:r>
            <a:r>
              <a:rPr lang="en-US" sz="1200" dirty="0" smtClean="0">
                <a:solidFill>
                  <a:srgbClr val="933B95"/>
                </a:solidFill>
              </a:rPr>
              <a:t>of </a:t>
            </a:r>
            <a:r>
              <a:rPr lang="en-US" sz="1200" dirty="0">
                <a:solidFill>
                  <a:srgbClr val="933B95"/>
                </a:solidFill>
              </a:rPr>
              <a:t>the cranial nerves III, VII, IX and X (3</a:t>
            </a:r>
            <a:r>
              <a:rPr lang="en-US" sz="1200" baseline="30000" dirty="0">
                <a:solidFill>
                  <a:srgbClr val="933B95"/>
                </a:solidFill>
              </a:rPr>
              <a:t>rd</a:t>
            </a:r>
            <a:r>
              <a:rPr lang="en-US" sz="1200" dirty="0">
                <a:solidFill>
                  <a:srgbClr val="933B95"/>
                </a:solidFill>
              </a:rPr>
              <a:t>,7</a:t>
            </a:r>
            <a:r>
              <a:rPr lang="en-US" sz="1200" baseline="30000" dirty="0">
                <a:solidFill>
                  <a:srgbClr val="933B95"/>
                </a:solidFill>
              </a:rPr>
              <a:t>th</a:t>
            </a:r>
            <a:r>
              <a:rPr lang="en-US" sz="1200" dirty="0">
                <a:solidFill>
                  <a:srgbClr val="933B95"/>
                </a:solidFill>
              </a:rPr>
              <a:t>.9</a:t>
            </a:r>
            <a:r>
              <a:rPr lang="en-US" sz="1200" baseline="30000" dirty="0">
                <a:solidFill>
                  <a:srgbClr val="933B95"/>
                </a:solidFill>
              </a:rPr>
              <a:t>th</a:t>
            </a:r>
            <a:r>
              <a:rPr lang="en-US" sz="1200" dirty="0">
                <a:solidFill>
                  <a:srgbClr val="933B95"/>
                </a:solidFill>
              </a:rPr>
              <a:t>.10</a:t>
            </a:r>
            <a:r>
              <a:rPr lang="en-US" sz="1200" baseline="30000" dirty="0">
                <a:solidFill>
                  <a:srgbClr val="933B95"/>
                </a:solidFill>
              </a:rPr>
              <a:t>th</a:t>
            </a:r>
            <a:r>
              <a:rPr lang="en-US" sz="1200" dirty="0">
                <a:solidFill>
                  <a:srgbClr val="933B95"/>
                </a:solidFill>
              </a:rPr>
              <a:t>) </a:t>
            </a:r>
            <a:r>
              <a:rPr lang="en-US" sz="1600" dirty="0">
                <a:solidFill>
                  <a:srgbClr val="464653"/>
                </a:solidFill>
              </a:rPr>
              <a:t>in brain stem (mid brain, pons, medulla) </a:t>
            </a:r>
          </a:p>
          <a:p>
            <a:pPr marL="788670" lvl="1" indent="-514350">
              <a:buFont typeface="+mj-lt"/>
              <a:buAutoNum type="arabicPeriod"/>
            </a:pPr>
            <a:endParaRPr lang="en-US" sz="1600" dirty="0">
              <a:solidFill>
                <a:srgbClr val="464653"/>
              </a:solidFill>
            </a:endParaRPr>
          </a:p>
          <a:p>
            <a:pPr marL="788670" lvl="1" indent="-514350">
              <a:buFont typeface="+mj-lt"/>
              <a:buAutoNum type="arabicPeriod"/>
            </a:pPr>
            <a:r>
              <a:rPr lang="en-US" sz="1600" b="1" dirty="0">
                <a:solidFill>
                  <a:srgbClr val="FF0000"/>
                </a:solidFill>
              </a:rPr>
              <a:t>sacral segments of the spinal cord</a:t>
            </a:r>
            <a:r>
              <a:rPr lang="en-US" sz="1600" b="1" dirty="0">
                <a:solidFill>
                  <a:srgbClr val="464653"/>
                </a:solidFill>
              </a:rPr>
              <a:t> </a:t>
            </a:r>
            <a:r>
              <a:rPr lang="en-US" sz="1600" dirty="0">
                <a:solidFill>
                  <a:srgbClr val="464653"/>
                </a:solidFill>
              </a:rPr>
              <a:t>(</a:t>
            </a:r>
            <a:r>
              <a:rPr lang="en-US" sz="1600" dirty="0">
                <a:solidFill>
                  <a:srgbClr val="FF0000"/>
                </a:solidFill>
              </a:rPr>
              <a:t>S2 -S4</a:t>
            </a:r>
            <a:r>
              <a:rPr lang="en-US" sz="1600" dirty="0">
                <a:solidFill>
                  <a:srgbClr val="464653"/>
                </a:solidFill>
              </a:rPr>
              <a:t>)</a:t>
            </a:r>
          </a:p>
          <a:p>
            <a:endParaRPr lang="en-US" sz="1600" dirty="0">
              <a:solidFill>
                <a:srgbClr val="464653"/>
              </a:solidFill>
            </a:endParaRPr>
          </a:p>
          <a:p>
            <a:r>
              <a:rPr lang="en-US" sz="1600" b="1" dirty="0">
                <a:solidFill>
                  <a:srgbClr val="933B95"/>
                </a:solidFill>
              </a:rPr>
              <a:t>Gives: (</a:t>
            </a:r>
            <a:r>
              <a:rPr lang="en-US" sz="1600" b="1" dirty="0" err="1">
                <a:solidFill>
                  <a:srgbClr val="933B95"/>
                </a:solidFill>
              </a:rPr>
              <a:t>cranio</a:t>
            </a:r>
            <a:r>
              <a:rPr lang="en-US" sz="1600" b="1" dirty="0">
                <a:solidFill>
                  <a:srgbClr val="933B95"/>
                </a:solidFill>
              </a:rPr>
              <a:t>-sacral </a:t>
            </a:r>
            <a:r>
              <a:rPr lang="en-US" sz="1600" b="1" dirty="0" smtClean="0">
                <a:solidFill>
                  <a:srgbClr val="933B95"/>
                </a:solidFill>
              </a:rPr>
              <a:t>outflow)</a:t>
            </a:r>
            <a:endParaRPr lang="en-US" sz="1600" b="1" dirty="0">
              <a:solidFill>
                <a:srgbClr val="933B95"/>
              </a:solidFill>
            </a:endParaRPr>
          </a:p>
          <a:p>
            <a:r>
              <a:rPr lang="en-US" sz="1200" b="1" dirty="0">
                <a:solidFill>
                  <a:schemeClr val="bg1">
                    <a:lumMod val="50000"/>
                  </a:schemeClr>
                </a:solidFill>
              </a:rPr>
              <a:t>(compare origin to Sympathetic)</a:t>
            </a:r>
          </a:p>
          <a:p>
            <a:endParaRPr lang="en-US" sz="1200" dirty="0"/>
          </a:p>
        </p:txBody>
      </p:sp>
      <p:sp>
        <p:nvSpPr>
          <p:cNvPr id="7" name="Arrow: Left 6"/>
          <p:cNvSpPr/>
          <p:nvPr/>
        </p:nvSpPr>
        <p:spPr>
          <a:xfrm>
            <a:off x="3573426" y="2367464"/>
            <a:ext cx="1574638" cy="504056"/>
          </a:xfrm>
          <a:prstGeom prst="leftArrow">
            <a:avLst>
              <a:gd name="adj1" fmla="val 29428"/>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47306496"/>
              </p:ext>
            </p:extLst>
          </p:nvPr>
        </p:nvGraphicFramePr>
        <p:xfrm>
          <a:off x="4788024" y="5005623"/>
          <a:ext cx="3744417" cy="1491332"/>
        </p:xfrm>
        <a:graphic>
          <a:graphicData uri="http://schemas.openxmlformats.org/drawingml/2006/table">
            <a:tbl>
              <a:tblPr rtl="1" firstRow="1" bandRow="1">
                <a:tableStyleId>{85BE263C-DBD7-4A20-BB59-AAB30ACAA65A}</a:tableStyleId>
              </a:tblPr>
              <a:tblGrid>
                <a:gridCol w="1248139"/>
                <a:gridCol w="1248139"/>
                <a:gridCol w="1248139"/>
              </a:tblGrid>
              <a:tr h="486586">
                <a:tc>
                  <a:txBody>
                    <a:bodyPr/>
                    <a:lstStyle/>
                    <a:p>
                      <a:pPr rtl="1"/>
                      <a:r>
                        <a:rPr lang="en-US" dirty="0" smtClean="0"/>
                        <a:t>axon</a:t>
                      </a:r>
                      <a:endParaRPr lang="ar-SA" dirty="0"/>
                    </a:p>
                  </a:txBody>
                  <a:tcPr/>
                </a:tc>
                <a:tc>
                  <a:txBody>
                    <a:bodyPr/>
                    <a:lstStyle/>
                    <a:p>
                      <a:pPr rtl="1"/>
                      <a:r>
                        <a:rPr lang="en-US" dirty="0" smtClean="0"/>
                        <a:t>neurons</a:t>
                      </a:r>
                      <a:endParaRPr lang="ar-SA" dirty="0"/>
                    </a:p>
                  </a:txBody>
                  <a:tcPr/>
                </a:tc>
                <a:tc>
                  <a:txBody>
                    <a:bodyPr/>
                    <a:lstStyle/>
                    <a:p>
                      <a:pPr rtl="1"/>
                      <a:endParaRPr lang="ar-SA" dirty="0"/>
                    </a:p>
                  </a:txBody>
                  <a:tcPr/>
                </a:tc>
              </a:tr>
              <a:tr h="486586">
                <a:tc>
                  <a:txBody>
                    <a:bodyPr/>
                    <a:lstStyle/>
                    <a:p>
                      <a:pPr rtl="1"/>
                      <a:r>
                        <a:rPr lang="en-US" dirty="0" smtClean="0"/>
                        <a:t>track</a:t>
                      </a:r>
                      <a:endParaRPr lang="ar-SA" dirty="0"/>
                    </a:p>
                  </a:txBody>
                  <a:tcPr/>
                </a:tc>
                <a:tc>
                  <a:txBody>
                    <a:bodyPr/>
                    <a:lstStyle/>
                    <a:p>
                      <a:pPr rtl="1"/>
                      <a:r>
                        <a:rPr lang="en-US" dirty="0" smtClean="0"/>
                        <a:t>Nucleus</a:t>
                      </a:r>
                      <a:endParaRPr lang="ar-SA" dirty="0"/>
                    </a:p>
                  </a:txBody>
                  <a:tcPr/>
                </a:tc>
                <a:tc>
                  <a:txBody>
                    <a:bodyPr/>
                    <a:lstStyle/>
                    <a:p>
                      <a:pPr rtl="1"/>
                      <a:r>
                        <a:rPr lang="en-US" sz="1400" b="1" dirty="0" smtClean="0">
                          <a:solidFill>
                            <a:schemeClr val="bg1"/>
                          </a:solidFill>
                        </a:rPr>
                        <a:t>Inside CNS</a:t>
                      </a:r>
                      <a:endParaRPr lang="ar-SA" sz="1400" b="1" dirty="0">
                        <a:solidFill>
                          <a:schemeClr val="bg1"/>
                        </a:solidFill>
                      </a:endParaRPr>
                    </a:p>
                  </a:txBody>
                  <a:tcPr>
                    <a:solidFill>
                      <a:schemeClr val="accent2"/>
                    </a:solidFill>
                  </a:tcPr>
                </a:tc>
              </a:tr>
              <a:tr h="486586">
                <a:tc>
                  <a:txBody>
                    <a:bodyPr/>
                    <a:lstStyle/>
                    <a:p>
                      <a:pPr rtl="1"/>
                      <a:r>
                        <a:rPr lang="en-US" dirty="0" smtClean="0"/>
                        <a:t>Nerves</a:t>
                      </a:r>
                      <a:endParaRPr lang="ar-SA" dirty="0"/>
                    </a:p>
                  </a:txBody>
                  <a:tcPr/>
                </a:tc>
                <a:tc>
                  <a:txBody>
                    <a:bodyPr/>
                    <a:lstStyle/>
                    <a:p>
                      <a:pPr rtl="1"/>
                      <a:r>
                        <a:rPr lang="en-US" dirty="0" smtClean="0"/>
                        <a:t>Ganglion</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Outside CNS</a:t>
                      </a:r>
                      <a:endParaRPr lang="ar-SA" sz="1400" b="1" dirty="0" smtClean="0">
                        <a:solidFill>
                          <a:schemeClr val="bg1"/>
                        </a:solidFill>
                      </a:endParaRPr>
                    </a:p>
                  </a:txBody>
                  <a:tcPr>
                    <a:solidFill>
                      <a:schemeClr val="accent2"/>
                    </a:solidFill>
                  </a:tcPr>
                </a:tc>
              </a:tr>
            </a:tbl>
          </a:graphicData>
        </a:graphic>
      </p:graphicFrame>
      <p:sp>
        <p:nvSpPr>
          <p:cNvPr id="12" name="Slide Number Placeholder 11"/>
          <p:cNvSpPr>
            <a:spLocks noGrp="1"/>
          </p:cNvSpPr>
          <p:nvPr>
            <p:ph type="sldNum" sz="quarter" idx="12"/>
          </p:nvPr>
        </p:nvSpPr>
        <p:spPr/>
        <p:txBody>
          <a:bodyPr/>
          <a:lstStyle/>
          <a:p>
            <a:fld id="{4929A69E-7D8F-4515-9605-0315ABD4F316}" type="slidenum">
              <a:rPr lang="en-US" smtClean="0"/>
              <a:pPr/>
              <a:t>12</a:t>
            </a:fld>
            <a:endParaRPr lang="en-US"/>
          </a:p>
        </p:txBody>
      </p:sp>
    </p:spTree>
    <p:extLst>
      <p:ext uri="{BB962C8B-B14F-4D97-AF65-F5344CB8AC3E}">
        <p14:creationId xmlns:p14="http://schemas.microsoft.com/office/powerpoint/2010/main" val="120772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696744" cy="936104"/>
          </a:xfrm>
        </p:spPr>
        <p:txBody>
          <a:bodyPr>
            <a:noAutofit/>
          </a:bodyPr>
          <a:lstStyle/>
          <a:p>
            <a:r>
              <a:rPr lang="en-US" dirty="0" smtClean="0"/>
              <a:t>Parasympathetic NS Cont. </a:t>
            </a:r>
            <a:endParaRPr lang="ar-SA" dirty="0"/>
          </a:p>
        </p:txBody>
      </p:sp>
      <p:sp>
        <p:nvSpPr>
          <p:cNvPr id="3" name="Content Placeholder 2"/>
          <p:cNvSpPr>
            <a:spLocks noGrp="1"/>
          </p:cNvSpPr>
          <p:nvPr>
            <p:ph sz="quarter" idx="1"/>
          </p:nvPr>
        </p:nvSpPr>
        <p:spPr>
          <a:xfrm>
            <a:off x="369876" y="1412776"/>
            <a:ext cx="8136904" cy="5040560"/>
          </a:xfrm>
        </p:spPr>
        <p:txBody>
          <a:bodyPr>
            <a:normAutofit/>
          </a:bodyPr>
          <a:lstStyle/>
          <a:p>
            <a:r>
              <a:rPr lang="en-US" sz="2000" b="1" dirty="0">
                <a:effectLst>
                  <a:outerShdw blurRad="38100" dist="38100" dir="2700000" algn="tl">
                    <a:srgbClr val="000000">
                      <a:alpha val="43137"/>
                    </a:srgbClr>
                  </a:outerShdw>
                </a:effectLst>
              </a:rPr>
              <a:t>The cranial nerves III, VII and IX</a:t>
            </a:r>
            <a:r>
              <a:rPr lang="en-US" sz="2000" dirty="0"/>
              <a:t> affect </a:t>
            </a:r>
            <a:r>
              <a:rPr lang="en-US" sz="2000" dirty="0">
                <a:solidFill>
                  <a:srgbClr val="933B95"/>
                </a:solidFill>
              </a:rPr>
              <a:t>the pupil and salivary gland secretion</a:t>
            </a:r>
          </a:p>
          <a:p>
            <a:pPr marL="0" indent="0">
              <a:buNone/>
            </a:pPr>
            <a:endParaRPr lang="en-US" sz="2000" dirty="0"/>
          </a:p>
          <a:p>
            <a:r>
              <a:rPr lang="en-US" sz="2000" b="1" dirty="0" err="1">
                <a:effectLst>
                  <a:outerShdw blurRad="38100" dist="38100" dir="2700000" algn="tl">
                    <a:srgbClr val="000000">
                      <a:alpha val="43137"/>
                    </a:srgbClr>
                  </a:outerShdw>
                </a:effectLst>
              </a:rPr>
              <a:t>Vagus</a:t>
            </a:r>
            <a:r>
              <a:rPr lang="en-US" sz="2000" b="1" dirty="0">
                <a:effectLst>
                  <a:outerShdw blurRad="38100" dist="38100" dir="2700000" algn="tl">
                    <a:srgbClr val="000000">
                      <a:alpha val="43137"/>
                    </a:srgbClr>
                  </a:outerShdw>
                </a:effectLst>
              </a:rPr>
              <a:t> nerve (X) carries </a:t>
            </a:r>
            <a:r>
              <a:rPr lang="en-US" sz="2000" b="1" dirty="0" err="1">
                <a:effectLst>
                  <a:outerShdw blurRad="38100" dist="38100" dir="2700000" algn="tl">
                    <a:srgbClr val="000000">
                      <a:alpha val="43137"/>
                    </a:srgbClr>
                  </a:outerShdw>
                </a:effectLst>
              </a:rPr>
              <a:t>fibres</a:t>
            </a:r>
            <a:r>
              <a:rPr lang="en-US" sz="2000" b="1" dirty="0">
                <a:effectLst>
                  <a:outerShdw blurRad="38100" dist="38100" dir="2700000" algn="tl">
                    <a:srgbClr val="000000">
                      <a:alpha val="43137"/>
                    </a:srgbClr>
                  </a:outerShdw>
                </a:effectLst>
              </a:rPr>
              <a:t> </a:t>
            </a:r>
            <a:r>
              <a:rPr lang="en-US" sz="2000" dirty="0"/>
              <a:t>to </a:t>
            </a:r>
            <a:r>
              <a:rPr lang="en-US" sz="2000" dirty="0">
                <a:solidFill>
                  <a:srgbClr val="933B95"/>
                </a:solidFill>
              </a:rPr>
              <a:t>the heart, lungs, stomach, upper intestine and ureter</a:t>
            </a:r>
          </a:p>
          <a:p>
            <a:pPr marL="0" indent="0">
              <a:buNone/>
            </a:pPr>
            <a:endParaRPr lang="en-US" sz="2000" dirty="0"/>
          </a:p>
          <a:p>
            <a:r>
              <a:rPr lang="en-US" sz="2000" b="1" dirty="0">
                <a:effectLst>
                  <a:outerShdw blurRad="38100" dist="38100" dir="2700000" algn="tl">
                    <a:srgbClr val="000000">
                      <a:alpha val="43137"/>
                    </a:srgbClr>
                  </a:outerShdw>
                </a:effectLst>
              </a:rPr>
              <a:t>The sacral </a:t>
            </a:r>
            <a:r>
              <a:rPr lang="en-US" sz="2000" b="1" dirty="0" err="1" smtClean="0">
                <a:effectLst>
                  <a:outerShdw blurRad="38100" dist="38100" dir="2700000" algn="tl">
                    <a:srgbClr val="000000">
                      <a:alpha val="43137"/>
                    </a:srgbClr>
                  </a:outerShdw>
                </a:effectLst>
              </a:rPr>
              <a:t>fibres</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form pelvic plexuses which innervate the </a:t>
            </a:r>
            <a:r>
              <a:rPr lang="en-US" sz="2000" dirty="0">
                <a:solidFill>
                  <a:srgbClr val="933B95"/>
                </a:solidFill>
              </a:rPr>
              <a:t>distal colon, rectum, bladder and reproductive organs.</a:t>
            </a:r>
            <a:endParaRPr lang="ar-SA" sz="2000" dirty="0">
              <a:solidFill>
                <a:srgbClr val="933B95"/>
              </a:solidFill>
            </a:endParaRPr>
          </a:p>
        </p:txBody>
      </p:sp>
      <p:sp>
        <p:nvSpPr>
          <p:cNvPr id="8" name="Slide Number Placeholder 7"/>
          <p:cNvSpPr>
            <a:spLocks noGrp="1"/>
          </p:cNvSpPr>
          <p:nvPr>
            <p:ph type="sldNum" sz="quarter" idx="12"/>
          </p:nvPr>
        </p:nvSpPr>
        <p:spPr/>
        <p:txBody>
          <a:bodyPr/>
          <a:lstStyle/>
          <a:p>
            <a:fld id="{4929A69E-7D8F-4515-9605-0315ABD4F316}" type="slidenum">
              <a:rPr lang="en-US" smtClean="0"/>
              <a:pPr/>
              <a:t>13</a:t>
            </a:fld>
            <a:endParaRPr lang="en-US"/>
          </a:p>
        </p:txBody>
      </p:sp>
    </p:spTree>
    <p:extLst>
      <p:ext uri="{BB962C8B-B14F-4D97-AF65-F5344CB8AC3E}">
        <p14:creationId xmlns:p14="http://schemas.microsoft.com/office/powerpoint/2010/main" val="248904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620479" y="3653544"/>
            <a:ext cx="4892000" cy="145378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sz="2400" dirty="0">
              <a:solidFill>
                <a:srgbClr val="464653"/>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1" y="201155"/>
            <a:ext cx="5809225" cy="420421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1" y="4581128"/>
            <a:ext cx="6769695" cy="1695277"/>
          </a:xfrm>
          <a:prstGeom prst="rect">
            <a:avLst/>
          </a:prstGeom>
        </p:spPr>
      </p:pic>
      <p:sp>
        <p:nvSpPr>
          <p:cNvPr id="7" name="TextBox 6"/>
          <p:cNvSpPr txBox="1"/>
          <p:nvPr/>
        </p:nvSpPr>
        <p:spPr>
          <a:xfrm>
            <a:off x="6156176" y="764704"/>
            <a:ext cx="2592288" cy="369332"/>
          </a:xfrm>
          <a:prstGeom prst="rect">
            <a:avLst/>
          </a:prstGeom>
          <a:noFill/>
        </p:spPr>
        <p:txBody>
          <a:bodyPr wrap="square" rtlCol="0">
            <a:spAutoFit/>
          </a:bodyPr>
          <a:lstStyle/>
          <a:p>
            <a:r>
              <a:rPr lang="en-US" dirty="0">
                <a:solidFill>
                  <a:schemeClr val="tx1">
                    <a:lumMod val="75000"/>
                    <a:lumOff val="25000"/>
                  </a:schemeClr>
                </a:solidFill>
              </a:rPr>
              <a:t>Parasympathetic origin</a:t>
            </a:r>
          </a:p>
        </p:txBody>
      </p:sp>
      <p:sp>
        <p:nvSpPr>
          <p:cNvPr id="11" name="TextBox 10"/>
          <p:cNvSpPr txBox="1"/>
          <p:nvPr/>
        </p:nvSpPr>
        <p:spPr>
          <a:xfrm>
            <a:off x="7020272" y="4967101"/>
            <a:ext cx="1512168" cy="923330"/>
          </a:xfrm>
          <a:prstGeom prst="rect">
            <a:avLst/>
          </a:prstGeom>
          <a:noFill/>
        </p:spPr>
        <p:txBody>
          <a:bodyPr wrap="square" rtlCol="0">
            <a:spAutoFit/>
          </a:bodyPr>
          <a:lstStyle/>
          <a:p>
            <a:r>
              <a:rPr lang="en-US" dirty="0">
                <a:solidFill>
                  <a:schemeClr val="tx1">
                    <a:lumMod val="75000"/>
                    <a:lumOff val="25000"/>
                  </a:schemeClr>
                </a:solidFill>
              </a:rPr>
              <a:t>1- pre</a:t>
            </a:r>
          </a:p>
          <a:p>
            <a:r>
              <a:rPr lang="en-US" dirty="0">
                <a:solidFill>
                  <a:schemeClr val="tx1">
                    <a:lumMod val="75000"/>
                    <a:lumOff val="25000"/>
                  </a:schemeClr>
                </a:solidFill>
              </a:rPr>
              <a:t>2- ganglion</a:t>
            </a:r>
          </a:p>
          <a:p>
            <a:r>
              <a:rPr lang="en-US" dirty="0">
                <a:solidFill>
                  <a:schemeClr val="tx1">
                    <a:lumMod val="75000"/>
                    <a:lumOff val="25000"/>
                  </a:schemeClr>
                </a:solidFill>
              </a:rPr>
              <a:t>3- Post</a:t>
            </a:r>
          </a:p>
        </p:txBody>
      </p:sp>
      <p:sp>
        <p:nvSpPr>
          <p:cNvPr id="2" name="TextBox 1"/>
          <p:cNvSpPr txBox="1"/>
          <p:nvPr/>
        </p:nvSpPr>
        <p:spPr>
          <a:xfrm>
            <a:off x="3099744" y="5059434"/>
            <a:ext cx="560142" cy="369332"/>
          </a:xfrm>
          <a:prstGeom prst="rect">
            <a:avLst/>
          </a:prstGeom>
          <a:noFill/>
        </p:spPr>
        <p:txBody>
          <a:bodyPr wrap="square" rtlCol="1">
            <a:spAutoFit/>
          </a:bodyPr>
          <a:lstStyle/>
          <a:p>
            <a:r>
              <a:rPr lang="en-US" dirty="0" smtClean="0"/>
              <a:t>1</a:t>
            </a:r>
            <a:endParaRPr lang="ar-SA" dirty="0"/>
          </a:p>
        </p:txBody>
      </p:sp>
      <p:sp>
        <p:nvSpPr>
          <p:cNvPr id="10" name="TextBox 9"/>
          <p:cNvSpPr txBox="1"/>
          <p:nvPr/>
        </p:nvSpPr>
        <p:spPr>
          <a:xfrm>
            <a:off x="4283968" y="4874768"/>
            <a:ext cx="432048" cy="369332"/>
          </a:xfrm>
          <a:prstGeom prst="rect">
            <a:avLst/>
          </a:prstGeom>
          <a:noFill/>
        </p:spPr>
        <p:txBody>
          <a:bodyPr wrap="square" rtlCol="1">
            <a:spAutoFit/>
          </a:bodyPr>
          <a:lstStyle/>
          <a:p>
            <a:r>
              <a:rPr lang="en-US" dirty="0"/>
              <a:t>2</a:t>
            </a:r>
            <a:endParaRPr lang="ar-SA" dirty="0"/>
          </a:p>
        </p:txBody>
      </p:sp>
      <p:sp>
        <p:nvSpPr>
          <p:cNvPr id="12" name="TextBox 11"/>
          <p:cNvSpPr txBox="1"/>
          <p:nvPr/>
        </p:nvSpPr>
        <p:spPr>
          <a:xfrm>
            <a:off x="4965408" y="5107330"/>
            <a:ext cx="375962" cy="369332"/>
          </a:xfrm>
          <a:prstGeom prst="rect">
            <a:avLst/>
          </a:prstGeom>
          <a:noFill/>
        </p:spPr>
        <p:txBody>
          <a:bodyPr wrap="square" rtlCol="1">
            <a:spAutoFit/>
          </a:bodyPr>
          <a:lstStyle/>
          <a:p>
            <a:r>
              <a:rPr lang="en-US" dirty="0"/>
              <a:t>3</a:t>
            </a:r>
            <a:endParaRPr lang="ar-SA"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14</a:t>
            </a:fld>
            <a:endParaRPr lang="en-US"/>
          </a:p>
        </p:txBody>
      </p:sp>
    </p:spTree>
    <p:extLst>
      <p:ext uri="{BB962C8B-B14F-4D97-AF65-F5344CB8AC3E}">
        <p14:creationId xmlns:p14="http://schemas.microsoft.com/office/powerpoint/2010/main" val="207540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8"/>
          <p:cNvGraphicFramePr>
            <a:graphicFrameLocks noGrp="1"/>
          </p:cNvGraphicFramePr>
          <p:nvPr>
            <p:extLst>
              <p:ext uri="{D42A27DB-BD31-4B8C-83A1-F6EECF244321}">
                <p14:modId xmlns:p14="http://schemas.microsoft.com/office/powerpoint/2010/main" val="3161276474"/>
              </p:ext>
            </p:extLst>
          </p:nvPr>
        </p:nvGraphicFramePr>
        <p:xfrm>
          <a:off x="32454" y="116632"/>
          <a:ext cx="9004042" cy="6588604"/>
        </p:xfrm>
        <a:graphic>
          <a:graphicData uri="http://schemas.openxmlformats.org/drawingml/2006/table">
            <a:tbl>
              <a:tblPr>
                <a:tableStyleId>{284E427A-3D55-4303-BF80-6455036E1DE7}</a:tableStyleId>
              </a:tblPr>
              <a:tblGrid>
                <a:gridCol w="1526109"/>
                <a:gridCol w="3245264"/>
                <a:gridCol w="4232669"/>
              </a:tblGrid>
              <a:tr h="46739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The Autonomic Nervous System Functions 1 </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hMerge="1">
                  <a:txBody>
                    <a:bodyPr/>
                    <a:lstStyle/>
                    <a:p>
                      <a:endParaRPr lang="en-US"/>
                    </a:p>
                  </a:txBody>
                  <a:tcPr/>
                </a:tc>
                <a:tc hMerge="1">
                  <a:txBody>
                    <a:bodyPr/>
                    <a:lstStyle/>
                    <a:p>
                      <a:endParaRPr lang="en-US"/>
                    </a:p>
                  </a:txBody>
                  <a:tcPr/>
                </a:tc>
              </a:tr>
              <a:tr h="789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Structure</a:t>
                      </a:r>
                      <a:endParaRPr kumimoji="0" lang="en-US" sz="2000" b="1" i="0" u="none" strike="noStrike" cap="none" normalizeH="0" baseline="0" dirty="0" smtClean="0">
                        <a:ln>
                          <a:noFill/>
                        </a:ln>
                        <a:solidFill>
                          <a:srgbClr val="00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Sympathetic Stimulation</a:t>
                      </a:r>
                      <a:endParaRPr kumimoji="0" lang="en-US" sz="2000" b="1" i="0" u="none" strike="noStrike" cap="none" normalizeH="0" baseline="0" smtClean="0">
                        <a:ln>
                          <a:noFill/>
                        </a:ln>
                        <a:solidFill>
                          <a:srgbClr val="00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Parasympathetic Stimulation</a:t>
                      </a:r>
                      <a:endParaRPr kumimoji="0" lang="en-US" sz="2000" b="1" i="0" u="none" strike="noStrike" cap="none" normalizeH="0" baseline="0" dirty="0" smtClean="0">
                        <a:ln>
                          <a:noFill/>
                        </a:ln>
                        <a:solidFill>
                          <a:srgbClr val="00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r>
              <a:tr h="16956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Iris (eye muscle)</a:t>
                      </a:r>
                      <a:endParaRPr kumimoji="0" lang="en-US" sz="2000" b="1" i="0" u="none" strike="noStrike" cap="none" normalizeH="0" baseline="0" smtClean="0">
                        <a:ln>
                          <a:noFill/>
                        </a:ln>
                        <a:solidFill>
                          <a:srgbClr val="FF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tx1"/>
                          </a:solidFill>
                        </a:rPr>
                        <a:t>contracts </a:t>
                      </a:r>
                      <a:r>
                        <a:rPr lang="en-US" sz="1400" dirty="0" smtClean="0"/>
                        <a:t>the meridional fibers of the iris to </a:t>
                      </a:r>
                      <a:r>
                        <a:rPr lang="en-US" sz="1400" u="sng" dirty="0" smtClean="0">
                          <a:solidFill>
                            <a:srgbClr val="FF0000"/>
                          </a:solidFill>
                        </a:rPr>
                        <a:t>dilate the pupil</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u="sng" dirty="0" smtClean="0">
                        <a:solidFill>
                          <a:srgbClr val="FF0000"/>
                        </a:solidFill>
                      </a:endParaRPr>
                    </a:p>
                    <a:p>
                      <a:r>
                        <a:rPr lang="en-US" sz="1400" b="1" dirty="0" smtClean="0">
                          <a:solidFill>
                            <a:schemeClr val="tx1">
                              <a:lumMod val="50000"/>
                              <a:lumOff val="50000"/>
                            </a:schemeClr>
                          </a:solidFill>
                        </a:rPr>
                        <a:t>Meridional Fibers : </a:t>
                      </a:r>
                      <a:r>
                        <a:rPr lang="en-US" sz="1400" dirty="0" smtClean="0">
                          <a:solidFill>
                            <a:schemeClr val="tx1">
                              <a:lumMod val="50000"/>
                              <a:lumOff val="50000"/>
                            </a:schemeClr>
                          </a:solidFill>
                        </a:rPr>
                        <a:t>longitudinal fibers of Ciliary muscle  </a:t>
                      </a:r>
                      <a:endParaRPr lang="ar-SA" sz="1400" dirty="0" smtClean="0">
                        <a:solidFill>
                          <a:schemeClr val="tx1">
                            <a:lumMod val="50000"/>
                            <a:lumOff val="50000"/>
                          </a:schemeClr>
                        </a:solidFill>
                      </a:endParaRPr>
                    </a:p>
                    <a:p>
                      <a:r>
                        <a:rPr lang="en-US" sz="1400" b="1" dirty="0" smtClean="0">
                          <a:solidFill>
                            <a:schemeClr val="tx1">
                              <a:lumMod val="50000"/>
                              <a:lumOff val="50000"/>
                            </a:schemeClr>
                          </a:solidFill>
                        </a:rPr>
                        <a:t>Ciliary muscles :</a:t>
                      </a:r>
                      <a:r>
                        <a:rPr lang="ar-SA" sz="1400" b="1" dirty="0" smtClean="0">
                          <a:solidFill>
                            <a:schemeClr val="tx1">
                              <a:lumMod val="50000"/>
                              <a:lumOff val="50000"/>
                            </a:schemeClr>
                          </a:solidFill>
                        </a:rPr>
                        <a:t> </a:t>
                      </a:r>
                      <a:r>
                        <a:rPr lang="en-US" sz="1400" dirty="0" smtClean="0">
                          <a:solidFill>
                            <a:schemeClr val="tx1">
                              <a:lumMod val="50000"/>
                              <a:lumOff val="50000"/>
                            </a:schemeClr>
                          </a:solidFill>
                        </a:rPr>
                        <a:t>ring of smooth muscles in eye’s middle layer </a:t>
                      </a:r>
                      <a:r>
                        <a:rPr lang="ar-SA" sz="1400" dirty="0" smtClean="0">
                          <a:solidFill>
                            <a:schemeClr val="tx1">
                              <a:lumMod val="50000"/>
                              <a:lumOff val="50000"/>
                            </a:schemeClr>
                          </a:solidFill>
                        </a:rPr>
                        <a:t> </a:t>
                      </a:r>
                      <a:endParaRPr lang="en-US" sz="1400" dirty="0" smtClean="0">
                        <a:solidFill>
                          <a:schemeClr val="tx1">
                            <a:lumMod val="50000"/>
                            <a:lumOff val="50000"/>
                          </a:schemeClr>
                        </a:solidFill>
                      </a:endParaRPr>
                    </a:p>
                  </a:txBody>
                  <a:tcPr marT="45725" marB="4572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tx1"/>
                          </a:solidFill>
                        </a:rPr>
                        <a:t>contracts the </a:t>
                      </a:r>
                      <a:r>
                        <a:rPr lang="en-US" sz="1600" dirty="0" smtClean="0"/>
                        <a:t>circular muscle (ciliary</a:t>
                      </a:r>
                      <a:r>
                        <a:rPr lang="en-US" sz="1600" baseline="0" dirty="0" smtClean="0"/>
                        <a:t> </a:t>
                      </a:r>
                      <a:r>
                        <a:rPr lang="en-US" sz="1600" dirty="0" smtClean="0"/>
                        <a:t>muscle)</a:t>
                      </a:r>
                      <a:r>
                        <a:rPr lang="en-US" sz="1600" baseline="0" dirty="0" smtClean="0"/>
                        <a:t> </a:t>
                      </a:r>
                      <a:r>
                        <a:rPr lang="en-US" sz="1600" dirty="0" smtClean="0"/>
                        <a:t>of the iris to</a:t>
                      </a:r>
                      <a:r>
                        <a:rPr lang="en-US" sz="1600" baseline="0" dirty="0" smtClean="0"/>
                        <a:t> </a:t>
                      </a:r>
                      <a:r>
                        <a:rPr lang="en-US" sz="1600" u="sng" dirty="0" smtClean="0">
                          <a:solidFill>
                            <a:srgbClr val="FF0000"/>
                          </a:solidFill>
                        </a:rPr>
                        <a:t>constrict the pupil</a:t>
                      </a:r>
                      <a:endParaRPr lang="ar-SA" sz="1600" u="sng" dirty="0" smtClean="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r-SA" sz="1600" b="1" i="0" u="sng" strike="noStrike" cap="none" normalizeH="0" baseline="0" dirty="0" smtClean="0">
                        <a:ln>
                          <a:noFill/>
                        </a:ln>
                        <a:solidFill>
                          <a:srgbClr val="FF0000"/>
                        </a:solidFill>
                        <a:effectLst/>
                        <a:latin typeface="Times New Roman" pitchFamily="18" charset="0"/>
                        <a:cs typeface="Times New Roman" pitchFamily="18" charset="0"/>
                      </a:endParaRPr>
                    </a:p>
                    <a:p>
                      <a:r>
                        <a:rPr lang="en-US" sz="1600" b="1" dirty="0" smtClean="0">
                          <a:solidFill>
                            <a:schemeClr val="tx1">
                              <a:lumMod val="50000"/>
                              <a:lumOff val="50000"/>
                            </a:schemeClr>
                          </a:solidFill>
                        </a:rPr>
                        <a:t>I</a:t>
                      </a:r>
                      <a:r>
                        <a:rPr lang="is-IS" sz="1600" b="1" dirty="0" smtClean="0">
                          <a:solidFill>
                            <a:schemeClr val="tx1">
                              <a:lumMod val="50000"/>
                              <a:lumOff val="50000"/>
                            </a:schemeClr>
                          </a:solidFill>
                        </a:rPr>
                        <a:t>ris </a:t>
                      </a:r>
                      <a:r>
                        <a:rPr lang="is-IS" sz="1600" dirty="0" smtClean="0">
                          <a:solidFill>
                            <a:schemeClr val="tx1">
                              <a:lumMod val="50000"/>
                              <a:lumOff val="50000"/>
                            </a:schemeClr>
                          </a:solidFill>
                        </a:rPr>
                        <a:t>: </a:t>
                      </a:r>
                      <a:r>
                        <a:rPr lang="ar-SA" sz="1600" dirty="0" smtClean="0">
                          <a:solidFill>
                            <a:schemeClr val="tx1">
                              <a:lumMod val="50000"/>
                              <a:lumOff val="50000"/>
                            </a:schemeClr>
                          </a:solidFill>
                        </a:rPr>
                        <a:t>القزحية </a:t>
                      </a:r>
                      <a:endParaRPr lang="en-US" sz="1600" dirty="0" smtClean="0">
                        <a:solidFill>
                          <a:schemeClr val="tx1">
                            <a:lumMod val="50000"/>
                            <a:lumOff val="50000"/>
                          </a:schemeClr>
                        </a:solidFill>
                      </a:endParaRPr>
                    </a:p>
                    <a:p>
                      <a:r>
                        <a:rPr lang="en-US" sz="1600" b="1" dirty="0" smtClean="0">
                          <a:solidFill>
                            <a:schemeClr val="tx1">
                              <a:lumMod val="50000"/>
                              <a:lumOff val="50000"/>
                            </a:schemeClr>
                          </a:solidFill>
                        </a:rPr>
                        <a:t>Dilate : </a:t>
                      </a:r>
                      <a:r>
                        <a:rPr lang="ar-SA" sz="1600" dirty="0" smtClean="0">
                          <a:solidFill>
                            <a:schemeClr val="tx1">
                              <a:lumMod val="50000"/>
                              <a:lumOff val="50000"/>
                            </a:schemeClr>
                          </a:solidFill>
                        </a:rPr>
                        <a:t>يتوسع</a:t>
                      </a:r>
                    </a:p>
                    <a:p>
                      <a:r>
                        <a:rPr lang="en-US" sz="1600" b="1" dirty="0" smtClean="0">
                          <a:solidFill>
                            <a:schemeClr val="tx1">
                              <a:lumMod val="50000"/>
                              <a:lumOff val="50000"/>
                            </a:schemeClr>
                          </a:solidFill>
                        </a:rPr>
                        <a:t>contract</a:t>
                      </a:r>
                      <a:r>
                        <a:rPr lang="en-US" sz="1600" dirty="0" smtClean="0">
                          <a:solidFill>
                            <a:schemeClr val="tx1">
                              <a:lumMod val="50000"/>
                              <a:lumOff val="50000"/>
                            </a:schemeClr>
                          </a:solidFill>
                        </a:rPr>
                        <a:t> = constrict: </a:t>
                      </a:r>
                      <a:r>
                        <a:rPr lang="ar-SA" sz="1600" dirty="0" smtClean="0">
                          <a:solidFill>
                            <a:schemeClr val="tx1">
                              <a:lumMod val="50000"/>
                              <a:lumOff val="50000"/>
                            </a:schemeClr>
                          </a:solidFill>
                        </a:rPr>
                        <a:t>يضيق </a:t>
                      </a:r>
                      <a:endParaRPr kumimoji="0" lang="ar-SA" sz="1600" b="1" i="0" u="sng"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r-SA" sz="1600" b="1" i="0" u="sng" strike="noStrike" cap="none" normalizeH="0" baseline="0" dirty="0" smtClean="0">
                        <a:ln>
                          <a:noFill/>
                        </a:ln>
                        <a:solidFill>
                          <a:srgbClr val="FF0000"/>
                        </a:solidFill>
                        <a:effectLst/>
                        <a:latin typeface="Times New Roman" pitchFamily="18" charset="0"/>
                        <a:cs typeface="Times New Roman" pitchFamily="18" charset="0"/>
                      </a:endParaRPr>
                    </a:p>
                  </a:txBody>
                  <a:tcPr marT="45725" marB="45725" anchor="ctr" horzOverflow="overflow"/>
                </a:tc>
              </a:tr>
              <a:tr h="847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Salivary Glands</a:t>
                      </a:r>
                      <a:endParaRPr kumimoji="0" lang="en-US" sz="2000" b="1" i="0" u="none" strike="noStrike" cap="none" normalizeH="0" baseline="0" smtClean="0">
                        <a:ln>
                          <a:noFill/>
                        </a:ln>
                        <a:solidFill>
                          <a:srgbClr val="FF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rtl="1"/>
                      <a:r>
                        <a:rPr lang="en-US" sz="1600" dirty="0" smtClean="0">
                          <a:solidFill>
                            <a:schemeClr val="tx1"/>
                          </a:solidFill>
                        </a:rPr>
                        <a:t>vasoconstriction </a:t>
                      </a:r>
                      <a:r>
                        <a:rPr lang="en-US" sz="1600" dirty="0" smtClean="0"/>
                        <a:t>of the blood vessels to the glands which causes </a:t>
                      </a:r>
                      <a:r>
                        <a:rPr lang="en-US" sz="1600" u="sng" dirty="0" smtClean="0">
                          <a:solidFill>
                            <a:srgbClr val="FF0000"/>
                          </a:solidFill>
                        </a:rPr>
                        <a:t>reduction in their secretion</a:t>
                      </a:r>
                      <a:r>
                        <a:rPr lang="en-US" sz="1600" dirty="0" smtClean="0"/>
                        <a:t>.</a:t>
                      </a:r>
                      <a:endParaRPr lang="ar-SA" sz="1600" dirty="0"/>
                    </a:p>
                  </a:txBody>
                  <a:tcPr marT="45725" marB="45725" anchor="ctr" horzOverflow="overflow"/>
                </a:tc>
                <a:tc>
                  <a:txBody>
                    <a:bodyPr/>
                    <a:lstStyle/>
                    <a:p>
                      <a:pPr marL="171450" indent="-171450" algn="l" rtl="0">
                        <a:buFont typeface="Arial" panose="020B0604020202020204" pitchFamily="34" charset="0"/>
                        <a:buChar char="•"/>
                      </a:pPr>
                      <a:r>
                        <a:rPr lang="en-US" sz="1800" dirty="0" smtClean="0">
                          <a:solidFill>
                            <a:schemeClr val="tx1"/>
                          </a:solidFill>
                        </a:rPr>
                        <a:t>It is</a:t>
                      </a:r>
                      <a:r>
                        <a:rPr lang="en-US" sz="1800" baseline="0" dirty="0" smtClean="0">
                          <a:solidFill>
                            <a:schemeClr val="tx1"/>
                          </a:solidFill>
                        </a:rPr>
                        <a:t> </a:t>
                      </a:r>
                      <a:r>
                        <a:rPr lang="en-US" sz="1800" dirty="0" smtClean="0">
                          <a:solidFill>
                            <a:schemeClr val="tx1"/>
                          </a:solidFill>
                        </a:rPr>
                        <a:t>Controlled</a:t>
                      </a:r>
                      <a:r>
                        <a:rPr lang="en-US" sz="1800" baseline="0" dirty="0" smtClean="0">
                          <a:solidFill>
                            <a:schemeClr val="tx1"/>
                          </a:solidFill>
                        </a:rPr>
                        <a:t> by </a:t>
                      </a:r>
                      <a:r>
                        <a:rPr lang="en-US" sz="1600" baseline="0" dirty="0" smtClean="0">
                          <a:solidFill>
                            <a:srgbClr val="FF0000"/>
                          </a:solidFill>
                        </a:rPr>
                        <a:t>parasympathetic</a:t>
                      </a:r>
                      <a:endParaRPr lang="en-US" sz="1100" baseline="0" dirty="0" smtClean="0">
                        <a:solidFill>
                          <a:srgbClr val="FF0000"/>
                        </a:solidFill>
                      </a:endParaRPr>
                    </a:p>
                    <a:p>
                      <a:pPr marL="0" indent="0" algn="l" rtl="0">
                        <a:buFont typeface="Arial" panose="020B0604020202020204" pitchFamily="34" charset="0"/>
                        <a:buNone/>
                      </a:pPr>
                      <a:r>
                        <a:rPr lang="en-US" sz="1600" dirty="0" smtClean="0">
                          <a:solidFill>
                            <a:schemeClr val="tx1"/>
                          </a:solidFill>
                        </a:rPr>
                        <a:t> </a:t>
                      </a:r>
                    </a:p>
                    <a:p>
                      <a:pPr marL="171450" indent="-171450" algn="l" rtl="0">
                        <a:buFont typeface="Arial" panose="020B0604020202020204" pitchFamily="34" charset="0"/>
                        <a:buChar char="•"/>
                      </a:pPr>
                      <a:r>
                        <a:rPr lang="en-US" sz="1800" u="sng" dirty="0" smtClean="0">
                          <a:solidFill>
                            <a:srgbClr val="FF0000"/>
                          </a:solidFill>
                        </a:rPr>
                        <a:t>Increase their secretion </a:t>
                      </a:r>
                      <a:endParaRPr lang="ar-SA" sz="1800" u="sng" dirty="0">
                        <a:solidFill>
                          <a:srgbClr val="FF0000"/>
                        </a:solidFill>
                      </a:endParaRPr>
                    </a:p>
                  </a:txBody>
                  <a:tcPr marT="45725" marB="45725" anchor="ctr" horzOverflow="overflow"/>
                </a:tc>
              </a:tr>
              <a:tr h="631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Oral/Nasal Mucosa</a:t>
                      </a:r>
                      <a:endParaRPr kumimoji="0" lang="en-US" sz="2000" b="1" i="0" u="none" strike="noStrike" cap="none" normalizeH="0" baseline="0" smtClean="0">
                        <a:ln>
                          <a:noFill/>
                        </a:ln>
                        <a:solidFill>
                          <a:srgbClr val="FF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Mucus production reduced</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25" marB="4572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Mucus production increased</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25" marB="45725" anchor="ctr" horzOverflow="overflow"/>
                </a:tc>
              </a:tr>
              <a:tr h="5717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Heart</a:t>
                      </a:r>
                      <a:endParaRPr kumimoji="0" lang="en-US" sz="2000" b="1" i="0" u="none" strike="noStrike" cap="none" normalizeH="0" baseline="0" smtClean="0">
                        <a:ln>
                          <a:noFill/>
                        </a:ln>
                        <a:solidFill>
                          <a:srgbClr val="FF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sng" strike="noStrike" cap="none" normalizeH="0" baseline="0" dirty="0" smtClean="0">
                          <a:ln>
                            <a:noFill/>
                          </a:ln>
                          <a:solidFill>
                            <a:srgbClr val="FF0000"/>
                          </a:solidFill>
                          <a:effectLst/>
                        </a:rPr>
                        <a:t>Heart rate and force increased</a:t>
                      </a:r>
                      <a:endParaRPr kumimoji="0" lang="en-US" sz="1800" b="1" i="0" u="sng" strike="noStrike" cap="none" normalizeH="0" baseline="0" dirty="0" smtClean="0">
                        <a:ln>
                          <a:noFill/>
                        </a:ln>
                        <a:solidFill>
                          <a:srgbClr val="FF0000"/>
                        </a:solidFill>
                        <a:effectLst/>
                        <a:latin typeface="Times New Roman" pitchFamily="18" charset="0"/>
                        <a:cs typeface="Times New Roman" pitchFamily="18" charset="0"/>
                      </a:endParaRPr>
                    </a:p>
                  </a:txBody>
                  <a:tcPr marT="45725" marB="4572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sng" strike="noStrike" cap="none" normalizeH="0" baseline="0" dirty="0" smtClean="0">
                          <a:ln>
                            <a:noFill/>
                          </a:ln>
                          <a:solidFill>
                            <a:srgbClr val="FF0000"/>
                          </a:solidFill>
                          <a:effectLst/>
                        </a:rPr>
                        <a:t>Heart rate and force decreased</a:t>
                      </a:r>
                      <a:endParaRPr kumimoji="0" lang="en-US" sz="1800" b="1" i="0" u="sng" strike="noStrike" cap="none" normalizeH="0" baseline="0" dirty="0" smtClean="0">
                        <a:ln>
                          <a:noFill/>
                        </a:ln>
                        <a:solidFill>
                          <a:srgbClr val="FF0000"/>
                        </a:solidFill>
                        <a:effectLst/>
                        <a:latin typeface="Times New Roman" pitchFamily="18" charset="0"/>
                        <a:cs typeface="Times New Roman" pitchFamily="18" charset="0"/>
                      </a:endParaRPr>
                    </a:p>
                  </a:txBody>
                  <a:tcPr marT="45725" marB="45725" anchor="ctr" horzOverflow="overflow"/>
                </a:tc>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Lung</a:t>
                      </a:r>
                      <a:endParaRPr kumimoji="0" lang="en-US" sz="20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Bronchial muscle relaxed</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25" marB="4572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Bronchial muscle contracted</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25" marB="45725" anchor="ctr" horzOverflow="overflow"/>
                </a:tc>
              </a:tr>
              <a:tr h="78924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400" b="1" cap="none" spc="0" dirty="0" smtClean="0">
                          <a:ln/>
                          <a:solidFill>
                            <a:schemeClr val="tx1"/>
                          </a:solidFill>
                          <a:effectLst/>
                          <a:latin typeface="+mn-lt"/>
                        </a:rPr>
                        <a:t>Systemic Blood Vessels: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400" b="1" cap="none" spc="0" dirty="0" smtClean="0">
                          <a:ln/>
                          <a:solidFill>
                            <a:schemeClr val="tx1"/>
                          </a:solidFill>
                          <a:effectLst/>
                          <a:latin typeface="+mn-lt"/>
                        </a:rPr>
                        <a:t>&amp; Arterial pressure :</a:t>
                      </a:r>
                    </a:p>
                  </a:txBody>
                  <a:tcPr marT="45725" marB="45725" anchor="ctr" horzOverflow="overflow">
                    <a:solidFill>
                      <a:schemeClr val="bg2">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FF0000"/>
                          </a:solidFill>
                        </a:rPr>
                        <a:t>Constricted </a:t>
                      </a:r>
                      <a:r>
                        <a:rPr lang="en-US" sz="1600" u="sng" dirty="0" smtClean="0">
                          <a:solidFill>
                            <a:srgbClr val="FF0000"/>
                          </a:solidFill>
                        </a:rPr>
                        <a:t>(Increase the cardiac output and resistance </a:t>
                      </a:r>
                      <a:r>
                        <a:rPr lang="en-US" sz="1600" dirty="0" smtClean="0"/>
                        <a:t>to the blood flow and </a:t>
                      </a:r>
                      <a:r>
                        <a:rPr lang="en-US" sz="1600" b="0" u="sng" dirty="0" smtClean="0">
                          <a:solidFill>
                            <a:srgbClr val="FF0000"/>
                          </a:solidFill>
                        </a:rPr>
                        <a:t>increase blood pressure</a:t>
                      </a:r>
                      <a:r>
                        <a:rPr lang="en-US" sz="1600" dirty="0" smtClean="0"/>
                        <a:t>)</a:t>
                      </a:r>
                      <a:endParaRPr kumimoji="0" lang="en-US" altLang="en-US" sz="1600" u="sng" strike="noStrike" kern="1200" cap="none" normalizeH="0" baseline="0" dirty="0" smtClean="0">
                        <a:ln>
                          <a:noFill/>
                        </a:ln>
                        <a:solidFill>
                          <a:srgbClr val="FF0000"/>
                        </a:solidFill>
                        <a:effectLst/>
                        <a:latin typeface="+mn-lt"/>
                        <a:ea typeface="+mn-ea"/>
                        <a:cs typeface="+mn-cs"/>
                      </a:endParaRPr>
                    </a:p>
                  </a:txBody>
                  <a:tcPr marT="45725" marB="4572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No effect </a:t>
                      </a:r>
                      <a:r>
                        <a:rPr lang="en-US" sz="1800" u="sng" dirty="0" smtClean="0">
                          <a:solidFill>
                            <a:srgbClr val="FF0000"/>
                          </a:solidFill>
                        </a:rPr>
                        <a:t>except</a:t>
                      </a:r>
                      <a:r>
                        <a:rPr lang="en-US" sz="1800" dirty="0" smtClean="0"/>
                        <a:t> in certain areas, such as blushing of the face. (by</a:t>
                      </a:r>
                      <a:r>
                        <a:rPr lang="en-US" sz="1800" baseline="0" dirty="0" smtClean="0"/>
                        <a:t> </a:t>
                      </a:r>
                      <a:r>
                        <a:rPr lang="en-US" sz="1800" u="sng" dirty="0" smtClean="0">
                          <a:solidFill>
                            <a:srgbClr val="FF0000"/>
                          </a:solidFill>
                        </a:rPr>
                        <a:t>Decrease cardiac output)</a:t>
                      </a:r>
                    </a:p>
                  </a:txBody>
                  <a:tcPr marT="45725" marB="45725" anchor="ctr" horzOverflow="overflow"/>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596" y="1766662"/>
            <a:ext cx="174974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766662"/>
            <a:ext cx="1354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28938" y="6522356"/>
            <a:ext cx="1981200" cy="365760"/>
          </a:xfrm>
        </p:spPr>
        <p:txBody>
          <a:bodyPr/>
          <a:lstStyle/>
          <a:p>
            <a:fld id="{4929A69E-7D8F-4515-9605-0315ABD4F316}" type="slidenum">
              <a:rPr lang="en-US" smtClean="0"/>
              <a:pPr/>
              <a:t>15</a:t>
            </a:fld>
            <a:endParaRPr lang="en-US" dirty="0"/>
          </a:p>
        </p:txBody>
      </p:sp>
    </p:spTree>
    <p:extLst>
      <p:ext uri="{BB962C8B-B14F-4D97-AF65-F5344CB8AC3E}">
        <p14:creationId xmlns:p14="http://schemas.microsoft.com/office/powerpoint/2010/main" val="17767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1"/>
          <p:cNvGraphicFramePr>
            <a:graphicFrameLocks noGrp="1"/>
          </p:cNvGraphicFramePr>
          <p:nvPr>
            <p:extLst>
              <p:ext uri="{D42A27DB-BD31-4B8C-83A1-F6EECF244321}">
                <p14:modId xmlns:p14="http://schemas.microsoft.com/office/powerpoint/2010/main" val="86517"/>
              </p:ext>
            </p:extLst>
          </p:nvPr>
        </p:nvGraphicFramePr>
        <p:xfrm>
          <a:off x="11966" y="18963"/>
          <a:ext cx="9132033" cy="6331750"/>
        </p:xfrm>
        <a:graphic>
          <a:graphicData uri="http://schemas.openxmlformats.org/drawingml/2006/table">
            <a:tbl>
              <a:tblPr>
                <a:tableStyleId>{284E427A-3D55-4303-BF80-6455036E1DE7}</a:tableStyleId>
              </a:tblPr>
              <a:tblGrid>
                <a:gridCol w="1528464"/>
                <a:gridCol w="3310733"/>
                <a:gridCol w="4292836"/>
              </a:tblGrid>
              <a:tr h="395414">
                <a:tc gridSpan="3">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dirty="0">
                          <a:ln>
                            <a:noFill/>
                          </a:ln>
                          <a:effectLst/>
                        </a:rPr>
                        <a:t>The Autonomic Nervous </a:t>
                      </a:r>
                      <a:r>
                        <a:rPr kumimoji="0" lang="en-US" altLang="en-US" sz="2000" b="1" u="none" strike="noStrike" kern="1200" cap="none" normalizeH="0" baseline="0" dirty="0" smtClean="0">
                          <a:ln>
                            <a:noFill/>
                          </a:ln>
                          <a:effectLst/>
                        </a:rPr>
                        <a:t>System Functions 2</a:t>
                      </a:r>
                      <a:endParaRPr kumimoji="0" lang="en-US" altLang="en-US" sz="2000" b="1" u="none" strike="noStrike" kern="1200" cap="none" normalizeH="0" baseline="0" dirty="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hMerge="1">
                  <a:txBody>
                    <a:bodyPr/>
                    <a:lstStyle/>
                    <a:p>
                      <a:endParaRPr lang="en-US"/>
                    </a:p>
                  </a:txBody>
                  <a:tcPr/>
                </a:tc>
                <a:tc hMerge="1">
                  <a:txBody>
                    <a:bodyPr/>
                    <a:lstStyle/>
                    <a:p>
                      <a:endParaRPr lang="en-US"/>
                    </a:p>
                  </a:txBody>
                  <a:tcPr/>
                </a:tc>
              </a:tr>
              <a:tr h="681371">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dirty="0">
                          <a:ln>
                            <a:noFill/>
                          </a:ln>
                          <a:effectLst/>
                        </a:rPr>
                        <a:t>Structure</a:t>
                      </a:r>
                      <a:endParaRPr kumimoji="0" lang="en-US" altLang="en-US" sz="2000" b="1" u="none" strike="noStrike" kern="1200" cap="none" normalizeH="0" baseline="0" dirty="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a:ln>
                            <a:noFill/>
                          </a:ln>
                          <a:effectLst/>
                        </a:rPr>
                        <a:t>Sympathetic Stimulation</a:t>
                      </a:r>
                      <a:endParaRPr kumimoji="0" lang="en-US" altLang="en-US" sz="2000" b="1" u="none" strike="noStrike" kern="1200" cap="none" normalizeH="0" baseline="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dirty="0">
                          <a:ln>
                            <a:noFill/>
                          </a:ln>
                          <a:effectLst/>
                        </a:rPr>
                        <a:t>Parasympathetic Stimulation</a:t>
                      </a:r>
                      <a:endParaRPr kumimoji="0" lang="en-US" altLang="en-US" sz="2000" b="1" u="none" strike="noStrike" kern="1200" cap="none" normalizeH="0" baseline="0" dirty="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r>
              <a:tr h="676236">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dirty="0">
                          <a:ln>
                            <a:noFill/>
                          </a:ln>
                          <a:effectLst/>
                        </a:rPr>
                        <a:t>Stomach</a:t>
                      </a:r>
                      <a:endParaRPr kumimoji="0" lang="en-US" altLang="en-US" sz="2000" b="1" u="none" strike="noStrike" kern="1200" cap="none" normalizeH="0" baseline="0" dirty="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a:ln>
                            <a:noFill/>
                          </a:ln>
                          <a:effectLst/>
                        </a:rPr>
                        <a:t>Peristalsis reduced</a:t>
                      </a:r>
                      <a:endParaRPr kumimoji="0" lang="en-US" altLang="en-US" sz="1800" u="none" strike="noStrike" kern="1200" cap="none" normalizeH="0" baseline="0" dirty="0">
                        <a:ln>
                          <a:noFill/>
                        </a:ln>
                        <a:solidFill>
                          <a:schemeClr val="dk1"/>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a:ln>
                            <a:noFill/>
                          </a:ln>
                          <a:effectLst/>
                        </a:rPr>
                        <a:t>Gastric juice secreted; motility increased</a:t>
                      </a:r>
                      <a:endParaRPr kumimoji="0" lang="en-US" altLang="en-US" sz="1800" u="none" strike="noStrike" kern="1200" cap="none" normalizeH="0" baseline="0">
                        <a:ln>
                          <a:noFill/>
                        </a:ln>
                        <a:solidFill>
                          <a:schemeClr val="dk1"/>
                        </a:solidFill>
                        <a:effectLst/>
                        <a:latin typeface="+mn-lt"/>
                        <a:ea typeface="+mn-ea"/>
                        <a:cs typeface="+mn-cs"/>
                      </a:endParaRPr>
                    </a:p>
                  </a:txBody>
                  <a:tcPr marT="45723" marB="45723" anchor="ctr" horzOverflow="overflow"/>
                </a:tc>
              </a:tr>
              <a:tr h="576064">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a:ln>
                            <a:noFill/>
                          </a:ln>
                          <a:effectLst/>
                        </a:rPr>
                        <a:t>Small Intes</a:t>
                      </a:r>
                      <a:endParaRPr kumimoji="0" lang="en-US" altLang="en-US" sz="2000" b="1" u="none" strike="noStrike" kern="1200" cap="none" normalizeH="0" baseline="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kern="1200" cap="none" normalizeH="0" baseline="0">
                          <a:ln>
                            <a:noFill/>
                          </a:ln>
                          <a:effectLst/>
                        </a:rPr>
                        <a:t>Motility reduced</a:t>
                      </a:r>
                      <a:endParaRPr kumimoji="0" lang="en-US" altLang="en-US" sz="1400" u="none" strike="noStrike" kern="1200" cap="none" normalizeH="0" baseline="0">
                        <a:ln>
                          <a:noFill/>
                        </a:ln>
                        <a:solidFill>
                          <a:schemeClr val="dk1"/>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kern="1200" cap="none" normalizeH="0" baseline="0">
                          <a:ln>
                            <a:noFill/>
                          </a:ln>
                          <a:effectLst/>
                        </a:rPr>
                        <a:t>Digestion increased</a:t>
                      </a:r>
                      <a:endParaRPr kumimoji="0" lang="en-US" altLang="en-US" sz="1400" u="none" strike="noStrike" kern="1200" cap="none" normalizeH="0" baseline="0">
                        <a:ln>
                          <a:noFill/>
                        </a:ln>
                        <a:solidFill>
                          <a:schemeClr val="dk1"/>
                        </a:solidFill>
                        <a:effectLst/>
                        <a:latin typeface="+mn-lt"/>
                        <a:ea typeface="+mn-ea"/>
                        <a:cs typeface="+mn-cs"/>
                      </a:endParaRPr>
                    </a:p>
                  </a:txBody>
                  <a:tcPr marT="45723" marB="45723" anchor="ctr" horzOverflow="overflow"/>
                </a:tc>
              </a:tr>
              <a:tr h="576064">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a:ln>
                            <a:noFill/>
                          </a:ln>
                          <a:effectLst/>
                        </a:rPr>
                        <a:t>Large Intes</a:t>
                      </a:r>
                      <a:endParaRPr kumimoji="0" lang="en-US" altLang="en-US" sz="2000" b="1" u="none" strike="noStrike" kern="1200" cap="none" normalizeH="0" baseline="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kern="1200" cap="none" normalizeH="0" baseline="0" dirty="0">
                          <a:ln>
                            <a:noFill/>
                          </a:ln>
                          <a:effectLst/>
                        </a:rPr>
                        <a:t>Motility reduced</a:t>
                      </a:r>
                      <a:endParaRPr kumimoji="0" lang="en-US" altLang="en-US" sz="1400" u="none" strike="noStrike" kern="1200" cap="none" normalizeH="0" baseline="0" dirty="0">
                        <a:ln>
                          <a:noFill/>
                        </a:ln>
                        <a:solidFill>
                          <a:schemeClr val="dk1"/>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kern="1200" cap="none" normalizeH="0" baseline="0" dirty="0">
                          <a:ln>
                            <a:noFill/>
                          </a:ln>
                          <a:effectLst/>
                        </a:rPr>
                        <a:t>Secretions and motility </a:t>
                      </a:r>
                      <a:endParaRPr kumimoji="0" lang="en-US" altLang="en-US" sz="14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kern="1200" cap="none" normalizeH="0" baseline="0" dirty="0" smtClean="0">
                          <a:ln>
                            <a:noFill/>
                          </a:ln>
                          <a:effectLst/>
                        </a:rPr>
                        <a:t>increased</a:t>
                      </a:r>
                      <a:endParaRPr kumimoji="0" lang="en-US" altLang="en-US" sz="1400" u="none" strike="noStrike" kern="1200" cap="none" normalizeH="0" baseline="0" dirty="0">
                        <a:ln>
                          <a:noFill/>
                        </a:ln>
                        <a:solidFill>
                          <a:schemeClr val="dk1"/>
                        </a:solidFill>
                        <a:effectLst/>
                        <a:latin typeface="+mn-lt"/>
                        <a:ea typeface="+mn-ea"/>
                        <a:cs typeface="+mn-cs"/>
                      </a:endParaRPr>
                    </a:p>
                  </a:txBody>
                  <a:tcPr marT="45723" marB="45723" anchor="ctr" horzOverflow="overflow"/>
                </a:tc>
              </a:tr>
              <a:tr h="699092">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a:ln>
                            <a:noFill/>
                          </a:ln>
                          <a:effectLst/>
                        </a:rPr>
                        <a:t>Liver</a:t>
                      </a:r>
                      <a:endParaRPr kumimoji="0" lang="en-US" altLang="en-US" sz="2000" b="1" u="none" strike="noStrike" kern="1200" cap="none" normalizeH="0" baseline="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a:ln>
                            <a:noFill/>
                          </a:ln>
                          <a:effectLst/>
                        </a:rPr>
                        <a:t>Increased conversion of</a:t>
                      </a:r>
                      <a:br>
                        <a:rPr kumimoji="0" lang="en-US" altLang="en-US" sz="1800" u="none" strike="noStrike" kern="1200" cap="none" normalizeH="0" baseline="0" dirty="0">
                          <a:ln>
                            <a:noFill/>
                          </a:ln>
                          <a:effectLst/>
                        </a:rPr>
                      </a:br>
                      <a:r>
                        <a:rPr kumimoji="0" lang="en-US" altLang="en-US" sz="1800" u="none" strike="noStrike" kern="1200" cap="none" normalizeH="0" baseline="0" dirty="0">
                          <a:ln>
                            <a:noFill/>
                          </a:ln>
                          <a:effectLst/>
                        </a:rPr>
                        <a:t>glycogen to glucose</a:t>
                      </a:r>
                      <a:endParaRPr kumimoji="0" lang="en-US" altLang="en-US" sz="1800" u="none" strike="noStrike" kern="1200" cap="none" normalizeH="0" baseline="0" dirty="0">
                        <a:ln>
                          <a:noFill/>
                        </a:ln>
                        <a:solidFill>
                          <a:schemeClr val="dk1"/>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a:ln>
                            <a:noFill/>
                          </a:ln>
                          <a:effectLst/>
                        </a:rPr>
                        <a:t>      </a:t>
                      </a:r>
                      <a:endParaRPr kumimoji="0" lang="en-US" altLang="en-US" sz="1800" u="none" strike="noStrike" kern="1200" cap="none" normalizeH="0" baseline="0" dirty="0">
                        <a:ln>
                          <a:noFill/>
                        </a:ln>
                        <a:solidFill>
                          <a:schemeClr val="dk1"/>
                        </a:solidFill>
                        <a:effectLst/>
                        <a:latin typeface="+mn-lt"/>
                        <a:ea typeface="+mn-ea"/>
                        <a:cs typeface="+mn-cs"/>
                      </a:endParaRPr>
                    </a:p>
                  </a:txBody>
                  <a:tcPr marT="45723" marB="45723" anchor="ctr" horzOverflow="overflow"/>
                </a:tc>
              </a:tr>
              <a:tr h="395414">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a:ln>
                            <a:noFill/>
                          </a:ln>
                          <a:effectLst/>
                        </a:rPr>
                        <a:t>Kidney</a:t>
                      </a:r>
                      <a:endParaRPr kumimoji="0" lang="en-US" altLang="en-US" sz="2000" b="1" u="none" strike="noStrike" kern="1200" cap="none" normalizeH="0" baseline="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a:ln>
                            <a:noFill/>
                          </a:ln>
                          <a:effectLst/>
                        </a:rPr>
                        <a:t>Decreased urine secretion</a:t>
                      </a:r>
                      <a:endParaRPr kumimoji="0" lang="en-US" altLang="en-US" sz="1800" u="none" strike="noStrike" kern="1200" cap="none" normalizeH="0" baseline="0" dirty="0">
                        <a:ln>
                          <a:noFill/>
                        </a:ln>
                        <a:solidFill>
                          <a:schemeClr val="dk1"/>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a:ln>
                            <a:noFill/>
                          </a:ln>
                          <a:effectLst/>
                        </a:rPr>
                        <a:t>Increased urine secretion</a:t>
                      </a:r>
                      <a:endParaRPr kumimoji="0" lang="en-US" altLang="en-US" sz="1800" u="none" strike="noStrike" kern="1200" cap="none" normalizeH="0" baseline="0" dirty="0">
                        <a:ln>
                          <a:noFill/>
                        </a:ln>
                        <a:solidFill>
                          <a:schemeClr val="dk1"/>
                        </a:solidFill>
                        <a:effectLst/>
                        <a:latin typeface="+mn-lt"/>
                        <a:ea typeface="+mn-ea"/>
                        <a:cs typeface="+mn-cs"/>
                      </a:endParaRPr>
                    </a:p>
                  </a:txBody>
                  <a:tcPr marT="45723" marB="45723" anchor="ctr" horzOverflow="overflow"/>
                </a:tc>
              </a:tr>
              <a:tr h="699092">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a:ln>
                            <a:noFill/>
                          </a:ln>
                          <a:effectLst/>
                        </a:rPr>
                        <a:t>Adrenal medulla</a:t>
                      </a:r>
                      <a:endParaRPr kumimoji="0" lang="en-US" altLang="en-US" sz="2000" b="1" u="none" strike="noStrike" kern="1200" cap="none" normalizeH="0" baseline="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a:ln>
                            <a:noFill/>
                          </a:ln>
                          <a:effectLst/>
                        </a:rPr>
                        <a:t>Norepinephrine and</a:t>
                      </a:r>
                      <a:br>
                        <a:rPr kumimoji="0" lang="en-US" altLang="en-US" sz="1800" u="none" strike="noStrike" kern="1200" cap="none" normalizeH="0" baseline="0">
                          <a:ln>
                            <a:noFill/>
                          </a:ln>
                          <a:effectLst/>
                        </a:rPr>
                      </a:br>
                      <a:r>
                        <a:rPr kumimoji="0" lang="en-US" altLang="en-US" sz="1800" u="none" strike="noStrike" kern="1200" cap="none" normalizeH="0" baseline="0">
                          <a:ln>
                            <a:noFill/>
                          </a:ln>
                          <a:effectLst/>
                        </a:rPr>
                        <a:t>epinephrine secreted </a:t>
                      </a:r>
                      <a:endParaRPr kumimoji="0" lang="en-US" altLang="en-US" sz="1800" u="none" strike="noStrike" kern="1200" cap="none" normalizeH="0" baseline="0">
                        <a:ln>
                          <a:noFill/>
                        </a:ln>
                        <a:solidFill>
                          <a:schemeClr val="dk1"/>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a:ln>
                            <a:noFill/>
                          </a:ln>
                          <a:effectLst/>
                        </a:rPr>
                        <a:t>      </a:t>
                      </a:r>
                      <a:endParaRPr kumimoji="0" lang="en-US" altLang="en-US" sz="1800" u="none" strike="noStrike" kern="1200" cap="none" normalizeH="0" baseline="0" dirty="0">
                        <a:ln>
                          <a:noFill/>
                        </a:ln>
                        <a:solidFill>
                          <a:schemeClr val="dk1"/>
                        </a:solidFill>
                        <a:effectLst/>
                        <a:latin typeface="+mn-lt"/>
                        <a:ea typeface="+mn-ea"/>
                        <a:cs typeface="+mn-cs"/>
                      </a:endParaRPr>
                    </a:p>
                  </a:txBody>
                  <a:tcPr marT="45723" marB="45723" anchor="ctr" horzOverflow="overflow"/>
                </a:tc>
              </a:tr>
              <a:tr h="859118">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u="none" strike="noStrike" kern="1200" cap="none" normalizeH="0" baseline="0" dirty="0">
                          <a:ln>
                            <a:noFill/>
                          </a:ln>
                          <a:effectLst/>
                        </a:rPr>
                        <a:t>Bladder</a:t>
                      </a:r>
                      <a:endParaRPr kumimoji="0" lang="en-US" altLang="en-US" sz="2000" b="1" u="none" strike="noStrike" kern="1200" cap="none" normalizeH="0" baseline="0" dirty="0">
                        <a:ln>
                          <a:noFill/>
                        </a:ln>
                        <a:solidFill>
                          <a:schemeClr val="dk1"/>
                        </a:solidFill>
                        <a:effectLst/>
                        <a:latin typeface="+mn-lt"/>
                        <a:ea typeface="+mn-ea"/>
                        <a:cs typeface="+mn-cs"/>
                      </a:endParaRPr>
                    </a:p>
                  </a:txBody>
                  <a:tcPr marT="45723" marB="45723" anchor="ctr" horzOverflow="overflow">
                    <a:solidFill>
                      <a:schemeClr val="bg2">
                        <a:lumMod val="50000"/>
                      </a:schemeClr>
                    </a:solidFill>
                  </a:tcPr>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sng" strike="noStrike" kern="1200" cap="none" normalizeH="0" baseline="0" dirty="0">
                          <a:ln>
                            <a:noFill/>
                          </a:ln>
                          <a:solidFill>
                            <a:srgbClr val="FF0000"/>
                          </a:solidFill>
                          <a:effectLst/>
                        </a:rPr>
                        <a:t>Wall relaxed</a:t>
                      </a:r>
                      <a:br>
                        <a:rPr kumimoji="0" lang="en-US" altLang="en-US" sz="1800" u="sng" strike="noStrike" kern="1200" cap="none" normalizeH="0" baseline="0" dirty="0">
                          <a:ln>
                            <a:noFill/>
                          </a:ln>
                          <a:solidFill>
                            <a:srgbClr val="FF0000"/>
                          </a:solidFill>
                          <a:effectLst/>
                        </a:rPr>
                      </a:br>
                      <a:r>
                        <a:rPr kumimoji="0" lang="en-US" altLang="en-US" sz="1800" u="sng" strike="noStrike" kern="1200" cap="none" normalizeH="0" baseline="0" dirty="0">
                          <a:ln>
                            <a:noFill/>
                          </a:ln>
                          <a:solidFill>
                            <a:srgbClr val="FF0000"/>
                          </a:solidFill>
                          <a:effectLst/>
                        </a:rPr>
                        <a:t>Sphincter </a:t>
                      </a:r>
                      <a:r>
                        <a:rPr kumimoji="0" lang="en-US" altLang="en-US" sz="1800" u="sng" strike="noStrike" kern="1200" cap="none" normalizeH="0" baseline="0" dirty="0" smtClean="0">
                          <a:ln>
                            <a:noFill/>
                          </a:ln>
                          <a:solidFill>
                            <a:srgbClr val="FF0000"/>
                          </a:solidFill>
                          <a:effectLst/>
                        </a:rPr>
                        <a:t>closed</a:t>
                      </a:r>
                    </a:p>
                    <a:p>
                      <a:pPr marL="0" marR="0" lvl="0" indent="0" algn="l" defTabSz="914400" rtl="0" eaLnBrk="1" fontAlgn="base" latinLnBrk="0" hangingPunct="1">
                        <a:lnSpc>
                          <a:spcPct val="100000"/>
                        </a:lnSpc>
                        <a:spcBef>
                          <a:spcPct val="0"/>
                        </a:spcBef>
                        <a:spcAft>
                          <a:spcPct val="0"/>
                        </a:spcAft>
                        <a:buClrTx/>
                        <a:buSzTx/>
                        <a:buFontTx/>
                        <a:buNone/>
                        <a:tabLst/>
                      </a:pPr>
                      <a:r>
                        <a:rPr lang="ar-SA" sz="1100" dirty="0" smtClean="0">
                          <a:solidFill>
                            <a:schemeClr val="tx1">
                              <a:lumMod val="50000"/>
                              <a:lumOff val="50000"/>
                            </a:schemeClr>
                          </a:solidFill>
                        </a:rPr>
                        <a:t>عضلة دائرية مسؤولة عن حماية أو فتح أو إغلاق أنبوب</a:t>
                      </a:r>
                      <a:r>
                        <a:rPr lang="ar-SA" sz="1100" baseline="0" dirty="0" smtClean="0">
                          <a:solidFill>
                            <a:schemeClr val="tx1">
                              <a:lumMod val="50000"/>
                              <a:lumOff val="50000"/>
                            </a:schemeClr>
                          </a:solidFill>
                        </a:rPr>
                        <a:t> </a:t>
                      </a:r>
                      <a:r>
                        <a:rPr lang="ar-SA" sz="1100" dirty="0" smtClean="0">
                          <a:solidFill>
                            <a:schemeClr val="tx1">
                              <a:lumMod val="50000"/>
                              <a:lumOff val="50000"/>
                            </a:schemeClr>
                          </a:solidFill>
                        </a:rPr>
                        <a:t>(مثل الشرج)</a:t>
                      </a:r>
                      <a:endParaRPr kumimoji="0" lang="en-US" altLang="en-US" sz="1100" u="sng" strike="noStrike" kern="1200" cap="none" normalizeH="0" baseline="0" dirty="0">
                        <a:ln>
                          <a:noFill/>
                        </a:ln>
                        <a:solidFill>
                          <a:schemeClr val="tx1">
                            <a:lumMod val="50000"/>
                            <a:lumOff val="50000"/>
                          </a:schemeClr>
                        </a:solidFill>
                        <a:effectLst/>
                        <a:latin typeface="+mn-lt"/>
                        <a:ea typeface="+mn-ea"/>
                        <a:cs typeface="+mn-cs"/>
                      </a:endParaRPr>
                    </a:p>
                  </a:txBody>
                  <a:tcPr marT="45723" marB="45723" anchor="ctr" horzOverflow="overflow"/>
                </a:tc>
                <a:tc>
                  <a:txBody>
                    <a:bodyPr/>
                    <a:lstStyle>
                      <a:lvl1pPr>
                        <a:spcBef>
                          <a:spcPts val="1000"/>
                        </a:spcBef>
                        <a:buClr>
                          <a:schemeClr val="accent1"/>
                        </a:buClr>
                        <a:buSzPct val="80000"/>
                        <a:buFont typeface="Wingdings 3" charset="2"/>
                        <a:defRPr>
                          <a:solidFill>
                            <a:schemeClr val="tx1"/>
                          </a:solidFill>
                          <a:latin typeface="Century Gothic" charset="0"/>
                        </a:defRPr>
                      </a:lvl1pPr>
                      <a:lvl2pPr marL="742950" indent="-285750">
                        <a:spcBef>
                          <a:spcPts val="1000"/>
                        </a:spcBef>
                        <a:buClr>
                          <a:schemeClr val="accent1"/>
                        </a:buClr>
                        <a:buSzPct val="80000"/>
                        <a:buFont typeface="Wingdings 3" charset="2"/>
                        <a:defRPr sz="1600">
                          <a:solidFill>
                            <a:schemeClr val="tx1"/>
                          </a:solidFill>
                          <a:latin typeface="Century Gothic" charset="0"/>
                        </a:defRPr>
                      </a:lvl2pPr>
                      <a:lvl3pPr marL="1143000" indent="-228600">
                        <a:spcBef>
                          <a:spcPts val="1000"/>
                        </a:spcBef>
                        <a:buClr>
                          <a:schemeClr val="accent1"/>
                        </a:buClr>
                        <a:buSzPct val="80000"/>
                        <a:buFont typeface="Wingdings 3" charset="2"/>
                        <a:defRPr sz="1400">
                          <a:solidFill>
                            <a:schemeClr val="tx1"/>
                          </a:solidFill>
                          <a:latin typeface="Century Gothic" charset="0"/>
                        </a:defRPr>
                      </a:lvl3pPr>
                      <a:lvl4pPr marL="1600200" indent="-228600">
                        <a:spcBef>
                          <a:spcPts val="1000"/>
                        </a:spcBef>
                        <a:buClr>
                          <a:schemeClr val="accent1"/>
                        </a:buClr>
                        <a:buSzPct val="80000"/>
                        <a:buFont typeface="Wingdings 3" charset="2"/>
                        <a:defRPr sz="1200">
                          <a:solidFill>
                            <a:schemeClr val="tx1"/>
                          </a:solidFill>
                          <a:latin typeface="Century Gothic" charset="0"/>
                        </a:defRPr>
                      </a:lvl4pPr>
                      <a:lvl5pPr marL="2057400" indent="-228600">
                        <a:spcBef>
                          <a:spcPts val="1000"/>
                        </a:spcBef>
                        <a:buClr>
                          <a:schemeClr val="accent1"/>
                        </a:buClr>
                        <a:buSzPct val="80000"/>
                        <a:buFont typeface="Wingdings 3" charset="2"/>
                        <a:defRPr sz="12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defRPr sz="1200">
                          <a:solidFill>
                            <a:schemeClr val="tx1"/>
                          </a:solidFill>
                          <a:latin typeface="Century Gothic" charset="0"/>
                        </a:defRPr>
                      </a:lvl9pPr>
                    </a:lstStyle>
                    <a:p>
                      <a:r>
                        <a:rPr kumimoji="0" lang="en-US" altLang="en-US" sz="1600" u="sng" strike="noStrike" kern="1200" cap="none" normalizeH="0" baseline="0" dirty="0">
                          <a:ln>
                            <a:noFill/>
                          </a:ln>
                          <a:solidFill>
                            <a:srgbClr val="FF0000"/>
                          </a:solidFill>
                          <a:effectLst/>
                        </a:rPr>
                        <a:t>Wall </a:t>
                      </a:r>
                      <a:r>
                        <a:rPr kumimoji="0" lang="en-US" altLang="en-US" sz="1600" u="sng" strike="noStrike" kern="1200" cap="none" normalizeH="0" baseline="0" dirty="0" smtClean="0">
                          <a:ln>
                            <a:noFill/>
                          </a:ln>
                          <a:solidFill>
                            <a:srgbClr val="FF0000"/>
                          </a:solidFill>
                          <a:effectLst/>
                        </a:rPr>
                        <a:t>contracted </a:t>
                      </a:r>
                      <a:r>
                        <a:rPr lang="en-US" sz="1400" dirty="0" smtClean="0"/>
                        <a:t>(increases peristaltic</a:t>
                      </a:r>
                      <a:r>
                        <a:rPr lang="en-US" sz="1400" baseline="0" dirty="0" smtClean="0"/>
                        <a:t> </a:t>
                      </a:r>
                      <a:r>
                        <a:rPr lang="en-US" sz="1400" dirty="0" smtClean="0"/>
                        <a:t>contraction</a:t>
                      </a:r>
                      <a:r>
                        <a:rPr lang="en-US" sz="1400" dirty="0" smtClean="0">
                          <a:solidFill>
                            <a:schemeClr val="tx1">
                              <a:lumMod val="50000"/>
                              <a:lumOff val="50000"/>
                            </a:schemeClr>
                          </a:solidFill>
                        </a:rPr>
                        <a:t>)(</a:t>
                      </a:r>
                      <a:r>
                        <a:rPr lang="ar-SA" sz="1400" dirty="0" smtClean="0">
                          <a:solidFill>
                            <a:schemeClr val="tx1">
                              <a:lumMod val="50000"/>
                              <a:lumOff val="50000"/>
                            </a:schemeClr>
                          </a:solidFill>
                        </a:rPr>
                        <a:t>( حركة</a:t>
                      </a:r>
                      <a:r>
                        <a:rPr lang="ar-SA" sz="1400" baseline="0" dirty="0" smtClean="0">
                          <a:solidFill>
                            <a:schemeClr val="tx1">
                              <a:lumMod val="50000"/>
                              <a:lumOff val="50000"/>
                            </a:schemeClr>
                          </a:solidFill>
                        </a:rPr>
                        <a:t> الأمعاء </a:t>
                      </a:r>
                      <a:r>
                        <a:rPr kumimoji="0" lang="en-US" altLang="en-US" sz="1600" u="none" strike="noStrike" kern="1200" cap="none" normalizeH="0" baseline="0" dirty="0">
                          <a:ln>
                            <a:noFill/>
                          </a:ln>
                          <a:effectLst/>
                        </a:rPr>
                        <a:t/>
                      </a:r>
                      <a:br>
                        <a:rPr kumimoji="0" lang="en-US" altLang="en-US" sz="1600" u="none" strike="noStrike" kern="1200" cap="none" normalizeH="0" baseline="0" dirty="0">
                          <a:ln>
                            <a:noFill/>
                          </a:ln>
                          <a:effectLst/>
                        </a:rPr>
                      </a:br>
                      <a:r>
                        <a:rPr kumimoji="0" lang="en-US" altLang="en-US" sz="1600" u="sng" strike="noStrike" kern="1200" cap="none" normalizeH="0" baseline="0" dirty="0">
                          <a:ln>
                            <a:noFill/>
                          </a:ln>
                          <a:solidFill>
                            <a:srgbClr val="FF0000"/>
                          </a:solidFill>
                          <a:effectLst/>
                        </a:rPr>
                        <a:t>Sphincter </a:t>
                      </a:r>
                      <a:r>
                        <a:rPr kumimoji="0" lang="en-US" altLang="en-US" sz="1600" u="sng" strike="noStrike" kern="1200" cap="none" normalizeH="0" baseline="0" dirty="0" smtClean="0">
                          <a:ln>
                            <a:noFill/>
                          </a:ln>
                          <a:solidFill>
                            <a:srgbClr val="FF0000"/>
                          </a:solidFill>
                          <a:effectLst/>
                        </a:rPr>
                        <a:t>relaxed</a:t>
                      </a:r>
                      <a:endParaRPr kumimoji="0" lang="en-US" altLang="en-US" sz="900" u="sng" strike="noStrike" kern="1200" cap="none" normalizeH="0" baseline="0" dirty="0">
                        <a:ln>
                          <a:noFill/>
                        </a:ln>
                        <a:solidFill>
                          <a:srgbClr val="FF0000"/>
                        </a:solidFill>
                        <a:effectLst/>
                        <a:latin typeface="+mn-lt"/>
                        <a:ea typeface="+mn-ea"/>
                        <a:cs typeface="+mn-cs"/>
                      </a:endParaRPr>
                    </a:p>
                  </a:txBody>
                  <a:tcPr marT="45723" marB="45723" anchor="ctr" horzOverflow="overflow"/>
                </a:tc>
              </a:tr>
              <a:tr h="7702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rPr>
                        <a:t>Sweat glands secretion: </a:t>
                      </a:r>
                      <a:endParaRPr lang="en-US" sz="1600" b="1" cap="none" spc="0" dirty="0" smtClean="0">
                        <a:ln/>
                        <a:solidFill>
                          <a:schemeClr val="tx1"/>
                        </a:solidFill>
                        <a:effectLst/>
                      </a:endParaRPr>
                    </a:p>
                  </a:txBody>
                  <a:tcPr marT="45723" marB="45723" anchor="ctr" horzOverflow="overflow">
                    <a:solidFill>
                      <a:schemeClr val="bg2">
                        <a:lumMod val="50000"/>
                      </a:schemeClr>
                    </a:solidFill>
                  </a:tcPr>
                </a:tc>
                <a:tc>
                  <a:txBody>
                    <a:bodyPr/>
                    <a:lstStyle/>
                    <a:p>
                      <a:pPr rtl="1">
                        <a:defRPr/>
                      </a:pPr>
                      <a:r>
                        <a:rPr lang="en-US" sz="1400" dirty="0" smtClean="0">
                          <a:solidFill>
                            <a:srgbClr val="FF0000"/>
                          </a:solidFill>
                        </a:rPr>
                        <a:t> increased </a:t>
                      </a:r>
                      <a:r>
                        <a:rPr lang="en-US" sz="1400" dirty="0" smtClean="0">
                          <a:solidFill>
                            <a:schemeClr val="tx1"/>
                          </a:solidFill>
                        </a:rPr>
                        <a:t>by sympathetic </a:t>
                      </a:r>
                      <a:endParaRPr lang="ar-SA" sz="1400" dirty="0" smtClean="0">
                        <a:solidFill>
                          <a:schemeClr val="tx1"/>
                        </a:solidFill>
                      </a:endParaRPr>
                    </a:p>
                    <a:p>
                      <a:pPr rtl="1">
                        <a:defRPr/>
                      </a:pPr>
                      <a:r>
                        <a:rPr lang="en-US" sz="1400" dirty="0" smtClean="0"/>
                        <a:t>stimulation.</a:t>
                      </a:r>
                      <a:endParaRPr lang="en-US" sz="1400" dirty="0"/>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smtClean="0">
                          <a:solidFill>
                            <a:srgbClr val="FF0000"/>
                          </a:solidFill>
                        </a:rPr>
                        <a:t>No affect </a:t>
                      </a:r>
                      <a:endParaRPr lang="en-US" sz="1400" dirty="0" smtClean="0"/>
                    </a:p>
                  </a:txBody>
                  <a:tcPr marT="45723" marB="45723" anchor="ctr" horzOverflow="overflow"/>
                </a:tc>
              </a:tr>
            </a:tbl>
          </a:graphicData>
        </a:graphic>
      </p:graphicFrame>
      <p:sp>
        <p:nvSpPr>
          <p:cNvPr id="3" name="Oval 2"/>
          <p:cNvSpPr/>
          <p:nvPr/>
        </p:nvSpPr>
        <p:spPr>
          <a:xfrm>
            <a:off x="3449892" y="1484784"/>
            <a:ext cx="1296144" cy="12961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1400" dirty="0">
                <a:solidFill>
                  <a:srgbClr val="FF0000"/>
                </a:solidFill>
              </a:rPr>
              <a:t>decreases the activity of GI</a:t>
            </a:r>
            <a:r>
              <a:rPr lang="en-US" sz="1400" dirty="0" smtClean="0">
                <a:solidFill>
                  <a:srgbClr val="FF0000"/>
                </a:solidFill>
              </a:rPr>
              <a:t>.</a:t>
            </a:r>
            <a:endParaRPr lang="en-US" sz="1400" dirty="0">
              <a:solidFill>
                <a:srgbClr val="FF0000"/>
              </a:solidFill>
            </a:endParaRPr>
          </a:p>
        </p:txBody>
      </p:sp>
      <p:sp>
        <p:nvSpPr>
          <p:cNvPr id="5" name="Oval 4"/>
          <p:cNvSpPr/>
          <p:nvPr/>
        </p:nvSpPr>
        <p:spPr>
          <a:xfrm>
            <a:off x="7407088" y="1484784"/>
            <a:ext cx="1440160" cy="12961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rtl="1">
              <a:defRPr/>
            </a:pPr>
            <a:r>
              <a:rPr lang="en-US" sz="1400" dirty="0">
                <a:solidFill>
                  <a:srgbClr val="FF0000"/>
                </a:solidFill>
              </a:rPr>
              <a:t>increases the activity of GI</a:t>
            </a:r>
            <a:r>
              <a:rPr lang="en-US" sz="1400" dirty="0"/>
              <a:t> </a:t>
            </a:r>
            <a:r>
              <a:rPr lang="en-US" sz="1400" dirty="0" smtClean="0"/>
              <a:t>.</a:t>
            </a:r>
            <a:endParaRPr lang="en-US" sz="1400" dirty="0"/>
          </a:p>
        </p:txBody>
      </p:sp>
      <p:sp>
        <p:nvSpPr>
          <p:cNvPr id="6" name="TextBox 5"/>
          <p:cNvSpPr txBox="1"/>
          <p:nvPr/>
        </p:nvSpPr>
        <p:spPr>
          <a:xfrm>
            <a:off x="993099" y="6400730"/>
            <a:ext cx="8163680" cy="276999"/>
          </a:xfrm>
          <a:prstGeom prst="rect">
            <a:avLst/>
          </a:prstGeom>
          <a:noFill/>
        </p:spPr>
        <p:txBody>
          <a:bodyPr wrap="square" rtlCol="1">
            <a:spAutoFit/>
          </a:bodyPr>
          <a:lstStyle/>
          <a:p>
            <a:pPr rtl="1">
              <a:defRPr/>
            </a:pPr>
            <a:r>
              <a:rPr lang="en-US" sz="1200" b="1" dirty="0" smtClean="0"/>
              <a:t>(Enteric </a:t>
            </a:r>
            <a:r>
              <a:rPr lang="en-US" sz="1200" b="1" dirty="0"/>
              <a:t>nervous system</a:t>
            </a:r>
            <a:r>
              <a:rPr lang="en-US" sz="1200" b="1" dirty="0" smtClean="0"/>
              <a:t>: </a:t>
            </a:r>
            <a:r>
              <a:rPr lang="en-US" sz="1200" dirty="0" smtClean="0"/>
              <a:t>(</a:t>
            </a:r>
            <a:r>
              <a:rPr lang="en-US" sz="1200" dirty="0"/>
              <a:t>it is the division of the nervous system that controls the function of the gastrointestinal system</a:t>
            </a:r>
            <a:r>
              <a:rPr lang="en-US" sz="1200" dirty="0" smtClean="0"/>
              <a:t>)</a:t>
            </a:r>
            <a:endParaRPr lang="en-US" sz="1200" dirty="0"/>
          </a:p>
        </p:txBody>
      </p:sp>
      <p:sp>
        <p:nvSpPr>
          <p:cNvPr id="8" name="Slide Number Placeholder 7"/>
          <p:cNvSpPr>
            <a:spLocks noGrp="1"/>
          </p:cNvSpPr>
          <p:nvPr>
            <p:ph type="sldNum" sz="quarter" idx="12"/>
          </p:nvPr>
        </p:nvSpPr>
        <p:spPr/>
        <p:txBody>
          <a:bodyPr/>
          <a:lstStyle/>
          <a:p>
            <a:fld id="{4929A69E-7D8F-4515-9605-0315ABD4F316}" type="slidenum">
              <a:rPr lang="en-US" smtClean="0"/>
              <a:pPr/>
              <a:t>16</a:t>
            </a:fld>
            <a:endParaRPr lang="en-US" dirty="0"/>
          </a:p>
        </p:txBody>
      </p:sp>
    </p:spTree>
    <p:extLst>
      <p:ext uri="{BB962C8B-B14F-4D97-AF65-F5344CB8AC3E}">
        <p14:creationId xmlns:p14="http://schemas.microsoft.com/office/powerpoint/2010/main" val="107074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1317" y="247396"/>
            <a:ext cx="10613573" cy="831071"/>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800" dirty="0" smtClean="0">
                <a:solidFill>
                  <a:schemeClr val="tx1"/>
                </a:solidFill>
              </a:rPr>
              <a:t>Autonomic Nervous System (ANS): </a:t>
            </a:r>
            <a:br>
              <a:rPr lang="en-US" sz="2800" dirty="0" smtClean="0">
                <a:solidFill>
                  <a:schemeClr val="tx1"/>
                </a:solidFill>
              </a:rPr>
            </a:br>
            <a:r>
              <a:rPr lang="en-US" sz="2800" dirty="0" smtClean="0">
                <a:solidFill>
                  <a:schemeClr val="tx1"/>
                </a:solidFill>
              </a:rPr>
              <a:t>Neurotransmitters &amp; Receptors </a:t>
            </a:r>
            <a:endParaRPr lang="en-US" sz="2800" dirty="0">
              <a:solidFill>
                <a:schemeClr val="tx1"/>
              </a:solidFill>
            </a:endParaRPr>
          </a:p>
        </p:txBody>
      </p:sp>
      <p:sp>
        <p:nvSpPr>
          <p:cNvPr id="5" name="TextBox 4"/>
          <p:cNvSpPr txBox="1"/>
          <p:nvPr/>
        </p:nvSpPr>
        <p:spPr>
          <a:xfrm>
            <a:off x="248558" y="1318561"/>
            <a:ext cx="4968552" cy="369332"/>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a:t>
            </a:r>
            <a:r>
              <a:rPr lang="en-US" dirty="0">
                <a:solidFill>
                  <a:schemeClr val="bg2">
                    <a:lumMod val="50000"/>
                  </a:schemeClr>
                </a:solidFill>
                <a:effectLst>
                  <a:outerShdw blurRad="38100" dist="38100" dir="2700000" algn="tl">
                    <a:srgbClr val="000000">
                      <a:alpha val="43137"/>
                    </a:srgbClr>
                  </a:outerShdw>
                </a:effectLst>
              </a:rPr>
              <a:t>Adrenergic Neuron</a:t>
            </a:r>
            <a:r>
              <a:rPr lang="en-US" dirty="0">
                <a:effectLst>
                  <a:outerShdw blurRad="38100" dist="38100" dir="2700000" algn="tl">
                    <a:srgbClr val="000000">
                      <a:alpha val="43137"/>
                    </a:srgbClr>
                  </a:outerShdw>
                </a:effectLst>
              </a:rPr>
              <a:t> Vs. #</a:t>
            </a:r>
            <a:r>
              <a:rPr lang="en-US" dirty="0">
                <a:solidFill>
                  <a:schemeClr val="bg2">
                    <a:lumMod val="50000"/>
                  </a:schemeClr>
                </a:solidFill>
                <a:effectLst>
                  <a:outerShdw blurRad="38100" dist="38100" dir="2700000" algn="tl">
                    <a:srgbClr val="000000">
                      <a:alpha val="43137"/>
                    </a:srgbClr>
                  </a:outerShdw>
                </a:effectLst>
              </a:rPr>
              <a:t>Cholinergic Neuron</a:t>
            </a:r>
          </a:p>
        </p:txBody>
      </p:sp>
      <p:graphicFrame>
        <p:nvGraphicFramePr>
          <p:cNvPr id="6" name="Diagram 5"/>
          <p:cNvGraphicFramePr/>
          <p:nvPr>
            <p:extLst>
              <p:ext uri="{D42A27DB-BD31-4B8C-83A1-F6EECF244321}">
                <p14:modId xmlns:p14="http://schemas.microsoft.com/office/powerpoint/2010/main" val="1671387395"/>
              </p:ext>
            </p:extLst>
          </p:nvPr>
        </p:nvGraphicFramePr>
        <p:xfrm>
          <a:off x="467544" y="1837795"/>
          <a:ext cx="5040560" cy="3895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67544" y="2420888"/>
            <a:ext cx="2736304" cy="2893100"/>
          </a:xfrm>
          <a:prstGeom prst="rect">
            <a:avLst/>
          </a:prstGeom>
          <a:noFill/>
        </p:spPr>
        <p:txBody>
          <a:bodyPr wrap="square" rtlCol="0">
            <a:spAutoFit/>
          </a:bodyPr>
          <a:lstStyle/>
          <a:p>
            <a:pPr lvl="0"/>
            <a:endParaRPr lang="en-US" b="1" dirty="0"/>
          </a:p>
          <a:p>
            <a:pPr marL="285750" lvl="0" indent="-285750">
              <a:buFont typeface="Arial" panose="020B0604020202020204" pitchFamily="34" charset="0"/>
              <a:buChar char="•"/>
            </a:pPr>
            <a:r>
              <a:rPr lang="en-US" sz="1600" b="1" dirty="0">
                <a:solidFill>
                  <a:schemeClr val="bg2">
                    <a:lumMod val="25000"/>
                  </a:schemeClr>
                </a:solidFill>
                <a:effectLst>
                  <a:outerShdw blurRad="38100" dist="38100" dir="2700000" algn="tl">
                    <a:srgbClr val="000000">
                      <a:alpha val="43137"/>
                    </a:srgbClr>
                  </a:outerShdw>
                </a:effectLst>
              </a:rPr>
              <a:t>Neurotransmitter:</a:t>
            </a:r>
          </a:p>
          <a:p>
            <a:pPr lvl="0"/>
            <a:r>
              <a:rPr lang="en-US" sz="1600" b="1" dirty="0" smtClean="0">
                <a:solidFill>
                  <a:schemeClr val="bg1"/>
                </a:solidFill>
                <a:effectLst>
                  <a:outerShdw blurRad="38100" dist="38100" dir="2700000" algn="tl">
                    <a:srgbClr val="000000">
                      <a:alpha val="43137"/>
                    </a:srgbClr>
                  </a:outerShdw>
                </a:effectLst>
              </a:rPr>
              <a:t>      norepinephrine</a:t>
            </a:r>
            <a:endParaRPr lang="en-US" sz="1600" b="1" dirty="0">
              <a:solidFill>
                <a:schemeClr val="bg1"/>
              </a:solidFill>
              <a:effectLst>
                <a:outerShdw blurRad="38100" dist="38100" dir="2700000" algn="tl">
                  <a:srgbClr val="000000">
                    <a:alpha val="43137"/>
                  </a:srgbClr>
                </a:outerShdw>
              </a:effectLst>
            </a:endParaRPr>
          </a:p>
          <a:p>
            <a:pPr lvl="0"/>
            <a:r>
              <a:rPr lang="en-US" sz="1600" b="1" dirty="0">
                <a:effectLst>
                  <a:outerShdw blurRad="38100" dist="38100" dir="2700000" algn="tl">
                    <a:srgbClr val="000000">
                      <a:alpha val="43137"/>
                    </a:srgbClr>
                  </a:outerShdw>
                </a:effectLst>
              </a:rPr>
              <a:t> </a:t>
            </a:r>
          </a:p>
          <a:p>
            <a:pPr marL="285750" lvl="0" indent="-285750">
              <a:buFont typeface="Arial" panose="020B0604020202020204" pitchFamily="34" charset="0"/>
              <a:buChar char="•"/>
            </a:pPr>
            <a:r>
              <a:rPr lang="en-US" sz="1600" b="1" dirty="0">
                <a:solidFill>
                  <a:srgbClr val="C00000"/>
                </a:solidFill>
              </a:rPr>
              <a:t>Adreno</a:t>
            </a:r>
            <a:r>
              <a:rPr lang="en-US" sz="1600" b="1" dirty="0">
                <a:solidFill>
                  <a:schemeClr val="bg2">
                    <a:lumMod val="25000"/>
                  </a:schemeClr>
                </a:solidFill>
              </a:rPr>
              <a:t>-receptors:</a:t>
            </a:r>
          </a:p>
          <a:p>
            <a:pPr lvl="0"/>
            <a:endParaRPr lang="en-US" sz="1600" b="1" dirty="0"/>
          </a:p>
          <a:p>
            <a:pPr marL="285750" lvl="0" indent="-285750">
              <a:buFont typeface="Arial" panose="020B0604020202020204" pitchFamily="34" charset="0"/>
              <a:buChar char="•"/>
            </a:pPr>
            <a:r>
              <a:rPr lang="en-US" sz="1600" dirty="0"/>
              <a:t>alpha 1</a:t>
            </a:r>
          </a:p>
          <a:p>
            <a:pPr marL="285750" lvl="0" indent="-285750">
              <a:buFont typeface="Arial" panose="020B0604020202020204" pitchFamily="34" charset="0"/>
              <a:buChar char="•"/>
            </a:pPr>
            <a:r>
              <a:rPr lang="en-US" sz="1600" dirty="0"/>
              <a:t>alpha 2</a:t>
            </a:r>
          </a:p>
          <a:p>
            <a:pPr marL="285750" lvl="0" indent="-285750">
              <a:buFont typeface="Arial" panose="020B0604020202020204" pitchFamily="34" charset="0"/>
              <a:buChar char="•"/>
            </a:pPr>
            <a:r>
              <a:rPr lang="en-US" sz="1600" dirty="0"/>
              <a:t>Beta 1</a:t>
            </a:r>
          </a:p>
          <a:p>
            <a:pPr marL="285750" lvl="0" indent="-285750">
              <a:buFont typeface="Arial" panose="020B0604020202020204" pitchFamily="34" charset="0"/>
              <a:buChar char="•"/>
            </a:pPr>
            <a:r>
              <a:rPr lang="en-US" sz="1600" dirty="0"/>
              <a:t>Beta 2</a:t>
            </a:r>
          </a:p>
          <a:p>
            <a:endParaRPr lang="en-US" dirty="0"/>
          </a:p>
        </p:txBody>
      </p:sp>
      <p:sp>
        <p:nvSpPr>
          <p:cNvPr id="10" name="Star: 5 Points 28"/>
          <p:cNvSpPr/>
          <p:nvPr/>
        </p:nvSpPr>
        <p:spPr>
          <a:xfrm>
            <a:off x="1619672" y="3875575"/>
            <a:ext cx="1089197" cy="93610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effectLst>
                  <a:outerShdw blurRad="38100" dist="38100" dir="2700000" algn="tl">
                    <a:srgbClr val="000000">
                      <a:alpha val="43137"/>
                    </a:srgbClr>
                  </a:outerShdw>
                </a:effectLst>
              </a:rPr>
              <a:t>مهم</a:t>
            </a:r>
            <a:endParaRPr lang="en-US" sz="1600" dirty="0">
              <a:effectLst>
                <a:outerShdw blurRad="38100" dist="38100" dir="2700000" algn="tl">
                  <a:srgbClr val="000000">
                    <a:alpha val="43137"/>
                  </a:srgbClr>
                </a:outerShdw>
              </a:effectLst>
            </a:endParaRPr>
          </a:p>
        </p:txBody>
      </p:sp>
      <p:sp>
        <p:nvSpPr>
          <p:cNvPr id="12" name="TextBox 11"/>
          <p:cNvSpPr txBox="1"/>
          <p:nvPr/>
        </p:nvSpPr>
        <p:spPr>
          <a:xfrm>
            <a:off x="467544" y="5812099"/>
            <a:ext cx="4899506" cy="615553"/>
          </a:xfrm>
          <a:prstGeom prst="rect">
            <a:avLst/>
          </a:prstGeom>
          <a:noFill/>
        </p:spPr>
        <p:txBody>
          <a:bodyPr wrap="square" rtlCol="0">
            <a:spAutoFit/>
          </a:bodyPr>
          <a:lstStyle/>
          <a:p>
            <a:r>
              <a:rPr lang="en-US" sz="1600" dirty="0">
                <a:solidFill>
                  <a:schemeClr val="bg1">
                    <a:lumMod val="65000"/>
                  </a:schemeClr>
                </a:solidFill>
              </a:rPr>
              <a:t>Note: they’re named after drugs they’re sensitive to </a:t>
            </a:r>
          </a:p>
          <a:p>
            <a:endParaRPr lang="en-US" dirty="0"/>
          </a:p>
        </p:txBody>
      </p:sp>
      <p:sp>
        <p:nvSpPr>
          <p:cNvPr id="13" name="TextBox 12"/>
          <p:cNvSpPr txBox="1"/>
          <p:nvPr/>
        </p:nvSpPr>
        <p:spPr>
          <a:xfrm>
            <a:off x="5793174" y="1336680"/>
            <a:ext cx="3096344" cy="4124206"/>
          </a:xfrm>
          <a:prstGeom prst="rect">
            <a:avLst/>
          </a:prstGeom>
          <a:noFill/>
        </p:spPr>
        <p:txBody>
          <a:bodyPr wrap="square" rtlCol="0">
            <a:spAutoFit/>
          </a:bodyPr>
          <a:lstStyle/>
          <a:p>
            <a:r>
              <a:rPr lang="en-US" sz="1600" b="1" dirty="0" smtClean="0">
                <a:solidFill>
                  <a:schemeClr val="bg2">
                    <a:lumMod val="50000"/>
                  </a:schemeClr>
                </a:solidFill>
              </a:rPr>
              <a:t> </a:t>
            </a:r>
          </a:p>
          <a:p>
            <a:r>
              <a:rPr lang="en-US" sz="1600" b="1" dirty="0" smtClean="0">
                <a:solidFill>
                  <a:schemeClr val="bg2">
                    <a:lumMod val="50000"/>
                  </a:schemeClr>
                </a:solidFill>
              </a:rPr>
              <a:t>* </a:t>
            </a:r>
            <a:r>
              <a:rPr lang="en-US" sz="1600" b="1" dirty="0" err="1" smtClean="0">
                <a:solidFill>
                  <a:schemeClr val="bg2">
                    <a:lumMod val="50000"/>
                  </a:schemeClr>
                </a:solidFill>
              </a:rPr>
              <a:t>Remmber</a:t>
            </a:r>
            <a:r>
              <a:rPr lang="en-US" sz="1600" b="1" dirty="0" smtClean="0">
                <a:solidFill>
                  <a:schemeClr val="bg2">
                    <a:lumMod val="50000"/>
                  </a:schemeClr>
                </a:solidFill>
              </a:rPr>
              <a:t>: ANS </a:t>
            </a:r>
            <a:r>
              <a:rPr lang="en-US" sz="1600" b="1" dirty="0">
                <a:solidFill>
                  <a:schemeClr val="bg2">
                    <a:lumMod val="50000"/>
                  </a:schemeClr>
                </a:solidFill>
              </a:rPr>
              <a:t>motor pathway consists of two neurons: </a:t>
            </a:r>
            <a:endParaRPr lang="en-US" b="1" dirty="0" smtClean="0">
              <a:solidFill>
                <a:schemeClr val="bg2">
                  <a:lumMod val="50000"/>
                </a:schemeClr>
              </a:solidFill>
            </a:endParaRPr>
          </a:p>
          <a:p>
            <a:pPr algn="ctr"/>
            <a:endParaRPr lang="en-US" b="1" dirty="0"/>
          </a:p>
          <a:p>
            <a:pPr marL="285750" indent="-285750">
              <a:buFont typeface="Arial" panose="020B0604020202020204" pitchFamily="34" charset="0"/>
              <a:buChar char="•"/>
            </a:pPr>
            <a:r>
              <a:rPr lang="en-US" b="1" dirty="0">
                <a:solidFill>
                  <a:srgbClr val="FF0000"/>
                </a:solidFill>
              </a:rPr>
              <a:t>Pre</a:t>
            </a:r>
            <a:r>
              <a:rPr lang="en-US" b="1" dirty="0">
                <a:solidFill>
                  <a:schemeClr val="bg1">
                    <a:lumMod val="65000"/>
                  </a:schemeClr>
                </a:solidFill>
              </a:rPr>
              <a:t>ganglionic neuron : inside CNS ( in brain or spinal cord ) </a:t>
            </a:r>
            <a:endParaRPr lang="ar-SA" b="1" dirty="0">
              <a:solidFill>
                <a:schemeClr val="bg1">
                  <a:lumMod val="65000"/>
                </a:schemeClr>
              </a:solidFill>
            </a:endParaRPr>
          </a:p>
          <a:p>
            <a:pPr marL="285750" indent="-285750">
              <a:buFont typeface="Arial" panose="020B0604020202020204" pitchFamily="34" charset="0"/>
              <a:buChar char="•"/>
            </a:pPr>
            <a:r>
              <a:rPr lang="en-US" b="1" dirty="0">
                <a:solidFill>
                  <a:srgbClr val="FF0000"/>
                </a:solidFill>
              </a:rPr>
              <a:t>Post</a:t>
            </a:r>
            <a:r>
              <a:rPr lang="en-US" b="1" dirty="0">
                <a:solidFill>
                  <a:schemeClr val="bg1">
                    <a:lumMod val="65000"/>
                  </a:schemeClr>
                </a:solidFill>
              </a:rPr>
              <a:t>ganglionic neuron : outside CNS (cell body in ganglion outside CNS</a:t>
            </a:r>
            <a:r>
              <a:rPr lang="en-US" b="1" dirty="0" smtClean="0">
                <a:solidFill>
                  <a:schemeClr val="bg1">
                    <a:lumMod val="65000"/>
                  </a:schemeClr>
                </a:solidFill>
              </a:rPr>
              <a:t>)</a:t>
            </a:r>
          </a:p>
          <a:p>
            <a:endParaRPr lang="en-US" b="1" dirty="0">
              <a:solidFill>
                <a:schemeClr val="bg1">
                  <a:lumMod val="65000"/>
                </a:schemeClr>
              </a:solidFill>
            </a:endParaRPr>
          </a:p>
          <a:p>
            <a:pPr algn="ctr"/>
            <a:endParaRPr lang="en-US" b="1" dirty="0"/>
          </a:p>
          <a:p>
            <a:endParaRPr lang="en-US" dirty="0"/>
          </a:p>
        </p:txBody>
      </p:sp>
      <p:cxnSp>
        <p:nvCxnSpPr>
          <p:cNvPr id="15" name="Straight Connector 14"/>
          <p:cNvCxnSpPr/>
          <p:nvPr/>
        </p:nvCxnSpPr>
        <p:spPr>
          <a:xfrm>
            <a:off x="5652120" y="1318561"/>
            <a:ext cx="0" cy="4918751"/>
          </a:xfrm>
          <a:prstGeom prst="line">
            <a:avLst/>
          </a:prstGeom>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5914749" y="4869160"/>
            <a:ext cx="2736304" cy="129614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1" dirty="0">
                <a:solidFill>
                  <a:srgbClr val="00B050"/>
                </a:solidFill>
              </a:rPr>
              <a:t>Cholinergic</a:t>
            </a:r>
            <a:r>
              <a:rPr lang="en-US" sz="1600" dirty="0">
                <a:solidFill>
                  <a:schemeClr val="tx1"/>
                </a:solidFill>
              </a:rPr>
              <a:t>: Relating to nerve cells or fibers that use acetylcholine as their neurotransmitter</a:t>
            </a:r>
            <a:endParaRPr lang="ar-SA" sz="1600" dirty="0">
              <a:solidFill>
                <a:schemeClr val="tx1"/>
              </a:solidFill>
            </a:endParaRPr>
          </a:p>
        </p:txBody>
      </p:sp>
      <p:sp>
        <p:nvSpPr>
          <p:cNvPr id="11" name="Slide Number Placeholder 10"/>
          <p:cNvSpPr>
            <a:spLocks noGrp="1"/>
          </p:cNvSpPr>
          <p:nvPr>
            <p:ph type="sldNum" sz="quarter" idx="12"/>
          </p:nvPr>
        </p:nvSpPr>
        <p:spPr/>
        <p:txBody>
          <a:bodyPr/>
          <a:lstStyle/>
          <a:p>
            <a:fld id="{4929A69E-7D8F-4515-9605-0315ABD4F316}" type="slidenum">
              <a:rPr lang="en-US" smtClean="0"/>
              <a:pPr/>
              <a:t>17</a:t>
            </a:fld>
            <a:endParaRPr lang="en-US"/>
          </a:p>
        </p:txBody>
      </p:sp>
    </p:spTree>
    <p:extLst>
      <p:ext uri="{BB962C8B-B14F-4D97-AF65-F5344CB8AC3E}">
        <p14:creationId xmlns:p14="http://schemas.microsoft.com/office/powerpoint/2010/main" val="401600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9547" y="53425"/>
            <a:ext cx="9155360" cy="990600"/>
          </a:xfrm>
        </p:spPr>
        <p:txBody>
          <a:bodyPr>
            <a:noAutofit/>
          </a:bodyPr>
          <a:lstStyle/>
          <a:p>
            <a:r>
              <a:rPr lang="en-US" dirty="0"/>
              <a:t>Sympathetic vs. Parasympathetic </a:t>
            </a:r>
            <a:r>
              <a:rPr lang="en-US" dirty="0" smtClean="0"/>
              <a:t>Receptors</a:t>
            </a:r>
            <a:endParaRPr lang="en-US" dirty="0"/>
          </a:p>
        </p:txBody>
      </p:sp>
      <p:pic>
        <p:nvPicPr>
          <p:cNvPr id="5" name="Content Placeholder 3" descr="showimage.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6724" y="1279057"/>
            <a:ext cx="4244912" cy="421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a:xfrm>
            <a:off x="284549" y="5589240"/>
            <a:ext cx="8574902" cy="693959"/>
          </a:xfrm>
          <a:prstGeom prst="rect">
            <a:avLst/>
          </a:prstGeom>
        </p:spPr>
        <p:style>
          <a:lnRef idx="1">
            <a:schemeClr val="accent4"/>
          </a:lnRef>
          <a:fillRef idx="2">
            <a:schemeClr val="accent4"/>
          </a:fillRef>
          <a:effectRef idx="1">
            <a:schemeClr val="accent4"/>
          </a:effectRef>
          <a:fontRef idx="minor">
            <a:schemeClr val="dk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a:solidFill>
                  <a:srgbClr val="464653"/>
                </a:solidFill>
              </a:rPr>
              <a:t>Sympathetic </a:t>
            </a:r>
            <a:r>
              <a:rPr lang="en-US" sz="1600" dirty="0">
                <a:solidFill>
                  <a:srgbClr val="FF0000"/>
                </a:solidFill>
              </a:rPr>
              <a:t>postganglionic</a:t>
            </a:r>
            <a:r>
              <a:rPr lang="en-US" sz="1600" dirty="0">
                <a:solidFill>
                  <a:srgbClr val="464653"/>
                </a:solidFill>
              </a:rPr>
              <a:t> neurons are “</a:t>
            </a:r>
            <a:r>
              <a:rPr lang="en-US" sz="1600" dirty="0">
                <a:solidFill>
                  <a:srgbClr val="FF0000"/>
                </a:solidFill>
              </a:rPr>
              <a:t>adrenergic”</a:t>
            </a:r>
            <a:r>
              <a:rPr lang="en-US" sz="1600" dirty="0">
                <a:solidFill>
                  <a:srgbClr val="464653"/>
                </a:solidFill>
              </a:rPr>
              <a:t> </a:t>
            </a:r>
            <a:r>
              <a:rPr lang="en-US" sz="1600" dirty="0" smtClean="0">
                <a:solidFill>
                  <a:srgbClr val="464653"/>
                </a:solidFill>
              </a:rPr>
              <a:t>except </a:t>
            </a:r>
            <a:r>
              <a:rPr lang="en-US" sz="1600" dirty="0">
                <a:solidFill>
                  <a:srgbClr val="464653"/>
                </a:solidFill>
              </a:rPr>
              <a:t>in thermoregulatory sweat glands where they’re </a:t>
            </a:r>
            <a:r>
              <a:rPr lang="en-US" sz="1600" dirty="0">
                <a:solidFill>
                  <a:srgbClr val="FF0000"/>
                </a:solidFill>
              </a:rPr>
              <a:t>cholinergic </a:t>
            </a:r>
            <a:r>
              <a:rPr lang="en-US" sz="1600" dirty="0">
                <a:solidFill>
                  <a:srgbClr val="464653"/>
                </a:solidFill>
              </a:rPr>
              <a:t>and the receptor is </a:t>
            </a:r>
            <a:r>
              <a:rPr lang="en-US" sz="1600" dirty="0">
                <a:solidFill>
                  <a:srgbClr val="FF0000"/>
                </a:solidFill>
              </a:rPr>
              <a:t>Muscarinic</a:t>
            </a:r>
            <a:endParaRPr lang="en-US" sz="1600" dirty="0">
              <a:solidFill>
                <a:srgbClr val="464653"/>
              </a:solidFill>
            </a:endParaRPr>
          </a:p>
        </p:txBody>
      </p:sp>
      <p:sp>
        <p:nvSpPr>
          <p:cNvPr id="3" name="Rectangle 2"/>
          <p:cNvSpPr/>
          <p:nvPr/>
        </p:nvSpPr>
        <p:spPr>
          <a:xfrm>
            <a:off x="457200" y="1274245"/>
            <a:ext cx="4056236" cy="4121621"/>
          </a:xfrm>
          <a:prstGeom prst="rect">
            <a:avLst/>
          </a:prstGeom>
          <a:solidFill>
            <a:schemeClr val="bg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7456" y="1340768"/>
            <a:ext cx="4134544" cy="3616375"/>
          </a:xfrm>
          <a:prstGeom prst="rect">
            <a:avLst/>
          </a:prstGeom>
          <a:noFill/>
        </p:spPr>
        <p:txBody>
          <a:bodyPr wrap="square" rtlCol="0">
            <a:spAutoFit/>
          </a:bodyPr>
          <a:lstStyle/>
          <a:p>
            <a:pPr algn="ctr"/>
            <a:r>
              <a:rPr lang="en-US"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 Sympathetic Nervous System</a:t>
            </a:r>
          </a:p>
          <a:p>
            <a:endParaRPr lang="en-US" sz="1900" dirty="0"/>
          </a:p>
          <a:p>
            <a:pPr marL="285750" indent="-285750">
              <a:buFont typeface="Arial" charset="0"/>
              <a:buChar char="•"/>
            </a:pPr>
            <a:r>
              <a:rPr lang="en-US" sz="1900" b="1" u="sng" dirty="0"/>
              <a:t>Pre</a:t>
            </a:r>
            <a:r>
              <a:rPr lang="en-US" sz="1900" dirty="0"/>
              <a:t> receptor: </a:t>
            </a:r>
            <a:r>
              <a:rPr lang="en-US" sz="1900" u="sng" dirty="0"/>
              <a:t>Nicotinic</a:t>
            </a:r>
            <a:r>
              <a:rPr lang="en-US" sz="1900" dirty="0"/>
              <a:t> </a:t>
            </a:r>
          </a:p>
          <a:p>
            <a:pPr marL="285750" indent="-285750">
              <a:buFont typeface="Arial" charset="0"/>
              <a:buChar char="•"/>
            </a:pPr>
            <a:r>
              <a:rPr lang="en-US" sz="1900" b="1" u="sng" dirty="0"/>
              <a:t>Post</a:t>
            </a:r>
            <a:r>
              <a:rPr lang="en-US" sz="1900" b="1" dirty="0">
                <a:effectLst>
                  <a:outerShdw blurRad="38100" dist="38100" dir="2700000" algn="tl">
                    <a:srgbClr val="000000">
                      <a:alpha val="43137"/>
                    </a:srgbClr>
                  </a:outerShdw>
                </a:effectLst>
              </a:rPr>
              <a:t> </a:t>
            </a:r>
            <a:r>
              <a:rPr lang="en-US" sz="1900" dirty="0"/>
              <a:t>receptor: </a:t>
            </a:r>
            <a:r>
              <a:rPr lang="en-US" sz="1900" dirty="0" err="1"/>
              <a:t>Adrenoreceptor</a:t>
            </a:r>
            <a:r>
              <a:rPr lang="en-US" sz="1900" dirty="0"/>
              <a:t> </a:t>
            </a:r>
            <a:r>
              <a:rPr lang="en-US" sz="1900" b="1" dirty="0">
                <a:solidFill>
                  <a:srgbClr val="FF0000"/>
                </a:solidFill>
              </a:rPr>
              <a:t>except in</a:t>
            </a:r>
            <a:r>
              <a:rPr lang="en-US" sz="1900" dirty="0"/>
              <a:t> sweat glands where it is </a:t>
            </a:r>
            <a:r>
              <a:rPr lang="en-US" sz="1900" b="1" dirty="0"/>
              <a:t>Muscarinic</a:t>
            </a:r>
            <a:r>
              <a:rPr lang="en-US" sz="1900" dirty="0"/>
              <a:t> </a:t>
            </a:r>
          </a:p>
          <a:p>
            <a:endParaRPr lang="en-US" sz="1900" dirty="0"/>
          </a:p>
          <a:p>
            <a:pPr algn="ctr"/>
            <a:r>
              <a:rPr lang="en-US"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 Parasympathetic Nervous System: </a:t>
            </a:r>
            <a:endParaRPr lang="en-US" sz="1900" dirty="0"/>
          </a:p>
          <a:p>
            <a:pPr marL="285750" indent="-285750">
              <a:buFont typeface="Arial" charset="0"/>
              <a:buChar char="•"/>
            </a:pPr>
            <a:r>
              <a:rPr lang="en-US" sz="1900" b="1" u="sng" dirty="0"/>
              <a:t>Pre</a:t>
            </a:r>
            <a:r>
              <a:rPr lang="en-US" sz="1900" b="1" dirty="0"/>
              <a:t> receptor:</a:t>
            </a:r>
            <a:r>
              <a:rPr lang="en-US" sz="1900" dirty="0"/>
              <a:t> </a:t>
            </a:r>
            <a:r>
              <a:rPr lang="en-US" sz="1900" u="sng" dirty="0"/>
              <a:t>Nicotinic</a:t>
            </a:r>
            <a:r>
              <a:rPr lang="en-US" sz="1900" dirty="0"/>
              <a:t> </a:t>
            </a:r>
          </a:p>
          <a:p>
            <a:pPr marL="285750" indent="-285750">
              <a:buFont typeface="Arial" charset="0"/>
              <a:buChar char="•"/>
            </a:pPr>
            <a:r>
              <a:rPr lang="en-US" sz="1900" b="1" u="sng" dirty="0"/>
              <a:t>Post</a:t>
            </a:r>
            <a:r>
              <a:rPr lang="en-US" sz="1900" b="1" dirty="0"/>
              <a:t> receptor:</a:t>
            </a:r>
            <a:r>
              <a:rPr lang="en-US" sz="1900" dirty="0"/>
              <a:t> </a:t>
            </a:r>
            <a:r>
              <a:rPr lang="en-US" sz="1900" u="sng" dirty="0"/>
              <a:t>Muscarinic</a:t>
            </a:r>
          </a:p>
          <a:p>
            <a:endParaRPr lang="en-US" sz="2000" dirty="0"/>
          </a:p>
        </p:txBody>
      </p:sp>
      <p:cxnSp>
        <p:nvCxnSpPr>
          <p:cNvPr id="8" name="Straight Connector 7"/>
          <p:cNvCxnSpPr/>
          <p:nvPr/>
        </p:nvCxnSpPr>
        <p:spPr>
          <a:xfrm>
            <a:off x="539552" y="3212976"/>
            <a:ext cx="3888432"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63314" y="4784054"/>
            <a:ext cx="4248472" cy="6771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srgbClr val="464653"/>
                </a:solidFill>
              </a:rPr>
              <a:t>Because the </a:t>
            </a:r>
            <a:r>
              <a:rPr lang="en-US" dirty="0">
                <a:solidFill>
                  <a:srgbClr val="FF0000"/>
                </a:solidFill>
              </a:rPr>
              <a:t>ONLY</a:t>
            </a:r>
            <a:r>
              <a:rPr lang="en-US" dirty="0">
                <a:solidFill>
                  <a:srgbClr val="464653"/>
                </a:solidFill>
              </a:rPr>
              <a:t> neurotransmitter in parasympathetic</a:t>
            </a:r>
            <a:r>
              <a:rPr lang="en-US" sz="2000" dirty="0">
                <a:solidFill>
                  <a:srgbClr val="464653"/>
                </a:solidFill>
              </a:rPr>
              <a:t>: acetylcholine (</a:t>
            </a:r>
            <a:r>
              <a:rPr lang="en-US" sz="2000" dirty="0" err="1">
                <a:solidFill>
                  <a:srgbClr val="FF0000"/>
                </a:solidFill>
              </a:rPr>
              <a:t>Ach</a:t>
            </a:r>
            <a:r>
              <a:rPr lang="en-US" sz="2000" dirty="0">
                <a:solidFill>
                  <a:srgbClr val="464653"/>
                </a:solidFill>
              </a:rPr>
              <a:t>)</a:t>
            </a:r>
          </a:p>
        </p:txBody>
      </p:sp>
      <p:sp>
        <p:nvSpPr>
          <p:cNvPr id="11" name="Arrow: Curved Right 10"/>
          <p:cNvSpPr/>
          <p:nvPr/>
        </p:nvSpPr>
        <p:spPr>
          <a:xfrm>
            <a:off x="70267" y="3706895"/>
            <a:ext cx="541294" cy="11284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Slide Number Placeholder 15"/>
          <p:cNvSpPr>
            <a:spLocks noGrp="1"/>
          </p:cNvSpPr>
          <p:nvPr>
            <p:ph type="sldNum" sz="quarter" idx="12"/>
          </p:nvPr>
        </p:nvSpPr>
        <p:spPr/>
        <p:txBody>
          <a:bodyPr/>
          <a:lstStyle/>
          <a:p>
            <a:fld id="{4929A69E-7D8F-4515-9605-0315ABD4F316}" type="slidenum">
              <a:rPr lang="en-US" smtClean="0"/>
              <a:pPr/>
              <a:t>18</a:t>
            </a:fld>
            <a:endParaRPr lang="en-US"/>
          </a:p>
        </p:txBody>
      </p:sp>
    </p:spTree>
    <p:extLst>
      <p:ext uri="{BB962C8B-B14F-4D97-AF65-F5344CB8AC3E}">
        <p14:creationId xmlns:p14="http://schemas.microsoft.com/office/powerpoint/2010/main" val="137924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09" y="548457"/>
            <a:ext cx="9433048" cy="990600"/>
          </a:xfrm>
        </p:spPr>
        <p:txBody>
          <a:bodyPr>
            <a:normAutofit fontScale="90000"/>
          </a:bodyPr>
          <a:lstStyle/>
          <a:p>
            <a:r>
              <a:rPr lang="en-US" dirty="0">
                <a:solidFill>
                  <a:schemeClr val="tx1"/>
                </a:solidFill>
              </a:rPr>
              <a:t>Autonomic Nervous System (ANS): </a:t>
            </a:r>
            <a:br>
              <a:rPr lang="en-US" dirty="0">
                <a:solidFill>
                  <a:schemeClr val="tx1"/>
                </a:solidFill>
              </a:rPr>
            </a:br>
            <a:r>
              <a:rPr lang="en-US" dirty="0">
                <a:solidFill>
                  <a:schemeClr val="tx1"/>
                </a:solidFill>
              </a:rPr>
              <a:t>Neurotransmitters &amp; Receptors </a:t>
            </a:r>
            <a:br>
              <a:rPr lang="en-US" dirty="0">
                <a:solidFill>
                  <a:schemeClr val="tx1"/>
                </a:solidFill>
              </a:rPr>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054498"/>
              </p:ext>
            </p:extLst>
          </p:nvPr>
        </p:nvGraphicFramePr>
        <p:xfrm>
          <a:off x="899592" y="1124744"/>
          <a:ext cx="7139136" cy="2583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612728187"/>
              </p:ext>
            </p:extLst>
          </p:nvPr>
        </p:nvGraphicFramePr>
        <p:xfrm>
          <a:off x="1403648" y="3789040"/>
          <a:ext cx="6768752" cy="2479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395536" y="3284984"/>
            <a:ext cx="4572000" cy="923330"/>
          </a:xfrm>
          <a:prstGeom prst="rect">
            <a:avLst/>
          </a:prstGeom>
        </p:spPr>
        <p:txBody>
          <a:bodyPr>
            <a:spAutoFit/>
          </a:bodyPr>
          <a:lstStyle/>
          <a:p>
            <a:r>
              <a:rPr lang="en-US" b="1" u="sng" dirty="0" smtClean="0">
                <a:solidFill>
                  <a:schemeClr val="bg1">
                    <a:lumMod val="65000"/>
                  </a:schemeClr>
                </a:solidFill>
              </a:rPr>
              <a:t>*</a:t>
            </a:r>
            <a:r>
              <a:rPr lang="en-US" b="1" u="sng" dirty="0" smtClean="0"/>
              <a:t>During </a:t>
            </a:r>
            <a:r>
              <a:rPr lang="en-US" b="1" u="sng" dirty="0"/>
              <a:t>stressful conditions there is secretion of ? </a:t>
            </a:r>
            <a:r>
              <a:rPr lang="en-US" b="1" u="sng" dirty="0">
                <a:solidFill>
                  <a:schemeClr val="bg1">
                    <a:lumMod val="65000"/>
                  </a:schemeClr>
                </a:solidFill>
              </a:rPr>
              <a:t>Epinephrine &amp; norepinephrine .</a:t>
            </a:r>
          </a:p>
        </p:txBody>
      </p:sp>
      <p:cxnSp>
        <p:nvCxnSpPr>
          <p:cNvPr id="5" name="Straight Arrow Connector 4"/>
          <p:cNvCxnSpPr/>
          <p:nvPr/>
        </p:nvCxnSpPr>
        <p:spPr>
          <a:xfrm>
            <a:off x="7092280" y="5517232"/>
            <a:ext cx="144016" cy="28803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224" y="5806076"/>
            <a:ext cx="2448272" cy="430887"/>
          </a:xfrm>
          <a:prstGeom prst="rect">
            <a:avLst/>
          </a:prstGeom>
          <a:noFill/>
        </p:spPr>
        <p:txBody>
          <a:bodyPr wrap="square" rtlCol="1">
            <a:spAutoFit/>
          </a:bodyPr>
          <a:lstStyle/>
          <a:p>
            <a:r>
              <a:rPr lang="en-US" sz="1100" dirty="0" smtClean="0">
                <a:solidFill>
                  <a:schemeClr val="tx1">
                    <a:lumMod val="50000"/>
                    <a:lumOff val="50000"/>
                  </a:schemeClr>
                </a:solidFill>
              </a:rPr>
              <a:t>Because sweat gland release Ach in both </a:t>
            </a:r>
            <a:r>
              <a:rPr lang="en-US" sz="1100" dirty="0" err="1" smtClean="0">
                <a:solidFill>
                  <a:schemeClr val="tx1">
                    <a:lumMod val="50000"/>
                    <a:lumOff val="50000"/>
                  </a:schemeClr>
                </a:solidFill>
              </a:rPr>
              <a:t>pre&amp;postganglionic</a:t>
            </a:r>
            <a:r>
              <a:rPr lang="en-US" sz="1100" dirty="0" smtClean="0">
                <a:solidFill>
                  <a:schemeClr val="tx1">
                    <a:lumMod val="50000"/>
                    <a:lumOff val="50000"/>
                  </a:schemeClr>
                </a:solidFill>
              </a:rPr>
              <a:t> </a:t>
            </a:r>
            <a:endParaRPr lang="ar-SA" sz="1100" dirty="0">
              <a:solidFill>
                <a:schemeClr val="tx1">
                  <a:lumMod val="50000"/>
                  <a:lumOff val="50000"/>
                </a:scheme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pPr/>
              <a:t>19</a:t>
            </a:fld>
            <a:endParaRPr lang="en-US"/>
          </a:p>
        </p:txBody>
      </p:sp>
    </p:spTree>
    <p:extLst>
      <p:ext uri="{BB962C8B-B14F-4D97-AF65-F5344CB8AC3E}">
        <p14:creationId xmlns:p14="http://schemas.microsoft.com/office/powerpoint/2010/main" val="106624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17" name="Rectangle 16"/>
          <p:cNvSpPr/>
          <p:nvPr/>
        </p:nvSpPr>
        <p:spPr>
          <a:xfrm>
            <a:off x="442054" y="1151046"/>
            <a:ext cx="8229600" cy="5078313"/>
          </a:xfrm>
          <a:prstGeom prst="rect">
            <a:avLst/>
          </a:prstGeom>
        </p:spPr>
        <p:txBody>
          <a:bodyPr wrap="square">
            <a:spAutoFit/>
          </a:bodyPr>
          <a:lstStyle/>
          <a:p>
            <a:pPr>
              <a:lnSpc>
                <a:spcPct val="150000"/>
              </a:lnSpc>
            </a:pPr>
            <a:r>
              <a:rPr lang="en-US" dirty="0">
                <a:solidFill>
                  <a:srgbClr val="707AA0"/>
                </a:solidFill>
                <a:latin typeface="CourierNewPSMT" charset="0"/>
              </a:rPr>
              <a:t>o </a:t>
            </a:r>
            <a:r>
              <a:rPr lang="en-US" dirty="0" smtClean="0">
                <a:solidFill>
                  <a:srgbClr val="51597C"/>
                </a:solidFill>
                <a:latin typeface="BookmanOldStyle" charset="0"/>
              </a:rPr>
              <a:t>Organization </a:t>
            </a:r>
            <a:r>
              <a:rPr lang="en-US" dirty="0">
                <a:solidFill>
                  <a:srgbClr val="51597C"/>
                </a:solidFill>
                <a:latin typeface="BookmanOldStyle" charset="0"/>
              </a:rPr>
              <a:t>of the Autonomic Nervous </a:t>
            </a:r>
            <a:r>
              <a:rPr lang="en-US" dirty="0" smtClean="0">
                <a:solidFill>
                  <a:srgbClr val="51597C"/>
                </a:solidFill>
                <a:latin typeface="BookmanOldStyle" charset="0"/>
              </a:rPr>
              <a:t>System.</a:t>
            </a:r>
          </a:p>
          <a:p>
            <a:pPr>
              <a:lnSpc>
                <a:spcPct val="150000"/>
              </a:lnSpc>
            </a:pPr>
            <a:r>
              <a:rPr lang="en-US" dirty="0" smtClean="0">
                <a:solidFill>
                  <a:srgbClr val="707AA0"/>
                </a:solidFill>
                <a:latin typeface="CourierNewPSMT" charset="0"/>
              </a:rPr>
              <a:t>o </a:t>
            </a:r>
            <a:r>
              <a:rPr lang="en-US" dirty="0" smtClean="0">
                <a:solidFill>
                  <a:srgbClr val="51597C"/>
                </a:solidFill>
                <a:latin typeface="BookmanOldStyle" charset="0"/>
              </a:rPr>
              <a:t>Terminology.</a:t>
            </a:r>
            <a:r>
              <a:rPr lang="en-US" dirty="0">
                <a:solidFill>
                  <a:srgbClr val="51597C"/>
                </a:solidFill>
                <a:latin typeface="BookmanOldStyle" charset="0"/>
              </a:rPr>
              <a:t/>
            </a:r>
            <a:br>
              <a:rPr lang="en-US" dirty="0">
                <a:solidFill>
                  <a:srgbClr val="51597C"/>
                </a:solidFill>
                <a:latin typeface="BookmanOldStyle" charset="0"/>
              </a:rPr>
            </a:br>
            <a:r>
              <a:rPr lang="en-US" dirty="0">
                <a:solidFill>
                  <a:srgbClr val="707AA0"/>
                </a:solidFill>
                <a:latin typeface="CourierNewPSMT" charset="0"/>
              </a:rPr>
              <a:t>o </a:t>
            </a:r>
            <a:r>
              <a:rPr lang="en-US" dirty="0" smtClean="0">
                <a:solidFill>
                  <a:srgbClr val="51597C"/>
                </a:solidFill>
                <a:latin typeface="BookmanOldStyle" charset="0"/>
              </a:rPr>
              <a:t>Sympathetic </a:t>
            </a:r>
            <a:r>
              <a:rPr lang="en-US" dirty="0">
                <a:solidFill>
                  <a:srgbClr val="51597C"/>
                </a:solidFill>
                <a:latin typeface="BookmanOldStyle" charset="0"/>
              </a:rPr>
              <a:t>Nervous System (SNS</a:t>
            </a:r>
            <a:r>
              <a:rPr lang="en-US" dirty="0" smtClean="0">
                <a:solidFill>
                  <a:srgbClr val="51597C"/>
                </a:solidFill>
                <a:latin typeface="BookmanOldStyle" charset="0"/>
              </a:rPr>
              <a:t>).</a:t>
            </a:r>
            <a:r>
              <a:rPr lang="en-US" dirty="0">
                <a:solidFill>
                  <a:srgbClr val="51597C"/>
                </a:solidFill>
                <a:latin typeface="BookmanOldStyle" charset="0"/>
              </a:rPr>
              <a:t/>
            </a:r>
            <a:br>
              <a:rPr lang="en-US" dirty="0">
                <a:solidFill>
                  <a:srgbClr val="51597C"/>
                </a:solidFill>
                <a:latin typeface="BookmanOldStyle" charset="0"/>
              </a:rPr>
            </a:br>
            <a:r>
              <a:rPr lang="en-US" dirty="0">
                <a:solidFill>
                  <a:srgbClr val="707AA0"/>
                </a:solidFill>
                <a:latin typeface="CourierNewPSMT" charset="0"/>
              </a:rPr>
              <a:t>o </a:t>
            </a:r>
            <a:r>
              <a:rPr lang="en-US" dirty="0" smtClean="0">
                <a:solidFill>
                  <a:srgbClr val="51597C"/>
                </a:solidFill>
                <a:latin typeface="BookmanOldStyle" charset="0"/>
              </a:rPr>
              <a:t>Neurotransmitters </a:t>
            </a:r>
            <a:r>
              <a:rPr lang="en-US" dirty="0">
                <a:solidFill>
                  <a:srgbClr val="51597C"/>
                </a:solidFill>
                <a:latin typeface="BookmanOldStyle" charset="0"/>
              </a:rPr>
              <a:t>and Types of </a:t>
            </a:r>
            <a:r>
              <a:rPr lang="en-US" dirty="0" smtClean="0">
                <a:solidFill>
                  <a:srgbClr val="51597C"/>
                </a:solidFill>
                <a:latin typeface="BookmanOldStyle" charset="0"/>
              </a:rPr>
              <a:t>Receptors.</a:t>
            </a:r>
            <a:endParaRPr lang="en-US" dirty="0"/>
          </a:p>
          <a:p>
            <a:pPr>
              <a:lnSpc>
                <a:spcPct val="150000"/>
              </a:lnSpc>
            </a:pPr>
            <a:r>
              <a:rPr lang="en-US" dirty="0">
                <a:solidFill>
                  <a:srgbClr val="707AA0"/>
                </a:solidFill>
                <a:latin typeface="CourierNewPSMT" charset="0"/>
              </a:rPr>
              <a:t>o </a:t>
            </a:r>
            <a:r>
              <a:rPr lang="en-US" dirty="0" smtClean="0">
                <a:solidFill>
                  <a:srgbClr val="51597C"/>
                </a:solidFill>
                <a:latin typeface="BookmanOldStyle" charset="0"/>
              </a:rPr>
              <a:t>Parasympathetic </a:t>
            </a:r>
            <a:r>
              <a:rPr lang="en-US" dirty="0">
                <a:solidFill>
                  <a:srgbClr val="51597C"/>
                </a:solidFill>
                <a:latin typeface="BookmanOldStyle" charset="0"/>
              </a:rPr>
              <a:t>Nervous </a:t>
            </a:r>
            <a:r>
              <a:rPr lang="en-US" dirty="0" smtClean="0">
                <a:solidFill>
                  <a:srgbClr val="51597C"/>
                </a:solidFill>
                <a:latin typeface="BookmanOldStyle" charset="0"/>
              </a:rPr>
              <a:t>System. </a:t>
            </a:r>
          </a:p>
          <a:p>
            <a:pPr>
              <a:lnSpc>
                <a:spcPct val="150000"/>
              </a:lnSpc>
            </a:pPr>
            <a:r>
              <a:rPr lang="en-US" dirty="0" smtClean="0">
                <a:solidFill>
                  <a:srgbClr val="707AA0"/>
                </a:solidFill>
                <a:latin typeface="CourierNewPSMT" charset="0"/>
              </a:rPr>
              <a:t>o </a:t>
            </a:r>
            <a:r>
              <a:rPr lang="en-US" dirty="0" smtClean="0">
                <a:solidFill>
                  <a:srgbClr val="51597C"/>
                </a:solidFill>
                <a:latin typeface="BookmanOldStyle" charset="0"/>
              </a:rPr>
              <a:t>Autonomic Receptors.</a:t>
            </a:r>
            <a:r>
              <a:rPr lang="en-US" dirty="0">
                <a:solidFill>
                  <a:srgbClr val="51597C"/>
                </a:solidFill>
                <a:latin typeface="BookmanOldStyle" charset="0"/>
              </a:rPr>
              <a:t/>
            </a:r>
            <a:br>
              <a:rPr lang="en-US" dirty="0">
                <a:solidFill>
                  <a:srgbClr val="51597C"/>
                </a:solidFill>
                <a:latin typeface="BookmanOldStyle" charset="0"/>
              </a:rPr>
            </a:br>
            <a:r>
              <a:rPr lang="en-US" dirty="0">
                <a:solidFill>
                  <a:srgbClr val="707AA0"/>
                </a:solidFill>
                <a:latin typeface="CourierNewPSMT" charset="0"/>
              </a:rPr>
              <a:t>o </a:t>
            </a:r>
            <a:r>
              <a:rPr lang="en-US" dirty="0">
                <a:solidFill>
                  <a:srgbClr val="51597C"/>
                </a:solidFill>
                <a:latin typeface="BookmanOldStyle" charset="0"/>
              </a:rPr>
              <a:t>a. </a:t>
            </a:r>
            <a:r>
              <a:rPr lang="en-US" dirty="0" err="1" smtClean="0">
                <a:solidFill>
                  <a:srgbClr val="51597C"/>
                </a:solidFill>
                <a:latin typeface="BookmanOldStyle" charset="0"/>
              </a:rPr>
              <a:t>Adrenoreceptors</a:t>
            </a:r>
            <a:r>
              <a:rPr lang="en-US" dirty="0" smtClean="0">
                <a:solidFill>
                  <a:srgbClr val="51597C"/>
                </a:solidFill>
                <a:latin typeface="BookmanOldStyle" charset="0"/>
              </a:rPr>
              <a:t>.</a:t>
            </a:r>
            <a:r>
              <a:rPr lang="en-US" dirty="0">
                <a:solidFill>
                  <a:srgbClr val="51597C"/>
                </a:solidFill>
                <a:latin typeface="BookmanOldStyle" charset="0"/>
              </a:rPr>
              <a:t/>
            </a:r>
            <a:br>
              <a:rPr lang="en-US" dirty="0">
                <a:solidFill>
                  <a:srgbClr val="51597C"/>
                </a:solidFill>
                <a:latin typeface="BookmanOldStyle" charset="0"/>
              </a:rPr>
            </a:br>
            <a:r>
              <a:rPr lang="en-US" dirty="0">
                <a:solidFill>
                  <a:srgbClr val="707AA0"/>
                </a:solidFill>
                <a:latin typeface="CourierNewPSMT" charset="0"/>
              </a:rPr>
              <a:t>o </a:t>
            </a:r>
            <a:r>
              <a:rPr lang="en-US" dirty="0">
                <a:solidFill>
                  <a:srgbClr val="51597C"/>
                </a:solidFill>
                <a:latin typeface="BookmanOldStyle" charset="0"/>
              </a:rPr>
              <a:t>b. </a:t>
            </a:r>
            <a:r>
              <a:rPr lang="en-US" dirty="0" err="1" smtClean="0">
                <a:solidFill>
                  <a:srgbClr val="51597C"/>
                </a:solidFill>
                <a:latin typeface="BookmanOldStyle" charset="0"/>
              </a:rPr>
              <a:t>Cholinorecptors</a:t>
            </a:r>
            <a:r>
              <a:rPr lang="en-US" dirty="0" smtClean="0">
                <a:solidFill>
                  <a:srgbClr val="51597C"/>
                </a:solidFill>
                <a:latin typeface="BookmanOldStyle" charset="0"/>
              </a:rPr>
              <a:t>.</a:t>
            </a:r>
            <a:endParaRPr lang="en-US" dirty="0"/>
          </a:p>
          <a:p>
            <a:pPr>
              <a:lnSpc>
                <a:spcPct val="150000"/>
              </a:lnSpc>
            </a:pPr>
            <a:r>
              <a:rPr lang="en-US" dirty="0">
                <a:solidFill>
                  <a:srgbClr val="707AA0"/>
                </a:solidFill>
                <a:latin typeface="CourierNewPSMT" charset="0"/>
              </a:rPr>
              <a:t>o </a:t>
            </a:r>
            <a:r>
              <a:rPr lang="en-US" dirty="0" smtClean="0">
                <a:solidFill>
                  <a:srgbClr val="51597C"/>
                </a:solidFill>
                <a:latin typeface="BookmanOldStyle" charset="0"/>
              </a:rPr>
              <a:t>Prototypes </a:t>
            </a:r>
            <a:r>
              <a:rPr lang="en-US" dirty="0">
                <a:solidFill>
                  <a:srgbClr val="51597C"/>
                </a:solidFill>
                <a:latin typeface="BookmanOldStyle" charset="0"/>
              </a:rPr>
              <a:t>of Agonists and Antagonists to Autonomic </a:t>
            </a:r>
            <a:r>
              <a:rPr lang="en-US" dirty="0" smtClean="0">
                <a:solidFill>
                  <a:srgbClr val="51597C"/>
                </a:solidFill>
                <a:latin typeface="BookmanOldStyle" charset="0"/>
              </a:rPr>
              <a:t>Receptors. </a:t>
            </a:r>
            <a:endParaRPr lang="en-US" dirty="0"/>
          </a:p>
          <a:p>
            <a:pPr>
              <a:lnSpc>
                <a:spcPct val="150000"/>
              </a:lnSpc>
            </a:pPr>
            <a:r>
              <a:rPr lang="en-US" dirty="0">
                <a:solidFill>
                  <a:srgbClr val="707AA0"/>
                </a:solidFill>
                <a:latin typeface="CourierNewPSMT" charset="0"/>
              </a:rPr>
              <a:t>o </a:t>
            </a:r>
            <a:r>
              <a:rPr lang="en-US" dirty="0" smtClean="0">
                <a:solidFill>
                  <a:srgbClr val="51597C"/>
                </a:solidFill>
                <a:latin typeface="BookmanOldStyle" charset="0"/>
              </a:rPr>
              <a:t>Sympathetic </a:t>
            </a:r>
            <a:r>
              <a:rPr lang="en-US" dirty="0">
                <a:solidFill>
                  <a:srgbClr val="51597C"/>
                </a:solidFill>
                <a:latin typeface="BookmanOldStyle" charset="0"/>
              </a:rPr>
              <a:t>and Parasympathetic </a:t>
            </a:r>
            <a:r>
              <a:rPr lang="en-US" dirty="0" smtClean="0">
                <a:solidFill>
                  <a:srgbClr val="51597C"/>
                </a:solidFill>
                <a:latin typeface="BookmanOldStyle" charset="0"/>
              </a:rPr>
              <a:t>Tone.</a:t>
            </a:r>
            <a:r>
              <a:rPr lang="en-US" dirty="0">
                <a:solidFill>
                  <a:srgbClr val="51597C"/>
                </a:solidFill>
                <a:latin typeface="BookmanOldStyle" charset="0"/>
              </a:rPr>
              <a:t/>
            </a:r>
            <a:br>
              <a:rPr lang="en-US" dirty="0">
                <a:solidFill>
                  <a:srgbClr val="51597C"/>
                </a:solidFill>
                <a:latin typeface="BookmanOldStyle" charset="0"/>
              </a:rPr>
            </a:br>
            <a:r>
              <a:rPr lang="en-US" dirty="0">
                <a:solidFill>
                  <a:srgbClr val="707AA0"/>
                </a:solidFill>
                <a:latin typeface="CourierNewPSMT" charset="0"/>
              </a:rPr>
              <a:t>o </a:t>
            </a:r>
            <a:r>
              <a:rPr lang="en-US" dirty="0" smtClean="0">
                <a:solidFill>
                  <a:srgbClr val="51597C"/>
                </a:solidFill>
                <a:latin typeface="BookmanOldStyle" charset="0"/>
              </a:rPr>
              <a:t>Function </a:t>
            </a:r>
            <a:r>
              <a:rPr lang="en-US" dirty="0">
                <a:solidFill>
                  <a:srgbClr val="51597C"/>
                </a:solidFill>
                <a:latin typeface="BookmanOldStyle" charset="0"/>
              </a:rPr>
              <a:t>of Adrenal </a:t>
            </a:r>
            <a:r>
              <a:rPr lang="en-US" dirty="0" smtClean="0">
                <a:solidFill>
                  <a:srgbClr val="51597C"/>
                </a:solidFill>
                <a:latin typeface="BookmanOldStyle" charset="0"/>
              </a:rPr>
              <a:t>Gland.</a:t>
            </a:r>
            <a:r>
              <a:rPr lang="en-US" dirty="0">
                <a:solidFill>
                  <a:srgbClr val="51597C"/>
                </a:solidFill>
                <a:latin typeface="BookmanOldStyle" charset="0"/>
              </a:rPr>
              <a:t/>
            </a:r>
            <a:br>
              <a:rPr lang="en-US" dirty="0">
                <a:solidFill>
                  <a:srgbClr val="51597C"/>
                </a:solidFill>
                <a:latin typeface="BookmanOldStyle" charset="0"/>
              </a:rPr>
            </a:br>
            <a:r>
              <a:rPr lang="en-US" dirty="0">
                <a:solidFill>
                  <a:srgbClr val="707AA0"/>
                </a:solidFill>
                <a:latin typeface="CourierNewPSMT" charset="0"/>
              </a:rPr>
              <a:t>o </a:t>
            </a:r>
            <a:r>
              <a:rPr lang="en-US" dirty="0" smtClean="0">
                <a:solidFill>
                  <a:srgbClr val="51597C"/>
                </a:solidFill>
                <a:latin typeface="BookmanOldStyle" charset="0"/>
              </a:rPr>
              <a:t>Examples </a:t>
            </a:r>
            <a:r>
              <a:rPr lang="en-US" dirty="0">
                <a:solidFill>
                  <a:srgbClr val="51597C"/>
                </a:solidFill>
                <a:latin typeface="BookmanOldStyle" charset="0"/>
              </a:rPr>
              <a:t>of The Effects of Sympathetic and </a:t>
            </a:r>
            <a:r>
              <a:rPr lang="en-US" dirty="0" smtClean="0">
                <a:solidFill>
                  <a:srgbClr val="51597C"/>
                </a:solidFill>
                <a:latin typeface="BookmanOldStyle" charset="0"/>
              </a:rPr>
              <a:t>Parasympathetic. </a:t>
            </a:r>
            <a:endParaRPr lang="en-US" dirty="0">
              <a:effectLst/>
            </a:endParaRPr>
          </a:p>
        </p:txBody>
      </p:sp>
      <p:sp>
        <p:nvSpPr>
          <p:cNvPr id="20" name="Slide Number Placeholder 19"/>
          <p:cNvSpPr>
            <a:spLocks noGrp="1"/>
          </p:cNvSpPr>
          <p:nvPr>
            <p:ph type="sldNum" sz="quarter" idx="12"/>
          </p:nvPr>
        </p:nvSpPr>
        <p:spPr/>
        <p:txBody>
          <a:bodyPr/>
          <a:lstStyle/>
          <a:p>
            <a:fld id="{4929A69E-7D8F-4515-9605-0315ABD4F316}" type="slidenum">
              <a:rPr lang="en-US" smtClean="0"/>
              <a:pPr/>
              <a:t>2</a:t>
            </a:fld>
            <a:endParaRPr lang="en-US"/>
          </a:p>
        </p:txBody>
      </p:sp>
    </p:spTree>
    <p:extLst>
      <p:ext uri="{BB962C8B-B14F-4D97-AF65-F5344CB8AC3E}">
        <p14:creationId xmlns:p14="http://schemas.microsoft.com/office/powerpoint/2010/main" val="76039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Neurotransmitters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9" y="1340768"/>
            <a:ext cx="9144000" cy="4946754"/>
          </a:xfrm>
          <a:prstGeom prst="rect">
            <a:avLst/>
          </a:prstGeom>
        </p:spPr>
      </p:pic>
      <p:sp>
        <p:nvSpPr>
          <p:cNvPr id="9" name="Rectangle 8"/>
          <p:cNvSpPr/>
          <p:nvPr/>
        </p:nvSpPr>
        <p:spPr>
          <a:xfrm>
            <a:off x="2339752" y="1340768"/>
            <a:ext cx="2016224" cy="434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3848" y="1352803"/>
            <a:ext cx="2016224" cy="276999"/>
          </a:xfrm>
          <a:prstGeom prst="rect">
            <a:avLst/>
          </a:prstGeom>
          <a:noFill/>
        </p:spPr>
        <p:txBody>
          <a:bodyPr wrap="square" rtlCol="0">
            <a:spAutoFit/>
          </a:bodyPr>
          <a:lstStyle/>
          <a:p>
            <a:r>
              <a:rPr lang="en-US" sz="1200" b="1"/>
              <a:t>(</a:t>
            </a:r>
            <a:r>
              <a:rPr lang="en-US" sz="1200" b="1" smtClean="0"/>
              <a:t>Spinal Cord)</a:t>
            </a:r>
            <a:endParaRPr lang="en-US" sz="1200" b="1"/>
          </a:p>
        </p:txBody>
      </p:sp>
      <p:sp>
        <p:nvSpPr>
          <p:cNvPr id="5" name="Slide Number Placeholder 4"/>
          <p:cNvSpPr>
            <a:spLocks noGrp="1"/>
          </p:cNvSpPr>
          <p:nvPr>
            <p:ph type="sldNum" sz="quarter" idx="12"/>
          </p:nvPr>
        </p:nvSpPr>
        <p:spPr/>
        <p:txBody>
          <a:bodyPr/>
          <a:lstStyle/>
          <a:p>
            <a:fld id="{4929A69E-7D8F-4515-9605-0315ABD4F316}" type="slidenum">
              <a:rPr lang="en-US" smtClean="0"/>
              <a:pPr/>
              <a:t>20</a:t>
            </a:fld>
            <a:endParaRPr lang="en-US"/>
          </a:p>
        </p:txBody>
      </p:sp>
    </p:spTree>
    <p:extLst>
      <p:ext uri="{BB962C8B-B14F-4D97-AF65-F5344CB8AC3E}">
        <p14:creationId xmlns:p14="http://schemas.microsoft.com/office/powerpoint/2010/main" val="64400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5626968" cy="990600"/>
          </a:xfrm>
        </p:spPr>
        <p:txBody>
          <a:bodyPr>
            <a:normAutofit/>
          </a:bodyPr>
          <a:lstStyle/>
          <a:p>
            <a:r>
              <a:rPr lang="en-US" dirty="0"/>
              <a:t>Function of Adrenal Gland</a:t>
            </a:r>
          </a:p>
        </p:txBody>
      </p:sp>
      <p:sp>
        <p:nvSpPr>
          <p:cNvPr id="5" name="Content Placeholder 2"/>
          <p:cNvSpPr>
            <a:spLocks noGrp="1"/>
          </p:cNvSpPr>
          <p:nvPr>
            <p:ph sz="quarter" idx="1"/>
          </p:nvPr>
        </p:nvSpPr>
        <p:spPr>
          <a:xfrm>
            <a:off x="457200" y="1329185"/>
            <a:ext cx="4402832" cy="4937760"/>
          </a:xfrm>
        </p:spPr>
        <p:txBody>
          <a:bodyPr>
            <a:normAutofit lnSpcReduction="10000"/>
          </a:bodyPr>
          <a:lstStyle/>
          <a:p>
            <a:r>
              <a:rPr lang="en-US" sz="2000" dirty="0"/>
              <a:t>Adrenal gland triggers the </a:t>
            </a:r>
            <a:r>
              <a:rPr lang="en-US" sz="2000" dirty="0">
                <a:solidFill>
                  <a:srgbClr val="C00000"/>
                </a:solidFill>
              </a:rPr>
              <a:t>Adrenal Medulla</a:t>
            </a:r>
            <a:r>
              <a:rPr lang="en-US" sz="2000" dirty="0"/>
              <a:t> to release Epinephrine &amp; Norepinephrine. </a:t>
            </a:r>
            <a:endParaRPr lang="en-US" sz="2000" dirty="0" smtClean="0"/>
          </a:p>
          <a:p>
            <a:endParaRPr lang="en-US" sz="2000" dirty="0" smtClean="0"/>
          </a:p>
          <a:p>
            <a:r>
              <a:rPr lang="en-US" sz="2000" dirty="0" smtClean="0"/>
              <a:t>Stimulation </a:t>
            </a:r>
            <a:r>
              <a:rPr lang="en-US" sz="2000" dirty="0"/>
              <a:t>of </a:t>
            </a:r>
            <a:r>
              <a:rPr lang="en-US" sz="2000" dirty="0">
                <a:solidFill>
                  <a:srgbClr val="FF0000"/>
                </a:solidFill>
              </a:rPr>
              <a:t>sympathetic</a:t>
            </a:r>
            <a:r>
              <a:rPr lang="en-US" sz="2000" dirty="0"/>
              <a:t> nerves causes large quantities of </a:t>
            </a:r>
            <a:r>
              <a:rPr lang="en-US" sz="2000" dirty="0">
                <a:solidFill>
                  <a:srgbClr val="92D050"/>
                </a:solidFill>
              </a:rPr>
              <a:t>Epinephrine</a:t>
            </a:r>
            <a:r>
              <a:rPr lang="en-US" sz="2000" dirty="0"/>
              <a:t> and </a:t>
            </a:r>
            <a:r>
              <a:rPr lang="en-US" sz="2000" dirty="0">
                <a:solidFill>
                  <a:srgbClr val="92D050"/>
                </a:solidFill>
              </a:rPr>
              <a:t>Nor-epinephrine</a:t>
            </a:r>
            <a:r>
              <a:rPr lang="en-US" sz="2000" dirty="0"/>
              <a:t> to be secreted in blood by the Adrenal gland</a:t>
            </a:r>
            <a:r>
              <a:rPr lang="en-US" sz="2000" dirty="0" smtClean="0"/>
              <a:t>.</a:t>
            </a:r>
          </a:p>
          <a:p>
            <a:endParaRPr lang="en-US" sz="2000" dirty="0" smtClean="0"/>
          </a:p>
          <a:p>
            <a:r>
              <a:rPr lang="en-US" sz="2000" dirty="0" smtClean="0"/>
              <a:t> </a:t>
            </a:r>
            <a:r>
              <a:rPr lang="en-US" sz="2000" dirty="0"/>
              <a:t>Adrenal medulla will stimulated during </a:t>
            </a:r>
            <a:r>
              <a:rPr lang="en-US" sz="2000" u="sng" dirty="0">
                <a:solidFill>
                  <a:srgbClr val="FF0000"/>
                </a:solidFill>
              </a:rPr>
              <a:t>Sympathetic only</a:t>
            </a:r>
          </a:p>
          <a:p>
            <a:endParaRPr lang="en-US" sz="2000" dirty="0"/>
          </a:p>
          <a:p>
            <a:r>
              <a:rPr lang="en-US" sz="2000" dirty="0"/>
              <a:t>The effect of Epinephrine &amp; Nor-epinephrine lasts </a:t>
            </a:r>
            <a:r>
              <a:rPr lang="en-US" sz="2000" dirty="0">
                <a:solidFill>
                  <a:srgbClr val="C00000"/>
                </a:solidFill>
              </a:rPr>
              <a:t>5-10 times</a:t>
            </a:r>
            <a:r>
              <a:rPr lang="en-US" sz="2000" dirty="0"/>
              <a:t> more than the ones which are secreted from sympathetic.</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252985"/>
            <a:ext cx="2602632" cy="2968104"/>
          </a:xfrm>
          <a:prstGeom prst="rect">
            <a:avLst/>
          </a:prstGeom>
        </p:spPr>
      </p:pic>
      <p:sp>
        <p:nvSpPr>
          <p:cNvPr id="7" name="Oval 6"/>
          <p:cNvSpPr/>
          <p:nvPr/>
        </p:nvSpPr>
        <p:spPr>
          <a:xfrm>
            <a:off x="4860032" y="4797152"/>
            <a:ext cx="4176464" cy="146979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5132701" y="5070383"/>
            <a:ext cx="3775142" cy="923330"/>
          </a:xfrm>
          <a:prstGeom prst="rect">
            <a:avLst/>
          </a:prstGeom>
          <a:noFill/>
        </p:spPr>
        <p:txBody>
          <a:bodyPr wrap="square" rtlCol="0">
            <a:spAutoFit/>
          </a:bodyPr>
          <a:lstStyle/>
          <a:p>
            <a:r>
              <a:rPr lang="en-US" dirty="0"/>
              <a:t>Epinephrine = Adrenaline</a:t>
            </a:r>
          </a:p>
          <a:p>
            <a:r>
              <a:rPr lang="en-US" dirty="0"/>
              <a:t>Nor-Epinephrine = Nor-Adrenaline</a:t>
            </a:r>
          </a:p>
          <a:p>
            <a:r>
              <a:rPr lang="en-US" dirty="0"/>
              <a:t>Adrenal gland =</a:t>
            </a:r>
            <a:r>
              <a:rPr lang="ar-SA" dirty="0"/>
              <a:t> الغدة الكظرية </a:t>
            </a:r>
            <a:endParaRPr lang="en-US" dirty="0"/>
          </a:p>
        </p:txBody>
      </p:sp>
      <p:sp>
        <p:nvSpPr>
          <p:cNvPr id="18" name="Slide Number Placeholder 17"/>
          <p:cNvSpPr>
            <a:spLocks noGrp="1"/>
          </p:cNvSpPr>
          <p:nvPr>
            <p:ph type="sldNum" sz="quarter" idx="12"/>
          </p:nvPr>
        </p:nvSpPr>
        <p:spPr/>
        <p:txBody>
          <a:bodyPr/>
          <a:lstStyle/>
          <a:p>
            <a:fld id="{4929A69E-7D8F-4515-9605-0315ABD4F316}" type="slidenum">
              <a:rPr lang="en-US" smtClean="0"/>
              <a:pPr/>
              <a:t>21</a:t>
            </a:fld>
            <a:endParaRPr lang="en-US"/>
          </a:p>
        </p:txBody>
      </p:sp>
    </p:spTree>
    <p:extLst>
      <p:ext uri="{BB962C8B-B14F-4D97-AF65-F5344CB8AC3E}">
        <p14:creationId xmlns:p14="http://schemas.microsoft.com/office/powerpoint/2010/main" val="133703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Title 1"/>
          <p:cNvSpPr>
            <a:spLocks noGrp="1"/>
          </p:cNvSpPr>
          <p:nvPr>
            <p:ph type="title"/>
          </p:nvPr>
        </p:nvSpPr>
        <p:spPr>
          <a:xfrm>
            <a:off x="125083" y="224408"/>
            <a:ext cx="7139136" cy="396280"/>
          </a:xfrm>
        </p:spPr>
        <p:txBody>
          <a:bodyPr>
            <a:normAutofit fontScale="90000"/>
          </a:bodyPr>
          <a:lstStyle/>
          <a:p>
            <a:r>
              <a:rPr lang="en-US" sz="4000" dirty="0"/>
              <a:t>Adrenoreceptors</a:t>
            </a:r>
          </a:p>
        </p:txBody>
      </p:sp>
      <p:graphicFrame>
        <p:nvGraphicFramePr>
          <p:cNvPr id="5" name="Content Placeholder 3"/>
          <p:cNvGraphicFramePr>
            <a:graphicFrameLocks/>
          </p:cNvGraphicFramePr>
          <p:nvPr>
            <p:extLst>
              <p:ext uri="{D42A27DB-BD31-4B8C-83A1-F6EECF244321}">
                <p14:modId xmlns:p14="http://schemas.microsoft.com/office/powerpoint/2010/main" val="1893570299"/>
              </p:ext>
            </p:extLst>
          </p:nvPr>
        </p:nvGraphicFramePr>
        <p:xfrm>
          <a:off x="107504" y="620688"/>
          <a:ext cx="8928992" cy="5616624"/>
        </p:xfrm>
        <a:graphic>
          <a:graphicData uri="http://schemas.openxmlformats.org/drawingml/2006/table">
            <a:tbl>
              <a:tblPr firstRow="1" bandRow="1">
                <a:tableStyleId>{91EBBBCC-DAD2-459C-BE2E-F6DE35CF9A28}</a:tableStyleId>
              </a:tblPr>
              <a:tblGrid>
                <a:gridCol w="1295673">
                  <a:extLst>
                    <a:ext uri="{9D8B030D-6E8A-4147-A177-3AD203B41FA5}">
                      <a16:colId xmlns="" xmlns:a16="http://schemas.microsoft.com/office/drawing/2014/main" val="2182845808"/>
                    </a:ext>
                  </a:extLst>
                </a:gridCol>
                <a:gridCol w="7633319">
                  <a:extLst>
                    <a:ext uri="{9D8B030D-6E8A-4147-A177-3AD203B41FA5}">
                      <a16:colId xmlns="" xmlns:a16="http://schemas.microsoft.com/office/drawing/2014/main" val="1287273906"/>
                    </a:ext>
                  </a:extLst>
                </a:gridCol>
              </a:tblGrid>
              <a:tr h="19027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
                      </a:r>
                      <a:br>
                        <a:rPr lang="en-US" sz="1400" dirty="0"/>
                      </a:br>
                      <a:r>
                        <a:rPr lang="en-US" sz="1400" dirty="0"/>
                        <a:t/>
                      </a:r>
                      <a:br>
                        <a:rPr lang="en-US" sz="1400" dirty="0"/>
                      </a:br>
                      <a:r>
                        <a:rPr lang="en-US" sz="2800" dirty="0" smtClean="0">
                          <a:solidFill>
                            <a:srgbClr val="464653"/>
                          </a:solidFill>
                        </a:rPr>
                        <a:t>alpha</a:t>
                      </a:r>
                      <a:r>
                        <a:rPr lang="en-US" sz="2800" baseline="0" dirty="0" smtClean="0">
                          <a:solidFill>
                            <a:srgbClr val="464653"/>
                          </a:solidFill>
                        </a:rPr>
                        <a:t>1</a:t>
                      </a:r>
                      <a:endParaRPr lang="en-US" sz="2800" dirty="0">
                        <a:solidFill>
                          <a:srgbClr val="464653"/>
                        </a:solidFill>
                      </a:endParaRPr>
                    </a:p>
                  </a:txBody>
                  <a:tcPr/>
                </a:tc>
                <a:tc>
                  <a:txBody>
                    <a:bodyPr/>
                    <a:lstStyle/>
                    <a:p>
                      <a:r>
                        <a:rPr lang="en-US" sz="1800" b="0" dirty="0">
                          <a:solidFill>
                            <a:srgbClr val="464653"/>
                          </a:solidFill>
                        </a:rPr>
                        <a:t>Found in </a:t>
                      </a:r>
                      <a:r>
                        <a:rPr lang="en-US" sz="1800" b="1" dirty="0">
                          <a:solidFill>
                            <a:srgbClr val="464653"/>
                          </a:solidFill>
                        </a:rPr>
                        <a:t>vascular smooth muscle</a:t>
                      </a:r>
                      <a:r>
                        <a:rPr lang="en-US" sz="1800" b="0" dirty="0">
                          <a:solidFill>
                            <a:srgbClr val="464653"/>
                          </a:solidFill>
                        </a:rPr>
                        <a:t>, </a:t>
                      </a:r>
                      <a:r>
                        <a:rPr lang="en-US" sz="1800" b="1" dirty="0">
                          <a:solidFill>
                            <a:srgbClr val="464653"/>
                          </a:solidFill>
                        </a:rPr>
                        <a:t>gastrointestinal sphincters </a:t>
                      </a:r>
                      <a:r>
                        <a:rPr lang="en-US" sz="1800" b="0" dirty="0">
                          <a:solidFill>
                            <a:srgbClr val="464653"/>
                          </a:solidFill>
                        </a:rPr>
                        <a:t>and </a:t>
                      </a:r>
                      <a:r>
                        <a:rPr lang="en-US" sz="1800" b="1" dirty="0">
                          <a:solidFill>
                            <a:srgbClr val="464653"/>
                          </a:solidFill>
                        </a:rPr>
                        <a:t>bladder</a:t>
                      </a:r>
                      <a:r>
                        <a:rPr lang="en-US" sz="1800" b="0" dirty="0">
                          <a:solidFill>
                            <a:srgbClr val="464653"/>
                          </a:solidFill>
                        </a:rPr>
                        <a:t>, </a:t>
                      </a:r>
                      <a:r>
                        <a:rPr lang="en-US" sz="1800" b="1" dirty="0">
                          <a:solidFill>
                            <a:srgbClr val="464653"/>
                          </a:solidFill>
                        </a:rPr>
                        <a:t>radial muscle of iris</a:t>
                      </a:r>
                    </a:p>
                    <a:p>
                      <a:r>
                        <a:rPr lang="en-US" sz="1800" b="0" dirty="0">
                          <a:solidFill>
                            <a:srgbClr val="464653"/>
                          </a:solidFill>
                        </a:rPr>
                        <a:t>Function: </a:t>
                      </a:r>
                      <a:r>
                        <a:rPr lang="en-US" sz="1800" b="1" dirty="0">
                          <a:solidFill>
                            <a:srgbClr val="FF0000"/>
                          </a:solidFill>
                        </a:rPr>
                        <a:t>contraction</a:t>
                      </a:r>
                      <a:r>
                        <a:rPr lang="en-US" sz="1800" b="0" dirty="0">
                          <a:solidFill>
                            <a:srgbClr val="464653"/>
                          </a:solidFill>
                        </a:rPr>
                        <a:t> of all these organs </a:t>
                      </a:r>
                    </a:p>
                    <a:p>
                      <a:endParaRPr lang="en-US" sz="1800" b="0" dirty="0">
                        <a:solidFill>
                          <a:srgbClr val="464653"/>
                        </a:solidFill>
                      </a:endParaRPr>
                    </a:p>
                    <a:p>
                      <a:r>
                        <a:rPr lang="en-US" sz="1800" b="0" dirty="0">
                          <a:solidFill>
                            <a:srgbClr val="464653"/>
                          </a:solidFill>
                        </a:rPr>
                        <a:t>“</a:t>
                      </a:r>
                      <a:r>
                        <a:rPr lang="en-US" sz="1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leads to smooth muscle contraction ”</a:t>
                      </a:r>
                      <a:endParaRPr lang="en-US" sz="1800" dirty="0">
                        <a:solidFill>
                          <a:srgbClr val="464653"/>
                        </a:solidFill>
                      </a:endParaRPr>
                    </a:p>
                  </a:txBody>
                  <a:tcPr/>
                </a:tc>
                <a:extLst>
                  <a:ext uri="{0D108BD9-81ED-4DB2-BD59-A6C34878D82A}">
                    <a16:rowId xmlns="" xmlns:a16="http://schemas.microsoft.com/office/drawing/2014/main" val="2490045030"/>
                  </a:ext>
                </a:extLst>
              </a:tr>
              <a:tr h="2334408">
                <a:tc>
                  <a:txBody>
                    <a:bodyPr/>
                    <a:lstStyle/>
                    <a:p>
                      <a:pPr algn="ctr"/>
                      <a:r>
                        <a:rPr lang="en-US" dirty="0"/>
                        <a:t/>
                      </a:r>
                      <a:br>
                        <a:rPr lang="en-US" dirty="0"/>
                      </a:br>
                      <a:r>
                        <a:rPr lang="en-US" dirty="0"/>
                        <a:t/>
                      </a:r>
                      <a:br>
                        <a:rPr lang="en-US" dirty="0"/>
                      </a:br>
                      <a:r>
                        <a:rPr lang="en-US" sz="3600" dirty="0" smtClean="0">
                          <a:solidFill>
                            <a:srgbClr val="464653"/>
                          </a:solidFill>
                        </a:rPr>
                        <a:t>beta1</a:t>
                      </a:r>
                      <a:endParaRPr lang="en-US" sz="3600" dirty="0">
                        <a:solidFill>
                          <a:srgbClr val="464653"/>
                        </a:solidFill>
                      </a:endParaRPr>
                    </a:p>
                  </a:txBody>
                  <a:tcPr/>
                </a:tc>
                <a:tc>
                  <a:txBody>
                    <a:bodyPr/>
                    <a:lstStyle/>
                    <a:p>
                      <a:r>
                        <a:rPr lang="en-US" dirty="0"/>
                        <a:t>Existing in : </a:t>
                      </a:r>
                      <a:br>
                        <a:rPr lang="en-US" dirty="0"/>
                      </a:br>
                      <a:r>
                        <a:rPr lang="en-US" b="1" dirty="0">
                          <a:solidFill>
                            <a:srgbClr val="993300"/>
                          </a:solidFill>
                        </a:rPr>
                        <a:t>1) </a:t>
                      </a:r>
                      <a:r>
                        <a:rPr lang="en-US" b="1" dirty="0"/>
                        <a:t>sinoatrial node</a:t>
                      </a:r>
                      <a:r>
                        <a:rPr lang="en-US" dirty="0"/>
                        <a:t>(S.A node)</a:t>
                      </a:r>
                      <a:r>
                        <a:rPr lang="en-US" b="1" dirty="0"/>
                        <a:t>: </a:t>
                      </a:r>
                      <a:r>
                        <a:rPr lang="en-US" dirty="0"/>
                        <a:t>increases heart rate</a:t>
                      </a:r>
                    </a:p>
                    <a:p>
                      <a:r>
                        <a:rPr lang="en-US" b="1" dirty="0">
                          <a:solidFill>
                            <a:srgbClr val="993300"/>
                          </a:solidFill>
                        </a:rPr>
                        <a:t>2) </a:t>
                      </a:r>
                      <a:r>
                        <a:rPr lang="en-US" b="1" dirty="0"/>
                        <a:t>Atrioventricular node</a:t>
                      </a:r>
                      <a:r>
                        <a:rPr lang="en-US" b="0" dirty="0"/>
                        <a:t>(A.V</a:t>
                      </a:r>
                      <a:r>
                        <a:rPr lang="en-US" b="0" baseline="0" dirty="0"/>
                        <a:t> node) </a:t>
                      </a:r>
                      <a:r>
                        <a:rPr lang="en-US" dirty="0"/>
                        <a:t>increases conduction velocity </a:t>
                      </a:r>
                    </a:p>
                    <a:p>
                      <a:r>
                        <a:rPr lang="en-US" b="1" dirty="0">
                          <a:solidFill>
                            <a:srgbClr val="993300"/>
                          </a:solidFill>
                        </a:rPr>
                        <a:t>3) </a:t>
                      </a:r>
                      <a:r>
                        <a:rPr lang="en-US" b="1" dirty="0"/>
                        <a:t>Ventricular muscles</a:t>
                      </a:r>
                      <a:r>
                        <a:rPr lang="en-US" dirty="0"/>
                        <a:t>: increases contractility </a:t>
                      </a:r>
                      <a:br>
                        <a:rPr lang="en-US" dirty="0"/>
                      </a:br>
                      <a:r>
                        <a:rPr lang="en-US" b="1" dirty="0">
                          <a:solidFill>
                            <a:srgbClr val="993300"/>
                          </a:solidFill>
                        </a:rPr>
                        <a:t>4) </a:t>
                      </a:r>
                      <a:r>
                        <a:rPr lang="en-US" b="1" dirty="0"/>
                        <a:t>Salivary gland</a:t>
                      </a:r>
                      <a:r>
                        <a:rPr lang="en-US" dirty="0"/>
                        <a:t>:</a:t>
                      </a:r>
                      <a:r>
                        <a:rPr lang="en-US" baseline="0" dirty="0"/>
                        <a:t> </a:t>
                      </a:r>
                      <a:r>
                        <a:rPr lang="en-US" dirty="0"/>
                        <a:t>increases secretion (but enzymes production)</a:t>
                      </a:r>
                    </a:p>
                    <a:p>
                      <a:endParaRPr lang="en-US" dirty="0"/>
                    </a:p>
                    <a:p>
                      <a:r>
                        <a:rPr lang="en-US" dirty="0"/>
                        <a:t> </a:t>
                      </a:r>
                      <a:r>
                        <a:rPr lang="en-US"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“leads to smooth muscle contraction (especially in heart) </a:t>
                      </a:r>
                      <a:endParaRPr lang="en-US" dirty="0">
                        <a:solidFill>
                          <a:schemeClr val="bg1"/>
                        </a:solidFill>
                      </a:endParaRPr>
                    </a:p>
                  </a:txBody>
                  <a:tcPr/>
                </a:tc>
                <a:extLst>
                  <a:ext uri="{0D108BD9-81ED-4DB2-BD59-A6C34878D82A}">
                    <a16:rowId xmlns="" xmlns:a16="http://schemas.microsoft.com/office/drawing/2014/main" val="547720862"/>
                  </a:ext>
                </a:extLst>
              </a:tr>
              <a:tr h="1379423">
                <a:tc>
                  <a:txBody>
                    <a:bodyPr/>
                    <a:lstStyle/>
                    <a:p>
                      <a:pPr algn="ctr"/>
                      <a:r>
                        <a:rPr lang="en-US" sz="3200" dirty="0" smtClean="0">
                          <a:solidFill>
                            <a:srgbClr val="464653"/>
                          </a:solidFill>
                        </a:rPr>
                        <a:t>beta</a:t>
                      </a:r>
                      <a:r>
                        <a:rPr lang="en-US" sz="3200" baseline="0" dirty="0" smtClean="0">
                          <a:solidFill>
                            <a:srgbClr val="464653"/>
                          </a:solidFill>
                        </a:rPr>
                        <a:t> 2</a:t>
                      </a:r>
                      <a:endParaRPr lang="en-US" sz="3200" dirty="0">
                        <a:solidFill>
                          <a:srgbClr val="464653"/>
                        </a:solidFill>
                      </a:endParaRPr>
                    </a:p>
                  </a:txBody>
                  <a:tcPr/>
                </a:tc>
                <a:tc>
                  <a:txBody>
                    <a:bodyPr/>
                    <a:lstStyle/>
                    <a:p>
                      <a:r>
                        <a:rPr lang="en-US" dirty="0"/>
                        <a:t>found in vascular smooth muscle </a:t>
                      </a:r>
                      <a:r>
                        <a:rPr lang="en-US" b="1" dirty="0"/>
                        <a:t>wall of bladder</a:t>
                      </a:r>
                      <a:r>
                        <a:rPr lang="en-US" dirty="0"/>
                        <a:t>, and </a:t>
                      </a:r>
                      <a:r>
                        <a:rPr lang="en-US" b="1" dirty="0"/>
                        <a:t>wall of GI</a:t>
                      </a:r>
                      <a:r>
                        <a:rPr lang="en-US" dirty="0"/>
                        <a:t>. Activation of β2 is </a:t>
                      </a:r>
                      <a:r>
                        <a:rPr lang="en-US" i="1" dirty="0"/>
                        <a:t>relaxation</a:t>
                      </a:r>
                      <a:r>
                        <a:rPr lang="en-US" dirty="0"/>
                        <a:t> β2 is more sensitive to Epinephrine than Nor-epinephrine</a:t>
                      </a:r>
                    </a:p>
                    <a:p>
                      <a:r>
                        <a:rPr lang="en-US"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 leads to smooth muscle relaxation “</a:t>
                      </a:r>
                    </a:p>
                  </a:txBody>
                  <a:tcPr/>
                </a:tc>
                <a:extLst>
                  <a:ext uri="{0D108BD9-81ED-4DB2-BD59-A6C34878D82A}">
                    <a16:rowId xmlns="" xmlns:a16="http://schemas.microsoft.com/office/drawing/2014/main" val="566376311"/>
                  </a:ext>
                </a:extLst>
              </a:tr>
            </a:tbl>
          </a:graphicData>
        </a:graphic>
      </p:graphicFrame>
      <p:sp>
        <p:nvSpPr>
          <p:cNvPr id="2" name="TextBox 1"/>
          <p:cNvSpPr txBox="1"/>
          <p:nvPr/>
        </p:nvSpPr>
        <p:spPr>
          <a:xfrm>
            <a:off x="971600" y="6341690"/>
            <a:ext cx="7920880" cy="369332"/>
          </a:xfrm>
          <a:prstGeom prst="rect">
            <a:avLst/>
          </a:prstGeom>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a</a:t>
            </a:r>
            <a:r>
              <a:rPr lang="en-US" dirty="0" smtClean="0"/>
              <a:t>lpha 2 </a:t>
            </a:r>
            <a:r>
              <a:rPr lang="en-US" dirty="0"/>
              <a:t>has the same function as </a:t>
            </a:r>
            <a:r>
              <a:rPr lang="en-US" dirty="0" smtClean="0"/>
              <a:t>alpha 1 </a:t>
            </a:r>
            <a:r>
              <a:rPr lang="en-US" dirty="0"/>
              <a:t>and is rarely found in the human </a:t>
            </a:r>
            <a:r>
              <a:rPr lang="en-US" dirty="0" smtClean="0"/>
              <a:t>body.</a:t>
            </a:r>
            <a:endParaRPr lang="en-US" dirty="0"/>
          </a:p>
        </p:txBody>
      </p:sp>
      <p:sp>
        <p:nvSpPr>
          <p:cNvPr id="14" name="Slide Number Placeholder 13"/>
          <p:cNvSpPr>
            <a:spLocks noGrp="1"/>
          </p:cNvSpPr>
          <p:nvPr>
            <p:ph type="sldNum" sz="quarter" idx="12"/>
          </p:nvPr>
        </p:nvSpPr>
        <p:spPr/>
        <p:txBody>
          <a:bodyPr/>
          <a:lstStyle/>
          <a:p>
            <a:fld id="{4929A69E-7D8F-4515-9605-0315ABD4F316}" type="slidenum">
              <a:rPr lang="en-US" smtClean="0"/>
              <a:pPr/>
              <a:t>22</a:t>
            </a:fld>
            <a:endParaRPr lang="en-US"/>
          </a:p>
        </p:txBody>
      </p:sp>
    </p:spTree>
    <p:extLst>
      <p:ext uri="{BB962C8B-B14F-4D97-AF65-F5344CB8AC3E}">
        <p14:creationId xmlns:p14="http://schemas.microsoft.com/office/powerpoint/2010/main" val="95391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1</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457140"/>
            <a:ext cx="8229600" cy="4461245"/>
          </a:xfrm>
        </p:spPr>
      </p:pic>
      <p:sp>
        <p:nvSpPr>
          <p:cNvPr id="6" name="Slide Number Placeholder 5"/>
          <p:cNvSpPr>
            <a:spLocks noGrp="1"/>
          </p:cNvSpPr>
          <p:nvPr>
            <p:ph type="sldNum" sz="quarter" idx="12"/>
          </p:nvPr>
        </p:nvSpPr>
        <p:spPr/>
        <p:txBody>
          <a:bodyPr/>
          <a:lstStyle/>
          <a:p>
            <a:fld id="{4929A69E-7D8F-4515-9605-0315ABD4F316}" type="slidenum">
              <a:rPr lang="en-US" smtClean="0"/>
              <a:pPr/>
              <a:t>23</a:t>
            </a:fld>
            <a:endParaRPr lang="en-US"/>
          </a:p>
        </p:txBody>
      </p:sp>
    </p:spTree>
    <p:extLst>
      <p:ext uri="{BB962C8B-B14F-4D97-AF65-F5344CB8AC3E}">
        <p14:creationId xmlns:p14="http://schemas.microsoft.com/office/powerpoint/2010/main" val="853574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1-2</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486823"/>
            <a:ext cx="8229600" cy="4401879"/>
          </a:xfrm>
        </p:spPr>
      </p:pic>
      <p:sp>
        <p:nvSpPr>
          <p:cNvPr id="6" name="Slide Number Placeholder 5"/>
          <p:cNvSpPr>
            <a:spLocks noGrp="1"/>
          </p:cNvSpPr>
          <p:nvPr>
            <p:ph type="sldNum" sz="quarter" idx="12"/>
          </p:nvPr>
        </p:nvSpPr>
        <p:spPr/>
        <p:txBody>
          <a:bodyPr/>
          <a:lstStyle/>
          <a:p>
            <a:fld id="{4929A69E-7D8F-4515-9605-0315ABD4F316}" type="slidenum">
              <a:rPr lang="en-US" smtClean="0"/>
              <a:pPr/>
              <a:t>24</a:t>
            </a:fld>
            <a:endParaRPr lang="en-US"/>
          </a:p>
        </p:txBody>
      </p:sp>
    </p:spTree>
    <p:extLst>
      <p:ext uri="{BB962C8B-B14F-4D97-AF65-F5344CB8AC3E}">
        <p14:creationId xmlns:p14="http://schemas.microsoft.com/office/powerpoint/2010/main" val="74950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693" y="49492"/>
            <a:ext cx="4690864" cy="990600"/>
          </a:xfrm>
        </p:spPr>
        <p:txBody>
          <a:bodyPr>
            <a:normAutofit/>
          </a:bodyPr>
          <a:lstStyle/>
          <a:p>
            <a:r>
              <a:rPr lang="en-US" sz="4000" dirty="0" err="1"/>
              <a:t>Cholinoreceptors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621728640"/>
              </p:ext>
            </p:extLst>
          </p:nvPr>
        </p:nvGraphicFramePr>
        <p:xfrm>
          <a:off x="323528" y="1196752"/>
          <a:ext cx="8605464" cy="2130819"/>
        </p:xfrm>
        <a:graphic>
          <a:graphicData uri="http://schemas.openxmlformats.org/drawingml/2006/table">
            <a:tbl>
              <a:tblPr firstRow="1" bandRow="1">
                <a:tableStyleId>{91EBBBCC-DAD2-459C-BE2E-F6DE35CF9A28}</a:tableStyleId>
              </a:tblPr>
              <a:tblGrid>
                <a:gridCol w="2091048">
                  <a:extLst>
                    <a:ext uri="{9D8B030D-6E8A-4147-A177-3AD203B41FA5}">
                      <a16:colId xmlns="" xmlns:a16="http://schemas.microsoft.com/office/drawing/2014/main" val="787796889"/>
                    </a:ext>
                  </a:extLst>
                </a:gridCol>
                <a:gridCol w="6514416">
                  <a:extLst>
                    <a:ext uri="{9D8B030D-6E8A-4147-A177-3AD203B41FA5}">
                      <a16:colId xmlns="" xmlns:a16="http://schemas.microsoft.com/office/drawing/2014/main" val="25394421"/>
                    </a:ext>
                  </a:extLst>
                </a:gridCol>
              </a:tblGrid>
              <a:tr h="948334">
                <a:tc>
                  <a:txBody>
                    <a:bodyPr/>
                    <a:lstStyle/>
                    <a:p>
                      <a:r>
                        <a:rPr lang="en-US" sz="2800" b="1" dirty="0">
                          <a:solidFill>
                            <a:schemeClr val="tx1"/>
                          </a:solidFill>
                          <a:effectLst>
                            <a:outerShdw blurRad="38100" dist="38100" dir="2700000" algn="tl">
                              <a:srgbClr val="000000">
                                <a:alpha val="43137"/>
                              </a:srgbClr>
                            </a:outerShdw>
                          </a:effectLst>
                        </a:rPr>
                        <a:t>Nicotinic</a:t>
                      </a:r>
                      <a:r>
                        <a:rPr lang="en-US" sz="2800" b="0" dirty="0">
                          <a:solidFill>
                            <a:schemeClr val="tx1"/>
                          </a:solidFill>
                        </a:rPr>
                        <a:t> </a:t>
                      </a:r>
                    </a:p>
                  </a:txBody>
                  <a:tcPr/>
                </a:tc>
                <a:tc>
                  <a:txBody>
                    <a:bodyPr/>
                    <a:lstStyle/>
                    <a:p>
                      <a:r>
                        <a:rPr lang="en-US" b="1" dirty="0">
                          <a:solidFill>
                            <a:schemeClr val="tx1"/>
                          </a:solidFill>
                          <a:effectLst>
                            <a:outerShdw blurRad="38100" dist="38100" dir="2700000" algn="tl">
                              <a:srgbClr val="000000">
                                <a:alpha val="43137"/>
                              </a:srgbClr>
                            </a:outerShdw>
                          </a:effectLst>
                        </a:rPr>
                        <a:t>Function</a:t>
                      </a:r>
                      <a:r>
                        <a:rPr lang="en-US" b="0" dirty="0" smtClean="0">
                          <a:solidFill>
                            <a:schemeClr val="tx1"/>
                          </a:solidFill>
                        </a:rPr>
                        <a:t>:</a:t>
                      </a:r>
                    </a:p>
                    <a:p>
                      <a:pPr marL="285750" indent="-285750">
                        <a:buFont typeface="Arial" panose="020B0604020202020204" pitchFamily="34" charset="0"/>
                        <a:buChar char="•"/>
                      </a:pPr>
                      <a:r>
                        <a:rPr lang="en-US" b="0" baseline="0" dirty="0" smtClean="0">
                          <a:solidFill>
                            <a:schemeClr val="tx1"/>
                          </a:solidFill>
                        </a:rPr>
                        <a:t> </a:t>
                      </a:r>
                      <a:r>
                        <a:rPr lang="en-US" sz="1400" b="0" dirty="0">
                          <a:solidFill>
                            <a:schemeClr val="tx1"/>
                          </a:solidFill>
                        </a:rPr>
                        <a:t>an ion channel for </a:t>
                      </a:r>
                      <a:r>
                        <a:rPr lang="en-US" sz="1400" b="0" dirty="0">
                          <a:solidFill>
                            <a:srgbClr val="C00000"/>
                          </a:solidFill>
                        </a:rPr>
                        <a:t>Na+</a:t>
                      </a:r>
                      <a:r>
                        <a:rPr lang="en-US" sz="1400" b="0" dirty="0">
                          <a:solidFill>
                            <a:schemeClr val="tx1"/>
                          </a:solidFill>
                        </a:rPr>
                        <a:t> and </a:t>
                      </a:r>
                      <a:r>
                        <a:rPr lang="en-US" sz="1400" b="0" dirty="0">
                          <a:solidFill>
                            <a:srgbClr val="C00000"/>
                          </a:solidFill>
                        </a:rPr>
                        <a:t>K+ </a:t>
                      </a:r>
                      <a:r>
                        <a:rPr lang="en-US" sz="1400" b="0" baseline="0" dirty="0">
                          <a:solidFill>
                            <a:srgbClr val="C00000"/>
                          </a:solidFill>
                        </a:rPr>
                        <a:t> </a:t>
                      </a:r>
                      <a:endParaRPr lang="en-US" sz="1400" b="0" baseline="0" dirty="0" smtClean="0">
                        <a:solidFill>
                          <a:srgbClr val="C00000"/>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solidFill>
                            <a:schemeClr val="tx1"/>
                          </a:solidFill>
                        </a:rPr>
                        <a:t>on </a:t>
                      </a:r>
                      <a:r>
                        <a:rPr lang="en-US" sz="1400" b="0" dirty="0" smtClean="0">
                          <a:solidFill>
                            <a:srgbClr val="C00000"/>
                          </a:solidFill>
                        </a:rPr>
                        <a:t>all postganglionic neurons</a:t>
                      </a:r>
                      <a:r>
                        <a:rPr lang="en-US" sz="1400" b="0" baseline="0" dirty="0" smtClean="0">
                          <a:solidFill>
                            <a:srgbClr val="C00000"/>
                          </a:solidFill>
                        </a:rPr>
                        <a:t> </a:t>
                      </a:r>
                      <a:r>
                        <a:rPr lang="en-US" sz="1400" b="0" dirty="0" smtClean="0">
                          <a:solidFill>
                            <a:schemeClr val="tx1"/>
                          </a:solidFill>
                        </a:rPr>
                        <a:t>motor</a:t>
                      </a:r>
                      <a:r>
                        <a:rPr lang="en-US" sz="1400" b="0" baseline="0" dirty="0" smtClean="0">
                          <a:solidFill>
                            <a:schemeClr val="tx1"/>
                          </a:solidFill>
                        </a:rPr>
                        <a:t> end</a:t>
                      </a:r>
                      <a:r>
                        <a:rPr lang="en-US" sz="1400" b="0" dirty="0" smtClean="0">
                          <a:solidFill>
                            <a:schemeClr val="tx1"/>
                          </a:solidFill>
                        </a:rPr>
                        <a:t> </a:t>
                      </a:r>
                      <a:r>
                        <a:rPr lang="en-US" sz="1400" b="0" dirty="0">
                          <a:solidFill>
                            <a:schemeClr val="tx1"/>
                          </a:solidFill>
                        </a:rPr>
                        <a:t>plate at skeletal muscle and chromaffin cells </a:t>
                      </a:r>
                      <a:r>
                        <a:rPr lang="en-US" sz="1400" b="0" dirty="0" smtClean="0">
                          <a:solidFill>
                            <a:schemeClr val="tx1"/>
                          </a:solidFill>
                        </a:rPr>
                        <a:t>.</a:t>
                      </a:r>
                      <a:endParaRPr lang="en-US" sz="1400" b="0" dirty="0">
                        <a:solidFill>
                          <a:schemeClr val="tx1"/>
                        </a:solidFill>
                      </a:endParaRPr>
                    </a:p>
                  </a:txBody>
                  <a:tcPr/>
                </a:tc>
                <a:extLst>
                  <a:ext uri="{0D108BD9-81ED-4DB2-BD59-A6C34878D82A}">
                    <a16:rowId xmlns="" xmlns:a16="http://schemas.microsoft.com/office/drawing/2014/main" val="2304451033"/>
                  </a:ext>
                </a:extLst>
              </a:tr>
              <a:tr h="1064019">
                <a:tc>
                  <a:txBody>
                    <a:bodyPr/>
                    <a:lstStyle/>
                    <a:p>
                      <a:r>
                        <a:rPr lang="en-US" sz="2800" b="1" dirty="0">
                          <a:effectLst>
                            <a:outerShdw blurRad="38100" dist="38100" dir="2700000" algn="tl">
                              <a:srgbClr val="000000">
                                <a:alpha val="43137"/>
                              </a:srgbClr>
                            </a:outerShdw>
                          </a:effectLst>
                        </a:rPr>
                        <a:t>Muscarinic</a:t>
                      </a:r>
                    </a:p>
                  </a:txBody>
                  <a:tcPr/>
                </a:tc>
                <a:tc>
                  <a:txBody>
                    <a:bodyPr/>
                    <a:lstStyle/>
                    <a:p>
                      <a:r>
                        <a:rPr lang="en-US" b="0" dirty="0"/>
                        <a:t>Works either like a1 adrenoceptors </a:t>
                      </a:r>
                      <a:r>
                        <a:rPr lang="en-US" b="0" dirty="0" smtClean="0"/>
                        <a:t>via </a:t>
                      </a:r>
                      <a:r>
                        <a:rPr lang="en-US" b="1" dirty="0"/>
                        <a:t>PKC, DAG and IP3 </a:t>
                      </a:r>
                    </a:p>
                    <a:p>
                      <a:r>
                        <a:rPr lang="en-US" b="0" dirty="0"/>
                        <a:t>Or</a:t>
                      </a:r>
                      <a:r>
                        <a:rPr lang="en-US" b="0" baseline="0" dirty="0"/>
                        <a:t> </a:t>
                      </a:r>
                      <a:r>
                        <a:rPr lang="en-US" b="0" dirty="0"/>
                        <a:t>via </a:t>
                      </a:r>
                      <a:r>
                        <a:rPr lang="en-US" b="1" dirty="0"/>
                        <a:t>G protein </a:t>
                      </a:r>
                      <a:r>
                        <a:rPr lang="en-US" b="0" dirty="0"/>
                        <a:t>(</a:t>
                      </a:r>
                      <a:r>
                        <a:rPr lang="en-US" b="0" dirty="0">
                          <a:solidFill>
                            <a:schemeClr val="tx1">
                              <a:lumMod val="95000"/>
                              <a:lumOff val="5000"/>
                            </a:schemeClr>
                          </a:solidFill>
                        </a:rPr>
                        <a:t>which has a1 subunit that binds K+ channel and open it</a:t>
                      </a:r>
                      <a:r>
                        <a:rPr lang="en-US" b="0" dirty="0"/>
                        <a:t>)</a:t>
                      </a:r>
                    </a:p>
                  </a:txBody>
                  <a:tcPr/>
                </a:tc>
                <a:extLst>
                  <a:ext uri="{0D108BD9-81ED-4DB2-BD59-A6C34878D82A}">
                    <a16:rowId xmlns="" xmlns:a16="http://schemas.microsoft.com/office/drawing/2014/main" val="672442702"/>
                  </a:ext>
                </a:extLst>
              </a:tr>
            </a:tbl>
          </a:graphicData>
        </a:graphic>
      </p:graphicFrame>
      <p:sp>
        <p:nvSpPr>
          <p:cNvPr id="2" name="Rectangle 1"/>
          <p:cNvSpPr/>
          <p:nvPr/>
        </p:nvSpPr>
        <p:spPr>
          <a:xfrm>
            <a:off x="5436096" y="3501008"/>
            <a:ext cx="3456384" cy="273630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algn="ctr" defTabSz="914400" rtl="0" eaLnBrk="1" latinLnBrk="0" hangingPunct="1"/>
            <a:endParaRPr lang="en-US" sz="1600" dirty="0">
              <a:solidFill>
                <a:schemeClr val="tx1"/>
              </a:solidFill>
            </a:endParaRPr>
          </a:p>
          <a:p>
            <a:pPr marL="0" algn="ctr" defTabSz="914400" rtl="0" eaLnBrk="1" latinLnBrk="0" hangingPunct="1"/>
            <a:r>
              <a:rPr lang="en-US" sz="1600" b="1" dirty="0">
                <a:solidFill>
                  <a:schemeClr val="accent2">
                    <a:lumMod val="50000"/>
                  </a:schemeClr>
                </a:solidFill>
                <a:effectLst>
                  <a:outerShdw blurRad="38100" dist="38100" dir="2700000" algn="tl">
                    <a:srgbClr val="000000">
                      <a:alpha val="43137"/>
                    </a:srgbClr>
                  </a:outerShdw>
                </a:effectLst>
              </a:rPr>
              <a:t>Nicotinic receptors work as activators </a:t>
            </a:r>
            <a:r>
              <a:rPr lang="en-US" sz="1600" dirty="0">
                <a:solidFill>
                  <a:schemeClr val="tx2"/>
                </a:solidFill>
              </a:rPr>
              <a:t>(cause depolarization = excitation) by allowing Na+ to enter the cell</a:t>
            </a:r>
            <a:r>
              <a:rPr lang="en-US" sz="1600" dirty="0">
                <a:solidFill>
                  <a:srgbClr val="FF0000"/>
                </a:solidFill>
              </a:rPr>
              <a:t>.</a:t>
            </a:r>
          </a:p>
          <a:p>
            <a:pPr marL="0" algn="ctr" defTabSz="914400" rtl="0" eaLnBrk="1" latinLnBrk="0" hangingPunct="1"/>
            <a:endParaRPr lang="en-US" sz="1600" dirty="0">
              <a:solidFill>
                <a:srgbClr val="FF0000"/>
              </a:solidFill>
            </a:endParaRPr>
          </a:p>
          <a:p>
            <a:pPr marL="0" algn="ctr" defTabSz="914400" rtl="0" eaLnBrk="1" latinLnBrk="0" hangingPunct="1"/>
            <a:r>
              <a:rPr lang="en-US" sz="1600" b="1" dirty="0">
                <a:solidFill>
                  <a:schemeClr val="accent2">
                    <a:lumMod val="50000"/>
                  </a:schemeClr>
                </a:solidFill>
                <a:effectLst>
                  <a:outerShdw blurRad="38100" dist="38100" dir="2700000" algn="tl">
                    <a:srgbClr val="000000">
                      <a:alpha val="43137"/>
                    </a:srgbClr>
                  </a:outerShdw>
                </a:effectLst>
              </a:rPr>
              <a:t>Muscarinic receptors can cause</a:t>
            </a:r>
          </a:p>
          <a:p>
            <a:pPr marL="0" algn="ctr" defTabSz="914400" rtl="0" eaLnBrk="1" latinLnBrk="0" hangingPunct="1"/>
            <a:r>
              <a:rPr lang="en-US" sz="1600" b="1" dirty="0">
                <a:solidFill>
                  <a:srgbClr val="FF0000"/>
                </a:solidFill>
                <a:effectLst>
                  <a:outerShdw blurRad="38100" dist="38100" dir="2700000" algn="tl">
                    <a:srgbClr val="000000">
                      <a:alpha val="43137"/>
                    </a:srgbClr>
                  </a:outerShdw>
                </a:effectLst>
              </a:rPr>
              <a:t>-Hyperpolarization</a:t>
            </a:r>
            <a:r>
              <a:rPr lang="en-US" sz="1600" dirty="0">
                <a:solidFill>
                  <a:schemeClr val="tx2"/>
                </a:solidFill>
              </a:rPr>
              <a:t>= inhibition by opening K+ pump </a:t>
            </a:r>
          </a:p>
          <a:p>
            <a:pPr marL="0" algn="ctr" defTabSz="914400" rtl="0" eaLnBrk="1" latinLnBrk="0" hangingPunct="1"/>
            <a:r>
              <a:rPr lang="en-US" sz="1600" b="1" dirty="0">
                <a:solidFill>
                  <a:srgbClr val="FF0000"/>
                </a:solidFill>
                <a:effectLst>
                  <a:outerShdw blurRad="38100" dist="38100" dir="2700000" algn="tl">
                    <a:srgbClr val="000000">
                      <a:alpha val="43137"/>
                    </a:srgbClr>
                  </a:outerShdw>
                </a:effectLst>
              </a:rPr>
              <a:t>-Or Depolarization</a:t>
            </a:r>
            <a:r>
              <a:rPr lang="en-US" sz="1600" dirty="0">
                <a:solidFill>
                  <a:schemeClr val="tx2"/>
                </a:solidFill>
              </a:rPr>
              <a:t>= </a:t>
            </a:r>
            <a:r>
              <a:rPr lang="en-US" sz="1600" dirty="0" smtClean="0">
                <a:solidFill>
                  <a:schemeClr val="tx2"/>
                </a:solidFill>
              </a:rPr>
              <a:t>excitation </a:t>
            </a:r>
            <a:r>
              <a:rPr lang="en-US" sz="1600" dirty="0">
                <a:solidFill>
                  <a:schemeClr val="tx2"/>
                </a:solidFill>
              </a:rPr>
              <a:t>by closing K+ pump </a:t>
            </a:r>
          </a:p>
          <a:p>
            <a:pPr marL="0" algn="ctr" defTabSz="914400" rtl="0" eaLnBrk="1" latinLnBrk="0" hangingPunct="1"/>
            <a:r>
              <a:rPr lang="en-US" sz="1600" dirty="0">
                <a:solidFill>
                  <a:srgbClr val="FF0000"/>
                </a:solidFill>
              </a:rPr>
              <a:t> </a:t>
            </a:r>
          </a:p>
        </p:txBody>
      </p:sp>
      <p:sp>
        <p:nvSpPr>
          <p:cNvPr id="3" name="Rectangle 2"/>
          <p:cNvSpPr/>
          <p:nvPr/>
        </p:nvSpPr>
        <p:spPr>
          <a:xfrm>
            <a:off x="457200" y="3501008"/>
            <a:ext cx="4572000" cy="255454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sz="1400" b="1" dirty="0" smtClean="0">
                <a:ln w="0"/>
                <a:solidFill>
                  <a:schemeClr val="accent1"/>
                </a:solidFill>
                <a:effectLst>
                  <a:outerShdw blurRad="38100" dist="25400" dir="5400000" algn="ctr" rotWithShape="0">
                    <a:srgbClr val="6E747A">
                      <a:alpha val="43000"/>
                    </a:srgbClr>
                  </a:outerShdw>
                </a:effectLst>
                <a:latin typeface="arial" charset="0"/>
              </a:rPr>
              <a:t>DE-POLARIZATION</a:t>
            </a:r>
            <a:r>
              <a:rPr lang="en-US" sz="1600" dirty="0" smtClean="0">
                <a:solidFill>
                  <a:srgbClr val="222222"/>
                </a:solidFill>
                <a:latin typeface="arial" charset="0"/>
              </a:rPr>
              <a:t> :</a:t>
            </a:r>
          </a:p>
          <a:p>
            <a:r>
              <a:rPr lang="en-US" sz="1600" dirty="0" smtClean="0">
                <a:solidFill>
                  <a:srgbClr val="222222"/>
                </a:solidFill>
                <a:latin typeface="arial" charset="0"/>
              </a:rPr>
              <a:t> </a:t>
            </a:r>
            <a:r>
              <a:rPr lang="en-US" sz="1600" dirty="0"/>
              <a:t>A change in a cell's membrane potential that makes it more </a:t>
            </a:r>
            <a:r>
              <a:rPr lang="en-US" sz="1600" dirty="0">
                <a:solidFill>
                  <a:srgbClr val="FF0000"/>
                </a:solidFill>
              </a:rPr>
              <a:t>positive</a:t>
            </a:r>
            <a:r>
              <a:rPr lang="en-US" sz="1600" dirty="0"/>
              <a:t> (allowing Na+ to enter the cell or closing  K+ pump)</a:t>
            </a:r>
            <a:endParaRPr lang="en-US" sz="1600" dirty="0">
              <a:solidFill>
                <a:srgbClr val="222222"/>
              </a:solidFill>
              <a:latin typeface="arial" charset="0"/>
            </a:endParaRPr>
          </a:p>
          <a:p>
            <a:r>
              <a:rPr lang="en-US" sz="1600" b="1" dirty="0">
                <a:solidFill>
                  <a:srgbClr val="FF0000"/>
                </a:solidFill>
              </a:rPr>
              <a:t>Excites</a:t>
            </a:r>
            <a:r>
              <a:rPr lang="en-US" sz="1600" b="1" dirty="0"/>
              <a:t> action potential</a:t>
            </a:r>
            <a:endParaRPr lang="en-US" sz="1600" b="1" dirty="0">
              <a:solidFill>
                <a:srgbClr val="222222"/>
              </a:solidFill>
              <a:latin typeface="arial" charset="0"/>
            </a:endParaRPr>
          </a:p>
          <a:p>
            <a:endParaRPr lang="en-US" sz="1600" b="1" dirty="0"/>
          </a:p>
          <a:p>
            <a:r>
              <a:rPr lang="en-US" sz="1600" b="1" dirty="0" smtClean="0">
                <a:ln w="0"/>
                <a:solidFill>
                  <a:schemeClr val="accent1"/>
                </a:solidFill>
                <a:effectLst>
                  <a:outerShdw blurRad="38100" dist="25400" dir="5400000" algn="ctr" rotWithShape="0">
                    <a:srgbClr val="6E747A">
                      <a:alpha val="43000"/>
                    </a:srgbClr>
                  </a:outerShdw>
                </a:effectLst>
              </a:rPr>
              <a:t>Hyper-polarization:</a:t>
            </a:r>
          </a:p>
          <a:p>
            <a:r>
              <a:rPr lang="en-US" sz="1600" dirty="0"/>
              <a:t> is a change in a cell's membrane potential that makes it more </a:t>
            </a:r>
            <a:r>
              <a:rPr lang="en-US" sz="1600" dirty="0">
                <a:solidFill>
                  <a:srgbClr val="FF0000"/>
                </a:solidFill>
              </a:rPr>
              <a:t>negative</a:t>
            </a:r>
            <a:r>
              <a:rPr lang="en-US" sz="1600" dirty="0"/>
              <a:t>. (opening K+ channels for it to leave) It </a:t>
            </a:r>
            <a:r>
              <a:rPr lang="en-US" sz="1600" dirty="0">
                <a:solidFill>
                  <a:srgbClr val="FF0000"/>
                </a:solidFill>
              </a:rPr>
              <a:t>inhibits</a:t>
            </a:r>
            <a:r>
              <a:rPr lang="en-US" sz="1600" dirty="0"/>
              <a:t> action potentials. </a:t>
            </a:r>
          </a:p>
        </p:txBody>
      </p:sp>
      <p:sp>
        <p:nvSpPr>
          <p:cNvPr id="6" name="TextBox 5"/>
          <p:cNvSpPr txBox="1"/>
          <p:nvPr/>
        </p:nvSpPr>
        <p:spPr>
          <a:xfrm>
            <a:off x="1097868" y="6356350"/>
            <a:ext cx="7056784" cy="338554"/>
          </a:xfrm>
          <a:prstGeom prst="rect">
            <a:avLst/>
          </a:prstGeom>
          <a:noFill/>
        </p:spPr>
        <p:txBody>
          <a:bodyPr wrap="square" rtlCol="1">
            <a:spAutoFit/>
          </a:bodyPr>
          <a:lstStyle/>
          <a:p>
            <a:r>
              <a:rPr lang="en-US" sz="1600" dirty="0"/>
              <a:t>IP3 (Inositol trisphosphate) / DAG ( Diacylglycerol) / PKC (Protein kinase C)</a:t>
            </a:r>
            <a:endParaRPr lang="ar-SA" sz="1600" dirty="0"/>
          </a:p>
        </p:txBody>
      </p:sp>
      <p:sp>
        <p:nvSpPr>
          <p:cNvPr id="16" name="Slide Number Placeholder 15"/>
          <p:cNvSpPr>
            <a:spLocks noGrp="1"/>
          </p:cNvSpPr>
          <p:nvPr>
            <p:ph type="sldNum" sz="quarter" idx="12"/>
          </p:nvPr>
        </p:nvSpPr>
        <p:spPr/>
        <p:txBody>
          <a:bodyPr/>
          <a:lstStyle/>
          <a:p>
            <a:fld id="{4929A69E-7D8F-4515-9605-0315ABD4F316}" type="slidenum">
              <a:rPr lang="en-US" smtClean="0"/>
              <a:pPr/>
              <a:t>25</a:t>
            </a:fld>
            <a:endParaRPr lang="en-US"/>
          </a:p>
        </p:txBody>
      </p:sp>
    </p:spTree>
    <p:extLst>
      <p:ext uri="{BB962C8B-B14F-4D97-AF65-F5344CB8AC3E}">
        <p14:creationId xmlns:p14="http://schemas.microsoft.com/office/powerpoint/2010/main" val="83433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dirty="0" err="1"/>
              <a:t>Cholinorecepters</a:t>
            </a:r>
            <a:endParaRPr lang="en-US" sz="4000" dirty="0"/>
          </a:p>
        </p:txBody>
      </p:sp>
      <p:pic>
        <p:nvPicPr>
          <p:cNvPr id="5" name="صورة 2"/>
          <p:cNvPicPr>
            <a:picLocks noGrp="1" noChangeAspect="1"/>
          </p:cNvPicPr>
          <p:nvPr>
            <p:ph sz="quarter" idx="1"/>
          </p:nvPr>
        </p:nvPicPr>
        <p:blipFill>
          <a:blip r:embed="rId2" cstate="print"/>
          <a:stretch>
            <a:fillRect/>
          </a:stretch>
        </p:blipFill>
        <p:spPr>
          <a:xfrm>
            <a:off x="457200" y="1618101"/>
            <a:ext cx="6059016" cy="4139322"/>
          </a:xfrm>
          <a:prstGeom prst="rect">
            <a:avLst/>
          </a:prstGeom>
        </p:spPr>
      </p:pic>
      <p:sp>
        <p:nvSpPr>
          <p:cNvPr id="2" name="Rectangle 1"/>
          <p:cNvSpPr/>
          <p:nvPr/>
        </p:nvSpPr>
        <p:spPr>
          <a:xfrm>
            <a:off x="6804248" y="1400003"/>
            <a:ext cx="2170584" cy="230425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tx1"/>
                </a:solidFill>
              </a:rPr>
              <a:t>#Remember</a:t>
            </a:r>
            <a:r>
              <a:rPr lang="en-US" dirty="0">
                <a:solidFill>
                  <a:schemeClr val="tx1"/>
                </a:solidFill>
              </a:rPr>
              <a:t>: concentration of Na+ is higher out of the cell and the concentration of K+ is higher in the cell </a:t>
            </a:r>
          </a:p>
        </p:txBody>
      </p:sp>
      <p:sp>
        <p:nvSpPr>
          <p:cNvPr id="3" name="TextBox 2"/>
          <p:cNvSpPr txBox="1"/>
          <p:nvPr/>
        </p:nvSpPr>
        <p:spPr>
          <a:xfrm>
            <a:off x="6804248" y="3961262"/>
            <a:ext cx="2170584" cy="2308324"/>
          </a:xfrm>
          <a:prstGeom prst="rect">
            <a:avLst/>
          </a:prstGeom>
          <a:noFill/>
          <a:ln>
            <a:solidFill>
              <a:schemeClr val="tx2"/>
            </a:solidFill>
          </a:ln>
        </p:spPr>
        <p:txBody>
          <a:bodyPr wrap="square" rtlCol="0">
            <a:spAutoFit/>
          </a:bodyPr>
          <a:lstStyle/>
          <a:p>
            <a:r>
              <a:rPr lang="en-US" dirty="0" smtClean="0">
                <a:solidFill>
                  <a:schemeClr val="bg1">
                    <a:lumMod val="50000"/>
                  </a:schemeClr>
                </a:solidFill>
              </a:rPr>
              <a:t>To help you memorize: </a:t>
            </a:r>
          </a:p>
          <a:p>
            <a:r>
              <a:rPr lang="en-US" dirty="0" smtClean="0">
                <a:solidFill>
                  <a:schemeClr val="bg1">
                    <a:lumMod val="50000"/>
                  </a:schemeClr>
                </a:solidFill>
              </a:rPr>
              <a:t>The cell asks more Sodium (Na) to come in but it says “</a:t>
            </a:r>
            <a:r>
              <a:rPr lang="en-US" b="1" dirty="0" smtClean="0">
                <a:solidFill>
                  <a:schemeClr val="bg1">
                    <a:lumMod val="50000"/>
                  </a:schemeClr>
                </a:solidFill>
              </a:rPr>
              <a:t>Na</a:t>
            </a:r>
            <a:r>
              <a:rPr lang="en-US" dirty="0" smtClean="0">
                <a:solidFill>
                  <a:schemeClr val="bg1">
                    <a:lumMod val="50000"/>
                  </a:schemeClr>
                </a:solidFill>
              </a:rPr>
              <a:t>h” then Potassium (K) says “</a:t>
            </a:r>
            <a:r>
              <a:rPr lang="en-US" dirty="0" err="1" smtClean="0">
                <a:solidFill>
                  <a:schemeClr val="bg1">
                    <a:lumMod val="50000"/>
                  </a:schemeClr>
                </a:solidFill>
              </a:rPr>
              <a:t>o</a:t>
            </a:r>
            <a:r>
              <a:rPr lang="en-US" b="1" dirty="0" err="1" smtClean="0">
                <a:solidFill>
                  <a:schemeClr val="bg1">
                    <a:lumMod val="50000"/>
                  </a:schemeClr>
                </a:solidFill>
              </a:rPr>
              <a:t>K</a:t>
            </a:r>
            <a:r>
              <a:rPr lang="en-US" dirty="0" smtClean="0">
                <a:solidFill>
                  <a:schemeClr val="bg1">
                    <a:lumMod val="50000"/>
                  </a:schemeClr>
                </a:solidFill>
              </a:rPr>
              <a:t>” and enters! </a:t>
            </a:r>
            <a:endParaRPr lang="en-US" dirty="0">
              <a:solidFill>
                <a:schemeClr val="bg1">
                  <a:lumMod val="50000"/>
                </a:schemeClr>
              </a:solidFill>
            </a:endParaRPr>
          </a:p>
        </p:txBody>
      </p:sp>
      <p:cxnSp>
        <p:nvCxnSpPr>
          <p:cNvPr id="7" name="Straight Arrow Connector 6"/>
          <p:cNvCxnSpPr>
            <a:stCxn id="2" idx="2"/>
            <a:endCxn id="3" idx="0"/>
          </p:cNvCxnSpPr>
          <p:nvPr/>
        </p:nvCxnSpPr>
        <p:spPr>
          <a:xfrm>
            <a:off x="7889540" y="3704259"/>
            <a:ext cx="0" cy="257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4929A69E-7D8F-4515-9605-0315ABD4F316}" type="slidenum">
              <a:rPr lang="en-US" smtClean="0"/>
              <a:pPr/>
              <a:t>26</a:t>
            </a:fld>
            <a:endParaRPr lang="en-US"/>
          </a:p>
        </p:txBody>
      </p:sp>
    </p:spTree>
    <p:extLst>
      <p:ext uri="{BB962C8B-B14F-4D97-AF65-F5344CB8AC3E}">
        <p14:creationId xmlns:p14="http://schemas.microsoft.com/office/powerpoint/2010/main" val="203291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ANS</a:t>
            </a:r>
            <a:endParaRPr lang="en-US" dirty="0"/>
          </a:p>
        </p:txBody>
      </p:sp>
      <p:graphicFrame>
        <p:nvGraphicFramePr>
          <p:cNvPr id="5" name="Group 54"/>
          <p:cNvGraphicFramePr>
            <a:graphicFrameLocks noGrp="1"/>
          </p:cNvGraphicFramePr>
          <p:nvPr>
            <p:extLst>
              <p:ext uri="{D42A27DB-BD31-4B8C-83A1-F6EECF244321}">
                <p14:modId xmlns:p14="http://schemas.microsoft.com/office/powerpoint/2010/main" val="1459867316"/>
              </p:ext>
            </p:extLst>
          </p:nvPr>
        </p:nvGraphicFramePr>
        <p:xfrm>
          <a:off x="179512" y="1700808"/>
          <a:ext cx="8784976" cy="4032449"/>
        </p:xfrm>
        <a:graphic>
          <a:graphicData uri="http://schemas.openxmlformats.org/drawingml/2006/table">
            <a:tbl>
              <a:tblPr>
                <a:tableStyleId>{69C7853C-536D-4A76-A0AE-DD22124D55A5}</a:tableStyleId>
              </a:tblPr>
              <a:tblGrid>
                <a:gridCol w="1399376"/>
                <a:gridCol w="1943578"/>
                <a:gridCol w="1820031"/>
                <a:gridCol w="1833897"/>
                <a:gridCol w="1788094"/>
              </a:tblGrid>
              <a:tr h="1327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Subdivision</a:t>
                      </a:r>
                      <a:endParaRPr kumimoji="0" lang="en-US" sz="1800" b="1" i="0" u="none" strike="noStrike" cap="none" normalizeH="0" baseline="0" dirty="0" smtClean="0">
                        <a:ln>
                          <a:noFill/>
                        </a:ln>
                        <a:solidFill>
                          <a:srgbClr val="00FF00"/>
                        </a:solidFill>
                        <a:effectLst/>
                        <a:latin typeface="Times New Roman" pitchFamily="18" charset="0"/>
                        <a:cs typeface="Times New Roman" pitchFamily="18" charset="0"/>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Nerves Employed</a:t>
                      </a:r>
                      <a:endParaRPr kumimoji="0" lang="en-US" sz="1800" b="1" i="0" u="none" strike="noStrike" cap="none" normalizeH="0" baseline="0" dirty="0" smtClean="0">
                        <a:ln>
                          <a:noFill/>
                        </a:ln>
                        <a:solidFill>
                          <a:srgbClr val="00FF00"/>
                        </a:solidFill>
                        <a:effectLst/>
                        <a:latin typeface="Times New Roman" pitchFamily="18" charset="0"/>
                        <a:cs typeface="Times New Roman" pitchFamily="18" charset="0"/>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Location of Ganglia</a:t>
                      </a:r>
                      <a:endParaRPr kumimoji="0" lang="en-US" sz="1800" b="1" i="0" u="none" strike="noStrike" cap="none" normalizeH="0" baseline="0" dirty="0" smtClean="0">
                        <a:ln>
                          <a:noFill/>
                        </a:ln>
                        <a:solidFill>
                          <a:srgbClr val="00FF00"/>
                        </a:solidFill>
                        <a:effectLst/>
                        <a:latin typeface="Times New Roman" pitchFamily="18" charset="0"/>
                        <a:cs typeface="Times New Roman" pitchFamily="18" charset="0"/>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Chemical Messenger</a:t>
                      </a:r>
                      <a:endParaRPr kumimoji="0" lang="en-US" sz="1800" b="1" i="0" u="none" strike="noStrike" cap="none" normalizeH="0" baseline="0" dirty="0" smtClean="0">
                        <a:ln>
                          <a:noFill/>
                        </a:ln>
                        <a:solidFill>
                          <a:srgbClr val="00FF00"/>
                        </a:solidFill>
                        <a:effectLst/>
                        <a:latin typeface="Times New Roman" pitchFamily="18" charset="0"/>
                        <a:cs typeface="Times New Roman" pitchFamily="18" charset="0"/>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General Function</a:t>
                      </a:r>
                      <a:endParaRPr kumimoji="0" lang="en-US" sz="1800" b="1" i="0" u="none" strike="noStrike" cap="none" normalizeH="0" baseline="0" dirty="0" smtClean="0">
                        <a:ln>
                          <a:noFill/>
                        </a:ln>
                        <a:solidFill>
                          <a:srgbClr val="00FF00"/>
                        </a:solidFill>
                        <a:effectLst/>
                        <a:latin typeface="Times New Roman" pitchFamily="18" charset="0"/>
                        <a:cs typeface="Times New Roman" pitchFamily="18" charset="0"/>
                      </a:endParaRPr>
                    </a:p>
                  </a:txBody>
                  <a:tcPr horzOverflow="overflow">
                    <a:solidFill>
                      <a:schemeClr val="accent3"/>
                    </a:solidFill>
                  </a:tcPr>
                </a:tc>
              </a:tr>
              <a:tr h="1352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effectLst/>
                        </a:rPr>
                        <a:t>Sympathetic</a:t>
                      </a:r>
                      <a:endParaRPr kumimoji="0" lang="en-US" sz="1800" b="1" i="0" u="none" strike="noStrike" cap="none" normalizeH="0" baseline="0" smtClean="0">
                        <a:ln>
                          <a:noFill/>
                        </a:ln>
                        <a:solidFill>
                          <a:srgbClr val="FFFF00"/>
                        </a:solidFill>
                        <a:effectLst/>
                        <a:latin typeface="Times New Roman" pitchFamily="18" charset="0"/>
                        <a:cs typeface="Times New Roman" pitchFamily="18" charset="0"/>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Thoracolumbar</a:t>
                      </a:r>
                      <a:endParaRPr kumimoji="0" lang="en-US" sz="1800" b="1" i="0" u="none" strike="noStrike" cap="none" normalizeH="0" baseline="0" smtClean="0">
                        <a:ln>
                          <a:noFill/>
                        </a:ln>
                        <a:solidFill>
                          <a:srgbClr val="FFFF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Alongside vertebral column</a:t>
                      </a:r>
                      <a:endParaRPr kumimoji="0" lang="en-US" sz="1800" b="1" i="0" u="none" strike="noStrike" cap="none" normalizeH="0" baseline="0" smtClean="0">
                        <a:ln>
                          <a:noFill/>
                        </a:ln>
                        <a:solidFill>
                          <a:srgbClr val="FFFF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Norepinephrine</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Fight or flight</a:t>
                      </a:r>
                      <a:endParaRPr kumimoji="0" lang="en-US" sz="1800" b="1" i="0" u="none" strike="noStrike" cap="none" normalizeH="0" baseline="0" smtClean="0">
                        <a:ln>
                          <a:noFill/>
                        </a:ln>
                        <a:solidFill>
                          <a:srgbClr val="FFFF00"/>
                        </a:solidFill>
                        <a:effectLst/>
                        <a:latin typeface="Times New Roman" pitchFamily="18" charset="0"/>
                        <a:cs typeface="Times New Roman" pitchFamily="18" charset="0"/>
                      </a:endParaRPr>
                    </a:p>
                  </a:txBody>
                  <a:tcPr horzOverflow="overflow"/>
                </a:tc>
              </a:tr>
              <a:tr h="1352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Parasympathetic</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Craniosacral</a:t>
                      </a:r>
                      <a:endParaRPr kumimoji="0" lang="en-US" sz="1800" b="1" i="0" u="none" strike="noStrike" cap="none" normalizeH="0" baseline="0" smtClean="0">
                        <a:ln>
                          <a:noFill/>
                        </a:ln>
                        <a:solidFill>
                          <a:srgbClr val="FFFF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On or near an </a:t>
                      </a:r>
                      <a:r>
                        <a:rPr kumimoji="0" lang="en-US" sz="1800" u="none" strike="noStrike" cap="none" normalizeH="0" baseline="0" dirty="0" err="1" smtClean="0">
                          <a:ln>
                            <a:noFill/>
                          </a:ln>
                          <a:effectLst/>
                        </a:rPr>
                        <a:t>effector</a:t>
                      </a:r>
                      <a:r>
                        <a:rPr kumimoji="0" lang="en-US" sz="1800" u="none" strike="noStrike" cap="none" normalizeH="0" baseline="0" dirty="0" smtClean="0">
                          <a:ln>
                            <a:noFill/>
                          </a:ln>
                          <a:effectLst/>
                        </a:rPr>
                        <a:t> organ</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Acetylcholine</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Conservation of body energy</a:t>
                      </a:r>
                      <a:endParaRPr kumimoji="0" lang="en-US"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tc>
              </a:tr>
            </a:tbl>
          </a:graphicData>
        </a:graphic>
      </p:graphicFrame>
      <p:sp>
        <p:nvSpPr>
          <p:cNvPr id="6" name="Slide Number Placeholder 5"/>
          <p:cNvSpPr>
            <a:spLocks noGrp="1"/>
          </p:cNvSpPr>
          <p:nvPr>
            <p:ph type="sldNum" sz="quarter" idx="12"/>
          </p:nvPr>
        </p:nvSpPr>
        <p:spPr/>
        <p:txBody>
          <a:bodyPr/>
          <a:lstStyle/>
          <a:p>
            <a:fld id="{4929A69E-7D8F-4515-9605-0315ABD4F316}" type="slidenum">
              <a:rPr lang="en-US" smtClean="0"/>
              <a:pPr/>
              <a:t>27</a:t>
            </a:fld>
            <a:endParaRPr lang="en-US"/>
          </a:p>
        </p:txBody>
      </p:sp>
    </p:spTree>
    <p:extLst>
      <p:ext uri="{BB962C8B-B14F-4D97-AF65-F5344CB8AC3E}">
        <p14:creationId xmlns:p14="http://schemas.microsoft.com/office/powerpoint/2010/main" val="26662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2588" y="170384"/>
            <a:ext cx="8803907" cy="882352"/>
          </a:xfrm>
        </p:spPr>
        <p:txBody>
          <a:bodyPr>
            <a:noAutofit/>
          </a:bodyPr>
          <a:lstStyle/>
          <a:p>
            <a:pPr eaLnBrk="1" hangingPunct="1"/>
            <a:r>
              <a:rPr lang="en-US" altLang="en-US" dirty="0"/>
              <a:t>Prototypes of Agonists and Antagonists to Autonomic Receptors</a:t>
            </a:r>
          </a:p>
        </p:txBody>
      </p:sp>
      <p:graphicFrame>
        <p:nvGraphicFramePr>
          <p:cNvPr id="5" name="Table 4"/>
          <p:cNvGraphicFramePr>
            <a:graphicFrameLocks noGrp="1"/>
          </p:cNvGraphicFramePr>
          <p:nvPr>
            <p:extLst>
              <p:ext uri="{D42A27DB-BD31-4B8C-83A1-F6EECF244321}">
                <p14:modId xmlns:p14="http://schemas.microsoft.com/office/powerpoint/2010/main" val="2742883448"/>
              </p:ext>
            </p:extLst>
          </p:nvPr>
        </p:nvGraphicFramePr>
        <p:xfrm>
          <a:off x="318356" y="1154747"/>
          <a:ext cx="8574123" cy="5608320"/>
        </p:xfrm>
        <a:graphic>
          <a:graphicData uri="http://schemas.openxmlformats.org/drawingml/2006/table">
            <a:tbl>
              <a:tblPr>
                <a:tableStyleId>{284E427A-3D55-4303-BF80-6455036E1DE7}</a:tableStyleId>
              </a:tblPr>
              <a:tblGrid>
                <a:gridCol w="2858041">
                  <a:extLst>
                    <a:ext uri="{9D8B030D-6E8A-4147-A177-3AD203B41FA5}">
                      <a16:colId xmlns="" xmlns:a16="http://schemas.microsoft.com/office/drawing/2014/main" val="20000"/>
                    </a:ext>
                  </a:extLst>
                </a:gridCol>
                <a:gridCol w="2858041">
                  <a:extLst>
                    <a:ext uri="{9D8B030D-6E8A-4147-A177-3AD203B41FA5}">
                      <a16:colId xmlns="" xmlns:a16="http://schemas.microsoft.com/office/drawing/2014/main" val="20001"/>
                    </a:ext>
                  </a:extLst>
                </a:gridCol>
                <a:gridCol w="2858041">
                  <a:extLst>
                    <a:ext uri="{9D8B030D-6E8A-4147-A177-3AD203B41FA5}">
                      <a16:colId xmlns="" xmlns:a16="http://schemas.microsoft.com/office/drawing/2014/main" val="20002"/>
                    </a:ext>
                  </a:extLst>
                </a:gridCol>
              </a:tblGrid>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800" b="1" u="none" strike="noStrike" cap="none" spc="0" normalizeH="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Receptor</a:t>
                      </a:r>
                      <a:endParaRPr kumimoji="0" lang="en-US" altLang="en-US" sz="2400" b="1" i="0" u="none" strike="noStrike" cap="none" spc="0" normalizeH="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charset="0"/>
                        <a:ea typeface="Arial" charset="0"/>
                        <a:cs typeface="Arial" charset="0"/>
                      </a:endParaRPr>
                    </a:p>
                  </a:txBody>
                  <a:tcPr marL="68580" marR="68580" marT="0" marB="0" horzOverflow="overflow"/>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800" b="1" u="none" strike="noStrike" cap="none" spc="0" normalizeH="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Agonists</a:t>
                      </a:r>
                      <a:endParaRPr kumimoji="0" lang="en-US" altLang="en-US" sz="2400" b="1" i="0" u="none" strike="noStrike" cap="none" spc="0" normalizeH="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charset="0"/>
                        <a:ea typeface="Arial" charset="0"/>
                        <a:cs typeface="Arial" charset="0"/>
                      </a:endParaRPr>
                    </a:p>
                  </a:txBody>
                  <a:tcPr marL="68580" marR="68580" marT="0" marB="0" horzOverflow="overflow"/>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800" b="1" u="none" strike="noStrike" cap="none" spc="0" normalizeH="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Antagonists</a:t>
                      </a:r>
                      <a:endParaRPr kumimoji="0" lang="en-US" altLang="en-US" sz="2400" b="1" i="0" u="none" strike="noStrike" cap="none" spc="0" normalizeH="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charset="0"/>
                        <a:ea typeface="Arial" charset="0"/>
                        <a:cs typeface="Arial" charset="0"/>
                      </a:endParaRPr>
                    </a:p>
                  </a:txBody>
                  <a:tcPr marL="68580" marR="68580" marT="0" marB="0" horzOverflow="overflow"/>
                </a:tc>
                <a:extLst>
                  <a:ext uri="{0D108BD9-81ED-4DB2-BD59-A6C34878D82A}">
                    <a16:rowId xmlns="" xmlns:a16="http://schemas.microsoft.com/office/drawing/2014/main" val="10000"/>
                  </a:ext>
                </a:extLst>
              </a:tr>
              <a:tr h="327475">
                <a:tc gridSpan="3">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u="none" strike="noStrike" cap="none" spc="0" normalizeH="0" baseline="0" dirty="0">
                          <a:ln/>
                          <a:solidFill>
                            <a:srgbClr val="FF0000"/>
                          </a:solidFill>
                          <a:effectLst>
                            <a:outerShdw blurRad="38100" dist="19050" dir="2700000" algn="tl" rotWithShape="0">
                              <a:schemeClr val="dk1">
                                <a:lumMod val="50000"/>
                                <a:alpha val="40000"/>
                              </a:schemeClr>
                            </a:outerShdw>
                          </a:effectLst>
                        </a:rPr>
                        <a:t>Adrenoceptors</a:t>
                      </a:r>
                      <a:endParaRPr kumimoji="0" lang="en-US" altLang="en-US" sz="1600" b="1" i="0" u="none" strike="noStrike" cap="none" spc="0" normalizeH="0" baseline="0" dirty="0">
                        <a:ln/>
                        <a:solidFill>
                          <a:srgbClr val="FF0000"/>
                        </a:solidFill>
                        <a:effectLst>
                          <a:outerShdw blurRad="38100" dist="19050" dir="2700000" algn="tl" rotWithShape="0">
                            <a:schemeClr val="dk1">
                              <a:lumMod val="50000"/>
                              <a:alpha val="40000"/>
                            </a:schemeClr>
                          </a:outerShdw>
                        </a:effectLst>
                        <a:latin typeface="Calibri" charset="0"/>
                        <a:ea typeface="Arial" charset="0"/>
                        <a:cs typeface="Arial" charset="0"/>
                      </a:endParaRPr>
                    </a:p>
                  </a:txBody>
                  <a:tcPr marL="68580" marR="68580" marT="0" marB="0" horzOverflow="overflow"/>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u="none" strike="noStrike" cap="none" normalizeH="0" baseline="0" dirty="0">
                          <a:ln>
                            <a:noFill/>
                          </a:ln>
                          <a:effectLst/>
                        </a:rPr>
                        <a:t>α</a:t>
                      </a:r>
                      <a:r>
                        <a:rPr kumimoji="0" lang="en-US" altLang="en-US" sz="1800" b="1" u="none" strike="noStrike" cap="none" normalizeH="0" baseline="-25000" dirty="0">
                          <a:ln>
                            <a:noFill/>
                          </a:ln>
                          <a:effectLst/>
                        </a:rPr>
                        <a:t>1</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rgbClr val="FF0000"/>
                          </a:solidFill>
                          <a:effectLst/>
                        </a:rPr>
                        <a:t>Norepinephrine</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solidFill>
                            <a:srgbClr val="FF0000"/>
                          </a:solidFill>
                          <a:effectLst/>
                        </a:rPr>
                        <a:t>Phenoxybenzamine</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2"/>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chemeClr val="accent4">
                            <a:lumMod val="75000"/>
                          </a:schemeClr>
                        </a:solidFill>
                        <a:effectLst/>
                        <a:latin typeface="Times New Roman"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Phenylephrine</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Prazosin</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3"/>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u="none" strike="noStrike" cap="none" normalizeH="0" baseline="0" dirty="0">
                          <a:ln>
                            <a:noFill/>
                          </a:ln>
                          <a:effectLst/>
                        </a:rPr>
                        <a:t>α</a:t>
                      </a:r>
                      <a:r>
                        <a:rPr kumimoji="0" lang="en-US" altLang="en-US" sz="1800" b="1" u="none" strike="noStrike" cap="none" normalizeH="0" baseline="-25000" dirty="0">
                          <a:ln>
                            <a:noFill/>
                          </a:ln>
                          <a:effectLst/>
                        </a:rPr>
                        <a:t>2</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Clonidine</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effectLst/>
                        </a:rPr>
                        <a:t>Yohimbine</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4"/>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u="none" strike="noStrike" cap="none" normalizeH="0" baseline="0" dirty="0">
                          <a:ln>
                            <a:noFill/>
                          </a:ln>
                          <a:effectLst/>
                        </a:rPr>
                        <a:t>β</a:t>
                      </a:r>
                      <a:r>
                        <a:rPr kumimoji="0" lang="en-US" altLang="en-US" sz="1800" b="1" u="none" strike="noStrike" cap="none" normalizeH="0" baseline="-25000" dirty="0">
                          <a:ln>
                            <a:noFill/>
                          </a:ln>
                          <a:effectLst/>
                        </a:rPr>
                        <a:t>1</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Norepinephrine</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rgbClr val="FF0000"/>
                          </a:solidFill>
                          <a:effectLst/>
                        </a:rPr>
                        <a:t>Propranolol</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5"/>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chemeClr val="accent4">
                            <a:lumMod val="75000"/>
                          </a:schemeClr>
                        </a:solidFill>
                        <a:effectLst/>
                        <a:latin typeface="Times New Roman"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Isoproterenol</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Metoprolol</a:t>
                      </a:r>
                      <a:endParaRPr kumimoji="0" lang="en-US" altLang="en-US" sz="1600" b="1" i="0" u="none" strike="noStrike" cap="none" normalizeH="0" baseline="0" dirty="0">
                        <a:ln>
                          <a:noFill/>
                        </a:ln>
                        <a:solidFill>
                          <a:schemeClr val="accent4">
                            <a:lumMod val="75000"/>
                          </a:schemeClr>
                        </a:solidFill>
                        <a:effectLst/>
                        <a:latin typeface="Calibri" charset="0"/>
                        <a:ea typeface="Calibri" charset="0"/>
                        <a:cs typeface="Times New Roman" charset="0"/>
                      </a:endParaRPr>
                    </a:p>
                  </a:txBody>
                  <a:tcPr marL="68580" marR="68580" marT="0" marB="0" horzOverflow="overflow">
                    <a:solidFill>
                      <a:schemeClr val="bg2"/>
                    </a:solidFill>
                  </a:tcPr>
                </a:tc>
                <a:extLst>
                  <a:ext uri="{0D108BD9-81ED-4DB2-BD59-A6C34878D82A}">
                    <a16:rowId xmlns="" xmlns:a16="http://schemas.microsoft.com/office/drawing/2014/main" val="10006"/>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u="none" strike="noStrike" cap="none" normalizeH="0" baseline="0" dirty="0">
                          <a:ln>
                            <a:noFill/>
                          </a:ln>
                          <a:effectLst/>
                        </a:rPr>
                        <a:t>β</a:t>
                      </a:r>
                      <a:r>
                        <a:rPr kumimoji="0" lang="en-US" altLang="en-US" sz="1800" b="1" u="none" strike="noStrike" cap="none" normalizeH="0" baseline="-25000" dirty="0">
                          <a:ln>
                            <a:noFill/>
                          </a:ln>
                          <a:effectLst/>
                        </a:rPr>
                        <a:t>2</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Epinephrine</a:t>
                      </a:r>
                      <a:endParaRPr kumimoji="0" lang="en-US" altLang="en-US" sz="1600" b="1" i="0" u="none" strike="noStrike" cap="none" normalizeH="0" baseline="0" dirty="0">
                        <a:ln>
                          <a:noFill/>
                        </a:ln>
                        <a:solidFill>
                          <a:schemeClr val="accent4">
                            <a:lumMod val="75000"/>
                          </a:schemeClr>
                        </a:solidFill>
                        <a:effectLst/>
                        <a:latin typeface="Calibri" charset="0"/>
                        <a:ea typeface="Calibri" charset="0"/>
                        <a:cs typeface="Times New Roman"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Propranolol</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7"/>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chemeClr val="accent4">
                            <a:lumMod val="75000"/>
                          </a:schemeClr>
                        </a:solidFill>
                        <a:effectLst/>
                        <a:latin typeface="Times New Roman"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Isoproterenol</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effectLst/>
                        </a:rPr>
                        <a:t>Butoxamine</a:t>
                      </a:r>
                      <a:endParaRPr kumimoji="0" lang="en-US" altLang="en-US" sz="1600" b="1" i="0" u="none" strike="noStrike" cap="none" normalizeH="0" baseline="0" dirty="0">
                        <a:ln>
                          <a:noFill/>
                        </a:ln>
                        <a:solidFill>
                          <a:schemeClr val="accent4">
                            <a:lumMod val="75000"/>
                          </a:schemeClr>
                        </a:solidFill>
                        <a:effectLst/>
                        <a:latin typeface="Calibri"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8"/>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chemeClr val="accent4">
                            <a:lumMod val="75000"/>
                          </a:schemeClr>
                        </a:solidFill>
                        <a:effectLst/>
                        <a:latin typeface="Times New Roman" charset="0"/>
                        <a:ea typeface="Arial" charset="0"/>
                        <a:cs typeface="Arial"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Albuterol</a:t>
                      </a:r>
                      <a:endParaRPr kumimoji="0" lang="en-US" altLang="en-US" sz="1600" b="1" i="0" u="none" strike="noStrike" cap="none" normalizeH="0" baseline="0" dirty="0">
                        <a:ln>
                          <a:noFill/>
                        </a:ln>
                        <a:solidFill>
                          <a:schemeClr val="accent4">
                            <a:lumMod val="75000"/>
                          </a:schemeClr>
                        </a:solidFill>
                        <a:effectLst/>
                        <a:latin typeface="Calibri" charset="0"/>
                        <a:ea typeface="Calibri" charset="0"/>
                        <a:cs typeface="Times New Roman" charset="0"/>
                      </a:endParaRPr>
                    </a:p>
                  </a:txBody>
                  <a:tcPr marL="68580" marR="68580" marT="0" marB="0" horzOverflow="overflow">
                    <a:solidFill>
                      <a:schemeClr val="bg2"/>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chemeClr val="accent4">
                            <a:lumMod val="75000"/>
                          </a:schemeClr>
                        </a:solidFill>
                        <a:effectLst/>
                        <a:latin typeface="Times New Roman" charset="0"/>
                        <a:ea typeface="Arial" charset="0"/>
                        <a:cs typeface="Arial" charset="0"/>
                      </a:endParaRPr>
                    </a:p>
                  </a:txBody>
                  <a:tcPr marL="68580" marR="68580" marT="0" marB="0" horzOverflow="overflow">
                    <a:solidFill>
                      <a:schemeClr val="bg2"/>
                    </a:solidFill>
                  </a:tcPr>
                </a:tc>
                <a:extLst>
                  <a:ext uri="{0D108BD9-81ED-4DB2-BD59-A6C34878D82A}">
                    <a16:rowId xmlns="" xmlns:a16="http://schemas.microsoft.com/office/drawing/2014/main" val="10009"/>
                  </a:ext>
                </a:extLst>
              </a:tr>
              <a:tr h="327475">
                <a:tc gridSpan="3">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u="none" strike="noStrike" cap="none" spc="0" normalizeH="0" baseline="0" dirty="0" err="1">
                          <a:ln/>
                          <a:solidFill>
                            <a:srgbClr val="FF0000"/>
                          </a:solidFill>
                          <a:effectLst>
                            <a:outerShdw blurRad="38100" dist="19050" dir="2700000" algn="tl" rotWithShape="0">
                              <a:schemeClr val="dk1">
                                <a:lumMod val="50000"/>
                                <a:alpha val="40000"/>
                              </a:schemeClr>
                            </a:outerShdw>
                          </a:effectLst>
                        </a:rPr>
                        <a:t>Cholinoreceptors</a:t>
                      </a:r>
                      <a:endParaRPr kumimoji="0" lang="en-US" altLang="en-US" sz="1800" b="1" i="0" u="none" strike="noStrike" cap="none" spc="0" normalizeH="0" baseline="0" dirty="0">
                        <a:ln/>
                        <a:solidFill>
                          <a:srgbClr val="FF0000"/>
                        </a:solidFill>
                        <a:effectLst>
                          <a:outerShdw blurRad="38100" dist="19050" dir="2700000" algn="tl" rotWithShape="0">
                            <a:schemeClr val="dk1">
                              <a:lumMod val="50000"/>
                              <a:alpha val="40000"/>
                            </a:schemeClr>
                          </a:outerShdw>
                        </a:effectLst>
                        <a:latin typeface="Calibri" charset="0"/>
                        <a:ea typeface="Arial" charset="0"/>
                        <a:cs typeface="Arial" charset="0"/>
                      </a:endParaRPr>
                    </a:p>
                  </a:txBody>
                  <a:tcPr marL="68580" marR="68580" marT="0" marB="0" horzOverflow="overflow"/>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Nicotinic</a:t>
                      </a:r>
                      <a:endParaRPr kumimoji="0" lang="en-US" altLang="en-US" sz="1600" b="1" i="0" u="none" strike="noStrike" cap="none" normalizeH="0" baseline="0" dirty="0">
                        <a:ln>
                          <a:noFill/>
                        </a:ln>
                        <a:solidFill>
                          <a:schemeClr val="tx1"/>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solidFill>
                            <a:srgbClr val="FF0000"/>
                          </a:solidFill>
                          <a:effectLst/>
                        </a:rPr>
                        <a:t>ACh</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rgbClr val="FF0000"/>
                          </a:solidFill>
                          <a:effectLst/>
                        </a:rPr>
                        <a:t>Curare</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extLst>
                  <a:ext uri="{0D108BD9-81ED-4DB2-BD59-A6C34878D82A}">
                    <a16:rowId xmlns="" xmlns:a16="http://schemas.microsoft.com/office/drawing/2014/main" val="10011"/>
                  </a:ext>
                </a:extLst>
              </a:tr>
              <a:tr h="884184">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rgbClr val="FFFF00"/>
                        </a:solidFill>
                        <a:effectLst/>
                        <a:latin typeface="Times New Roman"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rgbClr val="FF0000"/>
                          </a:solidFill>
                          <a:effectLst/>
                        </a:rPr>
                        <a:t>Nicotine </a:t>
                      </a:r>
                      <a:br>
                        <a:rPr kumimoji="0" lang="en-US" altLang="en-US" sz="1800" u="none" strike="noStrike" cap="none" normalizeH="0" baseline="0" dirty="0">
                          <a:ln>
                            <a:noFill/>
                          </a:ln>
                          <a:solidFill>
                            <a:srgbClr val="FF0000"/>
                          </a:solidFill>
                          <a:effectLst/>
                        </a:rPr>
                      </a:br>
                      <a:r>
                        <a:rPr kumimoji="0" lang="en-US" altLang="en-US" sz="1800" u="none" strike="noStrike" cap="none" normalizeH="0" baseline="0" dirty="0" err="1">
                          <a:ln>
                            <a:noFill/>
                          </a:ln>
                          <a:solidFill>
                            <a:srgbClr val="FF0000"/>
                          </a:solidFill>
                          <a:effectLst/>
                        </a:rPr>
                        <a:t>Carbachol</a:t>
                      </a:r>
                      <a:r>
                        <a:rPr kumimoji="0" lang="en-US" altLang="en-US" sz="1800" u="none" strike="noStrike" cap="none" normalizeH="0" baseline="0" dirty="0">
                          <a:ln>
                            <a:noFill/>
                          </a:ln>
                          <a:solidFill>
                            <a:srgbClr val="FF0000"/>
                          </a:solidFill>
                          <a:effectLst/>
                        </a:rPr>
                        <a:t> </a:t>
                      </a:r>
                      <a:endParaRPr kumimoji="0" lang="en-US" altLang="en-US" sz="1600" b="1" i="0" u="none" strike="noStrike" cap="none" normalizeH="0" baseline="0" dirty="0">
                        <a:ln>
                          <a:noFill/>
                        </a:ln>
                        <a:solidFill>
                          <a:srgbClr val="FF0000"/>
                        </a:solidFill>
                        <a:effectLst/>
                        <a:latin typeface="Calibri" charset="0"/>
                        <a:ea typeface="Calibri" charset="0"/>
                        <a:cs typeface="Times New Roman"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effectLst/>
                        </a:rPr>
                        <a:t>Hexamethonium</a:t>
                      </a:r>
                      <a:r>
                        <a:rPr kumimoji="0" lang="en-US" altLang="en-US" sz="1800" u="none" strike="noStrike" cap="none" normalizeH="0" baseline="0" dirty="0">
                          <a:ln>
                            <a:noFill/>
                          </a:ln>
                          <a:effectLst/>
                        </a:rPr>
                        <a:t> (blocks ganglionic receptor but not neuromuscular junction)</a:t>
                      </a:r>
                      <a:endParaRPr kumimoji="0" lang="en-US" altLang="en-US" sz="1600" b="1" i="0" u="none" strike="noStrike" cap="none" normalizeH="0" baseline="0" dirty="0">
                        <a:ln>
                          <a:noFill/>
                        </a:ln>
                        <a:solidFill>
                          <a:schemeClr val="tx1"/>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extLst>
                  <a:ext uri="{0D108BD9-81ED-4DB2-BD59-A6C34878D82A}">
                    <a16:rowId xmlns="" xmlns:a16="http://schemas.microsoft.com/office/drawing/2014/main" val="10012"/>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effectLst/>
                        </a:rPr>
                        <a:t>Muscarinic</a:t>
                      </a:r>
                      <a:endParaRPr kumimoji="0" lang="en-US" altLang="en-US" sz="1600" b="1" i="0" u="none" strike="noStrike" cap="none" normalizeH="0" baseline="0" dirty="0">
                        <a:ln>
                          <a:noFill/>
                        </a:ln>
                        <a:solidFill>
                          <a:schemeClr val="tx1"/>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solidFill>
                            <a:srgbClr val="FF0000"/>
                          </a:solidFill>
                          <a:effectLst/>
                        </a:rPr>
                        <a:t>ACh</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rgbClr val="FF0000"/>
                          </a:solidFill>
                          <a:effectLst/>
                        </a:rPr>
                        <a:t>Atropine</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extLst>
                  <a:ext uri="{0D108BD9-81ED-4DB2-BD59-A6C34878D82A}">
                    <a16:rowId xmlns="" xmlns:a16="http://schemas.microsoft.com/office/drawing/2014/main" val="10013"/>
                  </a:ext>
                </a:extLst>
              </a:tr>
              <a:tr h="294728">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a:ln>
                          <a:noFill/>
                        </a:ln>
                        <a:solidFill>
                          <a:srgbClr val="FF0000"/>
                        </a:solidFill>
                        <a:effectLst/>
                        <a:latin typeface="Times New Roman"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err="1">
                          <a:ln>
                            <a:noFill/>
                          </a:ln>
                          <a:solidFill>
                            <a:srgbClr val="FF0000"/>
                          </a:solidFill>
                          <a:effectLst/>
                        </a:rPr>
                        <a:t>Muscarine</a:t>
                      </a:r>
                      <a:endParaRPr kumimoji="0" lang="en-US" altLang="en-US" sz="1600" b="1" i="0" u="none" strike="noStrike" cap="none" normalizeH="0" baseline="0" dirty="0">
                        <a:ln>
                          <a:noFill/>
                        </a:ln>
                        <a:solidFill>
                          <a:srgbClr val="FF0000"/>
                        </a:solidFill>
                        <a:effectLst/>
                        <a:latin typeface="Calibri" charset="0"/>
                        <a:ea typeface="Arial" charset="0"/>
                        <a:cs typeface="Arial" charset="0"/>
                      </a:endParaRPr>
                    </a:p>
                  </a:txBody>
                  <a:tcPr marL="68580" marR="68580" marT="0" marB="0" horzOverflow="overflow">
                    <a:solidFill>
                      <a:schemeClr val="accent4">
                        <a:lumMod val="20000"/>
                        <a:lumOff val="80000"/>
                      </a:schemeClr>
                    </a:solidFill>
                  </a:tcPr>
                </a:tc>
                <a:tc>
                  <a:txBody>
                    <a:bodyPr/>
                    <a:lstStyle>
                      <a:lvl1pPr>
                        <a:spcBef>
                          <a:spcPct val="20000"/>
                        </a:spcBef>
                        <a:defRPr sz="2800">
                          <a:solidFill>
                            <a:schemeClr val="tx1"/>
                          </a:solidFill>
                          <a:latin typeface="Garamond" charset="0"/>
                        </a:defRPr>
                      </a:lvl1pPr>
                      <a:lvl2pPr marL="742950" indent="-285750">
                        <a:spcBef>
                          <a:spcPct val="20000"/>
                        </a:spcBef>
                        <a:defRPr sz="2400">
                          <a:solidFill>
                            <a:schemeClr val="tx1"/>
                          </a:solidFill>
                          <a:latin typeface="Garamond" charset="0"/>
                        </a:defRPr>
                      </a:lvl2pPr>
                      <a:lvl3pPr marL="1143000" indent="-228600">
                        <a:spcBef>
                          <a:spcPct val="20000"/>
                        </a:spcBef>
                        <a:defRPr sz="2000">
                          <a:solidFill>
                            <a:schemeClr val="tx1"/>
                          </a:solidFill>
                          <a:latin typeface="Garamond" charset="0"/>
                        </a:defRPr>
                      </a:lvl3pPr>
                      <a:lvl4pPr marL="1600200" indent="-228600">
                        <a:spcBef>
                          <a:spcPct val="20000"/>
                        </a:spcBef>
                        <a:defRPr>
                          <a:solidFill>
                            <a:schemeClr val="tx1"/>
                          </a:solidFill>
                          <a:latin typeface="Garamond" charset="0"/>
                        </a:defRPr>
                      </a:lvl4pPr>
                      <a:lvl5pPr marL="2057400" indent="-228600">
                        <a:spcBef>
                          <a:spcPct val="20000"/>
                        </a:spcBef>
                        <a:defRPr>
                          <a:solidFill>
                            <a:schemeClr val="tx1"/>
                          </a:solidFill>
                          <a:latin typeface="Garamond" charset="0"/>
                        </a:defRPr>
                      </a:lvl5pPr>
                      <a:lvl6pPr marL="2514600" indent="-228600" eaLnBrk="0" fontAlgn="base" hangingPunct="0">
                        <a:spcBef>
                          <a:spcPct val="20000"/>
                        </a:spcBef>
                        <a:spcAft>
                          <a:spcPct val="0"/>
                        </a:spcAft>
                        <a:defRPr>
                          <a:solidFill>
                            <a:schemeClr val="tx1"/>
                          </a:solidFill>
                          <a:latin typeface="Garamond" charset="0"/>
                        </a:defRPr>
                      </a:lvl6pPr>
                      <a:lvl7pPr marL="2971800" indent="-228600" eaLnBrk="0" fontAlgn="base" hangingPunct="0">
                        <a:spcBef>
                          <a:spcPct val="20000"/>
                        </a:spcBef>
                        <a:spcAft>
                          <a:spcPct val="0"/>
                        </a:spcAft>
                        <a:defRPr>
                          <a:solidFill>
                            <a:schemeClr val="tx1"/>
                          </a:solidFill>
                          <a:latin typeface="Garamond" charset="0"/>
                        </a:defRPr>
                      </a:lvl7pPr>
                      <a:lvl8pPr marL="3429000" indent="-228600" eaLnBrk="0" fontAlgn="base" hangingPunct="0">
                        <a:spcBef>
                          <a:spcPct val="20000"/>
                        </a:spcBef>
                        <a:spcAft>
                          <a:spcPct val="0"/>
                        </a:spcAft>
                        <a:defRPr>
                          <a:solidFill>
                            <a:schemeClr val="tx1"/>
                          </a:solidFill>
                          <a:latin typeface="Garamond" charset="0"/>
                        </a:defRPr>
                      </a:lvl8pPr>
                      <a:lvl9pPr marL="3886200" indent="-228600" eaLnBrk="0" fontAlgn="base" hangingPunct="0">
                        <a:spcBef>
                          <a:spcPct val="20000"/>
                        </a:spcBef>
                        <a:spcAft>
                          <a:spcPct val="0"/>
                        </a:spcAft>
                        <a:defRPr>
                          <a:solidFill>
                            <a:schemeClr val="tx1"/>
                          </a:solidFill>
                          <a:latin typeface="Garamond"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rgbClr val="FFFF00"/>
                        </a:solidFill>
                        <a:effectLst/>
                        <a:latin typeface="Times New Roman" charset="0"/>
                        <a:ea typeface="Arial" charset="0"/>
                        <a:cs typeface="Arial" charset="0"/>
                      </a:endParaRPr>
                    </a:p>
                  </a:txBody>
                  <a:tcPr marL="68580" marR="68580" marT="0" marB="0" horzOverflow="overflow">
                    <a:solidFill>
                      <a:schemeClr val="accent4">
                        <a:lumMod val="20000"/>
                        <a:lumOff val="80000"/>
                      </a:schemeClr>
                    </a:solidFill>
                  </a:tcPr>
                </a:tc>
                <a:extLst>
                  <a:ext uri="{0D108BD9-81ED-4DB2-BD59-A6C34878D82A}">
                    <a16:rowId xmlns="" xmlns:a16="http://schemas.microsoft.com/office/drawing/2014/main" val="10014"/>
                  </a:ext>
                </a:extLst>
              </a:tr>
            </a:tbl>
          </a:graphicData>
        </a:graphic>
      </p:graphicFrame>
      <p:sp>
        <p:nvSpPr>
          <p:cNvPr id="14" name="Slide Number Placeholder 13"/>
          <p:cNvSpPr>
            <a:spLocks noGrp="1"/>
          </p:cNvSpPr>
          <p:nvPr>
            <p:ph type="sldNum" sz="quarter" idx="12"/>
          </p:nvPr>
        </p:nvSpPr>
        <p:spPr>
          <a:xfrm>
            <a:off x="24949" y="6441522"/>
            <a:ext cx="1981200" cy="365760"/>
          </a:xfrm>
        </p:spPr>
        <p:txBody>
          <a:bodyPr/>
          <a:lstStyle/>
          <a:p>
            <a:fld id="{4929A69E-7D8F-4515-9605-0315ABD4F316}" type="slidenum">
              <a:rPr lang="en-US" smtClean="0"/>
              <a:pPr/>
              <a:t>28</a:t>
            </a:fld>
            <a:endParaRPr lang="en-US" dirty="0"/>
          </a:p>
        </p:txBody>
      </p:sp>
    </p:spTree>
    <p:extLst>
      <p:ext uri="{BB962C8B-B14F-4D97-AF65-F5344CB8AC3E}">
        <p14:creationId xmlns:p14="http://schemas.microsoft.com/office/powerpoint/2010/main" val="2006360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NOTES</a:t>
            </a:r>
          </a:p>
        </p:txBody>
      </p:sp>
      <p:sp>
        <p:nvSpPr>
          <p:cNvPr id="4" name="Content Placeholder 2"/>
          <p:cNvSpPr>
            <a:spLocks noGrp="1"/>
          </p:cNvSpPr>
          <p:nvPr>
            <p:ph sz="quarter" idx="1"/>
          </p:nvPr>
        </p:nvSpPr>
        <p:spPr>
          <a:xfrm>
            <a:off x="457200" y="1219200"/>
            <a:ext cx="8229600" cy="3217912"/>
          </a:xfrm>
        </p:spPr>
        <p:style>
          <a:lnRef idx="1">
            <a:schemeClr val="accent2"/>
          </a:lnRef>
          <a:fillRef idx="2">
            <a:schemeClr val="accent2"/>
          </a:fillRef>
          <a:effectRef idx="1">
            <a:schemeClr val="accent2"/>
          </a:effectRef>
          <a:fontRef idx="minor">
            <a:schemeClr val="dk1"/>
          </a:fontRef>
        </p:style>
        <p:txBody>
          <a:bodyPr>
            <a:normAutofit/>
          </a:bodyPr>
          <a:lstStyle/>
          <a:p>
            <a:r>
              <a:rPr lang="en-US" b="1" dirty="0">
                <a:solidFill>
                  <a:srgbClr val="FF0000"/>
                </a:solidFill>
              </a:rPr>
              <a:t>Agonist</a:t>
            </a:r>
            <a:r>
              <a:rPr lang="en-US" dirty="0">
                <a:solidFill>
                  <a:srgbClr val="464653"/>
                </a:solidFill>
              </a:rPr>
              <a:t> : A drug (or other chemical substance) that combines with a receptor on a cell </a:t>
            </a:r>
            <a:r>
              <a:rPr lang="en-US" b="1" dirty="0">
                <a:solidFill>
                  <a:srgbClr val="464653"/>
                </a:solidFill>
              </a:rPr>
              <a:t>to produce a physiologic reaction. </a:t>
            </a:r>
          </a:p>
          <a:p>
            <a:endParaRPr lang="en-US" dirty="0">
              <a:solidFill>
                <a:srgbClr val="464653"/>
              </a:solidFill>
            </a:endParaRPr>
          </a:p>
          <a:p>
            <a:r>
              <a:rPr lang="en-US" dirty="0">
                <a:solidFill>
                  <a:srgbClr val="FF0000"/>
                </a:solidFill>
              </a:rPr>
              <a:t>Antagonist</a:t>
            </a:r>
            <a:r>
              <a:rPr lang="en-US" dirty="0">
                <a:solidFill>
                  <a:srgbClr val="464653"/>
                </a:solidFill>
              </a:rPr>
              <a:t> : is a chemical substance </a:t>
            </a:r>
            <a:r>
              <a:rPr lang="en-US" b="1" dirty="0">
                <a:solidFill>
                  <a:srgbClr val="464653"/>
                </a:solidFill>
              </a:rPr>
              <a:t>that interferes with the physiological action of another</a:t>
            </a:r>
            <a:r>
              <a:rPr lang="en-US" dirty="0">
                <a:solidFill>
                  <a:srgbClr val="464653"/>
                </a:solidFill>
              </a:rPr>
              <a:t>, especially by combining with its nerve receptor and blocking it.</a:t>
            </a:r>
          </a:p>
          <a:p>
            <a:endParaRPr lang="en-US" dirty="0">
              <a:solidFill>
                <a:srgbClr val="464653"/>
              </a:solidFill>
            </a:endParaRPr>
          </a:p>
        </p:txBody>
      </p:sp>
      <p:sp>
        <p:nvSpPr>
          <p:cNvPr id="3" name="Rectangle 2"/>
          <p:cNvSpPr/>
          <p:nvPr/>
        </p:nvSpPr>
        <p:spPr>
          <a:xfrm>
            <a:off x="755576" y="4653136"/>
            <a:ext cx="6768752" cy="155989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r" rtl="1">
              <a:buFont typeface="Arial" charset="0"/>
              <a:buChar char="•"/>
            </a:pPr>
            <a:r>
              <a:rPr lang="ar-SA" dirty="0">
                <a:solidFill>
                  <a:schemeClr val="tx1"/>
                </a:solidFill>
              </a:rPr>
              <a:t>ملاحظة عن الجدول السابق: الدكتور لمح لنا إن </a:t>
            </a:r>
            <a:r>
              <a:rPr lang="ar-SA" dirty="0" smtClean="0">
                <a:solidFill>
                  <a:schemeClr val="tx1"/>
                </a:solidFill>
              </a:rPr>
              <a:t>الأساسيات </a:t>
            </a:r>
            <a:r>
              <a:rPr lang="ar-SA" dirty="0">
                <a:solidFill>
                  <a:schemeClr val="tx1"/>
                </a:solidFill>
              </a:rPr>
              <a:t>من </a:t>
            </a:r>
            <a:r>
              <a:rPr lang="ar-SA" dirty="0" smtClean="0">
                <a:solidFill>
                  <a:schemeClr val="tx1"/>
                </a:solidFill>
              </a:rPr>
              <a:t>الأقونست والأنتاقونست </a:t>
            </a:r>
            <a:r>
              <a:rPr lang="ar-SA" dirty="0">
                <a:solidFill>
                  <a:schemeClr val="tx1"/>
                </a:solidFill>
              </a:rPr>
              <a:t>هي بس للحفظ. </a:t>
            </a:r>
            <a:r>
              <a:rPr lang="ar-SA" dirty="0" err="1">
                <a:solidFill>
                  <a:schemeClr val="tx1"/>
                </a:solidFill>
              </a:rPr>
              <a:t>حطيناها</a:t>
            </a:r>
            <a:r>
              <a:rPr lang="ar-SA" dirty="0">
                <a:solidFill>
                  <a:schemeClr val="tx1"/>
                </a:solidFill>
              </a:rPr>
              <a:t> باللون الأحمر </a:t>
            </a:r>
          </a:p>
          <a:p>
            <a:pPr marL="285750" indent="-285750" algn="r" rtl="1">
              <a:buFont typeface="Arial" charset="0"/>
              <a:buChar char="•"/>
            </a:pPr>
            <a:endParaRPr lang="ar-SA" dirty="0">
              <a:solidFill>
                <a:schemeClr val="tx1"/>
              </a:solidFill>
            </a:endParaRPr>
          </a:p>
          <a:p>
            <a:pPr marL="285750" indent="-285750" algn="r" rtl="1">
              <a:buFont typeface="Arial" charset="0"/>
              <a:buChar char="•"/>
            </a:pPr>
            <a:r>
              <a:rPr lang="ar-SA" dirty="0">
                <a:solidFill>
                  <a:schemeClr val="tx1"/>
                </a:solidFill>
              </a:rPr>
              <a:t>ملاحظة ثانية: الجدول </a:t>
            </a:r>
            <a:r>
              <a:rPr lang="ar-SA" dirty="0" err="1">
                <a:solidFill>
                  <a:schemeClr val="tx1"/>
                </a:solidFill>
              </a:rPr>
              <a:t>مب</a:t>
            </a:r>
            <a:r>
              <a:rPr lang="ar-SA" dirty="0">
                <a:solidFill>
                  <a:schemeClr val="tx1"/>
                </a:solidFill>
              </a:rPr>
              <a:t> جاي بالترتيب يعني مثلا </a:t>
            </a:r>
            <a:r>
              <a:rPr lang="ar-SA" dirty="0" err="1">
                <a:solidFill>
                  <a:schemeClr val="tx1"/>
                </a:solidFill>
              </a:rPr>
              <a:t>نورابينيفرن</a:t>
            </a:r>
            <a:r>
              <a:rPr lang="ar-SA" dirty="0">
                <a:solidFill>
                  <a:schemeClr val="tx1"/>
                </a:solidFill>
              </a:rPr>
              <a:t> </a:t>
            </a:r>
            <a:r>
              <a:rPr lang="ar-SA" dirty="0" err="1">
                <a:solidFill>
                  <a:schemeClr val="tx1"/>
                </a:solidFill>
              </a:rPr>
              <a:t>مب</a:t>
            </a:r>
            <a:r>
              <a:rPr lang="ar-SA" dirty="0">
                <a:solidFill>
                  <a:schemeClr val="tx1"/>
                </a:solidFill>
              </a:rPr>
              <a:t> بس </a:t>
            </a:r>
            <a:r>
              <a:rPr lang="ar-SA" dirty="0" err="1">
                <a:solidFill>
                  <a:schemeClr val="tx1"/>
                </a:solidFill>
              </a:rPr>
              <a:t>الاقنست</a:t>
            </a:r>
            <a:r>
              <a:rPr lang="ar-SA" dirty="0">
                <a:solidFill>
                  <a:schemeClr val="tx1"/>
                </a:solidFill>
              </a:rPr>
              <a:t> حق الفا ١. يمديه يشتغل مع كل </a:t>
            </a:r>
            <a:r>
              <a:rPr lang="ar-SA" dirty="0" err="1">
                <a:solidFill>
                  <a:schemeClr val="tx1"/>
                </a:solidFill>
              </a:rPr>
              <a:t>الريسيبتورز</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pPr/>
              <a:t>29</a:t>
            </a:fld>
            <a:endParaRPr lang="en-US"/>
          </a:p>
        </p:txBody>
      </p:sp>
    </p:spTree>
    <p:extLst>
      <p:ext uri="{BB962C8B-B14F-4D97-AF65-F5344CB8AC3E}">
        <p14:creationId xmlns:p14="http://schemas.microsoft.com/office/powerpoint/2010/main" val="38932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ar-SA" dirty="0"/>
          </a:p>
        </p:txBody>
      </p:sp>
      <p:pic>
        <p:nvPicPr>
          <p:cNvPr id="2051"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29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015406" y="3592489"/>
            <a:ext cx="165618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Slide Number Placeholder 5"/>
          <p:cNvSpPr>
            <a:spLocks noGrp="1"/>
          </p:cNvSpPr>
          <p:nvPr>
            <p:ph type="sldNum" sz="quarter" idx="12"/>
          </p:nvPr>
        </p:nvSpPr>
        <p:spPr/>
        <p:txBody>
          <a:bodyPr/>
          <a:lstStyle/>
          <a:p>
            <a:fld id="{4929A69E-7D8F-4515-9605-0315ABD4F316}" type="slidenum">
              <a:rPr lang="en-US" smtClean="0"/>
              <a:pPr/>
              <a:t>3</a:t>
            </a:fld>
            <a:endParaRPr lang="en-US"/>
          </a:p>
        </p:txBody>
      </p:sp>
    </p:spTree>
    <p:extLst>
      <p:ext uri="{BB962C8B-B14F-4D97-AF65-F5344CB8AC3E}">
        <p14:creationId xmlns:p14="http://schemas.microsoft.com/office/powerpoint/2010/main" val="71984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0872" y="91817"/>
            <a:ext cx="8267407" cy="990600"/>
          </a:xfrm>
        </p:spPr>
        <p:txBody>
          <a:bodyPr>
            <a:noAutofit/>
          </a:bodyPr>
          <a:lstStyle/>
          <a:p>
            <a:r>
              <a:rPr lang="en-US" dirty="0"/>
              <a:t>Sympathetic and Parasympathetic Tone</a:t>
            </a:r>
          </a:p>
        </p:txBody>
      </p:sp>
      <p:sp>
        <p:nvSpPr>
          <p:cNvPr id="5" name="Content Placeholder 2"/>
          <p:cNvSpPr>
            <a:spLocks noGrp="1"/>
          </p:cNvSpPr>
          <p:nvPr>
            <p:ph sz="quarter" idx="1"/>
          </p:nvPr>
        </p:nvSpPr>
        <p:spPr>
          <a:xfrm>
            <a:off x="457200" y="1419326"/>
            <a:ext cx="4618856" cy="4937760"/>
          </a:xfrm>
        </p:spPr>
        <p:txBody>
          <a:bodyPr>
            <a:normAutofit/>
          </a:bodyPr>
          <a:lstStyle/>
          <a:p>
            <a:r>
              <a:rPr lang="en-US" dirty="0"/>
              <a:t>Their role is </a:t>
            </a:r>
            <a:r>
              <a:rPr lang="en-US" u="sng" dirty="0"/>
              <a:t>to keep the stimulated organs in normal stage.</a:t>
            </a:r>
          </a:p>
          <a:p>
            <a:r>
              <a:rPr lang="en-US" b="1" dirty="0"/>
              <a:t>Examples</a:t>
            </a:r>
            <a:r>
              <a:rPr lang="en-US" dirty="0"/>
              <a:t>:</a:t>
            </a:r>
          </a:p>
          <a:p>
            <a:pPr>
              <a:buFont typeface="Garamond" charset="0"/>
              <a:buAutoNum type="arabicPeriod"/>
            </a:pPr>
            <a:r>
              <a:rPr lang="en-US" dirty="0">
                <a:solidFill>
                  <a:srgbClr val="FF0000"/>
                </a:solidFill>
              </a:rPr>
              <a:t>Sympathetic</a:t>
            </a:r>
            <a:r>
              <a:rPr lang="en-US" dirty="0"/>
              <a:t> always keeps the blood vessel constricted ½ of its normal diameter. </a:t>
            </a:r>
          </a:p>
          <a:p>
            <a:pPr>
              <a:buFont typeface="Garamond" charset="0"/>
              <a:buAutoNum type="arabicPeriod"/>
            </a:pPr>
            <a:r>
              <a:rPr lang="en-US" dirty="0"/>
              <a:t>removal of vagus nerve      atony       loss of peristalsis </a:t>
            </a:r>
            <a:r>
              <a:rPr lang="en-US" sz="2400" dirty="0"/>
              <a:t>(contraction of small intestine)      </a:t>
            </a:r>
            <a:r>
              <a:rPr lang="en-US" dirty="0"/>
              <a:t>constipation. </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188" y="1592910"/>
            <a:ext cx="2784455" cy="2693749"/>
          </a:xfrm>
          <a:prstGeom prst="rect">
            <a:avLst/>
          </a:prstGeom>
        </p:spPr>
      </p:pic>
      <p:sp>
        <p:nvSpPr>
          <p:cNvPr id="7" name="Oval 6"/>
          <p:cNvSpPr/>
          <p:nvPr/>
        </p:nvSpPr>
        <p:spPr>
          <a:xfrm>
            <a:off x="5724128" y="4797152"/>
            <a:ext cx="3240361" cy="1368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Line 5"/>
          <p:cNvSpPr>
            <a:spLocks noChangeShapeType="1"/>
          </p:cNvSpPr>
          <p:nvPr/>
        </p:nvSpPr>
        <p:spPr bwMode="auto">
          <a:xfrm>
            <a:off x="4127376" y="4725144"/>
            <a:ext cx="457200" cy="0"/>
          </a:xfrm>
          <a:prstGeom prst="line">
            <a:avLst/>
          </a:prstGeom>
          <a:noFill/>
          <a:ln w="5715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5"/>
          <p:cNvSpPr>
            <a:spLocks noChangeShapeType="1"/>
          </p:cNvSpPr>
          <p:nvPr/>
        </p:nvSpPr>
        <p:spPr bwMode="auto">
          <a:xfrm>
            <a:off x="1598576" y="5074663"/>
            <a:ext cx="457200" cy="0"/>
          </a:xfrm>
          <a:prstGeom prst="line">
            <a:avLst/>
          </a:prstGeom>
          <a:noFill/>
          <a:ln w="5715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Box 9"/>
          <p:cNvSpPr txBox="1"/>
          <p:nvPr/>
        </p:nvSpPr>
        <p:spPr>
          <a:xfrm>
            <a:off x="6199923" y="5111895"/>
            <a:ext cx="2400987" cy="369332"/>
          </a:xfrm>
          <a:prstGeom prst="rect">
            <a:avLst/>
          </a:prstGeom>
          <a:noFill/>
        </p:spPr>
        <p:txBody>
          <a:bodyPr wrap="square" rtlCol="0">
            <a:spAutoFit/>
          </a:bodyPr>
          <a:lstStyle/>
          <a:p>
            <a:r>
              <a:rPr lang="en-US"/>
              <a:t>Atony: loss of tone </a:t>
            </a:r>
            <a:endParaRPr lang="en-US" dirty="0"/>
          </a:p>
        </p:txBody>
      </p:sp>
      <p:sp>
        <p:nvSpPr>
          <p:cNvPr id="11" name="Line 5"/>
          <p:cNvSpPr>
            <a:spLocks noChangeShapeType="1"/>
          </p:cNvSpPr>
          <p:nvPr/>
        </p:nvSpPr>
        <p:spPr bwMode="auto">
          <a:xfrm>
            <a:off x="4750296" y="5481227"/>
            <a:ext cx="457200" cy="0"/>
          </a:xfrm>
          <a:prstGeom prst="line">
            <a:avLst/>
          </a:prstGeom>
          <a:noFill/>
          <a:ln w="5715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Slide Number Placeholder 20"/>
          <p:cNvSpPr>
            <a:spLocks noGrp="1"/>
          </p:cNvSpPr>
          <p:nvPr>
            <p:ph type="sldNum" sz="quarter" idx="12"/>
          </p:nvPr>
        </p:nvSpPr>
        <p:spPr/>
        <p:txBody>
          <a:bodyPr/>
          <a:lstStyle/>
          <a:p>
            <a:fld id="{4929A69E-7D8F-4515-9605-0315ABD4F316}" type="slidenum">
              <a:rPr lang="en-US" smtClean="0"/>
              <a:pPr/>
              <a:t>30</a:t>
            </a:fld>
            <a:endParaRPr lang="en-US"/>
          </a:p>
        </p:txBody>
      </p:sp>
    </p:spTree>
    <p:extLst>
      <p:ext uri="{BB962C8B-B14F-4D97-AF65-F5344CB8AC3E}">
        <p14:creationId xmlns:p14="http://schemas.microsoft.com/office/powerpoint/2010/main" val="189333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dirty="0"/>
              <a:t>Effect of loss of sympathetic and parasympathetic tone after denervation</a:t>
            </a:r>
          </a:p>
        </p:txBody>
      </p:sp>
      <p:sp>
        <p:nvSpPr>
          <p:cNvPr id="5" name="Content Placeholder 2"/>
          <p:cNvSpPr>
            <a:spLocks noGrp="1"/>
          </p:cNvSpPr>
          <p:nvPr>
            <p:ph sz="quarter" idx="1"/>
          </p:nvPr>
        </p:nvSpPr>
        <p:spPr>
          <a:xfrm>
            <a:off x="539552" y="1864200"/>
            <a:ext cx="3898776" cy="4024104"/>
          </a:xfrm>
        </p:spPr>
        <p:txBody>
          <a:bodyPr/>
          <a:lstStyle/>
          <a:p>
            <a:r>
              <a:rPr lang="en-US" dirty="0"/>
              <a:t>Loss of </a:t>
            </a:r>
            <a:r>
              <a:rPr lang="en-US" dirty="0">
                <a:solidFill>
                  <a:srgbClr val="FF0000"/>
                </a:solidFill>
              </a:rPr>
              <a:t>sympathetic</a:t>
            </a:r>
            <a:r>
              <a:rPr lang="en-US" dirty="0"/>
              <a:t> tone in blood vessel causes </a:t>
            </a:r>
            <a:r>
              <a:rPr lang="en-US" dirty="0">
                <a:solidFill>
                  <a:srgbClr val="C00000"/>
                </a:solidFill>
              </a:rPr>
              <a:t>severe </a:t>
            </a:r>
            <a:r>
              <a:rPr lang="en-US" dirty="0" smtClean="0">
                <a:solidFill>
                  <a:srgbClr val="C00000"/>
                </a:solidFill>
              </a:rPr>
              <a:t>vasodilatation  </a:t>
            </a:r>
            <a:r>
              <a:rPr lang="en-US" dirty="0"/>
              <a:t>but after </a:t>
            </a:r>
            <a:r>
              <a:rPr lang="en-US" dirty="0" smtClean="0"/>
              <a:t>sometime</a:t>
            </a:r>
            <a:r>
              <a:rPr lang="en-US" dirty="0"/>
              <a:t>, intrinsic tone increases by chemical adaptation.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266118"/>
            <a:ext cx="2743201" cy="3424932"/>
          </a:xfrm>
          <a:prstGeom prst="rect">
            <a:avLst/>
          </a:prstGeom>
        </p:spPr>
      </p:pic>
      <p:sp>
        <p:nvSpPr>
          <p:cNvPr id="7" name="Oval 6"/>
          <p:cNvSpPr/>
          <p:nvPr/>
        </p:nvSpPr>
        <p:spPr>
          <a:xfrm>
            <a:off x="4355976" y="4682542"/>
            <a:ext cx="4608513" cy="15506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4932040" y="4964974"/>
            <a:ext cx="3754760" cy="923330"/>
          </a:xfrm>
          <a:prstGeom prst="rect">
            <a:avLst/>
          </a:prstGeom>
          <a:noFill/>
        </p:spPr>
        <p:txBody>
          <a:bodyPr wrap="square" rtlCol="0">
            <a:spAutoFit/>
          </a:bodyPr>
          <a:lstStyle/>
          <a:p>
            <a:r>
              <a:rPr lang="en-US" dirty="0"/>
              <a:t>Severe vasodilation:</a:t>
            </a:r>
            <a:r>
              <a:rPr lang="ar-SA" dirty="0"/>
              <a:t>توسع حاد بالأوعية </a:t>
            </a:r>
            <a:r>
              <a:rPr lang="en-US" dirty="0"/>
              <a:t> </a:t>
            </a:r>
          </a:p>
          <a:p>
            <a:r>
              <a:rPr lang="en-US" dirty="0"/>
              <a:t>Intrinsic:</a:t>
            </a:r>
            <a:r>
              <a:rPr lang="ar-SA" dirty="0"/>
              <a:t> منتمي إلى هذا العضو- (هنا نقصد منتمي إلى الأوعية الدموية)</a:t>
            </a:r>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31</a:t>
            </a:fld>
            <a:endParaRPr lang="en-US"/>
          </a:p>
        </p:txBody>
      </p:sp>
    </p:spTree>
    <p:extLst>
      <p:ext uri="{BB962C8B-B14F-4D97-AF65-F5344CB8AC3E}">
        <p14:creationId xmlns:p14="http://schemas.microsoft.com/office/powerpoint/2010/main" val="433291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Autonomic Reflexes</a:t>
            </a:r>
          </a:p>
        </p:txBody>
      </p:sp>
      <p:sp>
        <p:nvSpPr>
          <p:cNvPr id="5" name="Content Placeholder 4"/>
          <p:cNvSpPr txBox="1">
            <a:spLocks noGrp="1"/>
          </p:cNvSpPr>
          <p:nvPr>
            <p:ph sz="quarter" idx="1"/>
          </p:nvPr>
        </p:nvSpPr>
        <p:spPr>
          <a:xfrm>
            <a:off x="179512" y="1700808"/>
            <a:ext cx="8229600" cy="369332"/>
          </a:xfrm>
          <a:prstGeom prst="rect">
            <a:avLst/>
          </a:prstGeom>
          <a:noFill/>
        </p:spPr>
        <p:txBody>
          <a:bodyPr wrap="square" rtlCol="0">
            <a:spAutoFit/>
          </a:bodyPr>
          <a:lstStyle/>
          <a:p>
            <a:pPr marL="342900" indent="-342900">
              <a:buClr>
                <a:schemeClr val="accent1"/>
              </a:buClr>
              <a:buFont typeface="LucidaGrande" charset="0"/>
              <a:buChar char="▸"/>
            </a:pPr>
            <a:r>
              <a:rPr lang="en-US" sz="1800" dirty="0"/>
              <a:t>Most of the visceral functions of the body are regulated by </a:t>
            </a:r>
            <a:r>
              <a:rPr lang="en-US" sz="1800" dirty="0">
                <a:solidFill>
                  <a:srgbClr val="FF0000"/>
                </a:solidFill>
              </a:rPr>
              <a:t>autonomic reflexes</a:t>
            </a:r>
            <a:r>
              <a:rPr lang="en-US" sz="1800" dirty="0"/>
              <a:t>.</a:t>
            </a:r>
          </a:p>
        </p:txBody>
      </p:sp>
      <p:graphicFrame>
        <p:nvGraphicFramePr>
          <p:cNvPr id="6" name="Content Placeholder 3"/>
          <p:cNvGraphicFramePr>
            <a:graphicFrameLocks/>
          </p:cNvGraphicFramePr>
          <p:nvPr>
            <p:extLst>
              <p:ext uri="{D42A27DB-BD31-4B8C-83A1-F6EECF244321}">
                <p14:modId xmlns:p14="http://schemas.microsoft.com/office/powerpoint/2010/main" val="630839718"/>
              </p:ext>
            </p:extLst>
          </p:nvPr>
        </p:nvGraphicFramePr>
        <p:xfrm>
          <a:off x="179512" y="2420888"/>
          <a:ext cx="8712966" cy="3219927"/>
        </p:xfrm>
        <a:graphic>
          <a:graphicData uri="http://schemas.openxmlformats.org/drawingml/2006/table">
            <a:tbl>
              <a:tblPr firstRow="1" bandRow="1">
                <a:tableStyleId>{69C7853C-536D-4A76-A0AE-DD22124D55A5}</a:tableStyleId>
              </a:tblPr>
              <a:tblGrid>
                <a:gridCol w="2341255">
                  <a:extLst>
                    <a:ext uri="{9D8B030D-6E8A-4147-A177-3AD203B41FA5}">
                      <a16:colId xmlns="" xmlns:a16="http://schemas.microsoft.com/office/drawing/2014/main" val="20000"/>
                    </a:ext>
                  </a:extLst>
                </a:gridCol>
                <a:gridCol w="2869350">
                  <a:extLst>
                    <a:ext uri="{9D8B030D-6E8A-4147-A177-3AD203B41FA5}">
                      <a16:colId xmlns="" xmlns:a16="http://schemas.microsoft.com/office/drawing/2014/main" val="20001"/>
                    </a:ext>
                  </a:extLst>
                </a:gridCol>
                <a:gridCol w="1702161">
                  <a:extLst>
                    <a:ext uri="{9D8B030D-6E8A-4147-A177-3AD203B41FA5}">
                      <a16:colId xmlns="" xmlns:a16="http://schemas.microsoft.com/office/drawing/2014/main" val="20002"/>
                    </a:ext>
                  </a:extLst>
                </a:gridCol>
                <a:gridCol w="1800200">
                  <a:extLst>
                    <a:ext uri="{9D8B030D-6E8A-4147-A177-3AD203B41FA5}">
                      <a16:colId xmlns="" xmlns:a16="http://schemas.microsoft.com/office/drawing/2014/main" val="20003"/>
                    </a:ext>
                  </a:extLst>
                </a:gridCol>
              </a:tblGrid>
              <a:tr h="1008112">
                <a:tc>
                  <a:txBody>
                    <a:bodyPr/>
                    <a:lstStyle/>
                    <a:p>
                      <a:pPr algn="ctr"/>
                      <a:r>
                        <a:rPr lang="en-US" sz="1900" dirty="0">
                          <a:solidFill>
                            <a:srgbClr val="002060"/>
                          </a:solidFill>
                        </a:rPr>
                        <a:t>Cardiovascular</a:t>
                      </a:r>
                    </a:p>
                  </a:txBody>
                  <a:tcPr marL="42413" marR="42413" anchor="ctr"/>
                </a:tc>
                <a:tc>
                  <a:txBody>
                    <a:bodyPr/>
                    <a:lstStyle/>
                    <a:p>
                      <a:pPr algn="ctr"/>
                      <a:r>
                        <a:rPr lang="en-US" sz="1900" dirty="0">
                          <a:solidFill>
                            <a:srgbClr val="002060"/>
                          </a:solidFill>
                        </a:rPr>
                        <a:t>Gastrointestinal</a:t>
                      </a:r>
                      <a:r>
                        <a:rPr lang="en-US" sz="1900" baseline="0" dirty="0">
                          <a:solidFill>
                            <a:srgbClr val="002060"/>
                          </a:solidFill>
                        </a:rPr>
                        <a:t> (GI)</a:t>
                      </a:r>
                      <a:endParaRPr lang="en-US" sz="1900" dirty="0">
                        <a:solidFill>
                          <a:srgbClr val="002060"/>
                        </a:solidFill>
                      </a:endParaRPr>
                    </a:p>
                  </a:txBody>
                  <a:tcPr marL="42413" marR="42413" anchor="ctr"/>
                </a:tc>
                <a:tc>
                  <a:txBody>
                    <a:bodyPr/>
                    <a:lstStyle/>
                    <a:p>
                      <a:pPr algn="ctr"/>
                      <a:r>
                        <a:rPr lang="en-US" sz="1900" dirty="0">
                          <a:solidFill>
                            <a:srgbClr val="002060"/>
                          </a:solidFill>
                        </a:rPr>
                        <a:t>Urinary Bladder</a:t>
                      </a:r>
                    </a:p>
                  </a:txBody>
                  <a:tcPr marL="42413" marR="42413" anchor="ctr"/>
                </a:tc>
                <a:tc>
                  <a:txBody>
                    <a:bodyPr/>
                    <a:lstStyle/>
                    <a:p>
                      <a:pPr algn="ctr"/>
                      <a:r>
                        <a:rPr lang="en-US" sz="1900" dirty="0">
                          <a:solidFill>
                            <a:srgbClr val="002060"/>
                          </a:solidFill>
                        </a:rPr>
                        <a:t>Sexual</a:t>
                      </a:r>
                      <a:r>
                        <a:rPr lang="en-US" sz="1900" baseline="0" dirty="0">
                          <a:solidFill>
                            <a:srgbClr val="002060"/>
                          </a:solidFill>
                        </a:rPr>
                        <a:t> Reflexes</a:t>
                      </a:r>
                      <a:endParaRPr lang="en-US" sz="1900" dirty="0">
                        <a:solidFill>
                          <a:srgbClr val="002060"/>
                        </a:solidFill>
                      </a:endParaRPr>
                    </a:p>
                  </a:txBody>
                  <a:tcPr marL="42413" marR="42413" anchor="ctr"/>
                </a:tc>
                <a:extLst>
                  <a:ext uri="{0D108BD9-81ED-4DB2-BD59-A6C34878D82A}">
                    <a16:rowId xmlns="" xmlns:a16="http://schemas.microsoft.com/office/drawing/2014/main" val="10000"/>
                  </a:ext>
                </a:extLst>
              </a:tr>
              <a:tr h="2211815">
                <a:tc>
                  <a:txBody>
                    <a:bodyPr/>
                    <a:lstStyle/>
                    <a:p>
                      <a:r>
                        <a:rPr lang="en-US" sz="1600" dirty="0" err="1"/>
                        <a:t>Baro</a:t>
                      </a:r>
                      <a:r>
                        <a:rPr lang="en-US" sz="1600" dirty="0"/>
                        <a:t>-receptor</a:t>
                      </a:r>
                      <a:r>
                        <a:rPr lang="en-US" sz="1600" baseline="0" dirty="0"/>
                        <a:t> reflex:</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 It is a stretch reflex in the main arteries (such as carotid artery) to detect the blood pressure.</a:t>
                      </a:r>
                    </a:p>
                  </a:txBody>
                  <a:tcPr marL="42413" marR="42413"/>
                </a:tc>
                <a:tc>
                  <a:txBody>
                    <a:bodyPr/>
                    <a:lstStyle/>
                    <a:p>
                      <a:r>
                        <a:rPr lang="en-US" sz="1600" dirty="0"/>
                        <a:t>The receptors in the nose and mouth send a signal to parasympathetic</a:t>
                      </a:r>
                    </a:p>
                    <a:p>
                      <a:r>
                        <a:rPr lang="en-US" sz="1600" dirty="0"/>
                        <a:t>-to notify the glands of mouth &amp; stomach to secrete the digestive juices.</a:t>
                      </a:r>
                    </a:p>
                  </a:txBody>
                  <a:tcPr marL="42413" marR="42413"/>
                </a:tc>
                <a:tc>
                  <a:txBody>
                    <a:bodyPr/>
                    <a:lstStyle/>
                    <a:p>
                      <a:r>
                        <a:rPr lang="en-US" sz="1600" dirty="0"/>
                        <a:t>Initiate the micturition (urination) by </a:t>
                      </a:r>
                      <a:r>
                        <a:rPr lang="en-US" sz="1600" u="sng" dirty="0">
                          <a:solidFill>
                            <a:srgbClr val="C00000"/>
                          </a:solidFill>
                        </a:rPr>
                        <a:t>parasympathetic</a:t>
                      </a:r>
                      <a:r>
                        <a:rPr lang="en-US" sz="1600" dirty="0"/>
                        <a:t> innervations.</a:t>
                      </a:r>
                    </a:p>
                  </a:txBody>
                  <a:tcPr marL="42413" marR="42413"/>
                </a:tc>
                <a:tc>
                  <a:txBody>
                    <a:bodyPr/>
                    <a:lstStyle/>
                    <a:p>
                      <a:r>
                        <a:rPr lang="en-US" sz="1600" dirty="0"/>
                        <a:t>- erection by</a:t>
                      </a:r>
                      <a:r>
                        <a:rPr lang="en-US" sz="1600" baseline="0" dirty="0"/>
                        <a:t> </a:t>
                      </a:r>
                      <a:r>
                        <a:rPr lang="en-US" sz="1600" dirty="0"/>
                        <a:t>parasympathetic.</a:t>
                      </a:r>
                      <a:br>
                        <a:rPr lang="en-US" sz="1600" dirty="0"/>
                      </a:br>
                      <a:r>
                        <a:rPr lang="en-US" sz="1600" dirty="0"/>
                        <a:t>- ejaculation by</a:t>
                      </a:r>
                      <a:r>
                        <a:rPr lang="en-US" sz="1600" baseline="0" dirty="0"/>
                        <a:t> </a:t>
                      </a:r>
                      <a:r>
                        <a:rPr lang="en-US" sz="1600" dirty="0"/>
                        <a:t>sympathetic.</a:t>
                      </a:r>
                    </a:p>
                  </a:txBody>
                  <a:tcPr marL="42413" marR="42413"/>
                </a:tc>
                <a:extLst>
                  <a:ext uri="{0D108BD9-81ED-4DB2-BD59-A6C34878D82A}">
                    <a16:rowId xmlns="" xmlns:a16="http://schemas.microsoft.com/office/drawing/2014/main" val="10001"/>
                  </a:ext>
                </a:extLst>
              </a:tr>
            </a:tbl>
          </a:graphicData>
        </a:graphic>
      </p:graphicFrame>
      <p:sp>
        <p:nvSpPr>
          <p:cNvPr id="7" name="Slide Number Placeholder 6"/>
          <p:cNvSpPr>
            <a:spLocks noGrp="1"/>
          </p:cNvSpPr>
          <p:nvPr>
            <p:ph type="sldNum" sz="quarter" idx="12"/>
          </p:nvPr>
        </p:nvSpPr>
        <p:spPr/>
        <p:txBody>
          <a:bodyPr/>
          <a:lstStyle/>
          <a:p>
            <a:fld id="{4929A69E-7D8F-4515-9605-0315ABD4F316}" type="slidenum">
              <a:rPr lang="en-US" smtClean="0"/>
              <a:pPr/>
              <a:t>32</a:t>
            </a:fld>
            <a:endParaRPr lang="en-US"/>
          </a:p>
        </p:txBody>
      </p:sp>
    </p:spTree>
    <p:extLst>
      <p:ext uri="{BB962C8B-B14F-4D97-AF65-F5344CB8AC3E}">
        <p14:creationId xmlns:p14="http://schemas.microsoft.com/office/powerpoint/2010/main" val="189401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howimage.jpg"/>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5266"/>
          <a:stretch/>
        </p:blipFill>
        <p:spPr bwMode="auto">
          <a:xfrm>
            <a:off x="4283968" y="1052736"/>
            <a:ext cx="4780194" cy="42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txBox="1">
            <a:spLocks/>
          </p:cNvSpPr>
          <p:nvPr/>
        </p:nvSpPr>
        <p:spPr>
          <a:xfrm>
            <a:off x="0" y="1188372"/>
            <a:ext cx="4355976" cy="4328860"/>
          </a:xfrm>
          <a:prstGeom prst="rect">
            <a:avLst/>
          </a:prstGeom>
        </p:spPr>
        <p:txBody>
          <a:bodyPr>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ctr">
              <a:buFont typeface="Wingdings" charset="2"/>
              <a:buChar char="q"/>
            </a:pPr>
            <a:r>
              <a:rPr lang="en-US" sz="2000" b="1" dirty="0">
                <a:ln w="0"/>
                <a:solidFill>
                  <a:schemeClr val="accent1"/>
                </a:solidFill>
                <a:effectLst>
                  <a:outerShdw blurRad="38100" dist="25400" dir="5400000" algn="ctr" rotWithShape="0">
                    <a:srgbClr val="6E747A">
                      <a:alpha val="43000"/>
                    </a:srgbClr>
                  </a:outerShdw>
                </a:effectLst>
              </a:rPr>
              <a:t>Filling the bladder</a:t>
            </a:r>
            <a:r>
              <a:rPr lang="en-US" sz="2000" b="1" dirty="0"/>
              <a:t>: </a:t>
            </a:r>
          </a:p>
          <a:p>
            <a:pPr>
              <a:buFont typeface="Arial" charset="0"/>
              <a:buChar char="•"/>
            </a:pPr>
            <a:r>
              <a:rPr lang="en-US" sz="2000" b="1" dirty="0">
                <a:solidFill>
                  <a:schemeClr val="accent2">
                    <a:lumMod val="75000"/>
                  </a:schemeClr>
                </a:solidFill>
              </a:rPr>
              <a:t>Detrusor muscle</a:t>
            </a:r>
            <a:r>
              <a:rPr lang="en-US" sz="2000" b="1" dirty="0">
                <a:solidFill>
                  <a:schemeClr val="accent2">
                    <a:lumMod val="50000"/>
                  </a:schemeClr>
                </a:solidFill>
              </a:rPr>
              <a:t>: </a:t>
            </a:r>
          </a:p>
          <a:p>
            <a:pPr>
              <a:buFont typeface="Arial" charset="0"/>
              <a:buChar char="•"/>
            </a:pPr>
            <a:r>
              <a:rPr lang="en-US" sz="2000" b="1" dirty="0"/>
              <a:t>B2 </a:t>
            </a:r>
            <a:r>
              <a:rPr lang="en-US" sz="2000" dirty="0"/>
              <a:t>is activated: </a:t>
            </a:r>
            <a:r>
              <a:rPr lang="en-US" sz="2000" b="1" dirty="0"/>
              <a:t>relaxed</a:t>
            </a:r>
            <a:r>
              <a:rPr lang="en-US" sz="2000" dirty="0"/>
              <a:t> (</a:t>
            </a:r>
            <a:r>
              <a:rPr lang="en-US" sz="1800" dirty="0"/>
              <a:t>increase filling</a:t>
            </a:r>
            <a:r>
              <a:rPr lang="en-US" sz="2000" dirty="0"/>
              <a:t>)</a:t>
            </a:r>
          </a:p>
          <a:p>
            <a:pPr>
              <a:buFont typeface="Arial" charset="0"/>
              <a:buChar char="•"/>
            </a:pPr>
            <a:r>
              <a:rPr lang="en-US" sz="2000" b="1" dirty="0">
                <a:solidFill>
                  <a:schemeClr val="accent2">
                    <a:lumMod val="75000"/>
                  </a:schemeClr>
                </a:solidFill>
              </a:rPr>
              <a:t>Internal sphincter</a:t>
            </a:r>
            <a:r>
              <a:rPr lang="en-US" sz="2000" dirty="0"/>
              <a:t>:  </a:t>
            </a:r>
          </a:p>
          <a:p>
            <a:pPr>
              <a:buFont typeface="Arial" charset="0"/>
              <a:buChar char="•"/>
            </a:pPr>
            <a:r>
              <a:rPr lang="en-US" sz="2000" b="1" dirty="0"/>
              <a:t>A1</a:t>
            </a:r>
            <a:r>
              <a:rPr lang="en-US" sz="2000" dirty="0"/>
              <a:t> is activated : </a:t>
            </a:r>
            <a:r>
              <a:rPr lang="en-US" sz="2000" b="1" dirty="0"/>
              <a:t>contracted</a:t>
            </a:r>
          </a:p>
          <a:p>
            <a:pPr>
              <a:buFont typeface="Arial" charset="0"/>
              <a:buChar char="•"/>
            </a:pPr>
            <a:r>
              <a:rPr lang="en-US" sz="2000" b="1" dirty="0">
                <a:solidFill>
                  <a:schemeClr val="accent2">
                    <a:lumMod val="75000"/>
                  </a:schemeClr>
                </a:solidFill>
              </a:rPr>
              <a:t>External sphincter </a:t>
            </a:r>
            <a:r>
              <a:rPr lang="en-US" sz="2000" dirty="0"/>
              <a:t>(</a:t>
            </a:r>
            <a:r>
              <a:rPr lang="en-US" sz="1800" dirty="0"/>
              <a:t>voluntary</a:t>
            </a:r>
            <a:r>
              <a:rPr lang="en-US" sz="2000" dirty="0"/>
              <a:t>): </a:t>
            </a:r>
            <a:r>
              <a:rPr lang="en-US" sz="2000" b="1" dirty="0"/>
              <a:t>contacted</a:t>
            </a:r>
            <a:r>
              <a:rPr lang="en-US" sz="2000" dirty="0"/>
              <a:t> </a:t>
            </a:r>
          </a:p>
          <a:p>
            <a:pPr>
              <a:buFont typeface="Arial" charset="0"/>
              <a:buChar char="•"/>
            </a:pPr>
            <a:endParaRPr lang="en-US" sz="2000" b="1" dirty="0"/>
          </a:p>
          <a:p>
            <a:pPr algn="ctr">
              <a:buFont typeface="Wingdings" charset="2"/>
              <a:buChar char="q"/>
            </a:pPr>
            <a:r>
              <a:rPr lang="en-US" sz="2000" b="1" dirty="0">
                <a:ln w="0"/>
                <a:solidFill>
                  <a:schemeClr val="accent1"/>
                </a:solidFill>
                <a:effectLst>
                  <a:outerShdw blurRad="38100" dist="25400" dir="5400000" algn="ctr" rotWithShape="0">
                    <a:srgbClr val="6E747A">
                      <a:alpha val="43000"/>
                    </a:srgbClr>
                  </a:outerShdw>
                </a:effectLst>
              </a:rPr>
              <a:t>Emptying of the bladder:</a:t>
            </a:r>
            <a:endParaRPr lang="en-US" sz="2000" b="1" dirty="0"/>
          </a:p>
          <a:p>
            <a:pPr>
              <a:buFont typeface="Arial" charset="0"/>
              <a:buChar char="•"/>
            </a:pPr>
            <a:r>
              <a:rPr lang="en-US" sz="2000" b="1" dirty="0">
                <a:solidFill>
                  <a:schemeClr val="accent2">
                    <a:lumMod val="75000"/>
                  </a:schemeClr>
                </a:solidFill>
              </a:rPr>
              <a:t>Detrusor muscle</a:t>
            </a:r>
            <a:r>
              <a:rPr lang="en-US" sz="2000" b="1" dirty="0">
                <a:solidFill>
                  <a:schemeClr val="accent2">
                    <a:lumMod val="50000"/>
                  </a:schemeClr>
                </a:solidFill>
              </a:rPr>
              <a:t>:  </a:t>
            </a:r>
            <a:r>
              <a:rPr lang="en-US" sz="2000" dirty="0"/>
              <a:t>Muscarinic receptor is activated: </a:t>
            </a:r>
            <a:r>
              <a:rPr lang="en-US" sz="2000" b="1" dirty="0"/>
              <a:t>contraction</a:t>
            </a:r>
            <a:r>
              <a:rPr lang="en-US" sz="2000" dirty="0"/>
              <a:t> </a:t>
            </a:r>
          </a:p>
          <a:p>
            <a:pPr>
              <a:buFont typeface="Arial" charset="0"/>
              <a:buChar char="•"/>
            </a:pPr>
            <a:r>
              <a:rPr lang="en-US" sz="2000" b="1" dirty="0">
                <a:solidFill>
                  <a:schemeClr val="accent2">
                    <a:lumMod val="75000"/>
                  </a:schemeClr>
                </a:solidFill>
              </a:rPr>
              <a:t>Internal sphincter</a:t>
            </a:r>
            <a:r>
              <a:rPr lang="en-US" sz="2000" dirty="0"/>
              <a:t>: Muscarinic receptor is activated: </a:t>
            </a:r>
            <a:r>
              <a:rPr lang="en-US" sz="2000" b="1" dirty="0"/>
              <a:t>relaxation</a:t>
            </a:r>
          </a:p>
          <a:p>
            <a:pPr>
              <a:buFont typeface="Arial" charset="0"/>
              <a:buChar char="•"/>
            </a:pPr>
            <a:r>
              <a:rPr lang="en-US" sz="2000" b="1" dirty="0">
                <a:solidFill>
                  <a:schemeClr val="accent2">
                    <a:lumMod val="75000"/>
                  </a:schemeClr>
                </a:solidFill>
              </a:rPr>
              <a:t>External sphincter </a:t>
            </a:r>
            <a:r>
              <a:rPr lang="en-US" sz="2000" dirty="0"/>
              <a:t>(voluntary): </a:t>
            </a:r>
            <a:r>
              <a:rPr lang="en-US" sz="2000" b="1" dirty="0"/>
              <a:t>relaxed</a:t>
            </a:r>
          </a:p>
          <a:p>
            <a:pPr>
              <a:buFont typeface="Arial" charset="0"/>
              <a:buChar char="•"/>
            </a:pPr>
            <a:endParaRPr lang="en-US" sz="2000" dirty="0"/>
          </a:p>
          <a:p>
            <a:pPr>
              <a:buFont typeface="Arial" charset="0"/>
              <a:buChar char="•"/>
            </a:pPr>
            <a:endParaRPr lang="en-US" sz="2000" dirty="0"/>
          </a:p>
        </p:txBody>
      </p:sp>
      <p:sp>
        <p:nvSpPr>
          <p:cNvPr id="2" name="Rectangle 1"/>
          <p:cNvSpPr/>
          <p:nvPr/>
        </p:nvSpPr>
        <p:spPr>
          <a:xfrm>
            <a:off x="323528" y="5517232"/>
            <a:ext cx="8435280" cy="800468"/>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Filling the bladder </a:t>
            </a:r>
            <a:r>
              <a:rPr lang="en-US" dirty="0">
                <a:solidFill>
                  <a:schemeClr val="tx1"/>
                </a:solidFill>
              </a:rPr>
              <a:t>is controlled by </a:t>
            </a:r>
            <a:r>
              <a:rPr lang="en-US" b="1" dirty="0">
                <a:solidFill>
                  <a:schemeClr val="tx1"/>
                </a:solidFill>
              </a:rPr>
              <a:t>Sympathetic Nervous System</a:t>
            </a:r>
            <a:r>
              <a:rPr lang="en-US" dirty="0">
                <a:solidFill>
                  <a:schemeClr val="tx1"/>
                </a:solidFill>
              </a:rPr>
              <a:t>. Emptying the bladder is controlled by Parasympathetic Nervous System</a:t>
            </a:r>
          </a:p>
        </p:txBody>
      </p:sp>
      <p:sp>
        <p:nvSpPr>
          <p:cNvPr id="3" name="TextBox 2"/>
          <p:cNvSpPr txBox="1"/>
          <p:nvPr/>
        </p:nvSpPr>
        <p:spPr>
          <a:xfrm>
            <a:off x="395536" y="260648"/>
            <a:ext cx="8568952" cy="954107"/>
          </a:xfrm>
          <a:prstGeom prst="rect">
            <a:avLst/>
          </a:prstGeom>
          <a:noFill/>
        </p:spPr>
        <p:txBody>
          <a:bodyPr wrap="square" rtlCol="0">
            <a:spAutoFit/>
          </a:bodyPr>
          <a:lstStyle/>
          <a:p>
            <a:r>
              <a:rPr lang="en-US" sz="2800" dirty="0">
                <a:latin typeface="+mj-lt"/>
              </a:rPr>
              <a:t>Autonomic Reflexes. Example: </a:t>
            </a:r>
            <a:r>
              <a:rPr lang="en-US" sz="2800" dirty="0">
                <a:solidFill>
                  <a:srgbClr val="0070C0"/>
                </a:solidFill>
                <a:effectLst>
                  <a:outerShdw blurRad="38100" dist="38100" dir="2700000" algn="tl">
                    <a:srgbClr val="000000">
                      <a:alpha val="43137"/>
                    </a:srgbClr>
                  </a:outerShdw>
                </a:effectLst>
                <a:latin typeface="+mj-lt"/>
              </a:rPr>
              <a:t>Urinary Bladder</a:t>
            </a:r>
            <a:r>
              <a:rPr lang="en-US" sz="2400" dirty="0">
                <a:effectLst>
                  <a:outerShdw blurRad="38100" dist="38100" dir="2700000" algn="tl">
                    <a:srgbClr val="000000">
                      <a:alpha val="43137"/>
                    </a:srgbClr>
                  </a:outerShdw>
                </a:effectLst>
                <a:latin typeface="+mj-lt"/>
              </a:rPr>
              <a:t/>
            </a:r>
            <a:br>
              <a:rPr lang="en-US" sz="2400" dirty="0">
                <a:effectLst>
                  <a:outerShdw blurRad="38100" dist="38100" dir="2700000" algn="tl">
                    <a:srgbClr val="000000">
                      <a:alpha val="43137"/>
                    </a:srgbClr>
                  </a:outerShdw>
                </a:effectLst>
                <a:latin typeface="+mj-lt"/>
              </a:rPr>
            </a:br>
            <a:endParaRPr lang="en-US" sz="2800" dirty="0">
              <a:latin typeface="+mj-lt"/>
            </a:endParaRPr>
          </a:p>
        </p:txBody>
      </p:sp>
      <p:sp>
        <p:nvSpPr>
          <p:cNvPr id="8" name="Slide Number Placeholder 7"/>
          <p:cNvSpPr>
            <a:spLocks noGrp="1"/>
          </p:cNvSpPr>
          <p:nvPr>
            <p:ph type="sldNum" sz="quarter" idx="12"/>
          </p:nvPr>
        </p:nvSpPr>
        <p:spPr/>
        <p:txBody>
          <a:bodyPr/>
          <a:lstStyle/>
          <a:p>
            <a:fld id="{4929A69E-7D8F-4515-9605-0315ABD4F316}" type="slidenum">
              <a:rPr lang="en-US" smtClean="0"/>
              <a:pPr/>
              <a:t>33</a:t>
            </a:fld>
            <a:endParaRPr lang="en-US"/>
          </a:p>
        </p:txBody>
      </p:sp>
    </p:spTree>
    <p:extLst>
      <p:ext uri="{BB962C8B-B14F-4D97-AF65-F5344CB8AC3E}">
        <p14:creationId xmlns:p14="http://schemas.microsoft.com/office/powerpoint/2010/main" val="168550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4144"/>
            <a:ext cx="8229600" cy="990600"/>
          </a:xfrm>
        </p:spPr>
        <p:txBody>
          <a:bodyPr/>
          <a:lstStyle/>
          <a:p>
            <a:r>
              <a:rPr lang="en-US" dirty="0"/>
              <a:t>Autonomic Reflexes</a:t>
            </a:r>
          </a:p>
        </p:txBody>
      </p:sp>
      <p:sp>
        <p:nvSpPr>
          <p:cNvPr id="5" name="Content Placeholder 2"/>
          <p:cNvSpPr>
            <a:spLocks noGrp="1"/>
          </p:cNvSpPr>
          <p:nvPr>
            <p:ph sz="quarter" idx="1"/>
          </p:nvPr>
        </p:nvSpPr>
        <p:spPr>
          <a:xfrm>
            <a:off x="457200" y="1219200"/>
            <a:ext cx="8075240" cy="4946104"/>
          </a:xfrm>
          <a:solidFill>
            <a:srgbClr val="FFCCCC"/>
          </a:solidFill>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ctr"/>
            <a:r>
              <a:rPr lang="en-US" b="1" dirty="0">
                <a:ln w="0"/>
                <a:solidFill>
                  <a:schemeClr val="accent1"/>
                </a:solidFill>
                <a:effectLst>
                  <a:outerShdw blurRad="38100" dist="25400" dir="5400000" algn="ctr" rotWithShape="0">
                    <a:srgbClr val="6E747A">
                      <a:alpha val="43000"/>
                    </a:srgbClr>
                  </a:outerShdw>
                </a:effectLst>
              </a:rPr>
              <a:t>Sympathetic activation:</a:t>
            </a:r>
          </a:p>
          <a:p>
            <a:r>
              <a:rPr lang="en-US" dirty="0"/>
              <a:t>Occurs</a:t>
            </a:r>
            <a:r>
              <a:rPr lang="en-US" b="1" dirty="0"/>
              <a:t> </a:t>
            </a:r>
            <a:r>
              <a:rPr lang="en-US" dirty="0"/>
              <a:t>in isolated portions such as:</a:t>
            </a:r>
          </a:p>
          <a:p>
            <a:pPr>
              <a:buFont typeface="Arial" charset="0"/>
              <a:buChar char="•"/>
            </a:pPr>
            <a:r>
              <a:rPr lang="en-US" b="1" dirty="0"/>
              <a:t>heart regulation</a:t>
            </a:r>
            <a:r>
              <a:rPr lang="en-US" dirty="0"/>
              <a:t>.</a:t>
            </a:r>
          </a:p>
          <a:p>
            <a:pPr>
              <a:buFont typeface="Arial" charset="0"/>
              <a:buChar char="•"/>
            </a:pPr>
            <a:r>
              <a:rPr lang="en-US" dirty="0"/>
              <a:t>many sympathetic reflexes that regulate </a:t>
            </a:r>
            <a:r>
              <a:rPr lang="en-US" b="1" dirty="0"/>
              <a:t>G.I. functions</a:t>
            </a:r>
            <a:r>
              <a:rPr lang="en-US" dirty="0"/>
              <a:t>.</a:t>
            </a:r>
          </a:p>
          <a:p>
            <a:pPr>
              <a:buFont typeface="Arial" charset="0"/>
              <a:buChar char="•"/>
            </a:pPr>
            <a:endParaRPr lang="en-US" dirty="0"/>
          </a:p>
          <a:p>
            <a:pPr algn="ctr"/>
            <a:r>
              <a:rPr lang="en-US" sz="3100" b="1" dirty="0">
                <a:ln w="0"/>
                <a:solidFill>
                  <a:schemeClr val="accent1"/>
                </a:solidFill>
                <a:effectLst>
                  <a:outerShdw blurRad="38100" dist="25400" dir="5400000" algn="ctr" rotWithShape="0">
                    <a:srgbClr val="6E747A">
                      <a:alpha val="43000"/>
                    </a:srgbClr>
                  </a:outerShdw>
                </a:effectLst>
              </a:rPr>
              <a:t>Parasympathetic:</a:t>
            </a:r>
          </a:p>
          <a:p>
            <a:pPr>
              <a:buFont typeface="Arial" charset="0"/>
              <a:buChar char="•"/>
            </a:pPr>
            <a:r>
              <a:rPr lang="en-US" b="1" dirty="0"/>
              <a:t>Usually: </a:t>
            </a:r>
            <a:r>
              <a:rPr lang="en-US" dirty="0"/>
              <a:t>The effect of parasympathetic </a:t>
            </a:r>
            <a:r>
              <a:rPr lang="en-US" dirty="0" smtClean="0"/>
              <a:t>is </a:t>
            </a:r>
            <a:r>
              <a:rPr lang="en-US" u="sng" dirty="0" smtClean="0"/>
              <a:t>specific</a:t>
            </a:r>
            <a:r>
              <a:rPr lang="en-US" dirty="0" smtClean="0"/>
              <a:t> </a:t>
            </a:r>
            <a:r>
              <a:rPr lang="en-US" dirty="0"/>
              <a:t>to </a:t>
            </a:r>
            <a:r>
              <a:rPr lang="en-US" dirty="0" smtClean="0"/>
              <a:t>a certain </a:t>
            </a:r>
            <a:r>
              <a:rPr lang="en-US" dirty="0"/>
              <a:t>organ. (specific localized responses)</a:t>
            </a:r>
          </a:p>
          <a:p>
            <a:pPr>
              <a:buFont typeface="Arial" charset="0"/>
              <a:buChar char="•"/>
            </a:pPr>
            <a:r>
              <a:rPr lang="en-US" b="1" dirty="0"/>
              <a:t>But sometimes </a:t>
            </a:r>
            <a:r>
              <a:rPr lang="en-US" dirty="0"/>
              <a:t>parasympathetic activity has a common effect: affects the functions of some organs together.</a:t>
            </a:r>
          </a:p>
          <a:p>
            <a:pPr>
              <a:buFont typeface="Arial" charset="0"/>
              <a:buChar char="•"/>
            </a:pPr>
            <a:r>
              <a:rPr lang="en-US" b="1" dirty="0"/>
              <a:t>Example</a:t>
            </a:r>
            <a:r>
              <a:rPr lang="en-US" dirty="0"/>
              <a:t>: rectal emptying and bladder emptying, salivary secretion and gastric secretion.</a:t>
            </a:r>
          </a:p>
        </p:txBody>
      </p:sp>
      <p:sp>
        <p:nvSpPr>
          <p:cNvPr id="2" name="Rectangle 1"/>
          <p:cNvSpPr/>
          <p:nvPr/>
        </p:nvSpPr>
        <p:spPr>
          <a:xfrm>
            <a:off x="1043608" y="6453336"/>
            <a:ext cx="8064896" cy="3600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solidFill>
                  <a:schemeClr val="tx1"/>
                </a:solidFill>
              </a:rPr>
              <a:t>- </a:t>
            </a:r>
            <a:r>
              <a:rPr lang="en-US" sz="1100" b="1" dirty="0">
                <a:solidFill>
                  <a:schemeClr val="tx1"/>
                </a:solidFill>
              </a:rPr>
              <a:t>Sympathetic</a:t>
            </a:r>
            <a:r>
              <a:rPr lang="en-US" sz="1100" dirty="0">
                <a:solidFill>
                  <a:schemeClr val="tx1"/>
                </a:solidFill>
              </a:rPr>
              <a:t> can deal with every single organ alone. -</a:t>
            </a:r>
            <a:r>
              <a:rPr lang="en-US" sz="1100" b="1" dirty="0">
                <a:solidFill>
                  <a:schemeClr val="tx1"/>
                </a:solidFill>
              </a:rPr>
              <a:t> Parasympathetic </a:t>
            </a:r>
            <a:r>
              <a:rPr lang="en-US" sz="1100" dirty="0">
                <a:solidFill>
                  <a:schemeClr val="tx1"/>
                </a:solidFill>
              </a:rPr>
              <a:t>can do that, but sometimes not, should be two processes together.</a:t>
            </a:r>
            <a:endParaRPr lang="ar-SA" sz="1100" dirty="0">
              <a:solidFill>
                <a:schemeClr val="tx1"/>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pPr/>
              <a:t>34</a:t>
            </a:fld>
            <a:endParaRPr lang="en-US"/>
          </a:p>
        </p:txBody>
      </p:sp>
    </p:spTree>
    <p:extLst>
      <p:ext uri="{BB962C8B-B14F-4D97-AF65-F5344CB8AC3E}">
        <p14:creationId xmlns:p14="http://schemas.microsoft.com/office/powerpoint/2010/main" val="192205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978896" cy="990600"/>
          </a:xfrm>
        </p:spPr>
        <p:txBody>
          <a:bodyPr>
            <a:normAutofit fontScale="90000"/>
          </a:bodyPr>
          <a:lstStyle/>
          <a:p>
            <a:r>
              <a:rPr lang="en-US" dirty="0"/>
              <a:t>THE STRESS REACTION</a:t>
            </a:r>
            <a:endParaRPr lang="ar-SA" dirty="0"/>
          </a:p>
        </p:txBody>
      </p:sp>
      <p:sp>
        <p:nvSpPr>
          <p:cNvPr id="3" name="Content Placeholder 2"/>
          <p:cNvSpPr>
            <a:spLocks noGrp="1"/>
          </p:cNvSpPr>
          <p:nvPr>
            <p:ph sz="quarter" idx="1"/>
          </p:nvPr>
        </p:nvSpPr>
        <p:spPr>
          <a:xfrm>
            <a:off x="457200" y="1219200"/>
            <a:ext cx="5410944" cy="4937760"/>
          </a:xfrm>
        </p:spPr>
        <p:txBody>
          <a:bodyPr>
            <a:normAutofit/>
          </a:bodyPr>
          <a:lstStyle/>
          <a:p>
            <a:r>
              <a:rPr lang="en-US" sz="1800" dirty="0"/>
              <a:t>When stress occurs, the sympathetic nervous system is triggered. Norepinephrine is released by nerves, and epinephrine is secreted by the adrenal glands. By activating receptors in blood vessels and other structures, these substances ready the heart and working muscles for action. </a:t>
            </a:r>
          </a:p>
          <a:p>
            <a:pPr marL="0" indent="0">
              <a:buNone/>
            </a:pPr>
            <a:endParaRPr lang="en-US" sz="1800" dirty="0"/>
          </a:p>
          <a:p>
            <a:r>
              <a:rPr lang="en-US" sz="1800" dirty="0"/>
              <a:t>Acetylcholine is released in the parasympathetic nervous system, producing calming effects. The digestive tract is stimulated to digest a meal, the heart rate slows, and the pupils of the eyes become smaller. The neuroendocrine system also maintains the body’s normal internal functioning.</a:t>
            </a:r>
            <a:endParaRPr lang="ar-SA"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13" t="16972" r="44093" b="12689"/>
          <a:stretch/>
        </p:blipFill>
        <p:spPr bwMode="auto">
          <a:xfrm>
            <a:off x="5868144" y="1432471"/>
            <a:ext cx="3120996" cy="4818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Slide Number Placeholder 15"/>
          <p:cNvSpPr>
            <a:spLocks noGrp="1"/>
          </p:cNvSpPr>
          <p:nvPr>
            <p:ph type="sldNum" sz="quarter" idx="12"/>
          </p:nvPr>
        </p:nvSpPr>
        <p:spPr/>
        <p:txBody>
          <a:bodyPr/>
          <a:lstStyle/>
          <a:p>
            <a:fld id="{4929A69E-7D8F-4515-9605-0315ABD4F316}" type="slidenum">
              <a:rPr lang="en-US" smtClean="0"/>
              <a:pPr/>
              <a:t>35</a:t>
            </a:fld>
            <a:endParaRPr lang="en-US"/>
          </a:p>
        </p:txBody>
      </p:sp>
    </p:spTree>
    <p:extLst>
      <p:ext uri="{BB962C8B-B14F-4D97-AF65-F5344CB8AC3E}">
        <p14:creationId xmlns:p14="http://schemas.microsoft.com/office/powerpoint/2010/main" val="377449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stress</a:t>
            </a:r>
            <a:endParaRPr lang="ar-SA" dirty="0"/>
          </a:p>
        </p:txBody>
      </p:sp>
      <p:sp>
        <p:nvSpPr>
          <p:cNvPr id="3" name="Content Placeholder 2"/>
          <p:cNvSpPr>
            <a:spLocks noGrp="1"/>
          </p:cNvSpPr>
          <p:nvPr>
            <p:ph sz="quarter" idx="1"/>
          </p:nvPr>
        </p:nvSpPr>
        <p:spPr/>
        <p:txBody>
          <a:bodyPr>
            <a:normAutofit/>
          </a:bodyPr>
          <a:lstStyle/>
          <a:p>
            <a:r>
              <a:rPr lang="en-US" sz="2000" dirty="0"/>
              <a:t>When glucocorticoids or adrenaline are secreted in response to the prolonged psychological stress commonly encountered by humans, the results are not ideal. Normally, bodily systems gear up under stress and release hormones to improve memory, increase immune function, enhance muscular activity, and restore homeostasis. If you are not fighting or fleeing, but standing frustrated in a supermarket checkout line or sitting in a traffic jam, you are not engaging in muscular exercise. </a:t>
            </a:r>
          </a:p>
          <a:p>
            <a:endParaRPr lang="en-US" sz="2000" dirty="0"/>
          </a:p>
          <a:p>
            <a:r>
              <a:rPr lang="en-US" sz="2000" dirty="0"/>
              <a:t> Yet these systems continue to be stimulated, and when they are stimulated chronically, there are different consequences: Memory is impaired, immune function is suppressed, and energy is stored as fat.</a:t>
            </a:r>
            <a:endParaRPr lang="ar-SA" sz="2000"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36</a:t>
            </a:fld>
            <a:endParaRPr lang="en-US"/>
          </a:p>
        </p:txBody>
      </p:sp>
    </p:spTree>
    <p:extLst>
      <p:ext uri="{BB962C8B-B14F-4D97-AF65-F5344CB8AC3E}">
        <p14:creationId xmlns:p14="http://schemas.microsoft.com/office/powerpoint/2010/main" val="2124472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stress</a:t>
            </a:r>
            <a:endParaRPr lang="ar-SA" dirty="0"/>
          </a:p>
        </p:txBody>
      </p:sp>
      <p:pic>
        <p:nvPicPr>
          <p:cNvPr id="205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4181" t="32127" r="15331" b="18963"/>
          <a:stretch/>
        </p:blipFill>
        <p:spPr bwMode="auto">
          <a:xfrm>
            <a:off x="755576" y="1700808"/>
            <a:ext cx="726433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929A69E-7D8F-4515-9605-0315ABD4F316}" type="slidenum">
              <a:rPr lang="en-US" smtClean="0"/>
              <a:pPr/>
              <a:t>37</a:t>
            </a:fld>
            <a:endParaRPr lang="en-US"/>
          </a:p>
        </p:txBody>
      </p:sp>
    </p:spTree>
    <p:extLst>
      <p:ext uri="{BB962C8B-B14F-4D97-AF65-F5344CB8AC3E}">
        <p14:creationId xmlns:p14="http://schemas.microsoft.com/office/powerpoint/2010/main" val="3800110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 </a:t>
            </a:r>
            <a:r>
              <a:rPr lang="en-US" sz="2400" dirty="0" smtClean="0">
                <a:solidFill>
                  <a:srgbClr val="FF0000"/>
                </a:solidFill>
              </a:rPr>
              <a:t>(team 435)</a:t>
            </a:r>
            <a:endParaRPr lang="ar-SA" sz="2400"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en-US" sz="1800" b="1" dirty="0">
                <a:solidFill>
                  <a:schemeClr val="accent2">
                    <a:lumMod val="75000"/>
                  </a:schemeClr>
                </a:solidFill>
              </a:rPr>
              <a:t>What is the Neurotransmitter of the sympathetic NS ? </a:t>
            </a:r>
          </a:p>
          <a:p>
            <a:pPr marL="0" indent="0">
              <a:buNone/>
            </a:pPr>
            <a:r>
              <a:rPr lang="en-US" sz="1600" dirty="0" smtClean="0"/>
              <a:t>(</a:t>
            </a:r>
            <a:r>
              <a:rPr lang="en-US" sz="1600" dirty="0"/>
              <a:t>in general) Norepinephrine ( Noradrenaline) </a:t>
            </a:r>
            <a:r>
              <a:rPr lang="en-US" sz="1600" dirty="0" smtClean="0"/>
              <a:t> </a:t>
            </a:r>
          </a:p>
          <a:p>
            <a:pPr marL="0" indent="0">
              <a:buNone/>
            </a:pPr>
            <a:endParaRPr lang="en-US" sz="1600" dirty="0" smtClean="0"/>
          </a:p>
          <a:p>
            <a:r>
              <a:rPr lang="en-US" sz="1800" b="1" dirty="0" smtClean="0">
                <a:solidFill>
                  <a:schemeClr val="accent2">
                    <a:lumMod val="75000"/>
                  </a:schemeClr>
                </a:solidFill>
              </a:rPr>
              <a:t>What </a:t>
            </a:r>
            <a:r>
              <a:rPr lang="en-US" sz="1800" b="1" dirty="0">
                <a:solidFill>
                  <a:schemeClr val="accent2">
                    <a:lumMod val="75000"/>
                  </a:schemeClr>
                </a:solidFill>
              </a:rPr>
              <a:t>are the Neurotransmitters that released during sympathetic stimulation? </a:t>
            </a:r>
            <a:endParaRPr lang="en-US" sz="1800" b="1" dirty="0" smtClean="0">
              <a:solidFill>
                <a:schemeClr val="accent2">
                  <a:lumMod val="75000"/>
                </a:schemeClr>
              </a:solidFill>
            </a:endParaRPr>
          </a:p>
          <a:p>
            <a:pPr marL="0" indent="0">
              <a:buNone/>
            </a:pPr>
            <a:r>
              <a:rPr lang="en-US" sz="1600" dirty="0" smtClean="0"/>
              <a:t>Norepinephrine </a:t>
            </a:r>
            <a:r>
              <a:rPr lang="en-US" sz="1600" dirty="0"/>
              <a:t>&amp; Epinephrine. </a:t>
            </a:r>
          </a:p>
          <a:p>
            <a:pPr marL="0" indent="0">
              <a:buNone/>
            </a:pPr>
            <a:endParaRPr lang="en-US" sz="1600" dirty="0" smtClean="0"/>
          </a:p>
          <a:p>
            <a:r>
              <a:rPr lang="en-US" sz="1800" b="1" dirty="0" smtClean="0">
                <a:solidFill>
                  <a:schemeClr val="accent2">
                    <a:lumMod val="75000"/>
                  </a:schemeClr>
                </a:solidFill>
              </a:rPr>
              <a:t> </a:t>
            </a:r>
            <a:r>
              <a:rPr lang="en-US" sz="1800" b="1" dirty="0">
                <a:solidFill>
                  <a:schemeClr val="accent2">
                    <a:lumMod val="75000"/>
                  </a:schemeClr>
                </a:solidFill>
              </a:rPr>
              <a:t>What is the Neurotransmitter that released at the Preganglionic fiber during sympathetic stimulation ? </a:t>
            </a:r>
            <a:endParaRPr lang="en-US" sz="1800" b="1" dirty="0" smtClean="0">
              <a:solidFill>
                <a:schemeClr val="accent2">
                  <a:lumMod val="75000"/>
                </a:schemeClr>
              </a:solidFill>
            </a:endParaRPr>
          </a:p>
          <a:p>
            <a:pPr marL="0" indent="0">
              <a:buNone/>
            </a:pPr>
            <a:r>
              <a:rPr lang="en-US" sz="1600" dirty="0" smtClean="0"/>
              <a:t>Acetylcholine </a:t>
            </a:r>
            <a:r>
              <a:rPr lang="en-US" sz="1600" dirty="0"/>
              <a:t>( Ach ). </a:t>
            </a:r>
            <a:endParaRPr lang="en-US" sz="1600" dirty="0" smtClean="0"/>
          </a:p>
          <a:p>
            <a:pPr marL="0" indent="0">
              <a:buNone/>
            </a:pPr>
            <a:endParaRPr lang="en-US" sz="1600" dirty="0" smtClean="0"/>
          </a:p>
          <a:p>
            <a:r>
              <a:rPr lang="en-US" sz="1800" b="1" dirty="0" smtClean="0">
                <a:solidFill>
                  <a:schemeClr val="accent2">
                    <a:lumMod val="75000"/>
                  </a:schemeClr>
                </a:solidFill>
              </a:rPr>
              <a:t>What </a:t>
            </a:r>
            <a:r>
              <a:rPr lang="en-US" sz="1800" b="1" dirty="0">
                <a:solidFill>
                  <a:schemeClr val="accent2">
                    <a:lumMod val="75000"/>
                  </a:schemeClr>
                </a:solidFill>
              </a:rPr>
              <a:t>is the Neurotransmitter of the parasympathetic stimulation ? </a:t>
            </a:r>
            <a:endParaRPr lang="en-US" sz="1800" b="1" dirty="0" smtClean="0">
              <a:solidFill>
                <a:schemeClr val="accent2">
                  <a:lumMod val="75000"/>
                </a:schemeClr>
              </a:solidFill>
            </a:endParaRPr>
          </a:p>
          <a:p>
            <a:pPr marL="0" indent="0">
              <a:buNone/>
            </a:pPr>
            <a:r>
              <a:rPr lang="en-US" sz="1600" dirty="0" smtClean="0"/>
              <a:t>Acetylcholine </a:t>
            </a:r>
            <a:r>
              <a:rPr lang="en-US" sz="1600" dirty="0"/>
              <a:t>(Ach). </a:t>
            </a:r>
            <a:endParaRPr lang="en-US" sz="1600" dirty="0" smtClean="0"/>
          </a:p>
          <a:p>
            <a:pPr marL="0" indent="0">
              <a:buNone/>
            </a:pPr>
            <a:endParaRPr lang="en-US" sz="1600" dirty="0" smtClean="0"/>
          </a:p>
          <a:p>
            <a:r>
              <a:rPr lang="en-US" sz="1800" b="1" dirty="0" smtClean="0">
                <a:solidFill>
                  <a:schemeClr val="accent2">
                    <a:lumMod val="75000"/>
                  </a:schemeClr>
                </a:solidFill>
              </a:rPr>
              <a:t>What </a:t>
            </a:r>
            <a:r>
              <a:rPr lang="en-US" sz="1800" b="1" dirty="0">
                <a:solidFill>
                  <a:schemeClr val="accent2">
                    <a:lumMod val="75000"/>
                  </a:schemeClr>
                </a:solidFill>
              </a:rPr>
              <a:t>are is Neurotransmitter of the Preganglionic fiber during parasympathetic stimulation </a:t>
            </a:r>
            <a:r>
              <a:rPr lang="en-US" sz="1800" b="1" dirty="0" smtClean="0">
                <a:solidFill>
                  <a:schemeClr val="accent2">
                    <a:lumMod val="75000"/>
                  </a:schemeClr>
                </a:solidFill>
              </a:rPr>
              <a:t>?</a:t>
            </a:r>
          </a:p>
          <a:p>
            <a:pPr marL="0" indent="0">
              <a:buNone/>
            </a:pPr>
            <a:r>
              <a:rPr lang="en-US" sz="1600" dirty="0" smtClean="0"/>
              <a:t> </a:t>
            </a:r>
            <a:r>
              <a:rPr lang="en-US" sz="1600" dirty="0"/>
              <a:t>Acetylcholine (Ach).</a:t>
            </a:r>
            <a:endParaRPr lang="ar-SA" sz="1600" dirty="0"/>
          </a:p>
        </p:txBody>
      </p:sp>
      <p:sp>
        <p:nvSpPr>
          <p:cNvPr id="4" name="Rounded Rectangle 3"/>
          <p:cNvSpPr/>
          <p:nvPr/>
        </p:nvSpPr>
        <p:spPr>
          <a:xfrm>
            <a:off x="1043608" y="6309320"/>
            <a:ext cx="7920880" cy="432048"/>
          </a:xfrm>
          <a:prstGeom prst="roundRect">
            <a:avLst/>
          </a:prstGeom>
          <a:ln w="38100">
            <a:solidFill>
              <a:srgbClr val="7030A0"/>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t>Quiz : </a:t>
            </a:r>
            <a:r>
              <a:rPr lang="en-US" sz="1400" u="sng" dirty="0"/>
              <a:t>https://www.onlineexambuilder.com/autonomic-nervous-system-physiology/exam-37006</a:t>
            </a:r>
            <a:endParaRPr lang="ar-SA" sz="1400" u="sng"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38</a:t>
            </a:fld>
            <a:endParaRPr lang="en-US"/>
          </a:p>
        </p:txBody>
      </p:sp>
    </p:spTree>
    <p:extLst>
      <p:ext uri="{BB962C8B-B14F-4D97-AF65-F5344CB8AC3E}">
        <p14:creationId xmlns:p14="http://schemas.microsoft.com/office/powerpoint/2010/main" val="3767611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90600"/>
          </a:xfrm>
        </p:spPr>
        <p:txBody>
          <a:bodyPr>
            <a:normAutofit/>
          </a:bodyPr>
          <a:lstStyle/>
          <a:p>
            <a:pPr algn="ctr"/>
            <a:r>
              <a:rPr lang="en-US" sz="4000" b="1">
                <a:solidFill>
                  <a:schemeClr val="bg2">
                    <a:lumMod val="50000"/>
                  </a:schemeClr>
                </a:solidFill>
              </a:rPr>
              <a:t>Thank you! </a:t>
            </a:r>
          </a:p>
        </p:txBody>
      </p:sp>
      <p:sp>
        <p:nvSpPr>
          <p:cNvPr id="3" name="Content Placeholder 2"/>
          <p:cNvSpPr>
            <a:spLocks noGrp="1"/>
          </p:cNvSpPr>
          <p:nvPr>
            <p:ph sz="quarter" idx="1"/>
          </p:nvPr>
        </p:nvSpPr>
        <p:spPr>
          <a:xfrm>
            <a:off x="934841" y="2388795"/>
            <a:ext cx="2160240" cy="3632493"/>
          </a:xfrm>
        </p:spPr>
        <p:txBody>
          <a:bodyPr>
            <a:noAutofit/>
          </a:bodyPr>
          <a:lstStyle/>
          <a:p>
            <a:pPr marL="0" indent="0">
              <a:buNone/>
            </a:pPr>
            <a:r>
              <a:rPr lang="en-US" sz="1600">
                <a:solidFill>
                  <a:schemeClr val="bg2">
                    <a:lumMod val="75000"/>
                  </a:schemeClr>
                </a:solidFill>
              </a:rPr>
              <a:t> </a:t>
            </a:r>
            <a:r>
              <a:rPr lang="en-US" sz="1600" smtClean="0">
                <a:solidFill>
                  <a:schemeClr val="bg2">
                    <a:lumMod val="75000"/>
                  </a:schemeClr>
                </a:solidFill>
              </a:rPr>
              <a:t>Lina </a:t>
            </a:r>
            <a:r>
              <a:rPr lang="en-US" sz="1600" dirty="0" err="1" smtClean="0">
                <a:solidFill>
                  <a:schemeClr val="bg2">
                    <a:lumMod val="75000"/>
                  </a:schemeClr>
                </a:solidFill>
              </a:rPr>
              <a:t>Alwakeel</a:t>
            </a:r>
            <a:endParaRPr lang="en-US" sz="1600" dirty="0" smtClean="0">
              <a:solidFill>
                <a:schemeClr val="bg2">
                  <a:lumMod val="75000"/>
                </a:schemeClr>
              </a:solidFill>
            </a:endParaRPr>
          </a:p>
          <a:p>
            <a:pPr marL="0" indent="0">
              <a:buNone/>
            </a:pPr>
            <a:r>
              <a:rPr lang="en-US" sz="1600" dirty="0" err="1" smtClean="0">
                <a:solidFill>
                  <a:schemeClr val="bg2">
                    <a:lumMod val="75000"/>
                  </a:schemeClr>
                </a:solidFill>
              </a:rPr>
              <a:t>Rana</a:t>
            </a:r>
            <a:r>
              <a:rPr lang="en-US" sz="1600" dirty="0" smtClean="0">
                <a:solidFill>
                  <a:schemeClr val="bg2">
                    <a:lumMod val="75000"/>
                  </a:schemeClr>
                </a:solidFill>
              </a:rPr>
              <a:t> </a:t>
            </a:r>
            <a:r>
              <a:rPr lang="en-US" sz="1600" dirty="0" err="1">
                <a:solidFill>
                  <a:schemeClr val="bg2">
                    <a:lumMod val="75000"/>
                  </a:schemeClr>
                </a:solidFill>
              </a:rPr>
              <a:t>Barassain</a:t>
            </a:r>
            <a:r>
              <a:rPr lang="en-US" sz="1600" dirty="0">
                <a:solidFill>
                  <a:schemeClr val="bg2">
                    <a:lumMod val="75000"/>
                  </a:schemeClr>
                </a:solidFill>
              </a:rPr>
              <a:t> </a:t>
            </a:r>
          </a:p>
          <a:p>
            <a:pPr marL="0" indent="0">
              <a:buNone/>
            </a:pPr>
            <a:r>
              <a:rPr lang="en-US" sz="1600" dirty="0" err="1">
                <a:solidFill>
                  <a:schemeClr val="bg2">
                    <a:lumMod val="75000"/>
                  </a:schemeClr>
                </a:solidFill>
              </a:rPr>
              <a:t>Heba</a:t>
            </a:r>
            <a:r>
              <a:rPr lang="en-US" sz="1600" dirty="0">
                <a:solidFill>
                  <a:schemeClr val="bg2">
                    <a:lumMod val="75000"/>
                  </a:schemeClr>
                </a:solidFill>
              </a:rPr>
              <a:t> </a:t>
            </a:r>
            <a:r>
              <a:rPr lang="en-US" sz="1600" dirty="0" err="1">
                <a:solidFill>
                  <a:schemeClr val="bg2">
                    <a:lumMod val="75000"/>
                  </a:schemeClr>
                </a:solidFill>
              </a:rPr>
              <a:t>Alnasser</a:t>
            </a:r>
            <a:endParaRPr lang="en-US" sz="1600" dirty="0">
              <a:solidFill>
                <a:schemeClr val="bg2">
                  <a:lumMod val="75000"/>
                </a:schemeClr>
              </a:solidFill>
            </a:endParaRPr>
          </a:p>
          <a:p>
            <a:pPr marL="0" indent="0">
              <a:buNone/>
            </a:pPr>
            <a:r>
              <a:rPr lang="en-US" sz="1600" dirty="0" err="1">
                <a:solidFill>
                  <a:schemeClr val="bg2">
                    <a:lumMod val="75000"/>
                  </a:schemeClr>
                </a:solidFill>
              </a:rPr>
              <a:t>Munira</a:t>
            </a:r>
            <a:r>
              <a:rPr lang="en-US" sz="1600" dirty="0">
                <a:solidFill>
                  <a:schemeClr val="bg2">
                    <a:lumMod val="75000"/>
                  </a:schemeClr>
                </a:solidFill>
              </a:rPr>
              <a:t> </a:t>
            </a:r>
            <a:r>
              <a:rPr lang="en-US" sz="1600" dirty="0" err="1">
                <a:solidFill>
                  <a:schemeClr val="bg2">
                    <a:lumMod val="75000"/>
                  </a:schemeClr>
                </a:solidFill>
              </a:rPr>
              <a:t>Aldofayan</a:t>
            </a:r>
            <a:r>
              <a:rPr lang="en-US" sz="1600" dirty="0">
                <a:solidFill>
                  <a:schemeClr val="bg2">
                    <a:lumMod val="75000"/>
                  </a:schemeClr>
                </a:solidFill>
              </a:rPr>
              <a:t> </a:t>
            </a:r>
          </a:p>
          <a:p>
            <a:pPr marL="0" indent="0">
              <a:buNone/>
            </a:pPr>
            <a:r>
              <a:rPr lang="en-US" sz="1600" dirty="0">
                <a:solidFill>
                  <a:schemeClr val="bg2">
                    <a:lumMod val="75000"/>
                  </a:schemeClr>
                </a:solidFill>
              </a:rPr>
              <a:t>Sara </a:t>
            </a:r>
            <a:r>
              <a:rPr lang="en-US" sz="1600" dirty="0" err="1">
                <a:solidFill>
                  <a:schemeClr val="bg2">
                    <a:lumMod val="75000"/>
                  </a:schemeClr>
                </a:solidFill>
              </a:rPr>
              <a:t>Alshamrani</a:t>
            </a:r>
            <a:r>
              <a:rPr lang="en-US" sz="1600" dirty="0">
                <a:solidFill>
                  <a:schemeClr val="bg2">
                    <a:lumMod val="75000"/>
                  </a:schemeClr>
                </a:solidFill>
              </a:rPr>
              <a:t> </a:t>
            </a:r>
          </a:p>
          <a:p>
            <a:pPr marL="0" indent="0">
              <a:buNone/>
            </a:pPr>
            <a:r>
              <a:rPr lang="en-US" sz="1600" dirty="0" err="1">
                <a:solidFill>
                  <a:schemeClr val="bg2">
                    <a:lumMod val="75000"/>
                  </a:schemeClr>
                </a:solidFill>
              </a:rPr>
              <a:t>Sundus</a:t>
            </a:r>
            <a:r>
              <a:rPr lang="en-US" sz="1600" dirty="0">
                <a:solidFill>
                  <a:schemeClr val="bg2">
                    <a:lumMod val="75000"/>
                  </a:schemeClr>
                </a:solidFill>
              </a:rPr>
              <a:t> </a:t>
            </a:r>
            <a:r>
              <a:rPr lang="en-US" sz="1600" dirty="0" err="1">
                <a:solidFill>
                  <a:schemeClr val="bg2">
                    <a:lumMod val="75000"/>
                  </a:schemeClr>
                </a:solidFill>
              </a:rPr>
              <a:t>Alhawamda</a:t>
            </a:r>
            <a:r>
              <a:rPr lang="en-US" sz="1600" dirty="0">
                <a:solidFill>
                  <a:schemeClr val="bg2">
                    <a:lumMod val="75000"/>
                  </a:schemeClr>
                </a:solidFill>
              </a:rPr>
              <a:t> </a:t>
            </a:r>
          </a:p>
          <a:p>
            <a:pPr marL="0" indent="0">
              <a:buNone/>
            </a:pPr>
            <a:r>
              <a:rPr lang="en-US" sz="1600" dirty="0" err="1">
                <a:solidFill>
                  <a:schemeClr val="bg2">
                    <a:lumMod val="75000"/>
                  </a:schemeClr>
                </a:solidFill>
              </a:rPr>
              <a:t>Ruba</a:t>
            </a:r>
            <a:r>
              <a:rPr lang="en-US" sz="1600" dirty="0">
                <a:solidFill>
                  <a:schemeClr val="bg2">
                    <a:lumMod val="75000"/>
                  </a:schemeClr>
                </a:solidFill>
              </a:rPr>
              <a:t> Ali </a:t>
            </a:r>
          </a:p>
          <a:p>
            <a:pPr marL="0" indent="0">
              <a:buNone/>
            </a:pPr>
            <a:r>
              <a:rPr lang="en-US" sz="1600" dirty="0">
                <a:solidFill>
                  <a:schemeClr val="bg2">
                    <a:lumMod val="75000"/>
                  </a:schemeClr>
                </a:solidFill>
              </a:rPr>
              <a:t>Rehab </a:t>
            </a:r>
            <a:r>
              <a:rPr lang="en-US" sz="1600" dirty="0" err="1">
                <a:solidFill>
                  <a:schemeClr val="bg2">
                    <a:lumMod val="75000"/>
                  </a:schemeClr>
                </a:solidFill>
              </a:rPr>
              <a:t>Alanazi</a:t>
            </a:r>
            <a:endParaRPr lang="en-US" sz="1600" dirty="0">
              <a:solidFill>
                <a:schemeClr val="bg2">
                  <a:lumMod val="75000"/>
                </a:schemeClr>
              </a:solidFill>
            </a:endParaRPr>
          </a:p>
          <a:p>
            <a:pPr marL="0" indent="0">
              <a:buNone/>
            </a:pPr>
            <a:r>
              <a:rPr lang="en-US" sz="1600" dirty="0">
                <a:solidFill>
                  <a:schemeClr val="bg2">
                    <a:lumMod val="75000"/>
                  </a:schemeClr>
                </a:solidFill>
              </a:rPr>
              <a:t>Norah </a:t>
            </a:r>
            <a:r>
              <a:rPr lang="en-US" sz="1600" dirty="0" err="1">
                <a:solidFill>
                  <a:schemeClr val="bg2">
                    <a:lumMod val="75000"/>
                  </a:schemeClr>
                </a:solidFill>
              </a:rPr>
              <a:t>Alshabib</a:t>
            </a:r>
            <a:endParaRPr lang="en-US" sz="1600" dirty="0">
              <a:solidFill>
                <a:schemeClr val="bg2">
                  <a:lumMod val="75000"/>
                </a:schemeClr>
              </a:solidFill>
            </a:endParaRPr>
          </a:p>
          <a:p>
            <a:pPr marL="0" indent="0">
              <a:buNone/>
            </a:pPr>
            <a:r>
              <a:rPr lang="en-US" sz="1600" dirty="0" err="1">
                <a:solidFill>
                  <a:schemeClr val="bg2">
                    <a:lumMod val="75000"/>
                  </a:schemeClr>
                </a:solidFill>
              </a:rPr>
              <a:t>Nouf</a:t>
            </a:r>
            <a:r>
              <a:rPr lang="en-US" sz="1600" dirty="0">
                <a:solidFill>
                  <a:schemeClr val="bg2">
                    <a:lumMod val="75000"/>
                  </a:schemeClr>
                </a:solidFill>
              </a:rPr>
              <a:t> </a:t>
            </a:r>
            <a:r>
              <a:rPr lang="en-US" sz="1600" dirty="0" err="1">
                <a:solidFill>
                  <a:schemeClr val="bg2">
                    <a:lumMod val="75000"/>
                  </a:schemeClr>
                </a:solidFill>
              </a:rPr>
              <a:t>Alaqeeli</a:t>
            </a:r>
            <a:endParaRPr lang="en-US" sz="1600" dirty="0">
              <a:solidFill>
                <a:schemeClr val="bg2">
                  <a:lumMod val="75000"/>
                </a:schemeClr>
              </a:solidFill>
            </a:endParaRPr>
          </a:p>
          <a:p>
            <a:pPr marL="0" indent="0">
              <a:buNone/>
            </a:pPr>
            <a:r>
              <a:rPr lang="en-US" sz="1600" dirty="0" err="1">
                <a:solidFill>
                  <a:schemeClr val="bg2">
                    <a:lumMod val="75000"/>
                  </a:schemeClr>
                </a:solidFill>
              </a:rPr>
              <a:t>Buthaina</a:t>
            </a:r>
            <a:r>
              <a:rPr lang="en-US" sz="1600" dirty="0">
                <a:solidFill>
                  <a:schemeClr val="bg2">
                    <a:lumMod val="75000"/>
                  </a:schemeClr>
                </a:solidFill>
              </a:rPr>
              <a:t> </a:t>
            </a:r>
            <a:r>
              <a:rPr lang="en-US" sz="1600" dirty="0" err="1">
                <a:solidFill>
                  <a:schemeClr val="bg2">
                    <a:lumMod val="75000"/>
                  </a:schemeClr>
                </a:solidFill>
              </a:rPr>
              <a:t>Almajed</a:t>
            </a:r>
            <a:endParaRPr lang="en-US" sz="1600" dirty="0">
              <a:solidFill>
                <a:schemeClr val="bg2">
                  <a:lumMod val="75000"/>
                </a:schemeClr>
              </a:solidFill>
            </a:endParaRPr>
          </a:p>
          <a:p>
            <a:pPr marL="0" indent="0">
              <a:buNone/>
            </a:pPr>
            <a:r>
              <a:rPr lang="en-US" sz="1600" dirty="0" err="1">
                <a:solidFill>
                  <a:schemeClr val="bg2">
                    <a:lumMod val="75000"/>
                  </a:schemeClr>
                </a:solidFill>
              </a:rPr>
              <a:t>Alaa</a:t>
            </a:r>
            <a:r>
              <a:rPr lang="en-US" sz="1600" dirty="0">
                <a:solidFill>
                  <a:schemeClr val="bg2">
                    <a:lumMod val="75000"/>
                  </a:schemeClr>
                </a:solidFill>
              </a:rPr>
              <a:t> </a:t>
            </a:r>
            <a:r>
              <a:rPr lang="en-US" sz="1600" dirty="0" err="1">
                <a:solidFill>
                  <a:schemeClr val="bg2">
                    <a:lumMod val="75000"/>
                  </a:schemeClr>
                </a:solidFill>
              </a:rPr>
              <a:t>Alaqeel</a:t>
            </a:r>
            <a:r>
              <a:rPr lang="en-US" sz="1600" dirty="0">
                <a:solidFill>
                  <a:schemeClr val="bg2">
                    <a:lumMod val="75000"/>
                  </a:schemeClr>
                </a:solidFill>
              </a:rPr>
              <a:t> </a:t>
            </a:r>
          </a:p>
          <a:p>
            <a:pPr marL="0" indent="0">
              <a:buNone/>
            </a:pPr>
            <a:r>
              <a:rPr lang="en-US" sz="1600" dirty="0">
                <a:solidFill>
                  <a:schemeClr val="bg2">
                    <a:lumMod val="75000"/>
                  </a:schemeClr>
                </a:solidFill>
              </a:rPr>
              <a:t> </a:t>
            </a:r>
          </a:p>
          <a:p>
            <a:pPr marL="0" indent="0">
              <a:buNone/>
            </a:pPr>
            <a:endParaRPr lang="en-US" sz="1600" dirty="0">
              <a:solidFill>
                <a:schemeClr val="bg2">
                  <a:lumMod val="75000"/>
                </a:schemeClr>
              </a:solidFill>
            </a:endParaRPr>
          </a:p>
          <a:p>
            <a:pPr marL="0" indent="0">
              <a:buNone/>
            </a:pPr>
            <a:endParaRPr lang="en-US" sz="1600" dirty="0">
              <a:solidFill>
                <a:schemeClr val="bg2">
                  <a:lumMod val="75000"/>
                </a:schemeClr>
              </a:solidFill>
            </a:endParaRPr>
          </a:p>
        </p:txBody>
      </p:sp>
      <p:sp>
        <p:nvSpPr>
          <p:cNvPr id="5" name="Content Placeholder 2"/>
          <p:cNvSpPr txBox="1">
            <a:spLocks/>
          </p:cNvSpPr>
          <p:nvPr/>
        </p:nvSpPr>
        <p:spPr>
          <a:xfrm>
            <a:off x="6156176" y="4437112"/>
            <a:ext cx="3168352"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chemeClr val="bg2">
                    <a:lumMod val="50000"/>
                  </a:schemeClr>
                </a:solidFill>
              </a:rPr>
              <a:t>Contact us:</a:t>
            </a:r>
          </a:p>
          <a:p>
            <a:pPr marL="0" indent="0">
              <a:buFont typeface="Arial" panose="020B0604020202020204" pitchFamily="34" charset="0"/>
              <a:buNone/>
            </a:pPr>
            <a:r>
              <a:rPr lang="en-US" sz="1800" dirty="0">
                <a:solidFill>
                  <a:schemeClr val="bg2">
                    <a:lumMod val="75000"/>
                  </a:schemeClr>
                </a:solidFill>
                <a:hlinkClick r:id="rId2"/>
              </a:rPr>
              <a:t>Physiology436@gmail.com</a:t>
            </a:r>
            <a:r>
              <a:rPr lang="en-US" sz="1800" dirty="0">
                <a:solidFill>
                  <a:schemeClr val="bg2">
                    <a:lumMod val="75000"/>
                  </a:schemeClr>
                </a:solidFill>
              </a:rPr>
              <a:t> </a:t>
            </a:r>
          </a:p>
          <a:p>
            <a:pPr marL="0" indent="0">
              <a:buFont typeface="Arial" panose="020B0604020202020204" pitchFamily="34" charset="0"/>
              <a:buNone/>
            </a:pPr>
            <a:r>
              <a:rPr lang="en-US" sz="1800" dirty="0">
                <a:solidFill>
                  <a:schemeClr val="bg2">
                    <a:lumMod val="75000"/>
                  </a:schemeClr>
                </a:solidFill>
              </a:rPr>
              <a:t>@Physiology436</a:t>
            </a:r>
          </a:p>
          <a:p>
            <a:pPr marL="0" indent="0">
              <a:buFont typeface="Arial" panose="020B0604020202020204" pitchFamily="34" charset="0"/>
              <a:buNone/>
            </a:pPr>
            <a:endParaRPr lang="en-US" sz="2600" b="1" dirty="0">
              <a:solidFill>
                <a:schemeClr val="bg2">
                  <a:lumMod val="75000"/>
                </a:schemeClr>
              </a:solidFill>
            </a:endParaRPr>
          </a:p>
          <a:p>
            <a:pPr marL="0" indent="0">
              <a:buFont typeface="Arial" panose="020B0604020202020204" pitchFamily="34" charset="0"/>
              <a:buNone/>
            </a:pPr>
            <a:endParaRPr lang="en-US" sz="2600" b="1" dirty="0">
              <a:solidFill>
                <a:schemeClr val="bg2">
                  <a:lumMod val="75000"/>
                </a:schemeClr>
              </a:solidFill>
            </a:endParaRPr>
          </a:p>
          <a:p>
            <a:pPr marL="0" indent="0">
              <a:buFont typeface="Arial" panose="020B0604020202020204" pitchFamily="34" charset="0"/>
              <a:buNone/>
            </a:pPr>
            <a:endParaRPr lang="en-US" sz="2600" b="1" dirty="0">
              <a:solidFill>
                <a:schemeClr val="bg2">
                  <a:lumMod val="75000"/>
                </a:schemeClr>
              </a:solidFill>
            </a:endParaRPr>
          </a:p>
          <a:p>
            <a:pPr marL="0" indent="0">
              <a:buFont typeface="Arial" panose="020B0604020202020204" pitchFamily="34" charset="0"/>
              <a:buNone/>
            </a:pPr>
            <a:endParaRPr lang="en-US" sz="1800" dirty="0">
              <a:solidFill>
                <a:schemeClr val="bg2">
                  <a:lumMod val="75000"/>
                </a:schemeClr>
              </a:solidFill>
            </a:endParaRPr>
          </a:p>
          <a:p>
            <a:pPr marL="0" indent="0">
              <a:buFont typeface="Arial" panose="020B0604020202020204" pitchFamily="34" charset="0"/>
              <a:buNone/>
            </a:pPr>
            <a:endParaRPr lang="en-US" dirty="0">
              <a:solidFill>
                <a:schemeClr val="bg2">
                  <a:lumMod val="75000"/>
                </a:schemeClr>
              </a:solidFill>
            </a:endParaRPr>
          </a:p>
        </p:txBody>
      </p:sp>
      <p:sp>
        <p:nvSpPr>
          <p:cNvPr id="6" name="Rectangle 5"/>
          <p:cNvSpPr/>
          <p:nvPr/>
        </p:nvSpPr>
        <p:spPr>
          <a:xfrm>
            <a:off x="848568" y="1763621"/>
            <a:ext cx="4493025" cy="523220"/>
          </a:xfrm>
          <a:prstGeom prst="rect">
            <a:avLst/>
          </a:prstGeom>
        </p:spPr>
        <p:txBody>
          <a:bodyPr wrap="none">
            <a:spAutoFit/>
          </a:bodyPr>
          <a:lstStyle/>
          <a:p>
            <a:pPr>
              <a:spcBef>
                <a:spcPct val="20000"/>
              </a:spcBef>
            </a:pPr>
            <a:r>
              <a:rPr lang="en-US" sz="2800" b="1">
                <a:solidFill>
                  <a:schemeClr val="bg2">
                    <a:lumMod val="50000"/>
                  </a:schemeClr>
                </a:solidFill>
              </a:rPr>
              <a:t>The Physiology 436 Team:</a:t>
            </a:r>
          </a:p>
        </p:txBody>
      </p:sp>
      <p:sp>
        <p:nvSpPr>
          <p:cNvPr id="7" name="Content Placeholder 2"/>
          <p:cNvSpPr txBox="1">
            <a:spLocks/>
          </p:cNvSpPr>
          <p:nvPr/>
        </p:nvSpPr>
        <p:spPr>
          <a:xfrm>
            <a:off x="3131840" y="2152020"/>
            <a:ext cx="2304256" cy="39933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700">
                <a:solidFill>
                  <a:schemeClr val="bg2">
                    <a:lumMod val="75000"/>
                  </a:schemeClr>
                </a:solidFill>
              </a:rPr>
              <a:t> </a:t>
            </a:r>
          </a:p>
        </p:txBody>
      </p:sp>
      <p:sp>
        <p:nvSpPr>
          <p:cNvPr id="8" name="Content Placeholder 2"/>
          <p:cNvSpPr txBox="1">
            <a:spLocks/>
          </p:cNvSpPr>
          <p:nvPr/>
        </p:nvSpPr>
        <p:spPr>
          <a:xfrm>
            <a:off x="6145842" y="2998702"/>
            <a:ext cx="2016224"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a:solidFill>
                  <a:schemeClr val="bg2">
                    <a:lumMod val="50000"/>
                  </a:schemeClr>
                </a:solidFill>
              </a:rPr>
              <a:t>Team Leaders: </a:t>
            </a:r>
          </a:p>
          <a:p>
            <a:pPr marL="0" indent="0">
              <a:buFont typeface="Arial" panose="020B0604020202020204" pitchFamily="34" charset="0"/>
              <a:buNone/>
            </a:pPr>
            <a:r>
              <a:rPr lang="en-US" sz="2600" dirty="0" err="1">
                <a:solidFill>
                  <a:schemeClr val="bg2">
                    <a:lumMod val="75000"/>
                  </a:schemeClr>
                </a:solidFill>
              </a:rPr>
              <a:t>Qaiss</a:t>
            </a:r>
            <a:r>
              <a:rPr lang="en-US" sz="2600" dirty="0">
                <a:solidFill>
                  <a:schemeClr val="bg2">
                    <a:lumMod val="75000"/>
                  </a:schemeClr>
                </a:solidFill>
              </a:rPr>
              <a:t>  </a:t>
            </a:r>
            <a:r>
              <a:rPr lang="en-US" sz="2600" dirty="0" err="1">
                <a:solidFill>
                  <a:schemeClr val="bg2">
                    <a:lumMod val="75000"/>
                  </a:schemeClr>
                </a:solidFill>
              </a:rPr>
              <a:t>Almuhaideb</a:t>
            </a:r>
            <a:r>
              <a:rPr lang="en-US" sz="2600" dirty="0">
                <a:solidFill>
                  <a:schemeClr val="bg2">
                    <a:lumMod val="75000"/>
                  </a:schemeClr>
                </a:solidFill>
              </a:rPr>
              <a:t> </a:t>
            </a:r>
          </a:p>
          <a:p>
            <a:pPr marL="0" indent="0">
              <a:buFont typeface="Arial" panose="020B0604020202020204" pitchFamily="34" charset="0"/>
              <a:buNone/>
            </a:pPr>
            <a:r>
              <a:rPr lang="en-US" sz="2600" dirty="0" err="1">
                <a:solidFill>
                  <a:schemeClr val="bg2">
                    <a:lumMod val="75000"/>
                  </a:schemeClr>
                </a:solidFill>
              </a:rPr>
              <a:t>Lulwah</a:t>
            </a:r>
            <a:r>
              <a:rPr lang="en-US" sz="2600" dirty="0">
                <a:solidFill>
                  <a:schemeClr val="bg2">
                    <a:lumMod val="75000"/>
                  </a:schemeClr>
                </a:solidFill>
              </a:rPr>
              <a:t> </a:t>
            </a:r>
            <a:r>
              <a:rPr lang="en-US" sz="2600" dirty="0" err="1">
                <a:solidFill>
                  <a:schemeClr val="bg2">
                    <a:lumMod val="75000"/>
                  </a:schemeClr>
                </a:solidFill>
              </a:rPr>
              <a:t>Alshiha</a:t>
            </a:r>
            <a:r>
              <a:rPr lang="en-US" sz="2600" dirty="0">
                <a:solidFill>
                  <a:schemeClr val="bg2">
                    <a:lumMod val="75000"/>
                  </a:schemeClr>
                </a:solidFill>
              </a:rPr>
              <a:t>  </a:t>
            </a:r>
          </a:p>
          <a:p>
            <a:pPr marL="0" indent="0">
              <a:buFont typeface="Arial" panose="020B0604020202020204" pitchFamily="34" charset="0"/>
              <a:buNone/>
            </a:pPr>
            <a:endParaRPr lang="en-US" sz="1800" dirty="0">
              <a:solidFill>
                <a:schemeClr val="bg2">
                  <a:lumMod val="75000"/>
                </a:schemeClr>
              </a:solidFill>
            </a:endParaRPr>
          </a:p>
          <a:p>
            <a:pPr marL="0" indent="0">
              <a:buFont typeface="Arial" panose="020B0604020202020204" pitchFamily="34" charset="0"/>
              <a:buNone/>
            </a:pPr>
            <a:endParaRPr lang="en-US" dirty="0">
              <a:solidFill>
                <a:schemeClr val="bg2">
                  <a:lumMod val="75000"/>
                </a:schemeClr>
              </a:solidFill>
            </a:endParaRPr>
          </a:p>
        </p:txBody>
      </p:sp>
      <p:sp>
        <p:nvSpPr>
          <p:cNvPr id="9" name="Rectangle 8"/>
          <p:cNvSpPr/>
          <p:nvPr/>
        </p:nvSpPr>
        <p:spPr>
          <a:xfrm>
            <a:off x="2915816" y="2444924"/>
            <a:ext cx="2160240" cy="3576364"/>
          </a:xfrm>
          <a:prstGeom prst="rect">
            <a:avLst/>
          </a:prstGeom>
        </p:spPr>
        <p:txBody>
          <a:bodyPr wrap="square">
            <a:spAutoFit/>
          </a:bodyPr>
          <a:lstStyle/>
          <a:p>
            <a:pPr fontAlgn="t">
              <a:lnSpc>
                <a:spcPct val="80000"/>
              </a:lnSpc>
              <a:spcBef>
                <a:spcPts val="600"/>
              </a:spcBef>
              <a:buClr>
                <a:schemeClr val="accent1"/>
              </a:buClr>
              <a:buSzPct val="76000"/>
            </a:pPr>
            <a:r>
              <a:rPr lang="en-US" sz="1600" dirty="0">
                <a:solidFill>
                  <a:schemeClr val="bg2">
                    <a:lumMod val="75000"/>
                  </a:schemeClr>
                </a:solidFill>
              </a:rPr>
              <a:t>Fahad Al Fayez </a:t>
            </a:r>
          </a:p>
          <a:p>
            <a:pPr fontAlgn="t">
              <a:lnSpc>
                <a:spcPct val="80000"/>
              </a:lnSpc>
              <a:spcBef>
                <a:spcPts val="600"/>
              </a:spcBef>
              <a:buClr>
                <a:schemeClr val="accent1"/>
              </a:buClr>
              <a:buSzPct val="76000"/>
            </a:pPr>
            <a:r>
              <a:rPr lang="en-US" sz="1600" dirty="0">
                <a:solidFill>
                  <a:schemeClr val="bg2">
                    <a:lumMod val="75000"/>
                  </a:schemeClr>
                </a:solidFill>
              </a:rPr>
              <a:t>Ibrahim Al </a:t>
            </a:r>
            <a:r>
              <a:rPr lang="en-US" sz="1600" dirty="0" err="1">
                <a:solidFill>
                  <a:schemeClr val="bg2">
                    <a:lumMod val="75000"/>
                  </a:schemeClr>
                </a:solidFill>
              </a:rPr>
              <a:t>Deeri</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Hassan Al </a:t>
            </a:r>
            <a:r>
              <a:rPr lang="en-US" sz="1600" dirty="0" err="1">
                <a:solidFill>
                  <a:schemeClr val="bg2">
                    <a:lumMod val="75000"/>
                  </a:schemeClr>
                </a:solidFill>
              </a:rPr>
              <a:t>Shammari</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Abdullah Al </a:t>
            </a:r>
            <a:r>
              <a:rPr lang="en-US" sz="1600" dirty="0" err="1">
                <a:solidFill>
                  <a:schemeClr val="bg2">
                    <a:lumMod val="75000"/>
                  </a:schemeClr>
                </a:solidFill>
              </a:rPr>
              <a:t>Otaibi</a:t>
            </a:r>
            <a:r>
              <a:rPr lang="en-US" sz="1600" dirty="0">
                <a:solidFill>
                  <a:schemeClr val="bg2">
                    <a:lumMod val="75000"/>
                  </a:schemeClr>
                </a:solidFill>
              </a:rPr>
              <a:t> </a:t>
            </a:r>
          </a:p>
          <a:p>
            <a:pPr fontAlgn="t">
              <a:lnSpc>
                <a:spcPct val="80000"/>
              </a:lnSpc>
              <a:spcBef>
                <a:spcPts val="600"/>
              </a:spcBef>
              <a:buClr>
                <a:schemeClr val="accent1"/>
              </a:buClr>
              <a:buSzPct val="76000"/>
            </a:pPr>
            <a:r>
              <a:rPr lang="en-US" sz="1600" dirty="0">
                <a:solidFill>
                  <a:schemeClr val="bg2">
                    <a:lumMod val="75000"/>
                  </a:schemeClr>
                </a:solidFill>
              </a:rPr>
              <a:t>Abdullah Al </a:t>
            </a:r>
            <a:r>
              <a:rPr lang="en-US" sz="1600" dirty="0" err="1">
                <a:solidFill>
                  <a:schemeClr val="bg2">
                    <a:lumMod val="75000"/>
                  </a:schemeClr>
                </a:solidFill>
              </a:rPr>
              <a:t>Subhi</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Ali Al </a:t>
            </a:r>
            <a:r>
              <a:rPr lang="en-US" sz="1600" dirty="0" err="1">
                <a:solidFill>
                  <a:schemeClr val="bg2">
                    <a:lumMod val="75000"/>
                  </a:schemeClr>
                </a:solidFill>
              </a:rPr>
              <a:t>Subaei</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Omar Al </a:t>
            </a:r>
            <a:r>
              <a:rPr lang="en-US" sz="1600" dirty="0" err="1">
                <a:solidFill>
                  <a:schemeClr val="bg2">
                    <a:lumMod val="75000"/>
                  </a:schemeClr>
                </a:solidFill>
              </a:rPr>
              <a:t>Babteen</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err="1">
                <a:solidFill>
                  <a:schemeClr val="bg2">
                    <a:lumMod val="75000"/>
                  </a:schemeClr>
                </a:solidFill>
              </a:rPr>
              <a:t>Foad</a:t>
            </a:r>
            <a:r>
              <a:rPr lang="en-US" sz="1600" dirty="0">
                <a:solidFill>
                  <a:schemeClr val="bg2">
                    <a:lumMod val="75000"/>
                  </a:schemeClr>
                </a:solidFill>
              </a:rPr>
              <a:t> </a:t>
            </a:r>
            <a:r>
              <a:rPr lang="en-US" sz="1600" dirty="0" err="1">
                <a:solidFill>
                  <a:schemeClr val="bg2">
                    <a:lumMod val="75000"/>
                  </a:schemeClr>
                </a:solidFill>
              </a:rPr>
              <a:t>Fathi</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Faisal Al </a:t>
            </a:r>
            <a:r>
              <a:rPr lang="en-US" sz="1600" dirty="0" err="1">
                <a:solidFill>
                  <a:schemeClr val="bg2">
                    <a:lumMod val="75000"/>
                  </a:schemeClr>
                </a:solidFill>
              </a:rPr>
              <a:t>Fawaz</a:t>
            </a:r>
            <a:r>
              <a:rPr lang="en-US" sz="1600" dirty="0">
                <a:solidFill>
                  <a:schemeClr val="bg2">
                    <a:lumMod val="75000"/>
                  </a:schemeClr>
                </a:solidFill>
              </a:rPr>
              <a:t> </a:t>
            </a:r>
          </a:p>
          <a:p>
            <a:pPr fontAlgn="t">
              <a:lnSpc>
                <a:spcPct val="80000"/>
              </a:lnSpc>
              <a:spcBef>
                <a:spcPts val="600"/>
              </a:spcBef>
              <a:buClr>
                <a:schemeClr val="accent1"/>
              </a:buClr>
              <a:buSzPct val="76000"/>
            </a:pPr>
            <a:r>
              <a:rPr lang="en-US" sz="1600" dirty="0">
                <a:solidFill>
                  <a:schemeClr val="bg2">
                    <a:lumMod val="75000"/>
                  </a:schemeClr>
                </a:solidFill>
              </a:rPr>
              <a:t>Muhammad Al </a:t>
            </a:r>
            <a:r>
              <a:rPr lang="en-US" sz="1600" dirty="0" err="1">
                <a:solidFill>
                  <a:schemeClr val="bg2">
                    <a:lumMod val="75000"/>
                  </a:schemeClr>
                </a:solidFill>
              </a:rPr>
              <a:t>Aayed</a:t>
            </a:r>
            <a:r>
              <a:rPr lang="en-US" sz="1600" dirty="0">
                <a:solidFill>
                  <a:schemeClr val="bg2">
                    <a:lumMod val="75000"/>
                  </a:schemeClr>
                </a:solidFill>
              </a:rPr>
              <a:t> </a:t>
            </a:r>
          </a:p>
          <a:p>
            <a:pPr fontAlgn="t">
              <a:lnSpc>
                <a:spcPct val="80000"/>
              </a:lnSpc>
              <a:spcBef>
                <a:spcPts val="600"/>
              </a:spcBef>
              <a:buClr>
                <a:schemeClr val="accent1"/>
              </a:buClr>
              <a:buSzPct val="76000"/>
            </a:pPr>
            <a:r>
              <a:rPr lang="en-US" sz="1600" dirty="0">
                <a:solidFill>
                  <a:schemeClr val="bg2">
                    <a:lumMod val="75000"/>
                  </a:schemeClr>
                </a:solidFill>
              </a:rPr>
              <a:t>Muhammad Al </a:t>
            </a:r>
            <a:r>
              <a:rPr lang="en-US" sz="1600" dirty="0" err="1">
                <a:solidFill>
                  <a:schemeClr val="bg2">
                    <a:lumMod val="75000"/>
                  </a:schemeClr>
                </a:solidFill>
              </a:rPr>
              <a:t>Mutlaq</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Nasser Abu </a:t>
            </a:r>
            <a:r>
              <a:rPr lang="en-US" sz="1600" dirty="0" err="1">
                <a:solidFill>
                  <a:schemeClr val="bg2">
                    <a:lumMod val="75000"/>
                  </a:schemeClr>
                </a:solidFill>
              </a:rPr>
              <a:t>Dujeen</a:t>
            </a:r>
            <a:endParaRPr lang="en-US" sz="1600" dirty="0">
              <a:solidFill>
                <a:schemeClr val="bg2">
                  <a:lumMod val="75000"/>
                </a:schemeClr>
              </a:solidFill>
            </a:endParaRPr>
          </a:p>
          <a:p>
            <a:pPr fontAlgn="t">
              <a:lnSpc>
                <a:spcPct val="80000"/>
              </a:lnSpc>
              <a:spcBef>
                <a:spcPts val="600"/>
              </a:spcBef>
              <a:buClr>
                <a:schemeClr val="accent1"/>
              </a:buClr>
              <a:buSzPct val="76000"/>
            </a:pPr>
            <a:r>
              <a:rPr lang="en-US" sz="1600" dirty="0">
                <a:solidFill>
                  <a:schemeClr val="bg2">
                    <a:lumMod val="75000"/>
                  </a:schemeClr>
                </a:solidFill>
              </a:rPr>
              <a:t>Waleed Al </a:t>
            </a:r>
            <a:r>
              <a:rPr lang="en-US" sz="1600" dirty="0" err="1">
                <a:solidFill>
                  <a:schemeClr val="bg2">
                    <a:lumMod val="75000"/>
                  </a:schemeClr>
                </a:solidFill>
              </a:rPr>
              <a:t>Asqah</a:t>
            </a:r>
            <a:r>
              <a:rPr lang="en-US" sz="1600" dirty="0">
                <a:solidFill>
                  <a:schemeClr val="bg2">
                    <a:lumMod val="75000"/>
                  </a:schemeClr>
                </a:solidFill>
              </a:rPr>
              <a:t> </a:t>
            </a:r>
          </a:p>
        </p:txBody>
      </p:sp>
      <p:sp>
        <p:nvSpPr>
          <p:cNvPr id="4" name="Rectangle 3"/>
          <p:cNvSpPr/>
          <p:nvPr/>
        </p:nvSpPr>
        <p:spPr>
          <a:xfrm>
            <a:off x="467544" y="1290516"/>
            <a:ext cx="8229600" cy="369332"/>
          </a:xfrm>
          <a:prstGeom prst="rect">
            <a:avLst/>
          </a:prstGeom>
        </p:spPr>
        <p:txBody>
          <a:bodyPr wrap="square">
            <a:spAutoFit/>
          </a:bodyPr>
          <a:lstStyle/>
          <a:p>
            <a:pPr algn="ctr"/>
            <a:r>
              <a:rPr lang="ar-SA" dirty="0" smtClean="0">
                <a:solidFill>
                  <a:schemeClr val="bg2">
                    <a:lumMod val="75000"/>
                  </a:schemeClr>
                </a:solidFill>
                <a:latin typeface="ArialMT" charset="0"/>
              </a:rPr>
              <a:t>اعمل </a:t>
            </a:r>
            <a:r>
              <a:rPr lang="ar-SA" dirty="0">
                <a:solidFill>
                  <a:schemeClr val="bg2">
                    <a:lumMod val="75000"/>
                  </a:schemeClr>
                </a:solidFill>
                <a:latin typeface="ArialMT" charset="0"/>
              </a:rPr>
              <a:t>لترسم بسمة، اعمل لتمسح دمعة، اعمل و أنت تعلم أن الله لا يضيع أجر من أحسن عملا.</a:t>
            </a:r>
            <a:endParaRPr lang="en-US" dirty="0">
              <a:solidFill>
                <a:schemeClr val="bg2">
                  <a:lumMod val="75000"/>
                </a:schemeClr>
              </a:solidFill>
            </a:endParaRPr>
          </a:p>
        </p:txBody>
      </p:sp>
      <p:sp>
        <p:nvSpPr>
          <p:cNvPr id="12" name="Slide Number Placeholder 11"/>
          <p:cNvSpPr>
            <a:spLocks noGrp="1"/>
          </p:cNvSpPr>
          <p:nvPr>
            <p:ph type="sldNum" sz="quarter" idx="12"/>
          </p:nvPr>
        </p:nvSpPr>
        <p:spPr/>
        <p:txBody>
          <a:bodyPr/>
          <a:lstStyle/>
          <a:p>
            <a:fld id="{4929A69E-7D8F-4515-9605-0315ABD4F316}" type="slidenum">
              <a:rPr lang="en-US" smtClean="0"/>
              <a:pPr/>
              <a:t>39</a:t>
            </a:fld>
            <a:endParaRPr lang="en-US"/>
          </a:p>
        </p:txBody>
      </p:sp>
    </p:spTree>
    <p:extLst>
      <p:ext uri="{BB962C8B-B14F-4D97-AF65-F5344CB8AC3E}">
        <p14:creationId xmlns:p14="http://schemas.microsoft.com/office/powerpoint/2010/main" val="403311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4056" y="215396"/>
            <a:ext cx="8564488" cy="981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a:solidFill>
                <a:srgbClr val="660033"/>
              </a:solidFill>
              <a:latin typeface="Arial Black" panose="020B0A04020102020204" pitchFamily="34" charset="0"/>
            </a:endParaRPr>
          </a:p>
        </p:txBody>
      </p:sp>
      <p:sp>
        <p:nvSpPr>
          <p:cNvPr id="5" name="Title 1"/>
          <p:cNvSpPr>
            <a:spLocks noGrp="1"/>
          </p:cNvSpPr>
          <p:nvPr>
            <p:ph type="title"/>
          </p:nvPr>
        </p:nvSpPr>
        <p:spPr>
          <a:xfrm>
            <a:off x="162344" y="167572"/>
            <a:ext cx="8229600" cy="914400"/>
          </a:xfrm>
        </p:spPr>
        <p:txBody>
          <a:bodyPr>
            <a:normAutofit/>
          </a:bodyPr>
          <a:lstStyle/>
          <a:p>
            <a:r>
              <a:rPr lang="en-US" sz="3600" b="1" dirty="0" smtClean="0"/>
              <a:t> </a:t>
            </a:r>
            <a:endParaRPr lang="en-US" sz="3600" b="1" dirty="0"/>
          </a:p>
        </p:txBody>
      </p:sp>
      <p:graphicFrame>
        <p:nvGraphicFramePr>
          <p:cNvPr id="2" name="Diagram 1"/>
          <p:cNvGraphicFramePr/>
          <p:nvPr>
            <p:extLst>
              <p:ext uri="{D42A27DB-BD31-4B8C-83A1-F6EECF244321}">
                <p14:modId xmlns:p14="http://schemas.microsoft.com/office/powerpoint/2010/main" val="83574554"/>
              </p:ext>
            </p:extLst>
          </p:nvPr>
        </p:nvGraphicFramePr>
        <p:xfrm>
          <a:off x="419099" y="1196752"/>
          <a:ext cx="8473381"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444208" y="1917138"/>
            <a:ext cx="2448272" cy="1295838"/>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7" name="Oval 6"/>
          <p:cNvSpPr/>
          <p:nvPr/>
        </p:nvSpPr>
        <p:spPr>
          <a:xfrm>
            <a:off x="4355976" y="3229811"/>
            <a:ext cx="1863824" cy="107143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8" name="Oval 7"/>
          <p:cNvSpPr/>
          <p:nvPr/>
        </p:nvSpPr>
        <p:spPr>
          <a:xfrm>
            <a:off x="1979712" y="4149080"/>
            <a:ext cx="2448272" cy="1295838"/>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9" name="Oval 8"/>
          <p:cNvSpPr/>
          <p:nvPr/>
        </p:nvSpPr>
        <p:spPr>
          <a:xfrm>
            <a:off x="6363513" y="4204559"/>
            <a:ext cx="2448272" cy="1295838"/>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cxnSp>
        <p:nvCxnSpPr>
          <p:cNvPr id="11" name="Straight Arrow Connector 10"/>
          <p:cNvCxnSpPr/>
          <p:nvPr/>
        </p:nvCxnSpPr>
        <p:spPr>
          <a:xfrm flipH="1">
            <a:off x="5937720" y="2823178"/>
            <a:ext cx="649221" cy="4488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53808" y="4064149"/>
            <a:ext cx="535565" cy="435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75956" y="4132125"/>
            <a:ext cx="504056" cy="3768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9099" y="5229200"/>
            <a:ext cx="2448272" cy="1295838"/>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8" name="Oval 17"/>
          <p:cNvSpPr/>
          <p:nvPr/>
        </p:nvSpPr>
        <p:spPr>
          <a:xfrm>
            <a:off x="4263592" y="5261590"/>
            <a:ext cx="2448272" cy="1295838"/>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cxnSp>
        <p:nvCxnSpPr>
          <p:cNvPr id="19" name="Straight Arrow Connector 18"/>
          <p:cNvCxnSpPr>
            <a:endCxn id="18" idx="1"/>
          </p:cNvCxnSpPr>
          <p:nvPr/>
        </p:nvCxnSpPr>
        <p:spPr>
          <a:xfrm>
            <a:off x="4277144" y="5119041"/>
            <a:ext cx="344989" cy="3323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082976" y="5171530"/>
            <a:ext cx="245087" cy="2288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16632"/>
            <a:ext cx="814172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3"/>
          <p:cNvSpPr>
            <a:spLocks noGrp="1"/>
          </p:cNvSpPr>
          <p:nvPr>
            <p:ph type="sldNum" sz="quarter" idx="12"/>
          </p:nvPr>
        </p:nvSpPr>
        <p:spPr/>
        <p:txBody>
          <a:bodyPr/>
          <a:lstStyle/>
          <a:p>
            <a:fld id="{4929A69E-7D8F-4515-9605-0315ABD4F316}" type="slidenum">
              <a:rPr lang="en-US" smtClean="0"/>
              <a:pPr/>
              <a:t>4</a:t>
            </a:fld>
            <a:endParaRPr lang="en-US"/>
          </a:p>
        </p:txBody>
      </p:sp>
    </p:spTree>
    <p:extLst>
      <p:ext uri="{BB962C8B-B14F-4D97-AF65-F5344CB8AC3E}">
        <p14:creationId xmlns:p14="http://schemas.microsoft.com/office/powerpoint/2010/main" val="210385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395536" y="1196752"/>
            <a:ext cx="8244434" cy="509358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6117" y="-27384"/>
            <a:ext cx="8363272" cy="1080120"/>
          </a:xfrm>
        </p:spPr>
        <p:txBody>
          <a:bodyPr>
            <a:normAutofit/>
          </a:bodyPr>
          <a:lstStyle/>
          <a:p>
            <a:r>
              <a:rPr lang="en-US" sz="3600" dirty="0"/>
              <a:t>Definitions </a:t>
            </a:r>
          </a:p>
        </p:txBody>
      </p:sp>
      <p:sp>
        <p:nvSpPr>
          <p:cNvPr id="3" name="Content Placeholder 2"/>
          <p:cNvSpPr>
            <a:spLocks noGrp="1"/>
          </p:cNvSpPr>
          <p:nvPr>
            <p:ph sz="quarter" idx="1"/>
          </p:nvPr>
        </p:nvSpPr>
        <p:spPr>
          <a:xfrm>
            <a:off x="395536" y="1124744"/>
            <a:ext cx="4176464" cy="5256584"/>
          </a:xfrm>
        </p:spPr>
        <p:txBody>
          <a:bodyPr>
            <a:normAutofit lnSpcReduction="10000"/>
          </a:bodyPr>
          <a:lstStyle/>
          <a:p>
            <a:pPr>
              <a:buClr>
                <a:srgbClr val="C00000"/>
              </a:buClr>
              <a:buFont typeface="Wingdings" panose="05000000000000000000" pitchFamily="2" charset="2"/>
              <a:buChar char="Ø"/>
            </a:pPr>
            <a:r>
              <a:rPr lang="en-US" sz="2400" b="1" u="sng" dirty="0"/>
              <a:t>A</a:t>
            </a:r>
            <a:r>
              <a:rPr lang="en-US" sz="1600" b="1" dirty="0">
                <a:solidFill>
                  <a:srgbClr val="C00000"/>
                </a:solidFill>
              </a:rPr>
              <a:t>fferent Nerve</a:t>
            </a:r>
            <a:r>
              <a:rPr lang="en-US" sz="1600" dirty="0">
                <a:solidFill>
                  <a:srgbClr val="C00000"/>
                </a:solidFill>
              </a:rPr>
              <a:t>: </a:t>
            </a:r>
            <a:r>
              <a:rPr lang="en-US" sz="1600" dirty="0"/>
              <a:t>sensory nerve that </a:t>
            </a:r>
            <a:r>
              <a:rPr lang="en-US" sz="1600" dirty="0" smtClean="0"/>
              <a:t>carries </a:t>
            </a:r>
            <a:r>
              <a:rPr lang="en-US" sz="1600" dirty="0"/>
              <a:t>nerve impulses from receptors or sense organs toward the central nervous system</a:t>
            </a:r>
            <a:r>
              <a:rPr lang="en-US" sz="1600" dirty="0" smtClean="0"/>
              <a:t>.</a:t>
            </a:r>
            <a:endParaRPr lang="en-US" sz="1600" dirty="0"/>
          </a:p>
          <a:p>
            <a:pPr>
              <a:buClr>
                <a:srgbClr val="C00000"/>
              </a:buClr>
              <a:buFont typeface="Wingdings" panose="05000000000000000000" pitchFamily="2" charset="2"/>
              <a:buChar char="Ø"/>
            </a:pPr>
            <a:endParaRPr lang="en-US" sz="1600" dirty="0"/>
          </a:p>
          <a:p>
            <a:pPr>
              <a:buClr>
                <a:srgbClr val="C00000"/>
              </a:buClr>
              <a:buFont typeface="Wingdings" panose="05000000000000000000" pitchFamily="2" charset="2"/>
              <a:buChar char="Ø"/>
            </a:pPr>
            <a:r>
              <a:rPr lang="en-US" sz="2400" b="1" u="sng" dirty="0" smtClean="0"/>
              <a:t>E</a:t>
            </a:r>
            <a:r>
              <a:rPr lang="en-US" sz="1600" b="1" dirty="0" smtClean="0">
                <a:solidFill>
                  <a:srgbClr val="C00000"/>
                </a:solidFill>
              </a:rPr>
              <a:t>fferent </a:t>
            </a:r>
            <a:r>
              <a:rPr lang="en-US" sz="1600" b="1" dirty="0">
                <a:solidFill>
                  <a:srgbClr val="C00000"/>
                </a:solidFill>
              </a:rPr>
              <a:t>Nerve</a:t>
            </a:r>
            <a:r>
              <a:rPr lang="en-US" sz="1600" dirty="0"/>
              <a:t>: a nerve that conveys impulses toward or to muscles or glands. </a:t>
            </a:r>
          </a:p>
          <a:p>
            <a:pPr>
              <a:buClr>
                <a:srgbClr val="C00000"/>
              </a:buClr>
              <a:buSzPct val="77000"/>
              <a:buFont typeface="Wingdings" panose="05000000000000000000" pitchFamily="2" charset="2"/>
              <a:buChar char="Ø"/>
            </a:pPr>
            <a:r>
              <a:rPr lang="en-US" sz="1600" dirty="0">
                <a:solidFill>
                  <a:schemeClr val="bg1"/>
                </a:solidFill>
              </a:rPr>
              <a:t>(</a:t>
            </a:r>
            <a:r>
              <a:rPr lang="ar-SA" sz="1600" dirty="0">
                <a:solidFill>
                  <a:schemeClr val="bg1"/>
                </a:solidFill>
              </a:rPr>
              <a:t>للربط</a:t>
            </a:r>
            <a:r>
              <a:rPr lang="en-US" sz="1600" dirty="0">
                <a:solidFill>
                  <a:schemeClr val="bg1"/>
                </a:solidFill>
              </a:rPr>
              <a:t> : E: Exit Central Nervous System)</a:t>
            </a:r>
          </a:p>
          <a:p>
            <a:pPr>
              <a:buClr>
                <a:srgbClr val="C00000"/>
              </a:buClr>
              <a:buSzPct val="77000"/>
              <a:buFont typeface="Wingdings" panose="05000000000000000000" pitchFamily="2" charset="2"/>
              <a:buChar char="Ø"/>
            </a:pPr>
            <a:endParaRPr lang="en-US" sz="1600" dirty="0"/>
          </a:p>
          <a:p>
            <a:pPr>
              <a:buClr>
                <a:srgbClr val="C00000"/>
              </a:buClr>
              <a:buSzPct val="77000"/>
              <a:buFont typeface="Wingdings" panose="05000000000000000000" pitchFamily="2" charset="2"/>
              <a:buChar char="Ø"/>
            </a:pPr>
            <a:r>
              <a:rPr lang="en-US" sz="1600" b="1" dirty="0" smtClean="0">
                <a:solidFill>
                  <a:srgbClr val="C00000"/>
                </a:solidFill>
              </a:rPr>
              <a:t>Neurotransmitters</a:t>
            </a:r>
            <a:r>
              <a:rPr lang="en-US" sz="1600" dirty="0">
                <a:solidFill>
                  <a:srgbClr val="C00000"/>
                </a:solidFill>
              </a:rPr>
              <a:t>: </a:t>
            </a:r>
            <a:r>
              <a:rPr lang="en-US" sz="1600" dirty="0"/>
              <a:t>A chemical substance, such as acetylcholine or dopamine, that transmits nerve impulses across a synapse. </a:t>
            </a:r>
            <a:endParaRPr lang="en-US" sz="1600" dirty="0" smtClean="0"/>
          </a:p>
          <a:p>
            <a:pPr>
              <a:buClr>
                <a:srgbClr val="C00000"/>
              </a:buClr>
              <a:buSzPct val="77000"/>
              <a:buFont typeface="Wingdings" panose="05000000000000000000" pitchFamily="2" charset="2"/>
              <a:buChar char="Ø"/>
            </a:pPr>
            <a:endParaRPr lang="en-US" sz="1600" dirty="0"/>
          </a:p>
          <a:p>
            <a:pPr>
              <a:buClr>
                <a:srgbClr val="C00000"/>
              </a:buClr>
              <a:buSzPct val="77000"/>
              <a:buFont typeface="Wingdings" panose="05000000000000000000" pitchFamily="2" charset="2"/>
              <a:buChar char="Ø"/>
            </a:pPr>
            <a:r>
              <a:rPr lang="en-US" sz="1600" dirty="0" smtClean="0">
                <a:solidFill>
                  <a:srgbClr val="C00000"/>
                </a:solidFill>
              </a:rPr>
              <a:t> </a:t>
            </a:r>
            <a:r>
              <a:rPr lang="en-US" sz="1600" b="1" dirty="0">
                <a:solidFill>
                  <a:srgbClr val="C00000"/>
                </a:solidFill>
              </a:rPr>
              <a:t>Synapse</a:t>
            </a:r>
            <a:r>
              <a:rPr lang="en-US" sz="1600" dirty="0"/>
              <a:t>: The junction across which a nerve impulse </a:t>
            </a:r>
            <a:r>
              <a:rPr lang="en-US" sz="1600" dirty="0" smtClean="0"/>
              <a:t>passes. (</a:t>
            </a:r>
            <a:r>
              <a:rPr lang="en-US" sz="1600" dirty="0" smtClean="0">
                <a:solidFill>
                  <a:schemeClr val="bg1"/>
                </a:solidFill>
              </a:rPr>
              <a:t>The process by which information/orders are transmitted</a:t>
            </a:r>
            <a:r>
              <a:rPr lang="en-US" sz="1600" dirty="0" smtClean="0"/>
              <a:t>)</a:t>
            </a:r>
            <a:endParaRPr lang="en-US" sz="1600" dirty="0"/>
          </a:p>
          <a:p>
            <a:pPr marL="0" indent="0">
              <a:buNone/>
            </a:pPr>
            <a:r>
              <a:rPr lang="en-US" sz="1600" dirty="0">
                <a:effectLst>
                  <a:outerShdw blurRad="38100" dist="38100" dir="2700000" algn="tl">
                    <a:srgbClr val="000000">
                      <a:alpha val="43137"/>
                    </a:srgbClr>
                  </a:outerShdw>
                </a:effectLst>
              </a:rPr>
              <a:t>F</a:t>
            </a:r>
            <a:r>
              <a:rPr lang="en-US" sz="1600" dirty="0" smtClean="0">
                <a:effectLst>
                  <a:outerShdw blurRad="38100" dist="38100" dir="2700000" algn="tl">
                    <a:srgbClr val="000000">
                      <a:alpha val="43137"/>
                    </a:srgbClr>
                  </a:outerShdw>
                </a:effectLst>
              </a:rPr>
              <a:t>rom</a:t>
            </a:r>
            <a:r>
              <a:rPr lang="ar-SA" sz="1600" dirty="0"/>
              <a:t>:</a:t>
            </a:r>
            <a:r>
              <a:rPr lang="en-US" sz="1600" dirty="0"/>
              <a:t> an axon terminal</a:t>
            </a:r>
            <a:endParaRPr lang="ar-SA" sz="1600" dirty="0"/>
          </a:p>
          <a:p>
            <a:pPr marL="0" indent="0">
              <a:buNone/>
            </a:pPr>
            <a:r>
              <a:rPr lang="en-US" sz="1600" dirty="0">
                <a:effectLst>
                  <a:outerShdw blurRad="38100" dist="38100" dir="2700000" algn="tl">
                    <a:srgbClr val="000000">
                      <a:alpha val="43137"/>
                    </a:srgbClr>
                  </a:outerShdw>
                </a:effectLst>
              </a:rPr>
              <a:t>To</a:t>
            </a:r>
            <a:r>
              <a:rPr lang="ar-SA" sz="1600" dirty="0"/>
              <a:t>: </a:t>
            </a:r>
            <a:r>
              <a:rPr lang="en-US" sz="1600" dirty="0"/>
              <a:t>a neuron, muscle cell, or gland cell. </a:t>
            </a:r>
          </a:p>
          <a:p>
            <a:endParaRPr lang="en-US" sz="1800" dirty="0"/>
          </a:p>
        </p:txBody>
      </p:sp>
      <p:sp>
        <p:nvSpPr>
          <p:cNvPr id="5" name="TextBox 4"/>
          <p:cNvSpPr txBox="1"/>
          <p:nvPr/>
        </p:nvSpPr>
        <p:spPr>
          <a:xfrm>
            <a:off x="4644008" y="1196752"/>
            <a:ext cx="3970404" cy="4308872"/>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smtClean="0">
                <a:solidFill>
                  <a:srgbClr val="C00000"/>
                </a:solidFill>
              </a:rPr>
              <a:t>Ganglia</a:t>
            </a:r>
            <a:r>
              <a:rPr lang="en-US" sz="1600" b="1" dirty="0" smtClean="0">
                <a:solidFill>
                  <a:srgbClr val="FF0000"/>
                </a:solidFill>
              </a:rPr>
              <a:t> </a:t>
            </a:r>
            <a:r>
              <a:rPr lang="en-US" sz="1600" dirty="0"/>
              <a:t>: an encapsulated collection of nerve-cell bodies </a:t>
            </a:r>
            <a:r>
              <a:rPr lang="en-US" sz="1600" dirty="0">
                <a:effectLst>
                  <a:outerShdw blurRad="38100" dist="38100" dir="2700000" algn="tl">
                    <a:srgbClr val="000000">
                      <a:alpha val="43137"/>
                    </a:srgbClr>
                  </a:outerShdw>
                </a:effectLst>
              </a:rPr>
              <a:t>outside</a:t>
            </a:r>
            <a:r>
              <a:rPr lang="en-US" sz="1600" dirty="0"/>
              <a:t> the </a:t>
            </a:r>
            <a:r>
              <a:rPr lang="en-US" sz="1600" dirty="0" smtClean="0"/>
              <a:t>CNS .</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b="1" dirty="0">
                <a:solidFill>
                  <a:srgbClr val="C00000"/>
                </a:solidFill>
              </a:rPr>
              <a:t>Neuron</a:t>
            </a:r>
            <a:r>
              <a:rPr lang="en-US" sz="1600" b="1" dirty="0" smtClean="0">
                <a:solidFill>
                  <a:srgbClr val="C00000"/>
                </a:solidFill>
              </a:rPr>
              <a:t>:</a:t>
            </a:r>
          </a:p>
          <a:p>
            <a:r>
              <a:rPr lang="en-US" sz="1600" dirty="0" smtClean="0"/>
              <a:t> </a:t>
            </a:r>
            <a:r>
              <a:rPr lang="en-US" sz="1600" dirty="0"/>
              <a:t>a specialized cell transmitting nerve impulses.</a:t>
            </a:r>
            <a:endParaRPr lang="en-US" sz="1600" dirty="0" smtClean="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solidFill>
                  <a:srgbClr val="C00000"/>
                </a:solidFill>
              </a:rPr>
              <a:t>Sensory axon:</a:t>
            </a:r>
          </a:p>
          <a:p>
            <a:pPr lvl="1"/>
            <a:r>
              <a:rPr lang="en-US" sz="1600" dirty="0"/>
              <a:t>sensory nerve cell </a:t>
            </a:r>
            <a:r>
              <a:rPr lang="en-US" sz="1600" dirty="0" smtClean="0"/>
              <a:t>process, conducting </a:t>
            </a:r>
            <a:r>
              <a:rPr lang="en-US" sz="1600" dirty="0"/>
              <a:t>impulses from </a:t>
            </a:r>
            <a:r>
              <a:rPr lang="en-US" sz="1600" dirty="0" smtClean="0"/>
              <a:t>the periphery </a:t>
            </a:r>
            <a:r>
              <a:rPr lang="en-US" sz="1600" dirty="0"/>
              <a:t>toward the nerve cell body</a:t>
            </a:r>
            <a:r>
              <a:rPr lang="en-US" sz="1600" dirty="0" smtClean="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smtClean="0">
                <a:solidFill>
                  <a:srgbClr val="C00000"/>
                </a:solidFill>
              </a:rPr>
              <a:t>Motor </a:t>
            </a:r>
            <a:r>
              <a:rPr lang="en-US" sz="1600" b="1" dirty="0">
                <a:solidFill>
                  <a:srgbClr val="C00000"/>
                </a:solidFill>
              </a:rPr>
              <a:t>axon :</a:t>
            </a:r>
          </a:p>
          <a:p>
            <a:pPr lvl="1"/>
            <a:r>
              <a:rPr lang="en-US" sz="1600" dirty="0"/>
              <a:t>single nerve cell process, conducting impulses from the </a:t>
            </a:r>
            <a:r>
              <a:rPr lang="en-US" sz="1600" dirty="0" smtClean="0"/>
              <a:t>nerve cell </a:t>
            </a:r>
            <a:r>
              <a:rPr lang="en-US" sz="1600" dirty="0"/>
              <a:t>body toward a muse</a:t>
            </a:r>
            <a:r>
              <a:rPr lang="en-US" sz="1600" dirty="0" smtClean="0"/>
              <a:t>.</a:t>
            </a:r>
          </a:p>
          <a:p>
            <a:pPr lvl="1"/>
            <a:endParaRPr lang="en-US" sz="1600" dirty="0"/>
          </a:p>
          <a:p>
            <a:endParaRPr lang="en-US" dirty="0"/>
          </a:p>
        </p:txBody>
      </p:sp>
      <p:sp>
        <p:nvSpPr>
          <p:cNvPr id="8" name="Rounded Rectangle 7"/>
          <p:cNvSpPr/>
          <p:nvPr/>
        </p:nvSpPr>
        <p:spPr>
          <a:xfrm>
            <a:off x="4644008" y="4941168"/>
            <a:ext cx="3968782" cy="13077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solidFill>
                  <a:srgbClr val="C00000"/>
                </a:solidFill>
              </a:rPr>
              <a:t>Note</a:t>
            </a:r>
            <a:r>
              <a:rPr lang="en-US" sz="1600" b="1" dirty="0" smtClean="0">
                <a:solidFill>
                  <a:schemeClr val="bg1">
                    <a:lumMod val="50000"/>
                  </a:schemeClr>
                </a:solidFill>
              </a:rPr>
              <a:t> : Differentiate between</a:t>
            </a:r>
          </a:p>
          <a:p>
            <a:pPr algn="ctr"/>
            <a:r>
              <a:rPr lang="en-US" sz="1600" b="1" dirty="0" smtClean="0">
                <a:solidFill>
                  <a:schemeClr val="bg1">
                    <a:lumMod val="50000"/>
                  </a:schemeClr>
                </a:solidFill>
              </a:rPr>
              <a:t> </a:t>
            </a:r>
            <a:endParaRPr lang="en-US" sz="1200" dirty="0">
              <a:solidFill>
                <a:schemeClr val="bg1">
                  <a:lumMod val="50000"/>
                </a:schemeClr>
              </a:solidFill>
            </a:endParaRPr>
          </a:p>
          <a:p>
            <a:pPr algn="ctr"/>
            <a:r>
              <a:rPr lang="en-US" sz="1200" b="1" dirty="0">
                <a:solidFill>
                  <a:srgbClr val="C00000"/>
                </a:solidFill>
              </a:rPr>
              <a:t>A</a:t>
            </a:r>
            <a:r>
              <a:rPr lang="en-US" sz="1200" b="1" dirty="0">
                <a:solidFill>
                  <a:schemeClr val="bg1">
                    <a:lumMod val="50000"/>
                  </a:schemeClr>
                </a:solidFill>
              </a:rPr>
              <a:t>fferent</a:t>
            </a:r>
            <a:r>
              <a:rPr lang="en-US" sz="1200" dirty="0">
                <a:solidFill>
                  <a:schemeClr val="bg1">
                    <a:lumMod val="50000"/>
                  </a:schemeClr>
                </a:solidFill>
              </a:rPr>
              <a:t>: </a:t>
            </a:r>
            <a:r>
              <a:rPr lang="ar-SA" sz="1200" dirty="0">
                <a:solidFill>
                  <a:schemeClr val="bg1">
                    <a:lumMod val="50000"/>
                  </a:schemeClr>
                </a:solidFill>
              </a:rPr>
              <a:t>إلى الجهاز العصبي المركزي </a:t>
            </a:r>
            <a:endParaRPr lang="en-US" sz="1200" dirty="0">
              <a:solidFill>
                <a:schemeClr val="bg1">
                  <a:lumMod val="50000"/>
                </a:schemeClr>
              </a:solidFill>
            </a:endParaRPr>
          </a:p>
          <a:p>
            <a:pPr algn="ctr"/>
            <a:r>
              <a:rPr lang="ar-SA" sz="1200" dirty="0">
                <a:solidFill>
                  <a:schemeClr val="bg1">
                    <a:lumMod val="50000"/>
                  </a:schemeClr>
                </a:solidFill>
              </a:rPr>
              <a:t>من الأعضاء </a:t>
            </a:r>
          </a:p>
          <a:p>
            <a:pPr algn="ctr"/>
            <a:r>
              <a:rPr lang="en-US" sz="1200" b="1" dirty="0">
                <a:solidFill>
                  <a:srgbClr val="C00000"/>
                </a:solidFill>
              </a:rPr>
              <a:t>E</a:t>
            </a:r>
            <a:r>
              <a:rPr lang="en-US" sz="1200" b="1" dirty="0">
                <a:solidFill>
                  <a:schemeClr val="bg1">
                    <a:lumMod val="50000"/>
                  </a:schemeClr>
                </a:solidFill>
              </a:rPr>
              <a:t>fferent</a:t>
            </a:r>
            <a:r>
              <a:rPr lang="en-US" sz="1200" b="1" dirty="0" smtClean="0">
                <a:solidFill>
                  <a:schemeClr val="bg1">
                    <a:lumMod val="50000"/>
                  </a:schemeClr>
                </a:solidFill>
              </a:rPr>
              <a:t>: </a:t>
            </a:r>
            <a:r>
              <a:rPr lang="ar-SA" sz="1200" dirty="0" smtClean="0">
                <a:solidFill>
                  <a:schemeClr val="bg1">
                    <a:lumMod val="50000"/>
                  </a:schemeClr>
                </a:solidFill>
              </a:rPr>
              <a:t>من </a:t>
            </a:r>
            <a:r>
              <a:rPr lang="ar-SA" sz="1200" dirty="0">
                <a:solidFill>
                  <a:schemeClr val="bg1">
                    <a:lumMod val="50000"/>
                  </a:schemeClr>
                </a:solidFill>
              </a:rPr>
              <a:t>الجهاز العصبي المركزي إلى الأعضاء</a:t>
            </a:r>
          </a:p>
        </p:txBody>
      </p:sp>
      <p:sp>
        <p:nvSpPr>
          <p:cNvPr id="10" name="Slide Number Placeholder 9"/>
          <p:cNvSpPr>
            <a:spLocks noGrp="1"/>
          </p:cNvSpPr>
          <p:nvPr>
            <p:ph type="sldNum" sz="quarter" idx="12"/>
          </p:nvPr>
        </p:nvSpPr>
        <p:spPr/>
        <p:txBody>
          <a:bodyPr/>
          <a:lstStyle/>
          <a:p>
            <a:fld id="{4929A69E-7D8F-4515-9605-0315ABD4F316}" type="slidenum">
              <a:rPr lang="en-US" smtClean="0"/>
              <a:pPr/>
              <a:t>5</a:t>
            </a:fld>
            <a:endParaRPr lang="en-US"/>
          </a:p>
        </p:txBody>
      </p:sp>
    </p:spTree>
    <p:extLst>
      <p:ext uri="{BB962C8B-B14F-4D97-AF65-F5344CB8AC3E}">
        <p14:creationId xmlns:p14="http://schemas.microsoft.com/office/powerpoint/2010/main" val="28990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ar-SA" dirty="0"/>
          </a:p>
        </p:txBody>
      </p:sp>
      <p:sp>
        <p:nvSpPr>
          <p:cNvPr id="4" name="TextBox 3"/>
          <p:cNvSpPr txBox="1"/>
          <p:nvPr/>
        </p:nvSpPr>
        <p:spPr>
          <a:xfrm>
            <a:off x="430595" y="1196752"/>
            <a:ext cx="4973786" cy="2246769"/>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 The Central Nervous System (CNS) include of </a:t>
            </a:r>
            <a:r>
              <a:rPr lang="en-US" sz="1600" b="1" dirty="0" smtClean="0">
                <a:effectLst>
                  <a:outerShdw blurRad="38100" dist="38100" dir="2700000" algn="tl">
                    <a:srgbClr val="000000">
                      <a:alpha val="43137"/>
                    </a:srgbClr>
                  </a:outerShdw>
                </a:effectLst>
              </a:rPr>
              <a:t>: </a:t>
            </a:r>
            <a:r>
              <a:rPr lang="en-US" sz="1400" dirty="0"/>
              <a:t>T</a:t>
            </a:r>
            <a:r>
              <a:rPr lang="en-US" sz="1400" dirty="0" smtClean="0"/>
              <a:t>he </a:t>
            </a:r>
            <a:r>
              <a:rPr lang="en-US" sz="1400" dirty="0"/>
              <a:t>brain and spinal cord. </a:t>
            </a:r>
            <a:endParaRPr lang="en-US" sz="1400" b="1" dirty="0"/>
          </a:p>
          <a:p>
            <a:endParaRPr lang="en-US" sz="1600" b="1" dirty="0">
              <a:effectLst>
                <a:outerShdw blurRad="38100" dist="38100" dir="2700000" algn="tl">
                  <a:srgbClr val="000000">
                    <a:alpha val="43137"/>
                  </a:srgbClr>
                </a:outerShdw>
              </a:effectLst>
            </a:endParaRPr>
          </a:p>
          <a:p>
            <a:r>
              <a:rPr lang="en-US" sz="1600" b="1" dirty="0">
                <a:effectLst>
                  <a:outerShdw blurRad="38100" dist="38100" dir="2700000" algn="tl">
                    <a:srgbClr val="000000">
                      <a:alpha val="43137"/>
                    </a:srgbClr>
                  </a:outerShdw>
                </a:effectLst>
              </a:rPr>
              <a:t>-The Peripheral Nervous System (PNS) Formed by:</a:t>
            </a:r>
          </a:p>
          <a:p>
            <a:r>
              <a:rPr lang="en-US" sz="1400" dirty="0"/>
              <a:t> </a:t>
            </a:r>
            <a:r>
              <a:rPr lang="en-US" sz="1400" dirty="0">
                <a:solidFill>
                  <a:srgbClr val="FF0000"/>
                </a:solidFill>
              </a:rPr>
              <a:t>neurons &amp; their processes</a:t>
            </a:r>
            <a:r>
              <a:rPr lang="en-US" sz="1400" dirty="0"/>
              <a:t> present in all the regions of the body. </a:t>
            </a:r>
            <a:endParaRPr lang="en-US" sz="1600" b="1" dirty="0" smtClean="0">
              <a:effectLst>
                <a:outerShdw blurRad="38100" dist="38100" dir="2700000" algn="tl">
                  <a:srgbClr val="000000">
                    <a:alpha val="43137"/>
                  </a:srgbClr>
                </a:outerShdw>
              </a:effectLst>
            </a:endParaRP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 The </a:t>
            </a:r>
            <a:r>
              <a:rPr lang="en-US" sz="1600" b="1" dirty="0">
                <a:effectLst>
                  <a:outerShdw blurRad="38100" dist="38100" dir="2700000" algn="tl">
                    <a:srgbClr val="000000">
                      <a:alpha val="43137"/>
                    </a:srgbClr>
                  </a:outerShdw>
                </a:effectLst>
              </a:rPr>
              <a:t>Peripheral Nervous System (PNS</a:t>
            </a:r>
            <a:r>
              <a:rPr lang="en-US" sz="1600" b="1" dirty="0" smtClean="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endParaRPr lang="en-US" sz="1600" b="1" dirty="0">
              <a:solidFill>
                <a:srgbClr val="FF0000"/>
              </a:solidFill>
            </a:endParaRPr>
          </a:p>
        </p:txBody>
      </p:sp>
      <p:graphicFrame>
        <p:nvGraphicFramePr>
          <p:cNvPr id="13" name="Diagram 12"/>
          <p:cNvGraphicFramePr/>
          <p:nvPr>
            <p:extLst>
              <p:ext uri="{D42A27DB-BD31-4B8C-83A1-F6EECF244321}">
                <p14:modId xmlns:p14="http://schemas.microsoft.com/office/powerpoint/2010/main" val="1963019349"/>
              </p:ext>
            </p:extLst>
          </p:nvPr>
        </p:nvGraphicFramePr>
        <p:xfrm>
          <a:off x="358117" y="2924944"/>
          <a:ext cx="5068742" cy="2180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380596" y="4519263"/>
            <a:ext cx="5023785" cy="2031325"/>
          </a:xfrm>
          <a:prstGeom prst="rect">
            <a:avLst/>
          </a:prstGeom>
          <a:noFill/>
        </p:spPr>
        <p:txBody>
          <a:bodyPr wrap="square" rtlCol="0">
            <a:spAutoFit/>
          </a:bodyPr>
          <a:lstStyle/>
          <a:p>
            <a:r>
              <a:rPr lang="en-US" sz="1600" b="1" dirty="0" smtClean="0"/>
              <a:t>-ANS </a:t>
            </a:r>
            <a:r>
              <a:rPr lang="en-US" sz="1600" b="1" dirty="0"/>
              <a:t>is subdivision of the peripheral nervous </a:t>
            </a:r>
            <a:r>
              <a:rPr lang="en-US" sz="1600" b="1" dirty="0" smtClean="0"/>
              <a:t>system.</a:t>
            </a:r>
          </a:p>
          <a:p>
            <a:endParaRPr lang="en-US" sz="1600" dirty="0"/>
          </a:p>
          <a:p>
            <a:r>
              <a:rPr lang="en-US" sz="1600" b="1" dirty="0" smtClean="0">
                <a:effectLst>
                  <a:outerShdw blurRad="38100" dist="38100" dir="2700000" algn="tl">
                    <a:srgbClr val="000000">
                      <a:alpha val="43137"/>
                    </a:srgbClr>
                  </a:outerShdw>
                </a:effectLst>
              </a:rPr>
              <a:t>-PNS is </a:t>
            </a:r>
            <a:r>
              <a:rPr lang="en-US" sz="1600" b="1" dirty="0">
                <a:effectLst>
                  <a:outerShdw blurRad="38100" dist="38100" dir="2700000" algn="tl">
                    <a:srgbClr val="000000">
                      <a:alpha val="43137"/>
                    </a:srgbClr>
                  </a:outerShdw>
                </a:effectLst>
              </a:rPr>
              <a:t>consists of:</a:t>
            </a:r>
          </a:p>
          <a:p>
            <a:r>
              <a:rPr lang="en-US" sz="1400" dirty="0">
                <a:effectLst>
                  <a:outerShdw blurRad="38100" dist="38100" dir="2700000" algn="tl">
                    <a:srgbClr val="000000">
                      <a:alpha val="43137"/>
                    </a:srgbClr>
                  </a:outerShdw>
                </a:effectLst>
              </a:rPr>
              <a:t>1- </a:t>
            </a:r>
            <a:r>
              <a:rPr lang="en-US" sz="1400" b="1" dirty="0">
                <a:effectLst>
                  <a:outerShdw blurRad="38100" dist="38100" dir="2700000" algn="tl">
                    <a:srgbClr val="000000">
                      <a:alpha val="43137"/>
                    </a:srgbClr>
                  </a:outerShdw>
                </a:effectLst>
              </a:rPr>
              <a:t>cranial nerves </a:t>
            </a:r>
            <a:r>
              <a:rPr lang="en-US" sz="1400" dirty="0"/>
              <a:t>arising from </a:t>
            </a:r>
            <a:r>
              <a:rPr lang="en-US" sz="1400" dirty="0">
                <a:solidFill>
                  <a:srgbClr val="FF0000"/>
                </a:solidFill>
              </a:rPr>
              <a:t>the brain</a:t>
            </a:r>
            <a:endParaRPr lang="ar-SA" sz="1400" dirty="0">
              <a:solidFill>
                <a:srgbClr val="FF0000"/>
              </a:solidFill>
            </a:endParaRPr>
          </a:p>
          <a:p>
            <a:r>
              <a:rPr lang="en-US" sz="1400" b="1" dirty="0">
                <a:effectLst>
                  <a:outerShdw blurRad="38100" dist="38100" dir="2700000" algn="tl">
                    <a:srgbClr val="000000">
                      <a:alpha val="43137"/>
                    </a:srgbClr>
                  </a:outerShdw>
                </a:effectLst>
              </a:rPr>
              <a:t>2- spinal nerves </a:t>
            </a:r>
            <a:r>
              <a:rPr lang="en-US" sz="1400" dirty="0"/>
              <a:t>arising from </a:t>
            </a:r>
            <a:r>
              <a:rPr lang="en-US" sz="1400" dirty="0">
                <a:solidFill>
                  <a:srgbClr val="FF0000"/>
                </a:solidFill>
              </a:rPr>
              <a:t>the spinal cord. </a:t>
            </a:r>
          </a:p>
          <a:p>
            <a:r>
              <a:rPr lang="ar-SA" sz="1400" dirty="0">
                <a:solidFill>
                  <a:schemeClr val="bg1">
                    <a:lumMod val="65000"/>
                  </a:schemeClr>
                </a:solidFill>
              </a:rPr>
              <a:t> </a:t>
            </a:r>
            <a:r>
              <a:rPr lang="ar-SA" sz="1600" dirty="0">
                <a:solidFill>
                  <a:schemeClr val="bg1">
                    <a:lumMod val="65000"/>
                  </a:schemeClr>
                </a:solidFill>
              </a:rPr>
              <a:t>(</a:t>
            </a:r>
            <a:r>
              <a:rPr lang="ar-SA" sz="1600" dirty="0" smtClean="0">
                <a:solidFill>
                  <a:schemeClr val="bg1">
                    <a:lumMod val="65000"/>
                  </a:schemeClr>
                </a:solidFill>
              </a:rPr>
              <a:t>الأعصاب مع إنهم </a:t>
            </a:r>
            <a:r>
              <a:rPr lang="ar-SA" sz="1600" dirty="0">
                <a:solidFill>
                  <a:schemeClr val="bg1">
                    <a:lumMod val="65000"/>
                  </a:schemeClr>
                </a:solidFill>
              </a:rPr>
              <a:t>يجون من المخ والسباينل كورد  بس جزء من الطرفي)</a:t>
            </a:r>
            <a:endParaRPr lang="en-US" sz="1600" dirty="0">
              <a:solidFill>
                <a:schemeClr val="bg1">
                  <a:lumMod val="65000"/>
                </a:schemeClr>
              </a:solidFill>
            </a:endParaRPr>
          </a:p>
          <a:p>
            <a:endParaRPr lang="en-US" dirty="0"/>
          </a:p>
        </p:txBody>
      </p:sp>
      <p:sp>
        <p:nvSpPr>
          <p:cNvPr id="17" name="TextBox 16"/>
          <p:cNvSpPr txBox="1"/>
          <p:nvPr/>
        </p:nvSpPr>
        <p:spPr>
          <a:xfrm>
            <a:off x="6012160" y="1412776"/>
            <a:ext cx="266429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chemeClr val="bg1">
                    <a:lumMod val="65000"/>
                  </a:schemeClr>
                </a:solidFill>
              </a:rPr>
              <a:t>Central  </a:t>
            </a:r>
            <a:r>
              <a:rPr lang="en-US" dirty="0">
                <a:solidFill>
                  <a:schemeClr val="bg1">
                    <a:lumMod val="65000"/>
                  </a:schemeClr>
                </a:solidFill>
              </a:rPr>
              <a:t>Vs. Peripheral</a:t>
            </a:r>
          </a:p>
          <a:p>
            <a:r>
              <a:rPr lang="en-US" dirty="0">
                <a:solidFill>
                  <a:schemeClr val="bg1">
                    <a:lumMod val="65000"/>
                  </a:schemeClr>
                </a:solidFill>
              </a:rPr>
              <a:t>Is a </a:t>
            </a:r>
            <a:r>
              <a:rPr lang="en-US" dirty="0">
                <a:solidFill>
                  <a:srgbClr val="C00000"/>
                </a:solidFill>
              </a:rPr>
              <a:t>structural</a:t>
            </a:r>
            <a:r>
              <a:rPr lang="en-US" dirty="0">
                <a:solidFill>
                  <a:schemeClr val="bg1">
                    <a:lumMod val="65000"/>
                  </a:schemeClr>
                </a:solidFill>
              </a:rPr>
              <a:t> division of the nervous system</a:t>
            </a:r>
          </a:p>
          <a:p>
            <a:r>
              <a:rPr lang="en-US" dirty="0">
                <a:solidFill>
                  <a:schemeClr val="bg1">
                    <a:lumMod val="65000"/>
                  </a:schemeClr>
                </a:solidFill>
              </a:rPr>
              <a:t>*Somatic vs. autonomic is a </a:t>
            </a:r>
            <a:r>
              <a:rPr lang="en-US" dirty="0">
                <a:solidFill>
                  <a:srgbClr val="C00000"/>
                </a:solidFill>
              </a:rPr>
              <a:t>functional</a:t>
            </a:r>
            <a:r>
              <a:rPr lang="en-US" dirty="0">
                <a:solidFill>
                  <a:schemeClr val="bg1">
                    <a:lumMod val="65000"/>
                  </a:schemeClr>
                </a:solidFill>
              </a:rPr>
              <a:t> division of the nervous system.</a:t>
            </a:r>
          </a:p>
        </p:txBody>
      </p:sp>
      <p:sp>
        <p:nvSpPr>
          <p:cNvPr id="18" name="Flowchart: Process 17"/>
          <p:cNvSpPr/>
          <p:nvPr/>
        </p:nvSpPr>
        <p:spPr>
          <a:xfrm>
            <a:off x="6148354" y="3698790"/>
            <a:ext cx="2391907" cy="212343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n-US" sz="1600" b="1" dirty="0">
                <a:solidFill>
                  <a:srgbClr val="933B95"/>
                </a:solidFill>
              </a:rPr>
              <a:t>Q) </a:t>
            </a:r>
            <a:r>
              <a:rPr lang="en-US" sz="1600" dirty="0">
                <a:solidFill>
                  <a:srgbClr val="933B95"/>
                </a:solidFill>
              </a:rPr>
              <a:t>How does the Nervous System </a:t>
            </a:r>
            <a:r>
              <a:rPr lang="en-US" sz="1600" b="1" dirty="0">
                <a:solidFill>
                  <a:srgbClr val="FF0000"/>
                </a:solidFill>
                <a:effectLst>
                  <a:outerShdw blurRad="38100" dist="38100" dir="2700000" algn="tl">
                    <a:srgbClr val="000000">
                      <a:alpha val="43137"/>
                    </a:srgbClr>
                  </a:outerShdw>
                </a:effectLst>
              </a:rPr>
              <a:t>monitor and control</a:t>
            </a:r>
            <a:r>
              <a:rPr lang="en-US" sz="1600" dirty="0">
                <a:solidFill>
                  <a:srgbClr val="FF0000"/>
                </a:solidFill>
              </a:rPr>
              <a:t> </a:t>
            </a:r>
            <a:r>
              <a:rPr lang="en-US" sz="1600" dirty="0">
                <a:solidFill>
                  <a:srgbClr val="933B95"/>
                </a:solidFill>
              </a:rPr>
              <a:t>almost every organ / system?</a:t>
            </a:r>
          </a:p>
          <a:p>
            <a:pPr lvl="0"/>
            <a:r>
              <a:rPr lang="en-US" sz="1600" b="1" dirty="0">
                <a:solidFill>
                  <a:srgbClr val="933B95"/>
                </a:solidFill>
              </a:rPr>
              <a:t>A) </a:t>
            </a:r>
            <a:r>
              <a:rPr lang="en-US" sz="1600" dirty="0">
                <a:solidFill>
                  <a:srgbClr val="0070C0"/>
                </a:solidFill>
              </a:rPr>
              <a:t>through: a series </a:t>
            </a:r>
            <a:r>
              <a:rPr lang="en-US" sz="1600" b="1" dirty="0">
                <a:solidFill>
                  <a:srgbClr val="0070C0"/>
                </a:solidFill>
              </a:rPr>
              <a:t>of positive and negative feedback loops. </a:t>
            </a:r>
          </a:p>
        </p:txBody>
      </p:sp>
      <p:cxnSp>
        <p:nvCxnSpPr>
          <p:cNvPr id="19" name="Straight Connector 18"/>
          <p:cNvCxnSpPr/>
          <p:nvPr/>
        </p:nvCxnSpPr>
        <p:spPr>
          <a:xfrm>
            <a:off x="5508104" y="1196752"/>
            <a:ext cx="0" cy="5112568"/>
          </a:xfrm>
          <a:prstGeom prst="line">
            <a:avLst/>
          </a:prstGeom>
        </p:spPr>
        <p:style>
          <a:lnRef idx="3">
            <a:schemeClr val="accent1"/>
          </a:lnRef>
          <a:fillRef idx="0">
            <a:schemeClr val="accent1"/>
          </a:fillRef>
          <a:effectRef idx="2">
            <a:schemeClr val="accent1"/>
          </a:effectRef>
          <a:fontRef idx="minor">
            <a:schemeClr val="tx1"/>
          </a:fontRef>
        </p:style>
      </p:cxnSp>
      <p:sp>
        <p:nvSpPr>
          <p:cNvPr id="3" name="Down Arrow 2"/>
          <p:cNvSpPr/>
          <p:nvPr/>
        </p:nvSpPr>
        <p:spPr>
          <a:xfrm>
            <a:off x="2354835" y="3250843"/>
            <a:ext cx="720080" cy="323166"/>
          </a:xfrm>
          <a:prstGeom prst="downArrow">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a:p>
        </p:txBody>
      </p:sp>
      <p:cxnSp>
        <p:nvCxnSpPr>
          <p:cNvPr id="6" name="Straight Arrow Connector 5"/>
          <p:cNvCxnSpPr/>
          <p:nvPr/>
        </p:nvCxnSpPr>
        <p:spPr>
          <a:xfrm flipV="1">
            <a:off x="3491880" y="4293097"/>
            <a:ext cx="216024" cy="28803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4929A69E-7D8F-4515-9605-0315ABD4F316}" type="slidenum">
              <a:rPr lang="en-US" smtClean="0"/>
              <a:pPr/>
              <a:t>6</a:t>
            </a:fld>
            <a:endParaRPr lang="en-US"/>
          </a:p>
        </p:txBody>
      </p:sp>
    </p:spTree>
    <p:extLst>
      <p:ext uri="{BB962C8B-B14F-4D97-AF65-F5344CB8AC3E}">
        <p14:creationId xmlns:p14="http://schemas.microsoft.com/office/powerpoint/2010/main" val="657351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Difference between Motor (Efferent) Pathways of </a:t>
            </a:r>
            <a:r>
              <a:rPr lang="en-US" dirty="0" smtClean="0"/>
              <a:t>Somatic </a:t>
            </a:r>
            <a:r>
              <a:rPr lang="en-US" dirty="0"/>
              <a:t>vs. A</a:t>
            </a:r>
            <a:r>
              <a:rPr lang="en-US" dirty="0" smtClean="0"/>
              <a:t>utonomic</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84771372"/>
              </p:ext>
            </p:extLst>
          </p:nvPr>
        </p:nvGraphicFramePr>
        <p:xfrm>
          <a:off x="611560" y="1268760"/>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flipV="1">
            <a:off x="5940152" y="1786150"/>
            <a:ext cx="613655" cy="4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32240" y="1181261"/>
            <a:ext cx="2338336" cy="1277273"/>
          </a:xfrm>
          <a:prstGeom prst="rect">
            <a:avLst/>
          </a:prstGeom>
          <a:noFill/>
          <a:ln>
            <a:solidFill>
              <a:schemeClr val="accent1"/>
            </a:solidFill>
          </a:ln>
        </p:spPr>
        <p:txBody>
          <a:bodyPr wrap="square" rtlCol="0">
            <a:spAutoFit/>
          </a:bodyPr>
          <a:lstStyle/>
          <a:p>
            <a:r>
              <a:rPr lang="en-US" altLang="en-US" sz="1100" b="1" dirty="0"/>
              <a:t>Composed of a special group of </a:t>
            </a:r>
            <a:r>
              <a:rPr lang="en-US" altLang="en-US" sz="1100" b="1" dirty="0" smtClean="0"/>
              <a:t>neurons serving</a:t>
            </a:r>
            <a:r>
              <a:rPr lang="en-US" altLang="en-US" sz="1100" b="1" dirty="0"/>
              <a:t>: </a:t>
            </a:r>
            <a:endParaRPr lang="en-US" altLang="en-US" sz="1100" dirty="0"/>
          </a:p>
          <a:p>
            <a:pPr marL="171450" indent="-171450">
              <a:buFont typeface="Arial" panose="020B0604020202020204" pitchFamily="34" charset="0"/>
              <a:buChar char="•"/>
            </a:pPr>
            <a:r>
              <a:rPr lang="en-US" altLang="en-US" sz="1100" dirty="0" smtClean="0"/>
              <a:t>Cardiac </a:t>
            </a:r>
            <a:r>
              <a:rPr lang="en-US" altLang="en-US" sz="1100" dirty="0"/>
              <a:t>muscle (the heart</a:t>
            </a:r>
            <a:r>
              <a:rPr lang="en-US" altLang="en-US" sz="1100" dirty="0" smtClean="0"/>
              <a:t>)</a:t>
            </a:r>
          </a:p>
          <a:p>
            <a:pPr marL="171450" indent="-171450">
              <a:buFont typeface="Arial" panose="020B0604020202020204" pitchFamily="34" charset="0"/>
              <a:buChar char="•"/>
            </a:pPr>
            <a:r>
              <a:rPr lang="en-US" altLang="en-US" sz="1100" dirty="0" smtClean="0"/>
              <a:t>Smooth </a:t>
            </a:r>
            <a:r>
              <a:rPr lang="en-US" altLang="en-US" sz="1100" dirty="0"/>
              <a:t>muscle (walls of viscera and blood vessels</a:t>
            </a:r>
            <a:r>
              <a:rPr lang="en-US" altLang="en-US" sz="1100" dirty="0" smtClean="0"/>
              <a:t>)</a:t>
            </a:r>
          </a:p>
          <a:p>
            <a:pPr marL="171450" indent="-171450">
              <a:buFont typeface="Arial" panose="020B0604020202020204" pitchFamily="34" charset="0"/>
              <a:buChar char="•"/>
            </a:pPr>
            <a:r>
              <a:rPr lang="en-US" altLang="en-US" sz="1100" dirty="0" smtClean="0"/>
              <a:t>Internal organs</a:t>
            </a:r>
          </a:p>
          <a:p>
            <a:pPr marL="171450" indent="-171450">
              <a:buFont typeface="Arial" panose="020B0604020202020204" pitchFamily="34" charset="0"/>
              <a:buChar char="•"/>
            </a:pPr>
            <a:r>
              <a:rPr lang="en-US" altLang="en-US" sz="1100" dirty="0" smtClean="0"/>
              <a:t>Skin</a:t>
            </a:r>
            <a:endParaRPr lang="en-US" sz="1100" dirty="0"/>
          </a:p>
        </p:txBody>
      </p:sp>
      <p:sp>
        <p:nvSpPr>
          <p:cNvPr id="7" name="TextBox 6"/>
          <p:cNvSpPr txBox="1"/>
          <p:nvPr/>
        </p:nvSpPr>
        <p:spPr>
          <a:xfrm>
            <a:off x="791072" y="6354985"/>
            <a:ext cx="8461448" cy="338554"/>
          </a:xfrm>
          <a:prstGeom prst="rect">
            <a:avLst/>
          </a:prstGeom>
          <a:noFill/>
        </p:spPr>
        <p:txBody>
          <a:bodyPr wrap="square" rtlCol="0">
            <a:spAutoFit/>
          </a:bodyPr>
          <a:lstStyle/>
          <a:p>
            <a:r>
              <a:rPr lang="en-US" sz="1600" smtClean="0">
                <a:solidFill>
                  <a:schemeClr val="bg1">
                    <a:lumMod val="50000"/>
                  </a:schemeClr>
                </a:solidFill>
              </a:rPr>
              <a:t>(Myelination</a:t>
            </a:r>
            <a:r>
              <a:rPr lang="en-US" sz="1600" dirty="0" smtClean="0">
                <a:solidFill>
                  <a:schemeClr val="bg1">
                    <a:lumMod val="50000"/>
                  </a:schemeClr>
                </a:solidFill>
              </a:rPr>
              <a:t>:  a mixture of proteins and phospholipids forming a whitish sheath around </a:t>
            </a:r>
            <a:r>
              <a:rPr lang="en-US" sz="1600" smtClean="0">
                <a:solidFill>
                  <a:schemeClr val="bg1">
                    <a:lumMod val="50000"/>
                  </a:schemeClr>
                </a:solidFill>
              </a:rPr>
              <a:t>nerve </a:t>
            </a:r>
            <a:r>
              <a:rPr lang="en-US" sz="1600" smtClean="0">
                <a:solidFill>
                  <a:schemeClr val="bg1">
                    <a:lumMod val="50000"/>
                  </a:schemeClr>
                </a:solidFill>
              </a:rPr>
              <a:t>fibers)</a:t>
            </a:r>
            <a:endParaRPr lang="en-US" sz="1600" dirty="0">
              <a:solidFill>
                <a:schemeClr val="bg1">
                  <a:lumMod val="50000"/>
                </a:schemeClr>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pPr/>
              <a:t>7</a:t>
            </a:fld>
            <a:endParaRPr lang="en-US"/>
          </a:p>
        </p:txBody>
      </p:sp>
    </p:spTree>
    <p:extLst>
      <p:ext uri="{BB962C8B-B14F-4D97-AF65-F5344CB8AC3E}">
        <p14:creationId xmlns:p14="http://schemas.microsoft.com/office/powerpoint/2010/main" val="30850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5"/>
          <p:cNvGraphicFramePr>
            <a:graphicFrameLocks noGrp="1"/>
          </p:cNvGraphicFramePr>
          <p:nvPr>
            <p:ph sz="quarter" idx="1"/>
            <p:extLst>
              <p:ext uri="{D42A27DB-BD31-4B8C-83A1-F6EECF244321}">
                <p14:modId xmlns:p14="http://schemas.microsoft.com/office/powerpoint/2010/main" val="3535420701"/>
              </p:ext>
            </p:extLst>
          </p:nvPr>
        </p:nvGraphicFramePr>
        <p:xfrm>
          <a:off x="1920404" y="1376213"/>
          <a:ext cx="4451796" cy="270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188" b="10232"/>
          <a:stretch/>
        </p:blipFill>
        <p:spPr>
          <a:xfrm>
            <a:off x="229816" y="2924944"/>
            <a:ext cx="1872208" cy="115212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2630" y="3047877"/>
            <a:ext cx="1800200" cy="1127716"/>
          </a:xfrm>
          <a:prstGeom prst="rect">
            <a:avLst/>
          </a:prstGeom>
        </p:spPr>
      </p:pic>
      <p:sp>
        <p:nvSpPr>
          <p:cNvPr id="18" name="TextBox 17"/>
          <p:cNvSpPr txBox="1"/>
          <p:nvPr/>
        </p:nvSpPr>
        <p:spPr>
          <a:xfrm>
            <a:off x="200217" y="4725404"/>
            <a:ext cx="5616624" cy="126188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US" dirty="0">
                <a:solidFill>
                  <a:schemeClr val="tx2">
                    <a:lumMod val="75000"/>
                  </a:schemeClr>
                </a:solidFill>
              </a:rPr>
              <a:t>Sympathetic and </a:t>
            </a:r>
            <a:r>
              <a:rPr lang="en-US" dirty="0" smtClean="0">
                <a:solidFill>
                  <a:schemeClr val="tx2">
                    <a:lumMod val="75000"/>
                  </a:schemeClr>
                </a:solidFill>
              </a:rPr>
              <a:t>parasympathetic :  </a:t>
            </a:r>
            <a:r>
              <a:rPr lang="en-US" dirty="0" smtClean="0"/>
              <a:t>anatomic </a:t>
            </a:r>
            <a:r>
              <a:rPr lang="en-US" dirty="0"/>
              <a:t>terms. </a:t>
            </a:r>
          </a:p>
          <a:p>
            <a:pPr marL="285750" indent="-285750">
              <a:buFont typeface="Arial" panose="020B0604020202020204" pitchFamily="34" charset="0"/>
              <a:buChar char="•"/>
            </a:pPr>
            <a:r>
              <a:rPr lang="en-US" dirty="0">
                <a:solidFill>
                  <a:schemeClr val="tx2">
                    <a:lumMod val="75000"/>
                  </a:schemeClr>
                </a:solidFill>
              </a:rPr>
              <a:t>Their anatomic </a:t>
            </a:r>
            <a:r>
              <a:rPr lang="en-US" b="1" dirty="0">
                <a:solidFill>
                  <a:schemeClr val="tx2">
                    <a:lumMod val="75000"/>
                  </a:schemeClr>
                </a:solidFill>
                <a:effectLst>
                  <a:outerShdw blurRad="38100" dist="38100" dir="2700000" algn="tl">
                    <a:srgbClr val="000000">
                      <a:alpha val="43137"/>
                    </a:srgbClr>
                  </a:outerShdw>
                </a:effectLst>
              </a:rPr>
              <a:t>origin</a:t>
            </a:r>
            <a:r>
              <a:rPr lang="en-US" dirty="0">
                <a:solidFill>
                  <a:schemeClr val="tx2">
                    <a:lumMod val="75000"/>
                  </a:schemeClr>
                </a:solidFill>
              </a:rPr>
              <a:t> </a:t>
            </a:r>
            <a:r>
              <a:rPr lang="en-US" dirty="0" smtClean="0">
                <a:solidFill>
                  <a:schemeClr val="tx2">
                    <a:lumMod val="75000"/>
                  </a:schemeClr>
                </a:solidFill>
              </a:rPr>
              <a:t>is </a:t>
            </a:r>
            <a:r>
              <a:rPr lang="en-US" dirty="0" smtClean="0"/>
              <a:t>: </a:t>
            </a:r>
            <a:r>
              <a:rPr lang="en-US" sz="2000" b="1" dirty="0">
                <a:effectLst>
                  <a:outerShdw blurRad="38100" dist="38100" dir="2700000" algn="tl">
                    <a:srgbClr val="000000">
                      <a:alpha val="43137"/>
                    </a:srgbClr>
                  </a:outerShdw>
                </a:effectLst>
              </a:rPr>
              <a:t>preganglionic</a:t>
            </a:r>
            <a:r>
              <a:rPr lang="en-US" sz="2000" dirty="0"/>
              <a:t> neurons in the central nervous system (CNS) </a:t>
            </a:r>
          </a:p>
          <a:p>
            <a:endParaRPr lang="en-US" dirty="0"/>
          </a:p>
        </p:txBody>
      </p:sp>
      <p:sp>
        <p:nvSpPr>
          <p:cNvPr id="10" name="TextBox 12"/>
          <p:cNvSpPr txBox="1"/>
          <p:nvPr/>
        </p:nvSpPr>
        <p:spPr>
          <a:xfrm>
            <a:off x="6372200" y="4987014"/>
            <a:ext cx="2261375" cy="73866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b="1" dirty="0">
                <a:solidFill>
                  <a:srgbClr val="FF0000"/>
                </a:solidFill>
              </a:rPr>
              <a:t>P</a:t>
            </a:r>
            <a:r>
              <a:rPr lang="en-US" sz="1400" b="1" dirty="0">
                <a:solidFill>
                  <a:schemeClr val="bg1">
                    <a:lumMod val="65000"/>
                  </a:schemeClr>
                </a:solidFill>
              </a:rPr>
              <a:t>arasympathetic = </a:t>
            </a:r>
            <a:r>
              <a:rPr lang="en-US" sz="1400" b="1" dirty="0">
                <a:solidFill>
                  <a:srgbClr val="FF0000"/>
                </a:solidFill>
              </a:rPr>
              <a:t>P</a:t>
            </a:r>
            <a:r>
              <a:rPr lang="en-US" sz="1400" b="1" dirty="0">
                <a:solidFill>
                  <a:schemeClr val="bg1">
                    <a:lumMod val="65000"/>
                  </a:schemeClr>
                </a:solidFill>
              </a:rPr>
              <a:t>eace.</a:t>
            </a:r>
            <a:r>
              <a:rPr lang="en-US" sz="1400" b="1" dirty="0">
                <a:solidFill>
                  <a:srgbClr val="FF0000"/>
                </a:solidFill>
              </a:rPr>
              <a:t> </a:t>
            </a:r>
          </a:p>
          <a:p>
            <a:pPr algn="ctr"/>
            <a:r>
              <a:rPr lang="en-US" sz="1400" b="1" dirty="0">
                <a:solidFill>
                  <a:srgbClr val="FF0000"/>
                </a:solidFill>
              </a:rPr>
              <a:t>S</a:t>
            </a:r>
            <a:r>
              <a:rPr lang="en-US" sz="1400" b="1" dirty="0">
                <a:solidFill>
                  <a:schemeClr val="bg1">
                    <a:lumMod val="65000"/>
                  </a:schemeClr>
                </a:solidFill>
              </a:rPr>
              <a:t>ympathetic</a:t>
            </a:r>
            <a:r>
              <a:rPr lang="en-US" sz="1400" b="1" dirty="0">
                <a:solidFill>
                  <a:srgbClr val="FF0000"/>
                </a:solidFill>
              </a:rPr>
              <a:t> = S</a:t>
            </a:r>
            <a:r>
              <a:rPr lang="en-US" sz="1400" b="1" dirty="0">
                <a:solidFill>
                  <a:schemeClr val="bg1">
                    <a:lumMod val="65000"/>
                  </a:schemeClr>
                </a:solidFill>
              </a:rPr>
              <a:t>tress.</a:t>
            </a:r>
            <a:endParaRPr lang="ar-SA" sz="1400" b="1" dirty="0">
              <a:solidFill>
                <a:schemeClr val="bg1">
                  <a:lumMod val="65000"/>
                </a:schemeClr>
              </a:solidFill>
            </a:endParaRPr>
          </a:p>
        </p:txBody>
      </p:sp>
      <p:sp>
        <p:nvSpPr>
          <p:cNvPr id="11" name="Title 1"/>
          <p:cNvSpPr>
            <a:spLocks noGrp="1"/>
          </p:cNvSpPr>
          <p:nvPr>
            <p:ph type="title"/>
          </p:nvPr>
        </p:nvSpPr>
        <p:spPr>
          <a:xfrm>
            <a:off x="457200" y="152400"/>
            <a:ext cx="8229600" cy="990600"/>
          </a:xfrm>
        </p:spPr>
        <p:txBody>
          <a:bodyPr>
            <a:noAutofit/>
          </a:bodyPr>
          <a:lstStyle/>
          <a:p>
            <a:r>
              <a:rPr lang="en-US" dirty="0" smtClean="0"/>
              <a:t>Sympathetic ANS vs. Parasympathetic</a:t>
            </a:r>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8</a:t>
            </a:fld>
            <a:endParaRPr lang="en-US"/>
          </a:p>
        </p:txBody>
      </p:sp>
    </p:spTree>
    <p:extLst>
      <p:ext uri="{BB962C8B-B14F-4D97-AF65-F5344CB8AC3E}">
        <p14:creationId xmlns:p14="http://schemas.microsoft.com/office/powerpoint/2010/main" val="6506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Folded Corner 17"/>
          <p:cNvSpPr/>
          <p:nvPr/>
        </p:nvSpPr>
        <p:spPr>
          <a:xfrm>
            <a:off x="5144818" y="188640"/>
            <a:ext cx="3891678" cy="3385995"/>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248985" y="1524128"/>
            <a:ext cx="4618856"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1- </a:t>
            </a:r>
            <a:r>
              <a:rPr lang="en-US" dirty="0"/>
              <a:t>(</a:t>
            </a:r>
            <a:r>
              <a:rPr lang="en-US" dirty="0" err="1">
                <a:solidFill>
                  <a:srgbClr val="FF0000"/>
                </a:solidFill>
              </a:rPr>
              <a:t>PRE</a:t>
            </a:r>
            <a:r>
              <a:rPr lang="en-US" dirty="0" err="1"/>
              <a:t>ganglionic</a:t>
            </a:r>
            <a:r>
              <a:rPr lang="en-US" dirty="0" smtClean="0"/>
              <a:t>) :  </a:t>
            </a:r>
            <a:r>
              <a:rPr lang="en-US" dirty="0"/>
              <a:t>Axon of 1st neuron </a:t>
            </a:r>
            <a:r>
              <a:rPr lang="en-US" dirty="0" smtClean="0"/>
              <a:t>leaves </a:t>
            </a:r>
            <a:r>
              <a:rPr lang="en-US" dirty="0"/>
              <a:t>CNS synapse with the 2nd neuron (</a:t>
            </a:r>
            <a:r>
              <a:rPr lang="en-US" dirty="0" err="1" smtClean="0">
                <a:solidFill>
                  <a:schemeClr val="tx2">
                    <a:lumMod val="75000"/>
                  </a:schemeClr>
                </a:solidFill>
              </a:rPr>
              <a:t>POST</a:t>
            </a:r>
            <a:r>
              <a:rPr lang="en-US" dirty="0" err="1" smtClean="0"/>
              <a:t>ganglionic</a:t>
            </a:r>
            <a:r>
              <a:rPr lang="en-US" dirty="0" smtClean="0"/>
              <a:t>) , </a:t>
            </a:r>
            <a:r>
              <a:rPr lang="en-US" u="sng" dirty="0" smtClean="0"/>
              <a:t>myelinated</a:t>
            </a:r>
            <a:r>
              <a:rPr lang="en-US" dirty="0" smtClean="0"/>
              <a:t> </a:t>
            </a:r>
            <a:r>
              <a:rPr lang="en-US" dirty="0"/>
              <a:t>nerve fiber</a:t>
            </a:r>
          </a:p>
          <a:p>
            <a:endParaRPr lang="en-US" dirty="0"/>
          </a:p>
          <a:p>
            <a:r>
              <a:rPr lang="en-US" b="1" dirty="0">
                <a:effectLst>
                  <a:outerShdw blurRad="38100" dist="38100" dir="2700000" algn="tl">
                    <a:srgbClr val="000000">
                      <a:alpha val="43137"/>
                    </a:srgbClr>
                  </a:outerShdw>
                </a:effectLst>
              </a:rPr>
              <a:t>2- </a:t>
            </a:r>
            <a:r>
              <a:rPr lang="en-US" dirty="0"/>
              <a:t>(</a:t>
            </a:r>
            <a:r>
              <a:rPr lang="en-US" dirty="0" err="1">
                <a:solidFill>
                  <a:srgbClr val="FF0000"/>
                </a:solidFill>
              </a:rPr>
              <a:t>POST</a:t>
            </a:r>
            <a:r>
              <a:rPr lang="en-US" dirty="0" err="1"/>
              <a:t>ganglionic</a:t>
            </a:r>
            <a:r>
              <a:rPr lang="en-US" dirty="0"/>
              <a:t>) </a:t>
            </a:r>
            <a:r>
              <a:rPr lang="en-US" dirty="0" smtClean="0"/>
              <a:t>:  Axon </a:t>
            </a:r>
            <a:r>
              <a:rPr lang="en-US" dirty="0"/>
              <a:t>of 2nd neuron </a:t>
            </a:r>
            <a:r>
              <a:rPr lang="en-US" dirty="0" smtClean="0"/>
              <a:t>extends </a:t>
            </a:r>
            <a:r>
              <a:rPr lang="en-US" dirty="0"/>
              <a:t>to the organ it serves </a:t>
            </a:r>
            <a:r>
              <a:rPr lang="en-US" dirty="0" smtClean="0"/>
              <a:t>,</a:t>
            </a:r>
            <a:r>
              <a:rPr lang="en-US" dirty="0"/>
              <a:t> </a:t>
            </a:r>
            <a:r>
              <a:rPr lang="en-US" u="sng" dirty="0"/>
              <a:t>unmyelinated</a:t>
            </a:r>
            <a:r>
              <a:rPr lang="en-US" dirty="0"/>
              <a:t> nerve fibers</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77" t="32493" r="25039" b="41385"/>
          <a:stretch/>
        </p:blipFill>
        <p:spPr bwMode="auto">
          <a:xfrm>
            <a:off x="196092" y="3717032"/>
            <a:ext cx="8751816" cy="30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61828" y="2216681"/>
            <a:ext cx="258579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400" dirty="0">
                <a:solidFill>
                  <a:schemeClr val="bg1">
                    <a:lumMod val="50000"/>
                  </a:schemeClr>
                </a:solidFill>
              </a:rPr>
              <a:t>reflexes that occur in the soft tissue organs of the body. </a:t>
            </a:r>
            <a:r>
              <a:rPr lang="en-US" sz="1400" dirty="0">
                <a:solidFill>
                  <a:schemeClr val="bg1">
                    <a:lumMod val="50000"/>
                  </a:schemeClr>
                </a:solidFill>
                <a:latin typeface="Helvetica Neue" charset="0"/>
              </a:rPr>
              <a:t>Example coughing, sneezing, swallowing and vomiting. </a:t>
            </a:r>
            <a:endParaRPr lang="en-US" sz="1400" i="0" dirty="0">
              <a:solidFill>
                <a:schemeClr val="bg1">
                  <a:lumMod val="50000"/>
                </a:schemeClr>
              </a:solidFill>
              <a:effectLst/>
              <a:latin typeface="Helvetica Neue" charset="0"/>
            </a:endParaRPr>
          </a:p>
        </p:txBody>
      </p:sp>
      <p:sp>
        <p:nvSpPr>
          <p:cNvPr id="4" name="Rectangle 3"/>
          <p:cNvSpPr/>
          <p:nvPr/>
        </p:nvSpPr>
        <p:spPr>
          <a:xfrm>
            <a:off x="5416117" y="188640"/>
            <a:ext cx="3110818" cy="400110"/>
          </a:xfrm>
          <a:prstGeom prst="rect">
            <a:avLst/>
          </a:prstGeom>
        </p:spPr>
        <p:txBody>
          <a:bodyPr wrap="square">
            <a:spAutoFit/>
          </a:bodyPr>
          <a:lstStyle/>
          <a:p>
            <a:pPr lvl="0" algn="ctr"/>
            <a:r>
              <a:rPr lang="en-US" sz="2000" b="1" dirty="0" smtClean="0">
                <a:solidFill>
                  <a:srgbClr val="0070C0"/>
                </a:solidFill>
                <a:effectLst>
                  <a:outerShdw blurRad="38100" dist="38100" dir="2700000" algn="tl">
                    <a:srgbClr val="000000">
                      <a:alpha val="43137"/>
                    </a:srgbClr>
                  </a:outerShdw>
                </a:effectLst>
              </a:rPr>
              <a:t>ANS</a:t>
            </a:r>
            <a:endParaRPr lang="en-US" sz="2000" b="1" dirty="0">
              <a:solidFill>
                <a:srgbClr val="0070C0"/>
              </a:solidFill>
              <a:effectLst>
                <a:outerShdw blurRad="38100" dist="38100" dir="2700000" algn="tl">
                  <a:srgbClr val="000000">
                    <a:alpha val="43137"/>
                  </a:srgbClr>
                </a:outerShdw>
              </a:effectLst>
            </a:endParaRPr>
          </a:p>
        </p:txBody>
      </p:sp>
      <p:sp>
        <p:nvSpPr>
          <p:cNvPr id="20" name="Arrow: Curved Left 19"/>
          <p:cNvSpPr/>
          <p:nvPr/>
        </p:nvSpPr>
        <p:spPr>
          <a:xfrm>
            <a:off x="8346915" y="1938164"/>
            <a:ext cx="360040" cy="6489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3347864" y="6021288"/>
            <a:ext cx="1512168" cy="360040"/>
          </a:xfrm>
          <a:prstGeom prst="flowChart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p:cNvSpPr/>
          <p:nvPr/>
        </p:nvSpPr>
        <p:spPr>
          <a:xfrm>
            <a:off x="326990" y="6165304"/>
            <a:ext cx="932642" cy="64807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ocess 23"/>
          <p:cNvSpPr/>
          <p:nvPr/>
        </p:nvSpPr>
        <p:spPr>
          <a:xfrm>
            <a:off x="1475656" y="4934464"/>
            <a:ext cx="1656184" cy="870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Process 24"/>
          <p:cNvSpPr/>
          <p:nvPr/>
        </p:nvSpPr>
        <p:spPr>
          <a:xfrm>
            <a:off x="5144818" y="5003120"/>
            <a:ext cx="1656184" cy="870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Process 25"/>
          <p:cNvSpPr/>
          <p:nvPr/>
        </p:nvSpPr>
        <p:spPr>
          <a:xfrm>
            <a:off x="7524328" y="6165304"/>
            <a:ext cx="1423580" cy="4320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99622" y="3988984"/>
            <a:ext cx="154438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996046" y="4612103"/>
            <a:ext cx="31290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b="1" dirty="0">
                <a:effectLst>
                  <a:outerShdw blurRad="38100" dist="38100" dir="2700000" algn="tl">
                    <a:srgbClr val="000000">
                      <a:alpha val="43137"/>
                    </a:srgbClr>
                  </a:outerShdw>
                </a:effectLst>
              </a:rPr>
              <a:t>1</a:t>
            </a:r>
          </a:p>
        </p:txBody>
      </p:sp>
      <p:sp>
        <p:nvSpPr>
          <p:cNvPr id="29" name="TextBox 28"/>
          <p:cNvSpPr txBox="1"/>
          <p:nvPr/>
        </p:nvSpPr>
        <p:spPr>
          <a:xfrm>
            <a:off x="5694583" y="4685303"/>
            <a:ext cx="31290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b="1" dirty="0">
                <a:effectLst>
                  <a:outerShdw blurRad="38100" dist="38100" dir="2700000" algn="tl">
                    <a:srgbClr val="000000">
                      <a:alpha val="43137"/>
                    </a:srgbClr>
                  </a:outerShdw>
                </a:effectLst>
              </a:rPr>
              <a:t>2</a:t>
            </a:r>
          </a:p>
        </p:txBody>
      </p:sp>
      <p:sp>
        <p:nvSpPr>
          <p:cNvPr id="30" name="TextBox 29"/>
          <p:cNvSpPr txBox="1"/>
          <p:nvPr/>
        </p:nvSpPr>
        <p:spPr>
          <a:xfrm>
            <a:off x="5416117" y="548680"/>
            <a:ext cx="3620379" cy="1384995"/>
          </a:xfrm>
          <a:prstGeom prst="rect">
            <a:avLst/>
          </a:prstGeom>
          <a:noFill/>
        </p:spPr>
        <p:txBody>
          <a:bodyPr wrap="square" rtlCol="0">
            <a:spAutoFit/>
          </a:bodyPr>
          <a:lstStyle/>
          <a:p>
            <a:pPr marL="285750" lvl="0" indent="-285750">
              <a:buFont typeface="Arial" panose="020B0604020202020204" pitchFamily="34" charset="0"/>
              <a:buChar char="•"/>
            </a:pPr>
            <a:r>
              <a:rPr lang="en-US" b="1" dirty="0">
                <a:effectLst>
                  <a:outerShdw blurRad="38100" dist="38100" dir="2700000" algn="tl">
                    <a:srgbClr val="000000">
                      <a:alpha val="43137"/>
                    </a:srgbClr>
                  </a:outerShdw>
                </a:effectLst>
              </a:rPr>
              <a:t>activated</a:t>
            </a:r>
            <a:r>
              <a:rPr lang="en-US" dirty="0"/>
              <a:t> by: </a:t>
            </a:r>
            <a:endParaRPr lang="en-US" dirty="0" smtClean="0"/>
          </a:p>
          <a:p>
            <a:pPr marL="742950" lvl="1" indent="-285750">
              <a:buFont typeface="Wingdings" panose="05000000000000000000" pitchFamily="2" charset="2"/>
              <a:buChar char="Ø"/>
            </a:pPr>
            <a:r>
              <a:rPr lang="en-US" sz="1600" dirty="0" smtClean="0">
                <a:solidFill>
                  <a:srgbClr val="FF0000"/>
                </a:solidFill>
              </a:rPr>
              <a:t>Center in spinal cord </a:t>
            </a:r>
          </a:p>
          <a:p>
            <a:pPr marL="742950" lvl="1" indent="-285750">
              <a:buFont typeface="Wingdings" panose="05000000000000000000" pitchFamily="2" charset="2"/>
              <a:buChar char="Ø"/>
            </a:pPr>
            <a:r>
              <a:rPr lang="en-US" sz="1600" dirty="0" smtClean="0">
                <a:solidFill>
                  <a:srgbClr val="FF0000"/>
                </a:solidFill>
              </a:rPr>
              <a:t>Brain stem</a:t>
            </a:r>
          </a:p>
          <a:p>
            <a:pPr marL="742950" lvl="1" indent="-285750">
              <a:buFont typeface="Wingdings" panose="05000000000000000000" pitchFamily="2" charset="2"/>
              <a:buChar char="Ø"/>
            </a:pPr>
            <a:r>
              <a:rPr lang="en-US" sz="1600" dirty="0" smtClean="0">
                <a:solidFill>
                  <a:srgbClr val="FF0000"/>
                </a:solidFill>
              </a:rPr>
              <a:t>Hypothalamus </a:t>
            </a:r>
            <a:endParaRPr lang="en-US" b="1" u="sng" dirty="0">
              <a:solidFill>
                <a:srgbClr val="FF0000"/>
              </a:solidFill>
            </a:endParaRPr>
          </a:p>
          <a:p>
            <a:pPr marL="285750" indent="-285750">
              <a:buFont typeface="Arial" panose="020B0604020202020204" pitchFamily="34" charset="0"/>
              <a:buChar char="•"/>
            </a:pPr>
            <a:r>
              <a:rPr lang="en-US" b="1" dirty="0">
                <a:effectLst>
                  <a:outerShdw blurRad="38100" dist="38100" dir="2700000" algn="tl">
                    <a:srgbClr val="000000">
                      <a:alpha val="43137"/>
                    </a:srgbClr>
                  </a:outerShdw>
                </a:effectLst>
              </a:rPr>
              <a:t>operated</a:t>
            </a:r>
            <a:r>
              <a:rPr lang="en-US" dirty="0"/>
              <a:t> by: </a:t>
            </a:r>
            <a:r>
              <a:rPr lang="en-US" b="1" dirty="0">
                <a:solidFill>
                  <a:srgbClr val="FF0000"/>
                </a:solidFill>
              </a:rPr>
              <a:t>visceral reflex</a:t>
            </a:r>
          </a:p>
        </p:txBody>
      </p:sp>
      <p:sp>
        <p:nvSpPr>
          <p:cNvPr id="31" name="Arrow: Down 30"/>
          <p:cNvSpPr/>
          <p:nvPr/>
        </p:nvSpPr>
        <p:spPr>
          <a:xfrm>
            <a:off x="2397529" y="3449926"/>
            <a:ext cx="576064" cy="89909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Folded Corner 17"/>
          <p:cNvSpPr/>
          <p:nvPr/>
        </p:nvSpPr>
        <p:spPr>
          <a:xfrm>
            <a:off x="291892" y="188640"/>
            <a:ext cx="4533042" cy="1080120"/>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chemeClr val="tx1"/>
                </a:solidFill>
              </a:rPr>
              <a:t>Sympathetic &amp; Parasympathetic both have </a:t>
            </a:r>
            <a:r>
              <a:rPr lang="en-US" b="1" dirty="0">
                <a:solidFill>
                  <a:srgbClr val="C00000"/>
                </a:solidFill>
              </a:rPr>
              <a:t>Preganglionic fibers </a:t>
            </a:r>
            <a:r>
              <a:rPr lang="en-US" b="1" dirty="0">
                <a:solidFill>
                  <a:schemeClr val="tx1"/>
                </a:solidFill>
              </a:rPr>
              <a:t>and</a:t>
            </a:r>
            <a:r>
              <a:rPr lang="en-US" b="1" dirty="0"/>
              <a:t> </a:t>
            </a:r>
            <a:r>
              <a:rPr lang="en-US" b="1" dirty="0">
                <a:solidFill>
                  <a:srgbClr val="C00000"/>
                </a:solidFill>
              </a:rPr>
              <a:t>Postganglionic </a:t>
            </a:r>
            <a:r>
              <a:rPr lang="en-US" b="1" dirty="0" smtClean="0">
                <a:solidFill>
                  <a:srgbClr val="C00000"/>
                </a:solidFill>
              </a:rPr>
              <a:t>fibers </a:t>
            </a:r>
            <a:endParaRPr lang="en-US" b="1" dirty="0">
              <a:solidFill>
                <a:srgbClr val="C00000"/>
              </a:solidFill>
            </a:endParaRPr>
          </a:p>
        </p:txBody>
      </p:sp>
      <p:sp>
        <p:nvSpPr>
          <p:cNvPr id="5" name="Slide Number Placeholder 4"/>
          <p:cNvSpPr>
            <a:spLocks noGrp="1"/>
          </p:cNvSpPr>
          <p:nvPr>
            <p:ph type="sldNum" sz="quarter" idx="12"/>
          </p:nvPr>
        </p:nvSpPr>
        <p:spPr>
          <a:xfrm>
            <a:off x="0" y="6447616"/>
            <a:ext cx="1981200" cy="365760"/>
          </a:xfrm>
        </p:spPr>
        <p:txBody>
          <a:bodyPr/>
          <a:lstStyle/>
          <a:p>
            <a:fld id="{4929A69E-7D8F-4515-9605-0315ABD4F316}" type="slidenum">
              <a:rPr lang="en-US" smtClean="0"/>
              <a:pPr/>
              <a:t>9</a:t>
            </a:fld>
            <a:endParaRPr lang="en-US" dirty="0"/>
          </a:p>
        </p:txBody>
      </p:sp>
    </p:spTree>
    <p:extLst>
      <p:ext uri="{BB962C8B-B14F-4D97-AF65-F5344CB8AC3E}">
        <p14:creationId xmlns:p14="http://schemas.microsoft.com/office/powerpoint/2010/main" val="1925662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5009</TotalTime>
  <Words>3104</Words>
  <Application>Microsoft Macintosh PowerPoint</Application>
  <PresentationFormat>On-screen Show (4:3)</PresentationFormat>
  <Paragraphs>588</Paragraphs>
  <Slides>39</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39</vt:i4>
      </vt:variant>
    </vt:vector>
  </HeadingPairs>
  <TitlesOfParts>
    <vt:vector size="56" baseType="lpstr">
      <vt:lpstr>Arial Black</vt:lpstr>
      <vt:lpstr>ArialMT</vt:lpstr>
      <vt:lpstr>Bookman Old Style</vt:lpstr>
      <vt:lpstr>BookmanOldStyle</vt:lpstr>
      <vt:lpstr>Calibri</vt:lpstr>
      <vt:lpstr>Century Gothic</vt:lpstr>
      <vt:lpstr>CourierNewPSMT</vt:lpstr>
      <vt:lpstr>Garamond</vt:lpstr>
      <vt:lpstr>Gill Sans MT</vt:lpstr>
      <vt:lpstr>Helvetica Neue</vt:lpstr>
      <vt:lpstr>LucidaGrande</vt:lpstr>
      <vt:lpstr>Times New Roman</vt:lpstr>
      <vt:lpstr>Wingdings</vt:lpstr>
      <vt:lpstr>Wingdings 3</vt:lpstr>
      <vt:lpstr>Arial</vt:lpstr>
      <vt:lpstr>Arial</vt:lpstr>
      <vt:lpstr>Origin</vt:lpstr>
      <vt:lpstr>AUTONOMIC NERVOUS SYSTEM (1+2) </vt:lpstr>
      <vt:lpstr>Objectives</vt:lpstr>
      <vt:lpstr>Overview</vt:lpstr>
      <vt:lpstr> </vt:lpstr>
      <vt:lpstr>Definitions </vt:lpstr>
      <vt:lpstr>Introduction</vt:lpstr>
      <vt:lpstr>Difference between Motor (Efferent) Pathways of Somatic vs. Autonomic</vt:lpstr>
      <vt:lpstr>Sympathetic ANS vs. Parasympathetic</vt:lpstr>
      <vt:lpstr>PowerPoint Presentation</vt:lpstr>
      <vt:lpstr>1- Sympathetic Nervous System                       (SNS)</vt:lpstr>
      <vt:lpstr>Thoracic and Lumbar Spinal Cord</vt:lpstr>
      <vt:lpstr>2- Parasympathetic Nervous System </vt:lpstr>
      <vt:lpstr>Parasympathetic NS Cont. </vt:lpstr>
      <vt:lpstr>PowerPoint Presentation</vt:lpstr>
      <vt:lpstr>PowerPoint Presentation</vt:lpstr>
      <vt:lpstr>PowerPoint Presentation</vt:lpstr>
      <vt:lpstr>PowerPoint Presentation</vt:lpstr>
      <vt:lpstr>Sympathetic vs. Parasympathetic Receptors</vt:lpstr>
      <vt:lpstr>Autonomic Nervous System (ANS):  Neurotransmitters &amp; Receptors  </vt:lpstr>
      <vt:lpstr>Neurotransmitters </vt:lpstr>
      <vt:lpstr>Function of Adrenal Gland</vt:lpstr>
      <vt:lpstr>Adrenoreceptors</vt:lpstr>
      <vt:lpstr>Alpha 1</vt:lpstr>
      <vt:lpstr>Beta 1-2</vt:lpstr>
      <vt:lpstr>Cholinoreceptors</vt:lpstr>
      <vt:lpstr>Cholinorecepters</vt:lpstr>
      <vt:lpstr>Summary of ANS</vt:lpstr>
      <vt:lpstr>Prototypes of Agonists and Antagonists to Autonomic Receptors</vt:lpstr>
      <vt:lpstr>NOTES</vt:lpstr>
      <vt:lpstr>Sympathetic and Parasympathetic Tone</vt:lpstr>
      <vt:lpstr>Effect of loss of sympathetic and parasympathetic tone after denervation</vt:lpstr>
      <vt:lpstr>Autonomic Reflexes</vt:lpstr>
      <vt:lpstr>PowerPoint Presentation</vt:lpstr>
      <vt:lpstr>Autonomic Reflexes</vt:lpstr>
      <vt:lpstr>THE STRESS REACTION</vt:lpstr>
      <vt:lpstr>Chronic stress</vt:lpstr>
      <vt:lpstr>Response to stress</vt:lpstr>
      <vt:lpstr>Important question (team 435)</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Microsoft Office User</cp:lastModifiedBy>
  <cp:revision>559</cp:revision>
  <dcterms:created xsi:type="dcterms:W3CDTF">2016-09-07T16:15:34Z</dcterms:created>
  <dcterms:modified xsi:type="dcterms:W3CDTF">2016-11-04T09:45:45Z</dcterms:modified>
</cp:coreProperties>
</file>