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rels" ContentType="application/vnd.openxmlformats-package.relationships+xml"/>
  <Default Extension="tmp" ContentType="image/png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33.jpg" ContentType="image/jpeg"/>
  <Override PartName="/ppt/media/image35.jpg" ContentType="image/jpeg"/>
  <Override PartName="/ppt/media/image36.jpg" ContentType="image/jpeg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media/image4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1"/>
  </p:notesMasterIdLst>
  <p:sldIdLst>
    <p:sldId id="334" r:id="rId2"/>
    <p:sldId id="337" r:id="rId3"/>
    <p:sldId id="343" r:id="rId4"/>
    <p:sldId id="389" r:id="rId5"/>
    <p:sldId id="386" r:id="rId6"/>
    <p:sldId id="342" r:id="rId7"/>
    <p:sldId id="345" r:id="rId8"/>
    <p:sldId id="344" r:id="rId9"/>
    <p:sldId id="361" r:id="rId10"/>
    <p:sldId id="390" r:id="rId11"/>
    <p:sldId id="391" r:id="rId12"/>
    <p:sldId id="339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413" r:id="rId33"/>
    <p:sldId id="373" r:id="rId34"/>
    <p:sldId id="374" r:id="rId35"/>
    <p:sldId id="375" r:id="rId36"/>
    <p:sldId id="376" r:id="rId37"/>
    <p:sldId id="377" r:id="rId38"/>
    <p:sldId id="405" r:id="rId39"/>
    <p:sldId id="378" r:id="rId40"/>
    <p:sldId id="380" r:id="rId41"/>
    <p:sldId id="381" r:id="rId42"/>
    <p:sldId id="382" r:id="rId43"/>
    <p:sldId id="383" r:id="rId44"/>
    <p:sldId id="393" r:id="rId45"/>
    <p:sldId id="394" r:id="rId46"/>
    <p:sldId id="397" r:id="rId47"/>
    <p:sldId id="407" r:id="rId48"/>
    <p:sldId id="415" r:id="rId49"/>
    <p:sldId id="41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B95"/>
    <a:srgbClr val="993300"/>
    <a:srgbClr val="990000"/>
    <a:srgbClr val="CCFFFF"/>
    <a:srgbClr val="D6EAF6"/>
    <a:srgbClr val="CC0000"/>
    <a:srgbClr val="660033"/>
    <a:srgbClr val="66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7" autoAdjust="0"/>
    <p:restoredTop sz="94556"/>
  </p:normalViewPr>
  <p:slideViewPr>
    <p:cSldViewPr>
      <p:cViewPr>
        <p:scale>
          <a:sx n="100" d="100"/>
          <a:sy n="100" d="100"/>
        </p:scale>
        <p:origin x="1544" y="-7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2B78F-FD9C-41E1-A323-B8C63F71034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FD057-A395-4516-BE00-CF69CFA7523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1.Cellular components: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D61CF1-E9B0-49EF-A4FA-D8B02ED6CE1F}" type="parTrans" cxnId="{9DCB6E1D-0011-4858-B395-8E30E4BFBBFA}">
      <dgm:prSet/>
      <dgm:spPr/>
      <dgm:t>
        <a:bodyPr/>
        <a:lstStyle/>
        <a:p>
          <a:endParaRPr lang="en-US"/>
        </a:p>
      </dgm:t>
    </dgm:pt>
    <dgm:pt modelId="{6E580BB7-1784-42C2-9209-93A06FC56C23}" type="sibTrans" cxnId="{9DCB6E1D-0011-4858-B395-8E30E4BFBBFA}">
      <dgm:prSet/>
      <dgm:spPr/>
      <dgm:t>
        <a:bodyPr/>
        <a:lstStyle/>
        <a:p>
          <a:endParaRPr lang="en-US"/>
        </a:p>
      </dgm:t>
    </dgm:pt>
    <dgm:pt modelId="{D15F14DB-A44F-47C8-8C58-40BFC9BB35AE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1400" dirty="0">
              <a:effectLst/>
            </a:rPr>
            <a:t>Red Blood </a:t>
          </a:r>
          <a:r>
            <a:rPr lang="en-US" sz="1400" dirty="0" smtClean="0">
              <a:effectLst/>
            </a:rPr>
            <a:t>Cells(</a:t>
          </a:r>
          <a:r>
            <a:rPr lang="en-US" sz="1400" dirty="0" smtClean="0">
              <a:solidFill>
                <a:srgbClr val="FF0000"/>
              </a:solidFill>
              <a:effectLst/>
            </a:rPr>
            <a:t>Erythrocytes</a:t>
          </a:r>
          <a:r>
            <a:rPr lang="en-US" sz="1400" dirty="0">
              <a:effectLst/>
            </a:rPr>
            <a:t>)</a:t>
          </a:r>
        </a:p>
      </dgm:t>
    </dgm:pt>
    <dgm:pt modelId="{D66F7FC1-7E00-4D90-B6A1-2476F80F0983}" type="parTrans" cxnId="{D4C1CCCF-C63A-49C1-AD2F-1DBF3FC7AAF1}">
      <dgm:prSet/>
      <dgm:spPr/>
      <dgm:t>
        <a:bodyPr/>
        <a:lstStyle/>
        <a:p>
          <a:endParaRPr lang="en-US"/>
        </a:p>
      </dgm:t>
    </dgm:pt>
    <dgm:pt modelId="{0B9A3915-8213-44EF-B4AD-152239A08DC2}" type="sibTrans" cxnId="{D4C1CCCF-C63A-49C1-AD2F-1DBF3FC7AAF1}">
      <dgm:prSet/>
      <dgm:spPr/>
      <dgm:t>
        <a:bodyPr/>
        <a:lstStyle/>
        <a:p>
          <a:endParaRPr lang="en-US"/>
        </a:p>
      </dgm:t>
    </dgm:pt>
    <dgm:pt modelId="{8A13FA87-F4A9-4FEE-9741-687A76C1C37E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1400" dirty="0">
              <a:effectLst/>
            </a:rPr>
            <a:t>White </a:t>
          </a:r>
          <a:r>
            <a:rPr lang="en-US" sz="1400" dirty="0" err="1" smtClean="0">
              <a:effectLst/>
            </a:rPr>
            <a:t>BloodCells</a:t>
          </a:r>
          <a:r>
            <a:rPr lang="en-US" sz="1400" dirty="0" smtClean="0">
              <a:effectLst/>
            </a:rPr>
            <a:t>(</a:t>
          </a:r>
          <a:r>
            <a:rPr lang="en-US" sz="1400" dirty="0" smtClean="0">
              <a:solidFill>
                <a:schemeClr val="bg1"/>
              </a:solidFill>
              <a:effectLst/>
            </a:rPr>
            <a:t>Leucocytes</a:t>
          </a:r>
          <a:r>
            <a:rPr lang="en-US" sz="1400" dirty="0">
              <a:effectLst/>
            </a:rPr>
            <a:t>)</a:t>
          </a:r>
        </a:p>
      </dgm:t>
    </dgm:pt>
    <dgm:pt modelId="{FCED0EFE-8396-477F-8E51-814F4DF142AD}" type="parTrans" cxnId="{2BE22F0F-DFE8-40BD-9ED8-9EDEAC60BBF5}">
      <dgm:prSet/>
      <dgm:spPr/>
      <dgm:t>
        <a:bodyPr/>
        <a:lstStyle/>
        <a:p>
          <a:endParaRPr lang="en-US"/>
        </a:p>
      </dgm:t>
    </dgm:pt>
    <dgm:pt modelId="{DDC95FEC-569A-4DCC-BC00-C823EE2CE617}" type="sibTrans" cxnId="{2BE22F0F-DFE8-40BD-9ED8-9EDEAC60BBF5}">
      <dgm:prSet/>
      <dgm:spPr/>
      <dgm:t>
        <a:bodyPr/>
        <a:lstStyle/>
        <a:p>
          <a:endParaRPr lang="en-US"/>
        </a:p>
      </dgm:t>
    </dgm:pt>
    <dgm:pt modelId="{C09CD30C-D8B9-48A9-9B83-427F1443C17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1400" dirty="0">
              <a:effectLst/>
            </a:rPr>
            <a:t>Platelets (Thrombocytes)</a:t>
          </a:r>
        </a:p>
      </dgm:t>
    </dgm:pt>
    <dgm:pt modelId="{53E333DF-F8E6-4AAB-B76F-4AD7C8933E2A}" type="parTrans" cxnId="{8C3D3EFA-7268-4D8E-9319-7613918F054E}">
      <dgm:prSet/>
      <dgm:spPr/>
      <dgm:t>
        <a:bodyPr/>
        <a:lstStyle/>
        <a:p>
          <a:endParaRPr lang="en-US"/>
        </a:p>
      </dgm:t>
    </dgm:pt>
    <dgm:pt modelId="{D7E2E79C-E586-4542-9B28-F6134ECB5690}" type="sibTrans" cxnId="{8C3D3EFA-7268-4D8E-9319-7613918F054E}">
      <dgm:prSet/>
      <dgm:spPr/>
      <dgm:t>
        <a:bodyPr/>
        <a:lstStyle/>
        <a:p>
          <a:endParaRPr lang="en-US"/>
        </a:p>
      </dgm:t>
    </dgm:pt>
    <dgm:pt modelId="{93383734-D1D3-4971-BFE6-31C5ABE4359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Plasma (ECF):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7BE9AA-8AFA-4958-B099-54735E70BAE4}" type="parTrans" cxnId="{C43927FC-75EE-458E-974C-88AE338E5F52}">
      <dgm:prSet/>
      <dgm:spPr/>
      <dgm:t>
        <a:bodyPr/>
        <a:lstStyle/>
        <a:p>
          <a:endParaRPr lang="en-US"/>
        </a:p>
      </dgm:t>
    </dgm:pt>
    <dgm:pt modelId="{110BEEFF-7087-48AC-B7CB-1E9F57F18449}" type="sibTrans" cxnId="{C43927FC-75EE-458E-974C-88AE338E5F52}">
      <dgm:prSet/>
      <dgm:spPr/>
      <dgm:t>
        <a:bodyPr/>
        <a:lstStyle/>
        <a:p>
          <a:endParaRPr lang="en-US"/>
        </a:p>
      </dgm:t>
    </dgm:pt>
    <dgm:pt modelId="{31CCC9A0-B73B-49D9-B915-682E1535BDA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z="1800" b="1" dirty="0"/>
            <a:t>98% water </a:t>
          </a:r>
          <a:r>
            <a:rPr lang="en-US" sz="1800" b="1" dirty="0">
              <a:solidFill>
                <a:schemeClr val="accent1"/>
              </a:solidFill>
            </a:rPr>
            <a:t>+</a:t>
          </a:r>
          <a:r>
            <a:rPr lang="en-US" sz="1800" b="1" dirty="0"/>
            <a:t> ions         </a:t>
          </a:r>
          <a:r>
            <a:rPr lang="en-US" sz="1800" dirty="0">
              <a:solidFill>
                <a:schemeClr val="accent1"/>
              </a:solidFill>
            </a:rPr>
            <a:t>+</a:t>
          </a:r>
          <a:r>
            <a:rPr lang="en-US" sz="1800" dirty="0"/>
            <a:t> plasma proteins </a:t>
          </a: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e.g. (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Albumin</a:t>
          </a: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globulin</a:t>
          </a: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Fibrinogen)</a:t>
          </a:r>
          <a:endParaRPr lang="en-US" sz="1800" dirty="0"/>
        </a:p>
      </dgm:t>
    </dgm:pt>
    <dgm:pt modelId="{2499A214-1D7A-4C0F-99DF-DFF30DBEB207}" type="parTrans" cxnId="{F6AF0A4A-5A77-4497-8D83-6BBA7BCCFA6C}">
      <dgm:prSet/>
      <dgm:spPr/>
      <dgm:t>
        <a:bodyPr/>
        <a:lstStyle/>
        <a:p>
          <a:endParaRPr lang="en-US"/>
        </a:p>
      </dgm:t>
    </dgm:pt>
    <dgm:pt modelId="{334F2B38-68ED-49BD-B34C-38A9146E2D52}" type="sibTrans" cxnId="{F6AF0A4A-5A77-4497-8D83-6BBA7BCCFA6C}">
      <dgm:prSet/>
      <dgm:spPr/>
      <dgm:t>
        <a:bodyPr/>
        <a:lstStyle/>
        <a:p>
          <a:endParaRPr lang="en-US"/>
        </a:p>
      </dgm:t>
    </dgm:pt>
    <dgm:pt modelId="{DEC824B9-09F4-47E2-910B-A83638B32A5D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/>
            <a:t>#notice: it’s the same </a:t>
          </a: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ionic</a:t>
          </a:r>
          <a:r>
            <a:rPr lang="en-US" sz="1800" dirty="0"/>
            <a:t> composition as interstitial fluid</a:t>
          </a:r>
          <a:r>
            <a:rPr lang="en-US" sz="1800" dirty="0" smtClean="0"/>
            <a:t>. (Na, K, PO4, </a:t>
          </a:r>
          <a:r>
            <a:rPr lang="en-US" sz="1800" dirty="0" err="1" smtClean="0"/>
            <a:t>etc</a:t>
          </a:r>
          <a:r>
            <a:rPr lang="en-US" sz="1800" dirty="0" smtClean="0"/>
            <a:t>)</a:t>
          </a:r>
          <a:endParaRPr lang="en-US" sz="1800" dirty="0"/>
        </a:p>
      </dgm:t>
    </dgm:pt>
    <dgm:pt modelId="{C95F429E-1244-4422-9CA9-2E07895F909C}" type="parTrans" cxnId="{F6C88F76-8CFA-4519-AADB-6C43D855C2DC}">
      <dgm:prSet/>
      <dgm:spPr/>
      <dgm:t>
        <a:bodyPr/>
        <a:lstStyle/>
        <a:p>
          <a:endParaRPr lang="en-US"/>
        </a:p>
      </dgm:t>
    </dgm:pt>
    <dgm:pt modelId="{770155C6-0A8D-484A-8AD3-879451BFF3BB}" type="sibTrans" cxnId="{F6C88F76-8CFA-4519-AADB-6C43D855C2DC}">
      <dgm:prSet/>
      <dgm:spPr/>
      <dgm:t>
        <a:bodyPr/>
        <a:lstStyle/>
        <a:p>
          <a:endParaRPr lang="en-US"/>
        </a:p>
      </dgm:t>
    </dgm:pt>
    <dgm:pt modelId="{57408B01-4AD7-4990-9E99-0C090F1E730B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800" dirty="0"/>
        </a:p>
      </dgm:t>
    </dgm:pt>
    <dgm:pt modelId="{718C2867-EB42-4879-ACBA-766B8D6C783F}" type="parTrans" cxnId="{72C7BB1D-EF96-406D-A9F2-5629FC0E5C26}">
      <dgm:prSet/>
      <dgm:spPr/>
      <dgm:t>
        <a:bodyPr/>
        <a:lstStyle/>
        <a:p>
          <a:endParaRPr lang="en-US"/>
        </a:p>
      </dgm:t>
    </dgm:pt>
    <dgm:pt modelId="{E3E5AC04-761C-4D96-A582-05FDF179BC67}" type="sibTrans" cxnId="{72C7BB1D-EF96-406D-A9F2-5629FC0E5C26}">
      <dgm:prSet/>
      <dgm:spPr/>
      <dgm:t>
        <a:bodyPr/>
        <a:lstStyle/>
        <a:p>
          <a:endParaRPr lang="en-US"/>
        </a:p>
      </dgm:t>
    </dgm:pt>
    <dgm:pt modelId="{3D3D4C40-8BC1-45C7-B9E8-32C2E933359E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1400" dirty="0">
              <a:solidFill>
                <a:schemeClr val="bg1">
                  <a:lumMod val="50000"/>
                </a:schemeClr>
              </a:solidFill>
              <a:effectLst/>
            </a:rPr>
            <a:t>NOTE:  </a:t>
          </a:r>
          <a:r>
            <a:rPr lang="en-US" sz="1400" b="1" dirty="0">
              <a:solidFill>
                <a:schemeClr val="bg1">
                  <a:lumMod val="50000"/>
                </a:schemeClr>
              </a:solidFill>
              <a:effectLst/>
            </a:rPr>
            <a:t>red blood cells </a:t>
          </a:r>
          <a:r>
            <a:rPr lang="en-US" sz="1400" dirty="0">
              <a:solidFill>
                <a:schemeClr val="bg1">
                  <a:lumMod val="50000"/>
                </a:schemeClr>
              </a:solidFill>
              <a:effectLst/>
            </a:rPr>
            <a:t>are in </a:t>
          </a:r>
          <a:r>
            <a:rPr lang="en-US" sz="1400" b="1" dirty="0" smtClean="0">
              <a:solidFill>
                <a:schemeClr val="bg1">
                  <a:lumMod val="50000"/>
                </a:schemeClr>
              </a:solidFill>
              <a:effectLst/>
            </a:rPr>
            <a:t>millions</a:t>
          </a:r>
          <a:endParaRPr lang="en-US" sz="1400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671F6D2E-CC43-4C4E-8F51-1B05CD5C41A3}" type="parTrans" cxnId="{B8D6AAB2-B99B-48EC-8C1C-5E4541F96FF1}">
      <dgm:prSet/>
      <dgm:spPr/>
      <dgm:t>
        <a:bodyPr/>
        <a:lstStyle/>
        <a:p>
          <a:endParaRPr lang="en-US"/>
        </a:p>
      </dgm:t>
    </dgm:pt>
    <dgm:pt modelId="{472BB056-8CE7-4AFD-AD58-00FE8D9910E1}" type="sibTrans" cxnId="{B8D6AAB2-B99B-48EC-8C1C-5E4541F96FF1}">
      <dgm:prSet/>
      <dgm:spPr/>
      <dgm:t>
        <a:bodyPr/>
        <a:lstStyle/>
        <a:p>
          <a:endParaRPr lang="en-US"/>
        </a:p>
      </dgm:t>
    </dgm:pt>
    <dgm:pt modelId="{BDDB8D5C-EFB4-4C5A-B4FC-C51CE1AD633C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endParaRPr lang="en-US" sz="1400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C9E5143E-3303-41F9-AD4B-F178CCFBAF77}" type="parTrans" cxnId="{F78F64CE-626E-44FA-AE19-3C95E4910660}">
      <dgm:prSet/>
      <dgm:spPr/>
      <dgm:t>
        <a:bodyPr/>
        <a:lstStyle/>
        <a:p>
          <a:endParaRPr lang="en-US"/>
        </a:p>
      </dgm:t>
    </dgm:pt>
    <dgm:pt modelId="{6AA075D7-AE71-4171-A3FB-27EFE7F9CDF4}" type="sibTrans" cxnId="{F78F64CE-626E-44FA-AE19-3C95E4910660}">
      <dgm:prSet/>
      <dgm:spPr/>
      <dgm:t>
        <a:bodyPr/>
        <a:lstStyle/>
        <a:p>
          <a:endParaRPr lang="en-US"/>
        </a:p>
      </dgm:t>
    </dgm:pt>
    <dgm:pt modelId="{AED88CB0-B37F-4087-8903-A48EF6A186F0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1400" dirty="0" smtClean="0">
              <a:solidFill>
                <a:schemeClr val="bg1">
                  <a:lumMod val="50000"/>
                </a:schemeClr>
              </a:solidFill>
              <a:effectLst/>
            </a:rPr>
            <a:t> </a:t>
          </a:r>
          <a:r>
            <a:rPr lang="en-US" sz="1400" b="1" dirty="0">
              <a:solidFill>
                <a:schemeClr val="bg1">
                  <a:lumMod val="50000"/>
                </a:schemeClr>
              </a:solidFill>
              <a:effectLst/>
            </a:rPr>
            <a:t>white blood cells </a:t>
          </a:r>
          <a:r>
            <a:rPr lang="en-US" sz="1400" dirty="0">
              <a:solidFill>
                <a:schemeClr val="bg1">
                  <a:lumMod val="50000"/>
                </a:schemeClr>
              </a:solidFill>
              <a:effectLst/>
            </a:rPr>
            <a:t>are in </a:t>
          </a:r>
          <a:r>
            <a:rPr lang="en-US" sz="1400" b="1" dirty="0">
              <a:solidFill>
                <a:schemeClr val="bg1">
                  <a:lumMod val="50000"/>
                </a:schemeClr>
              </a:solidFill>
              <a:effectLst/>
            </a:rPr>
            <a:t>thousands</a:t>
          </a:r>
          <a:r>
            <a:rPr lang="en-US" sz="1400" dirty="0">
              <a:solidFill>
                <a:schemeClr val="bg1">
                  <a:lumMod val="50000"/>
                </a:schemeClr>
              </a:solidFill>
              <a:effectLst/>
            </a:rPr>
            <a:t>.</a:t>
          </a:r>
        </a:p>
      </dgm:t>
    </dgm:pt>
    <dgm:pt modelId="{731D4549-7D97-4445-A120-01E716E8C91A}" type="parTrans" cxnId="{6B9C62E8-EA5F-4305-B340-53E2FA635BF4}">
      <dgm:prSet/>
      <dgm:spPr/>
      <dgm:t>
        <a:bodyPr/>
        <a:lstStyle/>
        <a:p>
          <a:pPr rtl="1"/>
          <a:endParaRPr lang="ar-SA"/>
        </a:p>
      </dgm:t>
    </dgm:pt>
    <dgm:pt modelId="{5B7E04A9-167B-462A-8277-467342498E4A}" type="sibTrans" cxnId="{6B9C62E8-EA5F-4305-B340-53E2FA635BF4}">
      <dgm:prSet/>
      <dgm:spPr/>
      <dgm:t>
        <a:bodyPr/>
        <a:lstStyle/>
        <a:p>
          <a:pPr rtl="1"/>
          <a:endParaRPr lang="ar-SA"/>
        </a:p>
      </dgm:t>
    </dgm:pt>
    <dgm:pt modelId="{FBA42EF1-0717-4397-AA4E-EEBD90E7188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1400" b="1" dirty="0" smtClean="0">
              <a:solidFill>
                <a:schemeClr val="bg1">
                  <a:lumMod val="50000"/>
                </a:schemeClr>
              </a:solidFill>
              <a:effectLst/>
            </a:rPr>
            <a:t>Platelets</a:t>
          </a:r>
          <a:r>
            <a:rPr lang="en-US" sz="1400" dirty="0" smtClean="0">
              <a:solidFill>
                <a:schemeClr val="bg1">
                  <a:lumMod val="50000"/>
                </a:schemeClr>
              </a:solidFill>
              <a:effectLst/>
            </a:rPr>
            <a:t> are </a:t>
          </a:r>
          <a:r>
            <a:rPr lang="en-US" sz="1400" b="1" dirty="0" smtClean="0">
              <a:solidFill>
                <a:schemeClr val="bg1">
                  <a:lumMod val="50000"/>
                </a:schemeClr>
              </a:solidFill>
              <a:effectLst/>
            </a:rPr>
            <a:t>hundred thousands</a:t>
          </a:r>
          <a:endParaRPr lang="en-US" sz="1400" b="1" dirty="0">
            <a:solidFill>
              <a:schemeClr val="bg1">
                <a:lumMod val="50000"/>
              </a:schemeClr>
            </a:solidFill>
            <a:effectLst/>
          </a:endParaRPr>
        </a:p>
      </dgm:t>
    </dgm:pt>
    <dgm:pt modelId="{D8BA90C3-0E9C-4E4E-B235-D6113C704015}" type="parTrans" cxnId="{16D67523-7259-49C2-B52D-E2EF758C47FA}">
      <dgm:prSet/>
      <dgm:spPr/>
      <dgm:t>
        <a:bodyPr/>
        <a:lstStyle/>
        <a:p>
          <a:pPr rtl="1"/>
          <a:endParaRPr lang="ar-SA"/>
        </a:p>
      </dgm:t>
    </dgm:pt>
    <dgm:pt modelId="{C55F9F59-02E8-4CCB-9582-330466B45D43}" type="sibTrans" cxnId="{16D67523-7259-49C2-B52D-E2EF758C47FA}">
      <dgm:prSet/>
      <dgm:spPr/>
      <dgm:t>
        <a:bodyPr/>
        <a:lstStyle/>
        <a:p>
          <a:pPr rtl="1"/>
          <a:endParaRPr lang="ar-SA"/>
        </a:p>
      </dgm:t>
    </dgm:pt>
    <dgm:pt modelId="{83B94569-DFCD-4EA7-87B0-963294A1F861}" type="pres">
      <dgm:prSet presAssocID="{91B2B78F-FD9C-41E1-A323-B8C63F7103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51416D0-5CFA-47F2-A554-3BE5929E3C8E}" type="pres">
      <dgm:prSet presAssocID="{55DFD057-A395-4516-BE00-CF69CFA75233}" presName="linNode" presStyleCnt="0"/>
      <dgm:spPr/>
    </dgm:pt>
    <dgm:pt modelId="{A81F1A4A-B15F-4604-92CE-DBD226B50874}" type="pres">
      <dgm:prSet presAssocID="{55DFD057-A395-4516-BE00-CF69CFA75233}" presName="parentText" presStyleLbl="node1" presStyleIdx="0" presStyleCnt="2" custScaleY="18667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9AF444-687A-4393-94AD-0B0B2E27C077}" type="pres">
      <dgm:prSet presAssocID="{55DFD057-A395-4516-BE00-CF69CFA75233}" presName="descendantText" presStyleLbl="alignAccFollowNode1" presStyleIdx="0" presStyleCnt="2" custScaleY="209579" custLinFactNeighborY="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176824-09AD-4ED5-A22A-7F092542B5CA}" type="pres">
      <dgm:prSet presAssocID="{6E580BB7-1784-42C2-9209-93A06FC56C23}" presName="sp" presStyleCnt="0"/>
      <dgm:spPr/>
    </dgm:pt>
    <dgm:pt modelId="{F3B73439-A62A-47C5-AE49-FA48B56F827A}" type="pres">
      <dgm:prSet presAssocID="{93383734-D1D3-4971-BFE6-31C5ABE43590}" presName="linNode" presStyleCnt="0"/>
      <dgm:spPr/>
    </dgm:pt>
    <dgm:pt modelId="{E61D6E63-5590-41FE-85D3-52633AB697FA}" type="pres">
      <dgm:prSet presAssocID="{93383734-D1D3-4971-BFE6-31C5ABE43590}" presName="parentText" presStyleLbl="node1" presStyleIdx="1" presStyleCnt="2" custScaleY="25939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DC34A37-18B8-4E48-8C1E-B386F2387C05}" type="pres">
      <dgm:prSet presAssocID="{93383734-D1D3-4971-BFE6-31C5ABE43590}" presName="descendantText" presStyleLbl="alignAccFollowNode1" presStyleIdx="1" presStyleCnt="2" custScaleY="29843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A0FF2C3-8C00-4EB6-B2F0-244F8069FE47}" type="presOf" srcId="{BDDB8D5C-EFB4-4C5A-B4FC-C51CE1AD633C}" destId="{F59AF444-687A-4393-94AD-0B0B2E27C077}" srcOrd="0" destOrd="3" presId="urn:microsoft.com/office/officeart/2005/8/layout/vList5"/>
    <dgm:cxn modelId="{A0F12401-444E-4648-A6C1-32DFE74A5820}" type="presOf" srcId="{D15F14DB-A44F-47C8-8C58-40BFC9BB35AE}" destId="{F59AF444-687A-4393-94AD-0B0B2E27C077}" srcOrd="0" destOrd="0" presId="urn:microsoft.com/office/officeart/2005/8/layout/vList5"/>
    <dgm:cxn modelId="{16D67523-7259-49C2-B52D-E2EF758C47FA}" srcId="{55DFD057-A395-4516-BE00-CF69CFA75233}" destId="{FBA42EF1-0717-4397-AA4E-EEBD90E71886}" srcOrd="5" destOrd="0" parTransId="{D8BA90C3-0E9C-4E4E-B235-D6113C704015}" sibTransId="{C55F9F59-02E8-4CCB-9582-330466B45D43}"/>
    <dgm:cxn modelId="{2BE22F0F-DFE8-40BD-9ED8-9EDEAC60BBF5}" srcId="{55DFD057-A395-4516-BE00-CF69CFA75233}" destId="{8A13FA87-F4A9-4FEE-9741-687A76C1C37E}" srcOrd="1" destOrd="0" parTransId="{FCED0EFE-8396-477F-8E51-814F4DF142AD}" sibTransId="{DDC95FEC-569A-4DCC-BC00-C823EE2CE617}"/>
    <dgm:cxn modelId="{C4F0698A-4082-4998-9691-230D3BB156B0}" type="presOf" srcId="{DEC824B9-09F4-47E2-910B-A83638B32A5D}" destId="{CDC34A37-18B8-4E48-8C1E-B386F2387C05}" srcOrd="0" destOrd="2" presId="urn:microsoft.com/office/officeart/2005/8/layout/vList5"/>
    <dgm:cxn modelId="{D4940C69-CC59-45DA-B344-0A42AC39F87A}" type="presOf" srcId="{31CCC9A0-B73B-49D9-B915-682E1535BDA4}" destId="{CDC34A37-18B8-4E48-8C1E-B386F2387C05}" srcOrd="0" destOrd="0" presId="urn:microsoft.com/office/officeart/2005/8/layout/vList5"/>
    <dgm:cxn modelId="{0D76EC9C-06B0-41A7-A197-1A72B5824791}" type="presOf" srcId="{55DFD057-A395-4516-BE00-CF69CFA75233}" destId="{A81F1A4A-B15F-4604-92CE-DBD226B50874}" srcOrd="0" destOrd="0" presId="urn:microsoft.com/office/officeart/2005/8/layout/vList5"/>
    <dgm:cxn modelId="{9DCB6E1D-0011-4858-B395-8E30E4BFBBFA}" srcId="{91B2B78F-FD9C-41E1-A323-B8C63F710349}" destId="{55DFD057-A395-4516-BE00-CF69CFA75233}" srcOrd="0" destOrd="0" parTransId="{17D61CF1-E9B0-49EF-A4FA-D8B02ED6CE1F}" sibTransId="{6E580BB7-1784-42C2-9209-93A06FC56C23}"/>
    <dgm:cxn modelId="{72DA970A-A3EF-4FF5-AE92-09876DB45EE8}" type="presOf" srcId="{C09CD30C-D8B9-48A9-9B83-427F1443C17F}" destId="{F59AF444-687A-4393-94AD-0B0B2E27C077}" srcOrd="0" destOrd="2" presId="urn:microsoft.com/office/officeart/2005/8/layout/vList5"/>
    <dgm:cxn modelId="{72C7BB1D-EF96-406D-A9F2-5629FC0E5C26}" srcId="{93383734-D1D3-4971-BFE6-31C5ABE43590}" destId="{57408B01-4AD7-4990-9E99-0C090F1E730B}" srcOrd="1" destOrd="0" parTransId="{718C2867-EB42-4879-ACBA-766B8D6C783F}" sibTransId="{E3E5AC04-761C-4D96-A582-05FDF179BC67}"/>
    <dgm:cxn modelId="{D0995850-5939-4E78-B400-0F5967B1C6D7}" type="presOf" srcId="{AED88CB0-B37F-4087-8903-A48EF6A186F0}" destId="{F59AF444-687A-4393-94AD-0B0B2E27C077}" srcOrd="0" destOrd="6" presId="urn:microsoft.com/office/officeart/2005/8/layout/vList5"/>
    <dgm:cxn modelId="{D440AD25-AF8F-4DD0-AE1F-56DE59A8CD47}" type="presOf" srcId="{91B2B78F-FD9C-41E1-A323-B8C63F710349}" destId="{83B94569-DFCD-4EA7-87B0-963294A1F861}" srcOrd="0" destOrd="0" presId="urn:microsoft.com/office/officeart/2005/8/layout/vList5"/>
    <dgm:cxn modelId="{F068675E-41B3-4740-984E-E94BBA74B374}" type="presOf" srcId="{8A13FA87-F4A9-4FEE-9741-687A76C1C37E}" destId="{F59AF444-687A-4393-94AD-0B0B2E27C077}" srcOrd="0" destOrd="1" presId="urn:microsoft.com/office/officeart/2005/8/layout/vList5"/>
    <dgm:cxn modelId="{6B9C62E8-EA5F-4305-B340-53E2FA635BF4}" srcId="{55DFD057-A395-4516-BE00-CF69CFA75233}" destId="{AED88CB0-B37F-4087-8903-A48EF6A186F0}" srcOrd="6" destOrd="0" parTransId="{731D4549-7D97-4445-A120-01E716E8C91A}" sibTransId="{5B7E04A9-167B-462A-8277-467342498E4A}"/>
    <dgm:cxn modelId="{F78F64CE-626E-44FA-AE19-3C95E4910660}" srcId="{55DFD057-A395-4516-BE00-CF69CFA75233}" destId="{BDDB8D5C-EFB4-4C5A-B4FC-C51CE1AD633C}" srcOrd="3" destOrd="0" parTransId="{C9E5143E-3303-41F9-AD4B-F178CCFBAF77}" sibTransId="{6AA075D7-AE71-4171-A3FB-27EFE7F9CDF4}"/>
    <dgm:cxn modelId="{8C3D3EFA-7268-4D8E-9319-7613918F054E}" srcId="{55DFD057-A395-4516-BE00-CF69CFA75233}" destId="{C09CD30C-D8B9-48A9-9B83-427F1443C17F}" srcOrd="2" destOrd="0" parTransId="{53E333DF-F8E6-4AAB-B76F-4AD7C8933E2A}" sibTransId="{D7E2E79C-E586-4542-9B28-F6134ECB5690}"/>
    <dgm:cxn modelId="{8FA59827-BC0A-4DA3-810B-8305C4FFE136}" type="presOf" srcId="{57408B01-4AD7-4990-9E99-0C090F1E730B}" destId="{CDC34A37-18B8-4E48-8C1E-B386F2387C05}" srcOrd="0" destOrd="1" presId="urn:microsoft.com/office/officeart/2005/8/layout/vList5"/>
    <dgm:cxn modelId="{F6AF0A4A-5A77-4497-8D83-6BBA7BCCFA6C}" srcId="{93383734-D1D3-4971-BFE6-31C5ABE43590}" destId="{31CCC9A0-B73B-49D9-B915-682E1535BDA4}" srcOrd="0" destOrd="0" parTransId="{2499A214-1D7A-4C0F-99DF-DFF30DBEB207}" sibTransId="{334F2B38-68ED-49BD-B34C-38A9146E2D52}"/>
    <dgm:cxn modelId="{D4C1CCCF-C63A-49C1-AD2F-1DBF3FC7AAF1}" srcId="{55DFD057-A395-4516-BE00-CF69CFA75233}" destId="{D15F14DB-A44F-47C8-8C58-40BFC9BB35AE}" srcOrd="0" destOrd="0" parTransId="{D66F7FC1-7E00-4D90-B6A1-2476F80F0983}" sibTransId="{0B9A3915-8213-44EF-B4AD-152239A08DC2}"/>
    <dgm:cxn modelId="{D0F9B523-45D2-4F23-BBAA-3B793BD50A22}" type="presOf" srcId="{93383734-D1D3-4971-BFE6-31C5ABE43590}" destId="{E61D6E63-5590-41FE-85D3-52633AB697FA}" srcOrd="0" destOrd="0" presId="urn:microsoft.com/office/officeart/2005/8/layout/vList5"/>
    <dgm:cxn modelId="{C43927FC-75EE-458E-974C-88AE338E5F52}" srcId="{91B2B78F-FD9C-41E1-A323-B8C63F710349}" destId="{93383734-D1D3-4971-BFE6-31C5ABE43590}" srcOrd="1" destOrd="0" parTransId="{187BE9AA-8AFA-4958-B099-54735E70BAE4}" sibTransId="{110BEEFF-7087-48AC-B7CB-1E9F57F18449}"/>
    <dgm:cxn modelId="{42A84678-DF46-478B-822D-FC446ACF93A8}" type="presOf" srcId="{FBA42EF1-0717-4397-AA4E-EEBD90E71886}" destId="{F59AF444-687A-4393-94AD-0B0B2E27C077}" srcOrd="0" destOrd="5" presId="urn:microsoft.com/office/officeart/2005/8/layout/vList5"/>
    <dgm:cxn modelId="{B8D6AAB2-B99B-48EC-8C1C-5E4541F96FF1}" srcId="{55DFD057-A395-4516-BE00-CF69CFA75233}" destId="{3D3D4C40-8BC1-45C7-B9E8-32C2E933359E}" srcOrd="4" destOrd="0" parTransId="{671F6D2E-CC43-4C4E-8F51-1B05CD5C41A3}" sibTransId="{472BB056-8CE7-4AFD-AD58-00FE8D9910E1}"/>
    <dgm:cxn modelId="{F6C88F76-8CFA-4519-AADB-6C43D855C2DC}" srcId="{93383734-D1D3-4971-BFE6-31C5ABE43590}" destId="{DEC824B9-09F4-47E2-910B-A83638B32A5D}" srcOrd="2" destOrd="0" parTransId="{C95F429E-1244-4422-9CA9-2E07895F909C}" sibTransId="{770155C6-0A8D-484A-8AD3-879451BFF3BB}"/>
    <dgm:cxn modelId="{D0E9C1A9-B409-44D2-B49D-A14CFE06791A}" type="presOf" srcId="{3D3D4C40-8BC1-45C7-B9E8-32C2E933359E}" destId="{F59AF444-687A-4393-94AD-0B0B2E27C077}" srcOrd="0" destOrd="4" presId="urn:microsoft.com/office/officeart/2005/8/layout/vList5"/>
    <dgm:cxn modelId="{3287E6C7-63D5-4945-BA5F-AF5BF37C44AE}" type="presParOf" srcId="{83B94569-DFCD-4EA7-87B0-963294A1F861}" destId="{E51416D0-5CFA-47F2-A554-3BE5929E3C8E}" srcOrd="0" destOrd="0" presId="urn:microsoft.com/office/officeart/2005/8/layout/vList5"/>
    <dgm:cxn modelId="{B014A5C6-C579-4D33-9CD0-777263914AEA}" type="presParOf" srcId="{E51416D0-5CFA-47F2-A554-3BE5929E3C8E}" destId="{A81F1A4A-B15F-4604-92CE-DBD226B50874}" srcOrd="0" destOrd="0" presId="urn:microsoft.com/office/officeart/2005/8/layout/vList5"/>
    <dgm:cxn modelId="{8F9C5EAD-A363-4697-B11F-71ADC2B2A8DB}" type="presParOf" srcId="{E51416D0-5CFA-47F2-A554-3BE5929E3C8E}" destId="{F59AF444-687A-4393-94AD-0B0B2E27C077}" srcOrd="1" destOrd="0" presId="urn:microsoft.com/office/officeart/2005/8/layout/vList5"/>
    <dgm:cxn modelId="{C35E2E6B-D600-4D8C-836E-276F24AA5698}" type="presParOf" srcId="{83B94569-DFCD-4EA7-87B0-963294A1F861}" destId="{97176824-09AD-4ED5-A22A-7F092542B5CA}" srcOrd="1" destOrd="0" presId="urn:microsoft.com/office/officeart/2005/8/layout/vList5"/>
    <dgm:cxn modelId="{B3C224A1-93FB-41BB-9485-6D64675006E1}" type="presParOf" srcId="{83B94569-DFCD-4EA7-87B0-963294A1F861}" destId="{F3B73439-A62A-47C5-AE49-FA48B56F827A}" srcOrd="2" destOrd="0" presId="urn:microsoft.com/office/officeart/2005/8/layout/vList5"/>
    <dgm:cxn modelId="{34758E43-80DA-438B-A3CF-3A82B96F167C}" type="presParOf" srcId="{F3B73439-A62A-47C5-AE49-FA48B56F827A}" destId="{E61D6E63-5590-41FE-85D3-52633AB697FA}" srcOrd="0" destOrd="0" presId="urn:microsoft.com/office/officeart/2005/8/layout/vList5"/>
    <dgm:cxn modelId="{135676AC-550F-4A16-A5F4-4F99EDDA15AB}" type="presParOf" srcId="{F3B73439-A62A-47C5-AE49-FA48B56F827A}" destId="{CDC34A37-18B8-4E48-8C1E-B386F2387C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E09DF9-DC30-4687-94D6-4BCF504DF24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C9CBEF-7E5F-43F8-82EE-321C1EDD4B9E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RBC development is characterized by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D16302-D38B-4EA0-BD90-DC58C311B171}" type="parTrans" cxnId="{ED9F8D19-5FFA-489F-B72B-176E46EA8004}">
      <dgm:prSet/>
      <dgm:spPr/>
      <dgm:t>
        <a:bodyPr/>
        <a:lstStyle/>
        <a:p>
          <a:endParaRPr lang="en-US"/>
        </a:p>
      </dgm:t>
    </dgm:pt>
    <dgm:pt modelId="{403F30DD-6B21-4401-BDA1-105E0F7A4732}" type="sibTrans" cxnId="{ED9F8D19-5FFA-489F-B72B-176E46EA8004}">
      <dgm:prSet/>
      <dgm:spPr/>
      <dgm:t>
        <a:bodyPr/>
        <a:lstStyle/>
        <a:p>
          <a:endParaRPr lang="en-US"/>
        </a:p>
      </dgm:t>
    </dgm:pt>
    <dgm:pt modelId="{EC3D41F8-A040-439D-8F23-DA23F022098B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Decrease</a:t>
          </a:r>
          <a:r>
            <a:rPr lang="en-US" dirty="0"/>
            <a:t>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(Reduction) </a:t>
          </a:r>
          <a:r>
            <a:rPr lang="en-US" dirty="0" smtClean="0"/>
            <a:t>in </a:t>
          </a:r>
          <a:r>
            <a:rPr lang="en-US" dirty="0"/>
            <a:t>cell size.</a:t>
          </a:r>
        </a:p>
      </dgm:t>
    </dgm:pt>
    <dgm:pt modelId="{CB2D91DE-81CD-41BE-895D-0568D2333933}" type="parTrans" cxnId="{C68A0225-8BF3-4137-9A1F-732945D37A57}">
      <dgm:prSet/>
      <dgm:spPr/>
      <dgm:t>
        <a:bodyPr/>
        <a:lstStyle/>
        <a:p>
          <a:endParaRPr lang="en-US"/>
        </a:p>
      </dgm:t>
    </dgm:pt>
    <dgm:pt modelId="{504E1831-763A-4843-ACC2-8381E0E98493}" type="sibTrans" cxnId="{C68A0225-8BF3-4137-9A1F-732945D37A57}">
      <dgm:prSet/>
      <dgm:spPr/>
      <dgm:t>
        <a:bodyPr/>
        <a:lstStyle/>
        <a:p>
          <a:endParaRPr lang="en-US"/>
        </a:p>
      </dgm:t>
    </dgm:pt>
    <dgm:pt modelId="{3BD1ED23-CCC3-40EB-9E11-A2AABC17854A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Disappearance</a:t>
          </a:r>
          <a:r>
            <a:rPr lang="en-US" b="1" dirty="0"/>
            <a:t> </a:t>
          </a:r>
          <a:r>
            <a:rPr lang="en-US" dirty="0"/>
            <a:t>of nucleus.</a:t>
          </a:r>
        </a:p>
      </dgm:t>
    </dgm:pt>
    <dgm:pt modelId="{E84C48D8-B069-4A4C-BE64-4F2F648DA675}" type="parTrans" cxnId="{58C430AE-451A-4F51-B31F-0B9B6CCA1B78}">
      <dgm:prSet/>
      <dgm:spPr/>
      <dgm:t>
        <a:bodyPr/>
        <a:lstStyle/>
        <a:p>
          <a:endParaRPr lang="en-US"/>
        </a:p>
      </dgm:t>
    </dgm:pt>
    <dgm:pt modelId="{E2D1621D-A2E0-4F15-A9EB-1D80CEEA7376}" type="sibTrans" cxnId="{58C430AE-451A-4F51-B31F-0B9B6CCA1B78}">
      <dgm:prSet/>
      <dgm:spPr/>
      <dgm:t>
        <a:bodyPr/>
        <a:lstStyle/>
        <a:p>
          <a:endParaRPr lang="en-US"/>
        </a:p>
      </dgm:t>
    </dgm:pt>
    <dgm:pt modelId="{7C811B46-BD3A-4C36-9F0B-68FBACDF37AF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Appearance (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Aquisiton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en-US" dirty="0"/>
            <a:t>of hemoglobin (Hb)</a:t>
          </a:r>
        </a:p>
      </dgm:t>
    </dgm:pt>
    <dgm:pt modelId="{D4D507BC-94E9-41C5-B050-DE654DA90E70}" type="parTrans" cxnId="{4F1C25F2-C1BC-4904-930A-47C8B532B6FA}">
      <dgm:prSet/>
      <dgm:spPr/>
      <dgm:t>
        <a:bodyPr/>
        <a:lstStyle/>
        <a:p>
          <a:endParaRPr lang="en-US"/>
        </a:p>
      </dgm:t>
    </dgm:pt>
    <dgm:pt modelId="{50860D15-65F9-4EC4-9DA3-5606C2F6AE21}" type="sibTrans" cxnId="{4F1C25F2-C1BC-4904-930A-47C8B532B6FA}">
      <dgm:prSet/>
      <dgm:spPr/>
      <dgm:t>
        <a:bodyPr/>
        <a:lstStyle/>
        <a:p>
          <a:endParaRPr lang="en-US"/>
        </a:p>
      </dgm:t>
    </dgm:pt>
    <dgm:pt modelId="{9572EE3A-7131-463A-8E39-DED337106A64}" type="pres">
      <dgm:prSet presAssocID="{AFE09DF9-DC30-4687-94D6-4BCF504DF2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83C4ED3-8B30-4C78-9689-7D83B23A9DFE}" type="pres">
      <dgm:prSet presAssocID="{EAC9CBEF-7E5F-43F8-82EE-321C1EDD4B9E}" presName="hierRoot1" presStyleCnt="0">
        <dgm:presLayoutVars>
          <dgm:hierBranch val="init"/>
        </dgm:presLayoutVars>
      </dgm:prSet>
      <dgm:spPr/>
    </dgm:pt>
    <dgm:pt modelId="{2C85FC52-15F2-46CC-9209-0039BDE8BE6E}" type="pres">
      <dgm:prSet presAssocID="{EAC9CBEF-7E5F-43F8-82EE-321C1EDD4B9E}" presName="rootComposite1" presStyleCnt="0"/>
      <dgm:spPr/>
    </dgm:pt>
    <dgm:pt modelId="{B0EAC8CF-97AA-47DA-9449-9898B1534D10}" type="pres">
      <dgm:prSet presAssocID="{EAC9CBEF-7E5F-43F8-82EE-321C1EDD4B9E}" presName="rootText1" presStyleLbl="node0" presStyleIdx="0" presStyleCnt="1" custScaleX="288039" custScaleY="12803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D6E202F-1212-4303-A3B1-1E703878D83B}" type="pres">
      <dgm:prSet presAssocID="{EAC9CBEF-7E5F-43F8-82EE-321C1EDD4B9E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58F5D7C8-A8FA-444B-85D0-1DD2BC6CF6A4}" type="pres">
      <dgm:prSet presAssocID="{EAC9CBEF-7E5F-43F8-82EE-321C1EDD4B9E}" presName="hierChild2" presStyleCnt="0"/>
      <dgm:spPr/>
    </dgm:pt>
    <dgm:pt modelId="{8C0C6A30-DBA7-4481-877D-42AB3F20A0C5}" type="pres">
      <dgm:prSet presAssocID="{CB2D91DE-81CD-41BE-895D-0568D2333933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DE1F692D-8DFE-4C13-B9D3-88F4A338F928}" type="pres">
      <dgm:prSet presAssocID="{EC3D41F8-A040-439D-8F23-DA23F022098B}" presName="hierRoot2" presStyleCnt="0">
        <dgm:presLayoutVars>
          <dgm:hierBranch val="init"/>
        </dgm:presLayoutVars>
      </dgm:prSet>
      <dgm:spPr/>
    </dgm:pt>
    <dgm:pt modelId="{F70D4833-95EC-4DB3-9203-4D5A7259EBF8}" type="pres">
      <dgm:prSet presAssocID="{EC3D41F8-A040-439D-8F23-DA23F022098B}" presName="rootComposite" presStyleCnt="0"/>
      <dgm:spPr/>
    </dgm:pt>
    <dgm:pt modelId="{21EF533F-F403-47EF-ACB4-D16144163E7F}" type="pres">
      <dgm:prSet presAssocID="{EC3D41F8-A040-439D-8F23-DA23F022098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596FF8B-6853-4821-B055-4FF1FE1E7AFF}" type="pres">
      <dgm:prSet presAssocID="{EC3D41F8-A040-439D-8F23-DA23F022098B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3B62BE8E-8BCE-4335-AF49-4C5AB8194647}" type="pres">
      <dgm:prSet presAssocID="{EC3D41F8-A040-439D-8F23-DA23F022098B}" presName="hierChild4" presStyleCnt="0"/>
      <dgm:spPr/>
    </dgm:pt>
    <dgm:pt modelId="{1C93C835-F89C-4CEA-896D-FBC6FC31734F}" type="pres">
      <dgm:prSet presAssocID="{EC3D41F8-A040-439D-8F23-DA23F022098B}" presName="hierChild5" presStyleCnt="0"/>
      <dgm:spPr/>
    </dgm:pt>
    <dgm:pt modelId="{A57E9070-7C52-4E61-A069-B89BA243EF3A}" type="pres">
      <dgm:prSet presAssocID="{E84C48D8-B069-4A4C-BE64-4F2F648DA675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A3FC0633-E156-4D4E-9AA1-3447A728B4AB}" type="pres">
      <dgm:prSet presAssocID="{3BD1ED23-CCC3-40EB-9E11-A2AABC17854A}" presName="hierRoot2" presStyleCnt="0">
        <dgm:presLayoutVars>
          <dgm:hierBranch val="init"/>
        </dgm:presLayoutVars>
      </dgm:prSet>
      <dgm:spPr/>
    </dgm:pt>
    <dgm:pt modelId="{4993E77B-3092-4ACE-8025-71B60EEAFCA2}" type="pres">
      <dgm:prSet presAssocID="{3BD1ED23-CCC3-40EB-9E11-A2AABC17854A}" presName="rootComposite" presStyleCnt="0"/>
      <dgm:spPr/>
    </dgm:pt>
    <dgm:pt modelId="{7296D18E-9539-45EC-942B-9425E82D646F}" type="pres">
      <dgm:prSet presAssocID="{3BD1ED23-CCC3-40EB-9E11-A2AABC17854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E0AA054-222A-4B51-91B2-D97B7AC067C8}" type="pres">
      <dgm:prSet presAssocID="{3BD1ED23-CCC3-40EB-9E11-A2AABC17854A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AA200628-57CF-4CAE-A79C-C66DB7EB342B}" type="pres">
      <dgm:prSet presAssocID="{3BD1ED23-CCC3-40EB-9E11-A2AABC17854A}" presName="hierChild4" presStyleCnt="0"/>
      <dgm:spPr/>
    </dgm:pt>
    <dgm:pt modelId="{F646F537-4EE0-48DD-89C6-E7E7D293EA00}" type="pres">
      <dgm:prSet presAssocID="{3BD1ED23-CCC3-40EB-9E11-A2AABC17854A}" presName="hierChild5" presStyleCnt="0"/>
      <dgm:spPr/>
    </dgm:pt>
    <dgm:pt modelId="{87CD234D-4BE1-4239-951C-42D5C86FEF0D}" type="pres">
      <dgm:prSet presAssocID="{D4D507BC-94E9-41C5-B050-DE654DA90E70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8A21177D-2DF8-48C3-9215-38E71D726704}" type="pres">
      <dgm:prSet presAssocID="{7C811B46-BD3A-4C36-9F0B-68FBACDF37AF}" presName="hierRoot2" presStyleCnt="0">
        <dgm:presLayoutVars>
          <dgm:hierBranch val="init"/>
        </dgm:presLayoutVars>
      </dgm:prSet>
      <dgm:spPr/>
    </dgm:pt>
    <dgm:pt modelId="{2793397D-2866-413E-82E3-534BBFC8D97C}" type="pres">
      <dgm:prSet presAssocID="{7C811B46-BD3A-4C36-9F0B-68FBACDF37AF}" presName="rootComposite" presStyleCnt="0"/>
      <dgm:spPr/>
    </dgm:pt>
    <dgm:pt modelId="{28AF8EE5-FDF6-4259-A416-009F094909D8}" type="pres">
      <dgm:prSet presAssocID="{7C811B46-BD3A-4C36-9F0B-68FBACDF37A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BEA9423-0D3C-4F17-A082-5531141B711A}" type="pres">
      <dgm:prSet presAssocID="{7C811B46-BD3A-4C36-9F0B-68FBACDF37AF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327701D5-1A59-4C47-B25D-C2906F84BEF8}" type="pres">
      <dgm:prSet presAssocID="{7C811B46-BD3A-4C36-9F0B-68FBACDF37AF}" presName="hierChild4" presStyleCnt="0"/>
      <dgm:spPr/>
    </dgm:pt>
    <dgm:pt modelId="{4FE5A0FE-8718-487B-AB99-AAA6C87EB2E4}" type="pres">
      <dgm:prSet presAssocID="{7C811B46-BD3A-4C36-9F0B-68FBACDF37AF}" presName="hierChild5" presStyleCnt="0"/>
      <dgm:spPr/>
    </dgm:pt>
    <dgm:pt modelId="{F23B6628-5F1E-449F-98CC-877DD4CF4D4F}" type="pres">
      <dgm:prSet presAssocID="{EAC9CBEF-7E5F-43F8-82EE-321C1EDD4B9E}" presName="hierChild3" presStyleCnt="0"/>
      <dgm:spPr/>
    </dgm:pt>
  </dgm:ptLst>
  <dgm:cxnLst>
    <dgm:cxn modelId="{15D4F8C0-C522-4E3C-B33D-32B32FF306DA}" type="presOf" srcId="{EAC9CBEF-7E5F-43F8-82EE-321C1EDD4B9E}" destId="{9D6E202F-1212-4303-A3B1-1E703878D83B}" srcOrd="1" destOrd="0" presId="urn:microsoft.com/office/officeart/2005/8/layout/orgChart1"/>
    <dgm:cxn modelId="{ED9F8D19-5FFA-489F-B72B-176E46EA8004}" srcId="{AFE09DF9-DC30-4687-94D6-4BCF504DF24E}" destId="{EAC9CBEF-7E5F-43F8-82EE-321C1EDD4B9E}" srcOrd="0" destOrd="0" parTransId="{EAD16302-D38B-4EA0-BD90-DC58C311B171}" sibTransId="{403F30DD-6B21-4401-BDA1-105E0F7A4732}"/>
    <dgm:cxn modelId="{8E2C414D-4390-461A-AA46-C08E7A339EA8}" type="presOf" srcId="{EAC9CBEF-7E5F-43F8-82EE-321C1EDD4B9E}" destId="{B0EAC8CF-97AA-47DA-9449-9898B1534D10}" srcOrd="0" destOrd="0" presId="urn:microsoft.com/office/officeart/2005/8/layout/orgChart1"/>
    <dgm:cxn modelId="{C68A0225-8BF3-4137-9A1F-732945D37A57}" srcId="{EAC9CBEF-7E5F-43F8-82EE-321C1EDD4B9E}" destId="{EC3D41F8-A040-439D-8F23-DA23F022098B}" srcOrd="0" destOrd="0" parTransId="{CB2D91DE-81CD-41BE-895D-0568D2333933}" sibTransId="{504E1831-763A-4843-ACC2-8381E0E98493}"/>
    <dgm:cxn modelId="{33B3EC53-CD60-4263-ACAD-0CBFFBCEEA3D}" type="presOf" srcId="{EC3D41F8-A040-439D-8F23-DA23F022098B}" destId="{21EF533F-F403-47EF-ACB4-D16144163E7F}" srcOrd="0" destOrd="0" presId="urn:microsoft.com/office/officeart/2005/8/layout/orgChart1"/>
    <dgm:cxn modelId="{D49844B5-0317-46DD-A4ED-ECD67B0CE655}" type="presOf" srcId="{AFE09DF9-DC30-4687-94D6-4BCF504DF24E}" destId="{9572EE3A-7131-463A-8E39-DED337106A64}" srcOrd="0" destOrd="0" presId="urn:microsoft.com/office/officeart/2005/8/layout/orgChart1"/>
    <dgm:cxn modelId="{1EF120A7-9811-445C-8310-31271C418CF7}" type="presOf" srcId="{7C811B46-BD3A-4C36-9F0B-68FBACDF37AF}" destId="{28AF8EE5-FDF6-4259-A416-009F094909D8}" srcOrd="0" destOrd="0" presId="urn:microsoft.com/office/officeart/2005/8/layout/orgChart1"/>
    <dgm:cxn modelId="{4F1C25F2-C1BC-4904-930A-47C8B532B6FA}" srcId="{EAC9CBEF-7E5F-43F8-82EE-321C1EDD4B9E}" destId="{7C811B46-BD3A-4C36-9F0B-68FBACDF37AF}" srcOrd="2" destOrd="0" parTransId="{D4D507BC-94E9-41C5-B050-DE654DA90E70}" sibTransId="{50860D15-65F9-4EC4-9DA3-5606C2F6AE21}"/>
    <dgm:cxn modelId="{952E5946-98A3-4788-9524-EEEC911DFA57}" type="presOf" srcId="{CB2D91DE-81CD-41BE-895D-0568D2333933}" destId="{8C0C6A30-DBA7-4481-877D-42AB3F20A0C5}" srcOrd="0" destOrd="0" presId="urn:microsoft.com/office/officeart/2005/8/layout/orgChart1"/>
    <dgm:cxn modelId="{BABDEFCE-F0BB-493E-A40E-2F920A55AE81}" type="presOf" srcId="{E84C48D8-B069-4A4C-BE64-4F2F648DA675}" destId="{A57E9070-7C52-4E61-A069-B89BA243EF3A}" srcOrd="0" destOrd="0" presId="urn:microsoft.com/office/officeart/2005/8/layout/orgChart1"/>
    <dgm:cxn modelId="{B4A864CF-542B-48BC-864E-2A244D2567F7}" type="presOf" srcId="{7C811B46-BD3A-4C36-9F0B-68FBACDF37AF}" destId="{0BEA9423-0D3C-4F17-A082-5531141B711A}" srcOrd="1" destOrd="0" presId="urn:microsoft.com/office/officeart/2005/8/layout/orgChart1"/>
    <dgm:cxn modelId="{B558F530-3143-4EAC-B377-7AD1E7D9FC17}" type="presOf" srcId="{3BD1ED23-CCC3-40EB-9E11-A2AABC17854A}" destId="{0E0AA054-222A-4B51-91B2-D97B7AC067C8}" srcOrd="1" destOrd="0" presId="urn:microsoft.com/office/officeart/2005/8/layout/orgChart1"/>
    <dgm:cxn modelId="{995400DF-E706-4F66-B7C7-8A45163F6304}" type="presOf" srcId="{EC3D41F8-A040-439D-8F23-DA23F022098B}" destId="{8596FF8B-6853-4821-B055-4FF1FE1E7AFF}" srcOrd="1" destOrd="0" presId="urn:microsoft.com/office/officeart/2005/8/layout/orgChart1"/>
    <dgm:cxn modelId="{58C430AE-451A-4F51-B31F-0B9B6CCA1B78}" srcId="{EAC9CBEF-7E5F-43F8-82EE-321C1EDD4B9E}" destId="{3BD1ED23-CCC3-40EB-9E11-A2AABC17854A}" srcOrd="1" destOrd="0" parTransId="{E84C48D8-B069-4A4C-BE64-4F2F648DA675}" sibTransId="{E2D1621D-A2E0-4F15-A9EB-1D80CEEA7376}"/>
    <dgm:cxn modelId="{AF7DB2CC-27A5-4E81-8012-1FB27696AFB7}" type="presOf" srcId="{3BD1ED23-CCC3-40EB-9E11-A2AABC17854A}" destId="{7296D18E-9539-45EC-942B-9425E82D646F}" srcOrd="0" destOrd="0" presId="urn:microsoft.com/office/officeart/2005/8/layout/orgChart1"/>
    <dgm:cxn modelId="{4D2F0974-180E-4BEB-8B8A-2799FD590292}" type="presOf" srcId="{D4D507BC-94E9-41C5-B050-DE654DA90E70}" destId="{87CD234D-4BE1-4239-951C-42D5C86FEF0D}" srcOrd="0" destOrd="0" presId="urn:microsoft.com/office/officeart/2005/8/layout/orgChart1"/>
    <dgm:cxn modelId="{57609A3E-A684-45FE-9271-6DA71E09C8D3}" type="presParOf" srcId="{9572EE3A-7131-463A-8E39-DED337106A64}" destId="{283C4ED3-8B30-4C78-9689-7D83B23A9DFE}" srcOrd="0" destOrd="0" presId="urn:microsoft.com/office/officeart/2005/8/layout/orgChart1"/>
    <dgm:cxn modelId="{0586BCC7-82EC-4CAC-8717-FD1AB240BFE9}" type="presParOf" srcId="{283C4ED3-8B30-4C78-9689-7D83B23A9DFE}" destId="{2C85FC52-15F2-46CC-9209-0039BDE8BE6E}" srcOrd="0" destOrd="0" presId="urn:microsoft.com/office/officeart/2005/8/layout/orgChart1"/>
    <dgm:cxn modelId="{36D6F0CE-A5FD-4BA3-B4E9-B1BC9BD59DF7}" type="presParOf" srcId="{2C85FC52-15F2-46CC-9209-0039BDE8BE6E}" destId="{B0EAC8CF-97AA-47DA-9449-9898B1534D10}" srcOrd="0" destOrd="0" presId="urn:microsoft.com/office/officeart/2005/8/layout/orgChart1"/>
    <dgm:cxn modelId="{F0D219B3-FC90-4A1E-A2E4-0315931EA381}" type="presParOf" srcId="{2C85FC52-15F2-46CC-9209-0039BDE8BE6E}" destId="{9D6E202F-1212-4303-A3B1-1E703878D83B}" srcOrd="1" destOrd="0" presId="urn:microsoft.com/office/officeart/2005/8/layout/orgChart1"/>
    <dgm:cxn modelId="{917CCF1A-EE13-4276-8AA3-2F5F25E18B22}" type="presParOf" srcId="{283C4ED3-8B30-4C78-9689-7D83B23A9DFE}" destId="{58F5D7C8-A8FA-444B-85D0-1DD2BC6CF6A4}" srcOrd="1" destOrd="0" presId="urn:microsoft.com/office/officeart/2005/8/layout/orgChart1"/>
    <dgm:cxn modelId="{B6B9A1D8-FB47-41A2-80A4-F46C71AF4E4A}" type="presParOf" srcId="{58F5D7C8-A8FA-444B-85D0-1DD2BC6CF6A4}" destId="{8C0C6A30-DBA7-4481-877D-42AB3F20A0C5}" srcOrd="0" destOrd="0" presId="urn:microsoft.com/office/officeart/2005/8/layout/orgChart1"/>
    <dgm:cxn modelId="{A2C3F9E2-8225-44AB-A953-D04F437B99FF}" type="presParOf" srcId="{58F5D7C8-A8FA-444B-85D0-1DD2BC6CF6A4}" destId="{DE1F692D-8DFE-4C13-B9D3-88F4A338F928}" srcOrd="1" destOrd="0" presId="urn:microsoft.com/office/officeart/2005/8/layout/orgChart1"/>
    <dgm:cxn modelId="{C6F8194E-36DB-4A1D-AAAD-19308F1497A0}" type="presParOf" srcId="{DE1F692D-8DFE-4C13-B9D3-88F4A338F928}" destId="{F70D4833-95EC-4DB3-9203-4D5A7259EBF8}" srcOrd="0" destOrd="0" presId="urn:microsoft.com/office/officeart/2005/8/layout/orgChart1"/>
    <dgm:cxn modelId="{937636BA-1711-433E-B550-80FEE6EA249A}" type="presParOf" srcId="{F70D4833-95EC-4DB3-9203-4D5A7259EBF8}" destId="{21EF533F-F403-47EF-ACB4-D16144163E7F}" srcOrd="0" destOrd="0" presId="urn:microsoft.com/office/officeart/2005/8/layout/orgChart1"/>
    <dgm:cxn modelId="{2E77D72B-BC16-4E5D-B89B-21C32C650697}" type="presParOf" srcId="{F70D4833-95EC-4DB3-9203-4D5A7259EBF8}" destId="{8596FF8B-6853-4821-B055-4FF1FE1E7AFF}" srcOrd="1" destOrd="0" presId="urn:microsoft.com/office/officeart/2005/8/layout/orgChart1"/>
    <dgm:cxn modelId="{1ADBBE5F-F10B-485C-ADA9-4F7B15D7EF83}" type="presParOf" srcId="{DE1F692D-8DFE-4C13-B9D3-88F4A338F928}" destId="{3B62BE8E-8BCE-4335-AF49-4C5AB8194647}" srcOrd="1" destOrd="0" presId="urn:microsoft.com/office/officeart/2005/8/layout/orgChart1"/>
    <dgm:cxn modelId="{5BCDF0BC-D000-4EB3-B873-FB25EA57937E}" type="presParOf" srcId="{DE1F692D-8DFE-4C13-B9D3-88F4A338F928}" destId="{1C93C835-F89C-4CEA-896D-FBC6FC31734F}" srcOrd="2" destOrd="0" presId="urn:microsoft.com/office/officeart/2005/8/layout/orgChart1"/>
    <dgm:cxn modelId="{5F14F9AB-9E51-4B54-AE21-4F8FBB7F7443}" type="presParOf" srcId="{58F5D7C8-A8FA-444B-85D0-1DD2BC6CF6A4}" destId="{A57E9070-7C52-4E61-A069-B89BA243EF3A}" srcOrd="2" destOrd="0" presId="urn:microsoft.com/office/officeart/2005/8/layout/orgChart1"/>
    <dgm:cxn modelId="{CEBAB00D-14A6-4111-8573-C17BE9491724}" type="presParOf" srcId="{58F5D7C8-A8FA-444B-85D0-1DD2BC6CF6A4}" destId="{A3FC0633-E156-4D4E-9AA1-3447A728B4AB}" srcOrd="3" destOrd="0" presId="urn:microsoft.com/office/officeart/2005/8/layout/orgChart1"/>
    <dgm:cxn modelId="{B6EE5A53-FF92-473D-A137-9AB420FC3DFB}" type="presParOf" srcId="{A3FC0633-E156-4D4E-9AA1-3447A728B4AB}" destId="{4993E77B-3092-4ACE-8025-71B60EEAFCA2}" srcOrd="0" destOrd="0" presId="urn:microsoft.com/office/officeart/2005/8/layout/orgChart1"/>
    <dgm:cxn modelId="{ABF200EA-0B3B-4C06-9A22-941C05FABBF9}" type="presParOf" srcId="{4993E77B-3092-4ACE-8025-71B60EEAFCA2}" destId="{7296D18E-9539-45EC-942B-9425E82D646F}" srcOrd="0" destOrd="0" presId="urn:microsoft.com/office/officeart/2005/8/layout/orgChart1"/>
    <dgm:cxn modelId="{3CF66B1A-79B1-42FA-94EB-A713389EF4E9}" type="presParOf" srcId="{4993E77B-3092-4ACE-8025-71B60EEAFCA2}" destId="{0E0AA054-222A-4B51-91B2-D97B7AC067C8}" srcOrd="1" destOrd="0" presId="urn:microsoft.com/office/officeart/2005/8/layout/orgChart1"/>
    <dgm:cxn modelId="{A93F15AF-08F4-479B-A826-C9DFBA73E355}" type="presParOf" srcId="{A3FC0633-E156-4D4E-9AA1-3447A728B4AB}" destId="{AA200628-57CF-4CAE-A79C-C66DB7EB342B}" srcOrd="1" destOrd="0" presId="urn:microsoft.com/office/officeart/2005/8/layout/orgChart1"/>
    <dgm:cxn modelId="{03796ADC-A6E5-410B-A334-905E711F0003}" type="presParOf" srcId="{A3FC0633-E156-4D4E-9AA1-3447A728B4AB}" destId="{F646F537-4EE0-48DD-89C6-E7E7D293EA00}" srcOrd="2" destOrd="0" presId="urn:microsoft.com/office/officeart/2005/8/layout/orgChart1"/>
    <dgm:cxn modelId="{A11525B6-4AAE-4691-AA42-1DA8B82F9DF0}" type="presParOf" srcId="{58F5D7C8-A8FA-444B-85D0-1DD2BC6CF6A4}" destId="{87CD234D-4BE1-4239-951C-42D5C86FEF0D}" srcOrd="4" destOrd="0" presId="urn:microsoft.com/office/officeart/2005/8/layout/orgChart1"/>
    <dgm:cxn modelId="{D4D24D39-EB0C-4D5B-A8EB-185E82462854}" type="presParOf" srcId="{58F5D7C8-A8FA-444B-85D0-1DD2BC6CF6A4}" destId="{8A21177D-2DF8-48C3-9215-38E71D726704}" srcOrd="5" destOrd="0" presId="urn:microsoft.com/office/officeart/2005/8/layout/orgChart1"/>
    <dgm:cxn modelId="{B558D916-94C0-4D02-8317-6C99740FE503}" type="presParOf" srcId="{8A21177D-2DF8-48C3-9215-38E71D726704}" destId="{2793397D-2866-413E-82E3-534BBFC8D97C}" srcOrd="0" destOrd="0" presId="urn:microsoft.com/office/officeart/2005/8/layout/orgChart1"/>
    <dgm:cxn modelId="{D85531F3-7371-4AE9-B6D6-CD59EC3432BD}" type="presParOf" srcId="{2793397D-2866-413E-82E3-534BBFC8D97C}" destId="{28AF8EE5-FDF6-4259-A416-009F094909D8}" srcOrd="0" destOrd="0" presId="urn:microsoft.com/office/officeart/2005/8/layout/orgChart1"/>
    <dgm:cxn modelId="{2C25C1A9-83DC-47EE-9BDD-4453687A536B}" type="presParOf" srcId="{2793397D-2866-413E-82E3-534BBFC8D97C}" destId="{0BEA9423-0D3C-4F17-A082-5531141B711A}" srcOrd="1" destOrd="0" presId="urn:microsoft.com/office/officeart/2005/8/layout/orgChart1"/>
    <dgm:cxn modelId="{BCAC555C-AF6B-46DC-92FF-42B430A7CB0B}" type="presParOf" srcId="{8A21177D-2DF8-48C3-9215-38E71D726704}" destId="{327701D5-1A59-4C47-B25D-C2906F84BEF8}" srcOrd="1" destOrd="0" presId="urn:microsoft.com/office/officeart/2005/8/layout/orgChart1"/>
    <dgm:cxn modelId="{FC95D791-B353-46FE-AB68-7DD34EAD9C60}" type="presParOf" srcId="{8A21177D-2DF8-48C3-9215-38E71D726704}" destId="{4FE5A0FE-8718-487B-AB99-AAA6C87EB2E4}" srcOrd="2" destOrd="0" presId="urn:microsoft.com/office/officeart/2005/8/layout/orgChart1"/>
    <dgm:cxn modelId="{D0C72276-760A-48FE-9DFC-1507EBEC2F59}" type="presParOf" srcId="{283C4ED3-8B30-4C78-9689-7D83B23A9DFE}" destId="{F23B6628-5F1E-449F-98CC-877DD4CF4D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C55D0B-D96D-4FBA-B8C7-26B8F5E3FFDE}" type="doc">
      <dgm:prSet loTypeId="urn:microsoft.com/office/officeart/2005/8/layout/hierarchy4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pPr rtl="1"/>
          <a:endParaRPr lang="ar-SA"/>
        </a:p>
      </dgm:t>
    </dgm:pt>
    <dgm:pt modelId="{C17FC5B3-1386-4B78-B2A8-5882F924B20F}">
      <dgm:prSet phldrT="[نص]" custT="1"/>
      <dgm:spPr/>
      <dgm:t>
        <a:bodyPr/>
        <a:lstStyle/>
        <a:p>
          <a:pPr algn="ctr" rtl="1"/>
          <a:r>
            <a:rPr lang="en-US" altLang="en-US" sz="2400" b="1" u="sng" smtClean="0">
              <a:solidFill>
                <a:schemeClr val="tx2"/>
              </a:solidFill>
              <a:latin typeface="+mj-lt"/>
            </a:rPr>
            <a:t>Causes of Hypoxia</a:t>
          </a:r>
          <a:endParaRPr lang="ar-SA" sz="2400" dirty="0">
            <a:solidFill>
              <a:schemeClr val="tx2"/>
            </a:solidFill>
            <a:latin typeface="+mj-lt"/>
          </a:endParaRPr>
        </a:p>
      </dgm:t>
    </dgm:pt>
    <dgm:pt modelId="{511CD824-518B-4C1C-AC52-535C84A9B329}" type="parTrans" cxnId="{21289501-113A-41CB-AA18-939522C71724}">
      <dgm:prSet/>
      <dgm:spPr/>
      <dgm:t>
        <a:bodyPr/>
        <a:lstStyle/>
        <a:p>
          <a:pPr rtl="1"/>
          <a:endParaRPr lang="ar-SA"/>
        </a:p>
      </dgm:t>
    </dgm:pt>
    <dgm:pt modelId="{C34C17E9-CEB7-45F6-8240-D57BD96DA059}" type="sibTrans" cxnId="{21289501-113A-41CB-AA18-939522C71724}">
      <dgm:prSet/>
      <dgm:spPr/>
      <dgm:t>
        <a:bodyPr/>
        <a:lstStyle/>
        <a:p>
          <a:pPr rtl="1"/>
          <a:endParaRPr lang="ar-SA"/>
        </a:p>
      </dgm:t>
    </dgm:pt>
    <dgm:pt modelId="{BAB8930C-56A8-4BCB-8EF1-C999D3F86BCF}">
      <dgm:prSet phldrT="[نص]" custT="1"/>
      <dgm:spPr/>
      <dgm:t>
        <a:bodyPr/>
        <a:lstStyle/>
        <a:p>
          <a:pPr rtl="1"/>
          <a:r>
            <a:rPr lang="en-US" altLang="en-US" sz="2000" b="1" smtClean="0">
              <a:solidFill>
                <a:schemeClr val="tx2"/>
              </a:solidFill>
              <a:latin typeface="Comic Sans MS" panose="030F0702030302020204" pitchFamily="66" charset="0"/>
            </a:rPr>
            <a:t>Low RBC count (Anaemia)</a:t>
          </a:r>
          <a:endParaRPr lang="ar-SA" sz="2000" dirty="0">
            <a:solidFill>
              <a:schemeClr val="tx2"/>
            </a:solidFill>
          </a:endParaRPr>
        </a:p>
      </dgm:t>
    </dgm:pt>
    <dgm:pt modelId="{4F4E27BC-27DD-4FBF-BE56-61F32C9CA5A3}" type="parTrans" cxnId="{B6A88AFA-E4C5-4565-B8A2-8F65E6F67BD4}">
      <dgm:prSet/>
      <dgm:spPr/>
      <dgm:t>
        <a:bodyPr/>
        <a:lstStyle/>
        <a:p>
          <a:pPr rtl="1"/>
          <a:endParaRPr lang="ar-SA"/>
        </a:p>
      </dgm:t>
    </dgm:pt>
    <dgm:pt modelId="{015D9DEF-0AC7-4D2E-AF05-AE3804409375}" type="sibTrans" cxnId="{B6A88AFA-E4C5-4565-B8A2-8F65E6F67BD4}">
      <dgm:prSet/>
      <dgm:spPr/>
      <dgm:t>
        <a:bodyPr/>
        <a:lstStyle/>
        <a:p>
          <a:pPr rtl="1"/>
          <a:endParaRPr lang="ar-SA"/>
        </a:p>
      </dgm:t>
    </dgm:pt>
    <dgm:pt modelId="{F69835B2-C110-446B-91A7-908957042361}">
      <dgm:prSet phldrT="[نص]" custT="1"/>
      <dgm:spPr/>
      <dgm:t>
        <a:bodyPr/>
        <a:lstStyle/>
        <a:p>
          <a:pPr rtl="1"/>
          <a:r>
            <a:rPr lang="en-US" altLang="en-US" sz="1800" b="1" smtClean="0">
              <a:solidFill>
                <a:schemeClr val="tx2"/>
              </a:solidFill>
              <a:latin typeface="Comic Sans MS" panose="030F0702030302020204" pitchFamily="66" charset="0"/>
            </a:rPr>
            <a:t>Hemorrhage</a:t>
          </a:r>
          <a:endParaRPr lang="ar-SA" sz="1800" dirty="0">
            <a:solidFill>
              <a:schemeClr val="tx2"/>
            </a:solidFill>
          </a:endParaRPr>
        </a:p>
      </dgm:t>
    </dgm:pt>
    <dgm:pt modelId="{877ADBB8-FDEA-486C-B471-1A210B9B4334}" type="parTrans" cxnId="{94937D5C-CDD7-4E1E-8862-11ECFA57D163}">
      <dgm:prSet/>
      <dgm:spPr/>
      <dgm:t>
        <a:bodyPr/>
        <a:lstStyle/>
        <a:p>
          <a:pPr rtl="1"/>
          <a:endParaRPr lang="ar-SA"/>
        </a:p>
      </dgm:t>
    </dgm:pt>
    <dgm:pt modelId="{F3043D95-8BAE-4C2B-B705-E6FA1A3E25F4}" type="sibTrans" cxnId="{94937D5C-CDD7-4E1E-8862-11ECFA57D163}">
      <dgm:prSet/>
      <dgm:spPr/>
      <dgm:t>
        <a:bodyPr/>
        <a:lstStyle/>
        <a:p>
          <a:pPr rtl="1"/>
          <a:endParaRPr lang="ar-SA"/>
        </a:p>
      </dgm:t>
    </dgm:pt>
    <dgm:pt modelId="{BCBDDF33-27F3-476C-9931-BDAE2ED6EA53}">
      <dgm:prSet phldrT="[نص]" custT="1"/>
      <dgm:spPr/>
      <dgm:t>
        <a:bodyPr/>
        <a:lstStyle/>
        <a:p>
          <a:pPr rtl="1"/>
          <a:r>
            <a:rPr lang="en-US" altLang="en-US" sz="1800" b="1" smtClean="0">
              <a:solidFill>
                <a:schemeClr val="tx2"/>
              </a:solidFill>
              <a:latin typeface="Comic Sans MS" panose="030F0702030302020204" pitchFamily="66" charset="0"/>
            </a:rPr>
            <a:t>High altitude</a:t>
          </a:r>
          <a:endParaRPr lang="ar-SA" sz="1800" dirty="0">
            <a:solidFill>
              <a:schemeClr val="tx2"/>
            </a:solidFill>
          </a:endParaRPr>
        </a:p>
      </dgm:t>
    </dgm:pt>
    <dgm:pt modelId="{8F5B0B4A-1CD8-4F2E-83A0-B418C15B7677}" type="parTrans" cxnId="{ACA63127-9B9F-42EA-AE55-0AA65A90289C}">
      <dgm:prSet/>
      <dgm:spPr/>
      <dgm:t>
        <a:bodyPr/>
        <a:lstStyle/>
        <a:p>
          <a:pPr rtl="1"/>
          <a:endParaRPr lang="ar-SA"/>
        </a:p>
      </dgm:t>
    </dgm:pt>
    <dgm:pt modelId="{353956BA-5684-4EF6-9F08-551B59AF6F59}" type="sibTrans" cxnId="{ACA63127-9B9F-42EA-AE55-0AA65A90289C}">
      <dgm:prSet/>
      <dgm:spPr/>
      <dgm:t>
        <a:bodyPr/>
        <a:lstStyle/>
        <a:p>
          <a:pPr rtl="1"/>
          <a:endParaRPr lang="ar-SA"/>
        </a:p>
      </dgm:t>
    </dgm:pt>
    <dgm:pt modelId="{62AD1147-B12C-4EA5-BF8F-9512ECA7D8A5}">
      <dgm:prSet/>
      <dgm:spPr/>
      <dgm:t>
        <a:bodyPr/>
        <a:lstStyle/>
        <a:p>
          <a:pPr rtl="1"/>
          <a:r>
            <a:rPr lang="en-US" altLang="en-US" b="1" smtClean="0">
              <a:solidFill>
                <a:schemeClr val="tx2"/>
              </a:solidFill>
              <a:latin typeface="Comic Sans MS" panose="030F0702030302020204" pitchFamily="66" charset="0"/>
            </a:rPr>
            <a:t>Prolong heart failure</a:t>
          </a:r>
          <a:endParaRPr lang="ar-SA" dirty="0">
            <a:solidFill>
              <a:schemeClr val="tx2"/>
            </a:solidFill>
          </a:endParaRPr>
        </a:p>
      </dgm:t>
    </dgm:pt>
    <dgm:pt modelId="{29D960A2-CFC8-416C-854E-498CB26033FE}" type="parTrans" cxnId="{B664AE3A-48D7-4BC0-9A84-D9F5680B1F91}">
      <dgm:prSet/>
      <dgm:spPr/>
      <dgm:t>
        <a:bodyPr/>
        <a:lstStyle/>
        <a:p>
          <a:pPr rtl="1"/>
          <a:endParaRPr lang="ar-SA"/>
        </a:p>
      </dgm:t>
    </dgm:pt>
    <dgm:pt modelId="{92FB195C-1D33-4321-8B78-61707CF71703}" type="sibTrans" cxnId="{B664AE3A-48D7-4BC0-9A84-D9F5680B1F91}">
      <dgm:prSet/>
      <dgm:spPr/>
      <dgm:t>
        <a:bodyPr/>
        <a:lstStyle/>
        <a:p>
          <a:pPr rtl="1"/>
          <a:endParaRPr lang="ar-SA"/>
        </a:p>
      </dgm:t>
    </dgm:pt>
    <dgm:pt modelId="{09C2EC84-0731-4F8E-9AE1-79ED574BF5A1}">
      <dgm:prSet/>
      <dgm:spPr/>
      <dgm:t>
        <a:bodyPr/>
        <a:lstStyle/>
        <a:p>
          <a:pPr rtl="1"/>
          <a:r>
            <a:rPr lang="en-US" altLang="en-US" b="1" smtClean="0">
              <a:solidFill>
                <a:schemeClr val="tx2"/>
              </a:solidFill>
              <a:latin typeface="Comic Sans MS" panose="030F0702030302020204" pitchFamily="66" charset="0"/>
            </a:rPr>
            <a:t>Lung disease </a:t>
          </a:r>
          <a:endParaRPr lang="ar-SA" dirty="0">
            <a:solidFill>
              <a:schemeClr val="tx2"/>
            </a:solidFill>
          </a:endParaRPr>
        </a:p>
      </dgm:t>
    </dgm:pt>
    <dgm:pt modelId="{83677350-AD85-40B5-A945-E6851C012ACC}" type="parTrans" cxnId="{1197E664-8256-4A99-A8E8-8DCDD18C0710}">
      <dgm:prSet/>
      <dgm:spPr/>
      <dgm:t>
        <a:bodyPr/>
        <a:lstStyle/>
        <a:p>
          <a:pPr rtl="1"/>
          <a:endParaRPr lang="ar-SA"/>
        </a:p>
      </dgm:t>
    </dgm:pt>
    <dgm:pt modelId="{160D37A6-09CD-4628-B554-4C61510CF80B}" type="sibTrans" cxnId="{1197E664-8256-4A99-A8E8-8DCDD18C0710}">
      <dgm:prSet/>
      <dgm:spPr/>
      <dgm:t>
        <a:bodyPr/>
        <a:lstStyle/>
        <a:p>
          <a:pPr rtl="1"/>
          <a:endParaRPr lang="ar-SA"/>
        </a:p>
      </dgm:t>
    </dgm:pt>
    <dgm:pt modelId="{8B1126AA-96B4-433A-90F9-B3ED4619DBD0}" type="pres">
      <dgm:prSet presAssocID="{6FC55D0B-D96D-4FBA-B8C7-26B8F5E3FF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AB080B3-672C-4592-92F5-E382936110CB}" type="pres">
      <dgm:prSet presAssocID="{C17FC5B3-1386-4B78-B2A8-5882F924B20F}" presName="vertOne" presStyleCnt="0"/>
      <dgm:spPr/>
      <dgm:t>
        <a:bodyPr/>
        <a:lstStyle/>
        <a:p>
          <a:endParaRPr lang="en-US"/>
        </a:p>
      </dgm:t>
    </dgm:pt>
    <dgm:pt modelId="{7BDD545E-AFEA-4A58-A834-FF8C290D1DE6}" type="pres">
      <dgm:prSet presAssocID="{C17FC5B3-1386-4B78-B2A8-5882F924B20F}" presName="txOne" presStyleLbl="node0" presStyleIdx="0" presStyleCnt="1" custLinFactY="-1326" custLinFactNeighborX="-3490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EA2E527-C5F1-4A6E-869F-17DD8F1A9F40}" type="pres">
      <dgm:prSet presAssocID="{C17FC5B3-1386-4B78-B2A8-5882F924B20F}" presName="parTransOne" presStyleCnt="0"/>
      <dgm:spPr/>
      <dgm:t>
        <a:bodyPr/>
        <a:lstStyle/>
        <a:p>
          <a:endParaRPr lang="en-US"/>
        </a:p>
      </dgm:t>
    </dgm:pt>
    <dgm:pt modelId="{C4BAEEFB-C69D-446D-BA8D-4DC3D3F327D5}" type="pres">
      <dgm:prSet presAssocID="{C17FC5B3-1386-4B78-B2A8-5882F924B20F}" presName="horzOne" presStyleCnt="0"/>
      <dgm:spPr/>
      <dgm:t>
        <a:bodyPr/>
        <a:lstStyle/>
        <a:p>
          <a:endParaRPr lang="en-US"/>
        </a:p>
      </dgm:t>
    </dgm:pt>
    <dgm:pt modelId="{8987FE26-0ECE-4352-9B2F-654F4BF4BD91}" type="pres">
      <dgm:prSet presAssocID="{BAB8930C-56A8-4BCB-8EF1-C999D3F86BCF}" presName="vertTwo" presStyleCnt="0"/>
      <dgm:spPr/>
      <dgm:t>
        <a:bodyPr/>
        <a:lstStyle/>
        <a:p>
          <a:endParaRPr lang="en-US"/>
        </a:p>
      </dgm:t>
    </dgm:pt>
    <dgm:pt modelId="{00C675A1-FC54-4EE0-8CD9-D30B3806029C}" type="pres">
      <dgm:prSet presAssocID="{BAB8930C-56A8-4BCB-8EF1-C999D3F86BCF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6D035FB-96AC-447F-AC2C-5A8DCCE11FC4}" type="pres">
      <dgm:prSet presAssocID="{BAB8930C-56A8-4BCB-8EF1-C999D3F86BCF}" presName="horzTwo" presStyleCnt="0"/>
      <dgm:spPr/>
      <dgm:t>
        <a:bodyPr/>
        <a:lstStyle/>
        <a:p>
          <a:endParaRPr lang="en-US"/>
        </a:p>
      </dgm:t>
    </dgm:pt>
    <dgm:pt modelId="{0E719638-7EF4-47AD-A5BE-BDF7A0E8D161}" type="pres">
      <dgm:prSet presAssocID="{015D9DEF-0AC7-4D2E-AF05-AE3804409375}" presName="sibSpaceTwo" presStyleCnt="0"/>
      <dgm:spPr/>
      <dgm:t>
        <a:bodyPr/>
        <a:lstStyle/>
        <a:p>
          <a:endParaRPr lang="en-US"/>
        </a:p>
      </dgm:t>
    </dgm:pt>
    <dgm:pt modelId="{D4140E25-76F0-42B2-9403-95767C8FBE61}" type="pres">
      <dgm:prSet presAssocID="{F69835B2-C110-446B-91A7-908957042361}" presName="vertTwo" presStyleCnt="0"/>
      <dgm:spPr/>
      <dgm:t>
        <a:bodyPr/>
        <a:lstStyle/>
        <a:p>
          <a:endParaRPr lang="en-US"/>
        </a:p>
      </dgm:t>
    </dgm:pt>
    <dgm:pt modelId="{734501FD-C8F2-4204-BBAD-E70C26074599}" type="pres">
      <dgm:prSet presAssocID="{F69835B2-C110-446B-91A7-908957042361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97B776-2570-4C63-AC86-FCD3B94FF300}" type="pres">
      <dgm:prSet presAssocID="{F69835B2-C110-446B-91A7-908957042361}" presName="horzTwo" presStyleCnt="0"/>
      <dgm:spPr/>
      <dgm:t>
        <a:bodyPr/>
        <a:lstStyle/>
        <a:p>
          <a:endParaRPr lang="en-US"/>
        </a:p>
      </dgm:t>
    </dgm:pt>
    <dgm:pt modelId="{BBA56B64-FB2D-4102-8F52-95AEA2222FAC}" type="pres">
      <dgm:prSet presAssocID="{F3043D95-8BAE-4C2B-B705-E6FA1A3E25F4}" presName="sibSpaceTwo" presStyleCnt="0"/>
      <dgm:spPr/>
      <dgm:t>
        <a:bodyPr/>
        <a:lstStyle/>
        <a:p>
          <a:endParaRPr lang="en-US"/>
        </a:p>
      </dgm:t>
    </dgm:pt>
    <dgm:pt modelId="{24FC6119-8E9C-47C1-860E-B779CD6A3281}" type="pres">
      <dgm:prSet presAssocID="{BCBDDF33-27F3-476C-9931-BDAE2ED6EA53}" presName="vertTwo" presStyleCnt="0"/>
      <dgm:spPr/>
      <dgm:t>
        <a:bodyPr/>
        <a:lstStyle/>
        <a:p>
          <a:endParaRPr lang="en-US"/>
        </a:p>
      </dgm:t>
    </dgm:pt>
    <dgm:pt modelId="{8436871C-3379-4380-9AF7-2C5E223A0C1B}" type="pres">
      <dgm:prSet presAssocID="{BCBDDF33-27F3-476C-9931-BDAE2ED6EA53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10762F1-71BE-4787-B607-01895EDE88F4}" type="pres">
      <dgm:prSet presAssocID="{BCBDDF33-27F3-476C-9931-BDAE2ED6EA53}" presName="horzTwo" presStyleCnt="0"/>
      <dgm:spPr/>
      <dgm:t>
        <a:bodyPr/>
        <a:lstStyle/>
        <a:p>
          <a:endParaRPr lang="en-US"/>
        </a:p>
      </dgm:t>
    </dgm:pt>
    <dgm:pt modelId="{D1E0C779-41A9-41CA-93D6-DA09AA272758}" type="pres">
      <dgm:prSet presAssocID="{353956BA-5684-4EF6-9F08-551B59AF6F59}" presName="sibSpaceTwo" presStyleCnt="0"/>
      <dgm:spPr/>
      <dgm:t>
        <a:bodyPr/>
        <a:lstStyle/>
        <a:p>
          <a:endParaRPr lang="en-US"/>
        </a:p>
      </dgm:t>
    </dgm:pt>
    <dgm:pt modelId="{FF69ADFC-6336-4A7C-B1B9-88B828A1E9CA}" type="pres">
      <dgm:prSet presAssocID="{62AD1147-B12C-4EA5-BF8F-9512ECA7D8A5}" presName="vertTwo" presStyleCnt="0"/>
      <dgm:spPr/>
      <dgm:t>
        <a:bodyPr/>
        <a:lstStyle/>
        <a:p>
          <a:endParaRPr lang="en-US"/>
        </a:p>
      </dgm:t>
    </dgm:pt>
    <dgm:pt modelId="{5716EF1D-F8E5-477F-AFCE-E49BAC64017B}" type="pres">
      <dgm:prSet presAssocID="{62AD1147-B12C-4EA5-BF8F-9512ECA7D8A5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A5352-6BB4-4ADF-9F93-8FE09F6F6CB9}" type="pres">
      <dgm:prSet presAssocID="{62AD1147-B12C-4EA5-BF8F-9512ECA7D8A5}" presName="horzTwo" presStyleCnt="0"/>
      <dgm:spPr/>
      <dgm:t>
        <a:bodyPr/>
        <a:lstStyle/>
        <a:p>
          <a:endParaRPr lang="en-US"/>
        </a:p>
      </dgm:t>
    </dgm:pt>
    <dgm:pt modelId="{11135263-2BA3-4B4E-80EA-310890059F07}" type="pres">
      <dgm:prSet presAssocID="{92FB195C-1D33-4321-8B78-61707CF71703}" presName="sibSpaceTwo" presStyleCnt="0"/>
      <dgm:spPr/>
      <dgm:t>
        <a:bodyPr/>
        <a:lstStyle/>
        <a:p>
          <a:endParaRPr lang="en-US"/>
        </a:p>
      </dgm:t>
    </dgm:pt>
    <dgm:pt modelId="{23FC6544-AC7B-4FDA-818F-653752521820}" type="pres">
      <dgm:prSet presAssocID="{09C2EC84-0731-4F8E-9AE1-79ED574BF5A1}" presName="vertTwo" presStyleCnt="0"/>
      <dgm:spPr/>
      <dgm:t>
        <a:bodyPr/>
        <a:lstStyle/>
        <a:p>
          <a:endParaRPr lang="en-US"/>
        </a:p>
      </dgm:t>
    </dgm:pt>
    <dgm:pt modelId="{7F491117-7BC1-4BD4-97D4-A9E13EAB8DE2}" type="pres">
      <dgm:prSet presAssocID="{09C2EC84-0731-4F8E-9AE1-79ED574BF5A1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829F437-91A9-4D45-8DCB-2589A555B09C}" type="pres">
      <dgm:prSet presAssocID="{09C2EC84-0731-4F8E-9AE1-79ED574BF5A1}" presName="horzTwo" presStyleCnt="0"/>
      <dgm:spPr/>
      <dgm:t>
        <a:bodyPr/>
        <a:lstStyle/>
        <a:p>
          <a:endParaRPr lang="en-US"/>
        </a:p>
      </dgm:t>
    </dgm:pt>
  </dgm:ptLst>
  <dgm:cxnLst>
    <dgm:cxn modelId="{ACA63127-9B9F-42EA-AE55-0AA65A90289C}" srcId="{C17FC5B3-1386-4B78-B2A8-5882F924B20F}" destId="{BCBDDF33-27F3-476C-9931-BDAE2ED6EA53}" srcOrd="2" destOrd="0" parTransId="{8F5B0B4A-1CD8-4F2E-83A0-B418C15B7677}" sibTransId="{353956BA-5684-4EF6-9F08-551B59AF6F59}"/>
    <dgm:cxn modelId="{A530C18D-0904-4F0E-B5C0-FC4C6827F3CA}" type="presOf" srcId="{BAB8930C-56A8-4BCB-8EF1-C999D3F86BCF}" destId="{00C675A1-FC54-4EE0-8CD9-D30B3806029C}" srcOrd="0" destOrd="0" presId="urn:microsoft.com/office/officeart/2005/8/layout/hierarchy4"/>
    <dgm:cxn modelId="{878A2D15-A3C8-494A-AFA4-3ABD6CA0EAEE}" type="presOf" srcId="{09C2EC84-0731-4F8E-9AE1-79ED574BF5A1}" destId="{7F491117-7BC1-4BD4-97D4-A9E13EAB8DE2}" srcOrd="0" destOrd="0" presId="urn:microsoft.com/office/officeart/2005/8/layout/hierarchy4"/>
    <dgm:cxn modelId="{B6A88AFA-E4C5-4565-B8A2-8F65E6F67BD4}" srcId="{C17FC5B3-1386-4B78-B2A8-5882F924B20F}" destId="{BAB8930C-56A8-4BCB-8EF1-C999D3F86BCF}" srcOrd="0" destOrd="0" parTransId="{4F4E27BC-27DD-4FBF-BE56-61F32C9CA5A3}" sibTransId="{015D9DEF-0AC7-4D2E-AF05-AE3804409375}"/>
    <dgm:cxn modelId="{3AFB368F-DE68-4F58-83C5-C6404D20DC1E}" type="presOf" srcId="{C17FC5B3-1386-4B78-B2A8-5882F924B20F}" destId="{7BDD545E-AFEA-4A58-A834-FF8C290D1DE6}" srcOrd="0" destOrd="0" presId="urn:microsoft.com/office/officeart/2005/8/layout/hierarchy4"/>
    <dgm:cxn modelId="{9A531E4A-89A5-4F8F-9830-F417A8083125}" type="presOf" srcId="{6FC55D0B-D96D-4FBA-B8C7-26B8F5E3FFDE}" destId="{8B1126AA-96B4-433A-90F9-B3ED4619DBD0}" srcOrd="0" destOrd="0" presId="urn:microsoft.com/office/officeart/2005/8/layout/hierarchy4"/>
    <dgm:cxn modelId="{94937D5C-CDD7-4E1E-8862-11ECFA57D163}" srcId="{C17FC5B3-1386-4B78-B2A8-5882F924B20F}" destId="{F69835B2-C110-446B-91A7-908957042361}" srcOrd="1" destOrd="0" parTransId="{877ADBB8-FDEA-486C-B471-1A210B9B4334}" sibTransId="{F3043D95-8BAE-4C2B-B705-E6FA1A3E25F4}"/>
    <dgm:cxn modelId="{1197E664-8256-4A99-A8E8-8DCDD18C0710}" srcId="{C17FC5B3-1386-4B78-B2A8-5882F924B20F}" destId="{09C2EC84-0731-4F8E-9AE1-79ED574BF5A1}" srcOrd="4" destOrd="0" parTransId="{83677350-AD85-40B5-A945-E6851C012ACC}" sibTransId="{160D37A6-09CD-4628-B554-4C61510CF80B}"/>
    <dgm:cxn modelId="{532E2089-454C-4337-BEA0-0EB79A35A547}" type="presOf" srcId="{BCBDDF33-27F3-476C-9931-BDAE2ED6EA53}" destId="{8436871C-3379-4380-9AF7-2C5E223A0C1B}" srcOrd="0" destOrd="0" presId="urn:microsoft.com/office/officeart/2005/8/layout/hierarchy4"/>
    <dgm:cxn modelId="{21289501-113A-41CB-AA18-939522C71724}" srcId="{6FC55D0B-D96D-4FBA-B8C7-26B8F5E3FFDE}" destId="{C17FC5B3-1386-4B78-B2A8-5882F924B20F}" srcOrd="0" destOrd="0" parTransId="{511CD824-518B-4C1C-AC52-535C84A9B329}" sibTransId="{C34C17E9-CEB7-45F6-8240-D57BD96DA059}"/>
    <dgm:cxn modelId="{B664AE3A-48D7-4BC0-9A84-D9F5680B1F91}" srcId="{C17FC5B3-1386-4B78-B2A8-5882F924B20F}" destId="{62AD1147-B12C-4EA5-BF8F-9512ECA7D8A5}" srcOrd="3" destOrd="0" parTransId="{29D960A2-CFC8-416C-854E-498CB26033FE}" sibTransId="{92FB195C-1D33-4321-8B78-61707CF71703}"/>
    <dgm:cxn modelId="{A3C6A60E-0045-4C37-A444-D49F7FF8E0AC}" type="presOf" srcId="{F69835B2-C110-446B-91A7-908957042361}" destId="{734501FD-C8F2-4204-BBAD-E70C26074599}" srcOrd="0" destOrd="0" presId="urn:microsoft.com/office/officeart/2005/8/layout/hierarchy4"/>
    <dgm:cxn modelId="{88E4FB9B-8057-4650-94C2-E73202219839}" type="presOf" srcId="{62AD1147-B12C-4EA5-BF8F-9512ECA7D8A5}" destId="{5716EF1D-F8E5-477F-AFCE-E49BAC64017B}" srcOrd="0" destOrd="0" presId="urn:microsoft.com/office/officeart/2005/8/layout/hierarchy4"/>
    <dgm:cxn modelId="{3D381F83-F562-41DA-8B74-D8DCDCF25202}" type="presParOf" srcId="{8B1126AA-96B4-433A-90F9-B3ED4619DBD0}" destId="{DAB080B3-672C-4592-92F5-E382936110CB}" srcOrd="0" destOrd="0" presId="urn:microsoft.com/office/officeart/2005/8/layout/hierarchy4"/>
    <dgm:cxn modelId="{0C359136-F79D-4F6B-906F-85C30662521A}" type="presParOf" srcId="{DAB080B3-672C-4592-92F5-E382936110CB}" destId="{7BDD545E-AFEA-4A58-A834-FF8C290D1DE6}" srcOrd="0" destOrd="0" presId="urn:microsoft.com/office/officeart/2005/8/layout/hierarchy4"/>
    <dgm:cxn modelId="{3523F038-C6E8-41F0-A44F-40EDD63232EF}" type="presParOf" srcId="{DAB080B3-672C-4592-92F5-E382936110CB}" destId="{2EA2E527-C5F1-4A6E-869F-17DD8F1A9F40}" srcOrd="1" destOrd="0" presId="urn:microsoft.com/office/officeart/2005/8/layout/hierarchy4"/>
    <dgm:cxn modelId="{6A4EFE2F-6D29-4FAA-8FE3-D2B2F450D17C}" type="presParOf" srcId="{DAB080B3-672C-4592-92F5-E382936110CB}" destId="{C4BAEEFB-C69D-446D-BA8D-4DC3D3F327D5}" srcOrd="2" destOrd="0" presId="urn:microsoft.com/office/officeart/2005/8/layout/hierarchy4"/>
    <dgm:cxn modelId="{1A68D4B7-4DCD-42F4-9F17-C4FD54444E37}" type="presParOf" srcId="{C4BAEEFB-C69D-446D-BA8D-4DC3D3F327D5}" destId="{8987FE26-0ECE-4352-9B2F-654F4BF4BD91}" srcOrd="0" destOrd="0" presId="urn:microsoft.com/office/officeart/2005/8/layout/hierarchy4"/>
    <dgm:cxn modelId="{9B0283FD-41FB-4157-8101-2EB62E674732}" type="presParOf" srcId="{8987FE26-0ECE-4352-9B2F-654F4BF4BD91}" destId="{00C675A1-FC54-4EE0-8CD9-D30B3806029C}" srcOrd="0" destOrd="0" presId="urn:microsoft.com/office/officeart/2005/8/layout/hierarchy4"/>
    <dgm:cxn modelId="{E263834D-713B-4D5C-AED9-1044A5A1CD23}" type="presParOf" srcId="{8987FE26-0ECE-4352-9B2F-654F4BF4BD91}" destId="{16D035FB-96AC-447F-AC2C-5A8DCCE11FC4}" srcOrd="1" destOrd="0" presId="urn:microsoft.com/office/officeart/2005/8/layout/hierarchy4"/>
    <dgm:cxn modelId="{547D5B66-E69C-49AA-BC5D-CCC4CF430DE8}" type="presParOf" srcId="{C4BAEEFB-C69D-446D-BA8D-4DC3D3F327D5}" destId="{0E719638-7EF4-47AD-A5BE-BDF7A0E8D161}" srcOrd="1" destOrd="0" presId="urn:microsoft.com/office/officeart/2005/8/layout/hierarchy4"/>
    <dgm:cxn modelId="{C0B994CB-6C77-41F5-945F-8723EE3C8DAF}" type="presParOf" srcId="{C4BAEEFB-C69D-446D-BA8D-4DC3D3F327D5}" destId="{D4140E25-76F0-42B2-9403-95767C8FBE61}" srcOrd="2" destOrd="0" presId="urn:microsoft.com/office/officeart/2005/8/layout/hierarchy4"/>
    <dgm:cxn modelId="{367E69E1-36EA-41A8-9795-554868495489}" type="presParOf" srcId="{D4140E25-76F0-42B2-9403-95767C8FBE61}" destId="{734501FD-C8F2-4204-BBAD-E70C26074599}" srcOrd="0" destOrd="0" presId="urn:microsoft.com/office/officeart/2005/8/layout/hierarchy4"/>
    <dgm:cxn modelId="{F0D7FC4F-8B05-4787-AD41-BB7E281CF91C}" type="presParOf" srcId="{D4140E25-76F0-42B2-9403-95767C8FBE61}" destId="{A697B776-2570-4C63-AC86-FCD3B94FF300}" srcOrd="1" destOrd="0" presId="urn:microsoft.com/office/officeart/2005/8/layout/hierarchy4"/>
    <dgm:cxn modelId="{39CF67EE-F2AD-4A57-A113-7C1ACBFE9CDF}" type="presParOf" srcId="{C4BAEEFB-C69D-446D-BA8D-4DC3D3F327D5}" destId="{BBA56B64-FB2D-4102-8F52-95AEA2222FAC}" srcOrd="3" destOrd="0" presId="urn:microsoft.com/office/officeart/2005/8/layout/hierarchy4"/>
    <dgm:cxn modelId="{97EA84BE-5F7F-4BB5-8D66-6AF1628CCBD2}" type="presParOf" srcId="{C4BAEEFB-C69D-446D-BA8D-4DC3D3F327D5}" destId="{24FC6119-8E9C-47C1-860E-B779CD6A3281}" srcOrd="4" destOrd="0" presId="urn:microsoft.com/office/officeart/2005/8/layout/hierarchy4"/>
    <dgm:cxn modelId="{10D9159C-71A3-4F5D-8506-0B3239D48483}" type="presParOf" srcId="{24FC6119-8E9C-47C1-860E-B779CD6A3281}" destId="{8436871C-3379-4380-9AF7-2C5E223A0C1B}" srcOrd="0" destOrd="0" presId="urn:microsoft.com/office/officeart/2005/8/layout/hierarchy4"/>
    <dgm:cxn modelId="{4213F893-A5AE-474D-AD25-ACDB1E0B29DF}" type="presParOf" srcId="{24FC6119-8E9C-47C1-860E-B779CD6A3281}" destId="{A10762F1-71BE-4787-B607-01895EDE88F4}" srcOrd="1" destOrd="0" presId="urn:microsoft.com/office/officeart/2005/8/layout/hierarchy4"/>
    <dgm:cxn modelId="{9F6164B8-7172-4C15-9959-3FC518C82F9A}" type="presParOf" srcId="{C4BAEEFB-C69D-446D-BA8D-4DC3D3F327D5}" destId="{D1E0C779-41A9-41CA-93D6-DA09AA272758}" srcOrd="5" destOrd="0" presId="urn:microsoft.com/office/officeart/2005/8/layout/hierarchy4"/>
    <dgm:cxn modelId="{9C8883B7-EFB9-4079-B6C4-E83C33E85155}" type="presParOf" srcId="{C4BAEEFB-C69D-446D-BA8D-4DC3D3F327D5}" destId="{FF69ADFC-6336-4A7C-B1B9-88B828A1E9CA}" srcOrd="6" destOrd="0" presId="urn:microsoft.com/office/officeart/2005/8/layout/hierarchy4"/>
    <dgm:cxn modelId="{51748D55-E6F2-47EE-A6CA-7FCC4D77E224}" type="presParOf" srcId="{FF69ADFC-6336-4A7C-B1B9-88B828A1E9CA}" destId="{5716EF1D-F8E5-477F-AFCE-E49BAC64017B}" srcOrd="0" destOrd="0" presId="urn:microsoft.com/office/officeart/2005/8/layout/hierarchy4"/>
    <dgm:cxn modelId="{C7BC5B2E-ECFC-4363-A697-C8132C88DEA2}" type="presParOf" srcId="{FF69ADFC-6336-4A7C-B1B9-88B828A1E9CA}" destId="{EA5A5352-6BB4-4ADF-9F93-8FE09F6F6CB9}" srcOrd="1" destOrd="0" presId="urn:microsoft.com/office/officeart/2005/8/layout/hierarchy4"/>
    <dgm:cxn modelId="{E1DCBCA0-BE05-4A15-96D7-6092F42495E2}" type="presParOf" srcId="{C4BAEEFB-C69D-446D-BA8D-4DC3D3F327D5}" destId="{11135263-2BA3-4B4E-80EA-310890059F07}" srcOrd="7" destOrd="0" presId="urn:microsoft.com/office/officeart/2005/8/layout/hierarchy4"/>
    <dgm:cxn modelId="{079BAF0A-CBE5-4602-B17B-E0530C39E59B}" type="presParOf" srcId="{C4BAEEFB-C69D-446D-BA8D-4DC3D3F327D5}" destId="{23FC6544-AC7B-4FDA-818F-653752521820}" srcOrd="8" destOrd="0" presId="urn:microsoft.com/office/officeart/2005/8/layout/hierarchy4"/>
    <dgm:cxn modelId="{BC66DE52-6115-46E2-BB24-15D90115322D}" type="presParOf" srcId="{23FC6544-AC7B-4FDA-818F-653752521820}" destId="{7F491117-7BC1-4BD4-97D4-A9E13EAB8DE2}" srcOrd="0" destOrd="0" presId="urn:microsoft.com/office/officeart/2005/8/layout/hierarchy4"/>
    <dgm:cxn modelId="{C499FABA-EDB5-4CA1-9913-D11D68679DBC}" type="presParOf" srcId="{23FC6544-AC7B-4FDA-818F-653752521820}" destId="{A829F437-91A9-4D45-8DCB-2589A555B0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BD504E-C38D-421C-9C44-5CCE2B934042}" type="doc">
      <dgm:prSet loTypeId="urn:microsoft.com/office/officeart/2008/layout/BendingPictureCaption" loCatId="picture" qsTypeId="urn:microsoft.com/office/officeart/2005/8/quickstyle/simple5" qsCatId="simple" csTypeId="urn:microsoft.com/office/officeart/2005/8/colors/colorful3" csCatId="colorful" phldr="1"/>
      <dgm:spPr/>
    </dgm:pt>
    <dgm:pt modelId="{8CF0ABCF-4984-493C-B9E4-99A350F4DAC6}">
      <dgm:prSet phldrT="[نص]"/>
      <dgm:spPr/>
      <dgm:t>
        <a:bodyPr/>
        <a:lstStyle/>
        <a:p>
          <a:pPr rtl="1"/>
          <a:r>
            <a:rPr lang="en-US" altLang="en-US" b="1" dirty="0">
              <a:latin typeface="Arial Black" panose="020B0A04020102020204" pitchFamily="34" charset="0"/>
            </a:rPr>
            <a:t>Tissue oxygenation and RBC formation</a:t>
          </a:r>
          <a:endParaRPr lang="ar-SA" dirty="0"/>
        </a:p>
      </dgm:t>
    </dgm:pt>
    <dgm:pt modelId="{968CD03D-3D44-442F-BE83-5FE5A0FDC64F}" type="parTrans" cxnId="{51445C74-DA8E-430B-9C44-25365FFEFF82}">
      <dgm:prSet/>
      <dgm:spPr/>
      <dgm:t>
        <a:bodyPr/>
        <a:lstStyle/>
        <a:p>
          <a:pPr rtl="1"/>
          <a:endParaRPr lang="ar-SA"/>
        </a:p>
      </dgm:t>
    </dgm:pt>
    <dgm:pt modelId="{EC6B0625-A59B-4C77-9AFB-096F0CF248A9}" type="sibTrans" cxnId="{51445C74-DA8E-430B-9C44-25365FFEFF82}">
      <dgm:prSet/>
      <dgm:spPr/>
      <dgm:t>
        <a:bodyPr/>
        <a:lstStyle/>
        <a:p>
          <a:pPr rtl="1"/>
          <a:endParaRPr lang="ar-SA"/>
        </a:p>
      </dgm:t>
    </dgm:pt>
    <dgm:pt modelId="{E66F9FBB-FE5E-4A91-94A0-7C4F6E259FCE}" type="pres">
      <dgm:prSet presAssocID="{64BD504E-C38D-421C-9C44-5CCE2B934042}" presName="diagram" presStyleCnt="0">
        <dgm:presLayoutVars>
          <dgm:dir/>
        </dgm:presLayoutVars>
      </dgm:prSet>
      <dgm:spPr/>
    </dgm:pt>
    <dgm:pt modelId="{F7259983-7827-4DD1-9D45-D04D70A81A3F}" type="pres">
      <dgm:prSet presAssocID="{8CF0ABCF-4984-493C-B9E4-99A350F4DAC6}" presName="composite" presStyleCnt="0"/>
      <dgm:spPr/>
    </dgm:pt>
    <dgm:pt modelId="{2D2EFEE3-1B8F-4EF7-ABC1-3DCA8FE3812A}" type="pres">
      <dgm:prSet presAssocID="{8CF0ABCF-4984-493C-B9E4-99A350F4DAC6}" presName="Image" presStyleLbl="bgShp" presStyleIdx="0" presStyleCnt="1" custScaleX="116448" custScaleY="91945" custLinFactNeighborX="361" custLinFactNeighborY="-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4"/>
        </a:ext>
      </dgm:extLst>
    </dgm:pt>
    <dgm:pt modelId="{3867AE2A-C5BD-4815-A5DA-AFDF486D6CB7}" type="pres">
      <dgm:prSet presAssocID="{8CF0ABCF-4984-493C-B9E4-99A350F4DAC6}" presName="Parent" presStyleLbl="node0" presStyleIdx="0" presStyleCnt="1" custScaleX="58980" custScaleY="132108" custLinFactNeighborX="-46144" custLinFactNeighborY="-6503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1445C74-DA8E-430B-9C44-25365FFEFF82}" srcId="{64BD504E-C38D-421C-9C44-5CCE2B934042}" destId="{8CF0ABCF-4984-493C-B9E4-99A350F4DAC6}" srcOrd="0" destOrd="0" parTransId="{968CD03D-3D44-442F-BE83-5FE5A0FDC64F}" sibTransId="{EC6B0625-A59B-4C77-9AFB-096F0CF248A9}"/>
    <dgm:cxn modelId="{0F0466A6-75ED-454F-9176-94680B616D42}" type="presOf" srcId="{64BD504E-C38D-421C-9C44-5CCE2B934042}" destId="{E66F9FBB-FE5E-4A91-94A0-7C4F6E259FCE}" srcOrd="0" destOrd="0" presId="urn:microsoft.com/office/officeart/2008/layout/BendingPictureCaption"/>
    <dgm:cxn modelId="{FEF319FE-CC10-4062-9389-3003263F87C3}" type="presOf" srcId="{8CF0ABCF-4984-493C-B9E4-99A350F4DAC6}" destId="{3867AE2A-C5BD-4815-A5DA-AFDF486D6CB7}" srcOrd="0" destOrd="0" presId="urn:microsoft.com/office/officeart/2008/layout/BendingPictureCaption"/>
    <dgm:cxn modelId="{500B6012-5EAF-4E2F-B8A9-69735034193E}" type="presParOf" srcId="{E66F9FBB-FE5E-4A91-94A0-7C4F6E259FCE}" destId="{F7259983-7827-4DD1-9D45-D04D70A81A3F}" srcOrd="0" destOrd="0" presId="urn:microsoft.com/office/officeart/2008/layout/BendingPictureCaption"/>
    <dgm:cxn modelId="{117D472F-A79F-4733-B634-BF4E1E831519}" type="presParOf" srcId="{F7259983-7827-4DD1-9D45-D04D70A81A3F}" destId="{2D2EFEE3-1B8F-4EF7-ABC1-3DCA8FE3812A}" srcOrd="0" destOrd="0" presId="urn:microsoft.com/office/officeart/2008/layout/BendingPictureCaption"/>
    <dgm:cxn modelId="{1E236AC7-ABA3-4A3E-84AA-5C5DB3E21A7B}" type="presParOf" srcId="{F7259983-7827-4DD1-9D45-D04D70A81A3F}" destId="{3867AE2A-C5BD-4815-A5DA-AFDF486D6CB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BC82DB-7BC1-4361-A73F-5C1F75CD4885}" type="doc">
      <dgm:prSet loTypeId="urn:microsoft.com/office/officeart/2008/layout/BendingPictureCaption" loCatId="picture" qsTypeId="urn:microsoft.com/office/officeart/2005/8/quickstyle/simple1" qsCatId="simple" csTypeId="urn:microsoft.com/office/officeart/2005/8/colors/colorful5" csCatId="colorful" phldr="1"/>
      <dgm:spPr/>
    </dgm:pt>
    <dgm:pt modelId="{C2BE0B8F-E716-4FDD-9BC2-E7C44C040B35}">
      <dgm:prSet phldrT="[نص]"/>
      <dgm:spPr/>
      <dgm:t>
        <a:bodyPr/>
        <a:lstStyle/>
        <a:p>
          <a:pPr rtl="1"/>
          <a:r>
            <a:rPr lang="en-US" dirty="0">
              <a:latin typeface="+mn-lt"/>
            </a:rPr>
            <a:t>Role of the kidneys in RBC formation:</a:t>
          </a:r>
          <a:endParaRPr lang="ar-SA" dirty="0"/>
        </a:p>
      </dgm:t>
    </dgm:pt>
    <dgm:pt modelId="{D55B1619-F9F3-440C-89DB-217D8584B66F}" type="sibTrans" cxnId="{77E862A4-9FD8-45A3-B0E4-C74B5A072505}">
      <dgm:prSet/>
      <dgm:spPr/>
      <dgm:t>
        <a:bodyPr/>
        <a:lstStyle/>
        <a:p>
          <a:pPr rtl="1"/>
          <a:endParaRPr lang="ar-SA"/>
        </a:p>
      </dgm:t>
    </dgm:pt>
    <dgm:pt modelId="{C2B5491E-1298-4EB0-B0F4-A81157F0F1BD}" type="parTrans" cxnId="{77E862A4-9FD8-45A3-B0E4-C74B5A072505}">
      <dgm:prSet/>
      <dgm:spPr/>
      <dgm:t>
        <a:bodyPr/>
        <a:lstStyle/>
        <a:p>
          <a:pPr rtl="1"/>
          <a:endParaRPr lang="ar-SA"/>
        </a:p>
      </dgm:t>
    </dgm:pt>
    <dgm:pt modelId="{F919CB17-0EB4-4210-B40B-A6CA17A6BB68}" type="pres">
      <dgm:prSet presAssocID="{CFBC82DB-7BC1-4361-A73F-5C1F75CD4885}" presName="diagram" presStyleCnt="0">
        <dgm:presLayoutVars>
          <dgm:dir/>
        </dgm:presLayoutVars>
      </dgm:prSet>
      <dgm:spPr/>
    </dgm:pt>
    <dgm:pt modelId="{0B602CD3-7860-4ADA-ACE1-5D7A8200C1B5}" type="pres">
      <dgm:prSet presAssocID="{C2BE0B8F-E716-4FDD-9BC2-E7C44C040B35}" presName="composite" presStyleCnt="0"/>
      <dgm:spPr/>
    </dgm:pt>
    <dgm:pt modelId="{1D7CD858-0D68-4828-A4E8-38EBF733B5D9}" type="pres">
      <dgm:prSet presAssocID="{C2BE0B8F-E716-4FDD-9BC2-E7C44C040B35}" presName="Image" presStyleLbl="bgShp" presStyleIdx="0" presStyleCnt="1" custScaleX="86371" custScaleY="89295" custLinFactNeighborX="-10851" custLinFactNeighborY="54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5"/>
        </a:ext>
      </dgm:extLst>
    </dgm:pt>
    <dgm:pt modelId="{D387C6AD-0380-43D6-B603-96942E1950B0}" type="pres">
      <dgm:prSet presAssocID="{C2BE0B8F-E716-4FDD-9BC2-E7C44C040B35}" presName="Parent" presStyleLbl="node0" presStyleIdx="0" presStyleCnt="1" custScaleX="57400" custScaleY="33131" custLinFactY="-136962" custLinFactNeighborX="-18456" custLinFactNeighborY="-2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9934409-2B8A-4B22-8A29-F0B71AD493F2}" type="presOf" srcId="{C2BE0B8F-E716-4FDD-9BC2-E7C44C040B35}" destId="{D387C6AD-0380-43D6-B603-96942E1950B0}" srcOrd="0" destOrd="0" presId="urn:microsoft.com/office/officeart/2008/layout/BendingPictureCaption"/>
    <dgm:cxn modelId="{D3CA54C9-32E6-4593-B3BB-360C35C6A395}" type="presOf" srcId="{CFBC82DB-7BC1-4361-A73F-5C1F75CD4885}" destId="{F919CB17-0EB4-4210-B40B-A6CA17A6BB68}" srcOrd="0" destOrd="0" presId="urn:microsoft.com/office/officeart/2008/layout/BendingPictureCaption"/>
    <dgm:cxn modelId="{77E862A4-9FD8-45A3-B0E4-C74B5A072505}" srcId="{CFBC82DB-7BC1-4361-A73F-5C1F75CD4885}" destId="{C2BE0B8F-E716-4FDD-9BC2-E7C44C040B35}" srcOrd="0" destOrd="0" parTransId="{C2B5491E-1298-4EB0-B0F4-A81157F0F1BD}" sibTransId="{D55B1619-F9F3-440C-89DB-217D8584B66F}"/>
    <dgm:cxn modelId="{EF9B5142-8FDB-4041-B7DF-F2ED3C42A7E4}" type="presParOf" srcId="{F919CB17-0EB4-4210-B40B-A6CA17A6BB68}" destId="{0B602CD3-7860-4ADA-ACE1-5D7A8200C1B5}" srcOrd="0" destOrd="0" presId="urn:microsoft.com/office/officeart/2008/layout/BendingPictureCaption"/>
    <dgm:cxn modelId="{19180F11-0985-400B-895A-61DAA3CE1D04}" type="presParOf" srcId="{0B602CD3-7860-4ADA-ACE1-5D7A8200C1B5}" destId="{1D7CD858-0D68-4828-A4E8-38EBF733B5D9}" srcOrd="0" destOrd="0" presId="urn:microsoft.com/office/officeart/2008/layout/BendingPictureCaption"/>
    <dgm:cxn modelId="{887A3592-A054-4353-AC63-7FECEDABE930}" type="presParOf" srcId="{0B602CD3-7860-4ADA-ACE1-5D7A8200C1B5}" destId="{D387C6AD-0380-43D6-B603-96942E1950B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E508FA-348D-4AA0-A00F-2BCE47134F73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F25B84-38D2-45AD-827A-878CD86B054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Amino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acids (Proteins)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</a:p>
      </dgm:t>
    </dgm:pt>
    <dgm:pt modelId="{6B4D0380-31E2-4FA6-9211-109CBC080CD3}" type="parTrans" cxnId="{801E390A-B7E9-4751-9C37-716D6C950701}">
      <dgm:prSet/>
      <dgm:spPr/>
      <dgm:t>
        <a:bodyPr/>
        <a:lstStyle/>
        <a:p>
          <a:endParaRPr lang="en-US"/>
        </a:p>
      </dgm:t>
    </dgm:pt>
    <dgm:pt modelId="{5B47AA82-6F4A-478C-9910-5F6E3E0BFC6E}" type="sibTrans" cxnId="{801E390A-B7E9-4751-9C37-716D6C950701}">
      <dgm:prSet/>
      <dgm:spPr/>
      <dgm:t>
        <a:bodyPr/>
        <a:lstStyle/>
        <a:p>
          <a:endParaRPr lang="en-US"/>
        </a:p>
      </dgm:t>
    </dgm:pt>
    <dgm:pt modelId="{4E5A1248-5A82-4FB9-9A9C-ED953FABDB52}">
      <dgm:prSet phldrT="[Text]" custT="1"/>
      <dgm:spPr/>
      <dgm:t>
        <a:bodyPr/>
        <a:lstStyle/>
        <a:p>
          <a:r>
            <a:rPr lang="en-US" sz="1200" b="1" spc="-10" dirty="0">
              <a:latin typeface="+mn-lt"/>
              <a:cs typeface="Comic Sans MS"/>
            </a:rPr>
            <a:t>Formati</a:t>
          </a:r>
          <a:r>
            <a:rPr lang="en-US" sz="1200" b="1" spc="-15" dirty="0">
              <a:latin typeface="+mn-lt"/>
              <a:cs typeface="Comic Sans MS"/>
            </a:rPr>
            <a:t>o</a:t>
          </a:r>
          <a:r>
            <a:rPr lang="en-US" sz="1200" b="1" spc="-5" dirty="0">
              <a:latin typeface="+mn-lt"/>
              <a:cs typeface="Comic Sans MS"/>
            </a:rPr>
            <a:t>n</a:t>
          </a:r>
          <a:r>
            <a:rPr lang="en-US" sz="1200" b="1" spc="30" dirty="0">
              <a:latin typeface="+mn-lt"/>
              <a:cs typeface="Comic Sans MS"/>
            </a:rPr>
            <a:t> </a:t>
          </a:r>
          <a:r>
            <a:rPr lang="en-US" sz="1200" b="1" spc="-5" dirty="0">
              <a:latin typeface="+mn-lt"/>
              <a:cs typeface="Comic Sans MS"/>
            </a:rPr>
            <a:t>of</a:t>
          </a:r>
          <a:r>
            <a:rPr lang="en-US" sz="1200" b="1" spc="5" dirty="0">
              <a:latin typeface="+mn-lt"/>
              <a:cs typeface="Comic Sans MS"/>
            </a:rPr>
            <a:t> </a:t>
          </a:r>
          <a:r>
            <a:rPr lang="en-US" sz="1200" b="1" spc="-10" dirty="0">
              <a:latin typeface="+mn-lt"/>
              <a:cs typeface="Comic Sans MS"/>
            </a:rPr>
            <a:t>g</a:t>
          </a:r>
          <a:r>
            <a:rPr lang="en-US" sz="1200" b="1" spc="-5" dirty="0">
              <a:latin typeface="+mn-lt"/>
              <a:cs typeface="Comic Sans MS"/>
            </a:rPr>
            <a:t>lobin </a:t>
          </a:r>
          <a:r>
            <a:rPr lang="en-US" sz="1200" b="1" spc="-10" dirty="0">
              <a:latin typeface="+mn-lt"/>
              <a:cs typeface="Comic Sans MS"/>
            </a:rPr>
            <a:t>i</a:t>
          </a:r>
          <a:r>
            <a:rPr lang="en-US" sz="1200" b="1" spc="-5" dirty="0">
              <a:latin typeface="+mn-lt"/>
              <a:cs typeface="Comic Sans MS"/>
            </a:rPr>
            <a:t>n</a:t>
          </a:r>
          <a:r>
            <a:rPr lang="en-US" sz="1200" b="1" spc="-10" dirty="0">
              <a:latin typeface="+mn-lt"/>
              <a:cs typeface="Comic Sans MS"/>
            </a:rPr>
            <a:t> </a:t>
          </a:r>
          <a:r>
            <a:rPr lang="en-US" sz="1200" b="1" spc="-5" dirty="0">
              <a:latin typeface="+mn-lt"/>
              <a:cs typeface="Comic Sans MS"/>
            </a:rPr>
            <a:t>hemo</a:t>
          </a:r>
          <a:r>
            <a:rPr lang="en-US" sz="1200" b="1" spc="-5" dirty="0">
              <a:solidFill>
                <a:srgbClr val="FF0000"/>
              </a:solidFill>
              <a:latin typeface="+mn-lt"/>
              <a:cs typeface="Comic Sans MS"/>
            </a:rPr>
            <a:t>globin</a:t>
          </a:r>
          <a:endParaRPr lang="en-US" sz="1200" dirty="0">
            <a:solidFill>
              <a:srgbClr val="FF0000"/>
            </a:solidFill>
            <a:latin typeface="+mn-lt"/>
          </a:endParaRPr>
        </a:p>
      </dgm:t>
    </dgm:pt>
    <dgm:pt modelId="{4CDAF728-85CB-4F2A-B74C-07319B078ADA}" type="parTrans" cxnId="{6A551A13-D8CD-48EE-864E-E1DA6428C461}">
      <dgm:prSet/>
      <dgm:spPr/>
      <dgm:t>
        <a:bodyPr/>
        <a:lstStyle/>
        <a:p>
          <a:endParaRPr lang="en-US"/>
        </a:p>
      </dgm:t>
    </dgm:pt>
    <dgm:pt modelId="{087973B7-2B1C-47B9-BC7D-19188B0D8BC9}" type="sibTrans" cxnId="{6A551A13-D8CD-48EE-864E-E1DA6428C461}">
      <dgm:prSet/>
      <dgm:spPr/>
      <dgm:t>
        <a:bodyPr/>
        <a:lstStyle/>
        <a:p>
          <a:endParaRPr lang="en-US"/>
        </a:p>
      </dgm:t>
    </dgm:pt>
    <dgm:pt modelId="{A0E40048-F079-4260-A822-362D2F164AC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Iron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264A698A-6825-4016-A8AF-D2F2114E330A}" type="parTrans" cxnId="{5C322BCC-BE75-4008-A5F0-BB0EAAD534F8}">
      <dgm:prSet/>
      <dgm:spPr/>
      <dgm:t>
        <a:bodyPr/>
        <a:lstStyle/>
        <a:p>
          <a:endParaRPr lang="en-US"/>
        </a:p>
      </dgm:t>
    </dgm:pt>
    <dgm:pt modelId="{61012B76-090C-411C-8C87-3E02D70063FB}" type="sibTrans" cxnId="{5C322BCC-BE75-4008-A5F0-BB0EAAD534F8}">
      <dgm:prSet/>
      <dgm:spPr/>
      <dgm:t>
        <a:bodyPr/>
        <a:lstStyle/>
        <a:p>
          <a:endParaRPr lang="en-US"/>
        </a:p>
      </dgm:t>
    </dgm:pt>
    <dgm:pt modelId="{0B10C20A-3F38-44A9-9E69-2523852336F3}">
      <dgm:prSet phldrT="[Text]" custT="1"/>
      <dgm:spPr/>
      <dgm:t>
        <a:bodyPr/>
        <a:lstStyle/>
        <a:p>
          <a:r>
            <a:rPr lang="en-US" sz="1200" b="1" spc="-5" dirty="0">
              <a:solidFill>
                <a:srgbClr val="7030A0"/>
              </a:solidFill>
              <a:latin typeface="Comic Sans MS"/>
              <a:cs typeface="Comic Sans MS"/>
            </a:rPr>
            <a:t>Formatio</a:t>
          </a:r>
          <a:r>
            <a:rPr lang="en-US" sz="1200" b="1" dirty="0">
              <a:solidFill>
                <a:srgbClr val="7030A0"/>
              </a:solidFill>
              <a:latin typeface="Comic Sans MS"/>
              <a:cs typeface="Comic Sans MS"/>
            </a:rPr>
            <a:t>n</a:t>
          </a:r>
          <a:r>
            <a:rPr lang="en-US" sz="1200" b="1" spc="10" dirty="0">
              <a:solidFill>
                <a:srgbClr val="7030A0"/>
              </a:solidFill>
              <a:latin typeface="Comic Sans MS"/>
              <a:cs typeface="Comic Sans MS"/>
            </a:rPr>
            <a:t> </a:t>
          </a:r>
          <a:r>
            <a:rPr lang="en-US" sz="1200" b="1" spc="-10" dirty="0">
              <a:solidFill>
                <a:srgbClr val="7030A0"/>
              </a:solidFill>
              <a:latin typeface="Comic Sans MS"/>
              <a:cs typeface="Comic Sans MS"/>
            </a:rPr>
            <a:t>o</a:t>
          </a:r>
          <a:r>
            <a:rPr lang="en-US" sz="1200" b="1" dirty="0">
              <a:solidFill>
                <a:srgbClr val="7030A0"/>
              </a:solidFill>
              <a:latin typeface="Comic Sans MS"/>
              <a:cs typeface="Comic Sans MS"/>
            </a:rPr>
            <a:t>f</a:t>
          </a:r>
          <a:r>
            <a:rPr lang="en-US" sz="1200" b="1" spc="-15" dirty="0">
              <a:solidFill>
                <a:srgbClr val="7030A0"/>
              </a:solidFill>
              <a:latin typeface="Comic Sans MS"/>
              <a:cs typeface="Comic Sans MS"/>
            </a:rPr>
            <a:t> Hemoglobin.</a:t>
          </a:r>
        </a:p>
        <a:p>
          <a:r>
            <a:rPr lang="en-US" sz="1100" b="1" spc="-15" dirty="0" err="1">
              <a:solidFill>
                <a:srgbClr val="00B050"/>
              </a:solidFill>
              <a:latin typeface="Comic Sans MS"/>
            </a:rPr>
            <a:t>Heme</a:t>
          </a:r>
          <a:r>
            <a:rPr lang="en-US" sz="1100" b="1" spc="-15" dirty="0">
              <a:solidFill>
                <a:srgbClr val="00B050"/>
              </a:solidFill>
              <a:latin typeface="Comic Sans MS"/>
            </a:rPr>
            <a:t> Synthesis.</a:t>
          </a:r>
          <a:endParaRPr lang="en-US" sz="1100" dirty="0">
            <a:solidFill>
              <a:srgbClr val="00B050"/>
            </a:solidFill>
          </a:endParaRPr>
        </a:p>
      </dgm:t>
    </dgm:pt>
    <dgm:pt modelId="{D066B5E9-E4BF-4D3B-9C18-C748D07A5A45}" type="parTrans" cxnId="{078E340C-2464-4CD7-979A-C27C9A4308A1}">
      <dgm:prSet/>
      <dgm:spPr/>
      <dgm:t>
        <a:bodyPr/>
        <a:lstStyle/>
        <a:p>
          <a:endParaRPr lang="en-US"/>
        </a:p>
      </dgm:t>
    </dgm:pt>
    <dgm:pt modelId="{0ED6FA59-0908-404C-A414-D5F026728F1E}" type="sibTrans" cxnId="{078E340C-2464-4CD7-979A-C27C9A4308A1}">
      <dgm:prSet/>
      <dgm:spPr/>
      <dgm:t>
        <a:bodyPr/>
        <a:lstStyle/>
        <a:p>
          <a:endParaRPr lang="en-US"/>
        </a:p>
      </dgm:t>
    </dgm:pt>
    <dgm:pt modelId="{775A5DBF-F829-48CE-AECF-44E55FCD48FF}" type="pres">
      <dgm:prSet presAssocID="{1DE508FA-348D-4AA0-A00F-2BCE47134F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5D813ED6-4EE1-46F3-8C2E-2D12BD026808}" type="pres">
      <dgm:prSet presAssocID="{88F25B84-38D2-45AD-827A-878CD86B054C}" presName="root" presStyleCnt="0"/>
      <dgm:spPr/>
    </dgm:pt>
    <dgm:pt modelId="{E40D9058-7CE2-4A39-9353-2503035ECB5B}" type="pres">
      <dgm:prSet presAssocID="{88F25B84-38D2-45AD-827A-878CD86B054C}" presName="rootComposite" presStyleCnt="0"/>
      <dgm:spPr/>
    </dgm:pt>
    <dgm:pt modelId="{4A7C99A8-0EF3-4AB6-AED5-AAA9A8BBD464}" type="pres">
      <dgm:prSet presAssocID="{88F25B84-38D2-45AD-827A-878CD86B054C}" presName="rootText" presStyleLbl="node1" presStyleIdx="0" presStyleCnt="2" custLinFactNeighborX="-27" custLinFactNeighborY="-55386"/>
      <dgm:spPr/>
      <dgm:t>
        <a:bodyPr/>
        <a:lstStyle/>
        <a:p>
          <a:pPr rtl="1"/>
          <a:endParaRPr lang="ar-SA"/>
        </a:p>
      </dgm:t>
    </dgm:pt>
    <dgm:pt modelId="{EFE74814-0503-46AB-AF5F-7FBD199119B9}" type="pres">
      <dgm:prSet presAssocID="{88F25B84-38D2-45AD-827A-878CD86B054C}" presName="rootConnector" presStyleLbl="node1" presStyleIdx="0" presStyleCnt="2"/>
      <dgm:spPr/>
      <dgm:t>
        <a:bodyPr/>
        <a:lstStyle/>
        <a:p>
          <a:pPr rtl="1"/>
          <a:endParaRPr lang="ar-SA"/>
        </a:p>
      </dgm:t>
    </dgm:pt>
    <dgm:pt modelId="{5D0D6CCE-68B2-48F6-9329-4CDCFC6B98BF}" type="pres">
      <dgm:prSet presAssocID="{88F25B84-38D2-45AD-827A-878CD86B054C}" presName="childShape" presStyleCnt="0"/>
      <dgm:spPr/>
    </dgm:pt>
    <dgm:pt modelId="{CC9811E1-44D0-47B7-9A29-47A4276E3F58}" type="pres">
      <dgm:prSet presAssocID="{4CDAF728-85CB-4F2A-B74C-07319B078ADA}" presName="Name13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9976D25A-4753-4991-A654-024F454BFB92}" type="pres">
      <dgm:prSet presAssocID="{4E5A1248-5A82-4FB9-9A9C-ED953FABDB52}" presName="childText" presStyleLbl="bgAcc1" presStyleIdx="0" presStyleCnt="2" custScaleX="95596" custScaleY="10857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719CC3-7D36-4EC5-8218-9412EEDDE79F}" type="pres">
      <dgm:prSet presAssocID="{A0E40048-F079-4260-A822-362D2F164ACE}" presName="root" presStyleCnt="0"/>
      <dgm:spPr/>
    </dgm:pt>
    <dgm:pt modelId="{0E1DA8BF-D812-4480-B07F-680AA3A3D20C}" type="pres">
      <dgm:prSet presAssocID="{A0E40048-F079-4260-A822-362D2F164ACE}" presName="rootComposite" presStyleCnt="0"/>
      <dgm:spPr/>
    </dgm:pt>
    <dgm:pt modelId="{8C4F7C86-581D-47DF-87F9-88241057EFEE}" type="pres">
      <dgm:prSet presAssocID="{A0E40048-F079-4260-A822-362D2F164ACE}" presName="rootText" presStyleLbl="node1" presStyleIdx="1" presStyleCnt="2" custLinFactNeighborX="-14995" custLinFactNeighborY="-53233"/>
      <dgm:spPr/>
      <dgm:t>
        <a:bodyPr/>
        <a:lstStyle/>
        <a:p>
          <a:pPr rtl="1"/>
          <a:endParaRPr lang="ar-SA"/>
        </a:p>
      </dgm:t>
    </dgm:pt>
    <dgm:pt modelId="{25CD45C4-3F54-453E-AB60-E9376DC3976E}" type="pres">
      <dgm:prSet presAssocID="{A0E40048-F079-4260-A822-362D2F164ACE}" presName="rootConnector" presStyleLbl="node1" presStyleIdx="1" presStyleCnt="2"/>
      <dgm:spPr/>
      <dgm:t>
        <a:bodyPr/>
        <a:lstStyle/>
        <a:p>
          <a:pPr rtl="1"/>
          <a:endParaRPr lang="ar-SA"/>
        </a:p>
      </dgm:t>
    </dgm:pt>
    <dgm:pt modelId="{FBB23E0C-D2C4-496C-BEB3-7A45DE4E0DC1}" type="pres">
      <dgm:prSet presAssocID="{A0E40048-F079-4260-A822-362D2F164ACE}" presName="childShape" presStyleCnt="0"/>
      <dgm:spPr/>
    </dgm:pt>
    <dgm:pt modelId="{4F4D545A-ED01-40D4-AF56-9CA64F35DA7D}" type="pres">
      <dgm:prSet presAssocID="{D066B5E9-E4BF-4D3B-9C18-C748D07A5A45}" presName="Name13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5ADF300E-FC88-4E8F-9863-AFFB114AE79F}" type="pres">
      <dgm:prSet presAssocID="{0B10C20A-3F38-44A9-9E69-2523852336F3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437BB5B-F83E-4525-A3CD-2ABAD6893149}" type="presOf" srcId="{4CDAF728-85CB-4F2A-B74C-07319B078ADA}" destId="{CC9811E1-44D0-47B7-9A29-47A4276E3F58}" srcOrd="0" destOrd="0" presId="urn:microsoft.com/office/officeart/2005/8/layout/hierarchy3"/>
    <dgm:cxn modelId="{41DDA53D-05BD-46CE-9B87-7E94BA73CEED}" type="presOf" srcId="{4E5A1248-5A82-4FB9-9A9C-ED953FABDB52}" destId="{9976D25A-4753-4991-A654-024F454BFB92}" srcOrd="0" destOrd="0" presId="urn:microsoft.com/office/officeart/2005/8/layout/hierarchy3"/>
    <dgm:cxn modelId="{5C322BCC-BE75-4008-A5F0-BB0EAAD534F8}" srcId="{1DE508FA-348D-4AA0-A00F-2BCE47134F73}" destId="{A0E40048-F079-4260-A822-362D2F164ACE}" srcOrd="1" destOrd="0" parTransId="{264A698A-6825-4016-A8AF-D2F2114E330A}" sibTransId="{61012B76-090C-411C-8C87-3E02D70063FB}"/>
    <dgm:cxn modelId="{29F15698-C3A6-44E3-AFD8-FFBD901F40A9}" type="presOf" srcId="{88F25B84-38D2-45AD-827A-878CD86B054C}" destId="{EFE74814-0503-46AB-AF5F-7FBD199119B9}" srcOrd="1" destOrd="0" presId="urn:microsoft.com/office/officeart/2005/8/layout/hierarchy3"/>
    <dgm:cxn modelId="{6A551A13-D8CD-48EE-864E-E1DA6428C461}" srcId="{88F25B84-38D2-45AD-827A-878CD86B054C}" destId="{4E5A1248-5A82-4FB9-9A9C-ED953FABDB52}" srcOrd="0" destOrd="0" parTransId="{4CDAF728-85CB-4F2A-B74C-07319B078ADA}" sibTransId="{087973B7-2B1C-47B9-BC7D-19188B0D8BC9}"/>
    <dgm:cxn modelId="{DDA0B1D4-80D2-4269-B84F-79348BC35A4C}" type="presOf" srcId="{A0E40048-F079-4260-A822-362D2F164ACE}" destId="{25CD45C4-3F54-453E-AB60-E9376DC3976E}" srcOrd="1" destOrd="0" presId="urn:microsoft.com/office/officeart/2005/8/layout/hierarchy3"/>
    <dgm:cxn modelId="{E2706BB1-B034-419B-A62B-FBA4F588BC96}" type="presOf" srcId="{A0E40048-F079-4260-A822-362D2F164ACE}" destId="{8C4F7C86-581D-47DF-87F9-88241057EFEE}" srcOrd="0" destOrd="0" presId="urn:microsoft.com/office/officeart/2005/8/layout/hierarchy3"/>
    <dgm:cxn modelId="{B8AD857A-9187-4279-A5F7-4330F1EBF03F}" type="presOf" srcId="{0B10C20A-3F38-44A9-9E69-2523852336F3}" destId="{5ADF300E-FC88-4E8F-9863-AFFB114AE79F}" srcOrd="0" destOrd="0" presId="urn:microsoft.com/office/officeart/2005/8/layout/hierarchy3"/>
    <dgm:cxn modelId="{801E390A-B7E9-4751-9C37-716D6C950701}" srcId="{1DE508FA-348D-4AA0-A00F-2BCE47134F73}" destId="{88F25B84-38D2-45AD-827A-878CD86B054C}" srcOrd="0" destOrd="0" parTransId="{6B4D0380-31E2-4FA6-9211-109CBC080CD3}" sibTransId="{5B47AA82-6F4A-478C-9910-5F6E3E0BFC6E}"/>
    <dgm:cxn modelId="{F394073C-C0E9-47B9-ACE7-1D0818B1C44D}" type="presOf" srcId="{1DE508FA-348D-4AA0-A00F-2BCE47134F73}" destId="{775A5DBF-F829-48CE-AECF-44E55FCD48FF}" srcOrd="0" destOrd="0" presId="urn:microsoft.com/office/officeart/2005/8/layout/hierarchy3"/>
    <dgm:cxn modelId="{078E340C-2464-4CD7-979A-C27C9A4308A1}" srcId="{A0E40048-F079-4260-A822-362D2F164ACE}" destId="{0B10C20A-3F38-44A9-9E69-2523852336F3}" srcOrd="0" destOrd="0" parTransId="{D066B5E9-E4BF-4D3B-9C18-C748D07A5A45}" sibTransId="{0ED6FA59-0908-404C-A414-D5F026728F1E}"/>
    <dgm:cxn modelId="{B919A13C-1CC4-4697-9DD6-4228BD72043F}" type="presOf" srcId="{D066B5E9-E4BF-4D3B-9C18-C748D07A5A45}" destId="{4F4D545A-ED01-40D4-AF56-9CA64F35DA7D}" srcOrd="0" destOrd="0" presId="urn:microsoft.com/office/officeart/2005/8/layout/hierarchy3"/>
    <dgm:cxn modelId="{F31BCA7E-52A0-4EB8-B20C-243D076F68E2}" type="presOf" srcId="{88F25B84-38D2-45AD-827A-878CD86B054C}" destId="{4A7C99A8-0EF3-4AB6-AED5-AAA9A8BBD464}" srcOrd="0" destOrd="0" presId="urn:microsoft.com/office/officeart/2005/8/layout/hierarchy3"/>
    <dgm:cxn modelId="{E382F184-08F9-4C82-81BA-C22D59524AAD}" type="presParOf" srcId="{775A5DBF-F829-48CE-AECF-44E55FCD48FF}" destId="{5D813ED6-4EE1-46F3-8C2E-2D12BD026808}" srcOrd="0" destOrd="0" presId="urn:microsoft.com/office/officeart/2005/8/layout/hierarchy3"/>
    <dgm:cxn modelId="{6FE0BB8A-A9E8-40DE-8957-48C08870CDEF}" type="presParOf" srcId="{5D813ED6-4EE1-46F3-8C2E-2D12BD026808}" destId="{E40D9058-7CE2-4A39-9353-2503035ECB5B}" srcOrd="0" destOrd="0" presId="urn:microsoft.com/office/officeart/2005/8/layout/hierarchy3"/>
    <dgm:cxn modelId="{7FE594BB-08CF-4138-9947-09DF906F5C28}" type="presParOf" srcId="{E40D9058-7CE2-4A39-9353-2503035ECB5B}" destId="{4A7C99A8-0EF3-4AB6-AED5-AAA9A8BBD464}" srcOrd="0" destOrd="0" presId="urn:microsoft.com/office/officeart/2005/8/layout/hierarchy3"/>
    <dgm:cxn modelId="{9F67C000-E5FB-490C-97C1-7BC0536AE2FE}" type="presParOf" srcId="{E40D9058-7CE2-4A39-9353-2503035ECB5B}" destId="{EFE74814-0503-46AB-AF5F-7FBD199119B9}" srcOrd="1" destOrd="0" presId="urn:microsoft.com/office/officeart/2005/8/layout/hierarchy3"/>
    <dgm:cxn modelId="{AC4D078B-23C7-4D32-9939-8542480614A3}" type="presParOf" srcId="{5D813ED6-4EE1-46F3-8C2E-2D12BD026808}" destId="{5D0D6CCE-68B2-48F6-9329-4CDCFC6B98BF}" srcOrd="1" destOrd="0" presId="urn:microsoft.com/office/officeart/2005/8/layout/hierarchy3"/>
    <dgm:cxn modelId="{A0DB3F53-E118-474F-98CB-617BF40BCE8D}" type="presParOf" srcId="{5D0D6CCE-68B2-48F6-9329-4CDCFC6B98BF}" destId="{CC9811E1-44D0-47B7-9A29-47A4276E3F58}" srcOrd="0" destOrd="0" presId="urn:microsoft.com/office/officeart/2005/8/layout/hierarchy3"/>
    <dgm:cxn modelId="{7405F08F-A61F-418C-B708-052E4C06844A}" type="presParOf" srcId="{5D0D6CCE-68B2-48F6-9329-4CDCFC6B98BF}" destId="{9976D25A-4753-4991-A654-024F454BFB92}" srcOrd="1" destOrd="0" presId="urn:microsoft.com/office/officeart/2005/8/layout/hierarchy3"/>
    <dgm:cxn modelId="{FA28EDA4-D5C4-4EEF-89F4-5149B39FA198}" type="presParOf" srcId="{775A5DBF-F829-48CE-AECF-44E55FCD48FF}" destId="{94719CC3-7D36-4EC5-8218-9412EEDDE79F}" srcOrd="1" destOrd="0" presId="urn:microsoft.com/office/officeart/2005/8/layout/hierarchy3"/>
    <dgm:cxn modelId="{1170A818-2D6B-4498-8F0E-16E60483ED94}" type="presParOf" srcId="{94719CC3-7D36-4EC5-8218-9412EEDDE79F}" destId="{0E1DA8BF-D812-4480-B07F-680AA3A3D20C}" srcOrd="0" destOrd="0" presId="urn:microsoft.com/office/officeart/2005/8/layout/hierarchy3"/>
    <dgm:cxn modelId="{D4FCE6DB-9FB3-4300-B8DE-D1CA44921FB7}" type="presParOf" srcId="{0E1DA8BF-D812-4480-B07F-680AA3A3D20C}" destId="{8C4F7C86-581D-47DF-87F9-88241057EFEE}" srcOrd="0" destOrd="0" presId="urn:microsoft.com/office/officeart/2005/8/layout/hierarchy3"/>
    <dgm:cxn modelId="{3CE4224D-47F7-4BAD-86AE-663CE6120757}" type="presParOf" srcId="{0E1DA8BF-D812-4480-B07F-680AA3A3D20C}" destId="{25CD45C4-3F54-453E-AB60-E9376DC3976E}" srcOrd="1" destOrd="0" presId="urn:microsoft.com/office/officeart/2005/8/layout/hierarchy3"/>
    <dgm:cxn modelId="{F13994AA-9312-453E-9AF3-AB1039E5FCC6}" type="presParOf" srcId="{94719CC3-7D36-4EC5-8218-9412EEDDE79F}" destId="{FBB23E0C-D2C4-496C-BEB3-7A45DE4E0DC1}" srcOrd="1" destOrd="0" presId="urn:microsoft.com/office/officeart/2005/8/layout/hierarchy3"/>
    <dgm:cxn modelId="{1207D18D-B76E-4BC4-B526-D33FFB6C1806}" type="presParOf" srcId="{FBB23E0C-D2C4-496C-BEB3-7A45DE4E0DC1}" destId="{4F4D545A-ED01-40D4-AF56-9CA64F35DA7D}" srcOrd="0" destOrd="0" presId="urn:microsoft.com/office/officeart/2005/8/layout/hierarchy3"/>
    <dgm:cxn modelId="{3AE66B42-877B-41FF-968F-783A6C7EA8C7}" type="presParOf" srcId="{FBB23E0C-D2C4-496C-BEB3-7A45DE4E0DC1}" destId="{5ADF300E-FC88-4E8F-9863-AFFB114AE79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E508FA-348D-4AA0-A00F-2BCE47134F73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F25B84-38D2-45AD-827A-878CD86B054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Vitamins: B12 and Folic Acid</a:t>
          </a:r>
        </a:p>
      </dgm:t>
    </dgm:pt>
    <dgm:pt modelId="{6B4D0380-31E2-4FA6-9211-109CBC080CD3}" type="parTrans" cxnId="{801E390A-B7E9-4751-9C37-716D6C950701}">
      <dgm:prSet/>
      <dgm:spPr/>
      <dgm:t>
        <a:bodyPr/>
        <a:lstStyle/>
        <a:p>
          <a:endParaRPr lang="en-US"/>
        </a:p>
      </dgm:t>
    </dgm:pt>
    <dgm:pt modelId="{5B47AA82-6F4A-478C-9910-5F6E3E0BFC6E}" type="sibTrans" cxnId="{801E390A-B7E9-4751-9C37-716D6C950701}">
      <dgm:prSet/>
      <dgm:spPr/>
      <dgm:t>
        <a:bodyPr/>
        <a:lstStyle/>
        <a:p>
          <a:endParaRPr lang="en-US"/>
        </a:p>
      </dgm:t>
    </dgm:pt>
    <dgm:pt modelId="{2B83736F-B5A7-4B89-A6AF-F5359F44AFF2}">
      <dgm:prSet phldrT="[Text]" custT="1"/>
      <dgm:spPr/>
      <dgm:t>
        <a:bodyPr/>
        <a:lstStyle/>
        <a:p>
          <a:pPr algn="ctr" rtl="0"/>
          <a:r>
            <a:rPr lang="en-US" sz="1200" b="1" spc="-5" dirty="0">
              <a:solidFill>
                <a:srgbClr val="7030A0"/>
              </a:solidFill>
              <a:latin typeface="Comic Sans MS"/>
              <a:cs typeface="Comic Sans MS"/>
            </a:rPr>
            <a:t>Synt</a:t>
          </a:r>
          <a:r>
            <a:rPr lang="en-US" sz="1200" b="1" spc="-10" dirty="0">
              <a:solidFill>
                <a:srgbClr val="7030A0"/>
              </a:solidFill>
              <a:latin typeface="Comic Sans MS"/>
              <a:cs typeface="Comic Sans MS"/>
            </a:rPr>
            <a:t>h</a:t>
          </a:r>
          <a:r>
            <a:rPr lang="en-US" sz="1200" b="1" spc="-5" dirty="0">
              <a:solidFill>
                <a:srgbClr val="7030A0"/>
              </a:solidFill>
              <a:latin typeface="Comic Sans MS"/>
              <a:cs typeface="Comic Sans MS"/>
            </a:rPr>
            <a:t>e</a:t>
          </a:r>
          <a:r>
            <a:rPr lang="en-US" sz="1200" b="1" spc="-10" dirty="0">
              <a:solidFill>
                <a:srgbClr val="7030A0"/>
              </a:solidFill>
              <a:latin typeface="Comic Sans MS"/>
              <a:cs typeface="Comic Sans MS"/>
            </a:rPr>
            <a:t>s</a:t>
          </a:r>
          <a:r>
            <a:rPr lang="en-US" sz="1200" b="1" spc="-5" dirty="0">
              <a:solidFill>
                <a:srgbClr val="7030A0"/>
              </a:solidFill>
              <a:latin typeface="Comic Sans MS"/>
              <a:cs typeface="Comic Sans MS"/>
            </a:rPr>
            <a:t>i</a:t>
          </a:r>
          <a:r>
            <a:rPr lang="en-US" sz="1200" b="1" dirty="0">
              <a:solidFill>
                <a:srgbClr val="7030A0"/>
              </a:solidFill>
              <a:latin typeface="Comic Sans MS"/>
              <a:cs typeface="Comic Sans MS"/>
            </a:rPr>
            <a:t>s</a:t>
          </a:r>
          <a:r>
            <a:rPr lang="en-US" sz="1200" b="1" spc="-30" dirty="0">
              <a:solidFill>
                <a:srgbClr val="7030A0"/>
              </a:solidFill>
              <a:latin typeface="Comic Sans MS"/>
              <a:cs typeface="Comic Sans MS"/>
            </a:rPr>
            <a:t> </a:t>
          </a:r>
          <a:r>
            <a:rPr lang="en-US" sz="1200" b="1" dirty="0">
              <a:solidFill>
                <a:srgbClr val="7030A0"/>
              </a:solidFill>
              <a:latin typeface="Comic Sans MS"/>
              <a:cs typeface="Comic Sans MS"/>
            </a:rPr>
            <a:t>of</a:t>
          </a:r>
          <a:r>
            <a:rPr lang="en-US" sz="1200" b="1" spc="-30" dirty="0">
              <a:solidFill>
                <a:srgbClr val="7030A0"/>
              </a:solidFill>
              <a:latin typeface="Comic Sans MS"/>
              <a:cs typeface="Comic Sans MS"/>
            </a:rPr>
            <a:t> </a:t>
          </a:r>
          <a:r>
            <a:rPr lang="en-US" sz="1200" b="1" spc="-5" dirty="0" smtClean="0">
              <a:solidFill>
                <a:srgbClr val="7030A0"/>
              </a:solidFill>
              <a:latin typeface="Comic Sans MS"/>
              <a:cs typeface="Comic Sans MS"/>
            </a:rPr>
            <a:t>nucleoprotein. </a:t>
          </a:r>
          <a:r>
            <a:rPr lang="en-US" sz="1200" b="1" spc="-5" dirty="0" smtClean="0">
              <a:solidFill>
                <a:schemeClr val="tx1"/>
              </a:solidFill>
              <a:latin typeface="Comic Sans MS"/>
            </a:rPr>
            <a:t>Synthesis </a:t>
          </a:r>
          <a:r>
            <a:rPr lang="en-US" sz="1200" b="1" spc="-5" dirty="0">
              <a:solidFill>
                <a:schemeClr val="tx1"/>
              </a:solidFill>
              <a:latin typeface="Comic Sans MS"/>
            </a:rPr>
            <a:t>of </a:t>
          </a:r>
          <a:r>
            <a:rPr lang="en-US" sz="1200" b="1" spc="-5" dirty="0" smtClean="0">
              <a:solidFill>
                <a:schemeClr val="tx1"/>
              </a:solidFill>
              <a:latin typeface="Comic Sans MS"/>
            </a:rPr>
            <a:t>DNA </a:t>
          </a:r>
          <a:r>
            <a:rPr lang="en-US" sz="1200" b="1" spc="-5" dirty="0" smtClean="0">
              <a:solidFill>
                <a:srgbClr val="00B050"/>
              </a:solidFill>
              <a:latin typeface="Comic Sans MS"/>
            </a:rPr>
            <a:t>Cell division</a:t>
          </a:r>
        </a:p>
        <a:p>
          <a:pPr algn="l" rtl="0"/>
          <a:r>
            <a:rPr lang="en-US" sz="1200" b="1" spc="-5" dirty="0" smtClean="0">
              <a:solidFill>
                <a:srgbClr val="00B050"/>
              </a:solidFill>
              <a:latin typeface="Comic Sans MS"/>
              <a:cs typeface="Comic Sans MS"/>
            </a:rPr>
            <a:t> RBC Final maturation</a:t>
          </a:r>
          <a:endParaRPr lang="en-US" sz="1200" dirty="0">
            <a:solidFill>
              <a:srgbClr val="00B050"/>
            </a:solidFill>
          </a:endParaRPr>
        </a:p>
      </dgm:t>
    </dgm:pt>
    <dgm:pt modelId="{F585947A-4A6C-4963-904A-B6C85D151771}" type="parTrans" cxnId="{4DD04434-F6E8-4611-86F3-31C2CA36E125}">
      <dgm:prSet/>
      <dgm:spPr/>
      <dgm:t>
        <a:bodyPr/>
        <a:lstStyle/>
        <a:p>
          <a:endParaRPr lang="en-US"/>
        </a:p>
      </dgm:t>
    </dgm:pt>
    <dgm:pt modelId="{B9321B7E-836F-443A-9365-0D2FFA075EA8}" type="sibTrans" cxnId="{4DD04434-F6E8-4611-86F3-31C2CA36E125}">
      <dgm:prSet/>
      <dgm:spPr/>
      <dgm:t>
        <a:bodyPr/>
        <a:lstStyle/>
        <a:p>
          <a:endParaRPr lang="en-US"/>
        </a:p>
      </dgm:t>
    </dgm:pt>
    <dgm:pt modelId="{775A5DBF-F829-48CE-AECF-44E55FCD48FF}" type="pres">
      <dgm:prSet presAssocID="{1DE508FA-348D-4AA0-A00F-2BCE47134F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5D813ED6-4EE1-46F3-8C2E-2D12BD026808}" type="pres">
      <dgm:prSet presAssocID="{88F25B84-38D2-45AD-827A-878CD86B054C}" presName="root" presStyleCnt="0"/>
      <dgm:spPr/>
    </dgm:pt>
    <dgm:pt modelId="{E40D9058-7CE2-4A39-9353-2503035ECB5B}" type="pres">
      <dgm:prSet presAssocID="{88F25B84-38D2-45AD-827A-878CD86B054C}" presName="rootComposite" presStyleCnt="0"/>
      <dgm:spPr/>
    </dgm:pt>
    <dgm:pt modelId="{4A7C99A8-0EF3-4AB6-AED5-AAA9A8BBD464}" type="pres">
      <dgm:prSet presAssocID="{88F25B84-38D2-45AD-827A-878CD86B054C}" presName="rootText" presStyleLbl="node1" presStyleIdx="0" presStyleCnt="1" custScaleX="113647" custLinFactNeighborX="-369" custLinFactNeighborY="-42190"/>
      <dgm:spPr/>
      <dgm:t>
        <a:bodyPr/>
        <a:lstStyle/>
        <a:p>
          <a:pPr rtl="1"/>
          <a:endParaRPr lang="ar-SA"/>
        </a:p>
      </dgm:t>
    </dgm:pt>
    <dgm:pt modelId="{EFE74814-0503-46AB-AF5F-7FBD199119B9}" type="pres">
      <dgm:prSet presAssocID="{88F25B84-38D2-45AD-827A-878CD86B054C}" presName="rootConnector" presStyleLbl="node1" presStyleIdx="0" presStyleCnt="1"/>
      <dgm:spPr/>
      <dgm:t>
        <a:bodyPr/>
        <a:lstStyle/>
        <a:p>
          <a:pPr rtl="1"/>
          <a:endParaRPr lang="ar-SA"/>
        </a:p>
      </dgm:t>
    </dgm:pt>
    <dgm:pt modelId="{5D0D6CCE-68B2-48F6-9329-4CDCFC6B98BF}" type="pres">
      <dgm:prSet presAssocID="{88F25B84-38D2-45AD-827A-878CD86B054C}" presName="childShape" presStyleCnt="0"/>
      <dgm:spPr/>
    </dgm:pt>
    <dgm:pt modelId="{488980DB-8DC6-416A-B5EA-20FABE9EB569}" type="pres">
      <dgm:prSet presAssocID="{F585947A-4A6C-4963-904A-B6C85D151771}" presName="Name13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313CE436-4AF9-4D69-BE2E-35A9FF223FB4}" type="pres">
      <dgm:prSet presAssocID="{2B83736F-B5A7-4B89-A6AF-F5359F44AFF2}" presName="childText" presStyleLbl="bgAcc1" presStyleIdx="0" presStyleCnt="1" custScaleX="120037" custScaleY="121208" custLinFactNeighborX="-7128" custLinFactNeighborY="-3181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BD86D72-56C3-4B0A-940E-EB15EEC134D7}" type="presOf" srcId="{F585947A-4A6C-4963-904A-B6C85D151771}" destId="{488980DB-8DC6-416A-B5EA-20FABE9EB569}" srcOrd="0" destOrd="0" presId="urn:microsoft.com/office/officeart/2005/8/layout/hierarchy3"/>
    <dgm:cxn modelId="{8C70FD33-A35F-4ED6-8648-D02F2321AFFF}" type="presOf" srcId="{88F25B84-38D2-45AD-827A-878CD86B054C}" destId="{EFE74814-0503-46AB-AF5F-7FBD199119B9}" srcOrd="1" destOrd="0" presId="urn:microsoft.com/office/officeart/2005/8/layout/hierarchy3"/>
    <dgm:cxn modelId="{4DD04434-F6E8-4611-86F3-31C2CA36E125}" srcId="{88F25B84-38D2-45AD-827A-878CD86B054C}" destId="{2B83736F-B5A7-4B89-A6AF-F5359F44AFF2}" srcOrd="0" destOrd="0" parTransId="{F585947A-4A6C-4963-904A-B6C85D151771}" sibTransId="{B9321B7E-836F-443A-9365-0D2FFA075EA8}"/>
    <dgm:cxn modelId="{004A67F6-A25F-44E2-90E7-E57CD3FD9088}" type="presOf" srcId="{1DE508FA-348D-4AA0-A00F-2BCE47134F73}" destId="{775A5DBF-F829-48CE-AECF-44E55FCD48FF}" srcOrd="0" destOrd="0" presId="urn:microsoft.com/office/officeart/2005/8/layout/hierarchy3"/>
    <dgm:cxn modelId="{44B89DCD-1394-47A3-80AA-939AD1187C26}" type="presOf" srcId="{2B83736F-B5A7-4B89-A6AF-F5359F44AFF2}" destId="{313CE436-4AF9-4D69-BE2E-35A9FF223FB4}" srcOrd="0" destOrd="0" presId="urn:microsoft.com/office/officeart/2005/8/layout/hierarchy3"/>
    <dgm:cxn modelId="{813488D1-82E3-4029-9F0C-0E307C5C8F41}" type="presOf" srcId="{88F25B84-38D2-45AD-827A-878CD86B054C}" destId="{4A7C99A8-0EF3-4AB6-AED5-AAA9A8BBD464}" srcOrd="0" destOrd="0" presId="urn:microsoft.com/office/officeart/2005/8/layout/hierarchy3"/>
    <dgm:cxn modelId="{801E390A-B7E9-4751-9C37-716D6C950701}" srcId="{1DE508FA-348D-4AA0-A00F-2BCE47134F73}" destId="{88F25B84-38D2-45AD-827A-878CD86B054C}" srcOrd="0" destOrd="0" parTransId="{6B4D0380-31E2-4FA6-9211-109CBC080CD3}" sibTransId="{5B47AA82-6F4A-478C-9910-5F6E3E0BFC6E}"/>
    <dgm:cxn modelId="{7D7B68CE-03EA-4D32-B3E2-A49F1AAFF5FD}" type="presParOf" srcId="{775A5DBF-F829-48CE-AECF-44E55FCD48FF}" destId="{5D813ED6-4EE1-46F3-8C2E-2D12BD026808}" srcOrd="0" destOrd="0" presId="urn:microsoft.com/office/officeart/2005/8/layout/hierarchy3"/>
    <dgm:cxn modelId="{353C3989-28BA-43D5-B481-B041CB057AAC}" type="presParOf" srcId="{5D813ED6-4EE1-46F3-8C2E-2D12BD026808}" destId="{E40D9058-7CE2-4A39-9353-2503035ECB5B}" srcOrd="0" destOrd="0" presId="urn:microsoft.com/office/officeart/2005/8/layout/hierarchy3"/>
    <dgm:cxn modelId="{B2B987BF-F23E-4869-BC85-B2D0E9A240A3}" type="presParOf" srcId="{E40D9058-7CE2-4A39-9353-2503035ECB5B}" destId="{4A7C99A8-0EF3-4AB6-AED5-AAA9A8BBD464}" srcOrd="0" destOrd="0" presId="urn:microsoft.com/office/officeart/2005/8/layout/hierarchy3"/>
    <dgm:cxn modelId="{B22F143E-96ED-47B8-AC33-5A2016DFE2A6}" type="presParOf" srcId="{E40D9058-7CE2-4A39-9353-2503035ECB5B}" destId="{EFE74814-0503-46AB-AF5F-7FBD199119B9}" srcOrd="1" destOrd="0" presId="urn:microsoft.com/office/officeart/2005/8/layout/hierarchy3"/>
    <dgm:cxn modelId="{5269F5B5-5666-4650-8DE0-D3F2129805B8}" type="presParOf" srcId="{5D813ED6-4EE1-46F3-8C2E-2D12BD026808}" destId="{5D0D6CCE-68B2-48F6-9329-4CDCFC6B98BF}" srcOrd="1" destOrd="0" presId="urn:microsoft.com/office/officeart/2005/8/layout/hierarchy3"/>
    <dgm:cxn modelId="{813077CB-DF9D-4F7B-BD7A-9C8BA83B6B87}" type="presParOf" srcId="{5D0D6CCE-68B2-48F6-9329-4CDCFC6B98BF}" destId="{488980DB-8DC6-416A-B5EA-20FABE9EB569}" srcOrd="0" destOrd="0" presId="urn:microsoft.com/office/officeart/2005/8/layout/hierarchy3"/>
    <dgm:cxn modelId="{B0BE6560-A511-4DA2-8A84-F36A4B842F63}" type="presParOf" srcId="{5D0D6CCE-68B2-48F6-9329-4CDCFC6B98BF}" destId="{313CE436-4AF9-4D69-BE2E-35A9FF223FB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DE508FA-348D-4AA0-A00F-2BCE47134F73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5A5DBF-F829-48CE-AECF-44E55FCD48FF}" type="pres">
      <dgm:prSet presAssocID="{1DE508FA-348D-4AA0-A00F-2BCE47134F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42A5345-F7B2-4EF8-BF7D-B1912498E0A1}" type="presOf" srcId="{1DE508FA-348D-4AA0-A00F-2BCE47134F73}" destId="{775A5DBF-F829-48CE-AECF-44E55FCD48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DE508FA-348D-4AA0-A00F-2BCE47134F73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F25B84-38D2-45AD-827A-878CD86B054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Vit</a:t>
          </a:r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 C</a:t>
          </a:r>
          <a:endParaRPr lang="en-US" sz="3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B4D0380-31E2-4FA6-9211-109CBC080CD3}" type="parTrans" cxnId="{801E390A-B7E9-4751-9C37-716D6C950701}">
      <dgm:prSet/>
      <dgm:spPr/>
      <dgm:t>
        <a:bodyPr/>
        <a:lstStyle/>
        <a:p>
          <a:endParaRPr lang="en-US"/>
        </a:p>
      </dgm:t>
    </dgm:pt>
    <dgm:pt modelId="{5B47AA82-6F4A-478C-9910-5F6E3E0BFC6E}" type="sibTrans" cxnId="{801E390A-B7E9-4751-9C37-716D6C950701}">
      <dgm:prSet/>
      <dgm:spPr/>
      <dgm:t>
        <a:bodyPr/>
        <a:lstStyle/>
        <a:p>
          <a:endParaRPr lang="en-US"/>
        </a:p>
      </dgm:t>
    </dgm:pt>
    <dgm:pt modelId="{4E5A1248-5A82-4FB9-9A9C-ED953FABDB52}">
      <dgm:prSet phldrT="[Text]" custT="1"/>
      <dgm:spPr/>
      <dgm:t>
        <a:bodyPr/>
        <a:lstStyle/>
        <a:p>
          <a:r>
            <a:rPr lang="en-US" sz="1600" b="1" spc="-10" dirty="0">
              <a:solidFill>
                <a:srgbClr val="00B050"/>
              </a:solidFill>
              <a:latin typeface="Comic Sans MS"/>
            </a:rPr>
            <a:t>Iron absorption</a:t>
          </a:r>
          <a:endParaRPr lang="en-US" sz="1600" dirty="0">
            <a:solidFill>
              <a:srgbClr val="00B050"/>
            </a:solidFill>
          </a:endParaRPr>
        </a:p>
      </dgm:t>
    </dgm:pt>
    <dgm:pt modelId="{4CDAF728-85CB-4F2A-B74C-07319B078ADA}" type="parTrans" cxnId="{6A551A13-D8CD-48EE-864E-E1DA6428C461}">
      <dgm:prSet/>
      <dgm:spPr/>
      <dgm:t>
        <a:bodyPr/>
        <a:lstStyle/>
        <a:p>
          <a:endParaRPr lang="en-US"/>
        </a:p>
      </dgm:t>
    </dgm:pt>
    <dgm:pt modelId="{087973B7-2B1C-47B9-BC7D-19188B0D8BC9}" type="sibTrans" cxnId="{6A551A13-D8CD-48EE-864E-E1DA6428C461}">
      <dgm:prSet/>
      <dgm:spPr/>
      <dgm:t>
        <a:bodyPr/>
        <a:lstStyle/>
        <a:p>
          <a:endParaRPr lang="en-US"/>
        </a:p>
      </dgm:t>
    </dgm:pt>
    <dgm:pt modelId="{A0E40048-F079-4260-A822-362D2F164ACE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Vit</a:t>
          </a:r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 B6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264A698A-6825-4016-A8AF-D2F2114E330A}" type="parTrans" cxnId="{5C322BCC-BE75-4008-A5F0-BB0EAAD534F8}">
      <dgm:prSet/>
      <dgm:spPr/>
      <dgm:t>
        <a:bodyPr/>
        <a:lstStyle/>
        <a:p>
          <a:endParaRPr lang="en-US"/>
        </a:p>
      </dgm:t>
    </dgm:pt>
    <dgm:pt modelId="{61012B76-090C-411C-8C87-3E02D70063FB}" type="sibTrans" cxnId="{5C322BCC-BE75-4008-A5F0-BB0EAAD534F8}">
      <dgm:prSet/>
      <dgm:spPr/>
      <dgm:t>
        <a:bodyPr/>
        <a:lstStyle/>
        <a:p>
          <a:endParaRPr lang="en-US"/>
        </a:p>
      </dgm:t>
    </dgm:pt>
    <dgm:pt modelId="{0B10C20A-3F38-44A9-9E69-2523852336F3}">
      <dgm:prSet phldrT="[Text]" custT="1"/>
      <dgm:spPr/>
      <dgm:t>
        <a:bodyPr/>
        <a:lstStyle/>
        <a:p>
          <a:r>
            <a:rPr lang="en-US" sz="1600" b="1" spc="-5" dirty="0">
              <a:solidFill>
                <a:srgbClr val="00B050"/>
              </a:solidFill>
              <a:latin typeface="Comic Sans MS"/>
            </a:rPr>
            <a:t>RBC Synthesis</a:t>
          </a:r>
          <a:endParaRPr lang="en-US" sz="1600" dirty="0">
            <a:solidFill>
              <a:srgbClr val="00B050"/>
            </a:solidFill>
          </a:endParaRPr>
        </a:p>
      </dgm:t>
    </dgm:pt>
    <dgm:pt modelId="{D066B5E9-E4BF-4D3B-9C18-C748D07A5A45}" type="parTrans" cxnId="{078E340C-2464-4CD7-979A-C27C9A4308A1}">
      <dgm:prSet/>
      <dgm:spPr/>
      <dgm:t>
        <a:bodyPr/>
        <a:lstStyle/>
        <a:p>
          <a:endParaRPr lang="en-US"/>
        </a:p>
      </dgm:t>
    </dgm:pt>
    <dgm:pt modelId="{0ED6FA59-0908-404C-A414-D5F026728F1E}" type="sibTrans" cxnId="{078E340C-2464-4CD7-979A-C27C9A4308A1}">
      <dgm:prSet/>
      <dgm:spPr/>
      <dgm:t>
        <a:bodyPr/>
        <a:lstStyle/>
        <a:p>
          <a:endParaRPr lang="en-US"/>
        </a:p>
      </dgm:t>
    </dgm:pt>
    <dgm:pt modelId="{72D3CB22-E1D3-41DE-89F8-B37B163242BE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  <a:latin typeface="Comic Sans MS"/>
              <a:cs typeface="Comic Sans MS"/>
            </a:rPr>
            <a:t>Deficiency lead to:</a:t>
          </a:r>
        </a:p>
        <a:p>
          <a:r>
            <a:rPr lang="en-US" b="1" dirty="0">
              <a:solidFill>
                <a:srgbClr val="00B050"/>
              </a:solidFill>
              <a:latin typeface="Comic Sans MS"/>
            </a:rPr>
            <a:t>normochromic</a:t>
          </a:r>
        </a:p>
        <a:p>
          <a:r>
            <a:rPr lang="en-US" b="1" dirty="0">
              <a:solidFill>
                <a:srgbClr val="00B050"/>
              </a:solidFill>
              <a:latin typeface="Comic Sans MS"/>
            </a:rPr>
            <a:t>normocytic </a:t>
          </a:r>
          <a:r>
            <a:rPr lang="en-US" b="1" dirty="0" err="1">
              <a:solidFill>
                <a:srgbClr val="00B050"/>
              </a:solidFill>
              <a:latin typeface="Comic Sans MS"/>
            </a:rPr>
            <a:t>Anaemia</a:t>
          </a:r>
          <a:r>
            <a:rPr lang="en-US" b="1" dirty="0">
              <a:solidFill>
                <a:srgbClr val="00B050"/>
              </a:solidFill>
              <a:latin typeface="Comic Sans MS"/>
              <a:cs typeface="Comic Sans MS"/>
            </a:rPr>
            <a:t> </a:t>
          </a:r>
        </a:p>
      </dgm:t>
    </dgm:pt>
    <dgm:pt modelId="{B1726A9F-C2D8-409B-9AA8-77E15B835A4A}" type="parTrans" cxnId="{F4FB3803-1BAE-462F-8458-BBD2F3C73000}">
      <dgm:prSet/>
      <dgm:spPr/>
      <dgm:t>
        <a:bodyPr/>
        <a:lstStyle/>
        <a:p>
          <a:endParaRPr lang="en-US"/>
        </a:p>
      </dgm:t>
    </dgm:pt>
    <dgm:pt modelId="{B1B70A1A-145D-4455-91AE-C5E2298B0FF9}" type="sibTrans" cxnId="{F4FB3803-1BAE-462F-8458-BBD2F3C73000}">
      <dgm:prSet/>
      <dgm:spPr/>
      <dgm:t>
        <a:bodyPr/>
        <a:lstStyle/>
        <a:p>
          <a:endParaRPr lang="en-US"/>
        </a:p>
      </dgm:t>
    </dgm:pt>
    <dgm:pt modelId="{261C302C-2826-47A2-BEAD-BD168F8429CF}">
      <dgm:prSet custT="1"/>
      <dgm:spPr/>
      <dgm:t>
        <a:bodyPr/>
        <a:lstStyle/>
        <a:p>
          <a:r>
            <a:rPr lang="en-US" sz="1000" b="1" spc="-5" dirty="0">
              <a:solidFill>
                <a:srgbClr val="00B050"/>
              </a:solidFill>
              <a:latin typeface="Comic Sans MS"/>
              <a:cs typeface="Comic Sans MS"/>
            </a:rPr>
            <a:t>d</a:t>
          </a:r>
          <a:r>
            <a:rPr lang="en-US" sz="1000" b="1" spc="-10" dirty="0">
              <a:solidFill>
                <a:srgbClr val="00B050"/>
              </a:solidFill>
              <a:latin typeface="Comic Sans MS"/>
              <a:cs typeface="Comic Sans MS"/>
            </a:rPr>
            <a:t>e</a:t>
          </a:r>
          <a:r>
            <a:rPr lang="en-US" sz="1000" b="1" spc="-5" dirty="0">
              <a:solidFill>
                <a:srgbClr val="00B050"/>
              </a:solidFill>
              <a:latin typeface="Comic Sans MS"/>
              <a:cs typeface="Comic Sans MS"/>
            </a:rPr>
            <a:t>ficienc</a:t>
          </a:r>
          <a:r>
            <a:rPr lang="en-US" sz="1000" b="1" dirty="0">
              <a:solidFill>
                <a:srgbClr val="00B050"/>
              </a:solidFill>
              <a:latin typeface="Comic Sans MS"/>
              <a:cs typeface="Comic Sans MS"/>
            </a:rPr>
            <a:t>y lead to:</a:t>
          </a:r>
        </a:p>
        <a:p>
          <a:r>
            <a:rPr lang="en-US" sz="1200" b="1" dirty="0">
              <a:solidFill>
                <a:srgbClr val="00B050"/>
              </a:solidFill>
              <a:latin typeface="Comic Sans MS"/>
            </a:rPr>
            <a:t>Iron Deficiency</a:t>
          </a:r>
          <a:r>
            <a:rPr lang="en-US" sz="1200" b="1" spc="-5" dirty="0">
              <a:solidFill>
                <a:srgbClr val="00B050"/>
              </a:solidFill>
              <a:latin typeface="Comic Sans MS"/>
              <a:cs typeface="Comic Sans MS"/>
            </a:rPr>
            <a:t> </a:t>
          </a:r>
          <a:endParaRPr lang="en-US" sz="1200" dirty="0">
            <a:solidFill>
              <a:srgbClr val="00B050"/>
            </a:solidFill>
          </a:endParaRPr>
        </a:p>
      </dgm:t>
    </dgm:pt>
    <dgm:pt modelId="{05033388-12A7-4651-A792-A861794F948D}" type="parTrans" cxnId="{24F04360-DC87-4BA1-9F5D-7957C4F19989}">
      <dgm:prSet/>
      <dgm:spPr/>
      <dgm:t>
        <a:bodyPr/>
        <a:lstStyle/>
        <a:p>
          <a:endParaRPr lang="en-US"/>
        </a:p>
      </dgm:t>
    </dgm:pt>
    <dgm:pt modelId="{60E68F69-0DA2-4BD3-8FB8-C4FB3895C916}" type="sibTrans" cxnId="{24F04360-DC87-4BA1-9F5D-7957C4F19989}">
      <dgm:prSet/>
      <dgm:spPr/>
      <dgm:t>
        <a:bodyPr/>
        <a:lstStyle/>
        <a:p>
          <a:endParaRPr lang="en-US"/>
        </a:p>
      </dgm:t>
    </dgm:pt>
    <dgm:pt modelId="{775A5DBF-F829-48CE-AECF-44E55FCD48FF}" type="pres">
      <dgm:prSet presAssocID="{1DE508FA-348D-4AA0-A00F-2BCE47134F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5D813ED6-4EE1-46F3-8C2E-2D12BD026808}" type="pres">
      <dgm:prSet presAssocID="{88F25B84-38D2-45AD-827A-878CD86B054C}" presName="root" presStyleCnt="0"/>
      <dgm:spPr/>
    </dgm:pt>
    <dgm:pt modelId="{E40D9058-7CE2-4A39-9353-2503035ECB5B}" type="pres">
      <dgm:prSet presAssocID="{88F25B84-38D2-45AD-827A-878CD86B054C}" presName="rootComposite" presStyleCnt="0"/>
      <dgm:spPr/>
    </dgm:pt>
    <dgm:pt modelId="{4A7C99A8-0EF3-4AB6-AED5-AAA9A8BBD464}" type="pres">
      <dgm:prSet presAssocID="{88F25B84-38D2-45AD-827A-878CD86B054C}" presName="rootText" presStyleLbl="node1" presStyleIdx="0" presStyleCnt="2" custScaleX="92588" custScaleY="76969" custLinFactNeighborX="13973" custLinFactNeighborY="-125"/>
      <dgm:spPr/>
      <dgm:t>
        <a:bodyPr/>
        <a:lstStyle/>
        <a:p>
          <a:pPr rtl="1"/>
          <a:endParaRPr lang="ar-SA"/>
        </a:p>
      </dgm:t>
    </dgm:pt>
    <dgm:pt modelId="{EFE74814-0503-46AB-AF5F-7FBD199119B9}" type="pres">
      <dgm:prSet presAssocID="{88F25B84-38D2-45AD-827A-878CD86B054C}" presName="rootConnector" presStyleLbl="node1" presStyleIdx="0" presStyleCnt="2"/>
      <dgm:spPr/>
      <dgm:t>
        <a:bodyPr/>
        <a:lstStyle/>
        <a:p>
          <a:pPr rtl="1"/>
          <a:endParaRPr lang="ar-SA"/>
        </a:p>
      </dgm:t>
    </dgm:pt>
    <dgm:pt modelId="{5D0D6CCE-68B2-48F6-9329-4CDCFC6B98BF}" type="pres">
      <dgm:prSet presAssocID="{88F25B84-38D2-45AD-827A-878CD86B054C}" presName="childShape" presStyleCnt="0"/>
      <dgm:spPr/>
    </dgm:pt>
    <dgm:pt modelId="{CC9811E1-44D0-47B7-9A29-47A4276E3F58}" type="pres">
      <dgm:prSet presAssocID="{4CDAF728-85CB-4F2A-B74C-07319B078ADA}" presName="Name13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9976D25A-4753-4991-A654-024F454BFB92}" type="pres">
      <dgm:prSet presAssocID="{4E5A1248-5A82-4FB9-9A9C-ED953FABDB52}" presName="childText" presStyleLbl="bgAcc1" presStyleIdx="0" presStyleCnt="4" custScaleX="95596" custScaleY="108578" custLinFactNeighborX="17352" custLinFactNeighborY="379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A0DFA72-C2BB-49BE-96E8-C43BB77EB6FE}" type="pres">
      <dgm:prSet presAssocID="{05033388-12A7-4651-A792-A861794F948D}" presName="Name13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1739C4FB-8E24-4959-8AA8-6725A5BF478D}" type="pres">
      <dgm:prSet presAssocID="{261C302C-2826-47A2-BEAD-BD168F8429CF}" presName="childText" presStyleLbl="bgAcc1" presStyleIdx="1" presStyleCnt="4" custScaleX="109148" custScaleY="86191" custLinFactNeighborX="18346" custLinFactNeighborY="1086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719CC3-7D36-4EC5-8218-9412EEDDE79F}" type="pres">
      <dgm:prSet presAssocID="{A0E40048-F079-4260-A822-362D2F164ACE}" presName="root" presStyleCnt="0"/>
      <dgm:spPr/>
    </dgm:pt>
    <dgm:pt modelId="{0E1DA8BF-D812-4480-B07F-680AA3A3D20C}" type="pres">
      <dgm:prSet presAssocID="{A0E40048-F079-4260-A822-362D2F164ACE}" presName="rootComposite" presStyleCnt="0"/>
      <dgm:spPr/>
    </dgm:pt>
    <dgm:pt modelId="{8C4F7C86-581D-47DF-87F9-88241057EFEE}" type="pres">
      <dgm:prSet presAssocID="{A0E40048-F079-4260-A822-362D2F164ACE}" presName="rootText" presStyleLbl="node1" presStyleIdx="1" presStyleCnt="2" custScaleX="100408" custScaleY="75056"/>
      <dgm:spPr/>
      <dgm:t>
        <a:bodyPr/>
        <a:lstStyle/>
        <a:p>
          <a:pPr rtl="1"/>
          <a:endParaRPr lang="ar-SA"/>
        </a:p>
      </dgm:t>
    </dgm:pt>
    <dgm:pt modelId="{25CD45C4-3F54-453E-AB60-E9376DC3976E}" type="pres">
      <dgm:prSet presAssocID="{A0E40048-F079-4260-A822-362D2F164ACE}" presName="rootConnector" presStyleLbl="node1" presStyleIdx="1" presStyleCnt="2"/>
      <dgm:spPr/>
      <dgm:t>
        <a:bodyPr/>
        <a:lstStyle/>
        <a:p>
          <a:pPr rtl="1"/>
          <a:endParaRPr lang="ar-SA"/>
        </a:p>
      </dgm:t>
    </dgm:pt>
    <dgm:pt modelId="{FBB23E0C-D2C4-496C-BEB3-7A45DE4E0DC1}" type="pres">
      <dgm:prSet presAssocID="{A0E40048-F079-4260-A822-362D2F164ACE}" presName="childShape" presStyleCnt="0"/>
      <dgm:spPr/>
    </dgm:pt>
    <dgm:pt modelId="{4F4D545A-ED01-40D4-AF56-9CA64F35DA7D}" type="pres">
      <dgm:prSet presAssocID="{D066B5E9-E4BF-4D3B-9C18-C748D07A5A45}" presName="Name13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5ADF300E-FC88-4E8F-9863-AFFB114AE79F}" type="pres">
      <dgm:prSet presAssocID="{0B10C20A-3F38-44A9-9E69-2523852336F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F6B7AA-01E0-4C20-B8E7-FD83D432A385}" type="pres">
      <dgm:prSet presAssocID="{B1726A9F-C2D8-409B-9AA8-77E15B835A4A}" presName="Name13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BC18E868-7315-4C11-82BB-4ADFA86B9610}" type="pres">
      <dgm:prSet presAssocID="{72D3CB22-E1D3-41DE-89F8-B37B163242BE}" presName="childText" presStyleLbl="bgAcc1" presStyleIdx="3" presStyleCnt="4" custScaleX="109072" custLinFactNeighborX="-4055" custLinFactNeighborY="1382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F2856AB-994B-46C3-BCF2-FBC50ED4F823}" type="presOf" srcId="{261C302C-2826-47A2-BEAD-BD168F8429CF}" destId="{1739C4FB-8E24-4959-8AA8-6725A5BF478D}" srcOrd="0" destOrd="0" presId="urn:microsoft.com/office/officeart/2005/8/layout/hierarchy3"/>
    <dgm:cxn modelId="{F0F27982-1C04-4B8C-B0F2-CB998218C874}" type="presOf" srcId="{1DE508FA-348D-4AA0-A00F-2BCE47134F73}" destId="{775A5DBF-F829-48CE-AECF-44E55FCD48FF}" srcOrd="0" destOrd="0" presId="urn:microsoft.com/office/officeart/2005/8/layout/hierarchy3"/>
    <dgm:cxn modelId="{5C322BCC-BE75-4008-A5F0-BB0EAAD534F8}" srcId="{1DE508FA-348D-4AA0-A00F-2BCE47134F73}" destId="{A0E40048-F079-4260-A822-362D2F164ACE}" srcOrd="1" destOrd="0" parTransId="{264A698A-6825-4016-A8AF-D2F2114E330A}" sibTransId="{61012B76-090C-411C-8C87-3E02D70063FB}"/>
    <dgm:cxn modelId="{3A8626E9-9CC4-4968-B716-E136FA240C71}" type="presOf" srcId="{05033388-12A7-4651-A792-A861794F948D}" destId="{1A0DFA72-C2BB-49BE-96E8-C43BB77EB6FE}" srcOrd="0" destOrd="0" presId="urn:microsoft.com/office/officeart/2005/8/layout/hierarchy3"/>
    <dgm:cxn modelId="{F4FB3803-1BAE-462F-8458-BBD2F3C73000}" srcId="{A0E40048-F079-4260-A822-362D2F164ACE}" destId="{72D3CB22-E1D3-41DE-89F8-B37B163242BE}" srcOrd="1" destOrd="0" parTransId="{B1726A9F-C2D8-409B-9AA8-77E15B835A4A}" sibTransId="{B1B70A1A-145D-4455-91AE-C5E2298B0FF9}"/>
    <dgm:cxn modelId="{6A551A13-D8CD-48EE-864E-E1DA6428C461}" srcId="{88F25B84-38D2-45AD-827A-878CD86B054C}" destId="{4E5A1248-5A82-4FB9-9A9C-ED953FABDB52}" srcOrd="0" destOrd="0" parTransId="{4CDAF728-85CB-4F2A-B74C-07319B078ADA}" sibTransId="{087973B7-2B1C-47B9-BC7D-19188B0D8BC9}"/>
    <dgm:cxn modelId="{E853646D-22FF-4662-B0AE-5F64C0E0E1D2}" type="presOf" srcId="{4E5A1248-5A82-4FB9-9A9C-ED953FABDB52}" destId="{9976D25A-4753-4991-A654-024F454BFB92}" srcOrd="0" destOrd="0" presId="urn:microsoft.com/office/officeart/2005/8/layout/hierarchy3"/>
    <dgm:cxn modelId="{5B1B796B-7F8B-42C9-9839-3D60615822B2}" type="presOf" srcId="{D066B5E9-E4BF-4D3B-9C18-C748D07A5A45}" destId="{4F4D545A-ED01-40D4-AF56-9CA64F35DA7D}" srcOrd="0" destOrd="0" presId="urn:microsoft.com/office/officeart/2005/8/layout/hierarchy3"/>
    <dgm:cxn modelId="{C22176AD-9556-415A-8FF5-491B3899BCED}" type="presOf" srcId="{88F25B84-38D2-45AD-827A-878CD86B054C}" destId="{4A7C99A8-0EF3-4AB6-AED5-AAA9A8BBD464}" srcOrd="0" destOrd="0" presId="urn:microsoft.com/office/officeart/2005/8/layout/hierarchy3"/>
    <dgm:cxn modelId="{552BF678-58C1-4BB5-A2A4-78134D72A4B6}" type="presOf" srcId="{B1726A9F-C2D8-409B-9AA8-77E15B835A4A}" destId="{F5F6B7AA-01E0-4C20-B8E7-FD83D432A385}" srcOrd="0" destOrd="0" presId="urn:microsoft.com/office/officeart/2005/8/layout/hierarchy3"/>
    <dgm:cxn modelId="{801E390A-B7E9-4751-9C37-716D6C950701}" srcId="{1DE508FA-348D-4AA0-A00F-2BCE47134F73}" destId="{88F25B84-38D2-45AD-827A-878CD86B054C}" srcOrd="0" destOrd="0" parTransId="{6B4D0380-31E2-4FA6-9211-109CBC080CD3}" sibTransId="{5B47AA82-6F4A-478C-9910-5F6E3E0BFC6E}"/>
    <dgm:cxn modelId="{3AF7A939-59F9-4F39-A70D-DCDFDDF354A8}" type="presOf" srcId="{A0E40048-F079-4260-A822-362D2F164ACE}" destId="{8C4F7C86-581D-47DF-87F9-88241057EFEE}" srcOrd="0" destOrd="0" presId="urn:microsoft.com/office/officeart/2005/8/layout/hierarchy3"/>
    <dgm:cxn modelId="{24F04360-DC87-4BA1-9F5D-7957C4F19989}" srcId="{88F25B84-38D2-45AD-827A-878CD86B054C}" destId="{261C302C-2826-47A2-BEAD-BD168F8429CF}" srcOrd="1" destOrd="0" parTransId="{05033388-12A7-4651-A792-A861794F948D}" sibTransId="{60E68F69-0DA2-4BD3-8FB8-C4FB3895C916}"/>
    <dgm:cxn modelId="{078E340C-2464-4CD7-979A-C27C9A4308A1}" srcId="{A0E40048-F079-4260-A822-362D2F164ACE}" destId="{0B10C20A-3F38-44A9-9E69-2523852336F3}" srcOrd="0" destOrd="0" parTransId="{D066B5E9-E4BF-4D3B-9C18-C748D07A5A45}" sibTransId="{0ED6FA59-0908-404C-A414-D5F026728F1E}"/>
    <dgm:cxn modelId="{DCCF2BEA-A21A-429D-AFC8-97D0BC37F8EF}" type="presOf" srcId="{4CDAF728-85CB-4F2A-B74C-07319B078ADA}" destId="{CC9811E1-44D0-47B7-9A29-47A4276E3F58}" srcOrd="0" destOrd="0" presId="urn:microsoft.com/office/officeart/2005/8/layout/hierarchy3"/>
    <dgm:cxn modelId="{EE6744C8-EF98-4867-870E-583E320B1A4C}" type="presOf" srcId="{A0E40048-F079-4260-A822-362D2F164ACE}" destId="{25CD45C4-3F54-453E-AB60-E9376DC3976E}" srcOrd="1" destOrd="0" presId="urn:microsoft.com/office/officeart/2005/8/layout/hierarchy3"/>
    <dgm:cxn modelId="{A36E3D4A-C017-4587-9F02-62A3A3EB3142}" type="presOf" srcId="{0B10C20A-3F38-44A9-9E69-2523852336F3}" destId="{5ADF300E-FC88-4E8F-9863-AFFB114AE79F}" srcOrd="0" destOrd="0" presId="urn:microsoft.com/office/officeart/2005/8/layout/hierarchy3"/>
    <dgm:cxn modelId="{BB3C2AD6-7734-42DD-886A-47ADE99B9169}" type="presOf" srcId="{88F25B84-38D2-45AD-827A-878CD86B054C}" destId="{EFE74814-0503-46AB-AF5F-7FBD199119B9}" srcOrd="1" destOrd="0" presId="urn:microsoft.com/office/officeart/2005/8/layout/hierarchy3"/>
    <dgm:cxn modelId="{BA8821BF-18A2-465E-B47E-FF0853A99892}" type="presOf" srcId="{72D3CB22-E1D3-41DE-89F8-B37B163242BE}" destId="{BC18E868-7315-4C11-82BB-4ADFA86B9610}" srcOrd="0" destOrd="0" presId="urn:microsoft.com/office/officeart/2005/8/layout/hierarchy3"/>
    <dgm:cxn modelId="{52E92EEC-1A6B-4D2E-B380-3E3AF7E03C6E}" type="presParOf" srcId="{775A5DBF-F829-48CE-AECF-44E55FCD48FF}" destId="{5D813ED6-4EE1-46F3-8C2E-2D12BD026808}" srcOrd="0" destOrd="0" presId="urn:microsoft.com/office/officeart/2005/8/layout/hierarchy3"/>
    <dgm:cxn modelId="{C75E3EF7-64DD-4AFF-AD8B-C3795346E1FC}" type="presParOf" srcId="{5D813ED6-4EE1-46F3-8C2E-2D12BD026808}" destId="{E40D9058-7CE2-4A39-9353-2503035ECB5B}" srcOrd="0" destOrd="0" presId="urn:microsoft.com/office/officeart/2005/8/layout/hierarchy3"/>
    <dgm:cxn modelId="{CBD7442F-E44C-4E88-84B1-53DAFD2FC941}" type="presParOf" srcId="{E40D9058-7CE2-4A39-9353-2503035ECB5B}" destId="{4A7C99A8-0EF3-4AB6-AED5-AAA9A8BBD464}" srcOrd="0" destOrd="0" presId="urn:microsoft.com/office/officeart/2005/8/layout/hierarchy3"/>
    <dgm:cxn modelId="{E697BA13-B320-4199-B0AA-B8DBF219A53C}" type="presParOf" srcId="{E40D9058-7CE2-4A39-9353-2503035ECB5B}" destId="{EFE74814-0503-46AB-AF5F-7FBD199119B9}" srcOrd="1" destOrd="0" presId="urn:microsoft.com/office/officeart/2005/8/layout/hierarchy3"/>
    <dgm:cxn modelId="{6CAA1009-79A2-42A4-A5A9-80D9E1894CB7}" type="presParOf" srcId="{5D813ED6-4EE1-46F3-8C2E-2D12BD026808}" destId="{5D0D6CCE-68B2-48F6-9329-4CDCFC6B98BF}" srcOrd="1" destOrd="0" presId="urn:microsoft.com/office/officeart/2005/8/layout/hierarchy3"/>
    <dgm:cxn modelId="{AA4DAB23-71B2-4120-A738-DC579B54EDE3}" type="presParOf" srcId="{5D0D6CCE-68B2-48F6-9329-4CDCFC6B98BF}" destId="{CC9811E1-44D0-47B7-9A29-47A4276E3F58}" srcOrd="0" destOrd="0" presId="urn:microsoft.com/office/officeart/2005/8/layout/hierarchy3"/>
    <dgm:cxn modelId="{8359E1B9-B469-4A4A-891F-10D3400BAA6E}" type="presParOf" srcId="{5D0D6CCE-68B2-48F6-9329-4CDCFC6B98BF}" destId="{9976D25A-4753-4991-A654-024F454BFB92}" srcOrd="1" destOrd="0" presId="urn:microsoft.com/office/officeart/2005/8/layout/hierarchy3"/>
    <dgm:cxn modelId="{E1B949B6-9A38-464E-83BE-8D4B563EF821}" type="presParOf" srcId="{5D0D6CCE-68B2-48F6-9329-4CDCFC6B98BF}" destId="{1A0DFA72-C2BB-49BE-96E8-C43BB77EB6FE}" srcOrd="2" destOrd="0" presId="urn:microsoft.com/office/officeart/2005/8/layout/hierarchy3"/>
    <dgm:cxn modelId="{197A7FDA-7672-4760-988B-3DD4E6891383}" type="presParOf" srcId="{5D0D6CCE-68B2-48F6-9329-4CDCFC6B98BF}" destId="{1739C4FB-8E24-4959-8AA8-6725A5BF478D}" srcOrd="3" destOrd="0" presId="urn:microsoft.com/office/officeart/2005/8/layout/hierarchy3"/>
    <dgm:cxn modelId="{A888108B-7280-4D97-807E-7E5F33E5279D}" type="presParOf" srcId="{775A5DBF-F829-48CE-AECF-44E55FCD48FF}" destId="{94719CC3-7D36-4EC5-8218-9412EEDDE79F}" srcOrd="1" destOrd="0" presId="urn:microsoft.com/office/officeart/2005/8/layout/hierarchy3"/>
    <dgm:cxn modelId="{30AA4159-2C34-4006-B998-54CD0430FAF9}" type="presParOf" srcId="{94719CC3-7D36-4EC5-8218-9412EEDDE79F}" destId="{0E1DA8BF-D812-4480-B07F-680AA3A3D20C}" srcOrd="0" destOrd="0" presId="urn:microsoft.com/office/officeart/2005/8/layout/hierarchy3"/>
    <dgm:cxn modelId="{415BCA02-0AB2-4A09-878D-6F82531680FB}" type="presParOf" srcId="{0E1DA8BF-D812-4480-B07F-680AA3A3D20C}" destId="{8C4F7C86-581D-47DF-87F9-88241057EFEE}" srcOrd="0" destOrd="0" presId="urn:microsoft.com/office/officeart/2005/8/layout/hierarchy3"/>
    <dgm:cxn modelId="{BFE5D89E-1F73-4AB0-A250-A447FC727D64}" type="presParOf" srcId="{0E1DA8BF-D812-4480-B07F-680AA3A3D20C}" destId="{25CD45C4-3F54-453E-AB60-E9376DC3976E}" srcOrd="1" destOrd="0" presId="urn:microsoft.com/office/officeart/2005/8/layout/hierarchy3"/>
    <dgm:cxn modelId="{B6D4AFE7-07CA-4A78-AA23-900D80778AB2}" type="presParOf" srcId="{94719CC3-7D36-4EC5-8218-9412EEDDE79F}" destId="{FBB23E0C-D2C4-496C-BEB3-7A45DE4E0DC1}" srcOrd="1" destOrd="0" presId="urn:microsoft.com/office/officeart/2005/8/layout/hierarchy3"/>
    <dgm:cxn modelId="{C2B4765C-AAC4-45D2-A06E-77AC76920863}" type="presParOf" srcId="{FBB23E0C-D2C4-496C-BEB3-7A45DE4E0DC1}" destId="{4F4D545A-ED01-40D4-AF56-9CA64F35DA7D}" srcOrd="0" destOrd="0" presId="urn:microsoft.com/office/officeart/2005/8/layout/hierarchy3"/>
    <dgm:cxn modelId="{4C29E36E-BE3B-4851-91BD-F980BC148BEA}" type="presParOf" srcId="{FBB23E0C-D2C4-496C-BEB3-7A45DE4E0DC1}" destId="{5ADF300E-FC88-4E8F-9863-AFFB114AE79F}" srcOrd="1" destOrd="0" presId="urn:microsoft.com/office/officeart/2005/8/layout/hierarchy3"/>
    <dgm:cxn modelId="{325E5700-1CE1-426B-9087-97F9ED88F406}" type="presParOf" srcId="{FBB23E0C-D2C4-496C-BEB3-7A45DE4E0DC1}" destId="{F5F6B7AA-01E0-4C20-B8E7-FD83D432A385}" srcOrd="2" destOrd="0" presId="urn:microsoft.com/office/officeart/2005/8/layout/hierarchy3"/>
    <dgm:cxn modelId="{706504D7-70F8-4B05-9BC4-E7316F8DE005}" type="presParOf" srcId="{FBB23E0C-D2C4-496C-BEB3-7A45DE4E0DC1}" destId="{BC18E868-7315-4C11-82BB-4ADFA86B961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AB035B-BFA3-46E3-BC58-73FF7E91CCC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2C97AA-53AA-4F25-B336-07B13F6F2B37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en-US" sz="2800" b="1" kern="1200" spc="-5" dirty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Comic Sans MS"/>
            </a:rPr>
            <a:t>Causes of </a:t>
          </a:r>
          <a:r>
            <a:rPr lang="en-US" sz="2800" b="1" kern="1200" spc="-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Comic Sans MS"/>
            </a:rPr>
            <a:t>deficiency</a:t>
          </a:r>
          <a:endParaRPr lang="en-US" sz="1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516F23E0-24F8-49EE-8B16-1643101C699D}" type="parTrans" cxnId="{D240979A-4F35-4360-8FF9-692AE5843A58}">
      <dgm:prSet/>
      <dgm:spPr/>
      <dgm:t>
        <a:bodyPr/>
        <a:lstStyle/>
        <a:p>
          <a:endParaRPr lang="en-US"/>
        </a:p>
      </dgm:t>
    </dgm:pt>
    <dgm:pt modelId="{1526F3D2-CDFC-4D0F-ACFF-62CF863B0B38}" type="sibTrans" cxnId="{D240979A-4F35-4360-8FF9-692AE5843A58}">
      <dgm:prSet/>
      <dgm:spPr/>
      <dgm:t>
        <a:bodyPr/>
        <a:lstStyle/>
        <a:p>
          <a:endParaRPr lang="en-US"/>
        </a:p>
      </dgm:t>
    </dgm:pt>
    <dgm:pt modelId="{CD56BF4D-E20F-4983-9974-EA768E79EB8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0" spc="-5" dirty="0">
              <a:solidFill>
                <a:srgbClr val="FFFF00"/>
              </a:solidFill>
              <a:latin typeface="Arial"/>
              <a:cs typeface="Arial"/>
            </a:rPr>
            <a:t>Poor </a:t>
          </a:r>
          <a:r>
            <a:rPr lang="en-US" sz="1600" b="0" dirty="0">
              <a:solidFill>
                <a:srgbClr val="FFFF00"/>
              </a:solidFill>
              <a:latin typeface="Arial"/>
              <a:cs typeface="Arial"/>
            </a:rPr>
            <a:t>a</a:t>
          </a:r>
          <a:r>
            <a:rPr lang="en-US" sz="1600" b="0" spc="-5" dirty="0">
              <a:solidFill>
                <a:srgbClr val="FFFF00"/>
              </a:solidFill>
              <a:latin typeface="Arial"/>
              <a:cs typeface="Arial"/>
            </a:rPr>
            <a:t>bso</a:t>
          </a:r>
          <a:r>
            <a:rPr lang="en-US" sz="1600" b="0" dirty="0">
              <a:solidFill>
                <a:srgbClr val="FFFF00"/>
              </a:solidFill>
              <a:latin typeface="Arial"/>
              <a:cs typeface="Arial"/>
            </a:rPr>
            <a:t>r</a:t>
          </a:r>
          <a:r>
            <a:rPr lang="en-US" sz="1600" b="0" spc="-5" dirty="0">
              <a:solidFill>
                <a:srgbClr val="FFFF00"/>
              </a:solidFill>
              <a:latin typeface="Arial"/>
              <a:cs typeface="Arial"/>
            </a:rPr>
            <a:t>ption</a:t>
          </a:r>
          <a:r>
            <a:rPr lang="en-US" sz="1600" b="0" spc="20" dirty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1600" b="0" spc="-5" dirty="0">
              <a:solidFill>
                <a:srgbClr val="FFFFFF"/>
              </a:solidFill>
              <a:latin typeface="Arial"/>
              <a:cs typeface="Arial"/>
            </a:rPr>
            <a:t>due</a:t>
          </a:r>
          <a:r>
            <a:rPr lang="en-US" sz="1600" b="0" spc="1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1600" b="0" spc="-5" dirty="0">
              <a:solidFill>
                <a:srgbClr val="FFFFFF"/>
              </a:solidFill>
              <a:latin typeface="Arial"/>
              <a:cs typeface="Arial"/>
            </a:rPr>
            <a:t>to </a:t>
          </a:r>
          <a:r>
            <a:rPr lang="en-US" sz="1600" b="0" dirty="0">
              <a:solidFill>
                <a:srgbClr val="FFFFFF"/>
              </a:solidFill>
              <a:latin typeface="Arial"/>
              <a:cs typeface="Arial"/>
            </a:rPr>
            <a:t>I</a:t>
          </a:r>
          <a:r>
            <a:rPr lang="en-US" sz="1600" b="0" spc="-5" dirty="0">
              <a:solidFill>
                <a:srgbClr val="FFFFFF"/>
              </a:solidFill>
              <a:latin typeface="Arial"/>
              <a:cs typeface="Arial"/>
            </a:rPr>
            <a:t>nt</a:t>
          </a:r>
          <a:r>
            <a:rPr lang="en-US" sz="1600" b="0" spc="0" dirty="0">
              <a:solidFill>
                <a:srgbClr val="FFFFFF"/>
              </a:solidFill>
              <a:latin typeface="Arial"/>
              <a:cs typeface="Arial"/>
            </a:rPr>
            <a:t>e</a:t>
          </a:r>
          <a:r>
            <a:rPr lang="en-US" sz="1600" b="0" spc="-5" dirty="0">
              <a:solidFill>
                <a:srgbClr val="FFFFFF"/>
              </a:solidFill>
              <a:latin typeface="Arial"/>
              <a:cs typeface="Arial"/>
            </a:rPr>
            <a:t>s</a:t>
          </a:r>
          <a:r>
            <a:rPr lang="en-US" sz="1600" b="0" spc="0" dirty="0">
              <a:solidFill>
                <a:srgbClr val="FFFFFF"/>
              </a:solidFill>
              <a:latin typeface="Arial"/>
              <a:cs typeface="Arial"/>
            </a:rPr>
            <a:t>t</a:t>
          </a:r>
          <a:r>
            <a:rPr lang="en-US" sz="1600" b="0" spc="-5" dirty="0">
              <a:solidFill>
                <a:srgbClr val="FFFFFF"/>
              </a:solidFill>
              <a:latin typeface="Arial"/>
              <a:cs typeface="Arial"/>
            </a:rPr>
            <a:t>in</a:t>
          </a:r>
          <a:r>
            <a:rPr lang="en-US" sz="1600" b="0" dirty="0">
              <a:solidFill>
                <a:srgbClr val="FFFFFF"/>
              </a:solidFill>
              <a:latin typeface="Arial"/>
              <a:cs typeface="Arial"/>
            </a:rPr>
            <a:t>a</a:t>
          </a:r>
          <a:r>
            <a:rPr lang="en-US" sz="1600" b="0" spc="-5" dirty="0">
              <a:solidFill>
                <a:srgbClr val="FFFFFF"/>
              </a:solidFill>
              <a:latin typeface="Arial"/>
              <a:cs typeface="Arial"/>
            </a:rPr>
            <a:t>l</a:t>
          </a:r>
          <a:endParaRPr lang="en-US" sz="1600" b="0" dirty="0">
            <a:latin typeface="Arial"/>
            <a:cs typeface="Arial"/>
          </a:endParaRPr>
        </a:p>
        <a:p>
          <a:r>
            <a:rPr lang="en-US" sz="1600" b="0" spc="-5" dirty="0">
              <a:solidFill>
                <a:srgbClr val="FFFFFF"/>
              </a:solidFill>
              <a:latin typeface="Arial"/>
              <a:cs typeface="Arial"/>
            </a:rPr>
            <a:t>dis</a:t>
          </a:r>
          <a:r>
            <a:rPr lang="en-US" sz="1600" b="0" dirty="0">
              <a:solidFill>
                <a:srgbClr val="FFFFFF"/>
              </a:solidFill>
              <a:latin typeface="Arial"/>
              <a:cs typeface="Arial"/>
            </a:rPr>
            <a:t>e</a:t>
          </a:r>
          <a:r>
            <a:rPr lang="en-US" sz="1600" b="0" spc="-5" dirty="0">
              <a:solidFill>
                <a:srgbClr val="FFFFFF"/>
              </a:solidFill>
              <a:latin typeface="Arial"/>
              <a:cs typeface="Arial"/>
            </a:rPr>
            <a:t>a</a:t>
          </a:r>
          <a:r>
            <a:rPr lang="en-US" sz="1600" b="0" spc="0" dirty="0">
              <a:solidFill>
                <a:srgbClr val="FFFFFF"/>
              </a:solidFill>
              <a:latin typeface="Arial"/>
              <a:cs typeface="Arial"/>
            </a:rPr>
            <a:t>s</a:t>
          </a:r>
          <a:r>
            <a:rPr lang="en-US" sz="1600" b="0" spc="-5" dirty="0">
              <a:solidFill>
                <a:srgbClr val="FFFFFF"/>
              </a:solidFill>
              <a:latin typeface="Arial"/>
              <a:cs typeface="Arial"/>
            </a:rPr>
            <a:t>e</a:t>
          </a:r>
          <a:endParaRPr lang="en-US" sz="1600" b="0" dirty="0"/>
        </a:p>
      </dgm:t>
    </dgm:pt>
    <dgm:pt modelId="{F245CFC7-AE62-40BC-9040-234E73E068E8}" type="parTrans" cxnId="{8B0CDD1E-CA9E-4FB0-9701-F4904E5A9A1E}">
      <dgm:prSet/>
      <dgm:spPr/>
      <dgm:t>
        <a:bodyPr/>
        <a:lstStyle/>
        <a:p>
          <a:endParaRPr lang="en-US"/>
        </a:p>
      </dgm:t>
    </dgm:pt>
    <dgm:pt modelId="{7D754769-9FDF-4288-9C11-AD439288D497}" type="sibTrans" cxnId="{8B0CDD1E-CA9E-4FB0-9701-F4904E5A9A1E}">
      <dgm:prSet/>
      <dgm:spPr/>
      <dgm:t>
        <a:bodyPr/>
        <a:lstStyle/>
        <a:p>
          <a:endParaRPr lang="en-US"/>
        </a:p>
      </dgm:t>
    </dgm:pt>
    <dgm:pt modelId="{EAF21B9F-A943-4FB1-9772-548B21BCF3C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spc="-5" dirty="0">
              <a:solidFill>
                <a:srgbClr val="FFFF00"/>
              </a:solidFill>
              <a:latin typeface="Arial"/>
              <a:cs typeface="Arial"/>
            </a:rPr>
            <a:t>Inadequa</a:t>
          </a:r>
          <a:r>
            <a:rPr lang="en-US" sz="1600" b="1" spc="0" dirty="0">
              <a:solidFill>
                <a:srgbClr val="FFFF00"/>
              </a:solidFill>
              <a:latin typeface="Arial"/>
              <a:cs typeface="Arial"/>
            </a:rPr>
            <a:t>t</a:t>
          </a:r>
          <a:r>
            <a:rPr lang="en-US" sz="1600" b="1" spc="-5" dirty="0">
              <a:solidFill>
                <a:srgbClr val="FFFF00"/>
              </a:solidFill>
              <a:latin typeface="Arial"/>
              <a:cs typeface="Arial"/>
            </a:rPr>
            <a:t>e</a:t>
          </a:r>
          <a:r>
            <a:rPr lang="en-US" sz="1600" b="1" spc="15" dirty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1600" b="1" spc="-5" dirty="0">
              <a:solidFill>
                <a:srgbClr val="FFFFFF"/>
              </a:solidFill>
              <a:latin typeface="Arial"/>
              <a:cs typeface="Arial"/>
            </a:rPr>
            <a:t>int</a:t>
          </a:r>
          <a:r>
            <a:rPr lang="en-US" sz="1600" b="1" dirty="0">
              <a:solidFill>
                <a:srgbClr val="FFFFFF"/>
              </a:solidFill>
              <a:latin typeface="Arial"/>
              <a:cs typeface="Arial"/>
            </a:rPr>
            <a:t>a</a:t>
          </a:r>
          <a:r>
            <a:rPr lang="en-US" sz="1600" b="1" spc="-5" dirty="0">
              <a:solidFill>
                <a:srgbClr val="FFFFFF"/>
              </a:solidFill>
              <a:latin typeface="Arial"/>
              <a:cs typeface="Arial"/>
            </a:rPr>
            <a:t>ke</a:t>
          </a:r>
          <a:endParaRPr lang="en-US" sz="1600" dirty="0">
            <a:latin typeface="Arial"/>
            <a:cs typeface="Arial"/>
          </a:endParaRPr>
        </a:p>
      </dgm:t>
    </dgm:pt>
    <dgm:pt modelId="{620BE022-AD82-4281-A773-811C469BF16D}" type="parTrans" cxnId="{ABBC219D-6C52-46F2-AF7D-BB1E579370CB}">
      <dgm:prSet/>
      <dgm:spPr/>
      <dgm:t>
        <a:bodyPr/>
        <a:lstStyle/>
        <a:p>
          <a:endParaRPr lang="en-US"/>
        </a:p>
      </dgm:t>
    </dgm:pt>
    <dgm:pt modelId="{B0BD52FA-FADD-4D63-876F-7C9016CFA619}" type="sibTrans" cxnId="{ABBC219D-6C52-46F2-AF7D-BB1E579370CB}">
      <dgm:prSet/>
      <dgm:spPr/>
      <dgm:t>
        <a:bodyPr/>
        <a:lstStyle/>
        <a:p>
          <a:endParaRPr lang="en-US"/>
        </a:p>
      </dgm:t>
    </dgm:pt>
    <dgm:pt modelId="{56FDF76E-8EA7-43FB-B2CC-C2BA9FF5B828}" type="pres">
      <dgm:prSet presAssocID="{0DAB035B-BFA3-46E3-BC58-73FF7E91CCC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E8511AAB-717D-483A-B3CC-06926A773D4D}" type="pres">
      <dgm:prSet presAssocID="{0C2C97AA-53AA-4F25-B336-07B13F6F2B37}" presName="singleCycle" presStyleCnt="0"/>
      <dgm:spPr/>
    </dgm:pt>
    <dgm:pt modelId="{DE465755-3B30-4695-B525-2130A5E300F5}" type="pres">
      <dgm:prSet presAssocID="{0C2C97AA-53AA-4F25-B336-07B13F6F2B37}" presName="singleCenter" presStyleLbl="node1" presStyleIdx="0" presStyleCnt="3" custScaleX="284476" custScaleY="62624" custLinFactNeighborX="4575" custLinFactNeighborY="-41254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SA"/>
        </a:p>
      </dgm:t>
    </dgm:pt>
    <dgm:pt modelId="{F7272F2D-1DF1-461E-8627-FB5A0FA71DF9}" type="pres">
      <dgm:prSet presAssocID="{F245CFC7-AE62-40BC-9040-234E73E068E8}" presName="Name56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F6A2C254-E829-49A8-B2A7-0C4A1B5A8D6A}" type="pres">
      <dgm:prSet presAssocID="{CD56BF4D-E20F-4983-9974-EA768E79EB89}" presName="text0" presStyleLbl="node1" presStyleIdx="1" presStyleCnt="3" custScaleX="122143" custScaleY="180931" custRadScaleRad="77963" custRadScaleInc="1303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2EBECCF-7BC9-4789-90CD-C792795C6791}" type="pres">
      <dgm:prSet presAssocID="{620BE022-AD82-4281-A773-811C469BF16D}" presName="Name56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CA9A9739-84F0-48F0-ACB5-925D91A1C273}" type="pres">
      <dgm:prSet presAssocID="{EAF21B9F-A943-4FB1-9772-548B21BCF3C9}" presName="text0" presStyleLbl="node1" presStyleIdx="2" presStyleCnt="3" custScaleX="140897" custScaleY="185326" custRadScaleRad="59647" custRadScaleInc="6339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B0CDD1E-CA9E-4FB0-9701-F4904E5A9A1E}" srcId="{0C2C97AA-53AA-4F25-B336-07B13F6F2B37}" destId="{CD56BF4D-E20F-4983-9974-EA768E79EB89}" srcOrd="0" destOrd="0" parTransId="{F245CFC7-AE62-40BC-9040-234E73E068E8}" sibTransId="{7D754769-9FDF-4288-9C11-AD439288D497}"/>
    <dgm:cxn modelId="{20831F83-A5F5-426A-BAD7-1797BBEA153C}" type="presOf" srcId="{0DAB035B-BFA3-46E3-BC58-73FF7E91CCC6}" destId="{56FDF76E-8EA7-43FB-B2CC-C2BA9FF5B828}" srcOrd="0" destOrd="0" presId="urn:microsoft.com/office/officeart/2008/layout/RadialCluster"/>
    <dgm:cxn modelId="{D240979A-4F35-4360-8FF9-692AE5843A58}" srcId="{0DAB035B-BFA3-46E3-BC58-73FF7E91CCC6}" destId="{0C2C97AA-53AA-4F25-B336-07B13F6F2B37}" srcOrd="0" destOrd="0" parTransId="{516F23E0-24F8-49EE-8B16-1643101C699D}" sibTransId="{1526F3D2-CDFC-4D0F-ACFF-62CF863B0B38}"/>
    <dgm:cxn modelId="{B3B9C901-8D8E-41AD-981C-D71214AF9E33}" type="presOf" srcId="{CD56BF4D-E20F-4983-9974-EA768E79EB89}" destId="{F6A2C254-E829-49A8-B2A7-0C4A1B5A8D6A}" srcOrd="0" destOrd="0" presId="urn:microsoft.com/office/officeart/2008/layout/RadialCluster"/>
    <dgm:cxn modelId="{FCD76B4D-6089-4A8F-9CAD-53744D661105}" type="presOf" srcId="{EAF21B9F-A943-4FB1-9772-548B21BCF3C9}" destId="{CA9A9739-84F0-48F0-ACB5-925D91A1C273}" srcOrd="0" destOrd="0" presId="urn:microsoft.com/office/officeart/2008/layout/RadialCluster"/>
    <dgm:cxn modelId="{194672DB-FA37-4723-8A0B-016828B3A0E6}" type="presOf" srcId="{620BE022-AD82-4281-A773-811C469BF16D}" destId="{12EBECCF-7BC9-4789-90CD-C792795C6791}" srcOrd="0" destOrd="0" presId="urn:microsoft.com/office/officeart/2008/layout/RadialCluster"/>
    <dgm:cxn modelId="{3C8C421D-5DD1-4AF2-800F-D44E060D9A72}" type="presOf" srcId="{F245CFC7-AE62-40BC-9040-234E73E068E8}" destId="{F7272F2D-1DF1-461E-8627-FB5A0FA71DF9}" srcOrd="0" destOrd="0" presId="urn:microsoft.com/office/officeart/2008/layout/RadialCluster"/>
    <dgm:cxn modelId="{ABBC219D-6C52-46F2-AF7D-BB1E579370CB}" srcId="{0C2C97AA-53AA-4F25-B336-07B13F6F2B37}" destId="{EAF21B9F-A943-4FB1-9772-548B21BCF3C9}" srcOrd="1" destOrd="0" parTransId="{620BE022-AD82-4281-A773-811C469BF16D}" sibTransId="{B0BD52FA-FADD-4D63-876F-7C9016CFA619}"/>
    <dgm:cxn modelId="{DAFC3E02-E196-458D-87A0-A0CA6B1F4F77}" type="presOf" srcId="{0C2C97AA-53AA-4F25-B336-07B13F6F2B37}" destId="{DE465755-3B30-4695-B525-2130A5E300F5}" srcOrd="0" destOrd="0" presId="urn:microsoft.com/office/officeart/2008/layout/RadialCluster"/>
    <dgm:cxn modelId="{0D88FC38-87DA-4A55-8F1D-CCFC480B71B6}" type="presParOf" srcId="{56FDF76E-8EA7-43FB-B2CC-C2BA9FF5B828}" destId="{E8511AAB-717D-483A-B3CC-06926A773D4D}" srcOrd="0" destOrd="0" presId="urn:microsoft.com/office/officeart/2008/layout/RadialCluster"/>
    <dgm:cxn modelId="{D29AA251-57F2-4242-AF26-6FD728D89CAE}" type="presParOf" srcId="{E8511AAB-717D-483A-B3CC-06926A773D4D}" destId="{DE465755-3B30-4695-B525-2130A5E300F5}" srcOrd="0" destOrd="0" presId="urn:microsoft.com/office/officeart/2008/layout/RadialCluster"/>
    <dgm:cxn modelId="{FF6C52A3-F579-4C94-B016-9FDE51E18886}" type="presParOf" srcId="{E8511AAB-717D-483A-B3CC-06926A773D4D}" destId="{F7272F2D-1DF1-461E-8627-FB5A0FA71DF9}" srcOrd="1" destOrd="0" presId="urn:microsoft.com/office/officeart/2008/layout/RadialCluster"/>
    <dgm:cxn modelId="{BA2D2A2E-ACD4-482E-9BEE-43329CE05EDE}" type="presParOf" srcId="{E8511AAB-717D-483A-B3CC-06926A773D4D}" destId="{F6A2C254-E829-49A8-B2A7-0C4A1B5A8D6A}" srcOrd="2" destOrd="0" presId="urn:microsoft.com/office/officeart/2008/layout/RadialCluster"/>
    <dgm:cxn modelId="{FA9F1053-BC20-4556-95F7-DC0D63956BC2}" type="presParOf" srcId="{E8511AAB-717D-483A-B3CC-06926A773D4D}" destId="{12EBECCF-7BC9-4789-90CD-C792795C6791}" srcOrd="3" destOrd="0" presId="urn:microsoft.com/office/officeart/2008/layout/RadialCluster"/>
    <dgm:cxn modelId="{1900BD9B-364A-410F-AD39-79E5C5EE3B1B}" type="presParOf" srcId="{E8511AAB-717D-483A-B3CC-06926A773D4D}" destId="{CA9A9739-84F0-48F0-ACB5-925D91A1C27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07287CC-F1DA-41CD-86CF-1F891072B1E0}" type="doc">
      <dgm:prSet loTypeId="urn:microsoft.com/office/officeart/2005/8/layout/hierarchy3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DCA479-D078-401D-B424-C7623123B306}">
      <dgm:prSet phldrT="[Text]" custT="1"/>
      <dgm:spPr/>
      <dgm:t>
        <a:bodyPr/>
        <a:lstStyle/>
        <a:p>
          <a:r>
            <a:rPr lang="en-US" sz="2000" dirty="0" smtClean="0"/>
            <a:t>Polycythemia</a:t>
          </a:r>
        </a:p>
        <a:p>
          <a:r>
            <a:rPr lang="en-US" sz="2000" dirty="0" smtClean="0"/>
            <a:t>“Increas</a:t>
          </a:r>
          <a:r>
            <a:rPr lang="en-US" sz="2000" spc="-5" dirty="0" smtClean="0"/>
            <a:t>e</a:t>
          </a:r>
          <a:r>
            <a:rPr lang="en-US" sz="2000" dirty="0" smtClean="0"/>
            <a:t>d</a:t>
          </a:r>
          <a:r>
            <a:rPr lang="en-US" sz="2000" spc="-40" dirty="0" smtClean="0"/>
            <a:t> </a:t>
          </a:r>
          <a:r>
            <a:rPr lang="en-US" sz="2000" dirty="0" smtClean="0"/>
            <a:t>nu</a:t>
          </a:r>
          <a:r>
            <a:rPr lang="en-US" sz="2000" spc="5" dirty="0" smtClean="0"/>
            <a:t>m</a:t>
          </a:r>
          <a:r>
            <a:rPr lang="en-US" sz="2000" spc="-5" dirty="0" smtClean="0"/>
            <a:t>be</a:t>
          </a:r>
          <a:r>
            <a:rPr lang="en-US" sz="2000" dirty="0" smtClean="0"/>
            <a:t>r</a:t>
          </a:r>
          <a:r>
            <a:rPr lang="en-US" sz="2000" spc="-20" dirty="0" smtClean="0"/>
            <a:t> </a:t>
          </a:r>
          <a:r>
            <a:rPr lang="en-US" sz="2000" dirty="0" smtClean="0"/>
            <a:t>of </a:t>
          </a:r>
          <a:r>
            <a:rPr lang="en-US" sz="2000" spc="-5" dirty="0" smtClean="0"/>
            <a:t>R</a:t>
          </a:r>
          <a:r>
            <a:rPr lang="en-US" sz="2000" spc="5" dirty="0" smtClean="0"/>
            <a:t>B</a:t>
          </a:r>
          <a:r>
            <a:rPr lang="en-US" sz="2000" dirty="0" smtClean="0"/>
            <a:t>C or high</a:t>
          </a:r>
          <a:r>
            <a:rPr lang="en-US" sz="2000" baseline="0" dirty="0" smtClean="0"/>
            <a:t> concentration of </a:t>
          </a:r>
          <a:r>
            <a:rPr lang="en-US" sz="2000" baseline="0" dirty="0" err="1" smtClean="0"/>
            <a:t>Hb</a:t>
          </a:r>
          <a:r>
            <a:rPr lang="en-US" sz="2000" baseline="0" dirty="0" smtClean="0"/>
            <a:t> (hemoglobin) in the RBCs</a:t>
          </a:r>
          <a:r>
            <a:rPr lang="en-US" sz="2000" dirty="0" smtClean="0"/>
            <a:t>”</a:t>
          </a:r>
          <a:endParaRPr lang="en-US" sz="2000" dirty="0"/>
        </a:p>
      </dgm:t>
    </dgm:pt>
    <dgm:pt modelId="{0C2D6EC0-2C22-409A-B427-0B31E6A69B3A}" type="parTrans" cxnId="{CD43D116-20A7-4D7B-9F5F-DDB05F13463E}">
      <dgm:prSet/>
      <dgm:spPr/>
      <dgm:t>
        <a:bodyPr/>
        <a:lstStyle/>
        <a:p>
          <a:endParaRPr lang="en-US"/>
        </a:p>
      </dgm:t>
    </dgm:pt>
    <dgm:pt modelId="{A81CFE5D-6C54-41BE-A77D-EFFF5EBB4806}" type="sibTrans" cxnId="{CD43D116-20A7-4D7B-9F5F-DDB05F13463E}">
      <dgm:prSet/>
      <dgm:spPr/>
      <dgm:t>
        <a:bodyPr/>
        <a:lstStyle/>
        <a:p>
          <a:endParaRPr lang="en-US"/>
        </a:p>
      </dgm:t>
    </dgm:pt>
    <dgm:pt modelId="{1D72C9A4-7224-473A-B051-6A9309A23569}">
      <dgm:prSet phldrT="[Text]"/>
      <dgm:spPr/>
      <dgm:t>
        <a:bodyPr/>
        <a:lstStyle/>
        <a:p>
          <a:r>
            <a:rPr lang="it-IT" smtClean="0"/>
            <a:t>Primary</a:t>
          </a:r>
          <a:r>
            <a:rPr lang="it-IT" spc="-30" smtClean="0"/>
            <a:t> </a:t>
          </a:r>
          <a:r>
            <a:rPr lang="it-IT" spc="-5" smtClean="0"/>
            <a:t>(</a:t>
          </a:r>
          <a:r>
            <a:rPr lang="it-IT" smtClean="0"/>
            <a:t>Pol</a:t>
          </a:r>
          <a:r>
            <a:rPr lang="it-IT" spc="5" smtClean="0"/>
            <a:t>y</a:t>
          </a:r>
          <a:r>
            <a:rPr lang="it-IT" smtClean="0"/>
            <a:t>c</a:t>
          </a:r>
          <a:r>
            <a:rPr lang="it-IT" spc="5" smtClean="0"/>
            <a:t>y</a:t>
          </a:r>
          <a:r>
            <a:rPr lang="it-IT" spc="-5" smtClean="0"/>
            <a:t>th</a:t>
          </a:r>
          <a:r>
            <a:rPr lang="it-IT" spc="5" smtClean="0"/>
            <a:t>e</a:t>
          </a:r>
          <a:r>
            <a:rPr lang="it-IT" smtClean="0"/>
            <a:t>mia</a:t>
          </a:r>
          <a:r>
            <a:rPr lang="it-IT" spc="-55" smtClean="0"/>
            <a:t> </a:t>
          </a:r>
          <a:r>
            <a:rPr lang="it-IT" spc="-5" smtClean="0"/>
            <a:t>Ru</a:t>
          </a:r>
          <a:r>
            <a:rPr lang="it-IT" smtClean="0"/>
            <a:t>b</a:t>
          </a:r>
          <a:r>
            <a:rPr lang="it-IT" spc="-5" smtClean="0"/>
            <a:t>r</a:t>
          </a:r>
          <a:r>
            <a:rPr lang="it-IT" smtClean="0"/>
            <a:t>a</a:t>
          </a:r>
          <a:r>
            <a:rPr lang="it-IT" spc="-5" smtClean="0"/>
            <a:t> </a:t>
          </a:r>
          <a:r>
            <a:rPr lang="it-IT" smtClean="0"/>
            <a:t>Vera</a:t>
          </a:r>
          <a:r>
            <a:rPr lang="it-IT" spc="-10" smtClean="0"/>
            <a:t> </a:t>
          </a:r>
          <a:r>
            <a:rPr lang="it-IT" smtClean="0"/>
            <a:t>-</a:t>
          </a:r>
          <a:r>
            <a:rPr lang="it-IT" spc="-10" smtClean="0"/>
            <a:t> </a:t>
          </a:r>
          <a:r>
            <a:rPr lang="it-IT" smtClean="0"/>
            <a:t>PRV</a:t>
          </a:r>
          <a:r>
            <a:rPr lang="it-IT" spc="-5" smtClean="0"/>
            <a:t>):</a:t>
          </a:r>
          <a:endParaRPr lang="it-IT" smtClean="0"/>
        </a:p>
        <a:p>
          <a:r>
            <a:rPr lang="en-US" smtClean="0"/>
            <a:t>u</a:t>
          </a:r>
          <a:r>
            <a:rPr lang="en-US" spc="5" smtClean="0"/>
            <a:t>n</a:t>
          </a:r>
          <a:r>
            <a:rPr lang="en-US" smtClean="0"/>
            <a:t>co</a:t>
          </a:r>
          <a:r>
            <a:rPr lang="en-US" spc="5" smtClean="0"/>
            <a:t>n</a:t>
          </a:r>
          <a:r>
            <a:rPr lang="en-US" spc="-5" smtClean="0"/>
            <a:t>trol</a:t>
          </a:r>
          <a:r>
            <a:rPr lang="en-US" spc="5" smtClean="0"/>
            <a:t>l</a:t>
          </a:r>
          <a:r>
            <a:rPr lang="en-US" spc="-5" smtClean="0"/>
            <a:t>e</a:t>
          </a:r>
          <a:r>
            <a:rPr lang="en-US" smtClean="0"/>
            <a:t>d</a:t>
          </a:r>
          <a:r>
            <a:rPr lang="en-US" spc="-5" smtClean="0"/>
            <a:t> </a:t>
          </a:r>
          <a:r>
            <a:rPr lang="en-US" spc="5" smtClean="0"/>
            <a:t>R</a:t>
          </a:r>
          <a:r>
            <a:rPr lang="en-US" spc="-5" smtClean="0"/>
            <a:t>B</a:t>
          </a:r>
          <a:r>
            <a:rPr lang="en-US" smtClean="0"/>
            <a:t>C</a:t>
          </a:r>
          <a:r>
            <a:rPr lang="en-US" spc="-20" smtClean="0"/>
            <a:t> </a:t>
          </a:r>
          <a:r>
            <a:rPr lang="en-US" smtClean="0"/>
            <a:t>produc</a:t>
          </a:r>
          <a:r>
            <a:rPr lang="en-US" spc="-5" smtClean="0"/>
            <a:t>tio</a:t>
          </a:r>
          <a:r>
            <a:rPr lang="en-US" smtClean="0"/>
            <a:t>n</a:t>
          </a:r>
          <a:r>
            <a:rPr lang="en-US" spc="-5" smtClean="0"/>
            <a:t>.</a:t>
          </a:r>
          <a:r>
            <a:rPr lang="en-US" smtClean="0"/>
            <a:t>”</a:t>
          </a:r>
          <a:endParaRPr lang="en-US" dirty="0"/>
        </a:p>
      </dgm:t>
    </dgm:pt>
    <dgm:pt modelId="{49747B95-251B-45AB-883F-D3788D59BA6D}" type="parTrans" cxnId="{AAAE7B4C-E9ED-48EC-A579-686048A8F4DF}">
      <dgm:prSet/>
      <dgm:spPr/>
      <dgm:t>
        <a:bodyPr/>
        <a:lstStyle/>
        <a:p>
          <a:endParaRPr lang="en-US"/>
        </a:p>
      </dgm:t>
    </dgm:pt>
    <dgm:pt modelId="{C8A5280C-08CE-4AF7-A913-287CC1500023}" type="sibTrans" cxnId="{AAAE7B4C-E9ED-48EC-A579-686048A8F4DF}">
      <dgm:prSet/>
      <dgm:spPr/>
      <dgm:t>
        <a:bodyPr/>
        <a:lstStyle/>
        <a:p>
          <a:endParaRPr lang="en-US"/>
        </a:p>
      </dgm:t>
    </dgm:pt>
    <dgm:pt modelId="{ED040B9D-2BE4-4834-B4D3-A467D7201C67}">
      <dgm:prSet phldrT="[Text]"/>
      <dgm:spPr/>
      <dgm:t>
        <a:bodyPr/>
        <a:lstStyle/>
        <a:p>
          <a:r>
            <a:rPr lang="en-US" smtClean="0"/>
            <a:t>S</a:t>
          </a:r>
          <a:r>
            <a:rPr lang="en-US" spc="-10" smtClean="0"/>
            <a:t>e</a:t>
          </a:r>
          <a:r>
            <a:rPr lang="en-US" smtClean="0"/>
            <a:t>condary</a:t>
          </a:r>
          <a:r>
            <a:rPr lang="en-US" spc="-25" smtClean="0"/>
            <a:t> </a:t>
          </a:r>
          <a:r>
            <a:rPr lang="en-US" spc="-5" smtClean="0"/>
            <a:t>t</a:t>
          </a:r>
          <a:r>
            <a:rPr lang="en-US" smtClean="0"/>
            <a:t>o </a:t>
          </a:r>
          <a:r>
            <a:rPr lang="en-US" spc="0" smtClean="0"/>
            <a:t>h</a:t>
          </a:r>
          <a:r>
            <a:rPr lang="en-US" smtClean="0"/>
            <a:t>y</a:t>
          </a:r>
          <a:r>
            <a:rPr lang="en-US" spc="-5" smtClean="0"/>
            <a:t>poxia:</a:t>
          </a:r>
          <a:r>
            <a:rPr lang="en-US" smtClean="0"/>
            <a:t> </a:t>
          </a:r>
          <a:r>
            <a:rPr lang="en-US" spc="-5" smtClean="0"/>
            <a:t>high</a:t>
          </a:r>
          <a:r>
            <a:rPr lang="en-US" smtClean="0"/>
            <a:t> </a:t>
          </a:r>
          <a:r>
            <a:rPr lang="en-US" spc="-15" smtClean="0"/>
            <a:t>a</a:t>
          </a:r>
          <a:r>
            <a:rPr lang="en-US" smtClean="0"/>
            <a:t>ltitude </a:t>
          </a:r>
          <a:r>
            <a:rPr lang="en-US" spc="-10" smtClean="0"/>
            <a:t>(p</a:t>
          </a:r>
          <a:r>
            <a:rPr lang="en-US" smtClean="0"/>
            <a:t>hy</a:t>
          </a:r>
          <a:r>
            <a:rPr lang="en-US" spc="-5" smtClean="0"/>
            <a:t>siological),</a:t>
          </a:r>
          <a:r>
            <a:rPr lang="en-US" spc="5" smtClean="0"/>
            <a:t> </a:t>
          </a:r>
          <a:r>
            <a:rPr lang="en-US" spc="-5" smtClean="0"/>
            <a:t>chr</a:t>
          </a:r>
          <a:r>
            <a:rPr lang="en-US" smtClean="0"/>
            <a:t>onic</a:t>
          </a:r>
          <a:r>
            <a:rPr lang="en-US" spc="5" smtClean="0"/>
            <a:t> </a:t>
          </a:r>
          <a:r>
            <a:rPr lang="en-US" smtClean="0"/>
            <a:t>r</a:t>
          </a:r>
          <a:r>
            <a:rPr lang="en-US" spc="-5" smtClean="0"/>
            <a:t>espirato</a:t>
          </a:r>
          <a:r>
            <a:rPr lang="en-US" spc="5" smtClean="0"/>
            <a:t>r</a:t>
          </a:r>
          <a:r>
            <a:rPr lang="en-US" spc="-5" smtClean="0"/>
            <a:t>y</a:t>
          </a:r>
          <a:r>
            <a:rPr lang="en-US" spc="5" smtClean="0"/>
            <a:t> </a:t>
          </a:r>
          <a:r>
            <a:rPr lang="en-US" spc="-15" smtClean="0"/>
            <a:t>o</a:t>
          </a:r>
          <a:r>
            <a:rPr lang="en-US" smtClean="0"/>
            <a:t>r </a:t>
          </a:r>
          <a:r>
            <a:rPr lang="en-US" spc="-5" smtClean="0"/>
            <a:t>cardia</a:t>
          </a:r>
          <a:r>
            <a:rPr lang="en-US" smtClean="0"/>
            <a:t>c</a:t>
          </a:r>
          <a:r>
            <a:rPr lang="en-US" spc="10" smtClean="0"/>
            <a:t> </a:t>
          </a:r>
          <a:r>
            <a:rPr lang="en-US" spc="-5" smtClean="0"/>
            <a:t>disease</a:t>
          </a:r>
          <a:endParaRPr lang="en-US" dirty="0" smtClean="0"/>
        </a:p>
      </dgm:t>
    </dgm:pt>
    <dgm:pt modelId="{8B10F617-06B3-4AAC-B8A6-8A7A198F8872}" type="parTrans" cxnId="{6BB2EF98-FF87-41AF-9FB4-2629A1483584}">
      <dgm:prSet/>
      <dgm:spPr/>
      <dgm:t>
        <a:bodyPr/>
        <a:lstStyle/>
        <a:p>
          <a:endParaRPr lang="en-US"/>
        </a:p>
      </dgm:t>
    </dgm:pt>
    <dgm:pt modelId="{8E1D73D5-DFE1-4655-A079-E0D833DCFB67}" type="sibTrans" cxnId="{6BB2EF98-FF87-41AF-9FB4-2629A1483584}">
      <dgm:prSet/>
      <dgm:spPr/>
      <dgm:t>
        <a:bodyPr/>
        <a:lstStyle/>
        <a:p>
          <a:endParaRPr lang="en-US"/>
        </a:p>
      </dgm:t>
    </dgm:pt>
    <dgm:pt modelId="{0D023926-1AFE-42B7-8D9F-E4846485D656}" type="pres">
      <dgm:prSet presAssocID="{B07287CC-F1DA-41CD-86CF-1F891072B1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718DDA5-FFAF-4B3D-A024-875F46651571}" type="pres">
      <dgm:prSet presAssocID="{DFDCA479-D078-401D-B424-C7623123B306}" presName="root" presStyleCnt="0"/>
      <dgm:spPr/>
    </dgm:pt>
    <dgm:pt modelId="{34662323-F5EA-4AAA-9BA5-BA6B36EF4421}" type="pres">
      <dgm:prSet presAssocID="{DFDCA479-D078-401D-B424-C7623123B306}" presName="rootComposite" presStyleCnt="0"/>
      <dgm:spPr/>
    </dgm:pt>
    <dgm:pt modelId="{6B6379B4-5EB3-40B5-BB7D-C80295A4E0A7}" type="pres">
      <dgm:prSet presAssocID="{DFDCA479-D078-401D-B424-C7623123B306}" presName="rootText" presStyleLbl="node1" presStyleIdx="0" presStyleCnt="1" custScaleX="124963" custLinFactNeighborX="5106" custLinFactNeighborY="3464"/>
      <dgm:spPr/>
      <dgm:t>
        <a:bodyPr/>
        <a:lstStyle/>
        <a:p>
          <a:endParaRPr lang="en-US"/>
        </a:p>
      </dgm:t>
    </dgm:pt>
    <dgm:pt modelId="{11D39C65-0C86-4481-8B73-4A009052FB05}" type="pres">
      <dgm:prSet presAssocID="{DFDCA479-D078-401D-B424-C7623123B306}" presName="rootConnector" presStyleLbl="node1" presStyleIdx="0" presStyleCnt="1"/>
      <dgm:spPr/>
      <dgm:t>
        <a:bodyPr/>
        <a:lstStyle/>
        <a:p>
          <a:endParaRPr lang="en-US"/>
        </a:p>
      </dgm:t>
    </dgm:pt>
    <dgm:pt modelId="{1346CD0B-6B87-4F00-82B2-A76D71ECA362}" type="pres">
      <dgm:prSet presAssocID="{DFDCA479-D078-401D-B424-C7623123B306}" presName="childShape" presStyleCnt="0"/>
      <dgm:spPr/>
    </dgm:pt>
    <dgm:pt modelId="{8EC30DD8-1C61-4CBB-BD42-59E65BD5163D}" type="pres">
      <dgm:prSet presAssocID="{49747B95-251B-45AB-883F-D3788D59BA6D}" presName="Name13" presStyleLbl="parChTrans1D2" presStyleIdx="0" presStyleCnt="2"/>
      <dgm:spPr/>
      <dgm:t>
        <a:bodyPr/>
        <a:lstStyle/>
        <a:p>
          <a:endParaRPr lang="en-US"/>
        </a:p>
      </dgm:t>
    </dgm:pt>
    <dgm:pt modelId="{AC86F405-86BC-4B5B-9AD4-7FF087A6426D}" type="pres">
      <dgm:prSet presAssocID="{1D72C9A4-7224-473A-B051-6A9309A2356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876F5-3610-49EE-BADD-6B23F7729F74}" type="pres">
      <dgm:prSet presAssocID="{8B10F617-06B3-4AAC-B8A6-8A7A198F887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15D3EFA6-8D22-4CAE-90B0-48996B293088}" type="pres">
      <dgm:prSet presAssocID="{ED040B9D-2BE4-4834-B4D3-A467D7201C6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72C46-D9FE-BB49-BB06-0752E7541865}" type="presOf" srcId="{DFDCA479-D078-401D-B424-C7623123B306}" destId="{6B6379B4-5EB3-40B5-BB7D-C80295A4E0A7}" srcOrd="0" destOrd="0" presId="urn:microsoft.com/office/officeart/2005/8/layout/hierarchy3"/>
    <dgm:cxn modelId="{6BB2EF98-FF87-41AF-9FB4-2629A1483584}" srcId="{DFDCA479-D078-401D-B424-C7623123B306}" destId="{ED040B9D-2BE4-4834-B4D3-A467D7201C67}" srcOrd="1" destOrd="0" parTransId="{8B10F617-06B3-4AAC-B8A6-8A7A198F8872}" sibTransId="{8E1D73D5-DFE1-4655-A079-E0D833DCFB67}"/>
    <dgm:cxn modelId="{DD231401-5D55-A44F-AFF1-E2D04B6CDFD0}" type="presOf" srcId="{B07287CC-F1DA-41CD-86CF-1F891072B1E0}" destId="{0D023926-1AFE-42B7-8D9F-E4846485D656}" srcOrd="0" destOrd="0" presId="urn:microsoft.com/office/officeart/2005/8/layout/hierarchy3"/>
    <dgm:cxn modelId="{81FD2DDB-E674-5F43-BB0D-3135A9B1144B}" type="presOf" srcId="{ED040B9D-2BE4-4834-B4D3-A467D7201C67}" destId="{15D3EFA6-8D22-4CAE-90B0-48996B293088}" srcOrd="0" destOrd="0" presId="urn:microsoft.com/office/officeart/2005/8/layout/hierarchy3"/>
    <dgm:cxn modelId="{AAAE7B4C-E9ED-48EC-A579-686048A8F4DF}" srcId="{DFDCA479-D078-401D-B424-C7623123B306}" destId="{1D72C9A4-7224-473A-B051-6A9309A23569}" srcOrd="0" destOrd="0" parTransId="{49747B95-251B-45AB-883F-D3788D59BA6D}" sibTransId="{C8A5280C-08CE-4AF7-A913-287CC1500023}"/>
    <dgm:cxn modelId="{56309EC2-C69A-A948-9E5E-CB6CE27F29E3}" type="presOf" srcId="{DFDCA479-D078-401D-B424-C7623123B306}" destId="{11D39C65-0C86-4481-8B73-4A009052FB05}" srcOrd="1" destOrd="0" presId="urn:microsoft.com/office/officeart/2005/8/layout/hierarchy3"/>
    <dgm:cxn modelId="{03A16F69-55C5-C84E-88CE-5E9342D5D318}" type="presOf" srcId="{49747B95-251B-45AB-883F-D3788D59BA6D}" destId="{8EC30DD8-1C61-4CBB-BD42-59E65BD5163D}" srcOrd="0" destOrd="0" presId="urn:microsoft.com/office/officeart/2005/8/layout/hierarchy3"/>
    <dgm:cxn modelId="{650D76CF-8927-BE43-9B60-6A5BDA53748A}" type="presOf" srcId="{1D72C9A4-7224-473A-B051-6A9309A23569}" destId="{AC86F405-86BC-4B5B-9AD4-7FF087A6426D}" srcOrd="0" destOrd="0" presId="urn:microsoft.com/office/officeart/2005/8/layout/hierarchy3"/>
    <dgm:cxn modelId="{CD43D116-20A7-4D7B-9F5F-DDB05F13463E}" srcId="{B07287CC-F1DA-41CD-86CF-1F891072B1E0}" destId="{DFDCA479-D078-401D-B424-C7623123B306}" srcOrd="0" destOrd="0" parTransId="{0C2D6EC0-2C22-409A-B427-0B31E6A69B3A}" sibTransId="{A81CFE5D-6C54-41BE-A77D-EFFF5EBB4806}"/>
    <dgm:cxn modelId="{CD7AE337-0B3C-6247-B060-83DE23EBA27D}" type="presOf" srcId="{8B10F617-06B3-4AAC-B8A6-8A7A198F8872}" destId="{4BB876F5-3610-49EE-BADD-6B23F7729F74}" srcOrd="0" destOrd="0" presId="urn:microsoft.com/office/officeart/2005/8/layout/hierarchy3"/>
    <dgm:cxn modelId="{6C6F40C0-AA16-D346-831F-171D25C3E738}" type="presParOf" srcId="{0D023926-1AFE-42B7-8D9F-E4846485D656}" destId="{C718DDA5-FFAF-4B3D-A024-875F46651571}" srcOrd="0" destOrd="0" presId="urn:microsoft.com/office/officeart/2005/8/layout/hierarchy3"/>
    <dgm:cxn modelId="{1970BB3C-1B59-A142-9036-43AE87E49A5B}" type="presParOf" srcId="{C718DDA5-FFAF-4B3D-A024-875F46651571}" destId="{34662323-F5EA-4AAA-9BA5-BA6B36EF4421}" srcOrd="0" destOrd="0" presId="urn:microsoft.com/office/officeart/2005/8/layout/hierarchy3"/>
    <dgm:cxn modelId="{3379BE23-33D9-134D-9F61-F9F8D9E75B1D}" type="presParOf" srcId="{34662323-F5EA-4AAA-9BA5-BA6B36EF4421}" destId="{6B6379B4-5EB3-40B5-BB7D-C80295A4E0A7}" srcOrd="0" destOrd="0" presId="urn:microsoft.com/office/officeart/2005/8/layout/hierarchy3"/>
    <dgm:cxn modelId="{11B49283-71BD-9D4F-BEA8-12B06C6DF73C}" type="presParOf" srcId="{34662323-F5EA-4AAA-9BA5-BA6B36EF4421}" destId="{11D39C65-0C86-4481-8B73-4A009052FB05}" srcOrd="1" destOrd="0" presId="urn:microsoft.com/office/officeart/2005/8/layout/hierarchy3"/>
    <dgm:cxn modelId="{FCCCB17A-728D-0B46-B7AB-AD9EFDF86C74}" type="presParOf" srcId="{C718DDA5-FFAF-4B3D-A024-875F46651571}" destId="{1346CD0B-6B87-4F00-82B2-A76D71ECA362}" srcOrd="1" destOrd="0" presId="urn:microsoft.com/office/officeart/2005/8/layout/hierarchy3"/>
    <dgm:cxn modelId="{6706F28A-4649-F044-9451-B3BD3A69040A}" type="presParOf" srcId="{1346CD0B-6B87-4F00-82B2-A76D71ECA362}" destId="{8EC30DD8-1C61-4CBB-BD42-59E65BD5163D}" srcOrd="0" destOrd="0" presId="urn:microsoft.com/office/officeart/2005/8/layout/hierarchy3"/>
    <dgm:cxn modelId="{0DA2C436-4518-234D-96B8-2F350A5AD5B4}" type="presParOf" srcId="{1346CD0B-6B87-4F00-82B2-A76D71ECA362}" destId="{AC86F405-86BC-4B5B-9AD4-7FF087A6426D}" srcOrd="1" destOrd="0" presId="urn:microsoft.com/office/officeart/2005/8/layout/hierarchy3"/>
    <dgm:cxn modelId="{26AD5459-7FD4-144C-ABD6-ED20CA2227CF}" type="presParOf" srcId="{1346CD0B-6B87-4F00-82B2-A76D71ECA362}" destId="{4BB876F5-3610-49EE-BADD-6B23F7729F74}" srcOrd="2" destOrd="0" presId="urn:microsoft.com/office/officeart/2005/8/layout/hierarchy3"/>
    <dgm:cxn modelId="{9C1176F1-B02B-1E4B-B335-281D3A07BF6A}" type="presParOf" srcId="{1346CD0B-6B87-4F00-82B2-A76D71ECA362}" destId="{15D3EFA6-8D22-4CAE-90B0-48996B29308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1A5BA-EBD8-40DD-AFA0-163397FB751A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87ABBF70-5F1A-4A82-9CE4-FCF603CAC185}">
      <dgm:prSet phldrT="[Text]"/>
      <dgm:spPr/>
      <dgm:t>
        <a:bodyPr/>
        <a:lstStyle/>
        <a:p>
          <a:r>
            <a:rPr lang="en-US" dirty="0" smtClean="0"/>
            <a:t>Viscosity</a:t>
          </a:r>
          <a:endParaRPr lang="en-US" dirty="0"/>
        </a:p>
      </dgm:t>
    </dgm:pt>
    <dgm:pt modelId="{B4345CF6-D05D-4453-BD7C-4D53DDA76F82}" type="parTrans" cxnId="{42CA962D-674F-4099-A012-2494521E915B}">
      <dgm:prSet/>
      <dgm:spPr/>
      <dgm:t>
        <a:bodyPr/>
        <a:lstStyle/>
        <a:p>
          <a:endParaRPr lang="en-US"/>
        </a:p>
      </dgm:t>
    </dgm:pt>
    <dgm:pt modelId="{40F3EFCF-2C7E-45FA-9C8A-887AE2AB4CF1}" type="sibTrans" cxnId="{42CA962D-674F-4099-A012-2494521E915B}">
      <dgm:prSet/>
      <dgm:spPr/>
      <dgm:t>
        <a:bodyPr/>
        <a:lstStyle/>
        <a:p>
          <a:endParaRPr lang="en-US"/>
        </a:p>
      </dgm:t>
    </dgm:pt>
    <dgm:pt modelId="{9ABF90A1-5782-4C98-AE0C-D9EE2D918EE8}">
      <dgm:prSet phldrT="[Text]" custT="1"/>
      <dgm:spPr/>
      <dgm:t>
        <a:bodyPr/>
        <a:lstStyle/>
        <a:p>
          <a:r>
            <a:rPr lang="en-US" sz="1200" dirty="0" smtClean="0"/>
            <a:t>3-4 times than Water.</a:t>
          </a:r>
          <a:endParaRPr lang="en-US" sz="1200" dirty="0"/>
        </a:p>
      </dgm:t>
    </dgm:pt>
    <dgm:pt modelId="{079818E2-FA24-4841-8B62-5EDDEECABF23}" type="parTrans" cxnId="{77073D46-6305-4878-AFBD-0528FB32587B}">
      <dgm:prSet/>
      <dgm:spPr/>
      <dgm:t>
        <a:bodyPr/>
        <a:lstStyle/>
        <a:p>
          <a:endParaRPr lang="en-US"/>
        </a:p>
      </dgm:t>
    </dgm:pt>
    <dgm:pt modelId="{EE74D22C-A092-4225-892E-667F1EE3F552}" type="sibTrans" cxnId="{77073D46-6305-4878-AFBD-0528FB32587B}">
      <dgm:prSet/>
      <dgm:spPr/>
      <dgm:t>
        <a:bodyPr/>
        <a:lstStyle/>
        <a:p>
          <a:endParaRPr lang="en-US"/>
        </a:p>
      </dgm:t>
    </dgm:pt>
    <dgm:pt modelId="{75DA605B-873C-4866-9AE7-D86080EE127B}">
      <dgm:prSet phldrT="[Text]"/>
      <dgm:spPr/>
      <dgm:t>
        <a:bodyPr/>
        <a:lstStyle/>
        <a:p>
          <a:r>
            <a:rPr lang="en-US" dirty="0" smtClean="0"/>
            <a:t>pH</a:t>
          </a:r>
          <a:endParaRPr lang="en-US" dirty="0"/>
        </a:p>
      </dgm:t>
    </dgm:pt>
    <dgm:pt modelId="{61AB9D39-DE18-49B1-B03D-E6F9FDD2784D}" type="parTrans" cxnId="{133C4F53-FC5C-43D9-90A2-6674B7BA8D39}">
      <dgm:prSet/>
      <dgm:spPr/>
      <dgm:t>
        <a:bodyPr/>
        <a:lstStyle/>
        <a:p>
          <a:endParaRPr lang="en-US"/>
        </a:p>
      </dgm:t>
    </dgm:pt>
    <dgm:pt modelId="{79CF68E2-936B-46E9-B5B6-58923830C986}" type="sibTrans" cxnId="{133C4F53-FC5C-43D9-90A2-6674B7BA8D39}">
      <dgm:prSet/>
      <dgm:spPr/>
      <dgm:t>
        <a:bodyPr/>
        <a:lstStyle/>
        <a:p>
          <a:endParaRPr lang="en-US"/>
        </a:p>
      </dgm:t>
    </dgm:pt>
    <dgm:pt modelId="{963E285A-F27C-4A8B-ACD3-B8F6778D684E}">
      <dgm:prSet phldrT="[Text]" custT="1"/>
      <dgm:spPr/>
      <dgm:t>
        <a:bodyPr/>
        <a:lstStyle/>
        <a:p>
          <a:r>
            <a:rPr lang="en-US" sz="1400" dirty="0" smtClean="0"/>
            <a:t>Slightly alkaline, with a pH of 7.35-7.45.</a:t>
          </a:r>
          <a:endParaRPr lang="en-US" sz="1400" dirty="0"/>
        </a:p>
      </dgm:t>
    </dgm:pt>
    <dgm:pt modelId="{A284C69A-FE8E-417E-A66C-CEDCC7F7FB9B}" type="parTrans" cxnId="{BEFB1F7C-AE28-485E-8302-D664521E81C4}">
      <dgm:prSet/>
      <dgm:spPr/>
      <dgm:t>
        <a:bodyPr/>
        <a:lstStyle/>
        <a:p>
          <a:endParaRPr lang="en-US"/>
        </a:p>
      </dgm:t>
    </dgm:pt>
    <dgm:pt modelId="{9DCE6777-A0C6-4EC9-B15E-75CD00E67EBA}" type="sibTrans" cxnId="{BEFB1F7C-AE28-485E-8302-D664521E81C4}">
      <dgm:prSet/>
      <dgm:spPr/>
      <dgm:t>
        <a:bodyPr/>
        <a:lstStyle/>
        <a:p>
          <a:endParaRPr lang="en-US"/>
        </a:p>
      </dgm:t>
    </dgm:pt>
    <dgm:pt modelId="{5AEAA32E-D70D-46B7-9460-8CC3AD53B810}">
      <dgm:prSet phldrT="[Text]"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9A4E287D-70A4-4F88-8148-FA93585195E8}" type="parTrans" cxnId="{7E629189-0F56-4B85-AF63-6E06CBF4E923}">
      <dgm:prSet/>
      <dgm:spPr/>
      <dgm:t>
        <a:bodyPr/>
        <a:lstStyle/>
        <a:p>
          <a:endParaRPr lang="en-US"/>
        </a:p>
      </dgm:t>
    </dgm:pt>
    <dgm:pt modelId="{43E9C025-63D2-4EB2-9C9A-552CDF182F31}" type="sibTrans" cxnId="{7E629189-0F56-4B85-AF63-6E06CBF4E923}">
      <dgm:prSet/>
      <dgm:spPr/>
      <dgm:t>
        <a:bodyPr/>
        <a:lstStyle/>
        <a:p>
          <a:endParaRPr lang="en-US"/>
        </a:p>
      </dgm:t>
    </dgm:pt>
    <dgm:pt modelId="{7D0EAF5F-95D9-45D1-8973-5D5D9B9E74ED}">
      <dgm:prSet phldrT="[Text]" custT="1"/>
      <dgm:spPr/>
      <dgm:t>
        <a:bodyPr/>
        <a:lstStyle/>
        <a:p>
          <a:r>
            <a:rPr lang="en-US" sz="1800" dirty="0" smtClean="0"/>
            <a:t>about 37C (slightly higher than normal body temp).</a:t>
          </a:r>
          <a:endParaRPr lang="en-US" sz="1800" dirty="0"/>
        </a:p>
      </dgm:t>
    </dgm:pt>
    <dgm:pt modelId="{2D83D06F-84AE-467B-A415-197C5E79EF9E}" type="parTrans" cxnId="{5CD2D91E-D8AB-44B1-B10A-823FEA3C3FC7}">
      <dgm:prSet/>
      <dgm:spPr/>
      <dgm:t>
        <a:bodyPr/>
        <a:lstStyle/>
        <a:p>
          <a:endParaRPr lang="en-US"/>
        </a:p>
      </dgm:t>
    </dgm:pt>
    <dgm:pt modelId="{CE363145-8E93-4345-B940-7B1ECF595DCB}" type="sibTrans" cxnId="{5CD2D91E-D8AB-44B1-B10A-823FEA3C3FC7}">
      <dgm:prSet/>
      <dgm:spPr/>
      <dgm:t>
        <a:bodyPr/>
        <a:lstStyle/>
        <a:p>
          <a:endParaRPr lang="en-US"/>
        </a:p>
      </dgm:t>
    </dgm:pt>
    <dgm:pt modelId="{0D2E9FB0-1BB7-40B6-BCB9-F4AE8FC83AAE}">
      <dgm:prSet custT="1"/>
      <dgm:spPr/>
      <dgm:t>
        <a:bodyPr/>
        <a:lstStyle/>
        <a:p>
          <a:r>
            <a:rPr lang="en-US" sz="1200" dirty="0" smtClean="0"/>
            <a:t>Blood relative viscosity: (4-5) mainly depends on the numbers of RBC.</a:t>
          </a:r>
          <a:endParaRPr lang="en-US" sz="1200" dirty="0"/>
        </a:p>
      </dgm:t>
    </dgm:pt>
    <dgm:pt modelId="{1E7C8BB0-667A-4D31-A5AB-FE3822C40C13}" type="parTrans" cxnId="{AC266752-AD0D-47F7-8E6C-1CF73CC617F2}">
      <dgm:prSet/>
      <dgm:spPr/>
      <dgm:t>
        <a:bodyPr/>
        <a:lstStyle/>
        <a:p>
          <a:endParaRPr lang="en-US"/>
        </a:p>
      </dgm:t>
    </dgm:pt>
    <dgm:pt modelId="{1D70030B-CF97-42F3-B430-FC7623A576CC}" type="sibTrans" cxnId="{AC266752-AD0D-47F7-8E6C-1CF73CC617F2}">
      <dgm:prSet/>
      <dgm:spPr/>
      <dgm:t>
        <a:bodyPr/>
        <a:lstStyle/>
        <a:p>
          <a:endParaRPr lang="en-US"/>
        </a:p>
      </dgm:t>
    </dgm:pt>
    <dgm:pt modelId="{CA2C5599-DD1D-4934-A1BE-A104BADC8A11}">
      <dgm:prSet custT="1"/>
      <dgm:spPr/>
      <dgm:t>
        <a:bodyPr/>
        <a:lstStyle/>
        <a:p>
          <a:r>
            <a:rPr lang="en-US" sz="1200" dirty="0" smtClean="0"/>
            <a:t>Plasma relative viscosity: (1.6-2.4) is mainly involved in plasma protein.</a:t>
          </a:r>
          <a:endParaRPr lang="en-US" sz="1200" dirty="0"/>
        </a:p>
      </dgm:t>
    </dgm:pt>
    <dgm:pt modelId="{513542AF-2FEE-475C-8FAC-4B36EE9AC543}" type="parTrans" cxnId="{85539427-2A4F-43F4-AA03-55754CDC1E00}">
      <dgm:prSet/>
      <dgm:spPr/>
      <dgm:t>
        <a:bodyPr/>
        <a:lstStyle/>
        <a:p>
          <a:endParaRPr lang="en-US"/>
        </a:p>
      </dgm:t>
    </dgm:pt>
    <dgm:pt modelId="{18FC1EB2-CA0A-4B32-830B-6DF72E5D6D1C}" type="sibTrans" cxnId="{85539427-2A4F-43F4-AA03-55754CDC1E00}">
      <dgm:prSet/>
      <dgm:spPr/>
      <dgm:t>
        <a:bodyPr/>
        <a:lstStyle/>
        <a:p>
          <a:endParaRPr lang="en-US"/>
        </a:p>
      </dgm:t>
    </dgm:pt>
    <dgm:pt modelId="{5F5528B0-3363-472D-9875-18A35DAB7E26}">
      <dgm:prSet custT="1"/>
      <dgm:spPr/>
      <dgm:t>
        <a:bodyPr/>
        <a:lstStyle/>
        <a:p>
          <a:r>
            <a:rPr lang="en-US" sz="1400" dirty="0" smtClean="0"/>
            <a:t>It has a salty metallic taste and is Sticky.</a:t>
          </a:r>
          <a:endParaRPr lang="en-US" sz="1400" dirty="0"/>
        </a:p>
      </dgm:t>
    </dgm:pt>
    <dgm:pt modelId="{2652DDA2-6773-4DAB-9817-14C09EF161B7}" type="parTrans" cxnId="{ECF63D1C-5442-4892-981D-43E72A5BA0A0}">
      <dgm:prSet/>
      <dgm:spPr/>
      <dgm:t>
        <a:bodyPr/>
        <a:lstStyle/>
        <a:p>
          <a:endParaRPr lang="en-US"/>
        </a:p>
      </dgm:t>
    </dgm:pt>
    <dgm:pt modelId="{7072CC81-D113-4E61-8CE1-EC0F7D23AE70}" type="sibTrans" cxnId="{ECF63D1C-5442-4892-981D-43E72A5BA0A0}">
      <dgm:prSet/>
      <dgm:spPr/>
      <dgm:t>
        <a:bodyPr/>
        <a:lstStyle/>
        <a:p>
          <a:endParaRPr lang="en-US"/>
        </a:p>
      </dgm:t>
    </dgm:pt>
    <dgm:pt modelId="{03D8D5C9-79BF-43DC-AE43-3426FC2CAF67}">
      <dgm:prSet custT="1"/>
      <dgm:spPr/>
      <dgm:t>
        <a:bodyPr/>
        <a:lstStyle/>
        <a:p>
          <a:r>
            <a:rPr lang="en-US" sz="1400" dirty="0" smtClean="0"/>
            <a:t>Hb acts as blood buffer.</a:t>
          </a:r>
          <a:endParaRPr lang="en-US" sz="1400" dirty="0"/>
        </a:p>
      </dgm:t>
    </dgm:pt>
    <dgm:pt modelId="{BAD26E3B-35B6-4E3F-BC61-682D3C82C57D}" type="parTrans" cxnId="{453786B4-77E1-4BCF-87BF-2207D474CD1F}">
      <dgm:prSet/>
      <dgm:spPr/>
      <dgm:t>
        <a:bodyPr/>
        <a:lstStyle/>
        <a:p>
          <a:endParaRPr lang="en-US"/>
        </a:p>
      </dgm:t>
    </dgm:pt>
    <dgm:pt modelId="{8DA6BE93-5775-46F1-94C5-09FC0957D79C}" type="sibTrans" cxnId="{453786B4-77E1-4BCF-87BF-2207D474CD1F}">
      <dgm:prSet/>
      <dgm:spPr/>
      <dgm:t>
        <a:bodyPr/>
        <a:lstStyle/>
        <a:p>
          <a:endParaRPr lang="en-US"/>
        </a:p>
      </dgm:t>
    </dgm:pt>
    <dgm:pt modelId="{D87DC520-D142-49AA-8D85-890012F211E4}" type="pres">
      <dgm:prSet presAssocID="{72B1A5BA-EBD8-40DD-AFA0-163397FB7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13AB9-EFB9-4C04-B4F9-205DC52C9E80}" type="pres">
      <dgm:prSet presAssocID="{87ABBF70-5F1A-4A82-9CE4-FCF603CAC185}" presName="linNode" presStyleCnt="0"/>
      <dgm:spPr/>
    </dgm:pt>
    <dgm:pt modelId="{8089A99E-8762-4A2C-8F48-9B2679243AF4}" type="pres">
      <dgm:prSet presAssocID="{87ABBF70-5F1A-4A82-9CE4-FCF603CAC18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04376-DA0C-42DA-980C-A09265555886}" type="pres">
      <dgm:prSet presAssocID="{87ABBF70-5F1A-4A82-9CE4-FCF603CAC18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1A34D-067F-4ADD-B565-63A335468A77}" type="pres">
      <dgm:prSet presAssocID="{40F3EFCF-2C7E-45FA-9C8A-887AE2AB4CF1}" presName="sp" presStyleCnt="0"/>
      <dgm:spPr/>
    </dgm:pt>
    <dgm:pt modelId="{67C12C21-37DD-40A2-BCF0-97481C8D9160}" type="pres">
      <dgm:prSet presAssocID="{75DA605B-873C-4866-9AE7-D86080EE127B}" presName="linNode" presStyleCnt="0"/>
      <dgm:spPr/>
    </dgm:pt>
    <dgm:pt modelId="{3D03230A-2FA0-4246-8976-7F830C957639}" type="pres">
      <dgm:prSet presAssocID="{75DA605B-873C-4866-9AE7-D86080EE127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CEEE7-0F46-4E40-A6B5-305223215EA8}" type="pres">
      <dgm:prSet presAssocID="{75DA605B-873C-4866-9AE7-D86080EE127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43EA9-767F-4CBD-AACC-25D8E12206EA}" type="pres">
      <dgm:prSet presAssocID="{79CF68E2-936B-46E9-B5B6-58923830C986}" presName="sp" presStyleCnt="0"/>
      <dgm:spPr/>
    </dgm:pt>
    <dgm:pt modelId="{E22F82F2-3845-497E-9F09-095D1E7EDE8B}" type="pres">
      <dgm:prSet presAssocID="{5AEAA32E-D70D-46B7-9460-8CC3AD53B810}" presName="linNode" presStyleCnt="0"/>
      <dgm:spPr/>
    </dgm:pt>
    <dgm:pt modelId="{2F731499-220A-40B8-8D35-2BFF7382A78C}" type="pres">
      <dgm:prSet presAssocID="{5AEAA32E-D70D-46B7-9460-8CC3AD53B8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33783-691B-424B-8555-FF6725B87570}" type="pres">
      <dgm:prSet presAssocID="{5AEAA32E-D70D-46B7-9460-8CC3AD53B81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539427-2A4F-43F4-AA03-55754CDC1E00}" srcId="{87ABBF70-5F1A-4A82-9CE4-FCF603CAC185}" destId="{CA2C5599-DD1D-4934-A1BE-A104BADC8A11}" srcOrd="2" destOrd="0" parTransId="{513542AF-2FEE-475C-8FAC-4B36EE9AC543}" sibTransId="{18FC1EB2-CA0A-4B32-830B-6DF72E5D6D1C}"/>
    <dgm:cxn modelId="{BA201CFF-861A-4FFC-98ED-D8E9A11A8205}" type="presOf" srcId="{7D0EAF5F-95D9-45D1-8973-5D5D9B9E74ED}" destId="{65533783-691B-424B-8555-FF6725B87570}" srcOrd="0" destOrd="0" presId="urn:microsoft.com/office/officeart/2005/8/layout/vList5"/>
    <dgm:cxn modelId="{5CD2D91E-D8AB-44B1-B10A-823FEA3C3FC7}" srcId="{5AEAA32E-D70D-46B7-9460-8CC3AD53B810}" destId="{7D0EAF5F-95D9-45D1-8973-5D5D9B9E74ED}" srcOrd="0" destOrd="0" parTransId="{2D83D06F-84AE-467B-A415-197C5E79EF9E}" sibTransId="{CE363145-8E93-4345-B940-7B1ECF595DCB}"/>
    <dgm:cxn modelId="{7E629189-0F56-4B85-AF63-6E06CBF4E923}" srcId="{72B1A5BA-EBD8-40DD-AFA0-163397FB751A}" destId="{5AEAA32E-D70D-46B7-9460-8CC3AD53B810}" srcOrd="2" destOrd="0" parTransId="{9A4E287D-70A4-4F88-8148-FA93585195E8}" sibTransId="{43E9C025-63D2-4EB2-9C9A-552CDF182F31}"/>
    <dgm:cxn modelId="{453786B4-77E1-4BCF-87BF-2207D474CD1F}" srcId="{75DA605B-873C-4866-9AE7-D86080EE127B}" destId="{03D8D5C9-79BF-43DC-AE43-3426FC2CAF67}" srcOrd="2" destOrd="0" parTransId="{BAD26E3B-35B6-4E3F-BC61-682D3C82C57D}" sibTransId="{8DA6BE93-5775-46F1-94C5-09FC0957D79C}"/>
    <dgm:cxn modelId="{133C4F53-FC5C-43D9-90A2-6674B7BA8D39}" srcId="{72B1A5BA-EBD8-40DD-AFA0-163397FB751A}" destId="{75DA605B-873C-4866-9AE7-D86080EE127B}" srcOrd="1" destOrd="0" parTransId="{61AB9D39-DE18-49B1-B03D-E6F9FDD2784D}" sibTransId="{79CF68E2-936B-46E9-B5B6-58923830C986}"/>
    <dgm:cxn modelId="{77073D46-6305-4878-AFBD-0528FB32587B}" srcId="{87ABBF70-5F1A-4A82-9CE4-FCF603CAC185}" destId="{9ABF90A1-5782-4C98-AE0C-D9EE2D918EE8}" srcOrd="0" destOrd="0" parTransId="{079818E2-FA24-4841-8B62-5EDDEECABF23}" sibTransId="{EE74D22C-A092-4225-892E-667F1EE3F552}"/>
    <dgm:cxn modelId="{72E0DFB3-E802-4EAD-A42D-8BA7981B57A3}" type="presOf" srcId="{963E285A-F27C-4A8B-ACD3-B8F6778D684E}" destId="{568CEEE7-0F46-4E40-A6B5-305223215EA8}" srcOrd="0" destOrd="0" presId="urn:microsoft.com/office/officeart/2005/8/layout/vList5"/>
    <dgm:cxn modelId="{BEFB1F7C-AE28-485E-8302-D664521E81C4}" srcId="{75DA605B-873C-4866-9AE7-D86080EE127B}" destId="{963E285A-F27C-4A8B-ACD3-B8F6778D684E}" srcOrd="0" destOrd="0" parTransId="{A284C69A-FE8E-417E-A66C-CEDCC7F7FB9B}" sibTransId="{9DCE6777-A0C6-4EC9-B15E-75CD00E67EBA}"/>
    <dgm:cxn modelId="{8B2375C5-6EFF-4032-8A6D-B23ED81311CF}" type="presOf" srcId="{CA2C5599-DD1D-4934-A1BE-A104BADC8A11}" destId="{FA204376-DA0C-42DA-980C-A09265555886}" srcOrd="0" destOrd="2" presId="urn:microsoft.com/office/officeart/2005/8/layout/vList5"/>
    <dgm:cxn modelId="{42CA962D-674F-4099-A012-2494521E915B}" srcId="{72B1A5BA-EBD8-40DD-AFA0-163397FB751A}" destId="{87ABBF70-5F1A-4A82-9CE4-FCF603CAC185}" srcOrd="0" destOrd="0" parTransId="{B4345CF6-D05D-4453-BD7C-4D53DDA76F82}" sibTransId="{40F3EFCF-2C7E-45FA-9C8A-887AE2AB4CF1}"/>
    <dgm:cxn modelId="{AC266752-AD0D-47F7-8E6C-1CF73CC617F2}" srcId="{87ABBF70-5F1A-4A82-9CE4-FCF603CAC185}" destId="{0D2E9FB0-1BB7-40B6-BCB9-F4AE8FC83AAE}" srcOrd="1" destOrd="0" parTransId="{1E7C8BB0-667A-4D31-A5AB-FE3822C40C13}" sibTransId="{1D70030B-CF97-42F3-B430-FC7623A576CC}"/>
    <dgm:cxn modelId="{8F601208-8142-4E5D-BC96-788CC72165E8}" type="presOf" srcId="{75DA605B-873C-4866-9AE7-D86080EE127B}" destId="{3D03230A-2FA0-4246-8976-7F830C957639}" srcOrd="0" destOrd="0" presId="urn:microsoft.com/office/officeart/2005/8/layout/vList5"/>
    <dgm:cxn modelId="{D3438D0D-A2DA-4925-AE4D-B88B460E619F}" type="presOf" srcId="{03D8D5C9-79BF-43DC-AE43-3426FC2CAF67}" destId="{568CEEE7-0F46-4E40-A6B5-305223215EA8}" srcOrd="0" destOrd="2" presId="urn:microsoft.com/office/officeart/2005/8/layout/vList5"/>
    <dgm:cxn modelId="{EF63C88E-CE2A-484F-868E-EDD0E174690E}" type="presOf" srcId="{72B1A5BA-EBD8-40DD-AFA0-163397FB751A}" destId="{D87DC520-D142-49AA-8D85-890012F211E4}" srcOrd="0" destOrd="0" presId="urn:microsoft.com/office/officeart/2005/8/layout/vList5"/>
    <dgm:cxn modelId="{97D9BC67-1AA3-4B11-81CB-0DB109C9975D}" type="presOf" srcId="{5F5528B0-3363-472D-9875-18A35DAB7E26}" destId="{568CEEE7-0F46-4E40-A6B5-305223215EA8}" srcOrd="0" destOrd="1" presId="urn:microsoft.com/office/officeart/2005/8/layout/vList5"/>
    <dgm:cxn modelId="{ECF63D1C-5442-4892-981D-43E72A5BA0A0}" srcId="{75DA605B-873C-4866-9AE7-D86080EE127B}" destId="{5F5528B0-3363-472D-9875-18A35DAB7E26}" srcOrd="1" destOrd="0" parTransId="{2652DDA2-6773-4DAB-9817-14C09EF161B7}" sibTransId="{7072CC81-D113-4E61-8CE1-EC0F7D23AE70}"/>
    <dgm:cxn modelId="{89C7DD30-2A0D-4EBB-8D3D-5BDAEB1395BD}" type="presOf" srcId="{5AEAA32E-D70D-46B7-9460-8CC3AD53B810}" destId="{2F731499-220A-40B8-8D35-2BFF7382A78C}" srcOrd="0" destOrd="0" presId="urn:microsoft.com/office/officeart/2005/8/layout/vList5"/>
    <dgm:cxn modelId="{B411AF28-9653-4601-93B8-5F52D41E042D}" type="presOf" srcId="{0D2E9FB0-1BB7-40B6-BCB9-F4AE8FC83AAE}" destId="{FA204376-DA0C-42DA-980C-A09265555886}" srcOrd="0" destOrd="1" presId="urn:microsoft.com/office/officeart/2005/8/layout/vList5"/>
    <dgm:cxn modelId="{073598BB-AF4F-481F-AEE9-AB923132FCB0}" type="presOf" srcId="{87ABBF70-5F1A-4A82-9CE4-FCF603CAC185}" destId="{8089A99E-8762-4A2C-8F48-9B2679243AF4}" srcOrd="0" destOrd="0" presId="urn:microsoft.com/office/officeart/2005/8/layout/vList5"/>
    <dgm:cxn modelId="{A708BEB0-ABD8-404E-A8E9-8DCC3EC0C9D4}" type="presOf" srcId="{9ABF90A1-5782-4C98-AE0C-D9EE2D918EE8}" destId="{FA204376-DA0C-42DA-980C-A09265555886}" srcOrd="0" destOrd="0" presId="urn:microsoft.com/office/officeart/2005/8/layout/vList5"/>
    <dgm:cxn modelId="{52AC5C69-481A-46BA-9119-ED736B1F7B7A}" type="presParOf" srcId="{D87DC520-D142-49AA-8D85-890012F211E4}" destId="{41913AB9-EFB9-4C04-B4F9-205DC52C9E80}" srcOrd="0" destOrd="0" presId="urn:microsoft.com/office/officeart/2005/8/layout/vList5"/>
    <dgm:cxn modelId="{44EB8D35-F89F-46CB-8776-4C20E3723F8D}" type="presParOf" srcId="{41913AB9-EFB9-4C04-B4F9-205DC52C9E80}" destId="{8089A99E-8762-4A2C-8F48-9B2679243AF4}" srcOrd="0" destOrd="0" presId="urn:microsoft.com/office/officeart/2005/8/layout/vList5"/>
    <dgm:cxn modelId="{1431D589-A949-498D-9A8B-7E975ABA3C3C}" type="presParOf" srcId="{41913AB9-EFB9-4C04-B4F9-205DC52C9E80}" destId="{FA204376-DA0C-42DA-980C-A09265555886}" srcOrd="1" destOrd="0" presId="urn:microsoft.com/office/officeart/2005/8/layout/vList5"/>
    <dgm:cxn modelId="{D3BC5ADF-5F78-4DCD-A7DA-DBC510E61EC8}" type="presParOf" srcId="{D87DC520-D142-49AA-8D85-890012F211E4}" destId="{6B51A34D-067F-4ADD-B565-63A335468A77}" srcOrd="1" destOrd="0" presId="urn:microsoft.com/office/officeart/2005/8/layout/vList5"/>
    <dgm:cxn modelId="{E665EE12-09C2-4381-A0E9-192CB83B6BDA}" type="presParOf" srcId="{D87DC520-D142-49AA-8D85-890012F211E4}" destId="{67C12C21-37DD-40A2-BCF0-97481C8D9160}" srcOrd="2" destOrd="0" presId="urn:microsoft.com/office/officeart/2005/8/layout/vList5"/>
    <dgm:cxn modelId="{45B52158-536B-4597-8386-5D1497052FF5}" type="presParOf" srcId="{67C12C21-37DD-40A2-BCF0-97481C8D9160}" destId="{3D03230A-2FA0-4246-8976-7F830C957639}" srcOrd="0" destOrd="0" presId="urn:microsoft.com/office/officeart/2005/8/layout/vList5"/>
    <dgm:cxn modelId="{B4D9EF80-A895-448E-91E1-F0D76159A3E8}" type="presParOf" srcId="{67C12C21-37DD-40A2-BCF0-97481C8D9160}" destId="{568CEEE7-0F46-4E40-A6B5-305223215EA8}" srcOrd="1" destOrd="0" presId="urn:microsoft.com/office/officeart/2005/8/layout/vList5"/>
    <dgm:cxn modelId="{4FC46558-0D35-49A6-9D6B-290B1AE83E31}" type="presParOf" srcId="{D87DC520-D142-49AA-8D85-890012F211E4}" destId="{59943EA9-767F-4CBD-AACC-25D8E12206EA}" srcOrd="3" destOrd="0" presId="urn:microsoft.com/office/officeart/2005/8/layout/vList5"/>
    <dgm:cxn modelId="{7FBCBB8E-F53E-43AC-9572-8C231CAB01E6}" type="presParOf" srcId="{D87DC520-D142-49AA-8D85-890012F211E4}" destId="{E22F82F2-3845-497E-9F09-095D1E7EDE8B}" srcOrd="4" destOrd="0" presId="urn:microsoft.com/office/officeart/2005/8/layout/vList5"/>
    <dgm:cxn modelId="{BBF8FCE9-0D91-4C28-B1DF-24BD8B274722}" type="presParOf" srcId="{E22F82F2-3845-497E-9F09-095D1E7EDE8B}" destId="{2F731499-220A-40B8-8D35-2BFF7382A78C}" srcOrd="0" destOrd="0" presId="urn:microsoft.com/office/officeart/2005/8/layout/vList5"/>
    <dgm:cxn modelId="{F28BAD18-78B1-4309-99CE-9A59B6092610}" type="presParOf" srcId="{E22F82F2-3845-497E-9F09-095D1E7EDE8B}" destId="{65533783-691B-424B-8555-FF6725B875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4E08C48-E181-49D6-BA7D-0E983CD56805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3" csCatId="colorful" phldr="1"/>
      <dgm:spPr/>
    </dgm:pt>
    <dgm:pt modelId="{4CE56F02-7526-464F-8519-1F3B6062B1A6}">
      <dgm:prSet phldrT="[Text]"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heme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B1DA52-3009-4532-8815-15A42B625171}" type="parTrans" cxnId="{1FB5A825-B85E-46C4-8344-151B7492CAA6}">
      <dgm:prSet/>
      <dgm:spPr/>
      <dgm:t>
        <a:bodyPr/>
        <a:lstStyle/>
        <a:p>
          <a:endParaRPr lang="en-US"/>
        </a:p>
      </dgm:t>
    </dgm:pt>
    <dgm:pt modelId="{797BDB1A-D244-4598-84EA-2B517B588578}" type="sibTrans" cxnId="{1FB5A825-B85E-46C4-8344-151B7492CAA6}">
      <dgm:prSet/>
      <dgm:spPr/>
      <dgm:t>
        <a:bodyPr/>
        <a:lstStyle/>
        <a:p>
          <a:endParaRPr lang="en-US"/>
        </a:p>
      </dgm:t>
    </dgm:pt>
    <dgm:pt modelId="{4DA0AAFA-F477-4D45-B01C-0AA3ABE1CDF6}">
      <dgm:prSet phldrT="[Text]" custT="1"/>
      <dgm:spPr/>
      <dgm:t>
        <a:bodyPr/>
        <a:lstStyle/>
        <a:p>
          <a:r>
            <a:rPr lang="en-US" sz="1800" b="0" dirty="0"/>
            <a:t>Polypeptide chain (</a:t>
          </a:r>
          <a:r>
            <a: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globin</a:t>
          </a:r>
          <a:r>
            <a:rPr lang="en-US" sz="1800" b="0" dirty="0"/>
            <a:t>)</a:t>
          </a:r>
        </a:p>
      </dgm:t>
    </dgm:pt>
    <dgm:pt modelId="{09A44B25-1784-4E77-ABE9-9267F378E2EB}" type="parTrans" cxnId="{F28D7DB1-D3AF-4C9F-88D9-7BA41F3E6135}">
      <dgm:prSet/>
      <dgm:spPr/>
      <dgm:t>
        <a:bodyPr/>
        <a:lstStyle/>
        <a:p>
          <a:endParaRPr lang="en-US"/>
        </a:p>
      </dgm:t>
    </dgm:pt>
    <dgm:pt modelId="{DF64DA21-DCB7-4D89-8E2F-8B5B4DA62CE8}" type="sibTrans" cxnId="{F28D7DB1-D3AF-4C9F-88D9-7BA41F3E6135}">
      <dgm:prSet/>
      <dgm:spPr/>
      <dgm:t>
        <a:bodyPr/>
        <a:lstStyle/>
        <a:p>
          <a:endParaRPr lang="en-US"/>
        </a:p>
      </dgm:t>
    </dgm:pt>
    <dgm:pt modelId="{38E4A837-CF1D-4952-AF45-D6FEC7145134}">
      <dgm:prSet phldrT="[Text]" custT="1"/>
      <dgm:spPr/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Hemoglobin chain</a:t>
          </a:r>
        </a:p>
      </dgm:t>
    </dgm:pt>
    <dgm:pt modelId="{25D0CAD1-154D-4CF4-9953-24AEF405FA4A}" type="parTrans" cxnId="{86E40980-3ECC-4886-9511-6F3531274C97}">
      <dgm:prSet/>
      <dgm:spPr/>
      <dgm:t>
        <a:bodyPr/>
        <a:lstStyle/>
        <a:p>
          <a:endParaRPr lang="en-US"/>
        </a:p>
      </dgm:t>
    </dgm:pt>
    <dgm:pt modelId="{BC82E9A5-A8B6-4FD9-81AF-9DC9E5B6AA94}" type="sibTrans" cxnId="{86E40980-3ECC-4886-9511-6F3531274C97}">
      <dgm:prSet/>
      <dgm:spPr/>
      <dgm:t>
        <a:bodyPr/>
        <a:lstStyle/>
        <a:p>
          <a:endParaRPr lang="en-US"/>
        </a:p>
      </dgm:t>
    </dgm:pt>
    <dgm:pt modelId="{9342D1D1-5D9A-4239-9A77-A66972E00E07}" type="pres">
      <dgm:prSet presAssocID="{E4E08C48-E181-49D6-BA7D-0E983CD56805}" presName="linearFlow" presStyleCnt="0">
        <dgm:presLayoutVars>
          <dgm:dir/>
          <dgm:resizeHandles val="exact"/>
        </dgm:presLayoutVars>
      </dgm:prSet>
      <dgm:spPr/>
    </dgm:pt>
    <dgm:pt modelId="{D252CD7C-656B-4CD2-A7A0-6819B85B43DF}" type="pres">
      <dgm:prSet presAssocID="{4CE56F02-7526-464F-8519-1F3B6062B1A6}" presName="node" presStyleLbl="node1" presStyleIdx="0" presStyleCnt="3" custScaleX="207405" custScaleY="16843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B03BBF-F213-42DF-A130-94032C17AA26}" type="pres">
      <dgm:prSet presAssocID="{797BDB1A-D244-4598-84EA-2B517B588578}" presName="spacerL" presStyleCnt="0"/>
      <dgm:spPr/>
    </dgm:pt>
    <dgm:pt modelId="{5097F71F-3F3E-47EF-980B-42D5B9958C27}" type="pres">
      <dgm:prSet presAssocID="{797BDB1A-D244-4598-84EA-2B517B588578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3322C042-1CA9-43AA-AA05-A0E14F89C0AB}" type="pres">
      <dgm:prSet presAssocID="{797BDB1A-D244-4598-84EA-2B517B588578}" presName="spacerR" presStyleCnt="0"/>
      <dgm:spPr/>
    </dgm:pt>
    <dgm:pt modelId="{00B75C50-FB24-4A6E-A32C-584AD0151EB8}" type="pres">
      <dgm:prSet presAssocID="{4DA0AAFA-F477-4D45-B01C-0AA3ABE1CDF6}" presName="node" presStyleLbl="node1" presStyleIdx="1" presStyleCnt="3" custScaleX="305788" custScaleY="16666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1D9509-D0BD-47B4-AE6D-23CE22C24D06}" type="pres">
      <dgm:prSet presAssocID="{DF64DA21-DCB7-4D89-8E2F-8B5B4DA62CE8}" presName="spacerL" presStyleCnt="0"/>
      <dgm:spPr/>
    </dgm:pt>
    <dgm:pt modelId="{2FDD210E-7616-4AB6-96B6-862F5990E4DF}" type="pres">
      <dgm:prSet presAssocID="{DF64DA21-DCB7-4D89-8E2F-8B5B4DA62CE8}" presName="sibTrans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06BB5386-5AB1-446E-9E7F-141D235196E9}" type="pres">
      <dgm:prSet presAssocID="{DF64DA21-DCB7-4D89-8E2F-8B5B4DA62CE8}" presName="spacerR" presStyleCnt="0"/>
      <dgm:spPr/>
    </dgm:pt>
    <dgm:pt modelId="{CC1EC96A-E961-4989-826C-94054CBF81CF}" type="pres">
      <dgm:prSet presAssocID="{38E4A837-CF1D-4952-AF45-D6FEC7145134}" presName="node" presStyleLbl="node1" presStyleIdx="2" presStyleCnt="3" custScaleX="321104" custScaleY="21529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28D7DB1-D3AF-4C9F-88D9-7BA41F3E6135}" srcId="{E4E08C48-E181-49D6-BA7D-0E983CD56805}" destId="{4DA0AAFA-F477-4D45-B01C-0AA3ABE1CDF6}" srcOrd="1" destOrd="0" parTransId="{09A44B25-1784-4E77-ABE9-9267F378E2EB}" sibTransId="{DF64DA21-DCB7-4D89-8E2F-8B5B4DA62CE8}"/>
    <dgm:cxn modelId="{26CFBE5C-E703-4696-B98F-8FF7F41FB1FA}" type="presOf" srcId="{DF64DA21-DCB7-4D89-8E2F-8B5B4DA62CE8}" destId="{2FDD210E-7616-4AB6-96B6-862F5990E4DF}" srcOrd="0" destOrd="0" presId="urn:microsoft.com/office/officeart/2005/8/layout/equation1"/>
    <dgm:cxn modelId="{7111CE06-8269-4C72-A538-207D4E3AA8C2}" type="presOf" srcId="{4DA0AAFA-F477-4D45-B01C-0AA3ABE1CDF6}" destId="{00B75C50-FB24-4A6E-A32C-584AD0151EB8}" srcOrd="0" destOrd="0" presId="urn:microsoft.com/office/officeart/2005/8/layout/equation1"/>
    <dgm:cxn modelId="{77E3DDDF-332B-4F44-8548-B2C856C589F9}" type="presOf" srcId="{E4E08C48-E181-49D6-BA7D-0E983CD56805}" destId="{9342D1D1-5D9A-4239-9A77-A66972E00E07}" srcOrd="0" destOrd="0" presId="urn:microsoft.com/office/officeart/2005/8/layout/equation1"/>
    <dgm:cxn modelId="{AE61796C-F3B3-4E3D-A088-995C0661BC1F}" type="presOf" srcId="{38E4A837-CF1D-4952-AF45-D6FEC7145134}" destId="{CC1EC96A-E961-4989-826C-94054CBF81CF}" srcOrd="0" destOrd="0" presId="urn:microsoft.com/office/officeart/2005/8/layout/equation1"/>
    <dgm:cxn modelId="{1FB5A825-B85E-46C4-8344-151B7492CAA6}" srcId="{E4E08C48-E181-49D6-BA7D-0E983CD56805}" destId="{4CE56F02-7526-464F-8519-1F3B6062B1A6}" srcOrd="0" destOrd="0" parTransId="{EAB1DA52-3009-4532-8815-15A42B625171}" sibTransId="{797BDB1A-D244-4598-84EA-2B517B588578}"/>
    <dgm:cxn modelId="{7D5A88D6-DEA3-46C6-9F82-4B538ABED7E1}" type="presOf" srcId="{4CE56F02-7526-464F-8519-1F3B6062B1A6}" destId="{D252CD7C-656B-4CD2-A7A0-6819B85B43DF}" srcOrd="0" destOrd="0" presId="urn:microsoft.com/office/officeart/2005/8/layout/equation1"/>
    <dgm:cxn modelId="{B1671E20-7C7B-4D84-A421-EF84BCC610BD}" type="presOf" srcId="{797BDB1A-D244-4598-84EA-2B517B588578}" destId="{5097F71F-3F3E-47EF-980B-42D5B9958C27}" srcOrd="0" destOrd="0" presId="urn:microsoft.com/office/officeart/2005/8/layout/equation1"/>
    <dgm:cxn modelId="{86E40980-3ECC-4886-9511-6F3531274C97}" srcId="{E4E08C48-E181-49D6-BA7D-0E983CD56805}" destId="{38E4A837-CF1D-4952-AF45-D6FEC7145134}" srcOrd="2" destOrd="0" parTransId="{25D0CAD1-154D-4CF4-9953-24AEF405FA4A}" sibTransId="{BC82E9A5-A8B6-4FD9-81AF-9DC9E5B6AA94}"/>
    <dgm:cxn modelId="{4E653875-1865-4D0A-991D-C838C2381284}" type="presParOf" srcId="{9342D1D1-5D9A-4239-9A77-A66972E00E07}" destId="{D252CD7C-656B-4CD2-A7A0-6819B85B43DF}" srcOrd="0" destOrd="0" presId="urn:microsoft.com/office/officeart/2005/8/layout/equation1"/>
    <dgm:cxn modelId="{1A28DDFC-00D6-42FA-8A38-78F2E337B0AD}" type="presParOf" srcId="{9342D1D1-5D9A-4239-9A77-A66972E00E07}" destId="{51B03BBF-F213-42DF-A130-94032C17AA26}" srcOrd="1" destOrd="0" presId="urn:microsoft.com/office/officeart/2005/8/layout/equation1"/>
    <dgm:cxn modelId="{C8ADCCFA-6FC8-41FC-9467-83114AF7A136}" type="presParOf" srcId="{9342D1D1-5D9A-4239-9A77-A66972E00E07}" destId="{5097F71F-3F3E-47EF-980B-42D5B9958C27}" srcOrd="2" destOrd="0" presId="urn:microsoft.com/office/officeart/2005/8/layout/equation1"/>
    <dgm:cxn modelId="{97389877-4803-4E66-8CE1-3040A244AD24}" type="presParOf" srcId="{9342D1D1-5D9A-4239-9A77-A66972E00E07}" destId="{3322C042-1CA9-43AA-AA05-A0E14F89C0AB}" srcOrd="3" destOrd="0" presId="urn:microsoft.com/office/officeart/2005/8/layout/equation1"/>
    <dgm:cxn modelId="{35DB8836-3062-42AC-8800-824D53EF3F5C}" type="presParOf" srcId="{9342D1D1-5D9A-4239-9A77-A66972E00E07}" destId="{00B75C50-FB24-4A6E-A32C-584AD0151EB8}" srcOrd="4" destOrd="0" presId="urn:microsoft.com/office/officeart/2005/8/layout/equation1"/>
    <dgm:cxn modelId="{EE00F6E0-01C3-4722-91A1-E0802BA1034F}" type="presParOf" srcId="{9342D1D1-5D9A-4239-9A77-A66972E00E07}" destId="{461D9509-D0BD-47B4-AE6D-23CE22C24D06}" srcOrd="5" destOrd="0" presId="urn:microsoft.com/office/officeart/2005/8/layout/equation1"/>
    <dgm:cxn modelId="{0C81897E-631E-4381-8664-A8470D9C854D}" type="presParOf" srcId="{9342D1D1-5D9A-4239-9A77-A66972E00E07}" destId="{2FDD210E-7616-4AB6-96B6-862F5990E4DF}" srcOrd="6" destOrd="0" presId="urn:microsoft.com/office/officeart/2005/8/layout/equation1"/>
    <dgm:cxn modelId="{8BD11E08-BC77-41EB-B1F8-70291DF776FF}" type="presParOf" srcId="{9342D1D1-5D9A-4239-9A77-A66972E00E07}" destId="{06BB5386-5AB1-446E-9E7F-141D235196E9}" srcOrd="7" destOrd="0" presId="urn:microsoft.com/office/officeart/2005/8/layout/equation1"/>
    <dgm:cxn modelId="{71BAED54-D630-4A28-A3EC-4C5445C01AB3}" type="presParOf" srcId="{9342D1D1-5D9A-4239-9A77-A66972E00E07}" destId="{CC1EC96A-E961-4989-826C-94054CBF81C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FF9F521-F20C-4CC5-ADB1-73B9BF8A4355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8B88A6-A2A5-4BE5-98AF-B5FC29B949B3}">
      <dgm:prSet phldrT="[Text]"/>
      <dgm:spPr/>
      <dgm:t>
        <a:bodyPr/>
        <a:lstStyle/>
        <a:p>
          <a:r>
            <a:rPr lang="en-US" dirty="0"/>
            <a:t>normal</a:t>
          </a:r>
        </a:p>
      </dgm:t>
    </dgm:pt>
    <dgm:pt modelId="{6FC1E0CF-A492-464E-BA4E-0E8F34291EB4}" type="parTrans" cxnId="{521C9FCF-B774-412D-A08D-0E6D18A7F690}">
      <dgm:prSet/>
      <dgm:spPr/>
      <dgm:t>
        <a:bodyPr/>
        <a:lstStyle/>
        <a:p>
          <a:endParaRPr lang="en-US"/>
        </a:p>
      </dgm:t>
    </dgm:pt>
    <dgm:pt modelId="{956B6EF4-D097-4914-9105-C94C34ABA9A4}" type="sibTrans" cxnId="{521C9FCF-B774-412D-A08D-0E6D18A7F690}">
      <dgm:prSet/>
      <dgm:spPr/>
      <dgm:t>
        <a:bodyPr/>
        <a:lstStyle/>
        <a:p>
          <a:endParaRPr lang="en-US"/>
        </a:p>
      </dgm:t>
    </dgm:pt>
    <dgm:pt modelId="{B3731C9D-AB53-4A6D-8CE8-3BA3EA9305D0}">
      <dgm:prSet phldrT="[Text]" custT="1"/>
      <dgm:spPr/>
      <dgm:t>
        <a:bodyPr/>
        <a:lstStyle/>
        <a:p>
          <a:r>
            <a:rPr lang="fr-FR" sz="1600" b="0" cap="none" spc="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cs typeface="Arial"/>
            </a:rPr>
            <a:t>Hb</a:t>
          </a:r>
          <a:r>
            <a:rPr lang="fr-FR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cs typeface="Arial"/>
            </a:rPr>
            <a:t> A2 </a:t>
          </a:r>
          <a:r>
            <a:rPr lang="fr-FR" sz="1600" b="1" spc="-5" dirty="0">
              <a:latin typeface="Arial"/>
              <a:cs typeface="Arial"/>
            </a:rPr>
            <a:t>(</a:t>
          </a:r>
          <a:r>
            <a:rPr lang="el-GR" sz="1600" b="0" i="0" dirty="0"/>
            <a:t>α</a:t>
          </a:r>
          <a:r>
            <a:rPr lang="el-GR" sz="1600" b="0" i="0" baseline="-25000" dirty="0"/>
            <a:t>2</a:t>
          </a:r>
          <a:r>
            <a:rPr lang="el-GR" sz="1600" b="0" i="0" dirty="0"/>
            <a:t>δ</a:t>
          </a:r>
          <a:r>
            <a:rPr lang="el-GR" sz="1600" b="0" i="0" baseline="-25000" dirty="0"/>
            <a:t>2</a:t>
          </a:r>
          <a:r>
            <a:rPr lang="fr-FR" sz="1600" b="1" spc="-5" dirty="0">
              <a:latin typeface="Arial"/>
              <a:cs typeface="Arial"/>
            </a:rPr>
            <a:t>) </a:t>
          </a:r>
        </a:p>
        <a:p>
          <a:r>
            <a:rPr lang="fr-FR" sz="1600" b="1" spc="10" dirty="0">
              <a:latin typeface="Arial"/>
              <a:cs typeface="Arial"/>
            </a:rPr>
            <a:t>(</a:t>
          </a:r>
          <a:r>
            <a:rPr lang="fr-FR" sz="1600" b="1" spc="-5" dirty="0">
              <a:latin typeface="Arial"/>
              <a:cs typeface="Arial"/>
            </a:rPr>
            <a:t>2</a:t>
          </a:r>
          <a:r>
            <a:rPr lang="fr-FR" sz="1600" b="1" spc="-10" dirty="0">
              <a:latin typeface="Arial"/>
              <a:cs typeface="Arial"/>
            </a:rPr>
            <a:t>%)</a:t>
          </a:r>
          <a:endParaRPr lang="en-US" sz="1600" b="1" dirty="0"/>
        </a:p>
      </dgm:t>
    </dgm:pt>
    <dgm:pt modelId="{5C444CA5-33F2-4C7D-8CDE-3332A90A29B3}" type="parTrans" cxnId="{4B8C03EF-D65B-4AC6-B800-6D6C9808758D}">
      <dgm:prSet/>
      <dgm:spPr/>
      <dgm:t>
        <a:bodyPr/>
        <a:lstStyle/>
        <a:p>
          <a:endParaRPr lang="en-US"/>
        </a:p>
      </dgm:t>
    </dgm:pt>
    <dgm:pt modelId="{7F9BDBC4-2296-4FC5-A54A-5616F2012F1F}" type="sibTrans" cxnId="{4B8C03EF-D65B-4AC6-B800-6D6C9808758D}">
      <dgm:prSet/>
      <dgm:spPr/>
      <dgm:t>
        <a:bodyPr/>
        <a:lstStyle/>
        <a:p>
          <a:endParaRPr lang="en-US"/>
        </a:p>
      </dgm:t>
    </dgm:pt>
    <dgm:pt modelId="{B7CB43A0-8ACD-4DBA-BA50-106BB865286C}">
      <dgm:prSet phldrT="[Text]"/>
      <dgm:spPr/>
      <dgm:t>
        <a:bodyPr/>
        <a:lstStyle/>
        <a:p>
          <a:r>
            <a:rPr lang="en-US" dirty="0"/>
            <a:t>abnormal</a:t>
          </a:r>
        </a:p>
      </dgm:t>
    </dgm:pt>
    <dgm:pt modelId="{81571DEB-2DF2-4E6D-93DF-409162468E1E}" type="parTrans" cxnId="{558A7F46-BA25-47FA-BF63-4A41A19E8F99}">
      <dgm:prSet/>
      <dgm:spPr/>
      <dgm:t>
        <a:bodyPr/>
        <a:lstStyle/>
        <a:p>
          <a:endParaRPr lang="en-US"/>
        </a:p>
      </dgm:t>
    </dgm:pt>
    <dgm:pt modelId="{820A40BB-45B7-4DAD-A083-FE2F1C2B0431}" type="sibTrans" cxnId="{558A7F46-BA25-47FA-BF63-4A41A19E8F99}">
      <dgm:prSet/>
      <dgm:spPr/>
      <dgm:t>
        <a:bodyPr/>
        <a:lstStyle/>
        <a:p>
          <a:endParaRPr lang="en-US"/>
        </a:p>
      </dgm:t>
    </dgm:pt>
    <dgm:pt modelId="{C2A12848-62B2-4C4B-A62F-B573C5DC7936}">
      <dgm:prSet phldrT="[Text]" custT="1"/>
      <dgm:spPr/>
      <dgm:t>
        <a:bodyPr/>
        <a:lstStyle/>
        <a:p>
          <a:r>
            <a:rPr lang="en-US" sz="1400" b="1" spc="-10" dirty="0">
              <a:latin typeface="Book Antiqua" panose="02040602050305030304" pitchFamily="18" charset="0"/>
              <a:cs typeface="Comic Sans MS"/>
            </a:rPr>
            <a:t>Abnormalit</a:t>
          </a:r>
          <a:r>
            <a:rPr lang="en-US" sz="1400" b="1" spc="-5" dirty="0">
              <a:latin typeface="Book Antiqua" panose="02040602050305030304" pitchFamily="18" charset="0"/>
              <a:cs typeface="Comic Sans MS"/>
            </a:rPr>
            <a:t>y</a:t>
          </a:r>
          <a:r>
            <a:rPr lang="en-US" sz="1400" b="1" spc="35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spc="-10" dirty="0">
              <a:latin typeface="Book Antiqua" panose="02040602050305030304" pitchFamily="18" charset="0"/>
              <a:cs typeface="Comic Sans MS"/>
            </a:rPr>
            <a:t>i</a:t>
          </a:r>
          <a:r>
            <a:rPr lang="en-US" sz="1400" b="1" spc="-5" dirty="0">
              <a:latin typeface="Book Antiqua" panose="02040602050305030304" pitchFamily="18" charset="0"/>
              <a:cs typeface="Comic Sans MS"/>
            </a:rPr>
            <a:t>n </a:t>
          </a:r>
          <a:r>
            <a:rPr lang="en-US" sz="1400" b="1" spc="-10" dirty="0">
              <a:latin typeface="Book Antiqua" panose="02040602050305030304" pitchFamily="18" charset="0"/>
              <a:cs typeface="Comic Sans MS"/>
            </a:rPr>
            <a:t>th</a:t>
          </a:r>
          <a:r>
            <a:rPr lang="en-US" sz="1400" b="1" spc="-5" dirty="0">
              <a:latin typeface="Book Antiqua" panose="02040602050305030304" pitchFamily="18" charset="0"/>
              <a:cs typeface="Comic Sans MS"/>
            </a:rPr>
            <a:t>e</a:t>
          </a:r>
          <a:r>
            <a:rPr lang="en-US" sz="1400" b="1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spc="-5" dirty="0">
              <a:latin typeface="Book Antiqua" panose="02040602050305030304" pitchFamily="18" charset="0"/>
              <a:cs typeface="Comic Sans MS"/>
            </a:rPr>
            <a:t>p</a:t>
          </a:r>
          <a:r>
            <a:rPr lang="en-US" sz="1400" b="1" dirty="0">
              <a:latin typeface="Book Antiqua" panose="02040602050305030304" pitchFamily="18" charset="0"/>
              <a:cs typeface="Comic Sans MS"/>
            </a:rPr>
            <a:t>o</a:t>
          </a:r>
          <a:r>
            <a:rPr lang="en-US" sz="1400" b="1" spc="-5" dirty="0">
              <a:latin typeface="Book Antiqua" panose="02040602050305030304" pitchFamily="18" charset="0"/>
              <a:cs typeface="Comic Sans MS"/>
            </a:rPr>
            <a:t>lype</a:t>
          </a:r>
          <a:r>
            <a:rPr lang="en-US" sz="1400" b="1" dirty="0">
              <a:latin typeface="Book Antiqua" panose="02040602050305030304" pitchFamily="18" charset="0"/>
              <a:cs typeface="Comic Sans MS"/>
            </a:rPr>
            <a:t>p</a:t>
          </a:r>
          <a:r>
            <a:rPr lang="en-US" sz="1400" b="1" spc="-10" dirty="0">
              <a:latin typeface="Book Antiqua" panose="02040602050305030304" pitchFamily="18" charset="0"/>
              <a:cs typeface="Comic Sans MS"/>
            </a:rPr>
            <a:t>tid</a:t>
          </a:r>
          <a:r>
            <a:rPr lang="en-US" sz="1400" b="1" spc="-5" dirty="0">
              <a:latin typeface="Book Antiqua" panose="02040602050305030304" pitchFamily="18" charset="0"/>
              <a:cs typeface="Comic Sans MS"/>
            </a:rPr>
            <a:t>e</a:t>
          </a:r>
          <a:r>
            <a:rPr lang="en-US" sz="1400" b="1" spc="15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spc="-5" dirty="0">
              <a:latin typeface="Book Antiqua" panose="02040602050305030304" pitchFamily="18" charset="0"/>
              <a:cs typeface="Comic Sans MS"/>
            </a:rPr>
            <a:t>chain</a:t>
          </a:r>
          <a:r>
            <a:rPr lang="en-US" sz="1400" b="1" spc="10" dirty="0">
              <a:latin typeface="Book Antiqua" panose="02040602050305030304" pitchFamily="18" charset="0"/>
              <a:cs typeface="Comic Sans MS"/>
            </a:rPr>
            <a:t> 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658B9476-F2BC-47C5-89F5-6E7FC7DF4022}" type="parTrans" cxnId="{C63132C2-9C44-4C39-A239-182F99D67CFB}">
      <dgm:prSet/>
      <dgm:spPr/>
      <dgm:t>
        <a:bodyPr/>
        <a:lstStyle/>
        <a:p>
          <a:endParaRPr lang="en-US"/>
        </a:p>
      </dgm:t>
    </dgm:pt>
    <dgm:pt modelId="{4C2E67D5-40B4-478A-B0EB-98A8C4A628D3}" type="sibTrans" cxnId="{C63132C2-9C44-4C39-A239-182F99D67CFB}">
      <dgm:prSet/>
      <dgm:spPr/>
      <dgm:t>
        <a:bodyPr/>
        <a:lstStyle/>
        <a:p>
          <a:endParaRPr lang="en-US"/>
        </a:p>
      </dgm:t>
    </dgm:pt>
    <dgm:pt modelId="{33F03501-DD66-4892-861C-D814A656D566}">
      <dgm:prSet phldrT="[Text]" custT="1"/>
      <dgm:spPr/>
      <dgm:t>
        <a:bodyPr/>
        <a:lstStyle/>
        <a:p>
          <a:r>
            <a:rPr lang="en-US" sz="1400" b="1" spc="-5" dirty="0">
              <a:latin typeface="Book Antiqua" panose="02040602050305030304" pitchFamily="18" charset="0"/>
              <a:cs typeface="Comic Sans MS"/>
            </a:rPr>
            <a:t>a</a:t>
          </a:r>
          <a:r>
            <a:rPr lang="en-US" sz="1400" b="1" spc="-20" dirty="0">
              <a:latin typeface="Book Antiqua" panose="02040602050305030304" pitchFamily="18" charset="0"/>
              <a:cs typeface="Comic Sans MS"/>
            </a:rPr>
            <a:t>b</a:t>
          </a:r>
          <a:r>
            <a:rPr lang="en-US" sz="1400" b="1" spc="-10" dirty="0">
              <a:latin typeface="Book Antiqua" panose="02040602050305030304" pitchFamily="18" charset="0"/>
              <a:cs typeface="Comic Sans MS"/>
            </a:rPr>
            <a:t>norma</a:t>
          </a:r>
          <a:r>
            <a:rPr lang="en-US" sz="1400" b="1" spc="-5" dirty="0">
              <a:latin typeface="Book Antiqua" panose="02040602050305030304" pitchFamily="18" charset="0"/>
              <a:cs typeface="Comic Sans MS"/>
            </a:rPr>
            <a:t>l</a:t>
          </a:r>
          <a:r>
            <a:rPr lang="en-US" sz="1400" b="1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spc="-10" dirty="0">
              <a:latin typeface="Book Antiqua" panose="02040602050305030304" pitchFamily="18" charset="0"/>
              <a:cs typeface="Comic Sans MS"/>
            </a:rPr>
            <a:t>H</a:t>
          </a:r>
          <a:r>
            <a:rPr lang="en-US" sz="1400" b="1" spc="-5" dirty="0">
              <a:latin typeface="Book Antiqua" panose="02040602050305030304" pitchFamily="18" charset="0"/>
              <a:cs typeface="Comic Sans MS"/>
            </a:rPr>
            <a:t>b</a:t>
          </a:r>
          <a:r>
            <a:rPr lang="en-US" sz="1400" b="1" spc="5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spc="-5" dirty="0">
              <a:latin typeface="Book Antiqua" panose="02040602050305030304" pitchFamily="18" charset="0"/>
              <a:cs typeface="Comic Sans MS"/>
            </a:rPr>
            <a:t>(hemoglobin-</a:t>
          </a:r>
          <a:r>
            <a:rPr lang="en-US" sz="1400" b="1" spc="-5" dirty="0" err="1">
              <a:latin typeface="Book Antiqua" panose="02040602050305030304" pitchFamily="18" charset="0"/>
              <a:cs typeface="Comic Sans MS"/>
            </a:rPr>
            <a:t>pathy</a:t>
          </a:r>
          <a:r>
            <a:rPr lang="en-US" sz="1400" b="1" dirty="0">
              <a:latin typeface="Book Antiqua" panose="02040602050305030304" pitchFamily="18" charset="0"/>
              <a:cs typeface="Comic Sans MS"/>
            </a:rPr>
            <a:t>)</a:t>
          </a:r>
          <a:r>
            <a:rPr lang="en-US" sz="1400" b="1" spc="15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spc="-10" dirty="0" err="1">
              <a:latin typeface="Book Antiqua" panose="02040602050305030304" pitchFamily="18" charset="0"/>
              <a:cs typeface="Comic Sans MS"/>
            </a:rPr>
            <a:t>e.g</a:t>
          </a:r>
          <a:r>
            <a:rPr lang="en-US" sz="1400" b="1" spc="-10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spc="-1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thala</a:t>
          </a:r>
          <a:r>
            <a:rPr lang="en-US" sz="1400" b="1" spc="-15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s</a:t>
          </a:r>
          <a:r>
            <a:rPr lang="en-US" sz="1400" b="1" spc="-5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s</a:t>
          </a:r>
          <a:r>
            <a:rPr lang="en-US" sz="1400" b="1" spc="-15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e</a:t>
          </a:r>
          <a:r>
            <a:rPr lang="en-US" sz="1400" b="1" spc="-5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mi</a:t>
          </a:r>
          <a:r>
            <a:rPr lang="en-US" sz="1400" b="1" spc="-2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a</a:t>
          </a:r>
          <a:r>
            <a:rPr lang="en-US" sz="1400" b="1" spc="-1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s</a:t>
          </a:r>
          <a:r>
            <a:rPr lang="en-US" sz="14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,</a:t>
          </a:r>
          <a:r>
            <a:rPr lang="en-US" sz="1400" b="1" spc="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s</a:t>
          </a:r>
          <a:r>
            <a:rPr lang="en-US" sz="1400" b="1" spc="-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i</a:t>
          </a:r>
          <a:r>
            <a:rPr lang="en-US" sz="14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ckle cell</a:t>
          </a:r>
          <a:r>
            <a:rPr lang="en-US" sz="1400" b="1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 (</a:t>
          </a:r>
          <a:r>
            <a:rPr lang="en-US" sz="1400" b="1" spc="-1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Hb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S</a:t>
          </a:r>
          <a:r>
            <a:rPr lang="en-US" sz="1400" b="1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).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F67A1902-FD5C-4532-8C78-D2BDA82905D1}" type="parTrans" cxnId="{CC49F649-3230-4360-94E5-140ECE1D4160}">
      <dgm:prSet/>
      <dgm:spPr/>
      <dgm:t>
        <a:bodyPr/>
        <a:lstStyle/>
        <a:p>
          <a:endParaRPr lang="en-US"/>
        </a:p>
      </dgm:t>
    </dgm:pt>
    <dgm:pt modelId="{3280F426-F36B-457B-80C8-4D54E2CAB33A}" type="sibTrans" cxnId="{CC49F649-3230-4360-94E5-140ECE1D4160}">
      <dgm:prSet/>
      <dgm:spPr/>
      <dgm:t>
        <a:bodyPr/>
        <a:lstStyle/>
        <a:p>
          <a:endParaRPr lang="en-US"/>
        </a:p>
      </dgm:t>
    </dgm:pt>
    <dgm:pt modelId="{81E195C4-FBFC-455B-AC31-957A059B6C01}">
      <dgm:prSet custT="1"/>
      <dgm:spPr/>
      <dgm:t>
        <a:bodyPr/>
        <a:lstStyle/>
        <a:p>
          <a:r>
            <a: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cs typeface="Arial"/>
            </a:rPr>
            <a:t>Hb A </a:t>
          </a:r>
          <a:r>
            <a:rPr lang="en-US" sz="1600" b="1" dirty="0">
              <a:latin typeface="Arial"/>
              <a:cs typeface="Arial"/>
            </a:rPr>
            <a:t>(</a:t>
          </a:r>
          <a:r>
            <a:rPr lang="el-GR" sz="1600" dirty="0"/>
            <a:t>α</a:t>
          </a:r>
          <a:r>
            <a:rPr lang="el-GR" sz="1600" baseline="-25000" dirty="0"/>
            <a:t>2</a:t>
          </a:r>
          <a:r>
            <a:rPr lang="el-GR" sz="1600" dirty="0"/>
            <a:t>β</a:t>
          </a:r>
          <a:r>
            <a:rPr lang="el-GR" sz="1600" baseline="-25000" dirty="0"/>
            <a:t>2</a:t>
          </a:r>
          <a:r>
            <a:rPr lang="en-US" sz="1600" b="1" spc="-5" dirty="0">
              <a:latin typeface="Arial"/>
              <a:cs typeface="Arial"/>
            </a:rPr>
            <a:t>)</a:t>
          </a:r>
          <a:r>
            <a:rPr lang="en-US" sz="1600" b="1" spc="20" dirty="0">
              <a:latin typeface="Arial"/>
              <a:cs typeface="Arial"/>
            </a:rPr>
            <a:t> </a:t>
          </a:r>
          <a:r>
            <a:rPr lang="en-US" sz="1100" b="1" spc="20" dirty="0">
              <a:latin typeface="Arial"/>
              <a:cs typeface="Arial"/>
            </a:rPr>
            <a:t>2 alpha, 2 beta </a:t>
          </a:r>
          <a:r>
            <a:rPr lang="en-US" sz="1400" b="1" spc="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chains</a:t>
          </a:r>
          <a:r>
            <a:rPr lang="en-US" sz="1100" b="1" spc="20" dirty="0">
              <a:latin typeface="Arial"/>
              <a:cs typeface="Arial"/>
            </a:rPr>
            <a:t>.</a:t>
          </a:r>
        </a:p>
        <a:p>
          <a:r>
            <a:rPr lang="en-US" sz="1600" b="1" spc="-5" dirty="0">
              <a:latin typeface="Arial"/>
              <a:cs typeface="Arial"/>
            </a:rPr>
            <a:t>(</a:t>
          </a:r>
          <a:r>
            <a:rPr lang="en-US" sz="1600" b="1" dirty="0">
              <a:latin typeface="Arial"/>
              <a:cs typeface="Arial"/>
            </a:rPr>
            <a:t>a</a:t>
          </a:r>
          <a:r>
            <a:rPr lang="en-US" sz="1600" b="1" spc="-5" dirty="0">
              <a:latin typeface="Arial"/>
              <a:cs typeface="Arial"/>
            </a:rPr>
            <a:t>d</a:t>
          </a:r>
          <a:r>
            <a:rPr lang="en-US" sz="1600" b="1" dirty="0">
              <a:latin typeface="Arial"/>
              <a:cs typeface="Arial"/>
            </a:rPr>
            <a:t>u</a:t>
          </a:r>
          <a:r>
            <a:rPr lang="en-US" sz="1600" b="1" spc="-5" dirty="0">
              <a:latin typeface="Arial"/>
              <a:cs typeface="Arial"/>
            </a:rPr>
            <a:t>lt</a:t>
          </a:r>
          <a:r>
            <a:rPr lang="en-US" sz="1600" b="1" spc="15" dirty="0">
              <a:latin typeface="Arial"/>
              <a:cs typeface="Arial"/>
            </a:rPr>
            <a:t> </a:t>
          </a:r>
          <a:r>
            <a:rPr lang="en-US" sz="1600" b="1" spc="-10" dirty="0">
              <a:latin typeface="Arial"/>
              <a:cs typeface="Arial"/>
            </a:rPr>
            <a:t>H</a:t>
          </a:r>
          <a:r>
            <a:rPr lang="en-US" sz="1600" b="1" dirty="0">
              <a:latin typeface="Arial"/>
              <a:cs typeface="Arial"/>
            </a:rPr>
            <a:t>b</a:t>
          </a:r>
          <a:r>
            <a:rPr lang="en-US" sz="1600" b="1" spc="-5" dirty="0">
              <a:latin typeface="Arial"/>
              <a:cs typeface="Arial"/>
            </a:rPr>
            <a:t>) </a:t>
          </a:r>
        </a:p>
        <a:p>
          <a:r>
            <a:rPr lang="en-US" sz="1200" b="1" spc="0" dirty="0">
              <a:latin typeface="Arial"/>
              <a:cs typeface="Arial"/>
            </a:rPr>
            <a:t>Most common </a:t>
          </a:r>
          <a:r>
            <a:rPr lang="en-US" sz="1600" b="1" spc="0" dirty="0">
              <a:latin typeface="Arial"/>
              <a:cs typeface="Arial"/>
            </a:rPr>
            <a:t>(</a:t>
          </a:r>
          <a:r>
            <a:rPr lang="en-US" sz="1600" b="1" dirty="0">
              <a:latin typeface="Arial"/>
              <a:cs typeface="Arial"/>
            </a:rPr>
            <a:t>98</a:t>
          </a:r>
          <a:r>
            <a:rPr lang="en-US" sz="1600" b="1" spc="-5" dirty="0">
              <a:latin typeface="Arial"/>
              <a:cs typeface="Arial"/>
            </a:rPr>
            <a:t>%)</a:t>
          </a:r>
          <a:endParaRPr lang="en-US" sz="1600" b="1" dirty="0"/>
        </a:p>
      </dgm:t>
    </dgm:pt>
    <dgm:pt modelId="{F1FFAB1F-BBCD-420A-9C3C-5CFCC64645D5}" type="parTrans" cxnId="{A96E1D58-0CB5-466A-BC33-223A307BEEC7}">
      <dgm:prSet/>
      <dgm:spPr/>
      <dgm:t>
        <a:bodyPr/>
        <a:lstStyle/>
        <a:p>
          <a:endParaRPr lang="en-US"/>
        </a:p>
      </dgm:t>
    </dgm:pt>
    <dgm:pt modelId="{13894C0C-5849-473E-B388-26D1FEE863F3}" type="sibTrans" cxnId="{A96E1D58-0CB5-466A-BC33-223A307BEEC7}">
      <dgm:prSet/>
      <dgm:spPr/>
      <dgm:t>
        <a:bodyPr/>
        <a:lstStyle/>
        <a:p>
          <a:endParaRPr lang="en-US"/>
        </a:p>
      </dgm:t>
    </dgm:pt>
    <dgm:pt modelId="{6917FF67-8955-45B7-BA7C-79669D9A3051}">
      <dgm:prSet custT="1"/>
      <dgm:spPr/>
      <dgm:t>
        <a:bodyPr/>
        <a:lstStyle/>
        <a:p>
          <a:r>
            <a:rPr lang="en-US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cs typeface="Arial"/>
            </a:rPr>
            <a:t>Hb F </a:t>
          </a:r>
          <a:r>
            <a:rPr lang="en-US" sz="1400" b="1" spc="-5" dirty="0">
              <a:latin typeface="Arial"/>
              <a:cs typeface="Arial"/>
            </a:rPr>
            <a:t>(</a:t>
          </a:r>
          <a:r>
            <a:rPr lang="el-GR" sz="1400" b="0" i="0" dirty="0"/>
            <a:t>α</a:t>
          </a:r>
          <a:r>
            <a:rPr lang="el-GR" sz="1400" b="0" i="0" baseline="-25000" dirty="0"/>
            <a:t>2</a:t>
          </a:r>
          <a:r>
            <a:rPr lang="el-GR" sz="1400" b="0" i="0" dirty="0"/>
            <a:t>γ</a:t>
          </a:r>
          <a:r>
            <a:rPr lang="el-GR" sz="1400" b="0" i="0" baseline="-25000" dirty="0"/>
            <a:t>2</a:t>
          </a:r>
          <a:r>
            <a:rPr lang="en-US" sz="1400" b="1" spc="-5" dirty="0">
              <a:latin typeface="Arial"/>
              <a:cs typeface="Arial"/>
            </a:rPr>
            <a:t>) </a:t>
          </a:r>
        </a:p>
        <a:p>
          <a:r>
            <a:rPr lang="en-US" sz="1400" b="1" spc="10" dirty="0">
              <a:latin typeface="Arial"/>
              <a:cs typeface="Arial"/>
            </a:rPr>
            <a:t>(</a:t>
          </a:r>
          <a:r>
            <a:rPr lang="en-US" sz="1400" b="1" spc="-10" dirty="0">
              <a:latin typeface="Arial"/>
              <a:cs typeface="Arial"/>
            </a:rPr>
            <a:t>H</a:t>
          </a:r>
          <a:r>
            <a:rPr lang="en-US" sz="1400" b="1" spc="-5" dirty="0">
              <a:latin typeface="Arial"/>
              <a:cs typeface="Arial"/>
            </a:rPr>
            <a:t>b</a:t>
          </a:r>
          <a:r>
            <a:rPr lang="en-US" sz="1400" b="1" spc="15" dirty="0">
              <a:latin typeface="Arial"/>
              <a:cs typeface="Arial"/>
            </a:rPr>
            <a:t> </a:t>
          </a:r>
          <a:r>
            <a:rPr lang="en-US" sz="1400" b="1" spc="-5" dirty="0">
              <a:latin typeface="Arial"/>
              <a:cs typeface="Arial"/>
            </a:rPr>
            <a:t>of in</a:t>
          </a:r>
          <a:r>
            <a:rPr lang="en-US" sz="1400" b="1" dirty="0">
              <a:latin typeface="Arial"/>
              <a:cs typeface="Arial"/>
            </a:rPr>
            <a:t>t</a:t>
          </a:r>
          <a:r>
            <a:rPr lang="en-US" sz="1400" b="1" spc="-5" dirty="0">
              <a:latin typeface="Arial"/>
              <a:cs typeface="Arial"/>
            </a:rPr>
            <a:t>r</a:t>
          </a:r>
          <a:r>
            <a:rPr lang="en-US" sz="1400" b="1" dirty="0">
              <a:latin typeface="Arial"/>
              <a:cs typeface="Arial"/>
            </a:rPr>
            <a:t>a</a:t>
          </a:r>
          <a:r>
            <a:rPr lang="en-US" sz="1400" b="1" spc="-5" dirty="0">
              <a:latin typeface="Arial"/>
              <a:cs typeface="Arial"/>
            </a:rPr>
            <a:t>ut</a:t>
          </a:r>
          <a:r>
            <a:rPr lang="en-US" sz="1400" b="1" spc="0" dirty="0">
              <a:latin typeface="Arial"/>
              <a:cs typeface="Arial"/>
            </a:rPr>
            <a:t>e</a:t>
          </a:r>
          <a:r>
            <a:rPr lang="en-US" sz="1400" b="1" spc="-5" dirty="0">
              <a:latin typeface="Arial"/>
              <a:cs typeface="Arial"/>
            </a:rPr>
            <a:t>ri</a:t>
          </a:r>
          <a:r>
            <a:rPr lang="en-US" sz="1400" b="1" spc="0" dirty="0">
              <a:latin typeface="Arial"/>
              <a:cs typeface="Arial"/>
            </a:rPr>
            <a:t>n</a:t>
          </a:r>
          <a:r>
            <a:rPr lang="en-US" sz="1400" b="1" spc="-5" dirty="0">
              <a:latin typeface="Arial"/>
              <a:cs typeface="Arial"/>
            </a:rPr>
            <a:t>e </a:t>
          </a:r>
          <a:r>
            <a:rPr lang="en-US" sz="1400" b="1" dirty="0">
              <a:latin typeface="Arial"/>
              <a:cs typeface="Arial"/>
            </a:rPr>
            <a:t>l</a:t>
          </a:r>
          <a:r>
            <a:rPr lang="en-US" sz="1400" b="1" spc="-5" dirty="0">
              <a:latin typeface="Arial"/>
              <a:cs typeface="Arial"/>
            </a:rPr>
            <a:t>if</a:t>
          </a:r>
          <a:r>
            <a:rPr lang="en-US" sz="1400" b="1" dirty="0">
              <a:latin typeface="Arial"/>
              <a:cs typeface="Arial"/>
            </a:rPr>
            <a:t>e</a:t>
          </a:r>
          <a:r>
            <a:rPr lang="en-US" sz="1400" b="1" spc="10" dirty="0">
              <a:latin typeface="Arial"/>
              <a:cs typeface="Arial"/>
            </a:rPr>
            <a:t>)</a:t>
          </a:r>
          <a:r>
            <a:rPr lang="en-US" sz="1400" b="1" spc="-5" dirty="0">
              <a:latin typeface="Arial"/>
              <a:cs typeface="Arial"/>
            </a:rPr>
            <a:t>.</a:t>
          </a:r>
        </a:p>
        <a:p>
          <a:r>
            <a:rPr lang="en-US" sz="1400" b="1" spc="-5" dirty="0">
              <a:solidFill>
                <a:srgbClr val="00B050"/>
              </a:solidFill>
              <a:latin typeface="Arial"/>
              <a:cs typeface="Arial"/>
            </a:rPr>
            <a:t>(80-90%)</a:t>
          </a:r>
          <a:endParaRPr lang="en-US" sz="1400" b="1" dirty="0">
            <a:solidFill>
              <a:srgbClr val="00B050"/>
            </a:solidFill>
            <a:latin typeface="Arial"/>
            <a:cs typeface="Arial"/>
          </a:endParaRPr>
        </a:p>
      </dgm:t>
    </dgm:pt>
    <dgm:pt modelId="{5568A5B7-2381-4605-9AA3-80FBAABA6C86}" type="parTrans" cxnId="{2A24DA62-956B-458A-BE92-B5D130FDF01E}">
      <dgm:prSet/>
      <dgm:spPr/>
      <dgm:t>
        <a:bodyPr/>
        <a:lstStyle/>
        <a:p>
          <a:endParaRPr lang="en-US"/>
        </a:p>
      </dgm:t>
    </dgm:pt>
    <dgm:pt modelId="{2FCB2440-C567-4CD5-A345-817920AE2795}" type="sibTrans" cxnId="{2A24DA62-956B-458A-BE92-B5D130FDF01E}">
      <dgm:prSet/>
      <dgm:spPr/>
      <dgm:t>
        <a:bodyPr/>
        <a:lstStyle/>
        <a:p>
          <a:endParaRPr lang="en-US"/>
        </a:p>
      </dgm:t>
    </dgm:pt>
    <dgm:pt modelId="{D4E01FCA-39B4-4D84-A1F7-A7F03963FEDB}" type="pres">
      <dgm:prSet presAssocID="{7FF9F521-F20C-4CC5-ADB1-73B9BF8A43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B9E607CC-80F7-40C9-BFB4-BD38F87D27D5}" type="pres">
      <dgm:prSet presAssocID="{028B88A6-A2A5-4BE5-98AF-B5FC29B949B3}" presName="root" presStyleCnt="0"/>
      <dgm:spPr/>
    </dgm:pt>
    <dgm:pt modelId="{502F3A88-1873-4BAB-82CE-40EBE5122ED5}" type="pres">
      <dgm:prSet presAssocID="{028B88A6-A2A5-4BE5-98AF-B5FC29B949B3}" presName="rootComposite" presStyleCnt="0"/>
      <dgm:spPr/>
    </dgm:pt>
    <dgm:pt modelId="{DEFF6C0A-6C4D-4458-AC5D-570873529A31}" type="pres">
      <dgm:prSet presAssocID="{028B88A6-A2A5-4BE5-98AF-B5FC29B949B3}" presName="rootText" presStyleLbl="node1" presStyleIdx="0" presStyleCnt="2" custAng="0" custScaleX="113902"/>
      <dgm:spPr/>
      <dgm:t>
        <a:bodyPr/>
        <a:lstStyle/>
        <a:p>
          <a:pPr rtl="1"/>
          <a:endParaRPr lang="ar-SA"/>
        </a:p>
      </dgm:t>
    </dgm:pt>
    <dgm:pt modelId="{E88B994E-10C1-436E-8021-EBE5BF8226A5}" type="pres">
      <dgm:prSet presAssocID="{028B88A6-A2A5-4BE5-98AF-B5FC29B949B3}" presName="rootConnector" presStyleLbl="node1" presStyleIdx="0" presStyleCnt="2"/>
      <dgm:spPr/>
      <dgm:t>
        <a:bodyPr/>
        <a:lstStyle/>
        <a:p>
          <a:pPr rtl="1"/>
          <a:endParaRPr lang="ar-SA"/>
        </a:p>
      </dgm:t>
    </dgm:pt>
    <dgm:pt modelId="{3D4EC7FA-B9F7-4094-8255-0C78E23B558F}" type="pres">
      <dgm:prSet presAssocID="{028B88A6-A2A5-4BE5-98AF-B5FC29B949B3}" presName="childShape" presStyleCnt="0"/>
      <dgm:spPr/>
    </dgm:pt>
    <dgm:pt modelId="{E81B247D-BB71-42F4-929E-FFA8E1137C1A}" type="pres">
      <dgm:prSet presAssocID="{F1FFAB1F-BBCD-420A-9C3C-5CFCC64645D5}" presName="Name13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A5E044B5-4C37-4B70-9DEA-2D30E624E03A}" type="pres">
      <dgm:prSet presAssocID="{81E195C4-FBFC-455B-AC31-957A059B6C01}" presName="childText" presStyleLbl="bgAcc1" presStyleIdx="0" presStyleCnt="5" custScaleX="156205" custScaleY="128079" custLinFactNeighborX="-5544" custLinFactNeighborY="435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BF0CBE-A75E-4EA1-8224-DA2D33C9DB4A}" type="pres">
      <dgm:prSet presAssocID="{5C444CA5-33F2-4C7D-8CDE-3332A90A29B3}" presName="Name13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130C51AE-E433-4B84-BB49-421CE7BE02C1}" type="pres">
      <dgm:prSet presAssocID="{B3731C9D-AB53-4A6D-8CE8-3BA3EA9305D0}" presName="childText" presStyleLbl="bgAcc1" presStyleIdx="1" presStyleCnt="5" custScaleX="136449" custScaleY="105433" custLinFactNeighborX="-410" custLinFactNeighborY="45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E932AB8-27F0-4144-91C3-D48EBAF9473D}" type="pres">
      <dgm:prSet presAssocID="{5568A5B7-2381-4605-9AA3-80FBAABA6C86}" presName="Name13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BFCB459D-9EBB-4F8B-B0AA-8FBE02F6F9B7}" type="pres">
      <dgm:prSet presAssocID="{6917FF67-8955-45B7-BA7C-79669D9A3051}" presName="childText" presStyleLbl="bgAcc1" presStyleIdx="2" presStyleCnt="5" custScaleX="169423" custScaleY="106362" custLinFactNeighborX="4970" custLinFactNeighborY="-540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060366-76B9-4A3B-85BF-5FEBB4B18941}" type="pres">
      <dgm:prSet presAssocID="{B7CB43A0-8ACD-4DBA-BA50-106BB865286C}" presName="root" presStyleCnt="0"/>
      <dgm:spPr/>
    </dgm:pt>
    <dgm:pt modelId="{3AB8A601-47C4-4F12-BE2D-FE88BA8D6E8B}" type="pres">
      <dgm:prSet presAssocID="{B7CB43A0-8ACD-4DBA-BA50-106BB865286C}" presName="rootComposite" presStyleCnt="0"/>
      <dgm:spPr/>
    </dgm:pt>
    <dgm:pt modelId="{098BE647-6DC4-4ADB-A86C-5D3B97A8646B}" type="pres">
      <dgm:prSet presAssocID="{B7CB43A0-8ACD-4DBA-BA50-106BB865286C}" presName="rootText" presStyleLbl="node1" presStyleIdx="1" presStyleCnt="2" custScaleX="120488"/>
      <dgm:spPr/>
      <dgm:t>
        <a:bodyPr/>
        <a:lstStyle/>
        <a:p>
          <a:pPr rtl="1"/>
          <a:endParaRPr lang="ar-SA"/>
        </a:p>
      </dgm:t>
    </dgm:pt>
    <dgm:pt modelId="{1CC1BB0B-9CE6-4A57-B91A-CD19553E4E93}" type="pres">
      <dgm:prSet presAssocID="{B7CB43A0-8ACD-4DBA-BA50-106BB865286C}" presName="rootConnector" presStyleLbl="node1" presStyleIdx="1" presStyleCnt="2"/>
      <dgm:spPr/>
      <dgm:t>
        <a:bodyPr/>
        <a:lstStyle/>
        <a:p>
          <a:pPr rtl="1"/>
          <a:endParaRPr lang="ar-SA"/>
        </a:p>
      </dgm:t>
    </dgm:pt>
    <dgm:pt modelId="{108282FB-57F0-4FA6-87C7-E3EAEDA46CFC}" type="pres">
      <dgm:prSet presAssocID="{B7CB43A0-8ACD-4DBA-BA50-106BB865286C}" presName="childShape" presStyleCnt="0"/>
      <dgm:spPr/>
    </dgm:pt>
    <dgm:pt modelId="{1BD032E9-6F5B-4E18-A2EA-43379B50A634}" type="pres">
      <dgm:prSet presAssocID="{658B9476-F2BC-47C5-89F5-6E7FC7DF4022}" presName="Name13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08F43951-E10B-4747-B507-A186AA9A7758}" type="pres">
      <dgm:prSet presAssocID="{C2A12848-62B2-4C4B-A62F-B573C5DC7936}" presName="childText" presStyleLbl="bgAcc1" presStyleIdx="3" presStyleCnt="5" custScaleX="124260" custScaleY="11267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503B3F-5720-4859-9DB2-D948EC71449F}" type="pres">
      <dgm:prSet presAssocID="{F67A1902-FD5C-4532-8C78-D2BDA82905D1}" presName="Name13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A4392B5D-D157-45FE-9B1D-1500518CE13D}" type="pres">
      <dgm:prSet presAssocID="{33F03501-DD66-4892-861C-D814A656D566}" presName="childText" presStyleLbl="bgAcc1" presStyleIdx="4" presStyleCnt="5" custScaleX="147841" custScaleY="16178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F1BE91C-4064-40A8-8DF5-C28F53472A1B}" type="presOf" srcId="{C2A12848-62B2-4C4B-A62F-B573C5DC7936}" destId="{08F43951-E10B-4747-B507-A186AA9A7758}" srcOrd="0" destOrd="0" presId="urn:microsoft.com/office/officeart/2005/8/layout/hierarchy3"/>
    <dgm:cxn modelId="{CA2F9615-4707-47ED-A687-8FCBA4D75DC0}" type="presOf" srcId="{028B88A6-A2A5-4BE5-98AF-B5FC29B949B3}" destId="{E88B994E-10C1-436E-8021-EBE5BF8226A5}" srcOrd="1" destOrd="0" presId="urn:microsoft.com/office/officeart/2005/8/layout/hierarchy3"/>
    <dgm:cxn modelId="{9D889424-37DB-435B-B619-7ACC3AC5B526}" type="presOf" srcId="{33F03501-DD66-4892-861C-D814A656D566}" destId="{A4392B5D-D157-45FE-9B1D-1500518CE13D}" srcOrd="0" destOrd="0" presId="urn:microsoft.com/office/officeart/2005/8/layout/hierarchy3"/>
    <dgm:cxn modelId="{558A7F46-BA25-47FA-BF63-4A41A19E8F99}" srcId="{7FF9F521-F20C-4CC5-ADB1-73B9BF8A4355}" destId="{B7CB43A0-8ACD-4DBA-BA50-106BB865286C}" srcOrd="1" destOrd="0" parTransId="{81571DEB-2DF2-4E6D-93DF-409162468E1E}" sibTransId="{820A40BB-45B7-4DAD-A083-FE2F1C2B0431}"/>
    <dgm:cxn modelId="{42F6369A-61A4-4A75-8251-2A175420DC09}" type="presOf" srcId="{7FF9F521-F20C-4CC5-ADB1-73B9BF8A4355}" destId="{D4E01FCA-39B4-4D84-A1F7-A7F03963FEDB}" srcOrd="0" destOrd="0" presId="urn:microsoft.com/office/officeart/2005/8/layout/hierarchy3"/>
    <dgm:cxn modelId="{2F4AC254-F961-4DC0-826A-EB3BEE46EF7A}" type="presOf" srcId="{F1FFAB1F-BBCD-420A-9C3C-5CFCC64645D5}" destId="{E81B247D-BB71-42F4-929E-FFA8E1137C1A}" srcOrd="0" destOrd="0" presId="urn:microsoft.com/office/officeart/2005/8/layout/hierarchy3"/>
    <dgm:cxn modelId="{2A24DA62-956B-458A-BE92-B5D130FDF01E}" srcId="{028B88A6-A2A5-4BE5-98AF-B5FC29B949B3}" destId="{6917FF67-8955-45B7-BA7C-79669D9A3051}" srcOrd="2" destOrd="0" parTransId="{5568A5B7-2381-4605-9AA3-80FBAABA6C86}" sibTransId="{2FCB2440-C567-4CD5-A345-817920AE2795}"/>
    <dgm:cxn modelId="{93082A1C-0B95-4C36-AA4B-989694FBEE21}" type="presOf" srcId="{B7CB43A0-8ACD-4DBA-BA50-106BB865286C}" destId="{098BE647-6DC4-4ADB-A86C-5D3B97A8646B}" srcOrd="0" destOrd="0" presId="urn:microsoft.com/office/officeart/2005/8/layout/hierarchy3"/>
    <dgm:cxn modelId="{4B8C03EF-D65B-4AC6-B800-6D6C9808758D}" srcId="{028B88A6-A2A5-4BE5-98AF-B5FC29B949B3}" destId="{B3731C9D-AB53-4A6D-8CE8-3BA3EA9305D0}" srcOrd="1" destOrd="0" parTransId="{5C444CA5-33F2-4C7D-8CDE-3332A90A29B3}" sibTransId="{7F9BDBC4-2296-4FC5-A54A-5616F2012F1F}"/>
    <dgm:cxn modelId="{521C9FCF-B774-412D-A08D-0E6D18A7F690}" srcId="{7FF9F521-F20C-4CC5-ADB1-73B9BF8A4355}" destId="{028B88A6-A2A5-4BE5-98AF-B5FC29B949B3}" srcOrd="0" destOrd="0" parTransId="{6FC1E0CF-A492-464E-BA4E-0E8F34291EB4}" sibTransId="{956B6EF4-D097-4914-9105-C94C34ABA9A4}"/>
    <dgm:cxn modelId="{015C9993-C777-4E1F-A0C6-395E25AC7FF6}" type="presOf" srcId="{B3731C9D-AB53-4A6D-8CE8-3BA3EA9305D0}" destId="{130C51AE-E433-4B84-BB49-421CE7BE02C1}" srcOrd="0" destOrd="0" presId="urn:microsoft.com/office/officeart/2005/8/layout/hierarchy3"/>
    <dgm:cxn modelId="{5AD7D1A1-2F86-4A3A-95A8-833B59ECD4B3}" type="presOf" srcId="{5568A5B7-2381-4605-9AA3-80FBAABA6C86}" destId="{DE932AB8-27F0-4144-91C3-D48EBAF9473D}" srcOrd="0" destOrd="0" presId="urn:microsoft.com/office/officeart/2005/8/layout/hierarchy3"/>
    <dgm:cxn modelId="{19879A4B-7637-4EC8-A99F-B958BDAC5CB1}" type="presOf" srcId="{F67A1902-FD5C-4532-8C78-D2BDA82905D1}" destId="{67503B3F-5720-4859-9DB2-D948EC71449F}" srcOrd="0" destOrd="0" presId="urn:microsoft.com/office/officeart/2005/8/layout/hierarchy3"/>
    <dgm:cxn modelId="{A96E1D58-0CB5-466A-BC33-223A307BEEC7}" srcId="{028B88A6-A2A5-4BE5-98AF-B5FC29B949B3}" destId="{81E195C4-FBFC-455B-AC31-957A059B6C01}" srcOrd="0" destOrd="0" parTransId="{F1FFAB1F-BBCD-420A-9C3C-5CFCC64645D5}" sibTransId="{13894C0C-5849-473E-B388-26D1FEE863F3}"/>
    <dgm:cxn modelId="{F859C1A9-D911-499C-BCAC-B30BBAFAF9C0}" type="presOf" srcId="{028B88A6-A2A5-4BE5-98AF-B5FC29B949B3}" destId="{DEFF6C0A-6C4D-4458-AC5D-570873529A31}" srcOrd="0" destOrd="0" presId="urn:microsoft.com/office/officeart/2005/8/layout/hierarchy3"/>
    <dgm:cxn modelId="{55A415B9-63D7-47C1-8CB5-4186EF18542A}" type="presOf" srcId="{5C444CA5-33F2-4C7D-8CDE-3332A90A29B3}" destId="{31BF0CBE-A75E-4EA1-8224-DA2D33C9DB4A}" srcOrd="0" destOrd="0" presId="urn:microsoft.com/office/officeart/2005/8/layout/hierarchy3"/>
    <dgm:cxn modelId="{D1B9E712-4708-437B-B51D-70C5D2C639B9}" type="presOf" srcId="{81E195C4-FBFC-455B-AC31-957A059B6C01}" destId="{A5E044B5-4C37-4B70-9DEA-2D30E624E03A}" srcOrd="0" destOrd="0" presId="urn:microsoft.com/office/officeart/2005/8/layout/hierarchy3"/>
    <dgm:cxn modelId="{CC49F649-3230-4360-94E5-140ECE1D4160}" srcId="{B7CB43A0-8ACD-4DBA-BA50-106BB865286C}" destId="{33F03501-DD66-4892-861C-D814A656D566}" srcOrd="1" destOrd="0" parTransId="{F67A1902-FD5C-4532-8C78-D2BDA82905D1}" sibTransId="{3280F426-F36B-457B-80C8-4D54E2CAB33A}"/>
    <dgm:cxn modelId="{53D25F29-6C87-45F7-97AF-B289BEB86CB7}" type="presOf" srcId="{B7CB43A0-8ACD-4DBA-BA50-106BB865286C}" destId="{1CC1BB0B-9CE6-4A57-B91A-CD19553E4E93}" srcOrd="1" destOrd="0" presId="urn:microsoft.com/office/officeart/2005/8/layout/hierarchy3"/>
    <dgm:cxn modelId="{C63132C2-9C44-4C39-A239-182F99D67CFB}" srcId="{B7CB43A0-8ACD-4DBA-BA50-106BB865286C}" destId="{C2A12848-62B2-4C4B-A62F-B573C5DC7936}" srcOrd="0" destOrd="0" parTransId="{658B9476-F2BC-47C5-89F5-6E7FC7DF4022}" sibTransId="{4C2E67D5-40B4-478A-B0EB-98A8C4A628D3}"/>
    <dgm:cxn modelId="{F641ED2D-2486-410C-92FB-E095D4E2593E}" type="presOf" srcId="{6917FF67-8955-45B7-BA7C-79669D9A3051}" destId="{BFCB459D-9EBB-4F8B-B0AA-8FBE02F6F9B7}" srcOrd="0" destOrd="0" presId="urn:microsoft.com/office/officeart/2005/8/layout/hierarchy3"/>
    <dgm:cxn modelId="{A743B503-8744-4006-878C-97665B043E3E}" type="presOf" srcId="{658B9476-F2BC-47C5-89F5-6E7FC7DF4022}" destId="{1BD032E9-6F5B-4E18-A2EA-43379B50A634}" srcOrd="0" destOrd="0" presId="urn:microsoft.com/office/officeart/2005/8/layout/hierarchy3"/>
    <dgm:cxn modelId="{19E02D2F-D76C-42A5-8E6F-A303D61ACA37}" type="presParOf" srcId="{D4E01FCA-39B4-4D84-A1F7-A7F03963FEDB}" destId="{B9E607CC-80F7-40C9-BFB4-BD38F87D27D5}" srcOrd="0" destOrd="0" presId="urn:microsoft.com/office/officeart/2005/8/layout/hierarchy3"/>
    <dgm:cxn modelId="{B079A310-6A75-4DF6-960B-4C32598545FB}" type="presParOf" srcId="{B9E607CC-80F7-40C9-BFB4-BD38F87D27D5}" destId="{502F3A88-1873-4BAB-82CE-40EBE5122ED5}" srcOrd="0" destOrd="0" presId="urn:microsoft.com/office/officeart/2005/8/layout/hierarchy3"/>
    <dgm:cxn modelId="{73F74E7F-E054-4376-8F31-1C9A968318AA}" type="presParOf" srcId="{502F3A88-1873-4BAB-82CE-40EBE5122ED5}" destId="{DEFF6C0A-6C4D-4458-AC5D-570873529A31}" srcOrd="0" destOrd="0" presId="urn:microsoft.com/office/officeart/2005/8/layout/hierarchy3"/>
    <dgm:cxn modelId="{57905B02-2D5F-40AF-8AFB-E123E3D702DB}" type="presParOf" srcId="{502F3A88-1873-4BAB-82CE-40EBE5122ED5}" destId="{E88B994E-10C1-436E-8021-EBE5BF8226A5}" srcOrd="1" destOrd="0" presId="urn:microsoft.com/office/officeart/2005/8/layout/hierarchy3"/>
    <dgm:cxn modelId="{A535DCEE-1401-41C4-AD1B-BB0EFBC3F1E8}" type="presParOf" srcId="{B9E607CC-80F7-40C9-BFB4-BD38F87D27D5}" destId="{3D4EC7FA-B9F7-4094-8255-0C78E23B558F}" srcOrd="1" destOrd="0" presId="urn:microsoft.com/office/officeart/2005/8/layout/hierarchy3"/>
    <dgm:cxn modelId="{1CE6FCC6-54CE-4410-9CEE-54A86808B78B}" type="presParOf" srcId="{3D4EC7FA-B9F7-4094-8255-0C78E23B558F}" destId="{E81B247D-BB71-42F4-929E-FFA8E1137C1A}" srcOrd="0" destOrd="0" presId="urn:microsoft.com/office/officeart/2005/8/layout/hierarchy3"/>
    <dgm:cxn modelId="{530DF21C-E004-45BB-8606-5AFCC8C98F6F}" type="presParOf" srcId="{3D4EC7FA-B9F7-4094-8255-0C78E23B558F}" destId="{A5E044B5-4C37-4B70-9DEA-2D30E624E03A}" srcOrd="1" destOrd="0" presId="urn:microsoft.com/office/officeart/2005/8/layout/hierarchy3"/>
    <dgm:cxn modelId="{F8559E64-168F-431E-9239-8F5A7CA8F40E}" type="presParOf" srcId="{3D4EC7FA-B9F7-4094-8255-0C78E23B558F}" destId="{31BF0CBE-A75E-4EA1-8224-DA2D33C9DB4A}" srcOrd="2" destOrd="0" presId="urn:microsoft.com/office/officeart/2005/8/layout/hierarchy3"/>
    <dgm:cxn modelId="{344730BE-406E-41DC-A385-8579CC12C8BB}" type="presParOf" srcId="{3D4EC7FA-B9F7-4094-8255-0C78E23B558F}" destId="{130C51AE-E433-4B84-BB49-421CE7BE02C1}" srcOrd="3" destOrd="0" presId="urn:microsoft.com/office/officeart/2005/8/layout/hierarchy3"/>
    <dgm:cxn modelId="{508A470D-FA12-4EEC-96E6-C4C00A408CF8}" type="presParOf" srcId="{3D4EC7FA-B9F7-4094-8255-0C78E23B558F}" destId="{DE932AB8-27F0-4144-91C3-D48EBAF9473D}" srcOrd="4" destOrd="0" presId="urn:microsoft.com/office/officeart/2005/8/layout/hierarchy3"/>
    <dgm:cxn modelId="{11231FDA-8B62-4493-BA24-1D5A48FBBD53}" type="presParOf" srcId="{3D4EC7FA-B9F7-4094-8255-0C78E23B558F}" destId="{BFCB459D-9EBB-4F8B-B0AA-8FBE02F6F9B7}" srcOrd="5" destOrd="0" presId="urn:microsoft.com/office/officeart/2005/8/layout/hierarchy3"/>
    <dgm:cxn modelId="{003D7F59-5978-4942-8D54-3E6BF65308AE}" type="presParOf" srcId="{D4E01FCA-39B4-4D84-A1F7-A7F03963FEDB}" destId="{68060366-76B9-4A3B-85BF-5FEBB4B18941}" srcOrd="1" destOrd="0" presId="urn:microsoft.com/office/officeart/2005/8/layout/hierarchy3"/>
    <dgm:cxn modelId="{49375645-73F6-4F92-9CE4-6B61E18F6822}" type="presParOf" srcId="{68060366-76B9-4A3B-85BF-5FEBB4B18941}" destId="{3AB8A601-47C4-4F12-BE2D-FE88BA8D6E8B}" srcOrd="0" destOrd="0" presId="urn:microsoft.com/office/officeart/2005/8/layout/hierarchy3"/>
    <dgm:cxn modelId="{F8087BFF-F36B-4F1B-BD44-4DE803166AA7}" type="presParOf" srcId="{3AB8A601-47C4-4F12-BE2D-FE88BA8D6E8B}" destId="{098BE647-6DC4-4ADB-A86C-5D3B97A8646B}" srcOrd="0" destOrd="0" presId="urn:microsoft.com/office/officeart/2005/8/layout/hierarchy3"/>
    <dgm:cxn modelId="{43DC54A1-733E-46DD-ADEE-1FD29D4BFF8C}" type="presParOf" srcId="{3AB8A601-47C4-4F12-BE2D-FE88BA8D6E8B}" destId="{1CC1BB0B-9CE6-4A57-B91A-CD19553E4E93}" srcOrd="1" destOrd="0" presId="urn:microsoft.com/office/officeart/2005/8/layout/hierarchy3"/>
    <dgm:cxn modelId="{B12B2EF3-A1C3-4EAD-BFE9-533A7A95F2E7}" type="presParOf" srcId="{68060366-76B9-4A3B-85BF-5FEBB4B18941}" destId="{108282FB-57F0-4FA6-87C7-E3EAEDA46CFC}" srcOrd="1" destOrd="0" presId="urn:microsoft.com/office/officeart/2005/8/layout/hierarchy3"/>
    <dgm:cxn modelId="{83AE5987-D102-408A-B40F-6583D9D9F031}" type="presParOf" srcId="{108282FB-57F0-4FA6-87C7-E3EAEDA46CFC}" destId="{1BD032E9-6F5B-4E18-A2EA-43379B50A634}" srcOrd="0" destOrd="0" presId="urn:microsoft.com/office/officeart/2005/8/layout/hierarchy3"/>
    <dgm:cxn modelId="{FA4C3597-A32B-4914-82D2-D1EEC1D2E3A0}" type="presParOf" srcId="{108282FB-57F0-4FA6-87C7-E3EAEDA46CFC}" destId="{08F43951-E10B-4747-B507-A186AA9A7758}" srcOrd="1" destOrd="0" presId="urn:microsoft.com/office/officeart/2005/8/layout/hierarchy3"/>
    <dgm:cxn modelId="{B22A4572-9B78-4990-933D-E02F2BE19952}" type="presParOf" srcId="{108282FB-57F0-4FA6-87C7-E3EAEDA46CFC}" destId="{67503B3F-5720-4859-9DB2-D948EC71449F}" srcOrd="2" destOrd="0" presId="urn:microsoft.com/office/officeart/2005/8/layout/hierarchy3"/>
    <dgm:cxn modelId="{BEAE619F-F364-484A-885F-4C607906C7B3}" type="presParOf" srcId="{108282FB-57F0-4FA6-87C7-E3EAEDA46CFC}" destId="{A4392B5D-D157-45FE-9B1D-1500518CE13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CD9031E-2F52-467B-99B2-873669CEF810}" type="doc">
      <dgm:prSet loTypeId="urn:microsoft.com/office/officeart/2008/layout/RadialCluster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8C3A802-A7FA-4B53-B136-ADCD9F25D516}">
      <dgm:prSet phldrT="[Text]" custT="1"/>
      <dgm:spPr/>
      <dgm:t>
        <a:bodyPr/>
        <a:lstStyle/>
        <a:p>
          <a:r>
            <a:rPr lang="en-US" sz="1800" dirty="0"/>
            <a:t>Function of HB</a:t>
          </a:r>
          <a:endParaRPr lang="en-US" sz="1800" b="1" dirty="0"/>
        </a:p>
      </dgm:t>
    </dgm:pt>
    <dgm:pt modelId="{BEA30A66-031F-4853-AE82-5897E85F41E9}" type="parTrans" cxnId="{467BD71A-FC8B-4678-B093-C234EBB277BB}">
      <dgm:prSet/>
      <dgm:spPr/>
      <dgm:t>
        <a:bodyPr/>
        <a:lstStyle/>
        <a:p>
          <a:endParaRPr lang="en-US"/>
        </a:p>
      </dgm:t>
    </dgm:pt>
    <dgm:pt modelId="{6DB9000F-8911-4736-AA58-84315D4AE788}" type="sibTrans" cxnId="{467BD71A-FC8B-4678-B093-C234EBB277BB}">
      <dgm:prSet/>
      <dgm:spPr/>
      <dgm:t>
        <a:bodyPr/>
        <a:lstStyle/>
        <a:p>
          <a:endParaRPr lang="en-US"/>
        </a:p>
      </dgm:t>
    </dgm:pt>
    <dgm:pt modelId="{D0AF9BB3-2F44-4870-AE98-D70579929FD2}">
      <dgm:prSet phldrT="[Text]" custT="1"/>
      <dgm:spPr/>
      <dgm:t>
        <a:bodyPr/>
        <a:lstStyle/>
        <a:p>
          <a:r>
            <a:rPr lang="en-US" sz="1400" b="1">
              <a:latin typeface="Comic Sans MS"/>
              <a:cs typeface="Comic Sans MS"/>
            </a:rPr>
            <a:t>Carriage</a:t>
          </a:r>
          <a:r>
            <a:rPr lang="en-US" sz="1400" b="1" spc="-20">
              <a:latin typeface="Comic Sans MS"/>
              <a:cs typeface="Comic Sans MS"/>
            </a:rPr>
            <a:t> </a:t>
          </a:r>
          <a:r>
            <a:rPr lang="en-US" sz="1400" b="1" spc="-15">
              <a:latin typeface="Comic Sans MS"/>
              <a:cs typeface="Comic Sans MS"/>
            </a:rPr>
            <a:t>o</a:t>
          </a:r>
          <a:r>
            <a:rPr lang="en-US" sz="1400" b="1">
              <a:latin typeface="Comic Sans MS"/>
              <a:cs typeface="Comic Sans MS"/>
            </a:rPr>
            <a:t>f</a:t>
          </a:r>
          <a:r>
            <a:rPr lang="en-US" sz="1400" b="1" spc="-30">
              <a:latin typeface="Comic Sans MS"/>
              <a:cs typeface="Comic Sans MS"/>
            </a:rPr>
            <a:t> </a:t>
          </a:r>
          <a:r>
            <a:rPr lang="en-US" sz="1400" b="1">
              <a:latin typeface="Comic Sans MS"/>
              <a:cs typeface="Comic Sans MS"/>
            </a:rPr>
            <a:t>O2</a:t>
          </a:r>
          <a:endParaRPr lang="en-US" sz="1400" dirty="0"/>
        </a:p>
      </dgm:t>
    </dgm:pt>
    <dgm:pt modelId="{E0575C6D-BE10-4A4F-BE77-9C183877DDF7}" type="parTrans" cxnId="{37EBBCCA-D5B3-47BA-B0E7-655EEA006C37}">
      <dgm:prSet/>
      <dgm:spPr/>
      <dgm:t>
        <a:bodyPr/>
        <a:lstStyle/>
        <a:p>
          <a:endParaRPr lang="en-US"/>
        </a:p>
      </dgm:t>
    </dgm:pt>
    <dgm:pt modelId="{8487691F-978B-430F-BEB1-D401BE0C5108}" type="sibTrans" cxnId="{37EBBCCA-D5B3-47BA-B0E7-655EEA006C37}">
      <dgm:prSet/>
      <dgm:spPr/>
      <dgm:t>
        <a:bodyPr/>
        <a:lstStyle/>
        <a:p>
          <a:endParaRPr lang="en-US"/>
        </a:p>
      </dgm:t>
    </dgm:pt>
    <dgm:pt modelId="{782FD8DA-2700-46CA-9E8B-2282BD1C2FC9}">
      <dgm:prSet phldrT="[Text]" custT="1"/>
      <dgm:spPr/>
      <dgm:t>
        <a:bodyPr/>
        <a:lstStyle/>
        <a:p>
          <a:r>
            <a:rPr lang="en-US" sz="2400" dirty="0"/>
            <a:t>buffer</a:t>
          </a:r>
        </a:p>
      </dgm:t>
    </dgm:pt>
    <dgm:pt modelId="{D2FC2145-205C-4D0C-AF9E-DC0E88ED6437}" type="parTrans" cxnId="{3CE60AEA-544D-484F-AC89-5169745BC41D}">
      <dgm:prSet/>
      <dgm:spPr/>
      <dgm:t>
        <a:bodyPr/>
        <a:lstStyle/>
        <a:p>
          <a:endParaRPr lang="en-US"/>
        </a:p>
      </dgm:t>
    </dgm:pt>
    <dgm:pt modelId="{F442402D-6C8F-445F-B6BE-ACDFDDB21356}" type="sibTrans" cxnId="{3CE60AEA-544D-484F-AC89-5169745BC41D}">
      <dgm:prSet/>
      <dgm:spPr/>
      <dgm:t>
        <a:bodyPr/>
        <a:lstStyle/>
        <a:p>
          <a:endParaRPr lang="en-US"/>
        </a:p>
      </dgm:t>
    </dgm:pt>
    <dgm:pt modelId="{7EF57F3B-3A13-4598-A8BC-5D4015CBB98F}">
      <dgm:prSet phldrT="[Text]" custT="1"/>
      <dgm:spPr/>
      <dgm:t>
        <a:bodyPr/>
        <a:lstStyle/>
        <a:p>
          <a:r>
            <a:rPr lang="en-US" sz="1600" b="1">
              <a:latin typeface="Comic Sans MS"/>
              <a:cs typeface="Comic Sans MS"/>
            </a:rPr>
            <a:t>Carriage</a:t>
          </a:r>
          <a:r>
            <a:rPr lang="en-US" sz="1600" b="1" spc="-15">
              <a:latin typeface="Comic Sans MS"/>
              <a:cs typeface="Comic Sans MS"/>
            </a:rPr>
            <a:t> </a:t>
          </a:r>
          <a:r>
            <a:rPr lang="en-US" sz="1600" b="1" spc="-20">
              <a:latin typeface="Comic Sans MS"/>
              <a:cs typeface="Comic Sans MS"/>
            </a:rPr>
            <a:t>o</a:t>
          </a:r>
          <a:r>
            <a:rPr lang="en-US" sz="1600" b="1">
              <a:latin typeface="Comic Sans MS"/>
              <a:cs typeface="Comic Sans MS"/>
            </a:rPr>
            <a:t>f</a:t>
          </a:r>
          <a:r>
            <a:rPr lang="en-US" sz="1600" b="1" spc="-30">
              <a:latin typeface="Comic Sans MS"/>
              <a:cs typeface="Comic Sans MS"/>
            </a:rPr>
            <a:t> </a:t>
          </a:r>
          <a:r>
            <a:rPr lang="en-US" sz="1600" b="1">
              <a:latin typeface="Comic Sans MS"/>
              <a:cs typeface="Comic Sans MS"/>
            </a:rPr>
            <a:t>CO2</a:t>
          </a:r>
          <a:endParaRPr lang="en-US" sz="1600" dirty="0"/>
        </a:p>
      </dgm:t>
    </dgm:pt>
    <dgm:pt modelId="{7C0298E2-1E01-49CB-8347-83E8201DE183}" type="parTrans" cxnId="{FE6F05F5-C5F0-447F-97D9-998C6196CF49}">
      <dgm:prSet/>
      <dgm:spPr/>
      <dgm:t>
        <a:bodyPr/>
        <a:lstStyle/>
        <a:p>
          <a:endParaRPr lang="en-US"/>
        </a:p>
      </dgm:t>
    </dgm:pt>
    <dgm:pt modelId="{F9443705-D032-4FBE-8D43-FFE01D5DD09B}" type="sibTrans" cxnId="{FE6F05F5-C5F0-447F-97D9-998C6196CF49}">
      <dgm:prSet/>
      <dgm:spPr/>
      <dgm:t>
        <a:bodyPr/>
        <a:lstStyle/>
        <a:p>
          <a:endParaRPr lang="en-US"/>
        </a:p>
      </dgm:t>
    </dgm:pt>
    <dgm:pt modelId="{49FD42D8-D122-4B82-8DBC-3BF103256125}" type="pres">
      <dgm:prSet presAssocID="{1CD9031E-2F52-467B-99B2-873669CEF81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ACB2CA99-E7CA-495E-8075-38F76DDF16BC}" type="pres">
      <dgm:prSet presAssocID="{38C3A802-A7FA-4B53-B136-ADCD9F25D516}" presName="singleCycle" presStyleCnt="0"/>
      <dgm:spPr/>
    </dgm:pt>
    <dgm:pt modelId="{603C049B-0CAF-4DB4-9D12-559BEE845A9E}" type="pres">
      <dgm:prSet presAssocID="{38C3A802-A7FA-4B53-B136-ADCD9F25D516}" presName="singleCenter" presStyleLbl="node1" presStyleIdx="0" presStyleCnt="4" custScaleX="94499" custScaleY="53198" custLinFactNeighborX="0" custLinFactNeighborY="-588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SA"/>
        </a:p>
      </dgm:t>
    </dgm:pt>
    <dgm:pt modelId="{0AA4607D-FDB0-4149-B1E7-6971BC990922}" type="pres">
      <dgm:prSet presAssocID="{E0575C6D-BE10-4A4F-BE77-9C183877DDF7}" presName="Name56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59651F5C-03B4-426C-913F-7914C437748B}" type="pres">
      <dgm:prSet presAssocID="{D0AF9BB3-2F44-4870-AE98-D70579929FD2}" presName="text0" presStyleLbl="node1" presStyleIdx="1" presStyleCnt="4" custScaleX="141042" custRadScaleRad="70945" custRadScaleInc="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313490-8575-465F-824A-BF1B16BA4D22}" type="pres">
      <dgm:prSet presAssocID="{D2FC2145-205C-4D0C-AF9E-DC0E88ED6437}" presName="Name56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6FCF1390-98FA-4462-B746-867BAC5994B5}" type="pres">
      <dgm:prSet presAssocID="{782FD8DA-2700-46CA-9E8B-2282BD1C2FC9}" presName="text0" presStyleLbl="node1" presStyleIdx="2" presStyleCnt="4" custScaleX="129194" custRadScaleRad="81729" custRadScaleInc="-238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92FB50B-D474-413C-B11D-97DB8E9B38F9}" type="pres">
      <dgm:prSet presAssocID="{7C0298E2-1E01-49CB-8347-83E8201DE183}" presName="Name56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46F34BE7-B396-4B6C-B637-6E0DD39E1265}" type="pres">
      <dgm:prSet presAssocID="{7EF57F3B-3A13-4598-A8BC-5D4015CBB98F}" presName="text0" presStyleLbl="node1" presStyleIdx="3" presStyleCnt="4" custScaleX="135260" custRadScaleRad="77231" custRadScaleInc="-67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CE60AEA-544D-484F-AC89-5169745BC41D}" srcId="{38C3A802-A7FA-4B53-B136-ADCD9F25D516}" destId="{782FD8DA-2700-46CA-9E8B-2282BD1C2FC9}" srcOrd="1" destOrd="0" parTransId="{D2FC2145-205C-4D0C-AF9E-DC0E88ED6437}" sibTransId="{F442402D-6C8F-445F-B6BE-ACDFDDB21356}"/>
    <dgm:cxn modelId="{81C16389-AF3F-4D2A-AD12-2871E9FFE3DA}" type="presOf" srcId="{7EF57F3B-3A13-4598-A8BC-5D4015CBB98F}" destId="{46F34BE7-B396-4B6C-B637-6E0DD39E1265}" srcOrd="0" destOrd="0" presId="urn:microsoft.com/office/officeart/2008/layout/RadialCluster"/>
    <dgm:cxn modelId="{37EBBCCA-D5B3-47BA-B0E7-655EEA006C37}" srcId="{38C3A802-A7FA-4B53-B136-ADCD9F25D516}" destId="{D0AF9BB3-2F44-4870-AE98-D70579929FD2}" srcOrd="0" destOrd="0" parTransId="{E0575C6D-BE10-4A4F-BE77-9C183877DDF7}" sibTransId="{8487691F-978B-430F-BEB1-D401BE0C5108}"/>
    <dgm:cxn modelId="{4F68CF4E-7BF5-4867-B3E6-CED125E5924A}" type="presOf" srcId="{D0AF9BB3-2F44-4870-AE98-D70579929FD2}" destId="{59651F5C-03B4-426C-913F-7914C437748B}" srcOrd="0" destOrd="0" presId="urn:microsoft.com/office/officeart/2008/layout/RadialCluster"/>
    <dgm:cxn modelId="{467BD71A-FC8B-4678-B093-C234EBB277BB}" srcId="{1CD9031E-2F52-467B-99B2-873669CEF810}" destId="{38C3A802-A7FA-4B53-B136-ADCD9F25D516}" srcOrd="0" destOrd="0" parTransId="{BEA30A66-031F-4853-AE82-5897E85F41E9}" sibTransId="{6DB9000F-8911-4736-AA58-84315D4AE788}"/>
    <dgm:cxn modelId="{2170EA28-D182-4A6E-8165-9F6B950C253B}" type="presOf" srcId="{38C3A802-A7FA-4B53-B136-ADCD9F25D516}" destId="{603C049B-0CAF-4DB4-9D12-559BEE845A9E}" srcOrd="0" destOrd="0" presId="urn:microsoft.com/office/officeart/2008/layout/RadialCluster"/>
    <dgm:cxn modelId="{FE6F05F5-C5F0-447F-97D9-998C6196CF49}" srcId="{38C3A802-A7FA-4B53-B136-ADCD9F25D516}" destId="{7EF57F3B-3A13-4598-A8BC-5D4015CBB98F}" srcOrd="2" destOrd="0" parTransId="{7C0298E2-1E01-49CB-8347-83E8201DE183}" sibTransId="{F9443705-D032-4FBE-8D43-FFE01D5DD09B}"/>
    <dgm:cxn modelId="{17CE281B-B8F4-43F7-AD8C-FC8397A84C9A}" type="presOf" srcId="{7C0298E2-1E01-49CB-8347-83E8201DE183}" destId="{892FB50B-D474-413C-B11D-97DB8E9B38F9}" srcOrd="0" destOrd="0" presId="urn:microsoft.com/office/officeart/2008/layout/RadialCluster"/>
    <dgm:cxn modelId="{426A2C45-FA51-4749-A7D4-AD30A82C8EAA}" type="presOf" srcId="{D2FC2145-205C-4D0C-AF9E-DC0E88ED6437}" destId="{F3313490-8575-465F-824A-BF1B16BA4D22}" srcOrd="0" destOrd="0" presId="urn:microsoft.com/office/officeart/2008/layout/RadialCluster"/>
    <dgm:cxn modelId="{B5E3DD44-BACB-415F-A62C-689CB976CCCF}" type="presOf" srcId="{1CD9031E-2F52-467B-99B2-873669CEF810}" destId="{49FD42D8-D122-4B82-8DBC-3BF103256125}" srcOrd="0" destOrd="0" presId="urn:microsoft.com/office/officeart/2008/layout/RadialCluster"/>
    <dgm:cxn modelId="{6EE99054-14F7-4B90-B1C2-53BAF9F852EA}" type="presOf" srcId="{E0575C6D-BE10-4A4F-BE77-9C183877DDF7}" destId="{0AA4607D-FDB0-4149-B1E7-6971BC990922}" srcOrd="0" destOrd="0" presId="urn:microsoft.com/office/officeart/2008/layout/RadialCluster"/>
    <dgm:cxn modelId="{B5CC0642-0343-4E7F-BDFB-28F2B8B2F60A}" type="presOf" srcId="{782FD8DA-2700-46CA-9E8B-2282BD1C2FC9}" destId="{6FCF1390-98FA-4462-B746-867BAC5994B5}" srcOrd="0" destOrd="0" presId="urn:microsoft.com/office/officeart/2008/layout/RadialCluster"/>
    <dgm:cxn modelId="{2FFED373-3334-41EC-89B0-9BDE4143D517}" type="presParOf" srcId="{49FD42D8-D122-4B82-8DBC-3BF103256125}" destId="{ACB2CA99-E7CA-495E-8075-38F76DDF16BC}" srcOrd="0" destOrd="0" presId="urn:microsoft.com/office/officeart/2008/layout/RadialCluster"/>
    <dgm:cxn modelId="{791A104A-250B-483D-979E-29FE222C83E8}" type="presParOf" srcId="{ACB2CA99-E7CA-495E-8075-38F76DDF16BC}" destId="{603C049B-0CAF-4DB4-9D12-559BEE845A9E}" srcOrd="0" destOrd="0" presId="urn:microsoft.com/office/officeart/2008/layout/RadialCluster"/>
    <dgm:cxn modelId="{D2579F50-4557-4408-89C4-4F5264B147D0}" type="presParOf" srcId="{ACB2CA99-E7CA-495E-8075-38F76DDF16BC}" destId="{0AA4607D-FDB0-4149-B1E7-6971BC990922}" srcOrd="1" destOrd="0" presId="urn:microsoft.com/office/officeart/2008/layout/RadialCluster"/>
    <dgm:cxn modelId="{38ABBEA5-C5F4-4385-948D-9F3E18B0DBDE}" type="presParOf" srcId="{ACB2CA99-E7CA-495E-8075-38F76DDF16BC}" destId="{59651F5C-03B4-426C-913F-7914C437748B}" srcOrd="2" destOrd="0" presId="urn:microsoft.com/office/officeart/2008/layout/RadialCluster"/>
    <dgm:cxn modelId="{74FA12FC-D18F-4F9B-8CA4-D8132195771E}" type="presParOf" srcId="{ACB2CA99-E7CA-495E-8075-38F76DDF16BC}" destId="{F3313490-8575-465F-824A-BF1B16BA4D22}" srcOrd="3" destOrd="0" presId="urn:microsoft.com/office/officeart/2008/layout/RadialCluster"/>
    <dgm:cxn modelId="{48FEFDFA-1F4A-43C3-BE39-073880DD9F94}" type="presParOf" srcId="{ACB2CA99-E7CA-495E-8075-38F76DDF16BC}" destId="{6FCF1390-98FA-4462-B746-867BAC5994B5}" srcOrd="4" destOrd="0" presId="urn:microsoft.com/office/officeart/2008/layout/RadialCluster"/>
    <dgm:cxn modelId="{7AD24EBD-74D9-469C-A5A3-6D93E4A651F4}" type="presParOf" srcId="{ACB2CA99-E7CA-495E-8075-38F76DDF16BC}" destId="{892FB50B-D474-413C-B11D-97DB8E9B38F9}" srcOrd="5" destOrd="0" presId="urn:microsoft.com/office/officeart/2008/layout/RadialCluster"/>
    <dgm:cxn modelId="{4FF246D6-5B5C-4EBE-9FEF-0E85BD215538}" type="presParOf" srcId="{ACB2CA99-E7CA-495E-8075-38F76DDF16BC}" destId="{46F34BE7-B396-4B6C-B637-6E0DD39E126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07287CC-F1DA-41CD-86CF-1F891072B1E0}" type="doc">
      <dgm:prSet loTypeId="urn:microsoft.com/office/officeart/2005/8/layout/hierarchy3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DCA479-D078-401D-B424-C7623123B306}">
      <dgm:prSet phldrT="[Text]" custT="1"/>
      <dgm:spPr/>
      <dgm:t>
        <a:bodyPr/>
        <a:lstStyle/>
        <a:p>
          <a:r>
            <a:rPr lang="en-US" sz="2400" dirty="0" smtClean="0"/>
            <a:t>Color</a:t>
          </a:r>
          <a:endParaRPr lang="en-US" sz="2400" dirty="0"/>
        </a:p>
      </dgm:t>
    </dgm:pt>
    <dgm:pt modelId="{0C2D6EC0-2C22-409A-B427-0B31E6A69B3A}" type="parTrans" cxnId="{CD43D116-20A7-4D7B-9F5F-DDB05F13463E}">
      <dgm:prSet/>
      <dgm:spPr/>
      <dgm:t>
        <a:bodyPr/>
        <a:lstStyle/>
        <a:p>
          <a:endParaRPr lang="en-US"/>
        </a:p>
      </dgm:t>
    </dgm:pt>
    <dgm:pt modelId="{A81CFE5D-6C54-41BE-A77D-EFFF5EBB4806}" type="sibTrans" cxnId="{CD43D116-20A7-4D7B-9F5F-DDB05F13463E}">
      <dgm:prSet/>
      <dgm:spPr/>
      <dgm:t>
        <a:bodyPr/>
        <a:lstStyle/>
        <a:p>
          <a:endParaRPr lang="en-US"/>
        </a:p>
      </dgm:t>
    </dgm:pt>
    <dgm:pt modelId="{1D72C9A4-7224-473A-B051-6A9309A23569}">
      <dgm:prSet phldrT="[Text]"/>
      <dgm:spPr/>
      <dgm:t>
        <a:bodyPr/>
        <a:lstStyle/>
        <a:p>
          <a:r>
            <a:rPr lang="en-US" dirty="0" err="1" smtClean="0"/>
            <a:t>Hypochromia</a:t>
          </a:r>
          <a:endParaRPr lang="en-US" dirty="0" smtClean="0"/>
        </a:p>
        <a:p>
          <a:r>
            <a:rPr lang="en-US" dirty="0" smtClean="0"/>
            <a:t>Paler “Decrease </a:t>
          </a:r>
          <a:r>
            <a:rPr lang="en-US" dirty="0" err="1" smtClean="0"/>
            <a:t>Hb</a:t>
          </a:r>
          <a:r>
            <a:rPr lang="en-US" dirty="0" smtClean="0"/>
            <a:t>”</a:t>
          </a:r>
          <a:endParaRPr lang="en-US" dirty="0"/>
        </a:p>
      </dgm:t>
    </dgm:pt>
    <dgm:pt modelId="{49747B95-251B-45AB-883F-D3788D59BA6D}" type="parTrans" cxnId="{AAAE7B4C-E9ED-48EC-A579-686048A8F4DF}">
      <dgm:prSet/>
      <dgm:spPr/>
      <dgm:t>
        <a:bodyPr/>
        <a:lstStyle/>
        <a:p>
          <a:endParaRPr lang="en-US"/>
        </a:p>
      </dgm:t>
    </dgm:pt>
    <dgm:pt modelId="{C8A5280C-08CE-4AF7-A913-287CC1500023}" type="sibTrans" cxnId="{AAAE7B4C-E9ED-48EC-A579-686048A8F4DF}">
      <dgm:prSet/>
      <dgm:spPr/>
      <dgm:t>
        <a:bodyPr/>
        <a:lstStyle/>
        <a:p>
          <a:endParaRPr lang="en-US"/>
        </a:p>
      </dgm:t>
    </dgm:pt>
    <dgm:pt modelId="{ED040B9D-2BE4-4834-B4D3-A467D7201C67}">
      <dgm:prSet phldrT="[Text]"/>
      <dgm:spPr/>
      <dgm:t>
        <a:bodyPr/>
        <a:lstStyle/>
        <a:p>
          <a:r>
            <a:rPr lang="en-US" dirty="0" err="1" smtClean="0"/>
            <a:t>Normochromia</a:t>
          </a:r>
          <a:endParaRPr lang="en-US" dirty="0" smtClean="0"/>
        </a:p>
        <a:p>
          <a:r>
            <a:rPr lang="en-US" dirty="0" smtClean="0"/>
            <a:t>Normal colored</a:t>
          </a:r>
        </a:p>
      </dgm:t>
    </dgm:pt>
    <dgm:pt modelId="{8B10F617-06B3-4AAC-B8A6-8A7A198F8872}" type="parTrans" cxnId="{6BB2EF98-FF87-41AF-9FB4-2629A1483584}">
      <dgm:prSet/>
      <dgm:spPr/>
      <dgm:t>
        <a:bodyPr/>
        <a:lstStyle/>
        <a:p>
          <a:endParaRPr lang="en-US"/>
        </a:p>
      </dgm:t>
    </dgm:pt>
    <dgm:pt modelId="{8E1D73D5-DFE1-4655-A079-E0D833DCFB67}" type="sibTrans" cxnId="{6BB2EF98-FF87-41AF-9FB4-2629A1483584}">
      <dgm:prSet/>
      <dgm:spPr/>
      <dgm:t>
        <a:bodyPr/>
        <a:lstStyle/>
        <a:p>
          <a:endParaRPr lang="en-US"/>
        </a:p>
      </dgm:t>
    </dgm:pt>
    <dgm:pt modelId="{AACB6FCC-CB76-43CB-A6CC-98977B2657DD}">
      <dgm:prSet phldrT="[Text]" custT="1"/>
      <dgm:spPr/>
      <dgm:t>
        <a:bodyPr/>
        <a:lstStyle/>
        <a:p>
          <a:r>
            <a:rPr lang="en-US" sz="2400" dirty="0" smtClean="0"/>
            <a:t>Size</a:t>
          </a:r>
          <a:endParaRPr lang="en-US" sz="2400" dirty="0"/>
        </a:p>
      </dgm:t>
    </dgm:pt>
    <dgm:pt modelId="{AE6EDE37-4A22-443B-AF60-34AFB218280A}" type="parTrans" cxnId="{8653A5C6-CA93-45F1-857E-05EEE6239511}">
      <dgm:prSet/>
      <dgm:spPr/>
      <dgm:t>
        <a:bodyPr/>
        <a:lstStyle/>
        <a:p>
          <a:endParaRPr lang="en-US"/>
        </a:p>
      </dgm:t>
    </dgm:pt>
    <dgm:pt modelId="{2DF1F848-7473-43C8-BF33-528717200C78}" type="sibTrans" cxnId="{8653A5C6-CA93-45F1-857E-05EEE6239511}">
      <dgm:prSet/>
      <dgm:spPr/>
      <dgm:t>
        <a:bodyPr/>
        <a:lstStyle/>
        <a:p>
          <a:endParaRPr lang="en-US"/>
        </a:p>
      </dgm:t>
    </dgm:pt>
    <dgm:pt modelId="{CBAAE065-B1B7-41F1-86A8-84D936A5F25E}">
      <dgm:prSet phldrT="[Text]"/>
      <dgm:spPr/>
      <dgm:t>
        <a:bodyPr/>
        <a:lstStyle/>
        <a:p>
          <a:r>
            <a:rPr lang="en-US" dirty="0" err="1" smtClean="0"/>
            <a:t>Microcytes</a:t>
          </a:r>
          <a:endParaRPr lang="en-US" dirty="0" smtClean="0"/>
        </a:p>
        <a:p>
          <a:r>
            <a:rPr lang="en-US" dirty="0" smtClean="0"/>
            <a:t>Small</a:t>
          </a:r>
          <a:endParaRPr lang="en-US" dirty="0"/>
        </a:p>
      </dgm:t>
    </dgm:pt>
    <dgm:pt modelId="{9A837D06-1245-439F-A533-59ADF0C4943E}" type="parTrans" cxnId="{4FB53F0E-1615-425B-8693-1D1C1DA325FE}">
      <dgm:prSet/>
      <dgm:spPr/>
      <dgm:t>
        <a:bodyPr/>
        <a:lstStyle/>
        <a:p>
          <a:endParaRPr lang="en-US"/>
        </a:p>
      </dgm:t>
    </dgm:pt>
    <dgm:pt modelId="{D541A47E-30DD-4C72-BBD2-B5F52A0ED312}" type="sibTrans" cxnId="{4FB53F0E-1615-425B-8693-1D1C1DA325FE}">
      <dgm:prSet/>
      <dgm:spPr/>
      <dgm:t>
        <a:bodyPr/>
        <a:lstStyle/>
        <a:p>
          <a:endParaRPr lang="en-US"/>
        </a:p>
      </dgm:t>
    </dgm:pt>
    <dgm:pt modelId="{670B8344-7242-4B0F-B23E-01481A0A781C}">
      <dgm:prSet phldrT="[Text]"/>
      <dgm:spPr/>
      <dgm:t>
        <a:bodyPr/>
        <a:lstStyle/>
        <a:p>
          <a:r>
            <a:rPr lang="en-US" dirty="0" err="1" smtClean="0"/>
            <a:t>Normocytes</a:t>
          </a:r>
          <a:endParaRPr lang="en-US" dirty="0" smtClean="0"/>
        </a:p>
        <a:p>
          <a:r>
            <a:rPr lang="en-US" dirty="0" smtClean="0"/>
            <a:t>Normal</a:t>
          </a:r>
          <a:endParaRPr lang="en-US" dirty="0"/>
        </a:p>
      </dgm:t>
    </dgm:pt>
    <dgm:pt modelId="{35960DA2-6A1B-4C05-9C54-647A6C13BDE9}" type="parTrans" cxnId="{177F3474-A704-4098-AB6C-C75D7F3D32C6}">
      <dgm:prSet/>
      <dgm:spPr/>
      <dgm:t>
        <a:bodyPr/>
        <a:lstStyle/>
        <a:p>
          <a:endParaRPr lang="en-US"/>
        </a:p>
      </dgm:t>
    </dgm:pt>
    <dgm:pt modelId="{C34E8021-0BA5-4CFD-82C6-BE9A65032641}" type="sibTrans" cxnId="{177F3474-A704-4098-AB6C-C75D7F3D32C6}">
      <dgm:prSet/>
      <dgm:spPr/>
      <dgm:t>
        <a:bodyPr/>
        <a:lstStyle/>
        <a:p>
          <a:endParaRPr lang="en-US"/>
        </a:p>
      </dgm:t>
    </dgm:pt>
    <dgm:pt modelId="{97CF2023-F533-41B9-BE01-B68F16B1D112}">
      <dgm:prSet/>
      <dgm:spPr/>
      <dgm:t>
        <a:bodyPr/>
        <a:lstStyle/>
        <a:p>
          <a:r>
            <a:rPr lang="en-US" dirty="0" err="1" smtClean="0"/>
            <a:t>Hyperchromia</a:t>
          </a:r>
          <a:endParaRPr lang="en-US" dirty="0" smtClean="0"/>
        </a:p>
        <a:p>
          <a:r>
            <a:rPr lang="en-US" dirty="0" smtClean="0"/>
            <a:t>Darker “Increase </a:t>
          </a:r>
          <a:r>
            <a:rPr lang="en-US" dirty="0" err="1" smtClean="0"/>
            <a:t>Hb</a:t>
          </a:r>
          <a:r>
            <a:rPr lang="en-US" dirty="0" smtClean="0"/>
            <a:t>”</a:t>
          </a:r>
          <a:endParaRPr lang="en-US" dirty="0"/>
        </a:p>
      </dgm:t>
    </dgm:pt>
    <dgm:pt modelId="{6CD806F6-AA85-48D0-8E02-32FBE1FD38FF}" type="parTrans" cxnId="{B5810FF8-60F4-4A69-81FE-A24216309FCD}">
      <dgm:prSet/>
      <dgm:spPr/>
      <dgm:t>
        <a:bodyPr/>
        <a:lstStyle/>
        <a:p>
          <a:endParaRPr lang="en-US"/>
        </a:p>
      </dgm:t>
    </dgm:pt>
    <dgm:pt modelId="{381E8A46-BFE3-4EBC-B5EE-5186811CCAC9}" type="sibTrans" cxnId="{B5810FF8-60F4-4A69-81FE-A24216309FCD}">
      <dgm:prSet/>
      <dgm:spPr/>
      <dgm:t>
        <a:bodyPr/>
        <a:lstStyle/>
        <a:p>
          <a:endParaRPr lang="en-US"/>
        </a:p>
      </dgm:t>
    </dgm:pt>
    <dgm:pt modelId="{E527DF43-F36B-406A-B673-39689F48A0D1}">
      <dgm:prSet phldrT="[Text]"/>
      <dgm:spPr/>
      <dgm:t>
        <a:bodyPr/>
        <a:lstStyle/>
        <a:p>
          <a:r>
            <a:rPr lang="en-US" dirty="0" err="1" smtClean="0"/>
            <a:t>Macrocytes</a:t>
          </a:r>
          <a:endParaRPr lang="en-US" dirty="0" smtClean="0"/>
        </a:p>
        <a:p>
          <a:r>
            <a:rPr lang="en-US" dirty="0" smtClean="0"/>
            <a:t>Large</a:t>
          </a:r>
          <a:endParaRPr lang="en-US" dirty="0"/>
        </a:p>
      </dgm:t>
    </dgm:pt>
    <dgm:pt modelId="{91F42D7B-943F-45A8-BAF1-BE9D3BF51D6B}" type="parTrans" cxnId="{AEEC2B9D-A8BF-49C9-AB70-A57C02C3C811}">
      <dgm:prSet/>
      <dgm:spPr/>
      <dgm:t>
        <a:bodyPr/>
        <a:lstStyle/>
        <a:p>
          <a:endParaRPr lang="en-US"/>
        </a:p>
      </dgm:t>
    </dgm:pt>
    <dgm:pt modelId="{E5D09E73-370F-446B-90A5-BC96389858CB}" type="sibTrans" cxnId="{AEEC2B9D-A8BF-49C9-AB70-A57C02C3C811}">
      <dgm:prSet/>
      <dgm:spPr/>
      <dgm:t>
        <a:bodyPr/>
        <a:lstStyle/>
        <a:p>
          <a:endParaRPr lang="en-US"/>
        </a:p>
      </dgm:t>
    </dgm:pt>
    <dgm:pt modelId="{0D023926-1AFE-42B7-8D9F-E4846485D656}" type="pres">
      <dgm:prSet presAssocID="{B07287CC-F1DA-41CD-86CF-1F891072B1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718DDA5-FFAF-4B3D-A024-875F46651571}" type="pres">
      <dgm:prSet presAssocID="{DFDCA479-D078-401D-B424-C7623123B306}" presName="root" presStyleCnt="0"/>
      <dgm:spPr/>
    </dgm:pt>
    <dgm:pt modelId="{34662323-F5EA-4AAA-9BA5-BA6B36EF4421}" type="pres">
      <dgm:prSet presAssocID="{DFDCA479-D078-401D-B424-C7623123B306}" presName="rootComposite" presStyleCnt="0"/>
      <dgm:spPr/>
    </dgm:pt>
    <dgm:pt modelId="{6B6379B4-5EB3-40B5-BB7D-C80295A4E0A7}" type="pres">
      <dgm:prSet presAssocID="{DFDCA479-D078-401D-B424-C7623123B306}" presName="rootText" presStyleLbl="node1" presStyleIdx="0" presStyleCnt="2"/>
      <dgm:spPr/>
      <dgm:t>
        <a:bodyPr/>
        <a:lstStyle/>
        <a:p>
          <a:endParaRPr lang="en-US"/>
        </a:p>
      </dgm:t>
    </dgm:pt>
    <dgm:pt modelId="{11D39C65-0C86-4481-8B73-4A009052FB05}" type="pres">
      <dgm:prSet presAssocID="{DFDCA479-D078-401D-B424-C7623123B306}" presName="rootConnector" presStyleLbl="node1" presStyleIdx="0" presStyleCnt="2"/>
      <dgm:spPr/>
      <dgm:t>
        <a:bodyPr/>
        <a:lstStyle/>
        <a:p>
          <a:endParaRPr lang="en-US"/>
        </a:p>
      </dgm:t>
    </dgm:pt>
    <dgm:pt modelId="{1346CD0B-6B87-4F00-82B2-A76D71ECA362}" type="pres">
      <dgm:prSet presAssocID="{DFDCA479-D078-401D-B424-C7623123B306}" presName="childShape" presStyleCnt="0"/>
      <dgm:spPr/>
    </dgm:pt>
    <dgm:pt modelId="{8EC30DD8-1C61-4CBB-BD42-59E65BD5163D}" type="pres">
      <dgm:prSet presAssocID="{49747B95-251B-45AB-883F-D3788D59BA6D}" presName="Name13" presStyleLbl="parChTrans1D2" presStyleIdx="0" presStyleCnt="6"/>
      <dgm:spPr/>
      <dgm:t>
        <a:bodyPr/>
        <a:lstStyle/>
        <a:p>
          <a:endParaRPr lang="en-US"/>
        </a:p>
      </dgm:t>
    </dgm:pt>
    <dgm:pt modelId="{AC86F405-86BC-4B5B-9AD4-7FF087A6426D}" type="pres">
      <dgm:prSet presAssocID="{1D72C9A4-7224-473A-B051-6A9309A23569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876F5-3610-49EE-BADD-6B23F7729F74}" type="pres">
      <dgm:prSet presAssocID="{8B10F617-06B3-4AAC-B8A6-8A7A198F8872}" presName="Name13" presStyleLbl="parChTrans1D2" presStyleIdx="1" presStyleCnt="6"/>
      <dgm:spPr/>
      <dgm:t>
        <a:bodyPr/>
        <a:lstStyle/>
        <a:p>
          <a:endParaRPr lang="en-US"/>
        </a:p>
      </dgm:t>
    </dgm:pt>
    <dgm:pt modelId="{15D3EFA6-8D22-4CAE-90B0-48996B293088}" type="pres">
      <dgm:prSet presAssocID="{ED040B9D-2BE4-4834-B4D3-A467D7201C67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13102-2767-48B9-861C-4AE96AA52170}" type="pres">
      <dgm:prSet presAssocID="{6CD806F6-AA85-48D0-8E02-32FBE1FD38FF}" presName="Name13" presStyleLbl="parChTrans1D2" presStyleIdx="2" presStyleCnt="6"/>
      <dgm:spPr/>
      <dgm:t>
        <a:bodyPr/>
        <a:lstStyle/>
        <a:p>
          <a:endParaRPr lang="en-US"/>
        </a:p>
      </dgm:t>
    </dgm:pt>
    <dgm:pt modelId="{D008F578-7EC9-4DC4-8D94-5CB6DA0B064A}" type="pres">
      <dgm:prSet presAssocID="{97CF2023-F533-41B9-BE01-B68F16B1D112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ACCF4-BD2B-485A-A97B-085E2AFF21EA}" type="pres">
      <dgm:prSet presAssocID="{AACB6FCC-CB76-43CB-A6CC-98977B2657DD}" presName="root" presStyleCnt="0"/>
      <dgm:spPr/>
    </dgm:pt>
    <dgm:pt modelId="{64B83BDC-4051-4DF2-8AC0-A2F9FE61E11E}" type="pres">
      <dgm:prSet presAssocID="{AACB6FCC-CB76-43CB-A6CC-98977B2657DD}" presName="rootComposite" presStyleCnt="0"/>
      <dgm:spPr/>
    </dgm:pt>
    <dgm:pt modelId="{439215AF-3910-4D94-AC8D-CB25F60D42BC}" type="pres">
      <dgm:prSet presAssocID="{AACB6FCC-CB76-43CB-A6CC-98977B2657DD}" presName="rootText" presStyleLbl="node1" presStyleIdx="1" presStyleCnt="2" custLinFactNeighborY="7883"/>
      <dgm:spPr/>
      <dgm:t>
        <a:bodyPr/>
        <a:lstStyle/>
        <a:p>
          <a:endParaRPr lang="en-US"/>
        </a:p>
      </dgm:t>
    </dgm:pt>
    <dgm:pt modelId="{CC05D775-A7DE-4935-9CD5-C922ABE6566C}" type="pres">
      <dgm:prSet presAssocID="{AACB6FCC-CB76-43CB-A6CC-98977B2657DD}" presName="rootConnector" presStyleLbl="node1" presStyleIdx="1" presStyleCnt="2"/>
      <dgm:spPr/>
      <dgm:t>
        <a:bodyPr/>
        <a:lstStyle/>
        <a:p>
          <a:endParaRPr lang="en-US"/>
        </a:p>
      </dgm:t>
    </dgm:pt>
    <dgm:pt modelId="{15B98B9D-80AE-4DAC-AFE7-82A40670ED2A}" type="pres">
      <dgm:prSet presAssocID="{AACB6FCC-CB76-43CB-A6CC-98977B2657DD}" presName="childShape" presStyleCnt="0"/>
      <dgm:spPr/>
    </dgm:pt>
    <dgm:pt modelId="{DCC38216-B019-4061-B57A-3B5060657730}" type="pres">
      <dgm:prSet presAssocID="{9A837D06-1245-439F-A533-59ADF0C4943E}" presName="Name13" presStyleLbl="parChTrans1D2" presStyleIdx="3" presStyleCnt="6"/>
      <dgm:spPr/>
      <dgm:t>
        <a:bodyPr/>
        <a:lstStyle/>
        <a:p>
          <a:endParaRPr lang="en-US"/>
        </a:p>
      </dgm:t>
    </dgm:pt>
    <dgm:pt modelId="{02AEC93A-3A5F-49BF-94B0-1091F02A1382}" type="pres">
      <dgm:prSet presAssocID="{CBAAE065-B1B7-41F1-86A8-84D936A5F25E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8F5A7-D6D2-4C1A-B884-C18E187F9DD7}" type="pres">
      <dgm:prSet presAssocID="{35960DA2-6A1B-4C05-9C54-647A6C13BDE9}" presName="Name13" presStyleLbl="parChTrans1D2" presStyleIdx="4" presStyleCnt="6"/>
      <dgm:spPr/>
      <dgm:t>
        <a:bodyPr/>
        <a:lstStyle/>
        <a:p>
          <a:endParaRPr lang="en-US"/>
        </a:p>
      </dgm:t>
    </dgm:pt>
    <dgm:pt modelId="{E5FE417D-F661-479D-827D-9B570A96CEFE}" type="pres">
      <dgm:prSet presAssocID="{670B8344-7242-4B0F-B23E-01481A0A781C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FE28A-BBCA-4BC8-84D4-FF546A07BFF2}" type="pres">
      <dgm:prSet presAssocID="{91F42D7B-943F-45A8-BAF1-BE9D3BF51D6B}" presName="Name13" presStyleLbl="parChTrans1D2" presStyleIdx="5" presStyleCnt="6"/>
      <dgm:spPr/>
      <dgm:t>
        <a:bodyPr/>
        <a:lstStyle/>
        <a:p>
          <a:endParaRPr lang="en-US"/>
        </a:p>
      </dgm:t>
    </dgm:pt>
    <dgm:pt modelId="{87D874DE-4EE8-479A-8CA5-6BB51B157568}" type="pres">
      <dgm:prSet presAssocID="{E527DF43-F36B-406A-B673-39689F48A0D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DD97A-40EC-AC47-9519-C82191EF0318}" type="presOf" srcId="{B07287CC-F1DA-41CD-86CF-1F891072B1E0}" destId="{0D023926-1AFE-42B7-8D9F-E4846485D656}" srcOrd="0" destOrd="0" presId="urn:microsoft.com/office/officeart/2005/8/layout/hierarchy3"/>
    <dgm:cxn modelId="{D2561B6B-3B0F-6244-B3C0-D004D23FF08D}" type="presOf" srcId="{35960DA2-6A1B-4C05-9C54-647A6C13BDE9}" destId="{C238F5A7-D6D2-4C1A-B884-C18E187F9DD7}" srcOrd="0" destOrd="0" presId="urn:microsoft.com/office/officeart/2005/8/layout/hierarchy3"/>
    <dgm:cxn modelId="{5F9C48A2-4725-5148-B143-DCF072ECD32D}" type="presOf" srcId="{DFDCA479-D078-401D-B424-C7623123B306}" destId="{11D39C65-0C86-4481-8B73-4A009052FB05}" srcOrd="1" destOrd="0" presId="urn:microsoft.com/office/officeart/2005/8/layout/hierarchy3"/>
    <dgm:cxn modelId="{1B6199A1-096D-3C4C-924C-22A3E435E970}" type="presOf" srcId="{670B8344-7242-4B0F-B23E-01481A0A781C}" destId="{E5FE417D-F661-479D-827D-9B570A96CEFE}" srcOrd="0" destOrd="0" presId="urn:microsoft.com/office/officeart/2005/8/layout/hierarchy3"/>
    <dgm:cxn modelId="{B1E1DF8F-565A-B143-AF2D-6D0BBB72B9C1}" type="presOf" srcId="{E527DF43-F36B-406A-B673-39689F48A0D1}" destId="{87D874DE-4EE8-479A-8CA5-6BB51B157568}" srcOrd="0" destOrd="0" presId="urn:microsoft.com/office/officeart/2005/8/layout/hierarchy3"/>
    <dgm:cxn modelId="{CD43D116-20A7-4D7B-9F5F-DDB05F13463E}" srcId="{B07287CC-F1DA-41CD-86CF-1F891072B1E0}" destId="{DFDCA479-D078-401D-B424-C7623123B306}" srcOrd="0" destOrd="0" parTransId="{0C2D6EC0-2C22-409A-B427-0B31E6A69B3A}" sibTransId="{A81CFE5D-6C54-41BE-A77D-EFFF5EBB4806}"/>
    <dgm:cxn modelId="{5CD9ACC4-FB68-B549-B2A7-97EBFA34A6C3}" type="presOf" srcId="{ED040B9D-2BE4-4834-B4D3-A467D7201C67}" destId="{15D3EFA6-8D22-4CAE-90B0-48996B293088}" srcOrd="0" destOrd="0" presId="urn:microsoft.com/office/officeart/2005/8/layout/hierarchy3"/>
    <dgm:cxn modelId="{177F3474-A704-4098-AB6C-C75D7F3D32C6}" srcId="{AACB6FCC-CB76-43CB-A6CC-98977B2657DD}" destId="{670B8344-7242-4B0F-B23E-01481A0A781C}" srcOrd="1" destOrd="0" parTransId="{35960DA2-6A1B-4C05-9C54-647A6C13BDE9}" sibTransId="{C34E8021-0BA5-4CFD-82C6-BE9A65032641}"/>
    <dgm:cxn modelId="{EB5D4B45-59BF-1D42-8846-3E2C266D6EAB}" type="presOf" srcId="{1D72C9A4-7224-473A-B051-6A9309A23569}" destId="{AC86F405-86BC-4B5B-9AD4-7FF087A6426D}" srcOrd="0" destOrd="0" presId="urn:microsoft.com/office/officeart/2005/8/layout/hierarchy3"/>
    <dgm:cxn modelId="{AEEC2B9D-A8BF-49C9-AB70-A57C02C3C811}" srcId="{AACB6FCC-CB76-43CB-A6CC-98977B2657DD}" destId="{E527DF43-F36B-406A-B673-39689F48A0D1}" srcOrd="2" destOrd="0" parTransId="{91F42D7B-943F-45A8-BAF1-BE9D3BF51D6B}" sibTransId="{E5D09E73-370F-446B-90A5-BC96389858CB}"/>
    <dgm:cxn modelId="{D397B5D7-A623-384B-9AF0-627B00AB18D1}" type="presOf" srcId="{97CF2023-F533-41B9-BE01-B68F16B1D112}" destId="{D008F578-7EC9-4DC4-8D94-5CB6DA0B064A}" srcOrd="0" destOrd="0" presId="urn:microsoft.com/office/officeart/2005/8/layout/hierarchy3"/>
    <dgm:cxn modelId="{C8FFB648-5C43-8C4A-A1E6-48984DE0DCDB}" type="presOf" srcId="{AACB6FCC-CB76-43CB-A6CC-98977B2657DD}" destId="{CC05D775-A7DE-4935-9CD5-C922ABE6566C}" srcOrd="1" destOrd="0" presId="urn:microsoft.com/office/officeart/2005/8/layout/hierarchy3"/>
    <dgm:cxn modelId="{D8C6BEB2-A0D7-394F-93CE-36296F1F7ECC}" type="presOf" srcId="{CBAAE065-B1B7-41F1-86A8-84D936A5F25E}" destId="{02AEC93A-3A5F-49BF-94B0-1091F02A1382}" srcOrd="0" destOrd="0" presId="urn:microsoft.com/office/officeart/2005/8/layout/hierarchy3"/>
    <dgm:cxn modelId="{60FC7407-4467-7A48-BC6F-DE152FC6AD4F}" type="presOf" srcId="{49747B95-251B-45AB-883F-D3788D59BA6D}" destId="{8EC30DD8-1C61-4CBB-BD42-59E65BD5163D}" srcOrd="0" destOrd="0" presId="urn:microsoft.com/office/officeart/2005/8/layout/hierarchy3"/>
    <dgm:cxn modelId="{B7E885B8-A21A-124C-AD67-ECB7F9960A3F}" type="presOf" srcId="{DFDCA479-D078-401D-B424-C7623123B306}" destId="{6B6379B4-5EB3-40B5-BB7D-C80295A4E0A7}" srcOrd="0" destOrd="0" presId="urn:microsoft.com/office/officeart/2005/8/layout/hierarchy3"/>
    <dgm:cxn modelId="{2CD891BA-1A9C-D547-BD7A-0E9653F6C632}" type="presOf" srcId="{6CD806F6-AA85-48D0-8E02-32FBE1FD38FF}" destId="{83E13102-2767-48B9-861C-4AE96AA52170}" srcOrd="0" destOrd="0" presId="urn:microsoft.com/office/officeart/2005/8/layout/hierarchy3"/>
    <dgm:cxn modelId="{4FB53F0E-1615-425B-8693-1D1C1DA325FE}" srcId="{AACB6FCC-CB76-43CB-A6CC-98977B2657DD}" destId="{CBAAE065-B1B7-41F1-86A8-84D936A5F25E}" srcOrd="0" destOrd="0" parTransId="{9A837D06-1245-439F-A533-59ADF0C4943E}" sibTransId="{D541A47E-30DD-4C72-BBD2-B5F52A0ED312}"/>
    <dgm:cxn modelId="{75F0B8F0-B466-384A-9315-37C2F1EA8981}" type="presOf" srcId="{9A837D06-1245-439F-A533-59ADF0C4943E}" destId="{DCC38216-B019-4061-B57A-3B5060657730}" srcOrd="0" destOrd="0" presId="urn:microsoft.com/office/officeart/2005/8/layout/hierarchy3"/>
    <dgm:cxn modelId="{80EDF90C-A628-5D4A-AD59-58AA63E827BA}" type="presOf" srcId="{91F42D7B-943F-45A8-BAF1-BE9D3BF51D6B}" destId="{3E3FE28A-BBCA-4BC8-84D4-FF546A07BFF2}" srcOrd="0" destOrd="0" presId="urn:microsoft.com/office/officeart/2005/8/layout/hierarchy3"/>
    <dgm:cxn modelId="{D6773912-40F8-5844-BF0E-DEF2E083CCEE}" type="presOf" srcId="{AACB6FCC-CB76-43CB-A6CC-98977B2657DD}" destId="{439215AF-3910-4D94-AC8D-CB25F60D42BC}" srcOrd="0" destOrd="0" presId="urn:microsoft.com/office/officeart/2005/8/layout/hierarchy3"/>
    <dgm:cxn modelId="{8653A5C6-CA93-45F1-857E-05EEE6239511}" srcId="{B07287CC-F1DA-41CD-86CF-1F891072B1E0}" destId="{AACB6FCC-CB76-43CB-A6CC-98977B2657DD}" srcOrd="1" destOrd="0" parTransId="{AE6EDE37-4A22-443B-AF60-34AFB218280A}" sibTransId="{2DF1F848-7473-43C8-BF33-528717200C78}"/>
    <dgm:cxn modelId="{AAAE7B4C-E9ED-48EC-A579-686048A8F4DF}" srcId="{DFDCA479-D078-401D-B424-C7623123B306}" destId="{1D72C9A4-7224-473A-B051-6A9309A23569}" srcOrd="0" destOrd="0" parTransId="{49747B95-251B-45AB-883F-D3788D59BA6D}" sibTransId="{C8A5280C-08CE-4AF7-A913-287CC1500023}"/>
    <dgm:cxn modelId="{6BB2EF98-FF87-41AF-9FB4-2629A1483584}" srcId="{DFDCA479-D078-401D-B424-C7623123B306}" destId="{ED040B9D-2BE4-4834-B4D3-A467D7201C67}" srcOrd="1" destOrd="0" parTransId="{8B10F617-06B3-4AAC-B8A6-8A7A198F8872}" sibTransId="{8E1D73D5-DFE1-4655-A079-E0D833DCFB67}"/>
    <dgm:cxn modelId="{B861A7A1-ECDF-944A-82D6-386D1AA2AC49}" type="presOf" srcId="{8B10F617-06B3-4AAC-B8A6-8A7A198F8872}" destId="{4BB876F5-3610-49EE-BADD-6B23F7729F74}" srcOrd="0" destOrd="0" presId="urn:microsoft.com/office/officeart/2005/8/layout/hierarchy3"/>
    <dgm:cxn modelId="{B5810FF8-60F4-4A69-81FE-A24216309FCD}" srcId="{DFDCA479-D078-401D-B424-C7623123B306}" destId="{97CF2023-F533-41B9-BE01-B68F16B1D112}" srcOrd="2" destOrd="0" parTransId="{6CD806F6-AA85-48D0-8E02-32FBE1FD38FF}" sibTransId="{381E8A46-BFE3-4EBC-B5EE-5186811CCAC9}"/>
    <dgm:cxn modelId="{71F6CF11-CAE8-774F-88EB-2697B294DBC1}" type="presParOf" srcId="{0D023926-1AFE-42B7-8D9F-E4846485D656}" destId="{C718DDA5-FFAF-4B3D-A024-875F46651571}" srcOrd="0" destOrd="0" presId="urn:microsoft.com/office/officeart/2005/8/layout/hierarchy3"/>
    <dgm:cxn modelId="{A2FAC012-BBBB-034A-8405-0C2048C46B90}" type="presParOf" srcId="{C718DDA5-FFAF-4B3D-A024-875F46651571}" destId="{34662323-F5EA-4AAA-9BA5-BA6B36EF4421}" srcOrd="0" destOrd="0" presId="urn:microsoft.com/office/officeart/2005/8/layout/hierarchy3"/>
    <dgm:cxn modelId="{E3916B9D-B19E-C543-BFE5-E6CB964C87F9}" type="presParOf" srcId="{34662323-F5EA-4AAA-9BA5-BA6B36EF4421}" destId="{6B6379B4-5EB3-40B5-BB7D-C80295A4E0A7}" srcOrd="0" destOrd="0" presId="urn:microsoft.com/office/officeart/2005/8/layout/hierarchy3"/>
    <dgm:cxn modelId="{FC0E7D7A-5F74-F84A-B98F-3DEDF7F5597C}" type="presParOf" srcId="{34662323-F5EA-4AAA-9BA5-BA6B36EF4421}" destId="{11D39C65-0C86-4481-8B73-4A009052FB05}" srcOrd="1" destOrd="0" presId="urn:microsoft.com/office/officeart/2005/8/layout/hierarchy3"/>
    <dgm:cxn modelId="{6D4725E3-095B-EF4B-A554-374E14C62BE1}" type="presParOf" srcId="{C718DDA5-FFAF-4B3D-A024-875F46651571}" destId="{1346CD0B-6B87-4F00-82B2-A76D71ECA362}" srcOrd="1" destOrd="0" presId="urn:microsoft.com/office/officeart/2005/8/layout/hierarchy3"/>
    <dgm:cxn modelId="{DFF4A119-E071-3045-AC5E-83EAAD47750B}" type="presParOf" srcId="{1346CD0B-6B87-4F00-82B2-A76D71ECA362}" destId="{8EC30DD8-1C61-4CBB-BD42-59E65BD5163D}" srcOrd="0" destOrd="0" presId="urn:microsoft.com/office/officeart/2005/8/layout/hierarchy3"/>
    <dgm:cxn modelId="{A8F36309-019E-CD49-A186-4DE1E434CF6F}" type="presParOf" srcId="{1346CD0B-6B87-4F00-82B2-A76D71ECA362}" destId="{AC86F405-86BC-4B5B-9AD4-7FF087A6426D}" srcOrd="1" destOrd="0" presId="urn:microsoft.com/office/officeart/2005/8/layout/hierarchy3"/>
    <dgm:cxn modelId="{6AE7B8C1-C7AB-5D48-8EA0-D488E2AD0C73}" type="presParOf" srcId="{1346CD0B-6B87-4F00-82B2-A76D71ECA362}" destId="{4BB876F5-3610-49EE-BADD-6B23F7729F74}" srcOrd="2" destOrd="0" presId="urn:microsoft.com/office/officeart/2005/8/layout/hierarchy3"/>
    <dgm:cxn modelId="{F791B064-61BE-F64B-9A9C-9183540519DB}" type="presParOf" srcId="{1346CD0B-6B87-4F00-82B2-A76D71ECA362}" destId="{15D3EFA6-8D22-4CAE-90B0-48996B293088}" srcOrd="3" destOrd="0" presId="urn:microsoft.com/office/officeart/2005/8/layout/hierarchy3"/>
    <dgm:cxn modelId="{89055BB0-4EF4-7840-8B14-4A020F1EA4EE}" type="presParOf" srcId="{1346CD0B-6B87-4F00-82B2-A76D71ECA362}" destId="{83E13102-2767-48B9-861C-4AE96AA52170}" srcOrd="4" destOrd="0" presId="urn:microsoft.com/office/officeart/2005/8/layout/hierarchy3"/>
    <dgm:cxn modelId="{2294DE3B-8B2C-FA4F-9AD9-1162473CCE50}" type="presParOf" srcId="{1346CD0B-6B87-4F00-82B2-A76D71ECA362}" destId="{D008F578-7EC9-4DC4-8D94-5CB6DA0B064A}" srcOrd="5" destOrd="0" presId="urn:microsoft.com/office/officeart/2005/8/layout/hierarchy3"/>
    <dgm:cxn modelId="{45A1AE17-BF11-1841-B5C4-022CAB2EC031}" type="presParOf" srcId="{0D023926-1AFE-42B7-8D9F-E4846485D656}" destId="{843ACCF4-BD2B-485A-A97B-085E2AFF21EA}" srcOrd="1" destOrd="0" presId="urn:microsoft.com/office/officeart/2005/8/layout/hierarchy3"/>
    <dgm:cxn modelId="{91E684FF-F756-084C-9853-A176314D7AB5}" type="presParOf" srcId="{843ACCF4-BD2B-485A-A97B-085E2AFF21EA}" destId="{64B83BDC-4051-4DF2-8AC0-A2F9FE61E11E}" srcOrd="0" destOrd="0" presId="urn:microsoft.com/office/officeart/2005/8/layout/hierarchy3"/>
    <dgm:cxn modelId="{A7FE5D91-6B80-9D40-A8BE-3B5D7CE65B8E}" type="presParOf" srcId="{64B83BDC-4051-4DF2-8AC0-A2F9FE61E11E}" destId="{439215AF-3910-4D94-AC8D-CB25F60D42BC}" srcOrd="0" destOrd="0" presId="urn:microsoft.com/office/officeart/2005/8/layout/hierarchy3"/>
    <dgm:cxn modelId="{CF02B8B3-1852-B44A-8B20-E64602706FE2}" type="presParOf" srcId="{64B83BDC-4051-4DF2-8AC0-A2F9FE61E11E}" destId="{CC05D775-A7DE-4935-9CD5-C922ABE6566C}" srcOrd="1" destOrd="0" presId="urn:microsoft.com/office/officeart/2005/8/layout/hierarchy3"/>
    <dgm:cxn modelId="{7CAA9F0D-3BD6-F545-97D0-A10AE44D8208}" type="presParOf" srcId="{843ACCF4-BD2B-485A-A97B-085E2AFF21EA}" destId="{15B98B9D-80AE-4DAC-AFE7-82A40670ED2A}" srcOrd="1" destOrd="0" presId="urn:microsoft.com/office/officeart/2005/8/layout/hierarchy3"/>
    <dgm:cxn modelId="{08B7F38E-3ACE-1A4F-B63C-5B57B2808DA7}" type="presParOf" srcId="{15B98B9D-80AE-4DAC-AFE7-82A40670ED2A}" destId="{DCC38216-B019-4061-B57A-3B5060657730}" srcOrd="0" destOrd="0" presId="urn:microsoft.com/office/officeart/2005/8/layout/hierarchy3"/>
    <dgm:cxn modelId="{0A701A53-A588-A64E-86EE-8FFDF0D1DC2A}" type="presParOf" srcId="{15B98B9D-80AE-4DAC-AFE7-82A40670ED2A}" destId="{02AEC93A-3A5F-49BF-94B0-1091F02A1382}" srcOrd="1" destOrd="0" presId="urn:microsoft.com/office/officeart/2005/8/layout/hierarchy3"/>
    <dgm:cxn modelId="{982E5BEA-D853-7A46-86A2-E621A2077EB0}" type="presParOf" srcId="{15B98B9D-80AE-4DAC-AFE7-82A40670ED2A}" destId="{C238F5A7-D6D2-4C1A-B884-C18E187F9DD7}" srcOrd="2" destOrd="0" presId="urn:microsoft.com/office/officeart/2005/8/layout/hierarchy3"/>
    <dgm:cxn modelId="{0B993029-4939-2C49-B98C-8F951832A06D}" type="presParOf" srcId="{15B98B9D-80AE-4DAC-AFE7-82A40670ED2A}" destId="{E5FE417D-F661-479D-827D-9B570A96CEFE}" srcOrd="3" destOrd="0" presId="urn:microsoft.com/office/officeart/2005/8/layout/hierarchy3"/>
    <dgm:cxn modelId="{81761520-4371-F34F-9CCE-DAC25B3B7865}" type="presParOf" srcId="{15B98B9D-80AE-4DAC-AFE7-82A40670ED2A}" destId="{3E3FE28A-BBCA-4BC8-84D4-FF546A07BFF2}" srcOrd="4" destOrd="0" presId="urn:microsoft.com/office/officeart/2005/8/layout/hierarchy3"/>
    <dgm:cxn modelId="{60FDEAF9-4937-C443-83CD-A845691A6A36}" type="presParOf" srcId="{15B98B9D-80AE-4DAC-AFE7-82A40670ED2A}" destId="{87D874DE-4EE8-479A-8CA5-6BB51B15756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1A5BA-EBD8-40DD-AFA0-163397FB751A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87ABBF70-5F1A-4A82-9CE4-FCF603CAC185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B4345CF6-D05D-4453-BD7C-4D53DDA76F82}" type="parTrans" cxnId="{42CA962D-674F-4099-A012-2494521E915B}">
      <dgm:prSet/>
      <dgm:spPr/>
      <dgm:t>
        <a:bodyPr/>
        <a:lstStyle/>
        <a:p>
          <a:endParaRPr lang="en-US"/>
        </a:p>
      </dgm:t>
    </dgm:pt>
    <dgm:pt modelId="{40F3EFCF-2C7E-45FA-9C8A-887AE2AB4CF1}" type="sibTrans" cxnId="{42CA962D-674F-4099-A012-2494521E915B}">
      <dgm:prSet/>
      <dgm:spPr/>
      <dgm:t>
        <a:bodyPr/>
        <a:lstStyle/>
        <a:p>
          <a:endParaRPr lang="en-US"/>
        </a:p>
      </dgm:t>
    </dgm:pt>
    <dgm:pt modelId="{9ABF90A1-5782-4C98-AE0C-D9EE2D918EE8}">
      <dgm:prSet phldrT="[Text]"/>
      <dgm:spPr/>
      <dgm:t>
        <a:bodyPr/>
        <a:lstStyle/>
        <a:p>
          <a:r>
            <a:rPr lang="en-US" dirty="0" smtClean="0"/>
            <a:t>Bright red = O2 rich; </a:t>
          </a:r>
          <a:endParaRPr lang="en-US" dirty="0"/>
        </a:p>
      </dgm:t>
    </dgm:pt>
    <dgm:pt modelId="{079818E2-FA24-4841-8B62-5EDDEECABF23}" type="parTrans" cxnId="{77073D46-6305-4878-AFBD-0528FB32587B}">
      <dgm:prSet/>
      <dgm:spPr/>
      <dgm:t>
        <a:bodyPr/>
        <a:lstStyle/>
        <a:p>
          <a:endParaRPr lang="en-US"/>
        </a:p>
      </dgm:t>
    </dgm:pt>
    <dgm:pt modelId="{EE74D22C-A092-4225-892E-667F1EE3F552}" type="sibTrans" cxnId="{77073D46-6305-4878-AFBD-0528FB32587B}">
      <dgm:prSet/>
      <dgm:spPr/>
      <dgm:t>
        <a:bodyPr/>
        <a:lstStyle/>
        <a:p>
          <a:endParaRPr lang="en-US"/>
        </a:p>
      </dgm:t>
    </dgm:pt>
    <dgm:pt modelId="{75DA605B-873C-4866-9AE7-D86080EE127B}">
      <dgm:prSet phldrT="[Text]"/>
      <dgm:spPr/>
      <dgm:t>
        <a:bodyPr/>
        <a:lstStyle/>
        <a:p>
          <a:r>
            <a:rPr lang="en-US" dirty="0" smtClean="0"/>
            <a:t>Osmolarity</a:t>
          </a:r>
          <a:endParaRPr lang="en-US" dirty="0"/>
        </a:p>
      </dgm:t>
    </dgm:pt>
    <dgm:pt modelId="{61AB9D39-DE18-49B1-B03D-E6F9FDD2784D}" type="parTrans" cxnId="{133C4F53-FC5C-43D9-90A2-6674B7BA8D39}">
      <dgm:prSet/>
      <dgm:spPr/>
      <dgm:t>
        <a:bodyPr/>
        <a:lstStyle/>
        <a:p>
          <a:endParaRPr lang="en-US"/>
        </a:p>
      </dgm:t>
    </dgm:pt>
    <dgm:pt modelId="{79CF68E2-936B-46E9-B5B6-58923830C986}" type="sibTrans" cxnId="{133C4F53-FC5C-43D9-90A2-6674B7BA8D39}">
      <dgm:prSet/>
      <dgm:spPr/>
      <dgm:t>
        <a:bodyPr/>
        <a:lstStyle/>
        <a:p>
          <a:endParaRPr lang="en-US"/>
        </a:p>
      </dgm:t>
    </dgm:pt>
    <dgm:pt modelId="{963E285A-F27C-4A8B-ACD3-B8F6778D684E}">
      <dgm:prSet phldrT="[Text]"/>
      <dgm:spPr/>
      <dgm:t>
        <a:bodyPr/>
        <a:lstStyle/>
        <a:p>
          <a:r>
            <a:rPr lang="en-US" dirty="0" smtClean="0"/>
            <a:t>Plasma osmolality is about 300 </a:t>
          </a:r>
          <a:r>
            <a:rPr lang="en-US" dirty="0" err="1" smtClean="0"/>
            <a:t>mmol</a:t>
          </a:r>
          <a:r>
            <a:rPr lang="en-US" dirty="0" smtClean="0"/>
            <a:t>/L (Equal to 0.9% NaCl Solution=Isotonic). </a:t>
          </a:r>
          <a:endParaRPr lang="en-US" dirty="0"/>
        </a:p>
      </dgm:t>
    </dgm:pt>
    <dgm:pt modelId="{A284C69A-FE8E-417E-A66C-CEDCC7F7FB9B}" type="parTrans" cxnId="{BEFB1F7C-AE28-485E-8302-D664521E81C4}">
      <dgm:prSet/>
      <dgm:spPr/>
      <dgm:t>
        <a:bodyPr/>
        <a:lstStyle/>
        <a:p>
          <a:endParaRPr lang="en-US"/>
        </a:p>
      </dgm:t>
    </dgm:pt>
    <dgm:pt modelId="{9DCE6777-A0C6-4EC9-B15E-75CD00E67EBA}" type="sibTrans" cxnId="{BEFB1F7C-AE28-485E-8302-D664521E81C4}">
      <dgm:prSet/>
      <dgm:spPr/>
      <dgm:t>
        <a:bodyPr/>
        <a:lstStyle/>
        <a:p>
          <a:endParaRPr lang="en-US"/>
        </a:p>
      </dgm:t>
    </dgm:pt>
    <dgm:pt modelId="{5AEAA32E-D70D-46B7-9460-8CC3AD53B810}">
      <dgm:prSet phldrT="[Text]"/>
      <dgm:spPr/>
      <dgm:t>
        <a:bodyPr/>
        <a:lstStyle/>
        <a:p>
          <a:r>
            <a:rPr lang="en-US" dirty="0" smtClean="0"/>
            <a:t>Regeneration</a:t>
          </a:r>
          <a:endParaRPr lang="en-US" dirty="0"/>
        </a:p>
      </dgm:t>
    </dgm:pt>
    <dgm:pt modelId="{9A4E287D-70A4-4F88-8148-FA93585195E8}" type="parTrans" cxnId="{7E629189-0F56-4B85-AF63-6E06CBF4E923}">
      <dgm:prSet/>
      <dgm:spPr/>
      <dgm:t>
        <a:bodyPr/>
        <a:lstStyle/>
        <a:p>
          <a:endParaRPr lang="en-US"/>
        </a:p>
      </dgm:t>
    </dgm:pt>
    <dgm:pt modelId="{43E9C025-63D2-4EB2-9C9A-552CDF182F31}" type="sibTrans" cxnId="{7E629189-0F56-4B85-AF63-6E06CBF4E923}">
      <dgm:prSet/>
      <dgm:spPr/>
      <dgm:t>
        <a:bodyPr/>
        <a:lstStyle/>
        <a:p>
          <a:endParaRPr lang="en-US"/>
        </a:p>
      </dgm:t>
    </dgm:pt>
    <dgm:pt modelId="{7D0EAF5F-95D9-45D1-8973-5D5D9B9E74ED}">
      <dgm:prSet phldrT="[Text]"/>
      <dgm:spPr/>
      <dgm:t>
        <a:bodyPr/>
        <a:lstStyle/>
        <a:p>
          <a:r>
            <a:rPr lang="en-US" dirty="0" smtClean="0"/>
            <a:t>Tremendous regenerative capacity.</a:t>
          </a:r>
          <a:endParaRPr lang="en-US" dirty="0"/>
        </a:p>
      </dgm:t>
    </dgm:pt>
    <dgm:pt modelId="{2D83D06F-84AE-467B-A415-197C5E79EF9E}" type="parTrans" cxnId="{5CD2D91E-D8AB-44B1-B10A-823FEA3C3FC7}">
      <dgm:prSet/>
      <dgm:spPr/>
      <dgm:t>
        <a:bodyPr/>
        <a:lstStyle/>
        <a:p>
          <a:endParaRPr lang="en-US"/>
        </a:p>
      </dgm:t>
    </dgm:pt>
    <dgm:pt modelId="{CE363145-8E93-4345-B940-7B1ECF595DCB}" type="sibTrans" cxnId="{5CD2D91E-D8AB-44B1-B10A-823FEA3C3FC7}">
      <dgm:prSet/>
      <dgm:spPr/>
      <dgm:t>
        <a:bodyPr/>
        <a:lstStyle/>
        <a:p>
          <a:endParaRPr lang="en-US"/>
        </a:p>
      </dgm:t>
    </dgm:pt>
    <dgm:pt modelId="{439BF3BC-30C1-499B-8B53-A5E7411DB890}">
      <dgm:prSet/>
      <dgm:spPr/>
      <dgm:t>
        <a:bodyPr/>
        <a:lstStyle/>
        <a:p>
          <a:r>
            <a:rPr lang="en-US" dirty="0" smtClean="0"/>
            <a:t>Dull red = O2 poor</a:t>
          </a:r>
          <a:endParaRPr lang="en-US" dirty="0"/>
        </a:p>
      </dgm:t>
    </dgm:pt>
    <dgm:pt modelId="{046DBCF3-58EE-4BC3-8B4C-4B00FCA70FFA}" type="parTrans" cxnId="{B1695F9A-E5D2-4248-896E-6AAEF413E094}">
      <dgm:prSet/>
      <dgm:spPr/>
      <dgm:t>
        <a:bodyPr/>
        <a:lstStyle/>
        <a:p>
          <a:endParaRPr lang="en-US"/>
        </a:p>
      </dgm:t>
    </dgm:pt>
    <dgm:pt modelId="{D28A4EDC-7839-4D89-9115-6BC9594C21B0}" type="sibTrans" cxnId="{B1695F9A-E5D2-4248-896E-6AAEF413E094}">
      <dgm:prSet/>
      <dgm:spPr/>
      <dgm:t>
        <a:bodyPr/>
        <a:lstStyle/>
        <a:p>
          <a:endParaRPr lang="en-US"/>
        </a:p>
      </dgm:t>
    </dgm:pt>
    <dgm:pt modelId="{D87DC520-D142-49AA-8D85-890012F211E4}" type="pres">
      <dgm:prSet presAssocID="{72B1A5BA-EBD8-40DD-AFA0-163397FB7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13AB9-EFB9-4C04-B4F9-205DC52C9E80}" type="pres">
      <dgm:prSet presAssocID="{87ABBF70-5F1A-4A82-9CE4-FCF603CAC185}" presName="linNode" presStyleCnt="0"/>
      <dgm:spPr/>
    </dgm:pt>
    <dgm:pt modelId="{8089A99E-8762-4A2C-8F48-9B2679243AF4}" type="pres">
      <dgm:prSet presAssocID="{87ABBF70-5F1A-4A82-9CE4-FCF603CAC18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04376-DA0C-42DA-980C-A09265555886}" type="pres">
      <dgm:prSet presAssocID="{87ABBF70-5F1A-4A82-9CE4-FCF603CAC18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1A34D-067F-4ADD-B565-63A335468A77}" type="pres">
      <dgm:prSet presAssocID="{40F3EFCF-2C7E-45FA-9C8A-887AE2AB4CF1}" presName="sp" presStyleCnt="0"/>
      <dgm:spPr/>
    </dgm:pt>
    <dgm:pt modelId="{67C12C21-37DD-40A2-BCF0-97481C8D9160}" type="pres">
      <dgm:prSet presAssocID="{75DA605B-873C-4866-9AE7-D86080EE127B}" presName="linNode" presStyleCnt="0"/>
      <dgm:spPr/>
    </dgm:pt>
    <dgm:pt modelId="{3D03230A-2FA0-4246-8976-7F830C957639}" type="pres">
      <dgm:prSet presAssocID="{75DA605B-873C-4866-9AE7-D86080EE127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CEEE7-0F46-4E40-A6B5-305223215EA8}" type="pres">
      <dgm:prSet presAssocID="{75DA605B-873C-4866-9AE7-D86080EE127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43EA9-767F-4CBD-AACC-25D8E12206EA}" type="pres">
      <dgm:prSet presAssocID="{79CF68E2-936B-46E9-B5B6-58923830C986}" presName="sp" presStyleCnt="0"/>
      <dgm:spPr/>
    </dgm:pt>
    <dgm:pt modelId="{E22F82F2-3845-497E-9F09-095D1E7EDE8B}" type="pres">
      <dgm:prSet presAssocID="{5AEAA32E-D70D-46B7-9460-8CC3AD53B810}" presName="linNode" presStyleCnt="0"/>
      <dgm:spPr/>
    </dgm:pt>
    <dgm:pt modelId="{2F731499-220A-40B8-8D35-2BFF7382A78C}" type="pres">
      <dgm:prSet presAssocID="{5AEAA32E-D70D-46B7-9460-8CC3AD53B8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33783-691B-424B-8555-FF6725B87570}" type="pres">
      <dgm:prSet presAssocID="{5AEAA32E-D70D-46B7-9460-8CC3AD53B81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9ECB4-A228-4EE5-92C4-454CEE91C28F}" type="presOf" srcId="{72B1A5BA-EBD8-40DD-AFA0-163397FB751A}" destId="{D87DC520-D142-49AA-8D85-890012F211E4}" srcOrd="0" destOrd="0" presId="urn:microsoft.com/office/officeart/2005/8/layout/vList5"/>
    <dgm:cxn modelId="{5CD2D91E-D8AB-44B1-B10A-823FEA3C3FC7}" srcId="{5AEAA32E-D70D-46B7-9460-8CC3AD53B810}" destId="{7D0EAF5F-95D9-45D1-8973-5D5D9B9E74ED}" srcOrd="0" destOrd="0" parTransId="{2D83D06F-84AE-467B-A415-197C5E79EF9E}" sibTransId="{CE363145-8E93-4345-B940-7B1ECF595DCB}"/>
    <dgm:cxn modelId="{42CA962D-674F-4099-A012-2494521E915B}" srcId="{72B1A5BA-EBD8-40DD-AFA0-163397FB751A}" destId="{87ABBF70-5F1A-4A82-9CE4-FCF603CAC185}" srcOrd="0" destOrd="0" parTransId="{B4345CF6-D05D-4453-BD7C-4D53DDA76F82}" sibTransId="{40F3EFCF-2C7E-45FA-9C8A-887AE2AB4CF1}"/>
    <dgm:cxn modelId="{BEFB1F7C-AE28-485E-8302-D664521E81C4}" srcId="{75DA605B-873C-4866-9AE7-D86080EE127B}" destId="{963E285A-F27C-4A8B-ACD3-B8F6778D684E}" srcOrd="0" destOrd="0" parTransId="{A284C69A-FE8E-417E-A66C-CEDCC7F7FB9B}" sibTransId="{9DCE6777-A0C6-4EC9-B15E-75CD00E67EBA}"/>
    <dgm:cxn modelId="{91A32353-8122-4DB9-8A12-BED799C0C2DB}" type="presOf" srcId="{9ABF90A1-5782-4C98-AE0C-D9EE2D918EE8}" destId="{FA204376-DA0C-42DA-980C-A09265555886}" srcOrd="0" destOrd="0" presId="urn:microsoft.com/office/officeart/2005/8/layout/vList5"/>
    <dgm:cxn modelId="{F4A32981-B26B-4AB7-AE24-970822CED9D6}" type="presOf" srcId="{439BF3BC-30C1-499B-8B53-A5E7411DB890}" destId="{FA204376-DA0C-42DA-980C-A09265555886}" srcOrd="0" destOrd="1" presId="urn:microsoft.com/office/officeart/2005/8/layout/vList5"/>
    <dgm:cxn modelId="{133C4F53-FC5C-43D9-90A2-6674B7BA8D39}" srcId="{72B1A5BA-EBD8-40DD-AFA0-163397FB751A}" destId="{75DA605B-873C-4866-9AE7-D86080EE127B}" srcOrd="1" destOrd="0" parTransId="{61AB9D39-DE18-49B1-B03D-E6F9FDD2784D}" sibTransId="{79CF68E2-936B-46E9-B5B6-58923830C986}"/>
    <dgm:cxn modelId="{5EACEB4F-C286-4724-B2B3-51B51961180F}" type="presOf" srcId="{5AEAA32E-D70D-46B7-9460-8CC3AD53B810}" destId="{2F731499-220A-40B8-8D35-2BFF7382A78C}" srcOrd="0" destOrd="0" presId="urn:microsoft.com/office/officeart/2005/8/layout/vList5"/>
    <dgm:cxn modelId="{6269E31E-2866-43E5-B08B-AF0B22A1B232}" type="presOf" srcId="{7D0EAF5F-95D9-45D1-8973-5D5D9B9E74ED}" destId="{65533783-691B-424B-8555-FF6725B87570}" srcOrd="0" destOrd="0" presId="urn:microsoft.com/office/officeart/2005/8/layout/vList5"/>
    <dgm:cxn modelId="{7E629189-0F56-4B85-AF63-6E06CBF4E923}" srcId="{72B1A5BA-EBD8-40DD-AFA0-163397FB751A}" destId="{5AEAA32E-D70D-46B7-9460-8CC3AD53B810}" srcOrd="2" destOrd="0" parTransId="{9A4E287D-70A4-4F88-8148-FA93585195E8}" sibTransId="{43E9C025-63D2-4EB2-9C9A-552CDF182F31}"/>
    <dgm:cxn modelId="{B1695F9A-E5D2-4248-896E-6AAEF413E094}" srcId="{87ABBF70-5F1A-4A82-9CE4-FCF603CAC185}" destId="{439BF3BC-30C1-499B-8B53-A5E7411DB890}" srcOrd="1" destOrd="0" parTransId="{046DBCF3-58EE-4BC3-8B4C-4B00FCA70FFA}" sibTransId="{D28A4EDC-7839-4D89-9115-6BC9594C21B0}"/>
    <dgm:cxn modelId="{8840AA14-676B-4324-83BB-913A27D4C8EC}" type="presOf" srcId="{963E285A-F27C-4A8B-ACD3-B8F6778D684E}" destId="{568CEEE7-0F46-4E40-A6B5-305223215EA8}" srcOrd="0" destOrd="0" presId="urn:microsoft.com/office/officeart/2005/8/layout/vList5"/>
    <dgm:cxn modelId="{745C6C34-962C-4922-9322-0A99969C4CFC}" type="presOf" srcId="{75DA605B-873C-4866-9AE7-D86080EE127B}" destId="{3D03230A-2FA0-4246-8976-7F830C957639}" srcOrd="0" destOrd="0" presId="urn:microsoft.com/office/officeart/2005/8/layout/vList5"/>
    <dgm:cxn modelId="{77073D46-6305-4878-AFBD-0528FB32587B}" srcId="{87ABBF70-5F1A-4A82-9CE4-FCF603CAC185}" destId="{9ABF90A1-5782-4C98-AE0C-D9EE2D918EE8}" srcOrd="0" destOrd="0" parTransId="{079818E2-FA24-4841-8B62-5EDDEECABF23}" sibTransId="{EE74D22C-A092-4225-892E-667F1EE3F552}"/>
    <dgm:cxn modelId="{ABF80811-9361-4CFB-AA8C-0AAA0A8E0D88}" type="presOf" srcId="{87ABBF70-5F1A-4A82-9CE4-FCF603CAC185}" destId="{8089A99E-8762-4A2C-8F48-9B2679243AF4}" srcOrd="0" destOrd="0" presId="urn:microsoft.com/office/officeart/2005/8/layout/vList5"/>
    <dgm:cxn modelId="{5FE48B7D-3F14-48C1-BDC4-FDB5A770100D}" type="presParOf" srcId="{D87DC520-D142-49AA-8D85-890012F211E4}" destId="{41913AB9-EFB9-4C04-B4F9-205DC52C9E80}" srcOrd="0" destOrd="0" presId="urn:microsoft.com/office/officeart/2005/8/layout/vList5"/>
    <dgm:cxn modelId="{22B935C6-FF62-4464-9209-2FD80F124B88}" type="presParOf" srcId="{41913AB9-EFB9-4C04-B4F9-205DC52C9E80}" destId="{8089A99E-8762-4A2C-8F48-9B2679243AF4}" srcOrd="0" destOrd="0" presId="urn:microsoft.com/office/officeart/2005/8/layout/vList5"/>
    <dgm:cxn modelId="{C5DA0A3B-096F-42F3-987A-E818D8445782}" type="presParOf" srcId="{41913AB9-EFB9-4C04-B4F9-205DC52C9E80}" destId="{FA204376-DA0C-42DA-980C-A09265555886}" srcOrd="1" destOrd="0" presId="urn:microsoft.com/office/officeart/2005/8/layout/vList5"/>
    <dgm:cxn modelId="{AEC5919B-0FDF-4161-AB43-3ED79C38138A}" type="presParOf" srcId="{D87DC520-D142-49AA-8D85-890012F211E4}" destId="{6B51A34D-067F-4ADD-B565-63A335468A77}" srcOrd="1" destOrd="0" presId="urn:microsoft.com/office/officeart/2005/8/layout/vList5"/>
    <dgm:cxn modelId="{FC741537-61F9-47D8-BB39-FC0356DB9469}" type="presParOf" srcId="{D87DC520-D142-49AA-8D85-890012F211E4}" destId="{67C12C21-37DD-40A2-BCF0-97481C8D9160}" srcOrd="2" destOrd="0" presId="urn:microsoft.com/office/officeart/2005/8/layout/vList5"/>
    <dgm:cxn modelId="{1466CAE8-53F0-433F-BE0B-BE06628DE31F}" type="presParOf" srcId="{67C12C21-37DD-40A2-BCF0-97481C8D9160}" destId="{3D03230A-2FA0-4246-8976-7F830C957639}" srcOrd="0" destOrd="0" presId="urn:microsoft.com/office/officeart/2005/8/layout/vList5"/>
    <dgm:cxn modelId="{F1310094-B8CD-4967-977C-76F8F16C8B13}" type="presParOf" srcId="{67C12C21-37DD-40A2-BCF0-97481C8D9160}" destId="{568CEEE7-0F46-4E40-A6B5-305223215EA8}" srcOrd="1" destOrd="0" presId="urn:microsoft.com/office/officeart/2005/8/layout/vList5"/>
    <dgm:cxn modelId="{1EBA8CC0-4A80-4804-93D5-9CD215155180}" type="presParOf" srcId="{D87DC520-D142-49AA-8D85-890012F211E4}" destId="{59943EA9-767F-4CBD-AACC-25D8E12206EA}" srcOrd="3" destOrd="0" presId="urn:microsoft.com/office/officeart/2005/8/layout/vList5"/>
    <dgm:cxn modelId="{9EB08F3F-9DB9-4365-968E-742E874B10FD}" type="presParOf" srcId="{D87DC520-D142-49AA-8D85-890012F211E4}" destId="{E22F82F2-3845-497E-9F09-095D1E7EDE8B}" srcOrd="4" destOrd="0" presId="urn:microsoft.com/office/officeart/2005/8/layout/vList5"/>
    <dgm:cxn modelId="{F138102C-77AA-415D-9AF7-42607A12E756}" type="presParOf" srcId="{E22F82F2-3845-497E-9F09-095D1E7EDE8B}" destId="{2F731499-220A-40B8-8D35-2BFF7382A78C}" srcOrd="0" destOrd="0" presId="urn:microsoft.com/office/officeart/2005/8/layout/vList5"/>
    <dgm:cxn modelId="{B692F0AB-599D-495E-9361-E609D751573B}" type="presParOf" srcId="{E22F82F2-3845-497E-9F09-095D1E7EDE8B}" destId="{65533783-691B-424B-8555-FF6725B875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773156-E878-4F8A-99F0-B8D81362F40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CB98910-ACBF-4456-9E0D-AC3521DF8A9B}">
      <dgm:prSet phldrT="[نص]"/>
      <dgm:spPr/>
      <dgm:t>
        <a:bodyPr/>
        <a:lstStyle/>
        <a:p>
          <a:r>
            <a:rPr lang="en-US" dirty="0" smtClean="0"/>
            <a:t>Plasma osmotic</a:t>
          </a:r>
          <a:r>
            <a:rPr lang="en-US" baseline="0" dirty="0" smtClean="0"/>
            <a:t> pressure:</a:t>
          </a:r>
          <a:endParaRPr lang="en-US" dirty="0"/>
        </a:p>
      </dgm:t>
    </dgm:pt>
    <dgm:pt modelId="{AFFBFC69-AC38-4BC9-A2DC-B98E0195053F}" type="parTrans" cxnId="{6A9F4C67-839A-4D30-8EF7-2DA67F5F3F60}">
      <dgm:prSet/>
      <dgm:spPr/>
      <dgm:t>
        <a:bodyPr/>
        <a:lstStyle/>
        <a:p>
          <a:endParaRPr lang="en-US"/>
        </a:p>
      </dgm:t>
    </dgm:pt>
    <dgm:pt modelId="{2C36DC59-5E1C-4B5E-93A2-E7FE9740A99B}" type="sibTrans" cxnId="{6A9F4C67-839A-4D30-8EF7-2DA67F5F3F60}">
      <dgm:prSet/>
      <dgm:spPr/>
      <dgm:t>
        <a:bodyPr/>
        <a:lstStyle/>
        <a:p>
          <a:endParaRPr lang="en-US"/>
        </a:p>
      </dgm:t>
    </dgm:pt>
    <dgm:pt modelId="{09139A49-E141-4EFE-83E0-A650BABD643F}">
      <dgm:prSet phldrT="[نص]" custT="1"/>
      <dgm:spPr/>
      <dgm:t>
        <a:bodyPr/>
        <a:lstStyle/>
        <a:p>
          <a:r>
            <a:rPr lang="en-US" sz="2000" b="0" dirty="0" smtClean="0"/>
            <a:t>Is</a:t>
          </a:r>
          <a:r>
            <a:rPr lang="en-US" sz="2000" b="0" baseline="0" dirty="0" smtClean="0"/>
            <a:t> 300 mmol/L or 770kPa</a:t>
          </a:r>
          <a:endParaRPr lang="en-US" sz="2000" b="0" dirty="0"/>
        </a:p>
      </dgm:t>
    </dgm:pt>
    <dgm:pt modelId="{7C002CC2-5C93-4FB4-8D48-E31FCD8F3F9B}" type="parTrans" cxnId="{EDECED3E-DE5B-48CA-85F3-928246700FA2}">
      <dgm:prSet/>
      <dgm:spPr/>
      <dgm:t>
        <a:bodyPr/>
        <a:lstStyle/>
        <a:p>
          <a:endParaRPr lang="en-US"/>
        </a:p>
      </dgm:t>
    </dgm:pt>
    <dgm:pt modelId="{7561623B-4DE3-46CE-8869-711EED0F76E3}" type="sibTrans" cxnId="{EDECED3E-DE5B-48CA-85F3-928246700FA2}">
      <dgm:prSet/>
      <dgm:spPr/>
      <dgm:t>
        <a:bodyPr/>
        <a:lstStyle/>
        <a:p>
          <a:endParaRPr lang="en-US"/>
        </a:p>
      </dgm:t>
    </dgm:pt>
    <dgm:pt modelId="{DE0872FE-A5A9-4E46-924A-B690AE041752}">
      <dgm:prSet phldrT="[نص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Specific</a:t>
          </a:r>
          <a:r>
            <a:rPr lang="en-US" baseline="0" dirty="0" smtClean="0">
              <a:solidFill>
                <a:schemeClr val="bg1"/>
              </a:solidFill>
            </a:rPr>
            <a:t> gravity</a:t>
          </a:r>
          <a:r>
            <a:rPr lang="en-US" dirty="0" smtClean="0">
              <a:solidFill>
                <a:schemeClr val="bg1"/>
              </a:solidFill>
            </a:rPr>
            <a:t>:</a:t>
          </a:r>
          <a:endParaRPr lang="en-US" dirty="0">
            <a:solidFill>
              <a:schemeClr val="bg1"/>
            </a:solidFill>
          </a:endParaRPr>
        </a:p>
      </dgm:t>
    </dgm:pt>
    <dgm:pt modelId="{CEA977CC-E0AC-4489-90D4-8C36FFE3884A}" type="parTrans" cxnId="{41529815-62A7-4E20-B8D4-3F02BE5E0805}">
      <dgm:prSet/>
      <dgm:spPr/>
      <dgm:t>
        <a:bodyPr/>
        <a:lstStyle/>
        <a:p>
          <a:endParaRPr lang="en-US"/>
        </a:p>
      </dgm:t>
    </dgm:pt>
    <dgm:pt modelId="{F04CE191-FB45-476D-AE89-E46E0F5FBFD3}" type="sibTrans" cxnId="{41529815-62A7-4E20-B8D4-3F02BE5E0805}">
      <dgm:prSet/>
      <dgm:spPr/>
      <dgm:t>
        <a:bodyPr/>
        <a:lstStyle/>
        <a:p>
          <a:endParaRPr lang="en-US"/>
        </a:p>
      </dgm:t>
    </dgm:pt>
    <dgm:pt modelId="{3B0065B5-3794-4B58-ACFE-27B102C3F86E}">
      <dgm:prSet phldrT="[نص]" custT="1"/>
      <dgm:spPr/>
      <dgm:t>
        <a:bodyPr/>
        <a:lstStyle/>
        <a:p>
          <a:r>
            <a:rPr lang="en-US" sz="2000" dirty="0" smtClean="0"/>
            <a:t>Total</a:t>
          </a:r>
          <a:r>
            <a:rPr lang="en-US" sz="2000" baseline="0" dirty="0" smtClean="0"/>
            <a:t> blood: (1.050-1.060) more influenced by RBC.</a:t>
          </a:r>
          <a:endParaRPr lang="en-US" sz="2000" dirty="0"/>
        </a:p>
      </dgm:t>
    </dgm:pt>
    <dgm:pt modelId="{F203993B-F619-4043-BF65-785BE2F4F855}" type="parTrans" cxnId="{E2B60D07-81D7-4252-815F-320642C6BACD}">
      <dgm:prSet/>
      <dgm:spPr/>
      <dgm:t>
        <a:bodyPr/>
        <a:lstStyle/>
        <a:p>
          <a:endParaRPr lang="en-US"/>
        </a:p>
      </dgm:t>
    </dgm:pt>
    <dgm:pt modelId="{132CF349-0584-40F0-994F-EF4DDE5959FA}" type="sibTrans" cxnId="{E2B60D07-81D7-4252-815F-320642C6BACD}">
      <dgm:prSet/>
      <dgm:spPr/>
      <dgm:t>
        <a:bodyPr/>
        <a:lstStyle/>
        <a:p>
          <a:endParaRPr lang="en-US"/>
        </a:p>
      </dgm:t>
    </dgm:pt>
    <dgm:pt modelId="{718EF858-264F-4468-96B4-646BA43CFFEE}">
      <dgm:prSet/>
      <dgm:spPr/>
      <dgm:t>
        <a:bodyPr/>
        <a:lstStyle/>
        <a:p>
          <a:endParaRPr lang="en-US" sz="1800" dirty="0">
            <a:solidFill>
              <a:srgbClr val="92D050"/>
            </a:solidFill>
          </a:endParaRPr>
        </a:p>
      </dgm:t>
    </dgm:pt>
    <dgm:pt modelId="{138B94C5-D717-4295-81D9-543872492071}" type="parTrans" cxnId="{4C37D43A-9370-43E3-9576-65C994D9B9E8}">
      <dgm:prSet/>
      <dgm:spPr/>
      <dgm:t>
        <a:bodyPr/>
        <a:lstStyle/>
        <a:p>
          <a:endParaRPr lang="en-US"/>
        </a:p>
      </dgm:t>
    </dgm:pt>
    <dgm:pt modelId="{E1266E72-5E6B-400F-9A1E-4F64143B594D}" type="sibTrans" cxnId="{4C37D43A-9370-43E3-9576-65C994D9B9E8}">
      <dgm:prSet/>
      <dgm:spPr/>
      <dgm:t>
        <a:bodyPr/>
        <a:lstStyle/>
        <a:p>
          <a:endParaRPr lang="en-US"/>
        </a:p>
      </dgm:t>
    </dgm:pt>
    <dgm:pt modelId="{962888C3-C49E-B548-A651-D333D990833E}">
      <dgm:prSet phldrT="[نص]"/>
      <dgm:spPr/>
      <dgm:t>
        <a:bodyPr/>
        <a:lstStyle/>
        <a:p>
          <a:endParaRPr lang="en-US" sz="1600" dirty="0">
            <a:solidFill>
              <a:srgbClr val="92D050"/>
            </a:solidFill>
          </a:endParaRPr>
        </a:p>
      </dgm:t>
    </dgm:pt>
    <dgm:pt modelId="{4447AC50-DE52-A840-BCC5-5C76EB3BAF09}" type="parTrans" cxnId="{A329C44B-549E-0C40-8B74-7D1E49642E18}">
      <dgm:prSet/>
      <dgm:spPr/>
      <dgm:t>
        <a:bodyPr/>
        <a:lstStyle/>
        <a:p>
          <a:endParaRPr lang="en-US"/>
        </a:p>
      </dgm:t>
    </dgm:pt>
    <dgm:pt modelId="{C470641C-497A-1A42-8644-DABB349901D0}" type="sibTrans" cxnId="{A329C44B-549E-0C40-8B74-7D1E49642E18}">
      <dgm:prSet/>
      <dgm:spPr/>
      <dgm:t>
        <a:bodyPr/>
        <a:lstStyle/>
        <a:p>
          <a:endParaRPr lang="en-US"/>
        </a:p>
      </dgm:t>
    </dgm:pt>
    <dgm:pt modelId="{95A2DBAB-5806-A74B-BA0B-90595945659A}">
      <dgm:prSet phldrT="[نص]"/>
      <dgm:spPr/>
      <dgm:t>
        <a:bodyPr/>
        <a:lstStyle/>
        <a:p>
          <a:endParaRPr lang="en-US" sz="1600" dirty="0">
            <a:solidFill>
              <a:srgbClr val="92D050"/>
            </a:solidFill>
          </a:endParaRPr>
        </a:p>
      </dgm:t>
    </dgm:pt>
    <dgm:pt modelId="{96C0702D-6308-3A48-B994-27BC44F690B0}" type="parTrans" cxnId="{2F1BDED2-A154-1847-928B-EE5EB4B0049E}">
      <dgm:prSet/>
      <dgm:spPr/>
      <dgm:t>
        <a:bodyPr/>
        <a:lstStyle/>
        <a:p>
          <a:endParaRPr lang="en-US"/>
        </a:p>
      </dgm:t>
    </dgm:pt>
    <dgm:pt modelId="{E9FCD27E-4776-A14B-8972-76EBB8D260C9}" type="sibTrans" cxnId="{2F1BDED2-A154-1847-928B-EE5EB4B0049E}">
      <dgm:prSet/>
      <dgm:spPr/>
      <dgm:t>
        <a:bodyPr/>
        <a:lstStyle/>
        <a:p>
          <a:endParaRPr lang="en-US"/>
        </a:p>
      </dgm:t>
    </dgm:pt>
    <dgm:pt modelId="{369EEF3E-C1AE-1347-B07D-7EFCA030EFC8}">
      <dgm:prSet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Erythrocyte sedimentation rate (ESR)</a:t>
          </a:r>
          <a:endParaRPr lang="en-US" sz="1800" dirty="0">
            <a:solidFill>
              <a:schemeClr val="bg1"/>
            </a:solidFill>
          </a:endParaRPr>
        </a:p>
      </dgm:t>
    </dgm:pt>
    <dgm:pt modelId="{40672A54-1257-7242-A050-F2693C26D2F7}" type="parTrans" cxnId="{09D25D3F-ED26-BB4A-A5A1-0C7B8A055086}">
      <dgm:prSet/>
      <dgm:spPr/>
      <dgm:t>
        <a:bodyPr/>
        <a:lstStyle/>
        <a:p>
          <a:endParaRPr lang="en-US"/>
        </a:p>
      </dgm:t>
    </dgm:pt>
    <dgm:pt modelId="{8351FC16-A732-4241-BC56-5879A677CC88}" type="sibTrans" cxnId="{09D25D3F-ED26-BB4A-A5A1-0C7B8A055086}">
      <dgm:prSet/>
      <dgm:spPr/>
      <dgm:t>
        <a:bodyPr/>
        <a:lstStyle/>
        <a:p>
          <a:endParaRPr lang="en-US"/>
        </a:p>
      </dgm:t>
    </dgm:pt>
    <dgm:pt modelId="{D80FF6AC-14B2-834B-B915-793304C4808C}">
      <dgm:prSet phldrT="[نص]" custT="1"/>
      <dgm:spPr/>
      <dgm:t>
        <a:bodyPr/>
        <a:lstStyle/>
        <a:p>
          <a:r>
            <a:rPr lang="en-US" sz="2000" b="1" dirty="0" smtClean="0"/>
            <a:t>Crystal</a:t>
          </a:r>
          <a:r>
            <a:rPr lang="en-US" sz="2000" b="1" baseline="0" dirty="0" smtClean="0"/>
            <a:t> osmotic pressure</a:t>
          </a:r>
          <a:r>
            <a:rPr lang="en-US" sz="2000" b="0" baseline="0" dirty="0" smtClean="0"/>
            <a:t>: results from NaCl and modulates water distribution between inside and outside </a:t>
          </a:r>
          <a:r>
            <a:rPr lang="en-US" sz="2000" b="0" baseline="0" dirty="0" smtClean="0">
              <a:solidFill>
                <a:srgbClr val="FF0000"/>
              </a:solidFill>
            </a:rPr>
            <a:t>cells</a:t>
          </a:r>
          <a:r>
            <a:rPr lang="en-US" sz="2000" b="0" baseline="0" dirty="0" smtClean="0"/>
            <a:t>.</a:t>
          </a:r>
          <a:endParaRPr lang="en-US" sz="2000" b="0" dirty="0"/>
        </a:p>
      </dgm:t>
    </dgm:pt>
    <dgm:pt modelId="{8CCB974C-FAF8-244D-91E3-2CC00C35F535}" type="parTrans" cxnId="{96A3718A-0318-CD47-97A8-8E11A15C12ED}">
      <dgm:prSet/>
      <dgm:spPr/>
      <dgm:t>
        <a:bodyPr/>
        <a:lstStyle/>
        <a:p>
          <a:endParaRPr lang="en-US"/>
        </a:p>
      </dgm:t>
    </dgm:pt>
    <dgm:pt modelId="{5D436C87-9D68-CA45-AFCB-2C744BEBDFEA}" type="sibTrans" cxnId="{96A3718A-0318-CD47-97A8-8E11A15C12ED}">
      <dgm:prSet/>
      <dgm:spPr/>
      <dgm:t>
        <a:bodyPr/>
        <a:lstStyle/>
        <a:p>
          <a:endParaRPr lang="en-US"/>
        </a:p>
      </dgm:t>
    </dgm:pt>
    <dgm:pt modelId="{8B45882E-3D94-1B49-8F69-BC0360C38ED0}">
      <dgm:prSet phldrT="[نص]" custT="1"/>
      <dgm:spPr/>
      <dgm:t>
        <a:bodyPr/>
        <a:lstStyle/>
        <a:p>
          <a:r>
            <a:rPr lang="en-US" sz="2000" b="1" baseline="0" dirty="0" smtClean="0"/>
            <a:t>Colloid osmotic pressure</a:t>
          </a:r>
          <a:r>
            <a:rPr lang="en-US" sz="2000" b="0" baseline="0" dirty="0" smtClean="0"/>
            <a:t>: results from albumin and regulates water distribution between inside and outside of </a:t>
          </a:r>
          <a:r>
            <a:rPr lang="en-US" sz="2000" b="0" baseline="0" dirty="0" smtClean="0">
              <a:solidFill>
                <a:srgbClr val="FF0000"/>
              </a:solidFill>
            </a:rPr>
            <a:t>capillaries</a:t>
          </a:r>
          <a:r>
            <a:rPr lang="en-US" sz="2000" baseline="0" dirty="0" smtClean="0"/>
            <a:t>. </a:t>
          </a:r>
          <a:endParaRPr lang="en-US" sz="2000" dirty="0"/>
        </a:p>
      </dgm:t>
    </dgm:pt>
    <dgm:pt modelId="{11912B20-5C50-0144-93E6-8C27947407F8}" type="parTrans" cxnId="{025FE296-20E4-4E43-B0A7-AA6ECD2721B2}">
      <dgm:prSet/>
      <dgm:spPr/>
      <dgm:t>
        <a:bodyPr/>
        <a:lstStyle/>
        <a:p>
          <a:endParaRPr lang="en-US"/>
        </a:p>
      </dgm:t>
    </dgm:pt>
    <dgm:pt modelId="{D8356789-0E51-4745-B85C-E13D8E438B80}" type="sibTrans" cxnId="{025FE296-20E4-4E43-B0A7-AA6ECD2721B2}">
      <dgm:prSet/>
      <dgm:spPr/>
      <dgm:t>
        <a:bodyPr/>
        <a:lstStyle/>
        <a:p>
          <a:endParaRPr lang="en-US"/>
        </a:p>
      </dgm:t>
    </dgm:pt>
    <dgm:pt modelId="{852B29F9-7C40-7F41-AB97-5E324F8F996C}">
      <dgm:prSet phldrT="[نص]" custT="1"/>
      <dgm:spPr/>
      <dgm:t>
        <a:bodyPr/>
        <a:lstStyle/>
        <a:p>
          <a:r>
            <a:rPr lang="en-US" sz="2000" dirty="0" smtClean="0"/>
            <a:t>Plasma: (1.025-1.030) more influenced by plasma protein.</a:t>
          </a:r>
          <a:endParaRPr lang="en-US" sz="2000" dirty="0"/>
        </a:p>
      </dgm:t>
    </dgm:pt>
    <dgm:pt modelId="{19F7A8EB-ACEC-FC4A-88D0-02309460F65E}" type="parTrans" cxnId="{B361943B-F33F-A342-8418-ABACA01A70D8}">
      <dgm:prSet/>
      <dgm:spPr/>
      <dgm:t>
        <a:bodyPr/>
        <a:lstStyle/>
        <a:p>
          <a:endParaRPr lang="en-US"/>
        </a:p>
      </dgm:t>
    </dgm:pt>
    <dgm:pt modelId="{2D2B5499-4583-124E-A206-9EDAFFB27822}" type="sibTrans" cxnId="{B361943B-F33F-A342-8418-ABACA01A70D8}">
      <dgm:prSet/>
      <dgm:spPr/>
      <dgm:t>
        <a:bodyPr/>
        <a:lstStyle/>
        <a:p>
          <a:endParaRPr lang="en-US"/>
        </a:p>
      </dgm:t>
    </dgm:pt>
    <dgm:pt modelId="{45C8F8F6-23DA-E24D-825A-7996AFAF471A}">
      <dgm:prSet phldrT="[نص]" custT="1"/>
      <dgm:spPr/>
      <dgm:t>
        <a:bodyPr/>
        <a:lstStyle/>
        <a:p>
          <a:r>
            <a:rPr lang="en-US" sz="2000" dirty="0" smtClean="0"/>
            <a:t>RBC: (1.090-1.092) more influenced</a:t>
          </a:r>
          <a:r>
            <a:rPr lang="en-US" sz="2000" baseline="0" dirty="0" smtClean="0"/>
            <a:t> by hemoglobin.</a:t>
          </a:r>
          <a:endParaRPr lang="en-US" sz="2000" dirty="0"/>
        </a:p>
      </dgm:t>
    </dgm:pt>
    <dgm:pt modelId="{F7F4D862-6025-604D-98DC-F0ACD7721F17}" type="parTrans" cxnId="{54A87B0A-2356-5C45-9D56-2B14E63041D1}">
      <dgm:prSet/>
      <dgm:spPr/>
      <dgm:t>
        <a:bodyPr/>
        <a:lstStyle/>
        <a:p>
          <a:endParaRPr lang="en-US"/>
        </a:p>
      </dgm:t>
    </dgm:pt>
    <dgm:pt modelId="{0AD8FEA6-8B6B-7744-A4BE-6AD5897D4F10}" type="sibTrans" cxnId="{54A87B0A-2356-5C45-9D56-2B14E63041D1}">
      <dgm:prSet/>
      <dgm:spPr/>
      <dgm:t>
        <a:bodyPr/>
        <a:lstStyle/>
        <a:p>
          <a:endParaRPr lang="en-US"/>
        </a:p>
      </dgm:t>
    </dgm:pt>
    <dgm:pt modelId="{2E615224-CF21-5A44-995B-D736A073C9EF}">
      <dgm:prSet phldrT="[نص]" custT="1"/>
      <dgm:spPr/>
      <dgm:t>
        <a:bodyPr/>
        <a:lstStyle/>
        <a:p>
          <a:endParaRPr lang="en-US" sz="2000" dirty="0">
            <a:solidFill>
              <a:srgbClr val="92D050"/>
            </a:solidFill>
          </a:endParaRPr>
        </a:p>
      </dgm:t>
    </dgm:pt>
    <dgm:pt modelId="{E2745973-0BC0-8C45-B92A-85661FCE316F}" type="parTrans" cxnId="{051CC4E8-172C-A14C-8415-A23A3889CF37}">
      <dgm:prSet/>
      <dgm:spPr/>
      <dgm:t>
        <a:bodyPr/>
        <a:lstStyle/>
        <a:p>
          <a:endParaRPr lang="en-US"/>
        </a:p>
      </dgm:t>
    </dgm:pt>
    <dgm:pt modelId="{24B8BC84-F29C-5947-9768-E6C3B506BE05}" type="sibTrans" cxnId="{051CC4E8-172C-A14C-8415-A23A3889CF37}">
      <dgm:prSet/>
      <dgm:spPr/>
      <dgm:t>
        <a:bodyPr/>
        <a:lstStyle/>
        <a:p>
          <a:endParaRPr lang="en-US"/>
        </a:p>
      </dgm:t>
    </dgm:pt>
    <dgm:pt modelId="{9E4B0D1E-6814-694C-8D10-EB8BEA9FE944}">
      <dgm:prSet phldrT="[نص]" custT="1"/>
      <dgm:spPr/>
      <dgm:t>
        <a:bodyPr/>
        <a:lstStyle/>
        <a:p>
          <a:endParaRPr lang="en-US" sz="2000" dirty="0">
            <a:solidFill>
              <a:srgbClr val="92D050"/>
            </a:solidFill>
          </a:endParaRPr>
        </a:p>
      </dgm:t>
    </dgm:pt>
    <dgm:pt modelId="{64088FF9-2890-5B43-94F4-CEA0F04E6BBE}" type="parTrans" cxnId="{57729517-E606-CC41-B2E7-44604E8A6021}">
      <dgm:prSet/>
      <dgm:spPr/>
      <dgm:t>
        <a:bodyPr/>
        <a:lstStyle/>
        <a:p>
          <a:endParaRPr lang="en-US"/>
        </a:p>
      </dgm:t>
    </dgm:pt>
    <dgm:pt modelId="{969DB626-F8E0-5B40-A2A9-65A80BA1DBD8}" type="sibTrans" cxnId="{57729517-E606-CC41-B2E7-44604E8A6021}">
      <dgm:prSet/>
      <dgm:spPr/>
      <dgm:t>
        <a:bodyPr/>
        <a:lstStyle/>
        <a:p>
          <a:endParaRPr lang="en-US"/>
        </a:p>
      </dgm:t>
    </dgm:pt>
    <dgm:pt modelId="{70C48A0D-AF16-1844-AE7D-D24842612E3E}">
      <dgm:prSet phldrT="[نص]" custT="1"/>
      <dgm:spPr/>
      <dgm:t>
        <a:bodyPr/>
        <a:lstStyle/>
        <a:p>
          <a:endParaRPr lang="en-US" sz="2000" dirty="0">
            <a:solidFill>
              <a:srgbClr val="92D050"/>
            </a:solidFill>
          </a:endParaRPr>
        </a:p>
      </dgm:t>
    </dgm:pt>
    <dgm:pt modelId="{F7FB49E0-9408-2A4B-9430-26BE0A799D48}" type="parTrans" cxnId="{27890FE4-A3A7-F549-82EB-84D14606B5B0}">
      <dgm:prSet/>
      <dgm:spPr/>
      <dgm:t>
        <a:bodyPr/>
        <a:lstStyle/>
        <a:p>
          <a:endParaRPr lang="en-US"/>
        </a:p>
      </dgm:t>
    </dgm:pt>
    <dgm:pt modelId="{6CC491E6-B05A-604B-B519-0D1BAC37BE06}" type="sibTrans" cxnId="{27890FE4-A3A7-F549-82EB-84D14606B5B0}">
      <dgm:prSet/>
      <dgm:spPr/>
      <dgm:t>
        <a:bodyPr/>
        <a:lstStyle/>
        <a:p>
          <a:endParaRPr lang="en-US"/>
        </a:p>
      </dgm:t>
    </dgm:pt>
    <dgm:pt modelId="{1646AF97-D729-2B4F-A192-A8810E231F51}">
      <dgm:prSet phldrT="[نص]" custT="1"/>
      <dgm:spPr/>
      <dgm:t>
        <a:bodyPr/>
        <a:lstStyle/>
        <a:p>
          <a:endParaRPr lang="en-US" sz="2000" dirty="0">
            <a:solidFill>
              <a:srgbClr val="92D050"/>
            </a:solidFill>
          </a:endParaRPr>
        </a:p>
      </dgm:t>
    </dgm:pt>
    <dgm:pt modelId="{3833773E-00A9-AB41-B29C-5D3FAEABBBED}" type="parTrans" cxnId="{58710755-0433-3946-93AB-88025D685016}">
      <dgm:prSet/>
      <dgm:spPr/>
      <dgm:t>
        <a:bodyPr/>
        <a:lstStyle/>
        <a:p>
          <a:endParaRPr lang="en-US"/>
        </a:p>
      </dgm:t>
    </dgm:pt>
    <dgm:pt modelId="{0A11E669-2698-7846-B1FE-AAF7B7BCDB0D}" type="sibTrans" cxnId="{58710755-0433-3946-93AB-88025D685016}">
      <dgm:prSet/>
      <dgm:spPr/>
      <dgm:t>
        <a:bodyPr/>
        <a:lstStyle/>
        <a:p>
          <a:endParaRPr lang="en-US"/>
        </a:p>
      </dgm:t>
    </dgm:pt>
    <dgm:pt modelId="{40C9CD9C-6EAF-4561-BEFD-6B7C664E62EC}">
      <dgm:prSet/>
      <dgm:spPr/>
      <dgm:t>
        <a:bodyPr/>
        <a:lstStyle/>
        <a:p>
          <a:endParaRPr lang="en-US" sz="1800" dirty="0">
            <a:solidFill>
              <a:srgbClr val="92D050"/>
            </a:solidFill>
          </a:endParaRPr>
        </a:p>
      </dgm:t>
    </dgm:pt>
    <dgm:pt modelId="{E93DD95C-94AF-4787-A4EE-5E34988C4734}" type="parTrans" cxnId="{45E820E4-0364-46BE-A6EE-264F0E35A5C5}">
      <dgm:prSet/>
      <dgm:spPr/>
      <dgm:t>
        <a:bodyPr/>
        <a:lstStyle/>
        <a:p>
          <a:endParaRPr lang="en-US"/>
        </a:p>
      </dgm:t>
    </dgm:pt>
    <dgm:pt modelId="{EAE84284-3632-48DB-AFBD-1BA7099408CA}" type="sibTrans" cxnId="{45E820E4-0364-46BE-A6EE-264F0E35A5C5}">
      <dgm:prSet/>
      <dgm:spPr/>
      <dgm:t>
        <a:bodyPr/>
        <a:lstStyle/>
        <a:p>
          <a:endParaRPr lang="en-US"/>
        </a:p>
      </dgm:t>
    </dgm:pt>
    <dgm:pt modelId="{98CD48FD-754C-4135-A041-84F4E120FA1F}">
      <dgm:prSet custT="1"/>
      <dgm:spPr/>
      <dgm:t>
        <a:bodyPr/>
        <a:lstStyle/>
        <a:p>
          <a:r>
            <a:rPr lang="en-US" sz="2400" smtClean="0"/>
            <a:t>It the red blood cell descending distance per hour.</a:t>
          </a:r>
          <a:endParaRPr lang="en-US" sz="2400" dirty="0"/>
        </a:p>
      </dgm:t>
    </dgm:pt>
    <dgm:pt modelId="{AD945D2B-8635-41C8-BC69-D7E114CA19F8}" type="parTrans" cxnId="{4FCBFFFA-4A44-4278-BB9C-57B442409BC5}">
      <dgm:prSet/>
      <dgm:spPr/>
      <dgm:t>
        <a:bodyPr/>
        <a:lstStyle/>
        <a:p>
          <a:endParaRPr lang="en-US"/>
        </a:p>
      </dgm:t>
    </dgm:pt>
    <dgm:pt modelId="{CD950E18-0351-4A94-AA33-6DA464AE90FF}" type="sibTrans" cxnId="{4FCBFFFA-4A44-4278-BB9C-57B442409BC5}">
      <dgm:prSet/>
      <dgm:spPr/>
      <dgm:t>
        <a:bodyPr/>
        <a:lstStyle/>
        <a:p>
          <a:endParaRPr lang="en-US"/>
        </a:p>
      </dgm:t>
    </dgm:pt>
    <dgm:pt modelId="{7B2F4FAF-5DA7-41B1-B1BF-7A342EAB9ECA}">
      <dgm:prSet custT="1"/>
      <dgm:spPr/>
      <dgm:t>
        <a:bodyPr/>
        <a:lstStyle/>
        <a:p>
          <a:r>
            <a:rPr lang="en-US" sz="2400" smtClean="0"/>
            <a:t>Normal male 0¬15mm/h.</a:t>
          </a:r>
          <a:endParaRPr lang="en-US" sz="2400" dirty="0"/>
        </a:p>
      </dgm:t>
    </dgm:pt>
    <dgm:pt modelId="{07831894-E8E7-4362-AFCC-8CD962F3F216}" type="parTrans" cxnId="{5AA09F69-B1DB-445D-8C5C-FBD6B8A97990}">
      <dgm:prSet/>
      <dgm:spPr/>
      <dgm:t>
        <a:bodyPr/>
        <a:lstStyle/>
        <a:p>
          <a:endParaRPr lang="en-US"/>
        </a:p>
      </dgm:t>
    </dgm:pt>
    <dgm:pt modelId="{F3161E5F-5046-4DB6-8849-5276AEFBC991}" type="sibTrans" cxnId="{5AA09F69-B1DB-445D-8C5C-FBD6B8A97990}">
      <dgm:prSet/>
      <dgm:spPr/>
      <dgm:t>
        <a:bodyPr/>
        <a:lstStyle/>
        <a:p>
          <a:endParaRPr lang="en-US"/>
        </a:p>
      </dgm:t>
    </dgm:pt>
    <dgm:pt modelId="{F3853B86-DC94-41C1-9836-DF0AE728B2CF}">
      <dgm:prSet custT="1"/>
      <dgm:spPr/>
      <dgm:t>
        <a:bodyPr/>
        <a:lstStyle/>
        <a:p>
          <a:r>
            <a:rPr lang="en-US" sz="2400" smtClean="0"/>
            <a:t>Normal Female 0¬20mm/h.</a:t>
          </a:r>
          <a:endParaRPr lang="en-US" sz="2400" dirty="0"/>
        </a:p>
      </dgm:t>
    </dgm:pt>
    <dgm:pt modelId="{811D2C98-5A4D-4765-8FD0-BB2365D616DE}" type="parTrans" cxnId="{6DE468C9-94B8-477D-B21F-D88D3CFF7510}">
      <dgm:prSet/>
      <dgm:spPr/>
      <dgm:t>
        <a:bodyPr/>
        <a:lstStyle/>
        <a:p>
          <a:endParaRPr lang="en-US"/>
        </a:p>
      </dgm:t>
    </dgm:pt>
    <dgm:pt modelId="{B794E431-B680-44B1-B419-EAD3F9F6EDCE}" type="sibTrans" cxnId="{6DE468C9-94B8-477D-B21F-D88D3CFF7510}">
      <dgm:prSet/>
      <dgm:spPr/>
      <dgm:t>
        <a:bodyPr/>
        <a:lstStyle/>
        <a:p>
          <a:endParaRPr lang="en-US"/>
        </a:p>
      </dgm:t>
    </dgm:pt>
    <dgm:pt modelId="{B55F285D-8608-4AA4-9161-C41AF949C965}" type="pres">
      <dgm:prSet presAssocID="{2A773156-E878-4F8A-99F0-B8D81362F4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AB35AB1-187E-43FC-8B36-1E4529D6C623}" type="pres">
      <dgm:prSet presAssocID="{4CB98910-ACBF-4456-9E0D-AC3521DF8A9B}" presName="linNode" presStyleCnt="0"/>
      <dgm:spPr/>
      <dgm:t>
        <a:bodyPr/>
        <a:lstStyle/>
        <a:p>
          <a:endParaRPr lang="en-US"/>
        </a:p>
      </dgm:t>
    </dgm:pt>
    <dgm:pt modelId="{7B23F6FD-F49E-4D8F-981F-D452A1548FD0}" type="pres">
      <dgm:prSet presAssocID="{4CB98910-ACBF-4456-9E0D-AC3521DF8A9B}" presName="parentText" presStyleLbl="node1" presStyleIdx="0" presStyleCnt="3" custScaleY="11601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E3DECC-C6D9-4242-8070-FC23F529AE67}" type="pres">
      <dgm:prSet presAssocID="{4CB98910-ACBF-4456-9E0D-AC3521DF8A9B}" presName="descendantText" presStyleLbl="alignAccFollowNode1" presStyleIdx="0" presStyleCnt="3" custScaleY="170133" custLinFactNeighborX="136" custLinFactNeighborY="-923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0494AA4-16CD-4151-9D37-560D99C5327F}" type="pres">
      <dgm:prSet presAssocID="{2C36DC59-5E1C-4B5E-93A2-E7FE9740A99B}" presName="sp" presStyleCnt="0"/>
      <dgm:spPr/>
      <dgm:t>
        <a:bodyPr/>
        <a:lstStyle/>
        <a:p>
          <a:endParaRPr lang="en-US"/>
        </a:p>
      </dgm:t>
    </dgm:pt>
    <dgm:pt modelId="{7969928F-29A2-474A-85C7-03D4D7309423}" type="pres">
      <dgm:prSet presAssocID="{DE0872FE-A5A9-4E46-924A-B690AE041752}" presName="linNode" presStyleCnt="0"/>
      <dgm:spPr/>
      <dgm:t>
        <a:bodyPr/>
        <a:lstStyle/>
        <a:p>
          <a:endParaRPr lang="en-US"/>
        </a:p>
      </dgm:t>
    </dgm:pt>
    <dgm:pt modelId="{C38AC17A-846E-4A7C-8ED6-3C0770840E96}" type="pres">
      <dgm:prSet presAssocID="{DE0872FE-A5A9-4E46-924A-B690AE041752}" presName="parentText" presStyleLbl="node1" presStyleIdx="1" presStyleCnt="3" custScaleY="100850" custLinFactNeighborX="116" custLinFactNeighborY="-154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217586-B8A6-4059-B5F6-BA93B63AF3D5}" type="pres">
      <dgm:prSet presAssocID="{DE0872FE-A5A9-4E46-924A-B690AE041752}" presName="descendantText" presStyleLbl="alignAccFollowNode1" presStyleIdx="1" presStyleCnt="3" custScaleY="147362" custLinFactNeighborY="474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A3ADA1-DF0C-47D6-B8FD-249A9EDE6911}" type="pres">
      <dgm:prSet presAssocID="{F04CE191-FB45-476D-AE89-E46E0F5FBFD3}" presName="sp" presStyleCnt="0"/>
      <dgm:spPr/>
      <dgm:t>
        <a:bodyPr/>
        <a:lstStyle/>
        <a:p>
          <a:endParaRPr lang="en-US"/>
        </a:p>
      </dgm:t>
    </dgm:pt>
    <dgm:pt modelId="{890B6D1E-CC78-4E09-92D0-CDB04A153CE6}" type="pres">
      <dgm:prSet presAssocID="{369EEF3E-C1AE-1347-B07D-7EFCA030EFC8}" presName="linNode" presStyleCnt="0"/>
      <dgm:spPr/>
      <dgm:t>
        <a:bodyPr/>
        <a:lstStyle/>
        <a:p>
          <a:endParaRPr lang="en-US"/>
        </a:p>
      </dgm:t>
    </dgm:pt>
    <dgm:pt modelId="{C29D05B9-DD48-426A-940C-BB488C36930A}" type="pres">
      <dgm:prSet presAssocID="{369EEF3E-C1AE-1347-B07D-7EFCA030EFC8}" presName="parentText" presStyleLbl="node1" presStyleIdx="2" presStyleCnt="3" custScaleY="1229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A9DE9-C3B9-4844-A5C0-5C8C874F64C4}" type="pres">
      <dgm:prSet presAssocID="{369EEF3E-C1AE-1347-B07D-7EFCA030EFC8}" presName="descendantText" presStyleLbl="alignAccFollowNode1" presStyleIdx="2" presStyleCnt="3" custScaleY="134988" custLinFactNeighborX="-67" custLinFactNeighborY="1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B55F69-367D-C948-92DB-A7E1A7E5CDE3}" type="presOf" srcId="{2A773156-E878-4F8A-99F0-B8D81362F409}" destId="{B55F285D-8608-4AA4-9161-C41AF949C965}" srcOrd="0" destOrd="0" presId="urn:microsoft.com/office/officeart/2005/8/layout/vList5"/>
    <dgm:cxn modelId="{5AA09F69-B1DB-445D-8C5C-FBD6B8A97990}" srcId="{369EEF3E-C1AE-1347-B07D-7EFCA030EFC8}" destId="{7B2F4FAF-5DA7-41B1-B1BF-7A342EAB9ECA}" srcOrd="1" destOrd="0" parTransId="{07831894-E8E7-4362-AFCC-8CD962F3F216}" sibTransId="{F3161E5F-5046-4DB6-8849-5276AEFBC991}"/>
    <dgm:cxn modelId="{4FCBFFFA-4A44-4278-BB9C-57B442409BC5}" srcId="{369EEF3E-C1AE-1347-B07D-7EFCA030EFC8}" destId="{98CD48FD-754C-4135-A041-84F4E120FA1F}" srcOrd="0" destOrd="0" parTransId="{AD945D2B-8635-41C8-BC69-D7E114CA19F8}" sibTransId="{CD950E18-0351-4A94-AA33-6DA464AE90FF}"/>
    <dgm:cxn modelId="{58710755-0433-3946-93AB-88025D685016}" srcId="{DE0872FE-A5A9-4E46-924A-B690AE041752}" destId="{1646AF97-D729-2B4F-A192-A8810E231F51}" srcOrd="1" destOrd="0" parTransId="{3833773E-00A9-AB41-B29C-5D3FAEABBBED}" sibTransId="{0A11E669-2698-7846-B1FE-AAF7B7BCDB0D}"/>
    <dgm:cxn modelId="{E4F8BEF0-A4B6-6343-BE14-CAA7037B0AC9}" type="presOf" srcId="{1646AF97-D729-2B4F-A192-A8810E231F51}" destId="{FB217586-B8A6-4059-B5F6-BA93B63AF3D5}" srcOrd="0" destOrd="1" presId="urn:microsoft.com/office/officeart/2005/8/layout/vList5"/>
    <dgm:cxn modelId="{038B8443-DFF7-4099-8C34-1BDCE85EB90C}" type="presOf" srcId="{369EEF3E-C1AE-1347-B07D-7EFCA030EFC8}" destId="{C29D05B9-DD48-426A-940C-BB488C36930A}" srcOrd="0" destOrd="0" presId="urn:microsoft.com/office/officeart/2005/8/layout/vList5"/>
    <dgm:cxn modelId="{C407C8BF-C28D-4D5B-86F5-D3353991E02E}" type="presOf" srcId="{7B2F4FAF-5DA7-41B1-B1BF-7A342EAB9ECA}" destId="{5B0A9DE9-C3B9-4844-A5C0-5C8C874F64C4}" srcOrd="0" destOrd="1" presId="urn:microsoft.com/office/officeart/2005/8/layout/vList5"/>
    <dgm:cxn modelId="{051CC4E8-172C-A14C-8415-A23A3889CF37}" srcId="{4CB98910-ACBF-4456-9E0D-AC3521DF8A9B}" destId="{2E615224-CF21-5A44-995B-D736A073C9EF}" srcOrd="0" destOrd="0" parTransId="{E2745973-0BC0-8C45-B92A-85661FCE316F}" sibTransId="{24B8BC84-F29C-5947-9768-E6C3B506BE05}"/>
    <dgm:cxn modelId="{6E93F301-B75F-E64C-8098-76FCA8B2D968}" type="presOf" srcId="{D80FF6AC-14B2-834B-B915-793304C4808C}" destId="{B6E3DECC-C6D9-4242-8070-FC23F529AE67}" srcOrd="0" destOrd="3" presId="urn:microsoft.com/office/officeart/2005/8/layout/vList5"/>
    <dgm:cxn modelId="{E2B60D07-81D7-4252-815F-320642C6BACD}" srcId="{DE0872FE-A5A9-4E46-924A-B690AE041752}" destId="{3B0065B5-3794-4B58-ACFE-27B102C3F86E}" srcOrd="2" destOrd="0" parTransId="{F203993B-F619-4043-BF65-785BE2F4F855}" sibTransId="{132CF349-0584-40F0-994F-EF4DDE5959FA}"/>
    <dgm:cxn modelId="{6E9B7169-8762-B44A-9183-086CAD88B3BE}" type="presOf" srcId="{9E4B0D1E-6814-694C-8D10-EB8BEA9FE944}" destId="{B6E3DECC-C6D9-4242-8070-FC23F529AE67}" srcOrd="0" destOrd="1" presId="urn:microsoft.com/office/officeart/2005/8/layout/vList5"/>
    <dgm:cxn modelId="{70E74DF5-4A71-AC4F-94A3-63751F0A4E6E}" type="presOf" srcId="{3B0065B5-3794-4B58-ACFE-27B102C3F86E}" destId="{FB217586-B8A6-4059-B5F6-BA93B63AF3D5}" srcOrd="0" destOrd="2" presId="urn:microsoft.com/office/officeart/2005/8/layout/vList5"/>
    <dgm:cxn modelId="{A1EC9A71-FF23-2845-9B42-2AF098B0E2F8}" type="presOf" srcId="{45C8F8F6-23DA-E24D-825A-7996AFAF471A}" destId="{FB217586-B8A6-4059-B5F6-BA93B63AF3D5}" srcOrd="0" destOrd="4" presId="urn:microsoft.com/office/officeart/2005/8/layout/vList5"/>
    <dgm:cxn modelId="{54A87B0A-2356-5C45-9D56-2B14E63041D1}" srcId="{DE0872FE-A5A9-4E46-924A-B690AE041752}" destId="{45C8F8F6-23DA-E24D-825A-7996AFAF471A}" srcOrd="4" destOrd="0" parTransId="{F7F4D862-6025-604D-98DC-F0ACD7721F17}" sibTransId="{0AD8FEA6-8B6B-7744-A4BE-6AD5897D4F10}"/>
    <dgm:cxn modelId="{5552C00E-1A4B-7341-82E3-A5FA3CFF364E}" type="presOf" srcId="{09139A49-E141-4EFE-83E0-A650BABD643F}" destId="{B6E3DECC-C6D9-4242-8070-FC23F529AE67}" srcOrd="0" destOrd="2" presId="urn:microsoft.com/office/officeart/2005/8/layout/vList5"/>
    <dgm:cxn modelId="{A3FA0FB7-1AB0-4845-96D5-E045EB587F38}" type="presOf" srcId="{4CB98910-ACBF-4456-9E0D-AC3521DF8A9B}" destId="{7B23F6FD-F49E-4D8F-981F-D452A1548FD0}" srcOrd="0" destOrd="0" presId="urn:microsoft.com/office/officeart/2005/8/layout/vList5"/>
    <dgm:cxn modelId="{09D25D3F-ED26-BB4A-A5A1-0C7B8A055086}" srcId="{2A773156-E878-4F8A-99F0-B8D81362F409}" destId="{369EEF3E-C1AE-1347-B07D-7EFCA030EFC8}" srcOrd="2" destOrd="0" parTransId="{40672A54-1257-7242-A050-F2693C26D2F7}" sibTransId="{8351FC16-A732-4241-BC56-5879A677CC88}"/>
    <dgm:cxn modelId="{57729517-E606-CC41-B2E7-44604E8A6021}" srcId="{4CB98910-ACBF-4456-9E0D-AC3521DF8A9B}" destId="{9E4B0D1E-6814-694C-8D10-EB8BEA9FE944}" srcOrd="1" destOrd="0" parTransId="{64088FF9-2890-5B43-94F4-CEA0F04E6BBE}" sibTransId="{969DB626-F8E0-5B40-A2A9-65A80BA1DBD8}"/>
    <dgm:cxn modelId="{EEE654AE-C68C-4F8A-869F-3794BC5313B3}" type="presOf" srcId="{98CD48FD-754C-4135-A041-84F4E120FA1F}" destId="{5B0A9DE9-C3B9-4844-A5C0-5C8C874F64C4}" srcOrd="0" destOrd="0" presId="urn:microsoft.com/office/officeart/2005/8/layout/vList5"/>
    <dgm:cxn modelId="{6DE468C9-94B8-477D-B21F-D88D3CFF7510}" srcId="{369EEF3E-C1AE-1347-B07D-7EFCA030EFC8}" destId="{F3853B86-DC94-41C1-9836-DF0AE728B2CF}" srcOrd="2" destOrd="0" parTransId="{811D2C98-5A4D-4765-8FD0-BB2365D616DE}" sibTransId="{B794E431-B680-44B1-B419-EAD3F9F6EDCE}"/>
    <dgm:cxn modelId="{10B0A1FB-C01C-406C-9EA6-0DC2DC251FA8}" type="presOf" srcId="{40C9CD9C-6EAF-4561-BEFD-6B7C664E62EC}" destId="{FB217586-B8A6-4059-B5F6-BA93B63AF3D5}" srcOrd="0" destOrd="6" presId="urn:microsoft.com/office/officeart/2005/8/layout/vList5"/>
    <dgm:cxn modelId="{D432609B-CCB7-DC42-8C4B-F4203A393A1E}" type="presOf" srcId="{DE0872FE-A5A9-4E46-924A-B690AE041752}" destId="{C38AC17A-846E-4A7C-8ED6-3C0770840E96}" srcOrd="0" destOrd="0" presId="urn:microsoft.com/office/officeart/2005/8/layout/vList5"/>
    <dgm:cxn modelId="{4C37D43A-9370-43E3-9576-65C994D9B9E8}" srcId="{DE0872FE-A5A9-4E46-924A-B690AE041752}" destId="{718EF858-264F-4468-96B4-646BA43CFFEE}" srcOrd="5" destOrd="0" parTransId="{138B94C5-D717-4295-81D9-543872492071}" sibTransId="{E1266E72-5E6B-400F-9A1E-4F64143B594D}"/>
    <dgm:cxn modelId="{025FE296-20E4-4E43-B0A7-AA6ECD2721B2}" srcId="{4CB98910-ACBF-4456-9E0D-AC3521DF8A9B}" destId="{8B45882E-3D94-1B49-8F69-BC0360C38ED0}" srcOrd="4" destOrd="0" parTransId="{11912B20-5C50-0144-93E6-8C27947407F8}" sibTransId="{D8356789-0E51-4745-B85C-E13D8E438B80}"/>
    <dgm:cxn modelId="{A329C44B-549E-0C40-8B74-7D1E49642E18}" srcId="{4CB98910-ACBF-4456-9E0D-AC3521DF8A9B}" destId="{962888C3-C49E-B548-A651-D333D990833E}" srcOrd="5" destOrd="0" parTransId="{4447AC50-DE52-A840-BCC5-5C76EB3BAF09}" sibTransId="{C470641C-497A-1A42-8644-DABB349901D0}"/>
    <dgm:cxn modelId="{DF2E5A90-BAA3-2545-8B23-09C3267A4B80}" type="presOf" srcId="{8B45882E-3D94-1B49-8F69-BC0360C38ED0}" destId="{B6E3DECC-C6D9-4242-8070-FC23F529AE67}" srcOrd="0" destOrd="4" presId="urn:microsoft.com/office/officeart/2005/8/layout/vList5"/>
    <dgm:cxn modelId="{27764316-6753-3D45-B7E0-EED38D48FF46}" type="presOf" srcId="{95A2DBAB-5806-A74B-BA0B-90595945659A}" destId="{B6E3DECC-C6D9-4242-8070-FC23F529AE67}" srcOrd="0" destOrd="6" presId="urn:microsoft.com/office/officeart/2005/8/layout/vList5"/>
    <dgm:cxn modelId="{45E820E4-0364-46BE-A6EE-264F0E35A5C5}" srcId="{DE0872FE-A5A9-4E46-924A-B690AE041752}" destId="{40C9CD9C-6EAF-4561-BEFD-6B7C664E62EC}" srcOrd="6" destOrd="0" parTransId="{E93DD95C-94AF-4787-A4EE-5E34988C4734}" sibTransId="{EAE84284-3632-48DB-AFBD-1BA7099408CA}"/>
    <dgm:cxn modelId="{D2D245B6-3BEC-C041-B074-8E5D1A2ACEF8}" type="presOf" srcId="{718EF858-264F-4468-96B4-646BA43CFFEE}" destId="{FB217586-B8A6-4059-B5F6-BA93B63AF3D5}" srcOrd="0" destOrd="5" presId="urn:microsoft.com/office/officeart/2005/8/layout/vList5"/>
    <dgm:cxn modelId="{B361943B-F33F-A342-8418-ABACA01A70D8}" srcId="{DE0872FE-A5A9-4E46-924A-B690AE041752}" destId="{852B29F9-7C40-7F41-AB97-5E324F8F996C}" srcOrd="3" destOrd="0" parTransId="{19F7A8EB-ACEC-FC4A-88D0-02309460F65E}" sibTransId="{2D2B5499-4583-124E-A206-9EDAFFB27822}"/>
    <dgm:cxn modelId="{6A9F4C67-839A-4D30-8EF7-2DA67F5F3F60}" srcId="{2A773156-E878-4F8A-99F0-B8D81362F409}" destId="{4CB98910-ACBF-4456-9E0D-AC3521DF8A9B}" srcOrd="0" destOrd="0" parTransId="{AFFBFC69-AC38-4BC9-A2DC-B98E0195053F}" sibTransId="{2C36DC59-5E1C-4B5E-93A2-E7FE9740A99B}"/>
    <dgm:cxn modelId="{96A3718A-0318-CD47-97A8-8E11A15C12ED}" srcId="{4CB98910-ACBF-4456-9E0D-AC3521DF8A9B}" destId="{D80FF6AC-14B2-834B-B915-793304C4808C}" srcOrd="3" destOrd="0" parTransId="{8CCB974C-FAF8-244D-91E3-2CC00C35F535}" sibTransId="{5D436C87-9D68-CA45-AFCB-2C744BEBDFEA}"/>
    <dgm:cxn modelId="{8B1AB999-37EC-7242-A0B7-0B3C0B669CEF}" type="presOf" srcId="{852B29F9-7C40-7F41-AB97-5E324F8F996C}" destId="{FB217586-B8A6-4059-B5F6-BA93B63AF3D5}" srcOrd="0" destOrd="3" presId="urn:microsoft.com/office/officeart/2005/8/layout/vList5"/>
    <dgm:cxn modelId="{9BB54303-9381-A446-A226-DA0198697162}" type="presOf" srcId="{70C48A0D-AF16-1844-AE7D-D24842612E3E}" destId="{FB217586-B8A6-4059-B5F6-BA93B63AF3D5}" srcOrd="0" destOrd="0" presId="urn:microsoft.com/office/officeart/2005/8/layout/vList5"/>
    <dgm:cxn modelId="{3B5EB9BF-D95D-264A-94A0-F72A66CC0571}" type="presOf" srcId="{2E615224-CF21-5A44-995B-D736A073C9EF}" destId="{B6E3DECC-C6D9-4242-8070-FC23F529AE67}" srcOrd="0" destOrd="0" presId="urn:microsoft.com/office/officeart/2005/8/layout/vList5"/>
    <dgm:cxn modelId="{3FA2AE9E-5677-4886-A696-FDCE52312E50}" type="presOf" srcId="{F3853B86-DC94-41C1-9836-DF0AE728B2CF}" destId="{5B0A9DE9-C3B9-4844-A5C0-5C8C874F64C4}" srcOrd="0" destOrd="2" presId="urn:microsoft.com/office/officeart/2005/8/layout/vList5"/>
    <dgm:cxn modelId="{41529815-62A7-4E20-B8D4-3F02BE5E0805}" srcId="{2A773156-E878-4F8A-99F0-B8D81362F409}" destId="{DE0872FE-A5A9-4E46-924A-B690AE041752}" srcOrd="1" destOrd="0" parTransId="{CEA977CC-E0AC-4489-90D4-8C36FFE3884A}" sibTransId="{F04CE191-FB45-476D-AE89-E46E0F5FBFD3}"/>
    <dgm:cxn modelId="{27890FE4-A3A7-F549-82EB-84D14606B5B0}" srcId="{DE0872FE-A5A9-4E46-924A-B690AE041752}" destId="{70C48A0D-AF16-1844-AE7D-D24842612E3E}" srcOrd="0" destOrd="0" parTransId="{F7FB49E0-9408-2A4B-9430-26BE0A799D48}" sibTransId="{6CC491E6-B05A-604B-B519-0D1BAC37BE06}"/>
    <dgm:cxn modelId="{2F1BDED2-A154-1847-928B-EE5EB4B0049E}" srcId="{4CB98910-ACBF-4456-9E0D-AC3521DF8A9B}" destId="{95A2DBAB-5806-A74B-BA0B-90595945659A}" srcOrd="6" destOrd="0" parTransId="{96C0702D-6308-3A48-B994-27BC44F690B0}" sibTransId="{E9FCD27E-4776-A14B-8972-76EBB8D260C9}"/>
    <dgm:cxn modelId="{F1C92A53-BE1D-374F-93A6-7A317ED55A6C}" type="presOf" srcId="{962888C3-C49E-B548-A651-D333D990833E}" destId="{B6E3DECC-C6D9-4242-8070-FC23F529AE67}" srcOrd="0" destOrd="5" presId="urn:microsoft.com/office/officeart/2005/8/layout/vList5"/>
    <dgm:cxn modelId="{EDECED3E-DE5B-48CA-85F3-928246700FA2}" srcId="{4CB98910-ACBF-4456-9E0D-AC3521DF8A9B}" destId="{09139A49-E141-4EFE-83E0-A650BABD643F}" srcOrd="2" destOrd="0" parTransId="{7C002CC2-5C93-4FB4-8D48-E31FCD8F3F9B}" sibTransId="{7561623B-4DE3-46CE-8869-711EED0F76E3}"/>
    <dgm:cxn modelId="{80F8ADE4-F27C-224E-B29A-04E697BC2A1B}" type="presParOf" srcId="{B55F285D-8608-4AA4-9161-C41AF949C965}" destId="{6AB35AB1-187E-43FC-8B36-1E4529D6C623}" srcOrd="0" destOrd="0" presId="urn:microsoft.com/office/officeart/2005/8/layout/vList5"/>
    <dgm:cxn modelId="{7915A104-5579-7043-9C6E-996BFD02CFFC}" type="presParOf" srcId="{6AB35AB1-187E-43FC-8B36-1E4529D6C623}" destId="{7B23F6FD-F49E-4D8F-981F-D452A1548FD0}" srcOrd="0" destOrd="0" presId="urn:microsoft.com/office/officeart/2005/8/layout/vList5"/>
    <dgm:cxn modelId="{3280337D-37A8-5E48-95DA-0C3BC083063B}" type="presParOf" srcId="{6AB35AB1-187E-43FC-8B36-1E4529D6C623}" destId="{B6E3DECC-C6D9-4242-8070-FC23F529AE67}" srcOrd="1" destOrd="0" presId="urn:microsoft.com/office/officeart/2005/8/layout/vList5"/>
    <dgm:cxn modelId="{B62BD45A-38F2-144D-B0CD-0B07D5FA68BE}" type="presParOf" srcId="{B55F285D-8608-4AA4-9161-C41AF949C965}" destId="{F0494AA4-16CD-4151-9D37-560D99C5327F}" srcOrd="1" destOrd="0" presId="urn:microsoft.com/office/officeart/2005/8/layout/vList5"/>
    <dgm:cxn modelId="{8499A8F0-CAC3-E940-B8B6-AD95AB665418}" type="presParOf" srcId="{B55F285D-8608-4AA4-9161-C41AF949C965}" destId="{7969928F-29A2-474A-85C7-03D4D7309423}" srcOrd="2" destOrd="0" presId="urn:microsoft.com/office/officeart/2005/8/layout/vList5"/>
    <dgm:cxn modelId="{8F5EAF84-9AD8-D64D-A54A-213FD660794F}" type="presParOf" srcId="{7969928F-29A2-474A-85C7-03D4D7309423}" destId="{C38AC17A-846E-4A7C-8ED6-3C0770840E96}" srcOrd="0" destOrd="0" presId="urn:microsoft.com/office/officeart/2005/8/layout/vList5"/>
    <dgm:cxn modelId="{BCD9E32F-7756-BC40-B2B2-A1AB943F0B79}" type="presParOf" srcId="{7969928F-29A2-474A-85C7-03D4D7309423}" destId="{FB217586-B8A6-4059-B5F6-BA93B63AF3D5}" srcOrd="1" destOrd="0" presId="urn:microsoft.com/office/officeart/2005/8/layout/vList5"/>
    <dgm:cxn modelId="{847ADF8D-3294-4489-BBB3-A7F76DFF201F}" type="presParOf" srcId="{B55F285D-8608-4AA4-9161-C41AF949C965}" destId="{FBA3ADA1-DF0C-47D6-B8FD-249A9EDE6911}" srcOrd="3" destOrd="0" presId="urn:microsoft.com/office/officeart/2005/8/layout/vList5"/>
    <dgm:cxn modelId="{F7310211-8079-408A-A167-080CEE4EC0AD}" type="presParOf" srcId="{B55F285D-8608-4AA4-9161-C41AF949C965}" destId="{890B6D1E-CC78-4E09-92D0-CDB04A153CE6}" srcOrd="4" destOrd="0" presId="urn:microsoft.com/office/officeart/2005/8/layout/vList5"/>
    <dgm:cxn modelId="{1D85D111-7968-401B-B178-7BC4256CD265}" type="presParOf" srcId="{890B6D1E-CC78-4E09-92D0-CDB04A153CE6}" destId="{C29D05B9-DD48-426A-940C-BB488C36930A}" srcOrd="0" destOrd="0" presId="urn:microsoft.com/office/officeart/2005/8/layout/vList5"/>
    <dgm:cxn modelId="{623FD8E1-542D-48C0-8303-28AB3BD413DE}" type="presParOf" srcId="{890B6D1E-CC78-4E09-92D0-CDB04A153CE6}" destId="{5B0A9DE9-C3B9-4844-A5C0-5C8C874F64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6B6342-57A4-4D41-8D60-9AD3C17E156B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CA525EB-1675-4C02-9D76-9EB80A3C2FA8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sz="1400" b="1" dirty="0">
              <a:solidFill>
                <a:srgbClr val="FF0000"/>
              </a:solidFill>
            </a:rPr>
            <a:t>45% </a:t>
          </a:r>
          <a:r>
            <a:rPr lang="en-US" sz="1400" b="1" dirty="0"/>
            <a:t>is packed cells volume (PCV).</a:t>
          </a:r>
          <a:endParaRPr lang="ar-SA" sz="1400" b="1" dirty="0"/>
        </a:p>
      </dgm:t>
    </dgm:pt>
    <dgm:pt modelId="{71341C47-460C-4E90-88A6-4A6724F5BA1C}" type="parTrans" cxnId="{01FE4150-3585-4674-A446-25B31F8699F0}">
      <dgm:prSet/>
      <dgm:spPr/>
      <dgm:t>
        <a:bodyPr/>
        <a:lstStyle/>
        <a:p>
          <a:pPr rtl="1"/>
          <a:endParaRPr lang="ar-SA"/>
        </a:p>
      </dgm:t>
    </dgm:pt>
    <dgm:pt modelId="{5253A845-400F-4A68-8172-C903A8AFFE00}" type="sibTrans" cxnId="{01FE4150-3585-4674-A446-25B31F8699F0}">
      <dgm:prSet/>
      <dgm:spPr/>
      <dgm:t>
        <a:bodyPr/>
        <a:lstStyle/>
        <a:p>
          <a:pPr rtl="1"/>
          <a:endParaRPr lang="ar-SA"/>
        </a:p>
      </dgm:t>
    </dgm:pt>
    <dgm:pt modelId="{D960AE70-2853-46FF-82E2-998677ACA6C5}">
      <dgm:prSet phldrT="[نص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2400" dirty="0">
              <a:solidFill>
                <a:srgbClr val="FF0000"/>
              </a:solidFill>
            </a:rPr>
            <a:t>5 liter </a:t>
          </a:r>
          <a:r>
            <a:rPr lang="en-US" sz="2400" dirty="0"/>
            <a:t>in adult</a:t>
          </a:r>
          <a:endParaRPr lang="ar-SA" sz="2400" dirty="0"/>
        </a:p>
      </dgm:t>
    </dgm:pt>
    <dgm:pt modelId="{6A00E7C6-5A8F-4E01-AD36-D92381BE669C}" type="parTrans" cxnId="{09D9735D-5507-4AC0-BE87-DB72B9186EBD}">
      <dgm:prSet/>
      <dgm:spPr/>
      <dgm:t>
        <a:bodyPr/>
        <a:lstStyle/>
        <a:p>
          <a:pPr rtl="1"/>
          <a:endParaRPr lang="ar-SA"/>
        </a:p>
      </dgm:t>
    </dgm:pt>
    <dgm:pt modelId="{37CE23AD-7BF4-4E0C-9FCE-55F85B2B723E}" type="sibTrans" cxnId="{09D9735D-5507-4AC0-BE87-DB72B9186EBD}">
      <dgm:prSet/>
      <dgm:spPr/>
      <dgm:t>
        <a:bodyPr/>
        <a:lstStyle/>
        <a:p>
          <a:pPr rtl="1"/>
          <a:endParaRPr lang="ar-SA"/>
        </a:p>
      </dgm:t>
    </dgm:pt>
    <dgm:pt modelId="{3F6B062D-BAB5-4DA1-8371-0BEB62F632BF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0" dirty="0">
              <a:solidFill>
                <a:srgbClr val="FF0000"/>
              </a:solidFill>
            </a:rPr>
            <a:t>55% </a:t>
          </a:r>
          <a:r>
            <a:rPr lang="en-US" sz="2000" b="0" dirty="0"/>
            <a:t>is plasma </a:t>
          </a:r>
          <a:r>
            <a:rPr lang="en-US" sz="2000" b="0" dirty="0" smtClean="0"/>
            <a:t>volume.</a:t>
          </a:r>
          <a:endParaRPr lang="ar-SA" sz="2000" b="0" dirty="0"/>
        </a:p>
      </dgm:t>
    </dgm:pt>
    <dgm:pt modelId="{F3DF593C-0E1E-4EE8-87E4-218E9DDF8910}" type="sibTrans" cxnId="{21D0C4B0-9942-457A-A7E5-D810C8F1B358}">
      <dgm:prSet/>
      <dgm:spPr/>
      <dgm:t>
        <a:bodyPr/>
        <a:lstStyle/>
        <a:p>
          <a:pPr rtl="1"/>
          <a:endParaRPr lang="ar-SA"/>
        </a:p>
      </dgm:t>
    </dgm:pt>
    <dgm:pt modelId="{B738AE71-CFF0-4E15-9100-946CFDDB9BDE}" type="parTrans" cxnId="{21D0C4B0-9942-457A-A7E5-D810C8F1B358}">
      <dgm:prSet/>
      <dgm:spPr/>
      <dgm:t>
        <a:bodyPr/>
        <a:lstStyle/>
        <a:p>
          <a:pPr rtl="1"/>
          <a:endParaRPr lang="ar-SA"/>
        </a:p>
      </dgm:t>
    </dgm:pt>
    <dgm:pt modelId="{4A303B29-8C21-4870-9823-936F680B5176}" type="pres">
      <dgm:prSet presAssocID="{406B6342-57A4-4D41-8D60-9AD3C17E156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3263B87-5186-4A59-9F33-B9ADED29CE9A}" type="pres">
      <dgm:prSet presAssocID="{406B6342-57A4-4D41-8D60-9AD3C17E156B}" presName="ellipse" presStyleLbl="trBgShp" presStyleIdx="0" presStyleCnt="1"/>
      <dgm:spPr/>
    </dgm:pt>
    <dgm:pt modelId="{24FCB6B0-0F62-49B0-B6CE-7C6D5E9751EE}" type="pres">
      <dgm:prSet presAssocID="{406B6342-57A4-4D41-8D60-9AD3C17E156B}" presName="arrow1" presStyleLbl="fgShp" presStyleIdx="0" presStyleCnt="1" custScaleX="69814" custScaleY="85044" custLinFactNeighborX="-12265" custLinFactNeighborY="-52019"/>
      <dgm:spPr/>
    </dgm:pt>
    <dgm:pt modelId="{333EADB4-7DB6-4892-BB6D-759A1208698E}" type="pres">
      <dgm:prSet presAssocID="{406B6342-57A4-4D41-8D60-9AD3C17E156B}" presName="rectangle" presStyleLbl="revTx" presStyleIdx="0" presStyleCnt="1" custScaleY="76100" custLinFactNeighborX="-2207" custLinFactNeighborY="-330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ar-SA"/>
        </a:p>
      </dgm:t>
    </dgm:pt>
    <dgm:pt modelId="{A34D9B29-017C-45B9-ADA8-E62DB4A17393}" type="pres">
      <dgm:prSet presAssocID="{3F6B062D-BAB5-4DA1-8371-0BEB62F632BF}" presName="item1" presStyleLbl="node1" presStyleIdx="0" presStyleCnt="2" custScaleX="201258" custScaleY="145855" custLinFactY="-6063" custLinFactNeighborX="77606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2B54F54-59AD-410B-89C1-9616BE4E0B7E}" type="pres">
      <dgm:prSet presAssocID="{D960AE70-2853-46FF-82E2-998677ACA6C5}" presName="item2" presStyleLbl="node1" presStyleIdx="1" presStyleCnt="2" custScaleX="164830" custScaleY="137003" custLinFactNeighborX="-11610" custLinFactNeighborY="-463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45C4194-5DD6-4797-940E-DA5478D18FDE}" type="pres">
      <dgm:prSet presAssocID="{406B6342-57A4-4D41-8D60-9AD3C17E156B}" presName="funnel" presStyleLbl="trAlignAcc1" presStyleIdx="0" presStyleCnt="1" custScaleX="142857" custScaleY="115391" custLinFactNeighborX="-2808" custLinFactNeighborY="-3543"/>
      <dgm:spPr/>
    </dgm:pt>
  </dgm:ptLst>
  <dgm:cxnLst>
    <dgm:cxn modelId="{191E5D34-5AC8-41DB-A21C-E71AD7AD6FC8}" type="presOf" srcId="{8CA525EB-1675-4C02-9D76-9EB80A3C2FA8}" destId="{D2B54F54-59AD-410B-89C1-9616BE4E0B7E}" srcOrd="0" destOrd="0" presId="urn:microsoft.com/office/officeart/2005/8/layout/funnel1"/>
    <dgm:cxn modelId="{21D0C4B0-9942-457A-A7E5-D810C8F1B358}" srcId="{406B6342-57A4-4D41-8D60-9AD3C17E156B}" destId="{3F6B062D-BAB5-4DA1-8371-0BEB62F632BF}" srcOrd="1" destOrd="0" parTransId="{B738AE71-CFF0-4E15-9100-946CFDDB9BDE}" sibTransId="{F3DF593C-0E1E-4EE8-87E4-218E9DDF8910}"/>
    <dgm:cxn modelId="{EE06C9E4-B7C3-45C1-894B-2C125CF8D616}" type="presOf" srcId="{3F6B062D-BAB5-4DA1-8371-0BEB62F632BF}" destId="{A34D9B29-017C-45B9-ADA8-E62DB4A17393}" srcOrd="0" destOrd="0" presId="urn:microsoft.com/office/officeart/2005/8/layout/funnel1"/>
    <dgm:cxn modelId="{919D27EA-2E84-4109-9A96-FBA45D7D25BB}" type="presOf" srcId="{406B6342-57A4-4D41-8D60-9AD3C17E156B}" destId="{4A303B29-8C21-4870-9823-936F680B5176}" srcOrd="0" destOrd="0" presId="urn:microsoft.com/office/officeart/2005/8/layout/funnel1"/>
    <dgm:cxn modelId="{01FE4150-3585-4674-A446-25B31F8699F0}" srcId="{406B6342-57A4-4D41-8D60-9AD3C17E156B}" destId="{8CA525EB-1675-4C02-9D76-9EB80A3C2FA8}" srcOrd="0" destOrd="0" parTransId="{71341C47-460C-4E90-88A6-4A6724F5BA1C}" sibTransId="{5253A845-400F-4A68-8172-C903A8AFFE00}"/>
    <dgm:cxn modelId="{7061C02D-69A1-454F-AC41-01B541C154DD}" type="presOf" srcId="{D960AE70-2853-46FF-82E2-998677ACA6C5}" destId="{333EADB4-7DB6-4892-BB6D-759A1208698E}" srcOrd="0" destOrd="0" presId="urn:microsoft.com/office/officeart/2005/8/layout/funnel1"/>
    <dgm:cxn modelId="{09D9735D-5507-4AC0-BE87-DB72B9186EBD}" srcId="{406B6342-57A4-4D41-8D60-9AD3C17E156B}" destId="{D960AE70-2853-46FF-82E2-998677ACA6C5}" srcOrd="2" destOrd="0" parTransId="{6A00E7C6-5A8F-4E01-AD36-D92381BE669C}" sibTransId="{37CE23AD-7BF4-4E0C-9FCE-55F85B2B723E}"/>
    <dgm:cxn modelId="{27B9AE65-169A-4CF0-A4AA-9F94CD4B8EC6}" type="presParOf" srcId="{4A303B29-8C21-4870-9823-936F680B5176}" destId="{63263B87-5186-4A59-9F33-B9ADED29CE9A}" srcOrd="0" destOrd="0" presId="urn:microsoft.com/office/officeart/2005/8/layout/funnel1"/>
    <dgm:cxn modelId="{25C102E3-F44B-4D93-9E1C-57DDD1AEF391}" type="presParOf" srcId="{4A303B29-8C21-4870-9823-936F680B5176}" destId="{24FCB6B0-0F62-49B0-B6CE-7C6D5E9751EE}" srcOrd="1" destOrd="0" presId="urn:microsoft.com/office/officeart/2005/8/layout/funnel1"/>
    <dgm:cxn modelId="{A69A1CCE-DB2C-408F-ACBD-8E0171F59EC5}" type="presParOf" srcId="{4A303B29-8C21-4870-9823-936F680B5176}" destId="{333EADB4-7DB6-4892-BB6D-759A1208698E}" srcOrd="2" destOrd="0" presId="urn:microsoft.com/office/officeart/2005/8/layout/funnel1"/>
    <dgm:cxn modelId="{7E9EC11D-8E1A-4377-A798-3E1D6998FCC4}" type="presParOf" srcId="{4A303B29-8C21-4870-9823-936F680B5176}" destId="{A34D9B29-017C-45B9-ADA8-E62DB4A17393}" srcOrd="3" destOrd="0" presId="urn:microsoft.com/office/officeart/2005/8/layout/funnel1"/>
    <dgm:cxn modelId="{13B0C08F-A4A8-4218-A80F-6AE64FA19195}" type="presParOf" srcId="{4A303B29-8C21-4870-9823-936F680B5176}" destId="{D2B54F54-59AD-410B-89C1-9616BE4E0B7E}" srcOrd="4" destOrd="0" presId="urn:microsoft.com/office/officeart/2005/8/layout/funnel1"/>
    <dgm:cxn modelId="{B068A26C-5B6C-41BC-974F-6BDD14DFA14D}" type="presParOf" srcId="{4A303B29-8C21-4870-9823-936F680B5176}" destId="{A45C4194-5DD6-4797-940E-DA5478D18FDE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B3F208-B744-4F79-80DC-0AC3DDDC7083}" type="doc">
      <dgm:prSet loTypeId="urn:microsoft.com/office/officeart/2005/8/layout/vList6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6EF965C-BE3F-4633-9667-DB2CAF2A443E}">
      <dgm:prSet phldrT="[نص]"/>
      <dgm:spPr/>
      <dgm:t>
        <a:bodyPr/>
        <a:lstStyle/>
        <a:p>
          <a:pPr algn="l" rtl="0"/>
          <a:r>
            <a:rPr lang="en-US" b="1" dirty="0"/>
            <a:t>In-utero:</a:t>
          </a:r>
          <a:endParaRPr lang="ar-SA" dirty="0"/>
        </a:p>
      </dgm:t>
    </dgm:pt>
    <dgm:pt modelId="{7672BFE4-2A1F-40AF-82F8-5FD747385300}" type="parTrans" cxnId="{573A2B41-03B4-4234-ADBE-3BA71C2AA125}">
      <dgm:prSet/>
      <dgm:spPr/>
      <dgm:t>
        <a:bodyPr/>
        <a:lstStyle/>
        <a:p>
          <a:pPr algn="l" rtl="0"/>
          <a:endParaRPr lang="ar-SA"/>
        </a:p>
      </dgm:t>
    </dgm:pt>
    <dgm:pt modelId="{B938E925-B970-4427-84B8-3A85A0506486}" type="sibTrans" cxnId="{573A2B41-03B4-4234-ADBE-3BA71C2AA125}">
      <dgm:prSet/>
      <dgm:spPr/>
      <dgm:t>
        <a:bodyPr/>
        <a:lstStyle/>
        <a:p>
          <a:pPr algn="l" rtl="0"/>
          <a:endParaRPr lang="ar-SA"/>
        </a:p>
      </dgm:t>
    </dgm:pt>
    <dgm:pt modelId="{D3D98B84-7843-41E5-9816-480119320FE9}">
      <dgm:prSet phldrT="[نص]" custT="1"/>
      <dgm:spPr/>
      <dgm:t>
        <a:bodyPr/>
        <a:lstStyle/>
        <a:p>
          <a:pPr algn="l" rtl="0"/>
          <a:r>
            <a:rPr lang="en-US" sz="1800" b="1" dirty="0"/>
            <a:t>Early few </a:t>
          </a:r>
          <a:r>
            <a:rPr lang="en-US" sz="1800" b="1" dirty="0" smtClean="0"/>
            <a:t>weeks (1</a:t>
          </a:r>
          <a:r>
            <a:rPr lang="en-US" sz="1800" b="1" baseline="30000" dirty="0" smtClean="0"/>
            <a:t>st</a:t>
          </a:r>
          <a:r>
            <a:rPr lang="en-US" sz="1800" b="1" dirty="0" smtClean="0"/>
            <a:t> 4 months) </a:t>
          </a:r>
          <a:r>
            <a:rPr lang="en-US" sz="1400" b="1" dirty="0" smtClean="0"/>
            <a:t>: </a:t>
          </a:r>
          <a:r>
            <a:rPr lang="en-US" sz="1400" b="1" dirty="0"/>
            <a:t>embryo </a:t>
          </a:r>
          <a:r>
            <a:rPr lang="en-US" sz="1400" b="1" dirty="0">
              <a:solidFill>
                <a:srgbClr val="FF0000"/>
              </a:solidFill>
            </a:rPr>
            <a:t>nucleated RBCs </a:t>
          </a:r>
          <a:r>
            <a:rPr lang="en-US" sz="1400" b="1" dirty="0"/>
            <a:t>are </a:t>
          </a:r>
          <a:r>
            <a:rPr lang="ar-SA" sz="1400" b="1" dirty="0"/>
            <a:t> </a:t>
          </a:r>
          <a:r>
            <a:rPr lang="en-US" sz="1400" b="1" dirty="0"/>
            <a:t>formed in </a:t>
          </a:r>
          <a:r>
            <a:rPr lang="en-US" sz="1400" b="1" u="sng" dirty="0">
              <a:solidFill>
                <a:srgbClr val="FF0000"/>
              </a:solidFill>
            </a:rPr>
            <a:t>yolk sac</a:t>
          </a:r>
          <a:r>
            <a:rPr lang="en-US" sz="1400" b="1" dirty="0">
              <a:solidFill>
                <a:schemeClr val="tx1"/>
              </a:solidFill>
            </a:rPr>
            <a:t>. (nucleus is needed for division)</a:t>
          </a:r>
          <a:endParaRPr lang="ar-SA" sz="1400" b="1" dirty="0">
            <a:solidFill>
              <a:schemeClr val="tx1"/>
            </a:solidFill>
          </a:endParaRPr>
        </a:p>
      </dgm:t>
    </dgm:pt>
    <dgm:pt modelId="{8AA9BE8A-D88B-4ABF-959A-C3EC853F3931}" type="parTrans" cxnId="{29DF4D9B-DD05-4852-AF98-B22C19A54886}">
      <dgm:prSet/>
      <dgm:spPr/>
      <dgm:t>
        <a:bodyPr/>
        <a:lstStyle/>
        <a:p>
          <a:pPr algn="l" rtl="0"/>
          <a:endParaRPr lang="ar-SA"/>
        </a:p>
      </dgm:t>
    </dgm:pt>
    <dgm:pt modelId="{701053F4-C7AC-46E3-B8AF-9E8AB22C9065}" type="sibTrans" cxnId="{29DF4D9B-DD05-4852-AF98-B22C19A54886}">
      <dgm:prSet/>
      <dgm:spPr/>
      <dgm:t>
        <a:bodyPr/>
        <a:lstStyle/>
        <a:p>
          <a:pPr algn="l" rtl="0"/>
          <a:endParaRPr lang="ar-SA"/>
        </a:p>
      </dgm:t>
    </dgm:pt>
    <dgm:pt modelId="{0FAA21D3-C955-4D19-B2D2-50A17689ED52}">
      <dgm:prSet phldrT="[نص]" custT="1"/>
      <dgm:spPr/>
      <dgm:t>
        <a:bodyPr/>
        <a:lstStyle/>
        <a:p>
          <a:pPr algn="l" rtl="0"/>
          <a:r>
            <a:rPr lang="en-US" sz="1800" b="1" dirty="0"/>
            <a:t>Middle trimester</a:t>
          </a:r>
          <a:r>
            <a:rPr lang="en-US" sz="1400" b="1" dirty="0"/>
            <a:t>: mainly in </a:t>
          </a:r>
          <a:r>
            <a:rPr lang="en-US" sz="1400" b="1" u="sng" dirty="0">
              <a:solidFill>
                <a:srgbClr val="FF0000"/>
              </a:solidFill>
            </a:rPr>
            <a:t>liver &amp; spleen &amp; lymph nodes.</a:t>
          </a:r>
          <a:endParaRPr lang="ar-SA" sz="1400" b="1" dirty="0">
            <a:solidFill>
              <a:srgbClr val="FF0000"/>
            </a:solidFill>
          </a:endParaRPr>
        </a:p>
      </dgm:t>
    </dgm:pt>
    <dgm:pt modelId="{39D3E97F-CAA0-4D1D-8AFB-641F392C2C76}" type="parTrans" cxnId="{E493CBA3-CEC0-4AEB-910F-F9BD306AA5AA}">
      <dgm:prSet/>
      <dgm:spPr/>
      <dgm:t>
        <a:bodyPr/>
        <a:lstStyle/>
        <a:p>
          <a:pPr algn="l" rtl="0"/>
          <a:endParaRPr lang="ar-SA"/>
        </a:p>
      </dgm:t>
    </dgm:pt>
    <dgm:pt modelId="{0F938DFE-09BE-41BF-96AD-262B6554B895}" type="sibTrans" cxnId="{E493CBA3-CEC0-4AEB-910F-F9BD306AA5AA}">
      <dgm:prSet/>
      <dgm:spPr/>
      <dgm:t>
        <a:bodyPr/>
        <a:lstStyle/>
        <a:p>
          <a:pPr algn="l" rtl="0"/>
          <a:endParaRPr lang="ar-SA"/>
        </a:p>
      </dgm:t>
    </dgm:pt>
    <dgm:pt modelId="{E408852A-CB64-4C50-B53B-EA3AA650E592}">
      <dgm:prSet phldrT="[نص]"/>
      <dgm:spPr/>
      <dgm:t>
        <a:bodyPr/>
        <a:lstStyle/>
        <a:p>
          <a:pPr algn="l" rtl="0"/>
          <a:r>
            <a:rPr lang="en-US" b="1"/>
            <a:t>After Birth: </a:t>
          </a:r>
          <a:endParaRPr lang="ar-SA" dirty="0"/>
        </a:p>
      </dgm:t>
    </dgm:pt>
    <dgm:pt modelId="{1E03B4C1-8A1B-4D54-BDA9-924EAFD53058}" type="parTrans" cxnId="{FA35938A-0EF1-47CB-90C4-A7A68002C154}">
      <dgm:prSet/>
      <dgm:spPr/>
      <dgm:t>
        <a:bodyPr/>
        <a:lstStyle/>
        <a:p>
          <a:pPr algn="l" rtl="0"/>
          <a:endParaRPr lang="ar-SA"/>
        </a:p>
      </dgm:t>
    </dgm:pt>
    <dgm:pt modelId="{86B89EB5-74FB-49F5-B805-6A05E292961A}" type="sibTrans" cxnId="{FA35938A-0EF1-47CB-90C4-A7A68002C154}">
      <dgm:prSet/>
      <dgm:spPr/>
      <dgm:t>
        <a:bodyPr/>
        <a:lstStyle/>
        <a:p>
          <a:pPr algn="l" rtl="0"/>
          <a:endParaRPr lang="ar-SA"/>
        </a:p>
      </dgm:t>
    </dgm:pt>
    <dgm:pt modelId="{79E8041D-6370-4E7C-A1C3-76CE6866F06B}">
      <dgm:prSet phldrT="[نص]" custT="1"/>
      <dgm:spPr/>
      <dgm:t>
        <a:bodyPr/>
        <a:lstStyle/>
        <a:p>
          <a:pPr algn="l" rtl="0"/>
          <a:r>
            <a:rPr lang="en-US" sz="1800" b="1" dirty="0" smtClean="0"/>
            <a:t>Bone marrow of flat bones</a:t>
          </a:r>
          <a:r>
            <a:rPr lang="en-US" sz="1400" b="1" dirty="0" smtClean="0"/>
            <a:t> (e.g.</a:t>
          </a:r>
          <a:r>
            <a:rPr lang="en-US" sz="1400" b="1" baseline="0" dirty="0" smtClean="0"/>
            <a:t> scapula, skull,..)</a:t>
          </a:r>
          <a:r>
            <a:rPr lang="en-US" sz="1400" b="1" dirty="0" smtClean="0"/>
            <a:t> continue to produce RBC into adult life.</a:t>
          </a:r>
          <a:endParaRPr lang="ar-SA" sz="1400" b="1" dirty="0" smtClean="0"/>
        </a:p>
        <a:p>
          <a:pPr algn="l" rtl="0"/>
          <a:r>
            <a:rPr lang="en-US" sz="1400" b="0" dirty="0" smtClean="0"/>
            <a:t>In children: all bones produce RBCs until 5 years old.</a:t>
          </a:r>
          <a:endParaRPr lang="ar-SA" sz="1400" b="0" dirty="0" smtClean="0"/>
        </a:p>
        <a:p>
          <a:pPr algn="l" rtl="0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Shaft</a:t>
          </a:r>
          <a:r>
            <a:rPr lang="en-US" sz="1400" b="1" dirty="0" smtClean="0"/>
            <a:t> of long bones</a:t>
          </a:r>
          <a:r>
            <a:rPr lang="en-US" sz="1400" b="1" dirty="0" smtClean="0">
              <a:solidFill>
                <a:srgbClr val="FF0000"/>
              </a:solidFill>
            </a:rPr>
            <a:t> </a:t>
          </a:r>
          <a:r>
            <a:rPr lang="en-US" sz="1400" b="1" u="sng" dirty="0" smtClean="0">
              <a:solidFill>
                <a:srgbClr val="FF0000"/>
              </a:solidFill>
            </a:rPr>
            <a:t>stop</a:t>
          </a:r>
          <a:r>
            <a:rPr lang="en-US" sz="1400" b="1" dirty="0" smtClean="0">
              <a:solidFill>
                <a:srgbClr val="FF0000"/>
              </a:solidFill>
            </a:rPr>
            <a:t> </a:t>
          </a:r>
          <a:r>
            <a:rPr lang="en-US" sz="1400" b="1" dirty="0" smtClean="0">
              <a:solidFill>
                <a:schemeClr val="tx1"/>
              </a:solidFill>
            </a:rPr>
            <a:t>producing</a:t>
          </a:r>
          <a:r>
            <a:rPr lang="en-US" sz="1400" b="1" dirty="0" smtClean="0"/>
            <a:t> RBC at puberty while 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epiphysis</a:t>
          </a:r>
          <a:r>
            <a:rPr lang="en-US" sz="1400" b="1" dirty="0" smtClean="0"/>
            <a:t> </a:t>
          </a:r>
          <a:r>
            <a:rPr lang="en-US" sz="1400" b="1" u="sng" dirty="0" smtClean="0">
              <a:solidFill>
                <a:srgbClr val="FF0000"/>
              </a:solidFill>
            </a:rPr>
            <a:t>continues.</a:t>
          </a:r>
          <a:endParaRPr lang="ar-SA" sz="1400" b="1" dirty="0"/>
        </a:p>
      </dgm:t>
    </dgm:pt>
    <dgm:pt modelId="{24CD7292-2399-4BA5-9F5B-713A28CF2031}" type="parTrans" cxnId="{09608AFD-EFE9-46A4-AC1B-74B3B4F7CC19}">
      <dgm:prSet/>
      <dgm:spPr/>
      <dgm:t>
        <a:bodyPr/>
        <a:lstStyle/>
        <a:p>
          <a:pPr algn="l" rtl="0"/>
          <a:endParaRPr lang="ar-SA"/>
        </a:p>
      </dgm:t>
    </dgm:pt>
    <dgm:pt modelId="{198EC8A7-5132-4BBD-B218-D7C120C25D4F}" type="sibTrans" cxnId="{09608AFD-EFE9-46A4-AC1B-74B3B4F7CC19}">
      <dgm:prSet/>
      <dgm:spPr/>
      <dgm:t>
        <a:bodyPr/>
        <a:lstStyle/>
        <a:p>
          <a:pPr algn="l" rtl="0"/>
          <a:endParaRPr lang="ar-SA"/>
        </a:p>
      </dgm:t>
    </dgm:pt>
    <dgm:pt modelId="{332AE4DF-90A9-4B32-B1F6-4931601F775B}">
      <dgm:prSet phldrT="[نص]" custT="1"/>
      <dgm:spPr/>
      <dgm:t>
        <a:bodyPr/>
        <a:lstStyle/>
        <a:p>
          <a:pPr algn="l" rtl="0"/>
          <a:r>
            <a:rPr lang="en-US" sz="1800" b="1" dirty="0"/>
            <a:t>Last months</a:t>
          </a:r>
          <a:r>
            <a:rPr lang="en-US" sz="1400" b="1" dirty="0"/>
            <a:t>: RBCs are formed in </a:t>
          </a:r>
          <a:r>
            <a:rPr lang="en-US" sz="1400" b="1" u="sng" dirty="0">
              <a:solidFill>
                <a:srgbClr val="FF0000"/>
              </a:solidFill>
            </a:rPr>
            <a:t>bone marrow </a:t>
          </a:r>
          <a:r>
            <a:rPr lang="en-US" sz="1400" b="1" dirty="0"/>
            <a:t>of all bones</a:t>
          </a:r>
          <a:endParaRPr lang="ar-SA" sz="1400" b="1" dirty="0"/>
        </a:p>
      </dgm:t>
    </dgm:pt>
    <dgm:pt modelId="{585A8B80-E63C-4DF8-A2FF-BB1CBDF169A4}" type="parTrans" cxnId="{8BCA08FA-021C-47CC-9D25-0DB948067A52}">
      <dgm:prSet/>
      <dgm:spPr/>
      <dgm:t>
        <a:bodyPr/>
        <a:lstStyle/>
        <a:p>
          <a:pPr algn="l" rtl="0"/>
          <a:endParaRPr lang="ar-SA"/>
        </a:p>
      </dgm:t>
    </dgm:pt>
    <dgm:pt modelId="{5D3BCFB6-4402-4FE5-928E-1157B609B688}" type="sibTrans" cxnId="{8BCA08FA-021C-47CC-9D25-0DB948067A52}">
      <dgm:prSet/>
      <dgm:spPr/>
      <dgm:t>
        <a:bodyPr/>
        <a:lstStyle/>
        <a:p>
          <a:pPr algn="l" rtl="0"/>
          <a:endParaRPr lang="ar-SA"/>
        </a:p>
      </dgm:t>
    </dgm:pt>
    <dgm:pt modelId="{F90FB9C4-2BA0-4D7B-8423-AEFD43A0EEB4}">
      <dgm:prSet phldrT="[نص]" custT="1"/>
      <dgm:spPr/>
      <dgm:t>
        <a:bodyPr/>
        <a:lstStyle/>
        <a:p>
          <a:pPr algn="l" rtl="0"/>
          <a:endParaRPr lang="ar-SA" sz="1400" b="1" dirty="0">
            <a:solidFill>
              <a:schemeClr val="tx1"/>
            </a:solidFill>
          </a:endParaRPr>
        </a:p>
      </dgm:t>
    </dgm:pt>
    <dgm:pt modelId="{290F5C8B-7DF4-41CA-BEF1-4D7EC89BCE90}" type="parTrans" cxnId="{5C9D912B-7328-4305-BF77-46F427DCFAE7}">
      <dgm:prSet/>
      <dgm:spPr/>
      <dgm:t>
        <a:bodyPr/>
        <a:lstStyle/>
        <a:p>
          <a:endParaRPr lang="en-US"/>
        </a:p>
      </dgm:t>
    </dgm:pt>
    <dgm:pt modelId="{D7AD3A46-0FB9-48D5-AED8-89D43E780795}" type="sibTrans" cxnId="{5C9D912B-7328-4305-BF77-46F427DCFAE7}">
      <dgm:prSet/>
      <dgm:spPr/>
      <dgm:t>
        <a:bodyPr/>
        <a:lstStyle/>
        <a:p>
          <a:endParaRPr lang="en-US"/>
        </a:p>
      </dgm:t>
    </dgm:pt>
    <dgm:pt modelId="{89ED2691-3579-46C1-95DD-C7CFC0C46B56}">
      <dgm:prSet phldrT="[نص]" custT="1"/>
      <dgm:spPr/>
      <dgm:t>
        <a:bodyPr/>
        <a:lstStyle/>
        <a:p>
          <a:pPr algn="l" rtl="0"/>
          <a:endParaRPr lang="ar-SA" sz="1400" b="1" dirty="0">
            <a:solidFill>
              <a:srgbClr val="FF0000"/>
            </a:solidFill>
          </a:endParaRPr>
        </a:p>
      </dgm:t>
    </dgm:pt>
    <dgm:pt modelId="{2CC89415-D264-45C3-B6A0-1398126226A1}" type="parTrans" cxnId="{15D864FC-E215-4663-8957-A3468D3BCFA6}">
      <dgm:prSet/>
      <dgm:spPr/>
      <dgm:t>
        <a:bodyPr/>
        <a:lstStyle/>
        <a:p>
          <a:endParaRPr lang="en-US"/>
        </a:p>
      </dgm:t>
    </dgm:pt>
    <dgm:pt modelId="{43226F21-0E97-48E4-BBFC-BA5A250342B0}" type="sibTrans" cxnId="{15D864FC-E215-4663-8957-A3468D3BCFA6}">
      <dgm:prSet/>
      <dgm:spPr/>
      <dgm:t>
        <a:bodyPr/>
        <a:lstStyle/>
        <a:p>
          <a:endParaRPr lang="en-US"/>
        </a:p>
      </dgm:t>
    </dgm:pt>
    <dgm:pt modelId="{0C06C5AB-3980-6C4B-8955-67742E979577}">
      <dgm:prSet phldrT="[نص]" custT="1"/>
      <dgm:spPr/>
      <dgm:t>
        <a:bodyPr/>
        <a:lstStyle/>
        <a:p>
          <a:pPr algn="l" rtl="0"/>
          <a:r>
            <a:rPr lang="en-US" sz="1400" b="0" u="none" dirty="0" smtClean="0">
              <a:solidFill>
                <a:schemeClr val="tx1"/>
              </a:solidFill>
            </a:rPr>
            <a:t>In adults: after 20, membranous bones such as vertebrae, sternum, ribs, and ilia produce RBCs</a:t>
          </a:r>
        </a:p>
        <a:p>
          <a:pPr algn="l" rtl="0"/>
          <a:endParaRPr lang="ar-SA" sz="1400" b="1" dirty="0"/>
        </a:p>
      </dgm:t>
    </dgm:pt>
    <dgm:pt modelId="{35AE16A6-50EB-ED46-B9BC-C46B56102C5B}" type="parTrans" cxnId="{08394E86-438C-484B-A513-0DC7198F5AFB}">
      <dgm:prSet/>
      <dgm:spPr/>
      <dgm:t>
        <a:bodyPr/>
        <a:lstStyle/>
        <a:p>
          <a:endParaRPr lang="en-US"/>
        </a:p>
      </dgm:t>
    </dgm:pt>
    <dgm:pt modelId="{264E7677-162E-DE47-9F08-3E861E200A82}" type="sibTrans" cxnId="{08394E86-438C-484B-A513-0DC7198F5AFB}">
      <dgm:prSet/>
      <dgm:spPr/>
      <dgm:t>
        <a:bodyPr/>
        <a:lstStyle/>
        <a:p>
          <a:endParaRPr lang="en-US"/>
        </a:p>
      </dgm:t>
    </dgm:pt>
    <dgm:pt modelId="{1901A7B0-973F-49A2-A106-963E864861DE}" type="pres">
      <dgm:prSet presAssocID="{64B3F208-B744-4F79-80DC-0AC3DDDC708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253608C-1060-46AD-8976-0ECF74B258A5}" type="pres">
      <dgm:prSet presAssocID="{56EF965C-BE3F-4633-9667-DB2CAF2A443E}" presName="linNode" presStyleCnt="0"/>
      <dgm:spPr/>
    </dgm:pt>
    <dgm:pt modelId="{B4D44411-5AE2-4449-93F3-168185A16714}" type="pres">
      <dgm:prSet presAssocID="{56EF965C-BE3F-4633-9667-DB2CAF2A443E}" presName="parentShp" presStyleLbl="node1" presStyleIdx="0" presStyleCnt="2" custScaleX="57439" custScaleY="115931" custLinFactNeighborX="-44" custLinFactNeighborY="-204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E2E3F43-7540-4953-9A67-CAABC96EDA89}" type="pres">
      <dgm:prSet presAssocID="{56EF965C-BE3F-4633-9667-DB2CAF2A443E}" presName="childShp" presStyleLbl="bgAccFollowNode1" presStyleIdx="0" presStyleCnt="2" custScaleX="143936" custScaleY="205592" custLinFactNeighborX="113" custLinFactNeighborY="-2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8B9FA45-A63B-4F85-901B-5777934D6C60}" type="pres">
      <dgm:prSet presAssocID="{B938E925-B970-4427-84B8-3A85A0506486}" presName="spacing" presStyleCnt="0"/>
      <dgm:spPr/>
    </dgm:pt>
    <dgm:pt modelId="{78032D90-D810-421D-8809-7A0CA10F2826}" type="pres">
      <dgm:prSet presAssocID="{E408852A-CB64-4C50-B53B-EA3AA650E592}" presName="linNode" presStyleCnt="0"/>
      <dgm:spPr/>
    </dgm:pt>
    <dgm:pt modelId="{4F99BAAF-1DE1-447B-8BFA-9504AF784867}" type="pres">
      <dgm:prSet presAssocID="{E408852A-CB64-4C50-B53B-EA3AA650E592}" presName="parentShp" presStyleLbl="node1" presStyleIdx="1" presStyleCnt="2" custScaleX="67789" custScaleY="7888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B23F5D1-EE12-4D76-A563-120550596E27}" type="pres">
      <dgm:prSet presAssocID="{E408852A-CB64-4C50-B53B-EA3AA650E592}" presName="childShp" presStyleLbl="bgAccFollowNode1" presStyleIdx="1" presStyleCnt="2" custScaleX="159969" custScaleY="154959" custLinFactNeighborX="5314" custLinFactNeighborY="3000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BE9C949-2BC1-4B27-BF4B-D4A064832751}" type="presOf" srcId="{79E8041D-6370-4E7C-A1C3-76CE6866F06B}" destId="{5B23F5D1-EE12-4D76-A563-120550596E27}" srcOrd="0" destOrd="0" presId="urn:microsoft.com/office/officeart/2005/8/layout/vList6"/>
    <dgm:cxn modelId="{29DF4D9B-DD05-4852-AF98-B22C19A54886}" srcId="{56EF965C-BE3F-4633-9667-DB2CAF2A443E}" destId="{D3D98B84-7843-41E5-9816-480119320FE9}" srcOrd="0" destOrd="0" parTransId="{8AA9BE8A-D88B-4ABF-959A-C3EC853F3931}" sibTransId="{701053F4-C7AC-46E3-B8AF-9E8AB22C9065}"/>
    <dgm:cxn modelId="{E9A921BA-FECC-3943-BC06-81511748A83F}" type="presOf" srcId="{0C06C5AB-3980-6C4B-8955-67742E979577}" destId="{5B23F5D1-EE12-4D76-A563-120550596E27}" srcOrd="0" destOrd="1" presId="urn:microsoft.com/office/officeart/2005/8/layout/vList6"/>
    <dgm:cxn modelId="{17B631A8-95FB-4984-9415-8467EE787072}" type="presOf" srcId="{56EF965C-BE3F-4633-9667-DB2CAF2A443E}" destId="{B4D44411-5AE2-4449-93F3-168185A16714}" srcOrd="0" destOrd="0" presId="urn:microsoft.com/office/officeart/2005/8/layout/vList6"/>
    <dgm:cxn modelId="{08394E86-438C-484B-A513-0DC7198F5AFB}" srcId="{E408852A-CB64-4C50-B53B-EA3AA650E592}" destId="{0C06C5AB-3980-6C4B-8955-67742E979577}" srcOrd="1" destOrd="0" parTransId="{35AE16A6-50EB-ED46-B9BC-C46B56102C5B}" sibTransId="{264E7677-162E-DE47-9F08-3E861E200A82}"/>
    <dgm:cxn modelId="{3944E0AE-CB17-4362-BBBC-BF416C02C482}" type="presOf" srcId="{E408852A-CB64-4C50-B53B-EA3AA650E592}" destId="{4F99BAAF-1DE1-447B-8BFA-9504AF784867}" srcOrd="0" destOrd="0" presId="urn:microsoft.com/office/officeart/2005/8/layout/vList6"/>
    <dgm:cxn modelId="{8BCA08FA-021C-47CC-9D25-0DB948067A52}" srcId="{56EF965C-BE3F-4633-9667-DB2CAF2A443E}" destId="{332AE4DF-90A9-4B32-B1F6-4931601F775B}" srcOrd="4" destOrd="0" parTransId="{585A8B80-E63C-4DF8-A2FF-BB1CBDF169A4}" sibTransId="{5D3BCFB6-4402-4FE5-928E-1157B609B688}"/>
    <dgm:cxn modelId="{15D864FC-E215-4663-8957-A3468D3BCFA6}" srcId="{56EF965C-BE3F-4633-9667-DB2CAF2A443E}" destId="{89ED2691-3579-46C1-95DD-C7CFC0C46B56}" srcOrd="3" destOrd="0" parTransId="{2CC89415-D264-45C3-B6A0-1398126226A1}" sibTransId="{43226F21-0E97-48E4-BBFC-BA5A250342B0}"/>
    <dgm:cxn modelId="{34D102F7-6F21-4C9B-AEB9-B4746EB33A0E}" type="presOf" srcId="{64B3F208-B744-4F79-80DC-0AC3DDDC7083}" destId="{1901A7B0-973F-49A2-A106-963E864861DE}" srcOrd="0" destOrd="0" presId="urn:microsoft.com/office/officeart/2005/8/layout/vList6"/>
    <dgm:cxn modelId="{3B0F7618-015C-4652-A892-E4C54E1106F0}" type="presOf" srcId="{89ED2691-3579-46C1-95DD-C7CFC0C46B56}" destId="{DE2E3F43-7540-4953-9A67-CAABC96EDA89}" srcOrd="0" destOrd="3" presId="urn:microsoft.com/office/officeart/2005/8/layout/vList6"/>
    <dgm:cxn modelId="{E493CBA3-CEC0-4AEB-910F-F9BD306AA5AA}" srcId="{56EF965C-BE3F-4633-9667-DB2CAF2A443E}" destId="{0FAA21D3-C955-4D19-B2D2-50A17689ED52}" srcOrd="2" destOrd="0" parTransId="{39D3E97F-CAA0-4D1D-8AFB-641F392C2C76}" sibTransId="{0F938DFE-09BE-41BF-96AD-262B6554B895}"/>
    <dgm:cxn modelId="{09608AFD-EFE9-46A4-AC1B-74B3B4F7CC19}" srcId="{E408852A-CB64-4C50-B53B-EA3AA650E592}" destId="{79E8041D-6370-4E7C-A1C3-76CE6866F06B}" srcOrd="0" destOrd="0" parTransId="{24CD7292-2399-4BA5-9F5B-713A28CF2031}" sibTransId="{198EC8A7-5132-4BBD-B218-D7C120C25D4F}"/>
    <dgm:cxn modelId="{573A2B41-03B4-4234-ADBE-3BA71C2AA125}" srcId="{64B3F208-B744-4F79-80DC-0AC3DDDC7083}" destId="{56EF965C-BE3F-4633-9667-DB2CAF2A443E}" srcOrd="0" destOrd="0" parTransId="{7672BFE4-2A1F-40AF-82F8-5FD747385300}" sibTransId="{B938E925-B970-4427-84B8-3A85A0506486}"/>
    <dgm:cxn modelId="{5C9D912B-7328-4305-BF77-46F427DCFAE7}" srcId="{56EF965C-BE3F-4633-9667-DB2CAF2A443E}" destId="{F90FB9C4-2BA0-4D7B-8423-AEFD43A0EEB4}" srcOrd="1" destOrd="0" parTransId="{290F5C8B-7DF4-41CA-BEF1-4D7EC89BCE90}" sibTransId="{D7AD3A46-0FB9-48D5-AED8-89D43E780795}"/>
    <dgm:cxn modelId="{9CBB8340-A5E9-4D2C-B5E7-E08776E52D83}" type="presOf" srcId="{D3D98B84-7843-41E5-9816-480119320FE9}" destId="{DE2E3F43-7540-4953-9A67-CAABC96EDA89}" srcOrd="0" destOrd="0" presId="urn:microsoft.com/office/officeart/2005/8/layout/vList6"/>
    <dgm:cxn modelId="{FA7E556D-DA0E-452C-8BB8-3A83C6AB85EF}" type="presOf" srcId="{332AE4DF-90A9-4B32-B1F6-4931601F775B}" destId="{DE2E3F43-7540-4953-9A67-CAABC96EDA89}" srcOrd="0" destOrd="4" presId="urn:microsoft.com/office/officeart/2005/8/layout/vList6"/>
    <dgm:cxn modelId="{FA35938A-0EF1-47CB-90C4-A7A68002C154}" srcId="{64B3F208-B744-4F79-80DC-0AC3DDDC7083}" destId="{E408852A-CB64-4C50-B53B-EA3AA650E592}" srcOrd="1" destOrd="0" parTransId="{1E03B4C1-8A1B-4D54-BDA9-924EAFD53058}" sibTransId="{86B89EB5-74FB-49F5-B805-6A05E292961A}"/>
    <dgm:cxn modelId="{9A942062-D9E6-4ACD-9DF8-C9AA6EAD7FED}" type="presOf" srcId="{0FAA21D3-C955-4D19-B2D2-50A17689ED52}" destId="{DE2E3F43-7540-4953-9A67-CAABC96EDA89}" srcOrd="0" destOrd="2" presId="urn:microsoft.com/office/officeart/2005/8/layout/vList6"/>
    <dgm:cxn modelId="{869F2AD7-6249-4F2C-8846-AA7DD741269C}" type="presOf" srcId="{F90FB9C4-2BA0-4D7B-8423-AEFD43A0EEB4}" destId="{DE2E3F43-7540-4953-9A67-CAABC96EDA89}" srcOrd="0" destOrd="1" presId="urn:microsoft.com/office/officeart/2005/8/layout/vList6"/>
    <dgm:cxn modelId="{FE56D855-2422-4A4C-A25D-11F87912FB66}" type="presParOf" srcId="{1901A7B0-973F-49A2-A106-963E864861DE}" destId="{6253608C-1060-46AD-8976-0ECF74B258A5}" srcOrd="0" destOrd="0" presId="urn:microsoft.com/office/officeart/2005/8/layout/vList6"/>
    <dgm:cxn modelId="{FE287C6C-66CD-4E1E-9C61-A9F1F55BB260}" type="presParOf" srcId="{6253608C-1060-46AD-8976-0ECF74B258A5}" destId="{B4D44411-5AE2-4449-93F3-168185A16714}" srcOrd="0" destOrd="0" presId="urn:microsoft.com/office/officeart/2005/8/layout/vList6"/>
    <dgm:cxn modelId="{D52500D8-F8F7-4BDD-A397-A345F4A4CCAB}" type="presParOf" srcId="{6253608C-1060-46AD-8976-0ECF74B258A5}" destId="{DE2E3F43-7540-4953-9A67-CAABC96EDA89}" srcOrd="1" destOrd="0" presId="urn:microsoft.com/office/officeart/2005/8/layout/vList6"/>
    <dgm:cxn modelId="{D18B0073-245B-4E10-B43D-9F9A093A719F}" type="presParOf" srcId="{1901A7B0-973F-49A2-A106-963E864861DE}" destId="{F8B9FA45-A63B-4F85-901B-5777934D6C60}" srcOrd="1" destOrd="0" presId="urn:microsoft.com/office/officeart/2005/8/layout/vList6"/>
    <dgm:cxn modelId="{BC594227-CA7C-4704-BB2F-7EB5579DC50F}" type="presParOf" srcId="{1901A7B0-973F-49A2-A106-963E864861DE}" destId="{78032D90-D810-421D-8809-7A0CA10F2826}" srcOrd="2" destOrd="0" presId="urn:microsoft.com/office/officeart/2005/8/layout/vList6"/>
    <dgm:cxn modelId="{5668D13A-9E66-40CF-A508-47C1EA7005AF}" type="presParOf" srcId="{78032D90-D810-421D-8809-7A0CA10F2826}" destId="{4F99BAAF-1DE1-447B-8BFA-9504AF784867}" srcOrd="0" destOrd="0" presId="urn:microsoft.com/office/officeart/2005/8/layout/vList6"/>
    <dgm:cxn modelId="{07ADE9AB-D2AE-4160-BF28-2571BA56FCBB}" type="presParOf" srcId="{78032D90-D810-421D-8809-7A0CA10F2826}" destId="{5B23F5D1-EE12-4D76-A563-120550596E2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AA8EE4-25ED-4305-932C-02017EEDDE99}" type="doc">
      <dgm:prSet loTypeId="urn:microsoft.com/office/officeart/2008/layout/BendingPictureCaption" loCatId="picture" qsTypeId="urn:microsoft.com/office/officeart/2005/8/quickstyle/simple5" qsCatId="simple" csTypeId="urn:microsoft.com/office/officeart/2005/8/colors/colorful3" csCatId="colorful" phldr="1"/>
      <dgm:spPr/>
    </dgm:pt>
    <dgm:pt modelId="{960FDFCF-2FB0-45E7-A572-3401AD8A9269}">
      <dgm:prSet phldrT="[نص]" custT="1"/>
      <dgm:spPr/>
      <dgm:t>
        <a:bodyPr/>
        <a:lstStyle/>
        <a:p>
          <a:pPr rtl="1"/>
          <a:endParaRPr lang="en-US" sz="4000" dirty="0"/>
        </a:p>
        <a:p>
          <a:pPr rtl="1"/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Production of RBC in utero</a:t>
          </a:r>
          <a:endParaRPr lang="ar-SA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1"/>
          <a:endParaRPr lang="ar-SA" sz="2800" dirty="0"/>
        </a:p>
      </dgm:t>
    </dgm:pt>
    <dgm:pt modelId="{CCF1A816-2883-4A50-9212-FB4F1993FDE1}" type="parTrans" cxnId="{F6E77718-16AE-4223-8401-8CFF6AFCEB38}">
      <dgm:prSet/>
      <dgm:spPr/>
      <dgm:t>
        <a:bodyPr/>
        <a:lstStyle/>
        <a:p>
          <a:pPr rtl="1"/>
          <a:endParaRPr lang="ar-SA"/>
        </a:p>
      </dgm:t>
    </dgm:pt>
    <dgm:pt modelId="{E58487A1-CB53-465C-891C-A341D0E205BD}" type="sibTrans" cxnId="{F6E77718-16AE-4223-8401-8CFF6AFCEB38}">
      <dgm:prSet/>
      <dgm:spPr/>
      <dgm:t>
        <a:bodyPr/>
        <a:lstStyle/>
        <a:p>
          <a:pPr rtl="1"/>
          <a:endParaRPr lang="ar-SA"/>
        </a:p>
      </dgm:t>
    </dgm:pt>
    <dgm:pt modelId="{24860AF8-4E5B-48C5-8E43-7DE9DF78E2AC}" type="pres">
      <dgm:prSet presAssocID="{CFAA8EE4-25ED-4305-932C-02017EEDDE99}" presName="diagram" presStyleCnt="0">
        <dgm:presLayoutVars>
          <dgm:dir/>
        </dgm:presLayoutVars>
      </dgm:prSet>
      <dgm:spPr/>
    </dgm:pt>
    <dgm:pt modelId="{1E8BFECF-8451-43BB-9024-DC69B87E163E}" type="pres">
      <dgm:prSet presAssocID="{960FDFCF-2FB0-45E7-A572-3401AD8A9269}" presName="composite" presStyleCnt="0"/>
      <dgm:spPr/>
    </dgm:pt>
    <dgm:pt modelId="{A0759E45-91AF-47EB-A2AF-D66E1FB64472}" type="pres">
      <dgm:prSet presAssocID="{960FDFCF-2FB0-45E7-A572-3401AD8A9269}" presName="Image" presStyleLbl="bgShp" presStyleIdx="0" presStyleCnt="1" custScaleX="124832" custScaleY="90678" custLinFactNeighborX="10743" custLinFactNeighborY="766"/>
      <dgm:spPr>
        <a:blipFill dpi="0" rotWithShape="1">
          <a:blip xmlns:r="http://schemas.openxmlformats.org/officeDocument/2006/relationships" r:embed="rId1"/>
          <a:srcRect/>
          <a:stretch>
            <a:fillRect l="-108924" t="-22034" r="-114730" b="-35766"/>
          </a:stretch>
        </a:blipFill>
      </dgm:spPr>
    </dgm:pt>
    <dgm:pt modelId="{03A460E5-A9C7-4692-B4C5-2AE8DEACB766}" type="pres">
      <dgm:prSet presAssocID="{960FDFCF-2FB0-45E7-A572-3401AD8A9269}" presName="Parent" presStyleLbl="node0" presStyleIdx="0" presStyleCnt="1" custScaleX="88942" custScaleY="89309" custLinFactNeighborX="-1" custLinFactNeighborY="1988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094F099-E979-4353-9569-776575AF6C38}" type="presOf" srcId="{CFAA8EE4-25ED-4305-932C-02017EEDDE99}" destId="{24860AF8-4E5B-48C5-8E43-7DE9DF78E2AC}" srcOrd="0" destOrd="0" presId="urn:microsoft.com/office/officeart/2008/layout/BendingPictureCaption"/>
    <dgm:cxn modelId="{F6E77718-16AE-4223-8401-8CFF6AFCEB38}" srcId="{CFAA8EE4-25ED-4305-932C-02017EEDDE99}" destId="{960FDFCF-2FB0-45E7-A572-3401AD8A9269}" srcOrd="0" destOrd="0" parTransId="{CCF1A816-2883-4A50-9212-FB4F1993FDE1}" sibTransId="{E58487A1-CB53-465C-891C-A341D0E205BD}"/>
    <dgm:cxn modelId="{3516E0D8-68D6-44CE-ACEC-BD2E2978A74F}" type="presOf" srcId="{960FDFCF-2FB0-45E7-A572-3401AD8A9269}" destId="{03A460E5-A9C7-4692-B4C5-2AE8DEACB766}" srcOrd="0" destOrd="0" presId="urn:microsoft.com/office/officeart/2008/layout/BendingPictureCaption"/>
    <dgm:cxn modelId="{4306E8DC-22D2-49F5-9429-AC084C3901BA}" type="presParOf" srcId="{24860AF8-4E5B-48C5-8E43-7DE9DF78E2AC}" destId="{1E8BFECF-8451-43BB-9024-DC69B87E163E}" srcOrd="0" destOrd="0" presId="urn:microsoft.com/office/officeart/2008/layout/BendingPictureCaption"/>
    <dgm:cxn modelId="{CEB91AEC-AAAD-4C76-9626-3038FB6388A1}" type="presParOf" srcId="{1E8BFECF-8451-43BB-9024-DC69B87E163E}" destId="{A0759E45-91AF-47EB-A2AF-D66E1FB64472}" srcOrd="0" destOrd="0" presId="urn:microsoft.com/office/officeart/2008/layout/BendingPictureCaption"/>
    <dgm:cxn modelId="{0AC35A3F-5B0F-4427-9EC9-B5A6B23903A5}" type="presParOf" srcId="{1E8BFECF-8451-43BB-9024-DC69B87E163E}" destId="{03A460E5-A9C7-4692-B4C5-2AE8DEACB76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F7D372-E98A-4905-AECF-83DBD8A3C663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accent2_2" csCatId="accent2" phldr="1"/>
      <dgm:spPr/>
    </dgm:pt>
    <dgm:pt modelId="{98283951-9A7D-464A-A8C9-18651691EE09}">
      <dgm:prSet phldrT="[نص]"/>
      <dgm:spPr/>
      <dgm:t>
        <a:bodyPr/>
        <a:lstStyle/>
        <a:p>
          <a:pPr rtl="1"/>
          <a:r>
            <a:rPr lang="en-US" dirty="0"/>
            <a:t>Production of </a:t>
          </a:r>
          <a:r>
            <a:rPr lang="en-US" dirty="0">
              <a:solidFill>
                <a:srgbClr val="FF0000"/>
              </a:solidFill>
            </a:rPr>
            <a:t>RBC </a:t>
          </a:r>
          <a:endParaRPr lang="ar-SA" dirty="0">
            <a:solidFill>
              <a:srgbClr val="FF0000"/>
            </a:solidFill>
          </a:endParaRPr>
        </a:p>
      </dgm:t>
    </dgm:pt>
    <dgm:pt modelId="{A3E28B8E-B18E-4E3F-8BFD-DBB73475BDE8}" type="parTrans" cxnId="{6B84FFC1-5F1F-46E7-A15D-5A4AC828DA3A}">
      <dgm:prSet/>
      <dgm:spPr/>
      <dgm:t>
        <a:bodyPr/>
        <a:lstStyle/>
        <a:p>
          <a:pPr rtl="1"/>
          <a:endParaRPr lang="ar-SA"/>
        </a:p>
      </dgm:t>
    </dgm:pt>
    <dgm:pt modelId="{2D492684-2113-4FB7-A54B-A1EA633094C2}" type="sibTrans" cxnId="{6B84FFC1-5F1F-46E7-A15D-5A4AC828DA3A}">
      <dgm:prSet/>
      <dgm:spPr/>
      <dgm:t>
        <a:bodyPr/>
        <a:lstStyle/>
        <a:p>
          <a:pPr rtl="1"/>
          <a:endParaRPr lang="ar-SA"/>
        </a:p>
      </dgm:t>
    </dgm:pt>
    <dgm:pt modelId="{60CCAE01-2BD5-4BFC-8D60-2F58F7EB527F}" type="pres">
      <dgm:prSet presAssocID="{C0F7D372-E98A-4905-AECF-83DBD8A3C663}" presName="Name0" presStyleCnt="0">
        <dgm:presLayoutVars>
          <dgm:dir/>
          <dgm:resizeHandles val="exact"/>
        </dgm:presLayoutVars>
      </dgm:prSet>
      <dgm:spPr/>
    </dgm:pt>
    <dgm:pt modelId="{9D7EA1E5-52BB-49BF-B2A4-AAC7D7AB3D2E}" type="pres">
      <dgm:prSet presAssocID="{98283951-9A7D-464A-A8C9-18651691EE09}" presName="composite" presStyleCnt="0"/>
      <dgm:spPr/>
    </dgm:pt>
    <dgm:pt modelId="{584BD2C0-A40B-4EDB-804C-A7593F7F1346}" type="pres">
      <dgm:prSet presAssocID="{98283951-9A7D-464A-A8C9-18651691EE09}" presName="rect1" presStyleLbl="bgImgPlace1" presStyleIdx="0" presStyleCnt="1" custScaleX="175945" custScaleY="137009" custLinFactNeighborX="1608" custLinFactNeighborY="3196"/>
      <dgm:spPr>
        <a:blipFill dpi="0" rotWithShape="1">
          <a:blip xmlns:r="http://schemas.openxmlformats.org/officeDocument/2006/relationships" r:embed="rId1"/>
          <a:srcRect/>
          <a:stretch>
            <a:fillRect l="-51202" t="-35368" r="-54494" b="-54982"/>
          </a:stretch>
        </a:blipFill>
      </dgm:spPr>
    </dgm:pt>
    <dgm:pt modelId="{1C8382C0-626E-4932-892E-27A019A5EE63}" type="pres">
      <dgm:prSet presAssocID="{98283951-9A7D-464A-A8C9-18651691EE09}" presName="wedgeRectCallout1" presStyleLbl="node1" presStyleIdx="0" presStyleCnt="1" custAng="0" custScaleY="49275" custLinFactNeighborX="-2202" custLinFactNeighborY="6209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B84FFC1-5F1F-46E7-A15D-5A4AC828DA3A}" srcId="{C0F7D372-E98A-4905-AECF-83DBD8A3C663}" destId="{98283951-9A7D-464A-A8C9-18651691EE09}" srcOrd="0" destOrd="0" parTransId="{A3E28B8E-B18E-4E3F-8BFD-DBB73475BDE8}" sibTransId="{2D492684-2113-4FB7-A54B-A1EA633094C2}"/>
    <dgm:cxn modelId="{7F069CEC-14C9-4A8A-BD96-3606CD83D39F}" type="presOf" srcId="{98283951-9A7D-464A-A8C9-18651691EE09}" destId="{1C8382C0-626E-4932-892E-27A019A5EE63}" srcOrd="0" destOrd="0" presId="urn:microsoft.com/office/officeart/2008/layout/BendingPictureCaptionList"/>
    <dgm:cxn modelId="{CBA74535-98B4-41B1-88F6-9A3098CC5863}" type="presOf" srcId="{C0F7D372-E98A-4905-AECF-83DBD8A3C663}" destId="{60CCAE01-2BD5-4BFC-8D60-2F58F7EB527F}" srcOrd="0" destOrd="0" presId="urn:microsoft.com/office/officeart/2008/layout/BendingPictureCaptionList"/>
    <dgm:cxn modelId="{3FAAC2EC-FFA8-4112-97EE-20F721E115D3}" type="presParOf" srcId="{60CCAE01-2BD5-4BFC-8D60-2F58F7EB527F}" destId="{9D7EA1E5-52BB-49BF-B2A4-AAC7D7AB3D2E}" srcOrd="0" destOrd="0" presId="urn:microsoft.com/office/officeart/2008/layout/BendingPictureCaptionList"/>
    <dgm:cxn modelId="{611610D9-55D0-472A-B022-702B2254B673}" type="presParOf" srcId="{9D7EA1E5-52BB-49BF-B2A4-AAC7D7AB3D2E}" destId="{584BD2C0-A40B-4EDB-804C-A7593F7F1346}" srcOrd="0" destOrd="0" presId="urn:microsoft.com/office/officeart/2008/layout/BendingPictureCaptionList"/>
    <dgm:cxn modelId="{7609D8E0-6770-460B-B486-7BDB92A14B71}" type="presParOf" srcId="{9D7EA1E5-52BB-49BF-B2A4-AAC7D7AB3D2E}" destId="{1C8382C0-626E-4932-892E-27A019A5EE6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CA38B6-B015-4C1A-BE8D-93121C4214C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0357A4-C2F9-42D1-BAAC-C9C816422434}">
      <dgm:prSet/>
      <dgm:spPr/>
      <dgm:t>
        <a:bodyPr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Committed stem 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cell: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0FCC4-2A1A-4388-922C-97AABC5B6227}" type="parTrans" cxnId="{DC56BFEA-671A-4F28-81A3-030C63962BD5}">
      <dgm:prSet/>
      <dgm:spPr/>
      <dgm:t>
        <a:bodyPr/>
        <a:lstStyle/>
        <a:p>
          <a:endParaRPr lang="en-US"/>
        </a:p>
      </dgm:t>
    </dgm:pt>
    <dgm:pt modelId="{8FC27EEB-C427-46A3-8C66-5EC3B2134FF9}" type="sibTrans" cxnId="{DC56BFEA-671A-4F28-81A3-030C63962BD5}">
      <dgm:prSet/>
      <dgm:spPr/>
      <dgm:t>
        <a:bodyPr/>
        <a:lstStyle/>
        <a:p>
          <a:endParaRPr lang="en-US"/>
        </a:p>
      </dgm:t>
    </dgm:pt>
    <dgm:pt modelId="{3D312CCB-5A51-4B39-B0BF-35CC1F955C7A}">
      <dgm:prSet custT="1"/>
      <dgm:spPr/>
      <dgm:t>
        <a:bodyPr/>
        <a:lstStyle/>
        <a:p>
          <a:r>
            <a:rPr lang="en-US" sz="19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Proerythro</a:t>
          </a:r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-blast </a:t>
          </a:r>
          <a:r>
            <a:rPr lang="en-US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(first identifiable cell)</a:t>
          </a:r>
          <a:endParaRPr lang="en-US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FD43D-CAB5-4EF5-9B79-B6B03A8D24F6}" type="parTrans" cxnId="{77EB3344-913C-4E22-B990-6D3B5D9B0F94}">
      <dgm:prSet/>
      <dgm:spPr/>
      <dgm:t>
        <a:bodyPr/>
        <a:lstStyle/>
        <a:p>
          <a:endParaRPr lang="en-US"/>
        </a:p>
      </dgm:t>
    </dgm:pt>
    <dgm:pt modelId="{1728D237-DF20-4DC7-A0C7-69F7A69F15C9}" type="sibTrans" cxnId="{77EB3344-913C-4E22-B990-6D3B5D9B0F94}">
      <dgm:prSet/>
      <dgm:spPr/>
      <dgm:t>
        <a:bodyPr/>
        <a:lstStyle/>
        <a:p>
          <a:endParaRPr lang="en-US"/>
        </a:p>
      </dgm:t>
    </dgm:pt>
    <dgm:pt modelId="{1FC3DD31-5BD8-46D4-AE10-1F8BEC04F61E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Basophil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erythro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-blast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DDB65D-B14C-4E10-AF27-8B6B407CF5DC}" type="parTrans" cxnId="{9E79A288-0E40-4A07-AF1C-A4AADF5FB0DC}">
      <dgm:prSet/>
      <dgm:spPr/>
      <dgm:t>
        <a:bodyPr/>
        <a:lstStyle/>
        <a:p>
          <a:endParaRPr lang="en-US"/>
        </a:p>
      </dgm:t>
    </dgm:pt>
    <dgm:pt modelId="{35E85645-EA5F-4F68-BE18-4CC29B3F6D41}" type="sibTrans" cxnId="{9E79A288-0E40-4A07-AF1C-A4AADF5FB0DC}">
      <dgm:prSet/>
      <dgm:spPr/>
      <dgm:t>
        <a:bodyPr/>
        <a:lstStyle/>
        <a:p>
          <a:endParaRPr lang="en-US"/>
        </a:p>
      </dgm:t>
    </dgm:pt>
    <dgm:pt modelId="{5E7D2622-0A57-4670-9646-1DB80763D58B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Poly-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chromatophil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erythro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-blast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0B5FDA-B121-468B-BA83-AD6D2AADA664}" type="parTrans" cxnId="{5AFAC2E8-CC6C-4CE4-9E3F-2EC508408484}">
      <dgm:prSet/>
      <dgm:spPr/>
      <dgm:t>
        <a:bodyPr/>
        <a:lstStyle/>
        <a:p>
          <a:endParaRPr lang="en-US"/>
        </a:p>
      </dgm:t>
    </dgm:pt>
    <dgm:pt modelId="{1078211F-5EA4-42C1-9FD3-56BC4F919B3A}" type="sibTrans" cxnId="{5AFAC2E8-CC6C-4CE4-9E3F-2EC508408484}">
      <dgm:prSet/>
      <dgm:spPr/>
      <dgm:t>
        <a:bodyPr/>
        <a:lstStyle/>
        <a:p>
          <a:endParaRPr lang="en-US"/>
        </a:p>
      </dgm:t>
    </dgm:pt>
    <dgm:pt modelId="{7F2A2135-684F-48DB-945F-C5AF16DD9C12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Ortho-chromatic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erythro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-blast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2BB9DC-BA43-4150-9183-F93BDFE329F9}" type="parTrans" cxnId="{C59A20A9-F393-43E6-9F3C-E41C8A6E0E3E}">
      <dgm:prSet/>
      <dgm:spPr/>
      <dgm:t>
        <a:bodyPr/>
        <a:lstStyle/>
        <a:p>
          <a:endParaRPr lang="en-US"/>
        </a:p>
      </dgm:t>
    </dgm:pt>
    <dgm:pt modelId="{8EA2F6AA-CC00-45AF-A6A8-433F2D9F7E83}" type="sibTrans" cxnId="{C59A20A9-F393-43E6-9F3C-E41C8A6E0E3E}">
      <dgm:prSet/>
      <dgm:spPr/>
      <dgm:t>
        <a:bodyPr/>
        <a:lstStyle/>
        <a:p>
          <a:endParaRPr lang="en-US"/>
        </a:p>
      </dgm:t>
    </dgm:pt>
    <dgm:pt modelId="{25119B92-6A69-42F0-8CA2-329E7B42417A}">
      <dgm:prSet/>
      <dgm:spPr/>
      <dgm:t>
        <a:bodyPr/>
        <a:lstStyle/>
        <a:p>
          <a:r>
            <a:rPr lang="en-US" b="1" dirty="0" smtClean="0"/>
            <a:t>Reticulocytes </a:t>
          </a:r>
          <a:r>
            <a:rPr lang="en-US" b="1" dirty="0"/>
            <a:t>(loses nucleus)</a:t>
          </a:r>
          <a:endParaRPr lang="en-US" dirty="0"/>
        </a:p>
      </dgm:t>
    </dgm:pt>
    <dgm:pt modelId="{E0995921-2E58-45D4-A5C3-0A552977A816}" type="sibTrans" cxnId="{E5133DD4-071E-4876-8DE9-02A3092174F3}">
      <dgm:prSet/>
      <dgm:spPr/>
      <dgm:t>
        <a:bodyPr/>
        <a:lstStyle/>
        <a:p>
          <a:endParaRPr lang="en-US"/>
        </a:p>
      </dgm:t>
    </dgm:pt>
    <dgm:pt modelId="{3F4A350C-315E-4A86-960C-A161C79F220A}" type="parTrans" cxnId="{E5133DD4-071E-4876-8DE9-02A3092174F3}">
      <dgm:prSet/>
      <dgm:spPr/>
      <dgm:t>
        <a:bodyPr/>
        <a:lstStyle/>
        <a:p>
          <a:endParaRPr lang="en-US"/>
        </a:p>
      </dgm:t>
    </dgm:pt>
    <dgm:pt modelId="{65B807F6-DA58-4D2B-BFA6-83E0812BFEA5}">
      <dgm:prSet/>
      <dgm:spPr/>
      <dgm:t>
        <a:bodyPr/>
        <a:lstStyle/>
        <a:p>
          <a:r>
            <a:rPr lang="en-US" b="1" dirty="0"/>
            <a:t>Mature erythrocytes</a:t>
          </a:r>
          <a:endParaRPr lang="en-US" dirty="0"/>
        </a:p>
      </dgm:t>
    </dgm:pt>
    <dgm:pt modelId="{4E37C8F2-2741-42A7-A8FF-66F6E4DD6328}" type="sibTrans" cxnId="{7F056E18-8F9C-4904-A5C5-6690504D414A}">
      <dgm:prSet/>
      <dgm:spPr/>
      <dgm:t>
        <a:bodyPr/>
        <a:lstStyle/>
        <a:p>
          <a:endParaRPr lang="en-US"/>
        </a:p>
      </dgm:t>
    </dgm:pt>
    <dgm:pt modelId="{BF286139-D665-4B05-A695-6F9A650F49E3}" type="parTrans" cxnId="{7F056E18-8F9C-4904-A5C5-6690504D414A}">
      <dgm:prSet/>
      <dgm:spPr/>
      <dgm:t>
        <a:bodyPr/>
        <a:lstStyle/>
        <a:p>
          <a:endParaRPr lang="en-US"/>
        </a:p>
      </dgm:t>
    </dgm:pt>
    <dgm:pt modelId="{37A93061-156C-45D7-99B9-A37941BBCCCD}" type="pres">
      <dgm:prSet presAssocID="{04CA38B6-B015-4C1A-BE8D-93121C4214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590ADE9-3267-4D4B-B05B-F21CDD708C23}" type="pres">
      <dgm:prSet presAssocID="{390357A4-C2F9-42D1-BAAC-C9C81642243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3E57D3-35C6-4BED-B9CF-7406D455ECBF}" type="pres">
      <dgm:prSet presAssocID="{8FC27EEB-C427-46A3-8C66-5EC3B2134FF9}" presName="spacer" presStyleCnt="0"/>
      <dgm:spPr/>
    </dgm:pt>
    <dgm:pt modelId="{11508A5F-6A02-41EF-AF5B-595D519FBB75}" type="pres">
      <dgm:prSet presAssocID="{3D312CCB-5A51-4B39-B0BF-35CC1F955C7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BAE04B-C9B0-4862-86CE-AEF0AB325581}" type="pres">
      <dgm:prSet presAssocID="{1728D237-DF20-4DC7-A0C7-69F7A69F15C9}" presName="spacer" presStyleCnt="0"/>
      <dgm:spPr/>
    </dgm:pt>
    <dgm:pt modelId="{DF970EF7-CB06-42D1-AFC8-5F5E8EBE635B}" type="pres">
      <dgm:prSet presAssocID="{1FC3DD31-5BD8-46D4-AE10-1F8BEC04F61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3AA352-812A-4278-AA4F-B031F48B0A91}" type="pres">
      <dgm:prSet presAssocID="{35E85645-EA5F-4F68-BE18-4CC29B3F6D41}" presName="spacer" presStyleCnt="0"/>
      <dgm:spPr/>
    </dgm:pt>
    <dgm:pt modelId="{6832EFC6-26EA-49A9-A538-4F5D5D8982AD}" type="pres">
      <dgm:prSet presAssocID="{5E7D2622-0A57-4670-9646-1DB80763D58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C62F47-1169-4289-AECD-1DC0D1BF3169}" type="pres">
      <dgm:prSet presAssocID="{1078211F-5EA4-42C1-9FD3-56BC4F919B3A}" presName="spacer" presStyleCnt="0"/>
      <dgm:spPr/>
    </dgm:pt>
    <dgm:pt modelId="{992864A5-53BB-4636-AC93-7ED8183882AA}" type="pres">
      <dgm:prSet presAssocID="{7F2A2135-684F-48DB-945F-C5AF16DD9C1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BE02E7-37CB-48A2-AF9F-7143CBCF7B79}" type="pres">
      <dgm:prSet presAssocID="{8EA2F6AA-CC00-45AF-A6A8-433F2D9F7E83}" presName="spacer" presStyleCnt="0"/>
      <dgm:spPr/>
    </dgm:pt>
    <dgm:pt modelId="{2CE2CE85-ADD3-44CC-9148-96EA543C3186}" type="pres">
      <dgm:prSet presAssocID="{25119B92-6A69-42F0-8CA2-329E7B42417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B9C079-66AF-41F2-89CC-06BB211D4710}" type="pres">
      <dgm:prSet presAssocID="{E0995921-2E58-45D4-A5C3-0A552977A816}" presName="spacer" presStyleCnt="0"/>
      <dgm:spPr/>
    </dgm:pt>
    <dgm:pt modelId="{43E128C0-99FC-41C2-959F-25B51A992B87}" type="pres">
      <dgm:prSet presAssocID="{65B807F6-DA58-4D2B-BFA6-83E0812BFEA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77AA9C0-AE43-4B18-966B-5B9A87B12A87}" type="presOf" srcId="{5E7D2622-0A57-4670-9646-1DB80763D58B}" destId="{6832EFC6-26EA-49A9-A538-4F5D5D8982AD}" srcOrd="0" destOrd="0" presId="urn:microsoft.com/office/officeart/2005/8/layout/vList2"/>
    <dgm:cxn modelId="{8176FB49-1887-488D-AD58-FB343170A3D7}" type="presOf" srcId="{3D312CCB-5A51-4B39-B0BF-35CC1F955C7A}" destId="{11508A5F-6A02-41EF-AF5B-595D519FBB75}" srcOrd="0" destOrd="0" presId="urn:microsoft.com/office/officeart/2005/8/layout/vList2"/>
    <dgm:cxn modelId="{1BC2BB4C-C0F9-4CF4-8A61-3904BB5F56D6}" type="presOf" srcId="{25119B92-6A69-42F0-8CA2-329E7B42417A}" destId="{2CE2CE85-ADD3-44CC-9148-96EA543C3186}" srcOrd="0" destOrd="0" presId="urn:microsoft.com/office/officeart/2005/8/layout/vList2"/>
    <dgm:cxn modelId="{C59A20A9-F393-43E6-9F3C-E41C8A6E0E3E}" srcId="{04CA38B6-B015-4C1A-BE8D-93121C4214C2}" destId="{7F2A2135-684F-48DB-945F-C5AF16DD9C12}" srcOrd="4" destOrd="0" parTransId="{992BB9DC-BA43-4150-9183-F93BDFE329F9}" sibTransId="{8EA2F6AA-CC00-45AF-A6A8-433F2D9F7E83}"/>
    <dgm:cxn modelId="{9C23D09C-4F5C-4B49-9EEB-D1C5A5594E80}" type="presOf" srcId="{04CA38B6-B015-4C1A-BE8D-93121C4214C2}" destId="{37A93061-156C-45D7-99B9-A37941BBCCCD}" srcOrd="0" destOrd="0" presId="urn:microsoft.com/office/officeart/2005/8/layout/vList2"/>
    <dgm:cxn modelId="{E5133DD4-071E-4876-8DE9-02A3092174F3}" srcId="{04CA38B6-B015-4C1A-BE8D-93121C4214C2}" destId="{25119B92-6A69-42F0-8CA2-329E7B42417A}" srcOrd="5" destOrd="0" parTransId="{3F4A350C-315E-4A86-960C-A161C79F220A}" sibTransId="{E0995921-2E58-45D4-A5C3-0A552977A816}"/>
    <dgm:cxn modelId="{02B2A2F1-37F6-489E-9738-54893657C9FF}" type="presOf" srcId="{390357A4-C2F9-42D1-BAAC-C9C816422434}" destId="{2590ADE9-3267-4D4B-B05B-F21CDD708C23}" srcOrd="0" destOrd="0" presId="urn:microsoft.com/office/officeart/2005/8/layout/vList2"/>
    <dgm:cxn modelId="{7F056E18-8F9C-4904-A5C5-6690504D414A}" srcId="{04CA38B6-B015-4C1A-BE8D-93121C4214C2}" destId="{65B807F6-DA58-4D2B-BFA6-83E0812BFEA5}" srcOrd="6" destOrd="0" parTransId="{BF286139-D665-4B05-A695-6F9A650F49E3}" sibTransId="{4E37C8F2-2741-42A7-A8FF-66F6E4DD6328}"/>
    <dgm:cxn modelId="{8FB56324-10FB-46A8-A49B-E11FAEECB94C}" type="presOf" srcId="{65B807F6-DA58-4D2B-BFA6-83E0812BFEA5}" destId="{43E128C0-99FC-41C2-959F-25B51A992B87}" srcOrd="0" destOrd="0" presId="urn:microsoft.com/office/officeart/2005/8/layout/vList2"/>
    <dgm:cxn modelId="{9E79A288-0E40-4A07-AF1C-A4AADF5FB0DC}" srcId="{04CA38B6-B015-4C1A-BE8D-93121C4214C2}" destId="{1FC3DD31-5BD8-46D4-AE10-1F8BEC04F61E}" srcOrd="2" destOrd="0" parTransId="{B7DDB65D-B14C-4E10-AF27-8B6B407CF5DC}" sibTransId="{35E85645-EA5F-4F68-BE18-4CC29B3F6D41}"/>
    <dgm:cxn modelId="{E28EECBB-C1F0-49E1-B1E4-4CE1316ED363}" type="presOf" srcId="{1FC3DD31-5BD8-46D4-AE10-1F8BEC04F61E}" destId="{DF970EF7-CB06-42D1-AFC8-5F5E8EBE635B}" srcOrd="0" destOrd="0" presId="urn:microsoft.com/office/officeart/2005/8/layout/vList2"/>
    <dgm:cxn modelId="{DC56BFEA-671A-4F28-81A3-030C63962BD5}" srcId="{04CA38B6-B015-4C1A-BE8D-93121C4214C2}" destId="{390357A4-C2F9-42D1-BAAC-C9C816422434}" srcOrd="0" destOrd="0" parTransId="{2A50FCC4-2A1A-4388-922C-97AABC5B6227}" sibTransId="{8FC27EEB-C427-46A3-8C66-5EC3B2134FF9}"/>
    <dgm:cxn modelId="{6167FACC-6C33-4122-9811-B8ED5E05F4AD}" type="presOf" srcId="{7F2A2135-684F-48DB-945F-C5AF16DD9C12}" destId="{992864A5-53BB-4636-AC93-7ED8183882AA}" srcOrd="0" destOrd="0" presId="urn:microsoft.com/office/officeart/2005/8/layout/vList2"/>
    <dgm:cxn modelId="{5AFAC2E8-CC6C-4CE4-9E3F-2EC508408484}" srcId="{04CA38B6-B015-4C1A-BE8D-93121C4214C2}" destId="{5E7D2622-0A57-4670-9646-1DB80763D58B}" srcOrd="3" destOrd="0" parTransId="{3B0B5FDA-B121-468B-BA83-AD6D2AADA664}" sibTransId="{1078211F-5EA4-42C1-9FD3-56BC4F919B3A}"/>
    <dgm:cxn modelId="{77EB3344-913C-4E22-B990-6D3B5D9B0F94}" srcId="{04CA38B6-B015-4C1A-BE8D-93121C4214C2}" destId="{3D312CCB-5A51-4B39-B0BF-35CC1F955C7A}" srcOrd="1" destOrd="0" parTransId="{E47FD43D-CAB5-4EF5-9B79-B6B03A8D24F6}" sibTransId="{1728D237-DF20-4DC7-A0C7-69F7A69F15C9}"/>
    <dgm:cxn modelId="{1653B45F-4E3E-4D2E-BF64-82B8A527C8A2}" type="presParOf" srcId="{37A93061-156C-45D7-99B9-A37941BBCCCD}" destId="{2590ADE9-3267-4D4B-B05B-F21CDD708C23}" srcOrd="0" destOrd="0" presId="urn:microsoft.com/office/officeart/2005/8/layout/vList2"/>
    <dgm:cxn modelId="{EBFD2F0E-D9A0-4750-91F3-7C3DB9541B91}" type="presParOf" srcId="{37A93061-156C-45D7-99B9-A37941BBCCCD}" destId="{483E57D3-35C6-4BED-B9CF-7406D455ECBF}" srcOrd="1" destOrd="0" presId="urn:microsoft.com/office/officeart/2005/8/layout/vList2"/>
    <dgm:cxn modelId="{FA88D869-8EBA-4C15-8BB9-B63AC221541C}" type="presParOf" srcId="{37A93061-156C-45D7-99B9-A37941BBCCCD}" destId="{11508A5F-6A02-41EF-AF5B-595D519FBB75}" srcOrd="2" destOrd="0" presId="urn:microsoft.com/office/officeart/2005/8/layout/vList2"/>
    <dgm:cxn modelId="{021C2FE3-1FAE-44DE-B276-BE5F989500B8}" type="presParOf" srcId="{37A93061-156C-45D7-99B9-A37941BBCCCD}" destId="{6EBAE04B-C9B0-4862-86CE-AEF0AB325581}" srcOrd="3" destOrd="0" presId="urn:microsoft.com/office/officeart/2005/8/layout/vList2"/>
    <dgm:cxn modelId="{414CF2C5-2D04-4F2E-A62A-C7A3F28619F3}" type="presParOf" srcId="{37A93061-156C-45D7-99B9-A37941BBCCCD}" destId="{DF970EF7-CB06-42D1-AFC8-5F5E8EBE635B}" srcOrd="4" destOrd="0" presId="urn:microsoft.com/office/officeart/2005/8/layout/vList2"/>
    <dgm:cxn modelId="{C1F7FB66-6575-4291-BBAD-072862160A93}" type="presParOf" srcId="{37A93061-156C-45D7-99B9-A37941BBCCCD}" destId="{323AA352-812A-4278-AA4F-B031F48B0A91}" srcOrd="5" destOrd="0" presId="urn:microsoft.com/office/officeart/2005/8/layout/vList2"/>
    <dgm:cxn modelId="{9B555B70-6272-4289-9521-7400F220DC57}" type="presParOf" srcId="{37A93061-156C-45D7-99B9-A37941BBCCCD}" destId="{6832EFC6-26EA-49A9-A538-4F5D5D8982AD}" srcOrd="6" destOrd="0" presId="urn:microsoft.com/office/officeart/2005/8/layout/vList2"/>
    <dgm:cxn modelId="{CE9FBAD5-7C5A-4DA4-A9D1-27D4D6DA9FAC}" type="presParOf" srcId="{37A93061-156C-45D7-99B9-A37941BBCCCD}" destId="{44C62F47-1169-4289-AECD-1DC0D1BF3169}" srcOrd="7" destOrd="0" presId="urn:microsoft.com/office/officeart/2005/8/layout/vList2"/>
    <dgm:cxn modelId="{9AE50957-5609-4233-89CC-62EA5DDBA47B}" type="presParOf" srcId="{37A93061-156C-45D7-99B9-A37941BBCCCD}" destId="{992864A5-53BB-4636-AC93-7ED8183882AA}" srcOrd="8" destOrd="0" presId="urn:microsoft.com/office/officeart/2005/8/layout/vList2"/>
    <dgm:cxn modelId="{4847533E-8BE2-4DDD-8F4F-A02B1AA0E6D0}" type="presParOf" srcId="{37A93061-156C-45D7-99B9-A37941BBCCCD}" destId="{31BE02E7-37CB-48A2-AF9F-7143CBCF7B79}" srcOrd="9" destOrd="0" presId="urn:microsoft.com/office/officeart/2005/8/layout/vList2"/>
    <dgm:cxn modelId="{3BAE719A-EE45-4140-A1F7-3B2249E18240}" type="presParOf" srcId="{37A93061-156C-45D7-99B9-A37941BBCCCD}" destId="{2CE2CE85-ADD3-44CC-9148-96EA543C3186}" srcOrd="10" destOrd="0" presId="urn:microsoft.com/office/officeart/2005/8/layout/vList2"/>
    <dgm:cxn modelId="{D924CE48-FB1D-47F4-B5D4-6247455E3B43}" type="presParOf" srcId="{37A93061-156C-45D7-99B9-A37941BBCCCD}" destId="{FBB9C079-66AF-41F2-89CC-06BB211D4710}" srcOrd="11" destOrd="0" presId="urn:microsoft.com/office/officeart/2005/8/layout/vList2"/>
    <dgm:cxn modelId="{7A5E1164-CD88-49A3-9D62-AF9A5A4615B7}" type="presParOf" srcId="{37A93061-156C-45D7-99B9-A37941BBCCCD}" destId="{43E128C0-99FC-41C2-959F-25B51A992B8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AF444-687A-4393-94AD-0B0B2E27C077}">
      <dsp:nvSpPr>
        <dsp:cNvPr id="0" name=""/>
        <dsp:cNvSpPr/>
      </dsp:nvSpPr>
      <dsp:spPr>
        <a:xfrm rot="5400000">
          <a:off x="2289180" y="-407689"/>
          <a:ext cx="2079216" cy="3130727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effectLst/>
            </a:rPr>
            <a:t>Red Blood </a:t>
          </a:r>
          <a:r>
            <a:rPr lang="en-US" sz="1400" kern="1200" dirty="0" smtClean="0">
              <a:effectLst/>
            </a:rPr>
            <a:t>Cells(</a:t>
          </a:r>
          <a:r>
            <a:rPr lang="en-US" sz="1400" kern="1200" dirty="0" smtClean="0">
              <a:solidFill>
                <a:srgbClr val="FF0000"/>
              </a:solidFill>
              <a:effectLst/>
            </a:rPr>
            <a:t>Erythrocytes</a:t>
          </a:r>
          <a:r>
            <a:rPr lang="en-US" sz="1400" kern="1200" dirty="0">
              <a:effectLst/>
            </a:rPr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effectLst/>
            </a:rPr>
            <a:t>White </a:t>
          </a:r>
          <a:r>
            <a:rPr lang="en-US" sz="1400" kern="1200" dirty="0" err="1" smtClean="0">
              <a:effectLst/>
            </a:rPr>
            <a:t>BloodCells</a:t>
          </a:r>
          <a:r>
            <a:rPr lang="en-US" sz="1400" kern="1200" dirty="0" smtClean="0">
              <a:effectLst/>
            </a:rPr>
            <a:t>(</a:t>
          </a:r>
          <a:r>
            <a:rPr lang="en-US" sz="1400" kern="1200" dirty="0" smtClean="0">
              <a:solidFill>
                <a:schemeClr val="bg1"/>
              </a:solidFill>
              <a:effectLst/>
            </a:rPr>
            <a:t>Leucocytes</a:t>
          </a:r>
          <a:r>
            <a:rPr lang="en-US" sz="1400" kern="1200" dirty="0">
              <a:effectLst/>
            </a:rPr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effectLst/>
            </a:rPr>
            <a:t>Platelets (Thrombocytes)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chemeClr val="bg1">
                <a:lumMod val="50000"/>
              </a:schemeClr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bg1">
                  <a:lumMod val="50000"/>
                </a:schemeClr>
              </a:solidFill>
              <a:effectLst/>
            </a:rPr>
            <a:t>NOTE:  </a:t>
          </a:r>
          <a:r>
            <a:rPr lang="en-US" sz="1400" b="1" kern="1200" dirty="0">
              <a:solidFill>
                <a:schemeClr val="bg1">
                  <a:lumMod val="50000"/>
                </a:schemeClr>
              </a:solidFill>
              <a:effectLst/>
            </a:rPr>
            <a:t>red blood cells </a:t>
          </a:r>
          <a:r>
            <a:rPr lang="en-US" sz="1400" kern="1200" dirty="0">
              <a:solidFill>
                <a:schemeClr val="bg1">
                  <a:lumMod val="50000"/>
                </a:schemeClr>
              </a:solidFill>
              <a:effectLst/>
            </a:rPr>
            <a:t>are in </a:t>
          </a:r>
          <a:r>
            <a:rPr lang="en-US" sz="14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millions</a:t>
          </a:r>
          <a:endParaRPr lang="en-US" sz="1400" kern="1200" dirty="0">
            <a:solidFill>
              <a:schemeClr val="bg1">
                <a:lumMod val="50000"/>
              </a:schemeClr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Platelets</a:t>
          </a:r>
          <a:r>
            <a:rPr lang="en-US" sz="1400" kern="1200" dirty="0" smtClean="0">
              <a:solidFill>
                <a:schemeClr val="bg1">
                  <a:lumMod val="50000"/>
                </a:schemeClr>
              </a:solidFill>
              <a:effectLst/>
            </a:rPr>
            <a:t> are </a:t>
          </a:r>
          <a:r>
            <a:rPr lang="en-US" sz="1400" b="1" kern="1200" dirty="0" smtClean="0">
              <a:solidFill>
                <a:schemeClr val="bg1">
                  <a:lumMod val="50000"/>
                </a:schemeClr>
              </a:solidFill>
              <a:effectLst/>
            </a:rPr>
            <a:t>hundred thousands</a:t>
          </a:r>
          <a:endParaRPr lang="en-US" sz="1400" b="1" kern="1200" dirty="0">
            <a:solidFill>
              <a:schemeClr val="bg1">
                <a:lumMod val="50000"/>
              </a:schemeClr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50000"/>
                </a:schemeClr>
              </a:solidFill>
              <a:effectLst/>
            </a:rPr>
            <a:t> </a:t>
          </a:r>
          <a:r>
            <a:rPr lang="en-US" sz="1400" b="1" kern="1200" dirty="0">
              <a:solidFill>
                <a:schemeClr val="bg1">
                  <a:lumMod val="50000"/>
                </a:schemeClr>
              </a:solidFill>
              <a:effectLst/>
            </a:rPr>
            <a:t>white blood cells </a:t>
          </a:r>
          <a:r>
            <a:rPr lang="en-US" sz="1400" kern="1200" dirty="0">
              <a:solidFill>
                <a:schemeClr val="bg1">
                  <a:lumMod val="50000"/>
                </a:schemeClr>
              </a:solidFill>
              <a:effectLst/>
            </a:rPr>
            <a:t>are in </a:t>
          </a:r>
          <a:r>
            <a:rPr lang="en-US" sz="1400" b="1" kern="1200" dirty="0">
              <a:solidFill>
                <a:schemeClr val="bg1">
                  <a:lumMod val="50000"/>
                </a:schemeClr>
              </a:solidFill>
              <a:effectLst/>
            </a:rPr>
            <a:t>thousands</a:t>
          </a:r>
          <a:r>
            <a:rPr lang="en-US" sz="1400" kern="1200" dirty="0">
              <a:solidFill>
                <a:schemeClr val="bg1">
                  <a:lumMod val="50000"/>
                </a:schemeClr>
              </a:solidFill>
              <a:effectLst/>
            </a:rPr>
            <a:t>.</a:t>
          </a:r>
        </a:p>
      </dsp:txBody>
      <dsp:txXfrm rot="-5400000">
        <a:off x="1763425" y="219565"/>
        <a:ext cx="3029228" cy="1876218"/>
      </dsp:txXfrm>
    </dsp:sp>
    <dsp:sp modelId="{A81F1A4A-B15F-4604-92CE-DBD226B50874}">
      <dsp:nvSpPr>
        <dsp:cNvPr id="0" name=""/>
        <dsp:cNvSpPr/>
      </dsp:nvSpPr>
      <dsp:spPr>
        <a:xfrm>
          <a:off x="2390" y="212"/>
          <a:ext cx="1761034" cy="231492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1.Cellular components: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357" y="86179"/>
        <a:ext cx="1589100" cy="2142989"/>
      </dsp:txXfrm>
    </dsp:sp>
    <dsp:sp modelId="{CDC34A37-18B8-4E48-8C1E-B386F2387C05}">
      <dsp:nvSpPr>
        <dsp:cNvPr id="0" name=""/>
        <dsp:cNvSpPr/>
      </dsp:nvSpPr>
      <dsp:spPr>
        <a:xfrm rot="5400000">
          <a:off x="1848399" y="2420188"/>
          <a:ext cx="2960779" cy="3130727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98% water </a:t>
          </a:r>
          <a:r>
            <a:rPr lang="en-US" sz="1800" b="1" kern="1200" dirty="0">
              <a:solidFill>
                <a:schemeClr val="accent1"/>
              </a:solidFill>
            </a:rPr>
            <a:t>+</a:t>
          </a:r>
          <a:r>
            <a:rPr lang="en-US" sz="1800" b="1" kern="1200" dirty="0"/>
            <a:t> ions         </a:t>
          </a:r>
          <a:r>
            <a:rPr lang="en-US" sz="1800" kern="1200" dirty="0">
              <a:solidFill>
                <a:schemeClr val="accent1"/>
              </a:solidFill>
            </a:rPr>
            <a:t>+</a:t>
          </a:r>
          <a:r>
            <a:rPr lang="en-US" sz="1800" kern="1200" dirty="0"/>
            <a:t> plasma proteins </a:t>
          </a: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e.g. (</a:t>
          </a: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Albumin</a:t>
          </a: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globulin</a:t>
          </a: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Fibrinogen)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#notice: it’s the same </a:t>
          </a: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ionic</a:t>
          </a:r>
          <a:r>
            <a:rPr lang="en-US" sz="1800" kern="1200" dirty="0"/>
            <a:t> composition as interstitial fluid</a:t>
          </a:r>
          <a:r>
            <a:rPr lang="en-US" sz="1800" kern="1200" dirty="0" smtClean="0"/>
            <a:t>. (Na, K, PO4, </a:t>
          </a:r>
          <a:r>
            <a:rPr lang="en-US" sz="1800" kern="1200" dirty="0" err="1" smtClean="0"/>
            <a:t>etc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 rot="-5400000">
        <a:off x="1763426" y="2649695"/>
        <a:ext cx="2986194" cy="2671713"/>
      </dsp:txXfrm>
    </dsp:sp>
    <dsp:sp modelId="{E61D6E63-5590-41FE-85D3-52633AB697FA}">
      <dsp:nvSpPr>
        <dsp:cNvPr id="0" name=""/>
        <dsp:cNvSpPr/>
      </dsp:nvSpPr>
      <dsp:spPr>
        <a:xfrm>
          <a:off x="2390" y="2377141"/>
          <a:ext cx="1761034" cy="321682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Plasma (ECF):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357" y="2463108"/>
        <a:ext cx="1589100" cy="3044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D234D-4BE1-4239-951C-42D5C86FEF0D}">
      <dsp:nvSpPr>
        <dsp:cNvPr id="0" name=""/>
        <dsp:cNvSpPr/>
      </dsp:nvSpPr>
      <dsp:spPr>
        <a:xfrm>
          <a:off x="2736304" y="3040489"/>
          <a:ext cx="1935955" cy="335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96"/>
              </a:lnTo>
              <a:lnTo>
                <a:pt x="1935955" y="167996"/>
              </a:lnTo>
              <a:lnTo>
                <a:pt x="1935955" y="3359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E9070-7C52-4E61-A069-B89BA243EF3A}">
      <dsp:nvSpPr>
        <dsp:cNvPr id="0" name=""/>
        <dsp:cNvSpPr/>
      </dsp:nvSpPr>
      <dsp:spPr>
        <a:xfrm>
          <a:off x="2690584" y="3040489"/>
          <a:ext cx="91440" cy="335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C6A30-DBA7-4481-877D-42AB3F20A0C5}">
      <dsp:nvSpPr>
        <dsp:cNvPr id="0" name=""/>
        <dsp:cNvSpPr/>
      </dsp:nvSpPr>
      <dsp:spPr>
        <a:xfrm>
          <a:off x="800348" y="3040489"/>
          <a:ext cx="1935955" cy="335992"/>
        </a:xfrm>
        <a:custGeom>
          <a:avLst/>
          <a:gdLst/>
          <a:ahLst/>
          <a:cxnLst/>
          <a:rect l="0" t="0" r="0" b="0"/>
          <a:pathLst>
            <a:path>
              <a:moveTo>
                <a:pt x="1935955" y="0"/>
              </a:moveTo>
              <a:lnTo>
                <a:pt x="1935955" y="167996"/>
              </a:lnTo>
              <a:lnTo>
                <a:pt x="0" y="167996"/>
              </a:lnTo>
              <a:lnTo>
                <a:pt x="0" y="3359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AC8CF-97AA-47DA-9449-9898B1534D10}">
      <dsp:nvSpPr>
        <dsp:cNvPr id="0" name=""/>
        <dsp:cNvSpPr/>
      </dsp:nvSpPr>
      <dsp:spPr>
        <a:xfrm>
          <a:off x="432045" y="2016225"/>
          <a:ext cx="4608517" cy="10242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RBC development is characterized by</a:t>
          </a:r>
          <a:endParaRPr lang="en-U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045" y="2016225"/>
        <a:ext cx="4608517" cy="1024264"/>
      </dsp:txXfrm>
    </dsp:sp>
    <dsp:sp modelId="{21EF533F-F403-47EF-ACB4-D16144163E7F}">
      <dsp:nvSpPr>
        <dsp:cNvPr id="0" name=""/>
        <dsp:cNvSpPr/>
      </dsp:nvSpPr>
      <dsp:spPr>
        <a:xfrm>
          <a:off x="367" y="3376481"/>
          <a:ext cx="1599962" cy="799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Decrease</a:t>
          </a:r>
          <a:r>
            <a:rPr lang="en-US" sz="1800" kern="1200" dirty="0"/>
            <a:t> 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(Reduction) </a:t>
          </a:r>
          <a:r>
            <a:rPr lang="en-US" sz="1800" kern="1200" dirty="0" smtClean="0"/>
            <a:t>in </a:t>
          </a:r>
          <a:r>
            <a:rPr lang="en-US" sz="1800" kern="1200" dirty="0"/>
            <a:t>cell size.</a:t>
          </a:r>
        </a:p>
      </dsp:txBody>
      <dsp:txXfrm>
        <a:off x="367" y="3376481"/>
        <a:ext cx="1599962" cy="799981"/>
      </dsp:txXfrm>
    </dsp:sp>
    <dsp:sp modelId="{7296D18E-9539-45EC-942B-9425E82D646F}">
      <dsp:nvSpPr>
        <dsp:cNvPr id="0" name=""/>
        <dsp:cNvSpPr/>
      </dsp:nvSpPr>
      <dsp:spPr>
        <a:xfrm>
          <a:off x="1936322" y="3376481"/>
          <a:ext cx="1599962" cy="799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Disappearance</a:t>
          </a:r>
          <a:r>
            <a:rPr lang="en-US" sz="1800" b="1" kern="1200" dirty="0"/>
            <a:t> </a:t>
          </a:r>
          <a:r>
            <a:rPr lang="en-US" sz="1800" kern="1200" dirty="0"/>
            <a:t>of nucleus.</a:t>
          </a:r>
        </a:p>
      </dsp:txBody>
      <dsp:txXfrm>
        <a:off x="1936322" y="3376481"/>
        <a:ext cx="1599962" cy="799981"/>
      </dsp:txXfrm>
    </dsp:sp>
    <dsp:sp modelId="{28AF8EE5-FDF6-4259-A416-009F094909D8}">
      <dsp:nvSpPr>
        <dsp:cNvPr id="0" name=""/>
        <dsp:cNvSpPr/>
      </dsp:nvSpPr>
      <dsp:spPr>
        <a:xfrm>
          <a:off x="3872277" y="3376481"/>
          <a:ext cx="1599962" cy="799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Appearance (</a:t>
          </a: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Aquisiton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en-US" sz="1800" kern="1200" dirty="0"/>
            <a:t>of hemoglobin (Hb)</a:t>
          </a:r>
        </a:p>
      </dsp:txBody>
      <dsp:txXfrm>
        <a:off x="3872277" y="3376481"/>
        <a:ext cx="1599962" cy="7999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D545E-AFEA-4A58-A834-FF8C290D1DE6}">
      <dsp:nvSpPr>
        <dsp:cNvPr id="0" name=""/>
        <dsp:cNvSpPr/>
      </dsp:nvSpPr>
      <dsp:spPr>
        <a:xfrm>
          <a:off x="0" y="0"/>
          <a:ext cx="8219666" cy="103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u="sng" kern="1200" smtClean="0">
              <a:solidFill>
                <a:schemeClr val="tx2"/>
              </a:solidFill>
              <a:latin typeface="+mj-lt"/>
            </a:rPr>
            <a:t>Causes of Hypoxia</a:t>
          </a:r>
          <a:endParaRPr lang="ar-SA" sz="2400" kern="1200" dirty="0">
            <a:solidFill>
              <a:schemeClr val="tx2"/>
            </a:solidFill>
            <a:latin typeface="+mj-lt"/>
          </a:endParaRPr>
        </a:p>
      </dsp:txBody>
      <dsp:txXfrm>
        <a:off x="30188" y="30188"/>
        <a:ext cx="8159290" cy="970327"/>
      </dsp:txXfrm>
    </dsp:sp>
    <dsp:sp modelId="{00C675A1-FC54-4EE0-8CD9-D30B3806029C}">
      <dsp:nvSpPr>
        <dsp:cNvPr id="0" name=""/>
        <dsp:cNvSpPr/>
      </dsp:nvSpPr>
      <dsp:spPr>
        <a:xfrm>
          <a:off x="3301" y="1240587"/>
          <a:ext cx="1540417" cy="103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smtClean="0">
              <a:solidFill>
                <a:schemeClr val="tx2"/>
              </a:solidFill>
              <a:latin typeface="Comic Sans MS" panose="030F0702030302020204" pitchFamily="66" charset="0"/>
            </a:rPr>
            <a:t>Low RBC count (Anaemia)</a:t>
          </a:r>
          <a:endParaRPr lang="ar-SA" sz="2000" kern="1200" dirty="0">
            <a:solidFill>
              <a:schemeClr val="tx2"/>
            </a:solidFill>
          </a:endParaRPr>
        </a:p>
      </dsp:txBody>
      <dsp:txXfrm>
        <a:off x="33489" y="1270775"/>
        <a:ext cx="1480041" cy="970327"/>
      </dsp:txXfrm>
    </dsp:sp>
    <dsp:sp modelId="{734501FD-C8F2-4204-BBAD-E70C26074599}">
      <dsp:nvSpPr>
        <dsp:cNvPr id="0" name=""/>
        <dsp:cNvSpPr/>
      </dsp:nvSpPr>
      <dsp:spPr>
        <a:xfrm>
          <a:off x="1673114" y="1240587"/>
          <a:ext cx="1540417" cy="103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smtClean="0">
              <a:solidFill>
                <a:schemeClr val="tx2"/>
              </a:solidFill>
              <a:latin typeface="Comic Sans MS" panose="030F0702030302020204" pitchFamily="66" charset="0"/>
            </a:rPr>
            <a:t>Hemorrhage</a:t>
          </a:r>
          <a:endParaRPr lang="ar-SA" sz="1800" kern="1200" dirty="0">
            <a:solidFill>
              <a:schemeClr val="tx2"/>
            </a:solidFill>
          </a:endParaRPr>
        </a:p>
      </dsp:txBody>
      <dsp:txXfrm>
        <a:off x="1703302" y="1270775"/>
        <a:ext cx="1480041" cy="970327"/>
      </dsp:txXfrm>
    </dsp:sp>
    <dsp:sp modelId="{8436871C-3379-4380-9AF7-2C5E223A0C1B}">
      <dsp:nvSpPr>
        <dsp:cNvPr id="0" name=""/>
        <dsp:cNvSpPr/>
      </dsp:nvSpPr>
      <dsp:spPr>
        <a:xfrm>
          <a:off x="3342926" y="1240587"/>
          <a:ext cx="1540417" cy="103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smtClean="0">
              <a:solidFill>
                <a:schemeClr val="tx2"/>
              </a:solidFill>
              <a:latin typeface="Comic Sans MS" panose="030F0702030302020204" pitchFamily="66" charset="0"/>
            </a:rPr>
            <a:t>High altitude</a:t>
          </a:r>
          <a:endParaRPr lang="ar-SA" sz="1800" kern="1200" dirty="0">
            <a:solidFill>
              <a:schemeClr val="tx2"/>
            </a:solidFill>
          </a:endParaRPr>
        </a:p>
      </dsp:txBody>
      <dsp:txXfrm>
        <a:off x="3373114" y="1270775"/>
        <a:ext cx="1480041" cy="970327"/>
      </dsp:txXfrm>
    </dsp:sp>
    <dsp:sp modelId="{5716EF1D-F8E5-477F-AFCE-E49BAC64017B}">
      <dsp:nvSpPr>
        <dsp:cNvPr id="0" name=""/>
        <dsp:cNvSpPr/>
      </dsp:nvSpPr>
      <dsp:spPr>
        <a:xfrm>
          <a:off x="5012738" y="1240587"/>
          <a:ext cx="1540417" cy="103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b="1" kern="1200" smtClean="0">
              <a:solidFill>
                <a:schemeClr val="tx2"/>
              </a:solidFill>
              <a:latin typeface="Comic Sans MS" panose="030F0702030302020204" pitchFamily="66" charset="0"/>
            </a:rPr>
            <a:t>Prolong heart failure</a:t>
          </a:r>
          <a:endParaRPr lang="ar-SA" sz="1700" kern="1200" dirty="0">
            <a:solidFill>
              <a:schemeClr val="tx2"/>
            </a:solidFill>
          </a:endParaRPr>
        </a:p>
      </dsp:txBody>
      <dsp:txXfrm>
        <a:off x="5042926" y="1270775"/>
        <a:ext cx="1480041" cy="970327"/>
      </dsp:txXfrm>
    </dsp:sp>
    <dsp:sp modelId="{7F491117-7BC1-4BD4-97D4-A9E13EAB8DE2}">
      <dsp:nvSpPr>
        <dsp:cNvPr id="0" name=""/>
        <dsp:cNvSpPr/>
      </dsp:nvSpPr>
      <dsp:spPr>
        <a:xfrm>
          <a:off x="6682550" y="1240587"/>
          <a:ext cx="1540417" cy="103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b="1" kern="1200" smtClean="0">
              <a:solidFill>
                <a:schemeClr val="tx2"/>
              </a:solidFill>
              <a:latin typeface="Comic Sans MS" panose="030F0702030302020204" pitchFamily="66" charset="0"/>
            </a:rPr>
            <a:t>Lung disease </a:t>
          </a:r>
          <a:endParaRPr lang="ar-SA" sz="1700" kern="1200" dirty="0">
            <a:solidFill>
              <a:schemeClr val="tx2"/>
            </a:solidFill>
          </a:endParaRPr>
        </a:p>
      </dsp:txBody>
      <dsp:txXfrm>
        <a:off x="6712738" y="1270775"/>
        <a:ext cx="1480041" cy="9703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EFEE3-1B8F-4EF7-ABC1-3DCA8FE3812A}">
      <dsp:nvSpPr>
        <dsp:cNvPr id="0" name=""/>
        <dsp:cNvSpPr/>
      </dsp:nvSpPr>
      <dsp:spPr>
        <a:xfrm>
          <a:off x="33" y="1"/>
          <a:ext cx="8640926" cy="50419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67AE2A-C5BD-4815-A5DA-AFDF486D6CB7}">
      <dsp:nvSpPr>
        <dsp:cNvPr id="0" name=""/>
        <dsp:cNvSpPr/>
      </dsp:nvSpPr>
      <dsp:spPr>
        <a:xfrm>
          <a:off x="471057" y="3024343"/>
          <a:ext cx="3771292" cy="20300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altLang="en-US" sz="3100" b="1" kern="1200" dirty="0">
              <a:latin typeface="Arial Black" panose="020B0A04020102020204" pitchFamily="34" charset="0"/>
            </a:rPr>
            <a:t>Tissue oxygenation and RBC formation</a:t>
          </a:r>
          <a:endParaRPr lang="ar-SA" sz="3100" kern="1200" dirty="0"/>
        </a:p>
      </dsp:txBody>
      <dsp:txXfrm>
        <a:off x="471057" y="3024343"/>
        <a:ext cx="3771292" cy="20300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CD858-0D68-4828-A4E8-38EBF733B5D9}">
      <dsp:nvSpPr>
        <dsp:cNvPr id="0" name=""/>
        <dsp:cNvSpPr/>
      </dsp:nvSpPr>
      <dsp:spPr>
        <a:xfrm>
          <a:off x="448711" y="688387"/>
          <a:ext cx="6289188" cy="48050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7C6AD-0380-43D6-B603-96942E1950B0}">
      <dsp:nvSpPr>
        <dsp:cNvPr id="0" name=""/>
        <dsp:cNvSpPr/>
      </dsp:nvSpPr>
      <dsp:spPr>
        <a:xfrm>
          <a:off x="2392894" y="0"/>
          <a:ext cx="3601601" cy="4995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>
              <a:latin typeface="+mn-lt"/>
            </a:rPr>
            <a:t>Role of the kidneys in RBC formation:</a:t>
          </a:r>
          <a:endParaRPr lang="ar-SA" sz="1800" kern="1200" dirty="0"/>
        </a:p>
      </dsp:txBody>
      <dsp:txXfrm>
        <a:off x="2392894" y="0"/>
        <a:ext cx="3601601" cy="4995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C99A8-0EF3-4AB6-AED5-AAA9A8BBD464}">
      <dsp:nvSpPr>
        <dsp:cNvPr id="0" name=""/>
        <dsp:cNvSpPr/>
      </dsp:nvSpPr>
      <dsp:spPr>
        <a:xfrm>
          <a:off x="7" y="667709"/>
          <a:ext cx="1504944" cy="7524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45000"/>
                <a:satMod val="200000"/>
              </a:schemeClr>
            </a:gs>
            <a:gs pos="30000">
              <a:schemeClr val="accent5">
                <a:tint val="61000"/>
                <a:satMod val="200000"/>
              </a:schemeClr>
            </a:gs>
            <a:gs pos="45000">
              <a:schemeClr val="accent5">
                <a:tint val="66000"/>
                <a:satMod val="200000"/>
              </a:schemeClr>
            </a:gs>
            <a:gs pos="55000">
              <a:schemeClr val="accent5">
                <a:tint val="66000"/>
                <a:satMod val="200000"/>
              </a:schemeClr>
            </a:gs>
            <a:gs pos="73000">
              <a:schemeClr val="accent5">
                <a:tint val="61000"/>
                <a:satMod val="200000"/>
              </a:schemeClr>
            </a:gs>
            <a:gs pos="100000">
              <a:schemeClr val="accent5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Amino</a:t>
          </a: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acids (Proteins)</a:t>
          </a: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</a:p>
      </dsp:txBody>
      <dsp:txXfrm>
        <a:off x="22046" y="689748"/>
        <a:ext cx="1460866" cy="708394"/>
      </dsp:txXfrm>
    </dsp:sp>
    <dsp:sp modelId="{CC9811E1-44D0-47B7-9A29-47A4276E3F58}">
      <dsp:nvSpPr>
        <dsp:cNvPr id="0" name=""/>
        <dsp:cNvSpPr/>
      </dsp:nvSpPr>
      <dsp:spPr>
        <a:xfrm>
          <a:off x="150501" y="1420181"/>
          <a:ext cx="150900" cy="101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392"/>
              </a:lnTo>
              <a:lnTo>
                <a:pt x="150900" y="10133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6D25A-4753-4991-A654-024F454BFB92}">
      <dsp:nvSpPr>
        <dsp:cNvPr id="0" name=""/>
        <dsp:cNvSpPr/>
      </dsp:nvSpPr>
      <dsp:spPr>
        <a:xfrm>
          <a:off x="301402" y="2025064"/>
          <a:ext cx="1150933" cy="81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10" dirty="0">
              <a:latin typeface="+mn-lt"/>
              <a:cs typeface="Comic Sans MS"/>
            </a:rPr>
            <a:t>Formati</a:t>
          </a:r>
          <a:r>
            <a:rPr lang="en-US" sz="1200" b="1" kern="1200" spc="-15" dirty="0">
              <a:latin typeface="+mn-lt"/>
              <a:cs typeface="Comic Sans MS"/>
            </a:rPr>
            <a:t>o</a:t>
          </a:r>
          <a:r>
            <a:rPr lang="en-US" sz="1200" b="1" kern="1200" spc="-5" dirty="0">
              <a:latin typeface="+mn-lt"/>
              <a:cs typeface="Comic Sans MS"/>
            </a:rPr>
            <a:t>n</a:t>
          </a:r>
          <a:r>
            <a:rPr lang="en-US" sz="1200" b="1" kern="1200" spc="30" dirty="0">
              <a:latin typeface="+mn-lt"/>
              <a:cs typeface="Comic Sans MS"/>
            </a:rPr>
            <a:t> </a:t>
          </a:r>
          <a:r>
            <a:rPr lang="en-US" sz="1200" b="1" kern="1200" spc="-5" dirty="0">
              <a:latin typeface="+mn-lt"/>
              <a:cs typeface="Comic Sans MS"/>
            </a:rPr>
            <a:t>of</a:t>
          </a:r>
          <a:r>
            <a:rPr lang="en-US" sz="1200" b="1" kern="1200" spc="5" dirty="0">
              <a:latin typeface="+mn-lt"/>
              <a:cs typeface="Comic Sans MS"/>
            </a:rPr>
            <a:t> </a:t>
          </a:r>
          <a:r>
            <a:rPr lang="en-US" sz="1200" b="1" kern="1200" spc="-10" dirty="0">
              <a:latin typeface="+mn-lt"/>
              <a:cs typeface="Comic Sans MS"/>
            </a:rPr>
            <a:t>g</a:t>
          </a:r>
          <a:r>
            <a:rPr lang="en-US" sz="1200" b="1" kern="1200" spc="-5" dirty="0">
              <a:latin typeface="+mn-lt"/>
              <a:cs typeface="Comic Sans MS"/>
            </a:rPr>
            <a:t>lobin </a:t>
          </a:r>
          <a:r>
            <a:rPr lang="en-US" sz="1200" b="1" kern="1200" spc="-10" dirty="0">
              <a:latin typeface="+mn-lt"/>
              <a:cs typeface="Comic Sans MS"/>
            </a:rPr>
            <a:t>i</a:t>
          </a:r>
          <a:r>
            <a:rPr lang="en-US" sz="1200" b="1" kern="1200" spc="-5" dirty="0">
              <a:latin typeface="+mn-lt"/>
              <a:cs typeface="Comic Sans MS"/>
            </a:rPr>
            <a:t>n</a:t>
          </a:r>
          <a:r>
            <a:rPr lang="en-US" sz="1200" b="1" kern="1200" spc="-10" dirty="0">
              <a:latin typeface="+mn-lt"/>
              <a:cs typeface="Comic Sans MS"/>
            </a:rPr>
            <a:t> </a:t>
          </a:r>
          <a:r>
            <a:rPr lang="en-US" sz="1200" b="1" kern="1200" spc="-5" dirty="0">
              <a:latin typeface="+mn-lt"/>
              <a:cs typeface="Comic Sans MS"/>
            </a:rPr>
            <a:t>hemo</a:t>
          </a:r>
          <a:r>
            <a:rPr lang="en-US" sz="1200" b="1" kern="1200" spc="-5" dirty="0">
              <a:solidFill>
                <a:srgbClr val="FF0000"/>
              </a:solidFill>
              <a:latin typeface="+mn-lt"/>
              <a:cs typeface="Comic Sans MS"/>
            </a:rPr>
            <a:t>globin</a:t>
          </a:r>
          <a:endParaRPr lang="en-US" sz="1200" kern="1200" dirty="0">
            <a:solidFill>
              <a:srgbClr val="FF0000"/>
            </a:solidFill>
            <a:latin typeface="+mn-lt"/>
          </a:endParaRPr>
        </a:p>
      </dsp:txBody>
      <dsp:txXfrm>
        <a:off x="325332" y="2048994"/>
        <a:ext cx="1103073" cy="769159"/>
      </dsp:txXfrm>
    </dsp:sp>
    <dsp:sp modelId="{8C4F7C86-581D-47DF-87F9-88241057EFEE}">
      <dsp:nvSpPr>
        <dsp:cNvPr id="0" name=""/>
        <dsp:cNvSpPr/>
      </dsp:nvSpPr>
      <dsp:spPr>
        <a:xfrm>
          <a:off x="1655928" y="683910"/>
          <a:ext cx="1504944" cy="7524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Iron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677967" y="705949"/>
        <a:ext cx="1460866" cy="708394"/>
      </dsp:txXfrm>
    </dsp:sp>
    <dsp:sp modelId="{4F4D545A-ED01-40D4-AF56-9CA64F35DA7D}">
      <dsp:nvSpPr>
        <dsp:cNvPr id="0" name=""/>
        <dsp:cNvSpPr/>
      </dsp:nvSpPr>
      <dsp:spPr>
        <a:xfrm>
          <a:off x="1806422" y="1436382"/>
          <a:ext cx="376160" cy="964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18"/>
              </a:lnTo>
              <a:lnTo>
                <a:pt x="376160" y="96491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F300E-FC88-4E8F-9863-AFFB114AE79F}">
      <dsp:nvSpPr>
        <dsp:cNvPr id="0" name=""/>
        <dsp:cNvSpPr/>
      </dsp:nvSpPr>
      <dsp:spPr>
        <a:xfrm>
          <a:off x="2182583" y="2025064"/>
          <a:ext cx="1203955" cy="752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5" dirty="0">
              <a:solidFill>
                <a:srgbClr val="7030A0"/>
              </a:solidFill>
              <a:latin typeface="Comic Sans MS"/>
              <a:cs typeface="Comic Sans MS"/>
            </a:rPr>
            <a:t>Formatio</a:t>
          </a:r>
          <a:r>
            <a:rPr lang="en-US" sz="1200" b="1" kern="1200" dirty="0">
              <a:solidFill>
                <a:srgbClr val="7030A0"/>
              </a:solidFill>
              <a:latin typeface="Comic Sans MS"/>
              <a:cs typeface="Comic Sans MS"/>
            </a:rPr>
            <a:t>n</a:t>
          </a:r>
          <a:r>
            <a:rPr lang="en-US" sz="1200" b="1" kern="1200" spc="10" dirty="0">
              <a:solidFill>
                <a:srgbClr val="7030A0"/>
              </a:solidFill>
              <a:latin typeface="Comic Sans MS"/>
              <a:cs typeface="Comic Sans MS"/>
            </a:rPr>
            <a:t> </a:t>
          </a:r>
          <a:r>
            <a:rPr lang="en-US" sz="1200" b="1" kern="1200" spc="-10" dirty="0">
              <a:solidFill>
                <a:srgbClr val="7030A0"/>
              </a:solidFill>
              <a:latin typeface="Comic Sans MS"/>
              <a:cs typeface="Comic Sans MS"/>
            </a:rPr>
            <a:t>o</a:t>
          </a:r>
          <a:r>
            <a:rPr lang="en-US" sz="1200" b="1" kern="1200" dirty="0">
              <a:solidFill>
                <a:srgbClr val="7030A0"/>
              </a:solidFill>
              <a:latin typeface="Comic Sans MS"/>
              <a:cs typeface="Comic Sans MS"/>
            </a:rPr>
            <a:t>f</a:t>
          </a:r>
          <a:r>
            <a:rPr lang="en-US" sz="1200" b="1" kern="1200" spc="-15" dirty="0">
              <a:solidFill>
                <a:srgbClr val="7030A0"/>
              </a:solidFill>
              <a:latin typeface="Comic Sans MS"/>
              <a:cs typeface="Comic Sans MS"/>
            </a:rPr>
            <a:t> Hemoglobin.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-15" dirty="0" err="1">
              <a:solidFill>
                <a:srgbClr val="00B050"/>
              </a:solidFill>
              <a:latin typeface="Comic Sans MS"/>
            </a:rPr>
            <a:t>Heme</a:t>
          </a:r>
          <a:r>
            <a:rPr lang="en-US" sz="1100" b="1" kern="1200" spc="-15" dirty="0">
              <a:solidFill>
                <a:srgbClr val="00B050"/>
              </a:solidFill>
              <a:latin typeface="Comic Sans MS"/>
            </a:rPr>
            <a:t> Synthesis.</a:t>
          </a:r>
          <a:endParaRPr lang="en-US" sz="1100" kern="1200" dirty="0">
            <a:solidFill>
              <a:srgbClr val="00B050"/>
            </a:solidFill>
          </a:endParaRPr>
        </a:p>
      </dsp:txBody>
      <dsp:txXfrm>
        <a:off x="2204622" y="2047103"/>
        <a:ext cx="1159877" cy="7083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C99A8-0EF3-4AB6-AED5-AAA9A8BBD464}">
      <dsp:nvSpPr>
        <dsp:cNvPr id="0" name=""/>
        <dsp:cNvSpPr/>
      </dsp:nvSpPr>
      <dsp:spPr>
        <a:xfrm>
          <a:off x="0" y="0"/>
          <a:ext cx="2025916" cy="8913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Vitamins: B12 and Folic Acid</a:t>
          </a:r>
        </a:p>
      </dsp:txBody>
      <dsp:txXfrm>
        <a:off x="26106" y="26106"/>
        <a:ext cx="1973704" cy="839107"/>
      </dsp:txXfrm>
    </dsp:sp>
    <dsp:sp modelId="{488980DB-8DC6-416A-B5EA-20FABE9EB569}">
      <dsp:nvSpPr>
        <dsp:cNvPr id="0" name=""/>
        <dsp:cNvSpPr/>
      </dsp:nvSpPr>
      <dsp:spPr>
        <a:xfrm>
          <a:off x="202591" y="891319"/>
          <a:ext cx="101245" cy="699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665"/>
              </a:lnTo>
              <a:lnTo>
                <a:pt x="101245" y="6996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CE436-4AF9-4D69-BE2E-35A9FF223FB4}">
      <dsp:nvSpPr>
        <dsp:cNvPr id="0" name=""/>
        <dsp:cNvSpPr/>
      </dsp:nvSpPr>
      <dsp:spPr>
        <a:xfrm>
          <a:off x="303837" y="1050809"/>
          <a:ext cx="1711861" cy="1080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5" dirty="0">
              <a:solidFill>
                <a:srgbClr val="7030A0"/>
              </a:solidFill>
              <a:latin typeface="Comic Sans MS"/>
              <a:cs typeface="Comic Sans MS"/>
            </a:rPr>
            <a:t>Synt</a:t>
          </a:r>
          <a:r>
            <a:rPr lang="en-US" sz="1200" b="1" kern="1200" spc="-10" dirty="0">
              <a:solidFill>
                <a:srgbClr val="7030A0"/>
              </a:solidFill>
              <a:latin typeface="Comic Sans MS"/>
              <a:cs typeface="Comic Sans MS"/>
            </a:rPr>
            <a:t>h</a:t>
          </a:r>
          <a:r>
            <a:rPr lang="en-US" sz="1200" b="1" kern="1200" spc="-5" dirty="0">
              <a:solidFill>
                <a:srgbClr val="7030A0"/>
              </a:solidFill>
              <a:latin typeface="Comic Sans MS"/>
              <a:cs typeface="Comic Sans MS"/>
            </a:rPr>
            <a:t>e</a:t>
          </a:r>
          <a:r>
            <a:rPr lang="en-US" sz="1200" b="1" kern="1200" spc="-10" dirty="0">
              <a:solidFill>
                <a:srgbClr val="7030A0"/>
              </a:solidFill>
              <a:latin typeface="Comic Sans MS"/>
              <a:cs typeface="Comic Sans MS"/>
            </a:rPr>
            <a:t>s</a:t>
          </a:r>
          <a:r>
            <a:rPr lang="en-US" sz="1200" b="1" kern="1200" spc="-5" dirty="0">
              <a:solidFill>
                <a:srgbClr val="7030A0"/>
              </a:solidFill>
              <a:latin typeface="Comic Sans MS"/>
              <a:cs typeface="Comic Sans MS"/>
            </a:rPr>
            <a:t>i</a:t>
          </a:r>
          <a:r>
            <a:rPr lang="en-US" sz="1200" b="1" kern="1200" dirty="0">
              <a:solidFill>
                <a:srgbClr val="7030A0"/>
              </a:solidFill>
              <a:latin typeface="Comic Sans MS"/>
              <a:cs typeface="Comic Sans MS"/>
            </a:rPr>
            <a:t>s</a:t>
          </a:r>
          <a:r>
            <a:rPr lang="en-US" sz="1200" b="1" kern="1200" spc="-30" dirty="0">
              <a:solidFill>
                <a:srgbClr val="7030A0"/>
              </a:solidFill>
              <a:latin typeface="Comic Sans MS"/>
              <a:cs typeface="Comic Sans MS"/>
            </a:rPr>
            <a:t> </a:t>
          </a:r>
          <a:r>
            <a:rPr lang="en-US" sz="1200" b="1" kern="1200" dirty="0">
              <a:solidFill>
                <a:srgbClr val="7030A0"/>
              </a:solidFill>
              <a:latin typeface="Comic Sans MS"/>
              <a:cs typeface="Comic Sans MS"/>
            </a:rPr>
            <a:t>of</a:t>
          </a:r>
          <a:r>
            <a:rPr lang="en-US" sz="1200" b="1" kern="1200" spc="-30" dirty="0">
              <a:solidFill>
                <a:srgbClr val="7030A0"/>
              </a:solidFill>
              <a:latin typeface="Comic Sans MS"/>
              <a:cs typeface="Comic Sans MS"/>
            </a:rPr>
            <a:t> </a:t>
          </a:r>
          <a:r>
            <a:rPr lang="en-US" sz="1200" b="1" kern="1200" spc="-5" dirty="0" smtClean="0">
              <a:solidFill>
                <a:srgbClr val="7030A0"/>
              </a:solidFill>
              <a:latin typeface="Comic Sans MS"/>
              <a:cs typeface="Comic Sans MS"/>
            </a:rPr>
            <a:t>nucleoprotein. </a:t>
          </a:r>
          <a:r>
            <a:rPr lang="en-US" sz="1200" b="1" kern="1200" spc="-5" dirty="0" smtClean="0">
              <a:solidFill>
                <a:schemeClr val="tx1"/>
              </a:solidFill>
              <a:latin typeface="Comic Sans MS"/>
            </a:rPr>
            <a:t>Synthesis </a:t>
          </a:r>
          <a:r>
            <a:rPr lang="en-US" sz="1200" b="1" kern="1200" spc="-5" dirty="0">
              <a:solidFill>
                <a:schemeClr val="tx1"/>
              </a:solidFill>
              <a:latin typeface="Comic Sans MS"/>
            </a:rPr>
            <a:t>of </a:t>
          </a:r>
          <a:r>
            <a:rPr lang="en-US" sz="1200" b="1" kern="1200" spc="-5" dirty="0" smtClean="0">
              <a:solidFill>
                <a:schemeClr val="tx1"/>
              </a:solidFill>
              <a:latin typeface="Comic Sans MS"/>
            </a:rPr>
            <a:t>DNA </a:t>
          </a:r>
          <a:r>
            <a:rPr lang="en-US" sz="1200" b="1" kern="1200" spc="-5" dirty="0" smtClean="0">
              <a:solidFill>
                <a:srgbClr val="00B050"/>
              </a:solidFill>
              <a:latin typeface="Comic Sans MS"/>
            </a:rPr>
            <a:t>Cell division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5" dirty="0" smtClean="0">
              <a:solidFill>
                <a:srgbClr val="00B050"/>
              </a:solidFill>
              <a:latin typeface="Comic Sans MS"/>
              <a:cs typeface="Comic Sans MS"/>
            </a:rPr>
            <a:t> RBC Final maturation</a:t>
          </a:r>
          <a:endParaRPr lang="en-US" sz="1200" kern="1200" dirty="0">
            <a:solidFill>
              <a:srgbClr val="00B050"/>
            </a:solidFill>
          </a:endParaRPr>
        </a:p>
      </dsp:txBody>
      <dsp:txXfrm>
        <a:off x="335479" y="1082451"/>
        <a:ext cx="1648577" cy="10170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C99A8-0EF3-4AB6-AED5-AAA9A8BBD464}">
      <dsp:nvSpPr>
        <dsp:cNvPr id="0" name=""/>
        <dsp:cNvSpPr/>
      </dsp:nvSpPr>
      <dsp:spPr>
        <a:xfrm>
          <a:off x="217952" y="751339"/>
          <a:ext cx="1437625" cy="5975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45000"/>
                <a:satMod val="200000"/>
              </a:schemeClr>
            </a:gs>
            <a:gs pos="30000">
              <a:schemeClr val="dk1">
                <a:tint val="61000"/>
                <a:satMod val="200000"/>
              </a:schemeClr>
            </a:gs>
            <a:gs pos="45000">
              <a:schemeClr val="dk1">
                <a:tint val="66000"/>
                <a:satMod val="200000"/>
              </a:schemeClr>
            </a:gs>
            <a:gs pos="55000">
              <a:schemeClr val="dk1">
                <a:tint val="66000"/>
                <a:satMod val="200000"/>
              </a:schemeClr>
            </a:gs>
            <a:gs pos="73000">
              <a:schemeClr val="dk1">
                <a:tint val="61000"/>
                <a:satMod val="200000"/>
              </a:schemeClr>
            </a:gs>
            <a:gs pos="100000">
              <a:schemeClr val="dk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dk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Vit</a:t>
          </a: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 C</a:t>
          </a:r>
          <a:endParaRPr lang="en-US" sz="3200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35454" y="768841"/>
        <a:ext cx="1402621" cy="562549"/>
      </dsp:txXfrm>
    </dsp:sp>
    <dsp:sp modelId="{CC9811E1-44D0-47B7-9A29-47A4276E3F58}">
      <dsp:nvSpPr>
        <dsp:cNvPr id="0" name=""/>
        <dsp:cNvSpPr/>
      </dsp:nvSpPr>
      <dsp:spPr>
        <a:xfrm>
          <a:off x="361714" y="1348892"/>
          <a:ext cx="142343" cy="645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982"/>
              </a:lnTo>
              <a:lnTo>
                <a:pt x="142343" y="6459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6D25A-4753-4991-A654-024F454BFB92}">
      <dsp:nvSpPr>
        <dsp:cNvPr id="0" name=""/>
        <dsp:cNvSpPr/>
      </dsp:nvSpPr>
      <dsp:spPr>
        <a:xfrm>
          <a:off x="504058" y="1573399"/>
          <a:ext cx="1187465" cy="842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pc="-10" dirty="0">
              <a:solidFill>
                <a:srgbClr val="00B050"/>
              </a:solidFill>
              <a:latin typeface="Comic Sans MS"/>
            </a:rPr>
            <a:t>Iron absorption</a:t>
          </a:r>
          <a:endParaRPr lang="en-US" sz="1600" kern="1200" dirty="0">
            <a:solidFill>
              <a:srgbClr val="00B050"/>
            </a:solidFill>
          </a:endParaRPr>
        </a:p>
      </dsp:txBody>
      <dsp:txXfrm>
        <a:off x="528747" y="1598088"/>
        <a:ext cx="1138087" cy="793574"/>
      </dsp:txXfrm>
    </dsp:sp>
    <dsp:sp modelId="{1A0DFA72-C2BB-49BE-96E8-C43BB77EB6FE}">
      <dsp:nvSpPr>
        <dsp:cNvPr id="0" name=""/>
        <dsp:cNvSpPr/>
      </dsp:nvSpPr>
      <dsp:spPr>
        <a:xfrm>
          <a:off x="361714" y="1348892"/>
          <a:ext cx="154690" cy="1651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011"/>
              </a:lnTo>
              <a:lnTo>
                <a:pt x="154690" y="16510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9C4FB-8E24-4959-8AA8-6725A5BF478D}">
      <dsp:nvSpPr>
        <dsp:cNvPr id="0" name=""/>
        <dsp:cNvSpPr/>
      </dsp:nvSpPr>
      <dsp:spPr>
        <a:xfrm>
          <a:off x="516405" y="2665329"/>
          <a:ext cx="1355803" cy="6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-5" dirty="0">
              <a:solidFill>
                <a:srgbClr val="00B050"/>
              </a:solidFill>
              <a:latin typeface="Comic Sans MS"/>
              <a:cs typeface="Comic Sans MS"/>
            </a:rPr>
            <a:t>d</a:t>
          </a:r>
          <a:r>
            <a:rPr lang="en-US" sz="1000" b="1" kern="1200" spc="-10" dirty="0">
              <a:solidFill>
                <a:srgbClr val="00B050"/>
              </a:solidFill>
              <a:latin typeface="Comic Sans MS"/>
              <a:cs typeface="Comic Sans MS"/>
            </a:rPr>
            <a:t>e</a:t>
          </a:r>
          <a:r>
            <a:rPr lang="en-US" sz="1000" b="1" kern="1200" spc="-5" dirty="0">
              <a:solidFill>
                <a:srgbClr val="00B050"/>
              </a:solidFill>
              <a:latin typeface="Comic Sans MS"/>
              <a:cs typeface="Comic Sans MS"/>
            </a:rPr>
            <a:t>ficienc</a:t>
          </a:r>
          <a:r>
            <a:rPr lang="en-US" sz="1000" b="1" kern="1200" dirty="0">
              <a:solidFill>
                <a:srgbClr val="00B050"/>
              </a:solidFill>
              <a:latin typeface="Comic Sans MS"/>
              <a:cs typeface="Comic Sans MS"/>
            </a:rPr>
            <a:t>y lead to: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B050"/>
              </a:solidFill>
              <a:latin typeface="Comic Sans MS"/>
            </a:rPr>
            <a:t>Iron Deficiency</a:t>
          </a:r>
          <a:r>
            <a:rPr lang="en-US" sz="1200" b="1" kern="1200" spc="-5" dirty="0">
              <a:solidFill>
                <a:srgbClr val="00B050"/>
              </a:solidFill>
              <a:latin typeface="Comic Sans MS"/>
              <a:cs typeface="Comic Sans MS"/>
            </a:rPr>
            <a:t> </a:t>
          </a:r>
          <a:endParaRPr lang="en-US" sz="1200" kern="1200" dirty="0">
            <a:solidFill>
              <a:srgbClr val="00B050"/>
            </a:solidFill>
          </a:endParaRPr>
        </a:p>
      </dsp:txBody>
      <dsp:txXfrm>
        <a:off x="536004" y="2684928"/>
        <a:ext cx="1316605" cy="629951"/>
      </dsp:txXfrm>
    </dsp:sp>
    <dsp:sp modelId="{8C4F7C86-581D-47DF-87F9-88241057EFEE}">
      <dsp:nvSpPr>
        <dsp:cNvPr id="0" name=""/>
        <dsp:cNvSpPr/>
      </dsp:nvSpPr>
      <dsp:spPr>
        <a:xfrm>
          <a:off x="1826795" y="752309"/>
          <a:ext cx="1559047" cy="5827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45000"/>
                <a:satMod val="200000"/>
              </a:schemeClr>
            </a:gs>
            <a:gs pos="30000">
              <a:schemeClr val="dk1">
                <a:tint val="61000"/>
                <a:satMod val="200000"/>
              </a:schemeClr>
            </a:gs>
            <a:gs pos="45000">
              <a:schemeClr val="dk1">
                <a:tint val="66000"/>
                <a:satMod val="200000"/>
              </a:schemeClr>
            </a:gs>
            <a:gs pos="55000">
              <a:schemeClr val="dk1">
                <a:tint val="66000"/>
                <a:satMod val="200000"/>
              </a:schemeClr>
            </a:gs>
            <a:gs pos="73000">
              <a:schemeClr val="dk1">
                <a:tint val="61000"/>
                <a:satMod val="200000"/>
              </a:schemeClr>
            </a:gs>
            <a:gs pos="100000">
              <a:schemeClr val="dk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dk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Vit</a:t>
          </a: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rPr>
            <a:t> B6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843862" y="769376"/>
        <a:ext cx="1524913" cy="548568"/>
      </dsp:txXfrm>
    </dsp:sp>
    <dsp:sp modelId="{4F4D545A-ED01-40D4-AF56-9CA64F35DA7D}">
      <dsp:nvSpPr>
        <dsp:cNvPr id="0" name=""/>
        <dsp:cNvSpPr/>
      </dsp:nvSpPr>
      <dsp:spPr>
        <a:xfrm>
          <a:off x="1982700" y="1335011"/>
          <a:ext cx="155904" cy="58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267"/>
              </a:lnTo>
              <a:lnTo>
                <a:pt x="155904" y="5822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F300E-FC88-4E8F-9863-AFFB114AE79F}">
      <dsp:nvSpPr>
        <dsp:cNvPr id="0" name=""/>
        <dsp:cNvSpPr/>
      </dsp:nvSpPr>
      <dsp:spPr>
        <a:xfrm>
          <a:off x="2138605" y="1529100"/>
          <a:ext cx="1242170" cy="776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pc="-5" dirty="0">
              <a:solidFill>
                <a:srgbClr val="00B050"/>
              </a:solidFill>
              <a:latin typeface="Comic Sans MS"/>
            </a:rPr>
            <a:t>RBC Synthesis</a:t>
          </a:r>
          <a:endParaRPr lang="en-US" sz="1600" kern="1200" dirty="0">
            <a:solidFill>
              <a:srgbClr val="00B050"/>
            </a:solidFill>
          </a:endParaRPr>
        </a:p>
      </dsp:txBody>
      <dsp:txXfrm>
        <a:off x="2161344" y="1551839"/>
        <a:ext cx="1196692" cy="730878"/>
      </dsp:txXfrm>
    </dsp:sp>
    <dsp:sp modelId="{F5F6B7AA-01E0-4C20-B8E7-FD83D432A385}">
      <dsp:nvSpPr>
        <dsp:cNvPr id="0" name=""/>
        <dsp:cNvSpPr/>
      </dsp:nvSpPr>
      <dsp:spPr>
        <a:xfrm>
          <a:off x="1982700" y="1335011"/>
          <a:ext cx="105534" cy="1660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020"/>
              </a:lnTo>
              <a:lnTo>
                <a:pt x="105534" y="16600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8E868-7315-4C11-82BB-4ADFA86B9610}">
      <dsp:nvSpPr>
        <dsp:cNvPr id="0" name=""/>
        <dsp:cNvSpPr/>
      </dsp:nvSpPr>
      <dsp:spPr>
        <a:xfrm>
          <a:off x="2088235" y="2606854"/>
          <a:ext cx="1354859" cy="776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rgbClr val="00B050"/>
              </a:solidFill>
              <a:latin typeface="Comic Sans MS"/>
              <a:cs typeface="Comic Sans MS"/>
            </a:rPr>
            <a:t>Deficiency lead to: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rgbClr val="00B050"/>
              </a:solidFill>
              <a:latin typeface="Comic Sans MS"/>
            </a:rPr>
            <a:t>normochromic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rgbClr val="00B050"/>
              </a:solidFill>
              <a:latin typeface="Comic Sans MS"/>
            </a:rPr>
            <a:t>normocytic </a:t>
          </a:r>
          <a:r>
            <a:rPr lang="en-US" sz="1000" b="1" kern="1200" dirty="0" err="1">
              <a:solidFill>
                <a:srgbClr val="00B050"/>
              </a:solidFill>
              <a:latin typeface="Comic Sans MS"/>
            </a:rPr>
            <a:t>Anaemia</a:t>
          </a:r>
          <a:r>
            <a:rPr lang="en-US" sz="1000" b="1" kern="1200" dirty="0">
              <a:solidFill>
                <a:srgbClr val="00B050"/>
              </a:solidFill>
              <a:latin typeface="Comic Sans MS"/>
              <a:cs typeface="Comic Sans MS"/>
            </a:rPr>
            <a:t> </a:t>
          </a:r>
        </a:p>
      </dsp:txBody>
      <dsp:txXfrm>
        <a:off x="2110974" y="2629593"/>
        <a:ext cx="1309381" cy="7308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65755-3B30-4695-B525-2130A5E300F5}">
      <dsp:nvSpPr>
        <dsp:cNvPr id="0" name=""/>
        <dsp:cNvSpPr/>
      </dsp:nvSpPr>
      <dsp:spPr>
        <a:xfrm>
          <a:off x="1075181" y="375720"/>
          <a:ext cx="4315218" cy="949943"/>
        </a:xfrm>
        <a:prstGeom prst="round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-5" dirty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Comic Sans MS"/>
            </a:rPr>
            <a:t>Causes of </a:t>
          </a:r>
          <a:r>
            <a:rPr lang="en-US" sz="2800" b="1" kern="1200" spc="-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Comic Sans MS"/>
            </a:rPr>
            <a:t>deficiency</a:t>
          </a:r>
          <a:endParaRPr lang="en-US" sz="1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1121553" y="422092"/>
        <a:ext cx="4222474" cy="857199"/>
      </dsp:txXfrm>
    </dsp:sp>
    <dsp:sp modelId="{F7272F2D-1DF1-461E-8627-FB5A0FA71DF9}">
      <dsp:nvSpPr>
        <dsp:cNvPr id="0" name=""/>
        <dsp:cNvSpPr/>
      </dsp:nvSpPr>
      <dsp:spPr>
        <a:xfrm rot="3783356">
          <a:off x="3169209" y="1822848"/>
          <a:ext cx="1115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5449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2C254-E829-49A8-B2A7-0C4A1B5A8D6A}">
      <dsp:nvSpPr>
        <dsp:cNvPr id="0" name=""/>
        <dsp:cNvSpPr/>
      </dsp:nvSpPr>
      <dsp:spPr>
        <a:xfrm>
          <a:off x="3826305" y="2320031"/>
          <a:ext cx="1241368" cy="183884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spc="-5" dirty="0">
              <a:solidFill>
                <a:srgbClr val="FFFF00"/>
              </a:solidFill>
              <a:latin typeface="Arial"/>
              <a:cs typeface="Arial"/>
            </a:rPr>
            <a:t>Poor </a:t>
          </a:r>
          <a:r>
            <a:rPr lang="en-US" sz="1600" b="0" kern="1200" dirty="0">
              <a:solidFill>
                <a:srgbClr val="FFFF00"/>
              </a:solidFill>
              <a:latin typeface="Arial"/>
              <a:cs typeface="Arial"/>
            </a:rPr>
            <a:t>a</a:t>
          </a:r>
          <a:r>
            <a:rPr lang="en-US" sz="1600" b="0" kern="1200" spc="-5" dirty="0">
              <a:solidFill>
                <a:srgbClr val="FFFF00"/>
              </a:solidFill>
              <a:latin typeface="Arial"/>
              <a:cs typeface="Arial"/>
            </a:rPr>
            <a:t>bso</a:t>
          </a:r>
          <a:r>
            <a:rPr lang="en-US" sz="1600" b="0" kern="1200" dirty="0">
              <a:solidFill>
                <a:srgbClr val="FFFF00"/>
              </a:solidFill>
              <a:latin typeface="Arial"/>
              <a:cs typeface="Arial"/>
            </a:rPr>
            <a:t>r</a:t>
          </a:r>
          <a:r>
            <a:rPr lang="en-US" sz="1600" b="0" kern="1200" spc="-5" dirty="0">
              <a:solidFill>
                <a:srgbClr val="FFFF00"/>
              </a:solidFill>
              <a:latin typeface="Arial"/>
              <a:cs typeface="Arial"/>
            </a:rPr>
            <a:t>ption</a:t>
          </a:r>
          <a:r>
            <a:rPr lang="en-US" sz="1600" b="0" kern="1200" spc="20" dirty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1600" b="0" kern="1200" spc="-5" dirty="0">
              <a:solidFill>
                <a:srgbClr val="FFFFFF"/>
              </a:solidFill>
              <a:latin typeface="Arial"/>
              <a:cs typeface="Arial"/>
            </a:rPr>
            <a:t>due</a:t>
          </a:r>
          <a:r>
            <a:rPr lang="en-US" sz="1600" b="0" kern="1200" spc="1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1600" b="0" kern="1200" spc="-5" dirty="0">
              <a:solidFill>
                <a:srgbClr val="FFFFFF"/>
              </a:solidFill>
              <a:latin typeface="Arial"/>
              <a:cs typeface="Arial"/>
            </a:rPr>
            <a:t>to </a:t>
          </a:r>
          <a:r>
            <a:rPr lang="en-US" sz="1600" b="0" kern="1200" dirty="0">
              <a:solidFill>
                <a:srgbClr val="FFFFFF"/>
              </a:solidFill>
              <a:latin typeface="Arial"/>
              <a:cs typeface="Arial"/>
            </a:rPr>
            <a:t>I</a:t>
          </a:r>
          <a:r>
            <a:rPr lang="en-US" sz="1600" b="0" kern="1200" spc="-5" dirty="0">
              <a:solidFill>
                <a:srgbClr val="FFFFFF"/>
              </a:solidFill>
              <a:latin typeface="Arial"/>
              <a:cs typeface="Arial"/>
            </a:rPr>
            <a:t>nt</a:t>
          </a:r>
          <a:r>
            <a:rPr lang="en-US" sz="1600" b="0" kern="1200" spc="0" dirty="0">
              <a:solidFill>
                <a:srgbClr val="FFFFFF"/>
              </a:solidFill>
              <a:latin typeface="Arial"/>
              <a:cs typeface="Arial"/>
            </a:rPr>
            <a:t>e</a:t>
          </a:r>
          <a:r>
            <a:rPr lang="en-US" sz="1600" b="0" kern="1200" spc="-5" dirty="0">
              <a:solidFill>
                <a:srgbClr val="FFFFFF"/>
              </a:solidFill>
              <a:latin typeface="Arial"/>
              <a:cs typeface="Arial"/>
            </a:rPr>
            <a:t>s</a:t>
          </a:r>
          <a:r>
            <a:rPr lang="en-US" sz="1600" b="0" kern="1200" spc="0" dirty="0">
              <a:solidFill>
                <a:srgbClr val="FFFFFF"/>
              </a:solidFill>
              <a:latin typeface="Arial"/>
              <a:cs typeface="Arial"/>
            </a:rPr>
            <a:t>t</a:t>
          </a:r>
          <a:r>
            <a:rPr lang="en-US" sz="1600" b="0" kern="1200" spc="-5" dirty="0">
              <a:solidFill>
                <a:srgbClr val="FFFFFF"/>
              </a:solidFill>
              <a:latin typeface="Arial"/>
              <a:cs typeface="Arial"/>
            </a:rPr>
            <a:t>in</a:t>
          </a:r>
          <a:r>
            <a:rPr lang="en-US" sz="1600" b="0" kern="1200" dirty="0">
              <a:solidFill>
                <a:srgbClr val="FFFFFF"/>
              </a:solidFill>
              <a:latin typeface="Arial"/>
              <a:cs typeface="Arial"/>
            </a:rPr>
            <a:t>a</a:t>
          </a:r>
          <a:r>
            <a:rPr lang="en-US" sz="1600" b="0" kern="1200" spc="-5" dirty="0">
              <a:solidFill>
                <a:srgbClr val="FFFFFF"/>
              </a:solidFill>
              <a:latin typeface="Arial"/>
              <a:cs typeface="Arial"/>
            </a:rPr>
            <a:t>l</a:t>
          </a:r>
          <a:endParaRPr lang="en-US" sz="1600" b="0" kern="1200" dirty="0">
            <a:latin typeface="Arial"/>
            <a:cs typeface="Arial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spc="-5" dirty="0">
              <a:solidFill>
                <a:srgbClr val="FFFFFF"/>
              </a:solidFill>
              <a:latin typeface="Arial"/>
              <a:cs typeface="Arial"/>
            </a:rPr>
            <a:t>dis</a:t>
          </a:r>
          <a:r>
            <a:rPr lang="en-US" sz="1600" b="0" kern="1200" dirty="0">
              <a:solidFill>
                <a:srgbClr val="FFFFFF"/>
              </a:solidFill>
              <a:latin typeface="Arial"/>
              <a:cs typeface="Arial"/>
            </a:rPr>
            <a:t>e</a:t>
          </a:r>
          <a:r>
            <a:rPr lang="en-US" sz="1600" b="0" kern="1200" spc="-5" dirty="0">
              <a:solidFill>
                <a:srgbClr val="FFFFFF"/>
              </a:solidFill>
              <a:latin typeface="Arial"/>
              <a:cs typeface="Arial"/>
            </a:rPr>
            <a:t>a</a:t>
          </a:r>
          <a:r>
            <a:rPr lang="en-US" sz="1600" b="0" kern="1200" spc="0" dirty="0">
              <a:solidFill>
                <a:srgbClr val="FFFFFF"/>
              </a:solidFill>
              <a:latin typeface="Arial"/>
              <a:cs typeface="Arial"/>
            </a:rPr>
            <a:t>s</a:t>
          </a:r>
          <a:r>
            <a:rPr lang="en-US" sz="1600" b="0" kern="1200" spc="-5" dirty="0">
              <a:solidFill>
                <a:srgbClr val="FFFFFF"/>
              </a:solidFill>
              <a:latin typeface="Arial"/>
              <a:cs typeface="Arial"/>
            </a:rPr>
            <a:t>e</a:t>
          </a:r>
          <a:endParaRPr lang="en-US" sz="1600" b="0" kern="1200" dirty="0"/>
        </a:p>
      </dsp:txBody>
      <dsp:txXfrm>
        <a:off x="3886904" y="2380630"/>
        <a:ext cx="1120170" cy="1717646"/>
      </dsp:txXfrm>
    </dsp:sp>
    <dsp:sp modelId="{12EBECCF-7BC9-4789-90CD-C792795C6791}">
      <dsp:nvSpPr>
        <dsp:cNvPr id="0" name=""/>
        <dsp:cNvSpPr/>
      </dsp:nvSpPr>
      <dsp:spPr>
        <a:xfrm rot="7035112">
          <a:off x="2246336" y="1778005"/>
          <a:ext cx="10176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763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9739-84F0-48F0-ACB5-925D91A1C273}">
      <dsp:nvSpPr>
        <dsp:cNvPr id="0" name=""/>
        <dsp:cNvSpPr/>
      </dsp:nvSpPr>
      <dsp:spPr>
        <a:xfrm>
          <a:off x="1321106" y="2230346"/>
          <a:ext cx="1431969" cy="188351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pc="-5" dirty="0">
              <a:solidFill>
                <a:srgbClr val="FFFF00"/>
              </a:solidFill>
              <a:latin typeface="Arial"/>
              <a:cs typeface="Arial"/>
            </a:rPr>
            <a:t>Inadequa</a:t>
          </a:r>
          <a:r>
            <a:rPr lang="en-US" sz="1600" b="1" kern="1200" spc="0" dirty="0">
              <a:solidFill>
                <a:srgbClr val="FFFF00"/>
              </a:solidFill>
              <a:latin typeface="Arial"/>
              <a:cs typeface="Arial"/>
            </a:rPr>
            <a:t>t</a:t>
          </a:r>
          <a:r>
            <a:rPr lang="en-US" sz="1600" b="1" kern="1200" spc="-5" dirty="0">
              <a:solidFill>
                <a:srgbClr val="FFFF00"/>
              </a:solidFill>
              <a:latin typeface="Arial"/>
              <a:cs typeface="Arial"/>
            </a:rPr>
            <a:t>e</a:t>
          </a:r>
          <a:r>
            <a:rPr lang="en-US" sz="1600" b="1" kern="1200" spc="15" dirty="0">
              <a:solidFill>
                <a:srgbClr val="FFFF00"/>
              </a:solidFill>
              <a:latin typeface="Arial"/>
              <a:cs typeface="Arial"/>
            </a:rPr>
            <a:t> </a:t>
          </a:r>
          <a:r>
            <a:rPr lang="en-US" sz="1600" b="1" kern="1200" spc="-5" dirty="0">
              <a:solidFill>
                <a:srgbClr val="FFFFFF"/>
              </a:solidFill>
              <a:latin typeface="Arial"/>
              <a:cs typeface="Arial"/>
            </a:rPr>
            <a:t>int</a:t>
          </a:r>
          <a:r>
            <a:rPr lang="en-US" sz="1600" b="1" kern="1200" dirty="0">
              <a:solidFill>
                <a:srgbClr val="FFFFFF"/>
              </a:solidFill>
              <a:latin typeface="Arial"/>
              <a:cs typeface="Arial"/>
            </a:rPr>
            <a:t>a</a:t>
          </a:r>
          <a:r>
            <a:rPr lang="en-US" sz="1600" b="1" kern="1200" spc="-5" dirty="0">
              <a:solidFill>
                <a:srgbClr val="FFFFFF"/>
              </a:solidFill>
              <a:latin typeface="Arial"/>
              <a:cs typeface="Arial"/>
            </a:rPr>
            <a:t>ke</a:t>
          </a:r>
          <a:endParaRPr lang="en-US" sz="1600" kern="1200" dirty="0">
            <a:latin typeface="Arial"/>
            <a:cs typeface="Arial"/>
          </a:endParaRPr>
        </a:p>
      </dsp:txBody>
      <dsp:txXfrm>
        <a:off x="1391009" y="2300249"/>
        <a:ext cx="1292163" cy="17437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379B4-5EB3-40B5-BB7D-C80295A4E0A7}">
      <dsp:nvSpPr>
        <dsp:cNvPr id="0" name=""/>
        <dsp:cNvSpPr/>
      </dsp:nvSpPr>
      <dsp:spPr>
        <a:xfrm>
          <a:off x="1046073" y="49555"/>
          <a:ext cx="3524465" cy="1410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Polycythemia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“Increas</a:t>
          </a:r>
          <a:r>
            <a:rPr lang="en-US" sz="2000" kern="1200" spc="-5" dirty="0" smtClean="0"/>
            <a:t>e</a:t>
          </a:r>
          <a:r>
            <a:rPr lang="en-US" sz="2000" kern="1200" dirty="0" smtClean="0"/>
            <a:t>d</a:t>
          </a:r>
          <a:r>
            <a:rPr lang="en-US" sz="2000" kern="1200" spc="-40" dirty="0" smtClean="0"/>
            <a:t> </a:t>
          </a:r>
          <a:r>
            <a:rPr lang="en-US" sz="2000" kern="1200" dirty="0" smtClean="0"/>
            <a:t>nu</a:t>
          </a:r>
          <a:r>
            <a:rPr lang="en-US" sz="2000" kern="1200" spc="5" dirty="0" smtClean="0"/>
            <a:t>m</a:t>
          </a:r>
          <a:r>
            <a:rPr lang="en-US" sz="2000" kern="1200" spc="-5" dirty="0" smtClean="0"/>
            <a:t>be</a:t>
          </a:r>
          <a:r>
            <a:rPr lang="en-US" sz="2000" kern="1200" dirty="0" smtClean="0"/>
            <a:t>r</a:t>
          </a:r>
          <a:r>
            <a:rPr lang="en-US" sz="2000" kern="1200" spc="-20" dirty="0" smtClean="0"/>
            <a:t> </a:t>
          </a:r>
          <a:r>
            <a:rPr lang="en-US" sz="2000" kern="1200" dirty="0" smtClean="0"/>
            <a:t>of </a:t>
          </a:r>
          <a:r>
            <a:rPr lang="en-US" sz="2000" kern="1200" spc="-5" dirty="0" smtClean="0"/>
            <a:t>R</a:t>
          </a:r>
          <a:r>
            <a:rPr lang="en-US" sz="2000" kern="1200" spc="5" dirty="0" smtClean="0"/>
            <a:t>B</a:t>
          </a:r>
          <a:r>
            <a:rPr lang="en-US" sz="2000" kern="1200" dirty="0" smtClean="0"/>
            <a:t>C or high</a:t>
          </a:r>
          <a:r>
            <a:rPr lang="en-US" sz="2000" kern="1200" baseline="0" dirty="0" smtClean="0"/>
            <a:t> concentration of </a:t>
          </a:r>
          <a:r>
            <a:rPr lang="en-US" sz="2000" kern="1200" baseline="0" dirty="0" err="1" smtClean="0"/>
            <a:t>Hb</a:t>
          </a:r>
          <a:r>
            <a:rPr lang="en-US" sz="2000" kern="1200" baseline="0" dirty="0" smtClean="0"/>
            <a:t> (hemoglobin) in the RBCs</a:t>
          </a:r>
          <a:r>
            <a:rPr lang="en-US" sz="2000" kern="1200" dirty="0" smtClean="0"/>
            <a:t>”</a:t>
          </a:r>
          <a:endParaRPr lang="en-US" sz="2000" kern="1200" dirty="0"/>
        </a:p>
      </dsp:txBody>
      <dsp:txXfrm>
        <a:off x="1087376" y="90858"/>
        <a:ext cx="3441859" cy="1327597"/>
      </dsp:txXfrm>
    </dsp:sp>
    <dsp:sp modelId="{8EC30DD8-1C61-4CBB-BD42-59E65BD5163D}">
      <dsp:nvSpPr>
        <dsp:cNvPr id="0" name=""/>
        <dsp:cNvSpPr/>
      </dsp:nvSpPr>
      <dsp:spPr>
        <a:xfrm>
          <a:off x="1398519" y="1459759"/>
          <a:ext cx="208436" cy="1008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803"/>
              </a:lnTo>
              <a:lnTo>
                <a:pt x="208436" y="100880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6F405-86BC-4B5B-9AD4-7FF087A6426D}">
      <dsp:nvSpPr>
        <dsp:cNvPr id="0" name=""/>
        <dsp:cNvSpPr/>
      </dsp:nvSpPr>
      <dsp:spPr>
        <a:xfrm>
          <a:off x="1606956" y="1763460"/>
          <a:ext cx="2256325" cy="1410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Primary</a:t>
          </a:r>
          <a:r>
            <a:rPr lang="it-IT" sz="1800" kern="1200" spc="-30" smtClean="0"/>
            <a:t> </a:t>
          </a:r>
          <a:r>
            <a:rPr lang="it-IT" sz="1800" kern="1200" spc="-5" smtClean="0"/>
            <a:t>(</a:t>
          </a:r>
          <a:r>
            <a:rPr lang="it-IT" sz="1800" kern="1200" smtClean="0"/>
            <a:t>Pol</a:t>
          </a:r>
          <a:r>
            <a:rPr lang="it-IT" sz="1800" kern="1200" spc="5" smtClean="0"/>
            <a:t>y</a:t>
          </a:r>
          <a:r>
            <a:rPr lang="it-IT" sz="1800" kern="1200" smtClean="0"/>
            <a:t>c</a:t>
          </a:r>
          <a:r>
            <a:rPr lang="it-IT" sz="1800" kern="1200" spc="5" smtClean="0"/>
            <a:t>y</a:t>
          </a:r>
          <a:r>
            <a:rPr lang="it-IT" sz="1800" kern="1200" spc="-5" smtClean="0"/>
            <a:t>th</a:t>
          </a:r>
          <a:r>
            <a:rPr lang="it-IT" sz="1800" kern="1200" spc="5" smtClean="0"/>
            <a:t>e</a:t>
          </a:r>
          <a:r>
            <a:rPr lang="it-IT" sz="1800" kern="1200" smtClean="0"/>
            <a:t>mia</a:t>
          </a:r>
          <a:r>
            <a:rPr lang="it-IT" sz="1800" kern="1200" spc="-55" smtClean="0"/>
            <a:t> </a:t>
          </a:r>
          <a:r>
            <a:rPr lang="it-IT" sz="1800" kern="1200" spc="-5" smtClean="0"/>
            <a:t>Ru</a:t>
          </a:r>
          <a:r>
            <a:rPr lang="it-IT" sz="1800" kern="1200" smtClean="0"/>
            <a:t>b</a:t>
          </a:r>
          <a:r>
            <a:rPr lang="it-IT" sz="1800" kern="1200" spc="-5" smtClean="0"/>
            <a:t>r</a:t>
          </a:r>
          <a:r>
            <a:rPr lang="it-IT" sz="1800" kern="1200" smtClean="0"/>
            <a:t>a</a:t>
          </a:r>
          <a:r>
            <a:rPr lang="it-IT" sz="1800" kern="1200" spc="-5" smtClean="0"/>
            <a:t> </a:t>
          </a:r>
          <a:r>
            <a:rPr lang="it-IT" sz="1800" kern="1200" smtClean="0"/>
            <a:t>Vera</a:t>
          </a:r>
          <a:r>
            <a:rPr lang="it-IT" sz="1800" kern="1200" spc="-10" smtClean="0"/>
            <a:t> </a:t>
          </a:r>
          <a:r>
            <a:rPr lang="it-IT" sz="1800" kern="1200" smtClean="0"/>
            <a:t>-</a:t>
          </a:r>
          <a:r>
            <a:rPr lang="it-IT" sz="1800" kern="1200" spc="-10" smtClean="0"/>
            <a:t> </a:t>
          </a:r>
          <a:r>
            <a:rPr lang="it-IT" sz="1800" kern="1200" smtClean="0"/>
            <a:t>PRV</a:t>
          </a:r>
          <a:r>
            <a:rPr lang="it-IT" sz="1800" kern="1200" spc="-5" smtClean="0"/>
            <a:t>):</a:t>
          </a:r>
          <a:endParaRPr lang="it-IT" sz="1800" kern="120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u</a:t>
          </a:r>
          <a:r>
            <a:rPr lang="en-US" sz="1800" kern="1200" spc="5" smtClean="0"/>
            <a:t>n</a:t>
          </a:r>
          <a:r>
            <a:rPr lang="en-US" sz="1800" kern="1200" smtClean="0"/>
            <a:t>co</a:t>
          </a:r>
          <a:r>
            <a:rPr lang="en-US" sz="1800" kern="1200" spc="5" smtClean="0"/>
            <a:t>n</a:t>
          </a:r>
          <a:r>
            <a:rPr lang="en-US" sz="1800" kern="1200" spc="-5" smtClean="0"/>
            <a:t>trol</a:t>
          </a:r>
          <a:r>
            <a:rPr lang="en-US" sz="1800" kern="1200" spc="5" smtClean="0"/>
            <a:t>l</a:t>
          </a:r>
          <a:r>
            <a:rPr lang="en-US" sz="1800" kern="1200" spc="-5" smtClean="0"/>
            <a:t>e</a:t>
          </a:r>
          <a:r>
            <a:rPr lang="en-US" sz="1800" kern="1200" smtClean="0"/>
            <a:t>d</a:t>
          </a:r>
          <a:r>
            <a:rPr lang="en-US" sz="1800" kern="1200" spc="-5" smtClean="0"/>
            <a:t> </a:t>
          </a:r>
          <a:r>
            <a:rPr lang="en-US" sz="1800" kern="1200" spc="5" smtClean="0"/>
            <a:t>R</a:t>
          </a:r>
          <a:r>
            <a:rPr lang="en-US" sz="1800" kern="1200" spc="-5" smtClean="0"/>
            <a:t>B</a:t>
          </a:r>
          <a:r>
            <a:rPr lang="en-US" sz="1800" kern="1200" smtClean="0"/>
            <a:t>C</a:t>
          </a:r>
          <a:r>
            <a:rPr lang="en-US" sz="1800" kern="1200" spc="-20" smtClean="0"/>
            <a:t> </a:t>
          </a:r>
          <a:r>
            <a:rPr lang="en-US" sz="1800" kern="1200" smtClean="0"/>
            <a:t>produc</a:t>
          </a:r>
          <a:r>
            <a:rPr lang="en-US" sz="1800" kern="1200" spc="-5" smtClean="0"/>
            <a:t>tio</a:t>
          </a:r>
          <a:r>
            <a:rPr lang="en-US" sz="1800" kern="1200" smtClean="0"/>
            <a:t>n</a:t>
          </a:r>
          <a:r>
            <a:rPr lang="en-US" sz="1800" kern="1200" spc="-5" smtClean="0"/>
            <a:t>.</a:t>
          </a:r>
          <a:r>
            <a:rPr lang="en-US" sz="1800" kern="1200" smtClean="0"/>
            <a:t>”</a:t>
          </a:r>
          <a:endParaRPr lang="en-US" sz="1800" kern="1200" dirty="0"/>
        </a:p>
      </dsp:txBody>
      <dsp:txXfrm>
        <a:off x="1648259" y="1804763"/>
        <a:ext cx="2173719" cy="1327597"/>
      </dsp:txXfrm>
    </dsp:sp>
    <dsp:sp modelId="{4BB876F5-3610-49EE-BADD-6B23F7729F74}">
      <dsp:nvSpPr>
        <dsp:cNvPr id="0" name=""/>
        <dsp:cNvSpPr/>
      </dsp:nvSpPr>
      <dsp:spPr>
        <a:xfrm>
          <a:off x="1398519" y="1459759"/>
          <a:ext cx="208436" cy="2771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557"/>
              </a:lnTo>
              <a:lnTo>
                <a:pt x="208436" y="277155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3EFA6-8D22-4CAE-90B0-48996B293088}">
      <dsp:nvSpPr>
        <dsp:cNvPr id="0" name=""/>
        <dsp:cNvSpPr/>
      </dsp:nvSpPr>
      <dsp:spPr>
        <a:xfrm>
          <a:off x="1606956" y="3526215"/>
          <a:ext cx="2256325" cy="1410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543489"/>
              <a:satOff val="24962"/>
              <a:lumOff val="-470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</a:t>
          </a:r>
          <a:r>
            <a:rPr lang="en-US" sz="1800" kern="1200" spc="-10" smtClean="0"/>
            <a:t>e</a:t>
          </a:r>
          <a:r>
            <a:rPr lang="en-US" sz="1800" kern="1200" smtClean="0"/>
            <a:t>condary</a:t>
          </a:r>
          <a:r>
            <a:rPr lang="en-US" sz="1800" kern="1200" spc="-25" smtClean="0"/>
            <a:t> </a:t>
          </a:r>
          <a:r>
            <a:rPr lang="en-US" sz="1800" kern="1200" spc="-5" smtClean="0"/>
            <a:t>t</a:t>
          </a:r>
          <a:r>
            <a:rPr lang="en-US" sz="1800" kern="1200" smtClean="0"/>
            <a:t>o </a:t>
          </a:r>
          <a:r>
            <a:rPr lang="en-US" sz="1800" kern="1200" spc="0" smtClean="0"/>
            <a:t>h</a:t>
          </a:r>
          <a:r>
            <a:rPr lang="en-US" sz="1800" kern="1200" smtClean="0"/>
            <a:t>y</a:t>
          </a:r>
          <a:r>
            <a:rPr lang="en-US" sz="1800" kern="1200" spc="-5" smtClean="0"/>
            <a:t>poxia:</a:t>
          </a:r>
          <a:r>
            <a:rPr lang="en-US" sz="1800" kern="1200" smtClean="0"/>
            <a:t> </a:t>
          </a:r>
          <a:r>
            <a:rPr lang="en-US" sz="1800" kern="1200" spc="-5" smtClean="0"/>
            <a:t>high</a:t>
          </a:r>
          <a:r>
            <a:rPr lang="en-US" sz="1800" kern="1200" smtClean="0"/>
            <a:t> </a:t>
          </a:r>
          <a:r>
            <a:rPr lang="en-US" sz="1800" kern="1200" spc="-15" smtClean="0"/>
            <a:t>a</a:t>
          </a:r>
          <a:r>
            <a:rPr lang="en-US" sz="1800" kern="1200" smtClean="0"/>
            <a:t>ltitude </a:t>
          </a:r>
          <a:r>
            <a:rPr lang="en-US" sz="1800" kern="1200" spc="-10" smtClean="0"/>
            <a:t>(p</a:t>
          </a:r>
          <a:r>
            <a:rPr lang="en-US" sz="1800" kern="1200" smtClean="0"/>
            <a:t>hy</a:t>
          </a:r>
          <a:r>
            <a:rPr lang="en-US" sz="1800" kern="1200" spc="-5" smtClean="0"/>
            <a:t>siological),</a:t>
          </a:r>
          <a:r>
            <a:rPr lang="en-US" sz="1800" kern="1200" spc="5" smtClean="0"/>
            <a:t> </a:t>
          </a:r>
          <a:r>
            <a:rPr lang="en-US" sz="1800" kern="1200" spc="-5" smtClean="0"/>
            <a:t>chr</a:t>
          </a:r>
          <a:r>
            <a:rPr lang="en-US" sz="1800" kern="1200" smtClean="0"/>
            <a:t>onic</a:t>
          </a:r>
          <a:r>
            <a:rPr lang="en-US" sz="1800" kern="1200" spc="5" smtClean="0"/>
            <a:t> </a:t>
          </a:r>
          <a:r>
            <a:rPr lang="en-US" sz="1800" kern="1200" smtClean="0"/>
            <a:t>r</a:t>
          </a:r>
          <a:r>
            <a:rPr lang="en-US" sz="1800" kern="1200" spc="-5" smtClean="0"/>
            <a:t>espirato</a:t>
          </a:r>
          <a:r>
            <a:rPr lang="en-US" sz="1800" kern="1200" spc="5" smtClean="0"/>
            <a:t>r</a:t>
          </a:r>
          <a:r>
            <a:rPr lang="en-US" sz="1800" kern="1200" spc="-5" smtClean="0"/>
            <a:t>y</a:t>
          </a:r>
          <a:r>
            <a:rPr lang="en-US" sz="1800" kern="1200" spc="5" smtClean="0"/>
            <a:t> </a:t>
          </a:r>
          <a:r>
            <a:rPr lang="en-US" sz="1800" kern="1200" spc="-15" smtClean="0"/>
            <a:t>o</a:t>
          </a:r>
          <a:r>
            <a:rPr lang="en-US" sz="1800" kern="1200" smtClean="0"/>
            <a:t>r </a:t>
          </a:r>
          <a:r>
            <a:rPr lang="en-US" sz="1800" kern="1200" spc="-5" smtClean="0"/>
            <a:t>cardia</a:t>
          </a:r>
          <a:r>
            <a:rPr lang="en-US" sz="1800" kern="1200" smtClean="0"/>
            <a:t>c</a:t>
          </a:r>
          <a:r>
            <a:rPr lang="en-US" sz="1800" kern="1200" spc="10" smtClean="0"/>
            <a:t> </a:t>
          </a:r>
          <a:r>
            <a:rPr lang="en-US" sz="1800" kern="1200" spc="-5" smtClean="0"/>
            <a:t>disease</a:t>
          </a:r>
          <a:endParaRPr lang="en-US" sz="1800" kern="1200" dirty="0" smtClean="0"/>
        </a:p>
      </dsp:txBody>
      <dsp:txXfrm>
        <a:off x="1648259" y="3567518"/>
        <a:ext cx="2173719" cy="1327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04376-DA0C-42DA-980C-A09265555886}">
      <dsp:nvSpPr>
        <dsp:cNvPr id="0" name=""/>
        <dsp:cNvSpPr/>
      </dsp:nvSpPr>
      <dsp:spPr>
        <a:xfrm rot="5400000">
          <a:off x="5562809" y="-2334267"/>
          <a:ext cx="724017" cy="557629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3-4 times than Water.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Blood relative viscosity: (4-5) mainly depends on the numbers of RBC.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Plasma relative viscosity: (1.6-2.4) is mainly involved in plasma protein.</a:t>
          </a:r>
          <a:endParaRPr lang="en-US" sz="1200" kern="1200" dirty="0"/>
        </a:p>
      </dsp:txBody>
      <dsp:txXfrm rot="-5400000">
        <a:off x="3136668" y="127218"/>
        <a:ext cx="5540955" cy="653329"/>
      </dsp:txXfrm>
    </dsp:sp>
    <dsp:sp modelId="{8089A99E-8762-4A2C-8F48-9B2679243AF4}">
      <dsp:nvSpPr>
        <dsp:cNvPr id="0" name=""/>
        <dsp:cNvSpPr/>
      </dsp:nvSpPr>
      <dsp:spPr>
        <a:xfrm>
          <a:off x="0" y="1371"/>
          <a:ext cx="3136668" cy="90502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Viscosity</a:t>
          </a:r>
          <a:endParaRPr lang="en-US" sz="3800" kern="1200" dirty="0"/>
        </a:p>
      </dsp:txBody>
      <dsp:txXfrm>
        <a:off x="44180" y="45551"/>
        <a:ext cx="3048308" cy="816662"/>
      </dsp:txXfrm>
    </dsp:sp>
    <dsp:sp modelId="{568CEEE7-0F46-4E40-A6B5-305223215EA8}">
      <dsp:nvSpPr>
        <dsp:cNvPr id="0" name=""/>
        <dsp:cNvSpPr/>
      </dsp:nvSpPr>
      <dsp:spPr>
        <a:xfrm rot="5400000">
          <a:off x="5562809" y="-1383993"/>
          <a:ext cx="724017" cy="557629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Slightly alkaline, with a pH of 7.35-7.45.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It has a salty metallic taste and is Sticky.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Hb acts as blood buffer.</a:t>
          </a:r>
          <a:endParaRPr lang="en-US" sz="1400" kern="1200" dirty="0"/>
        </a:p>
      </dsp:txBody>
      <dsp:txXfrm rot="-5400000">
        <a:off x="3136668" y="1077492"/>
        <a:ext cx="5540955" cy="653329"/>
      </dsp:txXfrm>
    </dsp:sp>
    <dsp:sp modelId="{3D03230A-2FA0-4246-8976-7F830C957639}">
      <dsp:nvSpPr>
        <dsp:cNvPr id="0" name=""/>
        <dsp:cNvSpPr/>
      </dsp:nvSpPr>
      <dsp:spPr>
        <a:xfrm>
          <a:off x="0" y="951644"/>
          <a:ext cx="3136668" cy="905022"/>
        </a:xfrm>
        <a:prstGeom prst="roundRect">
          <a:avLst/>
        </a:prstGeom>
        <a:solidFill>
          <a:schemeClr val="accent3">
            <a:shade val="80000"/>
            <a:hueOff val="23781"/>
            <a:satOff val="4244"/>
            <a:lumOff val="9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pH</a:t>
          </a:r>
          <a:endParaRPr lang="en-US" sz="3800" kern="1200" dirty="0"/>
        </a:p>
      </dsp:txBody>
      <dsp:txXfrm>
        <a:off x="44180" y="995824"/>
        <a:ext cx="3048308" cy="816662"/>
      </dsp:txXfrm>
    </dsp:sp>
    <dsp:sp modelId="{65533783-691B-424B-8555-FF6725B87570}">
      <dsp:nvSpPr>
        <dsp:cNvPr id="0" name=""/>
        <dsp:cNvSpPr/>
      </dsp:nvSpPr>
      <dsp:spPr>
        <a:xfrm rot="5400000">
          <a:off x="5562809" y="-433720"/>
          <a:ext cx="724017" cy="557629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about 37C (slightly higher than normal body temp).</a:t>
          </a:r>
          <a:endParaRPr lang="en-US" sz="1800" kern="1200" dirty="0"/>
        </a:p>
      </dsp:txBody>
      <dsp:txXfrm rot="-5400000">
        <a:off x="3136668" y="2027765"/>
        <a:ext cx="5540955" cy="653329"/>
      </dsp:txXfrm>
    </dsp:sp>
    <dsp:sp modelId="{2F731499-220A-40B8-8D35-2BFF7382A78C}">
      <dsp:nvSpPr>
        <dsp:cNvPr id="0" name=""/>
        <dsp:cNvSpPr/>
      </dsp:nvSpPr>
      <dsp:spPr>
        <a:xfrm>
          <a:off x="0" y="1901918"/>
          <a:ext cx="3136668" cy="905022"/>
        </a:xfrm>
        <a:prstGeom prst="roundRect">
          <a:avLst/>
        </a:prstGeom>
        <a:solidFill>
          <a:schemeClr val="accent3">
            <a:shade val="80000"/>
            <a:hueOff val="47561"/>
            <a:satOff val="8488"/>
            <a:lumOff val="194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Temperature</a:t>
          </a:r>
          <a:endParaRPr lang="en-US" sz="3800" kern="1200" dirty="0"/>
        </a:p>
      </dsp:txBody>
      <dsp:txXfrm>
        <a:off x="44180" y="1946098"/>
        <a:ext cx="3048308" cy="8166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2CD7C-656B-4CD2-A7A0-6819B85B43DF}">
      <dsp:nvSpPr>
        <dsp:cNvPr id="0" name=""/>
        <dsp:cNvSpPr/>
      </dsp:nvSpPr>
      <dsp:spPr>
        <a:xfrm>
          <a:off x="2066" y="1241759"/>
          <a:ext cx="1306030" cy="106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heme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3330" y="1397087"/>
        <a:ext cx="923502" cy="749993"/>
      </dsp:txXfrm>
    </dsp:sp>
    <dsp:sp modelId="{5097F71F-3F3E-47EF-980B-42D5B9958C27}">
      <dsp:nvSpPr>
        <dsp:cNvPr id="0" name=""/>
        <dsp:cNvSpPr/>
      </dsp:nvSpPr>
      <dsp:spPr>
        <a:xfrm>
          <a:off x="1359229" y="1589470"/>
          <a:ext cx="365226" cy="365226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407640" y="1729132"/>
        <a:ext cx="268404" cy="85902"/>
      </dsp:txXfrm>
    </dsp:sp>
    <dsp:sp modelId="{00B75C50-FB24-4A6E-A32C-584AD0151EB8}">
      <dsp:nvSpPr>
        <dsp:cNvPr id="0" name=""/>
        <dsp:cNvSpPr/>
      </dsp:nvSpPr>
      <dsp:spPr>
        <a:xfrm>
          <a:off x="1775587" y="1247332"/>
          <a:ext cx="1925549" cy="1049503"/>
        </a:xfrm>
        <a:prstGeom prst="ellipse">
          <a:avLst/>
        </a:prstGeom>
        <a:solidFill>
          <a:schemeClr val="accent3">
            <a:hueOff val="-599997"/>
            <a:satOff val="18141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/>
            <a:t>Polypeptide chain (</a:t>
          </a:r>
          <a:r>
            <a:rPr lang="en-US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globin</a:t>
          </a:r>
          <a:r>
            <a:rPr lang="en-US" sz="1800" b="0" kern="1200" dirty="0"/>
            <a:t>)</a:t>
          </a:r>
        </a:p>
      </dsp:txBody>
      <dsp:txXfrm>
        <a:off x="2057577" y="1401028"/>
        <a:ext cx="1361569" cy="742111"/>
      </dsp:txXfrm>
    </dsp:sp>
    <dsp:sp modelId="{2FDD210E-7616-4AB6-96B6-862F5990E4DF}">
      <dsp:nvSpPr>
        <dsp:cNvPr id="0" name=""/>
        <dsp:cNvSpPr/>
      </dsp:nvSpPr>
      <dsp:spPr>
        <a:xfrm>
          <a:off x="3752268" y="1589470"/>
          <a:ext cx="365226" cy="365226"/>
        </a:xfrm>
        <a:prstGeom prst="mathEqual">
          <a:avLst/>
        </a:prstGeom>
        <a:solidFill>
          <a:schemeClr val="accent3">
            <a:hueOff val="-1199994"/>
            <a:satOff val="36283"/>
            <a:lumOff val="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800679" y="1664707"/>
        <a:ext cx="268404" cy="214752"/>
      </dsp:txXfrm>
    </dsp:sp>
    <dsp:sp modelId="{CC1EC96A-E961-4989-826C-94054CBF81CF}">
      <dsp:nvSpPr>
        <dsp:cNvPr id="0" name=""/>
        <dsp:cNvSpPr/>
      </dsp:nvSpPr>
      <dsp:spPr>
        <a:xfrm>
          <a:off x="4168626" y="1094217"/>
          <a:ext cx="2021994" cy="1355733"/>
        </a:xfrm>
        <a:prstGeom prst="ellipse">
          <a:avLst/>
        </a:prstGeom>
        <a:solidFill>
          <a:schemeClr val="accent3">
            <a:hueOff val="-1199994"/>
            <a:satOff val="36283"/>
            <a:lumOff val="6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Hemoglobin chain</a:t>
          </a:r>
        </a:p>
      </dsp:txBody>
      <dsp:txXfrm>
        <a:off x="4464740" y="1292760"/>
        <a:ext cx="1429766" cy="95864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F6C0A-6C4D-4458-AC5D-570873529A31}">
      <dsp:nvSpPr>
        <dsp:cNvPr id="0" name=""/>
        <dsp:cNvSpPr/>
      </dsp:nvSpPr>
      <dsp:spPr>
        <a:xfrm>
          <a:off x="520956" y="3169"/>
          <a:ext cx="1908775" cy="8379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normal</a:t>
          </a:r>
        </a:p>
      </dsp:txBody>
      <dsp:txXfrm>
        <a:off x="545497" y="27710"/>
        <a:ext cx="1859693" cy="788820"/>
      </dsp:txXfrm>
    </dsp:sp>
    <dsp:sp modelId="{E81B247D-BB71-42F4-929E-FFA8E1137C1A}">
      <dsp:nvSpPr>
        <dsp:cNvPr id="0" name=""/>
        <dsp:cNvSpPr/>
      </dsp:nvSpPr>
      <dsp:spPr>
        <a:xfrm>
          <a:off x="711834" y="841071"/>
          <a:ext cx="116552" cy="782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579"/>
              </a:lnTo>
              <a:lnTo>
                <a:pt x="116552" y="78257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044B5-4C37-4B70-9DEA-2D30E624E03A}">
      <dsp:nvSpPr>
        <dsp:cNvPr id="0" name=""/>
        <dsp:cNvSpPr/>
      </dsp:nvSpPr>
      <dsp:spPr>
        <a:xfrm>
          <a:off x="828386" y="1087063"/>
          <a:ext cx="2094152" cy="107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cs typeface="Arial"/>
            </a:rPr>
            <a:t>Hb A </a:t>
          </a:r>
          <a:r>
            <a:rPr lang="en-US" sz="1600" b="1" kern="1200" dirty="0">
              <a:latin typeface="Arial"/>
              <a:cs typeface="Arial"/>
            </a:rPr>
            <a:t>(</a:t>
          </a:r>
          <a:r>
            <a:rPr lang="el-GR" sz="1600" kern="1200" dirty="0"/>
            <a:t>α</a:t>
          </a:r>
          <a:r>
            <a:rPr lang="el-GR" sz="1600" kern="1200" baseline="-25000" dirty="0"/>
            <a:t>2</a:t>
          </a:r>
          <a:r>
            <a:rPr lang="el-GR" sz="1600" kern="1200" dirty="0"/>
            <a:t>β</a:t>
          </a:r>
          <a:r>
            <a:rPr lang="el-GR" sz="1600" kern="1200" baseline="-25000" dirty="0"/>
            <a:t>2</a:t>
          </a:r>
          <a:r>
            <a:rPr lang="en-US" sz="1600" b="1" kern="1200" spc="-5" dirty="0">
              <a:latin typeface="Arial"/>
              <a:cs typeface="Arial"/>
            </a:rPr>
            <a:t>)</a:t>
          </a:r>
          <a:r>
            <a:rPr lang="en-US" sz="1600" b="1" kern="1200" spc="20" dirty="0">
              <a:latin typeface="Arial"/>
              <a:cs typeface="Arial"/>
            </a:rPr>
            <a:t> </a:t>
          </a:r>
          <a:r>
            <a:rPr lang="en-US" sz="1100" b="1" kern="1200" spc="20" dirty="0">
              <a:latin typeface="Arial"/>
              <a:cs typeface="Arial"/>
            </a:rPr>
            <a:t>2 alpha, 2 beta </a:t>
          </a:r>
          <a:r>
            <a:rPr lang="en-US" sz="1400" b="1" kern="1200" spc="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rPr>
            <a:t>chains</a:t>
          </a:r>
          <a:r>
            <a:rPr lang="en-US" sz="1100" b="1" kern="1200" spc="20" dirty="0">
              <a:latin typeface="Arial"/>
              <a:cs typeface="Arial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pc="-5" dirty="0">
              <a:latin typeface="Arial"/>
              <a:cs typeface="Arial"/>
            </a:rPr>
            <a:t>(</a:t>
          </a:r>
          <a:r>
            <a:rPr lang="en-US" sz="1600" b="1" kern="1200" dirty="0">
              <a:latin typeface="Arial"/>
              <a:cs typeface="Arial"/>
            </a:rPr>
            <a:t>a</a:t>
          </a:r>
          <a:r>
            <a:rPr lang="en-US" sz="1600" b="1" kern="1200" spc="-5" dirty="0">
              <a:latin typeface="Arial"/>
              <a:cs typeface="Arial"/>
            </a:rPr>
            <a:t>d</a:t>
          </a:r>
          <a:r>
            <a:rPr lang="en-US" sz="1600" b="1" kern="1200" dirty="0">
              <a:latin typeface="Arial"/>
              <a:cs typeface="Arial"/>
            </a:rPr>
            <a:t>u</a:t>
          </a:r>
          <a:r>
            <a:rPr lang="en-US" sz="1600" b="1" kern="1200" spc="-5" dirty="0">
              <a:latin typeface="Arial"/>
              <a:cs typeface="Arial"/>
            </a:rPr>
            <a:t>lt</a:t>
          </a:r>
          <a:r>
            <a:rPr lang="en-US" sz="1600" b="1" kern="1200" spc="15" dirty="0">
              <a:latin typeface="Arial"/>
              <a:cs typeface="Arial"/>
            </a:rPr>
            <a:t> </a:t>
          </a:r>
          <a:r>
            <a:rPr lang="en-US" sz="1600" b="1" kern="1200" spc="-10" dirty="0">
              <a:latin typeface="Arial"/>
              <a:cs typeface="Arial"/>
            </a:rPr>
            <a:t>H</a:t>
          </a:r>
          <a:r>
            <a:rPr lang="en-US" sz="1600" b="1" kern="1200" dirty="0">
              <a:latin typeface="Arial"/>
              <a:cs typeface="Arial"/>
            </a:rPr>
            <a:t>b</a:t>
          </a:r>
          <a:r>
            <a:rPr lang="en-US" sz="1600" b="1" kern="1200" spc="-5" dirty="0">
              <a:latin typeface="Arial"/>
              <a:cs typeface="Arial"/>
            </a:rPr>
            <a:t>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0" dirty="0">
              <a:latin typeface="Arial"/>
              <a:cs typeface="Arial"/>
            </a:rPr>
            <a:t>Most common </a:t>
          </a:r>
          <a:r>
            <a:rPr lang="en-US" sz="1600" b="1" kern="1200" spc="0" dirty="0">
              <a:latin typeface="Arial"/>
              <a:cs typeface="Arial"/>
            </a:rPr>
            <a:t>(</a:t>
          </a:r>
          <a:r>
            <a:rPr lang="en-US" sz="1600" b="1" kern="1200" dirty="0">
              <a:latin typeface="Arial"/>
              <a:cs typeface="Arial"/>
            </a:rPr>
            <a:t>98</a:t>
          </a:r>
          <a:r>
            <a:rPr lang="en-US" sz="1600" b="1" kern="1200" spc="-5" dirty="0">
              <a:latin typeface="Arial"/>
              <a:cs typeface="Arial"/>
            </a:rPr>
            <a:t>%)</a:t>
          </a:r>
          <a:endParaRPr lang="en-US" sz="1600" b="1" kern="1200" dirty="0"/>
        </a:p>
      </dsp:txBody>
      <dsp:txXfrm>
        <a:off x="859818" y="1118495"/>
        <a:ext cx="2031288" cy="1010312"/>
      </dsp:txXfrm>
    </dsp:sp>
    <dsp:sp modelId="{31BF0CBE-A75E-4EA1-8224-DA2D33C9DB4A}">
      <dsp:nvSpPr>
        <dsp:cNvPr id="0" name=""/>
        <dsp:cNvSpPr/>
      </dsp:nvSpPr>
      <dsp:spPr>
        <a:xfrm>
          <a:off x="711834" y="841071"/>
          <a:ext cx="185380" cy="1971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546"/>
              </a:lnTo>
              <a:lnTo>
                <a:pt x="185380" y="197154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C51AE-E433-4B84-BB49-421CE7BE02C1}">
      <dsp:nvSpPr>
        <dsp:cNvPr id="0" name=""/>
        <dsp:cNvSpPr/>
      </dsp:nvSpPr>
      <dsp:spPr>
        <a:xfrm>
          <a:off x="897215" y="2370905"/>
          <a:ext cx="1829294" cy="883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2135872"/>
              <a:satOff val="6241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cap="none" spc="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cs typeface="Arial"/>
            </a:rPr>
            <a:t>Hb</a:t>
          </a:r>
          <a:r>
            <a:rPr lang="fr-FR" sz="16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cs typeface="Arial"/>
            </a:rPr>
            <a:t> A2 </a:t>
          </a:r>
          <a:r>
            <a:rPr lang="fr-FR" sz="1600" b="1" kern="1200" spc="-5" dirty="0">
              <a:latin typeface="Arial"/>
              <a:cs typeface="Arial"/>
            </a:rPr>
            <a:t>(</a:t>
          </a:r>
          <a:r>
            <a:rPr lang="el-GR" sz="1600" b="0" i="0" kern="1200" dirty="0"/>
            <a:t>α</a:t>
          </a:r>
          <a:r>
            <a:rPr lang="el-GR" sz="1600" b="0" i="0" kern="1200" baseline="-25000" dirty="0"/>
            <a:t>2</a:t>
          </a:r>
          <a:r>
            <a:rPr lang="el-GR" sz="1600" b="0" i="0" kern="1200" dirty="0"/>
            <a:t>δ</a:t>
          </a:r>
          <a:r>
            <a:rPr lang="el-GR" sz="1600" b="0" i="0" kern="1200" baseline="-25000" dirty="0"/>
            <a:t>2</a:t>
          </a:r>
          <a:r>
            <a:rPr lang="fr-FR" sz="1600" b="1" kern="1200" spc="-5" dirty="0">
              <a:latin typeface="Arial"/>
              <a:cs typeface="Arial"/>
            </a:rPr>
            <a:t>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spc="10" dirty="0">
              <a:latin typeface="Arial"/>
              <a:cs typeface="Arial"/>
            </a:rPr>
            <a:t>(</a:t>
          </a:r>
          <a:r>
            <a:rPr lang="fr-FR" sz="1600" b="1" kern="1200" spc="-5" dirty="0">
              <a:latin typeface="Arial"/>
              <a:cs typeface="Arial"/>
            </a:rPr>
            <a:t>2</a:t>
          </a:r>
          <a:r>
            <a:rPr lang="fr-FR" sz="1600" b="1" kern="1200" spc="-10" dirty="0">
              <a:latin typeface="Arial"/>
              <a:cs typeface="Arial"/>
            </a:rPr>
            <a:t>%)</a:t>
          </a:r>
          <a:endParaRPr lang="en-US" sz="1600" b="1" kern="1200" dirty="0"/>
        </a:p>
      </dsp:txBody>
      <dsp:txXfrm>
        <a:off x="923090" y="2396780"/>
        <a:ext cx="1777544" cy="831675"/>
      </dsp:txXfrm>
    </dsp:sp>
    <dsp:sp modelId="{DE932AB8-27F0-4144-91C3-D48EBAF9473D}">
      <dsp:nvSpPr>
        <dsp:cNvPr id="0" name=""/>
        <dsp:cNvSpPr/>
      </dsp:nvSpPr>
      <dsp:spPr>
        <a:xfrm>
          <a:off x="711834" y="841071"/>
          <a:ext cx="257507" cy="298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345"/>
              </a:lnTo>
              <a:lnTo>
                <a:pt x="257507" y="298534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B459D-9EBB-4F8B-B0AA-8FBE02F6F9B7}">
      <dsp:nvSpPr>
        <dsp:cNvPr id="0" name=""/>
        <dsp:cNvSpPr/>
      </dsp:nvSpPr>
      <dsp:spPr>
        <a:xfrm>
          <a:off x="969341" y="3380812"/>
          <a:ext cx="2271358" cy="891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4271744"/>
              <a:satOff val="1248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cs typeface="Arial"/>
            </a:rPr>
            <a:t>Hb F </a:t>
          </a:r>
          <a:r>
            <a:rPr lang="en-US" sz="1400" b="1" kern="1200" spc="-5" dirty="0">
              <a:latin typeface="Arial"/>
              <a:cs typeface="Arial"/>
            </a:rPr>
            <a:t>(</a:t>
          </a:r>
          <a:r>
            <a:rPr lang="el-GR" sz="1400" b="0" i="0" kern="1200" dirty="0"/>
            <a:t>α</a:t>
          </a:r>
          <a:r>
            <a:rPr lang="el-GR" sz="1400" b="0" i="0" kern="1200" baseline="-25000" dirty="0"/>
            <a:t>2</a:t>
          </a:r>
          <a:r>
            <a:rPr lang="el-GR" sz="1400" b="0" i="0" kern="1200" dirty="0"/>
            <a:t>γ</a:t>
          </a:r>
          <a:r>
            <a:rPr lang="el-GR" sz="1400" b="0" i="0" kern="1200" baseline="-25000" dirty="0"/>
            <a:t>2</a:t>
          </a:r>
          <a:r>
            <a:rPr lang="en-US" sz="1400" b="1" kern="1200" spc="-5" dirty="0">
              <a:latin typeface="Arial"/>
              <a:cs typeface="Arial"/>
            </a:rPr>
            <a:t>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pc="10" dirty="0">
              <a:latin typeface="Arial"/>
              <a:cs typeface="Arial"/>
            </a:rPr>
            <a:t>(</a:t>
          </a:r>
          <a:r>
            <a:rPr lang="en-US" sz="1400" b="1" kern="1200" spc="-10" dirty="0">
              <a:latin typeface="Arial"/>
              <a:cs typeface="Arial"/>
            </a:rPr>
            <a:t>H</a:t>
          </a:r>
          <a:r>
            <a:rPr lang="en-US" sz="1400" b="1" kern="1200" spc="-5" dirty="0">
              <a:latin typeface="Arial"/>
              <a:cs typeface="Arial"/>
            </a:rPr>
            <a:t>b</a:t>
          </a:r>
          <a:r>
            <a:rPr lang="en-US" sz="1400" b="1" kern="1200" spc="15" dirty="0">
              <a:latin typeface="Arial"/>
              <a:cs typeface="Arial"/>
            </a:rPr>
            <a:t> </a:t>
          </a:r>
          <a:r>
            <a:rPr lang="en-US" sz="1400" b="1" kern="1200" spc="-5" dirty="0">
              <a:latin typeface="Arial"/>
              <a:cs typeface="Arial"/>
            </a:rPr>
            <a:t>of in</a:t>
          </a:r>
          <a:r>
            <a:rPr lang="en-US" sz="1400" b="1" kern="1200" dirty="0">
              <a:latin typeface="Arial"/>
              <a:cs typeface="Arial"/>
            </a:rPr>
            <a:t>t</a:t>
          </a:r>
          <a:r>
            <a:rPr lang="en-US" sz="1400" b="1" kern="1200" spc="-5" dirty="0">
              <a:latin typeface="Arial"/>
              <a:cs typeface="Arial"/>
            </a:rPr>
            <a:t>r</a:t>
          </a:r>
          <a:r>
            <a:rPr lang="en-US" sz="1400" b="1" kern="1200" dirty="0">
              <a:latin typeface="Arial"/>
              <a:cs typeface="Arial"/>
            </a:rPr>
            <a:t>a</a:t>
          </a:r>
          <a:r>
            <a:rPr lang="en-US" sz="1400" b="1" kern="1200" spc="-5" dirty="0">
              <a:latin typeface="Arial"/>
              <a:cs typeface="Arial"/>
            </a:rPr>
            <a:t>ut</a:t>
          </a:r>
          <a:r>
            <a:rPr lang="en-US" sz="1400" b="1" kern="1200" spc="0" dirty="0">
              <a:latin typeface="Arial"/>
              <a:cs typeface="Arial"/>
            </a:rPr>
            <a:t>e</a:t>
          </a:r>
          <a:r>
            <a:rPr lang="en-US" sz="1400" b="1" kern="1200" spc="-5" dirty="0">
              <a:latin typeface="Arial"/>
              <a:cs typeface="Arial"/>
            </a:rPr>
            <a:t>ri</a:t>
          </a:r>
          <a:r>
            <a:rPr lang="en-US" sz="1400" b="1" kern="1200" spc="0" dirty="0">
              <a:latin typeface="Arial"/>
              <a:cs typeface="Arial"/>
            </a:rPr>
            <a:t>n</a:t>
          </a:r>
          <a:r>
            <a:rPr lang="en-US" sz="1400" b="1" kern="1200" spc="-5" dirty="0">
              <a:latin typeface="Arial"/>
              <a:cs typeface="Arial"/>
            </a:rPr>
            <a:t>e </a:t>
          </a:r>
          <a:r>
            <a:rPr lang="en-US" sz="1400" b="1" kern="1200" dirty="0">
              <a:latin typeface="Arial"/>
              <a:cs typeface="Arial"/>
            </a:rPr>
            <a:t>l</a:t>
          </a:r>
          <a:r>
            <a:rPr lang="en-US" sz="1400" b="1" kern="1200" spc="-5" dirty="0">
              <a:latin typeface="Arial"/>
              <a:cs typeface="Arial"/>
            </a:rPr>
            <a:t>if</a:t>
          </a:r>
          <a:r>
            <a:rPr lang="en-US" sz="1400" b="1" kern="1200" dirty="0">
              <a:latin typeface="Arial"/>
              <a:cs typeface="Arial"/>
            </a:rPr>
            <a:t>e</a:t>
          </a:r>
          <a:r>
            <a:rPr lang="en-US" sz="1400" b="1" kern="1200" spc="10" dirty="0">
              <a:latin typeface="Arial"/>
              <a:cs typeface="Arial"/>
            </a:rPr>
            <a:t>)</a:t>
          </a:r>
          <a:r>
            <a:rPr lang="en-US" sz="1400" b="1" kern="1200" spc="-5" dirty="0">
              <a:latin typeface="Arial"/>
              <a:cs typeface="Arial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pc="-5" dirty="0">
              <a:solidFill>
                <a:srgbClr val="00B050"/>
              </a:solidFill>
              <a:latin typeface="Arial"/>
              <a:cs typeface="Arial"/>
            </a:rPr>
            <a:t>(80-90%)</a:t>
          </a:r>
          <a:endParaRPr lang="en-US" sz="1400" b="1" kern="1200" dirty="0">
            <a:solidFill>
              <a:srgbClr val="00B050"/>
            </a:solidFill>
            <a:latin typeface="Arial"/>
            <a:cs typeface="Arial"/>
          </a:endParaRPr>
        </a:p>
      </dsp:txBody>
      <dsp:txXfrm>
        <a:off x="995444" y="3406915"/>
        <a:ext cx="2219152" cy="839003"/>
      </dsp:txXfrm>
    </dsp:sp>
    <dsp:sp modelId="{098BE647-6DC4-4ADB-A86C-5D3B97A8646B}">
      <dsp:nvSpPr>
        <dsp:cNvPr id="0" name=""/>
        <dsp:cNvSpPr/>
      </dsp:nvSpPr>
      <dsp:spPr>
        <a:xfrm>
          <a:off x="3189193" y="3169"/>
          <a:ext cx="2019143" cy="837902"/>
        </a:xfrm>
        <a:prstGeom prst="roundRect">
          <a:avLst>
            <a:gd name="adj" fmla="val 10000"/>
          </a:avLst>
        </a:prstGeom>
        <a:solidFill>
          <a:schemeClr val="accent2">
            <a:hueOff val="-8543489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abnormal</a:t>
          </a:r>
        </a:p>
      </dsp:txBody>
      <dsp:txXfrm>
        <a:off x="3213734" y="27710"/>
        <a:ext cx="1970061" cy="788820"/>
      </dsp:txXfrm>
    </dsp:sp>
    <dsp:sp modelId="{1BD032E9-6F5B-4E18-A2EA-43379B50A634}">
      <dsp:nvSpPr>
        <dsp:cNvPr id="0" name=""/>
        <dsp:cNvSpPr/>
      </dsp:nvSpPr>
      <dsp:spPr>
        <a:xfrm>
          <a:off x="3391107" y="841071"/>
          <a:ext cx="201914" cy="6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533"/>
              </a:lnTo>
              <a:lnTo>
                <a:pt x="201914" y="68153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43951-E10B-4747-B507-A186AA9A7758}">
      <dsp:nvSpPr>
        <dsp:cNvPr id="0" name=""/>
        <dsp:cNvSpPr/>
      </dsp:nvSpPr>
      <dsp:spPr>
        <a:xfrm>
          <a:off x="3593021" y="1050547"/>
          <a:ext cx="1665883" cy="944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6407617"/>
              <a:satOff val="18722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pc="-10" dirty="0">
              <a:latin typeface="Book Antiqua" panose="02040602050305030304" pitchFamily="18" charset="0"/>
              <a:cs typeface="Comic Sans MS"/>
            </a:rPr>
            <a:t>Abnormalit</a:t>
          </a:r>
          <a:r>
            <a:rPr lang="en-US" sz="1400" b="1" kern="1200" spc="-5" dirty="0">
              <a:latin typeface="Book Antiqua" panose="02040602050305030304" pitchFamily="18" charset="0"/>
              <a:cs typeface="Comic Sans MS"/>
            </a:rPr>
            <a:t>y</a:t>
          </a:r>
          <a:r>
            <a:rPr lang="en-US" sz="1400" b="1" kern="1200" spc="35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kern="1200" spc="-10" dirty="0">
              <a:latin typeface="Book Antiqua" panose="02040602050305030304" pitchFamily="18" charset="0"/>
              <a:cs typeface="Comic Sans MS"/>
            </a:rPr>
            <a:t>i</a:t>
          </a:r>
          <a:r>
            <a:rPr lang="en-US" sz="1400" b="1" kern="1200" spc="-5" dirty="0">
              <a:latin typeface="Book Antiqua" panose="02040602050305030304" pitchFamily="18" charset="0"/>
              <a:cs typeface="Comic Sans MS"/>
            </a:rPr>
            <a:t>n </a:t>
          </a:r>
          <a:r>
            <a:rPr lang="en-US" sz="1400" b="1" kern="1200" spc="-10" dirty="0">
              <a:latin typeface="Book Antiqua" panose="02040602050305030304" pitchFamily="18" charset="0"/>
              <a:cs typeface="Comic Sans MS"/>
            </a:rPr>
            <a:t>th</a:t>
          </a:r>
          <a:r>
            <a:rPr lang="en-US" sz="1400" b="1" kern="1200" spc="-5" dirty="0">
              <a:latin typeface="Book Antiqua" panose="02040602050305030304" pitchFamily="18" charset="0"/>
              <a:cs typeface="Comic Sans MS"/>
            </a:rPr>
            <a:t>e</a:t>
          </a:r>
          <a:r>
            <a:rPr lang="en-US" sz="1400" b="1" kern="1200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kern="1200" spc="-5" dirty="0">
              <a:latin typeface="Book Antiqua" panose="02040602050305030304" pitchFamily="18" charset="0"/>
              <a:cs typeface="Comic Sans MS"/>
            </a:rPr>
            <a:t>p</a:t>
          </a:r>
          <a:r>
            <a:rPr lang="en-US" sz="1400" b="1" kern="1200" dirty="0">
              <a:latin typeface="Book Antiqua" panose="02040602050305030304" pitchFamily="18" charset="0"/>
              <a:cs typeface="Comic Sans MS"/>
            </a:rPr>
            <a:t>o</a:t>
          </a:r>
          <a:r>
            <a:rPr lang="en-US" sz="1400" b="1" kern="1200" spc="-5" dirty="0">
              <a:latin typeface="Book Antiqua" panose="02040602050305030304" pitchFamily="18" charset="0"/>
              <a:cs typeface="Comic Sans MS"/>
            </a:rPr>
            <a:t>lype</a:t>
          </a:r>
          <a:r>
            <a:rPr lang="en-US" sz="1400" b="1" kern="1200" dirty="0">
              <a:latin typeface="Book Antiqua" panose="02040602050305030304" pitchFamily="18" charset="0"/>
              <a:cs typeface="Comic Sans MS"/>
            </a:rPr>
            <a:t>p</a:t>
          </a:r>
          <a:r>
            <a:rPr lang="en-US" sz="1400" b="1" kern="1200" spc="-10" dirty="0">
              <a:latin typeface="Book Antiqua" panose="02040602050305030304" pitchFamily="18" charset="0"/>
              <a:cs typeface="Comic Sans MS"/>
            </a:rPr>
            <a:t>tid</a:t>
          </a:r>
          <a:r>
            <a:rPr lang="en-US" sz="1400" b="1" kern="1200" spc="-5" dirty="0">
              <a:latin typeface="Book Antiqua" panose="02040602050305030304" pitchFamily="18" charset="0"/>
              <a:cs typeface="Comic Sans MS"/>
            </a:rPr>
            <a:t>e</a:t>
          </a:r>
          <a:r>
            <a:rPr lang="en-US" sz="1400" b="1" kern="1200" spc="15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kern="1200" spc="-5" dirty="0">
              <a:latin typeface="Book Antiqua" panose="02040602050305030304" pitchFamily="18" charset="0"/>
              <a:cs typeface="Comic Sans MS"/>
            </a:rPr>
            <a:t>chain</a:t>
          </a:r>
          <a:r>
            <a:rPr lang="en-US" sz="1400" b="1" kern="1200" spc="10" dirty="0">
              <a:latin typeface="Book Antiqua" panose="02040602050305030304" pitchFamily="18" charset="0"/>
              <a:cs typeface="Comic Sans MS"/>
            </a:rPr>
            <a:t> </a:t>
          </a:r>
          <a:endParaRPr lang="en-US" sz="1400" b="1" kern="1200" dirty="0">
            <a:latin typeface="Book Antiqua" panose="02040602050305030304" pitchFamily="18" charset="0"/>
          </a:endParaRPr>
        </a:p>
      </dsp:txBody>
      <dsp:txXfrm>
        <a:off x="3620673" y="1078199"/>
        <a:ext cx="1610579" cy="888810"/>
      </dsp:txXfrm>
    </dsp:sp>
    <dsp:sp modelId="{67503B3F-5720-4859-9DB2-D948EC71449F}">
      <dsp:nvSpPr>
        <dsp:cNvPr id="0" name=""/>
        <dsp:cNvSpPr/>
      </dsp:nvSpPr>
      <dsp:spPr>
        <a:xfrm>
          <a:off x="3391107" y="841071"/>
          <a:ext cx="201914" cy="2040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853"/>
              </a:lnTo>
              <a:lnTo>
                <a:pt x="201914" y="20408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92B5D-D157-45FE-9B1D-1500518CE13D}">
      <dsp:nvSpPr>
        <dsp:cNvPr id="0" name=""/>
        <dsp:cNvSpPr/>
      </dsp:nvSpPr>
      <dsp:spPr>
        <a:xfrm>
          <a:off x="3593021" y="2204137"/>
          <a:ext cx="1982021" cy="1355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543489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pc="-5" dirty="0">
              <a:latin typeface="Book Antiqua" panose="02040602050305030304" pitchFamily="18" charset="0"/>
              <a:cs typeface="Comic Sans MS"/>
            </a:rPr>
            <a:t>a</a:t>
          </a:r>
          <a:r>
            <a:rPr lang="en-US" sz="1400" b="1" kern="1200" spc="-20" dirty="0">
              <a:latin typeface="Book Antiqua" panose="02040602050305030304" pitchFamily="18" charset="0"/>
              <a:cs typeface="Comic Sans MS"/>
            </a:rPr>
            <a:t>b</a:t>
          </a:r>
          <a:r>
            <a:rPr lang="en-US" sz="1400" b="1" kern="1200" spc="-10" dirty="0">
              <a:latin typeface="Book Antiqua" panose="02040602050305030304" pitchFamily="18" charset="0"/>
              <a:cs typeface="Comic Sans MS"/>
            </a:rPr>
            <a:t>norma</a:t>
          </a:r>
          <a:r>
            <a:rPr lang="en-US" sz="1400" b="1" kern="1200" spc="-5" dirty="0">
              <a:latin typeface="Book Antiqua" panose="02040602050305030304" pitchFamily="18" charset="0"/>
              <a:cs typeface="Comic Sans MS"/>
            </a:rPr>
            <a:t>l</a:t>
          </a:r>
          <a:r>
            <a:rPr lang="en-US" sz="1400" b="1" kern="1200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kern="1200" spc="-10" dirty="0">
              <a:latin typeface="Book Antiqua" panose="02040602050305030304" pitchFamily="18" charset="0"/>
              <a:cs typeface="Comic Sans MS"/>
            </a:rPr>
            <a:t>H</a:t>
          </a:r>
          <a:r>
            <a:rPr lang="en-US" sz="1400" b="1" kern="1200" spc="-5" dirty="0">
              <a:latin typeface="Book Antiqua" panose="02040602050305030304" pitchFamily="18" charset="0"/>
              <a:cs typeface="Comic Sans MS"/>
            </a:rPr>
            <a:t>b</a:t>
          </a:r>
          <a:r>
            <a:rPr lang="en-US" sz="1400" b="1" kern="1200" spc="5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kern="1200" spc="-5" dirty="0">
              <a:latin typeface="Book Antiqua" panose="02040602050305030304" pitchFamily="18" charset="0"/>
              <a:cs typeface="Comic Sans MS"/>
            </a:rPr>
            <a:t>(hemoglobin-</a:t>
          </a:r>
          <a:r>
            <a:rPr lang="en-US" sz="1400" b="1" kern="1200" spc="-5" dirty="0" err="1">
              <a:latin typeface="Book Antiqua" panose="02040602050305030304" pitchFamily="18" charset="0"/>
              <a:cs typeface="Comic Sans MS"/>
            </a:rPr>
            <a:t>pathy</a:t>
          </a:r>
          <a:r>
            <a:rPr lang="en-US" sz="1400" b="1" kern="1200" dirty="0">
              <a:latin typeface="Book Antiqua" panose="02040602050305030304" pitchFamily="18" charset="0"/>
              <a:cs typeface="Comic Sans MS"/>
            </a:rPr>
            <a:t>)</a:t>
          </a:r>
          <a:r>
            <a:rPr lang="en-US" sz="1400" b="1" kern="1200" spc="15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kern="1200" spc="-10" dirty="0" err="1">
              <a:latin typeface="Book Antiqua" panose="02040602050305030304" pitchFamily="18" charset="0"/>
              <a:cs typeface="Comic Sans MS"/>
            </a:rPr>
            <a:t>e.g</a:t>
          </a:r>
          <a:r>
            <a:rPr lang="en-US" sz="1400" b="1" kern="1200" spc="-10" dirty="0"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kern="1200" spc="-1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thala</a:t>
          </a:r>
          <a:r>
            <a:rPr lang="en-US" sz="1400" b="1" kern="1200" spc="-15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s</a:t>
          </a:r>
          <a:r>
            <a:rPr lang="en-US" sz="1400" b="1" kern="1200" spc="-5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s</a:t>
          </a:r>
          <a:r>
            <a:rPr lang="en-US" sz="1400" b="1" kern="1200" spc="-15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e</a:t>
          </a:r>
          <a:r>
            <a:rPr lang="en-US" sz="1400" b="1" kern="1200" spc="-5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mi</a:t>
          </a:r>
          <a:r>
            <a:rPr lang="en-US" sz="1400" b="1" kern="1200" spc="-2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a</a:t>
          </a:r>
          <a:r>
            <a:rPr lang="en-US" sz="1400" b="1" kern="1200" spc="-1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s</a:t>
          </a:r>
          <a:r>
            <a:rPr lang="en-US" sz="1400" b="1" kern="1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,</a:t>
          </a:r>
          <a:r>
            <a:rPr lang="en-US" sz="1400" b="1" kern="1200" spc="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 </a:t>
          </a:r>
          <a:r>
            <a:rPr lang="en-US" sz="1400" b="1" kern="1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s</a:t>
          </a:r>
          <a:r>
            <a:rPr lang="en-US" sz="1400" b="1" kern="1200" spc="-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i</a:t>
          </a:r>
          <a:r>
            <a:rPr lang="en-US" sz="1400" b="1" kern="120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ckle cell</a:t>
          </a:r>
          <a:r>
            <a:rPr lang="en-US" sz="1400" b="1" kern="120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 (</a:t>
          </a:r>
          <a:r>
            <a:rPr lang="en-US" sz="1400" b="1" kern="1200" spc="-1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Hb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S</a:t>
          </a:r>
          <a:r>
            <a:rPr lang="en-US" sz="1400" b="1" kern="120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Comic Sans MS"/>
            </a:rPr>
            <a:t>).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3632724" y="2243840"/>
        <a:ext cx="1902615" cy="127616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C049B-0CAF-4DB4-9D12-559BEE845A9E}">
      <dsp:nvSpPr>
        <dsp:cNvPr id="0" name=""/>
        <dsp:cNvSpPr/>
      </dsp:nvSpPr>
      <dsp:spPr>
        <a:xfrm>
          <a:off x="2484321" y="2153988"/>
          <a:ext cx="1152131" cy="64859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Function of HB</a:t>
          </a:r>
          <a:endParaRPr lang="en-US" sz="1800" b="1" kern="1200" dirty="0"/>
        </a:p>
      </dsp:txBody>
      <dsp:txXfrm>
        <a:off x="2515983" y="2185650"/>
        <a:ext cx="1088807" cy="585266"/>
      </dsp:txXfrm>
    </dsp:sp>
    <dsp:sp modelId="{0AA4607D-FDB0-4149-B1E7-6971BC990922}">
      <dsp:nvSpPr>
        <dsp:cNvPr id="0" name=""/>
        <dsp:cNvSpPr/>
      </dsp:nvSpPr>
      <dsp:spPr>
        <a:xfrm rot="16200000">
          <a:off x="2773277" y="1866877"/>
          <a:ext cx="5742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4220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51F5C-03B4-426C-913F-7914C437748B}">
      <dsp:nvSpPr>
        <dsp:cNvPr id="0" name=""/>
        <dsp:cNvSpPr/>
      </dsp:nvSpPr>
      <dsp:spPr>
        <a:xfrm>
          <a:off x="2484327" y="762903"/>
          <a:ext cx="1152121" cy="81686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Comic Sans MS"/>
              <a:cs typeface="Comic Sans MS"/>
            </a:rPr>
            <a:t>Carriage</a:t>
          </a:r>
          <a:r>
            <a:rPr lang="en-US" sz="1400" b="1" kern="1200" spc="-20">
              <a:latin typeface="Comic Sans MS"/>
              <a:cs typeface="Comic Sans MS"/>
            </a:rPr>
            <a:t> </a:t>
          </a:r>
          <a:r>
            <a:rPr lang="en-US" sz="1400" b="1" kern="1200" spc="-15">
              <a:latin typeface="Comic Sans MS"/>
              <a:cs typeface="Comic Sans MS"/>
            </a:rPr>
            <a:t>o</a:t>
          </a:r>
          <a:r>
            <a:rPr lang="en-US" sz="1400" b="1" kern="1200">
              <a:latin typeface="Comic Sans MS"/>
              <a:cs typeface="Comic Sans MS"/>
            </a:rPr>
            <a:t>f</a:t>
          </a:r>
          <a:r>
            <a:rPr lang="en-US" sz="1400" b="1" kern="1200" spc="-30">
              <a:latin typeface="Comic Sans MS"/>
              <a:cs typeface="Comic Sans MS"/>
            </a:rPr>
            <a:t> </a:t>
          </a:r>
          <a:r>
            <a:rPr lang="en-US" sz="1400" b="1" kern="1200">
              <a:latin typeface="Comic Sans MS"/>
              <a:cs typeface="Comic Sans MS"/>
            </a:rPr>
            <a:t>O2</a:t>
          </a:r>
          <a:endParaRPr lang="en-US" sz="1400" kern="1200" dirty="0"/>
        </a:p>
      </dsp:txBody>
      <dsp:txXfrm>
        <a:off x="2524203" y="802779"/>
        <a:ext cx="1072369" cy="737112"/>
      </dsp:txXfrm>
    </dsp:sp>
    <dsp:sp modelId="{F3313490-8575-465F-824A-BF1B16BA4D22}">
      <dsp:nvSpPr>
        <dsp:cNvPr id="0" name=""/>
        <dsp:cNvSpPr/>
      </dsp:nvSpPr>
      <dsp:spPr>
        <a:xfrm rot="1757463">
          <a:off x="3618803" y="2868979"/>
          <a:ext cx="2761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105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F1390-98FA-4462-B746-867BAC5994B5}">
      <dsp:nvSpPr>
        <dsp:cNvPr id="0" name=""/>
        <dsp:cNvSpPr/>
      </dsp:nvSpPr>
      <dsp:spPr>
        <a:xfrm>
          <a:off x="3877257" y="2824095"/>
          <a:ext cx="1055339" cy="81686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buffer</a:t>
          </a:r>
        </a:p>
      </dsp:txBody>
      <dsp:txXfrm>
        <a:off x="3917133" y="2863971"/>
        <a:ext cx="975587" cy="737112"/>
      </dsp:txXfrm>
    </dsp:sp>
    <dsp:sp modelId="{892FB50B-D474-413C-B11D-97DB8E9B38F9}">
      <dsp:nvSpPr>
        <dsp:cNvPr id="0" name=""/>
        <dsp:cNvSpPr/>
      </dsp:nvSpPr>
      <dsp:spPr>
        <a:xfrm rot="8930865">
          <a:off x="2351699" y="2850581"/>
          <a:ext cx="1855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586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34BE7-B396-4B6C-B637-6E0DD39E1265}">
      <dsp:nvSpPr>
        <dsp:cNvPr id="0" name=""/>
        <dsp:cNvSpPr/>
      </dsp:nvSpPr>
      <dsp:spPr>
        <a:xfrm>
          <a:off x="1260190" y="2824096"/>
          <a:ext cx="1104890" cy="81686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latin typeface="Comic Sans MS"/>
              <a:cs typeface="Comic Sans MS"/>
            </a:rPr>
            <a:t>Carriage</a:t>
          </a:r>
          <a:r>
            <a:rPr lang="en-US" sz="1600" b="1" kern="1200" spc="-15">
              <a:latin typeface="Comic Sans MS"/>
              <a:cs typeface="Comic Sans MS"/>
            </a:rPr>
            <a:t> </a:t>
          </a:r>
          <a:r>
            <a:rPr lang="en-US" sz="1600" b="1" kern="1200" spc="-20">
              <a:latin typeface="Comic Sans MS"/>
              <a:cs typeface="Comic Sans MS"/>
            </a:rPr>
            <a:t>o</a:t>
          </a:r>
          <a:r>
            <a:rPr lang="en-US" sz="1600" b="1" kern="1200">
              <a:latin typeface="Comic Sans MS"/>
              <a:cs typeface="Comic Sans MS"/>
            </a:rPr>
            <a:t>f</a:t>
          </a:r>
          <a:r>
            <a:rPr lang="en-US" sz="1600" b="1" kern="1200" spc="-30">
              <a:latin typeface="Comic Sans MS"/>
              <a:cs typeface="Comic Sans MS"/>
            </a:rPr>
            <a:t> </a:t>
          </a:r>
          <a:r>
            <a:rPr lang="en-US" sz="1600" b="1" kern="1200">
              <a:latin typeface="Comic Sans MS"/>
              <a:cs typeface="Comic Sans MS"/>
            </a:rPr>
            <a:t>CO2</a:t>
          </a:r>
          <a:endParaRPr lang="en-US" sz="1600" kern="1200" dirty="0"/>
        </a:p>
      </dsp:txBody>
      <dsp:txXfrm>
        <a:off x="1300066" y="2863972"/>
        <a:ext cx="1025138" cy="73711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379B4-5EB3-40B5-BB7D-C80295A4E0A7}">
      <dsp:nvSpPr>
        <dsp:cNvPr id="0" name=""/>
        <dsp:cNvSpPr/>
      </dsp:nvSpPr>
      <dsp:spPr>
        <a:xfrm>
          <a:off x="1802487" y="1703"/>
          <a:ext cx="2059985" cy="102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Color</a:t>
          </a:r>
          <a:endParaRPr lang="en-US" sz="2400" kern="1200" dirty="0"/>
        </a:p>
      </dsp:txBody>
      <dsp:txXfrm>
        <a:off x="1832654" y="31870"/>
        <a:ext cx="1999651" cy="969658"/>
      </dsp:txXfrm>
    </dsp:sp>
    <dsp:sp modelId="{8EC30DD8-1C61-4CBB-BD42-59E65BD5163D}">
      <dsp:nvSpPr>
        <dsp:cNvPr id="0" name=""/>
        <dsp:cNvSpPr/>
      </dsp:nvSpPr>
      <dsp:spPr>
        <a:xfrm>
          <a:off x="2008486" y="1031696"/>
          <a:ext cx="205998" cy="772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494"/>
              </a:lnTo>
              <a:lnTo>
                <a:pt x="205998" y="7724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6F405-86BC-4B5B-9AD4-7FF087A6426D}">
      <dsp:nvSpPr>
        <dsp:cNvPr id="0" name=""/>
        <dsp:cNvSpPr/>
      </dsp:nvSpPr>
      <dsp:spPr>
        <a:xfrm>
          <a:off x="2214484" y="1289195"/>
          <a:ext cx="1647988" cy="1029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Hypochromia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Paler “Decrease </a:t>
          </a:r>
          <a:r>
            <a:rPr lang="en-US" sz="1800" kern="1200" dirty="0" err="1" smtClean="0"/>
            <a:t>Hb</a:t>
          </a:r>
          <a:r>
            <a:rPr lang="en-US" sz="1800" kern="1200" dirty="0" smtClean="0"/>
            <a:t>”</a:t>
          </a:r>
          <a:endParaRPr lang="en-US" sz="1800" kern="1200" dirty="0"/>
        </a:p>
      </dsp:txBody>
      <dsp:txXfrm>
        <a:off x="2244651" y="1319362"/>
        <a:ext cx="1587654" cy="969658"/>
      </dsp:txXfrm>
    </dsp:sp>
    <dsp:sp modelId="{4BB876F5-3610-49EE-BADD-6B23F7729F74}">
      <dsp:nvSpPr>
        <dsp:cNvPr id="0" name=""/>
        <dsp:cNvSpPr/>
      </dsp:nvSpPr>
      <dsp:spPr>
        <a:xfrm>
          <a:off x="2008486" y="1031696"/>
          <a:ext cx="205998" cy="2059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985"/>
              </a:lnTo>
              <a:lnTo>
                <a:pt x="205998" y="205998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3EFA6-8D22-4CAE-90B0-48996B293088}">
      <dsp:nvSpPr>
        <dsp:cNvPr id="0" name=""/>
        <dsp:cNvSpPr/>
      </dsp:nvSpPr>
      <dsp:spPr>
        <a:xfrm>
          <a:off x="2214484" y="2576686"/>
          <a:ext cx="1647988" cy="1029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Normochromia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Normal colored</a:t>
          </a:r>
        </a:p>
      </dsp:txBody>
      <dsp:txXfrm>
        <a:off x="2244651" y="2606853"/>
        <a:ext cx="1587654" cy="969658"/>
      </dsp:txXfrm>
    </dsp:sp>
    <dsp:sp modelId="{83E13102-2767-48B9-861C-4AE96AA52170}">
      <dsp:nvSpPr>
        <dsp:cNvPr id="0" name=""/>
        <dsp:cNvSpPr/>
      </dsp:nvSpPr>
      <dsp:spPr>
        <a:xfrm>
          <a:off x="2008486" y="1031696"/>
          <a:ext cx="205998" cy="3347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476"/>
              </a:lnTo>
              <a:lnTo>
                <a:pt x="205998" y="33474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8F578-7EC9-4DC4-8D94-5CB6DA0B064A}">
      <dsp:nvSpPr>
        <dsp:cNvPr id="0" name=""/>
        <dsp:cNvSpPr/>
      </dsp:nvSpPr>
      <dsp:spPr>
        <a:xfrm>
          <a:off x="2214484" y="3864177"/>
          <a:ext cx="1647988" cy="1029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Hyperchromia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Darker “Increase </a:t>
          </a:r>
          <a:r>
            <a:rPr lang="en-US" sz="1800" kern="1200" dirty="0" err="1" smtClean="0"/>
            <a:t>Hb</a:t>
          </a:r>
          <a:r>
            <a:rPr lang="en-US" sz="1800" kern="1200" dirty="0" smtClean="0"/>
            <a:t>”</a:t>
          </a:r>
          <a:endParaRPr lang="en-US" sz="1800" kern="1200" dirty="0"/>
        </a:p>
      </dsp:txBody>
      <dsp:txXfrm>
        <a:off x="2244651" y="3894344"/>
        <a:ext cx="1587654" cy="969658"/>
      </dsp:txXfrm>
    </dsp:sp>
    <dsp:sp modelId="{439215AF-3910-4D94-AC8D-CB25F60D42BC}">
      <dsp:nvSpPr>
        <dsp:cNvPr id="0" name=""/>
        <dsp:cNvSpPr/>
      </dsp:nvSpPr>
      <dsp:spPr>
        <a:xfrm>
          <a:off x="4377469" y="82898"/>
          <a:ext cx="2059985" cy="102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Size</a:t>
          </a:r>
          <a:endParaRPr lang="en-US" sz="2400" kern="1200" dirty="0"/>
        </a:p>
      </dsp:txBody>
      <dsp:txXfrm>
        <a:off x="4407636" y="113065"/>
        <a:ext cx="1999651" cy="969658"/>
      </dsp:txXfrm>
    </dsp:sp>
    <dsp:sp modelId="{DCC38216-B019-4061-B57A-3B5060657730}">
      <dsp:nvSpPr>
        <dsp:cNvPr id="0" name=""/>
        <dsp:cNvSpPr/>
      </dsp:nvSpPr>
      <dsp:spPr>
        <a:xfrm>
          <a:off x="4583468" y="1112891"/>
          <a:ext cx="205998" cy="691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300"/>
              </a:lnTo>
              <a:lnTo>
                <a:pt x="205998" y="6913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EC93A-3A5F-49BF-94B0-1091F02A1382}">
      <dsp:nvSpPr>
        <dsp:cNvPr id="0" name=""/>
        <dsp:cNvSpPr/>
      </dsp:nvSpPr>
      <dsp:spPr>
        <a:xfrm>
          <a:off x="4789466" y="1289195"/>
          <a:ext cx="1647988" cy="1029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Microcytes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Small</a:t>
          </a:r>
          <a:endParaRPr lang="en-US" sz="1800" kern="1200" dirty="0"/>
        </a:p>
      </dsp:txBody>
      <dsp:txXfrm>
        <a:off x="4819633" y="1319362"/>
        <a:ext cx="1587654" cy="969658"/>
      </dsp:txXfrm>
    </dsp:sp>
    <dsp:sp modelId="{C238F5A7-D6D2-4C1A-B884-C18E187F9DD7}">
      <dsp:nvSpPr>
        <dsp:cNvPr id="0" name=""/>
        <dsp:cNvSpPr/>
      </dsp:nvSpPr>
      <dsp:spPr>
        <a:xfrm>
          <a:off x="4583468" y="1112891"/>
          <a:ext cx="205998" cy="1978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8791"/>
              </a:lnTo>
              <a:lnTo>
                <a:pt x="205998" y="19787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E417D-F661-479D-827D-9B570A96CEFE}">
      <dsp:nvSpPr>
        <dsp:cNvPr id="0" name=""/>
        <dsp:cNvSpPr/>
      </dsp:nvSpPr>
      <dsp:spPr>
        <a:xfrm>
          <a:off x="4789466" y="2576686"/>
          <a:ext cx="1647988" cy="1029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Normocytes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Normal</a:t>
          </a:r>
          <a:endParaRPr lang="en-US" sz="1800" kern="1200" dirty="0"/>
        </a:p>
      </dsp:txBody>
      <dsp:txXfrm>
        <a:off x="4819633" y="2606853"/>
        <a:ext cx="1587654" cy="969658"/>
      </dsp:txXfrm>
    </dsp:sp>
    <dsp:sp modelId="{3E3FE28A-BBCA-4BC8-84D4-FF546A07BFF2}">
      <dsp:nvSpPr>
        <dsp:cNvPr id="0" name=""/>
        <dsp:cNvSpPr/>
      </dsp:nvSpPr>
      <dsp:spPr>
        <a:xfrm>
          <a:off x="4583468" y="1112891"/>
          <a:ext cx="205998" cy="3266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6282"/>
              </a:lnTo>
              <a:lnTo>
                <a:pt x="205998" y="32662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874DE-4EE8-479A-8CA5-6BB51B157568}">
      <dsp:nvSpPr>
        <dsp:cNvPr id="0" name=""/>
        <dsp:cNvSpPr/>
      </dsp:nvSpPr>
      <dsp:spPr>
        <a:xfrm>
          <a:off x="4789466" y="3864177"/>
          <a:ext cx="1647988" cy="1029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Macrocytes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Large</a:t>
          </a:r>
          <a:endParaRPr lang="en-US" sz="1800" kern="1200" dirty="0"/>
        </a:p>
      </dsp:txBody>
      <dsp:txXfrm>
        <a:off x="4819633" y="3894344"/>
        <a:ext cx="1587654" cy="969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04376-DA0C-42DA-980C-A09265555886}">
      <dsp:nvSpPr>
        <dsp:cNvPr id="0" name=""/>
        <dsp:cNvSpPr/>
      </dsp:nvSpPr>
      <dsp:spPr>
        <a:xfrm rot="5400000">
          <a:off x="5562809" y="-2334267"/>
          <a:ext cx="724017" cy="557629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Bright red = O2 rich;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Dull red = O2 poor</a:t>
          </a:r>
          <a:endParaRPr lang="en-US" sz="2000" kern="1200" dirty="0"/>
        </a:p>
      </dsp:txBody>
      <dsp:txXfrm rot="-5400000">
        <a:off x="3136668" y="127218"/>
        <a:ext cx="5540955" cy="653329"/>
      </dsp:txXfrm>
    </dsp:sp>
    <dsp:sp modelId="{8089A99E-8762-4A2C-8F48-9B2679243AF4}">
      <dsp:nvSpPr>
        <dsp:cNvPr id="0" name=""/>
        <dsp:cNvSpPr/>
      </dsp:nvSpPr>
      <dsp:spPr>
        <a:xfrm>
          <a:off x="0" y="1371"/>
          <a:ext cx="3136668" cy="90502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Color</a:t>
          </a:r>
          <a:endParaRPr lang="en-US" sz="3700" kern="1200" dirty="0"/>
        </a:p>
      </dsp:txBody>
      <dsp:txXfrm>
        <a:off x="44180" y="45551"/>
        <a:ext cx="3048308" cy="816662"/>
      </dsp:txXfrm>
    </dsp:sp>
    <dsp:sp modelId="{568CEEE7-0F46-4E40-A6B5-305223215EA8}">
      <dsp:nvSpPr>
        <dsp:cNvPr id="0" name=""/>
        <dsp:cNvSpPr/>
      </dsp:nvSpPr>
      <dsp:spPr>
        <a:xfrm rot="5400000">
          <a:off x="5562809" y="-1383993"/>
          <a:ext cx="724017" cy="557629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Plasma osmolality is about 300 </a:t>
          </a:r>
          <a:r>
            <a:rPr lang="en-US" sz="2000" kern="1200" dirty="0" err="1" smtClean="0"/>
            <a:t>mmol</a:t>
          </a:r>
          <a:r>
            <a:rPr lang="en-US" sz="2000" kern="1200" dirty="0" smtClean="0"/>
            <a:t>/L (Equal to 0.9% NaCl Solution=Isotonic). </a:t>
          </a:r>
          <a:endParaRPr lang="en-US" sz="2000" kern="1200" dirty="0"/>
        </a:p>
      </dsp:txBody>
      <dsp:txXfrm rot="-5400000">
        <a:off x="3136668" y="1077492"/>
        <a:ext cx="5540955" cy="653329"/>
      </dsp:txXfrm>
    </dsp:sp>
    <dsp:sp modelId="{3D03230A-2FA0-4246-8976-7F830C957639}">
      <dsp:nvSpPr>
        <dsp:cNvPr id="0" name=""/>
        <dsp:cNvSpPr/>
      </dsp:nvSpPr>
      <dsp:spPr>
        <a:xfrm>
          <a:off x="0" y="951644"/>
          <a:ext cx="3136668" cy="905022"/>
        </a:xfrm>
        <a:prstGeom prst="roundRect">
          <a:avLst/>
        </a:prstGeom>
        <a:solidFill>
          <a:schemeClr val="accent3">
            <a:shade val="80000"/>
            <a:hueOff val="23781"/>
            <a:satOff val="4244"/>
            <a:lumOff val="9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Osmolarity</a:t>
          </a:r>
          <a:endParaRPr lang="en-US" sz="3700" kern="1200" dirty="0"/>
        </a:p>
      </dsp:txBody>
      <dsp:txXfrm>
        <a:off x="44180" y="995824"/>
        <a:ext cx="3048308" cy="816662"/>
      </dsp:txXfrm>
    </dsp:sp>
    <dsp:sp modelId="{65533783-691B-424B-8555-FF6725B87570}">
      <dsp:nvSpPr>
        <dsp:cNvPr id="0" name=""/>
        <dsp:cNvSpPr/>
      </dsp:nvSpPr>
      <dsp:spPr>
        <a:xfrm rot="5400000">
          <a:off x="5562809" y="-433720"/>
          <a:ext cx="724017" cy="557629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Tremendous regenerative capacity.</a:t>
          </a:r>
          <a:endParaRPr lang="en-US" sz="2000" kern="1200" dirty="0"/>
        </a:p>
      </dsp:txBody>
      <dsp:txXfrm rot="-5400000">
        <a:off x="3136668" y="2027765"/>
        <a:ext cx="5540955" cy="653329"/>
      </dsp:txXfrm>
    </dsp:sp>
    <dsp:sp modelId="{2F731499-220A-40B8-8D35-2BFF7382A78C}">
      <dsp:nvSpPr>
        <dsp:cNvPr id="0" name=""/>
        <dsp:cNvSpPr/>
      </dsp:nvSpPr>
      <dsp:spPr>
        <a:xfrm>
          <a:off x="0" y="1901918"/>
          <a:ext cx="3136668" cy="905022"/>
        </a:xfrm>
        <a:prstGeom prst="roundRect">
          <a:avLst/>
        </a:prstGeom>
        <a:solidFill>
          <a:schemeClr val="accent3">
            <a:shade val="80000"/>
            <a:hueOff val="47561"/>
            <a:satOff val="8488"/>
            <a:lumOff val="194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Regeneration</a:t>
          </a:r>
          <a:endParaRPr lang="en-US" sz="3700" kern="1200" dirty="0"/>
        </a:p>
      </dsp:txBody>
      <dsp:txXfrm>
        <a:off x="44180" y="1946098"/>
        <a:ext cx="3048308" cy="816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3DECC-C6D9-4242-8070-FC23F529AE67}">
      <dsp:nvSpPr>
        <dsp:cNvPr id="0" name=""/>
        <dsp:cNvSpPr/>
      </dsp:nvSpPr>
      <dsp:spPr>
        <a:xfrm rot="5400000">
          <a:off x="4707759" y="-1668745"/>
          <a:ext cx="2050548" cy="53880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rgbClr val="92D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rgbClr val="92D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Is</a:t>
          </a:r>
          <a:r>
            <a:rPr lang="en-US" sz="2000" b="0" kern="1200" baseline="0" dirty="0" smtClean="0"/>
            <a:t> 300 mmol/L or 770kPa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Crystal</a:t>
          </a:r>
          <a:r>
            <a:rPr lang="en-US" sz="2000" b="1" kern="1200" baseline="0" dirty="0" smtClean="0"/>
            <a:t> osmotic pressure</a:t>
          </a:r>
          <a:r>
            <a:rPr lang="en-US" sz="2000" b="0" kern="1200" baseline="0" dirty="0" smtClean="0"/>
            <a:t>: results from NaCl and modulates water distribution between inside and outside </a:t>
          </a:r>
          <a:r>
            <a:rPr lang="en-US" sz="2000" b="0" kern="1200" baseline="0" dirty="0" smtClean="0">
              <a:solidFill>
                <a:srgbClr val="FF0000"/>
              </a:solidFill>
            </a:rPr>
            <a:t>cells</a:t>
          </a:r>
          <a:r>
            <a:rPr lang="en-US" sz="2000" b="0" kern="1200" baseline="0" dirty="0" smtClean="0"/>
            <a:t>.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baseline="0" dirty="0" smtClean="0"/>
            <a:t>Colloid osmotic pressure</a:t>
          </a:r>
          <a:r>
            <a:rPr lang="en-US" sz="2000" b="0" kern="1200" baseline="0" dirty="0" smtClean="0"/>
            <a:t>: results from albumin and regulates water distribution between inside and outside of </a:t>
          </a:r>
          <a:r>
            <a:rPr lang="en-US" sz="2000" b="0" kern="1200" baseline="0" dirty="0" smtClean="0">
              <a:solidFill>
                <a:srgbClr val="FF0000"/>
              </a:solidFill>
            </a:rPr>
            <a:t>capillaries</a:t>
          </a:r>
          <a:r>
            <a:rPr lang="en-US" sz="2000" kern="1200" baseline="0" dirty="0" smtClean="0"/>
            <a:t>. 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92D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rgbClr val="92D050"/>
            </a:solidFill>
          </a:endParaRPr>
        </a:p>
      </dsp:txBody>
      <dsp:txXfrm rot="-5400000">
        <a:off x="3039013" y="100101"/>
        <a:ext cx="5287940" cy="1850348"/>
      </dsp:txXfrm>
    </dsp:sp>
    <dsp:sp modelId="{7B23F6FD-F49E-4D8F-981F-D452A1548FD0}">
      <dsp:nvSpPr>
        <dsp:cNvPr id="0" name=""/>
        <dsp:cNvSpPr/>
      </dsp:nvSpPr>
      <dsp:spPr>
        <a:xfrm>
          <a:off x="4118" y="152615"/>
          <a:ext cx="3030772" cy="1747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Plasma osmotic</a:t>
          </a:r>
          <a:r>
            <a:rPr lang="en-US" sz="3400" kern="1200" baseline="0" dirty="0" smtClean="0"/>
            <a:t> pressure:</a:t>
          </a:r>
          <a:endParaRPr lang="en-US" sz="3400" kern="1200" dirty="0"/>
        </a:p>
      </dsp:txBody>
      <dsp:txXfrm>
        <a:off x="89438" y="237935"/>
        <a:ext cx="2860132" cy="1577140"/>
      </dsp:txXfrm>
    </dsp:sp>
    <dsp:sp modelId="{FB217586-B8A6-4059-B5F6-BA93B63AF3D5}">
      <dsp:nvSpPr>
        <dsp:cNvPr id="0" name=""/>
        <dsp:cNvSpPr/>
      </dsp:nvSpPr>
      <dsp:spPr>
        <a:xfrm rot="5400000">
          <a:off x="4840862" y="378376"/>
          <a:ext cx="1776098" cy="5388040"/>
        </a:xfrm>
        <a:prstGeom prst="round2SameRect">
          <a:avLst/>
        </a:prstGeom>
        <a:solidFill>
          <a:schemeClr val="accent3">
            <a:tint val="40000"/>
            <a:alpha val="90000"/>
            <a:hueOff val="-749077"/>
            <a:satOff val="20977"/>
            <a:lumOff val="116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-749077"/>
              <a:satOff val="20977"/>
              <a:lumOff val="1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rgbClr val="92D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rgbClr val="92D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Total</a:t>
          </a:r>
          <a:r>
            <a:rPr lang="en-US" sz="2000" kern="1200" baseline="0" dirty="0" smtClean="0"/>
            <a:t> blood: (1.050-1.060) more influenced by RBC.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Plasma: (1.025-1.030) more influenced by plasma protein.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RBC: (1.090-1.092) more influenced</a:t>
          </a:r>
          <a:r>
            <a:rPr lang="en-US" sz="2000" kern="1200" baseline="0" dirty="0" smtClean="0"/>
            <a:t> by hemoglobin.</a:t>
          </a: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rgbClr val="92D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rgbClr val="92D050"/>
            </a:solidFill>
          </a:endParaRPr>
        </a:p>
      </dsp:txBody>
      <dsp:txXfrm rot="-5400000">
        <a:off x="3034891" y="2271049"/>
        <a:ext cx="5301338" cy="1602694"/>
      </dsp:txXfrm>
    </dsp:sp>
    <dsp:sp modelId="{C38AC17A-846E-4A7C-8ED6-3C0770840E96}">
      <dsp:nvSpPr>
        <dsp:cNvPr id="0" name=""/>
        <dsp:cNvSpPr/>
      </dsp:nvSpPr>
      <dsp:spPr>
        <a:xfrm>
          <a:off x="10368" y="2232250"/>
          <a:ext cx="3030772" cy="1519383"/>
        </a:xfrm>
        <a:prstGeom prst="roundRect">
          <a:avLst/>
        </a:prstGeom>
        <a:solidFill>
          <a:schemeClr val="accent3">
            <a:hueOff val="-599997"/>
            <a:satOff val="18141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bg1"/>
              </a:solidFill>
            </a:rPr>
            <a:t>Specific</a:t>
          </a:r>
          <a:r>
            <a:rPr lang="en-US" sz="3400" kern="1200" baseline="0" dirty="0" smtClean="0">
              <a:solidFill>
                <a:schemeClr val="bg1"/>
              </a:solidFill>
            </a:rPr>
            <a:t> gravity</a:t>
          </a:r>
          <a:r>
            <a:rPr lang="en-US" sz="3400" kern="1200" dirty="0" smtClean="0">
              <a:solidFill>
                <a:schemeClr val="bg1"/>
              </a:solidFill>
            </a:rPr>
            <a:t>: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84538" y="2306420"/>
        <a:ext cx="2882432" cy="1371043"/>
      </dsp:txXfrm>
    </dsp:sp>
    <dsp:sp modelId="{5B0A9DE9-C3B9-4844-A5C0-5C8C874F64C4}">
      <dsp:nvSpPr>
        <dsp:cNvPr id="0" name=""/>
        <dsp:cNvSpPr/>
      </dsp:nvSpPr>
      <dsp:spPr>
        <a:xfrm rot="5400000">
          <a:off x="4918995" y="2222701"/>
          <a:ext cx="1626959" cy="5393307"/>
        </a:xfrm>
        <a:prstGeom prst="round2SameRect">
          <a:avLst/>
        </a:prstGeom>
        <a:solidFill>
          <a:schemeClr val="accent3">
            <a:tint val="40000"/>
            <a:alpha val="90000"/>
            <a:hueOff val="-1498154"/>
            <a:satOff val="41955"/>
            <a:lumOff val="2337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-1498154"/>
              <a:satOff val="41955"/>
              <a:lumOff val="2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It the red blood cell descending distance per hour.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Normal male 0¬15mm/h.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Normal Female 0¬20mm/h.</a:t>
          </a:r>
          <a:endParaRPr lang="en-US" sz="2400" kern="1200" dirty="0"/>
        </a:p>
      </dsp:txBody>
      <dsp:txXfrm rot="-5400000">
        <a:off x="3035821" y="4185297"/>
        <a:ext cx="5313885" cy="1468115"/>
      </dsp:txXfrm>
    </dsp:sp>
    <dsp:sp modelId="{C29D05B9-DD48-426A-940C-BB488C36930A}">
      <dsp:nvSpPr>
        <dsp:cNvPr id="0" name=""/>
        <dsp:cNvSpPr/>
      </dsp:nvSpPr>
      <dsp:spPr>
        <a:xfrm>
          <a:off x="4118" y="3978536"/>
          <a:ext cx="3033735" cy="1852879"/>
        </a:xfrm>
        <a:prstGeom prst="roundRect">
          <a:avLst/>
        </a:prstGeom>
        <a:solidFill>
          <a:schemeClr val="accent3">
            <a:hueOff val="-1199994"/>
            <a:satOff val="36283"/>
            <a:lumOff val="6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bg1"/>
              </a:solidFill>
            </a:rPr>
            <a:t>Erythrocyte sedimentation rate (ESR)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94568" y="4068986"/>
        <a:ext cx="2852835" cy="16719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63B87-5186-4A59-9F33-B9ADED29CE9A}">
      <dsp:nvSpPr>
        <dsp:cNvPr id="0" name=""/>
        <dsp:cNvSpPr/>
      </dsp:nvSpPr>
      <dsp:spPr>
        <a:xfrm>
          <a:off x="673598" y="447712"/>
          <a:ext cx="2461593" cy="85487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CB6B0-0F62-49B0-B6CE-7C6D5E9751EE}">
      <dsp:nvSpPr>
        <dsp:cNvPr id="0" name=""/>
        <dsp:cNvSpPr/>
      </dsp:nvSpPr>
      <dsp:spPr>
        <a:xfrm>
          <a:off x="1683176" y="2405031"/>
          <a:ext cx="333049" cy="25965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EADB4-7DB6-4892-BB6D-759A1208698E}">
      <dsp:nvSpPr>
        <dsp:cNvPr id="0" name=""/>
        <dsp:cNvSpPr/>
      </dsp:nvSpPr>
      <dsp:spPr>
        <a:xfrm>
          <a:off x="712747" y="2664683"/>
          <a:ext cx="2289854" cy="43564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FF0000"/>
              </a:solidFill>
            </a:rPr>
            <a:t>5 liter </a:t>
          </a:r>
          <a:r>
            <a:rPr lang="en-US" sz="2400" kern="1200" dirty="0"/>
            <a:t>in adult</a:t>
          </a:r>
          <a:endParaRPr lang="ar-SA" sz="2400" kern="1200" dirty="0"/>
        </a:p>
      </dsp:txBody>
      <dsp:txXfrm>
        <a:off x="734013" y="2685949"/>
        <a:ext cx="2247322" cy="393112"/>
      </dsp:txXfrm>
    </dsp:sp>
    <dsp:sp modelId="{A34D9B29-017C-45B9-ADA8-E62DB4A17393}">
      <dsp:nvSpPr>
        <dsp:cNvPr id="0" name=""/>
        <dsp:cNvSpPr/>
      </dsp:nvSpPr>
      <dsp:spPr>
        <a:xfrm>
          <a:off x="1800200" y="260980"/>
          <a:ext cx="1728193" cy="1252450"/>
        </a:xfrm>
        <a:prstGeom prst="ellipse">
          <a:avLst/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solidFill>
                <a:srgbClr val="FF0000"/>
              </a:solidFill>
            </a:rPr>
            <a:t>55% </a:t>
          </a:r>
          <a:r>
            <a:rPr lang="en-US" sz="2000" b="0" kern="1200" dirty="0"/>
            <a:t>is plasma </a:t>
          </a:r>
          <a:r>
            <a:rPr lang="en-US" sz="2000" b="0" kern="1200" dirty="0" smtClean="0"/>
            <a:t>volume.</a:t>
          </a:r>
          <a:endParaRPr lang="ar-SA" sz="2000" b="0" kern="1200" dirty="0"/>
        </a:p>
      </dsp:txBody>
      <dsp:txXfrm>
        <a:off x="2053288" y="444397"/>
        <a:ext cx="1222017" cy="885616"/>
      </dsp:txXfrm>
    </dsp:sp>
    <dsp:sp modelId="{D2B54F54-59AD-410B-89C1-9616BE4E0B7E}">
      <dsp:nvSpPr>
        <dsp:cNvPr id="0" name=""/>
        <dsp:cNvSpPr/>
      </dsp:nvSpPr>
      <dsp:spPr>
        <a:xfrm>
          <a:off x="576065" y="525757"/>
          <a:ext cx="1415387" cy="1176438"/>
        </a:xfrm>
        <a:prstGeom prst="ellipse">
          <a:avLst/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FF0000"/>
              </a:solidFill>
            </a:rPr>
            <a:t>45% </a:t>
          </a:r>
          <a:r>
            <a:rPr lang="en-US" sz="1400" b="1" kern="1200" dirty="0"/>
            <a:t>is packed cells volume (PCV).</a:t>
          </a:r>
          <a:endParaRPr lang="ar-SA" sz="1400" b="1" kern="1200" dirty="0"/>
        </a:p>
      </dsp:txBody>
      <dsp:txXfrm>
        <a:off x="783344" y="698042"/>
        <a:ext cx="1000829" cy="831868"/>
      </dsp:txXfrm>
    </dsp:sp>
    <dsp:sp modelId="{A45C4194-5DD6-4797-940E-DA5478D18FDE}">
      <dsp:nvSpPr>
        <dsp:cNvPr id="0" name=""/>
        <dsp:cNvSpPr/>
      </dsp:nvSpPr>
      <dsp:spPr>
        <a:xfrm>
          <a:off x="0" y="102572"/>
          <a:ext cx="3816420" cy="24661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E3F43-7540-4953-9A67-CAABC96EDA89}">
      <dsp:nvSpPr>
        <dsp:cNvPr id="0" name=""/>
        <dsp:cNvSpPr/>
      </dsp:nvSpPr>
      <dsp:spPr>
        <a:xfrm>
          <a:off x="1492111" y="2662"/>
          <a:ext cx="5592902" cy="26602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Early few </a:t>
          </a:r>
          <a:r>
            <a:rPr lang="en-US" sz="1800" b="1" kern="1200" dirty="0" smtClean="0"/>
            <a:t>weeks (1</a:t>
          </a:r>
          <a:r>
            <a:rPr lang="en-US" sz="1800" b="1" kern="1200" baseline="30000" dirty="0" smtClean="0"/>
            <a:t>st</a:t>
          </a:r>
          <a:r>
            <a:rPr lang="en-US" sz="1800" b="1" kern="1200" dirty="0" smtClean="0"/>
            <a:t> 4 months) </a:t>
          </a:r>
          <a:r>
            <a:rPr lang="en-US" sz="1400" b="1" kern="1200" dirty="0" smtClean="0"/>
            <a:t>: </a:t>
          </a:r>
          <a:r>
            <a:rPr lang="en-US" sz="1400" b="1" kern="1200" dirty="0"/>
            <a:t>embryo </a:t>
          </a:r>
          <a:r>
            <a:rPr lang="en-US" sz="1400" b="1" kern="1200" dirty="0">
              <a:solidFill>
                <a:srgbClr val="FF0000"/>
              </a:solidFill>
            </a:rPr>
            <a:t>nucleated RBCs </a:t>
          </a:r>
          <a:r>
            <a:rPr lang="en-US" sz="1400" b="1" kern="1200" dirty="0"/>
            <a:t>are </a:t>
          </a:r>
          <a:r>
            <a:rPr lang="ar-SA" sz="1400" b="1" kern="1200" dirty="0"/>
            <a:t> </a:t>
          </a:r>
          <a:r>
            <a:rPr lang="en-US" sz="1400" b="1" kern="1200" dirty="0"/>
            <a:t>formed in </a:t>
          </a:r>
          <a:r>
            <a:rPr lang="en-US" sz="1400" b="1" u="sng" kern="1200" dirty="0">
              <a:solidFill>
                <a:srgbClr val="FF0000"/>
              </a:solidFill>
            </a:rPr>
            <a:t>yolk sac</a:t>
          </a:r>
          <a:r>
            <a:rPr lang="en-US" sz="1400" b="1" kern="1200" dirty="0">
              <a:solidFill>
                <a:schemeClr val="tx1"/>
              </a:solidFill>
            </a:rPr>
            <a:t>. (nucleus is needed for division)</a:t>
          </a:r>
          <a:endParaRPr lang="ar-SA" sz="1400" b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400" b="1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Middle trimester</a:t>
          </a:r>
          <a:r>
            <a:rPr lang="en-US" sz="1400" b="1" kern="1200" dirty="0"/>
            <a:t>: mainly in </a:t>
          </a:r>
          <a:r>
            <a:rPr lang="en-US" sz="1400" b="1" u="sng" kern="1200" dirty="0">
              <a:solidFill>
                <a:srgbClr val="FF0000"/>
              </a:solidFill>
            </a:rPr>
            <a:t>liver &amp; spleen &amp; lymph nodes.</a:t>
          </a:r>
          <a:endParaRPr lang="ar-SA" sz="1400" b="1" kern="1200" dirty="0">
            <a:solidFill>
              <a:srgbClr val="FF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400" b="1" kern="1200" dirty="0">
            <a:solidFill>
              <a:srgbClr val="FF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/>
            <a:t>Last months</a:t>
          </a:r>
          <a:r>
            <a:rPr lang="en-US" sz="1400" b="1" kern="1200" dirty="0"/>
            <a:t>: RBCs are formed in </a:t>
          </a:r>
          <a:r>
            <a:rPr lang="en-US" sz="1400" b="1" u="sng" kern="1200" dirty="0">
              <a:solidFill>
                <a:srgbClr val="FF0000"/>
              </a:solidFill>
            </a:rPr>
            <a:t>bone marrow </a:t>
          </a:r>
          <a:r>
            <a:rPr lang="en-US" sz="1400" b="1" kern="1200" dirty="0"/>
            <a:t>of all bones</a:t>
          </a:r>
          <a:endParaRPr lang="ar-SA" sz="1400" b="1" kern="1200" dirty="0"/>
        </a:p>
      </dsp:txBody>
      <dsp:txXfrm>
        <a:off x="1492111" y="335192"/>
        <a:ext cx="4595314" cy="1995177"/>
      </dsp:txXfrm>
    </dsp:sp>
    <dsp:sp modelId="{B4D44411-5AE2-4449-93F3-168185A16714}">
      <dsp:nvSpPr>
        <dsp:cNvPr id="0" name=""/>
        <dsp:cNvSpPr/>
      </dsp:nvSpPr>
      <dsp:spPr>
        <a:xfrm>
          <a:off x="379" y="556655"/>
          <a:ext cx="1487933" cy="15000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In-utero:</a:t>
          </a:r>
          <a:endParaRPr lang="ar-SA" sz="3000" kern="1200" dirty="0"/>
        </a:p>
      </dsp:txBody>
      <dsp:txXfrm>
        <a:off x="73014" y="629290"/>
        <a:ext cx="1342663" cy="1354806"/>
      </dsp:txXfrm>
    </dsp:sp>
    <dsp:sp modelId="{5B23F5D1-EE12-4D76-A563-120550596E27}">
      <dsp:nvSpPr>
        <dsp:cNvPr id="0" name=""/>
        <dsp:cNvSpPr/>
      </dsp:nvSpPr>
      <dsp:spPr>
        <a:xfrm>
          <a:off x="1566414" y="2795627"/>
          <a:ext cx="5518599" cy="20050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578432"/>
            <a:satOff val="21636"/>
            <a:lumOff val="-76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578432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Bone marrow of flat bones</a:t>
          </a:r>
          <a:r>
            <a:rPr lang="en-US" sz="1400" b="1" kern="1200" dirty="0" smtClean="0"/>
            <a:t> (e.g.</a:t>
          </a:r>
          <a:r>
            <a:rPr lang="en-US" sz="1400" b="1" kern="1200" baseline="0" dirty="0" smtClean="0"/>
            <a:t> scapula, skull,..)</a:t>
          </a:r>
          <a:r>
            <a:rPr lang="en-US" sz="1400" b="1" kern="1200" dirty="0" smtClean="0"/>
            <a:t> continue to produce RBC into adult life.</a:t>
          </a:r>
          <a:endParaRPr lang="ar-SA" sz="1400" b="1" kern="1200" dirty="0" smtClean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In children: all bones produce RBCs until 5 years old.</a:t>
          </a:r>
          <a:endParaRPr lang="ar-SA" sz="1400" b="0" kern="1200" dirty="0" smtClean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Shaft</a:t>
          </a:r>
          <a:r>
            <a:rPr lang="en-US" sz="1400" b="1" kern="1200" dirty="0" smtClean="0"/>
            <a:t> of long bones</a:t>
          </a:r>
          <a:r>
            <a:rPr lang="en-US" sz="1400" b="1" kern="1200" dirty="0" smtClean="0">
              <a:solidFill>
                <a:srgbClr val="FF0000"/>
              </a:solidFill>
            </a:rPr>
            <a:t> </a:t>
          </a:r>
          <a:r>
            <a:rPr lang="en-US" sz="1400" b="1" u="sng" kern="1200" dirty="0" smtClean="0">
              <a:solidFill>
                <a:srgbClr val="FF0000"/>
              </a:solidFill>
            </a:rPr>
            <a:t>stop</a:t>
          </a:r>
          <a:r>
            <a:rPr lang="en-US" sz="1400" b="1" kern="1200" dirty="0" smtClean="0">
              <a:solidFill>
                <a:srgbClr val="FF0000"/>
              </a:solidFill>
            </a:rPr>
            <a:t> </a:t>
          </a:r>
          <a:r>
            <a:rPr lang="en-US" sz="1400" b="1" kern="1200" dirty="0" smtClean="0">
              <a:solidFill>
                <a:schemeClr val="tx1"/>
              </a:solidFill>
            </a:rPr>
            <a:t>producing</a:t>
          </a:r>
          <a:r>
            <a:rPr lang="en-US" sz="1400" b="1" kern="1200" dirty="0" smtClean="0"/>
            <a:t> RBC at puberty while 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epiphysis</a:t>
          </a:r>
          <a:r>
            <a:rPr lang="en-US" sz="1400" b="1" kern="1200" dirty="0" smtClean="0"/>
            <a:t> </a:t>
          </a:r>
          <a:r>
            <a:rPr lang="en-US" sz="1400" b="1" u="sng" kern="1200" dirty="0" smtClean="0">
              <a:solidFill>
                <a:srgbClr val="FF0000"/>
              </a:solidFill>
            </a:rPr>
            <a:t>continues.</a:t>
          </a:r>
          <a:endParaRPr lang="ar-SA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dirty="0" smtClean="0">
              <a:solidFill>
                <a:schemeClr val="tx1"/>
              </a:solidFill>
            </a:rPr>
            <a:t>In adults: after 20, membranous bones such as vertebrae, sternum, ribs, and ilia produce RBCs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1400" b="1" kern="1200" dirty="0"/>
        </a:p>
      </dsp:txBody>
      <dsp:txXfrm>
        <a:off x="1566414" y="3046261"/>
        <a:ext cx="4766696" cy="1503807"/>
      </dsp:txXfrm>
    </dsp:sp>
    <dsp:sp modelId="{4F99BAAF-1DE1-447B-8BFA-9504AF784867}">
      <dsp:nvSpPr>
        <dsp:cNvPr id="0" name=""/>
        <dsp:cNvSpPr/>
      </dsp:nvSpPr>
      <dsp:spPr>
        <a:xfrm>
          <a:off x="3680" y="3284830"/>
          <a:ext cx="1559053" cy="1020672"/>
        </a:xfrm>
        <a:prstGeom prst="roundRect">
          <a:avLst/>
        </a:prstGeom>
        <a:solidFill>
          <a:schemeClr val="accent2">
            <a:hueOff val="-8543489"/>
            <a:satOff val="2496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/>
            <a:t>After Birth: </a:t>
          </a:r>
          <a:endParaRPr lang="ar-SA" sz="3000" kern="1200" dirty="0"/>
        </a:p>
      </dsp:txBody>
      <dsp:txXfrm>
        <a:off x="53505" y="3334655"/>
        <a:ext cx="1459403" cy="9210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59E45-91AF-47EB-A2AF-D66E1FB64472}">
      <dsp:nvSpPr>
        <dsp:cNvPr id="0" name=""/>
        <dsp:cNvSpPr/>
      </dsp:nvSpPr>
      <dsp:spPr>
        <a:xfrm>
          <a:off x="1427486" y="191439"/>
          <a:ext cx="8293593" cy="4452060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108924" t="-22034" r="-114730" b="-35766"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460E5-A9C7-4692-B4C5-2AE8DEACB766}">
      <dsp:nvSpPr>
        <dsp:cNvPr id="0" name=""/>
        <dsp:cNvSpPr/>
      </dsp:nvSpPr>
      <dsp:spPr>
        <a:xfrm>
          <a:off x="3198011" y="4171879"/>
          <a:ext cx="5091912" cy="1228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endParaRPr lang="en-US" sz="4000" kern="1200" dirty="0"/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Production of RBC in utero</a:t>
          </a:r>
          <a:endParaRPr lang="ar-SA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endParaRPr lang="ar-SA" sz="2800" kern="1200" dirty="0"/>
        </a:p>
      </dsp:txBody>
      <dsp:txXfrm>
        <a:off x="3198011" y="4171879"/>
        <a:ext cx="5091912" cy="12287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BD2C0-A40B-4EDB-804C-A7593F7F1346}">
      <dsp:nvSpPr>
        <dsp:cNvPr id="0" name=""/>
        <dsp:cNvSpPr/>
      </dsp:nvSpPr>
      <dsp:spPr>
        <a:xfrm>
          <a:off x="0" y="648057"/>
          <a:ext cx="7881048" cy="4909600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51202" t="-35368" r="-54494" b="-54982"/>
          </a:stretch>
        </a:blip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C8382C0-626E-4932-892E-27A019A5EE63}">
      <dsp:nvSpPr>
        <dsp:cNvPr id="0" name=""/>
        <dsp:cNvSpPr/>
      </dsp:nvSpPr>
      <dsp:spPr>
        <a:xfrm>
          <a:off x="2016240" y="5358659"/>
          <a:ext cx="3986548" cy="61800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Production of </a:t>
          </a:r>
          <a:r>
            <a:rPr lang="en-US" sz="2900" kern="1200" dirty="0">
              <a:solidFill>
                <a:srgbClr val="FF0000"/>
              </a:solidFill>
            </a:rPr>
            <a:t>RBC </a:t>
          </a:r>
          <a:endParaRPr lang="ar-SA" sz="2900" kern="1200" dirty="0">
            <a:solidFill>
              <a:srgbClr val="FF0000"/>
            </a:solidFill>
          </a:endParaRPr>
        </a:p>
      </dsp:txBody>
      <dsp:txXfrm>
        <a:off x="2016240" y="5358659"/>
        <a:ext cx="3986548" cy="6180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0ADE9-3267-4D4B-B05B-F21CDD708C23}">
      <dsp:nvSpPr>
        <dsp:cNvPr id="0" name=""/>
        <dsp:cNvSpPr/>
      </dsp:nvSpPr>
      <dsp:spPr>
        <a:xfrm>
          <a:off x="0" y="744423"/>
          <a:ext cx="4536504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Committed stem </a:t>
          </a:r>
          <a:r>
            <a:rPr lang="en-US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cell: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30" y="769553"/>
        <a:ext cx="4486244" cy="464540"/>
      </dsp:txXfrm>
    </dsp:sp>
    <dsp:sp modelId="{11508A5F-6A02-41EF-AF5B-595D519FBB75}">
      <dsp:nvSpPr>
        <dsp:cNvPr id="0" name=""/>
        <dsp:cNvSpPr/>
      </dsp:nvSpPr>
      <dsp:spPr>
        <a:xfrm>
          <a:off x="0" y="1322583"/>
          <a:ext cx="4536504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Proerythro</a:t>
          </a: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-blast </a:t>
          </a:r>
          <a:r>
            <a:rPr lang="en-US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(first identifiable cell)</a:t>
          </a:r>
          <a:endParaRPr lang="en-US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30" y="1347713"/>
        <a:ext cx="4486244" cy="464540"/>
      </dsp:txXfrm>
    </dsp:sp>
    <dsp:sp modelId="{DF970EF7-CB06-42D1-AFC8-5F5E8EBE635B}">
      <dsp:nvSpPr>
        <dsp:cNvPr id="0" name=""/>
        <dsp:cNvSpPr/>
      </dsp:nvSpPr>
      <dsp:spPr>
        <a:xfrm>
          <a:off x="0" y="1900744"/>
          <a:ext cx="4536504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Basophil </a:t>
          </a:r>
          <a:r>
            <a:rPr lang="en-US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erythro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-blast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30" y="1925874"/>
        <a:ext cx="4486244" cy="464540"/>
      </dsp:txXfrm>
    </dsp:sp>
    <dsp:sp modelId="{6832EFC6-26EA-49A9-A538-4F5D5D8982AD}">
      <dsp:nvSpPr>
        <dsp:cNvPr id="0" name=""/>
        <dsp:cNvSpPr/>
      </dsp:nvSpPr>
      <dsp:spPr>
        <a:xfrm>
          <a:off x="0" y="2478904"/>
          <a:ext cx="4536504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Poly-</a:t>
          </a:r>
          <a:r>
            <a:rPr lang="en-US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chromatophil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erythro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-blast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30" y="2504034"/>
        <a:ext cx="4486244" cy="464540"/>
      </dsp:txXfrm>
    </dsp:sp>
    <dsp:sp modelId="{992864A5-53BB-4636-AC93-7ED8183882AA}">
      <dsp:nvSpPr>
        <dsp:cNvPr id="0" name=""/>
        <dsp:cNvSpPr/>
      </dsp:nvSpPr>
      <dsp:spPr>
        <a:xfrm>
          <a:off x="0" y="3057064"/>
          <a:ext cx="4536504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Ortho-chromatic </a:t>
          </a:r>
          <a:r>
            <a:rPr lang="en-US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erythro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-blast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30" y="3082194"/>
        <a:ext cx="4486244" cy="464540"/>
      </dsp:txXfrm>
    </dsp:sp>
    <dsp:sp modelId="{2CE2CE85-ADD3-44CC-9148-96EA543C3186}">
      <dsp:nvSpPr>
        <dsp:cNvPr id="0" name=""/>
        <dsp:cNvSpPr/>
      </dsp:nvSpPr>
      <dsp:spPr>
        <a:xfrm>
          <a:off x="0" y="3635224"/>
          <a:ext cx="4536504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Reticulocytes </a:t>
          </a:r>
          <a:r>
            <a:rPr lang="en-US" sz="2200" b="1" kern="1200" dirty="0"/>
            <a:t>(loses nucleus)</a:t>
          </a:r>
          <a:endParaRPr lang="en-US" sz="2200" kern="1200" dirty="0"/>
        </a:p>
      </dsp:txBody>
      <dsp:txXfrm>
        <a:off x="25130" y="3660354"/>
        <a:ext cx="4486244" cy="464540"/>
      </dsp:txXfrm>
    </dsp:sp>
    <dsp:sp modelId="{43E128C0-99FC-41C2-959F-25B51A992B87}">
      <dsp:nvSpPr>
        <dsp:cNvPr id="0" name=""/>
        <dsp:cNvSpPr/>
      </dsp:nvSpPr>
      <dsp:spPr>
        <a:xfrm>
          <a:off x="0" y="4213384"/>
          <a:ext cx="4536504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Mature erythrocytes</a:t>
          </a:r>
          <a:endParaRPr lang="en-US" sz="2200" kern="1200" dirty="0"/>
        </a:p>
      </dsp:txBody>
      <dsp:txXfrm>
        <a:off x="25130" y="4238514"/>
        <a:ext cx="4486244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11/10/16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3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5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4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3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79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3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0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1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C780EA0-CF23-524B-A4D7-AA6EC1C303DE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45CB-EEB0-034C-A032-AA25529DC822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0442-4E36-0D42-842E-51C406E6996F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29FF-19C6-5B4B-B6AA-E14D5D8C03E7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7793C77-FC93-1B49-9D88-080BD4FFC92A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8285-56D8-3E42-B8D5-2004B828D1DD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F08F-71E3-C14E-A2A4-7E6DDD5AB57E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D80A-CF5E-284C-A5F9-F33941AF521E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5298-99A9-4543-BA7B-97A83AC6A276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62CD-73E9-0740-8797-597737303A97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6E93-48B8-AB4D-9B53-BC3DF4A00D44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E70FFD-2DB9-5445-B9C8-A6C61E40DA98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26.tmp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5.xml"/><Relationship Id="rId20" Type="http://schemas.openxmlformats.org/officeDocument/2006/relationships/diagramColors" Target="../diagrams/colors17.xml"/><Relationship Id="rId21" Type="http://schemas.microsoft.com/office/2007/relationships/diagramDrawing" Target="../diagrams/drawing17.xml"/><Relationship Id="rId10" Type="http://schemas.openxmlformats.org/officeDocument/2006/relationships/diagramColors" Target="../diagrams/colors15.xml"/><Relationship Id="rId11" Type="http://schemas.microsoft.com/office/2007/relationships/diagramDrawing" Target="../diagrams/drawing15.xml"/><Relationship Id="rId12" Type="http://schemas.openxmlformats.org/officeDocument/2006/relationships/diagramData" Target="../diagrams/data16.xml"/><Relationship Id="rId13" Type="http://schemas.openxmlformats.org/officeDocument/2006/relationships/diagramLayout" Target="../diagrams/layout16.xml"/><Relationship Id="rId14" Type="http://schemas.openxmlformats.org/officeDocument/2006/relationships/diagramQuickStyle" Target="../diagrams/quickStyle16.xml"/><Relationship Id="rId15" Type="http://schemas.openxmlformats.org/officeDocument/2006/relationships/diagramColors" Target="../diagrams/colors16.xml"/><Relationship Id="rId16" Type="http://schemas.microsoft.com/office/2007/relationships/diagramDrawing" Target="../diagrams/drawing16.xml"/><Relationship Id="rId17" Type="http://schemas.openxmlformats.org/officeDocument/2006/relationships/diagramData" Target="../diagrams/data17.xml"/><Relationship Id="rId18" Type="http://schemas.openxmlformats.org/officeDocument/2006/relationships/diagramLayout" Target="../diagrams/layout17.xml"/><Relationship Id="rId19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4.xml"/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diagramData" Target="../diagrams/data15.xml"/><Relationship Id="rId8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diagramData" Target="../diagrams/data19.xml"/><Relationship Id="rId5" Type="http://schemas.openxmlformats.org/officeDocument/2006/relationships/diagramLayout" Target="../diagrams/layout19.xml"/><Relationship Id="rId6" Type="http://schemas.openxmlformats.org/officeDocument/2006/relationships/diagramQuickStyle" Target="../diagrams/quickStyle19.xml"/><Relationship Id="rId7" Type="http://schemas.openxmlformats.org/officeDocument/2006/relationships/diagramColors" Target="../diagrams/colors19.xml"/><Relationship Id="rId8" Type="http://schemas.microsoft.com/office/2007/relationships/diagramDrawing" Target="../diagrams/drawing19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ysiology436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86" y="1526927"/>
            <a:ext cx="8957052" cy="147002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BLOOD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PHYSIOLOGY</a:t>
            </a:r>
            <a:b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(1+2)</a:t>
            </a:r>
            <a:b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Control of Erythropoiesis, Iron Metabolism and </a:t>
            </a:r>
            <a:r>
              <a:rPr lang="en-GB" sz="2800" b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Hemoglobin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(3)</a:t>
            </a:r>
            <a:b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408" y="5204647"/>
            <a:ext cx="7483016" cy="648072"/>
          </a:xfrm>
        </p:spPr>
        <p:txBody>
          <a:bodyPr vert="horz" anchor="t"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Foundation block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lectures 8+9+10</a:t>
            </a:r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3501008"/>
            <a:ext cx="698477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552"/>
            <a:ext cx="1097224" cy="10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6774" y="3672789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very important.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Green:  only found in males’ slides.</a:t>
            </a:r>
          </a:p>
          <a:p>
            <a:r>
              <a:rPr lang="en-US" dirty="0">
                <a:solidFill>
                  <a:srgbClr val="933B95"/>
                </a:solidFill>
              </a:rPr>
              <a:t>Purple: only found in females’ slides.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Gray: notes.  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5552"/>
            <a:ext cx="1669355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64188" y="629075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Lecture:  If work is intended for initial studying.</a:t>
            </a:r>
          </a:p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Review:  If work is intended for revision.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Blood Cells Cytoskeleton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716016" y="1143001"/>
            <a:ext cx="4121596" cy="4302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red cell, as it continuously circulates, must be able to undergo extensive passive deformation and to resist fragmentation. These two essential qualities require a highly deformable yet remarkably stable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membrane. Blood cells that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yse(breakdown) without difficulty  at low ionic strength are a sign of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</a:rPr>
              <a:t>Hereditary Spherocytosis.</a:t>
            </a:r>
            <a:endParaRPr lang="en-US" sz="2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785" y="1143000"/>
            <a:ext cx="4038600" cy="50101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u="sng" dirty="0">
                <a:solidFill>
                  <a:srgbClr val="00B050"/>
                </a:solidFill>
              </a:rPr>
              <a:t>Skeletal protein network </a:t>
            </a:r>
            <a:endParaRPr lang="en-US" sz="2400" b="1" u="sng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• </a:t>
            </a:r>
            <a:r>
              <a:rPr lang="en-US" sz="2400" dirty="0">
                <a:solidFill>
                  <a:srgbClr val="00B050"/>
                </a:solidFill>
              </a:rPr>
              <a:t>Spectrin 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• Actin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• Ankyrin 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• Tropomyosin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• Proteins 4.1 and 4.9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82" y="4077072"/>
            <a:ext cx="4150903" cy="1931966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RBCs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Enzyme- Carbonic Anhydrase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8229600" cy="49034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Carbonic </a:t>
            </a:r>
            <a:r>
              <a:rPr lang="en-US" dirty="0">
                <a:solidFill>
                  <a:srgbClr val="00B050"/>
                </a:solidFill>
              </a:rPr>
              <a:t>anhydrase </a:t>
            </a:r>
            <a:r>
              <a:rPr lang="en-US" dirty="0" smtClean="0">
                <a:solidFill>
                  <a:srgbClr val="00B050"/>
                </a:solidFill>
              </a:rPr>
              <a:t>is an </a:t>
            </a:r>
            <a:r>
              <a:rPr lang="en-US" dirty="0">
                <a:solidFill>
                  <a:srgbClr val="00B050"/>
                </a:solidFill>
              </a:rPr>
              <a:t>enzyme that catalyzes the reversible reaction between carbon dioxide (CO2) and water to form carbonic acid (H2CO3), increasing the rate of this reaction several </a:t>
            </a:r>
            <a:r>
              <a:rPr lang="en-US" dirty="0" smtClean="0">
                <a:solidFill>
                  <a:srgbClr val="00B050"/>
                </a:solidFill>
              </a:rPr>
              <a:t>thousand fold. It plays </a:t>
            </a:r>
            <a:r>
              <a:rPr lang="en-US" b="1" u="sng" dirty="0" smtClean="0">
                <a:solidFill>
                  <a:srgbClr val="00B050"/>
                </a:solidFill>
              </a:rPr>
              <a:t>a major role in CO</a:t>
            </a:r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u="sng" dirty="0" smtClean="0">
                <a:solidFill>
                  <a:srgbClr val="00B050"/>
                </a:solidFill>
                <a:latin typeface="Gill Sans MT"/>
                <a:cs typeface="Times New Roman" panose="02020603050405020304" pitchFamily="18" charset="0"/>
              </a:rPr>
              <a:t>transport.</a:t>
            </a:r>
            <a:endParaRPr lang="en-US" b="1" u="sng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3933056"/>
            <a:ext cx="776287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516904" y="450912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622688550"/>
              </p:ext>
            </p:extLst>
          </p:nvPr>
        </p:nvGraphicFramePr>
        <p:xfrm>
          <a:off x="79274" y="1724639"/>
          <a:ext cx="7085014" cy="4800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/>
          <a:srcRect l="48994" t="21987" r="35825" b="50574"/>
          <a:stretch/>
        </p:blipFill>
        <p:spPr>
          <a:xfrm>
            <a:off x="6660232" y="1822836"/>
            <a:ext cx="228281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/>
          <a:srcRect l="28339" t="27348" r="51479" b="31327"/>
          <a:stretch/>
        </p:blipFill>
        <p:spPr>
          <a:xfrm>
            <a:off x="6660232" y="4365104"/>
            <a:ext cx="2282811" cy="2160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4" name="Straight Arrow Connector 3"/>
          <p:cNvCxnSpPr/>
          <p:nvPr/>
        </p:nvCxnSpPr>
        <p:spPr>
          <a:xfrm>
            <a:off x="4211960" y="1641684"/>
            <a:ext cx="0" cy="347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2527176" y="1238375"/>
            <a:ext cx="39120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RBCs are only nucleated in fetus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7176" y="1250103"/>
            <a:ext cx="3912096" cy="39158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4136" y="260648"/>
            <a:ext cx="8229600" cy="9144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Production of RBCs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649739879"/>
              </p:ext>
            </p:extLst>
          </p:nvPr>
        </p:nvGraphicFramePr>
        <p:xfrm>
          <a:off x="-972616" y="548680"/>
          <a:ext cx="97210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28738" t="14984" r="27162" b="27588"/>
          <a:stretch/>
        </p:blipFill>
        <p:spPr>
          <a:xfrm>
            <a:off x="539552" y="116632"/>
            <a:ext cx="7704856" cy="5641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043608" y="5887331"/>
            <a:ext cx="6696744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94805" y="5846681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Note: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Children need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RBC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more than adults for their growth.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0242"/>
            <a:ext cx="864096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As mentioned in the previous slide: (After birth)</a:t>
            </a:r>
          </a:p>
          <a:p>
            <a:r>
              <a:rPr lang="en-US" dirty="0"/>
              <a:t>-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 bones </a:t>
            </a:r>
            <a:r>
              <a:rPr lang="en-US" dirty="0" smtClean="0"/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Ribs</a:t>
            </a:r>
            <a:r>
              <a:rPr lang="en-US" dirty="0" smtClean="0"/>
              <a:t>) and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Vertebras (Irregular bones)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continue</a:t>
            </a:r>
            <a:r>
              <a:rPr lang="en-US" dirty="0" smtClean="0"/>
              <a:t> </a:t>
            </a:r>
            <a:r>
              <a:rPr lang="en-US" dirty="0"/>
              <a:t>to produce RBCs.</a:t>
            </a:r>
          </a:p>
          <a:p>
            <a:r>
              <a:rPr lang="en-US" dirty="0"/>
              <a:t>-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Shafts of long bones </a:t>
            </a:r>
            <a:r>
              <a:rPr lang="en-US" dirty="0"/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Femur, Tibia</a:t>
            </a:r>
            <a:r>
              <a:rPr lang="en-US" dirty="0"/>
              <a:t>) </a:t>
            </a:r>
            <a:r>
              <a:rPr lang="en-US" b="1" dirty="0"/>
              <a:t>stop producing </a:t>
            </a:r>
            <a:r>
              <a:rPr lang="en-US" dirty="0"/>
              <a:t>RBCs after </a:t>
            </a:r>
            <a:r>
              <a:rPr lang="en-US" u="sng" dirty="0"/>
              <a:t>puberty. </a:t>
            </a:r>
          </a:p>
          <a:p>
            <a:endParaRPr lang="en-US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775284294"/>
              </p:ext>
            </p:extLst>
          </p:nvPr>
        </p:nvGraphicFramePr>
        <p:xfrm>
          <a:off x="323528" y="692696"/>
          <a:ext cx="7881049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8120" y="1281400"/>
            <a:ext cx="4038600" cy="403860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5" name="Picture 2" descr="MP stem ce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3231" r="1548" b="6483"/>
          <a:stretch/>
        </p:blipFill>
        <p:spPr bwMode="auto">
          <a:xfrm>
            <a:off x="70722" y="456176"/>
            <a:ext cx="5688632" cy="5523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70722" y="733023"/>
            <a:ext cx="1713046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Multipotential = Pluripotent </a:t>
            </a:r>
          </a:p>
          <a:p>
            <a:pPr algn="ctr"/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نفس المعنى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1842" y="807808"/>
            <a:ext cx="222190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Found in bone marrow and cord blood</a:t>
            </a:r>
          </a:p>
        </p:txBody>
      </p:sp>
      <p:sp>
        <p:nvSpPr>
          <p:cNvPr id="7" name="Right Bracket 6"/>
          <p:cNvSpPr/>
          <p:nvPr/>
        </p:nvSpPr>
        <p:spPr>
          <a:xfrm>
            <a:off x="3131840" y="807808"/>
            <a:ext cx="72008" cy="568882"/>
          </a:xfrm>
          <a:prstGeom prst="rightBracket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12890" y="1102355"/>
            <a:ext cx="2489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85304" y="5344281"/>
            <a:ext cx="222190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There are different growth factors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5103" y="147721"/>
            <a:ext cx="2886193" cy="65864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l"/>
            <a:r>
              <a:rPr lang="ar-SA" sz="2000" b="1" dirty="0">
                <a:solidFill>
                  <a:srgbClr val="002060"/>
                </a:solidFill>
              </a:rPr>
              <a:t>شرح محتوى الصورة:</a:t>
            </a:r>
            <a:endParaRPr lang="ar-SA" sz="1600" b="1" dirty="0">
              <a:solidFill>
                <a:srgbClr val="002060"/>
              </a:solidFill>
            </a:endParaRPr>
          </a:p>
          <a:p>
            <a:pPr lvl="0" algn="l"/>
            <a:r>
              <a:rPr lang="en-US" sz="2400" u="sng" dirty="0"/>
              <a:t>All</a:t>
            </a:r>
            <a:r>
              <a:rPr lang="en-US" sz="2400" dirty="0"/>
              <a:t> blood cells are formed</a:t>
            </a:r>
            <a:endParaRPr lang="ar-SA" sz="1600" dirty="0"/>
          </a:p>
          <a:p>
            <a:pPr lvl="0" algn="l"/>
            <a:r>
              <a:rPr lang="en-US" sz="2000" dirty="0"/>
              <a:t>from </a:t>
            </a:r>
            <a:r>
              <a:rPr lang="en-US" sz="2000" b="1" dirty="0">
                <a:solidFill>
                  <a:srgbClr val="FF0000"/>
                </a:solidFill>
              </a:rPr>
              <a:t>(stem cells) </a:t>
            </a:r>
          </a:p>
          <a:p>
            <a:pPr lvl="0" algn="l"/>
            <a:r>
              <a:rPr lang="en-US" dirty="0"/>
              <a:t>stem cells have </a:t>
            </a:r>
            <a:r>
              <a:rPr lang="en-US" sz="1600" dirty="0"/>
              <a:t>two paths:  </a:t>
            </a:r>
          </a:p>
          <a:p>
            <a:pPr lvl="0" algn="l"/>
            <a:r>
              <a:rPr lang="en-US" sz="1600" dirty="0"/>
              <a:t>              </a:t>
            </a:r>
            <a:r>
              <a:rPr lang="en-US" dirty="0"/>
              <a:t>                    </a:t>
            </a:r>
            <a:endParaRPr lang="ar-SA" dirty="0"/>
          </a:p>
          <a:p>
            <a:pPr lvl="0"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First Path: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/>
            <a:r>
              <a:rPr lang="en-US" b="1" dirty="0">
                <a:solidFill>
                  <a:srgbClr val="FF0000"/>
                </a:solidFill>
              </a:rPr>
              <a:t>“ myeloid“</a:t>
            </a:r>
            <a:r>
              <a:rPr lang="en-US" b="1" dirty="0"/>
              <a:t> </a:t>
            </a:r>
            <a:r>
              <a:rPr lang="en-US" dirty="0"/>
              <a:t>➡ that forms</a:t>
            </a:r>
            <a:endParaRPr lang="ar-SA" dirty="0"/>
          </a:p>
          <a:p>
            <a:pPr lvl="0" algn="l"/>
            <a:r>
              <a:rPr lang="en-US" dirty="0"/>
              <a:t>RBCs</a:t>
            </a:r>
            <a:r>
              <a:rPr lang="en-US" dirty="0">
                <a:solidFill>
                  <a:schemeClr val="bg1"/>
                </a:solidFill>
              </a:rPr>
              <a:t> + some types of WBCs +</a:t>
            </a:r>
          </a:p>
          <a:p>
            <a:pPr lvl="0" algn="l"/>
            <a:endParaRPr lang="en-US" dirty="0"/>
          </a:p>
          <a:p>
            <a:pPr lvl="0"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2-Second Path:</a:t>
            </a:r>
          </a:p>
          <a:p>
            <a:pPr lvl="0" algn="l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“ lymphoid“</a:t>
            </a:r>
            <a:r>
              <a:rPr lang="en-US" dirty="0"/>
              <a:t> ➡ that forms lymphocytes</a:t>
            </a:r>
            <a:r>
              <a:rPr lang="en-US" sz="1600" dirty="0"/>
              <a:t> (another type of WBC)</a:t>
            </a:r>
          </a:p>
          <a:p>
            <a:pPr lvl="0" algn="l"/>
            <a:endParaRPr lang="ar-SA" sz="1600" dirty="0"/>
          </a:p>
          <a:p>
            <a:pPr lvl="0" algn="l"/>
            <a:r>
              <a:rPr lang="en-US" sz="1600" dirty="0"/>
              <a:t>*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Lymphocytes are always special ;)*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  <a:p>
            <a:pPr lvl="0" algn="r" rtl="1"/>
            <a:endParaRPr lang="ar-SA" sz="7200" dirty="0"/>
          </a:p>
          <a:p>
            <a:endParaRPr lang="en-US" dirty="0"/>
          </a:p>
        </p:txBody>
      </p:sp>
      <p:sp>
        <p:nvSpPr>
          <p:cNvPr id="18" name="فقاعة الكلام: مستطيلة مستديرة الزوايا 17"/>
          <p:cNvSpPr/>
          <p:nvPr/>
        </p:nvSpPr>
        <p:spPr>
          <a:xfrm>
            <a:off x="418120" y="6093296"/>
            <a:ext cx="8423176" cy="651334"/>
          </a:xfrm>
          <a:prstGeom prst="wedgeRoundRectCallout">
            <a:avLst>
              <a:gd name="adj1" fmla="val -15510"/>
              <a:gd name="adj2" fmla="val -3681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Note: </a:t>
            </a:r>
            <a:r>
              <a:rPr lang="en-US" b="1" dirty="0">
                <a:solidFill>
                  <a:schemeClr val="bg1"/>
                </a:solidFill>
              </a:rPr>
              <a:t>Stem cells can differentiate into a lot of different cells.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Myeloblast</a:t>
            </a:r>
            <a:r>
              <a:rPr lang="en-US" b="1" dirty="0">
                <a:solidFill>
                  <a:schemeClr val="bg1"/>
                </a:solidFill>
              </a:rPr>
              <a:t> gives white blood cells.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2 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039" y="1403936"/>
            <a:ext cx="5112567" cy="4776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5403783" y="2348880"/>
            <a:ext cx="3603343" cy="2736304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committed cells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Committed stem cells for RBC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 Committed stem cells for WBC</a:t>
            </a:r>
          </a:p>
          <a:p>
            <a:r>
              <a:rPr lang="en-US" sz="1800" dirty="0"/>
              <a:t> </a:t>
            </a:r>
            <a:r>
              <a:rPr lang="en-US" sz="1800" dirty="0">
                <a:solidFill>
                  <a:srgbClr val="002060"/>
                </a:solidFill>
              </a:rPr>
              <a:t>Growth of different stem cells are controlled by different </a:t>
            </a:r>
            <a:r>
              <a:rPr lang="en-US" sz="1800" u="sng" dirty="0">
                <a:solidFill>
                  <a:srgbClr val="002060"/>
                </a:solidFill>
              </a:rPr>
              <a:t>growth factors</a:t>
            </a:r>
            <a:endParaRPr lang="ar-SA" sz="1800" u="sng" dirty="0">
              <a:solidFill>
                <a:srgbClr val="002060"/>
              </a:solidFill>
            </a:endParaRPr>
          </a:p>
        </p:txBody>
      </p:sp>
      <p:sp>
        <p:nvSpPr>
          <p:cNvPr id="17" name="مخطط انسيابي: معالجة متعاقبة 16"/>
          <p:cNvSpPr/>
          <p:nvPr/>
        </p:nvSpPr>
        <p:spPr>
          <a:xfrm>
            <a:off x="5364088" y="1062062"/>
            <a:ext cx="3672905" cy="108012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Pluri</a:t>
            </a:r>
            <a:r>
              <a:rPr lang="en-US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-potential </a:t>
            </a:r>
            <a:r>
              <a:rPr lang="en-US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hemato</a:t>
            </a:r>
            <a:r>
              <a:rPr lang="en-US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-poietic </a:t>
            </a:r>
            <a:r>
              <a:rPr lang="en-US" b="1" u="sng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stem</a:t>
            </a:r>
            <a:r>
              <a:rPr lang="en-US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cells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b="1" dirty="0">
                <a:ln w="0"/>
                <a:solidFill>
                  <a:schemeClr val="tx1"/>
                </a:solidFill>
              </a:rPr>
              <a:t>give rise to (create) all the other blood cells</a:t>
            </a:r>
            <a:endParaRPr lang="ar-SA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Genesis (Production) of RBCs</a:t>
            </a:r>
          </a:p>
        </p:txBody>
      </p:sp>
      <p:sp>
        <p:nvSpPr>
          <p:cNvPr id="13" name="فقاعة الكلام: مستطيلة مستديرة الزوايا 17"/>
          <p:cNvSpPr/>
          <p:nvPr/>
        </p:nvSpPr>
        <p:spPr>
          <a:xfrm>
            <a:off x="5508104" y="5157192"/>
            <a:ext cx="3525946" cy="1638123"/>
          </a:xfrm>
          <a:prstGeom prst="wedgeRoundRectCallout">
            <a:avLst>
              <a:gd name="adj1" fmla="val -15510"/>
              <a:gd name="adj2" fmla="val -3681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Note</a:t>
            </a:r>
          </a:p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</a:rPr>
              <a:t>Colony-Forming Unit CFU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</a:rPr>
              <a:t>: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</a:endParaRPr>
          </a:p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</a:rPr>
              <a:t> cells produce colonies of their own type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2415672"/>
              </p:ext>
            </p:extLst>
          </p:nvPr>
        </p:nvGraphicFramePr>
        <p:xfrm>
          <a:off x="276920" y="574328"/>
          <a:ext cx="45365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سحابة 16"/>
          <p:cNvSpPr/>
          <p:nvPr/>
        </p:nvSpPr>
        <p:spPr>
          <a:xfrm>
            <a:off x="5220817" y="1124744"/>
            <a:ext cx="3744416" cy="313024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altLang="en-US" sz="2200" b="1" dirty="0">
                <a:solidFill>
                  <a:srgbClr val="002060"/>
                </a:solidFill>
              </a:rPr>
              <a:t>In cases of rapid *fast* </a:t>
            </a:r>
            <a:r>
              <a:rPr lang="en-US" altLang="en-US" sz="2200" b="1" dirty="0">
                <a:solidFill>
                  <a:srgbClr val="FF0000"/>
                </a:solidFill>
              </a:rPr>
              <a:t>RBC</a:t>
            </a:r>
            <a:r>
              <a:rPr lang="en-US" altLang="en-US" sz="2200" b="1" dirty="0">
                <a:solidFill>
                  <a:srgbClr val="FFFF00"/>
                </a:solidFill>
              </a:rPr>
              <a:t> </a:t>
            </a:r>
            <a:r>
              <a:rPr lang="en-US" altLang="en-US" sz="2200" b="1" dirty="0">
                <a:solidFill>
                  <a:srgbClr val="002060"/>
                </a:solidFill>
              </a:rPr>
              <a:t>production  </a:t>
            </a:r>
            <a:r>
              <a:rPr lang="en-US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 </a:t>
            </a:r>
          </a:p>
          <a:p>
            <a:pPr algn="ctr"/>
            <a:r>
              <a:rPr lang="en-US" altLang="en-US" sz="2200" b="1" dirty="0">
                <a:solidFill>
                  <a:srgbClr val="FFC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 </a:t>
            </a:r>
            <a:r>
              <a:rPr lang="en-US" altLang="en-US" sz="2200" b="1" dirty="0" err="1">
                <a:solidFill>
                  <a:srgbClr val="FFC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reticlocytes</a:t>
            </a:r>
            <a:r>
              <a:rPr lang="en-US" altLang="en-US" sz="2200" b="1" dirty="0">
                <a:solidFill>
                  <a:srgbClr val="FFC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in</a:t>
            </a:r>
            <a:r>
              <a:rPr lang="en-US" altLang="en-US" sz="2200" b="1" dirty="0">
                <a:solidFill>
                  <a:prstClr val="white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the circulation</a:t>
            </a:r>
            <a:endParaRPr lang="ar-SA" dirty="0">
              <a:solidFill>
                <a:srgbClr val="002060"/>
              </a:solidFill>
            </a:endParaRPr>
          </a:p>
        </p:txBody>
      </p:sp>
      <p:pic>
        <p:nvPicPr>
          <p:cNvPr id="18" name="Picture 8" descr="http://www.healtone.com/product_images/uploaded_images/Blood-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30" y="4365104"/>
            <a:ext cx="2486789" cy="966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0479" y="0"/>
            <a:ext cx="8892480" cy="1143168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Stages of RBCs Differentiation (development</a:t>
            </a:r>
            <a:r>
              <a:rPr lang="en-US" dirty="0" smtClean="0"/>
              <a:t>): 7 Days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60591" y="5401603"/>
            <a:ext cx="3312368" cy="9077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Note: RBC goes into stages to get its concave structure,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Reticulo-cyte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is the stage where the cell loses its nucleus and is covered by a net.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471" y="5393795"/>
            <a:ext cx="565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Reticulocytes:</a:t>
            </a:r>
            <a:r>
              <a:rPr lang="en-US" dirty="0" smtClean="0"/>
              <a:t> First </a:t>
            </a:r>
            <a:r>
              <a:rPr lang="en-US" dirty="0"/>
              <a:t>cell to appear in Circulation Matures in </a:t>
            </a:r>
            <a:r>
              <a:rPr lang="en-US" dirty="0" smtClean="0"/>
              <a:t>24-48 Hours.</a:t>
            </a:r>
          </a:p>
          <a:p>
            <a:r>
              <a:rPr lang="en-US" dirty="0"/>
              <a:t>Contain remnants of the Golgi apparatus &amp; </a:t>
            </a:r>
            <a:r>
              <a:rPr lang="en-US" dirty="0" smtClean="0"/>
              <a:t>mitochondria.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20399652"/>
              </p:ext>
            </p:extLst>
          </p:nvPr>
        </p:nvGraphicFramePr>
        <p:xfrm>
          <a:off x="83056" y="134453"/>
          <a:ext cx="547260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26004" y="4581128"/>
            <a:ext cx="2221904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تختفي النواه عشان الهيموجلوبين حل محل النواة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775742" cy="618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1552" y="6444044"/>
            <a:ext cx="40324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Memorize steps and shapes </a:t>
            </a:r>
            <a:r>
              <a:rPr lang="en-US" smtClean="0"/>
              <a:t>in the </a:t>
            </a:r>
            <a:r>
              <a:rPr lang="en-US" dirty="0"/>
              <a:t>figure.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6294" y="231295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err="1"/>
              <a:t>Erythro-poiesis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412776" y="432863"/>
            <a:ext cx="8229600" cy="645462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8206" y="1556792"/>
            <a:ext cx="3960440" cy="4536504"/>
          </a:xfrm>
        </p:spPr>
        <p:txBody>
          <a:bodyPr>
            <a:no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Describe : physical and chemical characteristics of blood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Describe: Cellular and non-cellular blood components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Describe: different stages of RBC differentiation.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Describe: features of RBC maturation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Describe: regulation of RBC production and </a:t>
            </a:r>
            <a:r>
              <a:rPr lang="en-US" sz="1200" dirty="0" err="1">
                <a:solidFill>
                  <a:schemeClr val="tx2"/>
                </a:solidFill>
              </a:rPr>
              <a:t>erythro-poietin</a:t>
            </a:r>
            <a:r>
              <a:rPr lang="en-US" sz="1200" dirty="0">
                <a:solidFill>
                  <a:schemeClr val="tx2"/>
                </a:solidFill>
              </a:rPr>
              <a:t> hormone secretion in response to hypoxia.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Describe: </a:t>
            </a:r>
            <a:r>
              <a:rPr lang="en-GB" sz="1200" dirty="0">
                <a:solidFill>
                  <a:schemeClr val="tx2"/>
                </a:solidFill>
              </a:rPr>
              <a:t>essential elements needed for RBC formation</a:t>
            </a:r>
            <a:endParaRPr lang="en-US" sz="1200" dirty="0">
              <a:solidFill>
                <a:schemeClr val="tx2"/>
              </a:solidFill>
            </a:endParaRP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Describe: </a:t>
            </a:r>
            <a:r>
              <a:rPr lang="en-GB" sz="1200" dirty="0">
                <a:solidFill>
                  <a:schemeClr val="tx2"/>
                </a:solidFill>
              </a:rPr>
              <a:t>the process of Vitamin B12 absorption and its malabsorption.</a:t>
            </a:r>
            <a:endParaRPr lang="en-US" sz="1200" dirty="0">
              <a:solidFill>
                <a:schemeClr val="tx2"/>
              </a:solidFill>
            </a:endParaRP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Describe: the fate of old RBC.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Describe: anemia and its causes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Recognize: blood functions.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Recognize: clinical conditions associated with high level of erythropoietin in the blood.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Recognize: sites of RBC formation at different developmental age.</a:t>
            </a: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8024" y="1556792"/>
            <a:ext cx="4104456" cy="4461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Recognize: the causes of polycythemia.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Define: </a:t>
            </a:r>
            <a:r>
              <a:rPr lang="en-US" sz="1200" dirty="0" err="1">
                <a:solidFill>
                  <a:schemeClr val="tx2"/>
                </a:solidFill>
              </a:rPr>
              <a:t>Erythro-poiesis</a:t>
            </a:r>
            <a:r>
              <a:rPr lang="en-US" sz="1200" dirty="0">
                <a:solidFill>
                  <a:schemeClr val="tx2"/>
                </a:solidFill>
              </a:rPr>
              <a:t>; </a:t>
            </a:r>
            <a:r>
              <a:rPr lang="en-US" sz="1200" dirty="0" err="1">
                <a:solidFill>
                  <a:schemeClr val="tx2"/>
                </a:solidFill>
              </a:rPr>
              <a:t>leuco-poiesis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thrombo-poiesis</a:t>
            </a:r>
            <a:r>
              <a:rPr lang="en-US" sz="1200" dirty="0">
                <a:solidFill>
                  <a:schemeClr val="tx2"/>
                </a:solidFill>
              </a:rPr>
              <a:t>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Recognize: hemoglobin structure and its functions.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Discuss: Iron metabolism (absorption, storage and transport).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Describe essential elements needed for RBC formation.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Describe the process of Vitamin B12 absorption and its malabsorption 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Recognize hemoglobin structure and its functions 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Discuss iron metabolism (</a:t>
            </a:r>
            <a:r>
              <a:rPr lang="en-US" sz="1200" dirty="0" err="1">
                <a:solidFill>
                  <a:schemeClr val="tx2"/>
                </a:solidFill>
              </a:rPr>
              <a:t>absorption,storage</a:t>
            </a:r>
            <a:r>
              <a:rPr lang="en-US" sz="1200" dirty="0">
                <a:solidFill>
                  <a:schemeClr val="tx2"/>
                </a:solidFill>
              </a:rPr>
              <a:t> and transport) 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Describe the fate of old RBC 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Describe anemia and its causes 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Recognize causes of polycythemia 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200" dirty="0">
                <a:solidFill>
                  <a:schemeClr val="tx2"/>
                </a:solidFill>
              </a:rPr>
              <a:t>Understand steps of erythropoiesis &amp; its regulation . </a:t>
            </a:r>
          </a:p>
        </p:txBody>
      </p:sp>
    </p:spTree>
    <p:extLst>
      <p:ext uri="{BB962C8B-B14F-4D97-AF65-F5344CB8AC3E}">
        <p14:creationId xmlns:p14="http://schemas.microsoft.com/office/powerpoint/2010/main" val="37274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عنصر نائب للمحتوى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5568318"/>
              </p:ext>
            </p:extLst>
          </p:nvPr>
        </p:nvGraphicFramePr>
        <p:xfrm>
          <a:off x="395536" y="4342440"/>
          <a:ext cx="8226270" cy="22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4530" y="3200956"/>
            <a:ext cx="3215342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لما يكون مستوى الاوكسجين في الدم قليل (وهذا يسمى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hypoxia 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) تروح الـ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kidney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 تفرز هرمون اسمه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Erythropoietin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 عشان توازن الـ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Erythropoiesis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9000" y="5134875"/>
            <a:ext cx="2797968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solidFill>
                  <a:schemeClr val="tx2"/>
                </a:solidFill>
              </a:rPr>
              <a:t>الجو مافيه اوكسجين كثير زي فوق الجبال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5134874"/>
            <a:ext cx="1656184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400" dirty="0">
                <a:solidFill>
                  <a:schemeClr val="tx2"/>
                </a:solidFill>
              </a:rPr>
              <a:t>القلب مايقدر يوزع الدم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5311" y="6460760"/>
            <a:ext cx="1174561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400" b="1" dirty="0" smtClean="0">
                <a:solidFill>
                  <a:schemeClr val="tx2"/>
                </a:solidFill>
              </a:rPr>
              <a:t>نزيف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Regulation of RBC Production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6752"/>
            <a:ext cx="2962672" cy="186512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19100" lvl="0" indent="-3825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Erythro-poiesis</a:t>
            </a:r>
            <a:r>
              <a:rPr lang="en-US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9100" lvl="0" indent="-3825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</a:rPr>
              <a:t>stimulated by: </a:t>
            </a:r>
            <a:r>
              <a:rPr lang="en-US" altLang="en-US" sz="24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erythro-poietin</a:t>
            </a:r>
            <a:r>
              <a:rPr lang="en-US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</a:rPr>
              <a:t>hormone </a:t>
            </a:r>
          </a:p>
          <a:p>
            <a:endParaRPr lang="en-US" sz="2400" dirty="0"/>
          </a:p>
        </p:txBody>
      </p:sp>
      <p:sp>
        <p:nvSpPr>
          <p:cNvPr id="5" name="Callout: Line 4"/>
          <p:cNvSpPr/>
          <p:nvPr/>
        </p:nvSpPr>
        <p:spPr>
          <a:xfrm>
            <a:off x="4211277" y="1128189"/>
            <a:ext cx="2593654" cy="2355897"/>
          </a:xfrm>
          <a:prstGeom prst="borderCallout1">
            <a:avLst>
              <a:gd name="adj1" fmla="val 13973"/>
              <a:gd name="adj2" fmla="val -2367"/>
              <a:gd name="adj3" fmla="val 42871"/>
              <a:gd name="adj4" fmla="val -36036"/>
            </a:avLst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28207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(which is produced by: the</a:t>
            </a:r>
            <a:r>
              <a:rPr lang="en-US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</a:t>
            </a:r>
            <a:r>
              <a:rPr lang="en-US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response to </a:t>
            </a:r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</a:t>
            </a:r>
            <a:r>
              <a:rPr lang="en-US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(low oxygen in the blood)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508671" y="5442651"/>
            <a:ext cx="63329" cy="3626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391122" y="5442650"/>
            <a:ext cx="63329" cy="3626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نائب للمحتوى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8594957"/>
              </p:ext>
            </p:extLst>
          </p:nvPr>
        </p:nvGraphicFramePr>
        <p:xfrm>
          <a:off x="296092" y="843406"/>
          <a:ext cx="8640960" cy="605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11560" y="1268760"/>
            <a:ext cx="6624736" cy="18074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419100" lvl="0" indent="-3825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Glycoprotein </a:t>
            </a:r>
          </a:p>
          <a:p>
            <a:pPr marL="419100" lvl="0" indent="-3825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400" u="sng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90%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from renal cortex (kidney) </a:t>
            </a:r>
          </a:p>
          <a:p>
            <a:pPr marL="419100" lvl="0" indent="-3825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400" u="sng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10%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 from the liver.</a:t>
            </a:r>
          </a:p>
          <a:p>
            <a:pPr marL="419100" lvl="0" indent="-3825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Stimulate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: the growth of </a:t>
            </a:r>
            <a:r>
              <a:rPr lang="en-US" altLang="en-US" sz="2400" u="sng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early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 stem cells.</a:t>
            </a:r>
          </a:p>
          <a:p>
            <a:pPr marL="419100" lvl="0" indent="-3825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Does not affect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: </a:t>
            </a:r>
            <a:r>
              <a:rPr lang="en-US" altLang="en-US" sz="2400" u="sng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maturation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 process of RBCs. </a:t>
            </a:r>
          </a:p>
          <a:p>
            <a:pPr marL="419100" lvl="0" indent="-3825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Can be measured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in </a:t>
            </a:r>
            <a:r>
              <a:rPr lang="en-US" altLang="en-US" sz="2400" u="sng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plasma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 &amp; </a:t>
            </a:r>
            <a:r>
              <a:rPr lang="en-US" altLang="en-US" sz="2400" u="sng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urine.</a:t>
            </a:r>
          </a:p>
          <a:p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5854484" y="3261241"/>
            <a:ext cx="3158008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Polycythe</a:t>
            </a:r>
            <a:r>
              <a:rPr lang="en-US" sz="1400" dirty="0">
                <a:solidFill>
                  <a:srgbClr val="FF0000"/>
                </a:solidFill>
              </a:rPr>
              <a:t>mia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= RBCs level is up Erythropoietin =&gt; works when RBCs level is down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4484" y="4274450"/>
            <a:ext cx="3158008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أي كلمه تنتهي بمقطع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mia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ar-SA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rtl="1"/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معناها زياده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Erythro-poietin</a:t>
            </a:r>
            <a:r>
              <a:rPr lang="en-US" sz="3600" dirty="0" smtClean="0"/>
              <a:t> (Hormone)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29680" y="3201966"/>
            <a:ext cx="4824536" cy="195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9100" lvl="0" indent="-3825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400" dirty="0">
                <a:solidFill>
                  <a:srgbClr val="993300"/>
                </a:solidFill>
                <a:latin typeface="Cambria" panose="02040503050406030204" pitchFamily="18" charset="0"/>
              </a:rPr>
              <a:t>Conditions like: </a:t>
            </a:r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anemia, High altitude, Heart failure, Lung Disease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result in: </a:t>
            </a:r>
          </a:p>
          <a:p>
            <a:pPr marL="419100" lvl="0" indent="-38258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u="sng" dirty="0">
                <a:latin typeface="Cambria" panose="02040503050406030204" pitchFamily="18" charset="0"/>
              </a:rPr>
              <a:t>High</a:t>
            </a:r>
            <a:r>
              <a:rPr lang="en-US" altLang="en-US" sz="2400" b="1" u="sng" dirty="0">
                <a:latin typeface="Cambria" panose="02040503050406030204" pitchFamily="18" charset="0"/>
              </a:rPr>
              <a:t>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erythropoietin levels</a:t>
            </a:r>
            <a:r>
              <a:rPr lang="en-US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polycythemia</a:t>
            </a:r>
            <a:endParaRPr lang="en-US" altLang="en-US" sz="2000" b="1" u="sng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244" y="5153269"/>
            <a:ext cx="7799204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hormone controls the early stages of RBC formation (production of </a:t>
            </a:r>
            <a:r>
              <a:rPr lang="en-US" dirty="0" err="1" smtClean="0"/>
              <a:t>proerythroblasts</a:t>
            </a:r>
            <a:r>
              <a:rPr lang="en-US" dirty="0" smtClean="0"/>
              <a:t> from stem cells), not the middle or last stages, </a:t>
            </a:r>
            <a:r>
              <a:rPr lang="en-US" dirty="0"/>
              <a:t>so erythropoietin </a:t>
            </a:r>
            <a:r>
              <a:rPr lang="en-US" dirty="0" smtClean="0"/>
              <a:t>makes the </a:t>
            </a:r>
            <a:r>
              <a:rPr lang="en-US" dirty="0"/>
              <a:t>cells </a:t>
            </a:r>
            <a:r>
              <a:rPr lang="en-US" dirty="0" smtClean="0"/>
              <a:t>pass </a:t>
            </a:r>
            <a:r>
              <a:rPr lang="en-US" dirty="0"/>
              <a:t>more rapidly through the </a:t>
            </a:r>
            <a:r>
              <a:rPr lang="en-US" dirty="0" err="1" smtClean="0"/>
              <a:t>erythroblastic</a:t>
            </a:r>
            <a:r>
              <a:rPr lang="en-US" dirty="0" smtClean="0"/>
              <a:t> </a:t>
            </a:r>
            <a:r>
              <a:rPr lang="en-US" dirty="0"/>
              <a:t>stages and can increase it </a:t>
            </a:r>
            <a:r>
              <a:rPr lang="en-US" dirty="0" smtClean="0"/>
              <a:t>to </a:t>
            </a:r>
            <a:r>
              <a:rPr lang="en-US" dirty="0"/>
              <a:t>10 or more times </a:t>
            </a:r>
            <a:r>
              <a:rPr lang="en-US" dirty="0" smtClean="0"/>
              <a:t>than normal.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19410798"/>
              </p:ext>
            </p:extLst>
          </p:nvPr>
        </p:nvGraphicFramePr>
        <p:xfrm>
          <a:off x="0" y="620688"/>
          <a:ext cx="8766864" cy="591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411167"/>
            <a:ext cx="6852064" cy="369887"/>
          </a:xfrm>
          <a:prstGeom prst="rect">
            <a:avLst/>
          </a:prstGeom>
          <a:solidFill>
            <a:schemeClr val="accent4"/>
          </a:solidFill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Kidney stimulate the production of Erythropoietin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724128" y="4725144"/>
            <a:ext cx="3312368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Healthy kidneys produce a hormone called erythropoietin and prompts the bone marrow to make red blood cells, which then carry oxygen throughout the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04" y="6415294"/>
            <a:ext cx="1981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12705" y="92547"/>
            <a:ext cx="8229600" cy="929898"/>
          </a:xfrm>
        </p:spPr>
        <p:txBody>
          <a:bodyPr>
            <a:noAutofit/>
          </a:bodyPr>
          <a:lstStyle/>
          <a:p>
            <a:r>
              <a:rPr lang="en-US" dirty="0"/>
              <a:t>Essential Elements for Formation and Maturation of RBCs 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4930918" y="1048730"/>
            <a:ext cx="3174815" cy="710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700">
              <a:lnSpc>
                <a:spcPts val="2575"/>
              </a:lnSpc>
              <a:buClr>
                <a:srgbClr val="FFFFFF"/>
              </a:buClr>
              <a:buSzPct val="89583"/>
              <a:tabLst>
                <a:tab pos="622300" algn="l"/>
              </a:tabLst>
            </a:pPr>
            <a:r>
              <a:rPr lang="sv-SE" b="1" dirty="0">
                <a:solidFill>
                  <a:srgbClr val="933B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</a:t>
            </a:r>
            <a:r>
              <a:rPr lang="sv-SE" sz="1100" b="1" dirty="0">
                <a:solidFill>
                  <a:srgbClr val="933B95"/>
                </a:solidFill>
              </a:rPr>
              <a:t>:Vit B6, Riboflavin, nicotinic acid, biotin, Vit C, Vit E</a:t>
            </a:r>
            <a:endParaRPr lang="sv-SE" sz="1100" b="1" dirty="0">
              <a:solidFill>
                <a:srgbClr val="933B95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24" name="Diagram 2"/>
          <p:cNvGraphicFramePr/>
          <p:nvPr>
            <p:extLst>
              <p:ext uri="{D42A27DB-BD31-4B8C-83A1-F6EECF244321}">
                <p14:modId xmlns:p14="http://schemas.microsoft.com/office/powerpoint/2010/main" val="2789499169"/>
              </p:ext>
            </p:extLst>
          </p:nvPr>
        </p:nvGraphicFramePr>
        <p:xfrm>
          <a:off x="211246" y="1190226"/>
          <a:ext cx="3386953" cy="392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Diagram 3"/>
          <p:cNvGraphicFramePr/>
          <p:nvPr>
            <p:extLst>
              <p:ext uri="{D42A27DB-BD31-4B8C-83A1-F6EECF244321}">
                <p14:modId xmlns:p14="http://schemas.microsoft.com/office/powerpoint/2010/main" val="4112668949"/>
              </p:ext>
            </p:extLst>
          </p:nvPr>
        </p:nvGraphicFramePr>
        <p:xfrm>
          <a:off x="3606468" y="1874135"/>
          <a:ext cx="2117660" cy="263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7"/>
          <p:cNvGraphicFramePr/>
          <p:nvPr>
            <p:extLst>
              <p:ext uri="{D42A27DB-BD31-4B8C-83A1-F6EECF244321}">
                <p14:modId xmlns:p14="http://schemas.microsoft.com/office/powerpoint/2010/main" val="87231130"/>
              </p:ext>
            </p:extLst>
          </p:nvPr>
        </p:nvGraphicFramePr>
        <p:xfrm>
          <a:off x="7312522" y="793787"/>
          <a:ext cx="1668520" cy="459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Rounded Rectangle 18"/>
          <p:cNvSpPr/>
          <p:nvPr/>
        </p:nvSpPr>
        <p:spPr>
          <a:xfrm>
            <a:off x="2203101" y="5251435"/>
            <a:ext cx="1615393" cy="15281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Micro-</a:t>
            </a:r>
            <a:r>
              <a:rPr lang="en-US" sz="1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cytic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</a:t>
            </a:r>
          </a:p>
          <a:p>
            <a:pPr algn="ctr"/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hypochromic </a:t>
            </a:r>
            <a:r>
              <a:rPr lang="en-US" sz="1400" b="1" dirty="0"/>
              <a:t>Anemia</a:t>
            </a:r>
          </a:p>
        </p:txBody>
      </p:sp>
      <p:sp>
        <p:nvSpPr>
          <p:cNvPr id="28" name="Bent Arrow 16"/>
          <p:cNvSpPr/>
          <p:nvPr/>
        </p:nvSpPr>
        <p:spPr>
          <a:xfrm>
            <a:off x="4327505" y="1484784"/>
            <a:ext cx="530146" cy="23890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ounded Rectangle 14"/>
          <p:cNvSpPr/>
          <p:nvPr/>
        </p:nvSpPr>
        <p:spPr>
          <a:xfrm>
            <a:off x="101897" y="5224964"/>
            <a:ext cx="2025705" cy="15164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Anemia and </a:t>
            </a:r>
            <a:r>
              <a:rPr lang="en-US" sz="1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Hemoglobino-pathy</a:t>
            </a:r>
            <a:endParaRPr lang="en-US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5"/>
          <p:cNvSpPr txBox="1"/>
          <p:nvPr/>
        </p:nvSpPr>
        <p:spPr>
          <a:xfrm>
            <a:off x="5611584" y="4674945"/>
            <a:ext cx="3465466" cy="227754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Hormones: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And</a:t>
            </a:r>
            <a:r>
              <a:rPr lang="en-US"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ogen</a:t>
            </a:r>
            <a:r>
              <a:rPr lang="en-US"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,</a:t>
            </a:r>
            <a:r>
              <a:rPr lang="en-US"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T</a:t>
            </a:r>
            <a:r>
              <a:rPr lang="en-US"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h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y</a:t>
            </a:r>
            <a:r>
              <a:rPr lang="en-US"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oid,</a:t>
            </a:r>
            <a:r>
              <a:rPr lang="en-US" sz="1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cort</a:t>
            </a:r>
            <a:r>
              <a:rPr lang="en-US"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iso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l</a:t>
            </a:r>
            <a:r>
              <a:rPr lang="en-US"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&amp;</a:t>
            </a:r>
            <a:r>
              <a:rPr lang="en-US"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growth</a:t>
            </a:r>
            <a:r>
              <a:rPr lang="en-US" sz="16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lang="en-US"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h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ormones.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 lead to Anemia.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Es</a:t>
            </a:r>
            <a:r>
              <a:rPr lang="en-US" sz="16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s</a:t>
            </a:r>
            <a:r>
              <a:rPr lang="en-US"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e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n</a:t>
            </a:r>
            <a:r>
              <a:rPr lang="en-US"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tia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l</a:t>
            </a:r>
            <a:r>
              <a:rPr lang="en-US"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lang="en-US"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el</a:t>
            </a:r>
            <a:r>
              <a:rPr lang="en-US" sz="16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e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Co</a:t>
            </a:r>
            <a:r>
              <a:rPr lang="en-US"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p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p</a:t>
            </a:r>
            <a:r>
              <a:rPr lang="en-US"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e</a:t>
            </a:r>
            <a:r>
              <a:rPr lang="en-US"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,</a:t>
            </a:r>
            <a:r>
              <a:rPr lang="en-US"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Cobalt,</a:t>
            </a:r>
            <a:r>
              <a:rPr lang="en-US" sz="16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lang="en-US"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zinc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,</a:t>
            </a:r>
            <a:r>
              <a:rPr lang="en-US"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manga</a:t>
            </a:r>
            <a:r>
              <a:rPr lang="en-US"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n</a:t>
            </a:r>
            <a:r>
              <a:rPr lang="en-US"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e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se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mic Sans MS"/>
            </a:endParaRPr>
          </a:p>
        </p:txBody>
      </p:sp>
      <p:sp>
        <p:nvSpPr>
          <p:cNvPr id="33" name="Rounded Rectangle 21"/>
          <p:cNvSpPr/>
          <p:nvPr/>
        </p:nvSpPr>
        <p:spPr>
          <a:xfrm>
            <a:off x="3893993" y="5251436"/>
            <a:ext cx="1614111" cy="13459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Megaloblastic (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macrocytic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Anemia</a:t>
            </a:r>
          </a:p>
        </p:txBody>
      </p:sp>
      <p:cxnSp>
        <p:nvCxnSpPr>
          <p:cNvPr id="34" name="Straight Arrow Connector 22"/>
          <p:cNvCxnSpPr>
            <a:endCxn id="33" idx="0"/>
          </p:cNvCxnSpPr>
          <p:nvPr/>
        </p:nvCxnSpPr>
        <p:spPr>
          <a:xfrm flipH="1">
            <a:off x="4701049" y="3933056"/>
            <a:ext cx="79866" cy="1318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Diagram 23"/>
          <p:cNvGraphicFramePr/>
          <p:nvPr>
            <p:extLst>
              <p:ext uri="{D42A27DB-BD31-4B8C-83A1-F6EECF244321}">
                <p14:modId xmlns:p14="http://schemas.microsoft.com/office/powerpoint/2010/main" val="524698364"/>
              </p:ext>
            </p:extLst>
          </p:nvPr>
        </p:nvGraphicFramePr>
        <p:xfrm>
          <a:off x="5580112" y="1196752"/>
          <a:ext cx="3494457" cy="402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0080" y="1121549"/>
            <a:ext cx="4370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ملاحظة للفهم: 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Hemo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-globin: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Heme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: iron.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 Globin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: protein</a:t>
            </a:r>
          </a:p>
        </p:txBody>
      </p:sp>
      <p:cxnSp>
        <p:nvCxnSpPr>
          <p:cNvPr id="19" name="Straight Arrow Connector 22"/>
          <p:cNvCxnSpPr/>
          <p:nvPr/>
        </p:nvCxnSpPr>
        <p:spPr>
          <a:xfrm>
            <a:off x="1043608" y="4005064"/>
            <a:ext cx="542" cy="121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2"/>
          <p:cNvCxnSpPr/>
          <p:nvPr/>
        </p:nvCxnSpPr>
        <p:spPr>
          <a:xfrm>
            <a:off x="3022661" y="3987798"/>
            <a:ext cx="542" cy="1237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9592" y="4149080"/>
            <a:ext cx="42484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 leads to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1811" y="957864"/>
            <a:ext cx="3314749" cy="85058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>
                <a:solidFill>
                  <a:srgbClr val="FF0000"/>
                </a:solidFill>
              </a:rPr>
              <a:t>Vitamin B12 </a:t>
            </a:r>
            <a:r>
              <a:rPr lang="en-US" u="sng"/>
              <a:t>&amp; </a:t>
            </a:r>
            <a:r>
              <a:rPr lang="en-US" u="sng">
                <a:solidFill>
                  <a:srgbClr val="FF0000"/>
                </a:solidFill>
              </a:rPr>
              <a:t>Folic acid</a:t>
            </a:r>
            <a:endParaRPr lang="en-US" u="sng" dirty="0">
              <a:solidFill>
                <a:srgbClr val="FF0000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327949" y="2708920"/>
            <a:ext cx="8636539" cy="4032448"/>
            <a:chOff x="1196751" y="1052736"/>
            <a:chExt cx="7394513" cy="4032448"/>
          </a:xfrm>
        </p:grpSpPr>
        <p:cxnSp>
          <p:nvCxnSpPr>
            <p:cNvPr id="4" name="Elbow Connector 9"/>
            <p:cNvCxnSpPr/>
            <p:nvPr/>
          </p:nvCxnSpPr>
          <p:spPr>
            <a:xfrm rot="5400000">
              <a:off x="2297891" y="1298908"/>
              <a:ext cx="1163841" cy="1080120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" name="Elbow Connector 10"/>
            <p:cNvCxnSpPr/>
            <p:nvPr/>
          </p:nvCxnSpPr>
          <p:spPr>
            <a:xfrm rot="16200000" flipH="1">
              <a:off x="5466460" y="1496546"/>
              <a:ext cx="1225166" cy="9444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11"/>
            <p:cNvSpPr/>
            <p:nvPr/>
          </p:nvSpPr>
          <p:spPr>
            <a:xfrm>
              <a:off x="3419872" y="1052736"/>
              <a:ext cx="2155114" cy="4426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12700">
                <a:lnSpc>
                  <a:spcPct val="100000"/>
                </a:lnSpc>
                <a:buClr>
                  <a:srgbClr val="6D9FAF"/>
                </a:buClr>
                <a:buSzPct val="79166"/>
                <a:tabLst>
                  <a:tab pos="395605" algn="l"/>
                </a:tabLst>
              </a:pPr>
              <a:r>
                <a:rPr lang="en-US" sz="2000" b="1" dirty="0">
                  <a:latin typeface="Arial"/>
                  <a:cs typeface="Arial"/>
                </a:rPr>
                <a:t>Defic</a:t>
              </a:r>
              <a:r>
                <a:rPr lang="en-US" sz="2000" b="1" spc="5" dirty="0">
                  <a:latin typeface="Arial"/>
                  <a:cs typeface="Arial"/>
                </a:rPr>
                <a:t>i</a:t>
              </a:r>
              <a:r>
                <a:rPr lang="en-US" sz="2000" b="1" dirty="0">
                  <a:latin typeface="Arial"/>
                  <a:cs typeface="Arial"/>
                </a:rPr>
                <a:t>ency</a:t>
              </a:r>
              <a:r>
                <a:rPr lang="en-US" b="1" spc="-10" dirty="0">
                  <a:latin typeface="Arial"/>
                  <a:cs typeface="Arial"/>
                </a:rPr>
                <a:t> </a:t>
              </a:r>
              <a:r>
                <a:rPr lang="en-US" b="1" dirty="0">
                  <a:latin typeface="Arial"/>
                  <a:cs typeface="Arial"/>
                </a:rPr>
                <a:t>Leads</a:t>
              </a:r>
              <a:r>
                <a:rPr lang="en-US" b="1" spc="5" dirty="0">
                  <a:latin typeface="Arial"/>
                  <a:cs typeface="Arial"/>
                </a:rPr>
                <a:t> </a:t>
              </a:r>
              <a:r>
                <a:rPr lang="en-US" b="1" dirty="0">
                  <a:latin typeface="Arial"/>
                  <a:cs typeface="Arial"/>
                </a:rPr>
                <a:t>to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7" name="Straight Arrow Connector 12"/>
            <p:cNvCxnSpPr/>
            <p:nvPr/>
          </p:nvCxnSpPr>
          <p:spPr>
            <a:xfrm>
              <a:off x="3923928" y="1495410"/>
              <a:ext cx="0" cy="5274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13"/>
            <p:cNvCxnSpPr/>
            <p:nvPr/>
          </p:nvCxnSpPr>
          <p:spPr>
            <a:xfrm>
              <a:off x="5364088" y="1495410"/>
              <a:ext cx="0" cy="50974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14"/>
            <p:cNvCxnSpPr/>
            <p:nvPr/>
          </p:nvCxnSpPr>
          <p:spPr>
            <a:xfrm flipH="1">
              <a:off x="4660068" y="1495410"/>
              <a:ext cx="4699" cy="15225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Rectangle 15"/>
            <p:cNvSpPr/>
            <p:nvPr/>
          </p:nvSpPr>
          <p:spPr>
            <a:xfrm>
              <a:off x="1196751" y="2482211"/>
              <a:ext cx="2286000" cy="147732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(in erythropoiesis)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Fai</a:t>
              </a:r>
              <a:r>
                <a:rPr lang="en-US" b="1" spc="5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l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ure</a:t>
              </a:r>
              <a:r>
                <a:rPr lang="en-US" b="1" spc="-30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of:</a:t>
              </a:r>
            </a:p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-nuclear</a:t>
              </a:r>
              <a:r>
                <a:rPr lang="en-US" b="1" spc="5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ma</a:t>
              </a:r>
              <a:r>
                <a:rPr lang="en-US" b="1" spc="5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t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ura</a:t>
              </a:r>
              <a:r>
                <a:rPr lang="en-US" b="1" spc="5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t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ion</a:t>
              </a:r>
              <a:r>
                <a:rPr lang="en-US" b="1" spc="-15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-div</a:t>
              </a:r>
              <a:r>
                <a:rPr lang="en-US" b="1" spc="5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i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sion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" name="Rectangle 16"/>
            <p:cNvSpPr/>
            <p:nvPr/>
          </p:nvSpPr>
          <p:spPr>
            <a:xfrm rot="10800000" flipV="1">
              <a:off x="2980860" y="2042752"/>
              <a:ext cx="17099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In shape:</a:t>
              </a:r>
            </a:p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Abnormal</a:t>
              </a:r>
              <a:r>
                <a:rPr lang="en-US" sz="1600" b="1" spc="5" dirty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l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y</a:t>
              </a:r>
              <a:r>
                <a:rPr lang="en-US" sz="1600" b="1" spc="-25" dirty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1600" b="1" spc="5" dirty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l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arge</a:t>
              </a:r>
              <a:r>
                <a:rPr lang="en-US" sz="1600" b="1" spc="5" dirty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&amp; oval </a:t>
              </a:r>
              <a:r>
                <a:rPr lang="en-US" sz="1600" b="1" spc="-10" dirty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s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hape RBC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" name="Rectangle 17"/>
            <p:cNvSpPr/>
            <p:nvPr/>
          </p:nvSpPr>
          <p:spPr>
            <a:xfrm>
              <a:off x="3414038" y="3221992"/>
              <a:ext cx="2212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Arial"/>
                  <a:cs typeface="Arial"/>
                </a:rPr>
                <a:t>Short</a:t>
              </a:r>
              <a:r>
                <a:rPr lang="en-US" b="1" spc="-20" dirty="0">
                  <a:solidFill>
                    <a:schemeClr val="accent5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Arial"/>
                  <a:cs typeface="Arial"/>
                </a:rPr>
                <a:t>life</a:t>
              </a:r>
              <a:r>
                <a:rPr lang="en-US" b="1" spc="-20" dirty="0">
                  <a:solidFill>
                    <a:schemeClr val="accent5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Arial"/>
                  <a:cs typeface="Arial"/>
                </a:rPr>
                <a:t>span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8"/>
            <p:cNvSpPr/>
            <p:nvPr/>
          </p:nvSpPr>
          <p:spPr>
            <a:xfrm>
              <a:off x="4517301" y="2054044"/>
              <a:ext cx="24077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In count:</a:t>
              </a:r>
            </a:p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Reduced R</a:t>
              </a:r>
              <a:r>
                <a:rPr lang="en-US" sz="1600" b="1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B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C</a:t>
              </a:r>
            </a:p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sz="1600" b="1" spc="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count &amp; Hb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9"/>
            <p:cNvSpPr/>
            <p:nvPr/>
          </p:nvSpPr>
          <p:spPr>
            <a:xfrm>
              <a:off x="5749318" y="2482213"/>
              <a:ext cx="284194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Type of Anemia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:</a:t>
              </a:r>
            </a:p>
            <a:p>
              <a:pPr marL="425450" lvl="1">
                <a:lnSpc>
                  <a:spcPct val="100000"/>
                </a:lnSpc>
                <a:buClr>
                  <a:srgbClr val="6D9FAF"/>
                </a:buClr>
                <a:buSzPct val="89583"/>
                <a:tabLst>
                  <a:tab pos="699135" algn="l"/>
                </a:tabLst>
              </a:pP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Macroc</a:t>
              </a:r>
              <a:r>
                <a:rPr lang="en-US" b="1" spc="-20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y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t</a:t>
              </a:r>
              <a:r>
                <a:rPr lang="en-US" b="1" spc="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i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c</a:t>
              </a:r>
              <a:r>
                <a:rPr lang="en-US" b="1" spc="10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(</a:t>
              </a:r>
              <a:r>
                <a:rPr lang="en-US" b="1" spc="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m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egalob</a:t>
              </a:r>
              <a:r>
                <a:rPr lang="en-US" b="1" spc="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l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ast</a:t>
              </a:r>
              <a:r>
                <a:rPr lang="en-US" b="1" spc="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i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c)</a:t>
              </a:r>
              <a:r>
                <a:rPr lang="en-US" b="1" spc="-1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anem</a:t>
              </a:r>
              <a:r>
                <a:rPr lang="en-US" b="1" spc="5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i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5" name="object 4"/>
            <p:cNvSpPr/>
            <p:nvPr/>
          </p:nvSpPr>
          <p:spPr>
            <a:xfrm>
              <a:off x="6273142" y="3473448"/>
              <a:ext cx="2080368" cy="16117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Rectangle 21"/>
          <p:cNvSpPr/>
          <p:nvPr/>
        </p:nvSpPr>
        <p:spPr>
          <a:xfrm>
            <a:off x="354756" y="1221285"/>
            <a:ext cx="8434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4970" marR="5080" indent="-382270">
              <a:lnSpc>
                <a:spcPct val="80000"/>
              </a:lnSpc>
              <a:buClr>
                <a:srgbClr val="6D9FAF"/>
              </a:buClr>
              <a:buSzPct val="79166"/>
              <a:buFont typeface="Wingdings" panose="05000000000000000000" pitchFamily="2" charset="2"/>
              <a:buChar char=""/>
              <a:tabLst>
                <a:tab pos="395605" algn="l"/>
              </a:tabLst>
            </a:pPr>
            <a:r>
              <a:rPr lang="en-US" b="1" dirty="0">
                <a:latin typeface="Arial"/>
                <a:cs typeface="Arial"/>
              </a:rPr>
              <a:t>I</a:t>
            </a:r>
            <a:r>
              <a:rPr lang="en-US" b="1" spc="5" dirty="0">
                <a:latin typeface="Arial"/>
                <a:cs typeface="Arial"/>
              </a:rPr>
              <a:t>m</a:t>
            </a:r>
            <a:r>
              <a:rPr lang="en-US" b="1" dirty="0">
                <a:latin typeface="Arial"/>
                <a:cs typeface="Arial"/>
              </a:rPr>
              <a:t>por</a:t>
            </a:r>
            <a:r>
              <a:rPr lang="en-US" b="1" spc="5" dirty="0">
                <a:latin typeface="Arial"/>
                <a:cs typeface="Arial"/>
              </a:rPr>
              <a:t>t</a:t>
            </a:r>
            <a:r>
              <a:rPr lang="en-US" b="1" dirty="0">
                <a:latin typeface="Arial"/>
                <a:cs typeface="Arial"/>
              </a:rPr>
              <a:t>ant</a:t>
            </a:r>
            <a:r>
              <a:rPr lang="en-US" b="1" spc="-3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for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</a:t>
            </a:r>
            <a:r>
              <a:rPr lang="en-US" b="1" u="sng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lang="en-US" b="1" u="sng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nthes</a:t>
            </a:r>
            <a:r>
              <a:rPr lang="en-US" b="1" u="sng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lang="en-US" b="1" u="sng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and </a:t>
            </a:r>
            <a:r>
              <a:rPr lang="en-US" b="1" u="sng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inal</a:t>
            </a:r>
            <a:r>
              <a:rPr lang="en-US" b="1" u="sng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</a:t>
            </a:r>
            <a:r>
              <a:rPr lang="en-US" b="1" u="sng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ura</a:t>
            </a:r>
            <a:r>
              <a:rPr lang="en-US" b="1" u="sng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ion </a:t>
            </a:r>
            <a:r>
              <a:rPr lang="en-US" b="1" dirty="0">
                <a:latin typeface="Arial"/>
                <a:cs typeface="Arial"/>
              </a:rPr>
              <a:t>of</a:t>
            </a:r>
            <a:r>
              <a:rPr lang="en-US" b="1" spc="-1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RBC. </a:t>
            </a:r>
          </a:p>
          <a:p>
            <a:pPr marL="394970" marR="5080" indent="-382270">
              <a:lnSpc>
                <a:spcPct val="80000"/>
              </a:lnSpc>
              <a:buClr>
                <a:srgbClr val="6D9FAF"/>
              </a:buClr>
              <a:buSzPct val="79166"/>
              <a:buFont typeface="Wingdings" panose="05000000000000000000" pitchFamily="2" charset="2"/>
              <a:buChar char=""/>
              <a:tabLst>
                <a:tab pos="395605" algn="l"/>
              </a:tabLst>
            </a:pPr>
            <a:endParaRPr lang="en-US" sz="1600" b="1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394970" marR="5080" indent="-382270">
              <a:lnSpc>
                <a:spcPct val="80000"/>
              </a:lnSpc>
              <a:buClr>
                <a:srgbClr val="6D9FAF"/>
              </a:buClr>
              <a:buSzPct val="79166"/>
              <a:buFont typeface="Wingdings" panose="05000000000000000000" pitchFamily="2" charset="2"/>
              <a:buChar char=""/>
              <a:tabLst>
                <a:tab pos="395605" algn="l"/>
              </a:tabLst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(Important for all stages of maturation of RBCs)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50"/>
              </a:spcBef>
              <a:buClr>
                <a:srgbClr val="6D9FAF"/>
              </a:buClr>
              <a:buFont typeface="Wingdings" panose="05000000000000000000" pitchFamily="2" charset="2"/>
              <a:buChar char=""/>
            </a:pPr>
            <a:endParaRPr lang="en-US" sz="2400" dirty="0">
              <a:latin typeface="Times New Roman"/>
              <a:cs typeface="Times New Roman"/>
            </a:endParaRPr>
          </a:p>
          <a:p>
            <a:pPr marL="394970" marR="1009015" indent="-382270">
              <a:lnSpc>
                <a:spcPts val="2300"/>
              </a:lnSpc>
              <a:buClr>
                <a:srgbClr val="6D9FAF"/>
              </a:buClr>
              <a:buSzPct val="79166"/>
              <a:buFont typeface="Wingdings" panose="05000000000000000000" pitchFamily="2" charset="2"/>
              <a:buChar char=""/>
              <a:tabLst>
                <a:tab pos="395605" algn="l"/>
              </a:tabLst>
            </a:pPr>
            <a:r>
              <a:rPr lang="en-US" b="1" dirty="0">
                <a:latin typeface="Arial"/>
                <a:cs typeface="Arial"/>
              </a:rPr>
              <a:t>Dietary</a:t>
            </a:r>
            <a:r>
              <a:rPr lang="en-US" b="1" spc="-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source: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mea</a:t>
            </a:r>
            <a:r>
              <a:rPr lang="en-US" b="1" spc="5" dirty="0">
                <a:latin typeface="Arial"/>
                <a:cs typeface="Arial"/>
              </a:rPr>
              <a:t>t</a:t>
            </a:r>
            <a:r>
              <a:rPr lang="en-US" b="1" dirty="0">
                <a:latin typeface="Arial"/>
                <a:cs typeface="Arial"/>
              </a:rPr>
              <a:t>, milk,</a:t>
            </a:r>
            <a:r>
              <a:rPr lang="en-US" b="1" spc="-2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l</a:t>
            </a:r>
            <a:r>
              <a:rPr lang="en-US" b="1" spc="5" dirty="0">
                <a:latin typeface="Arial"/>
                <a:cs typeface="Arial"/>
              </a:rPr>
              <a:t>i</a:t>
            </a:r>
            <a:r>
              <a:rPr lang="en-US" b="1" dirty="0">
                <a:latin typeface="Arial"/>
                <a:cs typeface="Arial"/>
              </a:rPr>
              <a:t>ve</a:t>
            </a:r>
            <a:r>
              <a:rPr lang="en-US" b="1" spc="-130" dirty="0">
                <a:latin typeface="Arial"/>
                <a:cs typeface="Arial"/>
              </a:rPr>
              <a:t>r</a:t>
            </a:r>
            <a:r>
              <a:rPr lang="en-US" b="1" dirty="0">
                <a:latin typeface="Arial"/>
                <a:cs typeface="Arial"/>
              </a:rPr>
              <a:t>,</a:t>
            </a:r>
            <a:r>
              <a:rPr lang="en-US" b="1" spc="-1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fa</a:t>
            </a:r>
            <a:r>
              <a:rPr lang="en-US" b="1" spc="5" dirty="0">
                <a:latin typeface="Arial"/>
                <a:cs typeface="Arial"/>
              </a:rPr>
              <a:t>t</a:t>
            </a:r>
            <a:r>
              <a:rPr lang="en-US" b="1" dirty="0">
                <a:latin typeface="Arial"/>
                <a:cs typeface="Arial"/>
              </a:rPr>
              <a:t>,</a:t>
            </a:r>
            <a:r>
              <a:rPr lang="en-US" b="1" spc="-1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green vegetab</a:t>
            </a:r>
            <a:r>
              <a:rPr lang="en-US" b="1" spc="5" dirty="0">
                <a:latin typeface="Arial"/>
                <a:cs typeface="Arial"/>
              </a:rPr>
              <a:t>l</a:t>
            </a:r>
            <a:r>
              <a:rPr lang="en-US" b="1" dirty="0">
                <a:latin typeface="Arial"/>
                <a:cs typeface="Arial"/>
              </a:rPr>
              <a:t>es.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0" y="-27384"/>
            <a:ext cx="18356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Most of this slide is found only in females’ slides.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01692" y="521181"/>
            <a:ext cx="45365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MACROcytic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(Megaloblastic) Anemia</a:t>
            </a:r>
          </a:p>
        </p:txBody>
      </p:sp>
      <p:sp>
        <p:nvSpPr>
          <p:cNvPr id="3" name="Rectangle 6"/>
          <p:cNvSpPr/>
          <p:nvPr/>
        </p:nvSpPr>
        <p:spPr>
          <a:xfrm>
            <a:off x="179512" y="3734569"/>
            <a:ext cx="4057936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</a:t>
            </a:r>
            <a:r>
              <a:rPr lang="en-US" sz="2000" b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</a:t>
            </a:r>
            <a:endParaRPr lang="ar-SA" sz="2000" b="1" spc="-3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b="1" spc="-3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1- </a:t>
            </a:r>
            <a:r>
              <a:rPr lang="en-US" sz="2000" b="1" dirty="0">
                <a:latin typeface="Arial"/>
                <a:cs typeface="Arial"/>
              </a:rPr>
              <a:t>The h</a:t>
            </a:r>
            <a:r>
              <a:rPr lang="en-US" sz="2000" b="1" spc="-35" dirty="0">
                <a:latin typeface="Arial"/>
                <a:cs typeface="Arial"/>
              </a:rPr>
              <a:t>y</a:t>
            </a:r>
            <a:r>
              <a:rPr lang="en-US" sz="2000" b="1" dirty="0">
                <a:latin typeface="Arial"/>
                <a:cs typeface="Arial"/>
              </a:rPr>
              <a:t>per-segment</a:t>
            </a:r>
            <a:r>
              <a:rPr lang="en-US" sz="2000" b="1" spc="5" dirty="0">
                <a:latin typeface="Arial"/>
                <a:cs typeface="Arial"/>
              </a:rPr>
              <a:t>e</a:t>
            </a:r>
            <a:r>
              <a:rPr lang="en-US" sz="2000" b="1" dirty="0">
                <a:latin typeface="Arial"/>
                <a:cs typeface="Arial"/>
              </a:rPr>
              <a:t>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Neutrophil</a:t>
            </a:r>
            <a:r>
              <a:rPr lang="en-US" sz="1600" dirty="0"/>
              <a:t> </a:t>
            </a:r>
            <a:r>
              <a:rPr lang="en-US" sz="2000" b="1" dirty="0">
                <a:latin typeface="Arial"/>
                <a:cs typeface="Arial"/>
              </a:rPr>
              <a:t> (WBC)</a:t>
            </a:r>
            <a:r>
              <a:rPr lang="en-US" sz="2000" b="1" spc="-45" dirty="0">
                <a:latin typeface="Arial"/>
                <a:cs typeface="Arial"/>
              </a:rPr>
              <a:t> </a:t>
            </a:r>
            <a:endParaRPr lang="ar-SA" sz="2000" b="1" spc="-4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lang="en-US" sz="2000" b="1" spc="-4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b="1" spc="-45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2-</a:t>
            </a:r>
            <a:r>
              <a:rPr lang="en-US" sz="2000" b="1" spc="-4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The</a:t>
            </a:r>
            <a:r>
              <a:rPr lang="en-US" sz="2000" b="1" spc="-1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RBC are</a:t>
            </a:r>
            <a:r>
              <a:rPr lang="en-US" sz="2000" b="1" spc="-2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al</a:t>
            </a:r>
            <a:r>
              <a:rPr lang="en-US" sz="2000" b="1" spc="-10" dirty="0">
                <a:latin typeface="Arial"/>
                <a:cs typeface="Arial"/>
              </a:rPr>
              <a:t>m</a:t>
            </a:r>
            <a:r>
              <a:rPr lang="en-US" sz="2000" b="1" dirty="0">
                <a:latin typeface="Arial"/>
                <a:cs typeface="Arial"/>
              </a:rPr>
              <a:t>ost</a:t>
            </a:r>
            <a:r>
              <a:rPr lang="en-US" sz="2000" b="1" spc="-25" dirty="0"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as large</a:t>
            </a:r>
            <a:r>
              <a:rPr lang="en-US"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lang="en-US"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the l</a:t>
            </a:r>
            <a:r>
              <a:rPr lang="en-US" sz="2000" b="1" spc="-4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mp</a:t>
            </a:r>
            <a:r>
              <a:rPr lang="en-US" sz="2000" b="1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oc</a:t>
            </a:r>
            <a:r>
              <a:rPr lang="en-US" sz="2000" b="1" spc="-3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000" b="1" spc="5" dirty="0">
                <a:solidFill>
                  <a:srgbClr val="FF0000"/>
                </a:solidFill>
                <a:latin typeface="Arial"/>
                <a:cs typeface="Arial"/>
              </a:rPr>
              <a:t>e (WBC)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ar-SA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lang="en-US" sz="2000" b="1" dirty="0">
              <a:latin typeface="Arial"/>
              <a:cs typeface="Arial"/>
            </a:endParaRPr>
          </a:p>
          <a:p>
            <a:pPr marL="12700" marR="125095">
              <a:lnSpc>
                <a:spcPct val="10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3-</a:t>
            </a:r>
            <a:r>
              <a:rPr lang="en-US" sz="2000" b="1" dirty="0">
                <a:latin typeface="Arial"/>
                <a:cs typeface="Arial"/>
              </a:rPr>
              <a:t>There</a:t>
            </a:r>
            <a:r>
              <a:rPr lang="en-US" sz="2000" b="1" spc="-4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are</a:t>
            </a:r>
            <a:r>
              <a:rPr lang="en-US" sz="2000" b="1" spc="-10" dirty="0"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fe</a:t>
            </a:r>
            <a:r>
              <a:rPr lang="en-US" sz="2000" b="1" spc="3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er R</a:t>
            </a:r>
            <a:r>
              <a:rPr lang="en-US" sz="2000" b="1" spc="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Cs.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8"/>
          <p:cNvSpPr/>
          <p:nvPr/>
        </p:nvSpPr>
        <p:spPr>
          <a:xfrm>
            <a:off x="179512" y="1715421"/>
            <a:ext cx="4057936" cy="2019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1"/>
          <p:cNvSpPr txBox="1"/>
          <p:nvPr/>
        </p:nvSpPr>
        <p:spPr>
          <a:xfrm>
            <a:off x="762742" y="101516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Anemia: Deficiency of hemoglobin.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023" y="1052736"/>
            <a:ext cx="4083425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It is caused by the </a:t>
            </a:r>
            <a:r>
              <a:rPr lang="en-US" sz="1600" spc="-5" dirty="0">
                <a:solidFill>
                  <a:schemeClr val="tx1"/>
                </a:solidFill>
                <a:latin typeface="Book Antiqua" panose="02040602050305030304" pitchFamily="18" charset="0"/>
              </a:rPr>
              <a:t>d</a:t>
            </a:r>
            <a:r>
              <a:rPr lang="en-US" sz="1600" spc="-5" dirty="0">
                <a:solidFill>
                  <a:schemeClr val="tx1"/>
                </a:solidFill>
                <a:latin typeface="Book Antiqua" panose="02040602050305030304" pitchFamily="18" charset="0"/>
                <a:cs typeface="Comic Sans MS"/>
              </a:rPr>
              <a:t>eficiency of </a:t>
            </a:r>
            <a:r>
              <a:rPr lang="en-US" sz="1600" spc="-5" dirty="0" err="1">
                <a:solidFill>
                  <a:schemeClr val="tx1"/>
                </a:solidFill>
                <a:latin typeface="Book Antiqua" panose="02040602050305030304" pitchFamily="18" charset="0"/>
                <a:cs typeface="Comic Sans MS"/>
              </a:rPr>
              <a:t>vit</a:t>
            </a:r>
            <a:r>
              <a:rPr lang="en-US" sz="1600" spc="-5" dirty="0">
                <a:solidFill>
                  <a:schemeClr val="tx1"/>
                </a:solidFill>
                <a:latin typeface="Book Antiqua" panose="02040602050305030304" pitchFamily="18" charset="0"/>
                <a:cs typeface="Comic Sans MS"/>
              </a:rPr>
              <a:t> B12 and Folic Acid </a:t>
            </a:r>
            <a:endParaRPr lang="en-US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382810" y="6438145"/>
            <a:ext cx="4692575" cy="369332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Most of this slide is found only in females’ slides.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795190" y="548680"/>
            <a:ext cx="41692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MICROcytic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hypochromic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</a:t>
            </a:r>
          </a:p>
        </p:txBody>
      </p:sp>
      <p:sp>
        <p:nvSpPr>
          <p:cNvPr id="14" name="object 7"/>
          <p:cNvSpPr txBox="1"/>
          <p:nvPr/>
        </p:nvSpPr>
        <p:spPr>
          <a:xfrm>
            <a:off x="4961115" y="2780928"/>
            <a:ext cx="3789581" cy="35086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«"/>
              <a:tabLst>
                <a:tab pos="197485" algn="l"/>
              </a:tabLst>
            </a:pPr>
            <a:r>
              <a:rPr sz="1600" b="1" spc="-5" dirty="0">
                <a:latin typeface="Arial"/>
                <a:cs typeface="Arial"/>
              </a:rPr>
              <a:t>Th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B</a:t>
            </a:r>
            <a:r>
              <a:rPr sz="1600" b="1" dirty="0">
                <a:latin typeface="Arial"/>
                <a:cs typeface="Arial"/>
              </a:rPr>
              <a:t>C's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smaller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than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rmal </a:t>
            </a:r>
            <a:endParaRPr lang="en-US" sz="1600" b="1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chemeClr val="bg2">
                  <a:lumMod val="25000"/>
                </a:schemeClr>
              </a:buClr>
              <a:tabLst>
                <a:tab pos="197485" algn="l"/>
              </a:tabLst>
            </a:pPr>
            <a:endParaRPr lang="en-US" sz="1600" b="1" spc="-15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«"/>
              <a:tabLst>
                <a:tab pos="197485" algn="l"/>
              </a:tabLst>
            </a:pPr>
            <a:r>
              <a:rPr lang="en-US" sz="1600" b="1" dirty="0">
                <a:solidFill>
                  <a:srgbClr val="7030A0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7030A0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ve</a:t>
            </a:r>
            <a:r>
              <a:rPr sz="1600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an</a:t>
            </a:r>
            <a:r>
              <a:rPr lang="en-US" sz="16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increased</a:t>
            </a:r>
            <a:r>
              <a:rPr sz="1600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zone</a:t>
            </a:r>
            <a:r>
              <a:rPr sz="1600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of </a:t>
            </a:r>
            <a:r>
              <a:rPr sz="1600" b="1" u="sng" spc="-10" dirty="0">
                <a:solidFill>
                  <a:srgbClr val="7030A0"/>
                </a:solidFill>
                <a:latin typeface="Arial"/>
                <a:cs typeface="Arial"/>
              </a:rPr>
              <a:t>c</a:t>
            </a:r>
            <a:r>
              <a:rPr sz="1600" b="1" u="sng" dirty="0">
                <a:solidFill>
                  <a:srgbClr val="7030A0"/>
                </a:solidFill>
                <a:latin typeface="Arial"/>
                <a:cs typeface="Arial"/>
              </a:rPr>
              <a:t>entral p</a:t>
            </a:r>
            <a:r>
              <a:rPr sz="1600" b="1" u="sng" spc="-10" dirty="0">
                <a:solidFill>
                  <a:srgbClr val="7030A0"/>
                </a:solidFill>
                <a:latin typeface="Arial"/>
                <a:cs typeface="Arial"/>
              </a:rPr>
              <a:t>a</a:t>
            </a:r>
            <a:r>
              <a:rPr sz="1600" b="1" u="sng" dirty="0">
                <a:solidFill>
                  <a:srgbClr val="7030A0"/>
                </a:solidFill>
                <a:latin typeface="Arial"/>
                <a:cs typeface="Arial"/>
              </a:rPr>
              <a:t>l</a:t>
            </a:r>
            <a:r>
              <a:rPr sz="1600" b="1" u="sng" spc="5" dirty="0">
                <a:solidFill>
                  <a:srgbClr val="7030A0"/>
                </a:solidFill>
                <a:latin typeface="Arial"/>
                <a:cs typeface="Arial"/>
              </a:rPr>
              <a:t>l</a:t>
            </a:r>
            <a:r>
              <a:rPr sz="1600" b="1" u="sng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600" b="1" u="sng" spc="-125" dirty="0">
                <a:solidFill>
                  <a:srgbClr val="7030A0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16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chemeClr val="bg2">
                  <a:lumMod val="25000"/>
                </a:schemeClr>
              </a:buClr>
              <a:tabLst>
                <a:tab pos="197485" algn="l"/>
              </a:tabLst>
            </a:pPr>
            <a:endParaRPr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«"/>
              <a:tabLst>
                <a:tab pos="197485" algn="l"/>
              </a:tabLst>
            </a:pPr>
            <a:r>
              <a:rPr lang="en-US" sz="1600" b="1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ncreased</a:t>
            </a:r>
            <a:r>
              <a:rPr sz="1600" b="1" spc="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aniso</a:t>
            </a:r>
            <a:r>
              <a:rPr sz="1600" b="1" spc="-10" dirty="0">
                <a:solidFill>
                  <a:srgbClr val="7030A0"/>
                </a:solidFill>
                <a:latin typeface="Arial"/>
                <a:cs typeface="Arial"/>
              </a:rPr>
              <a:t>c</a:t>
            </a:r>
            <a:r>
              <a:rPr sz="1600" b="1" spc="-30" dirty="0">
                <a:solidFill>
                  <a:srgbClr val="7030A0"/>
                </a:solidFill>
                <a:latin typeface="Arial"/>
                <a:cs typeface="Arial"/>
              </a:rPr>
              <a:t>y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tosis</a:t>
            </a:r>
            <a:r>
              <a:rPr lang="en-US" sz="1600" b="1" spc="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ar-SA" sz="1600" b="1" dirty="0">
                <a:solidFill>
                  <a:srgbClr val="7030A0"/>
                </a:solidFill>
                <a:latin typeface="Arial"/>
                <a:cs typeface="Arial"/>
              </a:rPr>
              <a:t>)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variation</a:t>
            </a:r>
            <a:r>
              <a:rPr sz="1600" b="1" spc="-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in </a:t>
            </a:r>
            <a:r>
              <a:rPr sz="1600" b="1" spc="-10" dirty="0">
                <a:solidFill>
                  <a:srgbClr val="7030A0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iz</a:t>
            </a:r>
            <a:r>
              <a:rPr lang="en-US" sz="1600" b="1" dirty="0">
                <a:solidFill>
                  <a:srgbClr val="7030A0"/>
                </a:solidFill>
                <a:latin typeface="Arial"/>
                <a:cs typeface="Arial"/>
              </a:rPr>
              <a:t>e)</a:t>
            </a:r>
          </a:p>
          <a:p>
            <a:pPr marL="12700">
              <a:lnSpc>
                <a:spcPct val="100000"/>
              </a:lnSpc>
              <a:buClr>
                <a:schemeClr val="bg2">
                  <a:lumMod val="25000"/>
                </a:schemeClr>
              </a:buClr>
              <a:tabLst>
                <a:tab pos="197485" algn="l"/>
              </a:tabLst>
            </a:pPr>
            <a:endParaRPr sz="16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1600" b="1" dirty="0">
                <a:solidFill>
                  <a:srgbClr val="7030A0"/>
                </a:solidFill>
                <a:latin typeface="Arial"/>
                <a:cs typeface="Arial"/>
              </a:rPr>
              <a:t>Increased </a:t>
            </a:r>
            <a:r>
              <a:rPr sz="1600" b="1" dirty="0" err="1">
                <a:solidFill>
                  <a:srgbClr val="7030A0"/>
                </a:solidFill>
                <a:latin typeface="Arial"/>
                <a:cs typeface="Arial"/>
              </a:rPr>
              <a:t>p</a:t>
            </a:r>
            <a:r>
              <a:rPr sz="1600" b="1" spc="-10" dirty="0" err="1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600" b="1" dirty="0" err="1">
                <a:solidFill>
                  <a:srgbClr val="7030A0"/>
                </a:solidFill>
                <a:latin typeface="Arial"/>
                <a:cs typeface="Arial"/>
              </a:rPr>
              <a:t>iki</a:t>
            </a:r>
            <a:r>
              <a:rPr sz="1600" b="1" spc="5" dirty="0" err="1">
                <a:solidFill>
                  <a:srgbClr val="7030A0"/>
                </a:solidFill>
                <a:latin typeface="Arial"/>
                <a:cs typeface="Arial"/>
              </a:rPr>
              <a:t>l</a:t>
            </a:r>
            <a:r>
              <a:rPr sz="1600" b="1" dirty="0" err="1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600" b="1" spc="-10" dirty="0" err="1">
                <a:solidFill>
                  <a:srgbClr val="7030A0"/>
                </a:solidFill>
                <a:latin typeface="Arial"/>
                <a:cs typeface="Arial"/>
              </a:rPr>
              <a:t>c</a:t>
            </a:r>
            <a:r>
              <a:rPr sz="1600" b="1" spc="-30" dirty="0" err="1">
                <a:solidFill>
                  <a:srgbClr val="7030A0"/>
                </a:solidFill>
                <a:latin typeface="Arial"/>
                <a:cs typeface="Arial"/>
              </a:rPr>
              <a:t>y</a:t>
            </a:r>
            <a:r>
              <a:rPr sz="1600" b="1" dirty="0" err="1">
                <a:solidFill>
                  <a:srgbClr val="7030A0"/>
                </a:solidFill>
                <a:latin typeface="Arial"/>
                <a:cs typeface="Arial"/>
              </a:rPr>
              <a:t>tosis</a:t>
            </a:r>
            <a:r>
              <a:rPr sz="1600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(variation</a:t>
            </a:r>
            <a:r>
              <a:rPr sz="1600" b="1" spc="-2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in</a:t>
            </a:r>
            <a:r>
              <a:rPr sz="1600" b="1" spc="-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7030A0"/>
                </a:solidFill>
                <a:latin typeface="Arial"/>
                <a:cs typeface="Arial"/>
              </a:rPr>
              <a:t>h</a:t>
            </a:r>
            <a:r>
              <a:rPr sz="1600" b="1" dirty="0">
                <a:solidFill>
                  <a:srgbClr val="7030A0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7030A0"/>
                </a:solidFill>
                <a:latin typeface="Arial"/>
                <a:cs typeface="Arial"/>
              </a:rPr>
              <a:t>p</a:t>
            </a:r>
            <a:r>
              <a:rPr lang="en-US" sz="1600" b="1" dirty="0">
                <a:solidFill>
                  <a:srgbClr val="7030A0"/>
                </a:solidFill>
                <a:latin typeface="Arial"/>
                <a:cs typeface="Arial"/>
              </a:rPr>
              <a:t>e)</a:t>
            </a:r>
          </a:p>
          <a:p>
            <a:pPr marL="298450" indent="-285750">
              <a:lnSpc>
                <a:spcPct val="10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«"/>
            </a:pPr>
            <a:endParaRPr lang="en-US" sz="16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298450" indent="-28575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1600" dirty="0">
                <a:solidFill>
                  <a:srgbClr val="00B050"/>
                </a:solidFill>
              </a:rPr>
              <a:t>Causes: 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deficiency and Thalassemia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«"/>
            </a:pPr>
            <a:endParaRPr lang="en-US" sz="16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4932040" y="977693"/>
            <a:ext cx="3770581" cy="168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26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716016" y="0"/>
            <a:ext cx="26165" cy="5949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1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36512" y="44624"/>
            <a:ext cx="9108504" cy="198884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16"/>
          <p:cNvGrpSpPr/>
          <p:nvPr/>
        </p:nvGrpSpPr>
        <p:grpSpPr>
          <a:xfrm>
            <a:off x="107506" y="255131"/>
            <a:ext cx="5105195" cy="1248817"/>
            <a:chOff x="472762" y="255131"/>
            <a:chExt cx="4735255" cy="1248817"/>
          </a:xfrm>
        </p:grpSpPr>
        <p:sp>
          <p:nvSpPr>
            <p:cNvPr id="6" name="TextBox 9"/>
            <p:cNvSpPr txBox="1"/>
            <p:nvPr/>
          </p:nvSpPr>
          <p:spPr>
            <a:xfrm>
              <a:off x="476362" y="255131"/>
              <a:ext cx="4731655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Microcytic hypochromic anemia</a:t>
              </a:r>
            </a:p>
          </p:txBody>
        </p:sp>
        <p:sp>
          <p:nvSpPr>
            <p:cNvPr id="9" name="Rectangle 14"/>
            <p:cNvSpPr/>
            <p:nvPr/>
          </p:nvSpPr>
          <p:spPr>
            <a:xfrm>
              <a:off x="472762" y="980728"/>
              <a:ext cx="1320164" cy="52322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smaller size of</a:t>
              </a:r>
              <a:r>
                <a:rPr lang="en-US" sz="1400" b="1" spc="-15" dirty="0">
                  <a:latin typeface="Arial"/>
                  <a:cs typeface="Arial"/>
                </a:rPr>
                <a:t> </a:t>
              </a:r>
              <a:r>
                <a:rPr lang="en-US" sz="1400" b="1" dirty="0">
                  <a:latin typeface="Arial"/>
                  <a:cs typeface="Arial"/>
                </a:rPr>
                <a:t>ea</a:t>
              </a:r>
              <a:r>
                <a:rPr lang="en-US" sz="1400" b="1" spc="-10" dirty="0">
                  <a:latin typeface="Arial"/>
                  <a:cs typeface="Arial"/>
                </a:rPr>
                <a:t>c</a:t>
              </a:r>
              <a:r>
                <a:rPr lang="en-US" sz="1400" b="1" dirty="0">
                  <a:latin typeface="Arial"/>
                  <a:cs typeface="Arial"/>
                </a:rPr>
                <a:t>h R</a:t>
              </a:r>
              <a:r>
                <a:rPr lang="en-US" sz="1400" b="1" spc="-10" dirty="0">
                  <a:latin typeface="Arial"/>
                  <a:cs typeface="Arial"/>
                </a:rPr>
                <a:t>B</a:t>
              </a:r>
              <a:r>
                <a:rPr lang="en-US" sz="1400" b="1" dirty="0">
                  <a:latin typeface="Arial"/>
                  <a:cs typeface="Arial"/>
                </a:rPr>
                <a:t>C</a:t>
              </a:r>
              <a:endParaRPr lang="en-US" sz="1400" dirty="0"/>
            </a:p>
          </p:txBody>
        </p:sp>
        <p:sp>
          <p:nvSpPr>
            <p:cNvPr id="10" name="Rectangle 15"/>
            <p:cNvSpPr/>
            <p:nvPr/>
          </p:nvSpPr>
          <p:spPr>
            <a:xfrm>
              <a:off x="2115880" y="926380"/>
              <a:ext cx="1469381" cy="52322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/>
              <a:r>
                <a:rPr lang="en-US" sz="1400" b="1" spc="5" dirty="0">
                  <a:latin typeface="Arial"/>
                  <a:cs typeface="Arial"/>
                </a:rPr>
                <a:t>l</a:t>
              </a:r>
              <a:r>
                <a:rPr lang="en-US" sz="1400" b="1" dirty="0">
                  <a:latin typeface="Arial"/>
                  <a:cs typeface="Arial"/>
                </a:rPr>
                <a:t>ess</a:t>
              </a:r>
              <a:r>
                <a:rPr lang="en-US" sz="1400" b="1" spc="-10" dirty="0">
                  <a:latin typeface="Arial"/>
                  <a:cs typeface="Arial"/>
                </a:rPr>
                <a:t> </a:t>
              </a:r>
              <a:r>
                <a:rPr lang="en-US" sz="1400" b="1" dirty="0">
                  <a:latin typeface="Arial"/>
                  <a:cs typeface="Arial"/>
                </a:rPr>
                <a:t>hemoglobin</a:t>
              </a:r>
              <a:r>
                <a:rPr lang="en-US" sz="1400" b="1" spc="-35" dirty="0">
                  <a:latin typeface="Arial"/>
                  <a:cs typeface="Arial"/>
                </a:rPr>
                <a:t> </a:t>
              </a:r>
              <a:r>
                <a:rPr lang="en-US" sz="1400" b="1" dirty="0">
                  <a:latin typeface="Arial"/>
                  <a:cs typeface="Arial"/>
                </a:rPr>
                <a:t>in</a:t>
              </a:r>
              <a:r>
                <a:rPr lang="en-US" sz="1400" b="1" spc="-20" dirty="0">
                  <a:latin typeface="Arial"/>
                  <a:cs typeface="Arial"/>
                </a:rPr>
                <a:t> </a:t>
              </a:r>
              <a:r>
                <a:rPr lang="en-US" sz="1400" b="1" dirty="0">
                  <a:latin typeface="Arial"/>
                  <a:cs typeface="Arial"/>
                </a:rPr>
                <a:t>ea</a:t>
              </a:r>
              <a:r>
                <a:rPr lang="en-US" sz="1400" b="1" spc="-10" dirty="0">
                  <a:latin typeface="Arial"/>
                  <a:cs typeface="Arial"/>
                </a:rPr>
                <a:t>c</a:t>
              </a:r>
              <a:r>
                <a:rPr lang="en-US" sz="1400" b="1" dirty="0">
                  <a:latin typeface="Arial"/>
                  <a:cs typeface="Arial"/>
                </a:rPr>
                <a:t>h</a:t>
              </a:r>
              <a:r>
                <a:rPr lang="en-US" sz="1400" b="1" spc="10" dirty="0">
                  <a:latin typeface="Arial"/>
                  <a:cs typeface="Arial"/>
                </a:rPr>
                <a:t> </a:t>
              </a:r>
              <a:r>
                <a:rPr lang="en-US" sz="1400" b="1" dirty="0">
                  <a:latin typeface="Arial"/>
                  <a:cs typeface="Arial"/>
                </a:rPr>
                <a:t>R</a:t>
              </a:r>
              <a:r>
                <a:rPr lang="en-US" sz="1400" b="1" spc="-10" dirty="0">
                  <a:latin typeface="Arial"/>
                  <a:cs typeface="Arial"/>
                </a:rPr>
                <a:t>B</a:t>
              </a:r>
              <a:r>
                <a:rPr lang="en-US" sz="1400" b="1" dirty="0">
                  <a:latin typeface="Arial"/>
                  <a:cs typeface="Arial"/>
                </a:rPr>
                <a:t>C</a:t>
              </a:r>
              <a:endParaRPr lang="en-US" sz="1400" dirty="0"/>
            </a:p>
          </p:txBody>
        </p:sp>
      </p:grpSp>
      <p:sp>
        <p:nvSpPr>
          <p:cNvPr id="12" name="Rectangle 13"/>
          <p:cNvSpPr/>
          <p:nvPr/>
        </p:nvSpPr>
        <p:spPr>
          <a:xfrm>
            <a:off x="3889906" y="873006"/>
            <a:ext cx="1322795" cy="73866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(MCV&lt;80 </a:t>
            </a:r>
            <a:r>
              <a:rPr lang="en-US" sz="1400" b="1" dirty="0" err="1">
                <a:solidFill>
                  <a:srgbClr val="00B050"/>
                </a:solidFill>
              </a:rPr>
              <a:t>fl</a:t>
            </a:r>
            <a:r>
              <a:rPr lang="en-US" sz="1400" b="1" dirty="0">
                <a:solidFill>
                  <a:srgbClr val="00B050"/>
                </a:solidFill>
              </a:rPr>
              <a:t>)</a:t>
            </a:r>
          </a:p>
          <a:p>
            <a:pPr algn="ctr"/>
            <a:endParaRPr lang="en-US" sz="1400" b="1" dirty="0">
              <a:solidFill>
                <a:srgbClr val="00B050"/>
              </a:solidFill>
            </a:endParaRP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(MCH&lt;27pg)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436096" y="611396"/>
            <a:ext cx="331236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MCV:  the average volume of RBCs.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MCH: the average mass of hemoglobin per RBC.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9912" y="255131"/>
            <a:ext cx="0" cy="13565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64570" y="255131"/>
            <a:ext cx="0" cy="13565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496" y="2060848"/>
            <a:ext cx="91085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15196"/>
            <a:ext cx="8424934" cy="460251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79512" y="6165304"/>
            <a:ext cx="1454447" cy="4200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تيم 435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263174" y="1340768"/>
            <a:ext cx="3928864" cy="58952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0096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795"/>
              </a:spcBef>
            </a:pPr>
            <a:r>
              <a:rPr sz="28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Pernicious</a:t>
            </a:r>
            <a:r>
              <a:rPr sz="2800" b="1" spc="-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sz="2800" b="1"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Anemia</a:t>
            </a:r>
            <a:endParaRPr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mic Sans M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-36512" y="2899960"/>
            <a:ext cx="4572000" cy="1844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«"/>
            </a:pPr>
            <a:r>
              <a:rPr lang="en-US" b="1" dirty="0"/>
              <a:t>VB12 absorption needs </a:t>
            </a:r>
            <a:r>
              <a:rPr lang="en-US" b="1" u="sng" dirty="0"/>
              <a:t>intrinsic factor</a:t>
            </a:r>
            <a:r>
              <a:rPr lang="en-US" b="1" dirty="0"/>
              <a:t> secreted by parietal cells of stomach </a:t>
            </a:r>
            <a:r>
              <a:rPr lang="ar-SA" b="1" dirty="0"/>
              <a:t>خلايا جدار المعدة </a:t>
            </a:r>
            <a:endParaRPr lang="en-US" b="1" dirty="0"/>
          </a:p>
          <a:p>
            <a:pPr marL="433070" indent="-384175">
              <a:lnSpc>
                <a:spcPct val="100000"/>
              </a:lnSpc>
              <a:spcBef>
                <a:spcPts val="670"/>
              </a:spcBef>
              <a:buClr>
                <a:schemeClr val="bg2">
                  <a:lumMod val="50000"/>
                </a:schemeClr>
              </a:buClr>
              <a:buSzPct val="80357"/>
              <a:buFont typeface="Wingdings" panose="05000000000000000000" pitchFamily="2" charset="2"/>
              <a:buChar char="«"/>
              <a:tabLst>
                <a:tab pos="433705" algn="l"/>
              </a:tabLst>
            </a:pPr>
            <a:r>
              <a:rPr lang="en-US" b="1" spc="-10" dirty="0">
                <a:latin typeface="Arial"/>
                <a:cs typeface="Arial"/>
              </a:rPr>
              <a:t>V</a:t>
            </a:r>
            <a:r>
              <a:rPr lang="en-US" b="1" spc="-15" dirty="0">
                <a:latin typeface="Arial"/>
                <a:cs typeface="Arial"/>
              </a:rPr>
              <a:t>B</a:t>
            </a:r>
            <a:r>
              <a:rPr lang="en-US" b="1" dirty="0">
                <a:latin typeface="Arial"/>
                <a:cs typeface="Arial"/>
              </a:rPr>
              <a:t>1</a:t>
            </a:r>
            <a:r>
              <a:rPr lang="en-US" b="1" spc="-5" dirty="0">
                <a:latin typeface="Arial"/>
                <a:cs typeface="Arial"/>
              </a:rPr>
              <a:t>2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+ int</a:t>
            </a:r>
            <a:r>
              <a:rPr lang="en-US" b="1" dirty="0">
                <a:latin typeface="Arial"/>
                <a:cs typeface="Arial"/>
              </a:rPr>
              <a:t>r</a:t>
            </a:r>
            <a:r>
              <a:rPr lang="en-US" b="1" spc="-5" dirty="0">
                <a:latin typeface="Arial"/>
                <a:cs typeface="Arial"/>
              </a:rPr>
              <a:t>insic</a:t>
            </a:r>
            <a:r>
              <a:rPr lang="en-US" b="1" spc="1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f</a:t>
            </a:r>
            <a:r>
              <a:rPr lang="en-US" b="1" spc="-5" dirty="0">
                <a:latin typeface="Arial"/>
                <a:cs typeface="Arial"/>
              </a:rPr>
              <a:t>a</a:t>
            </a:r>
            <a:r>
              <a:rPr lang="en-US" b="1" dirty="0">
                <a:latin typeface="Arial"/>
                <a:cs typeface="Arial"/>
              </a:rPr>
              <a:t>c</a:t>
            </a:r>
            <a:r>
              <a:rPr lang="en-US" b="1" spc="-5" dirty="0">
                <a:latin typeface="Arial"/>
                <a:cs typeface="Arial"/>
              </a:rPr>
              <a:t>tor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is</a:t>
            </a:r>
            <a:r>
              <a:rPr lang="en-US" b="1" spc="-1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ab</a:t>
            </a:r>
            <a:r>
              <a:rPr lang="en-US" b="1" dirty="0">
                <a:latin typeface="Arial"/>
                <a:cs typeface="Arial"/>
              </a:rPr>
              <a:t>s</a:t>
            </a:r>
            <a:r>
              <a:rPr lang="en-US" b="1" spc="-5" dirty="0">
                <a:latin typeface="Arial"/>
                <a:cs typeface="Arial"/>
              </a:rPr>
              <a:t>orbed</a:t>
            </a:r>
            <a:r>
              <a:rPr lang="en-US" b="1" spc="3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in</a:t>
            </a:r>
            <a:r>
              <a:rPr lang="en-US" b="1" spc="-1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the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u="sng" spc="-5" dirty="0">
                <a:latin typeface="Arial"/>
                <a:cs typeface="Arial"/>
              </a:rPr>
              <a:t>t</a:t>
            </a:r>
            <a:r>
              <a:rPr lang="en-US" b="1" u="sng" dirty="0">
                <a:latin typeface="Arial"/>
                <a:cs typeface="Arial"/>
              </a:rPr>
              <a:t>e</a:t>
            </a:r>
            <a:r>
              <a:rPr lang="en-US" b="1" u="sng" spc="-5" dirty="0">
                <a:latin typeface="Arial"/>
                <a:cs typeface="Arial"/>
              </a:rPr>
              <a:t>rm</a:t>
            </a:r>
            <a:r>
              <a:rPr lang="en-US" b="1" u="sng" dirty="0">
                <a:latin typeface="Arial"/>
                <a:cs typeface="Arial"/>
              </a:rPr>
              <a:t>i</a:t>
            </a:r>
            <a:r>
              <a:rPr lang="en-US" b="1" u="sng" spc="-5" dirty="0">
                <a:latin typeface="Arial"/>
                <a:cs typeface="Arial"/>
              </a:rPr>
              <a:t>nal Il</a:t>
            </a:r>
            <a:r>
              <a:rPr lang="en-US" b="1" u="sng" dirty="0">
                <a:latin typeface="Arial"/>
                <a:cs typeface="Arial"/>
              </a:rPr>
              <a:t>e</a:t>
            </a:r>
            <a:r>
              <a:rPr lang="en-US" b="1" u="sng" spc="-5" dirty="0">
                <a:latin typeface="Arial"/>
                <a:cs typeface="Arial"/>
              </a:rPr>
              <a:t>um</a:t>
            </a:r>
            <a:r>
              <a:rPr lang="en-US" b="1" spc="-5"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«"/>
            </a:pPr>
            <a:endParaRPr lang="en-US" dirty="0"/>
          </a:p>
        </p:txBody>
      </p:sp>
      <p:graphicFrame>
        <p:nvGraphicFramePr>
          <p:cNvPr id="4" name="Diagram 6"/>
          <p:cNvGraphicFramePr/>
          <p:nvPr>
            <p:extLst>
              <p:ext uri="{D42A27DB-BD31-4B8C-83A1-F6EECF244321}">
                <p14:modId xmlns:p14="http://schemas.microsoft.com/office/powerpoint/2010/main" val="1230510860"/>
              </p:ext>
            </p:extLst>
          </p:nvPr>
        </p:nvGraphicFramePr>
        <p:xfrm>
          <a:off x="3604320" y="980728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7"/>
          <p:cNvSpPr txBox="1"/>
          <p:nvPr/>
        </p:nvSpPr>
        <p:spPr>
          <a:xfrm>
            <a:off x="762706" y="2136165"/>
            <a:ext cx="331236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الـ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Stomach 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فيه الـ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parietal cells 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 وهي اللي تطلع لي الـ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Intrinsic factor</a:t>
            </a:r>
            <a:endParaRPr lang="ar-SA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Elbow Connector 8"/>
          <p:cNvCxnSpPr>
            <a:stCxn id="5" idx="1"/>
          </p:cNvCxnSpPr>
          <p:nvPr/>
        </p:nvCxnSpPr>
        <p:spPr>
          <a:xfrm rot="10800000" flipV="1">
            <a:off x="618690" y="2459330"/>
            <a:ext cx="144016" cy="3231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/>
          <p:cNvSpPr txBox="1"/>
          <p:nvPr/>
        </p:nvSpPr>
        <p:spPr>
          <a:xfrm>
            <a:off x="612648" y="4639934"/>
            <a:ext cx="372064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لازم الـ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VB12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 يكون ماسك بالـ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Intrinsic factor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 عشان تمتصه 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Terminal ileum =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اخر حته في 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Small intestine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            الـ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5796136" y="5364250"/>
            <a:ext cx="30963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Poor absorption = decrease in intrinsic factors</a:t>
            </a:r>
            <a:endParaRPr lang="ar-SA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Elbow Connector 12"/>
          <p:cNvCxnSpPr/>
          <p:nvPr/>
        </p:nvCxnSpPr>
        <p:spPr>
          <a:xfrm rot="10800000">
            <a:off x="451756" y="4412137"/>
            <a:ext cx="141548" cy="8754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15"/>
          <p:cNvCxnSpPr>
            <a:stCxn id="8" idx="0"/>
          </p:cNvCxnSpPr>
          <p:nvPr/>
        </p:nvCxnSpPr>
        <p:spPr>
          <a:xfrm rot="5400000" flipH="1" flipV="1">
            <a:off x="7294785" y="5134707"/>
            <a:ext cx="279066" cy="1800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586311"/>
            <a:ext cx="4452842" cy="4549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 of vit.B12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0" y="-19699"/>
            <a:ext cx="40679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 slide is found only in females’ slides.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09657" y="950946"/>
            <a:ext cx="78488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Iron is needed for the synthesis of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hemoglobin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myoglobin cytochrome oxidase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peroxidase &amp; catalase.</a:t>
            </a:r>
          </a:p>
        </p:txBody>
      </p:sp>
      <p:sp>
        <p:nvSpPr>
          <p:cNvPr id="3" name="Rectangle 8"/>
          <p:cNvSpPr/>
          <p:nvPr/>
        </p:nvSpPr>
        <p:spPr>
          <a:xfrm>
            <a:off x="-324544" y="2420888"/>
            <a:ext cx="9433048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6D9FAF"/>
              </a:buClr>
              <a:buSzPct val="79166"/>
              <a:tabLst>
                <a:tab pos="622935" algn="l"/>
              </a:tabLst>
            </a:pPr>
            <a:endParaRPr lang="en-US" dirty="0">
              <a:latin typeface="Times New Roman"/>
              <a:cs typeface="Times New Roman"/>
            </a:endParaRPr>
          </a:p>
          <a:p>
            <a:pPr marL="1003300" lvl="1" indent="-533400">
              <a:lnSpc>
                <a:spcPct val="100000"/>
              </a:lnSpc>
              <a:buClr>
                <a:srgbClr val="6D9FAF"/>
              </a:buClr>
              <a:buSzPct val="89583"/>
              <a:buFont typeface="Wingdings" panose="05000000000000000000" pitchFamily="2" charset="2"/>
              <a:buChar char="«"/>
              <a:tabLst>
                <a:tab pos="1003935" algn="l"/>
              </a:tabLs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65%</a:t>
            </a:r>
            <a:r>
              <a:rPr lang="en-US" spc="-1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0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- </a:t>
            </a:r>
            <a:r>
              <a:rPr lang="en-US" spc="-10" dirty="0" smtClean="0">
                <a:solidFill>
                  <a:srgbClr val="00B050"/>
                </a:solidFill>
                <a:latin typeface="Arial"/>
                <a:cs typeface="Arial"/>
              </a:rPr>
              <a:t>75</a:t>
            </a:r>
            <a:r>
              <a:rPr lang="en-US" dirty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..</a:t>
            </a:r>
            <a:r>
              <a:rPr lang="en-US" spc="-15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Haemoglobin</a:t>
            </a:r>
            <a:r>
              <a:rPr lang="en-US" dirty="0" smtClean="0">
                <a:latin typeface="Arial"/>
                <a:cs typeface="Arial"/>
              </a:rPr>
              <a:t> (3g)  </a:t>
            </a:r>
          </a:p>
          <a:p>
            <a:pPr marL="1003300" lvl="1" indent="-533400">
              <a:lnSpc>
                <a:spcPct val="100000"/>
              </a:lnSpc>
              <a:buClr>
                <a:srgbClr val="6D9FAF"/>
              </a:buClr>
              <a:buSzPct val="89583"/>
              <a:buFont typeface="Wingdings" panose="05000000000000000000" pitchFamily="2" charset="2"/>
              <a:buChar char="«"/>
              <a:tabLst>
                <a:tab pos="1003935" algn="l"/>
              </a:tabLst>
            </a:pP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5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%</a:t>
            </a:r>
            <a:r>
              <a:rPr lang="en-US" spc="-1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……</a:t>
            </a:r>
            <a:r>
              <a:rPr lang="en-US" spc="5" dirty="0">
                <a:latin typeface="Arial"/>
                <a:cs typeface="Arial"/>
              </a:rPr>
              <a:t>.</a:t>
            </a:r>
            <a:r>
              <a:rPr lang="en-US" dirty="0">
                <a:latin typeface="Arial"/>
                <a:cs typeface="Arial"/>
              </a:rPr>
              <a:t>.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other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he</a:t>
            </a:r>
            <a:r>
              <a:rPr lang="en-US" spc="5" dirty="0">
                <a:latin typeface="Arial"/>
                <a:cs typeface="Arial"/>
              </a:rPr>
              <a:t>m</a:t>
            </a:r>
            <a:r>
              <a:rPr lang="en-US" dirty="0">
                <a:latin typeface="Arial"/>
                <a:cs typeface="Arial"/>
              </a:rPr>
              <a:t>s</a:t>
            </a:r>
          </a:p>
          <a:p>
            <a:pPr marL="1003300" marR="328295" lvl="1" indent="-533400">
              <a:lnSpc>
                <a:spcPts val="2310"/>
              </a:lnSpc>
              <a:spcBef>
                <a:spcPts val="550"/>
              </a:spcBef>
              <a:buClr>
                <a:srgbClr val="6D9FAF"/>
              </a:buClr>
              <a:buSzPct val="89583"/>
              <a:buFont typeface="Wingdings" panose="05000000000000000000" pitchFamily="2" charset="2"/>
              <a:buChar char="«"/>
              <a:tabLst>
                <a:tab pos="1003935" algn="l"/>
              </a:tabLst>
            </a:pPr>
            <a:r>
              <a:rPr lang="en-US" dirty="0">
                <a:solidFill>
                  <a:srgbClr val="933B95"/>
                </a:solidFill>
                <a:latin typeface="Arial"/>
                <a:cs typeface="Arial"/>
              </a:rPr>
              <a:t>1%</a:t>
            </a:r>
            <a:r>
              <a:rPr lang="en-US" spc="-10" dirty="0">
                <a:solidFill>
                  <a:srgbClr val="933B95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933B95"/>
                </a:solidFill>
                <a:latin typeface="Arial"/>
                <a:cs typeface="Arial"/>
              </a:rPr>
              <a:t>…….</a:t>
            </a:r>
            <a:r>
              <a:rPr lang="en-US" spc="-15" dirty="0">
                <a:solidFill>
                  <a:srgbClr val="933B95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933B95"/>
                </a:solidFill>
                <a:latin typeface="Arial"/>
                <a:cs typeface="Arial"/>
              </a:rPr>
              <a:t>bound</a:t>
            </a:r>
            <a:r>
              <a:rPr lang="en-US" spc="-10" dirty="0">
                <a:solidFill>
                  <a:srgbClr val="933B95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933B95"/>
                </a:solidFill>
                <a:latin typeface="Arial"/>
                <a:cs typeface="Arial"/>
              </a:rPr>
              <a:t>to</a:t>
            </a:r>
            <a:r>
              <a:rPr lang="en-US" spc="-15" dirty="0">
                <a:solidFill>
                  <a:srgbClr val="933B95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933B95"/>
                </a:solidFill>
                <a:latin typeface="Arial"/>
                <a:cs typeface="Arial"/>
              </a:rPr>
              <a:t>t</a:t>
            </a:r>
            <a:r>
              <a:rPr lang="en-US" spc="5" dirty="0">
                <a:solidFill>
                  <a:srgbClr val="933B95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933B95"/>
                </a:solidFill>
                <a:latin typeface="Arial"/>
                <a:cs typeface="Arial"/>
              </a:rPr>
              <a:t>ansfe</a:t>
            </a:r>
            <a:r>
              <a:rPr lang="en-US" spc="5" dirty="0">
                <a:solidFill>
                  <a:srgbClr val="933B95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933B95"/>
                </a:solidFill>
                <a:latin typeface="Arial"/>
                <a:cs typeface="Arial"/>
              </a:rPr>
              <a:t>r</a:t>
            </a:r>
            <a:r>
              <a:rPr lang="en-US" spc="5" dirty="0">
                <a:solidFill>
                  <a:srgbClr val="933B95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933B95"/>
                </a:solidFill>
                <a:latin typeface="Arial"/>
                <a:cs typeface="Arial"/>
              </a:rPr>
              <a:t>n</a:t>
            </a:r>
            <a:r>
              <a:rPr lang="en-US" spc="-20" dirty="0">
                <a:solidFill>
                  <a:srgbClr val="933B95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933B95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rgbClr val="933B95"/>
                </a:solidFill>
                <a:latin typeface="Arial"/>
                <a:cs typeface="Arial"/>
              </a:rPr>
              <a:t>b</a:t>
            </a:r>
            <a:r>
              <a:rPr lang="en-US" spc="5" dirty="0" err="1">
                <a:solidFill>
                  <a:srgbClr val="933B95"/>
                </a:solidFill>
                <a:latin typeface="Arial"/>
                <a:cs typeface="Arial"/>
              </a:rPr>
              <a:t>e</a:t>
            </a:r>
            <a:r>
              <a:rPr lang="en-US" dirty="0" err="1">
                <a:solidFill>
                  <a:srgbClr val="933B95"/>
                </a:solidFill>
                <a:latin typeface="Arial"/>
                <a:cs typeface="Arial"/>
              </a:rPr>
              <a:t>taglob</a:t>
            </a:r>
            <a:r>
              <a:rPr lang="en-US" spc="5" dirty="0" err="1">
                <a:solidFill>
                  <a:srgbClr val="933B95"/>
                </a:solidFill>
                <a:latin typeface="Arial"/>
                <a:cs typeface="Arial"/>
              </a:rPr>
              <a:t>u</a:t>
            </a:r>
            <a:r>
              <a:rPr lang="en-US" dirty="0" err="1">
                <a:solidFill>
                  <a:srgbClr val="933B95"/>
                </a:solidFill>
                <a:latin typeface="Arial"/>
                <a:cs typeface="Arial"/>
              </a:rPr>
              <a:t>li</a:t>
            </a:r>
            <a:r>
              <a:rPr lang="en-US" spc="-10" dirty="0" err="1">
                <a:solidFill>
                  <a:srgbClr val="933B95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933B95"/>
                </a:solidFill>
                <a:latin typeface="Arial"/>
                <a:cs typeface="Arial"/>
              </a:rPr>
              <a:t>)</a:t>
            </a:r>
            <a:r>
              <a:rPr lang="en-US" spc="-40" dirty="0">
                <a:solidFill>
                  <a:srgbClr val="933B95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933B95"/>
                </a:solidFill>
                <a:latin typeface="Arial"/>
                <a:cs typeface="Arial"/>
              </a:rPr>
              <a:t>in blood</a:t>
            </a:r>
          </a:p>
          <a:p>
            <a:pPr marL="1003300" marR="5080" lvl="1" indent="-533400">
              <a:lnSpc>
                <a:spcPts val="23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Wingdings" panose="05000000000000000000" pitchFamily="2" charset="2"/>
              <a:buChar char="«"/>
              <a:tabLst>
                <a:tab pos="1003935" algn="l"/>
              </a:tabLs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en-US" spc="-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5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-3</a:t>
            </a:r>
            <a:r>
              <a:rPr lang="en-US" spc="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0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%</a:t>
            </a:r>
            <a:r>
              <a:rPr lang="en-US" spc="-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…… stored </a:t>
            </a:r>
            <a:r>
              <a:rPr lang="en-US" spc="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ron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fo</a:t>
            </a:r>
            <a:r>
              <a:rPr lang="en-US" spc="5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m of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fe</a:t>
            </a:r>
            <a:r>
              <a:rPr lang="en-US" spc="5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n in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 live</a:t>
            </a:r>
            <a:r>
              <a:rPr lang="en-US" spc="-125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spleen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bone </a:t>
            </a:r>
            <a:r>
              <a:rPr lang="en-US" spc="5" dirty="0">
                <a:latin typeface="Arial"/>
                <a:cs typeface="Arial"/>
              </a:rPr>
              <a:t>m</a:t>
            </a:r>
            <a:r>
              <a:rPr lang="en-US" dirty="0">
                <a:latin typeface="Arial"/>
                <a:cs typeface="Arial"/>
              </a:rPr>
              <a:t>ar</a:t>
            </a:r>
            <a:r>
              <a:rPr lang="en-US" spc="5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lang="en-US" spc="-55" dirty="0">
                <a:latin typeface="Arial"/>
                <a:cs typeface="Arial"/>
              </a:rPr>
              <a:t>w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41176" y="228600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Iron Metabolism (Fe</a:t>
            </a:r>
            <a:r>
              <a:rPr lang="en-US" sz="3600" dirty="0" smtClean="0"/>
              <a:t>):</a:t>
            </a:r>
            <a:endParaRPr lang="en-US" sz="3600" dirty="0"/>
          </a:p>
        </p:txBody>
      </p:sp>
      <p:sp>
        <p:nvSpPr>
          <p:cNvPr id="5" name="Rectangle 6"/>
          <p:cNvSpPr/>
          <p:nvPr/>
        </p:nvSpPr>
        <p:spPr>
          <a:xfrm>
            <a:off x="-324544" y="4640841"/>
            <a:ext cx="9577064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3300" lvl="1" indent="-533400">
              <a:lnSpc>
                <a:spcPct val="100000"/>
              </a:lnSpc>
              <a:buClr>
                <a:srgbClr val="6D9FAF"/>
              </a:buClr>
              <a:buSzPct val="89583"/>
              <a:buFont typeface="Wingdings" panose="05000000000000000000" pitchFamily="2" charset="2"/>
              <a:buChar char="«"/>
              <a:tabLst>
                <a:tab pos="1003935" algn="l"/>
              </a:tabLs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4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%</a:t>
            </a:r>
            <a:r>
              <a:rPr lang="en-US" spc="-1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……</a:t>
            </a:r>
            <a:r>
              <a:rPr lang="en-US" spc="5" dirty="0">
                <a:latin typeface="Arial"/>
                <a:cs typeface="Arial"/>
              </a:rPr>
              <a:t>.</a:t>
            </a:r>
            <a:r>
              <a:rPr lang="en-US" dirty="0">
                <a:latin typeface="Arial"/>
                <a:cs typeface="Arial"/>
              </a:rPr>
              <a:t>.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/>
              <a:t>Muscle Hb (myoglobin) </a:t>
            </a:r>
            <a:r>
              <a:rPr lang="en-US" spc="-30" dirty="0">
                <a:latin typeface="Arial"/>
                <a:cs typeface="Arial"/>
              </a:rPr>
              <a:t> </a:t>
            </a:r>
          </a:p>
          <a:p>
            <a:pPr marL="1003300" lvl="1" indent="-533400">
              <a:lnSpc>
                <a:spcPct val="100000"/>
              </a:lnSpc>
              <a:buClr>
                <a:srgbClr val="6D9FAF"/>
              </a:buClr>
              <a:buSzPct val="89583"/>
              <a:buFont typeface="Wingdings" panose="05000000000000000000" pitchFamily="2" charset="2"/>
              <a:buChar char="«"/>
              <a:tabLst>
                <a:tab pos="1003935" algn="l"/>
              </a:tabLst>
            </a:pPr>
            <a:r>
              <a:rPr lang="en-US" spc="-30" dirty="0" smtClean="0"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%</a:t>
            </a:r>
            <a:r>
              <a:rPr lang="en-US" spc="-1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…….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/>
              <a:t>Enzymes (cytochrome</a:t>
            </a:r>
            <a:r>
              <a:rPr lang="en-US" dirty="0" smtClean="0"/>
              <a:t>)</a:t>
            </a:r>
            <a:endParaRPr lang="en-US" dirty="0" smtClean="0">
              <a:latin typeface="Arial"/>
              <a:cs typeface="Arial"/>
            </a:endParaRPr>
          </a:p>
          <a:p>
            <a:pPr marL="1003300" marR="5080" lvl="1" indent="-533400">
              <a:lnSpc>
                <a:spcPts val="23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Wingdings" panose="05000000000000000000" pitchFamily="2" charset="2"/>
              <a:buChar char="«"/>
              <a:tabLst>
                <a:tab pos="1003935" algn="l"/>
              </a:tabLst>
            </a:pPr>
            <a:r>
              <a:rPr lang="en-US" dirty="0" smtClean="0">
                <a:solidFill>
                  <a:srgbClr val="FFC000"/>
                </a:solidFill>
                <a:latin typeface="Arial"/>
                <a:cs typeface="Arial"/>
              </a:rPr>
              <a:t>0.1</a:t>
            </a:r>
            <a:r>
              <a:rPr lang="en-US" dirty="0">
                <a:solidFill>
                  <a:srgbClr val="FFC000"/>
                </a:solidFill>
                <a:latin typeface="Arial"/>
                <a:cs typeface="Arial"/>
              </a:rPr>
              <a:t>% </a:t>
            </a:r>
            <a:r>
              <a:rPr lang="en-US" dirty="0">
                <a:latin typeface="Arial"/>
                <a:cs typeface="Arial"/>
              </a:rPr>
              <a:t>……… </a:t>
            </a:r>
            <a:r>
              <a:rPr lang="en-US" dirty="0"/>
              <a:t>Plasma iron: (transferrin)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76872"/>
            <a:ext cx="389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80" dirty="0">
                <a:latin typeface="Arial"/>
                <a:cs typeface="Arial"/>
              </a:rPr>
              <a:t>T</a:t>
            </a:r>
            <a:r>
              <a:rPr lang="en-US" b="1" dirty="0">
                <a:latin typeface="Arial"/>
                <a:cs typeface="Arial"/>
              </a:rPr>
              <a:t>otal</a:t>
            </a:r>
            <a:r>
              <a:rPr lang="en-US" b="1" spc="-2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I</a:t>
            </a:r>
            <a:r>
              <a:rPr lang="en-US" b="1" spc="5" dirty="0">
                <a:latin typeface="Arial"/>
                <a:cs typeface="Arial"/>
              </a:rPr>
              <a:t>r</a:t>
            </a:r>
            <a:r>
              <a:rPr lang="en-US" b="1" dirty="0">
                <a:latin typeface="Arial"/>
                <a:cs typeface="Arial"/>
              </a:rPr>
              <a:t>on</a:t>
            </a:r>
            <a:r>
              <a:rPr lang="en-US" b="1" spc="-1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in</a:t>
            </a:r>
            <a:r>
              <a:rPr lang="en-US" b="1" spc="-1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the body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lang="en-US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spc="-40" dirty="0" smtClean="0">
                <a:solidFill>
                  <a:srgbClr val="00B050"/>
                </a:solidFill>
                <a:latin typeface="Arial"/>
                <a:cs typeface="Arial"/>
              </a:rPr>
              <a:t>3-5 </a:t>
            </a:r>
            <a:r>
              <a:rPr lang="en-US" b="1" spc="-40" dirty="0" smtClean="0">
                <a:solidFill>
                  <a:srgbClr val="FF0000"/>
                </a:solidFill>
                <a:latin typeface="Arial"/>
                <a:cs typeface="Arial"/>
              </a:rPr>
              <a:t>/ </a:t>
            </a:r>
            <a:r>
              <a:rPr lang="en-US" b="1" spc="-5" dirty="0" smtClean="0">
                <a:solidFill>
                  <a:srgbClr val="933B95"/>
                </a:solidFill>
                <a:latin typeface="Arial"/>
                <a:cs typeface="Arial"/>
              </a:rPr>
              <a:t>4</a:t>
            </a:r>
            <a:r>
              <a:rPr lang="en-US" b="1" dirty="0" smtClean="0">
                <a:solidFill>
                  <a:srgbClr val="933B95"/>
                </a:solidFill>
                <a:latin typeface="Arial"/>
                <a:cs typeface="Arial"/>
              </a:rPr>
              <a:t>-5g</a:t>
            </a:r>
            <a:endParaRPr lang="en-US" dirty="0">
              <a:solidFill>
                <a:srgbClr val="933B95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cxnSp>
        <p:nvCxnSpPr>
          <p:cNvPr id="7" name="Straight Connector 9"/>
          <p:cNvCxnSpPr/>
          <p:nvPr/>
        </p:nvCxnSpPr>
        <p:spPr>
          <a:xfrm>
            <a:off x="467544" y="4412292"/>
            <a:ext cx="77768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0"/>
          <p:cNvSpPr txBox="1"/>
          <p:nvPr/>
        </p:nvSpPr>
        <p:spPr>
          <a:xfrm>
            <a:off x="6048164" y="4640841"/>
            <a:ext cx="26642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Note:  Males’ Slides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6048164" y="2431574"/>
            <a:ext cx="28803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Note:  Females’ Slides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0567840"/>
              </p:ext>
            </p:extLst>
          </p:nvPr>
        </p:nvGraphicFramePr>
        <p:xfrm>
          <a:off x="107504" y="764704"/>
          <a:ext cx="4896544" cy="55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37698"/>
            <a:ext cx="4139952" cy="433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1995953" cy="223880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75689"/>
            <a:ext cx="5040560" cy="603448"/>
          </a:xfrm>
        </p:spPr>
        <p:txBody>
          <a:bodyPr>
            <a:noAutofit/>
          </a:bodyPr>
          <a:lstStyle/>
          <a:p>
            <a:r>
              <a:rPr lang="en-US" sz="3600" dirty="0"/>
              <a:t>Blood Composition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3248" y="6453456"/>
            <a:ext cx="5518489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rtlCol="0">
            <a:spAutoFit/>
          </a:bodyPr>
          <a:lstStyle/>
          <a:p>
            <a:pPr algn="ctr"/>
            <a:r>
              <a:rPr lang="en-US" sz="1400" dirty="0">
                <a:solidFill>
                  <a:srgbClr val="BFBFBF"/>
                </a:solidFill>
              </a:rPr>
              <a:t>Note: in </a:t>
            </a:r>
            <a:r>
              <a:rPr lang="en-US" sz="1400" dirty="0" smtClean="0">
                <a:solidFill>
                  <a:srgbClr val="BFBFBF"/>
                </a:solidFill>
              </a:rPr>
              <a:t>males’ </a:t>
            </a:r>
            <a:r>
              <a:rPr lang="en-US" sz="1400" dirty="0">
                <a:solidFill>
                  <a:srgbClr val="BFBFBF"/>
                </a:solidFill>
              </a:rPr>
              <a:t>slides water is 92</a:t>
            </a:r>
            <a:r>
              <a:rPr lang="en-US" sz="1400" dirty="0" smtClean="0">
                <a:solidFill>
                  <a:srgbClr val="BFBFBF"/>
                </a:solidFill>
              </a:rPr>
              <a:t>%, </a:t>
            </a:r>
            <a:r>
              <a:rPr lang="en-US" sz="1400" dirty="0">
                <a:solidFill>
                  <a:srgbClr val="BFBFBF"/>
                </a:solidFill>
              </a:rPr>
              <a:t>ions are 7</a:t>
            </a:r>
            <a:r>
              <a:rPr lang="en-US" sz="1400" dirty="0" smtClean="0">
                <a:solidFill>
                  <a:srgbClr val="BFBFBF"/>
                </a:solidFill>
              </a:rPr>
              <a:t>%, </a:t>
            </a:r>
            <a:r>
              <a:rPr lang="en-US" sz="1400" dirty="0">
                <a:solidFill>
                  <a:srgbClr val="BFBFBF"/>
                </a:solidFill>
              </a:rPr>
              <a:t>and proteins are 1%</a:t>
            </a:r>
          </a:p>
        </p:txBody>
      </p:sp>
      <p:sp>
        <p:nvSpPr>
          <p:cNvPr id="12" name="Arrow: Notched Right 11"/>
          <p:cNvSpPr/>
          <p:nvPr/>
        </p:nvSpPr>
        <p:spPr>
          <a:xfrm>
            <a:off x="5076056" y="908720"/>
            <a:ext cx="936104" cy="432048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1703174"/>
            <a:ext cx="9144000" cy="44140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94970" indent="-382270">
              <a:lnSpc>
                <a:spcPts val="3404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«"/>
              <a:tabLst>
                <a:tab pos="395605" algn="l"/>
              </a:tabLst>
            </a:pP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Iron in f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od</a:t>
            </a:r>
            <a:r>
              <a:rPr lang="en-US" b="1" spc="20" dirty="0">
                <a:solidFill>
                  <a:srgbClr val="7030A0"/>
                </a:solidFill>
                <a:latin typeface="Arial"/>
                <a:cs typeface="Arial"/>
              </a:rPr>
              <a:t> is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mostly in</a:t>
            </a:r>
            <a:r>
              <a:rPr lang="en-US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oxid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zed</a:t>
            </a:r>
            <a:r>
              <a:rPr lang="en-US" b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form</a:t>
            </a:r>
            <a:r>
              <a:rPr lang="en-US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(Ferr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c,</a:t>
            </a:r>
            <a:r>
              <a:rPr lang="en-US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7030A0"/>
                </a:solidFill>
                <a:latin typeface="Arial"/>
                <a:cs typeface="Arial"/>
              </a:rPr>
              <a:t>F</a:t>
            </a:r>
            <a:r>
              <a:rPr lang="en-US" b="1" spc="30" baseline="25132" dirty="0">
                <a:solidFill>
                  <a:srgbClr val="7030A0"/>
                </a:solidFill>
                <a:latin typeface="Arial"/>
                <a:cs typeface="Arial"/>
              </a:rPr>
              <a:t>+3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94970" indent="-382270">
              <a:lnSpc>
                <a:spcPts val="3420"/>
              </a:lnSpc>
              <a:spcBef>
                <a:spcPts val="365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«"/>
              <a:tabLst>
                <a:tab pos="395605" algn="l"/>
              </a:tabLst>
            </a:pP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B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e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tter</a:t>
            </a:r>
            <a:r>
              <a:rPr lang="en-US" b="1" spc="-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ab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s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or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b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ed</a:t>
            </a:r>
            <a:r>
              <a:rPr lang="en-US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in</a:t>
            </a:r>
            <a:r>
              <a:rPr lang="en-US" b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red</a:t>
            </a:r>
            <a:r>
              <a:rPr lang="en-US" b="1" spc="5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ced</a:t>
            </a:r>
            <a:r>
              <a:rPr lang="en-US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form</a:t>
            </a:r>
            <a:r>
              <a:rPr lang="en-US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7030A0"/>
                </a:solidFill>
                <a:latin typeface="Arial"/>
                <a:cs typeface="Arial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Ferro</a:t>
            </a:r>
            <a:r>
              <a:rPr lang="en-US" b="1" spc="5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lang="en-US" b="1" spc="-10" dirty="0">
                <a:solidFill>
                  <a:srgbClr val="7030A0"/>
                </a:solidFill>
                <a:latin typeface="Arial"/>
                <a:cs typeface="Arial"/>
              </a:rPr>
              <a:t>s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,</a:t>
            </a:r>
            <a:r>
              <a:rPr lang="en-US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7030A0"/>
                </a:solidFill>
                <a:latin typeface="Arial"/>
                <a:cs typeface="Arial"/>
              </a:rPr>
              <a:t>F</a:t>
            </a:r>
            <a:r>
              <a:rPr lang="en-US" b="1" spc="30" baseline="25132" dirty="0">
                <a:solidFill>
                  <a:srgbClr val="7030A0"/>
                </a:solidFill>
                <a:latin typeface="Arial"/>
                <a:cs typeface="Arial"/>
              </a:rPr>
              <a:t>+2 </a:t>
            </a:r>
            <a:r>
              <a:rPr lang="en-US" spc="-75" baseline="2430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94970" marR="157480" indent="-382270">
              <a:lnSpc>
                <a:spcPts val="3240"/>
              </a:lnSpc>
              <a:spcBef>
                <a:spcPts val="765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«"/>
              <a:tabLst>
                <a:tab pos="395605" algn="l"/>
              </a:tabLst>
            </a:pP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Iron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in st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mach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spc="-15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s</a:t>
            </a:r>
            <a:r>
              <a:rPr lang="en-US" b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red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u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ced</a:t>
            </a:r>
            <a:r>
              <a:rPr lang="en-US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by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ga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s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tric acid, </a:t>
            </a:r>
            <a:r>
              <a:rPr lang="en-US" b="1" spc="-40" dirty="0">
                <a:solidFill>
                  <a:srgbClr val="7030A0"/>
                </a:solidFill>
                <a:latin typeface="Arial"/>
                <a:cs typeface="Arial"/>
              </a:rPr>
              <a:t>V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itam</a:t>
            </a:r>
            <a:r>
              <a:rPr lang="en-US" b="1" spc="-15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n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C. </a:t>
            </a:r>
          </a:p>
          <a:p>
            <a:pPr marL="394970" marR="157480" indent="-382270">
              <a:lnSpc>
                <a:spcPts val="3240"/>
              </a:lnSpc>
              <a:spcBef>
                <a:spcPts val="765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«"/>
              <a:tabLst>
                <a:tab pos="395605" algn="l"/>
              </a:tabLst>
            </a:pPr>
            <a:endParaRPr lang="en-US" dirty="0">
              <a:latin typeface="Arial"/>
              <a:cs typeface="Arial"/>
            </a:endParaRPr>
          </a:p>
          <a:p>
            <a:pPr marL="394970" indent="-382270">
              <a:lnSpc>
                <a:spcPts val="3420"/>
              </a:lnSpc>
              <a:spcBef>
                <a:spcPts val="315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«"/>
              <a:tabLst>
                <a:tab pos="395605" algn="l"/>
              </a:tabLst>
            </a:pPr>
            <a:r>
              <a:rPr lang="en-US" b="1" dirty="0">
                <a:latin typeface="Arial"/>
                <a:cs typeface="Arial"/>
              </a:rPr>
              <a:t>What does rate</a:t>
            </a:r>
            <a:r>
              <a:rPr lang="en-US" b="1" spc="-3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of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iron </a:t>
            </a:r>
            <a:r>
              <a:rPr lang="en-US" b="1" u="sng" dirty="0">
                <a:latin typeface="Arial"/>
                <a:cs typeface="Arial"/>
              </a:rPr>
              <a:t>a</a:t>
            </a:r>
            <a:r>
              <a:rPr lang="en-US" b="1" u="sng" spc="5" dirty="0">
                <a:latin typeface="Arial"/>
                <a:cs typeface="Arial"/>
              </a:rPr>
              <a:t>b</a:t>
            </a:r>
            <a:r>
              <a:rPr lang="en-US" b="1" u="sng" dirty="0">
                <a:latin typeface="Arial"/>
                <a:cs typeface="Arial"/>
              </a:rPr>
              <a:t>sorption</a:t>
            </a:r>
            <a:r>
              <a:rPr lang="en-US" b="1" spc="2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dep</a:t>
            </a:r>
            <a:r>
              <a:rPr lang="en-US" b="1" spc="5" dirty="0">
                <a:latin typeface="Arial"/>
                <a:cs typeface="Arial"/>
              </a:rPr>
              <a:t>e</a:t>
            </a:r>
            <a:r>
              <a:rPr lang="en-US" b="1" dirty="0">
                <a:latin typeface="Arial"/>
                <a:cs typeface="Arial"/>
              </a:rPr>
              <a:t>nd on?</a:t>
            </a:r>
          </a:p>
          <a:p>
            <a:pPr marL="394970" indent="-382270">
              <a:lnSpc>
                <a:spcPts val="3420"/>
              </a:lnSpc>
              <a:spcBef>
                <a:spcPts val="315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«"/>
              <a:tabLst>
                <a:tab pos="395605" algn="l"/>
              </a:tabLst>
            </a:pPr>
            <a:r>
              <a:rPr lang="en-US" b="1" spc="5" dirty="0">
                <a:latin typeface="Arial"/>
                <a:cs typeface="Arial"/>
              </a:rPr>
              <a:t>-T</a:t>
            </a:r>
            <a:r>
              <a:rPr lang="en-US" b="1" dirty="0">
                <a:latin typeface="Arial"/>
                <a:cs typeface="Arial"/>
              </a:rPr>
              <a:t>he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amo</a:t>
            </a:r>
            <a:r>
              <a:rPr lang="en-US" b="1" spc="5" dirty="0">
                <a:latin typeface="Arial"/>
                <a:cs typeface="Arial"/>
              </a:rPr>
              <a:t>u</a:t>
            </a:r>
            <a:r>
              <a:rPr lang="en-US" b="1" dirty="0">
                <a:latin typeface="Arial"/>
                <a:cs typeface="Arial"/>
              </a:rPr>
              <a:t>nt of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iron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u="sng" dirty="0">
                <a:latin typeface="Arial"/>
                <a:cs typeface="Arial"/>
              </a:rPr>
              <a:t>stor</a:t>
            </a:r>
            <a:r>
              <a:rPr lang="en-US" b="1" u="sng" spc="5" dirty="0">
                <a:latin typeface="Arial"/>
                <a:cs typeface="Arial"/>
              </a:rPr>
              <a:t>e</a:t>
            </a:r>
            <a:r>
              <a:rPr lang="en-US" b="1" u="sng" dirty="0">
                <a:latin typeface="Arial"/>
                <a:cs typeface="Arial"/>
              </a:rPr>
              <a:t>d</a:t>
            </a:r>
            <a:r>
              <a:rPr lang="en-US" b="1" dirty="0">
                <a:latin typeface="Arial"/>
                <a:cs typeface="Arial"/>
              </a:rPr>
              <a:t>.</a:t>
            </a:r>
          </a:p>
          <a:p>
            <a:pPr marL="394970" indent="-382270">
              <a:lnSpc>
                <a:spcPts val="3420"/>
              </a:lnSpc>
              <a:spcBef>
                <a:spcPts val="315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«"/>
              <a:tabLst>
                <a:tab pos="39560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When does rate of iron absorption decrease?</a:t>
            </a:r>
          </a:p>
          <a:p>
            <a:pPr marL="394970" indent="-382270">
              <a:lnSpc>
                <a:spcPts val="3420"/>
              </a:lnSpc>
              <a:spcBef>
                <a:spcPts val="315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«"/>
              <a:tabLst>
                <a:tab pos="39560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 when iron stores are saturated 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(When all the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apoferritin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saturated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394970" indent="-382270">
              <a:lnSpc>
                <a:spcPts val="3420"/>
              </a:lnSpc>
              <a:spcBef>
                <a:spcPts val="315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«"/>
              <a:tabLst>
                <a:tab pos="395605" algn="l"/>
              </a:tabLst>
            </a:pPr>
            <a:endParaRPr lang="en-US" b="1" u="sng" dirty="0">
              <a:latin typeface="Arial"/>
              <a:cs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31840" y="3348883"/>
            <a:ext cx="3888432" cy="369332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Vitamin C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يساعد في الامتصاص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27984" y="-27384"/>
            <a:ext cx="4752528" cy="1477328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عشان كذا لما ناخذ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iron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 ينصحون نشرب معه عصير برتقال (فيتامين سي ) ليه؟ لانه يساعد بالامتصاص</a:t>
            </a:r>
          </a:p>
          <a:p>
            <a:pPr algn="r" rtl="1"/>
            <a:endParaRPr lang="ar-SA" b="1" dirty="0">
              <a:solidFill>
                <a:schemeClr val="bg1">
                  <a:lumMod val="65000"/>
                </a:schemeClr>
              </a:solidFill>
            </a:endParaRPr>
          </a:p>
          <a:p>
            <a:pPr algn="r" rtl="1"/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اللي عندهم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Stomach diseases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عندهم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Decrease in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vitC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 ما يقدرون يمتصون الـ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iron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 كويس.</a:t>
            </a:r>
          </a:p>
        </p:txBody>
      </p:sp>
      <p:cxnSp>
        <p:nvCxnSpPr>
          <p:cNvPr id="5" name="Elbow Connector 6"/>
          <p:cNvCxnSpPr/>
          <p:nvPr/>
        </p:nvCxnSpPr>
        <p:spPr>
          <a:xfrm rot="5400000">
            <a:off x="6358836" y="1823348"/>
            <a:ext cx="1898939" cy="11521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79512" y="338728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Iron </a:t>
            </a:r>
            <a:r>
              <a:rPr lang="en-US" sz="3600" dirty="0" smtClean="0"/>
              <a:t>Absorption: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484657" y="5962054"/>
            <a:ext cx="4680520" cy="923330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-Ferritin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intracellular iron-storage protein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 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-Ferritin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that is not combined with iron is called 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apoferritin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548680"/>
            <a:ext cx="9144000" cy="593239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9900" marR="5080" indent="-457200">
              <a:lnSpc>
                <a:spcPts val="3240"/>
              </a:lnSpc>
              <a:buClr>
                <a:srgbClr val="6D9FAF"/>
              </a:buClr>
              <a:buSzPct val="80000"/>
              <a:buFont typeface="Courier New" panose="02070309020205020404" pitchFamily="49" charset="0"/>
              <a:buChar char="o"/>
              <a:tabLst>
                <a:tab pos="395605" algn="l"/>
                <a:tab pos="6518275" algn="l"/>
              </a:tabLst>
            </a:pPr>
            <a:r>
              <a:rPr lang="en-US" b="1" dirty="0">
                <a:latin typeface="Arial"/>
                <a:cs typeface="Arial"/>
              </a:rPr>
              <a:t>Iron transportation:</a:t>
            </a:r>
          </a:p>
          <a:p>
            <a:pPr marL="12700" marR="5080">
              <a:lnSpc>
                <a:spcPts val="3240"/>
              </a:lnSpc>
              <a:buClr>
                <a:srgbClr val="6D9FAF"/>
              </a:buClr>
              <a:buSzPct val="80000"/>
              <a:tabLst>
                <a:tab pos="395605" algn="l"/>
                <a:tab pos="6518275" algn="l"/>
              </a:tabLst>
            </a:pPr>
            <a:r>
              <a:rPr lang="en-US" b="1" dirty="0">
                <a:latin typeface="Arial"/>
                <a:cs typeface="Arial"/>
              </a:rPr>
              <a:t>in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plasma in</a:t>
            </a:r>
            <a:r>
              <a:rPr lang="en-US" b="1" spc="1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the form of</a:t>
            </a:r>
            <a:r>
              <a:rPr lang="en-US" b="1" spc="-10" dirty="0">
                <a:latin typeface="Arial"/>
                <a:cs typeface="Arial"/>
              </a:rPr>
              <a:t> </a:t>
            </a:r>
            <a:r>
              <a:rPr lang="en-US" b="1" u="sng" spc="-165" dirty="0">
                <a:latin typeface="Arial"/>
                <a:cs typeface="Arial"/>
              </a:rPr>
              <a:t>T</a:t>
            </a:r>
            <a:r>
              <a:rPr lang="en-US" b="1" u="sng" dirty="0">
                <a:latin typeface="Arial"/>
                <a:cs typeface="Arial"/>
              </a:rPr>
              <a:t>ran</a:t>
            </a:r>
            <a:r>
              <a:rPr lang="en-US" b="1" u="sng" spc="5" dirty="0">
                <a:latin typeface="Arial"/>
                <a:cs typeface="Arial"/>
              </a:rPr>
              <a:t>s</a:t>
            </a:r>
            <a:r>
              <a:rPr lang="en-US" b="1" u="sng" dirty="0">
                <a:latin typeface="Arial"/>
                <a:cs typeface="Arial"/>
              </a:rPr>
              <a:t>ferrin</a:t>
            </a:r>
            <a:r>
              <a:rPr lang="en-US" b="1" spc="-1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(</a:t>
            </a:r>
            <a:r>
              <a:rPr lang="en-US" b="1" dirty="0" err="1">
                <a:latin typeface="Arial"/>
                <a:cs typeface="Arial"/>
              </a:rPr>
              <a:t>ap</a:t>
            </a:r>
            <a:r>
              <a:rPr lang="en-US" b="1" spc="5" dirty="0" err="1">
                <a:latin typeface="Arial"/>
                <a:cs typeface="Arial"/>
              </a:rPr>
              <a:t>o</a:t>
            </a:r>
            <a:r>
              <a:rPr lang="en-US" b="1" dirty="0" err="1">
                <a:latin typeface="Arial"/>
                <a:cs typeface="Arial"/>
              </a:rPr>
              <a:t>tran</a:t>
            </a:r>
            <a:r>
              <a:rPr lang="en-US" b="1" spc="5" dirty="0" err="1">
                <a:latin typeface="Arial"/>
                <a:cs typeface="Arial"/>
              </a:rPr>
              <a:t>s</a:t>
            </a:r>
            <a:r>
              <a:rPr lang="en-US" b="1" dirty="0" err="1">
                <a:latin typeface="Arial"/>
                <a:cs typeface="Arial"/>
              </a:rPr>
              <a:t>ferrin</a:t>
            </a:r>
            <a:r>
              <a:rPr lang="en-US" b="1" spc="-1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+ iro</a:t>
            </a:r>
            <a:r>
              <a:rPr lang="en-US" b="1" spc="5" dirty="0">
                <a:latin typeface="Arial"/>
                <a:cs typeface="Arial"/>
              </a:rPr>
              <a:t>n</a:t>
            </a:r>
            <a:r>
              <a:rPr lang="en-US" b="1" dirty="0" smtClean="0">
                <a:latin typeface="Arial"/>
                <a:cs typeface="Arial"/>
              </a:rPr>
              <a:t>).</a:t>
            </a:r>
          </a:p>
          <a:p>
            <a:pPr marL="12700" marR="5080">
              <a:lnSpc>
                <a:spcPts val="3240"/>
              </a:lnSpc>
              <a:buClr>
                <a:srgbClr val="6D9FAF"/>
              </a:buClr>
              <a:buSzPct val="80000"/>
              <a:tabLst>
                <a:tab pos="395605" algn="l"/>
                <a:tab pos="6518275" algn="l"/>
              </a:tabLst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B050"/>
                </a:solidFill>
              </a:rPr>
              <a:t>Normally </a:t>
            </a:r>
            <a:r>
              <a:rPr lang="en-US" b="1" dirty="0">
                <a:solidFill>
                  <a:srgbClr val="00B050"/>
                </a:solidFill>
              </a:rPr>
              <a:t>30-40 saturated with Fe: (plasma iron 100-130ug/100ml)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B050"/>
                </a:solidFill>
              </a:rPr>
              <a:t>When transferrin is 100% saturated with Fe:( plasma iron 300ug/100ml) </a:t>
            </a:r>
            <a:endParaRPr lang="en-US" sz="36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</a:pPr>
            <a:endParaRPr lang="en-US" sz="3600" b="1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</a:pPr>
            <a:endParaRPr lang="en-US" sz="3600" b="1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6D9FAF"/>
              </a:buClr>
              <a:buSzPct val="80000"/>
              <a:buFont typeface="Courier New" panose="02070309020205020404" pitchFamily="49" charset="0"/>
              <a:buChar char="o"/>
              <a:tabLst>
                <a:tab pos="395605" algn="l"/>
              </a:tabLst>
            </a:pPr>
            <a:r>
              <a:rPr lang="en-US" b="1" dirty="0">
                <a:latin typeface="Arial"/>
                <a:cs typeface="Arial"/>
              </a:rPr>
              <a:t>Iron</a:t>
            </a:r>
            <a:r>
              <a:rPr lang="en-US" b="1" spc="5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storage:</a:t>
            </a:r>
            <a:endParaRPr lang="en-US" b="1" dirty="0">
              <a:latin typeface="Arial"/>
              <a:cs typeface="Arial"/>
            </a:endParaRPr>
          </a:p>
          <a:p>
            <a:pPr marL="882650" lvl="1" indent="-457200">
              <a:lnSpc>
                <a:spcPct val="100000"/>
              </a:lnSpc>
              <a:spcBef>
                <a:spcPts val="330"/>
              </a:spcBef>
              <a:buClr>
                <a:schemeClr val="accent4">
                  <a:lumMod val="75000"/>
                </a:schemeClr>
              </a:buClr>
              <a:buSzPct val="90384"/>
              <a:buFont typeface="Wingdings" panose="05000000000000000000" pitchFamily="2" charset="2"/>
              <a:buChar char="«"/>
              <a:tabLst>
                <a:tab pos="699135" algn="l"/>
              </a:tabLst>
            </a:pPr>
            <a:r>
              <a:rPr lang="en-US" b="1" u="sng" dirty="0">
                <a:latin typeface="Arial"/>
                <a:cs typeface="Arial"/>
              </a:rPr>
              <a:t>F</a:t>
            </a:r>
            <a:r>
              <a:rPr lang="en-US" b="1" u="sng" spc="5" dirty="0">
                <a:latin typeface="Arial"/>
                <a:cs typeface="Arial"/>
              </a:rPr>
              <a:t>e</a:t>
            </a:r>
            <a:r>
              <a:rPr lang="en-US" b="1" u="sng" dirty="0">
                <a:latin typeface="Arial"/>
                <a:cs typeface="Arial"/>
              </a:rPr>
              <a:t>rr</a:t>
            </a:r>
            <a:r>
              <a:rPr lang="en-US" b="1" u="sng" spc="-15" dirty="0">
                <a:latin typeface="Arial"/>
                <a:cs typeface="Arial"/>
              </a:rPr>
              <a:t>i</a:t>
            </a:r>
            <a:r>
              <a:rPr lang="en-US" b="1" u="sng" dirty="0">
                <a:latin typeface="Arial"/>
                <a:cs typeface="Arial"/>
              </a:rPr>
              <a:t>tin</a:t>
            </a:r>
            <a:r>
              <a:rPr lang="en-US" b="1" spc="-25" dirty="0">
                <a:latin typeface="Arial"/>
                <a:cs typeface="Arial"/>
              </a:rPr>
              <a:t> : </a:t>
            </a:r>
            <a:r>
              <a:rPr lang="en-US" b="1" spc="-5" dirty="0">
                <a:latin typeface="Arial"/>
                <a:cs typeface="Arial"/>
              </a:rPr>
              <a:t>(</a:t>
            </a:r>
            <a:r>
              <a:rPr lang="en-US" b="1" dirty="0" err="1">
                <a:latin typeface="Arial"/>
                <a:cs typeface="Arial"/>
              </a:rPr>
              <a:t>a</a:t>
            </a:r>
            <a:r>
              <a:rPr lang="en-US" b="1" spc="5" dirty="0" err="1">
                <a:latin typeface="Arial"/>
                <a:cs typeface="Arial"/>
              </a:rPr>
              <a:t>p</a:t>
            </a:r>
            <a:r>
              <a:rPr lang="en-US" b="1" dirty="0" err="1">
                <a:latin typeface="Arial"/>
                <a:cs typeface="Arial"/>
              </a:rPr>
              <a:t>of</a:t>
            </a:r>
            <a:r>
              <a:rPr lang="en-US" b="1" spc="5" dirty="0" err="1">
                <a:latin typeface="Arial"/>
                <a:cs typeface="Arial"/>
              </a:rPr>
              <a:t>e</a:t>
            </a:r>
            <a:r>
              <a:rPr lang="en-US" b="1" dirty="0" err="1">
                <a:latin typeface="Arial"/>
                <a:cs typeface="Arial"/>
              </a:rPr>
              <a:t>rr</a:t>
            </a:r>
            <a:r>
              <a:rPr lang="en-US" b="1" spc="-15" dirty="0" err="1">
                <a:latin typeface="Arial"/>
                <a:cs typeface="Arial"/>
              </a:rPr>
              <a:t>i</a:t>
            </a:r>
            <a:r>
              <a:rPr lang="en-US" b="1" dirty="0" err="1">
                <a:latin typeface="Arial"/>
                <a:cs typeface="Arial"/>
              </a:rPr>
              <a:t>tin</a:t>
            </a:r>
            <a:r>
              <a:rPr lang="en-US" b="1" spc="-3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+ i</a:t>
            </a:r>
            <a:r>
              <a:rPr lang="en-US" b="1" spc="-10" dirty="0">
                <a:latin typeface="Arial"/>
                <a:cs typeface="Arial"/>
              </a:rPr>
              <a:t>r</a:t>
            </a:r>
            <a:r>
              <a:rPr lang="en-US" b="1" dirty="0">
                <a:latin typeface="Arial"/>
                <a:cs typeface="Arial"/>
              </a:rPr>
              <a:t>on</a:t>
            </a:r>
            <a:r>
              <a:rPr lang="en-US" b="1" dirty="0" smtClean="0">
                <a:latin typeface="Arial"/>
                <a:cs typeface="Arial"/>
              </a:rPr>
              <a:t>) (Loose bond)</a:t>
            </a:r>
            <a:endParaRPr lang="en-US" b="1" dirty="0">
              <a:latin typeface="Arial"/>
              <a:cs typeface="Arial"/>
            </a:endParaRPr>
          </a:p>
          <a:p>
            <a:pPr marL="882650" marR="1086485" lvl="1" indent="-457200">
              <a:lnSpc>
                <a:spcPts val="2810"/>
              </a:lnSpc>
              <a:spcBef>
                <a:spcPts val="665"/>
              </a:spcBef>
              <a:buClr>
                <a:schemeClr val="accent4">
                  <a:lumMod val="75000"/>
                </a:schemeClr>
              </a:buClr>
              <a:buSzPct val="88461"/>
              <a:buFont typeface="Wingdings" panose="05000000000000000000" pitchFamily="2" charset="2"/>
              <a:buChar char="«"/>
              <a:tabLst>
                <a:tab pos="699135" algn="l"/>
              </a:tabLst>
            </a:pPr>
            <a:r>
              <a:rPr lang="en-US" b="1" u="sng" dirty="0" err="1">
                <a:latin typeface="Arial"/>
                <a:cs typeface="Arial"/>
              </a:rPr>
              <a:t>H</a:t>
            </a:r>
            <a:r>
              <a:rPr lang="en-US" b="1" u="sng" spc="10" dirty="0" err="1">
                <a:latin typeface="Arial"/>
                <a:cs typeface="Arial"/>
              </a:rPr>
              <a:t>a</a:t>
            </a:r>
            <a:r>
              <a:rPr lang="en-US" b="1" u="sng" dirty="0" err="1">
                <a:latin typeface="Arial"/>
                <a:cs typeface="Arial"/>
              </a:rPr>
              <a:t>e</a:t>
            </a:r>
            <a:r>
              <a:rPr lang="en-US" b="1" u="sng" spc="5" dirty="0" err="1">
                <a:latin typeface="Arial"/>
                <a:cs typeface="Arial"/>
              </a:rPr>
              <a:t>m</a:t>
            </a:r>
            <a:r>
              <a:rPr lang="en-US" b="1" u="sng" dirty="0" err="1">
                <a:latin typeface="Arial"/>
                <a:cs typeface="Arial"/>
              </a:rPr>
              <a:t>o</a:t>
            </a:r>
            <a:r>
              <a:rPr lang="en-US" b="1" u="sng" spc="10" dirty="0" err="1">
                <a:latin typeface="Arial"/>
                <a:cs typeface="Arial"/>
              </a:rPr>
              <a:t>s</a:t>
            </a:r>
            <a:r>
              <a:rPr lang="en-US" b="1" u="sng" dirty="0" err="1">
                <a:latin typeface="Arial"/>
                <a:cs typeface="Arial"/>
              </a:rPr>
              <a:t>id</a:t>
            </a:r>
            <a:r>
              <a:rPr lang="en-US" b="1" u="sng" spc="5" dirty="0" err="1">
                <a:latin typeface="Arial"/>
                <a:cs typeface="Arial"/>
              </a:rPr>
              <a:t>e</a:t>
            </a:r>
            <a:r>
              <a:rPr lang="en-US" b="1" u="sng" dirty="0" err="1">
                <a:latin typeface="Arial"/>
                <a:cs typeface="Arial"/>
              </a:rPr>
              <a:t>rin</a:t>
            </a:r>
            <a:r>
              <a:rPr lang="en-US" b="1" spc="-5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: in</a:t>
            </a:r>
            <a:r>
              <a:rPr lang="en-US" b="1" spc="5" dirty="0">
                <a:latin typeface="Arial"/>
                <a:cs typeface="Arial"/>
              </a:rPr>
              <a:t>s</a:t>
            </a:r>
            <a:r>
              <a:rPr lang="en-US" b="1" dirty="0">
                <a:latin typeface="Arial"/>
                <a:cs typeface="Arial"/>
              </a:rPr>
              <a:t>ol</a:t>
            </a:r>
            <a:r>
              <a:rPr lang="en-US" b="1" spc="5" dirty="0">
                <a:latin typeface="Arial"/>
                <a:cs typeface="Arial"/>
              </a:rPr>
              <a:t>u</a:t>
            </a:r>
            <a:r>
              <a:rPr lang="en-US" b="1" dirty="0">
                <a:latin typeface="Arial"/>
                <a:cs typeface="Arial"/>
              </a:rPr>
              <a:t>ble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c</a:t>
            </a:r>
            <a:r>
              <a:rPr lang="en-US" b="1" spc="10" dirty="0">
                <a:latin typeface="Arial"/>
                <a:cs typeface="Arial"/>
              </a:rPr>
              <a:t>o</a:t>
            </a:r>
            <a:r>
              <a:rPr lang="en-US" b="1" dirty="0">
                <a:latin typeface="Arial"/>
                <a:cs typeface="Arial"/>
              </a:rPr>
              <a:t>m</a:t>
            </a:r>
            <a:r>
              <a:rPr lang="en-US" b="1" spc="5" dirty="0">
                <a:latin typeface="Arial"/>
                <a:cs typeface="Arial"/>
              </a:rPr>
              <a:t>p</a:t>
            </a:r>
            <a:r>
              <a:rPr lang="en-US" b="1" dirty="0">
                <a:latin typeface="Arial"/>
                <a:cs typeface="Arial"/>
              </a:rPr>
              <a:t>lex m</a:t>
            </a:r>
            <a:r>
              <a:rPr lang="en-US" b="1" spc="5" dirty="0">
                <a:latin typeface="Arial"/>
                <a:cs typeface="Arial"/>
              </a:rPr>
              <a:t>o</a:t>
            </a:r>
            <a:r>
              <a:rPr lang="en-US" b="1" dirty="0">
                <a:latin typeface="Arial"/>
                <a:cs typeface="Arial"/>
              </a:rPr>
              <a:t>le</a:t>
            </a:r>
            <a:r>
              <a:rPr lang="en-US" b="1" spc="5" dirty="0">
                <a:latin typeface="Arial"/>
                <a:cs typeface="Arial"/>
              </a:rPr>
              <a:t>c</a:t>
            </a:r>
            <a:r>
              <a:rPr lang="en-US" b="1" dirty="0">
                <a:latin typeface="Arial"/>
                <a:cs typeface="Arial"/>
              </a:rPr>
              <a:t>ul</a:t>
            </a:r>
            <a:r>
              <a:rPr lang="en-US" b="1" spc="5" dirty="0">
                <a:latin typeface="Arial"/>
                <a:cs typeface="Arial"/>
              </a:rPr>
              <a:t>e,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Ferritin + Ferritin</a:t>
            </a:r>
            <a:r>
              <a:rPr lang="en-US" b="1" dirty="0" smtClean="0">
                <a:solidFill>
                  <a:srgbClr val="00B050"/>
                </a:solidFill>
              </a:rPr>
              <a:t>) (Firm bond)</a:t>
            </a:r>
            <a:endParaRPr lang="en-US" b="1" dirty="0">
              <a:solidFill>
                <a:srgbClr val="00B050"/>
              </a:solidFill>
            </a:endParaRPr>
          </a:p>
          <a:p>
            <a:pPr marL="882650" marR="1086485" lvl="1" indent="-457200">
              <a:lnSpc>
                <a:spcPts val="2810"/>
              </a:lnSpc>
              <a:spcBef>
                <a:spcPts val="665"/>
              </a:spcBef>
              <a:buClr>
                <a:schemeClr val="accent4">
                  <a:lumMod val="75000"/>
                </a:schemeClr>
              </a:buClr>
              <a:buSzPct val="88461"/>
              <a:buFont typeface="Wingdings" panose="05000000000000000000" pitchFamily="2" charset="2"/>
              <a:buChar char="«"/>
              <a:tabLst>
                <a:tab pos="699135" algn="l"/>
              </a:tabLst>
            </a:pPr>
            <a:r>
              <a:rPr lang="en-US" b="1" spc="-25" dirty="0">
                <a:latin typeface="Arial"/>
                <a:cs typeface="Arial"/>
              </a:rPr>
              <a:t>Sites : </a:t>
            </a:r>
            <a:r>
              <a:rPr lang="en-US" b="1" dirty="0"/>
              <a:t>liver, spleen &amp; bone marrow</a:t>
            </a:r>
            <a:endParaRPr lang="en-US" sz="3200" b="1" dirty="0">
              <a:latin typeface="Times New Roman"/>
              <a:cs typeface="Times New Roman"/>
            </a:endParaRPr>
          </a:p>
          <a:p>
            <a:pPr marL="195580" marR="363855" indent="-457200">
              <a:lnSpc>
                <a:spcPts val="3240"/>
              </a:lnSpc>
              <a:buClr>
                <a:srgbClr val="6D9FAF"/>
              </a:buClr>
              <a:buSzPct val="80000"/>
              <a:buFont typeface="Courier New" panose="02070309020205020404" pitchFamily="49" charset="0"/>
              <a:buChar char="o"/>
              <a:tabLst>
                <a:tab pos="395605" algn="l"/>
              </a:tabLst>
            </a:pP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D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a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lang="en-US" b="1" spc="-15" dirty="0">
                <a:solidFill>
                  <a:srgbClr val="7030A0"/>
                </a:solidFill>
                <a:latin typeface="Arial"/>
                <a:cs typeface="Arial"/>
              </a:rPr>
              <a:t>l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y </a:t>
            </a:r>
            <a:r>
              <a:rPr lang="en-US" b="1" spc="-10" dirty="0">
                <a:solidFill>
                  <a:srgbClr val="7030A0"/>
                </a:solidFill>
                <a:latin typeface="Arial"/>
                <a:cs typeface="Arial"/>
              </a:rPr>
              <a:t>l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oss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of</a:t>
            </a:r>
            <a:r>
              <a:rPr lang="en-US" b="1" spc="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iron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is</a:t>
            </a:r>
            <a:r>
              <a:rPr lang="en-US" b="1" spc="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0.6</a:t>
            </a:r>
            <a:r>
              <a:rPr lang="en-US" b="1" spc="-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mg</a:t>
            </a:r>
            <a:r>
              <a:rPr lang="en-US" b="1" spc="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in</a:t>
            </a:r>
            <a:r>
              <a:rPr lang="en-US" b="1" spc="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male &amp; 1.3mg/day</a:t>
            </a:r>
            <a:r>
              <a:rPr lang="en-US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in females</a:t>
            </a:r>
            <a:r>
              <a:rPr lang="en-US" b="1" dirty="0" smtClean="0">
                <a:solidFill>
                  <a:srgbClr val="7030A0"/>
                </a:solidFill>
                <a:latin typeface="Arial"/>
                <a:cs typeface="Arial"/>
              </a:rPr>
              <a:t>.</a:t>
            </a:r>
          </a:p>
          <a:p>
            <a:pPr marL="195580" marR="363855" indent="-457200">
              <a:lnSpc>
                <a:spcPts val="3240"/>
              </a:lnSpc>
              <a:buClr>
                <a:srgbClr val="6D9FAF"/>
              </a:buClr>
              <a:buSzPct val="80000"/>
              <a:buFont typeface="Courier New" panose="02070309020205020404" pitchFamily="49" charset="0"/>
              <a:buChar char="o"/>
              <a:tabLst>
                <a:tab pos="395605" algn="l"/>
              </a:tabLst>
            </a:pP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Diet provides 10-20 mg iron per </a:t>
            </a:r>
            <a:r>
              <a:rPr lang="en-US" b="1" dirty="0" smtClean="0">
                <a:solidFill>
                  <a:srgbClr val="7030A0"/>
                </a:solidFill>
                <a:latin typeface="Arial"/>
                <a:cs typeface="Arial"/>
              </a:rPr>
              <a:t>day.</a:t>
            </a:r>
            <a:endParaRPr lang="en-US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6324" y="2767370"/>
            <a:ext cx="8531352" cy="830997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Haemosiderin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: Iron storage complex only found in cells (not in circulating blood) appears to be 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a complex of ferritin. 2. denatured ferritin. 3. other material.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(not a good supplier of iron when needed)</a:t>
            </a:r>
            <a:endParaRPr lang="ar-S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88000" y="4301056"/>
            <a:ext cx="35044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نفقد الـ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Iron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 عن طريق جرح </a:t>
            </a:r>
            <a:r>
              <a:rPr lang="ar-SA" b="1" dirty="0" smtClean="0">
                <a:solidFill>
                  <a:schemeClr val="bg1">
                    <a:lumMod val="65000"/>
                  </a:schemeClr>
                </a:solidFill>
              </a:rPr>
              <a:t>بالجلد أو قص الأظافر والشعر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43198"/>
            <a:ext cx="8229600" cy="62168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Transport and Storage of Iron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381328"/>
            <a:ext cx="1981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816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/>
              <a:t>Iron excretion 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937519"/>
              </p:ext>
            </p:extLst>
          </p:nvPr>
        </p:nvGraphicFramePr>
        <p:xfrm>
          <a:off x="457200" y="1219200"/>
          <a:ext cx="8229600" cy="444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7403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Iron losses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7403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feces: unabsorbed, dead epithelial cells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7403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bile and saliva.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7403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Skin: cell, hair, nail, in sweat.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7403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Urine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7403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Menstruation, pregnancy and child birth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06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95536" y="1124744"/>
            <a:ext cx="8291264" cy="525015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lang="en-US" sz="2000" b="1" dirty="0">
                <a:latin typeface="Arial"/>
                <a:cs typeface="Arial"/>
              </a:rPr>
              <a:t>RBC</a:t>
            </a:r>
            <a:r>
              <a:rPr lang="en-US" sz="2000" b="1" spc="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l</a:t>
            </a:r>
            <a:r>
              <a:rPr lang="en-US" sz="2000" b="1" spc="5" dirty="0">
                <a:latin typeface="Arial"/>
                <a:cs typeface="Arial"/>
              </a:rPr>
              <a:t>i</a:t>
            </a:r>
            <a:r>
              <a:rPr lang="en-US" sz="2000" b="1" dirty="0">
                <a:latin typeface="Arial"/>
                <a:cs typeface="Arial"/>
              </a:rPr>
              <a:t>fe</a:t>
            </a:r>
            <a:r>
              <a:rPr lang="en-US" sz="2000" b="1" spc="-3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span </a:t>
            </a:r>
            <a:r>
              <a:rPr lang="en-US" sz="2000" b="1" spc="5" dirty="0">
                <a:latin typeface="Arial"/>
                <a:cs typeface="Arial"/>
              </a:rPr>
              <a:t>i</a:t>
            </a:r>
            <a:r>
              <a:rPr lang="en-US" sz="2000" b="1" dirty="0">
                <a:latin typeface="Arial"/>
                <a:cs typeface="Arial"/>
              </a:rPr>
              <a:t>n</a:t>
            </a:r>
            <a:r>
              <a:rPr lang="en-US" sz="2000" b="1" spc="-1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ci</a:t>
            </a:r>
            <a:r>
              <a:rPr lang="en-US" sz="2000" b="1" spc="5" dirty="0">
                <a:latin typeface="Arial"/>
                <a:cs typeface="Arial"/>
              </a:rPr>
              <a:t>r</a:t>
            </a:r>
            <a:r>
              <a:rPr lang="en-US" sz="2000" b="1" dirty="0">
                <a:latin typeface="Arial"/>
                <a:cs typeface="Arial"/>
              </a:rPr>
              <a:t>cula</a:t>
            </a:r>
            <a:r>
              <a:rPr lang="en-US" sz="2000" b="1" spc="5" dirty="0">
                <a:latin typeface="Arial"/>
                <a:cs typeface="Arial"/>
              </a:rPr>
              <a:t>t</a:t>
            </a:r>
            <a:r>
              <a:rPr lang="en-US" sz="2000" b="1" dirty="0">
                <a:latin typeface="Arial"/>
                <a:cs typeface="Arial"/>
              </a:rPr>
              <a:t>ion</a:t>
            </a:r>
            <a:r>
              <a:rPr lang="en-US" sz="2000" b="1" spc="-30" dirty="0"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lang="en-US"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120</a:t>
            </a:r>
            <a:r>
              <a:rPr lang="en-US"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lang="en-US" sz="2000" b="1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2000" b="1" dirty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6D9FAF"/>
              </a:buClr>
              <a:buFont typeface="Wingdings"/>
              <a:buChar char=""/>
            </a:pPr>
            <a:endParaRPr lang="en-US" sz="2000" dirty="0">
              <a:latin typeface="Times New Roman"/>
              <a:cs typeface="Times New Roman"/>
            </a:endParaRPr>
          </a:p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lang="en-US" sz="2000" b="1" dirty="0">
                <a:latin typeface="Arial"/>
                <a:cs typeface="Arial"/>
              </a:rPr>
              <a:t>Metabolic</a:t>
            </a:r>
            <a:r>
              <a:rPr lang="en-US" sz="2000" b="1" spc="-3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active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cells.</a:t>
            </a:r>
            <a:endParaRPr lang="en-US" sz="2000" dirty="0">
              <a:latin typeface="Arial"/>
              <a:cs typeface="Arial"/>
            </a:endParaRPr>
          </a:p>
          <a:p>
            <a:pPr marL="394970" marR="667385" indent="-382270">
              <a:lnSpc>
                <a:spcPct val="80000"/>
              </a:lnSpc>
              <a:spcBef>
                <a:spcPts val="575"/>
              </a:spcBef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lang="en-US" sz="2000" b="1" dirty="0">
                <a:latin typeface="Arial"/>
                <a:cs typeface="Arial"/>
              </a:rPr>
              <a:t>O</a:t>
            </a:r>
            <a:r>
              <a:rPr lang="en-US" sz="2000" b="1" spc="5" dirty="0">
                <a:latin typeface="Arial"/>
                <a:cs typeface="Arial"/>
              </a:rPr>
              <a:t>l</a:t>
            </a:r>
            <a:r>
              <a:rPr lang="en-US" sz="2000" b="1" dirty="0">
                <a:latin typeface="Arial"/>
                <a:cs typeface="Arial"/>
              </a:rPr>
              <a:t>d</a:t>
            </a:r>
            <a:r>
              <a:rPr lang="en-US" sz="2000" b="1" spc="-4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cells</a:t>
            </a:r>
            <a:r>
              <a:rPr lang="en-US" sz="2000" b="1" spc="5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h</a:t>
            </a:r>
            <a:r>
              <a:rPr lang="en-US" sz="2000" b="1" dirty="0">
                <a:latin typeface="Arial"/>
                <a:cs typeface="Arial"/>
              </a:rPr>
              <a:t>ave a</a:t>
            </a:r>
            <a:r>
              <a:rPr lang="en-US" sz="2000" b="1" spc="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f</a:t>
            </a:r>
            <a:r>
              <a:rPr lang="en-US" sz="2000" b="1" spc="5" dirty="0">
                <a:latin typeface="Arial"/>
                <a:cs typeface="Arial"/>
              </a:rPr>
              <a:t>r</a:t>
            </a:r>
            <a:r>
              <a:rPr lang="en-US" sz="2000" b="1" dirty="0">
                <a:latin typeface="Arial"/>
                <a:cs typeface="Arial"/>
              </a:rPr>
              <a:t>agi</a:t>
            </a:r>
            <a:r>
              <a:rPr lang="en-US" sz="2000" b="1" spc="5" dirty="0">
                <a:latin typeface="Arial"/>
                <a:cs typeface="Arial"/>
              </a:rPr>
              <a:t>l</a:t>
            </a:r>
            <a:r>
              <a:rPr lang="en-US" sz="2000" b="1" dirty="0">
                <a:latin typeface="Arial"/>
                <a:cs typeface="Arial"/>
              </a:rPr>
              <a:t>e</a:t>
            </a:r>
            <a:r>
              <a:rPr lang="en-US" sz="2000" b="1" spc="-2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cell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me</a:t>
            </a:r>
            <a:r>
              <a:rPr lang="en-US" sz="2000" b="1" spc="5" dirty="0">
                <a:latin typeface="Arial"/>
                <a:cs typeface="Arial"/>
              </a:rPr>
              <a:t>m</a:t>
            </a:r>
            <a:r>
              <a:rPr lang="en-US" sz="2000" b="1" dirty="0">
                <a:latin typeface="Arial"/>
                <a:cs typeface="Arial"/>
              </a:rPr>
              <a:t>brane,</a:t>
            </a:r>
            <a:r>
              <a:rPr lang="en-US" sz="2000" b="1" spc="5" dirty="0">
                <a:latin typeface="Arial"/>
                <a:cs typeface="Arial"/>
              </a:rPr>
              <a:t> the </a:t>
            </a:r>
            <a:r>
              <a:rPr lang="en-US" sz="2000" b="1" dirty="0">
                <a:latin typeface="Arial"/>
                <a:cs typeface="Arial"/>
              </a:rPr>
              <a:t>ce</a:t>
            </a:r>
            <a:r>
              <a:rPr lang="en-US" sz="2000" b="1" spc="5" dirty="0">
                <a:latin typeface="Arial"/>
                <a:cs typeface="Arial"/>
              </a:rPr>
              <a:t>l</a:t>
            </a:r>
            <a:r>
              <a:rPr lang="en-US" sz="2000" b="1" dirty="0">
                <a:latin typeface="Arial"/>
                <a:cs typeface="Arial"/>
              </a:rPr>
              <a:t>l </a:t>
            </a:r>
            <a:r>
              <a:rPr lang="en-US" sz="2000" b="1" spc="25" dirty="0">
                <a:latin typeface="Arial"/>
                <a:cs typeface="Arial"/>
              </a:rPr>
              <a:t>w</a:t>
            </a:r>
            <a:r>
              <a:rPr lang="en-US" sz="2000" b="1" dirty="0">
                <a:latin typeface="Arial"/>
                <a:cs typeface="Arial"/>
              </a:rPr>
              <a:t>i</a:t>
            </a:r>
            <a:r>
              <a:rPr lang="en-US" sz="2000" b="1" spc="5" dirty="0">
                <a:latin typeface="Arial"/>
                <a:cs typeface="Arial"/>
              </a:rPr>
              <a:t>l</a:t>
            </a:r>
            <a:r>
              <a:rPr lang="en-US" sz="2000" b="1" dirty="0">
                <a:latin typeface="Arial"/>
                <a:cs typeface="Arial"/>
              </a:rPr>
              <a:t>l rup</a:t>
            </a:r>
            <a:r>
              <a:rPr lang="en-US" sz="2000" b="1" spc="5" dirty="0">
                <a:latin typeface="Arial"/>
                <a:cs typeface="Arial"/>
              </a:rPr>
              <a:t>t</a:t>
            </a:r>
            <a:r>
              <a:rPr lang="en-US" sz="2000" b="1" dirty="0">
                <a:latin typeface="Arial"/>
                <a:cs typeface="Arial"/>
              </a:rPr>
              <a:t>ure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as </a:t>
            </a:r>
            <a:r>
              <a:rPr lang="en-US" sz="2000" b="1" spc="5" dirty="0">
                <a:latin typeface="Arial"/>
                <a:cs typeface="Arial"/>
              </a:rPr>
              <a:t>i</a:t>
            </a:r>
            <a:r>
              <a:rPr lang="en-US" sz="2000" b="1" dirty="0">
                <a:latin typeface="Arial"/>
                <a:cs typeface="Arial"/>
              </a:rPr>
              <a:t>t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passes</a:t>
            </a:r>
            <a:r>
              <a:rPr lang="en-US" sz="2000" b="1" spc="2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in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nar</a:t>
            </a:r>
            <a:r>
              <a:rPr lang="en-US" sz="2000" b="1" spc="5" dirty="0">
                <a:latin typeface="Arial"/>
                <a:cs typeface="Arial"/>
              </a:rPr>
              <a:t>r</a:t>
            </a:r>
            <a:r>
              <a:rPr lang="en-US" sz="2000" b="1" dirty="0">
                <a:latin typeface="Arial"/>
                <a:cs typeface="Arial"/>
              </a:rPr>
              <a:t>ow </a:t>
            </a:r>
            <a:r>
              <a:rPr lang="en-US" sz="2000" b="1" dirty="0"/>
              <a:t>sinusoidal</a:t>
            </a:r>
            <a:r>
              <a:rPr lang="en-US" sz="2000" b="1" spc="-5" dirty="0">
                <a:latin typeface="Arial"/>
                <a:cs typeface="Arial"/>
              </a:rPr>
              <a:t> </a:t>
            </a:r>
            <a:r>
              <a:rPr lang="en-US" sz="2000" b="1" u="sng" dirty="0">
                <a:latin typeface="Arial"/>
                <a:cs typeface="Arial"/>
              </a:rPr>
              <a:t>capi</a:t>
            </a:r>
            <a:r>
              <a:rPr lang="en-US" sz="2000" b="1" u="sng" spc="5" dirty="0">
                <a:latin typeface="Arial"/>
                <a:cs typeface="Arial"/>
              </a:rPr>
              <a:t>l</a:t>
            </a:r>
            <a:r>
              <a:rPr lang="en-US" sz="2000" b="1" u="sng" dirty="0">
                <a:latin typeface="Arial"/>
                <a:cs typeface="Arial"/>
              </a:rPr>
              <a:t>la</a:t>
            </a:r>
            <a:r>
              <a:rPr lang="en-US" sz="2000" b="1" u="sng" spc="5" dirty="0">
                <a:latin typeface="Arial"/>
                <a:cs typeface="Arial"/>
              </a:rPr>
              <a:t>r</a:t>
            </a:r>
            <a:r>
              <a:rPr lang="en-US" sz="2000" b="1" u="sng" dirty="0">
                <a:latin typeface="Arial"/>
                <a:cs typeface="Arial"/>
              </a:rPr>
              <a:t>ies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/>
              <a:t>of the spleen, </a:t>
            </a:r>
            <a:r>
              <a:rPr lang="en-US" sz="2000" b="1" dirty="0">
                <a:solidFill>
                  <a:srgbClr val="00B050"/>
                </a:solidFill>
              </a:rPr>
              <a:t>bone marrow &amp; liver</a:t>
            </a:r>
            <a:r>
              <a:rPr lang="en-US" sz="2000" b="1" dirty="0"/>
              <a:t>.</a:t>
            </a: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6D9FAF"/>
              </a:buClr>
              <a:buFont typeface="Wingdings"/>
              <a:buChar char=""/>
            </a:pPr>
            <a:endParaRPr lang="en-US" sz="2000" dirty="0">
              <a:latin typeface="Times New Roman"/>
              <a:cs typeface="Times New Roman"/>
            </a:endParaRPr>
          </a:p>
          <a:p>
            <a:pPr marL="394970" marR="163195" indent="-382270">
              <a:lnSpc>
                <a:spcPct val="800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Released</a:t>
            </a:r>
            <a:r>
              <a:rPr lang="en-US" sz="2000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H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b is taken up</a:t>
            </a:r>
            <a:r>
              <a:rPr lang="en-US" sz="2000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by</a:t>
            </a:r>
            <a:r>
              <a:rPr lang="en-US" sz="2000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u="sng" dirty="0">
                <a:solidFill>
                  <a:srgbClr val="7030A0"/>
                </a:solidFill>
                <a:latin typeface="Arial"/>
                <a:cs typeface="Arial"/>
              </a:rPr>
              <a:t>mac</a:t>
            </a:r>
            <a:r>
              <a:rPr lang="en-US" sz="2000" b="1" u="sng" spc="5" dirty="0">
                <a:solidFill>
                  <a:srgbClr val="7030A0"/>
                </a:solidFill>
                <a:latin typeface="Arial"/>
                <a:cs typeface="Arial"/>
              </a:rPr>
              <a:t>r</a:t>
            </a:r>
            <a:r>
              <a:rPr lang="en-US" sz="2000" b="1" u="sng" dirty="0">
                <a:solidFill>
                  <a:srgbClr val="7030A0"/>
                </a:solidFill>
                <a:latin typeface="Arial"/>
                <a:cs typeface="Arial"/>
              </a:rPr>
              <a:t>ophages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in</a:t>
            </a:r>
            <a:r>
              <a:rPr lang="en-US" sz="2000" b="1" spc="-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l</a:t>
            </a:r>
            <a:r>
              <a:rPr lang="en-US" sz="2000" b="1" spc="5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ve</a:t>
            </a:r>
            <a:r>
              <a:rPr lang="en-US" sz="2000" b="1" spc="-130" dirty="0">
                <a:solidFill>
                  <a:srgbClr val="7030A0"/>
                </a:solidFill>
                <a:latin typeface="Arial"/>
                <a:cs typeface="Arial"/>
              </a:rPr>
              <a:t>r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, spleen</a:t>
            </a:r>
            <a:r>
              <a:rPr lang="en-US" sz="2000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&amp; bone</a:t>
            </a:r>
            <a:r>
              <a:rPr lang="en-US" sz="2000" b="1" spc="-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ma</a:t>
            </a:r>
            <a:r>
              <a:rPr lang="en-US" sz="2000" b="1" spc="5" dirty="0">
                <a:solidFill>
                  <a:srgbClr val="7030A0"/>
                </a:solidFill>
                <a:latin typeface="Arial"/>
                <a:cs typeface="Arial"/>
              </a:rPr>
              <a:t>r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ro</a:t>
            </a:r>
            <a:r>
              <a:rPr lang="en-US" sz="2000" b="1" spc="30" dirty="0">
                <a:solidFill>
                  <a:srgbClr val="7030A0"/>
                </a:solidFill>
                <a:latin typeface="Arial"/>
                <a:cs typeface="Arial"/>
              </a:rPr>
              <a:t>w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:</a:t>
            </a:r>
            <a:endParaRPr lang="en-US" sz="20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698500" lvl="1" indent="-273050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90000"/>
              <a:buFont typeface="Wingdings"/>
              <a:buChar char=""/>
              <a:tabLst>
                <a:tab pos="699135" algn="l"/>
              </a:tabLst>
            </a:pPr>
            <a:r>
              <a:rPr lang="en-US" sz="2000" b="1" spc="5" dirty="0">
                <a:latin typeface="Arial"/>
                <a:cs typeface="Arial"/>
              </a:rPr>
              <a:t>H</a:t>
            </a:r>
            <a:r>
              <a:rPr lang="en-US" sz="2000" b="1" dirty="0">
                <a:latin typeface="Arial"/>
                <a:cs typeface="Arial"/>
              </a:rPr>
              <a:t>b</a:t>
            </a:r>
            <a:r>
              <a:rPr lang="en-US" sz="2000" b="1" spc="-2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is</a:t>
            </a:r>
            <a:r>
              <a:rPr lang="en-US" sz="2000" b="1" spc="-2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bro</a:t>
            </a:r>
            <a:r>
              <a:rPr lang="en-US" sz="2000" b="1" spc="5" dirty="0">
                <a:latin typeface="Arial"/>
                <a:cs typeface="Arial"/>
              </a:rPr>
              <a:t>k</a:t>
            </a:r>
            <a:r>
              <a:rPr lang="en-US" sz="2000" b="1" dirty="0">
                <a:latin typeface="Arial"/>
                <a:cs typeface="Arial"/>
              </a:rPr>
              <a:t>en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into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its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componen</a:t>
            </a:r>
            <a:r>
              <a:rPr lang="en-US" sz="2000" b="1" spc="-20" dirty="0">
                <a:latin typeface="Arial"/>
                <a:cs typeface="Arial"/>
              </a:rPr>
              <a:t>t</a:t>
            </a:r>
            <a:r>
              <a:rPr lang="en-US" sz="2000" b="1" dirty="0">
                <a:latin typeface="Arial"/>
                <a:cs typeface="Arial"/>
              </a:rPr>
              <a:t>:</a:t>
            </a:r>
            <a:endParaRPr lang="en-US"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7"/>
              </a:spcBef>
              <a:buClr>
                <a:srgbClr val="6D9FAF"/>
              </a:buClr>
              <a:buFont typeface="Wingdings"/>
              <a:buChar char=""/>
            </a:pPr>
            <a:endParaRPr lang="en-US" sz="2000" dirty="0">
              <a:latin typeface="Times New Roman"/>
              <a:cs typeface="Times New Roman"/>
            </a:endParaRPr>
          </a:p>
          <a:p>
            <a:pPr marL="981710" lvl="2" indent="-255904">
              <a:lnSpc>
                <a:spcPct val="100000"/>
              </a:lnSpc>
              <a:buClr>
                <a:srgbClr val="CCAE09"/>
              </a:buClr>
              <a:buSzPct val="84090"/>
              <a:buFont typeface="Arial"/>
              <a:buChar char="○"/>
              <a:tabLst>
                <a:tab pos="982344" algn="l"/>
              </a:tabLst>
            </a:pPr>
            <a:r>
              <a:rPr lang="pt-BR" b="1" dirty="0">
                <a:solidFill>
                  <a:srgbClr val="FF0000"/>
                </a:solidFill>
              </a:rPr>
              <a:t>Polypeptide</a:t>
            </a:r>
            <a:r>
              <a:rPr lang="pt-BR" b="1" dirty="0"/>
              <a:t>       amino acids       amino acid pool </a:t>
            </a:r>
            <a:r>
              <a:rPr lang="en-US" b="1" spc="-5" dirty="0">
                <a:latin typeface="Arial"/>
                <a:cs typeface="Arial"/>
              </a:rPr>
              <a:t>(pr</a:t>
            </a:r>
            <a:r>
              <a:rPr lang="en-US" b="1" dirty="0">
                <a:latin typeface="Arial"/>
                <a:cs typeface="Arial"/>
              </a:rPr>
              <a:t>o</a:t>
            </a:r>
            <a:r>
              <a:rPr lang="en-US" b="1" spc="-5" dirty="0">
                <a:latin typeface="Arial"/>
                <a:cs typeface="Arial"/>
              </a:rPr>
              <a:t>tein</a:t>
            </a:r>
            <a:r>
              <a:rPr lang="en-US" b="1" spc="2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p</a:t>
            </a:r>
            <a:r>
              <a:rPr lang="en-US" b="1" dirty="0">
                <a:latin typeface="Arial"/>
                <a:cs typeface="Arial"/>
              </a:rPr>
              <a:t>o</a:t>
            </a:r>
            <a:r>
              <a:rPr lang="en-US" b="1" spc="-5" dirty="0">
                <a:latin typeface="Arial"/>
                <a:cs typeface="Arial"/>
              </a:rPr>
              <a:t>ol</a:t>
            </a:r>
            <a:r>
              <a:rPr lang="en-US" b="1" spc="25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= </a:t>
            </a:r>
            <a:r>
              <a:rPr lang="en-US" b="1" dirty="0">
                <a:latin typeface="Arial"/>
                <a:cs typeface="Arial"/>
              </a:rPr>
              <a:t>s</a:t>
            </a:r>
            <a:r>
              <a:rPr lang="en-US" b="1" spc="-5" dirty="0">
                <a:latin typeface="Arial"/>
                <a:cs typeface="Arial"/>
              </a:rPr>
              <a:t>tor</a:t>
            </a:r>
            <a:r>
              <a:rPr lang="en-US" b="1" dirty="0">
                <a:latin typeface="Arial"/>
                <a:cs typeface="Arial"/>
              </a:rPr>
              <a:t>a</a:t>
            </a:r>
            <a:r>
              <a:rPr lang="en-US" b="1" spc="-5" dirty="0">
                <a:latin typeface="Arial"/>
                <a:cs typeface="Arial"/>
              </a:rPr>
              <a:t>g</a:t>
            </a:r>
            <a:r>
              <a:rPr lang="en-US" b="1" spc="-10" dirty="0">
                <a:latin typeface="Arial"/>
                <a:cs typeface="Arial"/>
              </a:rPr>
              <a:t>e</a:t>
            </a:r>
            <a:r>
              <a:rPr lang="en-US" b="1" spc="-5" dirty="0">
                <a:latin typeface="Arial"/>
                <a:cs typeface="Arial"/>
              </a:rPr>
              <a:t>).</a:t>
            </a:r>
          </a:p>
          <a:p>
            <a:pPr marL="981710" lvl="2" indent="-255904">
              <a:lnSpc>
                <a:spcPct val="100000"/>
              </a:lnSpc>
              <a:buClr>
                <a:srgbClr val="CCAE09"/>
              </a:buClr>
              <a:buSzPct val="84090"/>
              <a:buFont typeface="Arial"/>
              <a:buChar char="○"/>
              <a:tabLst>
                <a:tab pos="982344" algn="l"/>
              </a:tabLst>
            </a:pP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Haem</a:t>
            </a:r>
            <a:r>
              <a:rPr lang="en-US" b="1" dirty="0">
                <a:latin typeface="Arial"/>
                <a:cs typeface="Arial"/>
              </a:rPr>
              <a:t>:</a:t>
            </a:r>
          </a:p>
          <a:p>
            <a:pPr marL="981710" lvl="2" indent="-255904">
              <a:lnSpc>
                <a:spcPct val="100000"/>
              </a:lnSpc>
              <a:buClr>
                <a:srgbClr val="CCAE09"/>
              </a:buClr>
              <a:buSzPct val="84090"/>
              <a:buFont typeface="Arial"/>
              <a:buChar char="○"/>
              <a:tabLst>
                <a:tab pos="982344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Iron </a:t>
            </a:r>
            <a:r>
              <a:rPr lang="en-US" sz="2000" dirty="0">
                <a:solidFill>
                  <a:srgbClr val="00B050"/>
                </a:solidFill>
              </a:rPr>
              <a:t>      </a:t>
            </a:r>
            <a:r>
              <a:rPr lang="en-US" sz="2000" b="1" dirty="0">
                <a:solidFill>
                  <a:srgbClr val="00B050"/>
                </a:solidFill>
              </a:rPr>
              <a:t>recycled (reused)</a:t>
            </a:r>
            <a:r>
              <a:rPr lang="en-US" sz="2000" dirty="0">
                <a:solidFill>
                  <a:srgbClr val="00B050"/>
                </a:solidFill>
              </a:rPr>
              <a:t>       </a:t>
            </a:r>
            <a:r>
              <a:rPr lang="en-US" sz="2000" b="1" dirty="0">
                <a:solidFill>
                  <a:srgbClr val="00B050"/>
                </a:solidFill>
              </a:rPr>
              <a:t>iron storage</a:t>
            </a:r>
            <a:r>
              <a:rPr lang="en-US" sz="2000" b="1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(</a:t>
            </a:r>
            <a:r>
              <a:rPr lang="en-US" sz="2000" b="1" spc="-5" dirty="0">
                <a:latin typeface="Arial"/>
                <a:cs typeface="Arial"/>
              </a:rPr>
              <a:t>ferritin form).</a:t>
            </a:r>
          </a:p>
          <a:p>
            <a:pPr marL="725806" lvl="2">
              <a:lnSpc>
                <a:spcPct val="100000"/>
              </a:lnSpc>
              <a:buClr>
                <a:srgbClr val="CCAE09"/>
              </a:buClr>
              <a:buSzPct val="84090"/>
              <a:tabLst>
                <a:tab pos="982344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981710" marR="5080" lvl="2" indent="-255904">
              <a:lnSpc>
                <a:spcPct val="80000"/>
              </a:lnSpc>
              <a:spcBef>
                <a:spcPts val="525"/>
              </a:spcBef>
              <a:buClr>
                <a:srgbClr val="CCAE09"/>
              </a:buClr>
              <a:buSzPct val="84090"/>
              <a:buFont typeface="Arial"/>
              <a:buChar char="○"/>
              <a:tabLst>
                <a:tab pos="982344" algn="l"/>
              </a:tabLst>
            </a:pPr>
            <a:r>
              <a:rPr lang="en-US" sz="2000" b="1" dirty="0" err="1"/>
              <a:t>prophyrin</a:t>
            </a:r>
            <a:r>
              <a:rPr lang="en-US" sz="2000" b="1" dirty="0"/>
              <a:t> </a:t>
            </a:r>
            <a:r>
              <a:rPr lang="en-US" sz="2000" dirty="0"/>
              <a:t>      </a:t>
            </a:r>
            <a:r>
              <a:rPr lang="en-US" sz="2000" b="1" dirty="0" err="1">
                <a:solidFill>
                  <a:srgbClr val="00B050"/>
                </a:solidFill>
              </a:rPr>
              <a:t>biliverdin</a:t>
            </a:r>
            <a:r>
              <a:rPr lang="en-US" sz="2000" b="1" dirty="0"/>
              <a:t> </a:t>
            </a:r>
            <a:r>
              <a:rPr lang="en-US" sz="2000" dirty="0"/>
              <a:t>      </a:t>
            </a:r>
            <a:r>
              <a:rPr lang="en-US" sz="2000" b="1" dirty="0"/>
              <a:t>bilirubin </a:t>
            </a:r>
            <a:r>
              <a:rPr lang="en-US" sz="2000" b="1" spc="-5" dirty="0">
                <a:latin typeface="Arial"/>
                <a:cs typeface="Arial"/>
              </a:rPr>
              <a:t>(s</a:t>
            </a:r>
            <a:r>
              <a:rPr lang="en-US" sz="2000" b="1" dirty="0">
                <a:latin typeface="Arial"/>
                <a:cs typeface="Arial"/>
              </a:rPr>
              <a:t>e</a:t>
            </a:r>
            <a:r>
              <a:rPr lang="en-US" sz="2000" b="1" spc="-5" dirty="0">
                <a:latin typeface="Arial"/>
                <a:cs typeface="Arial"/>
              </a:rPr>
              <a:t>cr</a:t>
            </a:r>
            <a:r>
              <a:rPr lang="en-US" sz="2000" b="1" dirty="0">
                <a:latin typeface="Arial"/>
                <a:cs typeface="Arial"/>
              </a:rPr>
              <a:t>e</a:t>
            </a:r>
            <a:r>
              <a:rPr lang="en-US" sz="2000" b="1" spc="-5" dirty="0">
                <a:latin typeface="Arial"/>
                <a:cs typeface="Arial"/>
              </a:rPr>
              <a:t>t</a:t>
            </a:r>
            <a:r>
              <a:rPr lang="en-US" sz="2000" b="1" spc="5" dirty="0">
                <a:latin typeface="Arial"/>
                <a:cs typeface="Arial"/>
              </a:rPr>
              <a:t>e</a:t>
            </a:r>
            <a:r>
              <a:rPr lang="en-US" sz="2000" b="1" spc="-5" dirty="0">
                <a:latin typeface="Arial"/>
                <a:cs typeface="Arial"/>
              </a:rPr>
              <a:t>d</a:t>
            </a:r>
            <a:r>
              <a:rPr lang="en-US" sz="2000" b="1" spc="50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by</a:t>
            </a:r>
            <a:r>
              <a:rPr lang="en-US" sz="2000" b="1" spc="5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the liv</a:t>
            </a:r>
            <a:r>
              <a:rPr lang="en-US" sz="2000" b="1" dirty="0">
                <a:latin typeface="Arial"/>
                <a:cs typeface="Arial"/>
              </a:rPr>
              <a:t>e</a:t>
            </a:r>
            <a:r>
              <a:rPr lang="en-US" sz="2000" b="1" spc="-5" dirty="0">
                <a:latin typeface="Arial"/>
                <a:cs typeface="Arial"/>
              </a:rPr>
              <a:t>r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into</a:t>
            </a:r>
            <a:r>
              <a:rPr lang="en-US" sz="2000" b="1" spc="20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bil</a:t>
            </a:r>
            <a:r>
              <a:rPr lang="en-US" sz="2000" b="1" dirty="0">
                <a:latin typeface="Arial"/>
                <a:cs typeface="Arial"/>
              </a:rPr>
              <a:t>e</a:t>
            </a:r>
            <a:r>
              <a:rPr lang="en-US" sz="2000" b="1" spc="-5" dirty="0">
                <a:latin typeface="Arial"/>
                <a:cs typeface="Arial"/>
              </a:rPr>
              <a:t>)   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(e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x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c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e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ss</a:t>
            </a:r>
            <a:r>
              <a:rPr lang="en-US" sz="2000" b="1" spc="1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destru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c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tion</a:t>
            </a:r>
            <a:r>
              <a:rPr lang="en-US" sz="2000" b="1" spc="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of</a:t>
            </a:r>
            <a:r>
              <a:rPr lang="en-US" sz="2000" b="1" spc="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RBC can cause J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a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u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n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di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c</a:t>
            </a:r>
            <a:r>
              <a:rPr lang="en-US" sz="2000" b="1" spc="-5" dirty="0">
                <a:solidFill>
                  <a:srgbClr val="7030A0"/>
                </a:solidFill>
                <a:latin typeface="Arial"/>
                <a:cs typeface="Arial"/>
              </a:rPr>
              <a:t>e)</a:t>
            </a:r>
            <a:endParaRPr lang="en-US" sz="20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cxnSp>
        <p:nvCxnSpPr>
          <p:cNvPr id="4" name="Straight Arrow Connector 11"/>
          <p:cNvCxnSpPr/>
          <p:nvPr/>
        </p:nvCxnSpPr>
        <p:spPr>
          <a:xfrm>
            <a:off x="4644008" y="443711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12"/>
          <p:cNvCxnSpPr/>
          <p:nvPr/>
        </p:nvCxnSpPr>
        <p:spPr>
          <a:xfrm>
            <a:off x="2843808" y="443711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13"/>
          <p:cNvCxnSpPr/>
          <p:nvPr/>
        </p:nvCxnSpPr>
        <p:spPr>
          <a:xfrm>
            <a:off x="2051720" y="530120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14"/>
          <p:cNvCxnSpPr/>
          <p:nvPr/>
        </p:nvCxnSpPr>
        <p:spPr>
          <a:xfrm>
            <a:off x="4644008" y="530120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15"/>
          <p:cNvCxnSpPr/>
          <p:nvPr/>
        </p:nvCxnSpPr>
        <p:spPr>
          <a:xfrm>
            <a:off x="2744269" y="587727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16"/>
          <p:cNvCxnSpPr/>
          <p:nvPr/>
        </p:nvCxnSpPr>
        <p:spPr>
          <a:xfrm>
            <a:off x="4355976" y="587727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5192" y="69603"/>
            <a:ext cx="8229600" cy="914400"/>
          </a:xfrm>
        </p:spPr>
        <p:txBody>
          <a:bodyPr/>
          <a:lstStyle/>
          <a:p>
            <a:r>
              <a:rPr lang="en-US" dirty="0" smtClean="0"/>
              <a:t>Destruction of RBCs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35" y="347975"/>
            <a:ext cx="3298689" cy="2048875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>
            <a:off x="107504" y="964062"/>
            <a:ext cx="3994735" cy="1292662"/>
            <a:chOff x="1521642" y="1622155"/>
            <a:chExt cx="4168079" cy="1804529"/>
          </a:xfrm>
        </p:grpSpPr>
        <p:sp>
          <p:nvSpPr>
            <p:cNvPr id="6" name="Rectangle 3"/>
            <p:cNvSpPr/>
            <p:nvPr/>
          </p:nvSpPr>
          <p:spPr>
            <a:xfrm>
              <a:off x="1521642" y="1622155"/>
              <a:ext cx="4168079" cy="1804529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469900" indent="-457200">
                <a:lnSpc>
                  <a:spcPct val="100000"/>
                </a:lnSpc>
                <a:buClr>
                  <a:srgbClr val="6D9FAF"/>
                </a:buClr>
                <a:buSzPct val="90384"/>
                <a:buFont typeface="Wingdings" panose="05000000000000000000" pitchFamily="2" charset="2"/>
                <a:buChar char="«"/>
                <a:tabLst>
                  <a:tab pos="285750" algn="l"/>
                </a:tabLst>
              </a:pPr>
              <a:r>
                <a:rPr lang="en-US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Defin</a:t>
              </a:r>
              <a:r>
                <a:rPr lang="en-US" sz="2600" b="1" spc="-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it</a:t>
              </a:r>
              <a:r>
                <a:rPr lang="en-US" sz="2600" b="1" spc="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i</a:t>
              </a:r>
              <a:r>
                <a:rPr lang="en-US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on</a:t>
              </a:r>
              <a:endPara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  <a:p>
              <a:pPr marL="568325" lvl="1" indent="-255904">
                <a:lnSpc>
                  <a:spcPct val="100000"/>
                </a:lnSpc>
                <a:spcBef>
                  <a:spcPts val="585"/>
                </a:spcBef>
                <a:buClr>
                  <a:srgbClr val="CCAE09"/>
                </a:buClr>
                <a:buSzPct val="85416"/>
                <a:buFont typeface="Arial"/>
                <a:buChar char="○"/>
                <a:tabLst>
                  <a:tab pos="568960" algn="l"/>
                </a:tabLst>
              </a:pPr>
              <a:r>
                <a:rPr lang="en-US" sz="2400" b="1" spc="-5" dirty="0">
                  <a:latin typeface="Comic Sans MS"/>
                  <a:cs typeface="Comic Sans MS"/>
                </a:rPr>
                <a:t>  </a:t>
              </a:r>
              <a:r>
                <a:rPr lang="en-US" sz="2400" spc="-5" dirty="0">
                  <a:latin typeface="Comic Sans MS"/>
                  <a:cs typeface="Comic Sans MS"/>
                </a:rPr>
                <a:t> </a:t>
              </a:r>
              <a:r>
                <a:rPr lang="en-US" b="1" spc="-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Decrease n</a:t>
              </a:r>
              <a:r>
                <a:rPr lang="en-US" b="1" spc="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u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mb</a:t>
              </a:r>
              <a:r>
                <a:rPr lang="en-US" b="1" spc="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e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r</a:t>
              </a:r>
              <a:r>
                <a:rPr lang="en-US" b="1" spc="-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of </a:t>
              </a:r>
              <a:r>
                <a:rPr lang="en-US" b="1" spc="-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RBC</a:t>
              </a:r>
            </a:p>
            <a:p>
              <a:pPr marL="568325" lvl="1" indent="-255904">
                <a:lnSpc>
                  <a:spcPct val="100000"/>
                </a:lnSpc>
                <a:spcBef>
                  <a:spcPts val="585"/>
                </a:spcBef>
                <a:buClr>
                  <a:srgbClr val="CCAE09"/>
                </a:buClr>
                <a:buSzPct val="85416"/>
                <a:buFont typeface="Arial"/>
                <a:buChar char="○"/>
                <a:tabLst>
                  <a:tab pos="568960" algn="l"/>
                </a:tabLst>
              </a:pPr>
              <a:r>
                <a:rPr lang="en-US" b="1" spc="-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     Decreas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e</a:t>
              </a:r>
              <a:r>
                <a:rPr lang="en-US" b="1" spc="-2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 </a:t>
              </a:r>
              <a:r>
                <a:rPr lang="en-US" b="1" spc="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mic Sans MS"/>
                </a:rPr>
                <a:t>Hb 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endParaRPr>
            </a:p>
          </p:txBody>
        </p:sp>
        <p:sp>
          <p:nvSpPr>
            <p:cNvPr id="7" name="Down Arrow 4"/>
            <p:cNvSpPr/>
            <p:nvPr/>
          </p:nvSpPr>
          <p:spPr>
            <a:xfrm>
              <a:off x="2128952" y="2524419"/>
              <a:ext cx="288032" cy="620379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8"/>
          <p:cNvSpPr/>
          <p:nvPr/>
        </p:nvSpPr>
        <p:spPr>
          <a:xfrm>
            <a:off x="4644008" y="2636912"/>
            <a:ext cx="3741759" cy="246221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85"/>
              </a:spcBef>
              <a:buClr>
                <a:srgbClr val="6D9FAF"/>
              </a:buClr>
              <a:buSzPct val="88461"/>
              <a:buFont typeface="Wingdings" panose="05000000000000000000" pitchFamily="2" charset="2"/>
              <a:buChar char="«"/>
              <a:tabLst>
                <a:tab pos="285750" algn="l"/>
              </a:tabLst>
            </a:pPr>
            <a:r>
              <a:rPr lang="en-US" sz="2800" b="1" spc="-5" dirty="0">
                <a:cs typeface="Comic Sans MS"/>
              </a:rPr>
              <a:t>Sym</a:t>
            </a:r>
            <a:r>
              <a:rPr lang="en-US" sz="2800" b="1" spc="5" dirty="0">
                <a:cs typeface="Comic Sans MS"/>
              </a:rPr>
              <a:t>p</a:t>
            </a:r>
            <a:r>
              <a:rPr lang="en-US" sz="2800" b="1" spc="-5" dirty="0">
                <a:cs typeface="Comic Sans MS"/>
              </a:rPr>
              <a:t>tom</a:t>
            </a:r>
            <a:r>
              <a:rPr lang="en-US" sz="2800" b="1" dirty="0">
                <a:cs typeface="Comic Sans MS"/>
              </a:rPr>
              <a:t>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: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F</a:t>
            </a:r>
            <a:r>
              <a:rPr lang="en-US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a</a:t>
            </a:r>
            <a:r>
              <a:rPr lang="en-US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tigue</a:t>
            </a:r>
          </a:p>
          <a:p>
            <a:r>
              <a:rPr lang="en-US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Tired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Dyspnea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(shortness of breathing)</a:t>
            </a:r>
          </a:p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Pallor</a:t>
            </a:r>
          </a:p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Tachycardia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heart</a:t>
            </a:r>
            <a:r>
              <a:rPr lang="en-US" spc="-4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 </a:t>
            </a:r>
            <a:r>
              <a:rPr lang="en-US" spc="-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fa</a:t>
            </a:r>
            <a:r>
              <a:rPr lang="en-US" spc="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i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lure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2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/>
              <a:t>Anemia: </a:t>
            </a:r>
            <a:endParaRPr lang="en-US" sz="3600" u="sng" dirty="0"/>
          </a:p>
        </p:txBody>
      </p:sp>
      <p:sp>
        <p:nvSpPr>
          <p:cNvPr id="14" name="Rectangle 16"/>
          <p:cNvSpPr/>
          <p:nvPr/>
        </p:nvSpPr>
        <p:spPr>
          <a:xfrm>
            <a:off x="251520" y="2636912"/>
            <a:ext cx="35032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6D9FAF"/>
              </a:buClr>
              <a:buSzPct val="90384"/>
              <a:buFont typeface="Wingdings" panose="05000000000000000000" pitchFamily="2" charset="2"/>
              <a:buChar char="«"/>
              <a:tabLst>
                <a:tab pos="285750" algn="l"/>
              </a:tabLst>
            </a:pPr>
            <a:r>
              <a:rPr lang="en-US" b="1" dirty="0">
                <a:solidFill>
                  <a:srgbClr val="00B050"/>
                </a:solidFill>
              </a:rPr>
              <a:t>Normal ranges of Hb: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Men: Hb 13.5 to 17.5 g/</a:t>
            </a:r>
            <a:r>
              <a:rPr lang="en-US" dirty="0" err="1">
                <a:solidFill>
                  <a:srgbClr val="00B050"/>
                </a:solidFill>
              </a:rPr>
              <a:t>dL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Women: Hb 12.0 to 15.5 g/</a:t>
            </a:r>
            <a:r>
              <a:rPr lang="en-US" dirty="0" err="1">
                <a:solidFill>
                  <a:srgbClr val="00B050"/>
                </a:solidFill>
              </a:rPr>
              <a:t>dL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B050"/>
                </a:solidFill>
              </a:rPr>
              <a:t>Infants : </a:t>
            </a:r>
            <a:r>
              <a:rPr lang="fr-FR" dirty="0" err="1">
                <a:solidFill>
                  <a:srgbClr val="00B050"/>
                </a:solidFill>
              </a:rPr>
              <a:t>Hb</a:t>
            </a:r>
            <a:r>
              <a:rPr lang="fr-FR" dirty="0">
                <a:solidFill>
                  <a:srgbClr val="00B050"/>
                </a:solidFill>
              </a:rPr>
              <a:t> 14 – 19 g/</a:t>
            </a:r>
            <a:r>
              <a:rPr lang="fr-FR" dirty="0" err="1">
                <a:solidFill>
                  <a:srgbClr val="00B050"/>
                </a:solidFill>
              </a:rPr>
              <a:t>dL</a:t>
            </a:r>
            <a:endParaRPr lang="en-US" dirty="0">
              <a:solidFill>
                <a:srgbClr val="00B050"/>
              </a:solidFill>
            </a:endParaRPr>
          </a:p>
          <a:p>
            <a:pPr marL="469900" indent="-457200">
              <a:lnSpc>
                <a:spcPct val="100000"/>
              </a:lnSpc>
              <a:buClr>
                <a:srgbClr val="6D9FAF"/>
              </a:buClr>
              <a:buSzPct val="90384"/>
              <a:buFont typeface="Wingdings" panose="05000000000000000000" pitchFamily="2" charset="2"/>
              <a:buChar char="«"/>
              <a:tabLst>
                <a:tab pos="285750" algn="l"/>
              </a:tabLst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39552" y="5589240"/>
            <a:ext cx="5328592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Greek word (an-</a:t>
            </a:r>
            <a:r>
              <a:rPr lang="en-US" sz="1600" b="1" dirty="0" err="1">
                <a:solidFill>
                  <a:srgbClr val="00B050"/>
                </a:solidFill>
              </a:rPr>
              <a:t>haîma</a:t>
            </a:r>
            <a:r>
              <a:rPr lang="en-US" sz="1600" b="1" dirty="0">
                <a:solidFill>
                  <a:srgbClr val="00B050"/>
                </a:solidFill>
              </a:rPr>
              <a:t>) meaning "without blood"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>
          <a:xfrm>
            <a:off x="2577640" y="1340768"/>
            <a:ext cx="3292493" cy="4573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anemia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35496" y="2331247"/>
            <a:ext cx="3248994" cy="163121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4">
                  <a:lumMod val="50000"/>
                </a:schemeClr>
              </a:buClr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Blood loss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1600" dirty="0"/>
              <a:t>Acute ➡ accident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en-US" sz="1600" dirty="0"/>
              <a:t> (</a:t>
            </a:r>
            <a:r>
              <a:rPr lang="en-US" sz="1600" dirty="0">
                <a:solidFill>
                  <a:srgbClr val="7030A0"/>
                </a:solidFill>
              </a:rPr>
              <a:t>RBC return to normal in 3 to 6w</a:t>
            </a:r>
            <a:r>
              <a:rPr lang="en-US" sz="1600" dirty="0"/>
              <a:t>)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1600" dirty="0"/>
              <a:t>Chronic ➡ </a:t>
            </a:r>
            <a:r>
              <a:rPr lang="en-US" sz="1600" b="1" dirty="0">
                <a:solidFill>
                  <a:srgbClr val="7030A0"/>
                </a:solidFill>
              </a:rPr>
              <a:t>microcytic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</a:rPr>
              <a:t>hypochromic</a:t>
            </a:r>
            <a:r>
              <a:rPr lang="en-US" sz="1600" dirty="0">
                <a:solidFill>
                  <a:srgbClr val="7030A0"/>
                </a:solidFill>
              </a:rPr>
              <a:t> anemia </a:t>
            </a:r>
            <a:r>
              <a:rPr lang="en-US" sz="1600" dirty="0"/>
              <a:t>(ulcer, worms)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2261340" y="3298481"/>
            <a:ext cx="4279163" cy="3054268"/>
            <a:chOff x="2167399" y="2128275"/>
            <a:chExt cx="4279163" cy="3054268"/>
          </a:xfrm>
        </p:grpSpPr>
        <p:sp>
          <p:nvSpPr>
            <p:cNvPr id="5" name="TextBox 9"/>
            <p:cNvSpPr txBox="1"/>
            <p:nvPr/>
          </p:nvSpPr>
          <p:spPr>
            <a:xfrm>
              <a:off x="2976919" y="2128275"/>
              <a:ext cx="2391641" cy="1446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Clr>
                  <a:schemeClr val="accent4">
                    <a:lumMod val="50000"/>
                  </a:schemeClr>
                </a:buClr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2- Decrease RBC production</a:t>
              </a:r>
            </a:p>
            <a:p>
              <a:endParaRPr lang="en-US" sz="1600" dirty="0">
                <a:solidFill>
                  <a:srgbClr val="FF0000"/>
                </a:solidFill>
                <a:latin typeface="Arial"/>
                <a:cs typeface="Arial"/>
              </a:endParaRPr>
            </a:p>
            <a:p>
              <a:r>
                <a:rPr lang="en-US" sz="1600" b="1" dirty="0">
                  <a:solidFill>
                    <a:schemeClr val="tx1"/>
                  </a:solidFill>
                  <a:latin typeface="Arial"/>
                  <a:cs typeface="Arial"/>
                </a:rPr>
                <a:t>   </a:t>
              </a:r>
              <a:endParaRPr lang="en-US" sz="160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2167399" y="2874219"/>
              <a:ext cx="2338997" cy="2308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en-US" sz="1600" b="1" dirty="0">
                  <a:latin typeface="Arial"/>
                  <a:cs typeface="Arial"/>
                </a:rPr>
                <a:t>1- Nutriti</a:t>
              </a:r>
              <a:r>
                <a:rPr lang="en-US" sz="1600" b="1" spc="5" dirty="0">
                  <a:latin typeface="Arial"/>
                  <a:cs typeface="Arial"/>
                </a:rPr>
                <a:t>on</a:t>
              </a:r>
              <a:r>
                <a:rPr lang="en-US" sz="1600" b="1" dirty="0">
                  <a:latin typeface="Arial"/>
                  <a:cs typeface="Arial"/>
                </a:rPr>
                <a:t>al</a:t>
              </a:r>
              <a:r>
                <a:rPr lang="en-US" sz="1600" b="1" spc="-30" dirty="0">
                  <a:latin typeface="Arial"/>
                  <a:cs typeface="Arial"/>
                </a:rPr>
                <a:t> </a:t>
              </a:r>
              <a:r>
                <a:rPr lang="en-US" sz="1600" b="1" dirty="0">
                  <a:latin typeface="Arial"/>
                  <a:cs typeface="Arial"/>
                </a:rPr>
                <a:t>causes</a:t>
              </a:r>
            </a:p>
            <a:p>
              <a:pPr marL="285750" indent="-285750">
                <a:buClr>
                  <a:schemeClr val="accent4">
                    <a:lumMod val="50000"/>
                  </a:schemeClr>
                </a:buClr>
                <a:buFont typeface="Wingdings" panose="05000000000000000000" pitchFamily="2" charset="2"/>
                <a:buChar char="«"/>
              </a:pPr>
              <a:r>
                <a:rPr lang="en-US" sz="1600" dirty="0"/>
                <a:t>Iron ➡ microcytic Hypochromic anemia</a:t>
              </a:r>
            </a:p>
            <a:p>
              <a:pPr marL="285750" indent="-285750">
                <a:buClr>
                  <a:schemeClr val="accent4">
                    <a:lumMod val="50000"/>
                  </a:schemeClr>
                </a:buClr>
                <a:buFont typeface="Wingdings" panose="05000000000000000000" pitchFamily="2" charset="2"/>
                <a:buChar char="«"/>
              </a:pPr>
              <a:r>
                <a:rPr lang="en-US" sz="1600" dirty="0"/>
                <a:t> </a:t>
              </a:r>
              <a:r>
                <a:rPr lang="en-US" sz="1600" dirty="0" err="1"/>
                <a:t>Vit</a:t>
              </a:r>
              <a:r>
                <a:rPr lang="en-US" sz="1600" dirty="0"/>
                <a:t> B12 &amp; Folic acid ➡ megaloblastic anemia</a:t>
              </a:r>
            </a:p>
            <a:p>
              <a:pPr>
                <a:buClr>
                  <a:schemeClr val="accent4">
                    <a:lumMod val="50000"/>
                  </a:schemeClr>
                </a:buClr>
              </a:pPr>
              <a:endParaRPr lang="en-US" sz="1600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>
                <a:buClr>
                  <a:schemeClr val="accent4">
                    <a:lumMod val="50000"/>
                  </a:schemeClr>
                </a:buClr>
              </a:pPr>
              <a:r>
                <a:rPr lang="en-US" sz="16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endParaRPr lang="en-US" sz="1600" dirty="0"/>
            </a:p>
          </p:txBody>
        </p:sp>
        <p:sp>
          <p:nvSpPr>
            <p:cNvPr id="7" name="Bent Arrow 16"/>
            <p:cNvSpPr/>
            <p:nvPr/>
          </p:nvSpPr>
          <p:spPr>
            <a:xfrm rot="5400000">
              <a:off x="4665747" y="2754110"/>
              <a:ext cx="648072" cy="311839"/>
            </a:xfrm>
            <a:prstGeom prst="bentArrow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18"/>
            <p:cNvSpPr/>
            <p:nvPr/>
          </p:nvSpPr>
          <p:spPr>
            <a:xfrm>
              <a:off x="4426289" y="2849048"/>
              <a:ext cx="2020273" cy="18158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88900" marR="5080">
                <a:lnSpc>
                  <a:spcPct val="100000"/>
                </a:lnSpc>
              </a:pPr>
              <a:r>
                <a:rPr lang="en-US" sz="1600" b="1" dirty="0">
                  <a:latin typeface="Arial"/>
                  <a:cs typeface="Arial"/>
                </a:rPr>
                <a:t>2- Bo</a:t>
              </a:r>
              <a:r>
                <a:rPr lang="en-US" sz="1600" b="1" spc="5" dirty="0">
                  <a:latin typeface="Arial"/>
                  <a:cs typeface="Arial"/>
                </a:rPr>
                <a:t>n</a:t>
              </a:r>
              <a:r>
                <a:rPr lang="en-US" sz="1600" b="1" dirty="0">
                  <a:latin typeface="Arial"/>
                  <a:cs typeface="Arial"/>
                </a:rPr>
                <a:t>e</a:t>
              </a:r>
              <a:r>
                <a:rPr lang="en-US" sz="1600" b="1" spc="-15" dirty="0">
                  <a:latin typeface="Arial"/>
                  <a:cs typeface="Arial"/>
                </a:rPr>
                <a:t> </a:t>
              </a:r>
              <a:r>
                <a:rPr lang="en-US" sz="1600" b="1" dirty="0">
                  <a:latin typeface="Arial"/>
                  <a:cs typeface="Arial"/>
                </a:rPr>
                <a:t>ma</a:t>
              </a:r>
              <a:r>
                <a:rPr lang="en-US" sz="1600" b="1" spc="-10" dirty="0">
                  <a:latin typeface="Arial"/>
                  <a:cs typeface="Arial"/>
                </a:rPr>
                <a:t>r</a:t>
              </a:r>
              <a:r>
                <a:rPr lang="en-US" sz="1600" b="1" dirty="0">
                  <a:latin typeface="Arial"/>
                  <a:cs typeface="Arial"/>
                </a:rPr>
                <a:t>row</a:t>
              </a:r>
              <a:r>
                <a:rPr lang="en-US" sz="1600" b="1" spc="-5" dirty="0">
                  <a:latin typeface="Arial"/>
                  <a:cs typeface="Arial"/>
                </a:rPr>
                <a:t> </a:t>
              </a:r>
              <a:r>
                <a:rPr lang="en-US" sz="1600" b="1" dirty="0">
                  <a:latin typeface="Arial"/>
                  <a:cs typeface="Arial"/>
                </a:rPr>
                <a:t>fail</a:t>
              </a:r>
              <a:r>
                <a:rPr lang="en-US" sz="1600" b="1" spc="10" dirty="0">
                  <a:latin typeface="Arial"/>
                  <a:cs typeface="Arial"/>
                </a:rPr>
                <a:t>u</a:t>
              </a:r>
              <a:r>
                <a:rPr lang="en-US" sz="1600" b="1" dirty="0">
                  <a:latin typeface="Arial"/>
                  <a:cs typeface="Arial"/>
                </a:rPr>
                <a:t>r</a:t>
              </a:r>
              <a:r>
                <a:rPr lang="en-US" sz="1600" b="1" spc="-10" dirty="0">
                  <a:latin typeface="Arial"/>
                  <a:cs typeface="Arial"/>
                </a:rPr>
                <a:t>e</a:t>
              </a:r>
              <a:r>
                <a:rPr lang="en-US" sz="1600" b="1" dirty="0">
                  <a:latin typeface="Arial"/>
                  <a:cs typeface="Arial"/>
                </a:rPr>
                <a:t>:</a:t>
              </a:r>
            </a:p>
            <a:p>
              <a:pPr marL="88900" marR="5080">
                <a:lnSpc>
                  <a:spcPct val="100000"/>
                </a:lnSpc>
              </a:pPr>
              <a:r>
                <a:rPr lang="en-US" sz="1600" dirty="0">
                  <a:latin typeface="Arial"/>
                  <a:cs typeface="Arial"/>
                </a:rPr>
                <a:t>Dest</a:t>
              </a:r>
              <a:r>
                <a:rPr lang="en-US" sz="1600" spc="-10" dirty="0">
                  <a:latin typeface="Arial"/>
                  <a:cs typeface="Arial"/>
                </a:rPr>
                <a:t>r</a:t>
              </a:r>
              <a:r>
                <a:rPr lang="en-US" sz="1600" spc="5" dirty="0">
                  <a:latin typeface="Arial"/>
                  <a:cs typeface="Arial"/>
                </a:rPr>
                <a:t>u</a:t>
              </a:r>
              <a:r>
                <a:rPr lang="en-US" sz="1600" dirty="0">
                  <a:latin typeface="Arial"/>
                  <a:cs typeface="Arial"/>
                </a:rPr>
                <a:t>cti</a:t>
              </a:r>
              <a:r>
                <a:rPr lang="en-US" sz="1600" spc="5" dirty="0">
                  <a:latin typeface="Arial"/>
                  <a:cs typeface="Arial"/>
                </a:rPr>
                <a:t>o</a:t>
              </a:r>
              <a:r>
                <a:rPr lang="en-US" sz="1600" dirty="0">
                  <a:latin typeface="Arial"/>
                  <a:cs typeface="Arial"/>
                </a:rPr>
                <a:t>n</a:t>
              </a:r>
              <a:r>
                <a:rPr lang="en-US" sz="1600" spc="-15" dirty="0">
                  <a:latin typeface="Arial"/>
                  <a:cs typeface="Arial"/>
                </a:rPr>
                <a:t> </a:t>
              </a:r>
              <a:r>
                <a:rPr lang="en-US" sz="1600" spc="5" dirty="0">
                  <a:latin typeface="Arial"/>
                  <a:cs typeface="Arial"/>
                </a:rPr>
                <a:t>b</a:t>
              </a:r>
              <a:r>
                <a:rPr lang="en-US" sz="1600" dirty="0">
                  <a:latin typeface="Arial"/>
                  <a:cs typeface="Arial"/>
                </a:rPr>
                <a:t>y cance</a:t>
              </a:r>
              <a:r>
                <a:rPr lang="en-US" sz="1600" spc="-105" dirty="0">
                  <a:latin typeface="Arial"/>
                  <a:cs typeface="Arial"/>
                </a:rPr>
                <a:t>r</a:t>
              </a:r>
              <a:r>
                <a:rPr lang="en-US" sz="1600" dirty="0">
                  <a:latin typeface="Arial"/>
                  <a:cs typeface="Arial"/>
                </a:rPr>
                <a:t>,</a:t>
              </a:r>
              <a:r>
                <a:rPr lang="en-US" sz="1600" spc="5" dirty="0">
                  <a:latin typeface="Arial"/>
                  <a:cs typeface="Arial"/>
                </a:rPr>
                <a:t> </a:t>
              </a:r>
              <a:r>
                <a:rPr lang="en-US" sz="1600" dirty="0">
                  <a:latin typeface="Arial"/>
                  <a:cs typeface="Arial"/>
                </a:rPr>
                <a:t>r</a:t>
              </a:r>
              <a:r>
                <a:rPr lang="en-US" sz="1600" spc="-10" dirty="0">
                  <a:latin typeface="Arial"/>
                  <a:cs typeface="Arial"/>
                </a:rPr>
                <a:t>a</a:t>
              </a:r>
              <a:r>
                <a:rPr lang="en-US" sz="1600" spc="5" dirty="0">
                  <a:latin typeface="Arial"/>
                  <a:cs typeface="Arial"/>
                </a:rPr>
                <a:t>d</a:t>
              </a:r>
              <a:r>
                <a:rPr lang="en-US" sz="1600" dirty="0">
                  <a:latin typeface="Arial"/>
                  <a:cs typeface="Arial"/>
                </a:rPr>
                <a:t>iati</a:t>
              </a:r>
              <a:r>
                <a:rPr lang="en-US" sz="1600" spc="10" dirty="0">
                  <a:latin typeface="Arial"/>
                  <a:cs typeface="Arial"/>
                </a:rPr>
                <a:t>o</a:t>
              </a:r>
              <a:r>
                <a:rPr lang="en-US" sz="1600" spc="5" dirty="0">
                  <a:latin typeface="Arial"/>
                  <a:cs typeface="Arial"/>
                </a:rPr>
                <a:t>n</a:t>
              </a:r>
              <a:r>
                <a:rPr lang="en-US" sz="1600" dirty="0">
                  <a:latin typeface="Arial"/>
                  <a:cs typeface="Arial"/>
                </a:rPr>
                <a:t>, dru</a:t>
              </a:r>
              <a:r>
                <a:rPr lang="en-US" sz="1600" spc="5" dirty="0">
                  <a:latin typeface="Arial"/>
                  <a:cs typeface="Arial"/>
                </a:rPr>
                <a:t>g</a:t>
              </a:r>
              <a:r>
                <a:rPr lang="en-US" sz="1600" dirty="0">
                  <a:latin typeface="Arial"/>
                  <a:cs typeface="Arial"/>
                </a:rPr>
                <a:t>s ➡ </a:t>
              </a:r>
              <a:r>
                <a:rPr lang="en-US" sz="1600" spc="-50" dirty="0">
                  <a:latin typeface="Arial"/>
                  <a:cs typeface="Arial"/>
                </a:rPr>
                <a:t>A</a:t>
              </a:r>
              <a:r>
                <a:rPr lang="en-US" sz="1600" spc="5" dirty="0">
                  <a:latin typeface="Arial"/>
                  <a:cs typeface="Arial"/>
                </a:rPr>
                <a:t>p</a:t>
              </a:r>
              <a:r>
                <a:rPr lang="en-US" sz="1600" dirty="0">
                  <a:latin typeface="Arial"/>
                  <a:cs typeface="Arial"/>
                </a:rPr>
                <a:t>lastic</a:t>
              </a:r>
              <a:r>
                <a:rPr lang="en-US" sz="1600" spc="30" dirty="0">
                  <a:latin typeface="Arial"/>
                  <a:cs typeface="Arial"/>
                </a:rPr>
                <a:t> </a:t>
              </a:r>
              <a:r>
                <a:rPr lang="en-US" sz="1600" dirty="0" err="1">
                  <a:latin typeface="Arial"/>
                  <a:cs typeface="Arial"/>
                </a:rPr>
                <a:t>anaemi</a:t>
              </a:r>
              <a:r>
                <a:rPr lang="en-US" sz="1600" spc="-15" dirty="0" err="1">
                  <a:latin typeface="Arial"/>
                  <a:cs typeface="Arial"/>
                </a:rPr>
                <a:t>a</a:t>
              </a:r>
              <a:r>
                <a:rPr lang="en-US" sz="1600" dirty="0">
                  <a:latin typeface="Arial"/>
                  <a:cs typeface="Arial"/>
                </a:rPr>
                <a:t>.</a:t>
              </a:r>
            </a:p>
            <a:p>
              <a:pPr marL="88900" marR="5080">
                <a:lnSpc>
                  <a:spcPct val="100000"/>
                </a:lnSpc>
              </a:pPr>
              <a:endParaRPr lang="en-US" sz="1600" dirty="0">
                <a:latin typeface="Arial"/>
                <a:cs typeface="Arial"/>
              </a:endParaRPr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5470186" y="1924285"/>
            <a:ext cx="3969106" cy="2173746"/>
            <a:chOff x="5816011" y="2199239"/>
            <a:chExt cx="3969106" cy="2173746"/>
          </a:xfrm>
        </p:grpSpPr>
        <p:sp>
          <p:nvSpPr>
            <p:cNvPr id="10" name="Rectangle 19"/>
            <p:cNvSpPr/>
            <p:nvPr/>
          </p:nvSpPr>
          <p:spPr>
            <a:xfrm>
              <a:off x="5816011" y="2199239"/>
              <a:ext cx="39691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  <a:tabLst>
                  <a:tab pos="1926589" algn="l"/>
                </a:tabLst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3.Haemo-lytic (excessive destruction</a:t>
              </a:r>
              <a:r>
                <a:rPr 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11" name="Bent Arrow 25"/>
            <p:cNvSpPr/>
            <p:nvPr/>
          </p:nvSpPr>
          <p:spPr>
            <a:xfrm rot="5400000">
              <a:off x="8579823" y="2754110"/>
              <a:ext cx="446295" cy="311838"/>
            </a:xfrm>
            <a:prstGeom prst="bentArrow">
              <a:avLst>
                <a:gd name="adj1" fmla="val 25000"/>
                <a:gd name="adj2" fmla="val 27065"/>
                <a:gd name="adj3" fmla="val 25000"/>
                <a:gd name="adj4" fmla="val 4375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26"/>
            <p:cNvSpPr/>
            <p:nvPr/>
          </p:nvSpPr>
          <p:spPr>
            <a:xfrm rot="5400000" flipV="1">
              <a:off x="6640653" y="2731598"/>
              <a:ext cx="430824" cy="297762"/>
            </a:xfrm>
            <a:prstGeom prst="bentArrow">
              <a:avLst>
                <a:gd name="adj1" fmla="val 25000"/>
                <a:gd name="adj2" fmla="val 27065"/>
                <a:gd name="adj3" fmla="val 25000"/>
                <a:gd name="adj4" fmla="val 3961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ight Arrow 27"/>
            <p:cNvSpPr/>
            <p:nvPr/>
          </p:nvSpPr>
          <p:spPr>
            <a:xfrm rot="5400000">
              <a:off x="7480032" y="3312740"/>
              <a:ext cx="902660" cy="171394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8"/>
            <p:cNvSpPr/>
            <p:nvPr/>
          </p:nvSpPr>
          <p:spPr>
            <a:xfrm>
              <a:off x="5877519" y="3195003"/>
              <a:ext cx="244640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257175" algn="l"/>
                </a:tabLst>
              </a:pPr>
              <a:r>
                <a:rPr lang="en-US" sz="1400" b="1" spc="-55" dirty="0">
                  <a:latin typeface="Arial"/>
                  <a:cs typeface="Arial"/>
                </a:rPr>
                <a:t>A</a:t>
              </a:r>
              <a:r>
                <a:rPr lang="en-US" sz="1400" b="1" dirty="0">
                  <a:latin typeface="Arial"/>
                  <a:cs typeface="Arial"/>
                </a:rPr>
                <a:t>b</a:t>
              </a:r>
              <a:r>
                <a:rPr lang="en-US" sz="1400" b="1" spc="5" dirty="0">
                  <a:latin typeface="Arial"/>
                  <a:cs typeface="Arial"/>
                </a:rPr>
                <a:t>n</a:t>
              </a:r>
              <a:r>
                <a:rPr lang="en-US" sz="1400" b="1" dirty="0">
                  <a:latin typeface="Arial"/>
                  <a:cs typeface="Arial"/>
                </a:rPr>
                <a:t>orm</a:t>
              </a:r>
              <a:r>
                <a:rPr lang="en-US" sz="1400" b="1" spc="-10" dirty="0">
                  <a:latin typeface="Arial"/>
                  <a:cs typeface="Arial"/>
                </a:rPr>
                <a:t>a</a:t>
              </a:r>
              <a:r>
                <a:rPr lang="en-US" sz="1400" b="1" dirty="0">
                  <a:latin typeface="Arial"/>
                  <a:cs typeface="Arial"/>
                </a:rPr>
                <a:t>l</a:t>
              </a:r>
              <a:r>
                <a:rPr lang="en-US" sz="1400" b="1" spc="40" dirty="0">
                  <a:latin typeface="Arial"/>
                  <a:cs typeface="Arial"/>
                </a:rPr>
                <a:t> </a:t>
              </a:r>
              <a:r>
                <a:rPr lang="en-US" sz="1400" b="1" dirty="0">
                  <a:latin typeface="Arial"/>
                  <a:cs typeface="Arial"/>
                </a:rPr>
                <a:t>c</a:t>
              </a:r>
              <a:r>
                <a:rPr lang="en-US" sz="1400" b="1" spc="-10" dirty="0">
                  <a:latin typeface="Arial"/>
                  <a:cs typeface="Arial"/>
                </a:rPr>
                <a:t>e</a:t>
              </a:r>
              <a:r>
                <a:rPr lang="en-US" sz="1400" b="1" dirty="0">
                  <a:latin typeface="Arial"/>
                  <a:cs typeface="Arial"/>
                </a:rPr>
                <a:t>l</a:t>
              </a:r>
              <a:r>
                <a:rPr lang="en-US" sz="1400" b="1" spc="5" dirty="0">
                  <a:latin typeface="Arial"/>
                  <a:cs typeface="Arial"/>
                </a:rPr>
                <a:t>l</a:t>
              </a:r>
              <a:r>
                <a:rPr lang="en-US" sz="1400" b="1" dirty="0">
                  <a:latin typeface="Arial"/>
                  <a:cs typeface="Arial"/>
                </a:rPr>
                <a:t>s or</a:t>
              </a:r>
              <a:r>
                <a:rPr lang="en-US" sz="1400" b="1" spc="5" dirty="0">
                  <a:latin typeface="Arial"/>
                  <a:cs typeface="Arial"/>
                </a:rPr>
                <a:t> </a:t>
              </a:r>
              <a:r>
                <a:rPr lang="en-US" sz="1400" b="1" spc="-5" dirty="0">
                  <a:latin typeface="Arial"/>
                  <a:cs typeface="Arial"/>
                </a:rPr>
                <a:t>Hb</a:t>
              </a:r>
            </a:p>
            <a:p>
              <a:pPr marL="184150" indent="-171450">
                <a:lnSpc>
                  <a:spcPct val="100000"/>
                </a:lnSpc>
                <a:buClr>
                  <a:schemeClr val="accent4">
                    <a:lumMod val="50000"/>
                  </a:schemeClr>
                </a:buClr>
                <a:buFont typeface="Wingdings" panose="05000000000000000000" pitchFamily="2" charset="2"/>
                <a:buChar char="«"/>
              </a:pPr>
              <a:r>
                <a:rPr lang="en-US" sz="1200" b="1" dirty="0">
                  <a:solidFill>
                    <a:srgbClr val="7030A0"/>
                  </a:solidFill>
                  <a:latin typeface="Arial"/>
                  <a:cs typeface="Arial"/>
                </a:rPr>
                <a:t>Sp</a:t>
              </a:r>
              <a:r>
                <a:rPr lang="en-US" sz="1200" b="1" spc="5" dirty="0">
                  <a:solidFill>
                    <a:srgbClr val="7030A0"/>
                  </a:solidFill>
                  <a:latin typeface="Arial"/>
                  <a:cs typeface="Arial"/>
                </a:rPr>
                <a:t>h</a:t>
              </a:r>
              <a:r>
                <a:rPr lang="en-US" sz="1200" b="1" dirty="0">
                  <a:solidFill>
                    <a:srgbClr val="7030A0"/>
                  </a:solidFill>
                  <a:latin typeface="Arial"/>
                  <a:cs typeface="Arial"/>
                </a:rPr>
                <a:t>e</a:t>
              </a:r>
              <a:r>
                <a:rPr lang="en-US" sz="1200" b="1" spc="-10" dirty="0">
                  <a:solidFill>
                    <a:srgbClr val="7030A0"/>
                  </a:solidFill>
                  <a:latin typeface="Arial"/>
                  <a:cs typeface="Arial"/>
                </a:rPr>
                <a:t>r</a:t>
              </a:r>
              <a:r>
                <a:rPr lang="en-US" sz="1200" b="1" dirty="0">
                  <a:solidFill>
                    <a:srgbClr val="7030A0"/>
                  </a:solidFill>
                  <a:latin typeface="Arial"/>
                  <a:cs typeface="Arial"/>
                </a:rPr>
                <a:t>oc</a:t>
              </a:r>
              <a:r>
                <a:rPr lang="en-US" sz="1200" b="1" spc="-20" dirty="0">
                  <a:solidFill>
                    <a:srgbClr val="7030A0"/>
                  </a:solidFill>
                  <a:latin typeface="Arial"/>
                  <a:cs typeface="Arial"/>
                </a:rPr>
                <a:t>y</a:t>
              </a:r>
              <a:r>
                <a:rPr lang="en-US" sz="1200" b="1" dirty="0">
                  <a:solidFill>
                    <a:srgbClr val="7030A0"/>
                  </a:solidFill>
                  <a:latin typeface="Arial"/>
                  <a:cs typeface="Arial"/>
                </a:rPr>
                <a:t>tosis</a:t>
              </a:r>
              <a:endParaRPr lang="en-US" sz="1200" dirty="0">
                <a:solidFill>
                  <a:srgbClr val="7030A0"/>
                </a:solidFill>
                <a:latin typeface="Arial"/>
                <a:cs typeface="Arial"/>
              </a:endParaRPr>
            </a:p>
            <a:p>
              <a:pPr marL="184150" indent="-171450">
                <a:lnSpc>
                  <a:spcPct val="100000"/>
                </a:lnSpc>
                <a:buClr>
                  <a:schemeClr val="accent4">
                    <a:lumMod val="50000"/>
                  </a:schemeClr>
                </a:buClr>
                <a:buFont typeface="Wingdings" panose="05000000000000000000" pitchFamily="2" charset="2"/>
                <a:buChar char="«"/>
              </a:pPr>
              <a:r>
                <a:rPr lang="en-US" sz="1200" b="1" dirty="0">
                  <a:latin typeface="Arial"/>
                  <a:cs typeface="Arial"/>
                </a:rPr>
                <a:t>si</a:t>
              </a:r>
              <a:r>
                <a:rPr lang="en-US" sz="1200" b="1" spc="-10" dirty="0">
                  <a:latin typeface="Arial"/>
                  <a:cs typeface="Arial"/>
                </a:rPr>
                <a:t>c</a:t>
              </a:r>
              <a:r>
                <a:rPr lang="en-US" sz="1200" b="1" dirty="0">
                  <a:latin typeface="Arial"/>
                  <a:cs typeface="Arial"/>
                </a:rPr>
                <a:t>kle</a:t>
              </a:r>
              <a:r>
                <a:rPr lang="en-US" sz="1200" b="1" spc="-30" dirty="0">
                  <a:latin typeface="Arial"/>
                  <a:cs typeface="Arial"/>
                </a:rPr>
                <a:t> </a:t>
              </a:r>
              <a:r>
                <a:rPr lang="en-US" sz="1200" b="1" dirty="0">
                  <a:latin typeface="Arial"/>
                  <a:cs typeface="Arial"/>
                </a:rPr>
                <a:t>c</a:t>
              </a:r>
              <a:r>
                <a:rPr lang="en-US" sz="1200" b="1" spc="-10" dirty="0">
                  <a:latin typeface="Arial"/>
                  <a:cs typeface="Arial"/>
                </a:rPr>
                <a:t>e</a:t>
              </a:r>
              <a:r>
                <a:rPr lang="en-US" sz="1200" b="1" dirty="0">
                  <a:latin typeface="Arial"/>
                  <a:cs typeface="Arial"/>
                </a:rPr>
                <a:t>l</a:t>
              </a:r>
              <a:r>
                <a:rPr lang="en-US" sz="1200" b="1" spc="5" dirty="0">
                  <a:latin typeface="Arial"/>
                  <a:cs typeface="Arial"/>
                </a:rPr>
                <a:t>l</a:t>
              </a:r>
              <a:r>
                <a:rPr lang="en-US" sz="1200" b="1" dirty="0">
                  <a:latin typeface="Arial"/>
                  <a:cs typeface="Arial"/>
                </a:rPr>
                <a:t>s</a:t>
              </a:r>
              <a:endParaRPr lang="en-US" sz="12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tabLst>
                  <a:tab pos="257175" algn="l"/>
                </a:tabLst>
              </a:pP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5" name="Rectangle 29"/>
            <p:cNvSpPr/>
            <p:nvPr/>
          </p:nvSpPr>
          <p:spPr>
            <a:xfrm>
              <a:off x="7157492" y="3849765"/>
              <a:ext cx="17390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257175" algn="l"/>
                </a:tabLst>
              </a:pPr>
              <a:r>
                <a:rPr lang="en-US" sz="1400" b="1" dirty="0">
                  <a:latin typeface="Arial"/>
                  <a:cs typeface="Arial"/>
                </a:rPr>
                <a:t>In</a:t>
              </a:r>
              <a:r>
                <a:rPr lang="en-US" sz="1400" b="1" spc="-10" dirty="0">
                  <a:latin typeface="Arial"/>
                  <a:cs typeface="Arial"/>
                </a:rPr>
                <a:t>c</a:t>
              </a:r>
              <a:r>
                <a:rPr lang="en-US" sz="1400" b="1" dirty="0">
                  <a:latin typeface="Arial"/>
                  <a:cs typeface="Arial"/>
                </a:rPr>
                <a:t>omp</a:t>
              </a:r>
              <a:r>
                <a:rPr lang="en-US" sz="1400" b="1" spc="-10" dirty="0">
                  <a:latin typeface="Arial"/>
                  <a:cs typeface="Arial"/>
                </a:rPr>
                <a:t>a</a:t>
              </a:r>
              <a:r>
                <a:rPr lang="en-US" sz="1400" b="1" dirty="0">
                  <a:latin typeface="Arial"/>
                  <a:cs typeface="Arial"/>
                </a:rPr>
                <a:t>tible</a:t>
              </a:r>
              <a:r>
                <a:rPr lang="en-US" sz="1400" b="1" spc="-25" dirty="0">
                  <a:latin typeface="Arial"/>
                  <a:cs typeface="Arial"/>
                </a:rPr>
                <a:t> </a:t>
              </a:r>
              <a:r>
                <a:rPr lang="en-US" sz="1400" b="1" dirty="0">
                  <a:latin typeface="Arial"/>
                  <a:cs typeface="Arial"/>
                </a:rPr>
                <a:t>blood</a:t>
              </a:r>
              <a:r>
                <a:rPr lang="en-US" sz="1400" b="1" spc="-10" dirty="0">
                  <a:latin typeface="Arial"/>
                  <a:cs typeface="Arial"/>
                </a:rPr>
                <a:t> </a:t>
              </a:r>
              <a:r>
                <a:rPr lang="en-US" sz="1400" b="1" dirty="0">
                  <a:latin typeface="Arial"/>
                  <a:cs typeface="Arial"/>
                </a:rPr>
                <a:t>tr</a:t>
              </a:r>
              <a:r>
                <a:rPr lang="en-US" sz="1400" b="1" spc="-15" dirty="0">
                  <a:latin typeface="Arial"/>
                  <a:cs typeface="Arial"/>
                </a:rPr>
                <a:t>a</a:t>
              </a:r>
              <a:r>
                <a:rPr lang="en-US" sz="1400" b="1" dirty="0">
                  <a:latin typeface="Arial"/>
                  <a:cs typeface="Arial"/>
                </a:rPr>
                <a:t>nsfu</a:t>
              </a:r>
              <a:r>
                <a:rPr lang="en-US" sz="1400" b="1" spc="-10" dirty="0">
                  <a:latin typeface="Arial"/>
                  <a:cs typeface="Arial"/>
                </a:rPr>
                <a:t>s</a:t>
              </a:r>
              <a:r>
                <a:rPr lang="en-US" sz="1400" b="1" dirty="0">
                  <a:latin typeface="Arial"/>
                  <a:cs typeface="Arial"/>
                </a:rPr>
                <a:t>ion</a:t>
              </a:r>
            </a:p>
          </p:txBody>
        </p:sp>
        <p:sp>
          <p:nvSpPr>
            <p:cNvPr id="16" name="Rectangle 30"/>
            <p:cNvSpPr/>
            <p:nvPr/>
          </p:nvSpPr>
          <p:spPr>
            <a:xfrm>
              <a:off x="7956396" y="3195003"/>
              <a:ext cx="14979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algn="ctr">
                <a:lnSpc>
                  <a:spcPct val="100000"/>
                </a:lnSpc>
                <a:tabLst>
                  <a:tab pos="257175" algn="l"/>
                </a:tabLst>
              </a:pPr>
              <a:r>
                <a:rPr lang="en-US" sz="1200" b="1" dirty="0">
                  <a:solidFill>
                    <a:srgbClr val="7030A0"/>
                  </a:solidFill>
                  <a:latin typeface="Arial"/>
                  <a:cs typeface="Arial"/>
                </a:rPr>
                <a:t>Er</a:t>
              </a:r>
              <a:r>
                <a:rPr lang="en-US" sz="1200" b="1" spc="-25" dirty="0">
                  <a:solidFill>
                    <a:srgbClr val="7030A0"/>
                  </a:solidFill>
                  <a:latin typeface="Arial"/>
                  <a:cs typeface="Arial"/>
                </a:rPr>
                <a:t>y</a:t>
              </a:r>
              <a:r>
                <a:rPr lang="en-US" sz="1200" b="1" dirty="0">
                  <a:solidFill>
                    <a:srgbClr val="7030A0"/>
                  </a:solidFill>
                  <a:latin typeface="Arial"/>
                  <a:cs typeface="Arial"/>
                </a:rPr>
                <a:t>thro</a:t>
              </a:r>
              <a:r>
                <a:rPr lang="en-US" sz="1200" b="1" spc="5" dirty="0">
                  <a:solidFill>
                    <a:srgbClr val="7030A0"/>
                  </a:solidFill>
                  <a:latin typeface="Arial"/>
                  <a:cs typeface="Arial"/>
                </a:rPr>
                <a:t>b</a:t>
              </a:r>
              <a:r>
                <a:rPr lang="en-US" sz="1200" b="1" dirty="0">
                  <a:solidFill>
                    <a:srgbClr val="7030A0"/>
                  </a:solidFill>
                  <a:latin typeface="Arial"/>
                  <a:cs typeface="Arial"/>
                </a:rPr>
                <a:t>la</a:t>
              </a:r>
              <a:r>
                <a:rPr lang="en-US" sz="1200" b="1" spc="-10" dirty="0">
                  <a:solidFill>
                    <a:srgbClr val="7030A0"/>
                  </a:solidFill>
                  <a:latin typeface="Arial"/>
                  <a:cs typeface="Arial"/>
                </a:rPr>
                <a:t>s</a:t>
              </a:r>
              <a:r>
                <a:rPr lang="en-US" sz="1200" b="1" dirty="0">
                  <a:solidFill>
                    <a:srgbClr val="7030A0"/>
                  </a:solidFill>
                  <a:latin typeface="Arial"/>
                  <a:cs typeface="Arial"/>
                </a:rPr>
                <a:t>tosis</a:t>
              </a:r>
              <a:r>
                <a:rPr lang="en-US" sz="1200" b="1" spc="15" dirty="0">
                  <a:solidFill>
                    <a:srgbClr val="7030A0"/>
                  </a:solidFill>
                  <a:latin typeface="Arial"/>
                  <a:cs typeface="Arial"/>
                </a:rPr>
                <a:t> </a:t>
              </a:r>
              <a:r>
                <a:rPr lang="en-US" sz="1200" b="1" dirty="0" err="1">
                  <a:solidFill>
                    <a:srgbClr val="7030A0"/>
                  </a:solidFill>
                  <a:latin typeface="Arial"/>
                  <a:cs typeface="Arial"/>
                </a:rPr>
                <a:t>fet</a:t>
              </a:r>
              <a:r>
                <a:rPr lang="en-US" sz="1200" b="1" spc="-10" dirty="0" err="1">
                  <a:solidFill>
                    <a:srgbClr val="7030A0"/>
                  </a:solidFill>
                  <a:latin typeface="Arial"/>
                  <a:cs typeface="Arial"/>
                </a:rPr>
                <a:t>a</a:t>
              </a:r>
              <a:r>
                <a:rPr lang="en-US" sz="1200" b="1" dirty="0" err="1">
                  <a:solidFill>
                    <a:srgbClr val="7030A0"/>
                  </a:solidFill>
                  <a:latin typeface="Arial"/>
                  <a:cs typeface="Arial"/>
                </a:rPr>
                <a:t>l</a:t>
              </a:r>
              <a:r>
                <a:rPr lang="en-US" sz="1200" b="1" spc="5" dirty="0" err="1">
                  <a:solidFill>
                    <a:srgbClr val="7030A0"/>
                  </a:solidFill>
                  <a:latin typeface="Arial"/>
                  <a:cs typeface="Arial"/>
                </a:rPr>
                <a:t>i</a:t>
              </a:r>
              <a:r>
                <a:rPr lang="en-US" sz="1200" b="1" dirty="0" err="1">
                  <a:solidFill>
                    <a:srgbClr val="7030A0"/>
                  </a:solidFill>
                  <a:latin typeface="Arial"/>
                  <a:cs typeface="Arial"/>
                </a:rPr>
                <a:t>s</a:t>
              </a:r>
              <a:endParaRPr lang="en-US" sz="1200" b="1" dirty="0">
                <a:solidFill>
                  <a:srgbClr val="7030A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7" name="Bent Arrow 37"/>
          <p:cNvSpPr/>
          <p:nvPr/>
        </p:nvSpPr>
        <p:spPr>
          <a:xfrm rot="16200000" flipH="1">
            <a:off x="1576110" y="1261310"/>
            <a:ext cx="491649" cy="980590"/>
          </a:xfrm>
          <a:prstGeom prst="bentArrow">
            <a:avLst>
              <a:gd name="adj1" fmla="val 25000"/>
              <a:gd name="adj2" fmla="val 25234"/>
              <a:gd name="adj3" fmla="val 25000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38"/>
          <p:cNvSpPr/>
          <p:nvPr/>
        </p:nvSpPr>
        <p:spPr>
          <a:xfrm rot="16200000" flipH="1" flipV="1">
            <a:off x="6378598" y="1213249"/>
            <a:ext cx="491651" cy="1051365"/>
          </a:xfrm>
          <a:prstGeom prst="bentArrow">
            <a:avLst>
              <a:gd name="adj1" fmla="val 25000"/>
              <a:gd name="adj2" fmla="val 25234"/>
              <a:gd name="adj3" fmla="val 25000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4"/>
          <p:cNvCxnSpPr/>
          <p:nvPr/>
        </p:nvCxnSpPr>
        <p:spPr>
          <a:xfrm flipH="1">
            <a:off x="4342374" y="1997430"/>
            <a:ext cx="1" cy="1272948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21"/>
          <p:cNvSpPr txBox="1"/>
          <p:nvPr/>
        </p:nvSpPr>
        <p:spPr>
          <a:xfrm>
            <a:off x="282733" y="4300234"/>
            <a:ext cx="1728192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Acute =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حاد</a:t>
            </a:r>
          </a:p>
          <a:p>
            <a:pPr algn="l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Chronic =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يفقد الدم على فترات زي الدوره الشهريه مثلاً + اللي عنده قرحه بالمعده , بواسير , ديدان بالامعاء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6336993" y="4098031"/>
            <a:ext cx="2662991" cy="24006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Spherocytosis =</a:t>
            </a:r>
            <a:endParaRPr lang="ar-SA" sz="1500" b="1" dirty="0">
              <a:solidFill>
                <a:schemeClr val="bg1">
                  <a:lumMod val="65000"/>
                </a:schemeClr>
              </a:solidFill>
            </a:endParaRPr>
          </a:p>
          <a:p>
            <a:pPr algn="r" rtl="1"/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ar-SA" sz="1500" b="1" dirty="0">
                <a:solidFill>
                  <a:schemeClr val="bg1">
                    <a:lumMod val="65000"/>
                  </a:schemeClr>
                </a:solidFill>
              </a:rPr>
              <a:t>مشكله بالـ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cell membrane</a:t>
            </a:r>
            <a:r>
              <a:rPr lang="ar-SA" sz="1500" b="1" dirty="0">
                <a:solidFill>
                  <a:schemeClr val="bg1">
                    <a:lumMod val="65000"/>
                  </a:schemeClr>
                </a:solidFill>
              </a:rPr>
              <a:t> تتكسر الـ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RBCs </a:t>
            </a:r>
            <a:r>
              <a:rPr lang="ar-SA" sz="1500" b="1" dirty="0">
                <a:solidFill>
                  <a:schemeClr val="bg1">
                    <a:lumMod val="65000"/>
                  </a:schemeClr>
                </a:solidFill>
              </a:rPr>
              <a:t>بسرعه.</a:t>
            </a:r>
          </a:p>
          <a:p>
            <a:pPr algn="r" rtl="1"/>
            <a:endParaRPr lang="ar-SA" sz="1500" b="1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Sickle cells = </a:t>
            </a:r>
            <a:r>
              <a:rPr lang="ar-SA" sz="1500" b="1" dirty="0">
                <a:solidFill>
                  <a:schemeClr val="bg1">
                    <a:lumMod val="65000"/>
                  </a:schemeClr>
                </a:solidFill>
              </a:rPr>
              <a:t>تغير في شفره وحده فحدثت طفره , وراثي.</a:t>
            </a:r>
          </a:p>
          <a:p>
            <a:pPr algn="l"/>
            <a:endParaRPr lang="ar-SA" sz="1500" b="1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Incompatible blood transfusion =</a:t>
            </a:r>
          </a:p>
          <a:p>
            <a:pPr algn="l"/>
            <a:r>
              <a:rPr lang="ar-SA" sz="1500" b="1" dirty="0">
                <a:solidFill>
                  <a:schemeClr val="bg1">
                    <a:lumMod val="65000"/>
                  </a:schemeClr>
                </a:solidFill>
              </a:rPr>
              <a:t>لما يُنقل للشخص دم غير مناسب</a:t>
            </a:r>
            <a:endParaRPr lang="en-US" sz="15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Anemia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468632" y="6138936"/>
            <a:ext cx="1981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24012" t="20467" r="24013" b="15134"/>
          <a:stretch/>
        </p:blipFill>
        <p:spPr>
          <a:xfrm>
            <a:off x="323528" y="620688"/>
            <a:ext cx="8568952" cy="46805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496" y="5538138"/>
            <a:ext cx="648072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Hct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(Hematocrit): is the volume or percentage of RBC in the blood.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Hgb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: Hemoglobin</a:t>
            </a:r>
          </a:p>
        </p:txBody>
      </p:sp>
      <p:cxnSp>
        <p:nvCxnSpPr>
          <p:cNvPr id="4" name="Straight Arrow Connector 5"/>
          <p:cNvCxnSpPr/>
          <p:nvPr/>
        </p:nvCxnSpPr>
        <p:spPr>
          <a:xfrm>
            <a:off x="7668344" y="5301208"/>
            <a:ext cx="7200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/>
          <p:cNvSpPr txBox="1"/>
          <p:nvPr/>
        </p:nvSpPr>
        <p:spPr>
          <a:xfrm>
            <a:off x="6876256" y="5661248"/>
            <a:ext cx="217798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حجم ال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RBCs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طبيعي ولكن زيادة حجم البلازما أدت الى تقليل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Hct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393792" y="1156631"/>
            <a:ext cx="45804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True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Absolute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43" y="3088270"/>
            <a:ext cx="2068674" cy="13342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43" y="1453709"/>
            <a:ext cx="2068674" cy="16509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12955" y="4674592"/>
            <a:ext cx="556132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Primary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=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بالمناعه (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 عند النساء اكثر ) يصير الجلد محمر.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Secondary =</a:t>
            </a:r>
          </a:p>
          <a:p>
            <a:pPr rt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يعني لما يصير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hypoxia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 يحدث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polycythemia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 بمعنى يحدث </a:t>
            </a:r>
          </a:p>
          <a:p>
            <a:pPr rtl="1"/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نتيجة لسبب اخر , زي هنا يقل الاوكسجين فيحدث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Polycythemia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52" y="404664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Polycythemia</a:t>
            </a:r>
          </a:p>
        </p:txBody>
      </p:sp>
      <p:graphicFrame>
        <p:nvGraphicFramePr>
          <p:cNvPr id="9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785629"/>
              </p:ext>
            </p:extLst>
          </p:nvPr>
        </p:nvGraphicFramePr>
        <p:xfrm>
          <a:off x="-612576" y="1214795"/>
          <a:ext cx="5328592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7"/>
          <p:cNvSpPr txBox="1"/>
          <p:nvPr/>
        </p:nvSpPr>
        <p:spPr>
          <a:xfrm>
            <a:off x="3657501" y="3484393"/>
            <a:ext cx="30243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Hypoxia = 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نقص الاوكسجين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278160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Polycythemia Cont.</a:t>
            </a:r>
            <a:endParaRPr lang="en-US" u="sng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1268760"/>
            <a:ext cx="4623842" cy="4752528"/>
          </a:xfrm>
          <a:prstGeom prst="roundRect">
            <a:avLst/>
          </a:prstGeom>
          <a:solidFill>
            <a:schemeClr val="bg2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Polycythemia is either caused by: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1- Increase in RBC, therefore, increase in hemoglobin.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2- Increase in hemoglobin content of RBC </a:t>
            </a:r>
            <a:r>
              <a:rPr lang="en-US" b="1" u="sng" dirty="0" smtClean="0">
                <a:solidFill>
                  <a:schemeClr val="tx1"/>
                </a:solidFill>
              </a:rPr>
              <a:t>WITHOUT</a:t>
            </a:r>
            <a:r>
              <a:rPr lang="en-US" dirty="0" smtClean="0">
                <a:solidFill>
                  <a:schemeClr val="tx1"/>
                </a:solidFill>
              </a:rPr>
              <a:t> increase in RBC count.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- Decrease in plasma therefore hemoglobin is more dominant and apparent.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End result always: an increase in hemoglobin.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3600" y="2213863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Relative:  </a:t>
            </a:r>
          </a:p>
          <a:p>
            <a:r>
              <a:rPr lang="en-US" dirty="0" err="1">
                <a:solidFill>
                  <a:srgbClr val="00B050"/>
                </a:solidFill>
              </a:rPr>
              <a:t>Haemoconcentration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» loss of body fluid in vomiting, diarrhea and sweating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Note: Polycythemia is always due to an ABNORMAL increase or decrease.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5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96044" y="1655127"/>
            <a:ext cx="5688632" cy="77861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94970" marR="5080" indent="-382270">
              <a:lnSpc>
                <a:spcPts val="2810"/>
              </a:lnSpc>
              <a:buClr>
                <a:srgbClr val="6D9FAF"/>
              </a:buClr>
              <a:buSzPct val="78846"/>
              <a:buFont typeface="Wingdings"/>
              <a:buChar char=""/>
              <a:tabLst>
                <a:tab pos="395605" algn="l"/>
              </a:tabLs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Hb</a:t>
            </a:r>
            <a:r>
              <a:rPr lang="en-US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mol</a:t>
            </a:r>
            <a:r>
              <a:rPr lang="en-US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cu</a:t>
            </a:r>
            <a:r>
              <a:rPr lang="en-US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l</a:t>
            </a:r>
            <a:r>
              <a:rPr lang="en-US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s</a:t>
            </a:r>
            <a:r>
              <a:rPr lang="en-US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is made of</a:t>
            </a:r>
            <a:r>
              <a:rPr lang="en-US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4 c</a:t>
            </a:r>
            <a:r>
              <a:rPr lang="en-US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ai</a:t>
            </a:r>
            <a:r>
              <a:rPr lang="en-US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s,</a:t>
            </a:r>
            <a:r>
              <a:rPr lang="en-US" b="1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eac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h</a:t>
            </a:r>
            <a:r>
              <a:rPr lang="en-US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fo</a:t>
            </a:r>
            <a:r>
              <a:rPr lang="en-US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r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med</a:t>
            </a:r>
            <a:r>
              <a:rPr lang="en-US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of </a:t>
            </a:r>
            <a:r>
              <a:rPr lang="en-US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h</a:t>
            </a:r>
            <a:r>
              <a:rPr lang="en-US" b="1" u="sng" spc="-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e</a:t>
            </a:r>
            <a:r>
              <a:rPr lang="en-US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me</a:t>
            </a:r>
            <a:r>
              <a:rPr lang="en-US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&amp; po</a:t>
            </a:r>
            <a:r>
              <a:rPr lang="en-US" b="1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ypep</a:t>
            </a:r>
            <a:r>
              <a:rPr lang="en-US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t</a:t>
            </a:r>
            <a:r>
              <a:rPr lang="en-US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id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e</a:t>
            </a:r>
            <a:r>
              <a:rPr lang="en-US" b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c</a:t>
            </a:r>
            <a:r>
              <a:rPr lang="en-US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ain </a:t>
            </a:r>
            <a:r>
              <a:rPr lang="en-US" b="1" u="sng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(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g</a:t>
            </a:r>
            <a:r>
              <a:rPr lang="en-US" b="1" u="sng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l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obi</a:t>
            </a:r>
            <a:r>
              <a:rPr lang="en-US" b="1" u="sng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n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Comic Sans MS"/>
              </a:rPr>
              <a:t>)</a:t>
            </a:r>
            <a:endParaRPr lang="en-US" u="sng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Comic Sans MS"/>
            </a:endParaRPr>
          </a:p>
        </p:txBody>
      </p:sp>
      <p:graphicFrame>
        <p:nvGraphicFramePr>
          <p:cNvPr id="3" name="Diagram 3"/>
          <p:cNvGraphicFramePr/>
          <p:nvPr>
            <p:extLst>
              <p:ext uri="{D42A27DB-BD31-4B8C-83A1-F6EECF244321}">
                <p14:modId xmlns:p14="http://schemas.microsoft.com/office/powerpoint/2010/main" val="371593935"/>
              </p:ext>
            </p:extLst>
          </p:nvPr>
        </p:nvGraphicFramePr>
        <p:xfrm>
          <a:off x="266322" y="2005610"/>
          <a:ext cx="6192688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4"/>
          <p:cNvSpPr/>
          <p:nvPr/>
        </p:nvSpPr>
        <p:spPr>
          <a:xfrm>
            <a:off x="140512" y="4843588"/>
            <a:ext cx="3240360" cy="3745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/>
              <a:t>Protoporphyrin</a:t>
            </a:r>
            <a:r>
              <a:rPr lang="en-US" sz="1600" dirty="0"/>
              <a:t> ring + iron (F2+)</a:t>
            </a:r>
          </a:p>
        </p:txBody>
      </p:sp>
      <p:sp>
        <p:nvSpPr>
          <p:cNvPr id="5" name="object 6"/>
          <p:cNvSpPr/>
          <p:nvPr/>
        </p:nvSpPr>
        <p:spPr>
          <a:xfrm>
            <a:off x="6584820" y="1193760"/>
            <a:ext cx="2519721" cy="3240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" name="Straight Arrow Connector 13"/>
          <p:cNvCxnSpPr/>
          <p:nvPr/>
        </p:nvCxnSpPr>
        <p:spPr>
          <a:xfrm>
            <a:off x="899592" y="4299744"/>
            <a:ext cx="0" cy="34048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5"/>
          <p:cNvSpPr txBox="1"/>
          <p:nvPr/>
        </p:nvSpPr>
        <p:spPr>
          <a:xfrm>
            <a:off x="6764560" y="427651"/>
            <a:ext cx="21602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مهم معرفه الـ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Structure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44680" y="796983"/>
            <a:ext cx="0" cy="342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6"/>
          <p:cNvSpPr txBox="1">
            <a:spLocks/>
          </p:cNvSpPr>
          <p:nvPr/>
        </p:nvSpPr>
        <p:spPr>
          <a:xfrm>
            <a:off x="396044" y="492043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Structure of Hemoglobin (</a:t>
            </a:r>
            <a:r>
              <a:rPr lang="en-US" dirty="0" smtClean="0"/>
              <a:t>Hb)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23362"/>
            <a:ext cx="3779912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Most of this slide is found only in females’ slides.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39</a:t>
            </a:fld>
            <a:endParaRPr lang="en-US" dirty="0"/>
          </a:p>
        </p:txBody>
      </p:sp>
      <p:sp>
        <p:nvSpPr>
          <p:cNvPr id="12" name="object 2"/>
          <p:cNvSpPr/>
          <p:nvPr/>
        </p:nvSpPr>
        <p:spPr>
          <a:xfrm>
            <a:off x="6371692" y="4988198"/>
            <a:ext cx="2772308" cy="1733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5"/>
          <p:cNvSpPr txBox="1"/>
          <p:nvPr/>
        </p:nvSpPr>
        <p:spPr>
          <a:xfrm>
            <a:off x="6534146" y="4351507"/>
            <a:ext cx="25347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Hemoglobin structure: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808471" y="4720839"/>
            <a:ext cx="0" cy="342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322" y="5638651"/>
            <a:ext cx="5857096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Hemoglobin holds/contains: 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(4 MOLECULES of hydrogen) OR  (8 ATOMS of hydrogen)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375534"/>
            <a:ext cx="8229600" cy="657944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Characteristics of Blood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648682992"/>
              </p:ext>
            </p:extLst>
          </p:nvPr>
        </p:nvGraphicFramePr>
        <p:xfrm>
          <a:off x="179512" y="1124744"/>
          <a:ext cx="871296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208021549"/>
              </p:ext>
            </p:extLst>
          </p:nvPr>
        </p:nvGraphicFramePr>
        <p:xfrm>
          <a:off x="179512" y="4005064"/>
          <a:ext cx="871296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79512" y="6492240"/>
            <a:ext cx="1981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0400798"/>
              </p:ext>
            </p:extLst>
          </p:nvPr>
        </p:nvGraphicFramePr>
        <p:xfrm>
          <a:off x="-145112" y="151792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50888" y="3081734"/>
            <a:ext cx="280831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Hb F = high nifty of O2</a:t>
            </a:r>
            <a:endParaRPr lang="ar-SA" b="1" dirty="0">
              <a:solidFill>
                <a:schemeClr val="bg1">
                  <a:lumMod val="65000"/>
                </a:schemeClr>
              </a:solidFill>
            </a:endParaRPr>
          </a:p>
          <a:p>
            <a:pPr algn="ctr" rtl="1"/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+ يكون بالبيبي , ولما يكبر يتحول الى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Hb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1378" y="3717032"/>
            <a:ext cx="504056" cy="261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delta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65022" y="3789040"/>
            <a:ext cx="7200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9752" y="4581128"/>
            <a:ext cx="771364" cy="261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gamma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39752" y="4836264"/>
            <a:ext cx="7200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14400"/>
          </a:xfrm>
        </p:spPr>
        <p:txBody>
          <a:bodyPr/>
          <a:lstStyle/>
          <a:p>
            <a:r>
              <a:rPr lang="en-US" dirty="0" smtClean="0"/>
              <a:t>Types of Hb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/>
          <p:cNvGraphicFramePr/>
          <p:nvPr>
            <p:extLst>
              <p:ext uri="{D42A27DB-BD31-4B8C-83A1-F6EECF244321}">
                <p14:modId xmlns:p14="http://schemas.microsoft.com/office/powerpoint/2010/main" val="1883022576"/>
              </p:ext>
            </p:extLst>
          </p:nvPr>
        </p:nvGraphicFramePr>
        <p:xfrm>
          <a:off x="2699792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5"/>
          <p:cNvSpPr/>
          <p:nvPr/>
        </p:nvSpPr>
        <p:spPr>
          <a:xfrm>
            <a:off x="5148064" y="1811747"/>
            <a:ext cx="3826768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25450" marR="5080" lvl="1">
              <a:lnSpc>
                <a:spcPct val="100000"/>
              </a:lnSpc>
              <a:spcBef>
                <a:spcPts val="650"/>
              </a:spcBef>
              <a:buClr>
                <a:srgbClr val="6D9FAF"/>
              </a:buClr>
              <a:buSzPct val="88461"/>
              <a:tabLst>
                <a:tab pos="699135" algn="l"/>
                <a:tab pos="4338320" algn="l"/>
              </a:tabLst>
            </a:pP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Hb</a:t>
            </a:r>
            <a:r>
              <a:rPr lang="en-US" b="1" spc="-2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u="sng" spc="-5" dirty="0">
                <a:solidFill>
                  <a:srgbClr val="FF0000"/>
                </a:solidFill>
                <a:latin typeface="Book Antiqua" panose="02040602050305030304" pitchFamily="18" charset="0"/>
                <a:cs typeface="Comic Sans MS"/>
              </a:rPr>
              <a:t>reversibl</a:t>
            </a: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  <a:cs typeface="Comic Sans MS"/>
              </a:rPr>
              <a:t>y</a:t>
            </a:r>
            <a:r>
              <a:rPr lang="en-US" b="1" spc="-40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spc="-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bi</a:t>
            </a:r>
            <a:r>
              <a:rPr lang="en-US" b="1" spc="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n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ds to</a:t>
            </a:r>
            <a:r>
              <a:rPr lang="en-US" b="1" spc="-3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O</a:t>
            </a:r>
            <a:r>
              <a:rPr lang="en-US" b="1" spc="22" baseline="-2124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2</a:t>
            </a:r>
            <a:r>
              <a:rPr lang="en-US" b="1" baseline="-2124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spc="-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t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o</a:t>
            </a:r>
            <a:r>
              <a:rPr lang="en-US" b="1" spc="-20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spc="-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form </a:t>
            </a:r>
            <a:r>
              <a:rPr lang="en-US" b="1" u="sng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oxyh</a:t>
            </a:r>
            <a:r>
              <a:rPr lang="en-US" b="1" u="sng" spc="-1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e</a:t>
            </a:r>
            <a:r>
              <a:rPr lang="en-US" b="1" u="sng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moglobi</a:t>
            </a:r>
            <a:r>
              <a:rPr lang="en-US" b="1" u="sng" spc="-10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n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,</a:t>
            </a:r>
            <a:r>
              <a:rPr lang="en-US" b="1" spc="-50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affe</a:t>
            </a:r>
            <a:r>
              <a:rPr lang="en-US" b="1" spc="-1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c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ted </a:t>
            </a:r>
            <a:r>
              <a:rPr lang="en-US" b="1" spc="-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b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y</a:t>
            </a:r>
            <a:r>
              <a:rPr lang="en-US" b="1" spc="-1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pH,</a:t>
            </a:r>
            <a:r>
              <a:rPr lang="en-US" b="1" spc="-10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 </a:t>
            </a:r>
            <a:r>
              <a:rPr lang="en-US" b="1" spc="-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tempe</a:t>
            </a:r>
            <a:r>
              <a:rPr lang="en-US" b="1" spc="-10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r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atur</a:t>
            </a:r>
            <a:r>
              <a:rPr lang="en-US" b="1" spc="-10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e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, H</a:t>
            </a:r>
            <a:r>
              <a:rPr lang="en-US" b="1" spc="15" dirty="0">
                <a:solidFill>
                  <a:srgbClr val="7030A0"/>
                </a:solidFill>
                <a:latin typeface="Book Antiqua" panose="02040602050305030304" pitchFamily="18" charset="0"/>
                <a:cs typeface="Comic Sans MS"/>
              </a:rPr>
              <a:t>+</a:t>
            </a:r>
            <a:endParaRPr lang="en-US" dirty="0">
              <a:solidFill>
                <a:srgbClr val="7030A0"/>
              </a:solidFill>
              <a:latin typeface="Book Antiqua" panose="02040602050305030304" pitchFamily="18" charset="0"/>
              <a:cs typeface="Comic Sans MS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611561" y="4864517"/>
            <a:ext cx="2761702" cy="92076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25450" lvl="1">
              <a:lnSpc>
                <a:spcPct val="100000"/>
              </a:lnSpc>
              <a:spcBef>
                <a:spcPts val="650"/>
              </a:spcBef>
              <a:buClr>
                <a:srgbClr val="6D9FAF"/>
              </a:buClr>
              <a:buSzPct val="88461"/>
              <a:tabLst>
                <a:tab pos="699135" algn="l"/>
                <a:tab pos="2832100" algn="l"/>
              </a:tabLst>
            </a:pP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In smokers: </a:t>
            </a:r>
          </a:p>
          <a:p>
            <a:pPr marL="425450" lvl="1">
              <a:lnSpc>
                <a:spcPct val="100000"/>
              </a:lnSpc>
              <a:spcBef>
                <a:spcPts val="650"/>
              </a:spcBef>
              <a:buClr>
                <a:srgbClr val="6D9FAF"/>
              </a:buClr>
              <a:buSzPct val="88461"/>
              <a:tabLst>
                <a:tab pos="699135" algn="l"/>
                <a:tab pos="2832100" algn="l"/>
              </a:tabLst>
            </a:pP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Hb</a:t>
            </a:r>
            <a:r>
              <a:rPr lang="en-US" sz="1600" b="1" spc="-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 </a:t>
            </a:r>
            <a:r>
              <a:rPr lang="en-US" sz="16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bi</a:t>
            </a:r>
            <a:r>
              <a:rPr lang="en-US" sz="16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ds to</a:t>
            </a:r>
            <a:r>
              <a:rPr lang="en-US" sz="1600" b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C</a:t>
            </a:r>
            <a:r>
              <a:rPr lang="en-US" sz="16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O</a:t>
            </a:r>
            <a:r>
              <a:rPr lang="en-US" sz="1600" b="1" spc="22" baseline="-2124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2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=</a:t>
            </a:r>
            <a:r>
              <a:rPr lang="en-US" sz="16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carboxyh</a:t>
            </a:r>
            <a:r>
              <a:rPr lang="en-US" sz="1600" b="1" spc="-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e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m</a:t>
            </a:r>
            <a:r>
              <a:rPr lang="en-US" sz="1600" b="1" spc="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a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g</a:t>
            </a:r>
            <a:r>
              <a:rPr lang="en-US" sz="16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l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omic Sans MS"/>
              </a:rPr>
              <a:t>obin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omic Sans MS"/>
            </a:endParaRPr>
          </a:p>
        </p:txBody>
      </p:sp>
      <p:cxnSp>
        <p:nvCxnSpPr>
          <p:cNvPr id="5" name="Curved Connector 8"/>
          <p:cNvCxnSpPr/>
          <p:nvPr/>
        </p:nvCxnSpPr>
        <p:spPr>
          <a:xfrm flipV="1">
            <a:off x="6372200" y="2821753"/>
            <a:ext cx="576064" cy="28803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Curved Connector 10"/>
          <p:cNvCxnSpPr/>
          <p:nvPr/>
        </p:nvCxnSpPr>
        <p:spPr>
          <a:xfrm rot="10800000">
            <a:off x="3419872" y="5229200"/>
            <a:ext cx="504055" cy="37890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7"/>
          <p:cNvSpPr txBox="1"/>
          <p:nvPr/>
        </p:nvSpPr>
        <p:spPr>
          <a:xfrm>
            <a:off x="755576" y="1498148"/>
            <a:ext cx="273630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Carbon monoxide :</a:t>
            </a:r>
          </a:p>
          <a:p>
            <a:pPr algn="r" rtl="1"/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اول اكسيد الكربون يمسك بالهيموجلوبين ولا يخليه يوّصل الـ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O2</a:t>
            </a:r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 لانه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binds irreversibly</a:t>
            </a:r>
            <a:endParaRPr lang="ar-SA" b="1" dirty="0">
              <a:solidFill>
                <a:schemeClr val="bg1">
                  <a:lumMod val="65000"/>
                </a:schemeClr>
              </a:solidFill>
            </a:endParaRPr>
          </a:p>
          <a:p>
            <a:pPr algn="r" rtl="1"/>
            <a:r>
              <a:rPr lang="ar-SA" b="1" dirty="0">
                <a:solidFill>
                  <a:schemeClr val="bg1">
                    <a:lumMod val="65000"/>
                  </a:schemeClr>
                </a:solidFill>
              </a:rPr>
              <a:t>فيصير اختناق زي شب النار بالخيام او الدفايات بغرف مغلقه بدون تهويه 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.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14400"/>
          </a:xfrm>
        </p:spPr>
        <p:txBody>
          <a:bodyPr/>
          <a:lstStyle/>
          <a:p>
            <a:r>
              <a:rPr lang="en-US" dirty="0" smtClean="0"/>
              <a:t>Function of Hemoglobin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-685800"/>
            <a:ext cx="82296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0648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B050"/>
                </a:solidFill>
              </a:rPr>
              <a:t>RBCs have the maximum ability to concentrate hemoglobin in the cell fluid up to about 34 grams in each 100 milliliters of cells.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• </a:t>
            </a:r>
            <a:r>
              <a:rPr lang="en-US" b="1" dirty="0">
                <a:solidFill>
                  <a:srgbClr val="00B050"/>
                </a:solidFill>
              </a:rPr>
              <a:t>Each gram of hemoglobin can combine with 1.34 ml of oxygen if Hb is 100% saturated with O2.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B05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Carrying Capacity of Blood: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It is the amount of O2 carried by 100 ml of blood.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B050"/>
                </a:solidFill>
              </a:rPr>
              <a:t>Calculated by:  </a:t>
            </a:r>
            <a:r>
              <a:rPr lang="en-US" dirty="0">
                <a:solidFill>
                  <a:srgbClr val="00B050"/>
                </a:solidFill>
              </a:rPr>
              <a:t>Hb </a:t>
            </a:r>
            <a:r>
              <a:rPr lang="en-US" dirty="0" err="1">
                <a:solidFill>
                  <a:srgbClr val="00B050"/>
                </a:solidFill>
              </a:rPr>
              <a:t>conc</a:t>
            </a:r>
            <a:r>
              <a:rPr lang="en-US" dirty="0">
                <a:solidFill>
                  <a:srgbClr val="00B050"/>
                </a:solidFill>
              </a:rPr>
              <a:t> x 1.34.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B050"/>
                </a:solidFill>
              </a:rPr>
              <a:t>Example: </a:t>
            </a:r>
            <a:r>
              <a:rPr lang="en-US" dirty="0">
                <a:solidFill>
                  <a:srgbClr val="00B050"/>
                </a:solidFill>
              </a:rPr>
              <a:t>16 x 1.34 = 21.4 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9604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 slide is found only in males’ slides</a:t>
            </a:r>
            <a:r>
              <a:rPr lang="en-US" dirty="0">
                <a:solidFill>
                  <a:srgbClr val="933B95"/>
                </a:solidFill>
              </a:rPr>
              <a:t>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Quantity of Hemoglobin in </a:t>
            </a:r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27240" t="19601" r="27085" b="13201"/>
          <a:stretch/>
        </p:blipFill>
        <p:spPr>
          <a:xfrm>
            <a:off x="1475656" y="1268760"/>
            <a:ext cx="6264696" cy="4968552"/>
          </a:xfrm>
          <a:prstGeom prst="rect">
            <a:avLst/>
          </a:prstGeom>
        </p:spPr>
      </p:pic>
      <p:cxnSp>
        <p:nvCxnSpPr>
          <p:cNvPr id="3" name="Straight Arrow Connector 4"/>
          <p:cNvCxnSpPr/>
          <p:nvPr/>
        </p:nvCxnSpPr>
        <p:spPr>
          <a:xfrm>
            <a:off x="1907704" y="2002061"/>
            <a:ext cx="288032" cy="130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7"/>
          <p:cNvCxnSpPr/>
          <p:nvPr/>
        </p:nvCxnSpPr>
        <p:spPr>
          <a:xfrm>
            <a:off x="1331640" y="4221088"/>
            <a:ext cx="288032" cy="130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10"/>
          <p:cNvCxnSpPr/>
          <p:nvPr/>
        </p:nvCxnSpPr>
        <p:spPr>
          <a:xfrm flipH="1">
            <a:off x="7164288" y="2787539"/>
            <a:ext cx="360040" cy="65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2"/>
          <p:cNvCxnSpPr/>
          <p:nvPr/>
        </p:nvCxnSpPr>
        <p:spPr>
          <a:xfrm>
            <a:off x="4788024" y="1930053"/>
            <a:ext cx="288032" cy="130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3"/>
          <p:cNvCxnSpPr/>
          <p:nvPr/>
        </p:nvCxnSpPr>
        <p:spPr>
          <a:xfrm flipV="1">
            <a:off x="1475656" y="5648027"/>
            <a:ext cx="164890" cy="85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5"/>
          <p:cNvSpPr txBox="1"/>
          <p:nvPr/>
        </p:nvSpPr>
        <p:spPr>
          <a:xfrm>
            <a:off x="2593848" y="6453336"/>
            <a:ext cx="3744416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Megaloblastic anemia = Macrocytic anemia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3312" y="116632"/>
            <a:ext cx="8229600" cy="914400"/>
          </a:xfrm>
        </p:spPr>
        <p:txBody>
          <a:bodyPr/>
          <a:lstStyle/>
          <a:p>
            <a:r>
              <a:rPr lang="en-US" dirty="0" smtClean="0"/>
              <a:t>Different Cell Morphology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289257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smtClean="0"/>
              <a:t>Classification of RBCs by Size &amp; Color</a:t>
            </a:r>
            <a:endParaRPr lang="en-US" u="sng" dirty="0"/>
          </a:p>
        </p:txBody>
      </p:sp>
      <p:graphicFrame>
        <p:nvGraphicFramePr>
          <p:cNvPr id="3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80535"/>
              </p:ext>
            </p:extLst>
          </p:nvPr>
        </p:nvGraphicFramePr>
        <p:xfrm>
          <a:off x="457200" y="1341438"/>
          <a:ext cx="8239943" cy="489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9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3688" y="306818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1177" y="210344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smtClean="0"/>
              <a:t>RBC Indices</a:t>
            </a:r>
            <a:endParaRPr lang="en-US" sz="28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288174"/>
            <a:ext cx="8229600" cy="493776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         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10237" y="1470086"/>
            <a:ext cx="2113687" cy="11795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24281" y="2632418"/>
            <a:ext cx="1800200" cy="2005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709" y="152746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corpuscular </a:t>
            </a:r>
            <a:r>
              <a:rPr lang="en-US" dirty="0" smtClean="0"/>
              <a:t>Volume (MCV)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8238" y="3001733"/>
            <a:ext cx="170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(= </a:t>
            </a:r>
            <a:r>
              <a:rPr lang="en-US" dirty="0"/>
              <a:t>80 TO 90 </a:t>
            </a:r>
            <a:r>
              <a:rPr lang="en-US" dirty="0" err="1" smtClean="0"/>
              <a:t>fl</a:t>
            </a:r>
            <a:r>
              <a:rPr lang="en-US" dirty="0" smtClean="0"/>
              <a:t> OR </a:t>
            </a:r>
            <a:r>
              <a:rPr lang="en-US" dirty="0"/>
              <a:t>83 Cubic um)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80514" y="1498067"/>
            <a:ext cx="1800200" cy="1163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18622" y="1461176"/>
            <a:ext cx="1758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corpuscular </a:t>
            </a:r>
            <a:r>
              <a:rPr lang="en-US" dirty="0" smtClean="0"/>
              <a:t>Hemoglobin (MCH)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507788" y="2655838"/>
            <a:ext cx="1800200" cy="2005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7083" y="2989072"/>
            <a:ext cx="142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(= </a:t>
            </a:r>
            <a:r>
              <a:rPr lang="en-US" dirty="0"/>
              <a:t>27 –32 </a:t>
            </a:r>
            <a:r>
              <a:rPr lang="en-US" dirty="0" err="1"/>
              <a:t>picogram</a:t>
            </a:r>
            <a:r>
              <a:rPr lang="en-US" dirty="0"/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35079" y="1288174"/>
            <a:ext cx="2007715" cy="13442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942594" y="2641649"/>
            <a:ext cx="1800200" cy="2005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445" y="2922576"/>
            <a:ext cx="193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(MCHC= 30 –36 gm/dl)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5412" y="1310869"/>
            <a:ext cx="1993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corpuscular </a:t>
            </a:r>
            <a:r>
              <a:rPr lang="en-US" dirty="0" smtClean="0"/>
              <a:t>Hemoglobin Concentration</a:t>
            </a:r>
          </a:p>
          <a:p>
            <a:r>
              <a:rPr lang="en-US" dirty="0"/>
              <a:t>(</a:t>
            </a:r>
            <a:r>
              <a:rPr lang="en-US" dirty="0" smtClean="0"/>
              <a:t>MCHC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5445224"/>
            <a:ext cx="738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* </a:t>
            </a:r>
            <a:r>
              <a:rPr lang="en-US" dirty="0" err="1" smtClean="0">
                <a:latin typeface="+mj-lt"/>
              </a:rPr>
              <a:t>Fl</a:t>
            </a:r>
            <a:r>
              <a:rPr lang="en-US" dirty="0" smtClean="0">
                <a:latin typeface="+mj-lt"/>
              </a:rPr>
              <a:t> : </a:t>
            </a:r>
            <a:r>
              <a:rPr lang="en-US" dirty="0" err="1" smtClean="0">
                <a:latin typeface="+mj-lt"/>
              </a:rPr>
              <a:t>fimto</a:t>
            </a:r>
            <a:r>
              <a:rPr lang="en-US" dirty="0" smtClean="0">
                <a:latin typeface="+mj-lt"/>
              </a:rPr>
              <a:t> liter                 *gm/dl : gram per Deci liter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15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708876" cy="50360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67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8160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smtClean="0"/>
              <a:t>Control of Erythropoiesis</a:t>
            </a:r>
            <a:endParaRPr lang="en-US" u="sng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76864" cy="4937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5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648" y="-27784"/>
            <a:ext cx="78477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Percentages &amp; Numbers</a:t>
            </a:r>
          </a:p>
          <a:p>
            <a:endParaRPr lang="en-US" dirty="0"/>
          </a:p>
          <a:p>
            <a:r>
              <a:rPr lang="en-US" sz="2000" b="1" dirty="0"/>
              <a:t>Blood volume 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/>
              <a:t> liter in adult</a:t>
            </a:r>
            <a:endParaRPr lang="ar-SA" b="1" dirty="0"/>
          </a:p>
          <a:p>
            <a:r>
              <a:rPr lang="en-US" dirty="0" smtClean="0">
                <a:solidFill>
                  <a:srgbClr val="FF0000"/>
                </a:solidFill>
              </a:rPr>
              <a:t>55%</a:t>
            </a:r>
            <a:r>
              <a:rPr lang="en-US" dirty="0" smtClean="0"/>
              <a:t>plasma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45% </a:t>
            </a:r>
            <a:r>
              <a:rPr lang="en-US" dirty="0" smtClean="0"/>
              <a:t>is packed cells volume (PCV)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% </a:t>
            </a:r>
            <a:r>
              <a:rPr lang="en-US" dirty="0"/>
              <a:t>buffy </a:t>
            </a:r>
            <a:r>
              <a:rPr lang="en-US" dirty="0" smtClean="0"/>
              <a:t>coat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/>
              <a:t>Plasma (ECF): </a:t>
            </a:r>
            <a:r>
              <a:rPr lang="en-US" dirty="0">
                <a:solidFill>
                  <a:srgbClr val="FF0000"/>
                </a:solidFill>
              </a:rPr>
              <a:t>98%</a:t>
            </a:r>
            <a:r>
              <a:rPr lang="en-US" dirty="0"/>
              <a:t> water</a:t>
            </a:r>
          </a:p>
          <a:p>
            <a:endParaRPr lang="en-US" b="1" dirty="0"/>
          </a:p>
          <a:p>
            <a:pPr>
              <a:buClr>
                <a:schemeClr val="tx1"/>
              </a:buClr>
            </a:pPr>
            <a:r>
              <a:rPr lang="en-US" b="1" dirty="0"/>
              <a:t>Diameter </a:t>
            </a:r>
            <a:r>
              <a:rPr lang="en-US" dirty="0">
                <a:solidFill>
                  <a:srgbClr val="FF0000"/>
                </a:solidFill>
              </a:rPr>
              <a:t>7-8µm</a:t>
            </a:r>
            <a:r>
              <a:rPr lang="en-US" dirty="0"/>
              <a:t>x2.5µmx1 µm.</a:t>
            </a:r>
          </a:p>
          <a:p>
            <a:pPr>
              <a:buClr>
                <a:schemeClr val="tx1"/>
              </a:buClr>
            </a:pPr>
            <a:r>
              <a:rPr lang="en-US" b="1" dirty="0"/>
              <a:t>Average volume </a:t>
            </a:r>
            <a:r>
              <a:rPr lang="en-US" dirty="0">
                <a:solidFill>
                  <a:srgbClr val="FF0000"/>
                </a:solidFill>
              </a:rPr>
              <a:t>90-95</a:t>
            </a:r>
            <a:r>
              <a:rPr lang="en-US" dirty="0"/>
              <a:t> µm3</a:t>
            </a:r>
          </a:p>
          <a:p>
            <a:pPr>
              <a:buClr>
                <a:schemeClr val="tx1"/>
              </a:buClr>
            </a:pPr>
            <a:r>
              <a:rPr lang="en-US" b="1" dirty="0"/>
              <a:t>Number </a:t>
            </a:r>
            <a:r>
              <a:rPr lang="en-US" dirty="0" smtClean="0">
                <a:solidFill>
                  <a:srgbClr val="FF0000"/>
                </a:solidFill>
              </a:rPr>
              <a:t>4.7 </a:t>
            </a:r>
            <a:r>
              <a:rPr lang="en-US" dirty="0">
                <a:solidFill>
                  <a:srgbClr val="FF0000"/>
                </a:solidFill>
              </a:rPr>
              <a:t>- 5 x106</a:t>
            </a:r>
          </a:p>
          <a:p>
            <a:pPr>
              <a:buClr>
                <a:schemeClr val="tx1"/>
              </a:buClr>
            </a:pPr>
            <a:r>
              <a:rPr lang="en-US" b="1" dirty="0" err="1"/>
              <a:t>Hb</a:t>
            </a:r>
            <a:r>
              <a:rPr lang="en-US" b="1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14-16 </a:t>
            </a:r>
            <a:r>
              <a:rPr lang="en-US" dirty="0">
                <a:solidFill>
                  <a:srgbClr val="FF0000"/>
                </a:solidFill>
              </a:rPr>
              <a:t>g/dl </a:t>
            </a:r>
            <a:r>
              <a:rPr lang="en-US" dirty="0"/>
              <a:t>in the blood</a:t>
            </a:r>
          </a:p>
          <a:p>
            <a:pPr>
              <a:buClr>
                <a:schemeClr val="tx1"/>
              </a:buClr>
            </a:pPr>
            <a:endParaRPr lang="en-US" b="1" dirty="0"/>
          </a:p>
          <a:p>
            <a:pPr>
              <a:buClr>
                <a:schemeClr val="tx1"/>
              </a:buClr>
            </a:pPr>
            <a:r>
              <a:rPr lang="en-US" b="1" dirty="0"/>
              <a:t>Total Iron in the </a:t>
            </a:r>
            <a:r>
              <a:rPr lang="en-US" b="1" dirty="0" smtClean="0"/>
              <a:t>body </a:t>
            </a:r>
            <a:r>
              <a:rPr lang="en-US" dirty="0" smtClean="0">
                <a:solidFill>
                  <a:srgbClr val="FF0000"/>
                </a:solidFill>
              </a:rPr>
              <a:t>3-4-5 </a:t>
            </a:r>
            <a:r>
              <a:rPr lang="en-US" dirty="0" smtClean="0"/>
              <a:t>g</a:t>
            </a:r>
          </a:p>
          <a:p>
            <a:r>
              <a:rPr lang="en-US" dirty="0">
                <a:ea typeface="Abadi MT Condensed Extra Bold" charset="0"/>
                <a:cs typeface="Abadi MT Condensed Extra Bold" charset="0"/>
              </a:rPr>
              <a:t>Normally: </a:t>
            </a:r>
            <a:r>
              <a:rPr lang="en-US" dirty="0">
                <a:solidFill>
                  <a:srgbClr val="FF0000"/>
                </a:solidFill>
                <a:ea typeface="Abadi MT Condensed Extra Bold" charset="0"/>
                <a:cs typeface="Abadi MT Condensed Extra Bold" charset="0"/>
              </a:rPr>
              <a:t>30-40%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 saturated with Fe: plasma iron </a:t>
            </a:r>
            <a:r>
              <a:rPr lang="en-US" dirty="0" smtClean="0">
                <a:solidFill>
                  <a:srgbClr val="FF0000"/>
                </a:solidFill>
                <a:ea typeface="Abadi MT Condensed Extra Bold" charset="0"/>
                <a:cs typeface="Abadi MT Condensed Extra Bold" charset="0"/>
              </a:rPr>
              <a:t>100-130ug</a:t>
            </a:r>
            <a:r>
              <a:rPr lang="en-US" dirty="0" smtClean="0">
                <a:ea typeface="Abadi MT Condensed Extra Bold" charset="0"/>
                <a:cs typeface="Abadi MT Condensed Extra Bold" charset="0"/>
              </a:rPr>
              <a:t>/100ml</a:t>
            </a:r>
            <a:endParaRPr lang="en-US" dirty="0">
              <a:ea typeface="Abadi MT Condensed Extra Bold" charset="0"/>
              <a:cs typeface="Abadi MT Condensed Extra Bold" charset="0"/>
            </a:endParaRPr>
          </a:p>
          <a:p>
            <a:r>
              <a:rPr lang="en-US" dirty="0">
                <a:ea typeface="Abadi MT Condensed Extra Bold" charset="0"/>
                <a:cs typeface="Abadi MT Condensed Extra Bold" charset="0"/>
              </a:rPr>
              <a:t>When transferrin is </a:t>
            </a:r>
            <a:r>
              <a:rPr lang="en-US" dirty="0">
                <a:solidFill>
                  <a:srgbClr val="FF0000"/>
                </a:solidFill>
                <a:ea typeface="Abadi MT Condensed Extra Bold" charset="0"/>
                <a:cs typeface="Abadi MT Condensed Extra Bold" charset="0"/>
              </a:rPr>
              <a:t>100%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 saturated with Fe: plasma iron </a:t>
            </a:r>
            <a:r>
              <a:rPr lang="en-US" dirty="0">
                <a:solidFill>
                  <a:srgbClr val="FF0000"/>
                </a:solidFill>
                <a:ea typeface="Abadi MT Condensed Extra Bold" charset="0"/>
                <a:cs typeface="Abadi MT Condensed Extra Bold" charset="0"/>
              </a:rPr>
              <a:t>300ug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 / 100ml</a:t>
            </a:r>
          </a:p>
          <a:p>
            <a:r>
              <a:rPr lang="en-US" b="1" dirty="0">
                <a:ea typeface="Abadi MT Condensed Extra Bold" charset="0"/>
                <a:cs typeface="Abadi MT Condensed Extra Bold" charset="0"/>
              </a:rPr>
              <a:t>D</a:t>
            </a:r>
            <a:r>
              <a:rPr lang="en-US" b="1" spc="5" dirty="0">
                <a:ea typeface="Abadi MT Condensed Extra Bold" charset="0"/>
                <a:cs typeface="Abadi MT Condensed Extra Bold" charset="0"/>
              </a:rPr>
              <a:t>a</a:t>
            </a:r>
            <a:r>
              <a:rPr lang="en-US" b="1" dirty="0">
                <a:ea typeface="Abadi MT Condensed Extra Bold" charset="0"/>
                <a:cs typeface="Abadi MT Condensed Extra Bold" charset="0"/>
              </a:rPr>
              <a:t>i</a:t>
            </a:r>
            <a:r>
              <a:rPr lang="en-US" b="1" spc="-15" dirty="0">
                <a:ea typeface="Abadi MT Condensed Extra Bold" charset="0"/>
                <a:cs typeface="Abadi MT Condensed Extra Bold" charset="0"/>
              </a:rPr>
              <a:t>l</a:t>
            </a:r>
            <a:r>
              <a:rPr lang="en-US" b="1" dirty="0">
                <a:ea typeface="Abadi MT Condensed Extra Bold" charset="0"/>
                <a:cs typeface="Abadi MT Condensed Extra Bold" charset="0"/>
              </a:rPr>
              <a:t>y </a:t>
            </a:r>
            <a:r>
              <a:rPr lang="en-US" b="1" spc="-10" dirty="0">
                <a:ea typeface="Abadi MT Condensed Extra Bold" charset="0"/>
                <a:cs typeface="Abadi MT Condensed Extra Bold" charset="0"/>
              </a:rPr>
              <a:t>l</a:t>
            </a:r>
            <a:r>
              <a:rPr lang="en-US" b="1" dirty="0">
                <a:ea typeface="Abadi MT Condensed Extra Bold" charset="0"/>
                <a:cs typeface="Abadi MT Condensed Extra Bold" charset="0"/>
              </a:rPr>
              <a:t>oss</a:t>
            </a:r>
            <a:r>
              <a:rPr lang="en-US" b="1" spc="5" dirty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b="1" dirty="0">
                <a:ea typeface="Abadi MT Condensed Extra Bold" charset="0"/>
                <a:cs typeface="Abadi MT Condensed Extra Bold" charset="0"/>
              </a:rPr>
              <a:t>of</a:t>
            </a:r>
            <a:r>
              <a:rPr lang="en-US" b="1" spc="15" dirty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b="1" dirty="0">
                <a:ea typeface="Abadi MT Condensed Extra Bold" charset="0"/>
                <a:cs typeface="Abadi MT Condensed Extra Bold" charset="0"/>
              </a:rPr>
              <a:t>iron</a:t>
            </a:r>
            <a:r>
              <a:rPr lang="en-US" b="1" spc="5" dirty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is</a:t>
            </a:r>
            <a:r>
              <a:rPr lang="en-US" spc="15" dirty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dirty="0">
                <a:solidFill>
                  <a:srgbClr val="FF0000"/>
                </a:solidFill>
                <a:ea typeface="Abadi MT Condensed Extra Bold" charset="0"/>
                <a:cs typeface="Abadi MT Condensed Extra Bold" charset="0"/>
              </a:rPr>
              <a:t>0.6</a:t>
            </a:r>
            <a:r>
              <a:rPr lang="en-US" spc="-30" dirty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mg</a:t>
            </a:r>
            <a:r>
              <a:rPr lang="en-US" spc="5" dirty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in</a:t>
            </a:r>
            <a:r>
              <a:rPr lang="en-US" spc="15" dirty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male &amp; </a:t>
            </a:r>
            <a:r>
              <a:rPr lang="en-US" dirty="0">
                <a:solidFill>
                  <a:srgbClr val="FF0000"/>
                </a:solidFill>
                <a:ea typeface="Abadi MT Condensed Extra Bold" charset="0"/>
                <a:cs typeface="Abadi MT Condensed Extra Bold" charset="0"/>
              </a:rPr>
              <a:t>1.3 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mg/day</a:t>
            </a:r>
            <a:r>
              <a:rPr lang="en-US" spc="-15" dirty="0">
                <a:ea typeface="Abadi MT Condensed Extra Bold" charset="0"/>
                <a:cs typeface="Abadi MT Condensed Extra Bold" charset="0"/>
              </a:rPr>
              <a:t> </a:t>
            </a:r>
            <a:r>
              <a:rPr lang="en-US" dirty="0">
                <a:ea typeface="Abadi MT Condensed Extra Bold" charset="0"/>
                <a:cs typeface="Abadi MT Condensed Extra Bold" charset="0"/>
              </a:rPr>
              <a:t>in females. </a:t>
            </a:r>
            <a:endParaRPr lang="en-US" dirty="0" smtClean="0"/>
          </a:p>
          <a:p>
            <a:pPr>
              <a:buClr>
                <a:schemeClr val="tx1"/>
              </a:buClr>
            </a:pPr>
            <a:endParaRPr lang="en-US" b="1" dirty="0"/>
          </a:p>
          <a:p>
            <a:pPr marL="12700">
              <a:lnSpc>
                <a:spcPct val="100000"/>
              </a:lnSpc>
              <a:buClr>
                <a:srgbClr val="6D9FAF"/>
              </a:buClr>
              <a:buSzPct val="90384"/>
              <a:tabLst>
                <a:tab pos="285750" algn="l"/>
              </a:tabLst>
            </a:pPr>
            <a:r>
              <a:rPr lang="en-US" sz="2000" b="1" dirty="0"/>
              <a:t>Normal ranges of </a:t>
            </a:r>
            <a:r>
              <a:rPr lang="en-US" sz="2000" b="1" dirty="0" err="1"/>
              <a:t>Hb</a:t>
            </a:r>
            <a:r>
              <a:rPr lang="en-US" sz="2000" b="1" dirty="0"/>
              <a:t>:</a:t>
            </a:r>
          </a:p>
          <a:p>
            <a:r>
              <a:rPr lang="en-US" dirty="0"/>
              <a:t>Men</a:t>
            </a:r>
            <a:r>
              <a:rPr lang="en-US" dirty="0" smtClean="0"/>
              <a:t>: </a:t>
            </a:r>
            <a:r>
              <a:rPr lang="en-US" dirty="0">
                <a:solidFill>
                  <a:srgbClr val="FF0000"/>
                </a:solidFill>
              </a:rPr>
              <a:t>13.5 to 17.5 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endParaRPr lang="en-US" dirty="0"/>
          </a:p>
          <a:p>
            <a:r>
              <a:rPr lang="en-US" dirty="0"/>
              <a:t>Women: </a:t>
            </a:r>
            <a:r>
              <a:rPr lang="en-US" dirty="0" smtClean="0">
                <a:solidFill>
                  <a:srgbClr val="FF0000"/>
                </a:solidFill>
              </a:rPr>
              <a:t>12.0 </a:t>
            </a:r>
            <a:r>
              <a:rPr lang="en-US" dirty="0">
                <a:solidFill>
                  <a:srgbClr val="FF0000"/>
                </a:solidFill>
              </a:rPr>
              <a:t>to 15.5 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endParaRPr lang="en-US" dirty="0"/>
          </a:p>
          <a:p>
            <a:r>
              <a:rPr lang="fr-FR" dirty="0"/>
              <a:t>Infants : </a:t>
            </a:r>
            <a:r>
              <a:rPr lang="fr-FR" dirty="0" smtClean="0">
                <a:solidFill>
                  <a:srgbClr val="FF0000"/>
                </a:solidFill>
              </a:rPr>
              <a:t>14 </a:t>
            </a:r>
            <a:r>
              <a:rPr lang="fr-FR" dirty="0">
                <a:solidFill>
                  <a:srgbClr val="FF0000"/>
                </a:solidFill>
              </a:rPr>
              <a:t>– 19 </a:t>
            </a:r>
            <a:r>
              <a:rPr lang="fr-FR" dirty="0" smtClean="0"/>
              <a:t>g/</a:t>
            </a:r>
            <a:r>
              <a:rPr lang="fr-FR" dirty="0" err="1" smtClean="0"/>
              <a:t>dL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40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4841" y="2388795"/>
            <a:ext cx="2160240" cy="3632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t>Lina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Alwakeel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Rana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Barassain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Heba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Alnasser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Munira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Aldofayan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Sara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Alshamrani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Sundus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Alhawamda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Ruba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Ali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Rehab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Alanazi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Norah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Alshabib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Nouf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Alaqeeli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Buthaina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Almajed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Alaqeel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176" y="4437112"/>
            <a:ext cx="3168352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Physiology436@gmail.com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568" y="1763621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The Physiology 436 Team: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2152020"/>
            <a:ext cx="2304256" cy="399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5842" y="2998702"/>
            <a:ext cx="2016224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2">
                    <a:lumMod val="50000"/>
                  </a:scheme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Qaiss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Almuhaideb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Lulwah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Alshiha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444924"/>
            <a:ext cx="2160240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Fahad Al Fayez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Ibrahim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Deeri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Hassan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Shammari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Otaibi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Subhi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Ali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Subaei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Omar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Babteen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Foad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Fathi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Faisal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Fawaz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Aayed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Mutlaq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Nasser Abu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Dujeen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Waleed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Asqah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29051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اعمل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لترسم بسمة، اعمل لتمسح دمعة، اعمل و أنت تعلم أن الله لا يضيع أجر من أحسن عملا.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Characteristics of Blood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0398139"/>
              </p:ext>
            </p:extLst>
          </p:nvPr>
        </p:nvGraphicFramePr>
        <p:xfrm>
          <a:off x="457200" y="908720"/>
          <a:ext cx="84352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Blood Film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6" y="1628800"/>
            <a:ext cx="4752528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SR8uW7jt0WxficbcW4Ii4DlGVy7Z7-IYbL2UQ_pQrIOAhKLZ46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1786717" cy="1384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Nhva0ckzxwhGWFcvA65AdODQdqjh1LThQp-o-3Aj7rflgDemZ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81" y="1630168"/>
            <a:ext cx="1898172" cy="1383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4621" y="3496940"/>
            <a:ext cx="2880320" cy="25853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نقطه دم نضعها على الشريحه الأولى ثم نحضر شريحه أخرى ونسحب الدم قليلا ( مثل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المناكير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لما تسحبينه بالفر</a:t>
            </a:r>
            <a:r>
              <a:rPr lang="ar-AE" dirty="0" smtClean="0">
                <a:solidFill>
                  <a:schemeClr val="bg1">
                    <a:lumMod val="50000"/>
                  </a:schemeClr>
                </a:solidFill>
              </a:rPr>
              <a:t>شه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). </a:t>
            </a:r>
          </a:p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نستفيد من الـ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Blood Film </a:t>
            </a:r>
            <a:r>
              <a:rPr lang="ar-AE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القدرة على معرفة لو كان هناك انيميا او لا وشكل الـ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Cells </a:t>
            </a:r>
          </a:p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ونستطيع أيضا أن نرى الـ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White blood cells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وكم عددها.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0"/>
          <a:stretch/>
        </p:blipFill>
        <p:spPr bwMode="auto">
          <a:xfrm>
            <a:off x="5405706" y="1310483"/>
            <a:ext cx="3712552" cy="46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22770" y="2792967"/>
            <a:ext cx="1923195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04248" y="4683936"/>
            <a:ext cx="1421491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88185" y="3596399"/>
            <a:ext cx="2160240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99981" y="4512300"/>
            <a:ext cx="919789" cy="819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3789" y="4580024"/>
            <a:ext cx="2016224" cy="20313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Ratio of the volume of red blood cells to the total volume of blood. </a:t>
            </a:r>
          </a:p>
          <a:p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يساعدنا في التشخيص أشياء كثير زي الانيميا.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5596" y="5048865"/>
            <a:ext cx="720080" cy="2447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3530" y="4382000"/>
            <a:ext cx="2232248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Males =&gt; 5 to 5.5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Females =&gt; 4 to 4.5 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Because females lose every month half a liter of blood due to menstruation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5462" y="428799"/>
            <a:ext cx="44405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200" b="1" smtClean="0">
                <a:solidFill>
                  <a:schemeClr val="bg1">
                    <a:lumMod val="65000"/>
                  </a:schemeClr>
                </a:solidFill>
              </a:rPr>
              <a:t>he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 volume of  blood cells in a sample 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 blood after it has </a:t>
            </a:r>
            <a:endParaRPr lang="en-US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been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en-US" sz="1200" b="1" i="1" dirty="0" smtClean="0">
                <a:solidFill>
                  <a:schemeClr val="bg1">
                    <a:lumMod val="65000"/>
                  </a:schemeClr>
                </a:solidFill>
              </a:rPr>
              <a:t>centrifuged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65000"/>
                  </a:schemeClr>
                </a:solidFill>
              </a:rPr>
              <a:t>(separation of contents).</a:t>
            </a:r>
            <a:endParaRPr lang="en-US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843209048"/>
              </p:ext>
            </p:extLst>
          </p:nvPr>
        </p:nvGraphicFramePr>
        <p:xfrm>
          <a:off x="251520" y="1031032"/>
          <a:ext cx="3816424" cy="346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Curved Down 2"/>
          <p:cNvSpPr/>
          <p:nvPr/>
        </p:nvSpPr>
        <p:spPr>
          <a:xfrm rot="10369742">
            <a:off x="4380725" y="5416188"/>
            <a:ext cx="1080120" cy="4642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782" y="1188313"/>
            <a:ext cx="1944215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   Plasma: </a:t>
            </a:r>
            <a:r>
              <a:rPr lang="en-US" sz="1400" dirty="0" smtClean="0">
                <a:solidFill>
                  <a:srgbClr val="00B050"/>
                </a:solidFill>
              </a:rPr>
              <a:t>Straw colored liquid that serves as a transport medium for blood and platelets.</a:t>
            </a:r>
            <a:endParaRPr lang="en-US" sz="1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   It is called </a:t>
            </a:r>
            <a:r>
              <a:rPr lang="en-US" sz="1400" b="1" dirty="0" smtClean="0">
                <a:solidFill>
                  <a:srgbClr val="00B050"/>
                </a:solidFill>
              </a:rPr>
              <a:t>Serum </a:t>
            </a:r>
            <a:r>
              <a:rPr lang="en-US" sz="1400" dirty="0" smtClean="0">
                <a:solidFill>
                  <a:srgbClr val="00B050"/>
                </a:solidFill>
              </a:rPr>
              <a:t>when fibrinogen (coagulating factor) is removed after coagulation.</a:t>
            </a:r>
            <a:endParaRPr lang="en-US" sz="1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   Plasma contains: </a:t>
            </a:r>
            <a:r>
              <a:rPr lang="en-US" sz="1400" dirty="0" smtClean="0">
                <a:solidFill>
                  <a:srgbClr val="00B050"/>
                </a:solidFill>
              </a:rPr>
              <a:t>Electrolytes, clotting factors, antibodies, blood gases, nutrients, and wastes.</a:t>
            </a:r>
            <a:endParaRPr lang="ar-SA" sz="1400" dirty="0">
              <a:solidFill>
                <a:srgbClr val="00B05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12648" y="6453336"/>
            <a:ext cx="1981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-81880"/>
            <a:ext cx="8229600" cy="990600"/>
          </a:xfrm>
        </p:spPr>
        <p:txBody>
          <a:bodyPr/>
          <a:lstStyle/>
          <a:p>
            <a:r>
              <a:rPr lang="en-US" dirty="0" smtClean="0"/>
              <a:t>Blood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40" y="1139434"/>
            <a:ext cx="4312370" cy="293866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Respiration: </a:t>
            </a:r>
            <a:r>
              <a:rPr lang="en-US" sz="1200" b="1" dirty="0" smtClean="0">
                <a:solidFill>
                  <a:schemeClr val="tx1"/>
                </a:solidFill>
              </a:rPr>
              <a:t>O2, </a:t>
            </a:r>
            <a:r>
              <a:rPr lang="en-US" sz="1200" b="1" dirty="0">
                <a:solidFill>
                  <a:schemeClr val="tx1"/>
                </a:solidFill>
              </a:rPr>
              <a:t>CO2</a:t>
            </a:r>
            <a:endParaRPr lang="en-US" sz="1200" b="1" dirty="0">
              <a:solidFill>
                <a:schemeClr val="tx1"/>
              </a:solidFill>
              <a:latin typeface="Gill Sans MT" charset="0"/>
            </a:endParaRPr>
          </a:p>
          <a:p>
            <a:r>
              <a:rPr lang="en-US" sz="1200" b="1" dirty="0">
                <a:solidFill>
                  <a:srgbClr val="00B050"/>
                </a:solidFill>
              </a:rPr>
              <a:t>Trophic: </a:t>
            </a:r>
            <a:r>
              <a:rPr lang="en-US" sz="1200" b="1" dirty="0" smtClean="0">
                <a:solidFill>
                  <a:schemeClr val="tx1"/>
                </a:solidFill>
              </a:rPr>
              <a:t>nutrients to the tissue</a:t>
            </a:r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rgbClr val="00B050"/>
                </a:solidFill>
              </a:rPr>
              <a:t>Excretive: </a:t>
            </a:r>
            <a:r>
              <a:rPr lang="en-US" sz="1200" b="1" dirty="0">
                <a:solidFill>
                  <a:schemeClr val="tx1"/>
                </a:solidFill>
              </a:rPr>
              <a:t>waste </a:t>
            </a:r>
            <a:r>
              <a:rPr lang="en-US" sz="1200" b="1" dirty="0" smtClean="0">
                <a:solidFill>
                  <a:schemeClr val="tx1"/>
                </a:solidFill>
              </a:rPr>
              <a:t>products  (metabolites) from tissues to excretory organs</a:t>
            </a:r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rgbClr val="00B050"/>
                </a:solidFill>
              </a:rPr>
              <a:t>Regulative: </a:t>
            </a:r>
            <a:r>
              <a:rPr lang="en-US" sz="1200" b="1" dirty="0" smtClean="0">
                <a:solidFill>
                  <a:schemeClr val="tx1"/>
                </a:solidFill>
              </a:rPr>
              <a:t>hormones</a:t>
            </a:r>
            <a:endParaRPr lang="en-US" sz="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Homoeostasis</a:t>
            </a:r>
          </a:p>
          <a:p>
            <a:r>
              <a:rPr lang="en-US" sz="1600" b="1" dirty="0"/>
              <a:t>Regulation of:</a:t>
            </a:r>
          </a:p>
          <a:p>
            <a:pPr marL="274320" lvl="1" indent="0">
              <a:buNone/>
            </a:pPr>
            <a:r>
              <a:rPr lang="en-US" sz="1600" b="1" dirty="0" smtClean="0"/>
              <a:t>1) Body temperature </a:t>
            </a:r>
            <a:r>
              <a:rPr lang="en-US" sz="1600" b="1" dirty="0" smtClean="0">
                <a:solidFill>
                  <a:srgbClr val="00B050"/>
                </a:solidFill>
              </a:rPr>
              <a:t>by redistributing blood between skin and internally</a:t>
            </a:r>
            <a:endParaRPr lang="en-US" sz="1600" b="1" dirty="0"/>
          </a:p>
          <a:p>
            <a:pPr marL="274320" lvl="1" indent="0">
              <a:buNone/>
            </a:pPr>
            <a:r>
              <a:rPr lang="en-US" sz="1600" b="1" dirty="0" smtClean="0"/>
              <a:t>2) ECF pH </a:t>
            </a:r>
            <a:endParaRPr lang="en-US" sz="1600" b="1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892" y="326276"/>
            <a:ext cx="4572617" cy="56383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Functions of the Blood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46" y="2399214"/>
            <a:ext cx="2641420" cy="971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8866"/>
          <a:stretch/>
        </p:blipFill>
        <p:spPr>
          <a:xfrm>
            <a:off x="1497682" y="5245870"/>
            <a:ext cx="2998547" cy="161213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28026" y="260648"/>
            <a:ext cx="0" cy="65973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7221" y="4142775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against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/>
              <a:t>White </a:t>
            </a:r>
            <a:r>
              <a:rPr lang="en-US" sz="1600" b="1" dirty="0"/>
              <a:t>Blood Cells, Antibodies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clotting: to prevent</a:t>
            </a:r>
            <a:endParaRPr lang="ar-SA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loss</a:t>
            </a:r>
          </a:p>
          <a:p>
            <a:endParaRPr lang="en-US" dirty="0"/>
          </a:p>
        </p:txBody>
      </p:sp>
      <p:sp>
        <p:nvSpPr>
          <p:cNvPr id="10" name="Arrow: Curved Down 9"/>
          <p:cNvSpPr/>
          <p:nvPr/>
        </p:nvSpPr>
        <p:spPr>
          <a:xfrm rot="4997725">
            <a:off x="3549676" y="4396504"/>
            <a:ext cx="1452973" cy="504056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956" y="326276"/>
            <a:ext cx="428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Formation of Blood Cells:</a:t>
            </a:r>
          </a:p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Haemopoiesis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7260" y="1123440"/>
            <a:ext cx="38361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Erythro-poiesis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Formation of RBC (erythrocytes)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Leuco-poiesis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r>
              <a:rPr lang="en-US" dirty="0"/>
              <a:t>Formation of WBC (leucocytes)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Thrombo-poiesis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en-US" dirty="0"/>
              <a:t>Formation of platelets (</a:t>
            </a:r>
            <a:r>
              <a:rPr lang="en-US" dirty="0" smtClean="0"/>
              <a:t>thrombocytes)</a:t>
            </a:r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6180948"/>
            <a:ext cx="324036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Cyte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Mature cell 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Blast: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Still not mature cell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252" y="5127280"/>
            <a:ext cx="1614856" cy="7764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795" y="3395713"/>
            <a:ext cx="1695744" cy="736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974" y="1818354"/>
            <a:ext cx="1795384" cy="5808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21" name="Straight Connector 20"/>
          <p:cNvCxnSpPr/>
          <p:nvPr/>
        </p:nvCxnSpPr>
        <p:spPr>
          <a:xfrm>
            <a:off x="5028613" y="2492896"/>
            <a:ext cx="406794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40560" y="4445496"/>
            <a:ext cx="406794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39718" y="5100013"/>
            <a:ext cx="2127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 </a:t>
            </a:r>
            <a:r>
              <a:rPr lang="en-US" sz="1200" smtClean="0"/>
              <a:t>Note:  </a:t>
            </a:r>
            <a:r>
              <a:rPr lang="en-US" sz="1200" dirty="0"/>
              <a:t>Active cellular marrow is called red marrow; inactive marrow that is infiltrated with fat is called yellow marrow.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6834" y="1015876"/>
            <a:ext cx="4181149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</a:t>
            </a:r>
            <a:r>
              <a:rPr lang="en-US" dirty="0"/>
              <a:t> of: O2 and CO2</a:t>
            </a:r>
          </a:p>
          <a:p>
            <a:pPr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</a:t>
            </a:r>
            <a:r>
              <a:rPr lang="en-US" dirty="0"/>
              <a:t>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(keeps pH level at 7.4)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2" y="275322"/>
            <a:ext cx="8229600" cy="536104"/>
          </a:xfrm>
        </p:spPr>
        <p:txBody>
          <a:bodyPr>
            <a:noAutofit/>
          </a:bodyPr>
          <a:lstStyle/>
          <a:p>
            <a:r>
              <a:rPr lang="en-US" dirty="0"/>
              <a:t>Red Blood Cells (</a:t>
            </a:r>
            <a:r>
              <a:rPr lang="en-US" dirty="0">
                <a:solidFill>
                  <a:srgbClr val="FF0000"/>
                </a:solidFill>
              </a:rPr>
              <a:t>RBCs</a:t>
            </a:r>
            <a:r>
              <a:rPr lang="en-US" dirty="0"/>
              <a:t>)</a:t>
            </a:r>
          </a:p>
        </p:txBody>
      </p:sp>
      <p:sp>
        <p:nvSpPr>
          <p:cNvPr id="11" name="Flowchart: Internal Storage 10"/>
          <p:cNvSpPr/>
          <p:nvPr/>
        </p:nvSpPr>
        <p:spPr>
          <a:xfrm>
            <a:off x="341592" y="2783524"/>
            <a:ext cx="5679658" cy="3991821"/>
          </a:xfrm>
          <a:prstGeom prst="flowChartInternalStorag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1086266"/>
            <a:ext cx="245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7408" y="28320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&amp; Size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1552" y="1975905"/>
            <a:ext cx="201622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لان الدم فيه هيموجلوبين فهو يحاول يوازن الـ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4" y="3389803"/>
            <a:ext cx="3600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Flat Biconcave Disc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en-US" dirty="0"/>
          </a:p>
          <a:p>
            <a:pPr algn="just">
              <a:buClr>
                <a:schemeClr val="tx1"/>
              </a:buClr>
            </a:pPr>
            <a:endParaRPr lang="en-US" dirty="0"/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 smtClean="0"/>
              <a:t>Non-nucleated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No mitochondria</a:t>
            </a:r>
            <a:endParaRPr lang="en-US" b="1" dirty="0">
              <a:solidFill>
                <a:srgbClr val="00B050"/>
              </a:solidFill>
            </a:endParaRPr>
          </a:p>
          <a:p>
            <a:pPr algn="just">
              <a:buClr>
                <a:schemeClr val="tx1"/>
              </a:buClr>
            </a:pPr>
            <a:endParaRPr lang="en-US" dirty="0"/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Flexible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b="1" dirty="0"/>
              <a:t>Diameter </a:t>
            </a:r>
            <a:r>
              <a:rPr lang="en-US" sz="1600" b="1" dirty="0">
                <a:solidFill>
                  <a:srgbClr val="FF0000"/>
                </a:solidFill>
              </a:rPr>
              <a:t>7-8µm</a:t>
            </a:r>
            <a:r>
              <a:rPr lang="en-US" sz="1600" b="1" dirty="0"/>
              <a:t>x2.5µmx1 µm.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Average volume </a:t>
            </a:r>
            <a:r>
              <a:rPr lang="en-US" sz="1600" b="1" dirty="0">
                <a:solidFill>
                  <a:srgbClr val="FF0000"/>
                </a:solidFill>
              </a:rPr>
              <a:t>90-95</a:t>
            </a:r>
            <a:r>
              <a:rPr lang="en-US" sz="1600" b="1" dirty="0"/>
              <a:t> µm3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Number = </a:t>
            </a:r>
            <a:r>
              <a:rPr lang="en-US" b="1" dirty="0">
                <a:solidFill>
                  <a:srgbClr val="FF0000"/>
                </a:solidFill>
              </a:rPr>
              <a:t>4.7 - 5 x106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/>
              <a:t>Hb = </a:t>
            </a:r>
            <a:r>
              <a:rPr lang="en-US" sz="1600" b="1" dirty="0">
                <a:solidFill>
                  <a:srgbClr val="FF0000"/>
                </a:solidFill>
              </a:rPr>
              <a:t>14-16</a:t>
            </a:r>
            <a:r>
              <a:rPr lang="en-US" sz="1600" b="1" dirty="0"/>
              <a:t> g/dl </a:t>
            </a:r>
            <a:r>
              <a:rPr lang="en-US" b="1" dirty="0"/>
              <a:t>in the </a:t>
            </a:r>
            <a:r>
              <a:rPr lang="en-US" b="1" dirty="0" smtClean="0"/>
              <a:t>blood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It is negatively charged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6160" y="3389803"/>
            <a:ext cx="1385316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لزيادة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مساحة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السطح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1548" y="4005064"/>
            <a:ext cx="3172792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وجود النواة في ال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RBC 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تلزم في حالة تصنيع البروتين (الهيموجلوبين ), و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بعد النضج التام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تختفي النواة لتنقل أكبر كمية 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من الاكسجين 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– على </a:t>
            </a:r>
            <a:r>
              <a:rPr lang="ar-SA" sz="1400" b="1" dirty="0">
                <a:solidFill>
                  <a:schemeClr val="bg1">
                    <a:lumMod val="50000"/>
                  </a:schemeClr>
                </a:solidFill>
              </a:rPr>
              <a:t>الهيموجلوبين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- وبكفاءة اعلى.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2104" y="5085184"/>
            <a:ext cx="2373595" cy="7386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هذا عند الـ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Males</a:t>
            </a:r>
          </a:p>
          <a:p>
            <a:pPr algn="r" rtl="1"/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 عند الـ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Females 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 أقل بسبب الدورة الشهرية.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0" y="294510"/>
            <a:ext cx="2016224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الوحدات غير مهمه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مو مهم نعرفها لما تجي بالاختبار يجيبون كل الخيارات نفس الوحده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ar-SA" u="sng" dirty="0">
                <a:solidFill>
                  <a:srgbClr val="FF0000"/>
                </a:solidFill>
              </a:rPr>
              <a:t>لكن الارقام حفظ.</a:t>
            </a:r>
            <a:endParaRPr lang="en-US" u="sng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857767" y="240629"/>
            <a:ext cx="1718823" cy="1587659"/>
            <a:chOff x="4416" y="1008"/>
            <a:chExt cx="816" cy="1584"/>
          </a:xfrm>
        </p:grpSpPr>
        <p:pic>
          <p:nvPicPr>
            <p:cNvPr id="27" name="Picture 26" descr="1775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20" r="83000" b="18457"/>
            <a:stretch>
              <a:fillRect/>
            </a:stretch>
          </p:blipFill>
          <p:spPr bwMode="auto">
            <a:xfrm>
              <a:off x="4416" y="1056"/>
              <a:ext cx="81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136" y="1008"/>
              <a:ext cx="9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ar-SA" altLang="en-US">
                <a:latin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44208" y="1975905"/>
            <a:ext cx="2490815" cy="452431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ثلاث مزايا بشكل الـ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RBCs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مهمه جداً :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Flexible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 it can go through the capillaries.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Flat biconcave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 the best shape to let the gases exchange easily.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Storage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the shape of the RBCs can store big amounts of RBCs so it allows more gas exchange.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زي اثاث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ايكيا</a:t>
            </a:r>
          </a:p>
        </p:txBody>
      </p:sp>
      <p:sp>
        <p:nvSpPr>
          <p:cNvPr id="16" name="Arrow: Curved Up 15"/>
          <p:cNvSpPr/>
          <p:nvPr/>
        </p:nvSpPr>
        <p:spPr>
          <a:xfrm rot="21316505">
            <a:off x="3590061" y="5966444"/>
            <a:ext cx="1283343" cy="482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8368</TotalTime>
  <Words>4010</Words>
  <Application>Microsoft Macintosh PowerPoint</Application>
  <PresentationFormat>On-screen Show (4:3)</PresentationFormat>
  <Paragraphs>722</Paragraphs>
  <Slides>49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7" baseType="lpstr">
      <vt:lpstr>Abadi MT Condensed Extra Bold</vt:lpstr>
      <vt:lpstr>Arabic Typesetting</vt:lpstr>
      <vt:lpstr>Arial Black</vt:lpstr>
      <vt:lpstr>ArialMT</vt:lpstr>
      <vt:lpstr>Book Antiqua</vt:lpstr>
      <vt:lpstr>Bookman Old Style</vt:lpstr>
      <vt:lpstr>Calibri</vt:lpstr>
      <vt:lpstr>Cambria</vt:lpstr>
      <vt:lpstr>Comic Sans MS</vt:lpstr>
      <vt:lpstr>Courier New</vt:lpstr>
      <vt:lpstr>Gill Sans MT</vt:lpstr>
      <vt:lpstr>Symbol</vt:lpstr>
      <vt:lpstr>Times New Roman</vt:lpstr>
      <vt:lpstr>Wingdings</vt:lpstr>
      <vt:lpstr>Wingdings 2</vt:lpstr>
      <vt:lpstr>Wingdings 3</vt:lpstr>
      <vt:lpstr>Arial</vt:lpstr>
      <vt:lpstr>Origin</vt:lpstr>
      <vt:lpstr>BLOOD PHYSIOLOGY  (1+2) Control of Erythropoiesis, Iron Metabolism and Hemoglobin (3) </vt:lpstr>
      <vt:lpstr>PowerPoint Presentation</vt:lpstr>
      <vt:lpstr>Blood Composition</vt:lpstr>
      <vt:lpstr>Characteristics of Blood</vt:lpstr>
      <vt:lpstr>Characteristics of Blood</vt:lpstr>
      <vt:lpstr>Blood Film</vt:lpstr>
      <vt:lpstr>Blood Volume</vt:lpstr>
      <vt:lpstr>Functions of the Blood</vt:lpstr>
      <vt:lpstr>Red Blood Cells (RBCs)</vt:lpstr>
      <vt:lpstr>Red Blood Cells Cytoskeleton</vt:lpstr>
      <vt:lpstr>RBCs Enzyme- Carbonic Anhydrase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Genesis (Production) of RBCs</vt:lpstr>
      <vt:lpstr>PowerPoint Presentation</vt:lpstr>
      <vt:lpstr>Erythro-poiesis</vt:lpstr>
      <vt:lpstr>Regulation of RBC Production</vt:lpstr>
      <vt:lpstr>PowerPoint Presentation</vt:lpstr>
      <vt:lpstr>Erythro-poietin (Hormone)</vt:lpstr>
      <vt:lpstr>PowerPoint Presentation</vt:lpstr>
      <vt:lpstr>Essential Elements for Formation and Maturation of RBCs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Destruction of RBCs</vt:lpstr>
      <vt:lpstr>PowerPoint Presentation</vt:lpstr>
      <vt:lpstr>Causes of Anemia</vt:lpstr>
      <vt:lpstr>PowerPoint Presentation</vt:lpstr>
      <vt:lpstr>PowerPoint Presentation</vt:lpstr>
      <vt:lpstr>PowerPoint Presentation</vt:lpstr>
      <vt:lpstr>PowerPoint Presentation</vt:lpstr>
      <vt:lpstr>Types of Hb</vt:lpstr>
      <vt:lpstr>Function of Hemoglobin</vt:lpstr>
      <vt:lpstr>Quantity of Hemoglobin in Blood</vt:lpstr>
      <vt:lpstr>Different Cell Morphology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شوق</cp:lastModifiedBy>
  <cp:revision>592</cp:revision>
  <dcterms:created xsi:type="dcterms:W3CDTF">2016-09-07T16:15:34Z</dcterms:created>
  <dcterms:modified xsi:type="dcterms:W3CDTF">2016-11-10T02:34:35Z</dcterms:modified>
</cp:coreProperties>
</file>