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318" r:id="rId2"/>
    <p:sldId id="325" r:id="rId3"/>
    <p:sldId id="319" r:id="rId4"/>
    <p:sldId id="277" r:id="rId5"/>
    <p:sldId id="309" r:id="rId6"/>
    <p:sldId id="310" r:id="rId7"/>
    <p:sldId id="327" r:id="rId8"/>
    <p:sldId id="331" r:id="rId9"/>
    <p:sldId id="326" r:id="rId10"/>
    <p:sldId id="335" r:id="rId11"/>
    <p:sldId id="334" r:id="rId12"/>
    <p:sldId id="343" r:id="rId13"/>
    <p:sldId id="293" r:id="rId14"/>
    <p:sldId id="311" r:id="rId15"/>
    <p:sldId id="328" r:id="rId16"/>
    <p:sldId id="336" r:id="rId17"/>
    <p:sldId id="337" r:id="rId18"/>
    <p:sldId id="338" r:id="rId19"/>
    <p:sldId id="339" r:id="rId20"/>
    <p:sldId id="312" r:id="rId21"/>
    <p:sldId id="313" r:id="rId22"/>
    <p:sldId id="316" r:id="rId23"/>
    <p:sldId id="323" r:id="rId24"/>
    <p:sldId id="340" r:id="rId25"/>
    <p:sldId id="317" r:id="rId26"/>
    <p:sldId id="324" r:id="rId27"/>
    <p:sldId id="33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644"/>
    <a:srgbClr val="006C31"/>
    <a:srgbClr val="008E40"/>
    <a:srgbClr val="0033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8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CBFC08A-B1DD-4163-8884-4E74C05776C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7848600" cy="2667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i="1" dirty="0">
                <a:solidFill>
                  <a:srgbClr val="C00000"/>
                </a:solidFill>
              </a:rPr>
              <a:t>BONES OF THE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800" b="1" i="1" dirty="0">
                <a:solidFill>
                  <a:srgbClr val="C00000"/>
                </a:solidFill>
              </a:rPr>
              <a:t>UPPER LIMB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3962400"/>
            <a:ext cx="747756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Jamila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El-</a:t>
            </a:r>
            <a:r>
              <a:rPr lang="en-US" sz="3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Medany</a:t>
            </a:r>
            <a:endParaRPr lang="en-US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1920" y="548680"/>
            <a:ext cx="5292080" cy="63093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 Angles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Superior.</a:t>
            </a:r>
            <a:endParaRPr lang="en-US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en-US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forms the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Glenoid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cavity) : a shallow concave oval fossa that receives the head of the </a:t>
            </a: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Inferior.</a:t>
            </a:r>
          </a:p>
          <a:p>
            <a:r>
              <a:rPr lang="en-US" sz="2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Two Surfaces:</a:t>
            </a:r>
          </a:p>
          <a:p>
            <a:pPr marL="457200" indent="-457200">
              <a:buAutoNum type="arabicPeriod"/>
            </a:pPr>
            <a:r>
              <a:rPr lang="en-US" sz="2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Convex Posterior 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divided by the spine of the scapula into  the </a:t>
            </a:r>
          </a:p>
          <a:p>
            <a:pPr marL="457200" indent="-457200">
              <a:buNone/>
            </a:pP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Smaller </a:t>
            </a:r>
            <a:r>
              <a:rPr lang="en-US" sz="2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Supraspinous</a:t>
            </a:r>
            <a:r>
              <a:rPr lang="en-US" sz="2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Fossa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(above the spine) and the </a:t>
            </a:r>
          </a:p>
          <a:p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larger</a:t>
            </a:r>
            <a:r>
              <a:rPr lang="en-US" sz="2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Infraspinous</a:t>
            </a:r>
            <a:r>
              <a:rPr lang="en-US" sz="2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(below the spine).</a:t>
            </a:r>
          </a:p>
          <a:p>
            <a:pPr>
              <a:buNone/>
            </a:pP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2.Concave Anterior (Costal) :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it forms  the large </a:t>
            </a:r>
            <a:r>
              <a:rPr lang="en-US" sz="2400" b="1" i="1" dirty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Subscapular Fossa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5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107504" y="548680"/>
            <a:ext cx="3656731" cy="37567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Picture 2" descr="C:\Documents and Settings\me\My Documents\My Pictures\Picture17.jpg"/>
          <p:cNvPicPr>
            <a:picLocks noChangeAspect="1" noChangeArrowheads="1"/>
          </p:cNvPicPr>
          <p:nvPr/>
        </p:nvPicPr>
        <p:blipFill rotWithShape="1">
          <a:blip r:embed="rId4" cstate="print"/>
          <a:srcRect t="52499"/>
          <a:stretch/>
        </p:blipFill>
        <p:spPr bwMode="auto">
          <a:xfrm>
            <a:off x="395536" y="4509120"/>
            <a:ext cx="3240360" cy="22434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627784" y="2132856"/>
            <a:ext cx="792088" cy="2160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0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504" y="1700808"/>
            <a:ext cx="3960440" cy="457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/>
              <a:t>1</a:t>
            </a:r>
            <a:r>
              <a:rPr lang="en-US" sz="2400" dirty="0"/>
              <a:t>. Gives attachment to muscles.</a:t>
            </a:r>
          </a:p>
          <a:p>
            <a:r>
              <a:rPr lang="en-US" sz="2400" dirty="0"/>
              <a:t> 2.Has a considerable degree of movement on the thoracic wall to enable the arm to move freely.</a:t>
            </a:r>
          </a:p>
          <a:p>
            <a:r>
              <a:rPr lang="en-US" sz="2400" dirty="0"/>
              <a:t>3. The </a:t>
            </a:r>
            <a:r>
              <a:rPr lang="en-US" sz="2400" dirty="0" err="1"/>
              <a:t>glenoid</a:t>
            </a:r>
            <a:r>
              <a:rPr lang="en-US" sz="2400" dirty="0"/>
              <a:t> cavity forms the socket of the shoulder joint.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Because most of the scapula is well protected by muscles and by its association with the thoracic wall , most of its fractures involve the protruding subcutaneous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Acromion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</p:txBody>
      </p:sp>
      <p:pic>
        <p:nvPicPr>
          <p:cNvPr id="2050" name="Picture 2" descr="D:\Student Gray\7. Upper limb\F66122-007-f009b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1"/>
          <a:stretch/>
        </p:blipFill>
        <p:spPr bwMode="auto">
          <a:xfrm>
            <a:off x="4499992" y="1196752"/>
            <a:ext cx="4644008" cy="53285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WINGED SCAPULA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1600200"/>
            <a:ext cx="4042792" cy="4530725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will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protrude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patient has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difficulty in raising the arm above the head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(difficult in rotation of the scapula).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It is due to injury of the </a:t>
            </a:r>
            <a:r>
              <a:rPr lang="en-US" sz="2400" b="1" dirty="0">
                <a:solidFill>
                  <a:srgbClr val="0000FF"/>
                </a:solidFill>
              </a:rPr>
              <a:t>long thoracic</a:t>
            </a:r>
            <a:r>
              <a:rPr lang="en-US" sz="2400" dirty="0">
                <a:solidFill>
                  <a:srgbClr val="0000FF"/>
                </a:solidFill>
              </a:rPr>
              <a:t> nerve </a:t>
            </a:r>
            <a:r>
              <a:rPr lang="en-US" sz="2400" dirty="0">
                <a:solidFill>
                  <a:srgbClr val="C00000"/>
                </a:solidFill>
              </a:rPr>
              <a:t>(as in </a:t>
            </a:r>
            <a:r>
              <a:rPr lang="en-US" sz="2400" b="1" dirty="0">
                <a:solidFill>
                  <a:srgbClr val="C00000"/>
                </a:solidFill>
              </a:rPr>
              <a:t>radical mastectomy)</a:t>
            </a:r>
            <a:r>
              <a:rPr lang="en-US" sz="2400" dirty="0">
                <a:solidFill>
                  <a:srgbClr val="C00000"/>
                </a:solidFill>
              </a:rPr>
              <a:t>  which causes paralysis of </a:t>
            </a:r>
            <a:r>
              <a:rPr lang="en-US" sz="2400" b="1" dirty="0" err="1">
                <a:solidFill>
                  <a:srgbClr val="C00000"/>
                </a:solidFill>
              </a:rPr>
              <a:t>serratus</a:t>
            </a:r>
            <a:r>
              <a:rPr lang="en-US" sz="2400" b="1" dirty="0">
                <a:solidFill>
                  <a:srgbClr val="C00000"/>
                </a:solidFill>
              </a:rPr>
              <a:t>  anterior muscle</a:t>
            </a:r>
          </a:p>
          <a:p>
            <a:r>
              <a:rPr lang="en-US" sz="2400" dirty="0"/>
              <a:t>The medial border and inferior angle of the scapula will no longer be kept   closely applied to the chest wall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2100" name="Picture 4" descr="D706D7E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3459" b="6308"/>
          <a:stretch>
            <a:fillRect/>
          </a:stretch>
        </p:blipFill>
        <p:spPr>
          <a:xfrm>
            <a:off x="395536" y="1844824"/>
            <a:ext cx="4038600" cy="432048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</a:rPr>
              <a:t>Humerus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4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4773" r="46103" b="21960"/>
          <a:stretch>
            <a:fillRect/>
          </a:stretch>
        </p:blipFill>
        <p:spPr>
          <a:xfrm>
            <a:off x="395536" y="1772816"/>
            <a:ext cx="3960440" cy="4942332"/>
          </a:xfrm>
          <a:noFill/>
          <a:ln w="38100"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23928" y="1920085"/>
            <a:ext cx="5220072" cy="49379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lvl="1"/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Typical 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 bone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It is the largest bone in the UL</a:t>
            </a:r>
          </a:p>
          <a:p>
            <a:pPr lvl="1"/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Proximal End :</a:t>
            </a:r>
          </a:p>
          <a:p>
            <a:pPr lvl="1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Head, Neck, Greater &amp; Lesser Tubercles. </a:t>
            </a:r>
          </a:p>
          <a:p>
            <a:pPr lvl="1"/>
            <a:r>
              <a:rPr lang="en-US" sz="3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Smooth</a:t>
            </a:r>
          </a:p>
          <a:p>
            <a:pPr lvl="1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it forms 1/3 of a sphere, it articulates with the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glenoid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cavity of the scapula.</a:t>
            </a:r>
          </a:p>
          <a:p>
            <a:pPr lvl="1"/>
            <a:r>
              <a:rPr lang="en-US" sz="3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Greater tubercle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at the lateral margin of the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3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Lesser tubercle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 projects anteriorly.</a:t>
            </a:r>
          </a:p>
          <a:p>
            <a:pPr lvl="1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The two tubercles are separated by</a:t>
            </a:r>
          </a:p>
          <a:p>
            <a:pPr lvl="1"/>
            <a:r>
              <a:rPr lang="en-US" sz="32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Intertubercular</a:t>
            </a:r>
            <a:r>
              <a:rPr lang="en-US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Groove.</a:t>
            </a:r>
          </a:p>
          <a:p>
            <a:pPr lvl="1"/>
            <a:r>
              <a:rPr lang="en-US" sz="3200" b="1" i="1" u="sng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Anatomical neck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formed by a groove separating the head from the tubercles</a:t>
            </a:r>
            <a:endParaRPr lang="en-US" sz="32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200" b="1" i="1" u="sng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Surgical Neck: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a narrow part distal to the tubercles.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5918" y="2924944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surgical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843808" y="2852936"/>
            <a:ext cx="1440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528" y="1916832"/>
            <a:ext cx="57606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5536" y="2276872"/>
            <a:ext cx="50405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79712" y="2276872"/>
            <a:ext cx="72008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692696"/>
            <a:ext cx="4474840" cy="5662229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Shaft (Body):</a:t>
            </a:r>
          </a:p>
          <a:p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 two prominent features:</a:t>
            </a:r>
          </a:p>
          <a:p>
            <a:r>
              <a:rPr lang="en-US" sz="2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Deltoid </a:t>
            </a:r>
            <a:r>
              <a:rPr lang="en-US" sz="20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A rough elevation laterally  for the attachment of deltoid muscle. </a:t>
            </a:r>
          </a:p>
          <a:p>
            <a:r>
              <a:rPr lang="en-US" sz="2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Spiral (Radial) groove: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Runs obliquely down the posterior aspect of the shaft.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 lodges the important radial nerve &amp; vessels.</a:t>
            </a:r>
          </a:p>
          <a:p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Distal End: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Widens as the sharp medial and lateral Supracondylar Ridges and end in the 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Medial  (can be felt) and Lateral </a:t>
            </a:r>
            <a:r>
              <a:rPr lang="en-US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Epicondyles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provide muscular attachment.</a:t>
            </a:r>
          </a:p>
        </p:txBody>
      </p:sp>
      <p:pic>
        <p:nvPicPr>
          <p:cNvPr id="5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/>
          </a:blip>
          <a:srcRect t="4773" r="46103" b="21960"/>
          <a:stretch>
            <a:fillRect/>
          </a:stretch>
        </p:blipFill>
        <p:spPr>
          <a:xfrm>
            <a:off x="251520" y="1628800"/>
            <a:ext cx="3714776" cy="4714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Left Arrow 5"/>
          <p:cNvSpPr/>
          <p:nvPr/>
        </p:nvSpPr>
        <p:spPr>
          <a:xfrm flipV="1">
            <a:off x="3059832" y="3645024"/>
            <a:ext cx="36004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11760" y="3068960"/>
            <a:ext cx="432048" cy="28803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6096" y="836712"/>
            <a:ext cx="3707904" cy="551821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Structures at Distal end:</a:t>
            </a:r>
          </a:p>
          <a:p>
            <a:r>
              <a:rPr lang="en-US" sz="2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medial) for articulation with the ulna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Capitulum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(lateral) for articulation with the radius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Coronoid fossa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above the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Radial fossa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above the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capitulum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Olecranon fossa :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above the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/>
          </a:blip>
          <a:srcRect t="52123" r="46103" b="21960"/>
          <a:stretch>
            <a:fillRect/>
          </a:stretch>
        </p:blipFill>
        <p:spPr>
          <a:xfrm>
            <a:off x="179512" y="1052736"/>
            <a:ext cx="5040560" cy="54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Fractures of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Humerus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Most common  fractures  are of the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Surgical Neck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especially in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elder people with osteoporosis.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fracture results from falling on the hand (transition of force through the bones of forearm of the extended limb).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younger people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fractures of the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greater tubercle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results from falling on the hand when the arm is abducted 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body of the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can be fractured by a direct blow to the arm or by  indirect injury as  falling on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oustretched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hand.</a:t>
            </a:r>
          </a:p>
        </p:txBody>
      </p:sp>
      <p:pic>
        <p:nvPicPr>
          <p:cNvPr id="5" name="Picture 4" descr="68C3B782"/>
          <p:cNvPicPr>
            <a:picLocks noChangeAspect="1" noChangeArrowheads="1"/>
          </p:cNvPicPr>
          <p:nvPr/>
        </p:nvPicPr>
        <p:blipFill>
          <a:blip r:embed="rId2" cstate="print"/>
          <a:srcRect r="68529"/>
          <a:stretch>
            <a:fillRect/>
          </a:stretch>
        </p:blipFill>
        <p:spPr>
          <a:xfrm>
            <a:off x="1403648" y="1916832"/>
            <a:ext cx="1368247" cy="2564904"/>
          </a:xfrm>
          <a:prstGeom prst="rect">
            <a:avLst/>
          </a:prstGeom>
          <a:noFill/>
          <a:ln/>
        </p:spPr>
      </p:pic>
      <p:pic>
        <p:nvPicPr>
          <p:cNvPr id="6" name="Picture 4" descr="FFCF1A5F"/>
          <p:cNvPicPr>
            <a:picLocks noChangeAspect="1" noChangeArrowheads="1"/>
          </p:cNvPicPr>
          <p:nvPr/>
        </p:nvPicPr>
        <p:blipFill>
          <a:blip r:embed="rId3" cstate="print"/>
          <a:srcRect l="53125" t="24873" r="10852" b="44617"/>
          <a:stretch>
            <a:fillRect/>
          </a:stretch>
        </p:blipFill>
        <p:spPr>
          <a:xfrm>
            <a:off x="611560" y="4581128"/>
            <a:ext cx="3168352" cy="227687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686462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4534272" cy="141575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Nerves affected in fractures of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9552" y="1988840"/>
            <a:ext cx="3672408" cy="42119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Surgical neck: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Axillary nerve</a:t>
            </a:r>
          </a:p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Radial groove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Radial nerve.</a:t>
            </a:r>
          </a:p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Distal end of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Median nerve.</a:t>
            </a:r>
          </a:p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Medial epicondyle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Ulnar nerve</a:t>
            </a:r>
            <a:r>
              <a:rPr lang="en-US" dirty="0"/>
              <a:t>.</a:t>
            </a:r>
          </a:p>
        </p:txBody>
      </p:sp>
      <p:pic>
        <p:nvPicPr>
          <p:cNvPr id="5" name="Picture 3" descr="C:\Users\Administrator\Pictures\Pictur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032447" cy="51845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55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Ulna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User\My Documents\Student Gray\7. Upper limb\F66122-007-f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20000"/>
          </a:blip>
          <a:srcRect l="13276" r="15010" b="2869"/>
          <a:stretch>
            <a:fillRect/>
          </a:stretch>
        </p:blipFill>
        <p:spPr bwMode="auto">
          <a:xfrm>
            <a:off x="642910" y="1785926"/>
            <a:ext cx="3720058" cy="50720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9992" y="1484784"/>
            <a:ext cx="4392488" cy="537321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l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It is the stabilizing bone of the forearm.</a:t>
            </a:r>
          </a:p>
          <a:p>
            <a:pPr algn="l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It is the medial &amp; longer of the two bones of the forearm.</a:t>
            </a:r>
            <a:endParaRPr lang="en-US" sz="2400" b="1" i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Proximal End </a:t>
            </a:r>
            <a:endParaRPr lang="en-US" sz="24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Olecranon</a:t>
            </a:r>
            <a:r>
              <a:rPr lang="en-US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Process </a:t>
            </a:r>
            <a:r>
              <a:rPr lang="en-US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en-US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projects  proximally from the posterior aspect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(forms the prominence of the elbow).</a:t>
            </a:r>
          </a:p>
          <a:p>
            <a:r>
              <a:rPr lang="en-US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Coronoid</a:t>
            </a:r>
            <a:r>
              <a:rPr lang="en-US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Process 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projects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3.Tuberosity of Ulna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inferior to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coronoid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process.</a:t>
            </a:r>
          </a:p>
          <a:p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4.Trochlear Notch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articulates with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5.Radial Notch 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 smooth rounded concavity lateral to coronoid process.</a:t>
            </a:r>
          </a:p>
        </p:txBody>
      </p:sp>
    </p:spTree>
    <p:extLst>
      <p:ext uri="{BB962C8B-B14F-4D97-AF65-F5344CB8AC3E}">
        <p14:creationId xmlns:p14="http://schemas.microsoft.com/office/powerpoint/2010/main" val="4260412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244280" cy="602128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Shaft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Thick &amp; cylindrical superiorly but diminishes in diameter inferiorly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 has 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Surfaces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(Anterior, Medial &amp; Posterior).</a:t>
            </a:r>
          </a:p>
          <a:p>
            <a:r>
              <a:rPr lang="en-US" sz="2000" b="1" i="1" dirty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Sharp Lateral </a:t>
            </a:r>
            <a:r>
              <a:rPr lang="en-US" sz="2000" b="1" i="1" dirty="0" err="1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000" b="1" i="1" dirty="0"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 border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Distal End: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Small rounded</a:t>
            </a:r>
          </a:p>
          <a:p>
            <a:pPr>
              <a:buNone/>
            </a:pP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Head: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lies distally at the wrist. .</a:t>
            </a:r>
          </a:p>
          <a:p>
            <a:pPr>
              <a:buNone/>
            </a:pP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Styloid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process: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Medial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5" name="Picture 2" descr="C:\Documents and Settings\User\My Documents\Student Gray\7. Upper limb\F66122-007-f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20000"/>
          </a:blip>
          <a:srcRect l="13276" r="15010" b="2869"/>
          <a:stretch>
            <a:fillRect/>
          </a:stretch>
        </p:blipFill>
        <p:spPr bwMode="auto">
          <a:xfrm>
            <a:off x="179512" y="620688"/>
            <a:ext cx="4392488" cy="60486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401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0070C0"/>
                </a:solidFill>
              </a:rPr>
              <a:t>List the different bones of the UL.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0070C0"/>
                </a:solidFill>
              </a:rPr>
              <a:t> List the characteristic features of each bone.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0070C0"/>
                </a:solidFill>
              </a:rPr>
              <a:t>Differentiate between the bones of the right and left sides.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>
                <a:solidFill>
                  <a:srgbClr val="0070C0"/>
                </a:solidFill>
              </a:rPr>
              <a:t>List the articulations between the different bones.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Radius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10000"/>
          </a:blip>
          <a:srcRect l="11118" r="12911" b="2614"/>
          <a:stretch>
            <a:fillRect/>
          </a:stretch>
        </p:blipFill>
        <p:spPr bwMode="auto">
          <a:xfrm>
            <a:off x="251520" y="1916832"/>
            <a:ext cx="4248472" cy="47525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00562" y="1920084"/>
            <a:ext cx="4643438" cy="515225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rtl="0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 is the shorter and lateral of the two forearm bones.</a:t>
            </a:r>
          </a:p>
          <a:p>
            <a:pPr algn="l" rtl="0"/>
            <a:r>
              <a:rPr lang="en-US" sz="2000" b="1" i="1" u="sng" dirty="0">
                <a:solidFill>
                  <a:srgbClr val="FF0000"/>
                </a:solidFill>
              </a:rPr>
              <a:t>Proximal End:</a:t>
            </a:r>
          </a:p>
          <a:p>
            <a:pPr algn="l" rtl="0"/>
            <a:r>
              <a:rPr lang="en-US" sz="2000" b="1" i="1" u="sng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en-US" sz="2000" b="1" i="1" u="sng" dirty="0">
                <a:solidFill>
                  <a:srgbClr val="0033CC"/>
                </a:solidFill>
              </a:rPr>
              <a:t>Head</a:t>
            </a:r>
            <a:r>
              <a:rPr lang="en-US" sz="2000" b="1" i="1" dirty="0"/>
              <a:t>: small &amp; circular</a:t>
            </a:r>
          </a:p>
          <a:p>
            <a:pPr algn="l" rtl="0"/>
            <a:r>
              <a:rPr lang="en-US" sz="2000" b="1" i="1" dirty="0"/>
              <a:t>Its upper surface is concave for articulation with the </a:t>
            </a:r>
            <a:r>
              <a:rPr lang="en-US" sz="2000" b="1" i="1" dirty="0" err="1"/>
              <a:t>Capitulum</a:t>
            </a:r>
            <a:r>
              <a:rPr lang="en-US" sz="2000" b="1" i="1" dirty="0"/>
              <a:t>.</a:t>
            </a:r>
          </a:p>
          <a:p>
            <a:pPr algn="l" rtl="0"/>
            <a:r>
              <a:rPr lang="en-US" sz="2000" b="1" i="1" u="sng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000" b="1" i="1" u="sng" dirty="0">
                <a:solidFill>
                  <a:srgbClr val="0033CC"/>
                </a:solidFill>
              </a:rPr>
              <a:t>. Neck</a:t>
            </a:r>
            <a:r>
              <a:rPr lang="en-US" sz="2000" b="1" i="1" u="sng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l" rtl="0"/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000" b="1" i="1" u="sng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000" b="1" i="1" u="sng" dirty="0">
                <a:solidFill>
                  <a:srgbClr val="0033CC"/>
                </a:solidFill>
              </a:rPr>
              <a:t>Radial (</a:t>
            </a:r>
            <a:r>
              <a:rPr lang="en-US" sz="2000" b="1" i="1" u="sng" dirty="0" err="1">
                <a:solidFill>
                  <a:srgbClr val="0033CC"/>
                </a:solidFill>
              </a:rPr>
              <a:t>Biciptal</a:t>
            </a:r>
            <a:r>
              <a:rPr lang="en-US" sz="2000" b="1" i="1" u="sng" dirty="0">
                <a:solidFill>
                  <a:srgbClr val="0033CC"/>
                </a:solidFill>
              </a:rPr>
              <a:t>) Tuberosity</a:t>
            </a:r>
            <a:r>
              <a:rPr lang="en-US" sz="2000" b="1" i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000" b="1" i="1" dirty="0"/>
              <a:t>medially directed and separates the proximal end from the body.</a:t>
            </a:r>
          </a:p>
          <a:p>
            <a:pPr algn="l" rtl="0"/>
            <a:r>
              <a:rPr lang="en-US" sz="2000" b="1" i="1" u="sng" dirty="0">
                <a:solidFill>
                  <a:srgbClr val="FF0000"/>
                </a:solidFill>
              </a:rPr>
              <a:t>Shaft:</a:t>
            </a:r>
          </a:p>
          <a:p>
            <a:pPr algn="l" rtl="0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Has a lateral convexity.</a:t>
            </a:r>
          </a:p>
          <a:p>
            <a:pPr algn="l" rtl="0"/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 gradually enlarges as it passes distally. </a:t>
            </a:r>
          </a:p>
          <a:p>
            <a:pPr algn="l" rtl="0"/>
            <a:endParaRPr lang="en-US" sz="2400" b="1" i="1" dirty="0"/>
          </a:p>
          <a:p>
            <a:pPr algn="l" rtl="0"/>
            <a:endParaRPr lang="en-US" sz="2400" b="1" i="1" dirty="0"/>
          </a:p>
          <a:p>
            <a:pPr algn="l" rtl="0"/>
            <a:endParaRPr lang="en-US" sz="2400" b="1" i="1" dirty="0"/>
          </a:p>
          <a:p>
            <a:pPr algn="l" rtl="0"/>
            <a:endParaRPr lang="en-US" dirty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Radius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920085"/>
            <a:ext cx="4402832" cy="443484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Distal (Lower) End: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It is rectangular</a:t>
            </a:r>
            <a:endParaRPr lang="en-US" sz="2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i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Ulnar</a:t>
            </a:r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Notch :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a medial concavity</a:t>
            </a:r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to accommodate the head of the ulna.</a:t>
            </a:r>
          </a:p>
          <a:p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2.Radial </a:t>
            </a:r>
            <a:r>
              <a:rPr lang="en-US" sz="2000" b="1" i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Styloid</a:t>
            </a:r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process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extends from the lateral aspect. </a:t>
            </a:r>
          </a:p>
          <a:p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3.Dorsal tubercle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projects dorsally.</a:t>
            </a:r>
          </a:p>
        </p:txBody>
      </p:sp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000" r="12000" b="1539"/>
          <a:stretch>
            <a:fillRect/>
          </a:stretch>
        </p:blipFill>
        <p:spPr bwMode="auto">
          <a:xfrm>
            <a:off x="1071538" y="2000240"/>
            <a:ext cx="2786082" cy="4643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Fractures of radius &amp; ulna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7944" y="1920084"/>
            <a:ext cx="4824536" cy="4937916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Because the radius &amp; ulna are firmly bound by the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membrane, a fracture of one bone is commonly associated with dislocation of the nearest joint.</a:t>
            </a:r>
          </a:p>
          <a:p>
            <a:r>
              <a:rPr lang="en-US" sz="20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Colle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 s Fracture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(fracture of the distal end of radius) 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is the most common fracture of the forearm.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 common in women after middle age because of osteoporosis.</a:t>
            </a:r>
          </a:p>
          <a:p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 causes dinner fork deformity.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 results from forced dorsiflexion of the hand as a result to ease  a fall by outstretching the upper limb.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The typical history of the fracture includes 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slipping.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Because of the rich blood supply to the distal end of the radius, bony union is usually good.</a:t>
            </a:r>
          </a:p>
        </p:txBody>
      </p:sp>
      <p:pic>
        <p:nvPicPr>
          <p:cNvPr id="7" name="Picture 4" descr="9B13F2C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39809" t="2423" r="20966" b="69096"/>
          <a:stretch>
            <a:fillRect/>
          </a:stretch>
        </p:blipFill>
        <p:spPr>
          <a:xfrm>
            <a:off x="539552" y="2060848"/>
            <a:ext cx="3456384" cy="1935575"/>
          </a:xfrm>
          <a:prstGeom prst="rect">
            <a:avLst/>
          </a:prstGeom>
          <a:noFill/>
          <a:ln/>
        </p:spPr>
      </p:pic>
      <p:pic>
        <p:nvPicPr>
          <p:cNvPr id="8" name="Picture 4" descr="90D9BB79"/>
          <p:cNvPicPr>
            <a:picLocks noChangeAspect="1" noChangeArrowheads="1"/>
          </p:cNvPicPr>
          <p:nvPr/>
        </p:nvPicPr>
        <p:blipFill>
          <a:blip r:embed="rId4" cstate="print"/>
          <a:srcRect l="11987" t="43167" r="63646" b="11588"/>
          <a:stretch>
            <a:fillRect/>
          </a:stretch>
        </p:blipFill>
        <p:spPr>
          <a:xfrm>
            <a:off x="179512" y="3861048"/>
            <a:ext cx="3456384" cy="2996952"/>
          </a:xfrm>
          <a:prstGeom prst="rect">
            <a:avLst/>
          </a:prstGeom>
          <a:noFill/>
          <a:ln/>
        </p:spPr>
      </p:pic>
      <p:cxnSp>
        <p:nvCxnSpPr>
          <p:cNvPr id="10" name="Straight Arrow Connector 9"/>
          <p:cNvCxnSpPr/>
          <p:nvPr/>
        </p:nvCxnSpPr>
        <p:spPr>
          <a:xfrm flipV="1">
            <a:off x="1979712" y="6093296"/>
            <a:ext cx="144016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Carpal Bones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920084"/>
            <a:ext cx="4645750" cy="479506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Composed of 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Eight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 short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bones arranged in two irregular rows, Four each.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These Small bones give flexibility to the wrist.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The carpus presents Concavity on their Anterior surface &amp; Convex from side to side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Proximal ro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w (from lateral to medial):</a:t>
            </a:r>
          </a:p>
          <a:p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Scaphoid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Lunate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Triquetral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Pisiform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bones.</a:t>
            </a:r>
          </a:p>
          <a:p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Distal row 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(from lateral to medial):</a:t>
            </a:r>
          </a:p>
          <a:p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Trapezium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, Trapezoid,</a:t>
            </a:r>
          </a:p>
          <a:p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Capitate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Hamate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21052"/>
          <a:stretch>
            <a:fillRect/>
          </a:stretch>
        </p:blipFill>
        <p:spPr bwMode="auto">
          <a:xfrm>
            <a:off x="0" y="1916832"/>
            <a:ext cx="4211960" cy="47268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Fracture of Scaphoid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9512" y="2060848"/>
            <a:ext cx="4392488" cy="45365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It is the most commonly fractured carpal bone and it is the most common injury of the wrist.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is the result of a fall onto the palm when the hand is abducted.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Pain occurs along the lateral side of the wrist especially during dorsiflexion and abduction of the hand.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Union of the bone may take several months because of poor blood supply to the proximal part of the scaphoid. </a:t>
            </a:r>
          </a:p>
        </p:txBody>
      </p:sp>
      <p:sp>
        <p:nvSpPr>
          <p:cNvPr id="5" name="Oval 4"/>
          <p:cNvSpPr/>
          <p:nvPr/>
        </p:nvSpPr>
        <p:spPr>
          <a:xfrm>
            <a:off x="7020272" y="5157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90D9BB79"/>
          <p:cNvPicPr>
            <a:picLocks noChangeAspect="1" noChangeArrowheads="1"/>
          </p:cNvPicPr>
          <p:nvPr/>
        </p:nvPicPr>
        <p:blipFill>
          <a:blip r:embed="rId2" cstate="print"/>
          <a:srcRect l="11987" r="64643" b="56833"/>
          <a:stretch>
            <a:fillRect/>
          </a:stretch>
        </p:blipFill>
        <p:spPr>
          <a:xfrm>
            <a:off x="4860032" y="1556792"/>
            <a:ext cx="3528392" cy="4495800"/>
          </a:xfrm>
          <a:prstGeom prst="rect">
            <a:avLst/>
          </a:prstGeom>
          <a:noFill/>
          <a:ln/>
        </p:spPr>
      </p:pic>
      <p:cxnSp>
        <p:nvCxnSpPr>
          <p:cNvPr id="10" name="Straight Arrow Connector 9"/>
          <p:cNvCxnSpPr/>
          <p:nvPr/>
        </p:nvCxnSpPr>
        <p:spPr>
          <a:xfrm flipH="1">
            <a:off x="7524328" y="4509120"/>
            <a:ext cx="648072" cy="504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090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Metacarpal Bones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916832"/>
            <a:ext cx="4752528" cy="494116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Form the skeleton of the hand between the carpus and phalanges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It is composed </a:t>
            </a:r>
            <a:r>
              <a:rPr lang="en-US" sz="2900" i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Five Metacarpal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bones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each has a Base, Shaft, and a Head.</a:t>
            </a: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They are numbered 1-5 from the thumb.</a:t>
            </a: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The distal ends (Heads) articulate with the proximal phalanges to form the </a:t>
            </a:r>
            <a:r>
              <a:rPr lang="en-US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Knuckles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of the fist.</a:t>
            </a: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The Bases of the metacarpals articulate with the carpal bones. </a:t>
            </a: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metacarpal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is the shortest and most mobile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DA2785B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-20000"/>
          </a:blip>
          <a:srcRect l="7388" t="7742" r="54934" b="59207"/>
          <a:stretch>
            <a:fillRect/>
          </a:stretch>
        </p:blipFill>
        <p:spPr>
          <a:xfrm>
            <a:off x="179512" y="2071678"/>
            <a:ext cx="3096344" cy="4643470"/>
          </a:xfrm>
          <a:noFill/>
          <a:ln w="3810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2483768" y="3861048"/>
            <a:ext cx="288032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1799692" y="3753036"/>
            <a:ext cx="216024" cy="144016"/>
          </a:xfrm>
          <a:prstGeom prst="straightConnector1">
            <a:avLst/>
          </a:prstGeom>
          <a:ln w="28575">
            <a:solidFill>
              <a:srgbClr val="006C3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Phalanges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5"/>
            <a:ext cx="4244280" cy="48965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Each digit has  </a:t>
            </a:r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Phalanges</a:t>
            </a:r>
          </a:p>
          <a:p>
            <a:r>
              <a:rPr lang="en-US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the Thumb which has only Two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Each phalanx has a Base Proximally, a Head distally and a Body  in between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The proximal phalanx is the largest.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The middle ones are intermediate in size.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The distal ones are the smallest, its distal ends are flattened and expanded distally to form the nail beds.</a:t>
            </a:r>
          </a:p>
          <a:p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20000"/>
          </a:blip>
          <a:srcRect b="21052"/>
          <a:stretch>
            <a:fillRect/>
          </a:stretch>
        </p:blipFill>
        <p:spPr bwMode="auto">
          <a:xfrm>
            <a:off x="285720" y="2285992"/>
            <a:ext cx="4210080" cy="45720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62966" cy="2357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9512" y="1196752"/>
            <a:ext cx="4464496" cy="5436096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The Bones of UL are: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Pectoral Girdle. 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Arm : </a:t>
            </a:r>
            <a:r>
              <a:rPr lang="en-US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Forearm :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Radius &amp; Ulna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Wrist : 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Carpal bones </a:t>
            </a:r>
          </a:p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Hand: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Metacarpals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Phalanges</a:t>
            </a:r>
          </a:p>
        </p:txBody>
      </p:sp>
      <p:pic>
        <p:nvPicPr>
          <p:cNvPr id="5" name="Picture 2" descr="C:\Documents and Settings\User\My Documents\Student Gray\7. Upper limb\F66122-007-f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5207" r="17785" b="4239"/>
          <a:stretch>
            <a:fillRect/>
          </a:stretch>
        </p:blipFill>
        <p:spPr bwMode="auto">
          <a:xfrm>
            <a:off x="5076056" y="1556792"/>
            <a:ext cx="3672408" cy="49625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/>
              <a:t>Pectoral Girdle</a:t>
            </a:r>
          </a:p>
        </p:txBody>
      </p:sp>
      <p:pic>
        <p:nvPicPr>
          <p:cNvPr id="6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171" r="58735" b="48467"/>
          <a:stretch>
            <a:fillRect/>
          </a:stretch>
        </p:blipFill>
        <p:spPr>
          <a:xfrm>
            <a:off x="500034" y="1857364"/>
            <a:ext cx="4032448" cy="4606232"/>
          </a:xfrm>
          <a:noFill/>
          <a:ln w="57150"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316288" cy="443484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Formed of Two Bones: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Clavicle </a:t>
            </a:r>
            <a:r>
              <a:rPr lang="en-US" b="1" i="1" dirty="0"/>
              <a:t>(</a:t>
            </a:r>
            <a:r>
              <a:rPr lang="en-US" b="1" i="1" dirty="0" err="1"/>
              <a:t>anteriorly</a:t>
            </a:r>
            <a:r>
              <a:rPr lang="en-US" b="1" i="1" dirty="0"/>
              <a:t>) </a:t>
            </a:r>
            <a:r>
              <a:rPr lang="en-US" b="1" i="1" dirty="0">
                <a:solidFill>
                  <a:srgbClr val="C00000"/>
                </a:solidFill>
              </a:rPr>
              <a:t>and Scapula </a:t>
            </a:r>
            <a:r>
              <a:rPr lang="en-US" b="1" i="1" dirty="0"/>
              <a:t>(</a:t>
            </a:r>
            <a:r>
              <a:rPr lang="en-US" b="1" i="1" dirty="0" err="1"/>
              <a:t>posteriorly</a:t>
            </a:r>
            <a:r>
              <a:rPr lang="en-US" b="1" i="1" dirty="0"/>
              <a:t>).</a:t>
            </a:r>
          </a:p>
          <a:p>
            <a:r>
              <a:rPr lang="en-US" b="1" i="1" dirty="0"/>
              <a:t>It is very light and allows the upper limb to have exceptionally free movement.</a:t>
            </a:r>
            <a:endParaRPr lang="ar-SA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Clavicle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920084"/>
            <a:ext cx="4283968" cy="51093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It is a doubly curved  </a:t>
            </a:r>
            <a:r>
              <a:rPr lang="en-US" sz="29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 bone </a:t>
            </a:r>
            <a:r>
              <a:rPr lang="en-US" sz="2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lying horizontally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across the root of the neck</a:t>
            </a:r>
          </a:p>
          <a:p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It is subcutaneous throughout its length.</a:t>
            </a:r>
          </a:p>
          <a:p>
            <a:r>
              <a:rPr lang="en-US" sz="29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Functions:</a:t>
            </a:r>
          </a:p>
          <a:p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1. It  serves as a rigid support from which the scapula and free upper limb are suspended &amp; keep them away from the trunk so that the arm has maximum freedom of movement.</a:t>
            </a:r>
          </a:p>
          <a:p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2. Transmits forces from the upper limb to the axial skeleton.</a:t>
            </a:r>
          </a:p>
          <a:p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3. Provides attachment for muscles.</a:t>
            </a:r>
          </a:p>
          <a:p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4. It forms a boundary of the </a:t>
            </a:r>
            <a:r>
              <a:rPr lang="en-US" sz="2900" b="1" i="1" dirty="0" err="1">
                <a:latin typeface="Times New Roman" pitchFamily="18" charset="0"/>
                <a:cs typeface="Times New Roman" pitchFamily="18" charset="0"/>
              </a:rPr>
              <a:t>Cervicoaxillary</a:t>
            </a:r>
            <a:r>
              <a:rPr lang="en-US" sz="2900" b="1" i="1" dirty="0">
                <a:latin typeface="Times New Roman" pitchFamily="18" charset="0"/>
                <a:cs typeface="Times New Roman" pitchFamily="18" charset="0"/>
              </a:rPr>
              <a:t> canal  for protection of the neurovascular bundle of the UL.</a:t>
            </a:r>
          </a:p>
          <a:p>
            <a:endParaRPr lang="en-US" sz="2400" b="1" i="1" dirty="0"/>
          </a:p>
        </p:txBody>
      </p:sp>
      <p:pic>
        <p:nvPicPr>
          <p:cNvPr id="1026" name="Picture 2" descr="D:\Student Gray\7. Upper limb\F66122-007-f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"/>
          <a:stretch/>
        </p:blipFill>
        <p:spPr bwMode="auto">
          <a:xfrm>
            <a:off x="323528" y="1844824"/>
            <a:ext cx="4536504" cy="5013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/>
              <a:t>Clavicle</a:t>
            </a:r>
            <a:endParaRPr lang="ar-SA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27984" y="1920084"/>
            <a:ext cx="4716016" cy="5037308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 is a long bone with no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medullary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cavity.</a:t>
            </a:r>
          </a:p>
          <a:p>
            <a:pPr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 has the appearance of an elongated letter Capital (S) lying on one side.</a:t>
            </a:r>
          </a:p>
          <a:p>
            <a:pPr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 has </a:t>
            </a:r>
            <a:r>
              <a:rPr lang="en-US" sz="20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Two Ends:</a:t>
            </a:r>
          </a:p>
          <a:p>
            <a:pPr algn="ctr"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Medial (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Sternal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: enlarged &amp; triangular.</a:t>
            </a:r>
          </a:p>
          <a:p>
            <a:pPr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Lateral (</a:t>
            </a:r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Acromial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) : flattened.</a:t>
            </a:r>
          </a:p>
          <a:p>
            <a:pPr>
              <a:buNone/>
            </a:pPr>
            <a:r>
              <a:rPr lang="en-US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Body (shaft):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Its medial 2/3 is convex forward.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Its lateral 1/3 is concave forward.</a:t>
            </a:r>
          </a:p>
          <a:p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Surfaces:</a:t>
            </a:r>
          </a:p>
          <a:p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  smooth as it lies just deep to the skin.</a:t>
            </a:r>
          </a:p>
          <a:p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Inferior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: rough because strong ligaments bind it to the 1</a:t>
            </a:r>
            <a:r>
              <a:rPr lang="en-US" sz="2000" b="1" i="1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rib.</a:t>
            </a:r>
          </a:p>
          <a:p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me\My Documents\My Pictures\Picture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1916832"/>
            <a:ext cx="4427984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Articulations of Clavicle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128" y="1920085"/>
            <a:ext cx="2962672" cy="443484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Medially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with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manubrium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at the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Sternoclavicular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joint .</a:t>
            </a:r>
          </a:p>
          <a:p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Laterally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with the Scapula at the </a:t>
            </a:r>
            <a:r>
              <a:rPr lang="en-US" sz="24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Acromioclavicular</a:t>
            </a:r>
            <a:r>
              <a:rPr lang="en-US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joint</a:t>
            </a:r>
          </a:p>
          <a:p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Inferiorly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with the 1</a:t>
            </a:r>
            <a:r>
              <a:rPr lang="en-US" sz="2400" b="1" i="1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rib at 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Costoclavicular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Joint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7D724C7F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l="8844" r="59316" b="53686"/>
          <a:stretch>
            <a:fillRect/>
          </a:stretch>
        </p:blipFill>
        <p:spPr>
          <a:xfrm>
            <a:off x="467544" y="1844824"/>
            <a:ext cx="4968552" cy="50131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716016" y="3140968"/>
            <a:ext cx="36004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79912" y="3068960"/>
            <a:ext cx="0" cy="28803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Fractures of the Clavicle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920085"/>
            <a:ext cx="4499992" cy="493791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clavicle is commonly fractured especially in children as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forces are impacted to the outstretched hand during falling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weakest part of the clavicle is the junction of the middle and lateral thirds.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After fracture, the medial fragment is </a:t>
            </a:r>
            <a:r>
              <a:rPr lang="en-US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elevated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(by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sternomastoid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muscle),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lateral fragment 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drops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because of the weight of the UL.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may be pulled medially by the adductors of the arm.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sagging limb is supported by the other.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D89D64B7"/>
          <p:cNvPicPr>
            <a:picLocks noChangeAspect="1" noChangeArrowheads="1"/>
          </p:cNvPicPr>
          <p:nvPr/>
        </p:nvPicPr>
        <p:blipFill>
          <a:blip r:embed="rId2" cstate="print"/>
          <a:srcRect l="57032" t="24498" r="20431" b="47540"/>
          <a:stretch>
            <a:fillRect/>
          </a:stretch>
        </p:blipFill>
        <p:spPr>
          <a:xfrm>
            <a:off x="2051720" y="2060848"/>
            <a:ext cx="2024407" cy="2407403"/>
          </a:xfrm>
          <a:prstGeom prst="rect">
            <a:avLst/>
          </a:prstGeom>
          <a:noFill/>
          <a:ln/>
        </p:spPr>
      </p:pic>
      <p:pic>
        <p:nvPicPr>
          <p:cNvPr id="9" name="Picture 4" descr="9B13F2C5"/>
          <p:cNvPicPr>
            <a:picLocks noChangeAspect="1" noChangeArrowheads="1"/>
          </p:cNvPicPr>
          <p:nvPr/>
        </p:nvPicPr>
        <p:blipFill>
          <a:blip r:embed="rId3" cstate="print"/>
          <a:srcRect l="40847" t="9899" r="49289" b="73155"/>
          <a:stretch>
            <a:fillRect/>
          </a:stretch>
        </p:blipFill>
        <p:spPr>
          <a:xfrm>
            <a:off x="251520" y="1988840"/>
            <a:ext cx="1368152" cy="2448272"/>
          </a:xfrm>
          <a:prstGeom prst="rect">
            <a:avLst/>
          </a:prstGeom>
          <a:noFill/>
          <a:ln/>
        </p:spPr>
      </p:pic>
      <p:pic>
        <p:nvPicPr>
          <p:cNvPr id="10" name="Picture 4" descr="47B3C063"/>
          <p:cNvPicPr>
            <a:picLocks noChangeAspect="1" noChangeArrowheads="1"/>
          </p:cNvPicPr>
          <p:nvPr/>
        </p:nvPicPr>
        <p:blipFill>
          <a:blip r:embed="rId4" cstate="print"/>
          <a:srcRect l="19597" r="25542" b="37930"/>
          <a:stretch>
            <a:fillRect/>
          </a:stretch>
        </p:blipFill>
        <p:spPr>
          <a:xfrm>
            <a:off x="1403648" y="4149080"/>
            <a:ext cx="2592288" cy="2708920"/>
          </a:xfrm>
          <a:prstGeom prst="rect">
            <a:avLst/>
          </a:prstGeom>
          <a:noFill/>
          <a:ln/>
        </p:spPr>
      </p:pic>
      <p:sp>
        <p:nvSpPr>
          <p:cNvPr id="7" name="Oval 6"/>
          <p:cNvSpPr/>
          <p:nvPr/>
        </p:nvSpPr>
        <p:spPr>
          <a:xfrm>
            <a:off x="2483768" y="2996952"/>
            <a:ext cx="14401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555776" y="5445224"/>
            <a:ext cx="216024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80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29600" cy="14532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Scapula (Shoulder Blade)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628800"/>
            <a:ext cx="5004048" cy="54006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 is a triangular </a:t>
            </a:r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Flat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bone.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Extends between the 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u="sng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_ 7</a:t>
            </a:r>
            <a:r>
              <a:rPr lang="en-US" sz="2000" b="1" i="1" u="sng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ribs.</a:t>
            </a: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It has 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Processes: 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(1)Spine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 a thick projecting ridge of  bone that continues laterally.</a:t>
            </a:r>
          </a:p>
          <a:p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000" b="1" i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Acromion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forms the 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subcutaneous point of the shoulder.</a:t>
            </a:r>
          </a:p>
          <a:p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000" b="1" i="1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Coracoid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a beaklike process. 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It resembles in size, shape and direction a bent finger pointing to the shoulder.</a:t>
            </a:r>
          </a:p>
          <a:p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Borders</a:t>
            </a:r>
            <a:r>
              <a:rPr lang="en-US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Superior, Medial (Vertebral) &amp; Lateral (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) (the thickest) part of the bone, it terminates at the lateral angle .</a:t>
            </a:r>
          </a:p>
        </p:txBody>
      </p:sp>
      <p:pic>
        <p:nvPicPr>
          <p:cNvPr id="5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179512" y="1844824"/>
            <a:ext cx="4176464" cy="48594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79512" y="3573016"/>
            <a:ext cx="100811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9872" y="2780928"/>
            <a:ext cx="6480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19672" y="1916832"/>
            <a:ext cx="1008112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1595</TotalTime>
  <Words>1769</Words>
  <Application>Microsoft Office PowerPoint</Application>
  <PresentationFormat>On-screen Show (4:3)</PresentationFormat>
  <Paragraphs>204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Constantia</vt:lpstr>
      <vt:lpstr>Majalla UI</vt:lpstr>
      <vt:lpstr>Times New Roman</vt:lpstr>
      <vt:lpstr>Wingdings</vt:lpstr>
      <vt:lpstr>Wingdings 2</vt:lpstr>
      <vt:lpstr>Flow</vt:lpstr>
      <vt:lpstr>PowerPoint Presentation</vt:lpstr>
      <vt:lpstr>OBJECTIVES</vt:lpstr>
      <vt:lpstr>PowerPoint Presentation</vt:lpstr>
      <vt:lpstr>Pectoral Girdle</vt:lpstr>
      <vt:lpstr>Clavicle</vt:lpstr>
      <vt:lpstr>Clavicle</vt:lpstr>
      <vt:lpstr>Articulations of Clavicle</vt:lpstr>
      <vt:lpstr>Fractures of the Clavicle</vt:lpstr>
      <vt:lpstr>Scapula (Shoulder Blade)</vt:lpstr>
      <vt:lpstr>PowerPoint Presentation</vt:lpstr>
      <vt:lpstr>Functions</vt:lpstr>
      <vt:lpstr>WINGED SCAPULA</vt:lpstr>
      <vt:lpstr>Humerus</vt:lpstr>
      <vt:lpstr>PowerPoint Presentation</vt:lpstr>
      <vt:lpstr>PowerPoint Presentation</vt:lpstr>
      <vt:lpstr>Fractures of Humerus</vt:lpstr>
      <vt:lpstr>Nerves affected in fractures of humerus</vt:lpstr>
      <vt:lpstr>Ulna</vt:lpstr>
      <vt:lpstr>PowerPoint Presentation</vt:lpstr>
      <vt:lpstr>Radius</vt:lpstr>
      <vt:lpstr>Radius</vt:lpstr>
      <vt:lpstr>Fractures of radius &amp; ulna</vt:lpstr>
      <vt:lpstr>Carpal Bones</vt:lpstr>
      <vt:lpstr>Fracture of Scaphoid</vt:lpstr>
      <vt:lpstr>Metacarpal Bones</vt:lpstr>
      <vt:lpstr>Phalanges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توووته القاضي</cp:lastModifiedBy>
  <cp:revision>184</cp:revision>
  <dcterms:created xsi:type="dcterms:W3CDTF">2010-12-19T14:08:49Z</dcterms:created>
  <dcterms:modified xsi:type="dcterms:W3CDTF">2016-12-12T16:49:29Z</dcterms:modified>
</cp:coreProperties>
</file>