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56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60"/>
  </p:normalViewPr>
  <p:slideViewPr>
    <p:cSldViewPr>
      <p:cViewPr>
        <p:scale>
          <a:sx n="70" d="100"/>
          <a:sy n="70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Dr. </a:t>
            </a:r>
            <a:r>
              <a:rPr lang="en-US" sz="4000" b="1" i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i="1" dirty="0" smtClean="0">
                <a:solidFill>
                  <a:schemeClr val="bg1"/>
                </a:solidFill>
              </a:rPr>
              <a:t> &amp; Dr. Vohra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38862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half fingers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4572000" y="22860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000" b="1" i="1" dirty="0" smtClean="0"/>
              <a:t>It winds around the neck of the radius, within the </a:t>
            </a:r>
            <a:r>
              <a:rPr lang="en-US" sz="2000" b="1" i="1" dirty="0" err="1" smtClean="0"/>
              <a:t>supinator</a:t>
            </a:r>
            <a:r>
              <a:rPr lang="en-US" sz="2000" b="1" i="1" dirty="0" smtClean="0"/>
              <a:t> muscle, and enters the posterior  compartment of the  forearm.</a:t>
            </a:r>
          </a:p>
          <a:p>
            <a:pPr lvl="0"/>
            <a:r>
              <a:rPr lang="en-US" sz="2000" b="1" i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radialis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brevis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err="1" smtClean="0"/>
              <a:t>Supinator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Abductor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brevis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indicis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digitorum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minimi</a:t>
            </a:r>
            <a:r>
              <a:rPr lang="en-US" sz="2000" b="1" i="1" dirty="0" smtClean="0"/>
              <a:t>.</a:t>
            </a:r>
            <a:endParaRPr lang="en-US" sz="2000" b="1" i="1" dirty="0" smtClean="0"/>
          </a:p>
          <a:p>
            <a:pPr lvl="0"/>
            <a:endParaRPr lang="en-US" sz="2000" b="1" i="1" dirty="0" smtClean="0"/>
          </a:p>
          <a:p>
            <a:pPr lvl="0"/>
            <a:endParaRPr lang="ar-SA" sz="20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647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The nerve can be injured by a drunkard falling asleep with one arm over the back of a chair, also by fractures and dislocations of the proximal end of the humerus. </a:t>
            </a:r>
          </a:p>
          <a:p>
            <a:r>
              <a:rPr lang="en-US" sz="2000" b="1" dirty="0" smtClean="0"/>
              <a:t>The triceps, the </a:t>
            </a:r>
            <a:r>
              <a:rPr lang="en-US" sz="2000" b="1" dirty="0" err="1" smtClean="0"/>
              <a:t>anconeus</a:t>
            </a:r>
            <a:r>
              <a:rPr lang="en-US" sz="2000" b="1" dirty="0" smtClean="0"/>
              <a:t>, and the long extensors of the wrist are paralyzed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patient is unable to extend the elbow &amp; the wrist joints, and the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fingers  (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Drop)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the 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33CC"/>
                </a:solidFill>
              </a:rPr>
              <a:t>Injuries to the Radial Nerve</a:t>
            </a:r>
            <a:endParaRPr lang="en-US" sz="4000" b="1" i="1" dirty="0"/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1371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Injuries to the Deep Branch of the Radial Nerve</a:t>
            </a:r>
            <a:r>
              <a:rPr lang="en-US" sz="3600" dirty="0" smtClean="0">
                <a:solidFill>
                  <a:srgbClr val="0033CC"/>
                </a:solidFill>
              </a:rPr>
              <a:t/>
            </a:r>
            <a:br>
              <a:rPr lang="en-US" sz="3600" dirty="0" smtClean="0">
                <a:solidFill>
                  <a:srgbClr val="0033CC"/>
                </a:solidFill>
              </a:rPr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</a:t>
            </a:r>
            <a:r>
              <a:rPr lang="en-US" dirty="0" smtClean="0"/>
              <a:t>(It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extended,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b="1" u="sng" dirty="0" smtClean="0">
                <a:solidFill>
                  <a:srgbClr val="C00000"/>
                </a:solidFill>
              </a:rPr>
              <a:t>No</a:t>
            </a:r>
            <a:r>
              <a:rPr lang="en-US" sz="4000" u="sng" dirty="0" smtClean="0">
                <a:solidFill>
                  <a:srgbClr val="C00000"/>
                </a:solidFill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wrist Drop)</a:t>
            </a:r>
            <a:r>
              <a:rPr lang="en-US" sz="4000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000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772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nerve </a:t>
            </a:r>
          </a:p>
          <a:p>
            <a:r>
              <a:rPr lang="en-US" sz="2400" dirty="0" smtClean="0"/>
              <a:t>Injury like a stab wound, results in a variable small area of anesthesia over the </a:t>
            </a:r>
            <a:r>
              <a:rPr lang="en-US" sz="2400" b="1" dirty="0" smtClean="0"/>
              <a:t>dorsum of the hand and lateral three and half fingers up to the base of their proximal phalanges. </a:t>
            </a:r>
            <a:endParaRPr lang="en-US" sz="2400" b="1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chemeClr val="bg1"/>
                </a:solidFill>
              </a:rPr>
              <a:t>Injuries to the Superficial Branch of the Radial Nerve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5334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</a:t>
            </a:r>
            <a:r>
              <a:rPr lang="en-US" sz="2400" b="1" i="1" u="sng" dirty="0" smtClean="0"/>
              <a:t>Behind</a:t>
            </a:r>
            <a:r>
              <a:rPr lang="en-US" sz="2400" b="1" i="1" dirty="0" smtClean="0"/>
              <a:t>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3441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compartment through the flex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</a:t>
            </a:r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Ulnar</a:t>
            </a:r>
            <a:r>
              <a:rPr lang="en-US" sz="2400" b="1" i="1" dirty="0" smtClean="0">
                <a:solidFill>
                  <a:srgbClr val="FF0000"/>
                </a:solidFill>
              </a:rPr>
              <a:t> Artery.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Course 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/>
          <a:srcRect l="10909" r="12727" b="3471"/>
          <a:stretch>
            <a:fillRect/>
          </a:stretch>
        </p:blipFill>
        <p:spPr bwMode="auto">
          <a:xfrm>
            <a:off x="4267200" y="838200"/>
            <a:ext cx="3733800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/>
              <a:t>Passes: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Anterior</a:t>
            </a:r>
            <a:r>
              <a:rPr lang="en-US" sz="2400" b="1" i="1" dirty="0" smtClean="0"/>
              <a:t> to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66FF"/>
                </a:solidFill>
              </a:rPr>
              <a:t>Lateral </a:t>
            </a:r>
            <a:r>
              <a:rPr lang="en-US" sz="2400" b="1" i="1" dirty="0" smtClean="0"/>
              <a:t>to </a:t>
            </a:r>
            <a:r>
              <a:rPr lang="en-US" sz="2400" b="1" i="1" dirty="0" err="1" smtClean="0"/>
              <a:t>Pisiform</a:t>
            </a:r>
            <a:r>
              <a:rPr lang="en-US" sz="2400" b="1" i="1" dirty="0" smtClean="0"/>
              <a:t> bone.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Medial</a:t>
            </a:r>
            <a:r>
              <a:rPr lang="en-US" sz="2400" b="1" i="1" dirty="0" smtClean="0"/>
              <a:t> to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u="sng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 course 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514599"/>
            <a:ext cx="2932113" cy="4038601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a. Muscular TO :</a:t>
            </a:r>
          </a:p>
          <a:p>
            <a:pPr marL="342900" indent="-342900"/>
            <a:r>
              <a:rPr lang="en-US" sz="2800" b="1" i="1" dirty="0" smtClean="0"/>
              <a:t>(1 &amp; 1/2 muscles):</a:t>
            </a:r>
          </a:p>
          <a:p>
            <a:pPr marL="342900" indent="-342900"/>
            <a:r>
              <a:rPr lang="en-US" sz="2800" b="1" i="1" dirty="0" smtClean="0">
                <a:solidFill>
                  <a:srgbClr val="0033CC"/>
                </a:solidFill>
              </a:rPr>
              <a:t>Flexor Carpi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Ulnaris</a:t>
            </a:r>
            <a:r>
              <a:rPr lang="en-US" sz="2800" b="1" i="1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/>
            <a:r>
              <a:rPr lang="en-US" sz="2800" b="1" i="1" dirty="0" smtClean="0"/>
              <a:t>Medial 1l2 of </a:t>
            </a:r>
            <a:r>
              <a:rPr lang="en-US" sz="2800" b="1" i="1" dirty="0" smtClean="0">
                <a:solidFill>
                  <a:srgbClr val="0033CC"/>
                </a:solidFill>
              </a:rPr>
              <a:t>Flexor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Digitorum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Profundus</a:t>
            </a:r>
            <a:r>
              <a:rPr lang="en-US" sz="2800" b="1" i="1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i="1" smtClean="0">
                <a:solidFill>
                  <a:srgbClr val="C00000"/>
                </a:solidFill>
              </a:rPr>
              <a:t> TO: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/>
              <a:t>Elbow joint.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990600"/>
            <a:ext cx="36576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has No branches in the arm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4882481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c.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Cutaneous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0033CC"/>
                </a:solidFill>
              </a:rPr>
              <a:t>Dorsal (posterior)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back of Medial side of the hand &amp; Medial 1+1/2 fingers</a:t>
            </a:r>
          </a:p>
          <a:p>
            <a:r>
              <a:rPr lang="en-US" sz="2400" b="1" i="1" dirty="0" smtClean="0"/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Palmar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/>
          <a:srcRect l="7391" b="53696"/>
          <a:stretch>
            <a:fillRect/>
          </a:stretch>
        </p:blipFill>
        <p:spPr bwMode="auto">
          <a:xfrm>
            <a:off x="5486400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/>
          <a:srcRect l="11086" t="53287" r="3923"/>
          <a:stretch>
            <a:fillRect/>
          </a:stretch>
        </p:blipFill>
        <p:spPr bwMode="auto">
          <a:xfrm>
            <a:off x="3886200" y="1143000"/>
            <a:ext cx="28194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2590801" cy="49462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33CC"/>
                </a:solidFill>
              </a:rPr>
              <a:t>1. Muscular:  </a:t>
            </a:r>
            <a:r>
              <a:rPr lang="en-US" sz="2400" b="1" i="1" dirty="0" smtClean="0"/>
              <a:t>Palmaris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 </a:t>
            </a:r>
          </a:p>
          <a:p>
            <a:r>
              <a:rPr lang="en-US" sz="2400" b="1" i="1" dirty="0" smtClean="0"/>
              <a:t>Skin over the </a:t>
            </a: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aspect of the medial 1+ ½ fingers  (including nail beds).</a:t>
            </a:r>
            <a:endParaRPr lang="en-US" sz="24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91" b="53696"/>
          <a:stretch>
            <a:fillRect/>
          </a:stretch>
        </p:blipFill>
        <p:spPr bwMode="auto">
          <a:xfrm>
            <a:off x="3200400" y="9906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/>
          <a:srcRect l="13479" r="15274" b="5478"/>
          <a:stretch>
            <a:fillRect/>
          </a:stretch>
        </p:blipFill>
        <p:spPr bwMode="auto">
          <a:xfrm>
            <a:off x="5257800" y="4038600"/>
            <a:ext cx="2133600" cy="2378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 of Superficial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178696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33CC"/>
                </a:solidFill>
              </a:rPr>
              <a:t>(A)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033CC"/>
                </a:solidFill>
              </a:rPr>
              <a:t>Muscular branches :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All </a:t>
            </a:r>
            <a:r>
              <a:rPr lang="en-US" sz="2400" b="1" i="1" dirty="0" err="1" smtClean="0"/>
              <a:t>Interossei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3</a:t>
            </a:r>
            <a:r>
              <a:rPr lang="en-US" sz="2400" b="1" i="1" baseline="30000" dirty="0" smtClean="0"/>
              <a:t>rd</a:t>
            </a:r>
            <a:r>
              <a:rPr lang="en-US" sz="2400" b="1" i="1" dirty="0" smtClean="0"/>
              <a:t> &amp; 4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Lumbricals</a:t>
            </a:r>
            <a:r>
              <a:rPr lang="en-US" sz="24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Adductor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.</a:t>
            </a:r>
          </a:p>
          <a:p>
            <a:pPr marL="457200" indent="-457200"/>
            <a:r>
              <a:rPr lang="en-US" sz="2400" b="1" i="1" dirty="0" smtClean="0"/>
              <a:t>(B)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400" b="1" i="1" dirty="0" smtClean="0">
                <a:solidFill>
                  <a:srgbClr val="0033CC"/>
                </a:solidFill>
              </a:rPr>
              <a:t>: </a:t>
            </a:r>
          </a:p>
          <a:p>
            <a:pPr marL="457200" indent="-457200"/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r>
              <a:rPr lang="en-US" sz="2400" b="1" i="1" dirty="0" smtClean="0"/>
              <a:t>arpal joints.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 of Deep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429000" cy="14351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3200" dirty="0" err="1" smtClean="0">
                <a:solidFill>
                  <a:schemeClr val="bg1"/>
                </a:solidFill>
              </a:rPr>
              <a:t>Ulnar</a:t>
            </a:r>
            <a:r>
              <a:rPr lang="en-US" sz="3200" dirty="0" smtClean="0">
                <a:solidFill>
                  <a:schemeClr val="bg1"/>
                </a:solidFill>
              </a:rPr>
              <a:t> Nerve Injury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At the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Elbow:</a:t>
            </a:r>
          </a:p>
          <a:p>
            <a:r>
              <a:rPr lang="en-US" sz="2400" b="1" i="1" dirty="0" smtClean="0"/>
              <a:t>Atrophy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side of forearm.</a:t>
            </a:r>
          </a:p>
          <a:p>
            <a:r>
              <a:rPr lang="en-US" sz="2400" b="1" i="1" dirty="0" smtClean="0"/>
              <a:t>Flexion of the wrist with </a:t>
            </a:r>
            <a:r>
              <a:rPr lang="en-US" sz="2400" b="1" i="1" u="sng" dirty="0" smtClean="0">
                <a:solidFill>
                  <a:srgbClr val="0033CC"/>
                </a:solidFill>
              </a:rPr>
              <a:t>Abduction. 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20253" y="743334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6286500" y="5600700"/>
            <a:ext cx="6096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2743200" cy="4191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At the wrist: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8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3810000" y="1143001"/>
            <a:ext cx="3048000" cy="49530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bg1"/>
                </a:solidFill>
              </a:rPr>
              <a:t>Ulnar</a:t>
            </a:r>
            <a:r>
              <a:rPr lang="en-US" sz="4000" b="1" dirty="0" smtClean="0">
                <a:solidFill>
                  <a:schemeClr val="bg1"/>
                </a:solidFill>
              </a:rPr>
              <a:t>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312420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THANK</a:t>
            </a:r>
            <a:r>
              <a:rPr kumimoji="0" lang="en-US" sz="48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YOU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/>
              <a:t>Radial Nerve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</a:rPr>
              <a:t>Supplies: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 smtClean="0"/>
              <a:t>All Muscles of  the posterior compartment of the arm &amp; fore 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1207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4000" b="1" i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</a:t>
            </a:r>
            <a:r>
              <a:rPr lang="en-US" sz="2800" b="1" dirty="0"/>
              <a:t>it lies directly in contact with the shaft of the </a:t>
            </a:r>
            <a:r>
              <a:rPr lang="en-US" sz="2800" b="1" dirty="0" err="1" smtClean="0"/>
              <a:t>humerus</a:t>
            </a:r>
            <a:r>
              <a:rPr lang="en-US" sz="2800" b="1" dirty="0" smtClean="0"/>
              <a:t> (Dangerous Position).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3733800" cy="5257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It pierces the Lateral </a:t>
            </a:r>
            <a:r>
              <a:rPr lang="en-US" sz="2400" b="1" i="1" dirty="0" err="1" smtClean="0"/>
              <a:t>Intermuscular</a:t>
            </a:r>
            <a:r>
              <a:rPr lang="en-US" sz="2400" b="1" i="1" dirty="0" smtClean="0"/>
              <a:t> septum.</a:t>
            </a:r>
          </a:p>
          <a:p>
            <a:r>
              <a:rPr lang="en-US" sz="2400" b="1" i="1" dirty="0" smtClean="0"/>
              <a:t>Descends in front of the </a:t>
            </a:r>
            <a:r>
              <a:rPr lang="en-US" sz="2400" b="1" i="1" dirty="0" smtClean="0">
                <a:solidFill>
                  <a:srgbClr val="C00000"/>
                </a:solidFill>
              </a:rPr>
              <a:t>Lateral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400" b="1" i="1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 smtClean="0"/>
              <a:t>Passes forward into the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Fossa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/>
              <a:t>Divides into 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400" b="1" i="1" dirty="0" smtClean="0"/>
              <a:t>branches.</a:t>
            </a:r>
            <a:endParaRPr lang="en-US" sz="24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05" r="8843" b="3135"/>
          <a:stretch>
            <a:fillRect/>
          </a:stretch>
        </p:blipFill>
        <p:spPr bwMode="auto">
          <a:xfrm>
            <a:off x="4419600" y="1420761"/>
            <a:ext cx="2971800" cy="5368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Course In the Forearm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1524000"/>
            <a:ext cx="3008313" cy="46148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Arising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Axilla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 to: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77" y="273050"/>
            <a:ext cx="4267895" cy="5853113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Arising 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Lower lateral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 to:</a:t>
            </a:r>
          </a:p>
          <a:p>
            <a:pPr marL="342900" indent="-342900"/>
            <a:r>
              <a:rPr lang="en-US" sz="2800" b="1" i="1" dirty="0" smtClean="0"/>
              <a:t>Lateral &amp; Medial heads of triceps.</a:t>
            </a:r>
          </a:p>
          <a:p>
            <a:pPr marL="342900" indent="-342900"/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3962400" y="685800"/>
            <a:ext cx="4596558" cy="58991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862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i="1" u="sng" dirty="0" smtClean="0">
                <a:solidFill>
                  <a:srgbClr val="C00000"/>
                </a:solidFill>
              </a:rPr>
              <a:t>Arising Close to Lateral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dirty="0" smtClean="0"/>
              <a:t>1.</a:t>
            </a:r>
            <a:r>
              <a:rPr lang="en-US" sz="2800" b="1" u="sng" dirty="0" smtClean="0"/>
              <a:t>  </a:t>
            </a:r>
            <a:r>
              <a:rPr lang="en-US" sz="2800" b="1" u="sng" dirty="0" smtClean="0">
                <a:solidFill>
                  <a:srgbClr val="0033CC"/>
                </a:solidFill>
              </a:rPr>
              <a:t>Muscular to 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err="1" smtClean="0"/>
              <a:t>Brachialis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smtClean="0"/>
              <a:t>2. </a:t>
            </a:r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to: </a:t>
            </a:r>
          </a:p>
          <a:p>
            <a:pPr lvl="0"/>
            <a:r>
              <a:rPr lang="en-US" sz="2800" b="1" i="1" dirty="0" smtClean="0"/>
              <a:t>Elbow 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21341" cy="56929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SUPERFICIAL BRANCH OF RADIAL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1"/>
            <a:ext cx="43434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56388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Superficial Branch</a:t>
            </a:r>
            <a:endParaRPr lang="en-US" sz="40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/>
          <a:srcRect l="12000" r="12000" b="2763"/>
          <a:stretch>
            <a:fillRect/>
          </a:stretch>
        </p:blipFill>
        <p:spPr bwMode="auto">
          <a:xfrm>
            <a:off x="762000" y="1295400"/>
            <a:ext cx="2895600" cy="5363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998</Words>
  <Application>Microsoft Office PowerPoint</Application>
  <PresentationFormat>On-screen Show (4:3)</PresentationFormat>
  <Paragraphs>146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Radial &amp; Ulnar Nerves </vt:lpstr>
      <vt:lpstr>PowerPoint Presentation</vt:lpstr>
      <vt:lpstr>Radial Nerve</vt:lpstr>
      <vt:lpstr>Course &amp; Distribution In the Arm</vt:lpstr>
      <vt:lpstr>PowerPoint Presentation</vt:lpstr>
      <vt:lpstr>Branches</vt:lpstr>
      <vt:lpstr>Branches</vt:lpstr>
      <vt:lpstr>Branches</vt:lpstr>
      <vt:lpstr>SUPERFICIAL BRANCH OF RADIAL NERVE</vt:lpstr>
      <vt:lpstr>Termination of Superficial Branch </vt:lpstr>
      <vt:lpstr>Deep Branch </vt:lpstr>
      <vt:lpstr>PowerPoint Presentation</vt:lpstr>
      <vt:lpstr>Injuries to the Radial Nerve</vt:lpstr>
      <vt:lpstr>Injuries to the Deep Branch of the Radial Nerve </vt:lpstr>
      <vt:lpstr>Injuries to the Superficial Branch of the Radial Nerve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Ulnar Nerve Injury </vt:lpstr>
      <vt:lpstr>PowerPoint Presentation</vt:lpstr>
      <vt:lpstr>PowerPoint Presentation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Gamilah H. Al-Madani</cp:lastModifiedBy>
  <cp:revision>136</cp:revision>
  <dcterms:created xsi:type="dcterms:W3CDTF">2011-01-02T11:15:48Z</dcterms:created>
  <dcterms:modified xsi:type="dcterms:W3CDTF">2014-12-15T09:33:47Z</dcterms:modified>
</cp:coreProperties>
</file>