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4" r:id="rId2"/>
    <p:sldId id="285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86" r:id="rId13"/>
    <p:sldId id="291" r:id="rId14"/>
    <p:sldId id="271" r:id="rId15"/>
    <p:sldId id="287" r:id="rId16"/>
    <p:sldId id="288" r:id="rId17"/>
    <p:sldId id="289" r:id="rId18"/>
    <p:sldId id="283" r:id="rId19"/>
    <p:sldId id="292" r:id="rId20"/>
    <p:sldId id="293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2" autoAdjust="0"/>
    <p:restoredTop sz="90797" autoAdjust="0"/>
  </p:normalViewPr>
  <p:slideViewPr>
    <p:cSldViewPr>
      <p:cViewPr varScale="1">
        <p:scale>
          <a:sx n="78" d="100"/>
          <a:sy n="78" d="100"/>
        </p:scale>
        <p:origin x="-2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848924-F4C1-4B6C-BAA4-5E16C4D4F5D0}" type="datetimeFigureOut">
              <a:rPr lang="x-none" smtClean="0"/>
              <a:pPr/>
              <a:t>12/14/16 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FBEB2F-882A-474A-88F1-84321FCF016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2046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05902-54F3-4E16-AA8C-BB6B583AD01C}" type="datetimeFigureOut">
              <a:rPr lang="en-US" smtClean="0"/>
              <a:pPr/>
              <a:t>12/14/16 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2B73-F344-45BA-AC18-136FFF1B9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67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4F42A-E16B-4C45-8075-F13F1A370CA2}" type="slidenum">
              <a:rPr lang="x-none"/>
              <a:pPr/>
              <a:t>3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9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978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120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x-none"/>
              <a:pPr/>
              <a:t>14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90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x-none"/>
              <a:pPr/>
              <a:t>15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32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x-none"/>
              <a:pPr/>
              <a:t>16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74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926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762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964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8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3EE14-0D89-4BAF-8260-4652756B3CC8}" type="slidenum">
              <a:rPr lang="x-none"/>
              <a:pPr/>
              <a:t>4</a:t>
            </a:fld>
            <a:endParaRPr lang="en-GB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2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57BA9-DDC7-482A-AEAF-1556A9010820}" type="slidenum">
              <a:rPr lang="x-none"/>
              <a:pPr/>
              <a:t>5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4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8510-14E1-464B-B75F-64F6F49F7EC5}" type="slidenum">
              <a:rPr lang="x-none"/>
              <a:pPr/>
              <a:t>6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4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2361A-E2D2-4F6E-B0DD-BF8C3653EC3A}" type="slidenum">
              <a:rPr lang="x-none"/>
              <a:pPr/>
              <a:t>7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3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BA008-27FC-49A6-8305-539C7B132A7C}" type="slidenum">
              <a:rPr lang="x-none"/>
              <a:pPr/>
              <a:t>8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0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374CF-0498-4459-A936-4D908C600CB5}" type="slidenum">
              <a:rPr lang="x-none"/>
              <a:pPr/>
              <a:t>9</a:t>
            </a:fld>
            <a:endParaRPr lang="en-GB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92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6750B-1DE1-49FC-9D7F-92B245AE359E}" type="slidenum">
              <a:rPr lang="x-none"/>
              <a:pPr/>
              <a:t>10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01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20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12/14/16 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12/14/16 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12/14/16 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12/14/16 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12/14/16 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12/14/16 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12/14/16 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12/14/16 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12/14/16 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12/14/16 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12/14/16 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1ECB-F36F-491C-9F10-CFE10616FEB5}" type="datetimeFigureOut">
              <a:rPr lang="en-US" smtClean="0"/>
              <a:pPr/>
              <a:t>12/14/16 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2900" y="1621249"/>
            <a:ext cx="8039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 smtClean="0"/>
              <a:t>Glycogen Metabolism</a:t>
            </a:r>
            <a:endParaRPr lang="en-US" sz="6000" b="1" dirty="0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411262" y="3798888"/>
            <a:ext cx="636116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Clinical </a:t>
            </a:r>
            <a:r>
              <a:rPr lang="en-US" sz="2800" b="1" dirty="0">
                <a:latin typeface="Calibri" pitchFamily="34" charset="0"/>
              </a:rPr>
              <a:t>Chemistry Unit</a:t>
            </a:r>
          </a:p>
          <a:p>
            <a:pPr algn="ctr"/>
            <a:r>
              <a:rPr lang="en-US" sz="2800" b="1" dirty="0">
                <a:latin typeface="Calibri" pitchFamily="34" charset="0"/>
              </a:rPr>
              <a:t>Department of Pathology</a:t>
            </a:r>
          </a:p>
          <a:p>
            <a:pPr algn="ctr"/>
            <a:r>
              <a:rPr lang="en-US" sz="2800" b="1" dirty="0">
                <a:latin typeface="Calibri" pitchFamily="34" charset="0"/>
              </a:rPr>
              <a:t>College of Medicine, King Saud University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274639"/>
            <a:ext cx="8572560" cy="10668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erdana" pitchFamily="34" charset="0"/>
              </a:rPr>
              <a:t>Glycogenolysis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(B</a:t>
            </a:r>
            <a:r>
              <a:rPr lang="en-US" sz="2200" dirty="0" smtClean="0">
                <a:solidFill>
                  <a:srgbClr val="FF0000"/>
                </a:solidFill>
                <a:latin typeface="Verdana" pitchFamily="34" charset="0"/>
              </a:rPr>
              <a:t>reakdown of glycogen in skeletal muscles)</a:t>
            </a:r>
            <a:endParaRPr lang="en-US" sz="2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0827" y="1484314"/>
            <a:ext cx="853601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1-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Shortening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of glycogen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chain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Verdana" pitchFamily="34" charset="0"/>
              </a:rPr>
              <a:t>glycogen </a:t>
            </a:r>
            <a:r>
              <a:rPr lang="en-US" b="1" dirty="0" err="1" smtClean="0">
                <a:solidFill>
                  <a:srgbClr val="002060"/>
                </a:solidFill>
                <a:latin typeface="Verdana" pitchFamily="34" charset="0"/>
              </a:rPr>
              <a:t>phosphorylase</a:t>
            </a:r>
            <a:endParaRPr lang="en-US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l"/>
            <a:r>
              <a:rPr lang="en-US" sz="2000" b="1" dirty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Cleaving of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a(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1-4) bonds of the glycogen chain producing  glucose 1-phosphate</a:t>
            </a:r>
          </a:p>
          <a:p>
            <a:pPr algn="l"/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Glucose 1-phosphate is converted  to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glucose 6-phosphate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(by 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mutase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enzyme)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Removal of branches  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Verdana" pitchFamily="34" charset="0"/>
              </a:rPr>
              <a:t>debranching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</a:rPr>
              <a:t> enzymes</a:t>
            </a:r>
          </a:p>
          <a:p>
            <a:r>
              <a:rPr lang="en-US" sz="1600" b="1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Cleaving of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(1-6) bonds of the glycogen chain producing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free glucose (few)</a:t>
            </a:r>
            <a:endParaRPr lang="en-US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u="sng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3-  Fate of glucose 6-phosphate (G-6-P):</a:t>
            </a:r>
          </a:p>
          <a:p>
            <a:endParaRPr lang="en-US" sz="16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- G-6-P  is </a:t>
            </a:r>
            <a:r>
              <a:rPr lang="en-US" sz="1600" b="1" i="1" u="sng" dirty="0" smtClean="0">
                <a:solidFill>
                  <a:srgbClr val="002060"/>
                </a:solidFill>
                <a:latin typeface="Verdana" pitchFamily="34" charset="0"/>
              </a:rPr>
              <a:t>not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converted to free glucose</a:t>
            </a:r>
          </a:p>
          <a:p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</a:t>
            </a:r>
          </a:p>
          <a:p>
            <a:pPr marL="457200" indent="-457200"/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- It is used as a source of energy for skeletal muscles during muscular  exercise (by anaerobic </a:t>
            </a:r>
            <a:r>
              <a:rPr lang="en-US" sz="1600" dirty="0" err="1" smtClean="0">
                <a:solidFill>
                  <a:srgbClr val="0070C0"/>
                </a:solidFill>
                <a:latin typeface="Verdana" pitchFamily="34" charset="0"/>
              </a:rPr>
              <a:t>glycolysis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starting from G-6-P step)</a:t>
            </a:r>
          </a:p>
          <a:p>
            <a:pPr algn="l"/>
            <a:endParaRPr lang="en-US" sz="1600" dirty="0">
              <a:solidFill>
                <a:srgbClr val="000099"/>
              </a:solidFill>
              <a:latin typeface="Verdana" pitchFamily="34" charset="0"/>
            </a:endParaRPr>
          </a:p>
          <a:p>
            <a:pPr algn="l"/>
            <a:endParaRPr lang="en-US" sz="2000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D:\Arun-Backup\project\Ferrier\Image_Bank\image_bank\images\jpg\figure_11.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44805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0376" y="3212976"/>
            <a:ext cx="1818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(</a:t>
            </a:r>
            <a:r>
              <a:rPr lang="en-US" sz="1400" b="1" dirty="0" err="1" smtClean="0">
                <a:solidFill>
                  <a:srgbClr val="002060"/>
                </a:solidFill>
              </a:rPr>
              <a:t>Pyridoxal</a:t>
            </a:r>
            <a:r>
              <a:rPr lang="en-US" sz="1400" b="1" dirty="0" smtClean="0">
                <a:solidFill>
                  <a:srgbClr val="002060"/>
                </a:solidFill>
              </a:rPr>
              <a:t> phosphate)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D:\Arun-Backup\project\Ferrier\Image_Bank\image_bank\images\jpg\figure_11.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20" y="1567929"/>
            <a:ext cx="4274220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92" y="2564904"/>
            <a:ext cx="656301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9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7" y="1916113"/>
            <a:ext cx="8569325" cy="4525963"/>
          </a:xfrm>
          <a:ln>
            <a:noFill/>
          </a:ln>
        </p:spPr>
        <p:txBody>
          <a:bodyPr/>
          <a:lstStyle/>
          <a:p>
            <a:pPr algn="ctr" rtl="0">
              <a:buFontTx/>
              <a:buNone/>
            </a:pPr>
            <a:endParaRPr lang="en-US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 rtl="0"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Verdana" pitchFamily="34" charset="0"/>
              </a:rPr>
              <a:t>Synthesis </a:t>
            </a:r>
            <a:r>
              <a:rPr lang="en-US" sz="2000" b="1" dirty="0">
                <a:solidFill>
                  <a:srgbClr val="0070C0"/>
                </a:solidFill>
                <a:latin typeface="Verdana" pitchFamily="34" charset="0"/>
              </a:rPr>
              <a:t>&amp; degradation of glycogen are tightly regulated</a:t>
            </a:r>
          </a:p>
          <a:p>
            <a:pPr algn="l" rtl="0">
              <a:buFontTx/>
              <a:buNone/>
            </a:pPr>
            <a:endParaRPr lang="en-US" sz="2400" b="1" dirty="0">
              <a:solidFill>
                <a:srgbClr val="0070C0"/>
              </a:solidFill>
              <a:latin typeface="Verdana" pitchFamily="34" charset="0"/>
            </a:endParaRPr>
          </a:p>
          <a:p>
            <a:pPr algn="l" rtl="0">
              <a:buNone/>
            </a:pPr>
            <a:r>
              <a:rPr lang="en-US" sz="2000" b="1" u="sng" dirty="0" smtClean="0">
                <a:solidFill>
                  <a:srgbClr val="FF0000"/>
                </a:solidFill>
                <a:latin typeface="Verdana" pitchFamily="34" charset="0"/>
              </a:rPr>
              <a:t>In </a:t>
            </a:r>
            <a:r>
              <a:rPr lang="en-US" sz="2000" b="1" u="sng" dirty="0">
                <a:solidFill>
                  <a:srgbClr val="FF0000"/>
                </a:solidFill>
                <a:latin typeface="Verdana" pitchFamily="34" charset="0"/>
              </a:rPr>
              <a:t>Skeletal Muscles:</a:t>
            </a:r>
          </a:p>
          <a:p>
            <a:pPr algn="l" rtl="0"/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Glycogen </a:t>
            </a:r>
            <a:r>
              <a:rPr lang="en-US" sz="2000" b="1" dirty="0">
                <a:solidFill>
                  <a:srgbClr val="0070C0"/>
                </a:solidFill>
              </a:rPr>
              <a:t>degradation</a:t>
            </a:r>
            <a:r>
              <a:rPr lang="en-US" sz="2000" dirty="0">
                <a:solidFill>
                  <a:srgbClr val="0070C0"/>
                </a:solidFill>
              </a:rPr>
              <a:t> occurs during </a:t>
            </a:r>
            <a:r>
              <a:rPr lang="en-US" sz="2000" b="1" dirty="0">
                <a:solidFill>
                  <a:srgbClr val="0070C0"/>
                </a:solidFill>
              </a:rPr>
              <a:t>active exercise</a:t>
            </a:r>
          </a:p>
          <a:p>
            <a:pPr algn="l" rtl="0"/>
            <a:r>
              <a:rPr lang="en-US" sz="2000" dirty="0">
                <a:solidFill>
                  <a:srgbClr val="0070C0"/>
                </a:solidFill>
              </a:rPr>
              <a:t> Glycogen </a:t>
            </a:r>
            <a:r>
              <a:rPr lang="en-US" sz="2000" b="1" dirty="0">
                <a:solidFill>
                  <a:srgbClr val="0070C0"/>
                </a:solidFill>
              </a:rPr>
              <a:t>synthesis</a:t>
            </a:r>
            <a:r>
              <a:rPr lang="en-US" sz="2000" dirty="0">
                <a:solidFill>
                  <a:srgbClr val="0070C0"/>
                </a:solidFill>
              </a:rPr>
              <a:t> begins when the </a:t>
            </a:r>
            <a:r>
              <a:rPr lang="en-US" sz="2000" b="1" dirty="0">
                <a:solidFill>
                  <a:srgbClr val="0070C0"/>
                </a:solidFill>
              </a:rPr>
              <a:t>muscle is at </a:t>
            </a:r>
            <a:r>
              <a:rPr lang="en-US" sz="2000" b="1" dirty="0" smtClean="0">
                <a:solidFill>
                  <a:srgbClr val="0070C0"/>
                </a:solidFill>
              </a:rPr>
              <a:t>rest</a:t>
            </a:r>
          </a:p>
          <a:p>
            <a:pPr algn="l" rtl="0"/>
            <a:endParaRPr lang="en-US" sz="2000" b="1" dirty="0" smtClean="0">
              <a:solidFill>
                <a:srgbClr val="0070C0"/>
              </a:solidFill>
            </a:endParaRPr>
          </a:p>
          <a:p>
            <a:pPr algn="l" rtl="0"/>
            <a:r>
              <a:rPr lang="en-US" sz="2000" b="1" dirty="0" smtClean="0">
                <a:solidFill>
                  <a:srgbClr val="0070C0"/>
                </a:solidFill>
              </a:rPr>
              <a:t>Regulation occurs by 2 mechanisms: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064" y="50369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1-</a:t>
            </a:r>
            <a:r>
              <a:rPr lang="en-US" b="1" dirty="0" smtClean="0"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erdana" pitchFamily="34" charset="0"/>
              </a:rPr>
              <a:t>Allosteric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regulation</a:t>
            </a:r>
            <a:endParaRPr lang="en-US" b="1" dirty="0" smtClean="0">
              <a:latin typeface="Verdana" pitchFamily="34" charset="0"/>
            </a:endParaRPr>
          </a:p>
          <a:p>
            <a:endParaRPr lang="en-US" b="1" dirty="0" smtClean="0">
              <a:latin typeface="Verdana" pitchFamily="34" charset="0"/>
            </a:endParaRPr>
          </a:p>
          <a:p>
            <a:pPr marL="400050" indent="-400050"/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2-</a:t>
            </a:r>
            <a:r>
              <a:rPr lang="en-US" b="1" dirty="0" smtClean="0"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Hormonal regulation (Covalent modification) </a:t>
            </a:r>
            <a:endParaRPr lang="en-US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 </a:t>
            </a:r>
            <a:b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Allosteric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 Regulation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243" y="2060848"/>
            <a:ext cx="5256584" cy="4349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5"/>
            <a:ext cx="4502304" cy="935954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 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320" y="1844824"/>
            <a:ext cx="60128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Increase of calcium during muscle contraction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Formation of Ca</a:t>
            </a:r>
            <a:r>
              <a:rPr lang="en-US" sz="2400" b="1" baseline="30000" dirty="0" smtClean="0"/>
              <a:t>2+ 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calmodulin</a:t>
            </a:r>
            <a:r>
              <a:rPr lang="en-US" sz="2400" b="1" dirty="0" smtClean="0"/>
              <a:t> complex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Activation of Ca</a:t>
            </a:r>
            <a:r>
              <a:rPr lang="en-US" sz="2400" b="1" baseline="30000" dirty="0" smtClean="0"/>
              <a:t>2+ </a:t>
            </a:r>
            <a:r>
              <a:rPr lang="en-US" sz="2400" b="1" dirty="0" smtClean="0"/>
              <a:t>-dependent enzymes, </a:t>
            </a:r>
          </a:p>
          <a:p>
            <a:r>
              <a:rPr lang="en-US" sz="2400" b="1" dirty="0" smtClean="0"/>
              <a:t>	e.g., glycogen </a:t>
            </a:r>
            <a:r>
              <a:rPr lang="en-US" sz="2400" b="1" dirty="0" err="1" smtClean="0"/>
              <a:t>phosphorylase</a:t>
            </a:r>
            <a:endParaRPr lang="en-US" sz="2400" b="1" dirty="0"/>
          </a:p>
        </p:txBody>
      </p:sp>
      <p:pic>
        <p:nvPicPr>
          <p:cNvPr id="5" name="Picture 2" descr="D:\Arun-Backup\project\Ferrier\Image_Bank\image_bank\images\jpg\figure_11.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1"/>
            <a:ext cx="1904811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086738" y="404813"/>
            <a:ext cx="70848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Regulation of Glycogen </a:t>
            </a:r>
            <a:r>
              <a:rPr lang="en-US" sz="3200" b="1" dirty="0" smtClean="0">
                <a:latin typeface="Calibri" pitchFamily="34" charset="0"/>
              </a:rPr>
              <a:t>Metabolism:</a:t>
            </a:r>
          </a:p>
          <a:p>
            <a:pPr algn="ctr"/>
            <a:r>
              <a:rPr lang="en-US" sz="3200" b="1" dirty="0" smtClean="0">
                <a:latin typeface="Calibri" pitchFamily="34" charset="0"/>
              </a:rPr>
              <a:t> 2. Hormonal Regulation by Epinephrine</a:t>
            </a:r>
            <a:endParaRPr lang="en-US" sz="3200" b="1" dirty="0">
              <a:latin typeface="Calibri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1275" y="1631950"/>
            <a:ext cx="8999538" cy="4764088"/>
            <a:chOff x="41267" y="1631950"/>
            <a:chExt cx="8999406" cy="4764544"/>
          </a:xfrm>
        </p:grpSpPr>
        <p:sp>
          <p:nvSpPr>
            <p:cNvPr id="4" name="TextBox 3"/>
            <p:cNvSpPr txBox="1"/>
            <p:nvPr/>
          </p:nvSpPr>
          <p:spPr>
            <a:xfrm>
              <a:off x="1450065" y="1631950"/>
              <a:ext cx="6099273" cy="19391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Muscle contraction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Epinephrine release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Skeletal muscle: 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Epinephrine/receptor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binding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Second messenger: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cAMP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Response: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Enzyme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phosphorylation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267" y="4145204"/>
              <a:ext cx="3960755" cy="22465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synthase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(Inactive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Inhibition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glycogenesis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2239" y="4149966"/>
              <a:ext cx="4508434" cy="22465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Stimulation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glycogenolysis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" name="Rounded Rectangular Callout 7"/>
            <p:cNvSpPr/>
            <p:nvPr/>
          </p:nvSpPr>
          <p:spPr>
            <a:xfrm flipV="1">
              <a:off x="457186" y="4115038"/>
              <a:ext cx="2971756" cy="1143109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 flipH="1" flipV="1">
              <a:off x="4800522" y="4115038"/>
              <a:ext cx="3960755" cy="1124058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066802" y="3276600"/>
              <a:ext cx="585907" cy="652894"/>
              <a:chOff x="1006676" y="3513139"/>
              <a:chExt cx="431801" cy="431800"/>
            </a:xfrm>
          </p:grpSpPr>
          <p:sp>
            <p:nvSpPr>
              <p:cNvPr id="10" name="Diamond 9"/>
              <p:cNvSpPr/>
              <p:nvPr/>
            </p:nvSpPr>
            <p:spPr>
              <a:xfrm>
                <a:off x="1006658" y="3513243"/>
                <a:ext cx="431707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2" name="TextBox 10"/>
              <p:cNvSpPr txBox="1">
                <a:spLocks noChangeArrowheads="1"/>
              </p:cNvSpPr>
              <p:nvPr/>
            </p:nvSpPr>
            <p:spPr bwMode="auto">
              <a:xfrm>
                <a:off x="1116560" y="3613931"/>
                <a:ext cx="227062" cy="244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rot="10800000" flipV="1">
              <a:off x="2916188" y="3608577"/>
              <a:ext cx="1223944" cy="43184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549701" y="3608577"/>
              <a:ext cx="1144571" cy="43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7315200" y="3276600"/>
              <a:ext cx="585906" cy="652894"/>
              <a:chOff x="764580" y="3532188"/>
              <a:chExt cx="431800" cy="431800"/>
            </a:xfrm>
          </p:grpSpPr>
          <p:sp>
            <p:nvSpPr>
              <p:cNvPr id="22" name="Diamond 21"/>
              <p:cNvSpPr/>
              <p:nvPr/>
            </p:nvSpPr>
            <p:spPr>
              <a:xfrm>
                <a:off x="764495" y="3532292"/>
                <a:ext cx="431706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0" name="TextBox 10"/>
              <p:cNvSpPr txBox="1">
                <a:spLocks noChangeArrowheads="1"/>
              </p:cNvSpPr>
              <p:nvPr/>
            </p:nvSpPr>
            <p:spPr bwMode="auto">
              <a:xfrm>
                <a:off x="876895" y="3613929"/>
                <a:ext cx="227062" cy="244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rot="5400000">
              <a:off x="6555444" y="5638391"/>
              <a:ext cx="606483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 bwMode="auto">
          <a:xfrm rot="5400000">
            <a:off x="1601787" y="5637213"/>
            <a:ext cx="608013" cy="15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800" dirty="0" smtClean="0">
                <a:solidFill>
                  <a:srgbClr val="0070C0"/>
                </a:solidFill>
              </a:rPr>
              <a:t>    </a:t>
            </a:r>
          </a:p>
          <a:p>
            <a:pPr algn="ctr">
              <a:buNone/>
            </a:pPr>
            <a:endParaRPr lang="en-GB" sz="2800" b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A group of genetic diseases that result from a defect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in an enzyme required for glycogen synthesis or degradation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They result in: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 	Formation of abnormal glycogen structure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OR</a:t>
            </a:r>
          </a:p>
          <a:p>
            <a:pPr marL="914400" indent="-91440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	Excessive accumulation of normal glycogen in a specific tissue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Glycogen Storage Diseases (GSD)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Arun-Backup\project\Ferrier\Image_Bank\image_bank\images\jpg\figure_11.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46" y="1567929"/>
            <a:ext cx="399747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spect="1"/>
          </p:cNvSpPr>
          <p:nvPr/>
        </p:nvSpPr>
        <p:spPr>
          <a:xfrm>
            <a:off x="2217874" y="2492896"/>
            <a:ext cx="2282118" cy="16561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1472" y="770404"/>
            <a:ext cx="8158162" cy="71438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Glycogen Storage Diseases</a:t>
            </a:r>
            <a:br>
              <a:rPr lang="en-GB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GSD Type V  (Mc Ardle Syndrome)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5576" y="5805264"/>
            <a:ext cx="8143932" cy="12076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1800" b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b="1" dirty="0" smtClean="0"/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Deficiency of skeletal muscle glycogen phosphorylase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217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0465" y="80618"/>
            <a:ext cx="8039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/>
              <a:t>Objectives: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0465" y="864163"/>
            <a:ext cx="828092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US" sz="2800" b="1" dirty="0" smtClean="0"/>
              <a:t> By the end of this lecture, students should be familiar with: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The need to store carbohydrates in muscle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The reason for carbohydrates to be stored as glycogen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An overview of glycogen synthesis (Glycogenesis)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 An overview of glycogen breakdown (</a:t>
            </a:r>
            <a:r>
              <a:rPr lang="en-US" sz="2800" b="1" dirty="0" err="1" smtClean="0"/>
              <a:t>Glycogenolysis</a:t>
            </a:r>
            <a:r>
              <a:rPr lang="en-US" sz="2800" b="1" dirty="0" smtClean="0"/>
              <a:t>)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 Key elements in regulation of both </a:t>
            </a:r>
            <a:r>
              <a:rPr lang="en-US" sz="2800" b="1" dirty="0" err="1" smtClean="0"/>
              <a:t>Glycogenesis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Glycogenolysis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Arun-Backup\project\Ferrier\Image_Bank\image_bank\images\jpg\figure_11.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21312"/>
            <a:ext cx="4028220" cy="4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741303" y="1986198"/>
            <a:ext cx="1918929" cy="158681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1472" y="770404"/>
            <a:ext cx="8158162" cy="71438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Glycogen Storage Diseases</a:t>
            </a:r>
            <a:br>
              <a:rPr lang="en-GB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GSD Type II  (POMPE DISEASE)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5576" y="5821795"/>
            <a:ext cx="8143932" cy="12076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1800" b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b="1" dirty="0" smtClean="0"/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Deficiency of </a:t>
            </a:r>
            <a:r>
              <a:rPr lang="en-US" sz="1800" b="1" dirty="0" err="1" smtClean="0">
                <a:solidFill>
                  <a:srgbClr val="002060"/>
                </a:solidFill>
              </a:rPr>
              <a:t>Lysosomal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l-GR" sz="1800" b="1" dirty="0" smtClean="0">
                <a:solidFill>
                  <a:srgbClr val="002060"/>
                </a:solidFill>
              </a:rPr>
              <a:t>α</a:t>
            </a:r>
            <a:r>
              <a:rPr lang="en-US" sz="1800" b="1" dirty="0" smtClean="0">
                <a:solidFill>
                  <a:srgbClr val="002060"/>
                </a:solidFill>
              </a:rPr>
              <a:t>(1-4) </a:t>
            </a:r>
            <a:r>
              <a:rPr lang="en-US" sz="1800" b="1" dirty="0" err="1" smtClean="0">
                <a:solidFill>
                  <a:srgbClr val="002060"/>
                </a:solidFill>
              </a:rPr>
              <a:t>glucosidase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457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1472" y="770404"/>
            <a:ext cx="8158162" cy="71438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Reference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5576" y="1988840"/>
            <a:ext cx="8143932" cy="12076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lnSpc>
                <a:spcPct val="90000"/>
              </a:lnSpc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</a:rPr>
              <a:t>Lippincott’s Illustrated Reviews Biochemistry: Unit </a:t>
            </a:r>
            <a:r>
              <a:rPr lang="en-US" altLang="en-US" sz="2400" dirty="0" smtClean="0">
                <a:solidFill>
                  <a:srgbClr val="0000CC"/>
                </a:solidFill>
              </a:rPr>
              <a:t>II</a:t>
            </a:r>
            <a:r>
              <a:rPr lang="en-US" altLang="en-US" sz="2400" dirty="0">
                <a:solidFill>
                  <a:srgbClr val="0000CC"/>
                </a:solidFill>
              </a:rPr>
              <a:t>, Chapter </a:t>
            </a:r>
            <a:r>
              <a:rPr lang="en-US" altLang="en-US" sz="2400" dirty="0" smtClean="0">
                <a:solidFill>
                  <a:srgbClr val="0000CC"/>
                </a:solidFill>
              </a:rPr>
              <a:t>11, </a:t>
            </a:r>
            <a:r>
              <a:rPr lang="en-US" altLang="en-US" sz="2400" dirty="0">
                <a:solidFill>
                  <a:srgbClr val="0000CC"/>
                </a:solidFill>
              </a:rPr>
              <a:t>Pages </a:t>
            </a:r>
            <a:r>
              <a:rPr lang="en-US" altLang="en-US" sz="2400" dirty="0" smtClean="0">
                <a:solidFill>
                  <a:srgbClr val="0000CC"/>
                </a:solidFill>
              </a:rPr>
              <a:t>125 - 136.</a:t>
            </a:r>
            <a:endParaRPr lang="en-US" alt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92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7858180" cy="4802207"/>
          </a:xfrm>
          <a:ln>
            <a:noFill/>
          </a:ln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endParaRPr lang="en-US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Location of glycogen in the body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         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</a:rPr>
              <a:t>skeletal </a:t>
            </a:r>
            <a:r>
              <a:rPr lang="en-US" sz="2800" b="1" dirty="0">
                <a:solidFill>
                  <a:srgbClr val="002060"/>
                </a:solidFill>
              </a:rPr>
              <a:t>muscle &amp; </a:t>
            </a:r>
            <a:r>
              <a:rPr lang="en-US" sz="2800" b="1" dirty="0" smtClean="0">
                <a:solidFill>
                  <a:srgbClr val="002060"/>
                </a:solidFill>
              </a:rPr>
              <a:t>liver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               	400 g in </a:t>
            </a:r>
            <a:r>
              <a:rPr lang="en-US" sz="2000" b="1" dirty="0" smtClean="0">
                <a:solidFill>
                  <a:srgbClr val="FF0000"/>
                </a:solidFill>
              </a:rPr>
              <a:t>muscles</a:t>
            </a:r>
            <a:r>
              <a:rPr lang="en-US" sz="2000" b="1" dirty="0" smtClean="0">
                <a:solidFill>
                  <a:srgbClr val="000099"/>
                </a:solidFill>
              </a:rPr>
              <a:t> (1-2% of resting muscles weight)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        	100 g in </a:t>
            </a:r>
            <a:r>
              <a:rPr lang="en-US" sz="2000" b="1" dirty="0" smtClean="0">
                <a:solidFill>
                  <a:srgbClr val="FF0000"/>
                </a:solidFill>
              </a:rPr>
              <a:t>liver</a:t>
            </a:r>
            <a:r>
              <a:rPr lang="en-US" sz="2000" b="1" dirty="0" smtClean="0">
                <a:solidFill>
                  <a:srgbClr val="000099"/>
                </a:solidFill>
              </a:rPr>
              <a:t> (~ 10% of well-fed liver)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                         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Functions of glycogen: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Function </a:t>
            </a:r>
            <a:r>
              <a:rPr lang="en-US" sz="2400" b="1" dirty="0">
                <a:solidFill>
                  <a:srgbClr val="FF0000"/>
                </a:solidFill>
              </a:rPr>
              <a:t>of muscle glycogen</a:t>
            </a:r>
            <a:r>
              <a:rPr lang="en-US" sz="2000" b="1" dirty="0"/>
              <a:t>: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fuel </a:t>
            </a:r>
            <a:r>
              <a:rPr lang="en-US" sz="2000" b="1" dirty="0">
                <a:solidFill>
                  <a:srgbClr val="002060"/>
                </a:solidFill>
              </a:rPr>
              <a:t>reserve (ATP)  </a:t>
            </a:r>
            <a:endParaRPr lang="en-US" sz="20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               </a:t>
            </a:r>
            <a:r>
              <a:rPr lang="en-US" sz="2000" b="1" dirty="0">
                <a:solidFill>
                  <a:srgbClr val="002060"/>
                </a:solidFill>
              </a:rPr>
              <a:t>(during muscular exercise)</a:t>
            </a:r>
          </a:p>
          <a:p>
            <a:pPr algn="l" rtl="0">
              <a:lnSpc>
                <a:spcPct val="80000"/>
              </a:lnSpc>
            </a:pPr>
            <a:endParaRPr lang="en-US" sz="2000" dirty="0"/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Function </a:t>
            </a:r>
            <a:r>
              <a:rPr lang="en-US" sz="2400" b="1" dirty="0">
                <a:solidFill>
                  <a:srgbClr val="FF0000"/>
                </a:solidFill>
              </a:rPr>
              <a:t>of liver glycogen</a:t>
            </a:r>
            <a:r>
              <a:rPr lang="en-US" sz="2000" b="1" dirty="0"/>
              <a:t>:     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a </a:t>
            </a:r>
            <a:r>
              <a:rPr lang="en-US" sz="2000" b="1" dirty="0">
                <a:solidFill>
                  <a:srgbClr val="002060"/>
                </a:solidFill>
              </a:rPr>
              <a:t>source for blood glucose </a:t>
            </a:r>
            <a:endParaRPr lang="en-US" sz="20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 (</a:t>
            </a:r>
            <a:r>
              <a:rPr lang="en-US" sz="2000" b="1" dirty="0">
                <a:solidFill>
                  <a:srgbClr val="002060"/>
                </a:solidFill>
              </a:rPr>
              <a:t>especially during early stages of fasting)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algn="l" rtl="0">
              <a:lnSpc>
                <a:spcPct val="80000"/>
              </a:lnSpc>
            </a:pPr>
            <a:endParaRPr lang="en-US" sz="20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/>
              <a:t>                         </a:t>
            </a:r>
            <a:endParaRPr lang="en-US" sz="20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71482"/>
            <a:ext cx="78581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Location &amp;  Functions of Glycogen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Arun-Backup\project\Ferrier\Image_Bank\image_bank\images\jpg\figure_11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198937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71612"/>
            <a:ext cx="8607330" cy="5097747"/>
          </a:xfrm>
          <a:ln>
            <a:noFill/>
          </a:ln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Glycogen is a branched-chain </a:t>
            </a:r>
            <a:r>
              <a:rPr lang="en-US" sz="2400" b="1" dirty="0" err="1"/>
              <a:t>homopolysaccharide</a:t>
            </a:r>
            <a:r>
              <a:rPr lang="en-US" sz="2400" b="1" dirty="0"/>
              <a:t> made  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b="1" dirty="0"/>
              <a:t>      </a:t>
            </a:r>
            <a:r>
              <a:rPr lang="en-US" sz="2400" b="1" dirty="0" smtClean="0"/>
              <a:t> exclusively </a:t>
            </a:r>
            <a:r>
              <a:rPr lang="en-US" sz="2400" b="1" dirty="0"/>
              <a:t>from </a:t>
            </a:r>
            <a:r>
              <a:rPr lang="en-US" sz="2800" b="1" u="sng" dirty="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800" b="1" u="sng" dirty="0">
                <a:solidFill>
                  <a:srgbClr val="000099"/>
                </a:solidFill>
              </a:rPr>
              <a:t>- </a:t>
            </a:r>
            <a:r>
              <a:rPr lang="en-US" sz="2800" b="1" u="sng" dirty="0">
                <a:solidFill>
                  <a:srgbClr val="000099"/>
                </a:solidFill>
                <a:latin typeface="Verdana" pitchFamily="34" charset="0"/>
              </a:rPr>
              <a:t>D-glucose</a:t>
            </a:r>
            <a:endParaRPr lang="en-US" sz="2800" b="1" dirty="0">
              <a:solidFill>
                <a:srgbClr val="000099"/>
              </a:solidFill>
              <a:latin typeface="Verdana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2400" b="1" dirty="0"/>
          </a:p>
          <a:p>
            <a:pPr algn="l" rtl="0">
              <a:lnSpc>
                <a:spcPct val="80000"/>
              </a:lnSpc>
            </a:pPr>
            <a:r>
              <a:rPr lang="en-US" sz="2400" b="1" dirty="0"/>
              <a:t> Glucose residues are bound by  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(1 - 4) </a:t>
            </a: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glucosidic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 linkage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/>
              <a:t> </a:t>
            </a:r>
            <a:r>
              <a:rPr lang="en-US" sz="2400" b="1" dirty="0" smtClean="0"/>
              <a:t>Branches </a:t>
            </a:r>
            <a:r>
              <a:rPr lang="en-US" sz="2400" b="1" dirty="0"/>
              <a:t>(every 8-10 residue) are linked by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(1-6) </a:t>
            </a: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glucosidic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linkage</a:t>
            </a:r>
            <a:endParaRPr lang="en-US" sz="2400" b="1" dirty="0">
              <a:latin typeface="Verdana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800" b="1" u="sng" dirty="0">
              <a:latin typeface="Verdana" pitchFamily="34" charset="0"/>
            </a:endParaRPr>
          </a:p>
          <a:p>
            <a:pPr algn="just" rtl="0">
              <a:lnSpc>
                <a:spcPct val="80000"/>
              </a:lnSpc>
            </a:pPr>
            <a:r>
              <a:rPr lang="en-US" sz="2400" b="1" dirty="0"/>
              <a:t> Glycogen is present in the </a:t>
            </a:r>
            <a:r>
              <a:rPr lang="en-US" sz="2800" b="1" u="sng" dirty="0">
                <a:solidFill>
                  <a:srgbClr val="000099"/>
                </a:solidFill>
                <a:latin typeface="Verdana" pitchFamily="34" charset="0"/>
              </a:rPr>
              <a:t>cytoplasm</a:t>
            </a:r>
            <a:r>
              <a:rPr lang="en-US" sz="2400" b="1" dirty="0"/>
              <a:t> in the form of granules </a:t>
            </a:r>
            <a:r>
              <a:rPr lang="en-US" sz="2400" b="1" dirty="0" smtClean="0"/>
              <a:t>which contain </a:t>
            </a:r>
            <a:r>
              <a:rPr lang="en-US" sz="2400" b="1" dirty="0"/>
              <a:t>most of the enzymes necessary for glycogen synthesis </a:t>
            </a:r>
            <a:r>
              <a:rPr lang="en-US" sz="2400" b="1" dirty="0" smtClean="0"/>
              <a:t>&amp; degradation</a:t>
            </a:r>
            <a:endParaRPr lang="en-US" sz="2400" b="1" dirty="0"/>
          </a:p>
          <a:p>
            <a:pPr>
              <a:lnSpc>
                <a:spcPct val="80000"/>
              </a:lnSpc>
            </a:pPr>
            <a:endParaRPr lang="en-US" sz="2400" b="1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0034" y="642919"/>
            <a:ext cx="8286808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Structure </a:t>
            </a:r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of 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Glycogen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85795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Structure </a:t>
            </a:r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of Glycogen</a:t>
            </a:r>
          </a:p>
        </p:txBody>
      </p:sp>
      <p:pic>
        <p:nvPicPr>
          <p:cNvPr id="4" name="Picture 2" descr="D:\Arun-Backup\project\Ferrier\Image_Bank\image_bank\images\jpg\figure_11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134" y="1844675"/>
            <a:ext cx="33210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28320"/>
            <a:ext cx="8280400" cy="3100880"/>
          </a:xfrm>
          <a:ln>
            <a:noFill/>
          </a:ln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Verdana" pitchFamily="34" charset="0"/>
              </a:rPr>
              <a:t>Glycogenesis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Verdana" pitchFamily="34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  <a:t>		</a:t>
            </a:r>
            <a:r>
              <a:rPr lang="en-US" sz="2400" b="1" dirty="0" smtClean="0">
                <a:solidFill>
                  <a:srgbClr val="000099"/>
                </a:solidFill>
                <a:latin typeface="Verdana" pitchFamily="34" charset="0"/>
              </a:rPr>
              <a:t>Synthesis </a:t>
            </a:r>
            <a:r>
              <a:rPr lang="en-US" sz="2400" b="1" dirty="0">
                <a:solidFill>
                  <a:srgbClr val="000099"/>
                </a:solidFill>
                <a:latin typeface="Verdana" pitchFamily="34" charset="0"/>
              </a:rPr>
              <a:t>of Glycogen from </a:t>
            </a:r>
            <a:r>
              <a:rPr lang="en-US" sz="2400" b="1" dirty="0" smtClean="0">
                <a:solidFill>
                  <a:srgbClr val="000099"/>
                </a:solidFill>
                <a:latin typeface="Verdana" pitchFamily="34" charset="0"/>
              </a:rPr>
              <a:t>Glucose</a:t>
            </a:r>
            <a:endParaRPr lang="en-US" sz="2400" b="1" dirty="0">
              <a:solidFill>
                <a:srgbClr val="000099"/>
              </a:solidFill>
              <a:latin typeface="Verdana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rtl="0">
              <a:lnSpc>
                <a:spcPct val="90000"/>
              </a:lnSpc>
              <a:buFontTx/>
              <a:buNone/>
            </a:pPr>
            <a:endParaRPr lang="en-US" sz="2800" b="1" dirty="0" smtClean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Glycogenolysis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		</a:t>
            </a:r>
            <a:r>
              <a:rPr lang="en-US" sz="2400" b="1" dirty="0" smtClean="0">
                <a:solidFill>
                  <a:srgbClr val="000099"/>
                </a:solidFill>
                <a:latin typeface="Verdana" pitchFamily="34" charset="0"/>
              </a:rPr>
              <a:t>Breakdown </a:t>
            </a:r>
            <a:r>
              <a:rPr lang="en-US" sz="2400" b="1" dirty="0">
                <a:solidFill>
                  <a:srgbClr val="000099"/>
                </a:solidFill>
                <a:latin typeface="Verdana" pitchFamily="34" charset="0"/>
              </a:rPr>
              <a:t>of Glycogen to </a:t>
            </a:r>
            <a:r>
              <a:rPr lang="en-US" sz="2400" b="1" dirty="0" smtClean="0">
                <a:solidFill>
                  <a:srgbClr val="000099"/>
                </a:solidFill>
                <a:latin typeface="Verdana" pitchFamily="34" charset="0"/>
              </a:rPr>
              <a:t>Glucose-6-phosphate</a:t>
            </a:r>
            <a:endParaRPr lang="en-US" sz="2800" dirty="0"/>
          </a:p>
          <a:p>
            <a:pPr algn="ctr" rtl="0">
              <a:lnSpc>
                <a:spcPct val="90000"/>
              </a:lnSpc>
            </a:pPr>
            <a:endParaRPr lang="en-US" sz="2000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1472" y="476249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Metabolism of 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Glycogen in Skeletal Muscle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214414" y="1571612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214414" y="3500439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00034" y="1611147"/>
            <a:ext cx="846445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1-  Building blocks: </a:t>
            </a:r>
            <a:r>
              <a:rPr lang="en-US" sz="2800" b="1" dirty="0" smtClean="0">
                <a:solidFill>
                  <a:srgbClr val="002060"/>
                </a:solidFill>
              </a:rPr>
              <a:t>UDP-GLUCOSE</a:t>
            </a:r>
          </a:p>
          <a:p>
            <a:pPr algn="l" rtl="0"/>
            <a:endParaRPr lang="en-US" sz="2000" b="1" dirty="0">
              <a:solidFill>
                <a:srgbClr val="002060"/>
              </a:solidFill>
            </a:endParaRPr>
          </a:p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2- Initiation of synthesis:</a:t>
            </a:r>
          </a:p>
          <a:p>
            <a:pPr algn="l" rtl="0"/>
            <a:r>
              <a:rPr lang="en-US" sz="2000" b="1" dirty="0"/>
              <a:t> </a:t>
            </a:r>
            <a:r>
              <a:rPr lang="en-US" sz="2000" b="1" dirty="0" smtClean="0"/>
              <a:t>            </a:t>
            </a:r>
          </a:p>
          <a:p>
            <a:r>
              <a:rPr lang="en-US" sz="2000" b="1" dirty="0"/>
              <a:t>  </a:t>
            </a:r>
            <a:r>
              <a:rPr lang="en-US" sz="2000" b="1" dirty="0" smtClean="0"/>
              <a:t>   </a:t>
            </a:r>
            <a:r>
              <a:rPr lang="en-US" sz="2800" b="1" dirty="0" smtClean="0">
                <a:solidFill>
                  <a:srgbClr val="002060"/>
                </a:solidFill>
              </a:rPr>
              <a:t>Elongation of pre-existing glycogen fragment      </a:t>
            </a:r>
          </a:p>
          <a:p>
            <a:pPr algn="l" rtl="0"/>
            <a:r>
              <a:rPr lang="en-US" sz="2800" b="1" dirty="0" smtClean="0"/>
              <a:t>    </a:t>
            </a:r>
            <a:r>
              <a:rPr lang="en-US" sz="2800" b="1" dirty="0" smtClean="0">
                <a:solidFill>
                  <a:srgbClr val="C00000"/>
                </a:solidFill>
              </a:rPr>
              <a:t>OR</a:t>
            </a:r>
          </a:p>
          <a:p>
            <a:pPr algn="l" rtl="0"/>
            <a:r>
              <a:rPr lang="en-US" sz="2800" b="1" dirty="0" smtClean="0"/>
              <a:t>   </a:t>
            </a:r>
            <a:r>
              <a:rPr lang="en-US" sz="2800" b="1" dirty="0" smtClean="0">
                <a:solidFill>
                  <a:srgbClr val="002060"/>
                </a:solidFill>
              </a:rPr>
              <a:t> The use of </a:t>
            </a:r>
            <a:r>
              <a:rPr lang="en-US" sz="2800" b="1" dirty="0" smtClean="0">
                <a:solidFill>
                  <a:srgbClr val="C00000"/>
                </a:solidFill>
              </a:rPr>
              <a:t>glycogen primer </a:t>
            </a:r>
            <a:r>
              <a:rPr lang="en-US" sz="2800" b="1" dirty="0" smtClean="0">
                <a:solidFill>
                  <a:srgbClr val="002060"/>
                </a:solidFill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</a:rPr>
              <a:t>glycogenin</a:t>
            </a:r>
            <a:r>
              <a:rPr lang="en-US" sz="2800" b="1" dirty="0" smtClean="0">
                <a:solidFill>
                  <a:srgbClr val="002060"/>
                </a:solidFill>
              </a:rPr>
              <a:t>)</a:t>
            </a:r>
          </a:p>
          <a:p>
            <a:pPr algn="l" rtl="0"/>
            <a:r>
              <a:rPr lang="en-US" sz="2000" b="1" dirty="0"/>
              <a:t> </a:t>
            </a:r>
            <a:r>
              <a:rPr lang="en-US" sz="2000" b="1" dirty="0" smtClean="0"/>
              <a:t>     </a:t>
            </a:r>
            <a:endParaRPr lang="en-US" sz="2000" b="1" dirty="0"/>
          </a:p>
          <a:p>
            <a:pPr algn="l" rtl="0"/>
            <a:r>
              <a:rPr lang="en-US" sz="2800" b="1" dirty="0">
                <a:solidFill>
                  <a:srgbClr val="C00000"/>
                </a:solidFill>
              </a:rPr>
              <a:t>3- </a:t>
            </a:r>
            <a:r>
              <a:rPr lang="en-US" sz="2800" b="1" dirty="0" smtClean="0">
                <a:solidFill>
                  <a:srgbClr val="C00000"/>
                </a:solidFill>
              </a:rPr>
              <a:t>ELONGATION: </a:t>
            </a:r>
            <a:r>
              <a:rPr lang="en-US" sz="2400" b="1" dirty="0" smtClean="0">
                <a:solidFill>
                  <a:srgbClr val="002060"/>
                </a:solidFill>
              </a:rPr>
              <a:t>Glycogen </a:t>
            </a:r>
            <a:r>
              <a:rPr lang="en-US" sz="2400" b="1" dirty="0" err="1" smtClean="0">
                <a:solidFill>
                  <a:srgbClr val="002060"/>
                </a:solidFill>
              </a:rPr>
              <a:t>synthase</a:t>
            </a:r>
            <a:r>
              <a:rPr lang="en-US" sz="2400" b="1" dirty="0" smtClean="0">
                <a:solidFill>
                  <a:srgbClr val="002060"/>
                </a:solidFill>
              </a:rPr>
              <a:t>   </a:t>
            </a:r>
            <a:r>
              <a:rPr lang="en-US" sz="2000" dirty="0" smtClean="0">
                <a:solidFill>
                  <a:srgbClr val="002060"/>
                </a:solidFill>
              </a:rPr>
              <a:t>(for  </a:t>
            </a:r>
            <a:r>
              <a:rPr lang="en-US" sz="2000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2000" dirty="0" smtClean="0">
                <a:solidFill>
                  <a:srgbClr val="002060"/>
                </a:solidFill>
              </a:rPr>
              <a:t>1-4 linkages) 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4- BRANCHING:  </a:t>
            </a:r>
            <a:r>
              <a:rPr lang="en-US" sz="2000" b="1" dirty="0" smtClean="0">
                <a:solidFill>
                  <a:srgbClr val="002060"/>
                </a:solidFill>
              </a:rPr>
              <a:t>Branching enzyme </a:t>
            </a:r>
            <a:r>
              <a:rPr lang="en-US" sz="2000" dirty="0" smtClean="0">
                <a:solidFill>
                  <a:srgbClr val="002060"/>
                </a:solidFill>
              </a:rPr>
              <a:t>(for </a:t>
            </a:r>
            <a:r>
              <a:rPr lang="en-US" sz="2000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2000" dirty="0" smtClean="0">
                <a:solidFill>
                  <a:srgbClr val="002060"/>
                </a:solidFill>
              </a:rPr>
              <a:t>1-6 linkages)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714356"/>
            <a:ext cx="800105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GLYCOGENESIS</a:t>
            </a:r>
            <a:r>
              <a:rPr lang="en-GB" sz="3200" b="1" dirty="0" smtClean="0">
                <a:solidFill>
                  <a:srgbClr val="FF0000"/>
                </a:solidFill>
              </a:rPr>
              <a:t/>
            </a:r>
            <a:br>
              <a:rPr lang="en-GB" sz="3200" b="1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Synthesis </a:t>
            </a:r>
            <a:r>
              <a:rPr lang="en-GB" sz="2400" dirty="0" smtClean="0">
                <a:solidFill>
                  <a:srgbClr val="FF0000"/>
                </a:solidFill>
              </a:rPr>
              <a:t>of Glycogen in Skeletal Muscles)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190291"/>
            <a:ext cx="8321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Glycogen </a:t>
            </a:r>
            <a:r>
              <a:rPr lang="en-US" sz="2400" dirty="0" err="1" smtClean="0"/>
              <a:t>synthase</a:t>
            </a:r>
            <a:r>
              <a:rPr lang="en-US" sz="2400" dirty="0" smtClean="0"/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cannot</a:t>
            </a:r>
            <a:r>
              <a:rPr lang="en-US" sz="2400" dirty="0" smtClean="0"/>
              <a:t> initiate synthesis but only elongates </a:t>
            </a:r>
          </a:p>
          <a:p>
            <a:r>
              <a:rPr lang="en-US" sz="2400" dirty="0" smtClean="0"/>
              <a:t>pre-existing glycogen fragment or glycogen primer (</a:t>
            </a:r>
            <a:r>
              <a:rPr lang="en-US" sz="2400" dirty="0" err="1" smtClean="0"/>
              <a:t>glycogenin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74639"/>
            <a:ext cx="8291512" cy="1143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Synthesis of Glycogen</a:t>
            </a:r>
          </a:p>
        </p:txBody>
      </p:sp>
      <p:pic>
        <p:nvPicPr>
          <p:cNvPr id="4" name="Picture 2" descr="D:\Arun-Backup\project\Ferrier\Image_Bank\image_bank\images\jpg\figure_11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800"/>
            <a:ext cx="8382722" cy="48976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619</Words>
  <Application>Microsoft Macintosh PowerPoint</Application>
  <PresentationFormat>On-screen Show (4:3)</PresentationFormat>
  <Paragraphs>155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of Glycogen</vt:lpstr>
      <vt:lpstr>PowerPoint Presentation</vt:lpstr>
      <vt:lpstr>PowerPoint Presentation</vt:lpstr>
      <vt:lpstr>Synthesis of Glycogen</vt:lpstr>
      <vt:lpstr>Glycogenolysis (Breakdown of glycogen in skeletal muscles)</vt:lpstr>
      <vt:lpstr>Glycogenolysis</vt:lpstr>
      <vt:lpstr>Glycogenolysis</vt:lpstr>
      <vt:lpstr>Glycogenolysis</vt:lpstr>
      <vt:lpstr>Regulation of  Glycogen Metabolism</vt:lpstr>
      <vt:lpstr>Regulation of Glycogen Metabolism  1. Allosteric Regulation</vt:lpstr>
      <vt:lpstr>Regulation of Glycogen Metabolism </vt:lpstr>
      <vt:lpstr>PowerPoint Presentation</vt:lpstr>
      <vt:lpstr>Glycogen Storage Diseases (GSD)</vt:lpstr>
      <vt:lpstr>Glycogen Storage Diseases GSD Type V  (Mc Ardle Syndrome) </vt:lpstr>
      <vt:lpstr>Glycogen Storage Diseases GSD Type II  (POMPE DISEASE) </vt:lpstr>
      <vt:lpstr>Reference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Glycogen Metabolism</dc:title>
  <dc:creator>sherif</dc:creator>
  <cp:lastModifiedBy>maha</cp:lastModifiedBy>
  <cp:revision>73</cp:revision>
  <dcterms:created xsi:type="dcterms:W3CDTF">2010-04-14T08:40:42Z</dcterms:created>
  <dcterms:modified xsi:type="dcterms:W3CDTF">2016-12-14T12:42:41Z</dcterms:modified>
</cp:coreProperties>
</file>