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9" r:id="rId2"/>
    <p:sldId id="270" r:id="rId3"/>
    <p:sldId id="272" r:id="rId4"/>
    <p:sldId id="266" r:id="rId5"/>
    <p:sldId id="258" r:id="rId6"/>
    <p:sldId id="259" r:id="rId7"/>
    <p:sldId id="260" r:id="rId8"/>
    <p:sldId id="267" r:id="rId9"/>
    <p:sldId id="261" r:id="rId10"/>
    <p:sldId id="262" r:id="rId11"/>
    <p:sldId id="264" r:id="rId12"/>
    <p:sldId id="282" r:id="rId13"/>
    <p:sldId id="283" r:id="rId14"/>
    <p:sldId id="289" r:id="rId15"/>
    <p:sldId id="278" r:id="rId16"/>
    <p:sldId id="280" r:id="rId17"/>
    <p:sldId id="284" r:id="rId18"/>
    <p:sldId id="285" r:id="rId19"/>
    <p:sldId id="291" r:id="rId20"/>
    <p:sldId id="286" r:id="rId21"/>
    <p:sldId id="292" r:id="rId22"/>
    <p:sldId id="293" r:id="rId23"/>
    <p:sldId id="287" r:id="rId24"/>
    <p:sldId id="288" r:id="rId25"/>
    <p:sldId id="281" r:id="rId26"/>
    <p:sldId id="290" r:id="rId27"/>
    <p:sldId id="277" r:id="rId28"/>
    <p:sldId id="27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107" d="100"/>
          <a:sy n="107" d="100"/>
        </p:scale>
        <p:origin x="-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0E15A0-B4F7-4EF5-A7CC-322F629C1FD8}" type="datetimeFigureOut">
              <a:rPr lang="en-US"/>
              <a:pPr>
                <a:defRPr/>
              </a:pPr>
              <a:t>12/27/16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6A24E1-D0B0-448D-BB64-9AC57720B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74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FA0597-E693-4412-9ADC-F26CB0B294EE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FD7307-A373-4565-B1DA-CD4B768A4799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C82570-348C-4DD6-8231-941411354A27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7B65A5-2A5B-4DB3-B6FD-52F1BAFB00D1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BF18D2-76E5-432F-BD1F-37C3F52CEBF2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EC550D-715C-4570-96A4-ED78583914A9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20988-61EB-4EE3-B982-446C16002FF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AB19B-F412-47CF-B064-48E144528036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314DFC-BE46-46FA-99F3-039BA7CA8AD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FFE28D-7318-4241-8226-C99F89C93AA5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3032D1-3110-41DD-A8A7-11BA6AB5FF4E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FE34-8785-4FB0-8E1E-8738A2F08F53}" type="datetimeFigureOut">
              <a:rPr lang="en-US"/>
              <a:pPr>
                <a:defRPr/>
              </a:pPr>
              <a:t>12/27/16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8B91-6893-4B1E-BC37-C49AE27AC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5CFB-B168-406E-87C9-1F6597B4D065}" type="datetimeFigureOut">
              <a:rPr lang="en-US"/>
              <a:pPr>
                <a:defRPr/>
              </a:pPr>
              <a:t>12/27/16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2811-C8A5-47C6-A99C-E5E975B8E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12E2-7CAB-4236-9859-577E77F5111A}" type="datetimeFigureOut">
              <a:rPr lang="en-US"/>
              <a:pPr>
                <a:defRPr/>
              </a:pPr>
              <a:t>12/27/16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3033-AF9C-4D81-A5A8-75427C7FE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9348-4191-4ADD-9946-7FC94D317B51}" type="datetimeFigureOut">
              <a:rPr lang="en-US"/>
              <a:pPr>
                <a:defRPr/>
              </a:pPr>
              <a:t>12/27/16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64B7-9B9D-4DA8-81B9-616ED9C2A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50A64-BE61-42BA-A626-3A216EE1C430}" type="datetimeFigureOut">
              <a:rPr lang="en-US"/>
              <a:pPr>
                <a:defRPr/>
              </a:pPr>
              <a:t>12/27/16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38FED-7615-4A6C-B3DB-4153EFB8B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9EDD-FAA0-4DDB-8FCB-3ED78D8C0C9C}" type="datetimeFigureOut">
              <a:rPr lang="en-US"/>
              <a:pPr>
                <a:defRPr/>
              </a:pPr>
              <a:t>12/27/16 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37EA-AB79-4D21-8F73-87494548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F4AD-E769-468C-80B8-09935993434D}" type="datetimeFigureOut">
              <a:rPr lang="en-US"/>
              <a:pPr>
                <a:defRPr/>
              </a:pPr>
              <a:t>12/27/16 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25D6-2D0E-46A6-A95B-02F7036D0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DE62-1D9E-4993-A053-EEE5CA52E743}" type="datetimeFigureOut">
              <a:rPr lang="en-US"/>
              <a:pPr>
                <a:defRPr/>
              </a:pPr>
              <a:t>12/27/16 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4C33-25AF-4058-8961-91AC25B04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8539-8618-40D3-9BDC-02BAC73BCEFF}" type="datetimeFigureOut">
              <a:rPr lang="en-US"/>
              <a:pPr>
                <a:defRPr/>
              </a:pPr>
              <a:t>12/27/16 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B407E-E68E-41C5-B0A5-BD4B7BF3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59C4-D328-4A61-802F-D5A191F48D2F}" type="datetimeFigureOut">
              <a:rPr lang="en-US"/>
              <a:pPr>
                <a:defRPr/>
              </a:pPr>
              <a:t>12/27/16 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C0D0-B175-426F-8C38-9C37123F1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4E42-3C65-439C-A0F6-2D953F969DB2}" type="datetimeFigureOut">
              <a:rPr lang="en-US"/>
              <a:pPr>
                <a:defRPr/>
              </a:pPr>
              <a:t>12/27/16 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A21D1-63D6-4CAE-9764-9A78CE047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ED72F-DC8A-4255-A400-DAAF1CB641B9}" type="datetimeFigureOut">
              <a:rPr lang="en-US"/>
              <a:pPr>
                <a:defRPr/>
              </a:pPr>
              <a:t>12/27/16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EC3578-234A-449E-B0DB-32F996E0A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en.wikipedia.org/wiki/File:Ehlers-Danlos_syndrome4.jpg" TargetMode="External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Ehlers-Danlos_thumb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001000" cy="2057400"/>
          </a:xfrm>
          <a:gradFill rotWithShape="0">
            <a:gsLst>
              <a:gs pos="0">
                <a:srgbClr val="FFFF00"/>
              </a:gs>
              <a:gs pos="100000">
                <a:srgbClr val="DCDC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altLang="en-US" sz="40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Creatine</a:t>
            </a:r>
            <a:r>
              <a:rPr lang="en-US" altLang="en-US" sz="4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Metabolism and Collagen Diseases 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524000" y="3810000"/>
            <a:ext cx="53078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 smtClean="0">
                <a:solidFill>
                  <a:schemeClr val="tx2"/>
                </a:solidFill>
              </a:rPr>
              <a:t>Sumbul</a:t>
            </a:r>
            <a:r>
              <a:rPr lang="en-US" altLang="en-US" sz="32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</a:rPr>
              <a:t>Fatma</a:t>
            </a:r>
            <a:endParaRPr lang="en-US" altLang="en-US" sz="2400" b="1" i="1" dirty="0" smtClean="0">
              <a:solidFill>
                <a:schemeClr val="tx2"/>
              </a:solidFill>
            </a:endParaRPr>
          </a:p>
          <a:p>
            <a:endParaRPr lang="en-US" altLang="en-US" sz="2400" b="1" i="1" dirty="0" smtClean="0">
              <a:solidFill>
                <a:schemeClr val="tx2"/>
              </a:solidFill>
            </a:endParaRPr>
          </a:p>
          <a:p>
            <a:r>
              <a:rPr lang="en-US" altLang="en-US" sz="3200" b="1" dirty="0" smtClean="0">
                <a:solidFill>
                  <a:schemeClr val="tx2"/>
                </a:solidFill>
              </a:rPr>
              <a:t>Medical Biochemistry Unit</a:t>
            </a:r>
            <a:endParaRPr lang="en-US" altLang="en-US" sz="3200" b="1" dirty="0">
              <a:solidFill>
                <a:schemeClr val="tx2"/>
              </a:solidFill>
            </a:endParaRPr>
          </a:p>
          <a:p>
            <a:r>
              <a:rPr lang="en-US" altLang="en-US" sz="3200" b="1" dirty="0">
                <a:solidFill>
                  <a:schemeClr val="tx2"/>
                </a:solidFill>
              </a:rPr>
              <a:t>Department of Pathology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 Urinary Creatinine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chemeClr val="tx2"/>
                </a:solidFill>
              </a:rPr>
              <a:t>A typical male excretes about 15mmol of creatinine per day</a:t>
            </a:r>
          </a:p>
          <a:p>
            <a:pPr algn="just" eaLnBrk="1" hangingPunct="1"/>
            <a:r>
              <a:rPr lang="en-US" altLang="en-US" b="1" smtClean="0">
                <a:solidFill>
                  <a:schemeClr val="tx2"/>
                </a:solidFill>
              </a:rPr>
              <a:t>A decrease in muscle mass due to muscular dystrophy or paralysis leads to decreased level of creatinine in urine</a:t>
            </a:r>
          </a:p>
          <a:p>
            <a:pPr algn="just" eaLnBrk="1" hangingPunct="1"/>
            <a:r>
              <a:rPr lang="en-US" altLang="en-US" b="1" smtClean="0">
                <a:solidFill>
                  <a:schemeClr val="tx2"/>
                </a:solidFill>
              </a:rPr>
              <a:t>The amount of creatinine in urine is used as an indicator for the proper collection of 24 hours urine sample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Creatine Kinase (CK)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819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CK is responsible for the generation of energy in contractile muscular tissues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CK levels are changed in disorders of cardiac and skeletal muscle</a:t>
            </a: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2514600" y="4267200"/>
            <a:ext cx="4021138" cy="2138363"/>
            <a:chOff x="999428" y="4114800"/>
            <a:chExt cx="4020944" cy="2138065"/>
          </a:xfrm>
        </p:grpSpPr>
        <p:grpSp>
          <p:nvGrpSpPr>
            <p:cNvPr id="13317" name="Group 14"/>
            <p:cNvGrpSpPr>
              <a:grpSpLocks/>
            </p:cNvGrpSpPr>
            <p:nvPr/>
          </p:nvGrpSpPr>
          <p:grpSpPr bwMode="auto">
            <a:xfrm>
              <a:off x="2011795" y="4114800"/>
              <a:ext cx="3008577" cy="2138065"/>
              <a:chOff x="2011795" y="4114800"/>
              <a:chExt cx="3008577" cy="2138065"/>
            </a:xfrm>
          </p:grpSpPr>
          <p:sp>
            <p:nvSpPr>
              <p:cNvPr id="13319" name="TextBox 6"/>
              <p:cNvSpPr txBox="1">
                <a:spLocks noChangeArrowheads="1"/>
              </p:cNvSpPr>
              <p:nvPr/>
            </p:nvSpPr>
            <p:spPr bwMode="auto">
              <a:xfrm>
                <a:off x="2209800" y="4114800"/>
                <a:ext cx="13308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Creatine </a:t>
                </a:r>
              </a:p>
            </p:txBody>
          </p:sp>
          <p:sp>
            <p:nvSpPr>
              <p:cNvPr id="13320" name="TextBox 7"/>
              <p:cNvSpPr txBox="1">
                <a:spLocks noChangeArrowheads="1"/>
              </p:cNvSpPr>
              <p:nvPr/>
            </p:nvSpPr>
            <p:spPr bwMode="auto">
              <a:xfrm>
                <a:off x="2133600" y="5791200"/>
                <a:ext cx="275729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Creatine phosphate </a:t>
                </a:r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2972596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Curved Right Arrow 9"/>
              <p:cNvSpPr/>
              <p:nvPr/>
            </p:nvSpPr>
            <p:spPr>
              <a:xfrm>
                <a:off x="3048792" y="4800504"/>
                <a:ext cx="304785" cy="68570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23" name="TextBox 10"/>
              <p:cNvSpPr txBox="1">
                <a:spLocks noChangeArrowheads="1"/>
              </p:cNvSpPr>
              <p:nvPr/>
            </p:nvSpPr>
            <p:spPr bwMode="auto">
              <a:xfrm>
                <a:off x="3352800" y="4648200"/>
                <a:ext cx="5305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13324" name="TextBox 11"/>
              <p:cNvSpPr txBox="1">
                <a:spLocks noChangeArrowheads="1"/>
              </p:cNvSpPr>
              <p:nvPr/>
            </p:nvSpPr>
            <p:spPr bwMode="auto">
              <a:xfrm>
                <a:off x="3352800" y="5269468"/>
                <a:ext cx="1059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ADP + H+</a:t>
                </a:r>
              </a:p>
            </p:txBody>
          </p:sp>
          <p:sp>
            <p:nvSpPr>
              <p:cNvPr id="13" name="Down Arrow 12"/>
              <p:cNvSpPr/>
              <p:nvPr/>
            </p:nvSpPr>
            <p:spPr>
              <a:xfrm flipH="1" flipV="1">
                <a:off x="2820203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Curved Left Arrow 13"/>
              <p:cNvSpPr/>
              <p:nvPr/>
            </p:nvSpPr>
            <p:spPr>
              <a:xfrm flipV="1">
                <a:off x="2515418" y="4800504"/>
                <a:ext cx="304785" cy="761894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27" name="TextBox 14"/>
              <p:cNvSpPr txBox="1">
                <a:spLocks noChangeArrowheads="1"/>
              </p:cNvSpPr>
              <p:nvPr/>
            </p:nvSpPr>
            <p:spPr bwMode="auto">
              <a:xfrm>
                <a:off x="2057400" y="4648200"/>
                <a:ext cx="5305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13328" name="TextBox 15"/>
              <p:cNvSpPr txBox="1">
                <a:spLocks noChangeArrowheads="1"/>
              </p:cNvSpPr>
              <p:nvPr/>
            </p:nvSpPr>
            <p:spPr bwMode="auto">
              <a:xfrm>
                <a:off x="2011795" y="5334000"/>
                <a:ext cx="5790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ADP</a:t>
                </a:r>
              </a:p>
            </p:txBody>
          </p:sp>
          <p:sp>
            <p:nvSpPr>
              <p:cNvPr id="13329" name="TextBox 16"/>
              <p:cNvSpPr txBox="1">
                <a:spLocks noChangeArrowheads="1"/>
              </p:cNvSpPr>
              <p:nvPr/>
            </p:nvSpPr>
            <p:spPr bwMode="auto">
              <a:xfrm>
                <a:off x="3352800" y="4953000"/>
                <a:ext cx="16675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solidFill>
                      <a:srgbClr val="C00000"/>
                    </a:solidFill>
                    <a:latin typeface="Calibri" pitchFamily="34" charset="0"/>
                  </a:rPr>
                  <a:t>Creatine Kinase</a:t>
                </a:r>
              </a:p>
            </p:txBody>
          </p:sp>
        </p:grpSp>
        <p:sp>
          <p:nvSpPr>
            <p:cNvPr id="13318" name="TextBox 5"/>
            <p:cNvSpPr txBox="1">
              <a:spLocks noChangeArrowheads="1"/>
            </p:cNvSpPr>
            <p:nvPr/>
          </p:nvSpPr>
          <p:spPr bwMode="auto">
            <a:xfrm>
              <a:off x="999428" y="4953000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en-US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Collagen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Diseases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Collagen: Overview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Most abundant protein in the human body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Collagens are highly stable molecules, having half-lives as long as several years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A fibrous protein that serves structural functions</a:t>
            </a:r>
          </a:p>
          <a:p>
            <a:r>
              <a:rPr lang="en-US" altLang="en-US" sz="2800" b="1" dirty="0" smtClean="0">
                <a:solidFill>
                  <a:srgbClr val="002060"/>
                </a:solidFill>
              </a:rPr>
              <a:t>Is a part of connective tissues: bone, teeth, cartilage, tendon, skin, blood vessels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Has a long rigid structure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Collagen structure: 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The </a:t>
            </a:r>
            <a:r>
              <a:rPr lang="el-GR" dirty="0" smtClean="0">
                <a:solidFill>
                  <a:srgbClr val="C00000"/>
                </a:solidFill>
                <a:latin typeface="Times New Roman"/>
                <a:cs typeface="Times New Roman"/>
              </a:rPr>
              <a:t>α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-chain 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Collagen </a:t>
            </a:r>
            <a:r>
              <a:rPr lang="el-GR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-chain </a:t>
            </a:r>
            <a:r>
              <a:rPr lang="en-US" sz="2800" dirty="0" smtClean="0">
                <a:solidFill>
                  <a:srgbClr val="002060"/>
                </a:solidFill>
              </a:rPr>
              <a:t>(~1,000 amino acids long), is rich in </a:t>
            </a:r>
            <a:r>
              <a:rPr lang="en-US" sz="2800" dirty="0" err="1" smtClean="0">
                <a:solidFill>
                  <a:srgbClr val="002060"/>
                </a:solidFill>
              </a:rPr>
              <a:t>proline</a:t>
            </a:r>
            <a:r>
              <a:rPr lang="en-US" sz="2800" dirty="0" smtClean="0">
                <a:solidFill>
                  <a:srgbClr val="002060"/>
                </a:solidFill>
              </a:rPr>
              <a:t> and </a:t>
            </a:r>
            <a:r>
              <a:rPr lang="en-US" sz="2800" dirty="0" err="1" smtClean="0">
                <a:solidFill>
                  <a:srgbClr val="002060"/>
                </a:solidFill>
              </a:rPr>
              <a:t>glycine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The </a:t>
            </a:r>
            <a:r>
              <a:rPr lang="en-US" sz="2800" dirty="0" err="1" smtClean="0">
                <a:solidFill>
                  <a:srgbClr val="002060"/>
                </a:solidFill>
              </a:rPr>
              <a:t>glycine</a:t>
            </a:r>
            <a:r>
              <a:rPr lang="en-US" sz="2800" dirty="0" smtClean="0">
                <a:solidFill>
                  <a:srgbClr val="002060"/>
                </a:solidFill>
              </a:rPr>
              <a:t> residues are part of a repeating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 sequence, –</a:t>
            </a:r>
            <a:r>
              <a:rPr lang="en-US" sz="2800" dirty="0" err="1" smtClean="0">
                <a:solidFill>
                  <a:srgbClr val="002060"/>
                </a:solidFill>
              </a:rPr>
              <a:t>Gly</a:t>
            </a:r>
            <a:r>
              <a:rPr lang="en-US" sz="2800" dirty="0" smtClean="0">
                <a:solidFill>
                  <a:srgbClr val="002060"/>
                </a:solidFill>
              </a:rPr>
              <a:t>–X–Y–, where X is frequently </a:t>
            </a:r>
            <a:r>
              <a:rPr lang="en-US" sz="2800" dirty="0" err="1" smtClean="0">
                <a:solidFill>
                  <a:srgbClr val="002060"/>
                </a:solidFill>
              </a:rPr>
              <a:t>proline</a:t>
            </a:r>
            <a:r>
              <a:rPr lang="en-US" sz="2800" dirty="0" smtClean="0">
                <a:solidFill>
                  <a:srgbClr val="002060"/>
                </a:solidFill>
              </a:rPr>
              <a:t> and Y is often </a:t>
            </a:r>
            <a:r>
              <a:rPr lang="en-US" sz="2800" dirty="0" err="1" smtClean="0">
                <a:solidFill>
                  <a:srgbClr val="002060"/>
                </a:solidFill>
              </a:rPr>
              <a:t>hydroxyproline</a:t>
            </a:r>
            <a:r>
              <a:rPr lang="en-US" sz="2800" dirty="0" smtClean="0">
                <a:solidFill>
                  <a:srgbClr val="002060"/>
                </a:solidFill>
              </a:rPr>
              <a:t> (–</a:t>
            </a:r>
            <a:r>
              <a:rPr lang="en-US" sz="2800" dirty="0" err="1" smtClean="0">
                <a:solidFill>
                  <a:srgbClr val="002060"/>
                </a:solidFill>
              </a:rPr>
              <a:t>Gly</a:t>
            </a:r>
            <a:r>
              <a:rPr lang="en-US" sz="2800" dirty="0" smtClean="0">
                <a:solidFill>
                  <a:srgbClr val="002060"/>
                </a:solidFill>
              </a:rPr>
              <a:t>–Pro–</a:t>
            </a:r>
            <a:r>
              <a:rPr lang="en-US" sz="2800" dirty="0" err="1" smtClean="0">
                <a:solidFill>
                  <a:srgbClr val="002060"/>
                </a:solidFill>
              </a:rPr>
              <a:t>Hyp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en-US" sz="2800" baseline="-25000" dirty="0" smtClean="0">
                <a:solidFill>
                  <a:srgbClr val="002060"/>
                </a:solidFill>
              </a:rPr>
              <a:t>333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(Y can be also </a:t>
            </a:r>
            <a:r>
              <a:rPr lang="en-US" sz="2800" dirty="0" err="1" smtClean="0">
                <a:solidFill>
                  <a:srgbClr val="002060"/>
                </a:solidFill>
              </a:rPr>
              <a:t>hydroxylysine</a:t>
            </a:r>
            <a:r>
              <a:rPr lang="en-US" sz="2800" dirty="0" smtClean="0">
                <a:solidFill>
                  <a:srgbClr val="002060"/>
                </a:solidFill>
              </a:rPr>
              <a:t>).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Collage consists of three </a:t>
            </a:r>
            <a:r>
              <a:rPr lang="el-G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-chains wound around one another in rope like triple helix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en-US" sz="2800" i="1" dirty="0" smtClean="0">
                <a:solidFill>
                  <a:srgbClr val="002060"/>
                </a:solidFill>
                <a:cs typeface="Times New Roman" pitchFamily="18" charset="0"/>
              </a:rPr>
              <a:t>Compare between the 2 examples of </a:t>
            </a:r>
            <a:r>
              <a:rPr lang="en-US" sz="28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secondary structure of proteins: the </a:t>
            </a:r>
            <a:r>
              <a:rPr lang="en-US" sz="2800" i="1" dirty="0" smtClean="0">
                <a:solidFill>
                  <a:srgbClr val="002060"/>
                </a:solidFill>
                <a:cs typeface="Times New Roman" pitchFamily="18" charset="0"/>
              </a:rPr>
              <a:t>collagen </a:t>
            </a:r>
            <a:r>
              <a:rPr lang="en-US" sz="28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helix &amp; the </a:t>
            </a:r>
            <a:r>
              <a:rPr lang="el-GR" sz="28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8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-helix </a:t>
            </a:r>
            <a:endParaRPr lang="en-US" sz="28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The three polypeptide chains are held together by hydrogen bonds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Structure of Collagen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715000" cy="5334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Rich in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proline</a:t>
            </a:r>
            <a:r>
              <a:rPr lang="en-US" altLang="en-US" b="1" dirty="0" smtClean="0">
                <a:solidFill>
                  <a:srgbClr val="002060"/>
                </a:solidFill>
              </a:rPr>
              <a:t>  and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glycine</a:t>
            </a:r>
            <a:r>
              <a:rPr lang="en-US" altLang="en-US" b="1" dirty="0" smtClean="0">
                <a:solidFill>
                  <a:srgbClr val="002060"/>
                </a:solidFill>
              </a:rPr>
              <a:t> amino acids</a:t>
            </a:r>
          </a:p>
          <a:p>
            <a:pPr eaLnBrk="1" hangingPunct="1"/>
            <a:r>
              <a:rPr lang="en-US" altLang="en-US" b="1" dirty="0" err="1" smtClean="0">
                <a:solidFill>
                  <a:srgbClr val="002060"/>
                </a:solidFill>
              </a:rPr>
              <a:t>Proline</a:t>
            </a:r>
            <a:r>
              <a:rPr lang="en-US" altLang="en-US" b="1" dirty="0" smtClean="0">
                <a:solidFill>
                  <a:srgbClr val="002060"/>
                </a:solidFill>
              </a:rPr>
              <a:t> prevents collagen chains to form </a:t>
            </a:r>
            <a:r>
              <a:rPr lang="el-GR" altLang="en-US" b="1" dirty="0" smtClean="0">
                <a:solidFill>
                  <a:srgbClr val="C00000"/>
                </a:solidFill>
              </a:rPr>
              <a:t>α</a:t>
            </a:r>
            <a:r>
              <a:rPr lang="en-US" altLang="en-US" b="1" dirty="0" smtClean="0">
                <a:solidFill>
                  <a:srgbClr val="C00000"/>
                </a:solidFill>
              </a:rPr>
              <a:t>-helix </a:t>
            </a:r>
            <a:r>
              <a:rPr lang="en-US" altLang="en-US" b="1" dirty="0" smtClean="0">
                <a:solidFill>
                  <a:srgbClr val="002060"/>
                </a:solidFill>
              </a:rPr>
              <a:t>because: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2060"/>
                </a:solidFill>
              </a:rPr>
              <a:t>It does not have back bone amino group (it is a ring structure with secondary amino group)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2060"/>
                </a:solidFill>
              </a:rPr>
              <a:t>Therefore hydrogen bonding within the helix is not possible</a:t>
            </a:r>
          </a:p>
          <a:p>
            <a:pPr eaLnBrk="1" hangingPunct="1"/>
            <a:endParaRPr lang="en-US" altLang="en-US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63" y="0"/>
            <a:ext cx="2738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Non-standard amino acids in collagen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722438"/>
            <a:ext cx="4267200" cy="4525962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Proline</a:t>
            </a:r>
            <a:r>
              <a:rPr lang="en-US" altLang="en-US" sz="2800" dirty="0" smtClean="0"/>
              <a:t> and lysine is converted to </a:t>
            </a:r>
            <a:r>
              <a:rPr lang="en-US" altLang="en-US" sz="2800" dirty="0" err="1" smtClean="0"/>
              <a:t>hydroxyproline</a:t>
            </a:r>
            <a:r>
              <a:rPr lang="en-US" altLang="en-US" sz="2800" dirty="0" smtClean="0"/>
              <a:t> and </a:t>
            </a:r>
            <a:r>
              <a:rPr lang="en-US" altLang="en-US" sz="2800" dirty="0" err="1" smtClean="0"/>
              <a:t>hydroxylysine</a:t>
            </a:r>
            <a:r>
              <a:rPr lang="en-US" altLang="en-US" sz="2800" dirty="0" smtClean="0"/>
              <a:t> by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hydroxylase</a:t>
            </a:r>
            <a:r>
              <a:rPr lang="en-US" altLang="en-US" sz="2800" dirty="0" smtClean="0"/>
              <a:t> enzymes during post-translational modification</a:t>
            </a:r>
          </a:p>
          <a:p>
            <a:pPr eaLnBrk="1" hangingPunct="1"/>
            <a:r>
              <a:rPr lang="en-US" altLang="en-US" sz="2800" dirty="0" smtClean="0"/>
              <a:t>The enzyme requires vitamin C for its function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1524000"/>
            <a:ext cx="4095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Types of collagen molecules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648200"/>
          </a:xfrm>
        </p:spPr>
        <p:txBody>
          <a:bodyPr/>
          <a:lstStyle/>
          <a:p>
            <a:r>
              <a:rPr lang="en-US" dirty="0" smtClean="0"/>
              <a:t>Type and organization of collagen depends on its function</a:t>
            </a:r>
          </a:p>
          <a:p>
            <a:r>
              <a:rPr lang="en-US" dirty="0" smtClean="0"/>
              <a:t>Variations in the amino acid sequence of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cs typeface="Times New Roman" pitchFamily="18" charset="0"/>
              </a:rPr>
              <a:t>-chains result in different properties e.g.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type I- 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 II- 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32781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Biosynthesis of Collagen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sz="2800" dirty="0" smtClean="0"/>
              <a:t>Synthesized in fibroblasts, </a:t>
            </a:r>
            <a:r>
              <a:rPr lang="en-US" sz="2800" dirty="0" err="1" smtClean="0"/>
              <a:t>osteoblasts</a:t>
            </a:r>
            <a:r>
              <a:rPr lang="en-US" sz="2800" dirty="0" smtClean="0"/>
              <a:t> and </a:t>
            </a:r>
            <a:r>
              <a:rPr lang="en-US" sz="2800" dirty="0" err="1" smtClean="0"/>
              <a:t>chondroblasts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(pre-pro- then pro-  and finally mature -collagen)</a:t>
            </a:r>
          </a:p>
          <a:p>
            <a:r>
              <a:rPr lang="en-US" sz="2800" dirty="0" smtClean="0"/>
              <a:t>Polypeptide precursors are </a:t>
            </a:r>
            <a:r>
              <a:rPr lang="en-US" sz="2800" dirty="0" err="1" smtClean="0">
                <a:solidFill>
                  <a:srgbClr val="C00000"/>
                </a:solidFill>
              </a:rPr>
              <a:t>enzymatically</a:t>
            </a:r>
            <a:r>
              <a:rPr lang="en-US" sz="2800" dirty="0" smtClean="0"/>
              <a:t> modified and form triple helix which is secreted into the extracellular matrix as </a:t>
            </a:r>
            <a:r>
              <a:rPr lang="en-US" sz="2800" dirty="0" err="1" smtClean="0">
                <a:solidFill>
                  <a:srgbClr val="C00000"/>
                </a:solidFill>
              </a:rPr>
              <a:t>procollagen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/>
              <a:t>Procollagen</a:t>
            </a:r>
            <a:r>
              <a:rPr lang="en-US" sz="2800" dirty="0" smtClean="0"/>
              <a:t> molecules are cleaved by </a:t>
            </a:r>
            <a:r>
              <a:rPr lang="en-US" sz="2800" dirty="0" smtClean="0">
                <a:solidFill>
                  <a:srgbClr val="002060"/>
                </a:solidFill>
              </a:rPr>
              <a:t>N- and C- </a:t>
            </a:r>
            <a:r>
              <a:rPr lang="en-US" sz="2800" dirty="0" err="1" smtClean="0">
                <a:solidFill>
                  <a:srgbClr val="002060"/>
                </a:solidFill>
              </a:rPr>
              <a:t>procollagen</a:t>
            </a:r>
            <a:r>
              <a:rPr lang="en-US" sz="2800" dirty="0" smtClean="0">
                <a:solidFill>
                  <a:srgbClr val="002060"/>
                </a:solidFill>
              </a:rPr>
              <a:t> peptidases </a:t>
            </a:r>
            <a:r>
              <a:rPr lang="en-US" sz="2800" dirty="0" smtClean="0"/>
              <a:t>releasing triple helical </a:t>
            </a:r>
            <a:r>
              <a:rPr lang="en-US" sz="2800" dirty="0" err="1" smtClean="0">
                <a:solidFill>
                  <a:srgbClr val="C00000"/>
                </a:solidFill>
              </a:rPr>
              <a:t>tropocollagen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molecules</a:t>
            </a:r>
          </a:p>
          <a:p>
            <a:r>
              <a:rPr lang="en-US" sz="2800" dirty="0" err="1" smtClean="0"/>
              <a:t>Tropocollagen</a:t>
            </a:r>
            <a:r>
              <a:rPr lang="en-US" sz="2800" dirty="0" smtClean="0"/>
              <a:t> molecules spontaneously associate to form </a:t>
            </a:r>
            <a:r>
              <a:rPr lang="en-US" sz="2800" dirty="0" smtClean="0">
                <a:solidFill>
                  <a:srgbClr val="C00000"/>
                </a:solidFill>
              </a:rPr>
              <a:t>collagen fibrils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Biosynthesis of Collagen … CONT’D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90800"/>
          </a:xfrm>
        </p:spPr>
        <p:txBody>
          <a:bodyPr/>
          <a:lstStyle/>
          <a:p>
            <a:r>
              <a:rPr lang="en-US" sz="2800" dirty="0" err="1" smtClean="0"/>
              <a:t>Glycosylation</a:t>
            </a:r>
            <a:r>
              <a:rPr lang="en-US" sz="2800" dirty="0" smtClean="0"/>
              <a:t> of some </a:t>
            </a:r>
            <a:r>
              <a:rPr lang="en-US" sz="2800" dirty="0" err="1" smtClean="0"/>
              <a:t>hydroxylysine</a:t>
            </a:r>
            <a:r>
              <a:rPr lang="en-US" sz="2800" dirty="0" smtClean="0"/>
              <a:t> residues with glucose or </a:t>
            </a:r>
            <a:r>
              <a:rPr lang="en-US" sz="2800" dirty="0" err="1" smtClean="0"/>
              <a:t>galactose</a:t>
            </a:r>
            <a:endParaRPr lang="en-US" sz="2800" dirty="0" smtClean="0"/>
          </a:p>
          <a:p>
            <a:r>
              <a:rPr lang="en-US" sz="2800" dirty="0" err="1" smtClean="0"/>
              <a:t>Tropocollagen</a:t>
            </a:r>
            <a:r>
              <a:rPr lang="en-US" sz="2800" dirty="0" smtClean="0"/>
              <a:t> molecules spontaneously associate to form </a:t>
            </a:r>
            <a:r>
              <a:rPr lang="en-US" sz="2800" dirty="0" smtClean="0">
                <a:solidFill>
                  <a:srgbClr val="C00000"/>
                </a:solidFill>
              </a:rPr>
              <a:t>collagen fibrils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977979"/>
            <a:ext cx="81534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To study the importance of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in muscle as a storage form of energy</a:t>
            </a:r>
          </a:p>
          <a:p>
            <a:pPr marL="911225" indent="-393700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To understand the biosynthesis of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endParaRPr lang="en-US" sz="28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To study the process of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degradation and formation of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as an end product</a:t>
            </a:r>
          </a:p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To understand the clinical importance of creatinine as a sensitive indicator of kidney 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  <a:cs typeface="+mn-cs"/>
              </a:rPr>
              <a:t>function</a:t>
            </a:r>
            <a:endParaRPr lang="en-US" sz="28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To study the structure, function, types, and biosynthesis  of collagen </a:t>
            </a:r>
          </a:p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To understand 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  <a:cs typeface="+mn-cs"/>
              </a:rPr>
              <a:t>different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diseases associated with collagen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38200" y="123825"/>
            <a:ext cx="7467600" cy="942975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C0000"/>
                </a:solidFill>
                <a:latin typeface="+mj-lt"/>
              </a:rPr>
              <a:t>Objectives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Cross-linking of Collagen fibrils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Lysyl oxidase </a:t>
            </a:r>
            <a:r>
              <a:rPr lang="en-US" smtClean="0"/>
              <a:t>oxidatively deaminates some of the lysine and hydroxylysine residues in collagen</a:t>
            </a:r>
          </a:p>
          <a:p>
            <a:r>
              <a:rPr lang="en-US" smtClean="0"/>
              <a:t>The produced reactive aldehydes- allysine and hydroxyallysine condense with lysine or hydroxylysine residues in neighbouring collagen molecules to form covalent cross-links</a:t>
            </a:r>
          </a:p>
          <a:p>
            <a:r>
              <a:rPr lang="en-US" smtClean="0"/>
              <a:t>This produces </a:t>
            </a:r>
            <a:r>
              <a:rPr lang="en-US" smtClean="0">
                <a:solidFill>
                  <a:srgbClr val="C00000"/>
                </a:solidFill>
              </a:rPr>
              <a:t>mature collagen fibres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4855"/>
            <a:ext cx="5457824" cy="66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2119313"/>
            <a:ext cx="76009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3075"/>
            <a:ext cx="36576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Collagen diseases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9342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Acquired disease: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	Scurvy</a:t>
            </a:r>
            <a:r>
              <a:rPr lang="en-US" dirty="0" smtClean="0"/>
              <a:t>: due to vitamin C deficiency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Genetic, inherited diseases: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	Ehlers-</a:t>
            </a:r>
            <a:r>
              <a:rPr lang="en-US" b="1" dirty="0" err="1" smtClean="0"/>
              <a:t>Danlos</a:t>
            </a:r>
            <a:r>
              <a:rPr lang="en-US" b="1" dirty="0" smtClean="0"/>
              <a:t> syndromes (EDS)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	 </a:t>
            </a:r>
            <a:r>
              <a:rPr lang="en-US" b="1" dirty="0" err="1" smtClean="0"/>
              <a:t>Osteogenesis</a:t>
            </a:r>
            <a:r>
              <a:rPr lang="en-US" b="1" dirty="0" smtClean="0"/>
              <a:t> </a:t>
            </a:r>
            <a:r>
              <a:rPr lang="en-US" b="1" dirty="0" err="1" smtClean="0"/>
              <a:t>imperfecta</a:t>
            </a:r>
            <a:r>
              <a:rPr lang="en-US" b="1" dirty="0" smtClean="0"/>
              <a:t> (OI)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Collagen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Scurvy</a:t>
            </a:r>
            <a:r>
              <a:rPr lang="en-US" dirty="0" smtClean="0"/>
              <a:t>: due to vitamin C deficiency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2100308" cy="134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07021"/>
            <a:ext cx="3634537" cy="314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Collagen diseases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6934200" cy="4068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Ehlers-</a:t>
            </a:r>
            <a:r>
              <a:rPr lang="en-US" b="1" dirty="0" err="1" smtClean="0"/>
              <a:t>Danlos</a:t>
            </a:r>
            <a:r>
              <a:rPr lang="en-US" b="1" dirty="0" smtClean="0"/>
              <a:t> syndrome: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</a:t>
            </a:r>
            <a:r>
              <a:rPr lang="en-US" dirty="0" smtClean="0"/>
              <a:t>can be caused by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deficiency of </a:t>
            </a:r>
            <a:r>
              <a:rPr lang="en-US" dirty="0" err="1" smtClean="0"/>
              <a:t>lysyl</a:t>
            </a:r>
            <a:r>
              <a:rPr lang="en-US" dirty="0" smtClean="0"/>
              <a:t> hydroxylase or N-procollagen peptidase,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Mutations in the amino acid sequences of collagen I, III and V.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Characterized by </a:t>
            </a:r>
            <a:r>
              <a:rPr lang="en-US" dirty="0" err="1" smtClean="0"/>
              <a:t>hyperextensibility</a:t>
            </a:r>
            <a:r>
              <a:rPr lang="en-US" dirty="0" smtClean="0"/>
              <a:t> of joints and skin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086600" y="3276600"/>
            <a:ext cx="1905000" cy="2984500"/>
            <a:chOff x="6858000" y="3873903"/>
            <a:chExt cx="1905000" cy="2984097"/>
          </a:xfrm>
        </p:grpSpPr>
        <p:pic>
          <p:nvPicPr>
            <p:cNvPr id="23558" name="Picture 2" descr="http://upload.wikimedia.org/wikipedia/commons/thumb/3/3c/Ehlers-Danlos_thumb.jpg/200px-Ehlers-Danlos_thumb.jpg">
              <a:hlinkClick r:id="rId2" tooltip="Individual with EDS displaying hypermobile joints.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5429250"/>
              <a:ext cx="19050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4" descr="http://upload.wikimedia.org/wikipedia/commons/thumb/2/2e/Ehlers-Danlos_syndrome4.jpg/220px-Ehlers-Danlos_syndrome4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3873903"/>
              <a:ext cx="1866900" cy="1688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124200"/>
            <a:ext cx="2362200" cy="182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31837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b="1" dirty="0" err="1" smtClean="0"/>
              <a:t>Osteogenesis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imperfecta</a:t>
            </a:r>
            <a:r>
              <a:rPr lang="en-US" sz="2400" b="1" dirty="0" smtClean="0"/>
              <a:t> (brittle bone disease): </a:t>
            </a:r>
            <a:r>
              <a:rPr lang="en-US" sz="2400" dirty="0" smtClean="0"/>
              <a:t>Characterized by bones that fracture easily, with minor or no trauma.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Mutations </a:t>
            </a:r>
            <a:r>
              <a:rPr lang="en-US" sz="2400" dirty="0" smtClean="0">
                <a:solidFill>
                  <a:srgbClr val="FF0000"/>
                </a:solidFill>
              </a:rPr>
              <a:t>replace glycine with amino acids having bulky side</a:t>
            </a:r>
            <a:r>
              <a:rPr lang="en-US" sz="2400" dirty="0" smtClean="0"/>
              <a:t> chains preventing the formation of triple helical conformation</a:t>
            </a:r>
          </a:p>
          <a:p>
            <a:pPr>
              <a:defRPr/>
            </a:pPr>
            <a:r>
              <a:rPr lang="en-US" sz="2400" b="1" dirty="0" smtClean="0"/>
              <a:t>Type I- </a:t>
            </a:r>
            <a:r>
              <a:rPr lang="en-US" sz="2400" dirty="0" smtClean="0">
                <a:solidFill>
                  <a:srgbClr val="FF0000"/>
                </a:solidFill>
              </a:rPr>
              <a:t>most common</a:t>
            </a:r>
            <a:r>
              <a:rPr lang="en-US" sz="2400" dirty="0" smtClean="0"/>
              <a:t>, characterized by mild bone fragility, hearing loss and blue </a:t>
            </a:r>
            <a:r>
              <a:rPr lang="en-US" sz="2400" dirty="0" err="1" smtClean="0"/>
              <a:t>sclerae</a:t>
            </a:r>
            <a:endParaRPr lang="en-US" sz="2400" dirty="0" smtClean="0"/>
          </a:p>
          <a:p>
            <a:pPr>
              <a:defRPr/>
            </a:pPr>
            <a:r>
              <a:rPr lang="en-US" sz="2400" b="1" dirty="0" smtClean="0"/>
              <a:t>Type II- </a:t>
            </a:r>
            <a:r>
              <a:rPr lang="en-US" sz="2400" dirty="0" smtClean="0"/>
              <a:t>most severe form and typically lethal in the perinatal period. Fractures are seen </a:t>
            </a:r>
            <a:r>
              <a:rPr lang="en-US" sz="2400" u="sng" dirty="0" smtClean="0"/>
              <a:t>in utero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b="1" dirty="0" smtClean="0"/>
              <a:t>Type III- </a:t>
            </a:r>
            <a:r>
              <a:rPr lang="en-US" sz="2400" dirty="0" smtClean="0"/>
              <a:t>severe form, characterized by multiple fractures at birth, short stature, spinal curvature leading to a humped back (kyphotic) appearance and blue </a:t>
            </a:r>
            <a:r>
              <a:rPr lang="en-US" sz="2400" dirty="0" err="1" smtClean="0"/>
              <a:t>sclerae</a:t>
            </a:r>
            <a:r>
              <a:rPr lang="en-US" sz="2400" dirty="0" smtClean="0"/>
              <a:t>.</a:t>
            </a:r>
          </a:p>
          <a:p>
            <a:pPr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5" y="5352314"/>
            <a:ext cx="1704975" cy="12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13848"/>
            <a:ext cx="1619249" cy="13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Collagen diseases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References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Lippincott, pages 43-49 and 287-288</a:t>
            </a:r>
          </a:p>
          <a:p>
            <a:r>
              <a:rPr lang="en-US" altLang="en-US" smtClean="0"/>
              <a:t>Bishop 6</a:t>
            </a:r>
            <a:r>
              <a:rPr lang="en-US" altLang="en-US" baseline="30000" smtClean="0"/>
              <a:t>th</a:t>
            </a:r>
            <a:r>
              <a:rPr lang="en-US" altLang="en-US" smtClean="0"/>
              <a:t> edition, page 223-227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4114800" y="304800"/>
            <a:ext cx="1295400" cy="6553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123" name="Picture 14" descr="21_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9688"/>
            <a:ext cx="52578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5"/>
          <p:cNvSpPr>
            <a:spLocks noChangeArrowheads="1"/>
          </p:cNvSpPr>
          <p:nvPr/>
        </p:nvSpPr>
        <p:spPr bwMode="auto">
          <a:xfrm>
            <a:off x="0" y="0"/>
            <a:ext cx="539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800" b="1">
              <a:solidFill>
                <a:srgbClr val="C00000"/>
              </a:solidFill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304800" y="457200"/>
            <a:ext cx="4953000" cy="990600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rgbClr val="CC0000"/>
                </a:solidFill>
                <a:latin typeface="+mj-lt"/>
              </a:rPr>
              <a:t>Creatine Metabolism</a:t>
            </a:r>
          </a:p>
        </p:txBody>
      </p:sp>
      <p:sp>
        <p:nvSpPr>
          <p:cNvPr id="5126" name="Text Box 21"/>
          <p:cNvSpPr txBox="1">
            <a:spLocks noChangeArrowheads="1"/>
          </p:cNvSpPr>
          <p:nvPr/>
        </p:nvSpPr>
        <p:spPr bwMode="auto">
          <a:xfrm>
            <a:off x="7162800" y="5562600"/>
            <a:ext cx="181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C00000"/>
                </a:solidFill>
              </a:rPr>
              <a:t>Energy Source</a:t>
            </a:r>
          </a:p>
        </p:txBody>
      </p:sp>
      <p:sp>
        <p:nvSpPr>
          <p:cNvPr id="5127" name="TextBox 17"/>
          <p:cNvSpPr txBox="1">
            <a:spLocks noChangeArrowheads="1"/>
          </p:cNvSpPr>
          <p:nvPr/>
        </p:nvSpPr>
        <p:spPr bwMode="auto">
          <a:xfrm>
            <a:off x="4191000" y="5059363"/>
            <a:ext cx="1544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C00000"/>
                </a:solidFill>
              </a:rPr>
              <a:t>End product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2125663"/>
            <a:ext cx="81534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Three amino acids are required: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	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Glycine</a:t>
            </a:r>
            <a:endParaRPr lang="en-US" sz="28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Arginine</a:t>
            </a:r>
            <a:endParaRPr lang="en-US" sz="28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Methionine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 (as S-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adenosylmethionine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Site of biosynthesis: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Step 1: Kidneys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Step 2: Liver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38200" y="447675"/>
            <a:ext cx="7467600" cy="923925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CC0000"/>
                </a:solidFill>
                <a:latin typeface="+mj-lt"/>
              </a:rPr>
              <a:t>Creatine Biosynthesis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Creatine Biosynthesis</a:t>
            </a:r>
          </a:p>
        </p:txBody>
      </p:sp>
      <p:grpSp>
        <p:nvGrpSpPr>
          <p:cNvPr id="7171" name="Group 30"/>
          <p:cNvGrpSpPr>
            <a:grpSpLocks/>
          </p:cNvGrpSpPr>
          <p:nvPr/>
        </p:nvGrpSpPr>
        <p:grpSpPr bwMode="auto">
          <a:xfrm>
            <a:off x="3657600" y="2057400"/>
            <a:ext cx="3589338" cy="3509963"/>
            <a:chOff x="5334000" y="1676400"/>
            <a:chExt cx="3589957" cy="3509665"/>
          </a:xfrm>
        </p:grpSpPr>
        <p:sp>
          <p:nvSpPr>
            <p:cNvPr id="7176" name="TextBox 4"/>
            <p:cNvSpPr txBox="1">
              <a:spLocks noChangeArrowheads="1"/>
            </p:cNvSpPr>
            <p:nvPr/>
          </p:nvSpPr>
          <p:spPr bwMode="auto">
            <a:xfrm>
              <a:off x="5334000" y="1676400"/>
              <a:ext cx="3589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Arginine        +          Glycine</a:t>
              </a:r>
            </a:p>
          </p:txBody>
        </p:sp>
        <p:sp>
          <p:nvSpPr>
            <p:cNvPr id="7177" name="TextBox 5"/>
            <p:cNvSpPr txBox="1">
              <a:spLocks noChangeArrowheads="1"/>
            </p:cNvSpPr>
            <p:nvPr/>
          </p:nvSpPr>
          <p:spPr bwMode="auto">
            <a:xfrm>
              <a:off x="5334000" y="2514600"/>
              <a:ext cx="10807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Ornithine</a:t>
              </a:r>
            </a:p>
          </p:txBody>
        </p:sp>
        <p:sp>
          <p:nvSpPr>
            <p:cNvPr id="7178" name="TextBox 6"/>
            <p:cNvSpPr txBox="1">
              <a:spLocks noChangeArrowheads="1"/>
            </p:cNvSpPr>
            <p:nvPr/>
          </p:nvSpPr>
          <p:spPr bwMode="auto">
            <a:xfrm>
              <a:off x="7315201" y="2438400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  <a:latin typeface="Calibri" pitchFamily="34" charset="0"/>
                </a:rPr>
                <a:t>Amidino-transferase</a:t>
              </a:r>
            </a:p>
          </p:txBody>
        </p:sp>
        <p:grpSp>
          <p:nvGrpSpPr>
            <p:cNvPr id="7179" name="Group 28"/>
            <p:cNvGrpSpPr>
              <a:grpSpLocks/>
            </p:cNvGrpSpPr>
            <p:nvPr/>
          </p:nvGrpSpPr>
          <p:grpSpPr bwMode="auto">
            <a:xfrm>
              <a:off x="6019800" y="2133600"/>
              <a:ext cx="1905000" cy="152400"/>
              <a:chOff x="6019800" y="2133600"/>
              <a:chExt cx="1905000" cy="1524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019918" y="2285948"/>
                <a:ext cx="1905328" cy="0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943725" y="2209755"/>
                <a:ext cx="1523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7849053" y="2209755"/>
                <a:ext cx="1523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80" name="TextBox 17"/>
            <p:cNvSpPr txBox="1">
              <a:spLocks noChangeArrowheads="1"/>
            </p:cNvSpPr>
            <p:nvPr/>
          </p:nvSpPr>
          <p:spPr bwMode="auto">
            <a:xfrm>
              <a:off x="5943600" y="3429000"/>
              <a:ext cx="24027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alibri" pitchFamily="34" charset="0"/>
                </a:rPr>
                <a:t>Guanidinoacetate</a:t>
              </a:r>
            </a:p>
          </p:txBody>
        </p:sp>
        <p:sp>
          <p:nvSpPr>
            <p:cNvPr id="7181" name="TextBox 19"/>
            <p:cNvSpPr txBox="1">
              <a:spLocks noChangeArrowheads="1"/>
            </p:cNvSpPr>
            <p:nvPr/>
          </p:nvSpPr>
          <p:spPr bwMode="auto">
            <a:xfrm>
              <a:off x="5934184" y="3810000"/>
              <a:ext cx="6322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Calibri" pitchFamily="34" charset="0"/>
                </a:rPr>
                <a:t>SAM</a:t>
              </a:r>
            </a:p>
          </p:txBody>
        </p:sp>
        <p:sp>
          <p:nvSpPr>
            <p:cNvPr id="7182" name="TextBox 20"/>
            <p:cNvSpPr txBox="1">
              <a:spLocks noChangeArrowheads="1"/>
            </p:cNvSpPr>
            <p:nvPr/>
          </p:nvSpPr>
          <p:spPr bwMode="auto">
            <a:xfrm>
              <a:off x="6063283" y="4267200"/>
              <a:ext cx="5661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SAH</a:t>
              </a:r>
            </a:p>
          </p:txBody>
        </p:sp>
        <p:grpSp>
          <p:nvGrpSpPr>
            <p:cNvPr id="7183" name="Group 29"/>
            <p:cNvGrpSpPr>
              <a:grpSpLocks/>
            </p:cNvGrpSpPr>
            <p:nvPr/>
          </p:nvGrpSpPr>
          <p:grpSpPr bwMode="auto">
            <a:xfrm>
              <a:off x="6629400" y="3810000"/>
              <a:ext cx="304800" cy="1066800"/>
              <a:chOff x="6629400" y="3810000"/>
              <a:chExt cx="304800" cy="10668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rot="5400000">
                <a:off x="6400328" y="4342379"/>
                <a:ext cx="1066709" cy="1587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urved Left Arrow 22"/>
              <p:cNvSpPr/>
              <p:nvPr/>
            </p:nvSpPr>
            <p:spPr>
              <a:xfrm>
                <a:off x="6629623" y="3962206"/>
                <a:ext cx="304853" cy="533355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Down Arrow 23"/>
            <p:cNvSpPr/>
            <p:nvPr/>
          </p:nvSpPr>
          <p:spPr>
            <a:xfrm>
              <a:off x="6705837" y="2438335"/>
              <a:ext cx="484272" cy="977817"/>
            </a:xfrm>
            <a:prstGeom prst="down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85" name="TextBox 24"/>
            <p:cNvSpPr txBox="1">
              <a:spLocks noChangeArrowheads="1"/>
            </p:cNvSpPr>
            <p:nvPr/>
          </p:nvSpPr>
          <p:spPr bwMode="auto">
            <a:xfrm>
              <a:off x="6934200" y="4038600"/>
              <a:ext cx="18914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  <a:latin typeface="Calibri" pitchFamily="34" charset="0"/>
                </a:rPr>
                <a:t>Methyltransferase</a:t>
              </a:r>
            </a:p>
          </p:txBody>
        </p:sp>
        <p:sp>
          <p:nvSpPr>
            <p:cNvPr id="7186" name="TextBox 25"/>
            <p:cNvSpPr txBox="1">
              <a:spLocks noChangeArrowheads="1"/>
            </p:cNvSpPr>
            <p:nvPr/>
          </p:nvSpPr>
          <p:spPr bwMode="auto">
            <a:xfrm>
              <a:off x="6324600" y="4724400"/>
              <a:ext cx="12619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Creatine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3505200" y="3733800"/>
            <a:ext cx="3962400" cy="1905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Rectangle 31"/>
          <p:cNvSpPr>
            <a:spLocks noChangeArrowheads="1"/>
          </p:cNvSpPr>
          <p:nvPr/>
        </p:nvSpPr>
        <p:spPr bwMode="auto">
          <a:xfrm>
            <a:off x="1905000" y="27432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chemeClr val="tx2"/>
                </a:solidFill>
                <a:latin typeface="Calibri" pitchFamily="34" charset="0"/>
              </a:rPr>
              <a:t>Kidneys</a:t>
            </a:r>
            <a:endParaRPr lang="en-US" altLang="en-US" sz="3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1981200" y="4383088"/>
            <a:ext cx="110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C00000"/>
                </a:solidFill>
                <a:latin typeface="Calibri" pitchFamily="34" charset="0"/>
              </a:rPr>
              <a:t>Liver</a:t>
            </a:r>
            <a:endParaRPr lang="en-US" altLang="en-US" sz="360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endCxn id="7177" idx="3"/>
          </p:cNvCxnSpPr>
          <p:nvPr/>
        </p:nvCxnSpPr>
        <p:spPr>
          <a:xfrm rot="10800000" flipV="1">
            <a:off x="4738688" y="3048000"/>
            <a:ext cx="442912" cy="3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Distribution of body creatine</a:t>
            </a:r>
            <a:endParaRPr lang="en-US" altLang="en-US" sz="5400" smtClean="0">
              <a:solidFill>
                <a:srgbClr val="C0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From liver, transported to other tissues</a:t>
            </a:r>
          </a:p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98% are present in skeletal and heart muscles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In Muscle, gets converted to the high energy source </a:t>
            </a:r>
            <a:r>
              <a:rPr lang="en-US" altLang="en-US" b="1" smtClean="0">
                <a:solidFill>
                  <a:srgbClr val="C00000"/>
                </a:solidFill>
              </a:rPr>
              <a:t>creatine phosphate (phosphocreatine)</a:t>
            </a:r>
          </a:p>
        </p:txBody>
      </p:sp>
      <p:grpSp>
        <p:nvGrpSpPr>
          <p:cNvPr id="8196" name="Group 16"/>
          <p:cNvGrpSpPr>
            <a:grpSpLocks/>
          </p:cNvGrpSpPr>
          <p:nvPr/>
        </p:nvGrpSpPr>
        <p:grpSpPr bwMode="auto">
          <a:xfrm>
            <a:off x="2457450" y="4114800"/>
            <a:ext cx="4019550" cy="2138363"/>
            <a:chOff x="999428" y="4114800"/>
            <a:chExt cx="4020944" cy="2138065"/>
          </a:xfrm>
        </p:grpSpPr>
        <p:grpSp>
          <p:nvGrpSpPr>
            <p:cNvPr id="8197" name="Group 14"/>
            <p:cNvGrpSpPr>
              <a:grpSpLocks/>
            </p:cNvGrpSpPr>
            <p:nvPr/>
          </p:nvGrpSpPr>
          <p:grpSpPr bwMode="auto">
            <a:xfrm>
              <a:off x="2011795" y="4114800"/>
              <a:ext cx="3008577" cy="2138065"/>
              <a:chOff x="2011795" y="4114800"/>
              <a:chExt cx="3008577" cy="2138065"/>
            </a:xfrm>
          </p:grpSpPr>
          <p:sp>
            <p:nvSpPr>
              <p:cNvPr id="8199" name="TextBox 3"/>
              <p:cNvSpPr txBox="1">
                <a:spLocks noChangeArrowheads="1"/>
              </p:cNvSpPr>
              <p:nvPr/>
            </p:nvSpPr>
            <p:spPr bwMode="auto">
              <a:xfrm>
                <a:off x="2209800" y="4114800"/>
                <a:ext cx="13308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Creatine </a:t>
                </a:r>
              </a:p>
            </p:txBody>
          </p:sp>
          <p:sp>
            <p:nvSpPr>
              <p:cNvPr id="8200" name="TextBox 4"/>
              <p:cNvSpPr txBox="1">
                <a:spLocks noChangeArrowheads="1"/>
              </p:cNvSpPr>
              <p:nvPr/>
            </p:nvSpPr>
            <p:spPr bwMode="auto">
              <a:xfrm>
                <a:off x="2133600" y="5791200"/>
                <a:ext cx="275729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Creatine phosphate </a:t>
                </a:r>
              </a:p>
            </p:txBody>
          </p:sp>
          <p:sp>
            <p:nvSpPr>
              <p:cNvPr id="6" name="Down Arrow 5"/>
              <p:cNvSpPr/>
              <p:nvPr/>
            </p:nvSpPr>
            <p:spPr>
              <a:xfrm>
                <a:off x="2971787" y="4571936"/>
                <a:ext cx="7622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Curved Right Arrow 6"/>
              <p:cNvSpPr/>
              <p:nvPr/>
            </p:nvSpPr>
            <p:spPr>
              <a:xfrm>
                <a:off x="3048013" y="4800504"/>
                <a:ext cx="304906" cy="68570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3" name="TextBox 7"/>
              <p:cNvSpPr txBox="1">
                <a:spLocks noChangeArrowheads="1"/>
              </p:cNvSpPr>
              <p:nvPr/>
            </p:nvSpPr>
            <p:spPr bwMode="auto">
              <a:xfrm>
                <a:off x="3352800" y="4648200"/>
                <a:ext cx="5305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8204" name="TextBox 8"/>
              <p:cNvSpPr txBox="1">
                <a:spLocks noChangeArrowheads="1"/>
              </p:cNvSpPr>
              <p:nvPr/>
            </p:nvSpPr>
            <p:spPr bwMode="auto">
              <a:xfrm>
                <a:off x="3352800" y="5269468"/>
                <a:ext cx="1059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ADP + H+</a:t>
                </a:r>
              </a:p>
            </p:txBody>
          </p:sp>
          <p:sp>
            <p:nvSpPr>
              <p:cNvPr id="10" name="Down Arrow 9"/>
              <p:cNvSpPr/>
              <p:nvPr/>
            </p:nvSpPr>
            <p:spPr>
              <a:xfrm flipH="1" flipV="1">
                <a:off x="2819334" y="4571936"/>
                <a:ext cx="7622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Curved Left Arrow 10"/>
              <p:cNvSpPr/>
              <p:nvPr/>
            </p:nvSpPr>
            <p:spPr>
              <a:xfrm flipV="1">
                <a:off x="2514428" y="4800504"/>
                <a:ext cx="304906" cy="761894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7" name="TextBox 11"/>
              <p:cNvSpPr txBox="1">
                <a:spLocks noChangeArrowheads="1"/>
              </p:cNvSpPr>
              <p:nvPr/>
            </p:nvSpPr>
            <p:spPr bwMode="auto">
              <a:xfrm>
                <a:off x="2057400" y="4648200"/>
                <a:ext cx="5305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8208" name="TextBox 12"/>
              <p:cNvSpPr txBox="1">
                <a:spLocks noChangeArrowheads="1"/>
              </p:cNvSpPr>
              <p:nvPr/>
            </p:nvSpPr>
            <p:spPr bwMode="auto">
              <a:xfrm>
                <a:off x="2011795" y="5334000"/>
                <a:ext cx="5790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ADP</a:t>
                </a:r>
              </a:p>
            </p:txBody>
          </p:sp>
          <p:sp>
            <p:nvSpPr>
              <p:cNvPr id="8209" name="TextBox 13"/>
              <p:cNvSpPr txBox="1">
                <a:spLocks noChangeArrowheads="1"/>
              </p:cNvSpPr>
              <p:nvPr/>
            </p:nvSpPr>
            <p:spPr bwMode="auto">
              <a:xfrm>
                <a:off x="3352800" y="4953000"/>
                <a:ext cx="16675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solidFill>
                      <a:srgbClr val="C00000"/>
                    </a:solidFill>
                    <a:latin typeface="Calibri" pitchFamily="34" charset="0"/>
                  </a:rPr>
                  <a:t>Creatine Kinase</a:t>
                </a:r>
              </a:p>
            </p:txBody>
          </p:sp>
        </p:grpSp>
        <p:sp>
          <p:nvSpPr>
            <p:cNvPr id="8198" name="TextBox 15"/>
            <p:cNvSpPr txBox="1">
              <a:spLocks noChangeArrowheads="1"/>
            </p:cNvSpPr>
            <p:nvPr/>
          </p:nvSpPr>
          <p:spPr bwMode="auto">
            <a:xfrm>
              <a:off x="999428" y="4953000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en-US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Creatine Phosphate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Is a high-energy phosphate compound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Acts as a storage form of energy in the muscle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Provides a small but, ready source of energy during first few seconds of intense muscular contraction </a:t>
            </a:r>
          </a:p>
          <a:p>
            <a:pPr eaLnBrk="1" hangingPunct="1">
              <a:buFont typeface="Arial" charset="0"/>
              <a:buNone/>
            </a:pPr>
            <a:r>
              <a:rPr lang="en-US" altLang="en-US" b="1" dirty="0" smtClean="0">
                <a:solidFill>
                  <a:srgbClr val="C00000"/>
                </a:solidFill>
              </a:rPr>
              <a:t>The amount of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creatine</a:t>
            </a:r>
            <a:r>
              <a:rPr lang="en-US" altLang="en-US" b="1" dirty="0" smtClean="0">
                <a:solidFill>
                  <a:srgbClr val="C00000"/>
                </a:solidFill>
              </a:rPr>
              <a:t> phosphate in the body is proportional to the muscle mass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" y="2143125"/>
            <a:ext cx="8839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and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phosphate spontaneously form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as an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end product</a:t>
            </a:r>
          </a:p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is excreted in the urine</a:t>
            </a:r>
          </a:p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Serum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is a sensitive indicator of kidney disease (Kidney function test)</a:t>
            </a:r>
          </a:p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Serum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increases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with the impairment of kidney function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676275"/>
            <a:ext cx="7772400" cy="923925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CC0000"/>
                </a:solidFill>
                <a:latin typeface="+mj-lt"/>
              </a:rPr>
              <a:t>Creatine  Degradation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Creatine Degradation</a:t>
            </a:r>
          </a:p>
        </p:txBody>
      </p:sp>
      <p:grpSp>
        <p:nvGrpSpPr>
          <p:cNvPr id="11267" name="Content Placeholder 3"/>
          <p:cNvGrpSpPr>
            <a:grpSpLocks noGrp="1"/>
          </p:cNvGrpSpPr>
          <p:nvPr/>
        </p:nvGrpSpPr>
        <p:grpSpPr bwMode="auto">
          <a:xfrm>
            <a:off x="457200" y="1797050"/>
            <a:ext cx="3962400" cy="3001963"/>
            <a:chOff x="2011795" y="4114800"/>
            <a:chExt cx="3008577" cy="2138065"/>
          </a:xfrm>
        </p:grpSpPr>
        <p:sp>
          <p:nvSpPr>
            <p:cNvPr id="11284" name="TextBox 4"/>
            <p:cNvSpPr txBox="1">
              <a:spLocks noChangeArrowheads="1"/>
            </p:cNvSpPr>
            <p:nvPr/>
          </p:nvSpPr>
          <p:spPr bwMode="auto">
            <a:xfrm>
              <a:off x="2209800" y="4114800"/>
              <a:ext cx="13308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Creatine </a:t>
              </a:r>
            </a:p>
          </p:txBody>
        </p:sp>
        <p:sp>
          <p:nvSpPr>
            <p:cNvPr id="11285" name="TextBox 5"/>
            <p:cNvSpPr txBox="1">
              <a:spLocks noChangeArrowheads="1"/>
            </p:cNvSpPr>
            <p:nvPr/>
          </p:nvSpPr>
          <p:spPr bwMode="auto">
            <a:xfrm>
              <a:off x="2133600" y="5791200"/>
              <a:ext cx="27572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Creatine phosphate </a:t>
              </a:r>
            </a:p>
          </p:txBody>
        </p:sp>
        <p:sp>
          <p:nvSpPr>
            <p:cNvPr id="7" name="Down Arrow 6"/>
            <p:cNvSpPr/>
            <p:nvPr/>
          </p:nvSpPr>
          <p:spPr>
            <a:xfrm>
              <a:off x="2971261" y="4571584"/>
              <a:ext cx="77143" cy="1295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Curved Right Arrow 7"/>
            <p:cNvSpPr/>
            <p:nvPr/>
          </p:nvSpPr>
          <p:spPr>
            <a:xfrm>
              <a:off x="3048404" y="4801107"/>
              <a:ext cx="304956" cy="68517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88" name="TextBox 8"/>
            <p:cNvSpPr txBox="1">
              <a:spLocks noChangeArrowheads="1"/>
            </p:cNvSpPr>
            <p:nvPr/>
          </p:nvSpPr>
          <p:spPr bwMode="auto">
            <a:xfrm>
              <a:off x="3352800" y="4648200"/>
              <a:ext cx="5305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ATP</a:t>
              </a:r>
            </a:p>
          </p:txBody>
        </p:sp>
        <p:sp>
          <p:nvSpPr>
            <p:cNvPr id="11289" name="TextBox 9"/>
            <p:cNvSpPr txBox="1">
              <a:spLocks noChangeArrowheads="1"/>
            </p:cNvSpPr>
            <p:nvPr/>
          </p:nvSpPr>
          <p:spPr bwMode="auto">
            <a:xfrm>
              <a:off x="3352800" y="5269468"/>
              <a:ext cx="1059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ADP + H+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flipH="1" flipV="1">
              <a:off x="2819386" y="4571584"/>
              <a:ext cx="75938" cy="1295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Curved Left Arrow 11"/>
            <p:cNvSpPr/>
            <p:nvPr/>
          </p:nvSpPr>
          <p:spPr>
            <a:xfrm flipV="1">
              <a:off x="2514430" y="4801107"/>
              <a:ext cx="304956" cy="76092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92" name="TextBox 12"/>
            <p:cNvSpPr txBox="1">
              <a:spLocks noChangeArrowheads="1"/>
            </p:cNvSpPr>
            <p:nvPr/>
          </p:nvSpPr>
          <p:spPr bwMode="auto">
            <a:xfrm>
              <a:off x="2057400" y="4648200"/>
              <a:ext cx="5305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ATP</a:t>
              </a:r>
            </a:p>
          </p:txBody>
        </p:sp>
        <p:sp>
          <p:nvSpPr>
            <p:cNvPr id="11293" name="TextBox 13"/>
            <p:cNvSpPr txBox="1">
              <a:spLocks noChangeArrowheads="1"/>
            </p:cNvSpPr>
            <p:nvPr/>
          </p:nvSpPr>
          <p:spPr bwMode="auto">
            <a:xfrm>
              <a:off x="2011795" y="5334000"/>
              <a:ext cx="5790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ADP</a:t>
              </a:r>
            </a:p>
          </p:txBody>
        </p:sp>
        <p:sp>
          <p:nvSpPr>
            <p:cNvPr id="11294" name="TextBox 14"/>
            <p:cNvSpPr txBox="1">
              <a:spLocks noChangeArrowheads="1"/>
            </p:cNvSpPr>
            <p:nvPr/>
          </p:nvSpPr>
          <p:spPr bwMode="auto">
            <a:xfrm>
              <a:off x="3352800" y="4953000"/>
              <a:ext cx="16675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C00000"/>
                  </a:solidFill>
                  <a:latin typeface="Calibri" pitchFamily="34" charset="0"/>
                </a:rPr>
                <a:t>Creatine Kinase</a:t>
              </a:r>
            </a:p>
          </p:txBody>
        </p:sp>
      </p:grpSp>
      <p:grpSp>
        <p:nvGrpSpPr>
          <p:cNvPr id="11268" name="Group 40"/>
          <p:cNvGrpSpPr>
            <a:grpSpLocks/>
          </p:cNvGrpSpPr>
          <p:nvPr/>
        </p:nvGrpSpPr>
        <p:grpSpPr bwMode="auto">
          <a:xfrm>
            <a:off x="2038350" y="2025650"/>
            <a:ext cx="7105650" cy="3384550"/>
            <a:chOff x="2039125" y="1524000"/>
            <a:chExt cx="7104875" cy="3385066"/>
          </a:xfrm>
        </p:grpSpPr>
        <p:grpSp>
          <p:nvGrpSpPr>
            <p:cNvPr id="11269" name="Group 29"/>
            <p:cNvGrpSpPr>
              <a:grpSpLocks/>
            </p:cNvGrpSpPr>
            <p:nvPr/>
          </p:nvGrpSpPr>
          <p:grpSpPr bwMode="auto">
            <a:xfrm>
              <a:off x="2039125" y="1524000"/>
              <a:ext cx="5199875" cy="1893332"/>
              <a:chOff x="2039125" y="1905000"/>
              <a:chExt cx="5199875" cy="1893332"/>
            </a:xfrm>
          </p:grpSpPr>
          <p:sp>
            <p:nvSpPr>
              <p:cNvPr id="11277" name="TextBox 15"/>
              <p:cNvSpPr txBox="1">
                <a:spLocks noChangeArrowheads="1"/>
              </p:cNvSpPr>
              <p:nvPr/>
            </p:nvSpPr>
            <p:spPr bwMode="auto">
              <a:xfrm>
                <a:off x="5736601" y="2362200"/>
                <a:ext cx="1502399" cy="46166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Creatinine</a:t>
                </a:r>
              </a:p>
            </p:txBody>
          </p:sp>
          <p:sp>
            <p:nvSpPr>
              <p:cNvPr id="18" name="Down Arrow 17"/>
              <p:cNvSpPr/>
              <p:nvPr/>
            </p:nvSpPr>
            <p:spPr>
              <a:xfrm rot="16889363">
                <a:off x="3735954" y="562238"/>
                <a:ext cx="174652" cy="35683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810582" y="2133635"/>
                <a:ext cx="228575" cy="15242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0" name="TextBox 23"/>
              <p:cNvSpPr txBox="1">
                <a:spLocks noChangeArrowheads="1"/>
              </p:cNvSpPr>
              <p:nvPr/>
            </p:nvSpPr>
            <p:spPr bwMode="auto">
              <a:xfrm>
                <a:off x="4038600" y="1905000"/>
                <a:ext cx="5597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H</a:t>
                </a:r>
                <a:r>
                  <a:rPr lang="en-US" altLang="en-US" baseline="-25000">
                    <a:latin typeface="Calibri" pitchFamily="34" charset="0"/>
                  </a:rPr>
                  <a:t>2</a:t>
                </a:r>
                <a:r>
                  <a:rPr lang="en-US" altLang="en-US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25" name="Down Arrow 24"/>
              <p:cNvSpPr/>
              <p:nvPr/>
            </p:nvSpPr>
            <p:spPr>
              <a:xfrm rot="14830799">
                <a:off x="4555015" y="1911773"/>
                <a:ext cx="169889" cy="3217511"/>
              </a:xfrm>
              <a:prstGeom prst="downArrow">
                <a:avLst>
                  <a:gd name="adj1" fmla="val 5446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572499" y="3580069"/>
                <a:ext cx="228575" cy="762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3" name="TextBox 28"/>
              <p:cNvSpPr txBox="1">
                <a:spLocks noChangeArrowheads="1"/>
              </p:cNvSpPr>
              <p:nvPr/>
            </p:nvSpPr>
            <p:spPr bwMode="auto">
              <a:xfrm>
                <a:off x="4724400" y="3429000"/>
                <a:ext cx="3561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Pi</a:t>
                </a:r>
              </a:p>
            </p:txBody>
          </p:sp>
        </p:grpSp>
        <p:sp>
          <p:nvSpPr>
            <p:cNvPr id="31" name="Down Arrow 30"/>
            <p:cNvSpPr/>
            <p:nvPr/>
          </p:nvSpPr>
          <p:spPr>
            <a:xfrm>
              <a:off x="6553483" y="2438539"/>
              <a:ext cx="152383" cy="8383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71" name="TextBox 31"/>
            <p:cNvSpPr txBox="1">
              <a:spLocks noChangeArrowheads="1"/>
            </p:cNvSpPr>
            <p:nvPr/>
          </p:nvSpPr>
          <p:spPr bwMode="auto">
            <a:xfrm>
              <a:off x="6172200" y="3200400"/>
              <a:ext cx="10743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alibri" pitchFamily="34" charset="0"/>
                </a:rPr>
                <a:t>Plasma</a:t>
              </a: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6553483" y="3581714"/>
              <a:ext cx="152383" cy="762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73" name="TextBox 33"/>
            <p:cNvSpPr txBox="1">
              <a:spLocks noChangeArrowheads="1"/>
            </p:cNvSpPr>
            <p:nvPr/>
          </p:nvSpPr>
          <p:spPr bwMode="auto">
            <a:xfrm>
              <a:off x="5943600" y="4262735"/>
              <a:ext cx="1676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b="1">
                  <a:latin typeface="Calibri" pitchFamily="34" charset="0"/>
                </a:rPr>
                <a:t>Glomerular filtration</a:t>
              </a:r>
            </a:p>
          </p:txBody>
        </p:sp>
        <p:sp>
          <p:nvSpPr>
            <p:cNvPr id="38" name="Left Arrow 37"/>
            <p:cNvSpPr/>
            <p:nvPr/>
          </p:nvSpPr>
          <p:spPr>
            <a:xfrm>
              <a:off x="5258224" y="4572465"/>
              <a:ext cx="609534" cy="15242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75" name="TextBox 38"/>
            <p:cNvSpPr txBox="1">
              <a:spLocks noChangeArrowheads="1"/>
            </p:cNvSpPr>
            <p:nvPr/>
          </p:nvSpPr>
          <p:spPr bwMode="auto">
            <a:xfrm>
              <a:off x="4419600" y="4419600"/>
              <a:ext cx="8899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Urine</a:t>
              </a:r>
            </a:p>
          </p:txBody>
        </p:sp>
        <p:sp>
          <p:nvSpPr>
            <p:cNvPr id="11276" name="TextBox 39"/>
            <p:cNvSpPr txBox="1">
              <a:spLocks noChangeArrowheads="1"/>
            </p:cNvSpPr>
            <p:nvPr/>
          </p:nvSpPr>
          <p:spPr bwMode="auto">
            <a:xfrm>
              <a:off x="7620000" y="4299466"/>
              <a:ext cx="152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 b="1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932</Words>
  <Application>Microsoft Macintosh PowerPoint</Application>
  <PresentationFormat>On-screen Show (4:3)</PresentationFormat>
  <Paragraphs>160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Creatine Metabolism and Collagen Diseases </vt:lpstr>
      <vt:lpstr>PowerPoint Presentation</vt:lpstr>
      <vt:lpstr>PowerPoint Presentation</vt:lpstr>
      <vt:lpstr>PowerPoint Presentation</vt:lpstr>
      <vt:lpstr>Creatine Biosynthesis</vt:lpstr>
      <vt:lpstr>Distribution of body creatine</vt:lpstr>
      <vt:lpstr>Creatine Phosphate</vt:lpstr>
      <vt:lpstr>PowerPoint Presentation</vt:lpstr>
      <vt:lpstr>Creatine Degradation</vt:lpstr>
      <vt:lpstr> Urinary Creatinine</vt:lpstr>
      <vt:lpstr>Creatine Kinase (CK)</vt:lpstr>
      <vt:lpstr>Collagen Diseases</vt:lpstr>
      <vt:lpstr>Collagen: Overview</vt:lpstr>
      <vt:lpstr>Collagen structure: The α-chain </vt:lpstr>
      <vt:lpstr>Structure of Collagen</vt:lpstr>
      <vt:lpstr>Non-standard amino acids in collagen</vt:lpstr>
      <vt:lpstr>Types of collagen molecules</vt:lpstr>
      <vt:lpstr>Biosynthesis of Collagen</vt:lpstr>
      <vt:lpstr>Biosynthesis of Collagen … CONT’D</vt:lpstr>
      <vt:lpstr>Cross-linking of Collagen fibrils</vt:lpstr>
      <vt:lpstr>PowerPoint Presentation</vt:lpstr>
      <vt:lpstr>PowerPoint Presentation</vt:lpstr>
      <vt:lpstr>PowerPoint Presentation</vt:lpstr>
      <vt:lpstr>Collagen diseases</vt:lpstr>
      <vt:lpstr>Collagen diseases</vt:lpstr>
      <vt:lpstr>Collagen diseases</vt:lpstr>
      <vt:lpstr>Collagen diseases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Creatine Metabolism</dc:title>
  <dc:creator>Dr. Sumbul Fatma</dc:creator>
  <cp:lastModifiedBy>maha</cp:lastModifiedBy>
  <cp:revision>64</cp:revision>
  <dcterms:created xsi:type="dcterms:W3CDTF">2006-08-16T00:00:00Z</dcterms:created>
  <dcterms:modified xsi:type="dcterms:W3CDTF">2016-12-27T05:00:33Z</dcterms:modified>
</cp:coreProperties>
</file>