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0287000" cy="6858000" type="35mm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5D5"/>
          </a:solidFill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E2E6"/>
          </a:solidFill>
        </a:fill>
      </a:tcStyle>
    </a:wholeTbl>
    <a:band2H>
      <a:tcTxStyle/>
      <a:tcStyle>
        <a:tcBdr/>
        <a:fill>
          <a:solidFill>
            <a:srgbClr val="F1F1F3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1D1"/>
          </a:solidFill>
        </a:fill>
      </a:tcStyle>
    </a:wholeTbl>
    <a:band2H>
      <a:tcTxStyle/>
      <a:tcStyle>
        <a:tcBdr/>
        <a:fill>
          <a:solidFill>
            <a:srgbClr val="E6E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FF0000"/>
        </a:fontRef>
        <a:srgbClr val="FF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0000"/>
        </a:fontRef>
        <a:srgbClr val="FF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0000"/>
              </a:solidFill>
              <a:prstDash val="solid"/>
              <a:round/>
            </a:ln>
          </a:top>
          <a:bottom>
            <a:ln w="254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0000"/>
              </a:solidFill>
              <a:prstDash val="solid"/>
              <a:round/>
            </a:ln>
          </a:top>
          <a:bottom>
            <a:ln w="25400" cap="flat">
              <a:solidFill>
                <a:srgbClr val="FF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FF0000"/>
        </a:fontRef>
        <a:srgbClr val="FF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ACA"/>
          </a:solidFill>
        </a:fill>
      </a:tcStyle>
    </a:wholeTbl>
    <a:band2H>
      <a:tcTxStyle/>
      <a:tcStyle>
        <a:tcBdr/>
        <a:fill>
          <a:solidFill>
            <a:srgbClr val="FF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576" y="-80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69" name="Shape 4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297503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1708150"/>
            <a:ext cx="10290175" cy="0"/>
          </a:xfrm>
          <a:prstGeom prst="line">
            <a:avLst/>
          </a:prstGeom>
          <a:ln w="12700" cap="sq">
            <a:solidFill>
              <a:srgbClr val="FF00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0" y="842684"/>
            <a:ext cx="3259138" cy="6015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chemeClr val="accent2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 algn="l"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3086100" y="427037"/>
            <a:ext cx="7199314" cy="152400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/>
            </a:lvl1pPr>
          </a:lstStyle>
          <a:p>
            <a:r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"/>
          </p:nvPr>
        </p:nvSpPr>
        <p:spPr>
          <a:xfrm>
            <a:off x="4714875" y="1828800"/>
            <a:ext cx="51435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/>
            </a:lvl1pPr>
            <a:lvl2pPr marL="720969" indent="-263769">
              <a:spcBef>
                <a:spcPts val="500"/>
              </a:spcBef>
              <a:buClrTx/>
              <a:buFontTx/>
              <a:defRPr sz="2400"/>
            </a:lvl2pPr>
            <a:lvl3pPr marL="1143000" indent="-228600">
              <a:spcBef>
                <a:spcPts val="500"/>
              </a:spcBef>
              <a:buClrTx/>
              <a:buFontTx/>
              <a:defRPr sz="2400"/>
            </a:lvl3pPr>
            <a:lvl4pPr marL="1645920" indent="-274320">
              <a:spcBef>
                <a:spcPts val="500"/>
              </a:spcBef>
              <a:buClrTx/>
              <a:buFontTx/>
              <a:defRPr sz="2400"/>
            </a:lvl4pPr>
            <a:lvl5pPr marL="2103120" indent="-274320">
              <a:spcBef>
                <a:spcPts val="500"/>
              </a:spcBef>
              <a:buClrTx/>
              <a:buFontTx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3171825" y="1981200"/>
            <a:ext cx="68580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8315325" y="609600"/>
            <a:ext cx="1714500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sz="half" idx="1"/>
          </p:nvPr>
        </p:nvSpPr>
        <p:spPr>
          <a:xfrm>
            <a:off x="3171825" y="609600"/>
            <a:ext cx="4991100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solidFill>
          <a:srgbClr val="33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-1" y="0"/>
            <a:ext cx="630240" cy="6858000"/>
          </a:xfrm>
          <a:prstGeom prst="rect">
            <a:avLst/>
          </a:prstGeom>
          <a:gradFill>
            <a:gsLst>
              <a:gs pos="0">
                <a:srgbClr val="FFCC66"/>
              </a:gs>
              <a:gs pos="100000">
                <a:srgbClr val="333399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22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1385887" y="6562725"/>
            <a:ext cx="8143876" cy="213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9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Copyright © 2004 Pearson Education, Inc., publishing as Benjamin Cummings</a:t>
            </a:r>
          </a:p>
        </p:txBody>
      </p:sp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1203325" y="2941638"/>
            <a:ext cx="8516939" cy="685801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 algn="ctr">
              <a:lnSpc>
                <a:spcPct val="90000"/>
              </a:lnSpc>
              <a:tabLst>
                <a:tab pos="4686300" algn="l"/>
              </a:tabLst>
              <a:defRPr sz="5200" b="0">
                <a:solidFill>
                  <a:srgbClr val="CC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xfrm>
            <a:off x="1176337" y="3776662"/>
            <a:ext cx="8537576" cy="1608138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 marL="0" indent="0" algn="ctr">
              <a:spcBef>
                <a:spcPts val="1600"/>
              </a:spcBef>
              <a:buClrTx/>
              <a:buSzTx/>
              <a:buFontTx/>
              <a:buNone/>
              <a:defRPr sz="3400">
                <a:solidFill>
                  <a:srgbClr val="FFCC66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92217" indent="-335017" algn="ctr">
              <a:spcBef>
                <a:spcPts val="1600"/>
              </a:spcBef>
              <a:buClrTx/>
              <a:buSzPct val="100000"/>
              <a:buFontTx/>
              <a:buChar char="•"/>
              <a:defRPr sz="3400">
                <a:solidFill>
                  <a:srgbClr val="FFCC66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82413" indent="-268013" algn="ctr">
              <a:spcBef>
                <a:spcPts val="1600"/>
              </a:spcBef>
              <a:buClrTx/>
              <a:buSzPct val="100000"/>
              <a:buFontTx/>
              <a:buChar char="•"/>
              <a:defRPr sz="3400">
                <a:solidFill>
                  <a:srgbClr val="FFCC66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39613" indent="-268013" algn="ctr">
              <a:spcBef>
                <a:spcPts val="1600"/>
              </a:spcBef>
              <a:buClrTx/>
              <a:buFontTx/>
              <a:defRPr sz="3400">
                <a:solidFill>
                  <a:srgbClr val="FFCC66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96813" indent="-268013" algn="ctr">
              <a:spcBef>
                <a:spcPts val="1600"/>
              </a:spcBef>
              <a:buClrTx/>
              <a:buFontTx/>
              <a:buChar char="•"/>
              <a:defRPr sz="3400">
                <a:solidFill>
                  <a:srgbClr val="FFCC66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7" name="Shape 117"/>
          <p:cNvSpPr/>
          <p:nvPr/>
        </p:nvSpPr>
        <p:spPr>
          <a:xfrm>
            <a:off x="1255712" y="1608450"/>
            <a:ext cx="8401051" cy="372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110000"/>
              </a:lnSpc>
              <a:defRPr sz="20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Dee Unglaub Silverthorn, Ph.D.</a:t>
            </a:r>
          </a:p>
        </p:txBody>
      </p:sp>
      <p:sp>
        <p:nvSpPr>
          <p:cNvPr id="118" name="Shape 118"/>
          <p:cNvSpPr/>
          <p:nvPr/>
        </p:nvSpPr>
        <p:spPr>
          <a:xfrm>
            <a:off x="2938495" y="354013"/>
            <a:ext cx="5060887" cy="739723"/>
          </a:xfrm>
          <a:prstGeom prst="rect">
            <a:avLst/>
          </a:prstGeom>
          <a:ln w="12700">
            <a:miter lim="400000"/>
          </a:ln>
          <a:effectLst>
            <a:outerShdw blurRad="63500" dist="38099" dir="2700000" rotWithShape="0">
              <a:srgbClr val="003333">
                <a:alpha val="74998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4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</a:t>
            </a:r>
            <a:r>
              <a:rPr sz="3600"/>
              <a:t>UMAN</a:t>
            </a:r>
            <a:r>
              <a:t> P</a:t>
            </a:r>
            <a:r>
              <a:rPr sz="3600"/>
              <a:t>HYSIOLOGY</a:t>
            </a:r>
          </a:p>
        </p:txBody>
      </p:sp>
      <p:sp>
        <p:nvSpPr>
          <p:cNvPr id="119" name="Shape 119"/>
          <p:cNvSpPr/>
          <p:nvPr/>
        </p:nvSpPr>
        <p:spPr>
          <a:xfrm>
            <a:off x="2676524" y="5840412"/>
            <a:ext cx="5583240" cy="348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PowerPoint</a:t>
            </a:r>
            <a:r>
              <a:rPr baseline="30000"/>
              <a:t>®</a:t>
            </a:r>
            <a:r>
              <a:t> Lecture Slide Presentation by</a:t>
            </a:r>
          </a:p>
        </p:txBody>
      </p:sp>
      <p:sp>
        <p:nvSpPr>
          <p:cNvPr id="120" name="Shape 120"/>
          <p:cNvSpPr/>
          <p:nvPr/>
        </p:nvSpPr>
        <p:spPr>
          <a:xfrm>
            <a:off x="1187450" y="6156325"/>
            <a:ext cx="8556625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800">
                <a:solidFill>
                  <a:srgbClr val="CC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Dr. Howard D. Booth, Professor of Biology, Eastern Michigan University</a:t>
            </a:r>
          </a:p>
        </p:txBody>
      </p:sp>
      <p:sp>
        <p:nvSpPr>
          <p:cNvPr id="121" name="Shape 121"/>
          <p:cNvSpPr/>
          <p:nvPr/>
        </p:nvSpPr>
        <p:spPr>
          <a:xfrm>
            <a:off x="3654258" y="1087437"/>
            <a:ext cx="3627771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FFFFCC"/>
                </a:solidFill>
              </a:defRPr>
            </a:lvl1pPr>
          </a:lstStyle>
          <a:p>
            <a:r>
              <a:t>AN INTEGRATED APPROACH</a:t>
            </a:r>
          </a:p>
        </p:txBody>
      </p:sp>
      <p:sp>
        <p:nvSpPr>
          <p:cNvPr id="122" name="Shape 122"/>
          <p:cNvSpPr/>
          <p:nvPr/>
        </p:nvSpPr>
        <p:spPr>
          <a:xfrm>
            <a:off x="4409549" y="114300"/>
            <a:ext cx="2147352" cy="311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 H I R D  E D I T I O N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0" y="0"/>
            <a:ext cx="10287000" cy="939800"/>
          </a:xfrm>
          <a:prstGeom prst="rect">
            <a:avLst/>
          </a:prstGeom>
          <a:solidFill>
            <a:srgbClr val="3366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241300" y="6586538"/>
            <a:ext cx="8143875" cy="213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900">
                <a:solidFill>
                  <a:srgbClr val="3366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Copyright © 2004 Pearson Education, Inc., publishing as Benjamin Cummings</a:t>
            </a:r>
          </a:p>
        </p:txBody>
      </p:sp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225425" y="436562"/>
            <a:ext cx="9858375" cy="503238"/>
          </a:xfrm>
          <a:prstGeom prst="rect">
            <a:avLst/>
          </a:prstGeom>
          <a:effectLst>
            <a:outerShdw blurRad="63500" dist="29783" dir="3885597" rotWithShape="0">
              <a:schemeClr val="accent2">
                <a:alpha val="74998"/>
              </a:schemeClr>
            </a:outerShdw>
          </a:effectLst>
        </p:spPr>
        <p:txBody>
          <a:bodyPr lIns="45719" tIns="45719" rIns="45719" bIns="45719" anchor="b">
            <a:normAutofit/>
          </a:bodyPr>
          <a:lstStyle>
            <a:lvl1pPr>
              <a:lnSpc>
                <a:spcPct val="90000"/>
              </a:lnSpc>
              <a:tabLst>
                <a:tab pos="46863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sz="half" idx="1"/>
          </p:nvPr>
        </p:nvSpPr>
        <p:spPr>
          <a:xfrm>
            <a:off x="223838" y="2352675"/>
            <a:ext cx="9772651" cy="2781300"/>
          </a:xfrm>
          <a:prstGeom prst="rect">
            <a:avLst/>
          </a:prstGeom>
        </p:spPr>
        <p:txBody>
          <a:bodyPr lIns="45719" tIns="45719" rIns="45719" bIns="45719" anchor="ctr">
            <a:normAutofit/>
          </a:bodyPr>
          <a:lstStyle>
            <a:lvl1pPr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SzPct val="100000"/>
              <a:buFont typeface="Times New Roman"/>
              <a:buChar char="•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SzPct val="100000"/>
              <a:buFont typeface="Times New Roman"/>
              <a:buChar char="•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SzPct val="100000"/>
              <a:buFont typeface="Times New Roman"/>
              <a:buChar char="•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Font typeface="Times New Roman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Font typeface="Times New Roman"/>
              <a:buChar char="•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4" name="Shape 134"/>
          <p:cNvSpPr>
            <a:spLocks noGrp="1"/>
          </p:cNvSpPr>
          <p:nvPr>
            <p:ph type="sldNum" sz="quarter" idx="2"/>
          </p:nvPr>
        </p:nvSpPr>
        <p:spPr>
          <a:xfrm>
            <a:off x="9233534" y="6248400"/>
            <a:ext cx="281941" cy="287087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 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xfrm>
            <a:off x="225425" y="436562"/>
            <a:ext cx="9858375" cy="503238"/>
          </a:xfrm>
          <a:prstGeom prst="rect">
            <a:avLst/>
          </a:prstGeom>
          <a:effectLst>
            <a:outerShdw blurRad="63500" dist="29783" dir="3885597" rotWithShape="0">
              <a:schemeClr val="accent2">
                <a:alpha val="74998"/>
              </a:schemeClr>
            </a:outerShdw>
          </a:effectLst>
        </p:spPr>
        <p:txBody>
          <a:bodyPr lIns="45719" tIns="45719" rIns="45719" bIns="45719" anchor="b">
            <a:normAutofit/>
          </a:bodyPr>
          <a:lstStyle>
            <a:lvl1pPr>
              <a:lnSpc>
                <a:spcPct val="90000"/>
              </a:lnSpc>
              <a:tabLst>
                <a:tab pos="46863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42" name="Shape 142"/>
          <p:cNvSpPr>
            <a:spLocks noGrp="1"/>
          </p:cNvSpPr>
          <p:nvPr>
            <p:ph type="body" sz="half" idx="1"/>
          </p:nvPr>
        </p:nvSpPr>
        <p:spPr>
          <a:xfrm>
            <a:off x="223838" y="2352675"/>
            <a:ext cx="9772651" cy="2781300"/>
          </a:xfrm>
          <a:prstGeom prst="rect">
            <a:avLst/>
          </a:prstGeom>
        </p:spPr>
        <p:txBody>
          <a:bodyPr lIns="45719" tIns="45719" rIns="45719" bIns="45719" anchor="ctr">
            <a:normAutofit/>
          </a:bodyPr>
          <a:lstStyle>
            <a:lvl1pPr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SzPct val="100000"/>
              <a:buFont typeface="Times New Roman"/>
              <a:buChar char="•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SzPct val="100000"/>
              <a:buFont typeface="Times New Roman"/>
              <a:buChar char="•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SzPct val="100000"/>
              <a:buFont typeface="Times New Roman"/>
              <a:buChar char="•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Font typeface="Times New Roman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Font typeface="Times New Roman"/>
              <a:buChar char="•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xfrm>
            <a:off x="9233534" y="6248400"/>
            <a:ext cx="281941" cy="287087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0" y="0"/>
            <a:ext cx="10287000" cy="939800"/>
          </a:xfrm>
          <a:prstGeom prst="rect">
            <a:avLst/>
          </a:prstGeom>
          <a:solidFill>
            <a:srgbClr val="3366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241300" y="6586538"/>
            <a:ext cx="8143875" cy="213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900">
                <a:solidFill>
                  <a:srgbClr val="3366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Copyright © 2004 Pearson Education, Inc., publishing as Benjamin Cummings</a:t>
            </a:r>
          </a:p>
        </p:txBody>
      </p:sp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  <a:prstGeom prst="rect">
            <a:avLst/>
          </a:prstGeom>
          <a:effectLst>
            <a:outerShdw blurRad="63500" dist="29783" dir="3885597" rotWithShape="0">
              <a:schemeClr val="accent2">
                <a:alpha val="74998"/>
              </a:schemeClr>
            </a:outerShdw>
          </a:effectLst>
        </p:spPr>
        <p:txBody>
          <a:bodyPr lIns="45719" tIns="45719" rIns="45719" bIns="45719" anchor="t">
            <a:normAutofit/>
          </a:bodyPr>
          <a:lstStyle>
            <a:lvl1pPr>
              <a:lnSpc>
                <a:spcPct val="90000"/>
              </a:lnSpc>
              <a:tabLst>
                <a:tab pos="4686300" algn="l"/>
              </a:tabLst>
              <a:defRPr sz="4000" cap="all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xfrm>
            <a:off x="812800" y="2906713"/>
            <a:ext cx="8743950" cy="1500188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 marL="0" indent="0">
              <a:lnSpc>
                <a:spcPct val="90000"/>
              </a:lnSpc>
              <a:spcBef>
                <a:spcPts val="900"/>
              </a:spcBef>
              <a:buClrTx/>
              <a:buSzTx/>
              <a:buFontTx/>
              <a:buNone/>
              <a:defRPr sz="20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457200">
              <a:lnSpc>
                <a:spcPct val="90000"/>
              </a:lnSpc>
              <a:spcBef>
                <a:spcPts val="900"/>
              </a:spcBef>
              <a:buClrTx/>
              <a:buSzTx/>
              <a:buFontTx/>
              <a:buNone/>
              <a:defRPr sz="20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914400">
              <a:lnSpc>
                <a:spcPct val="90000"/>
              </a:lnSpc>
              <a:spcBef>
                <a:spcPts val="900"/>
              </a:spcBef>
              <a:buClrTx/>
              <a:buSzTx/>
              <a:buFontTx/>
              <a:buNone/>
              <a:defRPr sz="20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371600">
              <a:lnSpc>
                <a:spcPct val="90000"/>
              </a:lnSpc>
              <a:spcBef>
                <a:spcPts val="900"/>
              </a:spcBef>
              <a:buClrTx/>
              <a:buSzTx/>
              <a:buFontTx/>
              <a:buNone/>
              <a:defRPr sz="20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828800">
              <a:lnSpc>
                <a:spcPct val="90000"/>
              </a:lnSpc>
              <a:spcBef>
                <a:spcPts val="900"/>
              </a:spcBef>
              <a:buClrTx/>
              <a:buSzTx/>
              <a:buFontTx/>
              <a:buNone/>
              <a:defRPr sz="20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4" name="Shape 154"/>
          <p:cNvSpPr>
            <a:spLocks noGrp="1"/>
          </p:cNvSpPr>
          <p:nvPr>
            <p:ph type="sldNum" sz="quarter" idx="2"/>
          </p:nvPr>
        </p:nvSpPr>
        <p:spPr>
          <a:xfrm>
            <a:off x="9233534" y="6248400"/>
            <a:ext cx="281941" cy="287087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0" y="0"/>
            <a:ext cx="10287000" cy="939800"/>
          </a:xfrm>
          <a:prstGeom prst="rect">
            <a:avLst/>
          </a:prstGeom>
          <a:solidFill>
            <a:srgbClr val="3366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241300" y="6586538"/>
            <a:ext cx="8143875" cy="213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900">
                <a:solidFill>
                  <a:srgbClr val="3366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Copyright © 2004 Pearson Education, Inc., publishing as Benjamin Cummings</a:t>
            </a:r>
          </a:p>
        </p:txBody>
      </p:sp>
      <p:sp>
        <p:nvSpPr>
          <p:cNvPr id="163" name="Shape 163"/>
          <p:cNvSpPr>
            <a:spLocks noGrp="1"/>
          </p:cNvSpPr>
          <p:nvPr>
            <p:ph type="title"/>
          </p:nvPr>
        </p:nvSpPr>
        <p:spPr>
          <a:xfrm>
            <a:off x="225425" y="436562"/>
            <a:ext cx="9858375" cy="503238"/>
          </a:xfrm>
          <a:prstGeom prst="rect">
            <a:avLst/>
          </a:prstGeom>
          <a:effectLst>
            <a:outerShdw blurRad="63500" dist="29783" dir="3885597" rotWithShape="0">
              <a:schemeClr val="accent2">
                <a:alpha val="74998"/>
              </a:schemeClr>
            </a:outerShdw>
          </a:effectLst>
        </p:spPr>
        <p:txBody>
          <a:bodyPr lIns="45719" tIns="45719" rIns="45719" bIns="45719" anchor="b">
            <a:normAutofit/>
          </a:bodyPr>
          <a:lstStyle>
            <a:lvl1pPr>
              <a:lnSpc>
                <a:spcPct val="90000"/>
              </a:lnSpc>
              <a:tabLst>
                <a:tab pos="46863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223838" y="2352675"/>
            <a:ext cx="4810126" cy="2781300"/>
          </a:xfrm>
          <a:prstGeom prst="rect">
            <a:avLst/>
          </a:prstGeom>
        </p:spPr>
        <p:txBody>
          <a:bodyPr lIns="45719" tIns="45719" rIns="45719" bIns="45719" anchor="ctr">
            <a:normAutofit/>
          </a:bodyPr>
          <a:lstStyle>
            <a:lvl1pPr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SzPct val="100000"/>
              <a:buFont typeface="Times New Roman"/>
              <a:buChar char="•"/>
              <a:defRPr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90575" indent="-333375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SzPct val="100000"/>
              <a:buFont typeface="Times New Roman"/>
              <a:buChar char="•"/>
              <a:defRPr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34439" indent="-320039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SzPct val="100000"/>
              <a:buFont typeface="Times New Roman"/>
              <a:buChar char="•"/>
              <a:defRPr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27200" indent="-35560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Font typeface="Times New Roman"/>
              <a:defRPr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184400" indent="-35560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Font typeface="Times New Roman"/>
              <a:buChar char="•"/>
              <a:defRPr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hape 165"/>
          <p:cNvSpPr>
            <a:spLocks noGrp="1"/>
          </p:cNvSpPr>
          <p:nvPr>
            <p:ph type="sldNum" sz="quarter" idx="2"/>
          </p:nvPr>
        </p:nvSpPr>
        <p:spPr>
          <a:xfrm>
            <a:off x="9233534" y="6248400"/>
            <a:ext cx="281941" cy="287087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0" y="0"/>
            <a:ext cx="10287000" cy="939800"/>
          </a:xfrm>
          <a:prstGeom prst="rect">
            <a:avLst/>
          </a:prstGeom>
          <a:solidFill>
            <a:srgbClr val="3366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241300" y="6586538"/>
            <a:ext cx="8143875" cy="213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900">
                <a:solidFill>
                  <a:srgbClr val="3366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Copyright © 2004 Pearson Education, Inc., publishing as Benjamin Cummings</a:t>
            </a:r>
          </a:p>
        </p:txBody>
      </p:sp>
      <p:sp>
        <p:nvSpPr>
          <p:cNvPr id="174" name="Shape 174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1"/>
          </a:xfrm>
          <a:prstGeom prst="rect">
            <a:avLst/>
          </a:prstGeom>
          <a:effectLst>
            <a:outerShdw blurRad="63500" dist="29783" dir="3885597" rotWithShape="0">
              <a:schemeClr val="accent2">
                <a:alpha val="74998"/>
              </a:schemeClr>
            </a:outerShdw>
          </a:effectLst>
        </p:spPr>
        <p:txBody>
          <a:bodyPr lIns="45719" tIns="45719" rIns="45719" bIns="45719" anchor="b">
            <a:normAutofit/>
          </a:bodyPr>
          <a:lstStyle>
            <a:lvl1pPr>
              <a:lnSpc>
                <a:spcPct val="90000"/>
              </a:lnSpc>
              <a:tabLst>
                <a:tab pos="46863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75" name="Shape 175"/>
          <p:cNvSpPr>
            <a:spLocks noGrp="1"/>
          </p:cNvSpPr>
          <p:nvPr>
            <p:ph type="body" sz="quarter" idx="1"/>
          </p:nvPr>
        </p:nvSpPr>
        <p:spPr>
          <a:xfrm>
            <a:off x="514350" y="1535112"/>
            <a:ext cx="4545013" cy="639763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 marL="0" indent="0">
              <a:lnSpc>
                <a:spcPct val="90000"/>
              </a:lnSpc>
              <a:spcBef>
                <a:spcPts val="1100"/>
              </a:spcBef>
              <a:buClrTx/>
              <a:buSzTx/>
              <a:buFontTx/>
              <a:buNone/>
              <a:defRPr sz="2400" b="1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457200">
              <a:lnSpc>
                <a:spcPct val="90000"/>
              </a:lnSpc>
              <a:spcBef>
                <a:spcPts val="1100"/>
              </a:spcBef>
              <a:buClrTx/>
              <a:buSzTx/>
              <a:buFontTx/>
              <a:buNone/>
              <a:defRPr sz="2400" b="1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914400">
              <a:lnSpc>
                <a:spcPct val="90000"/>
              </a:lnSpc>
              <a:spcBef>
                <a:spcPts val="1100"/>
              </a:spcBef>
              <a:buClrTx/>
              <a:buSzTx/>
              <a:buFontTx/>
              <a:buNone/>
              <a:defRPr sz="2400" b="1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371600">
              <a:lnSpc>
                <a:spcPct val="90000"/>
              </a:lnSpc>
              <a:spcBef>
                <a:spcPts val="1100"/>
              </a:spcBef>
              <a:buClrTx/>
              <a:buSzTx/>
              <a:buFontTx/>
              <a:buNone/>
              <a:defRPr sz="2400" b="1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828800">
              <a:lnSpc>
                <a:spcPct val="90000"/>
              </a:lnSpc>
              <a:spcBef>
                <a:spcPts val="1100"/>
              </a:spcBef>
              <a:buClrTx/>
              <a:buSzTx/>
              <a:buFontTx/>
              <a:buNone/>
              <a:defRPr sz="2400" b="1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6" name="Shape 176"/>
          <p:cNvSpPr>
            <a:spLocks noGrp="1"/>
          </p:cNvSpPr>
          <p:nvPr>
            <p:ph type="body" sz="quarter" idx="13"/>
          </p:nvPr>
        </p:nvSpPr>
        <p:spPr>
          <a:xfrm>
            <a:off x="5226050" y="1535112"/>
            <a:ext cx="4546600" cy="639763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/>
          <a:p>
            <a:pPr marL="0" indent="0">
              <a:lnSpc>
                <a:spcPct val="90000"/>
              </a:lnSpc>
              <a:spcBef>
                <a:spcPts val="1100"/>
              </a:spcBef>
              <a:buClrTx/>
              <a:buSzTx/>
              <a:buFontTx/>
              <a:buNone/>
              <a:defRPr sz="2400" b="1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sldNum" sz="quarter" idx="2"/>
          </p:nvPr>
        </p:nvSpPr>
        <p:spPr>
          <a:xfrm>
            <a:off x="9233534" y="6248400"/>
            <a:ext cx="281941" cy="287087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/>
        </p:nvSpPr>
        <p:spPr>
          <a:xfrm>
            <a:off x="0" y="0"/>
            <a:ext cx="10287000" cy="939800"/>
          </a:xfrm>
          <a:prstGeom prst="rect">
            <a:avLst/>
          </a:prstGeom>
          <a:solidFill>
            <a:srgbClr val="3366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85" name="Shape 185"/>
          <p:cNvSpPr/>
          <p:nvPr/>
        </p:nvSpPr>
        <p:spPr>
          <a:xfrm>
            <a:off x="241300" y="6586538"/>
            <a:ext cx="8143875" cy="213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900">
                <a:solidFill>
                  <a:srgbClr val="3366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Copyright © 2004 Pearson Education, Inc., publishing as Benjamin Cummings</a:t>
            </a:r>
          </a:p>
        </p:txBody>
      </p:sp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225425" y="436562"/>
            <a:ext cx="9858375" cy="503238"/>
          </a:xfrm>
          <a:prstGeom prst="rect">
            <a:avLst/>
          </a:prstGeom>
          <a:effectLst>
            <a:outerShdw blurRad="63500" dist="29783" dir="3885597" rotWithShape="0">
              <a:schemeClr val="accent2">
                <a:alpha val="74998"/>
              </a:schemeClr>
            </a:outerShdw>
          </a:effectLst>
        </p:spPr>
        <p:txBody>
          <a:bodyPr lIns="45719" tIns="45719" rIns="45719" bIns="45719" anchor="b">
            <a:normAutofit/>
          </a:bodyPr>
          <a:lstStyle>
            <a:lvl1pPr>
              <a:lnSpc>
                <a:spcPct val="90000"/>
              </a:lnSpc>
              <a:tabLst>
                <a:tab pos="46863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87" name="Shape 187"/>
          <p:cNvSpPr>
            <a:spLocks noGrp="1"/>
          </p:cNvSpPr>
          <p:nvPr>
            <p:ph type="sldNum" sz="quarter" idx="2"/>
          </p:nvPr>
        </p:nvSpPr>
        <p:spPr>
          <a:xfrm>
            <a:off x="9233534" y="6248400"/>
            <a:ext cx="281941" cy="287087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0" y="0"/>
            <a:ext cx="10287000" cy="939800"/>
          </a:xfrm>
          <a:prstGeom prst="rect">
            <a:avLst/>
          </a:prstGeom>
          <a:solidFill>
            <a:srgbClr val="3366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241300" y="6586538"/>
            <a:ext cx="8143875" cy="213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900">
                <a:solidFill>
                  <a:srgbClr val="3366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Copyright © 2004 Pearson Education, Inc., publishing as Benjamin Cummings</a:t>
            </a:r>
          </a:p>
        </p:txBody>
      </p:sp>
      <p:sp>
        <p:nvSpPr>
          <p:cNvPr id="196" name="Shape 196"/>
          <p:cNvSpPr>
            <a:spLocks noGrp="1"/>
          </p:cNvSpPr>
          <p:nvPr>
            <p:ph type="sldNum" sz="quarter" idx="2"/>
          </p:nvPr>
        </p:nvSpPr>
        <p:spPr>
          <a:xfrm>
            <a:off x="9233534" y="6248400"/>
            <a:ext cx="281941" cy="287087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3171825" y="1981200"/>
            <a:ext cx="68580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/>
        </p:nvSpPr>
        <p:spPr>
          <a:xfrm>
            <a:off x="0" y="0"/>
            <a:ext cx="10287000" cy="939800"/>
          </a:xfrm>
          <a:prstGeom prst="rect">
            <a:avLst/>
          </a:prstGeom>
          <a:solidFill>
            <a:srgbClr val="3366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241300" y="6586538"/>
            <a:ext cx="8143875" cy="213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900">
                <a:solidFill>
                  <a:srgbClr val="3366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Copyright © 2004 Pearson Education, Inc., publishing as Benjamin Cummings</a:t>
            </a:r>
          </a:p>
        </p:txBody>
      </p:sp>
      <p:sp>
        <p:nvSpPr>
          <p:cNvPr id="205" name="Shape 205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  <a:prstGeom prst="rect">
            <a:avLst/>
          </a:prstGeom>
          <a:effectLst>
            <a:outerShdw blurRad="63500" dist="29783" dir="3885597" rotWithShape="0">
              <a:schemeClr val="accent2">
                <a:alpha val="74998"/>
              </a:schemeClr>
            </a:outerShdw>
          </a:effectLst>
        </p:spPr>
        <p:txBody>
          <a:bodyPr lIns="45719" tIns="45719" rIns="45719" bIns="45719" anchor="b">
            <a:normAutofit/>
          </a:bodyPr>
          <a:lstStyle>
            <a:lvl1pPr>
              <a:lnSpc>
                <a:spcPct val="90000"/>
              </a:lnSpc>
              <a:tabLst>
                <a:tab pos="46863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206" name="Shape 206"/>
          <p:cNvSpPr>
            <a:spLocks noGrp="1"/>
          </p:cNvSpPr>
          <p:nvPr>
            <p:ph type="body" idx="1"/>
          </p:nvPr>
        </p:nvSpPr>
        <p:spPr>
          <a:xfrm>
            <a:off x="4022725" y="273050"/>
            <a:ext cx="5749925" cy="5853113"/>
          </a:xfrm>
          <a:prstGeom prst="rect">
            <a:avLst/>
          </a:prstGeom>
        </p:spPr>
        <p:txBody>
          <a:bodyPr lIns="45719" tIns="45719" rIns="45719" bIns="45719" anchor="ctr">
            <a:normAutofit/>
          </a:bodyPr>
          <a:lstStyle>
            <a:lvl1pPr>
              <a:lnSpc>
                <a:spcPct val="90000"/>
              </a:lnSpc>
              <a:spcBef>
                <a:spcPts val="1500"/>
              </a:spcBef>
              <a:buClr>
                <a:srgbClr val="333399"/>
              </a:buClr>
              <a:buSzPct val="100000"/>
              <a:buFont typeface="Times New Roman"/>
              <a:buChar char="•"/>
              <a:defRPr sz="32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3771" indent="-326571">
              <a:lnSpc>
                <a:spcPct val="90000"/>
              </a:lnSpc>
              <a:spcBef>
                <a:spcPts val="1500"/>
              </a:spcBef>
              <a:buClr>
                <a:srgbClr val="333399"/>
              </a:buClr>
              <a:buSzPct val="100000"/>
              <a:buFont typeface="Times New Roman"/>
              <a:buChar char="•"/>
              <a:defRPr sz="32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19200" indent="-304800">
              <a:lnSpc>
                <a:spcPct val="90000"/>
              </a:lnSpc>
              <a:spcBef>
                <a:spcPts val="1500"/>
              </a:spcBef>
              <a:buClr>
                <a:srgbClr val="333399"/>
              </a:buClr>
              <a:buSzPct val="100000"/>
              <a:buFont typeface="Times New Roman"/>
              <a:buChar char="•"/>
              <a:defRPr sz="32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37360" indent="-365760">
              <a:lnSpc>
                <a:spcPct val="90000"/>
              </a:lnSpc>
              <a:spcBef>
                <a:spcPts val="1500"/>
              </a:spcBef>
              <a:buClr>
                <a:srgbClr val="333399"/>
              </a:buClr>
              <a:buFont typeface="Times New Roman"/>
              <a:defRPr sz="32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194560" indent="-365760">
              <a:lnSpc>
                <a:spcPct val="90000"/>
              </a:lnSpc>
              <a:spcBef>
                <a:spcPts val="1500"/>
              </a:spcBef>
              <a:buClr>
                <a:srgbClr val="333399"/>
              </a:buClr>
              <a:buFont typeface="Times New Roman"/>
              <a:buChar char="•"/>
              <a:defRPr sz="32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7" name="Shape 207"/>
          <p:cNvSpPr>
            <a:spLocks noGrp="1"/>
          </p:cNvSpPr>
          <p:nvPr>
            <p:ph type="body" sz="half" idx="13"/>
          </p:nvPr>
        </p:nvSpPr>
        <p:spPr>
          <a:xfrm>
            <a:off x="514350" y="1435100"/>
            <a:ext cx="3384550" cy="4691063"/>
          </a:xfrm>
          <a:prstGeom prst="rect">
            <a:avLst/>
          </a:prstGeom>
        </p:spPr>
        <p:txBody>
          <a:bodyPr lIns="45719" tIns="45719" rIns="45719" bIns="45719" anchor="ctr">
            <a:normAutofit/>
          </a:bodyPr>
          <a:lstStyle/>
          <a:p>
            <a:pPr marL="0" indent="0">
              <a:lnSpc>
                <a:spcPct val="90000"/>
              </a:lnSpc>
              <a:buClrTx/>
              <a:buSzTx/>
              <a:buFontTx/>
              <a:buNone/>
              <a:defRPr sz="14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</p:txBody>
      </p:sp>
      <p:sp>
        <p:nvSpPr>
          <p:cNvPr id="208" name="Shape 208"/>
          <p:cNvSpPr>
            <a:spLocks noGrp="1"/>
          </p:cNvSpPr>
          <p:nvPr>
            <p:ph type="sldNum" sz="quarter" idx="2"/>
          </p:nvPr>
        </p:nvSpPr>
        <p:spPr>
          <a:xfrm>
            <a:off x="9233534" y="6248400"/>
            <a:ext cx="281941" cy="287087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/>
        </p:nvSpPr>
        <p:spPr>
          <a:xfrm>
            <a:off x="0" y="0"/>
            <a:ext cx="10287000" cy="939800"/>
          </a:xfrm>
          <a:prstGeom prst="rect">
            <a:avLst/>
          </a:prstGeom>
          <a:solidFill>
            <a:srgbClr val="3366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241300" y="6586538"/>
            <a:ext cx="8143875" cy="213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900">
                <a:solidFill>
                  <a:srgbClr val="3366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Copyright © 2004 Pearson Education, Inc., publishing as Benjamin Cummings</a:t>
            </a:r>
          </a:p>
        </p:txBody>
      </p:sp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  <a:effectLst>
            <a:outerShdw blurRad="63500" dist="29783" dir="3885597" rotWithShape="0">
              <a:schemeClr val="accent2">
                <a:alpha val="74998"/>
              </a:schemeClr>
            </a:outerShdw>
          </a:effectLst>
        </p:spPr>
        <p:txBody>
          <a:bodyPr lIns="45719" tIns="45719" rIns="45719" bIns="45719" anchor="b">
            <a:normAutofit/>
          </a:bodyPr>
          <a:lstStyle>
            <a:lvl1pPr>
              <a:lnSpc>
                <a:spcPct val="90000"/>
              </a:lnSpc>
              <a:tabLst>
                <a:tab pos="46863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218" name="Shape 218"/>
          <p:cNvSpPr>
            <a:spLocks noGrp="1"/>
          </p:cNvSpPr>
          <p:nvPr>
            <p:ph type="pic" sz="half" idx="13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body" sz="quarter" idx="1"/>
          </p:nvPr>
        </p:nvSpPr>
        <p:spPr>
          <a:xfrm>
            <a:off x="2016125" y="5367337"/>
            <a:ext cx="6172200" cy="804863"/>
          </a:xfrm>
          <a:prstGeom prst="rect">
            <a:avLst/>
          </a:prstGeom>
        </p:spPr>
        <p:txBody>
          <a:bodyPr lIns="45719" tIns="45719" rIns="45719" bIns="45719" anchor="ctr">
            <a:normAutofit/>
          </a:bodyPr>
          <a:lstStyle>
            <a:lvl1pPr marL="0" indent="0">
              <a:lnSpc>
                <a:spcPct val="90000"/>
              </a:lnSpc>
              <a:buClrTx/>
              <a:buSzTx/>
              <a:buFontTx/>
              <a:buNone/>
              <a:defRPr sz="14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457200">
              <a:lnSpc>
                <a:spcPct val="90000"/>
              </a:lnSpc>
              <a:buClrTx/>
              <a:buSzTx/>
              <a:buFontTx/>
              <a:buNone/>
              <a:defRPr sz="14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914400">
              <a:lnSpc>
                <a:spcPct val="90000"/>
              </a:lnSpc>
              <a:buClrTx/>
              <a:buSzTx/>
              <a:buFontTx/>
              <a:buNone/>
              <a:defRPr sz="14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371600">
              <a:lnSpc>
                <a:spcPct val="90000"/>
              </a:lnSpc>
              <a:buClrTx/>
              <a:buSzTx/>
              <a:buFontTx/>
              <a:buNone/>
              <a:defRPr sz="14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828800">
              <a:lnSpc>
                <a:spcPct val="90000"/>
              </a:lnSpc>
              <a:buClrTx/>
              <a:buSzTx/>
              <a:buFontTx/>
              <a:buNone/>
              <a:defRPr sz="14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0" name="Shape 220"/>
          <p:cNvSpPr>
            <a:spLocks noGrp="1"/>
          </p:cNvSpPr>
          <p:nvPr>
            <p:ph type="sldNum" sz="quarter" idx="2"/>
          </p:nvPr>
        </p:nvSpPr>
        <p:spPr>
          <a:xfrm>
            <a:off x="9233534" y="6248400"/>
            <a:ext cx="281941" cy="287087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/>
        </p:nvSpPr>
        <p:spPr>
          <a:xfrm>
            <a:off x="0" y="0"/>
            <a:ext cx="10287000" cy="939800"/>
          </a:xfrm>
          <a:prstGeom prst="rect">
            <a:avLst/>
          </a:prstGeom>
          <a:solidFill>
            <a:srgbClr val="3366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241300" y="6586538"/>
            <a:ext cx="8143875" cy="213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900">
                <a:solidFill>
                  <a:srgbClr val="3366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Copyright © 2004 Pearson Education, Inc., publishing as Benjamin Cummings</a:t>
            </a:r>
          </a:p>
        </p:txBody>
      </p:sp>
      <p:sp>
        <p:nvSpPr>
          <p:cNvPr id="229" name="Shape 229"/>
          <p:cNvSpPr>
            <a:spLocks noGrp="1"/>
          </p:cNvSpPr>
          <p:nvPr>
            <p:ph type="title"/>
          </p:nvPr>
        </p:nvSpPr>
        <p:spPr>
          <a:xfrm>
            <a:off x="225425" y="436562"/>
            <a:ext cx="9858375" cy="503238"/>
          </a:xfrm>
          <a:prstGeom prst="rect">
            <a:avLst/>
          </a:prstGeom>
          <a:effectLst>
            <a:outerShdw blurRad="63500" dist="29783" dir="3885597" rotWithShape="0">
              <a:schemeClr val="accent2">
                <a:alpha val="74998"/>
              </a:schemeClr>
            </a:outerShdw>
          </a:effectLst>
        </p:spPr>
        <p:txBody>
          <a:bodyPr lIns="45719" tIns="45719" rIns="45719" bIns="45719" anchor="b">
            <a:normAutofit/>
          </a:bodyPr>
          <a:lstStyle>
            <a:lvl1pPr>
              <a:lnSpc>
                <a:spcPct val="90000"/>
              </a:lnSpc>
              <a:tabLst>
                <a:tab pos="46863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230" name="Shape 230"/>
          <p:cNvSpPr>
            <a:spLocks noGrp="1"/>
          </p:cNvSpPr>
          <p:nvPr>
            <p:ph type="body" sz="half" idx="1"/>
          </p:nvPr>
        </p:nvSpPr>
        <p:spPr>
          <a:xfrm>
            <a:off x="223838" y="2352675"/>
            <a:ext cx="9772651" cy="2781300"/>
          </a:xfrm>
          <a:prstGeom prst="rect">
            <a:avLst/>
          </a:prstGeom>
        </p:spPr>
        <p:txBody>
          <a:bodyPr lIns="45719" tIns="45719" rIns="45719" bIns="45719" anchor="ctr">
            <a:normAutofit/>
          </a:bodyPr>
          <a:lstStyle>
            <a:lvl1pPr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SzPct val="100000"/>
              <a:buFont typeface="Times New Roman"/>
              <a:buChar char="•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SzPct val="100000"/>
              <a:buFont typeface="Times New Roman"/>
              <a:buChar char="•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SzPct val="100000"/>
              <a:buFont typeface="Times New Roman"/>
              <a:buChar char="•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Font typeface="Times New Roman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Font typeface="Times New Roman"/>
              <a:buChar char="•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1" name="Shape 231"/>
          <p:cNvSpPr>
            <a:spLocks noGrp="1"/>
          </p:cNvSpPr>
          <p:nvPr>
            <p:ph type="sldNum" sz="quarter" idx="2"/>
          </p:nvPr>
        </p:nvSpPr>
        <p:spPr>
          <a:xfrm>
            <a:off x="9233534" y="6248400"/>
            <a:ext cx="281941" cy="287087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/>
        </p:nvSpPr>
        <p:spPr>
          <a:xfrm>
            <a:off x="0" y="0"/>
            <a:ext cx="10287000" cy="939800"/>
          </a:xfrm>
          <a:prstGeom prst="rect">
            <a:avLst/>
          </a:prstGeom>
          <a:solidFill>
            <a:srgbClr val="3366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239" name="Shape 239"/>
          <p:cNvSpPr/>
          <p:nvPr/>
        </p:nvSpPr>
        <p:spPr>
          <a:xfrm>
            <a:off x="241300" y="6586538"/>
            <a:ext cx="8143875" cy="213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900">
                <a:solidFill>
                  <a:srgbClr val="3366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Copyright © 2004 Pearson Education, Inc., publishing as Benjamin Cummings</a:t>
            </a:r>
          </a:p>
        </p:txBody>
      </p:sp>
      <p:sp>
        <p:nvSpPr>
          <p:cNvPr id="240" name="Shape 240"/>
          <p:cNvSpPr>
            <a:spLocks noGrp="1"/>
          </p:cNvSpPr>
          <p:nvPr>
            <p:ph type="title"/>
          </p:nvPr>
        </p:nvSpPr>
        <p:spPr>
          <a:xfrm>
            <a:off x="7620000" y="436562"/>
            <a:ext cx="2463800" cy="4697414"/>
          </a:xfrm>
          <a:prstGeom prst="rect">
            <a:avLst/>
          </a:prstGeom>
          <a:effectLst>
            <a:outerShdw blurRad="63500" dist="29783" dir="3885597" rotWithShape="0">
              <a:schemeClr val="accent2">
                <a:alpha val="74998"/>
              </a:schemeClr>
            </a:outerShdw>
          </a:effectLst>
        </p:spPr>
        <p:txBody>
          <a:bodyPr lIns="45719" tIns="45719" rIns="45719" bIns="45719" anchor="b">
            <a:normAutofit/>
          </a:bodyPr>
          <a:lstStyle>
            <a:lvl1pPr>
              <a:lnSpc>
                <a:spcPct val="90000"/>
              </a:lnSpc>
              <a:tabLst>
                <a:tab pos="4686300" algn="l"/>
              </a:tabLst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241" name="Shape 241"/>
          <p:cNvSpPr>
            <a:spLocks noGrp="1"/>
          </p:cNvSpPr>
          <p:nvPr>
            <p:ph type="body" idx="1"/>
          </p:nvPr>
        </p:nvSpPr>
        <p:spPr>
          <a:xfrm>
            <a:off x="223838" y="436562"/>
            <a:ext cx="7243762" cy="4697414"/>
          </a:xfrm>
          <a:prstGeom prst="rect">
            <a:avLst/>
          </a:prstGeom>
        </p:spPr>
        <p:txBody>
          <a:bodyPr lIns="45719" tIns="45719" rIns="45719" bIns="45719" anchor="ctr">
            <a:normAutofit/>
          </a:bodyPr>
          <a:lstStyle>
            <a:lvl1pPr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SzPct val="100000"/>
              <a:buFont typeface="Times New Roman"/>
              <a:buChar char="•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SzPct val="100000"/>
              <a:buFont typeface="Times New Roman"/>
              <a:buChar char="•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SzPct val="100000"/>
              <a:buFont typeface="Times New Roman"/>
              <a:buChar char="•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Font typeface="Times New Roman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>
              <a:lnSpc>
                <a:spcPct val="90000"/>
              </a:lnSpc>
              <a:spcBef>
                <a:spcPts val="1300"/>
              </a:spcBef>
              <a:buClr>
                <a:srgbClr val="333399"/>
              </a:buClr>
              <a:buFont typeface="Times New Roman"/>
              <a:buChar char="•"/>
              <a:defRPr sz="2900">
                <a:solidFill>
                  <a:srgbClr val="003333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2" name="Shape 242"/>
          <p:cNvSpPr>
            <a:spLocks noGrp="1"/>
          </p:cNvSpPr>
          <p:nvPr>
            <p:ph type="sldNum" sz="quarter" idx="2"/>
          </p:nvPr>
        </p:nvSpPr>
        <p:spPr>
          <a:xfrm>
            <a:off x="9233534" y="6248400"/>
            <a:ext cx="281941" cy="287087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Shape 250"/>
          <p:cNvSpPr>
            <a:spLocks noGrp="1"/>
          </p:cNvSpPr>
          <p:nvPr>
            <p:ph type="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200" b="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51" name="Shape 251"/>
          <p:cNvSpPr>
            <a:spLocks noGrp="1"/>
          </p:cNvSpPr>
          <p:nvPr>
            <p:ph type="body" sz="quarter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 marL="0" indent="0" algn="ctr">
              <a:spcBef>
                <a:spcPts val="70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indent="457200" algn="ctr">
              <a:spcBef>
                <a:spcPts val="70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indent="914400" algn="ctr">
              <a:spcBef>
                <a:spcPts val="70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indent="1371600" algn="ctr">
              <a:spcBef>
                <a:spcPts val="70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indent="1828800" algn="ctr">
              <a:spcBef>
                <a:spcPts val="70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2" name="Shape 252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260" name="Shape 260"/>
          <p:cNvSpPr>
            <a:spLocks noGrp="1"/>
          </p:cNvSpPr>
          <p:nvPr>
            <p:ph type="title"/>
          </p:nvPr>
        </p:nvSpPr>
        <p:spPr>
          <a:xfrm>
            <a:off x="771525" y="5562600"/>
            <a:ext cx="8743950" cy="1066800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200" b="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61" name="Shape 261"/>
          <p:cNvSpPr>
            <a:spLocks noGrp="1"/>
          </p:cNvSpPr>
          <p:nvPr>
            <p:ph type="body" idx="1"/>
          </p:nvPr>
        </p:nvSpPr>
        <p:spPr>
          <a:xfrm>
            <a:off x="771525" y="419100"/>
            <a:ext cx="8743950" cy="510540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spcBef>
                <a:spcPts val="700"/>
              </a:spcBef>
              <a:buClrTx/>
              <a:buSzPct val="100000"/>
              <a:buFontTx/>
              <a:buChar char="•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83771" indent="-326571">
              <a:spcBef>
                <a:spcPts val="700"/>
              </a:spcBef>
              <a:buClrTx/>
              <a:buSzPct val="100000"/>
              <a:buFontTx/>
              <a:buChar char="–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219200" indent="-304800">
              <a:spcBef>
                <a:spcPts val="700"/>
              </a:spcBef>
              <a:buClrTx/>
              <a:buSzPct val="100000"/>
              <a:buFontTx/>
              <a:buChar char="•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737360" indent="-365760">
              <a:spcBef>
                <a:spcPts val="700"/>
              </a:spcBef>
              <a:buClrTx/>
              <a:buFontTx/>
              <a:buChar char="–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194560" indent="-365760">
              <a:spcBef>
                <a:spcPts val="700"/>
              </a:spcBef>
              <a:buClrTx/>
              <a:buFontTx/>
              <a:buChar char="»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2" name="Shape 262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Shape 270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4000" cap="all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71" name="Shape 271"/>
          <p:cNvSpPr>
            <a:spLocks noGrp="1"/>
          </p:cNvSpPr>
          <p:nvPr>
            <p:ph type="body" sz="quarter" idx="1"/>
          </p:nvPr>
        </p:nvSpPr>
        <p:spPr>
          <a:xfrm>
            <a:off x="812800" y="2906713"/>
            <a:ext cx="8743950" cy="1500188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2" name="Shape 272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280" name="Shape 280"/>
          <p:cNvSpPr>
            <a:spLocks noGrp="1"/>
          </p:cNvSpPr>
          <p:nvPr>
            <p:ph type="title"/>
          </p:nvPr>
        </p:nvSpPr>
        <p:spPr>
          <a:xfrm>
            <a:off x="771525" y="5562600"/>
            <a:ext cx="8743950" cy="1066800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200" b="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81" name="Shape 281"/>
          <p:cNvSpPr>
            <a:spLocks noGrp="1"/>
          </p:cNvSpPr>
          <p:nvPr>
            <p:ph type="body" sz="half" idx="1"/>
          </p:nvPr>
        </p:nvSpPr>
        <p:spPr>
          <a:xfrm>
            <a:off x="771525" y="419100"/>
            <a:ext cx="4295775" cy="510540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buClrTx/>
              <a:buSzPct val="100000"/>
              <a:buFontTx/>
              <a:buChar char="•"/>
              <a:defRPr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90575" indent="-333375">
              <a:buClrTx/>
              <a:buSzPct val="100000"/>
              <a:buFontTx/>
              <a:buChar char="–"/>
              <a:defRPr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234439" indent="-320039">
              <a:buClrTx/>
              <a:buSzPct val="100000"/>
              <a:buFontTx/>
              <a:buChar char="•"/>
              <a:defRPr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727200" indent="-355600">
              <a:buClrTx/>
              <a:buFontTx/>
              <a:buChar char="–"/>
              <a:defRPr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184400" indent="-355600">
              <a:buClrTx/>
              <a:buFontTx/>
              <a:buChar char="»"/>
              <a:defRPr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hape 282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290" name="Shape 290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1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200" b="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91" name="Shape 291"/>
          <p:cNvSpPr>
            <a:spLocks noGrp="1"/>
          </p:cNvSpPr>
          <p:nvPr>
            <p:ph type="body" sz="quarter" idx="1"/>
          </p:nvPr>
        </p:nvSpPr>
        <p:spPr>
          <a:xfrm>
            <a:off x="514350" y="1535112"/>
            <a:ext cx="4545013" cy="639763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2" name="Shape 292"/>
          <p:cNvSpPr>
            <a:spLocks noGrp="1"/>
          </p:cNvSpPr>
          <p:nvPr>
            <p:ph type="body" sz="quarter" idx="13"/>
          </p:nvPr>
        </p:nvSpPr>
        <p:spPr>
          <a:xfrm>
            <a:off x="5226050" y="1535112"/>
            <a:ext cx="4546600" cy="639763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/>
          <a:p>
            <a:pPr marL="0" indent="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  <p:sp>
        <p:nvSpPr>
          <p:cNvPr id="293" name="Shape 293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301" name="Shape 301"/>
          <p:cNvSpPr>
            <a:spLocks noGrp="1"/>
          </p:cNvSpPr>
          <p:nvPr>
            <p:ph type="title"/>
          </p:nvPr>
        </p:nvSpPr>
        <p:spPr>
          <a:xfrm>
            <a:off x="771525" y="5562600"/>
            <a:ext cx="8743950" cy="1066800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200" b="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02" name="Shape 302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812800" y="2906713"/>
            <a:ext cx="8743950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/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2000"/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2000"/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2000"/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310" name="Shape 310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318" name="Shape 318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0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19" name="Shape 319"/>
          <p:cNvSpPr>
            <a:spLocks noGrp="1"/>
          </p:cNvSpPr>
          <p:nvPr>
            <p:ph type="body" idx="1"/>
          </p:nvPr>
        </p:nvSpPr>
        <p:spPr>
          <a:xfrm>
            <a:off x="4022725" y="273050"/>
            <a:ext cx="5749925" cy="5853113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spcBef>
                <a:spcPts val="700"/>
              </a:spcBef>
              <a:buClrTx/>
              <a:buSzPct val="100000"/>
              <a:buFontTx/>
              <a:buChar char="•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83771" indent="-326571">
              <a:spcBef>
                <a:spcPts val="700"/>
              </a:spcBef>
              <a:buClrTx/>
              <a:buSzPct val="100000"/>
              <a:buFontTx/>
              <a:buChar char="–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219200" indent="-304800">
              <a:spcBef>
                <a:spcPts val="700"/>
              </a:spcBef>
              <a:buClrTx/>
              <a:buSzPct val="100000"/>
              <a:buFontTx/>
              <a:buChar char="•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737360" indent="-365760">
              <a:spcBef>
                <a:spcPts val="700"/>
              </a:spcBef>
              <a:buClrTx/>
              <a:buFontTx/>
              <a:buChar char="–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194560" indent="-365760">
              <a:spcBef>
                <a:spcPts val="700"/>
              </a:spcBef>
              <a:buClrTx/>
              <a:buFontTx/>
              <a:buChar char="»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0" name="Shape 320"/>
          <p:cNvSpPr>
            <a:spLocks noGrp="1"/>
          </p:cNvSpPr>
          <p:nvPr>
            <p:ph type="body" sz="half" idx="13"/>
          </p:nvPr>
        </p:nvSpPr>
        <p:spPr>
          <a:xfrm>
            <a:off x="514350" y="1435100"/>
            <a:ext cx="3384550" cy="4691063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  <p:sp>
        <p:nvSpPr>
          <p:cNvPr id="321" name="Shape 321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329" name="Shape 329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0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30" name="Shape 330"/>
          <p:cNvSpPr>
            <a:spLocks noGrp="1"/>
          </p:cNvSpPr>
          <p:nvPr>
            <p:ph type="pic" sz="half" idx="13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331" name="Shape 331"/>
          <p:cNvSpPr>
            <a:spLocks noGrp="1"/>
          </p:cNvSpPr>
          <p:nvPr>
            <p:ph type="body" sz="quarter" idx="1"/>
          </p:nvPr>
        </p:nvSpPr>
        <p:spPr>
          <a:xfrm>
            <a:off x="2016125" y="5367337"/>
            <a:ext cx="6172200" cy="804863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2" name="Shape 332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340" name="Shape 340"/>
          <p:cNvSpPr>
            <a:spLocks noGrp="1"/>
          </p:cNvSpPr>
          <p:nvPr>
            <p:ph type="title"/>
          </p:nvPr>
        </p:nvSpPr>
        <p:spPr>
          <a:xfrm>
            <a:off x="771525" y="5562600"/>
            <a:ext cx="8743950" cy="1066800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200" b="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41" name="Shape 341"/>
          <p:cNvSpPr>
            <a:spLocks noGrp="1"/>
          </p:cNvSpPr>
          <p:nvPr>
            <p:ph type="body" idx="1"/>
          </p:nvPr>
        </p:nvSpPr>
        <p:spPr>
          <a:xfrm>
            <a:off x="771525" y="419100"/>
            <a:ext cx="8743950" cy="510540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spcBef>
                <a:spcPts val="700"/>
              </a:spcBef>
              <a:buClrTx/>
              <a:buSzPct val="100000"/>
              <a:buFontTx/>
              <a:buChar char="•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83771" indent="-326571">
              <a:spcBef>
                <a:spcPts val="700"/>
              </a:spcBef>
              <a:buClrTx/>
              <a:buSzPct val="100000"/>
              <a:buFontTx/>
              <a:buChar char="–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219200" indent="-304800">
              <a:spcBef>
                <a:spcPts val="700"/>
              </a:spcBef>
              <a:buClrTx/>
              <a:buSzPct val="100000"/>
              <a:buFontTx/>
              <a:buChar char="•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737360" indent="-365760">
              <a:spcBef>
                <a:spcPts val="700"/>
              </a:spcBef>
              <a:buClrTx/>
              <a:buFontTx/>
              <a:buChar char="–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194560" indent="-365760">
              <a:spcBef>
                <a:spcPts val="700"/>
              </a:spcBef>
              <a:buClrTx/>
              <a:buFontTx/>
              <a:buChar char="»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2" name="Shape 342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350" name="Shape 350"/>
          <p:cNvSpPr>
            <a:spLocks noGrp="1"/>
          </p:cNvSpPr>
          <p:nvPr>
            <p:ph type="title"/>
          </p:nvPr>
        </p:nvSpPr>
        <p:spPr>
          <a:xfrm>
            <a:off x="7329488" y="419100"/>
            <a:ext cx="2185988" cy="6210300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200" b="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51" name="Shape 351"/>
          <p:cNvSpPr>
            <a:spLocks noGrp="1"/>
          </p:cNvSpPr>
          <p:nvPr>
            <p:ph type="body" idx="1"/>
          </p:nvPr>
        </p:nvSpPr>
        <p:spPr>
          <a:xfrm>
            <a:off x="771525" y="419100"/>
            <a:ext cx="6405563" cy="621030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spcBef>
                <a:spcPts val="700"/>
              </a:spcBef>
              <a:buClrTx/>
              <a:buSzPct val="100000"/>
              <a:buFontTx/>
              <a:buChar char="•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83771" indent="-326571">
              <a:spcBef>
                <a:spcPts val="700"/>
              </a:spcBef>
              <a:buClrTx/>
              <a:buSzPct val="100000"/>
              <a:buFontTx/>
              <a:buChar char="–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219200" indent="-304800">
              <a:spcBef>
                <a:spcPts val="700"/>
              </a:spcBef>
              <a:buClrTx/>
              <a:buSzPct val="100000"/>
              <a:buFontTx/>
              <a:buChar char="•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737360" indent="-365760">
              <a:spcBef>
                <a:spcPts val="700"/>
              </a:spcBef>
              <a:buClrTx/>
              <a:buFontTx/>
              <a:buChar char="–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194560" indent="-365760">
              <a:spcBef>
                <a:spcPts val="700"/>
              </a:spcBef>
              <a:buClrTx/>
              <a:buFontTx/>
              <a:buChar char="»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2" name="Shape 352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360" name="Shape 360"/>
          <p:cNvSpPr>
            <a:spLocks noGrp="1"/>
          </p:cNvSpPr>
          <p:nvPr>
            <p:ph type="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200" b="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61" name="Shape 361"/>
          <p:cNvSpPr>
            <a:spLocks noGrp="1"/>
          </p:cNvSpPr>
          <p:nvPr>
            <p:ph type="body" sz="quarter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 marL="0" indent="0" algn="ctr">
              <a:spcBef>
                <a:spcPts val="70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indent="457200" algn="ctr">
              <a:spcBef>
                <a:spcPts val="70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indent="914400" algn="ctr">
              <a:spcBef>
                <a:spcPts val="70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indent="1371600" algn="ctr">
              <a:spcBef>
                <a:spcPts val="70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indent="1828800" algn="ctr">
              <a:spcBef>
                <a:spcPts val="70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2" name="Shape 362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370" name="Shape 370"/>
          <p:cNvSpPr>
            <a:spLocks noGrp="1"/>
          </p:cNvSpPr>
          <p:nvPr>
            <p:ph type="title"/>
          </p:nvPr>
        </p:nvSpPr>
        <p:spPr>
          <a:xfrm>
            <a:off x="771525" y="5562600"/>
            <a:ext cx="8743950" cy="1066800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200" b="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71" name="Shape 371"/>
          <p:cNvSpPr>
            <a:spLocks noGrp="1"/>
          </p:cNvSpPr>
          <p:nvPr>
            <p:ph type="body" idx="1"/>
          </p:nvPr>
        </p:nvSpPr>
        <p:spPr>
          <a:xfrm>
            <a:off x="771525" y="419100"/>
            <a:ext cx="8743950" cy="510540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spcBef>
                <a:spcPts val="700"/>
              </a:spcBef>
              <a:buClrTx/>
              <a:buSzPct val="100000"/>
              <a:buFontTx/>
              <a:buChar char="•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83771" indent="-326571">
              <a:spcBef>
                <a:spcPts val="700"/>
              </a:spcBef>
              <a:buClrTx/>
              <a:buSzPct val="100000"/>
              <a:buFontTx/>
              <a:buChar char="–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219200" indent="-304800">
              <a:spcBef>
                <a:spcPts val="700"/>
              </a:spcBef>
              <a:buClrTx/>
              <a:buSzPct val="100000"/>
              <a:buFontTx/>
              <a:buChar char="•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737360" indent="-365760">
              <a:spcBef>
                <a:spcPts val="700"/>
              </a:spcBef>
              <a:buClrTx/>
              <a:buFontTx/>
              <a:buChar char="–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194560" indent="-365760">
              <a:spcBef>
                <a:spcPts val="700"/>
              </a:spcBef>
              <a:buClrTx/>
              <a:buFontTx/>
              <a:buChar char="»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2" name="Shape 372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380" name="Shape 380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4000" cap="all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81" name="Shape 381"/>
          <p:cNvSpPr>
            <a:spLocks noGrp="1"/>
          </p:cNvSpPr>
          <p:nvPr>
            <p:ph type="body" sz="quarter" idx="1"/>
          </p:nvPr>
        </p:nvSpPr>
        <p:spPr>
          <a:xfrm>
            <a:off x="812800" y="2906713"/>
            <a:ext cx="8743950" cy="1500188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2" name="Shape 382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hape 390"/>
          <p:cNvSpPr>
            <a:spLocks noGrp="1"/>
          </p:cNvSpPr>
          <p:nvPr>
            <p:ph type="title"/>
          </p:nvPr>
        </p:nvSpPr>
        <p:spPr>
          <a:xfrm>
            <a:off x="771525" y="5562600"/>
            <a:ext cx="8743950" cy="1066800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200" b="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91" name="Shape 391"/>
          <p:cNvSpPr>
            <a:spLocks noGrp="1"/>
          </p:cNvSpPr>
          <p:nvPr>
            <p:ph type="body" sz="half" idx="1"/>
          </p:nvPr>
        </p:nvSpPr>
        <p:spPr>
          <a:xfrm>
            <a:off x="771525" y="419100"/>
            <a:ext cx="4295775" cy="510540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buClrTx/>
              <a:buSzPct val="100000"/>
              <a:buFontTx/>
              <a:buChar char="•"/>
              <a:defRPr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90575" indent="-333375">
              <a:buClrTx/>
              <a:buSzPct val="100000"/>
              <a:buFontTx/>
              <a:buChar char="–"/>
              <a:defRPr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234439" indent="-320039">
              <a:buClrTx/>
              <a:buSzPct val="100000"/>
              <a:buFontTx/>
              <a:buChar char="•"/>
              <a:defRPr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727200" indent="-355600">
              <a:buClrTx/>
              <a:buFontTx/>
              <a:buChar char="–"/>
              <a:defRPr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184400" indent="-355600">
              <a:buClrTx/>
              <a:buFontTx/>
              <a:buChar char="»"/>
              <a:defRPr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2" name="Shape 392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400" name="Shape 400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1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200" b="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401" name="Shape 401"/>
          <p:cNvSpPr>
            <a:spLocks noGrp="1"/>
          </p:cNvSpPr>
          <p:nvPr>
            <p:ph type="body" sz="quarter" idx="1"/>
          </p:nvPr>
        </p:nvSpPr>
        <p:spPr>
          <a:xfrm>
            <a:off x="514350" y="1535112"/>
            <a:ext cx="4545013" cy="639763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2" name="Shape 402"/>
          <p:cNvSpPr>
            <a:spLocks noGrp="1"/>
          </p:cNvSpPr>
          <p:nvPr>
            <p:ph type="body" sz="quarter" idx="13"/>
          </p:nvPr>
        </p:nvSpPr>
        <p:spPr>
          <a:xfrm>
            <a:off x="5226050" y="1535112"/>
            <a:ext cx="4546600" cy="639763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/>
          <a:p>
            <a:pPr marL="0" indent="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  <p:sp>
        <p:nvSpPr>
          <p:cNvPr id="403" name="Shape 403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sz="quarter" idx="1"/>
          </p:nvPr>
        </p:nvSpPr>
        <p:spPr>
          <a:xfrm>
            <a:off x="3171825" y="1981200"/>
            <a:ext cx="3352800" cy="4114800"/>
          </a:xfrm>
          <a:prstGeom prst="rect">
            <a:avLst/>
          </a:prstGeom>
        </p:spPr>
        <p:txBody>
          <a:bodyPr>
            <a:normAutofit/>
          </a:bodyPr>
          <a:lstStyle>
            <a:lvl2pPr marL="790575" indent="-333375"/>
            <a:lvl3pPr marL="1234439" indent="-320039"/>
            <a:lvl4pPr marL="1727200" indent="-355600"/>
            <a:lvl5pPr marL="2184400" indent="-3556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411" name="Shape 411"/>
          <p:cNvSpPr>
            <a:spLocks noGrp="1"/>
          </p:cNvSpPr>
          <p:nvPr>
            <p:ph type="title"/>
          </p:nvPr>
        </p:nvSpPr>
        <p:spPr>
          <a:xfrm>
            <a:off x="771525" y="5562600"/>
            <a:ext cx="8743950" cy="1066800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200" b="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412" name="Shape 412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420" name="Shape 420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7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428" name="Shape 428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0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429" name="Shape 429"/>
          <p:cNvSpPr>
            <a:spLocks noGrp="1"/>
          </p:cNvSpPr>
          <p:nvPr>
            <p:ph type="body" idx="1"/>
          </p:nvPr>
        </p:nvSpPr>
        <p:spPr>
          <a:xfrm>
            <a:off x="4022725" y="273050"/>
            <a:ext cx="5749925" cy="5853113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spcBef>
                <a:spcPts val="700"/>
              </a:spcBef>
              <a:buClrTx/>
              <a:buSzPct val="100000"/>
              <a:buFontTx/>
              <a:buChar char="•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83771" indent="-326571">
              <a:spcBef>
                <a:spcPts val="700"/>
              </a:spcBef>
              <a:buClrTx/>
              <a:buSzPct val="100000"/>
              <a:buFontTx/>
              <a:buChar char="–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219200" indent="-304800">
              <a:spcBef>
                <a:spcPts val="700"/>
              </a:spcBef>
              <a:buClrTx/>
              <a:buSzPct val="100000"/>
              <a:buFontTx/>
              <a:buChar char="•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737360" indent="-365760">
              <a:spcBef>
                <a:spcPts val="700"/>
              </a:spcBef>
              <a:buClrTx/>
              <a:buFontTx/>
              <a:buChar char="–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194560" indent="-365760">
              <a:spcBef>
                <a:spcPts val="700"/>
              </a:spcBef>
              <a:buClrTx/>
              <a:buFontTx/>
              <a:buChar char="»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0" name="Shape 430"/>
          <p:cNvSpPr>
            <a:spLocks noGrp="1"/>
          </p:cNvSpPr>
          <p:nvPr>
            <p:ph type="body" sz="half" idx="13"/>
          </p:nvPr>
        </p:nvSpPr>
        <p:spPr>
          <a:xfrm>
            <a:off x="514350" y="1435100"/>
            <a:ext cx="3384550" cy="4691063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439" name="Shape 439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0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440" name="Shape 440"/>
          <p:cNvSpPr>
            <a:spLocks noGrp="1"/>
          </p:cNvSpPr>
          <p:nvPr>
            <p:ph type="pic" sz="half" idx="13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41" name="Shape 441"/>
          <p:cNvSpPr>
            <a:spLocks noGrp="1"/>
          </p:cNvSpPr>
          <p:nvPr>
            <p:ph type="body" sz="quarter" idx="1"/>
          </p:nvPr>
        </p:nvSpPr>
        <p:spPr>
          <a:xfrm>
            <a:off x="2016125" y="5367337"/>
            <a:ext cx="6172200" cy="804863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2" name="Shape 442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450" name="Shape 450"/>
          <p:cNvSpPr>
            <a:spLocks noGrp="1"/>
          </p:cNvSpPr>
          <p:nvPr>
            <p:ph type="title"/>
          </p:nvPr>
        </p:nvSpPr>
        <p:spPr>
          <a:xfrm>
            <a:off x="771525" y="5562600"/>
            <a:ext cx="8743950" cy="1066800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200" b="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451" name="Shape 451"/>
          <p:cNvSpPr>
            <a:spLocks noGrp="1"/>
          </p:cNvSpPr>
          <p:nvPr>
            <p:ph type="body" idx="1"/>
          </p:nvPr>
        </p:nvSpPr>
        <p:spPr>
          <a:xfrm>
            <a:off x="771525" y="419100"/>
            <a:ext cx="8743950" cy="510540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spcBef>
                <a:spcPts val="700"/>
              </a:spcBef>
              <a:buClrTx/>
              <a:buSzPct val="100000"/>
              <a:buFontTx/>
              <a:buChar char="•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83771" indent="-326571">
              <a:spcBef>
                <a:spcPts val="700"/>
              </a:spcBef>
              <a:buClrTx/>
              <a:buSzPct val="100000"/>
              <a:buFontTx/>
              <a:buChar char="–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219200" indent="-304800">
              <a:spcBef>
                <a:spcPts val="700"/>
              </a:spcBef>
              <a:buClrTx/>
              <a:buSzPct val="100000"/>
              <a:buFontTx/>
              <a:buChar char="•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737360" indent="-365760">
              <a:spcBef>
                <a:spcPts val="700"/>
              </a:spcBef>
              <a:buClrTx/>
              <a:buFontTx/>
              <a:buChar char="–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194560" indent="-365760">
              <a:spcBef>
                <a:spcPts val="700"/>
              </a:spcBef>
              <a:buClrTx/>
              <a:buFontTx/>
              <a:buChar char="»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2" name="Shape 452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9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" y="152400"/>
            <a:ext cx="1076325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460" name="Shape 460"/>
          <p:cNvSpPr>
            <a:spLocks noGrp="1"/>
          </p:cNvSpPr>
          <p:nvPr>
            <p:ph type="title"/>
          </p:nvPr>
        </p:nvSpPr>
        <p:spPr>
          <a:xfrm>
            <a:off x="7329488" y="419100"/>
            <a:ext cx="2185988" cy="6210300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lnSpc>
                <a:spcPct val="100000"/>
              </a:lnSpc>
              <a:tabLst>
                <a:tab pos="1828800" algn="l"/>
                <a:tab pos="2057400" algn="l"/>
              </a:tabLst>
              <a:defRPr sz="2200" b="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461" name="Shape 461"/>
          <p:cNvSpPr>
            <a:spLocks noGrp="1"/>
          </p:cNvSpPr>
          <p:nvPr>
            <p:ph type="body" idx="1"/>
          </p:nvPr>
        </p:nvSpPr>
        <p:spPr>
          <a:xfrm>
            <a:off x="771525" y="419100"/>
            <a:ext cx="6405563" cy="621030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spcBef>
                <a:spcPts val="700"/>
              </a:spcBef>
              <a:buClrTx/>
              <a:buSzPct val="100000"/>
              <a:buFontTx/>
              <a:buChar char="•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83771" indent="-326571">
              <a:spcBef>
                <a:spcPts val="700"/>
              </a:spcBef>
              <a:buClrTx/>
              <a:buSzPct val="100000"/>
              <a:buFontTx/>
              <a:buChar char="–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219200" indent="-304800">
              <a:spcBef>
                <a:spcPts val="700"/>
              </a:spcBef>
              <a:buClrTx/>
              <a:buSzPct val="100000"/>
              <a:buFontTx/>
              <a:buChar char="•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737360" indent="-365760">
              <a:spcBef>
                <a:spcPts val="700"/>
              </a:spcBef>
              <a:buClrTx/>
              <a:buFontTx/>
              <a:buChar char="–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194560" indent="-365760">
              <a:spcBef>
                <a:spcPts val="700"/>
              </a:spcBef>
              <a:buClrTx/>
              <a:buFontTx/>
              <a:buChar char="»"/>
              <a:defRPr sz="3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2" name="Shape 462"/>
          <p:cNvSpPr>
            <a:spLocks noGrp="1"/>
          </p:cNvSpPr>
          <p:nvPr>
            <p:ph type="sldNum" sz="quarter" idx="2"/>
          </p:nvPr>
        </p:nvSpPr>
        <p:spPr>
          <a:xfrm>
            <a:off x="4972050" y="6172200"/>
            <a:ext cx="24003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514350" y="1535112"/>
            <a:ext cx="454501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sz="quarter" idx="13"/>
          </p:nvPr>
        </p:nvSpPr>
        <p:spPr>
          <a:xfrm>
            <a:off x="5226050" y="1535112"/>
            <a:ext cx="4546600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500"/>
              </a:spcBef>
              <a:buClrTx/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4022725" y="273050"/>
            <a:ext cx="5749925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sz="half" idx="13"/>
          </p:nvPr>
        </p:nvSpPr>
        <p:spPr>
          <a:xfrm>
            <a:off x="514350" y="1435100"/>
            <a:ext cx="3384550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400"/>
            </a:pPr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86" name="Shape 86"/>
          <p:cNvSpPr>
            <a:spLocks noGrp="1"/>
          </p:cNvSpPr>
          <p:nvPr>
            <p:ph type="pic" sz="half" idx="13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body" sz="quarter" idx="1"/>
          </p:nvPr>
        </p:nvSpPr>
        <p:spPr>
          <a:xfrm>
            <a:off x="2016125" y="5367337"/>
            <a:ext cx="6172200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46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37" Type="http://schemas.openxmlformats.org/officeDocument/2006/relationships/slideLayout" Target="../slideLayouts/slideLayout37.xml"/><Relationship Id="rId38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39.xml"/><Relationship Id="rId40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41.xml"/><Relationship Id="rId42" Type="http://schemas.openxmlformats.org/officeDocument/2006/relationships/slideLayout" Target="../slideLayouts/slideLayout42.xml"/><Relationship Id="rId43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44.xml"/><Relationship Id="rId45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66"/>
            </a:gs>
            <a:gs pos="100000">
              <a:srgbClr val="00002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842684"/>
            <a:ext cx="3259138" cy="6015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000066"/>
              </a:gs>
              <a:gs pos="100000">
                <a:schemeClr val="accent2"/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 algn="l"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14350" y="92074"/>
            <a:ext cx="92583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/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14350" y="1600200"/>
            <a:ext cx="92583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9727281" y="6332270"/>
            <a:ext cx="302544" cy="289460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</p:sldLayoutIdLst>
  <p:transition xmlns:p14="http://schemas.microsoft.com/office/powerpoint/2010/main" spd="med"/>
  <p:txStyles>
    <p:titleStyle>
      <a:lvl1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1pPr>
      <a:lvl2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2pPr>
      <a:lvl3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3pPr>
      <a:lvl4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4pPr>
      <a:lvl5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5pPr>
      <a:lvl6pPr marL="0" marR="0" indent="45720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6pPr>
      <a:lvl7pPr marL="0" marR="0" indent="91440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7pPr>
      <a:lvl8pPr marL="0" marR="0" indent="137160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8pPr>
      <a:lvl9pPr marL="0" marR="0" indent="182880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Pct val="60000"/>
        <a:buFont typeface="Wingdings"/>
        <a:buChar char="■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1pPr>
      <a:lvl2pPr marL="764930" marR="0" indent="-30773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Pct val="65000"/>
        <a:buFont typeface="Wingdings"/>
        <a:buChar char="◆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2pPr>
      <a:lvl3pPr marL="1181100" marR="0" indent="-2667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Pct val="65000"/>
        <a:buFont typeface="Wingdings"/>
        <a:buChar char="★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3pPr>
      <a:lvl4pPr marL="16916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Pct val="100000"/>
        <a:buFont typeface="Wingdings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4pPr>
      <a:lvl5pPr marL="21488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Pct val="100000"/>
        <a:buFont typeface="Wingdings"/>
        <a:buChar char="–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5pPr>
      <a:lvl6pPr marL="26060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Pct val="100000"/>
        <a:buFont typeface="Wingdings"/>
        <a:buChar char="–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6pPr>
      <a:lvl7pPr marL="30632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Pct val="100000"/>
        <a:buFont typeface="Wingdings"/>
        <a:buChar char="–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7pPr>
      <a:lvl8pPr marL="35204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Pct val="100000"/>
        <a:buFont typeface="Wingdings"/>
        <a:buChar char="–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8pPr>
      <a:lvl9pPr marL="39776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Pct val="100000"/>
        <a:buFont typeface="Wingdings"/>
        <a:buChar char="–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/>
          <p:nvPr/>
        </p:nvSpPr>
        <p:spPr>
          <a:xfrm>
            <a:off x="495300" y="85723"/>
            <a:ext cx="9372600" cy="1438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b">
            <a:spAutoFit/>
          </a:bodyPr>
          <a:lstStyle/>
          <a:p>
            <a:pPr>
              <a:defRPr sz="4000">
                <a:solidFill>
                  <a:srgbClr val="FFFF00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r>
              <a:t>Purine Degradation &amp; Gout</a:t>
            </a:r>
            <a:endParaRPr>
              <a:solidFill>
                <a:srgbClr val="FFFFFF"/>
              </a:solidFill>
            </a:endParaRPr>
          </a:p>
          <a:p>
            <a:pPr>
              <a:defRPr sz="4000">
                <a:solidFill>
                  <a:srgbClr val="FFFF00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pPr>
            <a:r>
              <a:t>(Musculoskeletal Block)</a:t>
            </a:r>
          </a:p>
        </p:txBody>
      </p:sp>
      <p:sp>
        <p:nvSpPr>
          <p:cNvPr id="472" name="Shape 472"/>
          <p:cNvSpPr/>
          <p:nvPr/>
        </p:nvSpPr>
        <p:spPr>
          <a:xfrm>
            <a:off x="1362075" y="2895600"/>
            <a:ext cx="7439025" cy="3291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buSzPct val="100000"/>
              <a:buChar char="•"/>
              <a:defRPr sz="3200" b="1">
                <a:solidFill>
                  <a:srgbClr val="FFFFFF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Purine degradation pathway</a:t>
            </a:r>
          </a:p>
          <a:p>
            <a:pPr algn="l">
              <a:buSzPct val="100000"/>
              <a:buChar char="•"/>
              <a:defRPr sz="3200" b="1">
                <a:solidFill>
                  <a:srgbClr val="FFFFFF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Fate of uric acid in humans</a:t>
            </a:r>
          </a:p>
          <a:p>
            <a:pPr algn="l">
              <a:buSzPct val="100000"/>
              <a:buChar char="•"/>
              <a:defRPr sz="3200" b="1">
                <a:solidFill>
                  <a:srgbClr val="FF9900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Gout and hyperuricemia:</a:t>
            </a:r>
            <a:endParaRPr>
              <a:solidFill>
                <a:srgbClr val="FFFFFF"/>
              </a:solidFill>
            </a:endParaRPr>
          </a:p>
          <a:p>
            <a:pPr marL="457200" lvl="1" indent="0" algn="l">
              <a:buSzPct val="100000"/>
              <a:buChar char="•"/>
              <a:defRPr sz="3200" b="1">
                <a:solidFill>
                  <a:srgbClr val="FF9900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Biochemistry</a:t>
            </a:r>
            <a:endParaRPr>
              <a:solidFill>
                <a:srgbClr val="FFFFFF"/>
              </a:solidFill>
            </a:endParaRPr>
          </a:p>
          <a:p>
            <a:pPr marL="457200" lvl="1" indent="0" algn="l">
              <a:buSzPct val="100000"/>
              <a:buChar char="•"/>
              <a:defRPr sz="3200" b="1">
                <a:solidFill>
                  <a:srgbClr val="FF9900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Types</a:t>
            </a:r>
            <a:endParaRPr>
              <a:solidFill>
                <a:srgbClr val="FFFFFF"/>
              </a:solidFill>
            </a:endParaRPr>
          </a:p>
          <a:p>
            <a:pPr marL="457200" lvl="1" indent="0" algn="l">
              <a:buSzPct val="100000"/>
              <a:buChar char="•"/>
              <a:defRPr sz="3200" b="1">
                <a:solidFill>
                  <a:srgbClr val="FF9900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Treatment</a:t>
            </a:r>
          </a:p>
        </p:txBody>
      </p:sp>
      <p:sp>
        <p:nvSpPr>
          <p:cNvPr id="473" name="Shape 473"/>
          <p:cNvSpPr/>
          <p:nvPr/>
        </p:nvSpPr>
        <p:spPr>
          <a:xfrm>
            <a:off x="1714500" y="1790700"/>
            <a:ext cx="7013575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3200">
                <a:solidFill>
                  <a:srgbClr val="FFFFFF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r>
              <a:rPr dirty="0"/>
              <a:t>1 Lecture                 Dr. </a:t>
            </a:r>
            <a:r>
              <a:rPr lang="en-US" dirty="0" err="1" smtClean="0"/>
              <a:t>Sumbul</a:t>
            </a:r>
            <a:r>
              <a:rPr lang="en-US" dirty="0" smtClean="0"/>
              <a:t> </a:t>
            </a:r>
            <a:r>
              <a:rPr lang="en-US" dirty="0" err="1" smtClean="0"/>
              <a:t>Fatma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/>
          <p:nvPr/>
        </p:nvSpPr>
        <p:spPr>
          <a:xfrm rot="16200000">
            <a:off x="-1054908" y="5036357"/>
            <a:ext cx="2819401" cy="366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defRPr sz="1000">
                <a:solidFill>
                  <a:srgbClr val="000000"/>
                </a:solidFill>
              </a:defRPr>
            </a:pPr>
            <a:r>
              <a:t>Voet </a:t>
            </a:r>
            <a:r>
              <a:rPr i="1"/>
              <a:t>Biochemistry</a:t>
            </a:r>
            <a:r>
              <a:t> 3e</a:t>
            </a:r>
          </a:p>
          <a:p>
            <a:pPr algn="l">
              <a:defRPr sz="1000">
                <a:solidFill>
                  <a:srgbClr val="000000"/>
                </a:solidFill>
              </a:defRPr>
            </a:pPr>
            <a:r>
              <a:t>© 2004 John Wiley &amp; Sons, Inc.</a:t>
            </a:r>
          </a:p>
        </p:txBody>
      </p:sp>
      <p:sp>
        <p:nvSpPr>
          <p:cNvPr id="530" name="Shape 530"/>
          <p:cNvSpPr>
            <a:spLocks noGrp="1"/>
          </p:cNvSpPr>
          <p:nvPr>
            <p:ph type="title"/>
          </p:nvPr>
        </p:nvSpPr>
        <p:spPr>
          <a:xfrm>
            <a:off x="771525" y="6096000"/>
            <a:ext cx="8743950" cy="457200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1828800" algn="l"/>
                <a:tab pos="2057400" algn="l"/>
              </a:tabLst>
              <a:defRPr i="1"/>
            </a:pPr>
            <a:r>
              <a:t>The Gout</a:t>
            </a:r>
            <a:r>
              <a:rPr i="0"/>
              <a:t>, a cartoon by James Gilroy (1799)</a:t>
            </a:r>
          </a:p>
        </p:txBody>
      </p:sp>
      <p:pic>
        <p:nvPicPr>
          <p:cNvPr id="531" name="image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9012" y="668337"/>
            <a:ext cx="8269288" cy="5275264"/>
          </a:xfrm>
          <a:prstGeom prst="rect">
            <a:avLst/>
          </a:prstGeom>
          <a:ln w="12700">
            <a:miter lim="400000"/>
          </a:ln>
        </p:spPr>
      </p:pic>
      <p:sp>
        <p:nvSpPr>
          <p:cNvPr id="532" name="Shape 532"/>
          <p:cNvSpPr/>
          <p:nvPr/>
        </p:nvSpPr>
        <p:spPr>
          <a:xfrm rot="16200000">
            <a:off x="-130189" y="4730764"/>
            <a:ext cx="836614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1000">
                <a:solidFill>
                  <a:srgbClr val="000000"/>
                </a:solidFill>
              </a:defRPr>
            </a:lvl1pPr>
          </a:lstStyle>
          <a:p>
            <a:r>
              <a:t>Page 1097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>
            <a:spLocks noGrp="1"/>
          </p:cNvSpPr>
          <p:nvPr>
            <p:ph type="title"/>
          </p:nvPr>
        </p:nvSpPr>
        <p:spPr>
          <a:xfrm>
            <a:off x="1104900" y="533400"/>
            <a:ext cx="8229600" cy="71596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</a:lstStyle>
          <a:p>
            <a:r>
              <a:t>Gout</a:t>
            </a:r>
          </a:p>
        </p:txBody>
      </p:sp>
      <p:sp>
        <p:nvSpPr>
          <p:cNvPr id="535" name="Shape 535"/>
          <p:cNvSpPr>
            <a:spLocks noGrp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Gout is a disease due to high levels of uric acid in body fluids</a:t>
            </a:r>
          </a:p>
          <a:p>
            <a:pPr>
              <a:lnSpc>
                <a:spcPct val="90000"/>
              </a:lnSpc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endParaRPr/>
          </a:p>
          <a:p>
            <a:pPr>
              <a:lnSpc>
                <a:spcPct val="90000"/>
              </a:lnSpc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7.0 mg/dL and above</a:t>
            </a:r>
          </a:p>
          <a:p>
            <a:pPr>
              <a:lnSpc>
                <a:spcPct val="90000"/>
              </a:lnSpc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endParaRPr/>
          </a:p>
          <a:p>
            <a:pPr>
              <a:lnSpc>
                <a:spcPct val="90000"/>
              </a:lnSpc>
              <a:spcBef>
                <a:spcPts val="700"/>
              </a:spcBef>
              <a:defRPr sz="32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Uric acid accumulates because of:</a:t>
            </a:r>
          </a:p>
          <a:p>
            <a:pPr marL="742950" lvl="1" indent="-285750">
              <a:lnSpc>
                <a:spcPct val="90000"/>
              </a:lnSpc>
              <a:spcBef>
                <a:spcPts val="700"/>
              </a:spcBef>
              <a:buClr>
                <a:srgbClr val="FFFFCC"/>
              </a:buClr>
              <a:defRPr sz="30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Overproduction or</a:t>
            </a:r>
            <a:endParaRPr sz="2600"/>
          </a:p>
          <a:p>
            <a:pPr marL="742950" lvl="1" indent="-285750">
              <a:lnSpc>
                <a:spcPct val="90000"/>
              </a:lnSpc>
              <a:spcBef>
                <a:spcPts val="700"/>
              </a:spcBef>
              <a:buClr>
                <a:srgbClr val="FFFFCC"/>
              </a:buClr>
              <a:defRPr sz="30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Underexcretion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" grpId="1" build="p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>
            <a:spLocks noGrp="1"/>
          </p:cNvSpPr>
          <p:nvPr>
            <p:ph type="title"/>
          </p:nvPr>
        </p:nvSpPr>
        <p:spPr>
          <a:xfrm>
            <a:off x="1104900" y="533400"/>
            <a:ext cx="8229600" cy="71596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</a:lstStyle>
          <a:p>
            <a:r>
              <a:t>Gout</a:t>
            </a:r>
          </a:p>
        </p:txBody>
      </p:sp>
      <p:sp>
        <p:nvSpPr>
          <p:cNvPr id="538" name="Shape 538"/>
          <p:cNvSpPr>
            <a:spLocks noGrp="1"/>
          </p:cNvSpPr>
          <p:nvPr>
            <p:ph type="body" idx="1"/>
          </p:nvPr>
        </p:nvSpPr>
        <p:spPr>
          <a:xfrm>
            <a:off x="723900" y="1371600"/>
            <a:ext cx="8724900" cy="4419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Painful arthritic joint inflammation due to deposits of insoluble sodium urate crystals (especially big toe)</a:t>
            </a:r>
          </a:p>
          <a:p>
            <a:pPr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endParaRPr/>
          </a:p>
          <a:p>
            <a:pPr>
              <a:spcBef>
                <a:spcPts val="700"/>
              </a:spcBef>
              <a:defRPr sz="32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Affects 3 per 1000 persons</a:t>
            </a:r>
          </a:p>
          <a:p>
            <a:pPr>
              <a:defRPr sz="32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endParaRPr/>
          </a:p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Sodium urate crystals accumulate in kidneys, ureter, joints leading to chronic gouty arthritis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" grpId="1" build="p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/>
          <p:nvPr/>
        </p:nvSpPr>
        <p:spPr>
          <a:xfrm rot="16200000">
            <a:off x="-1054908" y="5036357"/>
            <a:ext cx="2819401" cy="366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defRPr sz="1000">
                <a:solidFill>
                  <a:srgbClr val="000000"/>
                </a:solidFill>
              </a:defRPr>
            </a:pPr>
            <a:r>
              <a:t>Voet </a:t>
            </a:r>
            <a:r>
              <a:rPr i="1"/>
              <a:t>Biochemistry</a:t>
            </a:r>
            <a:r>
              <a:t> 3e</a:t>
            </a:r>
          </a:p>
          <a:p>
            <a:pPr algn="l">
              <a:defRPr sz="1000">
                <a:solidFill>
                  <a:srgbClr val="000000"/>
                </a:solidFill>
              </a:defRPr>
            </a:pPr>
            <a:r>
              <a:t>© 2004 John Wiley &amp; Sons, Inc.</a:t>
            </a:r>
          </a:p>
        </p:txBody>
      </p:sp>
      <p:pic>
        <p:nvPicPr>
          <p:cNvPr id="541" name="image5.jpeg" descr="Sodium%20Urate%20Crystal"/>
          <p:cNvPicPr>
            <a:picLocks noChangeAspect="1"/>
          </p:cNvPicPr>
          <p:nvPr/>
        </p:nvPicPr>
        <p:blipFill>
          <a:blip r:embed="rId2">
            <a:extLst/>
          </a:blip>
          <a:srcRect l="2226" t="4666" r="2225" b="7333"/>
          <a:stretch>
            <a:fillRect/>
          </a:stretch>
        </p:blipFill>
        <p:spPr>
          <a:xfrm>
            <a:off x="723899" y="655637"/>
            <a:ext cx="9067802" cy="5440364"/>
          </a:xfrm>
          <a:prstGeom prst="rect">
            <a:avLst/>
          </a:prstGeom>
          <a:ln w="12700">
            <a:miter lim="400000"/>
          </a:ln>
        </p:spPr>
      </p:pic>
      <p:sp>
        <p:nvSpPr>
          <p:cNvPr id="542" name="Shape 542"/>
          <p:cNvSpPr>
            <a:spLocks noGrp="1"/>
          </p:cNvSpPr>
          <p:nvPr>
            <p:ph type="title"/>
          </p:nvPr>
        </p:nvSpPr>
        <p:spPr>
          <a:xfrm>
            <a:off x="771525" y="6096000"/>
            <a:ext cx="8743950" cy="457200"/>
          </a:xfrm>
          <a:prstGeom prst="rect">
            <a:avLst/>
          </a:prstGeom>
        </p:spPr>
        <p:txBody>
          <a:bodyPr/>
          <a:lstStyle>
            <a:lvl1pPr algn="ctr">
              <a:tabLst>
                <a:tab pos="1828800" algn="l"/>
                <a:tab pos="2057400" algn="l"/>
              </a:tabLst>
            </a:lvl1pPr>
          </a:lstStyle>
          <a:p>
            <a:r>
              <a:t>Sodium urate crystals in urine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/>
          <p:nvPr/>
        </p:nvSpPr>
        <p:spPr>
          <a:xfrm rot="16200000">
            <a:off x="-1054908" y="5036357"/>
            <a:ext cx="2819401" cy="366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defRPr sz="1000">
                <a:solidFill>
                  <a:srgbClr val="000000"/>
                </a:solidFill>
              </a:defRPr>
            </a:pPr>
            <a:r>
              <a:t>Voet </a:t>
            </a:r>
            <a:r>
              <a:rPr i="1"/>
              <a:t>Biochemistry</a:t>
            </a:r>
            <a:r>
              <a:t> 3e</a:t>
            </a:r>
          </a:p>
          <a:p>
            <a:pPr algn="l">
              <a:defRPr sz="1000">
                <a:solidFill>
                  <a:srgbClr val="000000"/>
                </a:solidFill>
              </a:defRPr>
            </a:pPr>
            <a:r>
              <a:t>© 2004 John Wiley &amp; Sons, Inc.</a:t>
            </a:r>
          </a:p>
        </p:txBody>
      </p:sp>
      <p:pic>
        <p:nvPicPr>
          <p:cNvPr id="545" name="image6.png" descr="Gout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4500" y="838200"/>
            <a:ext cx="6705600" cy="5029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>
            <a:spLocks noGrp="1"/>
          </p:cNvSpPr>
          <p:nvPr>
            <p:ph type="title"/>
          </p:nvPr>
        </p:nvSpPr>
        <p:spPr>
          <a:xfrm>
            <a:off x="1104900" y="533400"/>
            <a:ext cx="8229600" cy="71596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</a:lstStyle>
          <a:p>
            <a:r>
              <a:t>Gout</a:t>
            </a:r>
          </a:p>
        </p:txBody>
      </p:sp>
      <p:sp>
        <p:nvSpPr>
          <p:cNvPr id="548" name="Shape 548"/>
          <p:cNvSpPr>
            <a:spLocks noGrp="1"/>
          </p:cNvSpPr>
          <p:nvPr>
            <p:ph type="body" idx="1"/>
          </p:nvPr>
        </p:nvSpPr>
        <p:spPr>
          <a:xfrm>
            <a:off x="723900" y="1143000"/>
            <a:ext cx="8724900" cy="4419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Inaccurately associated with overeating and drinking</a:t>
            </a:r>
          </a:p>
          <a:p>
            <a:pPr>
              <a:spcBef>
                <a:spcPts val="700"/>
              </a:spcBef>
              <a:defRPr sz="32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Alcohol used to be contaminated with lead during manufacture and storage</a:t>
            </a:r>
          </a:p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Lead decreases excretion of uric acid from kidneys causing hyperuricemia and gout</a:t>
            </a:r>
          </a:p>
          <a:p>
            <a:pPr>
              <a:spcBef>
                <a:spcPts val="700"/>
              </a:spcBef>
              <a:defRPr sz="32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Excessive meat comsumption increases uric acid production in some individuals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" grpId="1" build="p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>
            <a:spLocks noGrp="1"/>
          </p:cNvSpPr>
          <p:nvPr>
            <p:ph type="title"/>
          </p:nvPr>
        </p:nvSpPr>
        <p:spPr>
          <a:xfrm>
            <a:off x="1104900" y="533400"/>
            <a:ext cx="8229600" cy="71596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</a:lstStyle>
          <a:p>
            <a:r>
              <a:t>Gout</a:t>
            </a:r>
          </a:p>
        </p:txBody>
      </p:sp>
      <p:sp>
        <p:nvSpPr>
          <p:cNvPr id="551" name="Shape 551"/>
          <p:cNvSpPr>
            <a:spLocks noGrp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Two main causes</a:t>
            </a:r>
          </a:p>
          <a:p>
            <a:pPr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endParaRPr/>
          </a:p>
          <a:p>
            <a:pPr>
              <a:spcBef>
                <a:spcPts val="700"/>
              </a:spcBef>
              <a:defRPr sz="3200">
                <a:solidFill>
                  <a:srgbClr val="FFFF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Overproduction of uric acid</a:t>
            </a:r>
          </a:p>
          <a:p>
            <a:pPr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endParaRPr/>
          </a:p>
          <a:p>
            <a:pPr>
              <a:spcBef>
                <a:spcPts val="700"/>
              </a:spcBef>
              <a:defRPr sz="3200">
                <a:solidFill>
                  <a:srgbClr val="FFFF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Underexcretion of uric acid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" grpId="1" build="p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/>
          </p:cNvSpPr>
          <p:nvPr>
            <p:ph type="title"/>
          </p:nvPr>
        </p:nvSpPr>
        <p:spPr>
          <a:xfrm>
            <a:off x="1104900" y="533400"/>
            <a:ext cx="8229600" cy="71596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</a:lstStyle>
          <a:p>
            <a:r>
              <a:t>Primary Gout</a:t>
            </a:r>
          </a:p>
        </p:txBody>
      </p:sp>
      <p:sp>
        <p:nvSpPr>
          <p:cNvPr id="554" name="Shape 554"/>
          <p:cNvSpPr>
            <a:spLocks noGrp="1"/>
          </p:cNvSpPr>
          <p:nvPr>
            <p:ph type="body" idx="1"/>
          </p:nvPr>
        </p:nvSpPr>
        <p:spPr>
          <a:xfrm>
            <a:off x="723900" y="1676400"/>
            <a:ext cx="8724900" cy="47244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Due to overproduction of uric acid</a:t>
            </a:r>
          </a:p>
          <a:p>
            <a:pPr>
              <a:spcBef>
                <a:spcPts val="700"/>
              </a:spcBef>
              <a:defRPr sz="32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Genetic abnormality in the enzymes of purine degradation</a:t>
            </a:r>
          </a:p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Excessive production and degradation of purine bases (adenine, guanine, hypoxanthine)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" grpId="1" build="p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>
            <a:spLocks noGrp="1"/>
          </p:cNvSpPr>
          <p:nvPr>
            <p:ph type="title"/>
          </p:nvPr>
        </p:nvSpPr>
        <p:spPr>
          <a:xfrm>
            <a:off x="1104900" y="533400"/>
            <a:ext cx="8229600" cy="71596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</a:lstStyle>
          <a:p>
            <a:r>
              <a:t>Secondary hyperuricemia</a:t>
            </a:r>
          </a:p>
        </p:txBody>
      </p:sp>
      <p:sp>
        <p:nvSpPr>
          <p:cNvPr id="557" name="Shape 557"/>
          <p:cNvSpPr>
            <a:spLocks noGrp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A variety of disorders and lifestyles cause secondary hyperuricemia</a:t>
            </a:r>
          </a:p>
          <a:p>
            <a:pPr>
              <a:spcBef>
                <a:spcPts val="700"/>
              </a:spcBef>
              <a:defRPr sz="32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Underexcretion of uric acid due to chronic renal disease</a:t>
            </a:r>
          </a:p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Chemotherapy</a:t>
            </a:r>
          </a:p>
          <a:p>
            <a:pPr>
              <a:spcBef>
                <a:spcPts val="700"/>
              </a:spcBef>
              <a:defRPr sz="32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Excessive consumption of purine-rich foods such as meat</a:t>
            </a:r>
          </a:p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Excessive alcohol intake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" grpId="1" build="p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>
            <a:spLocks noGrp="1"/>
          </p:cNvSpPr>
          <p:nvPr>
            <p:ph type="title"/>
          </p:nvPr>
        </p:nvSpPr>
        <p:spPr>
          <a:xfrm>
            <a:off x="1104900" y="533400"/>
            <a:ext cx="8229600" cy="71596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</a:lstStyle>
          <a:p>
            <a:r>
              <a:t>Secondary hyperuricemia</a:t>
            </a:r>
          </a:p>
        </p:txBody>
      </p:sp>
      <p:sp>
        <p:nvSpPr>
          <p:cNvPr id="560" name="Shape 560"/>
          <p:cNvSpPr>
            <a:spLocks noGrp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lvl1pPr>
          </a:lstStyle>
          <a:p>
            <a:r>
              <a:t>Hyperuricemia does not always cause gout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" grpId="1" build="p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>
            <a:spLocks noGrp="1"/>
          </p:cNvSpPr>
          <p:nvPr>
            <p:ph type="title"/>
          </p:nvPr>
        </p:nvSpPr>
        <p:spPr>
          <a:xfrm>
            <a:off x="1104900" y="533400"/>
            <a:ext cx="8229600" cy="71596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</a:lstStyle>
          <a:p>
            <a:r>
              <a:t>Purine degradation pathway</a:t>
            </a:r>
          </a:p>
        </p:txBody>
      </p:sp>
      <p:sp>
        <p:nvSpPr>
          <p:cNvPr id="476" name="Shape 476"/>
          <p:cNvSpPr>
            <a:spLocks noGrp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The major source of dietary nucleic acids (purines and pyrimidines) is meat</a:t>
            </a:r>
          </a:p>
          <a:p>
            <a:pPr>
              <a:spcBef>
                <a:spcPts val="700"/>
              </a:spcBef>
              <a:defRPr sz="32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Purine and pyrimidine bases are absorbed by the intestine</a:t>
            </a:r>
          </a:p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The ingested bases are mostly degraded into different products by degradation pathways</a:t>
            </a:r>
          </a:p>
          <a:p>
            <a:pPr>
              <a:spcBef>
                <a:spcPts val="700"/>
              </a:spcBef>
              <a:defRPr sz="32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These products are then excreted by the body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" grpId="1" build="p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>
            <a:spLocks noGrp="1"/>
          </p:cNvSpPr>
          <p:nvPr>
            <p:ph type="title"/>
          </p:nvPr>
        </p:nvSpPr>
        <p:spPr>
          <a:xfrm>
            <a:off x="1104900" y="533400"/>
            <a:ext cx="8229600" cy="71596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</a:lstStyle>
          <a:p>
            <a:r>
              <a:t>Treatment</a:t>
            </a:r>
          </a:p>
        </p:txBody>
      </p:sp>
      <p:sp>
        <p:nvSpPr>
          <p:cNvPr id="563" name="Shape 563"/>
          <p:cNvSpPr>
            <a:spLocks noGrp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To reduce pain and inflammation (analgesics, anti-inflammatory drugs)</a:t>
            </a:r>
          </a:p>
          <a:p>
            <a:pPr>
              <a:spcBef>
                <a:spcPts val="700"/>
              </a:spcBef>
              <a:defRPr sz="32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To increase uric acid excretion (uricosuric agents)</a:t>
            </a:r>
          </a:p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To reduce uric acid production</a:t>
            </a:r>
          </a:p>
          <a:p>
            <a:pPr marL="742950" lvl="1" indent="-285750">
              <a:spcBef>
                <a:spcPts val="700"/>
              </a:spcBef>
              <a:buClr>
                <a:srgbClr val="FFFFCC"/>
              </a:buClr>
              <a:defRPr sz="30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Allopurinol (xanthine oxidase inhibitor)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" grpId="1" build="p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/>
          <p:nvPr/>
        </p:nvSpPr>
        <p:spPr>
          <a:xfrm rot="16200000">
            <a:off x="-1054908" y="5036357"/>
            <a:ext cx="2819401" cy="366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defRPr sz="1000">
                <a:solidFill>
                  <a:srgbClr val="000000"/>
                </a:solidFill>
              </a:defRPr>
            </a:pPr>
            <a:r>
              <a:t>Voet </a:t>
            </a:r>
            <a:r>
              <a:rPr i="1"/>
              <a:t>Biochemistry</a:t>
            </a:r>
            <a:r>
              <a:t> 3e</a:t>
            </a:r>
          </a:p>
          <a:p>
            <a:pPr algn="l">
              <a:defRPr sz="1000">
                <a:solidFill>
                  <a:srgbClr val="000000"/>
                </a:solidFill>
              </a:defRPr>
            </a:pPr>
            <a:r>
              <a:t>© 2004 John Wiley &amp; Sons, Inc.</a:t>
            </a:r>
          </a:p>
        </p:txBody>
      </p:sp>
      <p:pic>
        <p:nvPicPr>
          <p:cNvPr id="566" name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293688"/>
            <a:ext cx="9067800" cy="6335713"/>
          </a:xfrm>
          <a:prstGeom prst="rect">
            <a:avLst/>
          </a:prstGeom>
          <a:ln w="12700">
            <a:miter lim="400000"/>
          </a:ln>
        </p:spPr>
      </p:pic>
      <p:sp>
        <p:nvSpPr>
          <p:cNvPr id="567" name="Shape 567"/>
          <p:cNvSpPr/>
          <p:nvPr/>
        </p:nvSpPr>
        <p:spPr>
          <a:xfrm rot="16200000">
            <a:off x="-130189" y="4727589"/>
            <a:ext cx="836614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1000">
                <a:solidFill>
                  <a:srgbClr val="000000"/>
                </a:solidFill>
              </a:defRPr>
            </a:lvl1pPr>
          </a:lstStyle>
          <a:p>
            <a:r>
              <a:t>Page 1093</a:t>
            </a:r>
          </a:p>
        </p:txBody>
      </p:sp>
      <p:sp>
        <p:nvSpPr>
          <p:cNvPr id="568" name="Shape 568"/>
          <p:cNvSpPr>
            <a:spLocks noGrp="1"/>
          </p:cNvSpPr>
          <p:nvPr>
            <p:ph type="title"/>
          </p:nvPr>
        </p:nvSpPr>
        <p:spPr>
          <a:xfrm>
            <a:off x="1076325" y="4495800"/>
            <a:ext cx="3609975" cy="10668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1828800" algn="l"/>
                <a:tab pos="2057400" algn="l"/>
              </a:tabLst>
              <a:defRPr sz="2000"/>
            </a:pPr>
            <a:r>
              <a:t>Major pathways of</a:t>
            </a:r>
            <a:br/>
            <a:r>
              <a:t>purine catabolism</a:t>
            </a:r>
            <a:br/>
            <a:r>
              <a:t>in animals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/>
          <p:nvPr/>
        </p:nvSpPr>
        <p:spPr>
          <a:xfrm>
            <a:off x="876300" y="2743200"/>
            <a:ext cx="2819400" cy="3124200"/>
          </a:xfrm>
          <a:prstGeom prst="rect">
            <a:avLst/>
          </a:prstGeom>
          <a:solidFill>
            <a:srgbClr val="FFFFA7"/>
          </a:solidFill>
          <a:ln w="38100">
            <a:solidFill>
              <a:srgbClr val="B9B9FF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479" name="Shape 479"/>
          <p:cNvSpPr/>
          <p:nvPr/>
        </p:nvSpPr>
        <p:spPr>
          <a:xfrm>
            <a:off x="1909683" y="549275"/>
            <a:ext cx="1844834" cy="904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Dietary</a:t>
            </a:r>
            <a:endParaRPr>
              <a:solidFill>
                <a:srgbClr val="000000"/>
              </a:solidFill>
            </a:endParaRPr>
          </a:p>
          <a:p>
            <a:pPr>
              <a:defRPr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DNA / RNA</a:t>
            </a:r>
          </a:p>
        </p:txBody>
      </p:sp>
      <p:sp>
        <p:nvSpPr>
          <p:cNvPr id="480" name="Shape 480"/>
          <p:cNvSpPr/>
          <p:nvPr/>
        </p:nvSpPr>
        <p:spPr>
          <a:xfrm>
            <a:off x="6162719" y="760412"/>
            <a:ext cx="172711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r>
              <a:t>Nucleotides</a:t>
            </a:r>
          </a:p>
        </p:txBody>
      </p:sp>
      <p:sp>
        <p:nvSpPr>
          <p:cNvPr id="481" name="Shape 481"/>
          <p:cNvSpPr/>
          <p:nvPr/>
        </p:nvSpPr>
        <p:spPr>
          <a:xfrm>
            <a:off x="6130374" y="2971800"/>
            <a:ext cx="1756877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r>
              <a:t>Nucleosides</a:t>
            </a:r>
          </a:p>
        </p:txBody>
      </p:sp>
      <p:sp>
        <p:nvSpPr>
          <p:cNvPr id="482" name="Shape 482"/>
          <p:cNvSpPr/>
          <p:nvPr/>
        </p:nvSpPr>
        <p:spPr>
          <a:xfrm>
            <a:off x="3871262" y="1143000"/>
            <a:ext cx="1472914" cy="904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Pancreatic</a:t>
            </a:r>
            <a:endParaRPr>
              <a:solidFill>
                <a:srgbClr val="000000"/>
              </a:solidFill>
            </a:endParaRPr>
          </a:p>
          <a:p>
            <a:pPr>
              <a:defRPr i="1"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nucleases</a:t>
            </a:r>
          </a:p>
        </p:txBody>
      </p:sp>
      <p:sp>
        <p:nvSpPr>
          <p:cNvPr id="483" name="Shape 483"/>
          <p:cNvSpPr/>
          <p:nvPr/>
        </p:nvSpPr>
        <p:spPr>
          <a:xfrm>
            <a:off x="1577672" y="2768600"/>
            <a:ext cx="2069118" cy="904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Free purine</a:t>
            </a:r>
            <a:endParaRPr>
              <a:solidFill>
                <a:srgbClr val="000000"/>
              </a:solidFill>
            </a:endParaRPr>
          </a:p>
          <a:p>
            <a:pPr>
              <a:defRPr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bases + Ribose</a:t>
            </a:r>
          </a:p>
        </p:txBody>
      </p:sp>
      <p:sp>
        <p:nvSpPr>
          <p:cNvPr id="484" name="Shape 484"/>
          <p:cNvSpPr/>
          <p:nvPr/>
        </p:nvSpPr>
        <p:spPr>
          <a:xfrm>
            <a:off x="7245469" y="1752600"/>
            <a:ext cx="1803162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r>
              <a:t>Nucleotidases</a:t>
            </a:r>
          </a:p>
        </p:txBody>
      </p:sp>
      <p:sp>
        <p:nvSpPr>
          <p:cNvPr id="485" name="Shape 485"/>
          <p:cNvSpPr/>
          <p:nvPr/>
        </p:nvSpPr>
        <p:spPr>
          <a:xfrm>
            <a:off x="4184148" y="2514600"/>
            <a:ext cx="1820279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r>
              <a:t>Nucleosidases</a:t>
            </a:r>
          </a:p>
        </p:txBody>
      </p:sp>
      <p:sp>
        <p:nvSpPr>
          <p:cNvPr id="486" name="Shape 486"/>
          <p:cNvSpPr/>
          <p:nvPr/>
        </p:nvSpPr>
        <p:spPr>
          <a:xfrm>
            <a:off x="3771900" y="854075"/>
            <a:ext cx="2286000" cy="304800"/>
          </a:xfrm>
          <a:prstGeom prst="rightArrow">
            <a:avLst>
              <a:gd name="adj1" fmla="val 50000"/>
              <a:gd name="adj2" fmla="val 187500"/>
            </a:avLst>
          </a:prstGeom>
          <a:solidFill>
            <a:srgbClr val="BBE0E3"/>
          </a:solidFill>
          <a:ln w="38100">
            <a:solidFill>
              <a:srgbClr val="B9B9FF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sp>
        <p:nvSpPr>
          <p:cNvPr id="487" name="Shape 487"/>
          <p:cNvSpPr/>
          <p:nvPr/>
        </p:nvSpPr>
        <p:spPr>
          <a:xfrm>
            <a:off x="6819900" y="1447800"/>
            <a:ext cx="381000" cy="129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BBE0E3"/>
          </a:solidFill>
          <a:ln w="38100">
            <a:solidFill>
              <a:srgbClr val="B9B9FF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grpSp>
        <p:nvGrpSpPr>
          <p:cNvPr id="491" name="Group 491"/>
          <p:cNvGrpSpPr/>
          <p:nvPr/>
        </p:nvGrpSpPr>
        <p:grpSpPr>
          <a:xfrm>
            <a:off x="2378075" y="3657599"/>
            <a:ext cx="276226" cy="1600201"/>
            <a:chOff x="0" y="0"/>
            <a:chExt cx="276225" cy="1600200"/>
          </a:xfrm>
        </p:grpSpPr>
        <p:sp>
          <p:nvSpPr>
            <p:cNvPr id="488" name="Shape 488"/>
            <p:cNvSpPr/>
            <p:nvPr/>
          </p:nvSpPr>
          <p:spPr>
            <a:xfrm rot="5400000">
              <a:off x="-536972" y="787003"/>
              <a:ext cx="1350169" cy="27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00" y="0"/>
                  </a:moveTo>
                  <a:lnTo>
                    <a:pt x="15200" y="5400"/>
                  </a:lnTo>
                  <a:lnTo>
                    <a:pt x="0" y="5400"/>
                  </a:lnTo>
                  <a:lnTo>
                    <a:pt x="0" y="16200"/>
                  </a:lnTo>
                  <a:lnTo>
                    <a:pt x="15200" y="16200"/>
                  </a:lnTo>
                  <a:lnTo>
                    <a:pt x="152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BBE0E3"/>
            </a:solidFill>
            <a:ln w="38100" cap="flat">
              <a:solidFill>
                <a:srgbClr val="B9B9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489" name="Shape 489"/>
            <p:cNvSpPr/>
            <p:nvPr/>
          </p:nvSpPr>
          <p:spPr>
            <a:xfrm rot="5400000">
              <a:off x="88106" y="80962"/>
              <a:ext cx="100013" cy="138114"/>
            </a:xfrm>
            <a:prstGeom prst="rect">
              <a:avLst/>
            </a:prstGeom>
            <a:solidFill>
              <a:srgbClr val="BBE0E3"/>
            </a:solidFill>
            <a:ln w="38100" cap="flat">
              <a:solidFill>
                <a:srgbClr val="B9B9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 rot="5400000">
              <a:off x="113109" y="-44054"/>
              <a:ext cx="50007" cy="138114"/>
            </a:xfrm>
            <a:prstGeom prst="rect">
              <a:avLst/>
            </a:prstGeom>
            <a:solidFill>
              <a:srgbClr val="BBE0E3"/>
            </a:solidFill>
            <a:ln w="38100" cap="flat">
              <a:solidFill>
                <a:srgbClr val="B9B9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</p:grpSp>
      <p:sp>
        <p:nvSpPr>
          <p:cNvPr id="492" name="Shape 492"/>
          <p:cNvSpPr/>
          <p:nvPr/>
        </p:nvSpPr>
        <p:spPr>
          <a:xfrm>
            <a:off x="1846059" y="5334000"/>
            <a:ext cx="1324382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r>
              <a:t>Uric acid</a:t>
            </a:r>
          </a:p>
        </p:txBody>
      </p:sp>
      <p:sp>
        <p:nvSpPr>
          <p:cNvPr id="493" name="Shape 493"/>
          <p:cNvSpPr/>
          <p:nvPr/>
        </p:nvSpPr>
        <p:spPr>
          <a:xfrm>
            <a:off x="933966" y="3810000"/>
            <a:ext cx="1451531" cy="108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000" i="1"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Purine</a:t>
            </a:r>
            <a:endParaRPr>
              <a:solidFill>
                <a:srgbClr val="000000"/>
              </a:solidFill>
            </a:endParaRPr>
          </a:p>
          <a:p>
            <a:pPr>
              <a:defRPr sz="2000" i="1"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Degradation</a:t>
            </a:r>
            <a:endParaRPr>
              <a:solidFill>
                <a:srgbClr val="000000"/>
              </a:solidFill>
            </a:endParaRPr>
          </a:p>
          <a:p>
            <a:pPr>
              <a:defRPr sz="2000" i="1"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pathway</a:t>
            </a:r>
          </a:p>
        </p:txBody>
      </p:sp>
      <p:sp>
        <p:nvSpPr>
          <p:cNvPr id="494" name="Shape 494"/>
          <p:cNvSpPr/>
          <p:nvPr/>
        </p:nvSpPr>
        <p:spPr>
          <a:xfrm rot="10800000">
            <a:off x="3771900" y="3048000"/>
            <a:ext cx="2286000" cy="304800"/>
          </a:xfrm>
          <a:prstGeom prst="rightArrow">
            <a:avLst>
              <a:gd name="adj1" fmla="val 50000"/>
              <a:gd name="adj2" fmla="val 187500"/>
            </a:avLst>
          </a:prstGeom>
          <a:solidFill>
            <a:srgbClr val="BBE0E3"/>
          </a:solidFill>
          <a:ln w="38100">
            <a:solidFill>
              <a:srgbClr val="B9B9FF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pPr>
            <a:endParaRPr/>
          </a:p>
        </p:txBody>
      </p:sp>
      <p:grpSp>
        <p:nvGrpSpPr>
          <p:cNvPr id="498" name="Group 498"/>
          <p:cNvGrpSpPr/>
          <p:nvPr/>
        </p:nvGrpSpPr>
        <p:grpSpPr>
          <a:xfrm>
            <a:off x="4613082" y="3162300"/>
            <a:ext cx="733618" cy="1190130"/>
            <a:chOff x="0" y="0"/>
            <a:chExt cx="733617" cy="1190129"/>
          </a:xfrm>
        </p:grpSpPr>
        <p:sp>
          <p:nvSpPr>
            <p:cNvPr id="495" name="Shape 495"/>
            <p:cNvSpPr/>
            <p:nvPr/>
          </p:nvSpPr>
          <p:spPr>
            <a:xfrm>
              <a:off x="-1" y="0"/>
              <a:ext cx="733619" cy="1190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58" h="21600" extrusionOk="0">
                  <a:moveTo>
                    <a:pt x="5" y="7714"/>
                  </a:moveTo>
                  <a:cubicBezTo>
                    <a:pt x="5" y="10984"/>
                    <a:pt x="5175" y="13898"/>
                    <a:pt x="12907" y="14988"/>
                  </a:cubicBezTo>
                  <a:lnTo>
                    <a:pt x="12907" y="12784"/>
                  </a:lnTo>
                  <a:lnTo>
                    <a:pt x="19358" y="17633"/>
                  </a:lnTo>
                  <a:lnTo>
                    <a:pt x="12907" y="21600"/>
                  </a:lnTo>
                  <a:lnTo>
                    <a:pt x="12907" y="19396"/>
                  </a:lnTo>
                  <a:cubicBezTo>
                    <a:pt x="5175" y="18306"/>
                    <a:pt x="5" y="15392"/>
                    <a:pt x="5" y="12123"/>
                  </a:cubicBezTo>
                  <a:close/>
                  <a:moveTo>
                    <a:pt x="19358" y="4408"/>
                  </a:moveTo>
                  <a:cubicBezTo>
                    <a:pt x="10799" y="4408"/>
                    <a:pt x="3257" y="6649"/>
                    <a:pt x="812" y="9919"/>
                  </a:cubicBezTo>
                  <a:cubicBezTo>
                    <a:pt x="-2242" y="5836"/>
                    <a:pt x="3586" y="1539"/>
                    <a:pt x="13829" y="322"/>
                  </a:cubicBezTo>
                  <a:cubicBezTo>
                    <a:pt x="15623" y="108"/>
                    <a:pt x="17486" y="0"/>
                    <a:pt x="19358" y="0"/>
                  </a:cubicBezTo>
                  <a:close/>
                </a:path>
              </a:pathLst>
            </a:custGeom>
            <a:solidFill>
              <a:srgbClr val="BBE0E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-1" y="0"/>
              <a:ext cx="733619" cy="54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58" h="21600" extrusionOk="0">
                  <a:moveTo>
                    <a:pt x="19358" y="9600"/>
                  </a:moveTo>
                  <a:cubicBezTo>
                    <a:pt x="10799" y="9600"/>
                    <a:pt x="3257" y="14480"/>
                    <a:pt x="812" y="21600"/>
                  </a:cubicBezTo>
                  <a:cubicBezTo>
                    <a:pt x="-2242" y="12708"/>
                    <a:pt x="3586" y="3351"/>
                    <a:pt x="13829" y="700"/>
                  </a:cubicBezTo>
                  <a:cubicBezTo>
                    <a:pt x="15623" y="236"/>
                    <a:pt x="17486" y="0"/>
                    <a:pt x="19358" y="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497" name="Shape 497"/>
            <p:cNvSpPr/>
            <p:nvPr/>
          </p:nvSpPr>
          <p:spPr>
            <a:xfrm>
              <a:off x="192" y="0"/>
              <a:ext cx="733426" cy="1190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714"/>
                  </a:moveTo>
                  <a:cubicBezTo>
                    <a:pt x="0" y="10984"/>
                    <a:pt x="5770" y="13898"/>
                    <a:pt x="14400" y="14988"/>
                  </a:cubicBezTo>
                  <a:lnTo>
                    <a:pt x="14400" y="12784"/>
                  </a:lnTo>
                  <a:lnTo>
                    <a:pt x="21600" y="17633"/>
                  </a:lnTo>
                  <a:lnTo>
                    <a:pt x="14400" y="21600"/>
                  </a:lnTo>
                  <a:lnTo>
                    <a:pt x="14400" y="19396"/>
                  </a:lnTo>
                  <a:cubicBezTo>
                    <a:pt x="5770" y="18306"/>
                    <a:pt x="0" y="15392"/>
                    <a:pt x="0" y="12123"/>
                  </a:cubicBezTo>
                  <a:lnTo>
                    <a:pt x="0" y="7714"/>
                  </a:lnTo>
                  <a:cubicBezTo>
                    <a:pt x="0" y="3454"/>
                    <a:pt x="9671" y="0"/>
                    <a:pt x="21600" y="0"/>
                  </a:cubicBezTo>
                  <a:lnTo>
                    <a:pt x="21600" y="4408"/>
                  </a:lnTo>
                  <a:cubicBezTo>
                    <a:pt x="12048" y="4408"/>
                    <a:pt x="3630" y="6649"/>
                    <a:pt x="900" y="9919"/>
                  </a:cubicBezTo>
                </a:path>
              </a:pathLst>
            </a:custGeom>
            <a:noFill/>
            <a:ln w="38100" cap="flat">
              <a:solidFill>
                <a:srgbClr val="B9B9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</p:grpSp>
      <p:sp>
        <p:nvSpPr>
          <p:cNvPr id="499" name="Shape 499"/>
          <p:cNvSpPr/>
          <p:nvPr/>
        </p:nvSpPr>
        <p:spPr>
          <a:xfrm>
            <a:off x="5414213" y="3698875"/>
            <a:ext cx="2350999" cy="904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Free pyrimidine</a:t>
            </a:r>
            <a:endParaRPr>
              <a:solidFill>
                <a:srgbClr val="000000"/>
              </a:solidFill>
            </a:endParaRPr>
          </a:p>
          <a:p>
            <a:pPr>
              <a:defRPr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bases + Ribose</a:t>
            </a:r>
          </a:p>
        </p:txBody>
      </p:sp>
      <p:grpSp>
        <p:nvGrpSpPr>
          <p:cNvPr id="503" name="Group 503"/>
          <p:cNvGrpSpPr/>
          <p:nvPr/>
        </p:nvGrpSpPr>
        <p:grpSpPr>
          <a:xfrm>
            <a:off x="6362700" y="4495799"/>
            <a:ext cx="276226" cy="1219201"/>
            <a:chOff x="0" y="0"/>
            <a:chExt cx="276225" cy="1219200"/>
          </a:xfrm>
        </p:grpSpPr>
        <p:sp>
          <p:nvSpPr>
            <p:cNvPr id="500" name="Shape 500"/>
            <p:cNvSpPr/>
            <p:nvPr/>
          </p:nvSpPr>
          <p:spPr>
            <a:xfrm rot="5400000">
              <a:off x="-376238" y="566737"/>
              <a:ext cx="1028701" cy="27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200" y="0"/>
                  </a:moveTo>
                  <a:lnTo>
                    <a:pt x="15200" y="5400"/>
                  </a:lnTo>
                  <a:lnTo>
                    <a:pt x="0" y="5400"/>
                  </a:lnTo>
                  <a:lnTo>
                    <a:pt x="0" y="16200"/>
                  </a:lnTo>
                  <a:lnTo>
                    <a:pt x="15200" y="16200"/>
                  </a:lnTo>
                  <a:lnTo>
                    <a:pt x="152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BBE0E3"/>
            </a:solidFill>
            <a:ln w="38100" cap="flat">
              <a:solidFill>
                <a:srgbClr val="B9B9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501" name="Shape 501"/>
            <p:cNvSpPr/>
            <p:nvPr/>
          </p:nvSpPr>
          <p:spPr>
            <a:xfrm rot="5400000">
              <a:off x="100012" y="45243"/>
              <a:ext cx="76201" cy="138114"/>
            </a:xfrm>
            <a:prstGeom prst="rect">
              <a:avLst/>
            </a:prstGeom>
            <a:solidFill>
              <a:srgbClr val="BBE0E3"/>
            </a:solidFill>
            <a:ln w="38100" cap="flat">
              <a:solidFill>
                <a:srgbClr val="B9B9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  <p:sp>
          <p:nvSpPr>
            <p:cNvPr id="502" name="Shape 502"/>
            <p:cNvSpPr/>
            <p:nvPr/>
          </p:nvSpPr>
          <p:spPr>
            <a:xfrm rot="5400000">
              <a:off x="119062" y="-50007"/>
              <a:ext cx="38101" cy="138114"/>
            </a:xfrm>
            <a:prstGeom prst="rect">
              <a:avLst/>
            </a:prstGeom>
            <a:solidFill>
              <a:srgbClr val="BBE0E3"/>
            </a:solidFill>
            <a:ln w="38100" cap="flat">
              <a:solidFill>
                <a:srgbClr val="B9B9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Palatino"/>
                  <a:ea typeface="Palatino"/>
                  <a:cs typeface="Palatino"/>
                  <a:sym typeface="Palatino"/>
                </a:defRPr>
              </a:pPr>
              <a:endParaRPr/>
            </a:p>
          </p:txBody>
        </p:sp>
      </p:grpSp>
      <p:sp>
        <p:nvSpPr>
          <p:cNvPr id="504" name="Shape 504"/>
          <p:cNvSpPr/>
          <p:nvPr/>
        </p:nvSpPr>
        <p:spPr>
          <a:xfrm>
            <a:off x="5532779" y="5867400"/>
            <a:ext cx="1931304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r>
              <a:t>Malonyl CoA</a:t>
            </a:r>
          </a:p>
        </p:txBody>
      </p:sp>
      <p:sp>
        <p:nvSpPr>
          <p:cNvPr id="505" name="Shape 505"/>
          <p:cNvSpPr/>
          <p:nvPr/>
        </p:nvSpPr>
        <p:spPr>
          <a:xfrm>
            <a:off x="4853503" y="4572000"/>
            <a:ext cx="1451532" cy="108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000" i="1"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Pyrimidine</a:t>
            </a:r>
            <a:endParaRPr>
              <a:solidFill>
                <a:srgbClr val="000000"/>
              </a:solidFill>
            </a:endParaRPr>
          </a:p>
          <a:p>
            <a:pPr>
              <a:defRPr sz="2000" i="1"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Degradation</a:t>
            </a:r>
            <a:endParaRPr>
              <a:solidFill>
                <a:srgbClr val="000000"/>
              </a:solidFill>
            </a:endParaRPr>
          </a:p>
          <a:p>
            <a:pPr>
              <a:defRPr sz="2000" i="1">
                <a:solidFill>
                  <a:srgbClr val="333399"/>
                </a:solidFill>
                <a:latin typeface="Palatino"/>
                <a:ea typeface="Palatino"/>
                <a:cs typeface="Palatino"/>
                <a:sym typeface="Palatino"/>
              </a:defRPr>
            </a:pPr>
            <a:r>
              <a:t>pathway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ntr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9" presetClass="entr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9" presetClass="entr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9" presetClass="entr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9" presetClass="entr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9" presetClass="entr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" grpId="16" animBg="1" advAuto="0"/>
      <p:bldP spid="479" grpId="1" animBg="1" advAuto="0"/>
      <p:bldP spid="480" grpId="4" animBg="1" advAuto="0"/>
      <p:bldP spid="481" grpId="7" animBg="1" advAuto="0"/>
      <p:bldP spid="482" grpId="3" animBg="1" advAuto="0"/>
      <p:bldP spid="483" grpId="15" animBg="1" advAuto="0"/>
      <p:bldP spid="484" grpId="6" animBg="1" advAuto="0"/>
      <p:bldP spid="485" grpId="9" animBg="1" advAuto="0"/>
      <p:bldP spid="486" grpId="2" animBg="1" advAuto="0"/>
      <p:bldP spid="487" grpId="5" animBg="1" advAuto="0"/>
      <p:bldP spid="491" grpId="17" animBg="1" advAuto="0"/>
      <p:bldP spid="492" grpId="19" animBg="1" advAuto="0"/>
      <p:bldP spid="493" grpId="18" animBg="1" advAuto="0"/>
      <p:bldP spid="494" grpId="14" animBg="1" advAuto="0"/>
      <p:bldP spid="498" grpId="8" animBg="1" advAuto="0"/>
      <p:bldP spid="499" grpId="10" animBg="1" advAuto="0"/>
      <p:bldP spid="503" grpId="11" animBg="1" advAuto="0"/>
      <p:bldP spid="504" grpId="13" animBg="1" advAuto="0"/>
      <p:bldP spid="505" grpId="12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>
            <a:spLocks noGrp="1"/>
          </p:cNvSpPr>
          <p:nvPr>
            <p:ph type="title"/>
          </p:nvPr>
        </p:nvSpPr>
        <p:spPr>
          <a:xfrm>
            <a:off x="1104900" y="533400"/>
            <a:ext cx="8229600" cy="71596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</a:lstStyle>
          <a:p>
            <a:r>
              <a:t>Purine degradation pathway</a:t>
            </a:r>
          </a:p>
        </p:txBody>
      </p:sp>
      <p:sp>
        <p:nvSpPr>
          <p:cNvPr id="508" name="Shape 508"/>
          <p:cNvSpPr>
            <a:spLocks noGrp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742950" indent="-285750">
              <a:spcBef>
                <a:spcPts val="700"/>
              </a:spcBef>
              <a:buClr>
                <a:srgbClr val="FFFFCC"/>
              </a:buClr>
              <a:defRPr sz="30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</a:lstStyle>
          <a:p>
            <a:r>
              <a:t>Adenosine and guanosine (purines) are finally degraded to uric acid by:</a:t>
            </a:r>
          </a:p>
          <a:p>
            <a:pPr lvl="1"/>
            <a:r>
              <a:t>Purine degradation pathway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" grpId="1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/>
          <p:nvPr/>
        </p:nvSpPr>
        <p:spPr>
          <a:xfrm rot="16200000">
            <a:off x="-1054908" y="5036357"/>
            <a:ext cx="2819401" cy="366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defRPr sz="1000">
                <a:solidFill>
                  <a:srgbClr val="000000"/>
                </a:solidFill>
              </a:defRPr>
            </a:pPr>
            <a:r>
              <a:t>Voet </a:t>
            </a:r>
            <a:r>
              <a:rPr i="1"/>
              <a:t>Biochemistry</a:t>
            </a:r>
            <a:r>
              <a:t> 3e</a:t>
            </a:r>
          </a:p>
          <a:p>
            <a:pPr algn="l">
              <a:defRPr sz="1000">
                <a:solidFill>
                  <a:srgbClr val="000000"/>
                </a:solidFill>
              </a:defRPr>
            </a:pPr>
            <a:r>
              <a:t>© 2004 John Wiley &amp; Sons, Inc.</a:t>
            </a:r>
          </a:p>
        </p:txBody>
      </p:sp>
      <p:pic>
        <p:nvPicPr>
          <p:cNvPr id="511" name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293688"/>
            <a:ext cx="9067800" cy="6335713"/>
          </a:xfrm>
          <a:prstGeom prst="rect">
            <a:avLst/>
          </a:prstGeom>
          <a:ln w="12700">
            <a:miter lim="400000"/>
          </a:ln>
        </p:spPr>
      </p:pic>
      <p:sp>
        <p:nvSpPr>
          <p:cNvPr id="512" name="Shape 512"/>
          <p:cNvSpPr/>
          <p:nvPr/>
        </p:nvSpPr>
        <p:spPr>
          <a:xfrm rot="16200000">
            <a:off x="-130189" y="4727589"/>
            <a:ext cx="836614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1000">
                <a:solidFill>
                  <a:srgbClr val="000000"/>
                </a:solidFill>
              </a:defRPr>
            </a:lvl1pPr>
          </a:lstStyle>
          <a:p>
            <a:r>
              <a:t>Page 1093</a:t>
            </a:r>
          </a:p>
        </p:txBody>
      </p:sp>
      <p:sp>
        <p:nvSpPr>
          <p:cNvPr id="513" name="Shape 513"/>
          <p:cNvSpPr>
            <a:spLocks noGrp="1"/>
          </p:cNvSpPr>
          <p:nvPr>
            <p:ph type="title"/>
          </p:nvPr>
        </p:nvSpPr>
        <p:spPr>
          <a:xfrm>
            <a:off x="1076325" y="4495800"/>
            <a:ext cx="3609975" cy="10668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1828800" algn="l"/>
                <a:tab pos="2057400" algn="l"/>
              </a:tabLst>
              <a:defRPr sz="2000"/>
            </a:pPr>
            <a:r>
              <a:t>Major pathways of</a:t>
            </a:r>
            <a:br/>
            <a:r>
              <a:t>purine catabolism</a:t>
            </a:r>
            <a:br/>
            <a:r>
              <a:t>in animals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>
            <a:spLocks noGrp="1"/>
          </p:cNvSpPr>
          <p:nvPr>
            <p:ph type="title"/>
          </p:nvPr>
        </p:nvSpPr>
        <p:spPr>
          <a:xfrm>
            <a:off x="1104900" y="533400"/>
            <a:ext cx="8229600" cy="71596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</a:lstStyle>
          <a:p>
            <a:r>
              <a:t>Fate of uric acid in humans</a:t>
            </a:r>
          </a:p>
        </p:txBody>
      </p:sp>
      <p:sp>
        <p:nvSpPr>
          <p:cNvPr id="516" name="Shape 516"/>
          <p:cNvSpPr>
            <a:spLocks noGrp="1"/>
          </p:cNvSpPr>
          <p:nvPr>
            <p:ph type="body" idx="1"/>
          </p:nvPr>
        </p:nvSpPr>
        <p:spPr>
          <a:xfrm>
            <a:off x="723900" y="1219200"/>
            <a:ext cx="8724900" cy="5334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In humans, primates, birds and reptiles the final product of purine degradation is </a:t>
            </a:r>
            <a:r>
              <a:rPr>
                <a:solidFill>
                  <a:srgbClr val="FFFF00"/>
                </a:solidFill>
              </a:rPr>
              <a:t>uric acid</a:t>
            </a:r>
          </a:p>
          <a:p>
            <a:pPr>
              <a:lnSpc>
                <a:spcPct val="90000"/>
              </a:lnSpc>
              <a:spcBef>
                <a:spcPts val="700"/>
              </a:spcBef>
              <a:defRPr sz="32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Uric acid is excreted in the urine</a:t>
            </a:r>
          </a:p>
          <a:p>
            <a:pPr>
              <a:lnSpc>
                <a:spcPct val="90000"/>
              </a:lnSpc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Some animals convert uric acid to other products:</a:t>
            </a:r>
          </a:p>
          <a:p>
            <a:pPr marL="742950" lvl="1" indent="-285750">
              <a:lnSpc>
                <a:spcPct val="90000"/>
              </a:lnSpc>
              <a:spcBef>
                <a:spcPts val="700"/>
              </a:spcBef>
              <a:buClr>
                <a:srgbClr val="FFFFCC"/>
              </a:buClr>
              <a:defRPr sz="30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Allantoin</a:t>
            </a:r>
            <a:endParaRPr sz="2600"/>
          </a:p>
          <a:p>
            <a:pPr marL="742950" lvl="1" indent="-285750">
              <a:lnSpc>
                <a:spcPct val="90000"/>
              </a:lnSpc>
              <a:spcBef>
                <a:spcPts val="700"/>
              </a:spcBef>
              <a:buClr>
                <a:srgbClr val="FFFFCC"/>
              </a:buClr>
              <a:defRPr sz="30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Allantoic acid</a:t>
            </a:r>
            <a:endParaRPr sz="2600"/>
          </a:p>
          <a:p>
            <a:pPr marL="742950" lvl="1" indent="-285750">
              <a:lnSpc>
                <a:spcPct val="90000"/>
              </a:lnSpc>
              <a:spcBef>
                <a:spcPts val="700"/>
              </a:spcBef>
              <a:buClr>
                <a:srgbClr val="FFFFCC"/>
              </a:buClr>
              <a:defRPr sz="30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Urea</a:t>
            </a:r>
            <a:endParaRPr sz="2600"/>
          </a:p>
          <a:p>
            <a:pPr marL="742950" lvl="1" indent="-285750">
              <a:lnSpc>
                <a:spcPct val="90000"/>
              </a:lnSpc>
              <a:spcBef>
                <a:spcPts val="700"/>
              </a:spcBef>
              <a:buClr>
                <a:srgbClr val="FFFFCC"/>
              </a:buClr>
              <a:defRPr sz="30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Ammonia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" grpId="1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/>
          <p:nvPr/>
        </p:nvSpPr>
        <p:spPr>
          <a:xfrm rot="16200000">
            <a:off x="-1054908" y="5036357"/>
            <a:ext cx="2819401" cy="366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defRPr sz="1000">
                <a:solidFill>
                  <a:srgbClr val="000000"/>
                </a:solidFill>
              </a:defRPr>
            </a:pPr>
            <a:r>
              <a:t>Voet </a:t>
            </a:r>
            <a:r>
              <a:rPr i="1"/>
              <a:t>Biochemistry</a:t>
            </a:r>
            <a:r>
              <a:t> 3e</a:t>
            </a:r>
          </a:p>
          <a:p>
            <a:pPr algn="l">
              <a:defRPr sz="1000">
                <a:solidFill>
                  <a:srgbClr val="000000"/>
                </a:solidFill>
              </a:defRPr>
            </a:pPr>
            <a:r>
              <a:t>© 2004 John Wiley &amp; Sons, Inc.</a:t>
            </a:r>
          </a:p>
        </p:txBody>
      </p:sp>
      <p:sp>
        <p:nvSpPr>
          <p:cNvPr id="519" name="Shape 519"/>
          <p:cNvSpPr>
            <a:spLocks noGrp="1"/>
          </p:cNvSpPr>
          <p:nvPr>
            <p:ph type="title"/>
          </p:nvPr>
        </p:nvSpPr>
        <p:spPr>
          <a:xfrm>
            <a:off x="419100" y="2438400"/>
            <a:ext cx="3352800" cy="609600"/>
          </a:xfrm>
          <a:prstGeom prst="rect">
            <a:avLst/>
          </a:prstGeom>
        </p:spPr>
        <p:txBody>
          <a:bodyPr/>
          <a:lstStyle/>
          <a:p>
            <a:pPr defTabSz="777240">
              <a:tabLst>
                <a:tab pos="1549400" algn="l"/>
                <a:tab pos="1739900" algn="l"/>
              </a:tabLst>
              <a:defRPr sz="1700"/>
            </a:pPr>
            <a:r>
              <a:t>Degradation of uric acid to</a:t>
            </a:r>
            <a:br/>
            <a:r>
              <a:t>ammonia in some animals</a:t>
            </a:r>
          </a:p>
        </p:txBody>
      </p:sp>
      <p:pic>
        <p:nvPicPr>
          <p:cNvPr id="520" name="image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17975" y="152400"/>
            <a:ext cx="2778125" cy="6477000"/>
          </a:xfrm>
          <a:prstGeom prst="rect">
            <a:avLst/>
          </a:prstGeom>
          <a:ln w="12700">
            <a:miter lim="400000"/>
          </a:ln>
        </p:spPr>
      </p:pic>
      <p:sp>
        <p:nvSpPr>
          <p:cNvPr id="521" name="Shape 521"/>
          <p:cNvSpPr/>
          <p:nvPr/>
        </p:nvSpPr>
        <p:spPr>
          <a:xfrm rot="16200000">
            <a:off x="-130189" y="4730764"/>
            <a:ext cx="836614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1000">
                <a:solidFill>
                  <a:srgbClr val="000000"/>
                </a:solidFill>
              </a:defRPr>
            </a:lvl1pPr>
          </a:lstStyle>
          <a:p>
            <a:r>
              <a:t>Page 1097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>
            <a:spLocks noGrp="1"/>
          </p:cNvSpPr>
          <p:nvPr>
            <p:ph type="title"/>
          </p:nvPr>
        </p:nvSpPr>
        <p:spPr>
          <a:xfrm>
            <a:off x="1104900" y="533400"/>
            <a:ext cx="8229600" cy="71596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</a:lstStyle>
          <a:p>
            <a:r>
              <a:t>Fate of uric acid in humans</a:t>
            </a:r>
          </a:p>
        </p:txBody>
      </p:sp>
      <p:sp>
        <p:nvSpPr>
          <p:cNvPr id="524" name="Shape 524"/>
          <p:cNvSpPr>
            <a:spLocks noGrp="1"/>
          </p:cNvSpPr>
          <p:nvPr>
            <p:ph type="body" idx="1"/>
          </p:nvPr>
        </p:nvSpPr>
        <p:spPr>
          <a:xfrm>
            <a:off x="723900" y="1219200"/>
            <a:ext cx="8724900" cy="5181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Uric acid is less soluble in water</a:t>
            </a:r>
          </a:p>
          <a:p>
            <a:pPr>
              <a:spcBef>
                <a:spcPts val="700"/>
              </a:spcBef>
              <a:defRPr sz="32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Reptiles, insects and birds excrete uric acid as a paste of crystals</a:t>
            </a:r>
          </a:p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To save water</a:t>
            </a:r>
          </a:p>
          <a:p>
            <a:pPr>
              <a:spcBef>
                <a:spcPts val="700"/>
              </a:spcBef>
              <a:defRPr sz="32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Humans excrete uric acid in urine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" grpId="1" build="p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>
            <a:spLocks noGrp="1"/>
          </p:cNvSpPr>
          <p:nvPr>
            <p:ph type="title"/>
          </p:nvPr>
        </p:nvSpPr>
        <p:spPr>
          <a:xfrm>
            <a:off x="1104900" y="533400"/>
            <a:ext cx="8229600" cy="71596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</a:lstStyle>
          <a:p>
            <a:r>
              <a:t>Fate of uric acid in humans</a:t>
            </a:r>
          </a:p>
        </p:txBody>
      </p:sp>
      <p:sp>
        <p:nvSpPr>
          <p:cNvPr id="527" name="Shape 527"/>
          <p:cNvSpPr>
            <a:spLocks noGrp="1"/>
          </p:cNvSpPr>
          <p:nvPr>
            <p:ph type="body" idx="1"/>
          </p:nvPr>
        </p:nvSpPr>
        <p:spPr>
          <a:xfrm>
            <a:off x="723900" y="1219200"/>
            <a:ext cx="8724900" cy="5181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defRPr sz="32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Humans do not have enzymes to further degrade uric acid</a:t>
            </a:r>
          </a:p>
          <a:p>
            <a:pPr>
              <a:spcBef>
                <a:spcPts val="700"/>
              </a:spcBef>
              <a:defRPr sz="3200">
                <a:solidFill>
                  <a:srgbClr val="FF9900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Excessive production of uric acid causes deposition of uric acid crystals in the joints</a:t>
            </a:r>
            <a:r>
              <a:rPr>
                <a:solidFill>
                  <a:srgbClr val="FFFFFF"/>
                </a:solidFill>
              </a:rPr>
              <a:t> </a:t>
            </a:r>
            <a:r>
              <a:t>leading to:</a:t>
            </a:r>
          </a:p>
          <a:p>
            <a:pPr marL="742950" lvl="1" indent="-285750">
              <a:spcBef>
                <a:spcPts val="700"/>
              </a:spcBef>
              <a:buClr>
                <a:srgbClr val="FFFFCC"/>
              </a:buClr>
              <a:defRPr sz="30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Gout</a:t>
            </a:r>
            <a:endParaRPr sz="2600"/>
          </a:p>
          <a:p>
            <a:pPr marL="742950" lvl="1" indent="-285750">
              <a:spcBef>
                <a:spcPts val="700"/>
              </a:spcBef>
              <a:buClr>
                <a:srgbClr val="FFFFCC"/>
              </a:buClr>
              <a:defRPr sz="3000">
                <a:latin typeface="Palatino Linotype"/>
                <a:ea typeface="Palatino Linotype"/>
                <a:cs typeface="Palatino Linotype"/>
                <a:sym typeface="Palatino Linotype"/>
              </a:defRPr>
            </a:pPr>
            <a:r>
              <a:t>Hyperuricemia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" grpId="1" build="p" animBg="1" advAuto="0"/>
    </p:bldLst>
  </p:timing>
</p:sld>
</file>

<file path=ppt/theme/theme1.xml><?xml version="1.0" encoding="utf-8"?>
<a:theme xmlns:a="http://schemas.openxmlformats.org/drawingml/2006/main" name="Generic">
  <a:themeElements>
    <a:clrScheme name="Generic">
      <a:dk1>
        <a:srgbClr val="FFFFFF"/>
      </a:dk1>
      <a:lt1>
        <a:srgbClr val="FF0000"/>
      </a:lt1>
      <a:dk2>
        <a:srgbClr val="A7A7A7"/>
      </a:dk2>
      <a:lt2>
        <a:srgbClr val="535353"/>
      </a:lt2>
      <a:accent1>
        <a:srgbClr val="777777"/>
      </a:accent1>
      <a:accent2>
        <a:srgbClr val="006666"/>
      </a:accent2>
      <a:accent3>
        <a:srgbClr val="AAAAB8"/>
      </a:accent3>
      <a:accent4>
        <a:srgbClr val="DADADA"/>
      </a:accent4>
      <a:accent5>
        <a:srgbClr val="BDBDBD"/>
      </a:accent5>
      <a:accent6>
        <a:srgbClr val="005C5C"/>
      </a:accent6>
      <a:hlink>
        <a:srgbClr val="0000FF"/>
      </a:hlink>
      <a:folHlink>
        <a:srgbClr val="FF00FF"/>
      </a:folHlink>
    </a:clrScheme>
    <a:fontScheme name="Generic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Generi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eneric">
  <a:themeElements>
    <a:clrScheme name="Generi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77777"/>
      </a:accent1>
      <a:accent2>
        <a:srgbClr val="006666"/>
      </a:accent2>
      <a:accent3>
        <a:srgbClr val="AAAAB8"/>
      </a:accent3>
      <a:accent4>
        <a:srgbClr val="DADADA"/>
      </a:accent4>
      <a:accent5>
        <a:srgbClr val="BDBDBD"/>
      </a:accent5>
      <a:accent6>
        <a:srgbClr val="005C5C"/>
      </a:accent6>
      <a:hlink>
        <a:srgbClr val="0000FF"/>
      </a:hlink>
      <a:folHlink>
        <a:srgbClr val="FF00FF"/>
      </a:folHlink>
    </a:clrScheme>
    <a:fontScheme name="Generic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Generi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Microsoft Macintosh PowerPoint</Application>
  <PresentationFormat>35mm Slides</PresentationFormat>
  <Paragraphs>118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Generic</vt:lpstr>
      <vt:lpstr>PowerPoint Presentation</vt:lpstr>
      <vt:lpstr>Purine degradation pathway</vt:lpstr>
      <vt:lpstr>PowerPoint Presentation</vt:lpstr>
      <vt:lpstr>Purine degradation pathway</vt:lpstr>
      <vt:lpstr>Major pathways of purine catabolism in animals</vt:lpstr>
      <vt:lpstr>Fate of uric acid in humans</vt:lpstr>
      <vt:lpstr>Degradation of uric acid to ammonia in some animals</vt:lpstr>
      <vt:lpstr>Fate of uric acid in humans</vt:lpstr>
      <vt:lpstr>Fate of uric acid in humans</vt:lpstr>
      <vt:lpstr>The Gout, a cartoon by James Gilroy (1799)</vt:lpstr>
      <vt:lpstr>Gout</vt:lpstr>
      <vt:lpstr>Gout</vt:lpstr>
      <vt:lpstr>Sodium urate crystals in urine</vt:lpstr>
      <vt:lpstr>PowerPoint Presentation</vt:lpstr>
      <vt:lpstr>Gout</vt:lpstr>
      <vt:lpstr>Gout</vt:lpstr>
      <vt:lpstr>Primary Gout</vt:lpstr>
      <vt:lpstr>Secondary hyperuricemia</vt:lpstr>
      <vt:lpstr>Secondary hyperuricemia</vt:lpstr>
      <vt:lpstr>Treatment</vt:lpstr>
      <vt:lpstr>Major pathways of purine catabolism in animals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Sumbul Fatma</dc:creator>
  <cp:lastModifiedBy>maha</cp:lastModifiedBy>
  <cp:revision>1</cp:revision>
  <dcterms:modified xsi:type="dcterms:W3CDTF">2017-01-04T14:25:30Z</dcterms:modified>
</cp:coreProperties>
</file>