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58" r:id="rId3"/>
    <p:sldId id="359" r:id="rId4"/>
    <p:sldId id="308" r:id="rId5"/>
    <p:sldId id="323" r:id="rId6"/>
    <p:sldId id="309" r:id="rId7"/>
    <p:sldId id="311" r:id="rId8"/>
    <p:sldId id="325" r:id="rId9"/>
    <p:sldId id="362" r:id="rId10"/>
    <p:sldId id="364" r:id="rId11"/>
    <p:sldId id="328" r:id="rId12"/>
    <p:sldId id="330" r:id="rId13"/>
    <p:sldId id="333" r:id="rId14"/>
    <p:sldId id="335" r:id="rId15"/>
    <p:sldId id="336" r:id="rId16"/>
    <p:sldId id="339" r:id="rId17"/>
    <p:sldId id="322" r:id="rId18"/>
    <p:sldId id="340" r:id="rId19"/>
    <p:sldId id="257" r:id="rId20"/>
    <p:sldId id="260" r:id="rId21"/>
    <p:sldId id="360" r:id="rId22"/>
    <p:sldId id="363" r:id="rId23"/>
    <p:sldId id="342" r:id="rId24"/>
    <p:sldId id="343" r:id="rId25"/>
    <p:sldId id="347" r:id="rId26"/>
    <p:sldId id="348" r:id="rId27"/>
    <p:sldId id="349" r:id="rId28"/>
    <p:sldId id="350" r:id="rId29"/>
    <p:sldId id="351" r:id="rId30"/>
    <p:sldId id="352" r:id="rId31"/>
    <p:sldId id="361" r:id="rId32"/>
    <p:sldId id="356" r:id="rId33"/>
    <p:sldId id="35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9.jpeg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college of medicine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Microbiology of Bone and Joint Infections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(Osteomyelitis &amp; Septic Arthritis)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Clinical presentation &amp; blood tests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osteomyelitis usually of abrupt onset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localized pain , heat , swelling</a:t>
            </a:r>
          </a:p>
          <a:p>
            <a:r>
              <a:rPr lang="en-US" dirty="0" smtClean="0"/>
              <a:t>Tenderness of affected site ( one or more bones or joints affected in </a:t>
            </a:r>
            <a:r>
              <a:rPr lang="en-US" dirty="0" err="1" smtClean="0"/>
              <a:t>hematogenous</a:t>
            </a:r>
            <a:r>
              <a:rPr lang="en-US" dirty="0" smtClean="0"/>
              <a:t> spread).</a:t>
            </a:r>
          </a:p>
          <a:p>
            <a:r>
              <a:rPr lang="en-US" dirty="0" smtClean="0"/>
              <a:t>May be local tissue infection( abscess or wound) 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Blood test</a:t>
            </a:r>
            <a:r>
              <a:rPr lang="en-US" dirty="0" smtClean="0"/>
              <a:t>: leukocytosis, high ESR and C-reactive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3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</a:t>
            </a:r>
            <a:r>
              <a:rPr lang="en-US" b="1" dirty="0" smtClean="0"/>
              <a:t>or aspiration </a:t>
            </a:r>
            <a:r>
              <a:rPr lang="en-US" dirty="0" smtClean="0"/>
              <a:t>of overlying abscess if blood cultures are negative.</a:t>
            </a:r>
          </a:p>
          <a:p>
            <a:r>
              <a:rPr lang="en-US" dirty="0" smtClean="0"/>
              <a:t>Leukocytosis ( high WBCs)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X-RAY,  MRI,  CT-SCAN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MSSA ( </a:t>
            </a:r>
            <a:r>
              <a:rPr lang="en-US" sz="1400" b="1" dirty="0" smtClean="0"/>
              <a:t>methicillin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Clindamycin .</a:t>
            </a:r>
          </a:p>
          <a:p>
            <a:r>
              <a:rPr lang="en-US" b="1" dirty="0" smtClean="0"/>
              <a:t>MRSA(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 or decades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to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 and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decubitus ulcers and diabetic foot infections.</a:t>
            </a:r>
          </a:p>
          <a:p>
            <a:r>
              <a:rPr lang="en-US" b="1" dirty="0">
                <a:solidFill>
                  <a:srgbClr val="002060"/>
                </a:solidFill>
              </a:rPr>
              <a:t>TB and fungal osteomyelitis</a:t>
            </a:r>
            <a:r>
              <a:rPr lang="en-US" dirty="0">
                <a:solidFill>
                  <a:srgbClr val="002060"/>
                </a:solidFill>
              </a:rPr>
              <a:t> clinically have indolent “chronic” course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Mycobacteria</a:t>
            </a:r>
            <a:r>
              <a:rPr lang="en-US" dirty="0" smtClean="0">
                <a:solidFill>
                  <a:srgbClr val="002060"/>
                </a:solidFill>
              </a:rPr>
              <a:t> and fungi may be seen in </a:t>
            </a:r>
            <a:r>
              <a:rPr lang="en-US" dirty="0" err="1" smtClean="0">
                <a:solidFill>
                  <a:srgbClr val="002060"/>
                </a:solidFill>
              </a:rPr>
              <a:t>immunosuppressed</a:t>
            </a:r>
            <a:r>
              <a:rPr lang="en-US" dirty="0" smtClean="0">
                <a:solidFill>
                  <a:srgbClr val="002060"/>
                </a:solidFill>
              </a:rPr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- MTB  </a:t>
            </a:r>
            <a:r>
              <a:rPr lang="en-US" dirty="0" smtClean="0">
                <a:solidFill>
                  <a:srgbClr val="002060"/>
                </a:solidFill>
              </a:rPr>
              <a:t>osteomyelitis  primarily results from </a:t>
            </a:r>
            <a:r>
              <a:rPr lang="en-US" dirty="0" err="1" smtClean="0">
                <a:solidFill>
                  <a:srgbClr val="002060"/>
                </a:solidFill>
              </a:rPr>
              <a:t>haemtogenous</a:t>
            </a:r>
            <a:r>
              <a:rPr lang="en-US" dirty="0" smtClean="0">
                <a:solidFill>
                  <a:srgbClr val="00206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002060"/>
                </a:solidFill>
              </a:rPr>
              <a:t>caseating</a:t>
            </a:r>
            <a:r>
              <a:rPr lang="en-US" dirty="0" smtClean="0">
                <a:solidFill>
                  <a:srgbClr val="00206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002060"/>
                </a:solidFill>
              </a:rPr>
              <a:t>Brucella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oesteomyelitis</a:t>
            </a:r>
            <a:r>
              <a:rPr lang="en-US" dirty="0" smtClean="0">
                <a:solidFill>
                  <a:srgbClr val="00206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- TB &amp; </a:t>
            </a:r>
            <a:r>
              <a:rPr lang="en-US" i="1" dirty="0" err="1" smtClean="0">
                <a:solidFill>
                  <a:srgbClr val="002060"/>
                </a:solidFill>
              </a:rPr>
              <a:t>Brucella</a:t>
            </a:r>
            <a:r>
              <a:rPr lang="en-US" dirty="0" smtClean="0">
                <a:solidFill>
                  <a:srgbClr val="002060"/>
                </a:solidFill>
              </a:rPr>
              <a:t> are common in KSA.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Haematogenous</a:t>
            </a:r>
            <a:r>
              <a:rPr lang="en-US" dirty="0" smtClean="0">
                <a:solidFill>
                  <a:srgbClr val="002060"/>
                </a:solidFill>
              </a:rPr>
              <a:t> osteomyelitis due to </a:t>
            </a:r>
            <a:r>
              <a:rPr lang="en-US" b="1" dirty="0" smtClean="0">
                <a:solidFill>
                  <a:srgbClr val="002060"/>
                </a:solidFill>
              </a:rPr>
              <a:t>fungi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eg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i="1" dirty="0" smtClean="0">
                <a:solidFill>
                  <a:srgbClr val="002060"/>
                </a:solidFill>
              </a:rPr>
              <a:t>Candida</a:t>
            </a:r>
            <a:r>
              <a:rPr lang="en-US" dirty="0" smtClean="0">
                <a:solidFill>
                  <a:srgbClr val="002060"/>
                </a:solidFill>
              </a:rPr>
              <a:t> species,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Aspergillus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species and other fungi may occur.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is not very helpful because bacteremia  is rare.</a:t>
            </a:r>
          </a:p>
          <a:p>
            <a:r>
              <a:rPr lang="en-US" dirty="0" smtClean="0"/>
              <a:t>WBC usually normal, ESR elevated but not specific.</a:t>
            </a:r>
          </a:p>
          <a:p>
            <a:r>
              <a:rPr lang="en-US" dirty="0" smtClean="0"/>
              <a:t>Radiological changes are complicated by the presence of bony abnormalities.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the extent of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Blood Culture &amp; Osteomyelitis Images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15929"/>
            <a:ext cx="20574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718" y="4191000"/>
            <a:ext cx="2286000" cy="19050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5000" y="4076700"/>
            <a:ext cx="2770517" cy="2095500"/>
          </a:xfrm>
          <a:prstGeom prst="rect">
            <a:avLst/>
          </a:prstGeom>
          <a:noFill/>
        </p:spPr>
      </p:pic>
      <p:pic>
        <p:nvPicPr>
          <p:cNvPr id="2050" name="Picture 2" descr="نتيجة بحث الصور عن ‪osteomyelitis‬‏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087" y="1598676"/>
            <a:ext cx="19780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Management &amp; Treatment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2060"/>
                </a:solidFill>
              </a:rPr>
              <a:t>Parenteral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bacteria:  treat as acute </a:t>
            </a:r>
            <a:r>
              <a:rPr lang="en-US" dirty="0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b="1" i="1" dirty="0" err="1" smtClean="0">
                <a:solidFill>
                  <a:srgbClr val="0070C0"/>
                </a:solidFill>
              </a:rPr>
              <a:t>Brucella</a:t>
            </a:r>
            <a:r>
              <a:rPr lang="en-US" dirty="0" smtClean="0">
                <a:solidFill>
                  <a:srgbClr val="0070C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0070C0"/>
                </a:solidFill>
              </a:rPr>
              <a:t>Rifampicin</a:t>
            </a:r>
            <a:r>
              <a:rPr lang="en-US" dirty="0" smtClean="0">
                <a:solidFill>
                  <a:srgbClr val="0070C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Septic 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Septic (Infectious)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Haematogenous</a:t>
            </a:r>
            <a:r>
              <a:rPr lang="en-US" b="1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Common symptoms :pain, swelling, limitation of movement.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analysis; </a:t>
            </a: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Objectives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that the two conditions can happen together or separately.</a:t>
            </a:r>
          </a:p>
          <a:p>
            <a:pPr lvl="0"/>
            <a:r>
              <a:rPr lang="en-US" dirty="0" smtClean="0"/>
              <a:t>Differentiate between acute and chronic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Know the pathogenesis and risk factors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</a:t>
            </a:r>
          </a:p>
          <a:p>
            <a:pPr lvl="0"/>
            <a:r>
              <a:rPr lang="en-US" dirty="0" smtClean="0"/>
              <a:t>Realize that bone and joint infections can be acquired through blood or directly from adjacent affected organs and tissues.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Septic 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نتيجة بحث الصور عن ‪arthriti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3924300"/>
            <a:ext cx="3810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نتيجة بحث الصور عن ‪arthriti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نتيجة بحث الصور عن ‪arthritis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نتيجة بحث الصور عن ‪septic arthritis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886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نتيجة بحث الصور عن ‪septic arthritis‬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3282696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نتيجة بحث الصور عن ‪arthriti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77200" cy="586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92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Age/special conditions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Common organism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Neonates 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Infants /children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Adults </a:t>
            </a:r>
          </a:p>
          <a:p>
            <a:endParaRPr lang="en-US" sz="1600" dirty="0" smtClean="0"/>
          </a:p>
          <a:p>
            <a:r>
              <a:rPr lang="en-US" sz="1600" dirty="0" smtClean="0"/>
              <a:t>Sickle cell disease</a:t>
            </a:r>
          </a:p>
          <a:p>
            <a:r>
              <a:rPr lang="en-US" sz="1600" dirty="0" smtClean="0"/>
              <a:t>Trauma /surgical procedure</a:t>
            </a:r>
          </a:p>
          <a:p>
            <a:r>
              <a:rPr lang="en-US" sz="1600" dirty="0" smtClean="0"/>
              <a:t>Chronic arthritis</a:t>
            </a:r>
          </a:p>
          <a:p>
            <a:r>
              <a:rPr lang="en-US" sz="1600" dirty="0" smtClean="0"/>
              <a:t>Prosthetic arthritis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S.aureus</a:t>
            </a:r>
            <a:r>
              <a:rPr lang="en-US" sz="1600" dirty="0" smtClean="0"/>
              <a:t>, group B streptococcus, Gram negative rods.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S.aureus</a:t>
            </a:r>
            <a:r>
              <a:rPr lang="en-US" sz="1600" dirty="0" smtClean="0"/>
              <a:t>, group A streptococcus, </a:t>
            </a:r>
            <a:r>
              <a:rPr lang="en-US" sz="1600" dirty="0" err="1" smtClean="0"/>
              <a:t>S.pneumoniae</a:t>
            </a:r>
            <a:r>
              <a:rPr lang="en-US" sz="1600" dirty="0" smtClean="0"/>
              <a:t>, H. </a:t>
            </a:r>
            <a:r>
              <a:rPr lang="en-US" sz="1600" dirty="0" err="1" smtClean="0"/>
              <a:t>influenzae</a:t>
            </a:r>
            <a:r>
              <a:rPr lang="en-US" sz="1600" dirty="0" smtClean="0"/>
              <a:t> type b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S.aureus</a:t>
            </a:r>
            <a:r>
              <a:rPr lang="en-US" sz="1600" dirty="0" smtClean="0"/>
              <a:t>, Neisseria </a:t>
            </a:r>
            <a:r>
              <a:rPr lang="en-US" sz="1600" dirty="0" err="1" smtClean="0"/>
              <a:t>gonorrheae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Salmonella species, </a:t>
            </a:r>
            <a:r>
              <a:rPr lang="en-US" sz="1600" dirty="0" err="1" smtClean="0"/>
              <a:t>S.aureus</a:t>
            </a:r>
            <a:endParaRPr lang="en-US" sz="1600" dirty="0" smtClean="0"/>
          </a:p>
          <a:p>
            <a:r>
              <a:rPr lang="en-US" sz="1600" dirty="0" err="1" smtClean="0"/>
              <a:t>S.aureus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MTB, Fungi </a:t>
            </a:r>
          </a:p>
          <a:p>
            <a:r>
              <a:rPr lang="en-US" sz="1600" dirty="0" smtClean="0"/>
              <a:t>Skin flora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Common causes of septic arthritis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352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Risk factors &amp; Pathogenesis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Nongonococcal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Results from introduction of organisms into joint space as a results of bacteremia or </a:t>
            </a:r>
            <a:r>
              <a:rPr lang="en-US" dirty="0" err="1" smtClean="0">
                <a:solidFill>
                  <a:srgbClr val="002060"/>
                </a:solidFill>
              </a:rPr>
              <a:t>fungaemia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Risk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Lyme disease due to tick bite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, arthritis may be caused by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species.</a:t>
            </a:r>
          </a:p>
          <a:p>
            <a:r>
              <a:rPr lang="en-US" dirty="0" smtClean="0"/>
              <a:t>Chronic arthritis may be due to </a:t>
            </a:r>
            <a:r>
              <a:rPr lang="en-US" dirty="0" smtClean="0">
                <a:solidFill>
                  <a:srgbClr val="C00000"/>
                </a:solidFill>
              </a:rPr>
              <a:t>MTB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fungi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Septic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2- Leukocyte count generally &gt; 50,000/mm3,with &gt; 75 % neutrophils.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cultures indicated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endParaRPr lang="en-US" i="1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Culture of joint fluid and skin lesions 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Occasionally,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Ceftriaxone (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Quinolone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err="1" smtClean="0"/>
              <a:t>Nongonococcal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infectiuos</a:t>
            </a:r>
            <a:r>
              <a:rPr lang="en-US" b="1" u="sng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Streptococci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206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2060"/>
                </a:solidFill>
              </a:rPr>
              <a:t>Pseudomonas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206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Non-</a:t>
            </a:r>
            <a:r>
              <a:rPr lang="en-US" dirty="0" err="1" smtClean="0">
                <a:solidFill>
                  <a:srgbClr val="C00000"/>
                </a:solidFill>
              </a:rPr>
              <a:t>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Risk factors </a:t>
            </a:r>
            <a:r>
              <a:rPr lang="en-US" dirty="0" smtClean="0">
                <a:solidFill>
                  <a:srgbClr val="002060"/>
                </a:solidFill>
              </a:rPr>
              <a:t>for long term adverse </a:t>
            </a:r>
            <a:r>
              <a:rPr lang="en-US" dirty="0" err="1" smtClean="0">
                <a:solidFill>
                  <a:srgbClr val="002060"/>
                </a:solidFill>
              </a:rPr>
              <a:t>sequelae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Know the commonest causative agents of arthritis and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Know the laboratory diagnosis and investigation of both conditions.</a:t>
            </a:r>
          </a:p>
          <a:p>
            <a:pPr lvl="0"/>
            <a:r>
              <a:rPr lang="en-US" dirty="0" smtClean="0"/>
              <a:t>know the management and treatment of both </a:t>
            </a:r>
            <a:r>
              <a:rPr lang="en-US" dirty="0" err="1" smtClean="0"/>
              <a:t>osteomyelitis</a:t>
            </a:r>
            <a:r>
              <a:rPr lang="en-US" dirty="0" smtClean="0"/>
              <a:t> and arthritis.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Joint Prosthesis</a:t>
            </a:r>
            <a:endParaRPr lang="en-US" dirty="0"/>
          </a:p>
        </p:txBody>
      </p:sp>
      <p:pic>
        <p:nvPicPr>
          <p:cNvPr id="5122" name="Picture 2" descr="نتيجة بحث الصور عن ‪joint prosthesi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4193874"/>
            <a:ext cx="2838450" cy="21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نتيجة بحث الصور عن ‪joint prosthesis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7" y="1450675"/>
            <a:ext cx="353377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نتيجة بحث الصور عن ‪joint prosthesis‬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21945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114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, sensitivity testing &amp; histopathology.</a:t>
            </a:r>
          </a:p>
          <a:p>
            <a:r>
              <a:rPr lang="en-US" b="1" dirty="0" smtClean="0"/>
              <a:t>Skin flora regarded as pathogens if isolated from multiple deep tissue cultures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helpful.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tracts.</a:t>
            </a:r>
          </a:p>
          <a:p>
            <a:r>
              <a:rPr lang="en-US" dirty="0" smtClean="0"/>
              <a:t>Bone scan-not specific  for infection.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Management &amp; Treatment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Introduction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C00000"/>
                </a:solidFill>
              </a:rPr>
              <a:t>blood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borne</a:t>
            </a:r>
            <a:r>
              <a:rPr lang="en-US" dirty="0" smtClean="0"/>
              <a:t>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trauma</a:t>
            </a:r>
            <a:r>
              <a:rPr lang="en-US" dirty="0" smtClean="0"/>
              <a:t>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37338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is an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May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 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Etiology, Epidemiology &amp; Risk Factors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S.aureus</a:t>
            </a:r>
            <a:r>
              <a:rPr lang="en-US" dirty="0" smtClean="0"/>
              <a:t>, group B streptococci, </a:t>
            </a:r>
            <a:r>
              <a:rPr lang="en-US" i="1" dirty="0" err="1" smtClean="0"/>
              <a:t>E.coli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/>
              <a:t>S.aureu</a:t>
            </a:r>
            <a:r>
              <a:rPr lang="en-US" dirty="0" err="1" smtClean="0"/>
              <a:t>s</a:t>
            </a:r>
            <a:r>
              <a:rPr lang="en-US" dirty="0" smtClean="0"/>
              <a:t>, group A streptococci, </a:t>
            </a:r>
            <a:r>
              <a:rPr lang="en-US" i="1" dirty="0" err="1" smtClean="0"/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/>
              <a:t>Metaphysis</a:t>
            </a:r>
            <a:r>
              <a:rPr lang="en-US" dirty="0" smtClean="0"/>
              <a:t> of long bones (</a:t>
            </a:r>
            <a:r>
              <a:rPr lang="en-US" dirty="0" err="1" smtClean="0"/>
              <a:t>femur,tibia</a:t>
            </a:r>
            <a:r>
              <a:rPr lang="en-US" dirty="0" smtClean="0"/>
              <a:t>&amp; </a:t>
            </a:r>
            <a:r>
              <a:rPr lang="en-US" dirty="0" err="1" smtClean="0"/>
              <a:t>humerus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smtClean="0"/>
              <a:t>Adults: </a:t>
            </a:r>
            <a:r>
              <a:rPr lang="en-US" dirty="0" err="1" smtClean="0"/>
              <a:t>Hematogenous</a:t>
            </a:r>
            <a:r>
              <a:rPr lang="en-US" dirty="0" smtClean="0"/>
              <a:t> cases less common, but may occur due to reactivation of a quiescent focus of infection from infancy or childhood. Most cases are due to </a:t>
            </a:r>
            <a:r>
              <a:rPr lang="en-US" i="1" dirty="0" err="1" smtClean="0"/>
              <a:t>S.aureus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Septic arthritis is common as the  infection begins in the Diaphysis.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Other causes 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Streptococci and anaerobes in fist injuries, diabetic foot and </a:t>
            </a:r>
            <a:r>
              <a:rPr lang="en-US" b="1" dirty="0" err="1" smtClean="0">
                <a:solidFill>
                  <a:srgbClr val="7030A0"/>
                </a:solidFill>
              </a:rPr>
              <a:t>decubitus</a:t>
            </a:r>
            <a:r>
              <a:rPr lang="en-US" b="1" dirty="0" smtClean="0">
                <a:solidFill>
                  <a:srgbClr val="7030A0"/>
                </a:solidFill>
              </a:rPr>
              <a:t> ulcers.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Salmonella</a:t>
            </a:r>
            <a:r>
              <a:rPr lang="en-US" b="1" dirty="0" smtClean="0">
                <a:solidFill>
                  <a:srgbClr val="7030A0"/>
                </a:solidFill>
              </a:rPr>
              <a:t> or </a:t>
            </a:r>
            <a:r>
              <a:rPr lang="en-US" b="1" i="1" dirty="0" smtClean="0">
                <a:solidFill>
                  <a:srgbClr val="7030A0"/>
                </a:solidFill>
              </a:rPr>
              <a:t>Streptococcus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i="1" dirty="0" err="1" smtClean="0">
                <a:solidFill>
                  <a:srgbClr val="7030A0"/>
                </a:solidFill>
              </a:rPr>
              <a:t>pneumoniae</a:t>
            </a:r>
            <a:r>
              <a:rPr lang="en-US" b="1" dirty="0" smtClean="0">
                <a:solidFill>
                  <a:srgbClr val="7030A0"/>
                </a:solidFill>
              </a:rPr>
              <a:t> in sickle cell patients.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dirty="0" smtClean="0"/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Mycobacterium tuberculosis</a:t>
            </a:r>
            <a:r>
              <a:rPr lang="en-US" b="1" dirty="0" smtClean="0">
                <a:solidFill>
                  <a:srgbClr val="7030A0"/>
                </a:solidFill>
              </a:rPr>
              <a:t> ( MTB) or </a:t>
            </a:r>
            <a:r>
              <a:rPr lang="en-US" b="1" i="1" dirty="0" smtClean="0">
                <a:solidFill>
                  <a:srgbClr val="7030A0"/>
                </a:solidFill>
              </a:rPr>
              <a:t>Mycobacterium  </a:t>
            </a:r>
            <a:r>
              <a:rPr lang="en-US" b="1" i="1" dirty="0" err="1" smtClean="0">
                <a:solidFill>
                  <a:srgbClr val="7030A0"/>
                </a:solidFill>
              </a:rPr>
              <a:t>avium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in AIDS patients.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 /special conditions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Common causative organism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Infants </a:t>
            </a:r>
          </a:p>
          <a:p>
            <a:endParaRPr lang="en-US" sz="1600" dirty="0" smtClean="0"/>
          </a:p>
          <a:p>
            <a:r>
              <a:rPr lang="en-US" sz="1600" dirty="0" smtClean="0"/>
              <a:t>Children</a:t>
            </a:r>
          </a:p>
          <a:p>
            <a:endParaRPr lang="en-US" sz="1600" dirty="0" smtClean="0"/>
          </a:p>
          <a:p>
            <a:r>
              <a:rPr lang="en-US" sz="1600" dirty="0" smtClean="0"/>
              <a:t> Adults </a:t>
            </a:r>
          </a:p>
          <a:p>
            <a:r>
              <a:rPr lang="en-US" sz="1600" dirty="0" smtClean="0"/>
              <a:t>Sickle cell disease</a:t>
            </a:r>
          </a:p>
          <a:p>
            <a:endParaRPr lang="en-US" sz="1600" dirty="0" smtClean="0"/>
          </a:p>
          <a:p>
            <a:r>
              <a:rPr lang="en-US" sz="1600" dirty="0" smtClean="0"/>
              <a:t>Infection after trauma ,injury or surgery</a:t>
            </a:r>
          </a:p>
          <a:p>
            <a:endParaRPr lang="en-US" sz="1600" dirty="0"/>
          </a:p>
          <a:p>
            <a:r>
              <a:rPr lang="en-US" sz="1600" dirty="0" smtClean="0"/>
              <a:t>AIDS patients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S.aureus</a:t>
            </a:r>
            <a:r>
              <a:rPr lang="en-US" sz="1600" dirty="0" smtClean="0"/>
              <a:t>, group B </a:t>
            </a:r>
            <a:r>
              <a:rPr lang="en-US" sz="1600" dirty="0" err="1" smtClean="0"/>
              <a:t>Streptococcus,Gram</a:t>
            </a:r>
            <a:r>
              <a:rPr lang="en-US" sz="1600" dirty="0" smtClean="0"/>
              <a:t> negative rods (</a:t>
            </a:r>
            <a:r>
              <a:rPr lang="en-US" sz="1600" dirty="0" err="1" smtClean="0"/>
              <a:t>eg</a:t>
            </a:r>
            <a:r>
              <a:rPr lang="en-US" sz="1600" dirty="0" smtClean="0"/>
              <a:t>. </a:t>
            </a:r>
            <a:r>
              <a:rPr lang="en-US" sz="1600" dirty="0" err="1" smtClean="0"/>
              <a:t>E.coli</a:t>
            </a:r>
            <a:r>
              <a:rPr lang="en-US" sz="1600" dirty="0" smtClean="0"/>
              <a:t>,  </a:t>
            </a:r>
            <a:r>
              <a:rPr lang="en-US" sz="1600" dirty="0" err="1" smtClean="0"/>
              <a:t>Klebsiella</a:t>
            </a:r>
            <a:r>
              <a:rPr lang="en-US" sz="1600" dirty="0" smtClean="0"/>
              <a:t> ).</a:t>
            </a:r>
          </a:p>
          <a:p>
            <a:r>
              <a:rPr lang="en-US" sz="1600" dirty="0" smtClean="0"/>
              <a:t>S. </a:t>
            </a:r>
            <a:r>
              <a:rPr lang="en-US" sz="1600" dirty="0" err="1" smtClean="0"/>
              <a:t>aureus</a:t>
            </a:r>
            <a:r>
              <a:rPr lang="en-US" sz="1600" dirty="0" smtClean="0"/>
              <a:t>, group A Streptococcus &amp; H. </a:t>
            </a:r>
            <a:r>
              <a:rPr lang="en-US" sz="1600" dirty="0" err="1" smtClean="0"/>
              <a:t>influenzae</a:t>
            </a:r>
            <a:endParaRPr lang="en-US" sz="1600" dirty="0" smtClean="0"/>
          </a:p>
          <a:p>
            <a:r>
              <a:rPr lang="en-US" sz="1600" dirty="0" err="1" smtClean="0"/>
              <a:t>S.aureus</a:t>
            </a:r>
            <a:endParaRPr lang="en-US" sz="1600" dirty="0" smtClean="0"/>
          </a:p>
          <a:p>
            <a:r>
              <a:rPr lang="en-US" sz="1600" dirty="0" err="1" smtClean="0"/>
              <a:t>S.aureus</a:t>
            </a:r>
            <a:r>
              <a:rPr lang="en-US" sz="1600" dirty="0" smtClean="0"/>
              <a:t>, S. </a:t>
            </a:r>
            <a:r>
              <a:rPr lang="en-US" sz="1600" dirty="0" err="1" smtClean="0"/>
              <a:t>pneumoniae</a:t>
            </a:r>
            <a:r>
              <a:rPr lang="en-US" sz="1600" dirty="0" smtClean="0"/>
              <a:t>, Salmonella species</a:t>
            </a:r>
          </a:p>
          <a:p>
            <a:r>
              <a:rPr lang="en-US" sz="1600" dirty="0" err="1" smtClean="0"/>
              <a:t>S.aureus</a:t>
            </a:r>
            <a:r>
              <a:rPr lang="en-US" sz="1600" dirty="0" smtClean="0"/>
              <a:t>, group A </a:t>
            </a:r>
            <a:r>
              <a:rPr lang="en-US" sz="1600" dirty="0" err="1" smtClean="0"/>
              <a:t>Streptococcus,Gram</a:t>
            </a:r>
            <a:r>
              <a:rPr lang="en-US" sz="1600" dirty="0" smtClean="0"/>
              <a:t> negative rods, anaerobes.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MTB or </a:t>
            </a:r>
            <a:r>
              <a:rPr lang="en-US" sz="1600" dirty="0" err="1" smtClean="0"/>
              <a:t>M.avium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Common causes of acute Osteomyelitis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03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2919</TotalTime>
  <Words>1665</Words>
  <Application>Microsoft Office PowerPoint</Application>
  <PresentationFormat>On-screen Show (4:3)</PresentationFormat>
  <Paragraphs>210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Georgia</vt:lpstr>
      <vt:lpstr>Wingdings</vt:lpstr>
      <vt:lpstr>Wingdings 2</vt:lpstr>
      <vt:lpstr>Civic</vt:lpstr>
      <vt:lpstr>Microbiology of Bone and Joint Infections (Osteomyelitis &amp; Septic Arthritis)</vt:lpstr>
      <vt:lpstr>Objectives</vt:lpstr>
      <vt:lpstr>PowerPoint Presentation</vt:lpstr>
      <vt:lpstr>Introduction</vt:lpstr>
      <vt:lpstr>PowerPoint Presentation</vt:lpstr>
      <vt:lpstr>Acute Osteomyelitis</vt:lpstr>
      <vt:lpstr> Etiology, Epidemiology &amp; Risk Factors</vt:lpstr>
      <vt:lpstr>Other causes -special clinical situations</vt:lpstr>
      <vt:lpstr>Common causes of acute Osteomyelitis</vt:lpstr>
      <vt:lpstr>Clinical presentation &amp; blood tests</vt:lpstr>
      <vt:lpstr>Diagnosis  </vt:lpstr>
      <vt:lpstr>Treatment  </vt:lpstr>
      <vt:lpstr>Chronic Osteomyelitis</vt:lpstr>
      <vt:lpstr>Chronic Osteomyelitis </vt:lpstr>
      <vt:lpstr>Chronic Osteomyelitis</vt:lpstr>
      <vt:lpstr>Diagnosis</vt:lpstr>
      <vt:lpstr> Blood Culture &amp; Osteomyelitis Images</vt:lpstr>
      <vt:lpstr>Management &amp; Treatment</vt:lpstr>
      <vt:lpstr>Septic Arthritis</vt:lpstr>
      <vt:lpstr>Septic Arthritis</vt:lpstr>
      <vt:lpstr>PowerPoint Presentation</vt:lpstr>
      <vt:lpstr>Common causes of septic arthritis</vt:lpstr>
      <vt:lpstr>Risk factors &amp; Pathogenesis</vt:lpstr>
      <vt:lpstr>Risk factors</vt:lpstr>
      <vt:lpstr>Diagnosis of Septic Arthritis</vt:lpstr>
      <vt:lpstr>PowerPoint Presentation</vt:lpstr>
      <vt:lpstr>Treatment &amp; Management</vt:lpstr>
      <vt:lpstr>PowerPoint Presentation</vt:lpstr>
      <vt:lpstr>Prognosis &amp; Complications</vt:lpstr>
      <vt:lpstr>Infections of Joint Prosthesis</vt:lpstr>
      <vt:lpstr>Joint Prosthesis</vt:lpstr>
      <vt:lpstr>Diagnosis of Prosthetic Arthritis</vt:lpstr>
      <vt:lpstr>Management &amp;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Hanan Al-Habib</cp:lastModifiedBy>
  <cp:revision>304</cp:revision>
  <dcterms:created xsi:type="dcterms:W3CDTF">2010-04-25T08:14:52Z</dcterms:created>
  <dcterms:modified xsi:type="dcterms:W3CDTF">2016-11-10T05:10:01Z</dcterms:modified>
</cp:coreProperties>
</file>