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4"/>
  </p:notesMasterIdLst>
  <p:sldIdLst>
    <p:sldId id="256" r:id="rId2"/>
    <p:sldId id="429" r:id="rId3"/>
    <p:sldId id="292" r:id="rId4"/>
    <p:sldId id="471" r:id="rId5"/>
    <p:sldId id="431" r:id="rId6"/>
    <p:sldId id="293" r:id="rId7"/>
    <p:sldId id="506" r:id="rId8"/>
    <p:sldId id="507" r:id="rId9"/>
    <p:sldId id="432" r:id="rId10"/>
    <p:sldId id="294" r:id="rId11"/>
    <p:sldId id="503" r:id="rId12"/>
    <p:sldId id="484" r:id="rId13"/>
    <p:sldId id="504" r:id="rId14"/>
    <p:sldId id="486" r:id="rId15"/>
    <p:sldId id="505" r:id="rId16"/>
    <p:sldId id="487" r:id="rId17"/>
    <p:sldId id="488" r:id="rId18"/>
    <p:sldId id="489" r:id="rId19"/>
    <p:sldId id="435" r:id="rId20"/>
    <p:sldId id="499" r:id="rId21"/>
    <p:sldId id="460" r:id="rId22"/>
    <p:sldId id="494" r:id="rId23"/>
    <p:sldId id="495" r:id="rId24"/>
    <p:sldId id="458" r:id="rId25"/>
    <p:sldId id="437" r:id="rId26"/>
    <p:sldId id="497" r:id="rId27"/>
    <p:sldId id="464" r:id="rId28"/>
    <p:sldId id="500" r:id="rId29"/>
    <p:sldId id="473" r:id="rId30"/>
    <p:sldId id="463" r:id="rId31"/>
    <p:sldId id="462" r:id="rId32"/>
    <p:sldId id="492" r:id="rId33"/>
    <p:sldId id="478" r:id="rId34"/>
    <p:sldId id="465" r:id="rId35"/>
    <p:sldId id="474" r:id="rId36"/>
    <p:sldId id="501" r:id="rId37"/>
    <p:sldId id="446" r:id="rId38"/>
    <p:sldId id="475" r:id="rId39"/>
    <p:sldId id="483" r:id="rId40"/>
    <p:sldId id="466" r:id="rId41"/>
    <p:sldId id="468" r:id="rId42"/>
    <p:sldId id="470"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pitchFamily="34" charset="0"/>
      </a:defRPr>
    </a:lvl1pPr>
    <a:lvl2pPr marL="457200" algn="l" rtl="0" fontAlgn="base">
      <a:spcBef>
        <a:spcPct val="0"/>
      </a:spcBef>
      <a:spcAft>
        <a:spcPct val="0"/>
      </a:spcAft>
      <a:defRPr kern="1200">
        <a:solidFill>
          <a:schemeClr val="tx1"/>
        </a:solidFill>
        <a:latin typeface="Garamond" pitchFamily="18" charset="0"/>
        <a:ea typeface="+mn-ea"/>
        <a:cs typeface="Arial" pitchFamily="34" charset="0"/>
      </a:defRPr>
    </a:lvl2pPr>
    <a:lvl3pPr marL="914400" algn="l" rtl="0" fontAlgn="base">
      <a:spcBef>
        <a:spcPct val="0"/>
      </a:spcBef>
      <a:spcAft>
        <a:spcPct val="0"/>
      </a:spcAft>
      <a:defRPr kern="1200">
        <a:solidFill>
          <a:schemeClr val="tx1"/>
        </a:solidFill>
        <a:latin typeface="Garamond" pitchFamily="18" charset="0"/>
        <a:ea typeface="+mn-ea"/>
        <a:cs typeface="Arial" pitchFamily="34" charset="0"/>
      </a:defRPr>
    </a:lvl3pPr>
    <a:lvl4pPr marL="1371600" algn="l" rtl="0" fontAlgn="base">
      <a:spcBef>
        <a:spcPct val="0"/>
      </a:spcBef>
      <a:spcAft>
        <a:spcPct val="0"/>
      </a:spcAft>
      <a:defRPr kern="1200">
        <a:solidFill>
          <a:schemeClr val="tx1"/>
        </a:solidFill>
        <a:latin typeface="Garamond" pitchFamily="18" charset="0"/>
        <a:ea typeface="+mn-ea"/>
        <a:cs typeface="Arial" pitchFamily="34" charset="0"/>
      </a:defRPr>
    </a:lvl4pPr>
    <a:lvl5pPr marL="1828800" algn="l" rtl="0" fontAlgn="base">
      <a:spcBef>
        <a:spcPct val="0"/>
      </a:spcBef>
      <a:spcAft>
        <a:spcPct val="0"/>
      </a:spcAft>
      <a:defRPr kern="1200">
        <a:solidFill>
          <a:schemeClr val="tx1"/>
        </a:solidFill>
        <a:latin typeface="Garamond" pitchFamily="18" charset="0"/>
        <a:ea typeface="+mn-ea"/>
        <a:cs typeface="Arial" pitchFamily="34" charset="0"/>
      </a:defRPr>
    </a:lvl5pPr>
    <a:lvl6pPr marL="2286000" algn="r" defTabSz="914400" rtl="1" eaLnBrk="1" latinLnBrk="0" hangingPunct="1">
      <a:defRPr kern="1200">
        <a:solidFill>
          <a:schemeClr val="tx1"/>
        </a:solidFill>
        <a:latin typeface="Garamond" pitchFamily="18" charset="0"/>
        <a:ea typeface="+mn-ea"/>
        <a:cs typeface="Arial" pitchFamily="34" charset="0"/>
      </a:defRPr>
    </a:lvl6pPr>
    <a:lvl7pPr marL="2743200" algn="r" defTabSz="914400" rtl="1" eaLnBrk="1" latinLnBrk="0" hangingPunct="1">
      <a:defRPr kern="1200">
        <a:solidFill>
          <a:schemeClr val="tx1"/>
        </a:solidFill>
        <a:latin typeface="Garamond" pitchFamily="18" charset="0"/>
        <a:ea typeface="+mn-ea"/>
        <a:cs typeface="Arial" pitchFamily="34" charset="0"/>
      </a:defRPr>
    </a:lvl7pPr>
    <a:lvl8pPr marL="3200400" algn="r" defTabSz="914400" rtl="1" eaLnBrk="1" latinLnBrk="0" hangingPunct="1">
      <a:defRPr kern="1200">
        <a:solidFill>
          <a:schemeClr val="tx1"/>
        </a:solidFill>
        <a:latin typeface="Garamond" pitchFamily="18" charset="0"/>
        <a:ea typeface="+mn-ea"/>
        <a:cs typeface="Arial" pitchFamily="34" charset="0"/>
      </a:defRPr>
    </a:lvl8pPr>
    <a:lvl9pPr marL="3657600" algn="r" defTabSz="914400" rtl="1" eaLnBrk="1" latinLnBrk="0" hangingPunct="1">
      <a:defRPr kern="1200">
        <a:solidFill>
          <a:schemeClr val="tx1"/>
        </a:solidFill>
        <a:latin typeface="Garamond"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p:scale>
          <a:sx n="68" d="100"/>
          <a:sy n="68" d="100"/>
        </p:scale>
        <p:origin x="144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4D997542-C2AC-489F-ACA5-F9A755BA017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9CAE678-F363-4D9E-947E-875D28302D2D}" type="slidenum">
              <a:rPr lang="en-US" smtClean="0">
                <a:latin typeface="Arial" pitchFamily="34" charset="0"/>
                <a:cs typeface="Arial" pitchFamily="34" charset="0"/>
              </a:rPr>
              <a:pPr/>
              <a:t>1</a:t>
            </a:fld>
            <a:endParaRPr lang="en-US">
              <a:latin typeface="Arial" pitchFamily="34" charset="0"/>
              <a:cs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ar-SA">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65540" name="Slide Number Placeholder 3"/>
          <p:cNvSpPr>
            <a:spLocks noGrp="1"/>
          </p:cNvSpPr>
          <p:nvPr>
            <p:ph type="sldNum" sz="quarter" idx="5"/>
          </p:nvPr>
        </p:nvSpPr>
        <p:spPr>
          <a:noFill/>
        </p:spPr>
        <p:txBody>
          <a:bodyPr/>
          <a:lstStyle/>
          <a:p>
            <a:fld id="{6B2CC251-A4E3-4BEE-9ACE-4BA3B82DB953}" type="slidenum">
              <a:rPr lang="ar-SA" smtClean="0">
                <a:latin typeface="Arial" pitchFamily="34" charset="0"/>
                <a:cs typeface="Arial" pitchFamily="34" charset="0"/>
              </a:rPr>
              <a:pPr/>
              <a:t>16</a:t>
            </a:fld>
            <a:endParaRPr lang="ar-SA">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66564" name="Slide Number Placeholder 3"/>
          <p:cNvSpPr>
            <a:spLocks noGrp="1"/>
          </p:cNvSpPr>
          <p:nvPr>
            <p:ph type="sldNum" sz="quarter" idx="5"/>
          </p:nvPr>
        </p:nvSpPr>
        <p:spPr>
          <a:noFill/>
        </p:spPr>
        <p:txBody>
          <a:bodyPr/>
          <a:lstStyle/>
          <a:p>
            <a:fld id="{188769C8-6A61-45C2-B58D-A95ECA9019A6}" type="slidenum">
              <a:rPr lang="ar-SA" smtClean="0">
                <a:latin typeface="Arial" pitchFamily="34" charset="0"/>
                <a:cs typeface="Arial" pitchFamily="34" charset="0"/>
              </a:rPr>
              <a:pPr/>
              <a:t>17</a:t>
            </a:fld>
            <a:endParaRPr lang="ar-SA">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67588" name="Slide Number Placeholder 3"/>
          <p:cNvSpPr>
            <a:spLocks noGrp="1"/>
          </p:cNvSpPr>
          <p:nvPr>
            <p:ph type="sldNum" sz="quarter" idx="5"/>
          </p:nvPr>
        </p:nvSpPr>
        <p:spPr>
          <a:noFill/>
        </p:spPr>
        <p:txBody>
          <a:bodyPr/>
          <a:lstStyle/>
          <a:p>
            <a:fld id="{394A0F7B-26B0-43A4-8685-EF551D288368}" type="slidenum">
              <a:rPr lang="ar-SA" smtClean="0">
                <a:latin typeface="Arial" pitchFamily="34" charset="0"/>
                <a:cs typeface="Arial" pitchFamily="34" charset="0"/>
              </a:rPr>
              <a:pPr/>
              <a:t>18</a:t>
            </a:fld>
            <a:endParaRPr lang="ar-SA">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ar-SA">
              <a:latin typeface="Arial" pitchFamily="34" charset="0"/>
              <a:cs typeface="Arial" pitchFamily="34" charset="0"/>
            </a:endParaRPr>
          </a:p>
        </p:txBody>
      </p:sp>
      <p:sp>
        <p:nvSpPr>
          <p:cNvPr id="69636" name="Slide Number Placeholder 3"/>
          <p:cNvSpPr>
            <a:spLocks noGrp="1"/>
          </p:cNvSpPr>
          <p:nvPr>
            <p:ph type="sldNum" sz="quarter" idx="5"/>
          </p:nvPr>
        </p:nvSpPr>
        <p:spPr>
          <a:noFill/>
        </p:spPr>
        <p:txBody>
          <a:bodyPr/>
          <a:lstStyle/>
          <a:p>
            <a:fld id="{36DD0597-7614-4C27-9A2E-E5B47C0E3C01}" type="slidenum">
              <a:rPr lang="en-US" smtClean="0">
                <a:latin typeface="Arial" pitchFamily="34" charset="0"/>
                <a:cs typeface="Arial" pitchFamily="34" charset="0"/>
              </a:rPr>
              <a:pPr/>
              <a:t>19</a:t>
            </a:fld>
            <a:endParaRPr lang="en-US">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72708" name="Slide Number Placeholder 3"/>
          <p:cNvSpPr>
            <a:spLocks noGrp="1"/>
          </p:cNvSpPr>
          <p:nvPr>
            <p:ph type="sldNum" sz="quarter" idx="5"/>
          </p:nvPr>
        </p:nvSpPr>
        <p:spPr>
          <a:noFill/>
        </p:spPr>
        <p:txBody>
          <a:bodyPr/>
          <a:lstStyle/>
          <a:p>
            <a:fld id="{A18D1B13-7B98-4775-A456-723A585E786B}" type="slidenum">
              <a:rPr lang="ar-SA" smtClean="0">
                <a:latin typeface="Arial" pitchFamily="34" charset="0"/>
                <a:cs typeface="Arial" pitchFamily="34" charset="0"/>
              </a:rPr>
              <a:pPr/>
              <a:t>39</a:t>
            </a:fld>
            <a:endParaRPr lang="ar-SA">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ar-SA">
              <a:latin typeface="Arial" pitchFamily="34" charset="0"/>
              <a:cs typeface="Arial" pitchFamily="34" charset="0"/>
            </a:endParaRPr>
          </a:p>
        </p:txBody>
      </p:sp>
      <p:sp>
        <p:nvSpPr>
          <p:cNvPr id="55300" name="Slide Number Placeholder 3"/>
          <p:cNvSpPr>
            <a:spLocks noGrp="1"/>
          </p:cNvSpPr>
          <p:nvPr>
            <p:ph type="sldNum" sz="quarter" idx="5"/>
          </p:nvPr>
        </p:nvSpPr>
        <p:spPr>
          <a:noFill/>
        </p:spPr>
        <p:txBody>
          <a:bodyPr/>
          <a:lstStyle/>
          <a:p>
            <a:fld id="{9EB1F9AE-3301-4509-9C61-4B297F0C4933}" type="slidenum">
              <a:rPr lang="en-US" smtClean="0">
                <a:latin typeface="Arial" pitchFamily="34" charset="0"/>
                <a:cs typeface="Arial" pitchFamily="34" charset="0"/>
              </a:rPr>
              <a:pPr/>
              <a:t>2</a:t>
            </a:fld>
            <a:endParaRPr lang="en-US">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67AFC85-F1F9-4DA3-907E-D81BE2CBDCE9}" type="slidenum">
              <a:rPr lang="en-US" smtClean="0">
                <a:latin typeface="Arial" pitchFamily="34" charset="0"/>
                <a:cs typeface="Arial" pitchFamily="34" charset="0"/>
              </a:rPr>
              <a:pPr/>
              <a:t>3</a:t>
            </a:fld>
            <a:endParaRPr lang="en-US">
              <a:latin typeface="Arial" pitchFamily="34" charset="0"/>
              <a:cs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ar-SA">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ar-SA">
              <a:latin typeface="Arial" pitchFamily="34" charset="0"/>
              <a:cs typeface="Arial" pitchFamily="34" charset="0"/>
            </a:endParaRPr>
          </a:p>
        </p:txBody>
      </p:sp>
      <p:sp>
        <p:nvSpPr>
          <p:cNvPr id="57348" name="Slide Number Placeholder 3"/>
          <p:cNvSpPr>
            <a:spLocks noGrp="1"/>
          </p:cNvSpPr>
          <p:nvPr>
            <p:ph type="sldNum" sz="quarter" idx="5"/>
          </p:nvPr>
        </p:nvSpPr>
        <p:spPr>
          <a:noFill/>
        </p:spPr>
        <p:txBody>
          <a:bodyPr/>
          <a:lstStyle/>
          <a:p>
            <a:fld id="{7E8797CE-89C1-46F7-A0CF-098B02BA025A}" type="slidenum">
              <a:rPr lang="en-US" smtClean="0">
                <a:latin typeface="Arial" pitchFamily="34" charset="0"/>
                <a:cs typeface="Arial" pitchFamily="34" charset="0"/>
              </a:rPr>
              <a:pPr/>
              <a:t>5</a:t>
            </a:fld>
            <a:endParaRPr lang="en-US">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137D833-462B-4BD1-8C21-34977C82F3E7}" type="slidenum">
              <a:rPr lang="en-US" smtClean="0">
                <a:latin typeface="Arial" pitchFamily="34" charset="0"/>
                <a:cs typeface="Arial" pitchFamily="34" charset="0"/>
              </a:rPr>
              <a:pPr/>
              <a:t>6</a:t>
            </a:fld>
            <a:endParaRPr lang="en-US">
              <a:latin typeface="Arial" pitchFamily="34" charset="0"/>
              <a:cs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ar-SA">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ar-SA">
              <a:latin typeface="Arial" pitchFamily="34" charset="0"/>
              <a:cs typeface="Arial" pitchFamily="34" charset="0"/>
            </a:endParaRPr>
          </a:p>
        </p:txBody>
      </p:sp>
      <p:sp>
        <p:nvSpPr>
          <p:cNvPr id="59396" name="Slide Number Placeholder 3"/>
          <p:cNvSpPr>
            <a:spLocks noGrp="1"/>
          </p:cNvSpPr>
          <p:nvPr>
            <p:ph type="sldNum" sz="quarter" idx="5"/>
          </p:nvPr>
        </p:nvSpPr>
        <p:spPr>
          <a:noFill/>
        </p:spPr>
        <p:txBody>
          <a:bodyPr/>
          <a:lstStyle/>
          <a:p>
            <a:fld id="{21FE8924-2B7C-402F-BA5F-58A49AB55583}" type="slidenum">
              <a:rPr lang="en-US" smtClean="0">
                <a:latin typeface="Arial" pitchFamily="34" charset="0"/>
                <a:cs typeface="Arial" pitchFamily="34" charset="0"/>
              </a:rPr>
              <a:pPr/>
              <a:t>9</a:t>
            </a:fld>
            <a:endParaRPr lang="en-US">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D903822-8259-4718-A907-C21DFA6066EE}" type="slidenum">
              <a:rPr lang="en-US" smtClean="0">
                <a:latin typeface="Arial" pitchFamily="34" charset="0"/>
                <a:cs typeface="Arial" pitchFamily="34" charset="0"/>
              </a:rPr>
              <a:pPr/>
              <a:t>10</a:t>
            </a:fld>
            <a:endParaRPr lang="en-US">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ar-SA">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62468" name="Slide Number Placeholder 3"/>
          <p:cNvSpPr>
            <a:spLocks noGrp="1"/>
          </p:cNvSpPr>
          <p:nvPr>
            <p:ph type="sldNum" sz="quarter" idx="5"/>
          </p:nvPr>
        </p:nvSpPr>
        <p:spPr>
          <a:noFill/>
        </p:spPr>
        <p:txBody>
          <a:bodyPr/>
          <a:lstStyle/>
          <a:p>
            <a:fld id="{BF2E7DF3-AD5B-42D0-BFB5-E34EA5E86D72}" type="slidenum">
              <a:rPr lang="ar-SA" smtClean="0">
                <a:latin typeface="Arial" pitchFamily="34" charset="0"/>
                <a:cs typeface="Arial" pitchFamily="34" charset="0"/>
              </a:rPr>
              <a:pPr/>
              <a:t>12</a:t>
            </a:fld>
            <a:endParaRPr lang="ar-SA">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64516" name="Slide Number Placeholder 3"/>
          <p:cNvSpPr>
            <a:spLocks noGrp="1"/>
          </p:cNvSpPr>
          <p:nvPr>
            <p:ph type="sldNum" sz="quarter" idx="5"/>
          </p:nvPr>
        </p:nvSpPr>
        <p:spPr>
          <a:noFill/>
        </p:spPr>
        <p:txBody>
          <a:bodyPr/>
          <a:lstStyle/>
          <a:p>
            <a:fld id="{35077272-B56B-43F9-AB61-03561022F200}" type="slidenum">
              <a:rPr lang="ar-SA" smtClean="0">
                <a:latin typeface="Arial" pitchFamily="34" charset="0"/>
                <a:cs typeface="Arial" pitchFamily="34" charset="0"/>
              </a:rPr>
              <a:pPr/>
              <a:t>14</a:t>
            </a:fld>
            <a:endParaRPr lang="ar-SA">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cs typeface="Arial"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cs typeface="Arial"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29697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969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791834C1-0262-4B27-976D-47669DA33F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4CD5B3D-0925-4FB7-8C37-F19E7D5A492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E5315B-D058-4410-8C16-25E8B087ABF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49394206-55FD-47F7-B542-7C71A9D11ACB}"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Rectangle 24"/>
          <p:cNvSpPr>
            <a:spLocks noGrp="1" noChangeArrowheads="1"/>
          </p:cNvSpPr>
          <p:nvPr>
            <p:ph type="dt" sz="half" idx="10"/>
          </p:nvPr>
        </p:nvSpPr>
        <p:spPr/>
        <p:txBody>
          <a:bodyPr/>
          <a:lstStyle>
            <a:lvl1pPr>
              <a:defRPr/>
            </a:lvl1pPr>
          </a:lstStyle>
          <a:p>
            <a:pPr>
              <a:defRPr/>
            </a:pPr>
            <a:endParaRPr lang="en-US"/>
          </a:p>
        </p:txBody>
      </p:sp>
      <p:sp>
        <p:nvSpPr>
          <p:cNvPr id="7" name="Rectangle 25"/>
          <p:cNvSpPr>
            <a:spLocks noGrp="1" noChangeArrowheads="1"/>
          </p:cNvSpPr>
          <p:nvPr>
            <p:ph type="ftr" sz="quarter" idx="11"/>
          </p:nvPr>
        </p:nvSpPr>
        <p:spPr/>
        <p:txBody>
          <a:bodyPr/>
          <a:lstStyle>
            <a:lvl1pPr>
              <a:defRPr/>
            </a:lvl1pPr>
          </a:lstStyle>
          <a:p>
            <a:pPr>
              <a:defRPr/>
            </a:pPr>
            <a:endParaRPr lang="en-US"/>
          </a:p>
        </p:txBody>
      </p:sp>
      <p:sp>
        <p:nvSpPr>
          <p:cNvPr id="8" name="Rectangle 26"/>
          <p:cNvSpPr>
            <a:spLocks noGrp="1" noChangeArrowheads="1"/>
          </p:cNvSpPr>
          <p:nvPr>
            <p:ph type="sldNum" sz="quarter" idx="12"/>
          </p:nvPr>
        </p:nvSpPr>
        <p:spPr/>
        <p:txBody>
          <a:bodyPr/>
          <a:lstStyle>
            <a:lvl1pPr>
              <a:defRPr/>
            </a:lvl1pPr>
          </a:lstStyle>
          <a:p>
            <a:pPr>
              <a:defRPr/>
            </a:pPr>
            <a:fld id="{805FB114-E290-4857-A28E-1EC91692007A}"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a:t>Click to edit Master title style</a:t>
            </a:r>
          </a:p>
        </p:txBody>
      </p:sp>
      <p:sp>
        <p:nvSpPr>
          <p:cNvPr id="3" name="Content Placeholder 2"/>
          <p:cNvSpPr>
            <a:spLocks noGrp="1"/>
          </p:cNvSpPr>
          <p:nvPr>
            <p:ph idx="1"/>
          </p:nvPr>
        </p:nvSpPr>
        <p:spPr/>
        <p:txBody>
          <a:bodyPr/>
          <a:lstStyle>
            <a:lvl3pPr>
              <a:defRPr>
                <a:solidFill>
                  <a:schemeClr val="tx1"/>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97DF1BD-E3F5-4316-AEEA-8815D290A5F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65C0849-9300-4665-9244-BE2BA4B9114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32CAAB9-25F6-494F-86B2-AABC76BA5EE0}"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715AD8FD-5E27-476C-8A28-72F39AB7338A}"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B2951E85-FBE4-45B1-B5AC-DF1F235875C7}"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31F00FC7-AD78-4A9B-811D-D8D0D0687FC8}"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A85131A-BC83-43DE-8ED2-F201AD02D79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C082240-141D-46FC-ABE6-CA7ED436552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9593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EC3BDA61-0EB9-470C-9A59-152DD91DB628}"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9594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cs typeface="Arial" charset="0"/>
                </a:endParaRPr>
              </a:p>
            </p:txBody>
          </p:sp>
          <p:sp>
            <p:nvSpPr>
              <p:cNvPr id="29594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cs typeface="Arial" charset="0"/>
                </a:endParaRPr>
              </a:p>
            </p:txBody>
          </p:sp>
          <p:sp>
            <p:nvSpPr>
              <p:cNvPr id="29594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cs typeface="Arial" charset="0"/>
                </a:endParaRPr>
              </a:p>
            </p:txBody>
          </p:sp>
          <p:sp>
            <p:nvSpPr>
              <p:cNvPr id="29594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cs typeface="Arial" charset="0"/>
                </a:endParaRPr>
              </a:p>
            </p:txBody>
          </p:sp>
          <p:sp>
            <p:nvSpPr>
              <p:cNvPr id="29594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cs typeface="Arial" charset="0"/>
                </a:endParaRPr>
              </a:p>
            </p:txBody>
          </p:sp>
        </p:grpSp>
        <p:sp>
          <p:nvSpPr>
            <p:cNvPr id="29594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cs typeface="Arial" charset="0"/>
              </a:endParaRPr>
            </a:p>
          </p:txBody>
        </p:sp>
        <p:sp>
          <p:nvSpPr>
            <p:cNvPr id="29594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29594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595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cs typeface="Arial" charset="0"/>
              </a:defRPr>
            </a:lvl1pPr>
          </a:lstStyle>
          <a:p>
            <a:pPr>
              <a:defRPr/>
            </a:pPr>
            <a:endParaRPr lang="en-US"/>
          </a:p>
        </p:txBody>
      </p:sp>
      <p:sp>
        <p:nvSpPr>
          <p:cNvPr id="29595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910"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2" r:id="rId12"/>
    <p:sldLayoutId id="2147483913"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5/51/Caput_femoris_cortex_medulla.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09600" y="1752600"/>
            <a:ext cx="7772400" cy="1920875"/>
          </a:xfrm>
        </p:spPr>
        <p:txBody>
          <a:bodyPr/>
          <a:lstStyle/>
          <a:p>
            <a:pPr eaLnBrk="1" hangingPunct="1">
              <a:defRPr/>
            </a:pPr>
            <a:r>
              <a:rPr lang="en-US" sz="4800" b="0" dirty="0"/>
              <a:t>MUSCULOSKELETAL BLOCK</a:t>
            </a:r>
            <a:br>
              <a:rPr lang="en-US" sz="4800" b="0" dirty="0"/>
            </a:br>
            <a:br>
              <a:rPr lang="en-US" sz="4800" b="0" dirty="0"/>
            </a:br>
            <a:r>
              <a:rPr lang="en-US" sz="4800" dirty="0"/>
              <a:t> Pathology</a:t>
            </a:r>
            <a:br>
              <a:rPr lang="en-US" sz="4800" dirty="0"/>
            </a:br>
            <a:r>
              <a:rPr lang="en-US" sz="3600" b="0" dirty="0"/>
              <a:t>Fracture and bone healing</a:t>
            </a:r>
            <a:br>
              <a:rPr lang="en-US" dirty="0"/>
            </a:br>
            <a:endParaRPr lang="en-US" dirty="0"/>
          </a:p>
        </p:txBody>
      </p:sp>
      <p:sp>
        <p:nvSpPr>
          <p:cNvPr id="3" name="Subtitle 2"/>
          <p:cNvSpPr>
            <a:spLocks noGrp="1"/>
          </p:cNvSpPr>
          <p:nvPr>
            <p:ph type="subTitle" sz="quarter" idx="1"/>
          </p:nvPr>
        </p:nvSpPr>
        <p:spPr>
          <a:xfrm>
            <a:off x="1219200" y="4495800"/>
            <a:ext cx="6400800" cy="1752600"/>
          </a:xfrm>
        </p:spPr>
        <p:txBody>
          <a:bodyPr/>
          <a:lstStyle/>
          <a:p>
            <a:pPr eaLnBrk="1" hangingPunct="1">
              <a:defRPr/>
            </a:pPr>
            <a:endParaRPr lang="en-US" dirty="0"/>
          </a:p>
          <a:p>
            <a:pPr eaLnBrk="1" hangingPunct="1">
              <a:defRPr/>
            </a:pPr>
            <a:r>
              <a:rPr lang="en-US" dirty="0"/>
              <a:t> </a:t>
            </a:r>
            <a:r>
              <a:rPr lang="en-US" dirty="0" err="1"/>
              <a:t>Dr.Amany</a:t>
            </a:r>
            <a:r>
              <a:rPr lang="en-US" dirty="0"/>
              <a:t> </a:t>
            </a:r>
            <a:r>
              <a:rPr lang="en-US" dirty="0" err="1"/>
              <a:t>Fathaddin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Bone Cells</a:t>
            </a:r>
            <a:endParaRPr lang="ar-SA" dirty="0"/>
          </a:p>
        </p:txBody>
      </p:sp>
      <p:sp>
        <p:nvSpPr>
          <p:cNvPr id="79875" name="Rectangle 3"/>
          <p:cNvSpPr>
            <a:spLocks noGrp="1" noChangeArrowheads="1"/>
          </p:cNvSpPr>
          <p:nvPr>
            <p:ph idx="1"/>
          </p:nvPr>
        </p:nvSpPr>
        <p:spPr/>
        <p:txBody>
          <a:bodyPr/>
          <a:lstStyle/>
          <a:p>
            <a:pPr eaLnBrk="1" hangingPunct="1">
              <a:defRPr/>
            </a:pPr>
            <a:r>
              <a:rPr lang="en-US" b="1" dirty="0" err="1"/>
              <a:t>Osteoblasts</a:t>
            </a:r>
            <a:r>
              <a:rPr lang="en-US" b="1" dirty="0"/>
              <a:t>:</a:t>
            </a:r>
            <a:r>
              <a:rPr lang="en-US" dirty="0"/>
              <a:t> arise from marrow </a:t>
            </a:r>
            <a:r>
              <a:rPr lang="en-US" dirty="0" err="1"/>
              <a:t>mesenchymal</a:t>
            </a:r>
            <a:r>
              <a:rPr lang="en-US" dirty="0"/>
              <a:t> cells; when active, are plump and present on bone surface; eventually are encased within the collagen they produce.</a:t>
            </a:r>
          </a:p>
          <a:p>
            <a:pPr eaLnBrk="1" hangingPunct="1">
              <a:defRPr/>
            </a:pPr>
            <a:r>
              <a:rPr lang="en-US" dirty="0" err="1"/>
              <a:t>Osteoclasts</a:t>
            </a:r>
            <a:r>
              <a:rPr lang="en-US" dirty="0"/>
              <a:t>: large multinucleated cells found attached to the bone surface at sites of active bone </a:t>
            </a:r>
            <a:r>
              <a:rPr lang="en-US" dirty="0" err="1"/>
              <a:t>resorption</a:t>
            </a:r>
            <a:r>
              <a:rPr lang="en-US"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effectLst/>
              </a:rPr>
              <a:t>osteoid</a:t>
            </a:r>
            <a:r>
              <a:rPr lang="en-US" dirty="0">
                <a:effectLst/>
              </a:rPr>
              <a:t> is the </a:t>
            </a:r>
            <a:r>
              <a:rPr lang="en-US" dirty="0" err="1">
                <a:effectLst/>
              </a:rPr>
              <a:t>unmineralized</a:t>
            </a:r>
            <a:r>
              <a:rPr lang="en-US" dirty="0">
                <a:effectLst/>
              </a:rPr>
              <a:t>, organic portion of the bone matrix that forms prior to the maturation of bone tissue. Osteoblasts begin the process of forming bone tissue by secreting the </a:t>
            </a:r>
            <a:r>
              <a:rPr lang="en-US" b="1" dirty="0">
                <a:effectLst/>
              </a:rPr>
              <a:t>osteoid</a:t>
            </a:r>
            <a:r>
              <a:rPr lang="en-US" dirty="0">
                <a:effectLst/>
              </a:rPr>
              <a:t> as several specific proteins.</a:t>
            </a:r>
          </a:p>
          <a:p>
            <a:r>
              <a:rPr lang="en-US" dirty="0">
                <a:effectLst/>
              </a:rPr>
              <a:t>Bone resorption:</a:t>
            </a:r>
          </a:p>
          <a:p>
            <a:pPr marL="0" indent="0">
              <a:buNone/>
            </a:pPr>
            <a:r>
              <a:rPr lang="en-US" dirty="0">
                <a:effectLst/>
              </a:rPr>
              <a:t>    </a:t>
            </a:r>
            <a:r>
              <a:rPr lang="en-US" b="1" dirty="0">
                <a:effectLst/>
              </a:rPr>
              <a:t>Bone resorption</a:t>
            </a:r>
            <a:r>
              <a:rPr lang="en-US" dirty="0">
                <a:effectLst/>
              </a:rPr>
              <a:t> is </a:t>
            </a:r>
            <a:r>
              <a:rPr lang="en-US" b="1" dirty="0">
                <a:effectLst/>
              </a:rPr>
              <a:t>resorption</a:t>
            </a:r>
            <a:r>
              <a:rPr lang="en-US" dirty="0">
                <a:effectLst/>
              </a:rPr>
              <a:t> of </a:t>
            </a:r>
            <a:r>
              <a:rPr lang="en-US" b="1" dirty="0">
                <a:effectLst/>
              </a:rPr>
              <a:t>bone</a:t>
            </a:r>
            <a:r>
              <a:rPr lang="en-US" dirty="0">
                <a:effectLst/>
              </a:rPr>
              <a:t> tissue, that is, the process by which osteoclasts break down the tissue in </a:t>
            </a:r>
            <a:r>
              <a:rPr lang="en-US" b="1" dirty="0">
                <a:effectLst/>
              </a:rPr>
              <a:t>bones</a:t>
            </a:r>
            <a:r>
              <a:rPr lang="en-US" dirty="0">
                <a:effectLst/>
              </a:rPr>
              <a:t> </a:t>
            </a:r>
            <a:endParaRPr lang="en-US" dirty="0"/>
          </a:p>
        </p:txBody>
      </p:sp>
    </p:spTree>
    <p:extLst>
      <p:ext uri="{BB962C8B-B14F-4D97-AF65-F5344CB8AC3E}">
        <p14:creationId xmlns:p14="http://schemas.microsoft.com/office/powerpoint/2010/main" val="1200767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 and 2"/>
          <p:cNvPicPr>
            <a:picLocks noGrp="1" noChangeAspect="1" noChangeArrowheads="1"/>
          </p:cNvPicPr>
          <p:nvPr>
            <p:ph idx="1"/>
          </p:nvPr>
        </p:nvPicPr>
        <p:blipFill>
          <a:blip r:embed="rId3" cstate="print">
            <a:lum bright="-36000"/>
          </a:blip>
          <a:srcRect/>
          <a:stretch>
            <a:fillRect/>
          </a:stretch>
        </p:blipFill>
        <p:spPr>
          <a:xfrm>
            <a:off x="914400" y="1905000"/>
            <a:ext cx="7391400" cy="4076700"/>
          </a:xfrm>
        </p:spPr>
      </p:pic>
      <p:sp>
        <p:nvSpPr>
          <p:cNvPr id="82951" name="Rectangle 7"/>
          <p:cNvSpPr>
            <a:spLocks noChangeArrowheads="1"/>
          </p:cNvSpPr>
          <p:nvPr/>
        </p:nvSpPr>
        <p:spPr bwMode="auto">
          <a:xfrm>
            <a:off x="609600" y="457200"/>
            <a:ext cx="7696200" cy="1006475"/>
          </a:xfrm>
          <a:prstGeom prst="rect">
            <a:avLst/>
          </a:prstGeom>
          <a:noFill/>
          <a:ln w="9525">
            <a:noFill/>
            <a:miter lim="800000"/>
            <a:headEnd/>
            <a:tailEnd/>
          </a:ln>
          <a:effectLst/>
        </p:spPr>
        <p:txBody>
          <a:bodyPr>
            <a:spAutoFit/>
          </a:bodyPr>
          <a:lstStyle/>
          <a:p>
            <a:pPr>
              <a:defRPr/>
            </a:pPr>
            <a:r>
              <a:rPr lang="en-US" altLang="ar-SA" sz="3200" b="1" i="1">
                <a:solidFill>
                  <a:srgbClr val="F3EE27"/>
                </a:solidFill>
                <a:effectLst>
                  <a:outerShdw blurRad="38100" dist="38100" dir="2700000" algn="tl">
                    <a:srgbClr val="000000"/>
                  </a:outerShdw>
                </a:effectLst>
              </a:rPr>
              <a:t>Fracture:-</a:t>
            </a:r>
            <a:r>
              <a:rPr lang="en-US" altLang="ar-SA" sz="2800" b="1">
                <a:solidFill>
                  <a:schemeClr val="tx2"/>
                </a:solidFill>
                <a:effectLst>
                  <a:outerShdw blurRad="38100" dist="38100" dir="2700000" algn="tl">
                    <a:srgbClr val="000000"/>
                  </a:outerShdw>
                </a:effectLst>
              </a:rPr>
              <a:t>    </a:t>
            </a:r>
            <a:br>
              <a:rPr lang="en-US" altLang="ar-SA" sz="2800" b="1">
                <a:solidFill>
                  <a:schemeClr val="tx2"/>
                </a:solidFill>
                <a:effectLst>
                  <a:outerShdw blurRad="38100" dist="38100" dir="2700000" algn="tl">
                    <a:srgbClr val="000000"/>
                  </a:outerShdw>
                </a:effectLst>
              </a:rPr>
            </a:br>
            <a:r>
              <a:rPr lang="en-US" altLang="ar-SA" sz="2800" b="1">
                <a:solidFill>
                  <a:schemeClr val="tx2"/>
                </a:solidFill>
                <a:effectLst>
                  <a:outerShdw blurRad="38100" dist="38100" dir="2700000" algn="tl">
                    <a:srgbClr val="000000"/>
                  </a:outerShdw>
                </a:effectLst>
              </a:rPr>
              <a:t>             Break in the continuity of bone</a:t>
            </a:r>
            <a:endParaRPr lang="en-US" sz="2800" b="1">
              <a:solidFill>
                <a:schemeClr val="tx2"/>
              </a:solidFill>
              <a:effectLst>
                <a:outerShdw blurRad="38100" dist="38100" dir="2700000" algn="tl">
                  <a:srgbClr val="000000"/>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43000" y="762000"/>
            <a:ext cx="7152217" cy="5364163"/>
          </a:xfrm>
          <a:prstGeom prst="rect">
            <a:avLst/>
          </a:prstGeom>
        </p:spPr>
      </p:pic>
    </p:spTree>
    <p:extLst>
      <p:ext uri="{BB962C8B-B14F-4D97-AF65-F5344CB8AC3E}">
        <p14:creationId xmlns:p14="http://schemas.microsoft.com/office/powerpoint/2010/main" val="106145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z="4800" i="1">
                <a:solidFill>
                  <a:srgbClr val="F3EE27"/>
                </a:solidFill>
              </a:rPr>
              <a:t>Defintions.</a:t>
            </a:r>
          </a:p>
        </p:txBody>
      </p:sp>
      <p:sp>
        <p:nvSpPr>
          <p:cNvPr id="7171" name="Rectangle 3"/>
          <p:cNvSpPr>
            <a:spLocks noGrp="1" noChangeArrowheads="1"/>
          </p:cNvSpPr>
          <p:nvPr>
            <p:ph type="body" idx="1"/>
          </p:nvPr>
        </p:nvSpPr>
        <p:spPr/>
        <p:txBody>
          <a:bodyPr/>
          <a:lstStyle/>
          <a:p>
            <a:pPr eaLnBrk="1" hangingPunct="1">
              <a:buFontTx/>
              <a:buNone/>
              <a:defRPr/>
            </a:pPr>
            <a:endParaRPr lang="en-US"/>
          </a:p>
          <a:p>
            <a:pPr eaLnBrk="1" hangingPunct="1">
              <a:defRPr/>
            </a:pPr>
            <a:r>
              <a:rPr lang="en-US"/>
              <a:t>Closed fracture (simple).</a:t>
            </a:r>
          </a:p>
          <a:p>
            <a:pPr eaLnBrk="1" hangingPunct="1">
              <a:defRPr/>
            </a:pPr>
            <a:endParaRPr lang="en-US"/>
          </a:p>
          <a:p>
            <a:pPr eaLnBrk="1" hangingPunct="1">
              <a:defRPr/>
            </a:pPr>
            <a:r>
              <a:rPr lang="en-US"/>
              <a:t>Open fracture (compound).</a:t>
            </a:r>
          </a:p>
          <a:p>
            <a:pPr eaLnBrk="1" hangingPunct="1">
              <a:defRPr/>
            </a:pPr>
            <a:endParaRPr lang="en-US"/>
          </a:p>
          <a:p>
            <a:pPr eaLnBrk="1" hangingPunct="1">
              <a:defRPr/>
            </a:pPr>
            <a:r>
              <a:rPr lang="en-US"/>
              <a:t>Complicated fracture.</a:t>
            </a:r>
          </a:p>
          <a:p>
            <a:pPr eaLnBrk="1" hangingPunct="1">
              <a:buFontTx/>
              <a:buNone/>
              <a:defRPr/>
            </a:pPr>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990971" y="609600"/>
            <a:ext cx="7162057" cy="5562600"/>
          </a:xfrm>
          <a:prstGeom prst="rect">
            <a:avLst/>
          </a:prstGeom>
        </p:spPr>
      </p:pic>
    </p:spTree>
    <p:extLst>
      <p:ext uri="{BB962C8B-B14F-4D97-AF65-F5344CB8AC3E}">
        <p14:creationId xmlns:p14="http://schemas.microsoft.com/office/powerpoint/2010/main" val="2811085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p:txBody>
          <a:bodyPr/>
          <a:lstStyle/>
          <a:p>
            <a:pPr eaLnBrk="1" hangingPunct="1">
              <a:defRPr/>
            </a:pPr>
            <a:r>
              <a:rPr lang="en-US" sz="4800" i="1" dirty="0" err="1">
                <a:solidFill>
                  <a:srgbClr val="F3EE27"/>
                </a:solidFill>
              </a:rPr>
              <a:t>Defintions</a:t>
            </a:r>
            <a:endParaRPr lang="en-US" sz="4800" i="1" dirty="0">
              <a:solidFill>
                <a:srgbClr val="F3EE27"/>
              </a:solidFill>
            </a:endParaRPr>
          </a:p>
        </p:txBody>
      </p:sp>
      <p:sp>
        <p:nvSpPr>
          <p:cNvPr id="8195" name="Rectangle 3"/>
          <p:cNvSpPr>
            <a:spLocks noGrp="1" noChangeArrowheads="1"/>
          </p:cNvSpPr>
          <p:nvPr>
            <p:ph type="body" sz="half" idx="1"/>
          </p:nvPr>
        </p:nvSpPr>
        <p:spPr>
          <a:xfrm>
            <a:off x="457200" y="1600200"/>
            <a:ext cx="5105400" cy="4495800"/>
          </a:xfrm>
        </p:spPr>
        <p:txBody>
          <a:bodyPr/>
          <a:lstStyle/>
          <a:p>
            <a:pPr eaLnBrk="1" hangingPunct="1">
              <a:defRPr/>
            </a:pPr>
            <a:r>
              <a:rPr lang="en-US" altLang="ar-SA" sz="4400" b="1">
                <a:solidFill>
                  <a:schemeClr val="tx2"/>
                </a:solidFill>
              </a:rPr>
              <a:t>Closed Fracture (simple ):-</a:t>
            </a:r>
          </a:p>
          <a:p>
            <a:pPr eaLnBrk="1" hangingPunct="1">
              <a:buFontTx/>
              <a:buNone/>
              <a:defRPr/>
            </a:pPr>
            <a:r>
              <a:rPr lang="en-US" altLang="ar-SA" sz="2400">
                <a:solidFill>
                  <a:schemeClr val="tx2"/>
                </a:solidFill>
              </a:rPr>
              <a:t>          </a:t>
            </a:r>
          </a:p>
          <a:p>
            <a:pPr eaLnBrk="1" hangingPunct="1">
              <a:buFontTx/>
              <a:buNone/>
              <a:defRPr/>
            </a:pPr>
            <a:r>
              <a:rPr lang="en-US" altLang="ar-SA" sz="2400">
                <a:solidFill>
                  <a:schemeClr val="tx2"/>
                </a:solidFill>
              </a:rPr>
              <a:t>         </a:t>
            </a:r>
            <a:r>
              <a:rPr lang="en-US" altLang="ar-SA" b="1">
                <a:solidFill>
                  <a:schemeClr val="tx2"/>
                </a:solidFill>
              </a:rPr>
              <a:t>Does </a:t>
            </a:r>
            <a:r>
              <a:rPr lang="en-US" altLang="ar-SA" sz="4000" b="1">
                <a:solidFill>
                  <a:schemeClr val="tx2"/>
                </a:solidFill>
              </a:rPr>
              <a:t>NOT</a:t>
            </a:r>
            <a:r>
              <a:rPr lang="en-US" altLang="ar-SA" b="1">
                <a:solidFill>
                  <a:schemeClr val="tx2"/>
                </a:solidFill>
              </a:rPr>
              <a:t> communicate with external environment</a:t>
            </a:r>
            <a:endParaRPr lang="en-US" b="1">
              <a:solidFill>
                <a:schemeClr val="tx2"/>
              </a:solidFill>
            </a:endParaRPr>
          </a:p>
        </p:txBody>
      </p:sp>
      <p:pic>
        <p:nvPicPr>
          <p:cNvPr id="19460" name="Picture 4" descr="3"/>
          <p:cNvPicPr>
            <a:picLocks noGrp="1" noChangeAspect="1" noChangeArrowheads="1"/>
          </p:cNvPicPr>
          <p:nvPr>
            <p:ph sz="half" idx="2"/>
          </p:nvPr>
        </p:nvPicPr>
        <p:blipFill>
          <a:blip r:embed="rId3" cstate="print">
            <a:lum bright="-30000"/>
          </a:blip>
          <a:srcRect/>
          <a:stretch>
            <a:fillRect/>
          </a:stretch>
        </p:blipFill>
        <p:spPr>
          <a:xfrm>
            <a:off x="6400800" y="1524000"/>
            <a:ext cx="2516188" cy="449580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Grp="1" noChangeArrowheads="1"/>
          </p:cNvSpPr>
          <p:nvPr>
            <p:ph type="title"/>
          </p:nvPr>
        </p:nvSpPr>
        <p:spPr/>
        <p:txBody>
          <a:bodyPr/>
          <a:lstStyle/>
          <a:p>
            <a:pPr eaLnBrk="1" hangingPunct="1">
              <a:defRPr/>
            </a:pPr>
            <a:r>
              <a:rPr lang="en-US" sz="4800" i="1">
                <a:solidFill>
                  <a:srgbClr val="F3EE27"/>
                </a:solidFill>
              </a:rPr>
              <a:t>Defintions.</a:t>
            </a:r>
          </a:p>
        </p:txBody>
      </p:sp>
      <p:sp>
        <p:nvSpPr>
          <p:cNvPr id="9219" name="Rectangle 3"/>
          <p:cNvSpPr>
            <a:spLocks noGrp="1" noChangeArrowheads="1"/>
          </p:cNvSpPr>
          <p:nvPr>
            <p:ph type="body" sz="half" idx="1"/>
          </p:nvPr>
        </p:nvSpPr>
        <p:spPr/>
        <p:txBody>
          <a:bodyPr/>
          <a:lstStyle/>
          <a:p>
            <a:pPr eaLnBrk="1" hangingPunct="1">
              <a:defRPr/>
            </a:pPr>
            <a:r>
              <a:rPr lang="en-US" altLang="ar-SA" sz="4000" b="1" dirty="0">
                <a:solidFill>
                  <a:schemeClr val="tx2"/>
                </a:solidFill>
              </a:rPr>
              <a:t>Open Fracture (</a:t>
            </a:r>
            <a:r>
              <a:rPr lang="en-US" altLang="ar-SA" sz="4000" b="1" dirty="0">
                <a:solidFill>
                  <a:srgbClr val="FF0000"/>
                </a:solidFill>
              </a:rPr>
              <a:t>compound</a:t>
            </a:r>
            <a:r>
              <a:rPr lang="en-US" altLang="ar-SA" sz="4000" b="1" dirty="0">
                <a:solidFill>
                  <a:schemeClr val="tx2"/>
                </a:solidFill>
              </a:rPr>
              <a:t> ):-</a:t>
            </a:r>
            <a:r>
              <a:rPr lang="en-US" altLang="ar-SA" sz="2000" dirty="0">
                <a:solidFill>
                  <a:schemeClr val="tx2"/>
                </a:solidFill>
              </a:rPr>
              <a:t>   </a:t>
            </a:r>
          </a:p>
          <a:p>
            <a:pPr eaLnBrk="1" hangingPunct="1">
              <a:defRPr/>
            </a:pPr>
            <a:endParaRPr lang="en-US" altLang="ar-SA" sz="2000" dirty="0">
              <a:solidFill>
                <a:schemeClr val="tx2"/>
              </a:solidFill>
            </a:endParaRPr>
          </a:p>
          <a:p>
            <a:pPr eaLnBrk="1" hangingPunct="1">
              <a:buFontTx/>
              <a:buNone/>
              <a:defRPr/>
            </a:pPr>
            <a:r>
              <a:rPr lang="en-US" altLang="ar-SA" sz="2000" dirty="0">
                <a:solidFill>
                  <a:schemeClr val="tx2"/>
                </a:solidFill>
              </a:rPr>
              <a:t>  </a:t>
            </a:r>
            <a:r>
              <a:rPr lang="en-US" altLang="ar-SA" sz="3600" b="1" dirty="0">
                <a:solidFill>
                  <a:schemeClr val="tx2"/>
                </a:solidFill>
              </a:rPr>
              <a:t>Communicate</a:t>
            </a:r>
            <a:r>
              <a:rPr lang="en-US" altLang="ar-SA" sz="2800" b="1" dirty="0">
                <a:solidFill>
                  <a:schemeClr val="tx2"/>
                </a:solidFill>
              </a:rPr>
              <a:t> with external environment</a:t>
            </a:r>
          </a:p>
          <a:p>
            <a:pPr eaLnBrk="1" hangingPunct="1">
              <a:buFontTx/>
              <a:buNone/>
              <a:defRPr/>
            </a:pPr>
            <a:endParaRPr lang="en-US" altLang="ar-SA" sz="2800" b="1" dirty="0">
              <a:solidFill>
                <a:schemeClr val="tx2"/>
              </a:solidFill>
            </a:endParaRPr>
          </a:p>
          <a:p>
            <a:pPr eaLnBrk="1" hangingPunct="1">
              <a:buFontTx/>
              <a:buNone/>
              <a:defRPr/>
            </a:pPr>
            <a:r>
              <a:rPr lang="en-US" altLang="ar-SA" sz="2800" b="1" dirty="0">
                <a:solidFill>
                  <a:schemeClr val="tx2"/>
                </a:solidFill>
              </a:rPr>
              <a:t>      </a:t>
            </a:r>
            <a:r>
              <a:rPr lang="en-US" altLang="ar-SA" sz="3600" b="1" dirty="0">
                <a:solidFill>
                  <a:srgbClr val="F3EE27"/>
                </a:solidFill>
              </a:rPr>
              <a:t>Infection !!</a:t>
            </a:r>
            <a:endParaRPr lang="en-US" sz="3600" b="1" dirty="0">
              <a:solidFill>
                <a:srgbClr val="F3EE27"/>
              </a:solidFill>
            </a:endParaRPr>
          </a:p>
        </p:txBody>
      </p:sp>
      <p:pic>
        <p:nvPicPr>
          <p:cNvPr id="20484" name="Picture 4" descr="4"/>
          <p:cNvPicPr>
            <a:picLocks noGrp="1" noChangeAspect="1" noChangeArrowheads="1"/>
          </p:cNvPicPr>
          <p:nvPr>
            <p:ph sz="quarter" idx="2"/>
          </p:nvPr>
        </p:nvPicPr>
        <p:blipFill>
          <a:blip r:embed="rId3" cstate="print">
            <a:lum bright="-36000"/>
          </a:blip>
          <a:srcRect/>
          <a:stretch>
            <a:fillRect/>
          </a:stretch>
        </p:blipFill>
        <p:spPr>
          <a:xfrm>
            <a:off x="4800600" y="1219200"/>
            <a:ext cx="2743200" cy="5534025"/>
          </a:xfrm>
          <a:noFill/>
        </p:spPr>
      </p:pic>
      <p:sp>
        <p:nvSpPr>
          <p:cNvPr id="5" name="TextBox 4"/>
          <p:cNvSpPr txBox="1"/>
          <p:nvPr/>
        </p:nvSpPr>
        <p:spPr>
          <a:xfrm>
            <a:off x="7010400" y="3581400"/>
            <a:ext cx="1981200" cy="923925"/>
          </a:xfrm>
          <a:prstGeom prst="rect">
            <a:avLst/>
          </a:prstGeom>
        </p:spPr>
        <p:style>
          <a:lnRef idx="1">
            <a:schemeClr val="accent4"/>
          </a:lnRef>
          <a:fillRef idx="2">
            <a:schemeClr val="accent4"/>
          </a:fillRef>
          <a:effectRef idx="1">
            <a:schemeClr val="accent4"/>
          </a:effectRef>
          <a:fontRef idx="minor">
            <a:schemeClr val="dk1"/>
          </a:fontRef>
        </p:style>
        <p:txBody>
          <a:bodyPr rtlCol="1">
            <a:spAutoFit/>
          </a:bodyPr>
          <a:lstStyle/>
          <a:p>
            <a:pPr>
              <a:defRPr/>
            </a:pPr>
            <a:r>
              <a:rPr lang="en-US" dirty="0">
                <a:solidFill>
                  <a:srgbClr val="FF0000"/>
                </a:solidFill>
              </a:rPr>
              <a:t>COMPOUND # </a:t>
            </a:r>
            <a:r>
              <a:rPr lang="en-US" dirty="0"/>
              <a:t>Fracture extend to the skin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title"/>
          </p:nvPr>
        </p:nvSpPr>
        <p:spPr/>
        <p:txBody>
          <a:bodyPr/>
          <a:lstStyle/>
          <a:p>
            <a:pPr eaLnBrk="1" hangingPunct="1">
              <a:defRPr/>
            </a:pPr>
            <a:r>
              <a:rPr lang="en-US" sz="4800" i="1" dirty="0" err="1">
                <a:solidFill>
                  <a:srgbClr val="F3EE27"/>
                </a:solidFill>
              </a:rPr>
              <a:t>Defintions</a:t>
            </a:r>
            <a:endParaRPr lang="en-US" sz="4800" i="1" dirty="0">
              <a:solidFill>
                <a:srgbClr val="F3EE27"/>
              </a:solidFill>
            </a:endParaRPr>
          </a:p>
        </p:txBody>
      </p:sp>
      <p:sp>
        <p:nvSpPr>
          <p:cNvPr id="10243" name="Rectangle 3"/>
          <p:cNvSpPr>
            <a:spLocks noGrp="1" noChangeArrowheads="1"/>
          </p:cNvSpPr>
          <p:nvPr>
            <p:ph type="body" sz="half" idx="1"/>
          </p:nvPr>
        </p:nvSpPr>
        <p:spPr/>
        <p:txBody>
          <a:bodyPr/>
          <a:lstStyle/>
          <a:p>
            <a:pPr eaLnBrk="1" hangingPunct="1">
              <a:defRPr/>
            </a:pPr>
            <a:r>
              <a:rPr lang="en-US" altLang="ar-SA" sz="4400" b="1">
                <a:solidFill>
                  <a:schemeClr val="tx2"/>
                </a:solidFill>
              </a:rPr>
              <a:t>Complicated Fracture:-</a:t>
            </a:r>
            <a:r>
              <a:rPr lang="en-US" altLang="ar-SA" sz="2800">
                <a:solidFill>
                  <a:schemeClr val="tx2"/>
                </a:solidFill>
              </a:rPr>
              <a:t>                      </a:t>
            </a:r>
          </a:p>
          <a:p>
            <a:pPr eaLnBrk="1" hangingPunct="1">
              <a:buFontTx/>
              <a:buNone/>
              <a:defRPr/>
            </a:pPr>
            <a:endParaRPr lang="en-US" altLang="ar-SA" sz="2800">
              <a:solidFill>
                <a:schemeClr val="tx2"/>
              </a:solidFill>
            </a:endParaRPr>
          </a:p>
          <a:p>
            <a:pPr eaLnBrk="1" hangingPunct="1">
              <a:buFontTx/>
              <a:buNone/>
              <a:defRPr/>
            </a:pPr>
            <a:r>
              <a:rPr lang="en-US" altLang="ar-SA" b="1">
                <a:solidFill>
                  <a:schemeClr val="tx2"/>
                </a:solidFill>
              </a:rPr>
              <a:t>    Associated with damage to nerves, vessels or internal organs</a:t>
            </a:r>
            <a:endParaRPr lang="en-US" b="1">
              <a:solidFill>
                <a:schemeClr val="tx2"/>
              </a:solidFill>
            </a:endParaRPr>
          </a:p>
        </p:txBody>
      </p:sp>
      <p:pic>
        <p:nvPicPr>
          <p:cNvPr id="21508" name="Picture 4" descr="5">
            <a:hlinkClick r:id="rId3" action="ppaction://hlinksldjump"/>
          </p:cNvPr>
          <p:cNvPicPr>
            <a:picLocks noGrp="1" noChangeAspect="1" noChangeArrowheads="1"/>
          </p:cNvPicPr>
          <p:nvPr>
            <p:ph sz="half" idx="2"/>
          </p:nvPr>
        </p:nvPicPr>
        <p:blipFill>
          <a:blip r:embed="rId4" cstate="print">
            <a:lum bright="-36000"/>
          </a:blip>
          <a:srcRect/>
          <a:stretch>
            <a:fillRect/>
          </a:stretch>
        </p:blipFill>
        <p:spPr>
          <a:xfrm>
            <a:off x="4648200" y="1684338"/>
            <a:ext cx="4038600" cy="43275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Classification of fractures</a:t>
            </a:r>
          </a:p>
        </p:txBody>
      </p:sp>
      <p:sp>
        <p:nvSpPr>
          <p:cNvPr id="3" name="Content Placeholder 2"/>
          <p:cNvSpPr>
            <a:spLocks noGrp="1"/>
          </p:cNvSpPr>
          <p:nvPr>
            <p:ph idx="1"/>
          </p:nvPr>
        </p:nvSpPr>
        <p:spPr/>
        <p:txBody>
          <a:bodyPr/>
          <a:lstStyle/>
          <a:p>
            <a:pPr eaLnBrk="1" hangingPunct="1">
              <a:defRPr/>
            </a:pPr>
            <a:r>
              <a:rPr lang="en-US" dirty="0"/>
              <a:t>Complete or incomplete</a:t>
            </a:r>
          </a:p>
          <a:p>
            <a:pPr eaLnBrk="1" hangingPunct="1">
              <a:defRPr/>
            </a:pPr>
            <a:r>
              <a:rPr lang="en-US" dirty="0"/>
              <a:t>Closed or compound</a:t>
            </a:r>
          </a:p>
          <a:p>
            <a:pPr eaLnBrk="1" hangingPunct="1">
              <a:defRPr/>
            </a:pPr>
            <a:r>
              <a:rPr lang="en-US" dirty="0"/>
              <a:t>Comminuted</a:t>
            </a:r>
          </a:p>
          <a:p>
            <a:pPr eaLnBrk="1" hangingPunct="1">
              <a:defRPr/>
            </a:pPr>
            <a:r>
              <a:rPr lang="en-US" dirty="0"/>
              <a:t>Displaced </a:t>
            </a:r>
          </a:p>
        </p:txBody>
      </p:sp>
      <p:pic>
        <p:nvPicPr>
          <p:cNvPr id="23556" name="Picture 4"/>
          <p:cNvPicPr>
            <a:picLocks noChangeAspect="1" noChangeArrowheads="1"/>
          </p:cNvPicPr>
          <p:nvPr/>
        </p:nvPicPr>
        <p:blipFill>
          <a:blip r:embed="rId3" cstate="print"/>
          <a:srcRect/>
          <a:stretch>
            <a:fillRect/>
          </a:stretch>
        </p:blipFill>
        <p:spPr bwMode="auto">
          <a:xfrm>
            <a:off x="3733800" y="2743200"/>
            <a:ext cx="4343400" cy="34337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r>
              <a:rPr lang="en-US" dirty="0"/>
              <a:t>Healing of bone fractures</a:t>
            </a:r>
          </a:p>
        </p:txBody>
      </p:sp>
      <p:sp>
        <p:nvSpPr>
          <p:cNvPr id="7" name="Content Placeholder 6"/>
          <p:cNvSpPr>
            <a:spLocks noGrp="1"/>
          </p:cNvSpPr>
          <p:nvPr>
            <p:ph idx="1"/>
          </p:nvPr>
        </p:nvSpPr>
        <p:spPr>
          <a:xfrm>
            <a:off x="457200" y="1371600"/>
            <a:ext cx="8305800" cy="5029200"/>
          </a:xfrm>
        </p:spPr>
        <p:txBody>
          <a:bodyPr/>
          <a:lstStyle/>
          <a:p>
            <a:pPr eaLnBrk="1" hangingPunct="1">
              <a:defRPr/>
            </a:pPr>
            <a:r>
              <a:rPr lang="en-US" dirty="0"/>
              <a:t>Objectives of this lecture:</a:t>
            </a:r>
          </a:p>
          <a:p>
            <a:pPr lvl="1" eaLnBrk="1" hangingPunct="1">
              <a:defRPr/>
            </a:pPr>
            <a:r>
              <a:rPr lang="en-US" dirty="0"/>
              <a:t>Know the different </a:t>
            </a:r>
            <a:r>
              <a:rPr lang="en-US" sz="3200" b="1" dirty="0"/>
              <a:t>types</a:t>
            </a:r>
            <a:r>
              <a:rPr lang="en-US" dirty="0"/>
              <a:t> of fractures</a:t>
            </a:r>
          </a:p>
          <a:p>
            <a:pPr lvl="1" eaLnBrk="1" hangingPunct="1">
              <a:defRPr/>
            </a:pPr>
            <a:r>
              <a:rPr lang="en-US" dirty="0"/>
              <a:t>Be aware of the </a:t>
            </a:r>
            <a:r>
              <a:rPr lang="en-US" sz="3200" b="1" dirty="0"/>
              <a:t>mechanism and stages </a:t>
            </a:r>
            <a:r>
              <a:rPr lang="en-US" dirty="0"/>
              <a:t>of fracture healing process</a:t>
            </a:r>
          </a:p>
          <a:p>
            <a:pPr lvl="1" eaLnBrk="1" hangingPunct="1">
              <a:defRPr/>
            </a:pPr>
            <a:r>
              <a:rPr lang="en-US" dirty="0"/>
              <a:t>Know </a:t>
            </a:r>
            <a:r>
              <a:rPr lang="en-US" sz="3200" b="1" dirty="0"/>
              <a:t>the factors affecting healing </a:t>
            </a:r>
            <a:r>
              <a:rPr lang="en-US" dirty="0"/>
              <a:t>process and the possible </a:t>
            </a:r>
            <a:r>
              <a:rPr lang="en-US" sz="3200" b="1" dirty="0"/>
              <a:t>complications</a:t>
            </a:r>
            <a:r>
              <a:rPr lang="en-US" dirty="0"/>
              <a:t> of healing process</a:t>
            </a:r>
          </a:p>
          <a:p>
            <a:pPr lvl="1" eaLnBrk="1" hangingPunct="1">
              <a:defRPr/>
            </a:pPr>
            <a:r>
              <a:rPr lang="en-US" dirty="0"/>
              <a:t>Appreciate the importance of road traffic accidents as a major cause of disability in Saudi Arabia</a:t>
            </a:r>
          </a:p>
          <a:p>
            <a:pPr lvl="1" eaLnBrk="1" hangingPunct="1">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Greenstick Fracture</a:t>
            </a:r>
          </a:p>
        </p:txBody>
      </p:sp>
      <p:pic>
        <p:nvPicPr>
          <p:cNvPr id="3" name="Picture 2"/>
          <p:cNvPicPr>
            <a:picLocks noChangeAspect="1"/>
          </p:cNvPicPr>
          <p:nvPr/>
        </p:nvPicPr>
        <p:blipFill>
          <a:blip r:embed="rId2"/>
          <a:stretch>
            <a:fillRect/>
          </a:stretch>
        </p:blipFill>
        <p:spPr>
          <a:xfrm>
            <a:off x="1451610" y="1600200"/>
            <a:ext cx="6240780" cy="5257800"/>
          </a:xfrm>
          <a:prstGeom prst="rect">
            <a:avLst/>
          </a:prstGeom>
        </p:spPr>
      </p:pic>
      <p:sp>
        <p:nvSpPr>
          <p:cNvPr id="4" name="Content Placeholder 3"/>
          <p:cNvSpPr>
            <a:spLocks noGrp="1"/>
          </p:cNvSpPr>
          <p:nvPr>
            <p:ph idx="1"/>
          </p:nvPr>
        </p:nvSpPr>
        <p:spPr>
          <a:xfrm>
            <a:off x="445477" y="1596683"/>
            <a:ext cx="8229600" cy="4525963"/>
          </a:xfrm>
        </p:spPr>
        <p:txBody>
          <a:bodyPr/>
          <a:lstStyle/>
          <a:p>
            <a:endParaRPr lang="en-US" dirty="0"/>
          </a:p>
        </p:txBody>
      </p:sp>
    </p:spTree>
    <p:extLst>
      <p:ext uri="{BB962C8B-B14F-4D97-AF65-F5344CB8AC3E}">
        <p14:creationId xmlns:p14="http://schemas.microsoft.com/office/powerpoint/2010/main" val="1583515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eaLnBrk="1" hangingPunct="1">
              <a:defRPr/>
            </a:pPr>
            <a:r>
              <a:rPr lang="en-US" sz="4800" i="1" dirty="0"/>
              <a:t>Causes of fractures</a:t>
            </a:r>
          </a:p>
        </p:txBody>
      </p:sp>
      <p:sp>
        <p:nvSpPr>
          <p:cNvPr id="3" name="Content Placeholder 2"/>
          <p:cNvSpPr>
            <a:spLocks noGrp="1"/>
          </p:cNvSpPr>
          <p:nvPr>
            <p:ph idx="1"/>
          </p:nvPr>
        </p:nvSpPr>
        <p:spPr>
          <a:xfrm>
            <a:off x="685800" y="1905000"/>
            <a:ext cx="7924800" cy="4525963"/>
          </a:xfrm>
        </p:spPr>
        <p:txBody>
          <a:bodyPr/>
          <a:lstStyle/>
          <a:p>
            <a:pPr eaLnBrk="1" hangingPunct="1">
              <a:defRPr/>
            </a:pPr>
            <a:r>
              <a:rPr lang="en-US" dirty="0"/>
              <a:t>Traumatic fracture: Sever trauma</a:t>
            </a:r>
          </a:p>
          <a:p>
            <a:pPr eaLnBrk="1" hangingPunct="1">
              <a:defRPr/>
            </a:pPr>
            <a:r>
              <a:rPr lang="en-US" dirty="0"/>
              <a:t>Pathological fracture</a:t>
            </a:r>
          </a:p>
          <a:p>
            <a:pPr eaLnBrk="1" hangingPunct="1">
              <a:defRPr/>
            </a:pPr>
            <a:r>
              <a:rPr lang="en-US" dirty="0"/>
              <a:t>Stress fracture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eaLnBrk="1" hangingPunct="1">
              <a:defRPr/>
            </a:pPr>
            <a:r>
              <a:rPr lang="en-US" sz="4800" i="1" dirty="0"/>
              <a:t>Causes of fractures</a:t>
            </a:r>
          </a:p>
        </p:txBody>
      </p:sp>
      <p:sp>
        <p:nvSpPr>
          <p:cNvPr id="3" name="Content Placeholder 2"/>
          <p:cNvSpPr>
            <a:spLocks noGrp="1"/>
          </p:cNvSpPr>
          <p:nvPr>
            <p:ph idx="1"/>
          </p:nvPr>
        </p:nvSpPr>
        <p:spPr>
          <a:xfrm>
            <a:off x="381000" y="2667000"/>
            <a:ext cx="8229600" cy="3657600"/>
          </a:xfrm>
        </p:spPr>
        <p:txBody>
          <a:bodyPr/>
          <a:lstStyle/>
          <a:p>
            <a:pPr eaLnBrk="1" hangingPunct="1">
              <a:defRPr/>
            </a:pPr>
            <a:r>
              <a:rPr lang="en-US" dirty="0"/>
              <a:t>Traumatic fracture: Sever trauma e.g. MVA</a:t>
            </a:r>
          </a:p>
          <a:p>
            <a:pPr eaLnBrk="1" hangingPunct="1">
              <a:defRPr/>
            </a:pPr>
            <a:r>
              <a:rPr lang="en-US" dirty="0"/>
              <a:t>Trauma due to motor vehicle accidents is of major cause of bone fracture</a:t>
            </a:r>
          </a:p>
          <a:p>
            <a:pPr marL="0" indent="0" eaLnBrk="1" hangingPunct="1">
              <a:buNone/>
              <a:defRPr/>
            </a:pPr>
            <a:endParaRPr lang="en-US" sz="1200" dirty="0"/>
          </a:p>
          <a:p>
            <a:pPr lvl="1" eaLnBrk="1" hangingPunct="1">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eaLnBrk="1" hangingPunct="1">
              <a:defRPr/>
            </a:pPr>
            <a:r>
              <a:rPr lang="en-US" sz="4800" i="1" dirty="0"/>
              <a:t>Causes of fractures</a:t>
            </a:r>
          </a:p>
        </p:txBody>
      </p:sp>
      <p:sp>
        <p:nvSpPr>
          <p:cNvPr id="3" name="Content Placeholder 2"/>
          <p:cNvSpPr>
            <a:spLocks noGrp="1"/>
          </p:cNvSpPr>
          <p:nvPr>
            <p:ph idx="1"/>
          </p:nvPr>
        </p:nvSpPr>
        <p:spPr>
          <a:xfrm>
            <a:off x="381000" y="1295400"/>
            <a:ext cx="8229600" cy="4525963"/>
          </a:xfrm>
        </p:spPr>
        <p:txBody>
          <a:bodyPr/>
          <a:lstStyle/>
          <a:p>
            <a:pPr eaLnBrk="1" hangingPunct="1">
              <a:defRPr/>
            </a:pPr>
            <a:r>
              <a:rPr lang="en-US" dirty="0"/>
              <a:t>Pathological fracture:</a:t>
            </a:r>
          </a:p>
          <a:p>
            <a:pPr lvl="1" eaLnBrk="1" hangingPunct="1">
              <a:defRPr/>
            </a:pPr>
            <a:r>
              <a:rPr lang="en-US" b="1" dirty="0"/>
              <a:t>Fracture occur with </a:t>
            </a:r>
            <a:r>
              <a:rPr lang="en-US" b="1" dirty="0">
                <a:solidFill>
                  <a:srgbClr val="FF0000"/>
                </a:solidFill>
              </a:rPr>
              <a:t>minimal trauma </a:t>
            </a:r>
          </a:p>
          <a:p>
            <a:pPr lvl="1" eaLnBrk="1" hangingPunct="1">
              <a:defRPr/>
            </a:pPr>
            <a:r>
              <a:rPr lang="en-US" b="1" dirty="0"/>
              <a:t>the underlying bone is abnormal e.g.</a:t>
            </a:r>
          </a:p>
          <a:p>
            <a:pPr lvl="2" eaLnBrk="1" hangingPunct="1">
              <a:defRPr/>
            </a:pPr>
            <a:r>
              <a:rPr lang="en-US" b="1" dirty="0"/>
              <a:t>Osteoporosis</a:t>
            </a:r>
            <a:r>
              <a:rPr lang="en-US" dirty="0"/>
              <a:t> </a:t>
            </a:r>
          </a:p>
          <a:p>
            <a:pPr lvl="2" eaLnBrk="1" hangingPunct="1">
              <a:defRPr/>
            </a:pPr>
            <a:r>
              <a:rPr lang="en-US" b="1" dirty="0" err="1"/>
              <a:t>Osteomalacia</a:t>
            </a:r>
            <a:r>
              <a:rPr lang="en-US" dirty="0"/>
              <a:t> </a:t>
            </a:r>
          </a:p>
          <a:p>
            <a:pPr lvl="2" eaLnBrk="1" hangingPunct="1">
              <a:defRPr/>
            </a:pPr>
            <a:r>
              <a:rPr lang="en-US" dirty="0"/>
              <a:t> </a:t>
            </a:r>
            <a:r>
              <a:rPr lang="en-US" b="1" dirty="0"/>
              <a:t>Paget's disease of bone</a:t>
            </a:r>
            <a:r>
              <a:rPr lang="en-US" dirty="0"/>
              <a:t> </a:t>
            </a:r>
          </a:p>
          <a:p>
            <a:pPr lvl="2" eaLnBrk="1" hangingPunct="1">
              <a:defRPr/>
            </a:pPr>
            <a:r>
              <a:rPr lang="en-US" b="1" dirty="0"/>
              <a:t>Primary</a:t>
            </a:r>
            <a:r>
              <a:rPr lang="en-US" dirty="0"/>
              <a:t> or </a:t>
            </a:r>
            <a:r>
              <a:rPr lang="en-US" b="1" dirty="0"/>
              <a:t>metastatic tumor</a:t>
            </a:r>
            <a:r>
              <a:rPr lang="en-US" dirty="0"/>
              <a:t>.</a:t>
            </a:r>
          </a:p>
          <a:p>
            <a:pPr lvl="2" eaLnBrk="1" hangingPunct="1">
              <a:defRPr/>
            </a:pPr>
            <a:r>
              <a:rPr lang="en-US" b="1" dirty="0"/>
              <a:t>Congenital bone disorders</a:t>
            </a:r>
            <a:r>
              <a:rPr lang="en-US" dirty="0"/>
              <a:t> </a:t>
            </a:r>
          </a:p>
          <a:p>
            <a:pPr lvl="2" eaLnBrk="1" hangingPunct="1">
              <a:buFont typeface="Wingdings" pitchFamily="2" charset="2"/>
              <a:buNone/>
              <a:defRPr/>
            </a:pPr>
            <a:r>
              <a:rPr lang="en-US" dirty="0"/>
              <a:t> e.g. </a:t>
            </a:r>
            <a:r>
              <a:rPr lang="en-US" dirty="0" err="1"/>
              <a:t>osteogenesis</a:t>
            </a:r>
            <a:r>
              <a:rPr lang="en-US" dirty="0"/>
              <a:t> </a:t>
            </a:r>
            <a:r>
              <a:rPr lang="en-US" dirty="0" err="1"/>
              <a:t>imperfecta</a:t>
            </a:r>
            <a:r>
              <a:rPr lang="en-US" dirty="0"/>
              <a:t> </a:t>
            </a:r>
          </a:p>
        </p:txBody>
      </p:sp>
      <p:pic>
        <p:nvPicPr>
          <p:cNvPr id="27652" name="Picture 2"/>
          <p:cNvPicPr>
            <a:picLocks noChangeAspect="1" noChangeArrowheads="1"/>
          </p:cNvPicPr>
          <p:nvPr/>
        </p:nvPicPr>
        <p:blipFill>
          <a:blip r:embed="rId2" cstate="print"/>
          <a:srcRect/>
          <a:stretch>
            <a:fillRect/>
          </a:stretch>
        </p:blipFill>
        <p:spPr bwMode="auto">
          <a:xfrm>
            <a:off x="6629400" y="2895600"/>
            <a:ext cx="1905000" cy="3962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i="1" dirty="0"/>
              <a:t>Stress fracture</a:t>
            </a:r>
            <a:br>
              <a:rPr lang="en-US" dirty="0"/>
            </a:br>
            <a:endParaRPr lang="ar-SA" dirty="0"/>
          </a:p>
        </p:txBody>
      </p:sp>
      <p:pic>
        <p:nvPicPr>
          <p:cNvPr id="28675" name="Picture 2"/>
          <p:cNvPicPr>
            <a:picLocks noGrp="1" noChangeAspect="1" noChangeArrowheads="1"/>
          </p:cNvPicPr>
          <p:nvPr>
            <p:ph idx="1"/>
          </p:nvPr>
        </p:nvPicPr>
        <p:blipFill>
          <a:blip r:embed="rId2" cstate="print"/>
          <a:srcRect/>
          <a:stretch>
            <a:fillRect/>
          </a:stretch>
        </p:blipFill>
        <p:spPr>
          <a:xfrm>
            <a:off x="5486400" y="1143000"/>
            <a:ext cx="3371850" cy="5486400"/>
          </a:xfrm>
          <a:noFill/>
        </p:spPr>
      </p:pic>
      <p:sp>
        <p:nvSpPr>
          <p:cNvPr id="5" name="TextBox 4"/>
          <p:cNvSpPr txBox="1"/>
          <p:nvPr/>
        </p:nvSpPr>
        <p:spPr>
          <a:xfrm>
            <a:off x="228600" y="1905000"/>
            <a:ext cx="5486400" cy="3785652"/>
          </a:xfrm>
          <a:prstGeom prst="rect">
            <a:avLst/>
          </a:prstGeom>
        </p:spPr>
        <p:style>
          <a:lnRef idx="2">
            <a:schemeClr val="accent5"/>
          </a:lnRef>
          <a:fillRef idx="1">
            <a:schemeClr val="lt1"/>
          </a:fillRef>
          <a:effectRef idx="0">
            <a:schemeClr val="accent5"/>
          </a:effectRef>
          <a:fontRef idx="minor">
            <a:schemeClr val="dk1"/>
          </a:fontRef>
        </p:style>
        <p:txBody>
          <a:bodyPr rtlCol="1">
            <a:spAutoFit/>
          </a:bodyPr>
          <a:lstStyle/>
          <a:p>
            <a:r>
              <a:rPr lang="en-US" sz="2400" b="1" dirty="0"/>
              <a:t>A </a:t>
            </a:r>
            <a:r>
              <a:rPr lang="en-US" sz="2400" b="1" i="1" dirty="0"/>
              <a:t>stress fracture</a:t>
            </a:r>
            <a:r>
              <a:rPr lang="en-US" sz="2400" b="1" dirty="0"/>
              <a:t> is a slowly developing fracture that follows a period of increased physical activity in which the bone is subjected to new repetitive loads.</a:t>
            </a:r>
            <a:endParaRPr lang="en-US" sz="2400" dirty="0"/>
          </a:p>
          <a:p>
            <a:endParaRPr lang="en-US" sz="2400" dirty="0"/>
          </a:p>
          <a:p>
            <a:r>
              <a:rPr lang="en-US" sz="2400" dirty="0"/>
              <a:t>Stress fractures are most common in the weight-bearing bones of the lower leg and foot. Track and field athletes and military recruits who carry heavy packs over long distances are particularly susceptible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800" i="1" dirty="0"/>
              <a:t>Healing of fractures</a:t>
            </a:r>
          </a:p>
        </p:txBody>
      </p:sp>
      <p:sp>
        <p:nvSpPr>
          <p:cNvPr id="3" name="Content Placeholder 2"/>
          <p:cNvSpPr>
            <a:spLocks noGrp="1"/>
          </p:cNvSpPr>
          <p:nvPr>
            <p:ph idx="1"/>
          </p:nvPr>
        </p:nvSpPr>
        <p:spPr/>
        <p:txBody>
          <a:bodyPr/>
          <a:lstStyle/>
          <a:p>
            <a:pPr eaLnBrk="1" hangingPunct="1">
              <a:buFont typeface="Wingdings" pitchFamily="2" charset="2"/>
              <a:buNone/>
              <a:defRPr/>
            </a:pPr>
            <a:r>
              <a:rPr lang="en-US" dirty="0"/>
              <a:t>1. </a:t>
            </a:r>
            <a:r>
              <a:rPr lang="en-US" b="1" dirty="0"/>
              <a:t>Reactive Phase</a:t>
            </a:r>
            <a:r>
              <a:rPr lang="en-US" dirty="0"/>
              <a:t> </a:t>
            </a:r>
          </a:p>
          <a:p>
            <a:pPr lvl="1" eaLnBrk="1" hangingPunct="1">
              <a:buFont typeface="Wingdings" pitchFamily="2" charset="2"/>
              <a:buNone/>
              <a:defRPr/>
            </a:pPr>
            <a:r>
              <a:rPr lang="en-US" dirty="0"/>
              <a:t>I Hematoma and inflammatory phase </a:t>
            </a:r>
          </a:p>
          <a:p>
            <a:pPr lvl="1" eaLnBrk="1" hangingPunct="1">
              <a:buFont typeface="Wingdings" pitchFamily="2" charset="2"/>
              <a:buNone/>
              <a:defRPr/>
            </a:pPr>
            <a:r>
              <a:rPr lang="en-US" dirty="0"/>
              <a:t>ii. Granulation tissue formation </a:t>
            </a:r>
          </a:p>
          <a:p>
            <a:pPr eaLnBrk="1" hangingPunct="1">
              <a:buFont typeface="Wingdings" pitchFamily="2" charset="2"/>
              <a:buNone/>
              <a:defRPr/>
            </a:pPr>
            <a:r>
              <a:rPr lang="en-US" dirty="0"/>
              <a:t>2. </a:t>
            </a:r>
            <a:r>
              <a:rPr lang="en-US" b="1" dirty="0"/>
              <a:t>Reparative Phase</a:t>
            </a:r>
            <a:r>
              <a:rPr lang="en-US" dirty="0"/>
              <a:t> </a:t>
            </a:r>
          </a:p>
          <a:p>
            <a:pPr lvl="1" eaLnBrk="1" hangingPunct="1">
              <a:buFont typeface="Wingdings" pitchFamily="2" charset="2"/>
              <a:buNone/>
              <a:defRPr/>
            </a:pPr>
            <a:r>
              <a:rPr lang="en-US" dirty="0"/>
              <a:t>iii. Callus formation </a:t>
            </a:r>
          </a:p>
          <a:p>
            <a:pPr lvl="1" eaLnBrk="1" hangingPunct="1">
              <a:buFont typeface="Wingdings" pitchFamily="2" charset="2"/>
              <a:buNone/>
              <a:defRPr/>
            </a:pPr>
            <a:r>
              <a:rPr lang="en-US" dirty="0"/>
              <a:t>iv. Lamellar bone deposition </a:t>
            </a:r>
          </a:p>
          <a:p>
            <a:pPr eaLnBrk="1" hangingPunct="1">
              <a:buFont typeface="Wingdings" pitchFamily="2" charset="2"/>
              <a:buNone/>
              <a:defRPr/>
            </a:pPr>
            <a:r>
              <a:rPr lang="en-US" dirty="0"/>
              <a:t>3. </a:t>
            </a:r>
            <a:r>
              <a:rPr lang="en-US" b="1" dirty="0"/>
              <a:t>Remodeling Phase</a:t>
            </a:r>
            <a:r>
              <a:rPr lang="en-US" dirty="0"/>
              <a:t> </a:t>
            </a:r>
          </a:p>
          <a:p>
            <a:pPr lvl="1" eaLnBrk="1" hangingPunct="1">
              <a:buFont typeface="Wingdings" pitchFamily="2" charset="2"/>
              <a:buNone/>
              <a:defRPr/>
            </a:pPr>
            <a:r>
              <a:rPr lang="en-US" dirty="0"/>
              <a:t>v. Remodeling to original bone contour </a:t>
            </a:r>
          </a:p>
          <a:p>
            <a:pPr eaLnBrk="1" hangingPunct="1">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143000"/>
          </a:xfrm>
        </p:spPr>
        <p:txBody>
          <a:bodyPr/>
          <a:lstStyle/>
          <a:p>
            <a:pPr>
              <a:defRPr/>
            </a:pPr>
            <a:r>
              <a:rPr lang="en-US" i="1" dirty="0"/>
              <a:t>How does a fracture heal?</a:t>
            </a:r>
            <a:endParaRPr lang="ar-S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defRPr/>
            </a:pPr>
            <a:r>
              <a:rPr lang="en-US" dirty="0"/>
              <a:t>Reactive Phase</a:t>
            </a:r>
            <a:endParaRPr lang="ar-SA" dirty="0"/>
          </a:p>
        </p:txBody>
      </p:sp>
      <p:sp>
        <p:nvSpPr>
          <p:cNvPr id="3" name="Content Placeholder 2"/>
          <p:cNvSpPr>
            <a:spLocks noGrp="1"/>
          </p:cNvSpPr>
          <p:nvPr>
            <p:ph idx="1"/>
          </p:nvPr>
        </p:nvSpPr>
        <p:spPr>
          <a:xfrm>
            <a:off x="304800" y="762000"/>
            <a:ext cx="8839200" cy="4525963"/>
          </a:xfrm>
        </p:spPr>
        <p:txBody>
          <a:bodyPr/>
          <a:lstStyle/>
          <a:p>
            <a:pPr marL="0" indent="0">
              <a:buNone/>
              <a:defRPr/>
            </a:pPr>
            <a:r>
              <a:rPr lang="en-US" b="1" i="1" dirty="0"/>
              <a:t> </a:t>
            </a:r>
            <a:br>
              <a:rPr lang="en-US" b="1" i="1" dirty="0"/>
            </a:br>
            <a:r>
              <a:rPr lang="en-US" sz="2800" dirty="0"/>
              <a:t>Stage 1: Inflammation </a:t>
            </a:r>
            <a:br>
              <a:rPr lang="en-US" sz="2800" dirty="0"/>
            </a:br>
            <a:endParaRPr lang="en-US" sz="2800" dirty="0"/>
          </a:p>
          <a:p>
            <a:pPr>
              <a:defRPr/>
            </a:pPr>
            <a:endParaRPr lang="en-US" sz="2800" dirty="0"/>
          </a:p>
          <a:p>
            <a:pPr>
              <a:defRPr/>
            </a:pPr>
            <a:r>
              <a:rPr lang="en-US" sz="2800" dirty="0"/>
              <a:t>Bleeding from the fractured bone and surrounding tissue causes the fractured area to swell due to inflammation induced by chemical mediator produced from macrophages and other inflammatory cells with granulation tissue formation.</a:t>
            </a:r>
          </a:p>
          <a:p>
            <a:pPr lvl="1">
              <a:buFont typeface="Wingdings" pitchFamily="2" charset="2"/>
              <a:buNone/>
              <a:defRPr/>
            </a:pPr>
            <a:endParaRPr lang="ar-SA"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367852"/>
            <a:ext cx="7135630" cy="5177972"/>
          </a:xfrm>
          <a:prstGeom prst="rect">
            <a:avLst/>
          </a:prstGeom>
        </p:spPr>
      </p:pic>
      <p:pic>
        <p:nvPicPr>
          <p:cNvPr id="5" name="Picture 4"/>
          <p:cNvPicPr>
            <a:picLocks noChangeAspect="1"/>
          </p:cNvPicPr>
          <p:nvPr/>
        </p:nvPicPr>
        <p:blipFill>
          <a:blip r:embed="rId3"/>
          <a:stretch>
            <a:fillRect/>
          </a:stretch>
        </p:blipFill>
        <p:spPr>
          <a:xfrm>
            <a:off x="609600" y="5442903"/>
            <a:ext cx="2426418" cy="1402202"/>
          </a:xfrm>
          <a:prstGeom prst="rect">
            <a:avLst/>
          </a:prstGeom>
        </p:spPr>
      </p:pic>
    </p:spTree>
    <p:extLst>
      <p:ext uri="{BB962C8B-B14F-4D97-AF65-F5344CB8AC3E}">
        <p14:creationId xmlns:p14="http://schemas.microsoft.com/office/powerpoint/2010/main" val="1467634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ar-SA"/>
          </a:p>
        </p:txBody>
      </p:sp>
      <p:pic>
        <p:nvPicPr>
          <p:cNvPr id="32771" name="Picture 1" descr="D:\SCContent\9780723434443\graphics\fullsize\M9780723434443-024-f007.jpg"/>
          <p:cNvPicPr>
            <a:picLocks noGrp="1" noChangeAspect="1" noChangeArrowheads="1"/>
          </p:cNvPicPr>
          <p:nvPr>
            <p:ph sz="half" idx="1"/>
          </p:nvPr>
        </p:nvPicPr>
        <p:blipFill>
          <a:blip r:embed="rId2" cstate="print"/>
          <a:srcRect t="52316" r="47170" b="4117"/>
          <a:stretch>
            <a:fillRect/>
          </a:stretch>
        </p:blipFill>
        <p:spPr>
          <a:xfrm>
            <a:off x="457200" y="1935163"/>
            <a:ext cx="4495800" cy="3932237"/>
          </a:xfrm>
          <a:ln w="38100" cap="sq">
            <a:solidFill>
              <a:srgbClr val="000000"/>
            </a:solidFill>
          </a:ln>
          <a:effectLst>
            <a:outerShdw blurRad="50800" dist="38100" dir="2700000" algn="tl" rotWithShape="0">
              <a:srgbClr val="000000">
                <a:alpha val="43000"/>
              </a:srgbClr>
            </a:outerShdw>
          </a:effectLst>
        </p:spPr>
      </p:pic>
      <p:sp>
        <p:nvSpPr>
          <p:cNvPr id="5" name="Content Placeholder 4"/>
          <p:cNvSpPr>
            <a:spLocks noGrp="1"/>
          </p:cNvSpPr>
          <p:nvPr>
            <p:ph sz="half" idx="2"/>
          </p:nvPr>
        </p:nvSpPr>
        <p:spPr>
          <a:xfrm>
            <a:off x="4724400" y="1600200"/>
            <a:ext cx="4038600" cy="4525963"/>
          </a:xfrm>
        </p:spPr>
        <p:txBody>
          <a:bodyPr/>
          <a:lstStyle/>
          <a:p>
            <a:pPr>
              <a:defRPr/>
            </a:pPr>
            <a:r>
              <a:rPr lang="en-CA" dirty="0" err="1"/>
              <a:t>degranulated</a:t>
            </a:r>
            <a:r>
              <a:rPr lang="en-CA" dirty="0"/>
              <a:t> platelets and migrating inflammatory cells release PDGF, TGF-</a:t>
            </a:r>
            <a:r>
              <a:rPr lang="el-GR" dirty="0"/>
              <a:t>β, </a:t>
            </a:r>
            <a:r>
              <a:rPr lang="en-CA" dirty="0"/>
              <a:t>FGF, and other factors, activate </a:t>
            </a:r>
            <a:r>
              <a:rPr lang="en-CA" dirty="0" err="1"/>
              <a:t>osteoprogenitor</a:t>
            </a:r>
            <a:r>
              <a:rPr lang="en-CA" dirty="0"/>
              <a:t> cells in the </a:t>
            </a:r>
            <a:r>
              <a:rPr lang="en-CA" dirty="0" err="1"/>
              <a:t>periosteum</a:t>
            </a:r>
            <a:r>
              <a:rPr lang="en-CA" dirty="0"/>
              <a:t>, </a:t>
            </a:r>
            <a:r>
              <a:rPr lang="en-CA" dirty="0" err="1"/>
              <a:t>medullary</a:t>
            </a:r>
            <a:r>
              <a:rPr lang="en-CA" dirty="0"/>
              <a:t> cavity, and surrounding soft tissues and stimulate </a:t>
            </a:r>
            <a:r>
              <a:rPr lang="en-CA" dirty="0" err="1"/>
              <a:t>osteoclastic</a:t>
            </a:r>
            <a:r>
              <a:rPr lang="en-CA" dirty="0"/>
              <a:t> and </a:t>
            </a:r>
            <a:r>
              <a:rPr lang="en-CA" dirty="0" err="1"/>
              <a:t>osteoblastic</a:t>
            </a:r>
            <a:r>
              <a:rPr lang="en-CA" dirty="0"/>
              <a:t> activity. </a:t>
            </a:r>
            <a:endParaRPr lang="ar-S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457200" y="274638"/>
            <a:ext cx="4267200" cy="1143000"/>
          </a:xfrm>
        </p:spPr>
        <p:txBody>
          <a:bodyPr/>
          <a:lstStyle/>
          <a:p>
            <a:pPr eaLnBrk="1" hangingPunct="1">
              <a:defRPr/>
            </a:pPr>
            <a:r>
              <a:rPr lang="en-US" b="0" dirty="0"/>
              <a:t>Normal anatomy</a:t>
            </a:r>
          </a:p>
        </p:txBody>
      </p:sp>
      <p:sp>
        <p:nvSpPr>
          <p:cNvPr id="77827" name="Rectangle 3"/>
          <p:cNvSpPr>
            <a:spLocks noGrp="1" noChangeArrowheads="1"/>
          </p:cNvSpPr>
          <p:nvPr>
            <p:ph idx="1"/>
          </p:nvPr>
        </p:nvSpPr>
        <p:spPr>
          <a:xfrm>
            <a:off x="304800" y="1295400"/>
            <a:ext cx="4572000" cy="4525963"/>
          </a:xfrm>
        </p:spPr>
        <p:txBody>
          <a:bodyPr/>
          <a:lstStyle/>
          <a:p>
            <a:pPr eaLnBrk="1" hangingPunct="1">
              <a:defRPr/>
            </a:pPr>
            <a:r>
              <a:rPr lang="en-US" b="1" dirty="0"/>
              <a:t>Parts of a long bones:</a:t>
            </a:r>
          </a:p>
          <a:p>
            <a:pPr lvl="1" eaLnBrk="1" hangingPunct="1">
              <a:defRPr/>
            </a:pPr>
            <a:r>
              <a:rPr lang="en-US" u="sng" dirty="0"/>
              <a:t>epiphysis</a:t>
            </a:r>
            <a:r>
              <a:rPr lang="en-US" dirty="0"/>
              <a:t> (ends of bone, partially covered by </a:t>
            </a:r>
            <a:r>
              <a:rPr lang="en-US" dirty="0" err="1"/>
              <a:t>articular</a:t>
            </a:r>
            <a:r>
              <a:rPr lang="en-US" dirty="0"/>
              <a:t> cartilage)</a:t>
            </a:r>
          </a:p>
          <a:p>
            <a:pPr lvl="1" eaLnBrk="1" hangingPunct="1">
              <a:defRPr/>
            </a:pPr>
            <a:r>
              <a:rPr lang="en-US" u="sng" dirty="0" err="1"/>
              <a:t>physis</a:t>
            </a:r>
            <a:r>
              <a:rPr lang="en-US" dirty="0"/>
              <a:t> (growth plate)</a:t>
            </a:r>
          </a:p>
          <a:p>
            <a:pPr lvl="1" eaLnBrk="1" hangingPunct="1">
              <a:defRPr/>
            </a:pPr>
            <a:r>
              <a:rPr lang="en-US" u="sng" dirty="0"/>
              <a:t>metaphysis </a:t>
            </a:r>
            <a:r>
              <a:rPr lang="en-US" dirty="0"/>
              <a:t>(junction of diaphysis and epiphysis</a:t>
            </a:r>
          </a:p>
          <a:p>
            <a:pPr lvl="1" eaLnBrk="1" hangingPunct="1">
              <a:defRPr/>
            </a:pPr>
            <a:r>
              <a:rPr lang="en-US" dirty="0"/>
              <a:t> </a:t>
            </a:r>
            <a:r>
              <a:rPr lang="en-US" u="sng" dirty="0" err="1"/>
              <a:t>diaphysis</a:t>
            </a:r>
            <a:r>
              <a:rPr lang="en-US" dirty="0"/>
              <a:t> (shaft)</a:t>
            </a:r>
          </a:p>
          <a:p>
            <a:pPr lvl="1" eaLnBrk="1" hangingPunct="1">
              <a:defRPr/>
            </a:pPr>
            <a:endParaRPr lang="en-US" b="1" dirty="0"/>
          </a:p>
        </p:txBody>
      </p:sp>
      <p:pic>
        <p:nvPicPr>
          <p:cNvPr id="9220" name="Picture 4" descr="http://www.poohbah.ndo.co.uk/longbbg.jpg"/>
          <p:cNvPicPr>
            <a:picLocks noChangeAspect="1" noChangeArrowheads="1"/>
          </p:cNvPicPr>
          <p:nvPr/>
        </p:nvPicPr>
        <p:blipFill>
          <a:blip r:embed="rId3" cstate="print"/>
          <a:srcRect/>
          <a:stretch>
            <a:fillRect/>
          </a:stretch>
        </p:blipFill>
        <p:spPr bwMode="auto">
          <a:xfrm>
            <a:off x="4724400" y="457200"/>
            <a:ext cx="3733800" cy="57943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i="1" dirty="0"/>
              <a:t>Reparative Phase</a:t>
            </a:r>
            <a:endParaRPr lang="ar-SA" sz="4800" i="1" dirty="0"/>
          </a:p>
        </p:txBody>
      </p:sp>
      <p:sp>
        <p:nvSpPr>
          <p:cNvPr id="3" name="Content Placeholder 2"/>
          <p:cNvSpPr>
            <a:spLocks noGrp="1"/>
          </p:cNvSpPr>
          <p:nvPr>
            <p:ph idx="1"/>
          </p:nvPr>
        </p:nvSpPr>
        <p:spPr>
          <a:xfrm>
            <a:off x="533400" y="1295400"/>
            <a:ext cx="8229600" cy="4525963"/>
          </a:xfrm>
        </p:spPr>
        <p:txBody>
          <a:bodyPr/>
          <a:lstStyle/>
          <a:p>
            <a:pPr>
              <a:defRPr/>
            </a:pPr>
            <a:r>
              <a:rPr lang="en-US" dirty="0"/>
              <a:t>Soft callus </a:t>
            </a:r>
            <a:br>
              <a:rPr lang="en-US" dirty="0"/>
            </a:br>
            <a:r>
              <a:rPr lang="en-US" sz="2400" dirty="0"/>
              <a:t>by the end of the first week the hematoma is organizing, the adjacent tissue is being modulated for future matrix production, and the fractured ends of the bones are being remodeled. This fusiform and predominantly uncalcified tissue—called soft-tissue callus or </a:t>
            </a:r>
            <a:r>
              <a:rPr lang="en-US" sz="2400" dirty="0" err="1"/>
              <a:t>procallus</a:t>
            </a:r>
            <a:endParaRPr lang="en-US" sz="2400" dirty="0"/>
          </a:p>
          <a:p>
            <a:pPr>
              <a:defRPr/>
            </a:pPr>
            <a:r>
              <a:rPr lang="en-US" dirty="0"/>
              <a:t>Hard callus </a:t>
            </a:r>
            <a:endParaRPr lang="en-US" sz="2800" dirty="0"/>
          </a:p>
          <a:p>
            <a:pPr lvl="1">
              <a:defRPr/>
            </a:pPr>
            <a:r>
              <a:rPr lang="en-US" sz="2400" dirty="0"/>
              <a:t>Osteoblasts  produce woven bone, resulting in a bony callus that stabilizes the fracture site.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4953000" cy="1143000"/>
          </a:xfrm>
        </p:spPr>
        <p:txBody>
          <a:bodyPr/>
          <a:lstStyle/>
          <a:p>
            <a:pPr>
              <a:defRPr/>
            </a:pPr>
            <a:r>
              <a:rPr lang="en-US" dirty="0"/>
              <a:t>Hard callus</a:t>
            </a:r>
            <a:endParaRPr lang="ar-SA" dirty="0"/>
          </a:p>
        </p:txBody>
      </p:sp>
      <p:pic>
        <p:nvPicPr>
          <p:cNvPr id="4" name="Picture 1" descr="D:\SCContent\9780723434443\graphics\fullsize\M9780723434443-024-f007.jpg"/>
          <p:cNvPicPr>
            <a:picLocks noChangeAspect="1" noChangeArrowheads="1"/>
          </p:cNvPicPr>
          <p:nvPr/>
        </p:nvPicPr>
        <p:blipFill>
          <a:blip r:embed="rId2" cstate="print"/>
          <a:srcRect l="52830" t="52316" b="3209"/>
          <a:stretch>
            <a:fillRect/>
          </a:stretch>
        </p:blipFill>
        <p:spPr bwMode="auto">
          <a:xfrm>
            <a:off x="609600" y="1981200"/>
            <a:ext cx="46482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p:txBody>
          <a:bodyPr/>
          <a:lstStyle/>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defRPr/>
            </a:pPr>
            <a:r>
              <a:rPr lang="en-US" dirty="0"/>
              <a:t>Immobilization promotes bone fracture healing</a:t>
            </a:r>
          </a:p>
        </p:txBody>
      </p:sp>
      <p:pic>
        <p:nvPicPr>
          <p:cNvPr id="36867" name="Picture 4"/>
          <p:cNvPicPr>
            <a:picLocks noGrp="1" noChangeAspect="1" noChangeArrowheads="1"/>
          </p:cNvPicPr>
          <p:nvPr>
            <p:ph idx="1"/>
          </p:nvPr>
        </p:nvPicPr>
        <p:blipFill>
          <a:blip r:embed="rId2" cstate="print"/>
          <a:srcRect/>
          <a:stretch>
            <a:fillRect/>
          </a:stretch>
        </p:blipFill>
        <p:spPr>
          <a:xfrm>
            <a:off x="2146300" y="1752600"/>
            <a:ext cx="4922838" cy="4267200"/>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SA"/>
          </a:p>
        </p:txBody>
      </p:sp>
      <p:pic>
        <p:nvPicPr>
          <p:cNvPr id="37891" name="Picture 9" descr="DSC00076"/>
          <p:cNvPicPr>
            <a:picLocks noGrp="1" noChangeAspect="1" noChangeArrowheads="1"/>
          </p:cNvPicPr>
          <p:nvPr>
            <p:ph idx="1"/>
          </p:nvPr>
        </p:nvPicPr>
        <p:blipFill>
          <a:blip r:embed="rId2" cstate="print"/>
          <a:srcRect/>
          <a:stretch>
            <a:fillRect/>
          </a:stretch>
        </p:blipFill>
        <p:spPr>
          <a:xfrm>
            <a:off x="381000" y="1524000"/>
            <a:ext cx="3716338" cy="4953000"/>
          </a:xfrm>
          <a:noFill/>
        </p:spPr>
      </p:pic>
      <p:pic>
        <p:nvPicPr>
          <p:cNvPr id="37892" name="Picture 6" descr="Fractures Upper Limb30"/>
          <p:cNvPicPr>
            <a:picLocks noChangeAspect="1" noChangeArrowheads="1"/>
          </p:cNvPicPr>
          <p:nvPr/>
        </p:nvPicPr>
        <p:blipFill>
          <a:blip r:embed="rId3" cstate="print"/>
          <a:srcRect/>
          <a:stretch>
            <a:fillRect/>
          </a:stretch>
        </p:blipFill>
        <p:spPr bwMode="auto">
          <a:xfrm>
            <a:off x="4267200" y="1295400"/>
            <a:ext cx="3567113" cy="52578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8229600" cy="1143000"/>
          </a:xfrm>
        </p:spPr>
        <p:txBody>
          <a:bodyPr/>
          <a:lstStyle/>
          <a:p>
            <a:pPr>
              <a:defRPr/>
            </a:pPr>
            <a:r>
              <a:rPr lang="en-US" dirty="0"/>
              <a:t>Bone remodeling</a:t>
            </a:r>
            <a:endParaRPr lang="ar-SA" dirty="0"/>
          </a:p>
        </p:txBody>
      </p:sp>
      <p:sp>
        <p:nvSpPr>
          <p:cNvPr id="3" name="Content Placeholder 2"/>
          <p:cNvSpPr>
            <a:spLocks noGrp="1"/>
          </p:cNvSpPr>
          <p:nvPr>
            <p:ph idx="1"/>
          </p:nvPr>
        </p:nvSpPr>
        <p:spPr/>
        <p:txBody>
          <a:bodyPr/>
          <a:lstStyle/>
          <a:p>
            <a:pPr>
              <a:buFont typeface="Wingdings" pitchFamily="2" charset="2"/>
              <a:buNone/>
              <a:defRPr/>
            </a:pPr>
            <a:r>
              <a:rPr lang="en-US" dirty="0"/>
              <a:t> </a:t>
            </a:r>
            <a:br>
              <a:rPr lang="en-US" dirty="0"/>
            </a:br>
            <a:r>
              <a:rPr lang="en-US" sz="2800" dirty="0"/>
              <a:t>Beginning about 8 to 1 2 weeks after the injury, the fracture site remodels itself, correcting any deformities that may remain as a result of the injury. This final stage of fracture healing can last up to several years.</a:t>
            </a:r>
          </a:p>
          <a:p>
            <a:pPr>
              <a:defRPr/>
            </a:pPr>
            <a:endParaRPr lang="en-US" sz="2800" dirty="0"/>
          </a:p>
          <a:p>
            <a:pPr>
              <a:defRPr/>
            </a:pPr>
            <a:endParaRPr lang="ar-S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ar-SA"/>
          </a:p>
        </p:txBody>
      </p:sp>
      <p:pic>
        <p:nvPicPr>
          <p:cNvPr id="41987" name="Picture 1" descr="D:\SCContent\9780723434443\graphics\fullsize\M9780723434443-024-f008.jpg"/>
          <p:cNvPicPr>
            <a:picLocks noGrp="1" noChangeAspect="1" noChangeArrowheads="1"/>
          </p:cNvPicPr>
          <p:nvPr>
            <p:ph sz="half" idx="1"/>
          </p:nvPr>
        </p:nvPicPr>
        <p:blipFill>
          <a:blip r:embed="rId2" cstate="print"/>
          <a:srcRect/>
          <a:stretch>
            <a:fillRect/>
          </a:stretch>
        </p:blipFill>
        <p:spPr>
          <a:xfrm>
            <a:off x="4572000" y="2209800"/>
            <a:ext cx="4038600" cy="3959225"/>
          </a:xfrm>
          <a:noFill/>
          <a:ln>
            <a:solidFill>
              <a:schemeClr val="tx1"/>
            </a:solidFill>
          </a:ln>
        </p:spPr>
      </p:pic>
      <p:sp>
        <p:nvSpPr>
          <p:cNvPr id="5" name="Content Placeholder 4"/>
          <p:cNvSpPr>
            <a:spLocks noGrp="1"/>
          </p:cNvSpPr>
          <p:nvPr>
            <p:ph sz="half" idx="2"/>
          </p:nvPr>
        </p:nvSpPr>
        <p:spPr>
          <a:xfrm>
            <a:off x="381000" y="1905000"/>
            <a:ext cx="4038600" cy="4525963"/>
          </a:xfrm>
        </p:spPr>
        <p:txBody>
          <a:bodyPr/>
          <a:lstStyle/>
          <a:p>
            <a:pPr>
              <a:defRPr/>
            </a:pPr>
            <a:r>
              <a:rPr lang="en-US" dirty="0"/>
              <a:t>The rate of healing and the ability to remodel a fractured bone vary tremendously for each person and depend on</a:t>
            </a:r>
          </a:p>
          <a:p>
            <a:pPr lvl="1">
              <a:defRPr/>
            </a:pPr>
            <a:r>
              <a:rPr lang="en-US" dirty="0"/>
              <a:t> age</a:t>
            </a:r>
          </a:p>
          <a:p>
            <a:pPr lvl="1">
              <a:defRPr/>
            </a:pPr>
            <a:r>
              <a:rPr lang="en-US" dirty="0"/>
              <a:t> health</a:t>
            </a:r>
          </a:p>
          <a:p>
            <a:pPr lvl="1">
              <a:defRPr/>
            </a:pPr>
            <a:r>
              <a:rPr lang="en-US" dirty="0"/>
              <a:t>the kind of fracture</a:t>
            </a:r>
          </a:p>
          <a:p>
            <a:pPr lvl="1">
              <a:defRPr/>
            </a:pPr>
            <a:r>
              <a:rPr lang="en-US" dirty="0"/>
              <a:t> the bone involved.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457200" y="1726023"/>
            <a:ext cx="7924800" cy="4274316"/>
          </a:xfrm>
          <a:prstGeom prst="rect">
            <a:avLst/>
          </a:prstGeom>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549412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hangingPunct="1">
              <a:defRPr/>
            </a:pPr>
            <a:r>
              <a:rPr lang="en-US" sz="4800" i="1" dirty="0"/>
              <a:t>Healing of fractures</a:t>
            </a:r>
          </a:p>
        </p:txBody>
      </p:sp>
      <p:sp>
        <p:nvSpPr>
          <p:cNvPr id="3" name="Content Placeholder 2"/>
          <p:cNvSpPr>
            <a:spLocks noGrp="1"/>
          </p:cNvSpPr>
          <p:nvPr>
            <p:ph idx="1"/>
          </p:nvPr>
        </p:nvSpPr>
        <p:spPr>
          <a:xfrm>
            <a:off x="457200" y="1295400"/>
            <a:ext cx="8229600" cy="4525963"/>
          </a:xfrm>
        </p:spPr>
        <p:txBody>
          <a:bodyPr/>
          <a:lstStyle/>
          <a:p>
            <a:pPr eaLnBrk="1" hangingPunct="1">
              <a:defRPr/>
            </a:pPr>
            <a:r>
              <a:rPr lang="en-US" dirty="0"/>
              <a:t>Factors disrupting healing process:</a:t>
            </a:r>
          </a:p>
          <a:p>
            <a:pPr lvl="1" eaLnBrk="1" hangingPunct="1">
              <a:defRPr/>
            </a:pPr>
            <a:r>
              <a:rPr lang="en-US" dirty="0"/>
              <a:t>Displaced and comminuted fractures</a:t>
            </a:r>
          </a:p>
          <a:p>
            <a:pPr lvl="1" eaLnBrk="1" hangingPunct="1">
              <a:defRPr/>
            </a:pPr>
            <a:r>
              <a:rPr lang="en-US" dirty="0"/>
              <a:t>Infection</a:t>
            </a:r>
          </a:p>
          <a:p>
            <a:pPr lvl="1" eaLnBrk="1" hangingPunct="1">
              <a:defRPr/>
            </a:pPr>
            <a:r>
              <a:rPr lang="en-US" dirty="0"/>
              <a:t>Vascular insufficiency</a:t>
            </a:r>
          </a:p>
          <a:p>
            <a:pPr lvl="1" eaLnBrk="1" hangingPunct="1">
              <a:buFont typeface="Wingdings" pitchFamily="2" charset="2"/>
              <a:buNone/>
              <a:defRPr/>
            </a:pPr>
            <a:r>
              <a:rPr lang="en-US" sz="2400" dirty="0">
                <a:solidFill>
                  <a:srgbClr val="FFCCCC"/>
                </a:solidFill>
              </a:rPr>
              <a:t>This is particularly important in certain areas such as the </a:t>
            </a:r>
            <a:r>
              <a:rPr lang="en-US" sz="2400" dirty="0" err="1">
                <a:solidFill>
                  <a:srgbClr val="FFCCCC"/>
                </a:solidFill>
              </a:rPr>
              <a:t>scaphoid</a:t>
            </a:r>
            <a:r>
              <a:rPr lang="en-US" sz="2400" dirty="0">
                <a:solidFill>
                  <a:srgbClr val="FFCCCC"/>
                </a:solidFill>
              </a:rPr>
              <a:t> bone in the wrist and the neck of the femur, both of which can be associated with </a:t>
            </a:r>
            <a:r>
              <a:rPr lang="en-US" sz="2400" b="1" dirty="0" err="1">
                <a:solidFill>
                  <a:srgbClr val="FFCCCC"/>
                </a:solidFill>
              </a:rPr>
              <a:t>avascular</a:t>
            </a:r>
            <a:r>
              <a:rPr lang="en-US" sz="2400" b="1" dirty="0">
                <a:solidFill>
                  <a:srgbClr val="FFCCCC"/>
                </a:solidFill>
              </a:rPr>
              <a:t> necrosis</a:t>
            </a:r>
            <a:r>
              <a:rPr lang="en-US" sz="2400" dirty="0">
                <a:solidFill>
                  <a:srgbClr val="FFCCCC"/>
                </a:solidFill>
              </a:rPr>
              <a:t> of fracture  fragments.</a:t>
            </a:r>
          </a:p>
          <a:p>
            <a:pPr lvl="1" eaLnBrk="1" hangingPunct="1">
              <a:defRPr/>
            </a:pPr>
            <a:r>
              <a:rPr lang="en-US" dirty="0"/>
              <a:t>Inadequate minerals and vitamins</a:t>
            </a:r>
          </a:p>
          <a:p>
            <a:pPr lvl="1" eaLnBrk="1" hangingPunct="1">
              <a:defRPr/>
            </a:pPr>
            <a:r>
              <a:rPr lang="en-US" dirty="0"/>
              <a:t>Inadequate immobilization</a:t>
            </a:r>
          </a:p>
          <a:p>
            <a:pPr lvl="1" eaLnBrk="1" hangingPunct="1">
              <a:defRPr/>
            </a:pPr>
            <a:endParaRPr lang="en-US" dirty="0"/>
          </a:p>
          <a:p>
            <a:pPr lvl="1" eaLnBrk="1" hangingPunct="1">
              <a:defRPr/>
            </a:pPr>
            <a:endParaRPr lang="en-US" dirty="0"/>
          </a:p>
          <a:p>
            <a:pPr lvl="1" eaLnBrk="1" hangingPunct="1">
              <a:defRPr/>
            </a:pPr>
            <a:endParaRPr lang="en-US" dirty="0"/>
          </a:p>
          <a:p>
            <a:pPr lvl="1" eaLnBrk="1" hangingPunct="1">
              <a:buFont typeface="Wingdings" pitchFamily="2" charset="2"/>
              <a:buNone/>
              <a:defRPr/>
            </a:pPr>
            <a:endParaRPr lang="en-US" dirty="0"/>
          </a:p>
          <a:p>
            <a:pPr lvl="1" eaLnBrk="1" hangingPunct="1">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pPr>
              <a:defRPr/>
            </a:pPr>
            <a:r>
              <a:rPr lang="en-US" altLang="ar-SA" i="1" dirty="0"/>
              <a:t>COMPLICATIONS</a:t>
            </a:r>
            <a:endParaRPr lang="ar-SA" dirty="0"/>
          </a:p>
        </p:txBody>
      </p:sp>
      <p:sp>
        <p:nvSpPr>
          <p:cNvPr id="3" name="Content Placeholder 2"/>
          <p:cNvSpPr>
            <a:spLocks noGrp="1"/>
          </p:cNvSpPr>
          <p:nvPr>
            <p:ph idx="1"/>
          </p:nvPr>
        </p:nvSpPr>
        <p:spPr>
          <a:xfrm>
            <a:off x="304800" y="1371600"/>
            <a:ext cx="6477000" cy="3505200"/>
          </a:xfrm>
        </p:spPr>
        <p:txBody>
          <a:bodyPr/>
          <a:lstStyle/>
          <a:p>
            <a:pPr>
              <a:defRPr/>
            </a:pPr>
            <a:r>
              <a:rPr lang="en-US" b="1" dirty="0"/>
              <a:t>Delayed union:</a:t>
            </a:r>
            <a:r>
              <a:rPr lang="en-US" dirty="0"/>
              <a:t> A fracture that takes longer to heal than expected is a delayed union.</a:t>
            </a:r>
          </a:p>
          <a:p>
            <a:pPr>
              <a:defRPr/>
            </a:pPr>
            <a:r>
              <a:rPr lang="en-US" b="1" dirty="0"/>
              <a:t>Nonunion:</a:t>
            </a:r>
            <a:r>
              <a:rPr lang="en-US" dirty="0"/>
              <a:t> A fracture that fails to heal in a reasonable amount of time is called a nonunion (</a:t>
            </a:r>
            <a:r>
              <a:rPr lang="en-US" dirty="0" err="1"/>
              <a:t>pseudarthrosis</a:t>
            </a:r>
            <a:r>
              <a:rPr lang="en-US" dirty="0"/>
              <a:t>)</a:t>
            </a:r>
          </a:p>
          <a:p>
            <a:pPr>
              <a:defRPr/>
            </a:pPr>
            <a:endParaRPr lang="ar-SA" dirty="0"/>
          </a:p>
        </p:txBody>
      </p:sp>
      <p:pic>
        <p:nvPicPr>
          <p:cNvPr id="137218" name="Picture 2" descr="http://www.learningradiology.com/caseofweek/caseoftheweekpix2007-1/cow278arr.jpg"/>
          <p:cNvPicPr>
            <a:picLocks noChangeAspect="1" noChangeArrowheads="1"/>
          </p:cNvPicPr>
          <p:nvPr/>
        </p:nvPicPr>
        <p:blipFill>
          <a:blip r:embed="rId2" cstate="print"/>
          <a:srcRect/>
          <a:stretch>
            <a:fillRect/>
          </a:stretch>
        </p:blipFill>
        <p:spPr bwMode="auto">
          <a:xfrm>
            <a:off x="6629400" y="2133600"/>
            <a:ext cx="22860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blinds(horizontal)">
                                      <p:cBhvr>
                                        <p:cTn id="7" dur="500"/>
                                        <p:tgtEl>
                                          <p:spTgt spid="137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altLang="ar-SA" sz="6600">
                <a:solidFill>
                  <a:srgbClr val="FFFF00"/>
                </a:solidFill>
              </a:rPr>
              <a:t>COMPLICATIONS</a:t>
            </a:r>
            <a:endParaRPr lang="en-US" sz="6600">
              <a:solidFill>
                <a:srgbClr val="FFFF00"/>
              </a:solidFill>
            </a:endParaRPr>
          </a:p>
        </p:txBody>
      </p:sp>
      <p:sp>
        <p:nvSpPr>
          <p:cNvPr id="47107" name="Rectangle 3"/>
          <p:cNvSpPr>
            <a:spLocks noGrp="1" noChangeArrowheads="1"/>
          </p:cNvSpPr>
          <p:nvPr>
            <p:ph type="body" sz="half" idx="1"/>
          </p:nvPr>
        </p:nvSpPr>
        <p:spPr>
          <a:xfrm>
            <a:off x="457200" y="1600200"/>
            <a:ext cx="5105400" cy="4495800"/>
          </a:xfrm>
        </p:spPr>
        <p:txBody>
          <a:bodyPr/>
          <a:lstStyle/>
          <a:p>
            <a:pPr eaLnBrk="1" hangingPunct="1">
              <a:defRPr/>
            </a:pPr>
            <a:r>
              <a:rPr lang="en-US" sz="3600" b="1" dirty="0" err="1">
                <a:solidFill>
                  <a:srgbClr val="FFFF00"/>
                </a:solidFill>
              </a:rPr>
              <a:t>Malunion</a:t>
            </a:r>
            <a:r>
              <a:rPr lang="en-US" sz="3600" b="1" dirty="0">
                <a:solidFill>
                  <a:srgbClr val="FFFF00"/>
                </a:solidFill>
              </a:rPr>
              <a:t>:-</a:t>
            </a:r>
          </a:p>
          <a:p>
            <a:pPr eaLnBrk="1" hangingPunct="1">
              <a:defRPr/>
            </a:pPr>
            <a:r>
              <a:rPr lang="en-US" sz="2800" b="1" dirty="0" err="1"/>
              <a:t>Malunion</a:t>
            </a:r>
            <a:r>
              <a:rPr lang="en-US" sz="2800" b="1" dirty="0"/>
              <a:t>: </a:t>
            </a:r>
            <a:r>
              <a:rPr lang="en-US" sz="2800" dirty="0"/>
              <a:t>A fracture that does not heal in a normal alignment is called a </a:t>
            </a:r>
            <a:r>
              <a:rPr lang="en-US" sz="2800" dirty="0" err="1"/>
              <a:t>malunion</a:t>
            </a:r>
            <a:endParaRPr lang="en-US" sz="2800" dirty="0"/>
          </a:p>
          <a:p>
            <a:pPr marL="0" indent="0" eaLnBrk="1" hangingPunct="1">
              <a:buNone/>
              <a:defRPr/>
            </a:pPr>
            <a:endParaRPr lang="en-US" sz="2800" b="1" dirty="0"/>
          </a:p>
        </p:txBody>
      </p:sp>
      <p:pic>
        <p:nvPicPr>
          <p:cNvPr id="47108" name="Picture 4" descr="Malunion"/>
          <p:cNvPicPr>
            <a:picLocks noGrp="1" noChangeAspect="1" noChangeArrowheads="1"/>
          </p:cNvPicPr>
          <p:nvPr>
            <p:ph sz="quarter" idx="2"/>
          </p:nvPr>
        </p:nvPicPr>
        <p:blipFill>
          <a:blip r:embed="rId3" cstate="print"/>
          <a:srcRect/>
          <a:stretch>
            <a:fillRect/>
          </a:stretch>
        </p:blipFill>
        <p:spPr>
          <a:xfrm>
            <a:off x="5410200" y="2514600"/>
            <a:ext cx="3384550" cy="217170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1143000"/>
          </a:xfrm>
        </p:spPr>
        <p:txBody>
          <a:bodyPr/>
          <a:lstStyle/>
          <a:p>
            <a:pPr>
              <a:defRPr/>
            </a:pPr>
            <a:r>
              <a:rPr lang="en-US" b="0" dirty="0"/>
              <a:t>Normal anatomy</a:t>
            </a:r>
            <a:endParaRPr lang="ar-SA" dirty="0"/>
          </a:p>
        </p:txBody>
      </p:sp>
      <p:sp>
        <p:nvSpPr>
          <p:cNvPr id="3" name="Content Placeholder 2"/>
          <p:cNvSpPr>
            <a:spLocks noGrp="1"/>
          </p:cNvSpPr>
          <p:nvPr>
            <p:ph idx="1"/>
          </p:nvPr>
        </p:nvSpPr>
        <p:spPr>
          <a:xfrm>
            <a:off x="457200" y="1600200"/>
            <a:ext cx="3581400" cy="4525963"/>
          </a:xfrm>
        </p:spPr>
        <p:txBody>
          <a:bodyPr/>
          <a:lstStyle/>
          <a:p>
            <a:pPr>
              <a:defRPr/>
            </a:pPr>
            <a:r>
              <a:rPr lang="en-US" b="1" dirty="0"/>
              <a:t>Cross section:</a:t>
            </a:r>
            <a:r>
              <a:rPr lang="en-US" dirty="0"/>
              <a:t> </a:t>
            </a:r>
          </a:p>
          <a:p>
            <a:pPr lvl="1">
              <a:defRPr/>
            </a:pPr>
            <a:r>
              <a:rPr lang="en-US" dirty="0" err="1"/>
              <a:t>Periosteum</a:t>
            </a:r>
            <a:endParaRPr lang="en-US" dirty="0"/>
          </a:p>
          <a:p>
            <a:pPr lvl="1">
              <a:defRPr/>
            </a:pPr>
            <a:r>
              <a:rPr lang="en-US" dirty="0"/>
              <a:t>cortex (composed of cortical bone or compact bone)</a:t>
            </a:r>
          </a:p>
          <a:p>
            <a:pPr lvl="1">
              <a:defRPr/>
            </a:pPr>
            <a:r>
              <a:rPr lang="en-US" dirty="0" err="1"/>
              <a:t>medullary</a:t>
            </a:r>
            <a:r>
              <a:rPr lang="en-US" dirty="0"/>
              <a:t> space (composed of </a:t>
            </a:r>
            <a:r>
              <a:rPr lang="en-US" dirty="0" err="1"/>
              <a:t>cancellous</a:t>
            </a:r>
            <a:r>
              <a:rPr lang="en-US" dirty="0"/>
              <a:t> or spongy bone)</a:t>
            </a:r>
          </a:p>
          <a:p>
            <a:pPr>
              <a:defRPr/>
            </a:pPr>
            <a:endParaRPr lang="ar-SA" dirty="0"/>
          </a:p>
        </p:txBody>
      </p:sp>
      <p:pic>
        <p:nvPicPr>
          <p:cNvPr id="10244" name="Picture 2" descr="http://www.shoppingtrolley.net/images/long-bone.gif"/>
          <p:cNvPicPr>
            <a:picLocks noChangeAspect="1" noChangeArrowheads="1"/>
          </p:cNvPicPr>
          <p:nvPr/>
        </p:nvPicPr>
        <p:blipFill>
          <a:blip r:embed="rId2" cstate="print"/>
          <a:srcRect/>
          <a:stretch>
            <a:fillRect/>
          </a:stretch>
        </p:blipFill>
        <p:spPr bwMode="auto">
          <a:xfrm>
            <a:off x="4800600" y="228600"/>
            <a:ext cx="4013200" cy="60198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altLang="ar-SA" i="1" dirty="0"/>
              <a:t>COMPLICATIONS</a:t>
            </a:r>
            <a:endParaRPr lang="ar-SA" dirty="0"/>
          </a:p>
        </p:txBody>
      </p:sp>
      <p:sp>
        <p:nvSpPr>
          <p:cNvPr id="3" name="Content Placeholder 2"/>
          <p:cNvSpPr>
            <a:spLocks noGrp="1"/>
          </p:cNvSpPr>
          <p:nvPr>
            <p:ph idx="1"/>
          </p:nvPr>
        </p:nvSpPr>
        <p:spPr/>
        <p:txBody>
          <a:bodyPr/>
          <a:lstStyle/>
          <a:p>
            <a:pPr>
              <a:buFont typeface="Wingdings" pitchFamily="2" charset="2"/>
              <a:buNone/>
              <a:defRPr/>
            </a:pPr>
            <a:r>
              <a:rPr lang="en-US" dirty="0"/>
              <a:t>Compartment syndrome: </a:t>
            </a:r>
          </a:p>
          <a:p>
            <a:pPr lvl="1">
              <a:defRPr/>
            </a:pPr>
            <a:r>
              <a:rPr lang="en-US" dirty="0"/>
              <a:t>Severe swelling after a fracture can put so much pressure on the blood vessels that not enough blood can get to the muscles around the fracture. </a:t>
            </a:r>
          </a:p>
          <a:p>
            <a:pPr lvl="1">
              <a:defRPr/>
            </a:pPr>
            <a:r>
              <a:rPr lang="en-US" dirty="0"/>
              <a:t>The decreased blood supply can cause the muscles around the fracture to die, which can lead to long-term disability.</a:t>
            </a:r>
          </a:p>
          <a:p>
            <a:pPr lvl="1">
              <a:defRPr/>
            </a:pPr>
            <a:r>
              <a:rPr lang="en-US" dirty="0"/>
              <a:t> Compartment syndrome usually occurs only after a severe injury.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ar-SA" i="1" dirty="0"/>
              <a:t>COMPLICATIONS</a:t>
            </a:r>
            <a:r>
              <a:rPr lang="en-US" i="1" dirty="0"/>
              <a:t> </a:t>
            </a:r>
            <a:endParaRPr lang="ar-SA" dirty="0"/>
          </a:p>
        </p:txBody>
      </p:sp>
      <p:sp>
        <p:nvSpPr>
          <p:cNvPr id="3" name="Content Placeholder 2"/>
          <p:cNvSpPr>
            <a:spLocks noGrp="1"/>
          </p:cNvSpPr>
          <p:nvPr>
            <p:ph idx="1"/>
          </p:nvPr>
        </p:nvSpPr>
        <p:spPr/>
        <p:txBody>
          <a:bodyPr/>
          <a:lstStyle/>
          <a:p>
            <a:pPr>
              <a:defRPr/>
            </a:pPr>
            <a:r>
              <a:rPr lang="en-US" b="1" dirty="0"/>
              <a:t>Neurovascular injury</a:t>
            </a:r>
          </a:p>
          <a:p>
            <a:pPr>
              <a:defRPr/>
            </a:pPr>
            <a:r>
              <a:rPr lang="en-US" b="1" dirty="0"/>
              <a:t>Infection:</a:t>
            </a:r>
            <a:r>
              <a:rPr lang="en-US" dirty="0"/>
              <a:t> Open fractures can become infected </a:t>
            </a:r>
          </a:p>
          <a:p>
            <a:pPr>
              <a:defRPr/>
            </a:pPr>
            <a:r>
              <a:rPr lang="en-US" b="1" dirty="0"/>
              <a:t>Post-traumatic arthritis:</a:t>
            </a:r>
            <a:r>
              <a:rPr lang="en-US" dirty="0"/>
              <a:t> Fractures that extend into the joints (intra-</a:t>
            </a:r>
            <a:r>
              <a:rPr lang="en-US" dirty="0" err="1"/>
              <a:t>articular</a:t>
            </a:r>
            <a:r>
              <a:rPr lang="en-US" dirty="0"/>
              <a:t> fractures) or fractures that cause the bones to meet at an abnormal angle in the joint can cause premature arthritis of a joint.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altLang="ar-SA" i="1" dirty="0"/>
              <a:t>COMPLICATIONS</a:t>
            </a:r>
            <a:endParaRPr lang="ar-SA" dirty="0"/>
          </a:p>
        </p:txBody>
      </p:sp>
      <p:sp>
        <p:nvSpPr>
          <p:cNvPr id="3" name="Content Placeholder 2"/>
          <p:cNvSpPr>
            <a:spLocks noGrp="1"/>
          </p:cNvSpPr>
          <p:nvPr>
            <p:ph idx="1"/>
          </p:nvPr>
        </p:nvSpPr>
        <p:spPr/>
        <p:txBody>
          <a:bodyPr/>
          <a:lstStyle/>
          <a:p>
            <a:pPr>
              <a:defRPr/>
            </a:pPr>
            <a:r>
              <a:rPr lang="en-US" b="1" dirty="0"/>
              <a:t>Growth abnormalities:</a:t>
            </a:r>
            <a:r>
              <a:rPr lang="en-US" dirty="0"/>
              <a:t> A fracture in the open </a:t>
            </a:r>
            <a:r>
              <a:rPr lang="en-US" dirty="0" err="1"/>
              <a:t>physis</a:t>
            </a:r>
            <a:r>
              <a:rPr lang="en-US" dirty="0"/>
              <a:t>, or growth plate, in a child, can cause many problems.</a:t>
            </a:r>
          </a:p>
          <a:p>
            <a:pPr marL="0" indent="0">
              <a:buNone/>
              <a:defRPr/>
            </a:pPr>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1267" name="Picture 2" descr="File:Caput femoris cortex medulla.jpg">
            <a:hlinkClick r:id="rId3"/>
          </p:cNvPr>
          <p:cNvPicPr>
            <a:picLocks noGrp="1" noChangeAspect="1" noChangeArrowheads="1"/>
          </p:cNvPicPr>
          <p:nvPr>
            <p:ph idx="1"/>
          </p:nvPr>
        </p:nvPicPr>
        <p:blipFill>
          <a:blip r:embed="rId4" cstate="print"/>
          <a:srcRect/>
          <a:stretch>
            <a:fillRect/>
          </a:stretch>
        </p:blipFill>
        <p:spPr>
          <a:xfrm>
            <a:off x="0" y="0"/>
            <a:ext cx="9144000"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457200" y="152400"/>
            <a:ext cx="8229600" cy="1143000"/>
          </a:xfrm>
        </p:spPr>
        <p:txBody>
          <a:bodyPr/>
          <a:lstStyle/>
          <a:p>
            <a:pPr eaLnBrk="1" hangingPunct="1">
              <a:defRPr/>
            </a:pPr>
            <a:r>
              <a:rPr lang="en-US" b="0" dirty="0"/>
              <a:t>Normal histology</a:t>
            </a:r>
          </a:p>
        </p:txBody>
      </p:sp>
      <p:sp>
        <p:nvSpPr>
          <p:cNvPr id="78851" name="Rectangle 3"/>
          <p:cNvSpPr>
            <a:spLocks noGrp="1" noChangeArrowheads="1"/>
          </p:cNvSpPr>
          <p:nvPr>
            <p:ph idx="1"/>
          </p:nvPr>
        </p:nvSpPr>
        <p:spPr>
          <a:xfrm>
            <a:off x="0" y="1752600"/>
            <a:ext cx="4267200" cy="4525963"/>
          </a:xfrm>
        </p:spPr>
        <p:txBody>
          <a:bodyPr/>
          <a:lstStyle/>
          <a:p>
            <a:pPr eaLnBrk="1" hangingPunct="1">
              <a:defRPr/>
            </a:pPr>
            <a:r>
              <a:rPr lang="en-US" b="1" dirty="0"/>
              <a:t>Lamellar bone:</a:t>
            </a:r>
            <a:r>
              <a:rPr lang="en-US" dirty="0"/>
              <a:t> </a:t>
            </a:r>
          </a:p>
          <a:p>
            <a:pPr lvl="1" eaLnBrk="1" hangingPunct="1">
              <a:defRPr/>
            </a:pPr>
            <a:r>
              <a:rPr lang="en-US" dirty="0"/>
              <a:t>layered bone with concentric parallel lamellae</a:t>
            </a:r>
          </a:p>
          <a:p>
            <a:pPr lvl="1" eaLnBrk="1" hangingPunct="1">
              <a:defRPr/>
            </a:pPr>
            <a:r>
              <a:rPr lang="en-US" dirty="0"/>
              <a:t>normal type of bone found in adult skeleton</a:t>
            </a:r>
          </a:p>
          <a:p>
            <a:pPr lvl="1" eaLnBrk="1" hangingPunct="1">
              <a:defRPr/>
            </a:pPr>
            <a:r>
              <a:rPr lang="en-US" dirty="0"/>
              <a:t>stronger than woven bone</a:t>
            </a:r>
          </a:p>
        </p:txBody>
      </p:sp>
      <p:pic>
        <p:nvPicPr>
          <p:cNvPr id="12292" name="Picture 5" descr="http://medcell.med.yale.edu/histology/bone/images/bone_structure_cartoon.jpg"/>
          <p:cNvPicPr>
            <a:picLocks noChangeAspect="1" noChangeArrowheads="1"/>
          </p:cNvPicPr>
          <p:nvPr/>
        </p:nvPicPr>
        <p:blipFill>
          <a:blip r:embed="rId3" cstate="print"/>
          <a:srcRect/>
          <a:stretch>
            <a:fillRect/>
          </a:stretch>
        </p:blipFill>
        <p:spPr bwMode="auto">
          <a:xfrm>
            <a:off x="4114800" y="2038350"/>
            <a:ext cx="5029200" cy="4819650"/>
          </a:xfrm>
          <a:prstGeom prst="rect">
            <a:avLst/>
          </a:prstGeom>
          <a:noFill/>
          <a:ln w="9525">
            <a:noFill/>
            <a:miter lim="800000"/>
            <a:headEnd/>
            <a:tailEnd/>
          </a:ln>
        </p:spPr>
      </p:pic>
      <p:sp>
        <p:nvSpPr>
          <p:cNvPr id="12293" name="TextBox 4"/>
          <p:cNvSpPr txBox="1">
            <a:spLocks noChangeArrowheads="1"/>
          </p:cNvSpPr>
          <p:nvPr/>
        </p:nvSpPr>
        <p:spPr bwMode="auto">
          <a:xfrm>
            <a:off x="115888" y="1219200"/>
            <a:ext cx="9028112" cy="800100"/>
          </a:xfrm>
          <a:prstGeom prst="rect">
            <a:avLst/>
          </a:prstGeom>
          <a:noFill/>
          <a:ln w="9525">
            <a:noFill/>
            <a:miter lim="800000"/>
            <a:headEnd/>
            <a:tailEnd/>
          </a:ln>
        </p:spPr>
        <p:txBody>
          <a:bodyPr wrap="none">
            <a:spAutoFit/>
          </a:bodyPr>
          <a:lstStyle/>
          <a:p>
            <a:r>
              <a:rPr lang="en-US" sz="2800" b="1"/>
              <a:t>Bone: </a:t>
            </a:r>
            <a:r>
              <a:rPr lang="en-US" sz="2800"/>
              <a:t>mineralized osteoid; either lamellar bone or woven bone.</a:t>
            </a:r>
          </a:p>
          <a:p>
            <a:endParaRPr lang="ar-S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751" y="1384813"/>
            <a:ext cx="8229600" cy="2087563"/>
          </a:xfrm>
        </p:spPr>
        <p:txBody>
          <a:bodyPr/>
          <a:lstStyle/>
          <a:p>
            <a:r>
              <a:rPr lang="en-US" b="1" u="sng" dirty="0">
                <a:effectLst/>
              </a:rPr>
              <a:t>Bone is composed of specialized collagen (osteoid), which is mineralized by the deposition of hydroxyapatite</a:t>
            </a:r>
            <a:endParaRPr lang="en-US" dirty="0">
              <a:effectLst/>
            </a:endParaRPr>
          </a:p>
          <a:p>
            <a:r>
              <a:rPr lang="en-US" dirty="0">
                <a:effectLst/>
              </a:rPr>
              <a:t>Bone is composed of a collagen-containing extracellular matrix (osteoid) synthesized by osteoblasts, which is mineralized by calcium-containing salts</a:t>
            </a:r>
            <a:endParaRPr lang="en-US" dirty="0"/>
          </a:p>
        </p:txBody>
      </p:sp>
    </p:spTree>
    <p:extLst>
      <p:ext uri="{BB962C8B-B14F-4D97-AF65-F5344CB8AC3E}">
        <p14:creationId xmlns:p14="http://schemas.microsoft.com/office/powerpoint/2010/main" val="406958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2697163"/>
          </a:xfrm>
        </p:spPr>
        <p:txBody>
          <a:bodyPr/>
          <a:lstStyle/>
          <a:p>
            <a:r>
              <a:rPr lang="en-US" dirty="0">
                <a:effectLst/>
              </a:rPr>
              <a:t>There are two main patterns of bone deposition.</a:t>
            </a:r>
          </a:p>
          <a:p>
            <a:r>
              <a:rPr lang="en-US" dirty="0">
                <a:effectLst/>
              </a:rPr>
              <a:t>In normal lamellar bone the osteoid collage is deposited in a mechanically strong, parallel stratified pattern. </a:t>
            </a:r>
          </a:p>
          <a:p>
            <a:r>
              <a:rPr lang="en-US" dirty="0">
                <a:effectLst/>
              </a:rPr>
              <a:t>In woven bone, the osteoblasts deposit osteoid collagen in  a haphazard pattern. With its random arrangement of osteoid collagen </a:t>
            </a:r>
          </a:p>
          <a:p>
            <a:pPr marL="0" indent="0">
              <a:buNone/>
            </a:pPr>
            <a:r>
              <a:rPr lang="en-US" dirty="0">
                <a:effectLst/>
              </a:rPr>
              <a:t>fibers, this woven pattern is far less efficient and much weaker than lamellar bone with a greater tendency to fracture under stress.</a:t>
            </a:r>
          </a:p>
          <a:p>
            <a:endParaRPr lang="en-US" dirty="0"/>
          </a:p>
        </p:txBody>
      </p:sp>
    </p:spTree>
    <p:extLst>
      <p:ext uri="{BB962C8B-B14F-4D97-AF65-F5344CB8AC3E}">
        <p14:creationId xmlns:p14="http://schemas.microsoft.com/office/powerpoint/2010/main" val="1137282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3315" name="Picture 2" descr="C:\Documents and Settings\Dr.Lubna\My Documents\My Pictures\cortical_bone_2.jpg"/>
          <p:cNvPicPr>
            <a:picLocks noGrp="1" noChangeAspect="1" noChangeArrowheads="1"/>
          </p:cNvPicPr>
          <p:nvPr>
            <p:ph idx="1"/>
          </p:nvPr>
        </p:nvPicPr>
        <p:blipFill>
          <a:blip r:embed="rId3" cstate="print"/>
          <a:srcRect/>
          <a:stretch>
            <a:fillRect/>
          </a:stretch>
        </p:blipFill>
        <p:spPr>
          <a:xfrm>
            <a:off x="152400" y="0"/>
            <a:ext cx="4267200" cy="6858000"/>
          </a:xfrm>
          <a:noFill/>
        </p:spPr>
      </p:pic>
      <p:pic>
        <p:nvPicPr>
          <p:cNvPr id="13316" name="Picture 3" descr="C:\Documents and Settings\Dr.Lubna\My Documents\My Pictures\spongy_bone.jpg"/>
          <p:cNvPicPr>
            <a:picLocks noChangeAspect="1" noChangeArrowheads="1"/>
          </p:cNvPicPr>
          <p:nvPr/>
        </p:nvPicPr>
        <p:blipFill>
          <a:blip r:embed="rId4" cstate="print"/>
          <a:srcRect/>
          <a:stretch>
            <a:fillRect/>
          </a:stretch>
        </p:blipFill>
        <p:spPr bwMode="auto">
          <a:xfrm>
            <a:off x="4419600" y="0"/>
            <a:ext cx="47244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6255</TotalTime>
  <Words>806</Words>
  <Application>Microsoft Office PowerPoint</Application>
  <PresentationFormat>On-screen Show (4:3)</PresentationFormat>
  <Paragraphs>158</Paragraphs>
  <Slides>42</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Garamond</vt:lpstr>
      <vt:lpstr>Wingdings</vt:lpstr>
      <vt:lpstr>Stream</vt:lpstr>
      <vt:lpstr>MUSCULOSKELETAL BLOCK   Pathology Fracture and bone healing </vt:lpstr>
      <vt:lpstr>Healing of bone fractures</vt:lpstr>
      <vt:lpstr>Normal anatomy</vt:lpstr>
      <vt:lpstr>Normal anatomy</vt:lpstr>
      <vt:lpstr>PowerPoint Presentation</vt:lpstr>
      <vt:lpstr>Normal histology</vt:lpstr>
      <vt:lpstr>PowerPoint Presentation</vt:lpstr>
      <vt:lpstr>PowerPoint Presentation</vt:lpstr>
      <vt:lpstr>PowerPoint Presentation</vt:lpstr>
      <vt:lpstr>Bone Cells</vt:lpstr>
      <vt:lpstr>PowerPoint Presentation</vt:lpstr>
      <vt:lpstr>PowerPoint Presentation</vt:lpstr>
      <vt:lpstr>PowerPoint Presentation</vt:lpstr>
      <vt:lpstr>Defintions.</vt:lpstr>
      <vt:lpstr>PowerPoint Presentation</vt:lpstr>
      <vt:lpstr>Defintions</vt:lpstr>
      <vt:lpstr>Defintions.</vt:lpstr>
      <vt:lpstr>Defintions</vt:lpstr>
      <vt:lpstr>Classification of fractures</vt:lpstr>
      <vt:lpstr>Greenstick Fracture</vt:lpstr>
      <vt:lpstr>Causes of fractures</vt:lpstr>
      <vt:lpstr>Causes of fractures</vt:lpstr>
      <vt:lpstr>Causes of fractures</vt:lpstr>
      <vt:lpstr>Stress fracture </vt:lpstr>
      <vt:lpstr>Healing of fractures</vt:lpstr>
      <vt:lpstr>How does a fracture heal?</vt:lpstr>
      <vt:lpstr>Reactive Phase</vt:lpstr>
      <vt:lpstr>PowerPoint Presentation</vt:lpstr>
      <vt:lpstr>PowerPoint Presentation</vt:lpstr>
      <vt:lpstr>Reparative Phase</vt:lpstr>
      <vt:lpstr>Hard callus</vt:lpstr>
      <vt:lpstr>Immobilization promotes bone fracture healing</vt:lpstr>
      <vt:lpstr>PowerPoint Presentation</vt:lpstr>
      <vt:lpstr>Bone remodeling</vt:lpstr>
      <vt:lpstr>PowerPoint Presentation</vt:lpstr>
      <vt:lpstr>PowerPoint Presentation</vt:lpstr>
      <vt:lpstr>Healing of fractures</vt:lpstr>
      <vt:lpstr>COMPLICATIONS</vt:lpstr>
      <vt:lpstr>COMPLICATIONS</vt:lpstr>
      <vt:lpstr>COMPLICATIONS</vt:lpstr>
      <vt:lpstr>COMPLICATIONS </vt:lpstr>
      <vt:lpstr>COMPLICATIONS</vt:lpstr>
    </vt:vector>
  </TitlesOfParts>
  <Company>kkuh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 Pathology</dc:title>
  <dc:creator>DR.Alsheikh</dc:creator>
  <cp:lastModifiedBy>Amona</cp:lastModifiedBy>
  <cp:revision>241</cp:revision>
  <dcterms:created xsi:type="dcterms:W3CDTF">2007-04-24T05:35:07Z</dcterms:created>
  <dcterms:modified xsi:type="dcterms:W3CDTF">2016-12-14T20:46:48Z</dcterms:modified>
</cp:coreProperties>
</file>