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84" r:id="rId2"/>
    <p:sldId id="285" r:id="rId3"/>
    <p:sldId id="286" r:id="rId4"/>
    <p:sldId id="258" r:id="rId5"/>
    <p:sldId id="260" r:id="rId6"/>
    <p:sldId id="259" r:id="rId7"/>
    <p:sldId id="289" r:id="rId8"/>
    <p:sldId id="290" r:id="rId9"/>
    <p:sldId id="291"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652A3-6A7F-42EA-BA8C-6B2355080277}" type="datetimeFigureOut">
              <a:rPr lang="en-US" smtClean="0"/>
              <a:t>12/19/2016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2D958-FE63-49BE-9BED-4DF73AD38238}" type="slidenum">
              <a:rPr lang="en-US" smtClean="0"/>
              <a:t>‹#›</a:t>
            </a:fld>
            <a:endParaRPr lang="en-US"/>
          </a:p>
        </p:txBody>
      </p:sp>
    </p:spTree>
    <p:extLst>
      <p:ext uri="{BB962C8B-B14F-4D97-AF65-F5344CB8AC3E}">
        <p14:creationId xmlns:p14="http://schemas.microsoft.com/office/powerpoint/2010/main" val="223993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ephalopath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Fatty_liv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sers.rcn.com/jkimball.ma.ultranet/BiologyPages/C/Clotting.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EC02DC-CA9A-4862-9C47-4D0817E4A452}" type="slidenum">
              <a:rPr lang="ar-SA"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Phospholipids are acted upon by </a:t>
            </a:r>
            <a:r>
              <a:rPr lang="en-US" sz="1200" b="1" i="0" kern="1200" dirty="0">
                <a:solidFill>
                  <a:schemeClr val="tx1"/>
                </a:solidFill>
                <a:effectLst/>
                <a:latin typeface="+mn-lt"/>
                <a:ea typeface="+mn-ea"/>
                <a:cs typeface="+mn-cs"/>
              </a:rPr>
              <a:t>phospholipase A</a:t>
            </a:r>
            <a:r>
              <a:rPr lang="en-US" sz="1200" b="1"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to produce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arachidonic</a:t>
            </a:r>
            <a:r>
              <a:rPr lang="en-US" sz="1200" b="1" i="0" kern="1200" dirty="0">
                <a:solidFill>
                  <a:schemeClr val="tx1"/>
                </a:solidFill>
                <a:effectLst/>
                <a:latin typeface="+mn-lt"/>
                <a:ea typeface="+mn-ea"/>
                <a:cs typeface="+mn-cs"/>
              </a:rPr>
              <a:t> acid</a:t>
            </a:r>
            <a:r>
              <a:rPr lang="en-US" sz="1200" b="0" i="0" kern="1200" dirty="0">
                <a:solidFill>
                  <a:schemeClr val="tx1"/>
                </a:solidFill>
                <a:effectLst/>
                <a:latin typeface="+mn-lt"/>
                <a:ea typeface="+mn-ea"/>
                <a:cs typeface="+mn-cs"/>
              </a:rPr>
              <a:t>. Two important pathways for </a:t>
            </a:r>
            <a:r>
              <a:rPr lang="en-US" sz="1200" b="0" i="0" kern="1200" dirty="0" err="1">
                <a:solidFill>
                  <a:schemeClr val="tx1"/>
                </a:solidFill>
                <a:effectLst/>
                <a:latin typeface="+mn-lt"/>
                <a:ea typeface="+mn-ea"/>
                <a:cs typeface="+mn-cs"/>
              </a:rPr>
              <a:t>arachidonic</a:t>
            </a:r>
            <a:r>
              <a:rPr lang="en-US" sz="1200" b="0" i="0" kern="1200" dirty="0">
                <a:solidFill>
                  <a:schemeClr val="tx1"/>
                </a:solidFill>
                <a:effectLst/>
                <a:latin typeface="+mn-lt"/>
                <a:ea typeface="+mn-ea"/>
                <a:cs typeface="+mn-cs"/>
              </a:rPr>
              <a:t> acid metabolism are the </a:t>
            </a:r>
            <a:r>
              <a:rPr lang="en-US" sz="1200" b="1" i="0" kern="1200" dirty="0">
                <a:solidFill>
                  <a:schemeClr val="tx1"/>
                </a:solidFill>
                <a:effectLst/>
                <a:latin typeface="+mn-lt"/>
                <a:ea typeface="+mn-ea"/>
                <a:cs typeface="+mn-cs"/>
              </a:rPr>
              <a:t>cyclooxygenase</a:t>
            </a:r>
            <a:r>
              <a:rPr lang="en-US" sz="1200" b="0" i="0" kern="1200" dirty="0">
                <a:solidFill>
                  <a:schemeClr val="tx1"/>
                </a:solidFill>
                <a:effectLst/>
                <a:latin typeface="+mn-lt"/>
                <a:ea typeface="+mn-ea"/>
                <a:cs typeface="+mn-cs"/>
              </a:rPr>
              <a:t> (COX) and </a:t>
            </a:r>
            <a:r>
              <a:rPr lang="en-US" sz="1200" b="1" i="0" kern="1200" dirty="0">
                <a:solidFill>
                  <a:schemeClr val="tx1"/>
                </a:solidFill>
                <a:effectLst/>
                <a:latin typeface="+mn-lt"/>
                <a:ea typeface="+mn-ea"/>
                <a:cs typeface="+mn-cs"/>
              </a:rPr>
              <a:t>5-lipoxygenase</a:t>
            </a:r>
            <a:r>
              <a:rPr lang="en-US" sz="1200" b="0" i="0" kern="1200" dirty="0">
                <a:solidFill>
                  <a:schemeClr val="tx1"/>
                </a:solidFill>
                <a:effectLst/>
                <a:latin typeface="+mn-lt"/>
                <a:ea typeface="+mn-ea"/>
                <a:cs typeface="+mn-cs"/>
              </a:rPr>
              <a:t> (5-LO) pathways</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4</a:t>
            </a:fld>
            <a:endParaRPr lang="en-US"/>
          </a:p>
        </p:txBody>
      </p:sp>
    </p:spTree>
    <p:extLst>
      <p:ext uri="{BB962C8B-B14F-4D97-AF65-F5344CB8AC3E}">
        <p14:creationId xmlns:p14="http://schemas.microsoft.com/office/powerpoint/2010/main" val="158309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Prostaglandins normally cause vasodilation of the afferent arterioles of the glomeruli. This helps maintain normal glomerular perfusion and GFR  This is particularly important in renal failure where the kidney is trying to maintain renal perfusion pressure by elevated angiotensin II levels. By blocking this prostaglandin-mediated effect, particularly in renal failure, NSAIDs cause unopposed constriction of the afferent arteriole and decreased RPF (renal perfusion pressure).</a:t>
            </a:r>
          </a:p>
          <a:p>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12</a:t>
            </a:fld>
            <a:endParaRPr lang="en-US"/>
          </a:p>
        </p:txBody>
      </p:sp>
    </p:spTree>
    <p:extLst>
      <p:ext uri="{BB962C8B-B14F-4D97-AF65-F5344CB8AC3E}">
        <p14:creationId xmlns:p14="http://schemas.microsoft.com/office/powerpoint/2010/main" val="288348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Low-Dose Aspirin Use for the Prevention of Morbidity and Mortality From Preeclampsia</a:t>
            </a:r>
          </a:p>
          <a:p>
            <a:r>
              <a:rPr lang="en-US" sz="1200" b="0" i="0" kern="1200" dirty="0">
                <a:solidFill>
                  <a:schemeClr val="tx1"/>
                </a:solidFill>
                <a:effectLst/>
                <a:latin typeface="+mn-lt"/>
                <a:ea typeface="+mn-ea"/>
                <a:cs typeface="+mn-cs"/>
              </a:rPr>
              <a:t>role of </a:t>
            </a:r>
            <a:r>
              <a:rPr lang="en-US" sz="1200" b="1" i="0" kern="1200" dirty="0">
                <a:solidFill>
                  <a:schemeClr val="tx1"/>
                </a:solidFill>
                <a:effectLst/>
                <a:latin typeface="+mn-lt"/>
                <a:ea typeface="+mn-ea"/>
                <a:cs typeface="+mn-cs"/>
              </a:rPr>
              <a:t>prostaglandins</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15</a:t>
            </a:fld>
            <a:endParaRPr lang="en-US"/>
          </a:p>
        </p:txBody>
      </p:sp>
    </p:spTree>
    <p:extLst>
      <p:ext uri="{BB962C8B-B14F-4D97-AF65-F5344CB8AC3E}">
        <p14:creationId xmlns:p14="http://schemas.microsoft.com/office/powerpoint/2010/main" val="5754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Reye's syndrome, a rare but severe illness characterized by acute </a:t>
            </a:r>
            <a:r>
              <a:rPr lang="en-US" sz="1200" b="0" i="0" u="none" strike="noStrike" kern="1200" dirty="0">
                <a:solidFill>
                  <a:schemeClr val="tx1"/>
                </a:solidFill>
                <a:effectLst/>
                <a:latin typeface="+mn-lt"/>
                <a:ea typeface="+mn-ea"/>
                <a:cs typeface="+mn-cs"/>
                <a:hlinkClick r:id="rId3" tooltip="Encephalopathy"/>
              </a:rPr>
              <a:t>encephalopathy</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4" tooltip="Fatty liver"/>
              </a:rPr>
              <a:t>fatty liver</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16</a:t>
            </a:fld>
            <a:endParaRPr lang="en-US"/>
          </a:p>
        </p:txBody>
      </p:sp>
    </p:spTree>
    <p:extLst>
      <p:ext uri="{BB962C8B-B14F-4D97-AF65-F5344CB8AC3E}">
        <p14:creationId xmlns:p14="http://schemas.microsoft.com/office/powerpoint/2010/main" val="389442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Aspirin</a:t>
            </a:r>
            <a:r>
              <a:rPr lang="en-US" sz="1200" b="0" i="0" kern="1200" dirty="0">
                <a:solidFill>
                  <a:schemeClr val="tx1"/>
                </a:solidFill>
                <a:effectLst/>
                <a:latin typeface="+mn-lt"/>
                <a:ea typeface="+mn-ea"/>
                <a:cs typeface="+mn-cs"/>
              </a:rPr>
              <a:t> should be avoided during the third trimester due to possible premature </a:t>
            </a:r>
            <a:r>
              <a:rPr lang="en-US" sz="1200" b="1" i="0" kern="1200" dirty="0">
                <a:solidFill>
                  <a:schemeClr val="tx1"/>
                </a:solidFill>
                <a:effectLst/>
                <a:latin typeface="+mn-lt"/>
                <a:ea typeface="+mn-ea"/>
                <a:cs typeface="+mn-cs"/>
              </a:rPr>
              <a:t>closure of the </a:t>
            </a:r>
            <a:r>
              <a:rPr lang="en-US" sz="1200" b="1" i="0" kern="1200" dirty="0" err="1">
                <a:solidFill>
                  <a:schemeClr val="tx1"/>
                </a:solidFill>
                <a:effectLst/>
                <a:latin typeface="+mn-lt"/>
                <a:ea typeface="+mn-ea"/>
                <a:cs typeface="+mn-cs"/>
              </a:rPr>
              <a:t>ductus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arteriosus</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19</a:t>
            </a:fld>
            <a:endParaRPr lang="en-US"/>
          </a:p>
        </p:txBody>
      </p:sp>
    </p:spTree>
    <p:extLst>
      <p:ext uri="{BB962C8B-B14F-4D97-AF65-F5344CB8AC3E}">
        <p14:creationId xmlns:p14="http://schemas.microsoft.com/office/powerpoint/2010/main" val="342772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COX-2 inhibitors are effective against inflammation and avoid damage to the GI tract. But, unfortunately, they increase the risk of blood clots — which can cause heart attacks and strokes — because they do not block the synthesis of thromboxane A</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by </a:t>
            </a:r>
            <a:r>
              <a:rPr lang="en-US" sz="1200" b="0" i="0" kern="1200" dirty="0">
                <a:solidFill>
                  <a:schemeClr val="tx1"/>
                </a:solidFill>
                <a:effectLst/>
                <a:latin typeface="+mn-lt"/>
                <a:ea typeface="+mn-ea"/>
                <a:cs typeface="+mn-cs"/>
                <a:hlinkClick r:id="rId3"/>
              </a:rPr>
              <a:t>platelets</a:t>
            </a:r>
            <a:r>
              <a:rPr lang="en-US" sz="1200" b="0" i="0" kern="1200" dirty="0">
                <a:solidFill>
                  <a:schemeClr val="tx1"/>
                </a:solidFill>
                <a:effectLst/>
                <a:latin typeface="+mn-lt"/>
                <a:ea typeface="+mn-ea"/>
                <a:cs typeface="+mn-cs"/>
              </a:rPr>
              <a:t> (which contain only COX-1). So people depending on NSAIDs for their heart protective effects must monitor any use of COX-2 inhibitors carefully.</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26</a:t>
            </a:fld>
            <a:endParaRPr lang="en-US"/>
          </a:p>
        </p:txBody>
      </p:sp>
    </p:spTree>
    <p:extLst>
      <p:ext uri="{BB962C8B-B14F-4D97-AF65-F5344CB8AC3E}">
        <p14:creationId xmlns:p14="http://schemas.microsoft.com/office/powerpoint/2010/main" val="253287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Ankylosing</a:t>
            </a:r>
            <a:r>
              <a:rPr lang="en-US" sz="1200" dirty="0">
                <a:solidFill>
                  <a:schemeClr val="bg1"/>
                </a:solidFill>
              </a:rPr>
              <a:t> spondylitis: </a:t>
            </a:r>
            <a:r>
              <a:rPr lang="en-US" sz="1200" b="0" i="0" kern="1200" dirty="0">
                <a:solidFill>
                  <a:schemeClr val="tx1"/>
                </a:solidFill>
                <a:effectLst/>
                <a:latin typeface="+mn-lt"/>
                <a:ea typeface="+mn-ea"/>
                <a:cs typeface="+mn-cs"/>
              </a:rPr>
              <a:t>inflammation in the joints of spine, leading to pain and stiffness</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27</a:t>
            </a:fld>
            <a:endParaRPr lang="en-US"/>
          </a:p>
        </p:txBody>
      </p:sp>
    </p:spTree>
    <p:extLst>
      <p:ext uri="{BB962C8B-B14F-4D97-AF65-F5344CB8AC3E}">
        <p14:creationId xmlns:p14="http://schemas.microsoft.com/office/powerpoint/2010/main" val="149794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DC0BB58-FCA8-4258-B000-EBA834F82C0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DC0BB58-FCA8-4258-B000-EBA834F82C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CC9AEDF-3662-42FC-ABC0-9C4FB250A47D}"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C9AEDF-3662-42FC-ABC0-9C4FB250A47D}" type="datetimeFigureOut">
              <a:rPr lang="en-US" smtClean="0"/>
              <a:pPr/>
              <a:t>12/19/2016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C0BB58-FCA8-4258-B000-EBA834F82C0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eg/url?sa=i&amp;rct=j&amp;q=&amp;esrc=s&amp;source=images&amp;cd=&amp;cad=rja&amp;uact=8&amp;ved=0CAcQjRxqFQoTCJWn1eKYnMkCFUK8FAodr-wO0A&amp;url=http://www.farmaciasdesimilares.com.mx/productos/2178_CELECOXIB%20CAP&amp;psig=AFQjCNH8eoQT_W6EnRWfThlmBXHRwwu7Qg&amp;ust=144801237250472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eg/url?sa=i&amp;rct=j&amp;q=&amp;esrc=s&amp;source=images&amp;cd=&amp;cad=rja&amp;uact=8&amp;ved=0CAcQjRxqFQoTCLbIzO3GmckCFUJhDwod-EAJLw&amp;url=http://www.healthdirect.gov.au/paracetamol&amp;bvm=bv.107467506,bs.1,d.d24&amp;psig=AFQjCNGF5f5JdhBXBmRxJ2l23vwz-VcgmA&amp;ust=1447921388227114"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CAcQjRxqFQoTCJWn1eKYnMkCFUK8FAodr-wO0A&amp;url=http://www.farmaciasdesimilares.com.mx/productos/2178_CELECOXIB%20CAP&amp;psig=AFQjCNH8eoQT_W6EnRWfThlmBXHRwwu7Qg&amp;ust=1448012372504728"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821112"/>
            <a:ext cx="6172200" cy="1893888"/>
          </a:xfrm>
        </p:spPr>
        <p:txBody>
          <a:bodyPr>
            <a:normAutofit/>
          </a:bodyPr>
          <a:lstStyle/>
          <a:p>
            <a:pPr algn="ctr" eaLnBrk="1" fontAlgn="auto" hangingPunct="1">
              <a:spcAft>
                <a:spcPts val="0"/>
              </a:spcAft>
              <a:defRPr/>
            </a:pPr>
            <a:r>
              <a:rPr lang="en-US" sz="4000" dirty="0">
                <a:solidFill>
                  <a:srgbClr val="FFFF00"/>
                </a:solidFill>
                <a:effectLst/>
              </a:rPr>
              <a:t>Non-steroidal anti-inflammatory drugs</a:t>
            </a:r>
          </a:p>
        </p:txBody>
      </p:sp>
      <p:pic>
        <p:nvPicPr>
          <p:cNvPr id="4" name="Picture 2" descr="http://t1.gstatic.com/images?q=tbn:ANd9GcSvAlFbB5lb48qAMtzZi0YFvLVxDlOEqg9_MocYu7v5Q3Ltr7fzlw"/>
          <p:cNvPicPr>
            <a:picLocks noChangeAspect="1" noChangeArrowheads="1"/>
          </p:cNvPicPr>
          <p:nvPr/>
        </p:nvPicPr>
        <p:blipFill>
          <a:blip r:embed="rId3" cstate="print"/>
          <a:srcRect/>
          <a:stretch>
            <a:fillRect/>
          </a:stretch>
        </p:blipFill>
        <p:spPr bwMode="auto">
          <a:xfrm rot="557954">
            <a:off x="4705083" y="587605"/>
            <a:ext cx="4053508" cy="1981200"/>
          </a:xfrm>
          <a:prstGeom prst="rect">
            <a:avLst/>
          </a:prstGeom>
          <a:noFill/>
        </p:spPr>
      </p:pic>
      <p:pic>
        <p:nvPicPr>
          <p:cNvPr id="5" name="Picture 2" descr="https://encrypted-tbn1.gstatic.com/images?q=tbn:ANd9GcQppC6pdGd6C9L697SDVEM2ivVCZoEwXV7qKlOyU_NUyrVy0dtt2w">
            <a:hlinkClick r:id="rId4"/>
          </p:cNvPr>
          <p:cNvPicPr>
            <a:picLocks noChangeAspect="1" noChangeArrowheads="1"/>
          </p:cNvPicPr>
          <p:nvPr/>
        </p:nvPicPr>
        <p:blipFill>
          <a:blip r:embed="rId5" cstate="print"/>
          <a:srcRect/>
          <a:stretch>
            <a:fillRect/>
          </a:stretch>
        </p:blipFill>
        <p:spPr bwMode="auto">
          <a:xfrm rot="926694">
            <a:off x="293007" y="989543"/>
            <a:ext cx="3400269" cy="1862164"/>
          </a:xfrm>
          <a:prstGeom prst="rect">
            <a:avLst/>
          </a:prstGeom>
          <a:noFill/>
        </p:spPr>
      </p:pic>
    </p:spTree>
    <p:extLst>
      <p:ext uri="{BB962C8B-B14F-4D97-AF65-F5344CB8AC3E}">
        <p14:creationId xmlns:p14="http://schemas.microsoft.com/office/powerpoint/2010/main" val="347224054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029200"/>
            <a:ext cx="3886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Rheumatoid arthritis / </a:t>
            </a:r>
            <a:r>
              <a:rPr lang="en-US" sz="2800" dirty="0" err="1">
                <a:solidFill>
                  <a:schemeClr val="bg1"/>
                </a:solidFill>
              </a:rPr>
              <a:t>myositis</a:t>
            </a:r>
            <a:r>
              <a:rPr lang="en-US" sz="2800" dirty="0">
                <a:solidFill>
                  <a:schemeClr val="bg1"/>
                </a:solidFill>
              </a:rPr>
              <a:t> </a:t>
            </a:r>
          </a:p>
        </p:txBody>
      </p:sp>
      <p:sp>
        <p:nvSpPr>
          <p:cNvPr id="6" name="TextBox 5"/>
          <p:cNvSpPr txBox="1"/>
          <p:nvPr/>
        </p:nvSpPr>
        <p:spPr>
          <a:xfrm>
            <a:off x="762000" y="4038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Common cold</a:t>
            </a:r>
          </a:p>
        </p:txBody>
      </p:sp>
      <p:sp>
        <p:nvSpPr>
          <p:cNvPr id="7" name="TextBox 6"/>
          <p:cNvSpPr txBox="1"/>
          <p:nvPr/>
        </p:nvSpPr>
        <p:spPr>
          <a:xfrm rot="10800000" flipV="1">
            <a:off x="762000" y="2819400"/>
            <a:ext cx="5105400" cy="950893"/>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Headache, Migraine, </a:t>
            </a:r>
          </a:p>
          <a:p>
            <a:r>
              <a:rPr lang="en-US" sz="2800" dirty="0">
                <a:solidFill>
                  <a:schemeClr val="bg1"/>
                </a:solidFill>
              </a:rPr>
              <a:t>Dental pain, </a:t>
            </a:r>
            <a:r>
              <a:rPr lang="en-US" sz="2800" dirty="0" err="1">
                <a:solidFill>
                  <a:schemeClr val="bg1"/>
                </a:solidFill>
              </a:rPr>
              <a:t>Dysmenorrhea</a:t>
            </a:r>
            <a:endParaRPr lang="en-US" sz="2800" dirty="0">
              <a:solidFill>
                <a:schemeClr val="bg1"/>
              </a:solidFill>
            </a:endParaRPr>
          </a:p>
        </p:txBody>
      </p:sp>
      <p:sp>
        <p:nvSpPr>
          <p:cNvPr id="8" name="TextBox 7"/>
          <p:cNvSpPr txBox="1"/>
          <p:nvPr/>
        </p:nvSpPr>
        <p:spPr>
          <a:xfrm>
            <a:off x="762000" y="19050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Fever</a:t>
            </a:r>
          </a:p>
        </p:txBody>
      </p:sp>
      <p:sp>
        <p:nvSpPr>
          <p:cNvPr id="9" name="TextBox 8"/>
          <p:cNvSpPr txBox="1"/>
          <p:nvPr/>
        </p:nvSpPr>
        <p:spPr>
          <a:xfrm>
            <a:off x="2743200" y="304800"/>
            <a:ext cx="38862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Clinical 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867400"/>
            <a:ext cx="4876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 Salt &amp; water retention</a:t>
            </a:r>
          </a:p>
        </p:txBody>
      </p:sp>
      <p:sp>
        <p:nvSpPr>
          <p:cNvPr id="5" name="TextBox 4"/>
          <p:cNvSpPr txBox="1"/>
          <p:nvPr/>
        </p:nvSpPr>
        <p:spPr>
          <a:xfrm>
            <a:off x="457200" y="5029200"/>
            <a:ext cx="5715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Inhibition of uterine contraction</a:t>
            </a:r>
          </a:p>
        </p:txBody>
      </p:sp>
      <p:sp>
        <p:nvSpPr>
          <p:cNvPr id="6" name="TextBox 5"/>
          <p:cNvSpPr txBox="1"/>
          <p:nvPr/>
        </p:nvSpPr>
        <p:spPr>
          <a:xfrm>
            <a:off x="457200" y="4267200"/>
            <a:ext cx="4876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Hypersensitivity reactions</a:t>
            </a:r>
          </a:p>
        </p:txBody>
      </p:sp>
      <p:sp>
        <p:nvSpPr>
          <p:cNvPr id="7" name="TextBox 6"/>
          <p:cNvSpPr txBox="1"/>
          <p:nvPr/>
        </p:nvSpPr>
        <p:spPr>
          <a:xfrm>
            <a:off x="457200" y="35814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Bleeding</a:t>
            </a:r>
          </a:p>
        </p:txBody>
      </p:sp>
      <p:sp>
        <p:nvSpPr>
          <p:cNvPr id="8" name="TextBox 7"/>
          <p:cNvSpPr txBox="1"/>
          <p:nvPr/>
        </p:nvSpPr>
        <p:spPr>
          <a:xfrm>
            <a:off x="457200" y="2743200"/>
            <a:ext cx="4876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GIT ulceration  &amp;  bleeding</a:t>
            </a:r>
          </a:p>
        </p:txBody>
      </p:sp>
      <p:sp>
        <p:nvSpPr>
          <p:cNvPr id="10" name="TextBox 9"/>
          <p:cNvSpPr txBox="1"/>
          <p:nvPr/>
        </p:nvSpPr>
        <p:spPr>
          <a:xfrm>
            <a:off x="457200" y="1828800"/>
            <a:ext cx="50292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GIT upsets ( nausea, vomiting)</a:t>
            </a:r>
          </a:p>
        </p:txBody>
      </p:sp>
      <p:sp>
        <p:nvSpPr>
          <p:cNvPr id="11" name="TextBox 10"/>
          <p:cNvSpPr txBox="1"/>
          <p:nvPr/>
        </p:nvSpPr>
        <p:spPr>
          <a:xfrm>
            <a:off x="3352800" y="3048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err="1">
                <a:solidFill>
                  <a:schemeClr val="bg1"/>
                </a:solidFill>
                <a:latin typeface="Algerian" pitchFamily="82" charset="0"/>
              </a:rPr>
              <a:t>adrs</a:t>
            </a:r>
            <a:endParaRPr lang="en-US" sz="3600" dirty="0">
              <a:solidFill>
                <a:schemeClr val="bg1"/>
              </a:solidFill>
              <a:latin typeface="Algerian"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3200" y="3048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a:solidFill>
                  <a:schemeClr val="bg1"/>
                </a:solidFill>
                <a:latin typeface="Algerian" pitchFamily="82" charset="0"/>
              </a:rPr>
              <a:t>Renal </a:t>
            </a:r>
            <a:r>
              <a:rPr lang="en-US" sz="3600" dirty="0" err="1">
                <a:solidFill>
                  <a:schemeClr val="bg1"/>
                </a:solidFill>
                <a:latin typeface="Algerian" pitchFamily="82" charset="0"/>
              </a:rPr>
              <a:t>adrs</a:t>
            </a:r>
            <a:endParaRPr lang="en-US" sz="3600" dirty="0">
              <a:solidFill>
                <a:schemeClr val="bg1"/>
              </a:solidFill>
              <a:latin typeface="Algerian" pitchFamily="82" charset="0"/>
            </a:endParaRPr>
          </a:p>
        </p:txBody>
      </p:sp>
      <p:pic>
        <p:nvPicPr>
          <p:cNvPr id="18434" name="Picture 2"/>
          <p:cNvPicPr>
            <a:picLocks noChangeAspect="1" noChangeArrowheads="1"/>
          </p:cNvPicPr>
          <p:nvPr/>
        </p:nvPicPr>
        <p:blipFill>
          <a:blip r:embed="rId3" cstate="print"/>
          <a:srcRect/>
          <a:stretch>
            <a:fillRect/>
          </a:stretch>
        </p:blipFill>
        <p:spPr bwMode="auto">
          <a:xfrm>
            <a:off x="228600" y="1752600"/>
            <a:ext cx="3124200" cy="2057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953000" y="1676400"/>
            <a:ext cx="3667125" cy="4038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800600" y="1676400"/>
            <a:ext cx="4038600" cy="4343400"/>
          </a:xfrm>
          <a:prstGeom prst="rect">
            <a:avLst/>
          </a:prstGeom>
          <a:noFill/>
          <a:ln w="9525">
            <a:noFill/>
            <a:miter lim="800000"/>
            <a:headEnd/>
            <a:tailEnd/>
          </a:ln>
        </p:spPr>
      </p:pic>
      <p:sp>
        <p:nvSpPr>
          <p:cNvPr id="7" name="TextBox 6"/>
          <p:cNvSpPr txBox="1"/>
          <p:nvPr/>
        </p:nvSpPr>
        <p:spPr>
          <a:xfrm>
            <a:off x="381000" y="4343400"/>
            <a:ext cx="3581400" cy="1815882"/>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NSAIDs cause </a:t>
            </a:r>
            <a:r>
              <a:rPr lang="en-US" sz="2800" dirty="0" err="1">
                <a:solidFill>
                  <a:schemeClr val="bg1"/>
                </a:solidFill>
              </a:rPr>
              <a:t>hemodynamically</a:t>
            </a:r>
            <a:r>
              <a:rPr lang="en-US" sz="2800" dirty="0">
                <a:solidFill>
                  <a:schemeClr val="bg1"/>
                </a:solidFill>
              </a:rPr>
              <a:t>- mediated acute renal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2" dur="1000" fill="hold"/>
                                        <p:tgtEl>
                                          <p:spTgt spid="102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514600"/>
            <a:ext cx="2971800" cy="1200329"/>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err="1">
                <a:solidFill>
                  <a:schemeClr val="bg1"/>
                </a:solidFill>
                <a:latin typeface="Algerian" pitchFamily="82" charset="0"/>
              </a:rPr>
              <a:t>Mechaism</a:t>
            </a:r>
            <a:r>
              <a:rPr lang="en-US" sz="3600" dirty="0">
                <a:solidFill>
                  <a:schemeClr val="bg1"/>
                </a:solidFill>
                <a:latin typeface="Algerian" pitchFamily="82" charset="0"/>
              </a:rPr>
              <a:t> of action</a:t>
            </a:r>
          </a:p>
        </p:txBody>
      </p:sp>
      <p:pic>
        <p:nvPicPr>
          <p:cNvPr id="10" name="Picture 2" descr="http://t1.gstatic.com/images?q=tbn:ANd9GcSvAlFbB5lb48qAMtzZi0YFvLVxDlOEqg9_MocYu7v5Q3Ltr7fzlw"/>
          <p:cNvPicPr>
            <a:picLocks noChangeAspect="1" noChangeArrowheads="1"/>
          </p:cNvPicPr>
          <p:nvPr/>
        </p:nvPicPr>
        <p:blipFill>
          <a:blip r:embed="rId2" cstate="print"/>
          <a:srcRect/>
          <a:stretch>
            <a:fillRect/>
          </a:stretch>
        </p:blipFill>
        <p:spPr bwMode="auto">
          <a:xfrm>
            <a:off x="1905000" y="228600"/>
            <a:ext cx="4724400" cy="1981200"/>
          </a:xfrm>
          <a:prstGeom prst="rect">
            <a:avLst/>
          </a:prstGeom>
          <a:noFill/>
        </p:spPr>
      </p:pic>
      <p:pic>
        <p:nvPicPr>
          <p:cNvPr id="11" name="Picture 10" descr="COX inhibition"/>
          <p:cNvPicPr>
            <a:picLocks noChangeAspect="1" noChangeArrowheads="1"/>
          </p:cNvPicPr>
          <p:nvPr/>
        </p:nvPicPr>
        <p:blipFill>
          <a:blip r:embed="rId3" cstate="print"/>
          <a:srcRect/>
          <a:stretch>
            <a:fillRect/>
          </a:stretch>
        </p:blipFill>
        <p:spPr bwMode="auto">
          <a:xfrm>
            <a:off x="3886200" y="2971800"/>
            <a:ext cx="5105400" cy="2895600"/>
          </a:xfrm>
          <a:prstGeom prst="rect">
            <a:avLst/>
          </a:prstGeom>
          <a:noFill/>
        </p:spPr>
      </p:pic>
      <p:sp>
        <p:nvSpPr>
          <p:cNvPr id="13" name="TextBox 12"/>
          <p:cNvSpPr txBox="1"/>
          <p:nvPr/>
        </p:nvSpPr>
        <p:spPr>
          <a:xfrm>
            <a:off x="381000" y="4114800"/>
            <a:ext cx="2971800" cy="1754326"/>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b="1" dirty="0">
                <a:solidFill>
                  <a:schemeClr val="bg1"/>
                </a:solidFill>
              </a:rPr>
              <a:t>Aspirin inhibits COX </a:t>
            </a:r>
            <a:r>
              <a:rPr lang="en-US" sz="3600" b="1" dirty="0">
                <a:solidFill>
                  <a:srgbClr val="FF0000"/>
                </a:solidFill>
              </a:rPr>
              <a:t>irreversibly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1148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Higher  dose of aspirin has a long plasma half- life</a:t>
            </a:r>
          </a:p>
        </p:txBody>
      </p:sp>
      <p:sp>
        <p:nvSpPr>
          <p:cNvPr id="8" name="TextBox 7"/>
          <p:cNvSpPr txBox="1"/>
          <p:nvPr/>
        </p:nvSpPr>
        <p:spPr>
          <a:xfrm>
            <a:off x="533400" y="20574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Metabolized by hydrolysis and then conjugation</a:t>
            </a:r>
          </a:p>
        </p:txBody>
      </p:sp>
      <p:sp>
        <p:nvSpPr>
          <p:cNvPr id="9" name="TextBox 8"/>
          <p:cNvSpPr txBox="1"/>
          <p:nvPr/>
        </p:nvSpPr>
        <p:spPr>
          <a:xfrm>
            <a:off x="1828800" y="457200"/>
            <a:ext cx="4572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Pharmacokinetics</a:t>
            </a:r>
          </a:p>
        </p:txBody>
      </p:sp>
      <p:pic>
        <p:nvPicPr>
          <p:cNvPr id="10" name="Picture 4" descr="scan0008"/>
          <p:cNvPicPr>
            <a:picLocks noChangeAspect="1" noChangeArrowheads="1"/>
          </p:cNvPicPr>
          <p:nvPr/>
        </p:nvPicPr>
        <p:blipFill>
          <a:blip r:embed="rId2" cstate="print"/>
          <a:srcRect/>
          <a:stretch>
            <a:fillRect/>
          </a:stretch>
        </p:blipFill>
        <p:spPr>
          <a:xfrm>
            <a:off x="4876800" y="1981200"/>
            <a:ext cx="3733800" cy="44958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724400" y="1981200"/>
            <a:ext cx="3657600" cy="461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par>
                                <p:cTn id="30" presetID="2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par>
                                <p:cTn id="40" presetID="25"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800600"/>
            <a:ext cx="6553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Chronic use of small doses , </a:t>
            </a:r>
          </a:p>
          <a:p>
            <a:r>
              <a:rPr lang="en-US" sz="2800" b="1" dirty="0">
                <a:solidFill>
                  <a:schemeClr val="bg1"/>
                </a:solidFill>
              </a:rPr>
              <a:t> reduce the incidence of  colon cancer</a:t>
            </a:r>
          </a:p>
        </p:txBody>
      </p:sp>
      <p:sp>
        <p:nvSpPr>
          <p:cNvPr id="6" name="TextBox 5"/>
          <p:cNvSpPr txBox="1"/>
          <p:nvPr/>
        </p:nvSpPr>
        <p:spPr>
          <a:xfrm>
            <a:off x="304800" y="4038600"/>
            <a:ext cx="5334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Prevention of pre-</a:t>
            </a:r>
            <a:r>
              <a:rPr lang="en-US" sz="2800" b="1" dirty="0" err="1">
                <a:solidFill>
                  <a:schemeClr val="bg1"/>
                </a:solidFill>
              </a:rPr>
              <a:t>eclampsia</a:t>
            </a:r>
            <a:endParaRPr lang="en-US" sz="2800" b="1" dirty="0">
              <a:solidFill>
                <a:schemeClr val="bg1"/>
              </a:solidFill>
            </a:endParaRPr>
          </a:p>
        </p:txBody>
      </p:sp>
      <p:sp>
        <p:nvSpPr>
          <p:cNvPr id="7" name="TextBox 6"/>
          <p:cNvSpPr txBox="1"/>
          <p:nvPr/>
        </p:nvSpPr>
        <p:spPr>
          <a:xfrm>
            <a:off x="304800" y="2819400"/>
            <a:ext cx="6019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Reducing the risk of myocardial infarction (</a:t>
            </a:r>
            <a:r>
              <a:rPr lang="en-US" sz="2800" b="1" dirty="0" err="1">
                <a:solidFill>
                  <a:schemeClr val="bg1"/>
                </a:solidFill>
              </a:rPr>
              <a:t>cardioprotective</a:t>
            </a:r>
            <a:r>
              <a:rPr lang="en-US" sz="2800" b="1" dirty="0">
                <a:solidFill>
                  <a:schemeClr val="bg1"/>
                </a:solidFill>
              </a:rPr>
              <a:t>)</a:t>
            </a:r>
          </a:p>
        </p:txBody>
      </p:sp>
      <p:sp>
        <p:nvSpPr>
          <p:cNvPr id="8" name="TextBox 7"/>
          <p:cNvSpPr txBox="1"/>
          <p:nvPr/>
        </p:nvSpPr>
        <p:spPr>
          <a:xfrm>
            <a:off x="304800" y="1752600"/>
            <a:ext cx="4495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Acute rheumatic fever</a:t>
            </a:r>
          </a:p>
        </p:txBody>
      </p:sp>
      <p:sp>
        <p:nvSpPr>
          <p:cNvPr id="9" name="TextBox 8"/>
          <p:cNvSpPr txBox="1"/>
          <p:nvPr/>
        </p:nvSpPr>
        <p:spPr>
          <a:xfrm>
            <a:off x="2057400" y="152400"/>
            <a:ext cx="4572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a:solidFill>
                  <a:schemeClr val="bg1"/>
                </a:solidFill>
                <a:latin typeface="Algerian" pitchFamily="82" charset="0"/>
              </a:rPr>
              <a:t>Clinical uses</a:t>
            </a:r>
          </a:p>
        </p:txBody>
      </p:sp>
      <p:pic>
        <p:nvPicPr>
          <p:cNvPr id="10" name="Picture 7"/>
          <p:cNvPicPr>
            <a:picLocks noChangeAspect="1" noChangeArrowheads="1"/>
          </p:cNvPicPr>
          <p:nvPr/>
        </p:nvPicPr>
        <p:blipFill>
          <a:blip r:embed="rId3" cstate="print"/>
          <a:srcRect/>
          <a:stretch>
            <a:fillRect/>
          </a:stretch>
        </p:blipFill>
        <p:spPr bwMode="auto">
          <a:xfrm>
            <a:off x="6248400" y="1600200"/>
            <a:ext cx="2667000" cy="266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86200"/>
            <a:ext cx="4191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Impaired </a:t>
            </a:r>
            <a:r>
              <a:rPr lang="en-US" sz="2800" dirty="0" err="1">
                <a:solidFill>
                  <a:schemeClr val="bg1"/>
                </a:solidFill>
              </a:rPr>
              <a:t>haemostasis</a:t>
            </a:r>
            <a:endParaRPr lang="en-US" sz="2800" dirty="0">
              <a:solidFill>
                <a:schemeClr val="bg1"/>
              </a:solidFill>
            </a:endParaRPr>
          </a:p>
        </p:txBody>
      </p:sp>
      <p:sp>
        <p:nvSpPr>
          <p:cNvPr id="6" name="TextBox 5"/>
          <p:cNvSpPr txBox="1"/>
          <p:nvPr/>
        </p:nvSpPr>
        <p:spPr>
          <a:xfrm>
            <a:off x="304800" y="31242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Reye's syndrome</a:t>
            </a:r>
          </a:p>
        </p:txBody>
      </p:sp>
      <p:sp>
        <p:nvSpPr>
          <p:cNvPr id="7" name="TextBox 6"/>
          <p:cNvSpPr txBox="1"/>
          <p:nvPr/>
        </p:nvSpPr>
        <p:spPr>
          <a:xfrm>
            <a:off x="304800" y="2362200"/>
            <a:ext cx="5638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Acute gouty arthritis (low doses)</a:t>
            </a:r>
          </a:p>
        </p:txBody>
      </p:sp>
      <p:sp>
        <p:nvSpPr>
          <p:cNvPr id="8" name="TextBox 7"/>
          <p:cNvSpPr txBox="1"/>
          <p:nvPr/>
        </p:nvSpPr>
        <p:spPr>
          <a:xfrm>
            <a:off x="304800" y="1219200"/>
            <a:ext cx="8686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Hypersensitivity bronchospasm, rhinitis, conjunctivitis, </a:t>
            </a:r>
            <a:r>
              <a:rPr lang="en-US" sz="2800" dirty="0" err="1">
                <a:solidFill>
                  <a:schemeClr val="bg1"/>
                </a:solidFill>
              </a:rPr>
              <a:t>urticaria</a:t>
            </a:r>
            <a:endParaRPr lang="en-US" sz="2800" dirty="0">
              <a:solidFill>
                <a:schemeClr val="bg1"/>
              </a:solidFill>
            </a:endParaRPr>
          </a:p>
        </p:txBody>
      </p:sp>
      <p:sp>
        <p:nvSpPr>
          <p:cNvPr id="9" name="TextBox 8"/>
          <p:cNvSpPr txBox="1"/>
          <p:nvPr/>
        </p:nvSpPr>
        <p:spPr>
          <a:xfrm>
            <a:off x="1295400" y="228600"/>
            <a:ext cx="57912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err="1">
                <a:solidFill>
                  <a:schemeClr val="bg1"/>
                </a:solidFill>
                <a:latin typeface="Algerian" pitchFamily="82" charset="0"/>
              </a:rPr>
              <a:t>Adrs</a:t>
            </a:r>
            <a:r>
              <a:rPr lang="en-US" sz="3600" dirty="0">
                <a:solidFill>
                  <a:schemeClr val="bg1"/>
                </a:solidFill>
                <a:latin typeface="Algerian" pitchFamily="82" charset="0"/>
              </a:rPr>
              <a:t> at clinical doses</a:t>
            </a:r>
          </a:p>
        </p:txBody>
      </p:sp>
      <p:sp>
        <p:nvSpPr>
          <p:cNvPr id="10" name="TextBox 9"/>
          <p:cNvSpPr txBox="1"/>
          <p:nvPr/>
        </p:nvSpPr>
        <p:spPr>
          <a:xfrm>
            <a:off x="304800" y="5867400"/>
            <a:ext cx="5334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Mucosal damage</a:t>
            </a:r>
            <a:r>
              <a:rPr lang="en-US" sz="2800" dirty="0">
                <a:solidFill>
                  <a:schemeClr val="bg1"/>
                </a:solidFill>
                <a:sym typeface="Symbol" pitchFamily="18" charset="2"/>
              </a:rPr>
              <a:t> hemorrhage</a:t>
            </a:r>
            <a:endParaRPr lang="en-US" sz="2800" dirty="0">
              <a:solidFill>
                <a:schemeClr val="bg1"/>
              </a:solidFill>
            </a:endParaRPr>
          </a:p>
        </p:txBody>
      </p:sp>
      <p:sp>
        <p:nvSpPr>
          <p:cNvPr id="11" name="TextBox 10"/>
          <p:cNvSpPr txBox="1"/>
          <p:nvPr/>
        </p:nvSpPr>
        <p:spPr>
          <a:xfrm>
            <a:off x="304800" y="4724400"/>
            <a:ext cx="3505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spcBef>
                <a:spcPct val="20000"/>
              </a:spcBef>
            </a:pPr>
            <a:r>
              <a:rPr lang="en-US" sz="2800" dirty="0">
                <a:solidFill>
                  <a:schemeClr val="bg1"/>
                </a:solidFill>
              </a:rPr>
              <a:t>GIT side effects, dyspepsia, N, V</a:t>
            </a:r>
          </a:p>
        </p:txBody>
      </p:sp>
      <p:pic>
        <p:nvPicPr>
          <p:cNvPr id="12" name="Picture 11" descr="gastric-stomach-ulcers-345200.jpg"/>
          <p:cNvPicPr>
            <a:picLocks noChangeAspect="1"/>
          </p:cNvPicPr>
          <p:nvPr/>
        </p:nvPicPr>
        <p:blipFill>
          <a:blip r:embed="rId3" cstate="print"/>
          <a:srcRect/>
          <a:stretch>
            <a:fillRect/>
          </a:stretch>
        </p:blipFill>
        <p:spPr bwMode="auto">
          <a:xfrm>
            <a:off x="6172200" y="2362200"/>
            <a:ext cx="2590800" cy="192405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a:xfrm>
            <a:off x="6172200" y="2362200"/>
            <a:ext cx="2819400" cy="426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par>
                                <p:cTn id="63" presetID="25"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8" dur="1000" fill="hold"/>
                                        <p:tgtEl>
                                          <p:spTgt spid="12"/>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
                                        </p:tgtEl>
                                      </p:cBhvr>
                                    </p:animEffect>
                                  </p:childTnLst>
                                </p:cTn>
                              </p:par>
                              <p:par>
                                <p:cTn id="85" presetID="25"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0" dur="1000" fill="hold"/>
                                        <p:tgtEl>
                                          <p:spTgt spid="1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480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spcBef>
                <a:spcPct val="20000"/>
              </a:spcBef>
            </a:pPr>
            <a:r>
              <a:rPr lang="en-US" sz="2800" dirty="0" err="1">
                <a:solidFill>
                  <a:schemeClr val="bg1"/>
                </a:solidFill>
                <a:sym typeface="Symbol" pitchFamily="18" charset="2"/>
              </a:rPr>
              <a:t>Bronchospasm</a:t>
            </a:r>
            <a:r>
              <a:rPr lang="en-US" sz="2800" dirty="0">
                <a:solidFill>
                  <a:schemeClr val="bg1"/>
                </a:solidFill>
                <a:sym typeface="Symbol" pitchFamily="18" charset="2"/>
              </a:rPr>
              <a:t> in aspirin- sensitive asthmatics</a:t>
            </a:r>
          </a:p>
        </p:txBody>
      </p:sp>
      <p:sp>
        <p:nvSpPr>
          <p:cNvPr id="9" name="TextBox 8"/>
          <p:cNvSpPr txBox="1"/>
          <p:nvPr/>
        </p:nvSpPr>
        <p:spPr>
          <a:xfrm>
            <a:off x="2819400" y="5334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err="1">
                <a:solidFill>
                  <a:schemeClr val="bg1"/>
                </a:solidFill>
                <a:latin typeface="Algerian" pitchFamily="82" charset="0"/>
              </a:rPr>
              <a:t>adrs</a:t>
            </a:r>
            <a:endParaRPr lang="en-US" sz="3600" dirty="0">
              <a:solidFill>
                <a:schemeClr val="bg1"/>
              </a:solidFill>
              <a:latin typeface="Algerian" pitchFamily="82" charset="0"/>
            </a:endParaRPr>
          </a:p>
        </p:txBody>
      </p:sp>
      <p:pic>
        <p:nvPicPr>
          <p:cNvPr id="10" name="Picture 4"/>
          <p:cNvPicPr>
            <a:picLocks noChangeAspect="1" noChangeArrowheads="1"/>
          </p:cNvPicPr>
          <p:nvPr/>
        </p:nvPicPr>
        <p:blipFill>
          <a:blip r:embed="rId2" cstate="print"/>
          <a:srcRect/>
          <a:stretch>
            <a:fillRect/>
          </a:stretch>
        </p:blipFill>
        <p:spPr>
          <a:xfrm>
            <a:off x="4419600" y="1905000"/>
            <a:ext cx="4491038" cy="471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257800"/>
            <a:ext cx="32766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Gastric ulceration &amp; bleeding</a:t>
            </a:r>
          </a:p>
        </p:txBody>
      </p:sp>
      <p:sp>
        <p:nvSpPr>
          <p:cNvPr id="7" name="TextBox 6"/>
          <p:cNvSpPr txBox="1"/>
          <p:nvPr/>
        </p:nvSpPr>
        <p:spPr>
          <a:xfrm>
            <a:off x="457200" y="4114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Hyperthermia</a:t>
            </a:r>
          </a:p>
        </p:txBody>
      </p:sp>
      <p:sp>
        <p:nvSpPr>
          <p:cNvPr id="8" name="TextBox 7"/>
          <p:cNvSpPr txBox="1"/>
          <p:nvPr/>
        </p:nvSpPr>
        <p:spPr>
          <a:xfrm>
            <a:off x="457200" y="2362200"/>
            <a:ext cx="3733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err="1">
                <a:solidFill>
                  <a:schemeClr val="bg1"/>
                </a:solidFill>
              </a:rPr>
              <a:t>Salicylism</a:t>
            </a:r>
            <a:r>
              <a:rPr lang="en-US" sz="2800" b="1" dirty="0">
                <a:solidFill>
                  <a:schemeClr val="bg1"/>
                </a:solidFill>
              </a:rPr>
              <a:t> ( ringing of ear , vertigo)</a:t>
            </a:r>
          </a:p>
        </p:txBody>
      </p:sp>
      <p:sp>
        <p:nvSpPr>
          <p:cNvPr id="9" name="TextBox 8"/>
          <p:cNvSpPr txBox="1"/>
          <p:nvPr/>
        </p:nvSpPr>
        <p:spPr>
          <a:xfrm>
            <a:off x="1524000" y="381000"/>
            <a:ext cx="4572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ADRS at overdose</a:t>
            </a:r>
          </a:p>
        </p:txBody>
      </p:sp>
      <p:pic>
        <p:nvPicPr>
          <p:cNvPr id="10" name="Content Placeholder 3" descr="tinnitus-ringing-in-the-ears.jpg"/>
          <p:cNvPicPr>
            <a:picLocks noChangeAspect="1"/>
          </p:cNvPicPr>
          <p:nvPr/>
        </p:nvPicPr>
        <p:blipFill>
          <a:blip r:embed="rId2" cstate="print"/>
          <a:srcRect/>
          <a:stretch>
            <a:fillRect/>
          </a:stretch>
        </p:blipFill>
        <p:spPr bwMode="auto">
          <a:xfrm rot="420000">
            <a:off x="4395848" y="1689601"/>
            <a:ext cx="2857500" cy="2286000"/>
          </a:xfrm>
          <a:prstGeom prst="rect">
            <a:avLst/>
          </a:prstGeom>
          <a:noFill/>
          <a:ln w="9525">
            <a:noFill/>
            <a:miter lim="800000"/>
            <a:headEnd/>
            <a:tailEnd/>
          </a:ln>
        </p:spPr>
      </p:pic>
      <p:pic>
        <p:nvPicPr>
          <p:cNvPr id="11" name="Picture 6" descr="dizziness1.jpg"/>
          <p:cNvPicPr>
            <a:picLocks noChangeAspect="1"/>
          </p:cNvPicPr>
          <p:nvPr/>
        </p:nvPicPr>
        <p:blipFill>
          <a:blip r:embed="rId3" cstate="print"/>
          <a:srcRect/>
          <a:stretch>
            <a:fillRect/>
          </a:stretch>
        </p:blipFill>
        <p:spPr bwMode="auto">
          <a:xfrm rot="-600000">
            <a:off x="6879376" y="1561563"/>
            <a:ext cx="2381250" cy="2209800"/>
          </a:xfrm>
          <a:prstGeom prst="rect">
            <a:avLst/>
          </a:prstGeom>
          <a:noFill/>
          <a:ln w="9525">
            <a:noFill/>
            <a:miter lim="800000"/>
            <a:headEnd/>
            <a:tailEnd/>
          </a:ln>
        </p:spPr>
      </p:pic>
      <p:pic>
        <p:nvPicPr>
          <p:cNvPr id="12" name="Picture 5" descr="Blood_Pressure_Cartoon.jpg"/>
          <p:cNvPicPr>
            <a:picLocks noChangeAspect="1"/>
          </p:cNvPicPr>
          <p:nvPr/>
        </p:nvPicPr>
        <p:blipFill>
          <a:blip r:embed="rId4" cstate="print"/>
          <a:srcRect/>
          <a:stretch>
            <a:fillRect/>
          </a:stretch>
        </p:blipFill>
        <p:spPr bwMode="auto">
          <a:xfrm>
            <a:off x="6248400" y="2133600"/>
            <a:ext cx="1828800" cy="3505200"/>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4191000" y="4114800"/>
            <a:ext cx="37338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25"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
                                        </p:tgtEl>
                                      </p:cBhvr>
                                    </p:animEffect>
                                  </p:childTnLst>
                                </p:cTn>
                              </p:par>
                              <p:par>
                                <p:cTn id="53" presetID="25"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25"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3" dur="1000" fill="hold"/>
                                        <p:tgtEl>
                                          <p:spTgt spid="6"/>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6"/>
                                        </p:tgtEl>
                                      </p:cBhvr>
                                    </p:animEffect>
                                  </p:childTnLst>
                                </p:cTn>
                              </p:par>
                              <p:par>
                                <p:cTn id="78" presetID="25" presetClass="entr" presetSubtype="0" fill="hold" nodeType="withEffect">
                                  <p:stCondLst>
                                    <p:cond delay="0"/>
                                  </p:stCondLst>
                                  <p:childTnLst>
                                    <p:set>
                                      <p:cBhvr>
                                        <p:cTn id="79" dur="1" fill="hold">
                                          <p:stCondLst>
                                            <p:cond delay="0"/>
                                          </p:stCondLst>
                                        </p:cTn>
                                        <p:tgtEl>
                                          <p:spTgt spid="12291"/>
                                        </p:tgtEl>
                                        <p:attrNameLst>
                                          <p:attrName>style.visibility</p:attrName>
                                        </p:attrNameLst>
                                      </p:cBhvr>
                                      <p:to>
                                        <p:strVal val="visible"/>
                                      </p:to>
                                    </p:set>
                                    <p:anim calcmode="lin" valueType="num">
                                      <p:cBhvr>
                                        <p:cTn id="80" dur="500" decel="50000" fill="hold">
                                          <p:stCondLst>
                                            <p:cond delay="0"/>
                                          </p:stCondLst>
                                        </p:cTn>
                                        <p:tgtEl>
                                          <p:spTgt spid="12291"/>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2291"/>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2291"/>
                                        </p:tgtEl>
                                        <p:attrNameLst>
                                          <p:attrName>ppt_w</p:attrName>
                                        </p:attrNameLst>
                                      </p:cBhvr>
                                      <p:tavLst>
                                        <p:tav tm="0">
                                          <p:val>
                                            <p:strVal val="#ppt_w*.05"/>
                                          </p:val>
                                        </p:tav>
                                        <p:tav tm="100000">
                                          <p:val>
                                            <p:strVal val="#ppt_w"/>
                                          </p:val>
                                        </p:tav>
                                      </p:tavLst>
                                    </p:anim>
                                    <p:anim calcmode="lin" valueType="num">
                                      <p:cBhvr>
                                        <p:cTn id="83" dur="1000" fill="hold"/>
                                        <p:tgtEl>
                                          <p:spTgt spid="12291"/>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2291"/>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2291"/>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2291"/>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038600"/>
            <a:ext cx="28956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Patients taking </a:t>
            </a:r>
          </a:p>
          <a:p>
            <a:r>
              <a:rPr lang="en-US" sz="2800" b="1" dirty="0">
                <a:solidFill>
                  <a:schemeClr val="bg1"/>
                </a:solidFill>
              </a:rPr>
              <a:t>anticoagulants</a:t>
            </a:r>
            <a:endParaRPr lang="en-US" sz="2800" dirty="0">
              <a:solidFill>
                <a:schemeClr val="bg1"/>
              </a:solidFill>
            </a:endParaRPr>
          </a:p>
        </p:txBody>
      </p:sp>
      <p:sp>
        <p:nvSpPr>
          <p:cNvPr id="6" name="TextBox 5"/>
          <p:cNvSpPr txBox="1"/>
          <p:nvPr/>
        </p:nvSpPr>
        <p:spPr>
          <a:xfrm>
            <a:off x="381000" y="2895600"/>
            <a:ext cx="2209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Hemophilic </a:t>
            </a:r>
          </a:p>
          <a:p>
            <a:r>
              <a:rPr lang="en-US" sz="2800" b="1" dirty="0">
                <a:solidFill>
                  <a:schemeClr val="bg1"/>
                </a:solidFill>
              </a:rPr>
              <a:t>patients</a:t>
            </a:r>
          </a:p>
        </p:txBody>
      </p:sp>
      <p:sp>
        <p:nvSpPr>
          <p:cNvPr id="7" name="TextBox 6"/>
          <p:cNvSpPr txBox="1"/>
          <p:nvPr/>
        </p:nvSpPr>
        <p:spPr>
          <a:xfrm>
            <a:off x="381000" y="2209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Pregnancy</a:t>
            </a:r>
          </a:p>
        </p:txBody>
      </p:sp>
      <p:sp>
        <p:nvSpPr>
          <p:cNvPr id="8" name="TextBox 7"/>
          <p:cNvSpPr txBox="1"/>
          <p:nvPr/>
        </p:nvSpPr>
        <p:spPr>
          <a:xfrm>
            <a:off x="381000" y="1447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Peptic ulcer</a:t>
            </a:r>
          </a:p>
        </p:txBody>
      </p:sp>
      <p:sp>
        <p:nvSpPr>
          <p:cNvPr id="9" name="TextBox 8"/>
          <p:cNvSpPr txBox="1"/>
          <p:nvPr/>
        </p:nvSpPr>
        <p:spPr>
          <a:xfrm>
            <a:off x="1219200" y="304800"/>
            <a:ext cx="5181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a:solidFill>
                  <a:schemeClr val="bg1"/>
                </a:solidFill>
                <a:latin typeface="Algerian" pitchFamily="82" charset="0"/>
              </a:rPr>
              <a:t>contraindications</a:t>
            </a:r>
          </a:p>
        </p:txBody>
      </p:sp>
      <p:sp>
        <p:nvSpPr>
          <p:cNvPr id="11" name="TextBox 10"/>
          <p:cNvSpPr txBox="1"/>
          <p:nvPr/>
        </p:nvSpPr>
        <p:spPr>
          <a:xfrm>
            <a:off x="381000" y="6172200"/>
            <a:ext cx="3429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Gout ( small doses )</a:t>
            </a:r>
          </a:p>
        </p:txBody>
      </p:sp>
      <p:sp>
        <p:nvSpPr>
          <p:cNvPr id="12" name="TextBox 11"/>
          <p:cNvSpPr txBox="1"/>
          <p:nvPr/>
        </p:nvSpPr>
        <p:spPr>
          <a:xfrm>
            <a:off x="381000" y="5105400"/>
            <a:ext cx="34290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a:solidFill>
                  <a:schemeClr val="bg1"/>
                </a:solidFill>
              </a:rPr>
              <a:t>Children with </a:t>
            </a:r>
          </a:p>
          <a:p>
            <a:r>
              <a:rPr lang="en-US" sz="2800" b="1" dirty="0">
                <a:solidFill>
                  <a:schemeClr val="bg1"/>
                </a:solidFill>
              </a:rPr>
              <a:t>viral infections</a:t>
            </a:r>
          </a:p>
        </p:txBody>
      </p:sp>
      <p:pic>
        <p:nvPicPr>
          <p:cNvPr id="11265" name="Picture 1"/>
          <p:cNvPicPr>
            <a:picLocks noChangeAspect="1" noChangeArrowheads="1"/>
          </p:cNvPicPr>
          <p:nvPr/>
        </p:nvPicPr>
        <p:blipFill>
          <a:blip r:embed="rId3" cstate="print"/>
          <a:srcRect/>
          <a:stretch>
            <a:fillRect/>
          </a:stretch>
        </p:blipFill>
        <p:spPr bwMode="auto">
          <a:xfrm>
            <a:off x="3886200" y="1447800"/>
            <a:ext cx="504825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1265"/>
                                        </p:tgtEl>
                                        <p:attrNameLst>
                                          <p:attrName>style.visibility</p:attrName>
                                        </p:attrNameLst>
                                      </p:cBhvr>
                                      <p:to>
                                        <p:strVal val="visible"/>
                                      </p:to>
                                    </p:set>
                                    <p:anim calcmode="lin" valueType="num">
                                      <p:cBhvr>
                                        <p:cTn id="79" dur="500" decel="50000" fill="hold">
                                          <p:stCondLst>
                                            <p:cond delay="0"/>
                                          </p:stCondLst>
                                        </p:cTn>
                                        <p:tgtEl>
                                          <p:spTgt spid="1126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126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1265"/>
                                        </p:tgtEl>
                                        <p:attrNameLst>
                                          <p:attrName>ppt_w</p:attrName>
                                        </p:attrNameLst>
                                      </p:cBhvr>
                                      <p:tavLst>
                                        <p:tav tm="0">
                                          <p:val>
                                            <p:strVal val="#ppt_w*.05"/>
                                          </p:val>
                                        </p:tav>
                                        <p:tav tm="100000">
                                          <p:val>
                                            <p:strVal val="#ppt_w"/>
                                          </p:val>
                                        </p:tav>
                                      </p:tavLst>
                                    </p:anim>
                                    <p:anim calcmode="lin" valueType="num">
                                      <p:cBhvr>
                                        <p:cTn id="82" dur="1000" fill="hold"/>
                                        <p:tgtEl>
                                          <p:spTgt spid="1126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126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126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126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FF0000"/>
                </a:solidFill>
              </a:rPr>
              <a:t> </a:t>
            </a:r>
            <a:r>
              <a:rPr lang="en-US" sz="4400" dirty="0" err="1">
                <a:solidFill>
                  <a:srgbClr val="FFFF00"/>
                </a:solidFill>
                <a:latin typeface="Algerian" pitchFamily="82" charset="0"/>
              </a:rPr>
              <a:t>ILos</a:t>
            </a:r>
            <a:br>
              <a:rPr lang="en-US" sz="4400" dirty="0">
                <a:solidFill>
                  <a:schemeClr val="bg1"/>
                </a:solidFill>
                <a:latin typeface="Algerian" pitchFamily="82" charset="0"/>
              </a:rPr>
            </a:br>
            <a:endParaRPr lang="en-US" b="1" dirty="0">
              <a:solidFill>
                <a:srgbClr val="FF0000"/>
              </a:solidFill>
            </a:endParaRPr>
          </a:p>
        </p:txBody>
      </p:sp>
      <p:sp>
        <p:nvSpPr>
          <p:cNvPr id="10243" name="Content Placeholder 2"/>
          <p:cNvSpPr>
            <a:spLocks noGrp="1"/>
          </p:cNvSpPr>
          <p:nvPr>
            <p:ph idx="1"/>
          </p:nvPr>
        </p:nvSpPr>
        <p:spPr>
          <a:xfrm>
            <a:off x="457200" y="1600200"/>
            <a:ext cx="8229600" cy="4873625"/>
          </a:xfrm>
        </p:spPr>
        <p:txBody>
          <a:bodyPr>
            <a:normAutofit lnSpcReduction="10000"/>
          </a:bodyPr>
          <a:lstStyle/>
          <a:p>
            <a:pPr marL="0" indent="0">
              <a:buNone/>
            </a:pPr>
            <a:r>
              <a:rPr lang="en-US" b="1" dirty="0">
                <a:solidFill>
                  <a:srgbClr val="FFFF00"/>
                </a:solidFill>
              </a:rPr>
              <a:t>At the end of the lecture the students should :</a:t>
            </a:r>
          </a:p>
          <a:p>
            <a:r>
              <a:rPr lang="en-US" b="1" dirty="0"/>
              <a:t>Define NSAIDs</a:t>
            </a:r>
          </a:p>
          <a:p>
            <a:r>
              <a:rPr lang="en-US" altLang="en-US" b="1" dirty="0"/>
              <a:t>Specify</a:t>
            </a:r>
            <a:r>
              <a:rPr lang="en-US" b="1" dirty="0"/>
              <a:t> the general mechanism of actions </a:t>
            </a:r>
          </a:p>
          <a:p>
            <a:r>
              <a:rPr lang="en-US" b="1" dirty="0"/>
              <a:t>Classify this group of drugs</a:t>
            </a:r>
          </a:p>
          <a:p>
            <a:r>
              <a:rPr lang="en-US" b="1" dirty="0"/>
              <a:t>Describe the general pharmacological actions</a:t>
            </a:r>
          </a:p>
          <a:p>
            <a:r>
              <a:rPr lang="en-US" b="1" dirty="0"/>
              <a:t>Enumerate the therapeutic uses</a:t>
            </a:r>
          </a:p>
          <a:p>
            <a:r>
              <a:rPr lang="en-US" b="1" dirty="0"/>
              <a:t>Describe the general adverse effects </a:t>
            </a:r>
          </a:p>
          <a:p>
            <a:r>
              <a:rPr lang="en-US" b="1" dirty="0"/>
              <a:t>Describe the general contraindications</a:t>
            </a:r>
          </a:p>
          <a:p>
            <a:r>
              <a:rPr lang="en-US" b="1" dirty="0"/>
              <a:t>Know the difference between the selective &amp; non-selective NSAIDs</a:t>
            </a:r>
          </a:p>
          <a:p>
            <a:endParaRPr lang="en-US" b="1" dirty="0"/>
          </a:p>
          <a:p>
            <a:pPr>
              <a:buFont typeface="Wingdings" pitchFamily="2" charset="2"/>
              <a:buNone/>
            </a:pPr>
            <a:endParaRPr lang="en-US" b="1" dirty="0">
              <a:solidFill>
                <a:srgbClr val="0070C0"/>
              </a:solidFill>
            </a:endParaRPr>
          </a:p>
        </p:txBody>
      </p:sp>
    </p:spTree>
    <p:extLst>
      <p:ext uri="{BB962C8B-B14F-4D97-AF65-F5344CB8AC3E}">
        <p14:creationId xmlns:p14="http://schemas.microsoft.com/office/powerpoint/2010/main" val="20483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250"/>
                                        <p:tgtEl>
                                          <p:spTgt spid="10243">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1250"/>
                                        <p:tgtEl>
                                          <p:spTgt spid="10243">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1250"/>
                                        <p:tgtEl>
                                          <p:spTgt spid="10243">
                                            <p:txEl>
                                              <p:pRg st="3" end="3"/>
                                            </p:txEl>
                                          </p:spTgt>
                                        </p:tgtEl>
                                      </p:cBhvr>
                                    </p:animEffect>
                                  </p:childTnLst>
                                </p:cTn>
                              </p:par>
                            </p:childTnLst>
                          </p:cTn>
                        </p:par>
                        <p:par>
                          <p:cTn id="16" fill="hold">
                            <p:stCondLst>
                              <p:cond delay="5250"/>
                            </p:stCondLst>
                            <p:childTnLst>
                              <p:par>
                                <p:cTn id="17" presetID="10" presetClass="entr" presetSubtype="0" fill="hold" nodeType="afterEffect">
                                  <p:stCondLst>
                                    <p:cond delay="50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fade">
                                      <p:cBhvr>
                                        <p:cTn id="19" dur="1250"/>
                                        <p:tgtEl>
                                          <p:spTgt spid="10243">
                                            <p:txEl>
                                              <p:pRg st="4" end="4"/>
                                            </p:txEl>
                                          </p:spTgt>
                                        </p:tgtEl>
                                      </p:cBhvr>
                                    </p:animEffect>
                                  </p:childTnLst>
                                </p:cTn>
                              </p:par>
                            </p:childTnLst>
                          </p:cTn>
                        </p:par>
                        <p:par>
                          <p:cTn id="20" fill="hold">
                            <p:stCondLst>
                              <p:cond delay="7000"/>
                            </p:stCondLst>
                            <p:childTnLst>
                              <p:par>
                                <p:cTn id="21" presetID="10" presetClass="entr" presetSubtype="0" fill="hold" nodeType="afterEffect">
                                  <p:stCondLst>
                                    <p:cond delay="500"/>
                                  </p:stCondLst>
                                  <p:childTnLst>
                                    <p:set>
                                      <p:cBhvr>
                                        <p:cTn id="22" dur="1" fill="hold">
                                          <p:stCondLst>
                                            <p:cond delay="0"/>
                                          </p:stCondLst>
                                        </p:cTn>
                                        <p:tgtEl>
                                          <p:spTgt spid="10243">
                                            <p:txEl>
                                              <p:pRg st="5" end="5"/>
                                            </p:txEl>
                                          </p:spTgt>
                                        </p:tgtEl>
                                        <p:attrNameLst>
                                          <p:attrName>style.visibility</p:attrName>
                                        </p:attrNameLst>
                                      </p:cBhvr>
                                      <p:to>
                                        <p:strVal val="visible"/>
                                      </p:to>
                                    </p:set>
                                    <p:animEffect transition="in" filter="fade">
                                      <p:cBhvr>
                                        <p:cTn id="23" dur="1250"/>
                                        <p:tgtEl>
                                          <p:spTgt spid="10243">
                                            <p:txEl>
                                              <p:pRg st="5" end="5"/>
                                            </p:txEl>
                                          </p:spTgt>
                                        </p:tgtEl>
                                      </p:cBhvr>
                                    </p:animEffect>
                                  </p:childTnLst>
                                </p:cTn>
                              </p:par>
                            </p:childTnLst>
                          </p:cTn>
                        </p:par>
                        <p:par>
                          <p:cTn id="24" fill="hold">
                            <p:stCondLst>
                              <p:cond delay="8750"/>
                            </p:stCondLst>
                            <p:childTnLst>
                              <p:par>
                                <p:cTn id="25" presetID="10" presetClass="entr" presetSubtype="0" fill="hold" nodeType="afterEffect">
                                  <p:stCondLst>
                                    <p:cond delay="50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1250"/>
                                        <p:tgtEl>
                                          <p:spTgt spid="10243">
                                            <p:txEl>
                                              <p:pRg st="6" end="6"/>
                                            </p:txEl>
                                          </p:spTgt>
                                        </p:tgtEl>
                                      </p:cBhvr>
                                    </p:animEffect>
                                  </p:childTnLst>
                                </p:cTn>
                              </p:par>
                            </p:childTnLst>
                          </p:cTn>
                        </p:par>
                        <p:par>
                          <p:cTn id="28" fill="hold">
                            <p:stCondLst>
                              <p:cond delay="10500"/>
                            </p:stCondLst>
                            <p:childTnLst>
                              <p:par>
                                <p:cTn id="29" presetID="10" presetClass="entr" presetSubtype="0" fill="hold" nodeType="afterEffect">
                                  <p:stCondLst>
                                    <p:cond delay="500"/>
                                  </p:stCondLst>
                                  <p:childTnLst>
                                    <p:set>
                                      <p:cBhvr>
                                        <p:cTn id="30" dur="1" fill="hold">
                                          <p:stCondLst>
                                            <p:cond delay="0"/>
                                          </p:stCondLst>
                                        </p:cTn>
                                        <p:tgtEl>
                                          <p:spTgt spid="10243">
                                            <p:txEl>
                                              <p:pRg st="7" end="7"/>
                                            </p:txEl>
                                          </p:spTgt>
                                        </p:tgtEl>
                                        <p:attrNameLst>
                                          <p:attrName>style.visibility</p:attrName>
                                        </p:attrNameLst>
                                      </p:cBhvr>
                                      <p:to>
                                        <p:strVal val="visible"/>
                                      </p:to>
                                    </p:set>
                                    <p:animEffect transition="in" filter="fade">
                                      <p:cBhvr>
                                        <p:cTn id="31" dur="1250"/>
                                        <p:tgtEl>
                                          <p:spTgt spid="10243">
                                            <p:txEl>
                                              <p:pRg st="7" end="7"/>
                                            </p:txEl>
                                          </p:spTgt>
                                        </p:tgtEl>
                                      </p:cBhvr>
                                    </p:animEffect>
                                  </p:childTnLst>
                                </p:cTn>
                              </p:par>
                            </p:childTnLst>
                          </p:cTn>
                        </p:par>
                        <p:par>
                          <p:cTn id="32" fill="hold">
                            <p:stCondLst>
                              <p:cond delay="12250"/>
                            </p:stCondLst>
                            <p:childTnLst>
                              <p:par>
                                <p:cTn id="33" presetID="10" presetClass="entr" presetSubtype="0" fill="hold" nodeType="afterEffect">
                                  <p:stCondLst>
                                    <p:cond delay="50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125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429000"/>
            <a:ext cx="3581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Given orally , well absorbed</a:t>
            </a:r>
            <a:r>
              <a:rPr lang="en-US" dirty="0">
                <a:solidFill>
                  <a:schemeClr val="bg1"/>
                </a:solidFill>
              </a:rPr>
              <a:t>.</a:t>
            </a:r>
          </a:p>
        </p:txBody>
      </p:sp>
      <p:sp>
        <p:nvSpPr>
          <p:cNvPr id="5" name="TextBox 4"/>
          <p:cNvSpPr txBox="1"/>
          <p:nvPr/>
        </p:nvSpPr>
        <p:spPr>
          <a:xfrm>
            <a:off x="152400" y="45720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t½=2-4 h</a:t>
            </a:r>
          </a:p>
        </p:txBody>
      </p:sp>
      <p:sp>
        <p:nvSpPr>
          <p:cNvPr id="6" name="TextBox 5"/>
          <p:cNvSpPr txBox="1"/>
          <p:nvPr/>
        </p:nvSpPr>
        <p:spPr>
          <a:xfrm>
            <a:off x="152400" y="52578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Metabolized by conjugation at therapeutic doses</a:t>
            </a:r>
          </a:p>
        </p:txBody>
      </p:sp>
      <p:sp>
        <p:nvSpPr>
          <p:cNvPr id="7" name="TextBox 6"/>
          <p:cNvSpPr txBox="1"/>
          <p:nvPr/>
        </p:nvSpPr>
        <p:spPr>
          <a:xfrm>
            <a:off x="152400" y="2286000"/>
            <a:ext cx="3886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Weak  anti-inflammatory effect</a:t>
            </a:r>
          </a:p>
        </p:txBody>
      </p:sp>
      <p:pic>
        <p:nvPicPr>
          <p:cNvPr id="5126" name="Picture 6" descr="http://media.healthdirect.org.au/images/general/primary/paracetamol.jpg">
            <a:hlinkClick r:id="rId2"/>
          </p:cNvPr>
          <p:cNvPicPr>
            <a:picLocks noChangeAspect="1" noChangeArrowheads="1"/>
          </p:cNvPicPr>
          <p:nvPr/>
        </p:nvPicPr>
        <p:blipFill>
          <a:blip r:embed="rId3" cstate="print"/>
          <a:srcRect/>
          <a:stretch>
            <a:fillRect/>
          </a:stretch>
        </p:blipFill>
        <p:spPr bwMode="auto">
          <a:xfrm>
            <a:off x="528379" y="152401"/>
            <a:ext cx="4856716" cy="1676400"/>
          </a:xfrm>
          <a:prstGeom prst="rect">
            <a:avLst/>
          </a:prstGeom>
          <a:noFill/>
        </p:spPr>
      </p:pic>
      <p:pic>
        <p:nvPicPr>
          <p:cNvPr id="11" name="Picture 6"/>
          <p:cNvPicPr>
            <a:picLocks noChangeAspect="1" noChangeArrowheads="1"/>
          </p:cNvPicPr>
          <p:nvPr/>
        </p:nvPicPr>
        <p:blipFill>
          <a:blip r:embed="rId4" cstate="print"/>
          <a:srcRect/>
          <a:stretch>
            <a:fillRect/>
          </a:stretch>
        </p:blipFill>
        <p:spPr bwMode="auto">
          <a:xfrm>
            <a:off x="5029200" y="2209800"/>
            <a:ext cx="3657600" cy="2590800"/>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a:stretch>
            <a:fillRect/>
          </a:stretch>
        </p:blipFill>
        <p:spPr bwMode="auto">
          <a:xfrm>
            <a:off x="4495800" y="2057400"/>
            <a:ext cx="4419600" cy="3100387"/>
          </a:xfrm>
          <a:prstGeom prst="rect">
            <a:avLst/>
          </a:prstGeom>
          <a:noFill/>
          <a:ln w="9525">
            <a:noFill/>
            <a:miter lim="800000"/>
            <a:headEnd/>
            <a:tailEnd/>
          </a:ln>
        </p:spPr>
      </p:pic>
      <p:pic>
        <p:nvPicPr>
          <p:cNvPr id="10241" name="Picture 1"/>
          <p:cNvPicPr>
            <a:picLocks noChangeAspect="1" noChangeArrowheads="1"/>
          </p:cNvPicPr>
          <p:nvPr/>
        </p:nvPicPr>
        <p:blipFill>
          <a:blip r:embed="rId6" cstate="print"/>
          <a:srcRect/>
          <a:stretch>
            <a:fillRect/>
          </a:stretch>
        </p:blipFill>
        <p:spPr bwMode="auto">
          <a:xfrm>
            <a:off x="4191000" y="2057400"/>
            <a:ext cx="4800600" cy="3962400"/>
          </a:xfrm>
          <a:prstGeom prst="rect">
            <a:avLst/>
          </a:prstGeom>
          <a:noFill/>
          <a:ln w="9525">
            <a:noFill/>
            <a:miter lim="800000"/>
            <a:headEnd/>
            <a:tailEnd/>
          </a:ln>
        </p:spPr>
      </p:pic>
      <p:sp>
        <p:nvSpPr>
          <p:cNvPr id="13" name="Rectangle 12"/>
          <p:cNvSpPr/>
          <p:nvPr/>
        </p:nvSpPr>
        <p:spPr>
          <a:xfrm>
            <a:off x="5562600" y="609600"/>
            <a:ext cx="3318537" cy="769441"/>
          </a:xfrm>
          <a:prstGeom prst="rect">
            <a:avLst/>
          </a:prstGeom>
          <a:solidFill>
            <a:schemeClr val="tx1"/>
          </a:solidFill>
        </p:spPr>
        <p:txBody>
          <a:bodyPr wrap="none">
            <a:spAutoFit/>
          </a:bodyPr>
          <a:lstStyle/>
          <a:p>
            <a:r>
              <a:rPr lang="en-US" sz="4400" b="1" dirty="0" err="1">
                <a:solidFill>
                  <a:srgbClr val="FF0000"/>
                </a:solidFill>
              </a:rPr>
              <a:t>Paracetamol</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25"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
                                        </p:tgtEl>
                                      </p:cBhvr>
                                    </p:animEffect>
                                  </p:childTnLst>
                                </p:cTn>
                              </p:par>
                              <p:par>
                                <p:cTn id="40" presetID="25"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9" dur="1000" fill="hold"/>
                                        <p:tgtEl>
                                          <p:spTgt spid="6"/>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6"/>
                                        </p:tgtEl>
                                      </p:cBhvr>
                                    </p:animEffect>
                                  </p:childTnLst>
                                </p:cTn>
                              </p:par>
                              <p:par>
                                <p:cTn id="74" presetID="25" presetClass="entr" presetSubtype="0" fill="hold" nodeType="withEffect">
                                  <p:stCondLst>
                                    <p:cond delay="0"/>
                                  </p:stCondLst>
                                  <p:childTnLst>
                                    <p:set>
                                      <p:cBhvr>
                                        <p:cTn id="75" dur="1" fill="hold">
                                          <p:stCondLst>
                                            <p:cond delay="0"/>
                                          </p:stCondLst>
                                        </p:cTn>
                                        <p:tgtEl>
                                          <p:spTgt spid="10241"/>
                                        </p:tgtEl>
                                        <p:attrNameLst>
                                          <p:attrName>style.visibility</p:attrName>
                                        </p:attrNameLst>
                                      </p:cBhvr>
                                      <p:to>
                                        <p:strVal val="visible"/>
                                      </p:to>
                                    </p:set>
                                    <p:anim calcmode="lin" valueType="num">
                                      <p:cBhvr>
                                        <p:cTn id="76" dur="500" decel="50000" fill="hold">
                                          <p:stCondLst>
                                            <p:cond delay="0"/>
                                          </p:stCondLst>
                                        </p:cTn>
                                        <p:tgtEl>
                                          <p:spTgt spid="1024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024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0241"/>
                                        </p:tgtEl>
                                        <p:attrNameLst>
                                          <p:attrName>ppt_w</p:attrName>
                                        </p:attrNameLst>
                                      </p:cBhvr>
                                      <p:tavLst>
                                        <p:tav tm="0">
                                          <p:val>
                                            <p:strVal val="#ppt_w*.05"/>
                                          </p:val>
                                        </p:tav>
                                        <p:tav tm="100000">
                                          <p:val>
                                            <p:strVal val="#ppt_w"/>
                                          </p:val>
                                        </p:tav>
                                      </p:tavLst>
                                    </p:anim>
                                    <p:anim calcmode="lin" valueType="num">
                                      <p:cBhvr>
                                        <p:cTn id="79" dur="1000" fill="hold"/>
                                        <p:tgtEl>
                                          <p:spTgt spid="1024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024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024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024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495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Allergy to aspirin</a:t>
            </a:r>
            <a:endParaRPr lang="en-US" sz="2800" b="1" dirty="0"/>
          </a:p>
        </p:txBody>
      </p:sp>
      <p:sp>
        <p:nvSpPr>
          <p:cNvPr id="6" name="TextBox 5"/>
          <p:cNvSpPr txBox="1"/>
          <p:nvPr/>
        </p:nvSpPr>
        <p:spPr>
          <a:xfrm>
            <a:off x="304800" y="3733800"/>
            <a:ext cx="4343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Bleeding tendency</a:t>
            </a:r>
            <a:r>
              <a:rPr lang="en-US" sz="2800" dirty="0"/>
              <a:t> </a:t>
            </a:r>
          </a:p>
        </p:txBody>
      </p:sp>
      <p:sp>
        <p:nvSpPr>
          <p:cNvPr id="7" name="TextBox 6"/>
          <p:cNvSpPr txBox="1"/>
          <p:nvPr/>
        </p:nvSpPr>
        <p:spPr>
          <a:xfrm>
            <a:off x="304800" y="2895600"/>
            <a:ext cx="4343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Peptic or gastric ulcers</a:t>
            </a:r>
            <a:r>
              <a:rPr lang="en-US" sz="2800" dirty="0"/>
              <a:t> </a:t>
            </a:r>
          </a:p>
        </p:txBody>
      </p:sp>
      <p:sp>
        <p:nvSpPr>
          <p:cNvPr id="8" name="TextBox 7"/>
          <p:cNvSpPr txBox="1"/>
          <p:nvPr/>
        </p:nvSpPr>
        <p:spPr>
          <a:xfrm>
            <a:off x="304800" y="1600200"/>
            <a:ext cx="5562600" cy="83099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400" b="1" dirty="0">
                <a:solidFill>
                  <a:schemeClr val="bg1"/>
                </a:solidFill>
              </a:rPr>
              <a:t>Commonly used analgesic antipyretic instead of aspirin in cases of:-</a:t>
            </a:r>
          </a:p>
        </p:txBody>
      </p:sp>
      <p:sp>
        <p:nvSpPr>
          <p:cNvPr id="9" name="TextBox 8"/>
          <p:cNvSpPr txBox="1"/>
          <p:nvPr/>
        </p:nvSpPr>
        <p:spPr>
          <a:xfrm>
            <a:off x="2514600" y="533400"/>
            <a:ext cx="38862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Clinical uses</a:t>
            </a:r>
          </a:p>
        </p:txBody>
      </p:sp>
      <p:sp>
        <p:nvSpPr>
          <p:cNvPr id="12" name="TextBox 11"/>
          <p:cNvSpPr txBox="1"/>
          <p:nvPr/>
        </p:nvSpPr>
        <p:spPr>
          <a:xfrm>
            <a:off x="304800" y="6019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Pregnancy</a:t>
            </a:r>
          </a:p>
        </p:txBody>
      </p:sp>
      <p:sp>
        <p:nvSpPr>
          <p:cNvPr id="13" name="TextBox 12"/>
          <p:cNvSpPr txBox="1"/>
          <p:nvPr/>
        </p:nvSpPr>
        <p:spPr>
          <a:xfrm>
            <a:off x="304800" y="5257800"/>
            <a:ext cx="46482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Viral infections in children </a:t>
            </a:r>
          </a:p>
        </p:txBody>
      </p:sp>
      <p:pic>
        <p:nvPicPr>
          <p:cNvPr id="14" name="Picture 5"/>
          <p:cNvPicPr>
            <a:picLocks noChangeAspect="1" noChangeArrowheads="1"/>
          </p:cNvPicPr>
          <p:nvPr/>
        </p:nvPicPr>
        <p:blipFill>
          <a:blip r:embed="rId2" cstate="print"/>
          <a:srcRect/>
          <a:stretch>
            <a:fillRect/>
          </a:stretch>
        </p:blipFill>
        <p:spPr bwMode="auto">
          <a:xfrm>
            <a:off x="6324600" y="1600200"/>
            <a:ext cx="254000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638800"/>
            <a:ext cx="7696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Treatment of  toxicity of </a:t>
            </a:r>
            <a:r>
              <a:rPr lang="en-US" sz="2800" dirty="0" err="1">
                <a:solidFill>
                  <a:schemeClr val="bg1"/>
                </a:solidFill>
              </a:rPr>
              <a:t>paracetamol</a:t>
            </a:r>
            <a:r>
              <a:rPr lang="en-US" sz="2800" dirty="0">
                <a:solidFill>
                  <a:schemeClr val="bg1"/>
                </a:solidFill>
              </a:rPr>
              <a:t> is by </a:t>
            </a:r>
            <a:r>
              <a:rPr lang="en-US" sz="2800" b="1" dirty="0">
                <a:solidFill>
                  <a:srgbClr val="FF0000"/>
                </a:solidFill>
              </a:rPr>
              <a:t>N- </a:t>
            </a:r>
            <a:r>
              <a:rPr lang="en-US" sz="2800" b="1" dirty="0" err="1">
                <a:solidFill>
                  <a:srgbClr val="FF0000"/>
                </a:solidFill>
              </a:rPr>
              <a:t>acetylcysteine</a:t>
            </a:r>
            <a:r>
              <a:rPr lang="en-US" sz="2800" b="1" dirty="0">
                <a:solidFill>
                  <a:srgbClr val="FF0000"/>
                </a:solidFill>
              </a:rPr>
              <a:t> </a:t>
            </a:r>
            <a:r>
              <a:rPr lang="en-US" sz="2800" dirty="0">
                <a:solidFill>
                  <a:schemeClr val="bg1"/>
                </a:solidFill>
              </a:rPr>
              <a:t>to neutralize the toxic metabolite</a:t>
            </a:r>
          </a:p>
        </p:txBody>
      </p:sp>
      <p:sp>
        <p:nvSpPr>
          <p:cNvPr id="6" name="TextBox 5"/>
          <p:cNvSpPr txBox="1"/>
          <p:nvPr/>
        </p:nvSpPr>
        <p:spPr>
          <a:xfrm>
            <a:off x="228600" y="4038600"/>
            <a:ext cx="59436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In large  doses it is metabolized into N- acetyl-p-</a:t>
            </a:r>
            <a:r>
              <a:rPr lang="en-US" sz="2800" dirty="0" err="1">
                <a:solidFill>
                  <a:schemeClr val="bg1"/>
                </a:solidFill>
              </a:rPr>
              <a:t>benzoquinone</a:t>
            </a:r>
            <a:r>
              <a:rPr lang="en-US" sz="2800" dirty="0">
                <a:solidFill>
                  <a:schemeClr val="bg1"/>
                </a:solidFill>
              </a:rPr>
              <a:t>, which causes liver damage</a:t>
            </a:r>
            <a:r>
              <a:rPr lang="en-US" sz="2800" dirty="0"/>
              <a:t>.</a:t>
            </a:r>
          </a:p>
        </p:txBody>
      </p:sp>
      <p:sp>
        <p:nvSpPr>
          <p:cNvPr id="7" name="TextBox 6"/>
          <p:cNvSpPr txBox="1"/>
          <p:nvPr/>
        </p:nvSpPr>
        <p:spPr>
          <a:xfrm>
            <a:off x="228600" y="2895600"/>
            <a:ext cx="45720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Therapeutic doses </a:t>
            </a:r>
          </a:p>
          <a:p>
            <a:pPr>
              <a:buFont typeface="Wingdings" pitchFamily="2" charset="2"/>
              <a:buNone/>
            </a:pPr>
            <a:r>
              <a:rPr lang="en-US" sz="2800" dirty="0">
                <a:solidFill>
                  <a:schemeClr val="bg1"/>
                </a:solidFill>
              </a:rPr>
              <a:t> elevate liver enzymes</a:t>
            </a:r>
          </a:p>
        </p:txBody>
      </p:sp>
      <p:sp>
        <p:nvSpPr>
          <p:cNvPr id="8" name="TextBox 7"/>
          <p:cNvSpPr txBox="1"/>
          <p:nvPr/>
        </p:nvSpPr>
        <p:spPr>
          <a:xfrm>
            <a:off x="228600" y="1676400"/>
            <a:ext cx="5105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Mainly on liver due to </a:t>
            </a:r>
          </a:p>
          <a:p>
            <a:r>
              <a:rPr lang="en-US" sz="2800" dirty="0">
                <a:solidFill>
                  <a:schemeClr val="bg1"/>
                </a:solidFill>
              </a:rPr>
              <a:t>its active metabolite</a:t>
            </a:r>
          </a:p>
        </p:txBody>
      </p:sp>
      <p:sp>
        <p:nvSpPr>
          <p:cNvPr id="9" name="TextBox 8"/>
          <p:cNvSpPr txBox="1"/>
          <p:nvPr/>
        </p:nvSpPr>
        <p:spPr>
          <a:xfrm>
            <a:off x="990600" y="4572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ADRS</a:t>
            </a:r>
          </a:p>
        </p:txBody>
      </p:sp>
      <p:pic>
        <p:nvPicPr>
          <p:cNvPr id="10" name="Picture 5"/>
          <p:cNvPicPr>
            <a:picLocks noChangeAspect="1" noChangeArrowheads="1"/>
          </p:cNvPicPr>
          <p:nvPr/>
        </p:nvPicPr>
        <p:blipFill>
          <a:blip r:embed="rId2" cstate="print"/>
          <a:srcRect/>
          <a:stretch>
            <a:fillRect/>
          </a:stretch>
        </p:blipFill>
        <p:spPr bwMode="auto">
          <a:xfrm>
            <a:off x="6324600" y="1676400"/>
            <a:ext cx="281940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343400"/>
            <a:ext cx="3810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 </a:t>
            </a:r>
            <a:r>
              <a:rPr lang="en-US" sz="2800" dirty="0" err="1">
                <a:solidFill>
                  <a:schemeClr val="bg1"/>
                </a:solidFill>
              </a:rPr>
              <a:t>Antiinflammatory</a:t>
            </a:r>
            <a:endParaRPr lang="en-US" sz="2800" dirty="0">
              <a:solidFill>
                <a:schemeClr val="bg1"/>
              </a:solidFill>
            </a:endParaRPr>
          </a:p>
        </p:txBody>
      </p:sp>
      <p:sp>
        <p:nvSpPr>
          <p:cNvPr id="6" name="TextBox 5"/>
          <p:cNvSpPr txBox="1"/>
          <p:nvPr/>
        </p:nvSpPr>
        <p:spPr>
          <a:xfrm>
            <a:off x="304800" y="5029200"/>
            <a:ext cx="3962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 Acute gouty arthritis</a:t>
            </a:r>
          </a:p>
        </p:txBody>
      </p:sp>
      <p:sp>
        <p:nvSpPr>
          <p:cNvPr id="7" name="TextBox 6"/>
          <p:cNvSpPr txBox="1"/>
          <p:nvPr/>
        </p:nvSpPr>
        <p:spPr>
          <a:xfrm>
            <a:off x="304800" y="3657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 Antipyretic</a:t>
            </a:r>
          </a:p>
        </p:txBody>
      </p:sp>
      <p:sp>
        <p:nvSpPr>
          <p:cNvPr id="8" name="TextBox 7"/>
          <p:cNvSpPr txBox="1"/>
          <p:nvPr/>
        </p:nvSpPr>
        <p:spPr>
          <a:xfrm>
            <a:off x="304800" y="2971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 Analgesic</a:t>
            </a:r>
          </a:p>
        </p:txBody>
      </p:sp>
      <p:sp>
        <p:nvSpPr>
          <p:cNvPr id="9" name="TextBox 8"/>
          <p:cNvSpPr txBox="1"/>
          <p:nvPr/>
        </p:nvSpPr>
        <p:spPr>
          <a:xfrm>
            <a:off x="304800" y="2133600"/>
            <a:ext cx="3657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Clinical uses</a:t>
            </a:r>
          </a:p>
        </p:txBody>
      </p:sp>
      <p:pic>
        <p:nvPicPr>
          <p:cNvPr id="10" name="Picture 4" descr="New warnings and contraindications for Diclofenac - drugdiscovery.com"/>
          <p:cNvPicPr>
            <a:picLocks noChangeAspect="1" noChangeArrowheads="1"/>
          </p:cNvPicPr>
          <p:nvPr/>
        </p:nvPicPr>
        <p:blipFill>
          <a:blip r:embed="rId2" cstate="print"/>
          <a:srcRect/>
          <a:stretch>
            <a:fillRect/>
          </a:stretch>
        </p:blipFill>
        <p:spPr bwMode="auto">
          <a:xfrm>
            <a:off x="4267200" y="152400"/>
            <a:ext cx="4343400" cy="2438400"/>
          </a:xfrm>
          <a:prstGeom prst="rect">
            <a:avLst/>
          </a:prstGeom>
          <a:noFill/>
        </p:spPr>
      </p:pic>
      <p:sp>
        <p:nvSpPr>
          <p:cNvPr id="14" name="TextBox 13"/>
          <p:cNvSpPr txBox="1"/>
          <p:nvPr/>
        </p:nvSpPr>
        <p:spPr>
          <a:xfrm>
            <a:off x="304800" y="5715000"/>
            <a:ext cx="6172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 Locally to prevent post-operative ophthalmic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172200"/>
            <a:ext cx="5638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Intramuscular preparations</a:t>
            </a:r>
          </a:p>
        </p:txBody>
      </p:sp>
      <p:sp>
        <p:nvSpPr>
          <p:cNvPr id="5" name="TextBox 4"/>
          <p:cNvSpPr txBox="1"/>
          <p:nvPr/>
        </p:nvSpPr>
        <p:spPr>
          <a:xfrm>
            <a:off x="304800" y="4267200"/>
            <a:ext cx="5791200" cy="4801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a:solidFill>
                  <a:schemeClr val="bg1"/>
                </a:solidFill>
              </a:rPr>
              <a:t>A topical gel 3% for solar </a:t>
            </a:r>
            <a:r>
              <a:rPr lang="en-US" sz="2800" dirty="0" err="1">
                <a:solidFill>
                  <a:schemeClr val="bg1"/>
                </a:solidFill>
              </a:rPr>
              <a:t>keratoses</a:t>
            </a:r>
            <a:r>
              <a:rPr lang="en-US" sz="2800" dirty="0">
                <a:solidFill>
                  <a:schemeClr val="bg1"/>
                </a:solidFill>
              </a:rPr>
              <a:t>.</a:t>
            </a:r>
          </a:p>
        </p:txBody>
      </p:sp>
      <p:sp>
        <p:nvSpPr>
          <p:cNvPr id="6" name="TextBox 5"/>
          <p:cNvSpPr txBox="1"/>
          <p:nvPr/>
        </p:nvSpPr>
        <p:spPr>
          <a:xfrm>
            <a:off x="304800" y="3276600"/>
            <a:ext cx="6858000" cy="86793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a:solidFill>
                  <a:schemeClr val="bg1"/>
                </a:solidFill>
              </a:rPr>
              <a:t>0.1% ophthalmic preparation for postoperative ophthalmic inflammation.</a:t>
            </a:r>
          </a:p>
        </p:txBody>
      </p:sp>
      <p:sp>
        <p:nvSpPr>
          <p:cNvPr id="7" name="TextBox 6"/>
          <p:cNvSpPr txBox="1"/>
          <p:nvPr/>
        </p:nvSpPr>
        <p:spPr>
          <a:xfrm>
            <a:off x="304800" y="2133600"/>
            <a:ext cx="5105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a:solidFill>
                  <a:schemeClr val="bg1"/>
                </a:solidFill>
              </a:rPr>
              <a:t>Diclofenac</a:t>
            </a:r>
            <a:r>
              <a:rPr lang="en-US" sz="2800" dirty="0">
                <a:solidFill>
                  <a:schemeClr val="bg1"/>
                </a:solidFill>
              </a:rPr>
              <a:t> with </a:t>
            </a:r>
            <a:r>
              <a:rPr lang="en-US" sz="2800" b="1" dirty="0" err="1">
                <a:solidFill>
                  <a:srgbClr val="FF0000"/>
                </a:solidFill>
              </a:rPr>
              <a:t>omeprazole</a:t>
            </a:r>
            <a:r>
              <a:rPr lang="en-US" sz="2800" dirty="0">
                <a:solidFill>
                  <a:schemeClr val="bg1"/>
                </a:solidFill>
              </a:rPr>
              <a:t> to prevent recurrent bleeding</a:t>
            </a:r>
          </a:p>
        </p:txBody>
      </p:sp>
      <p:sp>
        <p:nvSpPr>
          <p:cNvPr id="8" name="TextBox 7"/>
          <p:cNvSpPr txBox="1"/>
          <p:nvPr/>
        </p:nvSpPr>
        <p:spPr>
          <a:xfrm>
            <a:off x="304800" y="1113270"/>
            <a:ext cx="8610600" cy="86793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a:solidFill>
                  <a:schemeClr val="bg1"/>
                </a:solidFill>
              </a:rPr>
              <a:t>Diclofenac with </a:t>
            </a:r>
            <a:r>
              <a:rPr lang="en-US" sz="2800" b="1" dirty="0">
                <a:solidFill>
                  <a:srgbClr val="FF0000"/>
                </a:solidFill>
              </a:rPr>
              <a:t>misoprostol</a:t>
            </a:r>
            <a:r>
              <a:rPr lang="en-US" sz="2800" dirty="0">
                <a:solidFill>
                  <a:schemeClr val="bg1"/>
                </a:solidFill>
              </a:rPr>
              <a:t>  decreases upper gastrointestinal ulceration , but result in diarrhea.</a:t>
            </a:r>
          </a:p>
        </p:txBody>
      </p:sp>
      <p:sp>
        <p:nvSpPr>
          <p:cNvPr id="9" name="TextBox 8"/>
          <p:cNvSpPr txBox="1"/>
          <p:nvPr/>
        </p:nvSpPr>
        <p:spPr>
          <a:xfrm>
            <a:off x="1676400" y="152400"/>
            <a:ext cx="4419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preparations</a:t>
            </a:r>
          </a:p>
        </p:txBody>
      </p:sp>
      <p:sp>
        <p:nvSpPr>
          <p:cNvPr id="10" name="TextBox 9"/>
          <p:cNvSpPr txBox="1"/>
          <p:nvPr/>
        </p:nvSpPr>
        <p:spPr>
          <a:xfrm>
            <a:off x="304800" y="5486400"/>
            <a:ext cx="3581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Oral mouth wash</a:t>
            </a:r>
          </a:p>
        </p:txBody>
      </p:sp>
      <p:sp>
        <p:nvSpPr>
          <p:cNvPr id="11" name="TextBox 10"/>
          <p:cNvSpPr txBox="1"/>
          <p:nvPr/>
        </p:nvSpPr>
        <p:spPr>
          <a:xfrm>
            <a:off x="304800" y="4876800"/>
            <a:ext cx="5791200" cy="4801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a:solidFill>
                  <a:schemeClr val="bg1"/>
                </a:solidFill>
              </a:rPr>
              <a:t>Rectal suppository as analgesic </a:t>
            </a:r>
          </a:p>
        </p:txBody>
      </p:sp>
      <p:pic>
        <p:nvPicPr>
          <p:cNvPr id="12" name="Picture 4" descr="Close-up of actinic keratosis skin lesion"/>
          <p:cNvPicPr>
            <a:picLocks noChangeAspect="1" noChangeArrowheads="1"/>
          </p:cNvPicPr>
          <p:nvPr/>
        </p:nvPicPr>
        <p:blipFill>
          <a:blip r:embed="rId2" cstate="print"/>
          <a:srcRect/>
          <a:stretch>
            <a:fillRect/>
          </a:stretch>
        </p:blipFill>
        <p:spPr bwMode="auto">
          <a:xfrm>
            <a:off x="6324600" y="4267200"/>
            <a:ext cx="25908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p:cTn id="8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92" dur="1000" fill="hold"/>
                                        <p:tgtEl>
                                          <p:spTgt spid="4"/>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410200"/>
            <a:ext cx="5029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a:solidFill>
                  <a:schemeClr val="bg1"/>
                </a:solidFill>
              </a:rPr>
              <a:t>No effect on platelet aggregation ( COX-1)</a:t>
            </a:r>
          </a:p>
        </p:txBody>
      </p:sp>
      <p:sp>
        <p:nvSpPr>
          <p:cNvPr id="6" name="TextBox 5"/>
          <p:cNvSpPr txBox="1"/>
          <p:nvPr/>
        </p:nvSpPr>
        <p:spPr>
          <a:xfrm>
            <a:off x="609600" y="4343400"/>
            <a:ext cx="5867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a:solidFill>
                  <a:schemeClr val="bg1"/>
                </a:solidFill>
              </a:rPr>
              <a:t>Lower incidence of gastric upset</a:t>
            </a:r>
          </a:p>
        </p:txBody>
      </p:sp>
      <p:sp>
        <p:nvSpPr>
          <p:cNvPr id="7" name="TextBox 6"/>
          <p:cNvSpPr txBox="1"/>
          <p:nvPr/>
        </p:nvSpPr>
        <p:spPr>
          <a:xfrm>
            <a:off x="609600" y="3276600"/>
            <a:ext cx="4191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a:solidFill>
                  <a:schemeClr val="bg1"/>
                </a:solidFill>
              </a:rPr>
              <a:t>Antipyretic &amp; analgesic</a:t>
            </a:r>
          </a:p>
        </p:txBody>
      </p:sp>
      <p:sp>
        <p:nvSpPr>
          <p:cNvPr id="8" name="TextBox 7"/>
          <p:cNvSpPr txBox="1"/>
          <p:nvPr/>
        </p:nvSpPr>
        <p:spPr>
          <a:xfrm>
            <a:off x="609600" y="2057400"/>
            <a:ext cx="55626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a:solidFill>
                  <a:schemeClr val="bg1"/>
                </a:solidFill>
              </a:rPr>
              <a:t>Potent anti-inflammatory</a:t>
            </a:r>
          </a:p>
        </p:txBody>
      </p:sp>
      <p:sp>
        <p:nvSpPr>
          <p:cNvPr id="9" name="TextBox 8"/>
          <p:cNvSpPr txBox="1"/>
          <p:nvPr/>
        </p:nvSpPr>
        <p:spPr>
          <a:xfrm>
            <a:off x="1371600" y="533400"/>
            <a:ext cx="6477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b="1" dirty="0">
                <a:solidFill>
                  <a:srgbClr val="FF0000"/>
                </a:solidFill>
                <a:latin typeface="Algerian" pitchFamily="82" charset="0"/>
              </a:rPr>
              <a:t>Selective COX-2 inhibitors</a:t>
            </a:r>
            <a:endParaRPr lang="en-US" sz="3600" dirty="0">
              <a:solidFill>
                <a:schemeClr val="bg1"/>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114800"/>
            <a:ext cx="3733800" cy="1815882"/>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Cardiovascular ( do not offer the cardio-protective effects of non-selective group)</a:t>
            </a:r>
            <a:r>
              <a:rPr lang="en-US" sz="2800" dirty="0"/>
              <a:t>).</a:t>
            </a:r>
          </a:p>
        </p:txBody>
      </p:sp>
      <p:sp>
        <p:nvSpPr>
          <p:cNvPr id="6" name="TextBox 5"/>
          <p:cNvSpPr txBox="1"/>
          <p:nvPr/>
        </p:nvSpPr>
        <p:spPr>
          <a:xfrm>
            <a:off x="304800" y="32004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Allergy</a:t>
            </a:r>
          </a:p>
        </p:txBody>
      </p:sp>
      <p:sp>
        <p:nvSpPr>
          <p:cNvPr id="7" name="TextBox 6"/>
          <p:cNvSpPr txBox="1"/>
          <p:nvPr/>
        </p:nvSpPr>
        <p:spPr>
          <a:xfrm>
            <a:off x="304800" y="2438400"/>
            <a:ext cx="4114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Dyspepsia &amp; heartburn</a:t>
            </a:r>
          </a:p>
        </p:txBody>
      </p:sp>
      <p:sp>
        <p:nvSpPr>
          <p:cNvPr id="8" name="TextBox 7"/>
          <p:cNvSpPr txBox="1"/>
          <p:nvPr/>
        </p:nvSpPr>
        <p:spPr>
          <a:xfrm>
            <a:off x="304800" y="1447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Renal toxicity</a:t>
            </a:r>
          </a:p>
        </p:txBody>
      </p:sp>
      <p:sp>
        <p:nvSpPr>
          <p:cNvPr id="9" name="TextBox 8"/>
          <p:cNvSpPr txBox="1"/>
          <p:nvPr/>
        </p:nvSpPr>
        <p:spPr>
          <a:xfrm>
            <a:off x="2362200" y="268069"/>
            <a:ext cx="43434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a:solidFill>
                  <a:schemeClr val="bg1"/>
                </a:solidFill>
                <a:latin typeface="Algerian" pitchFamily="82" charset="0"/>
              </a:rPr>
              <a:t>General ADRs</a:t>
            </a:r>
          </a:p>
        </p:txBody>
      </p:sp>
      <p:pic>
        <p:nvPicPr>
          <p:cNvPr id="10" name="Picture 2"/>
          <p:cNvPicPr>
            <a:picLocks noChangeAspect="1" noChangeArrowheads="1"/>
          </p:cNvPicPr>
          <p:nvPr/>
        </p:nvPicPr>
        <p:blipFill>
          <a:blip r:embed="rId3" cstate="print"/>
          <a:srcRect/>
          <a:stretch>
            <a:fillRect/>
          </a:stretch>
        </p:blipFill>
        <p:spPr bwMode="auto">
          <a:xfrm>
            <a:off x="4267200" y="1905000"/>
            <a:ext cx="47244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867400"/>
            <a:ext cx="44196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a:solidFill>
                  <a:schemeClr val="bg1"/>
                </a:solidFill>
              </a:rPr>
              <a:t>Ankylosing</a:t>
            </a:r>
            <a:r>
              <a:rPr lang="en-US" sz="2800" dirty="0">
                <a:solidFill>
                  <a:schemeClr val="bg1"/>
                </a:solidFill>
              </a:rPr>
              <a:t> </a:t>
            </a:r>
            <a:r>
              <a:rPr lang="en-US" sz="2800" dirty="0" err="1">
                <a:solidFill>
                  <a:schemeClr val="bg1"/>
                </a:solidFill>
              </a:rPr>
              <a:t>spondylitis</a:t>
            </a:r>
            <a:endParaRPr lang="en-US" sz="2800" dirty="0">
              <a:solidFill>
                <a:schemeClr val="bg1"/>
              </a:solidFill>
            </a:endParaRPr>
          </a:p>
        </p:txBody>
      </p:sp>
      <p:sp>
        <p:nvSpPr>
          <p:cNvPr id="6" name="TextBox 5"/>
          <p:cNvSpPr txBox="1"/>
          <p:nvPr/>
        </p:nvSpPr>
        <p:spPr>
          <a:xfrm>
            <a:off x="533400" y="4800600"/>
            <a:ext cx="46482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Acute musculoskeletal pain</a:t>
            </a:r>
          </a:p>
        </p:txBody>
      </p:sp>
      <p:sp>
        <p:nvSpPr>
          <p:cNvPr id="7" name="TextBox 6"/>
          <p:cNvSpPr txBox="1"/>
          <p:nvPr/>
        </p:nvSpPr>
        <p:spPr>
          <a:xfrm>
            <a:off x="457200" y="3657600"/>
            <a:ext cx="4343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Acute gouty arthritis</a:t>
            </a:r>
          </a:p>
        </p:txBody>
      </p:sp>
      <p:sp>
        <p:nvSpPr>
          <p:cNvPr id="8" name="TextBox 7"/>
          <p:cNvSpPr txBox="1"/>
          <p:nvPr/>
        </p:nvSpPr>
        <p:spPr>
          <a:xfrm>
            <a:off x="457200" y="1905000"/>
            <a:ext cx="4876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Short-term use in postoperative patients</a:t>
            </a:r>
          </a:p>
        </p:txBody>
      </p:sp>
      <p:sp>
        <p:nvSpPr>
          <p:cNvPr id="9" name="TextBox 8"/>
          <p:cNvSpPr txBox="1"/>
          <p:nvPr/>
        </p:nvSpPr>
        <p:spPr>
          <a:xfrm>
            <a:off x="1295400" y="457200"/>
            <a:ext cx="5943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b="1" dirty="0">
                <a:solidFill>
                  <a:schemeClr val="bg1"/>
                </a:solidFill>
                <a:latin typeface="Algerian" pitchFamily="82" charset="0"/>
              </a:rPr>
              <a:t>GENERAL CLINICAL USES</a:t>
            </a:r>
            <a:endParaRPr lang="en-US" sz="3600" dirty="0">
              <a:solidFill>
                <a:schemeClr val="bg1"/>
              </a:solidFill>
              <a:latin typeface="Algerian" pitchFamily="82" charset="0"/>
            </a:endParaRPr>
          </a:p>
        </p:txBody>
      </p:sp>
      <p:pic>
        <p:nvPicPr>
          <p:cNvPr id="10" name="Picture 5"/>
          <p:cNvPicPr>
            <a:picLocks noChangeAspect="1" noChangeArrowheads="1"/>
          </p:cNvPicPr>
          <p:nvPr/>
        </p:nvPicPr>
        <p:blipFill>
          <a:blip r:embed="rId3" cstate="print"/>
          <a:srcRect/>
          <a:stretch>
            <a:fillRect/>
          </a:stretch>
        </p:blipFill>
        <p:spPr bwMode="auto">
          <a:xfrm>
            <a:off x="5867400" y="2133600"/>
            <a:ext cx="2362200" cy="44196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4876800"/>
            <a:ext cx="2971800" cy="954107"/>
          </a:xfrm>
          <a:prstGeom prst="rect">
            <a:avLst/>
          </a:prstGeom>
          <a:solidFill>
            <a:srgbClr val="FFFF00"/>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Highly bound to plasma proteins</a:t>
            </a:r>
          </a:p>
        </p:txBody>
      </p:sp>
      <p:sp>
        <p:nvSpPr>
          <p:cNvPr id="7" name="TextBox 6"/>
          <p:cNvSpPr txBox="1"/>
          <p:nvPr/>
        </p:nvSpPr>
        <p:spPr>
          <a:xfrm>
            <a:off x="533400" y="3657600"/>
            <a:ext cx="2971800" cy="954107"/>
          </a:xfrm>
          <a:prstGeom prst="rect">
            <a:avLst/>
          </a:prstGeom>
          <a:solidFill>
            <a:srgbClr val="FFFF00"/>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Food decrease its absorption</a:t>
            </a:r>
          </a:p>
        </p:txBody>
      </p:sp>
      <p:sp>
        <p:nvSpPr>
          <p:cNvPr id="8" name="TextBox 7"/>
          <p:cNvSpPr txBox="1"/>
          <p:nvPr/>
        </p:nvSpPr>
        <p:spPr>
          <a:xfrm>
            <a:off x="609600" y="27432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Half-life 11 hours</a:t>
            </a:r>
          </a:p>
        </p:txBody>
      </p:sp>
      <p:pic>
        <p:nvPicPr>
          <p:cNvPr id="10" name="Picture 5"/>
          <p:cNvPicPr>
            <a:picLocks noChangeAspect="1" noChangeArrowheads="1"/>
          </p:cNvPicPr>
          <p:nvPr/>
        </p:nvPicPr>
        <p:blipFill>
          <a:blip r:embed="rId2" cstate="print"/>
          <a:srcRect/>
          <a:stretch>
            <a:fillRect/>
          </a:stretch>
        </p:blipFill>
        <p:spPr bwMode="auto">
          <a:xfrm>
            <a:off x="6400800" y="2133600"/>
            <a:ext cx="2400300" cy="2171700"/>
          </a:xfrm>
          <a:prstGeom prst="rect">
            <a:avLst/>
          </a:prstGeom>
          <a:noFill/>
        </p:spPr>
      </p:pic>
      <p:pic>
        <p:nvPicPr>
          <p:cNvPr id="2050" name="Picture 2" descr="https://encrypted-tbn1.gstatic.com/images?q=tbn:ANd9GcQppC6pdGd6C9L697SDVEM2ivVCZoEwXV7qKlOyU_NUyrVy0dtt2w">
            <a:hlinkClick r:id="rId3"/>
          </p:cNvPr>
          <p:cNvPicPr>
            <a:picLocks noChangeAspect="1" noChangeArrowheads="1"/>
          </p:cNvPicPr>
          <p:nvPr/>
        </p:nvPicPr>
        <p:blipFill>
          <a:blip r:embed="rId4" cstate="print"/>
          <a:srcRect/>
          <a:stretch>
            <a:fillRect/>
          </a:stretch>
        </p:blipFill>
        <p:spPr bwMode="auto">
          <a:xfrm>
            <a:off x="1219200" y="152400"/>
            <a:ext cx="4495800" cy="22288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52400"/>
            <a:ext cx="8229600" cy="1143000"/>
          </a:xfrm>
        </p:spPr>
        <p:txBody>
          <a:bodyPr lIns="91440" rIns="91440" bIns="45720">
            <a:noAutofit/>
          </a:bodyPr>
          <a:lstStyle/>
          <a:p>
            <a:pPr algn="ctr" eaLnBrk="1" hangingPunct="1"/>
            <a:r>
              <a:rPr lang="en-US" sz="3600" b="1" dirty="0">
                <a:solidFill>
                  <a:srgbClr val="FFFF00"/>
                </a:solidFill>
              </a:rPr>
              <a:t>Non-steroidal </a:t>
            </a:r>
            <a:br>
              <a:rPr lang="en-US" sz="3600" b="1" dirty="0">
                <a:solidFill>
                  <a:srgbClr val="FFFF00"/>
                </a:solidFill>
              </a:rPr>
            </a:br>
            <a:r>
              <a:rPr lang="en-US" sz="3600" b="1" dirty="0">
                <a:solidFill>
                  <a:srgbClr val="FFFF00"/>
                </a:solidFill>
              </a:rPr>
              <a:t>anti-inflammatory Drugs</a:t>
            </a:r>
            <a:endParaRPr lang="en-US" sz="1600" b="1" dirty="0">
              <a:solidFill>
                <a:srgbClr val="FFFF00"/>
              </a:solidFill>
            </a:endParaRPr>
          </a:p>
        </p:txBody>
      </p:sp>
      <p:sp>
        <p:nvSpPr>
          <p:cNvPr id="13315" name="Content Placeholder 2"/>
          <p:cNvSpPr>
            <a:spLocks noGrp="1"/>
          </p:cNvSpPr>
          <p:nvPr>
            <p:ph idx="1"/>
          </p:nvPr>
        </p:nvSpPr>
        <p:spPr>
          <a:xfrm>
            <a:off x="381000" y="1828800"/>
            <a:ext cx="8382000" cy="3352800"/>
          </a:xfrm>
        </p:spPr>
        <p:txBody>
          <a:bodyPr>
            <a:normAutofit fontScale="92500"/>
          </a:bodyPr>
          <a:lstStyle/>
          <a:p>
            <a:pPr eaLnBrk="1" hangingPunct="1"/>
            <a:r>
              <a:rPr lang="en-US" sz="3600" b="1" dirty="0">
                <a:solidFill>
                  <a:srgbClr val="FFFF00"/>
                </a:solidFill>
              </a:rPr>
              <a:t>NSAIDs</a:t>
            </a:r>
            <a:r>
              <a:rPr lang="en-US" sz="3600" dirty="0"/>
              <a:t> are group of drugs that share in common the capacity to induce:</a:t>
            </a:r>
          </a:p>
          <a:p>
            <a:pPr eaLnBrk="1" hangingPunct="1"/>
            <a:r>
              <a:rPr lang="en-US" sz="3600" dirty="0"/>
              <a:t>Analgesic effect.</a:t>
            </a:r>
          </a:p>
          <a:p>
            <a:pPr eaLnBrk="1" hangingPunct="1"/>
            <a:r>
              <a:rPr lang="en-US" sz="3600" dirty="0"/>
              <a:t>Antipyretic effect.</a:t>
            </a:r>
          </a:p>
          <a:p>
            <a:pPr eaLnBrk="1" hangingPunct="1"/>
            <a:r>
              <a:rPr lang="en-US" sz="3600" dirty="0"/>
              <a:t>Anti-inflammatory effect.</a:t>
            </a:r>
          </a:p>
          <a:p>
            <a:pPr eaLnBrk="1" hangingPunct="1"/>
            <a:endParaRPr lang="en-US" sz="3600" dirty="0"/>
          </a:p>
        </p:txBody>
      </p:sp>
    </p:spTree>
    <p:extLst>
      <p:ext uri="{BB962C8B-B14F-4D97-AF65-F5344CB8AC3E}">
        <p14:creationId xmlns:p14="http://schemas.microsoft.com/office/powerpoint/2010/main" val="35598094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250"/>
                                        <p:tgtEl>
                                          <p:spTgt spid="13315">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1250"/>
                                        <p:tgtEl>
                                          <p:spTgt spid="13315">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1250"/>
                                        <p:tgtEl>
                                          <p:spTgt spid="13315">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125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81000"/>
            <a:ext cx="8763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b="1" dirty="0">
                <a:solidFill>
                  <a:schemeClr val="bg1"/>
                </a:solidFill>
                <a:latin typeface="Algerian" pitchFamily="82" charset="0"/>
              </a:rPr>
              <a:t>MECHANISM OF ACTION OF NSAIDS</a:t>
            </a:r>
            <a:endParaRPr lang="en-US" sz="3600" dirty="0">
              <a:solidFill>
                <a:schemeClr val="bg1"/>
              </a:solidFill>
              <a:latin typeface="Algerian" pitchFamily="82" charset="0"/>
            </a:endParaRPr>
          </a:p>
        </p:txBody>
      </p:sp>
      <p:pic>
        <p:nvPicPr>
          <p:cNvPr id="10" name="Picture 8" descr="Membrane phospholipids&#10;Arachidonic acid&#10;Leukotienes Prostaglandins Thromboxane Prostacyclin&#10;Prostanoids&#10;COXLipoxygenase&#10;Ph..."/>
          <p:cNvPicPr>
            <a:picLocks noChangeAspect="1" noChangeArrowheads="1"/>
          </p:cNvPicPr>
          <p:nvPr/>
        </p:nvPicPr>
        <p:blipFill>
          <a:blip r:embed="rId3" cstate="print"/>
          <a:srcRect/>
          <a:stretch>
            <a:fillRect/>
          </a:stretch>
        </p:blipFill>
        <p:spPr bwMode="auto">
          <a:xfrm>
            <a:off x="4559300" y="1447800"/>
            <a:ext cx="4432300" cy="5029200"/>
          </a:xfrm>
          <a:prstGeom prst="rect">
            <a:avLst/>
          </a:prstGeom>
          <a:noFill/>
        </p:spPr>
      </p:pic>
      <p:sp>
        <p:nvSpPr>
          <p:cNvPr id="2" name="Rectangle 1"/>
          <p:cNvSpPr/>
          <p:nvPr/>
        </p:nvSpPr>
        <p:spPr>
          <a:xfrm>
            <a:off x="228600" y="1447800"/>
            <a:ext cx="4330700" cy="4524315"/>
          </a:xfrm>
          <a:prstGeom prst="rect">
            <a:avLst/>
          </a:prstGeom>
        </p:spPr>
        <p:txBody>
          <a:bodyPr wrap="square">
            <a:spAutoFit/>
          </a:bodyPr>
          <a:lstStyle/>
          <a:p>
            <a:pPr marL="342900" indent="-342900">
              <a:buFont typeface="Wingdings" pitchFamily="2" charset="2"/>
              <a:buChar char="Ø"/>
            </a:pPr>
            <a:r>
              <a:rPr lang="en-US" sz="2400" dirty="0"/>
              <a:t>NSAIDs inhibit </a:t>
            </a:r>
            <a:r>
              <a:rPr lang="en-US" sz="2400" b="1" dirty="0">
                <a:solidFill>
                  <a:srgbClr val="FFFF00"/>
                </a:solidFill>
              </a:rPr>
              <a:t>cyclooxygenase (COX) enzymes </a:t>
            </a:r>
            <a:r>
              <a:rPr lang="en-US" sz="2400" dirty="0"/>
              <a:t>responsible for the  production of prostaglandins (PGs) which promote </a:t>
            </a:r>
            <a:r>
              <a:rPr lang="en-US" sz="2400" b="1" dirty="0">
                <a:solidFill>
                  <a:srgbClr val="FF0000"/>
                </a:solidFill>
              </a:rPr>
              <a:t>inflammation</a:t>
            </a:r>
            <a:r>
              <a:rPr lang="en-US" sz="2400" b="1" dirty="0">
                <a:solidFill>
                  <a:schemeClr val="tx2"/>
                </a:solidFill>
              </a:rPr>
              <a:t> </a:t>
            </a:r>
            <a:r>
              <a:rPr lang="en-US" sz="2400" dirty="0"/>
              <a:t>necessary for healing, </a:t>
            </a:r>
            <a:r>
              <a:rPr lang="en-US" sz="2400" b="1" dirty="0">
                <a:solidFill>
                  <a:srgbClr val="FF0000"/>
                </a:solidFill>
              </a:rPr>
              <a:t>pain</a:t>
            </a:r>
            <a:r>
              <a:rPr lang="en-US" sz="2400" dirty="0">
                <a:solidFill>
                  <a:schemeClr val="tx2"/>
                </a:solidFill>
              </a:rPr>
              <a:t> </a:t>
            </a:r>
            <a:r>
              <a:rPr lang="en-US" sz="2400" dirty="0"/>
              <a:t>and </a:t>
            </a:r>
            <a:r>
              <a:rPr lang="en-US" sz="2400" b="1" dirty="0">
                <a:solidFill>
                  <a:srgbClr val="FF0000"/>
                </a:solidFill>
              </a:rPr>
              <a:t>fever</a:t>
            </a:r>
            <a:r>
              <a:rPr lang="en-US" sz="2400" b="1" dirty="0">
                <a:solidFill>
                  <a:schemeClr val="tx2"/>
                </a:solidFill>
              </a:rPr>
              <a:t>.</a:t>
            </a:r>
            <a:r>
              <a:rPr lang="en-US" sz="2400" b="1" dirty="0">
                <a:solidFill>
                  <a:srgbClr val="FF0000"/>
                </a:solidFill>
              </a:rPr>
              <a:t> </a:t>
            </a:r>
            <a:r>
              <a:rPr lang="en-US" sz="2400" dirty="0"/>
              <a:t> </a:t>
            </a:r>
          </a:p>
          <a:p>
            <a:pPr marL="342900" indent="-342900">
              <a:buFont typeface="Wingdings" pitchFamily="2" charset="2"/>
              <a:buChar char="Ø"/>
            </a:pPr>
            <a:r>
              <a:rPr lang="en-US" sz="2400" b="1" dirty="0">
                <a:solidFill>
                  <a:srgbClr val="FFFF00"/>
                </a:solidFill>
              </a:rPr>
              <a:t>As a consequence, ongoing inflammation, pain and fever are reduced by NSAIDs.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75657" y="304800"/>
            <a:ext cx="6215743"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a:solidFill>
                  <a:schemeClr val="bg1"/>
                </a:solidFill>
                <a:latin typeface="Algerian" pitchFamily="82" charset="0"/>
              </a:rPr>
              <a:t>COX </a:t>
            </a:r>
            <a:r>
              <a:rPr lang="en-US" sz="3600" dirty="0" err="1">
                <a:solidFill>
                  <a:schemeClr val="bg1"/>
                </a:solidFill>
                <a:latin typeface="Algerian" pitchFamily="82" charset="0"/>
              </a:rPr>
              <a:t>isoforms</a:t>
            </a:r>
            <a:endParaRPr lang="en-US" sz="3600" dirty="0">
              <a:solidFill>
                <a:schemeClr val="bg1"/>
              </a:solidFill>
              <a:latin typeface="Algerian" pitchFamily="82" charset="0"/>
            </a:endParaRPr>
          </a:p>
        </p:txBody>
      </p:sp>
      <p:pic>
        <p:nvPicPr>
          <p:cNvPr id="1026" name="Picture 2"/>
          <p:cNvPicPr>
            <a:picLocks noChangeAspect="1" noChangeArrowheads="1"/>
          </p:cNvPicPr>
          <p:nvPr/>
        </p:nvPicPr>
        <p:blipFill>
          <a:blip r:embed="rId2" cstate="print"/>
          <a:srcRect/>
          <a:stretch>
            <a:fillRect/>
          </a:stretch>
        </p:blipFill>
        <p:spPr bwMode="auto">
          <a:xfrm>
            <a:off x="4953000" y="1371600"/>
            <a:ext cx="4038600" cy="4876800"/>
          </a:xfrm>
          <a:prstGeom prst="rect">
            <a:avLst/>
          </a:prstGeom>
          <a:noFill/>
          <a:ln w="9525">
            <a:noFill/>
            <a:miter lim="800000"/>
            <a:headEnd/>
            <a:tailEnd/>
          </a:ln>
        </p:spPr>
      </p:pic>
      <p:sp>
        <p:nvSpPr>
          <p:cNvPr id="2" name="Rectangle 1"/>
          <p:cNvSpPr/>
          <p:nvPr/>
        </p:nvSpPr>
        <p:spPr>
          <a:xfrm>
            <a:off x="-22654" y="1315045"/>
            <a:ext cx="4975654" cy="5509200"/>
          </a:xfrm>
          <a:prstGeom prst="rect">
            <a:avLst/>
          </a:prstGeom>
        </p:spPr>
        <p:txBody>
          <a:bodyPr wrap="square">
            <a:spAutoFit/>
          </a:bodyPr>
          <a:lstStyle/>
          <a:p>
            <a:pPr marL="285750" indent="-285750">
              <a:buFontTx/>
              <a:buChar char="-"/>
            </a:pPr>
            <a:r>
              <a:rPr lang="en-US" sz="2200" b="1" dirty="0">
                <a:solidFill>
                  <a:srgbClr val="FFFF00"/>
                </a:solidFill>
              </a:rPr>
              <a:t>COX-1 </a:t>
            </a:r>
            <a:r>
              <a:rPr lang="en-US" sz="2200" dirty="0"/>
              <a:t>produces PGs that support  the blood clotting function of platelets; and protect the lining of the stomach from the damaging effects of acid. </a:t>
            </a:r>
            <a:r>
              <a:rPr lang="en-US" sz="2200" b="1" dirty="0">
                <a:solidFill>
                  <a:srgbClr val="FFFF00"/>
                </a:solidFill>
              </a:rPr>
              <a:t>NSAIDs which inhibit COX1 can cause ulcers in the stomach and promote bleeding. </a:t>
            </a:r>
          </a:p>
          <a:p>
            <a:endParaRPr lang="en-US" sz="2200" b="1" dirty="0">
              <a:solidFill>
                <a:srgbClr val="FFFF00"/>
              </a:solidFill>
            </a:endParaRPr>
          </a:p>
          <a:p>
            <a:pPr marL="285750" indent="-285750">
              <a:buFontTx/>
              <a:buChar char="-"/>
            </a:pPr>
            <a:r>
              <a:rPr lang="en-US" sz="2200" b="1" dirty="0">
                <a:solidFill>
                  <a:srgbClr val="FFFF00"/>
                </a:solidFill>
              </a:rPr>
              <a:t>COX-2 </a:t>
            </a:r>
            <a:r>
              <a:rPr lang="en-US" sz="2200" dirty="0"/>
              <a:t> is expressed at sites of inflammation and produces PGs that mediate inflammation and pain.</a:t>
            </a:r>
          </a:p>
          <a:p>
            <a:pPr marL="285750" indent="-285750">
              <a:buFontTx/>
              <a:buChar char="-"/>
            </a:pPr>
            <a:endParaRPr lang="en-US" sz="2200" b="1" dirty="0">
              <a:solidFill>
                <a:srgbClr val="FFFF00"/>
              </a:solidFill>
            </a:endParaRPr>
          </a:p>
          <a:p>
            <a:pPr marL="285750" indent="-285750">
              <a:buFontTx/>
              <a:buChar char="-"/>
            </a:pPr>
            <a:r>
              <a:rPr lang="en-US" sz="2200" b="1" dirty="0">
                <a:solidFill>
                  <a:srgbClr val="FFFF00"/>
                </a:solidFill>
              </a:rPr>
              <a:t>COX3</a:t>
            </a:r>
            <a:r>
              <a:rPr lang="en-US" sz="2200" b="1" dirty="0">
                <a:solidFill>
                  <a:schemeClr val="bg1"/>
                </a:solidFill>
              </a:rPr>
              <a:t> </a:t>
            </a:r>
            <a:r>
              <a:rPr lang="en-US" sz="2200" b="1" dirty="0"/>
              <a:t>is</a:t>
            </a:r>
            <a:r>
              <a:rPr lang="en-US" sz="2200" dirty="0"/>
              <a:t> a new </a:t>
            </a:r>
            <a:r>
              <a:rPr lang="en-US" sz="2200" dirty="0" err="1"/>
              <a:t>isozyme</a:t>
            </a:r>
            <a:r>
              <a:rPr lang="en-US" sz="2200" dirty="0"/>
              <a:t> found in the brain , it is the target for </a:t>
            </a:r>
            <a:r>
              <a:rPr lang="en-US" sz="2200" b="1" dirty="0">
                <a:solidFill>
                  <a:srgbClr val="FFFF00"/>
                </a:solidFill>
              </a:rPr>
              <a:t>acetaminophen</a:t>
            </a:r>
            <a:r>
              <a:rPr lang="en-US" sz="2200" dirty="0"/>
              <a:t>.</a:t>
            </a:r>
            <a:r>
              <a:rPr lang="en-US" sz="2200" b="1" dirty="0">
                <a:solidFill>
                  <a:schemeClr val="bg1"/>
                </a:solidFill>
              </a:rPr>
              <a:t> </a:t>
            </a:r>
            <a:endParaRPr lang="en-US" sz="2200" b="1" dirty="0">
              <a:solidFill>
                <a:srgbClr val="FFFF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2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828800"/>
            <a:ext cx="3962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eaLnBrk="0" hangingPunct="0"/>
            <a:r>
              <a:rPr lang="en-US" sz="2800" dirty="0">
                <a:solidFill>
                  <a:schemeClr val="bg1"/>
                </a:solidFill>
                <a:latin typeface="Arial Narrow" pitchFamily="-105" charset="0"/>
              </a:rPr>
              <a:t>Nonselective COX-1/COX-2</a:t>
            </a:r>
          </a:p>
          <a:p>
            <a:pPr eaLnBrk="0" hangingPunct="0"/>
            <a:r>
              <a:rPr lang="en-US" sz="2800" dirty="0">
                <a:solidFill>
                  <a:schemeClr val="bg1"/>
                </a:solidFill>
                <a:latin typeface="Arial Narrow" pitchFamily="-105" charset="0"/>
              </a:rPr>
              <a:t>Inhibitors </a:t>
            </a:r>
            <a:endParaRPr lang="en-US" sz="2800" dirty="0"/>
          </a:p>
        </p:txBody>
      </p:sp>
      <p:sp>
        <p:nvSpPr>
          <p:cNvPr id="5" name="TextBox 4"/>
          <p:cNvSpPr txBox="1"/>
          <p:nvPr/>
        </p:nvSpPr>
        <p:spPr>
          <a:xfrm>
            <a:off x="5181600" y="5943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a:solidFill>
                  <a:schemeClr val="bg1"/>
                </a:solidFill>
              </a:rPr>
              <a:t>Paracetamol</a:t>
            </a:r>
            <a:endParaRPr lang="en-US" sz="2800" dirty="0">
              <a:solidFill>
                <a:schemeClr val="bg1"/>
              </a:solidFill>
            </a:endParaRPr>
          </a:p>
        </p:txBody>
      </p:sp>
      <p:sp>
        <p:nvSpPr>
          <p:cNvPr id="6" name="TextBox 5"/>
          <p:cNvSpPr txBox="1"/>
          <p:nvPr/>
        </p:nvSpPr>
        <p:spPr>
          <a:xfrm>
            <a:off x="5257800" y="3352800"/>
            <a:ext cx="14859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a:solidFill>
                  <a:schemeClr val="bg1"/>
                </a:solidFill>
              </a:rPr>
              <a:t>Coxibs</a:t>
            </a:r>
            <a:endParaRPr lang="en-US" sz="2800" dirty="0">
              <a:solidFill>
                <a:schemeClr val="bg1"/>
              </a:solidFill>
            </a:endParaRPr>
          </a:p>
        </p:txBody>
      </p:sp>
      <p:sp>
        <p:nvSpPr>
          <p:cNvPr id="8" name="TextBox 7"/>
          <p:cNvSpPr txBox="1"/>
          <p:nvPr/>
        </p:nvSpPr>
        <p:spPr>
          <a:xfrm>
            <a:off x="5257800" y="2067580"/>
            <a:ext cx="3429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Aspirin, Diclofenac                                </a:t>
            </a:r>
          </a:p>
        </p:txBody>
      </p:sp>
      <p:sp>
        <p:nvSpPr>
          <p:cNvPr id="9" name="TextBox 8"/>
          <p:cNvSpPr txBox="1"/>
          <p:nvPr/>
        </p:nvSpPr>
        <p:spPr>
          <a:xfrm>
            <a:off x="1676400" y="533400"/>
            <a:ext cx="62484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a:solidFill>
                  <a:schemeClr val="bg1"/>
                </a:solidFill>
                <a:latin typeface="Algerian" pitchFamily="82" charset="0"/>
              </a:rPr>
              <a:t>Classification of NSAIDs</a:t>
            </a:r>
          </a:p>
        </p:txBody>
      </p:sp>
      <p:sp>
        <p:nvSpPr>
          <p:cNvPr id="10" name="TextBox 9"/>
          <p:cNvSpPr txBox="1"/>
          <p:nvPr/>
        </p:nvSpPr>
        <p:spPr>
          <a:xfrm>
            <a:off x="5257800" y="4800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a:solidFill>
                  <a:schemeClr val="bg1"/>
                </a:solidFill>
              </a:rPr>
              <a:t>Meloxicam</a:t>
            </a:r>
            <a:endParaRPr lang="en-US" sz="2800" dirty="0">
              <a:solidFill>
                <a:schemeClr val="bg1"/>
              </a:solidFill>
            </a:endParaRPr>
          </a:p>
        </p:txBody>
      </p:sp>
      <p:sp>
        <p:nvSpPr>
          <p:cNvPr id="11" name="TextBox 10"/>
          <p:cNvSpPr txBox="1"/>
          <p:nvPr/>
        </p:nvSpPr>
        <p:spPr>
          <a:xfrm>
            <a:off x="381000" y="4572000"/>
            <a:ext cx="2971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Preferential COX2 inhibitors</a:t>
            </a:r>
          </a:p>
        </p:txBody>
      </p:sp>
      <p:sp>
        <p:nvSpPr>
          <p:cNvPr id="12" name="TextBox 11"/>
          <p:cNvSpPr txBox="1"/>
          <p:nvPr/>
        </p:nvSpPr>
        <p:spPr>
          <a:xfrm>
            <a:off x="381000" y="5943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a:solidFill>
                  <a:schemeClr val="bg1"/>
                </a:solidFill>
              </a:rPr>
              <a:t>COX3 inhibitors</a:t>
            </a:r>
          </a:p>
        </p:txBody>
      </p:sp>
      <p:sp>
        <p:nvSpPr>
          <p:cNvPr id="13" name="TextBox 12"/>
          <p:cNvSpPr txBox="1"/>
          <p:nvPr/>
        </p:nvSpPr>
        <p:spPr>
          <a:xfrm>
            <a:off x="381000" y="3200400"/>
            <a:ext cx="3962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eaLnBrk="0" hangingPunct="0"/>
            <a:r>
              <a:rPr lang="en-US" sz="2800" dirty="0">
                <a:solidFill>
                  <a:schemeClr val="bg1"/>
                </a:solidFill>
                <a:latin typeface="Arial Narrow" pitchFamily="-105" charset="0"/>
              </a:rPr>
              <a:t>Selective COX-2</a:t>
            </a:r>
          </a:p>
          <a:p>
            <a:pPr eaLnBrk="0" hangingPunct="0"/>
            <a:r>
              <a:rPr lang="en-US" sz="2800" dirty="0">
                <a:solidFill>
                  <a:schemeClr val="bg1"/>
                </a:solidFill>
                <a:latin typeface="Arial Narrow" pitchFamily="-105" charset="0"/>
              </a:rPr>
              <a:t>Inhibitors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1"/>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6" dur="1000" fill="hold"/>
                                        <p:tgtEl>
                                          <p:spTgt spid="5"/>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5364163" y="476250"/>
            <a:ext cx="2879725" cy="863600"/>
          </a:xfrm>
          <a:prstGeom prst="cloudCallout">
            <a:avLst>
              <a:gd name="adj1" fmla="val -89912"/>
              <a:gd name="adj2" fmla="val 90991"/>
            </a:avLst>
          </a:prstGeom>
          <a:solidFill>
            <a:srgbClr val="CC0000"/>
          </a:solidFill>
          <a:ln w="9525">
            <a:noFill/>
            <a:round/>
            <a:headEnd/>
            <a:tailEnd/>
          </a:ln>
          <a:effectLst/>
        </p:spPr>
        <p:txBody>
          <a:bodyPr/>
          <a:lstStyle/>
          <a:p>
            <a:pPr>
              <a:spcBef>
                <a:spcPct val="50000"/>
              </a:spcBef>
            </a:pPr>
            <a:r>
              <a:rPr kumimoji="0" lang="en-US" altLang="zh-CN" sz="3200" b="1">
                <a:latin typeface="Arial" pitchFamily="34" charset="0"/>
              </a:rPr>
              <a:t>NSAIDs</a:t>
            </a:r>
          </a:p>
          <a:p>
            <a:pPr algn="ctr">
              <a:spcBef>
                <a:spcPct val="50000"/>
              </a:spcBef>
              <a:buFontTx/>
              <a:buChar char="•"/>
            </a:pPr>
            <a:endParaRPr kumimoji="0" lang="zh-CN" altLang="en-US" sz="3200" b="1">
              <a:latin typeface="Arial" pitchFamily="34" charset="0"/>
            </a:endParaRPr>
          </a:p>
        </p:txBody>
      </p:sp>
      <p:sp>
        <p:nvSpPr>
          <p:cNvPr id="45059" name="AutoShape 3"/>
          <p:cNvSpPr>
            <a:spLocks noChangeArrowheads="1"/>
          </p:cNvSpPr>
          <p:nvPr/>
        </p:nvSpPr>
        <p:spPr bwMode="auto">
          <a:xfrm>
            <a:off x="684213" y="1437005"/>
            <a:ext cx="3384550" cy="2334578"/>
          </a:xfrm>
          <a:prstGeom prst="downArrowCallout">
            <a:avLst>
              <a:gd name="adj1" fmla="val 31773"/>
              <a:gd name="adj2" fmla="val 15886"/>
              <a:gd name="adj3" fmla="val 48843"/>
              <a:gd name="adj4" fmla="val 49764"/>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a:latin typeface="Arial" pitchFamily="34" charset="0"/>
              </a:rPr>
              <a:t>Prostaglandins</a:t>
            </a:r>
          </a:p>
          <a:p>
            <a:pPr algn="ctr">
              <a:spcBef>
                <a:spcPct val="50000"/>
              </a:spcBef>
            </a:pPr>
            <a:r>
              <a:rPr kumimoji="0" lang="en-US" altLang="zh-CN" sz="2800" b="1" dirty="0">
                <a:latin typeface="Arial" pitchFamily="34" charset="0"/>
              </a:rPr>
              <a:t>PGE2   PGF2</a:t>
            </a:r>
          </a:p>
        </p:txBody>
      </p:sp>
      <p:sp>
        <p:nvSpPr>
          <p:cNvPr id="45060" name="AutoShape 4"/>
          <p:cNvSpPr>
            <a:spLocks noChangeArrowheads="1"/>
          </p:cNvSpPr>
          <p:nvPr/>
        </p:nvSpPr>
        <p:spPr bwMode="auto">
          <a:xfrm>
            <a:off x="684213" y="3789363"/>
            <a:ext cx="3311525" cy="1509712"/>
          </a:xfrm>
          <a:prstGeom prst="downArrowCallout">
            <a:avLst>
              <a:gd name="adj1" fmla="val 48785"/>
              <a:gd name="adj2" fmla="val 24392"/>
              <a:gd name="adj3" fmla="val 38278"/>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a:latin typeface="Arial" pitchFamily="34" charset="0"/>
              </a:rPr>
              <a:t>Nerve ending of pain</a:t>
            </a:r>
          </a:p>
        </p:txBody>
      </p:sp>
      <p:sp>
        <p:nvSpPr>
          <p:cNvPr id="45061" name="Text Box 5"/>
          <p:cNvSpPr txBox="1">
            <a:spLocks noChangeArrowheads="1"/>
          </p:cNvSpPr>
          <p:nvPr/>
        </p:nvSpPr>
        <p:spPr bwMode="auto">
          <a:xfrm>
            <a:off x="1835150" y="5445125"/>
            <a:ext cx="1041400" cy="579438"/>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sz="3200" b="1">
                <a:latin typeface="Arial" pitchFamily="34" charset="0"/>
              </a:rPr>
              <a:t>Pain</a:t>
            </a:r>
          </a:p>
        </p:txBody>
      </p:sp>
      <p:sp>
        <p:nvSpPr>
          <p:cNvPr id="45062" name="Text Box 6"/>
          <p:cNvSpPr txBox="1">
            <a:spLocks noChangeArrowheads="1"/>
          </p:cNvSpPr>
          <p:nvPr/>
        </p:nvSpPr>
        <p:spPr bwMode="auto">
          <a:xfrm>
            <a:off x="5148263" y="2781300"/>
            <a:ext cx="2042547" cy="1169551"/>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sz="2800" b="1" dirty="0" err="1">
                <a:latin typeface="Arial" pitchFamily="34" charset="0"/>
              </a:rPr>
              <a:t>Bradykinin</a:t>
            </a:r>
            <a:endParaRPr kumimoji="0" lang="en-US" altLang="zh-CN" sz="2800" b="1" dirty="0">
              <a:latin typeface="Arial" pitchFamily="34" charset="0"/>
            </a:endParaRPr>
          </a:p>
          <a:p>
            <a:pPr>
              <a:spcBef>
                <a:spcPct val="50000"/>
              </a:spcBef>
            </a:pPr>
            <a:r>
              <a:rPr kumimoji="0" lang="en-US" altLang="zh-CN" sz="2800" b="1" dirty="0">
                <a:latin typeface="Arial" pitchFamily="34" charset="0"/>
              </a:rPr>
              <a:t>Histamine</a:t>
            </a:r>
          </a:p>
        </p:txBody>
      </p:sp>
      <p:sp>
        <p:nvSpPr>
          <p:cNvPr id="45063" name="Text Box 7"/>
          <p:cNvSpPr txBox="1">
            <a:spLocks noChangeArrowheads="1"/>
          </p:cNvSpPr>
          <p:nvPr/>
        </p:nvSpPr>
        <p:spPr bwMode="auto">
          <a:xfrm>
            <a:off x="7308850" y="1817688"/>
            <a:ext cx="1018227" cy="369332"/>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b="1" dirty="0">
                <a:latin typeface="Arial" pitchFamily="34" charset="0"/>
              </a:rPr>
              <a:t>Factors</a:t>
            </a:r>
          </a:p>
        </p:txBody>
      </p:sp>
      <p:sp>
        <p:nvSpPr>
          <p:cNvPr id="45064" name="Line 8"/>
          <p:cNvSpPr>
            <a:spLocks noChangeShapeType="1"/>
          </p:cNvSpPr>
          <p:nvPr/>
        </p:nvSpPr>
        <p:spPr bwMode="auto">
          <a:xfrm flipH="1">
            <a:off x="4140200" y="2060575"/>
            <a:ext cx="3240088" cy="0"/>
          </a:xfrm>
          <a:prstGeom prst="line">
            <a:avLst/>
          </a:prstGeom>
          <a:noFill/>
          <a:ln w="76200">
            <a:solidFill>
              <a:srgbClr val="336600"/>
            </a:solidFill>
            <a:round/>
            <a:headEnd/>
            <a:tailEnd type="triangle" w="med" len="med"/>
          </a:ln>
          <a:effectLst/>
        </p:spPr>
        <p:txBody>
          <a:bodyPr>
            <a:spAutoFit/>
          </a:bodyPr>
          <a:lstStyle/>
          <a:p>
            <a:endParaRPr lang="en-US"/>
          </a:p>
        </p:txBody>
      </p:sp>
      <p:sp>
        <p:nvSpPr>
          <p:cNvPr id="45065" name="Line 9"/>
          <p:cNvSpPr>
            <a:spLocks noChangeShapeType="1"/>
          </p:cNvSpPr>
          <p:nvPr/>
        </p:nvSpPr>
        <p:spPr bwMode="auto">
          <a:xfrm flipH="1">
            <a:off x="4067175" y="3213100"/>
            <a:ext cx="1081088" cy="1008063"/>
          </a:xfrm>
          <a:prstGeom prst="line">
            <a:avLst/>
          </a:prstGeom>
          <a:noFill/>
          <a:ln w="76200">
            <a:solidFill>
              <a:srgbClr val="336600"/>
            </a:solidFill>
            <a:round/>
            <a:headEnd/>
            <a:tailEnd type="triangle" w="med" len="med"/>
          </a:ln>
          <a:effectLst/>
        </p:spPr>
        <p:txBody>
          <a:bodyPr>
            <a:spAutoFit/>
          </a:bodyPr>
          <a:lstStyle/>
          <a:p>
            <a:endParaRPr lang="en-US"/>
          </a:p>
        </p:txBody>
      </p:sp>
      <p:sp>
        <p:nvSpPr>
          <p:cNvPr id="45066" name="Line 10"/>
          <p:cNvSpPr>
            <a:spLocks noChangeShapeType="1"/>
          </p:cNvSpPr>
          <p:nvPr/>
        </p:nvSpPr>
        <p:spPr bwMode="auto">
          <a:xfrm>
            <a:off x="3708400" y="2492375"/>
            <a:ext cx="719138" cy="1223963"/>
          </a:xfrm>
          <a:prstGeom prst="line">
            <a:avLst/>
          </a:prstGeom>
          <a:noFill/>
          <a:ln w="57150">
            <a:solidFill>
              <a:schemeClr val="folHlink"/>
            </a:solidFill>
            <a:round/>
            <a:headEnd/>
            <a:tailEnd type="triangle" w="med" len="med"/>
          </a:ln>
          <a:effectLst/>
        </p:spPr>
        <p:txBody>
          <a:bodyPr>
            <a:spAutoFit/>
          </a:bodyPr>
          <a:lstStyle/>
          <a:p>
            <a:endParaRPr lang="en-US"/>
          </a:p>
        </p:txBody>
      </p:sp>
      <p:sp>
        <p:nvSpPr>
          <p:cNvPr id="45067" name="Line 11"/>
          <p:cNvSpPr>
            <a:spLocks noChangeShapeType="1"/>
          </p:cNvSpPr>
          <p:nvPr/>
        </p:nvSpPr>
        <p:spPr bwMode="auto">
          <a:xfrm flipH="1">
            <a:off x="7164388" y="2420938"/>
            <a:ext cx="647700" cy="792162"/>
          </a:xfrm>
          <a:prstGeom prst="line">
            <a:avLst/>
          </a:prstGeom>
          <a:noFill/>
          <a:ln w="76200">
            <a:solidFill>
              <a:srgbClr val="336600"/>
            </a:solidFill>
            <a:round/>
            <a:headEnd/>
            <a:tailEnd type="triangle" w="med" len="med"/>
          </a:ln>
          <a:effectLst/>
        </p:spPr>
        <p:txBody>
          <a:bodyPr>
            <a:spAutoFit/>
          </a:bodyPr>
          <a:lstStyle/>
          <a:p>
            <a:endParaRPr lang="en-US"/>
          </a:p>
        </p:txBody>
      </p:sp>
      <p:sp>
        <p:nvSpPr>
          <p:cNvPr id="45068" name="Text Box 12"/>
          <p:cNvSpPr txBox="1">
            <a:spLocks noChangeArrowheads="1"/>
          </p:cNvSpPr>
          <p:nvPr/>
        </p:nvSpPr>
        <p:spPr bwMode="auto">
          <a:xfrm>
            <a:off x="4067175" y="2708275"/>
            <a:ext cx="481013" cy="701675"/>
          </a:xfrm>
          <a:prstGeom prst="rect">
            <a:avLst/>
          </a:prstGeom>
          <a:noFill/>
          <a:ln w="9525">
            <a:noFill/>
            <a:miter lim="800000"/>
            <a:headEnd/>
            <a:tailEnd/>
          </a:ln>
          <a:effectLst/>
        </p:spPr>
        <p:txBody>
          <a:bodyPr wrap="none">
            <a:spAutoFit/>
          </a:bodyPr>
          <a:lstStyle/>
          <a:p>
            <a:pPr>
              <a:spcBef>
                <a:spcPct val="50000"/>
              </a:spcBef>
            </a:pPr>
            <a:r>
              <a:rPr kumimoji="0" lang="zh-CN" altLang="en-US" sz="4000" b="1">
                <a:latin typeface="Arial" pitchFamily="34" charset="0"/>
              </a:rPr>
              <a:t>+</a:t>
            </a:r>
          </a:p>
        </p:txBody>
      </p:sp>
      <p:sp>
        <p:nvSpPr>
          <p:cNvPr id="45069" name="Text Box 13"/>
          <p:cNvSpPr txBox="1">
            <a:spLocks noChangeArrowheads="1"/>
          </p:cNvSpPr>
          <p:nvPr/>
        </p:nvSpPr>
        <p:spPr bwMode="auto">
          <a:xfrm>
            <a:off x="4464050" y="4437063"/>
            <a:ext cx="4284663" cy="1508105"/>
          </a:xfrm>
          <a:prstGeom prst="rect">
            <a:avLst/>
          </a:prstGeom>
          <a:noFill/>
          <a:ln w="9525">
            <a:solidFill>
              <a:schemeClr val="tx1"/>
            </a:solidFill>
            <a:miter lim="800000"/>
            <a:headEnd/>
            <a:tailEnd/>
          </a:ln>
          <a:effectLst/>
        </p:spPr>
        <p:txBody>
          <a:bodyPr>
            <a:spAutoFit/>
          </a:bodyPr>
          <a:lstStyle/>
          <a:p>
            <a:pPr>
              <a:buFontTx/>
              <a:buChar char="•"/>
            </a:pPr>
            <a:r>
              <a:rPr kumimoji="0" lang="en-US" altLang="zh-CN" sz="2800" b="1" dirty="0">
                <a:latin typeface="Arial" pitchFamily="34" charset="0"/>
              </a:rPr>
              <a:t>Block PGs production</a:t>
            </a:r>
          </a:p>
          <a:p>
            <a:pPr>
              <a:buFontTx/>
              <a:buChar char="•"/>
            </a:pPr>
            <a:endParaRPr kumimoji="0" lang="en-US" altLang="zh-CN" sz="800" b="1" dirty="0">
              <a:solidFill>
                <a:srgbClr val="FFFF00"/>
              </a:solidFill>
              <a:latin typeface="Arial" pitchFamily="34" charset="0"/>
            </a:endParaRPr>
          </a:p>
          <a:p>
            <a:pPr>
              <a:buFontTx/>
              <a:buChar char="•"/>
            </a:pPr>
            <a:r>
              <a:rPr lang="en-US" altLang="zh-CN" sz="2800" b="1" dirty="0">
                <a:latin typeface="Arial" pitchFamily="34" charset="0"/>
              </a:rPr>
              <a:t>  </a:t>
            </a:r>
            <a:r>
              <a:rPr lang="en-US" altLang="zh-CN" sz="2800" b="1" u="sng" dirty="0">
                <a:solidFill>
                  <a:srgbClr val="FF0000"/>
                </a:solidFill>
                <a:latin typeface="Arial" pitchFamily="34" charset="0"/>
              </a:rPr>
              <a:t>Sites of action</a:t>
            </a:r>
            <a:r>
              <a:rPr lang="en-US" altLang="zh-CN" sz="2800" b="1" dirty="0">
                <a:solidFill>
                  <a:srgbClr val="FF0000"/>
                </a:solidFill>
                <a:latin typeface="Arial" pitchFamily="34" charset="0"/>
              </a:rPr>
              <a:t>:  </a:t>
            </a:r>
            <a:r>
              <a:rPr lang="en-US" altLang="zh-CN" sz="2800" b="1" dirty="0">
                <a:latin typeface="Arial" pitchFamily="34" charset="0"/>
              </a:rPr>
              <a:t>peripheral tissue</a:t>
            </a:r>
          </a:p>
        </p:txBody>
      </p:sp>
      <p:sp>
        <p:nvSpPr>
          <p:cNvPr id="14" name="Rectangle 13"/>
          <p:cNvSpPr/>
          <p:nvPr/>
        </p:nvSpPr>
        <p:spPr>
          <a:xfrm>
            <a:off x="533400" y="304800"/>
            <a:ext cx="3810000" cy="707886"/>
          </a:xfrm>
          <a:prstGeom prst="rect">
            <a:avLst/>
          </a:prstGeom>
        </p:spPr>
        <p:txBody>
          <a:bodyPr wrap="square">
            <a:spAutoFit/>
          </a:bodyPr>
          <a:lstStyle/>
          <a:p>
            <a:r>
              <a:rPr lang="en-US" sz="4000" b="1" dirty="0">
                <a:solidFill>
                  <a:srgbClr val="FFFF00"/>
                </a:solidFill>
              </a:rPr>
              <a:t>1-ANALGESIC</a:t>
            </a:r>
            <a:endParaRPr lang="en-US" sz="4000" dirty="0">
              <a:solidFill>
                <a:srgbClr val="FFFF00"/>
              </a:solidFill>
            </a:endParaRPr>
          </a:p>
        </p:txBody>
      </p:sp>
      <p:pic>
        <p:nvPicPr>
          <p:cNvPr id="15" name="Picture 6" descr="pain"/>
          <p:cNvPicPr>
            <a:picLocks noChangeAspect="1" noChangeArrowheads="1"/>
          </p:cNvPicPr>
          <p:nvPr/>
        </p:nvPicPr>
        <p:blipFill>
          <a:blip r:embed="rId2" cstate="print"/>
          <a:srcRect/>
          <a:stretch>
            <a:fillRect/>
          </a:stretch>
        </p:blipFill>
        <p:spPr bwMode="auto">
          <a:xfrm>
            <a:off x="0" y="4800600"/>
            <a:ext cx="1828800" cy="2057400"/>
          </a:xfrm>
          <a:prstGeom prst="rect">
            <a:avLst/>
          </a:prstGeom>
          <a:noFill/>
        </p:spPr>
      </p:pic>
    </p:spTree>
    <p:extLst>
      <p:ext uri="{BB962C8B-B14F-4D97-AF65-F5344CB8AC3E}">
        <p14:creationId xmlns:p14="http://schemas.microsoft.com/office/powerpoint/2010/main" val="27816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linds(horizontal)">
                                      <p:cBhvr>
                                        <p:cTn id="7" dur="5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linds(horizontal)">
                                      <p:cBhvr>
                                        <p:cTn id="12" dur="500"/>
                                        <p:tgtEl>
                                          <p:spTgt spid="450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box(in)">
                                      <p:cBhvr>
                                        <p:cTn id="17" dur="500"/>
                                        <p:tgtEl>
                                          <p:spTgt spid="450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blinds(horizontal)">
                                      <p:cBhvr>
                                        <p:cTn id="22" dur="500"/>
                                        <p:tgtEl>
                                          <p:spTgt spid="4506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box(in)">
                                      <p:cBhvr>
                                        <p:cTn id="27" dur="500"/>
                                        <p:tgtEl>
                                          <p:spTgt spid="450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0"/>
                                        </p:tgtEl>
                                        <p:attrNameLst>
                                          <p:attrName>style.visibility</p:attrName>
                                        </p:attrNameLst>
                                      </p:cBhvr>
                                      <p:to>
                                        <p:strVal val="visible"/>
                                      </p:to>
                                    </p:set>
                                    <p:animEffect transition="in" filter="blinds(horizontal)">
                                      <p:cBhvr>
                                        <p:cTn id="32" dur="500"/>
                                        <p:tgtEl>
                                          <p:spTgt spid="450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65"/>
                                        </p:tgtEl>
                                        <p:attrNameLst>
                                          <p:attrName>style.visibility</p:attrName>
                                        </p:attrNameLst>
                                      </p:cBhvr>
                                      <p:to>
                                        <p:strVal val="visible"/>
                                      </p:to>
                                    </p:set>
                                    <p:animEffect transition="in" filter="blinds(horizontal)">
                                      <p:cBhvr>
                                        <p:cTn id="37" dur="500"/>
                                        <p:tgtEl>
                                          <p:spTgt spid="4506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066"/>
                                        </p:tgtEl>
                                        <p:attrNameLst>
                                          <p:attrName>style.visibility</p:attrName>
                                        </p:attrNameLst>
                                      </p:cBhvr>
                                      <p:to>
                                        <p:strVal val="visible"/>
                                      </p:to>
                                    </p:set>
                                    <p:animEffect transition="in" filter="box(in)">
                                      <p:cBhvr>
                                        <p:cTn id="42" dur="500"/>
                                        <p:tgtEl>
                                          <p:spTgt spid="4506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5068"/>
                                        </p:tgtEl>
                                        <p:attrNameLst>
                                          <p:attrName>style.visibility</p:attrName>
                                        </p:attrNameLst>
                                      </p:cBhvr>
                                      <p:to>
                                        <p:strVal val="visible"/>
                                      </p:to>
                                    </p:set>
                                    <p:anim calcmode="lin" valueType="num">
                                      <p:cBhvr additive="base">
                                        <p:cTn id="47" dur="500" fill="hold"/>
                                        <p:tgtEl>
                                          <p:spTgt spid="45068"/>
                                        </p:tgtEl>
                                        <p:attrNameLst>
                                          <p:attrName>ppt_x</p:attrName>
                                        </p:attrNameLst>
                                      </p:cBhvr>
                                      <p:tavLst>
                                        <p:tav tm="0">
                                          <p:val>
                                            <p:strVal val="#ppt_x"/>
                                          </p:val>
                                        </p:tav>
                                        <p:tav tm="100000">
                                          <p:val>
                                            <p:strVal val="#ppt_x"/>
                                          </p:val>
                                        </p:tav>
                                      </p:tavLst>
                                    </p:anim>
                                    <p:anim calcmode="lin" valueType="num">
                                      <p:cBhvr additive="base">
                                        <p:cTn id="48"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061"/>
                                        </p:tgtEl>
                                        <p:attrNameLst>
                                          <p:attrName>style.visibility</p:attrName>
                                        </p:attrNameLst>
                                      </p:cBhvr>
                                      <p:to>
                                        <p:strVal val="visible"/>
                                      </p:to>
                                    </p:set>
                                    <p:animEffect transition="in" filter="blinds(horizontal)">
                                      <p:cBhvr>
                                        <p:cTn id="53" dur="500"/>
                                        <p:tgtEl>
                                          <p:spTgt spid="4506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5058"/>
                                        </p:tgtEl>
                                        <p:attrNameLst>
                                          <p:attrName>style.visibility</p:attrName>
                                        </p:attrNameLst>
                                      </p:cBhvr>
                                      <p:to>
                                        <p:strVal val="visible"/>
                                      </p:to>
                                    </p:set>
                                    <p:animEffect transition="in" filter="box(in)">
                                      <p:cBhvr>
                                        <p:cTn id="58" dur="500"/>
                                        <p:tgtEl>
                                          <p:spTgt spid="45058"/>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9"/>
                                        </p:tgtEl>
                                        <p:attrNameLst>
                                          <p:attrName>style.visibility</p:attrName>
                                        </p:attrNameLst>
                                      </p:cBhvr>
                                      <p:to>
                                        <p:strVal val="visible"/>
                                      </p:to>
                                    </p:set>
                                    <p:animEffect transition="in" filter="strips(downLeft)">
                                      <p:cBhvr>
                                        <p:cTn id="63"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autoUpdateAnimBg="0"/>
      <p:bldP spid="45059" grpId="0" animBg="1" autoUpdateAnimBg="0"/>
      <p:bldP spid="45060" grpId="0" animBg="1" autoUpdateAnimBg="0"/>
      <p:bldP spid="45061" grpId="0" animBg="1" autoUpdateAnimBg="0"/>
      <p:bldP spid="45062" grpId="0" animBg="1" autoUpdateAnimBg="0"/>
      <p:bldP spid="45063" grpId="0" animBg="1" autoUpdateAnimBg="0"/>
      <p:bldP spid="45064" grpId="0" animBg="1"/>
      <p:bldP spid="45065" grpId="0" animBg="1"/>
      <p:bldP spid="45066" grpId="0" animBg="1"/>
      <p:bldP spid="45067" grpId="0" animBg="1"/>
      <p:bldP spid="45068" grpId="0" autoUpdateAnimBg="0"/>
      <p:bldP spid="4506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1026"/>
          <p:cNvSpPr>
            <a:spLocks noChangeArrowheads="1"/>
          </p:cNvSpPr>
          <p:nvPr/>
        </p:nvSpPr>
        <p:spPr bwMode="auto">
          <a:xfrm>
            <a:off x="4953000" y="1828800"/>
            <a:ext cx="2879725" cy="863600"/>
          </a:xfrm>
          <a:prstGeom prst="cloudCallout">
            <a:avLst>
              <a:gd name="adj1" fmla="val -104356"/>
              <a:gd name="adj2" fmla="val -77940"/>
            </a:avLst>
          </a:prstGeom>
          <a:solidFill>
            <a:srgbClr val="CC0000"/>
          </a:solidFill>
          <a:ln w="9525">
            <a:noFill/>
            <a:round/>
            <a:headEnd/>
            <a:tailEnd/>
          </a:ln>
          <a:effectLst/>
        </p:spPr>
        <p:txBody>
          <a:bodyPr/>
          <a:lstStyle/>
          <a:p>
            <a:pPr>
              <a:spcBef>
                <a:spcPct val="50000"/>
              </a:spcBef>
            </a:pPr>
            <a:r>
              <a:rPr kumimoji="0" lang="en-US" altLang="zh-CN" sz="3200" b="1" dirty="0">
                <a:latin typeface="Arial" pitchFamily="34" charset="0"/>
              </a:rPr>
              <a:t>NSAIDs</a:t>
            </a:r>
          </a:p>
          <a:p>
            <a:pPr algn="ctr">
              <a:spcBef>
                <a:spcPct val="50000"/>
              </a:spcBef>
              <a:buFontTx/>
              <a:buChar char="•"/>
            </a:pPr>
            <a:endParaRPr kumimoji="0" lang="zh-CN" altLang="en-US" sz="3200" b="1" dirty="0">
              <a:latin typeface="Arial" pitchFamily="34" charset="0"/>
            </a:endParaRPr>
          </a:p>
        </p:txBody>
      </p:sp>
      <p:sp>
        <p:nvSpPr>
          <p:cNvPr id="39939" name="AutoShape 1027"/>
          <p:cNvSpPr>
            <a:spLocks noChangeArrowheads="1"/>
          </p:cNvSpPr>
          <p:nvPr/>
        </p:nvSpPr>
        <p:spPr bwMode="auto">
          <a:xfrm>
            <a:off x="3886200" y="1066800"/>
            <a:ext cx="4498975" cy="519113"/>
          </a:xfrm>
          <a:prstGeom prst="leftArrowCallout">
            <a:avLst>
              <a:gd name="adj1" fmla="val 25000"/>
              <a:gd name="adj2" fmla="val 12500"/>
              <a:gd name="adj3" fmla="val 144444"/>
              <a:gd name="adj4" fmla="val 66667"/>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err="1">
                <a:latin typeface="Arial" pitchFamily="34" charset="0"/>
              </a:rPr>
              <a:t>Pyrogen</a:t>
            </a:r>
            <a:endParaRPr kumimoji="0" lang="en-US" altLang="zh-CN" sz="2800" b="1" dirty="0">
              <a:latin typeface="Arial" pitchFamily="34" charset="0"/>
            </a:endParaRPr>
          </a:p>
        </p:txBody>
      </p:sp>
      <p:sp>
        <p:nvSpPr>
          <p:cNvPr id="39940" name="AutoShape 1028"/>
          <p:cNvSpPr>
            <a:spLocks noChangeArrowheads="1"/>
          </p:cNvSpPr>
          <p:nvPr/>
        </p:nvSpPr>
        <p:spPr bwMode="auto">
          <a:xfrm>
            <a:off x="381000" y="984870"/>
            <a:ext cx="3455987" cy="1765649"/>
          </a:xfrm>
          <a:prstGeom prst="downArrowCallout">
            <a:avLst>
              <a:gd name="adj1" fmla="val 43309"/>
              <a:gd name="adj2" fmla="val 21654"/>
              <a:gd name="adj3" fmla="val 48843"/>
              <a:gd name="adj4" fmla="val 51157"/>
            </a:avLst>
          </a:prstGeom>
          <a:solidFill>
            <a:srgbClr val="336600"/>
          </a:solidFill>
          <a:ln w="9525">
            <a:noFill/>
            <a:miter lim="800000"/>
            <a:headEnd/>
            <a:tailEnd/>
          </a:ln>
          <a:effectLst/>
        </p:spPr>
        <p:txBody>
          <a:bodyPr wrap="square" anchor="ctr">
            <a:spAutoFit/>
          </a:bodyPr>
          <a:lstStyle/>
          <a:p>
            <a:pPr algn="ctr">
              <a:lnSpc>
                <a:spcPct val="70000"/>
              </a:lnSpc>
              <a:spcBef>
                <a:spcPct val="50000"/>
              </a:spcBef>
            </a:pPr>
            <a:r>
              <a:rPr kumimoji="0" lang="en-US" altLang="zh-CN" sz="2800" b="1" dirty="0">
                <a:latin typeface="Arial" pitchFamily="34" charset="0"/>
              </a:rPr>
              <a:t>Prostaglandins</a:t>
            </a:r>
          </a:p>
          <a:p>
            <a:pPr algn="ctr">
              <a:lnSpc>
                <a:spcPct val="70000"/>
              </a:lnSpc>
              <a:spcBef>
                <a:spcPct val="50000"/>
              </a:spcBef>
            </a:pPr>
            <a:r>
              <a:rPr kumimoji="0" lang="en-US" altLang="zh-CN" sz="2800" b="1" dirty="0">
                <a:latin typeface="Arial" pitchFamily="34" charset="0"/>
              </a:rPr>
              <a:t>PGE2</a:t>
            </a:r>
          </a:p>
        </p:txBody>
      </p:sp>
      <p:sp>
        <p:nvSpPr>
          <p:cNvPr id="39941" name="AutoShape 1029"/>
          <p:cNvSpPr>
            <a:spLocks noChangeArrowheads="1"/>
          </p:cNvSpPr>
          <p:nvPr/>
        </p:nvSpPr>
        <p:spPr bwMode="auto">
          <a:xfrm>
            <a:off x="457200" y="2711887"/>
            <a:ext cx="3311525" cy="1572339"/>
          </a:xfrm>
          <a:prstGeom prst="downArrowCallout">
            <a:avLst>
              <a:gd name="adj1" fmla="val 48785"/>
              <a:gd name="adj2" fmla="val 24392"/>
              <a:gd name="adj3" fmla="val 38278"/>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en-US" sz="2800" b="1" dirty="0">
                <a:latin typeface="Arial" pitchFamily="34" charset="0"/>
              </a:rPr>
              <a:t>Thermoregulatory center</a:t>
            </a:r>
            <a:endParaRPr kumimoji="0" lang="en-US" altLang="zh-CN" sz="2800" b="1" dirty="0">
              <a:latin typeface="Arial" pitchFamily="34" charset="0"/>
            </a:endParaRPr>
          </a:p>
        </p:txBody>
      </p:sp>
      <p:sp>
        <p:nvSpPr>
          <p:cNvPr id="39942" name="AutoShape 1030"/>
          <p:cNvSpPr>
            <a:spLocks noChangeArrowheads="1"/>
          </p:cNvSpPr>
          <p:nvPr/>
        </p:nvSpPr>
        <p:spPr bwMode="auto">
          <a:xfrm>
            <a:off x="304800" y="4998037"/>
            <a:ext cx="3995738" cy="1359313"/>
          </a:xfrm>
          <a:prstGeom prst="downArrowCallout">
            <a:avLst>
              <a:gd name="adj1" fmla="val 68433"/>
              <a:gd name="adj2" fmla="val 34259"/>
              <a:gd name="adj3" fmla="val 39167"/>
              <a:gd name="adj4" fmla="val 60250"/>
            </a:avLst>
          </a:prstGeom>
          <a:solidFill>
            <a:srgbClr val="336600"/>
          </a:solidFill>
          <a:ln w="9525">
            <a:noFill/>
            <a:miter lim="800000"/>
            <a:headEnd/>
            <a:tailEnd/>
          </a:ln>
          <a:effectLst/>
        </p:spPr>
        <p:txBody>
          <a:bodyPr wrap="square" anchor="ctr">
            <a:spAutoFit/>
          </a:bodyPr>
          <a:lstStyle/>
          <a:p>
            <a:pPr algn="ctr">
              <a:lnSpc>
                <a:spcPct val="60000"/>
              </a:lnSpc>
              <a:spcBef>
                <a:spcPct val="50000"/>
              </a:spcBef>
            </a:pPr>
            <a:r>
              <a:rPr kumimoji="0" lang="en-US" altLang="en-US" sz="2800" b="1" dirty="0">
                <a:latin typeface="Arial" pitchFamily="34" charset="0"/>
              </a:rPr>
              <a:t>Heat production</a:t>
            </a:r>
            <a:r>
              <a:rPr kumimoji="0" lang="en-US" altLang="zh-CN" sz="2800" b="1" dirty="0">
                <a:latin typeface="Arial" pitchFamily="34" charset="0"/>
              </a:rPr>
              <a:t> </a:t>
            </a:r>
            <a:r>
              <a:rPr kumimoji="0" lang="en-US" altLang="zh-CN" sz="2800" b="1" dirty="0">
                <a:latin typeface="Arial" pitchFamily="34" charset="0"/>
                <a:cs typeface="Arial" pitchFamily="34" charset="0"/>
              </a:rPr>
              <a:t>↑</a:t>
            </a:r>
          </a:p>
          <a:p>
            <a:pPr algn="ctr">
              <a:lnSpc>
                <a:spcPct val="60000"/>
              </a:lnSpc>
              <a:spcBef>
                <a:spcPct val="50000"/>
              </a:spcBef>
            </a:pPr>
            <a:r>
              <a:rPr kumimoji="0" lang="en-US" altLang="zh-CN" sz="2800" b="1" dirty="0">
                <a:latin typeface="Arial" pitchFamily="34" charset="0"/>
              </a:rPr>
              <a:t>Heat dissipation </a:t>
            </a:r>
            <a:r>
              <a:rPr kumimoji="0" lang="en-US" altLang="zh-CN" sz="2800" b="1" dirty="0">
                <a:latin typeface="Arial" pitchFamily="34" charset="0"/>
                <a:cs typeface="Arial" pitchFamily="34" charset="0"/>
              </a:rPr>
              <a:t>↓</a:t>
            </a:r>
          </a:p>
        </p:txBody>
      </p:sp>
      <p:sp>
        <p:nvSpPr>
          <p:cNvPr id="39943" name="AutoShape 1031"/>
          <p:cNvSpPr>
            <a:spLocks noChangeArrowheads="1"/>
          </p:cNvSpPr>
          <p:nvPr/>
        </p:nvSpPr>
        <p:spPr bwMode="auto">
          <a:xfrm>
            <a:off x="609600" y="4160719"/>
            <a:ext cx="3311525" cy="862251"/>
          </a:xfrm>
          <a:prstGeom prst="downArrowCallout">
            <a:avLst>
              <a:gd name="adj1" fmla="val 91870"/>
              <a:gd name="adj2" fmla="val 45935"/>
              <a:gd name="adj3" fmla="val 39750"/>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en-US" sz="2800" b="1" dirty="0">
                <a:latin typeface="Arial" pitchFamily="34" charset="0"/>
              </a:rPr>
              <a:t>Set point</a:t>
            </a:r>
            <a:r>
              <a:rPr kumimoji="0" lang="en-US" altLang="zh-CN" sz="2800" b="1" dirty="0">
                <a:latin typeface="Arial" pitchFamily="34" charset="0"/>
              </a:rPr>
              <a:t> </a:t>
            </a:r>
            <a:r>
              <a:rPr kumimoji="0" lang="en-US" altLang="zh-CN" sz="2800" b="1" dirty="0">
                <a:latin typeface="Arial" pitchFamily="34" charset="0"/>
                <a:cs typeface="Arial" pitchFamily="34" charset="0"/>
              </a:rPr>
              <a:t>↑</a:t>
            </a:r>
          </a:p>
        </p:txBody>
      </p:sp>
      <p:sp>
        <p:nvSpPr>
          <p:cNvPr id="39944" name="Text Box 1032"/>
          <p:cNvSpPr txBox="1">
            <a:spLocks noChangeArrowheads="1"/>
          </p:cNvSpPr>
          <p:nvPr/>
        </p:nvSpPr>
        <p:spPr bwMode="auto">
          <a:xfrm>
            <a:off x="1600200" y="6278562"/>
            <a:ext cx="1266825" cy="579438"/>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sz="3200" b="1" dirty="0">
                <a:latin typeface="Arial" pitchFamily="34" charset="0"/>
              </a:rPr>
              <a:t>Fever</a:t>
            </a:r>
          </a:p>
        </p:txBody>
      </p:sp>
      <p:sp>
        <p:nvSpPr>
          <p:cNvPr id="39945" name="Text Box 1033"/>
          <p:cNvSpPr txBox="1">
            <a:spLocks noChangeArrowheads="1"/>
          </p:cNvSpPr>
          <p:nvPr/>
        </p:nvSpPr>
        <p:spPr bwMode="auto">
          <a:xfrm>
            <a:off x="4419599" y="2832851"/>
            <a:ext cx="4392613" cy="1938992"/>
          </a:xfrm>
          <a:prstGeom prst="rect">
            <a:avLst/>
          </a:prstGeom>
          <a:noFill/>
          <a:ln w="9525">
            <a:solidFill>
              <a:schemeClr val="tx1"/>
            </a:solidFill>
            <a:miter lim="800000"/>
            <a:headEnd/>
            <a:tailEnd/>
          </a:ln>
          <a:effectLst/>
        </p:spPr>
        <p:txBody>
          <a:bodyPr wrap="square">
            <a:spAutoFit/>
          </a:bodyPr>
          <a:lstStyle/>
          <a:p>
            <a:pPr>
              <a:buFontTx/>
              <a:buChar char="•"/>
            </a:pPr>
            <a:r>
              <a:rPr kumimoji="0" lang="zh-CN" altLang="en-US" sz="2400" b="1" dirty="0">
                <a:effectLst>
                  <a:outerShdw blurRad="38100" dist="38100" dir="2700000" algn="tl">
                    <a:srgbClr val="000000"/>
                  </a:outerShdw>
                </a:effectLst>
                <a:latin typeface="Arial" pitchFamily="34" charset="0"/>
              </a:rPr>
              <a:t>  </a:t>
            </a:r>
            <a:r>
              <a:rPr kumimoji="0" lang="en-US" altLang="zh-CN" sz="2800" b="1" dirty="0">
                <a:latin typeface="Arial" pitchFamily="34" charset="0"/>
              </a:rPr>
              <a:t>Antipyretic Mechanism</a:t>
            </a:r>
          </a:p>
          <a:p>
            <a:r>
              <a:rPr kumimoji="0" lang="en-US" altLang="zh-CN" sz="2800" b="1" dirty="0">
                <a:solidFill>
                  <a:srgbClr val="FF0000"/>
                </a:solidFill>
                <a:latin typeface="Arial" pitchFamily="34" charset="0"/>
              </a:rPr>
              <a:t>Block PGs production</a:t>
            </a:r>
          </a:p>
          <a:p>
            <a:r>
              <a:rPr kumimoji="0" lang="en-US" altLang="zh-CN" sz="2800" b="1" dirty="0">
                <a:latin typeface="Arial" pitchFamily="34" charset="0"/>
              </a:rPr>
              <a:t> </a:t>
            </a:r>
            <a:r>
              <a:rPr lang="en-US" altLang="zh-CN" sz="2800" b="1" dirty="0">
                <a:solidFill>
                  <a:srgbClr val="FFFF99"/>
                </a:solidFill>
                <a:latin typeface="Arial" pitchFamily="34" charset="0"/>
              </a:rPr>
              <a:t>  </a:t>
            </a:r>
            <a:r>
              <a:rPr lang="en-US" altLang="zh-CN" sz="2800" b="1" u="sng" dirty="0">
                <a:latin typeface="Arial" pitchFamily="34" charset="0"/>
              </a:rPr>
              <a:t>Sites of action</a:t>
            </a:r>
            <a:r>
              <a:rPr lang="en-US" altLang="zh-CN" sz="2800" b="1" dirty="0">
                <a:latin typeface="Arial" pitchFamily="34" charset="0"/>
              </a:rPr>
              <a:t>:</a:t>
            </a:r>
            <a:r>
              <a:rPr lang="en-US" altLang="zh-CN" sz="2800" b="1" dirty="0">
                <a:solidFill>
                  <a:srgbClr val="FFFF99"/>
                </a:solidFill>
                <a:latin typeface="Arial" pitchFamily="34" charset="0"/>
              </a:rPr>
              <a:t>  </a:t>
            </a:r>
            <a:r>
              <a:rPr kumimoji="0" lang="en-US" altLang="zh-CN" sz="2800" b="1" dirty="0">
                <a:solidFill>
                  <a:srgbClr val="FF0000"/>
                </a:solidFill>
                <a:latin typeface="Arial" pitchFamily="34" charset="0"/>
              </a:rPr>
              <a:t>CNS</a:t>
            </a:r>
          </a:p>
          <a:p>
            <a:endParaRPr kumimoji="0" lang="zh-CN" altLang="en-US" sz="3600" dirty="0">
              <a:latin typeface="Arial" pitchFamily="34" charset="0"/>
            </a:endParaRPr>
          </a:p>
        </p:txBody>
      </p:sp>
      <p:sp>
        <p:nvSpPr>
          <p:cNvPr id="10" name="Rectangle 9"/>
          <p:cNvSpPr/>
          <p:nvPr/>
        </p:nvSpPr>
        <p:spPr>
          <a:xfrm>
            <a:off x="381000" y="228600"/>
            <a:ext cx="3422732" cy="584775"/>
          </a:xfrm>
          <a:prstGeom prst="rect">
            <a:avLst/>
          </a:prstGeom>
        </p:spPr>
        <p:txBody>
          <a:bodyPr wrap="none">
            <a:spAutoFit/>
          </a:bodyPr>
          <a:lstStyle/>
          <a:p>
            <a:r>
              <a:rPr lang="en-US" sz="3200" b="1" dirty="0">
                <a:solidFill>
                  <a:srgbClr val="FFFF00"/>
                </a:solidFill>
              </a:rPr>
              <a:t>2-ANTIPYRETIC</a:t>
            </a:r>
          </a:p>
        </p:txBody>
      </p:sp>
      <p:pic>
        <p:nvPicPr>
          <p:cNvPr id="11" name="Picture 4" descr="C:\Users\Nagwa\AppData\Local\Microsoft\Windows\Temporary Internet Files\Content.IE5\2SH84BGB\MCj01368070000[1].wmf"/>
          <p:cNvPicPr>
            <a:picLocks noChangeAspect="1" noChangeArrowheads="1"/>
          </p:cNvPicPr>
          <p:nvPr/>
        </p:nvPicPr>
        <p:blipFill>
          <a:blip r:embed="rId2" cstate="print"/>
          <a:srcRect/>
          <a:stretch>
            <a:fillRect/>
          </a:stretch>
        </p:blipFill>
        <p:spPr bwMode="auto">
          <a:xfrm>
            <a:off x="4784725" y="4267200"/>
            <a:ext cx="4359275" cy="2590800"/>
          </a:xfrm>
          <a:prstGeom prst="rect">
            <a:avLst/>
          </a:prstGeom>
          <a:noFill/>
          <a:ln w="9525">
            <a:noFill/>
            <a:miter lim="800000"/>
            <a:headEnd/>
            <a:tailEnd/>
          </a:ln>
        </p:spPr>
      </p:pic>
    </p:spTree>
    <p:extLst>
      <p:ext uri="{BB962C8B-B14F-4D97-AF65-F5344CB8AC3E}">
        <p14:creationId xmlns:p14="http://schemas.microsoft.com/office/powerpoint/2010/main" val="34316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blinds(horizontal)">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box(in)">
                                      <p:cBhvr>
                                        <p:cTn id="17" dur="500"/>
                                        <p:tgtEl>
                                          <p:spTgt spid="3994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43"/>
                                        </p:tgtEl>
                                        <p:attrNameLst>
                                          <p:attrName>style.visibility</p:attrName>
                                        </p:attrNameLst>
                                      </p:cBhvr>
                                      <p:to>
                                        <p:strVal val="visible"/>
                                      </p:to>
                                    </p:set>
                                    <p:animEffect transition="in" filter="checkerboard(across)">
                                      <p:cBhvr>
                                        <p:cTn id="22" dur="500"/>
                                        <p:tgtEl>
                                          <p:spTgt spid="3994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942"/>
                                        </p:tgtEl>
                                        <p:attrNameLst>
                                          <p:attrName>style.visibility</p:attrName>
                                        </p:attrNameLst>
                                      </p:cBhvr>
                                      <p:to>
                                        <p:strVal val="visible"/>
                                      </p:to>
                                    </p:set>
                                    <p:anim calcmode="lin" valueType="num">
                                      <p:cBhvr additive="base">
                                        <p:cTn id="27" dur="500" fill="hold"/>
                                        <p:tgtEl>
                                          <p:spTgt spid="39942"/>
                                        </p:tgtEl>
                                        <p:attrNameLst>
                                          <p:attrName>ppt_x</p:attrName>
                                        </p:attrNameLst>
                                      </p:cBhvr>
                                      <p:tavLst>
                                        <p:tav tm="0">
                                          <p:val>
                                            <p:strVal val="#ppt_x"/>
                                          </p:val>
                                        </p:tav>
                                        <p:tav tm="100000">
                                          <p:val>
                                            <p:strVal val="#ppt_x"/>
                                          </p:val>
                                        </p:tav>
                                      </p:tavLst>
                                    </p:anim>
                                    <p:anim calcmode="lin" valueType="num">
                                      <p:cBhvr additive="base">
                                        <p:cTn id="2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99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938"/>
                                        </p:tgtEl>
                                        <p:attrNameLst>
                                          <p:attrName>style.visibility</p:attrName>
                                        </p:attrNameLst>
                                      </p:cBhvr>
                                      <p:to>
                                        <p:strVal val="visible"/>
                                      </p:to>
                                    </p:set>
                                    <p:animEffect transition="in" filter="blinds(horizontal)">
                                      <p:cBhvr>
                                        <p:cTn id="37" dur="500"/>
                                        <p:tgtEl>
                                          <p:spTgt spid="399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99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1+#ppt_w/2"/>
                                          </p:val>
                                        </p:tav>
                                        <p:tav tm="100000">
                                          <p:val>
                                            <p:strVal val="#ppt_x"/>
                                          </p:val>
                                        </p:tav>
                                      </p:tavLst>
                                    </p:anim>
                                    <p:anim calcmode="lin" valueType="num">
                                      <p:cBhvr additive="base">
                                        <p:cTn id="4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39" grpId="0" animBg="1" autoUpdateAnimBg="0"/>
      <p:bldP spid="39940" grpId="0" animBg="1" autoUpdateAnimBg="0"/>
      <p:bldP spid="39941" grpId="0" animBg="1" autoUpdateAnimBg="0"/>
      <p:bldP spid="39942" grpId="0" animBg="1" autoUpdateAnimBg="0"/>
      <p:bldP spid="39943" grpId="0" animBg="1" autoUpdateAnimBg="0"/>
      <p:bldP spid="39944" grpId="0" animBg="1" autoUpdateAnimBg="0"/>
      <p:bldP spid="3994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5364163" y="476250"/>
            <a:ext cx="2879725" cy="863600"/>
          </a:xfrm>
          <a:prstGeom prst="cloudCallout">
            <a:avLst>
              <a:gd name="adj1" fmla="val -89912"/>
              <a:gd name="adj2" fmla="val 90991"/>
            </a:avLst>
          </a:prstGeom>
          <a:solidFill>
            <a:srgbClr val="CC0000"/>
          </a:solidFill>
          <a:ln w="9525">
            <a:noFill/>
            <a:round/>
            <a:headEnd/>
            <a:tailEnd/>
          </a:ln>
          <a:effectLst/>
        </p:spPr>
        <p:txBody>
          <a:bodyPr/>
          <a:lstStyle/>
          <a:p>
            <a:pPr>
              <a:spcBef>
                <a:spcPct val="50000"/>
              </a:spcBef>
            </a:pPr>
            <a:r>
              <a:rPr kumimoji="0" lang="en-US" altLang="zh-CN" sz="3200" b="1">
                <a:latin typeface="Arial" pitchFamily="34" charset="0"/>
              </a:rPr>
              <a:t>NSAIDs</a:t>
            </a:r>
          </a:p>
          <a:p>
            <a:pPr algn="ctr">
              <a:spcBef>
                <a:spcPct val="50000"/>
              </a:spcBef>
              <a:buFontTx/>
              <a:buChar char="•"/>
            </a:pPr>
            <a:endParaRPr kumimoji="0" lang="zh-CN" altLang="en-US" sz="3200" b="1">
              <a:latin typeface="Arial" pitchFamily="34" charset="0"/>
            </a:endParaRPr>
          </a:p>
        </p:txBody>
      </p:sp>
      <p:sp>
        <p:nvSpPr>
          <p:cNvPr id="50179" name="AutoShape 3"/>
          <p:cNvSpPr>
            <a:spLocks noChangeArrowheads="1"/>
          </p:cNvSpPr>
          <p:nvPr/>
        </p:nvSpPr>
        <p:spPr bwMode="auto">
          <a:xfrm>
            <a:off x="304800" y="1248093"/>
            <a:ext cx="3384550" cy="2334578"/>
          </a:xfrm>
          <a:prstGeom prst="downArrowCallout">
            <a:avLst>
              <a:gd name="adj1" fmla="val 31773"/>
              <a:gd name="adj2" fmla="val 15886"/>
              <a:gd name="adj3" fmla="val 48843"/>
              <a:gd name="adj4" fmla="val 49764"/>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a:latin typeface="Arial" pitchFamily="34" charset="0"/>
              </a:rPr>
              <a:t>Prostaglandins</a:t>
            </a:r>
          </a:p>
          <a:p>
            <a:pPr algn="ctr">
              <a:spcBef>
                <a:spcPct val="50000"/>
              </a:spcBef>
            </a:pPr>
            <a:r>
              <a:rPr kumimoji="0" lang="en-US" altLang="zh-CN" sz="2800" b="1" dirty="0">
                <a:latin typeface="Arial" pitchFamily="34" charset="0"/>
              </a:rPr>
              <a:t>PGE2 ,  PGF2</a:t>
            </a:r>
          </a:p>
        </p:txBody>
      </p:sp>
      <p:sp>
        <p:nvSpPr>
          <p:cNvPr id="50180" name="AutoShape 4"/>
          <p:cNvSpPr>
            <a:spLocks noChangeArrowheads="1"/>
          </p:cNvSpPr>
          <p:nvPr/>
        </p:nvSpPr>
        <p:spPr bwMode="auto">
          <a:xfrm>
            <a:off x="304800" y="3352800"/>
            <a:ext cx="3311525" cy="1509712"/>
          </a:xfrm>
          <a:prstGeom prst="downArrowCallout">
            <a:avLst>
              <a:gd name="adj1" fmla="val 48785"/>
              <a:gd name="adj2" fmla="val 24392"/>
              <a:gd name="adj3" fmla="val 38278"/>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a:latin typeface="Arial" pitchFamily="34" charset="0"/>
              </a:rPr>
              <a:t>Symptoms of inflammation</a:t>
            </a:r>
          </a:p>
        </p:txBody>
      </p:sp>
      <p:sp>
        <p:nvSpPr>
          <p:cNvPr id="50181" name="Text Box 5"/>
          <p:cNvSpPr txBox="1">
            <a:spLocks noChangeArrowheads="1"/>
          </p:cNvSpPr>
          <p:nvPr/>
        </p:nvSpPr>
        <p:spPr bwMode="auto">
          <a:xfrm>
            <a:off x="609600" y="4953000"/>
            <a:ext cx="2663825" cy="824841"/>
          </a:xfrm>
          <a:prstGeom prst="rect">
            <a:avLst/>
          </a:prstGeom>
          <a:solidFill>
            <a:srgbClr val="336600"/>
          </a:solidFill>
          <a:ln w="9525">
            <a:noFill/>
            <a:miter lim="800000"/>
            <a:headEnd/>
            <a:tailEnd/>
          </a:ln>
          <a:effectLst/>
        </p:spPr>
        <p:txBody>
          <a:bodyPr wrap="square">
            <a:spAutoFit/>
          </a:bodyPr>
          <a:lstStyle/>
          <a:p>
            <a:pPr>
              <a:lnSpc>
                <a:spcPct val="60000"/>
              </a:lnSpc>
              <a:spcBef>
                <a:spcPct val="50000"/>
              </a:spcBef>
            </a:pPr>
            <a:r>
              <a:rPr kumimoji="0" lang="en-US" altLang="zh-CN" sz="2800" b="1" dirty="0">
                <a:latin typeface="Arial" pitchFamily="34" charset="0"/>
              </a:rPr>
              <a:t>Red, swelling, </a:t>
            </a:r>
          </a:p>
          <a:p>
            <a:pPr>
              <a:lnSpc>
                <a:spcPct val="60000"/>
              </a:lnSpc>
              <a:spcBef>
                <a:spcPct val="50000"/>
              </a:spcBef>
            </a:pPr>
            <a:r>
              <a:rPr kumimoji="0" lang="en-US" altLang="zh-CN" sz="2800" b="1" dirty="0">
                <a:latin typeface="Arial" pitchFamily="34" charset="0"/>
              </a:rPr>
              <a:t>Heat, pain</a:t>
            </a:r>
          </a:p>
        </p:txBody>
      </p:sp>
      <p:sp>
        <p:nvSpPr>
          <p:cNvPr id="50182" name="Text Box 6"/>
          <p:cNvSpPr txBox="1">
            <a:spLocks noChangeArrowheads="1"/>
          </p:cNvSpPr>
          <p:nvPr/>
        </p:nvSpPr>
        <p:spPr bwMode="auto">
          <a:xfrm>
            <a:off x="4787900" y="2708275"/>
            <a:ext cx="1944688" cy="1569660"/>
          </a:xfrm>
          <a:prstGeom prst="rect">
            <a:avLst/>
          </a:prstGeom>
          <a:solidFill>
            <a:srgbClr val="336600"/>
          </a:solidFill>
          <a:ln w="9525">
            <a:noFill/>
            <a:miter lim="800000"/>
            <a:headEnd/>
            <a:tailEnd/>
          </a:ln>
          <a:effectLst/>
        </p:spPr>
        <p:txBody>
          <a:bodyPr wrap="square">
            <a:spAutoFit/>
          </a:bodyPr>
          <a:lstStyle/>
          <a:p>
            <a:pPr>
              <a:spcBef>
                <a:spcPct val="50000"/>
              </a:spcBef>
            </a:pPr>
            <a:r>
              <a:rPr kumimoji="0" lang="en-US" altLang="zh-CN" sz="2400" b="1" dirty="0" err="1">
                <a:latin typeface="Arial" pitchFamily="34" charset="0"/>
              </a:rPr>
              <a:t>Bradykinin</a:t>
            </a:r>
            <a:endParaRPr kumimoji="0" lang="en-US" altLang="zh-CN" sz="2400" b="1" dirty="0">
              <a:latin typeface="Arial" pitchFamily="34" charset="0"/>
            </a:endParaRPr>
          </a:p>
          <a:p>
            <a:pPr>
              <a:spcBef>
                <a:spcPct val="50000"/>
              </a:spcBef>
            </a:pPr>
            <a:r>
              <a:rPr kumimoji="0" lang="en-US" altLang="zh-CN" sz="2400" b="1" dirty="0">
                <a:latin typeface="Arial" pitchFamily="34" charset="0"/>
              </a:rPr>
              <a:t>Histamine</a:t>
            </a:r>
          </a:p>
          <a:p>
            <a:pPr>
              <a:spcBef>
                <a:spcPct val="50000"/>
              </a:spcBef>
            </a:pPr>
            <a:r>
              <a:rPr kumimoji="0" lang="en-US" altLang="zh-CN" sz="2400" b="1" dirty="0">
                <a:latin typeface="Arial" pitchFamily="34" charset="0"/>
              </a:rPr>
              <a:t>5-HT</a:t>
            </a:r>
          </a:p>
        </p:txBody>
      </p:sp>
      <p:sp>
        <p:nvSpPr>
          <p:cNvPr id="50183" name="Text Box 7"/>
          <p:cNvSpPr txBox="1">
            <a:spLocks noChangeArrowheads="1"/>
          </p:cNvSpPr>
          <p:nvPr/>
        </p:nvSpPr>
        <p:spPr bwMode="auto">
          <a:xfrm>
            <a:off x="6443663" y="1628775"/>
            <a:ext cx="2447925" cy="946150"/>
          </a:xfrm>
          <a:prstGeom prst="rect">
            <a:avLst/>
          </a:prstGeom>
          <a:solidFill>
            <a:srgbClr val="336600"/>
          </a:solidFill>
          <a:ln w="9525">
            <a:noFill/>
            <a:miter lim="800000"/>
            <a:headEnd/>
            <a:tailEnd/>
          </a:ln>
          <a:effectLst/>
        </p:spPr>
        <p:txBody>
          <a:bodyPr>
            <a:spAutoFit/>
          </a:bodyPr>
          <a:lstStyle/>
          <a:p>
            <a:pPr>
              <a:spcBef>
                <a:spcPct val="50000"/>
              </a:spcBef>
            </a:pPr>
            <a:r>
              <a:rPr kumimoji="0" lang="en-US" altLang="zh-CN" sz="2800" b="1">
                <a:latin typeface="Arial" pitchFamily="34" charset="0"/>
              </a:rPr>
              <a:t>Inflammatory factors</a:t>
            </a:r>
          </a:p>
        </p:txBody>
      </p:sp>
      <p:sp>
        <p:nvSpPr>
          <p:cNvPr id="50184" name="Line 8"/>
          <p:cNvSpPr>
            <a:spLocks noChangeShapeType="1"/>
          </p:cNvSpPr>
          <p:nvPr/>
        </p:nvSpPr>
        <p:spPr bwMode="auto">
          <a:xfrm flipH="1">
            <a:off x="3635375" y="2133600"/>
            <a:ext cx="2665413" cy="0"/>
          </a:xfrm>
          <a:prstGeom prst="line">
            <a:avLst/>
          </a:prstGeom>
          <a:noFill/>
          <a:ln w="76200">
            <a:solidFill>
              <a:srgbClr val="336600"/>
            </a:solidFill>
            <a:round/>
            <a:headEnd/>
            <a:tailEnd type="triangle" w="med" len="med"/>
          </a:ln>
          <a:effectLst/>
        </p:spPr>
        <p:txBody>
          <a:bodyPr>
            <a:spAutoFit/>
          </a:bodyPr>
          <a:lstStyle/>
          <a:p>
            <a:endParaRPr lang="en-US"/>
          </a:p>
        </p:txBody>
      </p:sp>
      <p:sp>
        <p:nvSpPr>
          <p:cNvPr id="50185" name="Line 9"/>
          <p:cNvSpPr>
            <a:spLocks noChangeShapeType="1"/>
          </p:cNvSpPr>
          <p:nvPr/>
        </p:nvSpPr>
        <p:spPr bwMode="auto">
          <a:xfrm flipH="1">
            <a:off x="3563938" y="3644900"/>
            <a:ext cx="1079500" cy="720725"/>
          </a:xfrm>
          <a:prstGeom prst="line">
            <a:avLst/>
          </a:prstGeom>
          <a:noFill/>
          <a:ln w="76200">
            <a:solidFill>
              <a:srgbClr val="336600"/>
            </a:solidFill>
            <a:round/>
            <a:headEnd/>
            <a:tailEnd type="triangle" w="med" len="med"/>
          </a:ln>
          <a:effectLst/>
        </p:spPr>
        <p:txBody>
          <a:bodyPr>
            <a:spAutoFit/>
          </a:bodyPr>
          <a:lstStyle/>
          <a:p>
            <a:endParaRPr lang="en-US"/>
          </a:p>
        </p:txBody>
      </p:sp>
      <p:sp>
        <p:nvSpPr>
          <p:cNvPr id="50186" name="Line 10"/>
          <p:cNvSpPr>
            <a:spLocks noChangeShapeType="1"/>
          </p:cNvSpPr>
          <p:nvPr/>
        </p:nvSpPr>
        <p:spPr bwMode="auto">
          <a:xfrm>
            <a:off x="3276600" y="2636838"/>
            <a:ext cx="790575" cy="1223962"/>
          </a:xfrm>
          <a:prstGeom prst="line">
            <a:avLst/>
          </a:prstGeom>
          <a:noFill/>
          <a:ln w="57150">
            <a:solidFill>
              <a:schemeClr val="folHlink"/>
            </a:solidFill>
            <a:round/>
            <a:headEnd/>
            <a:tailEnd type="triangle" w="med" len="med"/>
          </a:ln>
          <a:effectLst/>
        </p:spPr>
        <p:txBody>
          <a:bodyPr>
            <a:spAutoFit/>
          </a:bodyPr>
          <a:lstStyle/>
          <a:p>
            <a:endParaRPr lang="en-US"/>
          </a:p>
        </p:txBody>
      </p:sp>
      <p:sp>
        <p:nvSpPr>
          <p:cNvPr id="50187" name="Line 11"/>
          <p:cNvSpPr>
            <a:spLocks noChangeShapeType="1"/>
          </p:cNvSpPr>
          <p:nvPr/>
        </p:nvSpPr>
        <p:spPr bwMode="auto">
          <a:xfrm flipH="1">
            <a:off x="6732588" y="2636838"/>
            <a:ext cx="647700" cy="792162"/>
          </a:xfrm>
          <a:prstGeom prst="line">
            <a:avLst/>
          </a:prstGeom>
          <a:noFill/>
          <a:ln w="76200">
            <a:solidFill>
              <a:srgbClr val="336600"/>
            </a:solidFill>
            <a:round/>
            <a:headEnd/>
            <a:tailEnd type="triangle" w="med" len="med"/>
          </a:ln>
          <a:effectLst/>
        </p:spPr>
        <p:txBody>
          <a:bodyPr>
            <a:spAutoFit/>
          </a:bodyPr>
          <a:lstStyle/>
          <a:p>
            <a:endParaRPr lang="en-US"/>
          </a:p>
        </p:txBody>
      </p:sp>
      <p:sp>
        <p:nvSpPr>
          <p:cNvPr id="50188" name="Text Box 12"/>
          <p:cNvSpPr txBox="1">
            <a:spLocks noChangeArrowheads="1"/>
          </p:cNvSpPr>
          <p:nvPr/>
        </p:nvSpPr>
        <p:spPr bwMode="auto">
          <a:xfrm>
            <a:off x="3563938" y="2708275"/>
            <a:ext cx="481012" cy="701675"/>
          </a:xfrm>
          <a:prstGeom prst="rect">
            <a:avLst/>
          </a:prstGeom>
          <a:noFill/>
          <a:ln w="9525">
            <a:noFill/>
            <a:miter lim="800000"/>
            <a:headEnd/>
            <a:tailEnd/>
          </a:ln>
          <a:effectLst/>
        </p:spPr>
        <p:txBody>
          <a:bodyPr wrap="none">
            <a:spAutoFit/>
          </a:bodyPr>
          <a:lstStyle/>
          <a:p>
            <a:pPr>
              <a:spcBef>
                <a:spcPct val="50000"/>
              </a:spcBef>
            </a:pPr>
            <a:r>
              <a:rPr kumimoji="0" lang="zh-CN" altLang="en-US" sz="4000" b="1">
                <a:latin typeface="Arial" pitchFamily="34" charset="0"/>
              </a:rPr>
              <a:t>+</a:t>
            </a:r>
          </a:p>
        </p:txBody>
      </p:sp>
      <p:sp>
        <p:nvSpPr>
          <p:cNvPr id="50189" name="Text Box 13"/>
          <p:cNvSpPr txBox="1">
            <a:spLocks noChangeArrowheads="1"/>
          </p:cNvSpPr>
          <p:nvPr/>
        </p:nvSpPr>
        <p:spPr bwMode="auto">
          <a:xfrm>
            <a:off x="4356100" y="4581525"/>
            <a:ext cx="4284663" cy="1508105"/>
          </a:xfrm>
          <a:prstGeom prst="rect">
            <a:avLst/>
          </a:prstGeom>
          <a:noFill/>
          <a:ln w="9525">
            <a:solidFill>
              <a:schemeClr val="tx1"/>
            </a:solidFill>
            <a:miter lim="800000"/>
            <a:headEnd/>
            <a:tailEnd/>
          </a:ln>
          <a:effectLst/>
        </p:spPr>
        <p:txBody>
          <a:bodyPr>
            <a:spAutoFit/>
          </a:bodyPr>
          <a:lstStyle/>
          <a:p>
            <a:r>
              <a:rPr kumimoji="0" lang="zh-CN" altLang="en-US" sz="2800" b="1" dirty="0">
                <a:solidFill>
                  <a:srgbClr val="FFFF00"/>
                </a:solidFill>
                <a:latin typeface="Arial" pitchFamily="34" charset="0"/>
              </a:rPr>
              <a:t>  </a:t>
            </a:r>
            <a:r>
              <a:rPr lang="en-US" altLang="zh-CN" sz="2800" b="1" dirty="0">
                <a:solidFill>
                  <a:srgbClr val="FF0000"/>
                </a:solidFill>
                <a:latin typeface="Arial" pitchFamily="34" charset="0"/>
              </a:rPr>
              <a:t>Block PGs production</a:t>
            </a:r>
          </a:p>
          <a:p>
            <a:pPr>
              <a:buFontTx/>
              <a:buChar char="•"/>
            </a:pPr>
            <a:endParaRPr kumimoji="0" lang="en-US" altLang="zh-CN" sz="800" b="1" dirty="0">
              <a:solidFill>
                <a:srgbClr val="FFFF00"/>
              </a:solidFill>
              <a:latin typeface="Arial" pitchFamily="34" charset="0"/>
            </a:endParaRPr>
          </a:p>
          <a:p>
            <a:pPr>
              <a:buFontTx/>
              <a:buChar char="•"/>
            </a:pPr>
            <a:r>
              <a:rPr lang="en-US" altLang="zh-CN" sz="2800" b="1" dirty="0">
                <a:latin typeface="Arial" pitchFamily="34" charset="0"/>
              </a:rPr>
              <a:t>  Sites of action:  </a:t>
            </a:r>
            <a:r>
              <a:rPr lang="en-US" altLang="zh-CN" sz="2800" b="1" dirty="0">
                <a:solidFill>
                  <a:srgbClr val="FF0000"/>
                </a:solidFill>
                <a:latin typeface="Arial" pitchFamily="34" charset="0"/>
              </a:rPr>
              <a:t>peripheral tissues</a:t>
            </a:r>
          </a:p>
        </p:txBody>
      </p:sp>
      <p:sp>
        <p:nvSpPr>
          <p:cNvPr id="14" name="Rectangle 13"/>
          <p:cNvSpPr/>
          <p:nvPr/>
        </p:nvSpPr>
        <p:spPr>
          <a:xfrm>
            <a:off x="533400" y="304800"/>
            <a:ext cx="4110038" cy="584775"/>
          </a:xfrm>
          <a:prstGeom prst="rect">
            <a:avLst/>
          </a:prstGeom>
        </p:spPr>
        <p:txBody>
          <a:bodyPr wrap="square">
            <a:spAutoFit/>
          </a:bodyPr>
          <a:lstStyle/>
          <a:p>
            <a:r>
              <a:rPr lang="en-US" sz="3200" b="1" dirty="0">
                <a:solidFill>
                  <a:srgbClr val="FFFF00"/>
                </a:solidFill>
              </a:rPr>
              <a:t>3-Anti-inflammatory</a:t>
            </a:r>
          </a:p>
        </p:txBody>
      </p:sp>
      <p:pic>
        <p:nvPicPr>
          <p:cNvPr id="26626" name="Picture 2" descr="http://www.doctorsaputo.com/upload/filemanager/uploads/pain-inflammation.jpg"/>
          <p:cNvPicPr>
            <a:picLocks noChangeAspect="1" noChangeArrowheads="1"/>
          </p:cNvPicPr>
          <p:nvPr/>
        </p:nvPicPr>
        <p:blipFill>
          <a:blip r:embed="rId2" cstate="print"/>
          <a:srcRect/>
          <a:stretch>
            <a:fillRect/>
          </a:stretch>
        </p:blipFill>
        <p:spPr bwMode="auto">
          <a:xfrm>
            <a:off x="685800" y="5867400"/>
            <a:ext cx="2447925" cy="990600"/>
          </a:xfrm>
          <a:prstGeom prst="rect">
            <a:avLst/>
          </a:prstGeom>
          <a:noFill/>
        </p:spPr>
      </p:pic>
    </p:spTree>
    <p:extLst>
      <p:ext uri="{BB962C8B-B14F-4D97-AF65-F5344CB8AC3E}">
        <p14:creationId xmlns:p14="http://schemas.microsoft.com/office/powerpoint/2010/main" val="27159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linds(horizontal)">
                                      <p:cBhvr>
                                        <p:cTn id="7" dur="5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blinds(horizontal)">
                                      <p:cBhvr>
                                        <p:cTn id="12" dur="500"/>
                                        <p:tgtEl>
                                          <p:spTgt spid="501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gtEl>
                                        <p:attrNameLst>
                                          <p:attrName>style.visibility</p:attrName>
                                        </p:attrNameLst>
                                      </p:cBhvr>
                                      <p:to>
                                        <p:strVal val="visible"/>
                                      </p:to>
                                    </p:set>
                                    <p:animEffect transition="in" filter="blinds(horizontal)">
                                      <p:cBhvr>
                                        <p:cTn id="17" dur="500"/>
                                        <p:tgtEl>
                                          <p:spTgt spid="501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87"/>
                                        </p:tgtEl>
                                        <p:attrNameLst>
                                          <p:attrName>style.visibility</p:attrName>
                                        </p:attrNameLst>
                                      </p:cBhvr>
                                      <p:to>
                                        <p:strVal val="visible"/>
                                      </p:to>
                                    </p:set>
                                    <p:animEffect transition="in" filter="blinds(horizontal)">
                                      <p:cBhvr>
                                        <p:cTn id="22" dur="500"/>
                                        <p:tgtEl>
                                          <p:spTgt spid="501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blinds(horizontal)">
                                      <p:cBhvr>
                                        <p:cTn id="27" dur="500"/>
                                        <p:tgtEl>
                                          <p:spTgt spid="501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180"/>
                                        </p:tgtEl>
                                        <p:attrNameLst>
                                          <p:attrName>style.visibility</p:attrName>
                                        </p:attrNameLst>
                                      </p:cBhvr>
                                      <p:to>
                                        <p:strVal val="visible"/>
                                      </p:to>
                                    </p:set>
                                    <p:animEffect transition="in" filter="blinds(horizontal)">
                                      <p:cBhvr>
                                        <p:cTn id="32" dur="500"/>
                                        <p:tgtEl>
                                          <p:spTgt spid="5018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185"/>
                                        </p:tgtEl>
                                        <p:attrNameLst>
                                          <p:attrName>style.visibility</p:attrName>
                                        </p:attrNameLst>
                                      </p:cBhvr>
                                      <p:to>
                                        <p:strVal val="visible"/>
                                      </p:to>
                                    </p:set>
                                    <p:animEffect transition="in" filter="blinds(horizontal)">
                                      <p:cBhvr>
                                        <p:cTn id="37" dur="500"/>
                                        <p:tgtEl>
                                          <p:spTgt spid="5018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186"/>
                                        </p:tgtEl>
                                        <p:attrNameLst>
                                          <p:attrName>style.visibility</p:attrName>
                                        </p:attrNameLst>
                                      </p:cBhvr>
                                      <p:to>
                                        <p:strVal val="visible"/>
                                      </p:to>
                                    </p:set>
                                    <p:animEffect transition="in" filter="blinds(horizontal)">
                                      <p:cBhvr>
                                        <p:cTn id="42" dur="500"/>
                                        <p:tgtEl>
                                          <p:spTgt spid="5018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01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0181"/>
                                        </p:tgtEl>
                                        <p:attrNameLst>
                                          <p:attrName>style.visibility</p:attrName>
                                        </p:attrNameLst>
                                      </p:cBhvr>
                                      <p:to>
                                        <p:strVal val="visible"/>
                                      </p:to>
                                    </p:set>
                                    <p:animEffect transition="in" filter="box(in)">
                                      <p:cBhvr>
                                        <p:cTn id="51" dur="500"/>
                                        <p:tgtEl>
                                          <p:spTgt spid="5018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501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0189"/>
                                        </p:tgtEl>
                                        <p:attrNameLst>
                                          <p:attrName>style.visibility</p:attrName>
                                        </p:attrNameLst>
                                      </p:cBhvr>
                                      <p:to>
                                        <p:strVal val="visible"/>
                                      </p:to>
                                    </p:set>
                                    <p:animEffect transition="in" filter="blinds(horizontal)">
                                      <p:cBhvr>
                                        <p:cTn id="60" dur="500"/>
                                        <p:tgtEl>
                                          <p:spTgt spid="50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autoUpdateAnimBg="0"/>
      <p:bldP spid="50179" grpId="0" animBg="1" autoUpdateAnimBg="0"/>
      <p:bldP spid="50180" grpId="0" animBg="1" autoUpdateAnimBg="0"/>
      <p:bldP spid="50181" grpId="0" animBg="1" autoUpdateAnimBg="0"/>
      <p:bldP spid="50182" grpId="0" animBg="1" autoUpdateAnimBg="0"/>
      <p:bldP spid="50183" grpId="0" animBg="1" autoUpdateAnimBg="0"/>
      <p:bldP spid="50184" grpId="0" animBg="1"/>
      <p:bldP spid="50185" grpId="0" animBg="1"/>
      <p:bldP spid="50186" grpId="0" animBg="1"/>
      <p:bldP spid="50187" grpId="0" animBg="1"/>
      <p:bldP spid="50188" grpId="0" autoUpdateAnimBg="0"/>
      <p:bldP spid="50189"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TotalTime>
  <Words>809</Words>
  <Application>Microsoft Office PowerPoint</Application>
  <PresentationFormat>On-screen Show (4:3)</PresentationFormat>
  <Paragraphs>193</Paragraphs>
  <Slides>28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宋体</vt:lpstr>
      <vt:lpstr>Algerian</vt:lpstr>
      <vt:lpstr>Arial</vt:lpstr>
      <vt:lpstr>Arial Narrow</vt:lpstr>
      <vt:lpstr>Book Antiqua</vt:lpstr>
      <vt:lpstr>Calibri</vt:lpstr>
      <vt:lpstr>Courier New</vt:lpstr>
      <vt:lpstr>Lucida Sans</vt:lpstr>
      <vt:lpstr>Symbol</vt:lpstr>
      <vt:lpstr>Wingdings</vt:lpstr>
      <vt:lpstr>Wingdings 2</vt:lpstr>
      <vt:lpstr>Wingdings 3</vt:lpstr>
      <vt:lpstr>Apex</vt:lpstr>
      <vt:lpstr>Non-steroidal anti-inflammatory drugs</vt:lpstr>
      <vt:lpstr> ILos </vt:lpstr>
      <vt:lpstr>Non-steroidal  anti-inflammatory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توووته القاضي</cp:lastModifiedBy>
  <cp:revision>228</cp:revision>
  <dcterms:created xsi:type="dcterms:W3CDTF">2015-11-17T08:01:44Z</dcterms:created>
  <dcterms:modified xsi:type="dcterms:W3CDTF">2016-12-19T10:26:15Z</dcterms:modified>
</cp:coreProperties>
</file>