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39" r:id="rId2"/>
    <p:sldId id="340" r:id="rId3"/>
    <p:sldId id="311" r:id="rId4"/>
    <p:sldId id="304" r:id="rId5"/>
    <p:sldId id="346" r:id="rId6"/>
    <p:sldId id="342" r:id="rId7"/>
    <p:sldId id="315" r:id="rId8"/>
    <p:sldId id="308" r:id="rId9"/>
    <p:sldId id="309" r:id="rId10"/>
    <p:sldId id="310" r:id="rId11"/>
    <p:sldId id="341" r:id="rId12"/>
    <p:sldId id="282" r:id="rId13"/>
    <p:sldId id="299" r:id="rId14"/>
    <p:sldId id="283" r:id="rId15"/>
    <p:sldId id="303" r:id="rId16"/>
    <p:sldId id="284" r:id="rId17"/>
    <p:sldId id="325" r:id="rId18"/>
    <p:sldId id="326" r:id="rId19"/>
    <p:sldId id="327" r:id="rId20"/>
    <p:sldId id="328" r:id="rId21"/>
    <p:sldId id="285" r:id="rId22"/>
    <p:sldId id="288" r:id="rId23"/>
    <p:sldId id="329" r:id="rId24"/>
    <p:sldId id="330" r:id="rId25"/>
    <p:sldId id="331" r:id="rId26"/>
    <p:sldId id="332" r:id="rId27"/>
    <p:sldId id="333" r:id="rId28"/>
    <p:sldId id="334" r:id="rId29"/>
    <p:sldId id="286" r:id="rId30"/>
    <p:sldId id="287" r:id="rId31"/>
    <p:sldId id="289" r:id="rId32"/>
    <p:sldId id="290" r:id="rId33"/>
    <p:sldId id="34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945673" y="481873"/>
        <a:ext cx="3183690" cy="1609449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45383" y="2572126"/>
        <a:ext cx="2117237" cy="832148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83214" y="3860895"/>
        <a:ext cx="1340231" cy="832148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84559" y="3860895"/>
        <a:ext cx="1340231" cy="832148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123735" y="2572126"/>
        <a:ext cx="1839350" cy="832148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324199" y="2572126"/>
        <a:ext cx="3105453" cy="83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914400"/>
            <a:ext cx="7851648" cy="2362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</a:rPr>
              <a:t>Disease </a:t>
            </a:r>
            <a:r>
              <a:rPr lang="en-US" sz="4000" b="1" dirty="0" smtClean="0">
                <a:solidFill>
                  <a:srgbClr val="002060"/>
                </a:solidFill>
              </a:rPr>
              <a:t> Modifying </a:t>
            </a:r>
            <a:r>
              <a:rPr lang="en-US" sz="4000" b="1" dirty="0" err="1">
                <a:solidFill>
                  <a:srgbClr val="002060"/>
                </a:solidFill>
              </a:rPr>
              <a:t>Antirheumatic</a:t>
            </a:r>
            <a:r>
              <a:rPr lang="en-US" sz="4000" b="1" dirty="0">
                <a:solidFill>
                  <a:srgbClr val="002060"/>
                </a:solidFill>
              </a:rPr>
              <a:t> drugs </a:t>
            </a:r>
            <a:endParaRPr lang="en-US" sz="4000" b="1" dirty="0" smtClean="0"/>
          </a:p>
        </p:txBody>
      </p:sp>
      <p:pic>
        <p:nvPicPr>
          <p:cNvPr id="25602" name="Picture 2" descr="X-ray of patient with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2590800"/>
            <a:ext cx="42291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651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Chronic use should be minimized due to the possibility of side effects</a:t>
            </a:r>
            <a:r>
              <a:rPr lang="en-US" sz="2800" dirty="0" smtClean="0"/>
              <a:t>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229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981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</a:t>
            </a:r>
            <a:r>
              <a:rPr lang="en-US" sz="2800" dirty="0" smtClean="0">
                <a:solidFill>
                  <a:srgbClr val="FF0000"/>
                </a:solidFill>
              </a:rPr>
              <a:t>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3134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3896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Comparison between NSAIDs &amp; DMARDs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DMARDs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NSAIDs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Slow onset of action</a:t>
            </a:r>
          </a:p>
          <a:p>
            <a:pPr eaLnBrk="1" hangingPunct="1"/>
            <a:r>
              <a:rPr lang="en-US" sz="2800" b="1" dirty="0" smtClean="0"/>
              <a:t>Arrest progression of the disease</a:t>
            </a:r>
          </a:p>
          <a:p>
            <a:pPr eaLnBrk="1" hangingPunct="1"/>
            <a:r>
              <a:rPr lang="en-US" sz="2800" b="1" dirty="0" smtClean="0"/>
              <a:t>Prevent formation of new deformity</a:t>
            </a:r>
          </a:p>
          <a:p>
            <a:pPr eaLnBrk="1" hangingPunct="1"/>
            <a:r>
              <a:rPr lang="en-US" sz="2800" b="1" dirty="0" smtClean="0"/>
              <a:t>Used in chronic cases when deformity is existing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Rapid onset of action</a:t>
            </a:r>
          </a:p>
          <a:p>
            <a:pPr eaLnBrk="1" hangingPunct="1"/>
            <a:r>
              <a:rPr lang="en-US" sz="2800" b="1" dirty="0" smtClean="0"/>
              <a:t>No effect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dirty="0" smtClean="0"/>
              <a:t> </a:t>
            </a:r>
          </a:p>
          <a:p>
            <a:pPr eaLnBrk="1" hangingPunct="1"/>
            <a:r>
              <a:rPr lang="en-US" sz="2800" b="1" dirty="0" smtClean="0"/>
              <a:t>Can not stop formation of new deformity</a:t>
            </a:r>
          </a:p>
          <a:p>
            <a:pPr eaLnBrk="1" hangingPunct="1"/>
            <a:r>
              <a:rPr lang="en-US" sz="2800" b="1" dirty="0" smtClean="0"/>
              <a:t>Used in acute cases to relief inflammation &amp; pain</a:t>
            </a:r>
          </a:p>
        </p:txBody>
      </p:sp>
    </p:spTree>
    <p:extLst>
      <p:ext uri="{BB962C8B-B14F-4D97-AF65-F5344CB8AC3E}">
        <p14:creationId xmlns:p14="http://schemas.microsoft.com/office/powerpoint/2010/main" val="1214996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9641" y="1441622"/>
            <a:ext cx="6633881" cy="5104516"/>
            <a:chOff x="2438400" y="2217869"/>
            <a:chExt cx="5867400" cy="4564002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14800" y="2217869"/>
              <a:ext cx="2590800" cy="52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lgerian" pitchFamily="82" charset="0"/>
                </a:rPr>
                <a:t>DMARD</a:t>
              </a:r>
              <a:r>
                <a:rPr lang="en-US" sz="3200" dirty="0">
                  <a:solidFill>
                    <a:srgbClr val="FF0000"/>
                  </a:solidFill>
                </a:rPr>
                <a:t>s</a:t>
              </a:r>
              <a:endParaRPr lang="en-US" sz="3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90800" y="5181600"/>
              <a:ext cx="17526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Biologic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5181600"/>
              <a:ext cx="19050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Classical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6670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Methotrexate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dirty="0" err="1" smtClean="0"/>
                <a:t>Hydroxychloroquine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Infliximab</a:t>
              </a:r>
              <a:endParaRPr lang="en-US" sz="2400" b="1" dirty="0" smtClean="0"/>
            </a:p>
            <a:p>
              <a:r>
                <a:rPr lang="en-US" sz="2400" b="1" dirty="0" err="1" smtClean="0"/>
                <a:t>Tocilizumab</a:t>
              </a:r>
              <a:endParaRPr lang="en-US" sz="2400" b="1" dirty="0" smtClean="0"/>
            </a:p>
            <a:p>
              <a:endParaRPr lang="en-US" b="1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18360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act </a:t>
            </a:r>
            <a:r>
              <a:rPr lang="en-US" sz="2400" b="1" dirty="0"/>
              <a:t>on the immune system to slow the progression </a:t>
            </a:r>
            <a:r>
              <a:rPr lang="en-US" sz="2400" b="1" dirty="0" smtClean="0"/>
              <a:t>of 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</a:t>
            </a:r>
            <a:r>
              <a:rPr lang="en-US" sz="2800" b="1" dirty="0" smtClean="0">
                <a:solidFill>
                  <a:srgbClr val="FF0000"/>
                </a:solidFill>
              </a:rPr>
              <a:t>6 weeks up to 6 months </a:t>
            </a:r>
            <a:r>
              <a:rPr lang="en-US" sz="2800" dirty="0" smtClean="0"/>
              <a:t>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77225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8956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114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</a:t>
            </a:r>
            <a:r>
              <a:rPr lang="en-US" sz="2800" dirty="0"/>
              <a:t>has been shown </a:t>
            </a:r>
            <a:r>
              <a:rPr lang="en-US" sz="2800" b="1" dirty="0" smtClean="0">
                <a:solidFill>
                  <a:srgbClr val="FF0000"/>
                </a:solidFill>
              </a:rPr>
              <a:t>to stimulate adenosine release from cells, </a:t>
            </a:r>
            <a:r>
              <a:rPr lang="en-US" sz="2800" dirty="0"/>
              <a:t>producing an anti-inflammatory effect.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618238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 T-Cells  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57278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chemotaxis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438400"/>
            <a:ext cx="1600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51538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21603"/>
            <a:ext cx="85343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“Gold standard” for DMARD therapy &amp; is the first-line DMARD for treating RA and is used in 50–70% of patients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4335"/>
            <a:ext cx="868231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Active in RA at much </a:t>
            </a:r>
            <a:r>
              <a:rPr lang="en-US" sz="2400" dirty="0" smtClean="0">
                <a:solidFill>
                  <a:srgbClr val="FF0000"/>
                </a:solidFill>
              </a:rPr>
              <a:t>lower doses </a:t>
            </a:r>
            <a:r>
              <a:rPr lang="en-US" sz="2400" dirty="0" smtClean="0"/>
              <a:t>than those needed in cancer chemotherapy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678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Folic acid </a:t>
            </a:r>
            <a:r>
              <a:rPr lang="en-US" sz="2800" dirty="0" smtClean="0"/>
              <a:t>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Rapidly absorbed and </a:t>
            </a:r>
            <a:r>
              <a:rPr lang="en-US" sz="3200" dirty="0" smtClean="0">
                <a:solidFill>
                  <a:srgbClr val="FF0000"/>
                </a:solidFill>
              </a:rPr>
              <a:t>50%</a:t>
            </a:r>
            <a:r>
              <a:rPr lang="en-US" sz="3200" dirty="0" smtClean="0"/>
              <a:t> protein-bound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Extensively tissue-bound, particularly in </a:t>
            </a:r>
            <a:r>
              <a:rPr lang="en-US" sz="3200" dirty="0" smtClean="0">
                <a:solidFill>
                  <a:srgbClr val="FF0000"/>
                </a:solidFill>
              </a:rPr>
              <a:t>melanin-containing tissues such as the eyes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Elimination half-life of up to 45 days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84693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smtClean="0"/>
              <a:t>Highly concentrated within cells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smtClean="0"/>
              <a:t>increases intra-cellular pH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5858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</a:t>
            </a:r>
            <a:r>
              <a:rPr lang="en-US" sz="2800" dirty="0" smtClean="0">
                <a:solidFill>
                  <a:srgbClr val="FF0000"/>
                </a:solidFill>
              </a:rPr>
              <a:t>increasing methotrexate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anti-rheumatic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</a:t>
            </a:r>
            <a:r>
              <a:rPr lang="en-US" sz="2800" dirty="0" smtClean="0">
                <a:solidFill>
                  <a:srgbClr val="FF0000"/>
                </a:solidFill>
              </a:rPr>
              <a:t>early, mild disease or as adjunctive therapy in combination with other </a:t>
            </a:r>
            <a:r>
              <a:rPr lang="en-US" sz="2800" b="1" dirty="0" smtClean="0">
                <a:solidFill>
                  <a:srgbClr val="FF0000"/>
                </a:solidFill>
              </a:rPr>
              <a:t>DMARDs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800" b="1" dirty="0" smtClean="0"/>
              <a:t>At the end of the lecture the students should: </a:t>
            </a:r>
          </a:p>
          <a:p>
            <a:pPr eaLnBrk="1" hangingPunct="1"/>
            <a:r>
              <a:rPr lang="en-US" sz="3300" b="1" dirty="0"/>
              <a:t>Know the pathogenesis of rheumatoid joint damage</a:t>
            </a:r>
          </a:p>
          <a:p>
            <a:pPr eaLnBrk="1" hangingPunct="1"/>
            <a:r>
              <a:rPr lang="en-US" sz="3300" b="1" dirty="0"/>
              <a:t> Emphasize the rational for early treatment of RA</a:t>
            </a:r>
          </a:p>
          <a:p>
            <a:pPr eaLnBrk="1" hangingPunct="1"/>
            <a:r>
              <a:rPr lang="en-US" sz="3300" b="1" dirty="0"/>
              <a:t>Define and classify </a:t>
            </a:r>
            <a:r>
              <a:rPr lang="en-US" sz="3300" b="1" dirty="0">
                <a:solidFill>
                  <a:srgbClr val="FF0000"/>
                </a:solidFill>
              </a:rPr>
              <a:t>DMARDs</a:t>
            </a:r>
          </a:p>
          <a:p>
            <a:r>
              <a:rPr lang="en-US" sz="3300" b="1" dirty="0"/>
              <a:t>Compare and contrast the advantages and disadvantages of </a:t>
            </a:r>
            <a:r>
              <a:rPr lang="en-US" sz="3300" b="1" dirty="0" smtClean="0">
                <a:solidFill>
                  <a:srgbClr val="FF0000"/>
                </a:solidFill>
              </a:rPr>
              <a:t>NSAIDs</a:t>
            </a:r>
            <a:r>
              <a:rPr lang="en-US" sz="3300" b="1" dirty="0">
                <a:solidFill>
                  <a:srgbClr val="FF0000"/>
                </a:solidFill>
              </a:rPr>
              <a:t>, Steroids and DMARDs </a:t>
            </a:r>
            <a:r>
              <a:rPr lang="en-US" sz="3300" b="1" dirty="0"/>
              <a:t>in treatment of RA</a:t>
            </a:r>
          </a:p>
          <a:p>
            <a:pPr eaLnBrk="1" hangingPunct="1"/>
            <a:r>
              <a:rPr lang="en-US" sz="3300" b="1" dirty="0" smtClean="0"/>
              <a:t>Know </a:t>
            </a:r>
            <a:r>
              <a:rPr lang="en-US" sz="3300" b="1" dirty="0"/>
              <a:t>some examples of drugs related to DMARDs.</a:t>
            </a:r>
          </a:p>
          <a:p>
            <a:r>
              <a:rPr lang="en-US" sz="3300" b="1" dirty="0"/>
              <a:t>Explore the pharmacokinetic and </a:t>
            </a:r>
            <a:r>
              <a:rPr lang="en-US" sz="3300" b="1" dirty="0" err="1"/>
              <a:t>pharmacodynamic</a:t>
            </a:r>
            <a:r>
              <a:rPr lang="en-US" sz="3300" b="1" dirty="0"/>
              <a:t> aspects of the selected DMARDs</a:t>
            </a:r>
          </a:p>
          <a:p>
            <a:pPr eaLnBrk="1" hangingPunct="1"/>
            <a:r>
              <a:rPr lang="en-US" sz="3300" b="1" dirty="0"/>
              <a:t> Describe the mechanism of action , specific clinical uses , adverse </a:t>
            </a:r>
            <a:r>
              <a:rPr lang="en-US" sz="3300" b="1" dirty="0" smtClean="0"/>
              <a:t>effects of </a:t>
            </a:r>
            <a:r>
              <a:rPr lang="en-US" sz="3300" b="1" dirty="0"/>
              <a:t>individual drugs.</a:t>
            </a:r>
          </a:p>
          <a:p>
            <a:pPr eaLnBrk="1" hangingPunct="1">
              <a:buFont typeface="Wingdings" pitchFamily="2" charset="2"/>
              <a:buNone/>
            </a:pPr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2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228" y="3526972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Corneal deposits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191000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Irreversible retinal damage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05000"/>
            <a:ext cx="3124200" cy="28092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</a:t>
            </a:r>
            <a:r>
              <a:rPr lang="en-US" sz="2800" dirty="0" smtClean="0">
                <a:solidFill>
                  <a:srgbClr val="FF0000"/>
                </a:solidFill>
              </a:rPr>
              <a:t>cytokines, </a:t>
            </a:r>
            <a:r>
              <a:rPr lang="en-US" sz="2800" dirty="0" smtClean="0"/>
              <a:t>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648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</a:t>
            </a:r>
            <a:r>
              <a:rPr lang="en-US" sz="2800" dirty="0" smtClean="0">
                <a:solidFill>
                  <a:srgbClr val="FF0000"/>
                </a:solidFill>
              </a:rPr>
              <a:t>selected cells in the immune 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Genetically engineered drugs </a:t>
            </a:r>
            <a:r>
              <a:rPr lang="en-US" sz="2800" dirty="0" smtClean="0"/>
              <a:t>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55626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(Infliximab)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419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/>
              <a:t>T</a:t>
            </a:r>
            <a:r>
              <a:rPr lang="en-US" sz="2800" dirty="0" smtClean="0"/>
              <a:t>ocilizumab)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4101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cytotoxic agent    ( Rituximab)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41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 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cascade p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362200"/>
            <a:ext cx="3124200" cy="3962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76641" y="228600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Engineered Soluble TNF Receptor </a:t>
            </a:r>
            <a:r>
              <a:rPr lang="en-US" sz="2400" dirty="0" err="1"/>
              <a:t>Etanercept</a:t>
            </a:r>
            <a:r>
              <a:rPr lang="en-US" sz="2400" dirty="0"/>
              <a:t> (Enbrel</a:t>
            </a:r>
            <a:r>
              <a:rPr lang="en-US" sz="2400" dirty="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b="1" dirty="0" err="1" smtClean="0">
                <a:solidFill>
                  <a:srgbClr val="FF0000"/>
                </a:solidFill>
              </a:rPr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</a:t>
            </a:r>
            <a:r>
              <a:rPr lang="en-US" sz="2800" dirty="0" smtClean="0">
                <a:solidFill>
                  <a:srgbClr val="FF0000"/>
                </a:solidFill>
              </a:rPr>
              <a:t>intravenous infusion </a:t>
            </a:r>
            <a:r>
              <a:rPr lang="en-US" sz="2800" dirty="0" smtClean="0"/>
              <a:t>with “induction” at 0, 2, and 6 weeks and maintenance every 8 weeks thereafter</a:t>
            </a:r>
            <a:r>
              <a:rPr lang="en-US" sz="2800" b="1" dirty="0" smtClean="0"/>
              <a:t>,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474893"/>
            <a:ext cx="800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7848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could be combined with methotrexate, hydroxychloroquine and other non biological DMARDs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12976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15284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297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343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IL-6 is a </a:t>
            </a:r>
            <a:r>
              <a:rPr lang="en-US" sz="2800" dirty="0" err="1" smtClean="0">
                <a:solidFill>
                  <a:srgbClr val="FF0000"/>
                </a:solidFill>
              </a:rPr>
              <a:t>proinflammatory</a:t>
            </a:r>
            <a:r>
              <a:rPr lang="en-US" sz="2800" dirty="0" smtClean="0">
                <a:solidFill>
                  <a:srgbClr val="FF0000"/>
                </a:solidFill>
              </a:rPr>
              <a:t> cytokine </a:t>
            </a:r>
            <a:r>
              <a:rPr lang="en-US" sz="2800" dirty="0" smtClean="0"/>
              <a:t>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</a:t>
            </a:r>
            <a:r>
              <a:rPr lang="en-US" sz="2800" dirty="0" smtClean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</a:t>
            </a:r>
            <a:r>
              <a:rPr lang="en-US" sz="2400" b="1" dirty="0" smtClean="0">
                <a:solidFill>
                  <a:srgbClr val="FF0000"/>
                </a:solidFill>
              </a:rPr>
              <a:t>blocking the activity of IL-6 </a:t>
            </a:r>
            <a:r>
              <a:rPr lang="en-US" sz="2800" dirty="0" smtClean="0"/>
              <a:t>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2017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1-2</a:t>
            </a:r>
            <a:r>
              <a:rPr lang="en-US" sz="2800" dirty="0" smtClean="0">
                <a:cs typeface="Times New Roman" pitchFamily="18" charset="0"/>
              </a:rPr>
              <a:t> % of the adult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women</a:t>
            </a:r>
            <a:r>
              <a:rPr lang="en-US" sz="2800" dirty="0" smtClean="0">
                <a:cs typeface="Times New Roman" pitchFamily="18" charset="0"/>
              </a:rPr>
              <a:t> than in men 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25</a:t>
            </a:r>
            <a:r>
              <a:rPr lang="en-US" sz="2800" dirty="0" smtClean="0"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40</a:t>
            </a:r>
            <a:r>
              <a:rPr lang="en-US" sz="2800" dirty="0" smtClean="0">
                <a:cs typeface="Times New Roman" pitchFamily="18" charset="0"/>
              </a:rPr>
              <a:t>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638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</a:t>
            </a:r>
            <a:r>
              <a:rPr lang="en-US" sz="2800" dirty="0" smtClean="0">
                <a:solidFill>
                  <a:srgbClr val="FF0000"/>
                </a:solidFill>
              </a:rPr>
              <a:t>4th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6th</a:t>
            </a:r>
            <a:r>
              <a:rPr lang="en-US" sz="2800" dirty="0" smtClean="0"/>
              <a:t>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55626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9743"/>
            <a:ext cx="2667000" cy="3253365"/>
          </a:xfrm>
          <a:prstGeom prst="rect">
            <a:avLst/>
          </a:prstGeom>
          <a:noFill/>
        </p:spPr>
      </p:pic>
      <p:pic>
        <p:nvPicPr>
          <p:cNvPr id="10" name="Picture 9" descr="han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>
                <a:solidFill>
                  <a:srgbClr val="FF0000"/>
                </a:solidFill>
              </a:rPr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Neutropenia</a:t>
            </a:r>
            <a:r>
              <a:rPr lang="en-US" sz="2800" dirty="0" smtClean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Blood tests will be used monthly for increase in cholesterol, liver enzymes &amp; decrease in WBCs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warfarin</a:t>
            </a:r>
            <a:r>
              <a:rPr lang="en-US" sz="2800" smtClean="0"/>
              <a:t>).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Best wishes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38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91440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152400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557891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379315"/>
            <a:ext cx="3733799" cy="104028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 &amp; socioeconomic costs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Systemic </a:t>
            </a:r>
            <a:r>
              <a:rPr lang="en-US" sz="2800" dirty="0"/>
              <a:t>complications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Co-morbidity &amp;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45720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Synovial </a:t>
            </a:r>
            <a:r>
              <a:rPr lang="en-US" sz="2400" dirty="0"/>
              <a:t>inflammation and hyperplasia , autoantibody production (rheumatoid factor), cartilage and bone destruction (“deformity</a:t>
            </a:r>
            <a:r>
              <a:rPr lang="en-US" sz="2400" dirty="0" smtClean="0"/>
              <a:t>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759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Bone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8534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Early and aggressive treatment may have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76771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769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May be administered in low to moderate doses to </a:t>
            </a:r>
            <a:r>
              <a:rPr lang="en-US" sz="2800" dirty="0" smtClean="0">
                <a:solidFill>
                  <a:srgbClr val="FF0000"/>
                </a:solidFill>
              </a:rPr>
              <a:t>achieve rapid disease control before the onset of fully effective DMARD 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6934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Reserved for temporary control of severe exacerbations and long-term use in patients with </a:t>
            </a:r>
            <a:r>
              <a:rPr lang="en-US" sz="2800" dirty="0" smtClean="0">
                <a:solidFill>
                  <a:srgbClr val="FF0000"/>
                </a:solidFill>
              </a:rPr>
              <a:t>severe disease not controlled by other agents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Corticosteroids are too toxic for routine chronic use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861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Anti-inflammatory drugs with an </a:t>
            </a:r>
            <a:r>
              <a:rPr lang="en-US" sz="2800" dirty="0" smtClean="0">
                <a:solidFill>
                  <a:srgbClr val="FF0000"/>
                </a:solidFill>
              </a:rPr>
              <a:t>intermediate rate </a:t>
            </a:r>
            <a:r>
              <a:rPr lang="en-US" sz="2800" dirty="0" smtClean="0"/>
              <a:t>of action (slower than NSAIDs but faster than other DMARDs).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12681</TotalTime>
  <Words>1286</Words>
  <Application>Microsoft Office PowerPoint</Application>
  <PresentationFormat>On-screen Show (4:3)</PresentationFormat>
  <Paragraphs>203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between NSAIDs &amp; DMARDs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wishes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Bassiouni</cp:lastModifiedBy>
  <cp:revision>327</cp:revision>
  <dcterms:created xsi:type="dcterms:W3CDTF">2015-09-17T06:43:38Z</dcterms:created>
  <dcterms:modified xsi:type="dcterms:W3CDTF">2016-12-15T19:28:10Z</dcterms:modified>
</cp:coreProperties>
</file>