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307" r:id="rId2"/>
    <p:sldId id="319" r:id="rId3"/>
    <p:sldId id="308" r:id="rId4"/>
    <p:sldId id="312" r:id="rId5"/>
    <p:sldId id="294" r:id="rId6"/>
    <p:sldId id="315" r:id="rId7"/>
    <p:sldId id="313" r:id="rId8"/>
    <p:sldId id="290" r:id="rId9"/>
    <p:sldId id="274" r:id="rId10"/>
    <p:sldId id="316" r:id="rId11"/>
    <p:sldId id="314" r:id="rId12"/>
    <p:sldId id="292" r:id="rId13"/>
    <p:sldId id="295" r:id="rId14"/>
    <p:sldId id="273" r:id="rId15"/>
    <p:sldId id="282" r:id="rId16"/>
    <p:sldId id="284" r:id="rId17"/>
    <p:sldId id="296" r:id="rId18"/>
    <p:sldId id="283" r:id="rId19"/>
    <p:sldId id="285" r:id="rId20"/>
    <p:sldId id="286" r:id="rId21"/>
    <p:sldId id="258" r:id="rId22"/>
    <p:sldId id="279" r:id="rId23"/>
    <p:sldId id="318" r:id="rId24"/>
    <p:sldId id="271" r:id="rId25"/>
    <p:sldId id="277" r:id="rId26"/>
    <p:sldId id="259" r:id="rId27"/>
    <p:sldId id="272" r:id="rId28"/>
    <p:sldId id="260" r:id="rId29"/>
    <p:sldId id="261" r:id="rId30"/>
    <p:sldId id="268" r:id="rId31"/>
    <p:sldId id="262" r:id="rId32"/>
    <p:sldId id="267" r:id="rId33"/>
    <p:sldId id="269" r:id="rId34"/>
    <p:sldId id="263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8" autoAdjust="0"/>
    <p:restoredTop sz="87982" autoAdjust="0"/>
  </p:normalViewPr>
  <p:slideViewPr>
    <p:cSldViewPr snapToGrid="0">
      <p:cViewPr varScale="1">
        <p:scale>
          <a:sx n="60" d="100"/>
          <a:sy n="60" d="100"/>
        </p:scale>
        <p:origin x="8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5FFFB-339B-4413-838D-04E55E6F82B1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B01A-D19B-4E3C-830A-91C8D341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308184-B1B1-403D-8F49-501C3EB087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cases diagnosis of gout is based on clinical presentation, which is quite characteristic: severe pain developing within hours, tenderness, warmth, swelling and erythema, e. g. in the first metatarsophalangeal or </a:t>
            </a:r>
            <a:r>
              <a:rPr lang="en-US" dirty="0" err="1"/>
              <a:t>metacarpophalangeal</a:t>
            </a:r>
            <a:r>
              <a:rPr lang="en-US" dirty="0"/>
              <a:t> joint. Frequently, gout flares up following rich meals and alcohol consumption, in the middle of the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/>
              <a:t>Dietary measures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Weight reduction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Avoidance of alcohol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Avoidance of foods high in purines</a:t>
            </a:r>
          </a:p>
          <a:p>
            <a:pPr lvl="2" eaLnBrk="1" hangingPunct="1">
              <a:defRPr/>
            </a:pPr>
            <a:r>
              <a:rPr lang="en-US" dirty="0"/>
              <a:t>High: Sardines, anchovies, herring, mussels, liver, kidney, goose, venison, meat soups, sweetbreads, beer &amp; wine</a:t>
            </a:r>
          </a:p>
          <a:p>
            <a:pPr lvl="2" eaLnBrk="1" hangingPunct="1">
              <a:defRPr/>
            </a:pPr>
            <a:r>
              <a:rPr lang="en-US" dirty="0"/>
              <a:t>Moderate: Chicken, salmon, crab, veal, mutton, bacon, pork, beef, ham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PUD : Peptic</a:t>
            </a:r>
            <a:r>
              <a:rPr lang="en-US" baseline="0" dirty="0"/>
              <a:t> ulcer disease   IHD : ischemic heart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Familial Mediterranean fever (FMF) is also called recurrent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polyserositis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recurrent episodes of peritonitis,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pleuritis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arthritis, usually with accompanying fever.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heuminfo.com/diseases/gout/treatment-gou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W_uSEgLXJAhVCuBQKHXJAD0cQjRwIBw&amp;url=http://www.buzzle.com/articles/gout-diet-menu.html&amp;bvm=bv.108194040,d.d24&amp;psig=AFQjCNG4fxPF4Cz4aM2sGWBGY_kh_7HFeg&amp;ust=14488647115533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1" y="829904"/>
            <a:ext cx="10131425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60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7773" y="2141538"/>
            <a:ext cx="5839459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14-C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14550"/>
            <a:ext cx="40081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5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2400" y="152400"/>
            <a:ext cx="99568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Aim of pharmacotherapy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53" y="1282700"/>
            <a:ext cx="11768447" cy="4308872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Most therapeutic strategies for gout involve lowering the uric acid level below the saturation point (&lt;6 mg/</a:t>
            </a:r>
            <a:r>
              <a:rPr lang="en-US" sz="3400" dirty="0" err="1">
                <a:solidFill>
                  <a:schemeClr val="bg1"/>
                </a:solidFill>
              </a:rPr>
              <a:t>dL</a:t>
            </a:r>
            <a:r>
              <a:rPr lang="en-US" sz="3400" dirty="0">
                <a:solidFill>
                  <a:schemeClr val="bg1"/>
                </a:solidFill>
              </a:rPr>
              <a:t>), thus preventing the deposition of </a:t>
            </a:r>
            <a:r>
              <a:rPr lang="en-US" sz="3400" dirty="0" err="1">
                <a:solidFill>
                  <a:schemeClr val="bg1"/>
                </a:solidFill>
              </a:rPr>
              <a:t>urate</a:t>
            </a:r>
            <a:r>
              <a:rPr lang="en-US" sz="3400" dirty="0">
                <a:solidFill>
                  <a:schemeClr val="bg1"/>
                </a:solidFill>
              </a:rPr>
              <a:t> crystals.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This can be accomplished by: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interfering with uric acid synthesis </a:t>
            </a:r>
            <a:r>
              <a:rPr lang="en-US" sz="3400" dirty="0">
                <a:solidFill>
                  <a:schemeClr val="bg1"/>
                </a:solidFill>
              </a:rPr>
              <a:t>with allopurinol, </a:t>
            </a:r>
            <a:r>
              <a:rPr lang="en-TT" sz="3600" dirty="0" err="1">
                <a:solidFill>
                  <a:schemeClr val="bg1"/>
                </a:solidFill>
              </a:rPr>
              <a:t>Febuxostat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increasing uric acid excretion </a:t>
            </a:r>
            <a:r>
              <a:rPr lang="en-US" sz="3400" dirty="0">
                <a:solidFill>
                  <a:schemeClr val="bg1"/>
                </a:solidFill>
              </a:rPr>
              <a:t>with probenecid or sulfinpyrazone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inhibiting leukocyte entry </a:t>
            </a:r>
            <a:r>
              <a:rPr lang="en-US" sz="3400" dirty="0">
                <a:solidFill>
                  <a:schemeClr val="bg1"/>
                </a:solidFill>
              </a:rPr>
              <a:t>into the affected joint with colchicine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administration of NSAIDs</a:t>
            </a:r>
          </a:p>
        </p:txBody>
      </p:sp>
    </p:spTree>
    <p:extLst>
      <p:ext uri="{BB962C8B-B14F-4D97-AF65-F5344CB8AC3E}">
        <p14:creationId xmlns:p14="http://schemas.microsoft.com/office/powerpoint/2010/main" val="12239560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Tubulin</a:t>
            </a:r>
            <a:r>
              <a:rPr lang="en-TT" sz="2800" dirty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Probenecid</a:t>
            </a:r>
            <a:r>
              <a:rPr lang="en-TT" sz="2800" dirty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33" y="2985973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Allopurinol</a:t>
            </a:r>
            <a:r>
              <a:rPr lang="en-TT" sz="2800" dirty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rheuminfo.com/wp-content/uploads/2012/01/Gout-Sink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71241"/>
            <a:ext cx="461233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0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NSAIDs</a:t>
              </a:r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Acute gouty arthritis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Corticosteroids</a:t>
              </a:r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031" y="435473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0922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19" y="2240176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5" y="3028373"/>
            <a:ext cx="767918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Full doses of NSAID should be initiated immediately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GI ulcer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817" y="3013023"/>
            <a:ext cx="4292184" cy="3616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Corticosteroids are a good alternative where NSAIDs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err="1">
                <a:solidFill>
                  <a:srgbClr val="FF0000"/>
                </a:solidFill>
              </a:rPr>
              <a:t>colchicine</a:t>
            </a:r>
            <a:r>
              <a:rPr lang="en-US" sz="2800" dirty="0">
                <a:solidFill>
                  <a:srgbClr val="FF0000"/>
                </a:solidFill>
              </a:rPr>
              <a:t> cannot be used or in 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short-term use of corticosteroids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elderly people, patients with liver or hepatic impairment, IHD, PUD, hypersensitivity to NSAIDs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-Intra </a:t>
            </a:r>
            <a:r>
              <a:rPr lang="en-US" sz="2800" dirty="0" err="1">
                <a:solidFill>
                  <a:srgbClr val="FF0000"/>
                </a:solidFill>
              </a:rPr>
              <a:t>articularly</a:t>
            </a:r>
            <a:r>
              <a:rPr lang="en-US" sz="2800" dirty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046846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400" b="1" dirty="0">
                <a:solidFill>
                  <a:srgbClr val="FF0000"/>
                </a:solidFill>
              </a:rPr>
              <a:t>Colchicine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autumn crocus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acid synthesis , excretion &amp; is not analgesic</a:t>
            </a: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1808449"/>
            <a:ext cx="52922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9652" y="1625574"/>
            <a:ext cx="360279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inflamosomes</a:t>
            </a:r>
            <a:r>
              <a:rPr lang="en-US" sz="2800" dirty="0">
                <a:solidFill>
                  <a:srgbClr val="FF0000"/>
                </a:solidFill>
              </a:rPr>
              <a:t> &amp; IL-1 production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cell division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chemotactic</a:t>
            </a:r>
            <a:r>
              <a:rPr lang="en-US" sz="2800" dirty="0">
                <a:solidFill>
                  <a:srgbClr val="FF0000"/>
                </a:solidFill>
              </a:rPr>
              <a:t> factors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64" y="1558977"/>
            <a:ext cx="5000625" cy="4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Colchicine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74" y="142199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99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Administered orally, rapidly absorbed from the GI tract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5" y="3163285"/>
            <a:ext cx="839871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Reaches peak plasma levels within 2 hours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950" y="5330579"/>
            <a:ext cx="974340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>
                <a:solidFill>
                  <a:srgbClr val="002060"/>
                </a:solidFill>
              </a:rPr>
              <a:t>creatinine</a:t>
            </a:r>
            <a:r>
              <a:rPr lang="en-GB" sz="3200" dirty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>
                <a:solidFill>
                  <a:srgbClr val="002060"/>
                </a:solidFill>
              </a:rPr>
              <a:t>mL</a:t>
            </a:r>
            <a:r>
              <a:rPr lang="en-GB" sz="3200" dirty="0">
                <a:solidFill>
                  <a:srgbClr val="002060"/>
                </a:solidFill>
              </a:rPr>
              <a:t>/min.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405" y="4020153"/>
            <a:ext cx="9738975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Colchicine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   fever</a:t>
            </a:r>
          </a:p>
        </p:txBody>
      </p:sp>
    </p:spTree>
    <p:extLst>
      <p:ext uri="{BB962C8B-B14F-4D97-AF65-F5344CB8AC3E}">
        <p14:creationId xmlns:p14="http://schemas.microsoft.com/office/powerpoint/2010/main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6" y="128338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Diarrhea (sometimes severe)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92" y="211538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448" y="32865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Dehydration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638" y="445199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    Bone marrow depression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297" y="5264337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Cardiac toxicity, 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Vascular collapse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 Hepatotoxicity , alopecia  </a:t>
            </a:r>
          </a:p>
        </p:txBody>
      </p:sp>
    </p:spTree>
    <p:extLst>
      <p:ext uri="{BB962C8B-B14F-4D97-AF65-F5344CB8AC3E}">
        <p14:creationId xmlns:p14="http://schemas.microsoft.com/office/powerpoint/2010/main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555" y="244147"/>
            <a:ext cx="17408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91" y="316188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Describe drug and non-drug treatment of gout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055" y="4528302"/>
            <a:ext cx="70590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Identify the mechanism of action of drugs used for treatment of gout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037" y="2055359"/>
            <a:ext cx="703403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Outline the stages of gout and the therapeutic objectives in each stage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547" y="5617647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Study in detail the pharmacology of drugs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used for treatment of gout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055" y="3836879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Classify drugs used for treatment of gout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875" y="1966209"/>
            <a:ext cx="4202243" cy="39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531" y="130260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Know the pathophysiology of gout</a:t>
            </a:r>
          </a:p>
        </p:txBody>
      </p:sp>
    </p:spTree>
    <p:extLst>
      <p:ext uri="{BB962C8B-B14F-4D97-AF65-F5344CB8AC3E}">
        <p14:creationId xmlns:p14="http://schemas.microsoft.com/office/powerpoint/2010/main" val="42171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Inhibition of uric acid synthesis 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-</a:t>
              </a:r>
              <a:r>
                <a:rPr lang="en-US" sz="2400" b="1" dirty="0" err="1"/>
                <a:t>Allopurinol</a:t>
              </a: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-</a:t>
              </a:r>
              <a:r>
                <a:rPr lang="en-US" sz="2400" b="1" dirty="0" err="1"/>
                <a:t>Febuxostat</a:t>
              </a: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/>
                <a:t>Uricosuric</a:t>
              </a:r>
              <a:r>
                <a:rPr lang="en-US" sz="3000" b="1" dirty="0"/>
                <a:t> 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-</a:t>
              </a:r>
              <a:r>
                <a:rPr lang="en-US" sz="3000" b="1" dirty="0" err="1"/>
                <a:t>Probenacid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 err="1"/>
                <a:t>Mamalian</a:t>
              </a:r>
              <a:endParaRPr lang="en-US" sz="2800" b="1" dirty="0"/>
            </a:p>
            <a:p>
              <a:pPr algn="ctr"/>
              <a:r>
                <a:rPr lang="en-US" sz="2800" b="1" dirty="0" err="1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9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Inhibit </a:t>
            </a:r>
            <a:r>
              <a:rPr lang="en-TT" sz="3200" dirty="0" err="1">
                <a:solidFill>
                  <a:srgbClr val="FF0000"/>
                </a:solidFill>
              </a:rPr>
              <a:t>xanthine</a:t>
            </a:r>
            <a:r>
              <a:rPr lang="en-TT" sz="3200" dirty="0">
                <a:solidFill>
                  <a:srgbClr val="FF0000"/>
                </a:solidFill>
              </a:rPr>
              <a:t> </a:t>
            </a:r>
            <a:r>
              <a:rPr lang="en-TT" sz="3200" dirty="0" err="1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0367" y="1723870"/>
            <a:ext cx="4916774" cy="44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070763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</a:rPr>
              <a:t>Allopurinol</a:t>
            </a:r>
            <a:r>
              <a:rPr lang="en-TT" sz="3200" dirty="0">
                <a:solidFill>
                  <a:srgbClr val="FF0000"/>
                </a:solidFill>
              </a:rPr>
              <a:t> is metabolized by </a:t>
            </a:r>
            <a:r>
              <a:rPr lang="en-TT" sz="3200" dirty="0" err="1">
                <a:solidFill>
                  <a:srgbClr val="FF0000"/>
                </a:solidFill>
              </a:rPr>
              <a:t>xanthine</a:t>
            </a:r>
            <a:r>
              <a:rPr lang="en-TT" sz="3200" dirty="0">
                <a:solidFill>
                  <a:srgbClr val="FF0000"/>
                </a:solidFill>
              </a:rPr>
              <a:t> </a:t>
            </a:r>
            <a:r>
              <a:rPr lang="en-TT" sz="3200" dirty="0" err="1">
                <a:solidFill>
                  <a:srgbClr val="FF0000"/>
                </a:solidFill>
              </a:rPr>
              <a:t>oxidase</a:t>
            </a:r>
            <a:r>
              <a:rPr lang="en-TT" sz="3200" dirty="0">
                <a:solidFill>
                  <a:srgbClr val="FF0000"/>
                </a:solidFill>
              </a:rPr>
              <a:t> into </a:t>
            </a:r>
            <a:r>
              <a:rPr lang="en-TT" sz="3200" dirty="0" err="1">
                <a:solidFill>
                  <a:srgbClr val="FF0000"/>
                </a:solidFill>
              </a:rPr>
              <a:t>alloxanthine</a:t>
            </a:r>
            <a:r>
              <a:rPr lang="en-TT" sz="3200" dirty="0">
                <a:solidFill>
                  <a:srgbClr val="FF0000"/>
                </a:solidFill>
              </a:rPr>
              <a:t> which is </a:t>
            </a:r>
            <a:r>
              <a:rPr lang="en-TT" sz="3200" dirty="0" err="1">
                <a:solidFill>
                  <a:srgbClr val="FF0000"/>
                </a:solidFill>
              </a:rPr>
              <a:t>pharmacologicaly</a:t>
            </a:r>
            <a:r>
              <a:rPr lang="en-TT" sz="3200" dirty="0">
                <a:solidFill>
                  <a:srgbClr val="FF0000"/>
                </a:solidFill>
              </a:rPr>
              <a:t>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7468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Include </a:t>
            </a:r>
            <a:r>
              <a:rPr lang="en-TT" sz="3200" dirty="0" err="1">
                <a:solidFill>
                  <a:srgbClr val="FF0000"/>
                </a:solidFill>
              </a:rPr>
              <a:t>allopurinol</a:t>
            </a:r>
            <a:r>
              <a:rPr lang="en-TT" sz="3200" dirty="0">
                <a:solidFill>
                  <a:srgbClr val="FF0000"/>
                </a:solidFill>
              </a:rPr>
              <a:t> &amp; </a:t>
            </a:r>
            <a:r>
              <a:rPr lang="en-TT" sz="3200" dirty="0" err="1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897" y="18063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1" y="113090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Absorption 70%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505" y="19284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Protein binding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negligble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 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205" y="3645249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unchaged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in urine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212" y="2794361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97243" y="4002374"/>
            <a:ext cx="8675556" cy="2855626"/>
            <a:chOff x="381000" y="955532"/>
            <a:chExt cx="8675556" cy="2743343"/>
          </a:xfrm>
        </p:grpSpPr>
        <p:sp>
          <p:nvSpPr>
            <p:cNvPr id="16" name="Rectangle 15"/>
            <p:cNvSpPr/>
            <p:nvPr/>
          </p:nvSpPr>
          <p:spPr>
            <a:xfrm>
              <a:off x="381000" y="2047875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938" y="2009775"/>
              <a:ext cx="1470025" cy="858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363" y="2254250"/>
              <a:ext cx="1295400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57600" y="2214563"/>
              <a:ext cx="1317625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57400" y="2466975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Dress Syndrome</a:t>
              </a: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70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400" b="1" dirty="0" err="1">
                  <a:latin typeface="Calibri" pitchFamily="34" charset="0"/>
                </a:rPr>
                <a:t>Allopurinol</a:t>
              </a:r>
              <a:r>
                <a:rPr lang="en-US" altLang="en-US" sz="1400" b="1" dirty="0"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56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latin typeface="Calibri" pitchFamily="34" charset="0"/>
                </a:rPr>
                <a:t>Toxic Epidermal </a:t>
              </a:r>
              <a:r>
                <a:rPr lang="en-US" altLang="en-US" sz="1600" b="1" dirty="0" err="1">
                  <a:latin typeface="Calibri" pitchFamily="34" charset="0"/>
                </a:rPr>
                <a:t>Necrolysis</a:t>
              </a:r>
              <a:endParaRPr lang="en-US" altLang="en-US" sz="16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1" y="3336886"/>
            <a:ext cx="574102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Fever, rash, </a:t>
            </a:r>
            <a:r>
              <a:rPr lang="en-US" sz="2800" b="1" dirty="0">
                <a:solidFill>
                  <a:srgbClr val="FF0000"/>
                </a:solidFill>
              </a:rPr>
              <a:t>toxic epidermal </a:t>
            </a:r>
            <a:r>
              <a:rPr lang="en-US" sz="2800" b="1" dirty="0" err="1">
                <a:solidFill>
                  <a:srgbClr val="FF0000"/>
                </a:solidFill>
              </a:rPr>
              <a:t>necrolysis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hepatotoxicity</a:t>
            </a:r>
            <a:r>
              <a:rPr lang="en-US" sz="2800" dirty="0">
                <a:solidFill>
                  <a:srgbClr val="FF0000"/>
                </a:solidFill>
              </a:rPr>
              <a:t>, marrow suppression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vasculitis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77" y="4847246"/>
            <a:ext cx="5841531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DRESS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D</a:t>
            </a:r>
            <a:r>
              <a:rPr lang="en-US" altLang="en-US" sz="2800" dirty="0">
                <a:solidFill>
                  <a:schemeClr val="bg2"/>
                </a:solidFill>
              </a:rPr>
              <a:t>rug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R</a:t>
            </a:r>
            <a:r>
              <a:rPr lang="en-US" altLang="en-US" sz="2800" dirty="0">
                <a:solidFill>
                  <a:schemeClr val="bg2"/>
                </a:solidFill>
              </a:rPr>
              <a:t>eaction</a:t>
            </a:r>
            <a:r>
              <a:rPr lang="en-US" altLang="en-US" sz="2800" dirty="0"/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E</a:t>
            </a:r>
            <a:r>
              <a:rPr lang="en-US" altLang="en-US" sz="2800" dirty="0" err="1">
                <a:solidFill>
                  <a:schemeClr val="bg2"/>
                </a:solidFill>
              </a:rPr>
              <a:t>osinophilia</a:t>
            </a:r>
            <a:r>
              <a:rPr lang="en-US" altLang="en-US" sz="2800" dirty="0"/>
              <a:t>, 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ystemic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633" y="1558977"/>
            <a:ext cx="5306518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Allopurinol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6" y="5381830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000" y="614668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06" y="4689690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Severe </a:t>
            </a:r>
            <a:r>
              <a:rPr lang="en-US" sz="2800" dirty="0" err="1">
                <a:solidFill>
                  <a:srgbClr val="FF0000"/>
                </a:solidFill>
              </a:rPr>
              <a:t>tophaceous</a:t>
            </a:r>
            <a:r>
              <a:rPr lang="en-US" sz="2800" dirty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856" y="1034321"/>
            <a:ext cx="4167265" cy="351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512064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inhibits their metabolism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4" y="3612991"/>
            <a:ext cx="417148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991" y="5510460"/>
            <a:ext cx="610079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With </a:t>
            </a:r>
            <a:r>
              <a:rPr lang="en-US" sz="2800" dirty="0" err="1">
                <a:solidFill>
                  <a:srgbClr val="FF0000"/>
                </a:solidFill>
                <a:latin typeface="Cambria" pitchFamily="18" charset="0"/>
              </a:rPr>
              <a:t>ampicillin</a:t>
            </a:r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 : Increases frequency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skin rash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495" y="2276339"/>
            <a:ext cx="5066675" cy="36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Febuxostat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Oral specific </a:t>
            </a:r>
            <a:r>
              <a:rPr lang="en-US" sz="2800" b="1" dirty="0" err="1">
                <a:solidFill>
                  <a:srgbClr val="FF0000"/>
                </a:solidFill>
              </a:rPr>
              <a:t>xanthine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oxidase</a:t>
            </a:r>
            <a:r>
              <a:rPr lang="en-US" sz="2800" b="1" dirty="0">
                <a:solidFill>
                  <a:srgbClr val="FF0000"/>
                </a:solidFill>
              </a:rPr>
              <a:t> inhibitor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Indicated for the management of </a:t>
            </a:r>
            <a:r>
              <a:rPr lang="en-US" sz="2800" b="1" dirty="0" err="1">
                <a:solidFill>
                  <a:srgbClr val="FF0000"/>
                </a:solidFill>
              </a:rPr>
              <a:t>hyperuricemia</a:t>
            </a:r>
            <a:r>
              <a:rPr lang="en-US" sz="2800" b="1" dirty="0">
                <a:solidFill>
                  <a:srgbClr val="FF0000"/>
                </a:solidFill>
              </a:rPr>
              <a:t> in patients with gout    (as it reduces serum uric acid levels)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5427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Chemically distinct from allopurinol (non purine)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6641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be used in patients with renal disease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>
                <a:solidFill>
                  <a:srgbClr val="FF0000"/>
                </a:solidFill>
              </a:rPr>
              <a:t>glucouronic</a:t>
            </a:r>
            <a:r>
              <a:rPr lang="en-US" sz="2800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>
                <a:solidFill>
                  <a:srgbClr val="FF0000"/>
                </a:solidFill>
              </a:rPr>
              <a:t>allopurinol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99% protein bound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t½  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96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834" y="2207199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orally once daily, well absorbed 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374739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002" y="12899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6" y="2306418"/>
            <a:ext cx="64238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number of gout attacks during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91975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Blocks tubular reabsorption of uric acid &amp;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enhances urine uric acid excretion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Probenecid</a:t>
            </a:r>
            <a:r>
              <a:rPr lang="en-US" sz="2800" dirty="0">
                <a:solidFill>
                  <a:srgbClr val="FF0000"/>
                </a:solidFill>
              </a:rPr>
              <a:t> inhibits </a:t>
            </a:r>
            <a:r>
              <a:rPr lang="en-US" sz="2800" dirty="0" err="1">
                <a:solidFill>
                  <a:srgbClr val="FF0000"/>
                </a:solidFill>
              </a:rPr>
              <a:t>Urate</a:t>
            </a:r>
            <a:r>
              <a:rPr lang="en-US" sz="2800" dirty="0">
                <a:solidFill>
                  <a:srgbClr val="FF0000"/>
                </a:solidFill>
              </a:rPr>
              <a:t> Transporters (URAT)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84088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Sulfinpyrazol</a:t>
            </a:r>
            <a:r>
              <a:rPr lang="en-US" sz="2800" dirty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5063" y="1355693"/>
            <a:ext cx="4457075" cy="3747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828801"/>
            <a:ext cx="8446770" cy="4983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400" dirty="0"/>
              <a:t>Gout  is usually characterized by recurrent attacks of acute inflammatory arthritis with red, tender, hot and swollen joints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Deposits of sodium </a:t>
            </a:r>
            <a:r>
              <a:rPr lang="en-US" sz="3400" dirty="0" err="1"/>
              <a:t>urate</a:t>
            </a:r>
            <a:r>
              <a:rPr lang="en-US" sz="3400" dirty="0"/>
              <a:t> crystals in articular, </a:t>
            </a:r>
            <a:r>
              <a:rPr lang="en-US" sz="3400" dirty="0" err="1"/>
              <a:t>periarticular</a:t>
            </a:r>
            <a:r>
              <a:rPr lang="en-US" sz="3400" dirty="0"/>
              <a:t>, and subcutaneous tissues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 May be primary or  secondary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Primary – hereditary error  of purine metabolism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Secondary – drugs that inhibit uric acid excretion or increase rate of cell death or another acquired disorder</a:t>
            </a:r>
          </a:p>
          <a:p>
            <a:pPr lvl="1">
              <a:buFont typeface="Wingdings" pitchFamily="2" charset="2"/>
              <a:buChar char="l"/>
              <a:defRPr/>
            </a:pPr>
            <a:endParaRPr lang="en-US" sz="2900" dirty="0"/>
          </a:p>
          <a:p>
            <a:pPr defTabSz="914400">
              <a:spcBef>
                <a:spcPct val="70000"/>
              </a:spcBef>
              <a:buFont typeface="Wingdings" pitchFamily="2" charset="2"/>
              <a:buChar char="Ø"/>
              <a:defRPr/>
            </a:pPr>
            <a:endParaRPr lang="en-US" dirty="0"/>
          </a:p>
          <a:p>
            <a:pPr marL="285750" lvl="1">
              <a:buFont typeface="Wingdings" pitchFamily="2" charset="2"/>
              <a:buChar char="Ø"/>
              <a:defRPr/>
            </a:pPr>
            <a:endParaRPr lang="en-US" sz="2400" dirty="0"/>
          </a:p>
          <a:p>
            <a:pPr lvl="1">
              <a:buFont typeface="Wingdings" pitchFamily="2" charset="2"/>
              <a:buChar char="l"/>
              <a:defRPr/>
            </a:pPr>
            <a:endParaRPr lang="en-US" sz="2400" dirty="0"/>
          </a:p>
        </p:txBody>
      </p:sp>
      <p:pic>
        <p:nvPicPr>
          <p:cNvPr id="51204" name="Picture 3" descr="gou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/>
          <a:stretch>
            <a:fillRect/>
          </a:stretch>
        </p:blipFill>
        <p:spPr bwMode="auto">
          <a:xfrm>
            <a:off x="8618220" y="354330"/>
            <a:ext cx="3573780" cy="25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4-C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3074670"/>
            <a:ext cx="3573780" cy="3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97181" y="224114"/>
            <a:ext cx="8172449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What is Gout?</a:t>
            </a:r>
          </a:p>
        </p:txBody>
      </p:sp>
    </p:spTree>
    <p:extLst>
      <p:ext uri="{BB962C8B-B14F-4D97-AF65-F5344CB8AC3E}">
        <p14:creationId xmlns:p14="http://schemas.microsoft.com/office/powerpoint/2010/main" val="2924120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Probenecid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risk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1969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14904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drugs reduce efficacy (e.g.,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77" y="1800964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Control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Allergic rash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91" y="2131859"/>
            <a:ext cx="275932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srgbClr val="FF0000"/>
                </a:solidFill>
              </a:rPr>
              <a:t>Probenecid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History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852" y="476095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Less effective in elderly patients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srgbClr val="FF0000"/>
                </a:solidFill>
              </a:rPr>
              <a:t>Sulfinpyrazone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enhance the action of certain anti-diabetic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Recombinant mammalian </a:t>
            </a:r>
            <a:r>
              <a:rPr lang="en-US" sz="3200" b="1" dirty="0" err="1">
                <a:solidFill>
                  <a:srgbClr val="FF0000"/>
                </a:solidFill>
              </a:rPr>
              <a:t>uricase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Pegloticase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44" y="2774042"/>
            <a:ext cx="751336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uric acid specific enzyme which is a recombinant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modified mammalian </a:t>
            </a:r>
            <a:r>
              <a:rPr lang="en-US" sz="2800" dirty="0" err="1">
                <a:solidFill>
                  <a:srgbClr val="FF0000"/>
                </a:solidFill>
              </a:rPr>
              <a:t>uricase</a:t>
            </a:r>
            <a:r>
              <a:rPr lang="en-US" sz="2800" dirty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992" y="4070994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enzymatically convert </a:t>
            </a:r>
            <a:r>
              <a:rPr lang="en-US" sz="2800" dirty="0" err="1">
                <a:solidFill>
                  <a:srgbClr val="FF0000"/>
                </a:solidFill>
              </a:rPr>
              <a:t>urate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 err="1">
                <a:solidFill>
                  <a:srgbClr val="FF0000"/>
                </a:solidFill>
              </a:rPr>
              <a:t>allantoin</a:t>
            </a:r>
            <a:r>
              <a:rPr lang="en-US" sz="2800" dirty="0">
                <a:solidFill>
                  <a:srgbClr val="FF0000"/>
                </a:solidFill>
              </a:rPr>
              <a:t>, which is more soluble and readily excreted in the urine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80" y="5867634"/>
            <a:ext cx="10420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I.V.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 peak decline in uric acid level within 24-72 hours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816" y="1933732"/>
            <a:ext cx="4055837" cy="361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b="1" dirty="0" err="1">
                <a:solidFill>
                  <a:srgbClr val="FF0000"/>
                </a:solidFill>
              </a:rPr>
              <a:t>Pegloticase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16293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993" y="33626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416" y="607380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Arthralgia</a:t>
            </a:r>
            <a:r>
              <a:rPr lang="en-US" sz="2800" dirty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flare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188011"/>
            <a:ext cx="114170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999" y="2451100"/>
            <a:ext cx="2257769" cy="245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5760" y="0"/>
            <a:ext cx="1141700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Untreated Gout May Lead to…   </a:t>
            </a:r>
            <a:r>
              <a:rPr lang="en-US" sz="2800" b="1" dirty="0" err="1">
                <a:solidFill>
                  <a:srgbClr val="FF0000"/>
                </a:solidFill>
              </a:rPr>
              <a:t>Tophaceous</a:t>
            </a:r>
            <a:r>
              <a:rPr lang="en-US" sz="2800" b="1" dirty="0">
                <a:solidFill>
                  <a:srgbClr val="FF0000"/>
                </a:solidFill>
              </a:rPr>
              <a:t> masses of MSU crystals in cartilage &amp; joints, Renal stones, </a:t>
            </a:r>
            <a:r>
              <a:rPr lang="en-US" sz="2800" b="1" dirty="0" err="1">
                <a:solidFill>
                  <a:srgbClr val="FF0000"/>
                </a:solidFill>
              </a:rPr>
              <a:t>Urate</a:t>
            </a:r>
            <a:r>
              <a:rPr lang="en-US" sz="2800" b="1" dirty="0">
                <a:solidFill>
                  <a:srgbClr val="FF0000"/>
                </a:solidFill>
              </a:rPr>
              <a:t> nephropathy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4117" y="600386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52" y="4646333"/>
            <a:ext cx="11131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Tofi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7617" y="3971861"/>
            <a:ext cx="3056883" cy="8233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endParaRPr lang="en-TT" sz="1050" dirty="0">
              <a:solidFill>
                <a:srgbClr val="FF0000"/>
              </a:solidFill>
            </a:endParaRPr>
          </a:p>
          <a:p>
            <a:r>
              <a:rPr lang="en-TT" sz="2800" dirty="0">
                <a:solidFill>
                  <a:srgbClr val="FF0000"/>
                </a:solidFill>
              </a:rPr>
              <a:t>Joint inflammation</a:t>
            </a:r>
          </a:p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2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53851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Male to female ratio 10:1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595" y="36622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102" y="44089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gout 0.2%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987" y="2149683"/>
            <a:ext cx="57721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" y="1985843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was historically known as "the disease of kings" or "rich man's disease."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8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4918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Stages of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to treat?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71" y="1588957"/>
            <a:ext cx="11317573" cy="30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15148" y="4868615"/>
            <a:ext cx="300445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Prevent recurrent attacks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attack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-Lower serum uric acid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33" y="1610347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0049" y="750302"/>
            <a:ext cx="117370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>
              <a:buFont typeface="Wingdings" pitchFamily="2" charset="2"/>
              <a:buChar char="Ø"/>
              <a:defRPr/>
            </a:pPr>
            <a:r>
              <a:rPr lang="en-US" sz="2400" dirty="0"/>
              <a:t>Four distinct stages: a)asymptomatic </a:t>
            </a:r>
            <a:r>
              <a:rPr lang="en-US" sz="2400" dirty="0" err="1"/>
              <a:t>hyperuricemia</a:t>
            </a:r>
            <a:r>
              <a:rPr lang="en-US" sz="2400" dirty="0"/>
              <a:t>; b)acute intermittent gout;                 c) </a:t>
            </a:r>
            <a:r>
              <a:rPr lang="en-US" sz="2400" dirty="0" err="1"/>
              <a:t>Intercritical</a:t>
            </a:r>
            <a:r>
              <a:rPr lang="en-US" sz="2400" dirty="0"/>
              <a:t> stage ; d) chronic gout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3" y="225610"/>
            <a:ext cx="436868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of gout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Non-pharmacologic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Pharmacologic</a:t>
              </a: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0235" y="914400"/>
            <a:ext cx="3117574" cy="2418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10" y="1466970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Loss of weight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Smoking cessation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Diet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Excercise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buzzle.com/img/articleImages/427510-4125-1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508" y="1477006"/>
            <a:ext cx="5021704" cy="547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7613</TotalTime>
  <Words>1203</Words>
  <Application>Microsoft Office PowerPoint</Application>
  <PresentationFormat>Widescreen</PresentationFormat>
  <Paragraphs>262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Cambria</vt:lpstr>
      <vt:lpstr>Times New Roman</vt:lpstr>
      <vt:lpstr>Wingdings</vt:lpstr>
      <vt:lpstr>Celestial</vt:lpstr>
      <vt:lpstr>Drugs in gout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توووته القاضي</cp:lastModifiedBy>
  <cp:revision>378</cp:revision>
  <dcterms:created xsi:type="dcterms:W3CDTF">2015-09-22T14:03:28Z</dcterms:created>
  <dcterms:modified xsi:type="dcterms:W3CDTF">2017-01-10T10:26:22Z</dcterms:modified>
</cp:coreProperties>
</file>