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/>
              <a:t>akorish@ksu.edu.sa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/>
              <a:t>akorish@ksu.edu.sa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/>
              <a:t>akorish@ksu.edu.sa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/>
              <a:t>akorish@ksu.edu.sa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/>
              <a:t>akorish@ksu.edu.sa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79525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90550" y="1279525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87578"/>
            <a:ext cx="8627465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030221"/>
            <a:ext cx="4415790" cy="436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081654" y="6343646"/>
            <a:ext cx="287401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/>
              <a:t>akorish@ksu.edu.sa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akorish@ksu.edu.sa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mailto:akorish@ksu.edu.sa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hyperlink" Target="mailto:akorish@ksu.edu.sa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hyperlink" Target="mailto:akorish@ksu.edu.sa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orish@ksu.edu.sa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hyperlink" Target="mailto:anDdr.Ai2da0K%25orishpeakroryishe@akrsuf.eodru.sa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orish@ksu.edu.sa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orish@ksu.edu.sa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orish@ksu.edu.sa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orish@ksu.edu.sa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hyperlink" Target="mailto:akorish@ksu.edu.sa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hyperlink" Target="mailto:akorish@ksu.edu.sa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hyperlink" Target="mailto:akorish@ksu.edu.sa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hyperlink" Target="mailto:akorish@ksu.edu.sa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hyperlink" Target="mailto:akorish@ksu.edu.sa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hyperlink" Target="mailto:akorish@ksu.edu.sa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hyperlink" Target="mailto:akorish@ksu.edu.sa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orish@ksu.edu.sa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hyperlink" Target="mailto:akorish@ksu.edu.sa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mailto:akorish@ksu.edu.sa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hyperlink" Target="mailto:akorish@ksu.edu.sa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hyperlink" Target="mailto:akorish@ksu.edu.sa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mailto:haveDar.AciodansKiodriesrhabakloyrihshi@ghkesur.edu.sa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mailto:akorish@ksu.edu.sa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mailto:akorish@ksu.edu.sa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orish@ksu.edu.sa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53136"/>
            <a:ext cx="2240280" cy="713105"/>
          </a:xfrm>
          <a:custGeom>
            <a:avLst/>
            <a:gdLst/>
            <a:ahLst/>
            <a:cxnLst/>
            <a:rect l="l" t="t" r="r" b="b"/>
            <a:pathLst>
              <a:path w="2240280" h="713104">
                <a:moveTo>
                  <a:pt x="0" y="712787"/>
                </a:moveTo>
                <a:lnTo>
                  <a:pt x="2240026" y="712787"/>
                </a:lnTo>
                <a:lnTo>
                  <a:pt x="2240026" y="0"/>
                </a:lnTo>
                <a:lnTo>
                  <a:pt x="0" y="0"/>
                </a:lnTo>
                <a:lnTo>
                  <a:pt x="0" y="712787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59025" y="6043612"/>
            <a:ext cx="6784975" cy="714375"/>
          </a:xfrm>
          <a:custGeom>
            <a:avLst/>
            <a:gdLst/>
            <a:ahLst/>
            <a:cxnLst/>
            <a:rect l="l" t="t" r="r" b="b"/>
            <a:pathLst>
              <a:path w="6784975" h="714375">
                <a:moveTo>
                  <a:pt x="0" y="714375"/>
                </a:moveTo>
                <a:lnTo>
                  <a:pt x="6784975" y="714375"/>
                </a:lnTo>
                <a:lnTo>
                  <a:pt x="6784975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78760" y="2243582"/>
            <a:ext cx="4584700" cy="691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0000FF"/>
                </a:solidFill>
                <a:latin typeface="Tw Cen MT"/>
                <a:cs typeface="Tw Cen MT"/>
              </a:rPr>
              <a:t>Physiology </a:t>
            </a:r>
            <a:r>
              <a:rPr dirty="0" sz="4400" b="1">
                <a:solidFill>
                  <a:srgbClr val="0000FF"/>
                </a:solidFill>
                <a:latin typeface="Tw Cen MT"/>
                <a:cs typeface="Tw Cen MT"/>
              </a:rPr>
              <a:t>of</a:t>
            </a:r>
            <a:r>
              <a:rPr dirty="0" sz="4400" spc="229" b="1">
                <a:solidFill>
                  <a:srgbClr val="0000FF"/>
                </a:solidFill>
                <a:latin typeface="Tw Cen MT"/>
                <a:cs typeface="Tw Cen MT"/>
              </a:rPr>
              <a:t> </a:t>
            </a:r>
            <a:r>
              <a:rPr dirty="0" sz="4400" spc="-5" b="1">
                <a:solidFill>
                  <a:srgbClr val="0000FF"/>
                </a:solidFill>
                <a:latin typeface="Tw Cen MT"/>
                <a:cs typeface="Tw Cen MT"/>
              </a:rPr>
              <a:t>Bone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7722" y="5993180"/>
            <a:ext cx="3538220" cy="675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</a:pPr>
            <a:r>
              <a:rPr dirty="0" sz="2000" spc="-30" b="1">
                <a:latin typeface="Tw Cen MT"/>
                <a:cs typeface="Tw Cen MT"/>
              </a:rPr>
              <a:t>Dr. </a:t>
            </a:r>
            <a:r>
              <a:rPr dirty="0" sz="2000" b="1">
                <a:latin typeface="Tw Cen MT"/>
                <a:cs typeface="Tw Cen MT"/>
              </a:rPr>
              <a:t>Aida </a:t>
            </a:r>
            <a:r>
              <a:rPr dirty="0" sz="2000" spc="-15" b="1">
                <a:latin typeface="Tw Cen MT"/>
                <a:cs typeface="Tw Cen MT"/>
              </a:rPr>
              <a:t>Korish</a:t>
            </a:r>
            <a:r>
              <a:rPr dirty="0" sz="2000" spc="-15" b="1">
                <a:latin typeface="Arial"/>
                <a:cs typeface="Arial"/>
              </a:rPr>
              <a:t>, </a:t>
            </a:r>
            <a:r>
              <a:rPr dirty="0" sz="2000" b="1">
                <a:latin typeface="Arial"/>
                <a:cs typeface="Arial"/>
              </a:rPr>
              <a:t>PhD  </a:t>
            </a:r>
            <a:r>
              <a:rPr dirty="0" sz="2000" spc="-5" b="1">
                <a:latin typeface="Arial"/>
                <a:cs typeface="Arial"/>
              </a:rPr>
              <a:t>Physiology </a:t>
            </a:r>
            <a:r>
              <a:rPr dirty="0" sz="2000" b="1">
                <a:latin typeface="Arial"/>
                <a:cs typeface="Arial"/>
              </a:rPr>
              <a:t>Department,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KSU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3419" y="309879"/>
            <a:ext cx="287274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>
                <a:solidFill>
                  <a:srgbClr val="EBDDC3"/>
                </a:solidFill>
                <a:latin typeface="Arial"/>
                <a:cs typeface="Arial"/>
              </a:rPr>
              <a:t>Dr.Aida </a:t>
            </a:r>
            <a:r>
              <a:rPr dirty="0" sz="1400">
                <a:solidFill>
                  <a:srgbClr val="EBDDC3"/>
                </a:solidFill>
                <a:latin typeface="Arial"/>
                <a:cs typeface="Arial"/>
              </a:rPr>
              <a:t>Korish</a:t>
            </a:r>
            <a:r>
              <a:rPr dirty="0" sz="1400" spc="355">
                <a:solidFill>
                  <a:srgbClr val="EBDDC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EBDDC3"/>
                </a:solidFill>
                <a:latin typeface="Arial"/>
                <a:cs typeface="Arial"/>
                <a:hlinkClick r:id="rId2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0791" y="306832"/>
            <a:ext cx="12509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EBDDC3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799" rIns="0" bIns="0" rtlCol="0" vert="horz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 spc="-35"/>
              <a:t>Body </a:t>
            </a:r>
            <a:r>
              <a:rPr dirty="0"/>
              <a:t>Calcium</a:t>
            </a:r>
            <a:r>
              <a:rPr dirty="0" spc="-55"/>
              <a:t> </a:t>
            </a:r>
            <a:r>
              <a:rPr dirty="0" spc="-15"/>
              <a:t>levels</a:t>
            </a:r>
          </a:p>
        </p:txBody>
      </p:sp>
      <p:sp>
        <p:nvSpPr>
          <p:cNvPr id="3" name="object 3"/>
          <p:cNvSpPr/>
          <p:nvPr/>
        </p:nvSpPr>
        <p:spPr>
          <a:xfrm>
            <a:off x="3292475" y="1608136"/>
            <a:ext cx="5851524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59433" y="6307734"/>
            <a:ext cx="1641475" cy="441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9584">
              <a:lnSpc>
                <a:spcPct val="100000"/>
              </a:lnSpc>
            </a:pPr>
            <a:r>
              <a:rPr dirty="0" sz="1400" spc="-15">
                <a:solidFill>
                  <a:srgbClr val="775F54"/>
                </a:solidFill>
                <a:latin typeface="Arial"/>
                <a:cs typeface="Arial"/>
              </a:rPr>
              <a:t>Dr.Aida</a:t>
            </a:r>
            <a:r>
              <a:rPr dirty="0" sz="1400" spc="-95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289050"/>
            <a:ext cx="2640330" cy="336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332740" marR="5080" indent="-320040">
              <a:lnSpc>
                <a:spcPts val="3070"/>
              </a:lnSpc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dirty="0" sz="3200">
                <a:latin typeface="Tw Cen MT"/>
                <a:cs typeface="Tw Cen MT"/>
              </a:rPr>
              <a:t>1.5% of </a:t>
            </a:r>
            <a:r>
              <a:rPr dirty="0" sz="3200" spc="-30">
                <a:latin typeface="Tw Cen MT"/>
                <a:cs typeface="Tw Cen MT"/>
              </a:rPr>
              <a:t>body  </a:t>
            </a:r>
            <a:r>
              <a:rPr dirty="0" sz="3200" spc="-10">
                <a:latin typeface="Tw Cen MT"/>
                <a:cs typeface="Tw Cen MT"/>
              </a:rPr>
              <a:t>weight </a:t>
            </a:r>
            <a:r>
              <a:rPr dirty="0" sz="3200" spc="-5">
                <a:latin typeface="Tw Cen MT"/>
                <a:cs typeface="Tw Cen MT"/>
              </a:rPr>
              <a:t>is  </a:t>
            </a:r>
            <a:r>
              <a:rPr dirty="0" sz="3200">
                <a:latin typeface="Tw Cen MT"/>
                <a:cs typeface="Tw Cen MT"/>
              </a:rPr>
              <a:t>Calcium,</a:t>
            </a:r>
            <a:endParaRPr sz="3200">
              <a:latin typeface="Tw Cen MT"/>
              <a:cs typeface="Tw Cen MT"/>
            </a:endParaRPr>
          </a:p>
          <a:p>
            <a:pPr marL="332740" marR="104775" indent="-320040">
              <a:lnSpc>
                <a:spcPts val="3070"/>
              </a:lnSpc>
              <a:spcBef>
                <a:spcPts val="69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dirty="0" sz="3200">
                <a:latin typeface="Tw Cen MT"/>
                <a:cs typeface="Tw Cen MT"/>
              </a:rPr>
              <a:t>about </a:t>
            </a:r>
            <a:r>
              <a:rPr dirty="0" sz="3200" spc="-5">
                <a:latin typeface="Tw Cen MT"/>
                <a:cs typeface="Tw Cen MT"/>
              </a:rPr>
              <a:t>1100</a:t>
            </a:r>
            <a:r>
              <a:rPr dirty="0" sz="3200" spc="-110">
                <a:latin typeface="Tw Cen MT"/>
                <a:cs typeface="Tw Cen MT"/>
              </a:rPr>
              <a:t> </a:t>
            </a:r>
            <a:r>
              <a:rPr dirty="0" sz="3200">
                <a:latin typeface="Tw Cen MT"/>
                <a:cs typeface="Tw Cen MT"/>
              </a:rPr>
              <a:t>-  </a:t>
            </a:r>
            <a:r>
              <a:rPr dirty="0" sz="3200" spc="-5">
                <a:latin typeface="Tw Cen MT"/>
                <a:cs typeface="Tw Cen MT"/>
              </a:rPr>
              <a:t>1300</a:t>
            </a:r>
            <a:r>
              <a:rPr dirty="0" sz="3200" spc="-100">
                <a:latin typeface="Tw Cen MT"/>
                <a:cs typeface="Tw Cen MT"/>
              </a:rPr>
              <a:t> </a:t>
            </a:r>
            <a:r>
              <a:rPr dirty="0" sz="3200">
                <a:latin typeface="Tw Cen MT"/>
                <a:cs typeface="Tw Cen MT"/>
              </a:rPr>
              <a:t>gm.</a:t>
            </a:r>
            <a:endParaRPr sz="3200">
              <a:latin typeface="Tw Cen MT"/>
              <a:cs typeface="Tw Cen MT"/>
            </a:endParaRPr>
          </a:p>
          <a:p>
            <a:pPr marL="332740" marR="193040" indent="-320040">
              <a:lnSpc>
                <a:spcPts val="3070"/>
              </a:lnSpc>
              <a:spcBef>
                <a:spcPts val="7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dirty="0" sz="3200" spc="-5">
                <a:latin typeface="Tw Cen MT"/>
                <a:cs typeface="Tw Cen MT"/>
              </a:rPr>
              <a:t>99% is in</a:t>
            </a:r>
            <a:r>
              <a:rPr dirty="0" sz="3200" spc="-75">
                <a:latin typeface="Tw Cen MT"/>
                <a:cs typeface="Tw Cen MT"/>
              </a:rPr>
              <a:t> </a:t>
            </a:r>
            <a:r>
              <a:rPr dirty="0" sz="3200">
                <a:latin typeface="Tw Cen MT"/>
                <a:cs typeface="Tw Cen MT"/>
              </a:rPr>
              <a:t>the  </a:t>
            </a:r>
            <a:r>
              <a:rPr dirty="0" sz="3200" spc="-5">
                <a:latin typeface="Tw Cen MT"/>
                <a:cs typeface="Tw Cen MT"/>
              </a:rPr>
              <a:t>skeleton.</a:t>
            </a:r>
            <a:endParaRPr sz="3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47812" y="4572063"/>
            <a:ext cx="7586980" cy="887730"/>
          </a:xfrm>
          <a:custGeom>
            <a:avLst/>
            <a:gdLst/>
            <a:ahLst/>
            <a:cxnLst/>
            <a:rect l="l" t="t" r="r" b="b"/>
            <a:pathLst>
              <a:path w="7586980" h="887729">
                <a:moveTo>
                  <a:pt x="0" y="887412"/>
                </a:moveTo>
                <a:lnTo>
                  <a:pt x="7586662" y="887412"/>
                </a:lnTo>
                <a:lnTo>
                  <a:pt x="7586662" y="0"/>
                </a:lnTo>
                <a:lnTo>
                  <a:pt x="0" y="0"/>
                </a:lnTo>
                <a:lnTo>
                  <a:pt x="0" y="887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572063"/>
            <a:ext cx="1447800" cy="887730"/>
          </a:xfrm>
          <a:custGeom>
            <a:avLst/>
            <a:gdLst/>
            <a:ahLst/>
            <a:cxnLst/>
            <a:rect l="l" t="t" r="r" b="b"/>
            <a:pathLst>
              <a:path w="1447800" h="887729">
                <a:moveTo>
                  <a:pt x="0" y="887412"/>
                </a:moveTo>
                <a:lnTo>
                  <a:pt x="1447800" y="887412"/>
                </a:lnTo>
                <a:lnTo>
                  <a:pt x="1447800" y="0"/>
                </a:lnTo>
                <a:lnTo>
                  <a:pt x="0" y="0"/>
                </a:lnTo>
                <a:lnTo>
                  <a:pt x="0" y="887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664138"/>
            <a:ext cx="1454150" cy="713105"/>
          </a:xfrm>
          <a:custGeom>
            <a:avLst/>
            <a:gdLst/>
            <a:ahLst/>
            <a:cxnLst/>
            <a:rect l="l" t="t" r="r" b="b"/>
            <a:pathLst>
              <a:path w="1454150" h="713104">
                <a:moveTo>
                  <a:pt x="0" y="712787"/>
                </a:moveTo>
                <a:lnTo>
                  <a:pt x="1454150" y="712787"/>
                </a:lnTo>
                <a:lnTo>
                  <a:pt x="1454150" y="0"/>
                </a:lnTo>
                <a:lnTo>
                  <a:pt x="0" y="0"/>
                </a:lnTo>
                <a:lnTo>
                  <a:pt x="0" y="712787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44700" y="4654613"/>
            <a:ext cx="7599680" cy="713105"/>
          </a:xfrm>
          <a:custGeom>
            <a:avLst/>
            <a:gdLst/>
            <a:ahLst/>
            <a:cxnLst/>
            <a:rect l="l" t="t" r="r" b="b"/>
            <a:pathLst>
              <a:path w="7599680" h="713104">
                <a:moveTo>
                  <a:pt x="0" y="712787"/>
                </a:moveTo>
                <a:lnTo>
                  <a:pt x="7599426" y="712787"/>
                </a:lnTo>
                <a:lnTo>
                  <a:pt x="7599426" y="0"/>
                </a:lnTo>
                <a:lnTo>
                  <a:pt x="0" y="0"/>
                </a:lnTo>
                <a:lnTo>
                  <a:pt x="0" y="712787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7800" y="0"/>
            <a:ext cx="100330" cy="6858000"/>
          </a:xfrm>
          <a:custGeom>
            <a:avLst/>
            <a:gdLst/>
            <a:ahLst/>
            <a:cxnLst/>
            <a:rect l="l" t="t" r="r" b="b"/>
            <a:pathLst>
              <a:path w="100330" h="6858000">
                <a:moveTo>
                  <a:pt x="0" y="6857998"/>
                </a:moveTo>
                <a:lnTo>
                  <a:pt x="100012" y="6857998"/>
                </a:lnTo>
                <a:lnTo>
                  <a:pt x="10001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79194" y="5428061"/>
            <a:ext cx="7117080" cy="1380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4200"/>
              </a:lnSpc>
              <a:tabLst>
                <a:tab pos="4666615" algn="l"/>
              </a:tabLst>
            </a:pPr>
            <a:r>
              <a:rPr dirty="0" sz="2400" spc="-5" b="1">
                <a:latin typeface="Tw Cen MT"/>
                <a:cs typeface="Tw Cen MT"/>
              </a:rPr>
              <a:t>Plasma </a:t>
            </a:r>
            <a:r>
              <a:rPr dirty="0" sz="2400" b="1">
                <a:latin typeface="Tw Cen MT"/>
                <a:cs typeface="Tw Cen MT"/>
              </a:rPr>
              <a:t>calcium </a:t>
            </a:r>
            <a:r>
              <a:rPr dirty="0" sz="2400" spc="-15" b="1">
                <a:latin typeface="Tw Cen MT"/>
                <a:cs typeface="Tw Cen MT"/>
              </a:rPr>
              <a:t>level: </a:t>
            </a:r>
            <a:r>
              <a:rPr dirty="0" sz="1700" spc="-5" b="1">
                <a:latin typeface="Tw Cen MT"/>
                <a:cs typeface="Tw Cen MT"/>
              </a:rPr>
              <a:t>(</a:t>
            </a:r>
            <a:r>
              <a:rPr dirty="0" sz="2400" spc="-5" b="1">
                <a:latin typeface="Tw Cen MT"/>
                <a:cs typeface="Tw Cen MT"/>
              </a:rPr>
              <a:t>9</a:t>
            </a:r>
            <a:r>
              <a:rPr dirty="0" sz="2400" spc="60" b="1">
                <a:latin typeface="Tw Cen MT"/>
                <a:cs typeface="Tw Cen MT"/>
              </a:rPr>
              <a:t> </a:t>
            </a:r>
            <a:r>
              <a:rPr dirty="0" sz="2400" spc="-5" b="1">
                <a:latin typeface="Tw Cen MT"/>
                <a:cs typeface="Tw Cen MT"/>
              </a:rPr>
              <a:t>-11</a:t>
            </a:r>
            <a:r>
              <a:rPr dirty="0" sz="2400" b="1">
                <a:latin typeface="Tw Cen MT"/>
                <a:cs typeface="Tw Cen MT"/>
              </a:rPr>
              <a:t> mg/dl)	</a:t>
            </a:r>
            <a:r>
              <a:rPr dirty="0" sz="2400" spc="5" b="1">
                <a:latin typeface="Tw Cen MT"/>
                <a:cs typeface="Tw Cen MT"/>
              </a:rPr>
              <a:t>average</a:t>
            </a:r>
            <a:r>
              <a:rPr dirty="0" sz="2400" spc="-60" b="1">
                <a:latin typeface="Tw Cen MT"/>
                <a:cs typeface="Tw Cen MT"/>
              </a:rPr>
              <a:t> </a:t>
            </a:r>
            <a:r>
              <a:rPr dirty="0" sz="2400" b="1">
                <a:latin typeface="Tw Cen MT"/>
                <a:cs typeface="Tw Cen MT"/>
              </a:rPr>
              <a:t>:9.4</a:t>
            </a:r>
            <a:r>
              <a:rPr dirty="0" sz="2400" spc="-55" b="1">
                <a:latin typeface="Tw Cen MT"/>
                <a:cs typeface="Tw Cen MT"/>
              </a:rPr>
              <a:t> </a:t>
            </a:r>
            <a:r>
              <a:rPr dirty="0" sz="2400" b="1">
                <a:latin typeface="Tw Cen MT"/>
                <a:cs typeface="Tw Cen MT"/>
              </a:rPr>
              <a:t>mg/dl  </a:t>
            </a:r>
            <a:r>
              <a:rPr dirty="0" sz="2400" spc="-5" b="1">
                <a:latin typeface="Tw Cen MT"/>
                <a:cs typeface="Tw Cen MT"/>
              </a:rPr>
              <a:t>59% </a:t>
            </a:r>
            <a:r>
              <a:rPr dirty="0" sz="2400" spc="5" b="1">
                <a:latin typeface="Tw Cen MT"/>
                <a:cs typeface="Tw Cen MT"/>
              </a:rPr>
              <a:t>(diffusible)= </a:t>
            </a:r>
            <a:r>
              <a:rPr dirty="0" sz="2400" spc="-5" b="1">
                <a:latin typeface="Tw Cen MT"/>
                <a:cs typeface="Tw Cen MT"/>
              </a:rPr>
              <a:t>ionized </a:t>
            </a:r>
            <a:r>
              <a:rPr dirty="0" sz="2400" b="1">
                <a:latin typeface="Tw Cen MT"/>
                <a:cs typeface="Tw Cen MT"/>
              </a:rPr>
              <a:t>+</a:t>
            </a:r>
            <a:r>
              <a:rPr dirty="0" sz="2400" spc="-60" b="1">
                <a:latin typeface="Tw Cen MT"/>
                <a:cs typeface="Tw Cen MT"/>
              </a:rPr>
              <a:t> </a:t>
            </a:r>
            <a:r>
              <a:rPr dirty="0" sz="2400" spc="-10" b="1">
                <a:latin typeface="Tw Cen MT"/>
                <a:cs typeface="Tw Cen MT"/>
              </a:rPr>
              <a:t>Complexed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9940" algn="l"/>
                <a:tab pos="3112135" algn="l"/>
              </a:tabLst>
            </a:pPr>
            <a:r>
              <a:rPr dirty="0" sz="2400" spc="-5" b="1">
                <a:latin typeface="Tw Cen MT"/>
                <a:cs typeface="Tw Cen MT"/>
              </a:rPr>
              <a:t>41%	</a:t>
            </a:r>
            <a:r>
              <a:rPr dirty="0" sz="2400" b="1">
                <a:latin typeface="Tw Cen MT"/>
                <a:cs typeface="Tw Cen MT"/>
              </a:rPr>
              <a:t>(non</a:t>
            </a:r>
            <a:r>
              <a:rPr dirty="0" sz="2400" spc="-5" b="1">
                <a:latin typeface="Tw Cen MT"/>
                <a:cs typeface="Tw Cen MT"/>
              </a:rPr>
              <a:t> </a:t>
            </a:r>
            <a:r>
              <a:rPr dirty="0" sz="2400" spc="5" b="1">
                <a:latin typeface="Tw Cen MT"/>
                <a:cs typeface="Tw Cen MT"/>
              </a:rPr>
              <a:t>diffusible)=	</a:t>
            </a:r>
            <a:r>
              <a:rPr dirty="0" sz="2400" b="1">
                <a:latin typeface="Tw Cen MT"/>
                <a:cs typeface="Tw Cen MT"/>
              </a:rPr>
              <a:t>protein</a:t>
            </a:r>
            <a:r>
              <a:rPr dirty="0" sz="2400" spc="-100" b="1">
                <a:latin typeface="Tw Cen MT"/>
                <a:cs typeface="Tw Cen MT"/>
              </a:rPr>
              <a:t> </a:t>
            </a:r>
            <a:r>
              <a:rPr dirty="0" sz="2400" spc="-5" b="1">
                <a:latin typeface="Tw Cen MT"/>
                <a:cs typeface="Tw Cen MT"/>
              </a:rPr>
              <a:t>bound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9194" y="4758690"/>
            <a:ext cx="214693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w Cen MT"/>
                <a:cs typeface="Tw Cen MT"/>
              </a:rPr>
              <a:t>Plasma</a:t>
            </a:r>
            <a:r>
              <a:rPr dirty="0" sz="2800" spc="-9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w Cen MT"/>
                <a:cs typeface="Tw Cen MT"/>
              </a:rPr>
              <a:t>calcium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60575" y="0"/>
            <a:ext cx="7583424" cy="4568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799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pc="-5"/>
              <a:t>Calcium </a:t>
            </a:r>
            <a:r>
              <a:rPr dirty="0"/>
              <a:t>homeostasis </a:t>
            </a:r>
            <a:r>
              <a:rPr dirty="0" spc="-5"/>
              <a:t>in </a:t>
            </a:r>
            <a:r>
              <a:rPr dirty="0"/>
              <a:t>human</a:t>
            </a:r>
            <a:r>
              <a:rPr dirty="0" spc="-120"/>
              <a:t> </a:t>
            </a:r>
            <a:r>
              <a:rPr dirty="0" spc="-35"/>
              <a:t>body</a:t>
            </a:r>
          </a:p>
        </p:txBody>
      </p:sp>
      <p:sp>
        <p:nvSpPr>
          <p:cNvPr id="3" name="object 3"/>
          <p:cNvSpPr/>
          <p:nvPr/>
        </p:nvSpPr>
        <p:spPr>
          <a:xfrm>
            <a:off x="395287" y="1700212"/>
            <a:ext cx="8424799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563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Serum calcium and</a:t>
            </a:r>
            <a:r>
              <a:rPr dirty="0" spc="-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Phosphate</a:t>
            </a:r>
          </a:p>
        </p:txBody>
      </p:sp>
      <p:sp>
        <p:nvSpPr>
          <p:cNvPr id="3" name="object 3"/>
          <p:cNvSpPr/>
          <p:nvPr/>
        </p:nvSpPr>
        <p:spPr>
          <a:xfrm>
            <a:off x="4689475" y="1557400"/>
            <a:ext cx="4076700" cy="504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5287" y="1925701"/>
            <a:ext cx="4248150" cy="4303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4"/>
              </a:rPr>
              <a:t>akorish@ksu.edu.sa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6075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Calcium Exchange </a:t>
            </a:r>
            <a:r>
              <a:rPr dirty="0" sz="2400" b="1">
                <a:latin typeface="Arial"/>
                <a:cs typeface="Arial"/>
              </a:rPr>
              <a:t>Between </a:t>
            </a:r>
            <a:r>
              <a:rPr dirty="0" sz="2400" spc="-5" b="1">
                <a:latin typeface="Arial"/>
                <a:cs typeface="Arial"/>
              </a:rPr>
              <a:t>Bone and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ECF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9050"/>
            <a:ext cx="8916035" cy="4534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  <a:p>
            <a:pPr marL="332740" marR="810895" indent="-320040">
              <a:lnSpc>
                <a:spcPts val="2880"/>
              </a:lnSpc>
              <a:spcBef>
                <a:spcPts val="4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bone contains a </a:t>
            </a:r>
            <a:r>
              <a:rPr dirty="0" sz="2400">
                <a:latin typeface="Arial"/>
                <a:cs typeface="Arial"/>
              </a:rPr>
              <a:t>type of </a:t>
            </a:r>
            <a:r>
              <a:rPr dirty="0" sz="2500" spc="-55" i="1">
                <a:latin typeface="Arial"/>
                <a:cs typeface="Arial"/>
              </a:rPr>
              <a:t>exchangeable </a:t>
            </a:r>
            <a:r>
              <a:rPr dirty="0" sz="2400" spc="-5">
                <a:latin typeface="Arial"/>
                <a:cs typeface="Arial"/>
              </a:rPr>
              <a:t>calcium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10">
                <a:latin typeface="Arial"/>
                <a:cs typeface="Arial"/>
              </a:rPr>
              <a:t>is  </a:t>
            </a:r>
            <a:r>
              <a:rPr dirty="0" sz="2400" spc="-5">
                <a:latin typeface="Arial"/>
                <a:cs typeface="Arial"/>
              </a:rPr>
              <a:t>always in equilibrium with the Ca++ ions in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ECF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>
                <a:latin typeface="Arial"/>
                <a:cs typeface="Arial"/>
              </a:rPr>
              <a:t>It </a:t>
            </a:r>
            <a:r>
              <a:rPr dirty="0" sz="2400" spc="-5">
                <a:latin typeface="Arial"/>
                <a:cs typeface="Arial"/>
              </a:rPr>
              <a:t>normally amounts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about </a:t>
            </a:r>
            <a:r>
              <a:rPr dirty="0" sz="2400">
                <a:latin typeface="Arial"/>
                <a:cs typeface="Arial"/>
              </a:rPr>
              <a:t>( </a:t>
            </a:r>
            <a:r>
              <a:rPr dirty="0" sz="2400" spc="-5">
                <a:latin typeface="Arial"/>
                <a:cs typeface="Arial"/>
              </a:rPr>
              <a:t>0.4-1%) of </a:t>
            </a:r>
            <a:r>
              <a:rPr dirty="0" sz="2400">
                <a:latin typeface="Arial"/>
                <a:cs typeface="Arial"/>
              </a:rPr>
              <a:t>the total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bone</a:t>
            </a:r>
            <a:endParaRPr sz="24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calcium.</a:t>
            </a:r>
            <a:endParaRPr sz="2400">
              <a:latin typeface="Arial"/>
              <a:cs typeface="Arial"/>
            </a:endParaRPr>
          </a:p>
          <a:p>
            <a:pPr marL="332740" marR="100012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 spc="-5">
                <a:latin typeface="Arial"/>
                <a:cs typeface="Arial"/>
              </a:rPr>
              <a:t>This calcium is a </a:t>
            </a:r>
            <a:r>
              <a:rPr dirty="0" sz="2400">
                <a:latin typeface="Arial"/>
                <a:cs typeface="Arial"/>
              </a:rPr>
              <a:t>form of </a:t>
            </a:r>
            <a:r>
              <a:rPr dirty="0" sz="2400" spc="-5">
                <a:latin typeface="Arial"/>
                <a:cs typeface="Arial"/>
              </a:rPr>
              <a:t>readily mobilizable </a:t>
            </a:r>
            <a:r>
              <a:rPr dirty="0" sz="2400">
                <a:latin typeface="Arial"/>
                <a:cs typeface="Arial"/>
              </a:rPr>
              <a:t>salt </a:t>
            </a:r>
            <a:r>
              <a:rPr dirty="0" sz="2400" spc="-5">
                <a:latin typeface="Arial"/>
                <a:cs typeface="Arial"/>
              </a:rPr>
              <a:t>such as  CaHPO4 and other amorphous calcium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salts.</a:t>
            </a:r>
            <a:endParaRPr sz="2400">
              <a:latin typeface="Arial"/>
              <a:cs typeface="Arial"/>
            </a:endParaRPr>
          </a:p>
          <a:p>
            <a:pPr marL="332740" marR="5080" indent="-320040">
              <a:lnSpc>
                <a:spcPct val="99000"/>
              </a:lnSpc>
              <a:spcBef>
                <a:spcPts val="73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>
                <a:latin typeface="Arial"/>
                <a:cs typeface="Arial"/>
              </a:rPr>
              <a:t>The importance of </a:t>
            </a:r>
            <a:r>
              <a:rPr dirty="0" sz="2400" spc="-5">
                <a:latin typeface="Arial"/>
                <a:cs typeface="Arial"/>
              </a:rPr>
              <a:t>exchangeable calcium is </a:t>
            </a:r>
            <a:r>
              <a:rPr dirty="0" sz="2400">
                <a:latin typeface="Arial"/>
                <a:cs typeface="Arial"/>
              </a:rPr>
              <a:t>that it </a:t>
            </a:r>
            <a:r>
              <a:rPr dirty="0" sz="2400" spc="-5">
                <a:latin typeface="Arial"/>
                <a:cs typeface="Arial"/>
              </a:rPr>
              <a:t>provides a  rapid </a:t>
            </a:r>
            <a:r>
              <a:rPr dirty="0" sz="2500" spc="-50" i="1">
                <a:latin typeface="Arial"/>
                <a:cs typeface="Arial"/>
              </a:rPr>
              <a:t>buffering </a:t>
            </a:r>
            <a:r>
              <a:rPr dirty="0" sz="2400" spc="-5">
                <a:latin typeface="Arial"/>
                <a:cs typeface="Arial"/>
              </a:rPr>
              <a:t>mechanism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keep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Ca++ ions concentration  in </a:t>
            </a:r>
            <a:r>
              <a:rPr dirty="0" sz="2400">
                <a:latin typeface="Arial"/>
                <a:cs typeface="Arial"/>
              </a:rPr>
              <a:t>ECF from </a:t>
            </a:r>
            <a:r>
              <a:rPr dirty="0" sz="2400" spc="-5">
                <a:latin typeface="Arial"/>
                <a:cs typeface="Arial"/>
              </a:rPr>
              <a:t>rising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excessive levels or falling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very low  levels under transient conditions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excess </a:t>
            </a:r>
            <a:r>
              <a:rPr dirty="0" sz="2400">
                <a:latin typeface="Arial"/>
                <a:cs typeface="Arial"/>
              </a:rPr>
              <a:t>or </a:t>
            </a:r>
            <a:r>
              <a:rPr dirty="0" sz="2400" spc="-5">
                <a:latin typeface="Arial"/>
                <a:cs typeface="Arial"/>
              </a:rPr>
              <a:t>decreased  availability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calcium.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33" y="271653"/>
            <a:ext cx="6099175" cy="8629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198110" algn="l"/>
              </a:tabLst>
            </a:pPr>
            <a:r>
              <a:rPr dirty="0" sz="2800" spc="-5" b="1">
                <a:latin typeface="Arial"/>
                <a:cs typeface="Arial"/>
              </a:rPr>
              <a:t>Deposit</a:t>
            </a:r>
            <a:r>
              <a:rPr dirty="0" sz="2800" b="1">
                <a:latin typeface="Arial"/>
                <a:cs typeface="Arial"/>
              </a:rPr>
              <a:t>i</a:t>
            </a:r>
            <a:r>
              <a:rPr dirty="0" sz="2800" spc="-5" b="1">
                <a:latin typeface="Arial"/>
                <a:cs typeface="Arial"/>
              </a:rPr>
              <a:t>on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and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Absorption</a:t>
            </a:r>
            <a:r>
              <a:rPr dirty="0" sz="2800" spc="4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of</a:t>
            </a:r>
            <a:r>
              <a:rPr dirty="0" sz="2800" b="1">
                <a:latin typeface="Arial"/>
                <a:cs typeface="Arial"/>
              </a:rPr>
              <a:t>	</a:t>
            </a:r>
            <a:r>
              <a:rPr dirty="0" sz="2800" spc="-5" b="1">
                <a:latin typeface="Arial"/>
                <a:cs typeface="Arial"/>
              </a:rPr>
              <a:t>Bone</a:t>
            </a:r>
            <a:endParaRPr sz="2800">
              <a:latin typeface="Arial"/>
              <a:cs typeface="Arial"/>
            </a:endParaRPr>
          </a:p>
          <a:p>
            <a:pPr marL="1569085">
              <a:lnSpc>
                <a:spcPct val="100000"/>
              </a:lnSpc>
            </a:pP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Remodeling of</a:t>
            </a:r>
            <a:r>
              <a:rPr dirty="0" sz="28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Bone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12874"/>
            <a:ext cx="6085205" cy="5445125"/>
          </a:xfrm>
          <a:custGeom>
            <a:avLst/>
            <a:gdLst/>
            <a:ahLst/>
            <a:cxnLst/>
            <a:rect l="l" t="t" r="r" b="b"/>
            <a:pathLst>
              <a:path w="6085205" h="5445125">
                <a:moveTo>
                  <a:pt x="0" y="5445125"/>
                </a:moveTo>
                <a:lnTo>
                  <a:pt x="6084951" y="5445125"/>
                </a:lnTo>
                <a:lnTo>
                  <a:pt x="6084951" y="0"/>
                </a:lnTo>
                <a:lnTo>
                  <a:pt x="0" y="0"/>
                </a:lnTo>
                <a:lnTo>
                  <a:pt x="0" y="544512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84951" y="1412873"/>
            <a:ext cx="2974975" cy="544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70600" y="1398586"/>
            <a:ext cx="3003550" cy="5459730"/>
          </a:xfrm>
          <a:custGeom>
            <a:avLst/>
            <a:gdLst/>
            <a:ahLst/>
            <a:cxnLst/>
            <a:rect l="l" t="t" r="r" b="b"/>
            <a:pathLst>
              <a:path w="3003550" h="5459730">
                <a:moveTo>
                  <a:pt x="3003550" y="5459410"/>
                </a:moveTo>
                <a:lnTo>
                  <a:pt x="3003550" y="0"/>
                </a:lnTo>
                <a:lnTo>
                  <a:pt x="0" y="0"/>
                </a:lnTo>
                <a:lnTo>
                  <a:pt x="0" y="545941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39" y="1289050"/>
            <a:ext cx="5876925" cy="5560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>
              <a:lnSpc>
                <a:spcPts val="136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  <a:p>
            <a:pPr marL="332740" marR="893444" indent="-320040">
              <a:lnSpc>
                <a:spcPts val="2880"/>
              </a:lnSpc>
              <a:spcBef>
                <a:spcPts val="1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 spc="-5">
                <a:latin typeface="Arial"/>
                <a:cs typeface="Arial"/>
              </a:rPr>
              <a:t>Bone </a:t>
            </a:r>
            <a:r>
              <a:rPr dirty="0" sz="2400">
                <a:latin typeface="Arial"/>
                <a:cs typeface="Arial"/>
              </a:rPr>
              <a:t>is </a:t>
            </a:r>
            <a:r>
              <a:rPr dirty="0" sz="2400" spc="-5">
                <a:latin typeface="Arial"/>
                <a:cs typeface="Arial"/>
              </a:rPr>
              <a:t>continually deposited </a:t>
            </a:r>
            <a:r>
              <a:rPr dirty="0" sz="2400">
                <a:latin typeface="Arial"/>
                <a:cs typeface="Arial"/>
              </a:rPr>
              <a:t>by  </a:t>
            </a:r>
            <a:r>
              <a:rPr dirty="0" sz="2500" spc="-50" b="1" i="1">
                <a:solidFill>
                  <a:srgbClr val="FF0000"/>
                </a:solidFill>
                <a:latin typeface="Arial"/>
                <a:cs typeface="Arial"/>
              </a:rPr>
              <a:t>osteoblasts</a:t>
            </a:r>
            <a:r>
              <a:rPr dirty="0" sz="2400" spc="-50">
                <a:latin typeface="Arial"/>
                <a:cs typeface="Arial"/>
              </a:rPr>
              <a:t>, </a:t>
            </a:r>
            <a:r>
              <a:rPr dirty="0" sz="2400" spc="-5">
                <a:latin typeface="Arial"/>
                <a:cs typeface="Arial"/>
              </a:rPr>
              <a:t>and absorbed where  </a:t>
            </a:r>
            <a:r>
              <a:rPr dirty="0" sz="2500" spc="-50" i="1">
                <a:solidFill>
                  <a:srgbClr val="FF0000"/>
                </a:solidFill>
                <a:latin typeface="Arial"/>
                <a:cs typeface="Arial"/>
              </a:rPr>
              <a:t>osteoclasts </a:t>
            </a:r>
            <a:r>
              <a:rPr dirty="0" sz="2400" spc="-5">
                <a:latin typeface="Arial"/>
                <a:cs typeface="Arial"/>
              </a:rPr>
              <a:t>are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active.</a:t>
            </a:r>
            <a:endParaRPr sz="2400">
              <a:latin typeface="Arial"/>
              <a:cs typeface="Arial"/>
            </a:endParaRPr>
          </a:p>
          <a:p>
            <a:pPr marL="332740" marR="436245" indent="-320040">
              <a:lnSpc>
                <a:spcPct val="100000"/>
              </a:lnSpc>
              <a:spcBef>
                <a:spcPts val="6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 spc="-5">
                <a:latin typeface="Arial"/>
                <a:cs typeface="Arial"/>
              </a:rPr>
              <a:t>Osteoblasts are found 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outer  </a:t>
            </a:r>
            <a:r>
              <a:rPr dirty="0" sz="2400">
                <a:latin typeface="Arial"/>
                <a:cs typeface="Arial"/>
              </a:rPr>
              <a:t>surfaces of the </a:t>
            </a:r>
            <a:r>
              <a:rPr dirty="0" sz="2400" spc="-5">
                <a:latin typeface="Arial"/>
                <a:cs typeface="Arial"/>
              </a:rPr>
              <a:t>bones and in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bone  cavities.</a:t>
            </a:r>
            <a:endParaRPr sz="2400">
              <a:latin typeface="Arial"/>
              <a:cs typeface="Arial"/>
            </a:endParaRPr>
          </a:p>
          <a:p>
            <a:pPr marL="332740" marR="11112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5">
                <a:latin typeface="Arial"/>
                <a:cs typeface="Arial"/>
              </a:rPr>
              <a:t>small amount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osteoblastic </a:t>
            </a:r>
            <a:r>
              <a:rPr dirty="0" sz="2400">
                <a:latin typeface="Arial"/>
                <a:cs typeface="Arial"/>
              </a:rPr>
              <a:t>activity  </a:t>
            </a:r>
            <a:r>
              <a:rPr dirty="0" sz="2400" spc="-5">
                <a:latin typeface="Arial"/>
                <a:cs typeface="Arial"/>
              </a:rPr>
              <a:t>occurs </a:t>
            </a:r>
            <a:r>
              <a:rPr dirty="0" sz="2400">
                <a:latin typeface="Arial"/>
                <a:cs typeface="Arial"/>
              </a:rPr>
              <a:t>on </a:t>
            </a:r>
            <a:r>
              <a:rPr dirty="0" sz="2400" spc="-5">
                <a:latin typeface="Arial"/>
                <a:cs typeface="Arial"/>
              </a:rPr>
              <a:t>about 4%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all bone </a:t>
            </a:r>
            <a:r>
              <a:rPr dirty="0" sz="2400">
                <a:latin typeface="Arial"/>
                <a:cs typeface="Arial"/>
              </a:rPr>
              <a:t>surfaces  at </a:t>
            </a:r>
            <a:r>
              <a:rPr dirty="0" sz="2400" spc="-5">
                <a:latin typeface="Arial"/>
                <a:cs typeface="Arial"/>
              </a:rPr>
              <a:t>any given </a:t>
            </a:r>
            <a:r>
              <a:rPr dirty="0" sz="2400">
                <a:latin typeface="Arial"/>
                <a:cs typeface="Arial"/>
              </a:rPr>
              <a:t>time </a:t>
            </a:r>
            <a:r>
              <a:rPr dirty="0" sz="2400" spc="-5">
                <a:latin typeface="Arial"/>
                <a:cs typeface="Arial"/>
              </a:rPr>
              <a:t>in an adult), so </a:t>
            </a:r>
            <a:r>
              <a:rPr dirty="0" sz="2400">
                <a:latin typeface="Arial"/>
                <a:cs typeface="Arial"/>
              </a:rPr>
              <a:t>that at  </a:t>
            </a:r>
            <a:r>
              <a:rPr dirty="0" sz="2400" spc="-5">
                <a:latin typeface="Arial"/>
                <a:cs typeface="Arial"/>
              </a:rPr>
              <a:t>least some new bone is being formed  </a:t>
            </a:r>
            <a:r>
              <a:rPr dirty="0" sz="2400" spc="-20">
                <a:latin typeface="Arial"/>
                <a:cs typeface="Arial"/>
              </a:rPr>
              <a:t>constantly.</a:t>
            </a:r>
            <a:endParaRPr sz="2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 spc="-5">
                <a:latin typeface="Arial"/>
                <a:cs typeface="Arial"/>
              </a:rPr>
              <a:t>The renewal </a:t>
            </a:r>
            <a:r>
              <a:rPr dirty="0" sz="2400">
                <a:latin typeface="Arial"/>
                <a:cs typeface="Arial"/>
              </a:rPr>
              <a:t>rate </a:t>
            </a:r>
            <a:r>
              <a:rPr dirty="0" sz="2400" spc="-10">
                <a:latin typeface="Arial"/>
                <a:cs typeface="Arial"/>
              </a:rPr>
              <a:t>is </a:t>
            </a:r>
            <a:r>
              <a:rPr dirty="0" sz="2400" spc="-5">
                <a:latin typeface="Arial"/>
                <a:cs typeface="Arial"/>
              </a:rPr>
              <a:t>about 4% per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  <a:p>
            <a:pPr marL="332740" marR="5080">
              <a:lnSpc>
                <a:spcPct val="75900"/>
              </a:lnSpc>
              <a:spcBef>
                <a:spcPts val="1385"/>
              </a:spcBef>
            </a:pPr>
            <a:r>
              <a:rPr dirty="0" baseline="16203" sz="3600">
                <a:latin typeface="Arial"/>
                <a:cs typeface="Arial"/>
              </a:rPr>
              <a:t>for </a:t>
            </a:r>
            <a:r>
              <a:rPr dirty="0" baseline="16203" sz="3600" spc="-7">
                <a:latin typeface="Arial"/>
                <a:cs typeface="Arial"/>
              </a:rPr>
              <a:t>compact bone 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an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d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r.Ai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2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da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0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K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%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orish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pe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r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or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y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ish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e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@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a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k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r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su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f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.e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o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baseline="16203" sz="3600" spc="-540">
                <a:latin typeface="Arial"/>
                <a:cs typeface="Arial"/>
                <a:hlinkClick r:id="rId3"/>
              </a:rPr>
              <a:t>r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  <a:hlinkClick r:id="rId3"/>
              </a:rPr>
              <a:t>u.sa </a:t>
            </a:r>
            <a:r>
              <a:rPr dirty="0" sz="1400" spc="-36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trabecular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bone.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39" y="522478"/>
            <a:ext cx="3295015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Cont..…Bone</a:t>
            </a:r>
            <a:r>
              <a:rPr dirty="0" sz="24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resorption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4276" y="255650"/>
            <a:ext cx="3347974" cy="2957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1926" y="3429000"/>
            <a:ext cx="3024124" cy="3428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5784215" cy="5655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  <a:p>
            <a:pPr marL="347980" marR="1630680" indent="-320040">
              <a:lnSpc>
                <a:spcPct val="100000"/>
              </a:lnSpc>
              <a:spcBef>
                <a:spcPts val="4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Osteoclasts </a:t>
            </a:r>
            <a:r>
              <a:rPr dirty="0" sz="2000">
                <a:latin typeface="Arial"/>
                <a:cs typeface="Arial"/>
              </a:rPr>
              <a:t>are large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phagocytic  multinucleated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cells</a:t>
            </a:r>
            <a:endParaRPr sz="2000">
              <a:latin typeface="Arial"/>
              <a:cs typeface="Arial"/>
            </a:endParaRPr>
          </a:p>
          <a:p>
            <a:pPr marL="347980" marR="50419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dirty="0" sz="2000">
                <a:latin typeface="Arial"/>
                <a:cs typeface="Arial"/>
              </a:rPr>
              <a:t>They are normally active on less than 1%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  the bone surfaces of an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adult.</a:t>
            </a:r>
            <a:endParaRPr sz="2000">
              <a:latin typeface="Arial"/>
              <a:cs typeface="Arial"/>
            </a:endParaRPr>
          </a:p>
          <a:p>
            <a:pPr marL="347980" marR="132461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dirty="0" sz="2000">
                <a:latin typeface="Arial"/>
                <a:cs typeface="Arial"/>
              </a:rPr>
              <a:t>The osteoclasts secrete two </a:t>
            </a:r>
            <a:r>
              <a:rPr dirty="0" sz="2000" spc="-5">
                <a:latin typeface="Arial"/>
                <a:cs typeface="Arial"/>
              </a:rPr>
              <a:t>types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  substances:</a:t>
            </a:r>
            <a:endParaRPr sz="2000">
              <a:latin typeface="Arial"/>
              <a:cs typeface="Arial"/>
            </a:endParaRPr>
          </a:p>
          <a:p>
            <a:pPr marL="485140" indent="-45720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AutoNum type="arabicParenBoth"/>
              <a:tabLst>
                <a:tab pos="485140" algn="l"/>
                <a:tab pos="485775" algn="l"/>
              </a:tabLst>
            </a:pPr>
            <a:r>
              <a:rPr dirty="0" sz="2000">
                <a:latin typeface="Arial"/>
                <a:cs typeface="Arial"/>
              </a:rPr>
              <a:t>proteolytic enzymes from the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lysosomes</a:t>
            </a:r>
            <a:endParaRPr sz="2000">
              <a:latin typeface="Arial"/>
              <a:cs typeface="Arial"/>
            </a:endParaRPr>
          </a:p>
          <a:p>
            <a:pPr marL="485140" marR="791210" indent="-45720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AutoNum type="arabicParenBoth"/>
              <a:tabLst>
                <a:tab pos="485140" algn="l"/>
                <a:tab pos="485775" algn="l"/>
              </a:tabLst>
            </a:pPr>
            <a:r>
              <a:rPr dirty="0" sz="2000">
                <a:latin typeface="Arial"/>
                <a:cs typeface="Arial"/>
              </a:rPr>
              <a:t>several acids from the mitochondria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  secretory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vesicles.</a:t>
            </a:r>
            <a:endParaRPr sz="2000">
              <a:latin typeface="Arial"/>
              <a:cs typeface="Arial"/>
            </a:endParaRPr>
          </a:p>
          <a:p>
            <a:pPr marL="347980" marR="755015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dirty="0" sz="2000">
                <a:latin typeface="Arial"/>
                <a:cs typeface="Arial"/>
              </a:rPr>
              <a:t>The enzymes dissolve the organic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matrix,  and the acids cause solution of the bone  salts.</a:t>
            </a:r>
            <a:endParaRPr sz="2000">
              <a:latin typeface="Arial"/>
              <a:cs typeface="Arial"/>
            </a:endParaRPr>
          </a:p>
          <a:p>
            <a:pPr marL="27940" marR="389890" indent="65405">
              <a:lnSpc>
                <a:spcPct val="100000"/>
              </a:lnSpc>
              <a:spcBef>
                <a:spcPts val="695"/>
              </a:spcBef>
            </a:pPr>
            <a:r>
              <a:rPr dirty="0" sz="2000">
                <a:latin typeface="Arial"/>
                <a:cs typeface="Arial"/>
              </a:rPr>
              <a:t>The osteoclastic cells also phagocytose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minute  particles of bone matrix and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crystals,</a:t>
            </a:r>
            <a:endParaRPr sz="20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dissoluting them and </a:t>
            </a:r>
            <a:r>
              <a:rPr dirty="0" sz="2000" spc="-270">
                <a:latin typeface="Arial"/>
                <a:cs typeface="Arial"/>
              </a:rPr>
              <a:t>relea</a:t>
            </a:r>
            <a:r>
              <a:rPr dirty="0" baseline="23809" sz="2100" spc="-405">
                <a:solidFill>
                  <a:srgbClr val="775F54"/>
                </a:solidFill>
                <a:latin typeface="Arial"/>
                <a:cs typeface="Arial"/>
              </a:rPr>
              <a:t>D</a:t>
            </a:r>
            <a:r>
              <a:rPr dirty="0" sz="2000" spc="-270">
                <a:latin typeface="Arial"/>
                <a:cs typeface="Arial"/>
              </a:rPr>
              <a:t>s</a:t>
            </a:r>
            <a:r>
              <a:rPr dirty="0" baseline="23809" sz="2100" spc="-405">
                <a:solidFill>
                  <a:srgbClr val="775F54"/>
                </a:solidFill>
                <a:latin typeface="Arial"/>
                <a:cs typeface="Arial"/>
              </a:rPr>
              <a:t>r.</a:t>
            </a:r>
            <a:r>
              <a:rPr dirty="0" sz="2000" spc="-270">
                <a:latin typeface="Arial"/>
                <a:cs typeface="Arial"/>
              </a:rPr>
              <a:t>i</a:t>
            </a:r>
            <a:r>
              <a:rPr dirty="0" baseline="23809" sz="2100" spc="-405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dirty="0" sz="2000" spc="-270">
                <a:latin typeface="Arial"/>
                <a:cs typeface="Arial"/>
              </a:rPr>
              <a:t>n</a:t>
            </a:r>
            <a:r>
              <a:rPr dirty="0" baseline="23809" sz="2100" spc="-405">
                <a:solidFill>
                  <a:srgbClr val="775F54"/>
                </a:solidFill>
                <a:latin typeface="Arial"/>
                <a:cs typeface="Arial"/>
              </a:rPr>
              <a:t>id</a:t>
            </a:r>
            <a:r>
              <a:rPr dirty="0" sz="2000" spc="-270">
                <a:latin typeface="Arial"/>
                <a:cs typeface="Arial"/>
              </a:rPr>
              <a:t>g</a:t>
            </a:r>
            <a:r>
              <a:rPr dirty="0" baseline="23809" sz="2100" spc="-405">
                <a:solidFill>
                  <a:srgbClr val="775F54"/>
                </a:solidFill>
                <a:latin typeface="Arial"/>
                <a:cs typeface="Arial"/>
              </a:rPr>
              <a:t>a </a:t>
            </a:r>
            <a:r>
              <a:rPr dirty="0" sz="2000" spc="-370">
                <a:latin typeface="Arial"/>
                <a:cs typeface="Arial"/>
              </a:rPr>
              <a:t>t</a:t>
            </a:r>
            <a:r>
              <a:rPr dirty="0" baseline="23809" sz="2100" spc="-555">
                <a:solidFill>
                  <a:srgbClr val="775F54"/>
                </a:solidFill>
                <a:latin typeface="Arial"/>
                <a:cs typeface="Arial"/>
              </a:rPr>
              <a:t>K</a:t>
            </a:r>
            <a:r>
              <a:rPr dirty="0" sz="2000" spc="-370">
                <a:latin typeface="Arial"/>
                <a:cs typeface="Arial"/>
              </a:rPr>
              <a:t>h</a:t>
            </a:r>
            <a:r>
              <a:rPr dirty="0" baseline="23809" sz="2100" spc="-555">
                <a:solidFill>
                  <a:srgbClr val="775F54"/>
                </a:solidFill>
                <a:latin typeface="Arial"/>
                <a:cs typeface="Arial"/>
              </a:rPr>
              <a:t>o</a:t>
            </a:r>
            <a:r>
              <a:rPr dirty="0" sz="2000" spc="-370">
                <a:latin typeface="Arial"/>
                <a:cs typeface="Arial"/>
              </a:rPr>
              <a:t>e</a:t>
            </a:r>
            <a:r>
              <a:rPr dirty="0" baseline="23809" sz="2100" spc="-555">
                <a:solidFill>
                  <a:srgbClr val="775F54"/>
                </a:solidFill>
                <a:latin typeface="Arial"/>
                <a:cs typeface="Arial"/>
              </a:rPr>
              <a:t>ris</a:t>
            </a:r>
            <a:r>
              <a:rPr dirty="0" sz="2000" spc="-370">
                <a:latin typeface="Arial"/>
                <a:cs typeface="Arial"/>
              </a:rPr>
              <a:t>p</a:t>
            </a:r>
            <a:r>
              <a:rPr dirty="0" baseline="23809" sz="2100" spc="-555">
                <a:solidFill>
                  <a:srgbClr val="775F54"/>
                </a:solidFill>
                <a:latin typeface="Arial"/>
                <a:cs typeface="Arial"/>
              </a:rPr>
              <a:t>h            </a:t>
            </a:r>
            <a:r>
              <a:rPr dirty="0" sz="2000" spc="-245">
                <a:latin typeface="Arial"/>
                <a:cs typeface="Arial"/>
              </a:rPr>
              <a:t>r</a:t>
            </a:r>
            <a:r>
              <a:rPr dirty="0" baseline="23809" sz="2100" spc="-367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dirty="0" sz="2000" spc="-245">
                <a:latin typeface="Arial"/>
                <a:cs typeface="Arial"/>
              </a:rPr>
              <a:t>o</a:t>
            </a:r>
            <a:r>
              <a:rPr dirty="0" baseline="23809" sz="2100" spc="-367">
                <a:solidFill>
                  <a:srgbClr val="775F54"/>
                </a:solidFill>
                <a:latin typeface="Arial"/>
                <a:cs typeface="Arial"/>
              </a:rPr>
              <a:t>k</a:t>
            </a:r>
            <a:r>
              <a:rPr dirty="0" sz="2000" spc="-245">
                <a:latin typeface="Arial"/>
                <a:cs typeface="Arial"/>
              </a:rPr>
              <a:t>d</a:t>
            </a:r>
            <a:r>
              <a:rPr dirty="0" baseline="23809" sz="2100" spc="-367">
                <a:solidFill>
                  <a:srgbClr val="775F54"/>
                </a:solidFill>
                <a:latin typeface="Arial"/>
                <a:cs typeface="Arial"/>
              </a:rPr>
              <a:t>or</a:t>
            </a:r>
            <a:r>
              <a:rPr dirty="0" sz="2000" spc="-245">
                <a:latin typeface="Arial"/>
                <a:cs typeface="Arial"/>
              </a:rPr>
              <a:t>u</a:t>
            </a:r>
            <a:r>
              <a:rPr dirty="0" baseline="23809" sz="2100" spc="-367">
                <a:solidFill>
                  <a:srgbClr val="775F54"/>
                </a:solidFill>
                <a:latin typeface="Arial"/>
                <a:cs typeface="Arial"/>
              </a:rPr>
              <a:t>is</a:t>
            </a:r>
            <a:r>
              <a:rPr dirty="0" sz="2000" spc="-245">
                <a:latin typeface="Arial"/>
                <a:cs typeface="Arial"/>
              </a:rPr>
              <a:t>c</a:t>
            </a:r>
            <a:r>
              <a:rPr dirty="0" baseline="23809" sz="2100" spc="-367">
                <a:solidFill>
                  <a:srgbClr val="775F54"/>
                </a:solidFill>
                <a:latin typeface="Arial"/>
                <a:cs typeface="Arial"/>
              </a:rPr>
              <a:t>h@</a:t>
            </a:r>
            <a:r>
              <a:rPr dirty="0" sz="2000" spc="-245">
                <a:latin typeface="Arial"/>
                <a:cs typeface="Arial"/>
              </a:rPr>
              <a:t>ts</a:t>
            </a:r>
            <a:r>
              <a:rPr dirty="0" baseline="23809" sz="2100" spc="-367">
                <a:solidFill>
                  <a:srgbClr val="775F54"/>
                </a:solidFill>
                <a:latin typeface="Arial"/>
                <a:cs typeface="Arial"/>
              </a:rPr>
              <a:t>ksu.edu.sa</a:t>
            </a:r>
            <a:endParaRPr baseline="23809" sz="21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into </a:t>
            </a:r>
            <a:r>
              <a:rPr dirty="0" sz="2000" spc="-5">
                <a:latin typeface="Arial"/>
                <a:cs typeface="Arial"/>
              </a:rPr>
              <a:t>the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blood.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3563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z="2800" spc="-35" b="1">
                <a:solidFill>
                  <a:srgbClr val="FF0000"/>
                </a:solidFill>
                <a:latin typeface="Arial"/>
                <a:cs typeface="Arial"/>
              </a:rPr>
              <a:t>Value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of Continual Bone</a:t>
            </a:r>
            <a:r>
              <a:rPr dirty="0" sz="28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Remodeling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9050"/>
            <a:ext cx="8850630" cy="4988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  <a:p>
            <a:pPr marL="12700" marR="375285">
              <a:lnSpc>
                <a:spcPct val="100000"/>
              </a:lnSpc>
              <a:spcBef>
                <a:spcPts val="400"/>
              </a:spcBef>
              <a:buAutoNum type="arabicPlain"/>
              <a:tabLst>
                <a:tab pos="368300" algn="l"/>
              </a:tabLst>
            </a:pPr>
            <a:r>
              <a:rPr dirty="0" sz="2400" spc="-5">
                <a:latin typeface="Arial"/>
                <a:cs typeface="Arial"/>
              </a:rPr>
              <a:t>Bone adjusts </a:t>
            </a:r>
            <a:r>
              <a:rPr dirty="0" sz="2400">
                <a:latin typeface="Arial"/>
                <a:cs typeface="Arial"/>
              </a:rPr>
              <a:t>its </a:t>
            </a:r>
            <a:r>
              <a:rPr dirty="0" sz="2400" spc="-5">
                <a:latin typeface="Arial"/>
                <a:cs typeface="Arial"/>
              </a:rPr>
              <a:t>strength </a:t>
            </a:r>
            <a:r>
              <a:rPr dirty="0" sz="2400" spc="-1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proportion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degree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bone  </a:t>
            </a:r>
            <a:r>
              <a:rPr dirty="0" sz="2400">
                <a:latin typeface="Arial"/>
                <a:cs typeface="Arial"/>
              </a:rPr>
              <a:t>stress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it </a:t>
            </a:r>
            <a:r>
              <a:rPr dirty="0" sz="2400" spc="-5">
                <a:latin typeface="Arial"/>
                <a:cs typeface="Arial"/>
              </a:rPr>
              <a:t>thicken when subjected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heavy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363220" algn="l"/>
              </a:tabLst>
            </a:pPr>
            <a:r>
              <a:rPr dirty="0" sz="2400" spc="-5">
                <a:latin typeface="Arial"/>
                <a:cs typeface="Arial"/>
              </a:rPr>
              <a:t>The shape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bone </a:t>
            </a:r>
            <a:r>
              <a:rPr dirty="0" sz="2400">
                <a:latin typeface="Arial"/>
                <a:cs typeface="Arial"/>
              </a:rPr>
              <a:t>can be rearranged for </a:t>
            </a:r>
            <a:r>
              <a:rPr dirty="0" sz="2400" spc="-5">
                <a:latin typeface="Arial"/>
                <a:cs typeface="Arial"/>
              </a:rPr>
              <a:t>proper support </a:t>
            </a:r>
            <a:r>
              <a:rPr dirty="0" sz="2400">
                <a:latin typeface="Arial"/>
                <a:cs typeface="Arial"/>
              </a:rPr>
              <a:t>of  </a:t>
            </a:r>
            <a:r>
              <a:rPr dirty="0" sz="2400" spc="-5">
                <a:latin typeface="Arial"/>
                <a:cs typeface="Arial"/>
              </a:rPr>
              <a:t>mechanical </a:t>
            </a:r>
            <a:r>
              <a:rPr dirty="0" sz="2400">
                <a:latin typeface="Arial"/>
                <a:cs typeface="Arial"/>
              </a:rPr>
              <a:t>forces </a:t>
            </a:r>
            <a:r>
              <a:rPr dirty="0" sz="2400" spc="-5">
                <a:latin typeface="Arial"/>
                <a:cs typeface="Arial"/>
              </a:rPr>
              <a:t>by deposition and absorption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bone in  accordance with </a:t>
            </a:r>
            <a:r>
              <a:rPr dirty="0" sz="2400">
                <a:latin typeface="Arial"/>
                <a:cs typeface="Arial"/>
              </a:rPr>
              <a:t>stress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patterns.</a:t>
            </a:r>
            <a:endParaRPr sz="2400">
              <a:latin typeface="Arial"/>
              <a:cs typeface="Arial"/>
            </a:endParaRPr>
          </a:p>
          <a:p>
            <a:pPr marL="12700" marR="239395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368300" algn="l"/>
              </a:tabLst>
            </a:pPr>
            <a:r>
              <a:rPr dirty="0" sz="2400" spc="-5">
                <a:latin typeface="Arial"/>
                <a:cs typeface="Arial"/>
              </a:rPr>
              <a:t>Because old bone becomes relatively brittle and weak, new  organic </a:t>
            </a:r>
            <a:r>
              <a:rPr dirty="0" sz="2400">
                <a:latin typeface="Arial"/>
                <a:cs typeface="Arial"/>
              </a:rPr>
              <a:t>matrix </a:t>
            </a:r>
            <a:r>
              <a:rPr dirty="0" sz="2400" spc="-5">
                <a:latin typeface="Arial"/>
                <a:cs typeface="Arial"/>
              </a:rPr>
              <a:t>is needed as the old organic </a:t>
            </a:r>
            <a:r>
              <a:rPr dirty="0" sz="2400">
                <a:latin typeface="Arial"/>
                <a:cs typeface="Arial"/>
              </a:rPr>
              <a:t>matrix </a:t>
            </a:r>
            <a:r>
              <a:rPr dirty="0" sz="2400" spc="-5">
                <a:latin typeface="Arial"/>
                <a:cs typeface="Arial"/>
              </a:rPr>
              <a:t>degenerates.  </a:t>
            </a: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this </a:t>
            </a:r>
            <a:r>
              <a:rPr dirty="0" sz="2400" spc="-20">
                <a:latin typeface="Arial"/>
                <a:cs typeface="Arial"/>
              </a:rPr>
              <a:t>manner,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normal toughness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bone is</a:t>
            </a:r>
            <a:r>
              <a:rPr dirty="0" sz="2400" spc="8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maintained.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42925">
              <a:lnSpc>
                <a:spcPct val="100000"/>
              </a:lnSpc>
              <a:spcBef>
                <a:spcPts val="1525"/>
              </a:spcBef>
            </a:pPr>
            <a:r>
              <a:rPr dirty="0" sz="2400">
                <a:latin typeface="Arial"/>
                <a:cs typeface="Arial"/>
              </a:rPr>
              <a:t>Therefore, the </a:t>
            </a:r>
            <a:r>
              <a:rPr dirty="0" sz="2400" spc="-5">
                <a:latin typeface="Arial"/>
                <a:cs typeface="Arial"/>
              </a:rPr>
              <a:t>bones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children </a:t>
            </a:r>
            <a:r>
              <a:rPr dirty="0" sz="2400">
                <a:latin typeface="Arial"/>
                <a:cs typeface="Arial"/>
              </a:rPr>
              <a:t>are </a:t>
            </a:r>
            <a:r>
              <a:rPr dirty="0" sz="2400" spc="-5">
                <a:latin typeface="Arial"/>
                <a:cs typeface="Arial"/>
              </a:rPr>
              <a:t>less </a:t>
            </a:r>
            <a:r>
              <a:rPr dirty="0" sz="2400">
                <a:latin typeface="Arial"/>
                <a:cs typeface="Arial"/>
              </a:rPr>
              <a:t>brittle in comparison  </a:t>
            </a:r>
            <a:r>
              <a:rPr dirty="0" sz="2400" spc="-5">
                <a:latin typeface="Arial"/>
                <a:cs typeface="Arial"/>
              </a:rPr>
              <a:t>with the bones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25">
                <a:latin typeface="Arial"/>
                <a:cs typeface="Arial"/>
              </a:rPr>
              <a:t>elderly, </a:t>
            </a:r>
            <a:r>
              <a:rPr dirty="0" sz="2400" spc="-5">
                <a:latin typeface="Arial"/>
                <a:cs typeface="Arial"/>
              </a:rPr>
              <a:t>due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more remodeling in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children.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6075" rIns="0" bIns="0" rtlCol="0" vert="horz">
            <a:spAutoFit/>
          </a:bodyPr>
          <a:lstStyle/>
          <a:p>
            <a:pPr marL="8382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Control of </a:t>
            </a:r>
            <a:r>
              <a:rPr dirty="0" sz="2400" b="1">
                <a:latin typeface="Arial"/>
                <a:cs typeface="Arial"/>
              </a:rPr>
              <a:t>the </a:t>
            </a:r>
            <a:r>
              <a:rPr dirty="0" sz="2400" spc="-5" b="1">
                <a:latin typeface="Arial"/>
                <a:cs typeface="Arial"/>
              </a:rPr>
              <a:t>Rate </a:t>
            </a:r>
            <a:r>
              <a:rPr dirty="0" sz="2400" b="1">
                <a:latin typeface="Arial"/>
                <a:cs typeface="Arial"/>
              </a:rPr>
              <a:t>of </a:t>
            </a:r>
            <a:r>
              <a:rPr dirty="0" sz="2400" spc="-5" b="1">
                <a:latin typeface="Arial"/>
                <a:cs typeface="Arial"/>
              </a:rPr>
              <a:t>Bone Deposition </a:t>
            </a:r>
            <a:r>
              <a:rPr dirty="0" sz="2400" b="1">
                <a:latin typeface="Arial"/>
                <a:cs typeface="Arial"/>
              </a:rPr>
              <a:t>by </a:t>
            </a:r>
            <a:r>
              <a:rPr dirty="0" sz="2400" spc="-5" b="1">
                <a:latin typeface="Arial"/>
                <a:cs typeface="Arial"/>
              </a:rPr>
              <a:t>Bone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“Stress”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094" y="1289050"/>
            <a:ext cx="8564245" cy="5130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  <a:p>
            <a:pPr marL="347980" indent="-320040">
              <a:lnSpc>
                <a:spcPts val="3260"/>
              </a:lnSpc>
              <a:buClr>
                <a:srgbClr val="DD8046"/>
              </a:buClr>
              <a:buSzPct val="58928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dirty="0" sz="2800" spc="-5">
                <a:latin typeface="Times New Roman"/>
                <a:cs typeface="Times New Roman"/>
              </a:rPr>
              <a:t>Bone is deposited in </a:t>
            </a:r>
            <a:r>
              <a:rPr dirty="0" sz="2800">
                <a:latin typeface="Times New Roman"/>
                <a:cs typeface="Times New Roman"/>
              </a:rPr>
              <a:t>proportion </a:t>
            </a:r>
            <a:r>
              <a:rPr dirty="0" sz="2800" spc="-5">
                <a:latin typeface="Times New Roman"/>
                <a:cs typeface="Times New Roman"/>
              </a:rPr>
              <a:t>to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load </a:t>
            </a:r>
            <a:r>
              <a:rPr dirty="0" sz="2800">
                <a:latin typeface="Times New Roman"/>
                <a:cs typeface="Times New Roman"/>
              </a:rPr>
              <a:t>that </a:t>
            </a:r>
            <a:r>
              <a:rPr dirty="0" sz="2800" spc="-5">
                <a:latin typeface="Times New Roman"/>
                <a:cs typeface="Times New Roman"/>
              </a:rPr>
              <a:t>it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must</a:t>
            </a:r>
            <a:endParaRPr sz="28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</a:pPr>
            <a:r>
              <a:rPr dirty="0" sz="2800" spc="-35">
                <a:latin typeface="Times New Roman"/>
                <a:cs typeface="Times New Roman"/>
              </a:rPr>
              <a:t>carry.</a:t>
            </a:r>
            <a:endParaRPr sz="2800">
              <a:latin typeface="Times New Roman"/>
              <a:cs typeface="Times New Roman"/>
            </a:endParaRPr>
          </a:p>
          <a:p>
            <a:pPr marL="34798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dirty="0" sz="2800" spc="-5">
                <a:latin typeface="Times New Roman"/>
                <a:cs typeface="Times New Roman"/>
              </a:rPr>
              <a:t>Continual physical stress stimulates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osteoblastic</a:t>
            </a:r>
            <a:endParaRPr sz="28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</a:pPr>
            <a:r>
              <a:rPr dirty="0" sz="2800">
                <a:latin typeface="Times New Roman"/>
                <a:cs typeface="Times New Roman"/>
              </a:rPr>
              <a:t>deposition </a:t>
            </a:r>
            <a:r>
              <a:rPr dirty="0" sz="2800" spc="-5">
                <a:latin typeface="Times New Roman"/>
                <a:cs typeface="Times New Roman"/>
              </a:rPr>
              <a:t>and calcification of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bone.</a:t>
            </a:r>
            <a:endParaRPr sz="2800">
              <a:latin typeface="Times New Roman"/>
              <a:cs typeface="Times New Roman"/>
            </a:endParaRPr>
          </a:p>
          <a:p>
            <a:pPr marL="347980" marR="252729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bones </a:t>
            </a:r>
            <a:r>
              <a:rPr dirty="0" sz="2800" spc="-5">
                <a:latin typeface="Times New Roman"/>
                <a:cs typeface="Times New Roman"/>
              </a:rPr>
              <a:t>of athletes become considerably heavier than  </a:t>
            </a:r>
            <a:r>
              <a:rPr dirty="0" sz="2800">
                <a:latin typeface="Times New Roman"/>
                <a:cs typeface="Times New Roman"/>
              </a:rPr>
              <a:t>those </a:t>
            </a:r>
            <a:r>
              <a:rPr dirty="0" sz="2800" spc="-5">
                <a:latin typeface="Times New Roman"/>
                <a:cs typeface="Times New Roman"/>
              </a:rPr>
              <a:t>of no athletes. Also, the bone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leg in the </a:t>
            </a:r>
            <a:r>
              <a:rPr dirty="0" sz="2800" spc="-10">
                <a:latin typeface="Times New Roman"/>
                <a:cs typeface="Times New Roman"/>
              </a:rPr>
              <a:t>cast  </a:t>
            </a:r>
            <a:r>
              <a:rPr dirty="0" sz="2800" spc="-5">
                <a:latin typeface="Times New Roman"/>
                <a:cs typeface="Times New Roman"/>
              </a:rPr>
              <a:t>becomes </a:t>
            </a:r>
            <a:r>
              <a:rPr dirty="0" sz="2800">
                <a:latin typeface="Times New Roman"/>
                <a:cs typeface="Times New Roman"/>
              </a:rPr>
              <a:t>thin </a:t>
            </a:r>
            <a:r>
              <a:rPr dirty="0" sz="2800" spc="-5">
                <a:latin typeface="Times New Roman"/>
                <a:cs typeface="Times New Roman"/>
              </a:rPr>
              <a:t>and up to 30 % decalcified within a few  weeks.</a:t>
            </a:r>
            <a:endParaRPr sz="2800">
              <a:latin typeface="Times New Roman"/>
              <a:cs typeface="Times New Roman"/>
            </a:endParaRPr>
          </a:p>
          <a:p>
            <a:pPr marL="34798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47980" algn="l"/>
                <a:tab pos="348615" algn="l"/>
              </a:tabLst>
            </a:pPr>
            <a:r>
              <a:rPr dirty="0" sz="2800" spc="-5">
                <a:latin typeface="Times New Roman"/>
                <a:cs typeface="Times New Roman"/>
              </a:rPr>
              <a:t>Bone stress also determines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shape of bones under  certain circumstances. (e.g. Healing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fractures </a:t>
            </a:r>
            <a:r>
              <a:rPr dirty="0" sz="2800" spc="-10">
                <a:latin typeface="Times New Roman"/>
                <a:cs typeface="Times New Roman"/>
              </a:rPr>
              <a:t>may </a:t>
            </a:r>
            <a:r>
              <a:rPr dirty="0" sz="2800">
                <a:latin typeface="Times New Roman"/>
                <a:cs typeface="Times New Roman"/>
              </a:rPr>
              <a:t>start  </a:t>
            </a:r>
            <a:r>
              <a:rPr dirty="0" sz="2800" spc="-5">
                <a:latin typeface="Times New Roman"/>
                <a:cs typeface="Times New Roman"/>
              </a:rPr>
              <a:t>angulated in children then become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straight).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861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Repair of a Fracture Activates Osteoblasts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9050"/>
            <a:ext cx="8129905" cy="485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  <a:p>
            <a:pPr marL="332740" marR="828675" indent="-320040">
              <a:lnSpc>
                <a:spcPct val="100000"/>
              </a:lnSpc>
              <a:spcBef>
                <a:spcPts val="93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800" spc="-5">
                <a:latin typeface="Times New Roman"/>
                <a:cs typeface="Times New Roman"/>
              </a:rPr>
              <a:t>Fracture of a bone activates all the periosteal and  intraosseous osteoblasts </a:t>
            </a:r>
            <a:r>
              <a:rPr dirty="0" sz="2800">
                <a:latin typeface="Times New Roman"/>
                <a:cs typeface="Times New Roman"/>
              </a:rPr>
              <a:t>involved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break.</a:t>
            </a:r>
            <a:endParaRPr sz="2800">
              <a:latin typeface="Times New Roman"/>
              <a:cs typeface="Times New Roman"/>
            </a:endParaRPr>
          </a:p>
          <a:p>
            <a:pPr marL="332740" indent="-320040">
              <a:lnSpc>
                <a:spcPts val="3285"/>
              </a:lnSpc>
              <a:spcBef>
                <a:spcPts val="70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800" spc="-15">
                <a:latin typeface="Times New Roman"/>
                <a:cs typeface="Times New Roman"/>
              </a:rPr>
              <a:t>Large </a:t>
            </a:r>
            <a:r>
              <a:rPr dirty="0" sz="2800" spc="-5">
                <a:latin typeface="Times New Roman"/>
                <a:cs typeface="Times New Roman"/>
              </a:rPr>
              <a:t>numbers of new osteoblasts are formed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from</a:t>
            </a:r>
            <a:endParaRPr sz="2800">
              <a:latin typeface="Times New Roman"/>
              <a:cs typeface="Times New Roman"/>
            </a:endParaRPr>
          </a:p>
          <a:p>
            <a:pPr marL="332740">
              <a:lnSpc>
                <a:spcPts val="3465"/>
              </a:lnSpc>
            </a:pPr>
            <a:r>
              <a:rPr dirty="0" sz="2950" spc="-85" i="1">
                <a:latin typeface="Times New Roman"/>
                <a:cs typeface="Times New Roman"/>
              </a:rPr>
              <a:t>osteoprogenitor </a:t>
            </a:r>
            <a:r>
              <a:rPr dirty="0" sz="2950" spc="-50" i="1">
                <a:latin typeface="Times New Roman"/>
                <a:cs typeface="Times New Roman"/>
              </a:rPr>
              <a:t>cells</a:t>
            </a:r>
            <a:r>
              <a:rPr dirty="0" sz="2800" spc="-50">
                <a:latin typeface="Times New Roman"/>
                <a:cs typeface="Times New Roman"/>
              </a:rPr>
              <a:t>, </a:t>
            </a:r>
            <a:r>
              <a:rPr dirty="0" sz="2800" spc="-5">
                <a:latin typeface="Times New Roman"/>
                <a:cs typeface="Times New Roman"/>
              </a:rPr>
              <a:t>which are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bone</a:t>
            </a:r>
            <a:endParaRPr sz="2800">
              <a:latin typeface="Times New Roman"/>
              <a:cs typeface="Times New Roman"/>
            </a:endParaRPr>
          </a:p>
          <a:p>
            <a:pPr marL="277495" marR="24765">
              <a:lnSpc>
                <a:spcPct val="100000"/>
              </a:lnSpc>
              <a:spcBef>
                <a:spcPts val="665"/>
              </a:spcBef>
              <a:tabLst>
                <a:tab pos="6726555" algn="l"/>
              </a:tabLst>
            </a:pPr>
            <a:r>
              <a:rPr dirty="0" sz="2800" spc="-5">
                <a:latin typeface="Times New Roman"/>
                <a:cs typeface="Times New Roman"/>
              </a:rPr>
              <a:t>stem cells in the surface tissue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lining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bone,	called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"bone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membrane.</a:t>
            </a:r>
            <a:endParaRPr sz="280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98500"/>
              </a:lnSpc>
              <a:spcBef>
                <a:spcPts val="74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800">
                <a:latin typeface="Times New Roman"/>
                <a:cs typeface="Times New Roman"/>
              </a:rPr>
              <a:t>Shortly </a:t>
            </a:r>
            <a:r>
              <a:rPr dirty="0" sz="2800" spc="-5">
                <a:latin typeface="Times New Roman"/>
                <a:cs typeface="Times New Roman"/>
              </a:rPr>
              <a:t>a </a:t>
            </a:r>
            <a:r>
              <a:rPr dirty="0" sz="2800" spc="-15">
                <a:latin typeface="Times New Roman"/>
                <a:cs typeface="Times New Roman"/>
              </a:rPr>
              <a:t>large </a:t>
            </a:r>
            <a:r>
              <a:rPr dirty="0" sz="2800">
                <a:latin typeface="Times New Roman"/>
                <a:cs typeface="Times New Roman"/>
              </a:rPr>
              <a:t>bulge </a:t>
            </a:r>
            <a:r>
              <a:rPr dirty="0" sz="2800" spc="-5">
                <a:latin typeface="Times New Roman"/>
                <a:cs typeface="Times New Roman"/>
              </a:rPr>
              <a:t>of osteoblastic </a:t>
            </a:r>
            <a:r>
              <a:rPr dirty="0" sz="2800">
                <a:latin typeface="Times New Roman"/>
                <a:cs typeface="Times New Roman"/>
              </a:rPr>
              <a:t>tissue </a:t>
            </a:r>
            <a:r>
              <a:rPr dirty="0" sz="2800" spc="-5">
                <a:latin typeface="Times New Roman"/>
                <a:cs typeface="Times New Roman"/>
              </a:rPr>
              <a:t>and new  </a:t>
            </a:r>
            <a:r>
              <a:rPr dirty="0" sz="2800" spc="-10">
                <a:latin typeface="Times New Roman"/>
                <a:cs typeface="Times New Roman"/>
              </a:rPr>
              <a:t>organic </a:t>
            </a:r>
            <a:r>
              <a:rPr dirty="0" sz="2800" spc="-5">
                <a:latin typeface="Times New Roman"/>
                <a:cs typeface="Times New Roman"/>
              </a:rPr>
              <a:t>bone matrix, develops between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two broken  ends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bone followed shortly by the deposition of  calcium salts. This is called a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950" spc="-85" i="1">
                <a:latin typeface="Times New Roman"/>
                <a:cs typeface="Times New Roman"/>
              </a:rPr>
              <a:t>callus.</a:t>
            </a:r>
            <a:endParaRPr sz="2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563" rIns="0" bIns="0" rtlCol="0" vert="horz">
            <a:spAutoFit/>
          </a:bodyPr>
          <a:lstStyle/>
          <a:p>
            <a:pPr marL="301752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Ob</a:t>
            </a:r>
            <a:r>
              <a:rPr dirty="0" spc="-15" b="1">
                <a:latin typeface="Arial"/>
                <a:cs typeface="Arial"/>
              </a:rPr>
              <a:t>j</a:t>
            </a:r>
            <a:r>
              <a:rPr dirty="0" b="1">
                <a:latin typeface="Arial"/>
                <a:cs typeface="Arial"/>
              </a:rPr>
              <a:t>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766" y="1289050"/>
            <a:ext cx="8460105" cy="4255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By the end of the lecture you will be able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to:</a:t>
            </a:r>
            <a:endParaRPr sz="28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  <a:spcBef>
                <a:spcPts val="715"/>
              </a:spcBef>
              <a:buAutoNum type="arabicPlain"/>
              <a:tabLst>
                <a:tab pos="821690" algn="l"/>
                <a:tab pos="2987675" algn="l"/>
              </a:tabLst>
            </a:pPr>
            <a:r>
              <a:rPr dirty="0" sz="2400" spc="-5">
                <a:latin typeface="Times New Roman"/>
                <a:cs typeface="Times New Roman"/>
              </a:rPr>
              <a:t>Define</a:t>
            </a:r>
            <a:r>
              <a:rPr dirty="0" sz="2400">
                <a:latin typeface="Times New Roman"/>
                <a:cs typeface="Times New Roman"/>
              </a:rPr>
              <a:t> bone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	</a:t>
            </a:r>
            <a:r>
              <a:rPr dirty="0" sz="2400" spc="-5">
                <a:latin typeface="Times New Roman"/>
                <a:cs typeface="Times New Roman"/>
              </a:rPr>
              <a:t>differentiate </a:t>
            </a:r>
            <a:r>
              <a:rPr dirty="0" sz="2400">
                <a:latin typeface="Times New Roman"/>
                <a:cs typeface="Times New Roman"/>
              </a:rPr>
              <a:t>cortical &amp; trabecular bone</a:t>
            </a:r>
            <a:r>
              <a:rPr dirty="0" sz="2400" spc="-1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(sites</a:t>
            </a:r>
            <a:endParaRPr sz="24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and function of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each).</a:t>
            </a:r>
            <a:endParaRPr sz="2400">
              <a:latin typeface="Times New Roman"/>
              <a:cs typeface="Times New Roman"/>
            </a:endParaRPr>
          </a:p>
          <a:p>
            <a:pPr marL="744855" indent="-254635">
              <a:lnSpc>
                <a:spcPct val="100000"/>
              </a:lnSpc>
              <a:spcBef>
                <a:spcPts val="705"/>
              </a:spcBef>
              <a:buAutoNum type="arabicPlain" startAt="2"/>
              <a:tabLst>
                <a:tab pos="745490" algn="l"/>
              </a:tabLst>
            </a:pPr>
            <a:r>
              <a:rPr dirty="0" sz="2400">
                <a:latin typeface="Times New Roman"/>
                <a:cs typeface="Times New Roman"/>
              </a:rPr>
              <a:t>State the </a:t>
            </a:r>
            <a:r>
              <a:rPr dirty="0" sz="2400" spc="-5">
                <a:latin typeface="Times New Roman"/>
                <a:cs typeface="Times New Roman"/>
              </a:rPr>
              <a:t>normal </a:t>
            </a:r>
            <a:r>
              <a:rPr dirty="0" sz="2400">
                <a:latin typeface="Times New Roman"/>
                <a:cs typeface="Times New Roman"/>
              </a:rPr>
              <a:t>levels and </a:t>
            </a:r>
            <a:r>
              <a:rPr dirty="0" sz="2400" spc="-5">
                <a:latin typeface="Times New Roman"/>
                <a:cs typeface="Times New Roman"/>
              </a:rPr>
              <a:t>forms </a:t>
            </a:r>
            <a:r>
              <a:rPr dirty="0" sz="2400">
                <a:latin typeface="Times New Roman"/>
                <a:cs typeface="Times New Roman"/>
              </a:rPr>
              <a:t>of ca++ in the </a:t>
            </a:r>
            <a:r>
              <a:rPr dirty="0" sz="2400" spc="-5">
                <a:latin typeface="Times New Roman"/>
                <a:cs typeface="Times New Roman"/>
              </a:rPr>
              <a:t>ECF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its</a:t>
            </a:r>
            <a:endParaRPr sz="24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relation to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PO4.</a:t>
            </a:r>
            <a:endParaRPr sz="2400">
              <a:latin typeface="Times New Roman"/>
              <a:cs typeface="Times New Roman"/>
            </a:endParaRPr>
          </a:p>
          <a:p>
            <a:pPr marL="821055" indent="-330835">
              <a:lnSpc>
                <a:spcPct val="100000"/>
              </a:lnSpc>
              <a:buAutoNum type="arabicPlain" startAt="3"/>
              <a:tabLst>
                <a:tab pos="821690" algn="l"/>
              </a:tabLst>
            </a:pPr>
            <a:r>
              <a:rPr dirty="0" sz="2400">
                <a:latin typeface="Times New Roman"/>
                <a:cs typeface="Times New Roman"/>
              </a:rPr>
              <a:t>Identify the bone cells and the </a:t>
            </a:r>
            <a:r>
              <a:rPr dirty="0" sz="2400" spc="-5">
                <a:latin typeface="Times New Roman"/>
                <a:cs typeface="Times New Roman"/>
              </a:rPr>
              <a:t>function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each.</a:t>
            </a:r>
            <a:endParaRPr sz="2400">
              <a:latin typeface="Times New Roman"/>
              <a:cs typeface="Times New Roman"/>
            </a:endParaRPr>
          </a:p>
          <a:p>
            <a:pPr marL="490220" marR="193040">
              <a:lnSpc>
                <a:spcPct val="100000"/>
              </a:lnSpc>
              <a:buAutoNum type="arabicPlain" startAt="3"/>
              <a:tabLst>
                <a:tab pos="821690" algn="l"/>
              </a:tabLst>
            </a:pPr>
            <a:r>
              <a:rPr dirty="0" sz="2400" spc="-5">
                <a:latin typeface="Times New Roman"/>
                <a:cs typeface="Times New Roman"/>
              </a:rPr>
              <a:t>Define </a:t>
            </a:r>
            <a:r>
              <a:rPr dirty="0" sz="2400">
                <a:latin typeface="Times New Roman"/>
                <a:cs typeface="Times New Roman"/>
              </a:rPr>
              <a:t>bone </a:t>
            </a:r>
            <a:r>
              <a:rPr dirty="0" sz="2400" spc="-5">
                <a:latin typeface="Times New Roman"/>
                <a:cs typeface="Times New Roman"/>
              </a:rPr>
              <a:t>remodelling </a:t>
            </a:r>
            <a:r>
              <a:rPr dirty="0" sz="2400">
                <a:latin typeface="Times New Roman"/>
                <a:cs typeface="Times New Roman"/>
              </a:rPr>
              <a:t>and explain the </a:t>
            </a:r>
            <a:r>
              <a:rPr dirty="0" sz="2400" spc="-5">
                <a:latin typeface="Times New Roman"/>
                <a:cs typeface="Times New Roman"/>
              </a:rPr>
              <a:t>mechanism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bone  formation.</a:t>
            </a:r>
            <a:endParaRPr sz="2400">
              <a:latin typeface="Times New Roman"/>
              <a:cs typeface="Times New Roman"/>
            </a:endParaRPr>
          </a:p>
          <a:p>
            <a:pPr marL="821055" indent="-330835">
              <a:lnSpc>
                <a:spcPct val="100000"/>
              </a:lnSpc>
              <a:buAutoNum type="arabicPlain" startAt="3"/>
              <a:tabLst>
                <a:tab pos="821690" algn="l"/>
              </a:tabLst>
            </a:pPr>
            <a:r>
              <a:rPr dirty="0" sz="2400" spc="-5">
                <a:latin typeface="Times New Roman"/>
                <a:cs typeface="Times New Roman"/>
              </a:rPr>
              <a:t>Define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osteoporosis.</a:t>
            </a:r>
            <a:endParaRPr sz="2400">
              <a:latin typeface="Times New Roman"/>
              <a:cs typeface="Times New Roman"/>
            </a:endParaRPr>
          </a:p>
          <a:p>
            <a:pPr marL="821055" indent="-330835">
              <a:lnSpc>
                <a:spcPct val="100000"/>
              </a:lnSpc>
              <a:buAutoNum type="arabicPlain" startAt="3"/>
              <a:tabLst>
                <a:tab pos="821690" algn="l"/>
              </a:tabLst>
            </a:pPr>
            <a:r>
              <a:rPr dirty="0" sz="2400">
                <a:latin typeface="Times New Roman"/>
                <a:cs typeface="Times New Roman"/>
              </a:rPr>
              <a:t>Discuss the </a:t>
            </a:r>
            <a:r>
              <a:rPr dirty="0" sz="2400" spc="-10">
                <a:latin typeface="Times New Roman"/>
                <a:cs typeface="Times New Roman"/>
              </a:rPr>
              <a:t>effect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10">
                <a:latin typeface="Times New Roman"/>
                <a:cs typeface="Times New Roman"/>
              </a:rPr>
              <a:t>different </a:t>
            </a:r>
            <a:r>
              <a:rPr dirty="0" sz="2400" spc="-5">
                <a:latin typeface="Times New Roman"/>
                <a:cs typeface="Times New Roman"/>
              </a:rPr>
              <a:t>hormones </a:t>
            </a:r>
            <a:r>
              <a:rPr dirty="0" sz="2400">
                <a:latin typeface="Times New Roman"/>
                <a:cs typeface="Times New Roman"/>
              </a:rPr>
              <a:t>on bone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physiology.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5" b="1">
                <a:solidFill>
                  <a:srgbClr val="FF0000"/>
                </a:solidFill>
                <a:latin typeface="Tw Cen MT"/>
                <a:cs typeface="Tw Cen MT"/>
              </a:rPr>
              <a:t>Hormonal </a:t>
            </a:r>
            <a:r>
              <a:rPr dirty="0" sz="2800" b="1">
                <a:solidFill>
                  <a:srgbClr val="FF0000"/>
                </a:solidFill>
                <a:latin typeface="Tw Cen MT"/>
                <a:cs typeface="Tw Cen MT"/>
              </a:rPr>
              <a:t>Control </a:t>
            </a:r>
            <a:r>
              <a:rPr dirty="0" sz="2800" spc="-5" b="1">
                <a:solidFill>
                  <a:srgbClr val="FF0000"/>
                </a:solidFill>
                <a:latin typeface="Tw Cen MT"/>
                <a:cs typeface="Tw Cen MT"/>
              </a:rPr>
              <a:t>of Calcium </a:t>
            </a:r>
            <a:r>
              <a:rPr dirty="0" sz="2800" b="1">
                <a:solidFill>
                  <a:srgbClr val="FF0000"/>
                </a:solidFill>
                <a:latin typeface="Tw Cen MT"/>
                <a:cs typeface="Tw Cen MT"/>
              </a:rPr>
              <a:t>Metabolism </a:t>
            </a:r>
            <a:r>
              <a:rPr dirty="0" sz="2800" spc="-5" b="1">
                <a:solidFill>
                  <a:srgbClr val="FF0000"/>
                </a:solidFill>
                <a:latin typeface="Tw Cen MT"/>
                <a:cs typeface="Tw Cen MT"/>
              </a:rPr>
              <a:t>&amp;</a:t>
            </a:r>
            <a:r>
              <a:rPr dirty="0" sz="2800" spc="135" b="1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Tw Cen MT"/>
                <a:cs typeface="Tw Cen MT"/>
              </a:rPr>
              <a:t>Physiology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0000"/>
                </a:solidFill>
                <a:latin typeface="Tw Cen MT"/>
                <a:cs typeface="Tw Cen MT"/>
              </a:rPr>
              <a:t>of</a:t>
            </a:r>
            <a:r>
              <a:rPr dirty="0" sz="2800" spc="114" b="1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Tw Cen MT"/>
                <a:cs typeface="Tw Cen MT"/>
              </a:rPr>
              <a:t>Bone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363614"/>
            <a:ext cx="2512695" cy="382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Tw Cen MT"/>
                <a:cs typeface="Tw Cen MT"/>
              </a:rPr>
              <a:t>Calcium</a:t>
            </a:r>
            <a:r>
              <a:rPr dirty="0" sz="2400" spc="-65">
                <a:latin typeface="Tw Cen MT"/>
                <a:cs typeface="Tw Cen MT"/>
              </a:rPr>
              <a:t> </a:t>
            </a:r>
            <a:r>
              <a:rPr dirty="0" sz="2400" spc="-5">
                <a:latin typeface="Tw Cen MT"/>
                <a:cs typeface="Tw Cen MT"/>
              </a:rPr>
              <a:t>Metabolism.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589086"/>
            <a:ext cx="4397375" cy="522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81654" y="6323279"/>
            <a:ext cx="287401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775F54"/>
                </a:solidFill>
                <a:latin typeface="Arial"/>
                <a:cs typeface="Arial"/>
              </a:rPr>
              <a:t>Dr.Aida </a:t>
            </a:r>
            <a:r>
              <a:rPr dirty="0" sz="140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r>
              <a:rPr dirty="0" sz="1400" spc="325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289050"/>
            <a:ext cx="4103370" cy="5092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90741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w Cen MT"/>
                <a:cs typeface="Tw Cen MT"/>
              </a:rPr>
              <a:t>Three </a:t>
            </a:r>
            <a:r>
              <a:rPr dirty="0" sz="2400" spc="-5">
                <a:latin typeface="Tw Cen MT"/>
                <a:cs typeface="Tw Cen MT"/>
              </a:rPr>
              <a:t>major </a:t>
            </a:r>
            <a:r>
              <a:rPr dirty="0" sz="2400" spc="5">
                <a:latin typeface="Tw Cen MT"/>
                <a:cs typeface="Tw Cen MT"/>
              </a:rPr>
              <a:t>hormones</a:t>
            </a:r>
            <a:r>
              <a:rPr dirty="0" sz="2400" spc="-90">
                <a:latin typeface="Tw Cen MT"/>
                <a:cs typeface="Tw Cen MT"/>
              </a:rPr>
              <a:t> </a:t>
            </a:r>
            <a:r>
              <a:rPr dirty="0" sz="2400">
                <a:latin typeface="Tw Cen MT"/>
                <a:cs typeface="Tw Cen MT"/>
              </a:rPr>
              <a:t>are  </a:t>
            </a:r>
            <a:r>
              <a:rPr dirty="0" sz="2400" spc="5">
                <a:latin typeface="Tw Cen MT"/>
                <a:cs typeface="Tw Cen MT"/>
              </a:rPr>
              <a:t>concerned</a:t>
            </a:r>
            <a:r>
              <a:rPr dirty="0" sz="2400" spc="-110">
                <a:latin typeface="Tw Cen MT"/>
                <a:cs typeface="Tw Cen MT"/>
              </a:rPr>
              <a:t> </a:t>
            </a:r>
            <a:r>
              <a:rPr dirty="0" sz="2400">
                <a:latin typeface="Tw Cen MT"/>
                <a:cs typeface="Tw Cen MT"/>
              </a:rPr>
              <a:t>:</a:t>
            </a:r>
            <a:endParaRPr sz="24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  <a:spcBef>
                <a:spcPts val="695"/>
              </a:spcBef>
            </a:pPr>
            <a:r>
              <a:rPr dirty="0" sz="1400" spc="1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dirty="0" sz="2400" spc="10" i="1">
                <a:solidFill>
                  <a:srgbClr val="FF0000"/>
                </a:solidFill>
                <a:latin typeface="Tw Cen MT"/>
                <a:cs typeface="Tw Cen MT"/>
              </a:rPr>
              <a:t>1, </a:t>
            </a:r>
            <a:r>
              <a:rPr dirty="0" sz="2400" spc="-5" i="1">
                <a:solidFill>
                  <a:srgbClr val="FF0000"/>
                </a:solidFill>
                <a:latin typeface="Tw Cen MT"/>
                <a:cs typeface="Tw Cen MT"/>
              </a:rPr>
              <a:t>25 dihydroxycholecalciferol</a:t>
            </a:r>
            <a:r>
              <a:rPr dirty="0" sz="2400" spc="-5">
                <a:latin typeface="Tw Cen MT"/>
                <a:cs typeface="Tw Cen MT"/>
              </a:rPr>
              <a:t>:</a:t>
            </a:r>
            <a:r>
              <a:rPr dirty="0" sz="2400" spc="-125">
                <a:latin typeface="Tw Cen MT"/>
                <a:cs typeface="Tw Cen MT"/>
              </a:rPr>
              <a:t> </a:t>
            </a:r>
            <a:r>
              <a:rPr dirty="0" sz="2400">
                <a:latin typeface="Tw Cen MT"/>
                <a:cs typeface="Tw Cen MT"/>
              </a:rPr>
              <a:t>a  </a:t>
            </a:r>
            <a:r>
              <a:rPr dirty="0" sz="2400" spc="-10">
                <a:latin typeface="Tw Cen MT"/>
                <a:cs typeface="Tw Cen MT"/>
              </a:rPr>
              <a:t>steroid </a:t>
            </a:r>
            <a:r>
              <a:rPr dirty="0" sz="2400" spc="5">
                <a:latin typeface="Tw Cen MT"/>
                <a:cs typeface="Tw Cen MT"/>
              </a:rPr>
              <a:t>hormone </a:t>
            </a:r>
            <a:r>
              <a:rPr dirty="0" sz="2400">
                <a:latin typeface="Tw Cen MT"/>
                <a:cs typeface="Tw Cen MT"/>
              </a:rPr>
              <a:t>formed </a:t>
            </a:r>
            <a:r>
              <a:rPr dirty="0" sz="2400" spc="-15">
                <a:latin typeface="Tw Cen MT"/>
                <a:cs typeface="Tw Cen MT"/>
              </a:rPr>
              <a:t>from  </a:t>
            </a:r>
            <a:r>
              <a:rPr dirty="0" sz="2400" spc="-5">
                <a:latin typeface="Tw Cen MT"/>
                <a:cs typeface="Tw Cen MT"/>
              </a:rPr>
              <a:t>Vitamin</a:t>
            </a:r>
            <a:r>
              <a:rPr dirty="0" sz="2400" spc="-75">
                <a:latin typeface="Tw Cen MT"/>
                <a:cs typeface="Tw Cen MT"/>
              </a:rPr>
              <a:t> </a:t>
            </a:r>
            <a:r>
              <a:rPr dirty="0" sz="2400" spc="-35">
                <a:latin typeface="Tw Cen MT"/>
                <a:cs typeface="Tw Cen MT"/>
              </a:rPr>
              <a:t>D.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 spc="-1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dirty="0" sz="2400" spc="-10" i="1">
                <a:solidFill>
                  <a:srgbClr val="FF0000"/>
                </a:solidFill>
                <a:latin typeface="Tw Cen MT"/>
                <a:cs typeface="Tw Cen MT"/>
              </a:rPr>
              <a:t>Parathyroid </a:t>
            </a:r>
            <a:r>
              <a:rPr dirty="0" sz="2400" spc="-5" i="1">
                <a:solidFill>
                  <a:srgbClr val="FF0000"/>
                </a:solidFill>
                <a:latin typeface="Tw Cen MT"/>
                <a:cs typeface="Tw Cen MT"/>
              </a:rPr>
              <a:t>hormone</a:t>
            </a:r>
            <a:r>
              <a:rPr dirty="0" sz="2400" spc="-30" i="1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dirty="0" sz="2400" i="1">
                <a:solidFill>
                  <a:srgbClr val="FF0000"/>
                </a:solidFill>
                <a:latin typeface="Tw Cen MT"/>
                <a:cs typeface="Tw Cen MT"/>
              </a:rPr>
              <a:t>(PTH)</a:t>
            </a:r>
            <a:r>
              <a:rPr dirty="0" sz="2400" i="1">
                <a:latin typeface="Tw Cen MT"/>
                <a:cs typeface="Tw Cen MT"/>
              </a:rPr>
              <a:t>:</a:t>
            </a:r>
            <a:endParaRPr sz="2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Tw Cen MT"/>
                <a:cs typeface="Tw Cen MT"/>
              </a:rPr>
              <a:t>secreted </a:t>
            </a:r>
            <a:r>
              <a:rPr dirty="0" sz="2400" spc="-65">
                <a:latin typeface="Tw Cen MT"/>
                <a:cs typeface="Tw Cen MT"/>
              </a:rPr>
              <a:t>by </a:t>
            </a:r>
            <a:r>
              <a:rPr dirty="0" sz="2400" spc="-15">
                <a:latin typeface="Tw Cen MT"/>
                <a:cs typeface="Tw Cen MT"/>
              </a:rPr>
              <a:t>parathyroid</a:t>
            </a:r>
            <a:r>
              <a:rPr dirty="0" sz="2400" spc="15">
                <a:latin typeface="Tw Cen MT"/>
                <a:cs typeface="Tw Cen MT"/>
              </a:rPr>
              <a:t> </a:t>
            </a:r>
            <a:r>
              <a:rPr dirty="0" sz="2400">
                <a:latin typeface="Tw Cen MT"/>
                <a:cs typeface="Tw Cen MT"/>
              </a:rPr>
              <a:t>gland</a:t>
            </a:r>
            <a:endParaRPr sz="2400">
              <a:latin typeface="Tw Cen MT"/>
              <a:cs typeface="Tw Cen MT"/>
            </a:endParaRPr>
          </a:p>
          <a:p>
            <a:pPr marL="12700" marR="85725">
              <a:lnSpc>
                <a:spcPct val="100000"/>
              </a:lnSpc>
              <a:spcBef>
                <a:spcPts val="705"/>
              </a:spcBef>
            </a:pPr>
            <a:r>
              <a:rPr dirty="0" sz="140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dirty="0" sz="2400" i="1">
                <a:solidFill>
                  <a:srgbClr val="FF0000"/>
                </a:solidFill>
                <a:latin typeface="Tw Cen MT"/>
                <a:cs typeface="Tw Cen MT"/>
              </a:rPr>
              <a:t>Calcitonin: </a:t>
            </a:r>
            <a:r>
              <a:rPr dirty="0" sz="2400">
                <a:latin typeface="Tw Cen MT"/>
                <a:cs typeface="Tw Cen MT"/>
              </a:rPr>
              <a:t>secreted </a:t>
            </a:r>
            <a:r>
              <a:rPr dirty="0" sz="2400" spc="-65">
                <a:latin typeface="Tw Cen MT"/>
                <a:cs typeface="Tw Cen MT"/>
              </a:rPr>
              <a:t>by </a:t>
            </a:r>
            <a:r>
              <a:rPr dirty="0" sz="2400">
                <a:latin typeface="Tw Cen MT"/>
                <a:cs typeface="Tw Cen MT"/>
              </a:rPr>
              <a:t>c-cells </a:t>
            </a:r>
            <a:r>
              <a:rPr dirty="0" sz="2400" spc="-5">
                <a:latin typeface="Tw Cen MT"/>
                <a:cs typeface="Tw Cen MT"/>
              </a:rPr>
              <a:t>in  </a:t>
            </a:r>
            <a:r>
              <a:rPr dirty="0" sz="2400">
                <a:latin typeface="Tw Cen MT"/>
                <a:cs typeface="Tw Cen MT"/>
              </a:rPr>
              <a:t>the </a:t>
            </a:r>
            <a:r>
              <a:rPr dirty="0" sz="2400" spc="-15">
                <a:latin typeface="Tw Cen MT"/>
                <a:cs typeface="Tw Cen MT"/>
              </a:rPr>
              <a:t>thyroid</a:t>
            </a:r>
            <a:r>
              <a:rPr dirty="0" sz="2400" spc="-65">
                <a:latin typeface="Tw Cen MT"/>
                <a:cs typeface="Tw Cen MT"/>
              </a:rPr>
              <a:t> </a:t>
            </a:r>
            <a:r>
              <a:rPr dirty="0" sz="2400" spc="-10">
                <a:latin typeface="Tw Cen MT"/>
                <a:cs typeface="Tw Cen MT"/>
              </a:rPr>
              <a:t>gland.</a:t>
            </a:r>
            <a:endParaRPr sz="2400">
              <a:latin typeface="Tw Cen MT"/>
              <a:cs typeface="Tw Cen MT"/>
            </a:endParaRPr>
          </a:p>
          <a:p>
            <a:pPr marL="12700" marR="30480">
              <a:lnSpc>
                <a:spcPct val="100000"/>
              </a:lnSpc>
              <a:spcBef>
                <a:spcPts val="695"/>
              </a:spcBef>
            </a:pPr>
            <a:r>
              <a:rPr dirty="0" sz="1400" spc="-7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dirty="0" sz="2400" spc="-70">
                <a:latin typeface="Tw Cen MT"/>
                <a:cs typeface="Tw Cen MT"/>
              </a:rPr>
              <a:t>To </a:t>
            </a:r>
            <a:r>
              <a:rPr dirty="0" sz="2400">
                <a:latin typeface="Tw Cen MT"/>
                <a:cs typeface="Tw Cen MT"/>
              </a:rPr>
              <a:t>a </a:t>
            </a:r>
            <a:r>
              <a:rPr dirty="0" sz="2400" spc="-5">
                <a:latin typeface="Tw Cen MT"/>
                <a:cs typeface="Tw Cen MT"/>
              </a:rPr>
              <a:t>lesser </a:t>
            </a:r>
            <a:r>
              <a:rPr dirty="0" sz="2400" spc="-15">
                <a:latin typeface="Tw Cen MT"/>
                <a:cs typeface="Tw Cen MT"/>
              </a:rPr>
              <a:t>extent </a:t>
            </a:r>
            <a:r>
              <a:rPr dirty="0" sz="2400">
                <a:latin typeface="Tw Cen MT"/>
                <a:cs typeface="Tw Cen MT"/>
              </a:rPr>
              <a:t>;  Glucocorticoids, GH, </a:t>
            </a:r>
            <a:r>
              <a:rPr dirty="0" sz="2400" spc="-15">
                <a:latin typeface="Tw Cen MT"/>
                <a:cs typeface="Tw Cen MT"/>
              </a:rPr>
              <a:t>estrogens </a:t>
            </a:r>
            <a:r>
              <a:rPr dirty="0" sz="2400">
                <a:latin typeface="Tw Cen MT"/>
                <a:cs typeface="Tw Cen MT"/>
              </a:rPr>
              <a:t>&amp;  </a:t>
            </a:r>
            <a:r>
              <a:rPr dirty="0" sz="2400" spc="-10">
                <a:latin typeface="Tw Cen MT"/>
                <a:cs typeface="Tw Cen MT"/>
              </a:rPr>
              <a:t>various </a:t>
            </a:r>
            <a:r>
              <a:rPr dirty="0" sz="2400" spc="-25">
                <a:latin typeface="Tw Cen MT"/>
                <a:cs typeface="Tw Cen MT"/>
              </a:rPr>
              <a:t>growth </a:t>
            </a:r>
            <a:r>
              <a:rPr dirty="0" sz="2400">
                <a:latin typeface="Tw Cen MT"/>
                <a:cs typeface="Tw Cen MT"/>
              </a:rPr>
              <a:t>factors also</a:t>
            </a:r>
            <a:r>
              <a:rPr dirty="0" sz="2400" spc="-30">
                <a:latin typeface="Tw Cen MT"/>
                <a:cs typeface="Tw Cen MT"/>
              </a:rPr>
              <a:t> </a:t>
            </a:r>
            <a:r>
              <a:rPr dirty="0" sz="2400">
                <a:latin typeface="Tw Cen MT"/>
                <a:cs typeface="Tw Cen MT"/>
              </a:rPr>
              <a:t>affect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9525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0550" y="1279525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412875"/>
            <a:ext cx="8893175" cy="5445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563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pc="-10">
                <a:latin typeface="Arial"/>
                <a:cs typeface="Arial"/>
              </a:rPr>
              <a:t>Vitamin</a:t>
            </a:r>
            <a:r>
              <a:rPr dirty="0" spc="-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</a:t>
            </a:r>
          </a:p>
        </p:txBody>
      </p:sp>
      <p:sp>
        <p:nvSpPr>
          <p:cNvPr id="3" name="object 3"/>
          <p:cNvSpPr/>
          <p:nvPr/>
        </p:nvSpPr>
        <p:spPr>
          <a:xfrm>
            <a:off x="3564001" y="1557400"/>
            <a:ext cx="5579999" cy="530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557400"/>
            <a:ext cx="3276600" cy="5300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4"/>
              </a:rPr>
              <a:t>akorish@ksu.edu.sa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563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Parathyroid Hormone</a:t>
            </a:r>
            <a:r>
              <a:rPr dirty="0" spc="-5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(PTH)</a:t>
            </a:r>
          </a:p>
        </p:txBody>
      </p:sp>
      <p:sp>
        <p:nvSpPr>
          <p:cNvPr id="3" name="object 3"/>
          <p:cNvSpPr/>
          <p:nvPr/>
        </p:nvSpPr>
        <p:spPr>
          <a:xfrm>
            <a:off x="900112" y="1341437"/>
            <a:ext cx="7632700" cy="532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563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Calcitonin</a:t>
            </a:r>
            <a:r>
              <a:rPr dirty="0" spc="-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Hormone</a:t>
            </a:r>
          </a:p>
        </p:txBody>
      </p:sp>
      <p:sp>
        <p:nvSpPr>
          <p:cNvPr id="3" name="object 3"/>
          <p:cNvSpPr/>
          <p:nvPr/>
        </p:nvSpPr>
        <p:spPr>
          <a:xfrm>
            <a:off x="441325" y="1628838"/>
            <a:ext cx="8496300" cy="5229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563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Osteopo</a:t>
            </a:r>
            <a:r>
              <a:rPr dirty="0" spc="-2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esis</a:t>
            </a:r>
          </a:p>
        </p:txBody>
      </p:sp>
      <p:sp>
        <p:nvSpPr>
          <p:cNvPr id="3" name="object 3"/>
          <p:cNvSpPr/>
          <p:nvPr/>
        </p:nvSpPr>
        <p:spPr>
          <a:xfrm>
            <a:off x="107950" y="1506537"/>
            <a:ext cx="4824349" cy="5070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1506600"/>
            <a:ext cx="3959225" cy="4852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1094" y="1289050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4"/>
              </a:rPr>
              <a:t>akorish@ksu.edu.sa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533" rIns="0" bIns="0" rtlCol="0" vert="horz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 sz="2900" spc="-5" b="1">
                <a:solidFill>
                  <a:srgbClr val="FF0000"/>
                </a:solidFill>
                <a:latin typeface="Tw Cen MT"/>
                <a:cs typeface="Tw Cen MT"/>
              </a:rPr>
              <a:t>Osteoporosis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51500" y="1700212"/>
            <a:ext cx="3313049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1289050"/>
            <a:ext cx="5136515" cy="450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77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332740" marR="5080" indent="-320040">
              <a:lnSpc>
                <a:spcPct val="100000"/>
              </a:lnSpc>
              <a:spcBef>
                <a:spcPts val="900"/>
              </a:spcBef>
              <a:buClr>
                <a:srgbClr val="DD8046"/>
              </a:buClr>
              <a:buSzPct val="60416"/>
              <a:buFont typeface="Wingdings"/>
              <a:buChar char=""/>
              <a:tabLst>
                <a:tab pos="332740" algn="l"/>
              </a:tabLst>
            </a:pPr>
            <a:r>
              <a:rPr dirty="0" sz="2400" spc="-5" b="1">
                <a:latin typeface="Corbel"/>
                <a:cs typeface="Corbel"/>
              </a:rPr>
              <a:t>Osteoporosis: </a:t>
            </a:r>
            <a:r>
              <a:rPr dirty="0" sz="2400" spc="-5">
                <a:latin typeface="Corbel"/>
                <a:cs typeface="Corbel"/>
              </a:rPr>
              <a:t>Is caused by </a:t>
            </a:r>
            <a:r>
              <a:rPr dirty="0" sz="2400">
                <a:latin typeface="Corbel"/>
                <a:cs typeface="Corbel"/>
              </a:rPr>
              <a:t>a relative  excess of </a:t>
            </a:r>
            <a:r>
              <a:rPr dirty="0" sz="2400" spc="-5">
                <a:latin typeface="Corbel"/>
                <a:cs typeface="Corbel"/>
              </a:rPr>
              <a:t>osteoclastic function. Loss  </a:t>
            </a:r>
            <a:r>
              <a:rPr dirty="0" sz="2400">
                <a:latin typeface="Corbel"/>
                <a:cs typeface="Corbel"/>
              </a:rPr>
              <a:t>of bone </a:t>
            </a:r>
            <a:r>
              <a:rPr dirty="0" sz="2400" spc="-10">
                <a:latin typeface="Corbel"/>
                <a:cs typeface="Corbel"/>
              </a:rPr>
              <a:t>matrix </a:t>
            </a:r>
            <a:r>
              <a:rPr dirty="0" sz="2400">
                <a:latin typeface="Corbel"/>
                <a:cs typeface="Corbel"/>
              </a:rPr>
              <a:t>is </a:t>
            </a:r>
            <a:r>
              <a:rPr dirty="0" sz="2400" spc="-10">
                <a:latin typeface="Corbel"/>
                <a:cs typeface="Corbel"/>
              </a:rPr>
              <a:t>marked. </a:t>
            </a:r>
            <a:r>
              <a:rPr dirty="0" sz="2400" spc="-5">
                <a:latin typeface="Corbel"/>
                <a:cs typeface="Corbel"/>
              </a:rPr>
              <a:t>Matrix and  mineral </a:t>
            </a:r>
            <a:r>
              <a:rPr dirty="0" sz="2400">
                <a:latin typeface="Corbel"/>
                <a:cs typeface="Corbel"/>
              </a:rPr>
              <a:t>are both lost and </a:t>
            </a:r>
            <a:r>
              <a:rPr dirty="0" sz="2400" spc="-5">
                <a:latin typeface="Corbel"/>
                <a:cs typeface="Corbel"/>
              </a:rPr>
              <a:t>there </a:t>
            </a:r>
            <a:r>
              <a:rPr dirty="0" sz="2400">
                <a:latin typeface="Corbel"/>
                <a:cs typeface="Corbel"/>
              </a:rPr>
              <a:t>is a  loss of bone mass. Due </a:t>
            </a:r>
            <a:r>
              <a:rPr dirty="0" sz="2400" spc="-5">
                <a:latin typeface="Corbel"/>
                <a:cs typeface="Corbel"/>
              </a:rPr>
              <a:t>to</a:t>
            </a:r>
            <a:r>
              <a:rPr dirty="0" sz="2400" spc="-140">
                <a:latin typeface="Corbel"/>
                <a:cs typeface="Corbel"/>
              </a:rPr>
              <a:t> </a:t>
            </a:r>
            <a:r>
              <a:rPr dirty="0" sz="2400">
                <a:latin typeface="Corbel"/>
                <a:cs typeface="Corbel"/>
              </a:rPr>
              <a:t>:</a:t>
            </a:r>
            <a:endParaRPr sz="24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spcBef>
                <a:spcPts val="720"/>
              </a:spcBef>
              <a:buClr>
                <a:srgbClr val="DD8046"/>
              </a:buClr>
              <a:buSzPct val="58333"/>
              <a:buFont typeface="Wingdings"/>
              <a:buChar char=""/>
              <a:tabLst>
                <a:tab pos="332105" algn="l"/>
                <a:tab pos="332740" algn="l"/>
              </a:tabLst>
            </a:pPr>
            <a:r>
              <a:rPr dirty="0" sz="2400" spc="10">
                <a:latin typeface="Tw Cen MT"/>
                <a:cs typeface="Tw Cen MT"/>
              </a:rPr>
              <a:t>Lack </a:t>
            </a:r>
            <a:r>
              <a:rPr dirty="0" sz="2400">
                <a:latin typeface="Tw Cen MT"/>
                <a:cs typeface="Tw Cen MT"/>
              </a:rPr>
              <a:t>of </a:t>
            </a:r>
            <a:r>
              <a:rPr dirty="0" sz="2400" spc="-10">
                <a:latin typeface="Tw Cen MT"/>
                <a:cs typeface="Tw Cen MT"/>
              </a:rPr>
              <a:t>physical</a:t>
            </a:r>
            <a:r>
              <a:rPr dirty="0" sz="2400" spc="-15">
                <a:latin typeface="Tw Cen MT"/>
                <a:cs typeface="Tw Cen MT"/>
              </a:rPr>
              <a:t> </a:t>
            </a:r>
            <a:r>
              <a:rPr dirty="0" sz="2400">
                <a:latin typeface="Tw Cen MT"/>
                <a:cs typeface="Tw Cen MT"/>
              </a:rPr>
              <a:t>stress</a:t>
            </a:r>
            <a:endParaRPr sz="24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15925" algn="l"/>
                <a:tab pos="416559" algn="l"/>
              </a:tabLst>
            </a:pPr>
            <a:r>
              <a:rPr dirty="0" sz="2400">
                <a:latin typeface="Tw Cen MT"/>
                <a:cs typeface="Tw Cen MT"/>
              </a:rPr>
              <a:t>Malnutrition, </a:t>
            </a:r>
            <a:r>
              <a:rPr dirty="0" sz="2400" spc="5">
                <a:latin typeface="Tw Cen MT"/>
                <a:cs typeface="Tw Cen MT"/>
              </a:rPr>
              <a:t>lack </a:t>
            </a:r>
            <a:r>
              <a:rPr dirty="0" sz="2400">
                <a:latin typeface="Tw Cen MT"/>
                <a:cs typeface="Tw Cen MT"/>
              </a:rPr>
              <a:t>of </a:t>
            </a:r>
            <a:r>
              <a:rPr dirty="0" sz="2400" spc="-5">
                <a:latin typeface="Tw Cen MT"/>
                <a:cs typeface="Tw Cen MT"/>
              </a:rPr>
              <a:t>vitamin</a:t>
            </a:r>
            <a:r>
              <a:rPr dirty="0" sz="2400" spc="-25">
                <a:latin typeface="Tw Cen MT"/>
                <a:cs typeface="Tw Cen MT"/>
              </a:rPr>
              <a:t> </a:t>
            </a:r>
            <a:r>
              <a:rPr dirty="0" sz="2400">
                <a:latin typeface="Tw Cen MT"/>
                <a:cs typeface="Tw Cen MT"/>
              </a:rPr>
              <a:t>C</a:t>
            </a:r>
            <a:endParaRPr sz="2400">
              <a:latin typeface="Tw Cen MT"/>
              <a:cs typeface="Tw Cen MT"/>
            </a:endParaRPr>
          </a:p>
          <a:p>
            <a:pPr marL="332740" marR="785495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>
                <a:latin typeface="Tw Cen MT"/>
                <a:cs typeface="Tw Cen MT"/>
              </a:rPr>
              <a:t>Old </a:t>
            </a:r>
            <a:r>
              <a:rPr dirty="0" sz="2400" spc="-40">
                <a:latin typeface="Tw Cen MT"/>
                <a:cs typeface="Tw Cen MT"/>
              </a:rPr>
              <a:t>age, </a:t>
            </a:r>
            <a:r>
              <a:rPr dirty="0" sz="2400" spc="-10">
                <a:latin typeface="Tw Cen MT"/>
                <a:cs typeface="Tw Cen MT"/>
              </a:rPr>
              <a:t>Postmenopausal </a:t>
            </a:r>
            <a:r>
              <a:rPr dirty="0" sz="2400" spc="5">
                <a:latin typeface="Tw Cen MT"/>
                <a:cs typeface="Tw Cen MT"/>
              </a:rPr>
              <a:t>lack </a:t>
            </a:r>
            <a:r>
              <a:rPr dirty="0" sz="2400">
                <a:latin typeface="Tw Cen MT"/>
                <a:cs typeface="Tw Cen MT"/>
              </a:rPr>
              <a:t>of  </a:t>
            </a:r>
            <a:r>
              <a:rPr dirty="0" sz="2400" spc="-15">
                <a:latin typeface="Tw Cen MT"/>
                <a:cs typeface="Tw Cen MT"/>
              </a:rPr>
              <a:t>estrogen</a:t>
            </a:r>
            <a:endParaRPr sz="2400">
              <a:latin typeface="Tw Cen MT"/>
              <a:cs typeface="Tw Cen MT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 spc="-5">
                <a:latin typeface="Tw Cen MT"/>
                <a:cs typeface="Tw Cen MT"/>
              </a:rPr>
              <a:t>Cushing’s</a:t>
            </a:r>
            <a:r>
              <a:rPr dirty="0" sz="2400" spc="-100">
                <a:latin typeface="Tw Cen MT"/>
                <a:cs typeface="Tw Cen MT"/>
              </a:rPr>
              <a:t> </a:t>
            </a:r>
            <a:r>
              <a:rPr dirty="0" sz="2400" spc="-10">
                <a:latin typeface="Tw Cen MT"/>
                <a:cs typeface="Tw Cen MT"/>
              </a:rPr>
              <a:t>syndrome.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799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pc="-5"/>
              <a:t>Complications </a:t>
            </a:r>
            <a:r>
              <a:rPr dirty="0"/>
              <a:t>of</a:t>
            </a:r>
            <a:r>
              <a:rPr dirty="0" spc="80"/>
              <a:t> </a:t>
            </a:r>
            <a:r>
              <a:rPr dirty="0"/>
              <a:t>Osteoporesis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2"/>
              </a:rPr>
              <a:t>akorish@ksu.edu.sa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094" y="1289050"/>
            <a:ext cx="8518525" cy="464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852805" marR="5715" indent="-320040">
              <a:lnSpc>
                <a:spcPct val="100899"/>
              </a:lnSpc>
              <a:buClr>
                <a:srgbClr val="DD8046"/>
              </a:buClr>
              <a:buSzPct val="58333"/>
              <a:buFont typeface="Wingdings"/>
              <a:buChar char=""/>
              <a:tabLst>
                <a:tab pos="853440" algn="l"/>
              </a:tabLst>
            </a:pPr>
            <a:r>
              <a:rPr dirty="0" sz="2400" spc="-5">
                <a:latin typeface="Corbel"/>
                <a:cs typeface="Corbel"/>
              </a:rPr>
              <a:t>The incidence </a:t>
            </a:r>
            <a:r>
              <a:rPr dirty="0" sz="2400">
                <a:latin typeface="Corbel"/>
                <a:cs typeface="Corbel"/>
              </a:rPr>
              <a:t>of </a:t>
            </a:r>
            <a:r>
              <a:rPr dirty="0" sz="2400" spc="-5">
                <a:latin typeface="Corbel"/>
                <a:cs typeface="Corbel"/>
              </a:rPr>
              <a:t>fractures is increased </a:t>
            </a:r>
            <a:r>
              <a:rPr dirty="0" sz="2400">
                <a:latin typeface="Arial"/>
                <a:cs typeface="Arial"/>
              </a:rPr>
              <a:t>particularly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the  distal forearm (Colles </a:t>
            </a:r>
            <a:r>
              <a:rPr dirty="0" sz="2400" spc="-5">
                <a:latin typeface="Arial"/>
                <a:cs typeface="Arial"/>
              </a:rPr>
              <a:t>fracture), vertebral </a:t>
            </a:r>
            <a:r>
              <a:rPr dirty="0" sz="2400" spc="-40">
                <a:latin typeface="Arial"/>
                <a:cs typeface="Arial"/>
              </a:rPr>
              <a:t>body,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hip.  </a:t>
            </a:r>
            <a:r>
              <a:rPr dirty="0" sz="2400" spc="-5">
                <a:latin typeface="Arial"/>
                <a:cs typeface="Arial"/>
              </a:rPr>
              <a:t>These </a:t>
            </a:r>
            <a:r>
              <a:rPr dirty="0" sz="2400">
                <a:latin typeface="Arial"/>
                <a:cs typeface="Arial"/>
              </a:rPr>
              <a:t>areas </a:t>
            </a:r>
            <a:r>
              <a:rPr dirty="0" sz="2400" spc="-5">
                <a:latin typeface="Arial"/>
                <a:cs typeface="Arial"/>
              </a:rPr>
              <a:t>have a high </a:t>
            </a:r>
            <a:r>
              <a:rPr dirty="0" sz="2400">
                <a:latin typeface="Arial"/>
                <a:cs typeface="Arial"/>
              </a:rPr>
              <a:t>content </a:t>
            </a:r>
            <a:r>
              <a:rPr dirty="0" sz="2400" spc="-5">
                <a:latin typeface="Arial"/>
                <a:cs typeface="Arial"/>
              </a:rPr>
              <a:t>of trabecular bone,  which is </a:t>
            </a:r>
            <a:r>
              <a:rPr dirty="0" sz="2400">
                <a:latin typeface="Arial"/>
                <a:cs typeface="Arial"/>
              </a:rPr>
              <a:t>more </a:t>
            </a:r>
            <a:r>
              <a:rPr dirty="0" sz="2400" spc="-5">
                <a:latin typeface="Arial"/>
                <a:cs typeface="Arial"/>
              </a:rPr>
              <a:t>active </a:t>
            </a:r>
            <a:r>
              <a:rPr dirty="0" sz="2400" spc="-20">
                <a:latin typeface="Arial"/>
                <a:cs typeface="Arial"/>
              </a:rPr>
              <a:t>metabolically, </a:t>
            </a:r>
            <a:r>
              <a:rPr dirty="0" sz="2400" spc="-5">
                <a:latin typeface="Arial"/>
                <a:cs typeface="Arial"/>
              </a:rPr>
              <a:t>it is lost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rapidly.</a:t>
            </a:r>
            <a:endParaRPr sz="2400">
              <a:latin typeface="Arial"/>
              <a:cs typeface="Arial"/>
            </a:endParaRPr>
          </a:p>
          <a:p>
            <a:pPr algn="just" marL="852805" marR="698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"/>
              <a:tabLst>
                <a:tab pos="853440" algn="l"/>
              </a:tabLst>
            </a:pPr>
            <a:r>
              <a:rPr dirty="0" sz="2400">
                <a:latin typeface="Arial"/>
                <a:cs typeface="Arial"/>
              </a:rPr>
              <a:t>Fractures </a:t>
            </a:r>
            <a:r>
              <a:rPr dirty="0" sz="2400" spc="-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vertebrae with kyphosis produces  </a:t>
            </a:r>
            <a:r>
              <a:rPr dirty="0" sz="2400" spc="-10">
                <a:latin typeface="Arial"/>
                <a:cs typeface="Arial"/>
              </a:rPr>
              <a:t>“widow’s </a:t>
            </a:r>
            <a:r>
              <a:rPr dirty="0" sz="2400" spc="-5">
                <a:latin typeface="Arial"/>
                <a:cs typeface="Arial"/>
              </a:rPr>
              <a:t>hump” in elderly women with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osteoporosis.</a:t>
            </a:r>
            <a:endParaRPr sz="2400">
              <a:latin typeface="Arial"/>
              <a:cs typeface="Arial"/>
            </a:endParaRPr>
          </a:p>
          <a:p>
            <a:pPr algn="just" marL="852805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"/>
              <a:tabLst>
                <a:tab pos="853440" algn="l"/>
              </a:tabLst>
            </a:pPr>
            <a:r>
              <a:rPr dirty="0" sz="2400">
                <a:latin typeface="Arial"/>
                <a:cs typeface="Arial"/>
              </a:rPr>
              <a:t>Fractures </a:t>
            </a:r>
            <a:r>
              <a:rPr dirty="0" sz="2400" spc="-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hip in elderly are associated with a  </a:t>
            </a:r>
            <a:r>
              <a:rPr dirty="0" sz="2400">
                <a:latin typeface="Arial"/>
                <a:cs typeface="Arial"/>
              </a:rPr>
              <a:t>mortality </a:t>
            </a:r>
            <a:r>
              <a:rPr dirty="0" sz="2400" spc="-5">
                <a:latin typeface="Arial"/>
                <a:cs typeface="Arial"/>
              </a:rPr>
              <a:t>rate of 12–20%, and </a:t>
            </a:r>
            <a:r>
              <a:rPr dirty="0" sz="2400" spc="-10">
                <a:latin typeface="Arial"/>
                <a:cs typeface="Arial"/>
              </a:rPr>
              <a:t>half </a:t>
            </a:r>
            <a:r>
              <a:rPr dirty="0" sz="2400" spc="-5">
                <a:latin typeface="Arial"/>
                <a:cs typeface="Arial"/>
              </a:rPr>
              <a:t>of those who survive  require prolonged expensive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care.</a:t>
            </a:r>
            <a:endParaRPr sz="2400">
              <a:latin typeface="Arial"/>
              <a:cs typeface="Arial"/>
            </a:endParaRPr>
          </a:p>
          <a:p>
            <a:pPr algn="just" marL="852805" marR="6350" indent="-320040">
              <a:lnSpc>
                <a:spcPct val="100000"/>
              </a:lnSpc>
              <a:spcBef>
                <a:spcPts val="680"/>
              </a:spcBef>
              <a:buClr>
                <a:srgbClr val="DD8046"/>
              </a:buClr>
              <a:buSzPct val="58333"/>
              <a:buFont typeface="Wingdings"/>
              <a:buChar char=""/>
              <a:tabLst>
                <a:tab pos="853440" algn="l"/>
              </a:tabLst>
            </a:pPr>
            <a:r>
              <a:rPr dirty="0" sz="2400">
                <a:latin typeface="Times New Roman"/>
                <a:cs typeface="Times New Roman"/>
              </a:rPr>
              <a:t>Increased </a:t>
            </a:r>
            <a:r>
              <a:rPr dirty="0" sz="2400" spc="-5">
                <a:latin typeface="Times New Roman"/>
                <a:cs typeface="Times New Roman"/>
              </a:rPr>
              <a:t>intake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calcium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moderate exercise </a:t>
            </a:r>
            <a:r>
              <a:rPr dirty="0" sz="2400" spc="-10">
                <a:latin typeface="Times New Roman"/>
                <a:cs typeface="Times New Roman"/>
              </a:rPr>
              <a:t>may </a:t>
            </a:r>
            <a:r>
              <a:rPr dirty="0" sz="2400">
                <a:latin typeface="Times New Roman"/>
                <a:cs typeface="Times New Roman"/>
              </a:rPr>
              <a:t>help  prevent or </a:t>
            </a:r>
            <a:r>
              <a:rPr dirty="0" sz="2400" spc="-5">
                <a:latin typeface="Times New Roman"/>
                <a:cs typeface="Times New Roman"/>
              </a:rPr>
              <a:t>slow </a:t>
            </a:r>
            <a:r>
              <a:rPr dirty="0" sz="2400">
                <a:latin typeface="Times New Roman"/>
                <a:cs typeface="Times New Roman"/>
              </a:rPr>
              <a:t>the progress of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osteoporosis,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4432" y="2779776"/>
            <a:ext cx="4335780" cy="1510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02407" y="2779776"/>
            <a:ext cx="1083564" cy="1510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34995" y="3183508"/>
            <a:ext cx="3391789" cy="51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5"/>
              </a:rPr>
              <a:t>akorish@ksu.edu.sa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854" y="6359191"/>
            <a:ext cx="22669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z="1400" spc="10" b="1">
                <a:solidFill>
                  <a:srgbClr val="775F54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563" rIns="0" bIns="0" rtlCol="0" vert="horz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Physiology of</a:t>
            </a:r>
            <a:r>
              <a:rPr dirty="0" spc="-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Bone</a:t>
            </a:r>
          </a:p>
        </p:txBody>
      </p:sp>
      <p:sp>
        <p:nvSpPr>
          <p:cNvPr id="3" name="object 3"/>
          <p:cNvSpPr/>
          <p:nvPr/>
        </p:nvSpPr>
        <p:spPr>
          <a:xfrm>
            <a:off x="6084951" y="1589149"/>
            <a:ext cx="3059049" cy="526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3766" y="1289050"/>
            <a:ext cx="5827395" cy="500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377190" indent="-320040">
              <a:lnSpc>
                <a:spcPct val="100000"/>
              </a:lnSpc>
              <a:buClr>
                <a:srgbClr val="DD8046"/>
              </a:buClr>
              <a:buSzPct val="60416"/>
              <a:buFont typeface="Wingdings"/>
              <a:buChar char=""/>
              <a:tabLst>
                <a:tab pos="377190" algn="l"/>
                <a:tab pos="377825" algn="l"/>
              </a:tabLst>
            </a:pPr>
            <a:r>
              <a:rPr dirty="0" sz="2400">
                <a:latin typeface="Times New Roman"/>
                <a:cs typeface="Times New Roman"/>
              </a:rPr>
              <a:t>Bone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a special form of connective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tissue.</a:t>
            </a:r>
            <a:endParaRPr sz="2400">
              <a:latin typeface="Times New Roman"/>
              <a:cs typeface="Times New Roman"/>
            </a:endParaRPr>
          </a:p>
          <a:p>
            <a:pPr marL="377190" marR="14351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77190" algn="l"/>
                <a:tab pos="377825" algn="l"/>
              </a:tabLst>
            </a:pPr>
            <a:r>
              <a:rPr dirty="0" sz="2400">
                <a:latin typeface="Times New Roman"/>
                <a:cs typeface="Times New Roman"/>
              </a:rPr>
              <a:t>It </a:t>
            </a:r>
            <a:r>
              <a:rPr dirty="0" sz="2400" spc="-5">
                <a:latin typeface="Times New Roman"/>
                <a:cs typeface="Times New Roman"/>
              </a:rPr>
              <a:t>is well </a:t>
            </a:r>
            <a:r>
              <a:rPr dirty="0" sz="2400">
                <a:latin typeface="Times New Roman"/>
                <a:cs typeface="Times New Roman"/>
              </a:rPr>
              <a:t>vascularized with total blood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flow  of 200–400 </a:t>
            </a:r>
            <a:r>
              <a:rPr dirty="0" sz="2400" spc="-10">
                <a:latin typeface="Times New Roman"/>
                <a:cs typeface="Times New Roman"/>
              </a:rPr>
              <a:t>mL/min </a:t>
            </a:r>
            <a:r>
              <a:rPr dirty="0" sz="2400">
                <a:latin typeface="Times New Roman"/>
                <a:cs typeface="Times New Roman"/>
              </a:rPr>
              <a:t>in adult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humans.</a:t>
            </a:r>
            <a:endParaRPr sz="2400">
              <a:latin typeface="Times New Roman"/>
              <a:cs typeface="Times New Roman"/>
            </a:endParaRPr>
          </a:p>
          <a:p>
            <a:pPr marL="377190" marR="10223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77190" algn="l"/>
                <a:tab pos="377825" algn="l"/>
              </a:tabLst>
            </a:pPr>
            <a:r>
              <a:rPr dirty="0" sz="2400">
                <a:latin typeface="Times New Roman"/>
                <a:cs typeface="Times New Roman"/>
              </a:rPr>
              <a:t>The ends of each long bone </a:t>
            </a:r>
            <a:r>
              <a:rPr dirty="0" sz="2400" b="1">
                <a:latin typeface="Times New Roman"/>
                <a:cs typeface="Times New Roman"/>
              </a:rPr>
              <a:t>(epiphyses)</a:t>
            </a:r>
            <a:r>
              <a:rPr dirty="0" sz="2400" spc="-140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are  separated from the shaft of the bone by a  plate of actively proliferating cartilage, the  </a:t>
            </a:r>
            <a:r>
              <a:rPr dirty="0" sz="2400" b="1">
                <a:latin typeface="Times New Roman"/>
                <a:cs typeface="Times New Roman"/>
              </a:rPr>
              <a:t>epiphyseal</a:t>
            </a:r>
            <a:r>
              <a:rPr dirty="0" sz="2400" spc="-1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plate.</a:t>
            </a:r>
            <a:endParaRPr sz="2400">
              <a:latin typeface="Times New Roman"/>
              <a:cs typeface="Times New Roman"/>
            </a:endParaRPr>
          </a:p>
          <a:p>
            <a:pPr marL="37719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77190" algn="l"/>
                <a:tab pos="377825" algn="l"/>
              </a:tabLst>
            </a:pPr>
            <a:r>
              <a:rPr dirty="0" sz="2400">
                <a:latin typeface="Times New Roman"/>
                <a:cs typeface="Times New Roman"/>
              </a:rPr>
              <a:t>Linear bone growth can occur </a:t>
            </a:r>
            <a:r>
              <a:rPr dirty="0" sz="2400" spc="-5">
                <a:latin typeface="Times New Roman"/>
                <a:cs typeface="Times New Roman"/>
              </a:rPr>
              <a:t>as </a:t>
            </a:r>
            <a:r>
              <a:rPr dirty="0" sz="2400">
                <a:latin typeface="Times New Roman"/>
                <a:cs typeface="Times New Roman"/>
              </a:rPr>
              <a:t>long </a:t>
            </a:r>
            <a:r>
              <a:rPr dirty="0" sz="2400" spc="-5">
                <a:latin typeface="Times New Roman"/>
                <a:cs typeface="Times New Roman"/>
              </a:rPr>
              <a:t>as </a:t>
            </a:r>
            <a:r>
              <a:rPr dirty="0" sz="2400">
                <a:latin typeface="Times New Roman"/>
                <a:cs typeface="Times New Roman"/>
              </a:rPr>
              <a:t>the  epiphyses are separated from the </a:t>
            </a:r>
            <a:r>
              <a:rPr dirty="0" sz="2400" spc="-5">
                <a:latin typeface="Times New Roman"/>
                <a:cs typeface="Times New Roman"/>
              </a:rPr>
              <a:t>shaft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  bone, but such growth ceases after the  epiphyses unite with the shaft </a:t>
            </a:r>
            <a:r>
              <a:rPr dirty="0" sz="2400" b="1">
                <a:latin typeface="Times New Roman"/>
                <a:cs typeface="Times New Roman"/>
              </a:rPr>
              <a:t>(epiphyseal  </a:t>
            </a:r>
            <a:r>
              <a:rPr dirty="0" sz="2400" spc="-10" b="1">
                <a:latin typeface="Times New Roman"/>
                <a:cs typeface="Times New Roman"/>
              </a:rPr>
              <a:t>closure).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3"/>
              </a:rPr>
              <a:t>akorish@ksu.edu.sa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563" rIns="0" bIns="0" rtlCol="0" vert="horz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Functions of</a:t>
            </a:r>
            <a:r>
              <a:rPr dirty="0" spc="-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bone</a:t>
            </a:r>
          </a:p>
        </p:txBody>
      </p:sp>
      <p:sp>
        <p:nvSpPr>
          <p:cNvPr id="3" name="object 3"/>
          <p:cNvSpPr/>
          <p:nvPr/>
        </p:nvSpPr>
        <p:spPr>
          <a:xfrm>
            <a:off x="5781675" y="2559113"/>
            <a:ext cx="3228975" cy="333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35701" y="228472"/>
            <a:ext cx="3321050" cy="2840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3766" y="1289050"/>
            <a:ext cx="4043679" cy="354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807085" marR="18161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"/>
              <a:tabLst>
                <a:tab pos="807085" algn="l"/>
                <a:tab pos="807720" algn="l"/>
              </a:tabLst>
            </a:pP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involved in the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overall  Ca++ and </a:t>
            </a:r>
            <a:r>
              <a:rPr dirty="0" sz="2400" spc="-5">
                <a:latin typeface="Times New Roman"/>
                <a:cs typeface="Times New Roman"/>
              </a:rPr>
              <a:t>PO4–  homeostasis.</a:t>
            </a:r>
            <a:endParaRPr sz="2400">
              <a:latin typeface="Times New Roman"/>
              <a:cs typeface="Times New Roman"/>
            </a:endParaRPr>
          </a:p>
          <a:p>
            <a:pPr marL="80708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807085" algn="l"/>
                <a:tab pos="807720" algn="l"/>
              </a:tabLst>
            </a:pPr>
            <a:r>
              <a:rPr dirty="0" sz="2400">
                <a:latin typeface="Times New Roman"/>
                <a:cs typeface="Times New Roman"/>
              </a:rPr>
              <a:t>Protects the vital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organs,</a:t>
            </a:r>
            <a:endParaRPr sz="2400">
              <a:latin typeface="Times New Roman"/>
              <a:cs typeface="Times New Roman"/>
            </a:endParaRPr>
          </a:p>
          <a:p>
            <a:pPr marL="807085" marR="31877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807085" algn="l"/>
                <a:tab pos="807720" algn="l"/>
              </a:tabLst>
            </a:pPr>
            <a:r>
              <a:rPr dirty="0" sz="2400" spc="-5">
                <a:latin typeface="Times New Roman"/>
                <a:cs typeface="Times New Roman"/>
              </a:rPr>
              <a:t>Permits locomotion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  support against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gravity.</a:t>
            </a:r>
            <a:endParaRPr sz="2400">
              <a:latin typeface="Times New Roman"/>
              <a:cs typeface="Times New Roman"/>
            </a:endParaRPr>
          </a:p>
          <a:p>
            <a:pPr marL="80708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807085" algn="l"/>
                <a:tab pos="807720" algn="l"/>
              </a:tabLst>
            </a:pPr>
            <a:r>
              <a:rPr dirty="0" sz="2400">
                <a:latin typeface="Times New Roman"/>
                <a:cs typeface="Times New Roman"/>
              </a:rPr>
              <a:t>Contains the bone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marrow</a:t>
            </a:r>
            <a:endParaRPr sz="2400">
              <a:latin typeface="Times New Roman"/>
              <a:cs typeface="Times New Roman"/>
            </a:endParaRPr>
          </a:p>
          <a:p>
            <a:pPr algn="ctr" marL="45339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(blood cells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formation).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20"/>
              </a:lnSpc>
            </a:pPr>
            <a:r>
              <a:rPr dirty="0" spc="-10"/>
              <a:t>Dr.Aida </a:t>
            </a:r>
            <a:r>
              <a:rPr dirty="0"/>
              <a:t>Korish</a:t>
            </a:r>
            <a:r>
              <a:rPr dirty="0" spc="325"/>
              <a:t> </a:t>
            </a:r>
            <a:r>
              <a:rPr dirty="0" spc="-5">
                <a:hlinkClick r:id="rId4"/>
              </a:rPr>
              <a:t>akorish@ksu.edu.sa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8094"/>
            <a:ext cx="4260215" cy="4381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45" b="1">
                <a:solidFill>
                  <a:srgbClr val="FF0000"/>
                </a:solidFill>
                <a:latin typeface="Times New Roman"/>
                <a:cs typeface="Times New Roman"/>
              </a:rPr>
              <a:t>Types </a:t>
            </a: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dirty="0" sz="2800" spc="-10" b="1">
                <a:solidFill>
                  <a:srgbClr val="FF0000"/>
                </a:solidFill>
                <a:latin typeface="Times New Roman"/>
                <a:cs typeface="Times New Roman"/>
              </a:rPr>
              <a:t>structure </a:t>
            </a: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z="28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0000"/>
                </a:solidFill>
                <a:latin typeface="Times New Roman"/>
                <a:cs typeface="Times New Roman"/>
              </a:rPr>
              <a:t>bone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592834"/>
            <a:ext cx="5965825" cy="5122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1440">
              <a:lnSpc>
                <a:spcPct val="100000"/>
              </a:lnSpc>
            </a:pPr>
            <a:r>
              <a:rPr dirty="0" sz="2400" spc="-5" b="1">
                <a:latin typeface="Times New Roman"/>
                <a:cs typeface="Times New Roman"/>
              </a:rPr>
              <a:t>Compact </a:t>
            </a:r>
            <a:r>
              <a:rPr dirty="0" sz="2400">
                <a:latin typeface="Times New Roman"/>
                <a:cs typeface="Times New Roman"/>
              </a:rPr>
              <a:t>or </a:t>
            </a:r>
            <a:r>
              <a:rPr dirty="0" sz="2400" b="1">
                <a:latin typeface="Times New Roman"/>
                <a:cs typeface="Times New Roman"/>
              </a:rPr>
              <a:t>cortical </a:t>
            </a:r>
            <a:r>
              <a:rPr dirty="0" sz="2400" spc="-5" b="1">
                <a:latin typeface="Times New Roman"/>
                <a:cs typeface="Times New Roman"/>
              </a:rPr>
              <a:t>bone: </a:t>
            </a:r>
            <a:r>
              <a:rPr dirty="0" sz="2400">
                <a:latin typeface="Times New Roman"/>
                <a:cs typeface="Times New Roman"/>
              </a:rPr>
              <a:t>in the outer layer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-10">
                <a:latin typeface="Times New Roman"/>
                <a:cs typeface="Times New Roman"/>
              </a:rPr>
              <a:t>most </a:t>
            </a:r>
            <a:r>
              <a:rPr dirty="0" sz="2400">
                <a:latin typeface="Times New Roman"/>
                <a:cs typeface="Times New Roman"/>
              </a:rPr>
              <a:t>bones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>
                <a:latin typeface="Times New Roman"/>
                <a:cs typeface="Times New Roman"/>
              </a:rPr>
              <a:t>(80%) of the bones in the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body.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400" spc="-5">
                <a:latin typeface="Times New Roman"/>
                <a:cs typeface="Times New Roman"/>
              </a:rPr>
              <a:t>T</a:t>
            </a:r>
            <a:r>
              <a:rPr dirty="0" sz="2400" spc="-5" b="1">
                <a:latin typeface="Times New Roman"/>
                <a:cs typeface="Times New Roman"/>
              </a:rPr>
              <a:t>rabecular </a:t>
            </a:r>
            <a:r>
              <a:rPr dirty="0" sz="2400">
                <a:latin typeface="Times New Roman"/>
                <a:cs typeface="Times New Roman"/>
              </a:rPr>
              <a:t>or </a:t>
            </a:r>
            <a:r>
              <a:rPr dirty="0" sz="2400" spc="-5" b="1">
                <a:latin typeface="Times New Roman"/>
                <a:cs typeface="Times New Roman"/>
              </a:rPr>
              <a:t>spongy bone </a:t>
            </a:r>
            <a:r>
              <a:rPr dirty="0" sz="2400">
                <a:latin typeface="Times New Roman"/>
                <a:cs typeface="Times New Roman"/>
              </a:rPr>
              <a:t>inside the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cortical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bone, is </a:t>
            </a:r>
            <a:r>
              <a:rPr dirty="0" sz="2400" spc="-5">
                <a:latin typeface="Times New Roman"/>
                <a:cs typeface="Times New Roman"/>
              </a:rPr>
              <a:t>20% </a:t>
            </a:r>
            <a:r>
              <a:rPr dirty="0" sz="2400">
                <a:latin typeface="Times New Roman"/>
                <a:cs typeface="Times New Roman"/>
              </a:rPr>
              <a:t>of the body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bone.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dirty="0" sz="2400" spc="-5">
                <a:latin typeface="Times New Roman"/>
                <a:cs typeface="Times New Roman"/>
              </a:rPr>
              <a:t>In compact </a:t>
            </a:r>
            <a:r>
              <a:rPr dirty="0" sz="2400">
                <a:latin typeface="Times New Roman"/>
                <a:cs typeface="Times New Roman"/>
              </a:rPr>
              <a:t>bone, the bone cells lie in lacunae.  They receive nutrients by </a:t>
            </a:r>
            <a:r>
              <a:rPr dirty="0" sz="2400" spc="-5">
                <a:latin typeface="Times New Roman"/>
                <a:cs typeface="Times New Roman"/>
              </a:rPr>
              <a:t>way </a:t>
            </a:r>
            <a:r>
              <a:rPr dirty="0" sz="2400">
                <a:latin typeface="Times New Roman"/>
                <a:cs typeface="Times New Roman"/>
              </a:rPr>
              <a:t>of canaliculi</a:t>
            </a:r>
            <a:r>
              <a:rPr dirty="0" sz="2400" spc="-1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from  </a:t>
            </a:r>
            <a:r>
              <a:rPr dirty="0" sz="2400" b="1">
                <a:latin typeface="Times New Roman"/>
                <a:cs typeface="Times New Roman"/>
              </a:rPr>
              <a:t>haversian </a:t>
            </a:r>
            <a:r>
              <a:rPr dirty="0" sz="2400" spc="-5" b="1">
                <a:latin typeface="Times New Roman"/>
                <a:cs typeface="Times New Roman"/>
              </a:rPr>
              <a:t>canals</a:t>
            </a:r>
            <a:r>
              <a:rPr dirty="0" sz="2400" spc="-65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vessels.</a:t>
            </a:r>
            <a:endParaRPr sz="2400">
              <a:latin typeface="Times New Roman"/>
              <a:cs typeface="Times New Roman"/>
            </a:endParaRPr>
          </a:p>
          <a:p>
            <a:pPr marL="12700" marR="320040">
              <a:lnSpc>
                <a:spcPct val="100000"/>
              </a:lnSpc>
              <a:spcBef>
                <a:spcPts val="695"/>
              </a:spcBef>
            </a:pPr>
            <a:r>
              <a:rPr dirty="0" sz="1450" spc="-5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dirty="0" sz="2400" spc="-5">
                <a:latin typeface="Times New Roman"/>
                <a:cs typeface="Times New Roman"/>
              </a:rPr>
              <a:t>Collagen </a:t>
            </a:r>
            <a:r>
              <a:rPr dirty="0" sz="2400">
                <a:latin typeface="Times New Roman"/>
                <a:cs typeface="Times New Roman"/>
              </a:rPr>
              <a:t>is arranged in concentric layers,  around the haversian canals </a:t>
            </a:r>
            <a:r>
              <a:rPr dirty="0" sz="2400" spc="-5">
                <a:latin typeface="Times New Roman"/>
                <a:cs typeface="Times New Roman"/>
              </a:rPr>
              <a:t>forming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cylinders  called </a:t>
            </a:r>
            <a:r>
              <a:rPr dirty="0" sz="2400" spc="-5" b="1">
                <a:latin typeface="Times New Roman"/>
                <a:cs typeface="Times New Roman"/>
              </a:rPr>
              <a:t>osteons </a:t>
            </a:r>
            <a:r>
              <a:rPr dirty="0" sz="2400">
                <a:latin typeface="Times New Roman"/>
                <a:cs typeface="Times New Roman"/>
              </a:rPr>
              <a:t>or </a:t>
            </a:r>
            <a:r>
              <a:rPr dirty="0" sz="2400" b="1">
                <a:latin typeface="Times New Roman"/>
                <a:cs typeface="Times New Roman"/>
              </a:rPr>
              <a:t>haversian</a:t>
            </a:r>
            <a:r>
              <a:rPr dirty="0" sz="2400" spc="-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systems.</a:t>
            </a:r>
            <a:endParaRPr sz="2400">
              <a:latin typeface="Times New Roman"/>
              <a:cs typeface="Times New Roman"/>
            </a:endParaRPr>
          </a:p>
          <a:p>
            <a:pPr marL="12700" marR="9779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dirty="0" sz="2400" spc="-5">
                <a:latin typeface="Times New Roman"/>
                <a:cs typeface="Times New Roman"/>
              </a:rPr>
              <a:t>Trabecular </a:t>
            </a:r>
            <a:r>
              <a:rPr dirty="0" sz="2400">
                <a:latin typeface="Times New Roman"/>
                <a:cs typeface="Times New Roman"/>
              </a:rPr>
              <a:t>bone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 spc="-10">
                <a:latin typeface="Times New Roman"/>
                <a:cs typeface="Times New Roman"/>
              </a:rPr>
              <a:t>made </a:t>
            </a:r>
            <a:r>
              <a:rPr dirty="0" sz="2400">
                <a:latin typeface="Times New Roman"/>
                <a:cs typeface="Times New Roman"/>
              </a:rPr>
              <a:t>up of spicules or  plates. Nutrients </a:t>
            </a:r>
            <a:r>
              <a:rPr dirty="0" sz="2400" spc="-10">
                <a:latin typeface="Times New Roman"/>
                <a:cs typeface="Times New Roman"/>
              </a:rPr>
              <a:t>diffuse </a:t>
            </a:r>
            <a:r>
              <a:rPr dirty="0" sz="2400">
                <a:latin typeface="Times New Roman"/>
                <a:cs typeface="Times New Roman"/>
              </a:rPr>
              <a:t>from bone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extracellular  </a:t>
            </a:r>
            <a:r>
              <a:rPr dirty="0" sz="2400">
                <a:latin typeface="Times New Roman"/>
                <a:cs typeface="Times New Roman"/>
              </a:rPr>
              <a:t>fluid (ECF) into the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trabeculae.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7851" y="4581588"/>
            <a:ext cx="2678049" cy="208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00723" y="2781300"/>
            <a:ext cx="2676525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45350" y="115951"/>
            <a:ext cx="1835150" cy="2754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11801" y="0"/>
            <a:ext cx="1936750" cy="1543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260081" y="6402222"/>
            <a:ext cx="1641475" cy="441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9584">
              <a:lnSpc>
                <a:spcPct val="100000"/>
              </a:lnSpc>
            </a:pPr>
            <a:r>
              <a:rPr dirty="0" sz="1400" spc="-15">
                <a:solidFill>
                  <a:srgbClr val="775F54"/>
                </a:solidFill>
                <a:latin typeface="Arial"/>
                <a:cs typeface="Arial"/>
              </a:rPr>
              <a:t>Dr.Aida</a:t>
            </a:r>
            <a:r>
              <a:rPr dirty="0" sz="1400" spc="-95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solidFill>
                  <a:srgbClr val="775F54"/>
                </a:solidFill>
                <a:latin typeface="Arial"/>
                <a:cs typeface="Arial"/>
                <a:hlinkClick r:id="rId6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766" y="1289050"/>
            <a:ext cx="11112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799" rIns="0" bIns="0" rtlCol="0" vert="horz">
            <a:spAutoFit/>
          </a:bodyPr>
          <a:lstStyle/>
          <a:p>
            <a:pPr marL="442595">
              <a:lnSpc>
                <a:spcPct val="100000"/>
              </a:lnSpc>
            </a:pPr>
            <a:r>
              <a:rPr dirty="0"/>
              <a:t>Composition of Compact</a:t>
            </a:r>
            <a:r>
              <a:rPr dirty="0" spc="35"/>
              <a:t> </a:t>
            </a:r>
            <a:r>
              <a:rPr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374775"/>
            <a:ext cx="1556385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A-</a:t>
            </a:r>
            <a:r>
              <a:rPr dirty="0" sz="2800" spc="-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Matrix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1528761"/>
            <a:ext cx="3276600" cy="524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1894204"/>
            <a:ext cx="5876925" cy="4903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(30%) </a:t>
            </a:r>
            <a:r>
              <a:rPr dirty="0" sz="2000" spc="-10" b="1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organic Matrix : composed</a:t>
            </a:r>
            <a:r>
              <a:rPr dirty="0" sz="2000" spc="-1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2700" marR="635000">
              <a:lnSpc>
                <a:spcPct val="100000"/>
              </a:lnSpc>
              <a:spcBef>
                <a:spcPts val="705"/>
              </a:spcBef>
              <a:buAutoNum type="alphaLcPeriod"/>
              <a:tabLst>
                <a:tab pos="226695" algn="l"/>
              </a:tabLst>
            </a:pPr>
            <a:r>
              <a:rPr dirty="0" sz="2000" b="1">
                <a:latin typeface="Times New Roman"/>
                <a:cs typeface="Times New Roman"/>
              </a:rPr>
              <a:t>Collagen fibers </a:t>
            </a:r>
            <a:r>
              <a:rPr dirty="0" sz="2000" spc="-5" b="1">
                <a:latin typeface="Times New Roman"/>
                <a:cs typeface="Times New Roman"/>
              </a:rPr>
              <a:t>90-95%: </a:t>
            </a:r>
            <a:r>
              <a:rPr dirty="0" sz="2000">
                <a:latin typeface="Times New Roman"/>
                <a:cs typeface="Times New Roman"/>
              </a:rPr>
              <a:t>extend </a:t>
            </a:r>
            <a:r>
              <a:rPr dirty="0" sz="2000" spc="-5">
                <a:latin typeface="Times New Roman"/>
                <a:cs typeface="Times New Roman"/>
              </a:rPr>
              <a:t>primarily</a:t>
            </a:r>
            <a:r>
              <a:rPr dirty="0" sz="2000" spc="-1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along  the </a:t>
            </a:r>
            <a:r>
              <a:rPr dirty="0" sz="2000" spc="-5">
                <a:latin typeface="Times New Roman"/>
                <a:cs typeface="Times New Roman"/>
              </a:rPr>
              <a:t>lines </a:t>
            </a:r>
            <a:r>
              <a:rPr dirty="0" sz="2000">
                <a:latin typeface="Times New Roman"/>
                <a:cs typeface="Times New Roman"/>
              </a:rPr>
              <a:t>of tensional force and give bone </a:t>
            </a:r>
            <a:r>
              <a:rPr dirty="0" sz="2000" spc="-5">
                <a:latin typeface="Times New Roman"/>
                <a:cs typeface="Times New Roman"/>
              </a:rPr>
              <a:t>its  </a:t>
            </a:r>
            <a:r>
              <a:rPr dirty="0" sz="2000">
                <a:latin typeface="Times New Roman"/>
                <a:cs typeface="Times New Roman"/>
              </a:rPr>
              <a:t>powerful </a:t>
            </a:r>
            <a:r>
              <a:rPr dirty="0" sz="2000" spc="-5">
                <a:latin typeface="Times New Roman"/>
                <a:cs typeface="Times New Roman"/>
              </a:rPr>
              <a:t>tensile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strength.</a:t>
            </a:r>
            <a:endParaRPr sz="200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302260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Ground </a:t>
            </a:r>
            <a:r>
              <a:rPr dirty="0" sz="2000" b="1">
                <a:latin typeface="Times New Roman"/>
                <a:cs typeface="Times New Roman"/>
              </a:rPr>
              <a:t>substance </a:t>
            </a:r>
            <a:r>
              <a:rPr dirty="0" sz="2000" spc="5" b="1">
                <a:latin typeface="Times New Roman"/>
                <a:cs typeface="Times New Roman"/>
              </a:rPr>
              <a:t>5-10%</a:t>
            </a:r>
            <a:r>
              <a:rPr dirty="0" sz="2000" spc="-170" b="1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000">
                <a:latin typeface="Times New Roman"/>
                <a:cs typeface="Times New Roman"/>
              </a:rPr>
              <a:t>ECF and Proteoglycans, hayluronic</a:t>
            </a:r>
            <a:r>
              <a:rPr dirty="0" sz="2000" spc="-15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acid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(70%) is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bone Salts</a:t>
            </a:r>
            <a:r>
              <a:rPr dirty="0" sz="2000" spc="-1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32740" marR="53530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000" b="1">
                <a:latin typeface="Times New Roman"/>
                <a:cs typeface="Times New Roman"/>
              </a:rPr>
              <a:t>Crystalline salts of Ca++ &amp; PO4  </a:t>
            </a:r>
            <a:r>
              <a:rPr dirty="0" sz="2000" spc="-5" b="1">
                <a:latin typeface="Times New Roman"/>
                <a:cs typeface="Times New Roman"/>
              </a:rPr>
              <a:t>(Hydroxyapatite) </a:t>
            </a:r>
            <a:r>
              <a:rPr dirty="0" sz="2000" b="1">
                <a:latin typeface="Times New Roman"/>
                <a:cs typeface="Times New Roman"/>
              </a:rPr>
              <a:t>the ratio of Ca/P ratio is</a:t>
            </a:r>
            <a:r>
              <a:rPr dirty="0" sz="2000" spc="-24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1.5-  </a:t>
            </a:r>
            <a:r>
              <a:rPr dirty="0" sz="2000" b="1">
                <a:latin typeface="Times New Roman"/>
                <a:cs typeface="Times New Roman"/>
              </a:rPr>
              <a:t>2).</a:t>
            </a:r>
            <a:endParaRPr sz="2000">
              <a:latin typeface="Times New Roman"/>
              <a:cs typeface="Times New Roman"/>
            </a:endParaRPr>
          </a:p>
          <a:p>
            <a:pPr marL="332740" marR="122745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"/>
              <a:tabLst>
                <a:tab pos="396240" algn="l"/>
                <a:tab pos="396875" algn="l"/>
              </a:tabLst>
            </a:pPr>
            <a:r>
              <a:rPr dirty="0" sz="2000" b="1">
                <a:latin typeface="Times New Roman"/>
                <a:cs typeface="Times New Roman"/>
              </a:rPr>
              <a:t>Mg+, Na+, K+, Carbonate ions </a:t>
            </a:r>
            <a:r>
              <a:rPr dirty="0" sz="2000" spc="-10" b="1">
                <a:latin typeface="Times New Roman"/>
                <a:cs typeface="Times New Roman"/>
              </a:rPr>
              <a:t>are</a:t>
            </a:r>
            <a:r>
              <a:rPr dirty="0" sz="2000" spc="-1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also  </a:t>
            </a:r>
            <a:r>
              <a:rPr dirty="0" sz="2000" spc="-5" b="1">
                <a:latin typeface="Times New Roman"/>
                <a:cs typeface="Times New Roman"/>
              </a:rPr>
              <a:t>present.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10"/>
              </a:spcBef>
            </a:pPr>
            <a:r>
              <a:rPr dirty="0" sz="2000" b="1">
                <a:latin typeface="Times New Roman"/>
                <a:cs typeface="Times New Roman"/>
              </a:rPr>
              <a:t>NB: </a:t>
            </a:r>
            <a:r>
              <a:rPr dirty="0" sz="2000">
                <a:latin typeface="Times New Roman"/>
                <a:cs typeface="Times New Roman"/>
              </a:rPr>
              <a:t>newly </a:t>
            </a:r>
            <a:r>
              <a:rPr dirty="0" sz="2000" spc="-5">
                <a:latin typeface="Times New Roman"/>
                <a:cs typeface="Times New Roman"/>
              </a:rPr>
              <a:t>formed </a:t>
            </a:r>
            <a:r>
              <a:rPr dirty="0" sz="2000">
                <a:latin typeface="Times New Roman"/>
                <a:cs typeface="Times New Roman"/>
              </a:rPr>
              <a:t>bone 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have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a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r.A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c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o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da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ns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K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i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d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ri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e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r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h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ab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l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y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ri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h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sh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i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@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gh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k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e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su</a:t>
            </a:r>
            <a:r>
              <a:rPr dirty="0" sz="2000" spc="-285">
                <a:latin typeface="Times New Roman"/>
                <a:cs typeface="Times New Roman"/>
                <a:hlinkClick r:id="rId3"/>
              </a:rPr>
              <a:t>r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  <a:hlinkClick r:id="rId3"/>
              </a:rPr>
              <a:t>.edu.sa </a:t>
            </a:r>
            <a:r>
              <a:rPr dirty="0" baseline="-21825" sz="2100" spc="-427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percentage of </a:t>
            </a:r>
            <a:r>
              <a:rPr dirty="0" sz="2000" spc="-5">
                <a:latin typeface="Times New Roman"/>
                <a:cs typeface="Times New Roman"/>
              </a:rPr>
              <a:t>matrix </a:t>
            </a:r>
            <a:r>
              <a:rPr dirty="0" sz="2000">
                <a:latin typeface="Times New Roman"/>
                <a:cs typeface="Times New Roman"/>
              </a:rPr>
              <a:t>in relation to</a:t>
            </a:r>
            <a:r>
              <a:rPr dirty="0" sz="2000" spc="-13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salts.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766" y="1289050"/>
            <a:ext cx="11112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43661"/>
            <a:ext cx="2172335" cy="5067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FF0000"/>
                </a:solidFill>
                <a:latin typeface="Tw Cen MT"/>
                <a:cs typeface="Tw Cen MT"/>
              </a:rPr>
              <a:t>B- </a:t>
            </a:r>
            <a:r>
              <a:rPr dirty="0" sz="3200" b="1">
                <a:solidFill>
                  <a:srgbClr val="FF0000"/>
                </a:solidFill>
                <a:latin typeface="Tw Cen MT"/>
                <a:cs typeface="Tw Cen MT"/>
              </a:rPr>
              <a:t>Bone</a:t>
            </a:r>
            <a:r>
              <a:rPr dirty="0" sz="3200" spc="-80" b="1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Tw Cen MT"/>
                <a:cs typeface="Tw Cen MT"/>
              </a:rPr>
              <a:t>cells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45005"/>
            <a:ext cx="2647315" cy="382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  <a:tab pos="2211705" algn="l"/>
              </a:tabLst>
            </a:pPr>
            <a:r>
              <a:rPr dirty="0" sz="2400" spc="-5" b="1">
                <a:solidFill>
                  <a:srgbClr val="FF0000"/>
                </a:solidFill>
                <a:latin typeface="Tw Cen MT"/>
                <a:cs typeface="Tw Cen MT"/>
              </a:rPr>
              <a:t>Osteob</a:t>
            </a:r>
            <a:r>
              <a:rPr dirty="0" sz="2400" b="1">
                <a:solidFill>
                  <a:srgbClr val="FF0000"/>
                </a:solidFill>
                <a:latin typeface="Tw Cen MT"/>
                <a:cs typeface="Tw Cen MT"/>
              </a:rPr>
              <a:t>lasts	</a:t>
            </a:r>
            <a:r>
              <a:rPr dirty="0" sz="2400">
                <a:latin typeface="Tw Cen MT"/>
                <a:cs typeface="Tw Cen MT"/>
              </a:rPr>
              <a:t>are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779" y="1737614"/>
            <a:ext cx="2799080" cy="382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76680" algn="l"/>
                <a:tab pos="2319020" algn="l"/>
              </a:tabLst>
            </a:pPr>
            <a:r>
              <a:rPr dirty="0" sz="2400" spc="-45">
                <a:latin typeface="Tw Cen MT"/>
                <a:cs typeface="Tw Cen MT"/>
              </a:rPr>
              <a:t>f</a:t>
            </a:r>
            <a:r>
              <a:rPr dirty="0" sz="2400">
                <a:latin typeface="Tw Cen MT"/>
                <a:cs typeface="Tw Cen MT"/>
              </a:rPr>
              <a:t>o</a:t>
            </a:r>
            <a:r>
              <a:rPr dirty="0" sz="2400" spc="50">
                <a:latin typeface="Tw Cen MT"/>
                <a:cs typeface="Tw Cen MT"/>
              </a:rPr>
              <a:t>r</a:t>
            </a:r>
            <a:r>
              <a:rPr dirty="0" sz="2400">
                <a:latin typeface="Tw Cen MT"/>
                <a:cs typeface="Tw Cen MT"/>
              </a:rPr>
              <a:t>ming	cells	that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6895" y="1516125"/>
            <a:ext cx="1397000" cy="604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240" marR="5080" indent="-510540">
              <a:lnSpc>
                <a:spcPts val="2300"/>
              </a:lnSpc>
              <a:tabLst>
                <a:tab pos="775970" algn="l"/>
              </a:tabLst>
            </a:pPr>
            <a:r>
              <a:rPr dirty="0" sz="2400">
                <a:latin typeface="Tw Cen MT"/>
                <a:cs typeface="Tw Cen MT"/>
              </a:rPr>
              <a:t>the		bone  sec</a:t>
            </a:r>
            <a:r>
              <a:rPr dirty="0" sz="2400" spc="5">
                <a:latin typeface="Tw Cen MT"/>
                <a:cs typeface="Tw Cen MT"/>
              </a:rPr>
              <a:t>r</a:t>
            </a:r>
            <a:r>
              <a:rPr dirty="0" sz="2400">
                <a:latin typeface="Tw Cen MT"/>
                <a:cs typeface="Tw Cen MT"/>
              </a:rPr>
              <a:t>ete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algn="just" marL="332740" marR="5080">
              <a:lnSpc>
                <a:spcPct val="80000"/>
              </a:lnSpc>
              <a:spcBef>
                <a:spcPts val="575"/>
              </a:spcBef>
            </a:pPr>
            <a:r>
              <a:rPr dirty="0" spc="-10"/>
              <a:t>collagen </a:t>
            </a:r>
            <a:r>
              <a:rPr dirty="0" spc="-5"/>
              <a:t>forming </a:t>
            </a:r>
            <a:r>
              <a:rPr dirty="0"/>
              <a:t>a </a:t>
            </a:r>
            <a:r>
              <a:rPr dirty="0" spc="-5"/>
              <a:t>matrix  </a:t>
            </a:r>
            <a:r>
              <a:rPr dirty="0" spc="-10"/>
              <a:t>around themselves </a:t>
            </a:r>
            <a:r>
              <a:rPr dirty="0" spc="15"/>
              <a:t>which </a:t>
            </a:r>
            <a:r>
              <a:rPr dirty="0"/>
              <a:t>then  calcifies and when </a:t>
            </a:r>
            <a:r>
              <a:rPr dirty="0" spc="-10"/>
              <a:t>surrounded </a:t>
            </a:r>
            <a:r>
              <a:rPr dirty="0" spc="-125"/>
              <a:t>by  </a:t>
            </a:r>
            <a:r>
              <a:rPr dirty="0"/>
              <a:t>calcified matrix, </a:t>
            </a:r>
            <a:r>
              <a:rPr dirty="0" spc="-25"/>
              <a:t>they </a:t>
            </a:r>
            <a:r>
              <a:rPr dirty="0" spc="-5"/>
              <a:t>are </a:t>
            </a:r>
            <a:r>
              <a:rPr dirty="0"/>
              <a:t>called  </a:t>
            </a:r>
            <a:r>
              <a:rPr dirty="0" spc="-5" b="1">
                <a:solidFill>
                  <a:srgbClr val="FF0000"/>
                </a:solidFill>
                <a:latin typeface="Tw Cen MT"/>
                <a:cs typeface="Tw Cen MT"/>
              </a:rPr>
              <a:t>Osteocytes </a:t>
            </a:r>
            <a:r>
              <a:rPr dirty="0"/>
              <a:t>and send </a:t>
            </a:r>
            <a:r>
              <a:rPr dirty="0" spc="-10"/>
              <a:t>processes  </a:t>
            </a:r>
            <a:r>
              <a:rPr dirty="0" spc="-5"/>
              <a:t>into </a:t>
            </a:r>
            <a:r>
              <a:rPr dirty="0"/>
              <a:t>the canaliculi that </a:t>
            </a:r>
            <a:r>
              <a:rPr dirty="0" spc="-10"/>
              <a:t>ramify  </a:t>
            </a:r>
            <a:r>
              <a:rPr dirty="0" spc="-5"/>
              <a:t>throughout </a:t>
            </a:r>
            <a:r>
              <a:rPr dirty="0"/>
              <a:t>the</a:t>
            </a:r>
            <a:r>
              <a:rPr dirty="0" spc="-100"/>
              <a:t> </a:t>
            </a:r>
            <a:r>
              <a:rPr dirty="0" spc="-5"/>
              <a:t>bone.</a:t>
            </a:r>
          </a:p>
          <a:p>
            <a:pPr algn="just" marL="332740" marR="5080" indent="-320040">
              <a:lnSpc>
                <a:spcPts val="2300"/>
              </a:lnSpc>
              <a:spcBef>
                <a:spcPts val="6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740" algn="l"/>
              </a:tabLst>
            </a:pPr>
            <a:r>
              <a:rPr dirty="0" spc="-5"/>
              <a:t>Osteoblasts </a:t>
            </a:r>
            <a:r>
              <a:rPr dirty="0"/>
              <a:t>regulate Ca and  </a:t>
            </a:r>
            <a:r>
              <a:rPr dirty="0" spc="-5"/>
              <a:t>Phosphate concentration </a:t>
            </a:r>
            <a:r>
              <a:rPr dirty="0"/>
              <a:t>in bone  fluid.</a:t>
            </a:r>
          </a:p>
          <a:p>
            <a:pPr algn="just" marL="332740" marR="5080" indent="-320040">
              <a:lnSpc>
                <a:spcPct val="80000"/>
              </a:lnSpc>
              <a:spcBef>
                <a:spcPts val="73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</a:tabLst>
            </a:pPr>
            <a:r>
              <a:rPr dirty="0" spc="-5" b="1">
                <a:solidFill>
                  <a:srgbClr val="FF0000"/>
                </a:solidFill>
                <a:latin typeface="Tw Cen MT"/>
                <a:cs typeface="Tw Cen MT"/>
              </a:rPr>
              <a:t>Osteoclasts </a:t>
            </a:r>
            <a:r>
              <a:rPr dirty="0"/>
              <a:t>are multinuclear cells  that </a:t>
            </a:r>
            <a:r>
              <a:rPr dirty="0" spc="-10"/>
              <a:t>erode </a:t>
            </a:r>
            <a:r>
              <a:rPr dirty="0"/>
              <a:t>and resorb previously  formed </a:t>
            </a:r>
            <a:r>
              <a:rPr dirty="0" spc="-10"/>
              <a:t>bone. </a:t>
            </a:r>
            <a:r>
              <a:rPr dirty="0" spc="-25"/>
              <a:t>They </a:t>
            </a:r>
            <a:r>
              <a:rPr dirty="0" spc="-5"/>
              <a:t>phagocytos  </a:t>
            </a:r>
            <a:r>
              <a:rPr dirty="0" spc="-20"/>
              <a:t>bone,    </a:t>
            </a:r>
            <a:r>
              <a:rPr dirty="0" spc="-10"/>
              <a:t>digesting    </a:t>
            </a:r>
            <a:r>
              <a:rPr dirty="0"/>
              <a:t>it    in   </a:t>
            </a:r>
            <a:r>
              <a:rPr dirty="0" spc="635"/>
              <a:t> </a:t>
            </a:r>
            <a:r>
              <a:rPr dirty="0" spc="-5"/>
              <a:t>their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779" y="6306007"/>
            <a:ext cx="1307465" cy="382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Tw Cen MT"/>
                <a:cs typeface="Tw Cen MT"/>
              </a:rPr>
              <a:t>cytoplasm.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3147" y="1472183"/>
            <a:ext cx="4530851" cy="5385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81654" y="6323279"/>
            <a:ext cx="287401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775F54"/>
                </a:solidFill>
                <a:latin typeface="Arial"/>
                <a:cs typeface="Arial"/>
              </a:rPr>
              <a:t>Dr.Aida </a:t>
            </a:r>
            <a:r>
              <a:rPr dirty="0" sz="140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r>
              <a:rPr dirty="0" sz="1400" spc="325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766" y="1289050"/>
            <a:ext cx="11112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6075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Mechanism </a:t>
            </a:r>
            <a:r>
              <a:rPr dirty="0" sz="2400" b="1">
                <a:latin typeface="Arial"/>
                <a:cs typeface="Arial"/>
              </a:rPr>
              <a:t>of </a:t>
            </a:r>
            <a:r>
              <a:rPr dirty="0" sz="2400" spc="-5" b="1">
                <a:latin typeface="Arial"/>
                <a:cs typeface="Arial"/>
              </a:rPr>
              <a:t>Bone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Calcification.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779" y="6338011"/>
            <a:ext cx="5076825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begin to precipitate on the collagen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fibers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0126" y="1412875"/>
            <a:ext cx="3455924" cy="51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43091" y="6620154"/>
            <a:ext cx="287274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>
                <a:solidFill>
                  <a:srgbClr val="775F54"/>
                </a:solidFill>
                <a:latin typeface="Arial"/>
                <a:cs typeface="Arial"/>
              </a:rPr>
              <a:t>Dr.Aida </a:t>
            </a:r>
            <a:r>
              <a:rPr dirty="0" sz="140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r>
              <a:rPr dirty="0" sz="1400" spc="355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75F54"/>
                </a:solidFill>
                <a:latin typeface="Arial"/>
                <a:cs typeface="Arial"/>
                <a:hlinkClick r:id="rId3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289050"/>
            <a:ext cx="5359400" cy="5060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320">
              <a:lnSpc>
                <a:spcPct val="100000"/>
              </a:lnSpc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 marL="332740" marR="811530" indent="-320040">
              <a:lnSpc>
                <a:spcPts val="2880"/>
              </a:lnSpc>
              <a:spcBef>
                <a:spcPts val="1045"/>
              </a:spcBef>
              <a:buClr>
                <a:srgbClr val="DD8046"/>
              </a:buClr>
              <a:buSzPct val="58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500" spc="5" b="1" i="1">
                <a:latin typeface="Times New Roman"/>
                <a:cs typeface="Times New Roman"/>
              </a:rPr>
              <a:t>Osteoblasts </a:t>
            </a:r>
            <a:r>
              <a:rPr dirty="0" sz="2400">
                <a:latin typeface="Times New Roman"/>
                <a:cs typeface="Times New Roman"/>
              </a:rPr>
              <a:t>secrete </a:t>
            </a:r>
            <a:r>
              <a:rPr dirty="0" sz="2500" spc="-60" i="1">
                <a:latin typeface="Times New Roman"/>
                <a:cs typeface="Times New Roman"/>
              </a:rPr>
              <a:t>collagen  </a:t>
            </a:r>
            <a:r>
              <a:rPr dirty="0" sz="2400" spc="-5">
                <a:latin typeface="Times New Roman"/>
                <a:cs typeface="Times New Roman"/>
              </a:rPr>
              <a:t>(monomers)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500" spc="-75" i="1">
                <a:latin typeface="Times New Roman"/>
                <a:cs typeface="Times New Roman"/>
              </a:rPr>
              <a:t>ground </a:t>
            </a:r>
            <a:r>
              <a:rPr dirty="0" sz="2500" spc="-60" i="1">
                <a:latin typeface="Times New Roman"/>
                <a:cs typeface="Times New Roman"/>
              </a:rPr>
              <a:t>substance  </a:t>
            </a:r>
            <a:r>
              <a:rPr dirty="0" sz="2400">
                <a:latin typeface="Times New Roman"/>
                <a:cs typeface="Times New Roman"/>
              </a:rPr>
              <a:t>(proteoglycans).</a:t>
            </a:r>
            <a:endParaRPr sz="2400">
              <a:latin typeface="Times New Roman"/>
              <a:cs typeface="Times New Roman"/>
            </a:endParaRPr>
          </a:p>
          <a:p>
            <a:pPr marL="332740" marR="320040" indent="-320040">
              <a:lnSpc>
                <a:spcPct val="100000"/>
              </a:lnSpc>
              <a:spcBef>
                <a:spcPts val="6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>
                <a:latin typeface="Times New Roman"/>
                <a:cs typeface="Times New Roman"/>
              </a:rPr>
              <a:t>The collagen </a:t>
            </a:r>
            <a:r>
              <a:rPr dirty="0" sz="2400" spc="-5">
                <a:latin typeface="Times New Roman"/>
                <a:cs typeface="Times New Roman"/>
              </a:rPr>
              <a:t>monomers polymerize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  collagen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fibers.</a:t>
            </a:r>
            <a:endParaRPr sz="2400">
              <a:latin typeface="Times New Roman"/>
              <a:cs typeface="Times New Roman"/>
            </a:endParaRPr>
          </a:p>
          <a:p>
            <a:pPr marL="332740" marR="231140" indent="-320040">
              <a:lnSpc>
                <a:spcPct val="99800"/>
              </a:lnSpc>
              <a:spcBef>
                <a:spcPts val="61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>
                <a:latin typeface="Times New Roman"/>
                <a:cs typeface="Times New Roman"/>
              </a:rPr>
              <a:t>The resultant tissue </a:t>
            </a:r>
            <a:r>
              <a:rPr dirty="0" sz="2400" spc="-5">
                <a:latin typeface="Times New Roman"/>
                <a:cs typeface="Times New Roman"/>
              </a:rPr>
              <a:t>becomes </a:t>
            </a:r>
            <a:r>
              <a:rPr dirty="0" sz="2500" spc="-5" b="1" i="1">
                <a:latin typeface="Times New Roman"/>
                <a:cs typeface="Times New Roman"/>
              </a:rPr>
              <a:t>osteoid</a:t>
            </a:r>
            <a:r>
              <a:rPr dirty="0" sz="2400" spc="-5">
                <a:latin typeface="Times New Roman"/>
                <a:cs typeface="Times New Roman"/>
              </a:rPr>
              <a:t>,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  cartilage-like </a:t>
            </a:r>
            <a:r>
              <a:rPr dirty="0" sz="2400" spc="-5">
                <a:latin typeface="Times New Roman"/>
                <a:cs typeface="Times New Roman"/>
              </a:rPr>
              <a:t>material </a:t>
            </a:r>
            <a:r>
              <a:rPr dirty="0" sz="2400" spc="-10">
                <a:latin typeface="Times New Roman"/>
                <a:cs typeface="Times New Roman"/>
              </a:rPr>
              <a:t>differing </a:t>
            </a:r>
            <a:r>
              <a:rPr dirty="0" sz="2400">
                <a:latin typeface="Times New Roman"/>
                <a:cs typeface="Times New Roman"/>
              </a:rPr>
              <a:t>from  cartilage in that calcium salts readily  precipitate in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it.</a:t>
            </a:r>
            <a:endParaRPr sz="2400">
              <a:latin typeface="Times New Roman"/>
              <a:cs typeface="Times New Roman"/>
            </a:endParaRPr>
          </a:p>
          <a:p>
            <a:pPr marL="332740" marR="313055" indent="-320040">
              <a:lnSpc>
                <a:spcPts val="2880"/>
              </a:lnSpc>
              <a:spcBef>
                <a:spcPts val="79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>
                <a:latin typeface="Times New Roman"/>
                <a:cs typeface="Times New Roman"/>
              </a:rPr>
              <a:t>Osteoblasts </a:t>
            </a:r>
            <a:r>
              <a:rPr dirty="0" sz="2400" spc="-5">
                <a:latin typeface="Times New Roman"/>
                <a:cs typeface="Times New Roman"/>
              </a:rPr>
              <a:t>become </a:t>
            </a:r>
            <a:r>
              <a:rPr dirty="0" sz="2400">
                <a:latin typeface="Times New Roman"/>
                <a:cs typeface="Times New Roman"/>
              </a:rPr>
              <a:t>entrapped in the  osteoid and are now called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500" b="1" i="1">
                <a:latin typeface="Times New Roman"/>
                <a:cs typeface="Times New Roman"/>
              </a:rPr>
              <a:t>osteocytes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 sz="2400" spc="-5">
                <a:latin typeface="Times New Roman"/>
                <a:cs typeface="Times New Roman"/>
              </a:rPr>
              <a:t>After </a:t>
            </a:r>
            <a:r>
              <a:rPr dirty="0" sz="2400">
                <a:latin typeface="Times New Roman"/>
                <a:cs typeface="Times New Roman"/>
              </a:rPr>
              <a:t>the osteoid is </a:t>
            </a:r>
            <a:r>
              <a:rPr dirty="0" sz="2400" spc="-5">
                <a:latin typeface="Times New Roman"/>
                <a:cs typeface="Times New Roman"/>
              </a:rPr>
              <a:t>formed, </a:t>
            </a:r>
            <a:r>
              <a:rPr dirty="0" sz="2400">
                <a:latin typeface="Times New Roman"/>
                <a:cs typeface="Times New Roman"/>
              </a:rPr>
              <a:t>calcium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salts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3563" rIns="0" bIns="0" rtlCol="0" vert="horz">
            <a:spAutoFit/>
          </a:bodyPr>
          <a:lstStyle/>
          <a:p>
            <a:pPr marL="445770">
              <a:lnSpc>
                <a:spcPct val="100000"/>
              </a:lnSpc>
            </a:pPr>
            <a:r>
              <a:rPr dirty="0" sz="2800" spc="-35" b="1">
                <a:latin typeface="Arial"/>
                <a:cs typeface="Arial"/>
              </a:rPr>
              <a:t>Tensile </a:t>
            </a:r>
            <a:r>
              <a:rPr dirty="0" sz="2800" spc="-5" b="1">
                <a:latin typeface="Arial"/>
                <a:cs typeface="Arial"/>
              </a:rPr>
              <a:t>and Compressional Strength of</a:t>
            </a:r>
            <a:r>
              <a:rPr dirty="0" sz="2800" spc="13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Bone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1654" y="6323279"/>
            <a:ext cx="287401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775F54"/>
                </a:solidFill>
                <a:latin typeface="Arial"/>
                <a:cs typeface="Arial"/>
              </a:rPr>
              <a:t>Dr.Aida </a:t>
            </a:r>
            <a:r>
              <a:rPr dirty="0" sz="1400">
                <a:solidFill>
                  <a:srgbClr val="775F54"/>
                </a:solidFill>
                <a:latin typeface="Arial"/>
                <a:cs typeface="Arial"/>
              </a:rPr>
              <a:t>Korish</a:t>
            </a:r>
            <a:r>
              <a:rPr dirty="0" sz="1400" spc="325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775F54"/>
                </a:solidFill>
                <a:latin typeface="Arial"/>
                <a:cs typeface="Arial"/>
                <a:hlinkClick r:id="rId2"/>
              </a:rPr>
              <a:t>akorish@ksu.edu.sa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766" y="1289050"/>
            <a:ext cx="8348980" cy="465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810260" marR="86995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810260" algn="l"/>
                <a:tab pos="810895" algn="l"/>
              </a:tabLst>
            </a:pPr>
            <a:r>
              <a:rPr dirty="0" sz="2400">
                <a:latin typeface="Times New Roman"/>
                <a:cs typeface="Times New Roman"/>
              </a:rPr>
              <a:t>The collagen fibers of </a:t>
            </a:r>
            <a:r>
              <a:rPr dirty="0" sz="2400" spc="-5">
                <a:latin typeface="Times New Roman"/>
                <a:cs typeface="Times New Roman"/>
              </a:rPr>
              <a:t>bone, </a:t>
            </a:r>
            <a:r>
              <a:rPr dirty="0" sz="2400">
                <a:latin typeface="Times New Roman"/>
                <a:cs typeface="Times New Roman"/>
              </a:rPr>
              <a:t>like those of tendons, have</a:t>
            </a:r>
            <a:r>
              <a:rPr dirty="0" sz="2400" spc="-1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great  tensile strength, whereas the calcium salts have great  </a:t>
            </a:r>
            <a:r>
              <a:rPr dirty="0" sz="2400" spc="-5">
                <a:latin typeface="Times New Roman"/>
                <a:cs typeface="Times New Roman"/>
              </a:rPr>
              <a:t>compressional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strength.</a:t>
            </a:r>
            <a:endParaRPr sz="2400">
              <a:latin typeface="Times New Roman"/>
              <a:cs typeface="Times New Roman"/>
            </a:endParaRPr>
          </a:p>
          <a:p>
            <a:pPr marL="810260" marR="27559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810260" algn="l"/>
                <a:tab pos="810895" algn="l"/>
              </a:tabLst>
            </a:pPr>
            <a:r>
              <a:rPr dirty="0" sz="2400">
                <a:latin typeface="Times New Roman"/>
                <a:cs typeface="Times New Roman"/>
              </a:rPr>
              <a:t>These </a:t>
            </a:r>
            <a:r>
              <a:rPr dirty="0" sz="2400" spc="-5">
                <a:latin typeface="Times New Roman"/>
                <a:cs typeface="Times New Roman"/>
              </a:rPr>
              <a:t>combined </a:t>
            </a:r>
            <a:r>
              <a:rPr dirty="0" sz="2400">
                <a:latin typeface="Times New Roman"/>
                <a:cs typeface="Times New Roman"/>
              </a:rPr>
              <a:t>properties plus the degree of bondage  between the collagen fibers and the crystals provide a bony  structure that </a:t>
            </a:r>
            <a:r>
              <a:rPr dirty="0" sz="2400" spc="-5">
                <a:latin typeface="Times New Roman"/>
                <a:cs typeface="Times New Roman"/>
              </a:rPr>
              <a:t>has </a:t>
            </a:r>
            <a:r>
              <a:rPr dirty="0" sz="2400">
                <a:latin typeface="Times New Roman"/>
                <a:cs typeface="Times New Roman"/>
              </a:rPr>
              <a:t>both </a:t>
            </a:r>
            <a:r>
              <a:rPr dirty="0" sz="2400" spc="-5">
                <a:latin typeface="Times New Roman"/>
                <a:cs typeface="Times New Roman"/>
              </a:rPr>
              <a:t>extreme </a:t>
            </a:r>
            <a:r>
              <a:rPr dirty="0" sz="2400">
                <a:latin typeface="Times New Roman"/>
                <a:cs typeface="Times New Roman"/>
              </a:rPr>
              <a:t>tensile strength and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extreme  compressional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strength.</a:t>
            </a:r>
            <a:endParaRPr sz="2400">
              <a:latin typeface="Times New Roman"/>
              <a:cs typeface="Times New Roman"/>
            </a:endParaRPr>
          </a:p>
          <a:p>
            <a:pPr marL="81026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810260" algn="l"/>
                <a:tab pos="810895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N.B: </a:t>
            </a:r>
            <a:r>
              <a:rPr dirty="0" sz="2400">
                <a:latin typeface="Times New Roman"/>
                <a:cs typeface="Times New Roman"/>
              </a:rPr>
              <a:t>hydroxyapatite crystals fail to be </a:t>
            </a:r>
            <a:r>
              <a:rPr dirty="0" sz="2400" spc="-5">
                <a:latin typeface="Times New Roman"/>
                <a:cs typeface="Times New Roman"/>
              </a:rPr>
              <a:t>formed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 marL="490220" marR="5080">
              <a:lnSpc>
                <a:spcPts val="2880"/>
              </a:lnSpc>
              <a:spcBef>
                <a:spcPts val="795"/>
              </a:spcBef>
              <a:tabLst>
                <a:tab pos="6228080" algn="l"/>
              </a:tabLst>
            </a:pPr>
            <a:r>
              <a:rPr dirty="0" sz="2400">
                <a:latin typeface="Times New Roman"/>
                <a:cs typeface="Times New Roman"/>
              </a:rPr>
              <a:t>tissues except in bone despite the high levels of Ca &amp; P ions</a:t>
            </a:r>
            <a:r>
              <a:rPr dirty="0" sz="2400" spc="-2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due  to the presence of an inhibitor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precipitation	called  </a:t>
            </a:r>
            <a:r>
              <a:rPr dirty="0" sz="2500" spc="5" b="1" i="1">
                <a:latin typeface="Times New Roman"/>
                <a:cs typeface="Times New Roman"/>
              </a:rPr>
              <a:t>pyrophosphate.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Physiology of Bone</dc:title>
  <dcterms:created xsi:type="dcterms:W3CDTF">2016-12-10T16:51:38Z</dcterms:created>
  <dcterms:modified xsi:type="dcterms:W3CDTF">2016-12-10T16:51:38Z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2016-12-10T00:00:00Z</vt:filetime>
  </property>
</Properties>
</file>