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png" ContentType="image/pn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1761" y="278129"/>
            <a:ext cx="8380476" cy="789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0352" y="1209802"/>
            <a:ext cx="8683294" cy="29959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5" Type="http://schemas.openxmlformats.org/officeDocument/2006/relationships/image" Target="../media/image66.png"/><Relationship Id="rId16" Type="http://schemas.openxmlformats.org/officeDocument/2006/relationships/image" Target="../media/image67.png"/><Relationship Id="rId17" Type="http://schemas.openxmlformats.org/officeDocument/2006/relationships/image" Target="../media/image68.png"/><Relationship Id="rId18" Type="http://schemas.openxmlformats.org/officeDocument/2006/relationships/image" Target="../media/image69.png"/><Relationship Id="rId19" Type="http://schemas.openxmlformats.org/officeDocument/2006/relationships/image" Target="../media/image70.png"/><Relationship Id="rId20" Type="http://schemas.openxmlformats.org/officeDocument/2006/relationships/image" Target="../media/image71.png"/><Relationship Id="rId21" Type="http://schemas.openxmlformats.org/officeDocument/2006/relationships/image" Target="../media/image72.png"/><Relationship Id="rId22" Type="http://schemas.openxmlformats.org/officeDocument/2006/relationships/image" Target="../media/image7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jpg"/><Relationship Id="rId3" Type="http://schemas.openxmlformats.org/officeDocument/2006/relationships/image" Target="../media/image77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8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9.png"/><Relationship Id="rId3" Type="http://schemas.openxmlformats.org/officeDocument/2006/relationships/image" Target="../media/image80.png"/><Relationship Id="rId4" Type="http://schemas.openxmlformats.org/officeDocument/2006/relationships/image" Target="../media/image81.png"/><Relationship Id="rId5" Type="http://schemas.openxmlformats.org/officeDocument/2006/relationships/image" Target="../media/image82.png"/><Relationship Id="rId6" Type="http://schemas.openxmlformats.org/officeDocument/2006/relationships/image" Target="../media/image83.png"/><Relationship Id="rId7" Type="http://schemas.openxmlformats.org/officeDocument/2006/relationships/image" Target="../media/image84.png"/><Relationship Id="rId8" Type="http://schemas.openxmlformats.org/officeDocument/2006/relationships/image" Target="../media/image85.png"/><Relationship Id="rId9" Type="http://schemas.openxmlformats.org/officeDocument/2006/relationships/image" Target="../media/image86.png"/><Relationship Id="rId10" Type="http://schemas.openxmlformats.org/officeDocument/2006/relationships/image" Target="../media/image87.png"/><Relationship Id="rId11" Type="http://schemas.openxmlformats.org/officeDocument/2006/relationships/image" Target="../media/image88.png"/><Relationship Id="rId12" Type="http://schemas.openxmlformats.org/officeDocument/2006/relationships/image" Target="../media/image89.png"/><Relationship Id="rId13" Type="http://schemas.openxmlformats.org/officeDocument/2006/relationships/image" Target="../media/image90.png"/><Relationship Id="rId14" Type="http://schemas.openxmlformats.org/officeDocument/2006/relationships/image" Target="../media/image91.png"/><Relationship Id="rId15" Type="http://schemas.openxmlformats.org/officeDocument/2006/relationships/image" Target="../media/image92.png"/><Relationship Id="rId16" Type="http://schemas.openxmlformats.org/officeDocument/2006/relationships/image" Target="../media/image93.png"/><Relationship Id="rId17" Type="http://schemas.openxmlformats.org/officeDocument/2006/relationships/image" Target="../media/image94.png"/><Relationship Id="rId18" Type="http://schemas.openxmlformats.org/officeDocument/2006/relationships/image" Target="../media/image95.png"/><Relationship Id="rId19" Type="http://schemas.openxmlformats.org/officeDocument/2006/relationships/image" Target="../media/image96.png"/><Relationship Id="rId20" Type="http://schemas.openxmlformats.org/officeDocument/2006/relationships/image" Target="../media/image97.png"/><Relationship Id="rId21" Type="http://schemas.openxmlformats.org/officeDocument/2006/relationships/image" Target="../media/image98.png"/><Relationship Id="rId22" Type="http://schemas.openxmlformats.org/officeDocument/2006/relationships/image" Target="../media/image99.png"/><Relationship Id="rId23" Type="http://schemas.openxmlformats.org/officeDocument/2006/relationships/image" Target="../media/image100.png"/><Relationship Id="rId24" Type="http://schemas.openxmlformats.org/officeDocument/2006/relationships/image" Target="../media/image101.png"/><Relationship Id="rId25" Type="http://schemas.openxmlformats.org/officeDocument/2006/relationships/image" Target="../media/image102.png"/><Relationship Id="rId26" Type="http://schemas.openxmlformats.org/officeDocument/2006/relationships/image" Target="../media/image103.png"/><Relationship Id="rId27" Type="http://schemas.openxmlformats.org/officeDocument/2006/relationships/image" Target="../media/image104.png"/><Relationship Id="rId28" Type="http://schemas.openxmlformats.org/officeDocument/2006/relationships/image" Target="../media/image105.png"/><Relationship Id="rId29" Type="http://schemas.openxmlformats.org/officeDocument/2006/relationships/image" Target="../media/image106.png"/><Relationship Id="rId30" Type="http://schemas.openxmlformats.org/officeDocument/2006/relationships/image" Target="../media/image107.png"/><Relationship Id="rId31" Type="http://schemas.openxmlformats.org/officeDocument/2006/relationships/image" Target="../media/image108.png"/><Relationship Id="rId32" Type="http://schemas.openxmlformats.org/officeDocument/2006/relationships/image" Target="../media/image109.png"/><Relationship Id="rId33" Type="http://schemas.openxmlformats.org/officeDocument/2006/relationships/image" Target="../media/image110.png"/><Relationship Id="rId34" Type="http://schemas.openxmlformats.org/officeDocument/2006/relationships/image" Target="../media/image111.png"/><Relationship Id="rId35" Type="http://schemas.openxmlformats.org/officeDocument/2006/relationships/image" Target="../media/image112.png"/><Relationship Id="rId36" Type="http://schemas.openxmlformats.org/officeDocument/2006/relationships/image" Target="../media/image113.png"/><Relationship Id="rId37" Type="http://schemas.openxmlformats.org/officeDocument/2006/relationships/image" Target="../media/image114.png"/><Relationship Id="rId38" Type="http://schemas.openxmlformats.org/officeDocument/2006/relationships/image" Target="../media/image115.png"/><Relationship Id="rId39" Type="http://schemas.openxmlformats.org/officeDocument/2006/relationships/image" Target="../media/image116.png"/><Relationship Id="rId40" Type="http://schemas.openxmlformats.org/officeDocument/2006/relationships/image" Target="../media/image117.png"/><Relationship Id="rId41" Type="http://schemas.openxmlformats.org/officeDocument/2006/relationships/image" Target="../media/image118.png"/><Relationship Id="rId42" Type="http://schemas.openxmlformats.org/officeDocument/2006/relationships/image" Target="../media/image119.png"/><Relationship Id="rId43" Type="http://schemas.openxmlformats.org/officeDocument/2006/relationships/image" Target="../media/image120.png"/><Relationship Id="rId44" Type="http://schemas.openxmlformats.org/officeDocument/2006/relationships/image" Target="../media/image121.png"/><Relationship Id="rId45" Type="http://schemas.openxmlformats.org/officeDocument/2006/relationships/image" Target="../media/image122.png"/><Relationship Id="rId46" Type="http://schemas.openxmlformats.org/officeDocument/2006/relationships/image" Target="../media/image123.png"/><Relationship Id="rId47" Type="http://schemas.openxmlformats.org/officeDocument/2006/relationships/image" Target="../media/image124.png"/><Relationship Id="rId48" Type="http://schemas.openxmlformats.org/officeDocument/2006/relationships/image" Target="../media/image125.png"/><Relationship Id="rId49" Type="http://schemas.openxmlformats.org/officeDocument/2006/relationships/image" Target="../media/image126.png"/><Relationship Id="rId50" Type="http://schemas.openxmlformats.org/officeDocument/2006/relationships/image" Target="../media/image127.png"/><Relationship Id="rId51" Type="http://schemas.openxmlformats.org/officeDocument/2006/relationships/image" Target="../media/image128.png"/><Relationship Id="rId52" Type="http://schemas.openxmlformats.org/officeDocument/2006/relationships/image" Target="../media/image129.png"/><Relationship Id="rId53" Type="http://schemas.openxmlformats.org/officeDocument/2006/relationships/image" Target="../media/image130.png"/><Relationship Id="rId54" Type="http://schemas.openxmlformats.org/officeDocument/2006/relationships/image" Target="../media/image13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2.jpg"/><Relationship Id="rId3" Type="http://schemas.openxmlformats.org/officeDocument/2006/relationships/image" Target="../media/image133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1" Type="http://schemas.openxmlformats.org/officeDocument/2006/relationships/image" Target="../media/image21.png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openxmlformats.org/officeDocument/2006/relationships/image" Target="../media/image25.png"/><Relationship Id="rId16" Type="http://schemas.openxmlformats.org/officeDocument/2006/relationships/image" Target="../media/image26.png"/><Relationship Id="rId17" Type="http://schemas.openxmlformats.org/officeDocument/2006/relationships/image" Target="../media/image27.png"/><Relationship Id="rId18" Type="http://schemas.openxmlformats.org/officeDocument/2006/relationships/image" Target="../media/image28.png"/><Relationship Id="rId19" Type="http://schemas.openxmlformats.org/officeDocument/2006/relationships/image" Target="../media/image29.png"/><Relationship Id="rId20" Type="http://schemas.openxmlformats.org/officeDocument/2006/relationships/image" Target="../media/image30.png"/><Relationship Id="rId21" Type="http://schemas.openxmlformats.org/officeDocument/2006/relationships/image" Target="../media/image31.png"/><Relationship Id="rId22" Type="http://schemas.openxmlformats.org/officeDocument/2006/relationships/image" Target="../media/image32.png"/><Relationship Id="rId23" Type="http://schemas.openxmlformats.org/officeDocument/2006/relationships/image" Target="../media/image33.png"/><Relationship Id="rId24" Type="http://schemas.openxmlformats.org/officeDocument/2006/relationships/image" Target="../media/image34.png"/><Relationship Id="rId25" Type="http://schemas.openxmlformats.org/officeDocument/2006/relationships/image" Target="../media/image35.png"/><Relationship Id="rId26" Type="http://schemas.openxmlformats.org/officeDocument/2006/relationships/image" Target="../media/image36.png"/><Relationship Id="rId27" Type="http://schemas.openxmlformats.org/officeDocument/2006/relationships/image" Target="../media/image37.png"/><Relationship Id="rId28" Type="http://schemas.openxmlformats.org/officeDocument/2006/relationships/image" Target="../media/image38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jpg"/><Relationship Id="rId3" Type="http://schemas.openxmlformats.org/officeDocument/2006/relationships/image" Target="../media/image40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534162"/>
            <a:ext cx="4038600" cy="1066800"/>
          </a:xfrm>
          <a:prstGeom prst="rect"/>
          <a:ln w="25908">
            <a:solidFill>
              <a:srgbClr val="000000"/>
            </a:solidFill>
          </a:ln>
        </p:spPr>
        <p:txBody>
          <a:bodyPr wrap="square" lIns="0" tIns="148590" rIns="0" bIns="0" rtlCol="0" vert="horz">
            <a:spAutoFit/>
          </a:bodyPr>
          <a:lstStyle/>
          <a:p>
            <a:pPr marL="704850">
              <a:lnSpc>
                <a:spcPct val="100000"/>
              </a:lnSpc>
              <a:spcBef>
                <a:spcPts val="1170"/>
              </a:spcBef>
            </a:pPr>
            <a:r>
              <a:rPr dirty="0" spc="-10" b="1">
                <a:latin typeface="Calibri"/>
                <a:cs typeface="Calibri"/>
              </a:rPr>
              <a:t>Motor</a:t>
            </a:r>
            <a:r>
              <a:rPr dirty="0" spc="-100" b="1">
                <a:latin typeface="Calibri"/>
                <a:cs typeface="Calibri"/>
              </a:rPr>
              <a:t> </a:t>
            </a:r>
            <a:r>
              <a:rPr dirty="0" b="1">
                <a:latin typeface="Calibri"/>
                <a:cs typeface="Calibri"/>
              </a:rPr>
              <a:t>Unit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361" y="3277361"/>
            <a:ext cx="4038600" cy="2819400"/>
          </a:xfrm>
          <a:prstGeom prst="rect">
            <a:avLst/>
          </a:prstGeom>
          <a:ln w="19812">
            <a:solidFill>
              <a:srgbClr val="000000"/>
            </a:solidFill>
          </a:ln>
        </p:spPr>
        <p:txBody>
          <a:bodyPr wrap="square" lIns="0" tIns="10160" rIns="0" bIns="0" rtlCol="0" vert="horz">
            <a:spAutoFit/>
          </a:bodyPr>
          <a:lstStyle/>
          <a:p>
            <a:pPr marL="767080">
              <a:lnSpc>
                <a:spcPct val="100000"/>
              </a:lnSpc>
              <a:spcBef>
                <a:spcPts val="80"/>
              </a:spcBef>
            </a:pPr>
            <a:r>
              <a:rPr dirty="0" sz="3200" spc="-95" b="1">
                <a:latin typeface="Calibri"/>
                <a:cs typeface="Calibri"/>
              </a:rPr>
              <a:t>Dr. </a:t>
            </a:r>
            <a:r>
              <a:rPr dirty="0" sz="3200" b="1">
                <a:latin typeface="Calibri"/>
                <a:cs typeface="Calibri"/>
              </a:rPr>
              <a:t>Aida</a:t>
            </a:r>
            <a:r>
              <a:rPr dirty="0" sz="3200" spc="-25" b="1">
                <a:latin typeface="Calibri"/>
                <a:cs typeface="Calibri"/>
              </a:rPr>
              <a:t> </a:t>
            </a:r>
            <a:r>
              <a:rPr dirty="0" sz="3200" spc="-5" b="1">
                <a:latin typeface="Calibri"/>
                <a:cs typeface="Calibri"/>
              </a:rPr>
              <a:t>Korish</a:t>
            </a:r>
            <a:endParaRPr sz="32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765"/>
              </a:spcBef>
            </a:pPr>
            <a:r>
              <a:rPr dirty="0" sz="3200" b="1">
                <a:latin typeface="Calibri"/>
                <a:cs typeface="Calibri"/>
              </a:rPr>
              <a:t>Assoc. </a:t>
            </a:r>
            <a:r>
              <a:rPr dirty="0" sz="3200" spc="-45" b="1">
                <a:latin typeface="Calibri"/>
                <a:cs typeface="Calibri"/>
              </a:rPr>
              <a:t>Prof.</a:t>
            </a:r>
            <a:r>
              <a:rPr dirty="0" sz="3200" spc="-50" b="1">
                <a:latin typeface="Calibri"/>
                <a:cs typeface="Calibri"/>
              </a:rPr>
              <a:t> </a:t>
            </a:r>
            <a:r>
              <a:rPr dirty="0" sz="3200" spc="-10" b="1">
                <a:latin typeface="Calibri"/>
                <a:cs typeface="Calibri"/>
              </a:rPr>
              <a:t>Physiology</a:t>
            </a:r>
            <a:endParaRPr sz="3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dirty="0" sz="3200" spc="-10" b="1">
                <a:latin typeface="Calibri"/>
                <a:cs typeface="Calibri"/>
              </a:rPr>
              <a:t>KSU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304800"/>
            <a:ext cx="4343400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35246" y="291845"/>
            <a:ext cx="4369435" cy="5893435"/>
          </a:xfrm>
          <a:custGeom>
            <a:avLst/>
            <a:gdLst/>
            <a:ahLst/>
            <a:cxnLst/>
            <a:rect l="l" t="t" r="r" b="b"/>
            <a:pathLst>
              <a:path w="4369434" h="5893435">
                <a:moveTo>
                  <a:pt x="0" y="5893308"/>
                </a:moveTo>
                <a:lnTo>
                  <a:pt x="4369308" y="5893308"/>
                </a:lnTo>
                <a:lnTo>
                  <a:pt x="4369308" y="0"/>
                </a:lnTo>
                <a:lnTo>
                  <a:pt x="0" y="0"/>
                </a:lnTo>
                <a:lnTo>
                  <a:pt x="0" y="589330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12190"/>
            <a:ext cx="2334260" cy="647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10"/>
              <a:t>Motor</a:t>
            </a:r>
            <a:r>
              <a:rPr dirty="0" sz="4000" spc="-75"/>
              <a:t> </a:t>
            </a:r>
            <a:r>
              <a:rPr dirty="0" sz="4000" spc="-5"/>
              <a:t>Unit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457962" y="1372361"/>
            <a:ext cx="4034154" cy="4759960"/>
          </a:xfrm>
          <a:custGeom>
            <a:avLst/>
            <a:gdLst/>
            <a:ahLst/>
            <a:cxnLst/>
            <a:rect l="l" t="t" r="r" b="b"/>
            <a:pathLst>
              <a:path w="4034154" h="4759960">
                <a:moveTo>
                  <a:pt x="0" y="4759452"/>
                </a:moveTo>
                <a:lnTo>
                  <a:pt x="4034028" y="4759452"/>
                </a:lnTo>
                <a:lnTo>
                  <a:pt x="4034028" y="0"/>
                </a:lnTo>
                <a:lnTo>
                  <a:pt x="0" y="0"/>
                </a:lnTo>
                <a:lnTo>
                  <a:pt x="0" y="475945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8640" y="1397508"/>
            <a:ext cx="202692" cy="2133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463039" y="2756916"/>
            <a:ext cx="152400" cy="1600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63039" y="3470147"/>
            <a:ext cx="152400" cy="1600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48640" y="3921252"/>
            <a:ext cx="202692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35940" y="1304797"/>
            <a:ext cx="3845560" cy="4528185"/>
          </a:xfrm>
          <a:prstGeom prst="rect">
            <a:avLst/>
          </a:prstGeom>
        </p:spPr>
        <p:txBody>
          <a:bodyPr wrap="square" lIns="0" tIns="109220" rIns="0" bIns="0" rtlCol="0" vert="horz">
            <a:spAutoFit/>
          </a:bodyPr>
          <a:lstStyle/>
          <a:p>
            <a:pPr marL="355600" marR="396875">
              <a:lnSpc>
                <a:spcPct val="70000"/>
              </a:lnSpc>
              <a:spcBef>
                <a:spcPts val="860"/>
              </a:spcBef>
            </a:pPr>
            <a:r>
              <a:rPr dirty="0" sz="2400" spc="-5">
                <a:latin typeface="Calibri"/>
                <a:cs typeface="Calibri"/>
              </a:rPr>
              <a:t>The number of </a:t>
            </a:r>
            <a:r>
              <a:rPr dirty="0" sz="2400">
                <a:latin typeface="Calibri"/>
                <a:cs typeface="Calibri"/>
              </a:rPr>
              <a:t>muscle  </a:t>
            </a:r>
            <a:r>
              <a:rPr dirty="0" sz="2400" spc="-5">
                <a:latin typeface="Calibri"/>
                <a:cs typeface="Calibri"/>
              </a:rPr>
              <a:t>fibers </a:t>
            </a:r>
            <a:r>
              <a:rPr dirty="0" sz="2400">
                <a:latin typeface="Calibri"/>
                <a:cs typeface="Calibri"/>
              </a:rPr>
              <a:t>in a </a:t>
            </a:r>
            <a:r>
              <a:rPr dirty="0" sz="2400" spc="-10">
                <a:latin typeface="Calibri"/>
                <a:cs typeface="Calibri"/>
              </a:rPr>
              <a:t>motor </a:t>
            </a:r>
            <a:r>
              <a:rPr dirty="0" sz="2400" spc="-5">
                <a:latin typeface="Calibri"/>
                <a:cs typeface="Calibri"/>
              </a:rPr>
              <a:t>unit  </a:t>
            </a:r>
            <a:r>
              <a:rPr dirty="0" sz="2400" spc="-10">
                <a:latin typeface="Calibri"/>
                <a:cs typeface="Calibri"/>
              </a:rPr>
              <a:t>innervated by </a:t>
            </a:r>
            <a:r>
              <a:rPr dirty="0" sz="2400" spc="-5">
                <a:latin typeface="Calibri"/>
                <a:cs typeface="Calibri"/>
              </a:rPr>
              <a:t>one </a:t>
            </a:r>
            <a:r>
              <a:rPr dirty="0" sz="2400" spc="-10">
                <a:latin typeface="Calibri"/>
                <a:cs typeface="Calibri"/>
              </a:rPr>
              <a:t>motor  neuron</a:t>
            </a:r>
            <a:r>
              <a:rPr dirty="0" sz="2400" spc="-9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varies</a:t>
            </a:r>
            <a:endParaRPr sz="2400">
              <a:latin typeface="Calibri"/>
              <a:cs typeface="Calibri"/>
            </a:endParaRPr>
          </a:p>
          <a:p>
            <a:pPr marL="756285" indent="-286385">
              <a:lnSpc>
                <a:spcPts val="206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Calibri"/>
                <a:cs typeface="Calibri"/>
              </a:rPr>
              <a:t>Gastrocnemius</a:t>
            </a:r>
            <a:endParaRPr sz="2000">
              <a:latin typeface="Calibri"/>
              <a:cs typeface="Calibri"/>
            </a:endParaRPr>
          </a:p>
          <a:p>
            <a:pPr marL="1155700">
              <a:lnSpc>
                <a:spcPts val="1735"/>
              </a:lnSpc>
            </a:pPr>
            <a:r>
              <a:rPr dirty="0" sz="1800" spc="-5">
                <a:latin typeface="Calibri"/>
                <a:cs typeface="Calibri"/>
              </a:rPr>
              <a:t>2,000 muscle </a:t>
            </a:r>
            <a:r>
              <a:rPr dirty="0" sz="1800" spc="-10">
                <a:latin typeface="Calibri"/>
                <a:cs typeface="Calibri"/>
              </a:rPr>
              <a:t>fibers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</a:t>
            </a:r>
            <a:endParaRPr sz="1800">
              <a:latin typeface="Calibri"/>
              <a:cs typeface="Calibri"/>
            </a:endParaRPr>
          </a:p>
          <a:p>
            <a:pPr marL="1155700">
              <a:lnSpc>
                <a:spcPts val="1714"/>
              </a:lnSpc>
            </a:pPr>
            <a:r>
              <a:rPr dirty="0" sz="1800" spc="-5">
                <a:latin typeface="Calibri"/>
                <a:cs typeface="Calibri"/>
              </a:rPr>
              <a:t>motor</a:t>
            </a:r>
            <a:r>
              <a:rPr dirty="0" sz="1800" spc="-90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neuron</a:t>
            </a:r>
            <a:endParaRPr sz="1800">
              <a:latin typeface="Calibri"/>
              <a:cs typeface="Calibri"/>
            </a:endParaRPr>
          </a:p>
          <a:p>
            <a:pPr marL="756285" indent="-286385">
              <a:lnSpc>
                <a:spcPts val="2170"/>
              </a:lnSpc>
              <a:buFont typeface="Arial"/>
              <a:buChar char="–"/>
              <a:tabLst>
                <a:tab pos="756285" algn="l"/>
                <a:tab pos="756920" algn="l"/>
              </a:tabLst>
            </a:pPr>
            <a:r>
              <a:rPr dirty="0" sz="2000" spc="-10">
                <a:latin typeface="Calibri"/>
                <a:cs typeface="Calibri"/>
              </a:rPr>
              <a:t>Extra </a:t>
            </a:r>
            <a:r>
              <a:rPr dirty="0" sz="2000">
                <a:latin typeface="Calibri"/>
                <a:cs typeface="Calibri"/>
              </a:rPr>
              <a:t>ocular</a:t>
            </a:r>
            <a:r>
              <a:rPr dirty="0" sz="2000" spc="-9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muscles</a:t>
            </a:r>
            <a:endParaRPr sz="2000">
              <a:latin typeface="Calibri"/>
              <a:cs typeface="Calibri"/>
            </a:endParaRPr>
          </a:p>
          <a:p>
            <a:pPr marL="1155700" marR="5080">
              <a:lnSpc>
                <a:spcPct val="70000"/>
              </a:lnSpc>
              <a:spcBef>
                <a:spcPts val="540"/>
              </a:spcBef>
            </a:pPr>
            <a:r>
              <a:rPr dirty="0" sz="1800">
                <a:latin typeface="Calibri"/>
                <a:cs typeface="Calibri"/>
              </a:rPr>
              <a:t>&lt; 10 </a:t>
            </a:r>
            <a:r>
              <a:rPr dirty="0" sz="1800" spc="-5">
                <a:latin typeface="Calibri"/>
                <a:cs typeface="Calibri"/>
              </a:rPr>
              <a:t>muscle </a:t>
            </a:r>
            <a:r>
              <a:rPr dirty="0" sz="1800" spc="-10">
                <a:latin typeface="Calibri"/>
                <a:cs typeface="Calibri"/>
              </a:rPr>
              <a:t>fibers </a:t>
            </a:r>
            <a:r>
              <a:rPr dirty="0" sz="1800">
                <a:latin typeface="Calibri"/>
                <a:cs typeface="Calibri"/>
              </a:rPr>
              <a:t>per </a:t>
            </a:r>
            <a:r>
              <a:rPr dirty="0" sz="1800" spc="-10">
                <a:latin typeface="Calibri"/>
                <a:cs typeface="Calibri"/>
              </a:rPr>
              <a:t>motor  neuron</a:t>
            </a:r>
            <a:endParaRPr sz="1800">
              <a:latin typeface="Calibri"/>
              <a:cs typeface="Calibri"/>
            </a:endParaRPr>
          </a:p>
          <a:p>
            <a:pPr marL="355600">
              <a:lnSpc>
                <a:spcPts val="2150"/>
              </a:lnSpc>
            </a:pPr>
            <a:r>
              <a:rPr dirty="0" sz="2400" spc="-5">
                <a:latin typeface="Calibri"/>
                <a:cs typeface="Calibri"/>
              </a:rPr>
              <a:t>Ratio of </a:t>
            </a:r>
            <a:r>
              <a:rPr dirty="0" sz="2400">
                <a:latin typeface="Calibri"/>
                <a:cs typeface="Calibri"/>
              </a:rPr>
              <a:t>muscle </a:t>
            </a:r>
            <a:r>
              <a:rPr dirty="0" sz="2400" spc="-10">
                <a:latin typeface="Calibri"/>
                <a:cs typeface="Calibri"/>
              </a:rPr>
              <a:t>fibers</a:t>
            </a:r>
            <a:r>
              <a:rPr dirty="0" sz="2400" spc="-5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to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ts val="2305"/>
              </a:lnSpc>
            </a:pPr>
            <a:r>
              <a:rPr dirty="0" sz="2400" spc="-10">
                <a:latin typeface="Calibri"/>
                <a:cs typeface="Calibri"/>
              </a:rPr>
              <a:t>motor</a:t>
            </a:r>
            <a:r>
              <a:rPr dirty="0" sz="2400" spc="-70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neurons</a:t>
            </a:r>
            <a:endParaRPr sz="2400">
              <a:latin typeface="Calibri"/>
              <a:cs typeface="Calibri"/>
            </a:endParaRPr>
          </a:p>
          <a:p>
            <a:pPr marL="299085" marR="24130" indent="-287020">
              <a:lnSpc>
                <a:spcPct val="70000"/>
              </a:lnSpc>
              <a:spcBef>
                <a:spcPts val="720"/>
              </a:spcBef>
            </a:pPr>
            <a:r>
              <a:rPr dirty="0" sz="2400" spc="-5">
                <a:latin typeface="Arial"/>
                <a:cs typeface="Arial"/>
              </a:rPr>
              <a:t>– </a:t>
            </a:r>
            <a:r>
              <a:rPr dirty="0" sz="2400" spc="-10">
                <a:latin typeface="Calibri"/>
                <a:cs typeface="Calibri"/>
              </a:rPr>
              <a:t>Affects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precision of  </a:t>
            </a:r>
            <a:r>
              <a:rPr dirty="0" sz="2400" spc="-10">
                <a:latin typeface="Calibri"/>
                <a:cs typeface="Calibri"/>
              </a:rPr>
              <a:t>movement </a:t>
            </a:r>
            <a:r>
              <a:rPr dirty="0" sz="2400">
                <a:latin typeface="Calibri"/>
                <a:cs typeface="Calibri"/>
              </a:rPr>
              <a:t>i.e </a:t>
            </a:r>
            <a:r>
              <a:rPr dirty="0" sz="2400" spc="-5">
                <a:latin typeface="Calibri"/>
                <a:cs typeface="Calibri"/>
              </a:rPr>
              <a:t>small number  </a:t>
            </a:r>
            <a:r>
              <a:rPr dirty="0" sz="2400">
                <a:latin typeface="Calibri"/>
                <a:cs typeface="Calibri"/>
              </a:rPr>
              <a:t>is </a:t>
            </a:r>
            <a:r>
              <a:rPr dirty="0" sz="2400" spc="-5">
                <a:latin typeface="Calibri"/>
                <a:cs typeface="Calibri"/>
              </a:rPr>
              <a:t>associated </a:t>
            </a:r>
            <a:r>
              <a:rPr dirty="0" sz="2400">
                <a:latin typeface="Calibri"/>
                <a:cs typeface="Calibri"/>
              </a:rPr>
              <a:t>with </a:t>
            </a:r>
            <a:r>
              <a:rPr dirty="0" sz="2400" spc="-10">
                <a:latin typeface="Calibri"/>
                <a:cs typeface="Calibri"/>
              </a:rPr>
              <a:t>more  </a:t>
            </a:r>
            <a:r>
              <a:rPr dirty="0" sz="2400" spc="-5">
                <a:latin typeface="Calibri"/>
                <a:cs typeface="Calibri"/>
              </a:rPr>
              <a:t>precise </a:t>
            </a:r>
            <a:r>
              <a:rPr dirty="0" sz="2400" spc="-10">
                <a:latin typeface="Calibri"/>
                <a:cs typeface="Calibri"/>
              </a:rPr>
              <a:t>movements </a:t>
            </a:r>
            <a:r>
              <a:rPr dirty="0" sz="2400">
                <a:latin typeface="Calibri"/>
                <a:cs typeface="Calibri"/>
              </a:rPr>
              <a:t>and vice  </a:t>
            </a:r>
            <a:r>
              <a:rPr dirty="0" sz="2400" spc="-15">
                <a:latin typeface="Calibri"/>
                <a:cs typeface="Calibri"/>
              </a:rPr>
              <a:t>versa.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47844" y="5791200"/>
            <a:ext cx="4296156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847844" y="5791200"/>
            <a:ext cx="4296410" cy="152400"/>
          </a:xfrm>
          <a:custGeom>
            <a:avLst/>
            <a:gdLst/>
            <a:ahLst/>
            <a:cxnLst/>
            <a:rect l="l" t="t" r="r" b="b"/>
            <a:pathLst>
              <a:path w="4296409" h="152400">
                <a:moveTo>
                  <a:pt x="0" y="152400"/>
                </a:moveTo>
                <a:lnTo>
                  <a:pt x="4296156" y="152400"/>
                </a:lnTo>
                <a:lnTo>
                  <a:pt x="429615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724400" y="5943600"/>
            <a:ext cx="4296156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724400" y="5943600"/>
            <a:ext cx="4296410" cy="152400"/>
          </a:xfrm>
          <a:custGeom>
            <a:avLst/>
            <a:gdLst/>
            <a:ahLst/>
            <a:cxnLst/>
            <a:rect l="l" t="t" r="r" b="b"/>
            <a:pathLst>
              <a:path w="4296409" h="152400">
                <a:moveTo>
                  <a:pt x="0" y="152400"/>
                </a:moveTo>
                <a:lnTo>
                  <a:pt x="4296156" y="152400"/>
                </a:lnTo>
                <a:lnTo>
                  <a:pt x="429615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847844" y="6096000"/>
            <a:ext cx="4296156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847844" y="6096000"/>
            <a:ext cx="4296410" cy="152400"/>
          </a:xfrm>
          <a:custGeom>
            <a:avLst/>
            <a:gdLst/>
            <a:ahLst/>
            <a:cxnLst/>
            <a:rect l="l" t="t" r="r" b="b"/>
            <a:pathLst>
              <a:path w="4296409" h="152400">
                <a:moveTo>
                  <a:pt x="0" y="152400"/>
                </a:moveTo>
                <a:lnTo>
                  <a:pt x="4296156" y="152400"/>
                </a:lnTo>
                <a:lnTo>
                  <a:pt x="429615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724400" y="6248400"/>
            <a:ext cx="4296156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724400" y="6248400"/>
            <a:ext cx="4296410" cy="152400"/>
          </a:xfrm>
          <a:custGeom>
            <a:avLst/>
            <a:gdLst/>
            <a:ahLst/>
            <a:cxnLst/>
            <a:rect l="l" t="t" r="r" b="b"/>
            <a:pathLst>
              <a:path w="4296409" h="152400">
                <a:moveTo>
                  <a:pt x="0" y="152400"/>
                </a:moveTo>
                <a:lnTo>
                  <a:pt x="4296156" y="152400"/>
                </a:lnTo>
                <a:lnTo>
                  <a:pt x="429615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724400" y="5638800"/>
            <a:ext cx="4296156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724400" y="5638800"/>
            <a:ext cx="4296410" cy="152400"/>
          </a:xfrm>
          <a:custGeom>
            <a:avLst/>
            <a:gdLst/>
            <a:ahLst/>
            <a:cxnLst/>
            <a:rect l="l" t="t" r="r" b="b"/>
            <a:pathLst>
              <a:path w="4296409" h="152400">
                <a:moveTo>
                  <a:pt x="0" y="152400"/>
                </a:moveTo>
                <a:lnTo>
                  <a:pt x="4296156" y="152400"/>
                </a:lnTo>
                <a:lnTo>
                  <a:pt x="429615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524755" y="0"/>
            <a:ext cx="4352544" cy="63840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23815" y="6096000"/>
            <a:ext cx="4456176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495800" y="6248400"/>
            <a:ext cx="44577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23815" y="6400800"/>
            <a:ext cx="4456176" cy="152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495800" y="6553200"/>
            <a:ext cx="4457700" cy="15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495800" y="5943600"/>
            <a:ext cx="4457700" cy="15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686300" y="5335523"/>
            <a:ext cx="4457700" cy="152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559808" y="5487923"/>
            <a:ext cx="4456176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686300" y="5640323"/>
            <a:ext cx="4457700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4559808" y="5792723"/>
            <a:ext cx="4456176" cy="1524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4559808" y="5183123"/>
            <a:ext cx="4456176" cy="1524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686300" y="4572000"/>
            <a:ext cx="445770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559808" y="4724400"/>
            <a:ext cx="4456176" cy="152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86300" y="4876800"/>
            <a:ext cx="4457700" cy="1524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59808" y="5029200"/>
            <a:ext cx="4456176" cy="1524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559808" y="4419600"/>
            <a:ext cx="4456176" cy="1524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489703" y="4413503"/>
          <a:ext cx="4602480" cy="22987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008"/>
                <a:gridCol w="64007"/>
                <a:gridCol w="62484"/>
                <a:gridCol w="4267200"/>
                <a:gridCol w="62484"/>
                <a:gridCol w="64007"/>
              </a:tblGrid>
              <a:tr h="152400">
                <a:tc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192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gridSpan="3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192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gridSpan="3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3162">
                <a:tc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192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53162">
                <a:tc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192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gridSpan="3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192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2400">
                <a:tc gridSpan="3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1637">
                <a:tc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192">
                      <a:solidFill>
                        <a:srgbClr val="000000"/>
                      </a:solidFill>
                      <a:prstDash val="solid"/>
                    </a:lnR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51637">
                <a:tc gridSpan="4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 gridSpan="2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 gridSpan="4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 gridSpan="2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4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 gridSpan="4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R w="12192">
                      <a:solidFill>
                        <a:srgbClr val="000000"/>
                      </a:solidFill>
                      <a:prstDash val="solid"/>
                    </a:lnR>
                    <a:lnT w="12192">
                      <a:solidFill>
                        <a:srgbClr val="000000"/>
                      </a:solidFill>
                      <a:prstDash val="solid"/>
                    </a:lnT>
                    <a:lnB w="12192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2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192">
                      <a:solidFill>
                        <a:srgbClr val="000000"/>
                      </a:solidFill>
                      <a:prstDash val="solid"/>
                    </a:lnL>
                    <a:lnT w="12192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8" name="object 18"/>
          <p:cNvSpPr/>
          <p:nvPr/>
        </p:nvSpPr>
        <p:spPr>
          <a:xfrm>
            <a:off x="7789798" y="568325"/>
            <a:ext cx="236854" cy="546100"/>
          </a:xfrm>
          <a:custGeom>
            <a:avLst/>
            <a:gdLst/>
            <a:ahLst/>
            <a:cxnLst/>
            <a:rect l="l" t="t" r="r" b="b"/>
            <a:pathLst>
              <a:path w="236854" h="546100">
                <a:moveTo>
                  <a:pt x="0" y="546100"/>
                </a:moveTo>
                <a:lnTo>
                  <a:pt x="236600" y="0"/>
                </a:lnTo>
              </a:path>
            </a:pathLst>
          </a:custGeom>
          <a:ln w="1270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7971281" y="460248"/>
            <a:ext cx="417195" cy="202565"/>
          </a:xfrm>
          <a:custGeom>
            <a:avLst/>
            <a:gdLst/>
            <a:ahLst/>
            <a:cxnLst/>
            <a:rect l="l" t="t" r="r" b="b"/>
            <a:pathLst>
              <a:path w="417195" h="202565">
                <a:moveTo>
                  <a:pt x="0" y="202056"/>
                </a:moveTo>
                <a:lnTo>
                  <a:pt x="417195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972425" y="41148"/>
            <a:ext cx="215265" cy="619125"/>
          </a:xfrm>
          <a:custGeom>
            <a:avLst/>
            <a:gdLst/>
            <a:ahLst/>
            <a:cxnLst/>
            <a:rect l="l" t="t" r="r" b="b"/>
            <a:pathLst>
              <a:path w="215265" h="619125">
                <a:moveTo>
                  <a:pt x="0" y="619125"/>
                </a:moveTo>
                <a:lnTo>
                  <a:pt x="21501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909559" y="873252"/>
            <a:ext cx="838200" cy="0"/>
          </a:xfrm>
          <a:custGeom>
            <a:avLst/>
            <a:gdLst/>
            <a:ahLst/>
            <a:cxnLst/>
            <a:rect l="l" t="t" r="r" b="b"/>
            <a:pathLst>
              <a:path w="838200" h="0">
                <a:moveTo>
                  <a:pt x="0" y="0"/>
                </a:moveTo>
                <a:lnTo>
                  <a:pt x="83820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8442959" y="568451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15911" y="2625089"/>
            <a:ext cx="190500" cy="217170"/>
          </a:xfrm>
          <a:custGeom>
            <a:avLst/>
            <a:gdLst/>
            <a:ahLst/>
            <a:cxnLst/>
            <a:rect l="l" t="t" r="r" b="b"/>
            <a:pathLst>
              <a:path w="190500" h="217169">
                <a:moveTo>
                  <a:pt x="0" y="217170"/>
                </a:moveTo>
                <a:lnTo>
                  <a:pt x="190500" y="217170"/>
                </a:lnTo>
                <a:lnTo>
                  <a:pt x="19050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15911" y="3390900"/>
            <a:ext cx="190500" cy="68580"/>
          </a:xfrm>
          <a:custGeom>
            <a:avLst/>
            <a:gdLst/>
            <a:ahLst/>
            <a:cxnLst/>
            <a:rect l="l" t="t" r="r" b="b"/>
            <a:pathLst>
              <a:path w="190500" h="68579">
                <a:moveTo>
                  <a:pt x="0" y="68579"/>
                </a:moveTo>
                <a:lnTo>
                  <a:pt x="190500" y="68579"/>
                </a:lnTo>
                <a:lnTo>
                  <a:pt x="19050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4733687" y="4230623"/>
            <a:ext cx="4228750" cy="24795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5707379" y="661416"/>
            <a:ext cx="2590800" cy="2209800"/>
          </a:xfrm>
          <a:custGeom>
            <a:avLst/>
            <a:gdLst/>
            <a:ahLst/>
            <a:cxnLst/>
            <a:rect l="l" t="t" r="r" b="b"/>
            <a:pathLst>
              <a:path w="2590800" h="2209800">
                <a:moveTo>
                  <a:pt x="2068068" y="946276"/>
                </a:moveTo>
                <a:lnTo>
                  <a:pt x="2068068" y="1263523"/>
                </a:lnTo>
                <a:lnTo>
                  <a:pt x="2590800" y="1104900"/>
                </a:lnTo>
                <a:lnTo>
                  <a:pt x="2068068" y="946276"/>
                </a:lnTo>
                <a:close/>
              </a:path>
              <a:path w="2590800" h="2209800">
                <a:moveTo>
                  <a:pt x="1481327" y="1763903"/>
                </a:moveTo>
                <a:lnTo>
                  <a:pt x="1109472" y="1763903"/>
                </a:lnTo>
                <a:lnTo>
                  <a:pt x="1295400" y="2209800"/>
                </a:lnTo>
                <a:lnTo>
                  <a:pt x="1481327" y="1763903"/>
                </a:lnTo>
                <a:close/>
              </a:path>
              <a:path w="2590800" h="2209800">
                <a:moveTo>
                  <a:pt x="617601" y="1458722"/>
                </a:moveTo>
                <a:lnTo>
                  <a:pt x="379349" y="1886077"/>
                </a:lnTo>
                <a:lnTo>
                  <a:pt x="880491" y="1683004"/>
                </a:lnTo>
                <a:lnTo>
                  <a:pt x="617601" y="1458722"/>
                </a:lnTo>
                <a:close/>
              </a:path>
              <a:path w="2590800" h="2209800">
                <a:moveTo>
                  <a:pt x="1973199" y="1458722"/>
                </a:moveTo>
                <a:lnTo>
                  <a:pt x="1710309" y="1683004"/>
                </a:lnTo>
                <a:lnTo>
                  <a:pt x="2211324" y="1886077"/>
                </a:lnTo>
                <a:lnTo>
                  <a:pt x="1973199" y="1458722"/>
                </a:lnTo>
                <a:close/>
              </a:path>
              <a:path w="2590800" h="2209800">
                <a:moveTo>
                  <a:pt x="1295400" y="552450"/>
                </a:moveTo>
                <a:lnTo>
                  <a:pt x="1244776" y="554112"/>
                </a:lnTo>
                <a:lnTo>
                  <a:pt x="1195220" y="559017"/>
                </a:lnTo>
                <a:lnTo>
                  <a:pt x="1146874" y="567043"/>
                </a:lnTo>
                <a:lnTo>
                  <a:pt x="1099882" y="578066"/>
                </a:lnTo>
                <a:lnTo>
                  <a:pt x="1054389" y="591963"/>
                </a:lnTo>
                <a:lnTo>
                  <a:pt x="1010538" y="608611"/>
                </a:lnTo>
                <a:lnTo>
                  <a:pt x="968473" y="627888"/>
                </a:lnTo>
                <a:lnTo>
                  <a:pt x="928338" y="649670"/>
                </a:lnTo>
                <a:lnTo>
                  <a:pt x="890278" y="673834"/>
                </a:lnTo>
                <a:lnTo>
                  <a:pt x="854435" y="700258"/>
                </a:lnTo>
                <a:lnTo>
                  <a:pt x="820954" y="728819"/>
                </a:lnTo>
                <a:lnTo>
                  <a:pt x="789978" y="759394"/>
                </a:lnTo>
                <a:lnTo>
                  <a:pt x="761652" y="791859"/>
                </a:lnTo>
                <a:lnTo>
                  <a:pt x="736120" y="826092"/>
                </a:lnTo>
                <a:lnTo>
                  <a:pt x="713525" y="861970"/>
                </a:lnTo>
                <a:lnTo>
                  <a:pt x="694011" y="899371"/>
                </a:lnTo>
                <a:lnTo>
                  <a:pt x="677723" y="938170"/>
                </a:lnTo>
                <a:lnTo>
                  <a:pt x="664803" y="978245"/>
                </a:lnTo>
                <a:lnTo>
                  <a:pt x="655397" y="1019474"/>
                </a:lnTo>
                <a:lnTo>
                  <a:pt x="649648" y="1061733"/>
                </a:lnTo>
                <a:lnTo>
                  <a:pt x="647700" y="1104900"/>
                </a:lnTo>
                <a:lnTo>
                  <a:pt x="649648" y="1148066"/>
                </a:lnTo>
                <a:lnTo>
                  <a:pt x="655397" y="1190325"/>
                </a:lnTo>
                <a:lnTo>
                  <a:pt x="664803" y="1231554"/>
                </a:lnTo>
                <a:lnTo>
                  <a:pt x="677723" y="1271629"/>
                </a:lnTo>
                <a:lnTo>
                  <a:pt x="694011" y="1310428"/>
                </a:lnTo>
                <a:lnTo>
                  <a:pt x="713525" y="1347829"/>
                </a:lnTo>
                <a:lnTo>
                  <a:pt x="736120" y="1383707"/>
                </a:lnTo>
                <a:lnTo>
                  <a:pt x="761652" y="1417940"/>
                </a:lnTo>
                <a:lnTo>
                  <a:pt x="789978" y="1450405"/>
                </a:lnTo>
                <a:lnTo>
                  <a:pt x="820954" y="1480980"/>
                </a:lnTo>
                <a:lnTo>
                  <a:pt x="854435" y="1509541"/>
                </a:lnTo>
                <a:lnTo>
                  <a:pt x="890278" y="1535965"/>
                </a:lnTo>
                <a:lnTo>
                  <a:pt x="928338" y="1560129"/>
                </a:lnTo>
                <a:lnTo>
                  <a:pt x="968473" y="1581912"/>
                </a:lnTo>
                <a:lnTo>
                  <a:pt x="1010538" y="1601188"/>
                </a:lnTo>
                <a:lnTo>
                  <a:pt x="1054389" y="1617836"/>
                </a:lnTo>
                <a:lnTo>
                  <a:pt x="1099882" y="1631733"/>
                </a:lnTo>
                <a:lnTo>
                  <a:pt x="1146874" y="1642756"/>
                </a:lnTo>
                <a:lnTo>
                  <a:pt x="1195220" y="1650782"/>
                </a:lnTo>
                <a:lnTo>
                  <a:pt x="1244776" y="1655687"/>
                </a:lnTo>
                <a:lnTo>
                  <a:pt x="1295400" y="1657350"/>
                </a:lnTo>
                <a:lnTo>
                  <a:pt x="1346023" y="1655687"/>
                </a:lnTo>
                <a:lnTo>
                  <a:pt x="1395579" y="1650782"/>
                </a:lnTo>
                <a:lnTo>
                  <a:pt x="1443925" y="1642756"/>
                </a:lnTo>
                <a:lnTo>
                  <a:pt x="1490917" y="1631733"/>
                </a:lnTo>
                <a:lnTo>
                  <a:pt x="1536410" y="1617836"/>
                </a:lnTo>
                <a:lnTo>
                  <a:pt x="1580261" y="1601188"/>
                </a:lnTo>
                <a:lnTo>
                  <a:pt x="1622326" y="1581911"/>
                </a:lnTo>
                <a:lnTo>
                  <a:pt x="1662461" y="1560129"/>
                </a:lnTo>
                <a:lnTo>
                  <a:pt x="1700521" y="1535965"/>
                </a:lnTo>
                <a:lnTo>
                  <a:pt x="1736364" y="1509541"/>
                </a:lnTo>
                <a:lnTo>
                  <a:pt x="1769845" y="1480980"/>
                </a:lnTo>
                <a:lnTo>
                  <a:pt x="1800821" y="1450405"/>
                </a:lnTo>
                <a:lnTo>
                  <a:pt x="1829147" y="1417940"/>
                </a:lnTo>
                <a:lnTo>
                  <a:pt x="1854679" y="1383707"/>
                </a:lnTo>
                <a:lnTo>
                  <a:pt x="1877274" y="1347829"/>
                </a:lnTo>
                <a:lnTo>
                  <a:pt x="1896788" y="1310428"/>
                </a:lnTo>
                <a:lnTo>
                  <a:pt x="1913076" y="1271629"/>
                </a:lnTo>
                <a:lnTo>
                  <a:pt x="1925996" y="1231554"/>
                </a:lnTo>
                <a:lnTo>
                  <a:pt x="1935402" y="1190325"/>
                </a:lnTo>
                <a:lnTo>
                  <a:pt x="1941151" y="1148066"/>
                </a:lnTo>
                <a:lnTo>
                  <a:pt x="1943100" y="1104900"/>
                </a:lnTo>
                <a:lnTo>
                  <a:pt x="1941151" y="1061733"/>
                </a:lnTo>
                <a:lnTo>
                  <a:pt x="1935402" y="1019474"/>
                </a:lnTo>
                <a:lnTo>
                  <a:pt x="1925996" y="978245"/>
                </a:lnTo>
                <a:lnTo>
                  <a:pt x="1913076" y="938170"/>
                </a:lnTo>
                <a:lnTo>
                  <a:pt x="1896788" y="899371"/>
                </a:lnTo>
                <a:lnTo>
                  <a:pt x="1877274" y="861970"/>
                </a:lnTo>
                <a:lnTo>
                  <a:pt x="1854679" y="826092"/>
                </a:lnTo>
                <a:lnTo>
                  <a:pt x="1829147" y="791859"/>
                </a:lnTo>
                <a:lnTo>
                  <a:pt x="1800821" y="759394"/>
                </a:lnTo>
                <a:lnTo>
                  <a:pt x="1769845" y="728819"/>
                </a:lnTo>
                <a:lnTo>
                  <a:pt x="1736364" y="700258"/>
                </a:lnTo>
                <a:lnTo>
                  <a:pt x="1700521" y="673834"/>
                </a:lnTo>
                <a:lnTo>
                  <a:pt x="1662461" y="649670"/>
                </a:lnTo>
                <a:lnTo>
                  <a:pt x="1622326" y="627887"/>
                </a:lnTo>
                <a:lnTo>
                  <a:pt x="1580261" y="608611"/>
                </a:lnTo>
                <a:lnTo>
                  <a:pt x="1536410" y="591963"/>
                </a:lnTo>
                <a:lnTo>
                  <a:pt x="1490917" y="578066"/>
                </a:lnTo>
                <a:lnTo>
                  <a:pt x="1443925" y="567043"/>
                </a:lnTo>
                <a:lnTo>
                  <a:pt x="1395579" y="559017"/>
                </a:lnTo>
                <a:lnTo>
                  <a:pt x="1346023" y="554112"/>
                </a:lnTo>
                <a:lnTo>
                  <a:pt x="1295400" y="552450"/>
                </a:lnTo>
                <a:close/>
              </a:path>
              <a:path w="2590800" h="2209800">
                <a:moveTo>
                  <a:pt x="522732" y="946276"/>
                </a:moveTo>
                <a:lnTo>
                  <a:pt x="0" y="1104900"/>
                </a:lnTo>
                <a:lnTo>
                  <a:pt x="522732" y="1263523"/>
                </a:lnTo>
                <a:lnTo>
                  <a:pt x="522732" y="946276"/>
                </a:lnTo>
                <a:close/>
              </a:path>
              <a:path w="2590800" h="2209800">
                <a:moveTo>
                  <a:pt x="379349" y="323596"/>
                </a:moveTo>
                <a:lnTo>
                  <a:pt x="617601" y="751078"/>
                </a:lnTo>
                <a:lnTo>
                  <a:pt x="880491" y="526796"/>
                </a:lnTo>
                <a:lnTo>
                  <a:pt x="379349" y="323596"/>
                </a:lnTo>
                <a:close/>
              </a:path>
              <a:path w="2590800" h="2209800">
                <a:moveTo>
                  <a:pt x="2211324" y="323596"/>
                </a:moveTo>
                <a:lnTo>
                  <a:pt x="1710309" y="526796"/>
                </a:lnTo>
                <a:lnTo>
                  <a:pt x="1973199" y="751078"/>
                </a:lnTo>
                <a:lnTo>
                  <a:pt x="2211324" y="323596"/>
                </a:lnTo>
                <a:close/>
              </a:path>
              <a:path w="2590800" h="2209800">
                <a:moveTo>
                  <a:pt x="1295400" y="0"/>
                </a:moveTo>
                <a:lnTo>
                  <a:pt x="1109472" y="445897"/>
                </a:lnTo>
                <a:lnTo>
                  <a:pt x="1481327" y="445897"/>
                </a:lnTo>
                <a:lnTo>
                  <a:pt x="1295400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195059" y="1091183"/>
            <a:ext cx="1610995" cy="1356360"/>
          </a:xfrm>
          <a:custGeom>
            <a:avLst/>
            <a:gdLst/>
            <a:ahLst/>
            <a:cxnLst/>
            <a:rect l="l" t="t" r="r" b="b"/>
            <a:pathLst>
              <a:path w="1610995" h="1356360">
                <a:moveTo>
                  <a:pt x="805434" y="0"/>
                </a:moveTo>
                <a:lnTo>
                  <a:pt x="752470" y="1442"/>
                </a:lnTo>
                <a:lnTo>
                  <a:pt x="700423" y="5711"/>
                </a:lnTo>
                <a:lnTo>
                  <a:pt x="649397" y="12715"/>
                </a:lnTo>
                <a:lnTo>
                  <a:pt x="599498" y="22367"/>
                </a:lnTo>
                <a:lnTo>
                  <a:pt x="550834" y="34576"/>
                </a:lnTo>
                <a:lnTo>
                  <a:pt x="503510" y="49253"/>
                </a:lnTo>
                <a:lnTo>
                  <a:pt x="457631" y="66309"/>
                </a:lnTo>
                <a:lnTo>
                  <a:pt x="413305" y="85655"/>
                </a:lnTo>
                <a:lnTo>
                  <a:pt x="370636" y="107200"/>
                </a:lnTo>
                <a:lnTo>
                  <a:pt x="329732" y="130856"/>
                </a:lnTo>
                <a:lnTo>
                  <a:pt x="290698" y="156533"/>
                </a:lnTo>
                <a:lnTo>
                  <a:pt x="253641" y="184142"/>
                </a:lnTo>
                <a:lnTo>
                  <a:pt x="218665" y="213594"/>
                </a:lnTo>
                <a:lnTo>
                  <a:pt x="185879" y="244798"/>
                </a:lnTo>
                <a:lnTo>
                  <a:pt x="155387" y="277666"/>
                </a:lnTo>
                <a:lnTo>
                  <a:pt x="127295" y="312108"/>
                </a:lnTo>
                <a:lnTo>
                  <a:pt x="101710" y="348036"/>
                </a:lnTo>
                <a:lnTo>
                  <a:pt x="78738" y="385358"/>
                </a:lnTo>
                <a:lnTo>
                  <a:pt x="58485" y="423987"/>
                </a:lnTo>
                <a:lnTo>
                  <a:pt x="41056" y="463832"/>
                </a:lnTo>
                <a:lnTo>
                  <a:pt x="26559" y="504804"/>
                </a:lnTo>
                <a:lnTo>
                  <a:pt x="15098" y="546815"/>
                </a:lnTo>
                <a:lnTo>
                  <a:pt x="6781" y="589774"/>
                </a:lnTo>
                <a:lnTo>
                  <a:pt x="1712" y="633592"/>
                </a:lnTo>
                <a:lnTo>
                  <a:pt x="0" y="678179"/>
                </a:lnTo>
                <a:lnTo>
                  <a:pt x="1712" y="722767"/>
                </a:lnTo>
                <a:lnTo>
                  <a:pt x="6781" y="766585"/>
                </a:lnTo>
                <a:lnTo>
                  <a:pt x="15098" y="809544"/>
                </a:lnTo>
                <a:lnTo>
                  <a:pt x="26559" y="851555"/>
                </a:lnTo>
                <a:lnTo>
                  <a:pt x="41056" y="892527"/>
                </a:lnTo>
                <a:lnTo>
                  <a:pt x="58485" y="932372"/>
                </a:lnTo>
                <a:lnTo>
                  <a:pt x="78738" y="971001"/>
                </a:lnTo>
                <a:lnTo>
                  <a:pt x="101710" y="1008323"/>
                </a:lnTo>
                <a:lnTo>
                  <a:pt x="127295" y="1044251"/>
                </a:lnTo>
                <a:lnTo>
                  <a:pt x="155387" y="1078693"/>
                </a:lnTo>
                <a:lnTo>
                  <a:pt x="185879" y="1111561"/>
                </a:lnTo>
                <a:lnTo>
                  <a:pt x="218665" y="1142765"/>
                </a:lnTo>
                <a:lnTo>
                  <a:pt x="253641" y="1172217"/>
                </a:lnTo>
                <a:lnTo>
                  <a:pt x="290698" y="1199826"/>
                </a:lnTo>
                <a:lnTo>
                  <a:pt x="329732" y="1225503"/>
                </a:lnTo>
                <a:lnTo>
                  <a:pt x="370636" y="1249159"/>
                </a:lnTo>
                <a:lnTo>
                  <a:pt x="413305" y="1270704"/>
                </a:lnTo>
                <a:lnTo>
                  <a:pt x="457631" y="1290050"/>
                </a:lnTo>
                <a:lnTo>
                  <a:pt x="503510" y="1307106"/>
                </a:lnTo>
                <a:lnTo>
                  <a:pt x="550834" y="1321783"/>
                </a:lnTo>
                <a:lnTo>
                  <a:pt x="599498" y="1333992"/>
                </a:lnTo>
                <a:lnTo>
                  <a:pt x="649397" y="1343644"/>
                </a:lnTo>
                <a:lnTo>
                  <a:pt x="700423" y="1350648"/>
                </a:lnTo>
                <a:lnTo>
                  <a:pt x="752470" y="1354917"/>
                </a:lnTo>
                <a:lnTo>
                  <a:pt x="805434" y="1356360"/>
                </a:lnTo>
                <a:lnTo>
                  <a:pt x="858397" y="1354917"/>
                </a:lnTo>
                <a:lnTo>
                  <a:pt x="910444" y="1350648"/>
                </a:lnTo>
                <a:lnTo>
                  <a:pt x="961470" y="1343644"/>
                </a:lnTo>
                <a:lnTo>
                  <a:pt x="1011369" y="1333992"/>
                </a:lnTo>
                <a:lnTo>
                  <a:pt x="1060033" y="1321783"/>
                </a:lnTo>
                <a:lnTo>
                  <a:pt x="1107357" y="1307106"/>
                </a:lnTo>
                <a:lnTo>
                  <a:pt x="1153236" y="1290050"/>
                </a:lnTo>
                <a:lnTo>
                  <a:pt x="1197562" y="1270704"/>
                </a:lnTo>
                <a:lnTo>
                  <a:pt x="1240231" y="1249159"/>
                </a:lnTo>
                <a:lnTo>
                  <a:pt x="1281135" y="1225503"/>
                </a:lnTo>
                <a:lnTo>
                  <a:pt x="1320169" y="1199826"/>
                </a:lnTo>
                <a:lnTo>
                  <a:pt x="1357226" y="1172217"/>
                </a:lnTo>
                <a:lnTo>
                  <a:pt x="1392202" y="1142765"/>
                </a:lnTo>
                <a:lnTo>
                  <a:pt x="1424988" y="1111561"/>
                </a:lnTo>
                <a:lnTo>
                  <a:pt x="1455480" y="1078693"/>
                </a:lnTo>
                <a:lnTo>
                  <a:pt x="1483572" y="1044251"/>
                </a:lnTo>
                <a:lnTo>
                  <a:pt x="1509157" y="1008323"/>
                </a:lnTo>
                <a:lnTo>
                  <a:pt x="1532129" y="971001"/>
                </a:lnTo>
                <a:lnTo>
                  <a:pt x="1552382" y="932372"/>
                </a:lnTo>
                <a:lnTo>
                  <a:pt x="1569811" y="892527"/>
                </a:lnTo>
                <a:lnTo>
                  <a:pt x="1584308" y="851555"/>
                </a:lnTo>
                <a:lnTo>
                  <a:pt x="1595769" y="809544"/>
                </a:lnTo>
                <a:lnTo>
                  <a:pt x="1604086" y="766585"/>
                </a:lnTo>
                <a:lnTo>
                  <a:pt x="1609155" y="722767"/>
                </a:lnTo>
                <a:lnTo>
                  <a:pt x="1610867" y="678179"/>
                </a:lnTo>
                <a:lnTo>
                  <a:pt x="1609155" y="633592"/>
                </a:lnTo>
                <a:lnTo>
                  <a:pt x="1604086" y="589774"/>
                </a:lnTo>
                <a:lnTo>
                  <a:pt x="1595769" y="546815"/>
                </a:lnTo>
                <a:lnTo>
                  <a:pt x="1584308" y="504804"/>
                </a:lnTo>
                <a:lnTo>
                  <a:pt x="1569811" y="463832"/>
                </a:lnTo>
                <a:lnTo>
                  <a:pt x="1552382" y="423987"/>
                </a:lnTo>
                <a:lnTo>
                  <a:pt x="1532129" y="385358"/>
                </a:lnTo>
                <a:lnTo>
                  <a:pt x="1509157" y="348036"/>
                </a:lnTo>
                <a:lnTo>
                  <a:pt x="1483572" y="312108"/>
                </a:lnTo>
                <a:lnTo>
                  <a:pt x="1455480" y="277666"/>
                </a:lnTo>
                <a:lnTo>
                  <a:pt x="1424988" y="244798"/>
                </a:lnTo>
                <a:lnTo>
                  <a:pt x="1392202" y="213594"/>
                </a:lnTo>
                <a:lnTo>
                  <a:pt x="1357226" y="184142"/>
                </a:lnTo>
                <a:lnTo>
                  <a:pt x="1320169" y="156533"/>
                </a:lnTo>
                <a:lnTo>
                  <a:pt x="1281135" y="130856"/>
                </a:lnTo>
                <a:lnTo>
                  <a:pt x="1240231" y="107200"/>
                </a:lnTo>
                <a:lnTo>
                  <a:pt x="1197562" y="85655"/>
                </a:lnTo>
                <a:lnTo>
                  <a:pt x="1153236" y="66309"/>
                </a:lnTo>
                <a:lnTo>
                  <a:pt x="1107357" y="49253"/>
                </a:lnTo>
                <a:lnTo>
                  <a:pt x="1060033" y="34576"/>
                </a:lnTo>
                <a:lnTo>
                  <a:pt x="1011369" y="22367"/>
                </a:lnTo>
                <a:lnTo>
                  <a:pt x="961470" y="12715"/>
                </a:lnTo>
                <a:lnTo>
                  <a:pt x="910444" y="5711"/>
                </a:lnTo>
                <a:lnTo>
                  <a:pt x="858397" y="1442"/>
                </a:lnTo>
                <a:lnTo>
                  <a:pt x="805434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5860541" y="814577"/>
            <a:ext cx="457200" cy="381000"/>
          </a:xfrm>
          <a:custGeom>
            <a:avLst/>
            <a:gdLst/>
            <a:ahLst/>
            <a:cxnLst/>
            <a:rect l="l" t="t" r="r" b="b"/>
            <a:pathLst>
              <a:path w="457200" h="381000">
                <a:moveTo>
                  <a:pt x="457200" y="381000"/>
                </a:moveTo>
                <a:lnTo>
                  <a:pt x="0" y="0"/>
                </a:lnTo>
              </a:path>
            </a:pathLst>
          </a:custGeom>
          <a:ln w="126492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5859779" y="432816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76200" y="457200"/>
                </a:move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5402579" y="509016"/>
            <a:ext cx="533400" cy="381000"/>
          </a:xfrm>
          <a:custGeom>
            <a:avLst/>
            <a:gdLst/>
            <a:ahLst/>
            <a:cxnLst/>
            <a:rect l="l" t="t" r="r" b="b"/>
            <a:pathLst>
              <a:path w="533400" h="381000">
                <a:moveTo>
                  <a:pt x="533400" y="381000"/>
                </a:move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5400040" y="1652016"/>
            <a:ext cx="588645" cy="88900"/>
          </a:xfrm>
          <a:custGeom>
            <a:avLst/>
            <a:gdLst/>
            <a:ahLst/>
            <a:cxnLst/>
            <a:rect l="l" t="t" r="r" b="b"/>
            <a:pathLst>
              <a:path w="588645" h="88900">
                <a:moveTo>
                  <a:pt x="588518" y="88646"/>
                </a:moveTo>
                <a:lnTo>
                  <a:pt x="0" y="0"/>
                </a:lnTo>
              </a:path>
            </a:pathLst>
          </a:custGeom>
          <a:ln w="1270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203063" y="1324102"/>
            <a:ext cx="302260" cy="351790"/>
          </a:xfrm>
          <a:custGeom>
            <a:avLst/>
            <a:gdLst/>
            <a:ahLst/>
            <a:cxnLst/>
            <a:rect l="l" t="t" r="r" b="b"/>
            <a:pathLst>
              <a:path w="302260" h="351789">
                <a:moveTo>
                  <a:pt x="302260" y="351409"/>
                </a:move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4851653" y="1626361"/>
            <a:ext cx="654050" cy="49530"/>
          </a:xfrm>
          <a:custGeom>
            <a:avLst/>
            <a:gdLst/>
            <a:ahLst/>
            <a:cxnLst/>
            <a:rect l="l" t="t" r="r" b="b"/>
            <a:pathLst>
              <a:path w="654050" h="49530">
                <a:moveTo>
                  <a:pt x="653669" y="49149"/>
                </a:moveTo>
                <a:lnTo>
                  <a:pt x="0" y="0"/>
                </a:lnTo>
              </a:path>
            </a:pathLst>
          </a:custGeom>
          <a:ln w="76199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7000367" y="565912"/>
            <a:ext cx="8255" cy="595630"/>
          </a:xfrm>
          <a:custGeom>
            <a:avLst/>
            <a:gdLst/>
            <a:ahLst/>
            <a:cxnLst/>
            <a:rect l="l" t="t" r="r" b="b"/>
            <a:pathLst>
              <a:path w="8254" h="595630">
                <a:moveTo>
                  <a:pt x="8000" y="595122"/>
                </a:moveTo>
                <a:lnTo>
                  <a:pt x="0" y="0"/>
                </a:lnTo>
              </a:path>
            </a:pathLst>
          </a:custGeom>
          <a:ln w="126999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990842" y="319150"/>
            <a:ext cx="297815" cy="355600"/>
          </a:xfrm>
          <a:custGeom>
            <a:avLst/>
            <a:gdLst/>
            <a:ahLst/>
            <a:cxnLst/>
            <a:rect l="l" t="t" r="r" b="b"/>
            <a:pathLst>
              <a:path w="297815" h="355600">
                <a:moveTo>
                  <a:pt x="0" y="355219"/>
                </a:moveTo>
                <a:lnTo>
                  <a:pt x="297814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936613" y="22859"/>
            <a:ext cx="57785" cy="653415"/>
          </a:xfrm>
          <a:custGeom>
            <a:avLst/>
            <a:gdLst/>
            <a:ahLst/>
            <a:cxnLst/>
            <a:rect l="l" t="t" r="r" b="b"/>
            <a:pathLst>
              <a:path w="57784" h="653415">
                <a:moveTo>
                  <a:pt x="57530" y="652907"/>
                </a:move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8179307" y="1483037"/>
            <a:ext cx="660400" cy="254635"/>
          </a:xfrm>
          <a:custGeom>
            <a:avLst/>
            <a:gdLst/>
            <a:ahLst/>
            <a:cxnLst/>
            <a:rect l="l" t="t" r="r" b="b"/>
            <a:pathLst>
              <a:path w="660400" h="254635">
                <a:moveTo>
                  <a:pt x="0" y="254322"/>
                </a:moveTo>
                <a:lnTo>
                  <a:pt x="51074" y="247489"/>
                </a:lnTo>
                <a:lnTo>
                  <a:pt x="102227" y="241585"/>
                </a:lnTo>
                <a:lnTo>
                  <a:pt x="153348" y="235967"/>
                </a:lnTo>
                <a:lnTo>
                  <a:pt x="204330" y="229994"/>
                </a:lnTo>
                <a:lnTo>
                  <a:pt x="255062" y="223024"/>
                </a:lnTo>
                <a:lnTo>
                  <a:pt x="305437" y="214414"/>
                </a:lnTo>
                <a:lnTo>
                  <a:pt x="355346" y="203522"/>
                </a:lnTo>
                <a:lnTo>
                  <a:pt x="392814" y="165124"/>
                </a:lnTo>
                <a:lnTo>
                  <a:pt x="406146" y="152722"/>
                </a:lnTo>
                <a:lnTo>
                  <a:pt x="431109" y="139177"/>
                </a:lnTo>
                <a:lnTo>
                  <a:pt x="457454" y="127893"/>
                </a:lnTo>
                <a:lnTo>
                  <a:pt x="483512" y="116325"/>
                </a:lnTo>
                <a:lnTo>
                  <a:pt x="552823" y="64740"/>
                </a:lnTo>
                <a:lnTo>
                  <a:pt x="592343" y="19546"/>
                </a:lnTo>
                <a:lnTo>
                  <a:pt x="598043" y="8259"/>
                </a:lnTo>
                <a:lnTo>
                  <a:pt x="601956" y="2331"/>
                </a:lnTo>
                <a:lnTo>
                  <a:pt x="609774" y="124"/>
                </a:lnTo>
                <a:lnTo>
                  <a:pt x="627189" y="0"/>
                </a:lnTo>
                <a:lnTo>
                  <a:pt x="659892" y="322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5029200" y="720851"/>
            <a:ext cx="1016635" cy="304800"/>
          </a:xfrm>
          <a:custGeom>
            <a:avLst/>
            <a:gdLst/>
            <a:ahLst/>
            <a:cxnLst/>
            <a:rect l="l" t="t" r="r" b="b"/>
            <a:pathLst>
              <a:path w="1016635" h="304800">
                <a:moveTo>
                  <a:pt x="1016508" y="304800"/>
                </a:moveTo>
                <a:lnTo>
                  <a:pt x="965615" y="300965"/>
                </a:lnTo>
                <a:lnTo>
                  <a:pt x="914624" y="297976"/>
                </a:lnTo>
                <a:lnTo>
                  <a:pt x="863568" y="295558"/>
                </a:lnTo>
                <a:lnTo>
                  <a:pt x="812480" y="293435"/>
                </a:lnTo>
                <a:lnTo>
                  <a:pt x="761393" y="291332"/>
                </a:lnTo>
                <a:lnTo>
                  <a:pt x="710342" y="288972"/>
                </a:lnTo>
                <a:lnTo>
                  <a:pt x="659360" y="286081"/>
                </a:lnTo>
                <a:lnTo>
                  <a:pt x="608480" y="282382"/>
                </a:lnTo>
                <a:lnTo>
                  <a:pt x="557736" y="277600"/>
                </a:lnTo>
                <a:lnTo>
                  <a:pt x="507161" y="271459"/>
                </a:lnTo>
                <a:lnTo>
                  <a:pt x="456789" y="263684"/>
                </a:lnTo>
                <a:lnTo>
                  <a:pt x="406653" y="254000"/>
                </a:lnTo>
                <a:lnTo>
                  <a:pt x="350408" y="212153"/>
                </a:lnTo>
                <a:lnTo>
                  <a:pt x="328197" y="181026"/>
                </a:lnTo>
                <a:lnTo>
                  <a:pt x="304926" y="152400"/>
                </a:lnTo>
                <a:lnTo>
                  <a:pt x="266049" y="113966"/>
                </a:lnTo>
                <a:lnTo>
                  <a:pt x="229501" y="80532"/>
                </a:lnTo>
                <a:lnTo>
                  <a:pt x="192949" y="52429"/>
                </a:lnTo>
                <a:lnTo>
                  <a:pt x="154058" y="29991"/>
                </a:lnTo>
                <a:lnTo>
                  <a:pt x="110492" y="13551"/>
                </a:lnTo>
                <a:lnTo>
                  <a:pt x="59918" y="3443"/>
                </a:ln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7822692" y="2447544"/>
            <a:ext cx="814069" cy="159385"/>
          </a:xfrm>
          <a:custGeom>
            <a:avLst/>
            <a:gdLst/>
            <a:ahLst/>
            <a:cxnLst/>
            <a:rect l="l" t="t" r="r" b="b"/>
            <a:pathLst>
              <a:path w="814070" h="159385">
                <a:moveTo>
                  <a:pt x="0" y="0"/>
                </a:moveTo>
                <a:lnTo>
                  <a:pt x="35375" y="31724"/>
                </a:lnTo>
                <a:lnTo>
                  <a:pt x="73486" y="59037"/>
                </a:lnTo>
                <a:lnTo>
                  <a:pt x="114037" y="82253"/>
                </a:lnTo>
                <a:lnTo>
                  <a:pt x="156731" y="101687"/>
                </a:lnTo>
                <a:lnTo>
                  <a:pt x="201273" y="117655"/>
                </a:lnTo>
                <a:lnTo>
                  <a:pt x="247367" y="130471"/>
                </a:lnTo>
                <a:lnTo>
                  <a:pt x="294717" y="140451"/>
                </a:lnTo>
                <a:lnTo>
                  <a:pt x="343027" y="147909"/>
                </a:lnTo>
                <a:lnTo>
                  <a:pt x="392001" y="153161"/>
                </a:lnTo>
                <a:lnTo>
                  <a:pt x="441343" y="156523"/>
                </a:lnTo>
                <a:lnTo>
                  <a:pt x="490757" y="158309"/>
                </a:lnTo>
                <a:lnTo>
                  <a:pt x="539947" y="158834"/>
                </a:lnTo>
                <a:lnTo>
                  <a:pt x="588618" y="158414"/>
                </a:lnTo>
                <a:lnTo>
                  <a:pt x="636472" y="157363"/>
                </a:lnTo>
                <a:lnTo>
                  <a:pt x="683215" y="155998"/>
                </a:lnTo>
                <a:lnTo>
                  <a:pt x="728551" y="154632"/>
                </a:lnTo>
                <a:lnTo>
                  <a:pt x="772183" y="153582"/>
                </a:lnTo>
                <a:lnTo>
                  <a:pt x="813815" y="153161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7958328" y="2564892"/>
            <a:ext cx="508000" cy="457200"/>
          </a:xfrm>
          <a:custGeom>
            <a:avLst/>
            <a:gdLst/>
            <a:ahLst/>
            <a:cxnLst/>
            <a:rect l="l" t="t" r="r" b="b"/>
            <a:pathLst>
              <a:path w="508000" h="457200">
                <a:moveTo>
                  <a:pt x="0" y="0"/>
                </a:moveTo>
                <a:lnTo>
                  <a:pt x="31140" y="59029"/>
                </a:lnTo>
                <a:lnTo>
                  <a:pt x="58167" y="102856"/>
                </a:lnTo>
                <a:lnTo>
                  <a:pt x="83222" y="135184"/>
                </a:lnTo>
                <a:lnTo>
                  <a:pt x="135965" y="180162"/>
                </a:lnTo>
                <a:lnTo>
                  <a:pt x="206478" y="223599"/>
                </a:lnTo>
                <a:lnTo>
                  <a:pt x="253746" y="254000"/>
                </a:lnTo>
                <a:lnTo>
                  <a:pt x="267452" y="265509"/>
                </a:lnTo>
                <a:lnTo>
                  <a:pt x="279098" y="279400"/>
                </a:lnTo>
                <a:lnTo>
                  <a:pt x="290768" y="293290"/>
                </a:lnTo>
                <a:lnTo>
                  <a:pt x="304546" y="304800"/>
                </a:lnTo>
                <a:lnTo>
                  <a:pt x="329509" y="318291"/>
                </a:lnTo>
                <a:lnTo>
                  <a:pt x="355854" y="329580"/>
                </a:lnTo>
                <a:lnTo>
                  <a:pt x="381912" y="341179"/>
                </a:lnTo>
                <a:lnTo>
                  <a:pt x="406019" y="355600"/>
                </a:lnTo>
                <a:lnTo>
                  <a:pt x="437894" y="383530"/>
                </a:lnTo>
                <a:lnTo>
                  <a:pt x="470995" y="417115"/>
                </a:lnTo>
                <a:lnTo>
                  <a:pt x="496976" y="445343"/>
                </a:lnTo>
                <a:lnTo>
                  <a:pt x="507492" y="45720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8161781" y="2818638"/>
            <a:ext cx="0" cy="609600"/>
          </a:xfrm>
          <a:custGeom>
            <a:avLst/>
            <a:gdLst/>
            <a:ahLst/>
            <a:cxnLst/>
            <a:rect l="l" t="t" r="r" b="b"/>
            <a:pathLst>
              <a:path w="0" h="609600">
                <a:moveTo>
                  <a:pt x="0" y="0"/>
                </a:moveTo>
                <a:lnTo>
                  <a:pt x="0" y="0"/>
                </a:lnTo>
                <a:lnTo>
                  <a:pt x="0" y="558800"/>
                </a:lnTo>
                <a:lnTo>
                  <a:pt x="0" y="609600"/>
                </a:lnTo>
              </a:path>
            </a:pathLst>
          </a:custGeom>
          <a:ln w="50292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556759" y="1769364"/>
            <a:ext cx="1320165" cy="158750"/>
          </a:xfrm>
          <a:custGeom>
            <a:avLst/>
            <a:gdLst/>
            <a:ahLst/>
            <a:cxnLst/>
            <a:rect l="l" t="t" r="r" b="b"/>
            <a:pathLst>
              <a:path w="1320164" h="158750">
                <a:moveTo>
                  <a:pt x="1319784" y="0"/>
                </a:moveTo>
                <a:lnTo>
                  <a:pt x="1268880" y="4999"/>
                </a:lnTo>
                <a:lnTo>
                  <a:pt x="1217979" y="9590"/>
                </a:lnTo>
                <a:lnTo>
                  <a:pt x="1167092" y="13935"/>
                </a:lnTo>
                <a:lnTo>
                  <a:pt x="1116230" y="18198"/>
                </a:lnTo>
                <a:lnTo>
                  <a:pt x="1065402" y="22542"/>
                </a:lnTo>
                <a:lnTo>
                  <a:pt x="1014621" y="27130"/>
                </a:lnTo>
                <a:lnTo>
                  <a:pt x="963895" y="32124"/>
                </a:lnTo>
                <a:lnTo>
                  <a:pt x="913237" y="37689"/>
                </a:lnTo>
                <a:lnTo>
                  <a:pt x="862657" y="43987"/>
                </a:lnTo>
                <a:lnTo>
                  <a:pt x="812164" y="51181"/>
                </a:lnTo>
                <a:lnTo>
                  <a:pt x="746955" y="61975"/>
                </a:lnTo>
                <a:lnTo>
                  <a:pt x="700023" y="71281"/>
                </a:lnTo>
                <a:lnTo>
                  <a:pt x="658720" y="82793"/>
                </a:lnTo>
                <a:lnTo>
                  <a:pt x="645235" y="91837"/>
                </a:lnTo>
                <a:lnTo>
                  <a:pt x="645541" y="94395"/>
                </a:lnTo>
                <a:lnTo>
                  <a:pt x="684544" y="107905"/>
                </a:lnTo>
                <a:lnTo>
                  <a:pt x="691832" y="109442"/>
                </a:lnTo>
                <a:lnTo>
                  <a:pt x="698662" y="110939"/>
                </a:lnTo>
                <a:lnTo>
                  <a:pt x="715593" y="118517"/>
                </a:lnTo>
                <a:lnTo>
                  <a:pt x="713464" y="120188"/>
                </a:lnTo>
                <a:lnTo>
                  <a:pt x="658985" y="130391"/>
                </a:lnTo>
                <a:lnTo>
                  <a:pt x="611216" y="135701"/>
                </a:lnTo>
                <a:lnTo>
                  <a:pt x="545053" y="141947"/>
                </a:lnTo>
                <a:lnTo>
                  <a:pt x="504334" y="145471"/>
                </a:lnTo>
                <a:lnTo>
                  <a:pt x="458131" y="149287"/>
                </a:lnTo>
                <a:lnTo>
                  <a:pt x="406145" y="153415"/>
                </a:lnTo>
                <a:lnTo>
                  <a:pt x="355502" y="156624"/>
                </a:lnTo>
                <a:lnTo>
                  <a:pt x="304752" y="158130"/>
                </a:lnTo>
                <a:lnTo>
                  <a:pt x="253930" y="158327"/>
                </a:lnTo>
                <a:lnTo>
                  <a:pt x="203072" y="157606"/>
                </a:lnTo>
                <a:lnTo>
                  <a:pt x="152215" y="156362"/>
                </a:lnTo>
                <a:lnTo>
                  <a:pt x="101393" y="154987"/>
                </a:lnTo>
                <a:lnTo>
                  <a:pt x="50643" y="153874"/>
                </a:lnTo>
                <a:lnTo>
                  <a:pt x="0" y="153415"/>
                </a:lnTo>
              </a:path>
            </a:pathLst>
          </a:custGeom>
          <a:ln w="64008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5486400" y="2447544"/>
            <a:ext cx="711835" cy="559435"/>
          </a:xfrm>
          <a:custGeom>
            <a:avLst/>
            <a:gdLst/>
            <a:ahLst/>
            <a:cxnLst/>
            <a:rect l="l" t="t" r="r" b="b"/>
            <a:pathLst>
              <a:path w="711835" h="559435">
                <a:moveTo>
                  <a:pt x="711708" y="0"/>
                </a:moveTo>
                <a:lnTo>
                  <a:pt x="681930" y="5621"/>
                </a:lnTo>
                <a:lnTo>
                  <a:pt x="636345" y="13894"/>
                </a:lnTo>
                <a:lnTo>
                  <a:pt x="579847" y="24507"/>
                </a:lnTo>
                <a:lnTo>
                  <a:pt x="517334" y="37147"/>
                </a:lnTo>
                <a:lnTo>
                  <a:pt x="453702" y="51501"/>
                </a:lnTo>
                <a:lnTo>
                  <a:pt x="393846" y="67258"/>
                </a:lnTo>
                <a:lnTo>
                  <a:pt x="342665" y="84104"/>
                </a:lnTo>
                <a:lnTo>
                  <a:pt x="305053" y="101726"/>
                </a:lnTo>
                <a:lnTo>
                  <a:pt x="272693" y="124006"/>
                </a:lnTo>
                <a:lnTo>
                  <a:pt x="238889" y="152149"/>
                </a:lnTo>
                <a:lnTo>
                  <a:pt x="204454" y="185261"/>
                </a:lnTo>
                <a:lnTo>
                  <a:pt x="170198" y="222447"/>
                </a:lnTo>
                <a:lnTo>
                  <a:pt x="136934" y="262814"/>
                </a:lnTo>
                <a:lnTo>
                  <a:pt x="105473" y="305466"/>
                </a:lnTo>
                <a:lnTo>
                  <a:pt x="76626" y="349511"/>
                </a:lnTo>
                <a:lnTo>
                  <a:pt x="51204" y="394052"/>
                </a:lnTo>
                <a:lnTo>
                  <a:pt x="30019" y="438197"/>
                </a:lnTo>
                <a:lnTo>
                  <a:pt x="13882" y="481051"/>
                </a:lnTo>
                <a:lnTo>
                  <a:pt x="3605" y="521719"/>
                </a:lnTo>
                <a:lnTo>
                  <a:pt x="0" y="559307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5893308" y="2499360"/>
            <a:ext cx="254000" cy="914400"/>
          </a:xfrm>
          <a:custGeom>
            <a:avLst/>
            <a:gdLst/>
            <a:ahLst/>
            <a:cxnLst/>
            <a:rect l="l" t="t" r="r" b="b"/>
            <a:pathLst>
              <a:path w="254000" h="914400">
                <a:moveTo>
                  <a:pt x="253491" y="0"/>
                </a:moveTo>
                <a:lnTo>
                  <a:pt x="243041" y="31329"/>
                </a:lnTo>
                <a:lnTo>
                  <a:pt x="233908" y="58577"/>
                </a:lnTo>
                <a:lnTo>
                  <a:pt x="226013" y="82057"/>
                </a:lnTo>
                <a:lnTo>
                  <a:pt x="219277" y="102080"/>
                </a:lnTo>
                <a:lnTo>
                  <a:pt x="213621" y="118959"/>
                </a:lnTo>
                <a:lnTo>
                  <a:pt x="200204" y="161272"/>
                </a:lnTo>
                <a:lnTo>
                  <a:pt x="197586" y="175283"/>
                </a:lnTo>
                <a:lnTo>
                  <a:pt x="197708" y="178242"/>
                </a:lnTo>
                <a:lnTo>
                  <a:pt x="198195" y="180866"/>
                </a:lnTo>
                <a:lnTo>
                  <a:pt x="198967" y="183466"/>
                </a:lnTo>
                <a:lnTo>
                  <a:pt x="199946" y="186355"/>
                </a:lnTo>
                <a:lnTo>
                  <a:pt x="201052" y="189845"/>
                </a:lnTo>
                <a:lnTo>
                  <a:pt x="205905" y="240878"/>
                </a:lnTo>
                <a:lnTo>
                  <a:pt x="205676" y="257313"/>
                </a:lnTo>
                <a:lnTo>
                  <a:pt x="203614" y="299787"/>
                </a:lnTo>
                <a:lnTo>
                  <a:pt x="198884" y="357148"/>
                </a:lnTo>
                <a:lnTo>
                  <a:pt x="190850" y="431894"/>
                </a:lnTo>
                <a:lnTo>
                  <a:pt x="185396" y="476566"/>
                </a:lnTo>
                <a:lnTo>
                  <a:pt x="178878" y="526520"/>
                </a:lnTo>
                <a:lnTo>
                  <a:pt x="171216" y="582069"/>
                </a:lnTo>
                <a:lnTo>
                  <a:pt x="162332" y="643525"/>
                </a:lnTo>
                <a:lnTo>
                  <a:pt x="152145" y="711200"/>
                </a:lnTo>
                <a:lnTo>
                  <a:pt x="132714" y="765000"/>
                </a:lnTo>
                <a:lnTo>
                  <a:pt x="101472" y="812800"/>
                </a:lnTo>
                <a:lnTo>
                  <a:pt x="73562" y="844748"/>
                </a:lnTo>
                <a:lnTo>
                  <a:pt x="40020" y="877887"/>
                </a:lnTo>
                <a:lnTo>
                  <a:pt x="11836" y="903882"/>
                </a:lnTo>
                <a:lnTo>
                  <a:pt x="0" y="91440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5131308" y="3006851"/>
            <a:ext cx="914400" cy="355600"/>
          </a:xfrm>
          <a:custGeom>
            <a:avLst/>
            <a:gdLst/>
            <a:ahLst/>
            <a:cxnLst/>
            <a:rect l="l" t="t" r="r" b="b"/>
            <a:pathLst>
              <a:path w="914400" h="355600">
                <a:moveTo>
                  <a:pt x="914400" y="0"/>
                </a:moveTo>
                <a:lnTo>
                  <a:pt x="880638" y="3834"/>
                </a:lnTo>
                <a:lnTo>
                  <a:pt x="839037" y="8274"/>
                </a:lnTo>
                <a:lnTo>
                  <a:pt x="791021" y="13390"/>
                </a:lnTo>
                <a:lnTo>
                  <a:pt x="738011" y="19252"/>
                </a:lnTo>
                <a:lnTo>
                  <a:pt x="681428" y="25930"/>
                </a:lnTo>
                <a:lnTo>
                  <a:pt x="622696" y="33496"/>
                </a:lnTo>
                <a:lnTo>
                  <a:pt x="563237" y="42019"/>
                </a:lnTo>
                <a:lnTo>
                  <a:pt x="504472" y="51571"/>
                </a:lnTo>
                <a:lnTo>
                  <a:pt x="447823" y="62222"/>
                </a:lnTo>
                <a:lnTo>
                  <a:pt x="394714" y="74042"/>
                </a:lnTo>
                <a:lnTo>
                  <a:pt x="346565" y="87102"/>
                </a:lnTo>
                <a:lnTo>
                  <a:pt x="304800" y="101473"/>
                </a:lnTo>
                <a:lnTo>
                  <a:pt x="267491" y="140209"/>
                </a:lnTo>
                <a:lnTo>
                  <a:pt x="254000" y="152146"/>
                </a:lnTo>
                <a:lnTo>
                  <a:pt x="220364" y="174079"/>
                </a:lnTo>
                <a:lnTo>
                  <a:pt x="176586" y="199663"/>
                </a:lnTo>
                <a:lnTo>
                  <a:pt x="156817" y="207258"/>
                </a:lnTo>
                <a:lnTo>
                  <a:pt x="153193" y="206706"/>
                </a:lnTo>
                <a:lnTo>
                  <a:pt x="152279" y="204532"/>
                </a:lnTo>
                <a:lnTo>
                  <a:pt x="152979" y="201694"/>
                </a:lnTo>
                <a:lnTo>
                  <a:pt x="154193" y="199151"/>
                </a:lnTo>
                <a:lnTo>
                  <a:pt x="154827" y="197861"/>
                </a:lnTo>
                <a:lnTo>
                  <a:pt x="153781" y="198783"/>
                </a:lnTo>
                <a:lnTo>
                  <a:pt x="110863" y="243750"/>
                </a:lnTo>
                <a:lnTo>
                  <a:pt x="50800" y="304419"/>
                </a:lnTo>
                <a:lnTo>
                  <a:pt x="35468" y="319676"/>
                </a:lnTo>
                <a:lnTo>
                  <a:pt x="18827" y="336280"/>
                </a:lnTo>
                <a:lnTo>
                  <a:pt x="5472" y="349621"/>
                </a:lnTo>
                <a:lnTo>
                  <a:pt x="0" y="355092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858000" y="2842260"/>
            <a:ext cx="304800" cy="548640"/>
          </a:xfrm>
          <a:custGeom>
            <a:avLst/>
            <a:gdLst/>
            <a:ahLst/>
            <a:cxnLst/>
            <a:rect l="l" t="t" r="r" b="b"/>
            <a:pathLst>
              <a:path w="304800" h="548639">
                <a:moveTo>
                  <a:pt x="0" y="548639"/>
                </a:moveTo>
                <a:lnTo>
                  <a:pt x="304800" y="548639"/>
                </a:lnTo>
                <a:lnTo>
                  <a:pt x="304800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858000" y="3459479"/>
            <a:ext cx="304800" cy="350520"/>
          </a:xfrm>
          <a:custGeom>
            <a:avLst/>
            <a:gdLst/>
            <a:ahLst/>
            <a:cxnLst/>
            <a:rect l="l" t="t" r="r" b="b"/>
            <a:pathLst>
              <a:path w="304800" h="350520">
                <a:moveTo>
                  <a:pt x="0" y="350520"/>
                </a:moveTo>
                <a:lnTo>
                  <a:pt x="304800" y="350520"/>
                </a:lnTo>
                <a:lnTo>
                  <a:pt x="304800" y="0"/>
                </a:lnTo>
                <a:lnTo>
                  <a:pt x="0" y="0"/>
                </a:lnTo>
                <a:lnTo>
                  <a:pt x="0" y="350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842759" y="1370075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304800" y="0"/>
                </a:moveTo>
                <a:lnTo>
                  <a:pt x="243389" y="3094"/>
                </a:lnTo>
                <a:lnTo>
                  <a:pt x="186183" y="11971"/>
                </a:lnTo>
                <a:lnTo>
                  <a:pt x="134410" y="26018"/>
                </a:lnTo>
                <a:lnTo>
                  <a:pt x="89296" y="44624"/>
                </a:lnTo>
                <a:lnTo>
                  <a:pt x="52071" y="67177"/>
                </a:lnTo>
                <a:lnTo>
                  <a:pt x="23961" y="93065"/>
                </a:lnTo>
                <a:lnTo>
                  <a:pt x="0" y="152400"/>
                </a:lnTo>
                <a:lnTo>
                  <a:pt x="6194" y="183123"/>
                </a:lnTo>
                <a:lnTo>
                  <a:pt x="52071" y="237622"/>
                </a:lnTo>
                <a:lnTo>
                  <a:pt x="89296" y="260175"/>
                </a:lnTo>
                <a:lnTo>
                  <a:pt x="134410" y="278781"/>
                </a:lnTo>
                <a:lnTo>
                  <a:pt x="186183" y="292828"/>
                </a:lnTo>
                <a:lnTo>
                  <a:pt x="243389" y="301705"/>
                </a:lnTo>
                <a:lnTo>
                  <a:pt x="304800" y="304800"/>
                </a:lnTo>
                <a:lnTo>
                  <a:pt x="366210" y="301705"/>
                </a:lnTo>
                <a:lnTo>
                  <a:pt x="423416" y="292828"/>
                </a:lnTo>
                <a:lnTo>
                  <a:pt x="475189" y="278781"/>
                </a:lnTo>
                <a:lnTo>
                  <a:pt x="520303" y="260175"/>
                </a:lnTo>
                <a:lnTo>
                  <a:pt x="557528" y="237622"/>
                </a:lnTo>
                <a:lnTo>
                  <a:pt x="585638" y="211734"/>
                </a:lnTo>
                <a:lnTo>
                  <a:pt x="609600" y="152400"/>
                </a:lnTo>
                <a:lnTo>
                  <a:pt x="603405" y="121676"/>
                </a:lnTo>
                <a:lnTo>
                  <a:pt x="557528" y="67177"/>
                </a:lnTo>
                <a:lnTo>
                  <a:pt x="520303" y="44624"/>
                </a:lnTo>
                <a:lnTo>
                  <a:pt x="475189" y="26018"/>
                </a:lnTo>
                <a:lnTo>
                  <a:pt x="423416" y="11971"/>
                </a:lnTo>
                <a:lnTo>
                  <a:pt x="366210" y="3094"/>
                </a:lnTo>
                <a:lnTo>
                  <a:pt x="304800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842759" y="1370075"/>
            <a:ext cx="609600" cy="304800"/>
          </a:xfrm>
          <a:custGeom>
            <a:avLst/>
            <a:gdLst/>
            <a:ahLst/>
            <a:cxnLst/>
            <a:rect l="l" t="t" r="r" b="b"/>
            <a:pathLst>
              <a:path w="609600" h="304800">
                <a:moveTo>
                  <a:pt x="0" y="152400"/>
                </a:moveTo>
                <a:lnTo>
                  <a:pt x="23961" y="93065"/>
                </a:lnTo>
                <a:lnTo>
                  <a:pt x="52071" y="67177"/>
                </a:lnTo>
                <a:lnTo>
                  <a:pt x="89296" y="44624"/>
                </a:lnTo>
                <a:lnTo>
                  <a:pt x="134410" y="26018"/>
                </a:lnTo>
                <a:lnTo>
                  <a:pt x="186183" y="11971"/>
                </a:lnTo>
                <a:lnTo>
                  <a:pt x="243389" y="3094"/>
                </a:lnTo>
                <a:lnTo>
                  <a:pt x="304800" y="0"/>
                </a:lnTo>
                <a:lnTo>
                  <a:pt x="366210" y="3094"/>
                </a:lnTo>
                <a:lnTo>
                  <a:pt x="423416" y="11971"/>
                </a:lnTo>
                <a:lnTo>
                  <a:pt x="475189" y="26018"/>
                </a:lnTo>
                <a:lnTo>
                  <a:pt x="520303" y="44624"/>
                </a:lnTo>
                <a:lnTo>
                  <a:pt x="557528" y="67177"/>
                </a:lnTo>
                <a:lnTo>
                  <a:pt x="585638" y="93065"/>
                </a:lnTo>
                <a:lnTo>
                  <a:pt x="609600" y="152400"/>
                </a:lnTo>
                <a:lnTo>
                  <a:pt x="603405" y="183123"/>
                </a:lnTo>
                <a:lnTo>
                  <a:pt x="557528" y="237622"/>
                </a:lnTo>
                <a:lnTo>
                  <a:pt x="520303" y="260175"/>
                </a:lnTo>
                <a:lnTo>
                  <a:pt x="475189" y="278781"/>
                </a:lnTo>
                <a:lnTo>
                  <a:pt x="423416" y="292828"/>
                </a:lnTo>
                <a:lnTo>
                  <a:pt x="366210" y="301705"/>
                </a:lnTo>
                <a:lnTo>
                  <a:pt x="304800" y="304800"/>
                </a:lnTo>
                <a:lnTo>
                  <a:pt x="243389" y="301705"/>
                </a:lnTo>
                <a:lnTo>
                  <a:pt x="186183" y="292828"/>
                </a:lnTo>
                <a:lnTo>
                  <a:pt x="134410" y="278781"/>
                </a:lnTo>
                <a:lnTo>
                  <a:pt x="89296" y="260175"/>
                </a:lnTo>
                <a:lnTo>
                  <a:pt x="52071" y="237622"/>
                </a:lnTo>
                <a:lnTo>
                  <a:pt x="23961" y="211734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1255775" y="5984747"/>
            <a:ext cx="2494788" cy="15239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1255775" y="5984747"/>
            <a:ext cx="2494915" cy="152400"/>
          </a:xfrm>
          <a:custGeom>
            <a:avLst/>
            <a:gdLst/>
            <a:ahLst/>
            <a:cxnLst/>
            <a:rect l="l" t="t" r="r" b="b"/>
            <a:pathLst>
              <a:path w="2494915" h="152400">
                <a:moveTo>
                  <a:pt x="0" y="152399"/>
                </a:moveTo>
                <a:lnTo>
                  <a:pt x="2494788" y="152399"/>
                </a:lnTo>
                <a:lnTo>
                  <a:pt x="2494788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1182624" y="6137147"/>
            <a:ext cx="2496312" cy="15240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1182624" y="6137147"/>
            <a:ext cx="2496820" cy="152400"/>
          </a:xfrm>
          <a:custGeom>
            <a:avLst/>
            <a:gdLst/>
            <a:ahLst/>
            <a:cxnLst/>
            <a:rect l="l" t="t" r="r" b="b"/>
            <a:pathLst>
              <a:path w="2496820" h="152400">
                <a:moveTo>
                  <a:pt x="0" y="152399"/>
                </a:moveTo>
                <a:lnTo>
                  <a:pt x="2496312" y="152399"/>
                </a:lnTo>
                <a:lnTo>
                  <a:pt x="2496312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1255775" y="6289547"/>
            <a:ext cx="2494788" cy="1524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1255775" y="6289547"/>
            <a:ext cx="2494915" cy="152400"/>
          </a:xfrm>
          <a:custGeom>
            <a:avLst/>
            <a:gdLst/>
            <a:ahLst/>
            <a:cxnLst/>
            <a:rect l="l" t="t" r="r" b="b"/>
            <a:pathLst>
              <a:path w="2494915" h="152400">
                <a:moveTo>
                  <a:pt x="0" y="152399"/>
                </a:moveTo>
                <a:lnTo>
                  <a:pt x="2494788" y="152399"/>
                </a:lnTo>
                <a:lnTo>
                  <a:pt x="2494788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1182624" y="6441947"/>
            <a:ext cx="2496312" cy="15240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1182624" y="6441947"/>
            <a:ext cx="2496820" cy="152400"/>
          </a:xfrm>
          <a:custGeom>
            <a:avLst/>
            <a:gdLst/>
            <a:ahLst/>
            <a:cxnLst/>
            <a:rect l="l" t="t" r="r" b="b"/>
            <a:pathLst>
              <a:path w="2496820" h="152400">
                <a:moveTo>
                  <a:pt x="0" y="152399"/>
                </a:moveTo>
                <a:lnTo>
                  <a:pt x="2496312" y="152399"/>
                </a:lnTo>
                <a:lnTo>
                  <a:pt x="2496312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1182624" y="5832347"/>
            <a:ext cx="2496312" cy="1524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1182624" y="5832347"/>
            <a:ext cx="2496820" cy="152400"/>
          </a:xfrm>
          <a:custGeom>
            <a:avLst/>
            <a:gdLst/>
            <a:ahLst/>
            <a:cxnLst/>
            <a:rect l="l" t="t" r="r" b="b"/>
            <a:pathLst>
              <a:path w="2496820" h="152400">
                <a:moveTo>
                  <a:pt x="0" y="152399"/>
                </a:moveTo>
                <a:lnTo>
                  <a:pt x="2496312" y="152399"/>
                </a:lnTo>
                <a:lnTo>
                  <a:pt x="2496312" y="0"/>
                </a:lnTo>
                <a:lnTo>
                  <a:pt x="0" y="0"/>
                </a:lnTo>
                <a:lnTo>
                  <a:pt x="0" y="152399"/>
                </a:lnTo>
                <a:close/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3200526" y="762000"/>
            <a:ext cx="195580" cy="534035"/>
          </a:xfrm>
          <a:custGeom>
            <a:avLst/>
            <a:gdLst/>
            <a:ahLst/>
            <a:cxnLst/>
            <a:rect l="l" t="t" r="r" b="b"/>
            <a:pathLst>
              <a:path w="195579" h="534035">
                <a:moveTo>
                  <a:pt x="0" y="533908"/>
                </a:moveTo>
                <a:lnTo>
                  <a:pt x="195072" y="0"/>
                </a:lnTo>
              </a:path>
            </a:pathLst>
          </a:custGeom>
          <a:ln w="1270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3349116" y="665987"/>
            <a:ext cx="367665" cy="187960"/>
          </a:xfrm>
          <a:custGeom>
            <a:avLst/>
            <a:gdLst/>
            <a:ahLst/>
            <a:cxnLst/>
            <a:rect l="l" t="t" r="r" b="b"/>
            <a:pathLst>
              <a:path w="367664" h="187959">
                <a:moveTo>
                  <a:pt x="0" y="187451"/>
                </a:moveTo>
                <a:lnTo>
                  <a:pt x="367411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3350005" y="244475"/>
            <a:ext cx="173990" cy="607060"/>
          </a:xfrm>
          <a:custGeom>
            <a:avLst/>
            <a:gdLst/>
            <a:ahLst/>
            <a:cxnLst/>
            <a:rect l="l" t="t" r="r" b="b"/>
            <a:pathLst>
              <a:path w="173989" h="607060">
                <a:moveTo>
                  <a:pt x="0" y="607060"/>
                </a:moveTo>
                <a:lnTo>
                  <a:pt x="173609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3291840" y="1066800"/>
            <a:ext cx="742315" cy="0"/>
          </a:xfrm>
          <a:custGeom>
            <a:avLst/>
            <a:gdLst/>
            <a:ahLst/>
            <a:cxnLst/>
            <a:rect l="l" t="t" r="r" b="b"/>
            <a:pathLst>
              <a:path w="742314" h="0">
                <a:moveTo>
                  <a:pt x="0" y="0"/>
                </a:moveTo>
                <a:lnTo>
                  <a:pt x="742188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3764279" y="762000"/>
            <a:ext cx="269875" cy="304800"/>
          </a:xfrm>
          <a:custGeom>
            <a:avLst/>
            <a:gdLst/>
            <a:ahLst/>
            <a:cxnLst/>
            <a:rect l="l" t="t" r="r" b="b"/>
            <a:pathLst>
              <a:path w="269875" h="304800">
                <a:moveTo>
                  <a:pt x="0" y="304800"/>
                </a:moveTo>
                <a:lnTo>
                  <a:pt x="269748" y="0"/>
                </a:lnTo>
              </a:path>
            </a:pathLst>
          </a:custGeom>
          <a:ln w="76199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1325880" y="854963"/>
            <a:ext cx="2296795" cy="2209800"/>
          </a:xfrm>
          <a:custGeom>
            <a:avLst/>
            <a:gdLst/>
            <a:ahLst/>
            <a:cxnLst/>
            <a:rect l="l" t="t" r="r" b="b"/>
            <a:pathLst>
              <a:path w="2296795" h="2209800">
                <a:moveTo>
                  <a:pt x="1833245" y="946276"/>
                </a:moveTo>
                <a:lnTo>
                  <a:pt x="1833245" y="1263523"/>
                </a:lnTo>
                <a:lnTo>
                  <a:pt x="2296668" y="1104900"/>
                </a:lnTo>
                <a:lnTo>
                  <a:pt x="1833245" y="946276"/>
                </a:lnTo>
                <a:close/>
              </a:path>
              <a:path w="2296795" h="2209800">
                <a:moveTo>
                  <a:pt x="1313180" y="1763902"/>
                </a:moveTo>
                <a:lnTo>
                  <a:pt x="983488" y="1763902"/>
                </a:lnTo>
                <a:lnTo>
                  <a:pt x="1148333" y="2209800"/>
                </a:lnTo>
                <a:lnTo>
                  <a:pt x="1313180" y="1763902"/>
                </a:lnTo>
                <a:close/>
              </a:path>
              <a:path w="2296795" h="2209800">
                <a:moveTo>
                  <a:pt x="547496" y="1458722"/>
                </a:moveTo>
                <a:lnTo>
                  <a:pt x="336295" y="1886077"/>
                </a:lnTo>
                <a:lnTo>
                  <a:pt x="780542" y="1683003"/>
                </a:lnTo>
                <a:lnTo>
                  <a:pt x="547496" y="1458722"/>
                </a:lnTo>
                <a:close/>
              </a:path>
              <a:path w="2296795" h="2209800">
                <a:moveTo>
                  <a:pt x="1749170" y="1458722"/>
                </a:moveTo>
                <a:lnTo>
                  <a:pt x="1516126" y="1683003"/>
                </a:lnTo>
                <a:lnTo>
                  <a:pt x="1960245" y="1886077"/>
                </a:lnTo>
                <a:lnTo>
                  <a:pt x="1749170" y="1458722"/>
                </a:lnTo>
                <a:close/>
              </a:path>
              <a:path w="2296795" h="2209800">
                <a:moveTo>
                  <a:pt x="1148333" y="552450"/>
                </a:moveTo>
                <a:lnTo>
                  <a:pt x="1098790" y="554478"/>
                </a:lnTo>
                <a:lnTo>
                  <a:pt x="1050417" y="560452"/>
                </a:lnTo>
                <a:lnTo>
                  <a:pt x="1003387" y="570206"/>
                </a:lnTo>
                <a:lnTo>
                  <a:pt x="957873" y="583574"/>
                </a:lnTo>
                <a:lnTo>
                  <a:pt x="914046" y="600390"/>
                </a:lnTo>
                <a:lnTo>
                  <a:pt x="872079" y="620488"/>
                </a:lnTo>
                <a:lnTo>
                  <a:pt x="832145" y="643701"/>
                </a:lnTo>
                <a:lnTo>
                  <a:pt x="794415" y="669865"/>
                </a:lnTo>
                <a:lnTo>
                  <a:pt x="759062" y="698813"/>
                </a:lnTo>
                <a:lnTo>
                  <a:pt x="726258" y="730379"/>
                </a:lnTo>
                <a:lnTo>
                  <a:pt x="696175" y="764397"/>
                </a:lnTo>
                <a:lnTo>
                  <a:pt x="668987" y="800701"/>
                </a:lnTo>
                <a:lnTo>
                  <a:pt x="644864" y="839126"/>
                </a:lnTo>
                <a:lnTo>
                  <a:pt x="623980" y="879504"/>
                </a:lnTo>
                <a:lnTo>
                  <a:pt x="606507" y="921671"/>
                </a:lnTo>
                <a:lnTo>
                  <a:pt x="592616" y="965459"/>
                </a:lnTo>
                <a:lnTo>
                  <a:pt x="582481" y="1010705"/>
                </a:lnTo>
                <a:lnTo>
                  <a:pt x="576274" y="1057240"/>
                </a:lnTo>
                <a:lnTo>
                  <a:pt x="574167" y="1104900"/>
                </a:lnTo>
                <a:lnTo>
                  <a:pt x="576274" y="1152559"/>
                </a:lnTo>
                <a:lnTo>
                  <a:pt x="582481" y="1199094"/>
                </a:lnTo>
                <a:lnTo>
                  <a:pt x="592616" y="1244340"/>
                </a:lnTo>
                <a:lnTo>
                  <a:pt x="606507" y="1288128"/>
                </a:lnTo>
                <a:lnTo>
                  <a:pt x="623980" y="1330295"/>
                </a:lnTo>
                <a:lnTo>
                  <a:pt x="644864" y="1370673"/>
                </a:lnTo>
                <a:lnTo>
                  <a:pt x="668987" y="1409098"/>
                </a:lnTo>
                <a:lnTo>
                  <a:pt x="696175" y="1445402"/>
                </a:lnTo>
                <a:lnTo>
                  <a:pt x="726258" y="1479420"/>
                </a:lnTo>
                <a:lnTo>
                  <a:pt x="759062" y="1510986"/>
                </a:lnTo>
                <a:lnTo>
                  <a:pt x="794415" y="1539934"/>
                </a:lnTo>
                <a:lnTo>
                  <a:pt x="832145" y="1566098"/>
                </a:lnTo>
                <a:lnTo>
                  <a:pt x="872079" y="1589311"/>
                </a:lnTo>
                <a:lnTo>
                  <a:pt x="914046" y="1609409"/>
                </a:lnTo>
                <a:lnTo>
                  <a:pt x="957873" y="1626225"/>
                </a:lnTo>
                <a:lnTo>
                  <a:pt x="1003387" y="1639593"/>
                </a:lnTo>
                <a:lnTo>
                  <a:pt x="1050417" y="1649347"/>
                </a:lnTo>
                <a:lnTo>
                  <a:pt x="1098790" y="1655321"/>
                </a:lnTo>
                <a:lnTo>
                  <a:pt x="1148333" y="1657350"/>
                </a:lnTo>
                <a:lnTo>
                  <a:pt x="1197877" y="1655321"/>
                </a:lnTo>
                <a:lnTo>
                  <a:pt x="1246250" y="1649347"/>
                </a:lnTo>
                <a:lnTo>
                  <a:pt x="1293280" y="1639593"/>
                </a:lnTo>
                <a:lnTo>
                  <a:pt x="1338794" y="1626225"/>
                </a:lnTo>
                <a:lnTo>
                  <a:pt x="1382621" y="1609409"/>
                </a:lnTo>
                <a:lnTo>
                  <a:pt x="1424588" y="1589311"/>
                </a:lnTo>
                <a:lnTo>
                  <a:pt x="1464522" y="1566098"/>
                </a:lnTo>
                <a:lnTo>
                  <a:pt x="1502252" y="1539934"/>
                </a:lnTo>
                <a:lnTo>
                  <a:pt x="1537605" y="1510986"/>
                </a:lnTo>
                <a:lnTo>
                  <a:pt x="1570409" y="1479420"/>
                </a:lnTo>
                <a:lnTo>
                  <a:pt x="1600492" y="1445402"/>
                </a:lnTo>
                <a:lnTo>
                  <a:pt x="1627680" y="1409098"/>
                </a:lnTo>
                <a:lnTo>
                  <a:pt x="1651803" y="1370673"/>
                </a:lnTo>
                <a:lnTo>
                  <a:pt x="1672687" y="1330295"/>
                </a:lnTo>
                <a:lnTo>
                  <a:pt x="1690160" y="1288128"/>
                </a:lnTo>
                <a:lnTo>
                  <a:pt x="1704051" y="1244340"/>
                </a:lnTo>
                <a:lnTo>
                  <a:pt x="1714186" y="1199094"/>
                </a:lnTo>
                <a:lnTo>
                  <a:pt x="1720393" y="1152559"/>
                </a:lnTo>
                <a:lnTo>
                  <a:pt x="1722501" y="1104900"/>
                </a:lnTo>
                <a:lnTo>
                  <a:pt x="1720393" y="1057240"/>
                </a:lnTo>
                <a:lnTo>
                  <a:pt x="1714186" y="1010705"/>
                </a:lnTo>
                <a:lnTo>
                  <a:pt x="1704051" y="965459"/>
                </a:lnTo>
                <a:lnTo>
                  <a:pt x="1690160" y="921671"/>
                </a:lnTo>
                <a:lnTo>
                  <a:pt x="1672687" y="879504"/>
                </a:lnTo>
                <a:lnTo>
                  <a:pt x="1651803" y="839126"/>
                </a:lnTo>
                <a:lnTo>
                  <a:pt x="1627680" y="800701"/>
                </a:lnTo>
                <a:lnTo>
                  <a:pt x="1600492" y="764397"/>
                </a:lnTo>
                <a:lnTo>
                  <a:pt x="1570409" y="730379"/>
                </a:lnTo>
                <a:lnTo>
                  <a:pt x="1537605" y="698813"/>
                </a:lnTo>
                <a:lnTo>
                  <a:pt x="1502252" y="669865"/>
                </a:lnTo>
                <a:lnTo>
                  <a:pt x="1464522" y="643701"/>
                </a:lnTo>
                <a:lnTo>
                  <a:pt x="1424588" y="620488"/>
                </a:lnTo>
                <a:lnTo>
                  <a:pt x="1382621" y="600390"/>
                </a:lnTo>
                <a:lnTo>
                  <a:pt x="1338794" y="583574"/>
                </a:lnTo>
                <a:lnTo>
                  <a:pt x="1293280" y="570206"/>
                </a:lnTo>
                <a:lnTo>
                  <a:pt x="1246250" y="560452"/>
                </a:lnTo>
                <a:lnTo>
                  <a:pt x="1197877" y="554478"/>
                </a:lnTo>
                <a:lnTo>
                  <a:pt x="1148333" y="552450"/>
                </a:lnTo>
                <a:close/>
              </a:path>
              <a:path w="2296795" h="2209800">
                <a:moveTo>
                  <a:pt x="463422" y="946276"/>
                </a:moveTo>
                <a:lnTo>
                  <a:pt x="0" y="1104900"/>
                </a:lnTo>
                <a:lnTo>
                  <a:pt x="463422" y="1263523"/>
                </a:lnTo>
                <a:lnTo>
                  <a:pt x="463422" y="946276"/>
                </a:lnTo>
                <a:close/>
              </a:path>
              <a:path w="2296795" h="2209800">
                <a:moveTo>
                  <a:pt x="336295" y="323596"/>
                </a:moveTo>
                <a:lnTo>
                  <a:pt x="547496" y="751077"/>
                </a:lnTo>
                <a:lnTo>
                  <a:pt x="780542" y="526796"/>
                </a:lnTo>
                <a:lnTo>
                  <a:pt x="336295" y="323596"/>
                </a:lnTo>
                <a:close/>
              </a:path>
              <a:path w="2296795" h="2209800">
                <a:moveTo>
                  <a:pt x="1960245" y="323596"/>
                </a:moveTo>
                <a:lnTo>
                  <a:pt x="1516126" y="526796"/>
                </a:lnTo>
                <a:lnTo>
                  <a:pt x="1749170" y="751077"/>
                </a:lnTo>
                <a:lnTo>
                  <a:pt x="1960245" y="323596"/>
                </a:lnTo>
                <a:close/>
              </a:path>
              <a:path w="2296795" h="2209800">
                <a:moveTo>
                  <a:pt x="1148333" y="0"/>
                </a:moveTo>
                <a:lnTo>
                  <a:pt x="983488" y="445897"/>
                </a:lnTo>
                <a:lnTo>
                  <a:pt x="1313180" y="445897"/>
                </a:lnTo>
                <a:lnTo>
                  <a:pt x="1148333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1757172" y="1284732"/>
            <a:ext cx="1428115" cy="1356360"/>
          </a:xfrm>
          <a:custGeom>
            <a:avLst/>
            <a:gdLst/>
            <a:ahLst/>
            <a:cxnLst/>
            <a:rect l="l" t="t" r="r" b="b"/>
            <a:pathLst>
              <a:path w="1428114" h="1356360">
                <a:moveTo>
                  <a:pt x="713994" y="0"/>
                </a:moveTo>
                <a:lnTo>
                  <a:pt x="665108" y="1564"/>
                </a:lnTo>
                <a:lnTo>
                  <a:pt x="617107" y="6191"/>
                </a:lnTo>
                <a:lnTo>
                  <a:pt x="570097" y="13779"/>
                </a:lnTo>
                <a:lnTo>
                  <a:pt x="524183" y="24227"/>
                </a:lnTo>
                <a:lnTo>
                  <a:pt x="479473" y="37433"/>
                </a:lnTo>
                <a:lnTo>
                  <a:pt x="436072" y="53298"/>
                </a:lnTo>
                <a:lnTo>
                  <a:pt x="394087" y="71719"/>
                </a:lnTo>
                <a:lnTo>
                  <a:pt x="353624" y="92597"/>
                </a:lnTo>
                <a:lnTo>
                  <a:pt x="314790" y="115829"/>
                </a:lnTo>
                <a:lnTo>
                  <a:pt x="277690" y="141315"/>
                </a:lnTo>
                <a:lnTo>
                  <a:pt x="242432" y="168953"/>
                </a:lnTo>
                <a:lnTo>
                  <a:pt x="209121" y="198643"/>
                </a:lnTo>
                <a:lnTo>
                  <a:pt x="177864" y="230284"/>
                </a:lnTo>
                <a:lnTo>
                  <a:pt x="148767" y="263775"/>
                </a:lnTo>
                <a:lnTo>
                  <a:pt x="121937" y="299014"/>
                </a:lnTo>
                <a:lnTo>
                  <a:pt x="97479" y="335900"/>
                </a:lnTo>
                <a:lnTo>
                  <a:pt x="75501" y="374333"/>
                </a:lnTo>
                <a:lnTo>
                  <a:pt x="56108" y="414212"/>
                </a:lnTo>
                <a:lnTo>
                  <a:pt x="39407" y="455435"/>
                </a:lnTo>
                <a:lnTo>
                  <a:pt x="25504" y="497901"/>
                </a:lnTo>
                <a:lnTo>
                  <a:pt x="14505" y="541510"/>
                </a:lnTo>
                <a:lnTo>
                  <a:pt x="6517" y="586160"/>
                </a:lnTo>
                <a:lnTo>
                  <a:pt x="1647" y="631750"/>
                </a:lnTo>
                <a:lnTo>
                  <a:pt x="0" y="678179"/>
                </a:lnTo>
                <a:lnTo>
                  <a:pt x="1647" y="724609"/>
                </a:lnTo>
                <a:lnTo>
                  <a:pt x="6517" y="770199"/>
                </a:lnTo>
                <a:lnTo>
                  <a:pt x="14505" y="814849"/>
                </a:lnTo>
                <a:lnTo>
                  <a:pt x="25504" y="858458"/>
                </a:lnTo>
                <a:lnTo>
                  <a:pt x="39407" y="900924"/>
                </a:lnTo>
                <a:lnTo>
                  <a:pt x="56108" y="942147"/>
                </a:lnTo>
                <a:lnTo>
                  <a:pt x="75501" y="982026"/>
                </a:lnTo>
                <a:lnTo>
                  <a:pt x="97479" y="1020459"/>
                </a:lnTo>
                <a:lnTo>
                  <a:pt x="121937" y="1057345"/>
                </a:lnTo>
                <a:lnTo>
                  <a:pt x="148767" y="1092584"/>
                </a:lnTo>
                <a:lnTo>
                  <a:pt x="177864" y="1126075"/>
                </a:lnTo>
                <a:lnTo>
                  <a:pt x="209121" y="1157716"/>
                </a:lnTo>
                <a:lnTo>
                  <a:pt x="242432" y="1187406"/>
                </a:lnTo>
                <a:lnTo>
                  <a:pt x="277690" y="1215044"/>
                </a:lnTo>
                <a:lnTo>
                  <a:pt x="314790" y="1240530"/>
                </a:lnTo>
                <a:lnTo>
                  <a:pt x="353624" y="1263762"/>
                </a:lnTo>
                <a:lnTo>
                  <a:pt x="394087" y="1284640"/>
                </a:lnTo>
                <a:lnTo>
                  <a:pt x="436072" y="1303061"/>
                </a:lnTo>
                <a:lnTo>
                  <a:pt x="479473" y="1318926"/>
                </a:lnTo>
                <a:lnTo>
                  <a:pt x="524183" y="1332132"/>
                </a:lnTo>
                <a:lnTo>
                  <a:pt x="570097" y="1342580"/>
                </a:lnTo>
                <a:lnTo>
                  <a:pt x="617107" y="1350168"/>
                </a:lnTo>
                <a:lnTo>
                  <a:pt x="665108" y="1354795"/>
                </a:lnTo>
                <a:lnTo>
                  <a:pt x="713994" y="1356359"/>
                </a:lnTo>
                <a:lnTo>
                  <a:pt x="762879" y="1354795"/>
                </a:lnTo>
                <a:lnTo>
                  <a:pt x="810880" y="1350168"/>
                </a:lnTo>
                <a:lnTo>
                  <a:pt x="857890" y="1342580"/>
                </a:lnTo>
                <a:lnTo>
                  <a:pt x="903804" y="1332132"/>
                </a:lnTo>
                <a:lnTo>
                  <a:pt x="948514" y="1318926"/>
                </a:lnTo>
                <a:lnTo>
                  <a:pt x="991915" y="1303061"/>
                </a:lnTo>
                <a:lnTo>
                  <a:pt x="1033900" y="1284640"/>
                </a:lnTo>
                <a:lnTo>
                  <a:pt x="1074363" y="1263762"/>
                </a:lnTo>
                <a:lnTo>
                  <a:pt x="1113197" y="1240530"/>
                </a:lnTo>
                <a:lnTo>
                  <a:pt x="1150297" y="1215044"/>
                </a:lnTo>
                <a:lnTo>
                  <a:pt x="1185555" y="1187406"/>
                </a:lnTo>
                <a:lnTo>
                  <a:pt x="1218866" y="1157716"/>
                </a:lnTo>
                <a:lnTo>
                  <a:pt x="1250123" y="1126075"/>
                </a:lnTo>
                <a:lnTo>
                  <a:pt x="1279220" y="1092584"/>
                </a:lnTo>
                <a:lnTo>
                  <a:pt x="1306050" y="1057345"/>
                </a:lnTo>
                <a:lnTo>
                  <a:pt x="1330508" y="1020459"/>
                </a:lnTo>
                <a:lnTo>
                  <a:pt x="1352486" y="982026"/>
                </a:lnTo>
                <a:lnTo>
                  <a:pt x="1371879" y="942147"/>
                </a:lnTo>
                <a:lnTo>
                  <a:pt x="1388580" y="900924"/>
                </a:lnTo>
                <a:lnTo>
                  <a:pt x="1402483" y="858458"/>
                </a:lnTo>
                <a:lnTo>
                  <a:pt x="1413482" y="814849"/>
                </a:lnTo>
                <a:lnTo>
                  <a:pt x="1421470" y="770199"/>
                </a:lnTo>
                <a:lnTo>
                  <a:pt x="1426340" y="724609"/>
                </a:lnTo>
                <a:lnTo>
                  <a:pt x="1427988" y="678179"/>
                </a:lnTo>
                <a:lnTo>
                  <a:pt x="1426340" y="631750"/>
                </a:lnTo>
                <a:lnTo>
                  <a:pt x="1421470" y="586160"/>
                </a:lnTo>
                <a:lnTo>
                  <a:pt x="1413482" y="541510"/>
                </a:lnTo>
                <a:lnTo>
                  <a:pt x="1402483" y="497901"/>
                </a:lnTo>
                <a:lnTo>
                  <a:pt x="1388580" y="455435"/>
                </a:lnTo>
                <a:lnTo>
                  <a:pt x="1371879" y="414212"/>
                </a:lnTo>
                <a:lnTo>
                  <a:pt x="1352486" y="374333"/>
                </a:lnTo>
                <a:lnTo>
                  <a:pt x="1330508" y="335900"/>
                </a:lnTo>
                <a:lnTo>
                  <a:pt x="1306050" y="299014"/>
                </a:lnTo>
                <a:lnTo>
                  <a:pt x="1279220" y="263775"/>
                </a:lnTo>
                <a:lnTo>
                  <a:pt x="1250123" y="230284"/>
                </a:lnTo>
                <a:lnTo>
                  <a:pt x="1218866" y="198643"/>
                </a:lnTo>
                <a:lnTo>
                  <a:pt x="1185555" y="168953"/>
                </a:lnTo>
                <a:lnTo>
                  <a:pt x="1150297" y="141315"/>
                </a:lnTo>
                <a:lnTo>
                  <a:pt x="1113197" y="115829"/>
                </a:lnTo>
                <a:lnTo>
                  <a:pt x="1074363" y="92597"/>
                </a:lnTo>
                <a:lnTo>
                  <a:pt x="1033900" y="71719"/>
                </a:lnTo>
                <a:lnTo>
                  <a:pt x="991915" y="53298"/>
                </a:lnTo>
                <a:lnTo>
                  <a:pt x="948514" y="37433"/>
                </a:lnTo>
                <a:lnTo>
                  <a:pt x="903804" y="24227"/>
                </a:lnTo>
                <a:lnTo>
                  <a:pt x="857890" y="13779"/>
                </a:lnTo>
                <a:lnTo>
                  <a:pt x="810880" y="6191"/>
                </a:lnTo>
                <a:lnTo>
                  <a:pt x="762879" y="1564"/>
                </a:lnTo>
                <a:lnTo>
                  <a:pt x="713994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460753" y="1008125"/>
            <a:ext cx="405765" cy="381000"/>
          </a:xfrm>
          <a:custGeom>
            <a:avLst/>
            <a:gdLst/>
            <a:ahLst/>
            <a:cxnLst/>
            <a:rect l="l" t="t" r="r" b="b"/>
            <a:pathLst>
              <a:path w="405764" h="381000">
                <a:moveTo>
                  <a:pt x="405384" y="381000"/>
                </a:moveTo>
                <a:lnTo>
                  <a:pt x="0" y="0"/>
                </a:lnTo>
              </a:path>
            </a:pathLst>
          </a:custGeom>
          <a:ln w="126492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459991" y="626363"/>
            <a:ext cx="68580" cy="457200"/>
          </a:xfrm>
          <a:custGeom>
            <a:avLst/>
            <a:gdLst/>
            <a:ahLst/>
            <a:cxnLst/>
            <a:rect l="l" t="t" r="r" b="b"/>
            <a:pathLst>
              <a:path w="68580" h="457200">
                <a:moveTo>
                  <a:pt x="68580" y="457200"/>
                </a:move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1054608" y="702563"/>
            <a:ext cx="474345" cy="381000"/>
          </a:xfrm>
          <a:custGeom>
            <a:avLst/>
            <a:gdLst/>
            <a:ahLst/>
            <a:cxnLst/>
            <a:rect l="l" t="t" r="r" b="b"/>
            <a:pathLst>
              <a:path w="474344" h="381000">
                <a:moveTo>
                  <a:pt x="473963" y="381000"/>
                </a:move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1052944" y="1845691"/>
            <a:ext cx="544195" cy="115570"/>
          </a:xfrm>
          <a:custGeom>
            <a:avLst/>
            <a:gdLst/>
            <a:ahLst/>
            <a:cxnLst/>
            <a:rect l="l" t="t" r="r" b="b"/>
            <a:pathLst>
              <a:path w="544194" h="115569">
                <a:moveTo>
                  <a:pt x="544207" y="115443"/>
                </a:moveTo>
                <a:lnTo>
                  <a:pt x="0" y="0"/>
                </a:lnTo>
              </a:path>
            </a:pathLst>
          </a:custGeom>
          <a:ln w="1270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855725" y="1517777"/>
            <a:ext cx="295275" cy="356235"/>
          </a:xfrm>
          <a:custGeom>
            <a:avLst/>
            <a:gdLst/>
            <a:ahLst/>
            <a:cxnLst/>
            <a:rect l="l" t="t" r="r" b="b"/>
            <a:pathLst>
              <a:path w="295275" h="356235">
                <a:moveTo>
                  <a:pt x="294881" y="355853"/>
                </a:move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548678" y="1793113"/>
            <a:ext cx="601980" cy="80645"/>
          </a:xfrm>
          <a:custGeom>
            <a:avLst/>
            <a:gdLst/>
            <a:ahLst/>
            <a:cxnLst/>
            <a:rect l="l" t="t" r="r" b="b"/>
            <a:pathLst>
              <a:path w="601980" h="80644">
                <a:moveTo>
                  <a:pt x="601929" y="80517"/>
                </a:move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2471673" y="759587"/>
            <a:ext cx="41275" cy="567055"/>
          </a:xfrm>
          <a:custGeom>
            <a:avLst/>
            <a:gdLst/>
            <a:ahLst/>
            <a:cxnLst/>
            <a:rect l="l" t="t" r="r" b="b"/>
            <a:pathLst>
              <a:path w="41275" h="567055">
                <a:moveTo>
                  <a:pt x="40767" y="566927"/>
                </a:moveTo>
                <a:lnTo>
                  <a:pt x="0" y="0"/>
                </a:lnTo>
              </a:path>
            </a:pathLst>
          </a:custGeom>
          <a:ln w="1270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2468752" y="540766"/>
            <a:ext cx="258445" cy="321945"/>
          </a:xfrm>
          <a:custGeom>
            <a:avLst/>
            <a:gdLst/>
            <a:ahLst/>
            <a:cxnLst/>
            <a:rect l="l" t="t" r="r" b="b"/>
            <a:pathLst>
              <a:path w="258444" h="321944">
                <a:moveTo>
                  <a:pt x="0" y="321563"/>
                </a:moveTo>
                <a:lnTo>
                  <a:pt x="258318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2381630" y="239013"/>
            <a:ext cx="90805" cy="624840"/>
          </a:xfrm>
          <a:custGeom>
            <a:avLst/>
            <a:gdLst/>
            <a:ahLst/>
            <a:cxnLst/>
            <a:rect l="l" t="t" r="r" b="b"/>
            <a:pathLst>
              <a:path w="90805" h="624840">
                <a:moveTo>
                  <a:pt x="90296" y="624839"/>
                </a:move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515867" y="1676537"/>
            <a:ext cx="586740" cy="254635"/>
          </a:xfrm>
          <a:custGeom>
            <a:avLst/>
            <a:gdLst/>
            <a:ahLst/>
            <a:cxnLst/>
            <a:rect l="l" t="t" r="r" b="b"/>
            <a:pathLst>
              <a:path w="586739" h="254635">
                <a:moveTo>
                  <a:pt x="0" y="254370"/>
                </a:moveTo>
                <a:lnTo>
                  <a:pt x="52986" y="246506"/>
                </a:lnTo>
                <a:lnTo>
                  <a:pt x="106049" y="239760"/>
                </a:lnTo>
                <a:lnTo>
                  <a:pt x="159035" y="233113"/>
                </a:lnTo>
                <a:lnTo>
                  <a:pt x="211788" y="225545"/>
                </a:lnTo>
                <a:lnTo>
                  <a:pt x="264154" y="216038"/>
                </a:lnTo>
                <a:lnTo>
                  <a:pt x="315976" y="203570"/>
                </a:lnTo>
                <a:lnTo>
                  <a:pt x="349265" y="165172"/>
                </a:lnTo>
                <a:lnTo>
                  <a:pt x="361061" y="152770"/>
                </a:lnTo>
                <a:lnTo>
                  <a:pt x="383295" y="139224"/>
                </a:lnTo>
                <a:lnTo>
                  <a:pt x="406733" y="127941"/>
                </a:lnTo>
                <a:lnTo>
                  <a:pt x="429908" y="116372"/>
                </a:lnTo>
                <a:lnTo>
                  <a:pt x="495786" y="60352"/>
                </a:lnTo>
                <a:lnTo>
                  <a:pt x="529341" y="13995"/>
                </a:lnTo>
                <a:lnTo>
                  <a:pt x="533575" y="4369"/>
                </a:lnTo>
                <a:lnTo>
                  <a:pt x="539517" y="518"/>
                </a:lnTo>
                <a:lnTo>
                  <a:pt x="554721" y="0"/>
                </a:lnTo>
                <a:lnTo>
                  <a:pt x="586740" y="37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723900" y="914400"/>
            <a:ext cx="901065" cy="304800"/>
          </a:xfrm>
          <a:custGeom>
            <a:avLst/>
            <a:gdLst/>
            <a:ahLst/>
            <a:cxnLst/>
            <a:rect l="l" t="t" r="r" b="b"/>
            <a:pathLst>
              <a:path w="901065" h="304800">
                <a:moveTo>
                  <a:pt x="900684" y="304800"/>
                </a:moveTo>
                <a:lnTo>
                  <a:pt x="851503" y="300631"/>
                </a:lnTo>
                <a:lnTo>
                  <a:pt x="802217" y="297446"/>
                </a:lnTo>
                <a:lnTo>
                  <a:pt x="752863" y="294886"/>
                </a:lnTo>
                <a:lnTo>
                  <a:pt x="703481" y="292595"/>
                </a:lnTo>
                <a:lnTo>
                  <a:pt x="654110" y="290213"/>
                </a:lnTo>
                <a:lnTo>
                  <a:pt x="604788" y="287384"/>
                </a:lnTo>
                <a:lnTo>
                  <a:pt x="555553" y="283749"/>
                </a:lnTo>
                <a:lnTo>
                  <a:pt x="506446" y="278951"/>
                </a:lnTo>
                <a:lnTo>
                  <a:pt x="457504" y="272632"/>
                </a:lnTo>
                <a:lnTo>
                  <a:pt x="408767" y="264434"/>
                </a:lnTo>
                <a:lnTo>
                  <a:pt x="360273" y="254000"/>
                </a:lnTo>
                <a:lnTo>
                  <a:pt x="310491" y="212105"/>
                </a:lnTo>
                <a:lnTo>
                  <a:pt x="290809" y="180973"/>
                </a:lnTo>
                <a:lnTo>
                  <a:pt x="270205" y="152400"/>
                </a:lnTo>
                <a:lnTo>
                  <a:pt x="235739" y="113966"/>
                </a:lnTo>
                <a:lnTo>
                  <a:pt x="203341" y="80532"/>
                </a:lnTo>
                <a:lnTo>
                  <a:pt x="170944" y="52429"/>
                </a:lnTo>
                <a:lnTo>
                  <a:pt x="136480" y="29991"/>
                </a:lnTo>
                <a:lnTo>
                  <a:pt x="97879" y="13551"/>
                </a:lnTo>
                <a:lnTo>
                  <a:pt x="53075" y="3443"/>
                </a:ln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201923" y="2641092"/>
            <a:ext cx="719455" cy="159385"/>
          </a:xfrm>
          <a:custGeom>
            <a:avLst/>
            <a:gdLst/>
            <a:ahLst/>
            <a:cxnLst/>
            <a:rect l="l" t="t" r="r" b="b"/>
            <a:pathLst>
              <a:path w="719454" h="159385">
                <a:moveTo>
                  <a:pt x="0" y="0"/>
                </a:moveTo>
                <a:lnTo>
                  <a:pt x="35351" y="35373"/>
                </a:lnTo>
                <a:lnTo>
                  <a:pt x="73721" y="65213"/>
                </a:lnTo>
                <a:lnTo>
                  <a:pt x="114736" y="89967"/>
                </a:lnTo>
                <a:lnTo>
                  <a:pt x="158025" y="110085"/>
                </a:lnTo>
                <a:lnTo>
                  <a:pt x="203215" y="126014"/>
                </a:lnTo>
                <a:lnTo>
                  <a:pt x="249935" y="138204"/>
                </a:lnTo>
                <a:lnTo>
                  <a:pt x="297811" y="147104"/>
                </a:lnTo>
                <a:lnTo>
                  <a:pt x="346471" y="153162"/>
                </a:lnTo>
                <a:lnTo>
                  <a:pt x="395544" y="156826"/>
                </a:lnTo>
                <a:lnTo>
                  <a:pt x="444657" y="158546"/>
                </a:lnTo>
                <a:lnTo>
                  <a:pt x="493438" y="158770"/>
                </a:lnTo>
                <a:lnTo>
                  <a:pt x="541514" y="157948"/>
                </a:lnTo>
                <a:lnTo>
                  <a:pt x="588513" y="156527"/>
                </a:lnTo>
                <a:lnTo>
                  <a:pt x="634063" y="154956"/>
                </a:lnTo>
                <a:lnTo>
                  <a:pt x="677792" y="153685"/>
                </a:lnTo>
                <a:lnTo>
                  <a:pt x="719327" y="153162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320796" y="2758439"/>
            <a:ext cx="451484" cy="457200"/>
          </a:xfrm>
          <a:custGeom>
            <a:avLst/>
            <a:gdLst/>
            <a:ahLst/>
            <a:cxnLst/>
            <a:rect l="l" t="t" r="r" b="b"/>
            <a:pathLst>
              <a:path w="451485" h="457200">
                <a:moveTo>
                  <a:pt x="0" y="0"/>
                </a:moveTo>
                <a:lnTo>
                  <a:pt x="27683" y="59029"/>
                </a:lnTo>
                <a:lnTo>
                  <a:pt x="51708" y="102856"/>
                </a:lnTo>
                <a:lnTo>
                  <a:pt x="73977" y="135184"/>
                </a:lnTo>
                <a:lnTo>
                  <a:pt x="120855" y="180162"/>
                </a:lnTo>
                <a:lnTo>
                  <a:pt x="183533" y="223599"/>
                </a:lnTo>
                <a:lnTo>
                  <a:pt x="225551" y="254000"/>
                </a:lnTo>
                <a:lnTo>
                  <a:pt x="237740" y="265509"/>
                </a:lnTo>
                <a:lnTo>
                  <a:pt x="248094" y="279400"/>
                </a:lnTo>
                <a:lnTo>
                  <a:pt x="258448" y="293290"/>
                </a:lnTo>
                <a:lnTo>
                  <a:pt x="270637" y="304800"/>
                </a:lnTo>
                <a:lnTo>
                  <a:pt x="292871" y="318291"/>
                </a:lnTo>
                <a:lnTo>
                  <a:pt x="316309" y="329580"/>
                </a:lnTo>
                <a:lnTo>
                  <a:pt x="339484" y="341179"/>
                </a:lnTo>
                <a:lnTo>
                  <a:pt x="360933" y="355600"/>
                </a:lnTo>
                <a:lnTo>
                  <a:pt x="389274" y="383530"/>
                </a:lnTo>
                <a:lnTo>
                  <a:pt x="418687" y="417115"/>
                </a:lnTo>
                <a:lnTo>
                  <a:pt x="441765" y="445343"/>
                </a:lnTo>
                <a:lnTo>
                  <a:pt x="451103" y="45720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501390" y="3012185"/>
            <a:ext cx="0" cy="609600"/>
          </a:xfrm>
          <a:custGeom>
            <a:avLst/>
            <a:gdLst/>
            <a:ahLst/>
            <a:cxnLst/>
            <a:rect l="l" t="t" r="r" b="b"/>
            <a:pathLst>
              <a:path w="0" h="609600">
                <a:moveTo>
                  <a:pt x="0" y="0"/>
                </a:moveTo>
                <a:lnTo>
                  <a:pt x="0" y="0"/>
                </a:lnTo>
                <a:lnTo>
                  <a:pt x="0" y="558800"/>
                </a:lnTo>
                <a:lnTo>
                  <a:pt x="0" y="609600"/>
                </a:lnTo>
              </a:path>
            </a:pathLst>
          </a:custGeom>
          <a:ln w="50292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04800" y="1964435"/>
            <a:ext cx="1170940" cy="156845"/>
          </a:xfrm>
          <a:custGeom>
            <a:avLst/>
            <a:gdLst/>
            <a:ahLst/>
            <a:cxnLst/>
            <a:rect l="l" t="t" r="r" b="b"/>
            <a:pathLst>
              <a:path w="1170940" h="156844">
                <a:moveTo>
                  <a:pt x="1170432" y="0"/>
                </a:moveTo>
                <a:lnTo>
                  <a:pt x="1120266" y="5483"/>
                </a:lnTo>
                <a:lnTo>
                  <a:pt x="1070109" y="10485"/>
                </a:lnTo>
                <a:lnTo>
                  <a:pt x="1019971" y="15225"/>
                </a:lnTo>
                <a:lnTo>
                  <a:pt x="969867" y="19929"/>
                </a:lnTo>
                <a:lnTo>
                  <a:pt x="919807" y="24817"/>
                </a:lnTo>
                <a:lnTo>
                  <a:pt x="869805" y="30113"/>
                </a:lnTo>
                <a:lnTo>
                  <a:pt x="819872" y="36039"/>
                </a:lnTo>
                <a:lnTo>
                  <a:pt x="770022" y="42818"/>
                </a:lnTo>
                <a:lnTo>
                  <a:pt x="720267" y="50673"/>
                </a:lnTo>
                <a:lnTo>
                  <a:pt x="656736" y="62533"/>
                </a:lnTo>
                <a:lnTo>
                  <a:pt x="613144" y="72574"/>
                </a:lnTo>
                <a:lnTo>
                  <a:pt x="574057" y="88064"/>
                </a:lnTo>
                <a:lnTo>
                  <a:pt x="572171" y="91138"/>
                </a:lnTo>
                <a:lnTo>
                  <a:pt x="572706" y="93946"/>
                </a:lnTo>
                <a:lnTo>
                  <a:pt x="613505" y="108442"/>
                </a:lnTo>
                <a:lnTo>
                  <a:pt x="620233" y="110100"/>
                </a:lnTo>
                <a:lnTo>
                  <a:pt x="626088" y="111736"/>
                </a:lnTo>
                <a:lnTo>
                  <a:pt x="630703" y="113377"/>
                </a:lnTo>
                <a:lnTo>
                  <a:pt x="633713" y="115050"/>
                </a:lnTo>
                <a:lnTo>
                  <a:pt x="634750" y="116782"/>
                </a:lnTo>
                <a:lnTo>
                  <a:pt x="633450" y="118600"/>
                </a:lnTo>
                <a:lnTo>
                  <a:pt x="579066" y="129929"/>
                </a:lnTo>
                <a:lnTo>
                  <a:pt x="528133" y="136010"/>
                </a:lnTo>
                <a:lnTo>
                  <a:pt x="456131" y="143301"/>
                </a:lnTo>
                <a:lnTo>
                  <a:pt x="411315" y="147468"/>
                </a:lnTo>
                <a:lnTo>
                  <a:pt x="360133" y="152018"/>
                </a:lnTo>
                <a:lnTo>
                  <a:pt x="308810" y="155497"/>
                </a:lnTo>
                <a:lnTo>
                  <a:pt x="257362" y="156850"/>
                </a:lnTo>
                <a:lnTo>
                  <a:pt x="205840" y="156657"/>
                </a:lnTo>
                <a:lnTo>
                  <a:pt x="154293" y="155497"/>
                </a:lnTo>
                <a:lnTo>
                  <a:pt x="102770" y="153951"/>
                </a:lnTo>
                <a:lnTo>
                  <a:pt x="51323" y="152598"/>
                </a:lnTo>
                <a:lnTo>
                  <a:pt x="0" y="152018"/>
                </a:lnTo>
              </a:path>
            </a:pathLst>
          </a:custGeom>
          <a:ln w="64008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1129283" y="2641092"/>
            <a:ext cx="631190" cy="559435"/>
          </a:xfrm>
          <a:custGeom>
            <a:avLst/>
            <a:gdLst/>
            <a:ahLst/>
            <a:cxnLst/>
            <a:rect l="l" t="t" r="r" b="b"/>
            <a:pathLst>
              <a:path w="631189" h="559435">
                <a:moveTo>
                  <a:pt x="630935" y="0"/>
                </a:moveTo>
                <a:lnTo>
                  <a:pt x="599513" y="6648"/>
                </a:lnTo>
                <a:lnTo>
                  <a:pt x="550603" y="16701"/>
                </a:lnTo>
                <a:lnTo>
                  <a:pt x="490680" y="29694"/>
                </a:lnTo>
                <a:lnTo>
                  <a:pt x="426220" y="45160"/>
                </a:lnTo>
                <a:lnTo>
                  <a:pt x="363700" y="62631"/>
                </a:lnTo>
                <a:lnTo>
                  <a:pt x="309596" y="81642"/>
                </a:lnTo>
                <a:lnTo>
                  <a:pt x="270382" y="101727"/>
                </a:lnTo>
                <a:lnTo>
                  <a:pt x="239009" y="126336"/>
                </a:lnTo>
                <a:lnTo>
                  <a:pt x="206195" y="157826"/>
                </a:lnTo>
                <a:lnTo>
                  <a:pt x="172874" y="195036"/>
                </a:lnTo>
                <a:lnTo>
                  <a:pt x="139977" y="236805"/>
                </a:lnTo>
                <a:lnTo>
                  <a:pt x="108439" y="281972"/>
                </a:lnTo>
                <a:lnTo>
                  <a:pt x="79193" y="329375"/>
                </a:lnTo>
                <a:lnTo>
                  <a:pt x="53172" y="377854"/>
                </a:lnTo>
                <a:lnTo>
                  <a:pt x="31309" y="426248"/>
                </a:lnTo>
                <a:lnTo>
                  <a:pt x="14537" y="473396"/>
                </a:lnTo>
                <a:lnTo>
                  <a:pt x="3789" y="518136"/>
                </a:lnTo>
                <a:lnTo>
                  <a:pt x="0" y="559308"/>
                </a:lnTo>
              </a:path>
            </a:pathLst>
          </a:custGeom>
          <a:ln w="76199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1490472" y="2692907"/>
            <a:ext cx="224790" cy="914400"/>
          </a:xfrm>
          <a:custGeom>
            <a:avLst/>
            <a:gdLst/>
            <a:ahLst/>
            <a:cxnLst/>
            <a:rect l="l" t="t" r="r" b="b"/>
            <a:pathLst>
              <a:path w="224789" h="914400">
                <a:moveTo>
                  <a:pt x="224409" y="0"/>
                </a:moveTo>
                <a:lnTo>
                  <a:pt x="215163" y="31329"/>
                </a:lnTo>
                <a:lnTo>
                  <a:pt x="207084" y="58577"/>
                </a:lnTo>
                <a:lnTo>
                  <a:pt x="200100" y="82057"/>
                </a:lnTo>
                <a:lnTo>
                  <a:pt x="194141" y="102080"/>
                </a:lnTo>
                <a:lnTo>
                  <a:pt x="189137" y="118959"/>
                </a:lnTo>
                <a:lnTo>
                  <a:pt x="177266" y="161272"/>
                </a:lnTo>
                <a:lnTo>
                  <a:pt x="174948" y="175283"/>
                </a:lnTo>
                <a:lnTo>
                  <a:pt x="175055" y="178242"/>
                </a:lnTo>
                <a:lnTo>
                  <a:pt x="175484" y="180866"/>
                </a:lnTo>
                <a:lnTo>
                  <a:pt x="176166" y="183466"/>
                </a:lnTo>
                <a:lnTo>
                  <a:pt x="177030" y="186355"/>
                </a:lnTo>
                <a:lnTo>
                  <a:pt x="178006" y="189845"/>
                </a:lnTo>
                <a:lnTo>
                  <a:pt x="182277" y="240878"/>
                </a:lnTo>
                <a:lnTo>
                  <a:pt x="182070" y="257313"/>
                </a:lnTo>
                <a:lnTo>
                  <a:pt x="180233" y="299787"/>
                </a:lnTo>
                <a:lnTo>
                  <a:pt x="176035" y="357148"/>
                </a:lnTo>
                <a:lnTo>
                  <a:pt x="168911" y="431894"/>
                </a:lnTo>
                <a:lnTo>
                  <a:pt x="164077" y="476566"/>
                </a:lnTo>
                <a:lnTo>
                  <a:pt x="158301" y="526520"/>
                </a:lnTo>
                <a:lnTo>
                  <a:pt x="151513" y="582069"/>
                </a:lnTo>
                <a:lnTo>
                  <a:pt x="143643" y="643525"/>
                </a:lnTo>
                <a:lnTo>
                  <a:pt x="134619" y="711200"/>
                </a:lnTo>
                <a:lnTo>
                  <a:pt x="117490" y="765000"/>
                </a:lnTo>
                <a:lnTo>
                  <a:pt x="89789" y="812800"/>
                </a:lnTo>
                <a:lnTo>
                  <a:pt x="65097" y="844748"/>
                </a:lnTo>
                <a:lnTo>
                  <a:pt x="35417" y="877887"/>
                </a:lnTo>
                <a:lnTo>
                  <a:pt x="10475" y="903882"/>
                </a:lnTo>
                <a:lnTo>
                  <a:pt x="0" y="914399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813816" y="3200400"/>
            <a:ext cx="810895" cy="355600"/>
          </a:xfrm>
          <a:custGeom>
            <a:avLst/>
            <a:gdLst/>
            <a:ahLst/>
            <a:cxnLst/>
            <a:rect l="l" t="t" r="r" b="b"/>
            <a:pathLst>
              <a:path w="810894" h="355600">
                <a:moveTo>
                  <a:pt x="810768" y="0"/>
                </a:moveTo>
                <a:lnTo>
                  <a:pt x="777752" y="4212"/>
                </a:lnTo>
                <a:lnTo>
                  <a:pt x="736600" y="9152"/>
                </a:lnTo>
                <a:lnTo>
                  <a:pt x="688948" y="14912"/>
                </a:lnTo>
                <a:lnTo>
                  <a:pt x="636435" y="21582"/>
                </a:lnTo>
                <a:lnTo>
                  <a:pt x="580698" y="29255"/>
                </a:lnTo>
                <a:lnTo>
                  <a:pt x="523374" y="38022"/>
                </a:lnTo>
                <a:lnTo>
                  <a:pt x="466100" y="47974"/>
                </a:lnTo>
                <a:lnTo>
                  <a:pt x="410514" y="59204"/>
                </a:lnTo>
                <a:lnTo>
                  <a:pt x="358253" y="71802"/>
                </a:lnTo>
                <a:lnTo>
                  <a:pt x="310954" y="85861"/>
                </a:lnTo>
                <a:lnTo>
                  <a:pt x="270256" y="101473"/>
                </a:lnTo>
                <a:lnTo>
                  <a:pt x="237196" y="140209"/>
                </a:lnTo>
                <a:lnTo>
                  <a:pt x="225209" y="152146"/>
                </a:lnTo>
                <a:lnTo>
                  <a:pt x="193773" y="175227"/>
                </a:lnTo>
                <a:lnTo>
                  <a:pt x="154144" y="201020"/>
                </a:lnTo>
                <a:lnTo>
                  <a:pt x="137723" y="207318"/>
                </a:lnTo>
                <a:lnTo>
                  <a:pt x="135298" y="206029"/>
                </a:lnTo>
                <a:lnTo>
                  <a:pt x="135175" y="203316"/>
                </a:lnTo>
                <a:lnTo>
                  <a:pt x="136185" y="200326"/>
                </a:lnTo>
                <a:lnTo>
                  <a:pt x="137162" y="198210"/>
                </a:lnTo>
                <a:lnTo>
                  <a:pt x="136939" y="198117"/>
                </a:lnTo>
                <a:lnTo>
                  <a:pt x="134349" y="201197"/>
                </a:lnTo>
                <a:lnTo>
                  <a:pt x="128225" y="208599"/>
                </a:lnTo>
                <a:lnTo>
                  <a:pt x="117400" y="221473"/>
                </a:lnTo>
                <a:lnTo>
                  <a:pt x="100706" y="240967"/>
                </a:lnTo>
                <a:lnTo>
                  <a:pt x="76977" y="268233"/>
                </a:lnTo>
                <a:lnTo>
                  <a:pt x="45046" y="304419"/>
                </a:lnTo>
                <a:lnTo>
                  <a:pt x="31471" y="319676"/>
                </a:lnTo>
                <a:lnTo>
                  <a:pt x="16713" y="336280"/>
                </a:lnTo>
                <a:lnTo>
                  <a:pt x="4859" y="349621"/>
                </a:lnTo>
                <a:lnTo>
                  <a:pt x="0" y="355091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2345435" y="1563624"/>
            <a:ext cx="541020" cy="304800"/>
          </a:xfrm>
          <a:custGeom>
            <a:avLst/>
            <a:gdLst/>
            <a:ahLst/>
            <a:cxnLst/>
            <a:rect l="l" t="t" r="r" b="b"/>
            <a:pathLst>
              <a:path w="541019" h="304800">
                <a:moveTo>
                  <a:pt x="270509" y="0"/>
                </a:moveTo>
                <a:lnTo>
                  <a:pt x="208499" y="4023"/>
                </a:lnTo>
                <a:lnTo>
                  <a:pt x="151566" y="15484"/>
                </a:lnTo>
                <a:lnTo>
                  <a:pt x="101339" y="33470"/>
                </a:lnTo>
                <a:lnTo>
                  <a:pt x="59442" y="57067"/>
                </a:lnTo>
                <a:lnTo>
                  <a:pt x="27503" y="85363"/>
                </a:lnTo>
                <a:lnTo>
                  <a:pt x="0" y="152400"/>
                </a:lnTo>
                <a:lnTo>
                  <a:pt x="7146" y="187354"/>
                </a:lnTo>
                <a:lnTo>
                  <a:pt x="59442" y="247732"/>
                </a:lnTo>
                <a:lnTo>
                  <a:pt x="101339" y="271329"/>
                </a:lnTo>
                <a:lnTo>
                  <a:pt x="151566" y="289315"/>
                </a:lnTo>
                <a:lnTo>
                  <a:pt x="208499" y="300776"/>
                </a:lnTo>
                <a:lnTo>
                  <a:pt x="270509" y="304800"/>
                </a:lnTo>
                <a:lnTo>
                  <a:pt x="332520" y="300776"/>
                </a:lnTo>
                <a:lnTo>
                  <a:pt x="389453" y="289315"/>
                </a:lnTo>
                <a:lnTo>
                  <a:pt x="439680" y="271329"/>
                </a:lnTo>
                <a:lnTo>
                  <a:pt x="481577" y="247732"/>
                </a:lnTo>
                <a:lnTo>
                  <a:pt x="513516" y="219436"/>
                </a:lnTo>
                <a:lnTo>
                  <a:pt x="541019" y="152400"/>
                </a:lnTo>
                <a:lnTo>
                  <a:pt x="533873" y="117445"/>
                </a:lnTo>
                <a:lnTo>
                  <a:pt x="481577" y="57067"/>
                </a:lnTo>
                <a:lnTo>
                  <a:pt x="439680" y="33470"/>
                </a:lnTo>
                <a:lnTo>
                  <a:pt x="389453" y="15484"/>
                </a:lnTo>
                <a:lnTo>
                  <a:pt x="332520" y="4023"/>
                </a:lnTo>
                <a:lnTo>
                  <a:pt x="270509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2345435" y="1563624"/>
            <a:ext cx="541020" cy="304800"/>
          </a:xfrm>
          <a:custGeom>
            <a:avLst/>
            <a:gdLst/>
            <a:ahLst/>
            <a:cxnLst/>
            <a:rect l="l" t="t" r="r" b="b"/>
            <a:pathLst>
              <a:path w="541019" h="304800">
                <a:moveTo>
                  <a:pt x="0" y="152400"/>
                </a:moveTo>
                <a:lnTo>
                  <a:pt x="27503" y="85363"/>
                </a:lnTo>
                <a:lnTo>
                  <a:pt x="59442" y="57067"/>
                </a:lnTo>
                <a:lnTo>
                  <a:pt x="101339" y="33470"/>
                </a:lnTo>
                <a:lnTo>
                  <a:pt x="151566" y="15484"/>
                </a:lnTo>
                <a:lnTo>
                  <a:pt x="208499" y="4023"/>
                </a:lnTo>
                <a:lnTo>
                  <a:pt x="270509" y="0"/>
                </a:lnTo>
                <a:lnTo>
                  <a:pt x="332520" y="4023"/>
                </a:lnTo>
                <a:lnTo>
                  <a:pt x="389453" y="15484"/>
                </a:lnTo>
                <a:lnTo>
                  <a:pt x="439680" y="33470"/>
                </a:lnTo>
                <a:lnTo>
                  <a:pt x="481577" y="57067"/>
                </a:lnTo>
                <a:lnTo>
                  <a:pt x="513516" y="85363"/>
                </a:lnTo>
                <a:lnTo>
                  <a:pt x="541019" y="152400"/>
                </a:lnTo>
                <a:lnTo>
                  <a:pt x="533873" y="187354"/>
                </a:lnTo>
                <a:lnTo>
                  <a:pt x="481577" y="247732"/>
                </a:lnTo>
                <a:lnTo>
                  <a:pt x="439680" y="271329"/>
                </a:lnTo>
                <a:lnTo>
                  <a:pt x="389453" y="289315"/>
                </a:lnTo>
                <a:lnTo>
                  <a:pt x="332520" y="300776"/>
                </a:lnTo>
                <a:lnTo>
                  <a:pt x="270509" y="304800"/>
                </a:lnTo>
                <a:lnTo>
                  <a:pt x="208499" y="300776"/>
                </a:lnTo>
                <a:lnTo>
                  <a:pt x="151566" y="289315"/>
                </a:lnTo>
                <a:lnTo>
                  <a:pt x="101339" y="271329"/>
                </a:lnTo>
                <a:lnTo>
                  <a:pt x="59442" y="247732"/>
                </a:lnTo>
                <a:lnTo>
                  <a:pt x="27503" y="219436"/>
                </a:lnTo>
                <a:lnTo>
                  <a:pt x="0" y="152400"/>
                </a:lnTo>
                <a:close/>
              </a:path>
            </a:pathLst>
          </a:custGeom>
          <a:ln w="9144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2386583" y="2818638"/>
            <a:ext cx="190500" cy="217170"/>
          </a:xfrm>
          <a:custGeom>
            <a:avLst/>
            <a:gdLst/>
            <a:ahLst/>
            <a:cxnLst/>
            <a:rect l="l" t="t" r="r" b="b"/>
            <a:pathLst>
              <a:path w="190500" h="217169">
                <a:moveTo>
                  <a:pt x="0" y="217170"/>
                </a:moveTo>
                <a:lnTo>
                  <a:pt x="190500" y="217170"/>
                </a:lnTo>
                <a:lnTo>
                  <a:pt x="190500" y="0"/>
                </a:lnTo>
                <a:lnTo>
                  <a:pt x="0" y="0"/>
                </a:lnTo>
                <a:lnTo>
                  <a:pt x="0" y="21717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2386583" y="3584447"/>
            <a:ext cx="190500" cy="68580"/>
          </a:xfrm>
          <a:custGeom>
            <a:avLst/>
            <a:gdLst/>
            <a:ahLst/>
            <a:cxnLst/>
            <a:rect l="l" t="t" r="r" b="b"/>
            <a:pathLst>
              <a:path w="190500" h="68579">
                <a:moveTo>
                  <a:pt x="0" y="68579"/>
                </a:moveTo>
                <a:lnTo>
                  <a:pt x="190500" y="68579"/>
                </a:lnTo>
                <a:lnTo>
                  <a:pt x="19050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2386583" y="4201667"/>
            <a:ext cx="190500" cy="68580"/>
          </a:xfrm>
          <a:custGeom>
            <a:avLst/>
            <a:gdLst/>
            <a:ahLst/>
            <a:cxnLst/>
            <a:rect l="l" t="t" r="r" b="b"/>
            <a:pathLst>
              <a:path w="190500" h="68579">
                <a:moveTo>
                  <a:pt x="0" y="68579"/>
                </a:moveTo>
                <a:lnTo>
                  <a:pt x="190500" y="68579"/>
                </a:lnTo>
                <a:lnTo>
                  <a:pt x="190500" y="0"/>
                </a:lnTo>
                <a:lnTo>
                  <a:pt x="0" y="0"/>
                </a:lnTo>
                <a:lnTo>
                  <a:pt x="0" y="68579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2386583" y="4820411"/>
            <a:ext cx="190500" cy="79375"/>
          </a:xfrm>
          <a:custGeom>
            <a:avLst/>
            <a:gdLst/>
            <a:ahLst/>
            <a:cxnLst/>
            <a:rect l="l" t="t" r="r" b="b"/>
            <a:pathLst>
              <a:path w="190500" h="79375">
                <a:moveTo>
                  <a:pt x="0" y="79248"/>
                </a:moveTo>
                <a:lnTo>
                  <a:pt x="190500" y="79248"/>
                </a:lnTo>
                <a:lnTo>
                  <a:pt x="190500" y="0"/>
                </a:lnTo>
                <a:lnTo>
                  <a:pt x="0" y="0"/>
                </a:lnTo>
                <a:lnTo>
                  <a:pt x="0" y="79248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2386583" y="5448300"/>
            <a:ext cx="190500" cy="189865"/>
          </a:xfrm>
          <a:custGeom>
            <a:avLst/>
            <a:gdLst/>
            <a:ahLst/>
            <a:cxnLst/>
            <a:rect l="l" t="t" r="r" b="b"/>
            <a:pathLst>
              <a:path w="190500" h="189864">
                <a:moveTo>
                  <a:pt x="0" y="189737"/>
                </a:moveTo>
                <a:lnTo>
                  <a:pt x="190500" y="189737"/>
                </a:lnTo>
                <a:lnTo>
                  <a:pt x="190500" y="0"/>
                </a:lnTo>
                <a:lnTo>
                  <a:pt x="0" y="0"/>
                </a:lnTo>
                <a:lnTo>
                  <a:pt x="0" y="189737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1519427" y="5585459"/>
            <a:ext cx="946785" cy="405765"/>
          </a:xfrm>
          <a:custGeom>
            <a:avLst/>
            <a:gdLst/>
            <a:ahLst/>
            <a:cxnLst/>
            <a:rect l="l" t="t" r="r" b="b"/>
            <a:pathLst>
              <a:path w="946785" h="405764">
                <a:moveTo>
                  <a:pt x="946404" y="0"/>
                </a:moveTo>
                <a:lnTo>
                  <a:pt x="900404" y="10806"/>
                </a:lnTo>
                <a:lnTo>
                  <a:pt x="854154" y="19978"/>
                </a:lnTo>
                <a:lnTo>
                  <a:pt x="808976" y="31820"/>
                </a:lnTo>
                <a:lnTo>
                  <a:pt x="766191" y="50634"/>
                </a:lnTo>
                <a:lnTo>
                  <a:pt x="741975" y="73803"/>
                </a:lnTo>
                <a:lnTo>
                  <a:pt x="722677" y="105427"/>
                </a:lnTo>
                <a:lnTo>
                  <a:pt x="702593" y="134972"/>
                </a:lnTo>
                <a:lnTo>
                  <a:pt x="676021" y="151904"/>
                </a:lnTo>
                <a:lnTo>
                  <a:pt x="631071" y="162186"/>
                </a:lnTo>
                <a:lnTo>
                  <a:pt x="585926" y="172239"/>
                </a:lnTo>
                <a:lnTo>
                  <a:pt x="540726" y="182217"/>
                </a:lnTo>
                <a:lnTo>
                  <a:pt x="495611" y="192270"/>
                </a:lnTo>
                <a:lnTo>
                  <a:pt x="450722" y="202552"/>
                </a:lnTo>
                <a:lnTo>
                  <a:pt x="428507" y="215800"/>
                </a:lnTo>
                <a:lnTo>
                  <a:pt x="406161" y="229050"/>
                </a:lnTo>
                <a:lnTo>
                  <a:pt x="383553" y="241710"/>
                </a:lnTo>
                <a:lnTo>
                  <a:pt x="360553" y="253187"/>
                </a:lnTo>
                <a:lnTo>
                  <a:pt x="327132" y="266879"/>
                </a:lnTo>
                <a:lnTo>
                  <a:pt x="292925" y="278499"/>
                </a:lnTo>
                <a:lnTo>
                  <a:pt x="258718" y="290122"/>
                </a:lnTo>
                <a:lnTo>
                  <a:pt x="167475" y="333188"/>
                </a:lnTo>
                <a:lnTo>
                  <a:pt x="126849" y="356280"/>
                </a:lnTo>
                <a:lnTo>
                  <a:pt x="83155" y="386635"/>
                </a:lnTo>
                <a:lnTo>
                  <a:pt x="73072" y="395400"/>
                </a:lnTo>
                <a:lnTo>
                  <a:pt x="66155" y="400889"/>
                </a:lnTo>
                <a:lnTo>
                  <a:pt x="58897" y="403853"/>
                </a:lnTo>
                <a:lnTo>
                  <a:pt x="47790" y="405041"/>
                </a:lnTo>
                <a:lnTo>
                  <a:pt x="29327" y="405204"/>
                </a:lnTo>
                <a:lnTo>
                  <a:pt x="0" y="405091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2510027" y="5635752"/>
            <a:ext cx="585470" cy="559435"/>
          </a:xfrm>
          <a:custGeom>
            <a:avLst/>
            <a:gdLst/>
            <a:ahLst/>
            <a:cxnLst/>
            <a:rect l="l" t="t" r="r" b="b"/>
            <a:pathLst>
              <a:path w="585469" h="559435">
                <a:moveTo>
                  <a:pt x="0" y="0"/>
                </a:moveTo>
                <a:lnTo>
                  <a:pt x="37563" y="20925"/>
                </a:lnTo>
                <a:lnTo>
                  <a:pt x="64333" y="35644"/>
                </a:lnTo>
                <a:lnTo>
                  <a:pt x="83101" y="46435"/>
                </a:lnTo>
                <a:lnTo>
                  <a:pt x="119329" y="78026"/>
                </a:lnTo>
                <a:lnTo>
                  <a:pt x="154675" y="121221"/>
                </a:lnTo>
                <a:lnTo>
                  <a:pt x="184085" y="156295"/>
                </a:lnTo>
                <a:lnTo>
                  <a:pt x="225044" y="203390"/>
                </a:lnTo>
                <a:lnTo>
                  <a:pt x="258903" y="237098"/>
                </a:lnTo>
                <a:lnTo>
                  <a:pt x="295328" y="267145"/>
                </a:lnTo>
                <a:lnTo>
                  <a:pt x="332833" y="295591"/>
                </a:lnTo>
                <a:lnTo>
                  <a:pt x="369929" y="324495"/>
                </a:lnTo>
                <a:lnTo>
                  <a:pt x="405130" y="355917"/>
                </a:lnTo>
                <a:lnTo>
                  <a:pt x="460003" y="414513"/>
                </a:lnTo>
                <a:lnTo>
                  <a:pt x="518937" y="481449"/>
                </a:lnTo>
                <a:lnTo>
                  <a:pt x="565989" y="536466"/>
                </a:lnTo>
                <a:lnTo>
                  <a:pt x="585216" y="559308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2014727" y="5600700"/>
            <a:ext cx="405765" cy="864235"/>
          </a:xfrm>
          <a:custGeom>
            <a:avLst/>
            <a:gdLst/>
            <a:ahLst/>
            <a:cxnLst/>
            <a:rect l="l" t="t" r="r" b="b"/>
            <a:pathLst>
              <a:path w="405764" h="864235">
                <a:moveTo>
                  <a:pt x="405384" y="0"/>
                </a:moveTo>
                <a:lnTo>
                  <a:pt x="394785" y="38567"/>
                </a:lnTo>
                <a:lnTo>
                  <a:pt x="384984" y="77435"/>
                </a:lnTo>
                <a:lnTo>
                  <a:pt x="374112" y="115707"/>
                </a:lnTo>
                <a:lnTo>
                  <a:pt x="360299" y="152488"/>
                </a:lnTo>
                <a:lnTo>
                  <a:pt x="350720" y="166238"/>
                </a:lnTo>
                <a:lnTo>
                  <a:pt x="338343" y="177901"/>
                </a:lnTo>
                <a:lnTo>
                  <a:pt x="325705" y="189564"/>
                </a:lnTo>
                <a:lnTo>
                  <a:pt x="315341" y="203314"/>
                </a:lnTo>
                <a:lnTo>
                  <a:pt x="298270" y="246265"/>
                </a:lnTo>
                <a:lnTo>
                  <a:pt x="285850" y="293411"/>
                </a:lnTo>
                <a:lnTo>
                  <a:pt x="272949" y="339413"/>
                </a:lnTo>
                <a:lnTo>
                  <a:pt x="254433" y="378935"/>
                </a:lnTo>
                <a:lnTo>
                  <a:pt x="225171" y="406641"/>
                </a:lnTo>
                <a:lnTo>
                  <a:pt x="177418" y="436200"/>
                </a:lnTo>
                <a:lnTo>
                  <a:pt x="136683" y="467069"/>
                </a:lnTo>
                <a:lnTo>
                  <a:pt x="102445" y="499613"/>
                </a:lnTo>
                <a:lnTo>
                  <a:pt x="74185" y="534199"/>
                </a:lnTo>
                <a:lnTo>
                  <a:pt x="51380" y="571190"/>
                </a:lnTo>
                <a:lnTo>
                  <a:pt x="33512" y="610952"/>
                </a:lnTo>
                <a:lnTo>
                  <a:pt x="20060" y="653850"/>
                </a:lnTo>
                <a:lnTo>
                  <a:pt x="10503" y="700250"/>
                </a:lnTo>
                <a:lnTo>
                  <a:pt x="4321" y="750516"/>
                </a:lnTo>
                <a:lnTo>
                  <a:pt x="993" y="805013"/>
                </a:lnTo>
                <a:lnTo>
                  <a:pt x="0" y="864107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2510027" y="5585459"/>
            <a:ext cx="90170" cy="660400"/>
          </a:xfrm>
          <a:custGeom>
            <a:avLst/>
            <a:gdLst/>
            <a:ahLst/>
            <a:cxnLst/>
            <a:rect l="l" t="t" r="r" b="b"/>
            <a:pathLst>
              <a:path w="90169" h="660400">
                <a:moveTo>
                  <a:pt x="0" y="0"/>
                </a:moveTo>
                <a:lnTo>
                  <a:pt x="3603" y="50791"/>
                </a:lnTo>
                <a:lnTo>
                  <a:pt x="6760" y="101633"/>
                </a:lnTo>
                <a:lnTo>
                  <a:pt x="9614" y="152506"/>
                </a:lnTo>
                <a:lnTo>
                  <a:pt x="12304" y="203397"/>
                </a:lnTo>
                <a:lnTo>
                  <a:pt x="14974" y="254287"/>
                </a:lnTo>
                <a:lnTo>
                  <a:pt x="17764" y="305160"/>
                </a:lnTo>
                <a:lnTo>
                  <a:pt x="20815" y="356000"/>
                </a:lnTo>
                <a:lnTo>
                  <a:pt x="24271" y="406791"/>
                </a:lnTo>
                <a:lnTo>
                  <a:pt x="28271" y="457516"/>
                </a:lnTo>
                <a:lnTo>
                  <a:pt x="32958" y="508158"/>
                </a:lnTo>
                <a:lnTo>
                  <a:pt x="38473" y="558701"/>
                </a:lnTo>
                <a:lnTo>
                  <a:pt x="44958" y="609130"/>
                </a:lnTo>
                <a:lnTo>
                  <a:pt x="68484" y="643435"/>
                </a:lnTo>
                <a:lnTo>
                  <a:pt x="83284" y="655307"/>
                </a:lnTo>
                <a:lnTo>
                  <a:pt x="89916" y="659891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1699260" y="5855208"/>
            <a:ext cx="135890" cy="304800"/>
          </a:xfrm>
          <a:custGeom>
            <a:avLst/>
            <a:gdLst/>
            <a:ahLst/>
            <a:cxnLst/>
            <a:rect l="l" t="t" r="r" b="b"/>
            <a:pathLst>
              <a:path w="135889" h="304800">
                <a:moveTo>
                  <a:pt x="135635" y="0"/>
                </a:moveTo>
                <a:lnTo>
                  <a:pt x="125999" y="51841"/>
                </a:lnTo>
                <a:lnTo>
                  <a:pt x="117792" y="103981"/>
                </a:lnTo>
                <a:lnTo>
                  <a:pt x="107203" y="154930"/>
                </a:lnTo>
                <a:lnTo>
                  <a:pt x="90423" y="203199"/>
                </a:lnTo>
                <a:lnTo>
                  <a:pt x="68526" y="237157"/>
                </a:lnTo>
                <a:lnTo>
                  <a:pt x="38306" y="270073"/>
                </a:lnTo>
                <a:lnTo>
                  <a:pt x="11539" y="294952"/>
                </a:lnTo>
                <a:lnTo>
                  <a:pt x="0" y="304799"/>
                </a:lnTo>
              </a:path>
            </a:pathLst>
          </a:custGeom>
          <a:ln w="76199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2915411" y="5940255"/>
            <a:ext cx="495300" cy="50800"/>
          </a:xfrm>
          <a:custGeom>
            <a:avLst/>
            <a:gdLst/>
            <a:ahLst/>
            <a:cxnLst/>
            <a:rect l="l" t="t" r="r" b="b"/>
            <a:pathLst>
              <a:path w="495300" h="50800">
                <a:moveTo>
                  <a:pt x="0" y="50588"/>
                </a:moveTo>
                <a:lnTo>
                  <a:pt x="64102" y="40231"/>
                </a:lnTo>
                <a:lnTo>
                  <a:pt x="117023" y="31373"/>
                </a:lnTo>
                <a:lnTo>
                  <a:pt x="160213" y="23898"/>
                </a:lnTo>
                <a:lnTo>
                  <a:pt x="223191" y="12643"/>
                </a:lnTo>
                <a:lnTo>
                  <a:pt x="245878" y="8632"/>
                </a:lnTo>
                <a:lnTo>
                  <a:pt x="296116" y="1697"/>
                </a:lnTo>
                <a:lnTo>
                  <a:pt x="350043" y="0"/>
                </a:lnTo>
                <a:lnTo>
                  <a:pt x="375600" y="63"/>
                </a:lnTo>
                <a:lnTo>
                  <a:pt x="407363" y="250"/>
                </a:lnTo>
                <a:lnTo>
                  <a:pt x="446780" y="446"/>
                </a:lnTo>
                <a:lnTo>
                  <a:pt x="495300" y="537"/>
                </a:lnTo>
              </a:path>
            </a:pathLst>
          </a:custGeom>
          <a:ln w="76199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1415796" y="5942076"/>
            <a:ext cx="134620" cy="152400"/>
          </a:xfrm>
          <a:custGeom>
            <a:avLst/>
            <a:gdLst/>
            <a:ahLst/>
            <a:cxnLst/>
            <a:rect l="l" t="t" r="r" b="b"/>
            <a:pathLst>
              <a:path w="134619" h="152400">
                <a:moveTo>
                  <a:pt x="67056" y="0"/>
                </a:moveTo>
                <a:lnTo>
                  <a:pt x="40933" y="5987"/>
                </a:lnTo>
                <a:lnTo>
                  <a:pt x="19621" y="22317"/>
                </a:lnTo>
                <a:lnTo>
                  <a:pt x="5262" y="46537"/>
                </a:lnTo>
                <a:lnTo>
                  <a:pt x="0" y="76200"/>
                </a:lnTo>
                <a:lnTo>
                  <a:pt x="5262" y="105862"/>
                </a:lnTo>
                <a:lnTo>
                  <a:pt x="19621" y="130082"/>
                </a:lnTo>
                <a:lnTo>
                  <a:pt x="40933" y="146412"/>
                </a:lnTo>
                <a:lnTo>
                  <a:pt x="67056" y="152400"/>
                </a:lnTo>
                <a:lnTo>
                  <a:pt x="93178" y="146412"/>
                </a:lnTo>
                <a:lnTo>
                  <a:pt x="114490" y="130082"/>
                </a:lnTo>
                <a:lnTo>
                  <a:pt x="128849" y="105862"/>
                </a:lnTo>
                <a:lnTo>
                  <a:pt x="134112" y="76200"/>
                </a:lnTo>
                <a:lnTo>
                  <a:pt x="128849" y="46537"/>
                </a:lnTo>
                <a:lnTo>
                  <a:pt x="114490" y="22317"/>
                </a:lnTo>
                <a:lnTo>
                  <a:pt x="93178" y="5987"/>
                </a:lnTo>
                <a:lnTo>
                  <a:pt x="67056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1415796" y="5942076"/>
            <a:ext cx="134620" cy="152400"/>
          </a:xfrm>
          <a:custGeom>
            <a:avLst/>
            <a:gdLst/>
            <a:ahLst/>
            <a:cxnLst/>
            <a:rect l="l" t="t" r="r" b="b"/>
            <a:pathLst>
              <a:path w="134619" h="152400">
                <a:moveTo>
                  <a:pt x="0" y="76200"/>
                </a:moveTo>
                <a:lnTo>
                  <a:pt x="5262" y="46537"/>
                </a:lnTo>
                <a:lnTo>
                  <a:pt x="19621" y="22317"/>
                </a:lnTo>
                <a:lnTo>
                  <a:pt x="40933" y="5987"/>
                </a:lnTo>
                <a:lnTo>
                  <a:pt x="67056" y="0"/>
                </a:lnTo>
                <a:lnTo>
                  <a:pt x="93178" y="5987"/>
                </a:lnTo>
                <a:lnTo>
                  <a:pt x="114490" y="22317"/>
                </a:lnTo>
                <a:lnTo>
                  <a:pt x="128849" y="46537"/>
                </a:lnTo>
                <a:lnTo>
                  <a:pt x="134112" y="76200"/>
                </a:lnTo>
                <a:lnTo>
                  <a:pt x="128849" y="105862"/>
                </a:lnTo>
                <a:lnTo>
                  <a:pt x="114490" y="130082"/>
                </a:lnTo>
                <a:lnTo>
                  <a:pt x="93178" y="146412"/>
                </a:lnTo>
                <a:lnTo>
                  <a:pt x="67056" y="152400"/>
                </a:lnTo>
                <a:lnTo>
                  <a:pt x="40933" y="146412"/>
                </a:lnTo>
                <a:lnTo>
                  <a:pt x="19621" y="130082"/>
                </a:lnTo>
                <a:lnTo>
                  <a:pt x="5262" y="105862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1597152" y="6118859"/>
            <a:ext cx="134620" cy="152400"/>
          </a:xfrm>
          <a:custGeom>
            <a:avLst/>
            <a:gdLst/>
            <a:ahLst/>
            <a:cxnLst/>
            <a:rect l="l" t="t" r="r" b="b"/>
            <a:pathLst>
              <a:path w="134619" h="152400">
                <a:moveTo>
                  <a:pt x="67055" y="0"/>
                </a:moveTo>
                <a:lnTo>
                  <a:pt x="40933" y="5987"/>
                </a:lnTo>
                <a:lnTo>
                  <a:pt x="19621" y="22317"/>
                </a:lnTo>
                <a:lnTo>
                  <a:pt x="5262" y="46537"/>
                </a:lnTo>
                <a:lnTo>
                  <a:pt x="0" y="76199"/>
                </a:lnTo>
                <a:lnTo>
                  <a:pt x="5262" y="105862"/>
                </a:lnTo>
                <a:lnTo>
                  <a:pt x="19621" y="130082"/>
                </a:lnTo>
                <a:lnTo>
                  <a:pt x="40933" y="146412"/>
                </a:lnTo>
                <a:lnTo>
                  <a:pt x="67055" y="152399"/>
                </a:lnTo>
                <a:lnTo>
                  <a:pt x="93178" y="146412"/>
                </a:lnTo>
                <a:lnTo>
                  <a:pt x="114490" y="130082"/>
                </a:lnTo>
                <a:lnTo>
                  <a:pt x="128849" y="105862"/>
                </a:lnTo>
                <a:lnTo>
                  <a:pt x="134111" y="76199"/>
                </a:lnTo>
                <a:lnTo>
                  <a:pt x="128849" y="46537"/>
                </a:lnTo>
                <a:lnTo>
                  <a:pt x="114490" y="22317"/>
                </a:lnTo>
                <a:lnTo>
                  <a:pt x="93178" y="5987"/>
                </a:lnTo>
                <a:lnTo>
                  <a:pt x="67055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1597152" y="6118859"/>
            <a:ext cx="134620" cy="152400"/>
          </a:xfrm>
          <a:custGeom>
            <a:avLst/>
            <a:gdLst/>
            <a:ahLst/>
            <a:cxnLst/>
            <a:rect l="l" t="t" r="r" b="b"/>
            <a:pathLst>
              <a:path w="134619" h="152400">
                <a:moveTo>
                  <a:pt x="0" y="76199"/>
                </a:moveTo>
                <a:lnTo>
                  <a:pt x="5262" y="46537"/>
                </a:lnTo>
                <a:lnTo>
                  <a:pt x="19621" y="22317"/>
                </a:lnTo>
                <a:lnTo>
                  <a:pt x="40933" y="5987"/>
                </a:lnTo>
                <a:lnTo>
                  <a:pt x="67055" y="0"/>
                </a:lnTo>
                <a:lnTo>
                  <a:pt x="93178" y="5987"/>
                </a:lnTo>
                <a:lnTo>
                  <a:pt x="114490" y="22317"/>
                </a:lnTo>
                <a:lnTo>
                  <a:pt x="128849" y="46537"/>
                </a:lnTo>
                <a:lnTo>
                  <a:pt x="134111" y="76199"/>
                </a:lnTo>
                <a:lnTo>
                  <a:pt x="128849" y="105862"/>
                </a:lnTo>
                <a:lnTo>
                  <a:pt x="114490" y="130082"/>
                </a:lnTo>
                <a:lnTo>
                  <a:pt x="93178" y="146412"/>
                </a:lnTo>
                <a:lnTo>
                  <a:pt x="67055" y="152399"/>
                </a:lnTo>
                <a:lnTo>
                  <a:pt x="40933" y="146412"/>
                </a:lnTo>
                <a:lnTo>
                  <a:pt x="19621" y="130082"/>
                </a:lnTo>
                <a:lnTo>
                  <a:pt x="5262" y="105862"/>
                </a:lnTo>
                <a:lnTo>
                  <a:pt x="0" y="761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1924811" y="6405371"/>
            <a:ext cx="135890" cy="152400"/>
          </a:xfrm>
          <a:custGeom>
            <a:avLst/>
            <a:gdLst/>
            <a:ahLst/>
            <a:cxnLst/>
            <a:rect l="l" t="t" r="r" b="b"/>
            <a:pathLst>
              <a:path w="135889" h="152400">
                <a:moveTo>
                  <a:pt x="67818" y="0"/>
                </a:moveTo>
                <a:lnTo>
                  <a:pt x="41415" y="5987"/>
                </a:lnTo>
                <a:lnTo>
                  <a:pt x="19859" y="22317"/>
                </a:lnTo>
                <a:lnTo>
                  <a:pt x="5328" y="46537"/>
                </a:lnTo>
                <a:lnTo>
                  <a:pt x="0" y="76199"/>
                </a:lnTo>
                <a:lnTo>
                  <a:pt x="5328" y="105862"/>
                </a:lnTo>
                <a:lnTo>
                  <a:pt x="19859" y="130082"/>
                </a:lnTo>
                <a:lnTo>
                  <a:pt x="41415" y="146412"/>
                </a:lnTo>
                <a:lnTo>
                  <a:pt x="67818" y="152399"/>
                </a:lnTo>
                <a:lnTo>
                  <a:pt x="94220" y="146412"/>
                </a:lnTo>
                <a:lnTo>
                  <a:pt x="115776" y="130082"/>
                </a:lnTo>
                <a:lnTo>
                  <a:pt x="130307" y="105862"/>
                </a:lnTo>
                <a:lnTo>
                  <a:pt x="135636" y="76199"/>
                </a:lnTo>
                <a:lnTo>
                  <a:pt x="130307" y="46537"/>
                </a:lnTo>
                <a:lnTo>
                  <a:pt x="115776" y="22317"/>
                </a:lnTo>
                <a:lnTo>
                  <a:pt x="94220" y="5987"/>
                </a:lnTo>
                <a:lnTo>
                  <a:pt x="67818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1924811" y="6405371"/>
            <a:ext cx="135890" cy="152400"/>
          </a:xfrm>
          <a:custGeom>
            <a:avLst/>
            <a:gdLst/>
            <a:ahLst/>
            <a:cxnLst/>
            <a:rect l="l" t="t" r="r" b="b"/>
            <a:pathLst>
              <a:path w="135889" h="152400">
                <a:moveTo>
                  <a:pt x="0" y="76199"/>
                </a:moveTo>
                <a:lnTo>
                  <a:pt x="5328" y="46537"/>
                </a:lnTo>
                <a:lnTo>
                  <a:pt x="19859" y="22317"/>
                </a:lnTo>
                <a:lnTo>
                  <a:pt x="41415" y="5987"/>
                </a:lnTo>
                <a:lnTo>
                  <a:pt x="67818" y="0"/>
                </a:lnTo>
                <a:lnTo>
                  <a:pt x="94220" y="5987"/>
                </a:lnTo>
                <a:lnTo>
                  <a:pt x="115776" y="22317"/>
                </a:lnTo>
                <a:lnTo>
                  <a:pt x="130307" y="46537"/>
                </a:lnTo>
                <a:lnTo>
                  <a:pt x="135636" y="76199"/>
                </a:lnTo>
                <a:lnTo>
                  <a:pt x="130307" y="105862"/>
                </a:lnTo>
                <a:lnTo>
                  <a:pt x="115776" y="130082"/>
                </a:lnTo>
                <a:lnTo>
                  <a:pt x="94220" y="146412"/>
                </a:lnTo>
                <a:lnTo>
                  <a:pt x="67818" y="152399"/>
                </a:lnTo>
                <a:lnTo>
                  <a:pt x="41415" y="146412"/>
                </a:lnTo>
                <a:lnTo>
                  <a:pt x="19859" y="130082"/>
                </a:lnTo>
                <a:lnTo>
                  <a:pt x="5328" y="105862"/>
                </a:lnTo>
                <a:lnTo>
                  <a:pt x="0" y="761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2517648" y="6187440"/>
            <a:ext cx="134620" cy="152400"/>
          </a:xfrm>
          <a:custGeom>
            <a:avLst/>
            <a:gdLst/>
            <a:ahLst/>
            <a:cxnLst/>
            <a:rect l="l" t="t" r="r" b="b"/>
            <a:pathLst>
              <a:path w="134619" h="152400">
                <a:moveTo>
                  <a:pt x="67056" y="0"/>
                </a:moveTo>
                <a:lnTo>
                  <a:pt x="40933" y="5987"/>
                </a:lnTo>
                <a:lnTo>
                  <a:pt x="19621" y="22317"/>
                </a:lnTo>
                <a:lnTo>
                  <a:pt x="5262" y="46537"/>
                </a:lnTo>
                <a:lnTo>
                  <a:pt x="0" y="76200"/>
                </a:lnTo>
                <a:lnTo>
                  <a:pt x="5262" y="105862"/>
                </a:lnTo>
                <a:lnTo>
                  <a:pt x="19621" y="130082"/>
                </a:lnTo>
                <a:lnTo>
                  <a:pt x="40933" y="146412"/>
                </a:lnTo>
                <a:lnTo>
                  <a:pt x="67056" y="152400"/>
                </a:lnTo>
                <a:lnTo>
                  <a:pt x="93178" y="146412"/>
                </a:lnTo>
                <a:lnTo>
                  <a:pt x="114490" y="130082"/>
                </a:lnTo>
                <a:lnTo>
                  <a:pt x="128849" y="105862"/>
                </a:lnTo>
                <a:lnTo>
                  <a:pt x="134112" y="76200"/>
                </a:lnTo>
                <a:lnTo>
                  <a:pt x="128849" y="46537"/>
                </a:lnTo>
                <a:lnTo>
                  <a:pt x="114490" y="22317"/>
                </a:lnTo>
                <a:lnTo>
                  <a:pt x="93178" y="5987"/>
                </a:lnTo>
                <a:lnTo>
                  <a:pt x="67056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2517648" y="6187440"/>
            <a:ext cx="134620" cy="152400"/>
          </a:xfrm>
          <a:custGeom>
            <a:avLst/>
            <a:gdLst/>
            <a:ahLst/>
            <a:cxnLst/>
            <a:rect l="l" t="t" r="r" b="b"/>
            <a:pathLst>
              <a:path w="134619" h="152400">
                <a:moveTo>
                  <a:pt x="0" y="76200"/>
                </a:moveTo>
                <a:lnTo>
                  <a:pt x="5262" y="46537"/>
                </a:lnTo>
                <a:lnTo>
                  <a:pt x="19621" y="22317"/>
                </a:lnTo>
                <a:lnTo>
                  <a:pt x="40933" y="5987"/>
                </a:lnTo>
                <a:lnTo>
                  <a:pt x="67056" y="0"/>
                </a:lnTo>
                <a:lnTo>
                  <a:pt x="93178" y="5987"/>
                </a:lnTo>
                <a:lnTo>
                  <a:pt x="114490" y="22317"/>
                </a:lnTo>
                <a:lnTo>
                  <a:pt x="128849" y="46537"/>
                </a:lnTo>
                <a:lnTo>
                  <a:pt x="134112" y="76200"/>
                </a:lnTo>
                <a:lnTo>
                  <a:pt x="128849" y="105862"/>
                </a:lnTo>
                <a:lnTo>
                  <a:pt x="114490" y="130082"/>
                </a:lnTo>
                <a:lnTo>
                  <a:pt x="93178" y="146412"/>
                </a:lnTo>
                <a:lnTo>
                  <a:pt x="67056" y="152400"/>
                </a:lnTo>
                <a:lnTo>
                  <a:pt x="40933" y="146412"/>
                </a:lnTo>
                <a:lnTo>
                  <a:pt x="19621" y="130082"/>
                </a:lnTo>
                <a:lnTo>
                  <a:pt x="5262" y="105862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3037332" y="6146291"/>
            <a:ext cx="134620" cy="152400"/>
          </a:xfrm>
          <a:custGeom>
            <a:avLst/>
            <a:gdLst/>
            <a:ahLst/>
            <a:cxnLst/>
            <a:rect l="l" t="t" r="r" b="b"/>
            <a:pathLst>
              <a:path w="134619" h="152400">
                <a:moveTo>
                  <a:pt x="67056" y="0"/>
                </a:moveTo>
                <a:lnTo>
                  <a:pt x="40933" y="5987"/>
                </a:lnTo>
                <a:lnTo>
                  <a:pt x="19621" y="22317"/>
                </a:lnTo>
                <a:lnTo>
                  <a:pt x="5262" y="46537"/>
                </a:lnTo>
                <a:lnTo>
                  <a:pt x="0" y="76200"/>
                </a:lnTo>
                <a:lnTo>
                  <a:pt x="5262" y="105862"/>
                </a:lnTo>
                <a:lnTo>
                  <a:pt x="19621" y="130082"/>
                </a:lnTo>
                <a:lnTo>
                  <a:pt x="40933" y="146412"/>
                </a:lnTo>
                <a:lnTo>
                  <a:pt x="67056" y="152400"/>
                </a:lnTo>
                <a:lnTo>
                  <a:pt x="93178" y="146412"/>
                </a:lnTo>
                <a:lnTo>
                  <a:pt x="114490" y="130082"/>
                </a:lnTo>
                <a:lnTo>
                  <a:pt x="128849" y="105862"/>
                </a:lnTo>
                <a:lnTo>
                  <a:pt x="134112" y="76200"/>
                </a:lnTo>
                <a:lnTo>
                  <a:pt x="128849" y="46537"/>
                </a:lnTo>
                <a:lnTo>
                  <a:pt x="114490" y="22317"/>
                </a:lnTo>
                <a:lnTo>
                  <a:pt x="93178" y="5987"/>
                </a:lnTo>
                <a:lnTo>
                  <a:pt x="67056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/>
          <p:nvPr/>
        </p:nvSpPr>
        <p:spPr>
          <a:xfrm>
            <a:off x="3037332" y="6146291"/>
            <a:ext cx="134620" cy="152400"/>
          </a:xfrm>
          <a:custGeom>
            <a:avLst/>
            <a:gdLst/>
            <a:ahLst/>
            <a:cxnLst/>
            <a:rect l="l" t="t" r="r" b="b"/>
            <a:pathLst>
              <a:path w="134619" h="152400">
                <a:moveTo>
                  <a:pt x="0" y="76200"/>
                </a:moveTo>
                <a:lnTo>
                  <a:pt x="5262" y="46537"/>
                </a:lnTo>
                <a:lnTo>
                  <a:pt x="19621" y="22317"/>
                </a:lnTo>
                <a:lnTo>
                  <a:pt x="40933" y="5987"/>
                </a:lnTo>
                <a:lnTo>
                  <a:pt x="67056" y="0"/>
                </a:lnTo>
                <a:lnTo>
                  <a:pt x="93178" y="5987"/>
                </a:lnTo>
                <a:lnTo>
                  <a:pt x="114490" y="22317"/>
                </a:lnTo>
                <a:lnTo>
                  <a:pt x="128849" y="46537"/>
                </a:lnTo>
                <a:lnTo>
                  <a:pt x="134112" y="76200"/>
                </a:lnTo>
                <a:lnTo>
                  <a:pt x="128849" y="105862"/>
                </a:lnTo>
                <a:lnTo>
                  <a:pt x="114490" y="130082"/>
                </a:lnTo>
                <a:lnTo>
                  <a:pt x="93178" y="146412"/>
                </a:lnTo>
                <a:lnTo>
                  <a:pt x="67056" y="152400"/>
                </a:lnTo>
                <a:lnTo>
                  <a:pt x="40933" y="146412"/>
                </a:lnTo>
                <a:lnTo>
                  <a:pt x="19621" y="130082"/>
                </a:lnTo>
                <a:lnTo>
                  <a:pt x="5262" y="105862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8" name="object 108"/>
          <p:cNvSpPr/>
          <p:nvPr/>
        </p:nvSpPr>
        <p:spPr>
          <a:xfrm>
            <a:off x="3343655" y="5849111"/>
            <a:ext cx="135890" cy="152400"/>
          </a:xfrm>
          <a:custGeom>
            <a:avLst/>
            <a:gdLst/>
            <a:ahLst/>
            <a:cxnLst/>
            <a:rect l="l" t="t" r="r" b="b"/>
            <a:pathLst>
              <a:path w="135889" h="152400">
                <a:moveTo>
                  <a:pt x="67818" y="0"/>
                </a:moveTo>
                <a:lnTo>
                  <a:pt x="41415" y="5987"/>
                </a:lnTo>
                <a:lnTo>
                  <a:pt x="19859" y="22317"/>
                </a:lnTo>
                <a:lnTo>
                  <a:pt x="5328" y="46537"/>
                </a:lnTo>
                <a:lnTo>
                  <a:pt x="0" y="76200"/>
                </a:lnTo>
                <a:lnTo>
                  <a:pt x="5328" y="105862"/>
                </a:lnTo>
                <a:lnTo>
                  <a:pt x="19859" y="130082"/>
                </a:lnTo>
                <a:lnTo>
                  <a:pt x="41415" y="146412"/>
                </a:lnTo>
                <a:lnTo>
                  <a:pt x="67818" y="152400"/>
                </a:lnTo>
                <a:lnTo>
                  <a:pt x="94220" y="146412"/>
                </a:lnTo>
                <a:lnTo>
                  <a:pt x="115776" y="130082"/>
                </a:lnTo>
                <a:lnTo>
                  <a:pt x="130307" y="105862"/>
                </a:lnTo>
                <a:lnTo>
                  <a:pt x="135636" y="76200"/>
                </a:lnTo>
                <a:lnTo>
                  <a:pt x="130307" y="46537"/>
                </a:lnTo>
                <a:lnTo>
                  <a:pt x="115776" y="22317"/>
                </a:lnTo>
                <a:lnTo>
                  <a:pt x="94220" y="5987"/>
                </a:lnTo>
                <a:lnTo>
                  <a:pt x="67818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3343655" y="5849111"/>
            <a:ext cx="135890" cy="152400"/>
          </a:xfrm>
          <a:custGeom>
            <a:avLst/>
            <a:gdLst/>
            <a:ahLst/>
            <a:cxnLst/>
            <a:rect l="l" t="t" r="r" b="b"/>
            <a:pathLst>
              <a:path w="135889" h="152400">
                <a:moveTo>
                  <a:pt x="0" y="76200"/>
                </a:moveTo>
                <a:lnTo>
                  <a:pt x="5328" y="46537"/>
                </a:lnTo>
                <a:lnTo>
                  <a:pt x="19859" y="22317"/>
                </a:lnTo>
                <a:lnTo>
                  <a:pt x="41415" y="5987"/>
                </a:lnTo>
                <a:lnTo>
                  <a:pt x="67818" y="0"/>
                </a:lnTo>
                <a:lnTo>
                  <a:pt x="94220" y="5987"/>
                </a:lnTo>
                <a:lnTo>
                  <a:pt x="115776" y="22317"/>
                </a:lnTo>
                <a:lnTo>
                  <a:pt x="130307" y="46537"/>
                </a:lnTo>
                <a:lnTo>
                  <a:pt x="135636" y="76200"/>
                </a:lnTo>
                <a:lnTo>
                  <a:pt x="130307" y="105862"/>
                </a:lnTo>
                <a:lnTo>
                  <a:pt x="115776" y="130082"/>
                </a:lnTo>
                <a:lnTo>
                  <a:pt x="94220" y="146412"/>
                </a:lnTo>
                <a:lnTo>
                  <a:pt x="67818" y="152400"/>
                </a:lnTo>
                <a:lnTo>
                  <a:pt x="41415" y="146412"/>
                </a:lnTo>
                <a:lnTo>
                  <a:pt x="19859" y="130082"/>
                </a:lnTo>
                <a:lnTo>
                  <a:pt x="5328" y="105862"/>
                </a:lnTo>
                <a:lnTo>
                  <a:pt x="0" y="76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/>
          <p:nvPr/>
        </p:nvSpPr>
        <p:spPr>
          <a:xfrm>
            <a:off x="2345435" y="3035807"/>
            <a:ext cx="269875" cy="548640"/>
          </a:xfrm>
          <a:custGeom>
            <a:avLst/>
            <a:gdLst/>
            <a:ahLst/>
            <a:cxnLst/>
            <a:rect l="l" t="t" r="r" b="b"/>
            <a:pathLst>
              <a:path w="269875" h="548639">
                <a:moveTo>
                  <a:pt x="0" y="548639"/>
                </a:moveTo>
                <a:lnTo>
                  <a:pt x="269748" y="548639"/>
                </a:lnTo>
                <a:lnTo>
                  <a:pt x="269748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1" name="object 111"/>
          <p:cNvSpPr/>
          <p:nvPr/>
        </p:nvSpPr>
        <p:spPr>
          <a:xfrm>
            <a:off x="2345435" y="3653028"/>
            <a:ext cx="269875" cy="157480"/>
          </a:xfrm>
          <a:custGeom>
            <a:avLst/>
            <a:gdLst/>
            <a:ahLst/>
            <a:cxnLst/>
            <a:rect l="l" t="t" r="r" b="b"/>
            <a:pathLst>
              <a:path w="269875" h="157479">
                <a:moveTo>
                  <a:pt x="0" y="156972"/>
                </a:moveTo>
                <a:lnTo>
                  <a:pt x="269748" y="156972"/>
                </a:lnTo>
                <a:lnTo>
                  <a:pt x="269748" y="0"/>
                </a:lnTo>
                <a:lnTo>
                  <a:pt x="0" y="0"/>
                </a:lnTo>
                <a:lnTo>
                  <a:pt x="0" y="156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/>
          <p:nvPr/>
        </p:nvSpPr>
        <p:spPr>
          <a:xfrm>
            <a:off x="2345435" y="4178808"/>
            <a:ext cx="269875" cy="22860"/>
          </a:xfrm>
          <a:custGeom>
            <a:avLst/>
            <a:gdLst/>
            <a:ahLst/>
            <a:cxnLst/>
            <a:rect l="l" t="t" r="r" b="b"/>
            <a:pathLst>
              <a:path w="269875" h="22860">
                <a:moveTo>
                  <a:pt x="0" y="22860"/>
                </a:moveTo>
                <a:lnTo>
                  <a:pt x="269748" y="22860"/>
                </a:lnTo>
                <a:lnTo>
                  <a:pt x="269748" y="0"/>
                </a:lnTo>
                <a:lnTo>
                  <a:pt x="0" y="0"/>
                </a:lnTo>
                <a:lnTo>
                  <a:pt x="0" y="2286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3" name="object 113"/>
          <p:cNvSpPr/>
          <p:nvPr/>
        </p:nvSpPr>
        <p:spPr>
          <a:xfrm>
            <a:off x="2345435" y="4270247"/>
            <a:ext cx="269875" cy="550545"/>
          </a:xfrm>
          <a:custGeom>
            <a:avLst/>
            <a:gdLst/>
            <a:ahLst/>
            <a:cxnLst/>
            <a:rect l="l" t="t" r="r" b="b"/>
            <a:pathLst>
              <a:path w="269875" h="550545">
                <a:moveTo>
                  <a:pt x="0" y="550163"/>
                </a:moveTo>
                <a:lnTo>
                  <a:pt x="269748" y="550163"/>
                </a:lnTo>
                <a:lnTo>
                  <a:pt x="269748" y="0"/>
                </a:lnTo>
                <a:lnTo>
                  <a:pt x="0" y="0"/>
                </a:lnTo>
                <a:lnTo>
                  <a:pt x="0" y="5501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/>
          <p:nvPr/>
        </p:nvSpPr>
        <p:spPr>
          <a:xfrm>
            <a:off x="2345435" y="4899659"/>
            <a:ext cx="269875" cy="548640"/>
          </a:xfrm>
          <a:custGeom>
            <a:avLst/>
            <a:gdLst/>
            <a:ahLst/>
            <a:cxnLst/>
            <a:rect l="l" t="t" r="r" b="b"/>
            <a:pathLst>
              <a:path w="269875" h="548639">
                <a:moveTo>
                  <a:pt x="0" y="548639"/>
                </a:moveTo>
                <a:lnTo>
                  <a:pt x="269748" y="548639"/>
                </a:lnTo>
                <a:lnTo>
                  <a:pt x="269748" y="0"/>
                </a:lnTo>
                <a:lnTo>
                  <a:pt x="0" y="0"/>
                </a:lnTo>
                <a:lnTo>
                  <a:pt x="0" y="5486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5" name="object 115"/>
          <p:cNvSpPr/>
          <p:nvPr/>
        </p:nvSpPr>
        <p:spPr>
          <a:xfrm>
            <a:off x="726948" y="3810000"/>
            <a:ext cx="3388360" cy="368935"/>
          </a:xfrm>
          <a:custGeom>
            <a:avLst/>
            <a:gdLst/>
            <a:ahLst/>
            <a:cxnLst/>
            <a:rect l="l" t="t" r="r" b="b"/>
            <a:pathLst>
              <a:path w="3388360" h="368935">
                <a:moveTo>
                  <a:pt x="0" y="368807"/>
                </a:moveTo>
                <a:lnTo>
                  <a:pt x="3387852" y="368807"/>
                </a:lnTo>
                <a:lnTo>
                  <a:pt x="3387852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 txBox="1"/>
          <p:nvPr/>
        </p:nvSpPr>
        <p:spPr>
          <a:xfrm>
            <a:off x="805992" y="3819017"/>
            <a:ext cx="2876550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More precise</a:t>
            </a:r>
            <a:r>
              <a:rPr dirty="0" sz="2000" spc="-1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movements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181600" y="3810000"/>
            <a:ext cx="3657600" cy="421005"/>
          </a:xfrm>
          <a:custGeom>
            <a:avLst/>
            <a:gdLst/>
            <a:ahLst/>
            <a:cxnLst/>
            <a:rect l="l" t="t" r="r" b="b"/>
            <a:pathLst>
              <a:path w="3657600" h="421004">
                <a:moveTo>
                  <a:pt x="0" y="420624"/>
                </a:moveTo>
                <a:lnTo>
                  <a:pt x="3657600" y="420624"/>
                </a:lnTo>
                <a:lnTo>
                  <a:pt x="3657600" y="0"/>
                </a:lnTo>
                <a:lnTo>
                  <a:pt x="0" y="0"/>
                </a:lnTo>
                <a:lnTo>
                  <a:pt x="0" y="4206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8" name="object 118"/>
          <p:cNvSpPr txBox="1"/>
          <p:nvPr/>
        </p:nvSpPr>
        <p:spPr>
          <a:xfrm>
            <a:off x="5261228" y="3812413"/>
            <a:ext cx="3397885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Arial"/>
                <a:cs typeface="Arial"/>
              </a:rPr>
              <a:t>Less precise</a:t>
            </a:r>
            <a:r>
              <a:rPr dirty="0" sz="240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FFFFFF"/>
                </a:solidFill>
                <a:latin typeface="Arial"/>
                <a:cs typeface="Arial"/>
              </a:rPr>
              <a:t>movements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361" y="534162"/>
            <a:ext cx="4572000" cy="6019800"/>
          </a:xfrm>
          <a:custGeom>
            <a:avLst/>
            <a:gdLst/>
            <a:ahLst/>
            <a:cxnLst/>
            <a:rect l="l" t="t" r="r" b="b"/>
            <a:pathLst>
              <a:path w="4572000" h="6019800">
                <a:moveTo>
                  <a:pt x="0" y="6019800"/>
                </a:moveTo>
                <a:lnTo>
                  <a:pt x="4572000" y="6019800"/>
                </a:lnTo>
                <a:lnTo>
                  <a:pt x="45720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573785"/>
            <a:ext cx="4213225" cy="98742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>
                <a:latin typeface="Times New Roman"/>
                <a:cs typeface="Times New Roman"/>
              </a:rPr>
              <a:t>Groups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10">
                <a:latin typeface="Times New Roman"/>
                <a:cs typeface="Times New Roman"/>
              </a:rPr>
              <a:t>motor </a:t>
            </a:r>
            <a:r>
              <a:rPr dirty="0" sz="2400">
                <a:latin typeface="Times New Roman"/>
                <a:cs typeface="Times New Roman"/>
              </a:rPr>
              <a:t>units often  </a:t>
            </a:r>
            <a:r>
              <a:rPr dirty="0" sz="2400" spc="-5">
                <a:latin typeface="Times New Roman"/>
                <a:cs typeface="Times New Roman"/>
              </a:rPr>
              <a:t>work </a:t>
            </a:r>
            <a:r>
              <a:rPr dirty="0" sz="2400">
                <a:latin typeface="Times New Roman"/>
                <a:cs typeface="Times New Roman"/>
              </a:rPr>
              <a:t>together to help the  contractions of a </a:t>
            </a:r>
            <a:r>
              <a:rPr dirty="0" sz="2400" spc="-5">
                <a:latin typeface="Times New Roman"/>
                <a:cs typeface="Times New Roman"/>
              </a:rPr>
              <a:t>single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muscle.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07340" y="1634871"/>
            <a:ext cx="4381500" cy="4421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ts val="2590"/>
              </a:lnSpc>
              <a:buFont typeface="Arial"/>
              <a:buChar char="•"/>
              <a:tabLst>
                <a:tab pos="354965" algn="l"/>
                <a:tab pos="355600" algn="l"/>
                <a:tab pos="2721610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number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muscle </a:t>
            </a:r>
            <a:r>
              <a:rPr dirty="0" sz="2400">
                <a:latin typeface="Times New Roman"/>
                <a:cs typeface="Times New Roman"/>
              </a:rPr>
              <a:t>fibers  </a:t>
            </a:r>
            <a:r>
              <a:rPr dirty="0" sz="2400" spc="-5">
                <a:latin typeface="Times New Roman"/>
                <a:cs typeface="Times New Roman"/>
              </a:rPr>
              <a:t>within</a:t>
            </a:r>
            <a:r>
              <a:rPr dirty="0" sz="2400" spc="-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each</a:t>
            </a:r>
            <a:r>
              <a:rPr dirty="0" sz="2400" spc="-5">
                <a:latin typeface="Times New Roman"/>
                <a:cs typeface="Times New Roman"/>
              </a:rPr>
              <a:t> motor	</a:t>
            </a:r>
            <a:r>
              <a:rPr dirty="0" sz="2400">
                <a:latin typeface="Times New Roman"/>
                <a:cs typeface="Times New Roman"/>
              </a:rPr>
              <a:t>unit can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35">
                <a:latin typeface="Times New Roman"/>
                <a:cs typeface="Times New Roman"/>
              </a:rPr>
              <a:t>vary.</a:t>
            </a:r>
            <a:endParaRPr sz="2400">
              <a:latin typeface="Times New Roman"/>
              <a:cs typeface="Times New Roman"/>
            </a:endParaRPr>
          </a:p>
          <a:p>
            <a:pPr marL="355600" marR="347980" indent="-342900">
              <a:lnSpc>
                <a:spcPct val="90000"/>
              </a:lnSpc>
              <a:spcBef>
                <a:spcPts val="535"/>
              </a:spcBef>
              <a:buFont typeface="Arial"/>
              <a:buChar char="•"/>
              <a:tabLst>
                <a:tab pos="354965" algn="l"/>
                <a:tab pos="355600" algn="l"/>
                <a:tab pos="3500120" algn="l"/>
              </a:tabLst>
            </a:pPr>
            <a:r>
              <a:rPr dirty="0" sz="2400">
                <a:latin typeface="Times New Roman"/>
                <a:cs typeface="Times New Roman"/>
              </a:rPr>
              <a:t>Muscles needed to perform  </a:t>
            </a:r>
            <a:r>
              <a:rPr dirty="0" sz="2400" spc="-10" b="1">
                <a:solidFill>
                  <a:srgbClr val="C00000"/>
                </a:solidFill>
                <a:latin typeface="Times New Roman"/>
                <a:cs typeface="Times New Roman"/>
              </a:rPr>
              <a:t>precise </a:t>
            </a:r>
            <a:r>
              <a:rPr dirty="0" sz="2400" b="1">
                <a:solidFill>
                  <a:srgbClr val="C00000"/>
                </a:solidFill>
                <a:latin typeface="Times New Roman"/>
                <a:cs typeface="Times New Roman"/>
              </a:rPr>
              <a:t>movements</a:t>
            </a:r>
            <a:r>
              <a:rPr dirty="0" sz="2400" spc="-55" b="1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generally  consist of a </a:t>
            </a:r>
            <a:r>
              <a:rPr dirty="0" sz="2400" spc="-10">
                <a:latin typeface="Times New Roman"/>
                <a:cs typeface="Times New Roman"/>
              </a:rPr>
              <a:t>large </a:t>
            </a:r>
            <a:r>
              <a:rPr dirty="0" sz="2400" spc="-5">
                <a:latin typeface="Times New Roman"/>
                <a:cs typeface="Times New Roman"/>
              </a:rPr>
              <a:t>number </a:t>
            </a:r>
            <a:r>
              <a:rPr dirty="0" sz="2400">
                <a:latin typeface="Times New Roman"/>
                <a:cs typeface="Times New Roman"/>
              </a:rPr>
              <a:t>of  </a:t>
            </a:r>
            <a:r>
              <a:rPr dirty="0" sz="2400" spc="-5">
                <a:latin typeface="Times New Roman"/>
                <a:cs typeface="Times New Roman"/>
              </a:rPr>
              <a:t>motor </a:t>
            </a:r>
            <a:r>
              <a:rPr dirty="0" sz="2400">
                <a:latin typeface="Times New Roman"/>
                <a:cs typeface="Times New Roman"/>
              </a:rPr>
              <a:t>units and </a:t>
            </a:r>
            <a:r>
              <a:rPr dirty="0" sz="2400" spc="-5">
                <a:latin typeface="Times New Roman"/>
                <a:cs typeface="Times New Roman"/>
              </a:rPr>
              <a:t>few muscle  </a:t>
            </a:r>
            <a:r>
              <a:rPr dirty="0" sz="2400">
                <a:latin typeface="Times New Roman"/>
                <a:cs typeface="Times New Roman"/>
              </a:rPr>
              <a:t>fibers in each</a:t>
            </a:r>
            <a:r>
              <a:rPr dirty="0" sz="2400" spc="-2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motor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unit	e.g  </a:t>
            </a:r>
            <a:r>
              <a:rPr dirty="0" sz="2400" spc="-5">
                <a:latin typeface="Times New Roman"/>
                <a:cs typeface="Times New Roman"/>
              </a:rPr>
              <a:t>Hands </a:t>
            </a:r>
            <a:r>
              <a:rPr dirty="0" sz="2400">
                <a:latin typeface="Times New Roman"/>
                <a:cs typeface="Times New Roman"/>
              </a:rPr>
              <a:t>and eyes</a:t>
            </a:r>
            <a:r>
              <a:rPr dirty="0" sz="2400" spc="-6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muscles</a:t>
            </a:r>
            <a:endParaRPr sz="2400">
              <a:latin typeface="Times New Roman"/>
              <a:cs typeface="Times New Roman"/>
            </a:endParaRPr>
          </a:p>
          <a:p>
            <a:pPr marL="355600" marR="209550" indent="-342900">
              <a:lnSpc>
                <a:spcPct val="90000"/>
              </a:lnSpc>
              <a:spcBef>
                <a:spcPts val="58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 b="1">
                <a:solidFill>
                  <a:srgbClr val="C00000"/>
                </a:solidFill>
                <a:latin typeface="Times New Roman"/>
                <a:cs typeface="Times New Roman"/>
              </a:rPr>
              <a:t>Less </a:t>
            </a:r>
            <a:r>
              <a:rPr dirty="0" sz="2400" spc="-10" b="1">
                <a:solidFill>
                  <a:srgbClr val="C00000"/>
                </a:solidFill>
                <a:latin typeface="Times New Roman"/>
                <a:cs typeface="Times New Roman"/>
              </a:rPr>
              <a:t>precise </a:t>
            </a:r>
            <a:r>
              <a:rPr dirty="0" sz="2400" b="1">
                <a:solidFill>
                  <a:srgbClr val="C00000"/>
                </a:solidFill>
                <a:latin typeface="Times New Roman"/>
                <a:cs typeface="Times New Roman"/>
              </a:rPr>
              <a:t>movements </a:t>
            </a:r>
            <a:r>
              <a:rPr dirty="0" sz="2400">
                <a:latin typeface="Times New Roman"/>
                <a:cs typeface="Times New Roman"/>
              </a:rPr>
              <a:t>are  carried out by </a:t>
            </a:r>
            <a:r>
              <a:rPr dirty="0" sz="2400" spc="-5">
                <a:latin typeface="Times New Roman"/>
                <a:cs typeface="Times New Roman"/>
              </a:rPr>
              <a:t>muscles  composed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fewer motor </a:t>
            </a:r>
            <a:r>
              <a:rPr dirty="0" sz="2400">
                <a:latin typeface="Times New Roman"/>
                <a:cs typeface="Times New Roman"/>
              </a:rPr>
              <a:t>units  </a:t>
            </a:r>
            <a:r>
              <a:rPr dirty="0" sz="2400" spc="-5">
                <a:latin typeface="Times New Roman"/>
                <a:cs typeface="Times New Roman"/>
              </a:rPr>
              <a:t>with </a:t>
            </a:r>
            <a:r>
              <a:rPr dirty="0" sz="2400" spc="-10">
                <a:latin typeface="Times New Roman"/>
                <a:cs typeface="Times New Roman"/>
              </a:rPr>
              <a:t>many </a:t>
            </a:r>
            <a:r>
              <a:rPr dirty="0" sz="2400">
                <a:latin typeface="Times New Roman"/>
                <a:cs typeface="Times New Roman"/>
              </a:rPr>
              <a:t>fibers per unit e.g  </a:t>
            </a:r>
            <a:r>
              <a:rPr dirty="0" sz="2400" spc="-20">
                <a:latin typeface="Times New Roman"/>
                <a:cs typeface="Times New Roman"/>
              </a:rPr>
              <a:t>Trunk</a:t>
            </a:r>
            <a:r>
              <a:rPr dirty="0" sz="2400" spc="-8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muscles.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76800" y="533400"/>
            <a:ext cx="4114800" cy="594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865370" y="521969"/>
            <a:ext cx="4137660" cy="5966460"/>
          </a:xfrm>
          <a:custGeom>
            <a:avLst/>
            <a:gdLst/>
            <a:ahLst/>
            <a:cxnLst/>
            <a:rect l="l" t="t" r="r" b="b"/>
            <a:pathLst>
              <a:path w="4137659" h="5966460">
                <a:moveTo>
                  <a:pt x="0" y="5966460"/>
                </a:moveTo>
                <a:lnTo>
                  <a:pt x="4137660" y="5966460"/>
                </a:lnTo>
                <a:lnTo>
                  <a:pt x="4137660" y="0"/>
                </a:lnTo>
                <a:lnTo>
                  <a:pt x="0" y="0"/>
                </a:lnTo>
                <a:lnTo>
                  <a:pt x="0" y="5966460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11718" y="6444386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361" y="381761"/>
            <a:ext cx="6096000" cy="6002020"/>
          </a:xfrm>
          <a:custGeom>
            <a:avLst/>
            <a:gdLst/>
            <a:ahLst/>
            <a:cxnLst/>
            <a:rect l="l" t="t" r="r" b="b"/>
            <a:pathLst>
              <a:path w="6096000" h="6002020">
                <a:moveTo>
                  <a:pt x="0" y="6001512"/>
                </a:moveTo>
                <a:lnTo>
                  <a:pt x="6096000" y="6001512"/>
                </a:lnTo>
                <a:lnTo>
                  <a:pt x="6096000" y="0"/>
                </a:lnTo>
                <a:lnTo>
                  <a:pt x="0" y="0"/>
                </a:lnTo>
                <a:lnTo>
                  <a:pt x="0" y="6001512"/>
                </a:lnTo>
                <a:close/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307340" y="416305"/>
            <a:ext cx="5928360" cy="4767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</a:pP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Motor unit</a:t>
            </a:r>
            <a:r>
              <a:rPr dirty="0" sz="2400" spc="-65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recruitment:</a:t>
            </a:r>
            <a:endParaRPr sz="2400">
              <a:latin typeface="Times New Roman"/>
              <a:cs typeface="Times New Roman"/>
            </a:endParaRPr>
          </a:p>
          <a:p>
            <a:pPr marL="12700" marR="55245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The group of </a:t>
            </a:r>
            <a:r>
              <a:rPr dirty="0" sz="2400" spc="-5">
                <a:latin typeface="Times New Roman"/>
                <a:cs typeface="Times New Roman"/>
              </a:rPr>
              <a:t>motor </a:t>
            </a:r>
            <a:r>
              <a:rPr dirty="0" sz="2400">
                <a:latin typeface="Times New Roman"/>
                <a:cs typeface="Times New Roman"/>
              </a:rPr>
              <a:t>units supplying a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single  </a:t>
            </a:r>
            <a:r>
              <a:rPr dirty="0" sz="2400" spc="-5">
                <a:latin typeface="Times New Roman"/>
                <a:cs typeface="Times New Roman"/>
              </a:rPr>
              <a:t>muscle </a:t>
            </a:r>
            <a:r>
              <a:rPr dirty="0" sz="2400">
                <a:latin typeface="Times New Roman"/>
                <a:cs typeface="Times New Roman"/>
              </a:rPr>
              <a:t>are called </a:t>
            </a:r>
            <a:r>
              <a:rPr dirty="0" sz="2400" b="1" i="1">
                <a:solidFill>
                  <a:srgbClr val="6F2F9F"/>
                </a:solidFill>
                <a:latin typeface="Times New Roman"/>
                <a:cs typeface="Times New Roman"/>
              </a:rPr>
              <a:t>Motor </a:t>
            </a:r>
            <a:r>
              <a:rPr dirty="0" sz="2400" spc="-5" b="1" i="1">
                <a:solidFill>
                  <a:srgbClr val="6F2F9F"/>
                </a:solidFill>
                <a:latin typeface="Times New Roman"/>
                <a:cs typeface="Times New Roman"/>
              </a:rPr>
              <a:t>Unit</a:t>
            </a:r>
            <a:r>
              <a:rPr dirty="0" sz="2400" spc="-90" b="1" i="1">
                <a:solidFill>
                  <a:srgbClr val="6F2F9F"/>
                </a:solidFill>
                <a:latin typeface="Times New Roman"/>
                <a:cs typeface="Times New Roman"/>
              </a:rPr>
              <a:t> </a:t>
            </a:r>
            <a:r>
              <a:rPr dirty="0" sz="2400" b="1" i="1">
                <a:solidFill>
                  <a:srgbClr val="6F2F9F"/>
                </a:solidFill>
                <a:latin typeface="Times New Roman"/>
                <a:cs typeface="Times New Roman"/>
              </a:rPr>
              <a:t>Pool</a:t>
            </a:r>
            <a:r>
              <a:rPr dirty="0" sz="2400" i="1">
                <a:solidFill>
                  <a:srgbClr val="6F2F9F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400">
                <a:latin typeface="Wingdings"/>
                <a:cs typeface="Wingdings"/>
              </a:rPr>
              <a:t></a:t>
            </a:r>
            <a:r>
              <a:rPr dirty="0" sz="2400">
                <a:latin typeface="Times New Roman"/>
                <a:cs typeface="Times New Roman"/>
              </a:rPr>
              <a:t>The two </a:t>
            </a:r>
            <a:r>
              <a:rPr dirty="0" sz="2400" spc="-5">
                <a:latin typeface="Times New Roman"/>
                <a:cs typeface="Times New Roman"/>
              </a:rPr>
              <a:t>ways </a:t>
            </a:r>
            <a:r>
              <a:rPr dirty="0" sz="2400">
                <a:latin typeface="Times New Roman"/>
                <a:cs typeface="Times New Roman"/>
              </a:rPr>
              <a:t>the nervous system increases</a:t>
            </a:r>
            <a:r>
              <a:rPr dirty="0" sz="2400" spc="-11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force production </a:t>
            </a:r>
            <a:r>
              <a:rPr dirty="0" sz="2400" spc="-5">
                <a:latin typeface="Times New Roman"/>
                <a:cs typeface="Times New Roman"/>
              </a:rPr>
              <a:t>is</a:t>
            </a:r>
            <a:r>
              <a:rPr dirty="0" sz="2400" spc="-12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through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400">
                <a:latin typeface="Wingdings"/>
                <a:cs typeface="Wingdings"/>
              </a:rPr>
              <a:t></a:t>
            </a:r>
            <a:r>
              <a:rPr dirty="0" sz="2400">
                <a:latin typeface="Times New Roman"/>
                <a:cs typeface="Times New Roman"/>
              </a:rPr>
              <a:t>1 </a:t>
            </a:r>
            <a:r>
              <a:rPr dirty="0" sz="2400" spc="-5">
                <a:latin typeface="Times New Roman"/>
                <a:cs typeface="Times New Roman"/>
              </a:rPr>
              <a:t>-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Recruitment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of new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motor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units</a:t>
            </a:r>
            <a:r>
              <a:rPr dirty="0" sz="2400" spc="-5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and</a:t>
            </a:r>
            <a:endParaRPr sz="24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dirty="0" sz="2400" spc="-5">
                <a:latin typeface="Times New Roman"/>
                <a:cs typeface="Times New Roman"/>
              </a:rPr>
              <a:t>2-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Increasing </a:t>
            </a:r>
            <a:r>
              <a:rPr dirty="0" sz="2400" spc="-5">
                <a:solidFill>
                  <a:srgbClr val="C00000"/>
                </a:solidFill>
                <a:latin typeface="Times New Roman"/>
                <a:cs typeface="Times New Roman"/>
              </a:rPr>
              <a:t>stimulation 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frequency</a:t>
            </a:r>
            <a:r>
              <a:rPr dirty="0" sz="2400" spc="-90">
                <a:solidFill>
                  <a:srgbClr val="C00000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(rate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coding).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400">
                <a:latin typeface="Wingdings"/>
                <a:cs typeface="Wingdings"/>
              </a:rPr>
              <a:t></a:t>
            </a:r>
            <a:r>
              <a:rPr dirty="0" sz="2400">
                <a:latin typeface="Times New Roman"/>
                <a:cs typeface="Times New Roman"/>
              </a:rPr>
              <a:t>The activation of one </a:t>
            </a:r>
            <a:r>
              <a:rPr dirty="0" sz="2400" spc="-5">
                <a:latin typeface="Times New Roman"/>
                <a:cs typeface="Times New Roman"/>
              </a:rPr>
              <a:t>motor </a:t>
            </a:r>
            <a:r>
              <a:rPr dirty="0" sz="2400">
                <a:latin typeface="Times New Roman"/>
                <a:cs typeface="Times New Roman"/>
              </a:rPr>
              <a:t>neuron </a:t>
            </a:r>
            <a:r>
              <a:rPr dirty="0" sz="2400" spc="-5">
                <a:latin typeface="Times New Roman"/>
                <a:cs typeface="Times New Roman"/>
              </a:rPr>
              <a:t>will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result</a:t>
            </a:r>
            <a:endParaRPr sz="2400">
              <a:latin typeface="Times New Roman"/>
              <a:cs typeface="Times New Roman"/>
            </a:endParaRPr>
          </a:p>
          <a:p>
            <a:pPr algn="just" marL="12700">
              <a:lnSpc>
                <a:spcPct val="100000"/>
              </a:lnSpc>
            </a:pPr>
            <a:r>
              <a:rPr dirty="0" sz="2400">
                <a:latin typeface="Times New Roman"/>
                <a:cs typeface="Times New Roman"/>
              </a:rPr>
              <a:t>in a weak </a:t>
            </a:r>
            <a:r>
              <a:rPr dirty="0" sz="2400" spc="-5">
                <a:latin typeface="Times New Roman"/>
                <a:cs typeface="Times New Roman"/>
              </a:rPr>
              <a:t>muscle</a:t>
            </a:r>
            <a:r>
              <a:rPr dirty="0" sz="2400" spc="-9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contraction.</a:t>
            </a:r>
            <a:endParaRPr sz="2400">
              <a:latin typeface="Times New Roman"/>
              <a:cs typeface="Times New Roman"/>
            </a:endParaRPr>
          </a:p>
          <a:p>
            <a:pPr algn="just" marL="12700" marR="503555">
              <a:lnSpc>
                <a:spcPct val="100000"/>
              </a:lnSpc>
              <a:buFont typeface="Wingdings"/>
              <a:buChar char=""/>
              <a:tabLst>
                <a:tab pos="223520" algn="l"/>
              </a:tabLst>
            </a:pP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activation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more motor </a:t>
            </a:r>
            <a:r>
              <a:rPr dirty="0" sz="2400">
                <a:latin typeface="Times New Roman"/>
                <a:cs typeface="Times New Roman"/>
              </a:rPr>
              <a:t>neurons will  result in </a:t>
            </a:r>
            <a:r>
              <a:rPr dirty="0" sz="2400" spc="-5">
                <a:latin typeface="Times New Roman"/>
                <a:cs typeface="Times New Roman"/>
              </a:rPr>
              <a:t>more muscle </a:t>
            </a:r>
            <a:r>
              <a:rPr dirty="0" sz="2400">
                <a:latin typeface="Times New Roman"/>
                <a:cs typeface="Times New Roman"/>
              </a:rPr>
              <a:t>fibers being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activated,  and therefore a stronger </a:t>
            </a:r>
            <a:r>
              <a:rPr dirty="0" sz="2400" spc="-5">
                <a:latin typeface="Times New Roman"/>
                <a:cs typeface="Times New Roman"/>
              </a:rPr>
              <a:t>muscle</a:t>
            </a:r>
            <a:r>
              <a:rPr dirty="0" sz="2400" spc="-12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contraction.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400800" y="294131"/>
            <a:ext cx="2590800" cy="632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89370" y="282702"/>
            <a:ext cx="2613660" cy="6347460"/>
          </a:xfrm>
          <a:custGeom>
            <a:avLst/>
            <a:gdLst/>
            <a:ahLst/>
            <a:cxnLst/>
            <a:rect l="l" t="t" r="r" b="b"/>
            <a:pathLst>
              <a:path w="2613659" h="6347459">
                <a:moveTo>
                  <a:pt x="0" y="6347460"/>
                </a:moveTo>
                <a:lnTo>
                  <a:pt x="2613660" y="6347460"/>
                </a:lnTo>
                <a:lnTo>
                  <a:pt x="2613660" y="0"/>
                </a:lnTo>
                <a:lnTo>
                  <a:pt x="0" y="0"/>
                </a:lnTo>
                <a:lnTo>
                  <a:pt x="0" y="6347460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3162" y="1143761"/>
            <a:ext cx="5029200" cy="4953000"/>
          </a:xfrm>
          <a:custGeom>
            <a:avLst/>
            <a:gdLst/>
            <a:ahLst/>
            <a:cxnLst/>
            <a:rect l="l" t="t" r="r" b="b"/>
            <a:pathLst>
              <a:path w="5029200" h="4953000">
                <a:moveTo>
                  <a:pt x="0" y="4953000"/>
                </a:moveTo>
                <a:lnTo>
                  <a:pt x="5029200" y="4953000"/>
                </a:lnTo>
                <a:lnTo>
                  <a:pt x="50292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25908">
            <a:solidFill>
              <a:srgbClr val="1F487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231140" y="1178305"/>
            <a:ext cx="4864735" cy="45485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342265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  <a:tab pos="3219450" algn="l"/>
              </a:tabLst>
            </a:pPr>
            <a:r>
              <a:rPr dirty="0" sz="2400" spc="-5">
                <a:latin typeface="Times New Roman"/>
                <a:cs typeface="Times New Roman"/>
              </a:rPr>
              <a:t>Recruitment </a:t>
            </a:r>
            <a:r>
              <a:rPr dirty="0" sz="2400">
                <a:latin typeface="Times New Roman"/>
                <a:cs typeface="Times New Roman"/>
              </a:rPr>
              <a:t>of </a:t>
            </a:r>
            <a:r>
              <a:rPr dirty="0" sz="2400" spc="-5">
                <a:latin typeface="Times New Roman"/>
                <a:cs typeface="Times New Roman"/>
              </a:rPr>
              <a:t>motor </a:t>
            </a:r>
            <a:r>
              <a:rPr dirty="0" sz="2400">
                <a:latin typeface="Times New Roman"/>
                <a:cs typeface="Times New Roman"/>
              </a:rPr>
              <a:t>units is the  progressive </a:t>
            </a:r>
            <a:r>
              <a:rPr dirty="0" sz="2400" spc="-5">
                <a:latin typeface="Times New Roman"/>
                <a:cs typeface="Times New Roman"/>
              </a:rPr>
              <a:t>activation </a:t>
            </a:r>
            <a:r>
              <a:rPr dirty="0" sz="2400">
                <a:latin typeface="Times New Roman"/>
                <a:cs typeface="Times New Roman"/>
              </a:rPr>
              <a:t>of a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muscle  </a:t>
            </a:r>
            <a:r>
              <a:rPr dirty="0" sz="2400">
                <a:latin typeface="Times New Roman"/>
                <a:cs typeface="Times New Roman"/>
              </a:rPr>
              <a:t>by </a:t>
            </a:r>
            <a:r>
              <a:rPr dirty="0" sz="2400" spc="-5">
                <a:latin typeface="Times New Roman"/>
                <a:cs typeface="Times New Roman"/>
              </a:rPr>
              <a:t>successive recruitment </a:t>
            </a:r>
            <a:r>
              <a:rPr dirty="0" sz="2400">
                <a:latin typeface="Times New Roman"/>
                <a:cs typeface="Times New Roman"/>
              </a:rPr>
              <a:t>of  </a:t>
            </a:r>
            <a:r>
              <a:rPr dirty="0" sz="2400" spc="-5">
                <a:latin typeface="Times New Roman"/>
                <a:cs typeface="Times New Roman"/>
              </a:rPr>
              <a:t>contractile </a:t>
            </a:r>
            <a:r>
              <a:rPr dirty="0" sz="2400">
                <a:latin typeface="Times New Roman"/>
                <a:cs typeface="Times New Roman"/>
              </a:rPr>
              <a:t>units </a:t>
            </a:r>
            <a:r>
              <a:rPr dirty="0" sz="2400" spc="-5">
                <a:latin typeface="Times New Roman"/>
                <a:cs typeface="Times New Roman"/>
              </a:rPr>
              <a:t>(motor </a:t>
            </a:r>
            <a:r>
              <a:rPr dirty="0" sz="2400">
                <a:latin typeface="Times New Roman"/>
                <a:cs typeface="Times New Roman"/>
              </a:rPr>
              <a:t>units) to  </a:t>
            </a:r>
            <a:r>
              <a:rPr dirty="0" sz="2400" spc="-5">
                <a:latin typeface="Times New Roman"/>
                <a:cs typeface="Times New Roman"/>
              </a:rPr>
              <a:t>accomplish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increasing	degrees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of </a:t>
            </a:r>
            <a:r>
              <a:rPr dirty="0" sz="240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contractile </a:t>
            </a:r>
            <a:r>
              <a:rPr dirty="0" sz="2400">
                <a:latin typeface="Times New Roman"/>
                <a:cs typeface="Times New Roman"/>
              </a:rPr>
              <a:t>strength</a:t>
            </a:r>
            <a:r>
              <a:rPr dirty="0" sz="2400" spc="-10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(force).</a:t>
            </a:r>
            <a:endParaRPr sz="240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10">
                <a:latin typeface="Times New Roman"/>
                <a:cs typeface="Times New Roman"/>
              </a:rPr>
              <a:t>When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5">
                <a:latin typeface="Times New Roman"/>
                <a:cs typeface="Times New Roman"/>
              </a:rPr>
              <a:t>AHC </a:t>
            </a:r>
            <a:r>
              <a:rPr dirty="0" sz="2400">
                <a:latin typeface="Times New Roman"/>
                <a:cs typeface="Times New Roman"/>
              </a:rPr>
              <a:t>fires at </a:t>
            </a:r>
            <a:r>
              <a:rPr dirty="0" sz="2400" spc="-5">
                <a:latin typeface="Times New Roman"/>
                <a:cs typeface="Times New Roman"/>
              </a:rPr>
              <a:t>slow </a:t>
            </a:r>
            <a:r>
              <a:rPr dirty="0" sz="2400">
                <a:latin typeface="Times New Roman"/>
                <a:cs typeface="Times New Roman"/>
              </a:rPr>
              <a:t>rates ,  </a:t>
            </a:r>
            <a:r>
              <a:rPr dirty="0" sz="2400" spc="-5">
                <a:latin typeface="Times New Roman"/>
                <a:cs typeface="Times New Roman"/>
              </a:rPr>
              <a:t>motor </a:t>
            </a:r>
            <a:r>
              <a:rPr dirty="0" sz="2400">
                <a:latin typeface="Times New Roman"/>
                <a:cs typeface="Times New Roman"/>
              </a:rPr>
              <a:t>unit potentials (MUPs) </a:t>
            </a:r>
            <a:r>
              <a:rPr dirty="0" sz="2400" spc="-5">
                <a:latin typeface="Times New Roman"/>
                <a:cs typeface="Times New Roman"/>
              </a:rPr>
              <a:t>will  </a:t>
            </a:r>
            <a:r>
              <a:rPr dirty="0" sz="2400">
                <a:latin typeface="Times New Roman"/>
                <a:cs typeface="Times New Roman"/>
              </a:rPr>
              <a:t>be at </a:t>
            </a:r>
            <a:r>
              <a:rPr dirty="0" sz="2400" spc="-5">
                <a:latin typeface="Times New Roman"/>
                <a:cs typeface="Times New Roman"/>
              </a:rPr>
              <a:t>slow </a:t>
            </a:r>
            <a:r>
              <a:rPr dirty="0" sz="2400">
                <a:latin typeface="Times New Roman"/>
                <a:cs typeface="Times New Roman"/>
              </a:rPr>
              <a:t>rate &amp; the force of</a:t>
            </a:r>
            <a:r>
              <a:rPr dirty="0" sz="2400" spc="-14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muscle  </a:t>
            </a:r>
            <a:r>
              <a:rPr dirty="0" sz="2400">
                <a:latin typeface="Times New Roman"/>
                <a:cs typeface="Times New Roman"/>
              </a:rPr>
              <a:t>contraction is</a:t>
            </a:r>
            <a:r>
              <a:rPr dirty="0" sz="2400" spc="-13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weak.</a:t>
            </a:r>
            <a:endParaRPr sz="24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If </a:t>
            </a:r>
            <a:r>
              <a:rPr dirty="0" sz="2400" spc="-5">
                <a:latin typeface="Times New Roman"/>
                <a:cs typeface="Times New Roman"/>
              </a:rPr>
              <a:t>AHCs fire </a:t>
            </a:r>
            <a:r>
              <a:rPr dirty="0" sz="2400">
                <a:latin typeface="Times New Roman"/>
                <a:cs typeface="Times New Roman"/>
              </a:rPr>
              <a:t>at </a:t>
            </a:r>
            <a:r>
              <a:rPr dirty="0" sz="2400" spc="-5">
                <a:latin typeface="Times New Roman"/>
                <a:cs typeface="Times New Roman"/>
              </a:rPr>
              <a:t>very fast </a:t>
            </a:r>
            <a:r>
              <a:rPr dirty="0" sz="2400">
                <a:latin typeface="Times New Roman"/>
                <a:cs typeface="Times New Roman"/>
              </a:rPr>
              <a:t>rates </a:t>
            </a:r>
            <a:r>
              <a:rPr dirty="0" sz="2400">
                <a:latin typeface="Wingdings"/>
                <a:cs typeface="Wingdings"/>
              </a:rPr>
              <a:t></a:t>
            </a:r>
            <a:r>
              <a:rPr dirty="0" sz="2400" spc="-17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fast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Times New Roman"/>
                <a:cs typeface="Times New Roman"/>
              </a:rPr>
              <a:t>MUPs </a:t>
            </a:r>
            <a:r>
              <a:rPr dirty="0" sz="2400" spc="-5">
                <a:latin typeface="Wingdings"/>
                <a:cs typeface="Wingdings"/>
              </a:rPr>
              <a:t></a:t>
            </a:r>
            <a:r>
              <a:rPr dirty="0" sz="2400" spc="-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stronger</a:t>
            </a:r>
            <a:r>
              <a:rPr dirty="0" sz="2400" spc="-30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contraction.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11718" y="6444386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410200" y="3733800"/>
            <a:ext cx="3581400" cy="137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15761" y="5172983"/>
            <a:ext cx="2896235" cy="171450"/>
          </a:xfrm>
          <a:custGeom>
            <a:avLst/>
            <a:gdLst/>
            <a:ahLst/>
            <a:cxnLst/>
            <a:rect l="l" t="t" r="r" b="b"/>
            <a:pathLst>
              <a:path w="2896234" h="171450">
                <a:moveTo>
                  <a:pt x="2819926" y="85578"/>
                </a:moveTo>
                <a:lnTo>
                  <a:pt x="2733929" y="135743"/>
                </a:lnTo>
                <a:lnTo>
                  <a:pt x="2728321" y="140795"/>
                </a:lnTo>
                <a:lnTo>
                  <a:pt x="2725166" y="147395"/>
                </a:lnTo>
                <a:lnTo>
                  <a:pt x="2724677" y="154709"/>
                </a:lnTo>
                <a:lnTo>
                  <a:pt x="2727070" y="161905"/>
                </a:lnTo>
                <a:lnTo>
                  <a:pt x="2732123" y="167512"/>
                </a:lnTo>
                <a:lnTo>
                  <a:pt x="2738723" y="170668"/>
                </a:lnTo>
                <a:lnTo>
                  <a:pt x="2746037" y="171156"/>
                </a:lnTo>
                <a:lnTo>
                  <a:pt x="2753233" y="168763"/>
                </a:lnTo>
                <a:lnTo>
                  <a:pt x="2863094" y="104628"/>
                </a:lnTo>
                <a:lnTo>
                  <a:pt x="2857881" y="104628"/>
                </a:lnTo>
                <a:lnTo>
                  <a:pt x="2857881" y="102088"/>
                </a:lnTo>
                <a:lnTo>
                  <a:pt x="2848229" y="102088"/>
                </a:lnTo>
                <a:lnTo>
                  <a:pt x="2819926" y="85578"/>
                </a:lnTo>
                <a:close/>
              </a:path>
              <a:path w="2896234" h="171450">
                <a:moveTo>
                  <a:pt x="2787269" y="66528"/>
                </a:moveTo>
                <a:lnTo>
                  <a:pt x="0" y="66528"/>
                </a:lnTo>
                <a:lnTo>
                  <a:pt x="0" y="104628"/>
                </a:lnTo>
                <a:lnTo>
                  <a:pt x="2787269" y="104628"/>
                </a:lnTo>
                <a:lnTo>
                  <a:pt x="2819926" y="85578"/>
                </a:lnTo>
                <a:lnTo>
                  <a:pt x="2787269" y="66528"/>
                </a:lnTo>
                <a:close/>
              </a:path>
              <a:path w="2896234" h="171450">
                <a:moveTo>
                  <a:pt x="2863094" y="66528"/>
                </a:moveTo>
                <a:lnTo>
                  <a:pt x="2857881" y="66528"/>
                </a:lnTo>
                <a:lnTo>
                  <a:pt x="2857881" y="104628"/>
                </a:lnTo>
                <a:lnTo>
                  <a:pt x="2863094" y="104628"/>
                </a:lnTo>
                <a:lnTo>
                  <a:pt x="2895727" y="85578"/>
                </a:lnTo>
                <a:lnTo>
                  <a:pt x="2863094" y="66528"/>
                </a:lnTo>
                <a:close/>
              </a:path>
              <a:path w="2896234" h="171450">
                <a:moveTo>
                  <a:pt x="2848229" y="69068"/>
                </a:moveTo>
                <a:lnTo>
                  <a:pt x="2819926" y="85578"/>
                </a:lnTo>
                <a:lnTo>
                  <a:pt x="2848229" y="102088"/>
                </a:lnTo>
                <a:lnTo>
                  <a:pt x="2848229" y="69068"/>
                </a:lnTo>
                <a:close/>
              </a:path>
              <a:path w="2896234" h="171450">
                <a:moveTo>
                  <a:pt x="2857881" y="69068"/>
                </a:moveTo>
                <a:lnTo>
                  <a:pt x="2848229" y="69068"/>
                </a:lnTo>
                <a:lnTo>
                  <a:pt x="2848229" y="102088"/>
                </a:lnTo>
                <a:lnTo>
                  <a:pt x="2857881" y="102088"/>
                </a:lnTo>
                <a:lnTo>
                  <a:pt x="2857881" y="69068"/>
                </a:lnTo>
                <a:close/>
              </a:path>
              <a:path w="2896234" h="171450">
                <a:moveTo>
                  <a:pt x="2746037" y="0"/>
                </a:moveTo>
                <a:lnTo>
                  <a:pt x="2738723" y="488"/>
                </a:lnTo>
                <a:lnTo>
                  <a:pt x="2732123" y="3643"/>
                </a:lnTo>
                <a:lnTo>
                  <a:pt x="2727070" y="9251"/>
                </a:lnTo>
                <a:lnTo>
                  <a:pt x="2724677" y="16446"/>
                </a:lnTo>
                <a:lnTo>
                  <a:pt x="2725166" y="23760"/>
                </a:lnTo>
                <a:lnTo>
                  <a:pt x="2728321" y="30360"/>
                </a:lnTo>
                <a:lnTo>
                  <a:pt x="2733929" y="35413"/>
                </a:lnTo>
                <a:lnTo>
                  <a:pt x="2819926" y="85578"/>
                </a:lnTo>
                <a:lnTo>
                  <a:pt x="2848229" y="69068"/>
                </a:lnTo>
                <a:lnTo>
                  <a:pt x="2857881" y="69068"/>
                </a:lnTo>
                <a:lnTo>
                  <a:pt x="2857881" y="66528"/>
                </a:lnTo>
                <a:lnTo>
                  <a:pt x="2863094" y="66528"/>
                </a:lnTo>
                <a:lnTo>
                  <a:pt x="2753233" y="2393"/>
                </a:lnTo>
                <a:lnTo>
                  <a:pt x="2746037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794628" y="5604764"/>
            <a:ext cx="2805430" cy="7423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493395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Increasing frequency of  action</a:t>
            </a:r>
            <a:r>
              <a:rPr dirty="0" sz="1600" spc="-6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potentials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resulting in stronger force</a:t>
            </a:r>
            <a:r>
              <a:rPr dirty="0" sz="1600" spc="45" b="1">
                <a:latin typeface="Arial"/>
                <a:cs typeface="Arial"/>
              </a:rPr>
              <a:t> </a:t>
            </a:r>
            <a:r>
              <a:rPr dirty="0" sz="1600" spc="-5" b="1">
                <a:latin typeface="Arial"/>
                <a:cs typeface="Arial"/>
              </a:rPr>
              <a:t>of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94628" y="6336284"/>
            <a:ext cx="1127760" cy="2546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latin typeface="Arial"/>
                <a:cs typeface="Arial"/>
              </a:rPr>
              <a:t>co</a:t>
            </a:r>
            <a:r>
              <a:rPr dirty="0" sz="1600" spc="-15" b="1">
                <a:latin typeface="Arial"/>
                <a:cs typeface="Arial"/>
              </a:rPr>
              <a:t>n</a:t>
            </a:r>
            <a:r>
              <a:rPr dirty="0" sz="1600" spc="-5" b="1">
                <a:latin typeface="Arial"/>
                <a:cs typeface="Arial"/>
              </a:rPr>
              <a:t>tracti</a:t>
            </a:r>
            <a:r>
              <a:rPr dirty="0" sz="1600" spc="-10" b="1">
                <a:latin typeface="Arial"/>
                <a:cs typeface="Arial"/>
              </a:rPr>
              <a:t>o</a:t>
            </a:r>
            <a:r>
              <a:rPr dirty="0" sz="1600" spc="-5" b="1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42158" y="188467"/>
            <a:ext cx="3819525" cy="861694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3354"/>
              </a:lnSpc>
            </a:pPr>
            <a:r>
              <a:rPr dirty="0" sz="2800" spc="-5" b="1">
                <a:latin typeface="Arial"/>
                <a:cs typeface="Arial"/>
              </a:rPr>
              <a:t>Motor unit recruitment</a:t>
            </a:r>
            <a:endParaRPr sz="2800">
              <a:latin typeface="Arial"/>
              <a:cs typeface="Arial"/>
            </a:endParaRPr>
          </a:p>
          <a:p>
            <a:pPr algn="ctr">
              <a:lnSpc>
                <a:spcPts val="3354"/>
              </a:lnSpc>
            </a:pPr>
            <a:r>
              <a:rPr dirty="0" sz="2800" spc="-305" b="1">
                <a:latin typeface="Arial"/>
                <a:cs typeface="Arial"/>
              </a:rPr>
              <a:t>ةيكرحلا </a:t>
            </a:r>
            <a:r>
              <a:rPr dirty="0" sz="2800" spc="-110" b="1">
                <a:latin typeface="Arial"/>
                <a:cs typeface="Arial"/>
              </a:rPr>
              <a:t>تادحولا</a:t>
            </a:r>
            <a:r>
              <a:rPr dirty="0" sz="2800" spc="125" b="1">
                <a:latin typeface="Arial"/>
                <a:cs typeface="Arial"/>
              </a:rPr>
              <a:t> </a:t>
            </a:r>
            <a:r>
              <a:rPr dirty="0" sz="2800" spc="-425" b="1">
                <a:latin typeface="Arial"/>
                <a:cs typeface="Arial"/>
              </a:rPr>
              <a:t>فيظوت</a:t>
            </a:r>
            <a:endParaRPr sz="2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10200" y="1066800"/>
            <a:ext cx="3505200" cy="259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397246" y="1053846"/>
            <a:ext cx="3531235" cy="2616835"/>
          </a:xfrm>
          <a:custGeom>
            <a:avLst/>
            <a:gdLst/>
            <a:ahLst/>
            <a:cxnLst/>
            <a:rect l="l" t="t" r="r" b="b"/>
            <a:pathLst>
              <a:path w="3531234" h="2616835">
                <a:moveTo>
                  <a:pt x="0" y="2616708"/>
                </a:moveTo>
                <a:lnTo>
                  <a:pt x="3531107" y="2616708"/>
                </a:lnTo>
                <a:lnTo>
                  <a:pt x="3531107" y="0"/>
                </a:lnTo>
                <a:lnTo>
                  <a:pt x="0" y="0"/>
                </a:lnTo>
                <a:lnTo>
                  <a:pt x="0" y="2616708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9361" y="610362"/>
            <a:ext cx="4724400" cy="5715000"/>
          </a:xfrm>
          <a:custGeom>
            <a:avLst/>
            <a:gdLst/>
            <a:ahLst/>
            <a:cxnLst/>
            <a:rect l="l" t="t" r="r" b="b"/>
            <a:pathLst>
              <a:path w="4724400" h="5715000">
                <a:moveTo>
                  <a:pt x="0" y="5715000"/>
                </a:moveTo>
                <a:lnTo>
                  <a:pt x="4724400" y="5715000"/>
                </a:lnTo>
                <a:lnTo>
                  <a:pt x="4724400" y="0"/>
                </a:lnTo>
                <a:lnTo>
                  <a:pt x="0" y="0"/>
                </a:lnTo>
                <a:lnTo>
                  <a:pt x="0" y="5715000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7340" y="635761"/>
            <a:ext cx="3990975" cy="10972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dirty="0" sz="2400" spc="-5"/>
              <a:t>The higher </a:t>
            </a:r>
            <a:r>
              <a:rPr dirty="0" sz="2400"/>
              <a:t>the </a:t>
            </a:r>
            <a:r>
              <a:rPr dirty="0" sz="2400" spc="-10"/>
              <a:t>motor </a:t>
            </a:r>
            <a:r>
              <a:rPr dirty="0" sz="2400" spc="-5"/>
              <a:t>unit  recruitment, </a:t>
            </a:r>
            <a:r>
              <a:rPr dirty="0" sz="2400"/>
              <a:t>the </a:t>
            </a:r>
            <a:r>
              <a:rPr dirty="0" sz="2400" spc="-15"/>
              <a:t>stronger</a:t>
            </a:r>
            <a:r>
              <a:rPr dirty="0" sz="2400" spc="-114"/>
              <a:t> </a:t>
            </a:r>
            <a:r>
              <a:rPr dirty="0" sz="2400"/>
              <a:t>the  muscle </a:t>
            </a:r>
            <a:r>
              <a:rPr dirty="0" sz="2400" spc="-10"/>
              <a:t>contraction</a:t>
            </a:r>
            <a:r>
              <a:rPr dirty="0" sz="2400" spc="-135"/>
              <a:t> </a:t>
            </a:r>
            <a:r>
              <a:rPr dirty="0" sz="2400"/>
              <a:t>.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07340" y="1803649"/>
            <a:ext cx="4538980" cy="35433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266065" indent="-342900">
              <a:lnSpc>
                <a:spcPct val="100800"/>
              </a:lnSpc>
              <a:buFont typeface="Arial"/>
              <a:buChar char="•"/>
              <a:tabLst>
                <a:tab pos="354965" algn="l"/>
                <a:tab pos="355600" algn="l"/>
                <a:tab pos="3599815" algn="l"/>
              </a:tabLst>
            </a:pPr>
            <a:r>
              <a:rPr dirty="0" sz="2400" spc="-5">
                <a:latin typeface="Calibri"/>
                <a:cs typeface="Calibri"/>
              </a:rPr>
              <a:t>The </a:t>
            </a:r>
            <a:r>
              <a:rPr dirty="0" sz="2400" spc="-20">
                <a:latin typeface="Calibri"/>
                <a:cs typeface="Calibri"/>
              </a:rPr>
              <a:t>force </a:t>
            </a:r>
            <a:r>
              <a:rPr dirty="0" sz="2400" spc="-10">
                <a:latin typeface="Calibri"/>
                <a:cs typeface="Calibri"/>
              </a:rPr>
              <a:t>produced by </a:t>
            </a:r>
            <a:r>
              <a:rPr dirty="0" sz="2400">
                <a:latin typeface="Calibri"/>
                <a:cs typeface="Calibri"/>
              </a:rPr>
              <a:t>a </a:t>
            </a:r>
            <a:r>
              <a:rPr dirty="0" sz="2400" spc="-5">
                <a:latin typeface="Calibri"/>
                <a:cs typeface="Calibri"/>
              </a:rPr>
              <a:t>single  </a:t>
            </a:r>
            <a:r>
              <a:rPr dirty="0" sz="2400" spc="-10">
                <a:latin typeface="Calibri"/>
                <a:cs typeface="Calibri"/>
              </a:rPr>
              <a:t>motor </a:t>
            </a:r>
            <a:r>
              <a:rPr dirty="0" sz="2400" spc="-5">
                <a:latin typeface="Calibri"/>
                <a:cs typeface="Calibri"/>
              </a:rPr>
              <a:t>unit</a:t>
            </a:r>
            <a:r>
              <a:rPr dirty="0" sz="2400">
                <a:latin typeface="Calibri"/>
                <a:cs typeface="Calibri"/>
              </a:rPr>
              <a:t> is</a:t>
            </a:r>
            <a:r>
              <a:rPr dirty="0" sz="2400" spc="-5">
                <a:latin typeface="Calibri"/>
                <a:cs typeface="Calibri"/>
              </a:rPr>
              <a:t> determined	</a:t>
            </a:r>
            <a:r>
              <a:rPr dirty="0" sz="2400" spc="-10">
                <a:latin typeface="Calibri"/>
                <a:cs typeface="Calibri"/>
              </a:rPr>
              <a:t>by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5">
                <a:latin typeface="Wingdings"/>
                <a:cs typeface="Wingdings"/>
              </a:rPr>
              <a:t></a:t>
            </a:r>
            <a:endParaRPr sz="2400">
              <a:latin typeface="Wingdings"/>
              <a:cs typeface="Wingdings"/>
            </a:endParaRPr>
          </a:p>
          <a:p>
            <a:pPr marL="12700">
              <a:lnSpc>
                <a:spcPct val="100000"/>
              </a:lnSpc>
              <a:spcBef>
                <a:spcPts val="550"/>
              </a:spcBef>
              <a:buAutoNum type="arabicParenBoth"/>
              <a:tabLst>
                <a:tab pos="487680" algn="l"/>
                <a:tab pos="488315" algn="l"/>
              </a:tabLst>
            </a:pP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number of </a:t>
            </a:r>
            <a:r>
              <a:rPr dirty="0" sz="2400">
                <a:latin typeface="Calibri"/>
                <a:cs typeface="Calibri"/>
              </a:rPr>
              <a:t>muscle </a:t>
            </a:r>
            <a:r>
              <a:rPr dirty="0" sz="2400" spc="-10">
                <a:latin typeface="Calibri"/>
                <a:cs typeface="Calibri"/>
              </a:rPr>
              <a:t>fibers</a:t>
            </a:r>
            <a:r>
              <a:rPr dirty="0" sz="2400" spc="-8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in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unit</a:t>
            </a:r>
            <a:r>
              <a:rPr dirty="0" sz="2400" spc="-11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and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575"/>
              </a:spcBef>
              <a:buAutoNum type="arabicParenBoth" startAt="2"/>
              <a:tabLst>
                <a:tab pos="419734" algn="l"/>
              </a:tabLst>
            </a:pP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10">
                <a:latin typeface="Calibri"/>
                <a:cs typeface="Calibri"/>
              </a:rPr>
              <a:t>frequency </a:t>
            </a:r>
            <a:r>
              <a:rPr dirty="0" sz="2400">
                <a:latin typeface="Calibri"/>
                <a:cs typeface="Calibri"/>
              </a:rPr>
              <a:t>with which the  muscle </a:t>
            </a:r>
            <a:r>
              <a:rPr dirty="0" sz="2400" spc="-10">
                <a:latin typeface="Calibri"/>
                <a:cs typeface="Calibri"/>
              </a:rPr>
              <a:t>fibers </a:t>
            </a:r>
            <a:r>
              <a:rPr dirty="0" sz="2400" spc="-15">
                <a:latin typeface="Calibri"/>
                <a:cs typeface="Calibri"/>
              </a:rPr>
              <a:t>are </a:t>
            </a:r>
            <a:r>
              <a:rPr dirty="0" sz="2400" spc="-10">
                <a:latin typeface="Calibri"/>
                <a:cs typeface="Calibri"/>
              </a:rPr>
              <a:t>stimulated by </a:t>
            </a:r>
            <a:r>
              <a:rPr dirty="0" sz="2400">
                <a:latin typeface="Calibri"/>
                <a:cs typeface="Calibri"/>
              </a:rPr>
              <a:t>their  </a:t>
            </a:r>
            <a:r>
              <a:rPr dirty="0" sz="2400" spc="-5">
                <a:latin typeface="Calibri"/>
                <a:cs typeface="Calibri"/>
              </a:rPr>
              <a:t>innervating</a:t>
            </a:r>
            <a:r>
              <a:rPr dirty="0" sz="2400" spc="-65">
                <a:latin typeface="Calibri"/>
                <a:cs typeface="Calibri"/>
              </a:rPr>
              <a:t> </a:t>
            </a:r>
            <a:r>
              <a:rPr dirty="0" sz="2400" spc="-25">
                <a:latin typeface="Calibri"/>
                <a:cs typeface="Calibri"/>
              </a:rPr>
              <a:t>axon.</a:t>
            </a:r>
            <a:endParaRPr sz="2400">
              <a:latin typeface="Calibri"/>
              <a:cs typeface="Calibri"/>
            </a:endParaRPr>
          </a:p>
          <a:p>
            <a:pPr marL="424180" indent="-411480">
              <a:lnSpc>
                <a:spcPct val="100000"/>
              </a:lnSpc>
              <a:spcBef>
                <a:spcPts val="575"/>
              </a:spcBef>
              <a:buFont typeface="Arial"/>
              <a:buChar char="•"/>
              <a:tabLst>
                <a:tab pos="423545" algn="l"/>
                <a:tab pos="424180" algn="l"/>
              </a:tabLst>
            </a:pPr>
            <a:r>
              <a:rPr dirty="0" sz="2400" spc="-20">
                <a:latin typeface="Calibri"/>
                <a:cs typeface="Calibri"/>
              </a:rPr>
              <a:t>Generally, </a:t>
            </a:r>
            <a:r>
              <a:rPr dirty="0" sz="2400">
                <a:latin typeface="Calibri"/>
                <a:cs typeface="Calibri"/>
              </a:rPr>
              <a:t>this </a:t>
            </a:r>
            <a:r>
              <a:rPr dirty="0" sz="2400" spc="-10">
                <a:latin typeface="Calibri"/>
                <a:cs typeface="Calibri"/>
              </a:rPr>
              <a:t>allows </a:t>
            </a:r>
            <a:r>
              <a:rPr dirty="0" sz="2400">
                <a:latin typeface="Calibri"/>
                <a:cs typeface="Calibri"/>
              </a:rPr>
              <a:t>a 2 </a:t>
            </a:r>
            <a:r>
              <a:rPr dirty="0" sz="2400" spc="-15">
                <a:latin typeface="Calibri"/>
                <a:cs typeface="Calibri"/>
              </a:rPr>
              <a:t>to</a:t>
            </a:r>
            <a:r>
              <a:rPr dirty="0" sz="2400" spc="-120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4-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dirty="0" sz="2400" spc="-15">
                <a:latin typeface="Calibri"/>
                <a:cs typeface="Calibri"/>
              </a:rPr>
              <a:t>fold </a:t>
            </a:r>
            <a:r>
              <a:rPr dirty="0" sz="2400" spc="-5">
                <a:latin typeface="Calibri"/>
                <a:cs typeface="Calibri"/>
              </a:rPr>
              <a:t>change </a:t>
            </a:r>
            <a:r>
              <a:rPr dirty="0" sz="2400">
                <a:latin typeface="Calibri"/>
                <a:cs typeface="Calibri"/>
              </a:rPr>
              <a:t>in</a:t>
            </a:r>
            <a:r>
              <a:rPr dirty="0" sz="2400" spc="-90">
                <a:latin typeface="Calibri"/>
                <a:cs typeface="Calibri"/>
              </a:rPr>
              <a:t> </a:t>
            </a:r>
            <a:r>
              <a:rPr dirty="0" sz="2400" spc="-15">
                <a:latin typeface="Calibri"/>
                <a:cs typeface="Calibri"/>
              </a:rPr>
              <a:t>force.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181600" y="609600"/>
            <a:ext cx="3581400" cy="5715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170170" y="598169"/>
            <a:ext cx="3604260" cy="5737860"/>
          </a:xfrm>
          <a:custGeom>
            <a:avLst/>
            <a:gdLst/>
            <a:ahLst/>
            <a:cxnLst/>
            <a:rect l="l" t="t" r="r" b="b"/>
            <a:pathLst>
              <a:path w="3604259" h="5737860">
                <a:moveTo>
                  <a:pt x="0" y="5737860"/>
                </a:moveTo>
                <a:lnTo>
                  <a:pt x="3604260" y="5737860"/>
                </a:lnTo>
                <a:lnTo>
                  <a:pt x="3604260" y="0"/>
                </a:lnTo>
                <a:lnTo>
                  <a:pt x="0" y="0"/>
                </a:lnTo>
                <a:lnTo>
                  <a:pt x="0" y="5737860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411718" y="6444386"/>
            <a:ext cx="19621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962" y="76961"/>
            <a:ext cx="8229600" cy="896619"/>
          </a:xfrm>
          <a:prstGeom prst="rect"/>
          <a:ln w="22860">
            <a:solidFill>
              <a:srgbClr val="000000"/>
            </a:solidFill>
          </a:ln>
        </p:spPr>
        <p:txBody>
          <a:bodyPr wrap="square" lIns="0" tIns="64135" rIns="0" bIns="0" rtlCol="0" vert="horz">
            <a:spAutoFit/>
          </a:bodyPr>
          <a:lstStyle/>
          <a:p>
            <a:pPr marL="2693670">
              <a:lnSpc>
                <a:spcPct val="100000"/>
              </a:lnSpc>
              <a:spcBef>
                <a:spcPts val="505"/>
              </a:spcBef>
            </a:pPr>
            <a:r>
              <a:rPr dirty="0" spc="-10"/>
              <a:t>Recruitment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027429"/>
            <a:ext cx="6209030" cy="3937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indent="-609600">
              <a:lnSpc>
                <a:spcPct val="10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dirty="0" sz="2400" spc="-20">
                <a:latin typeface="Calibri"/>
                <a:cs typeface="Calibri"/>
              </a:rPr>
              <a:t>Varying </a:t>
            </a:r>
            <a:r>
              <a:rPr dirty="0" sz="2400">
                <a:latin typeface="Calibri"/>
                <a:cs typeface="Calibri"/>
              </a:rPr>
              <a:t>the </a:t>
            </a:r>
            <a:r>
              <a:rPr dirty="0" sz="2400" spc="-5">
                <a:latin typeface="Calibri"/>
                <a:cs typeface="Calibri"/>
              </a:rPr>
              <a:t>number of </a:t>
            </a:r>
            <a:r>
              <a:rPr dirty="0" sz="2400" spc="-10">
                <a:latin typeface="Calibri"/>
                <a:cs typeface="Calibri"/>
              </a:rPr>
              <a:t>motor </a:t>
            </a:r>
            <a:r>
              <a:rPr dirty="0" sz="2400" spc="-5">
                <a:latin typeface="Calibri"/>
                <a:cs typeface="Calibri"/>
              </a:rPr>
              <a:t>units</a:t>
            </a:r>
            <a:r>
              <a:rPr dirty="0" sz="2400" spc="-4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activated.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030723" y="1469136"/>
            <a:ext cx="3810000" cy="5282565"/>
          </a:xfrm>
          <a:custGeom>
            <a:avLst/>
            <a:gdLst/>
            <a:ahLst/>
            <a:cxnLst/>
            <a:rect l="l" t="t" r="r" b="b"/>
            <a:pathLst>
              <a:path w="3810000" h="5282565">
                <a:moveTo>
                  <a:pt x="3810000" y="0"/>
                </a:moveTo>
                <a:lnTo>
                  <a:pt x="0" y="1019301"/>
                </a:lnTo>
                <a:lnTo>
                  <a:pt x="0" y="4262920"/>
                </a:lnTo>
                <a:lnTo>
                  <a:pt x="3810000" y="5282184"/>
                </a:lnTo>
                <a:lnTo>
                  <a:pt x="3810000" y="0"/>
                </a:lnTo>
                <a:close/>
              </a:path>
            </a:pathLst>
          </a:custGeom>
          <a:solidFill>
            <a:srgbClr val="CCFFFF">
              <a:alpha val="4313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650991" y="5323332"/>
            <a:ext cx="539496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650991" y="5323332"/>
            <a:ext cx="539750" cy="195580"/>
          </a:xfrm>
          <a:custGeom>
            <a:avLst/>
            <a:gdLst/>
            <a:ahLst/>
            <a:cxnLst/>
            <a:rect l="l" t="t" r="r" b="b"/>
            <a:pathLst>
              <a:path w="539750" h="195579">
                <a:moveTo>
                  <a:pt x="0" y="195072"/>
                </a:moveTo>
                <a:lnTo>
                  <a:pt x="539496" y="195072"/>
                </a:lnTo>
                <a:lnTo>
                  <a:pt x="53949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6156959" y="5323332"/>
            <a:ext cx="1033271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6156959" y="5323332"/>
            <a:ext cx="1033780" cy="195580"/>
          </a:xfrm>
          <a:custGeom>
            <a:avLst/>
            <a:gdLst/>
            <a:ahLst/>
            <a:cxnLst/>
            <a:rect l="l" t="t" r="r" b="b"/>
            <a:pathLst>
              <a:path w="1033779" h="195579">
                <a:moveTo>
                  <a:pt x="0" y="195072"/>
                </a:moveTo>
                <a:lnTo>
                  <a:pt x="1033271" y="195072"/>
                </a:lnTo>
                <a:lnTo>
                  <a:pt x="1033271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170419" y="5323332"/>
            <a:ext cx="537972" cy="19507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170419" y="5323332"/>
            <a:ext cx="538480" cy="195580"/>
          </a:xfrm>
          <a:custGeom>
            <a:avLst/>
            <a:gdLst/>
            <a:ahLst/>
            <a:cxnLst/>
            <a:rect l="l" t="t" r="r" b="b"/>
            <a:pathLst>
              <a:path w="538479" h="195579">
                <a:moveTo>
                  <a:pt x="0" y="195072"/>
                </a:moveTo>
                <a:lnTo>
                  <a:pt x="537972" y="195072"/>
                </a:lnTo>
                <a:lnTo>
                  <a:pt x="537972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70447" y="5519928"/>
            <a:ext cx="539496" cy="19507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5870447" y="5519928"/>
            <a:ext cx="539750" cy="195580"/>
          </a:xfrm>
          <a:custGeom>
            <a:avLst/>
            <a:gdLst/>
            <a:ahLst/>
            <a:cxnLst/>
            <a:rect l="l" t="t" r="r" b="b"/>
            <a:pathLst>
              <a:path w="539750" h="195579">
                <a:moveTo>
                  <a:pt x="0" y="195072"/>
                </a:moveTo>
                <a:lnTo>
                  <a:pt x="539496" y="195072"/>
                </a:lnTo>
                <a:lnTo>
                  <a:pt x="53949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376415" y="5519928"/>
            <a:ext cx="1031747" cy="195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6376415" y="5519928"/>
            <a:ext cx="1031875" cy="195580"/>
          </a:xfrm>
          <a:custGeom>
            <a:avLst/>
            <a:gdLst/>
            <a:ahLst/>
            <a:cxnLst/>
            <a:rect l="l" t="t" r="r" b="b"/>
            <a:pathLst>
              <a:path w="1031875" h="195579">
                <a:moveTo>
                  <a:pt x="0" y="195072"/>
                </a:moveTo>
                <a:lnTo>
                  <a:pt x="1031747" y="195072"/>
                </a:lnTo>
                <a:lnTo>
                  <a:pt x="1031747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388352" y="5519928"/>
            <a:ext cx="539496" cy="1950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388352" y="5519928"/>
            <a:ext cx="539750" cy="195580"/>
          </a:xfrm>
          <a:custGeom>
            <a:avLst/>
            <a:gdLst/>
            <a:ahLst/>
            <a:cxnLst/>
            <a:rect l="l" t="t" r="r" b="b"/>
            <a:pathLst>
              <a:path w="539750" h="195579">
                <a:moveTo>
                  <a:pt x="0" y="195072"/>
                </a:moveTo>
                <a:lnTo>
                  <a:pt x="539496" y="195072"/>
                </a:lnTo>
                <a:lnTo>
                  <a:pt x="539496" y="0"/>
                </a:lnTo>
                <a:lnTo>
                  <a:pt x="0" y="0"/>
                </a:lnTo>
                <a:lnTo>
                  <a:pt x="0" y="1950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783579" y="5128259"/>
            <a:ext cx="537972" cy="19507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5783579" y="5128259"/>
            <a:ext cx="538480" cy="195580"/>
          </a:xfrm>
          <a:custGeom>
            <a:avLst/>
            <a:gdLst/>
            <a:ahLst/>
            <a:cxnLst/>
            <a:rect l="l" t="t" r="r" b="b"/>
            <a:pathLst>
              <a:path w="538479" h="195579">
                <a:moveTo>
                  <a:pt x="0" y="195071"/>
                </a:moveTo>
                <a:lnTo>
                  <a:pt x="537972" y="195071"/>
                </a:lnTo>
                <a:lnTo>
                  <a:pt x="537972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88023" y="5128259"/>
            <a:ext cx="1033272" cy="1950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6288023" y="5128259"/>
            <a:ext cx="1033780" cy="195580"/>
          </a:xfrm>
          <a:custGeom>
            <a:avLst/>
            <a:gdLst/>
            <a:ahLst/>
            <a:cxnLst/>
            <a:rect l="l" t="t" r="r" b="b"/>
            <a:pathLst>
              <a:path w="1033779" h="195579">
                <a:moveTo>
                  <a:pt x="0" y="195071"/>
                </a:moveTo>
                <a:lnTo>
                  <a:pt x="1033272" y="195071"/>
                </a:lnTo>
                <a:lnTo>
                  <a:pt x="1033272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301483" y="5128259"/>
            <a:ext cx="539496" cy="1950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301483" y="5128259"/>
            <a:ext cx="539750" cy="195580"/>
          </a:xfrm>
          <a:custGeom>
            <a:avLst/>
            <a:gdLst/>
            <a:ahLst/>
            <a:cxnLst/>
            <a:rect l="l" t="t" r="r" b="b"/>
            <a:pathLst>
              <a:path w="539750" h="195579">
                <a:moveTo>
                  <a:pt x="0" y="195071"/>
                </a:moveTo>
                <a:lnTo>
                  <a:pt x="539496" y="195071"/>
                </a:lnTo>
                <a:lnTo>
                  <a:pt x="539496" y="0"/>
                </a:lnTo>
                <a:lnTo>
                  <a:pt x="0" y="0"/>
                </a:lnTo>
                <a:lnTo>
                  <a:pt x="0" y="19507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5705855" y="5692140"/>
            <a:ext cx="537972" cy="1965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5705855" y="5692140"/>
            <a:ext cx="538480" cy="196850"/>
          </a:xfrm>
          <a:custGeom>
            <a:avLst/>
            <a:gdLst/>
            <a:ahLst/>
            <a:cxnLst/>
            <a:rect l="l" t="t" r="r" b="b"/>
            <a:pathLst>
              <a:path w="538479" h="196850">
                <a:moveTo>
                  <a:pt x="0" y="196596"/>
                </a:moveTo>
                <a:lnTo>
                  <a:pt x="537972" y="196596"/>
                </a:lnTo>
                <a:lnTo>
                  <a:pt x="537972" y="0"/>
                </a:lnTo>
                <a:lnTo>
                  <a:pt x="0" y="0"/>
                </a:lnTo>
                <a:lnTo>
                  <a:pt x="0" y="1965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210300" y="5692140"/>
            <a:ext cx="1033272" cy="1965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210300" y="5692140"/>
            <a:ext cx="1033780" cy="196850"/>
          </a:xfrm>
          <a:custGeom>
            <a:avLst/>
            <a:gdLst/>
            <a:ahLst/>
            <a:cxnLst/>
            <a:rect l="l" t="t" r="r" b="b"/>
            <a:pathLst>
              <a:path w="1033779" h="196850">
                <a:moveTo>
                  <a:pt x="0" y="196596"/>
                </a:moveTo>
                <a:lnTo>
                  <a:pt x="1033272" y="196596"/>
                </a:lnTo>
                <a:lnTo>
                  <a:pt x="1033272" y="0"/>
                </a:lnTo>
                <a:lnTo>
                  <a:pt x="0" y="0"/>
                </a:lnTo>
                <a:lnTo>
                  <a:pt x="0" y="1965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7223759" y="5692140"/>
            <a:ext cx="539496" cy="1965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7223759" y="5692140"/>
            <a:ext cx="539750" cy="196850"/>
          </a:xfrm>
          <a:custGeom>
            <a:avLst/>
            <a:gdLst/>
            <a:ahLst/>
            <a:cxnLst/>
            <a:rect l="l" t="t" r="r" b="b"/>
            <a:pathLst>
              <a:path w="539750" h="196850">
                <a:moveTo>
                  <a:pt x="0" y="196596"/>
                </a:moveTo>
                <a:lnTo>
                  <a:pt x="539496" y="196596"/>
                </a:lnTo>
                <a:lnTo>
                  <a:pt x="539496" y="0"/>
                </a:lnTo>
                <a:lnTo>
                  <a:pt x="0" y="0"/>
                </a:lnTo>
                <a:lnTo>
                  <a:pt x="0" y="1965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8689847" y="1577339"/>
            <a:ext cx="454151" cy="48889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8850962" y="1709166"/>
            <a:ext cx="254635" cy="4606290"/>
          </a:xfrm>
          <a:prstGeom prst="rect">
            <a:avLst/>
          </a:prstGeom>
        </p:spPr>
        <p:txBody>
          <a:bodyPr wrap="square" lIns="0" tIns="0" rIns="0" bIns="0" rtlCol="0" vert="vert">
            <a:spAutoFit/>
          </a:bodyPr>
          <a:lstStyle/>
          <a:p>
            <a:pPr marL="12700">
              <a:lnSpc>
                <a:spcPts val="1950"/>
              </a:lnSpc>
            </a:pPr>
            <a:r>
              <a:rPr dirty="0" sz="1800">
                <a:latin typeface="Verdana"/>
                <a:cs typeface="Verdana"/>
              </a:rPr>
              <a:t>Nu</a:t>
            </a:r>
            <a:r>
              <a:rPr dirty="0" sz="1800" spc="-10">
                <a:latin typeface="Verdana"/>
                <a:cs typeface="Verdana"/>
              </a:rPr>
              <a:t>mb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r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&amp;</a:t>
            </a:r>
            <a:r>
              <a:rPr dirty="0" sz="1800" spc="1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S</a:t>
            </a:r>
            <a:r>
              <a:rPr dirty="0" sz="1800" spc="10">
                <a:latin typeface="Verdana"/>
                <a:cs typeface="Verdana"/>
              </a:rPr>
              <a:t>i</a:t>
            </a:r>
            <a:r>
              <a:rPr dirty="0" sz="1800" spc="-15">
                <a:latin typeface="Verdana"/>
                <a:cs typeface="Verdana"/>
              </a:rPr>
              <a:t>z</a:t>
            </a:r>
            <a:r>
              <a:rPr dirty="0" sz="1800">
                <a:latin typeface="Verdana"/>
                <a:cs typeface="Verdana"/>
              </a:rPr>
              <a:t>e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of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M</a:t>
            </a:r>
            <a:r>
              <a:rPr dirty="0" sz="1800">
                <a:latin typeface="Verdana"/>
                <a:cs typeface="Verdana"/>
              </a:rPr>
              <a:t>ot</a:t>
            </a:r>
            <a:r>
              <a:rPr dirty="0" sz="1800" spc="-10">
                <a:latin typeface="Verdana"/>
                <a:cs typeface="Verdana"/>
              </a:rPr>
              <a:t>o</a:t>
            </a:r>
            <a:r>
              <a:rPr dirty="0" sz="1800">
                <a:latin typeface="Verdana"/>
                <a:cs typeface="Verdana"/>
              </a:rPr>
              <a:t>r</a:t>
            </a:r>
            <a:r>
              <a:rPr dirty="0" sz="1800">
                <a:latin typeface="Verdana"/>
                <a:cs typeface="Verdana"/>
              </a:rPr>
              <a:t> </a:t>
            </a:r>
            <a:r>
              <a:rPr dirty="0" sz="1800">
                <a:latin typeface="Verdana"/>
                <a:cs typeface="Verdana"/>
              </a:rPr>
              <a:t>Un</a:t>
            </a:r>
            <a:r>
              <a:rPr dirty="0" sz="1800" spc="5">
                <a:latin typeface="Verdana"/>
                <a:cs typeface="Verdana"/>
              </a:rPr>
              <a:t>i</a:t>
            </a:r>
            <a:r>
              <a:rPr dirty="0" sz="1800" spc="-5">
                <a:latin typeface="Verdana"/>
                <a:cs typeface="Verdana"/>
              </a:rPr>
              <a:t>t</a:t>
            </a:r>
            <a:r>
              <a:rPr dirty="0" sz="1800">
                <a:latin typeface="Verdana"/>
                <a:cs typeface="Verdana"/>
              </a:rPr>
              <a:t>s</a:t>
            </a:r>
            <a:r>
              <a:rPr dirty="0" sz="1800" spc="-15">
                <a:latin typeface="Verdana"/>
                <a:cs typeface="Verdana"/>
              </a:rPr>
              <a:t> </a:t>
            </a:r>
            <a:r>
              <a:rPr dirty="0" sz="1800" spc="-55">
                <a:latin typeface="Verdana"/>
                <a:cs typeface="Verdana"/>
              </a:rPr>
              <a:t>R</a:t>
            </a:r>
            <a:r>
              <a:rPr dirty="0" sz="1800" spc="-5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cr</a:t>
            </a:r>
            <a:r>
              <a:rPr dirty="0" sz="1800" spc="-5">
                <a:latin typeface="Verdana"/>
                <a:cs typeface="Verdana"/>
              </a:rPr>
              <a:t>u</a:t>
            </a:r>
            <a:r>
              <a:rPr dirty="0" sz="1800" spc="5">
                <a:latin typeface="Verdana"/>
                <a:cs typeface="Verdana"/>
              </a:rPr>
              <a:t>i</a:t>
            </a:r>
            <a:r>
              <a:rPr dirty="0" sz="1800">
                <a:latin typeface="Verdana"/>
                <a:cs typeface="Verdana"/>
              </a:rPr>
              <a:t>t</a:t>
            </a:r>
            <a:r>
              <a:rPr dirty="0" sz="1800" spc="-10">
                <a:latin typeface="Verdana"/>
                <a:cs typeface="Verdana"/>
              </a:rPr>
              <a:t>e</a:t>
            </a:r>
            <a:r>
              <a:rPr dirty="0" sz="1800">
                <a:latin typeface="Verdana"/>
                <a:cs typeface="Verdana"/>
              </a:rPr>
              <a:t>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559151" y="1678407"/>
            <a:ext cx="2356156" cy="221450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6830824" y="3261761"/>
            <a:ext cx="146685" cy="1942464"/>
          </a:xfrm>
          <a:custGeom>
            <a:avLst/>
            <a:gdLst/>
            <a:ahLst/>
            <a:cxnLst/>
            <a:rect l="l" t="t" r="r" b="b"/>
            <a:pathLst>
              <a:path w="146684" h="1942464">
                <a:moveTo>
                  <a:pt x="72993" y="0"/>
                </a:moveTo>
                <a:lnTo>
                  <a:pt x="44581" y="6704"/>
                </a:lnTo>
                <a:lnTo>
                  <a:pt x="21379" y="24997"/>
                </a:lnTo>
                <a:lnTo>
                  <a:pt x="5736" y="52143"/>
                </a:lnTo>
                <a:lnTo>
                  <a:pt x="0" y="85410"/>
                </a:lnTo>
                <a:lnTo>
                  <a:pt x="0" y="1856599"/>
                </a:lnTo>
                <a:lnTo>
                  <a:pt x="5736" y="1889823"/>
                </a:lnTo>
                <a:lnTo>
                  <a:pt x="21379" y="1916954"/>
                </a:lnTo>
                <a:lnTo>
                  <a:pt x="44581" y="1935245"/>
                </a:lnTo>
                <a:lnTo>
                  <a:pt x="72993" y="1941952"/>
                </a:lnTo>
                <a:lnTo>
                  <a:pt x="101461" y="1935245"/>
                </a:lnTo>
                <a:lnTo>
                  <a:pt x="124692" y="1916954"/>
                </a:lnTo>
                <a:lnTo>
                  <a:pt x="140346" y="1889823"/>
                </a:lnTo>
                <a:lnTo>
                  <a:pt x="146084" y="1856599"/>
                </a:lnTo>
                <a:lnTo>
                  <a:pt x="146083" y="85410"/>
                </a:lnTo>
                <a:lnTo>
                  <a:pt x="140346" y="52143"/>
                </a:lnTo>
                <a:lnTo>
                  <a:pt x="124692" y="24997"/>
                </a:lnTo>
                <a:lnTo>
                  <a:pt x="101461" y="6704"/>
                </a:lnTo>
                <a:lnTo>
                  <a:pt x="72993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6253422" y="5050203"/>
            <a:ext cx="1258783" cy="64962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559151" y="1678407"/>
            <a:ext cx="2356156" cy="221450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6792762" y="3868759"/>
            <a:ext cx="234315" cy="410209"/>
          </a:xfrm>
          <a:custGeom>
            <a:avLst/>
            <a:gdLst/>
            <a:ahLst/>
            <a:cxnLst/>
            <a:rect l="l" t="t" r="r" b="b"/>
            <a:pathLst>
              <a:path w="234315" h="410210">
                <a:moveTo>
                  <a:pt x="0" y="409696"/>
                </a:moveTo>
                <a:lnTo>
                  <a:pt x="233871" y="409696"/>
                </a:lnTo>
                <a:lnTo>
                  <a:pt x="233871" y="0"/>
                </a:lnTo>
                <a:lnTo>
                  <a:pt x="0" y="0"/>
                </a:lnTo>
                <a:lnTo>
                  <a:pt x="0" y="409696"/>
                </a:lnTo>
                <a:close/>
              </a:path>
            </a:pathLst>
          </a:custGeom>
          <a:ln w="7306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6797458" y="4326283"/>
            <a:ext cx="234315" cy="410209"/>
          </a:xfrm>
          <a:custGeom>
            <a:avLst/>
            <a:gdLst/>
            <a:ahLst/>
            <a:cxnLst/>
            <a:rect l="l" t="t" r="r" b="b"/>
            <a:pathLst>
              <a:path w="234315" h="410210">
                <a:moveTo>
                  <a:pt x="0" y="409696"/>
                </a:moveTo>
                <a:lnTo>
                  <a:pt x="233871" y="409696"/>
                </a:lnTo>
                <a:lnTo>
                  <a:pt x="233871" y="0"/>
                </a:lnTo>
                <a:lnTo>
                  <a:pt x="0" y="0"/>
                </a:lnTo>
                <a:lnTo>
                  <a:pt x="0" y="409696"/>
                </a:lnTo>
                <a:close/>
              </a:path>
            </a:pathLst>
          </a:custGeom>
          <a:ln w="7306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6830824" y="3261761"/>
            <a:ext cx="146685" cy="1942464"/>
          </a:xfrm>
          <a:custGeom>
            <a:avLst/>
            <a:gdLst/>
            <a:ahLst/>
            <a:cxnLst/>
            <a:rect l="l" t="t" r="r" b="b"/>
            <a:pathLst>
              <a:path w="146684" h="1942464">
                <a:moveTo>
                  <a:pt x="72993" y="0"/>
                </a:moveTo>
                <a:lnTo>
                  <a:pt x="44581" y="6704"/>
                </a:lnTo>
                <a:lnTo>
                  <a:pt x="21379" y="24997"/>
                </a:lnTo>
                <a:lnTo>
                  <a:pt x="5736" y="52143"/>
                </a:lnTo>
                <a:lnTo>
                  <a:pt x="0" y="85410"/>
                </a:lnTo>
                <a:lnTo>
                  <a:pt x="0" y="1856599"/>
                </a:lnTo>
                <a:lnTo>
                  <a:pt x="5736" y="1889823"/>
                </a:lnTo>
                <a:lnTo>
                  <a:pt x="21379" y="1916954"/>
                </a:lnTo>
                <a:lnTo>
                  <a:pt x="44581" y="1935245"/>
                </a:lnTo>
                <a:lnTo>
                  <a:pt x="72993" y="1941952"/>
                </a:lnTo>
                <a:lnTo>
                  <a:pt x="101461" y="1935245"/>
                </a:lnTo>
                <a:lnTo>
                  <a:pt x="124692" y="1916954"/>
                </a:lnTo>
                <a:lnTo>
                  <a:pt x="140346" y="1889823"/>
                </a:lnTo>
                <a:lnTo>
                  <a:pt x="146084" y="1856599"/>
                </a:lnTo>
                <a:lnTo>
                  <a:pt x="146083" y="85410"/>
                </a:lnTo>
                <a:lnTo>
                  <a:pt x="140346" y="52143"/>
                </a:lnTo>
                <a:lnTo>
                  <a:pt x="124692" y="24997"/>
                </a:lnTo>
                <a:lnTo>
                  <a:pt x="101461" y="6704"/>
                </a:lnTo>
                <a:lnTo>
                  <a:pt x="72993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6253422" y="5050203"/>
            <a:ext cx="1258783" cy="64962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5559151" y="1678407"/>
            <a:ext cx="2356156" cy="221450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6830824" y="3261761"/>
            <a:ext cx="146685" cy="1942464"/>
          </a:xfrm>
          <a:custGeom>
            <a:avLst/>
            <a:gdLst/>
            <a:ahLst/>
            <a:cxnLst/>
            <a:rect l="l" t="t" r="r" b="b"/>
            <a:pathLst>
              <a:path w="146684" h="1942464">
                <a:moveTo>
                  <a:pt x="72993" y="0"/>
                </a:moveTo>
                <a:lnTo>
                  <a:pt x="44581" y="6704"/>
                </a:lnTo>
                <a:lnTo>
                  <a:pt x="21379" y="24997"/>
                </a:lnTo>
                <a:lnTo>
                  <a:pt x="5736" y="52143"/>
                </a:lnTo>
                <a:lnTo>
                  <a:pt x="0" y="85410"/>
                </a:lnTo>
                <a:lnTo>
                  <a:pt x="0" y="1856599"/>
                </a:lnTo>
                <a:lnTo>
                  <a:pt x="5736" y="1889823"/>
                </a:lnTo>
                <a:lnTo>
                  <a:pt x="21379" y="1916954"/>
                </a:lnTo>
                <a:lnTo>
                  <a:pt x="44581" y="1935245"/>
                </a:lnTo>
                <a:lnTo>
                  <a:pt x="72993" y="1941952"/>
                </a:lnTo>
                <a:lnTo>
                  <a:pt x="101461" y="1935245"/>
                </a:lnTo>
                <a:lnTo>
                  <a:pt x="124692" y="1916954"/>
                </a:lnTo>
                <a:lnTo>
                  <a:pt x="140346" y="1889823"/>
                </a:lnTo>
                <a:lnTo>
                  <a:pt x="146084" y="1856599"/>
                </a:lnTo>
                <a:lnTo>
                  <a:pt x="146083" y="85410"/>
                </a:lnTo>
                <a:lnTo>
                  <a:pt x="140346" y="52143"/>
                </a:lnTo>
                <a:lnTo>
                  <a:pt x="124692" y="24997"/>
                </a:lnTo>
                <a:lnTo>
                  <a:pt x="101461" y="6704"/>
                </a:lnTo>
                <a:lnTo>
                  <a:pt x="72993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6253422" y="5050203"/>
            <a:ext cx="1258783" cy="64962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5559151" y="1678407"/>
            <a:ext cx="2356156" cy="22145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6830824" y="3261761"/>
            <a:ext cx="146685" cy="1942464"/>
          </a:xfrm>
          <a:custGeom>
            <a:avLst/>
            <a:gdLst/>
            <a:ahLst/>
            <a:cxnLst/>
            <a:rect l="l" t="t" r="r" b="b"/>
            <a:pathLst>
              <a:path w="146684" h="1942464">
                <a:moveTo>
                  <a:pt x="72993" y="0"/>
                </a:moveTo>
                <a:lnTo>
                  <a:pt x="44581" y="6704"/>
                </a:lnTo>
                <a:lnTo>
                  <a:pt x="21379" y="24997"/>
                </a:lnTo>
                <a:lnTo>
                  <a:pt x="5736" y="52143"/>
                </a:lnTo>
                <a:lnTo>
                  <a:pt x="0" y="85410"/>
                </a:lnTo>
                <a:lnTo>
                  <a:pt x="0" y="1856599"/>
                </a:lnTo>
                <a:lnTo>
                  <a:pt x="5736" y="1889823"/>
                </a:lnTo>
                <a:lnTo>
                  <a:pt x="21379" y="1916954"/>
                </a:lnTo>
                <a:lnTo>
                  <a:pt x="44581" y="1935245"/>
                </a:lnTo>
                <a:lnTo>
                  <a:pt x="72993" y="1941952"/>
                </a:lnTo>
                <a:lnTo>
                  <a:pt x="101461" y="1935245"/>
                </a:lnTo>
                <a:lnTo>
                  <a:pt x="124692" y="1916954"/>
                </a:lnTo>
                <a:lnTo>
                  <a:pt x="140346" y="1889823"/>
                </a:lnTo>
                <a:lnTo>
                  <a:pt x="146084" y="1856599"/>
                </a:lnTo>
                <a:lnTo>
                  <a:pt x="146083" y="85410"/>
                </a:lnTo>
                <a:lnTo>
                  <a:pt x="140346" y="52143"/>
                </a:lnTo>
                <a:lnTo>
                  <a:pt x="124692" y="24997"/>
                </a:lnTo>
                <a:lnTo>
                  <a:pt x="101461" y="6704"/>
                </a:lnTo>
                <a:lnTo>
                  <a:pt x="72993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6253422" y="5050203"/>
            <a:ext cx="1258783" cy="64962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6830824" y="3261761"/>
            <a:ext cx="146685" cy="1942464"/>
          </a:xfrm>
          <a:custGeom>
            <a:avLst/>
            <a:gdLst/>
            <a:ahLst/>
            <a:cxnLst/>
            <a:rect l="l" t="t" r="r" b="b"/>
            <a:pathLst>
              <a:path w="146684" h="1942464">
                <a:moveTo>
                  <a:pt x="72993" y="0"/>
                </a:moveTo>
                <a:lnTo>
                  <a:pt x="44581" y="6704"/>
                </a:lnTo>
                <a:lnTo>
                  <a:pt x="21379" y="24997"/>
                </a:lnTo>
                <a:lnTo>
                  <a:pt x="5736" y="52143"/>
                </a:lnTo>
                <a:lnTo>
                  <a:pt x="0" y="85410"/>
                </a:lnTo>
                <a:lnTo>
                  <a:pt x="0" y="1856599"/>
                </a:lnTo>
                <a:lnTo>
                  <a:pt x="5736" y="1889823"/>
                </a:lnTo>
                <a:lnTo>
                  <a:pt x="21379" y="1916954"/>
                </a:lnTo>
                <a:lnTo>
                  <a:pt x="44581" y="1935245"/>
                </a:lnTo>
                <a:lnTo>
                  <a:pt x="72993" y="1941952"/>
                </a:lnTo>
                <a:lnTo>
                  <a:pt x="101461" y="1935245"/>
                </a:lnTo>
                <a:lnTo>
                  <a:pt x="124692" y="1916954"/>
                </a:lnTo>
                <a:lnTo>
                  <a:pt x="140346" y="1889823"/>
                </a:lnTo>
                <a:lnTo>
                  <a:pt x="146084" y="1856599"/>
                </a:lnTo>
                <a:lnTo>
                  <a:pt x="146083" y="85410"/>
                </a:lnTo>
                <a:lnTo>
                  <a:pt x="140346" y="52143"/>
                </a:lnTo>
                <a:lnTo>
                  <a:pt x="124692" y="24997"/>
                </a:lnTo>
                <a:lnTo>
                  <a:pt x="101461" y="6704"/>
                </a:lnTo>
                <a:lnTo>
                  <a:pt x="72993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6253422" y="5050203"/>
            <a:ext cx="1258783" cy="64962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6797458" y="3407176"/>
            <a:ext cx="234315" cy="410209"/>
          </a:xfrm>
          <a:custGeom>
            <a:avLst/>
            <a:gdLst/>
            <a:ahLst/>
            <a:cxnLst/>
            <a:rect l="l" t="t" r="r" b="b"/>
            <a:pathLst>
              <a:path w="234315" h="410210">
                <a:moveTo>
                  <a:pt x="0" y="409696"/>
                </a:moveTo>
                <a:lnTo>
                  <a:pt x="233871" y="409696"/>
                </a:lnTo>
                <a:lnTo>
                  <a:pt x="233871" y="0"/>
                </a:lnTo>
                <a:lnTo>
                  <a:pt x="0" y="0"/>
                </a:lnTo>
                <a:lnTo>
                  <a:pt x="0" y="409696"/>
                </a:lnTo>
                <a:close/>
              </a:path>
            </a:pathLst>
          </a:custGeom>
          <a:ln w="7306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6792762" y="3868759"/>
            <a:ext cx="234315" cy="410209"/>
          </a:xfrm>
          <a:custGeom>
            <a:avLst/>
            <a:gdLst/>
            <a:ahLst/>
            <a:cxnLst/>
            <a:rect l="l" t="t" r="r" b="b"/>
            <a:pathLst>
              <a:path w="234315" h="410210">
                <a:moveTo>
                  <a:pt x="0" y="409696"/>
                </a:moveTo>
                <a:lnTo>
                  <a:pt x="233871" y="409696"/>
                </a:lnTo>
                <a:lnTo>
                  <a:pt x="233871" y="0"/>
                </a:lnTo>
                <a:lnTo>
                  <a:pt x="0" y="0"/>
                </a:lnTo>
                <a:lnTo>
                  <a:pt x="0" y="409696"/>
                </a:lnTo>
                <a:close/>
              </a:path>
            </a:pathLst>
          </a:custGeom>
          <a:ln w="7306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6797458" y="4326283"/>
            <a:ext cx="234315" cy="410209"/>
          </a:xfrm>
          <a:custGeom>
            <a:avLst/>
            <a:gdLst/>
            <a:ahLst/>
            <a:cxnLst/>
            <a:rect l="l" t="t" r="r" b="b"/>
            <a:pathLst>
              <a:path w="234315" h="410210">
                <a:moveTo>
                  <a:pt x="0" y="409696"/>
                </a:moveTo>
                <a:lnTo>
                  <a:pt x="233871" y="409696"/>
                </a:lnTo>
                <a:lnTo>
                  <a:pt x="233871" y="0"/>
                </a:lnTo>
                <a:lnTo>
                  <a:pt x="0" y="0"/>
                </a:lnTo>
                <a:lnTo>
                  <a:pt x="0" y="409696"/>
                </a:lnTo>
                <a:close/>
              </a:path>
            </a:pathLst>
          </a:custGeom>
          <a:ln w="7306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6797458" y="3407176"/>
            <a:ext cx="234315" cy="410209"/>
          </a:xfrm>
          <a:custGeom>
            <a:avLst/>
            <a:gdLst/>
            <a:ahLst/>
            <a:cxnLst/>
            <a:rect l="l" t="t" r="r" b="b"/>
            <a:pathLst>
              <a:path w="234315" h="410210">
                <a:moveTo>
                  <a:pt x="0" y="409696"/>
                </a:moveTo>
                <a:lnTo>
                  <a:pt x="233871" y="409696"/>
                </a:lnTo>
                <a:lnTo>
                  <a:pt x="233871" y="0"/>
                </a:lnTo>
                <a:lnTo>
                  <a:pt x="0" y="0"/>
                </a:lnTo>
                <a:lnTo>
                  <a:pt x="0" y="409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6797458" y="3407176"/>
            <a:ext cx="234315" cy="410209"/>
          </a:xfrm>
          <a:custGeom>
            <a:avLst/>
            <a:gdLst/>
            <a:ahLst/>
            <a:cxnLst/>
            <a:rect l="l" t="t" r="r" b="b"/>
            <a:pathLst>
              <a:path w="234315" h="410210">
                <a:moveTo>
                  <a:pt x="0" y="409696"/>
                </a:moveTo>
                <a:lnTo>
                  <a:pt x="233871" y="409696"/>
                </a:lnTo>
                <a:lnTo>
                  <a:pt x="233871" y="0"/>
                </a:lnTo>
                <a:lnTo>
                  <a:pt x="0" y="0"/>
                </a:lnTo>
                <a:lnTo>
                  <a:pt x="0" y="409696"/>
                </a:lnTo>
                <a:close/>
              </a:path>
            </a:pathLst>
          </a:custGeom>
          <a:ln w="7306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6792762" y="3868759"/>
            <a:ext cx="234315" cy="410209"/>
          </a:xfrm>
          <a:custGeom>
            <a:avLst/>
            <a:gdLst/>
            <a:ahLst/>
            <a:cxnLst/>
            <a:rect l="l" t="t" r="r" b="b"/>
            <a:pathLst>
              <a:path w="234315" h="410210">
                <a:moveTo>
                  <a:pt x="0" y="409696"/>
                </a:moveTo>
                <a:lnTo>
                  <a:pt x="233871" y="409696"/>
                </a:lnTo>
                <a:lnTo>
                  <a:pt x="233871" y="0"/>
                </a:lnTo>
                <a:lnTo>
                  <a:pt x="0" y="0"/>
                </a:lnTo>
                <a:lnTo>
                  <a:pt x="0" y="409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6792762" y="3868759"/>
            <a:ext cx="234315" cy="410209"/>
          </a:xfrm>
          <a:custGeom>
            <a:avLst/>
            <a:gdLst/>
            <a:ahLst/>
            <a:cxnLst/>
            <a:rect l="l" t="t" r="r" b="b"/>
            <a:pathLst>
              <a:path w="234315" h="410210">
                <a:moveTo>
                  <a:pt x="0" y="409696"/>
                </a:moveTo>
                <a:lnTo>
                  <a:pt x="233871" y="409696"/>
                </a:lnTo>
                <a:lnTo>
                  <a:pt x="233871" y="0"/>
                </a:lnTo>
                <a:lnTo>
                  <a:pt x="0" y="0"/>
                </a:lnTo>
                <a:lnTo>
                  <a:pt x="0" y="409696"/>
                </a:lnTo>
                <a:close/>
              </a:path>
            </a:pathLst>
          </a:custGeom>
          <a:ln w="7306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6797458" y="4326283"/>
            <a:ext cx="234315" cy="410209"/>
          </a:xfrm>
          <a:custGeom>
            <a:avLst/>
            <a:gdLst/>
            <a:ahLst/>
            <a:cxnLst/>
            <a:rect l="l" t="t" r="r" b="b"/>
            <a:pathLst>
              <a:path w="234315" h="410210">
                <a:moveTo>
                  <a:pt x="0" y="409696"/>
                </a:moveTo>
                <a:lnTo>
                  <a:pt x="233871" y="409696"/>
                </a:lnTo>
                <a:lnTo>
                  <a:pt x="233871" y="0"/>
                </a:lnTo>
                <a:lnTo>
                  <a:pt x="0" y="0"/>
                </a:lnTo>
                <a:lnTo>
                  <a:pt x="0" y="4096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6797458" y="4326283"/>
            <a:ext cx="234315" cy="410209"/>
          </a:xfrm>
          <a:custGeom>
            <a:avLst/>
            <a:gdLst/>
            <a:ahLst/>
            <a:cxnLst/>
            <a:rect l="l" t="t" r="r" b="b"/>
            <a:pathLst>
              <a:path w="234315" h="410210">
                <a:moveTo>
                  <a:pt x="0" y="409696"/>
                </a:moveTo>
                <a:lnTo>
                  <a:pt x="233871" y="409696"/>
                </a:lnTo>
                <a:lnTo>
                  <a:pt x="233871" y="0"/>
                </a:lnTo>
                <a:lnTo>
                  <a:pt x="0" y="0"/>
                </a:lnTo>
                <a:lnTo>
                  <a:pt x="0" y="409696"/>
                </a:lnTo>
                <a:close/>
              </a:path>
            </a:pathLst>
          </a:custGeom>
          <a:ln w="7306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7099807" y="4007484"/>
            <a:ext cx="1718945" cy="6496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latin typeface="Verdana"/>
                <a:cs typeface="Verdana"/>
              </a:rPr>
              <a:t>Largest motor</a:t>
            </a:r>
            <a:r>
              <a:rPr dirty="0" sz="1200" spc="-45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units</a:t>
            </a:r>
            <a:endParaRPr sz="1200">
              <a:latin typeface="Verdana"/>
              <a:cs typeface="Verdana"/>
            </a:endParaRPr>
          </a:p>
          <a:p>
            <a:pPr marL="12700" marR="257810">
              <a:lnSpc>
                <a:spcPct val="100000"/>
              </a:lnSpc>
              <a:spcBef>
                <a:spcPts val="720"/>
              </a:spcBef>
            </a:pPr>
            <a:r>
              <a:rPr dirty="0" sz="1200" spc="-5" b="1">
                <a:latin typeface="Verdana"/>
                <a:cs typeface="Verdana"/>
              </a:rPr>
              <a:t>Highest</a:t>
            </a:r>
            <a:r>
              <a:rPr dirty="0" sz="1200" spc="-70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stimulus  threshold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336804" y="5259323"/>
            <a:ext cx="234696" cy="8077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336804" y="5259323"/>
            <a:ext cx="234950" cy="81280"/>
          </a:xfrm>
          <a:custGeom>
            <a:avLst/>
            <a:gdLst/>
            <a:ahLst/>
            <a:cxnLst/>
            <a:rect l="l" t="t" r="r" b="b"/>
            <a:pathLst>
              <a:path w="234950" h="81279">
                <a:moveTo>
                  <a:pt x="0" y="80772"/>
                </a:moveTo>
                <a:lnTo>
                  <a:pt x="234696" y="80772"/>
                </a:lnTo>
                <a:lnTo>
                  <a:pt x="23469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556259" y="5259323"/>
            <a:ext cx="448056" cy="80772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556259" y="5259323"/>
            <a:ext cx="448309" cy="81280"/>
          </a:xfrm>
          <a:custGeom>
            <a:avLst/>
            <a:gdLst/>
            <a:ahLst/>
            <a:cxnLst/>
            <a:rect l="l" t="t" r="r" b="b"/>
            <a:pathLst>
              <a:path w="448309" h="81279">
                <a:moveTo>
                  <a:pt x="0" y="80772"/>
                </a:moveTo>
                <a:lnTo>
                  <a:pt x="448056" y="80772"/>
                </a:lnTo>
                <a:lnTo>
                  <a:pt x="44805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995172" y="5259323"/>
            <a:ext cx="234696" cy="80772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995172" y="5259323"/>
            <a:ext cx="234950" cy="81280"/>
          </a:xfrm>
          <a:custGeom>
            <a:avLst/>
            <a:gdLst/>
            <a:ahLst/>
            <a:cxnLst/>
            <a:rect l="l" t="t" r="r" b="b"/>
            <a:pathLst>
              <a:path w="234950" h="81279">
                <a:moveTo>
                  <a:pt x="0" y="80772"/>
                </a:moveTo>
                <a:lnTo>
                  <a:pt x="234696" y="80772"/>
                </a:lnTo>
                <a:lnTo>
                  <a:pt x="23469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504444" y="5352288"/>
            <a:ext cx="234696" cy="8077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504444" y="5352288"/>
            <a:ext cx="234950" cy="81280"/>
          </a:xfrm>
          <a:custGeom>
            <a:avLst/>
            <a:gdLst/>
            <a:ahLst/>
            <a:cxnLst/>
            <a:rect l="l" t="t" r="r" b="b"/>
            <a:pathLst>
              <a:path w="234950" h="81279">
                <a:moveTo>
                  <a:pt x="0" y="80772"/>
                </a:moveTo>
                <a:lnTo>
                  <a:pt x="234696" y="80772"/>
                </a:lnTo>
                <a:lnTo>
                  <a:pt x="23469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723900" y="5352288"/>
            <a:ext cx="448056" cy="8077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723900" y="5352288"/>
            <a:ext cx="448309" cy="81280"/>
          </a:xfrm>
          <a:custGeom>
            <a:avLst/>
            <a:gdLst/>
            <a:ahLst/>
            <a:cxnLst/>
            <a:rect l="l" t="t" r="r" b="b"/>
            <a:pathLst>
              <a:path w="448309" h="81279">
                <a:moveTo>
                  <a:pt x="0" y="80772"/>
                </a:moveTo>
                <a:lnTo>
                  <a:pt x="448056" y="80772"/>
                </a:lnTo>
                <a:lnTo>
                  <a:pt x="44805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1164336" y="5352288"/>
            <a:ext cx="233172" cy="8077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1164336" y="5352288"/>
            <a:ext cx="233679" cy="81280"/>
          </a:xfrm>
          <a:custGeom>
            <a:avLst/>
            <a:gdLst/>
            <a:ahLst/>
            <a:cxnLst/>
            <a:rect l="l" t="t" r="r" b="b"/>
            <a:pathLst>
              <a:path w="233680" h="81279">
                <a:moveTo>
                  <a:pt x="0" y="80772"/>
                </a:moveTo>
                <a:lnTo>
                  <a:pt x="233172" y="80772"/>
                </a:lnTo>
                <a:lnTo>
                  <a:pt x="233172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37387" y="5166359"/>
            <a:ext cx="234696" cy="8077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37387" y="5166359"/>
            <a:ext cx="234950" cy="81280"/>
          </a:xfrm>
          <a:custGeom>
            <a:avLst/>
            <a:gdLst/>
            <a:ahLst/>
            <a:cxnLst/>
            <a:rect l="l" t="t" r="r" b="b"/>
            <a:pathLst>
              <a:path w="234950" h="81279">
                <a:moveTo>
                  <a:pt x="0" y="80772"/>
                </a:moveTo>
                <a:lnTo>
                  <a:pt x="234696" y="80772"/>
                </a:lnTo>
                <a:lnTo>
                  <a:pt x="23469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656844" y="5166359"/>
            <a:ext cx="448056" cy="8077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656844" y="5166359"/>
            <a:ext cx="448309" cy="81280"/>
          </a:xfrm>
          <a:custGeom>
            <a:avLst/>
            <a:gdLst/>
            <a:ahLst/>
            <a:cxnLst/>
            <a:rect l="l" t="t" r="r" b="b"/>
            <a:pathLst>
              <a:path w="448309" h="81279">
                <a:moveTo>
                  <a:pt x="0" y="80772"/>
                </a:moveTo>
                <a:lnTo>
                  <a:pt x="448056" y="80772"/>
                </a:lnTo>
                <a:lnTo>
                  <a:pt x="44805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1097280" y="5166359"/>
            <a:ext cx="233172" cy="807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1097280" y="5166359"/>
            <a:ext cx="233679" cy="81280"/>
          </a:xfrm>
          <a:custGeom>
            <a:avLst/>
            <a:gdLst/>
            <a:ahLst/>
            <a:cxnLst/>
            <a:rect l="l" t="t" r="r" b="b"/>
            <a:pathLst>
              <a:path w="233680" h="81279">
                <a:moveTo>
                  <a:pt x="0" y="80772"/>
                </a:moveTo>
                <a:lnTo>
                  <a:pt x="233172" y="80772"/>
                </a:lnTo>
                <a:lnTo>
                  <a:pt x="233172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394715" y="5445252"/>
            <a:ext cx="234696" cy="80772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394715" y="5445252"/>
            <a:ext cx="234950" cy="81280"/>
          </a:xfrm>
          <a:custGeom>
            <a:avLst/>
            <a:gdLst/>
            <a:ahLst/>
            <a:cxnLst/>
            <a:rect l="l" t="t" r="r" b="b"/>
            <a:pathLst>
              <a:path w="234950" h="81279">
                <a:moveTo>
                  <a:pt x="0" y="80772"/>
                </a:moveTo>
                <a:lnTo>
                  <a:pt x="234696" y="80772"/>
                </a:lnTo>
                <a:lnTo>
                  <a:pt x="23469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614172" y="5445252"/>
            <a:ext cx="448056" cy="80772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614172" y="5445252"/>
            <a:ext cx="448309" cy="81280"/>
          </a:xfrm>
          <a:custGeom>
            <a:avLst/>
            <a:gdLst/>
            <a:ahLst/>
            <a:cxnLst/>
            <a:rect l="l" t="t" r="r" b="b"/>
            <a:pathLst>
              <a:path w="448309" h="81279">
                <a:moveTo>
                  <a:pt x="0" y="80772"/>
                </a:moveTo>
                <a:lnTo>
                  <a:pt x="448056" y="80772"/>
                </a:lnTo>
                <a:lnTo>
                  <a:pt x="448056" y="0"/>
                </a:lnTo>
                <a:lnTo>
                  <a:pt x="0" y="0"/>
                </a:lnTo>
                <a:lnTo>
                  <a:pt x="0" y="8077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1054608" y="5445252"/>
            <a:ext cx="233172" cy="8077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290981" y="1659576"/>
            <a:ext cx="1691742" cy="389658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991920" y="3895344"/>
            <a:ext cx="1551940" cy="6489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5" b="1">
                <a:latin typeface="Verdana"/>
                <a:cs typeface="Verdana"/>
              </a:rPr>
              <a:t>Small </a:t>
            </a:r>
            <a:r>
              <a:rPr dirty="0" sz="1200" b="1">
                <a:latin typeface="Verdana"/>
                <a:cs typeface="Verdana"/>
              </a:rPr>
              <a:t>motor</a:t>
            </a:r>
            <a:r>
              <a:rPr dirty="0" sz="1200" spc="-65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units</a:t>
            </a:r>
            <a:endParaRPr sz="1200">
              <a:latin typeface="Verdana"/>
              <a:cs typeface="Verdana"/>
            </a:endParaRPr>
          </a:p>
          <a:p>
            <a:pPr marL="12700" marR="395605">
              <a:lnSpc>
                <a:spcPct val="100000"/>
              </a:lnSpc>
              <a:spcBef>
                <a:spcPts val="720"/>
              </a:spcBef>
            </a:pPr>
            <a:r>
              <a:rPr dirty="0" sz="1200" b="1">
                <a:latin typeface="Verdana"/>
                <a:cs typeface="Verdana"/>
              </a:rPr>
              <a:t>Low</a:t>
            </a:r>
            <a:r>
              <a:rPr dirty="0" sz="1200" spc="-90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stimulus  threshold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2718816" y="2488692"/>
            <a:ext cx="2152015" cy="3235960"/>
          </a:xfrm>
          <a:custGeom>
            <a:avLst/>
            <a:gdLst/>
            <a:ahLst/>
            <a:cxnLst/>
            <a:rect l="l" t="t" r="r" b="b"/>
            <a:pathLst>
              <a:path w="2152015" h="3235960">
                <a:moveTo>
                  <a:pt x="2151887" y="0"/>
                </a:moveTo>
                <a:lnTo>
                  <a:pt x="0" y="778129"/>
                </a:lnTo>
                <a:lnTo>
                  <a:pt x="0" y="2457323"/>
                </a:lnTo>
                <a:lnTo>
                  <a:pt x="2151887" y="3235452"/>
                </a:lnTo>
                <a:lnTo>
                  <a:pt x="2151887" y="0"/>
                </a:lnTo>
                <a:close/>
              </a:path>
            </a:pathLst>
          </a:custGeom>
          <a:solidFill>
            <a:srgbClr val="CCFFFF">
              <a:alpha val="43136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035807" y="5233415"/>
            <a:ext cx="321564" cy="105156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035807" y="5233415"/>
            <a:ext cx="321945" cy="105410"/>
          </a:xfrm>
          <a:custGeom>
            <a:avLst/>
            <a:gdLst/>
            <a:ahLst/>
            <a:cxnLst/>
            <a:rect l="l" t="t" r="r" b="b"/>
            <a:pathLst>
              <a:path w="321945" h="105410">
                <a:moveTo>
                  <a:pt x="0" y="105156"/>
                </a:moveTo>
                <a:lnTo>
                  <a:pt x="321564" y="105156"/>
                </a:lnTo>
                <a:lnTo>
                  <a:pt x="321564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336035" y="5233415"/>
            <a:ext cx="615696" cy="105156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336035" y="5233415"/>
            <a:ext cx="615950" cy="105410"/>
          </a:xfrm>
          <a:custGeom>
            <a:avLst/>
            <a:gdLst/>
            <a:ahLst/>
            <a:cxnLst/>
            <a:rect l="l" t="t" r="r" b="b"/>
            <a:pathLst>
              <a:path w="615950" h="105410">
                <a:moveTo>
                  <a:pt x="0" y="105156"/>
                </a:moveTo>
                <a:lnTo>
                  <a:pt x="615696" y="105156"/>
                </a:lnTo>
                <a:lnTo>
                  <a:pt x="615696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941064" y="5233415"/>
            <a:ext cx="320039" cy="10515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941064" y="5233415"/>
            <a:ext cx="320040" cy="105410"/>
          </a:xfrm>
          <a:custGeom>
            <a:avLst/>
            <a:gdLst/>
            <a:ahLst/>
            <a:cxnLst/>
            <a:rect l="l" t="t" r="r" b="b"/>
            <a:pathLst>
              <a:path w="320039" h="105410">
                <a:moveTo>
                  <a:pt x="0" y="105156"/>
                </a:moveTo>
                <a:lnTo>
                  <a:pt x="320039" y="105156"/>
                </a:lnTo>
                <a:lnTo>
                  <a:pt x="320039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3265932" y="5353811"/>
            <a:ext cx="321563" cy="105156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3265932" y="5353811"/>
            <a:ext cx="321945" cy="105410"/>
          </a:xfrm>
          <a:custGeom>
            <a:avLst/>
            <a:gdLst/>
            <a:ahLst/>
            <a:cxnLst/>
            <a:rect l="l" t="t" r="r" b="b"/>
            <a:pathLst>
              <a:path w="321945" h="105410">
                <a:moveTo>
                  <a:pt x="0" y="105156"/>
                </a:moveTo>
                <a:lnTo>
                  <a:pt x="321563" y="105156"/>
                </a:lnTo>
                <a:lnTo>
                  <a:pt x="32156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3567684" y="5353811"/>
            <a:ext cx="615696" cy="105156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3567684" y="5353811"/>
            <a:ext cx="615950" cy="105410"/>
          </a:xfrm>
          <a:custGeom>
            <a:avLst/>
            <a:gdLst/>
            <a:ahLst/>
            <a:cxnLst/>
            <a:rect l="l" t="t" r="r" b="b"/>
            <a:pathLst>
              <a:path w="615950" h="105410">
                <a:moveTo>
                  <a:pt x="0" y="105156"/>
                </a:moveTo>
                <a:lnTo>
                  <a:pt x="615696" y="105156"/>
                </a:lnTo>
                <a:lnTo>
                  <a:pt x="615696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3" name="object 93"/>
          <p:cNvSpPr/>
          <p:nvPr/>
        </p:nvSpPr>
        <p:spPr>
          <a:xfrm>
            <a:off x="4171188" y="5353811"/>
            <a:ext cx="321563" cy="105156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4" name="object 94"/>
          <p:cNvSpPr/>
          <p:nvPr/>
        </p:nvSpPr>
        <p:spPr>
          <a:xfrm>
            <a:off x="4171188" y="5353811"/>
            <a:ext cx="321945" cy="105410"/>
          </a:xfrm>
          <a:custGeom>
            <a:avLst/>
            <a:gdLst/>
            <a:ahLst/>
            <a:cxnLst/>
            <a:rect l="l" t="t" r="r" b="b"/>
            <a:pathLst>
              <a:path w="321945" h="105410">
                <a:moveTo>
                  <a:pt x="0" y="105156"/>
                </a:moveTo>
                <a:lnTo>
                  <a:pt x="321563" y="105156"/>
                </a:lnTo>
                <a:lnTo>
                  <a:pt x="321563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5" name="object 95"/>
          <p:cNvSpPr/>
          <p:nvPr/>
        </p:nvSpPr>
        <p:spPr>
          <a:xfrm>
            <a:off x="3174492" y="5111496"/>
            <a:ext cx="321564" cy="105156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6" name="object 96"/>
          <p:cNvSpPr/>
          <p:nvPr/>
        </p:nvSpPr>
        <p:spPr>
          <a:xfrm>
            <a:off x="3174492" y="5111496"/>
            <a:ext cx="321945" cy="105410"/>
          </a:xfrm>
          <a:custGeom>
            <a:avLst/>
            <a:gdLst/>
            <a:ahLst/>
            <a:cxnLst/>
            <a:rect l="l" t="t" r="r" b="b"/>
            <a:pathLst>
              <a:path w="321945" h="105410">
                <a:moveTo>
                  <a:pt x="0" y="105155"/>
                </a:moveTo>
                <a:lnTo>
                  <a:pt x="321564" y="105155"/>
                </a:lnTo>
                <a:lnTo>
                  <a:pt x="321564" y="0"/>
                </a:lnTo>
                <a:lnTo>
                  <a:pt x="0" y="0"/>
                </a:lnTo>
                <a:lnTo>
                  <a:pt x="0" y="1051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7" name="object 97"/>
          <p:cNvSpPr/>
          <p:nvPr/>
        </p:nvSpPr>
        <p:spPr>
          <a:xfrm>
            <a:off x="3474720" y="5111496"/>
            <a:ext cx="615696" cy="105156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8" name="object 98"/>
          <p:cNvSpPr/>
          <p:nvPr/>
        </p:nvSpPr>
        <p:spPr>
          <a:xfrm>
            <a:off x="3474720" y="5111496"/>
            <a:ext cx="615950" cy="105410"/>
          </a:xfrm>
          <a:custGeom>
            <a:avLst/>
            <a:gdLst/>
            <a:ahLst/>
            <a:cxnLst/>
            <a:rect l="l" t="t" r="r" b="b"/>
            <a:pathLst>
              <a:path w="615950" h="105410">
                <a:moveTo>
                  <a:pt x="0" y="105155"/>
                </a:moveTo>
                <a:lnTo>
                  <a:pt x="615696" y="105155"/>
                </a:lnTo>
                <a:lnTo>
                  <a:pt x="615696" y="0"/>
                </a:lnTo>
                <a:lnTo>
                  <a:pt x="0" y="0"/>
                </a:lnTo>
                <a:lnTo>
                  <a:pt x="0" y="1051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9" name="object 99"/>
          <p:cNvSpPr/>
          <p:nvPr/>
        </p:nvSpPr>
        <p:spPr>
          <a:xfrm>
            <a:off x="4079747" y="5111496"/>
            <a:ext cx="320039" cy="105156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0" name="object 100"/>
          <p:cNvSpPr/>
          <p:nvPr/>
        </p:nvSpPr>
        <p:spPr>
          <a:xfrm>
            <a:off x="4079747" y="5111496"/>
            <a:ext cx="320040" cy="105410"/>
          </a:xfrm>
          <a:custGeom>
            <a:avLst/>
            <a:gdLst/>
            <a:ahLst/>
            <a:cxnLst/>
            <a:rect l="l" t="t" r="r" b="b"/>
            <a:pathLst>
              <a:path w="320039" h="105410">
                <a:moveTo>
                  <a:pt x="0" y="105155"/>
                </a:moveTo>
                <a:lnTo>
                  <a:pt x="320039" y="105155"/>
                </a:lnTo>
                <a:lnTo>
                  <a:pt x="320039" y="0"/>
                </a:lnTo>
                <a:lnTo>
                  <a:pt x="0" y="0"/>
                </a:lnTo>
                <a:lnTo>
                  <a:pt x="0" y="10515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1" name="object 101"/>
          <p:cNvSpPr/>
          <p:nvPr/>
        </p:nvSpPr>
        <p:spPr>
          <a:xfrm>
            <a:off x="3115055" y="5474208"/>
            <a:ext cx="321564" cy="105156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2" name="object 102"/>
          <p:cNvSpPr/>
          <p:nvPr/>
        </p:nvSpPr>
        <p:spPr>
          <a:xfrm>
            <a:off x="3115055" y="5474208"/>
            <a:ext cx="321945" cy="105410"/>
          </a:xfrm>
          <a:custGeom>
            <a:avLst/>
            <a:gdLst/>
            <a:ahLst/>
            <a:cxnLst/>
            <a:rect l="l" t="t" r="r" b="b"/>
            <a:pathLst>
              <a:path w="321945" h="105410">
                <a:moveTo>
                  <a:pt x="0" y="105156"/>
                </a:moveTo>
                <a:lnTo>
                  <a:pt x="321564" y="105156"/>
                </a:lnTo>
                <a:lnTo>
                  <a:pt x="321564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3" name="object 103"/>
          <p:cNvSpPr/>
          <p:nvPr/>
        </p:nvSpPr>
        <p:spPr>
          <a:xfrm>
            <a:off x="3416808" y="5474208"/>
            <a:ext cx="615696" cy="10515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4" name="object 104"/>
          <p:cNvSpPr/>
          <p:nvPr/>
        </p:nvSpPr>
        <p:spPr>
          <a:xfrm>
            <a:off x="3416808" y="5474208"/>
            <a:ext cx="615950" cy="105410"/>
          </a:xfrm>
          <a:custGeom>
            <a:avLst/>
            <a:gdLst/>
            <a:ahLst/>
            <a:cxnLst/>
            <a:rect l="l" t="t" r="r" b="b"/>
            <a:pathLst>
              <a:path w="615950" h="105410">
                <a:moveTo>
                  <a:pt x="0" y="105156"/>
                </a:moveTo>
                <a:lnTo>
                  <a:pt x="615696" y="105156"/>
                </a:lnTo>
                <a:lnTo>
                  <a:pt x="615696" y="0"/>
                </a:lnTo>
                <a:lnTo>
                  <a:pt x="0" y="0"/>
                </a:lnTo>
                <a:lnTo>
                  <a:pt x="0" y="10515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5" name="object 105"/>
          <p:cNvSpPr/>
          <p:nvPr/>
        </p:nvSpPr>
        <p:spPr>
          <a:xfrm>
            <a:off x="4020311" y="5474208"/>
            <a:ext cx="321563" cy="105156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6" name="object 106"/>
          <p:cNvSpPr/>
          <p:nvPr/>
        </p:nvSpPr>
        <p:spPr>
          <a:xfrm>
            <a:off x="2778849" y="1917542"/>
            <a:ext cx="1769259" cy="3666393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7" name="object 107"/>
          <p:cNvSpPr txBox="1"/>
          <p:nvPr/>
        </p:nvSpPr>
        <p:spPr>
          <a:xfrm>
            <a:off x="3950334" y="4002913"/>
            <a:ext cx="1381125" cy="8318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231775">
              <a:lnSpc>
                <a:spcPct val="100000"/>
              </a:lnSpc>
            </a:pPr>
            <a:r>
              <a:rPr dirty="0" sz="1200" spc="-5" b="1">
                <a:latin typeface="Verdana"/>
                <a:cs typeface="Verdana"/>
              </a:rPr>
              <a:t>Larger</a:t>
            </a:r>
            <a:r>
              <a:rPr dirty="0" sz="1200" spc="-55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motor  units</a:t>
            </a:r>
            <a:endParaRPr sz="1200">
              <a:latin typeface="Verdana"/>
              <a:cs typeface="Verdana"/>
            </a:endParaRPr>
          </a:p>
          <a:p>
            <a:pPr marL="12700" marR="5080">
              <a:lnSpc>
                <a:spcPct val="100000"/>
              </a:lnSpc>
              <a:spcBef>
                <a:spcPts val="720"/>
              </a:spcBef>
            </a:pPr>
            <a:r>
              <a:rPr dirty="0" sz="1200" spc="-5" b="1">
                <a:latin typeface="Verdana"/>
                <a:cs typeface="Verdana"/>
              </a:rPr>
              <a:t>Higher</a:t>
            </a:r>
            <a:r>
              <a:rPr dirty="0" sz="1200" spc="-80" b="1">
                <a:latin typeface="Verdana"/>
                <a:cs typeface="Verdana"/>
              </a:rPr>
              <a:t> </a:t>
            </a:r>
            <a:r>
              <a:rPr dirty="0" sz="1200" spc="-5" b="1">
                <a:latin typeface="Verdana"/>
                <a:cs typeface="Verdana"/>
              </a:rPr>
              <a:t>stimulus  threshold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08" name="object 108"/>
          <p:cNvSpPr/>
          <p:nvPr/>
        </p:nvSpPr>
        <p:spPr>
          <a:xfrm>
            <a:off x="228600" y="6391655"/>
            <a:ext cx="8610600" cy="381000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9" name="object 109"/>
          <p:cNvSpPr/>
          <p:nvPr/>
        </p:nvSpPr>
        <p:spPr>
          <a:xfrm>
            <a:off x="1833372" y="6371842"/>
            <a:ext cx="5420868" cy="48615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0" name="object 110"/>
          <p:cNvSpPr txBox="1"/>
          <p:nvPr/>
        </p:nvSpPr>
        <p:spPr>
          <a:xfrm>
            <a:off x="1964817" y="6446520"/>
            <a:ext cx="5139055" cy="2813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>
                <a:latin typeface="Verdana"/>
                <a:cs typeface="Verdana"/>
              </a:rPr>
              <a:t>Amount of </a:t>
            </a:r>
            <a:r>
              <a:rPr dirty="0" sz="1800" spc="-15">
                <a:latin typeface="Verdana"/>
                <a:cs typeface="Verdana"/>
              </a:rPr>
              <a:t>Force </a:t>
            </a:r>
            <a:r>
              <a:rPr dirty="0" sz="1800" spc="-10">
                <a:latin typeface="Verdana"/>
                <a:cs typeface="Verdana"/>
              </a:rPr>
              <a:t>Required </a:t>
            </a:r>
            <a:r>
              <a:rPr dirty="0" sz="1800">
                <a:latin typeface="Verdana"/>
                <a:cs typeface="Verdana"/>
              </a:rPr>
              <a:t>During</a:t>
            </a:r>
            <a:r>
              <a:rPr dirty="0" sz="1800" spc="5">
                <a:latin typeface="Verdana"/>
                <a:cs typeface="Verdana"/>
              </a:rPr>
              <a:t> </a:t>
            </a:r>
            <a:r>
              <a:rPr dirty="0" sz="1800" spc="-10">
                <a:latin typeface="Verdana"/>
                <a:cs typeface="Verdana"/>
              </a:rPr>
              <a:t>Movement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0" y="6141718"/>
            <a:ext cx="711708" cy="716280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2" name="object 112"/>
          <p:cNvSpPr txBox="1"/>
          <p:nvPr/>
        </p:nvSpPr>
        <p:spPr>
          <a:xfrm>
            <a:off x="212547" y="6258661"/>
            <a:ext cx="229235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latin typeface="Times New Roman"/>
                <a:cs typeface="Times New Roman"/>
              </a:rPr>
              <a:t>↓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8359140" y="6161530"/>
            <a:ext cx="737616" cy="696468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4" name="object 114"/>
          <p:cNvSpPr txBox="1"/>
          <p:nvPr/>
        </p:nvSpPr>
        <p:spPr>
          <a:xfrm>
            <a:off x="8599423" y="6277864"/>
            <a:ext cx="229235" cy="49910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200" b="1">
                <a:latin typeface="Times New Roman"/>
                <a:cs typeface="Times New Roman"/>
              </a:rPr>
              <a:t>↑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115" name="object 115"/>
          <p:cNvSpPr/>
          <p:nvPr/>
        </p:nvSpPr>
        <p:spPr>
          <a:xfrm>
            <a:off x="239268" y="5858255"/>
            <a:ext cx="8610600" cy="437515"/>
          </a:xfrm>
          <a:custGeom>
            <a:avLst/>
            <a:gdLst/>
            <a:ahLst/>
            <a:cxnLst/>
            <a:rect l="l" t="t" r="r" b="b"/>
            <a:pathLst>
              <a:path w="8610600" h="437514">
                <a:moveTo>
                  <a:pt x="0" y="437388"/>
                </a:moveTo>
                <a:lnTo>
                  <a:pt x="8610600" y="437388"/>
                </a:lnTo>
                <a:lnTo>
                  <a:pt x="8610600" y="0"/>
                </a:lnTo>
                <a:lnTo>
                  <a:pt x="0" y="0"/>
                </a:lnTo>
                <a:lnTo>
                  <a:pt x="0" y="43738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6" name="object 116"/>
          <p:cNvSpPr/>
          <p:nvPr/>
        </p:nvSpPr>
        <p:spPr>
          <a:xfrm>
            <a:off x="2554223" y="5701284"/>
            <a:ext cx="4011168" cy="902208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7" name="object 117"/>
          <p:cNvSpPr txBox="1"/>
          <p:nvPr/>
        </p:nvSpPr>
        <p:spPr>
          <a:xfrm>
            <a:off x="239268" y="5858255"/>
            <a:ext cx="8610600" cy="43751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67940">
              <a:lnSpc>
                <a:spcPts val="3445"/>
              </a:lnSpc>
            </a:pPr>
            <a:r>
              <a:rPr dirty="0" sz="3200" b="1">
                <a:latin typeface="Arial"/>
                <a:cs typeface="Arial"/>
              </a:rPr>
              <a:t>The Size</a:t>
            </a:r>
            <a:r>
              <a:rPr dirty="0" sz="3200" spc="-13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Principle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3201" y="76961"/>
            <a:ext cx="8229600" cy="556260"/>
          </a:xfrm>
          <a:custGeom>
            <a:avLst/>
            <a:gdLst/>
            <a:ahLst/>
            <a:cxnLst/>
            <a:rect l="l" t="t" r="r" b="b"/>
            <a:pathLst>
              <a:path w="8229600" h="556260">
                <a:moveTo>
                  <a:pt x="0" y="556259"/>
                </a:moveTo>
                <a:lnTo>
                  <a:pt x="8229600" y="556259"/>
                </a:lnTo>
                <a:lnTo>
                  <a:pt x="8229600" y="0"/>
                </a:lnTo>
                <a:lnTo>
                  <a:pt x="0" y="0"/>
                </a:lnTo>
                <a:lnTo>
                  <a:pt x="0" y="556259"/>
                </a:lnTo>
                <a:close/>
              </a:path>
            </a:pathLst>
          </a:custGeom>
          <a:ln w="28956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392427" y="16890"/>
            <a:ext cx="6390640" cy="647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2795270" algn="l"/>
              </a:tabLst>
            </a:pPr>
            <a:r>
              <a:rPr dirty="0" sz="4000" spc="-15"/>
              <a:t>Recruitment	</a:t>
            </a:r>
            <a:r>
              <a:rPr dirty="0" sz="4000" spc="-5"/>
              <a:t>and </a:t>
            </a:r>
            <a:r>
              <a:rPr dirty="0" sz="4000" spc="-25"/>
              <a:t>Size</a:t>
            </a:r>
            <a:r>
              <a:rPr dirty="0" sz="4000" spc="-120"/>
              <a:t> </a:t>
            </a:r>
            <a:r>
              <a:rPr dirty="0" sz="4000" spc="-5"/>
              <a:t>Principle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4876800" y="914400"/>
            <a:ext cx="3869436" cy="579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859273" y="896874"/>
            <a:ext cx="3904615" cy="5826760"/>
          </a:xfrm>
          <a:custGeom>
            <a:avLst/>
            <a:gdLst/>
            <a:ahLst/>
            <a:cxnLst/>
            <a:rect l="l" t="t" r="r" b="b"/>
            <a:pathLst>
              <a:path w="3904615" h="5826759">
                <a:moveTo>
                  <a:pt x="0" y="5826252"/>
                </a:moveTo>
                <a:lnTo>
                  <a:pt x="3904487" y="5826252"/>
                </a:lnTo>
                <a:lnTo>
                  <a:pt x="3904487" y="0"/>
                </a:lnTo>
                <a:lnTo>
                  <a:pt x="0" y="0"/>
                </a:lnTo>
                <a:lnTo>
                  <a:pt x="0" y="5826252"/>
                </a:lnTo>
                <a:close/>
              </a:path>
            </a:pathLst>
          </a:custGeom>
          <a:ln w="35052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2440" y="830578"/>
            <a:ext cx="4023360" cy="59999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59486" y="817624"/>
            <a:ext cx="4049395" cy="6026150"/>
          </a:xfrm>
          <a:custGeom>
            <a:avLst/>
            <a:gdLst/>
            <a:ahLst/>
            <a:cxnLst/>
            <a:rect l="l" t="t" r="r" b="b"/>
            <a:pathLst>
              <a:path w="4049395" h="6026150">
                <a:moveTo>
                  <a:pt x="0" y="6025896"/>
                </a:moveTo>
                <a:lnTo>
                  <a:pt x="4049267" y="6025896"/>
                </a:lnTo>
                <a:lnTo>
                  <a:pt x="4049267" y="0"/>
                </a:lnTo>
                <a:lnTo>
                  <a:pt x="0" y="0"/>
                </a:lnTo>
                <a:lnTo>
                  <a:pt x="0" y="6025896"/>
                </a:lnTo>
                <a:close/>
              </a:path>
            </a:pathLst>
          </a:custGeom>
          <a:ln w="25907">
            <a:solidFill>
              <a:srgbClr val="4F81BC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74675" rIns="0" bIns="0" rtlCol="0" vert="horz">
            <a:spAutoFit/>
          </a:bodyPr>
          <a:lstStyle/>
          <a:p>
            <a:pPr marL="2827020">
              <a:lnSpc>
                <a:spcPct val="100000"/>
              </a:lnSpc>
            </a:pPr>
            <a:r>
              <a:rPr dirty="0" spc="-25"/>
              <a:t>Rate</a:t>
            </a:r>
            <a:r>
              <a:rPr dirty="0" spc="-75"/>
              <a:t> </a:t>
            </a:r>
            <a:r>
              <a:rPr dirty="0" spc="-5"/>
              <a:t>Coding</a:t>
            </a:r>
          </a:p>
        </p:txBody>
      </p:sp>
      <p:sp>
        <p:nvSpPr>
          <p:cNvPr id="3" name="object 3"/>
          <p:cNvSpPr/>
          <p:nvPr/>
        </p:nvSpPr>
        <p:spPr>
          <a:xfrm>
            <a:off x="305561" y="1372361"/>
            <a:ext cx="8305800" cy="4953000"/>
          </a:xfrm>
          <a:custGeom>
            <a:avLst/>
            <a:gdLst/>
            <a:ahLst/>
            <a:cxnLst/>
            <a:rect l="l" t="t" r="r" b="b"/>
            <a:pathLst>
              <a:path w="8305800" h="4953000">
                <a:moveTo>
                  <a:pt x="0" y="4953000"/>
                </a:moveTo>
                <a:lnTo>
                  <a:pt x="8305800" y="4953000"/>
                </a:lnTo>
                <a:lnTo>
                  <a:pt x="8305800" y="0"/>
                </a:lnTo>
                <a:lnTo>
                  <a:pt x="0" y="0"/>
                </a:lnTo>
                <a:lnTo>
                  <a:pt x="0" y="49530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383540" y="1303782"/>
            <a:ext cx="7967345" cy="40335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622300" indent="-609600">
              <a:lnSpc>
                <a:spcPts val="3454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dirty="0" sz="3200" spc="-15" b="1">
                <a:solidFill>
                  <a:srgbClr val="C00000"/>
                </a:solidFill>
                <a:latin typeface="Calibri"/>
                <a:cs typeface="Calibri"/>
              </a:rPr>
              <a:t>Rate </a:t>
            </a:r>
            <a:r>
              <a:rPr dirty="0" sz="3200" spc="-5" b="1">
                <a:solidFill>
                  <a:srgbClr val="C00000"/>
                </a:solidFill>
                <a:latin typeface="Calibri"/>
                <a:cs typeface="Calibri"/>
              </a:rPr>
              <a:t>coding </a:t>
            </a:r>
            <a:r>
              <a:rPr dirty="0" sz="3200" spc="-30" b="1">
                <a:solidFill>
                  <a:srgbClr val="C00000"/>
                </a:solidFill>
                <a:latin typeface="Calibri"/>
                <a:cs typeface="Calibri"/>
              </a:rPr>
              <a:t>refers </a:t>
            </a:r>
            <a:r>
              <a:rPr dirty="0" sz="3200" spc="-15" b="1">
                <a:solidFill>
                  <a:srgbClr val="C00000"/>
                </a:solidFill>
                <a:latin typeface="Calibri"/>
                <a:cs typeface="Calibri"/>
              </a:rPr>
              <a:t>to </a:t>
            </a:r>
            <a:r>
              <a:rPr dirty="0" sz="3200" b="1">
                <a:solidFill>
                  <a:srgbClr val="C00000"/>
                </a:solidFill>
                <a:latin typeface="Calibri"/>
                <a:cs typeface="Calibri"/>
              </a:rPr>
              <a:t>the </a:t>
            </a:r>
            <a:r>
              <a:rPr dirty="0" sz="3200" spc="-5" b="1">
                <a:solidFill>
                  <a:srgbClr val="C00000"/>
                </a:solidFill>
                <a:latin typeface="Calibri"/>
                <a:cs typeface="Calibri"/>
              </a:rPr>
              <a:t>motor unit</a:t>
            </a:r>
            <a:r>
              <a:rPr dirty="0" sz="3200" spc="-4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C00000"/>
                </a:solidFill>
                <a:latin typeface="Calibri"/>
                <a:cs typeface="Calibri"/>
              </a:rPr>
              <a:t>firing</a:t>
            </a:r>
            <a:endParaRPr sz="3200">
              <a:latin typeface="Calibri"/>
              <a:cs typeface="Calibri"/>
            </a:endParaRPr>
          </a:p>
          <a:p>
            <a:pPr marL="622300">
              <a:lnSpc>
                <a:spcPts val="3454"/>
              </a:lnSpc>
            </a:pPr>
            <a:r>
              <a:rPr dirty="0" sz="3200" spc="-30" b="1">
                <a:solidFill>
                  <a:srgbClr val="C00000"/>
                </a:solidFill>
                <a:latin typeface="Calibri"/>
                <a:cs typeface="Calibri"/>
              </a:rPr>
              <a:t>rate</a:t>
            </a:r>
            <a:r>
              <a:rPr dirty="0" sz="3200" spc="-30">
                <a:latin typeface="Calibri"/>
                <a:cs typeface="Calibri"/>
              </a:rPr>
              <a:t>.</a:t>
            </a:r>
            <a:endParaRPr sz="3200">
              <a:latin typeface="Calibri"/>
              <a:cs typeface="Calibri"/>
            </a:endParaRPr>
          </a:p>
          <a:p>
            <a:pPr lvl="1" marL="1003300" indent="-533400">
              <a:lnSpc>
                <a:spcPts val="3454"/>
              </a:lnSpc>
              <a:buFont typeface="Arial"/>
              <a:buChar char="–"/>
              <a:tabLst>
                <a:tab pos="1003300" algn="l"/>
                <a:tab pos="1003935" algn="l"/>
              </a:tabLst>
            </a:pPr>
            <a:r>
              <a:rPr dirty="0" sz="3200" spc="-10">
                <a:latin typeface="Calibri"/>
                <a:cs typeface="Calibri"/>
              </a:rPr>
              <a:t>Active motor </a:t>
            </a:r>
            <a:r>
              <a:rPr dirty="0" sz="3200" spc="-5">
                <a:latin typeface="Calibri"/>
                <a:cs typeface="Calibri"/>
              </a:rPr>
              <a:t>units </a:t>
            </a:r>
            <a:r>
              <a:rPr dirty="0" sz="3200" spc="-10">
                <a:latin typeface="Calibri"/>
                <a:cs typeface="Calibri"/>
              </a:rPr>
              <a:t>can discharge at</a:t>
            </a:r>
            <a:r>
              <a:rPr dirty="0" sz="3200" spc="25">
                <a:latin typeface="Calibri"/>
                <a:cs typeface="Calibri"/>
              </a:rPr>
              <a:t> </a:t>
            </a:r>
            <a:r>
              <a:rPr dirty="0" sz="3200" spc="-5">
                <a:latin typeface="Calibri"/>
                <a:cs typeface="Calibri"/>
              </a:rPr>
              <a:t>higher</a:t>
            </a:r>
            <a:endParaRPr sz="3200">
              <a:latin typeface="Calibri"/>
              <a:cs typeface="Calibri"/>
            </a:endParaRPr>
          </a:p>
          <a:p>
            <a:pPr marL="1003300">
              <a:lnSpc>
                <a:spcPts val="3454"/>
              </a:lnSpc>
            </a:pPr>
            <a:r>
              <a:rPr dirty="0" sz="3200" spc="-5">
                <a:latin typeface="Calibri"/>
                <a:cs typeface="Calibri"/>
              </a:rPr>
              <a:t>frequencies </a:t>
            </a:r>
            <a:r>
              <a:rPr dirty="0" sz="3200" spc="-25">
                <a:latin typeface="Calibri"/>
                <a:cs typeface="Calibri"/>
              </a:rPr>
              <a:t>to </a:t>
            </a:r>
            <a:r>
              <a:rPr dirty="0" sz="3200" spc="-20">
                <a:latin typeface="Calibri"/>
                <a:cs typeface="Calibri"/>
              </a:rPr>
              <a:t>generate </a:t>
            </a:r>
            <a:r>
              <a:rPr dirty="0" sz="3200" spc="-15">
                <a:latin typeface="Calibri"/>
                <a:cs typeface="Calibri"/>
              </a:rPr>
              <a:t>greater</a:t>
            </a:r>
            <a:r>
              <a:rPr dirty="0" sz="3200" spc="-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tensions.</a:t>
            </a:r>
            <a:endParaRPr sz="3200">
              <a:latin typeface="Calibri"/>
              <a:cs typeface="Calibri"/>
            </a:endParaRPr>
          </a:p>
          <a:p>
            <a:pPr marL="622300" indent="-609600">
              <a:lnSpc>
                <a:spcPct val="100000"/>
              </a:lnSpc>
              <a:buFont typeface="Arial"/>
              <a:buChar char="•"/>
              <a:tabLst>
                <a:tab pos="622300" algn="l"/>
                <a:tab pos="622935" algn="l"/>
              </a:tabLst>
            </a:pPr>
            <a:r>
              <a:rPr dirty="0" sz="3200" spc="-10" b="1">
                <a:solidFill>
                  <a:srgbClr val="C00000"/>
                </a:solidFill>
                <a:latin typeface="Calibri"/>
                <a:cs typeface="Calibri"/>
              </a:rPr>
              <a:t>Recruitment </a:t>
            </a:r>
            <a:r>
              <a:rPr dirty="0" sz="3200" spc="-15" b="1">
                <a:solidFill>
                  <a:srgbClr val="C00000"/>
                </a:solidFill>
                <a:latin typeface="Calibri"/>
                <a:cs typeface="Calibri"/>
              </a:rPr>
              <a:t>versus </a:t>
            </a:r>
            <a:r>
              <a:rPr dirty="0" sz="3200" spc="-35" b="1">
                <a:solidFill>
                  <a:srgbClr val="C00000"/>
                </a:solidFill>
                <a:latin typeface="Calibri"/>
                <a:cs typeface="Calibri"/>
              </a:rPr>
              <a:t>rate</a:t>
            </a:r>
            <a:r>
              <a:rPr dirty="0" sz="3200" spc="-8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3200" spc="-5" b="1">
                <a:solidFill>
                  <a:srgbClr val="C00000"/>
                </a:solidFill>
                <a:latin typeface="Calibri"/>
                <a:cs typeface="Calibri"/>
              </a:rPr>
              <a:t>coding</a:t>
            </a:r>
            <a:endParaRPr sz="3200">
              <a:latin typeface="Calibri"/>
              <a:cs typeface="Calibri"/>
            </a:endParaRPr>
          </a:p>
          <a:p>
            <a:pPr lvl="1" marL="1003300" indent="-533400">
              <a:lnSpc>
                <a:spcPts val="3454"/>
              </a:lnSpc>
              <a:buFont typeface="Arial"/>
              <a:buChar char="–"/>
              <a:tabLst>
                <a:tab pos="1003300" algn="l"/>
                <a:tab pos="1003935" algn="l"/>
              </a:tabLst>
            </a:pPr>
            <a:r>
              <a:rPr dirty="0" sz="3200" spc="-5">
                <a:latin typeface="Calibri"/>
                <a:cs typeface="Calibri"/>
              </a:rPr>
              <a:t>Smaller </a:t>
            </a:r>
            <a:r>
              <a:rPr dirty="0" sz="3200">
                <a:latin typeface="Calibri"/>
                <a:cs typeface="Calibri"/>
              </a:rPr>
              <a:t>muscles </a:t>
            </a:r>
            <a:r>
              <a:rPr dirty="0" sz="3200" spc="-15">
                <a:latin typeface="Calibri"/>
                <a:cs typeface="Calibri"/>
              </a:rPr>
              <a:t>(ex: </a:t>
            </a:r>
            <a:r>
              <a:rPr dirty="0" sz="3200" spc="-25">
                <a:latin typeface="Calibri"/>
                <a:cs typeface="Calibri"/>
              </a:rPr>
              <a:t>first</a:t>
            </a:r>
            <a:r>
              <a:rPr dirty="0" sz="3200" spc="-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dorsal</a:t>
            </a:r>
            <a:endParaRPr sz="3200">
              <a:latin typeface="Calibri"/>
              <a:cs typeface="Calibri"/>
            </a:endParaRPr>
          </a:p>
          <a:p>
            <a:pPr marL="1003300">
              <a:lnSpc>
                <a:spcPts val="3454"/>
              </a:lnSpc>
            </a:pPr>
            <a:r>
              <a:rPr dirty="0" sz="3200" spc="-15">
                <a:latin typeface="Calibri"/>
                <a:cs typeface="Calibri"/>
              </a:rPr>
              <a:t>interosseous) </a:t>
            </a:r>
            <a:r>
              <a:rPr dirty="0" sz="3200" spc="-10">
                <a:latin typeface="Calibri"/>
                <a:cs typeface="Calibri"/>
              </a:rPr>
              <a:t>rely </a:t>
            </a:r>
            <a:r>
              <a:rPr dirty="0" sz="3200" spc="-15">
                <a:latin typeface="Calibri"/>
                <a:cs typeface="Calibri"/>
              </a:rPr>
              <a:t>more </a:t>
            </a:r>
            <a:r>
              <a:rPr dirty="0" sz="3200" spc="-5">
                <a:latin typeface="Calibri"/>
                <a:cs typeface="Calibri"/>
              </a:rPr>
              <a:t>on </a:t>
            </a:r>
            <a:r>
              <a:rPr dirty="0" sz="3200" spc="-35">
                <a:latin typeface="Calibri"/>
                <a:cs typeface="Calibri"/>
              </a:rPr>
              <a:t>rate</a:t>
            </a:r>
            <a:r>
              <a:rPr dirty="0" sz="3200" spc="3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coding.</a:t>
            </a:r>
            <a:endParaRPr sz="3200">
              <a:latin typeface="Calibri"/>
              <a:cs typeface="Calibri"/>
            </a:endParaRPr>
          </a:p>
          <a:p>
            <a:pPr lvl="1" marL="1003300" indent="-533400">
              <a:lnSpc>
                <a:spcPts val="3454"/>
              </a:lnSpc>
              <a:buFont typeface="Arial"/>
              <a:buChar char="–"/>
              <a:tabLst>
                <a:tab pos="1003300" algn="l"/>
                <a:tab pos="1003935" algn="l"/>
              </a:tabLst>
            </a:pPr>
            <a:r>
              <a:rPr dirty="0" sz="3200" spc="-15">
                <a:latin typeface="Calibri"/>
                <a:cs typeface="Calibri"/>
              </a:rPr>
              <a:t>Larger </a:t>
            </a:r>
            <a:r>
              <a:rPr dirty="0" sz="3200" spc="-5">
                <a:latin typeface="Calibri"/>
                <a:cs typeface="Calibri"/>
              </a:rPr>
              <a:t>muscles of </a:t>
            </a:r>
            <a:r>
              <a:rPr dirty="0" sz="3200" spc="-20">
                <a:latin typeface="Calibri"/>
                <a:cs typeface="Calibri"/>
              </a:rPr>
              <a:t>mixed </a:t>
            </a:r>
            <a:r>
              <a:rPr dirty="0" sz="3200" spc="-5">
                <a:latin typeface="Calibri"/>
                <a:cs typeface="Calibri"/>
              </a:rPr>
              <a:t>fiber </a:t>
            </a:r>
            <a:r>
              <a:rPr dirty="0" sz="3200">
                <a:latin typeface="Calibri"/>
                <a:cs typeface="Calibri"/>
              </a:rPr>
              <a:t>types</a:t>
            </a:r>
            <a:r>
              <a:rPr dirty="0" sz="3200" spc="15">
                <a:latin typeface="Calibri"/>
                <a:cs typeface="Calibri"/>
              </a:rPr>
              <a:t> </a:t>
            </a:r>
            <a:r>
              <a:rPr dirty="0" sz="3200" spc="-15">
                <a:latin typeface="Calibri"/>
                <a:cs typeface="Calibri"/>
              </a:rPr>
              <a:t>(ex:</a:t>
            </a:r>
            <a:endParaRPr sz="3200">
              <a:latin typeface="Calibri"/>
              <a:cs typeface="Calibri"/>
            </a:endParaRPr>
          </a:p>
          <a:p>
            <a:pPr marL="1003300">
              <a:lnSpc>
                <a:spcPts val="3454"/>
              </a:lnSpc>
            </a:pPr>
            <a:r>
              <a:rPr dirty="0" sz="3200" spc="-10">
                <a:latin typeface="Calibri"/>
                <a:cs typeface="Calibri"/>
              </a:rPr>
              <a:t>deltoid) rely more </a:t>
            </a:r>
            <a:r>
              <a:rPr dirty="0" sz="3200">
                <a:latin typeface="Calibri"/>
                <a:cs typeface="Calibri"/>
              </a:rPr>
              <a:t>on</a:t>
            </a:r>
            <a:r>
              <a:rPr dirty="0" sz="3200" spc="5">
                <a:latin typeface="Calibri"/>
                <a:cs typeface="Calibri"/>
              </a:rPr>
              <a:t> </a:t>
            </a:r>
            <a:r>
              <a:rPr dirty="0" sz="3200" spc="-10">
                <a:latin typeface="Calibri"/>
                <a:cs typeface="Calibri"/>
              </a:rPr>
              <a:t>recruitment.</a:t>
            </a:r>
            <a:endParaRPr sz="3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761" y="278129"/>
            <a:ext cx="8229600" cy="789940"/>
          </a:xfrm>
          <a:prstGeom prst="rect"/>
          <a:ln w="22860">
            <a:solidFill>
              <a:srgbClr val="000000"/>
            </a:solidFill>
          </a:ln>
        </p:spPr>
        <p:txBody>
          <a:bodyPr wrap="square" lIns="0" tIns="11430" rIns="0" bIns="0" rtlCol="0" vert="horz">
            <a:spAutoFit/>
          </a:bodyPr>
          <a:lstStyle/>
          <a:p>
            <a:pPr marL="2491105">
              <a:lnSpc>
                <a:spcPct val="100000"/>
              </a:lnSpc>
              <a:spcBef>
                <a:spcPts val="90"/>
              </a:spcBef>
            </a:pPr>
            <a:r>
              <a:rPr dirty="0"/>
              <a:t>All or non</a:t>
            </a:r>
            <a:r>
              <a:rPr dirty="0" spc="-80"/>
              <a:t> </a:t>
            </a:r>
            <a:r>
              <a:rPr dirty="0" spc="-25"/>
              <a:t>role</a:t>
            </a:r>
          </a:p>
        </p:txBody>
      </p:sp>
      <p:sp>
        <p:nvSpPr>
          <p:cNvPr id="3" name="object 3"/>
          <p:cNvSpPr/>
          <p:nvPr/>
        </p:nvSpPr>
        <p:spPr>
          <a:xfrm>
            <a:off x="381761" y="1143761"/>
            <a:ext cx="8229600" cy="5029200"/>
          </a:xfrm>
          <a:custGeom>
            <a:avLst/>
            <a:gdLst/>
            <a:ahLst/>
            <a:cxnLst/>
            <a:rect l="l" t="t" r="r" b="b"/>
            <a:pathLst>
              <a:path w="8229600" h="5029200">
                <a:moveTo>
                  <a:pt x="0" y="5029200"/>
                </a:moveTo>
                <a:lnTo>
                  <a:pt x="8229600" y="5029200"/>
                </a:lnTo>
                <a:lnTo>
                  <a:pt x="8229600" y="0"/>
                </a:lnTo>
                <a:lnTo>
                  <a:pt x="0" y="0"/>
                </a:lnTo>
                <a:lnTo>
                  <a:pt x="0" y="5029200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2440" y="1307591"/>
            <a:ext cx="216408" cy="2240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459740" y="1176639"/>
            <a:ext cx="8055609" cy="4315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55600" marR="100330">
              <a:lnSpc>
                <a:spcPct val="99200"/>
              </a:lnSpc>
            </a:pPr>
            <a:r>
              <a:rPr dirty="0" sz="2800" spc="-10">
                <a:latin typeface="Calibri"/>
                <a:cs typeface="Calibri"/>
              </a:rPr>
              <a:t>Motor </a:t>
            </a:r>
            <a:r>
              <a:rPr dirty="0" sz="2800" spc="-5">
                <a:latin typeface="Calibri"/>
                <a:cs typeface="Calibri"/>
              </a:rPr>
              <a:t>Units </a:t>
            </a:r>
            <a:r>
              <a:rPr dirty="0" sz="2800" spc="-15">
                <a:latin typeface="Calibri"/>
                <a:cs typeface="Calibri"/>
              </a:rPr>
              <a:t>Follows </a:t>
            </a:r>
            <a:r>
              <a:rPr dirty="0" sz="2800" spc="-5">
                <a:latin typeface="MS PGothic"/>
                <a:cs typeface="MS PGothic"/>
              </a:rPr>
              <a:t>“</a:t>
            </a:r>
            <a:r>
              <a:rPr dirty="0" sz="2800" spc="-5">
                <a:latin typeface="Calibri"/>
                <a:cs typeface="Calibri"/>
              </a:rPr>
              <a:t>all-or-none</a:t>
            </a:r>
            <a:r>
              <a:rPr dirty="0" sz="2800" spc="-5">
                <a:latin typeface="MS PGothic"/>
                <a:cs typeface="MS PGothic"/>
              </a:rPr>
              <a:t>” </a:t>
            </a:r>
            <a:r>
              <a:rPr dirty="0" sz="2800" spc="-10">
                <a:latin typeface="Calibri"/>
                <a:cs typeface="Calibri"/>
              </a:rPr>
              <a:t>principle </a:t>
            </a:r>
            <a:r>
              <a:rPr dirty="0" sz="2800" spc="-5">
                <a:latin typeface="Calibri"/>
                <a:cs typeface="Calibri"/>
              </a:rPr>
              <a:t>–  </a:t>
            </a:r>
            <a:r>
              <a:rPr dirty="0" sz="2800" spc="-10">
                <a:latin typeface="Calibri"/>
                <a:cs typeface="Calibri"/>
              </a:rPr>
              <a:t>impulse </a:t>
            </a:r>
            <a:r>
              <a:rPr dirty="0" sz="2800" spc="-20">
                <a:latin typeface="Calibri"/>
                <a:cs typeface="Calibri"/>
              </a:rPr>
              <a:t>from </a:t>
            </a:r>
            <a:r>
              <a:rPr dirty="0" sz="2800" spc="-10">
                <a:latin typeface="Calibri"/>
                <a:cs typeface="Calibri"/>
              </a:rPr>
              <a:t>motor </a:t>
            </a:r>
            <a:r>
              <a:rPr dirty="0" sz="2800" spc="-15">
                <a:latin typeface="Calibri"/>
                <a:cs typeface="Calibri"/>
              </a:rPr>
              <a:t>neuron </a:t>
            </a:r>
            <a:r>
              <a:rPr dirty="0" sz="2800" spc="-5">
                <a:latin typeface="Calibri"/>
                <a:cs typeface="Calibri"/>
              </a:rPr>
              <a:t>will </a:t>
            </a:r>
            <a:r>
              <a:rPr dirty="0" sz="2800" spc="-10">
                <a:latin typeface="Calibri"/>
                <a:cs typeface="Calibri"/>
              </a:rPr>
              <a:t>cause </a:t>
            </a:r>
            <a:r>
              <a:rPr dirty="0" sz="2800" spc="-15">
                <a:latin typeface="Calibri"/>
                <a:cs typeface="Calibri"/>
              </a:rPr>
              <a:t>contraction </a:t>
            </a:r>
            <a:r>
              <a:rPr dirty="0" sz="2800" spc="-5">
                <a:latin typeface="Calibri"/>
                <a:cs typeface="Calibri"/>
              </a:rPr>
              <a:t>in  all muscle </a:t>
            </a:r>
            <a:r>
              <a:rPr dirty="0" sz="2800" spc="-15">
                <a:latin typeface="Calibri"/>
                <a:cs typeface="Calibri"/>
              </a:rPr>
              <a:t>fibers </a:t>
            </a:r>
            <a:r>
              <a:rPr dirty="0" sz="2800" spc="-5">
                <a:latin typeface="Calibri"/>
                <a:cs typeface="Calibri"/>
              </a:rPr>
              <a:t>it </a:t>
            </a:r>
            <a:r>
              <a:rPr dirty="0" sz="2800" spc="-10">
                <a:latin typeface="Calibri"/>
                <a:cs typeface="Calibri"/>
              </a:rPr>
              <a:t>innervates </a:t>
            </a:r>
            <a:r>
              <a:rPr dirty="0" sz="2800" spc="-5">
                <a:latin typeface="Calibri"/>
                <a:cs typeface="Calibri"/>
              </a:rPr>
              <a:t>or</a:t>
            </a:r>
            <a:r>
              <a:rPr dirty="0" sz="2800" spc="15">
                <a:latin typeface="Calibri"/>
                <a:cs typeface="Calibri"/>
              </a:rPr>
              <a:t> </a:t>
            </a:r>
            <a:r>
              <a:rPr dirty="0" sz="2800" spc="-10">
                <a:latin typeface="Calibri"/>
                <a:cs typeface="Calibri"/>
              </a:rPr>
              <a:t>none.</a:t>
            </a:r>
            <a:endParaRPr sz="2800">
              <a:latin typeface="Calibri"/>
              <a:cs typeface="Calibri"/>
            </a:endParaRPr>
          </a:p>
          <a:p>
            <a:pPr marL="355600" marR="5080" indent="-342900">
              <a:lnSpc>
                <a:spcPct val="100299"/>
              </a:lnSpc>
              <a:spcBef>
                <a:spcPts val="785"/>
              </a:spcBef>
              <a:buFont typeface="Wingdings"/>
              <a:buChar char=""/>
              <a:tabLst>
                <a:tab pos="477520" algn="l"/>
                <a:tab pos="478155" algn="l"/>
                <a:tab pos="3075940" algn="l"/>
                <a:tab pos="4230370" algn="l"/>
              </a:tabLst>
            </a:pPr>
            <a:r>
              <a:rPr dirty="0" sz="3200">
                <a:latin typeface="Times New Roman"/>
                <a:cs typeface="Times New Roman"/>
              </a:rPr>
              <a:t>In an electrodiagnostic testing (EMG ,  electromyography)</a:t>
            </a:r>
            <a:r>
              <a:rPr dirty="0" sz="3200" spc="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for	a</a:t>
            </a:r>
            <a:r>
              <a:rPr dirty="0" sz="3200" spc="-2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patient</a:t>
            </a:r>
            <a:r>
              <a:rPr dirty="0" sz="3200" spc="-55">
                <a:latin typeface="Times New Roman"/>
                <a:cs typeface="Times New Roman"/>
              </a:rPr>
              <a:t> </a:t>
            </a:r>
            <a:r>
              <a:rPr dirty="0" sz="3200" spc="-5">
                <a:latin typeface="Times New Roman"/>
                <a:cs typeface="Times New Roman"/>
              </a:rPr>
              <a:t>with 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weakness, </a:t>
            </a:r>
            <a:r>
              <a:rPr dirty="0" sz="3200" spc="5">
                <a:latin typeface="Times New Roman"/>
                <a:cs typeface="Times New Roman"/>
              </a:rPr>
              <a:t>careful </a:t>
            </a:r>
            <a:r>
              <a:rPr dirty="0" sz="3200">
                <a:latin typeface="Times New Roman"/>
                <a:cs typeface="Times New Roman"/>
              </a:rPr>
              <a:t>analysis of the motor unit  action potential (MUAP) size, shape, </a:t>
            </a:r>
            <a:r>
              <a:rPr dirty="0" sz="3200" spc="5">
                <a:latin typeface="Times New Roman"/>
                <a:cs typeface="Times New Roman"/>
              </a:rPr>
              <a:t>and  </a:t>
            </a:r>
            <a:r>
              <a:rPr dirty="0" sz="3200">
                <a:latin typeface="Times New Roman"/>
                <a:cs typeface="Times New Roman"/>
              </a:rPr>
              <a:t>recruitment pattern </a:t>
            </a:r>
            <a:r>
              <a:rPr dirty="0" sz="3200" spc="5">
                <a:latin typeface="Times New Roman"/>
                <a:cs typeface="Times New Roman"/>
              </a:rPr>
              <a:t>can </a:t>
            </a:r>
            <a:r>
              <a:rPr dirty="0" sz="3200">
                <a:latin typeface="Times New Roman"/>
                <a:cs typeface="Times New Roman"/>
              </a:rPr>
              <a:t>help in distinguishing</a:t>
            </a:r>
            <a:r>
              <a:rPr dirty="0" sz="3200" spc="-7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a  myopathy</a:t>
            </a:r>
            <a:r>
              <a:rPr dirty="0" sz="3200" spc="-5">
                <a:latin typeface="Times New Roman"/>
                <a:cs typeface="Times New Roman"/>
              </a:rPr>
              <a:t> </a:t>
            </a:r>
            <a:r>
              <a:rPr dirty="0" sz="3200">
                <a:latin typeface="Times New Roman"/>
                <a:cs typeface="Times New Roman"/>
              </a:rPr>
              <a:t>from	neuropathy</a:t>
            </a:r>
            <a:r>
              <a:rPr dirty="0" sz="280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5374" y="229361"/>
            <a:ext cx="8667115" cy="4924425"/>
          </a:xfrm>
          <a:custGeom>
            <a:avLst/>
            <a:gdLst/>
            <a:ahLst/>
            <a:cxnLst/>
            <a:rect l="l" t="t" r="r" b="b"/>
            <a:pathLst>
              <a:path w="8667115" h="4924425">
                <a:moveTo>
                  <a:pt x="0" y="4924044"/>
                </a:moveTo>
                <a:lnTo>
                  <a:pt x="8666988" y="4924044"/>
                </a:lnTo>
                <a:lnTo>
                  <a:pt x="8666988" y="0"/>
                </a:lnTo>
                <a:lnTo>
                  <a:pt x="0" y="0"/>
                </a:lnTo>
                <a:lnTo>
                  <a:pt x="0" y="4924044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185160">
              <a:lnSpc>
                <a:spcPct val="100000"/>
              </a:lnSpc>
            </a:pPr>
            <a:r>
              <a:rPr dirty="0" sz="3400" spc="-5" b="1">
                <a:solidFill>
                  <a:srgbClr val="FF0000"/>
                </a:solidFill>
                <a:latin typeface="Arial"/>
                <a:cs typeface="Arial"/>
              </a:rPr>
              <a:t>Objectiv</a:t>
            </a:r>
            <a:r>
              <a:rPr dirty="0" sz="3400" spc="-20" b="1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z="3400" spc="-5" b="1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3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84785">
              <a:lnSpc>
                <a:spcPts val="3350"/>
              </a:lnSpc>
            </a:pPr>
            <a:r>
              <a:rPr dirty="0" spc="-5"/>
              <a:t>At the end </a:t>
            </a:r>
            <a:r>
              <a:rPr dirty="0" spc="-10"/>
              <a:t>of </a:t>
            </a:r>
            <a:r>
              <a:rPr dirty="0" spc="-5"/>
              <a:t>this lecture </a:t>
            </a:r>
            <a:r>
              <a:rPr dirty="0" spc="-15"/>
              <a:t>you </a:t>
            </a:r>
            <a:r>
              <a:rPr dirty="0" spc="-5"/>
              <a:t>should </a:t>
            </a:r>
            <a:r>
              <a:rPr dirty="0" spc="-10"/>
              <a:t>be </a:t>
            </a:r>
            <a:r>
              <a:rPr dirty="0" spc="-5"/>
              <a:t>able</a:t>
            </a:r>
            <a:r>
              <a:rPr dirty="0" spc="235"/>
              <a:t> </a:t>
            </a:r>
            <a:r>
              <a:rPr dirty="0" spc="-5"/>
              <a:t>to:</a:t>
            </a:r>
          </a:p>
          <a:p>
            <a:pPr marL="184785">
              <a:lnSpc>
                <a:spcPts val="3350"/>
              </a:lnSpc>
              <a:buAutoNum type="arabicPlain"/>
              <a:tabLst>
                <a:tab pos="570865" algn="l"/>
              </a:tabLst>
            </a:pP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Recognise </a:t>
            </a:r>
            <a:r>
              <a:rPr dirty="0" b="0">
                <a:solidFill>
                  <a:srgbClr val="1F487C"/>
                </a:solidFill>
                <a:latin typeface="Times New Roman"/>
                <a:cs typeface="Times New Roman"/>
              </a:rPr>
              <a:t>the </a:t>
            </a:r>
            <a:r>
              <a:rPr dirty="0" spc="-10" b="0">
                <a:solidFill>
                  <a:srgbClr val="1F487C"/>
                </a:solidFill>
                <a:latin typeface="Times New Roman"/>
                <a:cs typeface="Times New Roman"/>
              </a:rPr>
              <a:t>organization </a:t>
            </a:r>
            <a:r>
              <a:rPr dirty="0" b="0">
                <a:solidFill>
                  <a:srgbClr val="1F487C"/>
                </a:solidFill>
                <a:latin typeface="Times New Roman"/>
                <a:cs typeface="Times New Roman"/>
              </a:rPr>
              <a:t>of the </a:t>
            </a: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nervous</a:t>
            </a:r>
            <a:r>
              <a:rPr dirty="0" spc="-25" b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system.</a:t>
            </a:r>
          </a:p>
          <a:p>
            <a:pPr marL="594360" indent="-409575">
              <a:lnSpc>
                <a:spcPct val="100000"/>
              </a:lnSpc>
              <a:buAutoNum type="arabicPlain"/>
              <a:tabLst>
                <a:tab pos="594995" algn="l"/>
              </a:tabLst>
            </a:pP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Identify </a:t>
            </a:r>
            <a:r>
              <a:rPr dirty="0" b="0">
                <a:solidFill>
                  <a:srgbClr val="1F487C"/>
                </a:solidFill>
                <a:latin typeface="Times New Roman"/>
                <a:cs typeface="Times New Roman"/>
              </a:rPr>
              <a:t>the </a:t>
            </a:r>
            <a:r>
              <a:rPr dirty="0" spc="-10" b="0">
                <a:solidFill>
                  <a:srgbClr val="1F487C"/>
                </a:solidFill>
                <a:latin typeface="Times New Roman"/>
                <a:cs typeface="Times New Roman"/>
              </a:rPr>
              <a:t>differences </a:t>
            </a: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between central nervous </a:t>
            </a:r>
            <a:r>
              <a:rPr dirty="0" spc="545" b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system</a:t>
            </a:r>
          </a:p>
          <a:p>
            <a:pPr marL="184785">
              <a:lnSpc>
                <a:spcPct val="100000"/>
              </a:lnSpc>
            </a:pP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(CNS) &amp; </a:t>
            </a:r>
            <a:r>
              <a:rPr dirty="0" b="0">
                <a:solidFill>
                  <a:srgbClr val="1F487C"/>
                </a:solidFill>
                <a:latin typeface="Times New Roman"/>
                <a:cs typeface="Times New Roman"/>
              </a:rPr>
              <a:t>the </a:t>
            </a: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peripheral </a:t>
            </a:r>
            <a:r>
              <a:rPr dirty="0" b="0">
                <a:solidFill>
                  <a:srgbClr val="1F487C"/>
                </a:solidFill>
                <a:latin typeface="Times New Roman"/>
                <a:cs typeface="Times New Roman"/>
              </a:rPr>
              <a:t>nervous system</a:t>
            </a:r>
            <a:r>
              <a:rPr dirty="0" spc="-25" b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(PNS).</a:t>
            </a:r>
          </a:p>
          <a:p>
            <a:pPr marL="184785" marR="158115">
              <a:lnSpc>
                <a:spcPct val="100000"/>
              </a:lnSpc>
              <a:buAutoNum type="arabicPlain" startAt="3"/>
              <a:tabLst>
                <a:tab pos="570865" algn="l"/>
              </a:tabLst>
            </a:pP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Discuss </a:t>
            </a:r>
            <a:r>
              <a:rPr dirty="0" b="0">
                <a:solidFill>
                  <a:srgbClr val="1F487C"/>
                </a:solidFill>
                <a:latin typeface="Times New Roman"/>
                <a:cs typeface="Times New Roman"/>
              </a:rPr>
              <a:t>the </a:t>
            </a: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functions and recruitment </a:t>
            </a:r>
            <a:r>
              <a:rPr dirty="0" b="0">
                <a:solidFill>
                  <a:srgbClr val="1F487C"/>
                </a:solidFill>
                <a:latin typeface="Times New Roman"/>
                <a:cs typeface="Times New Roman"/>
              </a:rPr>
              <a:t>of the </a:t>
            </a: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motor </a:t>
            </a:r>
            <a:r>
              <a:rPr dirty="0" b="0">
                <a:solidFill>
                  <a:srgbClr val="1F487C"/>
                </a:solidFill>
                <a:latin typeface="Times New Roman"/>
                <a:cs typeface="Times New Roman"/>
              </a:rPr>
              <a:t>unit.  4- Interpret </a:t>
            </a: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the </a:t>
            </a:r>
            <a:r>
              <a:rPr dirty="0" spc="-10" b="0">
                <a:solidFill>
                  <a:srgbClr val="1F487C"/>
                </a:solidFill>
                <a:latin typeface="Times New Roman"/>
                <a:cs typeface="Times New Roman"/>
              </a:rPr>
              <a:t>effect </a:t>
            </a:r>
            <a:r>
              <a:rPr dirty="0" b="0">
                <a:solidFill>
                  <a:srgbClr val="1F487C"/>
                </a:solidFill>
                <a:latin typeface="Times New Roman"/>
                <a:cs typeface="Times New Roman"/>
              </a:rPr>
              <a:t>of </a:t>
            </a: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motor units number on motor  action</a:t>
            </a:r>
            <a:r>
              <a:rPr dirty="0" spc="-70" b="0">
                <a:solidFill>
                  <a:srgbClr val="1F487C"/>
                </a:solidFill>
                <a:latin typeface="Times New Roman"/>
                <a:cs typeface="Times New Roman"/>
              </a:rPr>
              <a:t> </a:t>
            </a:r>
            <a:r>
              <a:rPr dirty="0" spc="-5" b="0">
                <a:solidFill>
                  <a:srgbClr val="1F487C"/>
                </a:solidFill>
                <a:latin typeface="Times New Roman"/>
                <a:cs typeface="Times New Roman"/>
              </a:rPr>
              <a:t>performance.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648200" y="4648200"/>
            <a:ext cx="3962400" cy="1981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635246" y="4635246"/>
            <a:ext cx="3988435" cy="2007235"/>
          </a:xfrm>
          <a:custGeom>
            <a:avLst/>
            <a:gdLst/>
            <a:ahLst/>
            <a:cxnLst/>
            <a:rect l="l" t="t" r="r" b="b"/>
            <a:pathLst>
              <a:path w="3988434" h="2007234">
                <a:moveTo>
                  <a:pt x="0" y="2007108"/>
                </a:moveTo>
                <a:lnTo>
                  <a:pt x="3988307" y="2007108"/>
                </a:lnTo>
                <a:lnTo>
                  <a:pt x="3988307" y="0"/>
                </a:lnTo>
                <a:lnTo>
                  <a:pt x="0" y="0"/>
                </a:lnTo>
                <a:lnTo>
                  <a:pt x="0" y="200710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648200" y="152400"/>
            <a:ext cx="3962400" cy="4343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636770" y="140970"/>
            <a:ext cx="3985260" cy="4366260"/>
          </a:xfrm>
          <a:custGeom>
            <a:avLst/>
            <a:gdLst/>
            <a:ahLst/>
            <a:cxnLst/>
            <a:rect l="l" t="t" r="r" b="b"/>
            <a:pathLst>
              <a:path w="3985259" h="4366260">
                <a:moveTo>
                  <a:pt x="0" y="4366259"/>
                </a:moveTo>
                <a:lnTo>
                  <a:pt x="3985260" y="4366259"/>
                </a:lnTo>
                <a:lnTo>
                  <a:pt x="3985260" y="0"/>
                </a:lnTo>
                <a:lnTo>
                  <a:pt x="0" y="0"/>
                </a:lnTo>
                <a:lnTo>
                  <a:pt x="0" y="4366259"/>
                </a:lnTo>
                <a:close/>
              </a:path>
            </a:pathLst>
          </a:custGeom>
          <a:ln w="2286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400" y="1295400"/>
            <a:ext cx="3352800" cy="525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520445" y="1282446"/>
            <a:ext cx="3378835" cy="5283835"/>
          </a:xfrm>
          <a:custGeom>
            <a:avLst/>
            <a:gdLst/>
            <a:ahLst/>
            <a:cxnLst/>
            <a:rect l="l" t="t" r="r" b="b"/>
            <a:pathLst>
              <a:path w="3378835" h="5283834">
                <a:moveTo>
                  <a:pt x="0" y="5283708"/>
                </a:moveTo>
                <a:lnTo>
                  <a:pt x="3378708" y="5283708"/>
                </a:lnTo>
                <a:lnTo>
                  <a:pt x="3378708" y="0"/>
                </a:lnTo>
                <a:lnTo>
                  <a:pt x="0" y="0"/>
                </a:lnTo>
                <a:lnTo>
                  <a:pt x="0" y="528370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05561" y="229361"/>
            <a:ext cx="3810000" cy="830580"/>
          </a:xfrm>
          <a:prstGeom prst="rect">
            <a:avLst/>
          </a:prstGeom>
          <a:ln w="25908">
            <a:solidFill>
              <a:srgbClr val="1F487C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190"/>
              </a:spcBef>
            </a:pPr>
            <a:r>
              <a:rPr dirty="0" sz="2400" b="1">
                <a:latin typeface="Arial"/>
                <a:cs typeface="Arial"/>
              </a:rPr>
              <a:t>Organization of</a:t>
            </a:r>
            <a:r>
              <a:rPr dirty="0" sz="2400" spc="-120" b="1">
                <a:latin typeface="Arial"/>
                <a:cs typeface="Arial"/>
              </a:rPr>
              <a:t> </a:t>
            </a:r>
            <a:r>
              <a:rPr dirty="0" sz="2400" spc="-5" b="1">
                <a:latin typeface="Arial"/>
                <a:cs typeface="Arial"/>
              </a:rPr>
              <a:t>Nervous</a:t>
            </a:r>
            <a:endParaRPr sz="2400">
              <a:latin typeface="Arial"/>
              <a:cs typeface="Arial"/>
            </a:endParaRPr>
          </a:p>
          <a:p>
            <a:pPr marL="77470">
              <a:lnSpc>
                <a:spcPct val="100000"/>
              </a:lnSpc>
            </a:pPr>
            <a:r>
              <a:rPr dirty="0" sz="2400" spc="-10" b="1">
                <a:latin typeface="Arial"/>
                <a:cs typeface="Arial"/>
              </a:rPr>
              <a:t>System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7427" y="581405"/>
            <a:ext cx="6695440" cy="5689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500" spc="-20" b="1">
                <a:latin typeface="Calibri"/>
                <a:cs typeface="Calibri"/>
              </a:rPr>
              <a:t>Organization </a:t>
            </a:r>
            <a:r>
              <a:rPr dirty="0" sz="3500" b="1">
                <a:latin typeface="Calibri"/>
                <a:cs typeface="Calibri"/>
              </a:rPr>
              <a:t>of </a:t>
            </a:r>
            <a:r>
              <a:rPr dirty="0" sz="3500" spc="5" b="1">
                <a:latin typeface="Calibri"/>
                <a:cs typeface="Calibri"/>
              </a:rPr>
              <a:t>The </a:t>
            </a:r>
            <a:r>
              <a:rPr dirty="0" sz="3500" spc="-5" b="1">
                <a:latin typeface="Calibri"/>
                <a:cs typeface="Calibri"/>
              </a:rPr>
              <a:t>Nervous</a:t>
            </a:r>
            <a:r>
              <a:rPr dirty="0" sz="3500" spc="-70" b="1">
                <a:latin typeface="Calibri"/>
                <a:cs typeface="Calibri"/>
              </a:rPr>
              <a:t> </a:t>
            </a:r>
            <a:r>
              <a:rPr dirty="0" sz="3500" spc="-30" b="1">
                <a:latin typeface="Calibri"/>
                <a:cs typeface="Calibri"/>
              </a:rPr>
              <a:t>System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42310" y="6444386"/>
            <a:ext cx="2658745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10">
                <a:solidFill>
                  <a:srgbClr val="888888"/>
                </a:solidFill>
                <a:latin typeface="Arial"/>
                <a:cs typeface="Arial"/>
              </a:rPr>
              <a:t>Dr.Aida </a:t>
            </a: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A.Korish(</a:t>
            </a:r>
            <a:r>
              <a:rPr dirty="0" sz="1200" spc="-12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akorish@ksu.edu.sa)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497061" y="6444386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15561" y="1524761"/>
            <a:ext cx="0" cy="381000"/>
          </a:xfrm>
          <a:custGeom>
            <a:avLst/>
            <a:gdLst/>
            <a:ahLst/>
            <a:cxnLst/>
            <a:rect l="l" t="t" r="r" b="b"/>
            <a:pathLst>
              <a:path w="0"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296161" y="1981961"/>
            <a:ext cx="5791200" cy="0"/>
          </a:xfrm>
          <a:custGeom>
            <a:avLst/>
            <a:gdLst/>
            <a:ahLst/>
            <a:cxnLst/>
            <a:rect l="l" t="t" r="r" b="b"/>
            <a:pathLst>
              <a:path w="5791200" h="0">
                <a:moveTo>
                  <a:pt x="0" y="0"/>
                </a:moveTo>
                <a:lnTo>
                  <a:pt x="5791199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19022" y="1981961"/>
            <a:ext cx="0" cy="304800"/>
          </a:xfrm>
          <a:custGeom>
            <a:avLst/>
            <a:gdLst/>
            <a:ahLst/>
            <a:cxnLst/>
            <a:rect l="l" t="t" r="r" b="b"/>
            <a:pathLst>
              <a:path w="0"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064502" y="1981961"/>
            <a:ext cx="0" cy="304800"/>
          </a:xfrm>
          <a:custGeom>
            <a:avLst/>
            <a:gdLst/>
            <a:ahLst/>
            <a:cxnLst/>
            <a:rect l="l" t="t" r="r" b="b"/>
            <a:pathLst>
              <a:path w="0"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1000" y="2286000"/>
            <a:ext cx="3886200" cy="86296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3873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305"/>
              </a:spcBef>
            </a:pPr>
            <a:r>
              <a:rPr dirty="0" sz="2000" b="1">
                <a:latin typeface="Arial"/>
                <a:cs typeface="Arial"/>
              </a:rPr>
              <a:t>Central </a:t>
            </a:r>
            <a:r>
              <a:rPr dirty="0" sz="2000" spc="-5" b="1">
                <a:latin typeface="Arial"/>
                <a:cs typeface="Arial"/>
              </a:rPr>
              <a:t>Nervous</a:t>
            </a:r>
            <a:r>
              <a:rPr dirty="0" sz="2000" spc="-55" b="1">
                <a:latin typeface="Arial"/>
                <a:cs typeface="Arial"/>
              </a:rPr>
              <a:t> </a:t>
            </a:r>
            <a:r>
              <a:rPr dirty="0" sz="2000" spc="-5" b="1">
                <a:latin typeface="Arial"/>
                <a:cs typeface="Arial"/>
              </a:rPr>
              <a:t>System(CNS)</a:t>
            </a:r>
            <a:endParaRPr sz="2000">
              <a:latin typeface="Arial"/>
              <a:cs typeface="Arial"/>
            </a:endParaRPr>
          </a:p>
          <a:p>
            <a:pPr marL="91440">
              <a:lnSpc>
                <a:spcPct val="100000"/>
              </a:lnSpc>
              <a:spcBef>
                <a:spcPts val="1200"/>
              </a:spcBef>
            </a:pPr>
            <a:r>
              <a:rPr dirty="0" sz="2000" b="1">
                <a:latin typeface="Arial"/>
                <a:cs typeface="Arial"/>
              </a:rPr>
              <a:t>(Brain&amp; </a:t>
            </a:r>
            <a:r>
              <a:rPr dirty="0" sz="2000" spc="-5" b="1">
                <a:latin typeface="Arial"/>
                <a:cs typeface="Arial"/>
              </a:rPr>
              <a:t>Spinal</a:t>
            </a:r>
            <a:r>
              <a:rPr dirty="0" sz="2000" spc="-85" b="1">
                <a:latin typeface="Arial"/>
                <a:cs typeface="Arial"/>
              </a:rPr>
              <a:t> </a:t>
            </a:r>
            <a:r>
              <a:rPr dirty="0" sz="2000" b="1">
                <a:latin typeface="Arial"/>
                <a:cs typeface="Arial"/>
              </a:rPr>
              <a:t>Cord)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419600" y="2362200"/>
            <a:ext cx="4495800" cy="401320"/>
          </a:xfrm>
          <a:custGeom>
            <a:avLst/>
            <a:gdLst/>
            <a:ahLst/>
            <a:cxnLst/>
            <a:rect l="l" t="t" r="r" b="b"/>
            <a:pathLst>
              <a:path w="4495800" h="401319">
                <a:moveTo>
                  <a:pt x="0" y="400812"/>
                </a:moveTo>
                <a:lnTo>
                  <a:pt x="4495800" y="400812"/>
                </a:lnTo>
                <a:lnTo>
                  <a:pt x="4495800" y="0"/>
                </a:lnTo>
                <a:lnTo>
                  <a:pt x="0" y="0"/>
                </a:lnTo>
                <a:lnTo>
                  <a:pt x="0" y="400812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498975" y="2401442"/>
            <a:ext cx="4090035" cy="31559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1F487C"/>
                </a:solidFill>
                <a:latin typeface="Arial"/>
                <a:cs typeface="Arial"/>
              </a:rPr>
              <a:t>Peripheral </a:t>
            </a:r>
            <a:r>
              <a:rPr dirty="0" sz="2000" spc="-5" b="1">
                <a:solidFill>
                  <a:srgbClr val="1F487C"/>
                </a:solidFill>
                <a:latin typeface="Arial"/>
                <a:cs typeface="Arial"/>
              </a:rPr>
              <a:t>Nervous System</a:t>
            </a:r>
            <a:r>
              <a:rPr dirty="0" sz="2000" spc="-65" b="1">
                <a:solidFill>
                  <a:srgbClr val="1F487C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1F487C"/>
                </a:solidFill>
                <a:latin typeface="Arial"/>
                <a:cs typeface="Arial"/>
              </a:rPr>
              <a:t>(PNS)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087361" y="2743961"/>
            <a:ext cx="0" cy="304800"/>
          </a:xfrm>
          <a:custGeom>
            <a:avLst/>
            <a:gdLst/>
            <a:ahLst/>
            <a:cxnLst/>
            <a:rect l="l" t="t" r="r" b="b"/>
            <a:pathLst>
              <a:path w="0"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28600" y="3105911"/>
          <a:ext cx="8521065" cy="1109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43250"/>
                <a:gridCol w="1276350"/>
                <a:gridCol w="457200"/>
                <a:gridCol w="3106674"/>
                <a:gridCol w="537210"/>
              </a:tblGrid>
              <a:tr h="227837">
                <a:tc>
                  <a:txBody>
                    <a:bodyPr/>
                    <a:lstStyle/>
                    <a:p>
                      <a:pPr/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3">
                  <a:txBody>
                    <a:bodyPr/>
                    <a:lstStyle/>
                    <a:p>
                      <a:pPr/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862583"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Efferent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Nerves</a:t>
                      </a:r>
                      <a:r>
                        <a:rPr dirty="0" sz="20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(Motor)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819785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From CNS to</a:t>
                      </a:r>
                      <a:r>
                        <a:rPr dirty="0" sz="2000" spc="-9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periphery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 marL="424180" indent="-332740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Afferent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Nerves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(</a:t>
                      </a:r>
                      <a:r>
                        <a:rPr dirty="0" sz="2000" spc="-10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spc="-5" b="1">
                          <a:latin typeface="Arial"/>
                          <a:cs typeface="Arial"/>
                        </a:rPr>
                        <a:t>Sensory)</a:t>
                      </a:r>
                      <a:endParaRPr sz="2000">
                        <a:latin typeface="Arial"/>
                        <a:cs typeface="Arial"/>
                      </a:endParaRPr>
                    </a:p>
                    <a:p>
                      <a:pPr marL="424180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dirty="0" sz="2000" b="1">
                          <a:latin typeface="Arial"/>
                          <a:cs typeface="Arial"/>
                        </a:rPr>
                        <a:t>From Periphery to</a:t>
                      </a:r>
                      <a:r>
                        <a:rPr dirty="0" sz="2000" spc="-130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2000" b="1">
                          <a:latin typeface="Arial"/>
                          <a:cs typeface="Arial"/>
                        </a:rPr>
                        <a:t>CNS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3353561" y="4267961"/>
            <a:ext cx="0" cy="228600"/>
          </a:xfrm>
          <a:custGeom>
            <a:avLst/>
            <a:gdLst/>
            <a:ahLst/>
            <a:cxnLst/>
            <a:rect l="l" t="t" r="r" b="b"/>
            <a:pathLst>
              <a:path w="0" h="228600">
                <a:moveTo>
                  <a:pt x="0" y="0"/>
                </a:moveTo>
                <a:lnTo>
                  <a:pt x="0" y="228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609600" y="4553711"/>
          <a:ext cx="7543800" cy="857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050"/>
                <a:gridCol w="1657350"/>
                <a:gridCol w="1981200"/>
                <a:gridCol w="1067561"/>
                <a:gridCol w="57912"/>
                <a:gridCol w="1236726"/>
              </a:tblGrid>
              <a:tr h="151637">
                <a:tc>
                  <a:txBody>
                    <a:bodyPr/>
                    <a:lstStyle/>
                    <a:p>
                      <a:pPr/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gridSpan="4">
                  <a:txBody>
                    <a:bodyPr/>
                    <a:lstStyle/>
                    <a:p>
                      <a:pPr/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</a:tr>
              <a:tr h="461772">
                <a:tc gridSpan="2" rowSpan="2">
                  <a:txBody>
                    <a:bodyPr/>
                    <a:lstStyle/>
                    <a:p>
                      <a:pPr marL="908685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 sz="2800" spc="-5" b="1">
                          <a:latin typeface="Arial"/>
                          <a:cs typeface="Arial"/>
                        </a:rPr>
                        <a:t>Somatic</a:t>
                      </a:r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B7DEE8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28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 gridSpan="3"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dirty="0" sz="2400" spc="-5" b="1">
                          <a:latin typeface="Arial"/>
                          <a:cs typeface="Arial"/>
                        </a:rPr>
                        <a:t>Autonomic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solidFill>
                      <a:srgbClr val="92CDDD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2483"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solidFill>
                      <a:srgbClr val="B7DEE8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rowSpan="2"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2306">
                <a:tc gridSpan="4">
                  <a:txBody>
                    <a:bodyPr/>
                    <a:lstStyle/>
                    <a:p>
                      <a:pPr/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3810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38100">
                      <a:solidFill>
                        <a:srgbClr val="000000"/>
                      </a:solidFill>
                      <a:prstDash val="solid"/>
                    </a:ln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16" name="object 16"/>
          <p:cNvSpPr/>
          <p:nvPr/>
        </p:nvSpPr>
        <p:spPr>
          <a:xfrm>
            <a:off x="4801361" y="5410961"/>
            <a:ext cx="3429000" cy="0"/>
          </a:xfrm>
          <a:custGeom>
            <a:avLst/>
            <a:gdLst/>
            <a:ahLst/>
            <a:cxnLst/>
            <a:rect l="l" t="t" r="r" b="b"/>
            <a:pathLst>
              <a:path w="3429000" h="0">
                <a:moveTo>
                  <a:pt x="3428999" y="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216645" y="5410961"/>
            <a:ext cx="13970" cy="228600"/>
          </a:xfrm>
          <a:custGeom>
            <a:avLst/>
            <a:gdLst/>
            <a:ahLst/>
            <a:cxnLst/>
            <a:rect l="l" t="t" r="r" b="b"/>
            <a:pathLst>
              <a:path w="13970" h="228600">
                <a:moveTo>
                  <a:pt x="0" y="0"/>
                </a:moveTo>
                <a:lnTo>
                  <a:pt x="13715" y="228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01361" y="5410961"/>
            <a:ext cx="13970" cy="306705"/>
          </a:xfrm>
          <a:custGeom>
            <a:avLst/>
            <a:gdLst/>
            <a:ahLst/>
            <a:cxnLst/>
            <a:rect l="l" t="t" r="r" b="b"/>
            <a:pathLst>
              <a:path w="13970" h="306704">
                <a:moveTo>
                  <a:pt x="13715" y="0"/>
                </a:moveTo>
                <a:lnTo>
                  <a:pt x="0" y="306324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096000" y="5486400"/>
            <a:ext cx="2895600" cy="5242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253988" y="5523991"/>
            <a:ext cx="2579370" cy="43624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Parasympat</a:t>
            </a:r>
            <a:r>
              <a:rPr dirty="0" sz="2800" spc="-5" b="1">
                <a:latin typeface="Arial"/>
                <a:cs typeface="Arial"/>
              </a:rPr>
              <a:t>hetic</a:t>
            </a:r>
            <a:endParaRPr sz="2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895600" y="5562600"/>
            <a:ext cx="2819400" cy="4617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3388614" y="5602223"/>
            <a:ext cx="1834514" cy="3759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5" b="1">
                <a:latin typeface="Arial"/>
                <a:cs typeface="Arial"/>
              </a:rPr>
              <a:t>S</a:t>
            </a:r>
            <a:r>
              <a:rPr dirty="0" sz="2400" spc="-40" b="1">
                <a:latin typeface="Arial"/>
                <a:cs typeface="Arial"/>
              </a:rPr>
              <a:t>y</a:t>
            </a:r>
            <a:r>
              <a:rPr dirty="0" sz="2400" spc="-5" b="1">
                <a:latin typeface="Arial"/>
                <a:cs typeface="Arial"/>
              </a:rPr>
              <a:t>mpathet</a:t>
            </a:r>
            <a:r>
              <a:rPr dirty="0" sz="2400" spc="5" b="1">
                <a:latin typeface="Arial"/>
                <a:cs typeface="Arial"/>
              </a:rPr>
              <a:t>i</a:t>
            </a:r>
            <a:r>
              <a:rPr dirty="0" sz="2400" spc="-5" b="1">
                <a:latin typeface="Arial"/>
                <a:cs typeface="Arial"/>
              </a:rPr>
              <a:t>c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53340" rIns="0" bIns="0" rtlCol="0" vert="horz">
            <a:spAutoFit/>
          </a:bodyPr>
          <a:lstStyle/>
          <a:p>
            <a:pPr marL="1708150">
              <a:lnSpc>
                <a:spcPct val="100000"/>
              </a:lnSpc>
            </a:pPr>
            <a:r>
              <a:rPr dirty="0" sz="3200">
                <a:latin typeface="Comic Sans MS"/>
                <a:cs typeface="Comic Sans MS"/>
              </a:rPr>
              <a:t>Nerve-Muscle</a:t>
            </a:r>
            <a:r>
              <a:rPr dirty="0" sz="3200" spc="-60">
                <a:latin typeface="Comic Sans MS"/>
                <a:cs typeface="Comic Sans MS"/>
              </a:rPr>
              <a:t> </a:t>
            </a:r>
            <a:r>
              <a:rPr dirty="0" sz="3200" spc="-5">
                <a:latin typeface="Comic Sans MS"/>
                <a:cs typeface="Comic Sans MS"/>
              </a:rPr>
              <a:t>Interaction</a:t>
            </a:r>
            <a:endParaRPr sz="32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72440" y="1245108"/>
            <a:ext cx="190500" cy="1950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72440" y="2385060"/>
            <a:ext cx="190500" cy="1950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472440" y="3549396"/>
            <a:ext cx="202692" cy="21335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472440" y="4744211"/>
            <a:ext cx="202692" cy="2133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802640" y="958006"/>
            <a:ext cx="7767320" cy="46824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60100"/>
              </a:lnSpc>
            </a:pPr>
            <a:r>
              <a:rPr dirty="0" sz="2200">
                <a:latin typeface="Times New Roman"/>
                <a:cs typeface="Times New Roman"/>
              </a:rPr>
              <a:t>The nervous </a:t>
            </a:r>
            <a:r>
              <a:rPr dirty="0" sz="2200" spc="-5">
                <a:latin typeface="Times New Roman"/>
                <a:cs typeface="Times New Roman"/>
              </a:rPr>
              <a:t>system can be divided into central (CNS) and peripheral  (PNS).</a:t>
            </a:r>
            <a:endParaRPr sz="2200">
              <a:latin typeface="Times New Roman"/>
              <a:cs typeface="Times New Roman"/>
            </a:endParaRPr>
          </a:p>
          <a:p>
            <a:pPr marL="12700" marR="614045">
              <a:lnSpc>
                <a:spcPct val="160100"/>
              </a:lnSpc>
              <a:spcBef>
                <a:spcPts val="525"/>
              </a:spcBef>
            </a:pPr>
            <a:r>
              <a:rPr dirty="0" sz="2200" spc="-5">
                <a:latin typeface="Times New Roman"/>
                <a:cs typeface="Times New Roman"/>
              </a:rPr>
              <a:t>PNS can </a:t>
            </a:r>
            <a:r>
              <a:rPr dirty="0" sz="2200">
                <a:latin typeface="Times New Roman"/>
                <a:cs typeface="Times New Roman"/>
              </a:rPr>
              <a:t>be </a:t>
            </a:r>
            <a:r>
              <a:rPr dirty="0" sz="2200" spc="-5">
                <a:latin typeface="Times New Roman"/>
                <a:cs typeface="Times New Roman"/>
              </a:rPr>
              <a:t>divided in </a:t>
            </a:r>
            <a:r>
              <a:rPr dirty="0" sz="2200" spc="-10">
                <a:latin typeface="Times New Roman"/>
                <a:cs typeface="Times New Roman"/>
              </a:rPr>
              <a:t>terms </a:t>
            </a:r>
            <a:r>
              <a:rPr dirty="0" sz="2200" spc="-5">
                <a:latin typeface="Times New Roman"/>
                <a:cs typeface="Times New Roman"/>
              </a:rPr>
              <a:t>of function into </a:t>
            </a:r>
            <a:r>
              <a:rPr dirty="0" sz="2200" spc="-10">
                <a:latin typeface="Times New Roman"/>
                <a:cs typeface="Times New Roman"/>
              </a:rPr>
              <a:t>motor </a:t>
            </a:r>
            <a:r>
              <a:rPr dirty="0" sz="2200" spc="-5">
                <a:latin typeface="Times New Roman"/>
                <a:cs typeface="Times New Roman"/>
              </a:rPr>
              <a:t>and sensory  </a:t>
            </a:r>
            <a:r>
              <a:rPr dirty="0" sz="2200">
                <a:latin typeface="Times New Roman"/>
                <a:cs typeface="Times New Roman"/>
              </a:rPr>
              <a:t>activities.</a:t>
            </a:r>
            <a:endParaRPr sz="2200">
              <a:latin typeface="Times New Roman"/>
              <a:cs typeface="Times New Roman"/>
            </a:endParaRPr>
          </a:p>
          <a:p>
            <a:pPr marL="12700" marR="342265">
              <a:lnSpc>
                <a:spcPct val="157000"/>
              </a:lnSpc>
              <a:spcBef>
                <a:spcPts val="605"/>
              </a:spcBef>
            </a:pP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Sensory 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Neurons</a:t>
            </a:r>
            <a:r>
              <a:rPr dirty="0" sz="2200" spc="-10">
                <a:solidFill>
                  <a:srgbClr val="4F81BC"/>
                </a:solidFill>
                <a:latin typeface="Times New Roman"/>
                <a:cs typeface="Times New Roman"/>
              </a:rPr>
              <a:t>: </a:t>
            </a:r>
            <a:r>
              <a:rPr dirty="0" sz="2200" spc="-5">
                <a:latin typeface="Times New Roman"/>
                <a:cs typeface="Times New Roman"/>
              </a:rPr>
              <a:t>collects information from the various sensors  located </a:t>
            </a:r>
            <a:r>
              <a:rPr dirty="0" sz="2200">
                <a:latin typeface="Times New Roman"/>
                <a:cs typeface="Times New Roman"/>
              </a:rPr>
              <a:t>throughout the body </a:t>
            </a:r>
            <a:r>
              <a:rPr dirty="0" sz="2200" spc="-5">
                <a:latin typeface="Times New Roman"/>
                <a:cs typeface="Times New Roman"/>
              </a:rPr>
              <a:t>and transmits them to </a:t>
            </a:r>
            <a:r>
              <a:rPr dirty="0" sz="2200">
                <a:latin typeface="Times New Roman"/>
                <a:cs typeface="Times New Roman"/>
              </a:rPr>
              <a:t>the</a:t>
            </a:r>
            <a:r>
              <a:rPr dirty="0" sz="2200" spc="15">
                <a:latin typeface="Times New Roman"/>
                <a:cs typeface="Times New Roman"/>
              </a:rPr>
              <a:t> </a:t>
            </a:r>
            <a:r>
              <a:rPr dirty="0" sz="2200" spc="-5">
                <a:latin typeface="Times New Roman"/>
                <a:cs typeface="Times New Roman"/>
              </a:rPr>
              <a:t>brain.</a:t>
            </a:r>
            <a:endParaRPr sz="2200">
              <a:latin typeface="Times New Roman"/>
              <a:cs typeface="Times New Roman"/>
            </a:endParaRPr>
          </a:p>
          <a:p>
            <a:pPr marL="12700" marR="283210">
              <a:lnSpc>
                <a:spcPct val="175300"/>
              </a:lnSpc>
              <a:spcBef>
                <a:spcPts val="80"/>
              </a:spcBef>
            </a:pPr>
            <a:r>
              <a:rPr dirty="0" sz="2400" b="1">
                <a:solidFill>
                  <a:srgbClr val="FF0000"/>
                </a:solidFill>
                <a:latin typeface="Times New Roman"/>
                <a:cs typeface="Times New Roman"/>
              </a:rPr>
              <a:t>Motor </a:t>
            </a:r>
            <a:r>
              <a:rPr dirty="0" sz="2400" spc="-10" b="1">
                <a:solidFill>
                  <a:srgbClr val="FF0000"/>
                </a:solidFill>
                <a:latin typeface="Times New Roman"/>
                <a:cs typeface="Times New Roman"/>
              </a:rPr>
              <a:t>Neurons</a:t>
            </a:r>
            <a:r>
              <a:rPr dirty="0" sz="2200" spc="-10">
                <a:solidFill>
                  <a:srgbClr val="4F81BC"/>
                </a:solidFill>
                <a:latin typeface="Times New Roman"/>
                <a:cs typeface="Times New Roman"/>
              </a:rPr>
              <a:t>: </a:t>
            </a:r>
            <a:r>
              <a:rPr dirty="0" sz="2200" spc="-5">
                <a:latin typeface="Times New Roman"/>
                <a:cs typeface="Times New Roman"/>
              </a:rPr>
              <a:t>conducts signals to activate </a:t>
            </a:r>
            <a:r>
              <a:rPr dirty="0" sz="2200" spc="-10">
                <a:latin typeface="Times New Roman"/>
                <a:cs typeface="Times New Roman"/>
              </a:rPr>
              <a:t>muscle </a:t>
            </a:r>
            <a:r>
              <a:rPr dirty="0" sz="2200" spc="-5">
                <a:latin typeface="Times New Roman"/>
                <a:cs typeface="Times New Roman"/>
              </a:rPr>
              <a:t>contraction.  Skeletal muscle </a:t>
            </a:r>
            <a:r>
              <a:rPr dirty="0" sz="2200">
                <a:latin typeface="Times New Roman"/>
                <a:cs typeface="Times New Roman"/>
              </a:rPr>
              <a:t>activation is initiated through neural</a:t>
            </a:r>
            <a:r>
              <a:rPr dirty="0" sz="2200" spc="20">
                <a:latin typeface="Times New Roman"/>
                <a:cs typeface="Times New Roman"/>
              </a:rPr>
              <a:t> </a:t>
            </a:r>
            <a:r>
              <a:rPr dirty="0" sz="2200">
                <a:latin typeface="Times New Roman"/>
                <a:cs typeface="Times New Roman"/>
              </a:rPr>
              <a:t>activation.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72440" y="5378196"/>
            <a:ext cx="190500" cy="1950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3806190" y="6444386"/>
            <a:ext cx="153289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Sport Books</a:t>
            </a:r>
            <a:r>
              <a:rPr dirty="0" sz="1200" spc="-80">
                <a:solidFill>
                  <a:srgbClr val="888888"/>
                </a:solidFill>
                <a:latin typeface="Arial"/>
                <a:cs typeface="Arial"/>
              </a:rPr>
              <a:t> </a:t>
            </a:r>
            <a:r>
              <a:rPr dirty="0" sz="1200" spc="-5">
                <a:solidFill>
                  <a:srgbClr val="888888"/>
                </a:solidFill>
                <a:latin typeface="Arial"/>
                <a:cs typeface="Arial"/>
              </a:rPr>
              <a:t>Publisher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497061" y="6444386"/>
            <a:ext cx="110489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>
                <a:solidFill>
                  <a:srgbClr val="888888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475107"/>
            <a:ext cx="1953260" cy="6705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15"/>
              <a:t>Neurons</a:t>
            </a:r>
          </a:p>
        </p:txBody>
      </p:sp>
      <p:sp>
        <p:nvSpPr>
          <p:cNvPr id="3" name="object 3"/>
          <p:cNvSpPr/>
          <p:nvPr/>
        </p:nvSpPr>
        <p:spPr>
          <a:xfrm>
            <a:off x="6143244" y="304800"/>
            <a:ext cx="3000755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780287" y="2849879"/>
            <a:ext cx="461772" cy="531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056132" y="2827020"/>
            <a:ext cx="1402080" cy="5699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472183" y="3168395"/>
            <a:ext cx="1130808" cy="5135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380744" y="3300984"/>
            <a:ext cx="185928" cy="19354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6839" y="3307079"/>
            <a:ext cx="152400" cy="1600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80287" y="3486911"/>
            <a:ext cx="461772" cy="5318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056132" y="3464052"/>
            <a:ext cx="1432559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80287" y="3822191"/>
            <a:ext cx="461772" cy="53187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56132" y="3799332"/>
            <a:ext cx="920495" cy="56997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72183" y="4140708"/>
            <a:ext cx="1456943" cy="5135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380744" y="4273296"/>
            <a:ext cx="185928" cy="19354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386839" y="4279391"/>
            <a:ext cx="152400" cy="1600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472183" y="4442459"/>
            <a:ext cx="1286255" cy="5135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380744" y="4575047"/>
            <a:ext cx="185928" cy="19354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1386839" y="4581144"/>
            <a:ext cx="152400" cy="16001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450592" y="4442459"/>
            <a:ext cx="1092708" cy="51358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80287" y="4760976"/>
            <a:ext cx="461772" cy="53187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1056132" y="4738115"/>
            <a:ext cx="2090927" cy="56997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80287" y="5096255"/>
            <a:ext cx="461772" cy="531876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1056132" y="5073396"/>
            <a:ext cx="2488692" cy="56997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780287" y="5431535"/>
            <a:ext cx="461772" cy="53187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1056132" y="5408676"/>
            <a:ext cx="2235708" cy="569976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472183" y="5750052"/>
            <a:ext cx="1717548" cy="513588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380744" y="5882640"/>
            <a:ext cx="185928" cy="193547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1386839" y="5888735"/>
            <a:ext cx="152400" cy="16001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472183" y="5996940"/>
            <a:ext cx="941831" cy="51358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59740" y="1409953"/>
            <a:ext cx="2932430" cy="4935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25095">
              <a:lnSpc>
                <a:spcPct val="100000"/>
              </a:lnSpc>
            </a:pPr>
            <a:r>
              <a:rPr dirty="0" sz="2400" spc="-5" b="1">
                <a:solidFill>
                  <a:srgbClr val="00AF50"/>
                </a:solidFill>
                <a:latin typeface="Arial"/>
                <a:cs typeface="Arial"/>
              </a:rPr>
              <a:t>The </a:t>
            </a:r>
            <a:r>
              <a:rPr dirty="0" sz="2400" b="1">
                <a:solidFill>
                  <a:srgbClr val="00AF50"/>
                </a:solidFill>
                <a:latin typeface="Arial"/>
                <a:cs typeface="Arial"/>
              </a:rPr>
              <a:t>building </a:t>
            </a:r>
            <a:r>
              <a:rPr dirty="0" sz="2400" spc="-5" b="1">
                <a:solidFill>
                  <a:srgbClr val="00AF50"/>
                </a:solidFill>
                <a:latin typeface="Arial"/>
                <a:cs typeface="Arial"/>
              </a:rPr>
              <a:t>unit</a:t>
            </a:r>
            <a:r>
              <a:rPr dirty="0" sz="2400" spc="-140" b="1">
                <a:solidFill>
                  <a:srgbClr val="00AF50"/>
                </a:solidFill>
                <a:latin typeface="Arial"/>
                <a:cs typeface="Arial"/>
              </a:rPr>
              <a:t> </a:t>
            </a:r>
            <a:r>
              <a:rPr dirty="0" sz="2400">
                <a:latin typeface="Arial"/>
                <a:cs typeface="Arial"/>
              </a:rPr>
              <a:t>of  </a:t>
            </a:r>
            <a:r>
              <a:rPr dirty="0" sz="2400" spc="-5">
                <a:latin typeface="Arial"/>
                <a:cs typeface="Arial"/>
              </a:rPr>
              <a:t>the nervous </a:t>
            </a:r>
            <a:r>
              <a:rPr dirty="0" sz="2400">
                <a:latin typeface="Arial"/>
                <a:cs typeface="Arial"/>
              </a:rPr>
              <a:t>system  </a:t>
            </a:r>
            <a:r>
              <a:rPr dirty="0" sz="2400" spc="-5">
                <a:latin typeface="Arial"/>
                <a:cs typeface="Arial"/>
              </a:rPr>
              <a:t>is </a:t>
            </a:r>
            <a:r>
              <a:rPr dirty="0" sz="2400">
                <a:latin typeface="Arial"/>
                <a:cs typeface="Arial"/>
              </a:rPr>
              <a:t>the </a:t>
            </a:r>
            <a:r>
              <a:rPr dirty="0" sz="2400" spc="-5">
                <a:latin typeface="Arial"/>
                <a:cs typeface="Arial"/>
              </a:rPr>
              <a:t>neuron which  has</a:t>
            </a:r>
            <a:endParaRPr sz="24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45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Cell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body</a:t>
            </a:r>
            <a:endParaRPr sz="2000">
              <a:latin typeface="Arial"/>
              <a:cs typeface="Arial"/>
            </a:endParaRPr>
          </a:p>
          <a:p>
            <a:pPr marL="1155700">
              <a:lnSpc>
                <a:spcPct val="100000"/>
              </a:lnSpc>
              <a:spcBef>
                <a:spcPts val="225"/>
              </a:spcBef>
            </a:pPr>
            <a:r>
              <a:rPr dirty="0" sz="1800" spc="-5">
                <a:latin typeface="Arial"/>
                <a:cs typeface="Arial"/>
              </a:rPr>
              <a:t>Nucleus</a:t>
            </a:r>
            <a:endParaRPr sz="18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29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Dendrites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Arial"/>
                <a:cs typeface="Arial"/>
              </a:rPr>
              <a:t>Axon</a:t>
            </a:r>
            <a:endParaRPr sz="2000">
              <a:latin typeface="Arial"/>
              <a:cs typeface="Arial"/>
            </a:endParaRPr>
          </a:p>
          <a:p>
            <a:pPr marL="1155700" marR="5080">
              <a:lnSpc>
                <a:spcPct val="110000"/>
              </a:lnSpc>
              <a:spcBef>
                <a:spcPts val="10"/>
              </a:spcBef>
            </a:pPr>
            <a:r>
              <a:rPr dirty="0" sz="1800" spc="-10">
                <a:latin typeface="Arial"/>
                <a:cs typeface="Arial"/>
              </a:rPr>
              <a:t>Myelination  </a:t>
            </a:r>
            <a:r>
              <a:rPr dirty="0" sz="1800" spc="-5">
                <a:latin typeface="Arial"/>
                <a:cs typeface="Arial"/>
              </a:rPr>
              <a:t>Nodes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70">
                <a:latin typeface="Arial"/>
                <a:cs typeface="Arial"/>
              </a:rPr>
              <a:t> </a:t>
            </a:r>
            <a:r>
              <a:rPr dirty="0" sz="1800" spc="-5">
                <a:latin typeface="Arial"/>
                <a:cs typeface="Arial"/>
              </a:rPr>
              <a:t>Ranvier</a:t>
            </a:r>
            <a:endParaRPr sz="18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29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Arial"/>
                <a:cs typeface="Arial"/>
              </a:rPr>
              <a:t>Axon</a:t>
            </a:r>
            <a:r>
              <a:rPr dirty="0" sz="2000" spc="-8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terminals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>
                <a:latin typeface="Arial"/>
                <a:cs typeface="Arial"/>
              </a:rPr>
              <a:t>Synaptic end</a:t>
            </a:r>
            <a:r>
              <a:rPr dirty="0" sz="2000" spc="-11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bulbs</a:t>
            </a:r>
            <a:endParaRPr sz="2000">
              <a:latin typeface="Arial"/>
              <a:cs typeface="Arial"/>
            </a:endParaRPr>
          </a:p>
          <a:p>
            <a:pPr marL="756285" indent="-286385">
              <a:lnSpc>
                <a:spcPct val="100000"/>
              </a:lnSpc>
              <a:spcBef>
                <a:spcPts val="240"/>
              </a:spcBef>
              <a:buChar char="–"/>
              <a:tabLst>
                <a:tab pos="756285" algn="l"/>
                <a:tab pos="756920" algn="l"/>
              </a:tabLst>
            </a:pPr>
            <a:r>
              <a:rPr dirty="0" sz="2000" spc="-5">
                <a:latin typeface="Arial"/>
                <a:cs typeface="Arial"/>
              </a:rPr>
              <a:t>Neurotransmitter</a:t>
            </a:r>
            <a:endParaRPr sz="2000">
              <a:latin typeface="Arial"/>
              <a:cs typeface="Arial"/>
            </a:endParaRPr>
          </a:p>
          <a:p>
            <a:pPr marL="1155700" marR="428625">
              <a:lnSpc>
                <a:spcPts val="1939"/>
              </a:lnSpc>
              <a:spcBef>
                <a:spcPts val="470"/>
              </a:spcBef>
            </a:pPr>
            <a:r>
              <a:rPr dirty="0" sz="1800">
                <a:latin typeface="Arial"/>
                <a:cs typeface="Arial"/>
              </a:rPr>
              <a:t>Ac</a:t>
            </a:r>
            <a:r>
              <a:rPr dirty="0" sz="1800" spc="-10">
                <a:latin typeface="Arial"/>
                <a:cs typeface="Arial"/>
              </a:rPr>
              <a:t>e</a:t>
            </a:r>
            <a:r>
              <a:rPr dirty="0" sz="1800">
                <a:latin typeface="Arial"/>
                <a:cs typeface="Arial"/>
              </a:rPr>
              <a:t>t</a:t>
            </a:r>
            <a:r>
              <a:rPr dirty="0" sz="1800" spc="-20">
                <a:latin typeface="Arial"/>
                <a:cs typeface="Arial"/>
              </a:rPr>
              <a:t>y</a:t>
            </a:r>
            <a:r>
              <a:rPr dirty="0" sz="1800" spc="-5">
                <a:latin typeface="Arial"/>
                <a:cs typeface="Arial"/>
              </a:rPr>
              <a:t>lc</a:t>
            </a:r>
            <a:r>
              <a:rPr dirty="0" sz="1800" spc="-15">
                <a:latin typeface="Arial"/>
                <a:cs typeface="Arial"/>
              </a:rPr>
              <a:t>h</a:t>
            </a:r>
            <a:r>
              <a:rPr dirty="0" sz="1800" spc="-5">
                <a:latin typeface="Arial"/>
                <a:cs typeface="Arial"/>
              </a:rPr>
              <a:t>o</a:t>
            </a:r>
            <a:r>
              <a:rPr dirty="0" sz="1800" spc="-15">
                <a:latin typeface="Arial"/>
                <a:cs typeface="Arial"/>
              </a:rPr>
              <a:t>l</a:t>
            </a:r>
            <a:r>
              <a:rPr dirty="0" sz="1800" spc="-5">
                <a:latin typeface="Arial"/>
                <a:cs typeface="Arial"/>
              </a:rPr>
              <a:t>i</a:t>
            </a:r>
            <a:r>
              <a:rPr dirty="0" sz="1800" spc="-15">
                <a:latin typeface="Arial"/>
                <a:cs typeface="Arial"/>
              </a:rPr>
              <a:t>n</a:t>
            </a:r>
            <a:r>
              <a:rPr dirty="0" sz="1800" spc="-5">
                <a:latin typeface="Arial"/>
                <a:cs typeface="Arial"/>
              </a:rPr>
              <a:t>e  </a:t>
            </a:r>
            <a:r>
              <a:rPr dirty="0" sz="1800" spc="-5">
                <a:latin typeface="Arial"/>
                <a:cs typeface="Arial"/>
              </a:rPr>
              <a:t>(ACH)</a:t>
            </a:r>
            <a:endParaRPr sz="18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074158" y="1109599"/>
            <a:ext cx="635" cy="441959"/>
          </a:xfrm>
          <a:custGeom>
            <a:avLst/>
            <a:gdLst/>
            <a:ahLst/>
            <a:cxnLst/>
            <a:rect l="l" t="t" r="r" b="b"/>
            <a:pathLst>
              <a:path w="635" h="441959">
                <a:moveTo>
                  <a:pt x="-63309" y="220789"/>
                </a:moveTo>
                <a:lnTo>
                  <a:pt x="63690" y="220789"/>
                </a:lnTo>
              </a:path>
            </a:pathLst>
          </a:custGeom>
          <a:ln w="441578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5068823" y="1073403"/>
            <a:ext cx="123189" cy="109855"/>
          </a:xfrm>
          <a:custGeom>
            <a:avLst/>
            <a:gdLst/>
            <a:ahLst/>
            <a:cxnLst/>
            <a:rect l="l" t="t" r="r" b="b"/>
            <a:pathLst>
              <a:path w="123189" h="109855">
                <a:moveTo>
                  <a:pt x="0" y="109855"/>
                </a:moveTo>
                <a:lnTo>
                  <a:pt x="123062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5048630" y="672337"/>
            <a:ext cx="20320" cy="509270"/>
          </a:xfrm>
          <a:custGeom>
            <a:avLst/>
            <a:gdLst/>
            <a:ahLst/>
            <a:cxnLst/>
            <a:rect l="l" t="t" r="r" b="b"/>
            <a:pathLst>
              <a:path w="20320" h="509269">
                <a:moveTo>
                  <a:pt x="20320" y="509270"/>
                </a:moveTo>
                <a:lnTo>
                  <a:pt x="0" y="0"/>
                </a:lnTo>
              </a:path>
            </a:pathLst>
          </a:custGeom>
          <a:ln w="76199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5035296" y="1391411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 h="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209032" y="1109472"/>
            <a:ext cx="100965" cy="281940"/>
          </a:xfrm>
          <a:custGeom>
            <a:avLst/>
            <a:gdLst/>
            <a:ahLst/>
            <a:cxnLst/>
            <a:rect l="l" t="t" r="r" b="b"/>
            <a:pathLst>
              <a:path w="100964" h="281940">
                <a:moveTo>
                  <a:pt x="0" y="281939"/>
                </a:moveTo>
                <a:lnTo>
                  <a:pt x="100583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312920" y="1196339"/>
            <a:ext cx="844550" cy="2048510"/>
          </a:xfrm>
          <a:custGeom>
            <a:avLst/>
            <a:gdLst/>
            <a:ahLst/>
            <a:cxnLst/>
            <a:rect l="l" t="t" r="r" b="b"/>
            <a:pathLst>
              <a:path w="844550" h="2048510">
                <a:moveTo>
                  <a:pt x="673988" y="877188"/>
                </a:moveTo>
                <a:lnTo>
                  <a:pt x="673988" y="1171067"/>
                </a:lnTo>
                <a:lnTo>
                  <a:pt x="844295" y="1024127"/>
                </a:lnTo>
                <a:lnTo>
                  <a:pt x="673988" y="877188"/>
                </a:lnTo>
                <a:close/>
              </a:path>
              <a:path w="844550" h="2048510">
                <a:moveTo>
                  <a:pt x="482726" y="1634998"/>
                </a:moveTo>
                <a:lnTo>
                  <a:pt x="361568" y="1634998"/>
                </a:lnTo>
                <a:lnTo>
                  <a:pt x="422147" y="2048256"/>
                </a:lnTo>
                <a:lnTo>
                  <a:pt x="482726" y="1634998"/>
                </a:lnTo>
                <a:close/>
              </a:path>
              <a:path w="844550" h="2048510">
                <a:moveTo>
                  <a:pt x="201294" y="1352169"/>
                </a:moveTo>
                <a:lnTo>
                  <a:pt x="123570" y="1748282"/>
                </a:lnTo>
                <a:lnTo>
                  <a:pt x="286892" y="1559940"/>
                </a:lnTo>
                <a:lnTo>
                  <a:pt x="201294" y="1352169"/>
                </a:lnTo>
                <a:close/>
              </a:path>
              <a:path w="844550" h="2048510">
                <a:moveTo>
                  <a:pt x="643001" y="1352169"/>
                </a:moveTo>
                <a:lnTo>
                  <a:pt x="557402" y="1559940"/>
                </a:lnTo>
                <a:lnTo>
                  <a:pt x="720597" y="1748282"/>
                </a:lnTo>
                <a:lnTo>
                  <a:pt x="643001" y="1352169"/>
                </a:lnTo>
                <a:close/>
              </a:path>
              <a:path w="844550" h="2048510">
                <a:moveTo>
                  <a:pt x="422147" y="512063"/>
                </a:moveTo>
                <a:lnTo>
                  <a:pt x="370171" y="527701"/>
                </a:lnTo>
                <a:lnTo>
                  <a:pt x="322915" y="572055"/>
                </a:lnTo>
                <a:lnTo>
                  <a:pt x="301551" y="603802"/>
                </a:lnTo>
                <a:lnTo>
                  <a:pt x="281960" y="641289"/>
                </a:lnTo>
                <a:lnTo>
                  <a:pt x="264339" y="684036"/>
                </a:lnTo>
                <a:lnTo>
                  <a:pt x="248887" y="731564"/>
                </a:lnTo>
                <a:lnTo>
                  <a:pt x="235802" y="783393"/>
                </a:lnTo>
                <a:lnTo>
                  <a:pt x="225280" y="839044"/>
                </a:lnTo>
                <a:lnTo>
                  <a:pt x="217519" y="898036"/>
                </a:lnTo>
                <a:lnTo>
                  <a:pt x="212718" y="959891"/>
                </a:lnTo>
                <a:lnTo>
                  <a:pt x="211074" y="1024127"/>
                </a:lnTo>
                <a:lnTo>
                  <a:pt x="212718" y="1088364"/>
                </a:lnTo>
                <a:lnTo>
                  <a:pt x="217519" y="1150219"/>
                </a:lnTo>
                <a:lnTo>
                  <a:pt x="225280" y="1209211"/>
                </a:lnTo>
                <a:lnTo>
                  <a:pt x="235802" y="1264862"/>
                </a:lnTo>
                <a:lnTo>
                  <a:pt x="248887" y="1316691"/>
                </a:lnTo>
                <a:lnTo>
                  <a:pt x="264339" y="1364219"/>
                </a:lnTo>
                <a:lnTo>
                  <a:pt x="281960" y="1406966"/>
                </a:lnTo>
                <a:lnTo>
                  <a:pt x="301551" y="1444453"/>
                </a:lnTo>
                <a:lnTo>
                  <a:pt x="322915" y="1476200"/>
                </a:lnTo>
                <a:lnTo>
                  <a:pt x="370171" y="1520554"/>
                </a:lnTo>
                <a:lnTo>
                  <a:pt x="422147" y="1536192"/>
                </a:lnTo>
                <a:lnTo>
                  <a:pt x="448627" y="1532202"/>
                </a:lnTo>
                <a:lnTo>
                  <a:pt x="498441" y="1501727"/>
                </a:lnTo>
                <a:lnTo>
                  <a:pt x="542744" y="1444453"/>
                </a:lnTo>
                <a:lnTo>
                  <a:pt x="562335" y="1406966"/>
                </a:lnTo>
                <a:lnTo>
                  <a:pt x="579956" y="1364219"/>
                </a:lnTo>
                <a:lnTo>
                  <a:pt x="595408" y="1316691"/>
                </a:lnTo>
                <a:lnTo>
                  <a:pt x="608493" y="1264862"/>
                </a:lnTo>
                <a:lnTo>
                  <a:pt x="619015" y="1209211"/>
                </a:lnTo>
                <a:lnTo>
                  <a:pt x="626776" y="1150219"/>
                </a:lnTo>
                <a:lnTo>
                  <a:pt x="631577" y="1088364"/>
                </a:lnTo>
                <a:lnTo>
                  <a:pt x="633221" y="1024127"/>
                </a:lnTo>
                <a:lnTo>
                  <a:pt x="631577" y="959891"/>
                </a:lnTo>
                <a:lnTo>
                  <a:pt x="626776" y="898036"/>
                </a:lnTo>
                <a:lnTo>
                  <a:pt x="619015" y="839044"/>
                </a:lnTo>
                <a:lnTo>
                  <a:pt x="608493" y="783393"/>
                </a:lnTo>
                <a:lnTo>
                  <a:pt x="595408" y="731564"/>
                </a:lnTo>
                <a:lnTo>
                  <a:pt x="579956" y="684036"/>
                </a:lnTo>
                <a:lnTo>
                  <a:pt x="562335" y="641289"/>
                </a:lnTo>
                <a:lnTo>
                  <a:pt x="542744" y="603802"/>
                </a:lnTo>
                <a:lnTo>
                  <a:pt x="521380" y="572055"/>
                </a:lnTo>
                <a:lnTo>
                  <a:pt x="474124" y="527701"/>
                </a:lnTo>
                <a:lnTo>
                  <a:pt x="422147" y="512063"/>
                </a:lnTo>
                <a:close/>
              </a:path>
              <a:path w="844550" h="2048510">
                <a:moveTo>
                  <a:pt x="170306" y="877188"/>
                </a:moveTo>
                <a:lnTo>
                  <a:pt x="0" y="1024127"/>
                </a:lnTo>
                <a:lnTo>
                  <a:pt x="170306" y="1171067"/>
                </a:lnTo>
                <a:lnTo>
                  <a:pt x="170306" y="877188"/>
                </a:lnTo>
                <a:close/>
              </a:path>
              <a:path w="844550" h="2048510">
                <a:moveTo>
                  <a:pt x="123570" y="299974"/>
                </a:moveTo>
                <a:lnTo>
                  <a:pt x="201294" y="696087"/>
                </a:lnTo>
                <a:lnTo>
                  <a:pt x="286892" y="488314"/>
                </a:lnTo>
                <a:lnTo>
                  <a:pt x="123570" y="299974"/>
                </a:lnTo>
                <a:close/>
              </a:path>
              <a:path w="844550" h="2048510">
                <a:moveTo>
                  <a:pt x="720597" y="299974"/>
                </a:moveTo>
                <a:lnTo>
                  <a:pt x="557402" y="488314"/>
                </a:lnTo>
                <a:lnTo>
                  <a:pt x="643001" y="696087"/>
                </a:lnTo>
                <a:lnTo>
                  <a:pt x="720597" y="299974"/>
                </a:lnTo>
                <a:close/>
              </a:path>
              <a:path w="844550" h="2048510">
                <a:moveTo>
                  <a:pt x="422147" y="0"/>
                </a:moveTo>
                <a:lnTo>
                  <a:pt x="361568" y="413258"/>
                </a:lnTo>
                <a:lnTo>
                  <a:pt x="482726" y="413258"/>
                </a:lnTo>
                <a:lnTo>
                  <a:pt x="422147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/>
          <p:nvPr/>
        </p:nvSpPr>
        <p:spPr>
          <a:xfrm>
            <a:off x="4471415" y="1594103"/>
            <a:ext cx="525780" cy="1257300"/>
          </a:xfrm>
          <a:custGeom>
            <a:avLst/>
            <a:gdLst/>
            <a:ahLst/>
            <a:cxnLst/>
            <a:rect l="l" t="t" r="r" b="b"/>
            <a:pathLst>
              <a:path w="525779" h="1257300">
                <a:moveTo>
                  <a:pt x="262889" y="0"/>
                </a:moveTo>
                <a:lnTo>
                  <a:pt x="209916" y="12770"/>
                </a:lnTo>
                <a:lnTo>
                  <a:pt x="160573" y="49399"/>
                </a:lnTo>
                <a:lnTo>
                  <a:pt x="115918" y="107357"/>
                </a:lnTo>
                <a:lnTo>
                  <a:pt x="95679" y="143545"/>
                </a:lnTo>
                <a:lnTo>
                  <a:pt x="77009" y="184118"/>
                </a:lnTo>
                <a:lnTo>
                  <a:pt x="60040" y="228760"/>
                </a:lnTo>
                <a:lnTo>
                  <a:pt x="44905" y="277155"/>
                </a:lnTo>
                <a:lnTo>
                  <a:pt x="31735" y="328987"/>
                </a:lnTo>
                <a:lnTo>
                  <a:pt x="20663" y="383940"/>
                </a:lnTo>
                <a:lnTo>
                  <a:pt x="11821" y="441699"/>
                </a:lnTo>
                <a:lnTo>
                  <a:pt x="5342" y="501948"/>
                </a:lnTo>
                <a:lnTo>
                  <a:pt x="1357" y="564370"/>
                </a:lnTo>
                <a:lnTo>
                  <a:pt x="0" y="628650"/>
                </a:lnTo>
                <a:lnTo>
                  <a:pt x="1357" y="692929"/>
                </a:lnTo>
                <a:lnTo>
                  <a:pt x="5342" y="755351"/>
                </a:lnTo>
                <a:lnTo>
                  <a:pt x="11821" y="815600"/>
                </a:lnTo>
                <a:lnTo>
                  <a:pt x="20663" y="873359"/>
                </a:lnTo>
                <a:lnTo>
                  <a:pt x="31735" y="928312"/>
                </a:lnTo>
                <a:lnTo>
                  <a:pt x="44905" y="980144"/>
                </a:lnTo>
                <a:lnTo>
                  <a:pt x="60040" y="1028539"/>
                </a:lnTo>
                <a:lnTo>
                  <a:pt x="77009" y="1073181"/>
                </a:lnTo>
                <a:lnTo>
                  <a:pt x="95679" y="1113754"/>
                </a:lnTo>
                <a:lnTo>
                  <a:pt x="115918" y="1149942"/>
                </a:lnTo>
                <a:lnTo>
                  <a:pt x="137593" y="1181430"/>
                </a:lnTo>
                <a:lnTo>
                  <a:pt x="184725" y="1229039"/>
                </a:lnTo>
                <a:lnTo>
                  <a:pt x="236015" y="1254054"/>
                </a:lnTo>
                <a:lnTo>
                  <a:pt x="262889" y="1257300"/>
                </a:lnTo>
                <a:lnTo>
                  <a:pt x="289764" y="1254054"/>
                </a:lnTo>
                <a:lnTo>
                  <a:pt x="341054" y="1229039"/>
                </a:lnTo>
                <a:lnTo>
                  <a:pt x="388186" y="1181430"/>
                </a:lnTo>
                <a:lnTo>
                  <a:pt x="409861" y="1149942"/>
                </a:lnTo>
                <a:lnTo>
                  <a:pt x="430100" y="1113754"/>
                </a:lnTo>
                <a:lnTo>
                  <a:pt x="448770" y="1073181"/>
                </a:lnTo>
                <a:lnTo>
                  <a:pt x="465739" y="1028539"/>
                </a:lnTo>
                <a:lnTo>
                  <a:pt x="480874" y="980144"/>
                </a:lnTo>
                <a:lnTo>
                  <a:pt x="494044" y="928312"/>
                </a:lnTo>
                <a:lnTo>
                  <a:pt x="505116" y="873359"/>
                </a:lnTo>
                <a:lnTo>
                  <a:pt x="513958" y="815600"/>
                </a:lnTo>
                <a:lnTo>
                  <a:pt x="520437" y="755351"/>
                </a:lnTo>
                <a:lnTo>
                  <a:pt x="524422" y="692929"/>
                </a:lnTo>
                <a:lnTo>
                  <a:pt x="525780" y="628650"/>
                </a:lnTo>
                <a:lnTo>
                  <a:pt x="524422" y="564370"/>
                </a:lnTo>
                <a:lnTo>
                  <a:pt x="520437" y="501948"/>
                </a:lnTo>
                <a:lnTo>
                  <a:pt x="513958" y="441699"/>
                </a:lnTo>
                <a:lnTo>
                  <a:pt x="505116" y="383940"/>
                </a:lnTo>
                <a:lnTo>
                  <a:pt x="494044" y="328987"/>
                </a:lnTo>
                <a:lnTo>
                  <a:pt x="480874" y="277155"/>
                </a:lnTo>
                <a:lnTo>
                  <a:pt x="465739" y="228760"/>
                </a:lnTo>
                <a:lnTo>
                  <a:pt x="448770" y="184118"/>
                </a:lnTo>
                <a:lnTo>
                  <a:pt x="430100" y="143545"/>
                </a:lnTo>
                <a:lnTo>
                  <a:pt x="409861" y="107357"/>
                </a:lnTo>
                <a:lnTo>
                  <a:pt x="388186" y="75869"/>
                </a:lnTo>
                <a:lnTo>
                  <a:pt x="341054" y="28260"/>
                </a:lnTo>
                <a:lnTo>
                  <a:pt x="289764" y="3245"/>
                </a:lnTo>
                <a:lnTo>
                  <a:pt x="262889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/>
          <p:nvPr/>
        </p:nvSpPr>
        <p:spPr>
          <a:xfrm>
            <a:off x="4362450" y="1338833"/>
            <a:ext cx="149860" cy="352425"/>
          </a:xfrm>
          <a:custGeom>
            <a:avLst/>
            <a:gdLst/>
            <a:ahLst/>
            <a:cxnLst/>
            <a:rect l="l" t="t" r="r" b="b"/>
            <a:pathLst>
              <a:path w="149860" h="352425">
                <a:moveTo>
                  <a:pt x="149351" y="352043"/>
                </a:moveTo>
                <a:lnTo>
                  <a:pt x="0" y="0"/>
                </a:lnTo>
              </a:path>
            </a:pathLst>
          </a:custGeom>
          <a:ln w="126492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9" name="object 39"/>
          <p:cNvSpPr/>
          <p:nvPr/>
        </p:nvSpPr>
        <p:spPr>
          <a:xfrm>
            <a:off x="4361688" y="984503"/>
            <a:ext cx="26034" cy="424180"/>
          </a:xfrm>
          <a:custGeom>
            <a:avLst/>
            <a:gdLst/>
            <a:ahLst/>
            <a:cxnLst/>
            <a:rect l="l" t="t" r="r" b="b"/>
            <a:pathLst>
              <a:path w="26035" h="424180">
                <a:moveTo>
                  <a:pt x="25908" y="423672"/>
                </a:moveTo>
                <a:lnTo>
                  <a:pt x="0" y="0"/>
                </a:lnTo>
              </a:path>
            </a:pathLst>
          </a:custGeom>
          <a:ln w="76199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/>
          <p:nvPr/>
        </p:nvSpPr>
        <p:spPr>
          <a:xfrm>
            <a:off x="4213859" y="1054608"/>
            <a:ext cx="173990" cy="353695"/>
          </a:xfrm>
          <a:custGeom>
            <a:avLst/>
            <a:gdLst/>
            <a:ahLst/>
            <a:cxnLst/>
            <a:rect l="l" t="t" r="r" b="b"/>
            <a:pathLst>
              <a:path w="173989" h="353694">
                <a:moveTo>
                  <a:pt x="173736" y="353567"/>
                </a:move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1" name="object 41"/>
          <p:cNvSpPr/>
          <p:nvPr/>
        </p:nvSpPr>
        <p:spPr>
          <a:xfrm>
            <a:off x="4212082" y="2113533"/>
            <a:ext cx="311150" cy="224790"/>
          </a:xfrm>
          <a:custGeom>
            <a:avLst/>
            <a:gdLst/>
            <a:ahLst/>
            <a:cxnLst/>
            <a:rect l="l" t="t" r="r" b="b"/>
            <a:pathLst>
              <a:path w="311150" h="224789">
                <a:moveTo>
                  <a:pt x="310641" y="224662"/>
                </a:moveTo>
                <a:lnTo>
                  <a:pt x="0" y="0"/>
                </a:lnTo>
              </a:path>
            </a:pathLst>
          </a:custGeom>
          <a:ln w="1270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/>
          <p:nvPr/>
        </p:nvSpPr>
        <p:spPr>
          <a:xfrm>
            <a:off x="4028566" y="1810130"/>
            <a:ext cx="241300" cy="349885"/>
          </a:xfrm>
          <a:custGeom>
            <a:avLst/>
            <a:gdLst/>
            <a:ahLst/>
            <a:cxnLst/>
            <a:rect l="l" t="t" r="r" b="b"/>
            <a:pathLst>
              <a:path w="241300" h="349885">
                <a:moveTo>
                  <a:pt x="241046" y="349377"/>
                </a:move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3" name="object 43"/>
          <p:cNvSpPr/>
          <p:nvPr/>
        </p:nvSpPr>
        <p:spPr>
          <a:xfrm>
            <a:off x="3937761" y="1947798"/>
            <a:ext cx="332105" cy="212090"/>
          </a:xfrm>
          <a:custGeom>
            <a:avLst/>
            <a:gdLst/>
            <a:ahLst/>
            <a:cxnLst/>
            <a:rect l="l" t="t" r="r" b="b"/>
            <a:pathLst>
              <a:path w="332104" h="212089">
                <a:moveTo>
                  <a:pt x="331850" y="211709"/>
                </a:move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/>
          <p:nvPr/>
        </p:nvSpPr>
        <p:spPr>
          <a:xfrm>
            <a:off x="4733163" y="1107313"/>
            <a:ext cx="181610" cy="403225"/>
          </a:xfrm>
          <a:custGeom>
            <a:avLst/>
            <a:gdLst/>
            <a:ahLst/>
            <a:cxnLst/>
            <a:rect l="l" t="t" r="r" b="b"/>
            <a:pathLst>
              <a:path w="181610" h="403225">
                <a:moveTo>
                  <a:pt x="181228" y="402716"/>
                </a:moveTo>
                <a:lnTo>
                  <a:pt x="0" y="0"/>
                </a:lnTo>
              </a:path>
            </a:pathLst>
          </a:custGeom>
          <a:ln w="1270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5" name="object 45"/>
          <p:cNvSpPr/>
          <p:nvPr/>
        </p:nvSpPr>
        <p:spPr>
          <a:xfrm>
            <a:off x="4759833" y="1026922"/>
            <a:ext cx="67310" cy="151130"/>
          </a:xfrm>
          <a:custGeom>
            <a:avLst/>
            <a:gdLst/>
            <a:ahLst/>
            <a:cxnLst/>
            <a:rect l="l" t="t" r="r" b="b"/>
            <a:pathLst>
              <a:path w="67310" h="151130">
                <a:moveTo>
                  <a:pt x="0" y="150622"/>
                </a:moveTo>
                <a:lnTo>
                  <a:pt x="67309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/>
          <p:nvPr/>
        </p:nvSpPr>
        <p:spPr>
          <a:xfrm>
            <a:off x="4534915" y="723011"/>
            <a:ext cx="227329" cy="456565"/>
          </a:xfrm>
          <a:custGeom>
            <a:avLst/>
            <a:gdLst/>
            <a:ahLst/>
            <a:cxnLst/>
            <a:rect l="l" t="t" r="r" b="b"/>
            <a:pathLst>
              <a:path w="227329" h="456565">
                <a:moveTo>
                  <a:pt x="227203" y="456311"/>
                </a:move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7" name="object 47"/>
          <p:cNvSpPr/>
          <p:nvPr/>
        </p:nvSpPr>
        <p:spPr>
          <a:xfrm>
            <a:off x="5119115" y="1956252"/>
            <a:ext cx="215265" cy="236854"/>
          </a:xfrm>
          <a:custGeom>
            <a:avLst/>
            <a:gdLst/>
            <a:ahLst/>
            <a:cxnLst/>
            <a:rect l="l" t="t" r="r" b="b"/>
            <a:pathLst>
              <a:path w="215264" h="236855">
                <a:moveTo>
                  <a:pt x="0" y="236783"/>
                </a:moveTo>
                <a:lnTo>
                  <a:pt x="29114" y="226274"/>
                </a:lnTo>
                <a:lnTo>
                  <a:pt x="58229" y="217003"/>
                </a:lnTo>
                <a:lnTo>
                  <a:pt x="87153" y="205779"/>
                </a:lnTo>
                <a:lnTo>
                  <a:pt x="115697" y="189412"/>
                </a:lnTo>
                <a:lnTo>
                  <a:pt x="120598" y="181227"/>
                </a:lnTo>
                <a:lnTo>
                  <a:pt x="124333" y="168028"/>
                </a:lnTo>
                <a:lnTo>
                  <a:pt x="127877" y="153711"/>
                </a:lnTo>
                <a:lnTo>
                  <a:pt x="132207" y="142168"/>
                </a:lnTo>
                <a:lnTo>
                  <a:pt x="140386" y="129534"/>
                </a:lnTo>
                <a:lnTo>
                  <a:pt x="148971" y="119006"/>
                </a:lnTo>
                <a:lnTo>
                  <a:pt x="157460" y="108217"/>
                </a:lnTo>
                <a:lnTo>
                  <a:pt x="165354" y="94797"/>
                </a:lnTo>
                <a:lnTo>
                  <a:pt x="188612" y="35115"/>
                </a:lnTo>
                <a:lnTo>
                  <a:pt x="194738" y="7580"/>
                </a:lnTo>
                <a:lnTo>
                  <a:pt x="198554" y="0"/>
                </a:lnTo>
                <a:lnTo>
                  <a:pt x="214884" y="182"/>
                </a:lnTo>
              </a:path>
            </a:pathLst>
          </a:custGeom>
          <a:ln w="76199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8" name="object 48"/>
          <p:cNvSpPr/>
          <p:nvPr/>
        </p:nvSpPr>
        <p:spPr>
          <a:xfrm>
            <a:off x="4091940" y="1251203"/>
            <a:ext cx="330835" cy="281940"/>
          </a:xfrm>
          <a:custGeom>
            <a:avLst/>
            <a:gdLst/>
            <a:ahLst/>
            <a:cxnLst/>
            <a:rect l="l" t="t" r="r" b="b"/>
            <a:pathLst>
              <a:path w="330835" h="281940">
                <a:moveTo>
                  <a:pt x="330708" y="281940"/>
                </a:moveTo>
                <a:lnTo>
                  <a:pt x="280941" y="273365"/>
                </a:lnTo>
                <a:lnTo>
                  <a:pt x="231092" y="267255"/>
                </a:lnTo>
                <a:lnTo>
                  <a:pt x="181457" y="256740"/>
                </a:lnTo>
                <a:lnTo>
                  <a:pt x="132334" y="234950"/>
                </a:lnTo>
                <a:lnTo>
                  <a:pt x="122154" y="220908"/>
                </a:lnTo>
                <a:lnTo>
                  <a:pt x="114046" y="196246"/>
                </a:lnTo>
                <a:lnTo>
                  <a:pt x="106795" y="167441"/>
                </a:lnTo>
                <a:lnTo>
                  <a:pt x="99187" y="140970"/>
                </a:lnTo>
                <a:lnTo>
                  <a:pt x="77598" y="81760"/>
                </a:lnTo>
                <a:lnTo>
                  <a:pt x="56594" y="37433"/>
                </a:lnTo>
                <a:lnTo>
                  <a:pt x="32089" y="9632"/>
                </a:lnTo>
                <a:lnTo>
                  <a:pt x="0" y="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9" name="object 49"/>
          <p:cNvSpPr/>
          <p:nvPr/>
        </p:nvSpPr>
        <p:spPr>
          <a:xfrm>
            <a:off x="5003291" y="2851404"/>
            <a:ext cx="265430" cy="147320"/>
          </a:xfrm>
          <a:custGeom>
            <a:avLst/>
            <a:gdLst/>
            <a:ahLst/>
            <a:cxnLst/>
            <a:rect l="l" t="t" r="r" b="b"/>
            <a:pathLst>
              <a:path w="265429" h="147319">
                <a:moveTo>
                  <a:pt x="0" y="0"/>
                </a:moveTo>
                <a:lnTo>
                  <a:pt x="27177" y="60346"/>
                </a:lnTo>
                <a:lnTo>
                  <a:pt x="58257" y="101869"/>
                </a:lnTo>
                <a:lnTo>
                  <a:pt x="92140" y="127890"/>
                </a:lnTo>
                <a:lnTo>
                  <a:pt x="127730" y="141732"/>
                </a:lnTo>
                <a:lnTo>
                  <a:pt x="163926" y="146714"/>
                </a:lnTo>
                <a:lnTo>
                  <a:pt x="199632" y="146161"/>
                </a:lnTo>
                <a:lnTo>
                  <a:pt x="233747" y="143392"/>
                </a:lnTo>
                <a:lnTo>
                  <a:pt x="265175" y="141732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0" name="object 50"/>
          <p:cNvSpPr/>
          <p:nvPr/>
        </p:nvSpPr>
        <p:spPr>
          <a:xfrm>
            <a:off x="5045964" y="2961132"/>
            <a:ext cx="166370" cy="424180"/>
          </a:xfrm>
          <a:custGeom>
            <a:avLst/>
            <a:gdLst/>
            <a:ahLst/>
            <a:cxnLst/>
            <a:rect l="l" t="t" r="r" b="b"/>
            <a:pathLst>
              <a:path w="166370" h="424179">
                <a:moveTo>
                  <a:pt x="0" y="0"/>
                </a:moveTo>
                <a:lnTo>
                  <a:pt x="13252" y="69616"/>
                </a:lnTo>
                <a:lnTo>
                  <a:pt x="24525" y="116242"/>
                </a:lnTo>
                <a:lnTo>
                  <a:pt x="47780" y="173021"/>
                </a:lnTo>
                <a:lnTo>
                  <a:pt x="63085" y="199422"/>
                </a:lnTo>
                <a:lnTo>
                  <a:pt x="83058" y="235330"/>
                </a:lnTo>
                <a:lnTo>
                  <a:pt x="87550" y="246014"/>
                </a:lnTo>
                <a:lnTo>
                  <a:pt x="91376" y="258889"/>
                </a:lnTo>
                <a:lnTo>
                  <a:pt x="95202" y="271764"/>
                </a:lnTo>
                <a:lnTo>
                  <a:pt x="99695" y="282447"/>
                </a:lnTo>
                <a:lnTo>
                  <a:pt x="107892" y="294989"/>
                </a:lnTo>
                <a:lnTo>
                  <a:pt x="116506" y="305434"/>
                </a:lnTo>
                <a:lnTo>
                  <a:pt x="125001" y="316166"/>
                </a:lnTo>
                <a:lnTo>
                  <a:pt x="132841" y="329564"/>
                </a:lnTo>
                <a:lnTo>
                  <a:pt x="143291" y="355413"/>
                </a:lnTo>
                <a:lnTo>
                  <a:pt x="154146" y="386524"/>
                </a:lnTo>
                <a:lnTo>
                  <a:pt x="162667" y="412682"/>
                </a:lnTo>
                <a:lnTo>
                  <a:pt x="166115" y="423671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1" name="object 51"/>
          <p:cNvSpPr/>
          <p:nvPr/>
        </p:nvSpPr>
        <p:spPr>
          <a:xfrm>
            <a:off x="5113782" y="3195066"/>
            <a:ext cx="0" cy="565785"/>
          </a:xfrm>
          <a:custGeom>
            <a:avLst/>
            <a:gdLst/>
            <a:ahLst/>
            <a:cxnLst/>
            <a:rect l="l" t="t" r="r" b="b"/>
            <a:pathLst>
              <a:path w="0" h="565785">
                <a:moveTo>
                  <a:pt x="0" y="0"/>
                </a:moveTo>
                <a:lnTo>
                  <a:pt x="0" y="0"/>
                </a:lnTo>
                <a:lnTo>
                  <a:pt x="0" y="514003"/>
                </a:lnTo>
                <a:lnTo>
                  <a:pt x="0" y="565404"/>
                </a:lnTo>
              </a:path>
            </a:pathLst>
          </a:custGeom>
          <a:ln w="50292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2" name="object 52"/>
          <p:cNvSpPr/>
          <p:nvPr/>
        </p:nvSpPr>
        <p:spPr>
          <a:xfrm>
            <a:off x="3938015" y="2223516"/>
            <a:ext cx="429895" cy="145415"/>
          </a:xfrm>
          <a:custGeom>
            <a:avLst/>
            <a:gdLst/>
            <a:ahLst/>
            <a:cxnLst/>
            <a:rect l="l" t="t" r="r" b="b"/>
            <a:pathLst>
              <a:path w="429895" h="145414">
                <a:moveTo>
                  <a:pt x="429768" y="0"/>
                </a:moveTo>
                <a:lnTo>
                  <a:pt x="388340" y="10840"/>
                </a:lnTo>
                <a:lnTo>
                  <a:pt x="346948" y="20716"/>
                </a:lnTo>
                <a:lnTo>
                  <a:pt x="305627" y="31950"/>
                </a:lnTo>
                <a:lnTo>
                  <a:pt x="264413" y="46862"/>
                </a:lnTo>
                <a:lnTo>
                  <a:pt x="218417" y="72129"/>
                </a:lnTo>
                <a:lnTo>
                  <a:pt x="210618" y="88069"/>
                </a:lnTo>
                <a:lnTo>
                  <a:pt x="215028" y="93663"/>
                </a:lnTo>
                <a:lnTo>
                  <a:pt x="221771" y="98271"/>
                </a:lnTo>
                <a:lnTo>
                  <a:pt x="228441" y="102341"/>
                </a:lnTo>
                <a:lnTo>
                  <a:pt x="232632" y="106323"/>
                </a:lnTo>
                <a:lnTo>
                  <a:pt x="176495" y="130326"/>
                </a:lnTo>
                <a:lnTo>
                  <a:pt x="132207" y="140588"/>
                </a:lnTo>
                <a:lnTo>
                  <a:pt x="99244" y="144928"/>
                </a:lnTo>
                <a:lnTo>
                  <a:pt x="66151" y="144446"/>
                </a:lnTo>
                <a:lnTo>
                  <a:pt x="33033" y="142035"/>
                </a:lnTo>
                <a:lnTo>
                  <a:pt x="0" y="140588"/>
                </a:lnTo>
              </a:path>
            </a:pathLst>
          </a:custGeom>
          <a:ln w="64008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3" name="object 53"/>
          <p:cNvSpPr/>
          <p:nvPr/>
        </p:nvSpPr>
        <p:spPr>
          <a:xfrm>
            <a:off x="4241291" y="2851404"/>
            <a:ext cx="231775" cy="518159"/>
          </a:xfrm>
          <a:custGeom>
            <a:avLst/>
            <a:gdLst/>
            <a:ahLst/>
            <a:cxnLst/>
            <a:rect l="l" t="t" r="r" b="b"/>
            <a:pathLst>
              <a:path w="231775" h="518160">
                <a:moveTo>
                  <a:pt x="231648" y="0"/>
                </a:moveTo>
                <a:lnTo>
                  <a:pt x="168386" y="34401"/>
                </a:lnTo>
                <a:lnTo>
                  <a:pt x="128188" y="62311"/>
                </a:lnTo>
                <a:lnTo>
                  <a:pt x="99313" y="94234"/>
                </a:lnTo>
                <a:lnTo>
                  <a:pt x="70288" y="160947"/>
                </a:lnTo>
                <a:lnTo>
                  <a:pt x="55390" y="206088"/>
                </a:lnTo>
                <a:lnTo>
                  <a:pt x="41070" y="256465"/>
                </a:lnTo>
                <a:lnTo>
                  <a:pt x="27951" y="310114"/>
                </a:lnTo>
                <a:lnTo>
                  <a:pt x="16660" y="365073"/>
                </a:lnTo>
                <a:lnTo>
                  <a:pt x="7821" y="419376"/>
                </a:lnTo>
                <a:lnTo>
                  <a:pt x="2059" y="471059"/>
                </a:lnTo>
                <a:lnTo>
                  <a:pt x="0" y="51816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4" name="object 54"/>
          <p:cNvSpPr/>
          <p:nvPr/>
        </p:nvSpPr>
        <p:spPr>
          <a:xfrm>
            <a:off x="4373879" y="2899282"/>
            <a:ext cx="81915" cy="847090"/>
          </a:xfrm>
          <a:custGeom>
            <a:avLst/>
            <a:gdLst/>
            <a:ahLst/>
            <a:cxnLst/>
            <a:rect l="l" t="t" r="r" b="b"/>
            <a:pathLst>
              <a:path w="81914" h="847089">
                <a:moveTo>
                  <a:pt x="81787" y="0"/>
                </a:moveTo>
                <a:lnTo>
                  <a:pt x="78122" y="31527"/>
                </a:lnTo>
                <a:lnTo>
                  <a:pt x="74962" y="58566"/>
                </a:lnTo>
                <a:lnTo>
                  <a:pt x="72274" y="81496"/>
                </a:lnTo>
                <a:lnTo>
                  <a:pt x="70024" y="100694"/>
                </a:lnTo>
                <a:lnTo>
                  <a:pt x="65569" y="139681"/>
                </a:lnTo>
                <a:lnTo>
                  <a:pt x="63734" y="162362"/>
                </a:lnTo>
                <a:lnTo>
                  <a:pt x="63785" y="165322"/>
                </a:lnTo>
                <a:lnTo>
                  <a:pt x="63973" y="167952"/>
                </a:lnTo>
                <a:lnTo>
                  <a:pt x="64264" y="170633"/>
                </a:lnTo>
                <a:lnTo>
                  <a:pt x="64626" y="173742"/>
                </a:lnTo>
                <a:lnTo>
                  <a:pt x="65024" y="177657"/>
                </a:lnTo>
                <a:lnTo>
                  <a:pt x="66387" y="222558"/>
                </a:lnTo>
                <a:lnTo>
                  <a:pt x="66300" y="239251"/>
                </a:lnTo>
                <a:lnTo>
                  <a:pt x="65500" y="283374"/>
                </a:lnTo>
                <a:lnTo>
                  <a:pt x="63639" y="344335"/>
                </a:lnTo>
                <a:lnTo>
                  <a:pt x="60451" y="425159"/>
                </a:lnTo>
                <a:lnTo>
                  <a:pt x="58276" y="473964"/>
                </a:lnTo>
                <a:lnTo>
                  <a:pt x="55668" y="528870"/>
                </a:lnTo>
                <a:lnTo>
                  <a:pt x="52594" y="590254"/>
                </a:lnTo>
                <a:lnTo>
                  <a:pt x="49022" y="658494"/>
                </a:lnTo>
                <a:lnTo>
                  <a:pt x="42783" y="708310"/>
                </a:lnTo>
                <a:lnTo>
                  <a:pt x="32639" y="752601"/>
                </a:lnTo>
                <a:lnTo>
                  <a:pt x="12890" y="812895"/>
                </a:lnTo>
                <a:lnTo>
                  <a:pt x="3813" y="836969"/>
                </a:lnTo>
                <a:lnTo>
                  <a:pt x="0" y="846708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5" name="object 55"/>
          <p:cNvSpPr/>
          <p:nvPr/>
        </p:nvSpPr>
        <p:spPr>
          <a:xfrm>
            <a:off x="4125467" y="3369564"/>
            <a:ext cx="297180" cy="329565"/>
          </a:xfrm>
          <a:custGeom>
            <a:avLst/>
            <a:gdLst/>
            <a:ahLst/>
            <a:cxnLst/>
            <a:rect l="l" t="t" r="r" b="b"/>
            <a:pathLst>
              <a:path w="297179" h="329564">
                <a:moveTo>
                  <a:pt x="297180" y="0"/>
                </a:moveTo>
                <a:lnTo>
                  <a:pt x="257061" y="12418"/>
                </a:lnTo>
                <a:lnTo>
                  <a:pt x="202358" y="31051"/>
                </a:lnTo>
                <a:lnTo>
                  <a:pt x="145536" y="57685"/>
                </a:lnTo>
                <a:lnTo>
                  <a:pt x="99060" y="94107"/>
                </a:lnTo>
                <a:lnTo>
                  <a:pt x="86951" y="130004"/>
                </a:lnTo>
                <a:lnTo>
                  <a:pt x="82550" y="141097"/>
                </a:lnTo>
                <a:lnTo>
                  <a:pt x="66788" y="169954"/>
                </a:lnTo>
                <a:lnTo>
                  <a:pt x="56931" y="185767"/>
                </a:lnTo>
                <a:lnTo>
                  <a:pt x="51662" y="191815"/>
                </a:lnTo>
                <a:lnTo>
                  <a:pt x="49662" y="191379"/>
                </a:lnTo>
                <a:lnTo>
                  <a:pt x="49614" y="187736"/>
                </a:lnTo>
                <a:lnTo>
                  <a:pt x="50200" y="184166"/>
                </a:lnTo>
                <a:lnTo>
                  <a:pt x="50102" y="183950"/>
                </a:lnTo>
                <a:lnTo>
                  <a:pt x="32523" y="236207"/>
                </a:lnTo>
                <a:lnTo>
                  <a:pt x="16510" y="282194"/>
                </a:lnTo>
                <a:lnTo>
                  <a:pt x="11519" y="296340"/>
                </a:lnTo>
                <a:lnTo>
                  <a:pt x="6111" y="311737"/>
                </a:lnTo>
                <a:lnTo>
                  <a:pt x="1776" y="324109"/>
                </a:lnTo>
                <a:lnTo>
                  <a:pt x="0" y="329184"/>
                </a:lnTo>
              </a:path>
            </a:pathLst>
          </a:custGeom>
          <a:ln w="76199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6" name="object 56"/>
          <p:cNvSpPr/>
          <p:nvPr/>
        </p:nvSpPr>
        <p:spPr>
          <a:xfrm>
            <a:off x="4687823" y="1853183"/>
            <a:ext cx="200025" cy="281940"/>
          </a:xfrm>
          <a:custGeom>
            <a:avLst/>
            <a:gdLst/>
            <a:ahLst/>
            <a:cxnLst/>
            <a:rect l="l" t="t" r="r" b="b"/>
            <a:pathLst>
              <a:path w="200025" h="281939">
                <a:moveTo>
                  <a:pt x="99822" y="0"/>
                </a:moveTo>
                <a:lnTo>
                  <a:pt x="60971" y="11078"/>
                </a:lnTo>
                <a:lnTo>
                  <a:pt x="29241" y="41290"/>
                </a:lnTo>
                <a:lnTo>
                  <a:pt x="7846" y="86100"/>
                </a:lnTo>
                <a:lnTo>
                  <a:pt x="0" y="140969"/>
                </a:lnTo>
                <a:lnTo>
                  <a:pt x="7846" y="195839"/>
                </a:lnTo>
                <a:lnTo>
                  <a:pt x="29241" y="240649"/>
                </a:lnTo>
                <a:lnTo>
                  <a:pt x="60971" y="270861"/>
                </a:lnTo>
                <a:lnTo>
                  <a:pt x="99822" y="281939"/>
                </a:lnTo>
                <a:lnTo>
                  <a:pt x="138672" y="270861"/>
                </a:lnTo>
                <a:lnTo>
                  <a:pt x="170402" y="240649"/>
                </a:lnTo>
                <a:lnTo>
                  <a:pt x="191797" y="195839"/>
                </a:lnTo>
                <a:lnTo>
                  <a:pt x="199643" y="140969"/>
                </a:lnTo>
                <a:lnTo>
                  <a:pt x="191797" y="86100"/>
                </a:lnTo>
                <a:lnTo>
                  <a:pt x="170402" y="41290"/>
                </a:lnTo>
                <a:lnTo>
                  <a:pt x="138672" y="11078"/>
                </a:lnTo>
                <a:lnTo>
                  <a:pt x="99822" y="0"/>
                </a:lnTo>
                <a:close/>
              </a:path>
            </a:pathLst>
          </a:custGeom>
          <a:solidFill>
            <a:srgbClr val="3399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7" name="object 57"/>
          <p:cNvSpPr/>
          <p:nvPr/>
        </p:nvSpPr>
        <p:spPr>
          <a:xfrm>
            <a:off x="4687823" y="1853183"/>
            <a:ext cx="200025" cy="281940"/>
          </a:xfrm>
          <a:custGeom>
            <a:avLst/>
            <a:gdLst/>
            <a:ahLst/>
            <a:cxnLst/>
            <a:rect l="l" t="t" r="r" b="b"/>
            <a:pathLst>
              <a:path w="200025" h="281939">
                <a:moveTo>
                  <a:pt x="0" y="140969"/>
                </a:moveTo>
                <a:lnTo>
                  <a:pt x="7846" y="86100"/>
                </a:lnTo>
                <a:lnTo>
                  <a:pt x="29241" y="41290"/>
                </a:lnTo>
                <a:lnTo>
                  <a:pt x="60971" y="11078"/>
                </a:lnTo>
                <a:lnTo>
                  <a:pt x="99822" y="0"/>
                </a:lnTo>
                <a:lnTo>
                  <a:pt x="138672" y="11078"/>
                </a:lnTo>
                <a:lnTo>
                  <a:pt x="170402" y="41290"/>
                </a:lnTo>
                <a:lnTo>
                  <a:pt x="191797" y="86100"/>
                </a:lnTo>
                <a:lnTo>
                  <a:pt x="199643" y="140969"/>
                </a:lnTo>
                <a:lnTo>
                  <a:pt x="191797" y="195839"/>
                </a:lnTo>
                <a:lnTo>
                  <a:pt x="170402" y="240649"/>
                </a:lnTo>
                <a:lnTo>
                  <a:pt x="138672" y="270861"/>
                </a:lnTo>
                <a:lnTo>
                  <a:pt x="99822" y="281939"/>
                </a:lnTo>
                <a:lnTo>
                  <a:pt x="60971" y="270861"/>
                </a:lnTo>
                <a:lnTo>
                  <a:pt x="29241" y="240649"/>
                </a:lnTo>
                <a:lnTo>
                  <a:pt x="7846" y="195839"/>
                </a:lnTo>
                <a:lnTo>
                  <a:pt x="0" y="140969"/>
                </a:lnTo>
                <a:close/>
              </a:path>
            </a:pathLst>
          </a:custGeom>
          <a:ln w="9144">
            <a:solidFill>
              <a:srgbClr val="339966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8" name="object 58"/>
          <p:cNvSpPr/>
          <p:nvPr/>
        </p:nvSpPr>
        <p:spPr>
          <a:xfrm>
            <a:off x="4643628" y="3015233"/>
            <a:ext cx="190500" cy="2613660"/>
          </a:xfrm>
          <a:custGeom>
            <a:avLst/>
            <a:gdLst/>
            <a:ahLst/>
            <a:cxnLst/>
            <a:rect l="l" t="t" r="r" b="b"/>
            <a:pathLst>
              <a:path w="190500" h="2613660">
                <a:moveTo>
                  <a:pt x="0" y="2613660"/>
                </a:moveTo>
                <a:lnTo>
                  <a:pt x="190500" y="2613660"/>
                </a:lnTo>
                <a:lnTo>
                  <a:pt x="190500" y="0"/>
                </a:lnTo>
                <a:lnTo>
                  <a:pt x="0" y="0"/>
                </a:lnTo>
                <a:lnTo>
                  <a:pt x="0" y="261366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9" name="object 59"/>
          <p:cNvSpPr/>
          <p:nvPr/>
        </p:nvSpPr>
        <p:spPr>
          <a:xfrm>
            <a:off x="4384547" y="5579364"/>
            <a:ext cx="347980" cy="377190"/>
          </a:xfrm>
          <a:custGeom>
            <a:avLst/>
            <a:gdLst/>
            <a:ahLst/>
            <a:cxnLst/>
            <a:rect l="l" t="t" r="r" b="b"/>
            <a:pathLst>
              <a:path w="347979" h="377189">
                <a:moveTo>
                  <a:pt x="347472" y="0"/>
                </a:moveTo>
                <a:lnTo>
                  <a:pt x="330596" y="10044"/>
                </a:lnTo>
                <a:lnTo>
                  <a:pt x="313626" y="18573"/>
                </a:lnTo>
                <a:lnTo>
                  <a:pt x="297037" y="29589"/>
                </a:lnTo>
                <a:lnTo>
                  <a:pt x="281304" y="47091"/>
                </a:lnTo>
                <a:lnTo>
                  <a:pt x="272411" y="68633"/>
                </a:lnTo>
                <a:lnTo>
                  <a:pt x="265302" y="98039"/>
                </a:lnTo>
                <a:lnTo>
                  <a:pt x="257909" y="125513"/>
                </a:lnTo>
                <a:lnTo>
                  <a:pt x="248157" y="141262"/>
                </a:lnTo>
                <a:lnTo>
                  <a:pt x="227578" y="153168"/>
                </a:lnTo>
                <a:lnTo>
                  <a:pt x="206867" y="164801"/>
                </a:lnTo>
                <a:lnTo>
                  <a:pt x="186132" y="176434"/>
                </a:lnTo>
                <a:lnTo>
                  <a:pt x="165480" y="188341"/>
                </a:lnTo>
                <a:lnTo>
                  <a:pt x="140799" y="224763"/>
                </a:lnTo>
                <a:lnTo>
                  <a:pt x="107553" y="258972"/>
                </a:lnTo>
                <a:lnTo>
                  <a:pt x="94990" y="269776"/>
                </a:lnTo>
                <a:lnTo>
                  <a:pt x="82676" y="282511"/>
                </a:lnTo>
                <a:lnTo>
                  <a:pt x="41058" y="340063"/>
                </a:lnTo>
                <a:lnTo>
                  <a:pt x="26812" y="367679"/>
                </a:lnTo>
                <a:lnTo>
                  <a:pt x="19829" y="376257"/>
                </a:lnTo>
                <a:lnTo>
                  <a:pt x="0" y="376694"/>
                </a:lnTo>
              </a:path>
            </a:pathLst>
          </a:custGeom>
          <a:ln w="76199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0" name="object 60"/>
          <p:cNvSpPr/>
          <p:nvPr/>
        </p:nvSpPr>
        <p:spPr>
          <a:xfrm>
            <a:off x="4748784" y="5626608"/>
            <a:ext cx="215265" cy="518159"/>
          </a:xfrm>
          <a:custGeom>
            <a:avLst/>
            <a:gdLst/>
            <a:ahLst/>
            <a:cxnLst/>
            <a:rect l="l" t="t" r="r" b="b"/>
            <a:pathLst>
              <a:path w="215264" h="518160">
                <a:moveTo>
                  <a:pt x="0" y="0"/>
                </a:moveTo>
                <a:lnTo>
                  <a:pt x="29664" y="41731"/>
                </a:lnTo>
                <a:lnTo>
                  <a:pt x="50135" y="91712"/>
                </a:lnTo>
                <a:lnTo>
                  <a:pt x="62521" y="129624"/>
                </a:lnTo>
                <a:lnTo>
                  <a:pt x="82676" y="188417"/>
                </a:lnTo>
                <a:lnTo>
                  <a:pt x="98353" y="226854"/>
                </a:lnTo>
                <a:lnTo>
                  <a:pt x="115315" y="260737"/>
                </a:lnTo>
                <a:lnTo>
                  <a:pt x="132468" y="293791"/>
                </a:lnTo>
                <a:lnTo>
                  <a:pt x="148716" y="329742"/>
                </a:lnTo>
                <a:lnTo>
                  <a:pt x="168860" y="384021"/>
                </a:lnTo>
                <a:lnTo>
                  <a:pt x="190515" y="446030"/>
                </a:lnTo>
                <a:lnTo>
                  <a:pt x="207813" y="496999"/>
                </a:lnTo>
                <a:lnTo>
                  <a:pt x="214883" y="518159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/>
          <p:cNvSpPr/>
          <p:nvPr/>
        </p:nvSpPr>
        <p:spPr>
          <a:xfrm>
            <a:off x="4565903" y="5594603"/>
            <a:ext cx="149860" cy="800100"/>
          </a:xfrm>
          <a:custGeom>
            <a:avLst/>
            <a:gdLst/>
            <a:ahLst/>
            <a:cxnLst/>
            <a:rect l="l" t="t" r="r" b="b"/>
            <a:pathLst>
              <a:path w="149860" h="800100">
                <a:moveTo>
                  <a:pt x="149351" y="0"/>
                </a:moveTo>
                <a:lnTo>
                  <a:pt x="145448" y="35712"/>
                </a:lnTo>
                <a:lnTo>
                  <a:pt x="141843" y="71699"/>
                </a:lnTo>
                <a:lnTo>
                  <a:pt x="137832" y="107136"/>
                </a:lnTo>
                <a:lnTo>
                  <a:pt x="132715" y="141198"/>
                </a:lnTo>
                <a:lnTo>
                  <a:pt x="129206" y="153926"/>
                </a:lnTo>
                <a:lnTo>
                  <a:pt x="124650" y="164726"/>
                </a:lnTo>
                <a:lnTo>
                  <a:pt x="119999" y="175529"/>
                </a:lnTo>
                <a:lnTo>
                  <a:pt x="116205" y="188264"/>
                </a:lnTo>
                <a:lnTo>
                  <a:pt x="108684" y="238774"/>
                </a:lnTo>
                <a:lnTo>
                  <a:pt x="103092" y="293420"/>
                </a:lnTo>
                <a:lnTo>
                  <a:pt x="95738" y="342551"/>
                </a:lnTo>
                <a:lnTo>
                  <a:pt x="82931" y="376516"/>
                </a:lnTo>
                <a:lnTo>
                  <a:pt x="61790" y="410120"/>
                </a:lnTo>
                <a:lnTo>
                  <a:pt x="44448" y="445648"/>
                </a:lnTo>
                <a:lnTo>
                  <a:pt x="30555" y="483718"/>
                </a:lnTo>
                <a:lnTo>
                  <a:pt x="19759" y="524948"/>
                </a:lnTo>
                <a:lnTo>
                  <a:pt x="11712" y="569955"/>
                </a:lnTo>
                <a:lnTo>
                  <a:pt x="6063" y="619356"/>
                </a:lnTo>
                <a:lnTo>
                  <a:pt x="2461" y="673769"/>
                </a:lnTo>
                <a:lnTo>
                  <a:pt x="556" y="733811"/>
                </a:lnTo>
                <a:lnTo>
                  <a:pt x="0" y="800100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2" name="object 62"/>
          <p:cNvSpPr/>
          <p:nvPr/>
        </p:nvSpPr>
        <p:spPr>
          <a:xfrm>
            <a:off x="4748784" y="5579364"/>
            <a:ext cx="33655" cy="612775"/>
          </a:xfrm>
          <a:custGeom>
            <a:avLst/>
            <a:gdLst/>
            <a:ahLst/>
            <a:cxnLst/>
            <a:rect l="l" t="t" r="r" b="b"/>
            <a:pathLst>
              <a:path w="33654" h="612775">
                <a:moveTo>
                  <a:pt x="0" y="0"/>
                </a:moveTo>
                <a:lnTo>
                  <a:pt x="1440" y="51443"/>
                </a:lnTo>
                <a:lnTo>
                  <a:pt x="2692" y="102941"/>
                </a:lnTo>
                <a:lnTo>
                  <a:pt x="3823" y="154471"/>
                </a:lnTo>
                <a:lnTo>
                  <a:pt x="4901" y="206014"/>
                </a:lnTo>
                <a:lnTo>
                  <a:pt x="5996" y="257551"/>
                </a:lnTo>
                <a:lnTo>
                  <a:pt x="7177" y="309062"/>
                </a:lnTo>
                <a:lnTo>
                  <a:pt x="8511" y="360526"/>
                </a:lnTo>
                <a:lnTo>
                  <a:pt x="10069" y="411923"/>
                </a:lnTo>
                <a:lnTo>
                  <a:pt x="11917" y="463234"/>
                </a:lnTo>
                <a:lnTo>
                  <a:pt x="14126" y="514439"/>
                </a:lnTo>
                <a:lnTo>
                  <a:pt x="16763" y="565518"/>
                </a:lnTo>
                <a:lnTo>
                  <a:pt x="31051" y="608391"/>
                </a:lnTo>
                <a:lnTo>
                  <a:pt x="33527" y="612648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3" name="object 63"/>
          <p:cNvSpPr/>
          <p:nvPr/>
        </p:nvSpPr>
        <p:spPr>
          <a:xfrm>
            <a:off x="4450079" y="5829300"/>
            <a:ext cx="50800" cy="283845"/>
          </a:xfrm>
          <a:custGeom>
            <a:avLst/>
            <a:gdLst/>
            <a:ahLst/>
            <a:cxnLst/>
            <a:rect l="l" t="t" r="r" b="b"/>
            <a:pathLst>
              <a:path w="50800" h="283845">
                <a:moveTo>
                  <a:pt x="50292" y="0"/>
                </a:moveTo>
                <a:lnTo>
                  <a:pt x="46726" y="48213"/>
                </a:lnTo>
                <a:lnTo>
                  <a:pt x="43672" y="96702"/>
                </a:lnTo>
                <a:lnTo>
                  <a:pt x="39737" y="144084"/>
                </a:lnTo>
                <a:lnTo>
                  <a:pt x="33528" y="188975"/>
                </a:lnTo>
                <a:lnTo>
                  <a:pt x="25396" y="220557"/>
                </a:lnTo>
                <a:lnTo>
                  <a:pt x="14192" y="251169"/>
                </a:lnTo>
                <a:lnTo>
                  <a:pt x="4274" y="274306"/>
                </a:lnTo>
                <a:lnTo>
                  <a:pt x="0" y="283464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/>
          <p:nvPr/>
        </p:nvSpPr>
        <p:spPr>
          <a:xfrm>
            <a:off x="4898135" y="5909201"/>
            <a:ext cx="181610" cy="46990"/>
          </a:xfrm>
          <a:custGeom>
            <a:avLst/>
            <a:gdLst/>
            <a:ahLst/>
            <a:cxnLst/>
            <a:rect l="l" t="t" r="r" b="b"/>
            <a:pathLst>
              <a:path w="181610" h="46989">
                <a:moveTo>
                  <a:pt x="0" y="46590"/>
                </a:moveTo>
                <a:lnTo>
                  <a:pt x="53747" y="24117"/>
                </a:lnTo>
                <a:lnTo>
                  <a:pt x="84666" y="10227"/>
                </a:lnTo>
                <a:lnTo>
                  <a:pt x="102822" y="2914"/>
                </a:lnTo>
                <a:lnTo>
                  <a:pt x="118279" y="174"/>
                </a:lnTo>
                <a:lnTo>
                  <a:pt x="141102" y="0"/>
                </a:lnTo>
                <a:lnTo>
                  <a:pt x="181355" y="387"/>
                </a:lnTo>
              </a:path>
            </a:pathLst>
          </a:custGeom>
          <a:ln w="76200">
            <a:solidFill>
              <a:srgbClr val="66FF33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5" name="object 65"/>
          <p:cNvSpPr/>
          <p:nvPr/>
        </p:nvSpPr>
        <p:spPr>
          <a:xfrm>
            <a:off x="4346447" y="5911596"/>
            <a:ext cx="48895" cy="140335"/>
          </a:xfrm>
          <a:custGeom>
            <a:avLst/>
            <a:gdLst/>
            <a:ahLst/>
            <a:cxnLst/>
            <a:rect l="l" t="t" r="r" b="b"/>
            <a:pathLst>
              <a:path w="48895" h="140335">
                <a:moveTo>
                  <a:pt x="24384" y="0"/>
                </a:moveTo>
                <a:lnTo>
                  <a:pt x="14894" y="5508"/>
                </a:lnTo>
                <a:lnTo>
                  <a:pt x="7143" y="20531"/>
                </a:lnTo>
                <a:lnTo>
                  <a:pt x="1916" y="42814"/>
                </a:lnTo>
                <a:lnTo>
                  <a:pt x="0" y="70103"/>
                </a:lnTo>
                <a:lnTo>
                  <a:pt x="1916" y="97393"/>
                </a:lnTo>
                <a:lnTo>
                  <a:pt x="7143" y="119676"/>
                </a:lnTo>
                <a:lnTo>
                  <a:pt x="14894" y="134699"/>
                </a:lnTo>
                <a:lnTo>
                  <a:pt x="24384" y="140207"/>
                </a:lnTo>
                <a:lnTo>
                  <a:pt x="33873" y="134699"/>
                </a:lnTo>
                <a:lnTo>
                  <a:pt x="41624" y="119676"/>
                </a:lnTo>
                <a:lnTo>
                  <a:pt x="46851" y="97393"/>
                </a:lnTo>
                <a:lnTo>
                  <a:pt x="48767" y="70103"/>
                </a:lnTo>
                <a:lnTo>
                  <a:pt x="46851" y="42814"/>
                </a:lnTo>
                <a:lnTo>
                  <a:pt x="41624" y="20531"/>
                </a:lnTo>
                <a:lnTo>
                  <a:pt x="33873" y="5508"/>
                </a:lnTo>
                <a:lnTo>
                  <a:pt x="24384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/>
          <p:nvPr/>
        </p:nvSpPr>
        <p:spPr>
          <a:xfrm>
            <a:off x="4346447" y="5911596"/>
            <a:ext cx="48895" cy="140335"/>
          </a:xfrm>
          <a:custGeom>
            <a:avLst/>
            <a:gdLst/>
            <a:ahLst/>
            <a:cxnLst/>
            <a:rect l="l" t="t" r="r" b="b"/>
            <a:pathLst>
              <a:path w="48895" h="140335">
                <a:moveTo>
                  <a:pt x="0" y="70103"/>
                </a:moveTo>
                <a:lnTo>
                  <a:pt x="1916" y="42814"/>
                </a:lnTo>
                <a:lnTo>
                  <a:pt x="7143" y="20531"/>
                </a:lnTo>
                <a:lnTo>
                  <a:pt x="14894" y="5508"/>
                </a:lnTo>
                <a:lnTo>
                  <a:pt x="24384" y="0"/>
                </a:lnTo>
                <a:lnTo>
                  <a:pt x="33873" y="5508"/>
                </a:lnTo>
                <a:lnTo>
                  <a:pt x="41624" y="20531"/>
                </a:lnTo>
                <a:lnTo>
                  <a:pt x="46851" y="42814"/>
                </a:lnTo>
                <a:lnTo>
                  <a:pt x="48767" y="70103"/>
                </a:lnTo>
                <a:lnTo>
                  <a:pt x="46851" y="97393"/>
                </a:lnTo>
                <a:lnTo>
                  <a:pt x="41624" y="119676"/>
                </a:lnTo>
                <a:lnTo>
                  <a:pt x="33873" y="134699"/>
                </a:lnTo>
                <a:lnTo>
                  <a:pt x="24384" y="140207"/>
                </a:lnTo>
                <a:lnTo>
                  <a:pt x="14894" y="134699"/>
                </a:lnTo>
                <a:lnTo>
                  <a:pt x="7143" y="119676"/>
                </a:lnTo>
                <a:lnTo>
                  <a:pt x="1916" y="97393"/>
                </a:lnTo>
                <a:lnTo>
                  <a:pt x="0" y="7010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7" name="object 67"/>
          <p:cNvSpPr/>
          <p:nvPr/>
        </p:nvSpPr>
        <p:spPr>
          <a:xfrm>
            <a:off x="4411979" y="6074664"/>
            <a:ext cx="50800" cy="140335"/>
          </a:xfrm>
          <a:custGeom>
            <a:avLst/>
            <a:gdLst/>
            <a:ahLst/>
            <a:cxnLst/>
            <a:rect l="l" t="t" r="r" b="b"/>
            <a:pathLst>
              <a:path w="50800" h="140335">
                <a:moveTo>
                  <a:pt x="25146" y="0"/>
                </a:moveTo>
                <a:lnTo>
                  <a:pt x="15376" y="5508"/>
                </a:lnTo>
                <a:lnTo>
                  <a:pt x="7381" y="20531"/>
                </a:lnTo>
                <a:lnTo>
                  <a:pt x="1982" y="42814"/>
                </a:lnTo>
                <a:lnTo>
                  <a:pt x="0" y="70104"/>
                </a:lnTo>
                <a:lnTo>
                  <a:pt x="1982" y="97393"/>
                </a:lnTo>
                <a:lnTo>
                  <a:pt x="7381" y="119676"/>
                </a:lnTo>
                <a:lnTo>
                  <a:pt x="15376" y="134699"/>
                </a:lnTo>
                <a:lnTo>
                  <a:pt x="25146" y="140208"/>
                </a:lnTo>
                <a:lnTo>
                  <a:pt x="34915" y="134699"/>
                </a:lnTo>
                <a:lnTo>
                  <a:pt x="42910" y="119676"/>
                </a:lnTo>
                <a:lnTo>
                  <a:pt x="48309" y="97393"/>
                </a:lnTo>
                <a:lnTo>
                  <a:pt x="50292" y="70104"/>
                </a:lnTo>
                <a:lnTo>
                  <a:pt x="48309" y="42814"/>
                </a:lnTo>
                <a:lnTo>
                  <a:pt x="42910" y="20531"/>
                </a:lnTo>
                <a:lnTo>
                  <a:pt x="34915" y="5508"/>
                </a:lnTo>
                <a:lnTo>
                  <a:pt x="25146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/>
          <p:nvPr/>
        </p:nvSpPr>
        <p:spPr>
          <a:xfrm>
            <a:off x="4411979" y="6074664"/>
            <a:ext cx="50800" cy="140335"/>
          </a:xfrm>
          <a:custGeom>
            <a:avLst/>
            <a:gdLst/>
            <a:ahLst/>
            <a:cxnLst/>
            <a:rect l="l" t="t" r="r" b="b"/>
            <a:pathLst>
              <a:path w="50800" h="140335">
                <a:moveTo>
                  <a:pt x="0" y="70104"/>
                </a:moveTo>
                <a:lnTo>
                  <a:pt x="1982" y="42814"/>
                </a:lnTo>
                <a:lnTo>
                  <a:pt x="7381" y="20531"/>
                </a:lnTo>
                <a:lnTo>
                  <a:pt x="15376" y="5508"/>
                </a:lnTo>
                <a:lnTo>
                  <a:pt x="25146" y="0"/>
                </a:lnTo>
                <a:lnTo>
                  <a:pt x="34915" y="5508"/>
                </a:lnTo>
                <a:lnTo>
                  <a:pt x="42910" y="20531"/>
                </a:lnTo>
                <a:lnTo>
                  <a:pt x="48309" y="42814"/>
                </a:lnTo>
                <a:lnTo>
                  <a:pt x="50292" y="70104"/>
                </a:lnTo>
                <a:lnTo>
                  <a:pt x="48309" y="97393"/>
                </a:lnTo>
                <a:lnTo>
                  <a:pt x="42910" y="119676"/>
                </a:lnTo>
                <a:lnTo>
                  <a:pt x="34915" y="134699"/>
                </a:lnTo>
                <a:lnTo>
                  <a:pt x="25146" y="140208"/>
                </a:lnTo>
                <a:lnTo>
                  <a:pt x="15376" y="134699"/>
                </a:lnTo>
                <a:lnTo>
                  <a:pt x="7381" y="119676"/>
                </a:lnTo>
                <a:lnTo>
                  <a:pt x="1982" y="97393"/>
                </a:lnTo>
                <a:lnTo>
                  <a:pt x="0" y="7010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9" name="object 69"/>
          <p:cNvSpPr/>
          <p:nvPr/>
        </p:nvSpPr>
        <p:spPr>
          <a:xfrm>
            <a:off x="4533900" y="6339840"/>
            <a:ext cx="48895" cy="142240"/>
          </a:xfrm>
          <a:custGeom>
            <a:avLst/>
            <a:gdLst/>
            <a:ahLst/>
            <a:cxnLst/>
            <a:rect l="l" t="t" r="r" b="b"/>
            <a:pathLst>
              <a:path w="48895" h="142239">
                <a:moveTo>
                  <a:pt x="24384" y="0"/>
                </a:moveTo>
                <a:lnTo>
                  <a:pt x="14894" y="5568"/>
                </a:lnTo>
                <a:lnTo>
                  <a:pt x="7143" y="20754"/>
                </a:lnTo>
                <a:lnTo>
                  <a:pt x="1916" y="43280"/>
                </a:lnTo>
                <a:lnTo>
                  <a:pt x="0" y="70866"/>
                </a:lnTo>
                <a:lnTo>
                  <a:pt x="1916" y="98451"/>
                </a:lnTo>
                <a:lnTo>
                  <a:pt x="7143" y="120977"/>
                </a:lnTo>
                <a:lnTo>
                  <a:pt x="14894" y="136163"/>
                </a:lnTo>
                <a:lnTo>
                  <a:pt x="24384" y="141732"/>
                </a:lnTo>
                <a:lnTo>
                  <a:pt x="33873" y="136163"/>
                </a:lnTo>
                <a:lnTo>
                  <a:pt x="41624" y="120977"/>
                </a:lnTo>
                <a:lnTo>
                  <a:pt x="46851" y="98451"/>
                </a:lnTo>
                <a:lnTo>
                  <a:pt x="48767" y="70866"/>
                </a:lnTo>
                <a:lnTo>
                  <a:pt x="46851" y="43280"/>
                </a:lnTo>
                <a:lnTo>
                  <a:pt x="41624" y="20754"/>
                </a:lnTo>
                <a:lnTo>
                  <a:pt x="33873" y="5568"/>
                </a:lnTo>
                <a:lnTo>
                  <a:pt x="24384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/>
          <p:nvPr/>
        </p:nvSpPr>
        <p:spPr>
          <a:xfrm>
            <a:off x="4533900" y="6339840"/>
            <a:ext cx="48895" cy="142240"/>
          </a:xfrm>
          <a:custGeom>
            <a:avLst/>
            <a:gdLst/>
            <a:ahLst/>
            <a:cxnLst/>
            <a:rect l="l" t="t" r="r" b="b"/>
            <a:pathLst>
              <a:path w="48895" h="142239">
                <a:moveTo>
                  <a:pt x="0" y="70866"/>
                </a:moveTo>
                <a:lnTo>
                  <a:pt x="1916" y="43280"/>
                </a:lnTo>
                <a:lnTo>
                  <a:pt x="7143" y="20754"/>
                </a:lnTo>
                <a:lnTo>
                  <a:pt x="14894" y="5568"/>
                </a:lnTo>
                <a:lnTo>
                  <a:pt x="24384" y="0"/>
                </a:lnTo>
                <a:lnTo>
                  <a:pt x="33873" y="5568"/>
                </a:lnTo>
                <a:lnTo>
                  <a:pt x="41624" y="20754"/>
                </a:lnTo>
                <a:lnTo>
                  <a:pt x="46851" y="43280"/>
                </a:lnTo>
                <a:lnTo>
                  <a:pt x="48767" y="70866"/>
                </a:lnTo>
                <a:lnTo>
                  <a:pt x="46851" y="98451"/>
                </a:lnTo>
                <a:lnTo>
                  <a:pt x="41624" y="120977"/>
                </a:lnTo>
                <a:lnTo>
                  <a:pt x="33873" y="136163"/>
                </a:lnTo>
                <a:lnTo>
                  <a:pt x="24384" y="141732"/>
                </a:lnTo>
                <a:lnTo>
                  <a:pt x="14894" y="136163"/>
                </a:lnTo>
                <a:lnTo>
                  <a:pt x="7143" y="120977"/>
                </a:lnTo>
                <a:lnTo>
                  <a:pt x="1916" y="98451"/>
                </a:lnTo>
                <a:lnTo>
                  <a:pt x="0" y="708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1" name="object 71"/>
          <p:cNvSpPr/>
          <p:nvPr/>
        </p:nvSpPr>
        <p:spPr>
          <a:xfrm>
            <a:off x="4751832" y="6138671"/>
            <a:ext cx="48895" cy="142240"/>
          </a:xfrm>
          <a:custGeom>
            <a:avLst/>
            <a:gdLst/>
            <a:ahLst/>
            <a:cxnLst/>
            <a:rect l="l" t="t" r="r" b="b"/>
            <a:pathLst>
              <a:path w="48895" h="142239">
                <a:moveTo>
                  <a:pt x="24383" y="0"/>
                </a:moveTo>
                <a:lnTo>
                  <a:pt x="14894" y="5568"/>
                </a:lnTo>
                <a:lnTo>
                  <a:pt x="7143" y="20754"/>
                </a:lnTo>
                <a:lnTo>
                  <a:pt x="1916" y="43280"/>
                </a:lnTo>
                <a:lnTo>
                  <a:pt x="0" y="70865"/>
                </a:lnTo>
                <a:lnTo>
                  <a:pt x="1916" y="98451"/>
                </a:lnTo>
                <a:lnTo>
                  <a:pt x="7143" y="120977"/>
                </a:lnTo>
                <a:lnTo>
                  <a:pt x="14894" y="136163"/>
                </a:lnTo>
                <a:lnTo>
                  <a:pt x="24383" y="141731"/>
                </a:lnTo>
                <a:lnTo>
                  <a:pt x="33873" y="136163"/>
                </a:lnTo>
                <a:lnTo>
                  <a:pt x="41624" y="120977"/>
                </a:lnTo>
                <a:lnTo>
                  <a:pt x="46851" y="98451"/>
                </a:lnTo>
                <a:lnTo>
                  <a:pt x="48767" y="70865"/>
                </a:lnTo>
                <a:lnTo>
                  <a:pt x="46851" y="43280"/>
                </a:lnTo>
                <a:lnTo>
                  <a:pt x="41624" y="20754"/>
                </a:lnTo>
                <a:lnTo>
                  <a:pt x="33873" y="5568"/>
                </a:lnTo>
                <a:lnTo>
                  <a:pt x="24383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/>
          <p:nvPr/>
        </p:nvSpPr>
        <p:spPr>
          <a:xfrm>
            <a:off x="4751832" y="6138671"/>
            <a:ext cx="48895" cy="142240"/>
          </a:xfrm>
          <a:custGeom>
            <a:avLst/>
            <a:gdLst/>
            <a:ahLst/>
            <a:cxnLst/>
            <a:rect l="l" t="t" r="r" b="b"/>
            <a:pathLst>
              <a:path w="48895" h="142239">
                <a:moveTo>
                  <a:pt x="0" y="70865"/>
                </a:moveTo>
                <a:lnTo>
                  <a:pt x="1916" y="43280"/>
                </a:lnTo>
                <a:lnTo>
                  <a:pt x="7143" y="20754"/>
                </a:lnTo>
                <a:lnTo>
                  <a:pt x="14894" y="5568"/>
                </a:lnTo>
                <a:lnTo>
                  <a:pt x="24383" y="0"/>
                </a:lnTo>
                <a:lnTo>
                  <a:pt x="33873" y="5568"/>
                </a:lnTo>
                <a:lnTo>
                  <a:pt x="41624" y="20754"/>
                </a:lnTo>
                <a:lnTo>
                  <a:pt x="46851" y="43280"/>
                </a:lnTo>
                <a:lnTo>
                  <a:pt x="48767" y="70865"/>
                </a:lnTo>
                <a:lnTo>
                  <a:pt x="46851" y="98451"/>
                </a:lnTo>
                <a:lnTo>
                  <a:pt x="41624" y="120977"/>
                </a:lnTo>
                <a:lnTo>
                  <a:pt x="33873" y="136163"/>
                </a:lnTo>
                <a:lnTo>
                  <a:pt x="24383" y="141731"/>
                </a:lnTo>
                <a:lnTo>
                  <a:pt x="14894" y="136163"/>
                </a:lnTo>
                <a:lnTo>
                  <a:pt x="7143" y="120977"/>
                </a:lnTo>
                <a:lnTo>
                  <a:pt x="1916" y="98451"/>
                </a:lnTo>
                <a:lnTo>
                  <a:pt x="0" y="7086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3" name="object 73"/>
          <p:cNvSpPr/>
          <p:nvPr/>
        </p:nvSpPr>
        <p:spPr>
          <a:xfrm>
            <a:off x="4942332" y="6100571"/>
            <a:ext cx="48895" cy="142240"/>
          </a:xfrm>
          <a:custGeom>
            <a:avLst/>
            <a:gdLst/>
            <a:ahLst/>
            <a:cxnLst/>
            <a:rect l="l" t="t" r="r" b="b"/>
            <a:pathLst>
              <a:path w="48895" h="142239">
                <a:moveTo>
                  <a:pt x="24383" y="0"/>
                </a:moveTo>
                <a:lnTo>
                  <a:pt x="14894" y="5568"/>
                </a:lnTo>
                <a:lnTo>
                  <a:pt x="7143" y="20754"/>
                </a:lnTo>
                <a:lnTo>
                  <a:pt x="1916" y="43280"/>
                </a:lnTo>
                <a:lnTo>
                  <a:pt x="0" y="70865"/>
                </a:lnTo>
                <a:lnTo>
                  <a:pt x="1916" y="98451"/>
                </a:lnTo>
                <a:lnTo>
                  <a:pt x="7143" y="120977"/>
                </a:lnTo>
                <a:lnTo>
                  <a:pt x="14894" y="136163"/>
                </a:lnTo>
                <a:lnTo>
                  <a:pt x="24383" y="141731"/>
                </a:lnTo>
                <a:lnTo>
                  <a:pt x="33873" y="136163"/>
                </a:lnTo>
                <a:lnTo>
                  <a:pt x="41624" y="120977"/>
                </a:lnTo>
                <a:lnTo>
                  <a:pt x="46851" y="98451"/>
                </a:lnTo>
                <a:lnTo>
                  <a:pt x="48767" y="70865"/>
                </a:lnTo>
                <a:lnTo>
                  <a:pt x="46851" y="43280"/>
                </a:lnTo>
                <a:lnTo>
                  <a:pt x="41624" y="20754"/>
                </a:lnTo>
                <a:lnTo>
                  <a:pt x="33873" y="5568"/>
                </a:lnTo>
                <a:lnTo>
                  <a:pt x="24383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/>
          <p:nvPr/>
        </p:nvSpPr>
        <p:spPr>
          <a:xfrm>
            <a:off x="4942332" y="6100571"/>
            <a:ext cx="48895" cy="142240"/>
          </a:xfrm>
          <a:custGeom>
            <a:avLst/>
            <a:gdLst/>
            <a:ahLst/>
            <a:cxnLst/>
            <a:rect l="l" t="t" r="r" b="b"/>
            <a:pathLst>
              <a:path w="48895" h="142239">
                <a:moveTo>
                  <a:pt x="0" y="70865"/>
                </a:moveTo>
                <a:lnTo>
                  <a:pt x="1916" y="43280"/>
                </a:lnTo>
                <a:lnTo>
                  <a:pt x="7143" y="20754"/>
                </a:lnTo>
                <a:lnTo>
                  <a:pt x="14894" y="5568"/>
                </a:lnTo>
                <a:lnTo>
                  <a:pt x="24383" y="0"/>
                </a:lnTo>
                <a:lnTo>
                  <a:pt x="33873" y="5568"/>
                </a:lnTo>
                <a:lnTo>
                  <a:pt x="41624" y="20754"/>
                </a:lnTo>
                <a:lnTo>
                  <a:pt x="46851" y="43280"/>
                </a:lnTo>
                <a:lnTo>
                  <a:pt x="48767" y="70865"/>
                </a:lnTo>
                <a:lnTo>
                  <a:pt x="46851" y="98451"/>
                </a:lnTo>
                <a:lnTo>
                  <a:pt x="41624" y="120977"/>
                </a:lnTo>
                <a:lnTo>
                  <a:pt x="33873" y="136163"/>
                </a:lnTo>
                <a:lnTo>
                  <a:pt x="24383" y="141731"/>
                </a:lnTo>
                <a:lnTo>
                  <a:pt x="14894" y="136163"/>
                </a:lnTo>
                <a:lnTo>
                  <a:pt x="7143" y="120977"/>
                </a:lnTo>
                <a:lnTo>
                  <a:pt x="1916" y="98451"/>
                </a:lnTo>
                <a:lnTo>
                  <a:pt x="0" y="7086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/>
          <p:cNvSpPr/>
          <p:nvPr/>
        </p:nvSpPr>
        <p:spPr>
          <a:xfrm>
            <a:off x="5055108" y="5824728"/>
            <a:ext cx="50800" cy="140335"/>
          </a:xfrm>
          <a:custGeom>
            <a:avLst/>
            <a:gdLst/>
            <a:ahLst/>
            <a:cxnLst/>
            <a:rect l="l" t="t" r="r" b="b"/>
            <a:pathLst>
              <a:path w="50800" h="140335">
                <a:moveTo>
                  <a:pt x="25145" y="0"/>
                </a:moveTo>
                <a:lnTo>
                  <a:pt x="15376" y="5508"/>
                </a:lnTo>
                <a:lnTo>
                  <a:pt x="7381" y="20531"/>
                </a:lnTo>
                <a:lnTo>
                  <a:pt x="1982" y="42814"/>
                </a:lnTo>
                <a:lnTo>
                  <a:pt x="0" y="70104"/>
                </a:lnTo>
                <a:lnTo>
                  <a:pt x="1982" y="97393"/>
                </a:lnTo>
                <a:lnTo>
                  <a:pt x="7381" y="119676"/>
                </a:lnTo>
                <a:lnTo>
                  <a:pt x="15376" y="134699"/>
                </a:lnTo>
                <a:lnTo>
                  <a:pt x="25145" y="140208"/>
                </a:lnTo>
                <a:lnTo>
                  <a:pt x="34915" y="134699"/>
                </a:lnTo>
                <a:lnTo>
                  <a:pt x="42910" y="119676"/>
                </a:lnTo>
                <a:lnTo>
                  <a:pt x="48309" y="97393"/>
                </a:lnTo>
                <a:lnTo>
                  <a:pt x="50291" y="70104"/>
                </a:lnTo>
                <a:lnTo>
                  <a:pt x="48309" y="42814"/>
                </a:lnTo>
                <a:lnTo>
                  <a:pt x="42910" y="20531"/>
                </a:lnTo>
                <a:lnTo>
                  <a:pt x="34915" y="5508"/>
                </a:lnTo>
                <a:lnTo>
                  <a:pt x="25145" y="0"/>
                </a:lnTo>
                <a:close/>
              </a:path>
            </a:pathLst>
          </a:custGeom>
          <a:solidFill>
            <a:srgbClr val="66FF3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6" name="object 76"/>
          <p:cNvSpPr/>
          <p:nvPr/>
        </p:nvSpPr>
        <p:spPr>
          <a:xfrm>
            <a:off x="5055108" y="5824728"/>
            <a:ext cx="50800" cy="140335"/>
          </a:xfrm>
          <a:custGeom>
            <a:avLst/>
            <a:gdLst/>
            <a:ahLst/>
            <a:cxnLst/>
            <a:rect l="l" t="t" r="r" b="b"/>
            <a:pathLst>
              <a:path w="50800" h="140335">
                <a:moveTo>
                  <a:pt x="0" y="70104"/>
                </a:moveTo>
                <a:lnTo>
                  <a:pt x="1982" y="42814"/>
                </a:lnTo>
                <a:lnTo>
                  <a:pt x="7381" y="20531"/>
                </a:lnTo>
                <a:lnTo>
                  <a:pt x="15376" y="5508"/>
                </a:lnTo>
                <a:lnTo>
                  <a:pt x="25145" y="0"/>
                </a:lnTo>
                <a:lnTo>
                  <a:pt x="34915" y="5508"/>
                </a:lnTo>
                <a:lnTo>
                  <a:pt x="42910" y="20531"/>
                </a:lnTo>
                <a:lnTo>
                  <a:pt x="48309" y="42814"/>
                </a:lnTo>
                <a:lnTo>
                  <a:pt x="50291" y="70104"/>
                </a:lnTo>
                <a:lnTo>
                  <a:pt x="48309" y="97393"/>
                </a:lnTo>
                <a:lnTo>
                  <a:pt x="42910" y="119676"/>
                </a:lnTo>
                <a:lnTo>
                  <a:pt x="34915" y="134699"/>
                </a:lnTo>
                <a:lnTo>
                  <a:pt x="25145" y="140208"/>
                </a:lnTo>
                <a:lnTo>
                  <a:pt x="15376" y="134699"/>
                </a:lnTo>
                <a:lnTo>
                  <a:pt x="7381" y="119676"/>
                </a:lnTo>
                <a:lnTo>
                  <a:pt x="1982" y="97393"/>
                </a:lnTo>
                <a:lnTo>
                  <a:pt x="0" y="7010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/>
          <p:cNvSpPr/>
          <p:nvPr/>
        </p:nvSpPr>
        <p:spPr>
          <a:xfrm>
            <a:off x="3191891" y="2135123"/>
            <a:ext cx="1346835" cy="1066165"/>
          </a:xfrm>
          <a:custGeom>
            <a:avLst/>
            <a:gdLst/>
            <a:ahLst/>
            <a:cxnLst/>
            <a:rect l="l" t="t" r="r" b="b"/>
            <a:pathLst>
              <a:path w="1346835" h="1066164">
                <a:moveTo>
                  <a:pt x="1282862" y="42314"/>
                </a:moveTo>
                <a:lnTo>
                  <a:pt x="0" y="1055751"/>
                </a:lnTo>
                <a:lnTo>
                  <a:pt x="7873" y="1065656"/>
                </a:lnTo>
                <a:lnTo>
                  <a:pt x="1290715" y="52237"/>
                </a:lnTo>
                <a:lnTo>
                  <a:pt x="1282862" y="42314"/>
                </a:lnTo>
                <a:close/>
              </a:path>
              <a:path w="1346835" h="1066164">
                <a:moveTo>
                  <a:pt x="1330421" y="34416"/>
                </a:moveTo>
                <a:lnTo>
                  <a:pt x="1292859" y="34416"/>
                </a:lnTo>
                <a:lnTo>
                  <a:pt x="1300733" y="44323"/>
                </a:lnTo>
                <a:lnTo>
                  <a:pt x="1290715" y="52237"/>
                </a:lnTo>
                <a:lnTo>
                  <a:pt x="1310385" y="77088"/>
                </a:lnTo>
                <a:lnTo>
                  <a:pt x="1330421" y="34416"/>
                </a:lnTo>
                <a:close/>
              </a:path>
              <a:path w="1346835" h="1066164">
                <a:moveTo>
                  <a:pt x="1292859" y="34416"/>
                </a:moveTo>
                <a:lnTo>
                  <a:pt x="1282862" y="42314"/>
                </a:lnTo>
                <a:lnTo>
                  <a:pt x="1290715" y="52237"/>
                </a:lnTo>
                <a:lnTo>
                  <a:pt x="1300733" y="44323"/>
                </a:lnTo>
                <a:lnTo>
                  <a:pt x="1292859" y="34416"/>
                </a:lnTo>
                <a:close/>
              </a:path>
              <a:path w="1346835" h="1066164">
                <a:moveTo>
                  <a:pt x="1346581" y="0"/>
                </a:moveTo>
                <a:lnTo>
                  <a:pt x="1263142" y="17399"/>
                </a:lnTo>
                <a:lnTo>
                  <a:pt x="1282862" y="42314"/>
                </a:lnTo>
                <a:lnTo>
                  <a:pt x="1292859" y="34416"/>
                </a:lnTo>
                <a:lnTo>
                  <a:pt x="1330421" y="34416"/>
                </a:lnTo>
                <a:lnTo>
                  <a:pt x="13465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8" name="object 78"/>
          <p:cNvSpPr/>
          <p:nvPr/>
        </p:nvSpPr>
        <p:spPr>
          <a:xfrm>
            <a:off x="3241801" y="2065020"/>
            <a:ext cx="1520825" cy="1417955"/>
          </a:xfrm>
          <a:custGeom>
            <a:avLst/>
            <a:gdLst/>
            <a:ahLst/>
            <a:cxnLst/>
            <a:rect l="l" t="t" r="r" b="b"/>
            <a:pathLst>
              <a:path w="1520825" h="1417954">
                <a:moveTo>
                  <a:pt x="1460593" y="47276"/>
                </a:moveTo>
                <a:lnTo>
                  <a:pt x="0" y="1408049"/>
                </a:lnTo>
                <a:lnTo>
                  <a:pt x="8636" y="1417446"/>
                </a:lnTo>
                <a:lnTo>
                  <a:pt x="1469230" y="56547"/>
                </a:lnTo>
                <a:lnTo>
                  <a:pt x="1460593" y="47276"/>
                </a:lnTo>
                <a:close/>
              </a:path>
              <a:path w="1520825" h="1417954">
                <a:moveTo>
                  <a:pt x="1506250" y="38607"/>
                </a:moveTo>
                <a:lnTo>
                  <a:pt x="1469898" y="38607"/>
                </a:lnTo>
                <a:lnTo>
                  <a:pt x="1478534" y="47878"/>
                </a:lnTo>
                <a:lnTo>
                  <a:pt x="1469230" y="56547"/>
                </a:lnTo>
                <a:lnTo>
                  <a:pt x="1490852" y="79755"/>
                </a:lnTo>
                <a:lnTo>
                  <a:pt x="1506250" y="38607"/>
                </a:lnTo>
                <a:close/>
              </a:path>
              <a:path w="1520825" h="1417954">
                <a:moveTo>
                  <a:pt x="1469898" y="38607"/>
                </a:moveTo>
                <a:lnTo>
                  <a:pt x="1460593" y="47276"/>
                </a:lnTo>
                <a:lnTo>
                  <a:pt x="1469230" y="56547"/>
                </a:lnTo>
                <a:lnTo>
                  <a:pt x="1478534" y="47878"/>
                </a:lnTo>
                <a:lnTo>
                  <a:pt x="1469898" y="38607"/>
                </a:lnTo>
                <a:close/>
              </a:path>
              <a:path w="1520825" h="1417954">
                <a:moveTo>
                  <a:pt x="1520698" y="0"/>
                </a:moveTo>
                <a:lnTo>
                  <a:pt x="1438910" y="24002"/>
                </a:lnTo>
                <a:lnTo>
                  <a:pt x="1460593" y="47276"/>
                </a:lnTo>
                <a:lnTo>
                  <a:pt x="1469898" y="38607"/>
                </a:lnTo>
                <a:lnTo>
                  <a:pt x="1506250" y="38607"/>
                </a:lnTo>
                <a:lnTo>
                  <a:pt x="15206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9" name="object 79"/>
          <p:cNvSpPr/>
          <p:nvPr/>
        </p:nvSpPr>
        <p:spPr>
          <a:xfrm>
            <a:off x="3196082" y="3526535"/>
            <a:ext cx="995044" cy="239395"/>
          </a:xfrm>
          <a:custGeom>
            <a:avLst/>
            <a:gdLst/>
            <a:ahLst/>
            <a:cxnLst/>
            <a:rect l="l" t="t" r="r" b="b"/>
            <a:pathLst>
              <a:path w="995045" h="239395">
                <a:moveTo>
                  <a:pt x="919091" y="30976"/>
                </a:moveTo>
                <a:lnTo>
                  <a:pt x="0" y="226949"/>
                </a:lnTo>
                <a:lnTo>
                  <a:pt x="2540" y="239394"/>
                </a:lnTo>
                <a:lnTo>
                  <a:pt x="921736" y="43399"/>
                </a:lnTo>
                <a:lnTo>
                  <a:pt x="919091" y="30976"/>
                </a:lnTo>
                <a:close/>
              </a:path>
              <a:path w="995045" h="239395">
                <a:moveTo>
                  <a:pt x="986182" y="28321"/>
                </a:moveTo>
                <a:lnTo>
                  <a:pt x="931544" y="28321"/>
                </a:lnTo>
                <a:lnTo>
                  <a:pt x="934084" y="40766"/>
                </a:lnTo>
                <a:lnTo>
                  <a:pt x="921736" y="43399"/>
                </a:lnTo>
                <a:lnTo>
                  <a:pt x="928369" y="74549"/>
                </a:lnTo>
                <a:lnTo>
                  <a:pt x="986182" y="28321"/>
                </a:lnTo>
                <a:close/>
              </a:path>
              <a:path w="995045" h="239395">
                <a:moveTo>
                  <a:pt x="931544" y="28321"/>
                </a:moveTo>
                <a:lnTo>
                  <a:pt x="919091" y="30976"/>
                </a:lnTo>
                <a:lnTo>
                  <a:pt x="921736" y="43399"/>
                </a:lnTo>
                <a:lnTo>
                  <a:pt x="934084" y="40766"/>
                </a:lnTo>
                <a:lnTo>
                  <a:pt x="931544" y="28321"/>
                </a:lnTo>
                <a:close/>
              </a:path>
              <a:path w="995045" h="239395">
                <a:moveTo>
                  <a:pt x="912494" y="0"/>
                </a:moveTo>
                <a:lnTo>
                  <a:pt x="919091" y="30976"/>
                </a:lnTo>
                <a:lnTo>
                  <a:pt x="931544" y="28321"/>
                </a:lnTo>
                <a:lnTo>
                  <a:pt x="986182" y="28321"/>
                </a:lnTo>
                <a:lnTo>
                  <a:pt x="994918" y="21336"/>
                </a:lnTo>
                <a:lnTo>
                  <a:pt x="91249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0" name="object 80"/>
          <p:cNvSpPr/>
          <p:nvPr/>
        </p:nvSpPr>
        <p:spPr>
          <a:xfrm>
            <a:off x="3961510" y="3032760"/>
            <a:ext cx="328930" cy="568960"/>
          </a:xfrm>
          <a:custGeom>
            <a:avLst/>
            <a:gdLst/>
            <a:ahLst/>
            <a:cxnLst/>
            <a:rect l="l" t="t" r="r" b="b"/>
            <a:pathLst>
              <a:path w="328929" h="568960">
                <a:moveTo>
                  <a:pt x="285262" y="63019"/>
                </a:moveTo>
                <a:lnTo>
                  <a:pt x="0" y="562228"/>
                </a:lnTo>
                <a:lnTo>
                  <a:pt x="10922" y="568578"/>
                </a:lnTo>
                <a:lnTo>
                  <a:pt x="296229" y="69291"/>
                </a:lnTo>
                <a:lnTo>
                  <a:pt x="285262" y="63019"/>
                </a:lnTo>
                <a:close/>
              </a:path>
              <a:path w="328929" h="568960">
                <a:moveTo>
                  <a:pt x="325680" y="51942"/>
                </a:moveTo>
                <a:lnTo>
                  <a:pt x="291591" y="51942"/>
                </a:lnTo>
                <a:lnTo>
                  <a:pt x="302513" y="58292"/>
                </a:lnTo>
                <a:lnTo>
                  <a:pt x="296229" y="69291"/>
                </a:lnTo>
                <a:lnTo>
                  <a:pt x="323850" y="85089"/>
                </a:lnTo>
                <a:lnTo>
                  <a:pt x="325680" y="51942"/>
                </a:lnTo>
                <a:close/>
              </a:path>
              <a:path w="328929" h="568960">
                <a:moveTo>
                  <a:pt x="291591" y="51942"/>
                </a:moveTo>
                <a:lnTo>
                  <a:pt x="285262" y="63019"/>
                </a:lnTo>
                <a:lnTo>
                  <a:pt x="296229" y="69291"/>
                </a:lnTo>
                <a:lnTo>
                  <a:pt x="302513" y="58292"/>
                </a:lnTo>
                <a:lnTo>
                  <a:pt x="291591" y="51942"/>
                </a:lnTo>
                <a:close/>
              </a:path>
              <a:path w="328929" h="568960">
                <a:moveTo>
                  <a:pt x="328549" y="0"/>
                </a:moveTo>
                <a:lnTo>
                  <a:pt x="257683" y="47243"/>
                </a:lnTo>
                <a:lnTo>
                  <a:pt x="285262" y="63019"/>
                </a:lnTo>
                <a:lnTo>
                  <a:pt x="291591" y="51942"/>
                </a:lnTo>
                <a:lnTo>
                  <a:pt x="325680" y="51942"/>
                </a:lnTo>
                <a:lnTo>
                  <a:pt x="32854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1" name="object 81"/>
          <p:cNvSpPr/>
          <p:nvPr/>
        </p:nvSpPr>
        <p:spPr>
          <a:xfrm>
            <a:off x="3965955" y="3601084"/>
            <a:ext cx="423545" cy="102870"/>
          </a:xfrm>
          <a:custGeom>
            <a:avLst/>
            <a:gdLst/>
            <a:ahLst/>
            <a:cxnLst/>
            <a:rect l="l" t="t" r="r" b="b"/>
            <a:pathLst>
              <a:path w="423545" h="102870">
                <a:moveTo>
                  <a:pt x="346965" y="71396"/>
                </a:moveTo>
                <a:lnTo>
                  <a:pt x="341630" y="102615"/>
                </a:lnTo>
                <a:lnTo>
                  <a:pt x="423164" y="77850"/>
                </a:lnTo>
                <a:lnTo>
                  <a:pt x="417264" y="73532"/>
                </a:lnTo>
                <a:lnTo>
                  <a:pt x="359537" y="73532"/>
                </a:lnTo>
                <a:lnTo>
                  <a:pt x="346965" y="71396"/>
                </a:lnTo>
                <a:close/>
              </a:path>
              <a:path w="423545" h="102870">
                <a:moveTo>
                  <a:pt x="349109" y="58847"/>
                </a:moveTo>
                <a:lnTo>
                  <a:pt x="346965" y="71396"/>
                </a:lnTo>
                <a:lnTo>
                  <a:pt x="359537" y="73532"/>
                </a:lnTo>
                <a:lnTo>
                  <a:pt x="361569" y="60959"/>
                </a:lnTo>
                <a:lnTo>
                  <a:pt x="349109" y="58847"/>
                </a:lnTo>
                <a:close/>
              </a:path>
              <a:path w="423545" h="102870">
                <a:moveTo>
                  <a:pt x="354457" y="27558"/>
                </a:moveTo>
                <a:lnTo>
                  <a:pt x="349109" y="58847"/>
                </a:lnTo>
                <a:lnTo>
                  <a:pt x="361569" y="60959"/>
                </a:lnTo>
                <a:lnTo>
                  <a:pt x="359537" y="73532"/>
                </a:lnTo>
                <a:lnTo>
                  <a:pt x="417264" y="73532"/>
                </a:lnTo>
                <a:lnTo>
                  <a:pt x="354457" y="27558"/>
                </a:lnTo>
                <a:close/>
              </a:path>
              <a:path w="423545" h="102870">
                <a:moveTo>
                  <a:pt x="2032" y="0"/>
                </a:moveTo>
                <a:lnTo>
                  <a:pt x="0" y="12445"/>
                </a:lnTo>
                <a:lnTo>
                  <a:pt x="346965" y="71396"/>
                </a:lnTo>
                <a:lnTo>
                  <a:pt x="349109" y="58847"/>
                </a:lnTo>
                <a:lnTo>
                  <a:pt x="203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2" name="object 82"/>
          <p:cNvSpPr/>
          <p:nvPr/>
        </p:nvSpPr>
        <p:spPr>
          <a:xfrm>
            <a:off x="4554982" y="3154679"/>
            <a:ext cx="106045" cy="2336800"/>
          </a:xfrm>
          <a:custGeom>
            <a:avLst/>
            <a:gdLst/>
            <a:ahLst/>
            <a:cxnLst/>
            <a:rect l="l" t="t" r="r" b="b"/>
            <a:pathLst>
              <a:path w="106045" h="2336800">
                <a:moveTo>
                  <a:pt x="61286" y="1219962"/>
                </a:moveTo>
                <a:lnTo>
                  <a:pt x="48513" y="1219962"/>
                </a:lnTo>
                <a:lnTo>
                  <a:pt x="48640" y="1220851"/>
                </a:lnTo>
                <a:lnTo>
                  <a:pt x="49529" y="1233170"/>
                </a:lnTo>
                <a:lnTo>
                  <a:pt x="49529" y="2262632"/>
                </a:lnTo>
                <a:lnTo>
                  <a:pt x="50545" y="2276348"/>
                </a:lnTo>
                <a:lnTo>
                  <a:pt x="58927" y="2303399"/>
                </a:lnTo>
                <a:lnTo>
                  <a:pt x="64896" y="2313559"/>
                </a:lnTo>
                <a:lnTo>
                  <a:pt x="65150" y="2313813"/>
                </a:lnTo>
                <a:lnTo>
                  <a:pt x="65277" y="2314194"/>
                </a:lnTo>
                <a:lnTo>
                  <a:pt x="65658" y="2314448"/>
                </a:lnTo>
                <a:lnTo>
                  <a:pt x="72897" y="2322830"/>
                </a:lnTo>
                <a:lnTo>
                  <a:pt x="73151" y="2322957"/>
                </a:lnTo>
                <a:lnTo>
                  <a:pt x="73659" y="2323465"/>
                </a:lnTo>
                <a:lnTo>
                  <a:pt x="78358" y="2327275"/>
                </a:lnTo>
                <a:lnTo>
                  <a:pt x="83312" y="2330577"/>
                </a:lnTo>
                <a:lnTo>
                  <a:pt x="88264" y="2333117"/>
                </a:lnTo>
                <a:lnTo>
                  <a:pt x="88645" y="2333117"/>
                </a:lnTo>
                <a:lnTo>
                  <a:pt x="94106" y="2335022"/>
                </a:lnTo>
                <a:lnTo>
                  <a:pt x="99821" y="2336165"/>
                </a:lnTo>
                <a:lnTo>
                  <a:pt x="104901" y="2336546"/>
                </a:lnTo>
                <a:lnTo>
                  <a:pt x="105917" y="2323846"/>
                </a:lnTo>
                <a:lnTo>
                  <a:pt x="100837" y="2323465"/>
                </a:lnTo>
                <a:lnTo>
                  <a:pt x="96773" y="2322576"/>
                </a:lnTo>
                <a:lnTo>
                  <a:pt x="92709" y="2321179"/>
                </a:lnTo>
                <a:lnTo>
                  <a:pt x="92978" y="2321179"/>
                </a:lnTo>
                <a:lnTo>
                  <a:pt x="89026" y="2319147"/>
                </a:lnTo>
                <a:lnTo>
                  <a:pt x="85216" y="2316734"/>
                </a:lnTo>
                <a:lnTo>
                  <a:pt x="82502" y="2314321"/>
                </a:lnTo>
                <a:lnTo>
                  <a:pt x="81914" y="2313813"/>
                </a:lnTo>
                <a:lnTo>
                  <a:pt x="81856" y="2313686"/>
                </a:lnTo>
                <a:lnTo>
                  <a:pt x="75963" y="2307082"/>
                </a:lnTo>
                <a:lnTo>
                  <a:pt x="75818" y="2307082"/>
                </a:lnTo>
                <a:lnTo>
                  <a:pt x="75056" y="2306066"/>
                </a:lnTo>
                <a:lnTo>
                  <a:pt x="75222" y="2306066"/>
                </a:lnTo>
                <a:lnTo>
                  <a:pt x="70372" y="2297811"/>
                </a:lnTo>
                <a:lnTo>
                  <a:pt x="70230" y="2297811"/>
                </a:lnTo>
                <a:lnTo>
                  <a:pt x="69915" y="2297074"/>
                </a:lnTo>
                <a:lnTo>
                  <a:pt x="69879" y="2296922"/>
                </a:lnTo>
                <a:lnTo>
                  <a:pt x="65658" y="2286254"/>
                </a:lnTo>
                <a:lnTo>
                  <a:pt x="65835" y="2286254"/>
                </a:lnTo>
                <a:lnTo>
                  <a:pt x="63323" y="2275332"/>
                </a:lnTo>
                <a:lnTo>
                  <a:pt x="62305" y="2262632"/>
                </a:lnTo>
                <a:lnTo>
                  <a:pt x="62229" y="1233170"/>
                </a:lnTo>
                <a:lnTo>
                  <a:pt x="61286" y="1219962"/>
                </a:lnTo>
                <a:close/>
              </a:path>
              <a:path w="106045" h="2336800">
                <a:moveTo>
                  <a:pt x="92978" y="2321179"/>
                </a:moveTo>
                <a:lnTo>
                  <a:pt x="92709" y="2321179"/>
                </a:lnTo>
                <a:lnTo>
                  <a:pt x="93471" y="2321433"/>
                </a:lnTo>
                <a:lnTo>
                  <a:pt x="92978" y="2321179"/>
                </a:lnTo>
                <a:close/>
              </a:path>
              <a:path w="106045" h="2336800">
                <a:moveTo>
                  <a:pt x="81787" y="2313686"/>
                </a:moveTo>
                <a:lnTo>
                  <a:pt x="82422" y="2314321"/>
                </a:lnTo>
                <a:lnTo>
                  <a:pt x="82118" y="2313979"/>
                </a:lnTo>
                <a:lnTo>
                  <a:pt x="81787" y="2313686"/>
                </a:lnTo>
                <a:close/>
              </a:path>
              <a:path w="106045" h="2336800">
                <a:moveTo>
                  <a:pt x="82118" y="2313979"/>
                </a:moveTo>
                <a:lnTo>
                  <a:pt x="82422" y="2314321"/>
                </a:lnTo>
                <a:lnTo>
                  <a:pt x="82118" y="2313979"/>
                </a:lnTo>
                <a:close/>
              </a:path>
              <a:path w="106045" h="2336800">
                <a:moveTo>
                  <a:pt x="81856" y="2313686"/>
                </a:moveTo>
                <a:lnTo>
                  <a:pt x="82118" y="2313979"/>
                </a:lnTo>
                <a:lnTo>
                  <a:pt x="81856" y="2313686"/>
                </a:lnTo>
                <a:close/>
              </a:path>
              <a:path w="106045" h="2336800">
                <a:moveTo>
                  <a:pt x="75056" y="2306066"/>
                </a:moveTo>
                <a:lnTo>
                  <a:pt x="75818" y="2307082"/>
                </a:lnTo>
                <a:lnTo>
                  <a:pt x="75540" y="2306607"/>
                </a:lnTo>
                <a:lnTo>
                  <a:pt x="75056" y="2306066"/>
                </a:lnTo>
                <a:close/>
              </a:path>
              <a:path w="106045" h="2336800">
                <a:moveTo>
                  <a:pt x="75540" y="2306607"/>
                </a:moveTo>
                <a:lnTo>
                  <a:pt x="75818" y="2307082"/>
                </a:lnTo>
                <a:lnTo>
                  <a:pt x="75963" y="2307082"/>
                </a:lnTo>
                <a:lnTo>
                  <a:pt x="75540" y="2306607"/>
                </a:lnTo>
                <a:close/>
              </a:path>
              <a:path w="106045" h="2336800">
                <a:moveTo>
                  <a:pt x="75222" y="2306066"/>
                </a:moveTo>
                <a:lnTo>
                  <a:pt x="75056" y="2306066"/>
                </a:lnTo>
                <a:lnTo>
                  <a:pt x="75540" y="2306607"/>
                </a:lnTo>
                <a:lnTo>
                  <a:pt x="75222" y="2306066"/>
                </a:lnTo>
                <a:close/>
              </a:path>
              <a:path w="106045" h="2336800">
                <a:moveTo>
                  <a:pt x="69850" y="2296922"/>
                </a:moveTo>
                <a:lnTo>
                  <a:pt x="70230" y="2297811"/>
                </a:lnTo>
                <a:lnTo>
                  <a:pt x="69939" y="2297074"/>
                </a:lnTo>
                <a:lnTo>
                  <a:pt x="69850" y="2296922"/>
                </a:lnTo>
                <a:close/>
              </a:path>
              <a:path w="106045" h="2336800">
                <a:moveTo>
                  <a:pt x="69939" y="2297074"/>
                </a:moveTo>
                <a:lnTo>
                  <a:pt x="70230" y="2297811"/>
                </a:lnTo>
                <a:lnTo>
                  <a:pt x="70372" y="2297811"/>
                </a:lnTo>
                <a:lnTo>
                  <a:pt x="69939" y="2297074"/>
                </a:lnTo>
                <a:close/>
              </a:path>
              <a:path w="106045" h="2336800">
                <a:moveTo>
                  <a:pt x="69879" y="2296922"/>
                </a:moveTo>
                <a:lnTo>
                  <a:pt x="69939" y="2297074"/>
                </a:lnTo>
                <a:lnTo>
                  <a:pt x="69879" y="2296922"/>
                </a:lnTo>
                <a:close/>
              </a:path>
              <a:path w="106045" h="2336800">
                <a:moveTo>
                  <a:pt x="65835" y="2286254"/>
                </a:moveTo>
                <a:lnTo>
                  <a:pt x="65658" y="2286254"/>
                </a:lnTo>
                <a:lnTo>
                  <a:pt x="66039" y="2287143"/>
                </a:lnTo>
                <a:lnTo>
                  <a:pt x="65835" y="2286254"/>
                </a:lnTo>
                <a:close/>
              </a:path>
              <a:path w="106045" h="2336800">
                <a:moveTo>
                  <a:pt x="63209" y="2274835"/>
                </a:moveTo>
                <a:lnTo>
                  <a:pt x="63245" y="2275332"/>
                </a:lnTo>
                <a:lnTo>
                  <a:pt x="63209" y="2274835"/>
                </a:lnTo>
                <a:close/>
              </a:path>
              <a:path w="106045" h="2336800">
                <a:moveTo>
                  <a:pt x="63180" y="2274443"/>
                </a:moveTo>
                <a:lnTo>
                  <a:pt x="63209" y="2274835"/>
                </a:lnTo>
                <a:lnTo>
                  <a:pt x="63180" y="2274443"/>
                </a:lnTo>
                <a:close/>
              </a:path>
              <a:path w="106045" h="2336800">
                <a:moveTo>
                  <a:pt x="48552" y="1220468"/>
                </a:moveTo>
                <a:lnTo>
                  <a:pt x="48582" y="1220851"/>
                </a:lnTo>
                <a:lnTo>
                  <a:pt x="48552" y="1220468"/>
                </a:lnTo>
                <a:close/>
              </a:path>
              <a:path w="106045" h="2336800">
                <a:moveTo>
                  <a:pt x="45719" y="1208151"/>
                </a:moveTo>
                <a:lnTo>
                  <a:pt x="48552" y="1220468"/>
                </a:lnTo>
                <a:lnTo>
                  <a:pt x="48513" y="1219962"/>
                </a:lnTo>
                <a:lnTo>
                  <a:pt x="61286" y="1219962"/>
                </a:lnTo>
                <a:lnTo>
                  <a:pt x="61213" y="1218946"/>
                </a:lnTo>
                <a:lnTo>
                  <a:pt x="61087" y="1218057"/>
                </a:lnTo>
                <a:lnTo>
                  <a:pt x="59013" y="1209040"/>
                </a:lnTo>
                <a:lnTo>
                  <a:pt x="46100" y="1209040"/>
                </a:lnTo>
                <a:lnTo>
                  <a:pt x="45719" y="1208151"/>
                </a:lnTo>
                <a:close/>
              </a:path>
              <a:path w="106045" h="2336800">
                <a:moveTo>
                  <a:pt x="55168" y="1197483"/>
                </a:moveTo>
                <a:lnTo>
                  <a:pt x="41528" y="1197483"/>
                </a:lnTo>
                <a:lnTo>
                  <a:pt x="46100" y="1209040"/>
                </a:lnTo>
                <a:lnTo>
                  <a:pt x="59013" y="1209040"/>
                </a:lnTo>
                <a:lnTo>
                  <a:pt x="58165" y="1205357"/>
                </a:lnTo>
                <a:lnTo>
                  <a:pt x="57912" y="1204341"/>
                </a:lnTo>
                <a:lnTo>
                  <a:pt x="55168" y="1197483"/>
                </a:lnTo>
                <a:close/>
              </a:path>
              <a:path w="106045" h="2336800">
                <a:moveTo>
                  <a:pt x="50716" y="1188339"/>
                </a:moveTo>
                <a:lnTo>
                  <a:pt x="35940" y="1188339"/>
                </a:lnTo>
                <a:lnTo>
                  <a:pt x="36575" y="1189228"/>
                </a:lnTo>
                <a:lnTo>
                  <a:pt x="41909" y="1198499"/>
                </a:lnTo>
                <a:lnTo>
                  <a:pt x="41528" y="1197483"/>
                </a:lnTo>
                <a:lnTo>
                  <a:pt x="55168" y="1197483"/>
                </a:lnTo>
                <a:lnTo>
                  <a:pt x="53339" y="1192911"/>
                </a:lnTo>
                <a:lnTo>
                  <a:pt x="53212" y="1192530"/>
                </a:lnTo>
                <a:lnTo>
                  <a:pt x="53085" y="1192276"/>
                </a:lnTo>
                <a:lnTo>
                  <a:pt x="52831" y="1191895"/>
                </a:lnTo>
                <a:lnTo>
                  <a:pt x="50716" y="1188339"/>
                </a:lnTo>
                <a:close/>
              </a:path>
              <a:path w="106045" h="2336800">
                <a:moveTo>
                  <a:pt x="36223" y="1188819"/>
                </a:moveTo>
                <a:lnTo>
                  <a:pt x="36463" y="1189228"/>
                </a:lnTo>
                <a:lnTo>
                  <a:pt x="36223" y="1188819"/>
                </a:lnTo>
                <a:close/>
              </a:path>
              <a:path w="106045" h="2336800">
                <a:moveTo>
                  <a:pt x="35940" y="1188339"/>
                </a:moveTo>
                <a:lnTo>
                  <a:pt x="36223" y="1188819"/>
                </a:lnTo>
                <a:lnTo>
                  <a:pt x="36575" y="1189228"/>
                </a:lnTo>
                <a:lnTo>
                  <a:pt x="35940" y="1188339"/>
                </a:lnTo>
                <a:close/>
              </a:path>
              <a:path w="106045" h="2336800">
                <a:moveTo>
                  <a:pt x="46116" y="1180846"/>
                </a:moveTo>
                <a:lnTo>
                  <a:pt x="29337" y="1180846"/>
                </a:lnTo>
                <a:lnTo>
                  <a:pt x="36223" y="1188819"/>
                </a:lnTo>
                <a:lnTo>
                  <a:pt x="35940" y="1188339"/>
                </a:lnTo>
                <a:lnTo>
                  <a:pt x="50716" y="1188339"/>
                </a:lnTo>
                <a:lnTo>
                  <a:pt x="46862" y="1181862"/>
                </a:lnTo>
                <a:lnTo>
                  <a:pt x="46608" y="1181481"/>
                </a:lnTo>
                <a:lnTo>
                  <a:pt x="46481" y="1181227"/>
                </a:lnTo>
                <a:lnTo>
                  <a:pt x="46116" y="1180846"/>
                </a:lnTo>
                <a:close/>
              </a:path>
              <a:path w="106045" h="2336800">
                <a:moveTo>
                  <a:pt x="46736" y="1148588"/>
                </a:moveTo>
                <a:lnTo>
                  <a:pt x="29971" y="1148588"/>
                </a:lnTo>
                <a:lnTo>
                  <a:pt x="29337" y="1149223"/>
                </a:lnTo>
                <a:lnTo>
                  <a:pt x="2539" y="1159002"/>
                </a:lnTo>
                <a:lnTo>
                  <a:pt x="0" y="1161796"/>
                </a:lnTo>
                <a:lnTo>
                  <a:pt x="0" y="1168400"/>
                </a:lnTo>
                <a:lnTo>
                  <a:pt x="2539" y="1171194"/>
                </a:lnTo>
                <a:lnTo>
                  <a:pt x="5841" y="1171448"/>
                </a:lnTo>
                <a:lnTo>
                  <a:pt x="10032" y="1171702"/>
                </a:lnTo>
                <a:lnTo>
                  <a:pt x="14350" y="1172591"/>
                </a:lnTo>
                <a:lnTo>
                  <a:pt x="18287" y="1173861"/>
                </a:lnTo>
                <a:lnTo>
                  <a:pt x="22225" y="1175766"/>
                </a:lnTo>
                <a:lnTo>
                  <a:pt x="25907" y="1178179"/>
                </a:lnTo>
                <a:lnTo>
                  <a:pt x="29971" y="1181608"/>
                </a:lnTo>
                <a:lnTo>
                  <a:pt x="29337" y="1180846"/>
                </a:lnTo>
                <a:lnTo>
                  <a:pt x="46116" y="1180846"/>
                </a:lnTo>
                <a:lnTo>
                  <a:pt x="38862" y="1172591"/>
                </a:lnTo>
                <a:lnTo>
                  <a:pt x="38100" y="1171829"/>
                </a:lnTo>
                <a:lnTo>
                  <a:pt x="37648" y="1171448"/>
                </a:lnTo>
                <a:lnTo>
                  <a:pt x="6857" y="1171448"/>
                </a:lnTo>
                <a:lnTo>
                  <a:pt x="6857" y="1158748"/>
                </a:lnTo>
                <a:lnTo>
                  <a:pt x="37642" y="1158748"/>
                </a:lnTo>
                <a:lnTo>
                  <a:pt x="38100" y="1158367"/>
                </a:lnTo>
                <a:lnTo>
                  <a:pt x="38607" y="1157859"/>
                </a:lnTo>
                <a:lnTo>
                  <a:pt x="38862" y="1157732"/>
                </a:lnTo>
                <a:lnTo>
                  <a:pt x="46100" y="1149350"/>
                </a:lnTo>
                <a:lnTo>
                  <a:pt x="46481" y="1149096"/>
                </a:lnTo>
                <a:lnTo>
                  <a:pt x="46608" y="1148715"/>
                </a:lnTo>
                <a:lnTo>
                  <a:pt x="46736" y="1148588"/>
                </a:lnTo>
                <a:close/>
              </a:path>
              <a:path w="106045" h="2336800">
                <a:moveTo>
                  <a:pt x="6857" y="1158748"/>
                </a:moveTo>
                <a:lnTo>
                  <a:pt x="6857" y="1171448"/>
                </a:lnTo>
                <a:lnTo>
                  <a:pt x="11937" y="1171067"/>
                </a:lnTo>
                <a:lnTo>
                  <a:pt x="17652" y="1169924"/>
                </a:lnTo>
                <a:lnTo>
                  <a:pt x="23113" y="1168019"/>
                </a:lnTo>
                <a:lnTo>
                  <a:pt x="28575" y="1165479"/>
                </a:lnTo>
                <a:lnTo>
                  <a:pt x="29174" y="1165079"/>
                </a:lnTo>
                <a:lnTo>
                  <a:pt x="24002" y="1162431"/>
                </a:lnTo>
                <a:lnTo>
                  <a:pt x="18414" y="1160526"/>
                </a:lnTo>
                <a:lnTo>
                  <a:pt x="12700" y="1159256"/>
                </a:lnTo>
                <a:lnTo>
                  <a:pt x="6857" y="1158748"/>
                </a:lnTo>
                <a:close/>
              </a:path>
              <a:path w="106045" h="2336800">
                <a:moveTo>
                  <a:pt x="29174" y="1165079"/>
                </a:moveTo>
                <a:lnTo>
                  <a:pt x="6857" y="1171448"/>
                </a:lnTo>
                <a:lnTo>
                  <a:pt x="37648" y="1171448"/>
                </a:lnTo>
                <a:lnTo>
                  <a:pt x="34035" y="1168400"/>
                </a:lnTo>
                <a:lnTo>
                  <a:pt x="29174" y="1165079"/>
                </a:lnTo>
                <a:close/>
              </a:path>
              <a:path w="106045" h="2336800">
                <a:moveTo>
                  <a:pt x="37642" y="1158748"/>
                </a:moveTo>
                <a:lnTo>
                  <a:pt x="6857" y="1158748"/>
                </a:lnTo>
                <a:lnTo>
                  <a:pt x="12700" y="1159256"/>
                </a:lnTo>
                <a:lnTo>
                  <a:pt x="18414" y="1160526"/>
                </a:lnTo>
                <a:lnTo>
                  <a:pt x="24002" y="1162431"/>
                </a:lnTo>
                <a:lnTo>
                  <a:pt x="29174" y="1165079"/>
                </a:lnTo>
                <a:lnTo>
                  <a:pt x="33527" y="1162177"/>
                </a:lnTo>
                <a:lnTo>
                  <a:pt x="37642" y="1158748"/>
                </a:lnTo>
                <a:close/>
              </a:path>
              <a:path w="106045" h="2336800">
                <a:moveTo>
                  <a:pt x="29681" y="1148837"/>
                </a:moveTo>
                <a:lnTo>
                  <a:pt x="29231" y="1149223"/>
                </a:lnTo>
                <a:lnTo>
                  <a:pt x="29681" y="1148837"/>
                </a:lnTo>
                <a:close/>
              </a:path>
              <a:path w="106045" h="2336800">
                <a:moveTo>
                  <a:pt x="29971" y="1148588"/>
                </a:moveTo>
                <a:lnTo>
                  <a:pt x="29681" y="1148837"/>
                </a:lnTo>
                <a:lnTo>
                  <a:pt x="29337" y="1149223"/>
                </a:lnTo>
                <a:lnTo>
                  <a:pt x="29971" y="1148588"/>
                </a:lnTo>
                <a:close/>
              </a:path>
              <a:path w="106045" h="2336800">
                <a:moveTo>
                  <a:pt x="36219" y="1141509"/>
                </a:moveTo>
                <a:lnTo>
                  <a:pt x="29681" y="1148837"/>
                </a:lnTo>
                <a:lnTo>
                  <a:pt x="29971" y="1148588"/>
                </a:lnTo>
                <a:lnTo>
                  <a:pt x="46736" y="1148588"/>
                </a:lnTo>
                <a:lnTo>
                  <a:pt x="50668" y="1141984"/>
                </a:lnTo>
                <a:lnTo>
                  <a:pt x="35940" y="1141984"/>
                </a:lnTo>
                <a:lnTo>
                  <a:pt x="36219" y="1141509"/>
                </a:lnTo>
                <a:close/>
              </a:path>
              <a:path w="106045" h="2336800">
                <a:moveTo>
                  <a:pt x="36702" y="1140968"/>
                </a:moveTo>
                <a:lnTo>
                  <a:pt x="36219" y="1141509"/>
                </a:lnTo>
                <a:lnTo>
                  <a:pt x="35940" y="1141984"/>
                </a:lnTo>
                <a:lnTo>
                  <a:pt x="36702" y="1140968"/>
                </a:lnTo>
                <a:close/>
              </a:path>
              <a:path w="106045" h="2336800">
                <a:moveTo>
                  <a:pt x="51265" y="1140968"/>
                </a:moveTo>
                <a:lnTo>
                  <a:pt x="36702" y="1140968"/>
                </a:lnTo>
                <a:lnTo>
                  <a:pt x="35940" y="1141984"/>
                </a:lnTo>
                <a:lnTo>
                  <a:pt x="50668" y="1141984"/>
                </a:lnTo>
                <a:lnTo>
                  <a:pt x="51265" y="1140968"/>
                </a:lnTo>
                <a:close/>
              </a:path>
              <a:path w="106045" h="2336800">
                <a:moveTo>
                  <a:pt x="41820" y="1131976"/>
                </a:moveTo>
                <a:lnTo>
                  <a:pt x="36219" y="1141509"/>
                </a:lnTo>
                <a:lnTo>
                  <a:pt x="36702" y="1140968"/>
                </a:lnTo>
                <a:lnTo>
                  <a:pt x="51265" y="1140968"/>
                </a:lnTo>
                <a:lnTo>
                  <a:pt x="52831" y="1138301"/>
                </a:lnTo>
                <a:lnTo>
                  <a:pt x="53085" y="1138047"/>
                </a:lnTo>
                <a:lnTo>
                  <a:pt x="53212" y="1137793"/>
                </a:lnTo>
                <a:lnTo>
                  <a:pt x="53339" y="1137412"/>
                </a:lnTo>
                <a:lnTo>
                  <a:pt x="55198" y="1132713"/>
                </a:lnTo>
                <a:lnTo>
                  <a:pt x="41528" y="1132713"/>
                </a:lnTo>
                <a:lnTo>
                  <a:pt x="41820" y="1131976"/>
                </a:lnTo>
                <a:close/>
              </a:path>
              <a:path w="106045" h="2336800">
                <a:moveTo>
                  <a:pt x="41909" y="1131824"/>
                </a:moveTo>
                <a:lnTo>
                  <a:pt x="41820" y="1131976"/>
                </a:lnTo>
                <a:lnTo>
                  <a:pt x="41528" y="1132713"/>
                </a:lnTo>
                <a:lnTo>
                  <a:pt x="41909" y="1131824"/>
                </a:lnTo>
                <a:close/>
              </a:path>
              <a:path w="106045" h="2336800">
                <a:moveTo>
                  <a:pt x="55550" y="1131824"/>
                </a:moveTo>
                <a:lnTo>
                  <a:pt x="41909" y="1131824"/>
                </a:lnTo>
                <a:lnTo>
                  <a:pt x="41528" y="1132713"/>
                </a:lnTo>
                <a:lnTo>
                  <a:pt x="55198" y="1132713"/>
                </a:lnTo>
                <a:lnTo>
                  <a:pt x="55550" y="1131824"/>
                </a:lnTo>
                <a:close/>
              </a:path>
              <a:path w="106045" h="2336800">
                <a:moveTo>
                  <a:pt x="59013" y="1121156"/>
                </a:moveTo>
                <a:lnTo>
                  <a:pt x="46100" y="1121156"/>
                </a:lnTo>
                <a:lnTo>
                  <a:pt x="41820" y="1131976"/>
                </a:lnTo>
                <a:lnTo>
                  <a:pt x="41909" y="1131824"/>
                </a:lnTo>
                <a:lnTo>
                  <a:pt x="55550" y="1131824"/>
                </a:lnTo>
                <a:lnTo>
                  <a:pt x="57912" y="1125855"/>
                </a:lnTo>
                <a:lnTo>
                  <a:pt x="58165" y="1124839"/>
                </a:lnTo>
                <a:lnTo>
                  <a:pt x="59013" y="1121156"/>
                </a:lnTo>
                <a:close/>
              </a:path>
              <a:path w="106045" h="2336800">
                <a:moveTo>
                  <a:pt x="61355" y="1109345"/>
                </a:moveTo>
                <a:lnTo>
                  <a:pt x="48640" y="1109345"/>
                </a:lnTo>
                <a:lnTo>
                  <a:pt x="48513" y="1110234"/>
                </a:lnTo>
                <a:lnTo>
                  <a:pt x="45719" y="1122045"/>
                </a:lnTo>
                <a:lnTo>
                  <a:pt x="46100" y="1121156"/>
                </a:lnTo>
                <a:lnTo>
                  <a:pt x="59013" y="1121156"/>
                </a:lnTo>
                <a:lnTo>
                  <a:pt x="61087" y="1112139"/>
                </a:lnTo>
                <a:lnTo>
                  <a:pt x="61213" y="1111250"/>
                </a:lnTo>
                <a:lnTo>
                  <a:pt x="61355" y="1109345"/>
                </a:lnTo>
                <a:close/>
              </a:path>
              <a:path w="106045" h="2336800">
                <a:moveTo>
                  <a:pt x="48550" y="1109737"/>
                </a:moveTo>
                <a:lnTo>
                  <a:pt x="48436" y="1110234"/>
                </a:lnTo>
                <a:lnTo>
                  <a:pt x="48550" y="1109737"/>
                </a:lnTo>
                <a:close/>
              </a:path>
              <a:path w="106045" h="2336800">
                <a:moveTo>
                  <a:pt x="54183" y="56552"/>
                </a:moveTo>
                <a:lnTo>
                  <a:pt x="50164" y="65405"/>
                </a:lnTo>
                <a:lnTo>
                  <a:pt x="49783" y="66294"/>
                </a:lnTo>
                <a:lnTo>
                  <a:pt x="49529" y="67183"/>
                </a:lnTo>
                <a:lnTo>
                  <a:pt x="49454" y="1097534"/>
                </a:lnTo>
                <a:lnTo>
                  <a:pt x="48550" y="1109737"/>
                </a:lnTo>
                <a:lnTo>
                  <a:pt x="48640" y="1109345"/>
                </a:lnTo>
                <a:lnTo>
                  <a:pt x="61355" y="1109345"/>
                </a:lnTo>
                <a:lnTo>
                  <a:pt x="62229" y="1097534"/>
                </a:lnTo>
                <a:lnTo>
                  <a:pt x="62229" y="70739"/>
                </a:lnTo>
                <a:lnTo>
                  <a:pt x="61594" y="70739"/>
                </a:lnTo>
                <a:lnTo>
                  <a:pt x="62229" y="68072"/>
                </a:lnTo>
                <a:lnTo>
                  <a:pt x="62823" y="68072"/>
                </a:lnTo>
                <a:lnTo>
                  <a:pt x="64262" y="64947"/>
                </a:lnTo>
                <a:lnTo>
                  <a:pt x="54183" y="56552"/>
                </a:lnTo>
                <a:close/>
              </a:path>
              <a:path w="106045" h="2336800">
                <a:moveTo>
                  <a:pt x="94537" y="46100"/>
                </a:moveTo>
                <a:lnTo>
                  <a:pt x="58927" y="46100"/>
                </a:lnTo>
                <a:lnTo>
                  <a:pt x="70484" y="51435"/>
                </a:lnTo>
                <a:lnTo>
                  <a:pt x="64262" y="64947"/>
                </a:lnTo>
                <a:lnTo>
                  <a:pt x="85851" y="82931"/>
                </a:lnTo>
                <a:lnTo>
                  <a:pt x="94537" y="46100"/>
                </a:lnTo>
                <a:close/>
              </a:path>
              <a:path w="106045" h="2336800">
                <a:moveTo>
                  <a:pt x="62229" y="68072"/>
                </a:moveTo>
                <a:lnTo>
                  <a:pt x="61594" y="70739"/>
                </a:lnTo>
                <a:lnTo>
                  <a:pt x="62229" y="69360"/>
                </a:lnTo>
                <a:lnTo>
                  <a:pt x="62229" y="68072"/>
                </a:lnTo>
                <a:close/>
              </a:path>
              <a:path w="106045" h="2336800">
                <a:moveTo>
                  <a:pt x="62229" y="69360"/>
                </a:moveTo>
                <a:lnTo>
                  <a:pt x="61594" y="70739"/>
                </a:lnTo>
                <a:lnTo>
                  <a:pt x="62229" y="70739"/>
                </a:lnTo>
                <a:lnTo>
                  <a:pt x="62229" y="69360"/>
                </a:lnTo>
                <a:close/>
              </a:path>
              <a:path w="106045" h="2336800">
                <a:moveTo>
                  <a:pt x="62823" y="68072"/>
                </a:moveTo>
                <a:lnTo>
                  <a:pt x="62229" y="68072"/>
                </a:lnTo>
                <a:lnTo>
                  <a:pt x="62229" y="69360"/>
                </a:lnTo>
                <a:lnTo>
                  <a:pt x="62823" y="68072"/>
                </a:lnTo>
                <a:close/>
              </a:path>
              <a:path w="106045" h="2336800">
                <a:moveTo>
                  <a:pt x="58927" y="46100"/>
                </a:moveTo>
                <a:lnTo>
                  <a:pt x="54183" y="56552"/>
                </a:lnTo>
                <a:lnTo>
                  <a:pt x="64262" y="64947"/>
                </a:lnTo>
                <a:lnTo>
                  <a:pt x="70484" y="51435"/>
                </a:lnTo>
                <a:lnTo>
                  <a:pt x="58927" y="46100"/>
                </a:lnTo>
                <a:close/>
              </a:path>
              <a:path w="106045" h="2336800">
                <a:moveTo>
                  <a:pt x="105409" y="0"/>
                </a:moveTo>
                <a:lnTo>
                  <a:pt x="27304" y="34162"/>
                </a:lnTo>
                <a:lnTo>
                  <a:pt x="54183" y="56552"/>
                </a:lnTo>
                <a:lnTo>
                  <a:pt x="58927" y="46100"/>
                </a:lnTo>
                <a:lnTo>
                  <a:pt x="94537" y="46100"/>
                </a:lnTo>
                <a:lnTo>
                  <a:pt x="1054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3" name="object 83"/>
          <p:cNvSpPr/>
          <p:nvPr/>
        </p:nvSpPr>
        <p:spPr>
          <a:xfrm>
            <a:off x="3048000" y="4113276"/>
            <a:ext cx="1516380" cy="212090"/>
          </a:xfrm>
          <a:custGeom>
            <a:avLst/>
            <a:gdLst/>
            <a:ahLst/>
            <a:cxnLst/>
            <a:rect l="l" t="t" r="r" b="b"/>
            <a:pathLst>
              <a:path w="1516379" h="212089">
                <a:moveTo>
                  <a:pt x="0" y="0"/>
                </a:moveTo>
                <a:lnTo>
                  <a:pt x="1516379" y="211836"/>
                </a:lnTo>
              </a:path>
            </a:pathLst>
          </a:custGeom>
          <a:ln w="12192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4" name="object 84"/>
          <p:cNvSpPr/>
          <p:nvPr/>
        </p:nvSpPr>
        <p:spPr>
          <a:xfrm>
            <a:off x="3345434" y="4388992"/>
            <a:ext cx="1367155" cy="310515"/>
          </a:xfrm>
          <a:custGeom>
            <a:avLst/>
            <a:gdLst/>
            <a:ahLst/>
            <a:cxnLst/>
            <a:rect l="l" t="t" r="r" b="b"/>
            <a:pathLst>
              <a:path w="1367154" h="310514">
                <a:moveTo>
                  <a:pt x="1290870" y="278997"/>
                </a:moveTo>
                <a:lnTo>
                  <a:pt x="1284477" y="310006"/>
                </a:lnTo>
                <a:lnTo>
                  <a:pt x="1366774" y="288162"/>
                </a:lnTo>
                <a:lnTo>
                  <a:pt x="1358387" y="281558"/>
                </a:lnTo>
                <a:lnTo>
                  <a:pt x="1303274" y="281558"/>
                </a:lnTo>
                <a:lnTo>
                  <a:pt x="1290870" y="278997"/>
                </a:lnTo>
                <a:close/>
              </a:path>
              <a:path w="1367154" h="310514">
                <a:moveTo>
                  <a:pt x="1293434" y="266556"/>
                </a:moveTo>
                <a:lnTo>
                  <a:pt x="1290870" y="278997"/>
                </a:lnTo>
                <a:lnTo>
                  <a:pt x="1303274" y="281558"/>
                </a:lnTo>
                <a:lnTo>
                  <a:pt x="1305814" y="269112"/>
                </a:lnTo>
                <a:lnTo>
                  <a:pt x="1293434" y="266556"/>
                </a:lnTo>
                <a:close/>
              </a:path>
              <a:path w="1367154" h="310514">
                <a:moveTo>
                  <a:pt x="1299844" y="235457"/>
                </a:moveTo>
                <a:lnTo>
                  <a:pt x="1293434" y="266556"/>
                </a:lnTo>
                <a:lnTo>
                  <a:pt x="1305814" y="269112"/>
                </a:lnTo>
                <a:lnTo>
                  <a:pt x="1303274" y="281558"/>
                </a:lnTo>
                <a:lnTo>
                  <a:pt x="1358387" y="281558"/>
                </a:lnTo>
                <a:lnTo>
                  <a:pt x="1299844" y="235457"/>
                </a:lnTo>
                <a:close/>
              </a:path>
              <a:path w="1367154" h="310514">
                <a:moveTo>
                  <a:pt x="2539" y="0"/>
                </a:moveTo>
                <a:lnTo>
                  <a:pt x="0" y="12445"/>
                </a:lnTo>
                <a:lnTo>
                  <a:pt x="1290870" y="278997"/>
                </a:lnTo>
                <a:lnTo>
                  <a:pt x="1293434" y="266556"/>
                </a:lnTo>
                <a:lnTo>
                  <a:pt x="25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5" name="object 85"/>
          <p:cNvSpPr/>
          <p:nvPr/>
        </p:nvSpPr>
        <p:spPr>
          <a:xfrm>
            <a:off x="3567938" y="4670933"/>
            <a:ext cx="1096010" cy="241300"/>
          </a:xfrm>
          <a:custGeom>
            <a:avLst/>
            <a:gdLst/>
            <a:ahLst/>
            <a:cxnLst/>
            <a:rect l="l" t="t" r="r" b="b"/>
            <a:pathLst>
              <a:path w="1096010" h="241300">
                <a:moveTo>
                  <a:pt x="1019484" y="209793"/>
                </a:moveTo>
                <a:lnTo>
                  <a:pt x="1013460" y="240919"/>
                </a:lnTo>
                <a:lnTo>
                  <a:pt x="1095502" y="218059"/>
                </a:lnTo>
                <a:lnTo>
                  <a:pt x="1087903" y="212217"/>
                </a:lnTo>
                <a:lnTo>
                  <a:pt x="1032001" y="212217"/>
                </a:lnTo>
                <a:lnTo>
                  <a:pt x="1019484" y="209793"/>
                </a:lnTo>
                <a:close/>
              </a:path>
              <a:path w="1096010" h="241300">
                <a:moveTo>
                  <a:pt x="1021893" y="197347"/>
                </a:moveTo>
                <a:lnTo>
                  <a:pt x="1019484" y="209793"/>
                </a:lnTo>
                <a:lnTo>
                  <a:pt x="1032001" y="212217"/>
                </a:lnTo>
                <a:lnTo>
                  <a:pt x="1034414" y="199771"/>
                </a:lnTo>
                <a:lnTo>
                  <a:pt x="1021893" y="197347"/>
                </a:lnTo>
                <a:close/>
              </a:path>
              <a:path w="1096010" h="241300">
                <a:moveTo>
                  <a:pt x="1027938" y="166116"/>
                </a:moveTo>
                <a:lnTo>
                  <a:pt x="1021893" y="197347"/>
                </a:lnTo>
                <a:lnTo>
                  <a:pt x="1034414" y="199771"/>
                </a:lnTo>
                <a:lnTo>
                  <a:pt x="1032001" y="212217"/>
                </a:lnTo>
                <a:lnTo>
                  <a:pt x="1087903" y="212217"/>
                </a:lnTo>
                <a:lnTo>
                  <a:pt x="1027938" y="166116"/>
                </a:lnTo>
                <a:close/>
              </a:path>
              <a:path w="1096010" h="241300">
                <a:moveTo>
                  <a:pt x="2412" y="0"/>
                </a:moveTo>
                <a:lnTo>
                  <a:pt x="0" y="12446"/>
                </a:lnTo>
                <a:lnTo>
                  <a:pt x="1019484" y="209793"/>
                </a:lnTo>
                <a:lnTo>
                  <a:pt x="1021893" y="197347"/>
                </a:lnTo>
                <a:lnTo>
                  <a:pt x="24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6" name="object 86"/>
          <p:cNvSpPr/>
          <p:nvPr/>
        </p:nvSpPr>
        <p:spPr>
          <a:xfrm>
            <a:off x="3392042" y="4955285"/>
            <a:ext cx="1196975" cy="782955"/>
          </a:xfrm>
          <a:custGeom>
            <a:avLst/>
            <a:gdLst/>
            <a:ahLst/>
            <a:cxnLst/>
            <a:rect l="l" t="t" r="r" b="b"/>
            <a:pathLst>
              <a:path w="1196975" h="782954">
                <a:moveTo>
                  <a:pt x="1129439" y="746307"/>
                </a:moveTo>
                <a:lnTo>
                  <a:pt x="1112139" y="772909"/>
                </a:lnTo>
                <a:lnTo>
                  <a:pt x="1196721" y="782573"/>
                </a:lnTo>
                <a:lnTo>
                  <a:pt x="1179541" y="753236"/>
                </a:lnTo>
                <a:lnTo>
                  <a:pt x="1140079" y="753236"/>
                </a:lnTo>
                <a:lnTo>
                  <a:pt x="1129439" y="746307"/>
                </a:lnTo>
                <a:close/>
              </a:path>
              <a:path w="1196975" h="782954">
                <a:moveTo>
                  <a:pt x="1136342" y="735693"/>
                </a:moveTo>
                <a:lnTo>
                  <a:pt x="1129439" y="746307"/>
                </a:lnTo>
                <a:lnTo>
                  <a:pt x="1140079" y="753236"/>
                </a:lnTo>
                <a:lnTo>
                  <a:pt x="1146937" y="742594"/>
                </a:lnTo>
                <a:lnTo>
                  <a:pt x="1136342" y="735693"/>
                </a:lnTo>
                <a:close/>
              </a:path>
              <a:path w="1196975" h="782954">
                <a:moveTo>
                  <a:pt x="1153668" y="709053"/>
                </a:moveTo>
                <a:lnTo>
                  <a:pt x="1136342" y="735693"/>
                </a:lnTo>
                <a:lnTo>
                  <a:pt x="1146937" y="742594"/>
                </a:lnTo>
                <a:lnTo>
                  <a:pt x="1140079" y="753236"/>
                </a:lnTo>
                <a:lnTo>
                  <a:pt x="1179541" y="753236"/>
                </a:lnTo>
                <a:lnTo>
                  <a:pt x="1153668" y="709053"/>
                </a:lnTo>
                <a:close/>
              </a:path>
              <a:path w="1196975" h="782954">
                <a:moveTo>
                  <a:pt x="6858" y="0"/>
                </a:moveTo>
                <a:lnTo>
                  <a:pt x="0" y="10668"/>
                </a:lnTo>
                <a:lnTo>
                  <a:pt x="1129439" y="746307"/>
                </a:lnTo>
                <a:lnTo>
                  <a:pt x="1136342" y="735693"/>
                </a:lnTo>
                <a:lnTo>
                  <a:pt x="68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7" name="object 87"/>
          <p:cNvSpPr/>
          <p:nvPr/>
        </p:nvSpPr>
        <p:spPr>
          <a:xfrm>
            <a:off x="3540633" y="5237734"/>
            <a:ext cx="824230" cy="712470"/>
          </a:xfrm>
          <a:custGeom>
            <a:avLst/>
            <a:gdLst/>
            <a:ahLst/>
            <a:cxnLst/>
            <a:rect l="l" t="t" r="r" b="b"/>
            <a:pathLst>
              <a:path w="824229" h="712470">
                <a:moveTo>
                  <a:pt x="762291" y="667005"/>
                </a:moveTo>
                <a:lnTo>
                  <a:pt x="741552" y="691045"/>
                </a:lnTo>
                <a:lnTo>
                  <a:pt x="824102" y="711961"/>
                </a:lnTo>
                <a:lnTo>
                  <a:pt x="808823" y="675297"/>
                </a:lnTo>
                <a:lnTo>
                  <a:pt x="771905" y="675297"/>
                </a:lnTo>
                <a:lnTo>
                  <a:pt x="762291" y="667005"/>
                </a:lnTo>
                <a:close/>
              </a:path>
              <a:path w="824229" h="712470">
                <a:moveTo>
                  <a:pt x="770569" y="657409"/>
                </a:moveTo>
                <a:lnTo>
                  <a:pt x="762291" y="667005"/>
                </a:lnTo>
                <a:lnTo>
                  <a:pt x="771905" y="675297"/>
                </a:lnTo>
                <a:lnTo>
                  <a:pt x="780161" y="665683"/>
                </a:lnTo>
                <a:lnTo>
                  <a:pt x="770569" y="657409"/>
                </a:lnTo>
                <a:close/>
              </a:path>
              <a:path w="824229" h="712470">
                <a:moveTo>
                  <a:pt x="791337" y="633336"/>
                </a:moveTo>
                <a:lnTo>
                  <a:pt x="770569" y="657409"/>
                </a:lnTo>
                <a:lnTo>
                  <a:pt x="780161" y="665683"/>
                </a:lnTo>
                <a:lnTo>
                  <a:pt x="771905" y="675297"/>
                </a:lnTo>
                <a:lnTo>
                  <a:pt x="808823" y="675297"/>
                </a:lnTo>
                <a:lnTo>
                  <a:pt x="791337" y="633336"/>
                </a:lnTo>
                <a:close/>
              </a:path>
              <a:path w="824229" h="712470">
                <a:moveTo>
                  <a:pt x="8381" y="0"/>
                </a:moveTo>
                <a:lnTo>
                  <a:pt x="0" y="9651"/>
                </a:lnTo>
                <a:lnTo>
                  <a:pt x="762291" y="667005"/>
                </a:lnTo>
                <a:lnTo>
                  <a:pt x="770569" y="657409"/>
                </a:lnTo>
                <a:lnTo>
                  <a:pt x="838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8" name="object 88"/>
          <p:cNvSpPr/>
          <p:nvPr/>
        </p:nvSpPr>
        <p:spPr>
          <a:xfrm>
            <a:off x="3466338" y="5591009"/>
            <a:ext cx="775335" cy="570865"/>
          </a:xfrm>
          <a:custGeom>
            <a:avLst/>
            <a:gdLst/>
            <a:ahLst/>
            <a:cxnLst/>
            <a:rect l="l" t="t" r="r" b="b"/>
            <a:pathLst>
              <a:path w="775335" h="570864">
                <a:moveTo>
                  <a:pt x="709764" y="530621"/>
                </a:moveTo>
                <a:lnTo>
                  <a:pt x="691007" y="556183"/>
                </a:lnTo>
                <a:lnTo>
                  <a:pt x="774953" y="570522"/>
                </a:lnTo>
                <a:lnTo>
                  <a:pt x="758326" y="538099"/>
                </a:lnTo>
                <a:lnTo>
                  <a:pt x="719963" y="538099"/>
                </a:lnTo>
                <a:lnTo>
                  <a:pt x="709764" y="530621"/>
                </a:lnTo>
                <a:close/>
              </a:path>
              <a:path w="775335" h="570864">
                <a:moveTo>
                  <a:pt x="717275" y="520384"/>
                </a:moveTo>
                <a:lnTo>
                  <a:pt x="709764" y="530621"/>
                </a:lnTo>
                <a:lnTo>
                  <a:pt x="719963" y="538099"/>
                </a:lnTo>
                <a:lnTo>
                  <a:pt x="727456" y="527850"/>
                </a:lnTo>
                <a:lnTo>
                  <a:pt x="717275" y="520384"/>
                </a:lnTo>
                <a:close/>
              </a:path>
              <a:path w="775335" h="570864">
                <a:moveTo>
                  <a:pt x="736091" y="494741"/>
                </a:moveTo>
                <a:lnTo>
                  <a:pt x="717275" y="520384"/>
                </a:lnTo>
                <a:lnTo>
                  <a:pt x="727456" y="527850"/>
                </a:lnTo>
                <a:lnTo>
                  <a:pt x="719963" y="538099"/>
                </a:lnTo>
                <a:lnTo>
                  <a:pt x="758326" y="538099"/>
                </a:lnTo>
                <a:lnTo>
                  <a:pt x="736091" y="494741"/>
                </a:lnTo>
                <a:close/>
              </a:path>
              <a:path w="775335" h="570864">
                <a:moveTo>
                  <a:pt x="7620" y="0"/>
                </a:moveTo>
                <a:lnTo>
                  <a:pt x="0" y="10236"/>
                </a:lnTo>
                <a:lnTo>
                  <a:pt x="709764" y="530621"/>
                </a:lnTo>
                <a:lnTo>
                  <a:pt x="717275" y="520384"/>
                </a:lnTo>
                <a:lnTo>
                  <a:pt x="762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9" name="object 89"/>
          <p:cNvSpPr/>
          <p:nvPr/>
        </p:nvSpPr>
        <p:spPr>
          <a:xfrm>
            <a:off x="4687823" y="3217164"/>
            <a:ext cx="99060" cy="509270"/>
          </a:xfrm>
          <a:custGeom>
            <a:avLst/>
            <a:gdLst/>
            <a:ahLst/>
            <a:cxnLst/>
            <a:rect l="l" t="t" r="r" b="b"/>
            <a:pathLst>
              <a:path w="99060" h="509270">
                <a:moveTo>
                  <a:pt x="0" y="509016"/>
                </a:moveTo>
                <a:lnTo>
                  <a:pt x="99060" y="509016"/>
                </a:lnTo>
                <a:lnTo>
                  <a:pt x="99060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0" name="object 90"/>
          <p:cNvSpPr/>
          <p:nvPr/>
        </p:nvSpPr>
        <p:spPr>
          <a:xfrm>
            <a:off x="4687823" y="3788664"/>
            <a:ext cx="99060" cy="509270"/>
          </a:xfrm>
          <a:custGeom>
            <a:avLst/>
            <a:gdLst/>
            <a:ahLst/>
            <a:cxnLst/>
            <a:rect l="l" t="t" r="r" b="b"/>
            <a:pathLst>
              <a:path w="99060" h="509270">
                <a:moveTo>
                  <a:pt x="0" y="509016"/>
                </a:moveTo>
                <a:lnTo>
                  <a:pt x="99060" y="509016"/>
                </a:lnTo>
                <a:lnTo>
                  <a:pt x="99060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1" name="object 91"/>
          <p:cNvSpPr/>
          <p:nvPr/>
        </p:nvSpPr>
        <p:spPr>
          <a:xfrm>
            <a:off x="4687823" y="4361688"/>
            <a:ext cx="99060" cy="509270"/>
          </a:xfrm>
          <a:custGeom>
            <a:avLst/>
            <a:gdLst/>
            <a:ahLst/>
            <a:cxnLst/>
            <a:rect l="l" t="t" r="r" b="b"/>
            <a:pathLst>
              <a:path w="99060" h="509270">
                <a:moveTo>
                  <a:pt x="0" y="509016"/>
                </a:moveTo>
                <a:lnTo>
                  <a:pt x="99060" y="509016"/>
                </a:lnTo>
                <a:lnTo>
                  <a:pt x="99060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2" name="object 92"/>
          <p:cNvSpPr/>
          <p:nvPr/>
        </p:nvSpPr>
        <p:spPr>
          <a:xfrm>
            <a:off x="4687823" y="4943855"/>
            <a:ext cx="99060" cy="509270"/>
          </a:xfrm>
          <a:custGeom>
            <a:avLst/>
            <a:gdLst/>
            <a:ahLst/>
            <a:cxnLst/>
            <a:rect l="l" t="t" r="r" b="b"/>
            <a:pathLst>
              <a:path w="99060" h="509270">
                <a:moveTo>
                  <a:pt x="0" y="509016"/>
                </a:moveTo>
                <a:lnTo>
                  <a:pt x="99060" y="509016"/>
                </a:lnTo>
                <a:lnTo>
                  <a:pt x="99060" y="0"/>
                </a:lnTo>
                <a:lnTo>
                  <a:pt x="0" y="0"/>
                </a:lnTo>
                <a:lnTo>
                  <a:pt x="0" y="50901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5796" rIns="0" bIns="0" rtlCol="0" vert="horz">
            <a:spAutoFit/>
          </a:bodyPr>
          <a:lstStyle/>
          <a:p>
            <a:pPr marL="264795">
              <a:lnSpc>
                <a:spcPct val="100000"/>
              </a:lnSpc>
            </a:pPr>
            <a:r>
              <a:rPr dirty="0" sz="3600" spc="-5" b="1">
                <a:latin typeface="Times New Roman"/>
                <a:cs typeface="Times New Roman"/>
              </a:rPr>
              <a:t>α-motor </a:t>
            </a:r>
            <a:r>
              <a:rPr dirty="0" sz="3600" spc="-15" b="1">
                <a:latin typeface="Times New Roman"/>
                <a:cs typeface="Times New Roman"/>
              </a:rPr>
              <a:t>neuron </a:t>
            </a:r>
            <a:r>
              <a:rPr dirty="0" sz="3600" spc="-10" b="1">
                <a:latin typeface="Times New Roman"/>
                <a:cs typeface="Times New Roman"/>
              </a:rPr>
              <a:t>in </a:t>
            </a:r>
            <a:r>
              <a:rPr dirty="0" sz="3600" b="1">
                <a:latin typeface="Times New Roman"/>
                <a:cs typeface="Times New Roman"/>
              </a:rPr>
              <a:t>the anterior </a:t>
            </a:r>
            <a:r>
              <a:rPr dirty="0" sz="3600" spc="-5" b="1">
                <a:latin typeface="Times New Roman"/>
                <a:cs typeface="Times New Roman"/>
              </a:rPr>
              <a:t>horn</a:t>
            </a:r>
            <a:r>
              <a:rPr dirty="0" sz="3600" spc="-145" b="1">
                <a:latin typeface="Times New Roman"/>
                <a:cs typeface="Times New Roman"/>
              </a:rPr>
              <a:t> </a:t>
            </a:r>
            <a:r>
              <a:rPr dirty="0" sz="3600" b="1">
                <a:latin typeface="Times New Roman"/>
                <a:cs typeface="Times New Roman"/>
              </a:rPr>
              <a:t>cell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2133600"/>
            <a:ext cx="5562600" cy="42230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15645" y="2120645"/>
            <a:ext cx="5588635" cy="4249420"/>
          </a:xfrm>
          <a:custGeom>
            <a:avLst/>
            <a:gdLst/>
            <a:ahLst/>
            <a:cxnLst/>
            <a:rect l="l" t="t" r="r" b="b"/>
            <a:pathLst>
              <a:path w="5588635" h="4249420">
                <a:moveTo>
                  <a:pt x="0" y="4248912"/>
                </a:moveTo>
                <a:lnTo>
                  <a:pt x="5588508" y="4248912"/>
                </a:lnTo>
                <a:lnTo>
                  <a:pt x="5588508" y="0"/>
                </a:lnTo>
                <a:lnTo>
                  <a:pt x="0" y="0"/>
                </a:lnTo>
                <a:lnTo>
                  <a:pt x="0" y="4248912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5943600" y="2133600"/>
            <a:ext cx="2971800" cy="4191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930646" y="2120645"/>
            <a:ext cx="2997835" cy="4217035"/>
          </a:xfrm>
          <a:custGeom>
            <a:avLst/>
            <a:gdLst/>
            <a:ahLst/>
            <a:cxnLst/>
            <a:rect l="l" t="t" r="r" b="b"/>
            <a:pathLst>
              <a:path w="2997834" h="4217035">
                <a:moveTo>
                  <a:pt x="0" y="4216908"/>
                </a:moveTo>
                <a:lnTo>
                  <a:pt x="2997707" y="4216908"/>
                </a:lnTo>
                <a:lnTo>
                  <a:pt x="2997707" y="0"/>
                </a:lnTo>
                <a:lnTo>
                  <a:pt x="0" y="0"/>
                </a:lnTo>
                <a:lnTo>
                  <a:pt x="0" y="4216908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62762" y="1219961"/>
            <a:ext cx="7239000" cy="368935"/>
          </a:xfrm>
          <a:prstGeom prst="rect">
            <a:avLst/>
          </a:prstGeom>
          <a:ln w="25907">
            <a:solidFill>
              <a:srgbClr val="1F487C"/>
            </a:solidFill>
          </a:ln>
        </p:spPr>
        <p:txBody>
          <a:bodyPr wrap="square" lIns="0" tIns="26034" rIns="0" bIns="0" rtlCol="0" vert="horz">
            <a:spAutoFit/>
          </a:bodyPr>
          <a:lstStyle/>
          <a:p>
            <a:pPr marL="77470">
              <a:lnSpc>
                <a:spcPct val="100000"/>
              </a:lnSpc>
              <a:spcBef>
                <a:spcPts val="204"/>
              </a:spcBef>
            </a:pPr>
            <a:r>
              <a:rPr dirty="0" sz="1800" spc="-5" b="1">
                <a:latin typeface="Arial"/>
                <a:cs typeface="Arial"/>
              </a:rPr>
              <a:t>A  </a:t>
            </a:r>
            <a:r>
              <a:rPr dirty="0" sz="1800" spc="-15" b="1">
                <a:latin typeface="Arial"/>
                <a:cs typeface="Arial"/>
              </a:rPr>
              <a:t>nerve </a:t>
            </a:r>
            <a:r>
              <a:rPr dirty="0" sz="1800" spc="-5" b="1">
                <a:latin typeface="Arial"/>
                <a:cs typeface="Arial"/>
              </a:rPr>
              <a:t>is made </a:t>
            </a:r>
            <a:r>
              <a:rPr dirty="0" sz="1800" b="1">
                <a:latin typeface="Arial"/>
                <a:cs typeface="Arial"/>
              </a:rPr>
              <a:t>up of </a:t>
            </a:r>
            <a:r>
              <a:rPr dirty="0" sz="1800" spc="-5" b="1">
                <a:latin typeface="Arial"/>
                <a:cs typeface="Arial"/>
              </a:rPr>
              <a:t>a </a:t>
            </a:r>
            <a:r>
              <a:rPr dirty="0" sz="1800" b="1">
                <a:latin typeface="Arial"/>
                <a:cs typeface="Arial"/>
              </a:rPr>
              <a:t>group of </a:t>
            </a:r>
            <a:r>
              <a:rPr dirty="0" sz="1800" spc="-5" b="1">
                <a:latin typeface="Arial"/>
                <a:cs typeface="Arial"/>
              </a:rPr>
              <a:t>axons </a:t>
            </a:r>
            <a:r>
              <a:rPr dirty="0" sz="1800" b="1">
                <a:latin typeface="Arial"/>
                <a:cs typeface="Arial"/>
              </a:rPr>
              <a:t>of</a:t>
            </a:r>
            <a:r>
              <a:rPr dirty="0" sz="1800" spc="20" b="1">
                <a:latin typeface="Arial"/>
                <a:cs typeface="Arial"/>
              </a:rPr>
              <a:t> </a:t>
            </a:r>
            <a:r>
              <a:rPr dirty="0" sz="1800" spc="-5" b="1">
                <a:latin typeface="Arial"/>
                <a:cs typeface="Arial"/>
              </a:rPr>
              <a:t>neurons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43583" y="1143000"/>
            <a:ext cx="6705600" cy="54269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230630" y="1130046"/>
            <a:ext cx="6731634" cy="5453380"/>
          </a:xfrm>
          <a:custGeom>
            <a:avLst/>
            <a:gdLst/>
            <a:ahLst/>
            <a:cxnLst/>
            <a:rect l="l" t="t" r="r" b="b"/>
            <a:pathLst>
              <a:path w="6731634" h="5453380">
                <a:moveTo>
                  <a:pt x="0" y="5452872"/>
                </a:moveTo>
                <a:lnTo>
                  <a:pt x="6731508" y="5452872"/>
                </a:lnTo>
                <a:lnTo>
                  <a:pt x="6731508" y="0"/>
                </a:lnTo>
                <a:lnTo>
                  <a:pt x="0" y="0"/>
                </a:lnTo>
                <a:lnTo>
                  <a:pt x="0" y="5452872"/>
                </a:lnTo>
                <a:close/>
              </a:path>
            </a:pathLst>
          </a:custGeom>
          <a:ln w="25908">
            <a:solidFill>
              <a:srgbClr val="0000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7160" rIns="0" bIns="0" rtlCol="0" vert="horz">
            <a:spAutoFit/>
          </a:bodyPr>
          <a:lstStyle/>
          <a:p>
            <a:pPr marL="3060700">
              <a:lnSpc>
                <a:spcPct val="100000"/>
              </a:lnSpc>
            </a:pPr>
            <a:r>
              <a:rPr dirty="0" sz="3200" b="1">
                <a:latin typeface="Arial"/>
                <a:cs typeface="Arial"/>
              </a:rPr>
              <a:t>Motor</a:t>
            </a:r>
            <a:r>
              <a:rPr dirty="0" sz="3200" spc="-105" b="1">
                <a:latin typeface="Arial"/>
                <a:cs typeface="Arial"/>
              </a:rPr>
              <a:t> </a:t>
            </a:r>
            <a:r>
              <a:rPr dirty="0" sz="3200" b="1">
                <a:latin typeface="Arial"/>
                <a:cs typeface="Arial"/>
              </a:rPr>
              <a:t>Unit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42541" y="185673"/>
            <a:ext cx="5056505" cy="6096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 spc="-5" b="1">
                <a:solidFill>
                  <a:srgbClr val="0D0D0D"/>
                </a:solidFill>
                <a:latin typeface="Times New Roman"/>
                <a:cs typeface="Times New Roman"/>
              </a:rPr>
              <a:t>What </a:t>
            </a:r>
            <a:r>
              <a:rPr dirty="0" sz="4000" b="1">
                <a:solidFill>
                  <a:srgbClr val="0D0D0D"/>
                </a:solidFill>
                <a:latin typeface="Times New Roman"/>
                <a:cs typeface="Times New Roman"/>
              </a:rPr>
              <a:t>is </a:t>
            </a:r>
            <a:r>
              <a:rPr dirty="0" sz="4000" spc="-5" b="1">
                <a:solidFill>
                  <a:srgbClr val="0D0D0D"/>
                </a:solidFill>
                <a:latin typeface="Times New Roman"/>
                <a:cs typeface="Times New Roman"/>
              </a:rPr>
              <a:t>a Motor Unit</a:t>
            </a:r>
            <a:r>
              <a:rPr dirty="0" sz="4000" spc="-100" b="1">
                <a:solidFill>
                  <a:srgbClr val="0D0D0D"/>
                </a:solidFill>
                <a:latin typeface="Times New Roman"/>
                <a:cs typeface="Times New Roman"/>
              </a:rPr>
              <a:t> </a:t>
            </a:r>
            <a:r>
              <a:rPr dirty="0" sz="4000" spc="-5" b="1">
                <a:solidFill>
                  <a:srgbClr val="0D0D0D"/>
                </a:solidFill>
                <a:latin typeface="Times New Roman"/>
                <a:cs typeface="Times New Roman"/>
              </a:rPr>
              <a:t>?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486400" y="838200"/>
            <a:ext cx="3348228" cy="5821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473446" y="825246"/>
            <a:ext cx="3374390" cy="5847715"/>
          </a:xfrm>
          <a:custGeom>
            <a:avLst/>
            <a:gdLst/>
            <a:ahLst/>
            <a:cxnLst/>
            <a:rect l="l" t="t" r="r" b="b"/>
            <a:pathLst>
              <a:path w="3374390" h="5847715">
                <a:moveTo>
                  <a:pt x="0" y="5847588"/>
                </a:moveTo>
                <a:lnTo>
                  <a:pt x="3374136" y="5847588"/>
                </a:lnTo>
                <a:lnTo>
                  <a:pt x="3374136" y="0"/>
                </a:lnTo>
                <a:lnTo>
                  <a:pt x="0" y="0"/>
                </a:lnTo>
                <a:lnTo>
                  <a:pt x="0" y="5847588"/>
                </a:lnTo>
                <a:close/>
              </a:path>
            </a:pathLst>
          </a:custGeom>
          <a:ln w="25907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305561" y="838961"/>
            <a:ext cx="5105400" cy="5791200"/>
          </a:xfrm>
          <a:custGeom>
            <a:avLst/>
            <a:gdLst/>
            <a:ahLst/>
            <a:cxnLst/>
            <a:rect l="l" t="t" r="r" b="b"/>
            <a:pathLst>
              <a:path w="5105400" h="5791200">
                <a:moveTo>
                  <a:pt x="0" y="5791200"/>
                </a:moveTo>
                <a:lnTo>
                  <a:pt x="5105400" y="5791200"/>
                </a:lnTo>
                <a:lnTo>
                  <a:pt x="5105400" y="0"/>
                </a:lnTo>
                <a:lnTo>
                  <a:pt x="0" y="0"/>
                </a:lnTo>
                <a:lnTo>
                  <a:pt x="0" y="5791200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383540" y="873505"/>
            <a:ext cx="4949190" cy="43903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just" marL="355600" marR="5080" indent="-342900">
              <a:lnSpc>
                <a:spcPct val="100000"/>
              </a:lnSpc>
              <a:buClr>
                <a:srgbClr val="0000FF"/>
              </a:buClr>
              <a:buSzPct val="89583"/>
              <a:buFont typeface="Wingdings"/>
              <a:buChar char=""/>
              <a:tabLst>
                <a:tab pos="355600" algn="l"/>
              </a:tabLst>
            </a:pPr>
            <a:r>
              <a:rPr dirty="0" sz="2400">
                <a:latin typeface="Times New Roman"/>
                <a:cs typeface="Times New Roman"/>
              </a:rPr>
              <a:t>It is the </a:t>
            </a:r>
            <a:r>
              <a:rPr dirty="0" sz="2400" spc="-5">
                <a:latin typeface="Times New Roman"/>
                <a:cs typeface="Times New Roman"/>
              </a:rPr>
              <a:t>α-motor </a:t>
            </a:r>
            <a:r>
              <a:rPr dirty="0" sz="2400">
                <a:latin typeface="Times New Roman"/>
                <a:cs typeface="Times New Roman"/>
              </a:rPr>
              <a:t>neuron in </a:t>
            </a:r>
            <a:r>
              <a:rPr dirty="0" sz="2400" spc="-5">
                <a:latin typeface="Times New Roman"/>
                <a:cs typeface="Times New Roman"/>
              </a:rPr>
              <a:t>the  anterior horn cell </a:t>
            </a:r>
            <a:r>
              <a:rPr dirty="0" sz="2400">
                <a:latin typeface="Times New Roman"/>
                <a:cs typeface="Times New Roman"/>
              </a:rPr>
              <a:t>(AHC) and all </a:t>
            </a:r>
            <a:r>
              <a:rPr dirty="0" sz="2400" spc="-5">
                <a:latin typeface="Times New Roman"/>
                <a:cs typeface="Times New Roman"/>
              </a:rPr>
              <a:t>the  muscle fibers it innervates (supplies)  </a:t>
            </a:r>
            <a:r>
              <a:rPr dirty="0" sz="2400" spc="-355">
                <a:solidFill>
                  <a:srgbClr val="C00000"/>
                </a:solidFill>
                <a:latin typeface="Arial"/>
                <a:cs typeface="Arial"/>
              </a:rPr>
              <a:t>اهيذغت</a:t>
            </a:r>
            <a:endParaRPr sz="2400">
              <a:latin typeface="Arial"/>
              <a:cs typeface="Arial"/>
            </a:endParaRPr>
          </a:p>
          <a:p>
            <a:pPr marL="355600" marR="137795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  <a:tab pos="2866390" algn="l"/>
              </a:tabLst>
            </a:pPr>
            <a:r>
              <a:rPr dirty="0" sz="2400" spc="-5">
                <a:latin typeface="Times New Roman"/>
                <a:cs typeface="Times New Roman"/>
              </a:rPr>
              <a:t>All </a:t>
            </a:r>
            <a:r>
              <a:rPr dirty="0" sz="2400">
                <a:latin typeface="Times New Roman"/>
                <a:cs typeface="Times New Roman"/>
              </a:rPr>
              <a:t>of</a:t>
            </a:r>
            <a:r>
              <a:rPr dirty="0" sz="2400" spc="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these</a:t>
            </a:r>
            <a:r>
              <a:rPr dirty="0" sz="2400" spc="-15">
                <a:latin typeface="Times New Roman"/>
                <a:cs typeface="Times New Roman"/>
              </a:rPr>
              <a:t> </a:t>
            </a:r>
            <a:r>
              <a:rPr dirty="0" sz="2400" spc="-5">
                <a:latin typeface="Times New Roman"/>
                <a:cs typeface="Times New Roman"/>
              </a:rPr>
              <a:t>muscle	</a:t>
            </a:r>
            <a:r>
              <a:rPr dirty="0" sz="2400">
                <a:latin typeface="Times New Roman"/>
                <a:cs typeface="Times New Roman"/>
              </a:rPr>
              <a:t>fibers </a:t>
            </a:r>
            <a:r>
              <a:rPr dirty="0" sz="2400" spc="-5">
                <a:latin typeface="Times New Roman"/>
                <a:cs typeface="Times New Roman"/>
              </a:rPr>
              <a:t>will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be</a:t>
            </a:r>
            <a:r>
              <a:rPr dirty="0" sz="2400" spc="-40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  </a:t>
            </a:r>
            <a:r>
              <a:rPr dirty="0" sz="2400">
                <a:latin typeface="Times New Roman"/>
                <a:cs typeface="Times New Roman"/>
              </a:rPr>
              <a:t>the </a:t>
            </a:r>
            <a:r>
              <a:rPr dirty="0" sz="2400" spc="-10">
                <a:latin typeface="Times New Roman"/>
                <a:cs typeface="Times New Roman"/>
              </a:rPr>
              <a:t>same </a:t>
            </a:r>
            <a:r>
              <a:rPr dirty="0" sz="2400">
                <a:latin typeface="Times New Roman"/>
                <a:cs typeface="Times New Roman"/>
              </a:rPr>
              <a:t>type (either </a:t>
            </a:r>
            <a:r>
              <a:rPr dirty="0" sz="2400" spc="-5">
                <a:latin typeface="Times New Roman"/>
                <a:cs typeface="Times New Roman"/>
              </a:rPr>
              <a:t>fast </a:t>
            </a:r>
            <a:r>
              <a:rPr dirty="0" sz="2400">
                <a:latin typeface="Times New Roman"/>
                <a:cs typeface="Times New Roman"/>
              </a:rPr>
              <a:t>twitch or  </a:t>
            </a:r>
            <a:r>
              <a:rPr dirty="0" sz="2400" spc="-5">
                <a:latin typeface="Times New Roman"/>
                <a:cs typeface="Times New Roman"/>
              </a:rPr>
              <a:t>slow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twitch)</a:t>
            </a:r>
            <a:r>
              <a:rPr dirty="0" sz="2400">
                <a:solidFill>
                  <a:srgbClr val="C00000"/>
                </a:solidFill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marL="431800" indent="-419100">
              <a:lnSpc>
                <a:spcPct val="100000"/>
              </a:lnSpc>
              <a:buFont typeface="Wingdings"/>
              <a:buChar char=""/>
              <a:tabLst>
                <a:tab pos="431165" algn="l"/>
                <a:tab pos="431800" algn="l"/>
              </a:tabLst>
            </a:pPr>
            <a:r>
              <a:rPr dirty="0" sz="2400">
                <a:latin typeface="Times New Roman"/>
                <a:cs typeface="Times New Roman"/>
              </a:rPr>
              <a:t>Each </a:t>
            </a:r>
            <a:r>
              <a:rPr dirty="0" sz="2400" spc="-5">
                <a:latin typeface="Times New Roman"/>
                <a:cs typeface="Times New Roman"/>
              </a:rPr>
              <a:t>muscle </a:t>
            </a:r>
            <a:r>
              <a:rPr dirty="0" sz="2400">
                <a:latin typeface="Times New Roman"/>
                <a:cs typeface="Times New Roman"/>
              </a:rPr>
              <a:t>consist of a </a:t>
            </a:r>
            <a:r>
              <a:rPr dirty="0" sz="2400" spc="-5">
                <a:latin typeface="Times New Roman"/>
                <a:cs typeface="Times New Roman"/>
              </a:rPr>
              <a:t>number</a:t>
            </a:r>
            <a:r>
              <a:rPr dirty="0" sz="2400" spc="-9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of</a:t>
            </a:r>
            <a:endParaRPr sz="24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z="2400" spc="-5">
                <a:latin typeface="Times New Roman"/>
                <a:cs typeface="Times New Roman"/>
              </a:rPr>
              <a:t>motor</a:t>
            </a:r>
            <a:r>
              <a:rPr dirty="0" sz="2400" spc="-8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units.</a:t>
            </a:r>
            <a:endParaRPr sz="2400">
              <a:latin typeface="Times New Roman"/>
              <a:cs typeface="Times New Roman"/>
            </a:endParaRPr>
          </a:p>
          <a:p>
            <a:pPr marL="355600" marR="12700" indent="-342900">
              <a:lnSpc>
                <a:spcPct val="100000"/>
              </a:lnSpc>
              <a:buFont typeface="Wingdings"/>
              <a:buChar char=""/>
              <a:tabLst>
                <a:tab pos="354965" algn="l"/>
                <a:tab pos="355600" algn="l"/>
              </a:tabLst>
            </a:pPr>
            <a:r>
              <a:rPr dirty="0" sz="2400" spc="-5">
                <a:latin typeface="Times New Roman"/>
                <a:cs typeface="Times New Roman"/>
              </a:rPr>
              <a:t>When </a:t>
            </a:r>
            <a:r>
              <a:rPr dirty="0" sz="2400">
                <a:latin typeface="Times New Roman"/>
                <a:cs typeface="Times New Roman"/>
              </a:rPr>
              <a:t>a </a:t>
            </a:r>
            <a:r>
              <a:rPr dirty="0" sz="2400" spc="-5">
                <a:latin typeface="Times New Roman"/>
                <a:cs typeface="Times New Roman"/>
              </a:rPr>
              <a:t>motor </a:t>
            </a:r>
            <a:r>
              <a:rPr dirty="0" sz="2400">
                <a:latin typeface="Times New Roman"/>
                <a:cs typeface="Times New Roman"/>
              </a:rPr>
              <a:t>neuron is activated,</a:t>
            </a:r>
            <a:r>
              <a:rPr dirty="0" sz="2400" spc="-114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all  the </a:t>
            </a:r>
            <a:r>
              <a:rPr dirty="0" sz="2400" spc="-5">
                <a:latin typeface="Times New Roman"/>
                <a:cs typeface="Times New Roman"/>
              </a:rPr>
              <a:t>muscle </a:t>
            </a:r>
            <a:r>
              <a:rPr dirty="0" sz="2400">
                <a:latin typeface="Times New Roman"/>
                <a:cs typeface="Times New Roman"/>
              </a:rPr>
              <a:t>fibers it innervates are  </a:t>
            </a:r>
            <a:r>
              <a:rPr dirty="0" sz="2400" spc="-5">
                <a:latin typeface="Times New Roman"/>
                <a:cs typeface="Times New Roman"/>
              </a:rPr>
              <a:t>stimulated </a:t>
            </a:r>
            <a:r>
              <a:rPr dirty="0" sz="2400">
                <a:latin typeface="Times New Roman"/>
                <a:cs typeface="Times New Roman"/>
              </a:rPr>
              <a:t>and </a:t>
            </a:r>
            <a:r>
              <a:rPr dirty="0" sz="2400" spc="-5">
                <a:latin typeface="Times New Roman"/>
                <a:cs typeface="Times New Roman"/>
              </a:rPr>
              <a:t>will</a:t>
            </a:r>
            <a:r>
              <a:rPr dirty="0" sz="2400" spc="-75">
                <a:latin typeface="Times New Roman"/>
                <a:cs typeface="Times New Roman"/>
              </a:rPr>
              <a:t> </a:t>
            </a:r>
            <a:r>
              <a:rPr dirty="0" sz="2400">
                <a:latin typeface="Times New Roman"/>
                <a:cs typeface="Times New Roman"/>
              </a:rPr>
              <a:t>contract.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SOE</dc:creator>
  <dc:title>Slide 1</dc:title>
  <dcterms:created xsi:type="dcterms:W3CDTF">2016-12-18T18:43:28Z</dcterms:created>
  <dcterms:modified xsi:type="dcterms:W3CDTF">2016-12-18T18:43:28Z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2016-12-18T00:00:00Z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2016-12-18T00:00:00Z</vt:filetime>
  </property>
</Properties>
</file>