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1287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46100"/>
            <a:ext cx="8572500" cy="1041400"/>
          </a:xfrm>
          <a:custGeom>
            <a:avLst/>
            <a:gdLst/>
            <a:ahLst/>
            <a:cxnLst/>
            <a:rect l="l" t="t" r="r" b="b"/>
            <a:pathLst>
              <a:path w="8572500" h="1041400">
                <a:moveTo>
                  <a:pt x="0" y="0"/>
                </a:moveTo>
                <a:lnTo>
                  <a:pt x="8572500" y="0"/>
                </a:lnTo>
                <a:lnTo>
                  <a:pt x="8572500" y="1041400"/>
                </a:lnTo>
                <a:lnTo>
                  <a:pt x="0" y="1041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6206" y="471355"/>
            <a:ext cx="6851586" cy="116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FF00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1287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14400" y="1371600"/>
            <a:ext cx="7924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1287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652" y="289559"/>
            <a:ext cx="7338694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860" y="1129670"/>
            <a:ext cx="8336279" cy="4732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jpg"/><Relationship Id="rId7" Type="http://schemas.openxmlformats.org/officeDocument/2006/relationships/image" Target="../media/image4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5" Type="http://schemas.openxmlformats.org/officeDocument/2006/relationships/image" Target="../media/image5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9012" y="3908160"/>
            <a:ext cx="2679700" cy="1337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2540">
              <a:lnSpc>
                <a:spcPct val="99700"/>
              </a:lnSpc>
            </a:pPr>
            <a:r>
              <a:rPr dirty="0" sz="2200" spc="-60" b="1">
                <a:latin typeface="Times New Roman"/>
                <a:cs typeface="Times New Roman"/>
              </a:rPr>
              <a:t>Dr. </a:t>
            </a:r>
            <a:r>
              <a:rPr dirty="0" sz="2200" spc="-10" b="1">
                <a:latin typeface="Times New Roman"/>
                <a:cs typeface="Times New Roman"/>
              </a:rPr>
              <a:t>Aida </a:t>
            </a:r>
            <a:r>
              <a:rPr dirty="0" sz="2200" spc="5" b="1">
                <a:latin typeface="Times New Roman"/>
                <a:cs typeface="Times New Roman"/>
              </a:rPr>
              <a:t>Korish  </a:t>
            </a:r>
            <a:r>
              <a:rPr dirty="0" sz="2200" b="1">
                <a:latin typeface="Times New Roman"/>
                <a:cs typeface="Times New Roman"/>
              </a:rPr>
              <a:t>Assoc.Prof.Physiology  College of </a:t>
            </a:r>
            <a:r>
              <a:rPr dirty="0" sz="2200" spc="-5" b="1">
                <a:latin typeface="Times New Roman"/>
                <a:cs typeface="Times New Roman"/>
              </a:rPr>
              <a:t>Medicine  </a:t>
            </a:r>
            <a:r>
              <a:rPr dirty="0" sz="2200" spc="-15" b="1">
                <a:latin typeface="Times New Roman"/>
                <a:cs typeface="Times New Roman"/>
              </a:rPr>
              <a:t>KSU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8075" y="2810827"/>
            <a:ext cx="6089650" cy="965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20700" marR="5080" indent="-508000">
              <a:lnSpc>
                <a:spcPts val="3800"/>
              </a:lnSpc>
            </a:pPr>
            <a:r>
              <a:rPr dirty="0" b="1">
                <a:solidFill>
                  <a:srgbClr val="541B89"/>
                </a:solidFill>
                <a:latin typeface="Times New Roman"/>
                <a:cs typeface="Times New Roman"/>
              </a:rPr>
              <a:t>Physical </a:t>
            </a:r>
            <a:r>
              <a:rPr dirty="0" spc="5" b="1">
                <a:solidFill>
                  <a:srgbClr val="541B89"/>
                </a:solidFill>
                <a:latin typeface="Times New Roman"/>
                <a:cs typeface="Times New Roman"/>
              </a:rPr>
              <a:t>and </a:t>
            </a:r>
            <a:r>
              <a:rPr dirty="0" spc="-5" b="1">
                <a:solidFill>
                  <a:srgbClr val="541B89"/>
                </a:solidFill>
                <a:latin typeface="Times New Roman"/>
                <a:cs typeface="Times New Roman"/>
              </a:rPr>
              <a:t>Psychological</a:t>
            </a:r>
            <a:r>
              <a:rPr dirty="0" spc="-90" b="1">
                <a:solidFill>
                  <a:srgbClr val="541B89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541B89"/>
                </a:solidFill>
                <a:latin typeface="Times New Roman"/>
                <a:cs typeface="Times New Roman"/>
              </a:rPr>
              <a:t>Factors  </a:t>
            </a:r>
            <a:r>
              <a:rPr dirty="0" spc="5" b="1">
                <a:solidFill>
                  <a:srgbClr val="541B89"/>
                </a:solidFill>
                <a:latin typeface="Times New Roman"/>
                <a:cs typeface="Times New Roman"/>
              </a:rPr>
              <a:t>Affecting </a:t>
            </a:r>
            <a:r>
              <a:rPr dirty="0" b="1">
                <a:solidFill>
                  <a:srgbClr val="541B89"/>
                </a:solidFill>
                <a:latin typeface="Times New Roman"/>
                <a:cs typeface="Times New Roman"/>
              </a:rPr>
              <a:t>Sport</a:t>
            </a:r>
            <a:r>
              <a:rPr dirty="0" spc="-135" b="1">
                <a:solidFill>
                  <a:srgbClr val="541B89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541B89"/>
                </a:solidFill>
                <a:latin typeface="Times New Roman"/>
                <a:cs typeface="Times New Roman"/>
              </a:rPr>
              <a:t>Performance</a:t>
            </a:r>
          </a:p>
        </p:txBody>
      </p:sp>
      <p:sp>
        <p:nvSpPr>
          <p:cNvPr id="4" name="object 4"/>
          <p:cNvSpPr/>
          <p:nvPr/>
        </p:nvSpPr>
        <p:spPr>
          <a:xfrm>
            <a:off x="2006600" y="304800"/>
            <a:ext cx="4292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037" y="355559"/>
            <a:ext cx="4576445" cy="8642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622300">
              <a:lnSpc>
                <a:spcPct val="101200"/>
              </a:lnSpc>
            </a:pPr>
            <a:r>
              <a:rPr dirty="0" sz="2800" spc="-15" b="1">
                <a:latin typeface="Times New Roman"/>
                <a:cs typeface="Times New Roman"/>
              </a:rPr>
              <a:t>Anaerobic </a:t>
            </a:r>
            <a:r>
              <a:rPr dirty="0" sz="2800" b="1">
                <a:latin typeface="Times New Roman"/>
                <a:cs typeface="Times New Roman"/>
              </a:rPr>
              <a:t>Glycolysis  </a:t>
            </a:r>
            <a:r>
              <a:rPr dirty="0" sz="2800" spc="-10" b="1">
                <a:latin typeface="Times New Roman"/>
                <a:cs typeface="Times New Roman"/>
              </a:rPr>
              <a:t>(Glycogen-Lactic acid</a:t>
            </a:r>
            <a:r>
              <a:rPr dirty="0" sz="2800" spc="80" b="1">
                <a:latin typeface="Times New Roman"/>
                <a:cs typeface="Times New Roman"/>
              </a:rPr>
              <a:t> </a:t>
            </a:r>
            <a:r>
              <a:rPr dirty="0" sz="2800" spc="-15" b="1">
                <a:latin typeface="Times New Roman"/>
                <a:cs typeface="Times New Roman"/>
              </a:rPr>
              <a:t>system)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6700" y="3073400"/>
            <a:ext cx="32004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60600" y="3403600"/>
            <a:ext cx="15748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90900" y="3403600"/>
            <a:ext cx="5461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92500" y="3403600"/>
            <a:ext cx="9398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54500" y="3810000"/>
            <a:ext cx="20320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78200" y="4216400"/>
            <a:ext cx="176530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0739" y="1605280"/>
            <a:ext cx="7581900" cy="414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04800" marR="516890" indent="-292100">
              <a:lnSpc>
                <a:spcPts val="2600"/>
              </a:lnSpc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10">
                <a:latin typeface="Times New Roman"/>
                <a:cs typeface="Times New Roman"/>
              </a:rPr>
              <a:t>the primary energy </a:t>
            </a:r>
            <a:r>
              <a:rPr dirty="0" sz="2400" spc="-5">
                <a:latin typeface="Times New Roman"/>
                <a:cs typeface="Times New Roman"/>
              </a:rPr>
              <a:t>source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15">
                <a:latin typeface="Times New Roman"/>
                <a:cs typeface="Times New Roman"/>
              </a:rPr>
              <a:t>peak </a:t>
            </a:r>
            <a:r>
              <a:rPr dirty="0" sz="2400">
                <a:latin typeface="Times New Roman"/>
                <a:cs typeface="Times New Roman"/>
              </a:rPr>
              <a:t>(sever) </a:t>
            </a:r>
            <a:r>
              <a:rPr dirty="0" sz="2400" spc="10">
                <a:latin typeface="Times New Roman"/>
                <a:cs typeface="Times New Roman"/>
              </a:rPr>
              <a:t>muscular  </a:t>
            </a:r>
            <a:r>
              <a:rPr dirty="0" sz="2400" spc="-5">
                <a:latin typeface="Times New Roman"/>
                <a:cs typeface="Times New Roman"/>
              </a:rPr>
              <a:t>activity.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It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provides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1.3-1.6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minutes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maximal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muscle  </a:t>
            </a:r>
            <a:r>
              <a:rPr dirty="0" sz="2400" spc="-5">
                <a:latin typeface="Times New Roman"/>
                <a:cs typeface="Times New Roman"/>
              </a:rPr>
              <a:t>activity.</a:t>
            </a:r>
            <a:endParaRPr sz="24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88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>
                <a:latin typeface="Times New Roman"/>
                <a:cs typeface="Times New Roman"/>
              </a:rPr>
              <a:t>Produces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r>
              <a:rPr dirty="0" sz="2400" spc="-10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2400" spc="-80" b="1">
                <a:solidFill>
                  <a:srgbClr val="00B050"/>
                </a:solidFill>
                <a:latin typeface="Times New Roman"/>
                <a:cs typeface="Times New Roman"/>
              </a:rPr>
              <a:t>ATP</a:t>
            </a:r>
            <a:r>
              <a:rPr dirty="0" sz="2400" spc="2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molecules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per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molecule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glucose.</a:t>
            </a:r>
            <a:endParaRPr sz="2400">
              <a:latin typeface="Times New Roman"/>
              <a:cs typeface="Times New Roman"/>
            </a:endParaRPr>
          </a:p>
          <a:p>
            <a:pPr marL="304800" marR="482600" indent="-292100">
              <a:lnSpc>
                <a:spcPts val="2600"/>
              </a:lnSpc>
              <a:spcBef>
                <a:spcPts val="114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process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FF0000"/>
                </a:solidFill>
                <a:latin typeface="Times New Roman"/>
                <a:cs typeface="Times New Roman"/>
              </a:rPr>
              <a:t>anaerobic</a:t>
            </a:r>
            <a:r>
              <a:rPr dirty="0" sz="2400" spc="-1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10">
                <a:solidFill>
                  <a:srgbClr val="FF0000"/>
                </a:solidFill>
                <a:latin typeface="Times New Roman"/>
                <a:cs typeface="Times New Roman"/>
              </a:rPr>
              <a:t>metabolism</a:t>
            </a:r>
            <a:r>
              <a:rPr dirty="0" sz="2400" spc="-1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can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maintain</a:t>
            </a:r>
            <a:r>
              <a:rPr dirty="0" sz="2400" spc="-300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ATP  </a:t>
            </a:r>
            <a:r>
              <a:rPr dirty="0" sz="2400" spc="-5">
                <a:latin typeface="Times New Roman"/>
                <a:cs typeface="Times New Roman"/>
              </a:rPr>
              <a:t>supply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15" b="1">
                <a:solidFill>
                  <a:srgbClr val="FF0000"/>
                </a:solidFill>
                <a:latin typeface="Times New Roman"/>
                <a:cs typeface="Times New Roman"/>
              </a:rPr>
              <a:t>about</a:t>
            </a:r>
            <a:r>
              <a:rPr dirty="0" sz="2400" spc="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45-60s.</a:t>
            </a:r>
            <a:endParaRPr sz="24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28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5">
                <a:latin typeface="Times New Roman"/>
                <a:cs typeface="Times New Roman"/>
              </a:rPr>
              <a:t>Glycogen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1015">
                <a:latin typeface="Arial"/>
                <a:cs typeface="Arial"/>
              </a:rPr>
              <a:t>à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Glucose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1015">
                <a:latin typeface="Arial"/>
                <a:cs typeface="Arial"/>
              </a:rPr>
              <a:t>à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 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pyruvic</a:t>
            </a:r>
            <a:r>
              <a:rPr dirty="0" sz="2400" spc="-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2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dirty="0" sz="2400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(2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ATP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+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 </a:t>
            </a:r>
            <a:r>
              <a:rPr dirty="0" sz="2400" spc="-30">
                <a:latin typeface="Times New Roman"/>
                <a:cs typeface="Times New Roman"/>
              </a:rPr>
              <a:t>NADH)</a:t>
            </a:r>
            <a:endParaRPr sz="24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32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>
                <a:latin typeface="Times New Roman"/>
                <a:cs typeface="Times New Roman"/>
              </a:rPr>
              <a:t>2</a:t>
            </a:r>
            <a:r>
              <a:rPr dirty="0" sz="2400" spc="-5">
                <a:latin typeface="Times New Roman"/>
                <a:cs typeface="Times New Roman"/>
              </a:rPr>
              <a:t> Pyruvic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acid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15">
                <a:latin typeface="Arial"/>
                <a:cs typeface="Arial"/>
              </a:rPr>
              <a:t>à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25">
                <a:solidFill>
                  <a:srgbClr val="FF0000"/>
                </a:solidFill>
                <a:latin typeface="Times New Roman"/>
                <a:cs typeface="Times New Roman"/>
              </a:rPr>
              <a:t>lactic</a:t>
            </a:r>
            <a:r>
              <a:rPr dirty="0" sz="2400" spc="-1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2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dirty="0" sz="2400" spc="-1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(2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NAD</a:t>
            </a:r>
            <a:r>
              <a:rPr dirty="0" baseline="24305" sz="2400" spc="-37">
                <a:latin typeface="Times New Roman"/>
                <a:cs typeface="Times New Roman"/>
              </a:rPr>
              <a:t>+</a:t>
            </a:r>
            <a:r>
              <a:rPr dirty="0" sz="2400" spc="-25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algn="just" marL="304800" marR="21590" indent="-292100">
              <a:lnSpc>
                <a:spcPts val="2600"/>
              </a:lnSpc>
              <a:spcBef>
                <a:spcPts val="54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25">
                <a:latin typeface="Times New Roman"/>
                <a:cs typeface="Times New Roman"/>
              </a:rPr>
              <a:t>Lactic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acid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diffuses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out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muscles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180">
                <a:latin typeface="Arial"/>
                <a:cs typeface="Arial"/>
              </a:rPr>
              <a:t>à</a:t>
            </a:r>
            <a:r>
              <a:rPr dirty="0" sz="2400" spc="180">
                <a:latin typeface="Times New Roman"/>
                <a:cs typeface="Times New Roman"/>
              </a:rPr>
              <a:t>blood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15">
                <a:latin typeface="Arial"/>
                <a:cs typeface="Arial"/>
              </a:rPr>
              <a:t>à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taken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by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  </a:t>
            </a:r>
            <a:r>
              <a:rPr dirty="0" sz="2400" spc="15">
                <a:latin typeface="Times New Roman"/>
                <a:cs typeface="Times New Roman"/>
              </a:rPr>
              <a:t>liver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15">
                <a:latin typeface="Arial"/>
                <a:cs typeface="Arial"/>
              </a:rPr>
              <a:t>à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Glucose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(by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gluconeogenesis)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80">
                <a:latin typeface="Arial"/>
                <a:cs typeface="Arial"/>
              </a:rPr>
              <a:t>à</a:t>
            </a:r>
            <a:r>
              <a:rPr dirty="0" sz="2400" spc="180">
                <a:latin typeface="Times New Roman"/>
                <a:cs typeface="Times New Roman"/>
              </a:rPr>
              <a:t>blood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15">
                <a:latin typeface="Arial"/>
                <a:cs typeface="Arial"/>
              </a:rPr>
              <a:t>à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taken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by  </a:t>
            </a: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5">
                <a:latin typeface="Times New Roman"/>
                <a:cs typeface="Times New Roman"/>
              </a:rPr>
              <a:t>muscle</a:t>
            </a:r>
            <a:r>
              <a:rPr dirty="0" sz="2400" spc="-22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again.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" y="977900"/>
            <a:ext cx="41402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6000" y="1308100"/>
            <a:ext cx="3111500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1138936"/>
            <a:ext cx="3636010" cy="6654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4800" marR="5080" indent="-292100">
              <a:lnSpc>
                <a:spcPts val="2600"/>
              </a:lnSpc>
            </a:pP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Anaerobic metabolism</a:t>
            </a:r>
            <a:r>
              <a:rPr dirty="0" sz="2400" spc="-75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15" b="1">
                <a:solidFill>
                  <a:srgbClr val="FF0066"/>
                </a:solidFill>
                <a:latin typeface="Arial"/>
                <a:cs typeface="Arial"/>
              </a:rPr>
              <a:t>is  </a:t>
            </a:r>
            <a:r>
              <a:rPr dirty="0" sz="2400" b="1">
                <a:solidFill>
                  <a:srgbClr val="FF0066"/>
                </a:solidFill>
                <a:latin typeface="Arial"/>
                <a:cs typeface="Arial"/>
              </a:rPr>
              <a:t>inefficient…</a:t>
            </a:r>
            <a:r>
              <a:rPr dirty="0" sz="2400" spc="-120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0066"/>
                </a:solidFill>
                <a:latin typeface="Arial"/>
                <a:cs typeface="Arial"/>
              </a:rPr>
              <a:t>Why?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900" y="3441700"/>
            <a:ext cx="43180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6000" y="3771900"/>
            <a:ext cx="38481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6939" y="1951736"/>
            <a:ext cx="4789805" cy="299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0" marR="43180" indent="-292100">
              <a:lnSpc>
                <a:spcPts val="2100"/>
              </a:lnSpc>
              <a:buClr>
                <a:srgbClr val="1287C3"/>
              </a:buClr>
              <a:buSzPct val="145000"/>
              <a:buChar char="•"/>
              <a:tabLst>
                <a:tab pos="761365" algn="l"/>
                <a:tab pos="762000" algn="l"/>
              </a:tabLst>
            </a:pPr>
            <a:r>
              <a:rPr dirty="0" sz="2000" spc="-5">
                <a:latin typeface="Arial"/>
                <a:cs typeface="Arial"/>
              </a:rPr>
              <a:t>Large </a:t>
            </a:r>
            <a:r>
              <a:rPr dirty="0" sz="2000">
                <a:latin typeface="Arial"/>
                <a:cs typeface="Arial"/>
              </a:rPr>
              <a:t>amounts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15">
                <a:latin typeface="Arial"/>
                <a:cs typeface="Arial"/>
              </a:rPr>
              <a:t>glucose </a:t>
            </a:r>
            <a:r>
              <a:rPr dirty="0" sz="2000" spc="5">
                <a:latin typeface="Arial"/>
                <a:cs typeface="Arial"/>
              </a:rPr>
              <a:t>are </a:t>
            </a:r>
            <a:r>
              <a:rPr dirty="0" sz="2000" spc="-10">
                <a:latin typeface="Arial"/>
                <a:cs typeface="Arial"/>
              </a:rPr>
              <a:t>used  </a:t>
            </a:r>
            <a:r>
              <a:rPr dirty="0" sz="2000" spc="5">
                <a:latin typeface="Arial"/>
                <a:cs typeface="Arial"/>
              </a:rPr>
              <a:t>for </a:t>
            </a:r>
            <a:r>
              <a:rPr dirty="0" sz="2000">
                <a:latin typeface="Arial"/>
                <a:cs typeface="Arial"/>
              </a:rPr>
              <a:t>very </a:t>
            </a:r>
            <a:r>
              <a:rPr dirty="0" sz="2000" spc="-10">
                <a:latin typeface="Arial"/>
                <a:cs typeface="Arial"/>
              </a:rPr>
              <a:t>small </a:t>
            </a:r>
            <a:r>
              <a:rPr dirty="0" sz="2000" spc="-55">
                <a:latin typeface="Arial"/>
                <a:cs typeface="Arial"/>
              </a:rPr>
              <a:t>ATP</a:t>
            </a:r>
            <a:r>
              <a:rPr dirty="0" sz="2000" spc="-204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returns.</a:t>
            </a:r>
            <a:endParaRPr sz="2000">
              <a:latin typeface="Arial"/>
              <a:cs typeface="Arial"/>
            </a:endParaRPr>
          </a:p>
          <a:p>
            <a:pPr marL="762000" marR="513080" indent="-292100">
              <a:lnSpc>
                <a:spcPct val="89600"/>
              </a:lnSpc>
              <a:spcBef>
                <a:spcPts val="1130"/>
              </a:spcBef>
              <a:buClr>
                <a:srgbClr val="1287C3"/>
              </a:buClr>
              <a:buSzPct val="145000"/>
              <a:buChar char="•"/>
              <a:tabLst>
                <a:tab pos="761365" algn="l"/>
                <a:tab pos="762000" algn="l"/>
              </a:tabLst>
            </a:pPr>
            <a:r>
              <a:rPr dirty="0" sz="2000" spc="-10">
                <a:latin typeface="Arial"/>
                <a:cs typeface="Arial"/>
              </a:rPr>
              <a:t>Lactic </a:t>
            </a:r>
            <a:r>
              <a:rPr dirty="0" sz="2000" spc="-15">
                <a:latin typeface="Arial"/>
                <a:cs typeface="Arial"/>
              </a:rPr>
              <a:t>acid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10">
                <a:latin typeface="Arial"/>
                <a:cs typeface="Arial"/>
              </a:rPr>
              <a:t>produced </a:t>
            </a:r>
            <a:r>
              <a:rPr dirty="0" sz="2000" spc="-15">
                <a:latin typeface="Arial"/>
                <a:cs typeface="Arial"/>
              </a:rPr>
              <a:t>whose  </a:t>
            </a:r>
            <a:r>
              <a:rPr dirty="0" sz="2000" spc="-5">
                <a:latin typeface="Arial"/>
                <a:cs typeface="Arial"/>
              </a:rPr>
              <a:t>presence contributes </a:t>
            </a:r>
            <a:r>
              <a:rPr dirty="0" sz="2000" spc="20">
                <a:latin typeface="Arial"/>
                <a:cs typeface="Arial"/>
              </a:rPr>
              <a:t>to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muscle  fatigue.</a:t>
            </a:r>
            <a:endParaRPr sz="2000">
              <a:latin typeface="Arial"/>
              <a:cs typeface="Arial"/>
            </a:endParaRPr>
          </a:p>
          <a:p>
            <a:pPr marL="304800" marR="979805" indent="-292100">
              <a:lnSpc>
                <a:spcPts val="2600"/>
              </a:lnSpc>
              <a:spcBef>
                <a:spcPts val="1220"/>
              </a:spcBef>
            </a:pPr>
            <a:r>
              <a:rPr dirty="0" sz="2400" spc="10" b="1">
                <a:solidFill>
                  <a:srgbClr val="FF0066"/>
                </a:solidFill>
                <a:latin typeface="Arial"/>
                <a:cs typeface="Arial"/>
              </a:rPr>
              <a:t>Which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type </a:t>
            </a:r>
            <a:r>
              <a:rPr dirty="0" sz="2400" spc="15" b="1">
                <a:solidFill>
                  <a:srgbClr val="FF0066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sports</a:t>
            </a:r>
            <a:r>
              <a:rPr dirty="0" sz="2400" spc="-200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0066"/>
                </a:solidFill>
                <a:latin typeface="Arial"/>
                <a:cs typeface="Arial"/>
              </a:rPr>
              <a:t>uses  </a:t>
            </a:r>
            <a:r>
              <a:rPr dirty="0" sz="2400" spc="-5" b="1">
                <a:solidFill>
                  <a:srgbClr val="FF0066"/>
                </a:solidFill>
                <a:latin typeface="Arial"/>
                <a:cs typeface="Arial"/>
              </a:rPr>
              <a:t>anaerobic</a:t>
            </a:r>
            <a:r>
              <a:rPr dirty="0" sz="2400" spc="-60" b="1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66"/>
                </a:solidFill>
                <a:latin typeface="Arial"/>
                <a:cs typeface="Arial"/>
              </a:rPr>
              <a:t>metabolism?</a:t>
            </a:r>
            <a:endParaRPr sz="2400">
              <a:latin typeface="Arial"/>
              <a:cs typeface="Arial"/>
            </a:endParaRPr>
          </a:p>
          <a:p>
            <a:pPr marL="762000" marR="5080" indent="-292100">
              <a:lnSpc>
                <a:spcPts val="2100"/>
              </a:lnSpc>
              <a:spcBef>
                <a:spcPts val="1100"/>
              </a:spcBef>
              <a:buClr>
                <a:srgbClr val="1287C3"/>
              </a:buClr>
              <a:buSzPct val="145000"/>
              <a:buChar char="•"/>
              <a:tabLst>
                <a:tab pos="761365" algn="l"/>
                <a:tab pos="762000" algn="l"/>
              </a:tabLst>
            </a:pPr>
            <a:r>
              <a:rPr dirty="0" sz="2000">
                <a:latin typeface="Arial"/>
                <a:cs typeface="Arial"/>
              </a:rPr>
              <a:t>Sports that </a:t>
            </a:r>
            <a:r>
              <a:rPr dirty="0" sz="2000" spc="-10">
                <a:latin typeface="Arial"/>
                <a:cs typeface="Arial"/>
              </a:rPr>
              <a:t>requires </a:t>
            </a:r>
            <a:r>
              <a:rPr dirty="0" sz="2000" spc="5">
                <a:latin typeface="Arial"/>
                <a:cs typeface="Arial"/>
              </a:rPr>
              <a:t>bursts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speed  and </a:t>
            </a:r>
            <a:r>
              <a:rPr dirty="0" sz="2000" spc="-15">
                <a:latin typeface="Arial"/>
                <a:cs typeface="Arial"/>
              </a:rPr>
              <a:t>activity, </a:t>
            </a:r>
            <a:r>
              <a:rPr dirty="0" sz="2000" spc="10">
                <a:latin typeface="Arial"/>
                <a:cs typeface="Arial"/>
              </a:rPr>
              <a:t>e.g.,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basketball.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54700" y="0"/>
            <a:ext cx="3200400" cy="327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29300" y="3581400"/>
            <a:ext cx="3200400" cy="289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8990" y="6195059"/>
            <a:ext cx="1778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8900" y="431806"/>
            <a:ext cx="3873500" cy="6426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51150" y="966939"/>
            <a:ext cx="3535679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 b="1">
                <a:latin typeface="Arial Black"/>
                <a:cs typeface="Arial Black"/>
              </a:rPr>
              <a:t>Aerobic </a:t>
            </a:r>
            <a:r>
              <a:rPr dirty="0" sz="1300" b="1">
                <a:latin typeface="Arial Black"/>
                <a:cs typeface="Arial Black"/>
              </a:rPr>
              <a:t>cellular</a:t>
            </a:r>
            <a:r>
              <a:rPr dirty="0" sz="1300" spc="-185" b="1">
                <a:latin typeface="Arial Black"/>
                <a:cs typeface="Arial Black"/>
              </a:rPr>
              <a:t> </a:t>
            </a:r>
            <a:r>
              <a:rPr dirty="0" sz="1300" spc="10" b="1">
                <a:latin typeface="Arial Black"/>
                <a:cs typeface="Arial Black"/>
              </a:rPr>
              <a:t>respiration</a:t>
            </a:r>
            <a:endParaRPr sz="1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7305" marR="5080">
              <a:lnSpc>
                <a:spcPct val="99400"/>
              </a:lnSpc>
              <a:spcBef>
                <a:spcPts val="825"/>
              </a:spcBef>
            </a:pPr>
            <a:r>
              <a:rPr dirty="0" sz="1300" spc="10" b="1">
                <a:latin typeface="Arial Black"/>
                <a:cs typeface="Arial Black"/>
              </a:rPr>
              <a:t>Energy </a:t>
            </a:r>
            <a:r>
              <a:rPr dirty="0" sz="1300" spc="20" b="1">
                <a:latin typeface="Arial Black"/>
                <a:cs typeface="Arial Black"/>
              </a:rPr>
              <a:t>source: </a:t>
            </a:r>
            <a:r>
              <a:rPr dirty="0" sz="1300" spc="-5" b="1">
                <a:latin typeface="Arial"/>
                <a:cs typeface="Arial"/>
              </a:rPr>
              <a:t>glucose; pyruvic acid;</a:t>
            </a:r>
            <a:r>
              <a:rPr dirty="0" sz="1300" spc="-215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free  </a:t>
            </a:r>
            <a:r>
              <a:rPr dirty="0" sz="1300" spc="-30" b="1">
                <a:latin typeface="Arial"/>
                <a:cs typeface="Arial"/>
              </a:rPr>
              <a:t>fatty </a:t>
            </a:r>
            <a:r>
              <a:rPr dirty="0" sz="1300" spc="-5" b="1">
                <a:latin typeface="Arial"/>
                <a:cs typeface="Arial"/>
              </a:rPr>
              <a:t>acids </a:t>
            </a:r>
            <a:r>
              <a:rPr dirty="0" sz="1300" spc="-10" b="1">
                <a:latin typeface="Arial"/>
                <a:cs typeface="Arial"/>
              </a:rPr>
              <a:t>from </a:t>
            </a:r>
            <a:r>
              <a:rPr dirty="0" sz="1300" b="1">
                <a:latin typeface="Arial"/>
                <a:cs typeface="Arial"/>
              </a:rPr>
              <a:t>adipose </a:t>
            </a:r>
            <a:r>
              <a:rPr dirty="0" sz="1300" spc="-10" b="1">
                <a:latin typeface="Arial"/>
                <a:cs typeface="Arial"/>
              </a:rPr>
              <a:t>tissue; </a:t>
            </a:r>
            <a:r>
              <a:rPr dirty="0" sz="1300" spc="10" b="1">
                <a:latin typeface="Arial"/>
                <a:cs typeface="Arial"/>
              </a:rPr>
              <a:t>amino  </a:t>
            </a:r>
            <a:r>
              <a:rPr dirty="0" sz="1300" spc="-5" b="1">
                <a:latin typeface="Arial"/>
                <a:cs typeface="Arial"/>
              </a:rPr>
              <a:t>acids </a:t>
            </a:r>
            <a:r>
              <a:rPr dirty="0" sz="1300" spc="-10" b="1">
                <a:latin typeface="Arial"/>
                <a:cs typeface="Arial"/>
              </a:rPr>
              <a:t>from </a:t>
            </a:r>
            <a:r>
              <a:rPr dirty="0" sz="1300" spc="-5" b="1">
                <a:latin typeface="Arial"/>
                <a:cs typeface="Arial"/>
              </a:rPr>
              <a:t>protein</a:t>
            </a:r>
            <a:r>
              <a:rPr dirty="0" sz="1300" spc="-10" b="1">
                <a:latin typeface="Arial"/>
                <a:cs typeface="Arial"/>
              </a:rPr>
              <a:t> catabolism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6149" y="2487066"/>
            <a:ext cx="189420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68300">
              <a:lnSpc>
                <a:spcPts val="1500"/>
              </a:lnSpc>
            </a:pPr>
            <a:r>
              <a:rPr dirty="0" sz="1300" spc="-5" b="1">
                <a:latin typeface="Arial"/>
                <a:cs typeface="Arial"/>
              </a:rPr>
              <a:t>Glucose </a:t>
            </a:r>
            <a:r>
              <a:rPr dirty="0" sz="1300" spc="-15" b="1">
                <a:latin typeface="Arial"/>
                <a:cs typeface="Arial"/>
              </a:rPr>
              <a:t>(from  </a:t>
            </a:r>
            <a:r>
              <a:rPr dirty="0" sz="1300" spc="-5" b="1">
                <a:latin typeface="Arial"/>
                <a:cs typeface="Arial"/>
              </a:rPr>
              <a:t>glycogen </a:t>
            </a:r>
            <a:r>
              <a:rPr dirty="0" sz="1300" spc="-10" b="1">
                <a:latin typeface="Arial"/>
                <a:cs typeface="Arial"/>
              </a:rPr>
              <a:t>breakdown </a:t>
            </a:r>
            <a:r>
              <a:rPr dirty="0" sz="1300" spc="5" b="1">
                <a:latin typeface="Arial"/>
                <a:cs typeface="Arial"/>
              </a:rPr>
              <a:t>or  </a:t>
            </a:r>
            <a:r>
              <a:rPr dirty="0" sz="1300" spc="-5" b="1">
                <a:latin typeface="Arial"/>
                <a:cs typeface="Arial"/>
              </a:rPr>
              <a:t>delivered </a:t>
            </a:r>
            <a:r>
              <a:rPr dirty="0" sz="1300" spc="-10" b="1">
                <a:latin typeface="Arial"/>
                <a:cs typeface="Arial"/>
              </a:rPr>
              <a:t>from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blood)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1112" y="3398989"/>
            <a:ext cx="100266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latin typeface="Arial"/>
                <a:cs typeface="Arial"/>
              </a:rPr>
              <a:t>Pyruvic</a:t>
            </a:r>
            <a:r>
              <a:rPr dirty="0" sz="1300" spc="-75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acid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4014" y="3586860"/>
            <a:ext cx="447675" cy="38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dirty="0" sz="1300" spc="-20" b="1">
                <a:latin typeface="Arial"/>
                <a:cs typeface="Arial"/>
              </a:rPr>
              <a:t>Fatty  </a:t>
            </a:r>
            <a:r>
              <a:rPr dirty="0" sz="1300" spc="-25" b="1">
                <a:latin typeface="Arial"/>
                <a:cs typeface="Arial"/>
              </a:rPr>
              <a:t>ac</a:t>
            </a:r>
            <a:r>
              <a:rPr dirty="0" sz="1300" spc="35" b="1">
                <a:latin typeface="Arial"/>
                <a:cs typeface="Arial"/>
              </a:rPr>
              <a:t>i</a:t>
            </a:r>
            <a:r>
              <a:rPr dirty="0" sz="1300" spc="5" b="1">
                <a:latin typeface="Arial"/>
                <a:cs typeface="Arial"/>
              </a:rPr>
              <a:t>d</a:t>
            </a:r>
            <a:r>
              <a:rPr dirty="0" sz="1300" b="1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7500" y="4171060"/>
            <a:ext cx="545465" cy="38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ts val="1500"/>
              </a:lnSpc>
            </a:pPr>
            <a:r>
              <a:rPr dirty="0" sz="1300" spc="-40" b="1">
                <a:latin typeface="Arial"/>
                <a:cs typeface="Arial"/>
              </a:rPr>
              <a:t>A</a:t>
            </a:r>
            <a:r>
              <a:rPr dirty="0" sz="1300" spc="40" b="1">
                <a:latin typeface="Arial"/>
                <a:cs typeface="Arial"/>
              </a:rPr>
              <a:t>m</a:t>
            </a:r>
            <a:r>
              <a:rPr dirty="0" sz="1300" spc="35" b="1">
                <a:latin typeface="Arial"/>
                <a:cs typeface="Arial"/>
              </a:rPr>
              <a:t>i</a:t>
            </a:r>
            <a:r>
              <a:rPr dirty="0" sz="1300" spc="5" b="1">
                <a:latin typeface="Arial"/>
                <a:cs typeface="Arial"/>
              </a:rPr>
              <a:t>n</a:t>
            </a:r>
            <a:r>
              <a:rPr dirty="0" sz="1300" b="1">
                <a:latin typeface="Arial"/>
                <a:cs typeface="Arial"/>
              </a:rPr>
              <a:t>o  </a:t>
            </a:r>
            <a:r>
              <a:rPr dirty="0" sz="1300" spc="-5" b="1">
                <a:latin typeface="Arial"/>
                <a:cs typeface="Arial"/>
              </a:rPr>
              <a:t>acids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3214" y="5716047"/>
            <a:ext cx="3253104" cy="59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30"/>
              </a:lnSpc>
            </a:pPr>
            <a:r>
              <a:rPr dirty="0" sz="1300" spc="15" b="1">
                <a:latin typeface="Arial Black"/>
                <a:cs typeface="Arial Black"/>
              </a:rPr>
              <a:t>Oxygen use:</a:t>
            </a:r>
            <a:r>
              <a:rPr dirty="0" sz="1300" spc="-340" b="1">
                <a:latin typeface="Arial Black"/>
                <a:cs typeface="Arial Black"/>
              </a:rPr>
              <a:t> </a:t>
            </a:r>
            <a:r>
              <a:rPr dirty="0" sz="1300" spc="-10" b="1">
                <a:latin typeface="Arial"/>
                <a:cs typeface="Arial"/>
              </a:rPr>
              <a:t>Required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dirty="0" sz="1300" spc="10" b="1">
                <a:latin typeface="Arial Black"/>
                <a:cs typeface="Arial Black"/>
              </a:rPr>
              <a:t>Products: </a:t>
            </a:r>
            <a:r>
              <a:rPr dirty="0" sz="1300" spc="-15" b="1">
                <a:latin typeface="Arial"/>
                <a:cs typeface="Arial"/>
              </a:rPr>
              <a:t>32 </a:t>
            </a:r>
            <a:r>
              <a:rPr dirty="0" sz="1300" spc="-45" b="1">
                <a:latin typeface="Arial"/>
                <a:cs typeface="Arial"/>
              </a:rPr>
              <a:t>ATP </a:t>
            </a:r>
            <a:r>
              <a:rPr dirty="0" sz="1300" spc="-10" b="1">
                <a:latin typeface="Arial"/>
                <a:cs typeface="Arial"/>
              </a:rPr>
              <a:t>per </a:t>
            </a:r>
            <a:r>
              <a:rPr dirty="0" sz="1300" spc="-5" b="1">
                <a:latin typeface="Arial"/>
                <a:cs typeface="Arial"/>
              </a:rPr>
              <a:t>glucose, </a:t>
            </a:r>
            <a:r>
              <a:rPr dirty="0" sz="1300" spc="-15" b="1">
                <a:latin typeface="Arial"/>
                <a:cs typeface="Arial"/>
              </a:rPr>
              <a:t>CO</a:t>
            </a:r>
            <a:r>
              <a:rPr dirty="0" baseline="-12345" sz="1350" spc="-22" b="1">
                <a:latin typeface="Arial"/>
                <a:cs typeface="Arial"/>
              </a:rPr>
              <a:t>2</a:t>
            </a:r>
            <a:r>
              <a:rPr dirty="0" sz="1300" spc="-15" b="1">
                <a:latin typeface="Arial"/>
                <a:cs typeface="Arial"/>
              </a:rPr>
              <a:t>,</a:t>
            </a:r>
            <a:r>
              <a:rPr dirty="0" sz="1300" spc="-75" b="1">
                <a:latin typeface="Arial"/>
                <a:cs typeface="Arial"/>
              </a:rPr>
              <a:t> </a:t>
            </a:r>
            <a:r>
              <a:rPr dirty="0" sz="1300" spc="-15" b="1">
                <a:latin typeface="Arial"/>
                <a:cs typeface="Arial"/>
              </a:rPr>
              <a:t>H</a:t>
            </a:r>
            <a:r>
              <a:rPr dirty="0" baseline="-12345" sz="1350" spc="-22" b="1">
                <a:latin typeface="Arial"/>
                <a:cs typeface="Arial"/>
              </a:rPr>
              <a:t>2</a:t>
            </a:r>
            <a:r>
              <a:rPr dirty="0" sz="1300" spc="-15" b="1"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dirty="0" sz="1300" spc="10" b="1">
                <a:latin typeface="Arial Black"/>
                <a:cs typeface="Arial Black"/>
              </a:rPr>
              <a:t>Duration</a:t>
            </a:r>
            <a:r>
              <a:rPr dirty="0" sz="1300" spc="-12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of</a:t>
            </a:r>
            <a:r>
              <a:rPr dirty="0" sz="1300" spc="30" b="1">
                <a:latin typeface="Arial Black"/>
                <a:cs typeface="Arial Black"/>
              </a:rPr>
              <a:t> </a:t>
            </a:r>
            <a:r>
              <a:rPr dirty="0" sz="1300" spc="20" b="1">
                <a:latin typeface="Arial Black"/>
                <a:cs typeface="Arial Black"/>
              </a:rPr>
              <a:t>energy</a:t>
            </a:r>
            <a:r>
              <a:rPr dirty="0" sz="1300" spc="-14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provided:</a:t>
            </a:r>
            <a:r>
              <a:rPr dirty="0" sz="1300" spc="-180" b="1">
                <a:latin typeface="Arial Black"/>
                <a:cs typeface="Arial Black"/>
              </a:rPr>
              <a:t> </a:t>
            </a:r>
            <a:r>
              <a:rPr dirty="0" sz="1300" spc="-10" b="1">
                <a:latin typeface="Arial"/>
                <a:cs typeface="Arial"/>
              </a:rPr>
              <a:t>Hours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0165" y="4091685"/>
            <a:ext cx="1535430" cy="38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dirty="0" sz="1300" spc="-5" b="1">
                <a:latin typeface="Arial"/>
                <a:cs typeface="Arial"/>
              </a:rPr>
              <a:t>Aerobic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respiration  </a:t>
            </a:r>
            <a:r>
              <a:rPr dirty="0" sz="1300" spc="15" b="1">
                <a:latin typeface="Arial"/>
                <a:cs typeface="Arial"/>
              </a:rPr>
              <a:t>in</a:t>
            </a:r>
            <a:r>
              <a:rPr dirty="0" sz="1300" spc="-155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mitochondria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5440" y="4905222"/>
            <a:ext cx="999490" cy="63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 b="1"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  <a:p>
            <a:pPr marL="45720" marR="5080">
              <a:lnSpc>
                <a:spcPts val="1500"/>
              </a:lnSpc>
              <a:spcBef>
                <a:spcPts val="770"/>
              </a:spcBef>
            </a:pPr>
            <a:r>
              <a:rPr dirty="0" sz="1300" spc="-10" b="1">
                <a:latin typeface="Arial"/>
                <a:cs typeface="Arial"/>
              </a:rPr>
              <a:t>net </a:t>
            </a:r>
            <a:r>
              <a:rPr dirty="0" sz="1300" b="1">
                <a:latin typeface="Arial"/>
                <a:cs typeface="Arial"/>
              </a:rPr>
              <a:t>gain </a:t>
            </a:r>
            <a:r>
              <a:rPr dirty="0" sz="1300" spc="-10" b="1">
                <a:latin typeface="Arial"/>
                <a:cs typeface="Arial"/>
              </a:rPr>
              <a:t>per  </a:t>
            </a:r>
            <a:r>
              <a:rPr dirty="0" sz="1300" b="1">
                <a:latin typeface="Arial"/>
                <a:cs typeface="Arial"/>
              </a:rPr>
              <a:t>glucose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3890" y="2857182"/>
            <a:ext cx="1823720" cy="2483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Aerobic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With </a:t>
            </a:r>
            <a:r>
              <a:rPr dirty="0" sz="2000">
                <a:latin typeface="Times New Roman"/>
                <a:cs typeface="Times New Roman"/>
              </a:rPr>
              <a:t>oxygen  Source of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energy:  </a:t>
            </a:r>
            <a:r>
              <a:rPr dirty="0" sz="2000" spc="20">
                <a:latin typeface="Times New Roman"/>
                <a:cs typeface="Times New Roman"/>
              </a:rPr>
              <a:t>mainly </a:t>
            </a:r>
            <a:r>
              <a:rPr dirty="0" sz="2000" spc="15" b="1">
                <a:latin typeface="Times New Roman"/>
                <a:cs typeface="Times New Roman"/>
              </a:rPr>
              <a:t>fatty  </a:t>
            </a:r>
            <a:r>
              <a:rPr dirty="0" sz="2000" spc="5" b="1">
                <a:latin typeface="Times New Roman"/>
                <a:cs typeface="Times New Roman"/>
              </a:rPr>
              <a:t>acids</a:t>
            </a:r>
            <a:r>
              <a:rPr dirty="0" sz="2000" spc="5">
                <a:latin typeface="Times New Roman"/>
                <a:cs typeface="Times New Roman"/>
              </a:rPr>
              <a:t>, </a:t>
            </a:r>
            <a:r>
              <a:rPr dirty="0" sz="2000" spc="10">
                <a:latin typeface="Times New Roman"/>
                <a:cs typeface="Times New Roman"/>
              </a:rPr>
              <a:t>then  carbohydrate,  </a:t>
            </a:r>
            <a:r>
              <a:rPr dirty="0" sz="2000" spc="15">
                <a:latin typeface="Times New Roman"/>
                <a:cs typeface="Times New Roman"/>
              </a:rPr>
              <a:t>amino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acids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Times New Roman"/>
                <a:cs typeface="Times New Roman"/>
              </a:rPr>
              <a:t>CO</a:t>
            </a:r>
            <a:r>
              <a:rPr dirty="0" baseline="-17094" sz="1950" spc="-22">
                <a:latin typeface="Times New Roman"/>
                <a:cs typeface="Times New Roman"/>
              </a:rPr>
              <a:t>2</a:t>
            </a:r>
            <a:r>
              <a:rPr dirty="0" sz="2000" spc="-15">
                <a:latin typeface="Times New Roman"/>
                <a:cs typeface="Times New Roman"/>
              </a:rPr>
              <a:t>, </a:t>
            </a:r>
            <a:r>
              <a:rPr dirty="0" sz="2000" spc="-5">
                <a:latin typeface="Times New Roman"/>
                <a:cs typeface="Times New Roman"/>
              </a:rPr>
              <a:t>H</a:t>
            </a:r>
            <a:r>
              <a:rPr dirty="0" baseline="-17094" sz="1950" spc="-7">
                <a:latin typeface="Times New Roman"/>
                <a:cs typeface="Times New Roman"/>
              </a:rPr>
              <a:t>2</a:t>
            </a:r>
            <a:r>
              <a:rPr dirty="0" sz="2000" spc="-5">
                <a:latin typeface="Times New Roman"/>
                <a:cs typeface="Times New Roman"/>
              </a:rPr>
              <a:t>O </a:t>
            </a:r>
            <a:r>
              <a:rPr dirty="0" sz="2000">
                <a:latin typeface="Times New Roman"/>
                <a:cs typeface="Times New Roman"/>
              </a:rPr>
              <a:t>&amp;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90">
                <a:latin typeface="Times New Roman"/>
                <a:cs typeface="Times New Roman"/>
              </a:rPr>
              <a:t>ATP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0800" y="4940300"/>
            <a:ext cx="7620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4300" y="5054600"/>
            <a:ext cx="476250" cy="152400"/>
          </a:xfrm>
          <a:custGeom>
            <a:avLst/>
            <a:gdLst/>
            <a:ahLst/>
            <a:cxnLst/>
            <a:rect l="l" t="t" r="r" b="b"/>
            <a:pathLst>
              <a:path w="476250" h="152400">
                <a:moveTo>
                  <a:pt x="323850" y="0"/>
                </a:moveTo>
                <a:lnTo>
                  <a:pt x="323850" y="50800"/>
                </a:lnTo>
                <a:lnTo>
                  <a:pt x="0" y="50800"/>
                </a:lnTo>
                <a:lnTo>
                  <a:pt x="0" y="101600"/>
                </a:lnTo>
                <a:lnTo>
                  <a:pt x="323850" y="101600"/>
                </a:lnTo>
                <a:lnTo>
                  <a:pt x="323850" y="152400"/>
                </a:lnTo>
                <a:lnTo>
                  <a:pt x="476250" y="76200"/>
                </a:lnTo>
                <a:lnTo>
                  <a:pt x="3238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121063" y="133032"/>
            <a:ext cx="2997200" cy="6051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35"/>
              </a:lnSpc>
            </a:pPr>
            <a:r>
              <a:rPr dirty="0" sz="2400" spc="-5" b="1">
                <a:latin typeface="Times New Roman"/>
                <a:cs typeface="Times New Roman"/>
              </a:rPr>
              <a:t>3- </a:t>
            </a:r>
            <a:r>
              <a:rPr dirty="0" sz="2400" b="1">
                <a:latin typeface="Times New Roman"/>
                <a:cs typeface="Times New Roman"/>
              </a:rPr>
              <a:t>Aerobic</a:t>
            </a:r>
            <a:r>
              <a:rPr dirty="0" sz="2400" spc="-240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Metabolism</a:t>
            </a:r>
            <a:endParaRPr sz="2400">
              <a:latin typeface="Times New Roman"/>
              <a:cs typeface="Times New Roman"/>
            </a:endParaRPr>
          </a:p>
          <a:p>
            <a:pPr marL="634365">
              <a:lnSpc>
                <a:spcPts val="1895"/>
              </a:lnSpc>
            </a:pPr>
            <a:r>
              <a:rPr dirty="0" sz="1700" spc="-10" b="1">
                <a:solidFill>
                  <a:srgbClr val="000000"/>
                </a:solidFill>
                <a:latin typeface="Arial Black"/>
                <a:cs typeface="Arial Black"/>
              </a:rPr>
              <a:t>Aerobic</a:t>
            </a:r>
            <a:r>
              <a:rPr dirty="0" sz="1700" spc="15" b="1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dirty="0" sz="1700" spc="-15" b="1">
                <a:solidFill>
                  <a:srgbClr val="000000"/>
                </a:solidFill>
                <a:latin typeface="Arial Black"/>
                <a:cs typeface="Arial Black"/>
              </a:rPr>
              <a:t>pathway</a:t>
            </a:r>
            <a:endParaRPr sz="1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5899" rIns="0" bIns="0" rtlCol="0" vert="horz">
            <a:spAutoFit/>
          </a:bodyPr>
          <a:lstStyle/>
          <a:p>
            <a:pPr marL="616585">
              <a:lnSpc>
                <a:spcPct val="100000"/>
              </a:lnSpc>
            </a:pPr>
            <a:r>
              <a:rPr dirty="0"/>
              <a:t>Aerobic</a:t>
            </a:r>
            <a:r>
              <a:rPr dirty="0" spc="-100"/>
              <a:t> </a:t>
            </a:r>
            <a:r>
              <a:rPr dirty="0" spc="-15"/>
              <a:t>Metabolism</a:t>
            </a:r>
          </a:p>
        </p:txBody>
      </p:sp>
      <p:sp>
        <p:nvSpPr>
          <p:cNvPr id="3" name="object 3"/>
          <p:cNvSpPr/>
          <p:nvPr/>
        </p:nvSpPr>
        <p:spPr>
          <a:xfrm>
            <a:off x="3149600" y="2032000"/>
            <a:ext cx="9779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7100" y="2463800"/>
            <a:ext cx="952500" cy="77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14700" y="2463800"/>
            <a:ext cx="1498600" cy="774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1100" y="2743200"/>
            <a:ext cx="1778000" cy="774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97914" y="1144930"/>
            <a:ext cx="4517390" cy="455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80645" indent="-292100">
              <a:lnSpc>
                <a:spcPct val="70500"/>
              </a:lnSpc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15">
                <a:latin typeface="Times New Roman"/>
                <a:cs typeface="Times New Roman"/>
              </a:rPr>
              <a:t>Is </a:t>
            </a:r>
            <a:r>
              <a:rPr dirty="0" sz="2600" spc="-10">
                <a:latin typeface="Times New Roman"/>
                <a:cs typeface="Times New Roman"/>
              </a:rPr>
              <a:t>the </a:t>
            </a:r>
            <a:r>
              <a:rPr dirty="0" sz="2600" spc="5">
                <a:latin typeface="Times New Roman"/>
                <a:cs typeface="Times New Roman"/>
              </a:rPr>
              <a:t>primary </a:t>
            </a:r>
            <a:r>
              <a:rPr dirty="0" sz="2600" spc="20">
                <a:latin typeface="Times New Roman"/>
                <a:cs typeface="Times New Roman"/>
              </a:rPr>
              <a:t>energy</a:t>
            </a:r>
            <a:r>
              <a:rPr dirty="0" sz="2600" spc="-470">
                <a:latin typeface="Times New Roman"/>
                <a:cs typeface="Times New Roman"/>
              </a:rPr>
              <a:t> </a:t>
            </a:r>
            <a:r>
              <a:rPr dirty="0" sz="2600" spc="10">
                <a:latin typeface="Times New Roman"/>
                <a:cs typeface="Times New Roman"/>
              </a:rPr>
              <a:t>source </a:t>
            </a:r>
            <a:r>
              <a:rPr dirty="0" sz="2600">
                <a:latin typeface="Times New Roman"/>
                <a:cs typeface="Times New Roman"/>
              </a:rPr>
              <a:t>of  resting muscles (to </a:t>
            </a:r>
            <a:r>
              <a:rPr dirty="0" sz="2600" spc="15">
                <a:latin typeface="Times New Roman"/>
                <a:cs typeface="Times New Roman"/>
              </a:rPr>
              <a:t>convert  </a:t>
            </a:r>
            <a:r>
              <a:rPr dirty="0" sz="2600">
                <a:latin typeface="Times New Roman"/>
                <a:cs typeface="Times New Roman"/>
              </a:rPr>
              <a:t>glucose </a:t>
            </a:r>
            <a:r>
              <a:rPr dirty="0" sz="2600" spc="-15">
                <a:latin typeface="Times New Roman"/>
                <a:cs typeface="Times New Roman"/>
              </a:rPr>
              <a:t>into </a:t>
            </a:r>
            <a:r>
              <a:rPr dirty="0" sz="2600" spc="5">
                <a:latin typeface="Times New Roman"/>
                <a:cs typeface="Times New Roman"/>
              </a:rPr>
              <a:t>glycogen. </a:t>
            </a:r>
            <a:r>
              <a:rPr dirty="0" sz="2600" spc="15">
                <a:latin typeface="Times New Roman"/>
                <a:cs typeface="Times New Roman"/>
              </a:rPr>
              <a:t>and </a:t>
            </a:r>
            <a:r>
              <a:rPr dirty="0" sz="2600" spc="-15">
                <a:latin typeface="Times New Roman"/>
                <a:cs typeface="Times New Roman"/>
              </a:rPr>
              <a:t>to  </a:t>
            </a:r>
            <a:r>
              <a:rPr dirty="0" sz="2600" spc="20">
                <a:latin typeface="Times New Roman"/>
                <a:cs typeface="Times New Roman"/>
              </a:rPr>
              <a:t>create energy </a:t>
            </a:r>
            <a:r>
              <a:rPr dirty="0" sz="2600" spc="5">
                <a:latin typeface="Times New Roman"/>
                <a:cs typeface="Times New Roman"/>
              </a:rPr>
              <a:t>storage  </a:t>
            </a:r>
            <a:r>
              <a:rPr dirty="0" sz="2600">
                <a:latin typeface="Times New Roman"/>
                <a:cs typeface="Times New Roman"/>
              </a:rPr>
              <a:t>compounds </a:t>
            </a:r>
            <a:r>
              <a:rPr dirty="0" sz="2600" spc="20">
                <a:latin typeface="Times New Roman"/>
                <a:cs typeface="Times New Roman"/>
              </a:rPr>
              <a:t>as</a:t>
            </a:r>
            <a:r>
              <a:rPr dirty="0" sz="2600" spc="-105">
                <a:latin typeface="Times New Roman"/>
                <a:cs typeface="Times New Roman"/>
              </a:rPr>
              <a:t> </a:t>
            </a:r>
            <a:r>
              <a:rPr dirty="0" sz="2600" spc="-15">
                <a:solidFill>
                  <a:srgbClr val="C00000"/>
                </a:solidFill>
                <a:latin typeface="Times New Roman"/>
                <a:cs typeface="Times New Roman"/>
              </a:rPr>
              <a:t>CP)</a:t>
            </a:r>
            <a:r>
              <a:rPr dirty="0" sz="2600" spc="-15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04800" marR="68580" indent="-292100">
              <a:lnSpc>
                <a:spcPct val="69400"/>
              </a:lnSpc>
              <a:spcBef>
                <a:spcPts val="1235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>
                <a:latin typeface="Times New Roman"/>
                <a:cs typeface="Times New Roman"/>
              </a:rPr>
              <a:t>During </a:t>
            </a:r>
            <a:r>
              <a:rPr dirty="0" sz="2600" spc="15">
                <a:solidFill>
                  <a:srgbClr val="FF0000"/>
                </a:solidFill>
                <a:latin typeface="Times New Roman"/>
                <a:cs typeface="Times New Roman"/>
              </a:rPr>
              <a:t>rest </a:t>
            </a:r>
            <a:r>
              <a:rPr dirty="0" sz="2600" spc="15">
                <a:latin typeface="Times New Roman"/>
                <a:cs typeface="Times New Roman"/>
              </a:rPr>
              <a:t>and </a:t>
            </a:r>
            <a:r>
              <a:rPr dirty="0" sz="2600" spc="-10">
                <a:solidFill>
                  <a:srgbClr val="FF0000"/>
                </a:solidFill>
                <a:latin typeface="Times New Roman"/>
                <a:cs typeface="Times New Roman"/>
              </a:rPr>
              <a:t>light </a:t>
            </a:r>
            <a:r>
              <a:rPr dirty="0" sz="2600" spc="-15">
                <a:solidFill>
                  <a:srgbClr val="FF0000"/>
                </a:solidFill>
                <a:latin typeface="Times New Roman"/>
                <a:cs typeface="Times New Roman"/>
              </a:rPr>
              <a:t>to  </a:t>
            </a:r>
            <a:r>
              <a:rPr dirty="0" sz="2600" spc="5">
                <a:solidFill>
                  <a:srgbClr val="FF0000"/>
                </a:solidFill>
                <a:latin typeface="Times New Roman"/>
                <a:cs typeface="Times New Roman"/>
              </a:rPr>
              <a:t>moderate </a:t>
            </a:r>
            <a:r>
              <a:rPr dirty="0" sz="2600" spc="15">
                <a:latin typeface="Times New Roman"/>
                <a:cs typeface="Times New Roman"/>
              </a:rPr>
              <a:t>exercise, </a:t>
            </a:r>
            <a:r>
              <a:rPr dirty="0" sz="2600" spc="10">
                <a:latin typeface="Times New Roman"/>
                <a:cs typeface="Times New Roman"/>
              </a:rPr>
              <a:t>aerobic  </a:t>
            </a:r>
            <a:r>
              <a:rPr dirty="0" sz="2600" spc="-5">
                <a:latin typeface="Times New Roman"/>
                <a:cs typeface="Times New Roman"/>
              </a:rPr>
              <a:t>metabolism </a:t>
            </a:r>
            <a:r>
              <a:rPr dirty="0" sz="2600">
                <a:latin typeface="Times New Roman"/>
                <a:cs typeface="Times New Roman"/>
              </a:rPr>
              <a:t>contributes 95%</a:t>
            </a:r>
            <a:r>
              <a:rPr dirty="0" sz="2600" spc="-8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of  </a:t>
            </a:r>
            <a:r>
              <a:rPr dirty="0" sz="2600" spc="-10">
                <a:latin typeface="Times New Roman"/>
                <a:cs typeface="Times New Roman"/>
              </a:rPr>
              <a:t>the </a:t>
            </a:r>
            <a:r>
              <a:rPr dirty="0" sz="2600" spc="20">
                <a:latin typeface="Times New Roman"/>
                <a:cs typeface="Times New Roman"/>
              </a:rPr>
              <a:t>necessary</a:t>
            </a:r>
            <a:r>
              <a:rPr dirty="0" sz="2600" spc="-350">
                <a:latin typeface="Times New Roman"/>
                <a:cs typeface="Times New Roman"/>
              </a:rPr>
              <a:t> </a:t>
            </a:r>
            <a:r>
              <a:rPr dirty="0" sz="2600" spc="-155">
                <a:latin typeface="Times New Roman"/>
                <a:cs typeface="Times New Roman"/>
              </a:rPr>
              <a:t>ATP.</a:t>
            </a:r>
            <a:endParaRPr sz="2600">
              <a:latin typeface="Times New Roman"/>
              <a:cs typeface="Times New Roman"/>
            </a:endParaRPr>
          </a:p>
          <a:p>
            <a:pPr marL="304800" marR="349885" indent="-292100">
              <a:lnSpc>
                <a:spcPts val="2500"/>
              </a:lnSpc>
              <a:spcBef>
                <a:spcPts val="1180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15">
                <a:latin typeface="Times New Roman"/>
                <a:cs typeface="Times New Roman"/>
              </a:rPr>
              <a:t>It </a:t>
            </a:r>
            <a:r>
              <a:rPr dirty="0" sz="2600" spc="20">
                <a:latin typeface="Times New Roman"/>
                <a:cs typeface="Times New Roman"/>
              </a:rPr>
              <a:t>breaks </a:t>
            </a:r>
            <a:r>
              <a:rPr dirty="0" sz="2600" spc="5">
                <a:latin typeface="Times New Roman"/>
                <a:cs typeface="Times New Roman"/>
              </a:rPr>
              <a:t>down fatty acids,  </a:t>
            </a:r>
            <a:r>
              <a:rPr dirty="0" sz="2600">
                <a:latin typeface="Times New Roman"/>
                <a:cs typeface="Times New Roman"/>
              </a:rPr>
              <a:t>pyruvic </a:t>
            </a:r>
            <a:r>
              <a:rPr dirty="0" sz="2600" spc="15">
                <a:latin typeface="Times New Roman"/>
                <a:cs typeface="Times New Roman"/>
              </a:rPr>
              <a:t>acid </a:t>
            </a:r>
            <a:r>
              <a:rPr dirty="0" sz="2600" spc="10">
                <a:latin typeface="Times New Roman"/>
                <a:cs typeface="Times New Roman"/>
              </a:rPr>
              <a:t>(made </a:t>
            </a:r>
            <a:r>
              <a:rPr dirty="0" sz="2600" spc="-10">
                <a:latin typeface="Times New Roman"/>
                <a:cs typeface="Times New Roman"/>
              </a:rPr>
              <a:t>via  </a:t>
            </a:r>
            <a:r>
              <a:rPr dirty="0" sz="2600" spc="-5">
                <a:latin typeface="Times New Roman"/>
                <a:cs typeface="Times New Roman"/>
              </a:rPr>
              <a:t>glycolysis), </a:t>
            </a:r>
            <a:r>
              <a:rPr dirty="0" sz="2600" spc="15">
                <a:latin typeface="Times New Roman"/>
                <a:cs typeface="Times New Roman"/>
              </a:rPr>
              <a:t>and </a:t>
            </a:r>
            <a:r>
              <a:rPr dirty="0" sz="2600" spc="-5">
                <a:latin typeface="Times New Roman"/>
                <a:cs typeface="Times New Roman"/>
              </a:rPr>
              <a:t>amino</a:t>
            </a:r>
            <a:r>
              <a:rPr dirty="0" sz="2600" spc="-45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acids.</a:t>
            </a:r>
            <a:endParaRPr sz="2600">
              <a:latin typeface="Times New Roman"/>
              <a:cs typeface="Times New Roman"/>
            </a:endParaRPr>
          </a:p>
          <a:p>
            <a:pPr marL="304800" marR="5080" indent="-292100">
              <a:lnSpc>
                <a:spcPts val="2500"/>
              </a:lnSpc>
              <a:spcBef>
                <a:spcPts val="1200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5">
                <a:latin typeface="Times New Roman"/>
                <a:cs typeface="Times New Roman"/>
              </a:rPr>
              <a:t>Produces </a:t>
            </a:r>
            <a:r>
              <a:rPr dirty="0" sz="2600">
                <a:latin typeface="Times New Roman"/>
                <a:cs typeface="Times New Roman"/>
              </a:rPr>
              <a:t>34 </a:t>
            </a:r>
            <a:r>
              <a:rPr dirty="0" sz="2600" spc="-90">
                <a:latin typeface="Times New Roman"/>
                <a:cs typeface="Times New Roman"/>
              </a:rPr>
              <a:t>ATP </a:t>
            </a:r>
            <a:r>
              <a:rPr dirty="0" sz="2600" spc="5">
                <a:latin typeface="Times New Roman"/>
                <a:cs typeface="Times New Roman"/>
              </a:rPr>
              <a:t>molecules</a:t>
            </a:r>
            <a:r>
              <a:rPr dirty="0" sz="2600" spc="-350">
                <a:latin typeface="Times New Roman"/>
                <a:cs typeface="Times New Roman"/>
              </a:rPr>
              <a:t> </a:t>
            </a:r>
            <a:r>
              <a:rPr dirty="0" sz="2600" spc="15">
                <a:latin typeface="Times New Roman"/>
                <a:cs typeface="Times New Roman"/>
              </a:rPr>
              <a:t>per  </a:t>
            </a:r>
            <a:r>
              <a:rPr dirty="0" sz="2600">
                <a:latin typeface="Times New Roman"/>
                <a:cs typeface="Times New Roman"/>
              </a:rPr>
              <a:t>glucose</a:t>
            </a:r>
            <a:r>
              <a:rPr dirty="0" sz="2600" spc="-90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molecule.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6600" y="457200"/>
            <a:ext cx="3238500" cy="299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43600" y="3632200"/>
            <a:ext cx="311150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739" y="182859"/>
            <a:ext cx="7633334" cy="7480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tabLst>
                <a:tab pos="496506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Comparing </a:t>
            </a:r>
            <a:r>
              <a:rPr dirty="0" sz="2400" spc="-1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Energy </a:t>
            </a:r>
            <a:r>
              <a:rPr dirty="0" sz="2400" spc="-20" b="1">
                <a:latin typeface="Times New Roman"/>
                <a:cs typeface="Times New Roman"/>
              </a:rPr>
              <a:t>Supply</a:t>
            </a:r>
            <a:r>
              <a:rPr dirty="0" sz="2400" spc="1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spc="-15" b="1">
                <a:latin typeface="Times New Roman"/>
                <a:cs typeface="Times New Roman"/>
              </a:rPr>
              <a:t>the	</a:t>
            </a:r>
            <a:r>
              <a:rPr dirty="0" sz="2400" spc="-10" b="1">
                <a:latin typeface="Times New Roman"/>
                <a:cs typeface="Times New Roman"/>
              </a:rPr>
              <a:t>Phosphagen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System, 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Anaerobic </a:t>
            </a:r>
            <a:r>
              <a:rPr dirty="0" sz="2400" spc="-15" b="1">
                <a:latin typeface="Times New Roman"/>
                <a:cs typeface="Times New Roman"/>
              </a:rPr>
              <a:t>and the </a:t>
            </a:r>
            <a:r>
              <a:rPr dirty="0" sz="2400" b="1">
                <a:latin typeface="Times New Roman"/>
                <a:cs typeface="Times New Roman"/>
              </a:rPr>
              <a:t>Aerobic</a:t>
            </a:r>
            <a:r>
              <a:rPr dirty="0" sz="2400" spc="-21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systems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8990" y="6195059"/>
            <a:ext cx="1778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" y="889000"/>
            <a:ext cx="84582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71119"/>
            <a:ext cx="829754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0" b="1">
                <a:latin typeface="Arial"/>
                <a:cs typeface="Arial"/>
              </a:rPr>
              <a:t>Figure </a:t>
            </a:r>
            <a:r>
              <a:rPr dirty="0" sz="1200" spc="5" b="1">
                <a:latin typeface="Arial"/>
                <a:cs typeface="Arial"/>
              </a:rPr>
              <a:t>9.20  </a:t>
            </a:r>
            <a:r>
              <a:rPr dirty="0" sz="1200" b="1">
                <a:latin typeface="Arial"/>
                <a:cs typeface="Arial"/>
              </a:rPr>
              <a:t>Comparison </a:t>
            </a:r>
            <a:r>
              <a:rPr dirty="0" sz="1200" spc="-20" b="1">
                <a:latin typeface="Arial"/>
                <a:cs typeface="Arial"/>
              </a:rPr>
              <a:t>of </a:t>
            </a:r>
            <a:r>
              <a:rPr dirty="0" sz="1200" b="1">
                <a:latin typeface="Arial"/>
                <a:cs typeface="Arial"/>
              </a:rPr>
              <a:t>energy </a:t>
            </a:r>
            <a:r>
              <a:rPr dirty="0" sz="1200" spc="5" b="1">
                <a:latin typeface="Arial"/>
                <a:cs typeface="Arial"/>
              </a:rPr>
              <a:t>sources used </a:t>
            </a:r>
            <a:r>
              <a:rPr dirty="0" sz="1200" spc="-20" b="1">
                <a:latin typeface="Arial"/>
                <a:cs typeface="Arial"/>
              </a:rPr>
              <a:t>during </a:t>
            </a:r>
            <a:r>
              <a:rPr dirty="0" sz="1200" spc="-10" b="1">
                <a:latin typeface="Arial"/>
                <a:cs typeface="Arial"/>
              </a:rPr>
              <a:t>short-duration </a:t>
            </a:r>
            <a:r>
              <a:rPr dirty="0" sz="1200" spc="15" b="1">
                <a:latin typeface="Arial"/>
                <a:cs typeface="Arial"/>
              </a:rPr>
              <a:t>exercise </a:t>
            </a:r>
            <a:r>
              <a:rPr dirty="0" sz="1200" spc="-5" b="1">
                <a:latin typeface="Arial"/>
                <a:cs typeface="Arial"/>
              </a:rPr>
              <a:t>and </a:t>
            </a:r>
            <a:r>
              <a:rPr dirty="0" sz="1200" spc="-15" b="1">
                <a:latin typeface="Arial"/>
                <a:cs typeface="Arial"/>
              </a:rPr>
              <a:t>prolonged-duration 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exercise.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0812" y="1338262"/>
            <a:ext cx="1672589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 Black"/>
                <a:cs typeface="Arial Black"/>
              </a:rPr>
              <a:t>Short-duration</a:t>
            </a:r>
            <a:r>
              <a:rPr dirty="0" sz="1000" spc="65" b="1">
                <a:latin typeface="Arial Black"/>
                <a:cs typeface="Arial Black"/>
              </a:rPr>
              <a:t> </a:t>
            </a:r>
            <a:r>
              <a:rPr dirty="0" sz="1000" b="1">
                <a:latin typeface="Arial Black"/>
                <a:cs typeface="Arial Black"/>
              </a:rPr>
              <a:t>exercise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4160837"/>
            <a:ext cx="65532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6</a:t>
            </a:r>
            <a:r>
              <a:rPr dirty="0" sz="1000" spc="-130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seconds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365" y="4694872"/>
            <a:ext cx="852805" cy="41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7500"/>
              </a:lnSpc>
            </a:pPr>
            <a:r>
              <a:rPr dirty="0" sz="1000" spc="-15" b="1">
                <a:latin typeface="Arial"/>
                <a:cs typeface="Arial"/>
              </a:rPr>
              <a:t>ATP </a:t>
            </a:r>
            <a:r>
              <a:rPr dirty="0" sz="1000" spc="5" b="1">
                <a:latin typeface="Arial"/>
                <a:cs typeface="Arial"/>
              </a:rPr>
              <a:t>stored</a:t>
            </a:r>
            <a:r>
              <a:rPr dirty="0" sz="1000" spc="-100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in  </a:t>
            </a:r>
            <a:r>
              <a:rPr dirty="0" sz="1000" spc="15" b="1">
                <a:latin typeface="Arial"/>
                <a:cs typeface="Arial"/>
              </a:rPr>
              <a:t>muscles </a:t>
            </a:r>
            <a:r>
              <a:rPr dirty="0" sz="1000" spc="10" b="1">
                <a:latin typeface="Arial"/>
                <a:cs typeface="Arial"/>
              </a:rPr>
              <a:t>is  </a:t>
            </a:r>
            <a:r>
              <a:rPr dirty="0" sz="1000" spc="15" b="1">
                <a:latin typeface="Arial"/>
                <a:cs typeface="Arial"/>
              </a:rPr>
              <a:t>used</a:t>
            </a:r>
            <a:r>
              <a:rPr dirty="0" sz="1000" spc="-18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first.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6950" y="4160837"/>
            <a:ext cx="73152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b="1">
                <a:latin typeface="Arial"/>
                <a:cs typeface="Arial"/>
              </a:rPr>
              <a:t>10</a:t>
            </a:r>
            <a:r>
              <a:rPr dirty="0" sz="1000" spc="-130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seconds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0864" y="4670387"/>
            <a:ext cx="1201420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35"/>
              </a:lnSpc>
            </a:pPr>
            <a:r>
              <a:rPr dirty="0" sz="1000" spc="-15" b="1">
                <a:latin typeface="Arial"/>
                <a:cs typeface="Arial"/>
              </a:rPr>
              <a:t>ATP </a:t>
            </a:r>
            <a:r>
              <a:rPr dirty="0" sz="1000" spc="10" b="1">
                <a:latin typeface="Arial"/>
                <a:cs typeface="Arial"/>
              </a:rPr>
              <a:t>is </a:t>
            </a:r>
            <a:r>
              <a:rPr dirty="0" sz="1000" b="1">
                <a:latin typeface="Arial"/>
                <a:cs typeface="Arial"/>
              </a:rPr>
              <a:t>formed</a:t>
            </a:r>
            <a:r>
              <a:rPr dirty="0" sz="1000" spc="-15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from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120"/>
              </a:spcBef>
            </a:pPr>
            <a:r>
              <a:rPr dirty="0" sz="1000" spc="10" b="1">
                <a:latin typeface="Arial"/>
                <a:cs typeface="Arial"/>
              </a:rPr>
              <a:t>creatine</a:t>
            </a:r>
            <a:r>
              <a:rPr dirty="0" sz="1000" spc="-9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phosphate  </a:t>
            </a:r>
            <a:r>
              <a:rPr dirty="0" sz="1000" spc="5" b="1">
                <a:latin typeface="Arial"/>
                <a:cs typeface="Arial"/>
              </a:rPr>
              <a:t>and </a:t>
            </a:r>
            <a:r>
              <a:rPr dirty="0" sz="1000" spc="-20" b="1">
                <a:latin typeface="Arial"/>
                <a:cs typeface="Arial"/>
              </a:rPr>
              <a:t>ADP </a:t>
            </a:r>
            <a:r>
              <a:rPr dirty="0" sz="1000" spc="10" b="1">
                <a:latin typeface="Arial"/>
                <a:cs typeface="Arial"/>
              </a:rPr>
              <a:t>(direct  </a:t>
            </a:r>
            <a:r>
              <a:rPr dirty="0" sz="1000" spc="-5" b="1">
                <a:latin typeface="Arial"/>
                <a:cs typeface="Arial"/>
              </a:rPr>
              <a:t>phosphorylation).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6450" y="4157662"/>
            <a:ext cx="960119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0" b="1">
                <a:latin typeface="Arial"/>
                <a:cs typeface="Arial"/>
              </a:rPr>
              <a:t>30–40</a:t>
            </a:r>
            <a:r>
              <a:rPr dirty="0" sz="1000" spc="-125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seconds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1350" y="4666932"/>
            <a:ext cx="3401060" cy="316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15" b="1">
                <a:latin typeface="Arial"/>
                <a:cs typeface="Arial"/>
              </a:rPr>
              <a:t>Glycogen</a:t>
            </a:r>
            <a:r>
              <a:rPr dirty="0" sz="1000" spc="-95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stored</a:t>
            </a:r>
            <a:r>
              <a:rPr dirty="0" sz="1000" spc="-95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in</a:t>
            </a:r>
            <a:r>
              <a:rPr dirty="0" sz="1000" spc="-95" b="1">
                <a:latin typeface="Arial"/>
                <a:cs typeface="Arial"/>
              </a:rPr>
              <a:t> </a:t>
            </a:r>
            <a:r>
              <a:rPr dirty="0" sz="1000" spc="15" b="1">
                <a:latin typeface="Arial"/>
                <a:cs typeface="Arial"/>
              </a:rPr>
              <a:t>muscles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is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broken</a:t>
            </a:r>
            <a:r>
              <a:rPr dirty="0" sz="1000" spc="-9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down</a:t>
            </a:r>
            <a:r>
              <a:rPr dirty="0" sz="1000" spc="-95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to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glucose,  which</a:t>
            </a:r>
            <a:r>
              <a:rPr dirty="0" sz="1000" spc="-90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is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oxidized</a:t>
            </a:r>
            <a:r>
              <a:rPr dirty="0" sz="1000" spc="-9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to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generate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ATP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(anaerobic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pathway).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1625" y="4152900"/>
            <a:ext cx="998219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latin typeface="Arial"/>
                <a:cs typeface="Arial"/>
              </a:rPr>
              <a:t>End </a:t>
            </a:r>
            <a:r>
              <a:rPr dirty="0" sz="1000" spc="-10" b="1">
                <a:latin typeface="Arial"/>
                <a:cs typeface="Arial"/>
              </a:rPr>
              <a:t>of</a:t>
            </a:r>
            <a:r>
              <a:rPr dirty="0" sz="1000" spc="-80" b="1">
                <a:latin typeface="Arial"/>
                <a:cs typeface="Arial"/>
              </a:rPr>
              <a:t> </a:t>
            </a:r>
            <a:r>
              <a:rPr dirty="0" sz="1000" spc="25" b="1">
                <a:latin typeface="Arial"/>
                <a:cs typeface="Arial"/>
              </a:rPr>
              <a:t>exercise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4500" y="1341437"/>
            <a:ext cx="1990089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latin typeface="Arial Black"/>
                <a:cs typeface="Arial Black"/>
              </a:rPr>
              <a:t>Prolonged-duration</a:t>
            </a:r>
            <a:r>
              <a:rPr dirty="0" sz="1000" spc="-145" b="1">
                <a:latin typeface="Arial Black"/>
                <a:cs typeface="Arial Black"/>
              </a:rPr>
              <a:t> </a:t>
            </a:r>
            <a:r>
              <a:rPr dirty="0" sz="1000" b="1">
                <a:latin typeface="Arial Black"/>
                <a:cs typeface="Arial Black"/>
              </a:rPr>
              <a:t>exercise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9200" y="4160837"/>
            <a:ext cx="38862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Arial"/>
                <a:cs typeface="Arial"/>
              </a:rPr>
              <a:t>H</a:t>
            </a:r>
            <a:r>
              <a:rPr dirty="0" sz="1000" spc="-15" b="1">
                <a:latin typeface="Arial"/>
                <a:cs typeface="Arial"/>
              </a:rPr>
              <a:t>ou</a:t>
            </a:r>
            <a:r>
              <a:rPr dirty="0" sz="1000" spc="10" b="1">
                <a:latin typeface="Arial"/>
                <a:cs typeface="Arial"/>
              </a:rPr>
              <a:t>r</a:t>
            </a:r>
            <a:r>
              <a:rPr dirty="0" sz="1000" b="1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8140" y="4694872"/>
            <a:ext cx="2101850" cy="41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7500"/>
              </a:lnSpc>
            </a:pPr>
            <a:r>
              <a:rPr dirty="0" sz="1000" spc="-15" b="1">
                <a:latin typeface="Arial"/>
                <a:cs typeface="Arial"/>
              </a:rPr>
              <a:t>ATP </a:t>
            </a:r>
            <a:r>
              <a:rPr dirty="0" sz="1000" spc="10" b="1">
                <a:latin typeface="Arial"/>
                <a:cs typeface="Arial"/>
              </a:rPr>
              <a:t>is generated </a:t>
            </a:r>
            <a:r>
              <a:rPr dirty="0" sz="1000" spc="-10" b="1">
                <a:latin typeface="Arial"/>
                <a:cs typeface="Arial"/>
              </a:rPr>
              <a:t>by </a:t>
            </a:r>
            <a:r>
              <a:rPr dirty="0" sz="1000" spc="10" b="1">
                <a:latin typeface="Arial"/>
                <a:cs typeface="Arial"/>
              </a:rPr>
              <a:t>breakdown  </a:t>
            </a:r>
            <a:r>
              <a:rPr dirty="0" sz="1000" spc="-10" b="1">
                <a:latin typeface="Arial"/>
                <a:cs typeface="Arial"/>
              </a:rPr>
              <a:t>of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30" b="1">
                <a:latin typeface="Arial"/>
                <a:cs typeface="Arial"/>
              </a:rPr>
              <a:t>several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nutrient</a:t>
            </a:r>
            <a:r>
              <a:rPr dirty="0" sz="1000" spc="-125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energy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fuels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by  </a:t>
            </a:r>
            <a:r>
              <a:rPr dirty="0" sz="1000" spc="10" b="1">
                <a:latin typeface="Arial"/>
                <a:cs typeface="Arial"/>
              </a:rPr>
              <a:t>aerobic</a:t>
            </a:r>
            <a:r>
              <a:rPr dirty="0" sz="1000" spc="-95" b="1">
                <a:latin typeface="Arial"/>
                <a:cs typeface="Arial"/>
              </a:rPr>
              <a:t> </a:t>
            </a:r>
            <a:r>
              <a:rPr dirty="0" sz="1000" spc="10" b="1">
                <a:latin typeface="Arial"/>
                <a:cs typeface="Arial"/>
              </a:rPr>
              <a:t>pathway.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9750" y="447675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0" y="6626"/>
                </a:moveTo>
                <a:lnTo>
                  <a:pt x="0" y="76200"/>
                </a:lnTo>
                <a:lnTo>
                  <a:pt x="1219200" y="72887"/>
                </a:lnTo>
                <a:lnTo>
                  <a:pt x="121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9350" y="4552950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09750" y="4476750"/>
            <a:ext cx="1193800" cy="76200"/>
          </a:xfrm>
          <a:custGeom>
            <a:avLst/>
            <a:gdLst/>
            <a:ahLst/>
            <a:cxnLst/>
            <a:rect l="l" t="t" r="r" b="b"/>
            <a:pathLst>
              <a:path w="1193800" h="76200">
                <a:moveTo>
                  <a:pt x="0" y="6626"/>
                </a:moveTo>
                <a:lnTo>
                  <a:pt x="0" y="76200"/>
                </a:lnTo>
                <a:lnTo>
                  <a:pt x="1193800" y="72887"/>
                </a:lnTo>
                <a:lnTo>
                  <a:pt x="1193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06650" y="4540250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54350" y="4476750"/>
            <a:ext cx="3378200" cy="76200"/>
          </a:xfrm>
          <a:custGeom>
            <a:avLst/>
            <a:gdLst/>
            <a:ahLst/>
            <a:cxnLst/>
            <a:rect l="l" t="t" r="r" b="b"/>
            <a:pathLst>
              <a:path w="3378200" h="76200">
                <a:moveTo>
                  <a:pt x="0" y="0"/>
                </a:moveTo>
                <a:lnTo>
                  <a:pt x="0" y="72813"/>
                </a:lnTo>
                <a:lnTo>
                  <a:pt x="3378201" y="76200"/>
                </a:lnTo>
                <a:lnTo>
                  <a:pt x="3378201" y="169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43450" y="4540250"/>
            <a:ext cx="0" cy="139700"/>
          </a:xfrm>
          <a:custGeom>
            <a:avLst/>
            <a:gdLst/>
            <a:ahLst/>
            <a:cxnLst/>
            <a:rect l="l" t="t" r="r" b="b"/>
            <a:pathLst>
              <a:path w="0" h="139700">
                <a:moveTo>
                  <a:pt x="0" y="0"/>
                </a:moveTo>
                <a:lnTo>
                  <a:pt x="1" y="139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77050" y="4476750"/>
            <a:ext cx="1739900" cy="76200"/>
          </a:xfrm>
          <a:custGeom>
            <a:avLst/>
            <a:gdLst/>
            <a:ahLst/>
            <a:cxnLst/>
            <a:rect l="l" t="t" r="r" b="b"/>
            <a:pathLst>
              <a:path w="1739900" h="76200">
                <a:moveTo>
                  <a:pt x="0" y="0"/>
                </a:moveTo>
                <a:lnTo>
                  <a:pt x="0" y="73025"/>
                </a:lnTo>
                <a:lnTo>
                  <a:pt x="1739900" y="76200"/>
                </a:lnTo>
                <a:lnTo>
                  <a:pt x="1739900" y="12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40650" y="4552950"/>
            <a:ext cx="0" cy="114300"/>
          </a:xfrm>
          <a:custGeom>
            <a:avLst/>
            <a:gdLst/>
            <a:ahLst/>
            <a:cxnLst/>
            <a:rect l="l" t="t" r="r" b="b"/>
            <a:pathLst>
              <a:path w="0"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76200"/>
            <a:ext cx="4800600" cy="678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38800" y="76200"/>
            <a:ext cx="3479800" cy="351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38800" y="3670300"/>
            <a:ext cx="3479800" cy="311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1450" marR="5080" indent="101600">
              <a:lnSpc>
                <a:spcPts val="3400"/>
              </a:lnSpc>
            </a:pPr>
            <a:r>
              <a:rPr dirty="0" sz="3000" spc="-15" b="1">
                <a:latin typeface="Times New Roman"/>
                <a:cs typeface="Times New Roman"/>
              </a:rPr>
              <a:t>Recovery </a:t>
            </a:r>
            <a:r>
              <a:rPr dirty="0" sz="3000" b="1">
                <a:latin typeface="Times New Roman"/>
                <a:cs typeface="Times New Roman"/>
              </a:rPr>
              <a:t>of </a:t>
            </a:r>
            <a:r>
              <a:rPr dirty="0" sz="3000" spc="-5" b="1">
                <a:latin typeface="Times New Roman"/>
                <a:cs typeface="Times New Roman"/>
              </a:rPr>
              <a:t>muscle </a:t>
            </a:r>
            <a:r>
              <a:rPr dirty="0" sz="3000" spc="-10" b="1">
                <a:latin typeface="Times New Roman"/>
                <a:cs typeface="Times New Roman"/>
              </a:rPr>
              <a:t>metabolic </a:t>
            </a:r>
            <a:r>
              <a:rPr dirty="0" sz="3000" b="1">
                <a:latin typeface="Times New Roman"/>
                <a:cs typeface="Times New Roman"/>
              </a:rPr>
              <a:t>systems </a:t>
            </a:r>
            <a:r>
              <a:rPr dirty="0" sz="3000" spc="-10" b="1">
                <a:latin typeface="Times New Roman"/>
                <a:cs typeface="Times New Roman"/>
              </a:rPr>
              <a:t>after  </a:t>
            </a:r>
            <a:r>
              <a:rPr dirty="0" sz="3000" spc="-35" b="1">
                <a:latin typeface="Times New Roman"/>
                <a:cs typeface="Times New Roman"/>
              </a:rPr>
              <a:t>exercise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74140"/>
            <a:ext cx="7442834" cy="4678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</a:tabLst>
            </a:pPr>
            <a:r>
              <a:rPr dirty="0" sz="2800" spc="-35">
                <a:latin typeface="Times New Roman"/>
                <a:cs typeface="Times New Roman"/>
              </a:rPr>
              <a:t>Energy </a:t>
            </a:r>
            <a:r>
              <a:rPr dirty="0" sz="2800" spc="-20">
                <a:latin typeface="Times New Roman"/>
                <a:cs typeface="Times New Roman"/>
              </a:rPr>
              <a:t>from </a:t>
            </a:r>
            <a:r>
              <a:rPr dirty="0" sz="2800" spc="15">
                <a:latin typeface="Times New Roman"/>
                <a:cs typeface="Times New Roman"/>
              </a:rPr>
              <a:t>CP </a:t>
            </a:r>
            <a:r>
              <a:rPr dirty="0" sz="2800" spc="-5">
                <a:latin typeface="Times New Roman"/>
                <a:cs typeface="Times New Roman"/>
              </a:rPr>
              <a:t>reconstitute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150">
                <a:latin typeface="Times New Roman"/>
                <a:cs typeface="Times New Roman"/>
              </a:rPr>
              <a:t>ATP.</a:t>
            </a:r>
            <a:endParaRPr sz="2800">
              <a:latin typeface="Times New Roman"/>
              <a:cs typeface="Times New Roman"/>
            </a:endParaRPr>
          </a:p>
          <a:p>
            <a:pPr marL="190500" marR="513080" indent="-177800">
              <a:lnSpc>
                <a:spcPts val="3300"/>
              </a:lnSpc>
              <a:spcBef>
                <a:spcPts val="200"/>
              </a:spcBef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</a:tabLst>
            </a:pPr>
            <a:r>
              <a:rPr dirty="0" sz="2800" spc="-35">
                <a:latin typeface="Times New Roman"/>
                <a:cs typeface="Times New Roman"/>
              </a:rPr>
              <a:t>Energy </a:t>
            </a:r>
            <a:r>
              <a:rPr dirty="0" sz="2800" spc="-20">
                <a:latin typeface="Times New Roman"/>
                <a:cs typeface="Times New Roman"/>
              </a:rPr>
              <a:t>from </a:t>
            </a:r>
            <a:r>
              <a:rPr dirty="0" sz="2800" spc="-10">
                <a:latin typeface="Times New Roman"/>
                <a:cs typeface="Times New Roman"/>
              </a:rPr>
              <a:t>glycogen-lactic </a:t>
            </a:r>
            <a:r>
              <a:rPr dirty="0" sz="2800" spc="-20">
                <a:latin typeface="Times New Roman"/>
                <a:cs typeface="Times New Roman"/>
              </a:rPr>
              <a:t>acid </a:t>
            </a:r>
            <a:r>
              <a:rPr dirty="0" sz="2800" spc="-5">
                <a:latin typeface="Times New Roman"/>
                <a:cs typeface="Times New Roman"/>
              </a:rPr>
              <a:t>system  reconstitute </a:t>
            </a:r>
            <a:r>
              <a:rPr dirty="0" sz="2800" spc="5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phosphagen </a:t>
            </a:r>
            <a:r>
              <a:rPr dirty="0" sz="2800" spc="-5">
                <a:latin typeface="Times New Roman"/>
                <a:cs typeface="Times New Roman"/>
              </a:rPr>
              <a:t>system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(CP+ATP).</a:t>
            </a:r>
            <a:endParaRPr sz="2800">
              <a:latin typeface="Times New Roman"/>
              <a:cs typeface="Times New Roman"/>
            </a:endParaRPr>
          </a:p>
          <a:p>
            <a:pPr marL="190500" marR="318135" indent="-177800">
              <a:lnSpc>
                <a:spcPts val="3300"/>
              </a:lnSpc>
              <a:spcBef>
                <a:spcPts val="100"/>
              </a:spcBef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  <a:tab pos="3098165" algn="l"/>
              </a:tabLst>
            </a:pPr>
            <a:r>
              <a:rPr dirty="0" sz="2800" spc="-35">
                <a:latin typeface="Times New Roman"/>
                <a:cs typeface="Times New Roman"/>
              </a:rPr>
              <a:t>Energy </a:t>
            </a:r>
            <a:r>
              <a:rPr dirty="0" sz="2800" spc="-20">
                <a:latin typeface="Times New Roman"/>
                <a:cs typeface="Times New Roman"/>
              </a:rPr>
              <a:t>from </a:t>
            </a:r>
            <a:r>
              <a:rPr dirty="0" sz="2800">
                <a:latin typeface="Times New Roman"/>
                <a:cs typeface="Times New Roman"/>
              </a:rPr>
              <a:t>oxidative metabolism of </a:t>
            </a:r>
            <a:r>
              <a:rPr dirty="0" sz="2800" spc="-15">
                <a:latin typeface="Times New Roman"/>
                <a:cs typeface="Times New Roman"/>
              </a:rPr>
              <a:t>aerobic  </a:t>
            </a:r>
            <a:r>
              <a:rPr dirty="0" sz="2800" spc="-5">
                <a:latin typeface="Times New Roman"/>
                <a:cs typeface="Times New Roman"/>
              </a:rPr>
              <a:t>system</a:t>
            </a:r>
            <a:r>
              <a:rPr dirty="0" sz="2800" spc="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reconstitute	</a:t>
            </a:r>
            <a:r>
              <a:rPr dirty="0" sz="2800" spc="-10">
                <a:latin typeface="Times New Roman"/>
                <a:cs typeface="Times New Roman"/>
              </a:rPr>
              <a:t>all </a:t>
            </a:r>
            <a:r>
              <a:rPr dirty="0" sz="2800" spc="-5">
                <a:latin typeface="Times New Roman"/>
                <a:cs typeface="Times New Roman"/>
              </a:rPr>
              <a:t>other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systems:-glycogen-</a:t>
            </a:r>
            <a:endParaRPr sz="2800">
              <a:latin typeface="Times New Roman"/>
              <a:cs typeface="Times New Roman"/>
            </a:endParaRPr>
          </a:p>
          <a:p>
            <a:pPr marL="190500">
              <a:lnSpc>
                <a:spcPts val="3300"/>
              </a:lnSpc>
            </a:pPr>
            <a:r>
              <a:rPr dirty="0" sz="2800" spc="-5">
                <a:latin typeface="Times New Roman"/>
                <a:cs typeface="Times New Roman"/>
              </a:rPr>
              <a:t>lactic </a:t>
            </a:r>
            <a:r>
              <a:rPr dirty="0" sz="2800" spc="-20">
                <a:latin typeface="Times New Roman"/>
                <a:cs typeface="Times New Roman"/>
              </a:rPr>
              <a:t>acid </a:t>
            </a:r>
            <a:r>
              <a:rPr dirty="0" sz="2800" spc="-5">
                <a:latin typeface="Times New Roman"/>
                <a:cs typeface="Times New Roman"/>
              </a:rPr>
              <a:t>system </a:t>
            </a:r>
            <a:r>
              <a:rPr dirty="0" sz="2800">
                <a:latin typeface="Times New Roman"/>
                <a:cs typeface="Times New Roman"/>
              </a:rPr>
              <a:t>&amp;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75">
                <a:latin typeface="Times New Roman"/>
                <a:cs typeface="Times New Roman"/>
              </a:rPr>
              <a:t>CP&amp;ATP.</a:t>
            </a:r>
            <a:endParaRPr sz="2800">
              <a:latin typeface="Times New Roman"/>
              <a:cs typeface="Times New Roman"/>
            </a:endParaRPr>
          </a:p>
          <a:p>
            <a:pPr marL="190500" marR="5080" indent="-177800">
              <a:lnSpc>
                <a:spcPct val="99700"/>
              </a:lnSpc>
              <a:spcBef>
                <a:spcPts val="50"/>
              </a:spcBef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</a:tabLst>
            </a:pPr>
            <a:r>
              <a:rPr dirty="0" sz="2800" spc="-15">
                <a:latin typeface="Times New Roman"/>
                <a:cs typeface="Times New Roman"/>
              </a:rPr>
              <a:t>Lactic </a:t>
            </a:r>
            <a:r>
              <a:rPr dirty="0" sz="2800" spc="-20">
                <a:latin typeface="Times New Roman"/>
                <a:cs typeface="Times New Roman"/>
              </a:rPr>
              <a:t>acid </a:t>
            </a:r>
            <a:r>
              <a:rPr dirty="0" sz="2800" spc="-25">
                <a:latin typeface="Times New Roman"/>
                <a:cs typeface="Times New Roman"/>
              </a:rPr>
              <a:t>causes </a:t>
            </a:r>
            <a:r>
              <a:rPr dirty="0" sz="2800" spc="-10">
                <a:latin typeface="Times New Roman"/>
                <a:cs typeface="Times New Roman"/>
              </a:rPr>
              <a:t>fatigue </a:t>
            </a:r>
            <a:r>
              <a:rPr dirty="0" sz="2800" spc="5">
                <a:latin typeface="Times New Roman"/>
                <a:cs typeface="Times New Roman"/>
              </a:rPr>
              <a:t>so </a:t>
            </a:r>
            <a:r>
              <a:rPr dirty="0" sz="2800" spc="10">
                <a:latin typeface="Times New Roman"/>
                <a:cs typeface="Times New Roman"/>
              </a:rPr>
              <a:t>it </a:t>
            </a:r>
            <a:r>
              <a:rPr dirty="0" sz="2800" spc="5">
                <a:latin typeface="Times New Roman"/>
                <a:cs typeface="Times New Roman"/>
              </a:rPr>
              <a:t>should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15">
                <a:latin typeface="Times New Roman"/>
                <a:cs typeface="Times New Roman"/>
              </a:rPr>
              <a:t>removed  </a:t>
            </a:r>
            <a:r>
              <a:rPr dirty="0" sz="2800">
                <a:latin typeface="Times New Roman"/>
                <a:cs typeface="Times New Roman"/>
              </a:rPr>
              <a:t>by:1-Portion </a:t>
            </a:r>
            <a:r>
              <a:rPr dirty="0" sz="2800" spc="-20">
                <a:latin typeface="Times New Roman"/>
                <a:cs typeface="Times New Roman"/>
              </a:rPr>
              <a:t>converted </a:t>
            </a:r>
            <a:r>
              <a:rPr dirty="0" sz="2800" spc="10">
                <a:latin typeface="Times New Roman"/>
                <a:cs typeface="Times New Roman"/>
              </a:rPr>
              <a:t>into </a:t>
            </a:r>
            <a:r>
              <a:rPr dirty="0" sz="2800" spc="-5">
                <a:latin typeface="Times New Roman"/>
                <a:cs typeface="Times New Roman"/>
              </a:rPr>
              <a:t>pyruvic </a:t>
            </a:r>
            <a:r>
              <a:rPr dirty="0" sz="2800" spc="-20">
                <a:latin typeface="Times New Roman"/>
                <a:cs typeface="Times New Roman"/>
              </a:rPr>
              <a:t>acid </a:t>
            </a:r>
            <a:r>
              <a:rPr dirty="0" sz="2800" spc="-10">
                <a:latin typeface="Times New Roman"/>
                <a:cs typeface="Times New Roman"/>
              </a:rPr>
              <a:t>that </a:t>
            </a:r>
            <a:r>
              <a:rPr dirty="0" sz="2800" spc="10">
                <a:latin typeface="Times New Roman"/>
                <a:cs typeface="Times New Roman"/>
              </a:rPr>
              <a:t>is  </a:t>
            </a:r>
            <a:r>
              <a:rPr dirty="0" sz="2800" spc="-10">
                <a:latin typeface="Times New Roman"/>
                <a:cs typeface="Times New Roman"/>
              </a:rPr>
              <a:t>oxidized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10">
                <a:latin typeface="Times New Roman"/>
                <a:cs typeface="Times New Roman"/>
              </a:rPr>
              <a:t>all </a:t>
            </a:r>
            <a:r>
              <a:rPr dirty="0" sz="2800">
                <a:latin typeface="Times New Roman"/>
                <a:cs typeface="Times New Roman"/>
              </a:rPr>
              <a:t>body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tissues.</a:t>
            </a:r>
            <a:endParaRPr sz="2800">
              <a:latin typeface="Times New Roman"/>
              <a:cs typeface="Times New Roman"/>
            </a:endParaRPr>
          </a:p>
          <a:p>
            <a:pPr marL="190500" marR="558165">
              <a:lnSpc>
                <a:spcPts val="3200"/>
              </a:lnSpc>
              <a:spcBef>
                <a:spcPts val="180"/>
              </a:spcBef>
            </a:pPr>
            <a:r>
              <a:rPr dirty="0" sz="2800" spc="-10">
                <a:latin typeface="Times New Roman"/>
                <a:cs typeface="Times New Roman"/>
              </a:rPr>
              <a:t>2-The remaining </a:t>
            </a:r>
            <a:r>
              <a:rPr dirty="0" sz="2800" spc="10">
                <a:latin typeface="Times New Roman"/>
                <a:cs typeface="Times New Roman"/>
              </a:rPr>
              <a:t>is </a:t>
            </a:r>
            <a:r>
              <a:rPr dirty="0" sz="2800" spc="-20">
                <a:latin typeface="Times New Roman"/>
                <a:cs typeface="Times New Roman"/>
              </a:rPr>
              <a:t>changed </a:t>
            </a:r>
            <a:r>
              <a:rPr dirty="0" sz="2800" spc="10">
                <a:latin typeface="Times New Roman"/>
                <a:cs typeface="Times New Roman"/>
              </a:rPr>
              <a:t>into </a:t>
            </a:r>
            <a:r>
              <a:rPr dirty="0" sz="2800" spc="-5">
                <a:latin typeface="Times New Roman"/>
                <a:cs typeface="Times New Roman"/>
              </a:rPr>
              <a:t>glucose </a:t>
            </a:r>
            <a:r>
              <a:rPr dirty="0" sz="2800" spc="10">
                <a:latin typeface="Times New Roman"/>
                <a:cs typeface="Times New Roman"/>
              </a:rPr>
              <a:t>in </a:t>
            </a:r>
            <a:r>
              <a:rPr dirty="0" sz="2800" spc="5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liver </a:t>
            </a:r>
            <a:r>
              <a:rPr dirty="0" sz="2800" spc="10">
                <a:latin typeface="Times New Roman"/>
                <a:cs typeface="Times New Roman"/>
              </a:rPr>
              <a:t>to </a:t>
            </a:r>
            <a:r>
              <a:rPr dirty="0" sz="2800" spc="-10">
                <a:latin typeface="Times New Roman"/>
                <a:cs typeface="Times New Roman"/>
              </a:rPr>
              <a:t>replenish glycogen stores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muscles.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6475" y="772159"/>
            <a:ext cx="2578100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latin typeface="Times New Roman"/>
                <a:cs typeface="Times New Roman"/>
              </a:rPr>
              <a:t>Oxygen</a:t>
            </a:r>
            <a:r>
              <a:rPr dirty="0" sz="3600" spc="-6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Debt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90549" rIns="0" bIns="0" rtlCol="0" vert="horz">
            <a:spAutoFit/>
          </a:bodyPr>
          <a:lstStyle/>
          <a:p>
            <a:pPr marL="525780" marR="5080">
              <a:lnSpc>
                <a:spcPct val="100699"/>
              </a:lnSpc>
            </a:pPr>
            <a:r>
              <a:rPr dirty="0" spc="5" i="1">
                <a:solidFill>
                  <a:srgbClr val="C00000"/>
                </a:solidFill>
                <a:latin typeface="Times New Roman"/>
                <a:cs typeface="Times New Roman"/>
              </a:rPr>
              <a:t>Oxygen</a:t>
            </a:r>
            <a:r>
              <a:rPr dirty="0" spc="-100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pc="-5" i="1">
                <a:solidFill>
                  <a:srgbClr val="C00000"/>
                </a:solidFill>
                <a:latin typeface="Times New Roman"/>
                <a:cs typeface="Times New Roman"/>
              </a:rPr>
              <a:t>Debt</a:t>
            </a:r>
            <a:r>
              <a:rPr dirty="0" spc="30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pc="15"/>
              <a:t>is</a:t>
            </a:r>
            <a:r>
              <a:rPr dirty="0" spc="-35"/>
              <a:t> </a:t>
            </a:r>
            <a:r>
              <a:rPr dirty="0" spc="10"/>
              <a:t>the</a:t>
            </a:r>
            <a:r>
              <a:rPr dirty="0" spc="-70"/>
              <a:t> </a:t>
            </a:r>
            <a:r>
              <a:rPr dirty="0" spc="10"/>
              <a:t>amount</a:t>
            </a:r>
            <a:r>
              <a:rPr dirty="0" spc="-70"/>
              <a:t> </a:t>
            </a:r>
            <a:r>
              <a:rPr dirty="0"/>
              <a:t>of </a:t>
            </a:r>
            <a:r>
              <a:rPr dirty="0" spc="10"/>
              <a:t>extra</a:t>
            </a:r>
            <a:r>
              <a:rPr dirty="0" spc="-70"/>
              <a:t> </a:t>
            </a:r>
            <a:r>
              <a:rPr dirty="0" spc="-20"/>
              <a:t>O</a:t>
            </a:r>
            <a:r>
              <a:rPr dirty="0" baseline="-17361" sz="2400" spc="-30"/>
              <a:t>2</a:t>
            </a:r>
            <a:r>
              <a:rPr dirty="0" baseline="-17361" sz="2400"/>
              <a:t> </a:t>
            </a:r>
            <a:r>
              <a:rPr dirty="0" sz="2400" spc="15"/>
              <a:t>that</a:t>
            </a:r>
            <a:r>
              <a:rPr dirty="0" sz="2400" spc="-70"/>
              <a:t> </a:t>
            </a:r>
            <a:r>
              <a:rPr dirty="0" sz="2400" spc="-5"/>
              <a:t>must</a:t>
            </a:r>
            <a:r>
              <a:rPr dirty="0" sz="2400" spc="30"/>
              <a:t> </a:t>
            </a:r>
            <a:r>
              <a:rPr dirty="0" sz="2400"/>
              <a:t>be</a:t>
            </a:r>
            <a:r>
              <a:rPr dirty="0" sz="2400" spc="-70"/>
              <a:t> </a:t>
            </a:r>
            <a:r>
              <a:rPr dirty="0" sz="2400" spc="15"/>
              <a:t>taken</a:t>
            </a:r>
            <a:r>
              <a:rPr dirty="0" sz="2400" spc="-100"/>
              <a:t> </a:t>
            </a:r>
            <a:r>
              <a:rPr dirty="0" sz="2400" spc="15"/>
              <a:t>after  </a:t>
            </a:r>
            <a:r>
              <a:rPr dirty="0" sz="2400" spc="10"/>
              <a:t>exercise</a:t>
            </a:r>
            <a:r>
              <a:rPr dirty="0" sz="2400" spc="-75"/>
              <a:t> </a:t>
            </a:r>
            <a:r>
              <a:rPr dirty="0" sz="2400" spc="15"/>
              <a:t>to</a:t>
            </a:r>
            <a:r>
              <a:rPr dirty="0" sz="2400" spc="-105"/>
              <a:t> </a:t>
            </a:r>
            <a:r>
              <a:rPr dirty="0" sz="2400"/>
              <a:t>restore</a:t>
            </a:r>
            <a:r>
              <a:rPr dirty="0" sz="2400" spc="-75"/>
              <a:t> </a:t>
            </a:r>
            <a:r>
              <a:rPr dirty="0" sz="2400" spc="10"/>
              <a:t>the</a:t>
            </a:r>
            <a:r>
              <a:rPr dirty="0" sz="2400" spc="30"/>
              <a:t> </a:t>
            </a:r>
            <a:r>
              <a:rPr dirty="0" sz="2400" spc="10"/>
              <a:t>muscles</a:t>
            </a:r>
            <a:r>
              <a:rPr dirty="0" sz="2400" spc="-140"/>
              <a:t> </a:t>
            </a:r>
            <a:r>
              <a:rPr dirty="0" sz="2400" spc="15"/>
              <a:t>to</a:t>
            </a:r>
            <a:r>
              <a:rPr dirty="0" sz="2400" spc="-5"/>
              <a:t> </a:t>
            </a:r>
            <a:r>
              <a:rPr dirty="0" sz="2400" spc="10"/>
              <a:t>the</a:t>
            </a:r>
            <a:r>
              <a:rPr dirty="0" sz="2400" spc="-75"/>
              <a:t> </a:t>
            </a:r>
            <a:r>
              <a:rPr dirty="0" sz="2400" spc="5"/>
              <a:t>resting</a:t>
            </a:r>
            <a:r>
              <a:rPr dirty="0" sz="2400" spc="-105"/>
              <a:t> </a:t>
            </a:r>
            <a:r>
              <a:rPr dirty="0" sz="2400" spc="5"/>
              <a:t>conditions.</a:t>
            </a:r>
            <a:endParaRPr sz="2400">
              <a:latin typeface="Times New Roman"/>
              <a:cs typeface="Times New Roman"/>
            </a:endParaRPr>
          </a:p>
          <a:p>
            <a:pPr marL="525780" marR="148590">
              <a:lnSpc>
                <a:spcPct val="140000"/>
              </a:lnSpc>
              <a:spcBef>
                <a:spcPts val="65"/>
              </a:spcBef>
            </a:pPr>
            <a:r>
              <a:rPr dirty="0" spc="15"/>
              <a:t>When </a:t>
            </a:r>
            <a:r>
              <a:rPr dirty="0"/>
              <a:t>a </a:t>
            </a:r>
            <a:r>
              <a:rPr dirty="0" spc="-5"/>
              <a:t>person stops </a:t>
            </a:r>
            <a:r>
              <a:rPr dirty="0" spc="10"/>
              <a:t>exercising, the </a:t>
            </a:r>
            <a:r>
              <a:rPr dirty="0" spc="15"/>
              <a:t>rate </a:t>
            </a:r>
            <a:r>
              <a:rPr dirty="0"/>
              <a:t>of </a:t>
            </a:r>
            <a:r>
              <a:rPr dirty="0" spc="5"/>
              <a:t>oxygen </a:t>
            </a:r>
            <a:r>
              <a:rPr dirty="0" spc="10"/>
              <a:t>uptake  </a:t>
            </a:r>
            <a:r>
              <a:rPr dirty="0" spc="5"/>
              <a:t>does </a:t>
            </a:r>
            <a:r>
              <a:rPr dirty="0"/>
              <a:t>not </a:t>
            </a:r>
            <a:r>
              <a:rPr dirty="0" spc="15"/>
              <a:t>immediately </a:t>
            </a:r>
            <a:r>
              <a:rPr dirty="0" spc="10"/>
              <a:t>return </a:t>
            </a:r>
            <a:r>
              <a:rPr dirty="0" spc="15"/>
              <a:t>to </a:t>
            </a:r>
            <a:r>
              <a:rPr dirty="0" spc="5"/>
              <a:t>pre-exercise </a:t>
            </a:r>
            <a:r>
              <a:rPr dirty="0" spc="10"/>
              <a:t>levels; </a:t>
            </a:r>
            <a:r>
              <a:rPr dirty="0" spc="15"/>
              <a:t>it </a:t>
            </a:r>
            <a:r>
              <a:rPr dirty="0" spc="5"/>
              <a:t>returns  </a:t>
            </a:r>
            <a:r>
              <a:rPr dirty="0" spc="-5"/>
              <a:t>slowly</a:t>
            </a:r>
            <a:r>
              <a:rPr dirty="0" spc="5"/>
              <a:t> (the</a:t>
            </a:r>
            <a:r>
              <a:rPr dirty="0" spc="-70"/>
              <a:t> </a:t>
            </a:r>
            <a:r>
              <a:rPr dirty="0" spc="-5"/>
              <a:t>person</a:t>
            </a:r>
            <a:r>
              <a:rPr dirty="0" spc="5"/>
              <a:t> </a:t>
            </a:r>
            <a:r>
              <a:rPr dirty="0" spc="10"/>
              <a:t>continues</a:t>
            </a:r>
            <a:r>
              <a:rPr dirty="0" spc="-135"/>
              <a:t> </a:t>
            </a:r>
            <a:r>
              <a:rPr dirty="0" spc="15"/>
              <a:t>to</a:t>
            </a:r>
            <a:r>
              <a:rPr dirty="0" spc="5"/>
              <a:t> </a:t>
            </a:r>
            <a:r>
              <a:rPr dirty="0" spc="10"/>
              <a:t>breathe</a:t>
            </a:r>
            <a:r>
              <a:rPr dirty="0" spc="-170"/>
              <a:t> </a:t>
            </a:r>
            <a:r>
              <a:rPr dirty="0" spc="15"/>
              <a:t>heavily</a:t>
            </a:r>
            <a:r>
              <a:rPr dirty="0" spc="-100"/>
              <a:t> </a:t>
            </a:r>
            <a:r>
              <a:rPr dirty="0"/>
              <a:t>for</a:t>
            </a:r>
            <a:r>
              <a:rPr dirty="0" spc="5"/>
              <a:t> </a:t>
            </a:r>
            <a:r>
              <a:rPr dirty="0" spc="-5"/>
              <a:t>some</a:t>
            </a:r>
            <a:r>
              <a:rPr dirty="0" spc="-70"/>
              <a:t> </a:t>
            </a:r>
            <a:r>
              <a:rPr dirty="0" spc="20"/>
              <a:t>time  </a:t>
            </a:r>
            <a:r>
              <a:rPr dirty="0" spc="5"/>
              <a:t>afterward).</a:t>
            </a:r>
          </a:p>
          <a:p>
            <a:pPr marL="525780" marR="258445">
              <a:lnSpc>
                <a:spcPct val="100699"/>
              </a:lnSpc>
              <a:spcBef>
                <a:spcPts val="1200"/>
              </a:spcBef>
            </a:pPr>
            <a:r>
              <a:rPr dirty="0" spc="15"/>
              <a:t>This</a:t>
            </a:r>
            <a:r>
              <a:rPr dirty="0" spc="-45"/>
              <a:t> </a:t>
            </a:r>
            <a:r>
              <a:rPr dirty="0" spc="10"/>
              <a:t>extra</a:t>
            </a:r>
            <a:r>
              <a:rPr dirty="0" spc="-80"/>
              <a:t> </a:t>
            </a:r>
            <a:r>
              <a:rPr dirty="0" spc="5"/>
              <a:t>oxygen</a:t>
            </a:r>
            <a:r>
              <a:rPr dirty="0" spc="-110"/>
              <a:t> </a:t>
            </a:r>
            <a:r>
              <a:rPr dirty="0" spc="15"/>
              <a:t>is</a:t>
            </a:r>
            <a:r>
              <a:rPr dirty="0" spc="-45"/>
              <a:t> </a:t>
            </a:r>
            <a:r>
              <a:rPr dirty="0" spc="-5"/>
              <a:t>used</a:t>
            </a:r>
            <a:r>
              <a:rPr dirty="0" spc="-10"/>
              <a:t> </a:t>
            </a:r>
            <a:r>
              <a:rPr dirty="0" spc="15"/>
              <a:t>to</a:t>
            </a:r>
            <a:r>
              <a:rPr dirty="0" spc="-10"/>
              <a:t> </a:t>
            </a:r>
            <a:r>
              <a:rPr dirty="0" spc="10"/>
              <a:t>repay</a:t>
            </a:r>
            <a:r>
              <a:rPr dirty="0" spc="-110"/>
              <a:t> </a:t>
            </a:r>
            <a:r>
              <a:rPr dirty="0" spc="10"/>
              <a:t>the</a:t>
            </a:r>
            <a:r>
              <a:rPr dirty="0" spc="-75"/>
              <a:t> </a:t>
            </a:r>
            <a:r>
              <a:rPr dirty="0" spc="5" b="1">
                <a:latin typeface="Times New Roman"/>
                <a:cs typeface="Times New Roman"/>
              </a:rPr>
              <a:t>oxygen</a:t>
            </a:r>
            <a:r>
              <a:rPr dirty="0" spc="-45" b="1">
                <a:latin typeface="Times New Roman"/>
                <a:cs typeface="Times New Roman"/>
              </a:rPr>
              <a:t> </a:t>
            </a:r>
            <a:r>
              <a:rPr dirty="0" spc="-10" b="1">
                <a:latin typeface="Times New Roman"/>
                <a:cs typeface="Times New Roman"/>
              </a:rPr>
              <a:t>debt</a:t>
            </a:r>
            <a:r>
              <a:rPr dirty="0" spc="85" b="1">
                <a:latin typeface="Times New Roman"/>
                <a:cs typeface="Times New Roman"/>
              </a:rPr>
              <a:t> </a:t>
            </a:r>
            <a:r>
              <a:rPr dirty="0" spc="15"/>
              <a:t>acquired  </a:t>
            </a:r>
            <a:r>
              <a:rPr dirty="0" spc="5"/>
              <a:t>during</a:t>
            </a:r>
            <a:r>
              <a:rPr dirty="0" spc="-75"/>
              <a:t> </a:t>
            </a:r>
            <a:r>
              <a:rPr dirty="0" spc="10"/>
              <a:t>exercise.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6506" y="60959"/>
            <a:ext cx="7127875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 b="1">
                <a:latin typeface="Times New Roman"/>
                <a:cs typeface="Times New Roman"/>
              </a:rPr>
              <a:t>Recovery </a:t>
            </a:r>
            <a:r>
              <a:rPr dirty="0" b="1">
                <a:latin typeface="Times New Roman"/>
                <a:cs typeface="Times New Roman"/>
              </a:rPr>
              <a:t>of </a:t>
            </a:r>
            <a:r>
              <a:rPr dirty="0" spc="-20" b="1">
                <a:latin typeface="Times New Roman"/>
                <a:cs typeface="Times New Roman"/>
              </a:rPr>
              <a:t>aerobic system </a:t>
            </a:r>
            <a:r>
              <a:rPr dirty="0" spc="5" b="1">
                <a:latin typeface="Times New Roman"/>
                <a:cs typeface="Times New Roman"/>
              </a:rPr>
              <a:t>after</a:t>
            </a:r>
            <a:r>
              <a:rPr dirty="0" spc="120" b="1">
                <a:latin typeface="Times New Roman"/>
                <a:cs typeface="Times New Roman"/>
              </a:rPr>
              <a:t> </a:t>
            </a:r>
            <a:r>
              <a:rPr dirty="0" spc="-30" b="1">
                <a:latin typeface="Times New Roman"/>
                <a:cs typeface="Times New Roman"/>
              </a:rPr>
              <a:t>exercise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673100"/>
            <a:ext cx="4936490" cy="525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61465" algn="l"/>
              </a:tabLst>
            </a:pP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</a:rPr>
              <a:t>Oxygen</a:t>
            </a:r>
            <a:r>
              <a:rPr dirty="0" sz="2000" spc="-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5" b="1">
                <a:solidFill>
                  <a:srgbClr val="C00000"/>
                </a:solidFill>
                <a:latin typeface="Times New Roman"/>
                <a:cs typeface="Times New Roman"/>
              </a:rPr>
              <a:t>Debt	</a:t>
            </a:r>
            <a:r>
              <a:rPr dirty="0" sz="2000" spc="20" b="1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dirty="0" sz="2000">
                <a:latin typeface="Times New Roman"/>
                <a:cs typeface="Times New Roman"/>
              </a:rPr>
              <a:t>about </a:t>
            </a:r>
            <a:r>
              <a:rPr dirty="0" sz="2000" spc="-25">
                <a:latin typeface="Times New Roman"/>
                <a:cs typeface="Times New Roman"/>
              </a:rPr>
              <a:t>11.5 </a:t>
            </a:r>
            <a:r>
              <a:rPr dirty="0" sz="2000">
                <a:latin typeface="Times New Roman"/>
                <a:cs typeface="Times New Roman"/>
              </a:rPr>
              <a:t>L of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O2</a:t>
            </a:r>
            <a:endParaRPr sz="20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100000"/>
              </a:lnSpc>
              <a:spcBef>
                <a:spcPts val="1100"/>
              </a:spcBef>
              <a:buAutoNum type="alphaLcPeriod"/>
              <a:tabLst>
                <a:tab pos="279400" algn="l"/>
              </a:tabLst>
            </a:pPr>
            <a:r>
              <a:rPr dirty="0" sz="2000">
                <a:latin typeface="Times New Roman"/>
                <a:cs typeface="Times New Roman"/>
              </a:rPr>
              <a:t>2 L of </a:t>
            </a:r>
            <a:r>
              <a:rPr dirty="0" sz="2000" spc="15">
                <a:latin typeface="Times New Roman"/>
                <a:cs typeface="Times New Roman"/>
              </a:rPr>
              <a:t>stored </a:t>
            </a:r>
            <a:r>
              <a:rPr dirty="0" sz="2000" spc="-25">
                <a:latin typeface="Times New Roman"/>
                <a:cs typeface="Times New Roman"/>
              </a:rPr>
              <a:t>O2 </a:t>
            </a:r>
            <a:r>
              <a:rPr dirty="0" sz="2000" spc="5">
                <a:latin typeface="Times New Roman"/>
                <a:cs typeface="Times New Roman"/>
              </a:rPr>
              <a:t>(0.5 </a:t>
            </a:r>
            <a:r>
              <a:rPr dirty="0" sz="2000">
                <a:latin typeface="Times New Roman"/>
                <a:cs typeface="Times New Roman"/>
              </a:rPr>
              <a:t>L </a:t>
            </a:r>
            <a:r>
              <a:rPr dirty="0" sz="2000" spc="20">
                <a:latin typeface="Times New Roman"/>
                <a:cs typeface="Times New Roman"/>
              </a:rPr>
              <a:t>in </a:t>
            </a:r>
            <a:r>
              <a:rPr dirty="0" sz="2000" spc="5">
                <a:latin typeface="Times New Roman"/>
                <a:cs typeface="Times New Roman"/>
              </a:rPr>
              <a:t>lungs </a:t>
            </a:r>
            <a:r>
              <a:rPr dirty="0" sz="2000">
                <a:latin typeface="Times New Roman"/>
                <a:cs typeface="Times New Roman"/>
              </a:rPr>
              <a:t>+ 0.25 L  </a:t>
            </a:r>
            <a:r>
              <a:rPr dirty="0" sz="2000" spc="10">
                <a:latin typeface="Times New Roman"/>
                <a:cs typeface="Times New Roman"/>
              </a:rPr>
              <a:t>dissolved </a:t>
            </a:r>
            <a:r>
              <a:rPr dirty="0" sz="2000" spc="20">
                <a:latin typeface="Times New Roman"/>
                <a:cs typeface="Times New Roman"/>
              </a:rPr>
              <a:t>in </a:t>
            </a:r>
            <a:r>
              <a:rPr dirty="0" sz="2000">
                <a:latin typeface="Times New Roman"/>
                <a:cs typeface="Times New Roman"/>
              </a:rPr>
              <a:t>body </a:t>
            </a:r>
            <a:r>
              <a:rPr dirty="0" sz="2000" spc="10">
                <a:latin typeface="Times New Roman"/>
                <a:cs typeface="Times New Roman"/>
              </a:rPr>
              <a:t>fluids+1.0 </a:t>
            </a:r>
            <a:r>
              <a:rPr dirty="0" sz="2000">
                <a:latin typeface="Times New Roman"/>
                <a:cs typeface="Times New Roman"/>
              </a:rPr>
              <a:t>L </a:t>
            </a:r>
            <a:r>
              <a:rPr dirty="0" sz="2000" spc="10">
                <a:latin typeface="Times New Roman"/>
                <a:cs typeface="Times New Roman"/>
              </a:rPr>
              <a:t>combined  </a:t>
            </a:r>
            <a:r>
              <a:rPr dirty="0" sz="2000" spc="5">
                <a:latin typeface="Times New Roman"/>
                <a:cs typeface="Times New Roman"/>
              </a:rPr>
              <a:t>with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Hb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+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0.3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stored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in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muscle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myoglobin)</a:t>
            </a:r>
            <a:endParaRPr sz="2000">
              <a:latin typeface="Times New Roman"/>
              <a:cs typeface="Times New Roman"/>
            </a:endParaRPr>
          </a:p>
          <a:p>
            <a:pPr marL="304800" marR="103505" indent="-292100">
              <a:lnSpc>
                <a:spcPct val="100000"/>
              </a:lnSpc>
              <a:spcBef>
                <a:spcPts val="1100"/>
              </a:spcBef>
            </a:pPr>
            <a:r>
              <a:rPr dirty="0" sz="2000" spc="5">
                <a:latin typeface="Times New Roman"/>
                <a:cs typeface="Times New Roman"/>
              </a:rPr>
              <a:t>-This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is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used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within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minute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heavy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exercise  </a:t>
            </a:r>
            <a:r>
              <a:rPr dirty="0" sz="2000">
                <a:latin typeface="Times New Roman"/>
                <a:cs typeface="Times New Roman"/>
              </a:rPr>
              <a:t>or </a:t>
            </a:r>
            <a:r>
              <a:rPr dirty="0" sz="2000" spc="10">
                <a:latin typeface="Times New Roman"/>
                <a:cs typeface="Times New Roman"/>
              </a:rPr>
              <a:t>for aerobic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metabolism.</a:t>
            </a:r>
            <a:endParaRPr sz="2000">
              <a:latin typeface="Times New Roman"/>
              <a:cs typeface="Times New Roman"/>
            </a:endParaRPr>
          </a:p>
          <a:p>
            <a:pPr marL="304800" marR="178435" indent="-292100">
              <a:lnSpc>
                <a:spcPct val="100000"/>
              </a:lnSpc>
              <a:spcBef>
                <a:spcPts val="1100"/>
              </a:spcBef>
              <a:buAutoNum type="alphaLcPeriod" startAt="2"/>
              <a:tabLst>
                <a:tab pos="292100" algn="l"/>
              </a:tabLst>
            </a:pPr>
            <a:r>
              <a:rPr dirty="0" sz="2000">
                <a:latin typeface="Times New Roman"/>
                <a:cs typeface="Times New Roman"/>
              </a:rPr>
              <a:t>9 L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more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O2</a:t>
            </a:r>
            <a:r>
              <a:rPr dirty="0" sz="2000" spc="10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to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reconstitute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the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phosphagen  &amp;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glycogen-lactic</a:t>
            </a:r>
            <a:r>
              <a:rPr dirty="0" sz="2000" spc="-21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acid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systems.</a:t>
            </a:r>
            <a:endParaRPr sz="2000">
              <a:latin typeface="Times New Roman"/>
              <a:cs typeface="Times New Roman"/>
            </a:endParaRPr>
          </a:p>
          <a:p>
            <a:pPr marL="304800" marR="38735" indent="-292100">
              <a:lnSpc>
                <a:spcPct val="100000"/>
              </a:lnSpc>
              <a:spcBef>
                <a:spcPts val="1100"/>
              </a:spcBef>
            </a:pPr>
            <a:r>
              <a:rPr dirty="0" sz="2000" spc="-5">
                <a:latin typeface="Times New Roman"/>
                <a:cs typeface="Times New Roman"/>
              </a:rPr>
              <a:t>-At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first</a:t>
            </a:r>
            <a:r>
              <a:rPr dirty="0" sz="2000" spc="-16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O2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uptake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is</a:t>
            </a:r>
            <a:r>
              <a:rPr dirty="0" sz="2000" spc="10">
                <a:latin typeface="Times New Roman"/>
                <a:cs typeface="Times New Roman"/>
              </a:rPr>
              <a:t> high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&amp;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fast</a:t>
            </a:r>
            <a:r>
              <a:rPr dirty="0" sz="2000" spc="-16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to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25">
                <a:latin typeface="Times New Roman"/>
                <a:cs typeface="Times New Roman"/>
              </a:rPr>
              <a:t>refill</a:t>
            </a:r>
            <a:r>
              <a:rPr dirty="0" sz="2000" spc="-16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stored  </a:t>
            </a:r>
            <a:r>
              <a:rPr dirty="0" sz="2000" spc="-25">
                <a:latin typeface="Times New Roman"/>
                <a:cs typeface="Times New Roman"/>
              </a:rPr>
              <a:t>O2 </a:t>
            </a:r>
            <a:r>
              <a:rPr dirty="0" sz="2000">
                <a:latin typeface="Times New Roman"/>
                <a:cs typeface="Times New Roman"/>
              </a:rPr>
              <a:t>&amp; phosphagen </a:t>
            </a:r>
            <a:r>
              <a:rPr dirty="0" sz="2000" spc="15">
                <a:latin typeface="Times New Roman"/>
                <a:cs typeface="Times New Roman"/>
              </a:rPr>
              <a:t>system </a:t>
            </a:r>
            <a:r>
              <a:rPr dirty="0" sz="2000">
                <a:latin typeface="Times New Roman"/>
                <a:cs typeface="Times New Roman"/>
              </a:rPr>
              <a:t>( </a:t>
            </a:r>
            <a:r>
              <a:rPr dirty="0" sz="2000" spc="20">
                <a:latin typeface="Times New Roman"/>
                <a:cs typeface="Times New Roman"/>
              </a:rPr>
              <a:t>this is </a:t>
            </a:r>
            <a:r>
              <a:rPr dirty="0" sz="2000" spc="15">
                <a:latin typeface="Times New Roman"/>
                <a:cs typeface="Times New Roman"/>
              </a:rPr>
              <a:t>called  alactacid </a:t>
            </a:r>
            <a:r>
              <a:rPr dirty="0" sz="2000" spc="-25">
                <a:latin typeface="Times New Roman"/>
                <a:cs typeface="Times New Roman"/>
              </a:rPr>
              <a:t>O2 </a:t>
            </a:r>
            <a:r>
              <a:rPr dirty="0" sz="2000" spc="10">
                <a:latin typeface="Times New Roman"/>
                <a:cs typeface="Times New Roman"/>
              </a:rPr>
              <a:t>dept= </a:t>
            </a:r>
            <a:r>
              <a:rPr dirty="0" sz="2000">
                <a:latin typeface="Times New Roman"/>
                <a:cs typeface="Times New Roman"/>
              </a:rPr>
              <a:t>3.5</a:t>
            </a:r>
            <a:r>
              <a:rPr dirty="0" sz="2000" spc="-29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L)</a:t>
            </a:r>
            <a:endParaRPr sz="2000">
              <a:latin typeface="Times New Roman"/>
              <a:cs typeface="Times New Roman"/>
            </a:endParaRPr>
          </a:p>
          <a:p>
            <a:pPr marL="304800" marR="130175" indent="-292100">
              <a:lnSpc>
                <a:spcPct val="98600"/>
              </a:lnSpc>
              <a:spcBef>
                <a:spcPts val="1030"/>
              </a:spcBef>
            </a:pPr>
            <a:r>
              <a:rPr dirty="0" sz="2000">
                <a:latin typeface="Times New Roman"/>
                <a:cs typeface="Times New Roman"/>
              </a:rPr>
              <a:t>- </a:t>
            </a:r>
            <a:r>
              <a:rPr dirty="0" sz="2000" spc="-10">
                <a:latin typeface="Times New Roman"/>
                <a:cs typeface="Times New Roman"/>
              </a:rPr>
              <a:t>The </a:t>
            </a:r>
            <a:r>
              <a:rPr dirty="0" sz="2000" spc="20">
                <a:latin typeface="Times New Roman"/>
                <a:cs typeface="Times New Roman"/>
              </a:rPr>
              <a:t>later </a:t>
            </a:r>
            <a:r>
              <a:rPr dirty="0" sz="2000" spc="15">
                <a:latin typeface="Times New Roman"/>
                <a:cs typeface="Times New Roman"/>
              </a:rPr>
              <a:t>portion</a:t>
            </a:r>
            <a:r>
              <a:rPr dirty="0" sz="2000" spc="-3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25">
                <a:latin typeface="Times New Roman"/>
                <a:cs typeface="Times New Roman"/>
              </a:rPr>
              <a:t>O2 </a:t>
            </a:r>
            <a:r>
              <a:rPr dirty="0" sz="2000">
                <a:latin typeface="Times New Roman"/>
                <a:cs typeface="Times New Roman"/>
              </a:rPr>
              <a:t>debt </a:t>
            </a:r>
            <a:r>
              <a:rPr dirty="0" sz="2000" spc="10">
                <a:latin typeface="Times New Roman"/>
                <a:cs typeface="Times New Roman"/>
              </a:rPr>
              <a:t>takes </a:t>
            </a:r>
            <a:r>
              <a:rPr dirty="0" sz="2000">
                <a:latin typeface="Times New Roman"/>
                <a:cs typeface="Times New Roman"/>
              </a:rPr>
              <a:t>40 </a:t>
            </a:r>
            <a:r>
              <a:rPr dirty="0" sz="2000" spc="15">
                <a:latin typeface="Times New Roman"/>
                <a:cs typeface="Times New Roman"/>
              </a:rPr>
              <a:t>minutes  </a:t>
            </a:r>
            <a:r>
              <a:rPr dirty="0" sz="2000" spc="10">
                <a:latin typeface="Times New Roman"/>
                <a:cs typeface="Times New Roman"/>
              </a:rPr>
              <a:t>for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lactic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acid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system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removal,</a:t>
            </a:r>
            <a:r>
              <a:rPr dirty="0" sz="2000" spc="-21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it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is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lower  </a:t>
            </a:r>
            <a:r>
              <a:rPr dirty="0" sz="2000" spc="10">
                <a:latin typeface="Times New Roman"/>
                <a:cs typeface="Times New Roman"/>
              </a:rPr>
              <a:t>level breathing, </a:t>
            </a:r>
            <a:r>
              <a:rPr dirty="0" sz="2000" spc="15">
                <a:latin typeface="Times New Roman"/>
                <a:cs typeface="Times New Roman"/>
              </a:rPr>
              <a:t>It </a:t>
            </a:r>
            <a:r>
              <a:rPr dirty="0" sz="2000" spc="20">
                <a:latin typeface="Times New Roman"/>
                <a:cs typeface="Times New Roman"/>
              </a:rPr>
              <a:t>is </a:t>
            </a:r>
            <a:r>
              <a:rPr dirty="0" sz="2000" spc="15">
                <a:latin typeface="Times New Roman"/>
                <a:cs typeface="Times New Roman"/>
              </a:rPr>
              <a:t>called </a:t>
            </a:r>
            <a:r>
              <a:rPr dirty="0" sz="2000" spc="20">
                <a:latin typeface="Times New Roman"/>
                <a:cs typeface="Times New Roman"/>
              </a:rPr>
              <a:t>(lactic </a:t>
            </a:r>
            <a:r>
              <a:rPr dirty="0" sz="2000" spc="15">
                <a:latin typeface="Times New Roman"/>
                <a:cs typeface="Times New Roman"/>
              </a:rPr>
              <a:t>acid </a:t>
            </a:r>
            <a:r>
              <a:rPr dirty="0" sz="2000" spc="-25">
                <a:latin typeface="Times New Roman"/>
                <a:cs typeface="Times New Roman"/>
              </a:rPr>
              <a:t>O2  </a:t>
            </a:r>
            <a:r>
              <a:rPr dirty="0" sz="2000">
                <a:latin typeface="Times New Roman"/>
                <a:cs typeface="Times New Roman"/>
              </a:rPr>
              <a:t>debt </a:t>
            </a:r>
            <a:r>
              <a:rPr dirty="0" sz="2000" spc="-15">
                <a:latin typeface="Times New Roman"/>
                <a:cs typeface="Times New Roman"/>
              </a:rPr>
              <a:t>=8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L)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200" y="939800"/>
            <a:ext cx="2971800" cy="546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5850" y="933450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 h="0">
                <a:moveTo>
                  <a:pt x="0" y="0"/>
                </a:moveTo>
                <a:lnTo>
                  <a:pt x="2978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5850" y="933450"/>
            <a:ext cx="2978150" cy="5473700"/>
          </a:xfrm>
          <a:custGeom>
            <a:avLst/>
            <a:gdLst/>
            <a:ahLst/>
            <a:cxnLst/>
            <a:rect l="l" t="t" r="r" b="b"/>
            <a:pathLst>
              <a:path w="2978150" h="5473700">
                <a:moveTo>
                  <a:pt x="2978149" y="5473703"/>
                </a:moveTo>
                <a:lnTo>
                  <a:pt x="0" y="547370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025" rIns="0" bIns="0" rtlCol="0" vert="horz">
            <a:spAutoFit/>
          </a:bodyPr>
          <a:lstStyle/>
          <a:p>
            <a:pPr marL="2757805">
              <a:lnSpc>
                <a:spcPct val="100000"/>
              </a:lnSpc>
            </a:pPr>
            <a:r>
              <a:rPr dirty="0" b="1">
                <a:solidFill>
                  <a:srgbClr val="000000"/>
                </a:solidFill>
                <a:latin typeface="Times New Roman"/>
                <a:cs typeface="Times New Roman"/>
              </a:rPr>
              <a:t>Objectives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320800"/>
            <a:ext cx="8001000" cy="5384800"/>
          </a:xfrm>
          <a:custGeom>
            <a:avLst/>
            <a:gdLst/>
            <a:ahLst/>
            <a:cxnLst/>
            <a:rect l="l" t="t" r="r" b="b"/>
            <a:pathLst>
              <a:path w="8001000" h="5384800">
                <a:moveTo>
                  <a:pt x="0" y="0"/>
                </a:moveTo>
                <a:lnTo>
                  <a:pt x="8001000" y="0"/>
                </a:lnTo>
                <a:lnTo>
                  <a:pt x="8001000" y="5384800"/>
                </a:lnTo>
                <a:lnTo>
                  <a:pt x="0" y="538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139" y="1305217"/>
            <a:ext cx="7806055" cy="454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15" b="1">
                <a:latin typeface="Times New Roman"/>
                <a:cs typeface="Times New Roman"/>
              </a:rPr>
              <a:t>By </a:t>
            </a:r>
            <a:r>
              <a:rPr dirty="0" sz="2200" spc="-20" b="1">
                <a:latin typeface="Times New Roman"/>
                <a:cs typeface="Times New Roman"/>
              </a:rPr>
              <a:t>the </a:t>
            </a:r>
            <a:r>
              <a:rPr dirty="0" sz="2200" spc="-5" b="1">
                <a:latin typeface="Times New Roman"/>
                <a:cs typeface="Times New Roman"/>
              </a:rPr>
              <a:t>end </a:t>
            </a:r>
            <a:r>
              <a:rPr dirty="0" sz="2200" b="1">
                <a:latin typeface="Times New Roman"/>
                <a:cs typeface="Times New Roman"/>
              </a:rPr>
              <a:t>of </a:t>
            </a:r>
            <a:r>
              <a:rPr dirty="0" sz="2200" spc="-20" b="1">
                <a:latin typeface="Times New Roman"/>
                <a:cs typeface="Times New Roman"/>
              </a:rPr>
              <a:t>this </a:t>
            </a:r>
            <a:r>
              <a:rPr dirty="0" sz="2200" spc="-5" b="1">
                <a:latin typeface="Times New Roman"/>
                <a:cs typeface="Times New Roman"/>
              </a:rPr>
              <a:t>lecture </a:t>
            </a:r>
            <a:r>
              <a:rPr dirty="0" sz="2200" spc="-15" b="1">
                <a:latin typeface="Times New Roman"/>
                <a:cs typeface="Times New Roman"/>
              </a:rPr>
              <a:t>students </a:t>
            </a:r>
            <a:r>
              <a:rPr dirty="0" sz="2200" spc="-5" b="1">
                <a:latin typeface="Times New Roman"/>
                <a:cs typeface="Times New Roman"/>
              </a:rPr>
              <a:t>should </a:t>
            </a:r>
            <a:r>
              <a:rPr dirty="0" sz="2200" spc="-15" b="1">
                <a:latin typeface="Times New Roman"/>
                <a:cs typeface="Times New Roman"/>
              </a:rPr>
              <a:t>be </a:t>
            </a:r>
            <a:r>
              <a:rPr dirty="0" sz="2200" spc="-10" b="1">
                <a:latin typeface="Times New Roman"/>
                <a:cs typeface="Times New Roman"/>
              </a:rPr>
              <a:t>able </a:t>
            </a:r>
            <a:r>
              <a:rPr dirty="0" sz="2200" spc="-20" b="1">
                <a:latin typeface="Times New Roman"/>
                <a:cs typeface="Times New Roman"/>
              </a:rPr>
              <a:t>to</a:t>
            </a:r>
            <a:r>
              <a:rPr dirty="0" sz="2200" spc="285" b="1">
                <a:latin typeface="Times New Roman"/>
                <a:cs typeface="Times New Roman"/>
              </a:rPr>
              <a:t> </a:t>
            </a:r>
            <a:r>
              <a:rPr dirty="0" sz="2200" b="1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304800" marR="152400" indent="-292100">
              <a:lnSpc>
                <a:spcPct val="59000"/>
              </a:lnSpc>
              <a:spcBef>
                <a:spcPts val="1240"/>
              </a:spcBef>
            </a:pPr>
            <a:r>
              <a:rPr dirty="0" sz="2400" spc="5">
                <a:latin typeface="Times New Roman"/>
                <a:cs typeface="Times New Roman"/>
              </a:rPr>
              <a:t>1.Identify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muscle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metabolic</a:t>
            </a:r>
            <a:r>
              <a:rPr dirty="0" sz="2400" spc="-1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systems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nutrients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used  </a:t>
            </a:r>
            <a:r>
              <a:rPr dirty="0" sz="2400" spc="15">
                <a:latin typeface="Times New Roman"/>
                <a:cs typeface="Times New Roman"/>
              </a:rPr>
              <a:t>in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exercise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to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regenerate</a:t>
            </a:r>
            <a:r>
              <a:rPr dirty="0" sz="2400" spc="-290">
                <a:latin typeface="Times New Roman"/>
                <a:cs typeface="Times New Roman"/>
              </a:rPr>
              <a:t> </a:t>
            </a:r>
            <a:r>
              <a:rPr dirty="0" sz="2400" spc="-85">
                <a:latin typeface="Times New Roman"/>
                <a:cs typeface="Times New Roman"/>
              </a:rPr>
              <a:t>ATP:</a:t>
            </a:r>
            <a:endParaRPr sz="24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10">
                <a:latin typeface="Times New Roman"/>
                <a:cs typeface="Times New Roman"/>
              </a:rPr>
              <a:t>Phosphocreatine-creatine</a:t>
            </a:r>
            <a:r>
              <a:rPr dirty="0" sz="2400" spc="-3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10">
                <a:latin typeface="Times New Roman"/>
                <a:cs typeface="Times New Roman"/>
              </a:rPr>
              <a:t>Glycogen-lactic </a:t>
            </a:r>
            <a:r>
              <a:rPr dirty="0" sz="2400" spc="25">
                <a:latin typeface="Times New Roman"/>
                <a:cs typeface="Times New Roman"/>
              </a:rPr>
              <a:t>acid</a:t>
            </a:r>
            <a:r>
              <a:rPr dirty="0" sz="2400" spc="-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>
                <a:latin typeface="Times New Roman"/>
                <a:cs typeface="Times New Roman"/>
              </a:rPr>
              <a:t>Aerobic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304800" marR="267335" indent="-292100">
              <a:lnSpc>
                <a:spcPct val="59000"/>
              </a:lnSpc>
              <a:spcBef>
                <a:spcPts val="1200"/>
              </a:spcBef>
              <a:buAutoNum type="arabicPeriod" startAt="2"/>
              <a:tabLst>
                <a:tab pos="317500" algn="l"/>
              </a:tabLst>
            </a:pPr>
            <a:r>
              <a:rPr dirty="0" sz="2400" spc="15">
                <a:latin typeface="Times New Roman"/>
                <a:cs typeface="Times New Roman"/>
              </a:rPr>
              <a:t>Explain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recovery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muscle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metabolic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systems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after  </a:t>
            </a:r>
            <a:r>
              <a:rPr dirty="0" sz="2400" spc="10">
                <a:latin typeface="Times New Roman"/>
                <a:cs typeface="Times New Roman"/>
              </a:rPr>
              <a:t>exercise and</a:t>
            </a:r>
            <a:r>
              <a:rPr dirty="0" sz="2400" spc="-43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 phenomena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5">
                <a:latin typeface="Times New Roman"/>
                <a:cs typeface="Times New Roman"/>
              </a:rPr>
              <a:t>oxygen </a:t>
            </a:r>
            <a:r>
              <a:rPr dirty="0" sz="2400" spc="10">
                <a:latin typeface="Times New Roman"/>
                <a:cs typeface="Times New Roman"/>
              </a:rPr>
              <a:t>debt.</a:t>
            </a:r>
            <a:endParaRPr sz="2400">
              <a:latin typeface="Times New Roman"/>
              <a:cs typeface="Times New Roman"/>
            </a:endParaRPr>
          </a:p>
          <a:p>
            <a:pPr marL="304800" marR="457200" indent="-292100">
              <a:lnSpc>
                <a:spcPct val="62500"/>
              </a:lnSpc>
              <a:spcBef>
                <a:spcPts val="1100"/>
              </a:spcBef>
              <a:buAutoNum type="arabicPeriod" startAt="2"/>
              <a:tabLst>
                <a:tab pos="241935" algn="l"/>
              </a:tabLst>
            </a:pPr>
            <a:r>
              <a:rPr dirty="0" sz="2400" spc="-5">
                <a:latin typeface="Times New Roman"/>
                <a:cs typeface="Times New Roman"/>
              </a:rPr>
              <a:t>Discus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effects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smoking on </a:t>
            </a:r>
            <a:r>
              <a:rPr dirty="0" sz="2400" spc="10">
                <a:latin typeface="Times New Roman"/>
                <a:cs typeface="Times New Roman"/>
              </a:rPr>
              <a:t>pulmonary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ventilation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in  </a:t>
            </a:r>
            <a:r>
              <a:rPr dirty="0" sz="2400" spc="10">
                <a:latin typeface="Times New Roman"/>
                <a:cs typeface="Times New Roman"/>
              </a:rPr>
              <a:t>exercise.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59000"/>
              </a:lnSpc>
              <a:spcBef>
                <a:spcPts val="1200"/>
              </a:spcBef>
              <a:buAutoNum type="arabicPeriod" startAt="2"/>
              <a:tabLst>
                <a:tab pos="241935" algn="l"/>
              </a:tabLst>
            </a:pPr>
            <a:r>
              <a:rPr dirty="0" sz="2400" spc="10">
                <a:latin typeface="Times New Roman"/>
                <a:cs typeface="Times New Roman"/>
              </a:rPr>
              <a:t>Correlate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between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heart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diseases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athletic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performance  </a:t>
            </a:r>
            <a:r>
              <a:rPr dirty="0" sz="2400" spc="15">
                <a:latin typeface="Times New Roman"/>
                <a:cs typeface="Times New Roman"/>
              </a:rPr>
              <a:t>in </a:t>
            </a:r>
            <a:r>
              <a:rPr dirty="0" sz="2400" spc="10">
                <a:latin typeface="Times New Roman"/>
                <a:cs typeface="Times New Roman"/>
              </a:rPr>
              <a:t>old</a:t>
            </a:r>
            <a:r>
              <a:rPr dirty="0" sz="2400" spc="-21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age.</a:t>
            </a:r>
            <a:endParaRPr sz="2400">
              <a:latin typeface="Times New Roman"/>
              <a:cs typeface="Times New Roman"/>
            </a:endParaRPr>
          </a:p>
          <a:p>
            <a:pPr marL="12700" marR="647700">
              <a:lnSpc>
                <a:spcPct val="100699"/>
              </a:lnSpc>
              <a:buAutoNum type="arabicPeriod" startAt="2"/>
              <a:tabLst>
                <a:tab pos="241935" algn="l"/>
              </a:tabLst>
            </a:pPr>
            <a:r>
              <a:rPr dirty="0" sz="2400" spc="5">
                <a:latin typeface="Times New Roman"/>
                <a:cs typeface="Times New Roman"/>
              </a:rPr>
              <a:t>Analyze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changes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in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body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fluids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salts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in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exercise.  </a:t>
            </a:r>
            <a:r>
              <a:rPr dirty="0" sz="2400" spc="5">
                <a:latin typeface="Times New Roman"/>
                <a:cs typeface="Times New Roman"/>
              </a:rPr>
              <a:t>6.Interpret </a:t>
            </a: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15">
                <a:latin typeface="Times New Roman"/>
                <a:cs typeface="Times New Roman"/>
              </a:rPr>
              <a:t>effects </a:t>
            </a:r>
            <a:r>
              <a:rPr dirty="0" sz="2400">
                <a:latin typeface="Times New Roman"/>
                <a:cs typeface="Times New Roman"/>
              </a:rPr>
              <a:t>of drugs on</a:t>
            </a:r>
            <a:r>
              <a:rPr dirty="0" sz="2400" spc="-38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athletes.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83005">
              <a:lnSpc>
                <a:spcPct val="100000"/>
              </a:lnSpc>
            </a:pPr>
            <a:r>
              <a:rPr dirty="0" spc="-15" b="1">
                <a:latin typeface="Times New Roman"/>
                <a:cs typeface="Times New Roman"/>
              </a:rPr>
              <a:t>Recovery </a:t>
            </a:r>
            <a:r>
              <a:rPr dirty="0" b="1">
                <a:latin typeface="Times New Roman"/>
                <a:cs typeface="Times New Roman"/>
              </a:rPr>
              <a:t>of </a:t>
            </a:r>
            <a:r>
              <a:rPr dirty="0" spc="-5" b="1">
                <a:latin typeface="Times New Roman"/>
                <a:cs typeface="Times New Roman"/>
              </a:rPr>
              <a:t>muscle</a:t>
            </a:r>
            <a:r>
              <a:rPr dirty="0" spc="35" b="1">
                <a:latin typeface="Times New Roman"/>
                <a:cs typeface="Times New Roman"/>
              </a:rPr>
              <a:t> </a:t>
            </a:r>
            <a:r>
              <a:rPr dirty="0" spc="-5" b="1">
                <a:latin typeface="Times New Roman"/>
                <a:cs typeface="Times New Roman"/>
              </a:rPr>
              <a:t>glycogen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1980" marR="5080">
              <a:lnSpc>
                <a:spcPct val="104200"/>
              </a:lnSpc>
              <a:tabLst>
                <a:tab pos="4411345" algn="l"/>
              </a:tabLst>
            </a:pPr>
            <a:r>
              <a:rPr dirty="0" spc="10">
                <a:latin typeface="Corbel"/>
                <a:cs typeface="Corbel"/>
              </a:rPr>
              <a:t>-</a:t>
            </a:r>
            <a:r>
              <a:rPr dirty="0" spc="10"/>
              <a:t>Reduction </a:t>
            </a:r>
            <a:r>
              <a:rPr dirty="0"/>
              <a:t>of</a:t>
            </a:r>
            <a:r>
              <a:rPr dirty="0" spc="-90"/>
              <a:t> </a:t>
            </a:r>
            <a:r>
              <a:rPr dirty="0" spc="10"/>
              <a:t>glycogen</a:t>
            </a:r>
            <a:r>
              <a:rPr dirty="0" spc="-195"/>
              <a:t> </a:t>
            </a:r>
            <a:r>
              <a:rPr dirty="0"/>
              <a:t>stores	by </a:t>
            </a:r>
            <a:r>
              <a:rPr dirty="0" spc="10"/>
              <a:t>heavy exercise needs</a:t>
            </a:r>
            <a:r>
              <a:rPr dirty="0" spc="-280"/>
              <a:t> </a:t>
            </a:r>
            <a:r>
              <a:rPr dirty="0" spc="5"/>
              <a:t>days</a:t>
            </a:r>
            <a:r>
              <a:rPr dirty="0" spc="-50"/>
              <a:t> </a:t>
            </a:r>
            <a:r>
              <a:rPr dirty="0" spc="15"/>
              <a:t>to </a:t>
            </a:r>
            <a:r>
              <a:rPr dirty="0"/>
              <a:t> be</a:t>
            </a:r>
            <a:r>
              <a:rPr dirty="0" spc="-15"/>
              <a:t> </a:t>
            </a:r>
            <a:r>
              <a:rPr dirty="0" spc="5"/>
              <a:t>replenished.</a:t>
            </a:r>
          </a:p>
          <a:p>
            <a:pPr marL="601980">
              <a:lnSpc>
                <a:spcPct val="100000"/>
              </a:lnSpc>
              <a:spcBef>
                <a:spcPts val="1220"/>
              </a:spcBef>
            </a:pPr>
            <a:r>
              <a:rPr dirty="0" spc="-15"/>
              <a:t>-On </a:t>
            </a:r>
            <a:r>
              <a:rPr dirty="0" spc="5"/>
              <a:t>high </a:t>
            </a:r>
            <a:r>
              <a:rPr dirty="0" spc="-15"/>
              <a:t>CHO </a:t>
            </a:r>
            <a:r>
              <a:rPr dirty="0" spc="15"/>
              <a:t>diet, </a:t>
            </a:r>
            <a:r>
              <a:rPr dirty="0" spc="10"/>
              <a:t>recovery occurs </a:t>
            </a:r>
            <a:r>
              <a:rPr dirty="0" spc="15"/>
              <a:t>in </a:t>
            </a:r>
            <a:r>
              <a:rPr dirty="0"/>
              <a:t>2</a:t>
            </a:r>
            <a:r>
              <a:rPr dirty="0" spc="-325"/>
              <a:t> </a:t>
            </a:r>
            <a:r>
              <a:rPr dirty="0" spc="-5"/>
              <a:t>days.</a:t>
            </a:r>
          </a:p>
          <a:p>
            <a:pPr marL="601980" marR="427990">
              <a:lnSpc>
                <a:spcPct val="100699"/>
              </a:lnSpc>
              <a:spcBef>
                <a:spcPts val="1100"/>
              </a:spcBef>
              <a:tabLst>
                <a:tab pos="1845945" algn="l"/>
              </a:tabLst>
            </a:pPr>
            <a:r>
              <a:rPr dirty="0" spc="-15"/>
              <a:t>-On</a:t>
            </a:r>
            <a:r>
              <a:rPr dirty="0" spc="5"/>
              <a:t> high	</a:t>
            </a:r>
            <a:r>
              <a:rPr dirty="0" spc="15"/>
              <a:t>fat, </a:t>
            </a:r>
            <a:r>
              <a:rPr dirty="0" spc="5"/>
              <a:t>high </a:t>
            </a:r>
            <a:r>
              <a:rPr dirty="0" spc="10"/>
              <a:t>protein </a:t>
            </a:r>
            <a:r>
              <a:rPr dirty="0"/>
              <a:t>or on no food </a:t>
            </a:r>
            <a:r>
              <a:rPr dirty="0" spc="20"/>
              <a:t>all </a:t>
            </a:r>
            <a:r>
              <a:rPr dirty="0" spc="-10"/>
              <a:t>show</a:t>
            </a:r>
            <a:r>
              <a:rPr dirty="0" spc="-405"/>
              <a:t> </a:t>
            </a:r>
            <a:r>
              <a:rPr dirty="0" spc="5"/>
              <a:t>very</a:t>
            </a:r>
            <a:r>
              <a:rPr dirty="0" spc="-10"/>
              <a:t> </a:t>
            </a:r>
            <a:r>
              <a:rPr dirty="0" spc="25"/>
              <a:t>little </a:t>
            </a:r>
            <a:r>
              <a:rPr dirty="0"/>
              <a:t> </a:t>
            </a:r>
            <a:r>
              <a:rPr dirty="0" spc="-15"/>
              <a:t>recovery.</a:t>
            </a:r>
          </a:p>
          <a:p>
            <a:pPr marL="601980">
              <a:lnSpc>
                <a:spcPct val="100000"/>
              </a:lnSpc>
              <a:spcBef>
                <a:spcPts val="1220"/>
              </a:spcBef>
            </a:pPr>
            <a:r>
              <a:rPr dirty="0" sz="2800" spc="-10" u="sng"/>
              <a:t>Message:_</a:t>
            </a:r>
            <a:endParaRPr sz="2800"/>
          </a:p>
          <a:p>
            <a:pPr marL="601980" marR="17145">
              <a:lnSpc>
                <a:spcPct val="136900"/>
              </a:lnSpc>
              <a:spcBef>
                <a:spcPts val="100"/>
              </a:spcBef>
            </a:pPr>
            <a:r>
              <a:rPr dirty="0" sz="2800"/>
              <a:t>1- </a:t>
            </a:r>
            <a:r>
              <a:rPr dirty="0" sz="2800" spc="-5"/>
              <a:t>Athlete </a:t>
            </a:r>
            <a:r>
              <a:rPr dirty="0" sz="2800" spc="5"/>
              <a:t>should </a:t>
            </a:r>
            <a:r>
              <a:rPr dirty="0" sz="2800" spc="-15"/>
              <a:t>have </a:t>
            </a:r>
            <a:r>
              <a:rPr dirty="0" sz="2800" spc="5"/>
              <a:t>high </a:t>
            </a:r>
            <a:r>
              <a:rPr dirty="0" sz="2800"/>
              <a:t>CHO </a:t>
            </a:r>
            <a:r>
              <a:rPr dirty="0" sz="2800" spc="-10"/>
              <a:t>diet </a:t>
            </a:r>
            <a:r>
              <a:rPr dirty="0" sz="2800" spc="-20"/>
              <a:t>before </a:t>
            </a:r>
            <a:r>
              <a:rPr dirty="0" sz="2800" spc="-25"/>
              <a:t>exercise.  </a:t>
            </a:r>
            <a:r>
              <a:rPr dirty="0" sz="2800"/>
              <a:t>2- </a:t>
            </a:r>
            <a:r>
              <a:rPr dirty="0" sz="2800" spc="-10"/>
              <a:t>Not </a:t>
            </a:r>
            <a:r>
              <a:rPr dirty="0" sz="2800" spc="10"/>
              <a:t>to </a:t>
            </a:r>
            <a:r>
              <a:rPr dirty="0" sz="2800" spc="-10"/>
              <a:t>participate </a:t>
            </a:r>
            <a:r>
              <a:rPr dirty="0" sz="2800" spc="10"/>
              <a:t>in </a:t>
            </a:r>
            <a:r>
              <a:rPr dirty="0" sz="2800" spc="-5"/>
              <a:t>exhausting </a:t>
            </a:r>
            <a:r>
              <a:rPr dirty="0" sz="2800" spc="-20"/>
              <a:t>exercise </a:t>
            </a:r>
            <a:r>
              <a:rPr dirty="0" sz="2800" spc="-5"/>
              <a:t>during</a:t>
            </a:r>
            <a:r>
              <a:rPr dirty="0" sz="2800" spc="185"/>
              <a:t> </a:t>
            </a:r>
            <a:r>
              <a:rPr dirty="0" sz="2800"/>
              <a:t>48</a:t>
            </a:r>
            <a:endParaRPr sz="2800"/>
          </a:p>
          <a:p>
            <a:pPr marL="894080">
              <a:lnSpc>
                <a:spcPct val="100000"/>
              </a:lnSpc>
              <a:spcBef>
                <a:spcPts val="40"/>
              </a:spcBef>
            </a:pPr>
            <a:r>
              <a:rPr dirty="0" sz="2800" spc="-10"/>
              <a:t>hours </a:t>
            </a:r>
            <a:r>
              <a:rPr dirty="0" sz="2800" spc="-20"/>
              <a:t>preceding </a:t>
            </a:r>
            <a:r>
              <a:rPr dirty="0" sz="2800" spc="5"/>
              <a:t>the</a:t>
            </a:r>
            <a:r>
              <a:rPr dirty="0" sz="2800" spc="165"/>
              <a:t> </a:t>
            </a:r>
            <a:r>
              <a:rPr dirty="0" sz="2800" spc="-15"/>
              <a:t>event.</a:t>
            </a:r>
            <a:endParaRPr sz="2800"/>
          </a:p>
          <a:p>
            <a:pPr marL="894080" indent="-292100">
              <a:lnSpc>
                <a:spcPct val="100000"/>
              </a:lnSpc>
              <a:spcBef>
                <a:spcPts val="840"/>
              </a:spcBef>
              <a:buClr>
                <a:srgbClr val="1287C3"/>
              </a:buClr>
              <a:buSzPct val="143750"/>
              <a:buFont typeface="Arial"/>
              <a:buChar char="•"/>
              <a:tabLst>
                <a:tab pos="893444" algn="l"/>
                <a:tab pos="894080" algn="l"/>
              </a:tabLst>
            </a:pPr>
            <a:r>
              <a:rPr dirty="0" sz="1600" spc="-10">
                <a:latin typeface="Corbel"/>
                <a:cs typeface="Corbel"/>
              </a:rPr>
              <a:t>Read </a:t>
            </a:r>
            <a:r>
              <a:rPr dirty="0" sz="1600" spc="5">
                <a:latin typeface="Corbel"/>
                <a:cs typeface="Corbel"/>
              </a:rPr>
              <a:t> </a:t>
            </a:r>
            <a:r>
              <a:rPr dirty="0" sz="1600" spc="35" u="sng">
                <a:solidFill>
                  <a:srgbClr val="3085ED"/>
                </a:solidFill>
                <a:latin typeface="Corbel"/>
                <a:cs typeface="Corbel"/>
              </a:rPr>
              <a:t>Guyton&amp;</a:t>
            </a:r>
            <a:r>
              <a:rPr dirty="0" sz="1600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600" spc="15" u="sng">
                <a:solidFill>
                  <a:srgbClr val="3085ED"/>
                </a:solidFill>
                <a:latin typeface="Corbel"/>
                <a:cs typeface="Corbel"/>
              </a:rPr>
              <a:t>Hall:</a:t>
            </a:r>
            <a:r>
              <a:rPr dirty="0" sz="1600" spc="-145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600" spc="5" u="sng">
                <a:solidFill>
                  <a:srgbClr val="3085ED"/>
                </a:solidFill>
                <a:latin typeface="Corbel"/>
                <a:cs typeface="Corbel"/>
              </a:rPr>
              <a:t>Textbook</a:t>
            </a:r>
            <a:r>
              <a:rPr dirty="0" sz="1600" spc="-105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600" spc="20" u="sng">
                <a:solidFill>
                  <a:srgbClr val="3085ED"/>
                </a:solidFill>
                <a:latin typeface="Corbel"/>
                <a:cs typeface="Corbel"/>
              </a:rPr>
              <a:t>of</a:t>
            </a:r>
            <a:r>
              <a:rPr dirty="0" sz="1600" spc="-130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600" spc="5" u="sng">
                <a:solidFill>
                  <a:srgbClr val="3085ED"/>
                </a:solidFill>
                <a:latin typeface="Corbel"/>
                <a:cs typeface="Corbel"/>
              </a:rPr>
              <a:t>Medical</a:t>
            </a:r>
            <a:r>
              <a:rPr dirty="0" sz="1600" spc="-95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600" spc="10" u="sng">
                <a:solidFill>
                  <a:srgbClr val="3085ED"/>
                </a:solidFill>
                <a:latin typeface="Corbel"/>
                <a:cs typeface="Corbel"/>
              </a:rPr>
              <a:t>Physiology</a:t>
            </a:r>
            <a:r>
              <a:rPr dirty="0" sz="1600" spc="-90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600" spc="-15" u="sng">
                <a:solidFill>
                  <a:srgbClr val="3085ED"/>
                </a:solidFill>
                <a:latin typeface="Corbel"/>
                <a:cs typeface="Corbel"/>
              </a:rPr>
              <a:t>12E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" y="139700"/>
            <a:ext cx="6654800" cy="9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270">
              <a:lnSpc>
                <a:spcPct val="100000"/>
              </a:lnSpc>
            </a:pPr>
            <a:r>
              <a:rPr dirty="0"/>
              <a:t>Nutrients </a:t>
            </a:r>
            <a:r>
              <a:rPr dirty="0" spc="-20"/>
              <a:t>used </a:t>
            </a:r>
            <a:r>
              <a:rPr dirty="0" spc="5"/>
              <a:t>during </a:t>
            </a:r>
            <a:r>
              <a:rPr dirty="0" spc="-10"/>
              <a:t>muscle</a:t>
            </a:r>
            <a:r>
              <a:rPr dirty="0"/>
              <a:t> </a:t>
            </a:r>
            <a:r>
              <a:rPr dirty="0" spc="-5"/>
              <a:t>activity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191767"/>
            <a:ext cx="6503034" cy="4909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309245" indent="-292100">
              <a:lnSpc>
                <a:spcPts val="3000"/>
              </a:lnSpc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  <a:tab pos="4050665" algn="l"/>
              </a:tabLst>
            </a:pPr>
            <a:r>
              <a:rPr dirty="0" sz="2800" spc="-10">
                <a:latin typeface="Times New Roman"/>
                <a:cs typeface="Times New Roman"/>
              </a:rPr>
              <a:t>During </a:t>
            </a:r>
            <a:r>
              <a:rPr dirty="0" sz="2800" spc="-25">
                <a:latin typeface="Times New Roman"/>
                <a:cs typeface="Times New Roman"/>
              </a:rPr>
              <a:t>early </a:t>
            </a:r>
            <a:r>
              <a:rPr dirty="0" sz="2800" spc="-10">
                <a:latin typeface="Times New Roman"/>
                <a:cs typeface="Times New Roman"/>
              </a:rPr>
              <a:t>stages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20">
                <a:latin typeface="Times New Roman"/>
                <a:cs typeface="Times New Roman"/>
              </a:rPr>
              <a:t>exercise </a:t>
            </a:r>
            <a:r>
              <a:rPr dirty="0" sz="2800">
                <a:latin typeface="Times New Roman"/>
                <a:cs typeface="Times New Roman"/>
              </a:rPr>
              <a:t>body use  CHO of muscle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and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liver	</a:t>
            </a:r>
            <a:r>
              <a:rPr dirty="0" sz="2800" spc="-10">
                <a:latin typeface="Times New Roman"/>
                <a:cs typeface="Times New Roman"/>
              </a:rPr>
              <a:t>glycogen.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Also  </a:t>
            </a:r>
            <a:r>
              <a:rPr dirty="0" sz="2800" spc="10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intense muscle </a:t>
            </a:r>
            <a:r>
              <a:rPr dirty="0" sz="2800" spc="-5">
                <a:latin typeface="Times New Roman"/>
                <a:cs typeface="Times New Roman"/>
              </a:rPr>
              <a:t>activity </a:t>
            </a:r>
            <a:r>
              <a:rPr dirty="0" sz="2800" spc="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body </a:t>
            </a:r>
            <a:r>
              <a:rPr dirty="0" sz="2800" spc="-10">
                <a:latin typeface="Times New Roman"/>
                <a:cs typeface="Times New Roman"/>
              </a:rPr>
              <a:t>uses  </a:t>
            </a:r>
            <a:r>
              <a:rPr dirty="0" sz="2800" spc="-15">
                <a:latin typeface="Times New Roman"/>
                <a:cs typeface="Times New Roman"/>
              </a:rPr>
              <a:t>fats and </a:t>
            </a:r>
            <a:r>
              <a:rPr dirty="0" sz="2800" spc="-20">
                <a:latin typeface="Times New Roman"/>
                <a:cs typeface="Times New Roman"/>
              </a:rPr>
              <a:t>very </a:t>
            </a:r>
            <a:r>
              <a:rPr dirty="0" sz="2800" spc="15">
                <a:latin typeface="Times New Roman"/>
                <a:cs typeface="Times New Roman"/>
              </a:rPr>
              <a:t>little </a:t>
            </a:r>
            <a:r>
              <a:rPr dirty="0" sz="2800" spc="-5">
                <a:latin typeface="Times New Roman"/>
                <a:cs typeface="Times New Roman"/>
              </a:rPr>
              <a:t>amino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acids.</a:t>
            </a:r>
            <a:endParaRPr sz="28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90300"/>
              </a:lnSpc>
              <a:spcBef>
                <a:spcPts val="1225"/>
              </a:spcBef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</a:tabLst>
            </a:pPr>
            <a:r>
              <a:rPr dirty="0" sz="2800" spc="-20">
                <a:latin typeface="Times New Roman"/>
                <a:cs typeface="Times New Roman"/>
              </a:rPr>
              <a:t>If endurance </a:t>
            </a:r>
            <a:r>
              <a:rPr dirty="0" sz="2800" spc="-5">
                <a:latin typeface="Times New Roman"/>
                <a:cs typeface="Times New Roman"/>
              </a:rPr>
              <a:t>athletic </a:t>
            </a:r>
            <a:r>
              <a:rPr dirty="0" sz="2800" spc="-15">
                <a:latin typeface="Times New Roman"/>
                <a:cs typeface="Times New Roman"/>
              </a:rPr>
              <a:t>events </a:t>
            </a:r>
            <a:r>
              <a:rPr dirty="0" sz="2800" spc="-5">
                <a:latin typeface="Times New Roman"/>
                <a:cs typeface="Times New Roman"/>
              </a:rPr>
              <a:t>last longer </a:t>
            </a:r>
            <a:r>
              <a:rPr dirty="0" sz="2800" spc="-10">
                <a:latin typeface="Times New Roman"/>
                <a:cs typeface="Times New Roman"/>
              </a:rPr>
              <a:t>than  </a:t>
            </a:r>
            <a:r>
              <a:rPr dirty="0" sz="2800" spc="-15">
                <a:latin typeface="Times New Roman"/>
                <a:cs typeface="Times New Roman"/>
              </a:rPr>
              <a:t>4-5 </a:t>
            </a:r>
            <a:r>
              <a:rPr dirty="0" sz="2800" spc="-10">
                <a:latin typeface="Times New Roman"/>
                <a:cs typeface="Times New Roman"/>
              </a:rPr>
              <a:t>hours </a:t>
            </a:r>
            <a:r>
              <a:rPr dirty="0" sz="2800">
                <a:latin typeface="Times New Roman"/>
                <a:cs typeface="Times New Roman"/>
              </a:rPr>
              <a:t>&amp; </a:t>
            </a:r>
            <a:r>
              <a:rPr dirty="0" sz="2800" spc="-5">
                <a:latin typeface="Times New Roman"/>
                <a:cs typeface="Times New Roman"/>
              </a:rPr>
              <a:t>during exhaustion </a:t>
            </a:r>
            <a:r>
              <a:rPr dirty="0" sz="2800">
                <a:latin typeface="Times New Roman"/>
                <a:cs typeface="Times New Roman"/>
              </a:rPr>
              <a:t>muscle  </a:t>
            </a:r>
            <a:r>
              <a:rPr dirty="0" sz="2800" spc="-10">
                <a:latin typeface="Times New Roman"/>
                <a:cs typeface="Times New Roman"/>
              </a:rPr>
              <a:t>glycogen </a:t>
            </a:r>
            <a:r>
              <a:rPr dirty="0" sz="2800" spc="10">
                <a:latin typeface="Times New Roman"/>
                <a:cs typeface="Times New Roman"/>
              </a:rPr>
              <a:t>is </a:t>
            </a:r>
            <a:r>
              <a:rPr dirty="0" sz="2800" spc="-15">
                <a:latin typeface="Times New Roman"/>
                <a:cs typeface="Times New Roman"/>
              </a:rPr>
              <a:t>depleted </a:t>
            </a:r>
            <a:r>
              <a:rPr dirty="0" sz="2800">
                <a:latin typeface="Times New Roman"/>
                <a:cs typeface="Times New Roman"/>
              </a:rPr>
              <a:t>&amp; muscle </a:t>
            </a:r>
            <a:r>
              <a:rPr dirty="0" sz="2800" spc="-15">
                <a:latin typeface="Times New Roman"/>
                <a:cs typeface="Times New Roman"/>
              </a:rPr>
              <a:t>depend </a:t>
            </a:r>
            <a:r>
              <a:rPr dirty="0" sz="2800">
                <a:latin typeface="Times New Roman"/>
                <a:cs typeface="Times New Roman"/>
              </a:rPr>
              <a:t>on  </a:t>
            </a:r>
            <a:r>
              <a:rPr dirty="0" sz="2800" spc="-10">
                <a:latin typeface="Times New Roman"/>
                <a:cs typeface="Times New Roman"/>
              </a:rPr>
              <a:t>fats.</a:t>
            </a:r>
            <a:endParaRPr sz="2800">
              <a:latin typeface="Times New Roman"/>
              <a:cs typeface="Times New Roman"/>
            </a:endParaRPr>
          </a:p>
          <a:p>
            <a:pPr marL="304800" marR="81280" indent="-292100">
              <a:lnSpc>
                <a:spcPct val="89300"/>
              </a:lnSpc>
              <a:spcBef>
                <a:spcPts val="1300"/>
              </a:spcBef>
              <a:buClr>
                <a:srgbClr val="1287C3"/>
              </a:buClr>
              <a:buSzPct val="146428"/>
              <a:buFont typeface="Arial"/>
              <a:buChar char="•"/>
              <a:tabLst>
                <a:tab pos="304800" algn="l"/>
                <a:tab pos="3758565" algn="l"/>
                <a:tab pos="5650865" algn="l"/>
              </a:tabLst>
            </a:pPr>
            <a:r>
              <a:rPr dirty="0" sz="2800" spc="-10">
                <a:latin typeface="Times New Roman"/>
                <a:cs typeface="Times New Roman"/>
              </a:rPr>
              <a:t>Glucose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solution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given	</a:t>
            </a:r>
            <a:r>
              <a:rPr dirty="0" sz="2800" spc="10">
                <a:latin typeface="Times New Roman"/>
                <a:cs typeface="Times New Roman"/>
              </a:rPr>
              <a:t>to </a:t>
            </a:r>
            <a:r>
              <a:rPr dirty="0" sz="2800" spc="-10">
                <a:latin typeface="Times New Roman"/>
                <a:cs typeface="Times New Roman"/>
              </a:rPr>
              <a:t>athletes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10">
                <a:latin typeface="Times New Roman"/>
                <a:cs typeface="Times New Roman"/>
              </a:rPr>
              <a:t>to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drink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during athletic </a:t>
            </a:r>
            <a:r>
              <a:rPr dirty="0" sz="2800" spc="-20">
                <a:latin typeface="Times New Roman"/>
                <a:cs typeface="Times New Roman"/>
              </a:rPr>
              <a:t>event</a:t>
            </a:r>
            <a:r>
              <a:rPr dirty="0" sz="2800" spc="120">
                <a:latin typeface="Times New Roman"/>
                <a:cs typeface="Times New Roman"/>
              </a:rPr>
              <a:t> </a:t>
            </a:r>
            <a:r>
              <a:rPr dirty="0" sz="2800" spc="5">
                <a:latin typeface="Times New Roman"/>
                <a:cs typeface="Times New Roman"/>
              </a:rPr>
              <a:t>supply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30-40%	</a:t>
            </a:r>
            <a:r>
              <a:rPr dirty="0" sz="2800">
                <a:latin typeface="Times New Roman"/>
                <a:cs typeface="Times New Roman"/>
              </a:rPr>
              <a:t>of  </a:t>
            </a:r>
            <a:r>
              <a:rPr dirty="0" sz="2800" spc="-40">
                <a:latin typeface="Times New Roman"/>
                <a:cs typeface="Times New Roman"/>
              </a:rPr>
              <a:t>energy </a:t>
            </a:r>
            <a:r>
              <a:rPr dirty="0" sz="2800" spc="-20">
                <a:latin typeface="Times New Roman"/>
                <a:cs typeface="Times New Roman"/>
              </a:rPr>
              <a:t>required </a:t>
            </a:r>
            <a:r>
              <a:rPr dirty="0" sz="2800" spc="-5">
                <a:latin typeface="Times New Roman"/>
                <a:cs typeface="Times New Roman"/>
              </a:rPr>
              <a:t>during </a:t>
            </a:r>
            <a:r>
              <a:rPr dirty="0" sz="2800" spc="-10">
                <a:latin typeface="Times New Roman"/>
                <a:cs typeface="Times New Roman"/>
              </a:rPr>
              <a:t>prolonged </a:t>
            </a:r>
            <a:r>
              <a:rPr dirty="0" sz="2800" spc="-20">
                <a:latin typeface="Times New Roman"/>
                <a:cs typeface="Times New Roman"/>
              </a:rPr>
              <a:t>event </a:t>
            </a:r>
            <a:r>
              <a:rPr dirty="0" sz="2800" spc="-25">
                <a:latin typeface="Times New Roman"/>
                <a:cs typeface="Times New Roman"/>
              </a:rPr>
              <a:t>as  </a:t>
            </a:r>
            <a:r>
              <a:rPr dirty="0" sz="2800" spc="-15">
                <a:latin typeface="Times New Roman"/>
                <a:cs typeface="Times New Roman"/>
              </a:rPr>
              <a:t>marathon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race.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9000" y="304800"/>
            <a:ext cx="19050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26300" y="3086100"/>
            <a:ext cx="180340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0" y="304800"/>
            <a:ext cx="7594600" cy="85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62400" y="723900"/>
            <a:ext cx="1739900" cy="85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8737" y="454660"/>
            <a:ext cx="7007225" cy="838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95600" marR="5080" indent="-2882900">
              <a:lnSpc>
                <a:spcPts val="3300"/>
              </a:lnSpc>
            </a:pPr>
            <a:r>
              <a:rPr dirty="0" sz="2900"/>
              <a:t>Effects</a:t>
            </a:r>
            <a:r>
              <a:rPr dirty="0" sz="2900" spc="-70"/>
              <a:t> </a:t>
            </a:r>
            <a:r>
              <a:rPr dirty="0" sz="2900" spc="25"/>
              <a:t>of</a:t>
            </a:r>
            <a:r>
              <a:rPr dirty="0" sz="2900" spc="-110"/>
              <a:t> </a:t>
            </a:r>
            <a:r>
              <a:rPr dirty="0" sz="2900" spc="20"/>
              <a:t>smoking</a:t>
            </a:r>
            <a:r>
              <a:rPr dirty="0" sz="2900" spc="-190"/>
              <a:t> </a:t>
            </a:r>
            <a:r>
              <a:rPr dirty="0" sz="2900" spc="25"/>
              <a:t>on</a:t>
            </a:r>
            <a:r>
              <a:rPr dirty="0" sz="2900" spc="-90"/>
              <a:t> </a:t>
            </a:r>
            <a:r>
              <a:rPr dirty="0" sz="2900" spc="30"/>
              <a:t>pulmonary</a:t>
            </a:r>
            <a:r>
              <a:rPr dirty="0" sz="2900" spc="-285"/>
              <a:t> </a:t>
            </a:r>
            <a:r>
              <a:rPr dirty="0" sz="2900" spc="10"/>
              <a:t>ventilation</a:t>
            </a:r>
            <a:r>
              <a:rPr dirty="0" sz="2900" spc="-190"/>
              <a:t> </a:t>
            </a:r>
            <a:r>
              <a:rPr dirty="0" sz="2900" spc="-5"/>
              <a:t>in  </a:t>
            </a:r>
            <a:r>
              <a:rPr dirty="0" sz="2900" spc="10"/>
              <a:t>exercise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840739" y="1577218"/>
            <a:ext cx="7810500" cy="4620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444500" indent="-292100">
              <a:lnSpc>
                <a:spcPct val="100699"/>
              </a:lnSpc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10">
                <a:latin typeface="Times New Roman"/>
                <a:cs typeface="Times New Roman"/>
              </a:rPr>
              <a:t>Nicotine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constricts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terminal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bronchioles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increases  </a:t>
            </a:r>
            <a:r>
              <a:rPr dirty="0" sz="2400" spc="5">
                <a:latin typeface="Times New Roman"/>
                <a:cs typeface="Times New Roman"/>
              </a:rPr>
              <a:t>resistance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10">
                <a:latin typeface="Times New Roman"/>
                <a:cs typeface="Times New Roman"/>
              </a:rPr>
              <a:t>airflow </a:t>
            </a:r>
            <a:r>
              <a:rPr dirty="0" sz="2400" spc="15">
                <a:latin typeface="Times New Roman"/>
                <a:cs typeface="Times New Roman"/>
              </a:rPr>
              <a:t>into </a:t>
            </a:r>
            <a:r>
              <a:rPr dirty="0" sz="2400" spc="10">
                <a:latin typeface="Times New Roman"/>
                <a:cs typeface="Times New Roman"/>
              </a:rPr>
              <a:t>and </a:t>
            </a:r>
            <a:r>
              <a:rPr dirty="0" sz="2400">
                <a:latin typeface="Times New Roman"/>
                <a:cs typeface="Times New Roman"/>
              </a:rPr>
              <a:t>out</a:t>
            </a:r>
            <a:r>
              <a:rPr dirty="0" sz="2400" spc="-4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lungs.</a:t>
            </a:r>
            <a:endParaRPr sz="2400">
              <a:latin typeface="Times New Roman"/>
              <a:cs typeface="Times New Roman"/>
            </a:endParaRPr>
          </a:p>
          <a:p>
            <a:pPr marL="304800" marR="580390" indent="-292100">
              <a:lnSpc>
                <a:spcPts val="2800"/>
              </a:lnSpc>
              <a:spcBef>
                <a:spcPts val="138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-5">
                <a:latin typeface="Times New Roman"/>
                <a:cs typeface="Times New Roman"/>
              </a:rPr>
              <a:t>Smoke</a:t>
            </a:r>
            <a:r>
              <a:rPr dirty="0" sz="2400" spc="3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irritation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causes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increased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fluid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secretion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into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  bronchial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tree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swelling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epithelial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layer.</a:t>
            </a:r>
            <a:endParaRPr sz="2400">
              <a:latin typeface="Times New Roman"/>
              <a:cs typeface="Times New Roman"/>
            </a:endParaRPr>
          </a:p>
          <a:p>
            <a:pPr marL="304800" marR="377190" indent="-292100">
              <a:lnSpc>
                <a:spcPct val="100699"/>
              </a:lnSpc>
              <a:spcBef>
                <a:spcPts val="112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10">
                <a:latin typeface="Times New Roman"/>
                <a:cs typeface="Times New Roman"/>
              </a:rPr>
              <a:t>Nicotine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paralyze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cilia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respiratory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epithelial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cell  </a:t>
            </a:r>
            <a:r>
              <a:rPr dirty="0" sz="2400" spc="5">
                <a:latin typeface="Times New Roman"/>
                <a:cs typeface="Times New Roman"/>
              </a:rPr>
              <a:t>surface.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100699"/>
              </a:lnSpc>
              <a:spcBef>
                <a:spcPts val="110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-5">
                <a:latin typeface="Times New Roman"/>
                <a:cs typeface="Times New Roman"/>
              </a:rPr>
              <a:t>All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lead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to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fluid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5">
                <a:latin typeface="Times New Roman"/>
                <a:cs typeface="Times New Roman"/>
              </a:rPr>
              <a:t> waste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accumulation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reduced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level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10">
                <a:latin typeface="Times New Roman"/>
                <a:cs typeface="Times New Roman"/>
              </a:rPr>
              <a:t>performance.</a:t>
            </a:r>
            <a:endParaRPr sz="2400">
              <a:latin typeface="Times New Roman"/>
              <a:cs typeface="Times New Roman"/>
            </a:endParaRPr>
          </a:p>
          <a:p>
            <a:pPr algn="just" marL="304800" marR="347345" indent="-292100">
              <a:lnSpc>
                <a:spcPts val="2800"/>
              </a:lnSpc>
              <a:spcBef>
                <a:spcPts val="138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5">
                <a:latin typeface="Times New Roman"/>
                <a:cs typeface="Times New Roman"/>
              </a:rPr>
              <a:t>chronic </a:t>
            </a:r>
            <a:r>
              <a:rPr dirty="0" sz="2400">
                <a:latin typeface="Times New Roman"/>
                <a:cs typeface="Times New Roman"/>
              </a:rPr>
              <a:t>smokers </a:t>
            </a:r>
            <a:r>
              <a:rPr dirty="0" sz="2400" spc="20">
                <a:latin typeface="Times New Roman"/>
                <a:cs typeface="Times New Roman"/>
              </a:rPr>
              <a:t>may </a:t>
            </a:r>
            <a:r>
              <a:rPr dirty="0" sz="2400" spc="10">
                <a:latin typeface="Times New Roman"/>
                <a:cs typeface="Times New Roman"/>
              </a:rPr>
              <a:t>develop </a:t>
            </a:r>
            <a:r>
              <a:rPr dirty="0" sz="2400" spc="5">
                <a:latin typeface="Times New Roman"/>
                <a:cs typeface="Times New Roman"/>
              </a:rPr>
              <a:t>emphysema (obstruction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5">
                <a:latin typeface="Times New Roman"/>
                <a:cs typeface="Times New Roman"/>
              </a:rPr>
              <a:t>bronchioles+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chronic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bronchitis+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destruction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15">
                <a:latin typeface="Times New Roman"/>
                <a:cs typeface="Times New Roman"/>
              </a:rPr>
              <a:t>alveoli)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so  </a:t>
            </a:r>
            <a:r>
              <a:rPr dirty="0" sz="2400">
                <a:latin typeface="Times New Roman"/>
                <a:cs typeface="Times New Roman"/>
              </a:rPr>
              <a:t>slight </a:t>
            </a:r>
            <a:r>
              <a:rPr dirty="0" sz="2400" spc="10">
                <a:latin typeface="Times New Roman"/>
                <a:cs typeface="Times New Roman"/>
              </a:rPr>
              <a:t>exercise </a:t>
            </a:r>
            <a:r>
              <a:rPr dirty="0" sz="2400" spc="5">
                <a:latin typeface="Times New Roman"/>
                <a:cs typeface="Times New Roman"/>
              </a:rPr>
              <a:t>cause respiratory</a:t>
            </a:r>
            <a:r>
              <a:rPr dirty="0" sz="2400" spc="-3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distress.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312" y="342224"/>
            <a:ext cx="5798820" cy="8750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33500" marR="5080" indent="-1320800">
              <a:lnSpc>
                <a:spcPct val="101200"/>
              </a:lnSpc>
            </a:pPr>
            <a:r>
              <a:rPr dirty="0" sz="2800" spc="-25" b="1">
                <a:latin typeface="Times New Roman"/>
                <a:cs typeface="Times New Roman"/>
              </a:rPr>
              <a:t>Effects </a:t>
            </a:r>
            <a:r>
              <a:rPr dirty="0" sz="2800" b="1">
                <a:latin typeface="Times New Roman"/>
                <a:cs typeface="Times New Roman"/>
              </a:rPr>
              <a:t>of </a:t>
            </a:r>
            <a:r>
              <a:rPr dirty="0" sz="2800" spc="-10" b="1">
                <a:latin typeface="Times New Roman"/>
                <a:cs typeface="Times New Roman"/>
              </a:rPr>
              <a:t>heart </a:t>
            </a:r>
            <a:r>
              <a:rPr dirty="0" sz="2800" spc="5" b="1">
                <a:latin typeface="Times New Roman"/>
                <a:cs typeface="Times New Roman"/>
              </a:rPr>
              <a:t>disease </a:t>
            </a:r>
            <a:r>
              <a:rPr dirty="0" sz="2800" spc="10" b="1">
                <a:latin typeface="Times New Roman"/>
                <a:cs typeface="Times New Roman"/>
              </a:rPr>
              <a:t>and </a:t>
            </a:r>
            <a:r>
              <a:rPr dirty="0" sz="2800" spc="5" b="1">
                <a:latin typeface="Times New Roman"/>
                <a:cs typeface="Times New Roman"/>
              </a:rPr>
              <a:t>old </a:t>
            </a:r>
            <a:r>
              <a:rPr dirty="0" sz="2800" b="1">
                <a:latin typeface="Times New Roman"/>
                <a:cs typeface="Times New Roman"/>
              </a:rPr>
              <a:t>age on  </a:t>
            </a:r>
            <a:r>
              <a:rPr dirty="0" sz="2800" spc="-5" b="1">
                <a:latin typeface="Times New Roman"/>
                <a:cs typeface="Times New Roman"/>
              </a:rPr>
              <a:t>athletic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performance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7859"/>
            <a:ext cx="6318885" cy="173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326390" indent="-292100">
              <a:lnSpc>
                <a:spcPts val="3100"/>
              </a:lnSpc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5">
                <a:latin typeface="Times New Roman"/>
                <a:cs typeface="Times New Roman"/>
              </a:rPr>
              <a:t>Cardiac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10">
                <a:latin typeface="Times New Roman"/>
                <a:cs typeface="Times New Roman"/>
              </a:rPr>
              <a:t>diseases</a:t>
            </a:r>
            <a:r>
              <a:rPr dirty="0" sz="2600" spc="-80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that</a:t>
            </a:r>
            <a:r>
              <a:rPr dirty="0" sz="2600" spc="-90">
                <a:latin typeface="Times New Roman"/>
                <a:cs typeface="Times New Roman"/>
              </a:rPr>
              <a:t> </a:t>
            </a:r>
            <a:r>
              <a:rPr dirty="0" sz="2600" spc="20">
                <a:latin typeface="Times New Roman"/>
                <a:cs typeface="Times New Roman"/>
              </a:rPr>
              <a:t>reduce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20">
                <a:latin typeface="Times New Roman"/>
                <a:cs typeface="Times New Roman"/>
              </a:rPr>
              <a:t>cardiac</a:t>
            </a:r>
            <a:r>
              <a:rPr dirty="0" sz="2600" spc="-22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output  </a:t>
            </a:r>
            <a:r>
              <a:rPr dirty="0" sz="2600" spc="5">
                <a:latin typeface="Times New Roman"/>
                <a:cs typeface="Times New Roman"/>
              </a:rPr>
              <a:t>(C.O.P) </a:t>
            </a:r>
            <a:r>
              <a:rPr dirty="0" sz="2600" spc="-10">
                <a:latin typeface="Times New Roman"/>
                <a:cs typeface="Times New Roman"/>
              </a:rPr>
              <a:t>will </a:t>
            </a:r>
            <a:r>
              <a:rPr dirty="0" sz="2600" spc="20">
                <a:latin typeface="Times New Roman"/>
                <a:cs typeface="Times New Roman"/>
              </a:rPr>
              <a:t>reduce </a:t>
            </a:r>
            <a:r>
              <a:rPr dirty="0" sz="2600" spc="-5">
                <a:latin typeface="Times New Roman"/>
                <a:cs typeface="Times New Roman"/>
              </a:rPr>
              <a:t>muscle</a:t>
            </a:r>
            <a:r>
              <a:rPr dirty="0" sz="2600" spc="-25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power.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100"/>
              </a:lnSpc>
              <a:spcBef>
                <a:spcPts val="1300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42900" algn="l"/>
              </a:tabLst>
            </a:pPr>
            <a:r>
              <a:rPr dirty="0" sz="2600" spc="-5">
                <a:latin typeface="Times New Roman"/>
                <a:cs typeface="Times New Roman"/>
              </a:rPr>
              <a:t>Patient </a:t>
            </a:r>
            <a:r>
              <a:rPr dirty="0" sz="2600" spc="-10">
                <a:latin typeface="Times New Roman"/>
                <a:cs typeface="Times New Roman"/>
              </a:rPr>
              <a:t>with </a:t>
            </a:r>
            <a:r>
              <a:rPr dirty="0" sz="2600">
                <a:latin typeface="Times New Roman"/>
                <a:cs typeface="Times New Roman"/>
              </a:rPr>
              <a:t>congestive </a:t>
            </a:r>
            <a:r>
              <a:rPr dirty="0" sz="2600" spc="20">
                <a:latin typeface="Times New Roman"/>
                <a:cs typeface="Times New Roman"/>
              </a:rPr>
              <a:t>heart </a:t>
            </a:r>
            <a:r>
              <a:rPr dirty="0" sz="2600" spc="5">
                <a:latin typeface="Times New Roman"/>
                <a:cs typeface="Times New Roman"/>
              </a:rPr>
              <a:t>failure </a:t>
            </a:r>
            <a:r>
              <a:rPr dirty="0" sz="2600" spc="15">
                <a:latin typeface="Times New Roman"/>
                <a:cs typeface="Times New Roman"/>
              </a:rPr>
              <a:t>has</a:t>
            </a:r>
            <a:r>
              <a:rPr dirty="0" sz="2600" spc="-265">
                <a:latin typeface="Times New Roman"/>
                <a:cs typeface="Times New Roman"/>
              </a:rPr>
              <a:t> </a:t>
            </a:r>
            <a:r>
              <a:rPr dirty="0" sz="2600" spc="-25">
                <a:latin typeface="Times New Roman"/>
                <a:cs typeface="Times New Roman"/>
              </a:rPr>
              <a:t>little  </a:t>
            </a:r>
            <a:r>
              <a:rPr dirty="0" sz="2600" spc="-5">
                <a:latin typeface="Times New Roman"/>
                <a:cs typeface="Times New Roman"/>
              </a:rPr>
              <a:t>muscle </a:t>
            </a:r>
            <a:r>
              <a:rPr dirty="0" sz="2600" spc="10">
                <a:latin typeface="Times New Roman"/>
                <a:cs typeface="Times New Roman"/>
              </a:rPr>
              <a:t>power </a:t>
            </a:r>
            <a:r>
              <a:rPr dirty="0" sz="2600" spc="-15">
                <a:latin typeface="Times New Roman"/>
                <a:cs typeface="Times New Roman"/>
              </a:rPr>
              <a:t>to </a:t>
            </a:r>
            <a:r>
              <a:rPr dirty="0" sz="2600" spc="20">
                <a:latin typeface="Times New Roman"/>
                <a:cs typeface="Times New Roman"/>
              </a:rPr>
              <a:t>even </a:t>
            </a:r>
            <a:r>
              <a:rPr dirty="0" sz="2600" spc="10">
                <a:latin typeface="Times New Roman"/>
                <a:cs typeface="Times New Roman"/>
              </a:rPr>
              <a:t>walk </a:t>
            </a:r>
            <a:r>
              <a:rPr dirty="0" sz="2600">
                <a:latin typeface="Times New Roman"/>
                <a:cs typeface="Times New Roman"/>
              </a:rPr>
              <a:t>on </a:t>
            </a:r>
            <a:r>
              <a:rPr dirty="0" sz="2600" spc="-10">
                <a:latin typeface="Times New Roman"/>
                <a:cs typeface="Times New Roman"/>
              </a:rPr>
              <a:t>the</a:t>
            </a:r>
            <a:r>
              <a:rPr dirty="0" sz="2600" spc="-185">
                <a:latin typeface="Times New Roman"/>
                <a:cs typeface="Times New Roman"/>
              </a:rPr>
              <a:t> </a:t>
            </a:r>
            <a:r>
              <a:rPr dirty="0" sz="2600" spc="-15">
                <a:latin typeface="Times New Roman"/>
                <a:cs typeface="Times New Roman"/>
              </a:rPr>
              <a:t>floor.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54920"/>
            <a:ext cx="2028189" cy="43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0" indent="-241300">
              <a:lnSpc>
                <a:spcPct val="100000"/>
              </a:lnSpc>
              <a:buClr>
                <a:srgbClr val="1287C3"/>
              </a:buClr>
              <a:buSzPct val="146153"/>
              <a:buFont typeface="Arial"/>
              <a:buChar char="•"/>
              <a:tabLst>
                <a:tab pos="254000" algn="l"/>
              </a:tabLst>
            </a:pPr>
            <a:r>
              <a:rPr dirty="0" sz="2600" spc="15">
                <a:latin typeface="Times New Roman"/>
                <a:cs typeface="Times New Roman"/>
              </a:rPr>
              <a:t>There </a:t>
            </a:r>
            <a:r>
              <a:rPr dirty="0" sz="2600" spc="-15">
                <a:latin typeface="Times New Roman"/>
                <a:cs typeface="Times New Roman"/>
              </a:rPr>
              <a:t>is</a:t>
            </a:r>
            <a:r>
              <a:rPr dirty="0" sz="2600" spc="-17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50%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3832" y="3754920"/>
            <a:ext cx="3733800" cy="407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">
                <a:latin typeface="Times New Roman"/>
                <a:cs typeface="Times New Roman"/>
              </a:rPr>
              <a:t>in </a:t>
            </a:r>
            <a:r>
              <a:rPr dirty="0" sz="2600" spc="15">
                <a:latin typeface="Times New Roman"/>
                <a:cs typeface="Times New Roman"/>
              </a:rPr>
              <a:t>C.O.P between</a:t>
            </a:r>
            <a:r>
              <a:rPr dirty="0" sz="2600" spc="-480">
                <a:latin typeface="Times New Roman"/>
                <a:cs typeface="Times New Roman"/>
              </a:rPr>
              <a:t> </a:t>
            </a:r>
            <a:r>
              <a:rPr dirty="0" sz="2600" spc="15">
                <a:latin typeface="Times New Roman"/>
                <a:cs typeface="Times New Roman"/>
              </a:rPr>
              <a:t>age </a:t>
            </a:r>
            <a:r>
              <a:rPr dirty="0" sz="2600" spc="5">
                <a:latin typeface="Times New Roman"/>
                <a:cs typeface="Times New Roman"/>
              </a:rPr>
              <a:t>18-80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28947"/>
            <a:ext cx="5812155" cy="158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900">
              <a:lnSpc>
                <a:spcPts val="3100"/>
              </a:lnSpc>
              <a:tabLst>
                <a:tab pos="5269865" algn="l"/>
              </a:tabLst>
            </a:pPr>
            <a:r>
              <a:rPr dirty="0" sz="2600" spc="15">
                <a:latin typeface="Times New Roman"/>
                <a:cs typeface="Times New Roman"/>
              </a:rPr>
              <a:t>years, </a:t>
            </a:r>
            <a:r>
              <a:rPr dirty="0" sz="2600" spc="-15">
                <a:latin typeface="Times New Roman"/>
                <a:cs typeface="Times New Roman"/>
              </a:rPr>
              <a:t>in </a:t>
            </a:r>
            <a:r>
              <a:rPr dirty="0" sz="2600">
                <a:latin typeface="Times New Roman"/>
                <a:cs typeface="Times New Roman"/>
              </a:rPr>
              <a:t>maximal</a:t>
            </a:r>
            <a:r>
              <a:rPr dirty="0" sz="2600" spc="-95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breathing</a:t>
            </a:r>
            <a:r>
              <a:rPr dirty="0" sz="2600" spc="-140">
                <a:latin typeface="Times New Roman"/>
                <a:cs typeface="Times New Roman"/>
              </a:rPr>
              <a:t> </a:t>
            </a:r>
            <a:r>
              <a:rPr dirty="0" sz="2600" spc="-10">
                <a:latin typeface="Times New Roman"/>
                <a:cs typeface="Times New Roman"/>
              </a:rPr>
              <a:t>capacity,	</a:t>
            </a:r>
            <a:r>
              <a:rPr dirty="0" sz="2600" spc="-15">
                <a:latin typeface="Times New Roman"/>
                <a:cs typeface="Times New Roman"/>
              </a:rPr>
              <a:t>in  </a:t>
            </a:r>
            <a:r>
              <a:rPr dirty="0" sz="2600" spc="-5">
                <a:latin typeface="Times New Roman"/>
                <a:cs typeface="Times New Roman"/>
              </a:rPr>
              <a:t>muscle </a:t>
            </a:r>
            <a:r>
              <a:rPr dirty="0" sz="2600">
                <a:latin typeface="Times New Roman"/>
                <a:cs typeface="Times New Roman"/>
              </a:rPr>
              <a:t>mass </a:t>
            </a:r>
            <a:r>
              <a:rPr dirty="0" sz="2600" spc="15">
                <a:latin typeface="Times New Roman"/>
                <a:cs typeface="Times New Roman"/>
              </a:rPr>
              <a:t>and therefore </a:t>
            </a:r>
            <a:r>
              <a:rPr dirty="0" sz="2600" spc="-15">
                <a:latin typeface="Times New Roman"/>
                <a:cs typeface="Times New Roman"/>
              </a:rPr>
              <a:t>in </a:t>
            </a:r>
            <a:r>
              <a:rPr dirty="0" sz="2600" spc="-5">
                <a:latin typeface="Times New Roman"/>
                <a:cs typeface="Times New Roman"/>
              </a:rPr>
              <a:t>muscle</a:t>
            </a:r>
            <a:r>
              <a:rPr dirty="0" sz="2600" spc="-225">
                <a:latin typeface="Times New Roman"/>
                <a:cs typeface="Times New Roman"/>
              </a:rPr>
              <a:t> </a:t>
            </a:r>
            <a:r>
              <a:rPr dirty="0" sz="2600" spc="10">
                <a:latin typeface="Times New Roman"/>
                <a:cs typeface="Times New Roman"/>
              </a:rPr>
              <a:t>power  </a:t>
            </a:r>
            <a:r>
              <a:rPr dirty="0" sz="2600" spc="-10">
                <a:latin typeface="Times New Roman"/>
                <a:cs typeface="Times New Roman"/>
              </a:rPr>
              <a:t>with</a:t>
            </a:r>
            <a:r>
              <a:rPr dirty="0" sz="2600" spc="-35">
                <a:latin typeface="Times New Roman"/>
                <a:cs typeface="Times New Roman"/>
              </a:rPr>
              <a:t> </a:t>
            </a:r>
            <a:r>
              <a:rPr dirty="0" sz="2600" spc="20">
                <a:latin typeface="Times New Roman"/>
                <a:cs typeface="Times New Roman"/>
              </a:rPr>
              <a:t>age.</a:t>
            </a:r>
            <a:endParaRPr sz="26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spcBef>
                <a:spcPts val="880"/>
              </a:spcBef>
              <a:buClr>
                <a:srgbClr val="1287C3"/>
              </a:buClr>
              <a:buSzPct val="147058"/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1700" spc="-25">
                <a:latin typeface="Corbel"/>
                <a:cs typeface="Corbel"/>
              </a:rPr>
              <a:t>Read  </a:t>
            </a:r>
            <a:r>
              <a:rPr dirty="0" sz="1700" spc="-10" u="sng">
                <a:solidFill>
                  <a:srgbClr val="3085ED"/>
                </a:solidFill>
                <a:latin typeface="Corbel"/>
                <a:cs typeface="Corbel"/>
              </a:rPr>
              <a:t>Guyton </a:t>
            </a:r>
            <a:r>
              <a:rPr dirty="0" sz="1700" u="sng">
                <a:solidFill>
                  <a:srgbClr val="3085ED"/>
                </a:solidFill>
                <a:latin typeface="Corbel"/>
                <a:cs typeface="Corbel"/>
              </a:rPr>
              <a:t>&amp; </a:t>
            </a:r>
            <a:r>
              <a:rPr dirty="0" sz="1700" spc="-15" u="sng">
                <a:solidFill>
                  <a:srgbClr val="3085ED"/>
                </a:solidFill>
                <a:latin typeface="Corbel"/>
                <a:cs typeface="Corbel"/>
              </a:rPr>
              <a:t>Hall: </a:t>
            </a:r>
            <a:r>
              <a:rPr dirty="0" sz="1700" spc="-25" u="sng">
                <a:solidFill>
                  <a:srgbClr val="3085ED"/>
                </a:solidFill>
                <a:latin typeface="Corbel"/>
                <a:cs typeface="Corbel"/>
              </a:rPr>
              <a:t>Textbook </a:t>
            </a:r>
            <a:r>
              <a:rPr dirty="0" sz="1700" spc="-5" u="sng">
                <a:solidFill>
                  <a:srgbClr val="3085ED"/>
                </a:solidFill>
                <a:latin typeface="Corbel"/>
                <a:cs typeface="Corbel"/>
              </a:rPr>
              <a:t>of </a:t>
            </a:r>
            <a:r>
              <a:rPr dirty="0" sz="1700" spc="-20" u="sng">
                <a:solidFill>
                  <a:srgbClr val="3085ED"/>
                </a:solidFill>
                <a:latin typeface="Corbel"/>
                <a:cs typeface="Corbel"/>
              </a:rPr>
              <a:t>Medical  </a:t>
            </a:r>
            <a:r>
              <a:rPr dirty="0" sz="1700" u="sng">
                <a:solidFill>
                  <a:srgbClr val="3085ED"/>
                </a:solidFill>
                <a:latin typeface="Corbel"/>
                <a:cs typeface="Corbel"/>
              </a:rPr>
              <a:t>Physiology</a:t>
            </a:r>
            <a:r>
              <a:rPr dirty="0" sz="1700" spc="-95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700" spc="20" u="sng">
                <a:solidFill>
                  <a:srgbClr val="3085ED"/>
                </a:solidFill>
                <a:latin typeface="Corbel"/>
                <a:cs typeface="Corbel"/>
              </a:rPr>
              <a:t>12E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7150" y="3689350"/>
            <a:ext cx="152400" cy="444500"/>
          </a:xfrm>
          <a:custGeom>
            <a:avLst/>
            <a:gdLst/>
            <a:ahLst/>
            <a:cxnLst/>
            <a:rect l="l" t="t" r="r" b="b"/>
            <a:pathLst>
              <a:path w="152400" h="444500">
                <a:moveTo>
                  <a:pt x="152400" y="368300"/>
                </a:moveTo>
                <a:lnTo>
                  <a:pt x="0" y="368300"/>
                </a:lnTo>
                <a:lnTo>
                  <a:pt x="76200" y="444500"/>
                </a:lnTo>
                <a:lnTo>
                  <a:pt x="152400" y="368300"/>
                </a:lnTo>
                <a:close/>
              </a:path>
              <a:path w="152400" h="444500">
                <a:moveTo>
                  <a:pt x="114300" y="0"/>
                </a:moveTo>
                <a:lnTo>
                  <a:pt x="38100" y="0"/>
                </a:lnTo>
                <a:lnTo>
                  <a:pt x="38100" y="368300"/>
                </a:lnTo>
                <a:lnTo>
                  <a:pt x="114300" y="368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97150" y="3689350"/>
            <a:ext cx="152400" cy="444500"/>
          </a:xfrm>
          <a:custGeom>
            <a:avLst/>
            <a:gdLst/>
            <a:ahLst/>
            <a:cxnLst/>
            <a:rect l="l" t="t" r="r" b="b"/>
            <a:pathLst>
              <a:path w="152400" h="444500">
                <a:moveTo>
                  <a:pt x="0" y="368300"/>
                </a:moveTo>
                <a:lnTo>
                  <a:pt x="38100" y="3683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68300"/>
                </a:lnTo>
                <a:lnTo>
                  <a:pt x="152400" y="368300"/>
                </a:lnTo>
                <a:lnTo>
                  <a:pt x="76200" y="444500"/>
                </a:lnTo>
                <a:lnTo>
                  <a:pt x="0" y="368300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7950" y="418465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152400" y="457200"/>
                </a:moveTo>
                <a:lnTo>
                  <a:pt x="0" y="457200"/>
                </a:lnTo>
                <a:lnTo>
                  <a:pt x="76200" y="533400"/>
                </a:lnTo>
                <a:lnTo>
                  <a:pt x="152400" y="457200"/>
                </a:lnTo>
                <a:close/>
              </a:path>
              <a:path w="152400" h="533400">
                <a:moveTo>
                  <a:pt x="114300" y="0"/>
                </a:moveTo>
                <a:lnTo>
                  <a:pt x="38100" y="0"/>
                </a:lnTo>
                <a:lnTo>
                  <a:pt x="38100" y="457200"/>
                </a:lnTo>
                <a:lnTo>
                  <a:pt x="114300" y="457200"/>
                </a:lnTo>
                <a:lnTo>
                  <a:pt x="1143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7950" y="4184650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457200"/>
                </a:moveTo>
                <a:lnTo>
                  <a:pt x="38099" y="457200"/>
                </a:lnTo>
                <a:lnTo>
                  <a:pt x="38099" y="0"/>
                </a:lnTo>
                <a:lnTo>
                  <a:pt x="114300" y="0"/>
                </a:lnTo>
                <a:lnTo>
                  <a:pt x="114300" y="457200"/>
                </a:lnTo>
                <a:lnTo>
                  <a:pt x="152399" y="457200"/>
                </a:lnTo>
                <a:lnTo>
                  <a:pt x="76199" y="53340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68950" y="4273550"/>
            <a:ext cx="152400" cy="546100"/>
          </a:xfrm>
          <a:custGeom>
            <a:avLst/>
            <a:gdLst/>
            <a:ahLst/>
            <a:cxnLst/>
            <a:rect l="l" t="t" r="r" b="b"/>
            <a:pathLst>
              <a:path w="152400" h="546100">
                <a:moveTo>
                  <a:pt x="152400" y="469900"/>
                </a:moveTo>
                <a:lnTo>
                  <a:pt x="0" y="469900"/>
                </a:lnTo>
                <a:lnTo>
                  <a:pt x="76200" y="546100"/>
                </a:lnTo>
                <a:lnTo>
                  <a:pt x="152400" y="469900"/>
                </a:lnTo>
                <a:close/>
              </a:path>
              <a:path w="152400" h="546100">
                <a:moveTo>
                  <a:pt x="114300" y="0"/>
                </a:moveTo>
                <a:lnTo>
                  <a:pt x="38100" y="0"/>
                </a:lnTo>
                <a:lnTo>
                  <a:pt x="38100" y="469900"/>
                </a:lnTo>
                <a:lnTo>
                  <a:pt x="114300" y="469900"/>
                </a:lnTo>
                <a:lnTo>
                  <a:pt x="1143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68950" y="4273550"/>
            <a:ext cx="152400" cy="546100"/>
          </a:xfrm>
          <a:custGeom>
            <a:avLst/>
            <a:gdLst/>
            <a:ahLst/>
            <a:cxnLst/>
            <a:rect l="l" t="t" r="r" b="b"/>
            <a:pathLst>
              <a:path w="152400" h="546100">
                <a:moveTo>
                  <a:pt x="0" y="469900"/>
                </a:moveTo>
                <a:lnTo>
                  <a:pt x="38100" y="4699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469900"/>
                </a:lnTo>
                <a:lnTo>
                  <a:pt x="152400" y="469900"/>
                </a:lnTo>
                <a:lnTo>
                  <a:pt x="76200" y="546100"/>
                </a:lnTo>
                <a:lnTo>
                  <a:pt x="0" y="469900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61200" y="152400"/>
            <a:ext cx="1981200" cy="397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5600" y="4178300"/>
            <a:ext cx="22860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0"/>
            <a:ext cx="59563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98800" y="368300"/>
            <a:ext cx="18796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4813" y="63500"/>
            <a:ext cx="5321935" cy="939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05964" marR="5080" indent="-1993900">
              <a:lnSpc>
                <a:spcPts val="3700"/>
              </a:lnSpc>
            </a:pPr>
            <a:r>
              <a:rPr dirty="0" spc="-10"/>
              <a:t>Effect </a:t>
            </a:r>
            <a:r>
              <a:rPr dirty="0"/>
              <a:t>of body </a:t>
            </a:r>
            <a:r>
              <a:rPr dirty="0" spc="5"/>
              <a:t>fluids </a:t>
            </a:r>
            <a:r>
              <a:rPr dirty="0" spc="-10"/>
              <a:t>and </a:t>
            </a:r>
            <a:r>
              <a:rPr dirty="0" spc="-15"/>
              <a:t>salts</a:t>
            </a:r>
            <a:r>
              <a:rPr dirty="0" spc="-85"/>
              <a:t> </a:t>
            </a:r>
            <a:r>
              <a:rPr dirty="0" spc="5"/>
              <a:t>in  </a:t>
            </a:r>
            <a:r>
              <a:rPr dirty="0" spc="-15"/>
              <a:t>exercise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40" y="1116939"/>
            <a:ext cx="6598284" cy="4744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123189" indent="-292100">
              <a:lnSpc>
                <a:spcPts val="2800"/>
              </a:lnSpc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10">
                <a:latin typeface="Times New Roman"/>
                <a:cs typeface="Times New Roman"/>
              </a:rPr>
              <a:t>Exercise for </a:t>
            </a:r>
            <a:r>
              <a:rPr dirty="0" sz="2600">
                <a:latin typeface="Times New Roman"/>
                <a:cs typeface="Times New Roman"/>
              </a:rPr>
              <a:t>1 hour during </a:t>
            </a:r>
            <a:r>
              <a:rPr dirty="0" sz="2600" spc="15">
                <a:latin typeface="Times New Roman"/>
                <a:cs typeface="Times New Roman"/>
              </a:rPr>
              <a:t>endurance </a:t>
            </a:r>
            <a:r>
              <a:rPr dirty="0" sz="2600" spc="-5">
                <a:latin typeface="Times New Roman"/>
                <a:cs typeface="Times New Roman"/>
              </a:rPr>
              <a:t>athletic  </a:t>
            </a:r>
            <a:r>
              <a:rPr dirty="0" sz="2600" spc="15">
                <a:latin typeface="Times New Roman"/>
                <a:cs typeface="Times New Roman"/>
              </a:rPr>
              <a:t>event </a:t>
            </a:r>
            <a:r>
              <a:rPr dirty="0" sz="2600" spc="20">
                <a:latin typeface="Times New Roman"/>
                <a:cs typeface="Times New Roman"/>
              </a:rPr>
              <a:t>causes </a:t>
            </a:r>
            <a:r>
              <a:rPr dirty="0" sz="2600" spc="5">
                <a:latin typeface="Times New Roman"/>
                <a:cs typeface="Times New Roman"/>
              </a:rPr>
              <a:t>5-10 </a:t>
            </a:r>
            <a:r>
              <a:rPr dirty="0" sz="2600">
                <a:latin typeface="Times New Roman"/>
                <a:cs typeface="Times New Roman"/>
              </a:rPr>
              <a:t>pounds of </a:t>
            </a:r>
            <a:r>
              <a:rPr dirty="0" sz="2600" spc="5">
                <a:latin typeface="Times New Roman"/>
                <a:cs typeface="Times New Roman"/>
              </a:rPr>
              <a:t>weight </a:t>
            </a:r>
            <a:r>
              <a:rPr dirty="0" sz="2600" spc="-10">
                <a:latin typeface="Times New Roman"/>
                <a:cs typeface="Times New Roman"/>
              </a:rPr>
              <a:t>loss </a:t>
            </a:r>
            <a:r>
              <a:rPr dirty="0" sz="2600" spc="-15">
                <a:latin typeface="Times New Roman"/>
                <a:cs typeface="Times New Roman"/>
              </a:rPr>
              <a:t>in</a:t>
            </a:r>
            <a:r>
              <a:rPr dirty="0" sz="2600" spc="-36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hot  </a:t>
            </a:r>
            <a:r>
              <a:rPr dirty="0" sz="2600" spc="-10">
                <a:latin typeface="Times New Roman"/>
                <a:cs typeface="Times New Roman"/>
              </a:rPr>
              <a:t>humid </a:t>
            </a:r>
            <a:r>
              <a:rPr dirty="0" sz="2600" spc="5">
                <a:latin typeface="Times New Roman"/>
                <a:cs typeface="Times New Roman"/>
              </a:rPr>
              <a:t>atmosphere </a:t>
            </a:r>
            <a:r>
              <a:rPr dirty="0" sz="2600">
                <a:latin typeface="Times New Roman"/>
                <a:cs typeface="Times New Roman"/>
              </a:rPr>
              <a:t>due </a:t>
            </a:r>
            <a:r>
              <a:rPr dirty="0" sz="2600" spc="-15">
                <a:latin typeface="Times New Roman"/>
                <a:cs typeface="Times New Roman"/>
              </a:rPr>
              <a:t>to </a:t>
            </a:r>
            <a:r>
              <a:rPr dirty="0" sz="2600" spc="15">
                <a:latin typeface="Times New Roman"/>
                <a:cs typeface="Times New Roman"/>
              </a:rPr>
              <a:t>sweat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-15">
                <a:latin typeface="Times New Roman"/>
                <a:cs typeface="Times New Roman"/>
              </a:rPr>
              <a:t>loss.</a:t>
            </a:r>
            <a:endParaRPr sz="2600">
              <a:latin typeface="Times New Roman"/>
              <a:cs typeface="Times New Roman"/>
            </a:endParaRPr>
          </a:p>
          <a:p>
            <a:pPr marL="304800" marR="550545" indent="-292100">
              <a:lnSpc>
                <a:spcPct val="91300"/>
              </a:lnSpc>
              <a:spcBef>
                <a:spcPts val="1110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-5">
                <a:latin typeface="Times New Roman"/>
                <a:cs typeface="Times New Roman"/>
              </a:rPr>
              <a:t>Loss </a:t>
            </a:r>
            <a:r>
              <a:rPr dirty="0" sz="2600">
                <a:latin typeface="Times New Roman"/>
                <a:cs typeface="Times New Roman"/>
              </a:rPr>
              <a:t>of </a:t>
            </a:r>
            <a:r>
              <a:rPr dirty="0" sz="2600" spc="5">
                <a:latin typeface="Times New Roman"/>
                <a:cs typeface="Times New Roman"/>
              </a:rPr>
              <a:t>enough </a:t>
            </a:r>
            <a:r>
              <a:rPr dirty="0" sz="2600" spc="15">
                <a:latin typeface="Times New Roman"/>
                <a:cs typeface="Times New Roman"/>
              </a:rPr>
              <a:t>sweat </a:t>
            </a:r>
            <a:r>
              <a:rPr dirty="0" sz="2600" spc="20">
                <a:latin typeface="Times New Roman"/>
                <a:cs typeface="Times New Roman"/>
              </a:rPr>
              <a:t>reduces</a:t>
            </a:r>
            <a:r>
              <a:rPr dirty="0" sz="2600" spc="-385">
                <a:latin typeface="Times New Roman"/>
                <a:cs typeface="Times New Roman"/>
              </a:rPr>
              <a:t> </a:t>
            </a:r>
            <a:r>
              <a:rPr dirty="0" sz="2600" spc="15">
                <a:latin typeface="Times New Roman"/>
                <a:cs typeface="Times New Roman"/>
              </a:rPr>
              <a:t>performance  </a:t>
            </a:r>
            <a:r>
              <a:rPr dirty="0" sz="2600" spc="5">
                <a:latin typeface="Times New Roman"/>
                <a:cs typeface="Times New Roman"/>
              </a:rPr>
              <a:t>5-10% </a:t>
            </a:r>
            <a:r>
              <a:rPr dirty="0" sz="2600" spc="15">
                <a:latin typeface="Times New Roman"/>
                <a:cs typeface="Times New Roman"/>
              </a:rPr>
              <a:t>and </a:t>
            </a:r>
            <a:r>
              <a:rPr dirty="0" sz="2600" spc="5">
                <a:latin typeface="Times New Roman"/>
                <a:cs typeface="Times New Roman"/>
              </a:rPr>
              <a:t>may </a:t>
            </a:r>
            <a:r>
              <a:rPr dirty="0" sz="2600" spc="15">
                <a:latin typeface="Times New Roman"/>
                <a:cs typeface="Times New Roman"/>
              </a:rPr>
              <a:t>lead </a:t>
            </a:r>
            <a:r>
              <a:rPr dirty="0" sz="2600" spc="-15">
                <a:latin typeface="Times New Roman"/>
                <a:cs typeface="Times New Roman"/>
              </a:rPr>
              <a:t>to </a:t>
            </a:r>
            <a:r>
              <a:rPr dirty="0" sz="2600" spc="10">
                <a:latin typeface="Times New Roman"/>
                <a:cs typeface="Times New Roman"/>
              </a:rPr>
              <a:t>cramps, nausea </a:t>
            </a:r>
            <a:r>
              <a:rPr dirty="0" sz="2600">
                <a:latin typeface="Times New Roman"/>
                <a:cs typeface="Times New Roman"/>
              </a:rPr>
              <a:t>&amp;  </a:t>
            </a:r>
            <a:r>
              <a:rPr dirty="0" sz="2600" spc="5">
                <a:latin typeface="Times New Roman"/>
                <a:cs typeface="Times New Roman"/>
              </a:rPr>
              <a:t>serious </a:t>
            </a:r>
            <a:r>
              <a:rPr dirty="0" sz="2600" spc="15">
                <a:latin typeface="Times New Roman"/>
                <a:cs typeface="Times New Roman"/>
              </a:rPr>
              <a:t>effects, </a:t>
            </a:r>
            <a:r>
              <a:rPr dirty="0" sz="2600" spc="-10">
                <a:latin typeface="Times New Roman"/>
                <a:cs typeface="Times New Roman"/>
              </a:rPr>
              <a:t>so </a:t>
            </a:r>
            <a:r>
              <a:rPr dirty="0" sz="2600" spc="-15">
                <a:latin typeface="Times New Roman"/>
                <a:cs typeface="Times New Roman"/>
              </a:rPr>
              <a:t>it </a:t>
            </a:r>
            <a:r>
              <a:rPr dirty="0" sz="2600" spc="-10">
                <a:latin typeface="Times New Roman"/>
                <a:cs typeface="Times New Roman"/>
              </a:rPr>
              <a:t>should </a:t>
            </a:r>
            <a:r>
              <a:rPr dirty="0" sz="2600">
                <a:latin typeface="Times New Roman"/>
                <a:cs typeface="Times New Roman"/>
              </a:rPr>
              <a:t>be</a:t>
            </a:r>
            <a:r>
              <a:rPr dirty="0" sz="2600" spc="-270">
                <a:latin typeface="Times New Roman"/>
                <a:cs typeface="Times New Roman"/>
              </a:rPr>
              <a:t> </a:t>
            </a:r>
            <a:r>
              <a:rPr dirty="0" sz="2600" spc="20">
                <a:latin typeface="Times New Roman"/>
                <a:cs typeface="Times New Roman"/>
              </a:rPr>
              <a:t>replaced.</a:t>
            </a:r>
            <a:endParaRPr sz="2600">
              <a:latin typeface="Times New Roman"/>
              <a:cs typeface="Times New Roman"/>
            </a:endParaRPr>
          </a:p>
          <a:p>
            <a:pPr marL="304800" marR="182245" indent="-292100">
              <a:lnSpc>
                <a:spcPts val="2800"/>
              </a:lnSpc>
              <a:spcBef>
                <a:spcPts val="1240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 spc="-15">
                <a:latin typeface="Times New Roman"/>
                <a:cs typeface="Times New Roman"/>
              </a:rPr>
              <a:t>Sodium </a:t>
            </a:r>
            <a:r>
              <a:rPr dirty="0" sz="2600">
                <a:latin typeface="Times New Roman"/>
                <a:cs typeface="Times New Roman"/>
              </a:rPr>
              <a:t>tablets </a:t>
            </a:r>
            <a:r>
              <a:rPr dirty="0" sz="2600" spc="15">
                <a:latin typeface="Times New Roman"/>
                <a:cs typeface="Times New Roman"/>
              </a:rPr>
              <a:t>and </a:t>
            </a:r>
            <a:r>
              <a:rPr dirty="0" sz="2600">
                <a:latin typeface="Times New Roman"/>
                <a:cs typeface="Times New Roman"/>
              </a:rPr>
              <a:t>supplemental </a:t>
            </a:r>
            <a:r>
              <a:rPr dirty="0" sz="2600" spc="-5">
                <a:latin typeface="Times New Roman"/>
                <a:cs typeface="Times New Roman"/>
              </a:rPr>
              <a:t>fluids  </a:t>
            </a:r>
            <a:r>
              <a:rPr dirty="0" sz="2600">
                <a:latin typeface="Times New Roman"/>
                <a:cs typeface="Times New Roman"/>
              </a:rPr>
              <a:t>containing </a:t>
            </a:r>
            <a:r>
              <a:rPr dirty="0" sz="2600" spc="-5">
                <a:latin typeface="Times New Roman"/>
                <a:cs typeface="Times New Roman"/>
              </a:rPr>
              <a:t>potassium </a:t>
            </a:r>
            <a:r>
              <a:rPr dirty="0" sz="2600" spc="-15">
                <a:latin typeface="Times New Roman"/>
                <a:cs typeface="Times New Roman"/>
              </a:rPr>
              <a:t>in </a:t>
            </a:r>
            <a:r>
              <a:rPr dirty="0" sz="2600" spc="-10">
                <a:latin typeface="Times New Roman"/>
                <a:cs typeface="Times New Roman"/>
              </a:rPr>
              <a:t>the </a:t>
            </a:r>
            <a:r>
              <a:rPr dirty="0" sz="2600" spc="15">
                <a:latin typeface="Times New Roman"/>
                <a:cs typeface="Times New Roman"/>
              </a:rPr>
              <a:t>form </a:t>
            </a:r>
            <a:r>
              <a:rPr dirty="0" sz="2600">
                <a:latin typeface="Times New Roman"/>
                <a:cs typeface="Times New Roman"/>
              </a:rPr>
              <a:t>of </a:t>
            </a:r>
            <a:r>
              <a:rPr dirty="0" sz="2600" spc="5">
                <a:latin typeface="Times New Roman"/>
                <a:cs typeface="Times New Roman"/>
              </a:rPr>
              <a:t>fruit</a:t>
            </a:r>
            <a:r>
              <a:rPr dirty="0" sz="2600" spc="-7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juice  </a:t>
            </a:r>
            <a:r>
              <a:rPr dirty="0" sz="2600" spc="-15">
                <a:latin typeface="Times New Roman"/>
                <a:cs typeface="Times New Roman"/>
              </a:rPr>
              <a:t>is </a:t>
            </a:r>
            <a:r>
              <a:rPr dirty="0" sz="2600" spc="15">
                <a:latin typeface="Times New Roman"/>
                <a:cs typeface="Times New Roman"/>
              </a:rPr>
              <a:t>required </a:t>
            </a:r>
            <a:r>
              <a:rPr dirty="0" sz="2600" spc="-15">
                <a:latin typeface="Times New Roman"/>
                <a:cs typeface="Times New Roman"/>
              </a:rPr>
              <a:t>to</a:t>
            </a:r>
            <a:r>
              <a:rPr dirty="0" sz="2600" spc="-155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athletes.</a:t>
            </a:r>
            <a:endParaRPr sz="2600">
              <a:latin typeface="Times New Roman"/>
              <a:cs typeface="Times New Roman"/>
            </a:endParaRPr>
          </a:p>
          <a:p>
            <a:pPr algn="just" marL="304800" marR="5080" indent="-292100">
              <a:lnSpc>
                <a:spcPct val="91300"/>
              </a:lnSpc>
              <a:spcBef>
                <a:spcPts val="1110"/>
              </a:spcBef>
              <a:buClr>
                <a:srgbClr val="1287C3"/>
              </a:buClr>
              <a:buSzPct val="146153"/>
              <a:buFont typeface="Arial"/>
              <a:buChar char="•"/>
              <a:tabLst>
                <a:tab pos="304800" algn="l"/>
              </a:tabLst>
            </a:pPr>
            <a:r>
              <a:rPr dirty="0" sz="2600">
                <a:latin typeface="Times New Roman"/>
                <a:cs typeface="Times New Roman"/>
              </a:rPr>
              <a:t>Acclimatization </a:t>
            </a:r>
            <a:r>
              <a:rPr dirty="0" sz="2600" spc="-15">
                <a:latin typeface="Times New Roman"/>
                <a:cs typeface="Times New Roman"/>
              </a:rPr>
              <a:t>to </a:t>
            </a:r>
            <a:r>
              <a:rPr dirty="0" sz="2600" spc="15">
                <a:latin typeface="Times New Roman"/>
                <a:cs typeface="Times New Roman"/>
              </a:rPr>
              <a:t>exercise </a:t>
            </a:r>
            <a:r>
              <a:rPr dirty="0" sz="2600">
                <a:latin typeface="Times New Roman"/>
                <a:cs typeface="Times New Roman"/>
              </a:rPr>
              <a:t>by </a:t>
            </a:r>
            <a:r>
              <a:rPr dirty="0" sz="2600" spc="15">
                <a:latin typeface="Times New Roman"/>
                <a:cs typeface="Times New Roman"/>
              </a:rPr>
              <a:t>gradual</a:t>
            </a:r>
            <a:r>
              <a:rPr dirty="0" sz="2600" spc="-335">
                <a:latin typeface="Times New Roman"/>
                <a:cs typeface="Times New Roman"/>
              </a:rPr>
              <a:t> </a:t>
            </a:r>
            <a:r>
              <a:rPr dirty="0" sz="2600" spc="15">
                <a:latin typeface="Times New Roman"/>
                <a:cs typeface="Times New Roman"/>
              </a:rPr>
              <a:t>increase  </a:t>
            </a:r>
            <a:r>
              <a:rPr dirty="0" sz="2600" spc="10">
                <a:latin typeface="Times New Roman"/>
                <a:cs typeface="Times New Roman"/>
              </a:rPr>
              <a:t>over 1-2 </a:t>
            </a:r>
            <a:r>
              <a:rPr dirty="0" sz="2600" spc="20">
                <a:latin typeface="Times New Roman"/>
                <a:cs typeface="Times New Roman"/>
              </a:rPr>
              <a:t>weeks </a:t>
            </a:r>
            <a:r>
              <a:rPr dirty="0" sz="2600">
                <a:latin typeface="Times New Roman"/>
                <a:cs typeface="Times New Roman"/>
              </a:rPr>
              <a:t>instead of maximal </a:t>
            </a:r>
            <a:r>
              <a:rPr dirty="0" sz="2600" spc="5">
                <a:latin typeface="Times New Roman"/>
                <a:cs typeface="Times New Roman"/>
              </a:rPr>
              <a:t>exposure </a:t>
            </a:r>
            <a:r>
              <a:rPr dirty="0" sz="2600" spc="-15">
                <a:latin typeface="Times New Roman"/>
                <a:cs typeface="Times New Roman"/>
              </a:rPr>
              <a:t>is  </a:t>
            </a:r>
            <a:r>
              <a:rPr dirty="0" sz="2600" spc="15">
                <a:latin typeface="Times New Roman"/>
                <a:cs typeface="Times New Roman"/>
              </a:rPr>
              <a:t>needed.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200" y="304800"/>
            <a:ext cx="1676400" cy="318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54900" y="3619500"/>
            <a:ext cx="1676400" cy="237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475" y="0"/>
            <a:ext cx="3429635" cy="5594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/>
              <a:t>Drugs and</a:t>
            </a:r>
            <a:r>
              <a:rPr dirty="0" sz="3600" spc="-80"/>
              <a:t> </a:t>
            </a:r>
            <a:r>
              <a:rPr dirty="0" sz="3600" spc="-5"/>
              <a:t>athletes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1064" y="5544058"/>
            <a:ext cx="11493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1287C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64" y="997458"/>
            <a:ext cx="6399530" cy="4859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2000" spc="10">
                <a:latin typeface="Times New Roman"/>
                <a:cs typeface="Times New Roman"/>
              </a:rPr>
              <a:t>Caffeine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increase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athletes</a:t>
            </a:r>
            <a:r>
              <a:rPr dirty="0" sz="2000" spc="-18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performance.</a:t>
            </a:r>
            <a:endParaRPr sz="2000">
              <a:latin typeface="Times New Roman"/>
              <a:cs typeface="Times New Roman"/>
            </a:endParaRPr>
          </a:p>
          <a:p>
            <a:pPr marL="304800" marR="208915" indent="-292100">
              <a:lnSpc>
                <a:spcPct val="100000"/>
              </a:lnSpc>
              <a:spcBef>
                <a:spcPts val="1100"/>
              </a:spcBef>
              <a:buClr>
                <a:srgbClr val="1287C3"/>
              </a:buClr>
              <a:buSzPct val="145000"/>
              <a:buFont typeface="Arial"/>
              <a:buChar char="•"/>
              <a:tabLst>
                <a:tab pos="304165" algn="l"/>
                <a:tab pos="304800" algn="l"/>
                <a:tab pos="4393565" algn="l"/>
              </a:tabLst>
            </a:pPr>
            <a:r>
              <a:rPr dirty="0" sz="2000" spc="15">
                <a:latin typeface="Times New Roman"/>
                <a:cs typeface="Times New Roman"/>
              </a:rPr>
              <a:t>Male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sex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hormone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(Androgens)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&amp;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other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anabolic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steroids  increase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athletes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performance</a:t>
            </a:r>
            <a:r>
              <a:rPr dirty="0" sz="2000" spc="-1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but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they	the </a:t>
            </a:r>
            <a:r>
              <a:rPr dirty="0" sz="2000" spc="20">
                <a:latin typeface="Times New Roman"/>
                <a:cs typeface="Times New Roman"/>
              </a:rPr>
              <a:t>risk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heart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attacks </a:t>
            </a:r>
            <a:r>
              <a:rPr dirty="0" sz="2000">
                <a:latin typeface="Times New Roman"/>
                <a:cs typeface="Times New Roman"/>
              </a:rPr>
              <a:t>due </a:t>
            </a:r>
            <a:r>
              <a:rPr dirty="0" sz="2000" spc="20">
                <a:latin typeface="Times New Roman"/>
                <a:cs typeface="Times New Roman"/>
              </a:rPr>
              <a:t>to </a:t>
            </a:r>
            <a:r>
              <a:rPr dirty="0" sz="2000" spc="10">
                <a:latin typeface="Times New Roman"/>
                <a:cs typeface="Times New Roman"/>
              </a:rPr>
              <a:t>hypertension,  </a:t>
            </a:r>
            <a:r>
              <a:rPr dirty="0" sz="2000" spc="-25">
                <a:latin typeface="Times New Roman"/>
                <a:cs typeface="Times New Roman"/>
              </a:rPr>
              <a:t>LDL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HDL.</a:t>
            </a:r>
            <a:endParaRPr sz="2000">
              <a:latin typeface="Times New Roman"/>
              <a:cs typeface="Times New Roman"/>
            </a:endParaRPr>
          </a:p>
          <a:p>
            <a:pPr marL="304800" marR="872490" indent="-292100">
              <a:lnSpc>
                <a:spcPct val="100000"/>
              </a:lnSpc>
              <a:spcBef>
                <a:spcPts val="1100"/>
              </a:spcBef>
              <a:buClr>
                <a:srgbClr val="1287C3"/>
              </a:buClr>
              <a:buSzPct val="145000"/>
              <a:buFont typeface="Arial"/>
              <a:buChar char="•"/>
              <a:tabLst>
                <a:tab pos="304165" algn="l"/>
                <a:tab pos="304800" algn="l"/>
                <a:tab pos="2475865" algn="l"/>
              </a:tabLst>
            </a:pPr>
            <a:r>
              <a:rPr dirty="0" sz="2000" spc="15">
                <a:latin typeface="Times New Roman"/>
                <a:cs typeface="Times New Roman"/>
              </a:rPr>
              <a:t>Male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sex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hormones	</a:t>
            </a:r>
            <a:r>
              <a:rPr dirty="0" sz="2000" spc="20">
                <a:latin typeface="Times New Roman"/>
                <a:cs typeface="Times New Roman"/>
              </a:rPr>
              <a:t>testicular </a:t>
            </a:r>
            <a:r>
              <a:rPr dirty="0" sz="2000" spc="10">
                <a:latin typeface="Times New Roman"/>
                <a:cs typeface="Times New Roman"/>
              </a:rPr>
              <a:t>functions</a:t>
            </a:r>
            <a:r>
              <a:rPr dirty="0" sz="2000" spc="-3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&amp;</a:t>
            </a:r>
            <a:r>
              <a:rPr dirty="0" sz="2000" spc="415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natural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testosterone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secretion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in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males.</a:t>
            </a:r>
            <a:endParaRPr sz="2000">
              <a:latin typeface="Times New Roman"/>
              <a:cs typeface="Times New Roman"/>
            </a:endParaRPr>
          </a:p>
          <a:p>
            <a:pPr marL="304800" marR="41275" indent="-292100">
              <a:lnSpc>
                <a:spcPct val="100000"/>
              </a:lnSpc>
              <a:spcBef>
                <a:spcPts val="1100"/>
              </a:spcBef>
              <a:buClr>
                <a:srgbClr val="1287C3"/>
              </a:buClr>
              <a:buSzPct val="145000"/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2000" spc="-30">
                <a:latin typeface="Times New Roman"/>
                <a:cs typeface="Times New Roman"/>
              </a:rPr>
              <a:t>Women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develop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facial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hair,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stoppage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menses,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ruddy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skin  </a:t>
            </a:r>
            <a:r>
              <a:rPr dirty="0" sz="2000">
                <a:latin typeface="Times New Roman"/>
                <a:cs typeface="Times New Roman"/>
              </a:rPr>
              <a:t>and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bass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voice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20">
                <a:latin typeface="Times New Roman"/>
                <a:cs typeface="Times New Roman"/>
              </a:rPr>
              <a:t>if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they</a:t>
            </a:r>
            <a:r>
              <a:rPr dirty="0" sz="2000" spc="-11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take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androgens.</a:t>
            </a:r>
            <a:endParaRPr sz="2000">
              <a:latin typeface="Times New Roman"/>
              <a:cs typeface="Times New Roman"/>
            </a:endParaRPr>
          </a:p>
          <a:p>
            <a:pPr marL="304800" marR="5080" indent="-292100">
              <a:lnSpc>
                <a:spcPts val="2300"/>
              </a:lnSpc>
              <a:spcBef>
                <a:spcPts val="1260"/>
              </a:spcBef>
              <a:buClr>
                <a:srgbClr val="1287C3"/>
              </a:buClr>
              <a:buSzPct val="14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10">
                <a:latin typeface="Times New Roman"/>
                <a:cs typeface="Times New Roman"/>
              </a:rPr>
              <a:t>Amphetamine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&amp;</a:t>
            </a:r>
            <a:r>
              <a:rPr dirty="0" sz="2000" spc="4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cocaine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improve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performance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but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overuse  reduce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performance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they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are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10">
                <a:latin typeface="Times New Roman"/>
                <a:cs typeface="Times New Roman"/>
              </a:rPr>
              <a:t>psychic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spc="25">
                <a:latin typeface="Times New Roman"/>
                <a:cs typeface="Times New Roman"/>
              </a:rPr>
              <a:t>stimuli.</a:t>
            </a:r>
            <a:endParaRPr sz="2000">
              <a:latin typeface="Times New Roman"/>
              <a:cs typeface="Times New Roman"/>
            </a:endParaRPr>
          </a:p>
          <a:p>
            <a:pPr marL="304800" marR="53975">
              <a:lnSpc>
                <a:spcPct val="100000"/>
              </a:lnSpc>
              <a:spcBef>
                <a:spcPts val="40"/>
              </a:spcBef>
            </a:pPr>
            <a:r>
              <a:rPr dirty="0" sz="2000" spc="15">
                <a:latin typeface="Times New Roman"/>
                <a:cs typeface="Times New Roman"/>
              </a:rPr>
              <a:t>-the action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10">
                <a:latin typeface="Times New Roman"/>
                <a:cs typeface="Times New Roman"/>
              </a:rPr>
              <a:t>these </a:t>
            </a:r>
            <a:r>
              <a:rPr dirty="0" sz="2000" spc="5">
                <a:latin typeface="Times New Roman"/>
                <a:cs typeface="Times New Roman"/>
              </a:rPr>
              <a:t>drugs </a:t>
            </a:r>
            <a:r>
              <a:rPr dirty="0" sz="2000" spc="20">
                <a:latin typeface="Times New Roman"/>
                <a:cs typeface="Times New Roman"/>
              </a:rPr>
              <a:t>in </a:t>
            </a:r>
            <a:r>
              <a:rPr dirty="0" sz="2000" spc="15">
                <a:latin typeface="Times New Roman"/>
                <a:cs typeface="Times New Roman"/>
              </a:rPr>
              <a:t>addition </a:t>
            </a:r>
            <a:r>
              <a:rPr dirty="0" sz="2000" spc="20">
                <a:latin typeface="Times New Roman"/>
                <a:cs typeface="Times New Roman"/>
              </a:rPr>
              <a:t>to </a:t>
            </a:r>
            <a:r>
              <a:rPr dirty="0" sz="2000" spc="10">
                <a:latin typeface="Times New Roman"/>
                <a:cs typeface="Times New Roman"/>
              </a:rPr>
              <a:t>epinephrine </a:t>
            </a:r>
            <a:r>
              <a:rPr dirty="0" sz="2000">
                <a:latin typeface="Times New Roman"/>
                <a:cs typeface="Times New Roman"/>
              </a:rPr>
              <a:t>and  </a:t>
            </a:r>
            <a:r>
              <a:rPr dirty="0" sz="2000" spc="10">
                <a:latin typeface="Times New Roman"/>
                <a:cs typeface="Times New Roman"/>
              </a:rPr>
              <a:t>norepinephrine (hormones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5">
                <a:latin typeface="Times New Roman"/>
                <a:cs typeface="Times New Roman"/>
              </a:rPr>
              <a:t>adrenal </a:t>
            </a:r>
            <a:r>
              <a:rPr dirty="0" sz="2000" spc="15">
                <a:latin typeface="Times New Roman"/>
                <a:cs typeface="Times New Roman"/>
              </a:rPr>
              <a:t>medulla) secreted  </a:t>
            </a:r>
            <a:r>
              <a:rPr dirty="0" sz="2000" spc="10">
                <a:latin typeface="Times New Roman"/>
                <a:cs typeface="Times New Roman"/>
              </a:rPr>
              <a:t>during </a:t>
            </a:r>
            <a:r>
              <a:rPr dirty="0" sz="2000" spc="15">
                <a:latin typeface="Times New Roman"/>
                <a:cs typeface="Times New Roman"/>
              </a:rPr>
              <a:t>exercise </a:t>
            </a:r>
            <a:r>
              <a:rPr dirty="0" sz="2000" spc="10">
                <a:latin typeface="Times New Roman"/>
                <a:cs typeface="Times New Roman"/>
              </a:rPr>
              <a:t>leading </a:t>
            </a:r>
            <a:r>
              <a:rPr dirty="0" sz="2000" spc="20">
                <a:latin typeface="Times New Roman"/>
                <a:cs typeface="Times New Roman"/>
              </a:rPr>
              <a:t>to </a:t>
            </a:r>
            <a:r>
              <a:rPr dirty="0" sz="2000" spc="10">
                <a:latin typeface="Times New Roman"/>
                <a:cs typeface="Times New Roman"/>
              </a:rPr>
              <a:t>death </a:t>
            </a:r>
            <a:r>
              <a:rPr dirty="0" sz="2000">
                <a:latin typeface="Times New Roman"/>
                <a:cs typeface="Times New Roman"/>
              </a:rPr>
              <a:t>by </a:t>
            </a:r>
            <a:r>
              <a:rPr dirty="0" sz="2000" spc="15">
                <a:latin typeface="Times New Roman"/>
                <a:cs typeface="Times New Roman"/>
              </a:rPr>
              <a:t>ventricular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 spc="15">
                <a:latin typeface="Times New Roman"/>
                <a:cs typeface="Times New Roman"/>
              </a:rPr>
              <a:t>fibrillation.</a:t>
            </a:r>
            <a:endParaRPr sz="2000">
              <a:latin typeface="Times New Roman"/>
              <a:cs typeface="Times New Roman"/>
            </a:endParaRPr>
          </a:p>
          <a:p>
            <a:pPr marL="1778000">
              <a:lnSpc>
                <a:spcPct val="100000"/>
              </a:lnSpc>
              <a:spcBef>
                <a:spcPts val="800"/>
              </a:spcBef>
            </a:pPr>
            <a:r>
              <a:rPr dirty="0" sz="1400" spc="-5">
                <a:solidFill>
                  <a:srgbClr val="FF0000"/>
                </a:solidFill>
                <a:latin typeface="Corbel"/>
                <a:cs typeface="Corbel"/>
              </a:rPr>
              <a:t>Read  </a:t>
            </a:r>
            <a:r>
              <a:rPr dirty="0" sz="1400" spc="-15" u="sng">
                <a:solidFill>
                  <a:srgbClr val="3085ED"/>
                </a:solidFill>
                <a:latin typeface="Corbel"/>
                <a:cs typeface="Corbel"/>
              </a:rPr>
              <a:t>Guyton </a:t>
            </a:r>
            <a:r>
              <a:rPr dirty="0" sz="1400" u="sng">
                <a:solidFill>
                  <a:srgbClr val="3085ED"/>
                </a:solidFill>
                <a:latin typeface="Corbel"/>
                <a:cs typeface="Corbel"/>
              </a:rPr>
              <a:t>&amp; </a:t>
            </a:r>
            <a:r>
              <a:rPr dirty="0" sz="1400" spc="-20" u="sng">
                <a:solidFill>
                  <a:srgbClr val="3085ED"/>
                </a:solidFill>
                <a:latin typeface="Corbel"/>
                <a:cs typeface="Corbel"/>
              </a:rPr>
              <a:t>Hall: </a:t>
            </a:r>
            <a:r>
              <a:rPr dirty="0" sz="1400" spc="-35" u="sng">
                <a:solidFill>
                  <a:srgbClr val="3085ED"/>
                </a:solidFill>
                <a:latin typeface="Corbel"/>
                <a:cs typeface="Corbel"/>
              </a:rPr>
              <a:t>Textbook  </a:t>
            </a:r>
            <a:r>
              <a:rPr dirty="0" sz="1400" spc="-25" u="sng">
                <a:solidFill>
                  <a:srgbClr val="3085ED"/>
                </a:solidFill>
                <a:latin typeface="Corbel"/>
                <a:cs typeface="Corbel"/>
              </a:rPr>
              <a:t>of </a:t>
            </a:r>
            <a:r>
              <a:rPr dirty="0" sz="1400" spc="-10" u="sng">
                <a:solidFill>
                  <a:srgbClr val="3085ED"/>
                </a:solidFill>
                <a:latin typeface="Corbel"/>
                <a:cs typeface="Corbel"/>
              </a:rPr>
              <a:t>Medical </a:t>
            </a:r>
            <a:r>
              <a:rPr dirty="0" sz="1400" spc="-20" u="sng">
                <a:solidFill>
                  <a:srgbClr val="3085ED"/>
                </a:solidFill>
                <a:latin typeface="Corbel"/>
                <a:cs typeface="Corbel"/>
              </a:rPr>
              <a:t>Physiology</a:t>
            </a:r>
            <a:r>
              <a:rPr dirty="0" sz="1400" spc="204" u="sng">
                <a:solidFill>
                  <a:srgbClr val="3085ED"/>
                </a:solidFill>
                <a:latin typeface="Corbel"/>
                <a:cs typeface="Corbel"/>
              </a:rPr>
              <a:t> </a:t>
            </a:r>
            <a:r>
              <a:rPr dirty="0" sz="1400" spc="-20" u="sng">
                <a:solidFill>
                  <a:srgbClr val="3085ED"/>
                </a:solidFill>
                <a:latin typeface="Corbel"/>
                <a:cs typeface="Corbel"/>
              </a:rPr>
              <a:t>12E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0350" y="207645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38100" y="25400"/>
                </a:moveTo>
                <a:lnTo>
                  <a:pt x="12700" y="25400"/>
                </a:lnTo>
                <a:lnTo>
                  <a:pt x="12700" y="254000"/>
                </a:lnTo>
                <a:lnTo>
                  <a:pt x="38100" y="254000"/>
                </a:lnTo>
                <a:lnTo>
                  <a:pt x="38100" y="25400"/>
                </a:lnTo>
                <a:close/>
              </a:path>
              <a:path w="50800" h="254000">
                <a:moveTo>
                  <a:pt x="25400" y="0"/>
                </a:moveTo>
                <a:lnTo>
                  <a:pt x="0" y="25400"/>
                </a:lnTo>
                <a:lnTo>
                  <a:pt x="50800" y="25400"/>
                </a:lnTo>
                <a:lnTo>
                  <a:pt x="254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0350" y="2076450"/>
            <a:ext cx="50800" cy="254000"/>
          </a:xfrm>
          <a:custGeom>
            <a:avLst/>
            <a:gdLst/>
            <a:ahLst/>
            <a:cxnLst/>
            <a:rect l="l" t="t" r="r" b="b"/>
            <a:pathLst>
              <a:path w="50800" h="254000">
                <a:moveTo>
                  <a:pt x="0" y="25400"/>
                </a:moveTo>
                <a:lnTo>
                  <a:pt x="25400" y="0"/>
                </a:lnTo>
                <a:lnTo>
                  <a:pt x="50800" y="25400"/>
                </a:lnTo>
                <a:lnTo>
                  <a:pt x="38100" y="25400"/>
                </a:lnTo>
                <a:lnTo>
                  <a:pt x="38100" y="254000"/>
                </a:lnTo>
                <a:lnTo>
                  <a:pt x="12700" y="254000"/>
                </a:lnTo>
                <a:lnTo>
                  <a:pt x="12700" y="25400"/>
                </a:lnTo>
                <a:lnTo>
                  <a:pt x="0" y="25400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82950" y="247015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266700"/>
                </a:moveTo>
                <a:lnTo>
                  <a:pt x="0" y="266700"/>
                </a:lnTo>
                <a:lnTo>
                  <a:pt x="38100" y="304800"/>
                </a:lnTo>
                <a:lnTo>
                  <a:pt x="76200" y="266700"/>
                </a:lnTo>
                <a:close/>
              </a:path>
              <a:path w="76200" h="304800">
                <a:moveTo>
                  <a:pt x="57150" y="0"/>
                </a:moveTo>
                <a:lnTo>
                  <a:pt x="19050" y="0"/>
                </a:lnTo>
                <a:lnTo>
                  <a:pt x="19050" y="266700"/>
                </a:lnTo>
                <a:lnTo>
                  <a:pt x="57150" y="266700"/>
                </a:lnTo>
                <a:lnTo>
                  <a:pt x="5715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82950" y="247015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266700"/>
                </a:moveTo>
                <a:lnTo>
                  <a:pt x="19050" y="266700"/>
                </a:lnTo>
                <a:lnTo>
                  <a:pt x="19050" y="0"/>
                </a:lnTo>
                <a:lnTo>
                  <a:pt x="57150" y="0"/>
                </a:lnTo>
                <a:lnTo>
                  <a:pt x="57150" y="266700"/>
                </a:lnTo>
                <a:lnTo>
                  <a:pt x="76200" y="266700"/>
                </a:lnTo>
                <a:lnTo>
                  <a:pt x="38100" y="30480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2550" y="1733550"/>
            <a:ext cx="76200" cy="266700"/>
          </a:xfrm>
          <a:custGeom>
            <a:avLst/>
            <a:gdLst/>
            <a:ahLst/>
            <a:cxnLst/>
            <a:rect l="l" t="t" r="r" b="b"/>
            <a:pathLst>
              <a:path w="76200" h="266700">
                <a:moveTo>
                  <a:pt x="57150" y="38100"/>
                </a:moveTo>
                <a:lnTo>
                  <a:pt x="19050" y="38100"/>
                </a:lnTo>
                <a:lnTo>
                  <a:pt x="19050" y="266700"/>
                </a:lnTo>
                <a:lnTo>
                  <a:pt x="57150" y="266700"/>
                </a:lnTo>
                <a:lnTo>
                  <a:pt x="57150" y="38100"/>
                </a:lnTo>
                <a:close/>
              </a:path>
              <a:path w="76200" h="266700">
                <a:moveTo>
                  <a:pt x="38100" y="0"/>
                </a:moveTo>
                <a:lnTo>
                  <a:pt x="0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2550" y="1733550"/>
            <a:ext cx="76200" cy="266700"/>
          </a:xfrm>
          <a:custGeom>
            <a:avLst/>
            <a:gdLst/>
            <a:ahLst/>
            <a:cxnLst/>
            <a:rect l="l" t="t" r="r" b="b"/>
            <a:pathLst>
              <a:path w="76200" h="266700">
                <a:moveTo>
                  <a:pt x="0" y="38100"/>
                </a:moveTo>
                <a:lnTo>
                  <a:pt x="38100" y="0"/>
                </a:lnTo>
                <a:lnTo>
                  <a:pt x="76200" y="38100"/>
                </a:lnTo>
                <a:lnTo>
                  <a:pt x="57150" y="38100"/>
                </a:lnTo>
                <a:lnTo>
                  <a:pt x="57150" y="266700"/>
                </a:lnTo>
                <a:lnTo>
                  <a:pt x="19050" y="266700"/>
                </a:lnTo>
                <a:lnTo>
                  <a:pt x="19050" y="38100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86350" y="201295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272491"/>
                </a:moveTo>
                <a:lnTo>
                  <a:pt x="0" y="272491"/>
                </a:lnTo>
                <a:lnTo>
                  <a:pt x="38100" y="304800"/>
                </a:lnTo>
                <a:lnTo>
                  <a:pt x="76200" y="272491"/>
                </a:lnTo>
                <a:close/>
              </a:path>
              <a:path w="76200" h="304800">
                <a:moveTo>
                  <a:pt x="57150" y="0"/>
                </a:moveTo>
                <a:lnTo>
                  <a:pt x="19050" y="0"/>
                </a:lnTo>
                <a:lnTo>
                  <a:pt x="19050" y="272491"/>
                </a:lnTo>
                <a:lnTo>
                  <a:pt x="57150" y="272491"/>
                </a:lnTo>
                <a:lnTo>
                  <a:pt x="5715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86350" y="201295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272487"/>
                </a:moveTo>
                <a:lnTo>
                  <a:pt x="19050" y="272487"/>
                </a:lnTo>
                <a:lnTo>
                  <a:pt x="19050" y="0"/>
                </a:lnTo>
                <a:lnTo>
                  <a:pt x="57150" y="0"/>
                </a:lnTo>
                <a:lnTo>
                  <a:pt x="57150" y="272487"/>
                </a:lnTo>
                <a:lnTo>
                  <a:pt x="76200" y="272487"/>
                </a:lnTo>
                <a:lnTo>
                  <a:pt x="38100" y="304800"/>
                </a:lnTo>
                <a:lnTo>
                  <a:pt x="0" y="272487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1650" y="247015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272491"/>
                </a:moveTo>
                <a:lnTo>
                  <a:pt x="0" y="272491"/>
                </a:lnTo>
                <a:lnTo>
                  <a:pt x="38100" y="304800"/>
                </a:lnTo>
                <a:lnTo>
                  <a:pt x="76200" y="272491"/>
                </a:lnTo>
                <a:close/>
              </a:path>
              <a:path w="76200" h="304800">
                <a:moveTo>
                  <a:pt x="57150" y="0"/>
                </a:moveTo>
                <a:lnTo>
                  <a:pt x="19050" y="0"/>
                </a:lnTo>
                <a:lnTo>
                  <a:pt x="19050" y="272491"/>
                </a:lnTo>
                <a:lnTo>
                  <a:pt x="57150" y="272491"/>
                </a:lnTo>
                <a:lnTo>
                  <a:pt x="57150" y="0"/>
                </a:lnTo>
                <a:close/>
              </a:path>
            </a:pathLst>
          </a:custGeom>
          <a:solidFill>
            <a:srgbClr val="30A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81650" y="247015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272487"/>
                </a:moveTo>
                <a:lnTo>
                  <a:pt x="19050" y="272487"/>
                </a:lnTo>
                <a:lnTo>
                  <a:pt x="19050" y="0"/>
                </a:lnTo>
                <a:lnTo>
                  <a:pt x="57150" y="0"/>
                </a:lnTo>
                <a:lnTo>
                  <a:pt x="57150" y="272487"/>
                </a:lnTo>
                <a:lnTo>
                  <a:pt x="76200" y="272487"/>
                </a:lnTo>
                <a:lnTo>
                  <a:pt x="38100" y="304800"/>
                </a:lnTo>
                <a:lnTo>
                  <a:pt x="0" y="272487"/>
                </a:lnTo>
                <a:close/>
              </a:path>
            </a:pathLst>
          </a:custGeom>
          <a:ln w="12700">
            <a:solidFill>
              <a:srgbClr val="207D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3800" y="38100"/>
            <a:ext cx="1600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08900" y="3505200"/>
            <a:ext cx="1435100" cy="238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200" y="203200"/>
            <a:ext cx="47752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6805">
              <a:lnSpc>
                <a:spcPct val="100000"/>
              </a:lnSpc>
            </a:pPr>
            <a:r>
              <a:rPr dirty="0" spc="-10"/>
              <a:t>Body </a:t>
            </a:r>
            <a:r>
              <a:rPr dirty="0" spc="-5"/>
              <a:t>fitness </a:t>
            </a:r>
            <a:r>
              <a:rPr dirty="0" spc="5"/>
              <a:t>prolongs</a:t>
            </a:r>
            <a:r>
              <a:rPr dirty="0" spc="-65"/>
              <a:t> </a:t>
            </a:r>
            <a:r>
              <a:rPr dirty="0" spc="10"/>
              <a:t>life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189" y="856467"/>
            <a:ext cx="5918200" cy="5116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411480" indent="-292100">
              <a:lnSpc>
                <a:spcPct val="100699"/>
              </a:lnSpc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5">
                <a:latin typeface="Times New Roman"/>
                <a:cs typeface="Times New Roman"/>
              </a:rPr>
              <a:t>Studies </a:t>
            </a:r>
            <a:r>
              <a:rPr dirty="0" sz="2400" spc="-15">
                <a:latin typeface="Times New Roman"/>
                <a:cs typeface="Times New Roman"/>
              </a:rPr>
              <a:t>shows </a:t>
            </a:r>
            <a:r>
              <a:rPr dirty="0" sz="2400" spc="15">
                <a:latin typeface="Times New Roman"/>
                <a:cs typeface="Times New Roman"/>
              </a:rPr>
              <a:t>that </a:t>
            </a:r>
            <a:r>
              <a:rPr dirty="0" sz="2400">
                <a:latin typeface="Times New Roman"/>
                <a:cs typeface="Times New Roman"/>
              </a:rPr>
              <a:t>body fitness, </a:t>
            </a:r>
            <a:r>
              <a:rPr dirty="0" sz="2400" spc="10">
                <a:latin typeface="Times New Roman"/>
                <a:cs typeface="Times New Roman"/>
              </a:rPr>
              <a:t>exercise  </a:t>
            </a:r>
            <a:r>
              <a:rPr dirty="0" sz="2400" spc="5">
                <a:latin typeface="Times New Roman"/>
                <a:cs typeface="Times New Roman"/>
              </a:rPr>
              <a:t>&amp;weight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control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have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additional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benefit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5">
                <a:latin typeface="Times New Roman"/>
                <a:cs typeface="Times New Roman"/>
              </a:rPr>
              <a:t>prolonged </a:t>
            </a:r>
            <a:r>
              <a:rPr dirty="0" sz="2400" spc="15">
                <a:latin typeface="Times New Roman"/>
                <a:cs typeface="Times New Roman"/>
              </a:rPr>
              <a:t>life </a:t>
            </a:r>
            <a:r>
              <a:rPr dirty="0" sz="2400" spc="10">
                <a:latin typeface="Times New Roman"/>
                <a:cs typeface="Times New Roman"/>
              </a:rPr>
              <a:t>(between</a:t>
            </a:r>
            <a:r>
              <a:rPr dirty="0" sz="2400" spc="-3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50-70).</a:t>
            </a:r>
            <a:endParaRPr sz="2400">
              <a:latin typeface="Times New Roman"/>
              <a:cs typeface="Times New Roman"/>
            </a:endParaRPr>
          </a:p>
          <a:p>
            <a:pPr marL="304800">
              <a:lnSpc>
                <a:spcPts val="2800"/>
              </a:lnSpc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Reasons:-</a:t>
            </a:r>
            <a:endParaRPr sz="2400">
              <a:latin typeface="Times New Roman"/>
              <a:cs typeface="Times New Roman"/>
            </a:endParaRPr>
          </a:p>
          <a:p>
            <a:pPr lvl="1" marL="304800" marR="5080">
              <a:lnSpc>
                <a:spcPct val="100699"/>
              </a:lnSpc>
              <a:buAutoNum type="arabicPlain"/>
              <a:tabLst>
                <a:tab pos="559435" algn="l"/>
              </a:tabLst>
            </a:pPr>
            <a:r>
              <a:rPr dirty="0" sz="2400">
                <a:latin typeface="Times New Roman"/>
                <a:cs typeface="Times New Roman"/>
              </a:rPr>
              <a:t>It </a:t>
            </a:r>
            <a:r>
              <a:rPr dirty="0" sz="2400" spc="10">
                <a:latin typeface="Times New Roman"/>
                <a:cs typeface="Times New Roman"/>
              </a:rPr>
              <a:t>reduces </a:t>
            </a:r>
            <a:r>
              <a:rPr dirty="0" sz="2400" spc="-20">
                <a:latin typeface="Times New Roman"/>
                <a:cs typeface="Times New Roman"/>
              </a:rPr>
              <a:t>CVD, </a:t>
            </a:r>
            <a:r>
              <a:rPr dirty="0" sz="2400" spc="10">
                <a:latin typeface="Times New Roman"/>
                <a:cs typeface="Times New Roman"/>
              </a:rPr>
              <a:t>heart attacks, brain </a:t>
            </a:r>
            <a:r>
              <a:rPr dirty="0" sz="2400" spc="-5">
                <a:latin typeface="Times New Roman"/>
                <a:cs typeface="Times New Roman"/>
              </a:rPr>
              <a:t>stroke  </a:t>
            </a:r>
            <a:r>
              <a:rPr dirty="0" sz="2400" spc="10">
                <a:latin typeface="Times New Roman"/>
                <a:cs typeface="Times New Roman"/>
              </a:rPr>
              <a:t>and kidney </a:t>
            </a:r>
            <a:r>
              <a:rPr dirty="0" sz="2400">
                <a:latin typeface="Times New Roman"/>
                <a:cs typeface="Times New Roman"/>
              </a:rPr>
              <a:t>disease due </a:t>
            </a:r>
            <a:r>
              <a:rPr dirty="0" sz="2400" spc="15">
                <a:latin typeface="Times New Roman"/>
                <a:cs typeface="Times New Roman"/>
              </a:rPr>
              <a:t>to </a:t>
            </a:r>
            <a:r>
              <a:rPr dirty="0" sz="2400" spc="10">
                <a:latin typeface="Times New Roman"/>
                <a:cs typeface="Times New Roman"/>
              </a:rPr>
              <a:t>low </a:t>
            </a:r>
            <a:r>
              <a:rPr dirty="0" sz="2400" spc="5">
                <a:latin typeface="Times New Roman"/>
                <a:cs typeface="Times New Roman"/>
              </a:rPr>
              <a:t>blood</a:t>
            </a:r>
            <a:r>
              <a:rPr dirty="0" sz="2400" spc="-3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pressure,  </a:t>
            </a:r>
            <a:r>
              <a:rPr dirty="0" sz="2400" spc="10">
                <a:latin typeface="Times New Roman"/>
                <a:cs typeface="Times New Roman"/>
              </a:rPr>
              <a:t>low </a:t>
            </a:r>
            <a:r>
              <a:rPr dirty="0" sz="2400" spc="5">
                <a:latin typeface="Times New Roman"/>
                <a:cs typeface="Times New Roman"/>
              </a:rPr>
              <a:t>blood </a:t>
            </a:r>
            <a:r>
              <a:rPr dirty="0" sz="2400" spc="10">
                <a:latin typeface="Times New Roman"/>
                <a:cs typeface="Times New Roman"/>
              </a:rPr>
              <a:t>cholesterol, low </a:t>
            </a:r>
            <a:r>
              <a:rPr dirty="0" sz="2400" spc="5">
                <a:latin typeface="Times New Roman"/>
                <a:cs typeface="Times New Roman"/>
              </a:rPr>
              <a:t>LDL, </a:t>
            </a:r>
            <a:r>
              <a:rPr dirty="0" sz="2400" spc="10">
                <a:latin typeface="Times New Roman"/>
                <a:cs typeface="Times New Roman"/>
              </a:rPr>
              <a:t>and </a:t>
            </a:r>
            <a:r>
              <a:rPr dirty="0" sz="2400" spc="5">
                <a:latin typeface="Times New Roman"/>
                <a:cs typeface="Times New Roman"/>
              </a:rPr>
              <a:t>high  </a:t>
            </a:r>
            <a:r>
              <a:rPr dirty="0" sz="2400" spc="-10">
                <a:latin typeface="Times New Roman"/>
                <a:cs typeface="Times New Roman"/>
              </a:rPr>
              <a:t>HDL.</a:t>
            </a:r>
            <a:endParaRPr sz="2400">
              <a:latin typeface="Times New Roman"/>
              <a:cs typeface="Times New Roman"/>
            </a:endParaRPr>
          </a:p>
          <a:p>
            <a:pPr lvl="1" marL="279400" marR="652780">
              <a:lnSpc>
                <a:spcPct val="100699"/>
              </a:lnSpc>
              <a:spcBef>
                <a:spcPts val="1100"/>
              </a:spcBef>
              <a:buAutoNum type="arabicPlain"/>
              <a:tabLst>
                <a:tab pos="534035" algn="l"/>
              </a:tabLst>
            </a:pPr>
            <a:r>
              <a:rPr dirty="0" sz="2400">
                <a:latin typeface="Times New Roman"/>
                <a:cs typeface="Times New Roman"/>
              </a:rPr>
              <a:t>It </a:t>
            </a:r>
            <a:r>
              <a:rPr dirty="0" sz="2400" spc="10">
                <a:latin typeface="Times New Roman"/>
                <a:cs typeface="Times New Roman"/>
              </a:rPr>
              <a:t>reduces </a:t>
            </a:r>
            <a:r>
              <a:rPr dirty="0" sz="2400" spc="5">
                <a:latin typeface="Times New Roman"/>
                <a:cs typeface="Times New Roman"/>
              </a:rPr>
              <a:t>insulin resistance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39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type </a:t>
            </a:r>
            <a:r>
              <a:rPr dirty="0" sz="2400">
                <a:latin typeface="Times New Roman"/>
                <a:cs typeface="Times New Roman"/>
              </a:rPr>
              <a:t>2  </a:t>
            </a:r>
            <a:r>
              <a:rPr dirty="0" sz="2400" spc="10">
                <a:latin typeface="Times New Roman"/>
                <a:cs typeface="Times New Roman"/>
              </a:rPr>
              <a:t>diabetes.</a:t>
            </a:r>
            <a:endParaRPr sz="2400">
              <a:latin typeface="Times New Roman"/>
              <a:cs typeface="Times New Roman"/>
            </a:endParaRPr>
          </a:p>
          <a:p>
            <a:pPr lvl="1" marL="279400" marR="118745">
              <a:lnSpc>
                <a:spcPct val="99000"/>
              </a:lnSpc>
              <a:spcBef>
                <a:spcPts val="1245"/>
              </a:spcBef>
              <a:buAutoNum type="arabicPlain"/>
              <a:tabLst>
                <a:tab pos="534035" algn="l"/>
              </a:tabLst>
            </a:pPr>
            <a:r>
              <a:rPr dirty="0" sz="2400" spc="5">
                <a:latin typeface="Times New Roman"/>
                <a:cs typeface="Times New Roman"/>
              </a:rPr>
              <a:t>Improved fitness </a:t>
            </a:r>
            <a:r>
              <a:rPr dirty="0" sz="2400" spc="10">
                <a:latin typeface="Times New Roman"/>
                <a:cs typeface="Times New Roman"/>
              </a:rPr>
              <a:t>reduces the </a:t>
            </a:r>
            <a:r>
              <a:rPr dirty="0" sz="2400" spc="-5">
                <a:latin typeface="Times New Roman"/>
                <a:cs typeface="Times New Roman"/>
              </a:rPr>
              <a:t>risk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37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breast,  prostate, </a:t>
            </a:r>
            <a:r>
              <a:rPr dirty="0" sz="2400" spc="10">
                <a:latin typeface="Times New Roman"/>
                <a:cs typeface="Times New Roman"/>
              </a:rPr>
              <a:t>and colon </a:t>
            </a:r>
            <a:r>
              <a:rPr dirty="0" sz="2400" spc="15">
                <a:latin typeface="Times New Roman"/>
                <a:cs typeface="Times New Roman"/>
              </a:rPr>
              <a:t>cancers </a:t>
            </a:r>
            <a:r>
              <a:rPr dirty="0" sz="2400" spc="10">
                <a:latin typeface="Times New Roman"/>
                <a:cs typeface="Times New Roman"/>
              </a:rPr>
              <a:t>and reduces  </a:t>
            </a:r>
            <a:r>
              <a:rPr dirty="0" sz="2400" spc="5">
                <a:latin typeface="Times New Roman"/>
                <a:cs typeface="Times New Roman"/>
              </a:rPr>
              <a:t>obesity</a:t>
            </a:r>
            <a:r>
              <a:rPr dirty="0" sz="2800" spc="5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4200" y="0"/>
            <a:ext cx="21844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8400" y="3200400"/>
            <a:ext cx="157480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762000"/>
            <a:ext cx="61722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2540" y="4757420"/>
            <a:ext cx="3226435" cy="82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5">
                <a:solidFill>
                  <a:srgbClr val="80C34F"/>
                </a:solidFill>
                <a:latin typeface="Arial"/>
                <a:cs typeface="Arial"/>
              </a:rPr>
              <a:t>Thank</a:t>
            </a:r>
            <a:r>
              <a:rPr dirty="0" sz="5400" spc="-85">
                <a:solidFill>
                  <a:srgbClr val="80C34F"/>
                </a:solidFill>
                <a:latin typeface="Arial"/>
                <a:cs typeface="Arial"/>
              </a:rPr>
              <a:t> </a:t>
            </a:r>
            <a:r>
              <a:rPr dirty="0" sz="5400" spc="-5">
                <a:solidFill>
                  <a:srgbClr val="80C34F"/>
                </a:solidFill>
                <a:latin typeface="Arial"/>
                <a:cs typeface="Arial"/>
              </a:rPr>
              <a:t>you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987" rIns="0" bIns="0" rtlCol="0" vert="horz">
            <a:spAutoFit/>
          </a:bodyPr>
          <a:lstStyle/>
          <a:p>
            <a:pPr marL="255270">
              <a:lnSpc>
                <a:spcPct val="100000"/>
              </a:lnSpc>
            </a:pPr>
            <a:r>
              <a:rPr dirty="0" spc="-10">
                <a:solidFill>
                  <a:srgbClr val="C00000"/>
                </a:solidFill>
              </a:rPr>
              <a:t>Metabolic pathways </a:t>
            </a:r>
            <a:r>
              <a:rPr dirty="0" spc="5">
                <a:solidFill>
                  <a:srgbClr val="C00000"/>
                </a:solidFill>
              </a:rPr>
              <a:t>in </a:t>
            </a:r>
            <a:r>
              <a:rPr dirty="0" spc="-15">
                <a:solidFill>
                  <a:srgbClr val="C00000"/>
                </a:solidFill>
              </a:rPr>
              <a:t>skeletal</a:t>
            </a:r>
            <a:r>
              <a:rPr dirty="0" spc="210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muscle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57807"/>
            <a:ext cx="5194300" cy="4413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300990" indent="-292100">
              <a:lnSpc>
                <a:spcPts val="2600"/>
              </a:lnSpc>
              <a:buClr>
                <a:srgbClr val="1287C3"/>
              </a:buClr>
              <a:buSzPct val="108333"/>
              <a:buFont typeface="Arial"/>
              <a:buChar char="Ø"/>
              <a:tabLst>
                <a:tab pos="443865" algn="l"/>
                <a:tab pos="444500" algn="l"/>
              </a:tabLst>
            </a:pPr>
            <a:r>
              <a:rPr dirty="0" sz="2400" spc="-5">
                <a:latin typeface="Times New Roman"/>
                <a:cs typeface="Times New Roman"/>
              </a:rPr>
              <a:t>Adenosine </a:t>
            </a:r>
            <a:r>
              <a:rPr dirty="0" sz="2400" spc="5">
                <a:latin typeface="Times New Roman"/>
                <a:cs typeface="Times New Roman"/>
              </a:rPr>
              <a:t>triphosphate </a:t>
            </a:r>
            <a:r>
              <a:rPr dirty="0" sz="2400" spc="-70">
                <a:latin typeface="Times New Roman"/>
                <a:cs typeface="Times New Roman"/>
              </a:rPr>
              <a:t>(ATP) </a:t>
            </a:r>
            <a:r>
              <a:rPr dirty="0" sz="2400" spc="15">
                <a:latin typeface="Times New Roman"/>
                <a:cs typeface="Times New Roman"/>
              </a:rPr>
              <a:t>is </a:t>
            </a:r>
            <a:r>
              <a:rPr dirty="0" sz="2400" spc="10">
                <a:latin typeface="Times New Roman"/>
                <a:cs typeface="Times New Roman"/>
              </a:rPr>
              <a:t>the  </a:t>
            </a:r>
            <a:r>
              <a:rPr dirty="0" sz="2400" spc="5">
                <a:latin typeface="Times New Roman"/>
                <a:cs typeface="Times New Roman"/>
              </a:rPr>
              <a:t>only </a:t>
            </a:r>
            <a:r>
              <a:rPr dirty="0" sz="2400" spc="10">
                <a:latin typeface="Times New Roman"/>
                <a:cs typeface="Times New Roman"/>
              </a:rPr>
              <a:t>energy </a:t>
            </a:r>
            <a:r>
              <a:rPr dirty="0" sz="2400" spc="-5">
                <a:latin typeface="Times New Roman"/>
                <a:cs typeface="Times New Roman"/>
              </a:rPr>
              <a:t>source used </a:t>
            </a:r>
            <a:r>
              <a:rPr dirty="0" sz="2400" spc="15">
                <a:latin typeface="Times New Roman"/>
                <a:cs typeface="Times New Roman"/>
              </a:rPr>
              <a:t>directly </a:t>
            </a:r>
            <a:r>
              <a:rPr dirty="0" sz="2400">
                <a:latin typeface="Times New Roman"/>
                <a:cs typeface="Times New Roman"/>
              </a:rPr>
              <a:t>by  </a:t>
            </a:r>
            <a:r>
              <a:rPr dirty="0" sz="2400" spc="10">
                <a:latin typeface="Times New Roman"/>
                <a:cs typeface="Times New Roman"/>
              </a:rPr>
              <a:t>muscles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15">
                <a:latin typeface="Times New Roman"/>
                <a:cs typeface="Times New Roman"/>
              </a:rPr>
              <a:t>contractile</a:t>
            </a:r>
            <a:r>
              <a:rPr dirty="0" sz="2400" spc="-30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activities.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89000"/>
              </a:lnSpc>
              <a:spcBef>
                <a:spcPts val="240"/>
              </a:spcBef>
              <a:buClr>
                <a:srgbClr val="1287C3"/>
              </a:buClr>
              <a:buSzPct val="145833"/>
              <a:buFont typeface="Arial"/>
              <a:buChar char="Ø"/>
              <a:tabLst>
                <a:tab pos="672465" algn="l"/>
                <a:tab pos="673100" algn="l"/>
                <a:tab pos="2018664" algn="l"/>
                <a:tab pos="3377565" algn="l"/>
              </a:tabLst>
            </a:pP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-10" b="1">
                <a:latin typeface="Times New Roman"/>
                <a:cs typeface="Times New Roman"/>
              </a:rPr>
              <a:t>demand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the	</a:t>
            </a:r>
            <a:r>
              <a:rPr dirty="0" sz="2400" spc="-5" b="1">
                <a:latin typeface="Times New Roman"/>
                <a:cs typeface="Times New Roman"/>
              </a:rPr>
              <a:t>mechanism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-105">
                <a:latin typeface="Times New Roman"/>
                <a:cs typeface="Times New Roman"/>
              </a:rPr>
              <a:t>ATP </a:t>
            </a:r>
            <a:r>
              <a:rPr dirty="0" sz="2400" spc="5">
                <a:latin typeface="Times New Roman"/>
                <a:cs typeface="Times New Roman"/>
              </a:rPr>
              <a:t>production vary </a:t>
            </a:r>
            <a:r>
              <a:rPr dirty="0" sz="2400" spc="10">
                <a:latin typeface="Times New Roman"/>
                <a:cs typeface="Times New Roman"/>
              </a:rPr>
              <a:t>according </a:t>
            </a:r>
            <a:r>
              <a:rPr dirty="0" sz="2400" spc="15">
                <a:latin typeface="Times New Roman"/>
                <a:cs typeface="Times New Roman"/>
              </a:rPr>
              <a:t>to </a:t>
            </a:r>
            <a:r>
              <a:rPr dirty="0" sz="2400" spc="10">
                <a:latin typeface="Times New Roman"/>
                <a:cs typeface="Times New Roman"/>
              </a:rPr>
              <a:t>the  </a:t>
            </a:r>
            <a:r>
              <a:rPr dirty="0" sz="2400" spc="5">
                <a:latin typeface="Times New Roman"/>
                <a:cs typeface="Times New Roman"/>
              </a:rPr>
              <a:t>type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0">
                <a:latin typeface="Times New Roman"/>
                <a:cs typeface="Times New Roman"/>
              </a:rPr>
              <a:t>work	</a:t>
            </a:r>
            <a:r>
              <a:rPr dirty="0" sz="2400" spc="5">
                <a:latin typeface="Times New Roman"/>
                <a:cs typeface="Times New Roman"/>
              </a:rPr>
              <a:t>done.</a:t>
            </a:r>
            <a:endParaRPr sz="2400">
              <a:latin typeface="Times New Roman"/>
              <a:cs typeface="Times New Roman"/>
            </a:endParaRPr>
          </a:p>
          <a:p>
            <a:pPr algn="just" marL="304800" marR="267335" indent="-292100">
              <a:lnSpc>
                <a:spcPts val="2600"/>
              </a:lnSpc>
              <a:spcBef>
                <a:spcPts val="114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-20">
                <a:latin typeface="Times New Roman"/>
                <a:cs typeface="Times New Roman"/>
              </a:rPr>
              <a:t>At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rest,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muscle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cell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contains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small  </a:t>
            </a:r>
            <a:r>
              <a:rPr dirty="0" sz="2400" spc="-5">
                <a:latin typeface="Times New Roman"/>
                <a:cs typeface="Times New Roman"/>
              </a:rPr>
              <a:t>store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60">
                <a:latin typeface="Times New Roman"/>
                <a:cs typeface="Times New Roman"/>
              </a:rPr>
              <a:t>ATP, </a:t>
            </a:r>
            <a:r>
              <a:rPr dirty="0" sz="2400">
                <a:latin typeface="Times New Roman"/>
                <a:cs typeface="Times New Roman"/>
              </a:rPr>
              <a:t>but </a:t>
            </a:r>
            <a:r>
              <a:rPr dirty="0" sz="2400" spc="15">
                <a:latin typeface="Times New Roman"/>
                <a:cs typeface="Times New Roman"/>
              </a:rPr>
              <a:t>it </a:t>
            </a:r>
            <a:r>
              <a:rPr dirty="0" sz="2400" spc="10">
                <a:latin typeface="Times New Roman"/>
                <a:cs typeface="Times New Roman"/>
              </a:rPr>
              <a:t>cannot </a:t>
            </a:r>
            <a:r>
              <a:rPr dirty="0" sz="2400" spc="15">
                <a:latin typeface="Times New Roman"/>
                <a:cs typeface="Times New Roman"/>
              </a:rPr>
              <a:t>rely </a:t>
            </a:r>
            <a:r>
              <a:rPr dirty="0" sz="2400">
                <a:latin typeface="Times New Roman"/>
                <a:cs typeface="Times New Roman"/>
              </a:rPr>
              <a:t>on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this  </a:t>
            </a:r>
            <a:r>
              <a:rPr dirty="0" sz="2400" spc="-105">
                <a:latin typeface="Times New Roman"/>
                <a:cs typeface="Times New Roman"/>
              </a:rPr>
              <a:t>ATP </a:t>
            </a:r>
            <a:r>
              <a:rPr dirty="0" sz="2400" spc="5">
                <a:latin typeface="Times New Roman"/>
                <a:cs typeface="Times New Roman"/>
              </a:rPr>
              <a:t>once </a:t>
            </a:r>
            <a:r>
              <a:rPr dirty="0" sz="2400" spc="15">
                <a:latin typeface="Times New Roman"/>
                <a:cs typeface="Times New Roman"/>
              </a:rPr>
              <a:t>it </a:t>
            </a:r>
            <a:r>
              <a:rPr dirty="0" sz="2400" spc="10">
                <a:latin typeface="Times New Roman"/>
                <a:cs typeface="Times New Roman"/>
              </a:rPr>
              <a:t>begins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contracting.</a:t>
            </a:r>
            <a:endParaRPr sz="2400">
              <a:latin typeface="Times New Roman"/>
              <a:cs typeface="Times New Roman"/>
            </a:endParaRPr>
          </a:p>
          <a:p>
            <a:pPr marL="304800" marR="609600" indent="-292100">
              <a:lnSpc>
                <a:spcPts val="2600"/>
              </a:lnSpc>
              <a:spcBef>
                <a:spcPts val="120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  <a:tab pos="2539365" algn="l"/>
              </a:tabLst>
            </a:pPr>
            <a:r>
              <a:rPr dirty="0" sz="2400" spc="-5">
                <a:latin typeface="Times New Roman"/>
                <a:cs typeface="Times New Roman"/>
              </a:rPr>
              <a:t>Muscle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cell</a:t>
            </a:r>
            <a:r>
              <a:rPr dirty="0" sz="2400" spc="-1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must	</a:t>
            </a:r>
            <a:r>
              <a:rPr dirty="0" sz="2400" spc="10">
                <a:latin typeface="Times New Roman"/>
                <a:cs typeface="Times New Roman"/>
              </a:rPr>
              <a:t>get ready</a:t>
            </a:r>
            <a:r>
              <a:rPr dirty="0" sz="2400" spc="-23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to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ATP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production </a:t>
            </a:r>
            <a:r>
              <a:rPr dirty="0" sz="2400" spc="15">
                <a:latin typeface="Times New Roman"/>
                <a:cs typeface="Times New Roman"/>
              </a:rPr>
              <a:t>to keep pace </a:t>
            </a:r>
            <a:r>
              <a:rPr dirty="0" sz="2400" spc="5">
                <a:latin typeface="Times New Roman"/>
                <a:cs typeface="Times New Roman"/>
              </a:rPr>
              <a:t>with </a:t>
            </a:r>
            <a:r>
              <a:rPr dirty="0" sz="2400" spc="10">
                <a:latin typeface="Times New Roman"/>
                <a:cs typeface="Times New Roman"/>
              </a:rPr>
              <a:t>the  increased </a:t>
            </a:r>
            <a:r>
              <a:rPr dirty="0" sz="2400" spc="15">
                <a:latin typeface="Times New Roman"/>
                <a:cs typeface="Times New Roman"/>
              </a:rPr>
              <a:t>rate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3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utilization.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905000"/>
            <a:ext cx="2895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232" rIns="0" bIns="0" rtlCol="0" vert="horz">
            <a:spAutoFit/>
          </a:bodyPr>
          <a:lstStyle/>
          <a:p>
            <a:pPr marL="842010">
              <a:lnSpc>
                <a:spcPct val="100000"/>
              </a:lnSpc>
            </a:pPr>
            <a:r>
              <a:rPr dirty="0" sz="3600" spc="-20">
                <a:solidFill>
                  <a:srgbClr val="C00000"/>
                </a:solidFill>
              </a:rPr>
              <a:t>Energy </a:t>
            </a:r>
            <a:r>
              <a:rPr dirty="0" sz="3600">
                <a:solidFill>
                  <a:srgbClr val="C00000"/>
                </a:solidFill>
              </a:rPr>
              <a:t>for </a:t>
            </a:r>
            <a:r>
              <a:rPr dirty="0" sz="3600" spc="-5">
                <a:solidFill>
                  <a:srgbClr val="C00000"/>
                </a:solidFill>
              </a:rPr>
              <a:t>Muscle</a:t>
            </a:r>
            <a:r>
              <a:rPr dirty="0" sz="3600" spc="-10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Contraction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348041"/>
            <a:ext cx="5330190" cy="4311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29590" indent="-292100">
              <a:lnSpc>
                <a:spcPts val="2600"/>
              </a:lnSpc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  <a:tab pos="1523365" algn="l"/>
              </a:tabLst>
            </a:pPr>
            <a:r>
              <a:rPr dirty="0" sz="2400" spc="5">
                <a:latin typeface="Times New Roman"/>
                <a:cs typeface="Times New Roman"/>
              </a:rPr>
              <a:t>Mitochondria </a:t>
            </a:r>
            <a:r>
              <a:rPr dirty="0" sz="2400" spc="15">
                <a:latin typeface="Times New Roman"/>
                <a:cs typeface="Times New Roman"/>
              </a:rPr>
              <a:t>in </a:t>
            </a: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5">
                <a:latin typeface="Times New Roman"/>
                <a:cs typeface="Times New Roman"/>
              </a:rPr>
              <a:t>muscle</a:t>
            </a:r>
            <a:r>
              <a:rPr dirty="0" sz="2400" spc="-38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converts  </a:t>
            </a:r>
            <a:r>
              <a:rPr dirty="0" sz="2400" spc="5">
                <a:latin typeface="Times New Roman"/>
                <a:cs typeface="Times New Roman"/>
              </a:rPr>
              <a:t>glucose,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fatty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acids,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amino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acids  into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ATP	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Adenosine-PO3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~</a:t>
            </a:r>
            <a:r>
              <a:rPr dirty="0" sz="2400" spc="-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20" b="1">
                <a:solidFill>
                  <a:srgbClr val="FF0000"/>
                </a:solidFill>
                <a:latin typeface="Times New Roman"/>
                <a:cs typeface="Times New Roman"/>
              </a:rPr>
              <a:t>PO3</a:t>
            </a:r>
            <a:r>
              <a:rPr dirty="0" sz="24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~  </a:t>
            </a:r>
            <a:r>
              <a:rPr dirty="0" sz="2400" spc="30" b="1">
                <a:solidFill>
                  <a:srgbClr val="FF0000"/>
                </a:solidFill>
                <a:latin typeface="Times New Roman"/>
                <a:cs typeface="Times New Roman"/>
              </a:rPr>
              <a:t>PO3</a:t>
            </a:r>
            <a:endParaRPr sz="2400">
              <a:latin typeface="Times New Roman"/>
              <a:cs typeface="Times New Roman"/>
            </a:endParaRPr>
          </a:p>
          <a:p>
            <a:pPr marL="304800" marR="521334" indent="-292100">
              <a:lnSpc>
                <a:spcPts val="2600"/>
              </a:lnSpc>
              <a:spcBef>
                <a:spcPts val="120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  <a:tab pos="3402965" algn="l"/>
              </a:tabLst>
            </a:pPr>
            <a:r>
              <a:rPr dirty="0" sz="2400" spc="20">
                <a:latin typeface="Times New Roman"/>
                <a:cs typeface="Times New Roman"/>
              </a:rPr>
              <a:t>Each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5">
                <a:latin typeface="Times New Roman"/>
                <a:cs typeface="Times New Roman"/>
              </a:rPr>
              <a:t>last </a:t>
            </a:r>
            <a:r>
              <a:rPr dirty="0" sz="2400">
                <a:latin typeface="Times New Roman"/>
                <a:cs typeface="Times New Roman"/>
              </a:rPr>
              <a:t>2 </a:t>
            </a:r>
            <a:r>
              <a:rPr dirty="0" sz="2400" spc="5">
                <a:latin typeface="Times New Roman"/>
                <a:cs typeface="Times New Roman"/>
              </a:rPr>
              <a:t>high </a:t>
            </a:r>
            <a:r>
              <a:rPr dirty="0" sz="2400" spc="10">
                <a:latin typeface="Times New Roman"/>
                <a:cs typeface="Times New Roman"/>
              </a:rPr>
              <a:t>energy  </a:t>
            </a:r>
            <a:r>
              <a:rPr dirty="0" sz="2400">
                <a:latin typeface="Times New Roman"/>
                <a:cs typeface="Times New Roman"/>
              </a:rPr>
              <a:t>phosphate bonds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in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 spc="-105">
                <a:latin typeface="Times New Roman"/>
                <a:cs typeface="Times New Roman"/>
              </a:rPr>
              <a:t>ATP	</a:t>
            </a:r>
            <a:r>
              <a:rPr dirty="0" sz="2400">
                <a:latin typeface="Times New Roman"/>
                <a:cs typeface="Times New Roman"/>
              </a:rPr>
              <a:t>stores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7300  </a:t>
            </a:r>
            <a:r>
              <a:rPr dirty="0" sz="2400" spc="15">
                <a:latin typeface="Times New Roman"/>
                <a:cs typeface="Times New Roman"/>
              </a:rPr>
              <a:t>calories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per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mole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160">
                <a:latin typeface="Times New Roman"/>
                <a:cs typeface="Times New Roman"/>
              </a:rPr>
              <a:t>ATP.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69400"/>
              </a:lnSpc>
              <a:spcBef>
                <a:spcPts val="116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  <a:tab pos="1663064" algn="l"/>
                <a:tab pos="4050665" algn="l"/>
              </a:tabLst>
            </a:pPr>
            <a:r>
              <a:rPr dirty="0" sz="2400" spc="-5">
                <a:latin typeface="Times New Roman"/>
                <a:cs typeface="Times New Roman"/>
              </a:rPr>
              <a:t>All </a:t>
            </a:r>
            <a:r>
              <a:rPr dirty="0" sz="2400" spc="-105">
                <a:latin typeface="Times New Roman"/>
                <a:cs typeface="Times New Roman"/>
              </a:rPr>
              <a:t>ATP </a:t>
            </a:r>
            <a:r>
              <a:rPr dirty="0" sz="2400">
                <a:latin typeface="Times New Roman"/>
                <a:cs typeface="Times New Roman"/>
              </a:rPr>
              <a:t>stored </a:t>
            </a:r>
            <a:r>
              <a:rPr dirty="0" sz="2400" spc="15">
                <a:latin typeface="Times New Roman"/>
                <a:cs typeface="Times New Roman"/>
              </a:rPr>
              <a:t>in </a:t>
            </a:r>
            <a:r>
              <a:rPr dirty="0" sz="2400" spc="10">
                <a:latin typeface="Times New Roman"/>
                <a:cs typeface="Times New Roman"/>
              </a:rPr>
              <a:t>the </a:t>
            </a:r>
            <a:r>
              <a:rPr dirty="0" sz="2400" spc="5">
                <a:latin typeface="Times New Roman"/>
                <a:cs typeface="Times New Roman"/>
              </a:rPr>
              <a:t>muscle </a:t>
            </a:r>
            <a:r>
              <a:rPr dirty="0" sz="2400" spc="15">
                <a:latin typeface="Times New Roman"/>
                <a:cs typeface="Times New Roman"/>
              </a:rPr>
              <a:t>is</a:t>
            </a:r>
            <a:r>
              <a:rPr dirty="0" sz="2400" spc="-3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sufficient 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only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3	seconds</a:t>
            </a:r>
            <a:r>
              <a:rPr dirty="0" sz="2400" spc="-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muscle	</a:t>
            </a:r>
            <a:r>
              <a:rPr dirty="0" sz="2400" spc="-20">
                <a:latin typeface="Times New Roman"/>
                <a:cs typeface="Times New Roman"/>
              </a:rPr>
              <a:t>power.  </a:t>
            </a:r>
            <a:r>
              <a:rPr dirty="0" sz="2400">
                <a:latin typeface="Times New Roman"/>
                <a:cs typeface="Times New Roman"/>
              </a:rPr>
              <a:t>(Enough for </a:t>
            </a:r>
            <a:r>
              <a:rPr dirty="0" sz="2400" spc="15">
                <a:latin typeface="Times New Roman"/>
                <a:cs typeface="Times New Roman"/>
              </a:rPr>
              <a:t>half </a:t>
            </a:r>
            <a:r>
              <a:rPr dirty="0" sz="2400">
                <a:latin typeface="Times New Roman"/>
                <a:cs typeface="Times New Roman"/>
              </a:rPr>
              <a:t>of a </a:t>
            </a:r>
            <a:r>
              <a:rPr dirty="0" sz="2400" spc="15">
                <a:latin typeface="Times New Roman"/>
                <a:cs typeface="Times New Roman"/>
              </a:rPr>
              <a:t>50-meter</a:t>
            </a:r>
            <a:r>
              <a:rPr dirty="0" sz="2400" spc="-33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dash).</a:t>
            </a:r>
            <a:endParaRPr sz="2400">
              <a:latin typeface="Times New Roman"/>
              <a:cs typeface="Times New Roman"/>
            </a:endParaRPr>
          </a:p>
          <a:p>
            <a:pPr marL="304800" marR="495934" indent="-292100">
              <a:lnSpc>
                <a:spcPct val="71200"/>
              </a:lnSpc>
              <a:spcBef>
                <a:spcPts val="115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-20">
                <a:latin typeface="Times New Roman"/>
                <a:cs typeface="Times New Roman"/>
              </a:rPr>
              <a:t>So </a:t>
            </a:r>
            <a:r>
              <a:rPr dirty="0" sz="2400" spc="5">
                <a:latin typeface="Times New Roman"/>
                <a:cs typeface="Times New Roman"/>
              </a:rPr>
              <a:t>resting </a:t>
            </a:r>
            <a:r>
              <a:rPr dirty="0" sz="2400" spc="10">
                <a:latin typeface="Times New Roman"/>
                <a:cs typeface="Times New Roman"/>
              </a:rPr>
              <a:t>muscles </a:t>
            </a:r>
            <a:r>
              <a:rPr dirty="0" sz="2400" spc="-5">
                <a:latin typeface="Times New Roman"/>
                <a:cs typeface="Times New Roman"/>
              </a:rPr>
              <a:t>must </a:t>
            </a:r>
            <a:r>
              <a:rPr dirty="0" sz="2400" spc="5">
                <a:latin typeface="Times New Roman"/>
                <a:cs typeface="Times New Roman"/>
              </a:rPr>
              <a:t>have</a:t>
            </a:r>
            <a:r>
              <a:rPr dirty="0" sz="2400" spc="-20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energy  </a:t>
            </a:r>
            <a:r>
              <a:rPr dirty="0" sz="2400">
                <a:latin typeface="Times New Roman"/>
                <a:cs typeface="Times New Roman"/>
              </a:rPr>
              <a:t>stored </a:t>
            </a:r>
            <a:r>
              <a:rPr dirty="0" sz="2400" spc="15">
                <a:latin typeface="Times New Roman"/>
                <a:cs typeface="Times New Roman"/>
              </a:rPr>
              <a:t>in </a:t>
            </a:r>
            <a:r>
              <a:rPr dirty="0" sz="2400" spc="10">
                <a:latin typeface="Times New Roman"/>
                <a:cs typeface="Times New Roman"/>
              </a:rPr>
              <a:t>other </a:t>
            </a:r>
            <a:r>
              <a:rPr dirty="0" sz="2400" spc="5">
                <a:latin typeface="Times New Roman"/>
                <a:cs typeface="Times New Roman"/>
              </a:rPr>
              <a:t>forms </a:t>
            </a:r>
            <a:r>
              <a:rPr dirty="0" sz="2400" spc="10">
                <a:latin typeface="Times New Roman"/>
                <a:cs typeface="Times New Roman"/>
              </a:rPr>
              <a:t>e.g Creatine  </a:t>
            </a:r>
            <a:r>
              <a:rPr dirty="0" sz="2400" spc="-5">
                <a:latin typeface="Times New Roman"/>
                <a:cs typeface="Times New Roman"/>
              </a:rPr>
              <a:t>Phosphate </a:t>
            </a:r>
            <a:r>
              <a:rPr dirty="0" sz="2400" spc="-10">
                <a:latin typeface="Times New Roman"/>
                <a:cs typeface="Times New Roman"/>
              </a:rPr>
              <a:t>(CP), </a:t>
            </a:r>
            <a:r>
              <a:rPr dirty="0" sz="2400" spc="10">
                <a:latin typeface="Times New Roman"/>
                <a:cs typeface="Times New Roman"/>
              </a:rPr>
              <a:t>glycogen,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2015" y="6187122"/>
            <a:ext cx="101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739900"/>
            <a:ext cx="243840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499" rIns="0" bIns="0" rtlCol="0" vert="horz">
            <a:spAutoFit/>
          </a:bodyPr>
          <a:lstStyle/>
          <a:p>
            <a:pPr marL="619760">
              <a:lnSpc>
                <a:spcPct val="100000"/>
              </a:lnSpc>
            </a:pPr>
            <a:r>
              <a:rPr dirty="0" spc="-60" b="1">
                <a:solidFill>
                  <a:srgbClr val="000000"/>
                </a:solidFill>
                <a:latin typeface="Arial"/>
                <a:cs typeface="Arial"/>
              </a:rPr>
              <a:t>ATP</a:t>
            </a:r>
            <a:r>
              <a:rPr dirty="0" spc="-1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10" b="1">
                <a:solidFill>
                  <a:srgbClr val="000000"/>
                </a:solidFill>
                <a:latin typeface="Arial"/>
                <a:cs typeface="Arial"/>
              </a:rPr>
              <a:t>regeneration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04360"/>
            <a:ext cx="3999865" cy="3947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150495" indent="-292100">
              <a:lnSpc>
                <a:spcPct val="70100"/>
              </a:lnSpc>
              <a:buClr>
                <a:srgbClr val="1287C3"/>
              </a:buClr>
              <a:buSzPct val="145454"/>
              <a:buFont typeface="Arial"/>
              <a:buChar char="•"/>
              <a:tabLst>
                <a:tab pos="304800" algn="l"/>
              </a:tabLst>
            </a:pPr>
            <a:r>
              <a:rPr dirty="0" sz="2200" spc="5">
                <a:latin typeface="Times New Roman"/>
                <a:cs typeface="Times New Roman"/>
              </a:rPr>
              <a:t>As we </a:t>
            </a:r>
            <a:r>
              <a:rPr dirty="0" sz="2200">
                <a:latin typeface="Times New Roman"/>
                <a:cs typeface="Times New Roman"/>
              </a:rPr>
              <a:t>begin </a:t>
            </a:r>
            <a:r>
              <a:rPr dirty="0" sz="2200" spc="-10">
                <a:latin typeface="Times New Roman"/>
                <a:cs typeface="Times New Roman"/>
              </a:rPr>
              <a:t>to </a:t>
            </a:r>
            <a:r>
              <a:rPr dirty="0" sz="2200" spc="5">
                <a:latin typeface="Times New Roman"/>
                <a:cs typeface="Times New Roman"/>
              </a:rPr>
              <a:t>exercise, we  almost </a:t>
            </a:r>
            <a:r>
              <a:rPr dirty="0" sz="2200" spc="-5">
                <a:latin typeface="Times New Roman"/>
                <a:cs typeface="Times New Roman"/>
              </a:rPr>
              <a:t>immediately </a:t>
            </a:r>
            <a:r>
              <a:rPr dirty="0" sz="2200" spc="10">
                <a:latin typeface="Times New Roman"/>
                <a:cs typeface="Times New Roman"/>
              </a:rPr>
              <a:t>use </a:t>
            </a:r>
            <a:r>
              <a:rPr dirty="0" sz="2200">
                <a:latin typeface="Times New Roman"/>
                <a:cs typeface="Times New Roman"/>
              </a:rPr>
              <a:t>our  stored </a:t>
            </a:r>
            <a:r>
              <a:rPr dirty="0" sz="2200" spc="-80">
                <a:latin typeface="Times New Roman"/>
                <a:cs typeface="Times New Roman"/>
              </a:rPr>
              <a:t>ATP </a:t>
            </a:r>
            <a:r>
              <a:rPr dirty="0" sz="2200" spc="-10">
                <a:latin typeface="Times New Roman"/>
                <a:cs typeface="Times New Roman"/>
              </a:rPr>
              <a:t>within </a:t>
            </a:r>
            <a:r>
              <a:rPr dirty="0" sz="2200" spc="-5">
                <a:latin typeface="Times New Roman"/>
                <a:cs typeface="Times New Roman"/>
              </a:rPr>
              <a:t>few</a:t>
            </a:r>
            <a:r>
              <a:rPr dirty="0" sz="2200" spc="-185">
                <a:latin typeface="Times New Roman"/>
                <a:cs typeface="Times New Roman"/>
              </a:rPr>
              <a:t> </a:t>
            </a:r>
            <a:r>
              <a:rPr dirty="0" sz="2200" spc="15">
                <a:latin typeface="Times New Roman"/>
                <a:cs typeface="Times New Roman"/>
              </a:rPr>
              <a:t>seconds.</a:t>
            </a:r>
            <a:endParaRPr sz="2200">
              <a:latin typeface="Times New Roman"/>
              <a:cs typeface="Times New Roman"/>
            </a:endParaRPr>
          </a:p>
          <a:p>
            <a:pPr marL="304800" marR="23495" indent="-292100">
              <a:lnSpc>
                <a:spcPct val="70500"/>
              </a:lnSpc>
              <a:spcBef>
                <a:spcPts val="1180"/>
              </a:spcBef>
            </a:pPr>
            <a:r>
              <a:rPr dirty="0" sz="2600" spc="-90">
                <a:latin typeface="Times New Roman"/>
                <a:cs typeface="Times New Roman"/>
              </a:rPr>
              <a:t>ATP</a:t>
            </a:r>
            <a:r>
              <a:rPr dirty="0" sz="2600" spc="-114">
                <a:latin typeface="Times New Roman"/>
                <a:cs typeface="Times New Roman"/>
              </a:rPr>
              <a:t> </a:t>
            </a:r>
            <a:r>
              <a:rPr dirty="0" sz="2600" spc="-15">
                <a:latin typeface="Times New Roman"/>
                <a:cs typeface="Times New Roman"/>
              </a:rPr>
              <a:t>is</a:t>
            </a:r>
            <a:r>
              <a:rPr dirty="0" sz="2600" spc="15">
                <a:latin typeface="Times New Roman"/>
                <a:cs typeface="Times New Roman"/>
              </a:rPr>
              <a:t> </a:t>
            </a:r>
            <a:r>
              <a:rPr dirty="0" sz="2600" spc="20">
                <a:latin typeface="Times New Roman"/>
                <a:cs typeface="Times New Roman"/>
              </a:rPr>
              <a:t>regenerated</a:t>
            </a:r>
            <a:r>
              <a:rPr dirty="0" sz="2600" spc="-265">
                <a:latin typeface="Times New Roman"/>
                <a:cs typeface="Times New Roman"/>
              </a:rPr>
              <a:t> </a:t>
            </a:r>
            <a:r>
              <a:rPr dirty="0" sz="2600" spc="15">
                <a:latin typeface="Times New Roman"/>
                <a:cs typeface="Times New Roman"/>
              </a:rPr>
              <a:t>from</a:t>
            </a:r>
            <a:r>
              <a:rPr dirty="0" sz="2600" spc="-285">
                <a:latin typeface="Times New Roman"/>
                <a:cs typeface="Times New Roman"/>
              </a:rPr>
              <a:t> </a:t>
            </a:r>
            <a:r>
              <a:rPr dirty="0" sz="2600" spc="10">
                <a:latin typeface="Times New Roman"/>
                <a:cs typeface="Times New Roman"/>
              </a:rPr>
              <a:t>ADP  </a:t>
            </a:r>
            <a:r>
              <a:rPr dirty="0" sz="2600">
                <a:latin typeface="Times New Roman"/>
                <a:cs typeface="Times New Roman"/>
              </a:rPr>
              <a:t>by 3</a:t>
            </a:r>
            <a:r>
              <a:rPr dirty="0" sz="2600" spc="-80">
                <a:latin typeface="Times New Roman"/>
                <a:cs typeface="Times New Roman"/>
              </a:rPr>
              <a:t> </a:t>
            </a:r>
            <a:r>
              <a:rPr dirty="0" sz="2600" spc="5">
                <a:latin typeface="Times New Roman"/>
                <a:cs typeface="Times New Roman"/>
              </a:rPr>
              <a:t>pathways: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  <a:spcBef>
                <a:spcPts val="580"/>
              </a:spcBef>
              <a:buAutoNum type="arabicPlain"/>
              <a:tabLst>
                <a:tab pos="220979" algn="l"/>
              </a:tabLst>
            </a:pPr>
            <a:r>
              <a:rPr dirty="0" sz="1900" spc="-25" b="1">
                <a:latin typeface="Times New Roman"/>
                <a:cs typeface="Times New Roman"/>
              </a:rPr>
              <a:t>Direct</a:t>
            </a:r>
            <a:r>
              <a:rPr dirty="0" sz="1900" spc="75" b="1">
                <a:latin typeface="Times New Roman"/>
                <a:cs typeface="Times New Roman"/>
              </a:rPr>
              <a:t> </a:t>
            </a:r>
            <a:r>
              <a:rPr dirty="0" sz="1900" spc="10" b="1">
                <a:latin typeface="Times New Roman"/>
                <a:cs typeface="Times New Roman"/>
              </a:rPr>
              <a:t>phosphorylation</a:t>
            </a:r>
            <a:r>
              <a:rPr dirty="0" sz="1900" spc="-135" b="1">
                <a:latin typeface="Times New Roman"/>
                <a:cs typeface="Times New Roman"/>
              </a:rPr>
              <a:t> </a:t>
            </a:r>
            <a:r>
              <a:rPr dirty="0" sz="1900" spc="25">
                <a:latin typeface="Times New Roman"/>
                <a:cs typeface="Times New Roman"/>
              </a:rPr>
              <a:t>of</a:t>
            </a:r>
            <a:r>
              <a:rPr dirty="0" sz="1900" spc="-220">
                <a:latin typeface="Times New Roman"/>
                <a:cs typeface="Times New Roman"/>
              </a:rPr>
              <a:t> </a:t>
            </a:r>
            <a:r>
              <a:rPr dirty="0" sz="1900" spc="15">
                <a:latin typeface="Times New Roman"/>
                <a:cs typeface="Times New Roman"/>
              </a:rPr>
              <a:t>ADP</a:t>
            </a:r>
            <a:r>
              <a:rPr dirty="0" sz="1900" spc="-145">
                <a:latin typeface="Times New Roman"/>
                <a:cs typeface="Times New Roman"/>
              </a:rPr>
              <a:t> </a:t>
            </a:r>
            <a:r>
              <a:rPr dirty="0" sz="1900" spc="50">
                <a:latin typeface="Times New Roman"/>
                <a:cs typeface="Times New Roman"/>
              </a:rPr>
              <a:t>by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dirty="0" sz="1900" spc="-15" b="1">
                <a:latin typeface="Times New Roman"/>
                <a:cs typeface="Times New Roman"/>
              </a:rPr>
              <a:t>creatine </a:t>
            </a:r>
            <a:r>
              <a:rPr dirty="0" sz="1900" spc="15" b="1">
                <a:latin typeface="Times New Roman"/>
                <a:cs typeface="Times New Roman"/>
              </a:rPr>
              <a:t>phosphate</a:t>
            </a:r>
            <a:r>
              <a:rPr dirty="0" sz="1900" spc="-170" b="1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Times New Roman"/>
                <a:cs typeface="Times New Roman"/>
              </a:rPr>
              <a:t>(CP).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20345" indent="-207645">
              <a:lnSpc>
                <a:spcPts val="2039"/>
              </a:lnSpc>
              <a:spcBef>
                <a:spcPts val="1335"/>
              </a:spcBef>
              <a:buAutoNum type="arabicPlain" startAt="2"/>
              <a:tabLst>
                <a:tab pos="220979" algn="l"/>
              </a:tabLst>
            </a:pPr>
            <a:r>
              <a:rPr dirty="0" sz="1900" spc="5" b="1">
                <a:latin typeface="Times New Roman"/>
                <a:cs typeface="Times New Roman"/>
              </a:rPr>
              <a:t>Anaerobic</a:t>
            </a:r>
            <a:r>
              <a:rPr dirty="0" sz="1900" spc="-125" b="1">
                <a:latin typeface="Times New Roman"/>
                <a:cs typeface="Times New Roman"/>
              </a:rPr>
              <a:t> </a:t>
            </a:r>
            <a:r>
              <a:rPr dirty="0" sz="1900" spc="20" b="1">
                <a:latin typeface="Times New Roman"/>
                <a:cs typeface="Times New Roman"/>
              </a:rPr>
              <a:t>pathway</a:t>
            </a:r>
            <a:r>
              <a:rPr dirty="0" sz="1900" spc="-125" b="1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Times New Roman"/>
                <a:cs typeface="Times New Roman"/>
              </a:rPr>
              <a:t>(glycolysis</a:t>
            </a:r>
            <a:r>
              <a:rPr dirty="0" sz="1900" spc="-125">
                <a:latin typeface="Times New Roman"/>
                <a:cs typeface="Times New Roman"/>
              </a:rPr>
              <a:t> </a:t>
            </a:r>
            <a:r>
              <a:rPr dirty="0" sz="1900" spc="800">
                <a:latin typeface="Arial"/>
                <a:cs typeface="Arial"/>
              </a:rPr>
              <a:t>à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dirty="0" sz="1900" spc="-30">
                <a:latin typeface="Times New Roman"/>
                <a:cs typeface="Times New Roman"/>
              </a:rPr>
              <a:t>lactic</a:t>
            </a:r>
            <a:r>
              <a:rPr dirty="0" sz="1900" spc="85">
                <a:latin typeface="Times New Roman"/>
                <a:cs typeface="Times New Roman"/>
              </a:rPr>
              <a:t> </a:t>
            </a:r>
            <a:r>
              <a:rPr dirty="0" sz="1900" spc="-25">
                <a:latin typeface="Times New Roman"/>
                <a:cs typeface="Times New Roman"/>
              </a:rPr>
              <a:t>acid).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1900"/>
              </a:lnSpc>
              <a:spcBef>
                <a:spcPts val="1614"/>
              </a:spcBef>
              <a:buAutoNum type="arabicPlain" startAt="3"/>
              <a:tabLst>
                <a:tab pos="220979" algn="l"/>
              </a:tabLst>
            </a:pPr>
            <a:r>
              <a:rPr dirty="0" sz="1900" spc="-5" b="1">
                <a:latin typeface="Times New Roman"/>
                <a:cs typeface="Times New Roman"/>
              </a:rPr>
              <a:t>Aerobic </a:t>
            </a:r>
            <a:r>
              <a:rPr dirty="0" sz="1900" spc="10" b="1">
                <a:latin typeface="Times New Roman"/>
                <a:cs typeface="Times New Roman"/>
              </a:rPr>
              <a:t>oxidation </a:t>
            </a:r>
            <a:r>
              <a:rPr dirty="0" sz="1900" spc="25">
                <a:latin typeface="Times New Roman"/>
                <a:cs typeface="Times New Roman"/>
              </a:rPr>
              <a:t>of </a:t>
            </a:r>
            <a:r>
              <a:rPr dirty="0" sz="1900" spc="-30">
                <a:latin typeface="Times New Roman"/>
                <a:cs typeface="Times New Roman"/>
              </a:rPr>
              <a:t>fatty </a:t>
            </a:r>
            <a:r>
              <a:rPr dirty="0" sz="1900" spc="-15">
                <a:latin typeface="Times New Roman"/>
                <a:cs typeface="Times New Roman"/>
              </a:rPr>
              <a:t>acids in </a:t>
            </a:r>
            <a:r>
              <a:rPr dirty="0" sz="1900" spc="20">
                <a:latin typeface="Times New Roman"/>
                <a:cs typeface="Times New Roman"/>
              </a:rPr>
              <a:t>the  </a:t>
            </a:r>
            <a:r>
              <a:rPr dirty="0" sz="1900" spc="5">
                <a:latin typeface="Times New Roman"/>
                <a:cs typeface="Times New Roman"/>
              </a:rPr>
              <a:t>mitochondria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2015" y="6187122"/>
            <a:ext cx="101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1447800"/>
            <a:ext cx="4191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93264" marR="5080" indent="-1981200">
              <a:lnSpc>
                <a:spcPct val="100899"/>
              </a:lnSpc>
            </a:pPr>
            <a:r>
              <a:rPr dirty="0" spc="-15"/>
              <a:t>INTERACTION </a:t>
            </a:r>
            <a:r>
              <a:rPr dirty="0" spc="20"/>
              <a:t>OF </a:t>
            </a:r>
            <a:r>
              <a:rPr dirty="0" spc="-15"/>
              <a:t>ENERGY  </a:t>
            </a:r>
            <a:r>
              <a:rPr dirty="0" spc="-2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590800"/>
            <a:ext cx="8686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9152" y="1938020"/>
            <a:ext cx="70097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57170" algn="l"/>
                <a:tab pos="5741670" algn="l"/>
              </a:tabLst>
            </a:pPr>
            <a:r>
              <a:rPr dirty="0" sz="2000" spc="40" b="1">
                <a:latin typeface="Arial"/>
                <a:cs typeface="Arial"/>
              </a:rPr>
              <a:t>I</a:t>
            </a:r>
            <a:r>
              <a:rPr dirty="0" sz="2000" spc="20" b="1">
                <a:latin typeface="Arial"/>
                <a:cs typeface="Arial"/>
              </a:rPr>
              <a:t>mm</a:t>
            </a:r>
            <a:r>
              <a:rPr dirty="0" sz="2000" spc="-15" b="1">
                <a:latin typeface="Arial"/>
                <a:cs typeface="Arial"/>
              </a:rPr>
              <a:t>e</a:t>
            </a:r>
            <a:r>
              <a:rPr dirty="0" sz="2000" spc="-25" b="1">
                <a:latin typeface="Arial"/>
                <a:cs typeface="Arial"/>
              </a:rPr>
              <a:t>d</a:t>
            </a:r>
            <a:r>
              <a:rPr dirty="0" sz="2000" spc="40" b="1">
                <a:latin typeface="Arial"/>
                <a:cs typeface="Arial"/>
              </a:rPr>
              <a:t>i</a:t>
            </a:r>
            <a:r>
              <a:rPr dirty="0" sz="2000" spc="-15" b="1">
                <a:latin typeface="Arial"/>
                <a:cs typeface="Arial"/>
              </a:rPr>
              <a:t>a</a:t>
            </a:r>
            <a:r>
              <a:rPr dirty="0" sz="2000" spc="30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e	</a:t>
            </a:r>
            <a:r>
              <a:rPr dirty="0" sz="2000" spc="-35" b="1">
                <a:latin typeface="Arial"/>
                <a:cs typeface="Arial"/>
              </a:rPr>
              <a:t>S</a:t>
            </a:r>
            <a:r>
              <a:rPr dirty="0" sz="2000" spc="-25" b="1">
                <a:latin typeface="Arial"/>
                <a:cs typeface="Arial"/>
              </a:rPr>
              <a:t>ho</a:t>
            </a:r>
            <a:r>
              <a:rPr dirty="0" sz="2000" spc="20" b="1">
                <a:latin typeface="Arial"/>
                <a:cs typeface="Arial"/>
              </a:rPr>
              <a:t>r</a:t>
            </a:r>
            <a:r>
              <a:rPr dirty="0" sz="2000" spc="30" b="1">
                <a:latin typeface="Arial"/>
                <a:cs typeface="Arial"/>
              </a:rPr>
              <a:t>t-t</a:t>
            </a:r>
            <a:r>
              <a:rPr dirty="0" sz="2000" spc="-15" b="1">
                <a:latin typeface="Arial"/>
                <a:cs typeface="Arial"/>
              </a:rPr>
              <a:t>e</a:t>
            </a:r>
            <a:r>
              <a:rPr dirty="0" sz="2000" spc="20" b="1">
                <a:latin typeface="Arial"/>
                <a:cs typeface="Arial"/>
              </a:rPr>
              <a:t>r</a:t>
            </a:r>
            <a:r>
              <a:rPr dirty="0" sz="2000" b="1">
                <a:latin typeface="Arial"/>
                <a:cs typeface="Arial"/>
              </a:rPr>
              <a:t>m	</a:t>
            </a:r>
            <a:r>
              <a:rPr dirty="0" sz="2000" spc="-25" b="1">
                <a:latin typeface="Arial"/>
                <a:cs typeface="Arial"/>
              </a:rPr>
              <a:t>Long</a:t>
            </a:r>
            <a:r>
              <a:rPr dirty="0" sz="2000" spc="30" b="1">
                <a:latin typeface="Arial"/>
                <a:cs typeface="Arial"/>
              </a:rPr>
              <a:t>-t</a:t>
            </a:r>
            <a:r>
              <a:rPr dirty="0" sz="2000" spc="-15" b="1">
                <a:latin typeface="Arial"/>
                <a:cs typeface="Arial"/>
              </a:rPr>
              <a:t>e</a:t>
            </a:r>
            <a:r>
              <a:rPr dirty="0" sz="2000" spc="20" b="1">
                <a:latin typeface="Arial"/>
                <a:cs typeface="Arial"/>
              </a:rPr>
              <a:t>r</a:t>
            </a:r>
            <a:r>
              <a:rPr dirty="0" sz="2000" b="1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5190" y="6195059"/>
            <a:ext cx="101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700" y="812800"/>
            <a:ext cx="4140200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5675" y="1180630"/>
            <a:ext cx="3452495" cy="1570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3600">
              <a:lnSpc>
                <a:spcPct val="100000"/>
              </a:lnSpc>
            </a:pPr>
            <a:r>
              <a:rPr dirty="0" sz="1600" spc="-5" b="1">
                <a:latin typeface="Arial Black"/>
                <a:cs typeface="Arial Black"/>
              </a:rPr>
              <a:t>Direct</a:t>
            </a:r>
            <a:r>
              <a:rPr dirty="0" sz="1600" spc="10" b="1">
                <a:latin typeface="Arial Black"/>
                <a:cs typeface="Arial Black"/>
              </a:rPr>
              <a:t> </a:t>
            </a:r>
            <a:r>
              <a:rPr dirty="0" sz="1600" spc="15" b="1">
                <a:latin typeface="Arial Black"/>
                <a:cs typeface="Arial Black"/>
              </a:rPr>
              <a:t>phosphorylation</a:t>
            </a:r>
            <a:endParaRPr sz="1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507365" marR="337820">
              <a:lnSpc>
                <a:spcPct val="102600"/>
              </a:lnSpc>
            </a:pPr>
            <a:r>
              <a:rPr dirty="0" sz="1300" spc="10" b="1">
                <a:latin typeface="Arial Black"/>
                <a:cs typeface="Arial Black"/>
              </a:rPr>
              <a:t>Coupled</a:t>
            </a:r>
            <a:r>
              <a:rPr dirty="0" sz="1300" spc="-13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reaction</a:t>
            </a:r>
            <a:r>
              <a:rPr dirty="0" sz="1300" spc="-13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of</a:t>
            </a:r>
            <a:r>
              <a:rPr dirty="0" sz="1300" spc="-7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creatine  Phosphate</a:t>
            </a:r>
            <a:r>
              <a:rPr dirty="0" sz="1300" spc="-135" b="1">
                <a:latin typeface="Arial Black"/>
                <a:cs typeface="Arial Black"/>
              </a:rPr>
              <a:t> </a:t>
            </a:r>
            <a:r>
              <a:rPr dirty="0" sz="1300" spc="-20" b="1">
                <a:latin typeface="Arial Black"/>
                <a:cs typeface="Arial Black"/>
              </a:rPr>
              <a:t>(CP)</a:t>
            </a:r>
            <a:r>
              <a:rPr dirty="0" sz="1300" spc="-80" b="1">
                <a:latin typeface="Arial Black"/>
                <a:cs typeface="Arial Black"/>
              </a:rPr>
              <a:t> </a:t>
            </a:r>
            <a:r>
              <a:rPr dirty="0" sz="1300" spc="20" b="1">
                <a:latin typeface="Arial Black"/>
                <a:cs typeface="Arial Black"/>
              </a:rPr>
              <a:t>and</a:t>
            </a:r>
            <a:r>
              <a:rPr dirty="0" sz="1300" spc="-135" b="1">
                <a:latin typeface="Arial Black"/>
                <a:cs typeface="Arial Black"/>
              </a:rPr>
              <a:t> </a:t>
            </a:r>
            <a:r>
              <a:rPr dirty="0" sz="1300" spc="-10" b="1">
                <a:latin typeface="Arial Black"/>
                <a:cs typeface="Arial Black"/>
              </a:rPr>
              <a:t>ADP</a:t>
            </a:r>
            <a:endParaRPr sz="1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487930" indent="165100">
              <a:lnSpc>
                <a:spcPct val="102600"/>
              </a:lnSpc>
            </a:pPr>
            <a:r>
              <a:rPr dirty="0" sz="1300" spc="10" b="1">
                <a:latin typeface="Arial Black"/>
                <a:cs typeface="Arial Black"/>
              </a:rPr>
              <a:t>Energy  </a:t>
            </a:r>
            <a:r>
              <a:rPr dirty="0" sz="1300" spc="20" b="1">
                <a:latin typeface="Arial Black"/>
                <a:cs typeface="Arial Black"/>
              </a:rPr>
              <a:t>source:</a:t>
            </a:r>
            <a:r>
              <a:rPr dirty="0" sz="1300" spc="-265" b="1">
                <a:latin typeface="Arial Black"/>
                <a:cs typeface="Arial Black"/>
              </a:rPr>
              <a:t> </a:t>
            </a:r>
            <a:r>
              <a:rPr dirty="0" sz="1300" spc="-40" b="1">
                <a:latin typeface="Arial"/>
                <a:cs typeface="Arial"/>
              </a:rPr>
              <a:t>CP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39" y="4383341"/>
            <a:ext cx="2670175" cy="595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30"/>
              </a:lnSpc>
            </a:pPr>
            <a:r>
              <a:rPr dirty="0" sz="1300" spc="15" b="1">
                <a:latin typeface="Arial Black"/>
                <a:cs typeface="Arial Black"/>
              </a:rPr>
              <a:t>Oxygen use:</a:t>
            </a:r>
            <a:r>
              <a:rPr dirty="0" sz="1300" spc="-355" b="1">
                <a:latin typeface="Arial Black"/>
                <a:cs typeface="Arial Black"/>
              </a:rPr>
              <a:t> </a:t>
            </a:r>
            <a:r>
              <a:rPr dirty="0" sz="1300" spc="-10" b="1">
                <a:latin typeface="Arial"/>
                <a:cs typeface="Arial"/>
              </a:rPr>
              <a:t>None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dirty="0" sz="1300" spc="10" b="1">
                <a:latin typeface="Arial Black"/>
                <a:cs typeface="Arial Black"/>
              </a:rPr>
              <a:t>Products: </a:t>
            </a:r>
            <a:r>
              <a:rPr dirty="0" sz="1300" b="1">
                <a:latin typeface="Arial"/>
                <a:cs typeface="Arial"/>
              </a:rPr>
              <a:t>1 </a:t>
            </a:r>
            <a:r>
              <a:rPr dirty="0" sz="1300" spc="-45" b="1">
                <a:latin typeface="Arial"/>
                <a:cs typeface="Arial"/>
              </a:rPr>
              <a:t>ATP </a:t>
            </a:r>
            <a:r>
              <a:rPr dirty="0" sz="1300" spc="-10" b="1">
                <a:latin typeface="Arial"/>
                <a:cs typeface="Arial"/>
              </a:rPr>
              <a:t>per </a:t>
            </a:r>
            <a:r>
              <a:rPr dirty="0" sz="1300" spc="-70" b="1">
                <a:latin typeface="Arial"/>
                <a:cs typeface="Arial"/>
              </a:rPr>
              <a:t>CP,</a:t>
            </a:r>
            <a:r>
              <a:rPr dirty="0" sz="1300" spc="-9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creatine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dirty="0" sz="1300" spc="10" b="1">
                <a:latin typeface="Arial Black"/>
                <a:cs typeface="Arial Black"/>
              </a:rPr>
              <a:t>Duration </a:t>
            </a:r>
            <a:r>
              <a:rPr dirty="0" sz="1300" spc="15" b="1">
                <a:latin typeface="Arial Black"/>
                <a:cs typeface="Arial Black"/>
              </a:rPr>
              <a:t>of </a:t>
            </a:r>
            <a:r>
              <a:rPr dirty="0" sz="1300" spc="20" b="1">
                <a:latin typeface="Arial Black"/>
                <a:cs typeface="Arial Black"/>
              </a:rPr>
              <a:t>energy</a:t>
            </a:r>
            <a:r>
              <a:rPr dirty="0" sz="1300" spc="-28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provided: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7740" y="2955035"/>
            <a:ext cx="676275" cy="38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dirty="0" sz="1300" spc="-40" b="1">
                <a:latin typeface="Arial"/>
                <a:cs typeface="Arial"/>
              </a:rPr>
              <a:t>C</a:t>
            </a:r>
            <a:r>
              <a:rPr dirty="0" sz="1300" spc="-10" b="1">
                <a:latin typeface="Arial"/>
                <a:cs typeface="Arial"/>
              </a:rPr>
              <a:t>r</a:t>
            </a:r>
            <a:r>
              <a:rPr dirty="0" sz="1300" spc="-25" b="1">
                <a:latin typeface="Arial"/>
                <a:cs typeface="Arial"/>
              </a:rPr>
              <a:t>ea</a:t>
            </a:r>
            <a:r>
              <a:rPr dirty="0" sz="1300" spc="-35" b="1">
                <a:latin typeface="Arial"/>
                <a:cs typeface="Arial"/>
              </a:rPr>
              <a:t>t</a:t>
            </a:r>
            <a:r>
              <a:rPr dirty="0" sz="1300" spc="35" b="1">
                <a:latin typeface="Arial"/>
                <a:cs typeface="Arial"/>
              </a:rPr>
              <a:t>i</a:t>
            </a:r>
            <a:r>
              <a:rPr dirty="0" sz="1300" spc="5" b="1">
                <a:latin typeface="Arial"/>
                <a:cs typeface="Arial"/>
              </a:rPr>
              <a:t>n</a:t>
            </a:r>
            <a:r>
              <a:rPr dirty="0" sz="1300" b="1">
                <a:latin typeface="Arial"/>
                <a:cs typeface="Arial"/>
              </a:rPr>
              <a:t>e  </a:t>
            </a:r>
            <a:r>
              <a:rPr dirty="0" sz="1300" spc="-10" b="1">
                <a:latin typeface="Arial"/>
                <a:cs typeface="Arial"/>
              </a:rPr>
              <a:t>kinase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2500" y="3603790"/>
            <a:ext cx="67627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 b="1">
                <a:latin typeface="Arial"/>
                <a:cs typeface="Arial"/>
              </a:rPr>
              <a:t>Creatine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4315" y="978197"/>
            <a:ext cx="3517900" cy="512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4645">
              <a:lnSpc>
                <a:spcPct val="100699"/>
              </a:lnSpc>
            </a:pPr>
            <a:r>
              <a:rPr dirty="0" sz="2400" spc="-15">
                <a:latin typeface="Times New Roman"/>
                <a:cs typeface="Times New Roman"/>
              </a:rPr>
              <a:t>CP: </a:t>
            </a:r>
            <a:r>
              <a:rPr dirty="0" sz="2400" spc="10">
                <a:latin typeface="Times New Roman"/>
                <a:cs typeface="Times New Roman"/>
              </a:rPr>
              <a:t>Contain </a:t>
            </a:r>
            <a:r>
              <a:rPr dirty="0" sz="2400" spc="5">
                <a:latin typeface="Times New Roman"/>
                <a:cs typeface="Times New Roman"/>
              </a:rPr>
              <a:t>high </a:t>
            </a:r>
            <a:r>
              <a:rPr dirty="0" sz="2400" spc="10">
                <a:latin typeface="Times New Roman"/>
                <a:cs typeface="Times New Roman"/>
              </a:rPr>
              <a:t>energy  </a:t>
            </a:r>
            <a:r>
              <a:rPr dirty="0" sz="2400">
                <a:latin typeface="Times New Roman"/>
                <a:cs typeface="Times New Roman"/>
              </a:rPr>
              <a:t>phosphate bond of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10,300  </a:t>
            </a:r>
            <a:r>
              <a:rPr dirty="0" sz="2400" spc="15">
                <a:latin typeface="Times New Roman"/>
                <a:cs typeface="Times New Roman"/>
              </a:rPr>
              <a:t>calories/mole.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93345">
              <a:lnSpc>
                <a:spcPct val="100699"/>
              </a:lnSpc>
            </a:pPr>
            <a:r>
              <a:rPr dirty="0" sz="2400" spc="-20">
                <a:latin typeface="Times New Roman"/>
                <a:cs typeface="Times New Roman"/>
              </a:rPr>
              <a:t>Most </a:t>
            </a:r>
            <a:r>
              <a:rPr dirty="0" sz="2400" spc="5">
                <a:latin typeface="Times New Roman"/>
                <a:cs typeface="Times New Roman"/>
              </a:rPr>
              <a:t>muscle </a:t>
            </a:r>
            <a:r>
              <a:rPr dirty="0" sz="2400" spc="20">
                <a:latin typeface="Times New Roman"/>
                <a:cs typeface="Times New Roman"/>
              </a:rPr>
              <a:t>cells </a:t>
            </a:r>
            <a:r>
              <a:rPr dirty="0" sz="2400" spc="5">
                <a:latin typeface="Times New Roman"/>
                <a:cs typeface="Times New Roman"/>
              </a:rPr>
              <a:t>have </a:t>
            </a:r>
            <a:r>
              <a:rPr dirty="0" sz="2400">
                <a:latin typeface="Times New Roman"/>
                <a:cs typeface="Times New Roman"/>
              </a:rPr>
              <a:t>2-</a:t>
            </a:r>
            <a:r>
              <a:rPr dirty="0" sz="2400" spc="-2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4  </a:t>
            </a:r>
            <a:r>
              <a:rPr dirty="0" sz="2400" spc="20">
                <a:latin typeface="Times New Roman"/>
                <a:cs typeface="Times New Roman"/>
              </a:rPr>
              <a:t>times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as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much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CP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as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160">
                <a:latin typeface="Times New Roman"/>
                <a:cs typeface="Times New Roman"/>
              </a:rPr>
              <a:t>ATP.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196215">
              <a:lnSpc>
                <a:spcPct val="99000"/>
              </a:lnSpc>
            </a:pPr>
            <a:r>
              <a:rPr dirty="0" sz="2400" spc="10">
                <a:latin typeface="Times New Roman"/>
                <a:cs typeface="Times New Roman"/>
              </a:rPr>
              <a:t>Energy </a:t>
            </a:r>
            <a:r>
              <a:rPr dirty="0" sz="2400" spc="5">
                <a:latin typeface="Times New Roman"/>
                <a:cs typeface="Times New Roman"/>
              </a:rPr>
              <a:t>transfer </a:t>
            </a:r>
            <a:r>
              <a:rPr dirty="0" sz="2400">
                <a:latin typeface="Times New Roman"/>
                <a:cs typeface="Times New Roman"/>
              </a:rPr>
              <a:t>from </a:t>
            </a:r>
            <a:r>
              <a:rPr dirty="0" sz="2400" spc="-5">
                <a:latin typeface="Times New Roman"/>
                <a:cs typeface="Times New Roman"/>
              </a:rPr>
              <a:t>CP</a:t>
            </a:r>
            <a:r>
              <a:rPr dirty="0" sz="2400" spc="-40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to  </a:t>
            </a:r>
            <a:r>
              <a:rPr dirty="0" sz="2400" spc="-105">
                <a:latin typeface="Times New Roman"/>
                <a:cs typeface="Times New Roman"/>
              </a:rPr>
              <a:t>ATP </a:t>
            </a:r>
            <a:r>
              <a:rPr dirty="0" sz="2400" spc="10">
                <a:latin typeface="Times New Roman"/>
                <a:cs typeface="Times New Roman"/>
              </a:rPr>
              <a:t>occurs </a:t>
            </a:r>
            <a:r>
              <a:rPr dirty="0" sz="2400" spc="5">
                <a:latin typeface="Times New Roman"/>
                <a:cs typeface="Times New Roman"/>
              </a:rPr>
              <a:t>within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10">
                <a:latin typeface="Times New Roman"/>
                <a:cs typeface="Times New Roman"/>
              </a:rPr>
              <a:t>small  </a:t>
            </a:r>
            <a:r>
              <a:rPr dirty="0" sz="2400" spc="15">
                <a:latin typeface="Times New Roman"/>
                <a:cs typeface="Times New Roman"/>
              </a:rPr>
              <a:t>fraction </a:t>
            </a:r>
            <a:r>
              <a:rPr dirty="0" sz="2400">
                <a:latin typeface="Times New Roman"/>
                <a:cs typeface="Times New Roman"/>
              </a:rPr>
              <a:t>of a second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10">
                <a:latin typeface="Times New Roman"/>
                <a:cs typeface="Times New Roman"/>
              </a:rPr>
              <a:t>Energy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5">
                <a:latin typeface="Times New Roman"/>
                <a:cs typeface="Times New Roman"/>
              </a:rPr>
              <a:t>muscle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CP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800"/>
              </a:lnSpc>
              <a:spcBef>
                <a:spcPts val="180"/>
              </a:spcBef>
              <a:tabLst>
                <a:tab pos="367665" algn="l"/>
              </a:tabLst>
            </a:pPr>
            <a:r>
              <a:rPr dirty="0" sz="2400" spc="15">
                <a:latin typeface="Times New Roman"/>
                <a:cs typeface="Times New Roman"/>
              </a:rPr>
              <a:t>is	</a:t>
            </a:r>
            <a:r>
              <a:rPr dirty="0" sz="2400" spc="20">
                <a:latin typeface="Times New Roman"/>
                <a:cs typeface="Times New Roman"/>
              </a:rPr>
              <a:t>immediately</a:t>
            </a:r>
            <a:r>
              <a:rPr dirty="0" sz="2400" spc="-21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available</a:t>
            </a:r>
            <a:r>
              <a:rPr dirty="0" sz="2400" spc="-1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  </a:t>
            </a:r>
            <a:r>
              <a:rPr dirty="0" sz="2400" spc="15">
                <a:latin typeface="Times New Roman"/>
                <a:cs typeface="Times New Roman"/>
              </a:rPr>
              <a:t>contraction  </a:t>
            </a:r>
            <a:r>
              <a:rPr dirty="0" sz="2400" spc="-5">
                <a:latin typeface="Times New Roman"/>
                <a:cs typeface="Times New Roman"/>
              </a:rPr>
              <a:t>just </a:t>
            </a:r>
            <a:r>
              <a:rPr dirty="0" sz="2400" spc="15">
                <a:latin typeface="Times New Roman"/>
                <a:cs typeface="Times New Roman"/>
              </a:rPr>
              <a:t>as</a:t>
            </a:r>
            <a:r>
              <a:rPr dirty="0" sz="2400" spc="-3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stored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4315" y="6098857"/>
            <a:ext cx="181610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0">
                <a:latin typeface="Times New Roman"/>
                <a:cs typeface="Times New Roman"/>
              </a:rPr>
              <a:t>energy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310">
                <a:latin typeface="Times New Roman"/>
                <a:cs typeface="Times New Roman"/>
              </a:rPr>
              <a:t> </a:t>
            </a:r>
            <a:r>
              <a:rPr dirty="0" sz="2400" spc="-160">
                <a:latin typeface="Times New Roman"/>
                <a:cs typeface="Times New Roman"/>
              </a:rPr>
              <a:t>ATP.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3370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1-Phosphocreatine-creatine </a:t>
            </a:r>
            <a:r>
              <a:rPr dirty="0" sz="2400" spc="-10" b="1">
                <a:latin typeface="Times New Roman"/>
                <a:cs typeface="Times New Roman"/>
              </a:rPr>
              <a:t>system </a:t>
            </a:r>
            <a:r>
              <a:rPr dirty="0" sz="2400" spc="5" b="1">
                <a:latin typeface="Times New Roman"/>
                <a:cs typeface="Times New Roman"/>
              </a:rPr>
              <a:t>(creatine </a:t>
            </a:r>
            <a:r>
              <a:rPr dirty="0" sz="2400" b="1">
                <a:latin typeface="Times New Roman"/>
                <a:cs typeface="Times New Roman"/>
              </a:rPr>
              <a:t>˜</a:t>
            </a:r>
            <a:r>
              <a:rPr dirty="0" sz="2400" spc="-275" b="1">
                <a:latin typeface="Times New Roman"/>
                <a:cs typeface="Times New Roman"/>
              </a:rPr>
              <a:t> </a:t>
            </a:r>
            <a:r>
              <a:rPr dirty="0" sz="2400" spc="5" b="1">
                <a:latin typeface="Times New Roman"/>
                <a:cs typeface="Times New Roman"/>
              </a:rPr>
              <a:t>Po3)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869696"/>
            <a:ext cx="401320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39264" algn="l"/>
              </a:tabLst>
            </a:pPr>
            <a:r>
              <a:rPr dirty="0" sz="2400" spc="-10" b="1">
                <a:latin typeface="Times New Roman"/>
                <a:cs typeface="Times New Roman"/>
              </a:rPr>
              <a:t>Phosphagen	</a:t>
            </a:r>
            <a:r>
              <a:rPr dirty="0" sz="2400" spc="5" b="1">
                <a:latin typeface="Times New Roman"/>
                <a:cs typeface="Times New Roman"/>
              </a:rPr>
              <a:t>energy</a:t>
            </a:r>
            <a:r>
              <a:rPr dirty="0" sz="2400" spc="-14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system: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387835"/>
            <a:ext cx="4131945" cy="3521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123189" indent="-292100">
              <a:lnSpc>
                <a:spcPct val="100699"/>
              </a:lnSpc>
            </a:pPr>
            <a:r>
              <a:rPr dirty="0" sz="2400">
                <a:latin typeface="Times New Roman"/>
                <a:cs typeface="Times New Roman"/>
              </a:rPr>
              <a:t>Formed of </a:t>
            </a:r>
            <a:r>
              <a:rPr dirty="0" sz="2400" spc="15">
                <a:latin typeface="Times New Roman"/>
                <a:cs typeface="Times New Roman"/>
              </a:rPr>
              <a:t>combined </a:t>
            </a:r>
            <a:r>
              <a:rPr dirty="0" sz="2400" spc="10">
                <a:latin typeface="Times New Roman"/>
                <a:cs typeface="Times New Roman"/>
              </a:rPr>
              <a:t>amounts</a:t>
            </a:r>
            <a:r>
              <a:rPr dirty="0" sz="2400" spc="-4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20">
                <a:latin typeface="Times New Roman"/>
                <a:cs typeface="Times New Roman"/>
              </a:rPr>
              <a:t>cell </a:t>
            </a:r>
            <a:r>
              <a:rPr dirty="0" sz="2400" spc="-80" b="1">
                <a:solidFill>
                  <a:srgbClr val="3333CC"/>
                </a:solidFill>
                <a:latin typeface="Times New Roman"/>
                <a:cs typeface="Times New Roman"/>
              </a:rPr>
              <a:t>ATP </a:t>
            </a:r>
            <a:r>
              <a:rPr dirty="0" sz="2400" b="1">
                <a:solidFill>
                  <a:srgbClr val="3333CC"/>
                </a:solidFill>
                <a:latin typeface="Times New Roman"/>
                <a:cs typeface="Times New Roman"/>
              </a:rPr>
              <a:t>+</a:t>
            </a:r>
            <a:r>
              <a:rPr dirty="0" sz="2400" spc="-235" b="1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3333CC"/>
                </a:solidFill>
                <a:latin typeface="Times New Roman"/>
                <a:cs typeface="Times New Roman"/>
              </a:rPr>
              <a:t>CP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100699"/>
              </a:lnSpc>
              <a:spcBef>
                <a:spcPts val="1100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-10">
                <a:latin typeface="Times New Roman"/>
                <a:cs typeface="Times New Roman"/>
              </a:rPr>
              <a:t>Together </a:t>
            </a:r>
            <a:r>
              <a:rPr dirty="0" sz="2400">
                <a:latin typeface="Times New Roman"/>
                <a:cs typeface="Times New Roman"/>
              </a:rPr>
              <a:t>provide </a:t>
            </a:r>
            <a:r>
              <a:rPr dirty="0" sz="2400" spc="20">
                <a:latin typeface="Times New Roman"/>
                <a:cs typeface="Times New Roman"/>
              </a:rPr>
              <a:t>maximal  </a:t>
            </a:r>
            <a:r>
              <a:rPr dirty="0" sz="2400" spc="5">
                <a:latin typeface="Times New Roman"/>
                <a:cs typeface="Times New Roman"/>
              </a:rPr>
              <a:t>muscle </a:t>
            </a:r>
            <a:r>
              <a:rPr dirty="0" sz="2400" spc="-5">
                <a:latin typeface="Times New Roman"/>
                <a:cs typeface="Times New Roman"/>
              </a:rPr>
              <a:t>power </a:t>
            </a:r>
            <a:r>
              <a:rPr dirty="0" sz="2400">
                <a:latin typeface="Times New Roman"/>
                <a:cs typeface="Times New Roman"/>
              </a:rPr>
              <a:t>for 8-10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seconds  (enough for 100 </a:t>
            </a:r>
            <a:r>
              <a:rPr dirty="0" sz="2400" spc="20">
                <a:latin typeface="Times New Roman"/>
                <a:cs typeface="Times New Roman"/>
              </a:rPr>
              <a:t>meter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run).</a:t>
            </a:r>
            <a:endParaRPr sz="2400">
              <a:latin typeface="Times New Roman"/>
              <a:cs typeface="Times New Roman"/>
            </a:endParaRPr>
          </a:p>
          <a:p>
            <a:pPr marL="304800" marR="123189" indent="-292100">
              <a:lnSpc>
                <a:spcPct val="99500"/>
              </a:lnSpc>
              <a:spcBef>
                <a:spcPts val="1135"/>
              </a:spcBef>
              <a:buClr>
                <a:srgbClr val="1287C3"/>
              </a:buClr>
              <a:buSzPct val="145833"/>
              <a:buFont typeface="Arial"/>
              <a:buChar char="•"/>
              <a:tabLst>
                <a:tab pos="304800" algn="l"/>
              </a:tabLst>
            </a:pPr>
            <a:r>
              <a:rPr dirty="0" sz="2400" spc="10">
                <a:latin typeface="Times New Roman"/>
                <a:cs typeface="Times New Roman"/>
              </a:rPr>
              <a:t>Energy </a:t>
            </a:r>
            <a:r>
              <a:rPr dirty="0" sz="2400">
                <a:latin typeface="Times New Roman"/>
                <a:cs typeface="Times New Roman"/>
              </a:rPr>
              <a:t>of phosphagen </a:t>
            </a:r>
            <a:r>
              <a:rPr dirty="0" sz="2400" spc="-5">
                <a:latin typeface="Times New Roman"/>
                <a:cs typeface="Times New Roman"/>
              </a:rPr>
              <a:t>system  </a:t>
            </a:r>
            <a:r>
              <a:rPr dirty="0" sz="2400" spc="15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useful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maximal </a:t>
            </a:r>
            <a:r>
              <a:rPr dirty="0" sz="2400" spc="-10" b="1">
                <a:solidFill>
                  <a:srgbClr val="C00000"/>
                </a:solidFill>
                <a:latin typeface="Times New Roman"/>
                <a:cs typeface="Times New Roman"/>
              </a:rPr>
              <a:t>short  </a:t>
            </a:r>
            <a:r>
              <a:rPr dirty="0" sz="2400" spc="-15" b="1">
                <a:solidFill>
                  <a:srgbClr val="C00000"/>
                </a:solidFill>
                <a:latin typeface="Times New Roman"/>
                <a:cs typeface="Times New Roman"/>
              </a:rPr>
              <a:t>bursts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muscle </a:t>
            </a:r>
            <a:r>
              <a:rPr dirty="0" sz="2400" spc="-10" b="1">
                <a:solidFill>
                  <a:srgbClr val="C00000"/>
                </a:solidFill>
                <a:latin typeface="Times New Roman"/>
                <a:cs typeface="Times New Roman"/>
              </a:rPr>
              <a:t>power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( </a:t>
            </a: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</a:rPr>
              <a:t>8-10  seconds)</a:t>
            </a:r>
            <a:r>
              <a:rPr dirty="0" sz="2000" spc="5">
                <a:solidFill>
                  <a:srgbClr val="C00000"/>
                </a:solidFill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7500" y="0"/>
            <a:ext cx="3517900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10200" y="3467100"/>
            <a:ext cx="3505200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5190" y="6195059"/>
            <a:ext cx="101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7300" y="228600"/>
            <a:ext cx="3949700" cy="645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6100" y="58419"/>
            <a:ext cx="6104890" cy="304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2-</a:t>
            </a:r>
            <a:r>
              <a:rPr dirty="0" sz="2000" spc="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C00000"/>
                </a:solidFill>
                <a:latin typeface="Times New Roman"/>
                <a:cs typeface="Times New Roman"/>
              </a:rPr>
              <a:t>Glycogen-Lactic</a:t>
            </a:r>
            <a:r>
              <a:rPr dirty="0" sz="2000" spc="-2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C00000"/>
                </a:solidFill>
                <a:latin typeface="Times New Roman"/>
                <a:cs typeface="Times New Roman"/>
              </a:rPr>
              <a:t>acid</a:t>
            </a:r>
            <a:r>
              <a:rPr dirty="0" sz="2000" spc="-13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</a:rPr>
              <a:t>System</a:t>
            </a:r>
            <a:r>
              <a:rPr dirty="0" sz="2000" spc="-8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</a:rPr>
              <a:t>(anaerobic</a:t>
            </a:r>
            <a:r>
              <a:rPr dirty="0" sz="2000" spc="-10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15" b="1">
                <a:solidFill>
                  <a:srgbClr val="C00000"/>
                </a:solidFill>
                <a:latin typeface="Times New Roman"/>
                <a:cs typeface="Times New Roman"/>
              </a:rPr>
              <a:t>Metabolism)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625" y="439585"/>
            <a:ext cx="2303145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5" b="1">
                <a:latin typeface="Arial Black"/>
                <a:cs typeface="Arial Black"/>
              </a:rPr>
              <a:t>Anaerobic</a:t>
            </a:r>
            <a:r>
              <a:rPr dirty="0" sz="1700" spc="110" b="1">
                <a:latin typeface="Arial Black"/>
                <a:cs typeface="Arial Black"/>
              </a:rPr>
              <a:t> </a:t>
            </a:r>
            <a:r>
              <a:rPr dirty="0" sz="1700" spc="-15" b="1">
                <a:latin typeface="Arial Black"/>
                <a:cs typeface="Arial Black"/>
              </a:rPr>
              <a:t>pathway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8099" y="924090"/>
            <a:ext cx="3298190" cy="71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b="1">
                <a:latin typeface="Arial Black"/>
                <a:cs typeface="Arial Black"/>
              </a:rPr>
              <a:t>Glycolysis</a:t>
            </a:r>
            <a:r>
              <a:rPr dirty="0" sz="1300" spc="60" b="1">
                <a:latin typeface="Arial Black"/>
                <a:cs typeface="Arial Black"/>
              </a:rPr>
              <a:t> </a:t>
            </a:r>
            <a:r>
              <a:rPr dirty="0" sz="1300" spc="20" b="1">
                <a:latin typeface="Arial Black"/>
                <a:cs typeface="Arial Black"/>
              </a:rPr>
              <a:t>and</a:t>
            </a:r>
            <a:r>
              <a:rPr dirty="0" sz="1300" spc="-114" b="1">
                <a:latin typeface="Arial Black"/>
                <a:cs typeface="Arial Black"/>
              </a:rPr>
              <a:t> </a:t>
            </a:r>
            <a:r>
              <a:rPr dirty="0" sz="1300" b="1">
                <a:latin typeface="Arial Black"/>
                <a:cs typeface="Arial Black"/>
              </a:rPr>
              <a:t>lactic</a:t>
            </a:r>
            <a:r>
              <a:rPr dirty="0" sz="1300" spc="-15" b="1">
                <a:latin typeface="Arial Black"/>
                <a:cs typeface="Arial Black"/>
              </a:rPr>
              <a:t> </a:t>
            </a:r>
            <a:r>
              <a:rPr dirty="0" sz="1300" spc="5" b="1">
                <a:latin typeface="Arial Black"/>
                <a:cs typeface="Arial Black"/>
              </a:rPr>
              <a:t>acid</a:t>
            </a:r>
            <a:r>
              <a:rPr dirty="0" sz="1300" spc="-114" b="1">
                <a:latin typeface="Arial Black"/>
                <a:cs typeface="Arial Black"/>
              </a:rPr>
              <a:t> </a:t>
            </a:r>
            <a:r>
              <a:rPr dirty="0" sz="1300" spc="5" b="1">
                <a:latin typeface="Arial Black"/>
                <a:cs typeface="Arial Black"/>
              </a:rPr>
              <a:t>for</a:t>
            </a:r>
            <a:r>
              <a:rPr dirty="0" sz="1300" spc="-320" b="1">
                <a:latin typeface="Arial Black"/>
                <a:cs typeface="Arial Black"/>
              </a:rPr>
              <a:t> </a:t>
            </a:r>
            <a:r>
              <a:rPr dirty="0" sz="1300" spc="5" b="1">
                <a:latin typeface="Arial Black"/>
                <a:cs typeface="Arial Black"/>
              </a:rPr>
              <a:t>mation</a:t>
            </a:r>
            <a:endParaRPr sz="1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919"/>
              </a:spcBef>
            </a:pPr>
            <a:r>
              <a:rPr dirty="0" sz="1300" spc="10" b="1">
                <a:latin typeface="Arial Black"/>
                <a:cs typeface="Arial Black"/>
              </a:rPr>
              <a:t>Energy </a:t>
            </a:r>
            <a:r>
              <a:rPr dirty="0" sz="1300" spc="20" b="1">
                <a:latin typeface="Arial Black"/>
                <a:cs typeface="Arial Black"/>
              </a:rPr>
              <a:t>source:</a:t>
            </a:r>
            <a:r>
              <a:rPr dirty="0" sz="1300" spc="-295" b="1">
                <a:latin typeface="Arial Black"/>
                <a:cs typeface="Arial Black"/>
              </a:rPr>
              <a:t> </a:t>
            </a:r>
            <a:r>
              <a:rPr dirty="0" sz="1300" b="1">
                <a:latin typeface="Arial"/>
                <a:cs typeface="Arial"/>
              </a:rPr>
              <a:t>glucose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5900" y="2358047"/>
            <a:ext cx="1719580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7465" marR="35560" indent="7620">
              <a:lnSpc>
                <a:spcPts val="1500"/>
              </a:lnSpc>
            </a:pPr>
            <a:r>
              <a:rPr dirty="0" sz="1300" spc="-5" b="1">
                <a:latin typeface="Arial"/>
                <a:cs typeface="Arial"/>
              </a:rPr>
              <a:t>Glucose </a:t>
            </a:r>
            <a:r>
              <a:rPr dirty="0" sz="1300" spc="-15" b="1">
                <a:latin typeface="Arial"/>
                <a:cs typeface="Arial"/>
              </a:rPr>
              <a:t>(from  </a:t>
            </a:r>
            <a:r>
              <a:rPr dirty="0" sz="1300" spc="-5" b="1">
                <a:latin typeface="Arial"/>
                <a:cs typeface="Arial"/>
              </a:rPr>
              <a:t>glycogen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breakdown  </a:t>
            </a:r>
            <a:r>
              <a:rPr dirty="0" sz="1300" spc="5" b="1"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360"/>
              </a:lnSpc>
            </a:pPr>
            <a:r>
              <a:rPr dirty="0" sz="1300" spc="-5" b="1">
                <a:latin typeface="Arial"/>
                <a:cs typeface="Arial"/>
              </a:rPr>
              <a:t>delivered </a:t>
            </a:r>
            <a:r>
              <a:rPr dirty="0" sz="1300" spc="-10" b="1">
                <a:latin typeface="Arial"/>
                <a:cs typeface="Arial"/>
              </a:rPr>
              <a:t>from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blood)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0" y="3349751"/>
            <a:ext cx="854075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5080" indent="-25400">
              <a:lnSpc>
                <a:spcPts val="1400"/>
              </a:lnSpc>
            </a:pPr>
            <a:r>
              <a:rPr dirty="0" sz="1300" spc="-15" b="1">
                <a:latin typeface="Arial"/>
                <a:cs typeface="Arial"/>
              </a:rPr>
              <a:t>G</a:t>
            </a:r>
            <a:r>
              <a:rPr dirty="0" sz="1300" spc="35" b="1">
                <a:latin typeface="Arial"/>
                <a:cs typeface="Arial"/>
              </a:rPr>
              <a:t>l</a:t>
            </a:r>
            <a:r>
              <a:rPr dirty="0" sz="1300" spc="-25" b="1">
                <a:latin typeface="Arial"/>
                <a:cs typeface="Arial"/>
              </a:rPr>
              <a:t>yc</a:t>
            </a:r>
            <a:r>
              <a:rPr dirty="0" sz="1300" spc="5" b="1">
                <a:latin typeface="Arial"/>
                <a:cs typeface="Arial"/>
              </a:rPr>
              <a:t>o</a:t>
            </a:r>
            <a:r>
              <a:rPr dirty="0" sz="1300" spc="35" b="1">
                <a:latin typeface="Arial"/>
                <a:cs typeface="Arial"/>
              </a:rPr>
              <a:t>l</a:t>
            </a:r>
            <a:r>
              <a:rPr dirty="0" sz="1300" spc="-25" b="1">
                <a:latin typeface="Arial"/>
                <a:cs typeface="Arial"/>
              </a:rPr>
              <a:t>ys</a:t>
            </a:r>
            <a:r>
              <a:rPr dirty="0" sz="1300" spc="35" b="1">
                <a:latin typeface="Arial"/>
                <a:cs typeface="Arial"/>
              </a:rPr>
              <a:t>i</a:t>
            </a:r>
            <a:r>
              <a:rPr dirty="0" sz="1300" b="1">
                <a:latin typeface="Arial"/>
                <a:cs typeface="Arial"/>
              </a:rPr>
              <a:t>s  </a:t>
            </a:r>
            <a:r>
              <a:rPr dirty="0" sz="1300" spc="15" b="1">
                <a:latin typeface="Arial"/>
                <a:cs typeface="Arial"/>
              </a:rPr>
              <a:t>in</a:t>
            </a:r>
            <a:r>
              <a:rPr dirty="0" sz="1300" spc="-145" b="1">
                <a:latin typeface="Arial"/>
                <a:cs typeface="Arial"/>
              </a:rPr>
              <a:t> </a:t>
            </a:r>
            <a:r>
              <a:rPr dirty="0" sz="1300" spc="-15" b="1">
                <a:latin typeface="Arial"/>
                <a:cs typeface="Arial"/>
              </a:rPr>
              <a:t>cytosol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8749" y="4330852"/>
            <a:ext cx="100266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latin typeface="Arial"/>
                <a:cs typeface="Arial"/>
              </a:rPr>
              <a:t>Pyruvic</a:t>
            </a:r>
            <a:r>
              <a:rPr dirty="0" sz="1300" spc="-75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acid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9762" y="4480090"/>
            <a:ext cx="65976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net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gain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5939" y="4848733"/>
            <a:ext cx="735965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300" spc="-40" b="1">
                <a:latin typeface="Arial"/>
                <a:cs typeface="Arial"/>
              </a:rPr>
              <a:t>R</a:t>
            </a:r>
            <a:r>
              <a:rPr dirty="0" sz="1300" spc="-25" b="1">
                <a:latin typeface="Arial"/>
                <a:cs typeface="Arial"/>
              </a:rPr>
              <a:t>e</a:t>
            </a:r>
            <a:r>
              <a:rPr dirty="0" sz="1300" spc="35" b="1">
                <a:latin typeface="Arial"/>
                <a:cs typeface="Arial"/>
              </a:rPr>
              <a:t>l</a:t>
            </a:r>
            <a:r>
              <a:rPr dirty="0" sz="1300" spc="-25" b="1">
                <a:latin typeface="Arial"/>
                <a:cs typeface="Arial"/>
              </a:rPr>
              <a:t>ease</a:t>
            </a:r>
            <a:r>
              <a:rPr dirty="0" sz="1300" b="1">
                <a:latin typeface="Arial"/>
                <a:cs typeface="Arial"/>
              </a:rPr>
              <a:t>d  </a:t>
            </a:r>
            <a:r>
              <a:rPr dirty="0" sz="1300" spc="-20" b="1">
                <a:latin typeface="Arial"/>
                <a:cs typeface="Arial"/>
              </a:rPr>
              <a:t>to</a:t>
            </a:r>
            <a:r>
              <a:rPr dirty="0" sz="1300" spc="-55" b="1">
                <a:latin typeface="Arial"/>
                <a:cs typeface="Arial"/>
              </a:rPr>
              <a:t> </a:t>
            </a:r>
            <a:r>
              <a:rPr dirty="0" sz="1300" spc="10" b="1">
                <a:latin typeface="Arial"/>
                <a:cs typeface="Arial"/>
              </a:rPr>
              <a:t>blood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4350" y="4892840"/>
            <a:ext cx="87566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Lactic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acid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7027" y="5692647"/>
            <a:ext cx="3250565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30"/>
              </a:lnSpc>
            </a:pPr>
            <a:r>
              <a:rPr dirty="0" sz="1300" spc="15" b="1">
                <a:latin typeface="Arial Black"/>
                <a:cs typeface="Arial Black"/>
              </a:rPr>
              <a:t>Oxygen use:</a:t>
            </a:r>
            <a:r>
              <a:rPr dirty="0" sz="1300" spc="-355" b="1">
                <a:latin typeface="Arial Black"/>
                <a:cs typeface="Arial Black"/>
              </a:rPr>
              <a:t> </a:t>
            </a:r>
            <a:r>
              <a:rPr dirty="0" sz="1300" spc="-10" b="1">
                <a:latin typeface="Arial"/>
                <a:cs typeface="Arial"/>
              </a:rPr>
              <a:t>None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dirty="0" sz="1300" spc="10" b="1">
                <a:latin typeface="Arial Black"/>
                <a:cs typeface="Arial Black"/>
              </a:rPr>
              <a:t>Products: </a:t>
            </a:r>
            <a:r>
              <a:rPr dirty="0" sz="1300" b="1">
                <a:latin typeface="Arial"/>
                <a:cs typeface="Arial"/>
              </a:rPr>
              <a:t>2 </a:t>
            </a:r>
            <a:r>
              <a:rPr dirty="0" sz="1300" spc="-45" b="1">
                <a:latin typeface="Arial"/>
                <a:cs typeface="Arial"/>
              </a:rPr>
              <a:t>ATP </a:t>
            </a:r>
            <a:r>
              <a:rPr dirty="0" sz="1300" spc="-10" b="1">
                <a:latin typeface="Arial"/>
                <a:cs typeface="Arial"/>
              </a:rPr>
              <a:t>per </a:t>
            </a:r>
            <a:r>
              <a:rPr dirty="0" sz="1300" spc="-5" b="1">
                <a:latin typeface="Arial"/>
                <a:cs typeface="Arial"/>
              </a:rPr>
              <a:t>glucose, lactic</a:t>
            </a:r>
            <a:r>
              <a:rPr dirty="0" sz="1300" spc="-140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acid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dirty="0" sz="1300" spc="10" b="1">
                <a:latin typeface="Arial Black"/>
                <a:cs typeface="Arial Black"/>
              </a:rPr>
              <a:t>Duration</a:t>
            </a:r>
            <a:r>
              <a:rPr dirty="0" sz="1300" spc="-120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of</a:t>
            </a:r>
            <a:r>
              <a:rPr dirty="0" sz="1300" spc="30" b="1">
                <a:latin typeface="Arial Black"/>
                <a:cs typeface="Arial Black"/>
              </a:rPr>
              <a:t> </a:t>
            </a:r>
            <a:r>
              <a:rPr dirty="0" sz="1300" spc="20" b="1">
                <a:latin typeface="Arial Black"/>
                <a:cs typeface="Arial Black"/>
              </a:rPr>
              <a:t>energy</a:t>
            </a:r>
            <a:r>
              <a:rPr dirty="0" sz="1300" spc="-145" b="1">
                <a:latin typeface="Arial Black"/>
                <a:cs typeface="Arial Black"/>
              </a:rPr>
              <a:t> </a:t>
            </a:r>
            <a:r>
              <a:rPr dirty="0" sz="1300" spc="15" b="1">
                <a:latin typeface="Arial Black"/>
                <a:cs typeface="Arial Black"/>
              </a:rPr>
              <a:t>provided:</a:t>
            </a:r>
            <a:r>
              <a:rPr dirty="0" sz="1300" spc="-180" b="1">
                <a:latin typeface="Arial Black"/>
                <a:cs typeface="Arial Black"/>
              </a:rPr>
              <a:t> </a:t>
            </a:r>
            <a:r>
              <a:rPr dirty="0" sz="1300" spc="-30" b="1">
                <a:latin typeface="Arial"/>
                <a:cs typeface="Arial"/>
              </a:rPr>
              <a:t>30-40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300" spc="-15" b="1">
                <a:latin typeface="Arial"/>
                <a:cs typeface="Arial"/>
              </a:rPr>
              <a:t>seconds, </a:t>
            </a:r>
            <a:r>
              <a:rPr dirty="0" sz="1300" b="1">
                <a:latin typeface="Arial"/>
                <a:cs typeface="Arial"/>
              </a:rPr>
              <a:t>or </a:t>
            </a:r>
            <a:r>
              <a:rPr dirty="0" sz="1300" spc="5" b="1">
                <a:latin typeface="Arial"/>
                <a:cs typeface="Arial"/>
              </a:rPr>
              <a:t>slightly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5" b="1">
                <a:latin typeface="Arial"/>
                <a:cs typeface="Arial"/>
              </a:rPr>
              <a:t>more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2762" y="4110189"/>
            <a:ext cx="11747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b="1"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900" y="2755900"/>
            <a:ext cx="13208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70700" y="3098800"/>
            <a:ext cx="4572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50100" y="3086100"/>
            <a:ext cx="18923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70700" y="3429000"/>
            <a:ext cx="4572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50100" y="3416300"/>
            <a:ext cx="1993900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50100" y="3695700"/>
            <a:ext cx="1701800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50100" y="3962400"/>
            <a:ext cx="1371600" cy="571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70700" y="4305300"/>
            <a:ext cx="4572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50100" y="4292600"/>
            <a:ext cx="1651000" cy="571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012940" y="2852420"/>
            <a:ext cx="1955164" cy="182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72415">
              <a:lnSpc>
                <a:spcPct val="100000"/>
              </a:lnSpc>
            </a:pPr>
            <a:r>
              <a:rPr dirty="0" sz="1800" spc="5">
                <a:latin typeface="Gill Sans MT"/>
                <a:cs typeface="Gill Sans MT"/>
              </a:rPr>
              <a:t>Anaerobic</a:t>
            </a:r>
            <a:endParaRPr sz="1800">
              <a:latin typeface="Gill Sans MT"/>
              <a:cs typeface="Gill Sans MT"/>
            </a:endParaRPr>
          </a:p>
          <a:p>
            <a:pPr marL="304800" indent="-292100">
              <a:lnSpc>
                <a:spcPct val="100000"/>
              </a:lnSpc>
              <a:spcBef>
                <a:spcPts val="439"/>
              </a:spcBef>
              <a:buChar char="–"/>
              <a:tabLst>
                <a:tab pos="304165" algn="l"/>
                <a:tab pos="304800" algn="l"/>
              </a:tabLst>
            </a:pPr>
            <a:r>
              <a:rPr dirty="0" sz="1800">
                <a:latin typeface="Gill Sans MT"/>
                <a:cs typeface="Gill Sans MT"/>
              </a:rPr>
              <a:t>Without</a:t>
            </a:r>
            <a:r>
              <a:rPr dirty="0" sz="1800" spc="-55">
                <a:latin typeface="Gill Sans MT"/>
                <a:cs typeface="Gill Sans MT"/>
              </a:rPr>
              <a:t> </a:t>
            </a:r>
            <a:r>
              <a:rPr dirty="0" sz="1800" spc="10">
                <a:latin typeface="Gill Sans MT"/>
                <a:cs typeface="Gill Sans MT"/>
              </a:rPr>
              <a:t>oxygen</a:t>
            </a:r>
            <a:endParaRPr sz="1800">
              <a:latin typeface="Gill Sans MT"/>
              <a:cs typeface="Gill Sans MT"/>
            </a:endParaRPr>
          </a:p>
          <a:p>
            <a:pPr marL="304800" marR="5080" indent="-292100">
              <a:lnSpc>
                <a:spcPct val="99500"/>
              </a:lnSpc>
              <a:spcBef>
                <a:spcPts val="450"/>
              </a:spcBef>
              <a:buChar char="–"/>
              <a:tabLst>
                <a:tab pos="304165" algn="l"/>
                <a:tab pos="304800" algn="l"/>
              </a:tabLst>
            </a:pPr>
            <a:r>
              <a:rPr dirty="0" sz="1800" spc="-5">
                <a:latin typeface="Gill Sans MT"/>
                <a:cs typeface="Gill Sans MT"/>
              </a:rPr>
              <a:t>Source </a:t>
            </a:r>
            <a:r>
              <a:rPr dirty="0" sz="1800">
                <a:latin typeface="Gill Sans MT"/>
                <a:cs typeface="Gill Sans MT"/>
              </a:rPr>
              <a:t>of</a:t>
            </a:r>
            <a:r>
              <a:rPr dirty="0" sz="1800" spc="-75">
                <a:latin typeface="Gill Sans MT"/>
                <a:cs typeface="Gill Sans MT"/>
              </a:rPr>
              <a:t> </a:t>
            </a:r>
            <a:r>
              <a:rPr dirty="0" sz="1800" spc="10">
                <a:latin typeface="Gill Sans MT"/>
                <a:cs typeface="Gill Sans MT"/>
              </a:rPr>
              <a:t>energy:  </a:t>
            </a:r>
            <a:r>
              <a:rPr dirty="0" sz="1800" spc="-5">
                <a:latin typeface="Gill Sans MT"/>
                <a:cs typeface="Gill Sans MT"/>
              </a:rPr>
              <a:t>Carbohydrate  </a:t>
            </a:r>
            <a:r>
              <a:rPr dirty="0" sz="1800" spc="5">
                <a:latin typeface="Gill Sans MT"/>
                <a:cs typeface="Gill Sans MT"/>
              </a:rPr>
              <a:t>(glycolysis)</a:t>
            </a:r>
            <a:endParaRPr sz="1800">
              <a:latin typeface="Gill Sans MT"/>
              <a:cs typeface="Gill Sans MT"/>
            </a:endParaRPr>
          </a:p>
          <a:p>
            <a:pPr marL="304800" indent="-292100">
              <a:lnSpc>
                <a:spcPct val="100000"/>
              </a:lnSpc>
              <a:spcBef>
                <a:spcPts val="440"/>
              </a:spcBef>
              <a:buChar char="–"/>
              <a:tabLst>
                <a:tab pos="304165" algn="l"/>
                <a:tab pos="304800" algn="l"/>
              </a:tabLst>
            </a:pPr>
            <a:r>
              <a:rPr dirty="0" sz="1800" spc="10">
                <a:latin typeface="Gill Sans MT"/>
                <a:cs typeface="Gill Sans MT"/>
              </a:rPr>
              <a:t>Lactate </a:t>
            </a:r>
            <a:r>
              <a:rPr dirty="0" sz="1800">
                <a:latin typeface="Gill Sans MT"/>
                <a:cs typeface="Gill Sans MT"/>
              </a:rPr>
              <a:t>&amp;</a:t>
            </a:r>
            <a:r>
              <a:rPr dirty="0" sz="1800" spc="-385">
                <a:latin typeface="Gill Sans MT"/>
                <a:cs typeface="Gill Sans MT"/>
              </a:rPr>
              <a:t> </a:t>
            </a:r>
            <a:r>
              <a:rPr dirty="0" sz="1800" spc="-65">
                <a:latin typeface="Gill Sans MT"/>
                <a:cs typeface="Gill Sans MT"/>
              </a:rPr>
              <a:t>ATP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65900" y="4406900"/>
            <a:ext cx="927100" cy="431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29400" y="4521200"/>
            <a:ext cx="649605" cy="152400"/>
          </a:xfrm>
          <a:custGeom>
            <a:avLst/>
            <a:gdLst/>
            <a:ahLst/>
            <a:cxnLst/>
            <a:rect l="l" t="t" r="r" b="b"/>
            <a:pathLst>
              <a:path w="649604" h="152400">
                <a:moveTo>
                  <a:pt x="496887" y="0"/>
                </a:moveTo>
                <a:lnTo>
                  <a:pt x="496887" y="50800"/>
                </a:lnTo>
                <a:lnTo>
                  <a:pt x="0" y="50800"/>
                </a:lnTo>
                <a:lnTo>
                  <a:pt x="0" y="101600"/>
                </a:lnTo>
                <a:lnTo>
                  <a:pt x="496887" y="101600"/>
                </a:lnTo>
                <a:lnTo>
                  <a:pt x="496887" y="152400"/>
                </a:lnTo>
                <a:lnTo>
                  <a:pt x="649287" y="76200"/>
                </a:lnTo>
                <a:lnTo>
                  <a:pt x="496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2017-01-02T21:41:33Z</dcterms:created>
  <dcterms:modified xsi:type="dcterms:W3CDTF">2017-01-02T21:41:33Z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2017-01-02T00:00:00Z</vt:filetime>
  </property>
</Properties>
</file>