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872" y="5945123"/>
            <a:ext cx="4899660" cy="913130"/>
          </a:xfrm>
          <a:custGeom>
            <a:avLst/>
            <a:gdLst/>
            <a:ahLst/>
            <a:cxnLst/>
            <a:rect l="l" t="t" r="r" b="b"/>
            <a:pathLst>
              <a:path w="4899660" h="913129">
                <a:moveTo>
                  <a:pt x="85583" y="21310"/>
                </a:moveTo>
                <a:lnTo>
                  <a:pt x="3638405" y="912874"/>
                </a:lnTo>
                <a:lnTo>
                  <a:pt x="4899656" y="912874"/>
                </a:lnTo>
                <a:lnTo>
                  <a:pt x="85583" y="21310"/>
                </a:lnTo>
                <a:close/>
              </a:path>
              <a:path w="4899660" h="913129">
                <a:moveTo>
                  <a:pt x="660" y="0"/>
                </a:moveTo>
                <a:lnTo>
                  <a:pt x="0" y="5460"/>
                </a:lnTo>
                <a:lnTo>
                  <a:pt x="85583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86155" y="5939028"/>
            <a:ext cx="3655695" cy="919480"/>
          </a:xfrm>
          <a:custGeom>
            <a:avLst/>
            <a:gdLst/>
            <a:ahLst/>
            <a:cxnLst/>
            <a:rect l="l" t="t" r="r" b="b"/>
            <a:pathLst>
              <a:path w="3655695" h="919479">
                <a:moveTo>
                  <a:pt x="0" y="0"/>
                </a:moveTo>
                <a:lnTo>
                  <a:pt x="7924" y="6350"/>
                </a:lnTo>
                <a:lnTo>
                  <a:pt x="2871731" y="918970"/>
                </a:lnTo>
                <a:lnTo>
                  <a:pt x="3655493" y="9189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85241"/>
            <a:ext cx="8376919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245117"/>
            <a:ext cx="4619625" cy="4045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63336" y="6430106"/>
            <a:ext cx="128905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38869" y="6582288"/>
            <a:ext cx="20955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udentconsult.com/content/default.cfm?ISBN=9781416045748&amp;amp;home=true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7067" y="4953000"/>
            <a:ext cx="7457440" cy="487680"/>
          </a:xfrm>
          <a:custGeom>
            <a:avLst/>
            <a:gdLst/>
            <a:ahLst/>
            <a:cxnLst/>
            <a:rect l="l" t="t" r="r" b="b"/>
            <a:pathLst>
              <a:path w="7457440" h="487679">
                <a:moveTo>
                  <a:pt x="7456932" y="0"/>
                </a:moveTo>
                <a:lnTo>
                  <a:pt x="0" y="289687"/>
                </a:lnTo>
                <a:lnTo>
                  <a:pt x="7456932" y="487680"/>
                </a:lnTo>
                <a:lnTo>
                  <a:pt x="7456932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471" y="5237988"/>
            <a:ext cx="9031605" cy="788035"/>
          </a:xfrm>
          <a:custGeom>
            <a:avLst/>
            <a:gdLst/>
            <a:ahLst/>
            <a:cxnLst/>
            <a:rect l="l" t="t" r="r" b="b"/>
            <a:pathLst>
              <a:path w="9031605" h="788035">
                <a:moveTo>
                  <a:pt x="9031528" y="0"/>
                </a:moveTo>
                <a:lnTo>
                  <a:pt x="0" y="0"/>
                </a:lnTo>
                <a:lnTo>
                  <a:pt x="9031528" y="787908"/>
                </a:lnTo>
                <a:lnTo>
                  <a:pt x="903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998718"/>
            <a:ext cx="9144000" cy="1859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91317"/>
            <a:ext cx="9143999" cy="8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95042" y="5460553"/>
            <a:ext cx="3247390" cy="1365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3810">
              <a:lnSpc>
                <a:spcPct val="120900"/>
              </a:lnSpc>
            </a:pPr>
            <a:r>
              <a:rPr dirty="0" sz="2400">
                <a:solidFill>
                  <a:srgbClr val="242424"/>
                </a:solidFill>
                <a:latin typeface="Lucida Sans Unicode"/>
                <a:cs typeface="Lucida Sans Unicode"/>
              </a:rPr>
              <a:t>Dr. </a:t>
            </a:r>
            <a:r>
              <a:rPr dirty="0" sz="2400" spc="-5">
                <a:solidFill>
                  <a:srgbClr val="242424"/>
                </a:solidFill>
                <a:latin typeface="Lucida Sans Unicode"/>
                <a:cs typeface="Lucida Sans Unicode"/>
              </a:rPr>
              <a:t>Aida </a:t>
            </a:r>
            <a:r>
              <a:rPr dirty="0" sz="2400">
                <a:solidFill>
                  <a:srgbClr val="242424"/>
                </a:solidFill>
                <a:latin typeface="Lucida Sans Unicode"/>
                <a:cs typeface="Lucida Sans Unicode"/>
              </a:rPr>
              <a:t>Korish  Assoc.Pro</a:t>
            </a:r>
            <a:r>
              <a:rPr dirty="0" sz="2400" spc="5">
                <a:solidFill>
                  <a:srgbClr val="242424"/>
                </a:solidFill>
                <a:latin typeface="Lucida Sans Unicode"/>
                <a:cs typeface="Lucida Sans Unicode"/>
              </a:rPr>
              <a:t>f</a:t>
            </a:r>
            <a:r>
              <a:rPr dirty="0" sz="2400" spc="-5">
                <a:solidFill>
                  <a:srgbClr val="242424"/>
                </a:solidFill>
                <a:latin typeface="Lucida Sans Unicode"/>
                <a:cs typeface="Lucida Sans Unicode"/>
              </a:rPr>
              <a:t>.Physiology  </a:t>
            </a:r>
            <a:r>
              <a:rPr dirty="0" sz="2400">
                <a:solidFill>
                  <a:srgbClr val="242424"/>
                </a:solidFill>
                <a:latin typeface="Lucida Sans Unicode"/>
                <a:cs typeface="Lucida Sans Unicode"/>
              </a:rPr>
              <a:t>KSU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658114"/>
            <a:ext cx="7386955" cy="6661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>
                <a:solidFill>
                  <a:srgbClr val="000000"/>
                </a:solidFill>
              </a:rPr>
              <a:t>Muscle adaptation to</a:t>
            </a:r>
            <a:r>
              <a:rPr dirty="0" sz="4000" spc="-150">
                <a:solidFill>
                  <a:srgbClr val="000000"/>
                </a:solidFill>
              </a:rPr>
              <a:t> </a:t>
            </a:r>
            <a:r>
              <a:rPr dirty="0" sz="4000" spc="-5">
                <a:solidFill>
                  <a:srgbClr val="000000"/>
                </a:solidFill>
              </a:rPr>
              <a:t>exercise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3067811" y="1527047"/>
            <a:ext cx="2628900" cy="2857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63336" y="6406083"/>
            <a:ext cx="1289050" cy="32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260">
              <a:lnSpc>
                <a:spcPct val="100000"/>
              </a:lnSpc>
            </a:pPr>
            <a:r>
              <a:rPr dirty="0" sz="1000" spc="-5">
                <a:solidFill>
                  <a:srgbClr val="E8EFF4"/>
                </a:solidFill>
                <a:latin typeface="Lucida Sans Unicode"/>
                <a:cs typeface="Lucida Sans Unicode"/>
              </a:rPr>
              <a:t>Dr.Aida Korish</a:t>
            </a:r>
            <a:r>
              <a:rPr dirty="0" sz="1000" spc="-70">
                <a:solidFill>
                  <a:srgbClr val="E8EFF4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">
                <a:solidFill>
                  <a:srgbClr val="E8EFF4"/>
                </a:solidFill>
                <a:latin typeface="Lucida Sans Unicode"/>
                <a:cs typeface="Lucida Sans Unicode"/>
              </a:rPr>
              <a:t>(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E8EFF4"/>
                </a:solidFill>
                <a:latin typeface="Lucida Sans Unicode"/>
                <a:cs typeface="Lucida Sans Unicode"/>
              </a:rPr>
              <a:t>akorish@ksu.edu.sa)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0818" y="6558483"/>
            <a:ext cx="10604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89609"/>
            <a:ext cx="7687309" cy="277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spc="-20" b="1">
                <a:solidFill>
                  <a:srgbClr val="001F5F"/>
                </a:solidFill>
                <a:latin typeface="Times New Roman"/>
                <a:cs typeface="Times New Roman"/>
              </a:rPr>
              <a:t>VO2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Max: </a:t>
            </a:r>
            <a:r>
              <a:rPr dirty="0" sz="2400">
                <a:latin typeface="Times New Roman"/>
                <a:cs typeface="Times New Roman"/>
              </a:rPr>
              <a:t>The rate of oxygen usage under</a:t>
            </a:r>
            <a:r>
              <a:rPr dirty="0" sz="2400" spc="-1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maximal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aerobic  metabolism </a:t>
            </a:r>
            <a:r>
              <a:rPr dirty="0" sz="2400" spc="-5">
                <a:latin typeface="Times New Roman"/>
                <a:cs typeface="Times New Roman"/>
              </a:rPr>
              <a:t>is </a:t>
            </a:r>
            <a:r>
              <a:rPr dirty="0" sz="2400" spc="-15">
                <a:latin typeface="Times New Roman"/>
                <a:cs typeface="Times New Roman"/>
              </a:rPr>
              <a:t>VO2 </a:t>
            </a:r>
            <a:r>
              <a:rPr dirty="0" sz="2400">
                <a:latin typeface="Times New Roman"/>
                <a:cs typeface="Times New Roman"/>
              </a:rPr>
              <a:t>Max. In the below study </a:t>
            </a:r>
            <a:r>
              <a:rPr dirty="0" sz="2400" spc="-5">
                <a:latin typeface="Times New Roman"/>
                <a:cs typeface="Times New Roman"/>
              </a:rPr>
              <a:t>VO</a:t>
            </a:r>
            <a:r>
              <a:rPr dirty="0" baseline="-20833" sz="2400" spc="-7">
                <a:latin typeface="Times New Roman"/>
                <a:cs typeface="Times New Roman"/>
              </a:rPr>
              <a:t>2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Max  </a:t>
            </a:r>
            <a:r>
              <a:rPr dirty="0" sz="2400">
                <a:latin typeface="Times New Roman"/>
                <a:cs typeface="Times New Roman"/>
              </a:rPr>
              <a:t>increased only about </a:t>
            </a:r>
            <a:r>
              <a:rPr dirty="0" sz="2400" spc="-5">
                <a:latin typeface="Times New Roman"/>
                <a:cs typeface="Times New Roman"/>
              </a:rPr>
              <a:t>10% </a:t>
            </a:r>
            <a:r>
              <a:rPr dirty="0" sz="2400">
                <a:latin typeface="Times New Roman"/>
                <a:cs typeface="Times New Roman"/>
              </a:rPr>
              <a:t>by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training.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400"/>
              </a:spcBef>
            </a:pPr>
            <a:r>
              <a:rPr dirty="0" sz="2400" spc="-10" b="1">
                <a:solidFill>
                  <a:srgbClr val="001F5F"/>
                </a:solidFill>
                <a:latin typeface="Times New Roman"/>
                <a:cs typeface="Times New Roman"/>
              </a:rPr>
              <a:t>Moreover </a:t>
            </a: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other factors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such</a:t>
            </a:r>
            <a:r>
              <a:rPr dirty="0" sz="2400" spc="-130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as: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3448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chest sizes in relation to body</a:t>
            </a:r>
            <a:r>
              <a:rPr dirty="0" sz="2400" spc="-16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Increase respiratory</a:t>
            </a:r>
            <a:r>
              <a:rPr dirty="0" sz="2400" spc="-8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001F5F"/>
                </a:solidFill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  <a:p>
            <a:pPr algn="ctr" marR="3910965">
              <a:lnSpc>
                <a:spcPct val="100000"/>
              </a:lnSpc>
              <a:spcBef>
                <a:spcPts val="395"/>
              </a:spcBef>
              <a:tabLst>
                <a:tab pos="1143635" algn="l"/>
              </a:tabLst>
            </a:pP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can</a:t>
            </a:r>
            <a:r>
              <a:rPr dirty="0" sz="24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also	increase </a:t>
            </a:r>
            <a:r>
              <a:rPr dirty="0" sz="2400" spc="-15">
                <a:solidFill>
                  <a:srgbClr val="001F5F"/>
                </a:solidFill>
                <a:latin typeface="Times New Roman"/>
                <a:cs typeface="Times New Roman"/>
              </a:rPr>
              <a:t>VO2</a:t>
            </a:r>
            <a:r>
              <a:rPr dirty="0" sz="2400" spc="-13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1F5F"/>
                </a:solidFill>
                <a:latin typeface="Times New Roman"/>
                <a:cs typeface="Times New Roman"/>
              </a:rPr>
              <a:t>Max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4782820"/>
            <a:ext cx="2957195" cy="505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Guyton &amp;</a:t>
            </a:r>
            <a:r>
              <a:rPr dirty="0" sz="1400" spc="-10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Hall12E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Unit XV chapter 84 page</a:t>
            </a:r>
            <a:r>
              <a:rPr dirty="0" sz="1400" spc="-17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1037-38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66673"/>
            <a:ext cx="469201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Effect 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dirty="0" sz="2800" spc="-30">
                <a:solidFill>
                  <a:srgbClr val="000000"/>
                </a:solidFill>
                <a:latin typeface="Times New Roman"/>
                <a:cs typeface="Times New Roman"/>
              </a:rPr>
              <a:t>Training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on </a:t>
            </a:r>
            <a:r>
              <a:rPr dirty="0" sz="2800" spc="-20">
                <a:solidFill>
                  <a:srgbClr val="000000"/>
                </a:solidFill>
                <a:latin typeface="Times New Roman"/>
                <a:cs typeface="Times New Roman"/>
              </a:rPr>
              <a:t>VO</a:t>
            </a:r>
            <a:r>
              <a:rPr dirty="0" baseline="-21021" sz="2775" spc="-3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dirty="0" baseline="-21021" sz="2775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Max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69052" y="2700527"/>
            <a:ext cx="3607307" cy="3331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64479" y="2695955"/>
            <a:ext cx="3616960" cy="3340735"/>
          </a:xfrm>
          <a:custGeom>
            <a:avLst/>
            <a:gdLst/>
            <a:ahLst/>
            <a:cxnLst/>
            <a:rect l="l" t="t" r="r" b="b"/>
            <a:pathLst>
              <a:path w="3616959" h="3340735">
                <a:moveTo>
                  <a:pt x="0" y="3340608"/>
                </a:moveTo>
                <a:lnTo>
                  <a:pt x="3616452" y="3340608"/>
                </a:lnTo>
                <a:lnTo>
                  <a:pt x="3616452" y="0"/>
                </a:lnTo>
                <a:lnTo>
                  <a:pt x="0" y="0"/>
                </a:lnTo>
                <a:lnTo>
                  <a:pt x="0" y="33406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9400" y="6172200"/>
            <a:ext cx="6324600" cy="462280"/>
          </a:xfrm>
          <a:custGeom>
            <a:avLst/>
            <a:gdLst/>
            <a:ahLst/>
            <a:cxnLst/>
            <a:rect l="l" t="t" r="r" b="b"/>
            <a:pathLst>
              <a:path w="6324600" h="462279">
                <a:moveTo>
                  <a:pt x="0" y="461772"/>
                </a:moveTo>
                <a:lnTo>
                  <a:pt x="6324600" y="461772"/>
                </a:lnTo>
                <a:lnTo>
                  <a:pt x="632460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>
              <a:alpha val="3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66466" y="6200546"/>
            <a:ext cx="603313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Lucida Sans Unicode"/>
                <a:cs typeface="Lucida Sans Unicode"/>
              </a:rPr>
              <a:t>Increase</a:t>
            </a:r>
            <a:r>
              <a:rPr dirty="0" sz="1200" spc="-4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in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Vo2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Max</a:t>
            </a:r>
            <a:r>
              <a:rPr dirty="0" sz="1200" spc="-30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over</a:t>
            </a:r>
            <a:r>
              <a:rPr dirty="0" sz="1200" spc="-35" b="1">
                <a:latin typeface="Lucida Sans Unicode"/>
                <a:cs typeface="Lucida Sans Unicode"/>
              </a:rPr>
              <a:t> </a:t>
            </a:r>
            <a:r>
              <a:rPr dirty="0" sz="1200" spc="-5" b="1">
                <a:latin typeface="Lucida Sans Unicode"/>
                <a:cs typeface="Lucida Sans Unicode"/>
              </a:rPr>
              <a:t>a </a:t>
            </a:r>
            <a:r>
              <a:rPr dirty="0" sz="1200" b="1">
                <a:latin typeface="Lucida Sans Unicode"/>
                <a:cs typeface="Lucida Sans Unicode"/>
              </a:rPr>
              <a:t>period</a:t>
            </a:r>
            <a:r>
              <a:rPr dirty="0" sz="1200" spc="-5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of</a:t>
            </a:r>
            <a:r>
              <a:rPr dirty="0" sz="1200" spc="5" b="1">
                <a:latin typeface="Lucida Sans Unicode"/>
                <a:cs typeface="Lucida Sans Unicode"/>
              </a:rPr>
              <a:t> </a:t>
            </a:r>
            <a:r>
              <a:rPr dirty="0" sz="1200" spc="-5" b="1">
                <a:latin typeface="Lucida Sans Unicode"/>
                <a:cs typeface="Lucida Sans Unicode"/>
              </a:rPr>
              <a:t>7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to</a:t>
            </a:r>
            <a:r>
              <a:rPr dirty="0" sz="1200" spc="-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13</a:t>
            </a:r>
            <a:r>
              <a:rPr dirty="0" sz="1200" spc="-15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weeks</a:t>
            </a:r>
            <a:r>
              <a:rPr dirty="0" sz="1200" spc="-4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of</a:t>
            </a:r>
            <a:r>
              <a:rPr dirty="0" sz="1200" spc="-20" b="1">
                <a:latin typeface="Lucida Sans Unicode"/>
                <a:cs typeface="Lucida Sans Unicode"/>
              </a:rPr>
              <a:t> </a:t>
            </a:r>
            <a:r>
              <a:rPr dirty="0" sz="1200" spc="5" b="1">
                <a:latin typeface="Lucida Sans Unicode"/>
                <a:cs typeface="Lucida Sans Unicode"/>
              </a:rPr>
              <a:t>athletic</a:t>
            </a:r>
            <a:r>
              <a:rPr dirty="0" sz="1200" spc="-4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training.</a:t>
            </a:r>
            <a:r>
              <a:rPr dirty="0" sz="1200" spc="-45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(Redrawn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200" y="2819400"/>
            <a:ext cx="45720" cy="304800"/>
          </a:xfrm>
          <a:custGeom>
            <a:avLst/>
            <a:gdLst/>
            <a:ahLst/>
            <a:cxnLst/>
            <a:rect l="l" t="t" r="r" b="b"/>
            <a:pathLst>
              <a:path w="45719" h="304800">
                <a:moveTo>
                  <a:pt x="34290" y="22860"/>
                </a:moveTo>
                <a:lnTo>
                  <a:pt x="11430" y="22860"/>
                </a:lnTo>
                <a:lnTo>
                  <a:pt x="11430" y="304800"/>
                </a:lnTo>
                <a:lnTo>
                  <a:pt x="34290" y="304800"/>
                </a:lnTo>
                <a:lnTo>
                  <a:pt x="34290" y="22860"/>
                </a:lnTo>
                <a:close/>
              </a:path>
              <a:path w="45719" h="304800">
                <a:moveTo>
                  <a:pt x="22859" y="0"/>
                </a:moveTo>
                <a:lnTo>
                  <a:pt x="0" y="22860"/>
                </a:lnTo>
                <a:lnTo>
                  <a:pt x="45719" y="22860"/>
                </a:lnTo>
                <a:lnTo>
                  <a:pt x="2285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1969" y="2780664"/>
            <a:ext cx="178435" cy="371475"/>
          </a:xfrm>
          <a:custGeom>
            <a:avLst/>
            <a:gdLst/>
            <a:ahLst/>
            <a:cxnLst/>
            <a:rect l="l" t="t" r="r" b="b"/>
            <a:pathLst>
              <a:path w="178434" h="371475">
                <a:moveTo>
                  <a:pt x="50313" y="38749"/>
                </a:moveTo>
                <a:lnTo>
                  <a:pt x="0" y="89026"/>
                </a:lnTo>
                <a:lnTo>
                  <a:pt x="50228" y="89026"/>
                </a:lnTo>
                <a:lnTo>
                  <a:pt x="50228" y="370967"/>
                </a:lnTo>
                <a:lnTo>
                  <a:pt x="127952" y="370967"/>
                </a:lnTo>
                <a:lnTo>
                  <a:pt x="127952" y="338074"/>
                </a:lnTo>
                <a:lnTo>
                  <a:pt x="83146" y="338074"/>
                </a:lnTo>
                <a:lnTo>
                  <a:pt x="83146" y="316102"/>
                </a:lnTo>
                <a:lnTo>
                  <a:pt x="73088" y="316102"/>
                </a:lnTo>
                <a:lnTo>
                  <a:pt x="73088" y="61491"/>
                </a:lnTo>
                <a:lnTo>
                  <a:pt x="50313" y="38749"/>
                </a:lnTo>
                <a:close/>
              </a:path>
              <a:path w="178434" h="371475">
                <a:moveTo>
                  <a:pt x="105092" y="61491"/>
                </a:moveTo>
                <a:lnTo>
                  <a:pt x="95034" y="71535"/>
                </a:lnTo>
                <a:lnTo>
                  <a:pt x="95034" y="338074"/>
                </a:lnTo>
                <a:lnTo>
                  <a:pt x="127952" y="338074"/>
                </a:lnTo>
                <a:lnTo>
                  <a:pt x="127952" y="316102"/>
                </a:lnTo>
                <a:lnTo>
                  <a:pt x="105092" y="316102"/>
                </a:lnTo>
                <a:lnTo>
                  <a:pt x="105092" y="61491"/>
                </a:lnTo>
                <a:close/>
              </a:path>
              <a:path w="178434" h="371475">
                <a:moveTo>
                  <a:pt x="94119" y="316102"/>
                </a:moveTo>
                <a:lnTo>
                  <a:pt x="84061" y="316102"/>
                </a:lnTo>
                <a:lnTo>
                  <a:pt x="84061" y="327025"/>
                </a:lnTo>
                <a:lnTo>
                  <a:pt x="94119" y="327025"/>
                </a:lnTo>
                <a:lnTo>
                  <a:pt x="94119" y="316102"/>
                </a:lnTo>
                <a:close/>
              </a:path>
              <a:path w="178434" h="371475">
                <a:moveTo>
                  <a:pt x="73088" y="61491"/>
                </a:moveTo>
                <a:lnTo>
                  <a:pt x="73088" y="316102"/>
                </a:lnTo>
                <a:lnTo>
                  <a:pt x="83146" y="316102"/>
                </a:lnTo>
                <a:lnTo>
                  <a:pt x="83146" y="71535"/>
                </a:lnTo>
                <a:lnTo>
                  <a:pt x="73088" y="61491"/>
                </a:lnTo>
                <a:close/>
              </a:path>
              <a:path w="178434" h="371475">
                <a:moveTo>
                  <a:pt x="83146" y="71535"/>
                </a:moveTo>
                <a:lnTo>
                  <a:pt x="83146" y="316102"/>
                </a:lnTo>
                <a:lnTo>
                  <a:pt x="84061" y="316102"/>
                </a:lnTo>
                <a:lnTo>
                  <a:pt x="84061" y="72448"/>
                </a:lnTo>
                <a:lnTo>
                  <a:pt x="83146" y="71535"/>
                </a:lnTo>
                <a:close/>
              </a:path>
              <a:path w="178434" h="371475">
                <a:moveTo>
                  <a:pt x="95034" y="71535"/>
                </a:moveTo>
                <a:lnTo>
                  <a:pt x="94119" y="72448"/>
                </a:lnTo>
                <a:lnTo>
                  <a:pt x="94119" y="316102"/>
                </a:lnTo>
                <a:lnTo>
                  <a:pt x="95034" y="316102"/>
                </a:lnTo>
                <a:lnTo>
                  <a:pt x="95034" y="71535"/>
                </a:lnTo>
                <a:close/>
              </a:path>
              <a:path w="178434" h="371475">
                <a:moveTo>
                  <a:pt x="127867" y="38749"/>
                </a:moveTo>
                <a:lnTo>
                  <a:pt x="105092" y="61491"/>
                </a:lnTo>
                <a:lnTo>
                  <a:pt x="105092" y="316102"/>
                </a:lnTo>
                <a:lnTo>
                  <a:pt x="127952" y="316102"/>
                </a:lnTo>
                <a:lnTo>
                  <a:pt x="127952" y="89026"/>
                </a:lnTo>
                <a:lnTo>
                  <a:pt x="178181" y="89026"/>
                </a:lnTo>
                <a:lnTo>
                  <a:pt x="127867" y="38749"/>
                </a:lnTo>
                <a:close/>
              </a:path>
              <a:path w="178434" h="371475">
                <a:moveTo>
                  <a:pt x="84061" y="56943"/>
                </a:moveTo>
                <a:lnTo>
                  <a:pt x="84061" y="72448"/>
                </a:lnTo>
                <a:lnTo>
                  <a:pt x="89090" y="77470"/>
                </a:lnTo>
                <a:lnTo>
                  <a:pt x="94119" y="72448"/>
                </a:lnTo>
                <a:lnTo>
                  <a:pt x="94119" y="61975"/>
                </a:lnTo>
                <a:lnTo>
                  <a:pt x="89090" y="61975"/>
                </a:lnTo>
                <a:lnTo>
                  <a:pt x="84061" y="56943"/>
                </a:lnTo>
                <a:close/>
              </a:path>
              <a:path w="178434" h="371475">
                <a:moveTo>
                  <a:pt x="73088" y="45961"/>
                </a:moveTo>
                <a:lnTo>
                  <a:pt x="73088" y="61491"/>
                </a:lnTo>
                <a:lnTo>
                  <a:pt x="83146" y="71535"/>
                </a:lnTo>
                <a:lnTo>
                  <a:pt x="83146" y="56134"/>
                </a:lnTo>
                <a:lnTo>
                  <a:pt x="79476" y="56134"/>
                </a:lnTo>
                <a:lnTo>
                  <a:pt x="81361" y="54241"/>
                </a:lnTo>
                <a:lnTo>
                  <a:pt x="73088" y="45961"/>
                </a:lnTo>
                <a:close/>
              </a:path>
              <a:path w="178434" h="371475">
                <a:moveTo>
                  <a:pt x="105092" y="45961"/>
                </a:moveTo>
                <a:lnTo>
                  <a:pt x="96819" y="54241"/>
                </a:lnTo>
                <a:lnTo>
                  <a:pt x="98704" y="56134"/>
                </a:lnTo>
                <a:lnTo>
                  <a:pt x="95034" y="56134"/>
                </a:lnTo>
                <a:lnTo>
                  <a:pt x="95034" y="71535"/>
                </a:lnTo>
                <a:lnTo>
                  <a:pt x="105092" y="61491"/>
                </a:lnTo>
                <a:lnTo>
                  <a:pt x="105092" y="45961"/>
                </a:lnTo>
                <a:close/>
              </a:path>
              <a:path w="178434" h="371475">
                <a:moveTo>
                  <a:pt x="94119" y="56943"/>
                </a:moveTo>
                <a:lnTo>
                  <a:pt x="89090" y="61975"/>
                </a:lnTo>
                <a:lnTo>
                  <a:pt x="94119" y="61975"/>
                </a:lnTo>
                <a:lnTo>
                  <a:pt x="94119" y="56943"/>
                </a:lnTo>
                <a:close/>
              </a:path>
              <a:path w="178434" h="371475">
                <a:moveTo>
                  <a:pt x="84061" y="51531"/>
                </a:moveTo>
                <a:lnTo>
                  <a:pt x="81361" y="54241"/>
                </a:lnTo>
                <a:lnTo>
                  <a:pt x="84061" y="56943"/>
                </a:lnTo>
                <a:lnTo>
                  <a:pt x="84061" y="51531"/>
                </a:lnTo>
                <a:close/>
              </a:path>
              <a:path w="178434" h="371475">
                <a:moveTo>
                  <a:pt x="94119" y="51531"/>
                </a:moveTo>
                <a:lnTo>
                  <a:pt x="94119" y="56943"/>
                </a:lnTo>
                <a:lnTo>
                  <a:pt x="96819" y="54241"/>
                </a:lnTo>
                <a:lnTo>
                  <a:pt x="94119" y="51531"/>
                </a:lnTo>
                <a:close/>
              </a:path>
              <a:path w="178434" h="371475">
                <a:moveTo>
                  <a:pt x="105092" y="34162"/>
                </a:moveTo>
                <a:lnTo>
                  <a:pt x="73088" y="34162"/>
                </a:lnTo>
                <a:lnTo>
                  <a:pt x="73088" y="45961"/>
                </a:lnTo>
                <a:lnTo>
                  <a:pt x="81361" y="54241"/>
                </a:lnTo>
                <a:lnTo>
                  <a:pt x="84061" y="51531"/>
                </a:lnTo>
                <a:lnTo>
                  <a:pt x="84061" y="45085"/>
                </a:lnTo>
                <a:lnTo>
                  <a:pt x="105092" y="45085"/>
                </a:lnTo>
                <a:lnTo>
                  <a:pt x="105092" y="34162"/>
                </a:lnTo>
                <a:close/>
              </a:path>
              <a:path w="178434" h="371475">
                <a:moveTo>
                  <a:pt x="105092" y="45085"/>
                </a:moveTo>
                <a:lnTo>
                  <a:pt x="94119" y="45085"/>
                </a:lnTo>
                <a:lnTo>
                  <a:pt x="94119" y="51531"/>
                </a:lnTo>
                <a:lnTo>
                  <a:pt x="96819" y="54241"/>
                </a:lnTo>
                <a:lnTo>
                  <a:pt x="105092" y="45961"/>
                </a:lnTo>
                <a:lnTo>
                  <a:pt x="105092" y="45085"/>
                </a:lnTo>
                <a:close/>
              </a:path>
              <a:path w="178434" h="371475">
                <a:moveTo>
                  <a:pt x="94119" y="45085"/>
                </a:moveTo>
                <a:lnTo>
                  <a:pt x="84061" y="45085"/>
                </a:lnTo>
                <a:lnTo>
                  <a:pt x="84061" y="51531"/>
                </a:lnTo>
                <a:lnTo>
                  <a:pt x="89090" y="46482"/>
                </a:lnTo>
                <a:lnTo>
                  <a:pt x="94119" y="46482"/>
                </a:lnTo>
                <a:lnTo>
                  <a:pt x="94119" y="45085"/>
                </a:lnTo>
                <a:close/>
              </a:path>
              <a:path w="178434" h="371475">
                <a:moveTo>
                  <a:pt x="94119" y="46482"/>
                </a:moveTo>
                <a:lnTo>
                  <a:pt x="89090" y="46482"/>
                </a:lnTo>
                <a:lnTo>
                  <a:pt x="94119" y="51531"/>
                </a:lnTo>
                <a:lnTo>
                  <a:pt x="94119" y="46482"/>
                </a:lnTo>
                <a:close/>
              </a:path>
              <a:path w="178434" h="371475">
                <a:moveTo>
                  <a:pt x="73088" y="45085"/>
                </a:moveTo>
                <a:lnTo>
                  <a:pt x="72212" y="45085"/>
                </a:lnTo>
                <a:lnTo>
                  <a:pt x="73088" y="45961"/>
                </a:lnTo>
                <a:lnTo>
                  <a:pt x="73088" y="45085"/>
                </a:lnTo>
                <a:close/>
              </a:path>
              <a:path w="178434" h="371475">
                <a:moveTo>
                  <a:pt x="105968" y="45085"/>
                </a:moveTo>
                <a:lnTo>
                  <a:pt x="105092" y="45085"/>
                </a:lnTo>
                <a:lnTo>
                  <a:pt x="105092" y="45961"/>
                </a:lnTo>
                <a:lnTo>
                  <a:pt x="105968" y="45085"/>
                </a:lnTo>
                <a:close/>
              </a:path>
              <a:path w="178434" h="371475">
                <a:moveTo>
                  <a:pt x="54903" y="34162"/>
                </a:moveTo>
                <a:lnTo>
                  <a:pt x="45720" y="34162"/>
                </a:lnTo>
                <a:lnTo>
                  <a:pt x="50313" y="38749"/>
                </a:lnTo>
                <a:lnTo>
                  <a:pt x="54903" y="34162"/>
                </a:lnTo>
                <a:close/>
              </a:path>
              <a:path w="178434" h="371475">
                <a:moveTo>
                  <a:pt x="132461" y="34162"/>
                </a:moveTo>
                <a:lnTo>
                  <a:pt x="123277" y="34162"/>
                </a:lnTo>
                <a:lnTo>
                  <a:pt x="127867" y="38749"/>
                </a:lnTo>
                <a:lnTo>
                  <a:pt x="132461" y="34162"/>
                </a:lnTo>
                <a:close/>
              </a:path>
              <a:path w="178434" h="371475">
                <a:moveTo>
                  <a:pt x="89090" y="0"/>
                </a:moveTo>
                <a:lnTo>
                  <a:pt x="54903" y="34162"/>
                </a:lnTo>
                <a:lnTo>
                  <a:pt x="123277" y="34162"/>
                </a:lnTo>
                <a:lnTo>
                  <a:pt x="89090" y="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43605" y="6414359"/>
            <a:ext cx="6078220" cy="320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5"/>
              </a:lnSpc>
            </a:pPr>
            <a:r>
              <a:rPr dirty="0" sz="1200" spc="5" b="1">
                <a:latin typeface="Lucida Sans Unicode"/>
                <a:cs typeface="Lucida Sans Unicode"/>
              </a:rPr>
              <a:t>from Fox </a:t>
            </a:r>
            <a:r>
              <a:rPr dirty="0" sz="1200" b="1">
                <a:latin typeface="Lucida Sans Unicode"/>
                <a:cs typeface="Lucida Sans Unicode"/>
              </a:rPr>
              <a:t>EL: Sports Physiology. </a:t>
            </a:r>
            <a:r>
              <a:rPr dirty="0" sz="1200" spc="-229" b="1">
                <a:latin typeface="Lucida Sans Unicode"/>
                <a:cs typeface="Lucida Sans Unicode"/>
              </a:rPr>
              <a:t>Phila</a:t>
            </a:r>
            <a:r>
              <a:rPr dirty="0" sz="1000" spc="-229">
                <a:latin typeface="Lucida Sans Unicode"/>
                <a:cs typeface="Lucida Sans Unicode"/>
              </a:rPr>
              <a:t>D</a:t>
            </a:r>
            <a:r>
              <a:rPr dirty="0" sz="1200" spc="-229" b="1">
                <a:latin typeface="Lucida Sans Unicode"/>
                <a:cs typeface="Lucida Sans Unicode"/>
              </a:rPr>
              <a:t>d</a:t>
            </a:r>
            <a:r>
              <a:rPr dirty="0" sz="1000" spc="-229">
                <a:latin typeface="Lucida Sans Unicode"/>
                <a:cs typeface="Lucida Sans Unicode"/>
              </a:rPr>
              <a:t>r</a:t>
            </a:r>
            <a:r>
              <a:rPr dirty="0" sz="1200" spc="-229" b="1">
                <a:latin typeface="Lucida Sans Unicode"/>
                <a:cs typeface="Lucida Sans Unicode"/>
              </a:rPr>
              <a:t>e</a:t>
            </a:r>
            <a:r>
              <a:rPr dirty="0" sz="1000" spc="-229">
                <a:latin typeface="Lucida Sans Unicode"/>
                <a:cs typeface="Lucida Sans Unicode"/>
              </a:rPr>
              <a:t>.A</a:t>
            </a:r>
            <a:r>
              <a:rPr dirty="0" sz="1200" spc="-229" b="1">
                <a:latin typeface="Lucida Sans Unicode"/>
                <a:cs typeface="Lucida Sans Unicode"/>
              </a:rPr>
              <a:t>lp</a:t>
            </a:r>
            <a:r>
              <a:rPr dirty="0" sz="1000" spc="-229">
                <a:latin typeface="Lucida Sans Unicode"/>
                <a:cs typeface="Lucida Sans Unicode"/>
              </a:rPr>
              <a:t>id</a:t>
            </a:r>
            <a:r>
              <a:rPr dirty="0" sz="1200" spc="-229" b="1">
                <a:latin typeface="Lucida Sans Unicode"/>
                <a:cs typeface="Lucida Sans Unicode"/>
              </a:rPr>
              <a:t>h</a:t>
            </a:r>
            <a:r>
              <a:rPr dirty="0" sz="1000" spc="-229">
                <a:latin typeface="Lucida Sans Unicode"/>
                <a:cs typeface="Lucida Sans Unicode"/>
              </a:rPr>
              <a:t>a</a:t>
            </a:r>
            <a:r>
              <a:rPr dirty="0" sz="1200" spc="-229" b="1">
                <a:latin typeface="Lucida Sans Unicode"/>
                <a:cs typeface="Lucida Sans Unicode"/>
              </a:rPr>
              <a:t>ia</a:t>
            </a:r>
            <a:r>
              <a:rPr dirty="0" sz="1000" spc="-229">
                <a:latin typeface="Lucida Sans Unicode"/>
                <a:cs typeface="Lucida Sans Unicode"/>
              </a:rPr>
              <a:t>K</a:t>
            </a:r>
            <a:r>
              <a:rPr dirty="0" sz="1200" spc="-229" b="1">
                <a:latin typeface="Lucida Sans Unicode"/>
                <a:cs typeface="Lucida Sans Unicode"/>
              </a:rPr>
              <a:t>:</a:t>
            </a:r>
            <a:r>
              <a:rPr dirty="0" sz="1000" spc="-229">
                <a:latin typeface="Lucida Sans Unicode"/>
                <a:cs typeface="Lucida Sans Unicode"/>
              </a:rPr>
              <a:t>o</a:t>
            </a:r>
            <a:r>
              <a:rPr dirty="0" sz="1200" spc="-229" b="1">
                <a:latin typeface="Lucida Sans Unicode"/>
                <a:cs typeface="Lucida Sans Unicode"/>
              </a:rPr>
              <a:t>S</a:t>
            </a:r>
            <a:r>
              <a:rPr dirty="0" sz="1000" spc="-229">
                <a:latin typeface="Lucida Sans Unicode"/>
                <a:cs typeface="Lucida Sans Unicode"/>
              </a:rPr>
              <a:t>ri</a:t>
            </a:r>
            <a:r>
              <a:rPr dirty="0" sz="1200" spc="-229" b="1">
                <a:latin typeface="Lucida Sans Unicode"/>
                <a:cs typeface="Lucida Sans Unicode"/>
              </a:rPr>
              <a:t>a</a:t>
            </a:r>
            <a:r>
              <a:rPr dirty="0" sz="1000" spc="-229">
                <a:latin typeface="Lucida Sans Unicode"/>
                <a:cs typeface="Lucida Sans Unicode"/>
              </a:rPr>
              <a:t>sh</a:t>
            </a:r>
            <a:r>
              <a:rPr dirty="0" sz="1200" spc="-229" b="1">
                <a:latin typeface="Lucida Sans Unicode"/>
                <a:cs typeface="Lucida Sans Unicode"/>
              </a:rPr>
              <a:t>un</a:t>
            </a:r>
            <a:r>
              <a:rPr dirty="0" sz="1000" spc="-229">
                <a:latin typeface="Lucida Sans Unicode"/>
                <a:cs typeface="Lucida Sans Unicode"/>
              </a:rPr>
              <a:t>(    </a:t>
            </a:r>
            <a:r>
              <a:rPr dirty="0" sz="1200" spc="-5" b="1">
                <a:latin typeface="Lucida Sans Unicode"/>
                <a:cs typeface="Lucida Sans Unicode"/>
              </a:rPr>
              <a:t>ders </a:t>
            </a:r>
            <a:r>
              <a:rPr dirty="0" sz="1200" b="1">
                <a:latin typeface="Lucida Sans Unicode"/>
                <a:cs typeface="Lucida Sans Unicode"/>
              </a:rPr>
              <a:t>College Publishing,</a:t>
            </a:r>
            <a:r>
              <a:rPr dirty="0" sz="1200" spc="-190" b="1">
                <a:latin typeface="Lucida Sans Unicode"/>
                <a:cs typeface="Lucida Sans Unicode"/>
              </a:rPr>
              <a:t> </a:t>
            </a:r>
            <a:r>
              <a:rPr dirty="0" sz="1200" b="1">
                <a:latin typeface="Lucida Sans Unicode"/>
                <a:cs typeface="Lucida Sans Unicode"/>
              </a:rPr>
              <a:t>1979.)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63336" y="6582288"/>
            <a:ext cx="12884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15"/>
              </a:lnSpc>
            </a:pPr>
            <a:r>
              <a:rPr dirty="0" sz="1000" spc="-5">
                <a:latin typeface="Lucida Sans Unicode"/>
                <a:cs typeface="Lucida Sans Unicode"/>
              </a:rPr>
              <a:t>akorish@ksu.edu.sa)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27938"/>
            <a:ext cx="4333875" cy="4787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  <a:tab pos="2153285" algn="l"/>
                <a:tab pos="2498090" algn="l"/>
                <a:tab pos="27324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spc="-25" b="1">
                <a:solidFill>
                  <a:srgbClr val="C00000"/>
                </a:solidFill>
                <a:latin typeface="Times New Roman"/>
                <a:cs typeface="Times New Roman"/>
              </a:rPr>
              <a:t>Work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Output,</a:t>
            </a:r>
            <a:r>
              <a:rPr dirty="0" sz="2000" spc="-5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</a:rPr>
              <a:t>Oxygen</a:t>
            </a:r>
            <a:r>
              <a:rPr dirty="0" sz="2000" spc="-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Consumption,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and Cardiac Output (C.O.P) During 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Exercise </a:t>
            </a:r>
            <a:r>
              <a:rPr dirty="0" sz="2000">
                <a:latin typeface="Times New Roman"/>
                <a:cs typeface="Times New Roman"/>
              </a:rPr>
              <a:t>are directly related to </a:t>
            </a:r>
            <a:r>
              <a:rPr dirty="0" sz="2000" spc="5">
                <a:latin typeface="Times New Roman"/>
                <a:cs typeface="Times New Roman"/>
              </a:rPr>
              <a:t>one  </a:t>
            </a:r>
            <a:r>
              <a:rPr dirty="0" sz="2000" spc="-15">
                <a:latin typeface="Times New Roman"/>
                <a:cs typeface="Times New Roman"/>
              </a:rPr>
              <a:t>another.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Muscle </a:t>
            </a:r>
            <a:r>
              <a:rPr dirty="0" sz="2000" spc="5">
                <a:latin typeface="Times New Roman"/>
                <a:cs typeface="Times New Roman"/>
              </a:rPr>
              <a:t>work		</a:t>
            </a:r>
            <a:r>
              <a:rPr dirty="0" sz="2000">
                <a:latin typeface="Times New Roman"/>
                <a:cs typeface="Times New Roman"/>
              </a:rPr>
              <a:t>oxygen  consumption	dilates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blood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vessels,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thus	venous return</a:t>
            </a:r>
            <a:r>
              <a:rPr dirty="0" sz="2000" spc="-1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C.O.P</a:t>
            </a:r>
            <a:r>
              <a:rPr dirty="0" sz="2000" spc="-1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68605" marR="109855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Effect of </a:t>
            </a:r>
            <a:r>
              <a:rPr dirty="0" sz="2000" spc="-20" b="1">
                <a:solidFill>
                  <a:srgbClr val="C00000"/>
                </a:solidFill>
                <a:latin typeface="Times New Roman"/>
                <a:cs typeface="Times New Roman"/>
              </a:rPr>
              <a:t>Training</a:t>
            </a:r>
            <a:r>
              <a:rPr dirty="0" sz="2000" spc="-10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on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Heart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Hypertrophy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dirty="0" sz="2000" spc="-6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C.O.P: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latin typeface="Times New Roman"/>
                <a:cs typeface="Times New Roman"/>
              </a:rPr>
              <a:t>Training </a:t>
            </a:r>
            <a:r>
              <a:rPr dirty="0" sz="2000">
                <a:latin typeface="Times New Roman"/>
                <a:cs typeface="Times New Roman"/>
              </a:rPr>
              <a:t>increases C.O.P about 40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%</a:t>
            </a:r>
            <a:endParaRPr sz="20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than in untrained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persons.</a:t>
            </a:r>
            <a:endParaRPr sz="2000">
              <a:latin typeface="Times New Roman"/>
              <a:cs typeface="Times New Roman"/>
            </a:endParaRPr>
          </a:p>
          <a:p>
            <a:pPr marL="268605" marR="52069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Heart chambers of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marathoners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enlarge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about </a:t>
            </a:r>
            <a:r>
              <a:rPr dirty="0" sz="2000" spc="5">
                <a:latin typeface="Times New Roman"/>
                <a:cs typeface="Times New Roman"/>
              </a:rPr>
              <a:t>40% </a:t>
            </a:r>
            <a:r>
              <a:rPr dirty="0" sz="2000">
                <a:latin typeface="Times New Roman"/>
                <a:cs typeface="Times New Roman"/>
              </a:rPr>
              <a:t>in contrast to </a:t>
            </a:r>
            <a:r>
              <a:rPr dirty="0" sz="2000" spc="5">
                <a:latin typeface="Times New Roman"/>
                <a:cs typeface="Times New Roman"/>
              </a:rPr>
              <a:t>non</a:t>
            </a:r>
            <a:r>
              <a:rPr dirty="0" sz="2000" spc="-2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trained.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latin typeface="Times New Roman"/>
                <a:cs typeface="Times New Roman"/>
              </a:rPr>
              <a:t>Heart size </a:t>
            </a:r>
            <a:r>
              <a:rPr dirty="0" sz="2000" spc="5">
                <a:latin typeface="Times New Roman"/>
                <a:cs typeface="Times New Roman"/>
              </a:rPr>
              <a:t>of  </a:t>
            </a:r>
            <a:r>
              <a:rPr dirty="0" sz="2000">
                <a:latin typeface="Times New Roman"/>
                <a:cs typeface="Times New Roman"/>
              </a:rPr>
              <a:t>marathoner  </a:t>
            </a:r>
            <a:r>
              <a:rPr dirty="0" sz="2000" spc="-5">
                <a:latin typeface="Times New Roman"/>
                <a:cs typeface="Times New Roman"/>
              </a:rPr>
              <a:t>larger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than</a:t>
            </a:r>
            <a:endParaRPr sz="20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normal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person.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9032" rIns="0" bIns="0" rtlCol="0" vert="horz">
            <a:spAutoFit/>
          </a:bodyPr>
          <a:lstStyle/>
          <a:p>
            <a:pPr marL="210820">
              <a:lnSpc>
                <a:spcPct val="100000"/>
              </a:lnSpc>
            </a:pP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Cardiovascular </a:t>
            </a:r>
            <a:r>
              <a:rPr dirty="0" sz="2800">
                <a:solidFill>
                  <a:srgbClr val="000000"/>
                </a:solidFill>
                <a:latin typeface="Times New Roman"/>
                <a:cs typeface="Times New Roman"/>
              </a:rPr>
              <a:t>System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dirty="0" sz="2800" spc="-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Times New Roman"/>
                <a:cs typeface="Times New Roman"/>
              </a:rPr>
              <a:t>Exercise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2590800"/>
            <a:ext cx="3657600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24094" y="2580894"/>
            <a:ext cx="3677920" cy="3377565"/>
          </a:xfrm>
          <a:custGeom>
            <a:avLst/>
            <a:gdLst/>
            <a:ahLst/>
            <a:cxnLst/>
            <a:rect l="l" t="t" r="r" b="b"/>
            <a:pathLst>
              <a:path w="3677920" h="3377565">
                <a:moveTo>
                  <a:pt x="0" y="3377184"/>
                </a:moveTo>
                <a:lnTo>
                  <a:pt x="3677411" y="3377184"/>
                </a:lnTo>
                <a:lnTo>
                  <a:pt x="3677411" y="0"/>
                </a:lnTo>
                <a:lnTo>
                  <a:pt x="0" y="0"/>
                </a:lnTo>
                <a:lnTo>
                  <a:pt x="0" y="3377184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2200" y="181355"/>
            <a:ext cx="2819400" cy="210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59246" y="168402"/>
            <a:ext cx="2845435" cy="2131060"/>
          </a:xfrm>
          <a:custGeom>
            <a:avLst/>
            <a:gdLst/>
            <a:ahLst/>
            <a:cxnLst/>
            <a:rect l="l" t="t" r="r" b="b"/>
            <a:pathLst>
              <a:path w="2845434" h="2131060">
                <a:moveTo>
                  <a:pt x="0" y="2130552"/>
                </a:moveTo>
                <a:lnTo>
                  <a:pt x="2845307" y="2130552"/>
                </a:lnTo>
                <a:lnTo>
                  <a:pt x="2845307" y="0"/>
                </a:lnTo>
                <a:lnTo>
                  <a:pt x="0" y="0"/>
                </a:lnTo>
                <a:lnTo>
                  <a:pt x="0" y="213055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1800" y="2590800"/>
            <a:ext cx="45720" cy="291465"/>
          </a:xfrm>
          <a:custGeom>
            <a:avLst/>
            <a:gdLst/>
            <a:ahLst/>
            <a:cxnLst/>
            <a:rect l="l" t="t" r="r" b="b"/>
            <a:pathLst>
              <a:path w="45719" h="291464">
                <a:moveTo>
                  <a:pt x="34289" y="22860"/>
                </a:moveTo>
                <a:lnTo>
                  <a:pt x="11430" y="22860"/>
                </a:lnTo>
                <a:lnTo>
                  <a:pt x="11430" y="291084"/>
                </a:lnTo>
                <a:lnTo>
                  <a:pt x="34289" y="291084"/>
                </a:lnTo>
                <a:lnTo>
                  <a:pt x="34289" y="22860"/>
                </a:lnTo>
                <a:close/>
              </a:path>
              <a:path w="45719" h="291464">
                <a:moveTo>
                  <a:pt x="22860" y="0"/>
                </a:moveTo>
                <a:lnTo>
                  <a:pt x="0" y="22860"/>
                </a:lnTo>
                <a:lnTo>
                  <a:pt x="45719" y="22860"/>
                </a:lnTo>
                <a:lnTo>
                  <a:pt x="2286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05632" y="2552064"/>
            <a:ext cx="178435" cy="357505"/>
          </a:xfrm>
          <a:custGeom>
            <a:avLst/>
            <a:gdLst/>
            <a:ahLst/>
            <a:cxnLst/>
            <a:rect l="l" t="t" r="r" b="b"/>
            <a:pathLst>
              <a:path w="178435" h="357505">
                <a:moveTo>
                  <a:pt x="50292" y="38735"/>
                </a:moveTo>
                <a:lnTo>
                  <a:pt x="0" y="89026"/>
                </a:lnTo>
                <a:lnTo>
                  <a:pt x="50165" y="89026"/>
                </a:lnTo>
                <a:lnTo>
                  <a:pt x="50165" y="357250"/>
                </a:lnTo>
                <a:lnTo>
                  <a:pt x="127889" y="357250"/>
                </a:lnTo>
                <a:lnTo>
                  <a:pt x="127889" y="324358"/>
                </a:lnTo>
                <a:lnTo>
                  <a:pt x="83058" y="324358"/>
                </a:lnTo>
                <a:lnTo>
                  <a:pt x="83058" y="302387"/>
                </a:lnTo>
                <a:lnTo>
                  <a:pt x="73025" y="302387"/>
                </a:lnTo>
                <a:lnTo>
                  <a:pt x="73025" y="61468"/>
                </a:lnTo>
                <a:lnTo>
                  <a:pt x="50292" y="38735"/>
                </a:lnTo>
                <a:close/>
              </a:path>
              <a:path w="178435" h="357505">
                <a:moveTo>
                  <a:pt x="105029" y="61468"/>
                </a:moveTo>
                <a:lnTo>
                  <a:pt x="94996" y="71501"/>
                </a:lnTo>
                <a:lnTo>
                  <a:pt x="94996" y="324358"/>
                </a:lnTo>
                <a:lnTo>
                  <a:pt x="127889" y="324358"/>
                </a:lnTo>
                <a:lnTo>
                  <a:pt x="127889" y="302387"/>
                </a:lnTo>
                <a:lnTo>
                  <a:pt x="105029" y="302387"/>
                </a:lnTo>
                <a:lnTo>
                  <a:pt x="105029" y="61468"/>
                </a:lnTo>
                <a:close/>
              </a:path>
              <a:path w="178435" h="357505">
                <a:moveTo>
                  <a:pt x="94106" y="302387"/>
                </a:moveTo>
                <a:lnTo>
                  <a:pt x="83947" y="302387"/>
                </a:lnTo>
                <a:lnTo>
                  <a:pt x="83947" y="313309"/>
                </a:lnTo>
                <a:lnTo>
                  <a:pt x="94106" y="313309"/>
                </a:lnTo>
                <a:lnTo>
                  <a:pt x="94106" y="302387"/>
                </a:lnTo>
                <a:close/>
              </a:path>
              <a:path w="178435" h="357505">
                <a:moveTo>
                  <a:pt x="73025" y="61467"/>
                </a:moveTo>
                <a:lnTo>
                  <a:pt x="73025" y="302387"/>
                </a:lnTo>
                <a:lnTo>
                  <a:pt x="83058" y="302387"/>
                </a:lnTo>
                <a:lnTo>
                  <a:pt x="83058" y="71501"/>
                </a:lnTo>
                <a:lnTo>
                  <a:pt x="73025" y="61467"/>
                </a:lnTo>
                <a:close/>
              </a:path>
              <a:path w="178435" h="357505">
                <a:moveTo>
                  <a:pt x="83058" y="71501"/>
                </a:moveTo>
                <a:lnTo>
                  <a:pt x="83058" y="302387"/>
                </a:lnTo>
                <a:lnTo>
                  <a:pt x="83947" y="302387"/>
                </a:lnTo>
                <a:lnTo>
                  <a:pt x="83947" y="72389"/>
                </a:lnTo>
                <a:lnTo>
                  <a:pt x="83058" y="71501"/>
                </a:lnTo>
                <a:close/>
              </a:path>
              <a:path w="178435" h="357505">
                <a:moveTo>
                  <a:pt x="94996" y="71501"/>
                </a:moveTo>
                <a:lnTo>
                  <a:pt x="94106" y="72390"/>
                </a:lnTo>
                <a:lnTo>
                  <a:pt x="94106" y="302387"/>
                </a:lnTo>
                <a:lnTo>
                  <a:pt x="94996" y="302387"/>
                </a:lnTo>
                <a:lnTo>
                  <a:pt x="94996" y="71501"/>
                </a:lnTo>
                <a:close/>
              </a:path>
              <a:path w="178435" h="357505">
                <a:moveTo>
                  <a:pt x="127762" y="38735"/>
                </a:moveTo>
                <a:lnTo>
                  <a:pt x="105029" y="61468"/>
                </a:lnTo>
                <a:lnTo>
                  <a:pt x="105029" y="302387"/>
                </a:lnTo>
                <a:lnTo>
                  <a:pt x="127889" y="302387"/>
                </a:lnTo>
                <a:lnTo>
                  <a:pt x="127889" y="89026"/>
                </a:lnTo>
                <a:lnTo>
                  <a:pt x="178054" y="89026"/>
                </a:lnTo>
                <a:lnTo>
                  <a:pt x="127762" y="38735"/>
                </a:lnTo>
                <a:close/>
              </a:path>
              <a:path w="178435" h="357505">
                <a:moveTo>
                  <a:pt x="83947" y="56896"/>
                </a:moveTo>
                <a:lnTo>
                  <a:pt x="83947" y="72389"/>
                </a:lnTo>
                <a:lnTo>
                  <a:pt x="89027" y="77470"/>
                </a:lnTo>
                <a:lnTo>
                  <a:pt x="94106" y="72390"/>
                </a:lnTo>
                <a:lnTo>
                  <a:pt x="94106" y="61975"/>
                </a:lnTo>
                <a:lnTo>
                  <a:pt x="89027" y="61975"/>
                </a:lnTo>
                <a:lnTo>
                  <a:pt x="83947" y="56896"/>
                </a:lnTo>
                <a:close/>
              </a:path>
              <a:path w="178435" h="357505">
                <a:moveTo>
                  <a:pt x="73025" y="45974"/>
                </a:moveTo>
                <a:lnTo>
                  <a:pt x="73025" y="61467"/>
                </a:lnTo>
                <a:lnTo>
                  <a:pt x="83058" y="71501"/>
                </a:lnTo>
                <a:lnTo>
                  <a:pt x="83058" y="56134"/>
                </a:lnTo>
                <a:lnTo>
                  <a:pt x="79375" y="56134"/>
                </a:lnTo>
                <a:lnTo>
                  <a:pt x="81280" y="54228"/>
                </a:lnTo>
                <a:lnTo>
                  <a:pt x="73025" y="45974"/>
                </a:lnTo>
                <a:close/>
              </a:path>
              <a:path w="178435" h="357505">
                <a:moveTo>
                  <a:pt x="105029" y="45974"/>
                </a:moveTo>
                <a:lnTo>
                  <a:pt x="96774" y="54229"/>
                </a:lnTo>
                <a:lnTo>
                  <a:pt x="98679" y="56134"/>
                </a:lnTo>
                <a:lnTo>
                  <a:pt x="94996" y="56134"/>
                </a:lnTo>
                <a:lnTo>
                  <a:pt x="94996" y="71501"/>
                </a:lnTo>
                <a:lnTo>
                  <a:pt x="105029" y="61468"/>
                </a:lnTo>
                <a:lnTo>
                  <a:pt x="105029" y="45974"/>
                </a:lnTo>
                <a:close/>
              </a:path>
              <a:path w="178435" h="357505">
                <a:moveTo>
                  <a:pt x="94106" y="56896"/>
                </a:moveTo>
                <a:lnTo>
                  <a:pt x="89027" y="61975"/>
                </a:lnTo>
                <a:lnTo>
                  <a:pt x="94106" y="61975"/>
                </a:lnTo>
                <a:lnTo>
                  <a:pt x="94106" y="56896"/>
                </a:lnTo>
                <a:close/>
              </a:path>
              <a:path w="178435" h="357505">
                <a:moveTo>
                  <a:pt x="83947" y="51562"/>
                </a:moveTo>
                <a:lnTo>
                  <a:pt x="81280" y="54229"/>
                </a:lnTo>
                <a:lnTo>
                  <a:pt x="83947" y="56896"/>
                </a:lnTo>
                <a:lnTo>
                  <a:pt x="83947" y="51562"/>
                </a:lnTo>
                <a:close/>
              </a:path>
              <a:path w="178435" h="357505">
                <a:moveTo>
                  <a:pt x="94106" y="51562"/>
                </a:moveTo>
                <a:lnTo>
                  <a:pt x="94106" y="56896"/>
                </a:lnTo>
                <a:lnTo>
                  <a:pt x="96774" y="54229"/>
                </a:lnTo>
                <a:lnTo>
                  <a:pt x="94106" y="51562"/>
                </a:lnTo>
                <a:close/>
              </a:path>
              <a:path w="178435" h="357505">
                <a:moveTo>
                  <a:pt x="105029" y="34162"/>
                </a:moveTo>
                <a:lnTo>
                  <a:pt x="73025" y="34162"/>
                </a:lnTo>
                <a:lnTo>
                  <a:pt x="73025" y="45974"/>
                </a:lnTo>
                <a:lnTo>
                  <a:pt x="81280" y="54229"/>
                </a:lnTo>
                <a:lnTo>
                  <a:pt x="83947" y="51562"/>
                </a:lnTo>
                <a:lnTo>
                  <a:pt x="83947" y="45085"/>
                </a:lnTo>
                <a:lnTo>
                  <a:pt x="105029" y="45085"/>
                </a:lnTo>
                <a:lnTo>
                  <a:pt x="105029" y="34162"/>
                </a:lnTo>
                <a:close/>
              </a:path>
              <a:path w="178435" h="357505">
                <a:moveTo>
                  <a:pt x="105029" y="45085"/>
                </a:moveTo>
                <a:lnTo>
                  <a:pt x="94106" y="45085"/>
                </a:lnTo>
                <a:lnTo>
                  <a:pt x="94106" y="51562"/>
                </a:lnTo>
                <a:lnTo>
                  <a:pt x="96774" y="54229"/>
                </a:lnTo>
                <a:lnTo>
                  <a:pt x="105029" y="45974"/>
                </a:lnTo>
                <a:lnTo>
                  <a:pt x="105029" y="45085"/>
                </a:lnTo>
                <a:close/>
              </a:path>
              <a:path w="178435" h="357505">
                <a:moveTo>
                  <a:pt x="94106" y="45085"/>
                </a:moveTo>
                <a:lnTo>
                  <a:pt x="83947" y="45085"/>
                </a:lnTo>
                <a:lnTo>
                  <a:pt x="83947" y="51562"/>
                </a:lnTo>
                <a:lnTo>
                  <a:pt x="89027" y="46482"/>
                </a:lnTo>
                <a:lnTo>
                  <a:pt x="94106" y="46482"/>
                </a:lnTo>
                <a:lnTo>
                  <a:pt x="94106" y="45085"/>
                </a:lnTo>
                <a:close/>
              </a:path>
              <a:path w="178435" h="357505">
                <a:moveTo>
                  <a:pt x="94106" y="46482"/>
                </a:moveTo>
                <a:lnTo>
                  <a:pt x="89027" y="46482"/>
                </a:lnTo>
                <a:lnTo>
                  <a:pt x="94106" y="51562"/>
                </a:lnTo>
                <a:lnTo>
                  <a:pt x="94106" y="46482"/>
                </a:lnTo>
                <a:close/>
              </a:path>
              <a:path w="178435" h="357505">
                <a:moveTo>
                  <a:pt x="73025" y="45085"/>
                </a:moveTo>
                <a:lnTo>
                  <a:pt x="72136" y="45085"/>
                </a:lnTo>
                <a:lnTo>
                  <a:pt x="73025" y="45974"/>
                </a:lnTo>
                <a:lnTo>
                  <a:pt x="73025" y="45085"/>
                </a:lnTo>
                <a:close/>
              </a:path>
              <a:path w="178435" h="357505">
                <a:moveTo>
                  <a:pt x="105918" y="45085"/>
                </a:moveTo>
                <a:lnTo>
                  <a:pt x="105029" y="45085"/>
                </a:lnTo>
                <a:lnTo>
                  <a:pt x="105029" y="45974"/>
                </a:lnTo>
                <a:lnTo>
                  <a:pt x="105918" y="45085"/>
                </a:lnTo>
                <a:close/>
              </a:path>
              <a:path w="178435" h="357505">
                <a:moveTo>
                  <a:pt x="54864" y="34162"/>
                </a:moveTo>
                <a:lnTo>
                  <a:pt x="45719" y="34162"/>
                </a:lnTo>
                <a:lnTo>
                  <a:pt x="50292" y="38735"/>
                </a:lnTo>
                <a:lnTo>
                  <a:pt x="54864" y="34162"/>
                </a:lnTo>
                <a:close/>
              </a:path>
              <a:path w="178435" h="357505">
                <a:moveTo>
                  <a:pt x="132334" y="34162"/>
                </a:moveTo>
                <a:lnTo>
                  <a:pt x="123190" y="34162"/>
                </a:lnTo>
                <a:lnTo>
                  <a:pt x="127762" y="38735"/>
                </a:lnTo>
                <a:lnTo>
                  <a:pt x="132334" y="34162"/>
                </a:lnTo>
                <a:close/>
              </a:path>
              <a:path w="178435" h="357505">
                <a:moveTo>
                  <a:pt x="89027" y="0"/>
                </a:moveTo>
                <a:lnTo>
                  <a:pt x="54864" y="34162"/>
                </a:lnTo>
                <a:lnTo>
                  <a:pt x="123190" y="34162"/>
                </a:lnTo>
                <a:lnTo>
                  <a:pt x="89027" y="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62200" y="2351532"/>
            <a:ext cx="289560" cy="44450"/>
          </a:xfrm>
          <a:custGeom>
            <a:avLst/>
            <a:gdLst/>
            <a:ahLst/>
            <a:cxnLst/>
            <a:rect l="l" t="t" r="r" b="b"/>
            <a:pathLst>
              <a:path w="289560" h="44450">
                <a:moveTo>
                  <a:pt x="267462" y="0"/>
                </a:moveTo>
                <a:lnTo>
                  <a:pt x="267462" y="11048"/>
                </a:lnTo>
                <a:lnTo>
                  <a:pt x="0" y="11048"/>
                </a:lnTo>
                <a:lnTo>
                  <a:pt x="0" y="33146"/>
                </a:lnTo>
                <a:lnTo>
                  <a:pt x="267462" y="33146"/>
                </a:lnTo>
                <a:lnTo>
                  <a:pt x="267462" y="44195"/>
                </a:lnTo>
                <a:lnTo>
                  <a:pt x="289560" y="22097"/>
                </a:lnTo>
                <a:lnTo>
                  <a:pt x="267462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4767" y="2285364"/>
            <a:ext cx="356235" cy="176530"/>
          </a:xfrm>
          <a:custGeom>
            <a:avLst/>
            <a:gdLst/>
            <a:ahLst/>
            <a:cxnLst/>
            <a:rect l="l" t="t" r="r" b="b"/>
            <a:pathLst>
              <a:path w="356235" h="176530">
                <a:moveTo>
                  <a:pt x="267462" y="0"/>
                </a:moveTo>
                <a:lnTo>
                  <a:pt x="267462" y="49784"/>
                </a:lnTo>
                <a:lnTo>
                  <a:pt x="0" y="49784"/>
                </a:lnTo>
                <a:lnTo>
                  <a:pt x="0" y="126746"/>
                </a:lnTo>
                <a:lnTo>
                  <a:pt x="267462" y="126746"/>
                </a:lnTo>
                <a:lnTo>
                  <a:pt x="267462" y="176530"/>
                </a:lnTo>
                <a:lnTo>
                  <a:pt x="316992" y="127000"/>
                </a:lnTo>
                <a:lnTo>
                  <a:pt x="294640" y="104648"/>
                </a:lnTo>
                <a:lnTo>
                  <a:pt x="54863" y="104648"/>
                </a:lnTo>
                <a:lnTo>
                  <a:pt x="54863" y="93852"/>
                </a:lnTo>
                <a:lnTo>
                  <a:pt x="32893" y="93852"/>
                </a:lnTo>
                <a:lnTo>
                  <a:pt x="32893" y="82676"/>
                </a:lnTo>
                <a:lnTo>
                  <a:pt x="54863" y="82676"/>
                </a:lnTo>
                <a:lnTo>
                  <a:pt x="54863" y="71882"/>
                </a:lnTo>
                <a:lnTo>
                  <a:pt x="294639" y="71882"/>
                </a:lnTo>
                <a:lnTo>
                  <a:pt x="316992" y="49529"/>
                </a:lnTo>
                <a:lnTo>
                  <a:pt x="267462" y="0"/>
                </a:lnTo>
                <a:close/>
              </a:path>
              <a:path w="356235" h="176530">
                <a:moveTo>
                  <a:pt x="322325" y="121665"/>
                </a:moveTo>
                <a:lnTo>
                  <a:pt x="316992" y="127000"/>
                </a:lnTo>
                <a:lnTo>
                  <a:pt x="322325" y="132334"/>
                </a:lnTo>
                <a:lnTo>
                  <a:pt x="322325" y="121665"/>
                </a:lnTo>
                <a:close/>
              </a:path>
              <a:path w="356235" h="176530">
                <a:moveTo>
                  <a:pt x="350265" y="93725"/>
                </a:moveTo>
                <a:lnTo>
                  <a:pt x="311404" y="93725"/>
                </a:lnTo>
                <a:lnTo>
                  <a:pt x="311404" y="104648"/>
                </a:lnTo>
                <a:lnTo>
                  <a:pt x="322325" y="104648"/>
                </a:lnTo>
                <a:lnTo>
                  <a:pt x="322325" y="121665"/>
                </a:lnTo>
                <a:lnTo>
                  <a:pt x="350265" y="93725"/>
                </a:lnTo>
                <a:close/>
              </a:path>
              <a:path w="356235" h="176530">
                <a:moveTo>
                  <a:pt x="311404" y="70612"/>
                </a:moveTo>
                <a:lnTo>
                  <a:pt x="301498" y="80517"/>
                </a:lnTo>
                <a:lnTo>
                  <a:pt x="309244" y="88264"/>
                </a:lnTo>
                <a:lnTo>
                  <a:pt x="301498" y="96012"/>
                </a:lnTo>
                <a:lnTo>
                  <a:pt x="311404" y="105918"/>
                </a:lnTo>
                <a:lnTo>
                  <a:pt x="311404" y="93725"/>
                </a:lnTo>
                <a:lnTo>
                  <a:pt x="350265" y="93725"/>
                </a:lnTo>
                <a:lnTo>
                  <a:pt x="355726" y="88264"/>
                </a:lnTo>
                <a:lnTo>
                  <a:pt x="350266" y="82804"/>
                </a:lnTo>
                <a:lnTo>
                  <a:pt x="311404" y="82804"/>
                </a:lnTo>
                <a:lnTo>
                  <a:pt x="311404" y="70612"/>
                </a:lnTo>
                <a:close/>
              </a:path>
              <a:path w="356235" h="176530">
                <a:moveTo>
                  <a:pt x="283718" y="93725"/>
                </a:moveTo>
                <a:lnTo>
                  <a:pt x="54863" y="93725"/>
                </a:lnTo>
                <a:lnTo>
                  <a:pt x="54863" y="104648"/>
                </a:lnTo>
                <a:lnTo>
                  <a:pt x="294640" y="104648"/>
                </a:lnTo>
                <a:lnTo>
                  <a:pt x="283718" y="93725"/>
                </a:lnTo>
                <a:close/>
              </a:path>
              <a:path w="356235" h="176530">
                <a:moveTo>
                  <a:pt x="299338" y="93852"/>
                </a:moveTo>
                <a:lnTo>
                  <a:pt x="283844" y="93852"/>
                </a:lnTo>
                <a:lnTo>
                  <a:pt x="294640" y="104648"/>
                </a:lnTo>
                <a:lnTo>
                  <a:pt x="310133" y="104648"/>
                </a:lnTo>
                <a:lnTo>
                  <a:pt x="302641" y="97155"/>
                </a:lnTo>
                <a:lnTo>
                  <a:pt x="300355" y="97155"/>
                </a:lnTo>
                <a:lnTo>
                  <a:pt x="300355" y="94869"/>
                </a:lnTo>
                <a:lnTo>
                  <a:pt x="299338" y="93852"/>
                </a:lnTo>
                <a:close/>
              </a:path>
              <a:path w="356235" h="176530">
                <a:moveTo>
                  <a:pt x="301498" y="96012"/>
                </a:moveTo>
                <a:lnTo>
                  <a:pt x="300355" y="97155"/>
                </a:lnTo>
                <a:lnTo>
                  <a:pt x="302641" y="97155"/>
                </a:lnTo>
                <a:lnTo>
                  <a:pt x="301498" y="96012"/>
                </a:lnTo>
                <a:close/>
              </a:path>
              <a:path w="356235" h="176530">
                <a:moveTo>
                  <a:pt x="303657" y="93852"/>
                </a:moveTo>
                <a:lnTo>
                  <a:pt x="300355" y="93852"/>
                </a:lnTo>
                <a:lnTo>
                  <a:pt x="300355" y="94869"/>
                </a:lnTo>
                <a:lnTo>
                  <a:pt x="301498" y="96012"/>
                </a:lnTo>
                <a:lnTo>
                  <a:pt x="303657" y="93852"/>
                </a:lnTo>
                <a:close/>
              </a:path>
              <a:path w="356235" h="176530">
                <a:moveTo>
                  <a:pt x="303784" y="93725"/>
                </a:moveTo>
                <a:lnTo>
                  <a:pt x="299212" y="93725"/>
                </a:lnTo>
                <a:lnTo>
                  <a:pt x="300355" y="94869"/>
                </a:lnTo>
                <a:lnTo>
                  <a:pt x="300355" y="93852"/>
                </a:lnTo>
                <a:lnTo>
                  <a:pt x="303657" y="93852"/>
                </a:lnTo>
                <a:close/>
              </a:path>
              <a:path w="356235" h="176530">
                <a:moveTo>
                  <a:pt x="54863" y="82804"/>
                </a:moveTo>
                <a:lnTo>
                  <a:pt x="43942" y="82804"/>
                </a:lnTo>
                <a:lnTo>
                  <a:pt x="43942" y="93725"/>
                </a:lnTo>
                <a:lnTo>
                  <a:pt x="54863" y="93725"/>
                </a:lnTo>
                <a:lnTo>
                  <a:pt x="54863" y="82804"/>
                </a:lnTo>
                <a:close/>
              </a:path>
              <a:path w="356235" h="176530">
                <a:moveTo>
                  <a:pt x="299211" y="82804"/>
                </a:moveTo>
                <a:lnTo>
                  <a:pt x="283717" y="82804"/>
                </a:lnTo>
                <a:lnTo>
                  <a:pt x="278256" y="88264"/>
                </a:lnTo>
                <a:lnTo>
                  <a:pt x="283718" y="93725"/>
                </a:lnTo>
                <a:lnTo>
                  <a:pt x="299212" y="93725"/>
                </a:lnTo>
                <a:lnTo>
                  <a:pt x="293750" y="88264"/>
                </a:lnTo>
                <a:lnTo>
                  <a:pt x="299211" y="82804"/>
                </a:lnTo>
                <a:close/>
              </a:path>
              <a:path w="356235" h="176530">
                <a:moveTo>
                  <a:pt x="294639" y="71882"/>
                </a:moveTo>
                <a:lnTo>
                  <a:pt x="54863" y="71882"/>
                </a:lnTo>
                <a:lnTo>
                  <a:pt x="54863" y="82804"/>
                </a:lnTo>
                <a:lnTo>
                  <a:pt x="283717" y="82804"/>
                </a:lnTo>
                <a:lnTo>
                  <a:pt x="294639" y="71882"/>
                </a:lnTo>
                <a:close/>
              </a:path>
              <a:path w="356235" h="176530">
                <a:moveTo>
                  <a:pt x="300355" y="81661"/>
                </a:moveTo>
                <a:lnTo>
                  <a:pt x="299211" y="82804"/>
                </a:lnTo>
                <a:lnTo>
                  <a:pt x="303784" y="82804"/>
                </a:lnTo>
                <a:lnTo>
                  <a:pt x="303656" y="82676"/>
                </a:lnTo>
                <a:lnTo>
                  <a:pt x="300355" y="82676"/>
                </a:lnTo>
                <a:lnTo>
                  <a:pt x="300355" y="81661"/>
                </a:lnTo>
                <a:close/>
              </a:path>
              <a:path w="356235" h="176530">
                <a:moveTo>
                  <a:pt x="322325" y="54863"/>
                </a:moveTo>
                <a:lnTo>
                  <a:pt x="322325" y="71882"/>
                </a:lnTo>
                <a:lnTo>
                  <a:pt x="311404" y="71882"/>
                </a:lnTo>
                <a:lnTo>
                  <a:pt x="311404" y="82804"/>
                </a:lnTo>
                <a:lnTo>
                  <a:pt x="350266" y="82804"/>
                </a:lnTo>
                <a:lnTo>
                  <a:pt x="322325" y="54863"/>
                </a:lnTo>
                <a:close/>
              </a:path>
              <a:path w="356235" h="176530">
                <a:moveTo>
                  <a:pt x="310133" y="71882"/>
                </a:moveTo>
                <a:lnTo>
                  <a:pt x="294639" y="71882"/>
                </a:lnTo>
                <a:lnTo>
                  <a:pt x="283844" y="82676"/>
                </a:lnTo>
                <a:lnTo>
                  <a:pt x="299338" y="82676"/>
                </a:lnTo>
                <a:lnTo>
                  <a:pt x="300355" y="81661"/>
                </a:lnTo>
                <a:lnTo>
                  <a:pt x="300355" y="79375"/>
                </a:lnTo>
                <a:lnTo>
                  <a:pt x="302640" y="79375"/>
                </a:lnTo>
                <a:lnTo>
                  <a:pt x="310133" y="71882"/>
                </a:lnTo>
                <a:close/>
              </a:path>
              <a:path w="356235" h="176530">
                <a:moveTo>
                  <a:pt x="301498" y="80517"/>
                </a:moveTo>
                <a:lnTo>
                  <a:pt x="300355" y="81661"/>
                </a:lnTo>
                <a:lnTo>
                  <a:pt x="300355" y="82676"/>
                </a:lnTo>
                <a:lnTo>
                  <a:pt x="303656" y="82676"/>
                </a:lnTo>
                <a:lnTo>
                  <a:pt x="301498" y="80517"/>
                </a:lnTo>
                <a:close/>
              </a:path>
              <a:path w="356235" h="176530">
                <a:moveTo>
                  <a:pt x="302640" y="79375"/>
                </a:moveTo>
                <a:lnTo>
                  <a:pt x="300355" y="79375"/>
                </a:lnTo>
                <a:lnTo>
                  <a:pt x="301498" y="80517"/>
                </a:lnTo>
                <a:lnTo>
                  <a:pt x="302640" y="79375"/>
                </a:lnTo>
                <a:close/>
              </a:path>
              <a:path w="356235" h="176530">
                <a:moveTo>
                  <a:pt x="322325" y="44196"/>
                </a:moveTo>
                <a:lnTo>
                  <a:pt x="316992" y="49529"/>
                </a:lnTo>
                <a:lnTo>
                  <a:pt x="322325" y="54863"/>
                </a:lnTo>
                <a:lnTo>
                  <a:pt x="322325" y="44196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0400" y="1905000"/>
            <a:ext cx="45720" cy="276225"/>
          </a:xfrm>
          <a:custGeom>
            <a:avLst/>
            <a:gdLst/>
            <a:ahLst/>
            <a:cxnLst/>
            <a:rect l="l" t="t" r="r" b="b"/>
            <a:pathLst>
              <a:path w="45719" h="276225">
                <a:moveTo>
                  <a:pt x="34289" y="22860"/>
                </a:moveTo>
                <a:lnTo>
                  <a:pt x="11430" y="22860"/>
                </a:lnTo>
                <a:lnTo>
                  <a:pt x="11430" y="275844"/>
                </a:lnTo>
                <a:lnTo>
                  <a:pt x="34289" y="275844"/>
                </a:lnTo>
                <a:lnTo>
                  <a:pt x="34289" y="22860"/>
                </a:lnTo>
                <a:close/>
              </a:path>
              <a:path w="45719" h="276225">
                <a:moveTo>
                  <a:pt x="22860" y="0"/>
                </a:moveTo>
                <a:lnTo>
                  <a:pt x="0" y="22860"/>
                </a:lnTo>
                <a:lnTo>
                  <a:pt x="45719" y="22860"/>
                </a:lnTo>
                <a:lnTo>
                  <a:pt x="22860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34232" y="1866264"/>
            <a:ext cx="178435" cy="342265"/>
          </a:xfrm>
          <a:custGeom>
            <a:avLst/>
            <a:gdLst/>
            <a:ahLst/>
            <a:cxnLst/>
            <a:rect l="l" t="t" r="r" b="b"/>
            <a:pathLst>
              <a:path w="178435" h="342264">
                <a:moveTo>
                  <a:pt x="50292" y="38735"/>
                </a:moveTo>
                <a:lnTo>
                  <a:pt x="0" y="89026"/>
                </a:lnTo>
                <a:lnTo>
                  <a:pt x="50165" y="89026"/>
                </a:lnTo>
                <a:lnTo>
                  <a:pt x="50165" y="342011"/>
                </a:lnTo>
                <a:lnTo>
                  <a:pt x="127889" y="342011"/>
                </a:lnTo>
                <a:lnTo>
                  <a:pt x="127889" y="309118"/>
                </a:lnTo>
                <a:lnTo>
                  <a:pt x="83058" y="309118"/>
                </a:lnTo>
                <a:lnTo>
                  <a:pt x="83058" y="287147"/>
                </a:lnTo>
                <a:lnTo>
                  <a:pt x="73025" y="287147"/>
                </a:lnTo>
                <a:lnTo>
                  <a:pt x="73025" y="61467"/>
                </a:lnTo>
                <a:lnTo>
                  <a:pt x="50292" y="38735"/>
                </a:lnTo>
                <a:close/>
              </a:path>
              <a:path w="178435" h="342264">
                <a:moveTo>
                  <a:pt x="105029" y="61468"/>
                </a:moveTo>
                <a:lnTo>
                  <a:pt x="94996" y="71500"/>
                </a:lnTo>
                <a:lnTo>
                  <a:pt x="94996" y="309118"/>
                </a:lnTo>
                <a:lnTo>
                  <a:pt x="127889" y="309118"/>
                </a:lnTo>
                <a:lnTo>
                  <a:pt x="127889" y="287147"/>
                </a:lnTo>
                <a:lnTo>
                  <a:pt x="105029" y="287147"/>
                </a:lnTo>
                <a:lnTo>
                  <a:pt x="105029" y="61468"/>
                </a:lnTo>
                <a:close/>
              </a:path>
              <a:path w="178435" h="342264">
                <a:moveTo>
                  <a:pt x="94106" y="287147"/>
                </a:moveTo>
                <a:lnTo>
                  <a:pt x="83947" y="287147"/>
                </a:lnTo>
                <a:lnTo>
                  <a:pt x="83947" y="298069"/>
                </a:lnTo>
                <a:lnTo>
                  <a:pt x="94106" y="298069"/>
                </a:lnTo>
                <a:lnTo>
                  <a:pt x="94106" y="287147"/>
                </a:lnTo>
                <a:close/>
              </a:path>
              <a:path w="178435" h="342264">
                <a:moveTo>
                  <a:pt x="73025" y="61468"/>
                </a:moveTo>
                <a:lnTo>
                  <a:pt x="73025" y="287147"/>
                </a:lnTo>
                <a:lnTo>
                  <a:pt x="83058" y="287147"/>
                </a:lnTo>
                <a:lnTo>
                  <a:pt x="83058" y="71501"/>
                </a:lnTo>
                <a:lnTo>
                  <a:pt x="73025" y="61468"/>
                </a:lnTo>
                <a:close/>
              </a:path>
              <a:path w="178435" h="342264">
                <a:moveTo>
                  <a:pt x="83058" y="71501"/>
                </a:moveTo>
                <a:lnTo>
                  <a:pt x="83058" y="287147"/>
                </a:lnTo>
                <a:lnTo>
                  <a:pt x="83947" y="287147"/>
                </a:lnTo>
                <a:lnTo>
                  <a:pt x="83947" y="72390"/>
                </a:lnTo>
                <a:lnTo>
                  <a:pt x="83058" y="71501"/>
                </a:lnTo>
                <a:close/>
              </a:path>
              <a:path w="178435" h="342264">
                <a:moveTo>
                  <a:pt x="94996" y="71500"/>
                </a:moveTo>
                <a:lnTo>
                  <a:pt x="94106" y="72390"/>
                </a:lnTo>
                <a:lnTo>
                  <a:pt x="94106" y="287147"/>
                </a:lnTo>
                <a:lnTo>
                  <a:pt x="94996" y="287147"/>
                </a:lnTo>
                <a:lnTo>
                  <a:pt x="94996" y="71500"/>
                </a:lnTo>
                <a:close/>
              </a:path>
              <a:path w="178435" h="342264">
                <a:moveTo>
                  <a:pt x="127762" y="38735"/>
                </a:moveTo>
                <a:lnTo>
                  <a:pt x="105029" y="61468"/>
                </a:lnTo>
                <a:lnTo>
                  <a:pt x="105029" y="287147"/>
                </a:lnTo>
                <a:lnTo>
                  <a:pt x="127889" y="287147"/>
                </a:lnTo>
                <a:lnTo>
                  <a:pt x="127889" y="89026"/>
                </a:lnTo>
                <a:lnTo>
                  <a:pt x="178054" y="89026"/>
                </a:lnTo>
                <a:lnTo>
                  <a:pt x="127762" y="38735"/>
                </a:lnTo>
                <a:close/>
              </a:path>
              <a:path w="178435" h="342264">
                <a:moveTo>
                  <a:pt x="83947" y="56896"/>
                </a:moveTo>
                <a:lnTo>
                  <a:pt x="83947" y="72390"/>
                </a:lnTo>
                <a:lnTo>
                  <a:pt x="89027" y="77470"/>
                </a:lnTo>
                <a:lnTo>
                  <a:pt x="94106" y="72390"/>
                </a:lnTo>
                <a:lnTo>
                  <a:pt x="94106" y="61975"/>
                </a:lnTo>
                <a:lnTo>
                  <a:pt x="89027" y="61975"/>
                </a:lnTo>
                <a:lnTo>
                  <a:pt x="83947" y="56896"/>
                </a:lnTo>
                <a:close/>
              </a:path>
              <a:path w="178435" h="342264">
                <a:moveTo>
                  <a:pt x="73025" y="45974"/>
                </a:moveTo>
                <a:lnTo>
                  <a:pt x="73025" y="61468"/>
                </a:lnTo>
                <a:lnTo>
                  <a:pt x="83058" y="71501"/>
                </a:lnTo>
                <a:lnTo>
                  <a:pt x="83058" y="56134"/>
                </a:lnTo>
                <a:lnTo>
                  <a:pt x="79375" y="56134"/>
                </a:lnTo>
                <a:lnTo>
                  <a:pt x="81279" y="54229"/>
                </a:lnTo>
                <a:lnTo>
                  <a:pt x="73025" y="45974"/>
                </a:lnTo>
                <a:close/>
              </a:path>
              <a:path w="178435" h="342264">
                <a:moveTo>
                  <a:pt x="105029" y="45974"/>
                </a:moveTo>
                <a:lnTo>
                  <a:pt x="96774" y="54229"/>
                </a:lnTo>
                <a:lnTo>
                  <a:pt x="98679" y="56134"/>
                </a:lnTo>
                <a:lnTo>
                  <a:pt x="94996" y="56134"/>
                </a:lnTo>
                <a:lnTo>
                  <a:pt x="94996" y="71500"/>
                </a:lnTo>
                <a:lnTo>
                  <a:pt x="105029" y="61468"/>
                </a:lnTo>
                <a:lnTo>
                  <a:pt x="105029" y="45974"/>
                </a:lnTo>
                <a:close/>
              </a:path>
              <a:path w="178435" h="342264">
                <a:moveTo>
                  <a:pt x="94106" y="56896"/>
                </a:moveTo>
                <a:lnTo>
                  <a:pt x="89027" y="61975"/>
                </a:lnTo>
                <a:lnTo>
                  <a:pt x="94106" y="61975"/>
                </a:lnTo>
                <a:lnTo>
                  <a:pt x="94106" y="56896"/>
                </a:lnTo>
                <a:close/>
              </a:path>
              <a:path w="178435" h="342264">
                <a:moveTo>
                  <a:pt x="83947" y="51562"/>
                </a:moveTo>
                <a:lnTo>
                  <a:pt x="81280" y="54228"/>
                </a:lnTo>
                <a:lnTo>
                  <a:pt x="83947" y="56896"/>
                </a:lnTo>
                <a:lnTo>
                  <a:pt x="83947" y="51562"/>
                </a:lnTo>
                <a:close/>
              </a:path>
              <a:path w="178435" h="342264">
                <a:moveTo>
                  <a:pt x="94106" y="51562"/>
                </a:moveTo>
                <a:lnTo>
                  <a:pt x="94106" y="56896"/>
                </a:lnTo>
                <a:lnTo>
                  <a:pt x="96774" y="54229"/>
                </a:lnTo>
                <a:lnTo>
                  <a:pt x="94106" y="51562"/>
                </a:lnTo>
                <a:close/>
              </a:path>
              <a:path w="178435" h="342264">
                <a:moveTo>
                  <a:pt x="105029" y="34162"/>
                </a:moveTo>
                <a:lnTo>
                  <a:pt x="73025" y="34162"/>
                </a:lnTo>
                <a:lnTo>
                  <a:pt x="73025" y="45974"/>
                </a:lnTo>
                <a:lnTo>
                  <a:pt x="81280" y="54228"/>
                </a:lnTo>
                <a:lnTo>
                  <a:pt x="83947" y="51562"/>
                </a:lnTo>
                <a:lnTo>
                  <a:pt x="83947" y="45085"/>
                </a:lnTo>
                <a:lnTo>
                  <a:pt x="105029" y="45085"/>
                </a:lnTo>
                <a:lnTo>
                  <a:pt x="105029" y="34162"/>
                </a:lnTo>
                <a:close/>
              </a:path>
              <a:path w="178435" h="342264">
                <a:moveTo>
                  <a:pt x="105029" y="45085"/>
                </a:moveTo>
                <a:lnTo>
                  <a:pt x="94106" y="45085"/>
                </a:lnTo>
                <a:lnTo>
                  <a:pt x="94106" y="51562"/>
                </a:lnTo>
                <a:lnTo>
                  <a:pt x="96774" y="54229"/>
                </a:lnTo>
                <a:lnTo>
                  <a:pt x="105029" y="45974"/>
                </a:lnTo>
                <a:lnTo>
                  <a:pt x="105029" y="45085"/>
                </a:lnTo>
                <a:close/>
              </a:path>
              <a:path w="178435" h="342264">
                <a:moveTo>
                  <a:pt x="94106" y="45085"/>
                </a:moveTo>
                <a:lnTo>
                  <a:pt x="83947" y="45085"/>
                </a:lnTo>
                <a:lnTo>
                  <a:pt x="83947" y="51562"/>
                </a:lnTo>
                <a:lnTo>
                  <a:pt x="89027" y="46482"/>
                </a:lnTo>
                <a:lnTo>
                  <a:pt x="94106" y="46482"/>
                </a:lnTo>
                <a:lnTo>
                  <a:pt x="94106" y="45085"/>
                </a:lnTo>
                <a:close/>
              </a:path>
              <a:path w="178435" h="342264">
                <a:moveTo>
                  <a:pt x="94106" y="46482"/>
                </a:moveTo>
                <a:lnTo>
                  <a:pt x="89027" y="46482"/>
                </a:lnTo>
                <a:lnTo>
                  <a:pt x="94106" y="51562"/>
                </a:lnTo>
                <a:lnTo>
                  <a:pt x="94106" y="46482"/>
                </a:lnTo>
                <a:close/>
              </a:path>
              <a:path w="178435" h="342264">
                <a:moveTo>
                  <a:pt x="73025" y="45085"/>
                </a:moveTo>
                <a:lnTo>
                  <a:pt x="72136" y="45085"/>
                </a:lnTo>
                <a:lnTo>
                  <a:pt x="73025" y="45974"/>
                </a:lnTo>
                <a:lnTo>
                  <a:pt x="73025" y="45085"/>
                </a:lnTo>
                <a:close/>
              </a:path>
              <a:path w="178435" h="342264">
                <a:moveTo>
                  <a:pt x="105918" y="45085"/>
                </a:moveTo>
                <a:lnTo>
                  <a:pt x="105029" y="45085"/>
                </a:lnTo>
                <a:lnTo>
                  <a:pt x="105029" y="45974"/>
                </a:lnTo>
                <a:lnTo>
                  <a:pt x="105918" y="45085"/>
                </a:lnTo>
                <a:close/>
              </a:path>
              <a:path w="178435" h="342264">
                <a:moveTo>
                  <a:pt x="54864" y="34162"/>
                </a:moveTo>
                <a:lnTo>
                  <a:pt x="45719" y="34162"/>
                </a:lnTo>
                <a:lnTo>
                  <a:pt x="50292" y="38735"/>
                </a:lnTo>
                <a:lnTo>
                  <a:pt x="54864" y="34162"/>
                </a:lnTo>
                <a:close/>
              </a:path>
              <a:path w="178435" h="342264">
                <a:moveTo>
                  <a:pt x="132333" y="34162"/>
                </a:moveTo>
                <a:lnTo>
                  <a:pt x="123190" y="34162"/>
                </a:lnTo>
                <a:lnTo>
                  <a:pt x="127762" y="38735"/>
                </a:lnTo>
                <a:lnTo>
                  <a:pt x="132333" y="34162"/>
                </a:lnTo>
                <a:close/>
              </a:path>
              <a:path w="178435" h="342264">
                <a:moveTo>
                  <a:pt x="89027" y="0"/>
                </a:moveTo>
                <a:lnTo>
                  <a:pt x="54864" y="34162"/>
                </a:lnTo>
                <a:lnTo>
                  <a:pt x="123190" y="34162"/>
                </a:lnTo>
                <a:lnTo>
                  <a:pt x="89027" y="0"/>
                </a:lnTo>
                <a:close/>
              </a:path>
            </a:pathLst>
          </a:custGeom>
          <a:solidFill>
            <a:srgbClr val="1E76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064" rIns="0" bIns="0" rtlCol="0" vert="horz">
            <a:spAutoFit/>
          </a:bodyPr>
          <a:lstStyle/>
          <a:p>
            <a:pPr marL="317500">
              <a:lnSpc>
                <a:spcPct val="100000"/>
              </a:lnSpc>
            </a:pP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Cardiovascular System in </a:t>
            </a:r>
            <a:r>
              <a:rPr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Exercise</a:t>
            </a:r>
            <a:r>
              <a:rPr dirty="0" sz="2400" spc="-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cont…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22860">
              <a:lnSpc>
                <a:spcPct val="100899"/>
              </a:lnSpc>
              <a:buSzPct val="75000"/>
              <a:buFont typeface="Wingdings"/>
              <a:buChar char=""/>
              <a:tabLst>
                <a:tab pos="267335" algn="l"/>
              </a:tabLst>
            </a:pPr>
            <a:r>
              <a:rPr dirty="0"/>
              <a:t>In Marathon runner the </a:t>
            </a:r>
            <a:r>
              <a:rPr dirty="0">
                <a:solidFill>
                  <a:srgbClr val="C00000"/>
                </a:solidFill>
              </a:rPr>
              <a:t>cardiac  output </a:t>
            </a:r>
            <a:r>
              <a:rPr dirty="0"/>
              <a:t>increases from its resting</a:t>
            </a:r>
            <a:r>
              <a:rPr dirty="0" spc="-160"/>
              <a:t> </a:t>
            </a:r>
            <a:r>
              <a:rPr dirty="0"/>
              <a:t>level  of about 5.5 </a:t>
            </a:r>
            <a:r>
              <a:rPr dirty="0" spc="-5"/>
              <a:t>L/min </a:t>
            </a:r>
            <a:r>
              <a:rPr dirty="0"/>
              <a:t>to 30</a:t>
            </a:r>
            <a:r>
              <a:rPr dirty="0" spc="-95"/>
              <a:t> </a:t>
            </a:r>
            <a:r>
              <a:rPr dirty="0" spc="-5"/>
              <a:t>L/min.</a:t>
            </a:r>
          </a:p>
          <a:p>
            <a:pPr algn="just" marL="12700" marR="142240">
              <a:lnSpc>
                <a:spcPct val="100000"/>
              </a:lnSpc>
              <a:buFont typeface="Wingdings"/>
              <a:buChar char=""/>
              <a:tabLst>
                <a:tab pos="325120" algn="l"/>
              </a:tabLst>
            </a:pPr>
            <a:r>
              <a:rPr dirty="0"/>
              <a:t>The </a:t>
            </a:r>
            <a:r>
              <a:rPr dirty="0">
                <a:solidFill>
                  <a:srgbClr val="C00000"/>
                </a:solidFill>
              </a:rPr>
              <a:t>stroke </a:t>
            </a:r>
            <a:r>
              <a:rPr dirty="0" spc="-5">
                <a:solidFill>
                  <a:srgbClr val="C00000"/>
                </a:solidFill>
              </a:rPr>
              <a:t>volume </a:t>
            </a:r>
            <a:r>
              <a:rPr dirty="0"/>
              <a:t>increases</a:t>
            </a:r>
            <a:r>
              <a:rPr dirty="0" spc="-105"/>
              <a:t> </a:t>
            </a:r>
            <a:r>
              <a:rPr dirty="0"/>
              <a:t>from  </a:t>
            </a:r>
            <a:r>
              <a:rPr dirty="0" spc="-5"/>
              <a:t>105 </a:t>
            </a:r>
            <a:r>
              <a:rPr dirty="0"/>
              <a:t>to </a:t>
            </a:r>
            <a:r>
              <a:rPr dirty="0" spc="-5"/>
              <a:t>162 milliliters, </a:t>
            </a:r>
            <a:r>
              <a:rPr dirty="0"/>
              <a:t>an increase of  about</a:t>
            </a:r>
            <a:r>
              <a:rPr dirty="0" spc="-90"/>
              <a:t> </a:t>
            </a:r>
            <a:r>
              <a:rPr dirty="0" spc="-5"/>
              <a:t>50%.</a:t>
            </a: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400685" algn="l"/>
                <a:tab pos="401320" algn="l"/>
              </a:tabLst>
            </a:pPr>
            <a:r>
              <a:rPr dirty="0" spc="-5"/>
              <a:t>Whereas </a:t>
            </a:r>
            <a:r>
              <a:rPr dirty="0"/>
              <a:t>the </a:t>
            </a:r>
            <a:r>
              <a:rPr dirty="0">
                <a:solidFill>
                  <a:srgbClr val="C00000"/>
                </a:solidFill>
              </a:rPr>
              <a:t>heart rate </a:t>
            </a:r>
            <a:r>
              <a:rPr dirty="0"/>
              <a:t>increases  </a:t>
            </a:r>
            <a:r>
              <a:rPr dirty="0" spc="-5"/>
              <a:t>from 50 </a:t>
            </a:r>
            <a:r>
              <a:rPr dirty="0"/>
              <a:t>to </a:t>
            </a:r>
            <a:r>
              <a:rPr dirty="0" spc="-5"/>
              <a:t>185 beats/min, </a:t>
            </a:r>
            <a:r>
              <a:rPr dirty="0"/>
              <a:t>an increase  of 270</a:t>
            </a:r>
            <a:r>
              <a:rPr dirty="0" spc="-100"/>
              <a:t> </a:t>
            </a:r>
            <a:r>
              <a:rPr dirty="0"/>
              <a:t>%.</a:t>
            </a:r>
          </a:p>
          <a:p>
            <a:pPr marL="12700" marR="192405">
              <a:lnSpc>
                <a:spcPct val="100000"/>
              </a:lnSpc>
              <a:buFont typeface="Wingdings"/>
              <a:buChar char=""/>
              <a:tabLst>
                <a:tab pos="400685" algn="l"/>
                <a:tab pos="401320" algn="l"/>
              </a:tabLst>
            </a:pPr>
            <a:r>
              <a:rPr dirty="0"/>
              <a:t>The heart rate increase a greater  proportion of the increase in</a:t>
            </a:r>
            <a:r>
              <a:rPr dirty="0" spc="-150"/>
              <a:t> </a:t>
            </a:r>
            <a:r>
              <a:rPr dirty="0"/>
              <a:t>cardiac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5279135"/>
            <a:ext cx="3872865" cy="742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output than does the increase</a:t>
            </a:r>
            <a:r>
              <a:rPr dirty="0" sz="2400" spc="-1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  stroke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volume.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1295400"/>
            <a:ext cx="3962399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7028" y="5186171"/>
            <a:ext cx="3967479" cy="0"/>
          </a:xfrm>
          <a:custGeom>
            <a:avLst/>
            <a:gdLst/>
            <a:ahLst/>
            <a:cxnLst/>
            <a:rect l="l" t="t" r="r" b="b"/>
            <a:pathLst>
              <a:path w="3967479" h="0">
                <a:moveTo>
                  <a:pt x="0" y="0"/>
                </a:moveTo>
                <a:lnTo>
                  <a:pt x="39669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77028" y="1290827"/>
            <a:ext cx="3967479" cy="3895725"/>
          </a:xfrm>
          <a:custGeom>
            <a:avLst/>
            <a:gdLst/>
            <a:ahLst/>
            <a:cxnLst/>
            <a:rect l="l" t="t" r="r" b="b"/>
            <a:pathLst>
              <a:path w="3967479" h="3895725">
                <a:moveTo>
                  <a:pt x="3966972" y="0"/>
                </a:moveTo>
                <a:lnTo>
                  <a:pt x="0" y="0"/>
                </a:lnTo>
                <a:lnTo>
                  <a:pt x="0" y="38953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6800" y="5334000"/>
            <a:ext cx="4267200" cy="769620"/>
          </a:xfrm>
          <a:custGeom>
            <a:avLst/>
            <a:gdLst/>
            <a:ahLst/>
            <a:cxnLst/>
            <a:rect l="l" t="t" r="r" b="b"/>
            <a:pathLst>
              <a:path w="4267200" h="769620">
                <a:moveTo>
                  <a:pt x="0" y="769620"/>
                </a:moveTo>
                <a:lnTo>
                  <a:pt x="4267200" y="769620"/>
                </a:lnTo>
                <a:lnTo>
                  <a:pt x="4267200" y="0"/>
                </a:lnTo>
                <a:lnTo>
                  <a:pt x="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FFFFFF">
              <a:alpha val="3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56428" y="5376636"/>
            <a:ext cx="4009390" cy="681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65405">
              <a:lnSpc>
                <a:spcPct val="102099"/>
              </a:lnSpc>
            </a:pPr>
            <a:r>
              <a:rPr dirty="0" sz="1400" b="1">
                <a:latin typeface="Lucida Sans Unicode"/>
                <a:cs typeface="Lucida Sans Unicode"/>
              </a:rPr>
              <a:t>Approximate stroke </a:t>
            </a:r>
            <a:r>
              <a:rPr dirty="0" sz="1400" spc="5" b="1">
                <a:latin typeface="Lucida Sans Unicode"/>
                <a:cs typeface="Lucida Sans Unicode"/>
              </a:rPr>
              <a:t>volume output </a:t>
            </a:r>
            <a:r>
              <a:rPr dirty="0" sz="1400" spc="10" b="1">
                <a:latin typeface="Lucida Sans Unicode"/>
                <a:cs typeface="Lucida Sans Unicode"/>
              </a:rPr>
              <a:t>and</a:t>
            </a:r>
            <a:r>
              <a:rPr dirty="0" sz="1400" spc="-285" b="1">
                <a:latin typeface="Lucida Sans Unicode"/>
                <a:cs typeface="Lucida Sans Unicode"/>
              </a:rPr>
              <a:t> </a:t>
            </a:r>
            <a:r>
              <a:rPr dirty="0" sz="1400" b="1">
                <a:latin typeface="Lucida Sans Unicode"/>
                <a:cs typeface="Lucida Sans Unicode"/>
              </a:rPr>
              <a:t>heart  </a:t>
            </a:r>
            <a:r>
              <a:rPr dirty="0" sz="1400" spc="5" b="1">
                <a:latin typeface="Lucida Sans Unicode"/>
                <a:cs typeface="Lucida Sans Unicode"/>
              </a:rPr>
              <a:t>rate at </a:t>
            </a:r>
            <a:r>
              <a:rPr dirty="0" sz="1400" spc="-5" b="1">
                <a:latin typeface="Lucida Sans Unicode"/>
                <a:cs typeface="Lucida Sans Unicode"/>
              </a:rPr>
              <a:t>different levels </a:t>
            </a:r>
            <a:r>
              <a:rPr dirty="0" sz="1400" spc="5" b="1">
                <a:latin typeface="Lucida Sans Unicode"/>
                <a:cs typeface="Lucida Sans Unicode"/>
              </a:rPr>
              <a:t>of </a:t>
            </a:r>
            <a:r>
              <a:rPr dirty="0" sz="1400" b="1">
                <a:latin typeface="Lucida Sans Unicode"/>
                <a:cs typeface="Lucida Sans Unicode"/>
              </a:rPr>
              <a:t>cardiac </a:t>
            </a:r>
            <a:r>
              <a:rPr dirty="0" sz="1400" spc="5" b="1">
                <a:latin typeface="Lucida Sans Unicode"/>
                <a:cs typeface="Lucida Sans Unicode"/>
              </a:rPr>
              <a:t>output in </a:t>
            </a:r>
            <a:r>
              <a:rPr dirty="0" sz="1400" b="1">
                <a:latin typeface="Lucida Sans Unicode"/>
                <a:cs typeface="Lucida Sans Unicode"/>
              </a:rPr>
              <a:t>a  marathon</a:t>
            </a:r>
            <a:r>
              <a:rPr dirty="0" sz="1400" spc="-105" b="1">
                <a:latin typeface="Lucida Sans Unicode"/>
                <a:cs typeface="Lucida Sans Unicode"/>
              </a:rPr>
              <a:t> </a:t>
            </a:r>
            <a:r>
              <a:rPr dirty="0" sz="1400" b="1">
                <a:latin typeface="Lucida Sans Unicode"/>
                <a:cs typeface="Lucida Sans Unicode"/>
              </a:rPr>
              <a:t>athlete.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563880"/>
            <a:ext cx="7257288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71600" y="2057400"/>
            <a:ext cx="7010400" cy="334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231" y="3736847"/>
            <a:ext cx="5887212" cy="62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2231" y="3971544"/>
            <a:ext cx="3488436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830707"/>
            <a:ext cx="5832475" cy="4245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920">
              <a:lnSpc>
                <a:spcPts val="2245"/>
              </a:lnSpc>
              <a:tabLst>
                <a:tab pos="37782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spc="-5">
                <a:latin typeface="Times New Roman"/>
                <a:cs typeface="Times New Roman"/>
              </a:rPr>
              <a:t>Almost all the </a:t>
            </a:r>
            <a:r>
              <a:rPr dirty="0" sz="2200" spc="-10">
                <a:latin typeface="Times New Roman"/>
                <a:cs typeface="Times New Roman"/>
              </a:rPr>
              <a:t>energy </a:t>
            </a:r>
            <a:r>
              <a:rPr dirty="0" sz="2200" spc="-5">
                <a:latin typeface="Times New Roman"/>
                <a:cs typeface="Times New Roman"/>
              </a:rPr>
              <a:t>released by the</a:t>
            </a:r>
            <a:r>
              <a:rPr dirty="0" sz="2200" spc="4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body's</a:t>
            </a:r>
            <a:endParaRPr sz="2200">
              <a:latin typeface="Times New Roman"/>
              <a:cs typeface="Times New Roman"/>
            </a:endParaRPr>
          </a:p>
          <a:p>
            <a:pPr marL="378460">
              <a:lnSpc>
                <a:spcPts val="2045"/>
              </a:lnSpc>
            </a:pPr>
            <a:r>
              <a:rPr dirty="0" sz="2200" spc="-5">
                <a:latin typeface="Times New Roman"/>
                <a:cs typeface="Times New Roman"/>
              </a:rPr>
              <a:t>metabolism is converted into body</a:t>
            </a:r>
            <a:r>
              <a:rPr dirty="0" sz="2200" spc="2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heat.</a:t>
            </a:r>
            <a:endParaRPr sz="2200">
              <a:latin typeface="Times New Roman"/>
              <a:cs typeface="Times New Roman"/>
            </a:endParaRPr>
          </a:p>
          <a:p>
            <a:pPr marL="121920">
              <a:lnSpc>
                <a:spcPts val="2245"/>
              </a:lnSpc>
              <a:tabLst>
                <a:tab pos="443865" algn="l"/>
              </a:tabLst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200" spc="-25">
                <a:latin typeface="Times New Roman"/>
                <a:cs typeface="Times New Roman"/>
              </a:rPr>
              <a:t>Working </a:t>
            </a:r>
            <a:r>
              <a:rPr dirty="0" sz="2200" spc="-5">
                <a:latin typeface="Times New Roman"/>
                <a:cs typeface="Times New Roman"/>
              </a:rPr>
              <a:t>muscle use </a:t>
            </a:r>
            <a:r>
              <a:rPr dirty="0" sz="2200">
                <a:latin typeface="Times New Roman"/>
                <a:cs typeface="Times New Roman"/>
              </a:rPr>
              <a:t>only 20 </a:t>
            </a:r>
            <a:r>
              <a:rPr dirty="0" sz="2200" spc="-5">
                <a:latin typeface="Times New Roman"/>
                <a:cs typeface="Times New Roman"/>
              </a:rPr>
              <a:t>- </a:t>
            </a:r>
            <a:r>
              <a:rPr dirty="0" sz="2200">
                <a:latin typeface="Times New Roman"/>
                <a:cs typeface="Times New Roman"/>
              </a:rPr>
              <a:t>25</a:t>
            </a:r>
            <a:r>
              <a:rPr dirty="0" sz="2200" spc="-5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%.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440"/>
              </a:lnSpc>
            </a:pPr>
            <a:r>
              <a:rPr dirty="0" sz="15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0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The remainder is converted into heat as </a:t>
            </a:r>
            <a:r>
              <a:rPr dirty="0" sz="2200">
                <a:latin typeface="Times New Roman"/>
                <a:cs typeface="Times New Roman"/>
              </a:rPr>
              <a:t>result</a:t>
            </a:r>
            <a:r>
              <a:rPr dirty="0" sz="2200" spc="204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of</a:t>
            </a:r>
            <a:endParaRPr sz="2200">
              <a:latin typeface="Times New Roman"/>
              <a:cs typeface="Times New Roman"/>
            </a:endParaRPr>
          </a:p>
          <a:p>
            <a:pPr marL="121920" indent="-39370">
              <a:lnSpc>
                <a:spcPts val="2245"/>
              </a:lnSpc>
              <a:spcBef>
                <a:spcPts val="1860"/>
              </a:spcBef>
              <a:buAutoNum type="arabicParenBoth"/>
              <a:tabLst>
                <a:tab pos="478790" algn="l"/>
              </a:tabLst>
            </a:pPr>
            <a:r>
              <a:rPr dirty="0" sz="2200" spc="-5">
                <a:latin typeface="Times New Roman"/>
                <a:cs typeface="Times New Roman"/>
              </a:rPr>
              <a:t>Resistance to </a:t>
            </a:r>
            <a:r>
              <a:rPr dirty="0" sz="2200">
                <a:latin typeface="Times New Roman"/>
                <a:cs typeface="Times New Roman"/>
              </a:rPr>
              <a:t>the </a:t>
            </a:r>
            <a:r>
              <a:rPr dirty="0" sz="2200" spc="-10">
                <a:latin typeface="Times New Roman"/>
                <a:cs typeface="Times New Roman"/>
              </a:rPr>
              <a:t>movement </a:t>
            </a:r>
            <a:r>
              <a:rPr dirty="0" sz="2200" spc="-5">
                <a:latin typeface="Times New Roman"/>
                <a:cs typeface="Times New Roman"/>
              </a:rPr>
              <a:t>of the muscles</a:t>
            </a:r>
            <a:r>
              <a:rPr dirty="0" sz="2200" spc="9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045"/>
              </a:lnSpc>
            </a:pPr>
            <a:r>
              <a:rPr dirty="0" sz="2200" spc="-5">
                <a:latin typeface="Times New Roman"/>
                <a:cs typeface="Times New Roman"/>
              </a:rPr>
              <a:t>joints.</a:t>
            </a:r>
            <a:endParaRPr sz="2200">
              <a:latin typeface="Times New Roman"/>
              <a:cs typeface="Times New Roman"/>
            </a:endParaRPr>
          </a:p>
          <a:p>
            <a:pPr marL="121920" marR="5080">
              <a:lnSpc>
                <a:spcPct val="70000"/>
              </a:lnSpc>
              <a:spcBef>
                <a:spcPts val="595"/>
              </a:spcBef>
              <a:buAutoNum type="arabicParenBoth" startAt="2"/>
              <a:tabLst>
                <a:tab pos="518795" algn="l"/>
              </a:tabLst>
            </a:pPr>
            <a:r>
              <a:rPr dirty="0" sz="2200" spc="-5">
                <a:latin typeface="Times New Roman"/>
                <a:cs typeface="Times New Roman"/>
              </a:rPr>
              <a:t>Friction of </a:t>
            </a:r>
            <a:r>
              <a:rPr dirty="0" sz="2200">
                <a:latin typeface="Times New Roman"/>
                <a:cs typeface="Times New Roman"/>
              </a:rPr>
              <a:t>the </a:t>
            </a:r>
            <a:r>
              <a:rPr dirty="0" sz="2200" spc="-5">
                <a:latin typeface="Times New Roman"/>
                <a:cs typeface="Times New Roman"/>
              </a:rPr>
              <a:t>blood flowing through the blood  vessels,</a:t>
            </a:r>
            <a:endParaRPr sz="2200">
              <a:latin typeface="Times New Roman"/>
              <a:cs typeface="Times New Roman"/>
            </a:endParaRPr>
          </a:p>
          <a:p>
            <a:pPr marL="518159" indent="-396240">
              <a:lnSpc>
                <a:spcPts val="2255"/>
              </a:lnSpc>
              <a:buAutoNum type="arabicParenBoth" startAt="2"/>
              <a:tabLst>
                <a:tab pos="518795" algn="l"/>
              </a:tabLst>
            </a:pPr>
            <a:r>
              <a:rPr dirty="0" sz="2200" spc="-5">
                <a:latin typeface="Times New Roman"/>
                <a:cs typeface="Times New Roman"/>
              </a:rPr>
              <a:t>Muscle contractile converted into</a:t>
            </a:r>
            <a:r>
              <a:rPr dirty="0" sz="2200" spc="6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heat.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1920" marR="259079">
              <a:lnSpc>
                <a:spcPct val="70000"/>
              </a:lnSpc>
              <a:spcBef>
                <a:spcPts val="5"/>
              </a:spcBef>
              <a:tabLst>
                <a:tab pos="2810510" algn="l"/>
              </a:tabLst>
            </a:pPr>
            <a:r>
              <a:rPr dirty="0" sz="2200" spc="-5">
                <a:solidFill>
                  <a:srgbClr val="C00000"/>
                </a:solidFill>
                <a:latin typeface="Times New Roman"/>
                <a:cs typeface="Times New Roman"/>
              </a:rPr>
              <a:t>What will happen if sweating mechanism cannot  eliminate the</a:t>
            </a:r>
            <a:r>
              <a:rPr dirty="0" sz="2200" spc="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C00000"/>
                </a:solidFill>
                <a:latin typeface="Times New Roman"/>
                <a:cs typeface="Times New Roman"/>
              </a:rPr>
              <a:t>heat</a:t>
            </a:r>
            <a:r>
              <a:rPr dirty="0" sz="22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C00000"/>
                </a:solidFill>
                <a:latin typeface="Times New Roman"/>
                <a:cs typeface="Times New Roman"/>
              </a:rPr>
              <a:t>????	</a:t>
            </a:r>
            <a:r>
              <a:rPr dirty="0" sz="2200" spc="-5">
                <a:solidFill>
                  <a:srgbClr val="C00000"/>
                </a:solidFill>
                <a:latin typeface="Times New Roman"/>
                <a:cs typeface="Times New Roman"/>
              </a:rPr>
              <a:t>see</a:t>
            </a:r>
            <a:endParaRPr sz="2200">
              <a:latin typeface="Times New Roman"/>
              <a:cs typeface="Times New Roman"/>
            </a:endParaRPr>
          </a:p>
          <a:p>
            <a:pPr marL="121920">
              <a:lnSpc>
                <a:spcPts val="2035"/>
              </a:lnSpc>
              <a:spcBef>
                <a:spcPts val="1250"/>
              </a:spcBef>
            </a:pPr>
            <a:r>
              <a:rPr dirty="0" sz="1800">
                <a:latin typeface="Times New Roman"/>
                <a:cs typeface="Times New Roman"/>
              </a:rPr>
              <a:t>Guyton &amp; Hall12E </a:t>
            </a:r>
            <a:r>
              <a:rPr dirty="0" sz="1800" spc="-5">
                <a:latin typeface="Times New Roman"/>
                <a:cs typeface="Times New Roman"/>
              </a:rPr>
              <a:t>Unite </a:t>
            </a:r>
            <a:r>
              <a:rPr dirty="0" sz="1800">
                <a:latin typeface="Times New Roman"/>
                <a:cs typeface="Times New Roman"/>
              </a:rPr>
              <a:t>XV chapter</a:t>
            </a:r>
            <a:r>
              <a:rPr dirty="0" sz="1800" spc="-1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84</a:t>
            </a:r>
            <a:endParaRPr sz="1800">
              <a:latin typeface="Times New Roman"/>
              <a:cs typeface="Times New Roman"/>
            </a:endParaRPr>
          </a:p>
          <a:p>
            <a:pPr marL="178435">
              <a:lnSpc>
                <a:spcPts val="2035"/>
              </a:lnSpc>
            </a:pPr>
            <a:r>
              <a:rPr dirty="0" sz="1800">
                <a:latin typeface="Times New Roman"/>
                <a:cs typeface="Times New Roman"/>
              </a:rPr>
              <a:t>page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1039-40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" y="85343"/>
            <a:ext cx="3695700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40" y="188467"/>
            <a:ext cx="325183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0">
                <a:latin typeface="Times New Roman"/>
                <a:cs typeface="Times New Roman"/>
              </a:rPr>
              <a:t>Body </a:t>
            </a:r>
            <a:r>
              <a:rPr dirty="0" sz="2800" spc="-10" b="0">
                <a:latin typeface="Times New Roman"/>
                <a:cs typeface="Times New Roman"/>
              </a:rPr>
              <a:t>Heat </a:t>
            </a:r>
            <a:r>
              <a:rPr dirty="0" sz="2800" spc="-5" b="0">
                <a:latin typeface="Times New Roman"/>
                <a:cs typeface="Times New Roman"/>
              </a:rPr>
              <a:t>In</a:t>
            </a:r>
            <a:r>
              <a:rPr dirty="0" sz="2800" spc="-10" b="0">
                <a:latin typeface="Times New Roman"/>
                <a:cs typeface="Times New Roman"/>
              </a:rPr>
              <a:t> </a:t>
            </a:r>
            <a:r>
              <a:rPr dirty="0" sz="2800" spc="-5" b="0">
                <a:latin typeface="Times New Roman"/>
                <a:cs typeface="Times New Roman"/>
              </a:rPr>
              <a:t>Exercise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53200" y="733044"/>
            <a:ext cx="2590799" cy="3686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986282"/>
            <a:ext cx="5711190" cy="4177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During endurance training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body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temperature </a:t>
            </a:r>
            <a:r>
              <a:rPr dirty="0" sz="2400">
                <a:latin typeface="Times New Roman"/>
                <a:cs typeface="Times New Roman"/>
              </a:rPr>
              <a:t> rises 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98.6°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102°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or 103°F 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(37°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dirty="0" sz="2000" spc="-2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40°C)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In hot and </a:t>
            </a:r>
            <a:r>
              <a:rPr dirty="0" sz="2400" spc="-5">
                <a:latin typeface="Times New Roman"/>
                <a:cs typeface="Times New Roman"/>
              </a:rPr>
              <a:t>humid </a:t>
            </a:r>
            <a:r>
              <a:rPr dirty="0" sz="2400">
                <a:latin typeface="Times New Roman"/>
                <a:cs typeface="Times New Roman"/>
              </a:rPr>
              <a:t>conditions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temperature </a:t>
            </a:r>
            <a:r>
              <a:rPr dirty="0" sz="2400">
                <a:latin typeface="Times New Roman"/>
                <a:cs typeface="Times New Roman"/>
              </a:rPr>
              <a:t>rise to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106° to </a:t>
            </a:r>
            <a:r>
              <a:rPr dirty="0" sz="2000" spc="5">
                <a:solidFill>
                  <a:srgbClr val="FF0000"/>
                </a:solidFill>
                <a:latin typeface="Times New Roman"/>
                <a:cs typeface="Times New Roman"/>
              </a:rPr>
              <a:t>108°F (41°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dirty="0" sz="2000" spc="-1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Times New Roman"/>
                <a:cs typeface="Times New Roman"/>
              </a:rPr>
              <a:t>42°C)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High </a:t>
            </a:r>
            <a:r>
              <a:rPr dirty="0" sz="2400" spc="-5">
                <a:latin typeface="Times New Roman"/>
                <a:cs typeface="Times New Roman"/>
              </a:rPr>
              <a:t>temperature is </a:t>
            </a:r>
            <a:r>
              <a:rPr dirty="0" sz="2400">
                <a:latin typeface="Times New Roman"/>
                <a:cs typeface="Times New Roman"/>
              </a:rPr>
              <a:t>destructive to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tissue</a:t>
            </a:r>
            <a:endParaRPr sz="24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cells </a:t>
            </a:r>
            <a:r>
              <a:rPr dirty="0" sz="2400" spc="-5">
                <a:latin typeface="Times New Roman"/>
                <a:cs typeface="Times New Roman"/>
              </a:rPr>
              <a:t>mainly </a:t>
            </a:r>
            <a:r>
              <a:rPr dirty="0" sz="2400" b="1" u="heavy">
                <a:solidFill>
                  <a:srgbClr val="00AF50"/>
                </a:solidFill>
                <a:latin typeface="Times New Roman"/>
                <a:cs typeface="Times New Roman"/>
              </a:rPr>
              <a:t>(brain cells)</a:t>
            </a:r>
            <a:r>
              <a:rPr dirty="0" sz="2400" spc="-120" b="1" u="heavy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68605" marR="3810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  <a:tab pos="454723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Symptoms: </a:t>
            </a:r>
            <a:r>
              <a:rPr dirty="0" sz="2400">
                <a:latin typeface="Times New Roman"/>
                <a:cs typeface="Times New Roman"/>
              </a:rPr>
              <a:t>Body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weakness,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exhaustion,  headache, dizziness, nausea (disgust),  sweating,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confusion,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uncontrolled	gait,  collapse, and unconsciousness and </a:t>
            </a:r>
            <a:r>
              <a:rPr dirty="0" sz="2400" spc="-10">
                <a:latin typeface="Times New Roman"/>
                <a:cs typeface="Times New Roman"/>
              </a:rPr>
              <a:t>may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lead  to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death.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205740"/>
            <a:ext cx="3009900" cy="1005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H</a:t>
            </a:r>
            <a:r>
              <a:rPr dirty="0" spc="0"/>
              <a:t>e</a:t>
            </a:r>
            <a:r>
              <a:rPr dirty="0" spc="0"/>
              <a:t>a</a:t>
            </a:r>
            <a:r>
              <a:rPr dirty="0" spc="-5"/>
              <a:t>t</a:t>
            </a:r>
            <a:r>
              <a:rPr dirty="0" spc="5"/>
              <a:t>s</a:t>
            </a:r>
            <a:r>
              <a:rPr dirty="0" spc="-5"/>
              <a:t>troke</a:t>
            </a:r>
          </a:p>
        </p:txBody>
      </p:sp>
      <p:sp>
        <p:nvSpPr>
          <p:cNvPr id="5" name="object 5"/>
          <p:cNvSpPr/>
          <p:nvPr/>
        </p:nvSpPr>
        <p:spPr>
          <a:xfrm>
            <a:off x="6019800" y="975360"/>
            <a:ext cx="3124199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15109"/>
            <a:ext cx="5345430" cy="3909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>
                <a:latin typeface="Times New Roman"/>
                <a:cs typeface="Times New Roman"/>
              </a:rPr>
              <a:t>The </a:t>
            </a:r>
            <a:r>
              <a:rPr dirty="0" sz="2700" spc="-5">
                <a:latin typeface="Times New Roman"/>
                <a:cs typeface="Times New Roman"/>
              </a:rPr>
              <a:t>most </a:t>
            </a:r>
            <a:r>
              <a:rPr dirty="0" sz="2700">
                <a:latin typeface="Times New Roman"/>
                <a:cs typeface="Times New Roman"/>
              </a:rPr>
              <a:t>practical </a:t>
            </a:r>
            <a:r>
              <a:rPr dirty="0" sz="2700" spc="-5">
                <a:latin typeface="Times New Roman"/>
                <a:cs typeface="Times New Roman"/>
              </a:rPr>
              <a:t>way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8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Remove all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clothing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dirty="0" sz="18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Maintain a spray of cool water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all </a:t>
            </a:r>
            <a:r>
              <a:rPr dirty="0" sz="27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surfaces of the body or continually  sponge the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30">
                <a:latin typeface="Times New Roman"/>
                <a:cs typeface="Times New Roman"/>
              </a:rPr>
              <a:t>body.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54330" algn="l"/>
              </a:tabLst>
            </a:pPr>
            <a:r>
              <a:rPr dirty="0" sz="18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700">
                <a:latin typeface="Times New Roman"/>
                <a:cs typeface="Times New Roman"/>
              </a:rPr>
              <a:t>Blow air over the body with a</a:t>
            </a:r>
            <a:r>
              <a:rPr dirty="0" sz="2700" spc="-14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fan.</a:t>
            </a:r>
            <a:endParaRPr sz="2700">
              <a:latin typeface="Times New Roman"/>
              <a:cs typeface="Times New Roman"/>
            </a:endParaRPr>
          </a:p>
          <a:p>
            <a:pPr algn="just" marL="268605" marR="70485" indent="-256540">
              <a:lnSpc>
                <a:spcPct val="100000"/>
              </a:lnSpc>
              <a:spcBef>
                <a:spcPts val="405"/>
              </a:spcBef>
            </a:pPr>
            <a:r>
              <a:rPr dirty="0" sz="18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15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Physicians </a:t>
            </a:r>
            <a:r>
              <a:rPr dirty="0" sz="2700" spc="-5">
                <a:latin typeface="Times New Roman"/>
                <a:cs typeface="Times New Roman"/>
              </a:rPr>
              <a:t>prefer </a:t>
            </a:r>
            <a:r>
              <a:rPr dirty="0" sz="2700">
                <a:latin typeface="Times New Roman"/>
                <a:cs typeface="Times New Roman"/>
              </a:rPr>
              <a:t>total immersion of  the body in water containing a</a:t>
            </a:r>
            <a:r>
              <a:rPr dirty="0" sz="2700" spc="-6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mush  of crushed ice if</a:t>
            </a:r>
            <a:r>
              <a:rPr dirty="0" sz="2700" spc="-6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available.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676655"/>
            <a:ext cx="5321808" cy="89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1491" y="749046"/>
            <a:ext cx="4819650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0">
                <a:solidFill>
                  <a:srgbClr val="C00000"/>
                </a:solidFill>
                <a:latin typeface="Lucida Sans Unicode"/>
                <a:cs typeface="Lucida Sans Unicode"/>
              </a:rPr>
              <a:t>Treatment </a:t>
            </a:r>
            <a:r>
              <a:rPr dirty="0" sz="3200" spc="-5" b="0">
                <a:solidFill>
                  <a:srgbClr val="C00000"/>
                </a:solidFill>
                <a:latin typeface="Lucida Sans Unicode"/>
                <a:cs typeface="Lucida Sans Unicode"/>
              </a:rPr>
              <a:t>of</a:t>
            </a:r>
            <a:r>
              <a:rPr dirty="0" sz="3200" spc="-100" b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 sz="3200" b="0">
                <a:solidFill>
                  <a:srgbClr val="C00000"/>
                </a:solidFill>
                <a:latin typeface="Lucida Sans Unicode"/>
                <a:cs typeface="Lucida Sans Unicode"/>
              </a:rPr>
              <a:t>heatstroke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58495"/>
            <a:ext cx="2552700" cy="2203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8400" y="2577083"/>
            <a:ext cx="2807207" cy="343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80001" y="4249801"/>
            <a:ext cx="3537585" cy="82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>
                <a:solidFill>
                  <a:srgbClr val="DA1F28"/>
                </a:solidFill>
                <a:latin typeface="Arial"/>
                <a:cs typeface="Arial"/>
              </a:rPr>
              <a:t>Thank </a:t>
            </a:r>
            <a:r>
              <a:rPr dirty="0" sz="5400" spc="-10">
                <a:solidFill>
                  <a:srgbClr val="DA1F28"/>
                </a:solidFill>
                <a:latin typeface="Arial"/>
                <a:cs typeface="Arial"/>
              </a:rPr>
              <a:t>you</a:t>
            </a:r>
            <a:r>
              <a:rPr dirty="0" sz="5400" spc="-365">
                <a:solidFill>
                  <a:srgbClr val="DA1F28"/>
                </a:solidFill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!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02614"/>
            <a:ext cx="8057515" cy="4574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Define strength, </a:t>
            </a:r>
            <a:r>
              <a:rPr dirty="0" sz="2300" spc="-15">
                <a:latin typeface="Times New Roman"/>
                <a:cs typeface="Times New Roman"/>
              </a:rPr>
              <a:t>power, </a:t>
            </a:r>
            <a:r>
              <a:rPr dirty="0" sz="2300">
                <a:latin typeface="Times New Roman"/>
                <a:cs typeface="Times New Roman"/>
              </a:rPr>
              <a:t>and endurance of</a:t>
            </a:r>
            <a:r>
              <a:rPr dirty="0" sz="2300" spc="25"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muscles.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Analyze the </a:t>
            </a:r>
            <a:r>
              <a:rPr dirty="0" sz="2300" spc="-5">
                <a:latin typeface="Times New Roman"/>
                <a:cs typeface="Times New Roman"/>
              </a:rPr>
              <a:t>effect </a:t>
            </a:r>
            <a:r>
              <a:rPr dirty="0" sz="2300">
                <a:latin typeface="Times New Roman"/>
                <a:cs typeface="Times New Roman"/>
              </a:rPr>
              <a:t>of athletic training on muscle structure</a:t>
            </a:r>
            <a:r>
              <a:rPr dirty="0" sz="2300" spc="40"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and</a:t>
            </a:r>
            <a:endParaRPr sz="23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300">
                <a:latin typeface="Times New Roman"/>
                <a:cs typeface="Times New Roman"/>
              </a:rPr>
              <a:t>muscle</a:t>
            </a:r>
            <a:r>
              <a:rPr dirty="0" sz="2300" spc="-6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performance.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Discuss the mechanism of </a:t>
            </a:r>
            <a:r>
              <a:rPr dirty="0" sz="2300" spc="-5">
                <a:latin typeface="Times New Roman"/>
                <a:cs typeface="Times New Roman"/>
              </a:rPr>
              <a:t>muscle</a:t>
            </a:r>
            <a:r>
              <a:rPr dirty="0" sz="2300" spc="15">
                <a:latin typeface="Times New Roman"/>
                <a:cs typeface="Times New Roman"/>
              </a:rPr>
              <a:t> </a:t>
            </a:r>
            <a:r>
              <a:rPr dirty="0" sz="2300" spc="-10">
                <a:latin typeface="Times New Roman"/>
                <a:cs typeface="Times New Roman"/>
              </a:rPr>
              <a:t>hypertrophy.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Contrast </a:t>
            </a:r>
            <a:r>
              <a:rPr dirty="0" sz="2300" spc="-5">
                <a:latin typeface="Times New Roman"/>
                <a:cs typeface="Times New Roman"/>
              </a:rPr>
              <a:t>Fast-twitch </a:t>
            </a:r>
            <a:r>
              <a:rPr dirty="0" sz="2300">
                <a:latin typeface="Times New Roman"/>
                <a:cs typeface="Times New Roman"/>
              </a:rPr>
              <a:t>and Slow-twitch </a:t>
            </a:r>
            <a:r>
              <a:rPr dirty="0" sz="2300" spc="-5">
                <a:latin typeface="Times New Roman"/>
                <a:cs typeface="Times New Roman"/>
              </a:rPr>
              <a:t>muscle</a:t>
            </a:r>
            <a:r>
              <a:rPr dirty="0" sz="2300" spc="-3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fibers.</a:t>
            </a:r>
            <a:endParaRPr sz="23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Explain the respiratory changes in exercise</a:t>
            </a:r>
            <a:r>
              <a:rPr dirty="0" sz="2300" spc="-20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(Oxygen</a:t>
            </a:r>
            <a:r>
              <a:rPr dirty="0" sz="2300" spc="-25"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consumption, </a:t>
            </a:r>
            <a:r>
              <a:rPr dirty="0" sz="2300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pulmonary ventilation and </a:t>
            </a:r>
            <a:r>
              <a:rPr dirty="0" sz="2300" spc="-10">
                <a:latin typeface="Times New Roman"/>
                <a:cs typeface="Times New Roman"/>
              </a:rPr>
              <a:t>VO</a:t>
            </a:r>
            <a:r>
              <a:rPr dirty="0" baseline="-20370" sz="2250" spc="-15">
                <a:latin typeface="Times New Roman"/>
                <a:cs typeface="Times New Roman"/>
              </a:rPr>
              <a:t>2</a:t>
            </a:r>
            <a:r>
              <a:rPr dirty="0" baseline="-20370" sz="2250" spc="165"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max).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Identify the cardiovascular changes in exercise </a:t>
            </a:r>
            <a:r>
              <a:rPr dirty="0" sz="2300" spc="-35">
                <a:latin typeface="Times New Roman"/>
                <a:cs typeface="Times New Roman"/>
              </a:rPr>
              <a:t>(Work</a:t>
            </a:r>
            <a:r>
              <a:rPr dirty="0" sz="2300" spc="-55"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output,</a:t>
            </a:r>
            <a:endParaRPr sz="23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300">
                <a:latin typeface="Times New Roman"/>
                <a:cs typeface="Times New Roman"/>
              </a:rPr>
              <a:t>cardiac output, heart</a:t>
            </a:r>
            <a:r>
              <a:rPr dirty="0" sz="2300" spc="-1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hypertrophy).</a:t>
            </a:r>
            <a:endParaRPr sz="2300">
              <a:latin typeface="Times New Roman"/>
              <a:cs typeface="Times New Roman"/>
            </a:endParaRPr>
          </a:p>
          <a:p>
            <a:pPr marL="268605" marR="80010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Interpret the role of stroke </a:t>
            </a:r>
            <a:r>
              <a:rPr dirty="0" sz="2300" spc="-5">
                <a:latin typeface="Times New Roman"/>
                <a:cs typeface="Times New Roman"/>
              </a:rPr>
              <a:t>volume </a:t>
            </a:r>
            <a:r>
              <a:rPr dirty="0" sz="2300">
                <a:latin typeface="Times New Roman"/>
                <a:cs typeface="Times New Roman"/>
              </a:rPr>
              <a:t>and heart rate in</a:t>
            </a:r>
            <a:r>
              <a:rPr dirty="0" sz="2300" spc="40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increasing</a:t>
            </a:r>
            <a:r>
              <a:rPr dirty="0" sz="2300" spc="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the </a:t>
            </a:r>
            <a:r>
              <a:rPr dirty="0" sz="2300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cardiac</a:t>
            </a:r>
            <a:r>
              <a:rPr dirty="0" sz="2300" spc="-65">
                <a:latin typeface="Times New Roman"/>
                <a:cs typeface="Times New Roman"/>
              </a:rPr>
              <a:t> </a:t>
            </a:r>
            <a:r>
              <a:rPr dirty="0" sz="2300">
                <a:latin typeface="Times New Roman"/>
                <a:cs typeface="Times New Roman"/>
              </a:rPr>
              <a:t>output.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5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5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300">
                <a:latin typeface="Times New Roman"/>
                <a:cs typeface="Times New Roman"/>
              </a:rPr>
              <a:t>Explain the body heat in exercise and the heatstroke.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687" y="568451"/>
            <a:ext cx="2350008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2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931" y="3471671"/>
            <a:ext cx="416052" cy="487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3859" y="3325367"/>
            <a:ext cx="4195572" cy="73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0868" y="1177797"/>
            <a:ext cx="8718550" cy="296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80000"/>
              </a:lnSpc>
              <a:tabLst>
                <a:tab pos="268605" algn="l"/>
                <a:tab pos="3883660" algn="l"/>
                <a:tab pos="4003040" algn="l"/>
                <a:tab pos="5447665" algn="l"/>
              </a:tabLst>
            </a:pPr>
            <a:r>
              <a:rPr dirty="0" sz="17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500" spc="-5">
                <a:solidFill>
                  <a:srgbClr val="C00000"/>
                </a:solidFill>
                <a:latin typeface="Times New Roman"/>
                <a:cs typeface="Times New Roman"/>
              </a:rPr>
              <a:t>Muscles strength</a:t>
            </a:r>
            <a:r>
              <a:rPr dirty="0" sz="2500" spc="-5">
                <a:latin typeface="Times New Roman"/>
                <a:cs typeface="Times New Roman"/>
              </a:rPr>
              <a:t>: Refers to the </a:t>
            </a:r>
            <a:r>
              <a:rPr dirty="0" sz="2500" spc="-10">
                <a:latin typeface="Times New Roman"/>
                <a:cs typeface="Times New Roman"/>
              </a:rPr>
              <a:t>amount </a:t>
            </a:r>
            <a:r>
              <a:rPr dirty="0" sz="2500" spc="-5">
                <a:latin typeface="Times New Roman"/>
                <a:cs typeface="Times New Roman"/>
              </a:rPr>
              <a:t>of force (push or</a:t>
            </a:r>
            <a:r>
              <a:rPr dirty="0" sz="2500" spc="38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pull)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a 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muscle can produce.</a:t>
            </a:r>
            <a:r>
              <a:rPr dirty="0" sz="2500" spc="1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Size</a:t>
            </a:r>
            <a:r>
              <a:rPr dirty="0" sz="2500" spc="2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of		the muscle influences</a:t>
            </a:r>
            <a:r>
              <a:rPr dirty="0" sz="2500" spc="7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the</a:t>
            </a:r>
            <a:r>
              <a:rPr dirty="0" sz="2500" spc="-2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maximal 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contractile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force.</a:t>
            </a:r>
            <a:r>
              <a:rPr dirty="0" sz="2500" spc="55"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64646"/>
                </a:solidFill>
                <a:latin typeface="Times New Roman"/>
                <a:cs typeface="Times New Roman"/>
              </a:rPr>
              <a:t>Normally	3-4</a:t>
            </a:r>
            <a:r>
              <a:rPr dirty="0" sz="2500" spc="1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464646"/>
                </a:solidFill>
                <a:latin typeface="Times New Roman"/>
                <a:cs typeface="Times New Roman"/>
              </a:rPr>
              <a:t>kg/cm</a:t>
            </a:r>
            <a:r>
              <a:rPr dirty="0" baseline="25252" sz="2475" spc="-7">
                <a:solidFill>
                  <a:srgbClr val="464646"/>
                </a:solidFill>
                <a:latin typeface="Times New Roman"/>
                <a:cs typeface="Times New Roman"/>
              </a:rPr>
              <a:t>2	</a:t>
            </a:r>
            <a:r>
              <a:rPr dirty="0" sz="2500" spc="-5">
                <a:latin typeface="Times New Roman"/>
                <a:cs typeface="Times New Roman"/>
              </a:rPr>
              <a:t>of the cross section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of the </a:t>
            </a:r>
            <a:r>
              <a:rPr dirty="0" sz="2500" spc="-5">
                <a:latin typeface="Times New Roman"/>
                <a:cs typeface="Times New Roman"/>
              </a:rPr>
              <a:t> </a:t>
            </a:r>
            <a:r>
              <a:rPr dirty="0" sz="2500" spc="-10">
                <a:latin typeface="Times New Roman"/>
                <a:cs typeface="Times New Roman"/>
              </a:rPr>
              <a:t>muscle</a:t>
            </a:r>
            <a:endParaRPr sz="2500">
              <a:latin typeface="Times New Roman"/>
              <a:cs typeface="Times New Roman"/>
            </a:endParaRPr>
          </a:p>
          <a:p>
            <a:pPr marL="170815">
              <a:lnSpc>
                <a:spcPts val="2590"/>
              </a:lnSpc>
              <a:tabLst>
                <a:tab pos="5728335" algn="l"/>
              </a:tabLst>
            </a:pPr>
            <a:r>
              <a:rPr dirty="0" sz="2500" spc="-5">
                <a:solidFill>
                  <a:srgbClr val="FF0000"/>
                </a:solidFill>
                <a:latin typeface="Times New Roman"/>
                <a:cs typeface="Times New Roman"/>
              </a:rPr>
              <a:t>e.g. </a:t>
            </a:r>
            <a:r>
              <a:rPr dirty="0" sz="2600">
                <a:latin typeface="Times New Roman"/>
                <a:cs typeface="Times New Roman"/>
              </a:rPr>
              <a:t>a </a:t>
            </a:r>
            <a:r>
              <a:rPr dirty="0" sz="2600" spc="-5">
                <a:latin typeface="Times New Roman"/>
                <a:cs typeface="Times New Roman"/>
              </a:rPr>
              <a:t>cross-sectional area</a:t>
            </a:r>
            <a:r>
              <a:rPr dirty="0" sz="2600" spc="5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150cm</a:t>
            </a:r>
            <a:r>
              <a:rPr dirty="0" baseline="26143" sz="2550">
                <a:latin typeface="Times New Roman"/>
                <a:cs typeface="Times New Roman"/>
              </a:rPr>
              <a:t>2</a:t>
            </a:r>
            <a:r>
              <a:rPr dirty="0" baseline="26143" sz="2550" spc="337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causes	</a:t>
            </a:r>
            <a:r>
              <a:rPr dirty="0" sz="2600" spc="-5">
                <a:latin typeface="Times New Roman"/>
                <a:cs typeface="Times New Roman"/>
              </a:rPr>
              <a:t>maximal</a:t>
            </a:r>
            <a:r>
              <a:rPr dirty="0" sz="2600" spc="-2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contractile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</a:pPr>
            <a:r>
              <a:rPr dirty="0" sz="2600">
                <a:latin typeface="Times New Roman"/>
                <a:cs typeface="Times New Roman"/>
              </a:rPr>
              <a:t>strength of 525</a:t>
            </a:r>
            <a:r>
              <a:rPr dirty="0" sz="2600" spc="-10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kilograms.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  <a:tabLst>
                <a:tab pos="268605" algn="l"/>
              </a:tabLst>
            </a:pPr>
            <a:r>
              <a:rPr dirty="0" sz="1750" spc="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750" spc="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600">
                <a:solidFill>
                  <a:srgbClr val="C00000"/>
                </a:solidFill>
                <a:latin typeface="Times New Roman"/>
                <a:cs typeface="Times New Roman"/>
              </a:rPr>
              <a:t>Mechanical work of muscle = </a:t>
            </a:r>
            <a:r>
              <a:rPr dirty="0" sz="2600" spc="5">
                <a:latin typeface="Times New Roman"/>
                <a:cs typeface="Times New Roman"/>
              </a:rPr>
              <a:t>The </a:t>
            </a:r>
            <a:r>
              <a:rPr dirty="0" sz="2600">
                <a:latin typeface="Times New Roman"/>
                <a:cs typeface="Times New Roman"/>
              </a:rPr>
              <a:t>force applied by</a:t>
            </a:r>
            <a:r>
              <a:rPr dirty="0" sz="2600" spc="-24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  <a:p>
            <a:pPr marL="268605">
              <a:lnSpc>
                <a:spcPts val="2810"/>
              </a:lnSpc>
              <a:tabLst>
                <a:tab pos="1616075" algn="l"/>
                <a:tab pos="3349625" algn="l"/>
              </a:tabLst>
            </a:pPr>
            <a:r>
              <a:rPr dirty="0" sz="2600" spc="-5">
                <a:latin typeface="Times New Roman"/>
                <a:cs typeface="Times New Roman"/>
              </a:rPr>
              <a:t>muscle</a:t>
            </a:r>
            <a:r>
              <a:rPr dirty="0" sz="2600" spc="1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x	the</a:t>
            </a:r>
            <a:r>
              <a:rPr dirty="0" sz="2600" spc="-5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distance	</a:t>
            </a:r>
            <a:r>
              <a:rPr dirty="0" sz="2600" spc="-5">
                <a:latin typeface="Times New Roman"/>
                <a:cs typeface="Times New Roman"/>
              </a:rPr>
              <a:t>(kg-m).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59" y="463295"/>
            <a:ext cx="712012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566673"/>
            <a:ext cx="667321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000000"/>
                </a:solidFill>
                <a:latin typeface="Times New Roman"/>
                <a:cs typeface="Times New Roman"/>
              </a:rPr>
              <a:t>Strength, </a:t>
            </a:r>
            <a:r>
              <a:rPr dirty="0" sz="2800" spc="-55">
                <a:solidFill>
                  <a:srgbClr val="000000"/>
                </a:solidFill>
                <a:latin typeface="Times New Roman"/>
                <a:cs typeface="Times New Roman"/>
              </a:rPr>
              <a:t>Power,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and Endurance of</a:t>
            </a:r>
            <a:r>
              <a:rPr dirty="0" sz="28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3900" y="4581142"/>
            <a:ext cx="4581144" cy="22768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2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64108"/>
            <a:ext cx="478536" cy="563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6259" y="696468"/>
            <a:ext cx="1911095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58923" y="696468"/>
            <a:ext cx="1667255" cy="845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4967" y="807084"/>
            <a:ext cx="8068309" cy="2795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tabLst>
                <a:tab pos="1771650" algn="l"/>
              </a:tabLst>
            </a:pPr>
            <a:r>
              <a:rPr dirty="0" sz="2000" spc="2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2000" spc="44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3000" spc="-5" b="1">
                <a:solidFill>
                  <a:srgbClr val="C00000"/>
                </a:solidFill>
                <a:latin typeface="Times New Roman"/>
                <a:cs typeface="Times New Roman"/>
              </a:rPr>
              <a:t>Muscles	</a:t>
            </a:r>
            <a:r>
              <a:rPr dirty="0" sz="3000" b="1">
                <a:solidFill>
                  <a:srgbClr val="C00000"/>
                </a:solidFill>
                <a:latin typeface="Times New Roman"/>
                <a:cs typeface="Times New Roman"/>
              </a:rPr>
              <a:t>Power: </a:t>
            </a:r>
            <a:r>
              <a:rPr dirty="0" sz="3000">
                <a:latin typeface="Times New Roman"/>
                <a:cs typeface="Times New Roman"/>
              </a:rPr>
              <a:t>The amount of work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the</a:t>
            </a:r>
            <a:r>
              <a:rPr dirty="0" sz="3000" spc="-15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muscle </a:t>
            </a:r>
            <a:r>
              <a:rPr dirty="0" sz="300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performs </a:t>
            </a:r>
            <a:r>
              <a:rPr dirty="0" sz="3000">
                <a:latin typeface="Times New Roman"/>
                <a:cs typeface="Times New Roman"/>
              </a:rPr>
              <a:t>in a period of </a:t>
            </a:r>
            <a:r>
              <a:rPr dirty="0" sz="3000" spc="-5">
                <a:latin typeface="Times New Roman"/>
                <a:cs typeface="Times New Roman"/>
              </a:rPr>
              <a:t>time. </a:t>
            </a:r>
            <a:r>
              <a:rPr dirty="0" sz="3000">
                <a:latin typeface="Times New Roman"/>
                <a:cs typeface="Times New Roman"/>
              </a:rPr>
              <a:t>It </a:t>
            </a:r>
            <a:r>
              <a:rPr dirty="0" sz="3000" spc="-5">
                <a:latin typeface="Times New Roman"/>
                <a:cs typeface="Times New Roman"/>
              </a:rPr>
              <a:t>is </a:t>
            </a:r>
            <a:r>
              <a:rPr dirty="0" sz="3000">
                <a:latin typeface="Times New Roman"/>
                <a:cs typeface="Times New Roman"/>
              </a:rPr>
              <a:t>expressed in </a:t>
            </a:r>
            <a:r>
              <a:rPr dirty="0" sz="3000" spc="5">
                <a:latin typeface="Times New Roman"/>
                <a:cs typeface="Times New Roman"/>
              </a:rPr>
              <a:t>(kg-  </a:t>
            </a:r>
            <a:r>
              <a:rPr dirty="0" sz="3000" spc="-5">
                <a:latin typeface="Times New Roman"/>
                <a:cs typeface="Times New Roman"/>
              </a:rPr>
              <a:t>m/min).</a:t>
            </a:r>
            <a:endParaRPr sz="3000">
              <a:latin typeface="Times New Roman"/>
              <a:cs typeface="Times New Roman"/>
            </a:endParaRPr>
          </a:p>
          <a:p>
            <a:pPr marL="12700" marR="12700">
              <a:lnSpc>
                <a:spcPct val="100000"/>
              </a:lnSpc>
              <a:spcBef>
                <a:spcPts val="409"/>
              </a:spcBef>
            </a:pPr>
            <a:r>
              <a:rPr dirty="0" sz="3000">
                <a:latin typeface="Times New Roman"/>
                <a:cs typeface="Times New Roman"/>
              </a:rPr>
              <a:t>The maximal power </a:t>
            </a:r>
            <a:r>
              <a:rPr dirty="0" sz="3000" spc="-5">
                <a:latin typeface="Times New Roman"/>
                <a:cs typeface="Times New Roman"/>
              </a:rPr>
              <a:t>achievable </a:t>
            </a:r>
            <a:r>
              <a:rPr dirty="0" sz="3000">
                <a:latin typeface="Times New Roman"/>
                <a:cs typeface="Times New Roman"/>
              </a:rPr>
              <a:t>by </a:t>
            </a:r>
            <a:r>
              <a:rPr dirty="0" sz="3000" spc="-5">
                <a:latin typeface="Times New Roman"/>
                <a:cs typeface="Times New Roman"/>
              </a:rPr>
              <a:t>all </a:t>
            </a:r>
            <a:r>
              <a:rPr dirty="0" sz="3000">
                <a:latin typeface="Times New Roman"/>
                <a:cs typeface="Times New Roman"/>
              </a:rPr>
              <a:t>muscles in the  body of a </a:t>
            </a:r>
            <a:r>
              <a:rPr dirty="0" sz="3000" spc="-5">
                <a:latin typeface="Times New Roman"/>
                <a:cs typeface="Times New Roman"/>
              </a:rPr>
              <a:t>highly trained athlete </a:t>
            </a:r>
            <a:r>
              <a:rPr dirty="0" sz="3000">
                <a:latin typeface="Times New Roman"/>
                <a:cs typeface="Times New Roman"/>
              </a:rPr>
              <a:t>working </a:t>
            </a:r>
            <a:r>
              <a:rPr dirty="0" sz="3000" spc="-5">
                <a:latin typeface="Times New Roman"/>
                <a:cs typeface="Times New Roman"/>
              </a:rPr>
              <a:t>together is  </a:t>
            </a:r>
            <a:r>
              <a:rPr dirty="0" sz="3000">
                <a:latin typeface="Times New Roman"/>
                <a:cs typeface="Times New Roman"/>
              </a:rPr>
              <a:t>approximately the</a:t>
            </a:r>
            <a:r>
              <a:rPr dirty="0" sz="3000" spc="-30">
                <a:latin typeface="Times New Roman"/>
                <a:cs typeface="Times New Roman"/>
              </a:rPr>
              <a:t> </a:t>
            </a:r>
            <a:r>
              <a:rPr dirty="0" sz="3000" spc="-5">
                <a:latin typeface="Times New Roman"/>
                <a:cs typeface="Times New Roman"/>
              </a:rPr>
              <a:t>following: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815" y="327278"/>
            <a:ext cx="6268720" cy="3048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000000"/>
                </a:solidFill>
              </a:rPr>
              <a:t>Cont… </a:t>
            </a:r>
            <a:r>
              <a:rPr dirty="0" sz="2000">
                <a:solidFill>
                  <a:srgbClr val="000000"/>
                </a:solidFill>
              </a:rPr>
              <a:t>Strength, Power, </a:t>
            </a:r>
            <a:r>
              <a:rPr dirty="0" sz="2000" spc="5">
                <a:solidFill>
                  <a:srgbClr val="000000"/>
                </a:solidFill>
              </a:rPr>
              <a:t>and </a:t>
            </a:r>
            <a:r>
              <a:rPr dirty="0" sz="2000">
                <a:solidFill>
                  <a:srgbClr val="000000"/>
                </a:solidFill>
              </a:rPr>
              <a:t>Endurance </a:t>
            </a:r>
            <a:r>
              <a:rPr dirty="0" sz="2000" spc="5">
                <a:solidFill>
                  <a:srgbClr val="000000"/>
                </a:solidFill>
              </a:rPr>
              <a:t>of</a:t>
            </a:r>
            <a:r>
              <a:rPr dirty="0" sz="2000" spc="-2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Muscles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336804" y="3733800"/>
            <a:ext cx="5629656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66459" y="3581400"/>
            <a:ext cx="3047999" cy="2663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2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1" y="3424428"/>
            <a:ext cx="448056" cy="52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268" y="3268979"/>
            <a:ext cx="354787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911" y="4754879"/>
            <a:ext cx="448056" cy="528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268" y="4599432"/>
            <a:ext cx="307238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1820" y="1136650"/>
            <a:ext cx="5972810" cy="443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68605" marR="17780" indent="-256540">
              <a:lnSpc>
                <a:spcPct val="100000"/>
              </a:lnSpc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C00000"/>
                </a:solidFill>
                <a:latin typeface="Times New Roman"/>
                <a:cs typeface="Times New Roman"/>
              </a:rPr>
              <a:t>Muscles Endurance: </a:t>
            </a:r>
            <a:r>
              <a:rPr dirty="0" sz="2800" spc="-5">
                <a:latin typeface="Times New Roman"/>
                <a:cs typeface="Times New Roman"/>
              </a:rPr>
              <a:t>The ability of the  muscle to </a:t>
            </a:r>
            <a:r>
              <a:rPr dirty="0" sz="2800">
                <a:latin typeface="Times New Roman"/>
                <a:cs typeface="Times New Roman"/>
              </a:rPr>
              <a:t>sustain </a:t>
            </a:r>
            <a:r>
              <a:rPr dirty="0" sz="2800" spc="-5">
                <a:latin typeface="Times New Roman"/>
                <a:cs typeface="Times New Roman"/>
              </a:rPr>
              <a:t>repeated contractions  against a resistance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a period of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latin typeface="Times New Roman"/>
                <a:cs typeface="Times New Roman"/>
              </a:rPr>
              <a:t>It depends on glycogen </a:t>
            </a:r>
            <a:r>
              <a:rPr dirty="0" sz="2800">
                <a:latin typeface="Times New Roman"/>
                <a:cs typeface="Times New Roman"/>
              </a:rPr>
              <a:t>stored </a:t>
            </a:r>
            <a:r>
              <a:rPr dirty="0" sz="2800" spc="-5">
                <a:latin typeface="Times New Roman"/>
                <a:cs typeface="Times New Roman"/>
              </a:rPr>
              <a:t>in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the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muscle.</a:t>
            </a:r>
            <a:endParaRPr sz="2800">
              <a:latin typeface="Times New Roman"/>
              <a:cs typeface="Times New Roman"/>
            </a:endParaRPr>
          </a:p>
          <a:p>
            <a:pPr marL="268605" marR="31813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spc="-5" i="1">
                <a:solidFill>
                  <a:srgbClr val="C00000"/>
                </a:solidFill>
                <a:latin typeface="Times New Roman"/>
                <a:cs typeface="Times New Roman"/>
              </a:rPr>
              <a:t>Dynamic endurance: </a:t>
            </a:r>
            <a:r>
              <a:rPr dirty="0" sz="2800" spc="-5">
                <a:latin typeface="Times New Roman"/>
                <a:cs typeface="Times New Roman"/>
              </a:rPr>
              <a:t>is defined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as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Times New Roman"/>
                <a:cs typeface="Times New Roman"/>
              </a:rPr>
              <a:t>muscle’s </a:t>
            </a:r>
            <a:r>
              <a:rPr dirty="0" sz="2800" spc="-5">
                <a:latin typeface="Times New Roman"/>
                <a:cs typeface="Times New Roman"/>
              </a:rPr>
              <a:t>ability to contract </a:t>
            </a:r>
            <a:r>
              <a:rPr dirty="0" sz="2800" spc="-10">
                <a:latin typeface="Times New Roman"/>
                <a:cs typeface="Times New Roman"/>
              </a:rPr>
              <a:t>and </a:t>
            </a:r>
            <a:r>
              <a:rPr dirty="0" sz="2800" spc="-5">
                <a:latin typeface="Times New Roman"/>
                <a:cs typeface="Times New Roman"/>
              </a:rPr>
              <a:t>relax  </a:t>
            </a:r>
            <a:r>
              <a:rPr dirty="0" sz="2800" spc="-20">
                <a:latin typeface="Times New Roman"/>
                <a:cs typeface="Times New Roman"/>
              </a:rPr>
              <a:t>repeatedly.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90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90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800" i="1">
                <a:solidFill>
                  <a:srgbClr val="C00000"/>
                </a:solidFill>
                <a:latin typeface="Times New Roman"/>
                <a:cs typeface="Times New Roman"/>
              </a:rPr>
              <a:t>Static </a:t>
            </a:r>
            <a:r>
              <a:rPr dirty="0" sz="2800" spc="-5" i="1">
                <a:solidFill>
                  <a:srgbClr val="C00000"/>
                </a:solidFill>
                <a:latin typeface="Times New Roman"/>
                <a:cs typeface="Times New Roman"/>
              </a:rPr>
              <a:t>endurance: </a:t>
            </a:r>
            <a:r>
              <a:rPr dirty="0" sz="2800" spc="-5">
                <a:latin typeface="Times New Roman"/>
                <a:cs typeface="Times New Roman"/>
              </a:rPr>
              <a:t>is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25">
                <a:latin typeface="Times New Roman"/>
                <a:cs typeface="Times New Roman"/>
              </a:rPr>
              <a:t>muscle’s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ability</a:t>
            </a:r>
            <a:endParaRPr sz="28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to remain contracted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a </a:t>
            </a:r>
            <a:r>
              <a:rPr dirty="0" sz="2800">
                <a:latin typeface="Times New Roman"/>
                <a:cs typeface="Times New Roman"/>
              </a:rPr>
              <a:t>long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period.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543305"/>
            <a:ext cx="6268720" cy="3397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000000"/>
                </a:solidFill>
              </a:rPr>
              <a:t>Cont… </a:t>
            </a:r>
            <a:r>
              <a:rPr dirty="0" sz="2000">
                <a:solidFill>
                  <a:srgbClr val="000000"/>
                </a:solidFill>
              </a:rPr>
              <a:t>Strength, Power, </a:t>
            </a:r>
            <a:r>
              <a:rPr dirty="0" sz="2000" spc="5">
                <a:solidFill>
                  <a:srgbClr val="000000"/>
                </a:solidFill>
              </a:rPr>
              <a:t>and </a:t>
            </a:r>
            <a:r>
              <a:rPr dirty="0" sz="2000">
                <a:solidFill>
                  <a:srgbClr val="000000"/>
                </a:solidFill>
              </a:rPr>
              <a:t>Endurance </a:t>
            </a:r>
            <a:r>
              <a:rPr dirty="0" sz="2000" spc="5">
                <a:solidFill>
                  <a:srgbClr val="000000"/>
                </a:solidFill>
              </a:rPr>
              <a:t>of</a:t>
            </a:r>
            <a:r>
              <a:rPr dirty="0" sz="2000" spc="-2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Muscles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6850380" y="3962400"/>
            <a:ext cx="19812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7426" y="3949446"/>
            <a:ext cx="2007235" cy="2312035"/>
          </a:xfrm>
          <a:custGeom>
            <a:avLst/>
            <a:gdLst/>
            <a:ahLst/>
            <a:cxnLst/>
            <a:rect l="l" t="t" r="r" b="b"/>
            <a:pathLst>
              <a:path w="2007234" h="2312035">
                <a:moveTo>
                  <a:pt x="0" y="2311908"/>
                </a:moveTo>
                <a:lnTo>
                  <a:pt x="2007107" y="2311908"/>
                </a:lnTo>
                <a:lnTo>
                  <a:pt x="2007107" y="0"/>
                </a:lnTo>
                <a:lnTo>
                  <a:pt x="0" y="0"/>
                </a:lnTo>
                <a:lnTo>
                  <a:pt x="0" y="23119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50380" y="1482852"/>
            <a:ext cx="1981200" cy="2403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38950" y="1471422"/>
            <a:ext cx="2004060" cy="2426335"/>
          </a:xfrm>
          <a:custGeom>
            <a:avLst/>
            <a:gdLst/>
            <a:ahLst/>
            <a:cxnLst/>
            <a:rect l="l" t="t" r="r" b="b"/>
            <a:pathLst>
              <a:path w="2004059" h="2426335">
                <a:moveTo>
                  <a:pt x="0" y="2426208"/>
                </a:moveTo>
                <a:lnTo>
                  <a:pt x="2004059" y="2426208"/>
                </a:lnTo>
                <a:lnTo>
                  <a:pt x="2004059" y="0"/>
                </a:lnTo>
                <a:lnTo>
                  <a:pt x="0" y="0"/>
                </a:lnTo>
                <a:lnTo>
                  <a:pt x="0" y="2426208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48098" y="6582288"/>
            <a:ext cx="23025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15"/>
              </a:lnSpc>
            </a:pPr>
            <a:r>
              <a:rPr dirty="0" sz="1000" spc="-10">
                <a:latin typeface="Lucida Sans Unicode"/>
                <a:cs typeface="Lucida Sans Unicode"/>
              </a:rPr>
              <a:t>Dr.Aida Korish </a:t>
            </a:r>
            <a:r>
              <a:rPr dirty="0" sz="1000" spc="-5">
                <a:latin typeface="Lucida Sans Unicode"/>
                <a:cs typeface="Lucida Sans Unicode"/>
              </a:rPr>
              <a:t>(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Lucida Sans Unicode"/>
                <a:cs typeface="Lucida Sans Unicode"/>
              </a:rPr>
              <a:t>akorish@ksu.edu.sa)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5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63167"/>
            <a:ext cx="385572" cy="452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7700" y="827532"/>
            <a:ext cx="432206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9468" y="892784"/>
            <a:ext cx="4202430" cy="50285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Maximal Resistance</a:t>
            </a:r>
            <a:r>
              <a:rPr dirty="0" sz="2400" spc="-1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Times New Roman"/>
                <a:cs typeface="Times New Roman"/>
              </a:rPr>
              <a:t>Training:</a:t>
            </a:r>
            <a:endParaRPr sz="2400">
              <a:latin typeface="Times New Roman"/>
              <a:cs typeface="Times New Roman"/>
            </a:endParaRPr>
          </a:p>
          <a:p>
            <a:pPr marL="12700" marR="200025">
              <a:lnSpc>
                <a:spcPct val="100000"/>
              </a:lnSpc>
              <a:spcBef>
                <a:spcPts val="395"/>
              </a:spcBef>
            </a:pPr>
            <a:r>
              <a:rPr dirty="0" sz="2700" spc="-5">
                <a:latin typeface="Times New Roman"/>
                <a:cs typeface="Times New Roman"/>
              </a:rPr>
              <a:t>Six </a:t>
            </a:r>
            <a:r>
              <a:rPr dirty="0" sz="2700">
                <a:latin typeface="Times New Roman"/>
                <a:cs typeface="Times New Roman"/>
              </a:rPr>
              <a:t>nearly </a:t>
            </a:r>
            <a:r>
              <a:rPr dirty="0" sz="2700" spc="-5">
                <a:latin typeface="Times New Roman"/>
                <a:cs typeface="Times New Roman"/>
              </a:rPr>
              <a:t>maximal muscle  </a:t>
            </a:r>
            <a:r>
              <a:rPr dirty="0" sz="2700">
                <a:latin typeface="Times New Roman"/>
                <a:cs typeface="Times New Roman"/>
              </a:rPr>
              <a:t>contractions </a:t>
            </a:r>
            <a:r>
              <a:rPr dirty="0" sz="2700" spc="-5">
                <a:latin typeface="Times New Roman"/>
                <a:cs typeface="Times New Roman"/>
              </a:rPr>
              <a:t>performed </a:t>
            </a:r>
            <a:r>
              <a:rPr dirty="0" sz="2700" spc="5">
                <a:latin typeface="Times New Roman"/>
                <a:cs typeface="Times New Roman"/>
              </a:rPr>
              <a:t>in  </a:t>
            </a:r>
            <a:r>
              <a:rPr dirty="0" sz="2700">
                <a:latin typeface="Times New Roman"/>
                <a:cs typeface="Times New Roman"/>
              </a:rPr>
              <a:t>three sets 3 days a week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give  approximately </a:t>
            </a:r>
            <a:r>
              <a:rPr dirty="0" sz="2700" spc="-5">
                <a:latin typeface="Times New Roman"/>
                <a:cs typeface="Times New Roman"/>
              </a:rPr>
              <a:t>optimal  </a:t>
            </a:r>
            <a:r>
              <a:rPr dirty="0" sz="2700">
                <a:latin typeface="Times New Roman"/>
                <a:cs typeface="Times New Roman"/>
              </a:rPr>
              <a:t>increase in </a:t>
            </a:r>
            <a:r>
              <a:rPr dirty="0" sz="2700" spc="-5">
                <a:latin typeface="Times New Roman"/>
                <a:cs typeface="Times New Roman"/>
              </a:rPr>
              <a:t>muscle </a:t>
            </a:r>
            <a:r>
              <a:rPr dirty="0" sz="2700">
                <a:latin typeface="Times New Roman"/>
                <a:cs typeface="Times New Roman"/>
              </a:rPr>
              <a:t>strength,  without producing chronic  </a:t>
            </a:r>
            <a:r>
              <a:rPr dirty="0" sz="2700" spc="-5">
                <a:latin typeface="Times New Roman"/>
                <a:cs typeface="Times New Roman"/>
              </a:rPr>
              <a:t>muscle</a:t>
            </a:r>
            <a:r>
              <a:rPr dirty="0" sz="2700" spc="-8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fatigue.</a:t>
            </a:r>
            <a:endParaRPr sz="2700">
              <a:latin typeface="Times New Roman"/>
              <a:cs typeface="Times New Roman"/>
            </a:endParaRPr>
          </a:p>
          <a:p>
            <a:pPr marL="268605" marR="36195" indent="-256540">
              <a:lnSpc>
                <a:spcPct val="100000"/>
              </a:lnSpc>
              <a:spcBef>
                <a:spcPts val="395"/>
              </a:spcBef>
              <a:tabLst>
                <a:tab pos="268605" algn="l"/>
                <a:tab pos="3215640" algn="l"/>
                <a:tab pos="3642995" algn="l"/>
              </a:tabLst>
            </a:pPr>
            <a:r>
              <a:rPr dirty="0" sz="1800" spc="2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800" spc="2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700" b="1">
                <a:solidFill>
                  <a:srgbClr val="00AF50"/>
                </a:solidFill>
                <a:latin typeface="Times New Roman"/>
                <a:cs typeface="Times New Roman"/>
              </a:rPr>
              <a:t>However </a:t>
            </a:r>
            <a:r>
              <a:rPr dirty="0" sz="2700">
                <a:latin typeface="Times New Roman"/>
                <a:cs typeface="Times New Roman"/>
              </a:rPr>
              <a:t>Multiple</a:t>
            </a:r>
            <a:r>
              <a:rPr dirty="0" sz="2700" spc="-1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weeks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of </a:t>
            </a:r>
            <a:r>
              <a:rPr dirty="0" sz="270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muscles</a:t>
            </a:r>
            <a:r>
              <a:rPr dirty="0" sz="2700" spc="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function</a:t>
            </a:r>
            <a:r>
              <a:rPr dirty="0" sz="2700" spc="1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under	no  load will</a:t>
            </a:r>
            <a:r>
              <a:rPr dirty="0" sz="2700" spc="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cause little	in  strength.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064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Effect of </a:t>
            </a:r>
            <a:r>
              <a:rPr dirty="0" sz="2400" spc="-25">
                <a:solidFill>
                  <a:srgbClr val="000000"/>
                </a:solidFill>
                <a:latin typeface="Times New Roman"/>
                <a:cs typeface="Times New Roman"/>
              </a:rPr>
              <a:t>Training </a:t>
            </a:r>
            <a:r>
              <a:rPr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on 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Muscles </a:t>
            </a:r>
            <a:r>
              <a:rPr dirty="0" sz="2400" spc="-5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Muscle</a:t>
            </a:r>
            <a:r>
              <a:rPr dirty="0" sz="2400" spc="-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Performance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72783" y="5064886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8" y="75800"/>
                </a:moveTo>
                <a:lnTo>
                  <a:pt x="66528" y="108458"/>
                </a:lnTo>
                <a:lnTo>
                  <a:pt x="66528" y="304926"/>
                </a:lnTo>
                <a:lnTo>
                  <a:pt x="104628" y="304926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305435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0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305435">
                <a:moveTo>
                  <a:pt x="107671" y="37845"/>
                </a:moveTo>
                <a:lnTo>
                  <a:pt x="104628" y="37845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171450" h="305435">
                <a:moveTo>
                  <a:pt x="104628" y="37845"/>
                </a:moveTo>
                <a:lnTo>
                  <a:pt x="66528" y="37845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5"/>
                </a:lnTo>
                <a:close/>
              </a:path>
              <a:path w="171450" h="30543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30543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7779" y="1240536"/>
            <a:ext cx="3910583" cy="3506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93208" y="1235963"/>
            <a:ext cx="3919854" cy="3515995"/>
          </a:xfrm>
          <a:custGeom>
            <a:avLst/>
            <a:gdLst/>
            <a:ahLst/>
            <a:cxnLst/>
            <a:rect l="l" t="t" r="r" b="b"/>
            <a:pathLst>
              <a:path w="3919854" h="3515995">
                <a:moveTo>
                  <a:pt x="0" y="3515867"/>
                </a:moveTo>
                <a:lnTo>
                  <a:pt x="3919728" y="3515867"/>
                </a:lnTo>
                <a:lnTo>
                  <a:pt x="3919728" y="0"/>
                </a:lnTo>
                <a:lnTo>
                  <a:pt x="0" y="0"/>
                </a:lnTo>
                <a:lnTo>
                  <a:pt x="0" y="35158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81600" y="5064252"/>
            <a:ext cx="3680460" cy="954405"/>
          </a:xfrm>
          <a:custGeom>
            <a:avLst/>
            <a:gdLst/>
            <a:ahLst/>
            <a:cxnLst/>
            <a:rect l="l" t="t" r="r" b="b"/>
            <a:pathLst>
              <a:path w="3680459" h="954404">
                <a:moveTo>
                  <a:pt x="0" y="954024"/>
                </a:moveTo>
                <a:lnTo>
                  <a:pt x="3680459" y="954024"/>
                </a:lnTo>
                <a:lnTo>
                  <a:pt x="3680459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solidFill>
            <a:srgbClr val="FFFFFF">
              <a:alpha val="3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22823" y="5090414"/>
            <a:ext cx="3397250" cy="882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400" b="1">
                <a:latin typeface="Lucida Sans Unicode"/>
                <a:cs typeface="Lucida Sans Unicode"/>
              </a:rPr>
              <a:t>Approximate effect </a:t>
            </a:r>
            <a:r>
              <a:rPr dirty="0" sz="1400" spc="5" b="1">
                <a:latin typeface="Lucida Sans Unicode"/>
                <a:cs typeface="Lucida Sans Unicode"/>
              </a:rPr>
              <a:t>of </a:t>
            </a:r>
            <a:r>
              <a:rPr dirty="0" sz="1400" b="1">
                <a:latin typeface="Lucida Sans Unicode"/>
                <a:cs typeface="Lucida Sans Unicode"/>
              </a:rPr>
              <a:t>optimal</a:t>
            </a:r>
            <a:r>
              <a:rPr dirty="0" sz="1400" spc="-175" b="1">
                <a:latin typeface="Lucida Sans Unicode"/>
                <a:cs typeface="Lucida Sans Unicode"/>
              </a:rPr>
              <a:t> </a:t>
            </a:r>
            <a:r>
              <a:rPr dirty="0" sz="1400" spc="-5" b="1">
                <a:latin typeface="Lucida Sans Unicode"/>
                <a:cs typeface="Lucida Sans Unicode"/>
              </a:rPr>
              <a:t>resistive  exercise </a:t>
            </a:r>
            <a:r>
              <a:rPr dirty="0" sz="1400" b="1">
                <a:latin typeface="Lucida Sans Unicode"/>
                <a:cs typeface="Lucida Sans Unicode"/>
              </a:rPr>
              <a:t>training </a:t>
            </a:r>
            <a:r>
              <a:rPr dirty="0" sz="1400" spc="5" b="1">
                <a:latin typeface="Lucida Sans Unicode"/>
                <a:cs typeface="Lucida Sans Unicode"/>
              </a:rPr>
              <a:t>on </a:t>
            </a:r>
            <a:r>
              <a:rPr dirty="0" sz="1400" b="1">
                <a:latin typeface="Lucida Sans Unicode"/>
                <a:cs typeface="Lucida Sans Unicode"/>
              </a:rPr>
              <a:t>increase </a:t>
            </a:r>
            <a:r>
              <a:rPr dirty="0" sz="1400" spc="5" b="1">
                <a:latin typeface="Lucida Sans Unicode"/>
                <a:cs typeface="Lucida Sans Unicode"/>
              </a:rPr>
              <a:t>in</a:t>
            </a:r>
            <a:r>
              <a:rPr dirty="0" sz="1400" spc="-210" b="1">
                <a:latin typeface="Lucida Sans Unicode"/>
                <a:cs typeface="Lucida Sans Unicode"/>
              </a:rPr>
              <a:t> </a:t>
            </a:r>
            <a:r>
              <a:rPr dirty="0" sz="1400" b="1">
                <a:latin typeface="Lucida Sans Unicode"/>
                <a:cs typeface="Lucida Sans Unicode"/>
              </a:rPr>
              <a:t>muscle  strength over a training period </a:t>
            </a:r>
            <a:r>
              <a:rPr dirty="0" sz="1400" spc="5" b="1">
                <a:latin typeface="Lucida Sans Unicode"/>
                <a:cs typeface="Lucida Sans Unicode"/>
              </a:rPr>
              <a:t>of </a:t>
            </a:r>
            <a:r>
              <a:rPr dirty="0" sz="1400" spc="10" b="1">
                <a:latin typeface="Lucida Sans Unicode"/>
                <a:cs typeface="Lucida Sans Unicode"/>
              </a:rPr>
              <a:t>10  </a:t>
            </a:r>
            <a:r>
              <a:rPr dirty="0" sz="1400" b="1">
                <a:latin typeface="Lucida Sans Unicode"/>
                <a:cs typeface="Lucida Sans Unicode"/>
              </a:rPr>
              <a:t>weeks.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7188" y="5064886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4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6"/>
                </a:lnTo>
                <a:lnTo>
                  <a:pt x="16459" y="171049"/>
                </a:lnTo>
                <a:lnTo>
                  <a:pt x="23747" y="170560"/>
                </a:lnTo>
                <a:lnTo>
                  <a:pt x="30325" y="167405"/>
                </a:lnTo>
                <a:lnTo>
                  <a:pt x="35357" y="161798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8"/>
                </a:lnTo>
                <a:lnTo>
                  <a:pt x="140822" y="167405"/>
                </a:lnTo>
                <a:lnTo>
                  <a:pt x="147400" y="170561"/>
                </a:lnTo>
                <a:lnTo>
                  <a:pt x="154688" y="171049"/>
                </a:lnTo>
                <a:lnTo>
                  <a:pt x="161849" y="168656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4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8"/>
                </a:lnTo>
                <a:lnTo>
                  <a:pt x="104623" y="47498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8"/>
                </a:moveTo>
                <a:lnTo>
                  <a:pt x="102032" y="47498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8"/>
                </a:lnTo>
                <a:close/>
              </a:path>
              <a:path w="171450" h="305435">
                <a:moveTo>
                  <a:pt x="102032" y="47498"/>
                </a:moveTo>
                <a:lnTo>
                  <a:pt x="69114" y="47498"/>
                </a:lnTo>
                <a:lnTo>
                  <a:pt x="85573" y="75713"/>
                </a:lnTo>
                <a:lnTo>
                  <a:pt x="102032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64021" y="6582288"/>
            <a:ext cx="23025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15"/>
              </a:lnSpc>
            </a:pPr>
            <a:r>
              <a:rPr dirty="0" sz="1000" spc="-10">
                <a:latin typeface="Lucida Sans Unicode"/>
                <a:cs typeface="Lucida Sans Unicode"/>
              </a:rPr>
              <a:t>Dr.Aida Korish </a:t>
            </a:r>
            <a:r>
              <a:rPr dirty="0" sz="1000" spc="-5">
                <a:latin typeface="Lucida Sans Unicode"/>
                <a:cs typeface="Lucida Sans Unicode"/>
              </a:rPr>
              <a:t>(</a:t>
            </a:r>
            <a:r>
              <a:rPr dirty="0" sz="1000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Lucida Sans Unicode"/>
                <a:cs typeface="Lucida Sans Unicode"/>
              </a:rPr>
              <a:t>akorish@ksu.edu.sa)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6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124455"/>
            <a:ext cx="385572" cy="454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9100" y="1990344"/>
            <a:ext cx="5748528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0868" y="989329"/>
            <a:ext cx="6291580" cy="450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spc="-30">
                <a:latin typeface="Times New Roman"/>
                <a:cs typeface="Times New Roman"/>
              </a:rPr>
              <a:t>With </a:t>
            </a:r>
            <a:r>
              <a:rPr dirty="0" sz="2400">
                <a:latin typeface="Times New Roman"/>
                <a:cs typeface="Times New Roman"/>
              </a:rPr>
              <a:t>training </a:t>
            </a:r>
            <a:r>
              <a:rPr dirty="0" sz="2400" spc="-5">
                <a:latin typeface="Times New Roman"/>
                <a:cs typeface="Times New Roman"/>
              </a:rPr>
              <a:t>muscles </a:t>
            </a:r>
            <a:r>
              <a:rPr dirty="0" sz="2400">
                <a:latin typeface="Times New Roman"/>
                <a:cs typeface="Times New Roman"/>
              </a:rPr>
              <a:t>hypertrophied 30-60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%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40"/>
              </a:lnSpc>
              <a:spcBef>
                <a:spcPts val="105"/>
              </a:spcBef>
              <a:tabLst>
                <a:tab pos="268605" algn="l"/>
                <a:tab pos="1394460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Due</a:t>
            </a:r>
            <a:r>
              <a:rPr dirty="0" sz="2400">
                <a:latin typeface="Times New Roman"/>
                <a:cs typeface="Times New Roman"/>
              </a:rPr>
              <a:t> to	</a:t>
            </a:r>
            <a:r>
              <a:rPr dirty="0" sz="2400" spc="-5">
                <a:latin typeface="Times New Roman"/>
                <a:cs typeface="Times New Roman"/>
              </a:rPr>
              <a:t>diameter </a:t>
            </a:r>
            <a:r>
              <a:rPr dirty="0" sz="2400">
                <a:latin typeface="Times New Roman"/>
                <a:cs typeface="Times New Roman"/>
              </a:rPr>
              <a:t>of the </a:t>
            </a:r>
            <a:r>
              <a:rPr dirty="0" sz="2400" spc="-5">
                <a:latin typeface="Times New Roman"/>
                <a:cs typeface="Times New Roman"/>
              </a:rPr>
              <a:t>muscle </a:t>
            </a:r>
            <a:r>
              <a:rPr dirty="0" sz="2400">
                <a:latin typeface="Times New Roman"/>
                <a:cs typeface="Times New Roman"/>
              </a:rPr>
              <a:t>fibers with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some</a:t>
            </a:r>
            <a:endParaRPr sz="2400">
              <a:latin typeface="Times New Roman"/>
              <a:cs typeface="Times New Roman"/>
            </a:endParaRPr>
          </a:p>
          <a:p>
            <a:pPr marL="268605">
              <a:lnSpc>
                <a:spcPts val="2740"/>
              </a:lnSpc>
            </a:pPr>
            <a:r>
              <a:rPr dirty="0" sz="2400">
                <a:latin typeface="Times New Roman"/>
                <a:cs typeface="Times New Roman"/>
              </a:rPr>
              <a:t>increase in </a:t>
            </a:r>
            <a:r>
              <a:rPr dirty="0" sz="2400" spc="-5">
                <a:latin typeface="Times New Roman"/>
                <a:cs typeface="Times New Roman"/>
              </a:rPr>
              <a:t>number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fibers.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00AF50"/>
                </a:solidFill>
                <a:latin typeface="Times New Roman"/>
                <a:cs typeface="Times New Roman"/>
              </a:rPr>
              <a:t>Changes in the hypertrophied </a:t>
            </a:r>
            <a:r>
              <a:rPr dirty="0" sz="2400" spc="-5">
                <a:solidFill>
                  <a:srgbClr val="00AF50"/>
                </a:solidFill>
                <a:latin typeface="Times New Roman"/>
                <a:cs typeface="Times New Roman"/>
              </a:rPr>
              <a:t>muscle</a:t>
            </a:r>
            <a:r>
              <a:rPr dirty="0" sz="2400" spc="-12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AF50"/>
                </a:solidFill>
                <a:latin typeface="Times New Roman"/>
                <a:cs typeface="Times New Roman"/>
              </a:rPr>
              <a:t>fiber: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10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myofibrils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numbers.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  <a:tab pos="12084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120 %	in </a:t>
            </a:r>
            <a:r>
              <a:rPr dirty="0" sz="2400" spc="-5">
                <a:latin typeface="Times New Roman"/>
                <a:cs typeface="Times New Roman"/>
              </a:rPr>
              <a:t>mitochondrial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enzymes.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03860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spc="-95">
                <a:latin typeface="Times New Roman"/>
                <a:cs typeface="Times New Roman"/>
              </a:rPr>
              <a:t>ATP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phosphocreatine.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  <a:tab pos="1284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50 %	in stored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glycogen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  <a:tab pos="1766570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Times New Roman"/>
                <a:cs typeface="Times New Roman"/>
              </a:rPr>
              <a:t>75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-100</a:t>
            </a:r>
            <a:r>
              <a:rPr dirty="0" sz="2400">
                <a:latin typeface="Times New Roman"/>
                <a:cs typeface="Times New Roman"/>
              </a:rPr>
              <a:t> %	in stored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triglycerides.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Both the aerobic &amp; anaerobic</a:t>
            </a:r>
            <a:r>
              <a:rPr dirty="0" sz="2400" spc="-1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metabolisms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dirty="0" sz="1600" spc="15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600" spc="15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efficiency </a:t>
            </a:r>
            <a:r>
              <a:rPr dirty="0" sz="2400">
                <a:latin typeface="Times New Roman"/>
                <a:cs typeface="Times New Roman"/>
              </a:rPr>
              <a:t>of the oxidative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metabolic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>
                <a:latin typeface="Times New Roman"/>
                <a:cs typeface="Times New Roman"/>
              </a:rPr>
              <a:t>system increases by 45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%.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379" y="234695"/>
            <a:ext cx="1776983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35835" y="297179"/>
            <a:ext cx="2549652" cy="792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897" rIns="0" bIns="0" rtlCol="0" vert="horz">
            <a:spAutoFit/>
          </a:bodyPr>
          <a:lstStyle/>
          <a:p>
            <a:pPr marL="241300">
              <a:lnSpc>
                <a:spcPct val="100000"/>
              </a:lnSpc>
            </a:pPr>
            <a:r>
              <a:rPr dirty="0" sz="3200">
                <a:solidFill>
                  <a:srgbClr val="C00000"/>
                </a:solidFill>
                <a:latin typeface="Times New Roman"/>
                <a:cs typeface="Times New Roman"/>
              </a:rPr>
              <a:t>Muscle</a:t>
            </a:r>
            <a:r>
              <a:rPr dirty="0" sz="3200" spc="-14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Times New Roman"/>
                <a:cs typeface="Times New Roman"/>
              </a:rPr>
              <a:t>Hypertrophy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2308" y="1372235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8" y="75800"/>
                </a:moveTo>
                <a:lnTo>
                  <a:pt x="66528" y="108458"/>
                </a:lnTo>
                <a:lnTo>
                  <a:pt x="66528" y="304926"/>
                </a:lnTo>
                <a:lnTo>
                  <a:pt x="104628" y="304926"/>
                </a:lnTo>
                <a:lnTo>
                  <a:pt x="104628" y="108457"/>
                </a:lnTo>
                <a:lnTo>
                  <a:pt x="85578" y="75800"/>
                </a:lnTo>
                <a:close/>
              </a:path>
              <a:path w="171450" h="30543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305435">
                <a:moveTo>
                  <a:pt x="107671" y="37845"/>
                </a:moveTo>
                <a:lnTo>
                  <a:pt x="104628" y="37845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5"/>
                </a:lnTo>
                <a:close/>
              </a:path>
              <a:path w="171450" h="305435">
                <a:moveTo>
                  <a:pt x="104628" y="37845"/>
                </a:moveTo>
                <a:lnTo>
                  <a:pt x="66528" y="37845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5"/>
                </a:lnTo>
                <a:close/>
              </a:path>
              <a:path w="171450" h="30543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30543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5383" y="1372235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8" y="75800"/>
                </a:moveTo>
                <a:lnTo>
                  <a:pt x="66528" y="108458"/>
                </a:lnTo>
                <a:lnTo>
                  <a:pt x="66528" y="304926"/>
                </a:lnTo>
                <a:lnTo>
                  <a:pt x="104628" y="304926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305435">
                <a:moveTo>
                  <a:pt x="85578" y="0"/>
                </a:moveTo>
                <a:lnTo>
                  <a:pt x="2393" y="142493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305435">
                <a:moveTo>
                  <a:pt x="107671" y="37845"/>
                </a:moveTo>
                <a:lnTo>
                  <a:pt x="104628" y="37845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3"/>
                </a:lnTo>
                <a:lnTo>
                  <a:pt x="107671" y="37845"/>
                </a:lnTo>
                <a:close/>
              </a:path>
              <a:path w="171450" h="305435">
                <a:moveTo>
                  <a:pt x="104628" y="37845"/>
                </a:moveTo>
                <a:lnTo>
                  <a:pt x="66528" y="37845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5"/>
                </a:lnTo>
                <a:close/>
              </a:path>
              <a:path w="171450" h="305435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305435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4788" y="2442082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3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5"/>
                </a:lnTo>
                <a:lnTo>
                  <a:pt x="16459" y="171049"/>
                </a:lnTo>
                <a:lnTo>
                  <a:pt x="23747" y="170561"/>
                </a:lnTo>
                <a:lnTo>
                  <a:pt x="30325" y="167405"/>
                </a:lnTo>
                <a:lnTo>
                  <a:pt x="35357" y="161797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7"/>
                </a:lnTo>
                <a:lnTo>
                  <a:pt x="140822" y="167405"/>
                </a:lnTo>
                <a:lnTo>
                  <a:pt x="147400" y="170561"/>
                </a:lnTo>
                <a:lnTo>
                  <a:pt x="154688" y="171049"/>
                </a:lnTo>
                <a:lnTo>
                  <a:pt x="161849" y="168655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3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7"/>
                </a:lnTo>
                <a:lnTo>
                  <a:pt x="104623" y="47497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7"/>
                </a:moveTo>
                <a:lnTo>
                  <a:pt x="102032" y="47497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7"/>
                </a:lnTo>
                <a:close/>
              </a:path>
              <a:path w="171450" h="305435">
                <a:moveTo>
                  <a:pt x="102032" y="47497"/>
                </a:moveTo>
                <a:lnTo>
                  <a:pt x="69114" y="47497"/>
                </a:lnTo>
                <a:lnTo>
                  <a:pt x="85573" y="75713"/>
                </a:lnTo>
                <a:lnTo>
                  <a:pt x="102032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79098" y="2791079"/>
            <a:ext cx="171450" cy="458470"/>
          </a:xfrm>
          <a:custGeom>
            <a:avLst/>
            <a:gdLst/>
            <a:ahLst/>
            <a:cxnLst/>
            <a:rect l="l" t="t" r="r" b="b"/>
            <a:pathLst>
              <a:path w="171450" h="458469">
                <a:moveTo>
                  <a:pt x="89388" y="75548"/>
                </a:moveTo>
                <a:lnTo>
                  <a:pt x="68591" y="107215"/>
                </a:lnTo>
                <a:lnTo>
                  <a:pt x="50413" y="456311"/>
                </a:lnTo>
                <a:lnTo>
                  <a:pt x="88513" y="458343"/>
                </a:lnTo>
                <a:lnTo>
                  <a:pt x="106691" y="109139"/>
                </a:lnTo>
                <a:lnTo>
                  <a:pt x="89388" y="75548"/>
                </a:lnTo>
                <a:close/>
              </a:path>
              <a:path w="171450" h="458469">
                <a:moveTo>
                  <a:pt x="112312" y="36830"/>
                </a:moveTo>
                <a:lnTo>
                  <a:pt x="72257" y="36830"/>
                </a:lnTo>
                <a:lnTo>
                  <a:pt x="110357" y="38735"/>
                </a:lnTo>
                <a:lnTo>
                  <a:pt x="106691" y="109139"/>
                </a:lnTo>
                <a:lnTo>
                  <a:pt x="134995" y="164084"/>
                </a:lnTo>
                <a:lnTo>
                  <a:pt x="139735" y="170017"/>
                </a:lnTo>
                <a:lnTo>
                  <a:pt x="146155" y="173545"/>
                </a:lnTo>
                <a:lnTo>
                  <a:pt x="153408" y="174406"/>
                </a:lnTo>
                <a:lnTo>
                  <a:pt x="160649" y="172338"/>
                </a:lnTo>
                <a:lnTo>
                  <a:pt x="166582" y="167616"/>
                </a:lnTo>
                <a:lnTo>
                  <a:pt x="170110" y="161226"/>
                </a:lnTo>
                <a:lnTo>
                  <a:pt x="170971" y="153979"/>
                </a:lnTo>
                <a:lnTo>
                  <a:pt x="168904" y="146685"/>
                </a:lnTo>
                <a:lnTo>
                  <a:pt x="112312" y="36830"/>
                </a:lnTo>
                <a:close/>
              </a:path>
              <a:path w="171450" h="458469">
                <a:moveTo>
                  <a:pt x="93339" y="0"/>
                </a:moveTo>
                <a:lnTo>
                  <a:pt x="2788" y="138049"/>
                </a:lnTo>
                <a:lnTo>
                  <a:pt x="0" y="145051"/>
                </a:lnTo>
                <a:lnTo>
                  <a:pt x="105" y="152352"/>
                </a:lnTo>
                <a:lnTo>
                  <a:pt x="2948" y="159105"/>
                </a:lnTo>
                <a:lnTo>
                  <a:pt x="8376" y="164465"/>
                </a:lnTo>
                <a:lnTo>
                  <a:pt x="15376" y="167253"/>
                </a:lnTo>
                <a:lnTo>
                  <a:pt x="22663" y="167147"/>
                </a:lnTo>
                <a:lnTo>
                  <a:pt x="29378" y="164304"/>
                </a:lnTo>
                <a:lnTo>
                  <a:pt x="34665" y="158876"/>
                </a:lnTo>
                <a:lnTo>
                  <a:pt x="68591" y="107215"/>
                </a:lnTo>
                <a:lnTo>
                  <a:pt x="72257" y="36830"/>
                </a:lnTo>
                <a:lnTo>
                  <a:pt x="112312" y="36830"/>
                </a:lnTo>
                <a:lnTo>
                  <a:pt x="93339" y="0"/>
                </a:lnTo>
                <a:close/>
              </a:path>
              <a:path w="171450" h="458469">
                <a:moveTo>
                  <a:pt x="109953" y="46482"/>
                </a:moveTo>
                <a:lnTo>
                  <a:pt x="74416" y="46482"/>
                </a:lnTo>
                <a:lnTo>
                  <a:pt x="107309" y="48260"/>
                </a:lnTo>
                <a:lnTo>
                  <a:pt x="89388" y="75548"/>
                </a:lnTo>
                <a:lnTo>
                  <a:pt x="106691" y="109139"/>
                </a:lnTo>
                <a:lnTo>
                  <a:pt x="109953" y="46482"/>
                </a:lnTo>
                <a:close/>
              </a:path>
              <a:path w="171450" h="458469">
                <a:moveTo>
                  <a:pt x="72257" y="36830"/>
                </a:moveTo>
                <a:lnTo>
                  <a:pt x="68591" y="107215"/>
                </a:lnTo>
                <a:lnTo>
                  <a:pt x="89388" y="75548"/>
                </a:lnTo>
                <a:lnTo>
                  <a:pt x="74416" y="46482"/>
                </a:lnTo>
                <a:lnTo>
                  <a:pt x="109953" y="46482"/>
                </a:lnTo>
                <a:lnTo>
                  <a:pt x="110357" y="38735"/>
                </a:lnTo>
                <a:lnTo>
                  <a:pt x="72257" y="36830"/>
                </a:lnTo>
                <a:close/>
              </a:path>
              <a:path w="171450" h="458469">
                <a:moveTo>
                  <a:pt x="74416" y="46482"/>
                </a:moveTo>
                <a:lnTo>
                  <a:pt x="89388" y="75548"/>
                </a:lnTo>
                <a:lnTo>
                  <a:pt x="107309" y="48260"/>
                </a:lnTo>
                <a:lnTo>
                  <a:pt x="74416" y="4648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4788" y="3277234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3" y="75713"/>
                </a:moveTo>
                <a:lnTo>
                  <a:pt x="66523" y="108370"/>
                </a:lnTo>
                <a:lnTo>
                  <a:pt x="66523" y="304926"/>
                </a:lnTo>
                <a:lnTo>
                  <a:pt x="104623" y="3049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305435">
                <a:moveTo>
                  <a:pt x="85573" y="0"/>
                </a:moveTo>
                <a:lnTo>
                  <a:pt x="2439" y="142493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5"/>
                </a:lnTo>
                <a:lnTo>
                  <a:pt x="16459" y="171049"/>
                </a:lnTo>
                <a:lnTo>
                  <a:pt x="23747" y="170561"/>
                </a:lnTo>
                <a:lnTo>
                  <a:pt x="30325" y="167405"/>
                </a:lnTo>
                <a:lnTo>
                  <a:pt x="35357" y="161798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3054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8"/>
                </a:lnTo>
                <a:lnTo>
                  <a:pt x="140822" y="167405"/>
                </a:lnTo>
                <a:lnTo>
                  <a:pt x="147400" y="170561"/>
                </a:lnTo>
                <a:lnTo>
                  <a:pt x="154688" y="171049"/>
                </a:lnTo>
                <a:lnTo>
                  <a:pt x="161849" y="168655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3"/>
                </a:lnTo>
                <a:lnTo>
                  <a:pt x="107653" y="37845"/>
                </a:lnTo>
                <a:close/>
              </a:path>
              <a:path w="171450" h="3054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8"/>
                </a:lnTo>
                <a:lnTo>
                  <a:pt x="104623" y="47498"/>
                </a:lnTo>
                <a:lnTo>
                  <a:pt x="104623" y="37845"/>
                </a:lnTo>
                <a:close/>
              </a:path>
              <a:path w="171450" h="305435">
                <a:moveTo>
                  <a:pt x="104623" y="47498"/>
                </a:moveTo>
                <a:lnTo>
                  <a:pt x="102032" y="47498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8"/>
                </a:lnTo>
                <a:close/>
              </a:path>
              <a:path w="171450" h="305435">
                <a:moveTo>
                  <a:pt x="102032" y="47498"/>
                </a:moveTo>
                <a:lnTo>
                  <a:pt x="69114" y="47498"/>
                </a:lnTo>
                <a:lnTo>
                  <a:pt x="85573" y="75713"/>
                </a:lnTo>
                <a:lnTo>
                  <a:pt x="102032" y="474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62983" y="3582034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8" y="75800"/>
                </a:moveTo>
                <a:lnTo>
                  <a:pt x="66528" y="108457"/>
                </a:lnTo>
                <a:lnTo>
                  <a:pt x="66528" y="304926"/>
                </a:lnTo>
                <a:lnTo>
                  <a:pt x="104628" y="304926"/>
                </a:lnTo>
                <a:lnTo>
                  <a:pt x="104628" y="108457"/>
                </a:lnTo>
                <a:lnTo>
                  <a:pt x="85578" y="75800"/>
                </a:lnTo>
                <a:close/>
              </a:path>
              <a:path w="171450" h="305435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0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7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305435">
                <a:moveTo>
                  <a:pt x="107671" y="37845"/>
                </a:moveTo>
                <a:lnTo>
                  <a:pt x="104628" y="37845"/>
                </a:lnTo>
                <a:lnTo>
                  <a:pt x="104628" y="108457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0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171450" h="305435">
                <a:moveTo>
                  <a:pt x="104628" y="37845"/>
                </a:moveTo>
                <a:lnTo>
                  <a:pt x="66528" y="37845"/>
                </a:lnTo>
                <a:lnTo>
                  <a:pt x="66528" y="108457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171450" h="305435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7"/>
                </a:lnTo>
                <a:lnTo>
                  <a:pt x="104628" y="47497"/>
                </a:lnTo>
                <a:close/>
              </a:path>
              <a:path w="171450" h="305435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96383" y="4039234"/>
            <a:ext cx="171450" cy="305435"/>
          </a:xfrm>
          <a:custGeom>
            <a:avLst/>
            <a:gdLst/>
            <a:ahLst/>
            <a:cxnLst/>
            <a:rect l="l" t="t" r="r" b="b"/>
            <a:pathLst>
              <a:path w="171450" h="305435">
                <a:moveTo>
                  <a:pt x="85578" y="75800"/>
                </a:moveTo>
                <a:lnTo>
                  <a:pt x="66528" y="108457"/>
                </a:lnTo>
                <a:lnTo>
                  <a:pt x="66528" y="304926"/>
                </a:lnTo>
                <a:lnTo>
                  <a:pt x="104628" y="304926"/>
                </a:lnTo>
                <a:lnTo>
                  <a:pt x="104628" y="108457"/>
                </a:lnTo>
                <a:lnTo>
                  <a:pt x="85578" y="75800"/>
                </a:lnTo>
                <a:close/>
              </a:path>
              <a:path w="171450" h="305435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0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7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171450" h="305435">
                <a:moveTo>
                  <a:pt x="107671" y="37845"/>
                </a:moveTo>
                <a:lnTo>
                  <a:pt x="104628" y="37845"/>
                </a:lnTo>
                <a:lnTo>
                  <a:pt x="104628" y="108457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0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171450" h="305435">
                <a:moveTo>
                  <a:pt x="104628" y="37845"/>
                </a:moveTo>
                <a:lnTo>
                  <a:pt x="66528" y="37845"/>
                </a:lnTo>
                <a:lnTo>
                  <a:pt x="66528" y="108457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171450" h="305435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7"/>
                </a:lnTo>
                <a:lnTo>
                  <a:pt x="104628" y="47497"/>
                </a:lnTo>
                <a:close/>
              </a:path>
              <a:path w="171450" h="305435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8588" y="4344034"/>
            <a:ext cx="171450" cy="457834"/>
          </a:xfrm>
          <a:custGeom>
            <a:avLst/>
            <a:gdLst/>
            <a:ahLst/>
            <a:cxnLst/>
            <a:rect l="l" t="t" r="r" b="b"/>
            <a:pathLst>
              <a:path w="171450" h="457835">
                <a:moveTo>
                  <a:pt x="85573" y="75713"/>
                </a:moveTo>
                <a:lnTo>
                  <a:pt x="66523" y="108370"/>
                </a:lnTo>
                <a:lnTo>
                  <a:pt x="66523" y="457326"/>
                </a:lnTo>
                <a:lnTo>
                  <a:pt x="104623" y="457326"/>
                </a:lnTo>
                <a:lnTo>
                  <a:pt x="104623" y="108370"/>
                </a:lnTo>
                <a:lnTo>
                  <a:pt x="85573" y="75713"/>
                </a:lnTo>
                <a:close/>
              </a:path>
              <a:path w="171450" h="457835">
                <a:moveTo>
                  <a:pt x="85573" y="0"/>
                </a:moveTo>
                <a:lnTo>
                  <a:pt x="2439" y="142494"/>
                </a:lnTo>
                <a:lnTo>
                  <a:pt x="0" y="149689"/>
                </a:lnTo>
                <a:lnTo>
                  <a:pt x="477" y="157003"/>
                </a:lnTo>
                <a:lnTo>
                  <a:pt x="3650" y="163603"/>
                </a:lnTo>
                <a:lnTo>
                  <a:pt x="9297" y="168656"/>
                </a:lnTo>
                <a:lnTo>
                  <a:pt x="16459" y="171049"/>
                </a:lnTo>
                <a:lnTo>
                  <a:pt x="23747" y="170560"/>
                </a:lnTo>
                <a:lnTo>
                  <a:pt x="30325" y="167405"/>
                </a:lnTo>
                <a:lnTo>
                  <a:pt x="35357" y="161797"/>
                </a:lnTo>
                <a:lnTo>
                  <a:pt x="66523" y="108370"/>
                </a:lnTo>
                <a:lnTo>
                  <a:pt x="66523" y="37845"/>
                </a:lnTo>
                <a:lnTo>
                  <a:pt x="107653" y="37845"/>
                </a:lnTo>
                <a:lnTo>
                  <a:pt x="85573" y="0"/>
                </a:lnTo>
                <a:close/>
              </a:path>
              <a:path w="171450" h="457835">
                <a:moveTo>
                  <a:pt x="107653" y="37845"/>
                </a:moveTo>
                <a:lnTo>
                  <a:pt x="104623" y="37845"/>
                </a:lnTo>
                <a:lnTo>
                  <a:pt x="104623" y="108370"/>
                </a:lnTo>
                <a:lnTo>
                  <a:pt x="135789" y="161797"/>
                </a:lnTo>
                <a:lnTo>
                  <a:pt x="140822" y="167405"/>
                </a:lnTo>
                <a:lnTo>
                  <a:pt x="147400" y="170560"/>
                </a:lnTo>
                <a:lnTo>
                  <a:pt x="154688" y="171049"/>
                </a:lnTo>
                <a:lnTo>
                  <a:pt x="161849" y="168656"/>
                </a:lnTo>
                <a:lnTo>
                  <a:pt x="167497" y="163603"/>
                </a:lnTo>
                <a:lnTo>
                  <a:pt x="170670" y="157003"/>
                </a:lnTo>
                <a:lnTo>
                  <a:pt x="171147" y="149689"/>
                </a:lnTo>
                <a:lnTo>
                  <a:pt x="168707" y="142494"/>
                </a:lnTo>
                <a:lnTo>
                  <a:pt x="107653" y="37845"/>
                </a:lnTo>
                <a:close/>
              </a:path>
              <a:path w="171450" h="457835">
                <a:moveTo>
                  <a:pt x="104623" y="37845"/>
                </a:moveTo>
                <a:lnTo>
                  <a:pt x="66523" y="37845"/>
                </a:lnTo>
                <a:lnTo>
                  <a:pt x="66523" y="108370"/>
                </a:lnTo>
                <a:lnTo>
                  <a:pt x="85573" y="75713"/>
                </a:lnTo>
                <a:lnTo>
                  <a:pt x="69114" y="47497"/>
                </a:lnTo>
                <a:lnTo>
                  <a:pt x="104623" y="47497"/>
                </a:lnTo>
                <a:lnTo>
                  <a:pt x="104623" y="37845"/>
                </a:lnTo>
                <a:close/>
              </a:path>
              <a:path w="171450" h="457835">
                <a:moveTo>
                  <a:pt x="104623" y="47497"/>
                </a:moveTo>
                <a:lnTo>
                  <a:pt x="102032" y="47497"/>
                </a:lnTo>
                <a:lnTo>
                  <a:pt x="85573" y="75713"/>
                </a:lnTo>
                <a:lnTo>
                  <a:pt x="104623" y="108370"/>
                </a:lnTo>
                <a:lnTo>
                  <a:pt x="104623" y="47497"/>
                </a:lnTo>
                <a:close/>
              </a:path>
              <a:path w="171450" h="457835">
                <a:moveTo>
                  <a:pt x="102032" y="47497"/>
                </a:moveTo>
                <a:lnTo>
                  <a:pt x="69114" y="47497"/>
                </a:lnTo>
                <a:lnTo>
                  <a:pt x="85573" y="75713"/>
                </a:lnTo>
                <a:lnTo>
                  <a:pt x="102032" y="474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3700" y="2127504"/>
            <a:ext cx="2270759" cy="3364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9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1018540"/>
            <a:ext cx="8187690" cy="464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452120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latin typeface="Times New Roman"/>
                <a:cs typeface="Times New Roman"/>
              </a:rPr>
              <a:t>Fast-twitch fibers: </a:t>
            </a:r>
            <a:r>
              <a:rPr dirty="0" sz="2000">
                <a:latin typeface="Times New Roman"/>
                <a:cs typeface="Times New Roman"/>
              </a:rPr>
              <a:t>for forceful and rapid contraction.</a:t>
            </a:r>
            <a:r>
              <a:rPr dirty="0" sz="2000" spc="-2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e.g.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gastrocnemius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used for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jumping.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latin typeface="Times New Roman"/>
                <a:cs typeface="Times New Roman"/>
              </a:rPr>
              <a:t>Slow-twitch muscle:  </a:t>
            </a:r>
            <a:r>
              <a:rPr dirty="0" sz="2000">
                <a:latin typeface="Times New Roman"/>
                <a:cs typeface="Times New Roman"/>
              </a:rPr>
              <a:t>for prolonged </a:t>
            </a:r>
            <a:r>
              <a:rPr dirty="0" sz="2000" spc="-5">
                <a:latin typeface="Times New Roman"/>
                <a:cs typeface="Times New Roman"/>
              </a:rPr>
              <a:t>muscle activity </a:t>
            </a:r>
            <a:r>
              <a:rPr dirty="0" sz="2000">
                <a:latin typeface="Times New Roman"/>
                <a:cs typeface="Times New Roman"/>
              </a:rPr>
              <a:t>e.g. soleus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lower leg </a:t>
            </a:r>
            <a:r>
              <a:rPr dirty="0" sz="2000" spc="-5">
                <a:latin typeface="Times New Roman"/>
                <a:cs typeface="Times New Roman"/>
              </a:rPr>
              <a:t>muscle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standing.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dirty="0" sz="2000" b="1">
                <a:latin typeface="Times New Roman"/>
                <a:cs typeface="Times New Roman"/>
              </a:rPr>
              <a:t>Fast-twitch fibers </a:t>
            </a:r>
            <a:r>
              <a:rPr dirty="0" sz="2000">
                <a:latin typeface="Times New Roman"/>
                <a:cs typeface="Times New Roman"/>
              </a:rPr>
              <a:t>achieves </a:t>
            </a:r>
            <a:r>
              <a:rPr dirty="0" sz="2000" spc="-10">
                <a:latin typeface="Times New Roman"/>
                <a:cs typeface="Times New Roman"/>
              </a:rPr>
              <a:t>maximal </a:t>
            </a:r>
            <a:r>
              <a:rPr dirty="0" sz="2000">
                <a:latin typeface="Times New Roman"/>
                <a:cs typeface="Times New Roman"/>
              </a:rPr>
              <a:t>power in very short periods of</a:t>
            </a:r>
            <a:r>
              <a:rPr dirty="0" sz="2000" spc="-17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00"/>
              </a:spcBef>
            </a:pPr>
            <a:r>
              <a:rPr dirty="0" sz="2000" b="1">
                <a:latin typeface="Times New Roman"/>
                <a:cs typeface="Times New Roman"/>
              </a:rPr>
              <a:t>Slow-twitch fibers </a:t>
            </a:r>
            <a:r>
              <a:rPr dirty="0" sz="2000">
                <a:latin typeface="Times New Roman"/>
                <a:cs typeface="Times New Roman"/>
              </a:rPr>
              <a:t>Provide endurance, prolonged strength of</a:t>
            </a:r>
            <a:r>
              <a:rPr dirty="0" sz="2000" spc="-229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contraction</a:t>
            </a:r>
            <a:endParaRPr sz="2000">
              <a:latin typeface="Times New Roman"/>
              <a:cs typeface="Times New Roman"/>
            </a:endParaRPr>
          </a:p>
          <a:p>
            <a:pPr marL="83820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minutes </a:t>
            </a:r>
            <a:r>
              <a:rPr dirty="0" sz="2000">
                <a:latin typeface="Times New Roman"/>
                <a:cs typeface="Times New Roman"/>
              </a:rPr>
              <a:t>to hours. Is </a:t>
            </a:r>
            <a:r>
              <a:rPr dirty="0" sz="2000" spc="-5">
                <a:latin typeface="Times New Roman"/>
                <a:cs typeface="Times New Roman"/>
              </a:rPr>
              <a:t>organized </a:t>
            </a:r>
            <a:r>
              <a:rPr dirty="0" sz="2000">
                <a:latin typeface="Times New Roman"/>
                <a:cs typeface="Times New Roman"/>
              </a:rPr>
              <a:t>for generation of aerobic</a:t>
            </a:r>
            <a:r>
              <a:rPr dirty="0" sz="2000" spc="-15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energy.</a:t>
            </a:r>
            <a:endParaRPr sz="20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600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b="1">
                <a:latin typeface="Times New Roman"/>
                <a:cs typeface="Times New Roman"/>
              </a:rPr>
              <a:t>In </a:t>
            </a:r>
            <a:r>
              <a:rPr dirty="0" sz="2000" spc="-10" b="1">
                <a:latin typeface="Times New Roman"/>
                <a:cs typeface="Times New Roman"/>
              </a:rPr>
              <a:t>summary, </a:t>
            </a:r>
            <a:r>
              <a:rPr dirty="0" sz="2000">
                <a:latin typeface="Times New Roman"/>
                <a:cs typeface="Times New Roman"/>
              </a:rPr>
              <a:t>fast-twitch fibers can deliver </a:t>
            </a:r>
            <a:r>
              <a:rPr dirty="0" sz="2000" spc="-5" b="1">
                <a:latin typeface="Times New Roman"/>
                <a:cs typeface="Times New Roman"/>
              </a:rPr>
              <a:t>extreme </a:t>
            </a:r>
            <a:r>
              <a:rPr dirty="0" sz="2000" spc="-5">
                <a:latin typeface="Times New Roman"/>
                <a:cs typeface="Times New Roman"/>
              </a:rPr>
              <a:t>amounts </a:t>
            </a:r>
            <a:r>
              <a:rPr dirty="0" sz="2000">
                <a:latin typeface="Times New Roman"/>
                <a:cs typeface="Times New Roman"/>
              </a:rPr>
              <a:t>of power</a:t>
            </a:r>
            <a:r>
              <a:rPr dirty="0" sz="2000" spc="-204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for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 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few seconds to a minute </a:t>
            </a:r>
            <a:r>
              <a:rPr dirty="0" sz="2000">
                <a:latin typeface="Times New Roman"/>
                <a:cs typeface="Times New Roman"/>
              </a:rPr>
              <a:t>or so. </a:t>
            </a:r>
            <a:r>
              <a:rPr dirty="0" sz="2000" spc="-15">
                <a:latin typeface="Times New Roman"/>
                <a:cs typeface="Times New Roman"/>
              </a:rPr>
              <a:t>Conversely, </a:t>
            </a:r>
            <a:r>
              <a:rPr dirty="0" sz="2000" spc="-5" b="1">
                <a:latin typeface="Times New Roman"/>
                <a:cs typeface="Times New Roman"/>
              </a:rPr>
              <a:t>slow-twitch </a:t>
            </a:r>
            <a:r>
              <a:rPr dirty="0" sz="2000" b="1">
                <a:latin typeface="Times New Roman"/>
                <a:cs typeface="Times New Roman"/>
              </a:rPr>
              <a:t>fibers </a:t>
            </a:r>
            <a:r>
              <a:rPr dirty="0" sz="2000">
                <a:latin typeface="Times New Roman"/>
                <a:cs typeface="Times New Roman"/>
              </a:rPr>
              <a:t>provide  endurance, delivering </a:t>
            </a:r>
            <a:r>
              <a:rPr dirty="0" sz="2000" spc="-5" b="1">
                <a:latin typeface="Times New Roman"/>
                <a:cs typeface="Times New Roman"/>
              </a:rPr>
              <a:t>prolonged strength </a:t>
            </a:r>
            <a:r>
              <a:rPr dirty="0" sz="2000">
                <a:latin typeface="Times New Roman"/>
                <a:cs typeface="Times New Roman"/>
              </a:rPr>
              <a:t>of contraction over </a:t>
            </a:r>
            <a:r>
              <a:rPr dirty="0" sz="2000" b="1">
                <a:latin typeface="Times New Roman"/>
                <a:cs typeface="Times New Roman"/>
              </a:rPr>
              <a:t>many</a:t>
            </a:r>
            <a:r>
              <a:rPr dirty="0" sz="2000" spc="-1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minutes  to</a:t>
            </a:r>
            <a:r>
              <a:rPr dirty="0" sz="2000" spc="-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hours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68605" marR="144780" indent="-256540">
              <a:lnSpc>
                <a:spcPct val="100000"/>
              </a:lnSpc>
              <a:spcBef>
                <a:spcPts val="600"/>
              </a:spcBef>
              <a:tabLst>
                <a:tab pos="7270750" algn="l"/>
              </a:tabLst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*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dirty="0" sz="2000" spc="-10" b="1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f</a:t>
            </a: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f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dirty="0" sz="2000" spc="-40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ences</a:t>
            </a:r>
            <a:r>
              <a:rPr dirty="0" sz="2000" spc="-40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between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the</a:t>
            </a:r>
            <a:r>
              <a:rPr dirty="0" sz="2000" spc="-10"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fas</a:t>
            </a:r>
            <a:r>
              <a:rPr dirty="0" sz="2000" spc="-5">
                <a:latin typeface="Times New Roman"/>
                <a:cs typeface="Times New Roman"/>
                <a:hlinkClick r:id="rId2"/>
              </a:rPr>
              <a:t>t</a:t>
            </a:r>
            <a:r>
              <a:rPr dirty="0" sz="2000">
                <a:latin typeface="Times New Roman"/>
                <a:cs typeface="Times New Roman"/>
                <a:hlinkClick r:id="rId2"/>
              </a:rPr>
              <a:t>-twi</a:t>
            </a:r>
            <a:r>
              <a:rPr dirty="0" sz="2000" spc="-10">
                <a:latin typeface="Times New Roman"/>
                <a:cs typeface="Times New Roman"/>
                <a:hlinkClick r:id="rId2"/>
              </a:rPr>
              <a:t>t</a:t>
            </a:r>
            <a:r>
              <a:rPr dirty="0" sz="2000">
                <a:latin typeface="Times New Roman"/>
                <a:cs typeface="Times New Roman"/>
                <a:hlinkClick r:id="rId2"/>
              </a:rPr>
              <a:t>ch</a:t>
            </a:r>
            <a:r>
              <a:rPr dirty="0" sz="2000" spc="-40"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and</a:t>
            </a:r>
            <a:r>
              <a:rPr dirty="0" sz="2000" spc="-15"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the</a:t>
            </a:r>
            <a:r>
              <a:rPr dirty="0" sz="2000" spc="-10"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slo</a:t>
            </a:r>
            <a:r>
              <a:rPr dirty="0" sz="2000" spc="5">
                <a:latin typeface="Times New Roman"/>
                <a:cs typeface="Times New Roman"/>
                <a:hlinkClick r:id="rId2"/>
              </a:rPr>
              <a:t>w</a:t>
            </a:r>
            <a:r>
              <a:rPr dirty="0" sz="2000">
                <a:latin typeface="Times New Roman"/>
                <a:cs typeface="Times New Roman"/>
                <a:hlinkClick r:id="rId2"/>
              </a:rPr>
              <a:t>-twi</a:t>
            </a:r>
            <a:r>
              <a:rPr dirty="0" sz="2000" spc="-10">
                <a:latin typeface="Times New Roman"/>
                <a:cs typeface="Times New Roman"/>
                <a:hlinkClick r:id="rId2"/>
              </a:rPr>
              <a:t>t</a:t>
            </a:r>
            <a:r>
              <a:rPr dirty="0" sz="2000">
                <a:latin typeface="Times New Roman"/>
                <a:cs typeface="Times New Roman"/>
                <a:hlinkClick r:id="rId2"/>
              </a:rPr>
              <a:t>ch</a:t>
            </a:r>
            <a:r>
              <a:rPr dirty="0" sz="2000" spc="-40"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fibe</a:t>
            </a:r>
            <a:r>
              <a:rPr dirty="0" sz="2000" spc="5">
                <a:latin typeface="Times New Roman"/>
                <a:cs typeface="Times New Roman"/>
                <a:hlinkClick r:id="rId2"/>
              </a:rPr>
              <a:t>r</a:t>
            </a:r>
            <a:r>
              <a:rPr dirty="0" sz="2000">
                <a:latin typeface="Times New Roman"/>
                <a:cs typeface="Times New Roman"/>
                <a:hlinkClick r:id="rId2"/>
              </a:rPr>
              <a:t>s</a:t>
            </a:r>
            <a:r>
              <a:rPr dirty="0" sz="2000" spc="-35">
                <a:latin typeface="Times New Roman"/>
                <a:cs typeface="Times New Roman"/>
                <a:hlinkClick r:id="rId2"/>
              </a:rPr>
              <a:t> </a:t>
            </a:r>
            <a:r>
              <a:rPr dirty="0" sz="2000">
                <a:latin typeface="Times New Roman"/>
                <a:cs typeface="Times New Roman"/>
                <a:hlinkClick r:id="rId2"/>
              </a:rPr>
              <a:t>R</a:t>
            </a:r>
            <a:r>
              <a:rPr dirty="0" sz="2000" spc="-10">
                <a:latin typeface="Times New Roman"/>
                <a:cs typeface="Times New Roman"/>
                <a:hlinkClick r:id="rId2"/>
              </a:rPr>
              <a:t>e</a:t>
            </a:r>
            <a:r>
              <a:rPr dirty="0" sz="2000">
                <a:latin typeface="Times New Roman"/>
                <a:cs typeface="Times New Roman"/>
                <a:hlinkClick r:id="rId2"/>
              </a:rPr>
              <a:t>ad</a:t>
            </a:r>
            <a:r>
              <a:rPr dirty="0" sz="2000">
                <a:latin typeface="Times New Roman"/>
                <a:cs typeface="Times New Roman"/>
                <a:hlinkClick r:id="rId2"/>
              </a:rPr>
              <a:t>	</a:t>
            </a:r>
            <a:r>
              <a:rPr dirty="0" sz="2000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dirty="0" sz="2000" spc="10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dirty="0" sz="2000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dirty="0" sz="2000" spc="-15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dirty="0" sz="2000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on </a:t>
            </a:r>
            <a:r>
              <a:rPr dirty="0" sz="2000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dirty="0" sz="2000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&amp; Hall: </a:t>
            </a:r>
            <a:r>
              <a:rPr dirty="0" sz="2000" spc="-15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Textbook </a:t>
            </a:r>
            <a:r>
              <a:rPr dirty="0" sz="2000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of Medical Physiology </a:t>
            </a:r>
            <a:r>
              <a:rPr dirty="0" sz="2000" spc="5" u="sng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12E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  <a:hlinkClick r:id="rId2"/>
              </a:rPr>
              <a:t>Unite XV chapter 84 page </a:t>
            </a:r>
            <a:r>
              <a:rPr dirty="0" sz="200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000" spc="5">
                <a:solidFill>
                  <a:srgbClr val="001F5F"/>
                </a:solidFill>
                <a:latin typeface="Times New Roman"/>
                <a:cs typeface="Times New Roman"/>
              </a:rPr>
              <a:t>1036)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9</a:t>
            </a:fld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90473"/>
            <a:ext cx="671004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>
                <a:solidFill>
                  <a:srgbClr val="000000"/>
                </a:solidFill>
                <a:latin typeface="Times New Roman"/>
                <a:cs typeface="Times New Roman"/>
              </a:rPr>
              <a:t>Fast-Twitch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dirty="0" sz="2800" spc="-25">
                <a:solidFill>
                  <a:srgbClr val="000000"/>
                </a:solidFill>
                <a:latin typeface="Times New Roman"/>
                <a:cs typeface="Times New Roman"/>
              </a:rPr>
              <a:t>Slow-Twitch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Muscle</a:t>
            </a:r>
            <a:r>
              <a:rPr dirty="0" sz="28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000000"/>
                </a:solidFill>
                <a:latin typeface="Times New Roman"/>
                <a:cs typeface="Times New Roman"/>
              </a:rPr>
              <a:t>Fibers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468" y="920115"/>
            <a:ext cx="7618095" cy="1270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05" marR="386715" indent="-256540">
              <a:lnSpc>
                <a:spcPct val="100000"/>
              </a:lnSpc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spc="5" b="1">
                <a:latin typeface="Times New Roman"/>
                <a:cs typeface="Times New Roman"/>
              </a:rPr>
              <a:t>Oxygen </a:t>
            </a:r>
            <a:r>
              <a:rPr dirty="0" sz="2000" b="1">
                <a:latin typeface="Times New Roman"/>
                <a:cs typeface="Times New Roman"/>
              </a:rPr>
              <a:t>Consumption </a:t>
            </a:r>
            <a:r>
              <a:rPr dirty="0" sz="2000" spc="-10" b="1">
                <a:latin typeface="Times New Roman"/>
                <a:cs typeface="Times New Roman"/>
              </a:rPr>
              <a:t>(VO2) </a:t>
            </a:r>
            <a:r>
              <a:rPr dirty="0" sz="2000" b="1">
                <a:latin typeface="Times New Roman"/>
                <a:cs typeface="Times New Roman"/>
              </a:rPr>
              <a:t>and Pulmonary </a:t>
            </a:r>
            <a:r>
              <a:rPr dirty="0" sz="2000" spc="-20" b="1">
                <a:latin typeface="Times New Roman"/>
                <a:cs typeface="Times New Roman"/>
              </a:rPr>
              <a:t>Ventilation</a:t>
            </a:r>
            <a:r>
              <a:rPr dirty="0" sz="2000" spc="-19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(VE)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 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Exercise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dirty="0" sz="135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r>
              <a:rPr dirty="0" sz="1350">
                <a:solidFill>
                  <a:srgbClr val="2CA1BE"/>
                </a:solidFill>
                <a:latin typeface="Times New Roman"/>
                <a:cs typeface="Times New Roman"/>
              </a:rPr>
              <a:t>	</a:t>
            </a:r>
            <a:r>
              <a:rPr dirty="0" sz="2000" spc="-10" b="1">
                <a:latin typeface="Times New Roman"/>
                <a:cs typeface="Times New Roman"/>
              </a:rPr>
              <a:t>VO2  </a:t>
            </a:r>
            <a:r>
              <a:rPr dirty="0" sz="2000">
                <a:latin typeface="Times New Roman"/>
                <a:cs typeface="Times New Roman"/>
              </a:rPr>
              <a:t>at rest is about 250 </a:t>
            </a:r>
            <a:r>
              <a:rPr dirty="0" sz="2000" spc="-10">
                <a:latin typeface="Times New Roman"/>
                <a:cs typeface="Times New Roman"/>
              </a:rPr>
              <a:t>ml/min. 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However </a:t>
            </a:r>
            <a:r>
              <a:rPr dirty="0" sz="2000">
                <a:latin typeface="Times New Roman"/>
                <a:cs typeface="Times New Roman"/>
              </a:rPr>
              <a:t>at </a:t>
            </a:r>
            <a:r>
              <a:rPr dirty="0" sz="2000" spc="-5">
                <a:latin typeface="Times New Roman"/>
                <a:cs typeface="Times New Roman"/>
              </a:rPr>
              <a:t>Maximal efforts </a:t>
            </a:r>
            <a:r>
              <a:rPr dirty="0" sz="2000">
                <a:latin typeface="Times New Roman"/>
                <a:cs typeface="Times New Roman"/>
              </a:rPr>
              <a:t>can be</a:t>
            </a:r>
            <a:r>
              <a:rPr dirty="0" sz="2000" spc="-1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as</a:t>
            </a:r>
            <a:endParaRPr sz="2000">
              <a:latin typeface="Times New Roman"/>
              <a:cs typeface="Times New Roman"/>
            </a:endParaRPr>
          </a:p>
          <a:p>
            <a:pPr marL="26860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follows: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14884"/>
            <a:ext cx="4713732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911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3200" spc="-5" b="0">
                <a:solidFill>
                  <a:srgbClr val="C00000"/>
                </a:solidFill>
                <a:latin typeface="Arial"/>
                <a:cs typeface="Arial"/>
              </a:rPr>
              <a:t>Respiration </a:t>
            </a:r>
            <a:r>
              <a:rPr dirty="0" sz="3200" b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dirty="0" sz="3200" spc="-65" b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C00000"/>
                </a:solidFill>
                <a:latin typeface="Arial"/>
                <a:cs typeface="Arial"/>
              </a:rPr>
              <a:t>Exercise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2298192"/>
            <a:ext cx="70485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39867" y="3883152"/>
            <a:ext cx="3791712" cy="2051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35296" y="3878579"/>
            <a:ext cx="3801110" cy="2060575"/>
          </a:xfrm>
          <a:custGeom>
            <a:avLst/>
            <a:gdLst/>
            <a:ahLst/>
            <a:cxnLst/>
            <a:rect l="l" t="t" r="r" b="b"/>
            <a:pathLst>
              <a:path w="3801109" h="2060575">
                <a:moveTo>
                  <a:pt x="0" y="2060448"/>
                </a:moveTo>
                <a:lnTo>
                  <a:pt x="3800855" y="2060448"/>
                </a:lnTo>
                <a:lnTo>
                  <a:pt x="3800855" y="0"/>
                </a:lnTo>
                <a:lnTo>
                  <a:pt x="0" y="0"/>
                </a:lnTo>
                <a:lnTo>
                  <a:pt x="0" y="2060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0" y="6187440"/>
            <a:ext cx="6096000" cy="306705"/>
          </a:xfrm>
          <a:custGeom>
            <a:avLst/>
            <a:gdLst/>
            <a:ahLst/>
            <a:cxnLst/>
            <a:rect l="l" t="t" r="r" b="b"/>
            <a:pathLst>
              <a:path w="6096000" h="306704">
                <a:moveTo>
                  <a:pt x="0" y="306324"/>
                </a:moveTo>
                <a:lnTo>
                  <a:pt x="6096000" y="306324"/>
                </a:lnTo>
                <a:lnTo>
                  <a:pt x="6096000" y="0"/>
                </a:lnTo>
                <a:lnTo>
                  <a:pt x="0" y="0"/>
                </a:lnTo>
                <a:lnTo>
                  <a:pt x="0" y="306324"/>
                </a:lnTo>
                <a:close/>
              </a:path>
            </a:pathLst>
          </a:custGeom>
          <a:solidFill>
            <a:srgbClr val="FFFFFF">
              <a:alpha val="3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41370" y="6210808"/>
            <a:ext cx="5504815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Lucida Sans Unicode"/>
                <a:cs typeface="Lucida Sans Unicode"/>
              </a:rPr>
              <a:t>Effect </a:t>
            </a:r>
            <a:r>
              <a:rPr dirty="0" sz="1400" spc="5" b="1">
                <a:latin typeface="Lucida Sans Unicode"/>
                <a:cs typeface="Lucida Sans Unicode"/>
              </a:rPr>
              <a:t>of </a:t>
            </a:r>
            <a:r>
              <a:rPr dirty="0" sz="1400" spc="-5" b="1">
                <a:latin typeface="Lucida Sans Unicode"/>
                <a:cs typeface="Lucida Sans Unicode"/>
              </a:rPr>
              <a:t>exercise </a:t>
            </a:r>
            <a:r>
              <a:rPr dirty="0" sz="1400" spc="5" b="1">
                <a:latin typeface="Lucida Sans Unicode"/>
                <a:cs typeface="Lucida Sans Unicode"/>
              </a:rPr>
              <a:t>on </a:t>
            </a:r>
            <a:r>
              <a:rPr dirty="0" sz="1400" b="1">
                <a:latin typeface="Lucida Sans Unicode"/>
                <a:cs typeface="Lucida Sans Unicode"/>
              </a:rPr>
              <a:t>oxygen consumption </a:t>
            </a:r>
            <a:r>
              <a:rPr dirty="0" sz="1400" spc="10" b="1">
                <a:latin typeface="Lucida Sans Unicode"/>
                <a:cs typeface="Lucida Sans Unicode"/>
              </a:rPr>
              <a:t>and </a:t>
            </a:r>
            <a:r>
              <a:rPr dirty="0" sz="1400" spc="-5" b="1">
                <a:latin typeface="Lucida Sans Unicode"/>
                <a:cs typeface="Lucida Sans Unicode"/>
              </a:rPr>
              <a:t>ventilatory</a:t>
            </a:r>
            <a:r>
              <a:rPr dirty="0" sz="1400" spc="-229" b="1">
                <a:latin typeface="Lucida Sans Unicode"/>
                <a:cs typeface="Lucida Sans Unicode"/>
              </a:rPr>
              <a:t> </a:t>
            </a:r>
            <a:r>
              <a:rPr dirty="0" sz="1400" b="1">
                <a:latin typeface="Lucida Sans Unicode"/>
                <a:cs typeface="Lucida Sans Unicode"/>
              </a:rPr>
              <a:t>rate.)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indent="289560">
              <a:lnSpc>
                <a:spcPts val="1010"/>
              </a:lnSpc>
            </a:pPr>
            <a:r>
              <a:rPr dirty="0" spc="-5"/>
              <a:t>Dr.Aida Korish</a:t>
            </a:r>
            <a:r>
              <a:rPr dirty="0" spc="-70"/>
              <a:t> </a:t>
            </a:r>
            <a:r>
              <a:rPr dirty="0" spc="-5"/>
              <a:t>(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akorish@ksu.edu.sa)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18118" y="6582288"/>
            <a:ext cx="1314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15"/>
              </a:lnSpc>
            </a:pPr>
            <a:fld id="{81D60167-4931-47E6-BA6A-407CBD079E47}" type="slidenum">
              <a:rPr dirty="0" sz="1000" spc="-5">
                <a:latin typeface="Lucida Sans Unicode"/>
                <a:cs typeface="Lucida Sans Unicode"/>
              </a:rPr>
              <a:t>9</a:t>
            </a:fld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4227321"/>
            <a:ext cx="3954779" cy="1108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0" b="1">
                <a:latin typeface="Times New Roman"/>
                <a:cs typeface="Times New Roman"/>
              </a:rPr>
              <a:t>VO2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 b="1">
                <a:latin typeface="Times New Roman"/>
                <a:cs typeface="Times New Roman"/>
              </a:rPr>
              <a:t>VE </a:t>
            </a:r>
            <a:r>
              <a:rPr dirty="0" sz="2400">
                <a:latin typeface="Times New Roman"/>
                <a:cs typeface="Times New Roman"/>
              </a:rPr>
              <a:t>increase about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20-  fold between the resting state  and </a:t>
            </a:r>
            <a:r>
              <a:rPr dirty="0" sz="2400" spc="-10">
                <a:latin typeface="Times New Roman"/>
                <a:cs typeface="Times New Roman"/>
              </a:rPr>
              <a:t>maximal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intensity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terms:created xsi:type="dcterms:W3CDTF">2017-01-03T19:03:29Z</dcterms:created>
  <dcterms:modified xsi:type="dcterms:W3CDTF">2017-01-03T19:03:29Z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2017-01-03T00:00:00Z</vt:filetime>
  </property>
</Properties>
</file>