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318" r:id="rId2"/>
    <p:sldId id="325" r:id="rId3"/>
    <p:sldId id="319" r:id="rId4"/>
    <p:sldId id="277" r:id="rId5"/>
    <p:sldId id="309" r:id="rId6"/>
    <p:sldId id="310" r:id="rId7"/>
    <p:sldId id="299" r:id="rId8"/>
    <p:sldId id="335" r:id="rId9"/>
    <p:sldId id="348" r:id="rId10"/>
    <p:sldId id="336" r:id="rId11"/>
    <p:sldId id="288" r:id="rId12"/>
    <p:sldId id="337" r:id="rId13"/>
    <p:sldId id="347" r:id="rId14"/>
    <p:sldId id="293" r:id="rId15"/>
    <p:sldId id="326" r:id="rId16"/>
    <p:sldId id="327" r:id="rId17"/>
    <p:sldId id="338" r:id="rId18"/>
    <p:sldId id="339" r:id="rId19"/>
    <p:sldId id="302" r:id="rId20"/>
    <p:sldId id="349" r:id="rId21"/>
    <p:sldId id="322" r:id="rId22"/>
    <p:sldId id="329" r:id="rId23"/>
    <p:sldId id="340" r:id="rId24"/>
    <p:sldId id="341" r:id="rId25"/>
    <p:sldId id="342" r:id="rId26"/>
    <p:sldId id="316" r:id="rId27"/>
    <p:sldId id="343" r:id="rId28"/>
    <p:sldId id="330" r:id="rId29"/>
    <p:sldId id="331" r:id="rId30"/>
    <p:sldId id="344" r:id="rId31"/>
    <p:sldId id="332" r:id="rId32"/>
    <p:sldId id="345" r:id="rId33"/>
    <p:sldId id="333" r:id="rId34"/>
    <p:sldId id="34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66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0" autoAdjust="0"/>
    <p:restoredTop sz="94658" autoAdjust="0"/>
  </p:normalViewPr>
  <p:slideViewPr>
    <p:cSldViewPr>
      <p:cViewPr varScale="1">
        <p:scale>
          <a:sx n="69" d="100"/>
          <a:sy n="69" d="100"/>
        </p:scale>
        <p:origin x="-13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206C7-20D4-463E-8080-D31EE1A9A54D}" type="datetimeFigureOut">
              <a:rPr lang="en-US" smtClean="0"/>
              <a:pPr/>
              <a:t>12/14/2016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EDFD7-EC0A-4D8A-A2E0-399DAB30633D}" type="slidenum">
              <a:rPr lang="en-US" smtClean="0"/>
              <a:pPr/>
              <a:t>‹#›</a:t>
            </a:fld>
            <a:endParaRPr lang="en-US"/>
          </a:p>
        </p:txBody>
      </p:sp>
    </p:spTree>
    <p:extLst>
      <p:ext uri="{BB962C8B-B14F-4D97-AF65-F5344CB8AC3E}">
        <p14:creationId xmlns:p14="http://schemas.microsoft.com/office/powerpoint/2010/main" xmlns="" val="223881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3966F3-2DCE-4389-9CCE-C133821F6AC4}"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xmlns="" val="279737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10</a:t>
            </a:fld>
            <a:endParaRPr lang="en-US"/>
          </a:p>
        </p:txBody>
      </p:sp>
    </p:spTree>
    <p:extLst>
      <p:ext uri="{BB962C8B-B14F-4D97-AF65-F5344CB8AC3E}">
        <p14:creationId xmlns:p14="http://schemas.microsoft.com/office/powerpoint/2010/main" xmlns="" val="294338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11</a:t>
            </a:fld>
            <a:endParaRPr lang="en-US"/>
          </a:p>
        </p:txBody>
      </p:sp>
    </p:spTree>
    <p:extLst>
      <p:ext uri="{BB962C8B-B14F-4D97-AF65-F5344CB8AC3E}">
        <p14:creationId xmlns:p14="http://schemas.microsoft.com/office/powerpoint/2010/main" xmlns="" val="18624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12</a:t>
            </a:fld>
            <a:endParaRPr lang="en-US"/>
          </a:p>
        </p:txBody>
      </p:sp>
    </p:spTree>
    <p:extLst>
      <p:ext uri="{BB962C8B-B14F-4D97-AF65-F5344CB8AC3E}">
        <p14:creationId xmlns:p14="http://schemas.microsoft.com/office/powerpoint/2010/main" xmlns="" val="122622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13</a:t>
            </a:fld>
            <a:endParaRPr lang="en-US"/>
          </a:p>
        </p:txBody>
      </p:sp>
    </p:spTree>
    <p:extLst>
      <p:ext uri="{BB962C8B-B14F-4D97-AF65-F5344CB8AC3E}">
        <p14:creationId xmlns:p14="http://schemas.microsoft.com/office/powerpoint/2010/main" xmlns="" val="1226229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14</a:t>
            </a:fld>
            <a:endParaRPr lang="en-US"/>
          </a:p>
        </p:txBody>
      </p:sp>
    </p:spTree>
    <p:extLst>
      <p:ext uri="{BB962C8B-B14F-4D97-AF65-F5344CB8AC3E}">
        <p14:creationId xmlns:p14="http://schemas.microsoft.com/office/powerpoint/2010/main" xmlns="" val="340791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15</a:t>
            </a:fld>
            <a:endParaRPr lang="en-US"/>
          </a:p>
        </p:txBody>
      </p:sp>
    </p:spTree>
    <p:extLst>
      <p:ext uri="{BB962C8B-B14F-4D97-AF65-F5344CB8AC3E}">
        <p14:creationId xmlns:p14="http://schemas.microsoft.com/office/powerpoint/2010/main" xmlns="" val="139617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16</a:t>
            </a:fld>
            <a:endParaRPr lang="en-US"/>
          </a:p>
        </p:txBody>
      </p:sp>
    </p:spTree>
    <p:extLst>
      <p:ext uri="{BB962C8B-B14F-4D97-AF65-F5344CB8AC3E}">
        <p14:creationId xmlns:p14="http://schemas.microsoft.com/office/powerpoint/2010/main" xmlns="" val="278869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17</a:t>
            </a:fld>
            <a:endParaRPr lang="en-US"/>
          </a:p>
        </p:txBody>
      </p:sp>
    </p:spTree>
    <p:extLst>
      <p:ext uri="{BB962C8B-B14F-4D97-AF65-F5344CB8AC3E}">
        <p14:creationId xmlns:p14="http://schemas.microsoft.com/office/powerpoint/2010/main" xmlns="" val="3382639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18</a:t>
            </a:fld>
            <a:endParaRPr lang="en-US"/>
          </a:p>
        </p:txBody>
      </p:sp>
    </p:spTree>
    <p:extLst>
      <p:ext uri="{BB962C8B-B14F-4D97-AF65-F5344CB8AC3E}">
        <p14:creationId xmlns:p14="http://schemas.microsoft.com/office/powerpoint/2010/main" xmlns="" val="2799021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19</a:t>
            </a:fld>
            <a:endParaRPr lang="en-US"/>
          </a:p>
        </p:txBody>
      </p:sp>
    </p:spTree>
    <p:extLst>
      <p:ext uri="{BB962C8B-B14F-4D97-AF65-F5344CB8AC3E}">
        <p14:creationId xmlns:p14="http://schemas.microsoft.com/office/powerpoint/2010/main" xmlns="" val="20426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a:t>
            </a:fld>
            <a:endParaRPr lang="en-US"/>
          </a:p>
        </p:txBody>
      </p:sp>
    </p:spTree>
    <p:extLst>
      <p:ext uri="{BB962C8B-B14F-4D97-AF65-F5344CB8AC3E}">
        <p14:creationId xmlns:p14="http://schemas.microsoft.com/office/powerpoint/2010/main" xmlns="" val="291167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20</a:t>
            </a:fld>
            <a:endParaRPr lang="en-US"/>
          </a:p>
        </p:txBody>
      </p:sp>
    </p:spTree>
    <p:extLst>
      <p:ext uri="{BB962C8B-B14F-4D97-AF65-F5344CB8AC3E}">
        <p14:creationId xmlns:p14="http://schemas.microsoft.com/office/powerpoint/2010/main" xmlns="" val="122622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21</a:t>
            </a:fld>
            <a:endParaRPr lang="en-US"/>
          </a:p>
        </p:txBody>
      </p:sp>
    </p:spTree>
    <p:extLst>
      <p:ext uri="{BB962C8B-B14F-4D97-AF65-F5344CB8AC3E}">
        <p14:creationId xmlns:p14="http://schemas.microsoft.com/office/powerpoint/2010/main" xmlns="" val="584239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1CCEDFD7-EC0A-4D8A-A2E0-399DAB30633D}" type="slidenum">
              <a:rPr lang="en-US" smtClean="0"/>
              <a:pPr/>
              <a:t>22</a:t>
            </a:fld>
            <a:endParaRPr lang="en-US"/>
          </a:p>
        </p:txBody>
      </p:sp>
    </p:spTree>
    <p:extLst>
      <p:ext uri="{BB962C8B-B14F-4D97-AF65-F5344CB8AC3E}">
        <p14:creationId xmlns:p14="http://schemas.microsoft.com/office/powerpoint/2010/main" xmlns="" val="94944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23</a:t>
            </a:fld>
            <a:endParaRPr lang="en-US"/>
          </a:p>
        </p:txBody>
      </p:sp>
    </p:spTree>
    <p:extLst>
      <p:ext uri="{BB962C8B-B14F-4D97-AF65-F5344CB8AC3E}">
        <p14:creationId xmlns:p14="http://schemas.microsoft.com/office/powerpoint/2010/main" xmlns="" val="226098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24</a:t>
            </a:fld>
            <a:endParaRPr lang="en-US"/>
          </a:p>
        </p:txBody>
      </p:sp>
    </p:spTree>
    <p:extLst>
      <p:ext uri="{BB962C8B-B14F-4D97-AF65-F5344CB8AC3E}">
        <p14:creationId xmlns:p14="http://schemas.microsoft.com/office/powerpoint/2010/main" xmlns="" val="433460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25</a:t>
            </a:fld>
            <a:endParaRPr lang="en-US"/>
          </a:p>
        </p:txBody>
      </p:sp>
    </p:spTree>
    <p:extLst>
      <p:ext uri="{BB962C8B-B14F-4D97-AF65-F5344CB8AC3E}">
        <p14:creationId xmlns:p14="http://schemas.microsoft.com/office/powerpoint/2010/main" xmlns="" val="1534211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26</a:t>
            </a:fld>
            <a:endParaRPr lang="en-US"/>
          </a:p>
        </p:txBody>
      </p:sp>
    </p:spTree>
    <p:extLst>
      <p:ext uri="{BB962C8B-B14F-4D97-AF65-F5344CB8AC3E}">
        <p14:creationId xmlns:p14="http://schemas.microsoft.com/office/powerpoint/2010/main" xmlns="" val="105989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27</a:t>
            </a:fld>
            <a:endParaRPr lang="en-US"/>
          </a:p>
        </p:txBody>
      </p:sp>
    </p:spTree>
    <p:extLst>
      <p:ext uri="{BB962C8B-B14F-4D97-AF65-F5344CB8AC3E}">
        <p14:creationId xmlns:p14="http://schemas.microsoft.com/office/powerpoint/2010/main" xmlns="" val="4126993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28</a:t>
            </a:fld>
            <a:endParaRPr lang="en-US"/>
          </a:p>
        </p:txBody>
      </p:sp>
    </p:spTree>
    <p:extLst>
      <p:ext uri="{BB962C8B-B14F-4D97-AF65-F5344CB8AC3E}">
        <p14:creationId xmlns:p14="http://schemas.microsoft.com/office/powerpoint/2010/main" xmlns="" val="4089133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29</a:t>
            </a:fld>
            <a:endParaRPr lang="en-US"/>
          </a:p>
        </p:txBody>
      </p:sp>
    </p:spTree>
    <p:extLst>
      <p:ext uri="{BB962C8B-B14F-4D97-AF65-F5344CB8AC3E}">
        <p14:creationId xmlns:p14="http://schemas.microsoft.com/office/powerpoint/2010/main" xmlns="" val="287790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3</a:t>
            </a:fld>
            <a:endParaRPr lang="en-US"/>
          </a:p>
        </p:txBody>
      </p:sp>
    </p:spTree>
    <p:extLst>
      <p:ext uri="{BB962C8B-B14F-4D97-AF65-F5344CB8AC3E}">
        <p14:creationId xmlns:p14="http://schemas.microsoft.com/office/powerpoint/2010/main" xmlns="" val="2007045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30</a:t>
            </a:fld>
            <a:endParaRPr lang="en-US"/>
          </a:p>
        </p:txBody>
      </p:sp>
    </p:spTree>
    <p:extLst>
      <p:ext uri="{BB962C8B-B14F-4D97-AF65-F5344CB8AC3E}">
        <p14:creationId xmlns:p14="http://schemas.microsoft.com/office/powerpoint/2010/main" xmlns="" val="126003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31</a:t>
            </a:fld>
            <a:endParaRPr lang="en-US"/>
          </a:p>
        </p:txBody>
      </p:sp>
    </p:spTree>
    <p:extLst>
      <p:ext uri="{BB962C8B-B14F-4D97-AF65-F5344CB8AC3E}">
        <p14:creationId xmlns:p14="http://schemas.microsoft.com/office/powerpoint/2010/main" xmlns="" val="4002306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32</a:t>
            </a:fld>
            <a:endParaRPr lang="en-US"/>
          </a:p>
        </p:txBody>
      </p:sp>
    </p:spTree>
    <p:extLst>
      <p:ext uri="{BB962C8B-B14F-4D97-AF65-F5344CB8AC3E}">
        <p14:creationId xmlns:p14="http://schemas.microsoft.com/office/powerpoint/2010/main" xmlns="" val="440418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33</a:t>
            </a:fld>
            <a:endParaRPr lang="en-US"/>
          </a:p>
        </p:txBody>
      </p:sp>
    </p:spTree>
    <p:extLst>
      <p:ext uri="{BB962C8B-B14F-4D97-AF65-F5344CB8AC3E}">
        <p14:creationId xmlns:p14="http://schemas.microsoft.com/office/powerpoint/2010/main" xmlns="" val="3040182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ar-SA" dirty="0" smtClean="0"/>
          </a:p>
        </p:txBody>
      </p:sp>
      <p:sp>
        <p:nvSpPr>
          <p:cNvPr id="34820" name="Slide Number Placeholder 3"/>
          <p:cNvSpPr>
            <a:spLocks noGrp="1"/>
          </p:cNvSpPr>
          <p:nvPr>
            <p:ph type="sldNum" sz="quarter" idx="5"/>
          </p:nvPr>
        </p:nvSpPr>
        <p:spPr>
          <a:noFill/>
        </p:spPr>
        <p:txBody>
          <a:bodyPr/>
          <a:lstStyle/>
          <a:p>
            <a:fld id="{B9ADF182-D7BA-4978-B150-3E131BEA4B4C}" type="slidenum">
              <a:rPr lang="en-US" smtClean="0"/>
              <a:pPr/>
              <a:t>34</a:t>
            </a:fld>
            <a:endParaRPr lang="en-US" smtClean="0"/>
          </a:p>
        </p:txBody>
      </p:sp>
    </p:spTree>
    <p:extLst>
      <p:ext uri="{BB962C8B-B14F-4D97-AF65-F5344CB8AC3E}">
        <p14:creationId xmlns:p14="http://schemas.microsoft.com/office/powerpoint/2010/main" xmlns="" val="40586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4</a:t>
            </a:fld>
            <a:endParaRPr lang="en-US"/>
          </a:p>
        </p:txBody>
      </p:sp>
    </p:spTree>
    <p:extLst>
      <p:ext uri="{BB962C8B-B14F-4D97-AF65-F5344CB8AC3E}">
        <p14:creationId xmlns:p14="http://schemas.microsoft.com/office/powerpoint/2010/main" xmlns="" val="385730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5</a:t>
            </a:fld>
            <a:endParaRPr lang="en-US"/>
          </a:p>
        </p:txBody>
      </p:sp>
    </p:spTree>
    <p:extLst>
      <p:ext uri="{BB962C8B-B14F-4D97-AF65-F5344CB8AC3E}">
        <p14:creationId xmlns:p14="http://schemas.microsoft.com/office/powerpoint/2010/main" xmlns="" val="309052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6</a:t>
            </a:fld>
            <a:endParaRPr lang="en-US"/>
          </a:p>
        </p:txBody>
      </p:sp>
    </p:spTree>
    <p:extLst>
      <p:ext uri="{BB962C8B-B14F-4D97-AF65-F5344CB8AC3E}">
        <p14:creationId xmlns:p14="http://schemas.microsoft.com/office/powerpoint/2010/main" xmlns="" val="58493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7</a:t>
            </a:fld>
            <a:endParaRPr lang="en-US"/>
          </a:p>
        </p:txBody>
      </p:sp>
    </p:spTree>
    <p:extLst>
      <p:ext uri="{BB962C8B-B14F-4D97-AF65-F5344CB8AC3E}">
        <p14:creationId xmlns:p14="http://schemas.microsoft.com/office/powerpoint/2010/main" xmlns="" val="352505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8</a:t>
            </a:fld>
            <a:endParaRPr lang="en-US"/>
          </a:p>
        </p:txBody>
      </p:sp>
    </p:spTree>
    <p:extLst>
      <p:ext uri="{BB962C8B-B14F-4D97-AF65-F5344CB8AC3E}">
        <p14:creationId xmlns:p14="http://schemas.microsoft.com/office/powerpoint/2010/main" xmlns="" val="238406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CCEDFD7-EC0A-4D8A-A2E0-399DAB30633D}" type="slidenum">
              <a:rPr lang="en-US" smtClean="0"/>
              <a:pPr/>
              <a:t>9</a:t>
            </a:fld>
            <a:endParaRPr lang="en-US"/>
          </a:p>
        </p:txBody>
      </p:sp>
    </p:spTree>
    <p:extLst>
      <p:ext uri="{BB962C8B-B14F-4D97-AF65-F5344CB8AC3E}">
        <p14:creationId xmlns:p14="http://schemas.microsoft.com/office/powerpoint/2010/main" xmlns="" val="122622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68404-BCD7-42E9-AAF7-47F51F9C011C}"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B6B22-6219-4F96-A627-83931B6F4E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68404-BCD7-42E9-AAF7-47F51F9C011C}" type="datetimeFigureOut">
              <a:rPr lang="en-US" smtClean="0"/>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B6B22-6219-4F96-A627-83931B6F4E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http://www.kedgley.org/wp-content/uploads/2013/08/redArmBanner.jpg"/>
          <p:cNvPicPr>
            <a:picLocks noChangeAspect="1" noChangeArrowheads="1"/>
          </p:cNvPicPr>
          <p:nvPr/>
        </p:nvPicPr>
        <p:blipFill>
          <a:blip r:embed="rId3" cstate="print"/>
          <a:srcRect/>
          <a:stretch>
            <a:fillRect/>
          </a:stretch>
        </p:blipFill>
        <p:spPr bwMode="auto">
          <a:xfrm>
            <a:off x="819342" y="1988840"/>
            <a:ext cx="7272372" cy="2520280"/>
          </a:xfrm>
          <a:prstGeom prst="rect">
            <a:avLst/>
          </a:prstGeom>
          <a:noFill/>
        </p:spPr>
      </p:pic>
      <p:sp>
        <p:nvSpPr>
          <p:cNvPr id="6" name="Rectangle 5"/>
          <p:cNvSpPr/>
          <p:nvPr/>
        </p:nvSpPr>
        <p:spPr>
          <a:xfrm>
            <a:off x="2896701" y="980728"/>
            <a:ext cx="5347707" cy="1569660"/>
          </a:xfrm>
          <a:prstGeom prst="rect">
            <a:avLst/>
          </a:prstGeom>
        </p:spPr>
        <p:txBody>
          <a:bodyPr wrap="square">
            <a:spAutoFit/>
          </a:bodyPr>
          <a:lstStyle/>
          <a:p>
            <a:pPr algn="r" fontAlgn="base">
              <a:spcBef>
                <a:spcPct val="0"/>
              </a:spcBef>
              <a:spcAft>
                <a:spcPct val="0"/>
              </a:spcAft>
              <a:defRPr/>
            </a:pPr>
            <a:r>
              <a:rPr lang="en-US" sz="4800" kern="0" dirty="0">
                <a:solidFill>
                  <a:srgbClr val="3333FF"/>
                </a:solidFill>
                <a:effectLst>
                  <a:outerShdw blurRad="38100" dist="38100" dir="2700000" algn="tl">
                    <a:srgbClr val="000000"/>
                  </a:outerShdw>
                </a:effectLst>
                <a:latin typeface="Bodoni MT Black" pitchFamily="18" charset="0"/>
                <a:ea typeface="+mj-ea"/>
                <a:cs typeface="+mj-cs"/>
              </a:rPr>
              <a:t>BONES OF </a:t>
            </a:r>
            <a:r>
              <a:rPr lang="en-US" sz="4800" kern="0" dirty="0" smtClean="0">
                <a:solidFill>
                  <a:srgbClr val="3333FF"/>
                </a:solidFill>
                <a:effectLst>
                  <a:outerShdw blurRad="38100" dist="38100" dir="2700000" algn="tl">
                    <a:srgbClr val="000000"/>
                  </a:outerShdw>
                </a:effectLst>
                <a:latin typeface="Bodoni MT Black" pitchFamily="18" charset="0"/>
                <a:ea typeface="+mj-ea"/>
                <a:cs typeface="+mj-cs"/>
              </a:rPr>
              <a:t>THE </a:t>
            </a:r>
          </a:p>
          <a:p>
            <a:pPr algn="r" fontAlgn="base">
              <a:spcBef>
                <a:spcPct val="0"/>
              </a:spcBef>
              <a:spcAft>
                <a:spcPct val="0"/>
              </a:spcAft>
              <a:defRPr/>
            </a:pPr>
            <a:r>
              <a:rPr lang="en-US" sz="4800" kern="0" dirty="0" smtClean="0">
                <a:solidFill>
                  <a:srgbClr val="3333FF"/>
                </a:solidFill>
                <a:effectLst>
                  <a:outerShdw blurRad="38100" dist="38100" dir="2700000" algn="tl">
                    <a:srgbClr val="000000"/>
                  </a:outerShdw>
                </a:effectLst>
                <a:latin typeface="Bodoni MT Black" pitchFamily="18" charset="0"/>
                <a:ea typeface="+mj-ea"/>
                <a:cs typeface="+mj-cs"/>
              </a:rPr>
              <a:t>UPPER LIMBS </a:t>
            </a:r>
            <a:endParaRPr lang="en-US" sz="4800" kern="0" dirty="0">
              <a:solidFill>
                <a:srgbClr val="3333FF"/>
              </a:solidFill>
              <a:effectLst>
                <a:outerShdw blurRad="38100" dist="38100" dir="2700000" algn="tl">
                  <a:srgbClr val="000000"/>
                </a:outerShdw>
              </a:effectLst>
              <a:latin typeface="Bodoni MT Black" pitchFamily="18" charset="0"/>
              <a:ea typeface="+mj-ea"/>
              <a:cs typeface="+mj-cs"/>
            </a:endParaRPr>
          </a:p>
        </p:txBody>
      </p:sp>
      <p:sp>
        <p:nvSpPr>
          <p:cNvPr id="7" name="Title 1"/>
          <p:cNvSpPr txBox="1">
            <a:spLocks/>
          </p:cNvSpPr>
          <p:nvPr/>
        </p:nvSpPr>
        <p:spPr bwMode="auto">
          <a:xfrm>
            <a:off x="4860032" y="4514056"/>
            <a:ext cx="3352800" cy="1219200"/>
          </a:xfrm>
          <a:prstGeom prst="rect">
            <a:avLst/>
          </a:prstGeom>
          <a:noFill/>
          <a:ln w="9525">
            <a:noFill/>
            <a:miter lim="800000"/>
            <a:headEnd/>
            <a:tailEnd/>
          </a:ln>
        </p:spPr>
        <p:txBody>
          <a:bodyPr anchor="ctr"/>
          <a:lstStyle/>
          <a:p>
            <a:pPr algn="r">
              <a:defRPr/>
            </a:pPr>
            <a:r>
              <a:rPr lang="en-US" sz="1800" b="1" dirty="0">
                <a:solidFill>
                  <a:schemeClr val="accent2">
                    <a:lumMod val="75000"/>
                  </a:schemeClr>
                </a:solidFill>
                <a:latin typeface="Calibri" pitchFamily="34" charset="0"/>
                <a:ea typeface="+mj-ea"/>
                <a:cs typeface="+mj-cs"/>
              </a:rPr>
              <a:t>Khaleel Alyahya, PhD, MEd</a:t>
            </a:r>
          </a:p>
          <a:p>
            <a:pPr algn="r">
              <a:defRPr/>
            </a:pPr>
            <a:r>
              <a:rPr lang="en-US" sz="1800" b="1" dirty="0">
                <a:solidFill>
                  <a:schemeClr val="accent2">
                    <a:lumMod val="75000"/>
                  </a:schemeClr>
                </a:solidFill>
                <a:latin typeface="Calibri" pitchFamily="34" charset="0"/>
                <a:ea typeface="+mj-ea"/>
                <a:cs typeface="+mj-cs"/>
              </a:rPr>
              <a:t>King Saud University</a:t>
            </a:r>
          </a:p>
          <a:p>
            <a:pPr algn="r">
              <a:defRPr/>
            </a:pPr>
            <a:r>
              <a:rPr lang="en-US" sz="1800" b="1" dirty="0" smtClean="0">
                <a:solidFill>
                  <a:schemeClr val="accent2">
                    <a:lumMod val="75000"/>
                  </a:schemeClr>
                </a:solidFill>
                <a:latin typeface="Calibri" pitchFamily="34" charset="0"/>
                <a:ea typeface="+mj-ea"/>
                <a:cs typeface="+mj-cs"/>
              </a:rPr>
              <a:t>College of Medicine </a:t>
            </a:r>
            <a:endParaRPr lang="en-US" sz="1800" b="1" dirty="0">
              <a:solidFill>
                <a:schemeClr val="accent2">
                  <a:lumMod val="75000"/>
                </a:schemeClr>
              </a:solidFill>
              <a:latin typeface="Calibri" pitchFamily="34" charset="0"/>
              <a:ea typeface="+mj-ea"/>
              <a:cs typeface="+mj-cs"/>
            </a:endParaRPr>
          </a:p>
          <a:p>
            <a:pPr algn="r">
              <a:defRPr/>
            </a:pPr>
            <a:r>
              <a:rPr lang="en-US" sz="1800" b="1" dirty="0">
                <a:solidFill>
                  <a:schemeClr val="accent2">
                    <a:lumMod val="75000"/>
                  </a:schemeClr>
                </a:solidFill>
                <a:latin typeface="Calibri" pitchFamily="34" charset="0"/>
                <a:ea typeface="+mj-ea"/>
                <a:cs typeface="+mj-cs"/>
              </a:rPr>
              <a:t>@khaleelya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me\My Documents\My Pictures\Picture16.jpg"/>
          <p:cNvPicPr>
            <a:picLocks noGrp="1" noChangeAspect="1" noChangeArrowheads="1"/>
          </p:cNvPicPr>
          <p:nvPr>
            <p:ph sz="half" idx="1"/>
          </p:nvPr>
        </p:nvPicPr>
        <p:blipFill>
          <a:blip r:embed="rId3" cstate="print"/>
          <a:srcRect/>
          <a:stretch>
            <a:fillRect/>
          </a:stretch>
        </p:blipFill>
        <p:spPr bwMode="auto">
          <a:xfrm>
            <a:off x="4950339" y="1052736"/>
            <a:ext cx="4158165" cy="4392488"/>
          </a:xfrm>
          <a:prstGeom prst="rect">
            <a:avLst/>
          </a:prstGeom>
          <a:ln>
            <a:noFill/>
          </a:ln>
          <a:effectLst>
            <a:softEdge rad="112500"/>
          </a:effectLst>
        </p:spPr>
      </p:pic>
      <p:sp>
        <p:nvSpPr>
          <p:cNvPr id="3" name="Content Placeholder 2"/>
          <p:cNvSpPr>
            <a:spLocks noGrp="1"/>
          </p:cNvSpPr>
          <p:nvPr>
            <p:ph sz="half" idx="2"/>
          </p:nvPr>
        </p:nvSpPr>
        <p:spPr>
          <a:xfrm>
            <a:off x="35496" y="1052736"/>
            <a:ext cx="4824536" cy="5472608"/>
          </a:xfrm>
          <a:ln w="38100">
            <a:solidFill>
              <a:schemeClr val="bg1"/>
            </a:solidFill>
          </a:ln>
        </p:spPr>
        <p:txBody>
          <a:bodyPr>
            <a:noAutofit/>
          </a:bodyPr>
          <a:lstStyle/>
          <a:p>
            <a:pPr algn="just">
              <a:buFont typeface="Wingdings" pitchFamily="2" charset="2"/>
              <a:buChar char="q"/>
            </a:pPr>
            <a:r>
              <a:rPr lang="en-US" sz="1900" dirty="0">
                <a:solidFill>
                  <a:schemeClr val="accent4">
                    <a:lumMod val="50000"/>
                  </a:schemeClr>
                </a:solidFill>
                <a:latin typeface="Bodoni MT Black" pitchFamily="18" charset="0"/>
              </a:rPr>
              <a:t>It is a triangular flat bone.</a:t>
            </a:r>
          </a:p>
          <a:p>
            <a:pPr algn="just">
              <a:buFont typeface="Wingdings" pitchFamily="2" charset="2"/>
              <a:buChar char="q"/>
            </a:pPr>
            <a:r>
              <a:rPr lang="en-US" sz="1900" dirty="0">
                <a:solidFill>
                  <a:schemeClr val="accent4">
                    <a:lumMod val="50000"/>
                  </a:schemeClr>
                </a:solidFill>
                <a:latin typeface="Bodoni MT Black" pitchFamily="18" charset="0"/>
              </a:rPr>
              <a:t>Extends between the 2nd _ 7th ribs.</a:t>
            </a:r>
          </a:p>
          <a:p>
            <a:pPr algn="just">
              <a:buFont typeface="Wingdings" pitchFamily="2" charset="2"/>
              <a:buChar char="q"/>
            </a:pPr>
            <a:r>
              <a:rPr lang="en-US" sz="1900" dirty="0">
                <a:solidFill>
                  <a:schemeClr val="accent4">
                    <a:lumMod val="50000"/>
                  </a:schemeClr>
                </a:solidFill>
                <a:latin typeface="Bodoni MT Black" pitchFamily="18" charset="0"/>
              </a:rPr>
              <a:t>It has:</a:t>
            </a:r>
          </a:p>
          <a:p>
            <a:pPr marL="742950" lvl="2" indent="-342900" algn="just">
              <a:buFont typeface="Courier New" pitchFamily="49" charset="0"/>
              <a:buChar char="o"/>
            </a:pPr>
            <a:r>
              <a:rPr lang="en-US" sz="1900" dirty="0">
                <a:solidFill>
                  <a:srgbClr val="C00000"/>
                </a:solidFill>
                <a:latin typeface="Bodoni MT Black" pitchFamily="18" charset="0"/>
              </a:rPr>
              <a:t>Three Processes: </a:t>
            </a:r>
          </a:p>
          <a:p>
            <a:pPr lvl="2" algn="just">
              <a:buFont typeface="Wingdings" pitchFamily="2" charset="2"/>
              <a:buChar char="§"/>
            </a:pPr>
            <a:r>
              <a:rPr lang="en-US" sz="1600" b="1" dirty="0">
                <a:latin typeface="Adobe Arabic" pitchFamily="18" charset="-78"/>
                <a:cs typeface="Adobe Arabic" pitchFamily="18" charset="-78"/>
              </a:rPr>
              <a:t>Spine: a thick projecting ridge of  bone that continues laterally as the flat expanded</a:t>
            </a:r>
          </a:p>
          <a:p>
            <a:pPr lvl="2" algn="just">
              <a:buFont typeface="Wingdings" pitchFamily="2" charset="2"/>
              <a:buChar char="§"/>
            </a:pPr>
            <a:r>
              <a:rPr lang="en-US" sz="1600" b="1" dirty="0" smtClean="0">
                <a:latin typeface="Adobe Arabic" pitchFamily="18" charset="-78"/>
                <a:cs typeface="Adobe Arabic" pitchFamily="18" charset="-78"/>
              </a:rPr>
              <a:t>Acromion: </a:t>
            </a:r>
            <a:r>
              <a:rPr lang="en-US" sz="1600" b="1" dirty="0">
                <a:latin typeface="Adobe Arabic" pitchFamily="18" charset="-78"/>
                <a:cs typeface="Adobe Arabic" pitchFamily="18" charset="-78"/>
              </a:rPr>
              <a:t>forms the subcutaneous point of the shoulder.</a:t>
            </a:r>
          </a:p>
          <a:p>
            <a:pPr lvl="2" algn="just">
              <a:buFont typeface="Wingdings" pitchFamily="2" charset="2"/>
              <a:buChar char="§"/>
            </a:pPr>
            <a:r>
              <a:rPr lang="en-US" sz="1600" b="1" dirty="0" err="1">
                <a:latin typeface="Adobe Arabic" pitchFamily="18" charset="-78"/>
                <a:cs typeface="Adobe Arabic" pitchFamily="18" charset="-78"/>
              </a:rPr>
              <a:t>Coracoid</a:t>
            </a:r>
            <a:r>
              <a:rPr lang="en-US" sz="1600" b="1" dirty="0">
                <a:latin typeface="Adobe Arabic" pitchFamily="18" charset="-78"/>
                <a:cs typeface="Adobe Arabic" pitchFamily="18" charset="-78"/>
              </a:rPr>
              <a:t>: a beaklike process. It resembles in size, shape and direction a bent finger pointing to the shoulder.</a:t>
            </a:r>
          </a:p>
          <a:p>
            <a:pPr marL="742950" lvl="2" indent="-342900" algn="just">
              <a:buFont typeface="Courier New" pitchFamily="49" charset="0"/>
              <a:buChar char="o"/>
            </a:pPr>
            <a:r>
              <a:rPr lang="en-US" sz="1900" dirty="0">
                <a:solidFill>
                  <a:srgbClr val="C00000"/>
                </a:solidFill>
                <a:latin typeface="Bodoni MT Black" pitchFamily="18" charset="0"/>
              </a:rPr>
              <a:t>Three Borders: </a:t>
            </a:r>
          </a:p>
          <a:p>
            <a:pPr lvl="2" algn="just">
              <a:buFont typeface="Wingdings" pitchFamily="2" charset="2"/>
              <a:buChar char="§"/>
            </a:pPr>
            <a:r>
              <a:rPr lang="en-US" sz="1600" b="1" dirty="0">
                <a:latin typeface="Adobe Arabic" pitchFamily="18" charset="-78"/>
                <a:cs typeface="Adobe Arabic" pitchFamily="18" charset="-78"/>
              </a:rPr>
              <a:t>Superior, Medial (Vertebral) &amp; Lateral (axillary).</a:t>
            </a:r>
          </a:p>
          <a:p>
            <a:pPr lvl="2" algn="just">
              <a:buFont typeface="Wingdings" pitchFamily="2" charset="2"/>
              <a:buChar char="§"/>
            </a:pPr>
            <a:r>
              <a:rPr lang="en-US" sz="1600" b="1" dirty="0">
                <a:latin typeface="Adobe Arabic" pitchFamily="18" charset="-78"/>
                <a:cs typeface="Adobe Arabic" pitchFamily="18" charset="-78"/>
              </a:rPr>
              <a:t>The lateral border terminates at the lateral angle (the thickest) part of the bone.</a:t>
            </a:r>
          </a:p>
          <a:p>
            <a:pPr lvl="1" algn="just">
              <a:buNone/>
            </a:pPr>
            <a:endParaRPr lang="en-US" sz="1600" dirty="0" smtClean="0">
              <a:solidFill>
                <a:srgbClr val="C00000"/>
              </a:solidFill>
            </a:endParaRPr>
          </a:p>
          <a:p>
            <a:pPr lvl="1" algn="just">
              <a:buNone/>
            </a:pPr>
            <a:endParaRPr lang="en-US" sz="1600" dirty="0" smtClean="0">
              <a:solidFill>
                <a:srgbClr val="0033CC"/>
              </a:solidFill>
            </a:endParaRPr>
          </a:p>
        </p:txBody>
      </p:sp>
      <p:sp>
        <p:nvSpPr>
          <p:cNvPr id="11" name="TextBox 10"/>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SCAPULA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0992" y="692696"/>
            <a:ext cx="5149080" cy="6120680"/>
          </a:xfrm>
          <a:ln w="38100">
            <a:solidFill>
              <a:schemeClr val="bg1"/>
            </a:solidFill>
          </a:ln>
        </p:spPr>
        <p:txBody>
          <a:bodyPr>
            <a:noAutofit/>
          </a:bodyPr>
          <a:lstStyle/>
          <a:p>
            <a:pPr marL="742950" lvl="2" indent="-342900" algn="just">
              <a:buFont typeface="Courier New" pitchFamily="49" charset="0"/>
              <a:buChar char="o"/>
            </a:pPr>
            <a:r>
              <a:rPr lang="en-US" sz="1900" dirty="0">
                <a:solidFill>
                  <a:srgbClr val="C00000"/>
                </a:solidFill>
                <a:latin typeface="Bodoni MT Black" pitchFamily="18" charset="0"/>
              </a:rPr>
              <a:t>Three Angles : </a:t>
            </a:r>
          </a:p>
          <a:p>
            <a:pPr lvl="2" algn="just">
              <a:buFont typeface="Wingdings" pitchFamily="2" charset="2"/>
              <a:buChar char="§"/>
            </a:pPr>
            <a:r>
              <a:rPr lang="en-US" sz="1800" b="1" dirty="0">
                <a:latin typeface="Adobe Arabic" pitchFamily="18" charset="-78"/>
                <a:cs typeface="Adobe Arabic" pitchFamily="18" charset="-78"/>
              </a:rPr>
              <a:t>Superior</a:t>
            </a:r>
          </a:p>
          <a:p>
            <a:pPr lvl="2" algn="just">
              <a:buFont typeface="Wingdings" pitchFamily="2" charset="2"/>
              <a:buChar char="§"/>
            </a:pPr>
            <a:r>
              <a:rPr lang="en-US" sz="1800" b="1" dirty="0">
                <a:latin typeface="Adobe Arabic" pitchFamily="18" charset="-78"/>
                <a:cs typeface="Adobe Arabic" pitchFamily="18" charset="-78"/>
              </a:rPr>
              <a:t>Inferior</a:t>
            </a:r>
          </a:p>
          <a:p>
            <a:pPr lvl="2" algn="just">
              <a:buFont typeface="Wingdings" pitchFamily="2" charset="2"/>
              <a:buChar char="§"/>
            </a:pPr>
            <a:r>
              <a:rPr lang="en-US" sz="1800" b="1" dirty="0">
                <a:latin typeface="Adobe Arabic" pitchFamily="18" charset="-78"/>
                <a:cs typeface="Adobe Arabic" pitchFamily="18" charset="-78"/>
              </a:rPr>
              <a:t>Lateral</a:t>
            </a:r>
          </a:p>
          <a:p>
            <a:pPr lvl="3" algn="just"/>
            <a:r>
              <a:rPr lang="en-US" b="1" dirty="0">
                <a:solidFill>
                  <a:schemeClr val="bg2">
                    <a:lumMod val="50000"/>
                  </a:schemeClr>
                </a:solidFill>
                <a:latin typeface="Adobe Arabic" pitchFamily="18" charset="-78"/>
                <a:cs typeface="Adobe Arabic" pitchFamily="18" charset="-78"/>
              </a:rPr>
              <a:t>forms the Glenoid cavity: a shallow concave oval fossa that receives the head of the humerus.</a:t>
            </a:r>
          </a:p>
          <a:p>
            <a:pPr marL="742950" lvl="2" indent="-342900" algn="just">
              <a:buFont typeface="Courier New" pitchFamily="49" charset="0"/>
              <a:buChar char="o"/>
            </a:pPr>
            <a:r>
              <a:rPr lang="en-US" sz="1900" dirty="0">
                <a:solidFill>
                  <a:srgbClr val="C00000"/>
                </a:solidFill>
                <a:latin typeface="Bodoni MT Black" pitchFamily="18" charset="0"/>
              </a:rPr>
              <a:t>Two Surfaces</a:t>
            </a:r>
          </a:p>
          <a:p>
            <a:pPr lvl="2" algn="just">
              <a:buFont typeface="Wingdings" pitchFamily="2" charset="2"/>
              <a:buChar char="§"/>
            </a:pPr>
            <a:r>
              <a:rPr lang="en-US" sz="1800" b="1" dirty="0">
                <a:latin typeface="Adobe Arabic" pitchFamily="18" charset="-78"/>
                <a:cs typeface="Adobe Arabic" pitchFamily="18" charset="-78"/>
              </a:rPr>
              <a:t>Convex: posterior surface is divided by the spine of the scapula into  the smaller </a:t>
            </a:r>
            <a:r>
              <a:rPr lang="en-US" sz="1800" b="1" dirty="0" err="1">
                <a:latin typeface="Adobe Arabic" pitchFamily="18" charset="-78"/>
                <a:cs typeface="Adobe Arabic" pitchFamily="18" charset="-78"/>
              </a:rPr>
              <a:t>Supraspinous</a:t>
            </a:r>
            <a:r>
              <a:rPr lang="en-US" sz="1800" b="1" dirty="0">
                <a:latin typeface="Adobe Arabic" pitchFamily="18" charset="-78"/>
                <a:cs typeface="Adobe Arabic" pitchFamily="18" charset="-78"/>
              </a:rPr>
              <a:t>  Fossa - above the spine and the larger </a:t>
            </a:r>
            <a:r>
              <a:rPr lang="en-US" sz="1800" b="1" dirty="0" err="1">
                <a:latin typeface="Adobe Arabic" pitchFamily="18" charset="-78"/>
                <a:cs typeface="Adobe Arabic" pitchFamily="18" charset="-78"/>
              </a:rPr>
              <a:t>Infraspinous</a:t>
            </a:r>
            <a:r>
              <a:rPr lang="en-US" sz="1800" b="1" dirty="0">
                <a:latin typeface="Adobe Arabic" pitchFamily="18" charset="-78"/>
                <a:cs typeface="Adobe Arabic" pitchFamily="18" charset="-78"/>
              </a:rPr>
              <a:t>  Fossa - below the spine.</a:t>
            </a:r>
          </a:p>
          <a:p>
            <a:pPr lvl="2" algn="just">
              <a:buFont typeface="Wingdings" pitchFamily="2" charset="2"/>
              <a:buChar char="§"/>
            </a:pPr>
            <a:r>
              <a:rPr lang="en-US" sz="1800" b="1" dirty="0">
                <a:latin typeface="Adobe Arabic" pitchFamily="18" charset="-78"/>
                <a:cs typeface="Adobe Arabic" pitchFamily="18" charset="-78"/>
              </a:rPr>
              <a:t>Concave: </a:t>
            </a:r>
            <a:r>
              <a:rPr lang="en-US" sz="1800" b="1" dirty="0" err="1">
                <a:latin typeface="Adobe Arabic" pitchFamily="18" charset="-78"/>
                <a:cs typeface="Adobe Arabic" pitchFamily="18" charset="-78"/>
              </a:rPr>
              <a:t>Anterio</a:t>
            </a:r>
            <a:r>
              <a:rPr lang="en-US" sz="1800" b="1" dirty="0">
                <a:latin typeface="Adobe Arabic" pitchFamily="18" charset="-78"/>
                <a:cs typeface="Adobe Arabic" pitchFamily="18" charset="-78"/>
              </a:rPr>
              <a:t> (Costal) Surface , it forms  the large Subscapular Fossa.</a:t>
            </a:r>
          </a:p>
          <a:p>
            <a:pPr lvl="2" algn="just">
              <a:buFont typeface="Wingdings" pitchFamily="2" charset="2"/>
              <a:buChar char="§"/>
            </a:pPr>
            <a:r>
              <a:rPr lang="en-US" sz="1800" b="1" dirty="0">
                <a:latin typeface="Adobe Arabic" pitchFamily="18" charset="-78"/>
                <a:cs typeface="Adobe Arabic" pitchFamily="18" charset="-78"/>
              </a:rPr>
              <a:t>Suprascapular notch: It is a nerve passageway, medial to coracoid process.</a:t>
            </a:r>
          </a:p>
          <a:p>
            <a:pPr lvl="3" algn="just"/>
            <a:r>
              <a:rPr lang="en-US" b="1" dirty="0">
                <a:solidFill>
                  <a:schemeClr val="bg2">
                    <a:lumMod val="50000"/>
                  </a:schemeClr>
                </a:solidFill>
                <a:latin typeface="Adobe Arabic" pitchFamily="18" charset="-78"/>
                <a:cs typeface="Adobe Arabic" pitchFamily="18" charset="-78"/>
              </a:rPr>
              <a:t>Suprascapular nerve</a:t>
            </a:r>
          </a:p>
        </p:txBody>
      </p:sp>
      <p:sp>
        <p:nvSpPr>
          <p:cNvPr id="11" name="TextBox 10"/>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SCAPULA</a:t>
            </a:r>
          </a:p>
        </p:txBody>
      </p:sp>
      <p:pic>
        <p:nvPicPr>
          <p:cNvPr id="6" name="Picture 2" descr="C:\Documents and Settings\me\My Documents\My Pictures\Picture16.jpg"/>
          <p:cNvPicPr>
            <a:picLocks noGrp="1" noChangeAspect="1" noChangeArrowheads="1"/>
          </p:cNvPicPr>
          <p:nvPr>
            <p:ph sz="half" idx="1"/>
          </p:nvPr>
        </p:nvPicPr>
        <p:blipFill>
          <a:blip r:embed="rId3" cstate="print">
            <a:lum bright="10000" contrast="-20000"/>
          </a:blip>
          <a:srcRect/>
          <a:stretch>
            <a:fillRect/>
          </a:stretch>
        </p:blipFill>
        <p:spPr bwMode="auto">
          <a:xfrm>
            <a:off x="5667797" y="764704"/>
            <a:ext cx="3296691" cy="3252735"/>
          </a:xfrm>
          <a:prstGeom prst="rect">
            <a:avLst/>
          </a:prstGeom>
          <a:ln>
            <a:noFill/>
          </a:ln>
          <a:effectLst>
            <a:softEdge rad="112500"/>
          </a:effectLst>
        </p:spPr>
      </p:pic>
      <p:pic>
        <p:nvPicPr>
          <p:cNvPr id="7" name="Picture 2" descr="C:\Documents and Settings\me\My Documents\My Pictures\Picture17.jpg"/>
          <p:cNvPicPr>
            <a:picLocks noChangeAspect="1" noChangeArrowheads="1"/>
          </p:cNvPicPr>
          <p:nvPr/>
        </p:nvPicPr>
        <p:blipFill rotWithShape="1">
          <a:blip r:embed="rId4" cstate="print"/>
          <a:srcRect t="52499"/>
          <a:stretch/>
        </p:blipFill>
        <p:spPr bwMode="auto">
          <a:xfrm>
            <a:off x="5220072" y="4209926"/>
            <a:ext cx="3312368" cy="2243410"/>
          </a:xfrm>
          <a:prstGeom prst="rect">
            <a:avLst/>
          </a:prstGeom>
          <a:ln>
            <a:noFill/>
          </a:ln>
          <a:effectLst>
            <a:softEdge rad="112500"/>
          </a:effectLst>
        </p:spPr>
      </p:pic>
      <p:pic>
        <p:nvPicPr>
          <p:cNvPr id="2050" name="Picture 2" descr="Gray818.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03840" y="3673693"/>
            <a:ext cx="1404664" cy="30059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9512" y="1124744"/>
            <a:ext cx="4824536" cy="4176464"/>
          </a:xfrm>
          <a:ln w="38100">
            <a:solidFill>
              <a:schemeClr val="bg1"/>
            </a:solidFill>
          </a:ln>
        </p:spPr>
        <p:txBody>
          <a:bodyPr>
            <a:noAutofit/>
          </a:bodyPr>
          <a:lstStyle/>
          <a:p>
            <a:pPr algn="just">
              <a:buFont typeface="Wingdings" pitchFamily="2" charset="2"/>
              <a:buChar char="q"/>
            </a:pPr>
            <a:r>
              <a:rPr lang="en-US" sz="1900" dirty="0">
                <a:solidFill>
                  <a:schemeClr val="accent4">
                    <a:lumMod val="50000"/>
                  </a:schemeClr>
                </a:solidFill>
                <a:latin typeface="Bodoni MT Black" pitchFamily="18" charset="0"/>
              </a:rPr>
              <a:t>Gives attachment to muscles.</a:t>
            </a:r>
          </a:p>
          <a:p>
            <a:pPr algn="just">
              <a:buFont typeface="Wingdings" pitchFamily="2" charset="2"/>
              <a:buChar char="q"/>
            </a:pPr>
            <a:r>
              <a:rPr lang="en-US" sz="1900" dirty="0">
                <a:solidFill>
                  <a:schemeClr val="accent4">
                    <a:lumMod val="50000"/>
                  </a:schemeClr>
                </a:solidFill>
                <a:latin typeface="Bodoni MT Black" pitchFamily="18" charset="0"/>
              </a:rPr>
              <a:t>Has a considerable degree of movement on the thoracic wall to enable the arm to move freely.</a:t>
            </a:r>
          </a:p>
          <a:p>
            <a:pPr algn="just">
              <a:buFont typeface="Wingdings" pitchFamily="2" charset="2"/>
              <a:buChar char="q"/>
            </a:pPr>
            <a:r>
              <a:rPr lang="en-US" sz="1900" dirty="0">
                <a:solidFill>
                  <a:schemeClr val="accent4">
                    <a:lumMod val="50000"/>
                  </a:schemeClr>
                </a:solidFill>
                <a:latin typeface="Bodoni MT Black" pitchFamily="18" charset="0"/>
              </a:rPr>
              <a:t>The </a:t>
            </a:r>
            <a:r>
              <a:rPr lang="en-US" sz="1900" dirty="0" err="1">
                <a:solidFill>
                  <a:schemeClr val="accent4">
                    <a:lumMod val="50000"/>
                  </a:schemeClr>
                </a:solidFill>
                <a:latin typeface="Bodoni MT Black" pitchFamily="18" charset="0"/>
              </a:rPr>
              <a:t>glenoid</a:t>
            </a:r>
            <a:r>
              <a:rPr lang="en-US" sz="1900" dirty="0">
                <a:solidFill>
                  <a:schemeClr val="accent4">
                    <a:lumMod val="50000"/>
                  </a:schemeClr>
                </a:solidFill>
                <a:latin typeface="Bodoni MT Black" pitchFamily="18" charset="0"/>
              </a:rPr>
              <a:t> cavity forms the socket of the shoulder joint.</a:t>
            </a:r>
          </a:p>
          <a:p>
            <a:pPr algn="just">
              <a:buFont typeface="Wingdings" pitchFamily="2" charset="2"/>
              <a:buChar char="q"/>
            </a:pPr>
            <a:r>
              <a:rPr lang="en-US" sz="1900" dirty="0">
                <a:solidFill>
                  <a:schemeClr val="accent4">
                    <a:lumMod val="50000"/>
                  </a:schemeClr>
                </a:solidFill>
                <a:latin typeface="Bodoni MT Black" pitchFamily="18" charset="0"/>
              </a:rPr>
              <a:t>Because most of the scapula is well protected by muscles and by its association with the thoracic wall , most of its fractures involve the protruding subcutaneous </a:t>
            </a:r>
            <a:r>
              <a:rPr lang="en-US" sz="1900" dirty="0" err="1">
                <a:solidFill>
                  <a:schemeClr val="accent4">
                    <a:lumMod val="50000"/>
                  </a:schemeClr>
                </a:solidFill>
                <a:latin typeface="Bodoni MT Black" pitchFamily="18" charset="0"/>
              </a:rPr>
              <a:t>acromion</a:t>
            </a:r>
            <a:r>
              <a:rPr lang="en-US" sz="1900" dirty="0">
                <a:solidFill>
                  <a:schemeClr val="accent4">
                    <a:lumMod val="50000"/>
                  </a:schemeClr>
                </a:solidFill>
                <a:latin typeface="Bodoni MT Black" pitchFamily="18" charset="0"/>
              </a:rPr>
              <a:t>.</a:t>
            </a:r>
          </a:p>
        </p:txBody>
      </p:sp>
      <p:sp>
        <p:nvSpPr>
          <p:cNvPr id="11" name="TextBox 10"/>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FUNCTIONS OF SCAPULA  </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9" name="Picture 2" descr="D:\Student Gray\7. Upper limb\F66122-007-f009b.jp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xmlns="" val="0"/>
              </a:ext>
            </a:extLst>
          </a:blip>
          <a:srcRect b="5611"/>
          <a:stretch/>
        </p:blipFill>
        <p:spPr bwMode="auto">
          <a:xfrm>
            <a:off x="5508104" y="1124744"/>
            <a:ext cx="3384376" cy="30550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5496" y="980728"/>
            <a:ext cx="5184576" cy="5112568"/>
          </a:xfrm>
          <a:ln w="38100">
            <a:solidFill>
              <a:schemeClr val="bg1"/>
            </a:solidFill>
          </a:ln>
        </p:spPr>
        <p:txBody>
          <a:bodyPr>
            <a:noAutofit/>
          </a:bodyPr>
          <a:lstStyle/>
          <a:p>
            <a:pPr marL="0" indent="0" algn="just">
              <a:buNone/>
            </a:pPr>
            <a:r>
              <a:rPr lang="en-US" sz="2000" dirty="0">
                <a:solidFill>
                  <a:schemeClr val="accent6">
                    <a:lumMod val="75000"/>
                  </a:schemeClr>
                </a:solidFill>
                <a:latin typeface="Bodoni MT Black" pitchFamily="18" charset="0"/>
              </a:rPr>
              <a:t>Winging of the Scapula</a:t>
            </a:r>
          </a:p>
          <a:p>
            <a:pPr algn="just">
              <a:buFont typeface="Wingdings" pitchFamily="2" charset="2"/>
              <a:buChar char="q"/>
            </a:pPr>
            <a:r>
              <a:rPr lang="en-US" sz="1900" dirty="0" smtClean="0">
                <a:solidFill>
                  <a:schemeClr val="accent4">
                    <a:lumMod val="50000"/>
                  </a:schemeClr>
                </a:solidFill>
                <a:latin typeface="Bodoni MT Black" pitchFamily="18" charset="0"/>
              </a:rPr>
              <a:t>The</a:t>
            </a:r>
            <a:r>
              <a:rPr lang="en-US" sz="1900" dirty="0">
                <a:solidFill>
                  <a:schemeClr val="accent4">
                    <a:lumMod val="50000"/>
                  </a:schemeClr>
                </a:solidFill>
                <a:latin typeface="Bodoni MT Black" pitchFamily="18" charset="0"/>
              </a:rPr>
              <a:t> </a:t>
            </a:r>
            <a:r>
              <a:rPr lang="en-US" sz="1900" dirty="0" err="1">
                <a:solidFill>
                  <a:schemeClr val="accent4">
                    <a:lumMod val="50000"/>
                  </a:schemeClr>
                </a:solidFill>
                <a:latin typeface="Bodoni MT Black" pitchFamily="18" charset="0"/>
              </a:rPr>
              <a:t>serratus</a:t>
            </a:r>
            <a:r>
              <a:rPr lang="en-US" sz="1900" dirty="0">
                <a:solidFill>
                  <a:schemeClr val="accent4">
                    <a:lumMod val="50000"/>
                  </a:schemeClr>
                </a:solidFill>
                <a:latin typeface="Bodoni MT Black" pitchFamily="18" charset="0"/>
              </a:rPr>
              <a:t> anterior muscle originates from ribs 2-8, and attaches the costal face of the scapula, pulling it against the ribcage. The long thoracic </a:t>
            </a:r>
            <a:r>
              <a:rPr lang="en-US" sz="1900" dirty="0" err="1">
                <a:solidFill>
                  <a:schemeClr val="accent4">
                    <a:lumMod val="50000"/>
                  </a:schemeClr>
                </a:solidFill>
                <a:latin typeface="Bodoni MT Black" pitchFamily="18" charset="0"/>
              </a:rPr>
              <a:t>nerveinnervates</a:t>
            </a:r>
            <a:r>
              <a:rPr lang="en-US" sz="1900" dirty="0">
                <a:solidFill>
                  <a:schemeClr val="accent4">
                    <a:lumMod val="50000"/>
                  </a:schemeClr>
                </a:solidFill>
                <a:latin typeface="Bodoni MT Black" pitchFamily="18" charset="0"/>
              </a:rPr>
              <a:t> the </a:t>
            </a:r>
            <a:r>
              <a:rPr lang="en-US" sz="1900" dirty="0" err="1">
                <a:solidFill>
                  <a:schemeClr val="accent4">
                    <a:lumMod val="50000"/>
                  </a:schemeClr>
                </a:solidFill>
                <a:latin typeface="Bodoni MT Black" pitchFamily="18" charset="0"/>
              </a:rPr>
              <a:t>serratus</a:t>
            </a:r>
            <a:r>
              <a:rPr lang="en-US" sz="1900" dirty="0">
                <a:solidFill>
                  <a:schemeClr val="accent4">
                    <a:lumMod val="50000"/>
                  </a:schemeClr>
                </a:solidFill>
                <a:latin typeface="Bodoni MT Black" pitchFamily="18" charset="0"/>
              </a:rPr>
              <a:t> anterior.</a:t>
            </a:r>
          </a:p>
          <a:p>
            <a:pPr algn="just">
              <a:buFont typeface="Wingdings" pitchFamily="2" charset="2"/>
              <a:buChar char="q"/>
            </a:pPr>
            <a:r>
              <a:rPr lang="en-US" sz="1900" dirty="0">
                <a:solidFill>
                  <a:schemeClr val="accent4">
                    <a:lumMod val="50000"/>
                  </a:schemeClr>
                </a:solidFill>
                <a:latin typeface="Bodoni MT Black" pitchFamily="18" charset="0"/>
              </a:rPr>
              <a:t>If this nerve becomes damaged, the scapula protrudes out of the back when pushing with the arm. The long thoracic nerve can become damaged by trauma to the shoulder, repetitive movements involving the shoulder or by structures becoming inflamed and pressing on the nerve</a:t>
            </a:r>
            <a:r>
              <a:rPr lang="en-US" sz="1900" dirty="0" smtClean="0">
                <a:solidFill>
                  <a:schemeClr val="accent4">
                    <a:lumMod val="50000"/>
                  </a:schemeClr>
                </a:solidFill>
                <a:latin typeface="Bodoni MT Black" pitchFamily="18" charset="0"/>
              </a:rPr>
              <a:t>.</a:t>
            </a:r>
            <a:endParaRPr lang="en-US" sz="1900" dirty="0">
              <a:solidFill>
                <a:schemeClr val="accent4">
                  <a:lumMod val="50000"/>
                </a:schemeClr>
              </a:solidFill>
              <a:latin typeface="Bodoni MT Black" pitchFamily="18" charset="0"/>
            </a:endParaRPr>
          </a:p>
        </p:txBody>
      </p:sp>
      <p:sp>
        <p:nvSpPr>
          <p:cNvPr id="11" name="TextBox 10"/>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CLINICAL SIGNIFICANCE</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1026" name="Picture 2" descr="Fig 1.3 - Injury to the long thoracic nerve produces a winged appearanc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4017" y="1120619"/>
            <a:ext cx="2956453" cy="295645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serratus anterior muscl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96117" y="4149080"/>
            <a:ext cx="2853894"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195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0" y="764704"/>
            <a:ext cx="5004048" cy="5904656"/>
          </a:xfrm>
        </p:spPr>
        <p:txBody>
          <a:bodyPr>
            <a:noAutofit/>
          </a:bodyPr>
          <a:lstStyle/>
          <a:p>
            <a:pPr marL="342900" lvl="1" indent="-342900" algn="just">
              <a:buFont typeface="Wingdings" pitchFamily="2" charset="2"/>
              <a:buChar char="q"/>
            </a:pPr>
            <a:r>
              <a:rPr lang="en-US" sz="1900" dirty="0">
                <a:solidFill>
                  <a:schemeClr val="accent4">
                    <a:lumMod val="50000"/>
                  </a:schemeClr>
                </a:solidFill>
                <a:latin typeface="Bodoni MT Black" pitchFamily="18" charset="0"/>
              </a:rPr>
              <a:t>A typical long bone.</a:t>
            </a:r>
          </a:p>
          <a:p>
            <a:pPr marL="342900" lvl="1" indent="-342900" algn="just">
              <a:buFont typeface="Wingdings" pitchFamily="2" charset="2"/>
              <a:buChar char="q"/>
            </a:pPr>
            <a:r>
              <a:rPr lang="en-US" sz="1900" dirty="0">
                <a:solidFill>
                  <a:schemeClr val="accent4">
                    <a:lumMod val="50000"/>
                  </a:schemeClr>
                </a:solidFill>
                <a:latin typeface="Bodoni MT Black" pitchFamily="18" charset="0"/>
              </a:rPr>
              <a:t>It is the largest bone in the UL</a:t>
            </a:r>
          </a:p>
          <a:p>
            <a:pPr marL="342900" lvl="1" indent="-342900" algn="just">
              <a:buFont typeface="Courier New" pitchFamily="49" charset="0"/>
              <a:buChar char="o"/>
            </a:pPr>
            <a:r>
              <a:rPr lang="en-US" sz="1900" dirty="0">
                <a:solidFill>
                  <a:srgbClr val="C00000"/>
                </a:solidFill>
                <a:latin typeface="Bodoni MT Black" pitchFamily="18" charset="0"/>
              </a:rPr>
              <a:t>Proximal End:</a:t>
            </a:r>
          </a:p>
          <a:p>
            <a:pPr marL="742950" lvl="2" indent="-342900" algn="just">
              <a:buFont typeface="Wingdings" pitchFamily="2" charset="2"/>
              <a:buChar char="§"/>
            </a:pPr>
            <a:r>
              <a:rPr lang="en-US" sz="1600" b="1" dirty="0">
                <a:solidFill>
                  <a:schemeClr val="tx1">
                    <a:lumMod val="85000"/>
                    <a:lumOff val="15000"/>
                  </a:schemeClr>
                </a:solidFill>
                <a:latin typeface="Adobe Arabic" pitchFamily="18" charset="-78"/>
                <a:cs typeface="Adobe Arabic" pitchFamily="18" charset="-78"/>
              </a:rPr>
              <a:t>Head, Neck, Greater &amp; Lesser Tubercles. </a:t>
            </a:r>
          </a:p>
          <a:p>
            <a:pPr marL="342900" lvl="1" indent="-342900" algn="just">
              <a:buFont typeface="Arial" pitchFamily="34" charset="0"/>
              <a:buChar char="•"/>
            </a:pPr>
            <a:r>
              <a:rPr lang="en-US" sz="1600" b="1" dirty="0">
                <a:solidFill>
                  <a:srgbClr val="C00000"/>
                </a:solidFill>
                <a:latin typeface="Adobe Arabic" pitchFamily="18" charset="-78"/>
                <a:cs typeface="Adobe Arabic" pitchFamily="18" charset="-78"/>
              </a:rPr>
              <a:t>Head: </a:t>
            </a:r>
            <a:r>
              <a:rPr lang="en-US" sz="1600" b="1" dirty="0">
                <a:solidFill>
                  <a:schemeClr val="tx1">
                    <a:lumMod val="85000"/>
                    <a:lumOff val="15000"/>
                  </a:schemeClr>
                </a:solidFill>
                <a:latin typeface="Adobe Arabic" pitchFamily="18" charset="-78"/>
                <a:cs typeface="Adobe Arabic" pitchFamily="18" charset="-78"/>
              </a:rPr>
              <a:t>Smooth &amp; forms 1/3 of a sphere, it articulates with the </a:t>
            </a:r>
            <a:r>
              <a:rPr lang="en-US" sz="1600" b="1" dirty="0" err="1">
                <a:solidFill>
                  <a:schemeClr val="tx1">
                    <a:lumMod val="85000"/>
                    <a:lumOff val="15000"/>
                  </a:schemeClr>
                </a:solidFill>
                <a:latin typeface="Adobe Arabic" pitchFamily="18" charset="-78"/>
                <a:cs typeface="Adobe Arabic" pitchFamily="18" charset="-78"/>
              </a:rPr>
              <a:t>glenoid</a:t>
            </a:r>
            <a:r>
              <a:rPr lang="en-US" sz="1600" b="1" dirty="0">
                <a:solidFill>
                  <a:schemeClr val="tx1">
                    <a:lumMod val="85000"/>
                    <a:lumOff val="15000"/>
                  </a:schemeClr>
                </a:solidFill>
                <a:latin typeface="Adobe Arabic" pitchFamily="18" charset="-78"/>
                <a:cs typeface="Adobe Arabic" pitchFamily="18" charset="-78"/>
              </a:rPr>
              <a:t> cavity of the scapula.</a:t>
            </a:r>
          </a:p>
          <a:p>
            <a:pPr marL="342900" lvl="1" indent="-342900" algn="just">
              <a:buFont typeface="Arial" pitchFamily="34" charset="0"/>
              <a:buChar char="•"/>
            </a:pPr>
            <a:r>
              <a:rPr lang="en-US" sz="1600" b="1" dirty="0">
                <a:solidFill>
                  <a:srgbClr val="C00000"/>
                </a:solidFill>
                <a:latin typeface="Adobe Arabic" pitchFamily="18" charset="-78"/>
                <a:cs typeface="Adobe Arabic" pitchFamily="18" charset="-78"/>
              </a:rPr>
              <a:t>Anatomical neck: </a:t>
            </a:r>
            <a:r>
              <a:rPr lang="en-US" sz="1600" b="1" dirty="0">
                <a:solidFill>
                  <a:schemeClr val="tx1">
                    <a:lumMod val="85000"/>
                    <a:lumOff val="15000"/>
                  </a:schemeClr>
                </a:solidFill>
                <a:latin typeface="Adobe Arabic" pitchFamily="18" charset="-78"/>
                <a:cs typeface="Adobe Arabic" pitchFamily="18" charset="-78"/>
              </a:rPr>
              <a:t>formed by a groove separating the head from the tubercles. </a:t>
            </a:r>
          </a:p>
          <a:p>
            <a:pPr marL="342900" lvl="1" indent="-342900" algn="just">
              <a:buFont typeface="Arial" pitchFamily="34" charset="0"/>
              <a:buChar char="•"/>
            </a:pPr>
            <a:r>
              <a:rPr lang="en-US" sz="1600" b="1" dirty="0">
                <a:solidFill>
                  <a:srgbClr val="C00000"/>
                </a:solidFill>
                <a:latin typeface="Adobe Arabic" pitchFamily="18" charset="-78"/>
                <a:cs typeface="Adobe Arabic" pitchFamily="18" charset="-78"/>
              </a:rPr>
              <a:t>Greater tubercle: </a:t>
            </a:r>
            <a:r>
              <a:rPr lang="en-US" sz="1600" b="1" dirty="0">
                <a:solidFill>
                  <a:schemeClr val="tx1">
                    <a:lumMod val="85000"/>
                    <a:lumOff val="15000"/>
                  </a:schemeClr>
                </a:solidFill>
                <a:latin typeface="Adobe Arabic" pitchFamily="18" charset="-78"/>
                <a:cs typeface="Adobe Arabic" pitchFamily="18" charset="-78"/>
              </a:rPr>
              <a:t>at the lateral margin of the humerus.</a:t>
            </a:r>
          </a:p>
          <a:p>
            <a:pPr marL="342900" lvl="1" indent="-342900" algn="just">
              <a:buFont typeface="Arial" pitchFamily="34" charset="0"/>
              <a:buChar char="•"/>
            </a:pPr>
            <a:r>
              <a:rPr lang="en-US" sz="1600" b="1" dirty="0">
                <a:solidFill>
                  <a:srgbClr val="C00000"/>
                </a:solidFill>
                <a:latin typeface="Adobe Arabic" pitchFamily="18" charset="-78"/>
                <a:cs typeface="Adobe Arabic" pitchFamily="18" charset="-78"/>
              </a:rPr>
              <a:t>Lesser tubercle: </a:t>
            </a:r>
            <a:r>
              <a:rPr lang="en-US" sz="1600" b="1" dirty="0">
                <a:solidFill>
                  <a:schemeClr val="tx1">
                    <a:lumMod val="85000"/>
                    <a:lumOff val="15000"/>
                  </a:schemeClr>
                </a:solidFill>
                <a:latin typeface="Adobe Arabic" pitchFamily="18" charset="-78"/>
                <a:cs typeface="Adobe Arabic" pitchFamily="18" charset="-78"/>
              </a:rPr>
              <a:t>projects anteriorly.</a:t>
            </a:r>
          </a:p>
          <a:p>
            <a:pPr marL="342900" lvl="1" indent="-342900" algn="just">
              <a:buFont typeface="Arial" pitchFamily="34" charset="0"/>
              <a:buChar char="•"/>
            </a:pPr>
            <a:r>
              <a:rPr lang="en-US" sz="1600" b="1" dirty="0">
                <a:solidFill>
                  <a:srgbClr val="C00000"/>
                </a:solidFill>
                <a:latin typeface="Adobe Arabic" pitchFamily="18" charset="-78"/>
                <a:cs typeface="Adobe Arabic" pitchFamily="18" charset="-78"/>
              </a:rPr>
              <a:t>The two tubercles are separated by</a:t>
            </a:r>
          </a:p>
          <a:p>
            <a:pPr marL="342900" lvl="1" indent="-342900" algn="just">
              <a:buFont typeface="Arial" pitchFamily="34" charset="0"/>
              <a:buChar char="•"/>
            </a:pPr>
            <a:r>
              <a:rPr lang="en-US" sz="1600" b="1" dirty="0" err="1">
                <a:solidFill>
                  <a:srgbClr val="C00000"/>
                </a:solidFill>
                <a:latin typeface="Adobe Arabic" pitchFamily="18" charset="-78"/>
                <a:cs typeface="Adobe Arabic" pitchFamily="18" charset="-78"/>
              </a:rPr>
              <a:t>Intertubercular</a:t>
            </a:r>
            <a:r>
              <a:rPr lang="en-US" sz="1600" b="1" dirty="0">
                <a:solidFill>
                  <a:srgbClr val="C00000"/>
                </a:solidFill>
                <a:latin typeface="Adobe Arabic" pitchFamily="18" charset="-78"/>
                <a:cs typeface="Adobe Arabic" pitchFamily="18" charset="-78"/>
              </a:rPr>
              <a:t> Groove.</a:t>
            </a:r>
          </a:p>
          <a:p>
            <a:pPr marL="342900" lvl="1" indent="-342900" algn="just">
              <a:buFont typeface="Arial" pitchFamily="34" charset="0"/>
              <a:buChar char="•"/>
            </a:pPr>
            <a:r>
              <a:rPr lang="en-US" sz="1600" b="1" dirty="0">
                <a:solidFill>
                  <a:srgbClr val="C00000"/>
                </a:solidFill>
                <a:latin typeface="Adobe Arabic" pitchFamily="18" charset="-78"/>
                <a:cs typeface="Adobe Arabic" pitchFamily="18" charset="-78"/>
              </a:rPr>
              <a:t>Surgical Neck: </a:t>
            </a:r>
            <a:r>
              <a:rPr lang="en-US" sz="1600" b="1" dirty="0">
                <a:solidFill>
                  <a:schemeClr val="tx1">
                    <a:lumMod val="85000"/>
                    <a:lumOff val="15000"/>
                  </a:schemeClr>
                </a:solidFill>
                <a:latin typeface="Adobe Arabic" pitchFamily="18" charset="-78"/>
                <a:cs typeface="Adobe Arabic" pitchFamily="18" charset="-78"/>
              </a:rPr>
              <a:t>a narrow part distal to the tubercles. It is a common fracture site of the humerus.</a:t>
            </a:r>
            <a:endParaRPr lang="ar-SA" sz="1600" b="1" dirty="0">
              <a:solidFill>
                <a:schemeClr val="tx1">
                  <a:lumMod val="85000"/>
                  <a:lumOff val="15000"/>
                </a:schemeClr>
              </a:solidFill>
              <a:latin typeface="Adobe Arabic" pitchFamily="18" charset="-78"/>
              <a:cs typeface="Adobe Arabic" pitchFamily="18" charset="-78"/>
            </a:endParaRPr>
          </a:p>
          <a:p>
            <a:pPr marL="342900" lvl="1" indent="-342900" algn="just">
              <a:buFont typeface="Wingdings" pitchFamily="2" charset="2"/>
              <a:buChar char="v"/>
            </a:pPr>
            <a:endParaRPr lang="ar-SA" sz="1900" dirty="0">
              <a:solidFill>
                <a:schemeClr val="tx1">
                  <a:lumMod val="95000"/>
                  <a:lumOff val="5000"/>
                </a:schemeClr>
              </a:solidFill>
            </a:endParaRPr>
          </a:p>
        </p:txBody>
      </p:sp>
      <p:sp>
        <p:nvSpPr>
          <p:cNvPr id="13" name="TextBox 12"/>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ARM (HUMERUS)</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1026" name="Picture 2" descr="http://classes.midlandstech.edu/carterp/Courses/bio110/chap06/Slide2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65420" y="908720"/>
            <a:ext cx="4043084" cy="374441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0" y="1052736"/>
            <a:ext cx="4932040" cy="3528392"/>
          </a:xfrm>
        </p:spPr>
        <p:txBody>
          <a:bodyPr>
            <a:noAutofit/>
          </a:bodyPr>
          <a:lstStyle/>
          <a:p>
            <a:pPr marL="0" lvl="1" indent="0" algn="just">
              <a:buNone/>
            </a:pPr>
            <a:r>
              <a:rPr lang="en-US" sz="1900" dirty="0">
                <a:solidFill>
                  <a:srgbClr val="C00000"/>
                </a:solidFill>
                <a:latin typeface="Bodoni MT Black" pitchFamily="18" charset="0"/>
              </a:rPr>
              <a:t>Shaft (Body): </a:t>
            </a:r>
            <a:r>
              <a:rPr lang="en-US" sz="2200" b="1" dirty="0">
                <a:solidFill>
                  <a:schemeClr val="tx1">
                    <a:lumMod val="85000"/>
                    <a:lumOff val="15000"/>
                  </a:schemeClr>
                </a:solidFill>
                <a:latin typeface="Adobe Arabic" pitchFamily="18" charset="-78"/>
                <a:cs typeface="Adobe Arabic" pitchFamily="18" charset="-78"/>
              </a:rPr>
              <a:t>it has two prominent features:</a:t>
            </a:r>
          </a:p>
          <a:p>
            <a:pPr marL="742950" lvl="2" indent="-342900" algn="just"/>
            <a:r>
              <a:rPr lang="en-US" sz="2200" b="1" dirty="0">
                <a:solidFill>
                  <a:srgbClr val="C00000"/>
                </a:solidFill>
                <a:latin typeface="Adobe Arabic" pitchFamily="18" charset="-78"/>
                <a:cs typeface="Adobe Arabic" pitchFamily="18" charset="-78"/>
              </a:rPr>
              <a:t>Deltoid tuberosity:</a:t>
            </a:r>
          </a:p>
          <a:p>
            <a:pPr marL="1200150" lvl="3" indent="-342900" algn="just">
              <a:buFont typeface="Wingdings" pitchFamily="2" charset="2"/>
              <a:buChar char="§"/>
            </a:pPr>
            <a:r>
              <a:rPr lang="en-US" sz="2200" b="1" dirty="0">
                <a:solidFill>
                  <a:schemeClr val="tx1">
                    <a:lumMod val="85000"/>
                    <a:lumOff val="15000"/>
                  </a:schemeClr>
                </a:solidFill>
                <a:latin typeface="Adobe Arabic" pitchFamily="18" charset="-78"/>
                <a:cs typeface="Adobe Arabic" pitchFamily="18" charset="-78"/>
              </a:rPr>
              <a:t>A rough elevation laterally for the attachment of deltoid muscle. </a:t>
            </a:r>
          </a:p>
          <a:p>
            <a:pPr marL="742950" lvl="2" indent="-342900" algn="just"/>
            <a:r>
              <a:rPr lang="en-US" sz="2200" b="1" dirty="0">
                <a:solidFill>
                  <a:srgbClr val="C00000"/>
                </a:solidFill>
                <a:latin typeface="Adobe Arabic" pitchFamily="18" charset="-78"/>
                <a:cs typeface="Adobe Arabic" pitchFamily="18" charset="-78"/>
              </a:rPr>
              <a:t>Spiral (Radial) groove:</a:t>
            </a:r>
          </a:p>
          <a:p>
            <a:pPr marL="1200150" lvl="3" indent="-342900" algn="just">
              <a:buFont typeface="Wingdings" pitchFamily="2" charset="2"/>
              <a:buChar char="§"/>
            </a:pPr>
            <a:r>
              <a:rPr lang="en-US" sz="2200" b="1" dirty="0">
                <a:solidFill>
                  <a:schemeClr val="tx1">
                    <a:lumMod val="85000"/>
                    <a:lumOff val="15000"/>
                  </a:schemeClr>
                </a:solidFill>
                <a:latin typeface="Adobe Arabic" pitchFamily="18" charset="-78"/>
                <a:cs typeface="Adobe Arabic" pitchFamily="18" charset="-78"/>
              </a:rPr>
              <a:t>Runs obliquely down the posterior aspect of the shaft.</a:t>
            </a:r>
          </a:p>
          <a:p>
            <a:pPr marL="1200150" lvl="3" indent="-342900" algn="just">
              <a:buFont typeface="Wingdings" pitchFamily="2" charset="2"/>
              <a:buChar char="§"/>
            </a:pPr>
            <a:r>
              <a:rPr lang="en-US" sz="2200" b="1" dirty="0">
                <a:solidFill>
                  <a:schemeClr val="tx1">
                    <a:lumMod val="85000"/>
                    <a:lumOff val="15000"/>
                  </a:schemeClr>
                </a:solidFill>
                <a:latin typeface="Adobe Arabic" pitchFamily="18" charset="-78"/>
                <a:cs typeface="Adobe Arabic" pitchFamily="18" charset="-78"/>
              </a:rPr>
              <a:t>It lodges the important radial nerve &amp; vessels.</a:t>
            </a:r>
          </a:p>
          <a:p>
            <a:pPr lvl="1">
              <a:buNone/>
            </a:pPr>
            <a:endParaRPr lang="ar-SA" dirty="0"/>
          </a:p>
        </p:txBody>
      </p:sp>
      <p:sp>
        <p:nvSpPr>
          <p:cNvPr id="8" name="TextBox 7"/>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ARM (HUMERUS)</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11" name="Picture 2" descr="http://classes.midlandstech.edu/carterp/Courses/bio110/chap06/Slide2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65420" y="908720"/>
            <a:ext cx="4043084" cy="374441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0" y="764704"/>
            <a:ext cx="4716016" cy="4937915"/>
          </a:xfrm>
        </p:spPr>
        <p:txBody>
          <a:bodyPr>
            <a:noAutofit/>
          </a:bodyPr>
          <a:lstStyle/>
          <a:p>
            <a:pPr marL="342900" lvl="1" indent="-342900" algn="just">
              <a:buFont typeface="Courier New" pitchFamily="49" charset="0"/>
              <a:buChar char="o"/>
            </a:pPr>
            <a:r>
              <a:rPr lang="en-US" sz="1900" dirty="0">
                <a:solidFill>
                  <a:srgbClr val="C00000"/>
                </a:solidFill>
                <a:latin typeface="Bodoni MT Black" pitchFamily="18" charset="0"/>
              </a:rPr>
              <a:t>Distal End:</a:t>
            </a:r>
          </a:p>
          <a:p>
            <a:pPr marL="742950" lvl="2" indent="-342900" algn="just">
              <a:buFont typeface="Wingdings" pitchFamily="2" charset="2"/>
              <a:buChar char="§"/>
            </a:pPr>
            <a:r>
              <a:rPr lang="en-US" sz="1800" b="1" dirty="0">
                <a:solidFill>
                  <a:schemeClr val="tx1">
                    <a:lumMod val="85000"/>
                    <a:lumOff val="15000"/>
                  </a:schemeClr>
                </a:solidFill>
                <a:latin typeface="Adobe Arabic" pitchFamily="18" charset="-78"/>
                <a:cs typeface="Adobe Arabic" pitchFamily="18" charset="-78"/>
              </a:rPr>
              <a:t>Widens as the sharp medial and lateral </a:t>
            </a:r>
            <a:r>
              <a:rPr lang="en-US" sz="1800" b="1" dirty="0" err="1">
                <a:solidFill>
                  <a:schemeClr val="tx1">
                    <a:lumMod val="85000"/>
                    <a:lumOff val="15000"/>
                  </a:schemeClr>
                </a:solidFill>
                <a:latin typeface="Adobe Arabic" pitchFamily="18" charset="-78"/>
                <a:cs typeface="Adobe Arabic" pitchFamily="18" charset="-78"/>
              </a:rPr>
              <a:t>Supracondylar</a:t>
            </a:r>
            <a:r>
              <a:rPr lang="en-US" sz="1800" b="1" dirty="0">
                <a:solidFill>
                  <a:schemeClr val="tx1">
                    <a:lumMod val="85000"/>
                    <a:lumOff val="15000"/>
                  </a:schemeClr>
                </a:solidFill>
                <a:latin typeface="Adobe Arabic" pitchFamily="18" charset="-78"/>
                <a:cs typeface="Adobe Arabic" pitchFamily="18" charset="-78"/>
              </a:rPr>
              <a:t> Ridges form and end in the medial and lateral </a:t>
            </a:r>
            <a:r>
              <a:rPr lang="en-US" sz="1800" b="1" dirty="0" err="1">
                <a:solidFill>
                  <a:schemeClr val="tx1">
                    <a:lumMod val="85000"/>
                    <a:lumOff val="15000"/>
                  </a:schemeClr>
                </a:solidFill>
                <a:latin typeface="Adobe Arabic" pitchFamily="18" charset="-78"/>
                <a:cs typeface="Adobe Arabic" pitchFamily="18" charset="-78"/>
              </a:rPr>
              <a:t>Epicondyles</a:t>
            </a:r>
            <a:r>
              <a:rPr lang="en-US" sz="1800" b="1" dirty="0">
                <a:solidFill>
                  <a:schemeClr val="tx1">
                    <a:lumMod val="85000"/>
                    <a:lumOff val="15000"/>
                  </a:schemeClr>
                </a:solidFill>
                <a:latin typeface="Adobe Arabic" pitchFamily="18" charset="-78"/>
                <a:cs typeface="Adobe Arabic" pitchFamily="18" charset="-78"/>
              </a:rPr>
              <a:t>  providing muscular attachment.</a:t>
            </a:r>
          </a:p>
          <a:p>
            <a:pPr marL="742950" lvl="2" indent="-342900" algn="just"/>
            <a:r>
              <a:rPr lang="en-US" sz="1800" b="1" dirty="0" err="1">
                <a:solidFill>
                  <a:srgbClr val="C00000"/>
                </a:solidFill>
                <a:latin typeface="Adobe Arabic" pitchFamily="18" charset="-78"/>
                <a:cs typeface="Adobe Arabic" pitchFamily="18" charset="-78"/>
              </a:rPr>
              <a:t>Trochlea</a:t>
            </a:r>
            <a:r>
              <a:rPr lang="en-US" sz="1800" b="1" dirty="0">
                <a:solidFill>
                  <a:srgbClr val="C00000"/>
                </a:solidFill>
                <a:latin typeface="Adobe Arabic" pitchFamily="18" charset="-78"/>
                <a:cs typeface="Adobe Arabic" pitchFamily="18" charset="-78"/>
              </a:rPr>
              <a:t>: </a:t>
            </a:r>
            <a:r>
              <a:rPr lang="en-US" sz="1800" b="1" dirty="0">
                <a:solidFill>
                  <a:schemeClr val="tx1">
                    <a:lumMod val="85000"/>
                    <a:lumOff val="15000"/>
                  </a:schemeClr>
                </a:solidFill>
                <a:latin typeface="Adobe Arabic" pitchFamily="18" charset="-78"/>
                <a:cs typeface="Adobe Arabic" pitchFamily="18" charset="-78"/>
              </a:rPr>
              <a:t>(medial) for articulation with the ulna </a:t>
            </a:r>
          </a:p>
          <a:p>
            <a:pPr marL="742950" lvl="2" indent="-342900" algn="just"/>
            <a:r>
              <a:rPr lang="en-US" sz="1800" b="1" dirty="0" err="1">
                <a:solidFill>
                  <a:srgbClr val="C00000"/>
                </a:solidFill>
                <a:latin typeface="Adobe Arabic" pitchFamily="18" charset="-78"/>
                <a:cs typeface="Adobe Arabic" pitchFamily="18" charset="-78"/>
              </a:rPr>
              <a:t>Capitulum</a:t>
            </a:r>
            <a:r>
              <a:rPr lang="en-US" sz="1800" b="1" dirty="0">
                <a:solidFill>
                  <a:srgbClr val="C00000"/>
                </a:solidFill>
                <a:latin typeface="Adobe Arabic" pitchFamily="18" charset="-78"/>
                <a:cs typeface="Adobe Arabic" pitchFamily="18" charset="-78"/>
              </a:rPr>
              <a:t>: </a:t>
            </a:r>
            <a:r>
              <a:rPr lang="en-US" sz="1800" b="1" dirty="0">
                <a:solidFill>
                  <a:schemeClr val="tx1">
                    <a:lumMod val="85000"/>
                    <a:lumOff val="15000"/>
                  </a:schemeClr>
                </a:solidFill>
                <a:latin typeface="Adobe Arabic" pitchFamily="18" charset="-78"/>
                <a:cs typeface="Adobe Arabic" pitchFamily="18" charset="-78"/>
              </a:rPr>
              <a:t>(lateral) for articulation with the radius.</a:t>
            </a:r>
          </a:p>
          <a:p>
            <a:pPr marL="742950" lvl="2" indent="-342900" algn="just"/>
            <a:r>
              <a:rPr lang="en-US" sz="1800" b="1" dirty="0" err="1">
                <a:solidFill>
                  <a:srgbClr val="C00000"/>
                </a:solidFill>
                <a:latin typeface="Adobe Arabic" pitchFamily="18" charset="-78"/>
                <a:cs typeface="Adobe Arabic" pitchFamily="18" charset="-78"/>
              </a:rPr>
              <a:t>Coronoid</a:t>
            </a:r>
            <a:r>
              <a:rPr lang="en-US" sz="1800" b="1" dirty="0">
                <a:solidFill>
                  <a:srgbClr val="C00000"/>
                </a:solidFill>
                <a:latin typeface="Adobe Arabic" pitchFamily="18" charset="-78"/>
                <a:cs typeface="Adobe Arabic" pitchFamily="18" charset="-78"/>
              </a:rPr>
              <a:t> fossa: </a:t>
            </a:r>
            <a:r>
              <a:rPr lang="en-US" sz="1800" b="1" dirty="0">
                <a:solidFill>
                  <a:schemeClr val="tx1">
                    <a:lumMod val="85000"/>
                    <a:lumOff val="15000"/>
                  </a:schemeClr>
                </a:solidFill>
                <a:latin typeface="Adobe Arabic" pitchFamily="18" charset="-78"/>
                <a:cs typeface="Adobe Arabic" pitchFamily="18" charset="-78"/>
              </a:rPr>
              <a:t>above the </a:t>
            </a:r>
            <a:r>
              <a:rPr lang="en-US" sz="1800" b="1" dirty="0" err="1">
                <a:solidFill>
                  <a:schemeClr val="tx1">
                    <a:lumMod val="85000"/>
                    <a:lumOff val="15000"/>
                  </a:schemeClr>
                </a:solidFill>
                <a:latin typeface="Adobe Arabic" pitchFamily="18" charset="-78"/>
                <a:cs typeface="Adobe Arabic" pitchFamily="18" charset="-78"/>
              </a:rPr>
              <a:t>trochlea</a:t>
            </a:r>
            <a:r>
              <a:rPr lang="en-US" sz="1800" b="1" dirty="0">
                <a:solidFill>
                  <a:schemeClr val="tx1">
                    <a:lumMod val="85000"/>
                    <a:lumOff val="15000"/>
                  </a:schemeClr>
                </a:solidFill>
                <a:latin typeface="Adobe Arabic" pitchFamily="18" charset="-78"/>
                <a:cs typeface="Adobe Arabic" pitchFamily="18" charset="-78"/>
              </a:rPr>
              <a:t> (anteriorly)</a:t>
            </a:r>
          </a:p>
          <a:p>
            <a:pPr marL="742950" lvl="2" indent="-342900" algn="just"/>
            <a:r>
              <a:rPr lang="en-US" sz="1800" b="1" dirty="0">
                <a:solidFill>
                  <a:srgbClr val="C00000"/>
                </a:solidFill>
                <a:latin typeface="Adobe Arabic" pitchFamily="18" charset="-78"/>
                <a:cs typeface="Adobe Arabic" pitchFamily="18" charset="-78"/>
              </a:rPr>
              <a:t>Radial fossa: </a:t>
            </a:r>
            <a:r>
              <a:rPr lang="en-US" sz="1800" b="1" dirty="0">
                <a:solidFill>
                  <a:schemeClr val="tx1">
                    <a:lumMod val="85000"/>
                    <a:lumOff val="15000"/>
                  </a:schemeClr>
                </a:solidFill>
                <a:latin typeface="Adobe Arabic" pitchFamily="18" charset="-78"/>
                <a:cs typeface="Adobe Arabic" pitchFamily="18" charset="-78"/>
              </a:rPr>
              <a:t>above the </a:t>
            </a:r>
            <a:r>
              <a:rPr lang="en-US" sz="1800" b="1" dirty="0" err="1">
                <a:solidFill>
                  <a:schemeClr val="tx1">
                    <a:lumMod val="85000"/>
                    <a:lumOff val="15000"/>
                  </a:schemeClr>
                </a:solidFill>
                <a:latin typeface="Adobe Arabic" pitchFamily="18" charset="-78"/>
                <a:cs typeface="Adobe Arabic" pitchFamily="18" charset="-78"/>
              </a:rPr>
              <a:t>capitulum</a:t>
            </a:r>
            <a:r>
              <a:rPr lang="en-US" sz="1800" b="1" dirty="0">
                <a:solidFill>
                  <a:schemeClr val="tx1">
                    <a:lumMod val="85000"/>
                    <a:lumOff val="15000"/>
                  </a:schemeClr>
                </a:solidFill>
                <a:latin typeface="Adobe Arabic" pitchFamily="18" charset="-78"/>
                <a:cs typeface="Adobe Arabic" pitchFamily="18" charset="-78"/>
              </a:rPr>
              <a:t> </a:t>
            </a:r>
          </a:p>
          <a:p>
            <a:pPr marL="742950" lvl="2" indent="-342900" algn="just"/>
            <a:r>
              <a:rPr lang="en-US" sz="1800" b="1" dirty="0" err="1">
                <a:solidFill>
                  <a:srgbClr val="C00000"/>
                </a:solidFill>
                <a:latin typeface="Adobe Arabic" pitchFamily="18" charset="-78"/>
                <a:cs typeface="Adobe Arabic" pitchFamily="18" charset="-78"/>
              </a:rPr>
              <a:t>Olecranon</a:t>
            </a:r>
            <a:r>
              <a:rPr lang="en-US" sz="1800" b="1" dirty="0">
                <a:solidFill>
                  <a:srgbClr val="C00000"/>
                </a:solidFill>
                <a:latin typeface="Adobe Arabic" pitchFamily="18" charset="-78"/>
                <a:cs typeface="Adobe Arabic" pitchFamily="18" charset="-78"/>
              </a:rPr>
              <a:t> fossa: </a:t>
            </a:r>
            <a:r>
              <a:rPr lang="en-US" sz="1800" b="1" dirty="0">
                <a:solidFill>
                  <a:schemeClr val="tx1">
                    <a:lumMod val="85000"/>
                    <a:lumOff val="15000"/>
                  </a:schemeClr>
                </a:solidFill>
                <a:latin typeface="Adobe Arabic" pitchFamily="18" charset="-78"/>
                <a:cs typeface="Adobe Arabic" pitchFamily="18" charset="-78"/>
              </a:rPr>
              <a:t>above the </a:t>
            </a:r>
            <a:r>
              <a:rPr lang="en-US" sz="1800" b="1" dirty="0" err="1">
                <a:solidFill>
                  <a:schemeClr val="tx1">
                    <a:lumMod val="85000"/>
                    <a:lumOff val="15000"/>
                  </a:schemeClr>
                </a:solidFill>
                <a:latin typeface="Adobe Arabic" pitchFamily="18" charset="-78"/>
                <a:cs typeface="Adobe Arabic" pitchFamily="18" charset="-78"/>
              </a:rPr>
              <a:t>trochlea</a:t>
            </a:r>
            <a:r>
              <a:rPr lang="en-US" sz="1800" b="1" dirty="0">
                <a:solidFill>
                  <a:schemeClr val="tx1">
                    <a:lumMod val="85000"/>
                    <a:lumOff val="15000"/>
                  </a:schemeClr>
                </a:solidFill>
                <a:latin typeface="Adobe Arabic" pitchFamily="18" charset="-78"/>
                <a:cs typeface="Adobe Arabic" pitchFamily="18" charset="-78"/>
              </a:rPr>
              <a:t> (posteriorly).</a:t>
            </a:r>
          </a:p>
          <a:p>
            <a:pPr lvl="1">
              <a:buFont typeface="Wingdings" pitchFamily="2" charset="2"/>
              <a:buChar char="v"/>
            </a:pPr>
            <a:endParaRPr lang="ar-SA" dirty="0"/>
          </a:p>
        </p:txBody>
      </p:sp>
      <p:sp>
        <p:nvSpPr>
          <p:cNvPr id="14" name="TextBox 13"/>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ARM (HUMERUS)</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3074" name="Picture 2" descr="https://s-media-cache-ak0.pinimg.com/736x/15/48/4b/15484bac9482cc28e93305dfb6fe623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66216" y="1268760"/>
            <a:ext cx="4347089" cy="34493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 y="1124744"/>
            <a:ext cx="4644008" cy="4176464"/>
          </a:xfrm>
        </p:spPr>
        <p:txBody>
          <a:bodyPr>
            <a:noAutofit/>
          </a:bodyPr>
          <a:lstStyle/>
          <a:p>
            <a:pPr marL="342900" lvl="1" indent="-342900" algn="just">
              <a:buFont typeface="Wingdings" pitchFamily="2" charset="2"/>
              <a:buChar char="q"/>
            </a:pPr>
            <a:r>
              <a:rPr lang="en-US" sz="1900" dirty="0">
                <a:solidFill>
                  <a:schemeClr val="accent4">
                    <a:lumMod val="50000"/>
                  </a:schemeClr>
                </a:solidFill>
                <a:latin typeface="Bodoni MT Black" pitchFamily="18" charset="0"/>
              </a:rPr>
              <a:t>Most common  fractures of the surgical neck especially in elder people with osteoporosis.</a:t>
            </a:r>
          </a:p>
          <a:p>
            <a:pPr marL="342900" lvl="1" indent="-342900" algn="just">
              <a:buFont typeface="Wingdings" pitchFamily="2" charset="2"/>
              <a:buChar char="q"/>
            </a:pPr>
            <a:r>
              <a:rPr lang="en-US" sz="1900" dirty="0">
                <a:solidFill>
                  <a:schemeClr val="accent4">
                    <a:lumMod val="50000"/>
                  </a:schemeClr>
                </a:solidFill>
                <a:latin typeface="Bodoni MT Black" pitchFamily="18" charset="0"/>
              </a:rPr>
              <a:t>The fracture results from falling on the hand (</a:t>
            </a:r>
            <a:r>
              <a:rPr lang="en-US" sz="1900" dirty="0" err="1">
                <a:solidFill>
                  <a:schemeClr val="accent4">
                    <a:lumMod val="50000"/>
                  </a:schemeClr>
                </a:solidFill>
                <a:latin typeface="Bodoni MT Black" pitchFamily="18" charset="0"/>
              </a:rPr>
              <a:t>transmittion</a:t>
            </a:r>
            <a:r>
              <a:rPr lang="en-US" sz="1900" dirty="0">
                <a:solidFill>
                  <a:schemeClr val="accent4">
                    <a:lumMod val="50000"/>
                  </a:schemeClr>
                </a:solidFill>
                <a:latin typeface="Bodoni MT Black" pitchFamily="18" charset="0"/>
              </a:rPr>
              <a:t> of force through the bones of forearm of the extended limb). </a:t>
            </a:r>
          </a:p>
          <a:p>
            <a:pPr marL="342900" lvl="1" indent="-342900" algn="just">
              <a:buFont typeface="Wingdings" pitchFamily="2" charset="2"/>
              <a:buChar char="q"/>
            </a:pPr>
            <a:r>
              <a:rPr lang="en-US" sz="1900" dirty="0">
                <a:solidFill>
                  <a:schemeClr val="accent4">
                    <a:lumMod val="50000"/>
                  </a:schemeClr>
                </a:solidFill>
                <a:latin typeface="Bodoni MT Black" pitchFamily="18" charset="0"/>
              </a:rPr>
              <a:t>In younger people, fractures of the greater tubercle results from falling on the hand when the arm is abducted .</a:t>
            </a:r>
          </a:p>
          <a:p>
            <a:pPr marL="342900" lvl="1" indent="-342900" algn="just">
              <a:buFont typeface="Wingdings" pitchFamily="2" charset="2"/>
              <a:buChar char="q"/>
            </a:pPr>
            <a:r>
              <a:rPr lang="en-US" sz="1900" dirty="0">
                <a:solidFill>
                  <a:schemeClr val="accent4">
                    <a:lumMod val="50000"/>
                  </a:schemeClr>
                </a:solidFill>
                <a:latin typeface="Bodoni MT Black" pitchFamily="18" charset="0"/>
              </a:rPr>
              <a:t>The body of the humerus can be fractured by a direct blow to the arm or by  indirect injury as  falling on the </a:t>
            </a:r>
            <a:r>
              <a:rPr lang="en-US" sz="1900" dirty="0" err="1">
                <a:solidFill>
                  <a:schemeClr val="accent4">
                    <a:lumMod val="50000"/>
                  </a:schemeClr>
                </a:solidFill>
                <a:latin typeface="Bodoni MT Black" pitchFamily="18" charset="0"/>
              </a:rPr>
              <a:t>oustretched</a:t>
            </a:r>
            <a:r>
              <a:rPr lang="en-US" sz="1900" dirty="0">
                <a:solidFill>
                  <a:schemeClr val="accent4">
                    <a:lumMod val="50000"/>
                  </a:schemeClr>
                </a:solidFill>
                <a:latin typeface="Bodoni MT Black" pitchFamily="18" charset="0"/>
              </a:rPr>
              <a:t> hand.</a:t>
            </a:r>
          </a:p>
          <a:p>
            <a:pPr marL="1200150" lvl="3" indent="-342900" algn="just">
              <a:buFont typeface="Courier New" pitchFamily="49" charset="0"/>
              <a:buChar char="o"/>
            </a:pPr>
            <a:endParaRPr lang="en-US" sz="1900" dirty="0" smtClean="0">
              <a:solidFill>
                <a:schemeClr val="tx1">
                  <a:lumMod val="95000"/>
                  <a:lumOff val="5000"/>
                </a:schemeClr>
              </a:solidFill>
            </a:endParaRPr>
          </a:p>
          <a:p>
            <a:pPr lvl="1">
              <a:buNone/>
            </a:pPr>
            <a:endParaRPr lang="ar-SA" dirty="0"/>
          </a:p>
        </p:txBody>
      </p:sp>
      <p:sp>
        <p:nvSpPr>
          <p:cNvPr id="13" name="TextBox 12"/>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FRACTURES OF HUMERUS</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7" name="Picture 2" descr="https://s-media-cache-ak0.pinimg.com/736x/15/48/4b/15484bac9482cc28e93305dfb6fe623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1268760"/>
            <a:ext cx="4347089" cy="34493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0" y="1412776"/>
            <a:ext cx="5220072" cy="2736304"/>
          </a:xfrm>
        </p:spPr>
        <p:txBody>
          <a:bodyPr>
            <a:noAutofit/>
          </a:bodyPr>
          <a:lstStyle/>
          <a:p>
            <a:pPr marL="342900" lvl="1" indent="-342900" algn="just">
              <a:lnSpc>
                <a:spcPct val="150000"/>
              </a:lnSpc>
              <a:buFont typeface="Wingdings" pitchFamily="2" charset="2"/>
              <a:buChar char="q"/>
            </a:pPr>
            <a:r>
              <a:rPr lang="en-US" sz="1900" dirty="0">
                <a:solidFill>
                  <a:schemeClr val="accent4">
                    <a:lumMod val="50000"/>
                  </a:schemeClr>
                </a:solidFill>
                <a:latin typeface="Bodoni MT Black" pitchFamily="18" charset="0"/>
              </a:rPr>
              <a:t>Surgical neck: </a:t>
            </a:r>
            <a:r>
              <a:rPr lang="en-US" sz="1900" dirty="0">
                <a:solidFill>
                  <a:srgbClr val="FFC000"/>
                </a:solidFill>
                <a:latin typeface="Bodoni MT Black" pitchFamily="18" charset="0"/>
              </a:rPr>
              <a:t>Axillary nerve</a:t>
            </a:r>
          </a:p>
          <a:p>
            <a:pPr marL="342900" lvl="1" indent="-342900" algn="just">
              <a:lnSpc>
                <a:spcPct val="150000"/>
              </a:lnSpc>
              <a:buFont typeface="Wingdings" pitchFamily="2" charset="2"/>
              <a:buChar char="q"/>
            </a:pPr>
            <a:r>
              <a:rPr lang="en-US" sz="1900" dirty="0">
                <a:solidFill>
                  <a:schemeClr val="accent4">
                    <a:lumMod val="50000"/>
                  </a:schemeClr>
                </a:solidFill>
                <a:latin typeface="Bodoni MT Black" pitchFamily="18" charset="0"/>
              </a:rPr>
              <a:t>Radial groove: </a:t>
            </a:r>
            <a:r>
              <a:rPr lang="en-US" sz="1900" dirty="0">
                <a:solidFill>
                  <a:srgbClr val="FFC000"/>
                </a:solidFill>
                <a:latin typeface="Bodoni MT Black" pitchFamily="18" charset="0"/>
              </a:rPr>
              <a:t>Radial nerve</a:t>
            </a:r>
          </a:p>
          <a:p>
            <a:pPr marL="342900" lvl="1" indent="-342900" algn="just">
              <a:lnSpc>
                <a:spcPct val="150000"/>
              </a:lnSpc>
              <a:buFont typeface="Wingdings" pitchFamily="2" charset="2"/>
              <a:buChar char="q"/>
            </a:pPr>
            <a:r>
              <a:rPr lang="en-US" sz="1900" dirty="0">
                <a:solidFill>
                  <a:schemeClr val="accent4">
                    <a:lumMod val="50000"/>
                  </a:schemeClr>
                </a:solidFill>
                <a:latin typeface="Bodoni MT Black" pitchFamily="18" charset="0"/>
              </a:rPr>
              <a:t>Distal end of humerus: </a:t>
            </a:r>
            <a:r>
              <a:rPr lang="en-US" sz="1900" dirty="0">
                <a:solidFill>
                  <a:srgbClr val="FFC000"/>
                </a:solidFill>
                <a:latin typeface="Bodoni MT Black" pitchFamily="18" charset="0"/>
              </a:rPr>
              <a:t>Median nerve</a:t>
            </a:r>
          </a:p>
          <a:p>
            <a:pPr marL="342900" lvl="1" indent="-342900" algn="just">
              <a:lnSpc>
                <a:spcPct val="150000"/>
              </a:lnSpc>
              <a:buFont typeface="Wingdings" pitchFamily="2" charset="2"/>
              <a:buChar char="q"/>
            </a:pPr>
            <a:r>
              <a:rPr lang="en-US" sz="1900" dirty="0">
                <a:solidFill>
                  <a:schemeClr val="accent4">
                    <a:lumMod val="50000"/>
                  </a:schemeClr>
                </a:solidFill>
                <a:latin typeface="Bodoni MT Black" pitchFamily="18" charset="0"/>
              </a:rPr>
              <a:t>Medial epicondyle: </a:t>
            </a:r>
            <a:r>
              <a:rPr lang="en-US" sz="1900" dirty="0">
                <a:solidFill>
                  <a:srgbClr val="FFC000"/>
                </a:solidFill>
                <a:latin typeface="Bodoni MT Black" pitchFamily="18" charset="0"/>
              </a:rPr>
              <a:t>Ulnar nerve</a:t>
            </a:r>
          </a:p>
          <a:p>
            <a:pPr marL="1200150" lvl="3" indent="-342900" algn="just">
              <a:buFont typeface="Courier New" pitchFamily="49" charset="0"/>
              <a:buChar char="o"/>
            </a:pPr>
            <a:endParaRPr lang="en-US" sz="1900" dirty="0" smtClean="0">
              <a:solidFill>
                <a:schemeClr val="tx1">
                  <a:lumMod val="95000"/>
                  <a:lumOff val="5000"/>
                </a:schemeClr>
              </a:solidFill>
            </a:endParaRPr>
          </a:p>
          <a:p>
            <a:pPr lvl="1">
              <a:buNone/>
            </a:pPr>
            <a:endParaRPr lang="ar-SA" dirty="0"/>
          </a:p>
        </p:txBody>
      </p:sp>
      <p:sp>
        <p:nvSpPr>
          <p:cNvPr id="13" name="TextBox 12"/>
          <p:cNvSpPr txBox="1"/>
          <p:nvPr/>
        </p:nvSpPr>
        <p:spPr>
          <a:xfrm>
            <a:off x="0" y="0"/>
            <a:ext cx="9144000" cy="1077218"/>
          </a:xfrm>
          <a:prstGeom prst="rect">
            <a:avLst/>
          </a:prstGeom>
          <a:noFill/>
        </p:spPr>
        <p:txBody>
          <a:bodyPr wrap="square" rtlCol="0">
            <a:spAutoFit/>
          </a:bodyPr>
          <a:lstStyle/>
          <a:p>
            <a:pPr algn="ctr"/>
            <a:r>
              <a:rPr lang="en-US" sz="3200" b="1" dirty="0" smtClean="0">
                <a:solidFill>
                  <a:srgbClr val="3333FF"/>
                </a:solidFill>
                <a:effectLst>
                  <a:outerShdw blurRad="38100" dist="38100" dir="2700000" algn="tl">
                    <a:srgbClr val="000000"/>
                  </a:outerShdw>
                </a:effectLst>
                <a:latin typeface="Bodoni MT Black" pitchFamily="18" charset="0"/>
                <a:ea typeface="+mj-ea"/>
                <a:cs typeface="+mj-cs"/>
              </a:rPr>
              <a:t>NERVES AFFECTED IN FRACTURES OF HUMERUS</a:t>
            </a:r>
            <a:endParaRPr lang="en-US" sz="32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7" name="Picture 3" descr="C:\Users\Administrator\Pictures\Picture1.jpg"/>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7" y="1124744"/>
            <a:ext cx="4032447" cy="46273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y Documents\Student Gray\7. Upper limb\F66122-007-f027.jpg"/>
          <p:cNvPicPr>
            <a:picLocks noGrp="1" noChangeAspect="1" noChangeArrowheads="1"/>
          </p:cNvPicPr>
          <p:nvPr>
            <p:ph sz="half" idx="1"/>
          </p:nvPr>
        </p:nvPicPr>
        <p:blipFill>
          <a:blip r:embed="rId3" cstate="print"/>
          <a:srcRect l="14264" r="14416" b="4907"/>
          <a:stretch>
            <a:fillRect/>
          </a:stretch>
        </p:blipFill>
        <p:spPr bwMode="auto">
          <a:xfrm>
            <a:off x="5364088" y="1124744"/>
            <a:ext cx="2487549" cy="2736304"/>
          </a:xfrm>
          <a:prstGeom prst="rect">
            <a:avLst/>
          </a:prstGeom>
          <a:ln>
            <a:noFill/>
          </a:ln>
          <a:effectLst>
            <a:softEdge rad="112500"/>
          </a:effectLst>
        </p:spPr>
      </p:pic>
      <p:sp>
        <p:nvSpPr>
          <p:cNvPr id="3" name="Content Placeholder 2"/>
          <p:cNvSpPr>
            <a:spLocks noGrp="1"/>
          </p:cNvSpPr>
          <p:nvPr>
            <p:ph sz="half" idx="2"/>
          </p:nvPr>
        </p:nvSpPr>
        <p:spPr>
          <a:xfrm>
            <a:off x="107504" y="1340768"/>
            <a:ext cx="5040560" cy="2592288"/>
          </a:xfrm>
          <a:solidFill>
            <a:schemeClr val="bg1"/>
          </a:solidFill>
        </p:spPr>
        <p:txBody>
          <a:bodyPr>
            <a:normAutofit/>
          </a:bodyPr>
          <a:lstStyle/>
          <a:p>
            <a:pPr marL="342900" lvl="1" indent="-342900" algn="just">
              <a:buFont typeface="Wingdings" pitchFamily="2" charset="2"/>
              <a:buChar char="q"/>
            </a:pPr>
            <a:r>
              <a:rPr lang="en-US" sz="1900" dirty="0">
                <a:solidFill>
                  <a:schemeClr val="accent4">
                    <a:lumMod val="50000"/>
                  </a:schemeClr>
                </a:solidFill>
                <a:latin typeface="Bodoni MT Black" pitchFamily="18" charset="0"/>
              </a:rPr>
              <a:t>Head of the humerus with the glenoid cavity of the scapula form the </a:t>
            </a:r>
            <a:r>
              <a:rPr lang="en-US" sz="1900" dirty="0">
                <a:solidFill>
                  <a:schemeClr val="accent6">
                    <a:lumMod val="75000"/>
                  </a:schemeClr>
                </a:solidFill>
                <a:latin typeface="Bodoni MT Black" pitchFamily="18" charset="0"/>
              </a:rPr>
              <a:t>Shoulder joint.</a:t>
            </a:r>
          </a:p>
          <a:p>
            <a:pPr marL="342900" lvl="1" indent="-342900" algn="just">
              <a:buFont typeface="Wingdings" pitchFamily="2" charset="2"/>
              <a:buChar char="q"/>
            </a:pPr>
            <a:r>
              <a:rPr lang="en-US" sz="1900" dirty="0">
                <a:solidFill>
                  <a:schemeClr val="accent4">
                    <a:lumMod val="50000"/>
                  </a:schemeClr>
                </a:solidFill>
                <a:latin typeface="Bodoni MT Black" pitchFamily="18" charset="0"/>
              </a:rPr>
              <a:t>Lower end (</a:t>
            </a:r>
            <a:r>
              <a:rPr lang="en-US" sz="1900" dirty="0" err="1">
                <a:solidFill>
                  <a:schemeClr val="accent4">
                    <a:lumMod val="50000"/>
                  </a:schemeClr>
                </a:solidFill>
                <a:latin typeface="Bodoni MT Black" pitchFamily="18" charset="0"/>
              </a:rPr>
              <a:t>Trochlea</a:t>
            </a:r>
            <a:r>
              <a:rPr lang="en-US" sz="1900" dirty="0">
                <a:solidFill>
                  <a:schemeClr val="accent4">
                    <a:lumMod val="50000"/>
                  </a:schemeClr>
                </a:solidFill>
                <a:latin typeface="Bodoni MT Black" pitchFamily="18" charset="0"/>
              </a:rPr>
              <a:t> &amp; </a:t>
            </a:r>
            <a:r>
              <a:rPr lang="en-US" sz="1900" dirty="0" err="1">
                <a:solidFill>
                  <a:schemeClr val="accent4">
                    <a:lumMod val="50000"/>
                  </a:schemeClr>
                </a:solidFill>
                <a:latin typeface="Bodoni MT Black" pitchFamily="18" charset="0"/>
              </a:rPr>
              <a:t>Capitulum</a:t>
            </a:r>
            <a:r>
              <a:rPr lang="en-US" sz="1900" dirty="0">
                <a:solidFill>
                  <a:schemeClr val="accent4">
                    <a:lumMod val="50000"/>
                  </a:schemeClr>
                </a:solidFill>
                <a:latin typeface="Bodoni MT Black" pitchFamily="18" charset="0"/>
              </a:rPr>
              <a:t>) with the upper ends of the radius &amp; ulna form the </a:t>
            </a:r>
            <a:r>
              <a:rPr lang="en-US" sz="1900" dirty="0">
                <a:solidFill>
                  <a:schemeClr val="accent6">
                    <a:lumMod val="75000"/>
                  </a:schemeClr>
                </a:solidFill>
                <a:latin typeface="Bodoni MT Black" pitchFamily="18" charset="0"/>
              </a:rPr>
              <a:t>Elbow joint.</a:t>
            </a:r>
            <a:endParaRPr lang="ar-SA" sz="1900" dirty="0">
              <a:solidFill>
                <a:schemeClr val="accent6">
                  <a:lumMod val="75000"/>
                </a:schemeClr>
              </a:solidFill>
              <a:latin typeface="Bodoni MT Black" pitchFamily="18" charset="0"/>
            </a:endParaRPr>
          </a:p>
          <a:p>
            <a:pPr algn="just">
              <a:buNone/>
            </a:pPr>
            <a:endParaRPr lang="ar-SA" sz="2200" dirty="0"/>
          </a:p>
        </p:txBody>
      </p:sp>
      <p:pic>
        <p:nvPicPr>
          <p:cNvPr id="6" name="Picture 2" descr="C:\Documents and Settings\User\My Documents\Student Gray\7. Upper limb\F66122-007-f070a.jpg"/>
          <p:cNvPicPr>
            <a:picLocks noChangeAspect="1" noChangeArrowheads="1"/>
          </p:cNvPicPr>
          <p:nvPr/>
        </p:nvPicPr>
        <p:blipFill>
          <a:blip r:embed="rId4" cstate="print"/>
          <a:srcRect l="15207" r="15207" b="6937"/>
          <a:stretch>
            <a:fillRect/>
          </a:stretch>
        </p:blipFill>
        <p:spPr bwMode="auto">
          <a:xfrm>
            <a:off x="5364088" y="4018192"/>
            <a:ext cx="2664296" cy="2507152"/>
          </a:xfrm>
          <a:prstGeom prst="rect">
            <a:avLst/>
          </a:prstGeom>
          <a:ln>
            <a:noFill/>
          </a:ln>
          <a:effectLst>
            <a:softEdge rad="112500"/>
          </a:effectLst>
        </p:spPr>
      </p:pic>
      <p:sp>
        <p:nvSpPr>
          <p:cNvPr id="7" name="Right Arrow 6"/>
          <p:cNvSpPr/>
          <p:nvPr/>
        </p:nvSpPr>
        <p:spPr>
          <a:xfrm>
            <a:off x="6221344" y="2053438"/>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64220" y="4810856"/>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ARTICULATIONS</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363272" cy="2548880"/>
          </a:xfrm>
        </p:spPr>
        <p:txBody>
          <a:bodyPr>
            <a:normAutofit/>
          </a:bodyPr>
          <a:lstStyle/>
          <a:p>
            <a:pPr marL="0" indent="0" eaLnBrk="0" fontAlgn="base" hangingPunct="0">
              <a:spcAft>
                <a:spcPct val="0"/>
              </a:spcAft>
              <a:buClr>
                <a:schemeClr val="hlink"/>
              </a:buClr>
              <a:buNone/>
              <a:defRPr/>
            </a:pPr>
            <a:r>
              <a:rPr lang="en-US" sz="2400" b="1" i="1" dirty="0">
                <a:solidFill>
                  <a:srgbClr val="C00000"/>
                </a:solidFill>
                <a:latin typeface="Adobe Arabic" pitchFamily="18" charset="-78"/>
                <a:cs typeface="Adobe Arabic" pitchFamily="18" charset="-78"/>
              </a:rPr>
              <a:t>At the end of the lecture, students should be able to:</a:t>
            </a:r>
          </a:p>
          <a:p>
            <a:pPr marL="742950" lvl="2" indent="-342900" algn="just" fontAlgn="base">
              <a:lnSpc>
                <a:spcPct val="150000"/>
              </a:lnSpc>
              <a:spcAft>
                <a:spcPct val="0"/>
              </a:spcAft>
              <a:buClr>
                <a:schemeClr val="accent4">
                  <a:lumMod val="25000"/>
                </a:schemeClr>
              </a:buClr>
              <a:buFont typeface="Courier New" pitchFamily="49" charset="0"/>
              <a:buChar char="o"/>
              <a:defRPr/>
            </a:pPr>
            <a:r>
              <a:rPr lang="en-US" sz="1800" dirty="0">
                <a:solidFill>
                  <a:schemeClr val="accent4">
                    <a:lumMod val="50000"/>
                  </a:schemeClr>
                </a:solidFill>
                <a:latin typeface="Bodoni MT Black" pitchFamily="18" charset="0"/>
              </a:rPr>
              <a:t>List the different bones of the Upper Limb.</a:t>
            </a:r>
          </a:p>
          <a:p>
            <a:pPr marL="742950" lvl="2" indent="-342900" algn="just" fontAlgn="base">
              <a:lnSpc>
                <a:spcPct val="150000"/>
              </a:lnSpc>
              <a:spcAft>
                <a:spcPct val="0"/>
              </a:spcAft>
              <a:buClr>
                <a:schemeClr val="accent4">
                  <a:lumMod val="25000"/>
                </a:schemeClr>
              </a:buClr>
              <a:buFont typeface="Courier New" pitchFamily="49" charset="0"/>
              <a:buChar char="o"/>
              <a:defRPr/>
            </a:pPr>
            <a:r>
              <a:rPr lang="en-US" sz="1800" dirty="0">
                <a:solidFill>
                  <a:schemeClr val="accent4">
                    <a:lumMod val="50000"/>
                  </a:schemeClr>
                </a:solidFill>
                <a:latin typeface="Bodoni MT Black" pitchFamily="18" charset="0"/>
              </a:rPr>
              <a:t>List the characteristic features of each bone.</a:t>
            </a:r>
          </a:p>
          <a:p>
            <a:pPr marL="742950" lvl="2" indent="-342900" algn="just" fontAlgn="base">
              <a:lnSpc>
                <a:spcPct val="150000"/>
              </a:lnSpc>
              <a:spcAft>
                <a:spcPct val="0"/>
              </a:spcAft>
              <a:buClr>
                <a:schemeClr val="accent4">
                  <a:lumMod val="25000"/>
                </a:schemeClr>
              </a:buClr>
              <a:buFont typeface="Courier New" pitchFamily="49" charset="0"/>
              <a:buChar char="o"/>
              <a:defRPr/>
            </a:pPr>
            <a:r>
              <a:rPr lang="en-US" sz="1800" dirty="0">
                <a:solidFill>
                  <a:schemeClr val="accent4">
                    <a:lumMod val="50000"/>
                  </a:schemeClr>
                </a:solidFill>
                <a:latin typeface="Bodoni MT Black" pitchFamily="18" charset="0"/>
              </a:rPr>
              <a:t>Differentiate between bones of right and left sides.</a:t>
            </a:r>
          </a:p>
          <a:p>
            <a:pPr marL="742950" lvl="2" indent="-342900" algn="just" fontAlgn="base">
              <a:lnSpc>
                <a:spcPct val="150000"/>
              </a:lnSpc>
              <a:spcAft>
                <a:spcPct val="0"/>
              </a:spcAft>
              <a:buClr>
                <a:schemeClr val="accent4">
                  <a:lumMod val="25000"/>
                </a:schemeClr>
              </a:buClr>
              <a:buFont typeface="Courier New" pitchFamily="49" charset="0"/>
              <a:buChar char="o"/>
              <a:defRPr/>
            </a:pPr>
            <a:r>
              <a:rPr lang="en-US" sz="1800" dirty="0">
                <a:solidFill>
                  <a:schemeClr val="accent4">
                    <a:lumMod val="50000"/>
                  </a:schemeClr>
                </a:solidFill>
                <a:latin typeface="Bodoni MT Black" pitchFamily="18" charset="0"/>
              </a:rPr>
              <a:t>List the articulations between the different bones.</a:t>
            </a:r>
          </a:p>
        </p:txBody>
      </p:sp>
      <p:sp>
        <p:nvSpPr>
          <p:cNvPr id="5" name="Title 1"/>
          <p:cNvSpPr>
            <a:spLocks noGrp="1"/>
          </p:cNvSpPr>
          <p:nvPr>
            <p:ph type="title"/>
          </p:nvPr>
        </p:nvSpPr>
        <p:spPr>
          <a:xfrm>
            <a:off x="457200" y="274638"/>
            <a:ext cx="8229600" cy="1143000"/>
          </a:xfrm>
        </p:spPr>
        <p:txBody>
          <a:bodyPr/>
          <a:lstStyle/>
          <a:p>
            <a:pPr>
              <a:defRPr/>
            </a:pPr>
            <a:r>
              <a:rPr lang="en-US" sz="4000" b="1" dirty="0" smtClean="0">
                <a:solidFill>
                  <a:srgbClr val="3333FF"/>
                </a:solidFill>
                <a:effectLst>
                  <a:outerShdw blurRad="38100" dist="38100" dir="2700000" algn="tl">
                    <a:srgbClr val="000000">
                      <a:alpha val="43137"/>
                    </a:srgbClr>
                  </a:outerShdw>
                </a:effectLst>
                <a:latin typeface="Bodoni MT Black" pitchFamily="18" charset="0"/>
              </a:rPr>
              <a:t>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0" y="1124744"/>
            <a:ext cx="5400600" cy="5112568"/>
          </a:xfrm>
          <a:ln w="38100">
            <a:solidFill>
              <a:schemeClr val="bg1"/>
            </a:solidFill>
          </a:ln>
        </p:spPr>
        <p:txBody>
          <a:bodyPr>
            <a:noAutofit/>
          </a:bodyPr>
          <a:lstStyle/>
          <a:p>
            <a:pPr marL="0" indent="0" algn="just">
              <a:buNone/>
            </a:pPr>
            <a:r>
              <a:rPr lang="en-US" sz="2000" dirty="0">
                <a:solidFill>
                  <a:schemeClr val="accent6">
                    <a:lumMod val="75000"/>
                  </a:schemeClr>
                </a:solidFill>
                <a:latin typeface="Bodoni MT Black" pitchFamily="18" charset="0"/>
              </a:rPr>
              <a:t>Distal Humeral Fracture</a:t>
            </a:r>
          </a:p>
          <a:p>
            <a:pPr algn="just">
              <a:buFont typeface="Wingdings" pitchFamily="2" charset="2"/>
              <a:buChar char="q"/>
            </a:pPr>
            <a:r>
              <a:rPr lang="en-US" sz="1900" dirty="0" smtClean="0">
                <a:solidFill>
                  <a:schemeClr val="accent4">
                    <a:lumMod val="50000"/>
                  </a:schemeClr>
                </a:solidFill>
                <a:latin typeface="Bodoni MT Black" pitchFamily="18" charset="0"/>
              </a:rPr>
              <a:t>Medial epicondyle fractures</a:t>
            </a:r>
            <a:r>
              <a:rPr lang="en-US" sz="1900" dirty="0">
                <a:solidFill>
                  <a:schemeClr val="accent4">
                    <a:lumMod val="50000"/>
                  </a:schemeClr>
                </a:solidFill>
                <a:latin typeface="Bodoni MT Black" pitchFamily="18" charset="0"/>
              </a:rPr>
              <a:t> are common fracture types of the distal humerus. A </a:t>
            </a:r>
            <a:r>
              <a:rPr lang="en-US" sz="1900" dirty="0" err="1">
                <a:solidFill>
                  <a:schemeClr val="accent4">
                    <a:lumMod val="50000"/>
                  </a:schemeClr>
                </a:solidFill>
                <a:latin typeface="Bodoni MT Black" pitchFamily="18" charset="0"/>
              </a:rPr>
              <a:t>supraepicondylar</a:t>
            </a:r>
            <a:r>
              <a:rPr lang="en-US" sz="1900" dirty="0">
                <a:solidFill>
                  <a:schemeClr val="accent4">
                    <a:lumMod val="50000"/>
                  </a:schemeClr>
                </a:solidFill>
                <a:latin typeface="Bodoni MT Black" pitchFamily="18" charset="0"/>
              </a:rPr>
              <a:t> fracture occurs by falling on a flexed elbow. It is a transverse fracture, spanning between the two epicondyles</a:t>
            </a:r>
          </a:p>
          <a:p>
            <a:pPr algn="just">
              <a:buFont typeface="Wingdings" pitchFamily="2" charset="2"/>
              <a:buChar char="q"/>
            </a:pPr>
            <a:r>
              <a:rPr lang="en-US" sz="1900" dirty="0">
                <a:solidFill>
                  <a:schemeClr val="accent4">
                    <a:lumMod val="50000"/>
                  </a:schemeClr>
                </a:solidFill>
                <a:latin typeface="Bodoni MT Black" pitchFamily="18" charset="0"/>
              </a:rPr>
              <a:t>Direct damage, or swelling can cause interference to the blood supply of the forearm from the brachial artery. The resulting </a:t>
            </a:r>
            <a:r>
              <a:rPr lang="en-US" sz="1900" dirty="0" err="1">
                <a:solidFill>
                  <a:schemeClr val="accent4">
                    <a:lumMod val="50000"/>
                  </a:schemeClr>
                </a:solidFill>
                <a:latin typeface="Bodoni MT Black" pitchFamily="18" charset="0"/>
              </a:rPr>
              <a:t>ischaemia</a:t>
            </a:r>
            <a:r>
              <a:rPr lang="en-US" sz="1900" dirty="0">
                <a:solidFill>
                  <a:schemeClr val="accent4">
                    <a:lumMod val="50000"/>
                  </a:schemeClr>
                </a:solidFill>
                <a:latin typeface="Bodoni MT Black" pitchFamily="18" charset="0"/>
              </a:rPr>
              <a:t> can cause Volkmann’s </a:t>
            </a:r>
            <a:r>
              <a:rPr lang="en-US" sz="1900" dirty="0" err="1">
                <a:solidFill>
                  <a:schemeClr val="accent4">
                    <a:lumMod val="50000"/>
                  </a:schemeClr>
                </a:solidFill>
                <a:latin typeface="Bodoni MT Black" pitchFamily="18" charset="0"/>
              </a:rPr>
              <a:t>ischaemic</a:t>
            </a:r>
            <a:r>
              <a:rPr lang="en-US" sz="1900" dirty="0">
                <a:solidFill>
                  <a:schemeClr val="accent4">
                    <a:lumMod val="50000"/>
                  </a:schemeClr>
                </a:solidFill>
                <a:latin typeface="Bodoni MT Black" pitchFamily="18" charset="0"/>
              </a:rPr>
              <a:t> contracture – uncontrolled flexion of the hand, as flexor muscles become fibrotic and short. There also can be damage to</a:t>
            </a:r>
            <a:r>
              <a:rPr lang="en-US" sz="2000" dirty="0"/>
              <a:t> </a:t>
            </a:r>
            <a:r>
              <a:rPr lang="en-US" sz="1900" dirty="0">
                <a:solidFill>
                  <a:schemeClr val="accent4">
                    <a:lumMod val="50000"/>
                  </a:schemeClr>
                </a:solidFill>
                <a:latin typeface="Bodoni MT Black" pitchFamily="18" charset="0"/>
              </a:rPr>
              <a:t>the median, ulnar or radial nerves.</a:t>
            </a:r>
          </a:p>
        </p:txBody>
      </p:sp>
      <p:sp>
        <p:nvSpPr>
          <p:cNvPr id="11" name="TextBox 10"/>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CLINICAL SIGNIFICANCE</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3074" name="Picture 2" descr="Fig 1.7 - A supracondylar fracture of the humeru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2120" y="1340768"/>
            <a:ext cx="3056037" cy="27571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056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e\My Documents\My Pictures\Picture18.jpg"/>
          <p:cNvPicPr>
            <a:picLocks noGrp="1" noChangeAspect="1" noChangeArrowheads="1"/>
          </p:cNvPicPr>
          <p:nvPr>
            <p:ph idx="1"/>
          </p:nvPr>
        </p:nvPicPr>
        <p:blipFill>
          <a:blip r:embed="rId3" cstate="print"/>
          <a:srcRect/>
          <a:stretch>
            <a:fillRect/>
          </a:stretch>
        </p:blipFill>
        <p:spPr bwMode="auto">
          <a:xfrm>
            <a:off x="4891952" y="1124744"/>
            <a:ext cx="4000528" cy="4786346"/>
          </a:xfrm>
          <a:prstGeom prst="rect">
            <a:avLst/>
          </a:prstGeom>
          <a:ln>
            <a:noFill/>
          </a:ln>
          <a:effectLst>
            <a:softEdge rad="112500"/>
          </a:effectLst>
        </p:spPr>
      </p:pic>
      <p:sp>
        <p:nvSpPr>
          <p:cNvPr id="9" name="TextBox 8"/>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FOREARM </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sp>
        <p:nvSpPr>
          <p:cNvPr id="10" name="Rectangle 9"/>
          <p:cNvSpPr/>
          <p:nvPr/>
        </p:nvSpPr>
        <p:spPr>
          <a:xfrm>
            <a:off x="107504" y="1591052"/>
            <a:ext cx="4824536" cy="1361270"/>
          </a:xfrm>
          <a:prstGeom prst="rect">
            <a:avLst/>
          </a:prstGeom>
        </p:spPr>
        <p:txBody>
          <a:bodyPr wrap="square">
            <a:spAutoFit/>
          </a:bodyPr>
          <a:lstStyle/>
          <a:p>
            <a:pPr marL="342900" lvl="1" indent="-342900" algn="just">
              <a:lnSpc>
                <a:spcPct val="150000"/>
              </a:lnSpc>
              <a:spcBef>
                <a:spcPct val="20000"/>
              </a:spcBef>
              <a:buFont typeface="Wingdings" pitchFamily="2" charset="2"/>
              <a:buChar char="q"/>
            </a:pPr>
            <a:r>
              <a:rPr lang="en-US" sz="1900" dirty="0">
                <a:solidFill>
                  <a:schemeClr val="accent4">
                    <a:lumMod val="50000"/>
                  </a:schemeClr>
                </a:solidFill>
                <a:latin typeface="Bodoni MT Black" pitchFamily="18" charset="0"/>
              </a:rPr>
              <a:t>Formed of two bones:</a:t>
            </a:r>
          </a:p>
          <a:p>
            <a:pPr lvl="1" indent="-457200" algn="just">
              <a:lnSpc>
                <a:spcPct val="150000"/>
              </a:lnSpc>
              <a:buFont typeface="Courier New" pitchFamily="49" charset="0"/>
              <a:buChar char="o"/>
            </a:pPr>
            <a:r>
              <a:rPr lang="en-US" sz="1900" dirty="0" smtClean="0">
                <a:solidFill>
                  <a:schemeClr val="accent4">
                    <a:lumMod val="50000"/>
                  </a:schemeClr>
                </a:solidFill>
                <a:latin typeface="Bodoni MT Black" pitchFamily="18" charset="0"/>
              </a:rPr>
              <a:t>The </a:t>
            </a:r>
            <a:r>
              <a:rPr lang="en-US" sz="1900" dirty="0">
                <a:solidFill>
                  <a:schemeClr val="accent6">
                    <a:lumMod val="75000"/>
                  </a:schemeClr>
                </a:solidFill>
                <a:latin typeface="Bodoni MT Black" pitchFamily="18" charset="0"/>
              </a:rPr>
              <a:t>Radius</a:t>
            </a:r>
            <a:r>
              <a:rPr lang="en-US" sz="1900" dirty="0">
                <a:solidFill>
                  <a:schemeClr val="accent4">
                    <a:lumMod val="50000"/>
                  </a:schemeClr>
                </a:solidFill>
                <a:latin typeface="Bodoni MT Black" pitchFamily="18" charset="0"/>
              </a:rPr>
              <a:t> is the lateral bone.</a:t>
            </a:r>
          </a:p>
          <a:p>
            <a:pPr lvl="1" indent="-457200" algn="just">
              <a:lnSpc>
                <a:spcPct val="150000"/>
              </a:lnSpc>
              <a:buFont typeface="Courier New" pitchFamily="49" charset="0"/>
              <a:buChar char="o"/>
            </a:pPr>
            <a:r>
              <a:rPr lang="en-US" sz="1900" dirty="0" smtClean="0">
                <a:solidFill>
                  <a:schemeClr val="accent4">
                    <a:lumMod val="50000"/>
                  </a:schemeClr>
                </a:solidFill>
                <a:latin typeface="Bodoni MT Black" pitchFamily="18" charset="0"/>
              </a:rPr>
              <a:t>The </a:t>
            </a:r>
            <a:r>
              <a:rPr lang="en-US" sz="1900" dirty="0">
                <a:solidFill>
                  <a:schemeClr val="accent6">
                    <a:lumMod val="75000"/>
                  </a:schemeClr>
                </a:solidFill>
                <a:latin typeface="Bodoni MT Black" pitchFamily="18" charset="0"/>
              </a:rPr>
              <a:t>Ulna</a:t>
            </a:r>
            <a:r>
              <a:rPr lang="en-US" sz="1900" dirty="0">
                <a:solidFill>
                  <a:schemeClr val="accent4">
                    <a:lumMod val="50000"/>
                  </a:schemeClr>
                </a:solidFill>
                <a:latin typeface="Bodoni MT Black" pitchFamily="18" charset="0"/>
              </a:rPr>
              <a:t> is the medial bone.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7504" y="764704"/>
            <a:ext cx="4248472" cy="5400600"/>
          </a:xfrm>
        </p:spPr>
        <p:txBody>
          <a:bodyPr>
            <a:normAutofit fontScale="77500" lnSpcReduction="20000"/>
          </a:bodyPr>
          <a:lstStyle/>
          <a:p>
            <a:pPr marL="342900" lvl="1" indent="-342900" algn="just">
              <a:lnSpc>
                <a:spcPct val="150000"/>
              </a:lnSpc>
              <a:buFont typeface="Wingdings" pitchFamily="2" charset="2"/>
              <a:buChar char="q"/>
            </a:pPr>
            <a:r>
              <a:rPr lang="en-US" sz="2100" dirty="0">
                <a:solidFill>
                  <a:schemeClr val="accent4">
                    <a:lumMod val="50000"/>
                  </a:schemeClr>
                </a:solidFill>
                <a:latin typeface="Bodoni MT Black" pitchFamily="18" charset="0"/>
              </a:rPr>
              <a:t>It is the stabilizing bone of the forearm.</a:t>
            </a:r>
          </a:p>
          <a:p>
            <a:pPr marL="342900" lvl="1" indent="-342900" algn="just">
              <a:lnSpc>
                <a:spcPct val="150000"/>
              </a:lnSpc>
              <a:buFont typeface="Wingdings" pitchFamily="2" charset="2"/>
              <a:buChar char="q"/>
            </a:pPr>
            <a:r>
              <a:rPr lang="en-US" sz="2100" dirty="0">
                <a:solidFill>
                  <a:schemeClr val="accent4">
                    <a:lumMod val="50000"/>
                  </a:schemeClr>
                </a:solidFill>
                <a:latin typeface="Bodoni MT Black" pitchFamily="18" charset="0"/>
              </a:rPr>
              <a:t>It is the medial &amp; longer of the two bones of the forearm.</a:t>
            </a:r>
          </a:p>
          <a:p>
            <a:pPr algn="just">
              <a:buFont typeface="Courier New" pitchFamily="49" charset="0"/>
              <a:buChar char="o"/>
            </a:pPr>
            <a:r>
              <a:rPr lang="en-US" sz="2100" dirty="0">
                <a:solidFill>
                  <a:schemeClr val="accent6">
                    <a:lumMod val="75000"/>
                  </a:schemeClr>
                </a:solidFill>
                <a:latin typeface="Bodoni MT Black" pitchFamily="18" charset="0"/>
              </a:rPr>
              <a:t>Proximal End:</a:t>
            </a:r>
          </a:p>
          <a:p>
            <a:pPr algn="just">
              <a:buFont typeface="Wingdings" pitchFamily="2" charset="2"/>
              <a:buChar char="§"/>
            </a:pPr>
            <a:r>
              <a:rPr lang="en-US" sz="2200" b="1" dirty="0">
                <a:solidFill>
                  <a:srgbClr val="C00000"/>
                </a:solidFill>
                <a:latin typeface="Adobe Arabic" pitchFamily="18" charset="-78"/>
                <a:cs typeface="Adobe Arabic" pitchFamily="18" charset="-78"/>
              </a:rPr>
              <a:t>It has two prominent projections:</a:t>
            </a:r>
          </a:p>
          <a:p>
            <a:pPr marL="857250" lvl="1" indent="-457200" algn="just">
              <a:buFont typeface="Arial" pitchFamily="34" charset="0"/>
              <a:buChar char="•"/>
            </a:pPr>
            <a:r>
              <a:rPr lang="en-US" sz="2200" b="1" dirty="0">
                <a:solidFill>
                  <a:schemeClr val="tx1">
                    <a:lumMod val="75000"/>
                    <a:lumOff val="25000"/>
                  </a:schemeClr>
                </a:solidFill>
                <a:latin typeface="Adobe Arabic" pitchFamily="18" charset="-78"/>
                <a:cs typeface="Adobe Arabic" pitchFamily="18" charset="-78"/>
              </a:rPr>
              <a:t>Olecranon process: projects  proximally from the posterior aspect</a:t>
            </a:r>
            <a:r>
              <a:rPr lang="ar-SA" sz="2200" b="1" dirty="0">
                <a:solidFill>
                  <a:schemeClr val="tx1">
                    <a:lumMod val="75000"/>
                    <a:lumOff val="25000"/>
                  </a:schemeClr>
                </a:solidFill>
                <a:latin typeface="Adobe Arabic" pitchFamily="18" charset="-78"/>
                <a:cs typeface="Adobe Arabic" pitchFamily="18" charset="-78"/>
              </a:rPr>
              <a:t> </a:t>
            </a:r>
            <a:r>
              <a:rPr lang="en-US" sz="2200" b="1" dirty="0">
                <a:solidFill>
                  <a:schemeClr val="tx1">
                    <a:lumMod val="75000"/>
                    <a:lumOff val="25000"/>
                  </a:schemeClr>
                </a:solidFill>
                <a:latin typeface="Adobe Arabic" pitchFamily="18" charset="-78"/>
                <a:cs typeface="Adobe Arabic" pitchFamily="18" charset="-78"/>
              </a:rPr>
              <a:t>(Forms the prominence of the elbow).</a:t>
            </a:r>
          </a:p>
          <a:p>
            <a:pPr marL="857250" lvl="1" indent="-457200" algn="just">
              <a:buFont typeface="Arial" pitchFamily="34" charset="0"/>
              <a:buChar char="•"/>
            </a:pPr>
            <a:r>
              <a:rPr lang="en-US" sz="2200" b="1" dirty="0" err="1">
                <a:solidFill>
                  <a:schemeClr val="tx1">
                    <a:lumMod val="75000"/>
                    <a:lumOff val="25000"/>
                  </a:schemeClr>
                </a:solidFill>
                <a:latin typeface="Adobe Arabic" pitchFamily="18" charset="-78"/>
                <a:cs typeface="Adobe Arabic" pitchFamily="18" charset="-78"/>
              </a:rPr>
              <a:t>Coronoid</a:t>
            </a:r>
            <a:r>
              <a:rPr lang="en-US" sz="2200" b="1" dirty="0">
                <a:solidFill>
                  <a:schemeClr val="tx1">
                    <a:lumMod val="75000"/>
                    <a:lumOff val="25000"/>
                  </a:schemeClr>
                </a:solidFill>
                <a:latin typeface="Adobe Arabic" pitchFamily="18" charset="-78"/>
                <a:cs typeface="Adobe Arabic" pitchFamily="18" charset="-78"/>
              </a:rPr>
              <a:t> process: projects anteriorly.</a:t>
            </a:r>
          </a:p>
          <a:p>
            <a:pPr algn="just">
              <a:buFont typeface="Wingdings" pitchFamily="2" charset="2"/>
              <a:buChar char="§"/>
            </a:pPr>
            <a:r>
              <a:rPr lang="en-US" sz="2200" b="1" dirty="0">
                <a:solidFill>
                  <a:srgbClr val="C00000"/>
                </a:solidFill>
                <a:latin typeface="Adobe Arabic" pitchFamily="18" charset="-78"/>
                <a:cs typeface="Adobe Arabic" pitchFamily="18" charset="-78"/>
              </a:rPr>
              <a:t>Trochlear notch: </a:t>
            </a:r>
            <a:r>
              <a:rPr lang="en-US" sz="2200" b="1" dirty="0">
                <a:solidFill>
                  <a:schemeClr val="tx1">
                    <a:lumMod val="75000"/>
                    <a:lumOff val="25000"/>
                  </a:schemeClr>
                </a:solidFill>
                <a:latin typeface="Adobe Arabic" pitchFamily="18" charset="-78"/>
                <a:cs typeface="Adobe Arabic" pitchFamily="18" charset="-78"/>
              </a:rPr>
              <a:t>articulates with trochlea of humerus.</a:t>
            </a:r>
          </a:p>
          <a:p>
            <a:pPr algn="just">
              <a:buFont typeface="Wingdings" pitchFamily="2" charset="2"/>
              <a:buChar char="§"/>
            </a:pPr>
            <a:r>
              <a:rPr lang="en-US" sz="2200" b="1" dirty="0">
                <a:solidFill>
                  <a:srgbClr val="C00000"/>
                </a:solidFill>
                <a:latin typeface="Adobe Arabic" pitchFamily="18" charset="-78"/>
                <a:cs typeface="Adobe Arabic" pitchFamily="18" charset="-78"/>
              </a:rPr>
              <a:t>Radial notch: </a:t>
            </a:r>
            <a:r>
              <a:rPr lang="en-US" sz="2200" b="1" dirty="0">
                <a:solidFill>
                  <a:schemeClr val="tx1">
                    <a:lumMod val="75000"/>
                    <a:lumOff val="25000"/>
                  </a:schemeClr>
                </a:solidFill>
                <a:latin typeface="Adobe Arabic" pitchFamily="18" charset="-78"/>
                <a:cs typeface="Adobe Arabic" pitchFamily="18" charset="-78"/>
              </a:rPr>
              <a:t>a smooth rounded concavity lateral to coronoid process.</a:t>
            </a:r>
          </a:p>
          <a:p>
            <a:pPr algn="just">
              <a:buFont typeface="Wingdings" pitchFamily="2" charset="2"/>
              <a:buChar char="§"/>
            </a:pPr>
            <a:r>
              <a:rPr lang="en-US" sz="2200" b="1" dirty="0">
                <a:solidFill>
                  <a:srgbClr val="C00000"/>
                </a:solidFill>
                <a:latin typeface="Adobe Arabic" pitchFamily="18" charset="-78"/>
                <a:cs typeface="Adobe Arabic" pitchFamily="18" charset="-78"/>
              </a:rPr>
              <a:t>Tuberosity of ulna: </a:t>
            </a:r>
            <a:r>
              <a:rPr lang="en-US" sz="2200" b="1" dirty="0">
                <a:solidFill>
                  <a:schemeClr val="tx1">
                    <a:lumMod val="75000"/>
                    <a:lumOff val="25000"/>
                  </a:schemeClr>
                </a:solidFill>
                <a:latin typeface="Adobe Arabic" pitchFamily="18" charset="-78"/>
                <a:cs typeface="Adobe Arabic" pitchFamily="18" charset="-78"/>
              </a:rPr>
              <a:t>inferior to coronoid process.</a:t>
            </a:r>
          </a:p>
          <a:p>
            <a:pPr algn="just" rtl="0">
              <a:buFont typeface="Wingdings" pitchFamily="2" charset="2"/>
              <a:buChar char="v"/>
            </a:pPr>
            <a:endParaRPr lang="en-US" sz="1800" dirty="0" smtClean="0">
              <a:latin typeface="+mj-lt"/>
            </a:endParaRPr>
          </a:p>
          <a:p>
            <a:pPr algn="just" rtl="0">
              <a:buFont typeface="Wingdings" pitchFamily="2" charset="2"/>
              <a:buChar char="v"/>
            </a:pPr>
            <a:endParaRPr lang="en-US" sz="1800" dirty="0" smtClean="0">
              <a:latin typeface="+mj-lt"/>
            </a:endParaRPr>
          </a:p>
          <a:p>
            <a:pPr algn="just" rtl="0">
              <a:buFont typeface="Wingdings" pitchFamily="2" charset="2"/>
              <a:buChar char="v"/>
            </a:pPr>
            <a:endParaRPr lang="en-US" sz="1800" dirty="0" smtClean="0">
              <a:latin typeface="+mj-lt"/>
            </a:endParaRPr>
          </a:p>
          <a:p>
            <a:pPr algn="just" rtl="0">
              <a:buFont typeface="Wingdings" pitchFamily="2" charset="2"/>
              <a:buChar char="v"/>
            </a:pPr>
            <a:endParaRPr lang="en-US" sz="1800" dirty="0" smtClean="0">
              <a:latin typeface="+mj-lt"/>
            </a:endParaRPr>
          </a:p>
          <a:p>
            <a:pPr algn="just" rtl="0">
              <a:buFont typeface="Wingdings" pitchFamily="2" charset="2"/>
              <a:buChar char="v"/>
            </a:pPr>
            <a:endParaRPr lang="ar-SA" sz="1800" dirty="0">
              <a:latin typeface="+mj-lt"/>
            </a:endParaRPr>
          </a:p>
        </p:txBody>
      </p:sp>
      <p:sp>
        <p:nvSpPr>
          <p:cNvPr id="7" name="TextBox 6"/>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ULNA</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10" name="Picture 2" descr="http://media-3.web.britannica.com/eb-media/59/54759-004-C688D7B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82501" y="764704"/>
            <a:ext cx="3931232" cy="302402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https://classconnection.s3.amazonaws.com/238/flashcards/2206238/png/ulna1352314124049.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3645023"/>
            <a:ext cx="2880320" cy="3191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7504" y="836712"/>
            <a:ext cx="3960440" cy="4464496"/>
          </a:xfrm>
        </p:spPr>
        <p:txBody>
          <a:bodyPr>
            <a:normAutofit fontScale="92500" lnSpcReduction="20000"/>
          </a:bodyPr>
          <a:lstStyle/>
          <a:p>
            <a:pPr algn="just">
              <a:lnSpc>
                <a:spcPct val="90000"/>
              </a:lnSpc>
              <a:buFont typeface="Courier New" pitchFamily="49" charset="0"/>
              <a:buChar char="o"/>
            </a:pPr>
            <a:r>
              <a:rPr lang="en-US" sz="1900" dirty="0">
                <a:solidFill>
                  <a:schemeClr val="accent6">
                    <a:lumMod val="75000"/>
                  </a:schemeClr>
                </a:solidFill>
                <a:latin typeface="Bodoni MT Black" pitchFamily="18" charset="0"/>
              </a:rPr>
              <a:t>Shaft :</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Thick &amp; cylindrical superiorly but diminishes in diameter inferiorly.</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Three surfaces (Anterior, Medial &amp; Posterior).</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Sharp lateral interosseous border.</a:t>
            </a:r>
          </a:p>
          <a:p>
            <a:pPr algn="just">
              <a:buFont typeface="Courier New" pitchFamily="49" charset="0"/>
              <a:buChar char="o"/>
            </a:pPr>
            <a:r>
              <a:rPr lang="en-US" sz="1900" dirty="0">
                <a:solidFill>
                  <a:schemeClr val="accent6">
                    <a:lumMod val="75000"/>
                  </a:schemeClr>
                </a:solidFill>
                <a:latin typeface="Bodoni MT Black" pitchFamily="18" charset="0"/>
              </a:rPr>
              <a:t>Distal end: </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Small rounded Head: </a:t>
            </a:r>
            <a:r>
              <a:rPr lang="en-US" sz="1800" b="1" dirty="0">
                <a:solidFill>
                  <a:schemeClr val="accent5">
                    <a:lumMod val="75000"/>
                  </a:schemeClr>
                </a:solidFill>
                <a:latin typeface="Adobe Arabic" pitchFamily="18" charset="-78"/>
                <a:cs typeface="Adobe Arabic" pitchFamily="18" charset="-78"/>
              </a:rPr>
              <a:t>Styloid process</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The head lies distally at the wrist.</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The articulations between the ulna &amp; humerus at the elbow joint allows primarily only flexion &amp; extension (small amount of abduction &amp; adduction occurs).</a:t>
            </a:r>
          </a:p>
          <a:p>
            <a:pPr algn="just" rtl="0">
              <a:buFont typeface="Wingdings" pitchFamily="2" charset="2"/>
              <a:buChar char="v"/>
            </a:pPr>
            <a:endParaRPr lang="en-US" sz="1800" dirty="0" smtClean="0"/>
          </a:p>
          <a:p>
            <a:pPr algn="just" rtl="0">
              <a:buFont typeface="Wingdings" pitchFamily="2" charset="2"/>
              <a:buChar char="v"/>
            </a:pPr>
            <a:endParaRPr lang="en-US" sz="1800" dirty="0" smtClean="0"/>
          </a:p>
          <a:p>
            <a:pPr algn="just" rtl="0">
              <a:buFont typeface="Wingdings" pitchFamily="2" charset="2"/>
              <a:buChar char="v"/>
            </a:pPr>
            <a:endParaRPr lang="en-US" sz="1800" dirty="0" smtClean="0"/>
          </a:p>
          <a:p>
            <a:pPr algn="just" rtl="0">
              <a:buFont typeface="Wingdings" pitchFamily="2" charset="2"/>
              <a:buChar char="v"/>
            </a:pPr>
            <a:endParaRPr lang="en-US" sz="1800" dirty="0" smtClean="0"/>
          </a:p>
          <a:p>
            <a:pPr algn="just" rtl="0">
              <a:buFont typeface="Wingdings" pitchFamily="2" charset="2"/>
              <a:buChar char="v"/>
            </a:pPr>
            <a:endParaRPr lang="ar-SA" sz="1800" dirty="0"/>
          </a:p>
        </p:txBody>
      </p:sp>
      <p:sp>
        <p:nvSpPr>
          <p:cNvPr id="7" name="TextBox 6"/>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ULNA</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8" name="Picture 2" descr="http://media-3.web.britannica.com/eb-media/59/54759-004-C688D7B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82501" y="764704"/>
            <a:ext cx="3931232" cy="302402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classconnection.s3.amazonaws.com/238/flashcards/2206238/png/ulna1352314124049.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3645023"/>
            <a:ext cx="2880320" cy="3191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y Documents\Student Gray\7. Upper limb\F66122-007-f077a.jpg"/>
          <p:cNvPicPr>
            <a:picLocks noGrp="1" noChangeAspect="1" noChangeArrowheads="1"/>
          </p:cNvPicPr>
          <p:nvPr>
            <p:ph sz="half" idx="1"/>
          </p:nvPr>
        </p:nvPicPr>
        <p:blipFill>
          <a:blip r:embed="rId3" cstate="print"/>
          <a:stretch>
            <a:fillRect/>
          </a:stretch>
        </p:blipFill>
        <p:spPr bwMode="auto">
          <a:xfrm>
            <a:off x="5436096" y="1052736"/>
            <a:ext cx="3571900" cy="4433888"/>
          </a:xfrm>
          <a:prstGeom prst="rect">
            <a:avLst/>
          </a:prstGeom>
          <a:ln>
            <a:noFill/>
          </a:ln>
          <a:effectLst>
            <a:softEdge rad="112500"/>
          </a:effectLst>
        </p:spPr>
      </p:pic>
      <p:sp>
        <p:nvSpPr>
          <p:cNvPr id="3" name="Content Placeholder 2"/>
          <p:cNvSpPr>
            <a:spLocks noGrp="1"/>
          </p:cNvSpPr>
          <p:nvPr>
            <p:ph sz="half" idx="2"/>
          </p:nvPr>
        </p:nvSpPr>
        <p:spPr>
          <a:xfrm>
            <a:off x="107504" y="980728"/>
            <a:ext cx="5472608" cy="4723625"/>
          </a:xfrm>
        </p:spPr>
        <p:txBody>
          <a:bodyPr>
            <a:normAutofit/>
          </a:bodyPr>
          <a:lstStyle/>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It is the shorter and lateral of the two forearm bones.</a:t>
            </a:r>
          </a:p>
          <a:p>
            <a:pPr algn="just">
              <a:lnSpc>
                <a:spcPct val="90000"/>
              </a:lnSpc>
              <a:buFont typeface="Courier New" pitchFamily="49" charset="0"/>
              <a:buChar char="o"/>
            </a:pPr>
            <a:r>
              <a:rPr lang="en-US" sz="1900" dirty="0">
                <a:solidFill>
                  <a:schemeClr val="accent6">
                    <a:lumMod val="75000"/>
                  </a:schemeClr>
                </a:solidFill>
                <a:latin typeface="Bodoni MT Black" pitchFamily="18" charset="0"/>
              </a:rPr>
              <a:t>Proximal (Upper) End:</a:t>
            </a:r>
          </a:p>
          <a:p>
            <a:pPr algn="just">
              <a:buFont typeface="Wingdings" pitchFamily="2" charset="2"/>
              <a:buChar char="§"/>
            </a:pPr>
            <a:r>
              <a:rPr lang="en-US" sz="2200" b="1" dirty="0">
                <a:solidFill>
                  <a:schemeClr val="tx1">
                    <a:lumMod val="75000"/>
                    <a:lumOff val="25000"/>
                  </a:schemeClr>
                </a:solidFill>
                <a:latin typeface="Adobe Arabic" pitchFamily="18" charset="-78"/>
                <a:cs typeface="Adobe Arabic" pitchFamily="18" charset="-78"/>
              </a:rPr>
              <a:t>Consists of:</a:t>
            </a:r>
          </a:p>
          <a:p>
            <a:pPr lvl="1" algn="just">
              <a:buFont typeface="Arial" pitchFamily="34" charset="0"/>
              <a:buChar char="•"/>
            </a:pPr>
            <a:r>
              <a:rPr lang="en-US" sz="2200" b="1" dirty="0">
                <a:solidFill>
                  <a:schemeClr val="tx1">
                    <a:lumMod val="75000"/>
                    <a:lumOff val="25000"/>
                  </a:schemeClr>
                </a:solidFill>
                <a:latin typeface="Adobe Arabic" pitchFamily="18" charset="-78"/>
                <a:cs typeface="Adobe Arabic" pitchFamily="18" charset="-78"/>
              </a:rPr>
              <a:t>Head: small, circular and its upper surface is concave for articulation with the </a:t>
            </a:r>
            <a:r>
              <a:rPr lang="en-US" sz="2200" b="1" dirty="0" err="1">
                <a:solidFill>
                  <a:schemeClr val="tx1">
                    <a:lumMod val="75000"/>
                    <a:lumOff val="25000"/>
                  </a:schemeClr>
                </a:solidFill>
                <a:latin typeface="Adobe Arabic" pitchFamily="18" charset="-78"/>
                <a:cs typeface="Adobe Arabic" pitchFamily="18" charset="-78"/>
              </a:rPr>
              <a:t>capitulum</a:t>
            </a:r>
            <a:r>
              <a:rPr lang="en-US" sz="2200" b="1" dirty="0">
                <a:solidFill>
                  <a:schemeClr val="tx1">
                    <a:lumMod val="75000"/>
                    <a:lumOff val="25000"/>
                  </a:schemeClr>
                </a:solidFill>
                <a:latin typeface="Adobe Arabic" pitchFamily="18" charset="-78"/>
                <a:cs typeface="Adobe Arabic" pitchFamily="18" charset="-78"/>
              </a:rPr>
              <a:t>.</a:t>
            </a:r>
          </a:p>
          <a:p>
            <a:pPr lvl="1" algn="just">
              <a:buFont typeface="Arial" pitchFamily="34" charset="0"/>
              <a:buChar char="•"/>
            </a:pPr>
            <a:r>
              <a:rPr lang="en-US" sz="2200" b="1" dirty="0">
                <a:solidFill>
                  <a:schemeClr val="tx1">
                    <a:lumMod val="75000"/>
                    <a:lumOff val="25000"/>
                  </a:schemeClr>
                </a:solidFill>
                <a:latin typeface="Adobe Arabic" pitchFamily="18" charset="-78"/>
                <a:cs typeface="Adobe Arabic" pitchFamily="18" charset="-78"/>
              </a:rPr>
              <a:t>Neck</a:t>
            </a:r>
          </a:p>
          <a:p>
            <a:pPr lvl="1" algn="just">
              <a:buFont typeface="Arial" pitchFamily="34" charset="0"/>
              <a:buChar char="•"/>
            </a:pPr>
            <a:r>
              <a:rPr lang="en-US" sz="2200" b="1" dirty="0">
                <a:solidFill>
                  <a:schemeClr val="tx1">
                    <a:lumMod val="75000"/>
                    <a:lumOff val="25000"/>
                  </a:schemeClr>
                </a:solidFill>
                <a:latin typeface="Adobe Arabic" pitchFamily="18" charset="-78"/>
                <a:cs typeface="Adobe Arabic" pitchFamily="18" charset="-78"/>
              </a:rPr>
              <a:t>Radial (</a:t>
            </a:r>
            <a:r>
              <a:rPr lang="en-US" sz="2200" b="1" dirty="0" err="1">
                <a:solidFill>
                  <a:schemeClr val="tx1">
                    <a:lumMod val="75000"/>
                    <a:lumOff val="25000"/>
                  </a:schemeClr>
                </a:solidFill>
                <a:latin typeface="Adobe Arabic" pitchFamily="18" charset="-78"/>
                <a:cs typeface="Adobe Arabic" pitchFamily="18" charset="-78"/>
              </a:rPr>
              <a:t>Biciptal</a:t>
            </a:r>
            <a:r>
              <a:rPr lang="en-US" sz="2200" b="1" dirty="0">
                <a:solidFill>
                  <a:schemeClr val="tx1">
                    <a:lumMod val="75000"/>
                    <a:lumOff val="25000"/>
                  </a:schemeClr>
                </a:solidFill>
                <a:latin typeface="Adobe Arabic" pitchFamily="18" charset="-78"/>
                <a:cs typeface="Adobe Arabic" pitchFamily="18" charset="-78"/>
              </a:rPr>
              <a:t>) Tuberosity: medially directed and separates the proximal end from the body.</a:t>
            </a:r>
          </a:p>
          <a:p>
            <a:pPr algn="just" rtl="0">
              <a:buFont typeface="Wingdings" pitchFamily="2" charset="2"/>
              <a:buChar char="v"/>
            </a:pPr>
            <a:endParaRPr lang="en-US" sz="2400" dirty="0" smtClean="0"/>
          </a:p>
          <a:p>
            <a:pPr algn="just" rtl="0">
              <a:buFont typeface="Wingdings" pitchFamily="2" charset="2"/>
              <a:buChar char="v"/>
            </a:pPr>
            <a:endParaRPr lang="en-US" sz="2400" dirty="0" smtClean="0"/>
          </a:p>
          <a:p>
            <a:pPr algn="just" rtl="0">
              <a:buFont typeface="Wingdings" pitchFamily="2" charset="2"/>
              <a:buChar char="v"/>
            </a:pPr>
            <a:endParaRPr lang="en-US" sz="2400" dirty="0" smtClean="0"/>
          </a:p>
          <a:p>
            <a:pPr algn="just" rtl="0">
              <a:buFont typeface="Wingdings" pitchFamily="2" charset="2"/>
              <a:buChar char="v"/>
            </a:pPr>
            <a:endParaRPr lang="en-US" sz="2400" dirty="0" smtClean="0"/>
          </a:p>
          <a:p>
            <a:pPr algn="just" rtl="0">
              <a:buFont typeface="Wingdings" pitchFamily="2" charset="2"/>
              <a:buChar char="v"/>
            </a:pPr>
            <a:endParaRPr lang="ar-SA" sz="2400" dirty="0"/>
          </a:p>
        </p:txBody>
      </p:sp>
      <p:sp>
        <p:nvSpPr>
          <p:cNvPr id="7" name="TextBox 6"/>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RADIUS</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y Documents\Student Gray\7. Upper limb\F66122-007-f077a.jpg"/>
          <p:cNvPicPr>
            <a:picLocks noGrp="1" noChangeAspect="1" noChangeArrowheads="1"/>
          </p:cNvPicPr>
          <p:nvPr>
            <p:ph sz="half" idx="1"/>
          </p:nvPr>
        </p:nvPicPr>
        <p:blipFill>
          <a:blip r:embed="rId3" cstate="print"/>
          <a:stretch>
            <a:fillRect/>
          </a:stretch>
        </p:blipFill>
        <p:spPr bwMode="auto">
          <a:xfrm>
            <a:off x="5464596" y="1299368"/>
            <a:ext cx="3571900" cy="4433888"/>
          </a:xfrm>
          <a:prstGeom prst="rect">
            <a:avLst/>
          </a:prstGeom>
          <a:ln>
            <a:noFill/>
          </a:ln>
          <a:effectLst>
            <a:softEdge rad="112500"/>
          </a:effectLst>
        </p:spPr>
      </p:pic>
      <p:sp>
        <p:nvSpPr>
          <p:cNvPr id="3" name="Content Placeholder 2"/>
          <p:cNvSpPr>
            <a:spLocks noGrp="1"/>
          </p:cNvSpPr>
          <p:nvPr>
            <p:ph sz="half" idx="2"/>
          </p:nvPr>
        </p:nvSpPr>
        <p:spPr>
          <a:xfrm>
            <a:off x="107504" y="980728"/>
            <a:ext cx="5472608" cy="5400600"/>
          </a:xfrm>
        </p:spPr>
        <p:txBody>
          <a:bodyPr>
            <a:normAutofit/>
          </a:bodyPr>
          <a:lstStyle/>
          <a:p>
            <a:pPr algn="just">
              <a:lnSpc>
                <a:spcPct val="90000"/>
              </a:lnSpc>
              <a:buFont typeface="Courier New" pitchFamily="49" charset="0"/>
              <a:buChar char="o"/>
            </a:pPr>
            <a:r>
              <a:rPr lang="en-US" sz="1900" dirty="0">
                <a:solidFill>
                  <a:schemeClr val="accent6">
                    <a:lumMod val="75000"/>
                  </a:schemeClr>
                </a:solidFill>
                <a:latin typeface="Bodoni MT Black" pitchFamily="18" charset="0"/>
              </a:rPr>
              <a:t>Shaft:</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Has a lateral convexity.</a:t>
            </a:r>
          </a:p>
          <a:p>
            <a:pPr lvl="1" algn="just">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It gradually enlarges as it passes distally. </a:t>
            </a:r>
            <a:endParaRPr lang="en-US" sz="1800" b="1" dirty="0" smtClean="0">
              <a:solidFill>
                <a:schemeClr val="tx1">
                  <a:lumMod val="75000"/>
                  <a:lumOff val="25000"/>
                </a:schemeClr>
              </a:solidFill>
              <a:latin typeface="Adobe Arabic" pitchFamily="18" charset="-78"/>
              <a:cs typeface="Adobe Arabic" pitchFamily="18" charset="-78"/>
            </a:endParaRPr>
          </a:p>
          <a:p>
            <a:pPr marL="0" indent="0" algn="just">
              <a:buNone/>
            </a:pPr>
            <a:endParaRPr lang="en-US" sz="2200" b="1" dirty="0">
              <a:solidFill>
                <a:schemeClr val="tx1">
                  <a:lumMod val="75000"/>
                  <a:lumOff val="25000"/>
                </a:schemeClr>
              </a:solidFill>
              <a:latin typeface="Adobe Arabic" pitchFamily="18" charset="-78"/>
              <a:cs typeface="Adobe Arabic" pitchFamily="18" charset="-78"/>
            </a:endParaRPr>
          </a:p>
          <a:p>
            <a:pPr algn="just">
              <a:lnSpc>
                <a:spcPct val="90000"/>
              </a:lnSpc>
              <a:buFont typeface="Courier New" pitchFamily="49" charset="0"/>
              <a:buChar char="o"/>
            </a:pPr>
            <a:r>
              <a:rPr lang="en-US" sz="1900" dirty="0">
                <a:solidFill>
                  <a:schemeClr val="accent6">
                    <a:lumMod val="75000"/>
                  </a:schemeClr>
                </a:solidFill>
                <a:latin typeface="Bodoni MT Black" pitchFamily="18" charset="0"/>
              </a:rPr>
              <a:t>Distal (Lower) End:</a:t>
            </a:r>
          </a:p>
          <a:p>
            <a:pPr lvl="1" algn="just">
              <a:lnSpc>
                <a:spcPct val="90000"/>
              </a:lnSpc>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It is rectangular.</a:t>
            </a:r>
          </a:p>
          <a:p>
            <a:pPr lvl="1" algn="just">
              <a:lnSpc>
                <a:spcPct val="90000"/>
              </a:lnSpc>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Its medial aspect forms a concavity : Ulnar notch to accommodate the head of the ulna.</a:t>
            </a:r>
          </a:p>
          <a:p>
            <a:pPr lvl="1" algn="just">
              <a:lnSpc>
                <a:spcPct val="90000"/>
              </a:lnSpc>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Radial Styloid process:  extends from the lateral aspect. </a:t>
            </a:r>
          </a:p>
          <a:p>
            <a:pPr lvl="1" algn="just">
              <a:lnSpc>
                <a:spcPct val="90000"/>
              </a:lnSpc>
              <a:buFont typeface="Wingdings" pitchFamily="2" charset="2"/>
              <a:buChar char="§"/>
            </a:pPr>
            <a:r>
              <a:rPr lang="en-US" sz="1800" b="1" dirty="0">
                <a:solidFill>
                  <a:schemeClr val="tx1">
                    <a:lumMod val="75000"/>
                    <a:lumOff val="25000"/>
                  </a:schemeClr>
                </a:solidFill>
                <a:latin typeface="Adobe Arabic" pitchFamily="18" charset="-78"/>
                <a:cs typeface="Adobe Arabic" pitchFamily="18" charset="-78"/>
              </a:rPr>
              <a:t>Dorsal tubercle: projects dorsally.</a:t>
            </a:r>
          </a:p>
          <a:p>
            <a:pPr algn="just" rtl="0">
              <a:buFont typeface="Wingdings" pitchFamily="2" charset="2"/>
              <a:buChar char="v"/>
            </a:pPr>
            <a:endParaRPr lang="en-US" sz="2400" dirty="0" smtClean="0"/>
          </a:p>
          <a:p>
            <a:pPr algn="just" rtl="0">
              <a:buFont typeface="Wingdings" pitchFamily="2" charset="2"/>
              <a:buChar char="v"/>
            </a:pPr>
            <a:endParaRPr lang="en-US" sz="2400" dirty="0" smtClean="0"/>
          </a:p>
          <a:p>
            <a:pPr algn="just" rtl="0">
              <a:buFont typeface="Wingdings" pitchFamily="2" charset="2"/>
              <a:buChar char="v"/>
            </a:pPr>
            <a:endParaRPr lang="en-US" sz="2400" dirty="0" smtClean="0"/>
          </a:p>
          <a:p>
            <a:pPr algn="just" rtl="0">
              <a:buFont typeface="Wingdings" pitchFamily="2" charset="2"/>
              <a:buChar char="v"/>
            </a:pPr>
            <a:endParaRPr lang="en-US" sz="2400" dirty="0" smtClean="0"/>
          </a:p>
          <a:p>
            <a:pPr algn="just" rtl="0">
              <a:buFont typeface="Wingdings" pitchFamily="2" charset="2"/>
              <a:buChar char="v"/>
            </a:pPr>
            <a:endParaRPr lang="ar-SA" sz="2400" dirty="0"/>
          </a:p>
        </p:txBody>
      </p:sp>
      <p:sp>
        <p:nvSpPr>
          <p:cNvPr id="7" name="TextBox 6"/>
          <p:cNvSpPr txBox="1"/>
          <p:nvPr/>
        </p:nvSpPr>
        <p:spPr>
          <a:xfrm>
            <a:off x="0" y="0"/>
            <a:ext cx="9144000" cy="646331"/>
          </a:xfrm>
          <a:prstGeom prst="rect">
            <a:avLst/>
          </a:prstGeom>
          <a:noFill/>
        </p:spPr>
        <p:txBody>
          <a:bodyPr wrap="square" rtlCol="0">
            <a:spAutoFit/>
          </a:bodyPr>
          <a:lstStyle>
            <a:defPPr>
              <a:defRPr lang="en-US"/>
            </a:defPPr>
            <a:lvl1pPr algn="ctr">
              <a:defRPr sz="3600" b="1">
                <a:solidFill>
                  <a:srgbClr val="3333FF"/>
                </a:solidFill>
                <a:effectLst>
                  <a:outerShdw blurRad="38100" dist="38100" dir="2700000" algn="tl">
                    <a:srgbClr val="000000"/>
                  </a:outerShdw>
                </a:effectLst>
                <a:latin typeface="Bodoni MT Black" pitchFamily="18" charset="0"/>
                <a:ea typeface="+mj-ea"/>
                <a:cs typeface="+mj-cs"/>
              </a:defRPr>
            </a:lvl1pPr>
          </a:lstStyle>
          <a:p>
            <a:r>
              <a:rPr lang="en-US" dirty="0" smtClean="0"/>
              <a:t>RADIUS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y Documents\Student Gray\7. Upper limb\F66122-007-f079.jpg"/>
          <p:cNvPicPr>
            <a:picLocks noGrp="1" noChangeAspect="1" noChangeArrowheads="1"/>
          </p:cNvPicPr>
          <p:nvPr>
            <p:ph sz="half" idx="1"/>
          </p:nvPr>
        </p:nvPicPr>
        <p:blipFill>
          <a:blip r:embed="rId3" cstate="print"/>
          <a:srcRect l="-4000" b="1607"/>
          <a:stretch>
            <a:fillRect/>
          </a:stretch>
        </p:blipFill>
        <p:spPr bwMode="auto">
          <a:xfrm>
            <a:off x="5177705" y="1089192"/>
            <a:ext cx="3714775" cy="4572056"/>
          </a:xfrm>
          <a:prstGeom prst="rect">
            <a:avLst/>
          </a:prstGeom>
          <a:ln>
            <a:noFill/>
          </a:ln>
          <a:effectLst>
            <a:softEdge rad="112500"/>
          </a:effectLst>
        </p:spPr>
      </p:pic>
      <p:sp>
        <p:nvSpPr>
          <p:cNvPr id="4" name="Content Placeholder 3"/>
          <p:cNvSpPr>
            <a:spLocks noGrp="1"/>
          </p:cNvSpPr>
          <p:nvPr>
            <p:ph sz="half" idx="2"/>
          </p:nvPr>
        </p:nvSpPr>
        <p:spPr>
          <a:xfrm>
            <a:off x="179512" y="1153077"/>
            <a:ext cx="4968552" cy="3140019"/>
          </a:xfrm>
          <a:ln w="28575">
            <a:solidFill>
              <a:schemeClr val="bg1"/>
            </a:solidFill>
          </a:ln>
        </p:spPr>
        <p:txBody>
          <a:bodyPr>
            <a:noAutofit/>
          </a:bodyPr>
          <a:lstStyle/>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Distal end of Humerus with the proximal ends of Radius &amp; Ulna </a:t>
            </a:r>
            <a:r>
              <a:rPr lang="en-US" sz="1900" dirty="0">
                <a:solidFill>
                  <a:schemeClr val="accent6">
                    <a:lumMod val="75000"/>
                  </a:schemeClr>
                </a:solidFill>
                <a:latin typeface="Bodoni MT Black" pitchFamily="18" charset="0"/>
              </a:rPr>
              <a:t>Elbow joint</a:t>
            </a:r>
          </a:p>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Proximal </a:t>
            </a:r>
            <a:r>
              <a:rPr lang="en-US" sz="1900" dirty="0" err="1">
                <a:solidFill>
                  <a:schemeClr val="accent6">
                    <a:lumMod val="75000"/>
                  </a:schemeClr>
                </a:solidFill>
                <a:latin typeface="Bodoni MT Black" pitchFamily="18" charset="0"/>
              </a:rPr>
              <a:t>Radioulnar</a:t>
            </a:r>
            <a:r>
              <a:rPr lang="en-US" sz="1900" dirty="0">
                <a:solidFill>
                  <a:schemeClr val="accent6">
                    <a:lumMod val="75000"/>
                  </a:schemeClr>
                </a:solidFill>
                <a:latin typeface="Bodoni MT Black" pitchFamily="18" charset="0"/>
              </a:rPr>
              <a:t> joint</a:t>
            </a:r>
          </a:p>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Distal </a:t>
            </a:r>
            <a:r>
              <a:rPr lang="en-US" sz="1900" dirty="0" err="1">
                <a:solidFill>
                  <a:schemeClr val="accent6">
                    <a:lumMod val="75000"/>
                  </a:schemeClr>
                </a:solidFill>
                <a:latin typeface="Bodoni MT Black" pitchFamily="18" charset="0"/>
              </a:rPr>
              <a:t>Radioulnar</a:t>
            </a:r>
            <a:r>
              <a:rPr lang="en-US" sz="1900" dirty="0">
                <a:solidFill>
                  <a:schemeClr val="accent6">
                    <a:lumMod val="75000"/>
                  </a:schemeClr>
                </a:solidFill>
                <a:latin typeface="Bodoni MT Black" pitchFamily="18" charset="0"/>
              </a:rPr>
              <a:t> joint</a:t>
            </a:r>
          </a:p>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The two bones are connected by the </a:t>
            </a:r>
            <a:r>
              <a:rPr lang="en-US" sz="1900" dirty="0">
                <a:solidFill>
                  <a:schemeClr val="accent6">
                    <a:lumMod val="75000"/>
                  </a:schemeClr>
                </a:solidFill>
                <a:latin typeface="Bodoni MT Black" pitchFamily="18" charset="0"/>
              </a:rPr>
              <a:t>flexible interosseous membrane</a:t>
            </a:r>
          </a:p>
        </p:txBody>
      </p:sp>
      <p:sp>
        <p:nvSpPr>
          <p:cNvPr id="6" name="Down Arrow 5"/>
          <p:cNvSpPr/>
          <p:nvPr/>
        </p:nvSpPr>
        <p:spPr>
          <a:xfrm>
            <a:off x="6820779" y="1446406"/>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6463589" y="1803596"/>
            <a:ext cx="500066" cy="1171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963655" y="3803860"/>
            <a:ext cx="4286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392151" y="3875298"/>
            <a:ext cx="500066"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77705" y="1732158"/>
            <a:ext cx="1285884" cy="738664"/>
          </a:xfrm>
          <a:prstGeom prst="rect">
            <a:avLst/>
          </a:prstGeom>
          <a:noFill/>
        </p:spPr>
        <p:txBody>
          <a:bodyPr wrap="square" rtlCol="0">
            <a:spAutoFit/>
          </a:bodyPr>
          <a:lstStyle/>
          <a:p>
            <a:r>
              <a:rPr lang="en-US" sz="1400" dirty="0" smtClean="0"/>
              <a:t>Proximal</a:t>
            </a:r>
          </a:p>
          <a:p>
            <a:r>
              <a:rPr lang="en-US" sz="1400" dirty="0" err="1" smtClean="0"/>
              <a:t>Radioulnar</a:t>
            </a:r>
            <a:r>
              <a:rPr lang="en-US" sz="1400" dirty="0" smtClean="0"/>
              <a:t> joint.</a:t>
            </a:r>
            <a:endParaRPr lang="en-US" sz="1400" dirty="0"/>
          </a:p>
        </p:txBody>
      </p:sp>
      <p:sp>
        <p:nvSpPr>
          <p:cNvPr id="14" name="TextBox 13"/>
          <p:cNvSpPr txBox="1"/>
          <p:nvPr/>
        </p:nvSpPr>
        <p:spPr>
          <a:xfrm>
            <a:off x="0" y="0"/>
            <a:ext cx="9144000" cy="615553"/>
          </a:xfrm>
          <a:prstGeom prst="rect">
            <a:avLst/>
          </a:prstGeom>
          <a:noFill/>
        </p:spPr>
        <p:txBody>
          <a:bodyPr wrap="square" rtlCol="0">
            <a:spAutoFit/>
          </a:bodyPr>
          <a:lstStyle>
            <a:defPPr>
              <a:defRPr lang="en-US"/>
            </a:defPPr>
            <a:lvl1pPr algn="ctr">
              <a:defRPr sz="3600" b="1">
                <a:solidFill>
                  <a:srgbClr val="3333FF"/>
                </a:solidFill>
                <a:effectLst>
                  <a:outerShdw blurRad="38100" dist="38100" dir="2700000" algn="tl">
                    <a:srgbClr val="000000"/>
                  </a:outerShdw>
                </a:effectLst>
                <a:latin typeface="Bodoni MT Black" pitchFamily="18" charset="0"/>
                <a:ea typeface="+mj-ea"/>
                <a:cs typeface="+mj-cs"/>
              </a:defRPr>
            </a:lvl1pPr>
          </a:lstStyle>
          <a:p>
            <a:r>
              <a:rPr lang="en-US" sz="3400" dirty="0" smtClean="0"/>
              <a:t>ARTICULATIONS OF RADIUS &amp; ULNA</a:t>
            </a:r>
            <a:endParaRPr lang="en-US" sz="3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y Documents\Student Gray\7. Upper limb\F66122-007-f079.jpg"/>
          <p:cNvPicPr>
            <a:picLocks noGrp="1" noChangeAspect="1" noChangeArrowheads="1"/>
          </p:cNvPicPr>
          <p:nvPr>
            <p:ph sz="half" idx="1"/>
          </p:nvPr>
        </p:nvPicPr>
        <p:blipFill>
          <a:blip r:embed="rId3" cstate="print"/>
          <a:srcRect l="-4000" b="1607"/>
          <a:stretch>
            <a:fillRect/>
          </a:stretch>
        </p:blipFill>
        <p:spPr bwMode="auto">
          <a:xfrm>
            <a:off x="5321721" y="1089192"/>
            <a:ext cx="3714775" cy="4572056"/>
          </a:xfrm>
          <a:prstGeom prst="rect">
            <a:avLst/>
          </a:prstGeom>
          <a:ln>
            <a:noFill/>
          </a:ln>
          <a:effectLst>
            <a:softEdge rad="112500"/>
          </a:effectLst>
        </p:spPr>
      </p:pic>
      <p:sp>
        <p:nvSpPr>
          <p:cNvPr id="4" name="Content Placeholder 3"/>
          <p:cNvSpPr>
            <a:spLocks noGrp="1"/>
          </p:cNvSpPr>
          <p:nvPr>
            <p:ph sz="half" idx="2"/>
          </p:nvPr>
        </p:nvSpPr>
        <p:spPr>
          <a:xfrm>
            <a:off x="35496" y="1052736"/>
            <a:ext cx="5904656" cy="4104456"/>
          </a:xfrm>
          <a:ln w="28575">
            <a:solidFill>
              <a:schemeClr val="bg1"/>
            </a:solidFill>
          </a:ln>
        </p:spPr>
        <p:txBody>
          <a:bodyPr>
            <a:noAutofit/>
          </a:bodyPr>
          <a:lstStyle/>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Because the radius &amp; ulna are firmly bound by the interosseous membrane, a fracture of one bone is commonly associated with dislocation of the nearest joint.</a:t>
            </a:r>
          </a:p>
          <a:p>
            <a:pPr marL="342900" lvl="1" indent="-342900" algn="just">
              <a:lnSpc>
                <a:spcPct val="130000"/>
              </a:lnSpc>
              <a:buFont typeface="Wingdings" pitchFamily="2" charset="2"/>
              <a:buChar char="q"/>
            </a:pPr>
            <a:r>
              <a:rPr lang="en-US" sz="1900" dirty="0" err="1">
                <a:solidFill>
                  <a:schemeClr val="accent4">
                    <a:lumMod val="50000"/>
                  </a:schemeClr>
                </a:solidFill>
                <a:latin typeface="Bodoni MT Black" pitchFamily="18" charset="0"/>
              </a:rPr>
              <a:t>Colle</a:t>
            </a:r>
            <a:r>
              <a:rPr lang="en-US" sz="1900" dirty="0">
                <a:solidFill>
                  <a:schemeClr val="accent4">
                    <a:lumMod val="50000"/>
                  </a:schemeClr>
                </a:solidFill>
                <a:latin typeface="Bodoni MT Black" pitchFamily="18" charset="0"/>
              </a:rPr>
              <a:t>’ s fracture (fracture of the distal end of radius) is the most common fracture of the forearm.</a:t>
            </a:r>
          </a:p>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It is more common in women after middle age because of osteoporosis.</a:t>
            </a:r>
          </a:p>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It results from forced dorsiflexion of the hand as a result to ease  a fall by outstretching the upper limb.</a:t>
            </a:r>
          </a:p>
        </p:txBody>
      </p:sp>
      <p:sp>
        <p:nvSpPr>
          <p:cNvPr id="14" name="TextBox 13"/>
          <p:cNvSpPr txBox="1"/>
          <p:nvPr/>
        </p:nvSpPr>
        <p:spPr>
          <a:xfrm>
            <a:off x="0" y="0"/>
            <a:ext cx="9144000" cy="615553"/>
          </a:xfrm>
          <a:prstGeom prst="rect">
            <a:avLst/>
          </a:prstGeom>
          <a:noFill/>
        </p:spPr>
        <p:txBody>
          <a:bodyPr wrap="square" rtlCol="0">
            <a:spAutoFit/>
          </a:bodyPr>
          <a:lstStyle>
            <a:defPPr>
              <a:defRPr lang="en-US"/>
            </a:defPPr>
            <a:lvl1pPr algn="ctr">
              <a:defRPr sz="3400" b="1">
                <a:solidFill>
                  <a:srgbClr val="3333FF"/>
                </a:solidFill>
                <a:effectLst>
                  <a:outerShdw blurRad="38100" dist="38100" dir="2700000" algn="tl">
                    <a:srgbClr val="000000"/>
                  </a:outerShdw>
                </a:effectLst>
                <a:latin typeface="Bodoni MT Black" pitchFamily="18" charset="0"/>
                <a:ea typeface="+mj-ea"/>
                <a:cs typeface="+mj-cs"/>
              </a:defRPr>
            </a:lvl1pPr>
          </a:lstStyle>
          <a:p>
            <a:r>
              <a:rPr lang="en-US" dirty="0" smtClean="0"/>
              <a:t>FRACTURES OF RADIUS &amp; ULNA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HANDS</a:t>
            </a:r>
            <a:r>
              <a:rPr lang="en-US" sz="3600" b="1" dirty="0" smtClean="0">
                <a:solidFill>
                  <a:srgbClr val="0033CC"/>
                </a:solidFill>
              </a:rPr>
              <a:t> </a:t>
            </a:r>
            <a:endParaRPr lang="en-US" sz="3600" b="1" dirty="0">
              <a:solidFill>
                <a:srgbClr val="0033CC"/>
              </a:solidFill>
            </a:endParaRPr>
          </a:p>
        </p:txBody>
      </p:sp>
      <p:pic>
        <p:nvPicPr>
          <p:cNvPr id="4098" name="Picture 2" descr="http://www.aireurbano.com/wp-content/uploads/2014/05/Images-of-hand-bone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7943" y="1124744"/>
            <a:ext cx="4550027" cy="476502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3"/>
          <p:cNvSpPr>
            <a:spLocks noGrp="1"/>
          </p:cNvSpPr>
          <p:nvPr>
            <p:ph sz="half" idx="2"/>
          </p:nvPr>
        </p:nvSpPr>
        <p:spPr>
          <a:xfrm>
            <a:off x="179512" y="1225085"/>
            <a:ext cx="4752528" cy="2347931"/>
          </a:xfrm>
          <a:ln w="28575">
            <a:solidFill>
              <a:schemeClr val="bg1"/>
            </a:solidFill>
          </a:ln>
        </p:spPr>
        <p:txBody>
          <a:bodyPr>
            <a:normAutofit/>
          </a:bodyPr>
          <a:lstStyle/>
          <a:p>
            <a:pPr marL="342900" lvl="1" indent="-342900" algn="just">
              <a:lnSpc>
                <a:spcPct val="130000"/>
              </a:lnSpc>
              <a:buFont typeface="Wingdings" pitchFamily="2" charset="2"/>
              <a:buChar char="q"/>
            </a:pPr>
            <a:r>
              <a:rPr lang="en-US" sz="1900" dirty="0">
                <a:solidFill>
                  <a:schemeClr val="accent4">
                    <a:lumMod val="50000"/>
                  </a:schemeClr>
                </a:solidFill>
                <a:latin typeface="Bodoni MT Black" pitchFamily="18" charset="0"/>
              </a:rPr>
              <a:t>The skeleton of the hand consists of the:</a:t>
            </a:r>
          </a:p>
          <a:p>
            <a:pPr marL="742950" lvl="2" indent="-342900">
              <a:buFont typeface="Wingdings" pitchFamily="2" charset="2"/>
              <a:buChar char="§"/>
            </a:pPr>
            <a:r>
              <a:rPr lang="en-US" sz="2200" b="1" dirty="0">
                <a:solidFill>
                  <a:schemeClr val="tx1">
                    <a:lumMod val="75000"/>
                    <a:lumOff val="25000"/>
                  </a:schemeClr>
                </a:solidFill>
                <a:latin typeface="Adobe Arabic" pitchFamily="18" charset="-78"/>
                <a:cs typeface="Adobe Arabic" pitchFamily="18" charset="-78"/>
              </a:rPr>
              <a:t>Carpals  for the </a:t>
            </a:r>
            <a:r>
              <a:rPr lang="en-US" sz="2200" b="1" dirty="0" err="1">
                <a:solidFill>
                  <a:schemeClr val="tx1">
                    <a:lumMod val="75000"/>
                    <a:lumOff val="25000"/>
                  </a:schemeClr>
                </a:solidFill>
                <a:latin typeface="Adobe Arabic" pitchFamily="18" charset="-78"/>
                <a:cs typeface="Adobe Arabic" pitchFamily="18" charset="-78"/>
              </a:rPr>
              <a:t>carpus</a:t>
            </a:r>
            <a:r>
              <a:rPr lang="en-US" sz="2200" b="1" dirty="0">
                <a:solidFill>
                  <a:schemeClr val="tx1">
                    <a:lumMod val="75000"/>
                    <a:lumOff val="25000"/>
                  </a:schemeClr>
                </a:solidFill>
                <a:latin typeface="Adobe Arabic" pitchFamily="18" charset="-78"/>
                <a:cs typeface="Adobe Arabic" pitchFamily="18" charset="-78"/>
              </a:rPr>
              <a:t> (wrist)</a:t>
            </a:r>
          </a:p>
          <a:p>
            <a:pPr marL="742950" lvl="2" indent="-342900">
              <a:buFont typeface="Wingdings" pitchFamily="2" charset="2"/>
              <a:buChar char="§"/>
            </a:pPr>
            <a:r>
              <a:rPr lang="en-US" sz="2200" b="1" dirty="0">
                <a:solidFill>
                  <a:schemeClr val="tx1">
                    <a:lumMod val="75000"/>
                    <a:lumOff val="25000"/>
                  </a:schemeClr>
                </a:solidFill>
                <a:latin typeface="Adobe Arabic" pitchFamily="18" charset="-78"/>
                <a:cs typeface="Adobe Arabic" pitchFamily="18" charset="-78"/>
              </a:rPr>
              <a:t>Metacarpals for the palm</a:t>
            </a:r>
          </a:p>
          <a:p>
            <a:pPr marL="742950" lvl="2" indent="-342900">
              <a:buFont typeface="Wingdings" pitchFamily="2" charset="2"/>
              <a:buChar char="§"/>
            </a:pPr>
            <a:r>
              <a:rPr lang="en-US" sz="2200" b="1" dirty="0">
                <a:solidFill>
                  <a:schemeClr val="tx1">
                    <a:lumMod val="75000"/>
                    <a:lumOff val="25000"/>
                  </a:schemeClr>
                </a:solidFill>
                <a:latin typeface="Adobe Arabic" pitchFamily="18" charset="-78"/>
                <a:cs typeface="Adobe Arabic" pitchFamily="18" charset="-78"/>
              </a:rPr>
              <a:t>Phalanges for the fingers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764704"/>
            <a:ext cx="5364088" cy="5760640"/>
          </a:xfrm>
          <a:ln w="28575">
            <a:solidFill>
              <a:schemeClr val="bg1"/>
            </a:solidFill>
          </a:ln>
        </p:spPr>
        <p:txBody>
          <a:bodyPr>
            <a:noAutofit/>
          </a:bodyPr>
          <a:lstStyle/>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Compose of eight carpal bones arranged in two irregular rows, each of four.</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These small bones give flexibility to the wrist.</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 Carpus presents Concavity on their Anterior surface &amp; convex from side to side posteriorly.</a:t>
            </a:r>
          </a:p>
          <a:p>
            <a:pPr algn="just">
              <a:buFont typeface="Courier New" pitchFamily="49" charset="0"/>
              <a:buChar char="o"/>
            </a:pPr>
            <a:r>
              <a:rPr lang="en-US" sz="1600" dirty="0">
                <a:solidFill>
                  <a:schemeClr val="accent6">
                    <a:lumMod val="75000"/>
                  </a:schemeClr>
                </a:solidFill>
                <a:latin typeface="Bodoni MT Black" pitchFamily="18" charset="0"/>
              </a:rPr>
              <a:t>Proximal row (from lateral to medial):</a:t>
            </a:r>
          </a:p>
          <a:p>
            <a:pPr lvl="1" algn="just">
              <a:buFont typeface="Arial" pitchFamily="34" charset="0"/>
              <a:buChar char="•"/>
            </a:pPr>
            <a:r>
              <a:rPr lang="en-US" sz="1600" b="1" dirty="0">
                <a:solidFill>
                  <a:schemeClr val="tx1">
                    <a:lumMod val="75000"/>
                    <a:lumOff val="25000"/>
                  </a:schemeClr>
                </a:solidFill>
                <a:latin typeface="Adobe Arabic" pitchFamily="18" charset="-78"/>
                <a:cs typeface="Adobe Arabic" pitchFamily="18" charset="-78"/>
              </a:rPr>
              <a:t>Scaphoid</a:t>
            </a:r>
          </a:p>
          <a:p>
            <a:pPr lvl="1" algn="just">
              <a:buFont typeface="Arial" pitchFamily="34" charset="0"/>
              <a:buChar char="•"/>
            </a:pPr>
            <a:r>
              <a:rPr lang="en-US" sz="1600" b="1" dirty="0" err="1">
                <a:solidFill>
                  <a:schemeClr val="tx1">
                    <a:lumMod val="75000"/>
                    <a:lumOff val="25000"/>
                  </a:schemeClr>
                </a:solidFill>
                <a:latin typeface="Adobe Arabic" pitchFamily="18" charset="-78"/>
                <a:cs typeface="Adobe Arabic" pitchFamily="18" charset="-78"/>
              </a:rPr>
              <a:t>Lunate</a:t>
            </a:r>
            <a:endParaRPr lang="en-US" sz="1600" b="1" dirty="0">
              <a:solidFill>
                <a:schemeClr val="tx1">
                  <a:lumMod val="75000"/>
                  <a:lumOff val="25000"/>
                </a:schemeClr>
              </a:solidFill>
              <a:latin typeface="Adobe Arabic" pitchFamily="18" charset="-78"/>
              <a:cs typeface="Adobe Arabic" pitchFamily="18" charset="-78"/>
            </a:endParaRPr>
          </a:p>
          <a:p>
            <a:pPr lvl="1" algn="just">
              <a:buFont typeface="Arial" pitchFamily="34" charset="0"/>
              <a:buChar char="•"/>
            </a:pPr>
            <a:r>
              <a:rPr lang="en-US" sz="1600" b="1" dirty="0" err="1">
                <a:solidFill>
                  <a:schemeClr val="tx1">
                    <a:lumMod val="75000"/>
                    <a:lumOff val="25000"/>
                  </a:schemeClr>
                </a:solidFill>
                <a:latin typeface="Adobe Arabic" pitchFamily="18" charset="-78"/>
                <a:cs typeface="Adobe Arabic" pitchFamily="18" charset="-78"/>
              </a:rPr>
              <a:t>Triquetral</a:t>
            </a:r>
            <a:r>
              <a:rPr lang="en-US" sz="1600" b="1" dirty="0">
                <a:solidFill>
                  <a:schemeClr val="tx1">
                    <a:lumMod val="75000"/>
                    <a:lumOff val="25000"/>
                  </a:schemeClr>
                </a:solidFill>
                <a:latin typeface="Adobe Arabic" pitchFamily="18" charset="-78"/>
                <a:cs typeface="Adobe Arabic" pitchFamily="18" charset="-78"/>
              </a:rPr>
              <a:t> </a:t>
            </a:r>
          </a:p>
          <a:p>
            <a:pPr lvl="1" algn="just">
              <a:buFont typeface="Arial" pitchFamily="34" charset="0"/>
              <a:buChar char="•"/>
            </a:pPr>
            <a:r>
              <a:rPr lang="en-US" sz="1600" b="1" dirty="0" err="1">
                <a:solidFill>
                  <a:schemeClr val="tx1">
                    <a:lumMod val="75000"/>
                    <a:lumOff val="25000"/>
                  </a:schemeClr>
                </a:solidFill>
                <a:latin typeface="Adobe Arabic" pitchFamily="18" charset="-78"/>
                <a:cs typeface="Adobe Arabic" pitchFamily="18" charset="-78"/>
              </a:rPr>
              <a:t>Pisiform</a:t>
            </a:r>
            <a:endParaRPr lang="en-US" sz="1600" b="1" dirty="0">
              <a:solidFill>
                <a:schemeClr val="tx1">
                  <a:lumMod val="75000"/>
                  <a:lumOff val="25000"/>
                </a:schemeClr>
              </a:solidFill>
              <a:latin typeface="Adobe Arabic" pitchFamily="18" charset="-78"/>
              <a:cs typeface="Adobe Arabic" pitchFamily="18" charset="-78"/>
            </a:endParaRPr>
          </a:p>
          <a:p>
            <a:pPr algn="just">
              <a:buFont typeface="Courier New" pitchFamily="49" charset="0"/>
              <a:buChar char="o"/>
            </a:pPr>
            <a:r>
              <a:rPr lang="en-US" sz="1600" dirty="0">
                <a:solidFill>
                  <a:schemeClr val="accent6">
                    <a:lumMod val="75000"/>
                  </a:schemeClr>
                </a:solidFill>
                <a:latin typeface="Bodoni MT Black" pitchFamily="18" charset="0"/>
              </a:rPr>
              <a:t>Distal row (from lateral to medial):</a:t>
            </a:r>
          </a:p>
          <a:p>
            <a:pPr lvl="1" algn="just">
              <a:buFont typeface="Arial" pitchFamily="34" charset="0"/>
              <a:buChar char="•"/>
            </a:pPr>
            <a:r>
              <a:rPr lang="en-US" sz="1600" b="1" dirty="0">
                <a:solidFill>
                  <a:schemeClr val="tx1">
                    <a:lumMod val="75000"/>
                    <a:lumOff val="25000"/>
                  </a:schemeClr>
                </a:solidFill>
                <a:latin typeface="Adobe Arabic" pitchFamily="18" charset="-78"/>
                <a:cs typeface="Adobe Arabic" pitchFamily="18" charset="-78"/>
              </a:rPr>
              <a:t>Trapezium</a:t>
            </a:r>
          </a:p>
          <a:p>
            <a:pPr lvl="1" algn="just">
              <a:buFont typeface="Arial" pitchFamily="34" charset="0"/>
              <a:buChar char="•"/>
            </a:pPr>
            <a:r>
              <a:rPr lang="en-US" sz="1600" b="1" dirty="0">
                <a:solidFill>
                  <a:schemeClr val="tx1">
                    <a:lumMod val="75000"/>
                    <a:lumOff val="25000"/>
                  </a:schemeClr>
                </a:solidFill>
                <a:latin typeface="Adobe Arabic" pitchFamily="18" charset="-78"/>
                <a:cs typeface="Adobe Arabic" pitchFamily="18" charset="-78"/>
              </a:rPr>
              <a:t>Trapezoid</a:t>
            </a:r>
          </a:p>
          <a:p>
            <a:pPr lvl="1" algn="just">
              <a:buFont typeface="Arial" pitchFamily="34" charset="0"/>
              <a:buChar char="•"/>
            </a:pPr>
            <a:r>
              <a:rPr lang="en-US" sz="1600" b="1" dirty="0" err="1">
                <a:solidFill>
                  <a:schemeClr val="tx1">
                    <a:lumMod val="75000"/>
                    <a:lumOff val="25000"/>
                  </a:schemeClr>
                </a:solidFill>
                <a:latin typeface="Adobe Arabic" pitchFamily="18" charset="-78"/>
                <a:cs typeface="Adobe Arabic" pitchFamily="18" charset="-78"/>
              </a:rPr>
              <a:t>Capitate</a:t>
            </a:r>
            <a:endParaRPr lang="en-US" sz="1600" b="1" dirty="0">
              <a:solidFill>
                <a:schemeClr val="tx1">
                  <a:lumMod val="75000"/>
                  <a:lumOff val="25000"/>
                </a:schemeClr>
              </a:solidFill>
              <a:latin typeface="Adobe Arabic" pitchFamily="18" charset="-78"/>
              <a:cs typeface="Adobe Arabic" pitchFamily="18" charset="-78"/>
            </a:endParaRPr>
          </a:p>
          <a:p>
            <a:pPr lvl="1" algn="just">
              <a:buFont typeface="Arial" pitchFamily="34" charset="0"/>
              <a:buChar char="•"/>
            </a:pPr>
            <a:r>
              <a:rPr lang="en-US" sz="1600" b="1" dirty="0" err="1">
                <a:solidFill>
                  <a:schemeClr val="tx1">
                    <a:lumMod val="75000"/>
                    <a:lumOff val="25000"/>
                  </a:schemeClr>
                </a:solidFill>
                <a:latin typeface="Adobe Arabic" pitchFamily="18" charset="-78"/>
                <a:cs typeface="Adobe Arabic" pitchFamily="18" charset="-78"/>
              </a:rPr>
              <a:t>Hamate</a:t>
            </a:r>
            <a:endParaRPr lang="en-US" sz="1600" b="1" dirty="0">
              <a:solidFill>
                <a:schemeClr val="tx1">
                  <a:lumMod val="75000"/>
                  <a:lumOff val="25000"/>
                </a:schemeClr>
              </a:solidFill>
              <a:latin typeface="Adobe Arabic" pitchFamily="18" charset="-78"/>
              <a:cs typeface="Adobe Arabic" pitchFamily="18" charset="-78"/>
            </a:endParaRPr>
          </a:p>
        </p:txBody>
      </p:sp>
      <p:sp>
        <p:nvSpPr>
          <p:cNvPr id="14" name="TextBox 13"/>
          <p:cNvSpPr txBox="1"/>
          <p:nvPr/>
        </p:nvSpPr>
        <p:spPr>
          <a:xfrm>
            <a:off x="0" y="0"/>
            <a:ext cx="9144000" cy="646331"/>
          </a:xfrm>
          <a:prstGeom prst="rect">
            <a:avLst/>
          </a:prstGeom>
          <a:noFill/>
        </p:spPr>
        <p:txBody>
          <a:bodyPr wrap="square" rtlCol="0">
            <a:spAutoFit/>
          </a:bodyPr>
          <a:lstStyle>
            <a:defPPr>
              <a:defRPr lang="en-US"/>
            </a:defPPr>
            <a:lvl1pPr algn="ctr">
              <a:defRPr sz="3400" b="1">
                <a:solidFill>
                  <a:srgbClr val="3333FF"/>
                </a:solidFill>
                <a:effectLst>
                  <a:outerShdw blurRad="38100" dist="38100" dir="2700000" algn="tl">
                    <a:srgbClr val="000000"/>
                  </a:outerShdw>
                </a:effectLst>
                <a:latin typeface="Bodoni MT Black" pitchFamily="18" charset="0"/>
                <a:ea typeface="+mj-ea"/>
                <a:cs typeface="+mj-cs"/>
              </a:defRPr>
            </a:lvl1pPr>
          </a:lstStyle>
          <a:p>
            <a:r>
              <a:rPr lang="en-US" sz="3600" dirty="0"/>
              <a:t>WRIST (CARPUS)</a:t>
            </a:r>
          </a:p>
        </p:txBody>
      </p:sp>
      <p:pic>
        <p:nvPicPr>
          <p:cNvPr id="4098" name="Picture 2" descr="Fig 1.1 - Palmar view of the carpal bones.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908720"/>
            <a:ext cx="3779912" cy="25626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My Documents\Student Gray\7. Upper limb\F66122-007-f007.jpg"/>
          <p:cNvPicPr>
            <a:picLocks noGrp="1" noChangeAspect="1" noChangeArrowheads="1"/>
          </p:cNvPicPr>
          <p:nvPr>
            <p:ph idx="1"/>
          </p:nvPr>
        </p:nvPicPr>
        <p:blipFill>
          <a:blip r:embed="rId3" cstate="print"/>
          <a:srcRect l="15207" r="17785" b="4239"/>
          <a:stretch>
            <a:fillRect/>
          </a:stretch>
        </p:blipFill>
        <p:spPr bwMode="auto">
          <a:xfrm>
            <a:off x="4460474" y="1052736"/>
            <a:ext cx="4071966" cy="4962540"/>
          </a:xfrm>
          <a:prstGeom prst="rect">
            <a:avLst/>
          </a:prstGeom>
          <a:ln>
            <a:noFill/>
          </a:ln>
          <a:effectLst>
            <a:softEdge rad="112500"/>
          </a:effectLst>
        </p:spPr>
      </p:pic>
      <p:sp>
        <p:nvSpPr>
          <p:cNvPr id="3" name="Text Placeholder 2"/>
          <p:cNvSpPr>
            <a:spLocks noGrp="1"/>
          </p:cNvSpPr>
          <p:nvPr>
            <p:ph type="body" sz="half" idx="2"/>
          </p:nvPr>
        </p:nvSpPr>
        <p:spPr>
          <a:xfrm>
            <a:off x="214282" y="1268760"/>
            <a:ext cx="4586318" cy="3696816"/>
          </a:xfrm>
          <a:ln w="9525">
            <a:solidFill>
              <a:schemeClr val="bg1"/>
            </a:solidFill>
          </a:ln>
        </p:spPr>
        <p:txBody>
          <a:bodyPr>
            <a:normAutofit fontScale="70000" lnSpcReduction="20000"/>
          </a:bodyPr>
          <a:lstStyle/>
          <a:p>
            <a:pPr marL="342900" indent="-342900" fontAlgn="base">
              <a:spcAft>
                <a:spcPct val="0"/>
              </a:spcAft>
              <a:defRPr/>
            </a:pPr>
            <a:r>
              <a:rPr lang="en-US" sz="2600" i="1" dirty="0">
                <a:solidFill>
                  <a:schemeClr val="accent4">
                    <a:lumMod val="50000"/>
                  </a:schemeClr>
                </a:solidFill>
                <a:latin typeface="Bodoni MT Black" pitchFamily="18" charset="0"/>
              </a:rPr>
              <a:t>It consists of the following</a:t>
            </a:r>
            <a:r>
              <a:rPr lang="en-US" sz="2600" i="1" dirty="0" smtClean="0">
                <a:solidFill>
                  <a:schemeClr val="accent4">
                    <a:lumMod val="50000"/>
                  </a:schemeClr>
                </a:solidFill>
                <a:latin typeface="Bodoni MT Black" pitchFamily="18" charset="0"/>
              </a:rPr>
              <a:t>:</a:t>
            </a:r>
          </a:p>
          <a:p>
            <a:pPr marL="342900" indent="-342900" fontAlgn="base">
              <a:spcAft>
                <a:spcPct val="0"/>
              </a:spcAft>
              <a:defRPr/>
            </a:pPr>
            <a:endParaRPr lang="en-US" sz="2300" i="1" dirty="0">
              <a:solidFill>
                <a:schemeClr val="accent4">
                  <a:lumMod val="50000"/>
                </a:schemeClr>
              </a:solidFill>
              <a:latin typeface="Bodoni MT Black" pitchFamily="18" charset="0"/>
            </a:endParaRPr>
          </a:p>
          <a:p>
            <a:pPr marL="914400" lvl="1" indent="-457200">
              <a:buFont typeface="Courier New" pitchFamily="49" charset="0"/>
              <a:buChar char="o"/>
            </a:pPr>
            <a:r>
              <a:rPr lang="en-US" sz="2600" dirty="0" smtClean="0">
                <a:solidFill>
                  <a:srgbClr val="C00000"/>
                </a:solidFill>
              </a:rPr>
              <a:t> </a:t>
            </a:r>
            <a:r>
              <a:rPr lang="en-US" sz="2600" dirty="0">
                <a:solidFill>
                  <a:srgbClr val="FF3300"/>
                </a:solidFill>
                <a:latin typeface="Bodoni MT Black" pitchFamily="18" charset="0"/>
              </a:rPr>
              <a:t>Pectoral Girdle </a:t>
            </a:r>
          </a:p>
          <a:p>
            <a:pPr marL="914400" lvl="1" indent="-457200">
              <a:buFont typeface="Courier New" pitchFamily="49" charset="0"/>
              <a:buChar char="o"/>
            </a:pPr>
            <a:r>
              <a:rPr lang="en-US" sz="2800" dirty="0">
                <a:solidFill>
                  <a:srgbClr val="FF3300"/>
                </a:solidFill>
                <a:latin typeface="Bodoni MT Black" pitchFamily="18" charset="0"/>
              </a:rPr>
              <a:t> </a:t>
            </a:r>
            <a:r>
              <a:rPr lang="en-US" sz="2600" dirty="0">
                <a:solidFill>
                  <a:srgbClr val="FF3300"/>
                </a:solidFill>
                <a:latin typeface="Bodoni MT Black" pitchFamily="18" charset="0"/>
              </a:rPr>
              <a:t>Arm</a:t>
            </a:r>
          </a:p>
          <a:p>
            <a:pPr marL="1371600" lvl="2" indent="-457200">
              <a:buFont typeface="Arial" pitchFamily="34" charset="0"/>
              <a:buChar char="•"/>
            </a:pPr>
            <a:r>
              <a:rPr lang="en-US" sz="2800" b="1" dirty="0">
                <a:solidFill>
                  <a:schemeClr val="bg1">
                    <a:lumMod val="50000"/>
                  </a:schemeClr>
                </a:solidFill>
                <a:latin typeface="Adobe Arabic" pitchFamily="18" charset="-78"/>
                <a:cs typeface="Adobe Arabic" pitchFamily="18" charset="-78"/>
              </a:rPr>
              <a:t>Humerus</a:t>
            </a:r>
          </a:p>
          <a:p>
            <a:pPr marL="914400" lvl="1" indent="-457200">
              <a:buFont typeface="Courier New" pitchFamily="49" charset="0"/>
              <a:buChar char="o"/>
            </a:pPr>
            <a:r>
              <a:rPr lang="en-US" sz="2800" dirty="0">
                <a:solidFill>
                  <a:srgbClr val="FF3300"/>
                </a:solidFill>
                <a:latin typeface="Bodoni MT Black" pitchFamily="18" charset="0"/>
              </a:rPr>
              <a:t> </a:t>
            </a:r>
            <a:r>
              <a:rPr lang="en-US" sz="2600" dirty="0">
                <a:solidFill>
                  <a:srgbClr val="FF3300"/>
                </a:solidFill>
                <a:latin typeface="Bodoni MT Black" pitchFamily="18" charset="0"/>
              </a:rPr>
              <a:t>Forearm </a:t>
            </a:r>
          </a:p>
          <a:p>
            <a:pPr marL="1371600" lvl="2" indent="-457200">
              <a:buFont typeface="Arial" pitchFamily="34" charset="0"/>
              <a:buChar char="•"/>
            </a:pPr>
            <a:r>
              <a:rPr lang="en-US" sz="2800" b="1" dirty="0">
                <a:solidFill>
                  <a:schemeClr val="bg1">
                    <a:lumMod val="50000"/>
                  </a:schemeClr>
                </a:solidFill>
                <a:latin typeface="Adobe Arabic" pitchFamily="18" charset="-78"/>
                <a:cs typeface="Adobe Arabic" pitchFamily="18" charset="-78"/>
              </a:rPr>
              <a:t>Radius &amp; Ulna</a:t>
            </a:r>
          </a:p>
          <a:p>
            <a:pPr marL="914400" lvl="1" indent="-457200">
              <a:buFont typeface="Courier New" pitchFamily="49" charset="0"/>
              <a:buChar char="o"/>
            </a:pPr>
            <a:r>
              <a:rPr lang="en-US" sz="2800" dirty="0">
                <a:solidFill>
                  <a:srgbClr val="FF3300"/>
                </a:solidFill>
                <a:latin typeface="Bodoni MT Black" pitchFamily="18" charset="0"/>
              </a:rPr>
              <a:t> </a:t>
            </a:r>
            <a:r>
              <a:rPr lang="en-US" sz="2600" dirty="0">
                <a:solidFill>
                  <a:srgbClr val="FF3300"/>
                </a:solidFill>
                <a:latin typeface="Bodoni MT Black" pitchFamily="18" charset="0"/>
              </a:rPr>
              <a:t>Wrist</a:t>
            </a:r>
          </a:p>
          <a:p>
            <a:pPr marL="1371600" lvl="2" indent="-457200">
              <a:buFont typeface="Arial" pitchFamily="34" charset="0"/>
              <a:buChar char="•"/>
            </a:pPr>
            <a:r>
              <a:rPr lang="en-US" sz="2800" b="1" dirty="0">
                <a:solidFill>
                  <a:schemeClr val="bg1">
                    <a:lumMod val="50000"/>
                  </a:schemeClr>
                </a:solidFill>
                <a:latin typeface="Adobe Arabic" pitchFamily="18" charset="-78"/>
                <a:cs typeface="Adobe Arabic" pitchFamily="18" charset="-78"/>
              </a:rPr>
              <a:t> Carpal bones </a:t>
            </a:r>
          </a:p>
          <a:p>
            <a:pPr marL="914400" lvl="1" indent="-457200">
              <a:buFont typeface="Courier New" pitchFamily="49" charset="0"/>
              <a:buChar char="o"/>
            </a:pPr>
            <a:r>
              <a:rPr lang="en-US" sz="2800" dirty="0" smtClean="0">
                <a:solidFill>
                  <a:srgbClr val="FF3300"/>
                </a:solidFill>
                <a:latin typeface="Bodoni MT Black" pitchFamily="18" charset="0"/>
              </a:rPr>
              <a:t> </a:t>
            </a:r>
            <a:r>
              <a:rPr lang="en-US" sz="2600" dirty="0" smtClean="0">
                <a:solidFill>
                  <a:srgbClr val="FF3300"/>
                </a:solidFill>
                <a:latin typeface="Bodoni MT Black" pitchFamily="18" charset="0"/>
              </a:rPr>
              <a:t>Hand</a:t>
            </a:r>
          </a:p>
          <a:p>
            <a:pPr marL="1371600" lvl="2" indent="-457200">
              <a:buFont typeface="Arial" pitchFamily="34" charset="0"/>
              <a:buChar char="•"/>
            </a:pPr>
            <a:r>
              <a:rPr lang="en-US" sz="2800" b="1" dirty="0" smtClean="0">
                <a:solidFill>
                  <a:schemeClr val="bg1">
                    <a:lumMod val="50000"/>
                  </a:schemeClr>
                </a:solidFill>
                <a:latin typeface="Adobe Arabic" pitchFamily="18" charset="-78"/>
                <a:cs typeface="Adobe Arabic" pitchFamily="18" charset="-78"/>
              </a:rPr>
              <a:t>Metacarpals &amp; Phalanges</a:t>
            </a:r>
            <a:endParaRPr lang="en-US" sz="2800" b="1" dirty="0">
              <a:solidFill>
                <a:schemeClr val="bg1">
                  <a:lumMod val="50000"/>
                </a:schemeClr>
              </a:solidFill>
              <a:latin typeface="Adobe Arabic" pitchFamily="18" charset="-78"/>
              <a:cs typeface="Adobe Arabic" pitchFamily="18" charset="-78"/>
            </a:endParaRPr>
          </a:p>
          <a:p>
            <a:pPr lvl="1">
              <a:buFont typeface="Wingdings" pitchFamily="2" charset="2"/>
              <a:buChar char="Ø"/>
            </a:pPr>
            <a:endParaRPr lang="en-US" sz="2400" dirty="0" smtClean="0">
              <a:solidFill>
                <a:srgbClr val="C00000"/>
              </a:solidFill>
            </a:endParaRPr>
          </a:p>
          <a:p>
            <a:pPr lvl="1">
              <a:buFont typeface="Wingdings" pitchFamily="2" charset="2"/>
              <a:buChar char="Ø"/>
            </a:pPr>
            <a:endParaRPr lang="en-US" sz="2400" dirty="0">
              <a:solidFill>
                <a:srgbClr val="C00000"/>
              </a:solidFill>
            </a:endParaRPr>
          </a:p>
        </p:txBody>
      </p:sp>
      <p:sp>
        <p:nvSpPr>
          <p:cNvPr id="7" name="TextBox 6"/>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BONES OF UPPER LIMB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2008" y="1268760"/>
            <a:ext cx="5220072" cy="3600400"/>
          </a:xfrm>
          <a:ln w="28575">
            <a:solidFill>
              <a:schemeClr val="bg1"/>
            </a:solidFill>
          </a:ln>
        </p:spPr>
        <p:txBody>
          <a:bodyPr>
            <a:noAutofit/>
          </a:bodyPr>
          <a:lstStyle/>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It is the most commonly fractured carpal bone and it is the most common injury of the wrist.</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It is the result of a fall onto the palm when the hand is abducted.</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Pain occurs along the lateral side of the wrist especially during </a:t>
            </a:r>
            <a:r>
              <a:rPr lang="en-US" sz="1800" dirty="0" err="1">
                <a:solidFill>
                  <a:schemeClr val="accent4">
                    <a:lumMod val="50000"/>
                  </a:schemeClr>
                </a:solidFill>
                <a:latin typeface="Bodoni MT Black" pitchFamily="18" charset="0"/>
              </a:rPr>
              <a:t>dorsiflexion</a:t>
            </a:r>
            <a:r>
              <a:rPr lang="en-US" sz="1800" dirty="0">
                <a:solidFill>
                  <a:schemeClr val="accent4">
                    <a:lumMod val="50000"/>
                  </a:schemeClr>
                </a:solidFill>
                <a:latin typeface="Bodoni MT Black" pitchFamily="18" charset="0"/>
              </a:rPr>
              <a:t> and abduction of the hand.</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Union of the bone may take several months because of poor blood supply to the proximal part of the </a:t>
            </a:r>
            <a:r>
              <a:rPr lang="en-US" sz="1800" dirty="0" err="1">
                <a:solidFill>
                  <a:schemeClr val="accent4">
                    <a:lumMod val="50000"/>
                  </a:schemeClr>
                </a:solidFill>
                <a:latin typeface="Bodoni MT Black" pitchFamily="18" charset="0"/>
              </a:rPr>
              <a:t>scaphoid</a:t>
            </a:r>
            <a:r>
              <a:rPr lang="en-US" sz="1800" dirty="0">
                <a:solidFill>
                  <a:schemeClr val="accent4">
                    <a:lumMod val="50000"/>
                  </a:schemeClr>
                </a:solidFill>
                <a:latin typeface="Bodoni MT Black" pitchFamily="18" charset="0"/>
              </a:rPr>
              <a:t>. </a:t>
            </a:r>
          </a:p>
        </p:txBody>
      </p:sp>
      <p:sp>
        <p:nvSpPr>
          <p:cNvPr id="14" name="TextBox 13"/>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FRACTURE OF SCAPHOID</a:t>
            </a:r>
          </a:p>
        </p:txBody>
      </p:sp>
      <p:pic>
        <p:nvPicPr>
          <p:cNvPr id="6" name="Picture 2" descr="C:\Documents and Settings\User\My Documents\Student Gray\7. Upper limb\F66122-007-f091a.jpg"/>
          <p:cNvPicPr>
            <a:picLocks noGrp="1" noChangeAspect="1" noChangeArrowheads="1"/>
          </p:cNvPicPr>
          <p:nvPr>
            <p:ph sz="half" idx="1"/>
          </p:nvPr>
        </p:nvPicPr>
        <p:blipFill>
          <a:blip r:embed="rId3" cstate="print"/>
          <a:srcRect b="21052"/>
          <a:stretch>
            <a:fillRect/>
          </a:stretch>
        </p:blipFill>
        <p:spPr bwMode="auto">
          <a:xfrm>
            <a:off x="5321720" y="1052736"/>
            <a:ext cx="3714776" cy="45005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7504" y="1052736"/>
            <a:ext cx="5112568" cy="4392488"/>
          </a:xfrm>
          <a:ln w="28575">
            <a:solidFill>
              <a:schemeClr val="bg1"/>
            </a:solidFill>
          </a:ln>
        </p:spPr>
        <p:txBody>
          <a:bodyPr>
            <a:noAutofit/>
          </a:bodyPr>
          <a:lstStyle/>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It is the skeleton of the hand between the </a:t>
            </a:r>
            <a:r>
              <a:rPr lang="en-US" sz="1800" dirty="0" err="1">
                <a:solidFill>
                  <a:schemeClr val="accent4">
                    <a:lumMod val="50000"/>
                  </a:schemeClr>
                </a:solidFill>
                <a:latin typeface="Bodoni MT Black" pitchFamily="18" charset="0"/>
              </a:rPr>
              <a:t>carpus</a:t>
            </a:r>
            <a:r>
              <a:rPr lang="en-US" sz="1800" dirty="0">
                <a:solidFill>
                  <a:schemeClr val="accent4">
                    <a:lumMod val="50000"/>
                  </a:schemeClr>
                </a:solidFill>
                <a:latin typeface="Bodoni MT Black" pitchFamily="18" charset="0"/>
              </a:rPr>
              <a:t> and phalanges.</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It is composed of Five Metacarpal bones, each has a Base, Shaft, and a Head.</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They are numbered 1-5 from the thumb.</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 distal ends (Heads) articulate with the proximal phalanges to form the knuckles  of the fist.</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 Bases of the metacarpals articulate with the carpal bones. The 1st metacarpal is the shortest and most mobile. 3rd metacarpal has a </a:t>
            </a:r>
            <a:r>
              <a:rPr lang="en-US" sz="1800" dirty="0" err="1">
                <a:solidFill>
                  <a:schemeClr val="accent4">
                    <a:lumMod val="50000"/>
                  </a:schemeClr>
                </a:solidFill>
                <a:latin typeface="Bodoni MT Black" pitchFamily="18" charset="0"/>
              </a:rPr>
              <a:t>styloid</a:t>
            </a:r>
            <a:r>
              <a:rPr lang="en-US" sz="1800" dirty="0">
                <a:solidFill>
                  <a:schemeClr val="accent4">
                    <a:lumMod val="50000"/>
                  </a:schemeClr>
                </a:solidFill>
                <a:latin typeface="Bodoni MT Black" pitchFamily="18" charset="0"/>
              </a:rPr>
              <a:t> process on the lateral side of the base.</a:t>
            </a:r>
          </a:p>
        </p:txBody>
      </p:sp>
      <p:sp>
        <p:nvSpPr>
          <p:cNvPr id="14" name="TextBox 13"/>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METACARPALS</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6" name="Picture 2" descr="C:\Documents and Settings\User\My Documents\Student Gray\7. Upper limb\F66122-007-f091a.jpg"/>
          <p:cNvPicPr>
            <a:picLocks noGrp="1" noChangeAspect="1" noChangeArrowheads="1"/>
          </p:cNvPicPr>
          <p:nvPr>
            <p:ph sz="half" idx="1"/>
          </p:nvPr>
        </p:nvPicPr>
        <p:blipFill>
          <a:blip r:embed="rId3" cstate="print"/>
          <a:srcRect b="21052"/>
          <a:stretch>
            <a:fillRect/>
          </a:stretch>
        </p:blipFill>
        <p:spPr bwMode="auto">
          <a:xfrm>
            <a:off x="5321720" y="1124744"/>
            <a:ext cx="3714776" cy="45005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7504" y="1052736"/>
            <a:ext cx="5112568" cy="4680520"/>
          </a:xfrm>
          <a:ln w="28575">
            <a:solidFill>
              <a:schemeClr val="bg1"/>
            </a:solidFill>
          </a:ln>
        </p:spPr>
        <p:txBody>
          <a:bodyPr vert="horz" lIns="91440" tIns="45720" rIns="91440" bIns="45720" rtlCol="0">
            <a:noAutofit/>
          </a:bodyPr>
          <a:lstStyle/>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Each digit has  Three Phalanges</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Except the Thumb which has only two</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Each phalanx has a base proximally, a head distally and a body between the base and the head.</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 proximal phalanx is the largest.</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 middle ones are intermediate in size.</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 distal ones are the smallest, its distal ends are flattened and expanded distally to form the nail beds.</a:t>
            </a:r>
          </a:p>
        </p:txBody>
      </p:sp>
      <p:sp>
        <p:nvSpPr>
          <p:cNvPr id="14" name="TextBox 13"/>
          <p:cNvSpPr txBox="1"/>
          <p:nvPr/>
        </p:nvSpPr>
        <p:spPr>
          <a:xfrm>
            <a:off x="0" y="0"/>
            <a:ext cx="9144000" cy="646331"/>
          </a:xfrm>
          <a:prstGeom prst="rect">
            <a:avLst/>
          </a:prstGeom>
          <a:noFill/>
        </p:spPr>
        <p:txBody>
          <a:bodyPr wrap="square" rtlCol="0">
            <a:spAutoFit/>
          </a:bodyPr>
          <a:lstStyle>
            <a:defPPr>
              <a:defRPr lang="en-US"/>
            </a:defPPr>
            <a:lvl1pPr algn="ctr">
              <a:defRPr sz="3600" b="1">
                <a:solidFill>
                  <a:srgbClr val="3333FF"/>
                </a:solidFill>
                <a:effectLst>
                  <a:outerShdw blurRad="38100" dist="38100" dir="2700000" algn="tl">
                    <a:srgbClr val="000000"/>
                  </a:outerShdw>
                </a:effectLst>
                <a:latin typeface="Bodoni MT Black" pitchFamily="18" charset="0"/>
                <a:ea typeface="+mj-ea"/>
                <a:cs typeface="+mj-cs"/>
              </a:defRPr>
            </a:lvl1pPr>
          </a:lstStyle>
          <a:p>
            <a:r>
              <a:rPr lang="en-US" dirty="0" smtClean="0"/>
              <a:t>DIGITS (PHALANGES) </a:t>
            </a:r>
            <a:endParaRPr lang="en-US" dirty="0"/>
          </a:p>
        </p:txBody>
      </p:sp>
      <p:pic>
        <p:nvPicPr>
          <p:cNvPr id="6" name="Picture 2" descr="C:\Documents and Settings\User\My Documents\Student Gray\7. Upper limb\F66122-007-f091a.jpg"/>
          <p:cNvPicPr>
            <a:picLocks noGrp="1" noChangeAspect="1" noChangeArrowheads="1"/>
          </p:cNvPicPr>
          <p:nvPr>
            <p:ph sz="half" idx="1"/>
          </p:nvPr>
        </p:nvPicPr>
        <p:blipFill>
          <a:blip r:embed="rId3" cstate="print"/>
          <a:srcRect b="21052"/>
          <a:stretch>
            <a:fillRect/>
          </a:stretch>
        </p:blipFill>
        <p:spPr bwMode="auto">
          <a:xfrm>
            <a:off x="5321720" y="1124744"/>
            <a:ext cx="3714776" cy="45005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7504" y="1052736"/>
            <a:ext cx="5256584" cy="5256584"/>
          </a:xfrm>
          <a:ln w="28575">
            <a:solidFill>
              <a:schemeClr val="bg1"/>
            </a:solidFill>
          </a:ln>
        </p:spPr>
        <p:txBody>
          <a:bodyPr vert="horz" lIns="91440" tIns="45720" rIns="91440" bIns="45720" rtlCol="0">
            <a:noAutofit/>
          </a:bodyPr>
          <a:lstStyle/>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Bases of the Metacarpal bones articulate with the distal row of the carpal bones</a:t>
            </a:r>
          </a:p>
          <a:p>
            <a:pPr lvl="1">
              <a:buFont typeface="Arial" pitchFamily="34" charset="0"/>
              <a:buChar char="•"/>
            </a:pPr>
            <a:r>
              <a:rPr lang="en-US" sz="2200" b="1" dirty="0" err="1">
                <a:solidFill>
                  <a:srgbClr val="FF0000"/>
                </a:solidFill>
                <a:latin typeface="Adobe Arabic" pitchFamily="18" charset="-78"/>
                <a:cs typeface="Adobe Arabic" pitchFamily="18" charset="-78"/>
              </a:rPr>
              <a:t>Carpometacarpal</a:t>
            </a:r>
            <a:r>
              <a:rPr lang="en-US" sz="2200" b="1" dirty="0">
                <a:solidFill>
                  <a:srgbClr val="FF0000"/>
                </a:solidFill>
                <a:latin typeface="Adobe Arabic" pitchFamily="18" charset="-78"/>
                <a:cs typeface="Adobe Arabic" pitchFamily="18" charset="-78"/>
              </a:rPr>
              <a:t> joints</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Heads (knuckles) articulate with the Proximal Phalanges </a:t>
            </a:r>
          </a:p>
          <a:p>
            <a:pPr lvl="1">
              <a:buFont typeface="Arial" pitchFamily="34" charset="0"/>
              <a:buChar char="•"/>
            </a:pPr>
            <a:r>
              <a:rPr lang="en-US" sz="2200" b="1" dirty="0" err="1">
                <a:solidFill>
                  <a:srgbClr val="FF0000"/>
                </a:solidFill>
                <a:latin typeface="Adobe Arabic" pitchFamily="18" charset="-78"/>
                <a:cs typeface="Adobe Arabic" pitchFamily="18" charset="-78"/>
              </a:rPr>
              <a:t>Metacarpophalangeal</a:t>
            </a:r>
            <a:r>
              <a:rPr lang="en-US" sz="2200" b="1" dirty="0">
                <a:solidFill>
                  <a:srgbClr val="FF0000"/>
                </a:solidFill>
                <a:latin typeface="Adobe Arabic" pitchFamily="18" charset="-78"/>
                <a:cs typeface="Adobe Arabic" pitchFamily="18" charset="-78"/>
              </a:rPr>
              <a:t> joints</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The phalanges articulate with each other </a:t>
            </a:r>
          </a:p>
          <a:p>
            <a:pPr lvl="1">
              <a:buFont typeface="Arial" pitchFamily="34" charset="0"/>
              <a:buChar char="•"/>
            </a:pPr>
            <a:r>
              <a:rPr lang="en-US" sz="2200" b="1" dirty="0" err="1">
                <a:solidFill>
                  <a:srgbClr val="FF0000"/>
                </a:solidFill>
                <a:latin typeface="Adobe Arabic" pitchFamily="18" charset="-78"/>
                <a:cs typeface="Adobe Arabic" pitchFamily="18" charset="-78"/>
              </a:rPr>
              <a:t>Interphalangeal</a:t>
            </a:r>
            <a:r>
              <a:rPr lang="en-US" sz="2200" b="1" dirty="0">
                <a:solidFill>
                  <a:srgbClr val="FF0000"/>
                </a:solidFill>
                <a:latin typeface="Adobe Arabic" pitchFamily="18" charset="-78"/>
                <a:cs typeface="Adobe Arabic" pitchFamily="18" charset="-78"/>
              </a:rPr>
              <a:t> joints</a:t>
            </a:r>
          </a:p>
          <a:p>
            <a:pPr marL="342900" lvl="1" indent="-342900" algn="just">
              <a:lnSpc>
                <a:spcPct val="130000"/>
              </a:lnSpc>
              <a:buFont typeface="Wingdings" pitchFamily="2" charset="2"/>
              <a:buChar char="q"/>
            </a:pPr>
            <a:r>
              <a:rPr lang="en-US" sz="1800" dirty="0">
                <a:solidFill>
                  <a:schemeClr val="accent4">
                    <a:lumMod val="50000"/>
                  </a:schemeClr>
                </a:solidFill>
                <a:latin typeface="Bodoni MT Black" pitchFamily="18" charset="0"/>
              </a:rPr>
              <a:t>Distal end of Radius with the Proximal Raw of Carpal bones </a:t>
            </a:r>
          </a:p>
          <a:p>
            <a:pPr lvl="1">
              <a:buFont typeface="Arial" pitchFamily="34" charset="0"/>
              <a:buChar char="•"/>
            </a:pPr>
            <a:r>
              <a:rPr lang="en-US" sz="2200" b="1" dirty="0">
                <a:solidFill>
                  <a:srgbClr val="FF0000"/>
                </a:solidFill>
                <a:latin typeface="Adobe Arabic" pitchFamily="18" charset="-78"/>
                <a:cs typeface="Adobe Arabic" pitchFamily="18" charset="-78"/>
              </a:rPr>
              <a:t>Wrist joint</a:t>
            </a:r>
          </a:p>
        </p:txBody>
      </p:sp>
      <p:sp>
        <p:nvSpPr>
          <p:cNvPr id="14" name="TextBox 13"/>
          <p:cNvSpPr txBox="1"/>
          <p:nvPr/>
        </p:nvSpPr>
        <p:spPr>
          <a:xfrm>
            <a:off x="0" y="0"/>
            <a:ext cx="9144000" cy="646331"/>
          </a:xfrm>
          <a:prstGeom prst="rect">
            <a:avLst/>
          </a:prstGeom>
          <a:noFill/>
        </p:spPr>
        <p:txBody>
          <a:bodyPr wrap="square" rtlCol="0">
            <a:spAutoFit/>
          </a:bodyPr>
          <a:lstStyle>
            <a:defPPr>
              <a:defRPr lang="en-US"/>
            </a:defPPr>
            <a:lvl1pPr algn="ctr">
              <a:defRPr sz="3600" b="1">
                <a:solidFill>
                  <a:srgbClr val="3333FF"/>
                </a:solidFill>
                <a:effectLst>
                  <a:outerShdw blurRad="38100" dist="38100" dir="2700000" algn="tl">
                    <a:srgbClr val="000000"/>
                  </a:outerShdw>
                </a:effectLst>
                <a:latin typeface="Bodoni MT Black" pitchFamily="18" charset="0"/>
                <a:ea typeface="+mj-ea"/>
                <a:cs typeface="+mj-cs"/>
              </a:defRPr>
            </a:lvl1pPr>
          </a:lstStyle>
          <a:p>
            <a:r>
              <a:rPr lang="en-US" dirty="0" smtClean="0"/>
              <a:t>ARTICULATIONS </a:t>
            </a:r>
            <a:endParaRPr lang="en-US" dirty="0"/>
          </a:p>
        </p:txBody>
      </p:sp>
      <p:pic>
        <p:nvPicPr>
          <p:cNvPr id="6" name="Picture 2" descr="C:\Documents and Settings\User\My Documents\Student Gray\7. Upper limb\F66122-007-f091a.jpg"/>
          <p:cNvPicPr>
            <a:picLocks noGrp="1" noChangeAspect="1" noChangeArrowheads="1"/>
          </p:cNvPicPr>
          <p:nvPr>
            <p:ph sz="half" idx="1"/>
          </p:nvPr>
        </p:nvPicPr>
        <p:blipFill>
          <a:blip r:embed="rId3" cstate="print"/>
          <a:srcRect b="21052"/>
          <a:stretch>
            <a:fillRect/>
          </a:stretch>
        </p:blipFill>
        <p:spPr bwMode="auto">
          <a:xfrm>
            <a:off x="5321720" y="1124744"/>
            <a:ext cx="3714776" cy="45005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2564904"/>
            <a:ext cx="9144000" cy="830997"/>
          </a:xfrm>
          <a:prstGeom prst="rect">
            <a:avLst/>
          </a:prstGeom>
          <a:noFill/>
          <a:ln w="9525">
            <a:noFill/>
            <a:miter lim="800000"/>
            <a:headEnd/>
            <a:tailEnd/>
          </a:ln>
        </p:spPr>
        <p:txBody>
          <a:bodyPr wrap="square">
            <a:spAutoFit/>
          </a:bodyPr>
          <a:lstStyle/>
          <a:p>
            <a:pPr algn="ctr" eaLnBrk="0" hangingPunct="0">
              <a:defRPr/>
            </a:pPr>
            <a:r>
              <a:rPr lang="en-US" sz="4800" b="1" dirty="0" smtClean="0">
                <a:solidFill>
                  <a:srgbClr val="3333FF"/>
                </a:solidFill>
                <a:effectLst>
                  <a:outerShdw blurRad="38100" dist="38100" dir="2700000" algn="tl">
                    <a:srgbClr val="000000"/>
                  </a:outerShdw>
                </a:effectLst>
                <a:latin typeface="Bodoni MT Black" pitchFamily="18" charset="0"/>
                <a:ea typeface="+mj-ea"/>
                <a:cs typeface="+mj-cs"/>
              </a:rPr>
              <a:t>QUESTIONS?</a:t>
            </a:r>
            <a:endParaRPr lang="en-US" sz="4800" b="1" dirty="0">
              <a:solidFill>
                <a:srgbClr val="3333FF"/>
              </a:solidFill>
              <a:effectLst>
                <a:outerShdw blurRad="38100" dist="38100" dir="2700000" algn="tl">
                  <a:srgbClr val="000000"/>
                </a:outerShdw>
              </a:effectLst>
              <a:latin typeface="Bodoni MT Black" pitchFamily="18" charset="0"/>
              <a:ea typeface="+mj-ea"/>
              <a:cs typeface="+mj-cs"/>
            </a:endParaRPr>
          </a:p>
        </p:txBody>
      </p:sp>
    </p:spTree>
    <p:extLst>
      <p:ext uri="{BB962C8B-B14F-4D97-AF65-F5344CB8AC3E}">
        <p14:creationId xmlns:p14="http://schemas.microsoft.com/office/powerpoint/2010/main" xmlns="" val="545483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79512" y="1268760"/>
            <a:ext cx="4680520" cy="3312368"/>
          </a:xfrm>
        </p:spPr>
        <p:txBody>
          <a:bodyPr>
            <a:normAutofit/>
          </a:bodyPr>
          <a:lstStyle/>
          <a:p>
            <a:pPr fontAlgn="base">
              <a:lnSpc>
                <a:spcPct val="80000"/>
              </a:lnSpc>
              <a:spcAft>
                <a:spcPct val="0"/>
              </a:spcAft>
              <a:buFont typeface="Wingdings" pitchFamily="2" charset="2"/>
              <a:buChar char="q"/>
              <a:defRPr/>
            </a:pPr>
            <a:r>
              <a:rPr lang="en-US" sz="2000" dirty="0">
                <a:solidFill>
                  <a:schemeClr val="accent4">
                    <a:lumMod val="50000"/>
                  </a:schemeClr>
                </a:solidFill>
                <a:latin typeface="Bodoni MT Black" pitchFamily="18" charset="0"/>
              </a:rPr>
              <a:t>It composed of Two bones:</a:t>
            </a:r>
          </a:p>
          <a:p>
            <a:pPr lvl="1">
              <a:buFont typeface="Courier New" pitchFamily="49" charset="0"/>
              <a:buChar char="o"/>
            </a:pPr>
            <a:r>
              <a:rPr lang="en-US" sz="2000" dirty="0">
                <a:solidFill>
                  <a:srgbClr val="C00000"/>
                </a:solidFill>
                <a:latin typeface="Bodoni MT Black" pitchFamily="18" charset="0"/>
              </a:rPr>
              <a:t>Clavicle </a:t>
            </a:r>
          </a:p>
          <a:p>
            <a:pPr lvl="1">
              <a:buFont typeface="Courier New" pitchFamily="49" charset="0"/>
              <a:buChar char="o"/>
            </a:pPr>
            <a:r>
              <a:rPr lang="en-US" sz="2000" dirty="0" smtClean="0">
                <a:solidFill>
                  <a:srgbClr val="C00000"/>
                </a:solidFill>
                <a:latin typeface="Bodoni MT Black" pitchFamily="18" charset="0"/>
              </a:rPr>
              <a:t>Scapula</a:t>
            </a:r>
          </a:p>
          <a:p>
            <a:pPr marL="457200" lvl="1" indent="0">
              <a:buNone/>
            </a:pPr>
            <a:endParaRPr lang="en-US" sz="2000" dirty="0">
              <a:solidFill>
                <a:srgbClr val="C00000"/>
              </a:solidFill>
              <a:latin typeface="Bodoni MT Black" pitchFamily="18" charset="0"/>
            </a:endParaRPr>
          </a:p>
          <a:p>
            <a:pPr fontAlgn="base">
              <a:lnSpc>
                <a:spcPct val="80000"/>
              </a:lnSpc>
              <a:spcAft>
                <a:spcPct val="0"/>
              </a:spcAft>
              <a:buFont typeface="Wingdings" pitchFamily="2" charset="2"/>
              <a:buChar char="q"/>
              <a:defRPr/>
            </a:pPr>
            <a:r>
              <a:rPr lang="en-US" sz="2000" dirty="0">
                <a:solidFill>
                  <a:schemeClr val="accent4">
                    <a:lumMod val="50000"/>
                  </a:schemeClr>
                </a:solidFill>
                <a:latin typeface="Bodoni MT Black" pitchFamily="18" charset="0"/>
              </a:rPr>
              <a:t>It is very light and it allows </a:t>
            </a:r>
            <a:r>
              <a:rPr lang="en-US" sz="2000" dirty="0" smtClean="0">
                <a:solidFill>
                  <a:schemeClr val="accent4">
                    <a:lumMod val="50000"/>
                  </a:schemeClr>
                </a:solidFill>
                <a:latin typeface="Bodoni MT Black" pitchFamily="18" charset="0"/>
              </a:rPr>
              <a:t>the upper </a:t>
            </a:r>
            <a:r>
              <a:rPr lang="en-US" sz="2000" dirty="0">
                <a:solidFill>
                  <a:schemeClr val="accent4">
                    <a:lumMod val="50000"/>
                  </a:schemeClr>
                </a:solidFill>
                <a:latin typeface="Bodoni MT Black" pitchFamily="18" charset="0"/>
              </a:rPr>
              <a:t>limb to have exceptionally free movement.</a:t>
            </a:r>
            <a:endParaRPr lang="ar-SA" sz="2000" dirty="0">
              <a:solidFill>
                <a:schemeClr val="accent4">
                  <a:lumMod val="50000"/>
                </a:schemeClr>
              </a:solidFill>
              <a:latin typeface="Bodoni MT Black" pitchFamily="18" charset="0"/>
            </a:endParaRPr>
          </a:p>
        </p:txBody>
      </p:sp>
      <p:sp>
        <p:nvSpPr>
          <p:cNvPr id="9" name="TextBox 8"/>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PECTORAL GIRDLE</a:t>
            </a:r>
          </a:p>
        </p:txBody>
      </p:sp>
      <p:pic>
        <p:nvPicPr>
          <p:cNvPr id="57346" name="Picture 2" descr="http://farm3.staticflickr.com/2653/4074700024_7999fec2dd.jpg"/>
          <p:cNvPicPr>
            <a:picLocks noChangeAspect="1" noChangeArrowheads="1"/>
          </p:cNvPicPr>
          <p:nvPr/>
        </p:nvPicPr>
        <p:blipFill>
          <a:blip r:embed="rId3" cstate="print"/>
          <a:srcRect/>
          <a:stretch>
            <a:fillRect/>
          </a:stretch>
        </p:blipFill>
        <p:spPr bwMode="auto">
          <a:xfrm>
            <a:off x="5076056" y="1124744"/>
            <a:ext cx="3352800" cy="4762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7D724C7F"/>
          <p:cNvPicPr>
            <a:picLocks noGrp="1" noChangeAspect="1" noChangeArrowheads="1"/>
          </p:cNvPicPr>
          <p:nvPr>
            <p:ph sz="half" idx="1"/>
          </p:nvPr>
        </p:nvPicPr>
        <p:blipFill>
          <a:blip r:embed="rId3" cstate="print"/>
          <a:srcRect l="9171" r="58735" b="48467"/>
          <a:stretch>
            <a:fillRect/>
          </a:stretch>
        </p:blipFill>
        <p:spPr>
          <a:xfrm>
            <a:off x="5652120" y="1124744"/>
            <a:ext cx="3157159" cy="385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251520" y="1052736"/>
            <a:ext cx="5040560" cy="5256584"/>
          </a:xfrm>
        </p:spPr>
        <p:txBody>
          <a:bodyPr>
            <a:normAutofit fontScale="62500" lnSpcReduction="20000"/>
          </a:bodyPr>
          <a:lstStyle/>
          <a:p>
            <a:pPr algn="just">
              <a:buFont typeface="Wingdings" pitchFamily="2" charset="2"/>
              <a:buChar char="q"/>
            </a:pPr>
            <a:r>
              <a:rPr lang="en-US" sz="2900" dirty="0">
                <a:solidFill>
                  <a:schemeClr val="accent4">
                    <a:lumMod val="50000"/>
                  </a:schemeClr>
                </a:solidFill>
                <a:latin typeface="Bodoni MT Black" pitchFamily="18" charset="0"/>
              </a:rPr>
              <a:t>It is a long bone lying horizontally across the root of the neck</a:t>
            </a:r>
          </a:p>
          <a:p>
            <a:pPr algn="just">
              <a:buFont typeface="Wingdings" pitchFamily="2" charset="2"/>
              <a:buChar char="q"/>
            </a:pPr>
            <a:r>
              <a:rPr lang="en-US" sz="2900" dirty="0">
                <a:solidFill>
                  <a:schemeClr val="accent4">
                    <a:lumMod val="50000"/>
                  </a:schemeClr>
                </a:solidFill>
                <a:latin typeface="Bodoni MT Black" pitchFamily="18" charset="0"/>
              </a:rPr>
              <a:t>It is subcutaneous throughout its length.</a:t>
            </a:r>
          </a:p>
          <a:p>
            <a:pPr algn="just">
              <a:buFont typeface="Wingdings" pitchFamily="2" charset="2"/>
              <a:buChar char="q"/>
            </a:pPr>
            <a:r>
              <a:rPr lang="en-US" sz="2900" dirty="0">
                <a:solidFill>
                  <a:schemeClr val="accent4">
                    <a:lumMod val="50000"/>
                  </a:schemeClr>
                </a:solidFill>
                <a:latin typeface="Bodoni MT Black" pitchFamily="18" charset="0"/>
              </a:rPr>
              <a:t>Functions:</a:t>
            </a:r>
          </a:p>
          <a:p>
            <a:pPr lvl="1">
              <a:buFont typeface="Arial" pitchFamily="34" charset="0"/>
              <a:buChar char="•"/>
            </a:pPr>
            <a:r>
              <a:rPr lang="en-US" sz="2900" dirty="0">
                <a:solidFill>
                  <a:schemeClr val="bg2">
                    <a:lumMod val="50000"/>
                  </a:schemeClr>
                </a:solidFill>
                <a:latin typeface="Bodoni MT Black" pitchFamily="18" charset="0"/>
              </a:rPr>
              <a:t>It  serves as a rigid support from which the scapula and free upper limb are suspended keeping them away from the trunk, so that the arm has maximum freedom of movement.</a:t>
            </a:r>
          </a:p>
          <a:p>
            <a:pPr lvl="1">
              <a:buFont typeface="Arial" pitchFamily="34" charset="0"/>
              <a:buChar char="•"/>
            </a:pPr>
            <a:r>
              <a:rPr lang="en-US" sz="2900" dirty="0">
                <a:solidFill>
                  <a:schemeClr val="bg2">
                    <a:lumMod val="50000"/>
                  </a:schemeClr>
                </a:solidFill>
                <a:latin typeface="Bodoni MT Black" pitchFamily="18" charset="0"/>
              </a:rPr>
              <a:t>Transmits forces from the upper limb to the axial skeleton.</a:t>
            </a:r>
          </a:p>
          <a:p>
            <a:pPr lvl="1">
              <a:buFont typeface="Arial" pitchFamily="34" charset="0"/>
              <a:buChar char="•"/>
            </a:pPr>
            <a:r>
              <a:rPr lang="en-US" sz="2900" dirty="0">
                <a:solidFill>
                  <a:schemeClr val="bg2">
                    <a:lumMod val="50000"/>
                  </a:schemeClr>
                </a:solidFill>
                <a:latin typeface="Bodoni MT Black" pitchFamily="18" charset="0"/>
              </a:rPr>
              <a:t>Provides attachment for muscles.</a:t>
            </a:r>
          </a:p>
          <a:p>
            <a:pPr lvl="1" algn="just">
              <a:buFont typeface="Arial" pitchFamily="34" charset="0"/>
              <a:buChar char="•"/>
            </a:pPr>
            <a:r>
              <a:rPr lang="en-US" sz="2900" dirty="0">
                <a:solidFill>
                  <a:schemeClr val="bg2">
                    <a:lumMod val="50000"/>
                  </a:schemeClr>
                </a:solidFill>
                <a:latin typeface="Bodoni MT Black" pitchFamily="18" charset="0"/>
              </a:rPr>
              <a:t>It forms a boundary of the cervicoaxillary canal  for protection of the neurovascular bundle of the UL.</a:t>
            </a:r>
          </a:p>
          <a:p>
            <a:pPr algn="just">
              <a:buFont typeface="Wingdings" pitchFamily="2" charset="2"/>
              <a:buChar char="q"/>
            </a:pPr>
            <a:r>
              <a:rPr lang="en-US" sz="2900" dirty="0">
                <a:solidFill>
                  <a:schemeClr val="accent4">
                    <a:lumMod val="50000"/>
                  </a:schemeClr>
                </a:solidFill>
                <a:latin typeface="Bodoni MT Black" pitchFamily="18" charset="0"/>
              </a:rPr>
              <a:t>If the clavicle is broken, the whole shoulder region caves in medially.  </a:t>
            </a:r>
          </a:p>
        </p:txBody>
      </p:sp>
      <p:sp>
        <p:nvSpPr>
          <p:cNvPr id="6" name="TextBox 5"/>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CLAVICLE</a:t>
            </a:r>
          </a:p>
        </p:txBody>
      </p:sp>
      <p:sp>
        <p:nvSpPr>
          <p:cNvPr id="7" name="TextBox 6"/>
          <p:cNvSpPr txBox="1"/>
          <p:nvPr/>
        </p:nvSpPr>
        <p:spPr>
          <a:xfrm>
            <a:off x="5766625" y="4678274"/>
            <a:ext cx="3047066" cy="369332"/>
          </a:xfrm>
          <a:prstGeom prst="rect">
            <a:avLst/>
          </a:prstGeom>
          <a:solidFill>
            <a:schemeClr val="bg1"/>
          </a:solidFill>
          <a:ln>
            <a:solidFill>
              <a:schemeClr val="bg1"/>
            </a:solidFill>
          </a:ln>
        </p:spPr>
        <p:txBody>
          <a:bodyPr wrap="square" rtlCol="1">
            <a:spAutoFit/>
          </a:bodyPr>
          <a:lstStyle/>
          <a:p>
            <a:endParaRPr lang="ar-SA" dirty="0"/>
          </a:p>
        </p:txBody>
      </p:sp>
      <p:pic>
        <p:nvPicPr>
          <p:cNvPr id="1026" name="Picture 2" descr="http://o.quizlet.com/w6yE5nsOzb2YqQUEZQR0mw.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8144" y="4678274"/>
            <a:ext cx="2705068" cy="208568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2008" y="1196752"/>
            <a:ext cx="4788024" cy="4652187"/>
          </a:xfrm>
          <a:ln w="38100">
            <a:solidFill>
              <a:schemeClr val="bg1"/>
            </a:solidFill>
          </a:ln>
        </p:spPr>
        <p:txBody>
          <a:bodyPr>
            <a:normAutofit fontScale="92500" lnSpcReduction="20000"/>
          </a:bodyPr>
          <a:lstStyle/>
          <a:p>
            <a:pPr algn="just">
              <a:lnSpc>
                <a:spcPct val="90000"/>
              </a:lnSpc>
              <a:buFont typeface="Wingdings" pitchFamily="2" charset="2"/>
              <a:buChar char="q"/>
            </a:pPr>
            <a:r>
              <a:rPr lang="en-US" sz="2100" dirty="0">
                <a:solidFill>
                  <a:schemeClr val="accent4">
                    <a:lumMod val="50000"/>
                  </a:schemeClr>
                </a:solidFill>
                <a:latin typeface="Bodoni MT Black" pitchFamily="18" charset="0"/>
              </a:rPr>
              <a:t>It is considered as a long bone but it has no medullary (bone marrow) cavity.</a:t>
            </a:r>
          </a:p>
          <a:p>
            <a:pPr algn="just">
              <a:lnSpc>
                <a:spcPct val="90000"/>
              </a:lnSpc>
              <a:buFont typeface="Wingdings" pitchFamily="2" charset="2"/>
              <a:buChar char="q"/>
            </a:pPr>
            <a:r>
              <a:rPr lang="en-US" sz="2100" dirty="0">
                <a:solidFill>
                  <a:schemeClr val="accent4">
                    <a:lumMod val="50000"/>
                  </a:schemeClr>
                </a:solidFill>
                <a:latin typeface="Bodoni MT Black" pitchFamily="18" charset="0"/>
              </a:rPr>
              <a:t>Its medial (Sternal) end is enlarged &amp; triangular.</a:t>
            </a:r>
          </a:p>
          <a:p>
            <a:pPr algn="just">
              <a:lnSpc>
                <a:spcPct val="90000"/>
              </a:lnSpc>
              <a:buFont typeface="Wingdings" pitchFamily="2" charset="2"/>
              <a:buChar char="q"/>
            </a:pPr>
            <a:r>
              <a:rPr lang="en-US" sz="2100" dirty="0">
                <a:solidFill>
                  <a:schemeClr val="accent4">
                    <a:lumMod val="50000"/>
                  </a:schemeClr>
                </a:solidFill>
                <a:latin typeface="Bodoni MT Black" pitchFamily="18" charset="0"/>
              </a:rPr>
              <a:t>Its lateral (</a:t>
            </a:r>
            <a:r>
              <a:rPr lang="en-US" sz="2100" dirty="0" err="1">
                <a:solidFill>
                  <a:schemeClr val="accent4">
                    <a:lumMod val="50000"/>
                  </a:schemeClr>
                </a:solidFill>
                <a:latin typeface="Bodoni MT Black" pitchFamily="18" charset="0"/>
              </a:rPr>
              <a:t>Acromial</a:t>
            </a:r>
            <a:r>
              <a:rPr lang="en-US" sz="2100" dirty="0">
                <a:solidFill>
                  <a:schemeClr val="accent4">
                    <a:lumMod val="50000"/>
                  </a:schemeClr>
                </a:solidFill>
                <a:latin typeface="Bodoni MT Black" pitchFamily="18" charset="0"/>
              </a:rPr>
              <a:t>) end is flattened.</a:t>
            </a:r>
          </a:p>
          <a:p>
            <a:pPr algn="just">
              <a:lnSpc>
                <a:spcPct val="90000"/>
              </a:lnSpc>
              <a:buFont typeface="Wingdings" pitchFamily="2" charset="2"/>
              <a:buChar char="q"/>
            </a:pPr>
            <a:r>
              <a:rPr lang="en-US" sz="2100" dirty="0">
                <a:solidFill>
                  <a:schemeClr val="accent4">
                    <a:lumMod val="50000"/>
                  </a:schemeClr>
                </a:solidFill>
                <a:latin typeface="Bodoni MT Black" pitchFamily="18" charset="0"/>
              </a:rPr>
              <a:t>The medial 2/3 of the body (shaft) is convex forward.</a:t>
            </a:r>
          </a:p>
          <a:p>
            <a:pPr algn="just">
              <a:lnSpc>
                <a:spcPct val="90000"/>
              </a:lnSpc>
              <a:buFont typeface="Wingdings" pitchFamily="2" charset="2"/>
              <a:buChar char="q"/>
            </a:pPr>
            <a:r>
              <a:rPr lang="en-US" sz="2100" dirty="0">
                <a:solidFill>
                  <a:schemeClr val="accent4">
                    <a:lumMod val="50000"/>
                  </a:schemeClr>
                </a:solidFill>
                <a:latin typeface="Bodoni MT Black" pitchFamily="18" charset="0"/>
              </a:rPr>
              <a:t>The lateral 1/3 is concave forward.</a:t>
            </a:r>
          </a:p>
          <a:p>
            <a:pPr algn="just">
              <a:lnSpc>
                <a:spcPct val="90000"/>
              </a:lnSpc>
              <a:buFont typeface="Wingdings" pitchFamily="2" charset="2"/>
              <a:buChar char="q"/>
            </a:pPr>
            <a:r>
              <a:rPr lang="en-US" sz="2100" dirty="0">
                <a:solidFill>
                  <a:schemeClr val="accent4">
                    <a:lumMod val="50000"/>
                  </a:schemeClr>
                </a:solidFill>
                <a:latin typeface="Bodoni MT Black" pitchFamily="18" charset="0"/>
              </a:rPr>
              <a:t>These curves give the clavicle its appearance of an elongated capital (S)</a:t>
            </a:r>
          </a:p>
          <a:p>
            <a:pPr algn="just">
              <a:lnSpc>
                <a:spcPct val="90000"/>
              </a:lnSpc>
              <a:buFont typeface="Wingdings" pitchFamily="2" charset="2"/>
              <a:buChar char="q"/>
            </a:pPr>
            <a:r>
              <a:rPr lang="en-US" sz="2100" dirty="0">
                <a:solidFill>
                  <a:schemeClr val="accent4">
                    <a:lumMod val="50000"/>
                  </a:schemeClr>
                </a:solidFill>
                <a:latin typeface="Bodoni MT Black" pitchFamily="18" charset="0"/>
              </a:rPr>
              <a:t>It has two surfaces:</a:t>
            </a:r>
          </a:p>
          <a:p>
            <a:pPr lvl="1" algn="just">
              <a:buFont typeface="Wingdings" pitchFamily="2" charset="2"/>
              <a:buChar char="§"/>
            </a:pPr>
            <a:r>
              <a:rPr lang="en-US" sz="2100" dirty="0">
                <a:solidFill>
                  <a:schemeClr val="bg2">
                    <a:lumMod val="50000"/>
                  </a:schemeClr>
                </a:solidFill>
                <a:latin typeface="Bodoni MT Black" pitchFamily="18" charset="0"/>
              </a:rPr>
              <a:t>Superior:  smooth as it lies just deep to the skin.</a:t>
            </a:r>
          </a:p>
          <a:p>
            <a:pPr lvl="1" algn="just">
              <a:buFont typeface="Wingdings" pitchFamily="2" charset="2"/>
              <a:buChar char="§"/>
            </a:pPr>
            <a:r>
              <a:rPr lang="en-US" sz="2100" dirty="0">
                <a:solidFill>
                  <a:schemeClr val="bg2">
                    <a:lumMod val="50000"/>
                  </a:schemeClr>
                </a:solidFill>
                <a:latin typeface="Bodoni MT Black" pitchFamily="18" charset="0"/>
              </a:rPr>
              <a:t>Inferior: rough because strong ligaments bind it to the 1st rib.</a:t>
            </a:r>
          </a:p>
          <a:p>
            <a:pPr algn="just">
              <a:buFont typeface="Wingdings" pitchFamily="2" charset="2"/>
              <a:buChar char="v"/>
            </a:pPr>
            <a:endParaRPr lang="en-US" sz="2400" dirty="0" smtClean="0">
              <a:solidFill>
                <a:schemeClr val="tx1">
                  <a:lumMod val="95000"/>
                  <a:lumOff val="5000"/>
                </a:schemeClr>
              </a:solidFill>
            </a:endParaRPr>
          </a:p>
          <a:p>
            <a:pPr algn="just">
              <a:buFont typeface="Wingdings" pitchFamily="2" charset="2"/>
              <a:buChar char="v"/>
            </a:pPr>
            <a:endParaRPr lang="en-US" sz="2200" dirty="0" smtClean="0"/>
          </a:p>
        </p:txBody>
      </p:sp>
      <p:pic>
        <p:nvPicPr>
          <p:cNvPr id="8" name="Picture 2" descr="G:\Student Gray\7. Upper limb\F66122-007-f020.jpg"/>
          <p:cNvPicPr>
            <a:picLocks noChangeAspect="1" noChangeArrowheads="1"/>
          </p:cNvPicPr>
          <p:nvPr/>
        </p:nvPicPr>
        <p:blipFill>
          <a:blip r:embed="rId3" cstate="print"/>
          <a:srcRect l="16981" t="65197" r="34712" b="4377"/>
          <a:stretch>
            <a:fillRect/>
          </a:stretch>
        </p:blipFill>
        <p:spPr bwMode="auto">
          <a:xfrm>
            <a:off x="5076056" y="4077072"/>
            <a:ext cx="2214578" cy="1000132"/>
          </a:xfrm>
          <a:prstGeom prst="rect">
            <a:avLst/>
          </a:prstGeom>
          <a:ln>
            <a:noFill/>
          </a:ln>
          <a:effectLst>
            <a:softEdge rad="112500"/>
          </a:effectLst>
        </p:spPr>
      </p:pic>
      <p:cxnSp>
        <p:nvCxnSpPr>
          <p:cNvPr id="10" name="Straight Arrow Connector 9"/>
          <p:cNvCxnSpPr/>
          <p:nvPr/>
        </p:nvCxnSpPr>
        <p:spPr>
          <a:xfrm rot="10800000">
            <a:off x="5790436" y="4791452"/>
            <a:ext cx="500066" cy="15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398321" y="4897815"/>
            <a:ext cx="214314" cy="1588"/>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CLAVICLE</a:t>
            </a:r>
          </a:p>
        </p:txBody>
      </p:sp>
      <p:pic>
        <p:nvPicPr>
          <p:cNvPr id="53250" name="Picture 2" descr="http://4.bp.blogspot.com/-5b6EEYvBcX4/Ta77tg7JBbI/AAAAAAAAABM/ZqncrN8eGQQ/s400/clavicle.png"/>
          <p:cNvPicPr>
            <a:picLocks noChangeAspect="1" noChangeArrowheads="1"/>
          </p:cNvPicPr>
          <p:nvPr/>
        </p:nvPicPr>
        <p:blipFill>
          <a:blip r:embed="rId4" cstate="print"/>
          <a:srcRect/>
          <a:stretch>
            <a:fillRect/>
          </a:stretch>
        </p:blipFill>
        <p:spPr bwMode="auto">
          <a:xfrm>
            <a:off x="5436096" y="980728"/>
            <a:ext cx="3240360" cy="43813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User\My Documents\Student Gray\7. Upper limb\F66122-007-f023.jpg"/>
          <p:cNvPicPr>
            <a:picLocks noChangeAspect="1" noChangeArrowheads="1"/>
          </p:cNvPicPr>
          <p:nvPr/>
        </p:nvPicPr>
        <p:blipFill>
          <a:blip r:embed="rId3" cstate="print"/>
          <a:srcRect l="14286" r="16071" b="7652"/>
          <a:stretch>
            <a:fillRect/>
          </a:stretch>
        </p:blipFill>
        <p:spPr bwMode="auto">
          <a:xfrm>
            <a:off x="971600" y="3717032"/>
            <a:ext cx="2952328" cy="2592288"/>
          </a:xfrm>
          <a:prstGeom prst="rect">
            <a:avLst/>
          </a:prstGeom>
          <a:ln>
            <a:noFill/>
          </a:ln>
          <a:effectLst>
            <a:softEdge rad="112500"/>
          </a:effectLst>
        </p:spPr>
      </p:pic>
      <p:sp>
        <p:nvSpPr>
          <p:cNvPr id="6" name="TextBox 5"/>
          <p:cNvSpPr txBox="1"/>
          <p:nvPr/>
        </p:nvSpPr>
        <p:spPr>
          <a:xfrm>
            <a:off x="0" y="1052736"/>
            <a:ext cx="4896544" cy="2051331"/>
          </a:xfrm>
          <a:prstGeom prst="rect">
            <a:avLst/>
          </a:prstGeom>
          <a:solidFill>
            <a:schemeClr val="bg1"/>
          </a:solidFill>
          <a:ln w="38100">
            <a:solidFill>
              <a:schemeClr val="bg1"/>
            </a:solidFill>
          </a:ln>
        </p:spPr>
        <p:txBody>
          <a:bodyPr wrap="square" rtlCol="1">
            <a:spAutoFit/>
          </a:bodyPr>
          <a:lstStyle/>
          <a:p>
            <a:pPr marL="342900" indent="-342900">
              <a:buFont typeface="Wingdings" pitchFamily="2" charset="2"/>
              <a:buChar char="v"/>
            </a:pPr>
            <a:endParaRPr lang="en-US" sz="2200" dirty="0" smtClean="0">
              <a:solidFill>
                <a:schemeClr val="tx1">
                  <a:lumMod val="95000"/>
                  <a:lumOff val="5000"/>
                </a:schemeClr>
              </a:solidFill>
            </a:endParaRPr>
          </a:p>
          <a:p>
            <a:pPr marL="342900" indent="-342900" algn="just">
              <a:lnSpc>
                <a:spcPct val="70000"/>
              </a:lnSpc>
              <a:spcBef>
                <a:spcPct val="20000"/>
              </a:spcBef>
              <a:buFont typeface="Wingdings" pitchFamily="2" charset="2"/>
              <a:buChar char="q"/>
            </a:pPr>
            <a:r>
              <a:rPr lang="en-US" sz="1900" dirty="0">
                <a:solidFill>
                  <a:schemeClr val="accent4">
                    <a:lumMod val="50000"/>
                  </a:schemeClr>
                </a:solidFill>
                <a:latin typeface="Bodoni MT Black" pitchFamily="18" charset="0"/>
              </a:rPr>
              <a:t>Medially, </a:t>
            </a:r>
            <a:r>
              <a:rPr lang="en-US" sz="1900" dirty="0" err="1">
                <a:solidFill>
                  <a:schemeClr val="accent4">
                    <a:lumMod val="50000"/>
                  </a:schemeClr>
                </a:solidFill>
                <a:latin typeface="Bodoni MT Black" pitchFamily="18" charset="0"/>
              </a:rPr>
              <a:t>sternoclavicular</a:t>
            </a:r>
            <a:r>
              <a:rPr lang="en-US" sz="1900" dirty="0">
                <a:solidFill>
                  <a:schemeClr val="accent4">
                    <a:lumMod val="50000"/>
                  </a:schemeClr>
                </a:solidFill>
                <a:latin typeface="Bodoni MT Black" pitchFamily="18" charset="0"/>
              </a:rPr>
              <a:t> joint</a:t>
            </a:r>
          </a:p>
          <a:p>
            <a:pPr marL="800100" lvl="1" indent="-342900">
              <a:buFont typeface="Arial" pitchFamily="34" charset="0"/>
              <a:buChar char="•"/>
            </a:pPr>
            <a:r>
              <a:rPr lang="en-US" b="1" dirty="0">
                <a:solidFill>
                  <a:srgbClr val="FF0000"/>
                </a:solidFill>
                <a:latin typeface="Adobe Arabic" pitchFamily="18" charset="-78"/>
                <a:cs typeface="Adobe Arabic" pitchFamily="18" charset="-78"/>
              </a:rPr>
              <a:t>with the Manubrium</a:t>
            </a:r>
          </a:p>
          <a:p>
            <a:pPr marL="342900" indent="-342900" algn="just">
              <a:lnSpc>
                <a:spcPct val="70000"/>
              </a:lnSpc>
              <a:spcBef>
                <a:spcPct val="20000"/>
              </a:spcBef>
              <a:buFont typeface="Wingdings" pitchFamily="2" charset="2"/>
              <a:buChar char="q"/>
            </a:pPr>
            <a:r>
              <a:rPr lang="en-US" sz="1900" dirty="0">
                <a:solidFill>
                  <a:schemeClr val="accent4">
                    <a:lumMod val="50000"/>
                  </a:schemeClr>
                </a:solidFill>
                <a:latin typeface="Bodoni MT Black" pitchFamily="18" charset="0"/>
              </a:rPr>
              <a:t>Laterally, </a:t>
            </a:r>
            <a:r>
              <a:rPr lang="en-US" sz="1900" dirty="0" err="1">
                <a:solidFill>
                  <a:schemeClr val="accent4">
                    <a:lumMod val="50000"/>
                  </a:schemeClr>
                </a:solidFill>
                <a:latin typeface="Bodoni MT Black" pitchFamily="18" charset="0"/>
              </a:rPr>
              <a:t>Acromioclavicular</a:t>
            </a:r>
            <a:r>
              <a:rPr lang="en-US" sz="1900" dirty="0">
                <a:solidFill>
                  <a:schemeClr val="accent4">
                    <a:lumMod val="50000"/>
                  </a:schemeClr>
                </a:solidFill>
                <a:latin typeface="Bodoni MT Black" pitchFamily="18" charset="0"/>
              </a:rPr>
              <a:t> joint</a:t>
            </a:r>
          </a:p>
          <a:p>
            <a:pPr marL="800100" lvl="1" indent="-342900">
              <a:buFont typeface="Arial" pitchFamily="34" charset="0"/>
              <a:buChar char="•"/>
            </a:pPr>
            <a:r>
              <a:rPr lang="en-US" b="1" dirty="0">
                <a:solidFill>
                  <a:srgbClr val="FF0000"/>
                </a:solidFill>
                <a:latin typeface="Adobe Arabic" pitchFamily="18" charset="-78"/>
                <a:cs typeface="Adobe Arabic" pitchFamily="18" charset="-78"/>
              </a:rPr>
              <a:t>with the </a:t>
            </a:r>
            <a:r>
              <a:rPr lang="en-US" b="1" dirty="0" err="1">
                <a:solidFill>
                  <a:srgbClr val="FF0000"/>
                </a:solidFill>
                <a:latin typeface="Adobe Arabic" pitchFamily="18" charset="-78"/>
                <a:cs typeface="Adobe Arabic" pitchFamily="18" charset="-78"/>
              </a:rPr>
              <a:t>Acromial</a:t>
            </a:r>
            <a:r>
              <a:rPr lang="en-US" b="1" dirty="0">
                <a:solidFill>
                  <a:srgbClr val="FF0000"/>
                </a:solidFill>
                <a:latin typeface="Adobe Arabic" pitchFamily="18" charset="-78"/>
                <a:cs typeface="Adobe Arabic" pitchFamily="18" charset="-78"/>
              </a:rPr>
              <a:t> end of the scapula</a:t>
            </a:r>
          </a:p>
          <a:p>
            <a:pPr marL="342900" indent="-342900" algn="just">
              <a:lnSpc>
                <a:spcPct val="70000"/>
              </a:lnSpc>
              <a:spcBef>
                <a:spcPct val="20000"/>
              </a:spcBef>
              <a:buFont typeface="Wingdings" pitchFamily="2" charset="2"/>
              <a:buChar char="q"/>
            </a:pPr>
            <a:r>
              <a:rPr lang="en-US" sz="1900" dirty="0">
                <a:solidFill>
                  <a:schemeClr val="accent4">
                    <a:lumMod val="50000"/>
                  </a:schemeClr>
                </a:solidFill>
                <a:latin typeface="Bodoni MT Black" pitchFamily="18" charset="0"/>
              </a:rPr>
              <a:t>Inferiorly, </a:t>
            </a:r>
            <a:r>
              <a:rPr lang="en-US" sz="1900" dirty="0" err="1">
                <a:solidFill>
                  <a:schemeClr val="accent4">
                    <a:lumMod val="50000"/>
                  </a:schemeClr>
                </a:solidFill>
                <a:latin typeface="Bodoni MT Black" pitchFamily="18" charset="0"/>
              </a:rPr>
              <a:t>costoclavicular</a:t>
            </a:r>
            <a:r>
              <a:rPr lang="en-US" sz="1900" dirty="0">
                <a:solidFill>
                  <a:schemeClr val="accent4">
                    <a:lumMod val="50000"/>
                  </a:schemeClr>
                </a:solidFill>
                <a:latin typeface="Bodoni MT Black" pitchFamily="18" charset="0"/>
              </a:rPr>
              <a:t> Joint</a:t>
            </a:r>
          </a:p>
          <a:p>
            <a:pPr marL="800100" lvl="1" indent="-342900">
              <a:buFont typeface="Arial" pitchFamily="34" charset="0"/>
              <a:buChar char="•"/>
            </a:pPr>
            <a:r>
              <a:rPr lang="en-US" dirty="0" smtClean="0">
                <a:solidFill>
                  <a:srgbClr val="C00000"/>
                </a:solidFill>
              </a:rPr>
              <a:t> </a:t>
            </a:r>
            <a:r>
              <a:rPr lang="en-US" b="1" dirty="0">
                <a:solidFill>
                  <a:srgbClr val="FF0000"/>
                </a:solidFill>
                <a:latin typeface="Adobe Arabic" pitchFamily="18" charset="-78"/>
                <a:cs typeface="Adobe Arabic" pitchFamily="18" charset="-78"/>
              </a:rPr>
              <a:t>with the </a:t>
            </a:r>
            <a:r>
              <a:rPr lang="en-US" b="1" dirty="0" smtClean="0">
                <a:solidFill>
                  <a:srgbClr val="FF0000"/>
                </a:solidFill>
                <a:latin typeface="Adobe Arabic" pitchFamily="18" charset="-78"/>
                <a:cs typeface="Adobe Arabic" pitchFamily="18" charset="-78"/>
              </a:rPr>
              <a:t>1</a:t>
            </a:r>
            <a:r>
              <a:rPr lang="en-US" b="1" baseline="30000" dirty="0" smtClean="0">
                <a:solidFill>
                  <a:srgbClr val="FF0000"/>
                </a:solidFill>
                <a:latin typeface="Adobe Arabic" pitchFamily="18" charset="-78"/>
                <a:cs typeface="Adobe Arabic" pitchFamily="18" charset="-78"/>
              </a:rPr>
              <a:t>st</a:t>
            </a:r>
            <a:r>
              <a:rPr lang="en-US" b="1" dirty="0" smtClean="0">
                <a:solidFill>
                  <a:srgbClr val="FF0000"/>
                </a:solidFill>
                <a:latin typeface="Adobe Arabic" pitchFamily="18" charset="-78"/>
                <a:cs typeface="Adobe Arabic" pitchFamily="18" charset="-78"/>
              </a:rPr>
              <a:t> rib</a:t>
            </a:r>
            <a:endParaRPr lang="ar-SA" b="1" dirty="0">
              <a:solidFill>
                <a:srgbClr val="FF0000"/>
              </a:solidFill>
              <a:latin typeface="Adobe Arabic" pitchFamily="18" charset="-78"/>
              <a:cs typeface="Adobe Arabic" pitchFamily="18" charset="-78"/>
            </a:endParaRPr>
          </a:p>
        </p:txBody>
      </p:sp>
      <p:sp>
        <p:nvSpPr>
          <p:cNvPr id="12" name="TextBox 11"/>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ARTICULATIONS</a:t>
            </a:r>
          </a:p>
        </p:txBody>
      </p:sp>
      <p:pic>
        <p:nvPicPr>
          <p:cNvPr id="51202" name="Picture 2" descr="http://s3.amazonaws.com/rapgenius/1364292203_AC-Joint-1.jpg"/>
          <p:cNvPicPr>
            <a:picLocks noChangeAspect="1" noChangeArrowheads="1"/>
          </p:cNvPicPr>
          <p:nvPr/>
        </p:nvPicPr>
        <p:blipFill>
          <a:blip r:embed="rId4" cstate="print"/>
          <a:srcRect/>
          <a:stretch>
            <a:fillRect/>
          </a:stretch>
        </p:blipFill>
        <p:spPr bwMode="auto">
          <a:xfrm>
            <a:off x="4716016" y="1484784"/>
            <a:ext cx="4355976" cy="33976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620688"/>
            <a:ext cx="4896544" cy="4465838"/>
          </a:xfrm>
          <a:prstGeom prst="rect">
            <a:avLst/>
          </a:prstGeom>
          <a:solidFill>
            <a:schemeClr val="bg1"/>
          </a:solidFill>
          <a:ln w="38100">
            <a:solidFill>
              <a:schemeClr val="bg1"/>
            </a:solidFill>
          </a:ln>
        </p:spPr>
        <p:txBody>
          <a:bodyPr wrap="square" rtlCol="1">
            <a:spAutoFit/>
          </a:bodyPr>
          <a:lstStyle/>
          <a:p>
            <a:pPr marL="342900" indent="-342900">
              <a:buFont typeface="Wingdings" pitchFamily="2" charset="2"/>
              <a:buChar char="v"/>
            </a:pPr>
            <a:endParaRPr lang="en-US" sz="2200" dirty="0" smtClean="0">
              <a:solidFill>
                <a:schemeClr val="tx1">
                  <a:lumMod val="95000"/>
                  <a:lumOff val="5000"/>
                </a:schemeClr>
              </a:solidFill>
            </a:endParaRPr>
          </a:p>
          <a:p>
            <a:pPr marL="342900" indent="-342900" algn="just">
              <a:spcBef>
                <a:spcPct val="20000"/>
              </a:spcBef>
              <a:buFont typeface="Wingdings" pitchFamily="2" charset="2"/>
              <a:buChar char="q"/>
            </a:pPr>
            <a:r>
              <a:rPr lang="en-US" sz="1900" dirty="0">
                <a:solidFill>
                  <a:schemeClr val="accent4">
                    <a:lumMod val="50000"/>
                  </a:schemeClr>
                </a:solidFill>
                <a:latin typeface="Bodoni MT Black" pitchFamily="18" charset="0"/>
              </a:rPr>
              <a:t>The clavicle is commonly fractured especially in children as forces are impacted to the outstretched hand during falling.</a:t>
            </a:r>
          </a:p>
          <a:p>
            <a:pPr marL="342900" indent="-342900" algn="just">
              <a:spcBef>
                <a:spcPct val="20000"/>
              </a:spcBef>
              <a:buFont typeface="Wingdings" pitchFamily="2" charset="2"/>
              <a:buChar char="q"/>
            </a:pPr>
            <a:r>
              <a:rPr lang="en-US" sz="1900" dirty="0">
                <a:solidFill>
                  <a:schemeClr val="accent4">
                    <a:lumMod val="50000"/>
                  </a:schemeClr>
                </a:solidFill>
                <a:latin typeface="Bodoni MT Black" pitchFamily="18" charset="0"/>
              </a:rPr>
              <a:t>The weakest part of the clavicle is the junction of the middle and lateral thirds.</a:t>
            </a:r>
          </a:p>
          <a:p>
            <a:pPr marL="342900" indent="-342900" algn="just">
              <a:spcBef>
                <a:spcPct val="20000"/>
              </a:spcBef>
              <a:buFont typeface="Wingdings" pitchFamily="2" charset="2"/>
              <a:buChar char="q"/>
            </a:pPr>
            <a:r>
              <a:rPr lang="en-US" sz="1900" dirty="0">
                <a:solidFill>
                  <a:schemeClr val="accent4">
                    <a:lumMod val="50000"/>
                  </a:schemeClr>
                </a:solidFill>
                <a:latin typeface="Bodoni MT Black" pitchFamily="18" charset="0"/>
              </a:rPr>
              <a:t>After fracture, the medial fragment is elevated  (by the sternomastoid muscle), the lateral fragment drops because of the weight of the UL.</a:t>
            </a:r>
          </a:p>
          <a:p>
            <a:pPr marL="342900" indent="-342900" algn="just">
              <a:spcBef>
                <a:spcPct val="20000"/>
              </a:spcBef>
              <a:buFont typeface="Wingdings" pitchFamily="2" charset="2"/>
              <a:buChar char="q"/>
            </a:pPr>
            <a:r>
              <a:rPr lang="en-US" sz="1900" dirty="0">
                <a:solidFill>
                  <a:schemeClr val="accent4">
                    <a:lumMod val="50000"/>
                  </a:schemeClr>
                </a:solidFill>
                <a:latin typeface="Bodoni MT Black" pitchFamily="18" charset="0"/>
              </a:rPr>
              <a:t>It may be pulled medially by the adductors of the arm.</a:t>
            </a:r>
          </a:p>
        </p:txBody>
      </p:sp>
      <p:sp>
        <p:nvSpPr>
          <p:cNvPr id="12" name="TextBox 11"/>
          <p:cNvSpPr txBox="1"/>
          <p:nvPr/>
        </p:nvSpPr>
        <p:spPr>
          <a:xfrm>
            <a:off x="0" y="0"/>
            <a:ext cx="9144000" cy="646331"/>
          </a:xfrm>
          <a:prstGeom prst="rect">
            <a:avLst/>
          </a:prstGeom>
          <a:noFill/>
        </p:spPr>
        <p:txBody>
          <a:bodyPr wrap="square" rtlCol="0">
            <a:spAutoFit/>
          </a:bodyPr>
          <a:lstStyle/>
          <a:p>
            <a:pPr algn="ctr"/>
            <a:r>
              <a:rPr lang="en-US" sz="3600" b="1" dirty="0">
                <a:solidFill>
                  <a:srgbClr val="3333FF"/>
                </a:solidFill>
                <a:effectLst>
                  <a:outerShdw blurRad="38100" dist="38100" dir="2700000" algn="tl">
                    <a:srgbClr val="000000"/>
                  </a:outerShdw>
                </a:effectLst>
                <a:latin typeface="Bodoni MT Black" pitchFamily="18" charset="0"/>
                <a:ea typeface="+mj-ea"/>
                <a:cs typeface="+mj-cs"/>
              </a:rPr>
              <a:t>FRACTURES OF THE CLAVICLE</a:t>
            </a:r>
          </a:p>
        </p:txBody>
      </p:sp>
      <p:pic>
        <p:nvPicPr>
          <p:cNvPr id="11" name="Picture 6" descr="7D724C7F"/>
          <p:cNvPicPr>
            <a:picLocks noGrp="1" noChangeAspect="1" noChangeArrowheads="1"/>
          </p:cNvPicPr>
          <p:nvPr>
            <p:ph sz="half" idx="1"/>
          </p:nvPr>
        </p:nvPicPr>
        <p:blipFill>
          <a:blip r:embed="rId3" cstate="print"/>
          <a:srcRect l="9171" r="58735" b="48467"/>
          <a:stretch>
            <a:fillRect/>
          </a:stretch>
        </p:blipFill>
        <p:spPr>
          <a:xfrm>
            <a:off x="5220072" y="1013046"/>
            <a:ext cx="3805231" cy="46482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0" y="1124744"/>
            <a:ext cx="5400600" cy="5352256"/>
          </a:xfrm>
          <a:ln w="38100">
            <a:solidFill>
              <a:schemeClr val="bg1"/>
            </a:solidFill>
          </a:ln>
        </p:spPr>
        <p:txBody>
          <a:bodyPr>
            <a:noAutofit/>
          </a:bodyPr>
          <a:lstStyle/>
          <a:p>
            <a:pPr marL="0" indent="0" algn="just">
              <a:buNone/>
            </a:pPr>
            <a:r>
              <a:rPr lang="en-US" sz="2000" dirty="0">
                <a:solidFill>
                  <a:schemeClr val="accent6">
                    <a:lumMod val="75000"/>
                  </a:schemeClr>
                </a:solidFill>
                <a:latin typeface="Bodoni MT Black" pitchFamily="18" charset="0"/>
              </a:rPr>
              <a:t>Fracture of the Clavicle</a:t>
            </a:r>
          </a:p>
          <a:p>
            <a:pPr algn="just">
              <a:buFont typeface="Wingdings" pitchFamily="2" charset="2"/>
              <a:buChar char="q"/>
            </a:pPr>
            <a:r>
              <a:rPr lang="en-US" sz="1900" dirty="0" smtClean="0">
                <a:solidFill>
                  <a:schemeClr val="accent4">
                    <a:lumMod val="50000"/>
                  </a:schemeClr>
                </a:solidFill>
                <a:latin typeface="Bodoni MT Black" pitchFamily="18" charset="0"/>
              </a:rPr>
              <a:t>A </a:t>
            </a:r>
            <a:r>
              <a:rPr lang="en-US" sz="1900" dirty="0">
                <a:solidFill>
                  <a:schemeClr val="accent4">
                    <a:lumMod val="50000"/>
                  </a:schemeClr>
                </a:solidFill>
                <a:latin typeface="Bodoni MT Black" pitchFamily="18" charset="0"/>
              </a:rPr>
              <a:t>function of the clavicle is to transmit forces from the upper limb to the axial skeleton. Thus, the clavicle is the most commonly fractured bone in the body. Fractures commonly result from a fall onto the shoulder, or onto an outstretched hand.</a:t>
            </a:r>
          </a:p>
          <a:p>
            <a:pPr algn="just">
              <a:buFont typeface="Wingdings" pitchFamily="2" charset="2"/>
              <a:buChar char="q"/>
            </a:pPr>
            <a:r>
              <a:rPr lang="en-US" sz="1900" dirty="0">
                <a:solidFill>
                  <a:schemeClr val="accent4">
                    <a:lumMod val="50000"/>
                  </a:schemeClr>
                </a:solidFill>
                <a:latin typeface="Bodoni MT Black" pitchFamily="18" charset="0"/>
              </a:rPr>
              <a:t>The most common point of fracture is the junction of the medial 2/3 and lateral 1/3. </a:t>
            </a:r>
            <a:endParaRPr lang="en-US" sz="1900" dirty="0" smtClean="0">
              <a:solidFill>
                <a:schemeClr val="accent4">
                  <a:lumMod val="50000"/>
                </a:schemeClr>
              </a:solidFill>
              <a:latin typeface="Bodoni MT Black" pitchFamily="18" charset="0"/>
            </a:endParaRPr>
          </a:p>
          <a:p>
            <a:pPr algn="just">
              <a:buFont typeface="Wingdings" pitchFamily="2" charset="2"/>
              <a:buChar char="q"/>
            </a:pPr>
            <a:r>
              <a:rPr lang="en-US" sz="1900" dirty="0" smtClean="0">
                <a:solidFill>
                  <a:schemeClr val="accent4">
                    <a:lumMod val="50000"/>
                  </a:schemeClr>
                </a:solidFill>
                <a:latin typeface="Bodoni MT Black" pitchFamily="18" charset="0"/>
              </a:rPr>
              <a:t>After </a:t>
            </a:r>
            <a:r>
              <a:rPr lang="en-US" sz="1900" dirty="0">
                <a:solidFill>
                  <a:schemeClr val="accent4">
                    <a:lumMod val="50000"/>
                  </a:schemeClr>
                </a:solidFill>
                <a:latin typeface="Bodoni MT Black" pitchFamily="18" charset="0"/>
              </a:rPr>
              <a:t>fracture, the lateral end of the clavicle is displaced inferiorly by the weight of the arm, and medially, by the pectoralis major. The medial end is pulled superiorly, by the sternocleidomastoid muscle</a:t>
            </a:r>
            <a:r>
              <a:rPr lang="en-US" sz="1900" dirty="0" smtClean="0">
                <a:solidFill>
                  <a:schemeClr val="accent4">
                    <a:lumMod val="50000"/>
                  </a:schemeClr>
                </a:solidFill>
                <a:latin typeface="Bodoni MT Black" pitchFamily="18" charset="0"/>
              </a:rPr>
              <a:t>.</a:t>
            </a:r>
            <a:endParaRPr lang="en-US" sz="1900" dirty="0">
              <a:solidFill>
                <a:schemeClr val="accent4">
                  <a:lumMod val="50000"/>
                </a:schemeClr>
              </a:solidFill>
              <a:latin typeface="Bodoni MT Black" pitchFamily="18" charset="0"/>
            </a:endParaRPr>
          </a:p>
        </p:txBody>
      </p:sp>
      <p:sp>
        <p:nvSpPr>
          <p:cNvPr id="11" name="TextBox 10"/>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3333FF"/>
                </a:solidFill>
                <a:effectLst>
                  <a:outerShdw blurRad="38100" dist="38100" dir="2700000" algn="tl">
                    <a:srgbClr val="000000"/>
                  </a:outerShdw>
                </a:effectLst>
                <a:latin typeface="Bodoni MT Black" pitchFamily="18" charset="0"/>
                <a:ea typeface="+mj-ea"/>
                <a:cs typeface="+mj-cs"/>
              </a:rPr>
              <a:t>CLINICAL SIGNIFICANCE</a:t>
            </a:r>
            <a:endParaRPr lang="en-US" sz="3600" b="1" dirty="0">
              <a:solidFill>
                <a:srgbClr val="3333FF"/>
              </a:solidFill>
              <a:effectLst>
                <a:outerShdw blurRad="38100" dist="38100" dir="2700000" algn="tl">
                  <a:srgbClr val="000000"/>
                </a:outerShdw>
              </a:effectLst>
              <a:latin typeface="Bodoni MT Black" pitchFamily="18" charset="0"/>
              <a:ea typeface="+mj-ea"/>
              <a:cs typeface="+mj-cs"/>
            </a:endParaRPr>
          </a:p>
        </p:txBody>
      </p:sp>
      <p:pic>
        <p:nvPicPr>
          <p:cNvPr id="2050" name="Picture 2" descr="Fig 1.2 - X-Ray of a clavicular fracture. Note how the medial end is raised and the lateral end lowere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92976" y="1268760"/>
            <a:ext cx="3264180"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1039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2280</TotalTime>
  <Words>1999</Words>
  <Application>Microsoft Office PowerPoint</Application>
  <PresentationFormat>On-screen Show (4:3)</PresentationFormat>
  <Paragraphs>288</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OBJECTIVES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Bones of upper limb</dc:title>
  <dc:creator>user</dc:creator>
  <cp:lastModifiedBy>Prof Khaleel</cp:lastModifiedBy>
  <cp:revision>173</cp:revision>
  <dcterms:created xsi:type="dcterms:W3CDTF">2010-12-19T14:08:49Z</dcterms:created>
  <dcterms:modified xsi:type="dcterms:W3CDTF">2016-12-14T06:02:43Z</dcterms:modified>
</cp:coreProperties>
</file>