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0" r:id="rId2"/>
    <p:sldId id="302" r:id="rId3"/>
    <p:sldId id="281" r:id="rId4"/>
    <p:sldId id="282" r:id="rId5"/>
    <p:sldId id="305" r:id="rId6"/>
    <p:sldId id="316" r:id="rId7"/>
    <p:sldId id="323" r:id="rId8"/>
    <p:sldId id="292" r:id="rId9"/>
    <p:sldId id="319" r:id="rId10"/>
    <p:sldId id="293" r:id="rId11"/>
    <p:sldId id="320" r:id="rId12"/>
    <p:sldId id="308" r:id="rId13"/>
    <p:sldId id="325" r:id="rId14"/>
    <p:sldId id="324" r:id="rId15"/>
    <p:sldId id="297" r:id="rId16"/>
    <p:sldId id="310" r:id="rId17"/>
    <p:sldId id="311" r:id="rId18"/>
    <p:sldId id="312" r:id="rId19"/>
    <p:sldId id="313" r:id="rId20"/>
    <p:sldId id="326" r:id="rId21"/>
    <p:sldId id="328" r:id="rId22"/>
    <p:sldId id="32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51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F0AC53-0CDF-40E3-BBDB-0E1DCE61C21C}" type="datetimeFigureOut">
              <a:rPr lang="en-US"/>
              <a:pPr>
                <a:defRPr/>
              </a:pPr>
              <a:t>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DF9C08-7105-4CB6-A730-F870130F4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54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44E70E3-D5BF-4C1D-9DC8-AC4F88995FC6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20F84EF-D2A6-4CA7-8F7E-2741D923EC19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5FC19AE-DFEA-4329-AC35-2F26B6D55E28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27967DA-4A52-45D0-9473-ECD92530D834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E2AE653-8875-46F4-A9FE-978EAB80DCC2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C518F-8CDA-4616-9B00-EAA98F8006C8}" type="datetimeFigureOut">
              <a:rPr lang="en-US"/>
              <a:pPr>
                <a:defRPr/>
              </a:pPr>
              <a:t>1/2/2017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E4BCD-F0EE-47B8-B205-D3EA59326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07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8AAA3-8853-4052-AF28-F9D13FB34C3E}" type="datetimeFigureOut">
              <a:rPr lang="en-US"/>
              <a:pPr>
                <a:defRPr/>
              </a:pPr>
              <a:t>1/2/2017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3AB7-F33F-4A8B-92A0-A32129D3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7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F3A84-2508-4E63-B784-DB26C860BD1F}" type="datetimeFigureOut">
              <a:rPr lang="en-US"/>
              <a:pPr>
                <a:defRPr/>
              </a:pPr>
              <a:t>1/2/2017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1D41C-3BE4-4CFF-989C-FA66BDA66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42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588"/>
            <a:ext cx="82296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165225"/>
            <a:ext cx="1981200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600" y="1165225"/>
            <a:ext cx="1981200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480050" y="6400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Makarem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62963" y="6400800"/>
            <a:ext cx="50165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17447-758A-4C6C-83FB-185F461C5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33041"/>
      </p:ext>
    </p:extLst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F3D30-2A99-460E-87EB-707EB322B8BC}" type="datetimeFigureOut">
              <a:rPr lang="en-US"/>
              <a:pPr>
                <a:defRPr/>
              </a:pPr>
              <a:t>1/2/2017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D9478-1170-4C2F-B057-F8DF8E37F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9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202DE-7043-4A30-AF2A-04C1BBBDA6D1}" type="datetimeFigureOut">
              <a:rPr lang="en-US"/>
              <a:pPr>
                <a:defRPr/>
              </a:pPr>
              <a:t>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3D29C-82F6-4B72-98EC-717D4AC26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97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A9AC9-376E-4D5D-A186-6B162355A399}" type="datetimeFigureOut">
              <a:rPr lang="en-US"/>
              <a:pPr>
                <a:defRPr/>
              </a:pPr>
              <a:t>1/2/2017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E832F-6AF6-4DD0-BA0B-B3C53D201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1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9BA98-26EC-4102-B6AF-7FBF1F04C5AE}" type="datetimeFigureOut">
              <a:rPr lang="en-US"/>
              <a:pPr>
                <a:defRPr/>
              </a:pPr>
              <a:t>1/2/2017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75DF-5A06-4234-A0EA-63F44D6E3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0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B5975-F8CC-4574-9D73-91AF42550A01}" type="datetimeFigureOut">
              <a:rPr lang="en-US"/>
              <a:pPr>
                <a:defRPr/>
              </a:pPr>
              <a:t>1/2/2017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FA8CE-7523-45FE-889B-7F4481D79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5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E87FB-7CEA-47C8-A182-C33048DE1AB2}" type="datetimeFigureOut">
              <a:rPr lang="en-US"/>
              <a:pPr>
                <a:defRPr/>
              </a:pPr>
              <a:t>1/2/2017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A8D0C-C89B-4489-80D6-27130E7A6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3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019CC-FA4E-44CA-A1E6-3573F3C7F120}" type="datetimeFigureOut">
              <a:rPr lang="en-US"/>
              <a:pPr>
                <a:defRPr/>
              </a:pPr>
              <a:t>1/2/2017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80784-7473-4F7B-85B9-2D15A72DE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8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E15CB-AADE-489F-A180-9A8500D1DB23}" type="datetimeFigureOut">
              <a:rPr lang="en-US"/>
              <a:pPr>
                <a:defRPr/>
              </a:pPr>
              <a:t>1/2/2017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56BAE-F02A-4D37-B395-5286F4EE4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0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5E4402-B17B-4AAE-ADEA-0B3DF93264FC}" type="datetimeFigureOut">
              <a:rPr lang="en-US"/>
              <a:pPr>
                <a:defRPr/>
              </a:pPr>
              <a:t>1/2/2017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D7675B-2DB2-4533-ABD5-7D8E4FF90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85" r:id="rId2"/>
    <p:sldLayoutId id="2147483894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5" r:id="rId9"/>
    <p:sldLayoutId id="2147483891" r:id="rId10"/>
    <p:sldLayoutId id="2147483892" r:id="rId11"/>
    <p:sldLayoutId id="214748389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152400" y="5943600"/>
            <a:ext cx="3886200" cy="381000"/>
          </a:xfrm>
          <a:solidFill>
            <a:schemeClr val="bg1"/>
          </a:solidFill>
        </p:spPr>
        <p:txBody>
          <a:bodyPr/>
          <a:lstStyle/>
          <a:p>
            <a:pPr marR="0" algn="ctr" eaLnBrk="1" hangingPunct="1">
              <a:lnSpc>
                <a:spcPct val="90000"/>
              </a:lnSpc>
            </a:pPr>
            <a:r>
              <a:rPr lang="en-US" sz="2000" b="1" smtClean="0"/>
              <a:t>Prof.  Saeed Abuel Makarem</a:t>
            </a:r>
          </a:p>
          <a:p>
            <a:pPr marR="0" algn="ctr" eaLnBrk="1" hangingPunct="1">
              <a:lnSpc>
                <a:spcPct val="90000"/>
              </a:lnSpc>
            </a:pPr>
            <a:endParaRPr lang="en-US" sz="2800" b="1" smtClean="0"/>
          </a:p>
        </p:txBody>
      </p:sp>
      <p:pic>
        <p:nvPicPr>
          <p:cNvPr id="6147" name="Picture 2" descr="http://www.footdoc.ca/sciatic%20ner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"/>
            <a:ext cx="4724400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3733800" cy="2209800"/>
          </a:xfrm>
          <a:solidFill>
            <a:schemeClr val="accent2">
              <a:lumMod val="40000"/>
              <a:lumOff val="6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6600" dirty="0" smtClean="0">
                <a:solidFill>
                  <a:srgbClr val="002060"/>
                </a:solidFill>
              </a:rPr>
              <a:t>SCIATIC NERVE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Peroneal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popliteal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(Fibular) Nerve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191000" cy="54864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b="1" u="sng" dirty="0" smtClean="0">
                <a:solidFill>
                  <a:srgbClr val="002060"/>
                </a:solidFill>
              </a:rPr>
              <a:t>Course: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endParaRPr lang="en-US" b="1" u="sng" dirty="0" smtClean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Leaves the lateral angle of the popliteal fossa &amp; turns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 the </a:t>
            </a:r>
            <a:r>
              <a:rPr lang="en-US" dirty="0" smtClean="0">
                <a:solidFill>
                  <a:srgbClr val="FF0000"/>
                </a:solidFill>
              </a:rPr>
              <a:t>lateral aspect of </a:t>
            </a:r>
            <a:r>
              <a:rPr lang="en-US" u="sng" dirty="0" smtClean="0">
                <a:solidFill>
                  <a:srgbClr val="FF0000"/>
                </a:solidFill>
              </a:rPr>
              <a:t>neck of fibula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(Dangerous Position).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/>
              <a:t>Then divides into: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u="sng" dirty="0" smtClean="0"/>
              <a:t>Superficial peroneal or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rgbClr val="002060"/>
                </a:solidFill>
              </a:rPr>
              <a:t>      </a:t>
            </a:r>
            <a:r>
              <a:rPr lang="en-US" u="sng" dirty="0" smtClean="0">
                <a:solidFill>
                  <a:srgbClr val="002060"/>
                </a:solidFill>
              </a:rPr>
              <a:t>(Musculocutaneous):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i="1" dirty="0" smtClean="0">
                <a:solidFill>
                  <a:srgbClr val="0070C0"/>
                </a:solidFill>
              </a:rPr>
              <a:t>      </a:t>
            </a:r>
            <a:r>
              <a:rPr lang="en-US" dirty="0" smtClean="0"/>
              <a:t>which supply the </a:t>
            </a:r>
            <a:r>
              <a:rPr lang="en-US" dirty="0" smtClean="0">
                <a:solidFill>
                  <a:srgbClr val="C00000"/>
                </a:solidFill>
              </a:rPr>
              <a:t>Lateral</a:t>
            </a:r>
            <a:r>
              <a:rPr lang="en-US" dirty="0" smtClean="0"/>
              <a:t> compartment of  the leg.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u="sng" dirty="0" smtClean="0"/>
              <a:t>Deep peroneal or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rgbClr val="002060"/>
                </a:solidFill>
              </a:rPr>
              <a:t>        </a:t>
            </a:r>
            <a:r>
              <a:rPr lang="en-US" u="sng" dirty="0" smtClean="0">
                <a:solidFill>
                  <a:srgbClr val="002060"/>
                </a:solidFill>
              </a:rPr>
              <a:t>(Anterior Tibial)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dirty="0" smtClean="0"/>
              <a:t>      which supply the </a:t>
            </a:r>
            <a:r>
              <a:rPr lang="en-US" dirty="0" smtClean="0">
                <a:solidFill>
                  <a:srgbClr val="C00000"/>
                </a:solidFill>
              </a:rPr>
              <a:t>Anterior </a:t>
            </a:r>
            <a:r>
              <a:rPr lang="en-US" dirty="0" smtClean="0"/>
              <a:t>compartment of  the leg</a:t>
            </a:r>
            <a:r>
              <a:rPr lang="en-US" b="1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7010400" y="3886200"/>
            <a:ext cx="1524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Up Arrow 7"/>
          <p:cNvSpPr/>
          <p:nvPr/>
        </p:nvSpPr>
        <p:spPr>
          <a:xfrm>
            <a:off x="6934200" y="4724400"/>
            <a:ext cx="152400" cy="228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" name="Picture 2" descr="C:\Documents and Settings\User\My Documents\Student Gray\6. Lower limb\F66122-006-f0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r="16216" b="3520"/>
          <a:stretch>
            <a:fillRect/>
          </a:stretch>
        </p:blipFill>
        <p:spPr>
          <a:xfrm>
            <a:off x="4572000" y="838200"/>
            <a:ext cx="4191000" cy="57150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4038600" cy="6858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chemeClr val="bg1"/>
                </a:solidFill>
              </a:rPr>
              <a:t>Muscular Branches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2"/>
          </p:nvPr>
        </p:nvSpPr>
        <p:spPr>
          <a:xfrm>
            <a:off x="228600" y="2743200"/>
            <a:ext cx="4191000" cy="25146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514350" indent="-514350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To the muscles of anterior &amp; lateral compartments of leg: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n-US" sz="2400" b="1" dirty="0" smtClean="0"/>
              <a:t>Dorsi flexors of ankle,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n-US" sz="2400" b="1" dirty="0" smtClean="0"/>
              <a:t>Extensors of toes,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 pitchFamily="18" charset="2"/>
              <a:buAutoNum type="arabicPeriod"/>
              <a:defRPr/>
            </a:pPr>
            <a:r>
              <a:rPr lang="en-US" sz="2400" b="1" dirty="0" smtClean="0"/>
              <a:t>Evertors of foot).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6388" name="Picture 2" descr="C:\Users\galmadani\Desktop\Documents\Documents\Student Gray\6. Lower limb\F66122-006-f0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7" r="14107" b="1666"/>
          <a:stretch>
            <a:fillRect/>
          </a:stretch>
        </p:blipFill>
        <p:spPr>
          <a:xfrm>
            <a:off x="4876800" y="152400"/>
            <a:ext cx="3810000" cy="6599238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457200"/>
            <a:ext cx="3657600" cy="61722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The sciatic nerve is </a:t>
            </a:r>
            <a:r>
              <a:rPr lang="en-US" sz="20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most frequently injured</a:t>
            </a:r>
            <a:r>
              <a:rPr lang="en-US" sz="2000" dirty="0" smtClean="0"/>
              <a:t> by…?</a:t>
            </a:r>
          </a:p>
          <a:p>
            <a:pPr eaLnBrk="1" hangingPunct="1">
              <a:buFontTx/>
              <a:buNone/>
              <a:defRPr/>
            </a:pPr>
            <a:r>
              <a:rPr lang="en-US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I- </a:t>
            </a:r>
            <a:r>
              <a:rPr lang="en-US" sz="2000" b="1" dirty="0" smtClean="0">
                <a:solidFill>
                  <a:srgbClr val="FF0000"/>
                </a:solidFill>
              </a:rPr>
              <a:t>Badly placed intramuscular injections in the gluteal region.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sz="2000" dirty="0" smtClean="0"/>
              <a:t>To avoid this,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sz="2000" dirty="0" smtClean="0"/>
              <a:t> injections should be done into the gluteus maximus or medius (into the </a:t>
            </a:r>
            <a:r>
              <a:rPr lang="en-US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upper outer quadrant of  buttock </a:t>
            </a:r>
          </a:p>
          <a:p>
            <a:pPr eaLnBrk="1" hangingPunct="1">
              <a:defRPr/>
            </a:pP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nerve lesions are incomplete,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in 90% of injuries, the common peroneal nerve is the mostly affected. </a:t>
            </a:r>
            <a:r>
              <a:rPr lang="en-US" sz="2000" b="1" dirty="0" smtClean="0"/>
              <a:t>Why?</a:t>
            </a:r>
            <a:r>
              <a:rPr lang="en-US" sz="2000" b="1" u="sng" dirty="0" smtClean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sz="2000" dirty="0" smtClean="0"/>
              <a:t>	- The common peroneal nerve fibers lie</a:t>
            </a:r>
            <a:r>
              <a:rPr lang="en-US" sz="20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superficial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in the sciatic nerve. </a:t>
            </a:r>
          </a:p>
        </p:txBody>
      </p:sp>
      <p:pic>
        <p:nvPicPr>
          <p:cNvPr id="142345" name="Picture 9" descr="Untitled-5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93"/>
          <a:stretch>
            <a:fillRect/>
          </a:stretch>
        </p:blipFill>
        <p:spPr>
          <a:xfrm>
            <a:off x="2438400" y="1295400"/>
            <a:ext cx="2819400" cy="28956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2346" name="AutoShape 10"/>
          <p:cNvSpPr>
            <a:spLocks noChangeArrowheads="1"/>
          </p:cNvSpPr>
          <p:nvPr/>
        </p:nvSpPr>
        <p:spPr bwMode="auto">
          <a:xfrm>
            <a:off x="4191000" y="1828800"/>
            <a:ext cx="838200" cy="457200"/>
          </a:xfrm>
          <a:prstGeom prst="roundRect">
            <a:avLst>
              <a:gd name="adj" fmla="val 16667"/>
            </a:avLst>
          </a:prstGeom>
          <a:solidFill>
            <a:srgbClr val="FF9900">
              <a:alpha val="14902"/>
            </a:srgbClr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304800"/>
            <a:ext cx="3657600" cy="83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CAUSES OF SCIATIC NERVE INJURY</a:t>
            </a:r>
            <a:endParaRPr lang="en-US" sz="2400" dirty="0"/>
          </a:p>
        </p:txBody>
      </p:sp>
      <p:pic>
        <p:nvPicPr>
          <p:cNvPr id="7" name="Picture 4" descr="76F736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41"/>
          <a:stretch>
            <a:fillRect/>
          </a:stretch>
        </p:blipFill>
        <p:spPr bwMode="auto">
          <a:xfrm>
            <a:off x="304800" y="4343400"/>
            <a:ext cx="4800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3200400"/>
            <a:ext cx="1752600" cy="10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II-Posterior dislocation of the hip joint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2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p" animBg="1"/>
      <p:bldP spid="1423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5486400" cy="762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SCIATIC NERVE INJURY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038600" cy="52578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EFFECT: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Marked wasting of the muscles below the knee.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u="sng" dirty="0" smtClean="0">
                <a:solidFill>
                  <a:srgbClr val="002060"/>
                </a:solidFill>
              </a:rPr>
              <a:t>Weak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flexion of the knee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sartorius</a:t>
            </a:r>
            <a:r>
              <a:rPr lang="en-US" sz="2400" b="1" dirty="0" smtClean="0"/>
              <a:t> &amp; </a:t>
            </a:r>
            <a:r>
              <a:rPr lang="en-US" sz="2400" b="1" dirty="0" err="1" smtClean="0"/>
              <a:t>gracilis</a:t>
            </a:r>
            <a:r>
              <a:rPr lang="en-US" sz="2400" b="1" dirty="0" smtClean="0"/>
              <a:t> are intact).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Weak extension of hip </a:t>
            </a:r>
            <a:r>
              <a:rPr lang="en-US" sz="2400" b="1" dirty="0" smtClean="0"/>
              <a:t>(gluteus maximus is intact).</a:t>
            </a:r>
          </a:p>
          <a:p>
            <a:pPr eaLnBrk="1" hangingPunct="1">
              <a:defRPr/>
            </a:pPr>
            <a:r>
              <a:rPr lang="en-US" sz="2400" dirty="0" smtClean="0"/>
              <a:t>All the muscles below the knee are paralyzed, and the </a:t>
            </a:r>
            <a:r>
              <a:rPr lang="en-US" sz="2400" u="sng" dirty="0" smtClean="0"/>
              <a:t>weight of the foot </a:t>
            </a:r>
            <a:r>
              <a:rPr lang="en-US" sz="2400" dirty="0" smtClean="0"/>
              <a:t>causes it to assume the </a:t>
            </a:r>
            <a:r>
              <a:rPr lang="en-US" sz="24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plantar-flexed position,</a:t>
            </a:r>
            <a:r>
              <a:rPr lang="en-US" sz="2400" dirty="0" smtClean="0"/>
              <a:t> or </a:t>
            </a:r>
            <a: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Foot Drop.</a:t>
            </a:r>
          </a:p>
          <a:p>
            <a:pPr eaLnBrk="1" hangingPunct="1">
              <a:defRPr/>
            </a:pPr>
            <a:r>
              <a:rPr lang="en-US" sz="24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 steppage gait</a:t>
            </a:r>
            <a:r>
              <a:rPr lang="en-US" sz="24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srgbClr val="0070C0"/>
              </a:solidFill>
            </a:endParaRPr>
          </a:p>
        </p:txBody>
      </p:sp>
      <p:pic>
        <p:nvPicPr>
          <p:cNvPr id="7" name="Picture 4" descr="BC27097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2459" t="5829" r="62979" b="62614"/>
          <a:stretch>
            <a:fillRect/>
          </a:stretch>
        </p:blipFill>
        <p:spPr>
          <a:xfrm>
            <a:off x="4495800" y="1219200"/>
            <a:ext cx="2286000" cy="38100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7" descr="Untitled-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" t="6174" r="5289" b="4633"/>
          <a:stretch>
            <a:fillRect/>
          </a:stretch>
        </p:blipFill>
        <p:spPr bwMode="auto">
          <a:xfrm>
            <a:off x="6934200" y="3505200"/>
            <a:ext cx="22098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5542129" y="2722728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3810000" cy="762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Sensory Loss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4038600" cy="38862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hangingPunct="1">
              <a:defRPr/>
            </a:pPr>
            <a:r>
              <a:rPr lang="en-US" sz="2400" dirty="0" smtClean="0"/>
              <a:t>Sensation is lost </a:t>
            </a:r>
            <a:r>
              <a:rPr lang="en-US" sz="2400" i="1" dirty="0" smtClean="0">
                <a:solidFill>
                  <a:srgbClr val="002060"/>
                </a:solidFill>
              </a:rPr>
              <a:t>below the knee,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except for a narrow area down the medial side of the lower part of the leg </a:t>
            </a:r>
            <a:r>
              <a:rPr lang="en-US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(blue)</a:t>
            </a:r>
            <a:r>
              <a:rPr lang="en-US" sz="24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/>
              <a:t>and along the medial border of the foot as far as the ball of the big toe, which is supplied by the saphenous nerve (femoral nerve).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8" name="Picture 6" descr="Untitled-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3613" r="11111"/>
          <a:stretch>
            <a:fillRect/>
          </a:stretch>
        </p:blipFill>
        <p:spPr>
          <a:xfrm>
            <a:off x="7315200" y="228600"/>
            <a:ext cx="1447800" cy="6400800"/>
          </a:xfrm>
          <a:noFill/>
        </p:spPr>
      </p:pic>
      <p:pic>
        <p:nvPicPr>
          <p:cNvPr id="5" name="Picture 5" descr="Untitled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8173" r="15625" b="8817"/>
          <a:stretch>
            <a:fillRect/>
          </a:stretch>
        </p:blipFill>
        <p:spPr bwMode="auto">
          <a:xfrm>
            <a:off x="4800600" y="685800"/>
            <a:ext cx="1600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OF SCIATIC NERVE INJURY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81534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47324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MOTOR EFFECT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Paralysis of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Movements affected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73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sng" dirty="0" smtClean="0">
                          <a:solidFill>
                            <a:srgbClr val="0070C0"/>
                          </a:solidFill>
                        </a:rPr>
                        <a:t>Hamstrings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	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Flexion of knee &amp;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101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Extension of hip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518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sng" dirty="0" smtClean="0">
                          <a:solidFill>
                            <a:srgbClr val="0070C0"/>
                          </a:solidFill>
                        </a:rPr>
                        <a:t>All muscles of </a:t>
                      </a:r>
                    </a:p>
                    <a:p>
                      <a:r>
                        <a:rPr lang="en-US" sz="2400" b="1" u="sng" dirty="0" smtClean="0">
                          <a:solidFill>
                            <a:srgbClr val="0070C0"/>
                          </a:solidFill>
                        </a:rPr>
                        <a:t>Leg &amp; Foot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All movements of the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u="sng" dirty="0" smtClean="0">
                          <a:solidFill>
                            <a:srgbClr val="0070C0"/>
                          </a:solidFill>
                        </a:rPr>
                        <a:t>leg &amp; Foot </a:t>
                      </a:r>
                      <a:endParaRPr lang="en-US" sz="2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832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SENSORY EFFECT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Loss of sensation of  the areas supplied by sciatic nerve </a:t>
                      </a:r>
                      <a:r>
                        <a:rPr lang="en-US" sz="24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2400" b="1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below knee).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EXCEPT area supplied by the (Saphenous nerve).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5713" y="207963"/>
            <a:ext cx="3240087" cy="641350"/>
          </a:xfrm>
          <a:solidFill>
            <a:srgbClr val="FFFF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4800" b="1" smtClean="0"/>
              <a:t>SCIATICA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638800" y="914400"/>
            <a:ext cx="3352800" cy="54102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Sciatica describes the condition in which patients have </a:t>
            </a:r>
            <a:r>
              <a:rPr lang="en-US" sz="2400" b="1" i="1" dirty="0" smtClean="0">
                <a:solidFill>
                  <a:srgbClr val="0070C0"/>
                </a:solidFill>
              </a:rPr>
              <a:t>pain along the sensory distribution of the sciatic nerve.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Thus the pain is experienced in the posterior aspect of the thigh, the posterior and lateral sides of the leg, and the lateral part of the foot. </a:t>
            </a:r>
          </a:p>
        </p:txBody>
      </p:sp>
      <p:pic>
        <p:nvPicPr>
          <p:cNvPr id="52229" name="Picture 5" descr="19503_8244_5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7"/>
          <a:stretch>
            <a:fillRect/>
          </a:stretch>
        </p:blipFill>
        <p:spPr>
          <a:xfrm>
            <a:off x="327025" y="1066800"/>
            <a:ext cx="5159375" cy="51816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Flowchart: Data 5"/>
          <p:cNvSpPr/>
          <p:nvPr/>
        </p:nvSpPr>
        <p:spPr>
          <a:xfrm>
            <a:off x="685800" y="1828800"/>
            <a:ext cx="457200" cy="685800"/>
          </a:xfrm>
          <a:prstGeom prst="flowChartInputOutp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2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3962400"/>
            <a:ext cx="6096000" cy="2667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dirty="0" smtClean="0"/>
              <a:t>	</a:t>
            </a:r>
            <a:r>
              <a:rPr lang="en-US" sz="2000" b="1" u="sng" dirty="0" smtClean="0">
                <a:solidFill>
                  <a:srgbClr val="FF0000"/>
                </a:solidFill>
              </a:rPr>
              <a:t>Causes of  Sciatica:</a:t>
            </a:r>
            <a:r>
              <a:rPr lang="en-US" sz="2000" u="sng" dirty="0" smtClean="0"/>
              <a:t>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dirty="0" smtClean="0"/>
              <a:t>Prolapse of an intervertebral disc, with pressure on one or roots of the lower lumbar and sacral spinal nerves,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dirty="0" smtClean="0"/>
              <a:t>Pressure on the sacral plexus or sciatic nerve by an intrapelvic tumor,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dirty="0" smtClean="0"/>
              <a:t>Inflammation of the sciatic nerve or its terminal branches.</a:t>
            </a:r>
          </a:p>
        </p:txBody>
      </p:sp>
      <p:pic>
        <p:nvPicPr>
          <p:cNvPr id="148487" name="Picture 7" descr="IDH_ADAM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 t="7663" r="4034" b="13518"/>
          <a:stretch>
            <a:fillRect/>
          </a:stretch>
        </p:blipFill>
        <p:spPr>
          <a:xfrm>
            <a:off x="381000" y="228600"/>
            <a:ext cx="5029200" cy="35052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8488" name="Picture 8" descr="csctov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13" y="315913"/>
            <a:ext cx="3054350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9" name="Picture 9" descr="fig0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9"/>
          <a:stretch>
            <a:fillRect/>
          </a:stretch>
        </p:blipFill>
        <p:spPr bwMode="auto">
          <a:xfrm>
            <a:off x="6400800" y="3276600"/>
            <a:ext cx="2438400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8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8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4876800" cy="10668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 smtClean="0"/>
              <a:t>Common Peroneal Nerve Injury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52600" y="2057400"/>
            <a:ext cx="3581400" cy="25908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common peroneal nerve</a:t>
            </a:r>
            <a:r>
              <a:rPr lang="en-US" sz="2000" dirty="0" smtClean="0"/>
              <a:t> is in an </a:t>
            </a:r>
            <a:r>
              <a:rPr lang="en-US" sz="20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exposed position</a:t>
            </a:r>
            <a:r>
              <a:rPr lang="en-US" sz="2000" dirty="0" smtClean="0"/>
              <a:t> as it leaves the popliteal fossa through its lateral angle.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000" dirty="0" smtClean="0"/>
              <a:t>Then it winds around neck of the fibula to enter </a:t>
            </a:r>
            <a:r>
              <a:rPr lang="en-US" sz="2000" u="sng" dirty="0" smtClean="0"/>
              <a:t>peroneus longus </a:t>
            </a:r>
            <a:r>
              <a:rPr lang="en-US" sz="2000" dirty="0" smtClean="0"/>
              <a:t>muscle,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Dangerous Position)!!!!!!!!!!!!!</a:t>
            </a:r>
          </a:p>
        </p:txBody>
      </p:sp>
      <p:pic>
        <p:nvPicPr>
          <p:cNvPr id="150533" name="Picture 5" descr="Untitled-8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8" t="5893" r="13522" b="4559"/>
          <a:stretch>
            <a:fillRect/>
          </a:stretch>
        </p:blipFill>
        <p:spPr>
          <a:xfrm>
            <a:off x="381000" y="1447800"/>
            <a:ext cx="1371600" cy="5181600"/>
          </a:xfrm>
          <a:noFill/>
        </p:spPr>
      </p:pic>
      <p:pic>
        <p:nvPicPr>
          <p:cNvPr id="6" name="Picture 8" descr="ashca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6" r="7236" b="3806"/>
          <a:stretch>
            <a:fillRect/>
          </a:stretch>
        </p:blipFill>
        <p:spPr bwMode="auto">
          <a:xfrm>
            <a:off x="5486400" y="228600"/>
            <a:ext cx="3276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76600" y="5657850"/>
            <a:ext cx="5638800" cy="9842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The common peroneal nerve is commonly injured</a:t>
            </a:r>
          </a:p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</a:rPr>
              <a:t>In </a:t>
            </a:r>
            <a:r>
              <a:rPr lang="en-US" sz="2000" b="1" dirty="0">
                <a:solidFill>
                  <a:srgbClr val="FFFF00"/>
                </a:solidFill>
              </a:rPr>
              <a:t>Fractures</a:t>
            </a:r>
            <a:r>
              <a:rPr lang="en-US" sz="2000" b="1" dirty="0">
                <a:solidFill>
                  <a:schemeClr val="bg1"/>
                </a:solidFill>
              </a:rPr>
              <a:t> of the neck of the fibula and </a:t>
            </a:r>
          </a:p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</a:rPr>
              <a:t>By </a:t>
            </a:r>
            <a:r>
              <a:rPr lang="en-US" sz="2000" b="1" dirty="0">
                <a:solidFill>
                  <a:srgbClr val="FFFF00"/>
                </a:solidFill>
              </a:rPr>
              <a:t>pressure</a:t>
            </a:r>
            <a:r>
              <a:rPr lang="en-US" sz="2000" b="1" dirty="0">
                <a:solidFill>
                  <a:schemeClr val="bg1"/>
                </a:solidFill>
              </a:rPr>
              <a:t> from casts or splints. 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05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0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0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0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0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752600"/>
            <a:ext cx="3886200" cy="51054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000" u="sng" dirty="0" smtClean="0"/>
              <a:t>The following clinical features are present</a:t>
            </a:r>
            <a:r>
              <a:rPr lang="en-US" sz="2000" dirty="0" smtClean="0"/>
              <a:t>:</a:t>
            </a:r>
          </a:p>
          <a:p>
            <a:pPr eaLnBrk="1" hangingPunct="1">
              <a:buFontTx/>
              <a:buNone/>
              <a:defRPr/>
            </a:pPr>
            <a:r>
              <a:rPr lang="en-US" sz="2000" b="1" dirty="0" smtClean="0"/>
              <a:t>	</a:t>
            </a:r>
            <a:r>
              <a:rPr lang="en-US" sz="2000" b="1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Motor: </a:t>
            </a:r>
          </a:p>
          <a:p>
            <a:pPr eaLnBrk="1" hangingPunct="1">
              <a:defRPr/>
            </a:pPr>
            <a:r>
              <a:rPr lang="en-US" sz="20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muscles of the anterior and lateral compartments of the leg are paralyzed,</a:t>
            </a:r>
            <a:r>
              <a:rPr lang="en-US" sz="2000" dirty="0" smtClean="0"/>
              <a:t> </a:t>
            </a:r>
          </a:p>
          <a:p>
            <a:pPr eaLnBrk="1" hangingPunct="1">
              <a:defRPr/>
            </a:pPr>
            <a:r>
              <a:rPr lang="en-US" sz="2000" dirty="0" smtClean="0"/>
              <a:t>As a result, the opposing muscles, the plantar flexors of the ankle joint and the invertors of the </a:t>
            </a:r>
            <a:r>
              <a:rPr lang="en-US" sz="2000" dirty="0" err="1" smtClean="0"/>
              <a:t>subtalar</a:t>
            </a:r>
            <a:r>
              <a:rPr lang="en-US" sz="2000" dirty="0" smtClean="0"/>
              <a:t> joints, </a:t>
            </a:r>
            <a:r>
              <a:rPr lang="en-US" sz="20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cause the foot to be </a:t>
            </a:r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Plantar Flexed (Foot Drop) and Inverted,</a:t>
            </a:r>
            <a:r>
              <a:rPr lang="en-US" sz="2000" dirty="0" smtClean="0"/>
              <a:t> an attitude referred to as </a:t>
            </a:r>
            <a:r>
              <a:rPr lang="en-US" sz="2400" b="1" u="sng" dirty="0" err="1" smtClean="0">
                <a:solidFill>
                  <a:srgbClr val="C00000"/>
                </a:solidFill>
              </a:rPr>
              <a:t>Talipes</a:t>
            </a:r>
            <a:r>
              <a:rPr lang="en-US" sz="2400" b="1" u="sng" dirty="0" smtClean="0">
                <a:solidFill>
                  <a:srgbClr val="C0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Equinovarus</a:t>
            </a:r>
            <a:r>
              <a:rPr lang="en-US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56327" name="Picture 7" descr="umns008_0001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3" t="6206" b="5434"/>
          <a:stretch>
            <a:fillRect/>
          </a:stretch>
        </p:blipFill>
        <p:spPr>
          <a:xfrm>
            <a:off x="685800" y="304800"/>
            <a:ext cx="3048000" cy="6172200"/>
          </a:xfrm>
          <a:noFill/>
        </p:spPr>
      </p:pic>
      <p:sp>
        <p:nvSpPr>
          <p:cNvPr id="5" name="Rectangle 4"/>
          <p:cNvSpPr/>
          <p:nvPr/>
        </p:nvSpPr>
        <p:spPr>
          <a:xfrm>
            <a:off x="4114800" y="228600"/>
            <a:ext cx="4724400" cy="1384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/>
              <a:t>Manifestations of Common Peroneal Nerve Injury</a:t>
            </a:r>
            <a:endParaRPr lang="en-US" sz="2800" dirty="0"/>
          </a:p>
        </p:txBody>
      </p:sp>
      <p:pic>
        <p:nvPicPr>
          <p:cNvPr id="24581" name="Content Placeholder 4" descr="B84D3ED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98"/>
          <a:stretch>
            <a:fillRect/>
          </a:stretch>
        </p:blipFill>
        <p:spPr bwMode="auto">
          <a:xfrm>
            <a:off x="3048000" y="4953000"/>
            <a:ext cx="22653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924800" cy="3352800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</a:rPr>
              <a:t>By the end of the lecture, you should be able to: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Describe the anatomy (origin, course &amp; distribution) of the sciatic nerve.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List the branches of the sciatic nerve.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Describe briefly the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main motor and sensory manifestations in case of injury of the sciatic nerve or its main branches.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3886200" cy="16002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2800" b="1" dirty="0" smtClean="0"/>
              <a:t>Common Peroneal Nerve Injury</a:t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057400"/>
            <a:ext cx="3962400" cy="2819400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Sensory 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400" dirty="0" smtClean="0"/>
              <a:t>Sensation is lost between the first and second toes.</a:t>
            </a:r>
          </a:p>
          <a:p>
            <a:pPr>
              <a:defRPr/>
            </a:pPr>
            <a:r>
              <a:rPr lang="en-US" sz="2400" dirty="0" smtClean="0"/>
              <a:t>Dorsum of the foot and toes.</a:t>
            </a:r>
          </a:p>
          <a:p>
            <a:pPr>
              <a:defRPr/>
            </a:pPr>
            <a:r>
              <a:rPr lang="en-US" sz="2400" dirty="0" smtClean="0"/>
              <a:t>Medial side of the big toe. </a:t>
            </a:r>
          </a:p>
          <a:p>
            <a:pPr>
              <a:defRPr/>
            </a:pPr>
            <a:r>
              <a:rPr lang="en-US" sz="2400" dirty="0" smtClean="0"/>
              <a:t>Lateral side of the leg.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5604" name="Content Placeholder 4" descr="4FEAB48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5" t="17249" r="38313" b="15070"/>
          <a:stretch>
            <a:fillRect/>
          </a:stretch>
        </p:blipFill>
        <p:spPr>
          <a:xfrm>
            <a:off x="4343400" y="152400"/>
            <a:ext cx="3429000" cy="5715000"/>
          </a:xfr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848600" y="2057400"/>
            <a:ext cx="1143000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/>
              <a:t>Superficial peroneal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858000" y="2286000"/>
            <a:ext cx="129540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562600" y="4114800"/>
            <a:ext cx="76200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Tibial Nerve Injury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50292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2000" b="1" dirty="0" smtClean="0"/>
              <a:t>Because of its deep and protected position, the </a:t>
            </a:r>
            <a:r>
              <a:rPr lang="en-US" sz="2000" b="1" dirty="0" err="1" smtClean="0"/>
              <a:t>tibial</a:t>
            </a:r>
            <a:r>
              <a:rPr lang="en-US" sz="2000" b="1" dirty="0" smtClean="0"/>
              <a:t> nerve is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rarely injured. </a:t>
            </a:r>
          </a:p>
          <a:p>
            <a:pPr>
              <a:defRPr/>
            </a:pPr>
            <a:r>
              <a:rPr lang="en-US" sz="2000" dirty="0" smtClean="0">
                <a:solidFill>
                  <a:srgbClr val="C00000"/>
                </a:solidFill>
              </a:rPr>
              <a:t>Complete</a:t>
            </a:r>
            <a:r>
              <a:rPr lang="en-US" sz="2000" dirty="0" smtClean="0"/>
              <a:t> division results in the following clinical features:</a:t>
            </a:r>
          </a:p>
          <a:p>
            <a:pPr>
              <a:defRPr/>
            </a:pPr>
            <a:r>
              <a:rPr lang="en-US" sz="2000" b="1" u="sng" dirty="0" smtClean="0">
                <a:solidFill>
                  <a:srgbClr val="C00000"/>
                </a:solidFill>
              </a:rPr>
              <a:t>Motor:</a:t>
            </a:r>
            <a:r>
              <a:rPr lang="en-US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US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the muscles in the back of the leg and the sole of the foot are paralyzed. </a:t>
            </a:r>
          </a:p>
          <a:p>
            <a:pPr>
              <a:defRPr/>
            </a:pPr>
            <a:r>
              <a:rPr lang="en-US" sz="2000" dirty="0" smtClean="0"/>
              <a:t>The opposing muscles </a:t>
            </a:r>
            <a:r>
              <a:rPr lang="en-US" sz="20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Dorsiflex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the foot at the ankle joint </a:t>
            </a:r>
            <a:r>
              <a:rPr lang="en-US" sz="20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Evert the foot</a:t>
            </a:r>
            <a:r>
              <a:rPr lang="en-US" sz="2000" dirty="0" smtClean="0"/>
              <a:t>  at the </a:t>
            </a:r>
            <a:r>
              <a:rPr lang="en-US" sz="2000" dirty="0" err="1" smtClean="0"/>
              <a:t>subtalar</a:t>
            </a:r>
            <a:r>
              <a:rPr lang="en-US" sz="2000" dirty="0" smtClean="0"/>
              <a:t> joint, an attitude referred to as </a:t>
            </a:r>
            <a:r>
              <a:rPr lang="en-US" sz="2400" b="1" dirty="0" err="1" smtClean="0">
                <a:solidFill>
                  <a:srgbClr val="C00000"/>
                </a:solidFill>
              </a:rPr>
              <a:t>Taleps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Calcaneovalgus</a:t>
            </a: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>
              <a:defRPr/>
            </a:pPr>
            <a:endParaRPr lang="en-US" sz="2000" i="1" u="sng" dirty="0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26628" name="Content Placeholder 4" descr="67B20F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" r="12119" b="18007"/>
          <a:stretch>
            <a:fillRect/>
          </a:stretch>
        </p:blipFill>
        <p:spPr>
          <a:xfrm>
            <a:off x="228600" y="1676400"/>
            <a:ext cx="4343400" cy="43434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1447800" y="4876800"/>
            <a:ext cx="8382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486400" cy="762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3600" b="1" dirty="0" smtClean="0"/>
              <a:t>Tibial Nerve Injury</a:t>
            </a:r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04800"/>
            <a:ext cx="2133600" cy="2590800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2400" b="1" u="sng" dirty="0" smtClean="0">
                <a:solidFill>
                  <a:srgbClr val="C00000"/>
                </a:solidFill>
              </a:rPr>
              <a:t>Sensory loss: </a:t>
            </a:r>
          </a:p>
          <a:p>
            <a:pPr>
              <a:defRPr/>
            </a:pPr>
            <a:r>
              <a:rPr lang="en-US" sz="2400" dirty="0" smtClean="0"/>
              <a:t>On the Lateral side of the leg and foot &amp; </a:t>
            </a:r>
            <a:r>
              <a:rPr lang="en-US" sz="2400" b="1" dirty="0" smtClean="0">
                <a:solidFill>
                  <a:srgbClr val="0066FF"/>
                </a:solidFill>
              </a:rPr>
              <a:t>trophic ulcers </a:t>
            </a:r>
            <a:r>
              <a:rPr lang="en-US" sz="2400" dirty="0" smtClean="0"/>
              <a:t>in the sole.</a:t>
            </a:r>
          </a:p>
          <a:p>
            <a:pPr>
              <a:defRPr/>
            </a:pPr>
            <a:endParaRPr lang="en-US" sz="2400" dirty="0"/>
          </a:p>
        </p:txBody>
      </p:sp>
      <p:pic>
        <p:nvPicPr>
          <p:cNvPr id="27652" name="Picture 7" descr="BC27097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3" t="42372" r="56133" b="23857"/>
          <a:stretch>
            <a:fillRect/>
          </a:stretch>
        </p:blipFill>
        <p:spPr>
          <a:xfrm>
            <a:off x="228600" y="2971800"/>
            <a:ext cx="2209800" cy="3581400"/>
          </a:xfr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7653" name="Picture 2" descr="C:\Documents and Settings\User\My Documents\Student Gray\6. Lower limb\F66122-006-f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"/>
          <a:stretch>
            <a:fillRect/>
          </a:stretch>
        </p:blipFill>
        <p:spPr bwMode="auto">
          <a:xfrm>
            <a:off x="2514600" y="1600200"/>
            <a:ext cx="640080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4350"/>
            <a:ext cx="2286000" cy="70485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Origin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1676400"/>
            <a:ext cx="2590800" cy="33528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b="1" dirty="0" smtClean="0"/>
              <a:t>From Sacral the Plexus: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b="1" dirty="0" smtClean="0"/>
              <a:t> (L4,5, S1, 2,3).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b="1" dirty="0" smtClean="0"/>
              <a:t>It is the largest branch of the plexus.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en-US" sz="2400" b="1" dirty="0" smtClean="0"/>
              <a:t> It is the largest nerve of the body.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dirty="0"/>
          </a:p>
        </p:txBody>
      </p:sp>
      <p:pic>
        <p:nvPicPr>
          <p:cNvPr id="5" name="Content Placeholder 4" descr="F66122-005-f060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11979" b="3333"/>
          <a:stretch>
            <a:fillRect/>
          </a:stretch>
        </p:blipFill>
        <p:spPr>
          <a:xfrm>
            <a:off x="2819400" y="304800"/>
            <a:ext cx="6096000" cy="60198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4419600" cy="685800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Sacral Plexus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3657600" cy="4572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800" b="1" u="sng" dirty="0" smtClean="0">
                <a:solidFill>
                  <a:srgbClr val="C00000"/>
                </a:solidFill>
              </a:rPr>
              <a:t>Formation: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400" b="1" dirty="0" smtClean="0"/>
              <a:t>Ventral (anterior) rami of </a:t>
            </a:r>
            <a:r>
              <a:rPr lang="en-US" b="1" dirty="0" smtClean="0"/>
              <a:t>(L4,5  S1,2,3 &amp; 4)</a:t>
            </a:r>
            <a:endParaRPr lang="en-US" sz="24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400" b="1" dirty="0" smtClean="0"/>
              <a:t>Part of L4 &amp; whole L5 (lumbosacral trunk) + S1,2,3 and most of S4.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400" b="1" u="sng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Site:</a:t>
            </a:r>
            <a:r>
              <a:rPr lang="en-US" sz="2400" b="1" u="sng" dirty="0" smtClean="0">
                <a:solidFill>
                  <a:srgbClr val="0066FF"/>
                </a:solidFill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400" b="1" dirty="0" smtClean="0"/>
              <a:t>On the posterior pelvic wall.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400" b="1" dirty="0" smtClean="0"/>
              <a:t>In front of Piriformis muscle.</a:t>
            </a:r>
          </a:p>
        </p:txBody>
      </p:sp>
      <p:pic>
        <p:nvPicPr>
          <p:cNvPr id="5" name="Content Placeholder 4" descr="F66122-005-f06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b="3351"/>
          <a:stretch>
            <a:fillRect/>
          </a:stretch>
        </p:blipFill>
        <p:spPr>
          <a:xfrm>
            <a:off x="3962400" y="1066800"/>
            <a:ext cx="4953000" cy="53340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7696200" y="2514600"/>
            <a:ext cx="15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nstantia" pitchFamily="18" charset="0"/>
              </a:rPr>
              <a:t>4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7772400" y="3124200"/>
            <a:ext cx="381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3" name="TextBox 15"/>
          <p:cNvSpPr txBox="1">
            <a:spLocks noChangeArrowheads="1"/>
          </p:cNvSpPr>
          <p:nvPr/>
        </p:nvSpPr>
        <p:spPr bwMode="auto">
          <a:xfrm>
            <a:off x="7620000" y="32004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latin typeface="Constantia" pitchFamily="18" charset="0"/>
              </a:rPr>
              <a:t>5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7848600" y="3659188"/>
            <a:ext cx="381000" cy="746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3733800" cy="685800"/>
          </a:xfrm>
          <a:solidFill>
            <a:schemeClr val="tx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3200" b="1" smtClean="0">
                <a:solidFill>
                  <a:schemeClr val="bg1"/>
                </a:solidFill>
              </a:rPr>
              <a:t>Course &amp; Distribution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3962400" cy="52578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It leaves the pelvis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through greater sciatic foramen</a:t>
            </a:r>
            <a:r>
              <a:rPr lang="en-US" sz="2000" b="1" dirty="0" smtClean="0">
                <a:solidFill>
                  <a:srgbClr val="0070C0"/>
                </a:solidFill>
              </a:rPr>
              <a:t>,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below the piriformis.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It passes in the gluteal region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(between ischial tuberosity &amp; greater trochanter).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Then it enters the 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posterior compartment of the thigh.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u="sng" dirty="0" smtClean="0">
                <a:solidFill>
                  <a:srgbClr val="C00000"/>
                </a:solidFill>
              </a:rPr>
              <a:t>Termination</a:t>
            </a:r>
            <a:r>
              <a:rPr lang="en-US" sz="2000" b="1" dirty="0" smtClean="0">
                <a:solidFill>
                  <a:srgbClr val="C00000"/>
                </a:solidFill>
              </a:rPr>
              <a:t>: 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 smtClean="0"/>
              <a:t>In the middle of the back of the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000" b="1" dirty="0" smtClean="0"/>
              <a:t> thigh it divides into 2 terminal branches: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Tibial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(medial popliteal).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Common Peroneal, </a:t>
            </a:r>
            <a:r>
              <a:rPr lang="en-US" sz="2000" b="1" dirty="0" smtClean="0"/>
              <a:t>or lateral popliteal or</a:t>
            </a:r>
            <a:r>
              <a:rPr lang="en-US" sz="2000" b="1" dirty="0" smtClean="0">
                <a:solidFill>
                  <a:srgbClr val="FF0000"/>
                </a:solidFill>
              </a:rPr>
              <a:t> (Fibular).</a:t>
            </a:r>
            <a:endParaRPr lang="en-US" sz="2000" dirty="0"/>
          </a:p>
        </p:txBody>
      </p:sp>
      <p:pic>
        <p:nvPicPr>
          <p:cNvPr id="8" name="Content Placeholder 6" descr="lumbosacral 00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91000" y="304800"/>
            <a:ext cx="4724400" cy="62484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162800" cy="6096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Branches of Sciatic Nerve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2514600" cy="33528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sz="2800" b="1" u="sng" dirty="0" smtClean="0">
                <a:solidFill>
                  <a:srgbClr val="002060"/>
                </a:solidFill>
              </a:rPr>
              <a:t>1</a:t>
            </a:r>
            <a:r>
              <a:rPr lang="en-US" sz="2400" b="1" u="sng" dirty="0" smtClean="0">
                <a:solidFill>
                  <a:srgbClr val="002060"/>
                </a:solidFill>
              </a:rPr>
              <a:t>.  Cutaneous</a:t>
            </a:r>
            <a:r>
              <a:rPr lang="en-US" sz="2400" b="1" dirty="0" smtClean="0">
                <a:solidFill>
                  <a:srgbClr val="002060"/>
                </a:solidFill>
              </a:rPr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 smtClean="0"/>
              <a:t>To all leg &amp; foot </a:t>
            </a:r>
            <a:r>
              <a:rPr lang="en-US" sz="2400" b="1" u="sng" dirty="0" smtClean="0">
                <a:solidFill>
                  <a:srgbClr val="C00000"/>
                </a:solidFill>
              </a:rPr>
              <a:t>EXCEPT: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b="1" dirty="0" smtClean="0"/>
              <a:t>Areas supplied by the </a:t>
            </a:r>
            <a:r>
              <a:rPr lang="en-US" sz="2400" b="1" dirty="0" smtClean="0">
                <a:solidFill>
                  <a:srgbClr val="FF0000"/>
                </a:solidFill>
              </a:rPr>
              <a:t>saphenous nerve (</a:t>
            </a:r>
            <a:r>
              <a:rPr lang="en-US" sz="2400" b="1" dirty="0" smtClean="0"/>
              <a:t>branch of femoral nerve).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1268" name="Picture 2" descr="C:\Documents and Settings\User\My Documents\Student Gray\6. Lower limb\F66122-006-f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6"/>
          <a:stretch>
            <a:fillRect/>
          </a:stretch>
        </p:blipFill>
        <p:spPr bwMode="auto">
          <a:xfrm>
            <a:off x="2819400" y="1066800"/>
            <a:ext cx="609600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162800" y="4267200"/>
            <a:ext cx="1752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19400" y="4419600"/>
            <a:ext cx="19050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4419600" cy="55626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b="1" u="sng" dirty="0" smtClean="0">
                <a:solidFill>
                  <a:srgbClr val="C00000"/>
                </a:solidFill>
              </a:rPr>
              <a:t>2. Muscular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To </a:t>
            </a:r>
            <a:r>
              <a:rPr lang="en-US" sz="2400" b="1" u="sng" dirty="0" smtClean="0">
                <a:solidFill>
                  <a:srgbClr val="0070C0"/>
                </a:solidFill>
              </a:rPr>
              <a:t>Hamstrings</a:t>
            </a:r>
            <a:r>
              <a:rPr lang="en-US" sz="2400" b="1" dirty="0" smtClean="0">
                <a:solidFill>
                  <a:srgbClr val="0070C0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(flexors of knee &amp; extensors of the hip).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dirty="0" smtClean="0"/>
              <a:t>(through tibial  part) to: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sz="2400" dirty="0" smtClean="0"/>
              <a:t>Hamstring part of Adductor Magnus.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sz="2400" dirty="0" smtClean="0"/>
              <a:t>Long head of Biceps Femoris.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sz="2400" dirty="0" smtClean="0"/>
              <a:t>Semitendinosus.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en-US" sz="2400" dirty="0" smtClean="0"/>
              <a:t>Semimembranosus.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400" dirty="0" smtClean="0"/>
              <a:t> </a:t>
            </a:r>
            <a:r>
              <a:rPr lang="en-US" sz="2400" u="sng" dirty="0" smtClean="0"/>
              <a:t>NB. The short head of biceps receives its branch from the lateral popliteal (common peroneal) nerve.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291" name="Picture 3" descr="C:\Users\galmadani\Desktop\Documents\Documents\Student Gray\6. Lower limb\F66122-006-f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3333" b="3722"/>
          <a:stretch>
            <a:fillRect/>
          </a:stretch>
        </p:blipFill>
        <p:spPr bwMode="auto">
          <a:xfrm>
            <a:off x="4800600" y="381000"/>
            <a:ext cx="4114800" cy="6172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3657600" cy="5334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Tibial  Nerve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3886200" cy="5791200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q"/>
              <a:defRPr/>
            </a:pPr>
            <a:r>
              <a:rPr lang="en-US" u="sng" dirty="0" smtClean="0">
                <a:solidFill>
                  <a:srgbClr val="002060"/>
                </a:solidFill>
              </a:rPr>
              <a:t>Course: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rgbClr val="002060"/>
                </a:solidFill>
              </a:rPr>
              <a:t>Bisect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popliteal fossa.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Then d</a:t>
            </a:r>
            <a:r>
              <a:rPr lang="en-US" dirty="0" smtClean="0">
                <a:solidFill>
                  <a:srgbClr val="002060"/>
                </a:solidFill>
              </a:rPr>
              <a:t>escends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through </a:t>
            </a:r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posterior compartment of leg</a:t>
            </a:r>
            <a:r>
              <a:rPr lang="en-US" dirty="0" smtClean="0">
                <a:solidFill>
                  <a:srgbClr val="0070C0"/>
                </a:solidFill>
              </a:rPr>
              <a:t>, accompanied with posterior tibial vessels.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rgbClr val="0070C0"/>
                </a:solidFill>
              </a:rPr>
              <a:t>Passes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deep to flexor retinaculum</a:t>
            </a:r>
            <a:r>
              <a:rPr lang="en-US" dirty="0" smtClean="0">
                <a:solidFill>
                  <a:srgbClr val="0070C0"/>
                </a:solidFill>
              </a:rPr>
              <a:t> (through the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tarsal tunnel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medial malleolus</a:t>
            </a:r>
            <a:r>
              <a:rPr lang="en-US" dirty="0" smtClean="0">
                <a:solidFill>
                  <a:srgbClr val="0070C0"/>
                </a:solidFill>
              </a:rPr>
              <a:t>) to reach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sole of foot</a:t>
            </a:r>
            <a:r>
              <a:rPr lang="en-US" dirty="0" smtClean="0">
                <a:solidFill>
                  <a:srgbClr val="0070C0"/>
                </a:solidFill>
              </a:rPr>
              <a:t> where it divides into 2 terminal branches </a:t>
            </a:r>
            <a:r>
              <a:rPr lang="en-US" dirty="0" smtClean="0">
                <a:solidFill>
                  <a:srgbClr val="C00000"/>
                </a:solidFill>
              </a:rPr>
              <a:t>(Medial &amp; Lateral planter nerves).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" name="Content Placeholder 4" descr="F66122-006-f085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3462" r="13461" b="3030"/>
          <a:stretch>
            <a:fillRect/>
          </a:stretch>
        </p:blipFill>
        <p:spPr>
          <a:xfrm>
            <a:off x="4114800" y="228600"/>
            <a:ext cx="3581400" cy="6400800"/>
          </a:xfrm>
          <a:ln w="19050" cap="sq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7" name="Picture 2" descr="C:\Documents and Settings\User\My Documents\Student Gray\6. Lower limb\F66122-006-f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3" r="13324" b="32391"/>
          <a:stretch>
            <a:fillRect/>
          </a:stretch>
        </p:blipFill>
        <p:spPr bwMode="auto">
          <a:xfrm>
            <a:off x="7848600" y="4724400"/>
            <a:ext cx="1143000" cy="1981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rot="10800000">
            <a:off x="4800600" y="49530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581400" cy="6858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sz="2800" b="1" smtClean="0">
                <a:solidFill>
                  <a:schemeClr val="bg1"/>
                </a:solidFill>
              </a:rPr>
              <a:t>Muscular Branches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676400"/>
            <a:ext cx="3581400" cy="32766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Muscles of posterior compartment of leg</a:t>
            </a:r>
            <a:r>
              <a:rPr lang="en-US" sz="2400" dirty="0" smtClean="0"/>
              <a:t> (Planter flexors of the ankle, Flexors of toes.</a:t>
            </a:r>
            <a:r>
              <a:rPr lang="en-US" sz="2400" dirty="0" smtClean="0">
                <a:solidFill>
                  <a:srgbClr val="0070C0"/>
                </a:solidFill>
              </a:rPr>
              <a:t> 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Intrinsic muscles of sole.</a:t>
            </a:r>
            <a:r>
              <a:rPr lang="en-US" sz="2400" dirty="0" smtClean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u="sng" dirty="0" smtClean="0"/>
              <a:t>ONE Invertor of foot (tibialis posterior).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4340" name="Picture 2" descr="C:\Users\galmadani\Desktop\Documents\Documents\Student Gray\6. Lower limb\F66122-006-f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8"/>
          <a:stretch>
            <a:fillRect/>
          </a:stretch>
        </p:blipFill>
        <p:spPr bwMode="auto">
          <a:xfrm>
            <a:off x="4114800" y="304800"/>
            <a:ext cx="4800600" cy="6324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926</TotalTime>
  <Words>1028</Words>
  <Application>Microsoft Office PowerPoint</Application>
  <PresentationFormat>On-screen Show (4:3)</PresentationFormat>
  <Paragraphs>137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Constantia</vt:lpstr>
      <vt:lpstr>Wingdings 2</vt:lpstr>
      <vt:lpstr>Wingdings</vt:lpstr>
      <vt:lpstr>Flow</vt:lpstr>
      <vt:lpstr>SCIATIC NERVE</vt:lpstr>
      <vt:lpstr>OBJECTIVES</vt:lpstr>
      <vt:lpstr>Origin</vt:lpstr>
      <vt:lpstr>Sacral Plexus</vt:lpstr>
      <vt:lpstr>Course &amp; Distribution</vt:lpstr>
      <vt:lpstr>Branches of Sciatic Nerve</vt:lpstr>
      <vt:lpstr>PowerPoint Presentation</vt:lpstr>
      <vt:lpstr>Tibial  Nerve</vt:lpstr>
      <vt:lpstr>Muscular Branches</vt:lpstr>
      <vt:lpstr>Common Peroneal or Lateral popliteal (Fibular) Nerve</vt:lpstr>
      <vt:lpstr>Muscular Branches</vt:lpstr>
      <vt:lpstr>PowerPoint Presentation</vt:lpstr>
      <vt:lpstr>SCIATIC NERVE INJURY</vt:lpstr>
      <vt:lpstr>Sensory Loss</vt:lpstr>
      <vt:lpstr>EFFECT OF SCIATIC NERVE INJURY</vt:lpstr>
      <vt:lpstr>SCIATICA</vt:lpstr>
      <vt:lpstr>PowerPoint Presentation</vt:lpstr>
      <vt:lpstr>Common Peroneal Nerve Injury</vt:lpstr>
      <vt:lpstr>PowerPoint Presentation</vt:lpstr>
      <vt:lpstr>Common Peroneal Nerve Injury </vt:lpstr>
      <vt:lpstr>Tibial Nerve Injury</vt:lpstr>
      <vt:lpstr>Tibial Nerve Injury</vt:lpstr>
    </vt:vector>
  </TitlesOfParts>
  <Company>King Khalid University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SCIATIC NERVE</dc:title>
  <dc:creator>Prof. Saeed Abuel makarem</dc:creator>
  <cp:lastModifiedBy>سالم</cp:lastModifiedBy>
  <cp:revision>66</cp:revision>
  <dcterms:created xsi:type="dcterms:W3CDTF">2011-01-04T05:38:32Z</dcterms:created>
  <dcterms:modified xsi:type="dcterms:W3CDTF">2017-01-02T07:57:51Z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ciatic nerve">
    <vt:lpwstr>Prof. saeed abuel makarem</vt:lpwstr>
  </property>
</Properties>
</file>