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7" r:id="rId4"/>
    <p:sldId id="278" r:id="rId5"/>
    <p:sldId id="259" r:id="rId6"/>
    <p:sldId id="280" r:id="rId7"/>
    <p:sldId id="284" r:id="rId8"/>
    <p:sldId id="261" r:id="rId9"/>
    <p:sldId id="287" r:id="rId10"/>
    <p:sldId id="276" r:id="rId11"/>
    <p:sldId id="288" r:id="rId12"/>
    <p:sldId id="262" r:id="rId13"/>
    <p:sldId id="289" r:id="rId14"/>
    <p:sldId id="286" r:id="rId15"/>
    <p:sldId id="291" r:id="rId16"/>
    <p:sldId id="292" r:id="rId17"/>
    <p:sldId id="293" r:id="rId18"/>
    <p:sldId id="295" r:id="rId19"/>
    <p:sldId id="282" r:id="rId20"/>
    <p:sldId id="297" r:id="rId21"/>
    <p:sldId id="299" r:id="rId22"/>
    <p:sldId id="29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6600FF"/>
    <a:srgbClr val="CC66FF"/>
    <a:srgbClr val="7BE6F1"/>
    <a:srgbClr val="E2FFBF"/>
    <a:srgbClr val="00CC99"/>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52"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27038-36AE-4611-894E-1B7530FDA8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55F995-1E84-4EC2-B888-5DF4DB365A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6C653-C79E-4666-A410-F1BD4C51F5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10AB3-674C-401F-9569-FC0610A1B4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17355E-6D8D-4865-829A-AAB2773230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31CA1F-EF44-4E02-AA87-E22345B18A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9628DD-F1A0-42A2-8C1E-A87CF8498A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F59CBF-D93B-4B4D-9303-4A2FEDF778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6795C2-16C4-4961-8061-9CAB40A24E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EF3FF2-12CD-42EA-AD08-91AAC67A50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3071DF-122D-47E6-9145-9AC8EE0665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A24301-C685-4963-9BC5-F996056968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File:Gray245.pn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0" y="0"/>
            <a:ext cx="9144000" cy="1592263"/>
          </a:xfrm>
        </p:spPr>
        <p:style>
          <a:lnRef idx="0">
            <a:schemeClr val="accent1"/>
          </a:lnRef>
          <a:fillRef idx="3">
            <a:schemeClr val="accent1"/>
          </a:fillRef>
          <a:effectRef idx="3">
            <a:schemeClr val="accent1"/>
          </a:effectRef>
          <a:fontRef idx="minor">
            <a:schemeClr val="lt1"/>
          </a:fontRef>
        </p:style>
        <p:txBody>
          <a:bodyPr/>
          <a:lstStyle/>
          <a:p>
            <a:pPr eaLnBrk="1" hangingPunct="1">
              <a:defRPr/>
            </a:pPr>
            <a:r>
              <a:rPr lang="en-US" b="1" dirty="0" smtClean="0">
                <a:solidFill>
                  <a:srgbClr val="FF3300"/>
                </a:solidFill>
              </a:rPr>
              <a:t>BONES OF LOWER LIMB</a:t>
            </a:r>
          </a:p>
        </p:txBody>
      </p:sp>
      <p:sp>
        <p:nvSpPr>
          <p:cNvPr id="2051" name="Subtitle 2"/>
          <p:cNvSpPr>
            <a:spLocks noGrp="1"/>
          </p:cNvSpPr>
          <p:nvPr>
            <p:ph type="body" idx="1"/>
          </p:nvPr>
        </p:nvSpPr>
        <p:spPr>
          <a:xfrm>
            <a:off x="0" y="5129287"/>
            <a:ext cx="9144000" cy="1728713"/>
          </a:xfrm>
        </p:spPr>
        <p:style>
          <a:lnRef idx="0">
            <a:schemeClr val="accent2"/>
          </a:lnRef>
          <a:fillRef idx="3">
            <a:schemeClr val="accent2"/>
          </a:fillRef>
          <a:effectRef idx="3">
            <a:schemeClr val="accent2"/>
          </a:effectRef>
          <a:fontRef idx="minor">
            <a:schemeClr val="lt1"/>
          </a:fontRef>
        </p:style>
        <p:txBody>
          <a:bodyPr/>
          <a:lstStyle/>
          <a:p>
            <a:pPr algn="ctr" eaLnBrk="1" hangingPunct="1">
              <a:buFontTx/>
              <a:buNone/>
              <a:defRPr/>
            </a:pPr>
            <a:r>
              <a:rPr lang="en-US" sz="2800" b="1" dirty="0" smtClean="0">
                <a:solidFill>
                  <a:srgbClr val="FF3300"/>
                </a:solidFill>
              </a:rPr>
              <a:t>ANATOMY DEPARTMENT</a:t>
            </a:r>
          </a:p>
          <a:p>
            <a:pPr algn="ctr" eaLnBrk="1" hangingPunct="1">
              <a:buFontTx/>
              <a:buNone/>
              <a:defRPr/>
            </a:pPr>
            <a:r>
              <a:rPr lang="en-US" sz="2800" b="1" dirty="0" smtClean="0"/>
              <a:t>Dr. Mohammad Saeed Vohra </a:t>
            </a:r>
            <a:endParaRPr lang="en-GB" sz="2800" dirty="0" smtClean="0"/>
          </a:p>
          <a:p>
            <a:pPr eaLnBrk="1" hangingPunct="1">
              <a:defRPr/>
            </a:pPr>
            <a:endParaRPr lang="en-US" b="1" i="1" dirty="0" smtClean="0"/>
          </a:p>
        </p:txBody>
      </p:sp>
      <p:pic>
        <p:nvPicPr>
          <p:cNvPr id="2056" name="Picture 3" descr="King_saud_university_logo.gif"/>
          <p:cNvPicPr>
            <a:picLocks noChangeAspect="1"/>
          </p:cNvPicPr>
          <p:nvPr/>
        </p:nvPicPr>
        <p:blipFill>
          <a:blip r:embed="rId2" cstate="print"/>
          <a:srcRect/>
          <a:stretch>
            <a:fillRect/>
          </a:stretch>
        </p:blipFill>
        <p:spPr bwMode="auto">
          <a:xfrm>
            <a:off x="3059113" y="1844675"/>
            <a:ext cx="3025775" cy="3024188"/>
          </a:xfrm>
          <a:prstGeom prst="rect">
            <a:avLst/>
          </a:prstGeom>
          <a:noFill/>
          <a:ln w="9525">
            <a:noFill/>
            <a:miter lim="800000"/>
            <a:headEnd/>
            <a:tailEnd/>
          </a:ln>
        </p:spPr>
      </p:pic>
      <p:sp>
        <p:nvSpPr>
          <p:cNvPr id="2" name="TextBox 1"/>
          <p:cNvSpPr txBox="1"/>
          <p:nvPr/>
        </p:nvSpPr>
        <p:spPr>
          <a:xfrm>
            <a:off x="3839267" y="6309320"/>
            <a:ext cx="1465466" cy="276999"/>
          </a:xfrm>
          <a:prstGeom prst="rect">
            <a:avLst/>
          </a:prstGeom>
          <a:noFill/>
        </p:spPr>
        <p:txBody>
          <a:bodyPr wrap="none" rtlCol="0">
            <a:spAutoFit/>
          </a:bodyPr>
          <a:lstStyle/>
          <a:p>
            <a:r>
              <a:rPr lang="en-US" sz="1200" dirty="0" smtClean="0">
                <a:solidFill>
                  <a:schemeClr val="bg1"/>
                </a:solidFill>
              </a:rPr>
              <a:t>vohra@ksu.edu.sa</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9144000" cy="69269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PATELLA</a:t>
            </a:r>
            <a:endParaRPr lang="en-US" b="1" dirty="0" smtClean="0">
              <a:solidFill>
                <a:schemeClr val="bg1"/>
              </a:solidFill>
            </a:endParaRPr>
          </a:p>
        </p:txBody>
      </p:sp>
      <p:sp>
        <p:nvSpPr>
          <p:cNvPr id="11269" name="Rectangle 3"/>
          <p:cNvSpPr>
            <a:spLocks noGrp="1" noChangeArrowheads="1"/>
          </p:cNvSpPr>
          <p:nvPr>
            <p:ph type="body" idx="1"/>
          </p:nvPr>
        </p:nvSpPr>
        <p:spPr>
          <a:xfrm>
            <a:off x="4427984" y="1268760"/>
            <a:ext cx="4248150" cy="4968552"/>
          </a:xfrm>
          <a:ln>
            <a:solidFill>
              <a:schemeClr val="tx1"/>
            </a:solidFill>
          </a:ln>
        </p:spPr>
        <p:txBody>
          <a:bodyPr/>
          <a:lstStyle/>
          <a:p>
            <a:pPr eaLnBrk="1" hangingPunct="1">
              <a:lnSpc>
                <a:spcPct val="80000"/>
              </a:lnSpc>
            </a:pPr>
            <a:r>
              <a:rPr lang="en-US" sz="2000" b="1" dirty="0" smtClean="0">
                <a:solidFill>
                  <a:srgbClr val="CC66FF"/>
                </a:solidFill>
              </a:rPr>
              <a:t>It is a largest </a:t>
            </a:r>
            <a:r>
              <a:rPr lang="en-US" sz="2000" b="1" dirty="0" err="1" smtClean="0">
                <a:solidFill>
                  <a:srgbClr val="CC66FF"/>
                </a:solidFill>
              </a:rPr>
              <a:t>sesamoid</a:t>
            </a:r>
            <a:r>
              <a:rPr lang="en-US" sz="2000" b="1" dirty="0" smtClean="0">
                <a:solidFill>
                  <a:srgbClr val="CC66FF"/>
                </a:solidFill>
              </a:rPr>
              <a:t> bone</a:t>
            </a:r>
            <a:r>
              <a:rPr lang="en-US" sz="2000" dirty="0" smtClean="0"/>
              <a:t> (lying inside the Quadriceps tendon in front of knee joint)</a:t>
            </a:r>
          </a:p>
          <a:p>
            <a:pPr eaLnBrk="1" hangingPunct="1">
              <a:lnSpc>
                <a:spcPct val="80000"/>
              </a:lnSpc>
            </a:pPr>
            <a:endParaRPr lang="en-US" sz="2000" dirty="0" smtClean="0"/>
          </a:p>
          <a:p>
            <a:pPr eaLnBrk="1" hangingPunct="1">
              <a:lnSpc>
                <a:spcPct val="80000"/>
              </a:lnSpc>
            </a:pPr>
            <a:r>
              <a:rPr lang="en-US" sz="2000" b="1" dirty="0" smtClean="0">
                <a:solidFill>
                  <a:srgbClr val="CC66FF"/>
                </a:solidFill>
              </a:rPr>
              <a:t>Its anterior surface</a:t>
            </a:r>
            <a:r>
              <a:rPr lang="en-US" sz="2000" dirty="0" smtClean="0">
                <a:solidFill>
                  <a:schemeClr val="tx2"/>
                </a:solidFill>
              </a:rPr>
              <a:t> is rough and </a:t>
            </a:r>
            <a:r>
              <a:rPr lang="en-US" sz="2000" b="1" dirty="0" smtClean="0">
                <a:solidFill>
                  <a:srgbClr val="00B0F0"/>
                </a:solidFill>
              </a:rPr>
              <a:t>subcutaneous</a:t>
            </a:r>
          </a:p>
          <a:p>
            <a:pPr eaLnBrk="1" hangingPunct="1">
              <a:lnSpc>
                <a:spcPct val="80000"/>
              </a:lnSpc>
            </a:pPr>
            <a:endParaRPr lang="en-US" sz="2000" b="1" dirty="0" smtClean="0">
              <a:solidFill>
                <a:srgbClr val="00B0F0"/>
              </a:solidFill>
            </a:endParaRPr>
          </a:p>
          <a:p>
            <a:pPr eaLnBrk="1" hangingPunct="1">
              <a:lnSpc>
                <a:spcPct val="80000"/>
              </a:lnSpc>
            </a:pPr>
            <a:r>
              <a:rPr lang="en-US" sz="2000" dirty="0" smtClean="0">
                <a:solidFill>
                  <a:srgbClr val="CC66FF"/>
                </a:solidFill>
              </a:rPr>
              <a:t>Its posterior surface</a:t>
            </a:r>
            <a:r>
              <a:rPr lang="en-US" sz="2000" dirty="0" smtClean="0"/>
              <a:t> articulates with the condyles of the femur to form knee joint</a:t>
            </a:r>
          </a:p>
          <a:p>
            <a:pPr eaLnBrk="1" hangingPunct="1">
              <a:lnSpc>
                <a:spcPct val="80000"/>
              </a:lnSpc>
            </a:pPr>
            <a:endParaRPr lang="en-US" sz="2000" dirty="0" smtClean="0"/>
          </a:p>
          <a:p>
            <a:pPr eaLnBrk="1" hangingPunct="1">
              <a:lnSpc>
                <a:spcPct val="80000"/>
              </a:lnSpc>
            </a:pPr>
            <a:r>
              <a:rPr lang="en-US" sz="2000" dirty="0" smtClean="0">
                <a:solidFill>
                  <a:srgbClr val="CC66FF"/>
                </a:solidFill>
              </a:rPr>
              <a:t>Its apex</a:t>
            </a:r>
            <a:r>
              <a:rPr lang="en-US" sz="2000" dirty="0" smtClean="0"/>
              <a:t> lies inferiorly and is connected to tuberosity of tibia by </a:t>
            </a:r>
            <a:r>
              <a:rPr lang="en-US" sz="2000" u="sng" dirty="0" err="1" smtClean="0"/>
              <a:t>ligamentum</a:t>
            </a:r>
            <a:r>
              <a:rPr lang="en-US" sz="2000" u="sng" dirty="0" smtClean="0"/>
              <a:t> patellae</a:t>
            </a:r>
          </a:p>
          <a:p>
            <a:pPr eaLnBrk="1" hangingPunct="1">
              <a:lnSpc>
                <a:spcPct val="80000"/>
              </a:lnSpc>
            </a:pPr>
            <a:endParaRPr lang="en-US" sz="2000" dirty="0" smtClean="0"/>
          </a:p>
          <a:p>
            <a:pPr eaLnBrk="1" hangingPunct="1">
              <a:lnSpc>
                <a:spcPct val="80000"/>
              </a:lnSpc>
            </a:pPr>
            <a:r>
              <a:rPr lang="en-US" sz="2000" dirty="0" smtClean="0">
                <a:solidFill>
                  <a:srgbClr val="CC66FF"/>
                </a:solidFill>
              </a:rPr>
              <a:t>Its upper, lateral, and medial margins</a:t>
            </a:r>
            <a:r>
              <a:rPr lang="en-US" sz="2000" dirty="0" smtClean="0"/>
              <a:t> give attachment to </a:t>
            </a:r>
            <a:r>
              <a:rPr lang="en-US" sz="2000" u="sng" dirty="0" smtClean="0"/>
              <a:t>Quadriceps </a:t>
            </a:r>
            <a:r>
              <a:rPr lang="en-US" sz="2000" u="sng" dirty="0" err="1" smtClean="0"/>
              <a:t>femoris</a:t>
            </a:r>
            <a:r>
              <a:rPr lang="en-US" sz="2000" u="sng" dirty="0" smtClean="0"/>
              <a:t> muscles</a:t>
            </a:r>
          </a:p>
          <a:p>
            <a:pPr eaLnBrk="1" hangingPunct="1">
              <a:lnSpc>
                <a:spcPct val="80000"/>
              </a:lnSpc>
            </a:pPr>
            <a:endParaRPr lang="en-US" sz="2000" u="sng" dirty="0" smtClean="0"/>
          </a:p>
        </p:txBody>
      </p:sp>
      <p:pic>
        <p:nvPicPr>
          <p:cNvPr id="11270" name="Picture 5" descr="C10FF35"/>
          <p:cNvPicPr>
            <a:picLocks noChangeAspect="1" noChangeArrowheads="1"/>
          </p:cNvPicPr>
          <p:nvPr/>
        </p:nvPicPr>
        <p:blipFill>
          <a:blip r:embed="rId2" cstate="print">
            <a:lum bright="-26000" contrast="52000"/>
          </a:blip>
          <a:srcRect/>
          <a:stretch>
            <a:fillRect/>
          </a:stretch>
        </p:blipFill>
        <p:spPr bwMode="auto">
          <a:xfrm>
            <a:off x="395288" y="836613"/>
            <a:ext cx="3692525"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427538" y="1600200"/>
            <a:ext cx="4259262" cy="4525963"/>
          </a:xfrm>
          <a:ln>
            <a:solidFill>
              <a:schemeClr val="tx2"/>
            </a:solidFill>
          </a:ln>
        </p:spPr>
        <p:txBody>
          <a:bodyPr/>
          <a:lstStyle/>
          <a:p>
            <a:pPr eaLnBrk="1" hangingPunct="1"/>
            <a:r>
              <a:rPr lang="en-US" sz="2800" b="1" dirty="0" smtClean="0">
                <a:solidFill>
                  <a:srgbClr val="FF3300"/>
                </a:solidFill>
              </a:rPr>
              <a:t>Head </a:t>
            </a:r>
            <a:r>
              <a:rPr lang="en-US" sz="2800" dirty="0" smtClean="0"/>
              <a:t>is directed upward &amp; medially</a:t>
            </a:r>
          </a:p>
          <a:p>
            <a:pPr eaLnBrk="1" hangingPunct="1"/>
            <a:endParaRPr lang="en-US" sz="2800" dirty="0" smtClean="0"/>
          </a:p>
          <a:p>
            <a:pPr eaLnBrk="1" hangingPunct="1"/>
            <a:r>
              <a:rPr lang="en-US" sz="2800" b="1" dirty="0" smtClean="0">
                <a:solidFill>
                  <a:srgbClr val="FF3300"/>
                </a:solidFill>
              </a:rPr>
              <a:t>Shaft </a:t>
            </a:r>
            <a:r>
              <a:rPr lang="en-US" sz="2800" dirty="0" smtClean="0"/>
              <a:t>is smooth and convex anteriorly</a:t>
            </a:r>
          </a:p>
          <a:p>
            <a:pPr eaLnBrk="1" hangingPunct="1"/>
            <a:endParaRPr lang="en-US" sz="2800" dirty="0" smtClean="0"/>
          </a:p>
          <a:p>
            <a:pPr eaLnBrk="1" hangingPunct="1"/>
            <a:r>
              <a:rPr lang="en-US" sz="2800" b="1" dirty="0" smtClean="0">
                <a:solidFill>
                  <a:srgbClr val="FF3300"/>
                </a:solidFill>
              </a:rPr>
              <a:t>Shaft</a:t>
            </a:r>
            <a:r>
              <a:rPr lang="en-US" sz="2800" dirty="0" smtClean="0"/>
              <a:t> is rough and concave posteriorly</a:t>
            </a:r>
          </a:p>
        </p:txBody>
      </p:sp>
      <p:pic>
        <p:nvPicPr>
          <p:cNvPr id="12291" name="Picture 6"/>
          <p:cNvPicPr>
            <a:picLocks noChangeAspect="1" noChangeArrowheads="1"/>
          </p:cNvPicPr>
          <p:nvPr/>
        </p:nvPicPr>
        <p:blipFill>
          <a:blip r:embed="rId2" cstate="print">
            <a:lum bright="-22000" contrast="40000"/>
          </a:blip>
          <a:srcRect/>
          <a:stretch>
            <a:fillRect/>
          </a:stretch>
        </p:blipFill>
        <p:spPr bwMode="auto">
          <a:xfrm>
            <a:off x="107950" y="836613"/>
            <a:ext cx="4176713" cy="5588000"/>
          </a:xfrm>
          <a:prstGeom prst="rect">
            <a:avLst/>
          </a:prstGeom>
          <a:noFill/>
          <a:ln w="9525">
            <a:noFill/>
            <a:miter lim="800000"/>
            <a:headEnd/>
            <a:tailEnd/>
          </a:ln>
        </p:spPr>
      </p:pic>
      <p:sp>
        <p:nvSpPr>
          <p:cNvPr id="5"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a:spcBef>
                <a:spcPct val="50000"/>
              </a:spcBef>
              <a:defRPr/>
            </a:pPr>
            <a:r>
              <a:rPr lang="en-US" sz="2800" b="1" dirty="0" smtClean="0">
                <a:solidFill>
                  <a:schemeClr val="bg1"/>
                </a:solidFill>
              </a:rPr>
              <a:t>POSITION OF FEMUR (RIGHT OR LEFT)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
            <a:ext cx="9144000" cy="105273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LEG</a:t>
            </a:r>
            <a:br>
              <a:rPr lang="en-US" sz="3200" b="1" dirty="0" smtClean="0">
                <a:solidFill>
                  <a:schemeClr val="bg1"/>
                </a:solidFill>
              </a:rPr>
            </a:br>
            <a:r>
              <a:rPr lang="en-US" sz="3200" b="1" dirty="0" smtClean="0">
                <a:solidFill>
                  <a:schemeClr val="bg1"/>
                </a:solidFill>
              </a:rPr>
              <a:t>(TIBIA AND FIBULA)</a:t>
            </a:r>
            <a:r>
              <a:rPr lang="en-US" sz="3200" dirty="0" smtClean="0">
                <a:solidFill>
                  <a:schemeClr val="bg1"/>
                </a:solidFill>
              </a:rPr>
              <a:t> </a:t>
            </a:r>
          </a:p>
        </p:txBody>
      </p:sp>
      <p:sp>
        <p:nvSpPr>
          <p:cNvPr id="13317" name="Rectangle 3"/>
          <p:cNvSpPr>
            <a:spLocks noGrp="1" noChangeArrowheads="1"/>
          </p:cNvSpPr>
          <p:nvPr>
            <p:ph type="body" idx="1"/>
          </p:nvPr>
        </p:nvSpPr>
        <p:spPr>
          <a:xfrm>
            <a:off x="5148263" y="1628774"/>
            <a:ext cx="3744912" cy="4824561"/>
          </a:xfrm>
          <a:ln>
            <a:solidFill>
              <a:schemeClr val="tx1"/>
            </a:solidFill>
          </a:ln>
        </p:spPr>
        <p:txBody>
          <a:bodyPr/>
          <a:lstStyle/>
          <a:p>
            <a:pPr eaLnBrk="1" hangingPunct="1">
              <a:lnSpc>
                <a:spcPct val="90000"/>
              </a:lnSpc>
            </a:pPr>
            <a:r>
              <a:rPr lang="en-US" sz="2800" b="1" dirty="0" smtClean="0">
                <a:solidFill>
                  <a:srgbClr val="FF3300"/>
                </a:solidFill>
              </a:rPr>
              <a:t>Tibia</a:t>
            </a:r>
          </a:p>
          <a:p>
            <a:pPr eaLnBrk="1" hangingPunct="1">
              <a:lnSpc>
                <a:spcPct val="90000"/>
              </a:lnSpc>
            </a:pPr>
            <a:r>
              <a:rPr lang="en-US" sz="2800" dirty="0" smtClean="0"/>
              <a:t>It is the medial bone of leg</a:t>
            </a:r>
          </a:p>
          <a:p>
            <a:pPr eaLnBrk="1" hangingPunct="1">
              <a:lnSpc>
                <a:spcPct val="90000"/>
              </a:lnSpc>
            </a:pPr>
            <a:r>
              <a:rPr lang="en-US" sz="2800" b="1" dirty="0" smtClean="0">
                <a:solidFill>
                  <a:srgbClr val="FF3300"/>
                </a:solidFill>
              </a:rPr>
              <a:t>Fibula</a:t>
            </a:r>
          </a:p>
          <a:p>
            <a:pPr eaLnBrk="1" hangingPunct="1">
              <a:lnSpc>
                <a:spcPct val="90000"/>
              </a:lnSpc>
            </a:pPr>
            <a:r>
              <a:rPr lang="en-US" sz="2800" dirty="0" smtClean="0"/>
              <a:t>It is the lateral bone of leg</a:t>
            </a:r>
          </a:p>
          <a:p>
            <a:pPr eaLnBrk="1" hangingPunct="1">
              <a:lnSpc>
                <a:spcPct val="90000"/>
              </a:lnSpc>
            </a:pPr>
            <a:r>
              <a:rPr lang="en-US" sz="2800" b="1" dirty="0" smtClean="0">
                <a:solidFill>
                  <a:srgbClr val="FF0000"/>
                </a:solidFill>
              </a:rPr>
              <a:t>Each of them has</a:t>
            </a:r>
          </a:p>
          <a:p>
            <a:pPr marL="0" indent="0" eaLnBrk="1" hangingPunct="1">
              <a:lnSpc>
                <a:spcPct val="90000"/>
              </a:lnSpc>
              <a:buNone/>
            </a:pPr>
            <a:r>
              <a:rPr lang="en-US" sz="2800" dirty="0">
                <a:solidFill>
                  <a:srgbClr val="FF3300"/>
                </a:solidFill>
              </a:rPr>
              <a:t>	</a:t>
            </a:r>
            <a:r>
              <a:rPr lang="en-US" sz="2800" dirty="0" smtClean="0"/>
              <a:t>upper end</a:t>
            </a:r>
          </a:p>
          <a:p>
            <a:pPr marL="0" indent="0" eaLnBrk="1" hangingPunct="1">
              <a:lnSpc>
                <a:spcPct val="90000"/>
              </a:lnSpc>
              <a:buNone/>
            </a:pPr>
            <a:r>
              <a:rPr lang="en-US" sz="2800" dirty="0" smtClean="0"/>
              <a:t>	shaft</a:t>
            </a:r>
          </a:p>
          <a:p>
            <a:pPr marL="0" indent="0" eaLnBrk="1" hangingPunct="1">
              <a:lnSpc>
                <a:spcPct val="90000"/>
              </a:lnSpc>
              <a:buNone/>
            </a:pPr>
            <a:r>
              <a:rPr lang="en-US" sz="2800" dirty="0" smtClean="0"/>
              <a:t>	lower end</a:t>
            </a:r>
          </a:p>
        </p:txBody>
      </p:sp>
      <p:pic>
        <p:nvPicPr>
          <p:cNvPr id="13318" name="Picture 4" descr="F1EA4FA2"/>
          <p:cNvPicPr>
            <a:picLocks noChangeAspect="1" noChangeArrowheads="1"/>
          </p:cNvPicPr>
          <p:nvPr/>
        </p:nvPicPr>
        <p:blipFill>
          <a:blip r:embed="rId2" cstate="print"/>
          <a:srcRect l="40675" t="26015" r="14873" b="6358"/>
          <a:stretch>
            <a:fillRect/>
          </a:stretch>
        </p:blipFill>
        <p:spPr bwMode="auto">
          <a:xfrm>
            <a:off x="250825" y="1196975"/>
            <a:ext cx="3600450" cy="52879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TIBIA</a:t>
            </a:r>
          </a:p>
        </p:txBody>
      </p:sp>
      <p:sp>
        <p:nvSpPr>
          <p:cNvPr id="14341" name="Rectangle 3"/>
          <p:cNvSpPr>
            <a:spLocks noGrp="1" noChangeArrowheads="1"/>
          </p:cNvSpPr>
          <p:nvPr>
            <p:ph type="body" idx="1"/>
          </p:nvPr>
        </p:nvSpPr>
        <p:spPr>
          <a:xfrm>
            <a:off x="4284663" y="1125538"/>
            <a:ext cx="4608512" cy="5111774"/>
          </a:xfrm>
        </p:spPr>
        <p:txBody>
          <a:bodyPr/>
          <a:lstStyle/>
          <a:p>
            <a:pPr eaLnBrk="1" hangingPunct="1">
              <a:lnSpc>
                <a:spcPct val="80000"/>
              </a:lnSpc>
              <a:buFontTx/>
              <a:buNone/>
            </a:pPr>
            <a:r>
              <a:rPr lang="en-US" sz="2800" b="1" dirty="0" smtClean="0">
                <a:solidFill>
                  <a:srgbClr val="FF3300"/>
                </a:solidFill>
              </a:rPr>
              <a:t>Upper end has</a:t>
            </a:r>
          </a:p>
          <a:p>
            <a:pPr eaLnBrk="1" hangingPunct="1">
              <a:lnSpc>
                <a:spcPct val="80000"/>
              </a:lnSpc>
            </a:pPr>
            <a:r>
              <a:rPr lang="en-US" sz="2000" b="1" dirty="0" smtClean="0">
                <a:solidFill>
                  <a:srgbClr val="6600FF"/>
                </a:solidFill>
              </a:rPr>
              <a:t>Two </a:t>
            </a:r>
            <a:r>
              <a:rPr lang="en-US" sz="2000" b="1" dirty="0" err="1" smtClean="0">
                <a:solidFill>
                  <a:srgbClr val="6600FF"/>
                </a:solidFill>
              </a:rPr>
              <a:t>tibial</a:t>
            </a:r>
            <a:r>
              <a:rPr lang="en-US" sz="2000" b="1" dirty="0" smtClean="0">
                <a:solidFill>
                  <a:srgbClr val="6600FF"/>
                </a:solidFill>
              </a:rPr>
              <a:t> condyles</a:t>
            </a:r>
          </a:p>
          <a:p>
            <a:pPr marL="457200" lvl="1" indent="0" eaLnBrk="1" hangingPunct="1">
              <a:lnSpc>
                <a:spcPct val="80000"/>
              </a:lnSpc>
              <a:buNone/>
            </a:pPr>
            <a:r>
              <a:rPr lang="en-US" sz="2000" dirty="0" smtClean="0">
                <a:solidFill>
                  <a:srgbClr val="00CC00"/>
                </a:solidFill>
              </a:rPr>
              <a:t>Medial condyle</a:t>
            </a:r>
          </a:p>
          <a:p>
            <a:pPr marL="457200" lvl="1" indent="0" eaLnBrk="1" hangingPunct="1">
              <a:lnSpc>
                <a:spcPct val="80000"/>
              </a:lnSpc>
              <a:buNone/>
            </a:pPr>
            <a:r>
              <a:rPr lang="en-US" sz="2000" dirty="0" smtClean="0"/>
              <a:t>Is larger and articulate with medial condyle of femur. It has a groove on its posterior surface for semimembranosus muscle</a:t>
            </a:r>
          </a:p>
          <a:p>
            <a:pPr marL="457200" lvl="1" indent="0" eaLnBrk="1" hangingPunct="1">
              <a:lnSpc>
                <a:spcPct val="80000"/>
              </a:lnSpc>
              <a:buNone/>
            </a:pPr>
            <a:endParaRPr lang="en-US" sz="2000" dirty="0">
              <a:solidFill>
                <a:srgbClr val="00CC00"/>
              </a:solidFill>
            </a:endParaRPr>
          </a:p>
          <a:p>
            <a:pPr marL="457200" lvl="1" indent="0" eaLnBrk="1" hangingPunct="1">
              <a:lnSpc>
                <a:spcPct val="80000"/>
              </a:lnSpc>
              <a:buNone/>
            </a:pPr>
            <a:r>
              <a:rPr lang="en-US" sz="2000" dirty="0" smtClean="0">
                <a:solidFill>
                  <a:srgbClr val="00CC00"/>
                </a:solidFill>
              </a:rPr>
              <a:t>Lateral condyle</a:t>
            </a:r>
          </a:p>
          <a:p>
            <a:pPr marL="457200" lvl="1" indent="0" eaLnBrk="1" hangingPunct="1">
              <a:lnSpc>
                <a:spcPct val="80000"/>
              </a:lnSpc>
              <a:buNone/>
            </a:pPr>
            <a:r>
              <a:rPr lang="en-US" sz="2000" dirty="0" smtClean="0"/>
              <a:t>Is smaller and articulates with lateral condyle of femur. It has facet on its lateral side for articulation with head of fibula to form proximal </a:t>
            </a:r>
            <a:r>
              <a:rPr lang="en-US" sz="2000" dirty="0" err="1" smtClean="0"/>
              <a:t>tibio</a:t>
            </a:r>
            <a:r>
              <a:rPr lang="en-US" sz="2000" dirty="0" smtClean="0"/>
              <a:t>-fibular joint</a:t>
            </a:r>
          </a:p>
          <a:p>
            <a:pPr marL="457200" lvl="1" indent="0" eaLnBrk="1" hangingPunct="1">
              <a:lnSpc>
                <a:spcPct val="80000"/>
              </a:lnSpc>
              <a:buNone/>
            </a:pPr>
            <a:endParaRPr lang="en-US" sz="2000" dirty="0" smtClean="0"/>
          </a:p>
          <a:p>
            <a:pPr marL="400050" eaLnBrk="1" hangingPunct="1">
              <a:lnSpc>
                <a:spcPct val="80000"/>
              </a:lnSpc>
            </a:pPr>
            <a:r>
              <a:rPr lang="en-US" sz="2000" b="1" dirty="0" err="1" smtClean="0">
                <a:solidFill>
                  <a:srgbClr val="6600FF"/>
                </a:solidFill>
              </a:rPr>
              <a:t>Intercondylar</a:t>
            </a:r>
            <a:r>
              <a:rPr lang="en-US" sz="2000" b="1" dirty="0" smtClean="0">
                <a:solidFill>
                  <a:srgbClr val="6600FF"/>
                </a:solidFill>
              </a:rPr>
              <a:t> area                    </a:t>
            </a:r>
            <a:r>
              <a:rPr lang="en-US" sz="2000" b="1" dirty="0">
                <a:solidFill>
                  <a:srgbClr val="6600FF"/>
                </a:solidFill>
              </a:rPr>
              <a:t> </a:t>
            </a:r>
            <a:r>
              <a:rPr lang="en-US" sz="2000" b="1" dirty="0" smtClean="0">
                <a:solidFill>
                  <a:srgbClr val="6600FF"/>
                </a:solidFill>
              </a:rPr>
              <a:t>   </a:t>
            </a:r>
            <a:r>
              <a:rPr lang="en-US" sz="2000" dirty="0" smtClean="0"/>
              <a:t>is rough and has </a:t>
            </a:r>
            <a:r>
              <a:rPr lang="en-US" sz="2000" dirty="0" err="1" smtClean="0"/>
              <a:t>intercondylar</a:t>
            </a:r>
            <a:r>
              <a:rPr lang="en-US" sz="2000" dirty="0" smtClean="0"/>
              <a:t> eminence</a:t>
            </a:r>
          </a:p>
        </p:txBody>
      </p:sp>
      <p:pic>
        <p:nvPicPr>
          <p:cNvPr id="14342"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250825" y="1096963"/>
            <a:ext cx="381635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219700" y="1124744"/>
            <a:ext cx="3816350" cy="5473278"/>
          </a:xfrm>
          <a:ln>
            <a:solidFill>
              <a:schemeClr val="tx1"/>
            </a:solidFill>
          </a:ln>
        </p:spPr>
        <p:txBody>
          <a:bodyPr/>
          <a:lstStyle/>
          <a:p>
            <a:pPr eaLnBrk="1" hangingPunct="1">
              <a:lnSpc>
                <a:spcPct val="80000"/>
              </a:lnSpc>
              <a:buFontTx/>
              <a:buNone/>
            </a:pPr>
            <a:r>
              <a:rPr lang="en-US" b="1" dirty="0" smtClean="0">
                <a:solidFill>
                  <a:srgbClr val="FF3300"/>
                </a:solidFill>
              </a:rPr>
              <a:t>Shaft has</a:t>
            </a:r>
            <a:r>
              <a:rPr lang="en-US" sz="2800" dirty="0" smtClean="0"/>
              <a:t> </a:t>
            </a:r>
          </a:p>
          <a:p>
            <a:pPr eaLnBrk="1" hangingPunct="1">
              <a:lnSpc>
                <a:spcPct val="80000"/>
              </a:lnSpc>
            </a:pPr>
            <a:r>
              <a:rPr lang="en-US" sz="2000" b="1" dirty="0" err="1" smtClean="0">
                <a:solidFill>
                  <a:srgbClr val="6600FF"/>
                </a:solidFill>
              </a:rPr>
              <a:t>Tibial</a:t>
            </a:r>
            <a:r>
              <a:rPr lang="en-US" sz="2000" b="1" dirty="0" smtClean="0">
                <a:solidFill>
                  <a:srgbClr val="6600FF"/>
                </a:solidFill>
              </a:rPr>
              <a:t> tuberosity</a:t>
            </a:r>
            <a:r>
              <a:rPr lang="en-US" sz="2000" dirty="0" smtClean="0"/>
              <a:t>  </a:t>
            </a:r>
          </a:p>
          <a:p>
            <a:pPr lvl="1" eaLnBrk="1" hangingPunct="1">
              <a:lnSpc>
                <a:spcPct val="80000"/>
              </a:lnSpc>
            </a:pPr>
            <a:r>
              <a:rPr lang="en-US" sz="1800" dirty="0" smtClean="0">
                <a:solidFill>
                  <a:srgbClr val="00B050"/>
                </a:solidFill>
              </a:rPr>
              <a:t>Its upper smooth </a:t>
            </a:r>
            <a:r>
              <a:rPr lang="en-US" sz="1800" dirty="0" smtClean="0"/>
              <a:t>part gives attachment to </a:t>
            </a:r>
            <a:r>
              <a:rPr lang="en-US" sz="1800" dirty="0" err="1" smtClean="0"/>
              <a:t>ligamentum</a:t>
            </a:r>
            <a:r>
              <a:rPr lang="en-US" sz="1800" dirty="0" smtClean="0"/>
              <a:t> patellae.</a:t>
            </a:r>
          </a:p>
          <a:p>
            <a:pPr lvl="1" eaLnBrk="1" hangingPunct="1">
              <a:lnSpc>
                <a:spcPct val="80000"/>
              </a:lnSpc>
            </a:pPr>
            <a:r>
              <a:rPr lang="en-US" sz="1800" dirty="0" smtClean="0">
                <a:solidFill>
                  <a:srgbClr val="00B050"/>
                </a:solidFill>
              </a:rPr>
              <a:t>Its lower rough part </a:t>
            </a:r>
            <a:r>
              <a:rPr lang="en-US" sz="1800" dirty="0" smtClean="0"/>
              <a:t>is </a:t>
            </a:r>
            <a:r>
              <a:rPr lang="en-US" sz="1800" dirty="0" smtClean="0">
                <a:solidFill>
                  <a:srgbClr val="00B0F0"/>
                </a:solidFill>
              </a:rPr>
              <a:t>subcutaneous</a:t>
            </a:r>
          </a:p>
          <a:p>
            <a:pPr lvl="1" eaLnBrk="1" hangingPunct="1">
              <a:lnSpc>
                <a:spcPct val="80000"/>
              </a:lnSpc>
            </a:pPr>
            <a:endParaRPr lang="en-US" sz="1100" b="1" dirty="0" smtClean="0">
              <a:solidFill>
                <a:srgbClr val="00B0F0"/>
              </a:solidFill>
            </a:endParaRPr>
          </a:p>
          <a:p>
            <a:pPr eaLnBrk="1" hangingPunct="1">
              <a:lnSpc>
                <a:spcPct val="80000"/>
              </a:lnSpc>
            </a:pPr>
            <a:r>
              <a:rPr lang="en-US" sz="2000" b="1" dirty="0" smtClean="0">
                <a:solidFill>
                  <a:srgbClr val="6600FF"/>
                </a:solidFill>
              </a:rPr>
              <a:t>3 borders</a:t>
            </a:r>
          </a:p>
          <a:p>
            <a:pPr lvl="1" eaLnBrk="1" hangingPunct="1">
              <a:lnSpc>
                <a:spcPct val="80000"/>
              </a:lnSpc>
            </a:pPr>
            <a:r>
              <a:rPr lang="en-US" sz="1800" dirty="0" smtClean="0">
                <a:solidFill>
                  <a:srgbClr val="00CC00"/>
                </a:solidFill>
              </a:rPr>
              <a:t>Anterior </a:t>
            </a:r>
            <a:r>
              <a:rPr lang="en-US" sz="1800" dirty="0" err="1" smtClean="0">
                <a:solidFill>
                  <a:srgbClr val="00CC00"/>
                </a:solidFill>
              </a:rPr>
              <a:t>boder</a:t>
            </a:r>
            <a:r>
              <a:rPr lang="en-US" sz="1800" dirty="0" smtClean="0"/>
              <a:t> is sharp and </a:t>
            </a:r>
            <a:r>
              <a:rPr lang="en-US" sz="1800" u="sng" dirty="0" smtClean="0"/>
              <a:t>subcutaneous</a:t>
            </a:r>
          </a:p>
          <a:p>
            <a:pPr lvl="1" eaLnBrk="1" hangingPunct="1">
              <a:lnSpc>
                <a:spcPct val="80000"/>
              </a:lnSpc>
            </a:pPr>
            <a:r>
              <a:rPr lang="en-US" sz="1800" dirty="0" smtClean="0">
                <a:solidFill>
                  <a:srgbClr val="00CC00"/>
                </a:solidFill>
              </a:rPr>
              <a:t>Medial border</a:t>
            </a:r>
          </a:p>
          <a:p>
            <a:pPr lvl="1" eaLnBrk="1" hangingPunct="1">
              <a:lnSpc>
                <a:spcPct val="80000"/>
              </a:lnSpc>
            </a:pPr>
            <a:r>
              <a:rPr lang="en-US" sz="1800" dirty="0" smtClean="0">
                <a:solidFill>
                  <a:srgbClr val="00CC00"/>
                </a:solidFill>
              </a:rPr>
              <a:t>Lateral border </a:t>
            </a:r>
            <a:r>
              <a:rPr lang="en-US" sz="1800" dirty="0" smtClean="0"/>
              <a:t>also called </a:t>
            </a:r>
            <a:r>
              <a:rPr lang="en-US" sz="1800" dirty="0" err="1" smtClean="0"/>
              <a:t>interosseous</a:t>
            </a:r>
            <a:r>
              <a:rPr lang="en-US" sz="1800" dirty="0" smtClean="0"/>
              <a:t> border.  </a:t>
            </a:r>
          </a:p>
          <a:p>
            <a:pPr eaLnBrk="1" hangingPunct="1">
              <a:lnSpc>
                <a:spcPct val="80000"/>
              </a:lnSpc>
            </a:pPr>
            <a:endParaRPr lang="en-US" sz="1050" b="1" dirty="0" smtClean="0">
              <a:solidFill>
                <a:srgbClr val="6600FF"/>
              </a:solidFill>
            </a:endParaRPr>
          </a:p>
          <a:p>
            <a:pPr eaLnBrk="1" hangingPunct="1">
              <a:lnSpc>
                <a:spcPct val="80000"/>
              </a:lnSpc>
            </a:pPr>
            <a:r>
              <a:rPr lang="en-US" sz="2000" b="1" dirty="0" smtClean="0">
                <a:solidFill>
                  <a:srgbClr val="6600FF"/>
                </a:solidFill>
              </a:rPr>
              <a:t>3surfaces</a:t>
            </a:r>
            <a:endParaRPr lang="en-US" sz="2000" dirty="0" smtClean="0">
              <a:solidFill>
                <a:srgbClr val="6600FF"/>
              </a:solidFill>
            </a:endParaRPr>
          </a:p>
          <a:p>
            <a:pPr lvl="1" eaLnBrk="1" hangingPunct="1">
              <a:lnSpc>
                <a:spcPct val="80000"/>
              </a:lnSpc>
            </a:pPr>
            <a:r>
              <a:rPr lang="en-US" sz="1800" dirty="0" smtClean="0">
                <a:solidFill>
                  <a:srgbClr val="00CC00"/>
                </a:solidFill>
              </a:rPr>
              <a:t>Medial :</a:t>
            </a:r>
            <a:r>
              <a:rPr lang="en-US" sz="1800" dirty="0" smtClean="0"/>
              <a:t> </a:t>
            </a:r>
            <a:r>
              <a:rPr lang="en-US" sz="1800" u="sng" dirty="0" smtClean="0"/>
              <a:t>subcutaneous.</a:t>
            </a:r>
          </a:p>
          <a:p>
            <a:pPr lvl="1" eaLnBrk="1" hangingPunct="1">
              <a:lnSpc>
                <a:spcPct val="80000"/>
              </a:lnSpc>
            </a:pPr>
            <a:r>
              <a:rPr lang="en-US" sz="1800" dirty="0" smtClean="0">
                <a:solidFill>
                  <a:srgbClr val="00CC00"/>
                </a:solidFill>
              </a:rPr>
              <a:t>Lateral</a:t>
            </a:r>
          </a:p>
          <a:p>
            <a:pPr lvl="1" eaLnBrk="1" hangingPunct="1">
              <a:lnSpc>
                <a:spcPct val="80000"/>
              </a:lnSpc>
            </a:pPr>
            <a:r>
              <a:rPr lang="en-US" sz="1800" dirty="0" smtClean="0">
                <a:solidFill>
                  <a:srgbClr val="00CC00"/>
                </a:solidFill>
              </a:rPr>
              <a:t>Posterior</a:t>
            </a:r>
            <a:r>
              <a:rPr lang="en-US" sz="1800" dirty="0" smtClean="0"/>
              <a:t> has oblique line, </a:t>
            </a:r>
            <a:r>
              <a:rPr lang="en-US" sz="1800" u="sng" dirty="0" err="1" smtClean="0">
                <a:solidFill>
                  <a:srgbClr val="CC00FF"/>
                </a:solidFill>
              </a:rPr>
              <a:t>soleal</a:t>
            </a:r>
            <a:r>
              <a:rPr lang="en-US" sz="1800" u="sng" dirty="0" smtClean="0">
                <a:solidFill>
                  <a:srgbClr val="CC00FF"/>
                </a:solidFill>
              </a:rPr>
              <a:t> </a:t>
            </a:r>
            <a:r>
              <a:rPr lang="en-US" sz="1800" dirty="0" smtClean="0">
                <a:solidFill>
                  <a:srgbClr val="CC00FF"/>
                </a:solidFill>
              </a:rPr>
              <a:t>line</a:t>
            </a:r>
            <a:r>
              <a:rPr lang="en-US" sz="1800" dirty="0" smtClean="0"/>
              <a:t> for attachment of soleus muscle</a:t>
            </a:r>
          </a:p>
        </p:txBody>
      </p:sp>
      <p:pic>
        <p:nvPicPr>
          <p:cNvPr id="15363" name="Picture 4" descr="C7EB40A6"/>
          <p:cNvPicPr>
            <a:picLocks noChangeAspect="1" noChangeArrowheads="1"/>
          </p:cNvPicPr>
          <p:nvPr/>
        </p:nvPicPr>
        <p:blipFill>
          <a:blip r:embed="rId2" cstate="print">
            <a:lum bright="-22000" contrast="44000"/>
          </a:blip>
          <a:srcRect l="58583" t="17465" r="8333" b="35971"/>
          <a:stretch>
            <a:fillRect/>
          </a:stretch>
        </p:blipFill>
        <p:spPr bwMode="auto">
          <a:xfrm>
            <a:off x="71438" y="1341438"/>
            <a:ext cx="2484437" cy="5111750"/>
          </a:xfrm>
          <a:prstGeom prst="rect">
            <a:avLst/>
          </a:prstGeom>
          <a:noFill/>
          <a:ln w="9525">
            <a:solidFill>
              <a:schemeClr val="tx1"/>
            </a:solidFill>
            <a:miter lim="800000"/>
            <a:headEnd/>
            <a:tailEnd/>
          </a:ln>
        </p:spPr>
      </p:pic>
      <p:pic>
        <p:nvPicPr>
          <p:cNvPr id="15364" name="Picture 5" descr="D8CEADF6"/>
          <p:cNvPicPr>
            <a:picLocks noChangeAspect="1" noChangeArrowheads="1"/>
          </p:cNvPicPr>
          <p:nvPr/>
        </p:nvPicPr>
        <p:blipFill>
          <a:blip r:embed="rId3" cstate="print">
            <a:lum bright="-22000" contrast="36000"/>
          </a:blip>
          <a:srcRect l="36006" t="30850" r="26315" b="11223"/>
          <a:stretch>
            <a:fillRect/>
          </a:stretch>
        </p:blipFill>
        <p:spPr bwMode="auto">
          <a:xfrm>
            <a:off x="2627313" y="1341438"/>
            <a:ext cx="2520950" cy="5113337"/>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5436096" y="1484784"/>
            <a:ext cx="3600450" cy="4320703"/>
          </a:xfrm>
          <a:ln>
            <a:solidFill>
              <a:schemeClr val="tx1"/>
            </a:solidFill>
          </a:ln>
        </p:spPr>
        <p:txBody>
          <a:bodyPr/>
          <a:lstStyle/>
          <a:p>
            <a:pPr eaLnBrk="1" hangingPunct="1">
              <a:buFontTx/>
              <a:buNone/>
            </a:pPr>
            <a:r>
              <a:rPr lang="en-US" b="1" dirty="0" smtClean="0">
                <a:solidFill>
                  <a:srgbClr val="FF3300"/>
                </a:solidFill>
              </a:rPr>
              <a:t>Lower end</a:t>
            </a:r>
          </a:p>
          <a:p>
            <a:pPr eaLnBrk="1" hangingPunct="1"/>
            <a:r>
              <a:rPr lang="en-US" sz="2000" dirty="0" smtClean="0"/>
              <a:t>Articulates with </a:t>
            </a:r>
            <a:r>
              <a:rPr lang="en-US" sz="2000" dirty="0" smtClean="0">
                <a:solidFill>
                  <a:srgbClr val="6600FF"/>
                </a:solidFill>
              </a:rPr>
              <a:t>talus</a:t>
            </a:r>
            <a:r>
              <a:rPr lang="en-US" sz="2000" dirty="0" smtClean="0"/>
              <a:t> for formation of </a:t>
            </a:r>
            <a:r>
              <a:rPr lang="en-US" sz="2000" dirty="0" smtClean="0">
                <a:solidFill>
                  <a:srgbClr val="6600FF"/>
                </a:solidFill>
              </a:rPr>
              <a:t>ankle joint.</a:t>
            </a:r>
          </a:p>
          <a:p>
            <a:pPr eaLnBrk="1" hangingPunct="1"/>
            <a:r>
              <a:rPr lang="en-US" sz="2000" dirty="0" smtClean="0">
                <a:solidFill>
                  <a:schemeClr val="tx2"/>
                </a:solidFill>
              </a:rPr>
              <a:t>Its medial surface is </a:t>
            </a:r>
            <a:r>
              <a:rPr lang="en-US" sz="2000" dirty="0" smtClean="0">
                <a:solidFill>
                  <a:srgbClr val="00B0F0"/>
                </a:solidFill>
              </a:rPr>
              <a:t>subcutaneous (</a:t>
            </a:r>
            <a:r>
              <a:rPr lang="en-US" sz="2000" dirty="0">
                <a:solidFill>
                  <a:srgbClr val="6600FF"/>
                </a:solidFill>
              </a:rPr>
              <a:t>m</a:t>
            </a:r>
            <a:r>
              <a:rPr lang="en-US" sz="2000" dirty="0" smtClean="0">
                <a:solidFill>
                  <a:srgbClr val="6600FF"/>
                </a:solidFill>
              </a:rPr>
              <a:t>edial malleolus)</a:t>
            </a:r>
            <a:endParaRPr lang="en-US" sz="2000" dirty="0">
              <a:solidFill>
                <a:srgbClr val="00B0F0"/>
              </a:solidFill>
            </a:endParaRPr>
          </a:p>
          <a:p>
            <a:pPr eaLnBrk="1" hangingPunct="1"/>
            <a:r>
              <a:rPr lang="en-US" sz="2000" dirty="0" smtClean="0"/>
              <a:t>Its lateral surface articulate with talus</a:t>
            </a:r>
          </a:p>
          <a:p>
            <a:pPr eaLnBrk="1" hangingPunct="1"/>
            <a:r>
              <a:rPr lang="en-US" sz="2000" dirty="0" smtClean="0">
                <a:solidFill>
                  <a:srgbClr val="6600FF"/>
                </a:solidFill>
              </a:rPr>
              <a:t>Fibular notch</a:t>
            </a:r>
            <a:r>
              <a:rPr lang="en-US" sz="2000" dirty="0" smtClean="0"/>
              <a:t> lies on its lateral surface of lower end to form distal tibiofibular joint</a:t>
            </a:r>
          </a:p>
        </p:txBody>
      </p:sp>
      <p:pic>
        <p:nvPicPr>
          <p:cNvPr id="16387" name="Picture 4" descr="C7EB40A6"/>
          <p:cNvPicPr>
            <a:picLocks noChangeAspect="1" noChangeArrowheads="1"/>
          </p:cNvPicPr>
          <p:nvPr/>
        </p:nvPicPr>
        <p:blipFill>
          <a:blip r:embed="rId2" cstate="print">
            <a:lum bright="-20000" contrast="40000"/>
          </a:blip>
          <a:srcRect l="58583" t="17465" r="8333" b="35971"/>
          <a:stretch>
            <a:fillRect/>
          </a:stretch>
        </p:blipFill>
        <p:spPr bwMode="auto">
          <a:xfrm>
            <a:off x="179388" y="1341438"/>
            <a:ext cx="2484437" cy="5111750"/>
          </a:xfrm>
          <a:prstGeom prst="rect">
            <a:avLst/>
          </a:prstGeom>
          <a:noFill/>
          <a:ln w="9525">
            <a:solidFill>
              <a:schemeClr val="tx1"/>
            </a:solidFill>
            <a:miter lim="800000"/>
            <a:headEnd/>
            <a:tailEnd/>
          </a:ln>
        </p:spPr>
      </p:pic>
      <p:pic>
        <p:nvPicPr>
          <p:cNvPr id="16388" name="Picture 5" descr="D8CEADF6"/>
          <p:cNvPicPr>
            <a:picLocks noChangeAspect="1" noChangeArrowheads="1"/>
          </p:cNvPicPr>
          <p:nvPr/>
        </p:nvPicPr>
        <p:blipFill>
          <a:blip r:embed="rId3" cstate="print">
            <a:lum bright="-20000" contrast="42000"/>
          </a:blip>
          <a:srcRect l="36006" t="30850" r="26315" b="11223"/>
          <a:stretch>
            <a:fillRect/>
          </a:stretch>
        </p:blipFill>
        <p:spPr bwMode="auto">
          <a:xfrm>
            <a:off x="2806700" y="1341438"/>
            <a:ext cx="2520950" cy="5113337"/>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POSITION OF TIBIA (RIGHT OR LEFT)</a:t>
            </a:r>
          </a:p>
        </p:txBody>
      </p:sp>
      <p:sp>
        <p:nvSpPr>
          <p:cNvPr id="17413" name="Rectangle 3"/>
          <p:cNvSpPr>
            <a:spLocks noGrp="1" noChangeArrowheads="1"/>
          </p:cNvSpPr>
          <p:nvPr>
            <p:ph type="body" idx="1"/>
          </p:nvPr>
        </p:nvSpPr>
        <p:spPr>
          <a:xfrm>
            <a:off x="4211638" y="2204864"/>
            <a:ext cx="4475162" cy="3268960"/>
          </a:xfrm>
          <a:ln>
            <a:solidFill>
              <a:schemeClr val="tx1"/>
            </a:solidFill>
          </a:ln>
        </p:spPr>
        <p:txBody>
          <a:bodyPr/>
          <a:lstStyle/>
          <a:p>
            <a:pPr eaLnBrk="1" hangingPunct="1"/>
            <a:r>
              <a:rPr lang="en-US" sz="2800" b="1" dirty="0" smtClean="0">
                <a:solidFill>
                  <a:srgbClr val="FF3300"/>
                </a:solidFill>
              </a:rPr>
              <a:t>Upper end</a:t>
            </a:r>
            <a:r>
              <a:rPr lang="en-US" sz="2800" dirty="0" smtClean="0"/>
              <a:t> is larger than lower end</a:t>
            </a:r>
          </a:p>
          <a:p>
            <a:pPr eaLnBrk="1" hangingPunct="1"/>
            <a:r>
              <a:rPr lang="en-US" sz="2800" b="1" dirty="0" smtClean="0">
                <a:solidFill>
                  <a:srgbClr val="6600FF"/>
                </a:solidFill>
              </a:rPr>
              <a:t>Medial malleolus</a:t>
            </a:r>
            <a:r>
              <a:rPr lang="en-US" sz="2800" dirty="0" smtClean="0"/>
              <a:t> is directed downward and medially</a:t>
            </a:r>
          </a:p>
          <a:p>
            <a:pPr eaLnBrk="1" hangingPunct="1"/>
            <a:r>
              <a:rPr lang="en-US" sz="2800" b="1" dirty="0" smtClean="0">
                <a:solidFill>
                  <a:srgbClr val="33CC33"/>
                </a:solidFill>
              </a:rPr>
              <a:t>Shaft</a:t>
            </a:r>
            <a:r>
              <a:rPr lang="en-US" sz="2800" b="1" dirty="0" smtClean="0">
                <a:solidFill>
                  <a:srgbClr val="00CC99"/>
                </a:solidFill>
              </a:rPr>
              <a:t> </a:t>
            </a:r>
            <a:r>
              <a:rPr lang="en-US" sz="2800" dirty="0" smtClean="0"/>
              <a:t>has sharp anterior border</a:t>
            </a:r>
          </a:p>
        </p:txBody>
      </p:sp>
      <p:pic>
        <p:nvPicPr>
          <p:cNvPr id="17414"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
        <p:nvSpPr>
          <p:cNvPr id="18437" name="Rectangle 3"/>
          <p:cNvSpPr>
            <a:spLocks noGrp="1" noChangeArrowheads="1"/>
          </p:cNvSpPr>
          <p:nvPr>
            <p:ph type="body" idx="1"/>
          </p:nvPr>
        </p:nvSpPr>
        <p:spPr>
          <a:xfrm>
            <a:off x="4572000" y="1600201"/>
            <a:ext cx="4114800" cy="4205064"/>
          </a:xfrm>
          <a:ln>
            <a:solidFill>
              <a:schemeClr val="tx1"/>
            </a:solidFill>
          </a:ln>
        </p:spPr>
        <p:txBody>
          <a:bodyPr/>
          <a:lstStyle/>
          <a:p>
            <a:pPr eaLnBrk="1" hangingPunct="1">
              <a:lnSpc>
                <a:spcPct val="90000"/>
              </a:lnSpc>
            </a:pPr>
            <a:r>
              <a:rPr lang="en-US" sz="2800" dirty="0" smtClean="0"/>
              <a:t>It is the slender lateral bone of the leg.</a:t>
            </a:r>
          </a:p>
          <a:p>
            <a:pPr eaLnBrk="1" hangingPunct="1">
              <a:lnSpc>
                <a:spcPct val="90000"/>
              </a:lnSpc>
            </a:pPr>
            <a:r>
              <a:rPr lang="en-US" sz="2800" dirty="0" smtClean="0"/>
              <a:t>It takes no part in articulation of knee joint.</a:t>
            </a:r>
          </a:p>
          <a:p>
            <a:pPr eaLnBrk="1" hangingPunct="1">
              <a:lnSpc>
                <a:spcPct val="90000"/>
              </a:lnSpc>
            </a:pPr>
            <a:r>
              <a:rPr lang="en-US" sz="2800" b="1" dirty="0" smtClean="0">
                <a:solidFill>
                  <a:srgbClr val="FF3300"/>
                </a:solidFill>
              </a:rPr>
              <a:t>Its upper end has</a:t>
            </a:r>
          </a:p>
          <a:p>
            <a:pPr lvl="1" eaLnBrk="1" hangingPunct="1">
              <a:lnSpc>
                <a:spcPct val="90000"/>
              </a:lnSpc>
            </a:pPr>
            <a:r>
              <a:rPr lang="en-US" sz="2400" dirty="0" smtClean="0">
                <a:solidFill>
                  <a:srgbClr val="6600FF"/>
                </a:solidFill>
              </a:rPr>
              <a:t>Head:</a:t>
            </a:r>
            <a:r>
              <a:rPr lang="en-US" sz="2400" dirty="0" smtClean="0"/>
              <a:t> articulates with lateral condyle of tibia</a:t>
            </a:r>
          </a:p>
          <a:p>
            <a:pPr lvl="1" eaLnBrk="1" hangingPunct="1">
              <a:lnSpc>
                <a:spcPct val="90000"/>
              </a:lnSpc>
            </a:pPr>
            <a:r>
              <a:rPr lang="en-US" sz="2400" dirty="0" err="1" smtClean="0">
                <a:solidFill>
                  <a:srgbClr val="6600FF"/>
                </a:solidFill>
              </a:rPr>
              <a:t>Styloid</a:t>
            </a:r>
            <a:r>
              <a:rPr lang="en-US" sz="2400" dirty="0" smtClean="0">
                <a:solidFill>
                  <a:srgbClr val="6600FF"/>
                </a:solidFill>
              </a:rPr>
              <a:t> process.</a:t>
            </a:r>
          </a:p>
          <a:p>
            <a:pPr lvl="1" eaLnBrk="1" hangingPunct="1">
              <a:lnSpc>
                <a:spcPct val="90000"/>
              </a:lnSpc>
            </a:pPr>
            <a:r>
              <a:rPr lang="en-US" sz="2400" dirty="0" smtClean="0">
                <a:solidFill>
                  <a:srgbClr val="6600FF"/>
                </a:solidFill>
              </a:rPr>
              <a:t>Neck</a:t>
            </a:r>
          </a:p>
        </p:txBody>
      </p:sp>
      <p:pic>
        <p:nvPicPr>
          <p:cNvPr id="18438"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0" y="2204864"/>
            <a:ext cx="4114800" cy="3456731"/>
          </a:xfrm>
          <a:ln>
            <a:solidFill>
              <a:schemeClr val="tx1"/>
            </a:solidFill>
          </a:ln>
        </p:spPr>
        <p:txBody>
          <a:bodyPr/>
          <a:lstStyle/>
          <a:p>
            <a:pPr eaLnBrk="1" hangingPunct="1">
              <a:lnSpc>
                <a:spcPct val="80000"/>
              </a:lnSpc>
              <a:buFontTx/>
              <a:buNone/>
            </a:pPr>
            <a:r>
              <a:rPr lang="en-US" sz="2800" b="1" dirty="0" smtClean="0">
                <a:solidFill>
                  <a:srgbClr val="FF3300"/>
                </a:solidFill>
              </a:rPr>
              <a:t>Shaft has</a:t>
            </a:r>
          </a:p>
          <a:p>
            <a:pPr eaLnBrk="1" hangingPunct="1">
              <a:lnSpc>
                <a:spcPct val="80000"/>
              </a:lnSpc>
            </a:pPr>
            <a:r>
              <a:rPr lang="en-US" sz="2000" dirty="0" smtClean="0">
                <a:solidFill>
                  <a:srgbClr val="6600FF"/>
                </a:solidFill>
              </a:rPr>
              <a:t>Four</a:t>
            </a:r>
            <a:r>
              <a:rPr lang="en-US" sz="2000" dirty="0">
                <a:solidFill>
                  <a:srgbClr val="6600FF"/>
                </a:solidFill>
              </a:rPr>
              <a:t> </a:t>
            </a:r>
            <a:r>
              <a:rPr lang="en-US" sz="2000" dirty="0" smtClean="0">
                <a:solidFill>
                  <a:srgbClr val="6600FF"/>
                </a:solidFill>
              </a:rPr>
              <a:t>borders &amp; 4 </a:t>
            </a:r>
            <a:r>
              <a:rPr lang="en-US" sz="2000" dirty="0">
                <a:solidFill>
                  <a:srgbClr val="6600FF"/>
                </a:solidFill>
              </a:rPr>
              <a:t>surfaces</a:t>
            </a:r>
            <a:endParaRPr lang="en-US" sz="2000" dirty="0" smtClean="0">
              <a:solidFill>
                <a:srgbClr val="6600FF"/>
              </a:solidFill>
            </a:endParaRPr>
          </a:p>
          <a:p>
            <a:pPr lvl="1" eaLnBrk="1" hangingPunct="1">
              <a:lnSpc>
                <a:spcPct val="80000"/>
              </a:lnSpc>
            </a:pPr>
            <a:r>
              <a:rPr lang="en-US" sz="1800" dirty="0" smtClean="0"/>
              <a:t>Medial</a:t>
            </a:r>
          </a:p>
          <a:p>
            <a:pPr lvl="1" eaLnBrk="1" hangingPunct="1">
              <a:lnSpc>
                <a:spcPct val="80000"/>
              </a:lnSpc>
            </a:pPr>
            <a:r>
              <a:rPr lang="en-US" sz="1800" dirty="0" err="1" smtClean="0"/>
              <a:t>interoseous</a:t>
            </a:r>
            <a:r>
              <a:rPr lang="en-US" sz="1800" dirty="0" smtClean="0"/>
              <a:t> border gives attachment to interosseous membrane</a:t>
            </a:r>
            <a:endParaRPr lang="en-US" sz="2400" dirty="0" smtClean="0">
              <a:solidFill>
                <a:srgbClr val="6600FF"/>
              </a:solidFill>
            </a:endParaRPr>
          </a:p>
          <a:p>
            <a:pPr eaLnBrk="1" hangingPunct="1">
              <a:lnSpc>
                <a:spcPct val="80000"/>
              </a:lnSpc>
              <a:buFontTx/>
              <a:buNone/>
            </a:pPr>
            <a:r>
              <a:rPr lang="en-US" sz="2800" b="1" dirty="0" smtClean="0">
                <a:solidFill>
                  <a:srgbClr val="FF3300"/>
                </a:solidFill>
              </a:rPr>
              <a:t>Lower end forms</a:t>
            </a:r>
          </a:p>
          <a:p>
            <a:pPr lvl="1" eaLnBrk="1" hangingPunct="1">
              <a:lnSpc>
                <a:spcPct val="80000"/>
              </a:lnSpc>
            </a:pPr>
            <a:r>
              <a:rPr lang="en-US" sz="1800" dirty="0" smtClean="0">
                <a:solidFill>
                  <a:srgbClr val="6600FF"/>
                </a:solidFill>
              </a:rPr>
              <a:t>Lateral malleolus </a:t>
            </a:r>
            <a:r>
              <a:rPr lang="en-US" sz="1800" dirty="0" smtClean="0"/>
              <a:t>is </a:t>
            </a:r>
            <a:r>
              <a:rPr lang="en-US" sz="1800" b="1" u="sng" dirty="0" smtClean="0">
                <a:solidFill>
                  <a:srgbClr val="00B0F0"/>
                </a:solidFill>
              </a:rPr>
              <a:t>subcutaneous</a:t>
            </a:r>
          </a:p>
          <a:p>
            <a:pPr lvl="1" eaLnBrk="1" hangingPunct="1">
              <a:lnSpc>
                <a:spcPct val="80000"/>
              </a:lnSpc>
            </a:pPr>
            <a:r>
              <a:rPr lang="en-US" sz="1800" u="sng" dirty="0" smtClean="0"/>
              <a:t>Its medial surface</a:t>
            </a:r>
            <a:r>
              <a:rPr lang="en-US" sz="1800" dirty="0" smtClean="0"/>
              <a:t> is smooth for articulation with </a:t>
            </a:r>
            <a:r>
              <a:rPr lang="en-US" sz="1800" u="sng" dirty="0" smtClean="0"/>
              <a:t>talus</a:t>
            </a:r>
            <a:r>
              <a:rPr lang="en-US" sz="1800" dirty="0" smtClean="0"/>
              <a:t> to form </a:t>
            </a:r>
            <a:r>
              <a:rPr lang="en-US" sz="1800" u="sng" dirty="0" smtClean="0">
                <a:solidFill>
                  <a:srgbClr val="6600FF"/>
                </a:solidFill>
              </a:rPr>
              <a:t>ankle joint</a:t>
            </a:r>
            <a:endParaRPr lang="en-US" sz="1800" dirty="0" smtClean="0"/>
          </a:p>
        </p:txBody>
      </p:sp>
      <p:pic>
        <p:nvPicPr>
          <p:cNvPr id="19459" name="Picture 4" descr="C7EB40A6"/>
          <p:cNvPicPr>
            <a:picLocks noChangeAspect="1" noChangeArrowheads="1"/>
          </p:cNvPicPr>
          <p:nvPr/>
        </p:nvPicPr>
        <p:blipFill>
          <a:blip r:embed="rId2" cstate="print">
            <a:lum bright="-20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
        <p:nvSpPr>
          <p:cNvPr id="6"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
        <p:nvSpPr>
          <p:cNvPr id="20485" name="Rectangle 3"/>
          <p:cNvSpPr>
            <a:spLocks noGrp="1" noChangeArrowheads="1"/>
          </p:cNvSpPr>
          <p:nvPr>
            <p:ph type="body" idx="1"/>
          </p:nvPr>
        </p:nvSpPr>
        <p:spPr>
          <a:xfrm>
            <a:off x="4067175" y="1988840"/>
            <a:ext cx="4826000" cy="4103786"/>
          </a:xfrm>
          <a:ln>
            <a:solidFill>
              <a:schemeClr val="tx1"/>
            </a:solidFill>
          </a:ln>
        </p:spPr>
        <p:txBody>
          <a:bodyPr/>
          <a:lstStyle/>
          <a:p>
            <a:pPr eaLnBrk="1" hangingPunct="1">
              <a:lnSpc>
                <a:spcPct val="80000"/>
              </a:lnSpc>
              <a:buFontTx/>
              <a:buNone/>
            </a:pPr>
            <a:r>
              <a:rPr lang="en-US" sz="2400" b="1" dirty="0" smtClean="0">
                <a:solidFill>
                  <a:srgbClr val="FF3300"/>
                </a:solidFill>
              </a:rPr>
              <a:t>Seven Tarsal bones</a:t>
            </a:r>
            <a:r>
              <a:rPr lang="en-US" sz="2000" dirty="0" smtClean="0"/>
              <a:t> </a:t>
            </a:r>
          </a:p>
          <a:p>
            <a:pPr eaLnBrk="1" hangingPunct="1">
              <a:lnSpc>
                <a:spcPct val="80000"/>
              </a:lnSpc>
              <a:buFontTx/>
              <a:buNone/>
            </a:pPr>
            <a:r>
              <a:rPr lang="en-US" sz="2000" dirty="0" smtClean="0"/>
              <a:t>start to ossify before birth and end </a:t>
            </a:r>
          </a:p>
          <a:p>
            <a:pPr eaLnBrk="1" hangingPunct="1">
              <a:lnSpc>
                <a:spcPct val="80000"/>
              </a:lnSpc>
              <a:buFontTx/>
              <a:buNone/>
            </a:pPr>
            <a:r>
              <a:rPr lang="en-US" sz="2000" dirty="0" smtClean="0"/>
              <a:t>ossification by 5</a:t>
            </a:r>
            <a:r>
              <a:rPr lang="en-US" sz="2000" baseline="30000" dirty="0" smtClean="0"/>
              <a:t>th</a:t>
            </a:r>
            <a:r>
              <a:rPr lang="en-US" sz="2000" dirty="0" smtClean="0"/>
              <a:t> year in all tarsal bones. </a:t>
            </a:r>
          </a:p>
          <a:p>
            <a:pPr eaLnBrk="1" hangingPunct="1">
              <a:lnSpc>
                <a:spcPct val="80000"/>
              </a:lnSpc>
              <a:buFontTx/>
              <a:buNone/>
            </a:pPr>
            <a:r>
              <a:rPr lang="en-US" sz="2000" dirty="0" smtClean="0"/>
              <a:t>They are</a:t>
            </a:r>
          </a:p>
          <a:p>
            <a:pPr lvl="1" eaLnBrk="1" hangingPunct="1">
              <a:lnSpc>
                <a:spcPct val="80000"/>
              </a:lnSpc>
              <a:buFont typeface="Arial" charset="0"/>
              <a:buAutoNum type="arabicPeriod"/>
            </a:pPr>
            <a:r>
              <a:rPr lang="en-US" sz="2000" dirty="0" err="1" smtClean="0"/>
              <a:t>Calcaneum</a:t>
            </a:r>
            <a:endParaRPr lang="en-US" sz="2000" dirty="0" smtClean="0"/>
          </a:p>
          <a:p>
            <a:pPr lvl="1" eaLnBrk="1" hangingPunct="1">
              <a:lnSpc>
                <a:spcPct val="80000"/>
              </a:lnSpc>
              <a:buFont typeface="Arial" charset="0"/>
              <a:buAutoNum type="arabicPeriod"/>
            </a:pPr>
            <a:r>
              <a:rPr lang="en-US" sz="2000" dirty="0" smtClean="0"/>
              <a:t>Talus </a:t>
            </a:r>
          </a:p>
          <a:p>
            <a:pPr lvl="1" eaLnBrk="1" hangingPunct="1">
              <a:lnSpc>
                <a:spcPct val="80000"/>
              </a:lnSpc>
              <a:buFont typeface="Arial" charset="0"/>
              <a:buAutoNum type="arabicPeriod"/>
            </a:pPr>
            <a:r>
              <a:rPr lang="en-US" sz="2000" dirty="0" smtClean="0"/>
              <a:t>Navicular</a:t>
            </a:r>
          </a:p>
          <a:p>
            <a:pPr lvl="1" eaLnBrk="1" hangingPunct="1">
              <a:lnSpc>
                <a:spcPct val="80000"/>
              </a:lnSpc>
              <a:buFont typeface="Arial" charset="0"/>
              <a:buAutoNum type="arabicPeriod"/>
            </a:pPr>
            <a:r>
              <a:rPr lang="en-US" sz="2000" dirty="0" smtClean="0"/>
              <a:t>Cuboid</a:t>
            </a:r>
          </a:p>
          <a:p>
            <a:pPr lvl="1" eaLnBrk="1" hangingPunct="1">
              <a:lnSpc>
                <a:spcPct val="80000"/>
              </a:lnSpc>
              <a:buFont typeface="Arial" charset="0"/>
              <a:buAutoNum type="arabicPeriod"/>
            </a:pPr>
            <a:r>
              <a:rPr lang="en-US" sz="2000" dirty="0" smtClean="0"/>
              <a:t>Three cuneiform bones</a:t>
            </a:r>
          </a:p>
          <a:p>
            <a:pPr lvl="1" eaLnBrk="1" hangingPunct="1">
              <a:lnSpc>
                <a:spcPct val="80000"/>
              </a:lnSpc>
              <a:buFont typeface="Arial" charset="0"/>
              <a:buChar char="•"/>
            </a:pPr>
            <a:r>
              <a:rPr lang="en-US" sz="2000" b="1" dirty="0" smtClean="0">
                <a:solidFill>
                  <a:srgbClr val="6600FF"/>
                </a:solidFill>
              </a:rPr>
              <a:t>Only Talus</a:t>
            </a:r>
            <a:r>
              <a:rPr lang="en-US" sz="2000" dirty="0" smtClean="0"/>
              <a:t> articulates with tibia &amp; fibula at </a:t>
            </a:r>
            <a:r>
              <a:rPr lang="en-US" sz="2000" u="sng" dirty="0" smtClean="0"/>
              <a:t>ankle joint</a:t>
            </a:r>
          </a:p>
          <a:p>
            <a:pPr lvl="1" eaLnBrk="1" hangingPunct="1">
              <a:lnSpc>
                <a:spcPct val="80000"/>
              </a:lnSpc>
              <a:buFont typeface="Arial" charset="0"/>
              <a:buChar char="•"/>
            </a:pPr>
            <a:r>
              <a:rPr lang="en-US" sz="2000" b="1" u="sng" dirty="0" err="1" smtClean="0">
                <a:solidFill>
                  <a:srgbClr val="6600FF"/>
                </a:solidFill>
              </a:rPr>
              <a:t>Calcaneum</a:t>
            </a:r>
            <a:r>
              <a:rPr lang="en-US" sz="2000" b="1" dirty="0" smtClean="0">
                <a:solidFill>
                  <a:srgbClr val="6600FF"/>
                </a:solidFill>
              </a:rPr>
              <a:t>: </a:t>
            </a:r>
            <a:r>
              <a:rPr lang="en-US" sz="2000" dirty="0" smtClean="0"/>
              <a:t>the </a:t>
            </a:r>
            <a:r>
              <a:rPr lang="en-US" sz="2000" u="sng" dirty="0" smtClean="0"/>
              <a:t>largest bone</a:t>
            </a:r>
            <a:r>
              <a:rPr lang="en-US" sz="2000" dirty="0" smtClean="0"/>
              <a:t> of foot, forming the </a:t>
            </a:r>
            <a:r>
              <a:rPr lang="en-US" sz="2000" u="sng" dirty="0" smtClean="0"/>
              <a:t>heel</a:t>
            </a:r>
          </a:p>
          <a:p>
            <a:pPr eaLnBrk="1" hangingPunct="1">
              <a:lnSpc>
                <a:spcPct val="80000"/>
              </a:lnSpc>
              <a:buFontTx/>
              <a:buNone/>
            </a:pPr>
            <a:endParaRPr lang="en-US" sz="2400" dirty="0" smtClean="0"/>
          </a:p>
        </p:txBody>
      </p:sp>
      <p:pic>
        <p:nvPicPr>
          <p:cNvPr id="20486"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179388" y="1557338"/>
            <a:ext cx="3600450" cy="4851400"/>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b="1" dirty="0" smtClean="0">
                <a:latin typeface="Times New Roman" pitchFamily="18" charset="0"/>
              </a:rPr>
              <a:t>OBJECTIVES</a:t>
            </a:r>
          </a:p>
        </p:txBody>
      </p:sp>
      <p:sp>
        <p:nvSpPr>
          <p:cNvPr id="3077" name="Content Placeholder 2"/>
          <p:cNvSpPr>
            <a:spLocks noGrp="1"/>
          </p:cNvSpPr>
          <p:nvPr>
            <p:ph idx="4294967295"/>
          </p:nvPr>
        </p:nvSpPr>
        <p:spPr>
          <a:xfrm>
            <a:off x="251520" y="1340768"/>
            <a:ext cx="8642350" cy="4248472"/>
          </a:xfrm>
          <a:ln>
            <a:solidFill>
              <a:schemeClr val="tx1"/>
            </a:solidFill>
          </a:ln>
        </p:spPr>
        <p:txBody>
          <a:bodyPr/>
          <a:lstStyle/>
          <a:p>
            <a:pPr eaLnBrk="1" hangingPunct="1">
              <a:lnSpc>
                <a:spcPct val="90000"/>
              </a:lnSpc>
            </a:pPr>
            <a:r>
              <a:rPr lang="en-US" sz="2800" b="1" i="1" u="sng" dirty="0" smtClean="0">
                <a:solidFill>
                  <a:srgbClr val="FF3300"/>
                </a:solidFill>
                <a:latin typeface="Times New Roman" pitchFamily="18" charset="0"/>
                <a:cs typeface="Times New Roman" pitchFamily="18" charset="0"/>
              </a:rPr>
              <a:t>At the end of the lecture the students should be able to: </a:t>
            </a:r>
          </a:p>
          <a:p>
            <a:pPr eaLnBrk="1" hangingPunct="1">
              <a:lnSpc>
                <a:spcPct val="90000"/>
              </a:lnSpc>
            </a:pPr>
            <a:endParaRPr lang="en-US" sz="2400" b="1" dirty="0" smtClean="0">
              <a:solidFill>
                <a:srgbClr val="CC66FF"/>
              </a:solidFill>
              <a:latin typeface="Times New Roman" pitchFamily="18" charset="0"/>
              <a:cs typeface="Times New Roman" pitchFamily="18" charset="0"/>
            </a:endParaRPr>
          </a:p>
          <a:p>
            <a:pPr eaLnBrk="1" hangingPunct="1">
              <a:lnSpc>
                <a:spcPct val="90000"/>
              </a:lnSpc>
            </a:pPr>
            <a:r>
              <a:rPr lang="en-US" sz="2400" b="1" dirty="0" smtClean="0">
                <a:solidFill>
                  <a:srgbClr val="CC66FF"/>
                </a:solidFill>
                <a:latin typeface="Times New Roman" pitchFamily="18" charset="0"/>
                <a:cs typeface="Times New Roman" pitchFamily="18" charset="0"/>
              </a:rPr>
              <a:t>Classify the bones </a:t>
            </a:r>
            <a:r>
              <a:rPr lang="en-US" sz="2400" dirty="0" smtClean="0">
                <a:latin typeface="Times New Roman" pitchFamily="18" charset="0"/>
                <a:cs typeface="Times New Roman" pitchFamily="18" charset="0"/>
              </a:rPr>
              <a:t>of the three regions of the lower limb (thigh, leg and foot).</a:t>
            </a:r>
          </a:p>
          <a:p>
            <a:pPr eaLnBrk="1" hangingPunct="1">
              <a:lnSpc>
                <a:spcPct val="90000"/>
              </a:lnSpc>
            </a:pPr>
            <a:r>
              <a:rPr lang="en-US" sz="2400" b="1" dirty="0" smtClean="0">
                <a:solidFill>
                  <a:srgbClr val="CC66FF"/>
                </a:solidFill>
                <a:latin typeface="Times New Roman" pitchFamily="18" charset="0"/>
                <a:cs typeface="Times New Roman" pitchFamily="18" charset="0"/>
              </a:rPr>
              <a:t>Differentiate the bones of the lower limb</a:t>
            </a:r>
            <a:r>
              <a:rPr lang="en-US" sz="2400" dirty="0" smtClean="0">
                <a:latin typeface="Times New Roman" pitchFamily="18" charset="0"/>
                <a:cs typeface="Times New Roman" pitchFamily="18" charset="0"/>
              </a:rPr>
              <a:t> from the bones of the upper limb</a:t>
            </a:r>
          </a:p>
          <a:p>
            <a:pPr eaLnBrk="1" hangingPunct="1">
              <a:lnSpc>
                <a:spcPct val="90000"/>
              </a:lnSpc>
            </a:pPr>
            <a:r>
              <a:rPr lang="en-US" sz="2400" b="1" dirty="0" smtClean="0">
                <a:solidFill>
                  <a:srgbClr val="CC66FF"/>
                </a:solidFill>
                <a:latin typeface="Times New Roman" pitchFamily="18" charset="0"/>
                <a:cs typeface="Times New Roman" pitchFamily="18" charset="0"/>
              </a:rPr>
              <a:t>Memorize the main features of the</a:t>
            </a:r>
          </a:p>
          <a:p>
            <a:pPr lvl="1" eaLnBrk="1" hangingPunct="1">
              <a:lnSpc>
                <a:spcPct val="90000"/>
              </a:lnSpc>
            </a:pPr>
            <a:r>
              <a:rPr lang="en-US" sz="2000" dirty="0" smtClean="0">
                <a:latin typeface="Times New Roman" pitchFamily="18" charset="0"/>
                <a:cs typeface="Times New Roman" pitchFamily="18" charset="0"/>
              </a:rPr>
              <a:t>Bones of the thigh (femur &amp; patella)</a:t>
            </a:r>
          </a:p>
          <a:p>
            <a:pPr lvl="1" eaLnBrk="1" hangingPunct="1">
              <a:lnSpc>
                <a:spcPct val="90000"/>
              </a:lnSpc>
            </a:pPr>
            <a:r>
              <a:rPr lang="en-US" sz="2000" dirty="0" smtClean="0">
                <a:latin typeface="Times New Roman" pitchFamily="18" charset="0"/>
                <a:cs typeface="Times New Roman" pitchFamily="18" charset="0"/>
              </a:rPr>
              <a:t>Bones of the leg (tibia &amp; Fibula)</a:t>
            </a:r>
          </a:p>
          <a:p>
            <a:pPr lvl="1" eaLnBrk="1" hangingPunct="1">
              <a:lnSpc>
                <a:spcPct val="90000"/>
              </a:lnSpc>
            </a:pPr>
            <a:r>
              <a:rPr lang="en-US" sz="2000" dirty="0" smtClean="0">
                <a:latin typeface="Times New Roman" pitchFamily="18" charset="0"/>
                <a:cs typeface="Times New Roman" pitchFamily="18" charset="0"/>
              </a:rPr>
              <a:t>Bones of the foot (tarsals, metatarsals and phalanges)</a:t>
            </a:r>
          </a:p>
          <a:p>
            <a:pPr eaLnBrk="1" hangingPunct="1">
              <a:lnSpc>
                <a:spcPct val="90000"/>
              </a:lnSpc>
            </a:pPr>
            <a:r>
              <a:rPr lang="en-US" sz="2400" b="1" dirty="0" smtClean="0">
                <a:solidFill>
                  <a:srgbClr val="CC66FF"/>
                </a:solidFill>
                <a:latin typeface="Times New Roman" pitchFamily="18" charset="0"/>
                <a:cs typeface="Times New Roman" pitchFamily="18" charset="0"/>
              </a:rPr>
              <a:t>Recognize the side of the bone </a:t>
            </a: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395288" y="1341438"/>
            <a:ext cx="3600450" cy="4851400"/>
          </a:xfrm>
          <a:prstGeom prst="rect">
            <a:avLst/>
          </a:prstGeom>
          <a:noFill/>
          <a:ln w="9525">
            <a:solidFill>
              <a:schemeClr val="tx1"/>
            </a:solidFill>
            <a:miter lim="800000"/>
            <a:headEnd/>
            <a:tailEnd/>
          </a:ln>
        </p:spPr>
      </p:pic>
      <p:sp>
        <p:nvSpPr>
          <p:cNvPr id="21508" name="Rectangle 5"/>
          <p:cNvSpPr>
            <a:spLocks noChangeArrowheads="1"/>
          </p:cNvSpPr>
          <p:nvPr/>
        </p:nvSpPr>
        <p:spPr bwMode="auto">
          <a:xfrm>
            <a:off x="4500563" y="1268412"/>
            <a:ext cx="4392612" cy="4968899"/>
          </a:xfrm>
          <a:prstGeom prst="rect">
            <a:avLst/>
          </a:prstGeom>
          <a:noFill/>
          <a:ln w="9525">
            <a:solidFill>
              <a:schemeClr val="tx1"/>
            </a:solidFill>
            <a:miter lim="800000"/>
            <a:headEnd/>
            <a:tailEnd/>
          </a:ln>
        </p:spPr>
        <p:txBody>
          <a:bodyPr/>
          <a:lstStyle/>
          <a:p>
            <a:pPr marL="342900" indent="-342900">
              <a:lnSpc>
                <a:spcPct val="80000"/>
              </a:lnSpc>
              <a:spcBef>
                <a:spcPct val="20000"/>
              </a:spcBef>
            </a:pPr>
            <a:r>
              <a:rPr lang="en-US" sz="2400" b="1" dirty="0" smtClean="0">
                <a:solidFill>
                  <a:srgbClr val="FF3300"/>
                </a:solidFill>
              </a:rPr>
              <a:t>Five Metatarsal bones</a:t>
            </a:r>
            <a:r>
              <a:rPr lang="en-US" sz="2000" b="1" dirty="0" smtClean="0">
                <a:solidFill>
                  <a:srgbClr val="FF3300"/>
                </a:solidFill>
              </a:rPr>
              <a:t> </a:t>
            </a:r>
            <a:endParaRPr lang="en-US" sz="2000" b="1" dirty="0">
              <a:solidFill>
                <a:srgbClr val="FF3300"/>
              </a:solidFill>
            </a:endParaRPr>
          </a:p>
          <a:p>
            <a:pPr marL="800100" lvl="1" indent="-342900">
              <a:lnSpc>
                <a:spcPct val="80000"/>
              </a:lnSpc>
              <a:spcBef>
                <a:spcPct val="20000"/>
              </a:spcBef>
              <a:buFontTx/>
              <a:buChar char="•"/>
            </a:pPr>
            <a:r>
              <a:rPr lang="en-US" sz="2000" dirty="0">
                <a:solidFill>
                  <a:schemeClr val="tx2"/>
                </a:solidFill>
              </a:rPr>
              <a:t>They are numbered from medial to lateral.</a:t>
            </a:r>
          </a:p>
          <a:p>
            <a:pPr marL="800100" lvl="1" indent="-342900">
              <a:lnSpc>
                <a:spcPct val="80000"/>
              </a:lnSpc>
              <a:spcBef>
                <a:spcPct val="20000"/>
              </a:spcBef>
              <a:buFontTx/>
              <a:buChar char="•"/>
            </a:pPr>
            <a:r>
              <a:rPr lang="en-US" sz="2000" dirty="0">
                <a:solidFill>
                  <a:schemeClr val="tx2"/>
                </a:solidFill>
              </a:rPr>
              <a:t>1</a:t>
            </a:r>
            <a:r>
              <a:rPr lang="en-US" sz="2000" baseline="30000" dirty="0">
                <a:solidFill>
                  <a:schemeClr val="tx2"/>
                </a:solidFill>
              </a:rPr>
              <a:t>st</a:t>
            </a:r>
            <a:r>
              <a:rPr lang="en-US" sz="2000" dirty="0">
                <a:solidFill>
                  <a:schemeClr val="tx2"/>
                </a:solidFill>
              </a:rPr>
              <a:t> metatarsal bone is large and lies medially.</a:t>
            </a:r>
          </a:p>
          <a:p>
            <a:pPr marL="800100" lvl="1" indent="-342900">
              <a:lnSpc>
                <a:spcPct val="80000"/>
              </a:lnSpc>
              <a:spcBef>
                <a:spcPct val="20000"/>
              </a:spcBef>
              <a:buFontTx/>
              <a:buChar char="•"/>
            </a:pPr>
            <a:r>
              <a:rPr lang="en-US" sz="2000" dirty="0">
                <a:solidFill>
                  <a:schemeClr val="tx2"/>
                </a:solidFill>
              </a:rPr>
              <a:t>Each metatarsal bone has a base (proximal</a:t>
            </a:r>
            <a:r>
              <a:rPr lang="en-US" sz="2000" dirty="0" smtClean="0">
                <a:solidFill>
                  <a:schemeClr val="tx2"/>
                </a:solidFill>
              </a:rPr>
              <a:t>) </a:t>
            </a:r>
            <a:r>
              <a:rPr lang="en-US" sz="2000" dirty="0">
                <a:solidFill>
                  <a:schemeClr val="tx2"/>
                </a:solidFill>
              </a:rPr>
              <a:t>a shaft and a head (distal</a:t>
            </a:r>
            <a:r>
              <a:rPr lang="en-US" sz="2000" dirty="0" smtClean="0">
                <a:solidFill>
                  <a:schemeClr val="tx2"/>
                </a:solidFill>
              </a:rPr>
              <a:t>)</a:t>
            </a:r>
          </a:p>
          <a:p>
            <a:pPr marL="800100" lvl="1" indent="-342900">
              <a:lnSpc>
                <a:spcPct val="80000"/>
              </a:lnSpc>
              <a:spcBef>
                <a:spcPct val="20000"/>
              </a:spcBef>
              <a:buFontTx/>
              <a:buChar char="•"/>
            </a:pPr>
            <a:endParaRPr lang="en-US" sz="2000" b="1" dirty="0">
              <a:solidFill>
                <a:schemeClr val="tx2"/>
              </a:solidFill>
            </a:endParaRPr>
          </a:p>
          <a:p>
            <a:pPr marL="342900" indent="-342900">
              <a:lnSpc>
                <a:spcPct val="80000"/>
              </a:lnSpc>
              <a:spcBef>
                <a:spcPct val="20000"/>
              </a:spcBef>
            </a:pPr>
            <a:r>
              <a:rPr lang="en-US" sz="2400" b="1" dirty="0" smtClean="0">
                <a:solidFill>
                  <a:srgbClr val="FF3300"/>
                </a:solidFill>
              </a:rPr>
              <a:t>Fourteen phalanges </a:t>
            </a:r>
            <a:endParaRPr lang="en-US" sz="2400" b="1" dirty="0">
              <a:solidFill>
                <a:srgbClr val="FF3300"/>
              </a:solidFill>
            </a:endParaRPr>
          </a:p>
          <a:p>
            <a:pPr marL="800100" lvl="1" indent="-342900">
              <a:lnSpc>
                <a:spcPct val="80000"/>
              </a:lnSpc>
              <a:spcBef>
                <a:spcPct val="20000"/>
              </a:spcBef>
              <a:buFontTx/>
              <a:buChar char="•"/>
            </a:pPr>
            <a:r>
              <a:rPr lang="en-US" sz="2000" dirty="0" smtClean="0">
                <a:solidFill>
                  <a:schemeClr val="tx2"/>
                </a:solidFill>
              </a:rPr>
              <a:t>Two </a:t>
            </a:r>
            <a:r>
              <a:rPr lang="en-US" sz="2000" dirty="0">
                <a:solidFill>
                  <a:schemeClr val="tx2"/>
                </a:solidFill>
              </a:rPr>
              <a:t>phalanges for big toe (</a:t>
            </a:r>
            <a:r>
              <a:rPr lang="en-US" sz="2000" i="1" dirty="0">
                <a:solidFill>
                  <a:schemeClr val="tx2"/>
                </a:solidFill>
              </a:rPr>
              <a:t>proximal &amp; distal</a:t>
            </a:r>
            <a:r>
              <a:rPr lang="en-US" sz="2000" dirty="0">
                <a:solidFill>
                  <a:schemeClr val="tx2"/>
                </a:solidFill>
              </a:rPr>
              <a:t>)</a:t>
            </a:r>
          </a:p>
          <a:p>
            <a:pPr marL="800100" lvl="1" indent="-342900">
              <a:lnSpc>
                <a:spcPct val="80000"/>
              </a:lnSpc>
              <a:spcBef>
                <a:spcPct val="20000"/>
              </a:spcBef>
              <a:buFontTx/>
              <a:buChar char="•"/>
            </a:pPr>
            <a:r>
              <a:rPr lang="en-US" sz="2000" dirty="0" smtClean="0">
                <a:solidFill>
                  <a:schemeClr val="tx2"/>
                </a:solidFill>
              </a:rPr>
              <a:t>Three </a:t>
            </a:r>
            <a:r>
              <a:rPr lang="en-US" sz="2000" dirty="0">
                <a:solidFill>
                  <a:schemeClr val="tx2"/>
                </a:solidFill>
              </a:rPr>
              <a:t>phalanges for each of the lateral 4 toes (</a:t>
            </a:r>
            <a:r>
              <a:rPr lang="en-US" sz="2000" i="1" dirty="0">
                <a:solidFill>
                  <a:schemeClr val="tx2"/>
                </a:solidFill>
              </a:rPr>
              <a:t>proximal, middle &amp; distal</a:t>
            </a:r>
            <a:r>
              <a:rPr lang="en-US" sz="2000" dirty="0">
                <a:solidFill>
                  <a:schemeClr val="tx2"/>
                </a:solidFill>
              </a:rPr>
              <a:t>)</a:t>
            </a:r>
          </a:p>
          <a:p>
            <a:pPr marL="800100" lvl="1" indent="-342900">
              <a:lnSpc>
                <a:spcPct val="80000"/>
              </a:lnSpc>
              <a:spcBef>
                <a:spcPct val="20000"/>
              </a:spcBef>
              <a:buFontTx/>
              <a:buChar char="•"/>
            </a:pPr>
            <a:r>
              <a:rPr lang="en-US" sz="2000" dirty="0">
                <a:solidFill>
                  <a:schemeClr val="tx2"/>
                </a:solidFill>
              </a:rPr>
              <a:t>Each phalanx has base, shaft and a head.</a:t>
            </a:r>
          </a:p>
        </p:txBody>
      </p:sp>
      <p:sp>
        <p:nvSpPr>
          <p:cNvPr id="7"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0" y="0"/>
            <a:ext cx="9144000" cy="620688"/>
          </a:xfrm>
        </p:spPr>
        <p:style>
          <a:lnRef idx="0">
            <a:schemeClr val="accent2"/>
          </a:lnRef>
          <a:fillRef idx="3">
            <a:schemeClr val="accent2"/>
          </a:fillRef>
          <a:effectRef idx="3">
            <a:schemeClr val="accent2"/>
          </a:effectRef>
          <a:fontRef idx="minor">
            <a:schemeClr val="lt1"/>
          </a:fontRef>
        </p:style>
        <p:txBody>
          <a:bodyPr/>
          <a:lstStyle/>
          <a:p>
            <a:pPr>
              <a:defRPr/>
            </a:pPr>
            <a:r>
              <a:rPr lang="en-US" sz="3200" b="1" dirty="0" smtClean="0">
                <a:solidFill>
                  <a:schemeClr val="bg1"/>
                </a:solidFill>
              </a:rPr>
              <a:t>Bottom line</a:t>
            </a:r>
            <a:endParaRPr lang="en-US" sz="3200" b="1" dirty="0" smtClean="0">
              <a:solidFill>
                <a:schemeClr val="bg1"/>
              </a:solidFill>
            </a:endParaRPr>
          </a:p>
        </p:txBody>
      </p:sp>
      <p:sp>
        <p:nvSpPr>
          <p:cNvPr id="22533" name="Subtitle 2"/>
          <p:cNvSpPr>
            <a:spLocks noGrp="1"/>
          </p:cNvSpPr>
          <p:nvPr>
            <p:ph type="subTitle" idx="1"/>
          </p:nvPr>
        </p:nvSpPr>
        <p:spPr>
          <a:xfrm>
            <a:off x="72231" y="692696"/>
            <a:ext cx="8999538" cy="5904656"/>
          </a:xfrm>
          <a:ln>
            <a:solidFill>
              <a:schemeClr val="tx1"/>
            </a:solidFill>
          </a:ln>
        </p:spPr>
        <p:txBody>
          <a:bodyPr/>
          <a:lstStyle/>
          <a:p>
            <a:pPr algn="l">
              <a:buFont typeface="Wingdings" pitchFamily="2" charset="2"/>
              <a:buChar char="§"/>
            </a:pPr>
            <a:r>
              <a:rPr lang="en-US" sz="2000" b="1" dirty="0" smtClean="0">
                <a:solidFill>
                  <a:srgbClr val="FF0000"/>
                </a:solidFill>
                <a:latin typeface="Times New Roman" pitchFamily="18" charset="0"/>
                <a:cs typeface="Times New Roman" pitchFamily="18" charset="0"/>
              </a:rPr>
              <a:t>Skeleton of lower limb consists of:</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Femur: </a:t>
            </a:r>
            <a:r>
              <a:rPr lang="en-US" sz="1800" dirty="0" smtClean="0">
                <a:latin typeface="Times New Roman" pitchFamily="18" charset="0"/>
                <a:cs typeface="Times New Roman" pitchFamily="18" charset="0"/>
              </a:rPr>
              <a:t>is the bone of thigh.</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Tibia</a:t>
            </a:r>
            <a:r>
              <a:rPr lang="en-US" sz="1800" b="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is the medial bone of the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Fibula: </a:t>
            </a:r>
            <a:r>
              <a:rPr lang="en-US" sz="1800" dirty="0" smtClean="0">
                <a:latin typeface="Times New Roman" pitchFamily="18" charset="0"/>
                <a:cs typeface="Times New Roman" pitchFamily="18" charset="0"/>
              </a:rPr>
              <a:t>is the lateral bone of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Skeleton of foot:</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Tarsal bones </a:t>
            </a:r>
            <a:r>
              <a:rPr lang="en-US" sz="1800" dirty="0" smtClean="0">
                <a:latin typeface="Times New Roman" pitchFamily="18" charset="0"/>
                <a:cs typeface="Times New Roman" pitchFamily="18" charset="0"/>
              </a:rPr>
              <a:t>(7 in number), </a:t>
            </a:r>
            <a:r>
              <a:rPr lang="en-US" sz="1800" dirty="0" err="1" smtClean="0">
                <a:latin typeface="Times New Roman" pitchFamily="18" charset="0"/>
                <a:cs typeface="Times New Roman" pitchFamily="18" charset="0"/>
              </a:rPr>
              <a:t>calcaneum</a:t>
            </a:r>
            <a:r>
              <a:rPr lang="en-US" sz="1800" dirty="0" smtClean="0">
                <a:latin typeface="Times New Roman" pitchFamily="18" charset="0"/>
                <a:cs typeface="Times New Roman" pitchFamily="18" charset="0"/>
              </a:rPr>
              <a:t> is the largest bone forming the heel.</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Metatarsal bones </a:t>
            </a:r>
            <a:r>
              <a:rPr lang="en-US" sz="1800" dirty="0" smtClean="0">
                <a:latin typeface="Times New Roman" pitchFamily="18" charset="0"/>
                <a:cs typeface="Times New Roman" pitchFamily="18" charset="0"/>
              </a:rPr>
              <a:t>(5 in number).</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Phalanges</a:t>
            </a:r>
            <a:r>
              <a:rPr lang="en-US" sz="1800" dirty="0" smtClean="0">
                <a:latin typeface="Times New Roman" pitchFamily="18" charset="0"/>
                <a:cs typeface="Times New Roman" pitchFamily="18" charset="0"/>
              </a:rPr>
              <a:t> (14 in number).</a:t>
            </a:r>
          </a:p>
          <a:p>
            <a:pPr algn="l"/>
            <a:r>
              <a:rPr lang="en-US" sz="2000" b="1" dirty="0" smtClean="0">
                <a:solidFill>
                  <a:srgbClr val="FF0000"/>
                </a:solidFill>
                <a:latin typeface="Times New Roman" pitchFamily="18" charset="0"/>
                <a:cs typeface="Times New Roman" pitchFamily="18" charset="0"/>
              </a:rPr>
              <a:t>The subcutaneous parts of bones in the lower limb are: </a:t>
            </a:r>
          </a:p>
          <a:p>
            <a:pPr algn="l">
              <a:buFont typeface="Wingdings" pitchFamily="2" charset="2"/>
              <a:buChar char="§"/>
            </a:pPr>
            <a:r>
              <a:rPr lang="en-US" sz="1800" dirty="0" smtClean="0">
                <a:latin typeface="Times New Roman" pitchFamily="18" charset="0"/>
                <a:cs typeface="Times New Roman" pitchFamily="18" charset="0"/>
              </a:rPr>
              <a:t>Patella.</a:t>
            </a:r>
          </a:p>
          <a:p>
            <a:pPr algn="l">
              <a:buFont typeface="Wingdings" pitchFamily="2" charset="2"/>
              <a:buChar char="§"/>
            </a:pPr>
            <a:r>
              <a:rPr lang="en-US" sz="1800" dirty="0" smtClean="0">
                <a:latin typeface="Times New Roman" pitchFamily="18" charset="0"/>
                <a:cs typeface="Times New Roman" pitchFamily="18" charset="0"/>
              </a:rPr>
              <a:t>Anterior border of the tibia </a:t>
            </a:r>
          </a:p>
          <a:p>
            <a:pPr algn="l">
              <a:buFont typeface="Wingdings" pitchFamily="2" charset="2"/>
              <a:buChar char="§"/>
            </a:pPr>
            <a:r>
              <a:rPr lang="en-US" sz="1800" dirty="0" smtClean="0">
                <a:latin typeface="Times New Roman" pitchFamily="18" charset="0"/>
                <a:cs typeface="Times New Roman" pitchFamily="18" charset="0"/>
              </a:rPr>
              <a:t>Tibial </a:t>
            </a:r>
            <a:r>
              <a:rPr lang="en-US" sz="1800" dirty="0" err="1" smtClean="0">
                <a:latin typeface="Times New Roman" pitchFamily="18" charset="0"/>
                <a:cs typeface="Times New Roman" pitchFamily="18" charset="0"/>
              </a:rPr>
              <a:t>tuberosity</a:t>
            </a:r>
            <a:r>
              <a:rPr lang="en-US" sz="1800" dirty="0" smtClean="0">
                <a:latin typeface="Times New Roman" pitchFamily="18" charset="0"/>
                <a:cs typeface="Times New Roman" pitchFamily="18" charset="0"/>
              </a:rPr>
              <a:t>.</a:t>
            </a:r>
          </a:p>
          <a:p>
            <a:pPr algn="l">
              <a:buFont typeface="Wingdings" pitchFamily="2" charset="2"/>
              <a:buChar char="§"/>
            </a:pPr>
            <a:r>
              <a:rPr lang="en-US" sz="1800" dirty="0" smtClean="0">
                <a:latin typeface="Times New Roman" pitchFamily="18" charset="0"/>
                <a:cs typeface="Times New Roman" pitchFamily="18" charset="0"/>
              </a:rPr>
              <a:t>Medial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tibia.</a:t>
            </a:r>
          </a:p>
          <a:p>
            <a:pPr algn="l">
              <a:buFont typeface="Wingdings" pitchFamily="2" charset="2"/>
              <a:buChar char="§"/>
            </a:pPr>
            <a:r>
              <a:rPr lang="en-US" sz="1800" dirty="0" smtClean="0">
                <a:latin typeface="Times New Roman" pitchFamily="18" charset="0"/>
                <a:cs typeface="Times New Roman" pitchFamily="18" charset="0"/>
              </a:rPr>
              <a:t>Lateral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fibula.</a:t>
            </a:r>
          </a:p>
          <a:p>
            <a:pPr algn="l">
              <a:buFont typeface="Wingdings" pitchFamily="2" charset="2"/>
              <a:buChar char="§"/>
            </a:pPr>
            <a:r>
              <a:rPr lang="en-US" sz="1800" b="1" dirty="0" smtClean="0">
                <a:solidFill>
                  <a:srgbClr val="CC00FF"/>
                </a:solidFill>
              </a:rPr>
              <a:t>The foot is a complex structure. There are 26 bones in each foot  alone. The foot is also well muscled and is supported by ligaments and tissue known as fascia. Support is of prime importance in the foot, as it bears the weight of the body and must adopt different configurations to permit locomotion. </a:t>
            </a:r>
          </a:p>
          <a:p>
            <a:pPr algn="l">
              <a:buFont typeface="Wingdings" pitchFamily="2" charset="2"/>
              <a:buChar char="§"/>
            </a:pPr>
            <a:endParaRPr lang="en-US" sz="1800"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564905"/>
            <a:ext cx="9144000" cy="149845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5400" b="1" dirty="0" smtClean="0">
                <a:solidFill>
                  <a:schemeClr val="bg1"/>
                </a:solidFill>
              </a:rPr>
              <a:t>Have Good Day</a:t>
            </a:r>
            <a:endParaRPr lang="en-US" sz="5400" b="1" dirty="0"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226" y="0"/>
            <a:ext cx="9121774"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THIGH</a:t>
            </a:r>
            <a:br>
              <a:rPr lang="en-US" sz="3200" b="1" dirty="0" smtClean="0">
                <a:solidFill>
                  <a:schemeClr val="bg1"/>
                </a:solidFill>
              </a:rPr>
            </a:br>
            <a:r>
              <a:rPr lang="en-US" sz="3200" b="1" dirty="0" smtClean="0">
                <a:solidFill>
                  <a:schemeClr val="bg1"/>
                </a:solidFill>
              </a:rPr>
              <a:t>(Femur and Patella)</a:t>
            </a:r>
          </a:p>
        </p:txBody>
      </p:sp>
      <p:sp>
        <p:nvSpPr>
          <p:cNvPr id="4101" name="Rectangle 3"/>
          <p:cNvSpPr>
            <a:spLocks noGrp="1" noChangeArrowheads="1"/>
          </p:cNvSpPr>
          <p:nvPr>
            <p:ph type="body" idx="1"/>
          </p:nvPr>
        </p:nvSpPr>
        <p:spPr>
          <a:xfrm>
            <a:off x="4283968" y="1845047"/>
            <a:ext cx="4392612" cy="3096121"/>
          </a:xfrm>
          <a:ln>
            <a:solidFill>
              <a:schemeClr val="tx1"/>
            </a:solidFill>
          </a:ln>
        </p:spPr>
        <p:txBody>
          <a:bodyPr/>
          <a:lstStyle/>
          <a:p>
            <a:pPr eaLnBrk="1" hangingPunct="1">
              <a:lnSpc>
                <a:spcPct val="90000"/>
              </a:lnSpc>
              <a:buFontTx/>
              <a:buNone/>
            </a:pPr>
            <a:r>
              <a:rPr lang="en-US" b="1" dirty="0" smtClean="0">
                <a:solidFill>
                  <a:srgbClr val="FF3300"/>
                </a:solidFill>
              </a:rPr>
              <a:t>Femur:</a:t>
            </a:r>
            <a:r>
              <a:rPr lang="en-US" dirty="0" smtClean="0"/>
              <a:t> </a:t>
            </a:r>
          </a:p>
          <a:p>
            <a:pPr eaLnBrk="1" hangingPunct="1">
              <a:lnSpc>
                <a:spcPct val="90000"/>
              </a:lnSpc>
              <a:buFont typeface="Wingdings" pitchFamily="2" charset="2"/>
              <a:buChar char="§"/>
            </a:pPr>
            <a:r>
              <a:rPr lang="en-US" sz="2800" dirty="0" smtClean="0"/>
              <a:t>Articulates above with acetabulum of hip bone to form the hip joint</a:t>
            </a:r>
          </a:p>
          <a:p>
            <a:pPr eaLnBrk="1" hangingPunct="1">
              <a:lnSpc>
                <a:spcPct val="90000"/>
              </a:lnSpc>
              <a:buFont typeface="Wingdings" pitchFamily="2" charset="2"/>
              <a:buChar char="§"/>
            </a:pPr>
            <a:r>
              <a:rPr lang="en-US" sz="2800" dirty="0" smtClean="0"/>
              <a:t>Articulates below with tibia and patella to form the knee joint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3024336" cy="53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BONES OF THIGH (Femur and Patella)</a:t>
            </a:r>
          </a:p>
        </p:txBody>
      </p:sp>
      <p:sp>
        <p:nvSpPr>
          <p:cNvPr id="5125" name="Rectangle 3"/>
          <p:cNvSpPr>
            <a:spLocks noGrp="1" noChangeArrowheads="1"/>
          </p:cNvSpPr>
          <p:nvPr>
            <p:ph type="body" idx="1"/>
          </p:nvPr>
        </p:nvSpPr>
        <p:spPr>
          <a:xfrm>
            <a:off x="107504" y="2492896"/>
            <a:ext cx="2016224" cy="1872208"/>
          </a:xfrm>
          <a:ln>
            <a:solidFill>
              <a:schemeClr val="tx2"/>
            </a:solidFill>
          </a:ln>
        </p:spPr>
        <p:txBody>
          <a:bodyPr/>
          <a:lstStyle/>
          <a:p>
            <a:pPr eaLnBrk="1" hangingPunct="1"/>
            <a:r>
              <a:rPr lang="en-US" b="1" dirty="0" smtClean="0">
                <a:solidFill>
                  <a:srgbClr val="FF3300"/>
                </a:solidFill>
              </a:rPr>
              <a:t>Femur</a:t>
            </a:r>
            <a:r>
              <a:rPr lang="en-US" sz="2400" dirty="0" smtClean="0"/>
              <a:t> </a:t>
            </a:r>
          </a:p>
          <a:p>
            <a:pPr eaLnBrk="1" hangingPunct="1">
              <a:buFontTx/>
              <a:buNone/>
            </a:pPr>
            <a:r>
              <a:rPr lang="en-US" sz="1800" dirty="0" smtClean="0">
                <a:solidFill>
                  <a:srgbClr val="6600FF"/>
                </a:solidFill>
              </a:rPr>
              <a:t>   </a:t>
            </a:r>
            <a:r>
              <a:rPr lang="en-US" sz="1800" b="1" u="sng" dirty="0" smtClean="0">
                <a:solidFill>
                  <a:srgbClr val="6600FF"/>
                </a:solidFill>
              </a:rPr>
              <a:t>Consists of:</a:t>
            </a:r>
          </a:p>
          <a:p>
            <a:pPr eaLnBrk="1" hangingPunct="1"/>
            <a:r>
              <a:rPr lang="en-US" sz="1800" dirty="0" smtClean="0"/>
              <a:t>Upper end</a:t>
            </a:r>
          </a:p>
          <a:p>
            <a:pPr eaLnBrk="1" hangingPunct="1"/>
            <a:r>
              <a:rPr lang="en-US" sz="1800" dirty="0" smtClean="0"/>
              <a:t>Shaft</a:t>
            </a:r>
          </a:p>
          <a:p>
            <a:pPr eaLnBrk="1" hangingPunct="1"/>
            <a:r>
              <a:rPr lang="en-US" sz="1800" dirty="0" smtClean="0"/>
              <a:t>Lower end</a:t>
            </a:r>
          </a:p>
          <a:p>
            <a:pPr eaLnBrk="1" hangingPunct="1"/>
            <a:endParaRPr lang="en-US" dirty="0" smtClean="0"/>
          </a:p>
        </p:txBody>
      </p:sp>
      <p:pic>
        <p:nvPicPr>
          <p:cNvPr id="512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53000"/>
                    </a14:imgEffect>
                  </a14:imgLayer>
                </a14:imgProps>
              </a:ext>
            </a:extLst>
          </a:blip>
          <a:srcRect/>
          <a:stretch>
            <a:fillRect/>
          </a:stretch>
        </p:blipFill>
        <p:spPr bwMode="auto">
          <a:xfrm>
            <a:off x="2339752" y="1340768"/>
            <a:ext cx="6574010"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8509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UPPER END OF FEMUR</a:t>
            </a:r>
          </a:p>
        </p:txBody>
      </p:sp>
      <p:sp>
        <p:nvSpPr>
          <p:cNvPr id="6149" name="Rectangle 3"/>
          <p:cNvSpPr>
            <a:spLocks noGrp="1" noChangeArrowheads="1"/>
          </p:cNvSpPr>
          <p:nvPr>
            <p:ph type="body" idx="1"/>
          </p:nvPr>
        </p:nvSpPr>
        <p:spPr>
          <a:xfrm>
            <a:off x="4355976" y="2492896"/>
            <a:ext cx="4464942" cy="3024113"/>
          </a:xfrm>
          <a:ln>
            <a:solidFill>
              <a:schemeClr val="tx2"/>
            </a:solidFill>
          </a:ln>
        </p:spPr>
        <p:txBody>
          <a:bodyPr/>
          <a:lstStyle/>
          <a:p>
            <a:pPr eaLnBrk="1" hangingPunct="1">
              <a:lnSpc>
                <a:spcPct val="80000"/>
              </a:lnSpc>
            </a:pPr>
            <a:r>
              <a:rPr lang="en-US" sz="2400" b="1" dirty="0" smtClean="0">
                <a:solidFill>
                  <a:srgbClr val="FF3300"/>
                </a:solidFill>
              </a:rPr>
              <a:t>Head:</a:t>
            </a:r>
          </a:p>
          <a:p>
            <a:pPr eaLnBrk="1" hangingPunct="1">
              <a:lnSpc>
                <a:spcPct val="80000"/>
              </a:lnSpc>
            </a:pPr>
            <a:r>
              <a:rPr lang="en-US" sz="2000" dirty="0" smtClean="0"/>
              <a:t>It articulates with acetabulum of hip bone to form </a:t>
            </a:r>
            <a:r>
              <a:rPr lang="en-US" sz="2000" u="sng" dirty="0" smtClean="0"/>
              <a:t>hip joint</a:t>
            </a:r>
          </a:p>
          <a:p>
            <a:pPr eaLnBrk="1" hangingPunct="1">
              <a:lnSpc>
                <a:spcPct val="80000"/>
              </a:lnSpc>
            </a:pPr>
            <a:r>
              <a:rPr lang="en-US" sz="2000" dirty="0" smtClean="0"/>
              <a:t>Has a depression in the center (fovea </a:t>
            </a:r>
            <a:r>
              <a:rPr lang="en-US" sz="2000" dirty="0" err="1" smtClean="0"/>
              <a:t>capitis</a:t>
            </a:r>
            <a:r>
              <a:rPr lang="en-US" sz="2000" dirty="0" smtClean="0"/>
              <a:t>), for the attachment </a:t>
            </a:r>
            <a:r>
              <a:rPr lang="en-US" sz="2000" u="sng" dirty="0" smtClean="0"/>
              <a:t>of ligament of the</a:t>
            </a:r>
            <a:r>
              <a:rPr lang="en-US" sz="2000" dirty="0" smtClean="0"/>
              <a:t> </a:t>
            </a:r>
            <a:r>
              <a:rPr lang="en-US" sz="2000" u="sng" dirty="0" smtClean="0"/>
              <a:t>head</a:t>
            </a:r>
          </a:p>
          <a:p>
            <a:pPr eaLnBrk="1" hangingPunct="1">
              <a:lnSpc>
                <a:spcPct val="80000"/>
              </a:lnSpc>
            </a:pPr>
            <a:r>
              <a:rPr lang="en-US" sz="2000" u="sng" dirty="0" smtClean="0"/>
              <a:t>Obturator artery</a:t>
            </a:r>
            <a:r>
              <a:rPr lang="en-US" sz="2000" dirty="0" smtClean="0"/>
              <a:t> passes along this ligament to supply head of femur</a:t>
            </a:r>
          </a:p>
          <a:p>
            <a:pPr eaLnBrk="1" hangingPunct="1">
              <a:lnSpc>
                <a:spcPct val="80000"/>
              </a:lnSpc>
            </a:pPr>
            <a:r>
              <a:rPr lang="en-US" sz="2400" b="1" dirty="0" smtClean="0">
                <a:solidFill>
                  <a:srgbClr val="FF3300"/>
                </a:solidFill>
              </a:rPr>
              <a:t>Neck: </a:t>
            </a:r>
          </a:p>
          <a:p>
            <a:pPr eaLnBrk="1" hangingPunct="1">
              <a:lnSpc>
                <a:spcPct val="80000"/>
              </a:lnSpc>
            </a:pPr>
            <a:r>
              <a:rPr lang="en-US" sz="2000" dirty="0" smtClean="0"/>
              <a:t>It connects head to the shaft</a:t>
            </a:r>
          </a:p>
        </p:txBody>
      </p:sp>
      <p:pic>
        <p:nvPicPr>
          <p:cNvPr id="6150" name="Picture 5"/>
          <p:cNvPicPr>
            <a:picLocks noChangeAspect="1" noChangeArrowheads="1"/>
          </p:cNvPicPr>
          <p:nvPr/>
        </p:nvPicPr>
        <p:blipFill>
          <a:blip r:embed="rId2" cstate="print">
            <a:lum bright="-26000" contrast="40000"/>
          </a:blip>
          <a:srcRect/>
          <a:stretch>
            <a:fillRect/>
          </a:stretch>
        </p:blipFill>
        <p:spPr bwMode="auto">
          <a:xfrm>
            <a:off x="179388" y="1268413"/>
            <a:ext cx="4176712" cy="250825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lum bright="-26000" contrast="48000"/>
          </a:blip>
          <a:srcRect/>
          <a:stretch>
            <a:fillRect/>
          </a:stretch>
        </p:blipFill>
        <p:spPr bwMode="auto">
          <a:xfrm>
            <a:off x="1187450" y="3789363"/>
            <a:ext cx="2592388" cy="281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77809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UPPER END OF FEMUR</a:t>
            </a:r>
          </a:p>
        </p:txBody>
      </p:sp>
      <p:sp>
        <p:nvSpPr>
          <p:cNvPr id="7173" name="Rectangle 3"/>
          <p:cNvSpPr>
            <a:spLocks noGrp="1" noChangeArrowheads="1"/>
          </p:cNvSpPr>
          <p:nvPr>
            <p:ph type="body" idx="1"/>
          </p:nvPr>
        </p:nvSpPr>
        <p:spPr>
          <a:xfrm>
            <a:off x="5004048" y="2204864"/>
            <a:ext cx="4032125" cy="3096567"/>
          </a:xfrm>
        </p:spPr>
        <p:txBody>
          <a:bodyPr/>
          <a:lstStyle/>
          <a:p>
            <a:pPr eaLnBrk="1" hangingPunct="1">
              <a:lnSpc>
                <a:spcPct val="90000"/>
              </a:lnSpc>
            </a:pPr>
            <a:r>
              <a:rPr lang="en-US" sz="2000" b="1" dirty="0" smtClean="0">
                <a:solidFill>
                  <a:srgbClr val="FF3300"/>
                </a:solidFill>
              </a:rPr>
              <a:t>Greater and lesser trochanters</a:t>
            </a:r>
          </a:p>
          <a:p>
            <a:pPr eaLnBrk="1" hangingPunct="1">
              <a:lnSpc>
                <a:spcPct val="90000"/>
              </a:lnSpc>
            </a:pPr>
            <a:r>
              <a:rPr lang="en-US" sz="2000" b="1" dirty="0" smtClean="0">
                <a:solidFill>
                  <a:srgbClr val="33CC33"/>
                </a:solidFill>
              </a:rPr>
              <a:t>Anteriorly</a:t>
            </a:r>
          </a:p>
          <a:p>
            <a:pPr marL="0" indent="0" eaLnBrk="1" hangingPunct="1">
              <a:lnSpc>
                <a:spcPct val="90000"/>
              </a:lnSpc>
              <a:buNone/>
            </a:pPr>
            <a:r>
              <a:rPr lang="en-US" sz="2000" dirty="0" smtClean="0"/>
              <a:t>connecting the 2 trochanters the </a:t>
            </a:r>
            <a:r>
              <a:rPr lang="en-US" sz="2000" b="1" dirty="0" smtClean="0">
                <a:solidFill>
                  <a:srgbClr val="CC66FF"/>
                </a:solidFill>
              </a:rPr>
              <a:t>inter-trochanteric line, </a:t>
            </a:r>
            <a:r>
              <a:rPr lang="en-US" sz="2000" dirty="0" smtClean="0"/>
              <a:t>where the </a:t>
            </a:r>
            <a:r>
              <a:rPr lang="en-US" sz="2000" b="1" i="1" u="sng" dirty="0" err="1" smtClean="0"/>
              <a:t>iliofemoral</a:t>
            </a:r>
            <a:r>
              <a:rPr lang="en-US" sz="2000" b="1" i="1" u="sng" dirty="0" smtClean="0"/>
              <a:t> ligament</a:t>
            </a:r>
            <a:r>
              <a:rPr lang="en-US" sz="2000" b="1" i="1" dirty="0" smtClean="0"/>
              <a:t> </a:t>
            </a:r>
            <a:r>
              <a:rPr lang="en-US" sz="2000" dirty="0" smtClean="0"/>
              <a:t>is attached</a:t>
            </a:r>
          </a:p>
          <a:p>
            <a:pPr eaLnBrk="1" hangingPunct="1">
              <a:lnSpc>
                <a:spcPct val="90000"/>
              </a:lnSpc>
            </a:pPr>
            <a:r>
              <a:rPr lang="en-US" sz="2000" b="1" dirty="0" smtClean="0">
                <a:solidFill>
                  <a:srgbClr val="33CC33"/>
                </a:solidFill>
              </a:rPr>
              <a:t>Posteriorly</a:t>
            </a:r>
          </a:p>
          <a:p>
            <a:pPr marL="0" indent="0" eaLnBrk="1" hangingPunct="1">
              <a:lnSpc>
                <a:spcPct val="90000"/>
              </a:lnSpc>
              <a:buNone/>
            </a:pPr>
            <a:r>
              <a:rPr lang="en-US" sz="2000" dirty="0" smtClean="0"/>
              <a:t>the </a:t>
            </a:r>
            <a:r>
              <a:rPr lang="en-US" sz="2000" b="1" dirty="0" smtClean="0">
                <a:solidFill>
                  <a:srgbClr val="CC66FF"/>
                </a:solidFill>
              </a:rPr>
              <a:t>inter-trochanteric crest,</a:t>
            </a:r>
            <a:r>
              <a:rPr lang="en-US" sz="2000" dirty="0" smtClean="0"/>
              <a:t> on which is </a:t>
            </a:r>
            <a:r>
              <a:rPr lang="en-US" sz="2000" b="1" dirty="0" smtClean="0">
                <a:solidFill>
                  <a:srgbClr val="FF3300"/>
                </a:solidFill>
              </a:rPr>
              <a:t>the quadrate tubercle</a:t>
            </a:r>
          </a:p>
          <a:p>
            <a:pPr eaLnBrk="1" hangingPunct="1">
              <a:lnSpc>
                <a:spcPct val="90000"/>
              </a:lnSpc>
              <a:buFontTx/>
              <a:buNone/>
            </a:pPr>
            <a:endParaRPr lang="en-US" sz="2400" b="1" dirty="0" smtClean="0">
              <a:solidFill>
                <a:srgbClr val="FF3300"/>
              </a:solidFill>
            </a:endParaRPr>
          </a:p>
        </p:txBody>
      </p:sp>
      <p:pic>
        <p:nvPicPr>
          <p:cNvPr id="7174" name="Picture 5"/>
          <p:cNvPicPr>
            <a:picLocks noChangeAspect="1" noChangeArrowheads="1"/>
          </p:cNvPicPr>
          <p:nvPr/>
        </p:nvPicPr>
        <p:blipFill>
          <a:blip r:embed="rId2" cstate="print">
            <a:lum bright="-22000" contrast="36000"/>
          </a:blip>
          <a:srcRect/>
          <a:stretch>
            <a:fillRect/>
          </a:stretch>
        </p:blipFill>
        <p:spPr bwMode="auto">
          <a:xfrm>
            <a:off x="107950" y="1700213"/>
            <a:ext cx="4879975" cy="3529012"/>
          </a:xfrm>
          <a:prstGeom prst="rect">
            <a:avLst/>
          </a:prstGeom>
          <a:noFill/>
          <a:ln w="9525">
            <a:noFill/>
            <a:miter lim="800000"/>
            <a:headEnd/>
            <a:tailEnd/>
          </a:ln>
        </p:spPr>
      </p:pic>
      <p:sp>
        <p:nvSpPr>
          <p:cNvPr id="2" name="Rectangle 1"/>
          <p:cNvSpPr/>
          <p:nvPr/>
        </p:nvSpPr>
        <p:spPr>
          <a:xfrm>
            <a:off x="1115616" y="1916832"/>
            <a:ext cx="1152128"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83768" y="1916832"/>
            <a:ext cx="1152128"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0609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SHAFT OF FEMUR</a:t>
            </a:r>
          </a:p>
        </p:txBody>
      </p:sp>
      <p:sp>
        <p:nvSpPr>
          <p:cNvPr id="8197" name="Rectangle 5"/>
          <p:cNvSpPr>
            <a:spLocks noGrp="1" noChangeArrowheads="1"/>
          </p:cNvSpPr>
          <p:nvPr>
            <p:ph type="body" idx="1"/>
          </p:nvPr>
        </p:nvSpPr>
        <p:spPr>
          <a:xfrm>
            <a:off x="3635896" y="1124744"/>
            <a:ext cx="3168352" cy="5040783"/>
          </a:xfrm>
          <a:ln>
            <a:noFill/>
          </a:ln>
        </p:spPr>
        <p:txBody>
          <a:bodyPr/>
          <a:lstStyle/>
          <a:p>
            <a:pPr marL="0" indent="0" eaLnBrk="1" hangingPunct="1">
              <a:buNone/>
            </a:pPr>
            <a:r>
              <a:rPr lang="en-US" sz="2400" b="1" dirty="0">
                <a:solidFill>
                  <a:srgbClr val="FF3300"/>
                </a:solidFill>
              </a:rPr>
              <a:t>It has 3 borders </a:t>
            </a:r>
          </a:p>
          <a:p>
            <a:pPr marL="0" indent="0" eaLnBrk="1" hangingPunct="1">
              <a:buNone/>
            </a:pPr>
            <a:r>
              <a:rPr lang="en-US" sz="2400" b="1" dirty="0"/>
              <a:t>Two rounded</a:t>
            </a:r>
            <a:r>
              <a:rPr lang="en-US" sz="2400" dirty="0"/>
              <a:t> medial and </a:t>
            </a:r>
            <a:r>
              <a:rPr lang="en-US" sz="2400" dirty="0" smtClean="0"/>
              <a:t>lateral</a:t>
            </a:r>
          </a:p>
          <a:p>
            <a:pPr marL="0" indent="0" eaLnBrk="1" hangingPunct="1">
              <a:buNone/>
            </a:pPr>
            <a:r>
              <a:rPr lang="en-US" sz="2400" b="1" dirty="0"/>
              <a:t>One thick </a:t>
            </a:r>
            <a:r>
              <a:rPr lang="en-US" sz="2400" dirty="0"/>
              <a:t>posterior border or ridge called </a:t>
            </a:r>
            <a:r>
              <a:rPr lang="en-US" sz="2400" b="1" dirty="0" err="1">
                <a:solidFill>
                  <a:srgbClr val="6600FF"/>
                </a:solidFill>
              </a:rPr>
              <a:t>linea</a:t>
            </a:r>
            <a:r>
              <a:rPr lang="en-US" sz="2400" b="1" dirty="0">
                <a:solidFill>
                  <a:srgbClr val="6600FF"/>
                </a:solidFill>
              </a:rPr>
              <a:t> </a:t>
            </a:r>
            <a:r>
              <a:rPr lang="en-US" sz="2400" b="1" dirty="0" err="1">
                <a:solidFill>
                  <a:srgbClr val="6600FF"/>
                </a:solidFill>
              </a:rPr>
              <a:t>aspera</a:t>
            </a:r>
            <a:endParaRPr lang="en-US" sz="2400" b="1" dirty="0">
              <a:solidFill>
                <a:srgbClr val="FF3300"/>
              </a:solidFill>
            </a:endParaRPr>
          </a:p>
          <a:p>
            <a:pPr marL="0" indent="0" eaLnBrk="1" hangingPunct="1">
              <a:buNone/>
            </a:pPr>
            <a:endParaRPr lang="en-US" sz="2400" dirty="0"/>
          </a:p>
          <a:p>
            <a:pPr marL="0" indent="0" eaLnBrk="1" hangingPunct="1">
              <a:buNone/>
            </a:pPr>
            <a:r>
              <a:rPr lang="en-US" sz="2400" b="1" dirty="0" smtClean="0">
                <a:solidFill>
                  <a:srgbClr val="FF3300"/>
                </a:solidFill>
              </a:rPr>
              <a:t>It has 3 surfaces</a:t>
            </a:r>
          </a:p>
          <a:p>
            <a:pPr marL="0" indent="0" eaLnBrk="1" hangingPunct="1">
              <a:buNone/>
            </a:pPr>
            <a:r>
              <a:rPr lang="en-US" sz="2400" dirty="0" smtClean="0"/>
              <a:t>Anterior</a:t>
            </a:r>
          </a:p>
          <a:p>
            <a:pPr marL="0" indent="0" eaLnBrk="1" hangingPunct="1">
              <a:buNone/>
            </a:pPr>
            <a:r>
              <a:rPr lang="en-US" sz="2400" dirty="0" smtClean="0"/>
              <a:t>Medial</a:t>
            </a:r>
          </a:p>
          <a:p>
            <a:pPr marL="0" indent="0" eaLnBrk="1" hangingPunct="1">
              <a:buNone/>
            </a:pPr>
            <a:r>
              <a:rPr lang="en-US" sz="2400" dirty="0" smtClean="0"/>
              <a:t>Lateral</a:t>
            </a:r>
          </a:p>
          <a:p>
            <a:pPr marL="0" indent="0" eaLnBrk="1" hangingPunct="1">
              <a:buNone/>
            </a:pPr>
            <a:endParaRPr lang="en-US" sz="2400" dirty="0" smtClean="0"/>
          </a:p>
        </p:txBody>
      </p:sp>
      <p:pic>
        <p:nvPicPr>
          <p:cNvPr id="8198" name="Picture 6" descr="Gray245.png">
            <a:hlinkClick r:id="rId2"/>
          </p:cNvPr>
          <p:cNvPicPr>
            <a:picLocks noChangeAspect="1" noChangeArrowheads="1"/>
          </p:cNvPicPr>
          <p:nvPr/>
        </p:nvPicPr>
        <p:blipFill>
          <a:blip r:embed="rId3" cstate="print"/>
          <a:srcRect/>
          <a:stretch>
            <a:fillRect/>
          </a:stretch>
        </p:blipFill>
        <p:spPr bwMode="auto">
          <a:xfrm>
            <a:off x="6804025" y="765175"/>
            <a:ext cx="2232025" cy="5954713"/>
          </a:xfrm>
          <a:prstGeom prst="rect">
            <a:avLst/>
          </a:prstGeom>
          <a:noFill/>
          <a:ln w="9525">
            <a:noFill/>
            <a:miter lim="800000"/>
            <a:headEnd/>
            <a:tailEnd/>
          </a:ln>
        </p:spPr>
      </p:pic>
      <p:pic>
        <p:nvPicPr>
          <p:cNvPr id="8199" name="Picture 6"/>
          <p:cNvPicPr>
            <a:picLocks noChangeAspect="1" noChangeArrowheads="1"/>
          </p:cNvPicPr>
          <p:nvPr/>
        </p:nvPicPr>
        <p:blipFill>
          <a:blip r:embed="rId4" cstate="print">
            <a:lum bright="-22000" contrast="40000"/>
          </a:blip>
          <a:srcRect/>
          <a:stretch>
            <a:fillRect/>
          </a:stretch>
        </p:blipFill>
        <p:spPr bwMode="auto">
          <a:xfrm>
            <a:off x="180975" y="1196975"/>
            <a:ext cx="3497263"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859338" y="1125538"/>
            <a:ext cx="4105275" cy="4751387"/>
          </a:xfrm>
          <a:ln>
            <a:solidFill>
              <a:schemeClr val="tx2"/>
            </a:solidFill>
          </a:ln>
        </p:spPr>
        <p:txBody>
          <a:bodyPr/>
          <a:lstStyle/>
          <a:p>
            <a:pPr eaLnBrk="1" hangingPunct="1">
              <a:lnSpc>
                <a:spcPct val="80000"/>
              </a:lnSpc>
            </a:pPr>
            <a:r>
              <a:rPr lang="en-US" sz="2000" b="1" dirty="0" smtClean="0">
                <a:solidFill>
                  <a:srgbClr val="CC66FF"/>
                </a:solidFill>
              </a:rPr>
              <a:t>Posteriorly:</a:t>
            </a:r>
            <a:r>
              <a:rPr lang="en-US" sz="2000" b="1" dirty="0" smtClean="0"/>
              <a:t> </a:t>
            </a:r>
            <a:r>
              <a:rPr lang="en-US" sz="2000" dirty="0" smtClean="0"/>
              <a:t>below the greater trochanter is </a:t>
            </a:r>
            <a:r>
              <a:rPr lang="en-US" sz="2000" dirty="0" smtClean="0">
                <a:solidFill>
                  <a:srgbClr val="33CC33"/>
                </a:solidFill>
              </a:rPr>
              <a:t>the gluteal tuberosity</a:t>
            </a:r>
            <a:r>
              <a:rPr lang="en-US" sz="2000" dirty="0" smtClean="0"/>
              <a:t> for attachment of </a:t>
            </a:r>
            <a:r>
              <a:rPr lang="en-US" sz="2000" u="sng" dirty="0" smtClean="0"/>
              <a:t>gluteus </a:t>
            </a:r>
            <a:r>
              <a:rPr lang="en-US" sz="2000" u="sng" dirty="0" err="1" smtClean="0"/>
              <a:t>maximus</a:t>
            </a:r>
            <a:r>
              <a:rPr lang="en-US" sz="2000" u="sng" dirty="0" smtClean="0"/>
              <a:t> muscle</a:t>
            </a:r>
          </a:p>
          <a:p>
            <a:pPr eaLnBrk="1" hangingPunct="1">
              <a:lnSpc>
                <a:spcPct val="80000"/>
              </a:lnSpc>
            </a:pPr>
            <a:endParaRPr lang="en-US" sz="2000" u="sng" dirty="0"/>
          </a:p>
          <a:p>
            <a:pPr eaLnBrk="1" hangingPunct="1">
              <a:lnSpc>
                <a:spcPct val="80000"/>
              </a:lnSpc>
            </a:pPr>
            <a:r>
              <a:rPr lang="en-US" sz="2000" b="1" dirty="0" smtClean="0">
                <a:solidFill>
                  <a:srgbClr val="CC66FF"/>
                </a:solidFill>
              </a:rPr>
              <a:t>The medial margin of </a:t>
            </a:r>
            <a:r>
              <a:rPr lang="en-US" sz="2000" b="1" dirty="0" err="1" smtClean="0">
                <a:solidFill>
                  <a:srgbClr val="CC66FF"/>
                </a:solidFill>
              </a:rPr>
              <a:t>linea</a:t>
            </a:r>
            <a:r>
              <a:rPr lang="en-US" sz="2000" b="1" dirty="0" smtClean="0">
                <a:solidFill>
                  <a:srgbClr val="CC66FF"/>
                </a:solidFill>
              </a:rPr>
              <a:t> </a:t>
            </a:r>
            <a:r>
              <a:rPr lang="en-US" sz="2000" b="1" dirty="0" err="1" smtClean="0">
                <a:solidFill>
                  <a:srgbClr val="CC66FF"/>
                </a:solidFill>
              </a:rPr>
              <a:t>aspera</a:t>
            </a:r>
            <a:r>
              <a:rPr lang="en-US" sz="2000" b="1" dirty="0" smtClean="0"/>
              <a:t> continues below as </a:t>
            </a:r>
            <a:r>
              <a:rPr lang="en-US" sz="2000" b="1" dirty="0" smtClean="0">
                <a:solidFill>
                  <a:srgbClr val="FF3300"/>
                </a:solidFill>
              </a:rPr>
              <a:t>medial supracondylar ridge</a:t>
            </a:r>
          </a:p>
          <a:p>
            <a:pPr eaLnBrk="1" hangingPunct="1">
              <a:lnSpc>
                <a:spcPct val="80000"/>
              </a:lnSpc>
            </a:pPr>
            <a:endParaRPr lang="en-US" sz="2000" b="1" dirty="0" smtClean="0"/>
          </a:p>
          <a:p>
            <a:pPr eaLnBrk="1" hangingPunct="1">
              <a:lnSpc>
                <a:spcPct val="80000"/>
              </a:lnSpc>
            </a:pPr>
            <a:r>
              <a:rPr lang="en-US" sz="2000" b="1" dirty="0" smtClean="0">
                <a:solidFill>
                  <a:srgbClr val="CC66FF"/>
                </a:solidFill>
              </a:rPr>
              <a:t>The lateral margin</a:t>
            </a:r>
            <a:r>
              <a:rPr lang="en-US" sz="2000" b="1" dirty="0" smtClean="0"/>
              <a:t> becomes continues below with </a:t>
            </a:r>
            <a:r>
              <a:rPr lang="en-US" sz="2000" b="1" dirty="0" smtClean="0">
                <a:solidFill>
                  <a:srgbClr val="FF3300"/>
                </a:solidFill>
              </a:rPr>
              <a:t>the lateral supracondylar ridge</a:t>
            </a:r>
          </a:p>
          <a:p>
            <a:pPr eaLnBrk="1" hangingPunct="1">
              <a:lnSpc>
                <a:spcPct val="80000"/>
              </a:lnSpc>
            </a:pPr>
            <a:endParaRPr lang="en-US" sz="2000" b="1" dirty="0" smtClean="0">
              <a:solidFill>
                <a:srgbClr val="FF3300"/>
              </a:solidFill>
            </a:endParaRPr>
          </a:p>
          <a:p>
            <a:pPr eaLnBrk="1" hangingPunct="1">
              <a:lnSpc>
                <a:spcPct val="80000"/>
              </a:lnSpc>
            </a:pPr>
            <a:r>
              <a:rPr lang="en-US" sz="2000" b="1" dirty="0" smtClean="0"/>
              <a:t>A Triangular area, </a:t>
            </a:r>
            <a:r>
              <a:rPr lang="en-US" sz="2000" b="1" dirty="0" smtClean="0">
                <a:solidFill>
                  <a:srgbClr val="FF3300"/>
                </a:solidFill>
              </a:rPr>
              <a:t>the popliteal surface</a:t>
            </a:r>
            <a:r>
              <a:rPr lang="en-US" sz="2000" b="1" dirty="0" smtClean="0"/>
              <a:t> lies at the lower end of shaft </a:t>
            </a:r>
          </a:p>
          <a:p>
            <a:pPr eaLnBrk="1" hangingPunct="1">
              <a:lnSpc>
                <a:spcPct val="80000"/>
              </a:lnSpc>
            </a:pPr>
            <a:endParaRPr lang="en-US" sz="2000" dirty="0" smtClean="0"/>
          </a:p>
        </p:txBody>
      </p:sp>
      <p:sp>
        <p:nvSpPr>
          <p:cNvPr id="9221" name="Rectangle 6"/>
          <p:cNvSpPr>
            <a:spLocks noGrp="1" noChangeArrowheads="1"/>
          </p:cNvSpPr>
          <p:nvPr>
            <p:ph type="title"/>
          </p:nvPr>
        </p:nvSpPr>
        <p:spPr>
          <a:xfrm>
            <a:off x="0" y="0"/>
            <a:ext cx="9144000" cy="69269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smtClean="0">
                <a:solidFill>
                  <a:schemeClr val="bg1"/>
                </a:solidFill>
              </a:rPr>
              <a:t>SHAFT OF FEMUR</a:t>
            </a:r>
          </a:p>
        </p:txBody>
      </p:sp>
      <p:pic>
        <p:nvPicPr>
          <p:cNvPr id="9222"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0122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LOWER END OF FEMUR</a:t>
            </a:r>
          </a:p>
        </p:txBody>
      </p:sp>
      <p:sp>
        <p:nvSpPr>
          <p:cNvPr id="10245" name="Rectangle 3"/>
          <p:cNvSpPr>
            <a:spLocks noGrp="1" noChangeArrowheads="1"/>
          </p:cNvSpPr>
          <p:nvPr>
            <p:ph type="body" idx="1"/>
          </p:nvPr>
        </p:nvSpPr>
        <p:spPr>
          <a:xfrm>
            <a:off x="4859338" y="1600200"/>
            <a:ext cx="3889375" cy="4637112"/>
          </a:xfrm>
          <a:ln>
            <a:solidFill>
              <a:schemeClr val="tx1"/>
            </a:solidFill>
          </a:ln>
        </p:spPr>
        <p:txBody>
          <a:bodyPr/>
          <a:lstStyle/>
          <a:p>
            <a:pPr eaLnBrk="1" hangingPunct="1">
              <a:lnSpc>
                <a:spcPct val="90000"/>
              </a:lnSpc>
            </a:pPr>
            <a:r>
              <a:rPr lang="en-US" sz="2400" dirty="0" smtClean="0"/>
              <a:t>Has lateral and medial condyles, separated </a:t>
            </a:r>
            <a:r>
              <a:rPr lang="en-US" sz="2400" u="sng" dirty="0" smtClean="0">
                <a:solidFill>
                  <a:srgbClr val="FF0000"/>
                </a:solidFill>
              </a:rPr>
              <a:t>anteriorly </a:t>
            </a:r>
            <a:r>
              <a:rPr lang="en-US" sz="2400" dirty="0" smtClean="0"/>
              <a:t>by </a:t>
            </a:r>
            <a:r>
              <a:rPr lang="en-US" sz="2400" dirty="0" smtClean="0">
                <a:solidFill>
                  <a:srgbClr val="CC66FF"/>
                </a:solidFill>
              </a:rPr>
              <a:t>articular patellar surface,</a:t>
            </a:r>
            <a:r>
              <a:rPr lang="en-US" sz="2400" dirty="0" smtClean="0"/>
              <a:t> and </a:t>
            </a:r>
            <a:r>
              <a:rPr lang="en-US" sz="2400" u="sng" dirty="0" smtClean="0">
                <a:solidFill>
                  <a:srgbClr val="FF0000"/>
                </a:solidFill>
              </a:rPr>
              <a:t>posteriorly</a:t>
            </a:r>
            <a:r>
              <a:rPr lang="en-US" sz="2400" u="sng" dirty="0" smtClean="0"/>
              <a:t> </a:t>
            </a:r>
            <a:r>
              <a:rPr lang="en-US" sz="2400" dirty="0" smtClean="0"/>
              <a:t>by </a:t>
            </a:r>
            <a:r>
              <a:rPr lang="en-US" sz="2400" dirty="0" err="1" smtClean="0">
                <a:solidFill>
                  <a:srgbClr val="CC66FF"/>
                </a:solidFill>
              </a:rPr>
              <a:t>intercondylar</a:t>
            </a:r>
            <a:r>
              <a:rPr lang="en-US" sz="2400" dirty="0" smtClean="0">
                <a:solidFill>
                  <a:srgbClr val="CC66FF"/>
                </a:solidFill>
              </a:rPr>
              <a:t> notch or fossa</a:t>
            </a:r>
          </a:p>
          <a:p>
            <a:pPr eaLnBrk="1" hangingPunct="1">
              <a:lnSpc>
                <a:spcPct val="90000"/>
              </a:lnSpc>
            </a:pPr>
            <a:endParaRPr lang="en-US" sz="2400" dirty="0" smtClean="0">
              <a:solidFill>
                <a:srgbClr val="CC66FF"/>
              </a:solidFill>
            </a:endParaRPr>
          </a:p>
          <a:p>
            <a:pPr eaLnBrk="1" hangingPunct="1">
              <a:lnSpc>
                <a:spcPct val="90000"/>
              </a:lnSpc>
            </a:pPr>
            <a:r>
              <a:rPr lang="en-US" sz="2400" dirty="0" smtClean="0"/>
              <a:t>The 2 condyles take part in </a:t>
            </a:r>
            <a:r>
              <a:rPr lang="en-US" sz="2400" dirty="0" smtClean="0">
                <a:solidFill>
                  <a:srgbClr val="CC66FF"/>
                </a:solidFill>
              </a:rPr>
              <a:t>the knee joint</a:t>
            </a:r>
          </a:p>
          <a:p>
            <a:pPr eaLnBrk="1" hangingPunct="1">
              <a:lnSpc>
                <a:spcPct val="90000"/>
              </a:lnSpc>
            </a:pPr>
            <a:r>
              <a:rPr lang="en-US" sz="2400" dirty="0" smtClean="0"/>
              <a:t>Above the condyles are </a:t>
            </a:r>
            <a:r>
              <a:rPr lang="en-US" sz="2400" dirty="0" smtClean="0">
                <a:solidFill>
                  <a:srgbClr val="CC66FF"/>
                </a:solidFill>
              </a:rPr>
              <a:t>the medial &amp; lateral epicondyles</a:t>
            </a:r>
          </a:p>
        </p:txBody>
      </p:sp>
      <p:pic>
        <p:nvPicPr>
          <p:cNvPr id="10246"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1293</TotalTime>
  <Words>1034</Words>
  <Application>Microsoft Office PowerPoint</Application>
  <PresentationFormat>On-screen Show (4:3)</PresentationFormat>
  <Paragraphs>173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BONES OF LOWER LIMB</vt:lpstr>
      <vt:lpstr>OBJECTIVES</vt:lpstr>
      <vt:lpstr>BONES OF THIGH (Femur and Patella)</vt:lpstr>
      <vt:lpstr>BONES OF THIGH (Femur and Patella)</vt:lpstr>
      <vt:lpstr>UPPER END OF FEMUR</vt:lpstr>
      <vt:lpstr>UPPER END OF FEMUR</vt:lpstr>
      <vt:lpstr>SHAFT OF FEMUR</vt:lpstr>
      <vt:lpstr>SHAFT OF FEMUR</vt:lpstr>
      <vt:lpstr>LOWER END OF FEMUR</vt:lpstr>
      <vt:lpstr>PATELLA</vt:lpstr>
      <vt:lpstr>POSITION OF FEMUR (RIGHT OR LEFT)</vt:lpstr>
      <vt:lpstr>BONES OF LEG (TIBIA AND FIBULA) </vt:lpstr>
      <vt:lpstr>TIBIA</vt:lpstr>
      <vt:lpstr>TIBIA</vt:lpstr>
      <vt:lpstr>TIBIA</vt:lpstr>
      <vt:lpstr>POSITION OF TIBIA (RIGHT OR LEFT)</vt:lpstr>
      <vt:lpstr>FIBULA</vt:lpstr>
      <vt:lpstr>FIBULA</vt:lpstr>
      <vt:lpstr>BONES OF FOOT</vt:lpstr>
      <vt:lpstr>BONES OF FOOT</vt:lpstr>
      <vt:lpstr>Bottom line</vt:lpstr>
      <vt:lpstr>Have Good 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VOHRA</cp:lastModifiedBy>
  <cp:revision>276</cp:revision>
  <dcterms:created xsi:type="dcterms:W3CDTF">2010-12-22T12:58:39Z</dcterms:created>
  <dcterms:modified xsi:type="dcterms:W3CDTF">2016-12-08T07:29:47Z</dcterms:modified>
</cp:coreProperties>
</file>