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6" r:id="rId13"/>
    <p:sldId id="305" r:id="rId14"/>
    <p:sldId id="317" r:id="rId15"/>
    <p:sldId id="308" r:id="rId16"/>
    <p:sldId id="309" r:id="rId17"/>
    <p:sldId id="312" r:id="rId18"/>
    <p:sldId id="320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04BB"/>
    <a:srgbClr val="FFFF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98" d="100"/>
          <a:sy n="98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67C4A-11DF-4DC5-9EAE-AFDDFE47B82D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595E5F-CB7B-4AD3-B02A-64F468A38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1DCA-68D3-4C8F-86D0-609CB3ED188F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2306-3717-4390-B693-D43D261F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264E-E249-4A68-9210-2C9E8E4D3B77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9CE-EC9D-424C-95D0-F09959B19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4DF6-888D-4752-8DD9-C9948F211E0E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035E-A780-4FFD-81D9-730D5F56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D373-EB66-4708-B94F-ADAF5F72ADCF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AF0-1105-466E-9E16-2725373E5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297F-55CD-46FD-94E1-CBC86267A7D6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5ACD-1EBA-487E-84C4-6BAAD398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1C2B-C9E3-47A1-89D5-0B08639FDF62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3553-D563-434D-9110-75829CBF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CDDB-3FFF-4A64-BE17-0FD3D06E6DF8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C154-25F7-4CCA-8C53-43D87B62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482A-B5E9-48BF-8497-73296A361BA7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A09B-4C02-4000-8E64-8841BB66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7FBD-C9D2-44D7-85AA-D7127D63A7C5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9729-8311-4C29-8D90-1E3B2E66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79B7-B61B-4AD9-8A18-111516890E8C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B406-C6CC-4697-A3BD-18EB39F3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468D-E2DE-425C-96F3-59C84A8E26DB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0D36-E568-4111-B889-7908240B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33E6E3-2B71-4F1F-B7C1-40B81052901D}" type="datetime1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BC356-021A-4427-9728-FAAFBC3E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com.sa/url?sa=i&amp;rct=j&amp;q=&amp;esrc=s&amp;source=images&amp;cd=&amp;cad=rja&amp;uact=8&amp;ved=0CAcQjRw&amp;url=http://www.srs.org/patient_and_family/&amp;ei=2EN_VM3tCY_haricgGA&amp;psig=AFQjCNFXOj6S_9SI9tcKGD47YfA0lhX19A&amp;ust=141771275728482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sa/url?sa=i&amp;rct=j&amp;q=&amp;esrc=s&amp;source=images&amp;cd=&amp;cad=rja&amp;uact=8&amp;ved=0CAcQjRw&amp;url=http://orthoinfo.aaos.org/topic.cfm?topic=a00053&amp;ei=X0R_VMTAMcboaJ_JgeAE&amp;psig=AFQjCNFXOj6S_9SI9tcKGD47YfA0lhX19A&amp;ust=1417712757284823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com.sa/url?sa=i&amp;rct=j&amp;q=&amp;esrc=s&amp;source=images&amp;cd=&amp;cad=rja&amp;uact=8&amp;ved=0CAcQjRw&amp;url=http://biology-forums.com/index.php?action=gallery;sa=view;id=19037&amp;ei=noSAVKORIszzas2vgIAD&amp;psig=AFQjCNHck3qye7yHtrHcLNDFuuEGkPCapw&amp;ust=1417795079018542" TargetMode="External"/><Relationship Id="rId2" Type="http://schemas.openxmlformats.org/officeDocument/2006/relationships/hyperlink" Target="http://www.google.com.sa/url?sa=i&amp;rct=j&amp;q=&amp;esrc=s&amp;frm=1&amp;source=images&amp;cd=&amp;cad=rja&amp;docid=MZjuqwWVvD1nmM&amp;tbnid=EzZRqtjyC5CQ_M:&amp;ved=0CAUQjRw&amp;url=http://www.hbf.com.au/health-insurance/media-releases/back-pain-pregnancy.html&amp;ei=yH6TUrGSEI2Y1AWpxIDgBA&amp;psig=AFQjCNGyLd645UU5yh1UNZ_tdm2yEOc6Lw&amp;ust=13854840723382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sa/url?sa=i&amp;rct=j&amp;q=&amp;esrc=s&amp;frm=1&amp;source=images&amp;cd=&amp;cad=rja&amp;docid=SA0dRvrbOb6XLM&amp;tbnid=q2w4oSBh2nFo3M:&amp;ved=0CAUQjRw&amp;url=http://www.spineuniverse.com/conditions/scoliosis/scoliosis-adults&amp;ei=Y4OTUsOkGqep0AXtpIGgBA&amp;psig=AFQjCNGyLd645UU5yh1UNZ_tdm2yEOc6Lw&amp;ust=1385484072338208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sa/url?sa=i&amp;rct=j&amp;q=&amp;esrc=s&amp;source=images&amp;cd=&amp;cad=rja&amp;uact=8&amp;ved=0CAcQjRw&amp;url=https://whatmissinglink.wordpress.com/2014/03/28/upright-walking-a-long-standing-debate-pt-iv/&amp;ei=l-R9VOvqLM3yaofVgMAD&amp;psig=AFQjCNGFgKXkVI2CGtM9QeRNOPql0I3uqQ&amp;ust=14176230029769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</a:t>
            </a:r>
            <a:r>
              <a:rPr lang="en-US" sz="3600" b="1" dirty="0" smtClean="0">
                <a:solidFill>
                  <a:srgbClr val="C00000"/>
                </a:solidFill>
              </a:rPr>
              <a:t>thickest</a:t>
            </a:r>
            <a:r>
              <a:rPr lang="en-US" sz="3600" dirty="0" smtClean="0"/>
              <a:t> in the </a:t>
            </a:r>
            <a:r>
              <a:rPr lang="en-US" sz="3600" b="1" dirty="0" smtClean="0"/>
              <a:t>cervical</a:t>
            </a:r>
            <a:r>
              <a:rPr lang="en-US" sz="3600" dirty="0" smtClean="0"/>
              <a:t> and </a:t>
            </a:r>
            <a:r>
              <a:rPr lang="en-US" sz="3600" b="1" dirty="0" smtClean="0"/>
              <a:t>lumbar</a:t>
            </a:r>
            <a:r>
              <a:rPr lang="en-US" sz="3600" dirty="0" smtClean="0"/>
              <a:t>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Peripheral part, </a:t>
            </a:r>
            <a:r>
              <a:rPr lang="en-US" sz="3800" dirty="0" smtClean="0"/>
              <a:t>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Central part, </a:t>
            </a:r>
            <a:r>
              <a:rPr lang="en-US" sz="3800" dirty="0" smtClean="0"/>
              <a:t>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INTERVERTEBRAL   DISCS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Allow </a:t>
            </a:r>
            <a:r>
              <a:rPr lang="en-US" sz="2400" dirty="0" smtClean="0"/>
              <a:t>one vertebra to rock forward or backward on another, as in </a:t>
            </a:r>
            <a:r>
              <a:rPr lang="en-US" sz="2400" b="1" dirty="0" smtClean="0"/>
              <a:t>flexion and extension of the vertebral column.</a:t>
            </a:r>
          </a:p>
          <a:p>
            <a:pPr eaLnBrk="1" hangingPunct="1">
              <a:defRPr/>
            </a:pPr>
            <a:r>
              <a:rPr lang="en-US" sz="2400" b="1" dirty="0" smtClean="0"/>
              <a:t>Serve as shock absorbers </a:t>
            </a:r>
            <a:r>
              <a:rPr lang="en-US" sz="2400" dirty="0" smtClean="0"/>
              <a:t>when the load on the vertebral column is suddenly increased, as </a:t>
            </a:r>
            <a:r>
              <a:rPr lang="en-US" sz="2400" b="1" dirty="0" smtClean="0"/>
              <a:t>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FUNCTION OF THE INTERVERTEBRAL DISCS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600200"/>
            <a:ext cx="3609975" cy="3200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/>
              <a:t>Consist of</a:t>
            </a:r>
            <a:r>
              <a:rPr lang="en-US" sz="3000" b="1" dirty="0" smtClean="0">
                <a:solidFill>
                  <a:srgbClr val="0000FF"/>
                </a:solidFill>
              </a:rPr>
              <a:t> synovial joints </a:t>
            </a:r>
            <a:r>
              <a:rPr lang="en-US" sz="3000" dirty="0" smtClean="0"/>
              <a:t>between the </a:t>
            </a:r>
            <a:r>
              <a:rPr lang="en-US" sz="3000" b="1" dirty="0" smtClean="0"/>
              <a:t>superior </a:t>
            </a:r>
            <a:r>
              <a:rPr lang="en-US" sz="3000" dirty="0" smtClean="0"/>
              <a:t>and </a:t>
            </a:r>
            <a:r>
              <a:rPr lang="en-US" sz="3000" b="1" dirty="0" smtClean="0"/>
              <a:t>inferior </a:t>
            </a:r>
            <a:r>
              <a:rPr lang="en-US" sz="3000" b="1" dirty="0" err="1" smtClean="0"/>
              <a:t>articular</a:t>
            </a:r>
            <a:r>
              <a:rPr lang="en-US" sz="3000" b="1" dirty="0" smtClean="0"/>
              <a:t> processes </a:t>
            </a:r>
            <a:r>
              <a:rPr lang="en-US" sz="3000" dirty="0" smtClean="0"/>
              <a:t>of</a:t>
            </a:r>
            <a:r>
              <a:rPr lang="en-US" sz="3000" b="1" dirty="0" smtClean="0"/>
              <a:t> </a:t>
            </a:r>
            <a:r>
              <a:rPr lang="en-US" sz="3000" dirty="0" smtClean="0"/>
              <a:t>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3315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JOINTS BETWEEN TWO VERTEBRAL ARCHES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09458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anterior and posterior longitudinal ligaments </a:t>
            </a:r>
            <a:r>
              <a:rPr lang="en-US" sz="2000" dirty="0" smtClean="0"/>
              <a:t>run as continuous bands down the </a:t>
            </a:r>
            <a:r>
              <a:rPr lang="en-US" sz="2000" b="1" dirty="0" smtClean="0"/>
              <a:t>anterior</a:t>
            </a:r>
            <a:r>
              <a:rPr lang="en-US" sz="2000" dirty="0" smtClean="0"/>
              <a:t> and </a:t>
            </a:r>
            <a:r>
              <a:rPr lang="en-US" sz="2000" b="1" dirty="0" smtClean="0"/>
              <a:t>posterior surfaces </a:t>
            </a:r>
            <a:r>
              <a:rPr lang="en-US" sz="2000" dirty="0" smtClean="0"/>
              <a:t>of the vertebral column </a:t>
            </a:r>
            <a:r>
              <a:rPr lang="en-US" sz="2000" b="1" dirty="0" smtClean="0"/>
              <a:t>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wide</a:t>
            </a:r>
            <a:r>
              <a:rPr lang="en-US" sz="2000" dirty="0" smtClean="0"/>
              <a:t> and is </a:t>
            </a:r>
            <a:r>
              <a:rPr lang="en-US" sz="2000" b="1" dirty="0" smtClean="0"/>
              <a:t>strongly</a:t>
            </a:r>
            <a:r>
              <a:rPr lang="en-US" sz="2000" dirty="0" smtClean="0"/>
              <a:t>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weak</a:t>
            </a:r>
            <a:r>
              <a:rPr lang="en-US" sz="2000" dirty="0" smtClean="0"/>
              <a:t> and </a:t>
            </a:r>
            <a:r>
              <a:rPr lang="en-US" sz="2000" b="1" dirty="0" smtClean="0"/>
              <a:t>narrow</a:t>
            </a:r>
            <a:r>
              <a:rPr lang="en-US" sz="2000" dirty="0" smtClean="0"/>
              <a:t> and is attached to the posterior borders of the discs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14339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b="1" dirty="0"/>
              <a:t> </a:t>
            </a:r>
            <a:r>
              <a:rPr lang="en-US" sz="2000" dirty="0"/>
              <a:t>but at the same time permit a </a:t>
            </a:r>
            <a:r>
              <a:rPr lang="en-US" sz="2000" b="1" dirty="0"/>
              <a:t>small amount of movement </a:t>
            </a:r>
            <a:r>
              <a:rPr lang="en-US" sz="2000" dirty="0"/>
              <a:t>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8575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Supraspinous</a:t>
            </a:r>
            <a:r>
              <a:rPr lang="en-US" sz="2000" b="1" dirty="0">
                <a:solidFill>
                  <a:srgbClr val="C00000"/>
                </a:solidFill>
              </a:rPr>
              <a:t> ligament: </a:t>
            </a:r>
            <a:r>
              <a:rPr lang="en-US" sz="2000" dirty="0"/>
              <a:t>runs between the tips of adjacent spines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Intertransverse</a:t>
            </a:r>
            <a:r>
              <a:rPr lang="en-US" sz="2000" b="1" dirty="0">
                <a:solidFill>
                  <a:srgbClr val="C00000"/>
                </a:solidFill>
              </a:rPr>
              <a:t> ligaments: </a:t>
            </a:r>
            <a:r>
              <a:rPr lang="en-US" sz="2000" dirty="0"/>
              <a:t>run between adjacent transverse processes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Ligamentum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flavum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the </a:t>
            </a:r>
            <a:r>
              <a:rPr lang="en-US" sz="2000" dirty="0" err="1"/>
              <a:t>laminae</a:t>
            </a:r>
            <a:r>
              <a:rPr lang="en-US" sz="2000" dirty="0"/>
              <a:t> of adjacent vertebrae</a:t>
            </a: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Interspinous</a:t>
            </a:r>
            <a:r>
              <a:rPr lang="en-US" sz="2000" b="1" dirty="0">
                <a:solidFill>
                  <a:srgbClr val="C00000"/>
                </a:solidFill>
              </a:rPr>
              <a:t> ligament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7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b="1" dirty="0" smtClean="0"/>
              <a:t>The type and range of movements </a:t>
            </a:r>
            <a:r>
              <a:rPr lang="en-US" sz="2400" dirty="0" smtClean="0"/>
              <a:t>possible in each region </a:t>
            </a:r>
            <a:r>
              <a:rPr lang="en-US" sz="2400" b="1" dirty="0" smtClean="0"/>
              <a:t>of </a:t>
            </a:r>
            <a:r>
              <a:rPr lang="en-US" sz="2400" dirty="0" smtClean="0"/>
              <a:t>the </a:t>
            </a:r>
            <a:r>
              <a:rPr lang="en-US" sz="2400" b="1" dirty="0" smtClean="0"/>
              <a:t>vertebral column </a:t>
            </a:r>
            <a:r>
              <a:rPr lang="en-US" sz="2400" dirty="0" smtClean="0"/>
              <a:t>largely </a:t>
            </a:r>
            <a:r>
              <a:rPr lang="en-US" sz="2400" b="1" dirty="0" smtClean="0"/>
              <a:t>depend on </a:t>
            </a:r>
            <a:r>
              <a:rPr lang="en-US" sz="2400" dirty="0" smtClean="0"/>
              <a:t>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b="1" dirty="0" err="1" smtClean="0"/>
              <a:t>intervertebral</a:t>
            </a:r>
            <a:r>
              <a:rPr lang="en-US" sz="2400" b="1" dirty="0" smtClean="0"/>
              <a:t> discs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b="1" dirty="0" err="1" smtClean="0"/>
              <a:t>articular</a:t>
            </a:r>
            <a:r>
              <a:rPr lang="en-US" sz="2400" b="1" dirty="0" smtClean="0"/>
              <a:t> processes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rgbClr val="0000FF"/>
                </a:solidFill>
              </a:rPr>
              <a:t>thoracic region</a:t>
            </a:r>
            <a:r>
              <a:rPr lang="en-US" sz="2400" dirty="0" smtClean="0"/>
              <a:t>, the </a:t>
            </a:r>
            <a:r>
              <a:rPr lang="en-US" sz="2400" b="1" dirty="0" smtClean="0"/>
              <a:t>ribs</a:t>
            </a:r>
            <a:r>
              <a:rPr lang="en-US" sz="2400" dirty="0" smtClean="0"/>
              <a:t>, the </a:t>
            </a:r>
            <a:r>
              <a:rPr lang="en-US" sz="2400" b="1" dirty="0" smtClean="0"/>
              <a:t>costal cartilages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sternum </a:t>
            </a:r>
            <a:r>
              <a:rPr lang="en-US" sz="2400" dirty="0" smtClean="0"/>
              <a:t>severely </a:t>
            </a:r>
            <a:r>
              <a:rPr lang="en-US" sz="2400" b="1" dirty="0" smtClean="0"/>
              <a:t>restrict the range of movement.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u="sng" dirty="0" smtClean="0"/>
              <a:t>extensive</a:t>
            </a:r>
            <a:r>
              <a:rPr lang="en-US" sz="2400" b="1" dirty="0" smtClean="0"/>
              <a:t> in the  </a:t>
            </a:r>
            <a:r>
              <a:rPr lang="en-US" sz="2400" u="sng" dirty="0" smtClean="0"/>
              <a:t>lumbar regions</a:t>
            </a:r>
            <a:r>
              <a:rPr lang="en-US" sz="2400" dirty="0" smtClean="0"/>
              <a:t> 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b="1" u="sng" dirty="0" smtClean="0"/>
              <a:t>least extensive </a:t>
            </a:r>
            <a:r>
              <a:rPr lang="en-US" sz="2400" dirty="0" smtClean="0"/>
              <a:t>in the </a:t>
            </a:r>
            <a:r>
              <a:rPr lang="en-US" sz="2400" u="sng" dirty="0" smtClean="0"/>
              <a:t>lumbar region</a:t>
            </a:r>
            <a:r>
              <a:rPr lang="en-US" sz="2400" u="sng" dirty="0" smtClean="0"/>
              <a:t>.</a:t>
            </a:r>
            <a:endParaRPr lang="en-US" sz="2400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MOVEMENTS OF THE THORACOLUMBAR SPINE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472488" cy="1295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</a:t>
            </a:r>
            <a:r>
              <a:rPr lang="en-US" b="1" dirty="0" smtClean="0"/>
              <a:t>rotation</a:t>
            </a:r>
            <a:r>
              <a:rPr lang="en-US" dirty="0" smtClean="0"/>
              <a:t> is </a:t>
            </a:r>
            <a:r>
              <a:rPr lang="en-US" u="sng" dirty="0" smtClean="0"/>
              <a:t>produced by </a:t>
            </a:r>
            <a:r>
              <a:rPr lang="en-US" dirty="0" smtClean="0"/>
              <a:t>the </a:t>
            </a:r>
            <a:r>
              <a:rPr lang="en-US" b="1" dirty="0" err="1" smtClean="0"/>
              <a:t>semispinalis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rotator muscles</a:t>
            </a:r>
            <a:r>
              <a:rPr lang="en-US" dirty="0" smtClean="0"/>
              <a:t>, assisted by the </a:t>
            </a:r>
            <a:r>
              <a:rPr lang="en-US" b="1" dirty="0" smtClean="0"/>
              <a:t>oblique muscles </a:t>
            </a:r>
            <a:r>
              <a:rPr lang="en-US" dirty="0" smtClean="0"/>
              <a:t>of the </a:t>
            </a:r>
            <a:r>
              <a:rPr lang="en-US" b="1" dirty="0" err="1" smtClean="0"/>
              <a:t>anterolateral</a:t>
            </a:r>
            <a:r>
              <a:rPr lang="en-US" b="1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rectus </a:t>
            </a:r>
            <a:r>
              <a:rPr lang="en-US" sz="2800" b="1" dirty="0" err="1">
                <a:latin typeface="+mn-lt"/>
                <a:cs typeface="+mn-cs"/>
              </a:rPr>
              <a:t>abdominis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</a:t>
            </a:r>
            <a:r>
              <a:rPr lang="en-US" sz="2800" dirty="0">
                <a:latin typeface="+mn-lt"/>
                <a:cs typeface="+mn-cs"/>
              </a:rPr>
              <a:t>, the </a:t>
            </a:r>
            <a:r>
              <a:rPr lang="en-US" sz="2800" b="1" dirty="0" err="1">
                <a:latin typeface="+mn-lt"/>
                <a:cs typeface="+mn-cs"/>
              </a:rPr>
              <a:t>quadratus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b="1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 </a:t>
            </a:r>
            <a:r>
              <a:rPr lang="en-US" sz="2800" dirty="0">
                <a:latin typeface="+mn-lt"/>
                <a:cs typeface="+mn-cs"/>
              </a:rPr>
              <a:t>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Rotation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rotator muscles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42875" y="2575744"/>
            <a:ext cx="5800725" cy="387759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600" dirty="0" smtClean="0">
                <a:latin typeface="Arial" charset="0"/>
                <a:cs typeface="Arial" charset="0"/>
              </a:rPr>
              <a:t>Is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the largest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of all movable vertebrae. </a:t>
            </a:r>
          </a:p>
          <a:p>
            <a:pPr eaLnBrk="1" hangingPunct="1"/>
            <a:r>
              <a:rPr lang="en-US" altLang="en-US" sz="1600" dirty="0" smtClean="0">
                <a:latin typeface="Arial" charset="0"/>
                <a:cs typeface="Arial" charset="0"/>
              </a:rPr>
              <a:t>Is distinguished by its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massive body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and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altLang="en-US" sz="1600" dirty="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altLang="en-US" sz="1600" b="1" dirty="0" smtClean="0">
                <a:latin typeface="Arial" charset="0"/>
                <a:cs typeface="Arial" charset="0"/>
              </a:rPr>
              <a:t>The L5 </a:t>
            </a:r>
            <a:r>
              <a:rPr lang="en-US" altLang="en-US" sz="1600" b="1" u="sng" dirty="0" smtClean="0">
                <a:latin typeface="Arial" charset="0"/>
                <a:cs typeface="Arial" charset="0"/>
              </a:rPr>
              <a:t>body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is largely responsible for the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altLang="en-US" sz="1600" b="1" dirty="0" smtClean="0">
                <a:latin typeface="Arial" charset="0"/>
                <a:cs typeface="Arial" charset="0"/>
              </a:rPr>
              <a:t>Body weight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is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transmitted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from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 L5 vertebra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to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the base of the 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sacrum</a:t>
            </a:r>
            <a:r>
              <a:rPr lang="en-US" altLang="en-US" sz="1600" dirty="0" smtClean="0">
                <a:latin typeface="Arial" charset="0"/>
                <a:cs typeface="Arial" charset="0"/>
              </a:rPr>
              <a:t>, formed by the superior surface of S1 vertebra</a:t>
            </a:r>
          </a:p>
          <a:p>
            <a:pPr eaLnBrk="1" hangingPunct="1"/>
            <a:r>
              <a:rPr lang="en-US" altLang="en-US" sz="1600" b="1" dirty="0" smtClean="0">
                <a:latin typeface="Arial" charset="0"/>
                <a:cs typeface="Arial" charset="0"/>
              </a:rPr>
              <a:t>The fifth lumbar vertebra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is by far the most </a:t>
            </a:r>
            <a:r>
              <a:rPr lang="en-US" altLang="en-US" sz="1600" b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common site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of </a:t>
            </a:r>
            <a:r>
              <a:rPr lang="en-US" altLang="en-US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spondylolysis(</a:t>
            </a:r>
            <a:r>
              <a:rPr lang="en-US" altLang="en-US" sz="1600" dirty="0" smtClean="0"/>
              <a:t>defect in the pars </a:t>
            </a:r>
            <a:r>
              <a:rPr lang="en-US" altLang="en-US" sz="1600" dirty="0" err="1" smtClean="0"/>
              <a:t>interarticularis</a:t>
            </a:r>
            <a:r>
              <a:rPr lang="en-US" altLang="en-US" sz="1600" dirty="0" smtClean="0"/>
              <a:t> of the vertebral arch)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and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Spondylolisthesis</a:t>
            </a:r>
            <a:r>
              <a:rPr lang="en-US" altLang="en-US" sz="1600" dirty="0" smtClean="0">
                <a:solidFill>
                  <a:srgbClr val="C00000"/>
                </a:solidFill>
              </a:rPr>
              <a:t> </a:t>
            </a:r>
            <a:r>
              <a:rPr lang="en-US" altLang="en-US" sz="1600" dirty="0" smtClean="0"/>
              <a:t>(the forward displacement of a vertebra).</a:t>
            </a:r>
            <a:endParaRPr lang="en-US" altLang="en-US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00750" y="0"/>
            <a:ext cx="2928938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6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429000"/>
            <a:ext cx="928688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https://encrypted-tbn0.gstatic.com/images?q=tbn:ANd9GcQ4F-mvHaHnazdvdPv0K2sYlblvSKGboaXRacFxAe-gU5Aroim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29063"/>
            <a:ext cx="1809750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3" descr="https://encrypted-tbn3.gstatic.com/images?q=tbn:ANd9GcT5oAXtnZ5awnyPJQLh1LGrtQ1K_6VGBHvDk_PLaB7E-AWoINxwV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5518899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" descr="File:Gray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85813"/>
            <a:ext cx="2800350" cy="252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ondyloly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6" r="40184" b="3465"/>
          <a:stretch>
            <a:fillRect/>
          </a:stretch>
        </p:blipFill>
        <p:spPr bwMode="auto">
          <a:xfrm>
            <a:off x="5940152" y="785813"/>
            <a:ext cx="3143250" cy="2500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hbf.com.au/Images/spine-curves-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08597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8" descr="C:\Users\Zeenat\Pictures\sac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2717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5800" y="533400"/>
            <a:ext cx="50292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Normal Curvatures in Spine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Primary (Thoracic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&amp; Pelvic)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Secondary (Cervical &amp; Lumbar)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9461" name="Picture 10" descr="http://www.spineuniverse.com/sites/default/files/legacy-images/scoliosis_curve-B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133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467544" y="3573016"/>
            <a:ext cx="3767137" cy="2393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Abnormal Curvatures of spine :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Thoracic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curvatures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Kyphosis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curvature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Lordosis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Lateral curvature of spine.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(Scoliosis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181600"/>
            <a:ext cx="9699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Scoliosis</a:t>
            </a:r>
            <a:endParaRPr lang="en-US" sz="1400" b="1" dirty="0">
              <a:latin typeface="+mn-lt"/>
              <a:cs typeface="+mn-cs"/>
            </a:endParaRPr>
          </a:p>
        </p:txBody>
      </p:sp>
      <p:pic>
        <p:nvPicPr>
          <p:cNvPr id="20489" name="Picture 9" descr="https://encrypted-tbn2.gstatic.com/images?q=tbn:ANd9GcSFMXf_j6tDCOCVsVE47pIrbZo-8yTACtUSa3LuIr7mF8fHKhK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>
            <a:fillRect/>
          </a:stretch>
        </p:blipFill>
        <p:spPr bwMode="auto">
          <a:xfrm>
            <a:off x="4786313" y="3357563"/>
            <a:ext cx="3743325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143000"/>
          </a:xfrm>
          <a:solidFill>
            <a:srgbClr val="FFFF00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Dr. Vohra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thoracic and lumbar vertebrae </a:t>
            </a:r>
            <a:r>
              <a:rPr lang="en-US" sz="2800" b="1" i="1" dirty="0" smtClean="0">
                <a:solidFill>
                  <a:srgbClr val="0070C0"/>
                </a:solidFill>
              </a:rPr>
              <a:t>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characteristic features </a:t>
            </a:r>
            <a:r>
              <a:rPr lang="en-US" sz="2800" b="1" i="1" dirty="0" smtClean="0">
                <a:solidFill>
                  <a:srgbClr val="0070C0"/>
                </a:solidFill>
              </a:rPr>
              <a:t>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movements</a:t>
            </a:r>
            <a:r>
              <a:rPr lang="en-US" sz="2800" b="1" i="1" dirty="0" smtClean="0">
                <a:solidFill>
                  <a:srgbClr val="0070C0"/>
                </a:solidFill>
              </a:rPr>
              <a:t>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joints</a:t>
            </a:r>
            <a:r>
              <a:rPr lang="en-US" sz="2800" b="1" i="1" dirty="0" smtClean="0">
                <a:solidFill>
                  <a:srgbClr val="0070C0"/>
                </a:solidFill>
              </a:rPr>
              <a:t>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2875" y="714375"/>
            <a:ext cx="2786063" cy="3724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Note the curvatures in </a:t>
            </a:r>
            <a:r>
              <a:rPr lang="en-US" sz="2400" b="1" dirty="0">
                <a:solidFill>
                  <a:srgbClr val="002060"/>
                </a:solidFill>
              </a:rPr>
              <a:t>thoracic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2060"/>
                </a:solidFill>
              </a:rPr>
              <a:t>lumbar</a:t>
            </a:r>
            <a:r>
              <a:rPr lang="en-US" sz="2400" b="1" dirty="0"/>
              <a:t> spine.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</a:rPr>
              <a:t>Curves of vertebral column can be divided into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Primary </a:t>
            </a:r>
            <a:r>
              <a:rPr lang="en-US" sz="2000" b="1" dirty="0" smtClean="0">
                <a:solidFill>
                  <a:srgbClr val="0000FF"/>
                </a:solidFill>
              </a:rPr>
              <a:t>curves: </a:t>
            </a:r>
            <a:r>
              <a:rPr lang="en-US" sz="2000" b="1" dirty="0"/>
              <a:t>Thoracic &amp; </a:t>
            </a:r>
            <a:r>
              <a:rPr lang="en-US" sz="2000" b="1" dirty="0" smtClean="0"/>
              <a:t>sacral.</a:t>
            </a:r>
            <a:endParaRPr lang="en-US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Secondary </a:t>
            </a:r>
            <a:r>
              <a:rPr lang="en-US" sz="2000" b="1" dirty="0" smtClean="0">
                <a:solidFill>
                  <a:srgbClr val="0000FF"/>
                </a:solidFill>
              </a:rPr>
              <a:t>curves: </a:t>
            </a:r>
            <a:r>
              <a:rPr lang="en-US" sz="2000" b="1" dirty="0"/>
              <a:t>Cervical &amp; lumbar.</a:t>
            </a:r>
          </a:p>
        </p:txBody>
      </p:sp>
      <p:pic>
        <p:nvPicPr>
          <p:cNvPr id="2" name="Picture 13" descr="https://encrypted-tbn2.gstatic.com/images?q=tbn:ANd9GcQyJpIDKFKSTOSFyPLTvSjF7nIwN87NwCV8x4P66EawMpciJbdrL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5500687" cy="337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7188"/>
            <a:ext cx="5715000" cy="6072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143375"/>
            <a:ext cx="3614738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/>
              <a:t>Most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thoracic vertebrae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are </a:t>
            </a:r>
            <a:r>
              <a:rPr lang="en-US" sz="2400" u="sng" dirty="0"/>
              <a:t>typical</a:t>
            </a:r>
            <a:r>
              <a:rPr lang="en-US" sz="2400" dirty="0"/>
              <a:t>, have</a:t>
            </a:r>
            <a:r>
              <a:rPr lang="en-US" sz="2400" dirty="0">
                <a:solidFill>
                  <a:srgbClr val="0000FF"/>
                </a:solidFill>
              </a:rPr>
              <a:t> bodies</a:t>
            </a:r>
            <a:r>
              <a:rPr lang="en-US" sz="2400" dirty="0"/>
              <a:t>, vertebral </a:t>
            </a:r>
            <a:r>
              <a:rPr lang="en-US" sz="2400" dirty="0">
                <a:solidFill>
                  <a:srgbClr val="0000FF"/>
                </a:solidFill>
              </a:rPr>
              <a:t>arches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00FF"/>
                </a:solidFill>
              </a:rPr>
              <a:t>seven processes</a:t>
            </a:r>
            <a:r>
              <a:rPr lang="en-US" sz="2400" dirty="0"/>
              <a:t> for muscular and </a:t>
            </a:r>
            <a:r>
              <a:rPr lang="en-US" sz="2400" dirty="0" err="1"/>
              <a:t>articular</a:t>
            </a:r>
            <a:r>
              <a:rPr lang="en-US" sz="2400" dirty="0"/>
              <a:t> connections.</a:t>
            </a:r>
          </a:p>
        </p:txBody>
      </p:sp>
      <p:pic>
        <p:nvPicPr>
          <p:cNvPr id="6149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foramen</a:t>
            </a:r>
            <a:r>
              <a:rPr lang="en-US" alt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868144" y="1052736"/>
            <a:ext cx="25908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/>
              <a:t>spines</a:t>
            </a:r>
            <a:r>
              <a:rPr lang="en-US" altLang="en-US" dirty="0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on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sides of the bodies</a:t>
            </a:r>
            <a:r>
              <a:rPr lang="en-US" u="sng" dirty="0"/>
              <a:t>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heads</a:t>
            </a:r>
            <a:r>
              <a:rPr lang="en-US" dirty="0"/>
              <a:t>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</a:t>
            </a:r>
            <a:r>
              <a:rPr lang="en-US" dirty="0">
                <a:solidFill>
                  <a:srgbClr val="FF0000"/>
                </a:solidFill>
              </a:rPr>
              <a:t>on the </a:t>
            </a:r>
            <a:r>
              <a:rPr lang="en-US" u="sng" dirty="0">
                <a:solidFill>
                  <a:srgbClr val="FF0000"/>
                </a:solidFill>
              </a:rPr>
              <a:t>transverse </a:t>
            </a:r>
            <a:r>
              <a:rPr lang="en-US" u="sng" dirty="0"/>
              <a:t>processes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tubercles</a:t>
            </a:r>
            <a:r>
              <a:rPr lang="en-US" dirty="0"/>
              <a:t>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14313" y="5105400"/>
            <a:ext cx="871537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The</a:t>
            </a:r>
            <a:r>
              <a:rPr lang="en-US" b="1" dirty="0">
                <a:solidFill>
                  <a:srgbClr val="0000FF"/>
                </a:solidFill>
              </a:rPr>
              <a:t> 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bear facets that face </a:t>
            </a:r>
            <a:r>
              <a:rPr lang="en-US" b="1" dirty="0"/>
              <a:t>backward</a:t>
            </a:r>
            <a:r>
              <a:rPr lang="en-US" dirty="0"/>
              <a:t> and </a:t>
            </a:r>
            <a:r>
              <a:rPr lang="en-US" b="1" dirty="0"/>
              <a:t>laterally</a:t>
            </a:r>
            <a:r>
              <a:rPr lang="en-US" dirty="0"/>
              <a:t>, whereas the facets on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forward</a:t>
            </a:r>
            <a:r>
              <a:rPr lang="en-US" dirty="0"/>
              <a:t> and </a:t>
            </a:r>
            <a:r>
              <a:rPr lang="en-US" b="1" dirty="0"/>
              <a:t>medially. </a:t>
            </a:r>
            <a:r>
              <a:rPr lang="en-US" dirty="0"/>
              <a:t>The </a:t>
            </a:r>
            <a:r>
              <a:rPr lang="en-US" b="1" dirty="0"/>
              <a:t>inferior </a:t>
            </a:r>
            <a:r>
              <a:rPr lang="en-US" b="1" dirty="0" err="1"/>
              <a:t>articular</a:t>
            </a:r>
            <a:r>
              <a:rPr lang="en-US" b="1" dirty="0"/>
              <a:t> processes </a:t>
            </a:r>
            <a:r>
              <a:rPr lang="en-US" dirty="0"/>
              <a:t>of the </a:t>
            </a:r>
            <a:r>
              <a:rPr lang="en-US" b="1" dirty="0"/>
              <a:t>12th vertebra </a:t>
            </a:r>
            <a:r>
              <a:rPr lang="en-US" dirty="0"/>
              <a:t>face </a:t>
            </a:r>
            <a:r>
              <a:rPr lang="en-US" b="1" dirty="0"/>
              <a:t>laterally</a:t>
            </a:r>
            <a:r>
              <a:rPr lang="en-US" dirty="0"/>
              <a:t>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72816"/>
            <a:ext cx="1631032" cy="89418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3653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pedicles</a:t>
            </a:r>
            <a:r>
              <a:rPr lang="en-US" dirty="0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 err="1"/>
              <a:t>laminae</a:t>
            </a:r>
            <a:r>
              <a:rPr lang="en-US" dirty="0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foramina </a:t>
            </a:r>
            <a:r>
              <a:rPr lang="en-US" alt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transverse processes </a:t>
            </a:r>
            <a:r>
              <a:rPr lang="en-US" dirty="0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spinous processes </a:t>
            </a:r>
            <a:r>
              <a:rPr lang="en-US" alt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57800"/>
            <a:ext cx="83820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articular</a:t>
            </a:r>
            <a:r>
              <a:rPr lang="en-US" dirty="0"/>
              <a:t> surfaces of the </a:t>
            </a:r>
            <a:r>
              <a:rPr lang="en-US" b="1" dirty="0">
                <a:solidFill>
                  <a:srgbClr val="0000FF"/>
                </a:solidFill>
              </a:rPr>
              <a:t>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medially, </a:t>
            </a:r>
            <a:r>
              <a:rPr lang="en-US" dirty="0"/>
              <a:t>and those of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500" y="2928938"/>
            <a:ext cx="128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</a:t>
            </a:r>
          </a:p>
        </p:txBody>
      </p:sp>
      <p:sp>
        <p:nvSpPr>
          <p:cNvPr id="9" name="Frame 8"/>
          <p:cNvSpPr/>
          <p:nvPr/>
        </p:nvSpPr>
        <p:spPr>
          <a:xfrm>
            <a:off x="571500" y="2928938"/>
            <a:ext cx="1214438" cy="71437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71500" y="5929313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    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4714875" y="2857500"/>
            <a:ext cx="1285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4714875" y="6000750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upper </a:t>
            </a:r>
            <a:r>
              <a:rPr lang="en-US" dirty="0" smtClean="0"/>
              <a:t>and </a:t>
            </a:r>
            <a:r>
              <a:rPr lang="en-US" b="1" dirty="0" smtClean="0"/>
              <a:t>lower</a:t>
            </a:r>
            <a:r>
              <a:rPr lang="en-US" dirty="0" smtClean="0"/>
              <a:t> surfaces of the </a:t>
            </a:r>
            <a:r>
              <a:rPr lang="en-US" b="1" dirty="0" smtClean="0"/>
              <a:t>bodies </a:t>
            </a:r>
            <a:r>
              <a:rPr lang="en-US" dirty="0" smtClean="0"/>
              <a:t>of adjacent vertebrae are covered by </a:t>
            </a:r>
            <a:r>
              <a:rPr lang="en-US" b="1" dirty="0" smtClean="0"/>
              <a:t>thin plates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collagen fibers </a:t>
            </a:r>
            <a:r>
              <a:rPr lang="en-US" dirty="0" smtClean="0"/>
              <a:t>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JOINTS BETWEEN TWO VERTEBRAL BODIES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1110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Thoracolumbar Spine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PRODUCING MOVEMENTS</vt:lpstr>
      <vt:lpstr>PowerPoint Presentation</vt:lpstr>
      <vt:lpstr>PowerPoint Presentation</vt:lpstr>
      <vt:lpstr>Thank You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146</cp:revision>
  <dcterms:created xsi:type="dcterms:W3CDTF">2010-12-26T07:15:46Z</dcterms:created>
  <dcterms:modified xsi:type="dcterms:W3CDTF">2016-12-18T05:39:57Z</dcterms:modified>
</cp:coreProperties>
</file>