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91" r:id="rId14"/>
    <p:sldId id="271" r:id="rId15"/>
    <p:sldId id="287" r:id="rId16"/>
    <p:sldId id="288" r:id="rId17"/>
    <p:sldId id="289" r:id="rId18"/>
    <p:sldId id="283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2" autoAdjust="0"/>
    <p:restoredTop sz="90797" autoAdjust="0"/>
  </p:normalViewPr>
  <p:slideViewPr>
    <p:cSldViewPr>
      <p:cViewPr>
        <p:scale>
          <a:sx n="110" d="100"/>
          <a:sy n="110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3 ربيع الأول، 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04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32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16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62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64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20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1621249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62" y="3798888"/>
            <a:ext cx="6361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Clinical </a:t>
            </a:r>
            <a:r>
              <a:rPr lang="en-US" sz="2800" b="1" dirty="0">
                <a:latin typeface="Calibri" pitchFamily="34" charset="0"/>
              </a:rPr>
              <a:t>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D:\Arun-Backup\project\Ferrier\Image_Bank\image_bank\images\jpg\figure_11.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448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376" y="3212976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20" y="1567929"/>
            <a:ext cx="4274220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92" y="2564904"/>
            <a:ext cx="656301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43" y="2060848"/>
            <a:ext cx="5256584" cy="434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  <p:pic>
        <p:nvPicPr>
          <p:cNvPr id="5" name="Picture 2" descr="D:\Arun-Backup\project\Ferrier\Image_Bank\image_bank\images\jpg\figure_11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1"/>
            <a:ext cx="19048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46" y="1567929"/>
            <a:ext cx="399747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217874" y="2492896"/>
            <a:ext cx="2282118" cy="16561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05264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skeletal muscle glycogen phosphorylase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21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0465" y="80618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465" y="864163"/>
            <a:ext cx="828092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en-US" sz="2800" b="1" dirty="0" smtClean="0"/>
              <a:t> By the end of this lecture, students should be familiar with: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need to store carbohydrates in muscle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The reason for carbohydrates to be stored as glycogen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An overview of glycogen synthesis (Glycogenesis)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An overview of glycogen breakdown (</a:t>
            </a:r>
            <a:r>
              <a:rPr lang="en-US" sz="2800" b="1" dirty="0" err="1" smtClean="0"/>
              <a:t>Glycogenolysis</a:t>
            </a:r>
            <a:r>
              <a:rPr lang="en-US" sz="2800" b="1" dirty="0" smtClean="0"/>
              <a:t>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2800" b="1" dirty="0" smtClean="0"/>
              <a:t> Key elements in regulation of both </a:t>
            </a:r>
            <a:r>
              <a:rPr lang="en-US" sz="2800" b="1" dirty="0" err="1" smtClean="0"/>
              <a:t>Glycogenesis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Glycogenolysis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run-Backup\project\Ferrier\Image_Bank\image_bank\images\jpg\figure_11.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1312"/>
            <a:ext cx="4028220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741303" y="1986198"/>
            <a:ext cx="1918929" cy="1586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II  (POMPE DISEASE)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5821795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of </a:t>
            </a:r>
            <a:r>
              <a:rPr lang="en-US" sz="1800" b="1" dirty="0" err="1" smtClean="0">
                <a:solidFill>
                  <a:srgbClr val="002060"/>
                </a:solidFill>
              </a:rPr>
              <a:t>Lysosomal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l-GR" sz="1800" b="1" dirty="0" smtClean="0">
                <a:solidFill>
                  <a:srgbClr val="002060"/>
                </a:solidFill>
              </a:rPr>
              <a:t>α</a:t>
            </a:r>
            <a:r>
              <a:rPr lang="en-US" sz="1800" b="1" dirty="0" smtClean="0">
                <a:solidFill>
                  <a:srgbClr val="002060"/>
                </a:solidFill>
              </a:rPr>
              <a:t>(1-4) </a:t>
            </a:r>
            <a:r>
              <a:rPr lang="en-US" sz="1800" b="1" dirty="0" err="1" smtClean="0">
                <a:solidFill>
                  <a:srgbClr val="002060"/>
                </a:solidFill>
              </a:rPr>
              <a:t>glucosidase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4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Reference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1988840"/>
            <a:ext cx="8143932" cy="12076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Lippincott’s Illustrated Reviews Biochemistry: Unit </a:t>
            </a:r>
            <a:r>
              <a:rPr lang="en-US" altLang="en-US" sz="2400" dirty="0" smtClean="0">
                <a:solidFill>
                  <a:srgbClr val="0000CC"/>
                </a:solidFill>
              </a:rPr>
              <a:t>II</a:t>
            </a:r>
            <a:r>
              <a:rPr lang="en-US" altLang="en-US" sz="2400" dirty="0">
                <a:solidFill>
                  <a:srgbClr val="0000CC"/>
                </a:solidFill>
              </a:rPr>
              <a:t>, Chapter </a:t>
            </a:r>
            <a:r>
              <a:rPr lang="en-US" altLang="en-US" sz="2400" dirty="0" smtClean="0">
                <a:solidFill>
                  <a:srgbClr val="0000CC"/>
                </a:solidFill>
              </a:rPr>
              <a:t>11, </a:t>
            </a:r>
            <a:r>
              <a:rPr lang="en-US" altLang="en-US" sz="2400" dirty="0">
                <a:solidFill>
                  <a:srgbClr val="0000CC"/>
                </a:solidFill>
              </a:rPr>
              <a:t>Pages </a:t>
            </a:r>
            <a:r>
              <a:rPr lang="en-US" altLang="en-US" sz="2400" dirty="0" smtClean="0">
                <a:solidFill>
                  <a:srgbClr val="0000CC"/>
                </a:solidFill>
              </a:rPr>
              <a:t>125 - 136.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Arun-Backup\project\Ferrier\Image_Bank\image_bank\images\jpg\figure_11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19893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71612"/>
            <a:ext cx="8607330" cy="509774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/>
              <a:t>Glycogen is a branched-chain </a:t>
            </a:r>
            <a:r>
              <a:rPr lang="en-US" sz="2400" b="1" dirty="0" err="1"/>
              <a:t>homopolysaccharide</a:t>
            </a:r>
            <a:r>
              <a:rPr lang="en-US" sz="24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b="1" dirty="0"/>
              <a:t>      </a:t>
            </a:r>
            <a:r>
              <a:rPr lang="en-US" sz="2400" b="1" dirty="0" smtClean="0"/>
              <a:t> exclusively </a:t>
            </a:r>
            <a:r>
              <a:rPr lang="en-US" sz="2400" b="1" dirty="0"/>
              <a:t>from </a:t>
            </a:r>
            <a:r>
              <a:rPr lang="en-US" sz="28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800" b="1" u="sng" dirty="0">
                <a:solidFill>
                  <a:srgbClr val="000099"/>
                </a:solidFill>
              </a:rPr>
              <a:t>-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8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400" b="1" dirty="0"/>
          </a:p>
          <a:p>
            <a:pPr algn="l" rtl="0">
              <a:lnSpc>
                <a:spcPct val="80000"/>
              </a:lnSpc>
            </a:pPr>
            <a:r>
              <a:rPr lang="en-US" sz="2400" b="1" dirty="0"/>
              <a:t> Glucose residues are bound by 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Branches </a:t>
            </a:r>
            <a:r>
              <a:rPr lang="en-US" sz="2400" b="1" dirty="0"/>
              <a:t>(every 8-10 residue) are linked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4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800" b="1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400" b="1" dirty="0"/>
              <a:t> Glycogen is present in the </a:t>
            </a:r>
            <a:r>
              <a:rPr lang="en-US" sz="28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400" b="1" dirty="0"/>
              <a:t> in the form of granules </a:t>
            </a:r>
            <a:r>
              <a:rPr lang="en-US" sz="2400" b="1" dirty="0" smtClean="0"/>
              <a:t>which contain </a:t>
            </a:r>
            <a:r>
              <a:rPr lang="en-US" sz="2400" b="1" dirty="0"/>
              <a:t>most of the enzymes necessary for glycogen synthesis </a:t>
            </a:r>
            <a:r>
              <a:rPr lang="en-US" sz="2400" b="1" dirty="0" smtClean="0"/>
              <a:t>&amp; degradation</a:t>
            </a:r>
            <a:endParaRPr lang="en-US" sz="2400" b="1" dirty="0"/>
          </a:p>
          <a:p>
            <a:pPr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4" name="Picture 2" descr="D:\Arun-Backup\project\Ferrier\Image_Bank\image_bank\images\jpg\figure_11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134" y="1844675"/>
            <a:ext cx="3321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4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4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4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800" dirty="0"/>
          </a:p>
          <a:p>
            <a:pPr algn="ctr" rtl="0">
              <a:lnSpc>
                <a:spcPct val="90000"/>
              </a:lnSpc>
            </a:pPr>
            <a:endParaRPr lang="en-US" sz="20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611147"/>
            <a:ext cx="846445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8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sz="2000" b="1" dirty="0">
              <a:solidFill>
                <a:srgbClr val="002060"/>
              </a:solidFill>
            </a:endParaRP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       </a:t>
            </a:r>
          </a:p>
          <a:p>
            <a:r>
              <a:rPr lang="en-US" sz="2000" b="1" dirty="0"/>
              <a:t>  </a:t>
            </a:r>
            <a:r>
              <a:rPr lang="en-US" sz="20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800" b="1" dirty="0" smtClean="0"/>
              <a:t>    </a:t>
            </a:r>
            <a:r>
              <a:rPr lang="en-US" sz="28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800" b="1" dirty="0" smtClean="0"/>
              <a:t>   </a:t>
            </a:r>
            <a:r>
              <a:rPr lang="en-US" sz="2800" b="1" dirty="0" smtClean="0">
                <a:solidFill>
                  <a:srgbClr val="002060"/>
                </a:solidFill>
              </a:rPr>
              <a:t> The use of </a:t>
            </a:r>
            <a:r>
              <a:rPr lang="en-US" sz="28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800" b="1" dirty="0" smtClean="0">
                <a:solidFill>
                  <a:srgbClr val="002060"/>
                </a:solidFill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/>
              <a:t>     </a:t>
            </a:r>
            <a:endParaRPr lang="en-US" sz="2000" b="1" dirty="0"/>
          </a:p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3- </a:t>
            </a:r>
            <a:r>
              <a:rPr lang="en-US" sz="2800" b="1" dirty="0" smtClean="0">
                <a:solidFill>
                  <a:srgbClr val="C00000"/>
                </a:solidFill>
              </a:rPr>
              <a:t>ELONGATION: </a:t>
            </a:r>
            <a:r>
              <a:rPr lang="en-US" sz="2400" b="1" dirty="0" smtClean="0">
                <a:solidFill>
                  <a:srgbClr val="002060"/>
                </a:solidFill>
              </a:rPr>
              <a:t>Glycogen </a:t>
            </a:r>
            <a:r>
              <a:rPr lang="en-US" sz="24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400" b="1" dirty="0" smtClean="0">
                <a:solidFill>
                  <a:srgbClr val="002060"/>
                </a:solidFill>
              </a:rPr>
              <a:t>   </a:t>
            </a:r>
            <a:r>
              <a:rPr lang="en-US" sz="2000" dirty="0" smtClean="0">
                <a:solidFill>
                  <a:srgbClr val="002060"/>
                </a:solidFill>
              </a:rPr>
              <a:t>(for 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1-4 linkages) 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4- BRANCHING:  </a:t>
            </a:r>
            <a:r>
              <a:rPr lang="en-US" sz="2000" b="1" dirty="0" smtClean="0">
                <a:solidFill>
                  <a:srgbClr val="002060"/>
                </a:solidFill>
              </a:rPr>
              <a:t>Branching enzyme </a:t>
            </a:r>
            <a:r>
              <a:rPr lang="en-US" sz="2000" dirty="0" smtClean="0">
                <a:solidFill>
                  <a:srgbClr val="002060"/>
                </a:solidFill>
              </a:rPr>
              <a:t>(for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1-6 linkages)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90291"/>
            <a:ext cx="832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Glycogen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cannot</a:t>
            </a:r>
            <a:r>
              <a:rPr lang="en-US" sz="2400" dirty="0" smtClean="0"/>
              <a:t> initiate synthesis but only elongates </a:t>
            </a:r>
          </a:p>
          <a:p>
            <a:r>
              <a:rPr lang="en-US" sz="2400" dirty="0" smtClean="0"/>
              <a:t>pre-existing glycogen fragment or glycogen primer (</a:t>
            </a:r>
            <a:r>
              <a:rPr lang="en-US" sz="2400" dirty="0" err="1" smtClean="0"/>
              <a:t>glycogenin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  <p:pic>
        <p:nvPicPr>
          <p:cNvPr id="4" name="Picture 2" descr="D:\Arun-Backup\project\Ferrier\Image_Bank\image_bank\images\jpg\figure_11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82722" cy="48976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553</Words>
  <Application>Microsoft Macintosh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Black</vt:lpstr>
      <vt:lpstr>Calibri</vt:lpstr>
      <vt:lpstr>Symbol</vt:lpstr>
      <vt:lpstr>Times New Roman</vt:lpstr>
      <vt:lpstr>Verdana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Khalid Akkour</cp:lastModifiedBy>
  <cp:revision>73</cp:revision>
  <dcterms:created xsi:type="dcterms:W3CDTF">2010-04-14T08:40:42Z</dcterms:created>
  <dcterms:modified xsi:type="dcterms:W3CDTF">2016-12-02T14:51:22Z</dcterms:modified>
</cp:coreProperties>
</file>