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9" r:id="rId2"/>
    <p:sldMasterId id="2147483660" r:id="rId3"/>
    <p:sldMasterId id="2147483663" r:id="rId4"/>
    <p:sldMasterId id="2147483665" r:id="rId5"/>
  </p:sldMasterIdLst>
  <p:notesMasterIdLst>
    <p:notesMasterId r:id="rId35"/>
  </p:notesMasterIdLst>
  <p:handoutMasterIdLst>
    <p:handoutMasterId r:id="rId36"/>
  </p:handoutMasterIdLst>
  <p:sldIdLst>
    <p:sldId id="256" r:id="rId6"/>
    <p:sldId id="570" r:id="rId7"/>
    <p:sldId id="571" r:id="rId8"/>
    <p:sldId id="363" r:id="rId9"/>
    <p:sldId id="565" r:id="rId10"/>
    <p:sldId id="553" r:id="rId11"/>
    <p:sldId id="513" r:id="rId12"/>
    <p:sldId id="545" r:id="rId13"/>
    <p:sldId id="544" r:id="rId14"/>
    <p:sldId id="514" r:id="rId15"/>
    <p:sldId id="568" r:id="rId16"/>
    <p:sldId id="557" r:id="rId17"/>
    <p:sldId id="567" r:id="rId18"/>
    <p:sldId id="546" r:id="rId19"/>
    <p:sldId id="559" r:id="rId20"/>
    <p:sldId id="548" r:id="rId21"/>
    <p:sldId id="558" r:id="rId22"/>
    <p:sldId id="550" r:id="rId23"/>
    <p:sldId id="401" r:id="rId24"/>
    <p:sldId id="561" r:id="rId25"/>
    <p:sldId id="551" r:id="rId26"/>
    <p:sldId id="562" r:id="rId27"/>
    <p:sldId id="543" r:id="rId28"/>
    <p:sldId id="566" r:id="rId29"/>
    <p:sldId id="575" r:id="rId30"/>
    <p:sldId id="574" r:id="rId31"/>
    <p:sldId id="569" r:id="rId32"/>
    <p:sldId id="572" r:id="rId33"/>
    <p:sldId id="573" r:id="rId34"/>
  </p:sldIdLst>
  <p:sldSz cx="10287000" cy="6858000" type="35mm"/>
  <p:notesSz cx="6858000" cy="9144000"/>
  <p:defaultTextStyle>
    <a:defPPr>
      <a:defRPr lang="en-US"/>
    </a:defPPr>
    <a:lvl1pPr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1pPr>
    <a:lvl2pPr marL="4572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2pPr>
    <a:lvl3pPr marL="9144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3pPr>
    <a:lvl4pPr marL="13716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4pPr>
    <a:lvl5pPr marL="1828800" algn="ctr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Palatino" charset="0"/>
        <a:ea typeface="ＭＳ Ｐゴシック" charset="0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85A00"/>
    <a:srgbClr val="33CC33"/>
    <a:srgbClr val="FFFF00"/>
    <a:srgbClr val="FFCDCD"/>
    <a:srgbClr val="E4D1FF"/>
    <a:srgbClr val="FF7171"/>
    <a:srgbClr val="9F5DFF"/>
    <a:srgbClr val="FFCF89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675" autoAdjust="0"/>
    <p:restoredTop sz="94660" autoAdjust="0"/>
  </p:normalViewPr>
  <p:slideViewPr>
    <p:cSldViewPr>
      <p:cViewPr varScale="1">
        <p:scale>
          <a:sx n="104" d="100"/>
          <a:sy n="104" d="100"/>
        </p:scale>
        <p:origin x="-1528" y="-104"/>
      </p:cViewPr>
      <p:guideLst>
        <p:guide orient="horz" pos="2160"/>
        <p:guide pos="3216"/>
      </p:guideLst>
    </p:cSldViewPr>
  </p:slideViewPr>
  <p:outlineViewPr>
    <p:cViewPr>
      <p:scale>
        <a:sx n="25" d="100"/>
        <a:sy n="25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1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9" Type="http://schemas.openxmlformats.org/officeDocument/2006/relationships/slide" Target="slides/slide4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notesMaster" Target="notesMasters/notesMaster1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37" Type="http://schemas.openxmlformats.org/officeDocument/2006/relationships/printerSettings" Target="printerSettings/printerSettings1.bin"/><Relationship Id="rId38" Type="http://schemas.openxmlformats.org/officeDocument/2006/relationships/presProps" Target="presProps.xml"/><Relationship Id="rId39" Type="http://schemas.openxmlformats.org/officeDocument/2006/relationships/viewProps" Target="viewProps.xml"/><Relationship Id="rId40" Type="http://schemas.openxmlformats.org/officeDocument/2006/relationships/theme" Target="theme/theme1.xml"/><Relationship Id="rId4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74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E4219270-08BC-0949-A3F5-E95A517DC7B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19136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7250" y="685800"/>
            <a:ext cx="51435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Times New Roman" charset="0"/>
              </a:defRPr>
            </a:lvl1pPr>
          </a:lstStyle>
          <a:p>
            <a:endParaRPr lang="en-US" dirty="0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Times New Roman" charset="0"/>
              </a:defRPr>
            </a:lvl1pPr>
          </a:lstStyle>
          <a:p>
            <a:fld id="{371BB06A-B52A-3F47-A204-128C1245320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243946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8AD2160-DCAB-B447-87A3-524B11FA0449}" type="slidenum">
              <a:rPr lang="en-US"/>
              <a:pPr/>
              <a:t>9</a:t>
            </a:fld>
            <a:endParaRPr lang="en-US" dirty="0"/>
          </a:p>
        </p:txBody>
      </p:sp>
      <p:sp>
        <p:nvSpPr>
          <p:cNvPr id="878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785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5B73D11-87C8-424C-B040-BE8B3A3AF958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896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60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93026F-D4A5-EA4B-97B7-027161D95E37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9041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041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98792BEC-85BE-774E-B611-91AD37308F87}" type="slidenum">
              <a:rPr lang="en-US"/>
              <a:pPr/>
              <a:t>17</a:t>
            </a:fld>
            <a:endParaRPr lang="en-US" dirty="0"/>
          </a:p>
        </p:txBody>
      </p:sp>
      <p:sp>
        <p:nvSpPr>
          <p:cNvPr id="898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898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4D4ED8D-088A-FA4E-9118-F402A30A94B5}" type="slidenum">
              <a:rPr lang="en-US"/>
              <a:pPr/>
              <a:t>20</a:t>
            </a:fld>
            <a:endParaRPr lang="en-US" dirty="0"/>
          </a:p>
        </p:txBody>
      </p:sp>
      <p:sp>
        <p:nvSpPr>
          <p:cNvPr id="920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0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67484A-5DE3-5B4D-B6D5-B5FEDBDE13F5}" type="slidenum">
              <a:rPr lang="en-US"/>
              <a:pPr/>
              <a:t>22</a:t>
            </a:fld>
            <a:endParaRPr lang="en-US" dirty="0"/>
          </a:p>
        </p:txBody>
      </p:sp>
      <p:sp>
        <p:nvSpPr>
          <p:cNvPr id="924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924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3075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 dirty="0">
              <a:latin typeface="Times New Roman" charset="0"/>
            </a:endParaRP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CBEC9F5C-26ED-7547-9A9A-C21B7DFAC476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EC8DFBD-B8DB-BE4A-A6D3-2D841F03FB7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053671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ADD3289-5841-5047-BD36-DAD2A657A6F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445401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4944769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736410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7594947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71525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9700" y="419100"/>
            <a:ext cx="4295775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67307496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23810982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938877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6912985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0581484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380EC0-B6DE-1C46-8506-7B620CD0A9B6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074708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175007730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394229827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29488" y="419100"/>
            <a:ext cx="2185987" cy="6210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419100"/>
            <a:ext cx="6405563" cy="6210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</p:spTree>
    <p:extLst>
      <p:ext uri="{BB962C8B-B14F-4D97-AF65-F5344CB8AC3E}">
        <p14:creationId xmlns:p14="http://schemas.microsoft.com/office/powerpoint/2010/main" val="28637902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ChangeArrowheads="1"/>
          </p:cNvSpPr>
          <p:nvPr userDrawn="1"/>
        </p:nvSpPr>
        <p:spPr bwMode="auto">
          <a:xfrm>
            <a:off x="0" y="0"/>
            <a:ext cx="630238" cy="6858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200" i="1" dirty="0">
              <a:latin typeface="Times New Roman" charset="0"/>
            </a:endParaRPr>
          </a:p>
        </p:txBody>
      </p:sp>
      <p:sp>
        <p:nvSpPr>
          <p:cNvPr id="876547" name="Text Box 3"/>
          <p:cNvSpPr txBox="1">
            <a:spLocks noChangeArrowheads="1"/>
          </p:cNvSpPr>
          <p:nvPr userDrawn="1"/>
        </p:nvSpPr>
        <p:spPr bwMode="auto">
          <a:xfrm>
            <a:off x="1385888" y="6562725"/>
            <a:ext cx="81438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900" dirty="0">
                <a:solidFill>
                  <a:schemeClr val="bg1"/>
                </a:solidFill>
                <a:latin typeface="Times New Roman" charset="0"/>
              </a:rPr>
              <a:t>Copyright © 2004 Pearson Education, Inc., publishing as Benjamin Cummings</a:t>
            </a:r>
          </a:p>
        </p:txBody>
      </p:sp>
      <p:sp>
        <p:nvSpPr>
          <p:cNvPr id="8765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03325" y="2941638"/>
            <a:ext cx="8516938" cy="6858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333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5200" b="0">
                <a:solidFill>
                  <a:srgbClr val="CC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8765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76338" y="3776663"/>
            <a:ext cx="8537575" cy="160813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Font typeface="Times New Roman" charset="0"/>
              <a:buNone/>
              <a:defRPr sz="3400">
                <a:solidFill>
                  <a:srgbClr val="FFCC6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876550" name="Text Box 6"/>
          <p:cNvSpPr txBox="1">
            <a:spLocks noChangeArrowheads="1"/>
          </p:cNvSpPr>
          <p:nvPr userDrawn="1"/>
        </p:nvSpPr>
        <p:spPr bwMode="auto">
          <a:xfrm>
            <a:off x="1255713" y="1554163"/>
            <a:ext cx="84010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000" b="1" dirty="0">
                <a:solidFill>
                  <a:schemeClr val="bg1"/>
                </a:solidFill>
                <a:latin typeface="Times New Roman" charset="0"/>
              </a:rPr>
              <a:t>Dee Unglaub Silverthorn, Ph.D.</a:t>
            </a:r>
            <a:endParaRPr lang="en-US" sz="2000" dirty="0">
              <a:latin typeface="Times New Roman" charset="0"/>
            </a:endParaRPr>
          </a:p>
        </p:txBody>
      </p:sp>
      <p:sp>
        <p:nvSpPr>
          <p:cNvPr id="876551" name="Text Box 7"/>
          <p:cNvSpPr txBox="1">
            <a:spLocks noChangeArrowheads="1"/>
          </p:cNvSpPr>
          <p:nvPr userDrawn="1"/>
        </p:nvSpPr>
        <p:spPr bwMode="auto">
          <a:xfrm>
            <a:off x="2576513" y="354013"/>
            <a:ext cx="5784850" cy="7937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3333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600" dirty="0">
                <a:solidFill>
                  <a:schemeClr val="bg1"/>
                </a:solidFill>
                <a:latin typeface="Times New Roman" charset="0"/>
              </a:rPr>
              <a:t>H</a:t>
            </a:r>
            <a:r>
              <a:rPr lang="en-US" sz="3600" dirty="0">
                <a:solidFill>
                  <a:schemeClr val="bg1"/>
                </a:solidFill>
                <a:latin typeface="Times New Roman" charset="0"/>
              </a:rPr>
              <a:t>UMAN</a:t>
            </a:r>
            <a:r>
              <a:rPr lang="en-US" sz="4600" dirty="0">
                <a:solidFill>
                  <a:schemeClr val="bg1"/>
                </a:solidFill>
                <a:latin typeface="Times New Roman" charset="0"/>
              </a:rPr>
              <a:t> P</a:t>
            </a:r>
            <a:r>
              <a:rPr lang="en-US" sz="3600" dirty="0">
                <a:solidFill>
                  <a:schemeClr val="bg1"/>
                </a:solidFill>
                <a:latin typeface="Times New Roman" charset="0"/>
              </a:rPr>
              <a:t>HYSIOLOGY</a:t>
            </a:r>
            <a:endParaRPr lang="en-US" sz="4600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876552" name="Text Box 8"/>
          <p:cNvSpPr txBox="1">
            <a:spLocks noChangeArrowheads="1"/>
          </p:cNvSpPr>
          <p:nvPr userDrawn="1"/>
        </p:nvSpPr>
        <p:spPr bwMode="auto">
          <a:xfrm>
            <a:off x="2676525" y="5840413"/>
            <a:ext cx="558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solidFill>
                  <a:srgbClr val="FFFFFF"/>
                </a:solidFill>
                <a:latin typeface="Times New Roman" charset="0"/>
              </a:rPr>
              <a:t>PowerPoint</a:t>
            </a:r>
            <a:r>
              <a:rPr lang="en-US" sz="1800" baseline="30000" dirty="0">
                <a:solidFill>
                  <a:srgbClr val="FFFFFF"/>
                </a:solidFill>
                <a:latin typeface="Times New Roman" charset="0"/>
              </a:rPr>
              <a:t>®</a:t>
            </a:r>
            <a:r>
              <a:rPr lang="en-US" sz="1800" dirty="0">
                <a:solidFill>
                  <a:srgbClr val="FFFFFF"/>
                </a:solidFill>
                <a:latin typeface="Times New Roman" charset="0"/>
              </a:rPr>
              <a:t> Lecture Slide Presentation by</a:t>
            </a:r>
          </a:p>
        </p:txBody>
      </p:sp>
      <p:sp>
        <p:nvSpPr>
          <p:cNvPr id="876553" name="Text Box 9"/>
          <p:cNvSpPr txBox="1">
            <a:spLocks noChangeArrowheads="1"/>
          </p:cNvSpPr>
          <p:nvPr userDrawn="1"/>
        </p:nvSpPr>
        <p:spPr bwMode="auto">
          <a:xfrm>
            <a:off x="1187450" y="6156325"/>
            <a:ext cx="855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solidFill>
                  <a:srgbClr val="CCFFFF"/>
                </a:solidFill>
                <a:latin typeface="Times New Roman" charset="0"/>
              </a:rPr>
              <a:t>Dr. Howard D. Booth, Professor of Biology, Eastern Michigan University</a:t>
            </a:r>
          </a:p>
        </p:txBody>
      </p:sp>
      <p:sp>
        <p:nvSpPr>
          <p:cNvPr id="876554" name="Text Box 10"/>
          <p:cNvSpPr txBox="1">
            <a:spLocks noChangeArrowheads="1"/>
          </p:cNvSpPr>
          <p:nvPr userDrawn="1"/>
        </p:nvSpPr>
        <p:spPr bwMode="auto">
          <a:xfrm>
            <a:off x="3360738" y="1087438"/>
            <a:ext cx="4214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666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FFFFCC"/>
                </a:solidFill>
                <a:latin typeface="Arial" charset="0"/>
              </a:rPr>
              <a:t>AN INTEGRATED APPROACH</a:t>
            </a:r>
          </a:p>
        </p:txBody>
      </p:sp>
      <p:sp>
        <p:nvSpPr>
          <p:cNvPr id="876555" name="Text Box 11"/>
          <p:cNvSpPr txBox="1">
            <a:spLocks noChangeArrowheads="1"/>
          </p:cNvSpPr>
          <p:nvPr userDrawn="1"/>
        </p:nvSpPr>
        <p:spPr bwMode="auto">
          <a:xfrm>
            <a:off x="4225925" y="1143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666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  <a:latin typeface="Times New Roman" charset="0"/>
              </a:rPr>
              <a:t>T H I R D  E D I T I O 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765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876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8765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46" grpId="0" animBg="1" autoUpdateAnimBg="0"/>
      <p:bldP spid="876548" grpId="0" autoUpdateAnimBg="0"/>
      <p:bldP spid="876549" grpId="0" build="p" autoUpdateAnimBg="0" advAuto="0">
        <p:tmplLst>
          <p:tmpl lvl="1">
            <p:tnLst>
              <p:par>
                <p:cTn xmlns:p14="http://schemas.microsoft.com/office/powerpoint/2010/main"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765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8765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AE2159-9E9D-074B-BC75-CCDE0DA29E8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747379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E67ABEA-E750-3149-9155-92DDF1B2510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09492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8" y="2352675"/>
            <a:ext cx="4810125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6363" y="2352675"/>
            <a:ext cx="4810125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14C5BE-9B38-F641-880F-05C1BD518C0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352862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B1800B-C3B3-4644-9B7D-9305B0C3556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330955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BA465CD-7322-6D45-AFD0-89DE307EA55E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67096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02F677-A778-A44B-ABA8-074FD986AA0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823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7A2A3C-3E60-F349-953D-C75428E0176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2690868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3125D2-F8DB-8A44-9D53-6E953655D06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19396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4FB23F-15FC-3F4B-846A-9429D6EF021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092161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EF6F19-7ACC-F642-8DB5-264D77FDFFC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800426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36563"/>
            <a:ext cx="2463800" cy="4697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838" y="436563"/>
            <a:ext cx="7243762" cy="4697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60297B-616A-3148-80DF-B6C27D470B2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947055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2146" name="Rectangle 2"/>
          <p:cNvSpPr>
            <a:spLocks noChangeArrowheads="1"/>
          </p:cNvSpPr>
          <p:nvPr userDrawn="1"/>
        </p:nvSpPr>
        <p:spPr bwMode="auto">
          <a:xfrm>
            <a:off x="0" y="0"/>
            <a:ext cx="630238" cy="6858000"/>
          </a:xfrm>
          <a:prstGeom prst="rect">
            <a:avLst/>
          </a:prstGeom>
          <a:gradFill rotWithShape="0">
            <a:gsLst>
              <a:gs pos="0">
                <a:srgbClr val="FFCC66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/>
            <a:endParaRPr lang="en-US" sz="2200" i="1" dirty="0">
              <a:latin typeface="Times New Roman" charset="0"/>
            </a:endParaRPr>
          </a:p>
        </p:txBody>
      </p:sp>
      <p:sp>
        <p:nvSpPr>
          <p:cNvPr id="902147" name="Text Box 3"/>
          <p:cNvSpPr txBox="1">
            <a:spLocks noChangeArrowheads="1"/>
          </p:cNvSpPr>
          <p:nvPr userDrawn="1"/>
        </p:nvSpPr>
        <p:spPr bwMode="auto">
          <a:xfrm>
            <a:off x="1385888" y="6562725"/>
            <a:ext cx="81438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900" dirty="0">
                <a:solidFill>
                  <a:schemeClr val="bg1"/>
                </a:solidFill>
                <a:latin typeface="Times New Roman" charset="0"/>
              </a:rPr>
              <a:t>Copyright © 2004 Pearson Education, Inc., publishing as Benjamin Cummings</a:t>
            </a:r>
          </a:p>
        </p:txBody>
      </p:sp>
      <p:sp>
        <p:nvSpPr>
          <p:cNvPr id="902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1203325" y="2941638"/>
            <a:ext cx="8516938" cy="685800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3333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5200" b="0">
                <a:solidFill>
                  <a:srgbClr val="CCFFFF"/>
                </a:solidFill>
              </a:defRPr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02149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176338" y="3776663"/>
            <a:ext cx="8537575" cy="1608137"/>
          </a:xfrm>
        </p:spPr>
        <p:txBody>
          <a:bodyPr anchor="t"/>
          <a:lstStyle>
            <a:lvl1pPr marL="0" indent="0" algn="ctr">
              <a:lnSpc>
                <a:spcPct val="100000"/>
              </a:lnSpc>
              <a:buFont typeface="Times New Roman" charset="0"/>
              <a:buNone/>
              <a:defRPr sz="3400">
                <a:solidFill>
                  <a:srgbClr val="FFCC66"/>
                </a:solidFill>
              </a:defRPr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02150" name="Text Box 6"/>
          <p:cNvSpPr txBox="1">
            <a:spLocks noChangeArrowheads="1"/>
          </p:cNvSpPr>
          <p:nvPr userDrawn="1"/>
        </p:nvSpPr>
        <p:spPr bwMode="auto">
          <a:xfrm>
            <a:off x="1255713" y="1554163"/>
            <a:ext cx="8401050" cy="427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29783" dir="1514402" algn="ctr" rotWithShape="0">
                    <a:schemeClr val="tx1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anchor="b">
            <a:spAutoFit/>
          </a:bodyPr>
          <a:lstStyle/>
          <a:p>
            <a:pPr eaLnBrk="0" hangingPunct="0">
              <a:lnSpc>
                <a:spcPct val="110000"/>
              </a:lnSpc>
            </a:pPr>
            <a:r>
              <a:rPr lang="en-US" sz="2000" b="1" dirty="0">
                <a:solidFill>
                  <a:schemeClr val="bg1"/>
                </a:solidFill>
                <a:latin typeface="Times New Roman" charset="0"/>
              </a:rPr>
              <a:t>Dee Unglaub Silverthorn, Ph.D.</a:t>
            </a:r>
            <a:endParaRPr lang="en-US" sz="2000" dirty="0">
              <a:latin typeface="Times New Roman" charset="0"/>
            </a:endParaRPr>
          </a:p>
        </p:txBody>
      </p:sp>
      <p:sp>
        <p:nvSpPr>
          <p:cNvPr id="902151" name="Text Box 7"/>
          <p:cNvSpPr txBox="1">
            <a:spLocks noChangeArrowheads="1"/>
          </p:cNvSpPr>
          <p:nvPr userDrawn="1"/>
        </p:nvSpPr>
        <p:spPr bwMode="auto">
          <a:xfrm>
            <a:off x="2576513" y="354013"/>
            <a:ext cx="5784850" cy="7937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3333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4600" dirty="0">
                <a:solidFill>
                  <a:schemeClr val="bg1"/>
                </a:solidFill>
                <a:latin typeface="Times New Roman" charset="0"/>
              </a:rPr>
              <a:t>H</a:t>
            </a:r>
            <a:r>
              <a:rPr lang="en-US" sz="3600" dirty="0">
                <a:solidFill>
                  <a:schemeClr val="bg1"/>
                </a:solidFill>
                <a:latin typeface="Times New Roman" charset="0"/>
              </a:rPr>
              <a:t>UMAN</a:t>
            </a:r>
            <a:r>
              <a:rPr lang="en-US" sz="4600" dirty="0">
                <a:solidFill>
                  <a:schemeClr val="bg1"/>
                </a:solidFill>
                <a:latin typeface="Times New Roman" charset="0"/>
              </a:rPr>
              <a:t> P</a:t>
            </a:r>
            <a:r>
              <a:rPr lang="en-US" sz="3600" dirty="0">
                <a:solidFill>
                  <a:schemeClr val="bg1"/>
                </a:solidFill>
                <a:latin typeface="Times New Roman" charset="0"/>
              </a:rPr>
              <a:t>HYSIOLOGY</a:t>
            </a:r>
            <a:endParaRPr lang="en-US" sz="4600" dirty="0">
              <a:solidFill>
                <a:schemeClr val="bg1"/>
              </a:solidFill>
              <a:latin typeface="Times New Roman" charset="0"/>
            </a:endParaRPr>
          </a:p>
        </p:txBody>
      </p:sp>
      <p:sp>
        <p:nvSpPr>
          <p:cNvPr id="902152" name="Text Box 8"/>
          <p:cNvSpPr txBox="1">
            <a:spLocks noChangeArrowheads="1"/>
          </p:cNvSpPr>
          <p:nvPr userDrawn="1"/>
        </p:nvSpPr>
        <p:spPr bwMode="auto">
          <a:xfrm>
            <a:off x="2676525" y="5840413"/>
            <a:ext cx="558323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solidFill>
                  <a:srgbClr val="FFFFFF"/>
                </a:solidFill>
                <a:latin typeface="Times New Roman" charset="0"/>
              </a:rPr>
              <a:t>PowerPoint</a:t>
            </a:r>
            <a:r>
              <a:rPr lang="en-US" sz="1800" baseline="30000" dirty="0">
                <a:solidFill>
                  <a:srgbClr val="FFFFFF"/>
                </a:solidFill>
                <a:latin typeface="Times New Roman" charset="0"/>
              </a:rPr>
              <a:t>®</a:t>
            </a:r>
            <a:r>
              <a:rPr lang="en-US" sz="1800" dirty="0">
                <a:solidFill>
                  <a:srgbClr val="FFFFFF"/>
                </a:solidFill>
                <a:latin typeface="Times New Roman" charset="0"/>
              </a:rPr>
              <a:t> Lecture Slide Presentation by</a:t>
            </a:r>
          </a:p>
        </p:txBody>
      </p:sp>
      <p:sp>
        <p:nvSpPr>
          <p:cNvPr id="902153" name="Text Box 9"/>
          <p:cNvSpPr txBox="1">
            <a:spLocks noChangeArrowheads="1"/>
          </p:cNvSpPr>
          <p:nvPr userDrawn="1"/>
        </p:nvSpPr>
        <p:spPr bwMode="auto">
          <a:xfrm>
            <a:off x="1187450" y="6156325"/>
            <a:ext cx="855662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eaLnBrk="0" hangingPunct="0"/>
            <a:r>
              <a:rPr lang="en-US" sz="1800" dirty="0">
                <a:solidFill>
                  <a:srgbClr val="CCFFFF"/>
                </a:solidFill>
                <a:latin typeface="Times New Roman" charset="0"/>
              </a:rPr>
              <a:t>Dr. Howard D. Booth, Professor of Biology, Eastern Michigan University</a:t>
            </a:r>
          </a:p>
        </p:txBody>
      </p:sp>
      <p:sp>
        <p:nvSpPr>
          <p:cNvPr id="902154" name="Text Box 10"/>
          <p:cNvSpPr txBox="1">
            <a:spLocks noChangeArrowheads="1"/>
          </p:cNvSpPr>
          <p:nvPr userDrawn="1"/>
        </p:nvSpPr>
        <p:spPr bwMode="auto">
          <a:xfrm>
            <a:off x="3360738" y="1087438"/>
            <a:ext cx="4214812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666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000" dirty="0">
                <a:solidFill>
                  <a:srgbClr val="FFFFCC"/>
                </a:solidFill>
                <a:latin typeface="Arial" charset="0"/>
              </a:rPr>
              <a:t>AN INTEGRATED APPROACH</a:t>
            </a:r>
          </a:p>
        </p:txBody>
      </p:sp>
      <p:sp>
        <p:nvSpPr>
          <p:cNvPr id="902155" name="Text Box 11"/>
          <p:cNvSpPr txBox="1">
            <a:spLocks noChangeArrowheads="1"/>
          </p:cNvSpPr>
          <p:nvPr userDrawn="1"/>
        </p:nvSpPr>
        <p:spPr bwMode="auto">
          <a:xfrm>
            <a:off x="4225925" y="114300"/>
            <a:ext cx="2514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666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1600" dirty="0">
                <a:solidFill>
                  <a:schemeClr val="bg1"/>
                </a:solidFill>
                <a:latin typeface="Times New Roman" charset="0"/>
              </a:rPr>
              <a:t>T H I R D  E D I T I O 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02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02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9021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9021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902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2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902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2146" grpId="0" animBg="1" autoUpdateAnimBg="0"/>
      <p:bldP spid="902148" grpId="0" autoUpdateAnimBg="0"/>
      <p:bldP spid="902149" grpId="0" build="p" autoUpdateAnimBg="0" advAuto="0">
        <p:tmplLst>
          <p:tmpl lvl="1">
            <p:tnLst>
              <p:par>
                <p:cTn xmlns:p14="http://schemas.microsoft.com/office/powerpoint/2010/main" presetID="9" presetClass="entr" presetSubtype="0" fill="hold" nodeType="after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90214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dissolve">
                      <p:cBhvr>
                        <p:cTn dur="500"/>
                        <p:tgtEl>
                          <p:spTgt spid="902149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51A512-A55C-164B-83D4-41FD3BA8A10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50070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D07F9E-5DA2-E94E-AD21-A3A2A03C92F7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3557773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3838" y="2352675"/>
            <a:ext cx="4810125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86363" y="2352675"/>
            <a:ext cx="4810125" cy="27813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146F1C-D7E6-E24F-8822-E18B495D821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8601338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2F6F41-4E17-644A-9FFF-A8547B9BAB9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059030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6C90E8-BD30-D74B-B966-7ABAB976997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06934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71942B-D6F0-EF42-A598-81CB02E022F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096943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B2D290-1126-314A-9EA1-DC6F92087E84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71275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ED990E9-50CA-C44C-BD9F-ACD03B10905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08593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9FE5DFD-28FB-8F4D-B02C-F4046F403C6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704879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2912C2-5729-A343-9C8A-DB6CBA38BD12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30200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0" y="436563"/>
            <a:ext cx="2463800" cy="469741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838" y="436563"/>
            <a:ext cx="7243762" cy="469741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66678C-40BF-4347-8820-B9F22BAEF1E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54387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7986" name="Line 2"/>
          <p:cNvSpPr>
            <a:spLocks noChangeShapeType="1"/>
          </p:cNvSpPr>
          <p:nvPr/>
        </p:nvSpPr>
        <p:spPr bwMode="auto">
          <a:xfrm>
            <a:off x="0" y="1708150"/>
            <a:ext cx="10290175" cy="0"/>
          </a:xfrm>
          <a:prstGeom prst="line">
            <a:avLst/>
          </a:prstGeom>
          <a:noFill/>
          <a:ln w="12700" cap="sq">
            <a:solidFill>
              <a:schemeClr val="bg2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937987" name="Arc 3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 dirty="0">
              <a:latin typeface="Times New Roman" charset="0"/>
            </a:endParaRPr>
          </a:p>
        </p:txBody>
      </p:sp>
      <p:sp>
        <p:nvSpPr>
          <p:cNvPr id="937988" name="Rectangle 4"/>
          <p:cNvSpPr>
            <a:spLocks noGrp="1" noChangeArrowheads="1"/>
          </p:cNvSpPr>
          <p:nvPr>
            <p:ph type="ctrTitle" sz="quarter"/>
          </p:nvPr>
        </p:nvSpPr>
        <p:spPr>
          <a:xfrm>
            <a:off x="3086100" y="427038"/>
            <a:ext cx="7199313" cy="1524000"/>
          </a:xfrm>
        </p:spPr>
        <p:txBody>
          <a:bodyPr anchor="b"/>
          <a:lstStyle>
            <a:lvl1pPr>
              <a:lnSpc>
                <a:spcPct val="80000"/>
              </a:lnSpc>
              <a:defRPr sz="6600"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937989" name="Rectangle 5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4714875" y="1828800"/>
            <a:ext cx="5143500" cy="1752600"/>
          </a:xfrm>
        </p:spPr>
        <p:txBody>
          <a:bodyPr/>
          <a:lstStyle>
            <a:lvl1pPr marL="0" indent="0">
              <a:buFont typeface="Wingdings" charset="0"/>
              <a:buNone/>
              <a:defRPr sz="2400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937990" name="Rectangle 6"/>
          <p:cNvSpPr>
            <a:spLocks noGrp="1" noChangeArrowheads="1"/>
          </p:cNvSpPr>
          <p:nvPr>
            <p:ph type="dt" sz="quarter" idx="2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37991" name="Rectangle 7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37992" name="Rectangle 8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73D9CF60-82C4-1947-94E5-BCF9CF5364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1BC79BB-1262-D04F-A80F-AEBAF147E10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046732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5C6B51-CC48-8E41-9BAC-6B9A6A61E34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105926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1718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77025" y="1981200"/>
            <a:ext cx="33528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C641148-C40F-BA47-870B-124FC13A4F3F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4437807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8912D6-8569-BB4F-8576-0B05D48E7DC5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300328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451517-E5BF-4E4D-BAA2-861D213459F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9325761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85FFC3-F2AE-4646-8B08-18E380A1784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22414520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4FC2B08-43E9-0446-8738-A747B104C30C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671847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C327307-3AA9-7A4F-B5EF-9394E1CE511D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0996674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F5B71D-FBBF-DA49-9922-44F3C10029FB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7937587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91C93D-40D6-314E-9E3D-7CC7681FD93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252584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15325" y="609600"/>
            <a:ext cx="17145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171825" y="609600"/>
            <a:ext cx="49911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AF5A05-6518-374B-9BF4-CDF733D37539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5977888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967581-133F-2F4D-BC4C-5851101FED1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694439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A04670-BEC5-1A41-B824-D550FDAEA0CA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9575705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755BDE-B24C-4B4B-ABA2-E79B654EF3C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191692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34A19A0-EF39-9A41-B776-BAC154A25D58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1103956"/>
      </p:ext>
    </p:extLst>
  </p:cSld>
  <p:clrMapOvr>
    <a:masterClrMapping/>
  </p:clrMapOvr>
  <p:transition xmlns:p14="http://schemas.microsoft.com/office/powerpoint/2010/main"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e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 dirty="0">
              <a:latin typeface="Times New Roman" charset="0"/>
            </a:endParaRP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D60D4E70-507F-6844-8309-0FBC68FF84F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</p:sldLayoutIdLst>
  <p:transition xmlns:p14="http://schemas.microsoft.com/office/powerpoint/2010/main"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34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71525" y="5562600"/>
            <a:ext cx="874395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34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71525" y="419100"/>
            <a:ext cx="874395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3476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 rot="-5400000">
            <a:off x="-981075" y="4962525"/>
            <a:ext cx="2819400" cy="51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000">
                <a:latin typeface="+mj-lt"/>
              </a:defRPr>
            </a:lvl1pPr>
          </a:lstStyle>
          <a:p>
            <a:r>
              <a:rPr lang="en-US" dirty="0"/>
              <a:t>Voet </a:t>
            </a:r>
            <a:r>
              <a:rPr lang="en-US" i="1" dirty="0"/>
              <a:t>Biochemistry</a:t>
            </a:r>
            <a:r>
              <a:rPr lang="en-US" dirty="0"/>
              <a:t> 3e</a:t>
            </a:r>
          </a:p>
          <a:p>
            <a:r>
              <a:rPr lang="en-US" dirty="0"/>
              <a:t>© 2004 John Wiley &amp; Sons, Inc.</a:t>
            </a:r>
          </a:p>
        </p:txBody>
      </p:sp>
      <p:pic>
        <p:nvPicPr>
          <p:cNvPr id="873477" name="Picture 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" y="152400"/>
            <a:ext cx="1076325" cy="219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  <p:sldLayoutId id="2147483684" r:id="rId8"/>
    <p:sldLayoutId id="2147483685" r:id="rId9"/>
    <p:sldLayoutId id="2147483686" r:id="rId10"/>
    <p:sldLayoutId id="2147483687" r:id="rId11"/>
  </p:sldLayoutIdLst>
  <p:hf sldNum="0" hdr="0" dt="0"/>
  <p:txStyles>
    <p:titleStyle>
      <a:lvl1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2pPr>
      <a:lvl3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3pPr>
      <a:lvl4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4pPr>
      <a:lvl5pPr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tabLst>
          <a:tab pos="1828800" algn="l"/>
          <a:tab pos="2057400" algn="l"/>
        </a:tabLst>
        <a:defRPr sz="22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5522" name="Rectangle 2"/>
          <p:cNvSpPr>
            <a:spLocks noChangeArrowheads="1"/>
          </p:cNvSpPr>
          <p:nvPr/>
        </p:nvSpPr>
        <p:spPr bwMode="auto">
          <a:xfrm>
            <a:off x="0" y="0"/>
            <a:ext cx="10287000" cy="939800"/>
          </a:xfrm>
          <a:prstGeom prst="rect">
            <a:avLst/>
          </a:prstGeom>
          <a:solidFill>
            <a:srgbClr val="33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8755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436563"/>
            <a:ext cx="9858375" cy="503237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rgbClr val="0066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8755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2352675"/>
            <a:ext cx="97726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755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8755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8755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j-lt"/>
              </a:defRPr>
            </a:lvl1pPr>
          </a:lstStyle>
          <a:p>
            <a:fld id="{B9723B3D-BF82-AC47-86F5-11710BEE6AB3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875528" name="Text Box 8"/>
          <p:cNvSpPr txBox="1">
            <a:spLocks noChangeArrowheads="1"/>
          </p:cNvSpPr>
          <p:nvPr/>
        </p:nvSpPr>
        <p:spPr bwMode="auto">
          <a:xfrm>
            <a:off x="241300" y="6586538"/>
            <a:ext cx="81438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900" dirty="0">
                <a:solidFill>
                  <a:srgbClr val="336666"/>
                </a:solidFill>
                <a:latin typeface="Times New Roman" charset="0"/>
              </a:rPr>
              <a:t>Copyright © 2004 Pearson Education, Inc., publishing as Benjamin Cummings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5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755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5523" grpId="0" autoUpdateAnimBg="0"/>
    </p:bld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2pPr>
      <a:lvl3pPr marL="1143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3pPr>
      <a:lvl4pPr marL="1600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4pPr>
      <a:lvl5pPr marL="20574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22" name="Rectangle 2"/>
          <p:cNvSpPr>
            <a:spLocks noChangeArrowheads="1"/>
          </p:cNvSpPr>
          <p:nvPr/>
        </p:nvSpPr>
        <p:spPr bwMode="auto">
          <a:xfrm>
            <a:off x="0" y="0"/>
            <a:ext cx="10287000" cy="939800"/>
          </a:xfrm>
          <a:prstGeom prst="rect">
            <a:avLst/>
          </a:prstGeom>
          <a:solidFill>
            <a:srgbClr val="336666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dirty="0"/>
          </a:p>
        </p:txBody>
      </p:sp>
      <p:sp>
        <p:nvSpPr>
          <p:cNvPr id="90112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25425" y="436563"/>
            <a:ext cx="9858375" cy="503237"/>
          </a:xfrm>
          <a:prstGeom prst="rect">
            <a:avLst/>
          </a:prstGeom>
          <a:noFill/>
          <a:ln>
            <a:noFill/>
          </a:ln>
          <a:effectLst>
            <a:outerShdw blurRad="63500" dist="29783" dir="3885598" algn="ctr" rotWithShape="0">
              <a:srgbClr val="006666">
                <a:alpha val="7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0112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223838" y="2352675"/>
            <a:ext cx="9772650" cy="278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0112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71525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0112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1472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>
                <a:latin typeface="+mj-lt"/>
              </a:defRPr>
            </a:lvl1pPr>
          </a:lstStyle>
          <a:p>
            <a:endParaRPr lang="en-US" dirty="0"/>
          </a:p>
        </p:txBody>
      </p:sp>
      <p:sp>
        <p:nvSpPr>
          <p:cNvPr id="90112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37235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+mj-lt"/>
              </a:defRPr>
            </a:lvl1pPr>
          </a:lstStyle>
          <a:p>
            <a:fld id="{B718123A-ADBC-3345-9D87-8234B61B6516}" type="slidenum">
              <a:rPr lang="en-US"/>
              <a:pPr/>
              <a:t>‹#›</a:t>
            </a:fld>
            <a:endParaRPr lang="en-US" dirty="0"/>
          </a:p>
        </p:txBody>
      </p:sp>
      <p:sp>
        <p:nvSpPr>
          <p:cNvPr id="901128" name="Text Box 8"/>
          <p:cNvSpPr txBox="1">
            <a:spLocks noChangeArrowheads="1"/>
          </p:cNvSpPr>
          <p:nvPr/>
        </p:nvSpPr>
        <p:spPr bwMode="auto">
          <a:xfrm>
            <a:off x="241300" y="6586538"/>
            <a:ext cx="8143875" cy="22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 eaLnBrk="0" hangingPunct="0"/>
            <a:r>
              <a:rPr lang="en-US" sz="900" dirty="0">
                <a:solidFill>
                  <a:srgbClr val="336666"/>
                </a:solidFill>
                <a:latin typeface="Times New Roman" charset="0"/>
              </a:rPr>
              <a:t>Copyright © 2004 Pearson Education, Inc., publishing as Benjamin Cummings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01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1123" grpId="0" autoUpdateAnimBg="0"/>
    </p:bldLst>
  </p:timing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tabLst>
          <a:tab pos="4686300" algn="l"/>
        </a:tabLst>
        <a:defRPr sz="3000" b="1">
          <a:solidFill>
            <a:srgbClr val="FFFFCC"/>
          </a:solidFill>
          <a:latin typeface="Times New Roman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+mn-ea"/>
          <a:cs typeface="+mn-cs"/>
        </a:defRPr>
      </a:lvl1pPr>
      <a:lvl2pPr marL="742950" indent="-28575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lnSpc>
          <a:spcPct val="90000"/>
        </a:lnSpc>
        <a:spcBef>
          <a:spcPct val="40000"/>
        </a:spcBef>
        <a:spcAft>
          <a:spcPct val="0"/>
        </a:spcAft>
        <a:buClr>
          <a:schemeClr val="accent2"/>
        </a:buClr>
        <a:buFont typeface="Times New Roman" charset="0"/>
        <a:buChar char="•"/>
        <a:defRPr sz="2900">
          <a:solidFill>
            <a:srgbClr val="003333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6962" name="Arc 2"/>
          <p:cNvSpPr>
            <a:spLocks/>
          </p:cNvSpPr>
          <p:nvPr/>
        </p:nvSpPr>
        <p:spPr bwMode="auto">
          <a:xfrm>
            <a:off x="0" y="842963"/>
            <a:ext cx="3259138" cy="6015037"/>
          </a:xfrm>
          <a:custGeom>
            <a:avLst/>
            <a:gdLst>
              <a:gd name="G0" fmla="+- 0 0 0"/>
              <a:gd name="G1" fmla="+- 21600 0 0"/>
              <a:gd name="G2" fmla="+- 21600 0 0"/>
              <a:gd name="T0" fmla="*/ 0 w 21600"/>
              <a:gd name="T1" fmla="*/ 0 h 21600"/>
              <a:gd name="T2" fmla="*/ 21600 w 21600"/>
              <a:gd name="T3" fmla="*/ 21600 h 21600"/>
              <a:gd name="T4" fmla="*/ 0 w 21600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600" fill="none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</a:path>
              <a:path w="21600" h="21600" stroke="0" extrusionOk="0">
                <a:moveTo>
                  <a:pt x="0" y="-1"/>
                </a:moveTo>
                <a:cubicBezTo>
                  <a:pt x="11929" y="-1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gradFill rotWithShape="0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l"/>
            <a:endParaRPr kumimoji="1" lang="en-US" dirty="0">
              <a:latin typeface="Times New Roman" charset="0"/>
            </a:endParaRPr>
          </a:p>
        </p:txBody>
      </p:sp>
      <p:sp>
        <p:nvSpPr>
          <p:cNvPr id="936963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3171825" y="609600"/>
            <a:ext cx="6858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936964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171825" y="1981200"/>
            <a:ext cx="68580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3696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29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3696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029075" y="6248400"/>
            <a:ext cx="32575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2075" tIns="46038" rIns="92075" bIns="46038" numCol="1" anchor="ctr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93696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886700" y="6248400"/>
            <a:ext cx="21431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none" lIns="92075" tIns="46038" rIns="92075" bIns="46038" numCol="1" anchor="ctr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BF7049C2-E73B-8040-89A9-8F4BC937531E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6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ransition xmlns:p14="http://schemas.microsoft.com/office/powerpoint/2010/main" spd="slow">
    <p:fade thruBlk="1"/>
  </p:transition>
  <p:txStyles>
    <p:titleStyle>
      <a:lvl1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2pPr>
      <a:lvl3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3pPr>
      <a:lvl4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4pPr>
      <a:lvl5pPr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5pPr>
      <a:lvl6pPr marL="4572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6pPr>
      <a:lvl7pPr marL="9144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7pPr>
      <a:lvl8pPr marL="13716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8pPr>
      <a:lvl9pPr marL="1828800" algn="l" rtl="0" fontAlgn="base">
        <a:lnSpc>
          <a:spcPct val="70000"/>
        </a:lnSpc>
        <a:spcBef>
          <a:spcPct val="0"/>
        </a:spcBef>
        <a:spcAft>
          <a:spcPct val="0"/>
        </a:spcAft>
        <a:defRPr sz="4800" b="1">
          <a:solidFill>
            <a:schemeClr val="tx2"/>
          </a:solidFill>
          <a:latin typeface="Arial Narrow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charset="0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65000"/>
        <a:buFont typeface="Wingdings" charset="0"/>
        <a:buChar char="u"/>
        <a:defRPr sz="2600">
          <a:solidFill>
            <a:schemeClr val="tx1"/>
          </a:solidFill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charset="0"/>
        <a:buChar char="«"/>
        <a:defRPr sz="2400">
          <a:solidFill>
            <a:schemeClr val="tx1"/>
          </a:solidFill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100000"/>
        <a:buChar char="–"/>
        <a:defRPr sz="2000">
          <a:solidFill>
            <a:schemeClr val="tx1"/>
          </a:solidFill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5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6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7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8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.pn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Relationship Id="rId2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95300" y="533400"/>
            <a:ext cx="9372600" cy="190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Aerobic and anaerobic</a:t>
            </a:r>
          </a:p>
          <a:p>
            <a:r>
              <a:rPr lang="en-US" sz="4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metabolism in muscle</a:t>
            </a: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16" name="Text Box 20"/>
          <p:cNvSpPr txBox="1">
            <a:spLocks noChangeArrowheads="1"/>
          </p:cNvSpPr>
          <p:nvPr/>
        </p:nvSpPr>
        <p:spPr bwMode="auto">
          <a:xfrm>
            <a:off x="800100" y="3124200"/>
            <a:ext cx="876300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Musculoskeletal 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Block</a:t>
            </a:r>
          </a:p>
          <a:p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Dr.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Usman</a:t>
            </a:r>
            <a:r>
              <a:rPr lang="en-US" sz="3200" b="1" dirty="0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sz="3200" b="1" dirty="0" err="1" smtClean="0">
                <a:effectLst>
                  <a:outerShdw blurRad="38100" dist="38100" dir="2700000" algn="tl">
                    <a:srgbClr val="000000"/>
                  </a:outerShdw>
                </a:effectLst>
              </a:rPr>
              <a:t>Ghani</a:t>
            </a:r>
            <a:endParaRPr lang="en-US" sz="3200" b="1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Palatino Linotype" charset="0"/>
              </a:rPr>
              <a:t>Aerobic metabolism </a:t>
            </a:r>
            <a:r>
              <a:rPr lang="en-US" sz="4000" dirty="0" smtClean="0">
                <a:solidFill>
                  <a:srgbClr val="FFFF00"/>
                </a:solidFill>
                <a:latin typeface="Palatino Linotype" charset="0"/>
              </a:rPr>
              <a:t>in</a:t>
            </a:r>
            <a:br>
              <a:rPr lang="en-US" sz="4000" dirty="0" smtClean="0">
                <a:solidFill>
                  <a:srgbClr val="FFFF00"/>
                </a:solidFill>
                <a:latin typeface="Palatino Linotype" charset="0"/>
              </a:rPr>
            </a:br>
            <a:r>
              <a:rPr lang="en-US" sz="4000" dirty="0" smtClean="0">
                <a:solidFill>
                  <a:srgbClr val="FF3300"/>
                </a:solidFill>
                <a:latin typeface="Palatino Linotype" charset="0"/>
              </a:rPr>
              <a:t>red muscle fibers</a:t>
            </a:r>
            <a:endParaRPr lang="en-US" sz="4000" dirty="0">
              <a:solidFill>
                <a:srgbClr val="FF3300"/>
              </a:solidFill>
              <a:latin typeface="Palatino Linotype" charset="0"/>
            </a:endParaRP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828800"/>
            <a:ext cx="8724900" cy="4267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>
                <a:latin typeface="Palatino Linotype" charset="0"/>
              </a:rPr>
              <a:t>Red muscle fibers are suitable </a:t>
            </a:r>
            <a:r>
              <a:rPr lang="en-US" sz="3200" dirty="0">
                <a:latin typeface="Palatino Linotype" charset="0"/>
              </a:rPr>
              <a:t>for prolonged </a:t>
            </a:r>
            <a:r>
              <a:rPr lang="en-US" sz="3200" dirty="0" smtClean="0">
                <a:latin typeface="Palatino Linotype" charset="0"/>
              </a:rPr>
              <a:t>muscle activity</a:t>
            </a:r>
            <a:endParaRPr lang="en-US" sz="3200" dirty="0">
              <a:latin typeface="Palatino Linotype" charset="0"/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FFCDCD"/>
                </a:solidFill>
                <a:latin typeface="Palatino Linotype" charset="0"/>
              </a:rPr>
              <a:t>Their metabolism is mainly:</a:t>
            </a:r>
          </a:p>
          <a:p>
            <a:pPr lvl="1">
              <a:lnSpc>
                <a:spcPct val="90000"/>
              </a:lnSpc>
            </a:pPr>
            <a:r>
              <a:rPr lang="en-US" sz="3000" dirty="0" smtClean="0">
                <a:solidFill>
                  <a:srgbClr val="FFCDCD"/>
                </a:solidFill>
                <a:latin typeface="Palatino Linotype" charset="0"/>
              </a:rPr>
              <a:t>Aerobic and</a:t>
            </a:r>
          </a:p>
          <a:p>
            <a:pPr lvl="1">
              <a:lnSpc>
                <a:spcPct val="90000"/>
              </a:lnSpc>
            </a:pPr>
            <a:r>
              <a:rPr lang="en-US" sz="3000" dirty="0">
                <a:solidFill>
                  <a:srgbClr val="FFCDCD"/>
                </a:solidFill>
                <a:latin typeface="Palatino Linotype" charset="0"/>
              </a:rPr>
              <a:t>D</a:t>
            </a:r>
            <a:r>
              <a:rPr lang="en-US" sz="3200" dirty="0" smtClean="0">
                <a:solidFill>
                  <a:srgbClr val="FFCDCD"/>
                </a:solidFill>
                <a:latin typeface="Palatino Linotype" charset="0"/>
              </a:rPr>
              <a:t>epends on adequate supply of O</a:t>
            </a:r>
            <a:r>
              <a:rPr lang="en-US" sz="3200" baseline="-25000" dirty="0" smtClean="0">
                <a:solidFill>
                  <a:srgbClr val="FFCDCD"/>
                </a:solidFill>
                <a:latin typeface="Palatino Linotype" charset="0"/>
              </a:rPr>
              <a:t>2</a:t>
            </a: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FF9900"/>
                </a:solidFill>
                <a:latin typeface="Palatino Linotype" charset="0"/>
              </a:rPr>
              <a:t>They obtain ATP </a:t>
            </a:r>
            <a:r>
              <a:rPr lang="en-US" sz="3200" dirty="0">
                <a:solidFill>
                  <a:srgbClr val="FF9900"/>
                </a:solidFill>
                <a:latin typeface="Palatino Linotype" charset="0"/>
              </a:rPr>
              <a:t>mainly from fatty </a:t>
            </a:r>
            <a:r>
              <a:rPr lang="en-US" sz="3200" dirty="0" smtClean="0">
                <a:solidFill>
                  <a:srgbClr val="FF9900"/>
                </a:solidFill>
                <a:latin typeface="Palatino Linotype" charset="0"/>
              </a:rPr>
              <a:t>acids</a:t>
            </a:r>
            <a:endParaRPr lang="en-US" sz="3200" dirty="0">
              <a:solidFill>
                <a:srgbClr val="FF9900"/>
              </a:solidFill>
              <a:latin typeface="Palatino Linotype" charset="0"/>
            </a:endParaRPr>
          </a:p>
          <a:p>
            <a:pPr>
              <a:lnSpc>
                <a:spcPct val="90000"/>
              </a:lnSpc>
            </a:pPr>
            <a:r>
              <a:rPr lang="en-US" sz="3200" dirty="0">
                <a:latin typeface="Palatino Linotype" charset="0"/>
              </a:rPr>
              <a:t>Fatty acids are broken down by </a:t>
            </a:r>
            <a:r>
              <a:rPr lang="en-US" sz="3200" dirty="0">
                <a:latin typeface="Symbol" charset="0"/>
              </a:rPr>
              <a:t>b</a:t>
            </a:r>
            <a:r>
              <a:rPr lang="en-US" sz="3200" dirty="0">
                <a:latin typeface="Palatino Linotype" charset="0"/>
              </a:rPr>
              <a:t>-oxidation, </a:t>
            </a:r>
            <a:r>
              <a:rPr lang="en-US" sz="3200" dirty="0" smtClean="0">
                <a:latin typeface="Palatino Linotype" charset="0"/>
              </a:rPr>
              <a:t>Krebs </a:t>
            </a:r>
            <a:r>
              <a:rPr lang="en-US" sz="3200" dirty="0">
                <a:latin typeface="Palatino Linotype" charset="0"/>
              </a:rPr>
              <a:t>cycle, and the respiratory </a:t>
            </a:r>
            <a:r>
              <a:rPr lang="en-US" sz="3200" dirty="0" smtClean="0">
                <a:latin typeface="Palatino Linotype" charset="0"/>
              </a:rPr>
              <a:t>chain</a:t>
            </a:r>
            <a:endParaRPr lang="en-US" sz="3200" dirty="0"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53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53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2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8253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7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82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Palatino Linotype" charset="0"/>
              </a:rPr>
              <a:t>Aerobic </a:t>
            </a:r>
            <a:r>
              <a:rPr lang="en-US" sz="4000" dirty="0" smtClean="0">
                <a:solidFill>
                  <a:srgbClr val="FFFF00"/>
                </a:solidFill>
                <a:latin typeface="Palatino Linotype" charset="0"/>
              </a:rPr>
              <a:t>metabolism</a:t>
            </a:r>
            <a:br>
              <a:rPr lang="en-US" sz="4000" dirty="0" smtClean="0">
                <a:solidFill>
                  <a:srgbClr val="FFFF00"/>
                </a:solidFill>
                <a:latin typeface="Palatino Linotype" charset="0"/>
              </a:rPr>
            </a:br>
            <a:r>
              <a:rPr lang="en-US" sz="4000" dirty="0" smtClean="0">
                <a:solidFill>
                  <a:srgbClr val="FFFF00"/>
                </a:solidFill>
                <a:latin typeface="Palatino Linotype" charset="0"/>
              </a:rPr>
              <a:t>in</a:t>
            </a:r>
            <a:r>
              <a:rPr lang="en-US" sz="4000" dirty="0">
                <a:solidFill>
                  <a:srgbClr val="FFFF00"/>
                </a:solidFill>
                <a:latin typeface="Palatino Linotype" charset="0"/>
              </a:rPr>
              <a:t> </a:t>
            </a:r>
            <a:r>
              <a:rPr lang="en-US" sz="4000" dirty="0" smtClean="0">
                <a:solidFill>
                  <a:srgbClr val="FF3300"/>
                </a:solidFill>
                <a:latin typeface="Palatino Linotype" charset="0"/>
              </a:rPr>
              <a:t>red muscle fibers</a:t>
            </a:r>
            <a:endParaRPr lang="en-US" sz="4000" dirty="0">
              <a:solidFill>
                <a:srgbClr val="FF3300"/>
              </a:solidFill>
              <a:latin typeface="Palatino Linotype" charset="0"/>
            </a:endParaRPr>
          </a:p>
        </p:txBody>
      </p:sp>
      <p:sp>
        <p:nvSpPr>
          <p:cNvPr id="825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95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FFCDCD"/>
                </a:solidFill>
                <a:latin typeface="Palatino Linotype" charset="0"/>
              </a:rPr>
              <a:t>Red color is due to myoglobin</a:t>
            </a:r>
          </a:p>
          <a:p>
            <a:pPr>
              <a:lnSpc>
                <a:spcPct val="90000"/>
              </a:lnSpc>
            </a:pPr>
            <a:endParaRPr lang="en-US" sz="3200" dirty="0" smtClean="0">
              <a:solidFill>
                <a:srgbClr val="FF9900"/>
              </a:solidFill>
              <a:latin typeface="Palatino Linotype" charset="0"/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latin typeface="Palatino Linotype" charset="0"/>
              </a:rPr>
              <a:t>Myoglobin has higher O</a:t>
            </a:r>
            <a:r>
              <a:rPr lang="en-US" sz="3200" baseline="-25000" dirty="0" smtClean="0">
                <a:latin typeface="Palatino Linotype" charset="0"/>
              </a:rPr>
              <a:t>2</a:t>
            </a:r>
            <a:r>
              <a:rPr lang="en-US" sz="3200" dirty="0" smtClean="0">
                <a:latin typeface="Palatino Linotype" charset="0"/>
              </a:rPr>
              <a:t> affinity than hemoglobin</a:t>
            </a:r>
          </a:p>
          <a:p>
            <a:pPr>
              <a:lnSpc>
                <a:spcPct val="90000"/>
              </a:lnSpc>
            </a:pPr>
            <a:endParaRPr lang="en-US" sz="3200" dirty="0" smtClean="0">
              <a:latin typeface="Palatino Linotype" charset="0"/>
            </a:endParaRPr>
          </a:p>
          <a:p>
            <a:pPr>
              <a:lnSpc>
                <a:spcPct val="90000"/>
              </a:lnSpc>
            </a:pPr>
            <a:r>
              <a:rPr lang="en-US" sz="3200" dirty="0" smtClean="0">
                <a:solidFill>
                  <a:srgbClr val="FFCDCD"/>
                </a:solidFill>
                <a:latin typeface="Palatino Linotype" charset="0"/>
              </a:rPr>
              <a:t>It releases O</a:t>
            </a:r>
            <a:r>
              <a:rPr lang="en-US" sz="3200" baseline="-25000" dirty="0" smtClean="0">
                <a:solidFill>
                  <a:srgbClr val="FFCDCD"/>
                </a:solidFill>
                <a:latin typeface="Palatino Linotype" charset="0"/>
              </a:rPr>
              <a:t>2</a:t>
            </a:r>
            <a:r>
              <a:rPr lang="en-US" sz="3200" dirty="0" smtClean="0">
                <a:solidFill>
                  <a:srgbClr val="FFCDCD"/>
                </a:solidFill>
                <a:latin typeface="Palatino Linotype" charset="0"/>
              </a:rPr>
              <a:t> when its level drops</a:t>
            </a:r>
            <a:endParaRPr lang="en-US" sz="3200" dirty="0">
              <a:solidFill>
                <a:srgbClr val="FFCDCD"/>
              </a:solidFill>
              <a:latin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1765521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53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53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5347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4985" name="Picture 9" descr="scan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65100"/>
            <a:ext cx="8567738" cy="65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Palatino Linotype" charset="0"/>
              </a:rPr>
              <a:t>Anaerobic metabolism</a:t>
            </a:r>
            <a:br>
              <a:rPr lang="en-US" sz="4000" dirty="0">
                <a:solidFill>
                  <a:srgbClr val="FFFF00"/>
                </a:solidFill>
                <a:latin typeface="Palatino Linotype" charset="0"/>
              </a:rPr>
            </a:br>
            <a:r>
              <a:rPr lang="en-US" sz="4000" dirty="0">
                <a:solidFill>
                  <a:srgbClr val="FFFF00"/>
                </a:solidFill>
                <a:latin typeface="Palatino Linotype" charset="0"/>
              </a:rPr>
              <a:t>in </a:t>
            </a:r>
            <a:r>
              <a:rPr lang="en-US" sz="4000" dirty="0">
                <a:solidFill>
                  <a:schemeClr val="tx1"/>
                </a:solidFill>
                <a:latin typeface="Palatino Linotype" charset="0"/>
              </a:rPr>
              <a:t>white </a:t>
            </a:r>
            <a:r>
              <a:rPr lang="en-US" sz="4000" dirty="0" smtClean="0">
                <a:solidFill>
                  <a:schemeClr val="tx1"/>
                </a:solidFill>
                <a:latin typeface="Palatino Linotype" charset="0"/>
              </a:rPr>
              <a:t>muscle fibers</a:t>
            </a:r>
            <a:endParaRPr lang="en-US" sz="4000" dirty="0">
              <a:solidFill>
                <a:schemeClr val="tx1"/>
              </a:solidFill>
              <a:latin typeface="Palatino Linotype" charset="0"/>
            </a:endParaRP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95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 smtClean="0">
                <a:latin typeface="Palatino Linotype" charset="0"/>
              </a:rPr>
              <a:t>White muscle fibers are suitable </a:t>
            </a:r>
            <a:r>
              <a:rPr lang="en-US" sz="3200" dirty="0">
                <a:latin typeface="Palatino Linotype" charset="0"/>
              </a:rPr>
              <a:t>for fast, strong contractions</a:t>
            </a:r>
          </a:p>
          <a:p>
            <a:r>
              <a:rPr lang="en-US" sz="3200" dirty="0" smtClean="0">
                <a:solidFill>
                  <a:srgbClr val="FFCDCD"/>
                </a:solidFill>
                <a:latin typeface="Palatino Linotype" charset="0"/>
              </a:rPr>
              <a:t>During intense muscle activity (weightlifting, etc.) O</a:t>
            </a:r>
            <a:r>
              <a:rPr lang="en-US" sz="3200" baseline="-25000" dirty="0" smtClean="0">
                <a:solidFill>
                  <a:srgbClr val="FFCDCD"/>
                </a:solidFill>
                <a:latin typeface="Palatino Linotype" charset="0"/>
              </a:rPr>
              <a:t>2</a:t>
            </a:r>
            <a:r>
              <a:rPr lang="en-US" sz="3200" dirty="0" smtClean="0">
                <a:solidFill>
                  <a:srgbClr val="FFCDCD"/>
                </a:solidFill>
                <a:latin typeface="Palatino Linotype" charset="0"/>
              </a:rPr>
              <a:t> supply from blood quickly drops</a:t>
            </a:r>
          </a:p>
          <a:p>
            <a:r>
              <a:rPr lang="en-US" sz="3200" dirty="0" smtClean="0">
                <a:latin typeface="Palatino Linotype" charset="0"/>
              </a:rPr>
              <a:t>They mainly obtain ATP from </a:t>
            </a:r>
            <a:r>
              <a:rPr lang="en-US" sz="3200" dirty="0" smtClean="0">
                <a:solidFill>
                  <a:srgbClr val="FFFF00"/>
                </a:solidFill>
                <a:latin typeface="Palatino Linotype" charset="0"/>
              </a:rPr>
              <a:t>anaerobic glycolysis</a:t>
            </a:r>
          </a:p>
          <a:p>
            <a:r>
              <a:rPr lang="en-US" sz="3200" dirty="0" smtClean="0">
                <a:latin typeface="Palatino Linotype" charset="0"/>
              </a:rPr>
              <a:t>They have supplies of glycogen that is catabolized and undergoes glycolysis</a:t>
            </a:r>
          </a:p>
        </p:txBody>
      </p:sp>
    </p:spTree>
    <p:extLst>
      <p:ext uri="{BB962C8B-B14F-4D97-AF65-F5344CB8AC3E}">
        <p14:creationId xmlns:p14="http://schemas.microsoft.com/office/powerpoint/2010/main" val="2442884071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6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88166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Palatino Linotype" charset="0"/>
              </a:rPr>
              <a:t>Anaerobic metabolism</a:t>
            </a:r>
            <a:br>
              <a:rPr lang="en-US" sz="4000" dirty="0">
                <a:solidFill>
                  <a:srgbClr val="FFFF00"/>
                </a:solidFill>
                <a:latin typeface="Palatino Linotype" charset="0"/>
              </a:rPr>
            </a:br>
            <a:r>
              <a:rPr lang="en-US" sz="4000" dirty="0">
                <a:solidFill>
                  <a:srgbClr val="FFFF00"/>
                </a:solidFill>
                <a:latin typeface="Palatino Linotype" charset="0"/>
              </a:rPr>
              <a:t>in </a:t>
            </a:r>
            <a:r>
              <a:rPr lang="en-US" sz="4000" dirty="0">
                <a:solidFill>
                  <a:schemeClr val="tx1"/>
                </a:solidFill>
                <a:latin typeface="Palatino Linotype" charset="0"/>
              </a:rPr>
              <a:t>white </a:t>
            </a:r>
            <a:r>
              <a:rPr lang="en-US" sz="4000" dirty="0" smtClean="0">
                <a:solidFill>
                  <a:schemeClr val="tx1"/>
                </a:solidFill>
                <a:latin typeface="Palatino Linotype" charset="0"/>
              </a:rPr>
              <a:t>muscle fibers</a:t>
            </a:r>
            <a:endParaRPr lang="en-US" sz="4000" dirty="0">
              <a:solidFill>
                <a:schemeClr val="tx1"/>
              </a:solidFill>
              <a:latin typeface="Palatino Linotype" charset="0"/>
            </a:endParaRPr>
          </a:p>
        </p:txBody>
      </p:sp>
      <p:sp>
        <p:nvSpPr>
          <p:cNvPr id="881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981200"/>
            <a:ext cx="8724900" cy="4114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latin typeface="Palatino Linotype" charset="0"/>
              </a:rPr>
              <a:t>Glycogen </a:t>
            </a:r>
            <a:r>
              <a:rPr lang="en-US" sz="3200" dirty="0">
                <a:latin typeface="Palatino Linotype" charset="0"/>
                <a:sym typeface="Wingdings" charset="0"/>
              </a:rPr>
              <a:t> glucose-1-PO</a:t>
            </a:r>
            <a:r>
              <a:rPr lang="en-US" sz="3200" baseline="-25000" dirty="0">
                <a:latin typeface="Palatino Linotype" charset="0"/>
                <a:sym typeface="Wingdings" charset="0"/>
              </a:rPr>
              <a:t>4</a:t>
            </a:r>
            <a:r>
              <a:rPr lang="en-US" sz="3200" dirty="0">
                <a:latin typeface="Palatino Linotype" charset="0"/>
                <a:sym typeface="Wingdings" charset="0"/>
              </a:rPr>
              <a:t>  glucose-6-PO</a:t>
            </a:r>
            <a:r>
              <a:rPr lang="en-US" sz="3200" baseline="-25000" dirty="0">
                <a:latin typeface="Palatino Linotype" charset="0"/>
                <a:sym typeface="Wingdings" charset="0"/>
              </a:rPr>
              <a:t>4</a:t>
            </a:r>
            <a:r>
              <a:rPr lang="en-US" sz="3200" dirty="0">
                <a:latin typeface="Palatino Linotype" charset="0"/>
                <a:sym typeface="Wingdings" charset="0"/>
              </a:rPr>
              <a:t>  glycolysis  </a:t>
            </a:r>
            <a:r>
              <a:rPr lang="en-US" sz="3200" dirty="0" smtClean="0">
                <a:latin typeface="Palatino Linotype" charset="0"/>
                <a:sym typeface="Wingdings" charset="0"/>
              </a:rPr>
              <a:t>ATP</a:t>
            </a:r>
          </a:p>
          <a:p>
            <a:r>
              <a:rPr lang="en-US" sz="3200" dirty="0">
                <a:solidFill>
                  <a:srgbClr val="FFCDCD"/>
                </a:solidFill>
                <a:latin typeface="Palatino Linotype" charset="0"/>
                <a:sym typeface="Wingdings" charset="0"/>
              </a:rPr>
              <a:t>NADH+H</a:t>
            </a:r>
            <a:r>
              <a:rPr lang="en-US" sz="3200" baseline="30000" dirty="0">
                <a:solidFill>
                  <a:srgbClr val="FFCDCD"/>
                </a:solidFill>
                <a:latin typeface="Palatino Linotype" charset="0"/>
                <a:sym typeface="Wingdings" charset="0"/>
              </a:rPr>
              <a:t>+ </a:t>
            </a:r>
            <a:r>
              <a:rPr lang="en-US" sz="3200" dirty="0">
                <a:solidFill>
                  <a:srgbClr val="FFCDCD"/>
                </a:solidFill>
                <a:latin typeface="Palatino Linotype" charset="0"/>
                <a:sym typeface="Wingdings" charset="0"/>
              </a:rPr>
              <a:t>is </a:t>
            </a:r>
            <a:r>
              <a:rPr lang="en-US" sz="3200" dirty="0" smtClean="0">
                <a:solidFill>
                  <a:srgbClr val="FFCDCD"/>
                </a:solidFill>
                <a:latin typeface="Palatino Linotype" charset="0"/>
                <a:sym typeface="Wingdings" charset="0"/>
              </a:rPr>
              <a:t>re-oxidized </a:t>
            </a:r>
            <a:r>
              <a:rPr lang="en-US" sz="3200" dirty="0">
                <a:solidFill>
                  <a:srgbClr val="FFCDCD"/>
                </a:solidFill>
                <a:latin typeface="Palatino Linotype" charset="0"/>
                <a:sym typeface="Wingdings" charset="0"/>
              </a:rPr>
              <a:t>to maintain glucose degradation and ATP </a:t>
            </a:r>
            <a:r>
              <a:rPr lang="en-US" sz="3200" dirty="0" smtClean="0">
                <a:solidFill>
                  <a:srgbClr val="FFCDCD"/>
                </a:solidFill>
                <a:latin typeface="Palatino Linotype" charset="0"/>
                <a:sym typeface="Wingdings" charset="0"/>
              </a:rPr>
              <a:t>formation</a:t>
            </a:r>
            <a:endParaRPr lang="en-US" sz="3200" dirty="0">
              <a:solidFill>
                <a:srgbClr val="FFCDCD"/>
              </a:solidFill>
              <a:latin typeface="Palatino Linotype" charset="0"/>
              <a:sym typeface="Wingdings" charset="0"/>
            </a:endParaRPr>
          </a:p>
          <a:p>
            <a:r>
              <a:rPr lang="en-US" sz="3200" dirty="0" smtClean="0">
                <a:latin typeface="Palatino Linotype" charset="0"/>
              </a:rPr>
              <a:t>Anaerobic glycolysis </a:t>
            </a:r>
            <a:r>
              <a:rPr lang="en-US" sz="3200" smtClean="0">
                <a:latin typeface="Palatino Linotype" charset="0"/>
              </a:rPr>
              <a:t>produces </a:t>
            </a:r>
            <a:r>
              <a:rPr lang="en-US" sz="3200" smtClean="0">
                <a:latin typeface="Palatino Linotype" charset="0"/>
              </a:rPr>
              <a:t>lactate</a:t>
            </a:r>
          </a:p>
          <a:p>
            <a:r>
              <a:rPr lang="en-US" sz="3200" smtClean="0">
                <a:solidFill>
                  <a:srgbClr val="FFCDCD"/>
                </a:solidFill>
                <a:latin typeface="Palatino Linotype" charset="0"/>
              </a:rPr>
              <a:t>Lactate </a:t>
            </a:r>
            <a:r>
              <a:rPr lang="en-US" sz="3200" dirty="0" smtClean="0">
                <a:solidFill>
                  <a:srgbClr val="FFCDCD"/>
                </a:solidFill>
                <a:latin typeface="Palatino Linotype" charset="0"/>
              </a:rPr>
              <a:t>is resynthesized into glucose in the liver by Cori cycle</a:t>
            </a:r>
          </a:p>
          <a:p>
            <a:endParaRPr lang="en-US" sz="3200" baseline="30000" dirty="0"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1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1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16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16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6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3170" name="Picture 2" descr="scan000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100" y="165100"/>
            <a:ext cx="8567738" cy="6540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88371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274637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Palatino Linotype" charset="0"/>
              </a:rPr>
              <a:t>The Cori Cycle</a:t>
            </a:r>
          </a:p>
        </p:txBody>
      </p:sp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990600"/>
            <a:ext cx="8724900" cy="5638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 smtClean="0">
                <a:solidFill>
                  <a:srgbClr val="FFCDCD"/>
                </a:solidFill>
                <a:latin typeface="Palatino Linotype" charset="0"/>
              </a:rPr>
              <a:t>In </a:t>
            </a:r>
            <a:r>
              <a:rPr lang="en-US" sz="3600" dirty="0">
                <a:solidFill>
                  <a:srgbClr val="FFCDCD"/>
                </a:solidFill>
                <a:latin typeface="Palatino Linotype" charset="0"/>
              </a:rPr>
              <a:t>anaerobic glycolysis, the glucose is converted to lactate</a:t>
            </a:r>
          </a:p>
          <a:p>
            <a:r>
              <a:rPr lang="en-US" sz="3600" dirty="0">
                <a:latin typeface="Palatino Linotype" charset="0"/>
              </a:rPr>
              <a:t>Lactate in muscle is released into blood</a:t>
            </a:r>
          </a:p>
          <a:p>
            <a:r>
              <a:rPr lang="en-US" sz="3600" dirty="0">
                <a:solidFill>
                  <a:srgbClr val="FFCDCD"/>
                </a:solidFill>
                <a:latin typeface="Palatino Linotype" charset="0"/>
              </a:rPr>
              <a:t>Transported to the </a:t>
            </a:r>
            <a:r>
              <a:rPr lang="en-US" sz="3600" dirty="0" smtClean="0">
                <a:solidFill>
                  <a:srgbClr val="FFCDCD"/>
                </a:solidFill>
                <a:latin typeface="Palatino Linotype" charset="0"/>
              </a:rPr>
              <a:t>liver</a:t>
            </a:r>
          </a:p>
          <a:p>
            <a:r>
              <a:rPr lang="en-US" sz="3600" dirty="0">
                <a:latin typeface="Palatino Linotype" charset="0"/>
              </a:rPr>
              <a:t>Liver converts lactate into glucose via </a:t>
            </a:r>
            <a:r>
              <a:rPr lang="en-US" sz="3600" dirty="0" smtClean="0">
                <a:latin typeface="Palatino Linotype" charset="0"/>
              </a:rPr>
              <a:t>gluconeogenesis</a:t>
            </a:r>
            <a:endParaRPr lang="en-US" sz="3600" dirty="0">
              <a:latin typeface="Palatino Linotype" charset="0"/>
            </a:endParaRPr>
          </a:p>
          <a:p>
            <a:r>
              <a:rPr lang="en-US" sz="3600" dirty="0">
                <a:solidFill>
                  <a:srgbClr val="FFCDCD"/>
                </a:solidFill>
                <a:latin typeface="Palatino Linotype" charset="0"/>
              </a:rPr>
              <a:t>The newly formed glucose is transported to muscles to be used for energy again</a:t>
            </a:r>
          </a:p>
          <a:p>
            <a:endParaRPr lang="en-US" sz="3600" dirty="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3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3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7027" name="Picture 3" descr="scan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"/>
          <a:stretch>
            <a:fillRect/>
          </a:stretch>
        </p:blipFill>
        <p:spPr bwMode="auto">
          <a:xfrm>
            <a:off x="1485900" y="0"/>
            <a:ext cx="7010400" cy="67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88576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Palatino Linotype" charset="0"/>
              </a:rPr>
              <a:t>The Cori Cycle</a:t>
            </a:r>
          </a:p>
        </p:txBody>
      </p:sp>
      <p:sp>
        <p:nvSpPr>
          <p:cNvPr id="8857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295400"/>
            <a:ext cx="8724900" cy="4953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latin typeface="Palatino Linotype" charset="0"/>
              </a:rPr>
              <a:t>Why </a:t>
            </a:r>
            <a:r>
              <a:rPr lang="en-US" sz="3200" dirty="0" smtClean="0">
                <a:latin typeface="Palatino Linotype" charset="0"/>
              </a:rPr>
              <a:t>skeletal muscles can</a:t>
            </a:r>
            <a:r>
              <a:rPr lang="en-US" sz="3200" dirty="0" smtClean="0">
                <a:latin typeface="Arial"/>
              </a:rPr>
              <a:t>’</a:t>
            </a:r>
            <a:r>
              <a:rPr lang="en-US" sz="3200" dirty="0" smtClean="0">
                <a:latin typeface="Palatino Linotype" charset="0"/>
              </a:rPr>
              <a:t>t </a:t>
            </a:r>
            <a:r>
              <a:rPr lang="en-US" sz="3200" dirty="0">
                <a:latin typeface="Palatino Linotype" charset="0"/>
              </a:rPr>
              <a:t>produce new glucose from lactate?</a:t>
            </a:r>
          </a:p>
          <a:p>
            <a:pPr>
              <a:buFont typeface="Wingdings" charset="0"/>
              <a:buNone/>
            </a:pP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Because:</a:t>
            </a:r>
          </a:p>
          <a:p>
            <a:r>
              <a:rPr lang="en-US" sz="3200" dirty="0">
                <a:latin typeface="Palatino Linotype" charset="0"/>
              </a:rPr>
              <a:t>Gluconeogenesis requires much more ATP than is supplied by glycolysis in muscle</a:t>
            </a:r>
          </a:p>
          <a:p>
            <a:r>
              <a:rPr lang="en-US" sz="3200" dirty="0">
                <a:solidFill>
                  <a:srgbClr val="FFCDCD"/>
                </a:solidFill>
                <a:latin typeface="Palatino Linotype" charset="0"/>
              </a:rPr>
              <a:t>O</a:t>
            </a:r>
            <a:r>
              <a:rPr lang="en-US" sz="3200" baseline="-25000" dirty="0">
                <a:solidFill>
                  <a:srgbClr val="FFCDCD"/>
                </a:solidFill>
                <a:latin typeface="Palatino Linotype" charset="0"/>
              </a:rPr>
              <a:t>2 </a:t>
            </a:r>
            <a:r>
              <a:rPr lang="en-US" sz="3200" dirty="0">
                <a:solidFill>
                  <a:srgbClr val="FFCDCD"/>
                </a:solidFill>
                <a:latin typeface="Palatino Linotype" charset="0"/>
              </a:rPr>
              <a:t>deficiencies do not arise in the liver even during intense exercise</a:t>
            </a:r>
          </a:p>
          <a:p>
            <a:r>
              <a:rPr lang="en-US" sz="3200" dirty="0">
                <a:latin typeface="Palatino Linotype" charset="0"/>
              </a:rPr>
              <a:t>Therefore, liver always has sufficient ATP for gluconeogenesis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57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57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57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857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857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576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199684" name="Rectangle 4"/>
          <p:cNvSpPr>
            <a:spLocks noGrp="1" noChangeArrowheads="1"/>
          </p:cNvSpPr>
          <p:nvPr>
            <p:ph type="title"/>
          </p:nvPr>
        </p:nvSpPr>
        <p:spPr>
          <a:xfrm>
            <a:off x="1104900" y="457200"/>
            <a:ext cx="8229600" cy="5635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Palatino Linotype" charset="0"/>
              </a:rPr>
              <a:t>The glucose-alanine cycle</a:t>
            </a:r>
          </a:p>
        </p:txBody>
      </p:sp>
      <p:sp>
        <p:nvSpPr>
          <p:cNvPr id="199685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800100" y="1371600"/>
            <a:ext cx="8763000" cy="4800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>
                <a:latin typeface="Palatino Linotype" charset="0"/>
              </a:rPr>
              <a:t>Muscles produce:</a:t>
            </a:r>
          </a:p>
          <a:p>
            <a:pPr lvl="1"/>
            <a:r>
              <a:rPr lang="en-US" sz="3500" dirty="0">
                <a:latin typeface="Palatino Linotype" charset="0"/>
              </a:rPr>
              <a:t>Pyruvate from glycolysis during exercise and</a:t>
            </a:r>
          </a:p>
          <a:p>
            <a:pPr lvl="1"/>
            <a:r>
              <a:rPr lang="en-US" sz="3500" dirty="0">
                <a:solidFill>
                  <a:srgbClr val="FFCDCD"/>
                </a:solidFill>
                <a:latin typeface="Palatino Linotype" charset="0"/>
              </a:rPr>
              <a:t>Amino nitrogen (NH</a:t>
            </a:r>
            <a:r>
              <a:rPr lang="en-US" sz="3500" baseline="-25000" dirty="0">
                <a:solidFill>
                  <a:srgbClr val="FFCDCD"/>
                </a:solidFill>
                <a:latin typeface="Palatino Linotype" charset="0"/>
              </a:rPr>
              <a:t>2</a:t>
            </a:r>
            <a:r>
              <a:rPr lang="en-US" sz="3500" dirty="0">
                <a:solidFill>
                  <a:srgbClr val="FFCDCD"/>
                </a:solidFill>
                <a:latin typeface="Palatino Linotype" charset="0"/>
              </a:rPr>
              <a:t>) from normal protein degradation</a:t>
            </a:r>
          </a:p>
          <a:p>
            <a:r>
              <a:rPr lang="en-US" sz="3700" dirty="0">
                <a:latin typeface="Palatino Linotype" charset="0"/>
              </a:rPr>
              <a:t>Pyruvate is converted to alanine in </a:t>
            </a:r>
            <a:r>
              <a:rPr lang="en-US" sz="3700" dirty="0" smtClean="0">
                <a:latin typeface="Palatino Linotype" charset="0"/>
              </a:rPr>
              <a:t>muscles</a:t>
            </a:r>
            <a:endParaRPr lang="en-US" sz="3700" dirty="0">
              <a:latin typeface="Palatino Linotype" charset="0"/>
            </a:endParaRPr>
          </a:p>
          <a:p>
            <a:pPr lvl="1"/>
            <a:r>
              <a:rPr lang="en-US" sz="3400" dirty="0">
                <a:solidFill>
                  <a:srgbClr val="FFCDCD"/>
                </a:solidFill>
                <a:latin typeface="Palatino Linotype" charset="0"/>
              </a:rPr>
              <a:t>Pyruvate + NH</a:t>
            </a:r>
            <a:r>
              <a:rPr lang="en-US" sz="3400" baseline="-25000" dirty="0">
                <a:solidFill>
                  <a:srgbClr val="FFCDCD"/>
                </a:solidFill>
                <a:latin typeface="Palatino Linotype" charset="0"/>
              </a:rPr>
              <a:t>2</a:t>
            </a:r>
            <a:r>
              <a:rPr lang="en-US" sz="3400" dirty="0">
                <a:solidFill>
                  <a:srgbClr val="FFCDCD"/>
                </a:solidFill>
                <a:latin typeface="Palatino Linotype" charset="0"/>
              </a:rPr>
              <a:t>  </a:t>
            </a:r>
            <a:r>
              <a:rPr lang="en-US" sz="3400" dirty="0">
                <a:solidFill>
                  <a:srgbClr val="FFCDCD"/>
                </a:solidFill>
                <a:latin typeface="Palatino Linotype" charset="0"/>
                <a:sym typeface="Wingdings" charset="0"/>
              </a:rPr>
              <a:t>  Alanine</a:t>
            </a:r>
            <a:endParaRPr lang="el-GR" sz="3400" dirty="0">
              <a:solidFill>
                <a:srgbClr val="FFCDCD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996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96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96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996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996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968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95300" y="304800"/>
            <a:ext cx="93726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Objectives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495300" y="1137820"/>
            <a:ext cx="9448799" cy="5262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/>
            <a:r>
              <a:rPr lang="en-US" sz="2800" dirty="0" smtClean="0">
                <a:solidFill>
                  <a:srgbClr val="FFFFFF"/>
                </a:solidFill>
              </a:rPr>
              <a:t>By the end of this lecture, the First year students will be able to:</a:t>
            </a:r>
          </a:p>
          <a:p>
            <a:pPr algn="l"/>
            <a:endParaRPr lang="en-US" sz="2800" dirty="0">
              <a:solidFill>
                <a:srgbClr val="FFFFFF"/>
              </a:solidFill>
            </a:endParaRPr>
          </a:p>
          <a:p>
            <a:pPr marL="457200" indent="-457200" algn="l">
              <a:buFont typeface="Wingdings" charset="2"/>
              <a:buChar char="v"/>
            </a:pPr>
            <a:r>
              <a:rPr lang="en-US" sz="2800" dirty="0" smtClean="0">
                <a:solidFill>
                  <a:srgbClr val="FFFFFF"/>
                </a:solidFill>
              </a:rPr>
              <a:t>Recognize </a:t>
            </a:r>
            <a:r>
              <a:rPr lang="en-US" sz="2800" dirty="0">
                <a:solidFill>
                  <a:srgbClr val="FFFFFF"/>
                </a:solidFill>
              </a:rPr>
              <a:t>the importance of ATP as energy source in skeletal </a:t>
            </a:r>
            <a:r>
              <a:rPr lang="en-US" sz="2800" dirty="0" smtClean="0">
                <a:solidFill>
                  <a:srgbClr val="FFFFFF"/>
                </a:solidFill>
              </a:rPr>
              <a:t>muscle</a:t>
            </a:r>
          </a:p>
          <a:p>
            <a:pPr marL="457200" indent="-457200" algn="l">
              <a:buFont typeface="Wingdings" charset="2"/>
              <a:buChar char="v"/>
            </a:pPr>
            <a:r>
              <a:rPr lang="en-US" sz="2800" dirty="0" smtClean="0">
                <a:solidFill>
                  <a:srgbClr val="FFCDCD"/>
                </a:solidFill>
              </a:rPr>
              <a:t>Compare </a:t>
            </a:r>
            <a:r>
              <a:rPr lang="en-US" sz="2800" dirty="0">
                <a:solidFill>
                  <a:srgbClr val="FFCDCD"/>
                </a:solidFill>
              </a:rPr>
              <a:t>three systems of energy transfer in the </a:t>
            </a:r>
            <a:r>
              <a:rPr lang="en-US" sz="2800" dirty="0" smtClean="0">
                <a:solidFill>
                  <a:srgbClr val="FFCDCD"/>
                </a:solidFill>
              </a:rPr>
              <a:t>body</a:t>
            </a:r>
          </a:p>
          <a:p>
            <a:pPr marL="457200" indent="-457200" algn="l">
              <a:buFont typeface="Wingdings" charset="2"/>
              <a:buChar char="v"/>
            </a:pPr>
            <a:r>
              <a:rPr lang="en-US" sz="2800" dirty="0" smtClean="0">
                <a:solidFill>
                  <a:srgbClr val="FFFFFF"/>
                </a:solidFill>
              </a:rPr>
              <a:t>Differentiate </a:t>
            </a:r>
            <a:r>
              <a:rPr lang="en-US" sz="2800" dirty="0">
                <a:solidFill>
                  <a:srgbClr val="FFFFFF"/>
                </a:solidFill>
              </a:rPr>
              <a:t>between energy metabolism in red and white muscle </a:t>
            </a:r>
            <a:r>
              <a:rPr lang="en-US" sz="2800" dirty="0" smtClean="0">
                <a:solidFill>
                  <a:srgbClr val="FFFFFF"/>
                </a:solidFill>
              </a:rPr>
              <a:t>fibers</a:t>
            </a:r>
          </a:p>
          <a:p>
            <a:pPr marL="457200" indent="-457200" algn="l">
              <a:buFont typeface="Wingdings" charset="2"/>
              <a:buChar char="v"/>
            </a:pPr>
            <a:r>
              <a:rPr lang="en-US" sz="2800" dirty="0" smtClean="0">
                <a:solidFill>
                  <a:srgbClr val="FFCDCD"/>
                </a:solidFill>
              </a:rPr>
              <a:t>Understand </a:t>
            </a:r>
            <a:r>
              <a:rPr lang="en-US" sz="2800" dirty="0">
                <a:solidFill>
                  <a:srgbClr val="FFCDCD"/>
                </a:solidFill>
              </a:rPr>
              <a:t>how skeletal muscles derive ATP from aerobic and anaerobic </a:t>
            </a:r>
            <a:r>
              <a:rPr lang="en-US" sz="2800" dirty="0" smtClean="0">
                <a:solidFill>
                  <a:srgbClr val="FFCDCD"/>
                </a:solidFill>
              </a:rPr>
              <a:t>metabolism</a:t>
            </a:r>
          </a:p>
          <a:p>
            <a:pPr marL="457200" indent="-457200" algn="l">
              <a:buFont typeface="Wingdings" charset="2"/>
              <a:buChar char="v"/>
            </a:pPr>
            <a:r>
              <a:rPr lang="en-US" sz="2800" dirty="0" smtClean="0">
                <a:solidFill>
                  <a:srgbClr val="FFFFFF"/>
                </a:solidFill>
              </a:rPr>
              <a:t>Discuss </a:t>
            </a:r>
            <a:r>
              <a:rPr lang="en-US" sz="2800" dirty="0">
                <a:solidFill>
                  <a:srgbClr val="FFFFFF"/>
                </a:solidFill>
              </a:rPr>
              <a:t>the importance of Cori and </a:t>
            </a:r>
            <a:r>
              <a:rPr lang="en-US" sz="2800" dirty="0" smtClean="0">
                <a:solidFill>
                  <a:srgbClr val="FFFFFF"/>
                </a:solidFill>
              </a:rPr>
              <a:t>glucose-alanine </a:t>
            </a:r>
            <a:r>
              <a:rPr lang="en-US" sz="2800" dirty="0">
                <a:solidFill>
                  <a:srgbClr val="FFFFFF"/>
                </a:solidFill>
              </a:rPr>
              <a:t>cycles in energy </a:t>
            </a:r>
            <a:r>
              <a:rPr lang="en-US" sz="2800" dirty="0" smtClean="0">
                <a:solidFill>
                  <a:srgbClr val="FFFFFF"/>
                </a:solidFill>
              </a:rPr>
              <a:t>metabolism</a:t>
            </a:r>
            <a:endParaRPr lang="en-US" sz="28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3135594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9554" name="Picture 2" descr="scan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"/>
          <a:stretch>
            <a:fillRect/>
          </a:stretch>
        </p:blipFill>
        <p:spPr bwMode="auto">
          <a:xfrm>
            <a:off x="1485900" y="0"/>
            <a:ext cx="7010400" cy="67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886786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457200"/>
            <a:ext cx="8229600" cy="5635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Palatino Linotype" charset="0"/>
              </a:rPr>
              <a:t>The glucose-alanine cycle</a:t>
            </a:r>
          </a:p>
        </p:txBody>
      </p:sp>
      <p:sp>
        <p:nvSpPr>
          <p:cNvPr id="8867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00100" y="1371600"/>
            <a:ext cx="8763000" cy="4800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>
                <a:latin typeface="Palatino Linotype" charset="0"/>
              </a:rPr>
              <a:t>This alanine is transported to liver</a:t>
            </a:r>
          </a:p>
          <a:p>
            <a:r>
              <a:rPr lang="en-US" sz="3600" dirty="0">
                <a:solidFill>
                  <a:srgbClr val="FFCDCD"/>
                </a:solidFill>
                <a:latin typeface="Palatino Linotype" charset="0"/>
              </a:rPr>
              <a:t>Liver converts alanine back to pyruvate</a:t>
            </a:r>
          </a:p>
          <a:p>
            <a:pPr lvl="1"/>
            <a:r>
              <a:rPr lang="en-US" sz="3500" dirty="0">
                <a:solidFill>
                  <a:srgbClr val="FFCDCD"/>
                </a:solidFill>
                <a:latin typeface="Palatino Linotype" charset="0"/>
              </a:rPr>
              <a:t>Alanine – NH</a:t>
            </a:r>
            <a:r>
              <a:rPr lang="en-US" sz="3500" baseline="-25000" dirty="0">
                <a:solidFill>
                  <a:srgbClr val="FFCDCD"/>
                </a:solidFill>
                <a:latin typeface="Palatino Linotype" charset="0"/>
              </a:rPr>
              <a:t>2</a:t>
            </a:r>
            <a:r>
              <a:rPr lang="en-US" sz="3500" dirty="0">
                <a:solidFill>
                  <a:srgbClr val="FFCDCD"/>
                </a:solidFill>
                <a:latin typeface="Palatino Linotype" charset="0"/>
              </a:rPr>
              <a:t> = Pyruvate</a:t>
            </a:r>
          </a:p>
          <a:p>
            <a:r>
              <a:rPr lang="en-US" sz="3600" dirty="0">
                <a:latin typeface="Palatino Linotype" charset="0"/>
              </a:rPr>
              <a:t>Pyruvate is used in gluconeogenesis</a:t>
            </a:r>
          </a:p>
          <a:p>
            <a:r>
              <a:rPr lang="en-US" sz="3600" dirty="0">
                <a:solidFill>
                  <a:srgbClr val="FFCDCD"/>
                </a:solidFill>
                <a:latin typeface="Palatino Linotype" charset="0"/>
              </a:rPr>
              <a:t>The newly formed glucose is transported to muscle to be used for energy again</a:t>
            </a:r>
            <a:endParaRPr lang="el-GR" sz="3600" dirty="0">
              <a:solidFill>
                <a:srgbClr val="FFCDCD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67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67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867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867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867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6787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650" name="Picture 2" descr="scan00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334"/>
          <a:stretch>
            <a:fillRect/>
          </a:stretch>
        </p:blipFill>
        <p:spPr bwMode="auto">
          <a:xfrm>
            <a:off x="1485900" y="0"/>
            <a:ext cx="7010400" cy="6789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The glucose–alanine cycle</a:t>
            </a:r>
          </a:p>
        </p:txBody>
      </p:sp>
      <p:pic>
        <p:nvPicPr>
          <p:cNvPr id="8744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71525" y="1468438"/>
            <a:ext cx="8743950" cy="3006725"/>
          </a:xfr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198437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Palatino Linotype" charset="0"/>
              </a:rPr>
              <a:t>Exercise and AMPK</a:t>
            </a:r>
            <a:endParaRPr lang="en-US" sz="4000" dirty="0">
              <a:solidFill>
                <a:srgbClr val="FFFF00"/>
              </a:solidFill>
              <a:latin typeface="Palatino Linotype" charset="0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723900" y="789800"/>
            <a:ext cx="7117387" cy="5687200"/>
            <a:chOff x="6370710" y="1295400"/>
            <a:chExt cx="5742438" cy="5687200"/>
          </a:xfrm>
        </p:grpSpPr>
        <p:sp>
          <p:nvSpPr>
            <p:cNvPr id="3" name="Rectangle 2"/>
            <p:cNvSpPr/>
            <p:nvPr/>
          </p:nvSpPr>
          <p:spPr>
            <a:xfrm>
              <a:off x="6600503" y="1295400"/>
              <a:ext cx="3322253" cy="1015663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 smtClean="0">
                  <a:solidFill>
                    <a:srgbClr val="FFFFFF"/>
                  </a:solidFill>
                  <a:latin typeface="Palatino Linotype" charset="0"/>
                </a:rPr>
                <a:t>Exercise</a:t>
              </a:r>
            </a:p>
            <a:p>
              <a:r>
                <a:rPr lang="en-US" sz="3000" dirty="0" smtClean="0">
                  <a:solidFill>
                    <a:srgbClr val="FFFFFF"/>
                  </a:solidFill>
                  <a:latin typeface="Palatino Linotype" charset="0"/>
                </a:rPr>
                <a:t>(</a:t>
              </a:r>
              <a:r>
                <a:rPr lang="en-US" sz="3000" dirty="0">
                  <a:solidFill>
                    <a:srgbClr val="FFFFFF"/>
                  </a:solidFill>
                  <a:latin typeface="Palatino Linotype" charset="0"/>
                </a:rPr>
                <a:t>H</a:t>
              </a:r>
              <a:r>
                <a:rPr lang="en-US" sz="3000" dirty="0" smtClean="0">
                  <a:solidFill>
                    <a:srgbClr val="FFFFFF"/>
                  </a:solidFill>
                  <a:latin typeface="Palatino Linotype" charset="0"/>
                </a:rPr>
                <a:t>igh</a:t>
              </a:r>
              <a:r>
                <a:rPr lang="en-US" sz="3000" dirty="0">
                  <a:solidFill>
                    <a:srgbClr val="FFFFFF"/>
                  </a:solidFill>
                  <a:latin typeface="Palatino Linotype" charset="0"/>
                </a:rPr>
                <a:t>-energy demand</a:t>
              </a:r>
              <a:r>
                <a:rPr lang="en-US" sz="3000" dirty="0" smtClean="0">
                  <a:solidFill>
                    <a:srgbClr val="FFFFFF"/>
                  </a:solidFill>
                  <a:latin typeface="Palatino Linotype" charset="0"/>
                </a:rPr>
                <a:t>)</a:t>
              </a:r>
              <a:endParaRPr lang="en-US" sz="3000" dirty="0">
                <a:solidFill>
                  <a:srgbClr val="FFFFFF"/>
                </a:solidFill>
                <a:latin typeface="Palatino Linotype" charset="0"/>
              </a:endParaRPr>
            </a:p>
          </p:txBody>
        </p:sp>
        <p:sp>
          <p:nvSpPr>
            <p:cNvPr id="4" name="Down Arrow 3"/>
            <p:cNvSpPr/>
            <p:nvPr/>
          </p:nvSpPr>
          <p:spPr bwMode="auto">
            <a:xfrm>
              <a:off x="8001227" y="2514600"/>
              <a:ext cx="484632" cy="533400"/>
            </a:xfrm>
            <a:prstGeom prst="downArrow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ＭＳ Ｐゴシック" charset="0"/>
              </a:endParaRPr>
            </a:p>
          </p:txBody>
        </p:sp>
        <p:sp>
          <p:nvSpPr>
            <p:cNvPr id="5" name="Rectangle 4"/>
            <p:cNvSpPr/>
            <p:nvPr/>
          </p:nvSpPr>
          <p:spPr>
            <a:xfrm>
              <a:off x="6370710" y="3043535"/>
              <a:ext cx="1014868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 smtClean="0">
                  <a:solidFill>
                    <a:srgbClr val="FF6600"/>
                  </a:solidFill>
                  <a:latin typeface="Wingdings"/>
                  <a:ea typeface="Wingdings"/>
                  <a:cs typeface="Wingdings"/>
                  <a:sym typeface="Wingdings"/>
                </a:rPr>
                <a:t></a:t>
              </a:r>
              <a:r>
                <a:rPr lang="en-US" sz="3000" dirty="0" smtClean="0">
                  <a:solidFill>
                    <a:srgbClr val="FFFFFF"/>
                  </a:solidFill>
                  <a:latin typeface="Palatino Linotype" charset="0"/>
                </a:rPr>
                <a:t>ATP  </a:t>
              </a:r>
              <a:endParaRPr lang="en-US" sz="3000" dirty="0"/>
            </a:p>
          </p:txBody>
        </p:sp>
        <p:sp>
          <p:nvSpPr>
            <p:cNvPr id="14" name="Down Arrow 13"/>
            <p:cNvSpPr/>
            <p:nvPr/>
          </p:nvSpPr>
          <p:spPr bwMode="auto">
            <a:xfrm>
              <a:off x="9538216" y="3581400"/>
              <a:ext cx="484632" cy="533400"/>
            </a:xfrm>
            <a:prstGeom prst="downArrow">
              <a:avLst/>
            </a:prstGeom>
            <a:solidFill>
              <a:srgbClr val="FFFF00"/>
            </a:solidFill>
            <a:ln w="9525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ＭＳ Ｐゴシック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9123704" y="2971800"/>
              <a:ext cx="1148091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 smtClean="0">
                  <a:solidFill>
                    <a:srgbClr val="33CC33"/>
                  </a:solidFill>
                  <a:latin typeface="Wingdings"/>
                  <a:ea typeface="Wingdings"/>
                  <a:cs typeface="Wingdings"/>
                  <a:sym typeface="Wingdings"/>
                </a:rPr>
                <a:t></a:t>
              </a:r>
              <a:r>
                <a:rPr lang="en-US" sz="3000" dirty="0" smtClean="0">
                  <a:solidFill>
                    <a:srgbClr val="FFFFFF"/>
                  </a:solidFill>
                  <a:latin typeface="Palatino Linotype" charset="0"/>
                  <a:sym typeface="Wingdings"/>
                </a:rPr>
                <a:t>AMP</a:t>
              </a:r>
              <a:endParaRPr lang="en-US" sz="3000" dirty="0"/>
            </a:p>
          </p:txBody>
        </p:sp>
        <p:sp>
          <p:nvSpPr>
            <p:cNvPr id="18" name="Rectangle 17"/>
            <p:cNvSpPr/>
            <p:nvPr/>
          </p:nvSpPr>
          <p:spPr>
            <a:xfrm>
              <a:off x="8572296" y="4191000"/>
              <a:ext cx="2437735" cy="553998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3000" dirty="0">
                  <a:solidFill>
                    <a:srgbClr val="FFFFFF"/>
                  </a:solidFill>
                  <a:latin typeface="Palatino Linotype" charset="0"/>
                  <a:sym typeface="Wingdings"/>
                </a:rPr>
                <a:t>Activates AMPK </a:t>
              </a:r>
              <a:endParaRPr lang="en-US" sz="3000" dirty="0"/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617353" y="5505272"/>
              <a:ext cx="16764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dirty="0" smtClean="0">
                  <a:solidFill>
                    <a:srgbClr val="FFFFFF"/>
                  </a:solidFill>
                  <a:latin typeface="Palatino Linotype" charset="0"/>
                  <a:sym typeface="Wingdings"/>
                </a:rPr>
                <a:t>Anabolic</a:t>
              </a:r>
            </a:p>
            <a:p>
              <a:r>
                <a:rPr lang="en-US" sz="3000" dirty="0" smtClean="0">
                  <a:solidFill>
                    <a:srgbClr val="FFFFFF"/>
                  </a:solidFill>
                  <a:latin typeface="Palatino Linotype" charset="0"/>
                  <a:sym typeface="Wingdings"/>
                </a:rPr>
                <a:t>Pathways </a:t>
              </a:r>
              <a:r>
                <a:rPr lang="en-US" sz="3000" dirty="0" smtClean="0">
                  <a:solidFill>
                    <a:srgbClr val="FF6600"/>
                  </a:solidFill>
                  <a:latin typeface="Palatino Linotype" charset="0"/>
                  <a:sym typeface="Wingdings"/>
                </a:rPr>
                <a:t>(Off)</a:t>
              </a:r>
              <a:endParaRPr lang="en-US" sz="3000" dirty="0">
                <a:solidFill>
                  <a:srgbClr val="FF6600"/>
                </a:solidFill>
              </a:endParaRPr>
            </a:p>
          </p:txBody>
        </p:sp>
        <p:cxnSp>
          <p:nvCxnSpPr>
            <p:cNvPr id="25" name="Straight Arrow Connector 24"/>
            <p:cNvCxnSpPr/>
            <p:nvPr/>
          </p:nvCxnSpPr>
          <p:spPr bwMode="auto">
            <a:xfrm>
              <a:off x="7379228" y="3276600"/>
              <a:ext cx="1782907" cy="0"/>
            </a:xfrm>
            <a:prstGeom prst="straightConnector1">
              <a:avLst/>
            </a:prstGeom>
            <a:ln w="76200" cmpd="sng">
              <a:solidFill>
                <a:srgbClr val="9F5DFF"/>
              </a:solidFill>
              <a:headEnd type="none" w="med" len="med"/>
              <a:tailEnd type="arrow"/>
            </a:ln>
            <a:extLst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26" name="Left Brace 25"/>
            <p:cNvSpPr/>
            <p:nvPr/>
          </p:nvSpPr>
          <p:spPr bwMode="auto">
            <a:xfrm rot="5400000">
              <a:off x="9558928" y="3697224"/>
              <a:ext cx="612648" cy="2819400"/>
            </a:xfrm>
            <a:prstGeom prst="leftBrace">
              <a:avLst/>
            </a:prstGeom>
            <a:noFill/>
            <a:ln w="76200" cap="flat" cmpd="sng" algn="ctr">
              <a:solidFill>
                <a:srgbClr val="9F5DFF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sz="2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Palatino" charset="0"/>
                <a:ea typeface="ＭＳ Ｐゴシック" charset="0"/>
              </a:endParaRPr>
            </a:p>
          </p:txBody>
        </p:sp>
        <p:sp>
          <p:nvSpPr>
            <p:cNvPr id="29" name="Rectangle 28"/>
            <p:cNvSpPr/>
            <p:nvPr/>
          </p:nvSpPr>
          <p:spPr>
            <a:xfrm>
              <a:off x="10360548" y="5486400"/>
              <a:ext cx="1752600" cy="147732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3000" dirty="0" smtClean="0">
                  <a:solidFill>
                    <a:srgbClr val="FFFFFF"/>
                  </a:solidFill>
                  <a:latin typeface="Palatino Linotype" charset="0"/>
                  <a:sym typeface="Wingdings"/>
                </a:rPr>
                <a:t>Catabolic pathways</a:t>
              </a:r>
            </a:p>
            <a:p>
              <a:r>
                <a:rPr lang="en-US" sz="3000" dirty="0" smtClean="0">
                  <a:solidFill>
                    <a:srgbClr val="33CC33"/>
                  </a:solidFill>
                  <a:latin typeface="Palatino Linotype" charset="0"/>
                  <a:sym typeface="Wingdings"/>
                </a:rPr>
                <a:t>(ON) </a:t>
              </a:r>
              <a:endParaRPr lang="en-US" sz="3000" dirty="0">
                <a:solidFill>
                  <a:srgbClr val="33CC33"/>
                </a:solidFill>
              </a:endParaRPr>
            </a:p>
          </p:txBody>
        </p:sp>
      </p:grpSp>
      <p:cxnSp>
        <p:nvCxnSpPr>
          <p:cNvPr id="38" name="Straight Arrow Connector 37"/>
          <p:cNvCxnSpPr/>
          <p:nvPr/>
        </p:nvCxnSpPr>
        <p:spPr bwMode="auto">
          <a:xfrm>
            <a:off x="7658100" y="5523033"/>
            <a:ext cx="762000" cy="0"/>
          </a:xfrm>
          <a:prstGeom prst="straightConnector1">
            <a:avLst/>
          </a:prstGeom>
          <a:ln w="76200" cmpd="sng">
            <a:solidFill>
              <a:srgbClr val="9F5DFF"/>
            </a:solidFill>
            <a:headEnd type="none" w="med" len="med"/>
            <a:tailEnd type="arrow"/>
          </a:ln>
          <a:extLst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Rectangle 38"/>
          <p:cNvSpPr/>
          <p:nvPr/>
        </p:nvSpPr>
        <p:spPr>
          <a:xfrm>
            <a:off x="8496300" y="5181600"/>
            <a:ext cx="1257864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000" dirty="0" smtClean="0">
                <a:solidFill>
                  <a:srgbClr val="33CC33"/>
                </a:solidFill>
                <a:latin typeface="Wingdings"/>
                <a:ea typeface="Wingdings"/>
                <a:cs typeface="Wingdings"/>
                <a:sym typeface="Wingdings"/>
              </a:rPr>
              <a:t></a:t>
            </a:r>
            <a:r>
              <a:rPr lang="en-US" sz="3000" dirty="0" smtClean="0">
                <a:solidFill>
                  <a:srgbClr val="FFFFFF"/>
                </a:solidFill>
                <a:latin typeface="Palatino Linotype" charset="0"/>
              </a:rPr>
              <a:t>ATP  </a:t>
            </a:r>
            <a:endParaRPr lang="en-US" sz="3000" dirty="0"/>
          </a:p>
        </p:txBody>
      </p:sp>
      <p:sp>
        <p:nvSpPr>
          <p:cNvPr id="17" name="TextBox 16"/>
          <p:cNvSpPr txBox="1"/>
          <p:nvPr/>
        </p:nvSpPr>
        <p:spPr>
          <a:xfrm>
            <a:off x="6057900" y="956608"/>
            <a:ext cx="4038600" cy="1938992"/>
          </a:xfrm>
          <a:prstGeom prst="rect">
            <a:avLst/>
          </a:prstGeom>
          <a:solidFill>
            <a:srgbClr val="E4D1FF"/>
          </a:solidFill>
          <a:ln>
            <a:solidFill>
              <a:srgbClr val="E4D1FF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lstStyle/>
          <a:p>
            <a:pPr algn="l"/>
            <a:r>
              <a:rPr lang="en-US" dirty="0" smtClean="0">
                <a:solidFill>
                  <a:srgbClr val="000066"/>
                </a:solidFill>
              </a:rPr>
              <a:t>In exercise, the metabolic enzymes are regulated thru phosphorylation by </a:t>
            </a:r>
            <a:r>
              <a:rPr lang="en-US" dirty="0" smtClean="0">
                <a:solidFill>
                  <a:srgbClr val="FF6600"/>
                </a:solidFill>
              </a:rPr>
              <a:t>AMP-activated protein kinase (AMPK)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4498" name="Rectangle 2"/>
          <p:cNvSpPr>
            <a:spLocks noGrp="1" noChangeArrowheads="1"/>
          </p:cNvSpPr>
          <p:nvPr>
            <p:ph type="title"/>
          </p:nvPr>
        </p:nvSpPr>
        <p:spPr>
          <a:xfrm>
            <a:off x="771525" y="5638800"/>
            <a:ext cx="8743950" cy="838200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AMPK activation shuts down ATP-requiring processes and</a:t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dirty="0" smtClean="0">
                <a:solidFill>
                  <a:schemeClr val="tx1"/>
                </a:solidFill>
              </a:rPr>
              <a:t>stimulates ATP-producing processes</a:t>
            </a: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2" descr="C:\Documents and Settings\Administrator\Desktop\u drive\devlin\filesForPowerpoint\ch22\c22f015.jpg"/>
          <p:cNvPicPr preferRelativeResize="0"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404"/>
          <a:stretch/>
        </p:blipFill>
        <p:spPr bwMode="auto">
          <a:xfrm>
            <a:off x="800100" y="228600"/>
            <a:ext cx="8686800" cy="5316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7470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Palatino Linotype" charset="0"/>
              </a:rPr>
              <a:t>Muscle fatigue and</a:t>
            </a:r>
            <a:br>
              <a:rPr lang="en-US" sz="4000" dirty="0">
                <a:solidFill>
                  <a:srgbClr val="FFFF00"/>
                </a:solidFill>
                <a:latin typeface="Palatino Linotype" charset="0"/>
              </a:rPr>
            </a:br>
            <a:r>
              <a:rPr lang="en-US" sz="4000" dirty="0">
                <a:solidFill>
                  <a:srgbClr val="FFFF00"/>
                </a:solidFill>
                <a:latin typeface="Palatino Linotype" charset="0"/>
              </a:rPr>
              <a:t>endurance in athletes</a:t>
            </a: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828800"/>
            <a:ext cx="8724900" cy="42672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latin typeface="Palatino Linotype" charset="0"/>
              </a:rPr>
              <a:t>Muscle </a:t>
            </a:r>
            <a:r>
              <a:rPr lang="en-US" sz="3200" dirty="0" smtClean="0">
                <a:latin typeface="Palatino Linotype" charset="0"/>
              </a:rPr>
              <a:t>fatigue:</a:t>
            </a:r>
          </a:p>
          <a:p>
            <a:pPr lvl="1"/>
            <a:r>
              <a:rPr lang="en-US" sz="3000" dirty="0" smtClean="0">
                <a:latin typeface="Palatino Linotype" charset="0"/>
              </a:rPr>
              <a:t>Inability </a:t>
            </a:r>
            <a:r>
              <a:rPr lang="en-US" sz="3000" dirty="0">
                <a:latin typeface="Palatino Linotype" charset="0"/>
              </a:rPr>
              <a:t>of </a:t>
            </a:r>
            <a:r>
              <a:rPr lang="en-US" sz="3000" dirty="0" smtClean="0">
                <a:latin typeface="Palatino Linotype" charset="0"/>
              </a:rPr>
              <a:t>muscles </a:t>
            </a:r>
            <a:r>
              <a:rPr lang="en-US" sz="3000" dirty="0">
                <a:latin typeface="Palatino Linotype" charset="0"/>
              </a:rPr>
              <a:t>to maintain a particular strength of contraction over time </a:t>
            </a:r>
            <a:endParaRPr lang="en-US" sz="3200" dirty="0">
              <a:latin typeface="Palatino Linotype" charset="0"/>
            </a:endParaRPr>
          </a:p>
          <a:p>
            <a:r>
              <a:rPr lang="en-US" sz="3200" dirty="0">
                <a:solidFill>
                  <a:srgbClr val="FFCDCD"/>
                </a:solidFill>
                <a:latin typeface="Palatino Linotype" charset="0"/>
              </a:rPr>
              <a:t>Causes: muscle damage, accumulation of lactic </a:t>
            </a:r>
            <a:r>
              <a:rPr lang="en-US" sz="3200" dirty="0" smtClean="0">
                <a:solidFill>
                  <a:srgbClr val="FFCDCD"/>
                </a:solidFill>
                <a:latin typeface="Palatino Linotype" charset="0"/>
              </a:rPr>
              <a:t>acid</a:t>
            </a:r>
            <a:endParaRPr lang="en-US" sz="3200" dirty="0">
              <a:solidFill>
                <a:srgbClr val="FFCDCD"/>
              </a:solidFill>
              <a:latin typeface="Palatino Linotype" charset="0"/>
            </a:endParaRPr>
          </a:p>
          <a:p>
            <a:r>
              <a:rPr lang="en-US" sz="3200" dirty="0" smtClean="0">
                <a:solidFill>
                  <a:srgbClr val="FFFFFF"/>
                </a:solidFill>
                <a:latin typeface="Palatino Linotype" charset="0"/>
              </a:rPr>
              <a:t>Athletes are able to change the proportions of red and white muscle fibers by targeted training</a:t>
            </a:r>
          </a:p>
        </p:txBody>
      </p:sp>
    </p:spTree>
    <p:extLst>
      <p:ext uri="{BB962C8B-B14F-4D97-AF65-F5344CB8AC3E}">
        <p14:creationId xmlns:p14="http://schemas.microsoft.com/office/powerpoint/2010/main" val="434474033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01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Palatino Linotype" charset="0"/>
              </a:rPr>
              <a:t>Muscle fatigue and</a:t>
            </a:r>
            <a:br>
              <a:rPr lang="en-US" sz="4000" dirty="0">
                <a:solidFill>
                  <a:srgbClr val="FFFF00"/>
                </a:solidFill>
                <a:latin typeface="Palatino Linotype" charset="0"/>
              </a:rPr>
            </a:br>
            <a:r>
              <a:rPr lang="en-US" sz="4000" dirty="0">
                <a:solidFill>
                  <a:srgbClr val="FFFF00"/>
                </a:solidFill>
                <a:latin typeface="Palatino Linotype" charset="0"/>
              </a:rPr>
              <a:t>endurance in athletes</a:t>
            </a: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447800"/>
            <a:ext cx="9372600" cy="4876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 smtClean="0">
                <a:solidFill>
                  <a:srgbClr val="FFCDCD"/>
                </a:solidFill>
                <a:latin typeface="Palatino Linotype" charset="0"/>
              </a:rPr>
              <a:t>The expression of muscle proteins can also change during the course of training</a:t>
            </a:r>
          </a:p>
          <a:p>
            <a:endParaRPr lang="en-US" sz="3200" dirty="0">
              <a:solidFill>
                <a:srgbClr val="DE8400"/>
              </a:solidFill>
              <a:latin typeface="Palatino Linotype" charset="0"/>
            </a:endParaRPr>
          </a:p>
          <a:p>
            <a:r>
              <a:rPr lang="en-US" sz="3200" dirty="0" smtClean="0">
                <a:latin typeface="Palatino Linotype" charset="0"/>
              </a:rPr>
              <a:t>This provides them with: </a:t>
            </a:r>
          </a:p>
          <a:p>
            <a:pPr lvl="1"/>
            <a:r>
              <a:rPr lang="en-US" sz="3000" dirty="0">
                <a:latin typeface="Palatino Linotype" charset="0"/>
              </a:rPr>
              <a:t>H</a:t>
            </a:r>
            <a:r>
              <a:rPr lang="en-US" sz="3000" dirty="0" smtClean="0">
                <a:latin typeface="Palatino Linotype" charset="0"/>
              </a:rPr>
              <a:t>igh endurance during muscle activity</a:t>
            </a:r>
          </a:p>
          <a:p>
            <a:pPr lvl="1"/>
            <a:r>
              <a:rPr lang="en-US" sz="3000" dirty="0" smtClean="0">
                <a:latin typeface="Palatino Linotype" charset="0"/>
              </a:rPr>
              <a:t>Efficient energy production and consumption</a:t>
            </a:r>
            <a:endParaRPr lang="en-US" sz="3000" dirty="0">
              <a:latin typeface="Palatino Linotype" charset="0"/>
            </a:endParaRPr>
          </a:p>
          <a:p>
            <a:pPr lvl="1"/>
            <a:r>
              <a:rPr lang="en-US" sz="3000" dirty="0" smtClean="0">
                <a:latin typeface="Palatino Linotype" charset="0"/>
              </a:rPr>
              <a:t>Delayed </a:t>
            </a:r>
            <a:r>
              <a:rPr lang="en-US" sz="3000" dirty="0">
                <a:latin typeface="Palatino Linotype" charset="0"/>
              </a:rPr>
              <a:t>fatigue</a:t>
            </a:r>
          </a:p>
        </p:txBody>
      </p:sp>
    </p:spTree>
    <p:extLst>
      <p:ext uri="{BB962C8B-B14F-4D97-AF65-F5344CB8AC3E}">
        <p14:creationId xmlns:p14="http://schemas.microsoft.com/office/powerpoint/2010/main" val="3205039768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390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390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011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Palatino Linotype" charset="0"/>
              </a:rPr>
              <a:t>Take home message</a:t>
            </a:r>
            <a:endParaRPr lang="en-US" sz="4000" dirty="0">
              <a:solidFill>
                <a:srgbClr val="FFFF00"/>
              </a:solidFill>
              <a:latin typeface="Palatino Linotype" charset="0"/>
            </a:endParaRP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524000"/>
            <a:ext cx="9372600" cy="4876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000" dirty="0">
                <a:latin typeface="Palatino Linotype" charset="0"/>
              </a:rPr>
              <a:t>ATP is an important source of chemical energy needed by the cells to perform body </a:t>
            </a:r>
            <a:r>
              <a:rPr lang="en-US" sz="3000" dirty="0" smtClean="0">
                <a:latin typeface="Palatino Linotype" charset="0"/>
              </a:rPr>
              <a:t>functions</a:t>
            </a:r>
            <a:endParaRPr lang="en-US" sz="3000" dirty="0">
              <a:latin typeface="Palatino Linotype" charset="0"/>
            </a:endParaRPr>
          </a:p>
          <a:p>
            <a:r>
              <a:rPr lang="en-US" sz="3000" dirty="0">
                <a:solidFill>
                  <a:srgbClr val="FFCDCD"/>
                </a:solidFill>
                <a:latin typeface="Palatino Linotype" charset="0"/>
              </a:rPr>
              <a:t>Muscular activity requires constant supply of ATP for energy either from aerobic or anaerobic </a:t>
            </a:r>
            <a:r>
              <a:rPr lang="en-US" sz="3000" dirty="0" smtClean="0">
                <a:solidFill>
                  <a:srgbClr val="FFCDCD"/>
                </a:solidFill>
                <a:latin typeface="Palatino Linotype" charset="0"/>
              </a:rPr>
              <a:t>metabolism</a:t>
            </a:r>
          </a:p>
          <a:p>
            <a:r>
              <a:rPr lang="en-US" sz="3000" dirty="0" smtClean="0">
                <a:solidFill>
                  <a:srgbClr val="FFFFFF"/>
                </a:solidFill>
                <a:latin typeface="Palatino Linotype" charset="0"/>
              </a:rPr>
              <a:t>Cori and glucose-alanine cycles play an important role in regenerating glucose for energy</a:t>
            </a:r>
            <a:endParaRPr lang="en-US" sz="3000" dirty="0">
              <a:solidFill>
                <a:srgbClr val="FFFFFF"/>
              </a:solidFill>
              <a:latin typeface="Palatino Linotype" charset="0"/>
            </a:endParaRPr>
          </a:p>
          <a:p>
            <a:r>
              <a:rPr lang="en-US" sz="3000" dirty="0">
                <a:solidFill>
                  <a:srgbClr val="FFCDCD"/>
                </a:solidFill>
                <a:latin typeface="Palatino Linotype" charset="0"/>
              </a:rPr>
              <a:t>Athletes are able to change proportions of </a:t>
            </a:r>
            <a:r>
              <a:rPr lang="en-US" sz="3000" dirty="0" smtClean="0">
                <a:solidFill>
                  <a:srgbClr val="FFCDCD"/>
                </a:solidFill>
                <a:latin typeface="Palatino Linotype" charset="0"/>
              </a:rPr>
              <a:t>their red </a:t>
            </a:r>
            <a:r>
              <a:rPr lang="en-US" sz="3000" dirty="0">
                <a:solidFill>
                  <a:srgbClr val="FFCDCD"/>
                </a:solidFill>
                <a:latin typeface="Palatino Linotype" charset="0"/>
              </a:rPr>
              <a:t>and white muscle fibers with appropriate </a:t>
            </a:r>
            <a:r>
              <a:rPr lang="en-US" sz="3000" dirty="0" smtClean="0">
                <a:solidFill>
                  <a:srgbClr val="FFCDCD"/>
                </a:solidFill>
                <a:latin typeface="Palatino Linotype" charset="0"/>
              </a:rPr>
              <a:t>training</a:t>
            </a:r>
            <a:endParaRPr lang="en-US" sz="3000" dirty="0">
              <a:solidFill>
                <a:srgbClr val="FFCDCD"/>
              </a:solidFill>
              <a:latin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7460887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9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390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011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939010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 smtClean="0">
                <a:solidFill>
                  <a:srgbClr val="FFFF00"/>
                </a:solidFill>
                <a:latin typeface="Palatino Linotype" charset="0"/>
              </a:rPr>
              <a:t>References</a:t>
            </a:r>
            <a:endParaRPr lang="en-US" sz="4000" dirty="0">
              <a:solidFill>
                <a:srgbClr val="FFFF00"/>
              </a:solidFill>
              <a:latin typeface="Palatino Linotype" charset="0"/>
            </a:endParaRPr>
          </a:p>
        </p:txBody>
      </p:sp>
      <p:sp>
        <p:nvSpPr>
          <p:cNvPr id="939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95300" y="1447800"/>
            <a:ext cx="9372600" cy="48768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solidFill>
                  <a:srgbClr val="FFFFFF"/>
                </a:solidFill>
                <a:latin typeface="Palatino Linotype" charset="0"/>
              </a:rPr>
              <a:t>Koolman, J., Roehm, K.H. Color Atlas of Biochemistry, Second Edition, </a:t>
            </a:r>
            <a:r>
              <a:rPr lang="en-US" sz="3200" dirty="0" smtClean="0">
                <a:solidFill>
                  <a:srgbClr val="FFFFFF"/>
                </a:solidFill>
                <a:latin typeface="Palatino Linotype" charset="0"/>
              </a:rPr>
              <a:t>2015, Thieme </a:t>
            </a:r>
            <a:r>
              <a:rPr lang="en-US" sz="3200" dirty="0">
                <a:solidFill>
                  <a:srgbClr val="FFFFFF"/>
                </a:solidFill>
                <a:latin typeface="Palatino Linotype" charset="0"/>
              </a:rPr>
              <a:t>New York, pp. 336–</a:t>
            </a:r>
            <a:r>
              <a:rPr lang="en-US" sz="3200" dirty="0" smtClean="0">
                <a:solidFill>
                  <a:srgbClr val="FFFFFF"/>
                </a:solidFill>
                <a:latin typeface="Palatino Linotype" charset="0"/>
              </a:rPr>
              <a:t>339</a:t>
            </a:r>
          </a:p>
          <a:p>
            <a:endParaRPr lang="en-US" sz="3200" dirty="0">
              <a:solidFill>
                <a:srgbClr val="FFFFFF"/>
              </a:solidFill>
              <a:latin typeface="Palatino Linotype" charset="0"/>
            </a:endParaRPr>
          </a:p>
          <a:p>
            <a:r>
              <a:rPr lang="en-US" sz="3200" dirty="0">
                <a:solidFill>
                  <a:srgbClr val="FFFFFF"/>
                </a:solidFill>
                <a:latin typeface="Palatino Linotype" charset="0"/>
              </a:rPr>
              <a:t>Textbook of Biochemistry with Clinical Correlations by Thomas M. Devlin, 6th Edition, </a:t>
            </a:r>
            <a:r>
              <a:rPr lang="en-US" sz="3200" dirty="0" smtClean="0">
                <a:solidFill>
                  <a:srgbClr val="FFFFFF"/>
                </a:solidFill>
                <a:latin typeface="Palatino Linotype" charset="0"/>
              </a:rPr>
              <a:t>pp. </a:t>
            </a:r>
            <a:r>
              <a:rPr lang="en-US" sz="3200" dirty="0">
                <a:solidFill>
                  <a:srgbClr val="FFFFFF"/>
                </a:solidFill>
                <a:latin typeface="Palatino Linotype" charset="0"/>
              </a:rPr>
              <a:t>866-</a:t>
            </a:r>
            <a:r>
              <a:rPr lang="en-US" sz="3200" dirty="0" smtClean="0">
                <a:solidFill>
                  <a:srgbClr val="FFFFFF"/>
                </a:solidFill>
                <a:latin typeface="Palatino Linotype" charset="0"/>
              </a:rPr>
              <a:t>868</a:t>
            </a:r>
            <a:endParaRPr lang="en-US" sz="3200" dirty="0">
              <a:solidFill>
                <a:srgbClr val="FFFFFF"/>
              </a:solidFill>
              <a:latin typeface="Palatino Linotyp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417791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9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9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9011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4108" name="Rectangle 12"/>
          <p:cNvSpPr>
            <a:spLocks noChangeArrowheads="1"/>
          </p:cNvSpPr>
          <p:nvPr/>
        </p:nvSpPr>
        <p:spPr bwMode="auto">
          <a:xfrm>
            <a:off x="495300" y="533400"/>
            <a:ext cx="93726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2075" tIns="46038" rIns="92075" bIns="46038" anchor="b"/>
          <a:lstStyle/>
          <a:p>
            <a:r>
              <a:rPr lang="en-US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Overview</a:t>
            </a:r>
            <a:endParaRPr lang="en-US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3527425" y="3027363"/>
            <a:ext cx="49688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endParaRPr lang="en-US" dirty="0"/>
          </a:p>
        </p:txBody>
      </p:sp>
      <p:sp>
        <p:nvSpPr>
          <p:cNvPr id="4115" name="Text Box 19"/>
          <p:cNvSpPr txBox="1">
            <a:spLocks noChangeArrowheads="1"/>
          </p:cNvSpPr>
          <p:nvPr/>
        </p:nvSpPr>
        <p:spPr bwMode="auto">
          <a:xfrm>
            <a:off x="1362075" y="1920656"/>
            <a:ext cx="8048625" cy="3108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l">
              <a:buFontTx/>
              <a:buChar char="•"/>
            </a:pPr>
            <a:r>
              <a:rPr lang="en-US" sz="2800" b="1" dirty="0">
                <a:solidFill>
                  <a:srgbClr val="FFCDCD"/>
                </a:solidFill>
              </a:rPr>
              <a:t>Three systems of energy transfer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FFFFFF"/>
                </a:solidFill>
              </a:rPr>
              <a:t>ATP as energy source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FFCDCD"/>
                </a:solidFill>
              </a:rPr>
              <a:t>Aerobic </a:t>
            </a:r>
            <a:r>
              <a:rPr lang="en-US" sz="2800" b="1" dirty="0" smtClean="0">
                <a:solidFill>
                  <a:srgbClr val="FFCDCD"/>
                </a:solidFill>
              </a:rPr>
              <a:t>metabolism: red </a:t>
            </a:r>
            <a:r>
              <a:rPr lang="en-US" sz="2800" b="1" dirty="0">
                <a:solidFill>
                  <a:srgbClr val="FFCDCD"/>
                </a:solidFill>
              </a:rPr>
              <a:t>muscle fibers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FFFFFF"/>
                </a:solidFill>
              </a:rPr>
              <a:t>Anaerobic metabolism: white muscle fibers 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FFCDCD"/>
                </a:solidFill>
              </a:rPr>
              <a:t>Cori cycle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FFFFFF"/>
                </a:solidFill>
              </a:rPr>
              <a:t>Glucose-alanine cycle</a:t>
            </a:r>
          </a:p>
          <a:p>
            <a:pPr algn="l">
              <a:buFontTx/>
              <a:buChar char="•"/>
            </a:pPr>
            <a:r>
              <a:rPr lang="en-US" sz="2800" b="1" dirty="0">
                <a:solidFill>
                  <a:srgbClr val="FFCDCD"/>
                </a:solidFill>
              </a:rPr>
              <a:t>Muscle fatigue and endurance in athletes</a:t>
            </a:r>
          </a:p>
        </p:txBody>
      </p:sp>
    </p:spTree>
    <p:extLst>
      <p:ext uri="{BB962C8B-B14F-4D97-AF65-F5344CB8AC3E}">
        <p14:creationId xmlns:p14="http://schemas.microsoft.com/office/powerpoint/2010/main" val="406178089"/>
      </p:ext>
    </p:extLst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1" name="Picture 6" descr="14_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09" b="5353"/>
          <a:stretch>
            <a:fillRect/>
          </a:stretch>
        </p:blipFill>
        <p:spPr bwMode="auto">
          <a:xfrm>
            <a:off x="266700" y="784225"/>
            <a:ext cx="6705600" cy="460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373" name="Rectangle 13"/>
          <p:cNvSpPr>
            <a:spLocks noGrp="1" noChangeArrowheads="1"/>
          </p:cNvSpPr>
          <p:nvPr>
            <p:ph type="title"/>
          </p:nvPr>
        </p:nvSpPr>
        <p:spPr>
          <a:xfrm>
            <a:off x="1104900" y="152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8989FF"/>
                </a:solidFill>
                <a:latin typeface="Palatino Linotype" charset="0"/>
              </a:rPr>
              <a:t>Three systems of energy transfer</a:t>
            </a:r>
          </a:p>
        </p:txBody>
      </p:sp>
      <p:sp>
        <p:nvSpPr>
          <p:cNvPr id="143374" name="Text Box 14"/>
          <p:cNvSpPr txBox="1">
            <a:spLocks noChangeArrowheads="1"/>
          </p:cNvSpPr>
          <p:nvPr/>
        </p:nvSpPr>
        <p:spPr bwMode="auto">
          <a:xfrm>
            <a:off x="2933700" y="5257800"/>
            <a:ext cx="2971800" cy="1349375"/>
          </a:xfrm>
          <a:prstGeom prst="rect">
            <a:avLst/>
          </a:prstGeom>
          <a:solidFill>
            <a:srgbClr val="FFCDCD"/>
          </a:solidFill>
          <a:ln w="38100">
            <a:solidFill>
              <a:srgbClr val="FF717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Anaerobic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Phosphocreatine (PCr)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High intensity exercise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3-15 sec.</a:t>
            </a:r>
          </a:p>
        </p:txBody>
      </p:sp>
      <p:sp>
        <p:nvSpPr>
          <p:cNvPr id="143375" name="Text Box 15"/>
          <p:cNvSpPr txBox="1">
            <a:spLocks noChangeArrowheads="1"/>
          </p:cNvSpPr>
          <p:nvPr/>
        </p:nvSpPr>
        <p:spPr bwMode="auto">
          <a:xfrm>
            <a:off x="7048500" y="3244850"/>
            <a:ext cx="3048000" cy="1323439"/>
          </a:xfrm>
          <a:prstGeom prst="rect">
            <a:avLst/>
          </a:prstGeom>
          <a:solidFill>
            <a:srgbClr val="E4D1FF"/>
          </a:solidFill>
          <a:ln w="38100">
            <a:solidFill>
              <a:srgbClr val="9F5D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Anaerobic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Glucose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High intensity exercise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15 sec. to 2 min.</a:t>
            </a:r>
          </a:p>
        </p:txBody>
      </p:sp>
      <p:sp>
        <p:nvSpPr>
          <p:cNvPr id="143376" name="Text Box 16"/>
          <p:cNvSpPr txBox="1">
            <a:spLocks noChangeArrowheads="1"/>
          </p:cNvSpPr>
          <p:nvPr/>
        </p:nvSpPr>
        <p:spPr bwMode="auto">
          <a:xfrm>
            <a:off x="7277100" y="1371600"/>
            <a:ext cx="2743200" cy="1349375"/>
          </a:xfrm>
          <a:prstGeom prst="rect">
            <a:avLst/>
          </a:prstGeom>
          <a:solidFill>
            <a:srgbClr val="FFCF89"/>
          </a:solidFill>
          <a:ln w="38100">
            <a:solidFill>
              <a:srgbClr val="FF99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Aerobic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Fatty acids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Continuous exercise</a:t>
            </a:r>
          </a:p>
          <a:p>
            <a:pPr algn="l">
              <a:buFontTx/>
              <a:buChar char="•"/>
            </a:pPr>
            <a:r>
              <a:rPr lang="en-US" sz="2000" dirty="0">
                <a:solidFill>
                  <a:schemeClr val="bg1"/>
                </a:solidFill>
              </a:rPr>
              <a:t>Hours</a:t>
            </a:r>
          </a:p>
        </p:txBody>
      </p:sp>
      <p:sp>
        <p:nvSpPr>
          <p:cNvPr id="143377" name="Line 17"/>
          <p:cNvSpPr>
            <a:spLocks noChangeShapeType="1"/>
          </p:cNvSpPr>
          <p:nvPr/>
        </p:nvSpPr>
        <p:spPr bwMode="auto">
          <a:xfrm>
            <a:off x="6286500" y="3603625"/>
            <a:ext cx="609600" cy="3048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379" name="Line 19"/>
          <p:cNvSpPr>
            <a:spLocks noChangeShapeType="1"/>
          </p:cNvSpPr>
          <p:nvPr/>
        </p:nvSpPr>
        <p:spPr bwMode="auto">
          <a:xfrm>
            <a:off x="6819900" y="2003425"/>
            <a:ext cx="381000" cy="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  <p:sp>
        <p:nvSpPr>
          <p:cNvPr id="143380" name="Line 20"/>
          <p:cNvSpPr>
            <a:spLocks noChangeShapeType="1"/>
          </p:cNvSpPr>
          <p:nvPr/>
        </p:nvSpPr>
        <p:spPr bwMode="auto">
          <a:xfrm>
            <a:off x="3467100" y="4213225"/>
            <a:ext cx="838200" cy="914400"/>
          </a:xfrm>
          <a:prstGeom prst="line">
            <a:avLst/>
          </a:prstGeom>
          <a:noFill/>
          <a:ln w="57150">
            <a:solidFill>
              <a:schemeClr val="bg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9308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Palatino Linotype" charset="0"/>
              </a:rPr>
              <a:t>ATP as energy source</a:t>
            </a:r>
          </a:p>
        </p:txBody>
      </p:sp>
      <p:sp>
        <p:nvSpPr>
          <p:cNvPr id="930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76400"/>
            <a:ext cx="8724900" cy="4419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latin typeface="Palatino Linotype" charset="0"/>
              </a:rPr>
              <a:t>The nucleotide coenzyme </a:t>
            </a:r>
            <a:r>
              <a:rPr lang="en-US" sz="3200" u="sng" dirty="0">
                <a:solidFill>
                  <a:srgbClr val="FFFF00"/>
                </a:solidFill>
                <a:latin typeface="Palatino Linotype" charset="0"/>
              </a:rPr>
              <a:t>a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denosine </a:t>
            </a:r>
            <a:r>
              <a:rPr lang="en-US" sz="3200" u="sng" dirty="0">
                <a:solidFill>
                  <a:srgbClr val="FFFF00"/>
                </a:solidFill>
                <a:latin typeface="Palatino Linotype" charset="0"/>
              </a:rPr>
              <a:t>t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ri</a:t>
            </a:r>
            <a:r>
              <a:rPr lang="en-US" sz="3200" u="sng" dirty="0">
                <a:solidFill>
                  <a:srgbClr val="FFFF00"/>
                </a:solidFill>
                <a:latin typeface="Palatino Linotype" charset="0"/>
              </a:rPr>
              <a:t>p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hosphate (ATP)</a:t>
            </a:r>
            <a:r>
              <a:rPr lang="en-US" sz="3200" dirty="0">
                <a:latin typeface="Palatino Linotype" charset="0"/>
              </a:rPr>
              <a:t> is the most important form of chemical energy stored in cells</a:t>
            </a:r>
          </a:p>
          <a:p>
            <a:r>
              <a:rPr lang="en-US" sz="3200" dirty="0">
                <a:solidFill>
                  <a:srgbClr val="FFCDCD"/>
                </a:solidFill>
                <a:latin typeface="Palatino Linotype" charset="0"/>
              </a:rPr>
              <a:t>Breakdown of ATP into ADP+PO</a:t>
            </a:r>
            <a:r>
              <a:rPr lang="en-US" sz="3200" baseline="-25000" dirty="0">
                <a:solidFill>
                  <a:srgbClr val="FFCDCD"/>
                </a:solidFill>
                <a:latin typeface="Palatino Linotype" charset="0"/>
              </a:rPr>
              <a:t>4</a:t>
            </a:r>
            <a:r>
              <a:rPr lang="en-US" sz="3200" dirty="0">
                <a:solidFill>
                  <a:srgbClr val="FFCDCD"/>
                </a:solidFill>
                <a:latin typeface="Palatino Linotype" charset="0"/>
              </a:rPr>
              <a:t> releases energy</a:t>
            </a:r>
          </a:p>
          <a:p>
            <a:r>
              <a:rPr lang="en-US" sz="3200" dirty="0">
                <a:latin typeface="Palatino Linotype" charset="0"/>
              </a:rPr>
              <a:t>This energy is used for all body functions (biosynthesis, membrane transport, muscle contraction, etc.)</a:t>
            </a: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30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308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30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3081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888834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Palatino Linotype" charset="0"/>
              </a:rPr>
              <a:t>ATP as energy source</a:t>
            </a:r>
          </a:p>
        </p:txBody>
      </p:sp>
      <p:sp>
        <p:nvSpPr>
          <p:cNvPr id="8888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23900" y="1676400"/>
            <a:ext cx="8724900" cy="44196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200" dirty="0">
                <a:latin typeface="Palatino Linotype" charset="0"/>
              </a:rPr>
              <a:t>The main pathway for ATP synthesis is 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oxidative phosphorylation</a:t>
            </a:r>
            <a:r>
              <a:rPr lang="en-US" sz="3200" dirty="0">
                <a:latin typeface="Palatino Linotype" charset="0"/>
              </a:rPr>
              <a:t> catalyzed by the </a:t>
            </a:r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respiratory chain</a:t>
            </a:r>
          </a:p>
          <a:p>
            <a:endParaRPr lang="en-US" sz="3200" dirty="0">
              <a:latin typeface="Palatino Linotype" charset="0"/>
            </a:endParaRPr>
          </a:p>
          <a:p>
            <a:r>
              <a:rPr lang="en-US" sz="3200" dirty="0">
                <a:solidFill>
                  <a:srgbClr val="FFFF00"/>
                </a:solidFill>
                <a:latin typeface="Palatino Linotype" charset="0"/>
              </a:rPr>
              <a:t>ATP synthase </a:t>
            </a:r>
            <a:r>
              <a:rPr lang="en-US" sz="3200" dirty="0">
                <a:solidFill>
                  <a:srgbClr val="FFCDCD"/>
                </a:solidFill>
                <a:latin typeface="Palatino Linotype" charset="0"/>
              </a:rPr>
              <a:t>catalyzes the synthesis of </a:t>
            </a:r>
            <a:r>
              <a:rPr lang="en-US" sz="3200" dirty="0" smtClean="0">
                <a:solidFill>
                  <a:srgbClr val="FFCDCD"/>
                </a:solidFill>
                <a:latin typeface="Palatino Linotype" charset="0"/>
              </a:rPr>
              <a:t>ATP</a:t>
            </a:r>
          </a:p>
          <a:p>
            <a:endParaRPr lang="en-US" sz="3200" dirty="0">
              <a:solidFill>
                <a:srgbClr val="FF9900"/>
              </a:solidFill>
              <a:latin typeface="Palatino Linotype" charset="0"/>
            </a:endParaRPr>
          </a:p>
          <a:p>
            <a:pPr marL="0" indent="0">
              <a:buNone/>
            </a:pPr>
            <a:r>
              <a:rPr lang="en-US" sz="3200" dirty="0" smtClean="0">
                <a:solidFill>
                  <a:srgbClr val="FF9900"/>
                </a:solidFill>
                <a:latin typeface="Palatino Linotype" charset="0"/>
              </a:rPr>
              <a:t>	</a:t>
            </a:r>
            <a:r>
              <a:rPr lang="en-US" sz="3000" dirty="0" smtClean="0">
                <a:latin typeface="Palatino Linotype" charset="0"/>
              </a:rPr>
              <a:t>ADP  </a:t>
            </a:r>
            <a:r>
              <a:rPr lang="en-US" sz="3000" dirty="0">
                <a:latin typeface="Palatino Linotype" charset="0"/>
              </a:rPr>
              <a:t>+  Pi    </a:t>
            </a:r>
            <a:r>
              <a:rPr lang="en-US" sz="3000" dirty="0">
                <a:latin typeface="Palatino Linotype" charset="0"/>
                <a:sym typeface="Wingdings" charset="0"/>
              </a:rPr>
              <a:t>    ATP</a:t>
            </a:r>
            <a:endParaRPr lang="en-US" sz="3000" dirty="0">
              <a:latin typeface="Palatino Linotype" charset="0"/>
            </a:endParaRPr>
          </a:p>
          <a:p>
            <a:endParaRPr lang="en-US" sz="3200" dirty="0"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888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8883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8883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883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824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Palatino Linotype" charset="0"/>
              </a:rPr>
              <a:t>Energy metabolism in muscle</a:t>
            </a:r>
          </a:p>
        </p:txBody>
      </p:sp>
      <p:sp>
        <p:nvSpPr>
          <p:cNvPr id="824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76300" y="1600200"/>
            <a:ext cx="8724900" cy="4191000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r>
              <a:rPr lang="en-US" sz="3600" dirty="0">
                <a:latin typeface="Palatino Linotype" charset="0"/>
              </a:rPr>
              <a:t>Muscle contraction requires high level of ATP consumption</a:t>
            </a:r>
          </a:p>
          <a:p>
            <a:pPr>
              <a:buFont typeface="Wingdings" charset="0"/>
              <a:buNone/>
            </a:pPr>
            <a:endParaRPr lang="en-US" sz="3600" dirty="0">
              <a:latin typeface="Palatino Linotype" charset="0"/>
            </a:endParaRPr>
          </a:p>
          <a:p>
            <a:r>
              <a:rPr lang="en-US" sz="3600" dirty="0">
                <a:solidFill>
                  <a:srgbClr val="FFCDCD"/>
                </a:solidFill>
                <a:latin typeface="Palatino Linotype" charset="0"/>
              </a:rPr>
              <a:t>Without constant resynthesis, the amount of ATP is used up in less than 1 sec. of contraction</a:t>
            </a:r>
          </a:p>
          <a:p>
            <a:endParaRPr lang="en-US" sz="3600" dirty="0">
              <a:solidFill>
                <a:srgbClr val="FF9900"/>
              </a:solidFill>
              <a:latin typeface="Palatino Linotype" charset="0"/>
            </a:endParaRPr>
          </a:p>
        </p:txBody>
      </p: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43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43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287000" cy="6858000"/>
          </a:xfrm>
          <a:prstGeom prst="rect">
            <a:avLst/>
          </a:prstGeom>
        </p:spPr>
      </p:pic>
      <p:sp>
        <p:nvSpPr>
          <p:cNvPr id="879618" name="Rectangle 2"/>
          <p:cNvSpPr>
            <a:spLocks noGrp="1" noChangeArrowheads="1"/>
          </p:cNvSpPr>
          <p:nvPr>
            <p:ph type="title"/>
          </p:nvPr>
        </p:nvSpPr>
        <p:spPr>
          <a:xfrm>
            <a:off x="1104900" y="533400"/>
            <a:ext cx="8229600" cy="715963"/>
          </a:xfrm>
          <a:noFill/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sz="4000" dirty="0">
                <a:solidFill>
                  <a:srgbClr val="FFFF00"/>
                </a:solidFill>
                <a:latin typeface="Palatino Linotype" charset="0"/>
              </a:rPr>
              <a:t>Energy metabolism in muscle</a:t>
            </a:r>
          </a:p>
        </p:txBody>
      </p:sp>
      <p:grpSp>
        <p:nvGrpSpPr>
          <p:cNvPr id="879622" name="Group 6"/>
          <p:cNvGrpSpPr>
            <a:grpSpLocks noChangeAspect="1"/>
          </p:cNvGrpSpPr>
          <p:nvPr/>
        </p:nvGrpSpPr>
        <p:grpSpPr bwMode="auto">
          <a:xfrm>
            <a:off x="457200" y="1352550"/>
            <a:ext cx="9334500" cy="4667250"/>
            <a:chOff x="1488" y="1296"/>
            <a:chExt cx="3779" cy="2088"/>
          </a:xfrm>
        </p:grpSpPr>
        <p:sp>
          <p:nvSpPr>
            <p:cNvPr id="879621" name="AutoShape 5"/>
            <p:cNvSpPr>
              <a:spLocks noChangeAspect="1" noChangeArrowheads="1" noTextEdit="1"/>
            </p:cNvSpPr>
            <p:nvPr/>
          </p:nvSpPr>
          <p:spPr bwMode="auto">
            <a:xfrm>
              <a:off x="1488" y="1296"/>
              <a:ext cx="3779" cy="20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cxnSp>
          <p:nvCxnSpPr>
            <p:cNvPr id="879650" name="_s879650"/>
            <p:cNvCxnSpPr>
              <a:cxnSpLocks noChangeShapeType="1"/>
              <a:stCxn id="879649" idx="1"/>
              <a:endCxn id="879635" idx="2"/>
            </p:cNvCxnSpPr>
            <p:nvPr/>
          </p:nvCxnSpPr>
          <p:spPr bwMode="auto">
            <a:xfrm rot="10800000">
              <a:off x="4008" y="2736"/>
              <a:ext cx="180" cy="43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9648" name="_s879648"/>
            <p:cNvCxnSpPr>
              <a:cxnSpLocks noChangeShapeType="1"/>
              <a:stCxn id="879647" idx="3"/>
              <a:endCxn id="879633" idx="2"/>
            </p:cNvCxnSpPr>
            <p:nvPr/>
          </p:nvCxnSpPr>
          <p:spPr bwMode="auto">
            <a:xfrm flipV="1">
              <a:off x="2568" y="2736"/>
              <a:ext cx="180" cy="432"/>
            </a:xfrm>
            <a:prstGeom prst="bentConnector2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9636" name="_s879636"/>
            <p:cNvCxnSpPr>
              <a:cxnSpLocks noChangeShapeType="1"/>
              <a:stCxn id="879635" idx="0"/>
              <a:endCxn id="879626" idx="2"/>
            </p:cNvCxnSpPr>
            <p:nvPr/>
          </p:nvCxnSpPr>
          <p:spPr bwMode="auto">
            <a:xfrm rot="16200000">
              <a:off x="3900" y="2195"/>
              <a:ext cx="217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9634" name="_s879634"/>
            <p:cNvCxnSpPr>
              <a:cxnSpLocks noChangeShapeType="1"/>
              <a:stCxn id="879633" idx="0"/>
              <a:endCxn id="879625" idx="2"/>
            </p:cNvCxnSpPr>
            <p:nvPr/>
          </p:nvCxnSpPr>
          <p:spPr bwMode="auto">
            <a:xfrm rot="16200000">
              <a:off x="2640" y="2195"/>
              <a:ext cx="217" cy="1"/>
            </a:xfrm>
            <a:prstGeom prst="straightConnector1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9629" name="_s879629"/>
            <p:cNvCxnSpPr>
              <a:cxnSpLocks noChangeShapeType="1"/>
              <a:stCxn id="879626" idx="0"/>
              <a:endCxn id="879623" idx="2"/>
            </p:cNvCxnSpPr>
            <p:nvPr/>
          </p:nvCxnSpPr>
          <p:spPr bwMode="auto">
            <a:xfrm rot="5400000" flipH="1">
              <a:off x="3586" y="1377"/>
              <a:ext cx="216" cy="629"/>
            </a:xfrm>
            <a:prstGeom prst="bentConnector3">
              <a:avLst>
                <a:gd name="adj1" fmla="val 4022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79628" name="_s879628"/>
            <p:cNvCxnSpPr>
              <a:cxnSpLocks noChangeShapeType="1"/>
              <a:stCxn id="879625" idx="0"/>
              <a:endCxn id="879623" idx="2"/>
            </p:cNvCxnSpPr>
            <p:nvPr/>
          </p:nvCxnSpPr>
          <p:spPr bwMode="auto">
            <a:xfrm rot="16200000">
              <a:off x="2956" y="1376"/>
              <a:ext cx="216" cy="631"/>
            </a:xfrm>
            <a:prstGeom prst="bentConnector3">
              <a:avLst>
                <a:gd name="adj1" fmla="val 40222"/>
              </a:avLst>
            </a:prstGeom>
            <a:noFill/>
            <a:ln w="2857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879623" name="_s879623"/>
            <p:cNvSpPr>
              <a:spLocks noChangeArrowheads="1"/>
            </p:cNvSpPr>
            <p:nvPr/>
          </p:nvSpPr>
          <p:spPr bwMode="auto">
            <a:xfrm>
              <a:off x="2946" y="1296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009999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 dirty="0">
                  <a:solidFill>
                    <a:srgbClr val="FFFF00"/>
                  </a:solidFill>
                </a:rPr>
                <a:t>Skeletal Muscle</a:t>
              </a:r>
            </a:p>
          </p:txBody>
        </p:sp>
        <p:sp>
          <p:nvSpPr>
            <p:cNvPr id="879625" name="_s879625"/>
            <p:cNvSpPr>
              <a:spLocks noChangeArrowheads="1"/>
            </p:cNvSpPr>
            <p:nvPr/>
          </p:nvSpPr>
          <p:spPr bwMode="auto">
            <a:xfrm>
              <a:off x="2316" y="180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Red Fibers</a:t>
              </a:r>
            </a:p>
            <a:p>
              <a:r>
                <a:rPr lang="en-US" sz="23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(Type I)</a:t>
              </a:r>
            </a:p>
          </p:txBody>
        </p:sp>
        <p:sp>
          <p:nvSpPr>
            <p:cNvPr id="879626" name="_s879626"/>
            <p:cNvSpPr>
              <a:spLocks noChangeArrowheads="1"/>
            </p:cNvSpPr>
            <p:nvPr/>
          </p:nvSpPr>
          <p:spPr bwMode="auto">
            <a:xfrm>
              <a:off x="3576" y="1800"/>
              <a:ext cx="864" cy="288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White Fibers</a:t>
              </a:r>
            </a:p>
            <a:p>
              <a:r>
                <a:rPr lang="en-US" sz="23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(Type II)</a:t>
              </a:r>
            </a:p>
          </p:txBody>
        </p:sp>
        <p:sp>
          <p:nvSpPr>
            <p:cNvPr id="879633" name="_s879633"/>
            <p:cNvSpPr>
              <a:spLocks noChangeArrowheads="1"/>
            </p:cNvSpPr>
            <p:nvPr/>
          </p:nvSpPr>
          <p:spPr bwMode="auto">
            <a:xfrm>
              <a:off x="2208" y="2304"/>
              <a:ext cx="1080" cy="432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Suitable For</a:t>
              </a:r>
            </a:p>
            <a:p>
              <a:r>
                <a:rPr lang="en-US" sz="23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Prolonged effort</a:t>
              </a:r>
            </a:p>
          </p:txBody>
        </p:sp>
        <p:sp>
          <p:nvSpPr>
            <p:cNvPr id="879635" name="_s879635"/>
            <p:cNvSpPr>
              <a:spLocks noChangeArrowheads="1"/>
            </p:cNvSpPr>
            <p:nvPr/>
          </p:nvSpPr>
          <p:spPr bwMode="auto">
            <a:xfrm>
              <a:off x="3468" y="2304"/>
              <a:ext cx="1080" cy="432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Suitable for fast, </a:t>
              </a:r>
            </a:p>
            <a:p>
              <a:r>
                <a:rPr lang="en-US" sz="23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strong contractions</a:t>
              </a:r>
            </a:p>
          </p:txBody>
        </p:sp>
        <p:sp>
          <p:nvSpPr>
            <p:cNvPr id="879647" name="_s879647"/>
            <p:cNvSpPr>
              <a:spLocks noChangeArrowheads="1"/>
            </p:cNvSpPr>
            <p:nvPr/>
          </p:nvSpPr>
          <p:spPr bwMode="auto">
            <a:xfrm>
              <a:off x="1488" y="2952"/>
              <a:ext cx="1080" cy="432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3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Aerobic metabolism</a:t>
              </a:r>
            </a:p>
            <a:p>
              <a:r>
                <a:rPr lang="en-US" sz="23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(With O</a:t>
              </a:r>
              <a:r>
                <a:rPr lang="en-US" sz="2300" baseline="-250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sz="2300" dirty="0">
                  <a:solidFill>
                    <a:srgbClr val="FF33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supply) </a:t>
              </a:r>
            </a:p>
          </p:txBody>
        </p:sp>
        <p:sp>
          <p:nvSpPr>
            <p:cNvPr id="879649" name="_s879649"/>
            <p:cNvSpPr>
              <a:spLocks noChangeArrowheads="1"/>
            </p:cNvSpPr>
            <p:nvPr/>
          </p:nvSpPr>
          <p:spPr bwMode="auto">
            <a:xfrm>
              <a:off x="4188" y="2952"/>
              <a:ext cx="1079" cy="431"/>
            </a:xfrm>
            <a:prstGeom prst="roundRect">
              <a:avLst>
                <a:gd name="adj" fmla="val 16667"/>
              </a:avLst>
            </a:prstGeom>
            <a:solidFill>
              <a:srgbClr val="B9B9FF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lIns="0" tIns="0" rIns="0" bIns="0" anchor="ctr"/>
            <a:lstStyle/>
            <a:p>
              <a:r>
                <a:rPr lang="en-US" sz="21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Anaerobic metabolism</a:t>
              </a:r>
            </a:p>
            <a:p>
              <a:r>
                <a:rPr lang="en-US" sz="21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(Without O</a:t>
              </a:r>
              <a:r>
                <a:rPr lang="en-US" sz="2100" baseline="-250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2</a:t>
              </a:r>
              <a:r>
                <a:rPr lang="en-US" sz="2100" dirty="0">
                  <a:effectLst>
                    <a:outerShdw blurRad="38100" dist="38100" dir="2700000" algn="tl">
                      <a:srgbClr val="000000"/>
                    </a:outerShdw>
                  </a:effectLst>
                </a:rPr>
                <a:t> supply)</a:t>
              </a:r>
            </a:p>
          </p:txBody>
        </p:sp>
      </p:grpSp>
    </p:spTree>
  </p:cSld>
  <p:clrMapOvr>
    <a:masterClrMapping/>
  </p:clrMapOvr>
  <p:transition xmlns:p14="http://schemas.microsoft.com/office/powerpoint/2010/main" spd="slow">
    <p:fade thruBlk="1"/>
  </p:transition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570" name="Rectangle 2"/>
          <p:cNvSpPr>
            <a:spLocks noGrp="1" noChangeArrowheads="1"/>
          </p:cNvSpPr>
          <p:nvPr>
            <p:ph type="title"/>
          </p:nvPr>
        </p:nvSpPr>
        <p:spPr>
          <a:xfrm>
            <a:off x="222250" y="182563"/>
            <a:ext cx="9858375" cy="503237"/>
          </a:xfrm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29783" dir="3885598" algn="ctr" rotWithShape="0">
                    <a:srgbClr val="00666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/>
          <a:lstStyle/>
          <a:p>
            <a:pPr algn="ctr"/>
            <a:r>
              <a:rPr lang="en-US" dirty="0">
                <a:solidFill>
                  <a:schemeClr val="tx1"/>
                </a:solidFill>
              </a:rPr>
              <a:t>Overview of Energy Metabolism in Skeletal Muscle</a:t>
            </a:r>
            <a:endParaRPr lang="en-US" b="0" dirty="0">
              <a:solidFill>
                <a:schemeClr val="tx1"/>
              </a:solidFill>
              <a:latin typeface="Georgia" charset="0"/>
            </a:endParaRPr>
          </a:p>
        </p:txBody>
      </p:sp>
      <p:pic>
        <p:nvPicPr>
          <p:cNvPr id="8775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144" b="8336"/>
          <a:stretch>
            <a:fillRect/>
          </a:stretch>
        </p:blipFill>
        <p:spPr bwMode="auto">
          <a:xfrm>
            <a:off x="461963" y="1033463"/>
            <a:ext cx="9482137" cy="546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Generic">
      <a:majorFont>
        <a:latin typeface="Arial Narrow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voet_template2">
  <a:themeElements>
    <a:clrScheme name="1_voet_template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voet_template2">
      <a:majorFont>
        <a:latin typeface="Arial"/>
        <a:ea typeface="ＭＳ Ｐゴシック"/>
        <a:cs typeface=""/>
      </a:majorFont>
      <a:minorFont>
        <a:latin typeface="Times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voet_template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voet_template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voet_template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Blank">
  <a:themeElements>
    <a:clrScheme name="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">
      <a:majorFont>
        <a:latin typeface="Times New Roman"/>
        <a:ea typeface="ＭＳ Ｐゴシック"/>
        <a:cs typeface=""/>
      </a:majorFont>
      <a:minorFont>
        <a:latin typeface="Georgia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Blank">
  <a:themeElements>
    <a:clrScheme name="1_Blank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Blank">
      <a:majorFont>
        <a:latin typeface="Times New Roman"/>
        <a:ea typeface="ＭＳ Ｐゴシック"/>
        <a:cs typeface="Arial"/>
      </a:majorFont>
      <a:minorFont>
        <a:latin typeface="Georgia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1_Generic">
  <a:themeElements>
    <a:clrScheme name="">
      <a:dk1>
        <a:srgbClr val="FF0000"/>
      </a:dk1>
      <a:lt1>
        <a:srgbClr val="FFFFFF"/>
      </a:lt1>
      <a:dk2>
        <a:srgbClr val="000066"/>
      </a:dk2>
      <a:lt2>
        <a:srgbClr val="FFFFCC"/>
      </a:lt2>
      <a:accent1>
        <a:srgbClr val="777777"/>
      </a:accent1>
      <a:accent2>
        <a:srgbClr val="006666"/>
      </a:accent2>
      <a:accent3>
        <a:srgbClr val="AAAAB8"/>
      </a:accent3>
      <a:accent4>
        <a:srgbClr val="DADADA"/>
      </a:accent4>
      <a:accent5>
        <a:srgbClr val="BDBDBD"/>
      </a:accent5>
      <a:accent6>
        <a:srgbClr val="005C5C"/>
      </a:accent6>
      <a:hlink>
        <a:srgbClr val="800000"/>
      </a:hlink>
      <a:folHlink>
        <a:srgbClr val="660066"/>
      </a:folHlink>
    </a:clrScheme>
    <a:fontScheme name="1_Generic">
      <a:majorFont>
        <a:latin typeface="Arial Narrow"/>
        <a:ea typeface="ＭＳ Ｐゴシック"/>
        <a:cs typeface="Arial"/>
      </a:majorFont>
      <a:minorFont>
        <a:latin typeface="Arial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Palatino" charset="0"/>
            <a:ea typeface="ＭＳ Ｐゴシック" charset="0"/>
          </a:defRPr>
        </a:defPPr>
      </a:lstStyle>
    </a:lnDef>
  </a:objectDefaults>
  <a:extraClrSchemeLst>
    <a:extraClrScheme>
      <a:clrScheme name="1_Generic 1">
        <a:dk1>
          <a:srgbClr val="800000"/>
        </a:dk1>
        <a:lt1>
          <a:srgbClr val="FFFFFF"/>
        </a:lt1>
        <a:dk2>
          <a:srgbClr val="000000"/>
        </a:dk2>
        <a:lt2>
          <a:srgbClr val="FFFFCC"/>
        </a:lt2>
        <a:accent1>
          <a:srgbClr val="777777"/>
        </a:accent1>
        <a:accent2>
          <a:srgbClr val="0033CC"/>
        </a:accent2>
        <a:accent3>
          <a:srgbClr val="AAAAAA"/>
        </a:accent3>
        <a:accent4>
          <a:srgbClr val="DADADA"/>
        </a:accent4>
        <a:accent5>
          <a:srgbClr val="BDBDBD"/>
        </a:accent5>
        <a:accent6>
          <a:srgbClr val="002DB9"/>
        </a:accent6>
        <a:hlink>
          <a:srgbClr val="800000"/>
        </a:hlink>
        <a:folHlink>
          <a:srgbClr val="6600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Generic 2">
        <a:dk1>
          <a:srgbClr val="009999"/>
        </a:dk1>
        <a:lt1>
          <a:srgbClr val="FFFFFF"/>
        </a:lt1>
        <a:dk2>
          <a:srgbClr val="336699"/>
        </a:dk2>
        <a:lt2>
          <a:srgbClr val="010000"/>
        </a:lt2>
        <a:accent1>
          <a:srgbClr val="CCECFF"/>
        </a:accent1>
        <a:accent2>
          <a:srgbClr val="FFFFCC"/>
        </a:accent2>
        <a:accent3>
          <a:srgbClr val="FFFFFF"/>
        </a:accent3>
        <a:accent4>
          <a:srgbClr val="008282"/>
        </a:accent4>
        <a:accent5>
          <a:srgbClr val="E2F4FF"/>
        </a:accent5>
        <a:accent6>
          <a:srgbClr val="E7E7B9"/>
        </a:accent6>
        <a:hlink>
          <a:srgbClr val="FF9966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Generic 3">
        <a:dk1>
          <a:srgbClr val="000000"/>
        </a:dk1>
        <a:lt1>
          <a:srgbClr val="FFFFFF"/>
        </a:lt1>
        <a:dk2>
          <a:srgbClr val="000000"/>
        </a:dk2>
        <a:lt2>
          <a:srgbClr val="CBCBCB"/>
        </a:lt2>
        <a:accent1>
          <a:srgbClr val="C0C0C0"/>
        </a:accent1>
        <a:accent2>
          <a:srgbClr val="DDDDDD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C8C8C8"/>
        </a:accent6>
        <a:hlink>
          <a:srgbClr val="5F5F5F"/>
        </a:hlink>
        <a:folHlink>
          <a:srgbClr val="DDDDDD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Office\Templates\1033\Generic.pot</Template>
  <TotalTime>4174</TotalTime>
  <Words>902</Words>
  <Application>Microsoft Macintosh PowerPoint</Application>
  <PresentationFormat>35mm Slides</PresentationFormat>
  <Paragraphs>151</Paragraphs>
  <Slides>29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29</vt:i4>
      </vt:variant>
    </vt:vector>
  </HeadingPairs>
  <TitlesOfParts>
    <vt:vector size="34" baseType="lpstr">
      <vt:lpstr>Generic</vt:lpstr>
      <vt:lpstr>1_voet_template2</vt:lpstr>
      <vt:lpstr>Blank</vt:lpstr>
      <vt:lpstr>1_Blank</vt:lpstr>
      <vt:lpstr>1_Generic</vt:lpstr>
      <vt:lpstr>PowerPoint Presentation</vt:lpstr>
      <vt:lpstr>PowerPoint Presentation</vt:lpstr>
      <vt:lpstr>PowerPoint Presentation</vt:lpstr>
      <vt:lpstr>Three systems of energy transfer</vt:lpstr>
      <vt:lpstr>ATP as energy source</vt:lpstr>
      <vt:lpstr>ATP as energy source</vt:lpstr>
      <vt:lpstr>Energy metabolism in muscle</vt:lpstr>
      <vt:lpstr>Energy metabolism in muscle</vt:lpstr>
      <vt:lpstr>Overview of Energy Metabolism in Skeletal Muscle</vt:lpstr>
      <vt:lpstr>Aerobic metabolism in red muscle fibers</vt:lpstr>
      <vt:lpstr>Aerobic metabolism in red muscle fibers</vt:lpstr>
      <vt:lpstr>PowerPoint Presentation</vt:lpstr>
      <vt:lpstr>Anaerobic metabolism in white muscle fibers</vt:lpstr>
      <vt:lpstr>Anaerobic metabolism in white muscle fibers</vt:lpstr>
      <vt:lpstr>PowerPoint Presentation</vt:lpstr>
      <vt:lpstr>The Cori Cycle</vt:lpstr>
      <vt:lpstr>PowerPoint Presentation</vt:lpstr>
      <vt:lpstr>The Cori Cycle</vt:lpstr>
      <vt:lpstr>The glucose-alanine cycle</vt:lpstr>
      <vt:lpstr>PowerPoint Presentation</vt:lpstr>
      <vt:lpstr>The glucose-alanine cycle</vt:lpstr>
      <vt:lpstr>PowerPoint Presentation</vt:lpstr>
      <vt:lpstr>The glucose–alanine cycle</vt:lpstr>
      <vt:lpstr>Exercise and AMPK</vt:lpstr>
      <vt:lpstr>AMPK activation shuts down ATP-requiring processes and stimulates ATP-producing processes</vt:lpstr>
      <vt:lpstr>Muscle fatigue and endurance in athletes</vt:lpstr>
      <vt:lpstr>Muscle fatigue and endurance in athletes</vt:lpstr>
      <vt:lpstr>Take home message</vt:lpstr>
      <vt:lpstr>References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ATP Metabolism</dc:title>
  <dc:creator>Usman Ghani</dc:creator>
  <cp:lastModifiedBy>UG</cp:lastModifiedBy>
  <cp:revision>377</cp:revision>
  <cp:lastPrinted>1601-01-01T00:00:00Z</cp:lastPrinted>
  <dcterms:created xsi:type="dcterms:W3CDTF">2001-02-07T02:23:56Z</dcterms:created>
  <dcterms:modified xsi:type="dcterms:W3CDTF">2016-12-25T10:23:16Z</dcterms:modified>
</cp:coreProperties>
</file>