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8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27" r:id="rId25"/>
    <p:sldId id="328" r:id="rId26"/>
    <p:sldId id="326" r:id="rId27"/>
    <p:sldId id="351" r:id="rId28"/>
    <p:sldId id="352" r:id="rId29"/>
    <p:sldId id="354" r:id="rId30"/>
    <p:sldId id="353" r:id="rId31"/>
    <p:sldId id="355" r:id="rId3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86410"/>
  </p:normalViewPr>
  <p:slideViewPr>
    <p:cSldViewPr>
      <p:cViewPr varScale="1">
        <p:scale>
          <a:sx n="90" d="100"/>
          <a:sy n="90" d="100"/>
        </p:scale>
        <p:origin x="-1792" y="-104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16-12-29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16-12-29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16-12-29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en.wikipedia.org/wiki/File:Ehlers-Danlos_syndrome4.jpg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Ehlers-Danlos_thumb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Dr. usman ghani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Creatine</a:t>
            </a:r>
            <a:r>
              <a:rPr lang="en-US" dirty="0" smtClean="0"/>
              <a:t> metabolism</a:t>
            </a:r>
            <a:br>
              <a:rPr lang="en-US" dirty="0" smtClean="0"/>
            </a:br>
            <a:r>
              <a:rPr lang="en-US" dirty="0" smtClean="0"/>
              <a:t>and collagen diseases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85900" y="381000"/>
            <a:ext cx="73723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</a:rPr>
              <a:t>Musculoskeletal block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typical male excretes about </a:t>
            </a:r>
            <a:r>
              <a:rPr lang="en-US" altLang="en-US" sz="3200" dirty="0" smtClean="0"/>
              <a:t>15 </a:t>
            </a:r>
            <a:r>
              <a:rPr lang="en-US" altLang="en-US" sz="3200" dirty="0" err="1" smtClean="0"/>
              <a:t>mmol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creatinine</a:t>
            </a:r>
            <a:r>
              <a:rPr lang="en-US" altLang="en-US" sz="3200" dirty="0" smtClean="0"/>
              <a:t> / day</a:t>
            </a:r>
            <a:endParaRPr lang="en-US" altLang="en-US" sz="3200" dirty="0"/>
          </a:p>
          <a:p>
            <a:r>
              <a:rPr lang="en-US" altLang="en-US" sz="3200" dirty="0"/>
              <a:t>D</a:t>
            </a:r>
            <a:r>
              <a:rPr lang="en-US" altLang="en-US" sz="3200" dirty="0" smtClean="0"/>
              <a:t>ecrease </a:t>
            </a:r>
            <a:r>
              <a:rPr lang="en-US" altLang="en-US" sz="3200" dirty="0"/>
              <a:t>in muscle </a:t>
            </a:r>
            <a:r>
              <a:rPr lang="en-US" altLang="en-US" sz="3200" dirty="0" smtClean="0"/>
              <a:t>mass (in muscular dystrophy, paralysis) </a:t>
            </a:r>
            <a:r>
              <a:rPr lang="en-US" altLang="en-US" sz="3200" dirty="0"/>
              <a:t>leads to decreased level of </a:t>
            </a:r>
            <a:r>
              <a:rPr lang="en-US" altLang="en-US" sz="3200" dirty="0" smtClean="0"/>
              <a:t>urinary </a:t>
            </a:r>
            <a:r>
              <a:rPr lang="en-US" altLang="en-US" sz="3200" dirty="0" err="1" smtClean="0"/>
              <a:t>creatinine</a:t>
            </a:r>
            <a:endParaRPr lang="en-US" altLang="en-US" sz="3200" dirty="0"/>
          </a:p>
          <a:p>
            <a:r>
              <a:rPr lang="en-US" altLang="en-US" sz="3200" dirty="0"/>
              <a:t>The amount of </a:t>
            </a:r>
            <a:r>
              <a:rPr lang="en-US" altLang="en-US" sz="3200" dirty="0" err="1"/>
              <a:t>creatinine</a:t>
            </a:r>
            <a:r>
              <a:rPr lang="en-US" altLang="en-US" sz="3200" dirty="0"/>
              <a:t> in urine is used as an indicator for the proper collection of 24 hours urine </a:t>
            </a:r>
            <a:r>
              <a:rPr lang="en-US" altLang="en-US" sz="3200" dirty="0" smtClean="0"/>
              <a:t>sample</a:t>
            </a: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Urinary 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4714875" cy="480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CK is responsible </a:t>
            </a:r>
            <a:r>
              <a:rPr lang="en-US" altLang="en-US" sz="3200" dirty="0" smtClean="0"/>
              <a:t>for generation </a:t>
            </a:r>
            <a:r>
              <a:rPr lang="en-US" altLang="en-US" sz="3200" dirty="0"/>
              <a:t>of energy in contractile muscular </a:t>
            </a:r>
            <a:r>
              <a:rPr lang="en-US" altLang="en-US" sz="3200" dirty="0" smtClean="0"/>
              <a:t>tissues</a:t>
            </a:r>
          </a:p>
          <a:p>
            <a:endParaRPr lang="en-US" altLang="en-US" sz="3200" dirty="0"/>
          </a:p>
          <a:p>
            <a:r>
              <a:rPr lang="en-US" altLang="en-US" sz="3200" dirty="0"/>
              <a:t>CK </a:t>
            </a:r>
            <a:r>
              <a:rPr lang="en-US" altLang="en-US" sz="3200" dirty="0" smtClean="0"/>
              <a:t>levels change in cardiac </a:t>
            </a:r>
            <a:r>
              <a:rPr lang="en-US" altLang="en-US" sz="3200" dirty="0"/>
              <a:t>and skeletal </a:t>
            </a:r>
            <a:r>
              <a:rPr lang="en-US" altLang="en-US" sz="3200" dirty="0" smtClean="0"/>
              <a:t>muscle disorders</a:t>
            </a: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kinase (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ck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)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448300" y="2362202"/>
            <a:ext cx="4405991" cy="2423756"/>
            <a:chOff x="999428" y="3962421"/>
            <a:chExt cx="3916248" cy="2423417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558431" y="3962421"/>
              <a:ext cx="3357245" cy="2423417"/>
              <a:chOff x="1558431" y="3962421"/>
              <a:chExt cx="3357245" cy="2423417"/>
            </a:xfrm>
          </p:grpSpPr>
          <p:sp>
            <p:nvSpPr>
              <p:cNvPr id="8" name="TextBox 6"/>
              <p:cNvSpPr txBox="1">
                <a:spLocks noChangeArrowheads="1"/>
              </p:cNvSpPr>
              <p:nvPr/>
            </p:nvSpPr>
            <p:spPr bwMode="auto">
              <a:xfrm>
                <a:off x="2301860" y="3962421"/>
                <a:ext cx="1283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008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008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9" name="TextBox 7"/>
              <p:cNvSpPr txBox="1">
                <a:spLocks noChangeArrowheads="1"/>
              </p:cNvSpPr>
              <p:nvPr/>
            </p:nvSpPr>
            <p:spPr bwMode="auto">
              <a:xfrm>
                <a:off x="1558431" y="5862691"/>
                <a:ext cx="2768538" cy="523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8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988422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 + H</a:t>
                </a:r>
                <a:r>
                  <a:rPr lang="en-US" altLang="en-US" sz="20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24909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7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5407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3279182" y="4933773"/>
                <a:ext cx="1636494" cy="400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 b="1" dirty="0" err="1">
                    <a:solidFill>
                      <a:srgbClr val="C000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2000" b="1" dirty="0">
                    <a:solidFill>
                      <a:srgbClr val="C00000"/>
                    </a:solidFill>
                    <a:latin typeface="Calibri" pitchFamily="34" charset="0"/>
                  </a:rPr>
                  <a:t> Kinase</a:t>
                </a:r>
              </a:p>
            </p:txBody>
          </p:sp>
        </p:grp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64140" cy="369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/>
              <a:t>Most abundant protein in the human body</a:t>
            </a:r>
          </a:p>
          <a:p>
            <a:r>
              <a:rPr lang="en-US" sz="3200" dirty="0"/>
              <a:t>Collagens are highly stable </a:t>
            </a:r>
            <a:r>
              <a:rPr lang="en-US" sz="3200" dirty="0" smtClean="0"/>
              <a:t>molecules</a:t>
            </a:r>
            <a:r>
              <a:rPr lang="en-US" sz="3200" dirty="0"/>
              <a:t> </a:t>
            </a:r>
            <a:r>
              <a:rPr lang="en-US" sz="3200" dirty="0" smtClean="0"/>
              <a:t>with half</a:t>
            </a:r>
            <a:r>
              <a:rPr lang="en-US" sz="3200" dirty="0"/>
              <a:t>-lives as long as several years</a:t>
            </a:r>
          </a:p>
          <a:p>
            <a:r>
              <a:rPr lang="en-US" sz="3200" dirty="0"/>
              <a:t>A fibrous protein that serves structural functions</a:t>
            </a:r>
          </a:p>
          <a:p>
            <a:r>
              <a:rPr lang="en-US" altLang="en-US" sz="3200" dirty="0"/>
              <a:t>P</a:t>
            </a:r>
            <a:r>
              <a:rPr lang="en-US" altLang="en-US" sz="3200" dirty="0" smtClean="0"/>
              <a:t>art </a:t>
            </a:r>
            <a:r>
              <a:rPr lang="en-US" altLang="en-US" sz="3200" dirty="0"/>
              <a:t>of connective </a:t>
            </a:r>
            <a:r>
              <a:rPr lang="en-US" altLang="en-US" sz="3200" dirty="0" smtClean="0"/>
              <a:t>tissues, bone</a:t>
            </a:r>
            <a:r>
              <a:rPr lang="en-US" altLang="en-US" sz="3200" dirty="0"/>
              <a:t>, teeth, cartilage, </a:t>
            </a:r>
            <a:r>
              <a:rPr lang="en-US" altLang="en-US" sz="3200" dirty="0" smtClean="0"/>
              <a:t>tendons, </a:t>
            </a:r>
            <a:r>
              <a:rPr lang="en-US" altLang="en-US" sz="3200" dirty="0"/>
              <a:t>skin, blood </a:t>
            </a:r>
            <a:r>
              <a:rPr lang="en-US" altLang="en-US" sz="3200" dirty="0" smtClean="0"/>
              <a:t>vessels</a:t>
            </a:r>
            <a:endParaRPr lang="en-US" sz="3200" dirty="0"/>
          </a:p>
          <a:p>
            <a:r>
              <a:rPr lang="en-US" sz="3200" dirty="0" smtClean="0"/>
              <a:t>It has </a:t>
            </a:r>
            <a:r>
              <a:rPr lang="en-US" sz="3200" dirty="0"/>
              <a:t>a long rigid structure</a:t>
            </a:r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Collagen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/>
              <a:t>-</a:t>
            </a:r>
            <a:r>
              <a:rPr lang="en-US" sz="3200" dirty="0" smtClean="0">
                <a:cs typeface="Times New Roman"/>
              </a:rPr>
              <a:t>chain </a:t>
            </a:r>
            <a:r>
              <a:rPr lang="en-US" sz="3200" dirty="0"/>
              <a:t>(~1,000 amino acids </a:t>
            </a:r>
            <a:r>
              <a:rPr lang="en-US" sz="3200" dirty="0" smtClean="0"/>
              <a:t>long) is </a:t>
            </a:r>
            <a:r>
              <a:rPr lang="en-US" sz="3200" dirty="0"/>
              <a:t>rich in </a:t>
            </a:r>
            <a:r>
              <a:rPr lang="en-US" sz="3200" dirty="0" err="1"/>
              <a:t>proline</a:t>
            </a:r>
            <a:r>
              <a:rPr lang="en-US" sz="3200" dirty="0"/>
              <a:t> and </a:t>
            </a:r>
            <a:r>
              <a:rPr lang="en-US" sz="3200" dirty="0" smtClean="0"/>
              <a:t>glycine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glycine residues are part of a </a:t>
            </a:r>
            <a:r>
              <a:rPr lang="en-US" sz="3200" dirty="0" smtClean="0"/>
              <a:t>repeating sequence:</a:t>
            </a:r>
          </a:p>
          <a:p>
            <a:r>
              <a:rPr lang="en-US" sz="2800" dirty="0" smtClean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X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008000"/>
                </a:solidFill>
              </a:rPr>
              <a:t>Y</a:t>
            </a:r>
            <a:r>
              <a:rPr lang="en-US" sz="2800" dirty="0"/>
              <a:t>–,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6600"/>
                </a:solidFill>
              </a:rPr>
              <a:t>X</a:t>
            </a:r>
            <a:r>
              <a:rPr lang="en-US" sz="2800" dirty="0" smtClean="0"/>
              <a:t> = Frequently </a:t>
            </a:r>
            <a:r>
              <a:rPr lang="en-US" sz="2800" dirty="0" err="1" smtClean="0">
                <a:solidFill>
                  <a:srgbClr val="FF6600"/>
                </a:solidFill>
              </a:rPr>
              <a:t>proline</a:t>
            </a:r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Y</a:t>
            </a:r>
            <a:r>
              <a:rPr lang="en-US" sz="2800" dirty="0" smtClean="0"/>
              <a:t> = Often </a:t>
            </a:r>
            <a:r>
              <a:rPr lang="en-US" sz="2800" dirty="0" err="1" smtClean="0">
                <a:solidFill>
                  <a:srgbClr val="00B050"/>
                </a:solidFill>
              </a:rPr>
              <a:t>hydroxyproline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–</a:t>
            </a:r>
            <a:r>
              <a:rPr lang="en-US" sz="2800" dirty="0" err="1"/>
              <a:t>Gly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6600"/>
                </a:solidFill>
              </a:rPr>
              <a:t>Pro</a:t>
            </a:r>
            <a:r>
              <a:rPr lang="en-US" sz="2800" dirty="0"/>
              <a:t>–</a:t>
            </a:r>
            <a:r>
              <a:rPr lang="en-US" sz="2800" dirty="0" err="1">
                <a:solidFill>
                  <a:srgbClr val="008000"/>
                </a:solidFill>
              </a:rPr>
              <a:t>Hyp</a:t>
            </a:r>
            <a:r>
              <a:rPr lang="en-US" sz="2800" dirty="0"/>
              <a:t>)</a:t>
            </a:r>
            <a:r>
              <a:rPr lang="en-US" sz="2800" baseline="-25000" dirty="0" smtClean="0"/>
              <a:t>333</a:t>
            </a:r>
          </a:p>
          <a:p>
            <a:r>
              <a:rPr lang="en-US" sz="3200" dirty="0" smtClean="0"/>
              <a:t>(</a:t>
            </a:r>
            <a:r>
              <a:rPr lang="en-US" sz="3200" dirty="0">
                <a:solidFill>
                  <a:srgbClr val="008000"/>
                </a:solidFill>
              </a:rPr>
              <a:t>Y</a:t>
            </a:r>
            <a:r>
              <a:rPr lang="en-US" sz="3200" dirty="0"/>
              <a:t> can be also </a:t>
            </a:r>
            <a:r>
              <a:rPr lang="en-US" sz="3200" dirty="0" err="1">
                <a:solidFill>
                  <a:srgbClr val="00B050"/>
                </a:solidFill>
              </a:rPr>
              <a:t>hydroxylysine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Collagen </a:t>
            </a:r>
            <a:r>
              <a:rPr lang="en-US" sz="3200" dirty="0"/>
              <a:t>consists of </a:t>
            </a:r>
            <a:r>
              <a:rPr lang="en-US" sz="3200" dirty="0" smtClean="0"/>
              <a:t>three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/>
              <a:t>-</a:t>
            </a:r>
            <a:r>
              <a:rPr lang="en-US" sz="3200" dirty="0" smtClean="0">
                <a:cs typeface="Times New Roman" pitchFamily="18" charset="0"/>
              </a:rPr>
              <a:t>chains </a:t>
            </a:r>
            <a:r>
              <a:rPr lang="en-US" sz="3200" dirty="0">
                <a:cs typeface="Times New Roman" pitchFamily="18" charset="0"/>
              </a:rPr>
              <a:t>wound around one another in </a:t>
            </a:r>
            <a:r>
              <a:rPr lang="en-US" sz="3200" dirty="0" smtClean="0">
                <a:cs typeface="Times New Roman" pitchFamily="18" charset="0"/>
              </a:rPr>
              <a:t>a rope-like </a:t>
            </a:r>
            <a:r>
              <a:rPr lang="en-US" sz="3200" dirty="0">
                <a:solidFill>
                  <a:srgbClr val="FF6600"/>
                </a:solidFill>
                <a:cs typeface="Times New Roman" pitchFamily="18" charset="0"/>
              </a:rPr>
              <a:t>triple </a:t>
            </a:r>
            <a:r>
              <a:rPr lang="en-US" sz="3200" dirty="0" smtClean="0">
                <a:solidFill>
                  <a:srgbClr val="FF6600"/>
                </a:solidFill>
                <a:cs typeface="Times New Roman" pitchFamily="18" charset="0"/>
              </a:rPr>
              <a:t>helix</a:t>
            </a:r>
          </a:p>
          <a:p>
            <a:endParaRPr lang="en-US" sz="3200" dirty="0" smtClean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The </a:t>
            </a:r>
            <a:r>
              <a:rPr lang="en-US" sz="3200" dirty="0">
                <a:cs typeface="Times New Roman" pitchFamily="18" charset="0"/>
              </a:rPr>
              <a:t>three polypeptide chains are held together by hydrogen </a:t>
            </a:r>
            <a:r>
              <a:rPr lang="en-US" sz="3200" dirty="0" smtClean="0">
                <a:cs typeface="Times New Roman" pitchFamily="18" charset="0"/>
              </a:rPr>
              <a:t>bonds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Two examples </a:t>
            </a:r>
            <a:r>
              <a:rPr lang="en-US" sz="3200" dirty="0">
                <a:cs typeface="Times New Roman" pitchFamily="18" charset="0"/>
              </a:rPr>
              <a:t>of </a:t>
            </a:r>
            <a:r>
              <a:rPr lang="en-US" sz="3200" dirty="0" smtClean="0">
                <a:cs typeface="Times New Roman" pitchFamily="18" charset="0"/>
              </a:rPr>
              <a:t>protein </a:t>
            </a:r>
            <a:r>
              <a:rPr lang="en-US" sz="3200" dirty="0" smtClean="0">
                <a:cs typeface="Times New Roman"/>
              </a:rPr>
              <a:t>secondary structure: </a:t>
            </a:r>
            <a:r>
              <a:rPr lang="en-US" sz="3200" dirty="0" smtClean="0">
                <a:cs typeface="Times New Roman" pitchFamily="18" charset="0"/>
              </a:rPr>
              <a:t>collagen </a:t>
            </a:r>
            <a:r>
              <a:rPr lang="en-US" sz="3200" dirty="0" smtClean="0">
                <a:cs typeface="Times New Roman"/>
              </a:rPr>
              <a:t>helix and </a:t>
            </a:r>
            <a:r>
              <a:rPr lang="en-US" sz="3200" dirty="0" smtClean="0">
                <a:latin typeface="Symbol" charset="2"/>
                <a:cs typeface="Symbol" charset="2"/>
              </a:rPr>
              <a:t>a</a:t>
            </a:r>
            <a:r>
              <a:rPr lang="en-US" sz="3200" dirty="0" smtClean="0">
                <a:cs typeface="Times New Roman"/>
              </a:rPr>
              <a:t>-helix 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6543675" cy="48768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Rich in </a:t>
            </a:r>
            <a:r>
              <a:rPr lang="en-US" altLang="en-US" sz="2800" dirty="0" err="1" smtClean="0"/>
              <a:t>proline</a:t>
            </a:r>
            <a:r>
              <a:rPr lang="en-US" altLang="en-US" sz="2800" dirty="0" smtClean="0"/>
              <a:t> and </a:t>
            </a:r>
            <a:r>
              <a:rPr lang="en-US" altLang="en-US" sz="2800" dirty="0"/>
              <a:t>glycine amino acids</a:t>
            </a:r>
          </a:p>
          <a:p>
            <a:r>
              <a:rPr lang="en-US" altLang="en-US" sz="2800" dirty="0"/>
              <a:t>Proline prevents collagen chains to </a:t>
            </a:r>
            <a:r>
              <a:rPr lang="en-US" altLang="en-US" sz="2800" dirty="0" smtClean="0"/>
              <a:t>form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-helix because:</a:t>
            </a:r>
          </a:p>
          <a:p>
            <a:pPr lvl="1"/>
            <a:r>
              <a:rPr lang="en-US" altLang="en-US" sz="2800" dirty="0" smtClean="0"/>
              <a:t>Proline has no back </a:t>
            </a:r>
            <a:r>
              <a:rPr lang="en-US" altLang="en-US" sz="2800" dirty="0"/>
              <a:t>bone amino group (it is a ring structure with secondary amino group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 lvl="1"/>
            <a:r>
              <a:rPr lang="en-US" altLang="en-US" sz="2800" dirty="0" smtClean="0"/>
              <a:t>Therefore hydrogen </a:t>
            </a:r>
            <a:r>
              <a:rPr lang="en-US" altLang="en-US" sz="2800" dirty="0"/>
              <a:t>bonding within the helix is not </a:t>
            </a:r>
            <a:r>
              <a:rPr lang="en-US" altLang="en-US" sz="2800" dirty="0" smtClean="0"/>
              <a:t>possible</a:t>
            </a:r>
            <a:endParaRPr lang="en-US" alt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64929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Collagen structure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259" y="0"/>
            <a:ext cx="3080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1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1" y="1676400"/>
            <a:ext cx="5257800" cy="4876800"/>
          </a:xfrm>
        </p:spPr>
        <p:txBody>
          <a:bodyPr>
            <a:noAutofit/>
          </a:bodyPr>
          <a:lstStyle/>
          <a:p>
            <a:r>
              <a:rPr lang="en-US" altLang="en-US" sz="2800" dirty="0" err="1"/>
              <a:t>Proline</a:t>
            </a:r>
            <a:r>
              <a:rPr lang="en-US" altLang="en-US" sz="2800" dirty="0"/>
              <a:t> and lysine </a:t>
            </a:r>
            <a:r>
              <a:rPr lang="en-US" altLang="en-US" sz="2800" dirty="0" smtClean="0"/>
              <a:t>are </a:t>
            </a:r>
            <a:r>
              <a:rPr lang="en-US" altLang="en-US" sz="2800" dirty="0"/>
              <a:t>converted </a:t>
            </a:r>
            <a:r>
              <a:rPr lang="en-US" altLang="en-US" sz="2800" dirty="0" smtClean="0"/>
              <a:t>to:</a:t>
            </a:r>
          </a:p>
          <a:p>
            <a:pPr lvl="1"/>
            <a:r>
              <a:rPr lang="en-US" altLang="en-US" sz="2800" dirty="0" err="1" smtClean="0">
                <a:solidFill>
                  <a:srgbClr val="FF6600"/>
                </a:solidFill>
              </a:rPr>
              <a:t>Hydroxyproline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>
                <a:solidFill>
                  <a:srgbClr val="008000"/>
                </a:solidFill>
              </a:rPr>
              <a:t>Hydroxylysine</a:t>
            </a:r>
            <a:endParaRPr lang="en-US" altLang="en-US" sz="2800" dirty="0"/>
          </a:p>
          <a:p>
            <a:pPr lvl="1"/>
            <a:r>
              <a:rPr lang="en-US" altLang="en-US" sz="2800" dirty="0"/>
              <a:t>B</a:t>
            </a:r>
            <a:r>
              <a:rPr lang="en-US" altLang="en-US" sz="2800" dirty="0" smtClean="0"/>
              <a:t>y </a:t>
            </a:r>
            <a:r>
              <a:rPr lang="en-US" altLang="en-US" sz="2800" dirty="0" smtClean="0">
                <a:solidFill>
                  <a:srgbClr val="FF0000"/>
                </a:solidFill>
              </a:rPr>
              <a:t>hydroxylase</a:t>
            </a:r>
            <a:r>
              <a:rPr lang="en-US" altLang="en-US" sz="2800" dirty="0" smtClean="0"/>
              <a:t> enzymes</a:t>
            </a:r>
          </a:p>
          <a:p>
            <a:pPr lvl="1"/>
            <a:r>
              <a:rPr lang="en-US" altLang="en-US" sz="2800" dirty="0"/>
              <a:t>D</a:t>
            </a:r>
            <a:r>
              <a:rPr lang="en-US" altLang="en-US" sz="2800" dirty="0" smtClean="0"/>
              <a:t>uring </a:t>
            </a:r>
            <a:r>
              <a:rPr lang="en-US" altLang="en-US" sz="2800" dirty="0"/>
              <a:t>post-translational </a:t>
            </a:r>
            <a:r>
              <a:rPr lang="en-US" altLang="en-US" sz="2800" dirty="0" smtClean="0"/>
              <a:t>modifications</a:t>
            </a:r>
            <a:endParaRPr lang="en-US" altLang="en-US" sz="2800" dirty="0"/>
          </a:p>
          <a:p>
            <a:r>
              <a:rPr lang="en-US" altLang="en-US" sz="2800" dirty="0"/>
              <a:t>The enzyme requires vitamin C for its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Non-standard amino acids</a:t>
            </a:r>
            <a:br>
              <a:rPr lang="en-US" sz="4400" dirty="0" smtClean="0">
                <a:effectLst/>
                <a:ea typeface="+mj-ea"/>
                <a:cs typeface="Arial" pitchFamily="34" charset="0"/>
              </a:rPr>
            </a:br>
            <a:r>
              <a:rPr lang="en-US" sz="4400" dirty="0" smtClean="0">
                <a:effectLst/>
                <a:ea typeface="+mj-ea"/>
                <a:cs typeface="Arial" pitchFamily="34" charset="0"/>
              </a:rPr>
              <a:t>in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981" y="1676400"/>
            <a:ext cx="460771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9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6019799" cy="48768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Types of collagen depend on function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Variations in the amino acid sequence </a:t>
            </a:r>
            <a:r>
              <a:rPr lang="en-US" altLang="en-US" sz="2800" dirty="0" smtClean="0"/>
              <a:t>of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-chains </a:t>
            </a:r>
            <a:r>
              <a:rPr lang="en-US" altLang="en-US" sz="2800" dirty="0"/>
              <a:t>result in different </a:t>
            </a:r>
            <a:r>
              <a:rPr lang="en-US" altLang="en-US" sz="2800" dirty="0" smtClean="0"/>
              <a:t>properties</a:t>
            </a:r>
          </a:p>
          <a:p>
            <a:endParaRPr lang="en-US" altLang="en-US" sz="2800" dirty="0"/>
          </a:p>
          <a:p>
            <a:pPr marL="114300" indent="0">
              <a:buNone/>
            </a:pPr>
            <a:r>
              <a:rPr lang="en-US" altLang="en-US" sz="2800" dirty="0" smtClean="0"/>
              <a:t>Examples:</a:t>
            </a:r>
            <a:endParaRPr lang="en-US" altLang="en-US" sz="2800" dirty="0"/>
          </a:p>
          <a:p>
            <a:r>
              <a:rPr lang="en-US" altLang="en-US" sz="2800" dirty="0" smtClean="0"/>
              <a:t>Type </a:t>
            </a:r>
            <a:r>
              <a:rPr lang="en-US" altLang="en-US" sz="2800" dirty="0" smtClean="0"/>
              <a:t>I: (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1)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baseline="-25000" dirty="0" smtClean="0"/>
              <a:t>2</a:t>
            </a:r>
            <a:endParaRPr lang="en-US" altLang="en-US" sz="2800" baseline="-25000" dirty="0"/>
          </a:p>
          <a:p>
            <a:r>
              <a:rPr lang="en-US" altLang="en-US" sz="2800" dirty="0" smtClean="0"/>
              <a:t>Type </a:t>
            </a:r>
            <a:r>
              <a:rPr lang="en-US" altLang="en-US" sz="2800" dirty="0" smtClean="0"/>
              <a:t>II: (</a:t>
            </a:r>
            <a:r>
              <a:rPr lang="en-US" altLang="en-US" sz="2800" dirty="0" smtClean="0">
                <a:latin typeface="Symbol" charset="2"/>
                <a:cs typeface="Symbol" charset="2"/>
              </a:rPr>
              <a:t>a</a:t>
            </a:r>
            <a:r>
              <a:rPr lang="en-US" altLang="en-US" sz="2800" dirty="0" smtClean="0"/>
              <a:t>1)</a:t>
            </a:r>
            <a:r>
              <a:rPr lang="en-US" altLang="en-US" sz="2800" baseline="-25000" dirty="0" smtClean="0"/>
              <a:t>3</a:t>
            </a:r>
            <a:endParaRPr lang="en-US" altLang="en-US" sz="2800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Types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338" y="1676400"/>
            <a:ext cx="36879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r>
              <a:rPr lang="en-US" sz="2800" dirty="0"/>
              <a:t>Synthesized in fibroblasts, </a:t>
            </a:r>
            <a:r>
              <a:rPr lang="en-US" sz="2800" dirty="0" smtClean="0"/>
              <a:t>osteoblasts, </a:t>
            </a:r>
            <a:r>
              <a:rPr lang="en-US" sz="2800" dirty="0" err="1" smtClean="0"/>
              <a:t>chondroblasts</a:t>
            </a:r>
            <a:endParaRPr lang="en-US" sz="2800" dirty="0" smtClean="0"/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re</a:t>
            </a:r>
            <a:r>
              <a:rPr lang="en-US" sz="2800" dirty="0">
                <a:solidFill>
                  <a:srgbClr val="FF6600"/>
                </a:solidFill>
              </a:rPr>
              <a:t>-</a:t>
            </a:r>
            <a:r>
              <a:rPr lang="en-US" sz="2800" dirty="0" smtClean="0">
                <a:solidFill>
                  <a:srgbClr val="FF6600"/>
                </a:solidFill>
              </a:rPr>
              <a:t>pro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P</a:t>
            </a:r>
            <a:r>
              <a:rPr lang="en-US" sz="2800" dirty="0" smtClean="0">
                <a:solidFill>
                  <a:srgbClr val="FF6600"/>
                </a:solidFill>
              </a:rPr>
              <a:t>ro 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FF6600"/>
                </a:solidFill>
                <a:sym typeface="Wingdings"/>
              </a:rPr>
              <a:t>M</a:t>
            </a:r>
            <a:r>
              <a:rPr lang="en-US" sz="2800" dirty="0" smtClean="0">
                <a:solidFill>
                  <a:srgbClr val="FF6600"/>
                </a:solidFill>
              </a:rPr>
              <a:t>ature collagen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r>
              <a:rPr lang="en-US" sz="2800" dirty="0"/>
              <a:t>Polypeptide precursors are </a:t>
            </a:r>
            <a:r>
              <a:rPr lang="en-US" sz="2800" dirty="0">
                <a:solidFill>
                  <a:srgbClr val="FF6600"/>
                </a:solidFill>
              </a:rPr>
              <a:t>enzymatically</a:t>
            </a:r>
            <a:r>
              <a:rPr lang="en-US" sz="2800" dirty="0"/>
              <a:t> </a:t>
            </a:r>
            <a:r>
              <a:rPr lang="en-US" sz="2800" dirty="0" smtClean="0"/>
              <a:t>modified to form </a:t>
            </a:r>
            <a:r>
              <a:rPr lang="en-US" sz="2800" dirty="0"/>
              <a:t>triple </a:t>
            </a:r>
            <a:r>
              <a:rPr lang="en-US" sz="2800" dirty="0" smtClean="0"/>
              <a:t>helix</a:t>
            </a:r>
          </a:p>
          <a:p>
            <a:endParaRPr lang="en-US" sz="2800" dirty="0" smtClean="0"/>
          </a:p>
          <a:p>
            <a:r>
              <a:rPr lang="en-US" sz="2800" dirty="0"/>
              <a:t>S</a:t>
            </a:r>
            <a:r>
              <a:rPr lang="en-US" sz="2800" dirty="0" smtClean="0"/>
              <a:t>ecreted </a:t>
            </a:r>
            <a:r>
              <a:rPr lang="en-US" sz="2800" dirty="0"/>
              <a:t>from Golgi </a:t>
            </a:r>
            <a:r>
              <a:rPr lang="en-US" sz="2800" dirty="0" err="1"/>
              <a:t>vacoules</a:t>
            </a:r>
            <a:r>
              <a:rPr lang="en-US" sz="2800" dirty="0"/>
              <a:t> into the extracellular matrix as </a:t>
            </a:r>
            <a:r>
              <a:rPr lang="en-US" sz="2800" dirty="0" err="1" smtClean="0">
                <a:solidFill>
                  <a:srgbClr val="FF6600"/>
                </a:solidFill>
              </a:rPr>
              <a:t>procollagen</a:t>
            </a:r>
            <a:endParaRPr lang="en-US" sz="2800" dirty="0" smtClean="0">
              <a:solidFill>
                <a:srgbClr val="FF66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biosynthesis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/>
              <a:t>Cleaved by </a:t>
            </a:r>
            <a:r>
              <a:rPr lang="en-US" sz="2800" dirty="0">
                <a:solidFill>
                  <a:srgbClr val="FF6600"/>
                </a:solidFill>
              </a:rPr>
              <a:t>N- and C- </a:t>
            </a:r>
            <a:r>
              <a:rPr lang="en-US" sz="2800" dirty="0" err="1">
                <a:solidFill>
                  <a:srgbClr val="FF6600"/>
                </a:solidFill>
              </a:rPr>
              <a:t>procollagen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peptidases to </a:t>
            </a:r>
            <a:r>
              <a:rPr lang="en-US" sz="2800" dirty="0"/>
              <a:t>release triple helical </a:t>
            </a:r>
            <a:r>
              <a:rPr lang="en-US" sz="2800" dirty="0" err="1">
                <a:solidFill>
                  <a:srgbClr val="FF6600"/>
                </a:solidFill>
              </a:rPr>
              <a:t>tropocollagen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molecules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FF6600"/>
                </a:solidFill>
              </a:rPr>
              <a:t>collagen fibrils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/>
              <a:t>Glycosylation of some </a:t>
            </a:r>
            <a:r>
              <a:rPr lang="en-US" sz="2800" dirty="0" err="1"/>
              <a:t>hydroxylysine</a:t>
            </a:r>
            <a:r>
              <a:rPr lang="en-US" sz="2800" dirty="0"/>
              <a:t> residues with glucose or </a:t>
            </a:r>
            <a:r>
              <a:rPr lang="en-US" sz="2800" dirty="0" err="1" smtClean="0"/>
              <a:t>galactose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biosynthesis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of collagen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258300" cy="4724399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4000" dirty="0" smtClean="0"/>
              <a:t>By the end of this lecture the First Year students will be able to:</a:t>
            </a:r>
          </a:p>
          <a:p>
            <a:pPr marL="114300" indent="0">
              <a:buNone/>
            </a:pPr>
            <a:endParaRPr lang="en-US" sz="4000" dirty="0"/>
          </a:p>
          <a:p>
            <a:r>
              <a:rPr lang="en-US" sz="4000" dirty="0" smtClean="0"/>
              <a:t>Study </a:t>
            </a:r>
            <a:r>
              <a:rPr lang="en-US" sz="4000" dirty="0"/>
              <a:t>the importance of </a:t>
            </a:r>
            <a:r>
              <a:rPr lang="en-US" sz="4000" dirty="0" err="1"/>
              <a:t>creatine</a:t>
            </a:r>
            <a:r>
              <a:rPr lang="en-US" sz="4000" dirty="0"/>
              <a:t> in muscle as a storage form of </a:t>
            </a:r>
            <a:r>
              <a:rPr lang="en-US" sz="4000" dirty="0" smtClean="0"/>
              <a:t>energy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the biosynthesis of </a:t>
            </a:r>
            <a:r>
              <a:rPr lang="en-US" sz="4000" dirty="0" err="1" smtClean="0"/>
              <a:t>creatine</a:t>
            </a:r>
            <a:endParaRPr lang="en-US" sz="4000" dirty="0" smtClean="0"/>
          </a:p>
          <a:p>
            <a:r>
              <a:rPr lang="en-US" sz="4000" dirty="0"/>
              <a:t>S</a:t>
            </a:r>
            <a:r>
              <a:rPr lang="en-US" sz="4000" dirty="0" smtClean="0"/>
              <a:t>tudy </a:t>
            </a:r>
            <a:r>
              <a:rPr lang="en-US" sz="4000" dirty="0"/>
              <a:t>the process of </a:t>
            </a:r>
            <a:r>
              <a:rPr lang="en-US" sz="4000" dirty="0" err="1"/>
              <a:t>creatine</a:t>
            </a:r>
            <a:r>
              <a:rPr lang="en-US" sz="4000" dirty="0"/>
              <a:t> degradation and formation of </a:t>
            </a:r>
            <a:r>
              <a:rPr lang="en-US" sz="4000" dirty="0" err="1"/>
              <a:t>creatinine</a:t>
            </a:r>
            <a:r>
              <a:rPr lang="en-US" sz="4000" dirty="0"/>
              <a:t> as an end </a:t>
            </a:r>
            <a:r>
              <a:rPr lang="en-US" sz="4000" dirty="0" smtClean="0"/>
              <a:t>product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the clinical importance of </a:t>
            </a:r>
            <a:r>
              <a:rPr lang="en-US" sz="4000" dirty="0" err="1"/>
              <a:t>creatinine</a:t>
            </a:r>
            <a:r>
              <a:rPr lang="en-US" sz="4000" dirty="0"/>
              <a:t> as a sensitive indicator of kidney </a:t>
            </a:r>
            <a:r>
              <a:rPr lang="en-US" sz="4000" dirty="0" smtClean="0"/>
              <a:t>function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tudy </a:t>
            </a:r>
            <a:r>
              <a:rPr lang="en-US" sz="4000" dirty="0"/>
              <a:t>the structure, function, types, and biosynthesis  of </a:t>
            </a:r>
            <a:r>
              <a:rPr lang="en-US" sz="4000" dirty="0" smtClean="0"/>
              <a:t>collagen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nderstand </a:t>
            </a:r>
            <a:r>
              <a:rPr lang="en-US" sz="4000" dirty="0"/>
              <a:t>different diseases associated with collagen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oxidase </a:t>
            </a:r>
            <a:r>
              <a:rPr lang="en-US" sz="2800" dirty="0" err="1"/>
              <a:t>oxidatively</a:t>
            </a:r>
            <a:r>
              <a:rPr lang="en-US" sz="2800" dirty="0"/>
              <a:t> </a:t>
            </a:r>
            <a:r>
              <a:rPr lang="en-US" sz="2800" dirty="0" err="1"/>
              <a:t>deaminates</a:t>
            </a:r>
            <a:r>
              <a:rPr lang="en-US" sz="2800" dirty="0"/>
              <a:t> some of the lysine and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smtClean="0"/>
              <a:t>collagen</a:t>
            </a:r>
          </a:p>
          <a:p>
            <a:endParaRPr lang="en-US" sz="2800" dirty="0"/>
          </a:p>
          <a:p>
            <a:r>
              <a:rPr lang="en-US" sz="2800" dirty="0"/>
              <a:t>The r</a:t>
            </a:r>
            <a:r>
              <a:rPr lang="en-US" sz="2800" dirty="0" smtClean="0"/>
              <a:t>eactive aldehydes – </a:t>
            </a:r>
            <a:r>
              <a:rPr lang="en-US" sz="2800" dirty="0" err="1" smtClean="0">
                <a:solidFill>
                  <a:srgbClr val="FF6600"/>
                </a:solidFill>
              </a:rPr>
              <a:t>allysine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>
                <a:solidFill>
                  <a:srgbClr val="FF6600"/>
                </a:solidFill>
              </a:rPr>
              <a:t>hydroxyallysine</a:t>
            </a:r>
            <a:r>
              <a:rPr lang="en-US" sz="2800" dirty="0"/>
              <a:t> condense with lysine or </a:t>
            </a:r>
            <a:r>
              <a:rPr lang="en-US" sz="2800" dirty="0" err="1"/>
              <a:t>hydroxylysine</a:t>
            </a:r>
            <a:r>
              <a:rPr lang="en-US" sz="2800" dirty="0"/>
              <a:t> residues in </a:t>
            </a:r>
            <a:r>
              <a:rPr lang="en-US" sz="2800" dirty="0" err="1"/>
              <a:t>neighbouring</a:t>
            </a:r>
            <a:r>
              <a:rPr lang="en-US" sz="2800" dirty="0"/>
              <a:t> collagen molecules to form covalent cross-links</a:t>
            </a:r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produces </a:t>
            </a:r>
            <a:r>
              <a:rPr lang="en-US" sz="2800" dirty="0">
                <a:solidFill>
                  <a:srgbClr val="FF6600"/>
                </a:solidFill>
              </a:rPr>
              <a:t>mature collagen </a:t>
            </a:r>
            <a:r>
              <a:rPr lang="en-US" sz="2800" dirty="0" err="1">
                <a:solidFill>
                  <a:srgbClr val="FF6600"/>
                </a:solidFill>
              </a:rPr>
              <a:t>fibres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Crosslinking of</a:t>
            </a:r>
            <a:br>
              <a:rPr lang="en-US" sz="4400" dirty="0" smtClean="0">
                <a:cs typeface="Arial" pitchFamily="34" charset="0"/>
              </a:rPr>
            </a:br>
            <a:r>
              <a:rPr lang="en-US" sz="4400" dirty="0" smtClean="0">
                <a:cs typeface="Arial" pitchFamily="34" charset="0"/>
              </a:rPr>
              <a:t>collagen fibrils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44856"/>
            <a:ext cx="6140052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966" y="2119314"/>
            <a:ext cx="8551069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25" y="473076"/>
            <a:ext cx="41148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7536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Acquired </a:t>
            </a:r>
            <a:r>
              <a:rPr lang="en-US" sz="2800" dirty="0" smtClean="0">
                <a:solidFill>
                  <a:srgbClr val="FF6600"/>
                </a:solidFill>
              </a:rPr>
              <a:t>disease:</a:t>
            </a:r>
          </a:p>
          <a:p>
            <a:pPr>
              <a:defRPr/>
            </a:pPr>
            <a:r>
              <a:rPr lang="en-US" sz="2800" dirty="0" smtClean="0"/>
              <a:t>Scurvy due </a:t>
            </a:r>
            <a:r>
              <a:rPr lang="en-US" sz="2800" dirty="0"/>
              <a:t>to vitamin C deficiency</a:t>
            </a:r>
          </a:p>
          <a:p>
            <a:pPr>
              <a:defRPr/>
            </a:pPr>
            <a:endParaRPr lang="en-US" sz="2800" dirty="0"/>
          </a:p>
          <a:p>
            <a:pPr marL="114300" indent="0">
              <a:buNone/>
              <a:defRPr/>
            </a:pPr>
            <a:r>
              <a:rPr lang="en-US" sz="2800" dirty="0" err="1" smtClean="0">
                <a:solidFill>
                  <a:srgbClr val="FF6600"/>
                </a:solidFill>
              </a:rPr>
              <a:t>Geneticlly</a:t>
            </a:r>
            <a:r>
              <a:rPr lang="en-US" sz="2800" dirty="0" smtClean="0">
                <a:solidFill>
                  <a:srgbClr val="FF6600"/>
                </a:solidFill>
              </a:rPr>
              <a:t> inherited diseases:</a:t>
            </a:r>
          </a:p>
          <a:p>
            <a:pPr>
              <a:defRPr/>
            </a:pPr>
            <a:r>
              <a:rPr lang="en-US" sz="2800" dirty="0" smtClean="0"/>
              <a:t>Ehlers</a:t>
            </a:r>
            <a:r>
              <a:rPr lang="en-US" sz="2800" dirty="0"/>
              <a:t>-</a:t>
            </a:r>
            <a:r>
              <a:rPr lang="en-US" sz="2800" dirty="0" err="1"/>
              <a:t>Danlos</a:t>
            </a:r>
            <a:r>
              <a:rPr lang="en-US" sz="2800" dirty="0"/>
              <a:t> syndromes (EDS</a:t>
            </a:r>
            <a:r>
              <a:rPr lang="en-US" sz="2800" dirty="0" smtClean="0"/>
              <a:t>)</a:t>
            </a:r>
          </a:p>
          <a:p>
            <a:pPr>
              <a:defRPr/>
            </a:pPr>
            <a:r>
              <a:rPr lang="en-US" sz="2800" dirty="0" err="1" smtClean="0"/>
              <a:t>Osteogenesis</a:t>
            </a:r>
            <a:r>
              <a:rPr lang="en-US" sz="2800" dirty="0" smtClean="0"/>
              <a:t> </a:t>
            </a:r>
            <a:r>
              <a:rPr lang="en-US" sz="2800" dirty="0" err="1"/>
              <a:t>imperfecta</a:t>
            </a:r>
            <a:r>
              <a:rPr lang="en-US" sz="2800" dirty="0"/>
              <a:t> (OI)</a:t>
            </a:r>
          </a:p>
          <a:p>
            <a:pPr>
              <a:buNone/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5791200" cy="4876800"/>
          </a:xfrm>
        </p:spPr>
        <p:txBody>
          <a:bodyPr>
            <a:noAutofit/>
          </a:bodyPr>
          <a:lstStyle/>
          <a:p>
            <a:pPr marL="114300" indent="0">
              <a:buNone/>
              <a:defRPr/>
            </a:pPr>
            <a:r>
              <a:rPr lang="en-US" sz="2800" dirty="0">
                <a:solidFill>
                  <a:srgbClr val="FF6600"/>
                </a:solidFill>
              </a:rPr>
              <a:t>Ehlers-</a:t>
            </a:r>
            <a:r>
              <a:rPr lang="en-US" sz="2800" dirty="0" err="1">
                <a:solidFill>
                  <a:srgbClr val="FF6600"/>
                </a:solidFill>
              </a:rPr>
              <a:t>Danlos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syndrome</a:t>
            </a:r>
          </a:p>
          <a:p>
            <a:pPr>
              <a:defRPr/>
            </a:pPr>
            <a:r>
              <a:rPr lang="en-US" sz="2800" dirty="0" smtClean="0"/>
              <a:t>Due to deficiency </a:t>
            </a:r>
            <a:r>
              <a:rPr lang="en-US" sz="2800" dirty="0"/>
              <a:t>of </a:t>
            </a:r>
            <a:r>
              <a:rPr lang="en-US" sz="2800" dirty="0" err="1">
                <a:solidFill>
                  <a:srgbClr val="FF6600"/>
                </a:solidFill>
              </a:rPr>
              <a:t>lysyl</a:t>
            </a:r>
            <a:r>
              <a:rPr lang="en-US" sz="2800" dirty="0">
                <a:solidFill>
                  <a:srgbClr val="FF6600"/>
                </a:solidFill>
              </a:rPr>
              <a:t> hydroxylase or N-</a:t>
            </a:r>
            <a:r>
              <a:rPr lang="en-US" sz="2800" dirty="0" err="1">
                <a:solidFill>
                  <a:srgbClr val="FF6600"/>
                </a:solidFill>
              </a:rPr>
              <a:t>procollagen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peptidase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/>
              <a:t>Mutations </a:t>
            </a:r>
            <a:r>
              <a:rPr lang="en-US" sz="2800" dirty="0"/>
              <a:t>in the amino acid sequences of </a:t>
            </a:r>
            <a:r>
              <a:rPr lang="en-US" sz="2800" dirty="0">
                <a:solidFill>
                  <a:srgbClr val="FF6600"/>
                </a:solidFill>
              </a:rPr>
              <a:t>collagen I, III and </a:t>
            </a:r>
            <a:r>
              <a:rPr lang="en-US" sz="2800" dirty="0" smtClean="0">
                <a:solidFill>
                  <a:srgbClr val="FF6600"/>
                </a:solidFill>
              </a:rPr>
              <a:t>V</a:t>
            </a:r>
            <a:endParaRPr lang="en-US" sz="2800" dirty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/>
              <a:t>Characterized </a:t>
            </a:r>
            <a:r>
              <a:rPr lang="en-US" sz="2800" dirty="0"/>
              <a:t>by </a:t>
            </a:r>
            <a:r>
              <a:rPr lang="en-US" sz="2800" dirty="0" smtClean="0"/>
              <a:t>hyper-extensibility </a:t>
            </a:r>
            <a:r>
              <a:rPr lang="en-US" sz="2800" dirty="0"/>
              <a:t>of joints and skin</a:t>
            </a:r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96100" y="2133599"/>
            <a:ext cx="2714625" cy="3780367"/>
            <a:chOff x="6858000" y="3873903"/>
            <a:chExt cx="1905000" cy="2984097"/>
          </a:xfrm>
        </p:grpSpPr>
        <p:pic>
          <p:nvPicPr>
            <p:cNvPr id="6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6040" y="1981200"/>
            <a:ext cx="3366135" cy="23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8731448" cy="4876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</a:t>
            </a:r>
            <a:r>
              <a:rPr lang="en-US" sz="2800" dirty="0" smtClean="0">
                <a:solidFill>
                  <a:srgbClr val="FF6600"/>
                </a:solidFill>
              </a:rPr>
              <a:t>:</a:t>
            </a:r>
          </a:p>
          <a:p>
            <a:pPr marL="457200" indent="-457200">
              <a:defRPr/>
            </a:pPr>
            <a:r>
              <a:rPr lang="en-US" sz="2800" dirty="0" smtClean="0"/>
              <a:t>Bones fracture easily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minor or no </a:t>
            </a:r>
            <a:r>
              <a:rPr lang="en-US" sz="2800" dirty="0" smtClean="0"/>
              <a:t>trauma</a:t>
            </a:r>
          </a:p>
          <a:p>
            <a:pPr marL="457200" indent="-457200">
              <a:defRPr/>
            </a:pPr>
            <a:r>
              <a:rPr lang="en-US" sz="2800" dirty="0" smtClean="0"/>
              <a:t>Mutations </a:t>
            </a:r>
            <a:r>
              <a:rPr lang="en-US" sz="2800" dirty="0">
                <a:solidFill>
                  <a:srgbClr val="FF6600"/>
                </a:solidFill>
              </a:rPr>
              <a:t>replace glycine with amino acids having bulky side </a:t>
            </a:r>
            <a:r>
              <a:rPr lang="en-US" sz="2800" dirty="0"/>
              <a:t>chains preventing the formation of triple helical </a:t>
            </a:r>
            <a:r>
              <a:rPr lang="en-US" sz="2800" dirty="0" smtClean="0"/>
              <a:t>conformation</a:t>
            </a: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(most common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characterized </a:t>
            </a:r>
            <a:r>
              <a:rPr lang="en-US" sz="2800" dirty="0"/>
              <a:t>by mild bone fragility, hearing loss and blue </a:t>
            </a:r>
            <a:r>
              <a:rPr lang="en-US" sz="2800" dirty="0" err="1" smtClean="0"/>
              <a:t>sclerae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486400"/>
            <a:ext cx="1918097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0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829800" cy="46482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err="1">
                <a:solidFill>
                  <a:srgbClr val="FF6600"/>
                </a:solidFill>
              </a:rPr>
              <a:t>Osteogenesis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err="1">
                <a:solidFill>
                  <a:srgbClr val="FF6600"/>
                </a:solidFill>
              </a:rPr>
              <a:t>imperfecta</a:t>
            </a:r>
            <a:r>
              <a:rPr lang="en-US" sz="2800" dirty="0">
                <a:solidFill>
                  <a:srgbClr val="FF6600"/>
                </a:solidFill>
              </a:rPr>
              <a:t> (brittle bone disease)</a:t>
            </a:r>
            <a:r>
              <a:rPr lang="en-US" sz="2800" dirty="0" smtClean="0">
                <a:solidFill>
                  <a:srgbClr val="FF6600"/>
                </a:solidFill>
              </a:rPr>
              <a:t>:</a:t>
            </a:r>
          </a:p>
          <a:p>
            <a:pPr>
              <a:defRPr/>
            </a:pPr>
            <a:endParaRPr lang="en-US" sz="2800" dirty="0" smtClean="0">
              <a:solidFill>
                <a:srgbClr val="FF66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(most severe) </a:t>
            </a:r>
            <a:r>
              <a:rPr lang="en-US" sz="2800" dirty="0" smtClean="0"/>
              <a:t>and lethal </a:t>
            </a:r>
            <a:r>
              <a:rPr lang="en-US" sz="2800" dirty="0"/>
              <a:t>in the perinatal </a:t>
            </a:r>
            <a:r>
              <a:rPr lang="en-US" sz="2800" dirty="0" smtClean="0"/>
              <a:t>period (fractures </a:t>
            </a:r>
            <a:r>
              <a:rPr lang="en-US" sz="2800" i="1" u="sng" dirty="0" smtClean="0"/>
              <a:t>in utero</a:t>
            </a:r>
            <a:r>
              <a:rPr lang="en-US" sz="2800" dirty="0" smtClean="0"/>
              <a:t>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6600"/>
                </a:solidFill>
              </a:rPr>
              <a:t>Type </a:t>
            </a:r>
            <a:r>
              <a:rPr lang="en-US" sz="2800" dirty="0" smtClean="0">
                <a:solidFill>
                  <a:srgbClr val="FF6600"/>
                </a:solidFill>
              </a:rPr>
              <a:t>III</a:t>
            </a:r>
            <a:r>
              <a:rPr lang="en-US" sz="2800" dirty="0">
                <a:solidFill>
                  <a:srgbClr val="FF66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(severe form)</a:t>
            </a:r>
          </a:p>
          <a:p>
            <a:pPr>
              <a:defRPr/>
            </a:pPr>
            <a:r>
              <a:rPr lang="en-US" sz="2800" dirty="0"/>
              <a:t>F</a:t>
            </a:r>
            <a:r>
              <a:rPr lang="en-US" sz="2800" dirty="0" smtClean="0"/>
              <a:t>ractures </a:t>
            </a:r>
            <a:r>
              <a:rPr lang="en-US" sz="2800" dirty="0"/>
              <a:t>at birth, short stature, spinal </a:t>
            </a:r>
            <a:r>
              <a:rPr lang="en-US" sz="2800" dirty="0" smtClean="0"/>
              <a:t>curvature</a:t>
            </a:r>
          </a:p>
          <a:p>
            <a:pPr>
              <a:defRPr/>
            </a:pPr>
            <a:r>
              <a:rPr lang="en-US" sz="2800" dirty="0"/>
              <a:t>L</a:t>
            </a:r>
            <a:r>
              <a:rPr lang="en-US" sz="2800" dirty="0" smtClean="0"/>
              <a:t>eading </a:t>
            </a:r>
            <a:r>
              <a:rPr lang="en-US" sz="2800" dirty="0"/>
              <a:t>to a humped back (</a:t>
            </a:r>
            <a:r>
              <a:rPr lang="en-US" sz="2800" dirty="0" err="1"/>
              <a:t>kyphotic</a:t>
            </a:r>
            <a:r>
              <a:rPr lang="en-US" sz="2800" dirty="0" smtClean="0"/>
              <a:t>)</a:t>
            </a:r>
          </a:p>
          <a:p>
            <a:pPr marL="114300" indent="0">
              <a:buNone/>
              <a:defRPr/>
            </a:pPr>
            <a:r>
              <a:rPr lang="en-US" sz="2800" dirty="0" smtClean="0"/>
              <a:t>appearance </a:t>
            </a:r>
            <a:r>
              <a:rPr lang="en-US" sz="2800" dirty="0"/>
              <a:t>and blue </a:t>
            </a:r>
            <a:r>
              <a:rPr lang="en-US" sz="2800" dirty="0" err="1" smtClean="0"/>
              <a:t>sclerae</a:t>
            </a:r>
            <a:endParaRPr lang="en-US" sz="2800" dirty="0"/>
          </a:p>
          <a:p>
            <a:pPr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Collagen diseases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5181600"/>
            <a:ext cx="1821655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676400"/>
            <a:ext cx="9601200" cy="4648200"/>
          </a:xfrm>
        </p:spPr>
        <p:txBody>
          <a:bodyPr>
            <a:noAutofit/>
          </a:bodyPr>
          <a:lstStyle/>
          <a:p>
            <a:r>
              <a:rPr lang="en-US" sz="3200" dirty="0"/>
              <a:t>Lippincott’s Illustrated Reviews, Biochemistry, 5th edition, Denise R. Ferrier, Lippincott Williams &amp; Wilkins, USA, </a:t>
            </a:r>
            <a:r>
              <a:rPr lang="en-US" sz="3200" dirty="0" smtClean="0"/>
              <a:t>pp. </a:t>
            </a:r>
            <a:r>
              <a:rPr lang="en-US" sz="3200" dirty="0"/>
              <a:t>43-49 and 287-288.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Bishop’s Clinical Chemistry </a:t>
            </a:r>
            <a:r>
              <a:rPr lang="en-US" altLang="en-US" sz="3200" dirty="0"/>
              <a:t>6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edition, </a:t>
            </a:r>
            <a:r>
              <a:rPr lang="en-US" altLang="en-US" sz="3200" dirty="0" smtClean="0"/>
              <a:t>pp. </a:t>
            </a:r>
            <a:r>
              <a:rPr lang="en-US" altLang="en-US" sz="3200" dirty="0"/>
              <a:t>223-</a:t>
            </a:r>
            <a:r>
              <a:rPr lang="en-US" altLang="en-US" sz="3200" dirty="0" smtClean="0"/>
              <a:t>227.</a:t>
            </a:r>
            <a:endParaRPr lang="en-US" altLang="en-US" sz="3200" dirty="0"/>
          </a:p>
          <a:p>
            <a:pPr marL="114300" indent="0">
              <a:buNone/>
            </a:pPr>
            <a:endParaRPr lang="en-US" alt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408373"/>
            <a:ext cx="9312306" cy="103942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cs typeface="Arial" pitchFamily="34" charset="0"/>
              </a:rPr>
              <a:t>references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394" y="228600"/>
            <a:ext cx="5502306" cy="142042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cs typeface="Arial" pitchFamily="34" charset="0"/>
              </a:rPr>
              <a:t>Creatine</a:t>
            </a:r>
            <a:r>
              <a:rPr lang="en-US" sz="4400" dirty="0">
                <a:cs typeface="Arial" pitchFamily="34" charset="0"/>
              </a:rPr>
              <a:t/>
            </a:r>
            <a:br>
              <a:rPr lang="en-US" sz="4400" dirty="0">
                <a:cs typeface="Arial" pitchFamily="34" charset="0"/>
              </a:rPr>
            </a:br>
            <a:r>
              <a:rPr lang="en-US" sz="4400" dirty="0" smtClean="0">
                <a:effectLst/>
                <a:cs typeface="Arial" pitchFamily="34" charset="0"/>
              </a:rPr>
              <a:t>Metabolism</a:t>
            </a:r>
            <a:endParaRPr lang="en-US" sz="4400" dirty="0">
              <a:effectLst/>
              <a:cs typeface="Arial" pitchFamily="34" charset="0"/>
            </a:endParaRPr>
          </a:p>
        </p:txBody>
      </p:sp>
      <p:pic>
        <p:nvPicPr>
          <p:cNvPr id="5" name="Picture 14" descr="21_016"/>
          <p:cNvPicPr>
            <a:picLocks noChangeAspect="1" noChangeArrowheads="1"/>
          </p:cNvPicPr>
          <p:nvPr/>
        </p:nvPicPr>
        <p:blipFill rotWithShape="1">
          <a:blip r:embed="rId2" cstate="print"/>
          <a:srcRect l="32267" r="29929" b="8218"/>
          <a:stretch/>
        </p:blipFill>
        <p:spPr bwMode="auto">
          <a:xfrm>
            <a:off x="7810500" y="0"/>
            <a:ext cx="2431514" cy="678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667500" y="5715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14900" y="5498068"/>
            <a:ext cx="172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End product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67500" y="6236732"/>
            <a:ext cx="1981200" cy="1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2305" y="6000690"/>
            <a:ext cx="193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Energy source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 lnSpcReduction="10000"/>
          </a:bodyPr>
          <a:lstStyle/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/>
              <a:t>Three amino acids are </a:t>
            </a:r>
            <a:r>
              <a:rPr lang="en-US" sz="3200" dirty="0" smtClean="0"/>
              <a:t>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Glycine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Arginine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Methionine </a:t>
            </a:r>
            <a:r>
              <a:rPr lang="en-US" sz="3200" dirty="0">
                <a:solidFill>
                  <a:srgbClr val="FF6600"/>
                </a:solidFill>
              </a:rPr>
              <a:t>(as </a:t>
            </a:r>
            <a:r>
              <a:rPr lang="en-US" sz="3600" i="1" dirty="0" smtClean="0">
                <a:solidFill>
                  <a:srgbClr val="FF6600"/>
                </a:solidFill>
              </a:rPr>
              <a:t>s</a:t>
            </a:r>
            <a:r>
              <a:rPr lang="en-US" sz="3200" dirty="0" smtClean="0">
                <a:solidFill>
                  <a:srgbClr val="FF6600"/>
                </a:solidFill>
              </a:rPr>
              <a:t>-</a:t>
            </a:r>
            <a:r>
              <a:rPr lang="en-US" sz="3200" dirty="0" err="1" smtClean="0">
                <a:solidFill>
                  <a:srgbClr val="FF6600"/>
                </a:solidFill>
              </a:rPr>
              <a:t>Adenosylmethionine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marL="1143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/>
              <a:t>Sites </a:t>
            </a:r>
            <a:r>
              <a:rPr lang="en-US" sz="3200" dirty="0"/>
              <a:t>of </a:t>
            </a:r>
            <a:r>
              <a:rPr lang="en-US" sz="3200" dirty="0" smtClean="0"/>
              <a:t>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Step </a:t>
            </a:r>
            <a:r>
              <a:rPr lang="en-US" sz="3200" dirty="0">
                <a:solidFill>
                  <a:srgbClr val="008000"/>
                </a:solidFill>
              </a:rPr>
              <a:t>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Step </a:t>
            </a:r>
            <a:r>
              <a:rPr lang="en-US" sz="3200" dirty="0">
                <a:solidFill>
                  <a:srgbClr val="008000"/>
                </a:solidFill>
              </a:rPr>
              <a:t>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biosynthesis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biosynthesis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19300" y="2133600"/>
            <a:ext cx="6544062" cy="3581400"/>
            <a:chOff x="2143125" y="2057401"/>
            <a:chExt cx="6544062" cy="3581400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114798" y="2057401"/>
              <a:ext cx="4572389" cy="3581400"/>
              <a:chOff x="5334000" y="1676400"/>
              <a:chExt cx="4065048" cy="3581096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5334000" y="1676400"/>
                <a:ext cx="3210006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FF0000"/>
                    </a:solidFill>
                    <a:latin typeface="Calibri" pitchFamily="34" charset="0"/>
                  </a:rPr>
                  <a:t>Arginine</a:t>
                </a:r>
                <a:r>
                  <a:rPr lang="en-US" altLang="en-US" sz="2400" b="1" dirty="0">
                    <a:latin typeface="Calibri" pitchFamily="34" charset="0"/>
                  </a:rPr>
                  <a:t>        +          </a:t>
                </a:r>
                <a:r>
                  <a:rPr lang="en-US" altLang="en-US" sz="2400" b="1" dirty="0">
                    <a:solidFill>
                      <a:srgbClr val="3366FF"/>
                    </a:solidFill>
                    <a:latin typeface="Calibri" pitchFamily="34" charset="0"/>
                  </a:rPr>
                  <a:t>Glycine</a:t>
                </a:r>
              </a:p>
            </p:txBody>
          </p:sp>
          <p:sp>
            <p:nvSpPr>
              <p:cNvPr id="12" name="TextBox 5"/>
              <p:cNvSpPr txBox="1">
                <a:spLocks noChangeArrowheads="1"/>
              </p:cNvSpPr>
              <p:nvPr/>
            </p:nvSpPr>
            <p:spPr bwMode="auto">
              <a:xfrm>
                <a:off x="5334000" y="2514600"/>
                <a:ext cx="1048540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latin typeface="Calibri" pitchFamily="34" charset="0"/>
                  </a:rPr>
                  <a:t>Ornithine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7171586" y="2590722"/>
                <a:ext cx="222746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 err="1" smtClean="0">
                    <a:solidFill>
                      <a:srgbClr val="FF6600"/>
                    </a:solidFill>
                    <a:latin typeface="Calibri" pitchFamily="34" charset="0"/>
                  </a:rPr>
                  <a:t>Amidinotransferase</a:t>
                </a:r>
                <a:endParaRPr lang="en-US" altLang="en-US" sz="2000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>
                <a:off x="6019800" y="2133600"/>
                <a:ext cx="1905000" cy="152400"/>
                <a:chOff x="6019800" y="2133600"/>
                <a:chExt cx="1905000" cy="15240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019918" y="2285948"/>
                  <a:ext cx="1905328" cy="0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5943725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7849053" y="2209755"/>
                  <a:ext cx="15238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5943600" y="3429000"/>
                <a:ext cx="2146230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latin typeface="Calibri" pitchFamily="34" charset="0"/>
                  </a:rPr>
                  <a:t>Guanidinoacetate</a:t>
                </a: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5934184" y="3810000"/>
                <a:ext cx="564896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latin typeface="Calibri" pitchFamily="34" charset="0"/>
                  </a:rPr>
                  <a:t>SAM</a:t>
                </a: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063283" y="4267200"/>
                <a:ext cx="505073" cy="36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SAH</a:t>
                </a:r>
              </a:p>
            </p:txBody>
          </p: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6629400" y="3810000"/>
                <a:ext cx="304800" cy="1066800"/>
                <a:chOff x="6629400" y="3810000"/>
                <a:chExt cx="304800" cy="106680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400328" y="4342379"/>
                  <a:ext cx="1066709" cy="1587"/>
                </a:xfrm>
                <a:prstGeom prst="straightConnector1">
                  <a:avLst/>
                </a:prstGeom>
                <a:ln w="412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Curved Left Arrow 22"/>
                <p:cNvSpPr/>
                <p:nvPr/>
              </p:nvSpPr>
              <p:spPr>
                <a:xfrm>
                  <a:off x="6629623" y="3962206"/>
                  <a:ext cx="304853" cy="533355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Down Arrow 18"/>
              <p:cNvSpPr/>
              <p:nvPr/>
            </p:nvSpPr>
            <p:spPr>
              <a:xfrm>
                <a:off x="6705837" y="2438335"/>
                <a:ext cx="484272" cy="977817"/>
              </a:xfrm>
              <a:prstGeom prst="downArrow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7127920" y="4038600"/>
                <a:ext cx="1872782" cy="400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err="1">
                    <a:solidFill>
                      <a:srgbClr val="FF6600"/>
                    </a:solidFill>
                    <a:latin typeface="Calibri" pitchFamily="34" charset="0"/>
                  </a:rPr>
                  <a:t>Methyltransferase</a:t>
                </a:r>
                <a:endParaRPr lang="en-US" altLang="en-US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TextBox 25"/>
              <p:cNvSpPr txBox="1">
                <a:spLocks noChangeArrowheads="1"/>
              </p:cNvSpPr>
              <p:nvPr/>
            </p:nvSpPr>
            <p:spPr bwMode="auto">
              <a:xfrm>
                <a:off x="6426390" y="4795870"/>
                <a:ext cx="1123872" cy="461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err="1">
                    <a:latin typeface="Calibri" pitchFamily="34" charset="0"/>
                  </a:rPr>
                  <a:t>Creatine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943350" y="3733800"/>
              <a:ext cx="4457700" cy="1905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143125" y="2743201"/>
              <a:ext cx="16812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Kidneys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2228851" y="4383088"/>
              <a:ext cx="11082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rgbClr val="008000"/>
                  </a:solidFill>
                  <a:latin typeface="Calibri" pitchFamily="34" charset="0"/>
                </a:rPr>
                <a:t>Liver</a:t>
              </a:r>
              <a:endParaRPr lang="en-US" altLang="en-US" sz="3600" dirty="0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endCxn id="12" idx="3"/>
            </p:cNvCxnSpPr>
            <p:nvPr/>
          </p:nvCxnSpPr>
          <p:spPr>
            <a:xfrm flipH="1">
              <a:off x="5294202" y="3048000"/>
              <a:ext cx="535098" cy="477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5019675" cy="48768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Transported from liver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to </a:t>
            </a:r>
            <a:r>
              <a:rPr lang="en-US" altLang="en-US" sz="3200" dirty="0"/>
              <a:t>other tissues</a:t>
            </a:r>
          </a:p>
          <a:p>
            <a:r>
              <a:rPr lang="en-US" altLang="en-US" sz="3200" dirty="0"/>
              <a:t>98</a:t>
            </a:r>
            <a:r>
              <a:rPr lang="en-US" altLang="en-US" sz="3200" dirty="0" smtClean="0"/>
              <a:t>% </a:t>
            </a:r>
            <a:r>
              <a:rPr lang="en-US" altLang="en-US" sz="3200" dirty="0"/>
              <a:t>present in skeletal and heart muscles</a:t>
            </a:r>
          </a:p>
          <a:p>
            <a:r>
              <a:rPr lang="en-US" altLang="en-US" sz="3200" dirty="0" smtClean="0"/>
              <a:t>In skeletal muscle it is converted to high-energy </a:t>
            </a:r>
            <a:r>
              <a:rPr lang="en-US" altLang="en-US" sz="3200" dirty="0"/>
              <a:t>source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(phosphocreatine)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  <a:ea typeface="+mj-ea"/>
                <a:cs typeface="Arial" pitchFamily="34" charset="0"/>
              </a:rPr>
              <a:t>Distribution of</a:t>
            </a:r>
            <a:br>
              <a:rPr lang="en-US" sz="4400" dirty="0" smtClean="0">
                <a:effectLst/>
                <a:ea typeface="+mj-ea"/>
                <a:cs typeface="Arial" pitchFamily="34" charset="0"/>
              </a:rPr>
            </a:br>
            <a:r>
              <a:rPr lang="en-US" sz="4400" dirty="0" smtClean="0">
                <a:effectLst/>
                <a:ea typeface="+mj-ea"/>
                <a:cs typeface="Arial" pitchFamily="34" charset="0"/>
              </a:rPr>
              <a:t>body </a:t>
            </a: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00699" y="2310825"/>
            <a:ext cx="4306041" cy="3251775"/>
            <a:chOff x="5600699" y="2743200"/>
            <a:chExt cx="4306041" cy="3251775"/>
          </a:xfrm>
        </p:grpSpPr>
        <p:grpSp>
          <p:nvGrpSpPr>
            <p:cNvPr id="3" name="Group 2"/>
            <p:cNvGrpSpPr/>
            <p:nvPr/>
          </p:nvGrpSpPr>
          <p:grpSpPr>
            <a:xfrm>
              <a:off x="5600699" y="2743200"/>
              <a:ext cx="3773110" cy="3251775"/>
              <a:chOff x="6286605" y="2743200"/>
              <a:chExt cx="3114739" cy="2684371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7084741" y="2743200"/>
                <a:ext cx="1340596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 b="1" dirty="0" err="1"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latin typeface="Calibri" pitchFamily="34" charset="0"/>
                  </a:rPr>
                  <a:t> </a:t>
                </a:r>
                <a:endParaRPr lang="en-US" altLang="en-US" sz="2400" b="1" dirty="0">
                  <a:latin typeface="Calibri" pitchFamily="34" charset="0"/>
                </a:endParaRPr>
              </a:p>
            </p:txBody>
          </p:sp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6286605" y="4944833"/>
                <a:ext cx="2916805" cy="482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FF6600"/>
                    </a:solidFill>
                    <a:latin typeface="Calibri" pitchFamily="34" charset="0"/>
                  </a:rPr>
                  <a:t>Creatine</a:t>
                </a:r>
                <a:r>
                  <a:rPr lang="en-US" altLang="en-US" sz="3200" b="1" dirty="0">
                    <a:solidFill>
                      <a:srgbClr val="FF6600"/>
                    </a:solidFill>
                    <a:latin typeface="Calibri" pitchFamily="34" charset="0"/>
                  </a:rPr>
                  <a:t> phosphate 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 bwMode="auto">
              <a:xfrm>
                <a:off x="7780703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Right Arrow 10"/>
              <p:cNvSpPr/>
              <p:nvPr/>
            </p:nvSpPr>
            <p:spPr bwMode="auto">
              <a:xfrm>
                <a:off x="7881702" y="3630308"/>
                <a:ext cx="403998" cy="80799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7"/>
              <p:cNvSpPr txBox="1">
                <a:spLocks noChangeArrowheads="1"/>
              </p:cNvSpPr>
              <p:nvPr/>
            </p:nvSpPr>
            <p:spPr bwMode="auto">
              <a:xfrm>
                <a:off x="8285542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3" name="TextBox 8"/>
              <p:cNvSpPr txBox="1">
                <a:spLocks noChangeArrowheads="1"/>
              </p:cNvSpPr>
              <p:nvPr/>
            </p:nvSpPr>
            <p:spPr bwMode="auto">
              <a:xfrm>
                <a:off x="8285542" y="4182908"/>
                <a:ext cx="111580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 + H</a:t>
                </a:r>
                <a:r>
                  <a:rPr lang="en-US" altLang="en-US" sz="2400" baseline="30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 bwMode="auto">
              <a:xfrm flipH="1" flipV="1">
                <a:off x="7578704" y="3360976"/>
                <a:ext cx="100999" cy="15262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Curved Left Arrow 14"/>
              <p:cNvSpPr/>
              <p:nvPr/>
            </p:nvSpPr>
            <p:spPr bwMode="auto">
              <a:xfrm flipV="1">
                <a:off x="7174706" y="3630308"/>
                <a:ext cx="403998" cy="897773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1"/>
              <p:cNvSpPr txBox="1">
                <a:spLocks noChangeArrowheads="1"/>
              </p:cNvSpPr>
              <p:nvPr/>
            </p:nvSpPr>
            <p:spPr bwMode="auto">
              <a:xfrm>
                <a:off x="6569147" y="3450841"/>
                <a:ext cx="554518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ATP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6508721" y="4258949"/>
                <a:ext cx="587022" cy="38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ADP</a:t>
                </a:r>
                <a:endParaRPr lang="en-US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7734300" y="3962400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</p:grp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167343" y="3810000"/>
            <a:ext cx="217569" cy="4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676400"/>
            <a:ext cx="9515475" cy="49530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 high</a:t>
            </a:r>
            <a:r>
              <a:rPr lang="en-US" altLang="en-US" sz="3200" dirty="0"/>
              <a:t>-energy phosphate compound</a:t>
            </a:r>
          </a:p>
          <a:p>
            <a:r>
              <a:rPr lang="en-US" altLang="en-US" sz="3200" dirty="0"/>
              <a:t>Acts as a storage form of energy in the muscle</a:t>
            </a:r>
          </a:p>
          <a:p>
            <a:r>
              <a:rPr lang="en-US" altLang="en-US" sz="3200" dirty="0" smtClean="0"/>
              <a:t>Provides small </a:t>
            </a:r>
            <a:r>
              <a:rPr lang="en-US" altLang="en-US" sz="3200" dirty="0"/>
              <a:t>but</a:t>
            </a:r>
            <a:r>
              <a:rPr lang="en-US" altLang="en-US" sz="3200" dirty="0" smtClean="0"/>
              <a:t>, ready </a:t>
            </a:r>
            <a:r>
              <a:rPr lang="en-US" altLang="en-US" sz="3200" dirty="0"/>
              <a:t>source of energy during first few </a:t>
            </a:r>
            <a:r>
              <a:rPr lang="en-US" altLang="en-US" sz="3200" dirty="0" smtClean="0"/>
              <a:t>seconds </a:t>
            </a:r>
            <a:r>
              <a:rPr lang="en-US" altLang="en-US" sz="3200" dirty="0"/>
              <a:t>of intense muscular </a:t>
            </a:r>
            <a:r>
              <a:rPr lang="en-US" altLang="en-US" sz="3200" dirty="0" smtClean="0"/>
              <a:t>contraction</a:t>
            </a:r>
          </a:p>
          <a:p>
            <a:r>
              <a:rPr lang="en-US" altLang="en-US" sz="3200" dirty="0" smtClean="0">
                <a:solidFill>
                  <a:srgbClr val="FF6600"/>
                </a:solidFill>
              </a:rPr>
              <a:t>The </a:t>
            </a:r>
            <a:r>
              <a:rPr lang="en-US" altLang="en-US" sz="3200" dirty="0">
                <a:solidFill>
                  <a:srgbClr val="FF6600"/>
                </a:solidFill>
              </a:rPr>
              <a:t>amount of </a:t>
            </a:r>
            <a:r>
              <a:rPr lang="en-US" altLang="en-US" sz="3200" dirty="0" err="1">
                <a:solidFill>
                  <a:srgbClr val="FF6600"/>
                </a:solidFill>
              </a:rPr>
              <a:t>creatine</a:t>
            </a:r>
            <a:r>
              <a:rPr lang="en-US" altLang="en-US" sz="3200" dirty="0">
                <a:solidFill>
                  <a:srgbClr val="FF6600"/>
                </a:solidFill>
              </a:rPr>
              <a:t> phosphate in the body is proportional to the muscle mass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phosphate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2090738"/>
            <a:ext cx="9515475" cy="4005262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564B3C"/>
                </a:solidFill>
              </a:rPr>
              <a:t> and </a:t>
            </a:r>
            <a:r>
              <a:rPr lang="en-US" sz="2800" dirty="0" err="1">
                <a:solidFill>
                  <a:srgbClr val="FF6600"/>
                </a:solidFill>
              </a:rPr>
              <a:t>creatine</a:t>
            </a:r>
            <a:r>
              <a:rPr lang="en-US" sz="2800" dirty="0">
                <a:solidFill>
                  <a:srgbClr val="FF6600"/>
                </a:solidFill>
              </a:rPr>
              <a:t> phosphate</a:t>
            </a:r>
            <a:r>
              <a:rPr lang="en-US" sz="2800" dirty="0">
                <a:solidFill>
                  <a:srgbClr val="564B3C"/>
                </a:solidFill>
              </a:rPr>
              <a:t> spontaneously form </a:t>
            </a: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as an end product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 err="1">
                <a:solidFill>
                  <a:srgbClr val="008000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excreted in the urine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is a sensitive indicator of kidney disease (kidney function test)</a:t>
            </a:r>
          </a:p>
          <a:p>
            <a:pPr marL="514350" lvl="0" indent="-514350">
              <a:spcBef>
                <a:spcPts val="0"/>
              </a:spcBef>
              <a:spcAft>
                <a:spcPts val="1800"/>
              </a:spcAft>
              <a:buClrTx/>
              <a:buFont typeface="Arial"/>
              <a:buChar char="•"/>
              <a:defRPr/>
            </a:pPr>
            <a:r>
              <a:rPr lang="en-US" sz="2800" dirty="0">
                <a:solidFill>
                  <a:srgbClr val="564B3C"/>
                </a:solidFill>
              </a:rPr>
              <a:t>Serum </a:t>
            </a:r>
            <a:r>
              <a:rPr lang="en-US" sz="2800" dirty="0" err="1">
                <a:solidFill>
                  <a:srgbClr val="564B3C"/>
                </a:solidFill>
              </a:rPr>
              <a:t>creatinine</a:t>
            </a:r>
            <a:r>
              <a:rPr lang="en-US" sz="2800" dirty="0">
                <a:solidFill>
                  <a:srgbClr val="564B3C"/>
                </a:solidFill>
              </a:rPr>
              <a:t> </a:t>
            </a:r>
            <a:r>
              <a:rPr lang="en-US" sz="2800" dirty="0">
                <a:solidFill>
                  <a:srgbClr val="FF6600"/>
                </a:solidFill>
              </a:rPr>
              <a:t>increases</a:t>
            </a:r>
            <a:r>
              <a:rPr lang="en-US" sz="2800" dirty="0">
                <a:solidFill>
                  <a:srgbClr val="564B3C"/>
                </a:solidFill>
              </a:rPr>
              <a:t> with the impairment of kidney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degradation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 smtClean="0">
                <a:effectLst/>
                <a:ea typeface="+mj-ea"/>
                <a:cs typeface="Arial" pitchFamily="34" charset="0"/>
              </a:rPr>
              <a:t>Creatine</a:t>
            </a:r>
            <a:r>
              <a:rPr lang="en-US" sz="4400" dirty="0" smtClean="0">
                <a:effectLst/>
                <a:ea typeface="+mj-ea"/>
                <a:cs typeface="Arial" pitchFamily="34" charset="0"/>
              </a:rPr>
              <a:t> degradation</a:t>
            </a:r>
            <a:endParaRPr lang="en-US" sz="4400" dirty="0">
              <a:effectLst/>
              <a:ea typeface="+mj-ea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28700" y="1828800"/>
            <a:ext cx="8210549" cy="4495800"/>
            <a:chOff x="514350" y="1600200"/>
            <a:chExt cx="8210549" cy="4495800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28700" y="1752600"/>
              <a:ext cx="14440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8000"/>
                  </a:solidFill>
                  <a:latin typeface="Calibri" pitchFamily="34" charset="0"/>
                </a:rPr>
                <a:t>Creatine</a:t>
              </a:r>
              <a:r>
                <a:rPr lang="en-US" altLang="en-US" sz="2800" b="1" dirty="0">
                  <a:solidFill>
                    <a:srgbClr val="008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694824" y="4150809"/>
              <a:ext cx="26961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FF6600"/>
                  </a:solidFill>
                  <a:latin typeface="Calibri" pitchFamily="34" charset="0"/>
                </a:rPr>
                <a:t> phosphate </a:t>
              </a: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1935956" y="2438400"/>
              <a:ext cx="114300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urved Right Arrow 8"/>
            <p:cNvSpPr/>
            <p:nvPr/>
          </p:nvSpPr>
          <p:spPr bwMode="auto">
            <a:xfrm>
              <a:off x="2050256" y="2760663"/>
              <a:ext cx="451842" cy="9620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501269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2501269" y="3418268"/>
              <a:ext cx="13516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 + H</a:t>
              </a:r>
              <a:r>
                <a:rPr lang="en-US" altLang="en-US" sz="2400" baseline="30000" dirty="0">
                  <a:latin typeface="Calibri" pitchFamily="34" charset="0"/>
                </a:rPr>
                <a:t>+</a:t>
              </a:r>
            </a:p>
          </p:txBody>
        </p:sp>
        <p:sp>
          <p:nvSpPr>
            <p:cNvPr id="12" name="Down Arrow 11"/>
            <p:cNvSpPr/>
            <p:nvPr/>
          </p:nvSpPr>
          <p:spPr bwMode="auto">
            <a:xfrm flipH="1" flipV="1">
              <a:off x="1710928" y="2438400"/>
              <a:ext cx="112515" cy="18192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Curved Left Arrow 12"/>
            <p:cNvSpPr/>
            <p:nvPr/>
          </p:nvSpPr>
          <p:spPr bwMode="auto">
            <a:xfrm flipV="1">
              <a:off x="1259086" y="2760663"/>
              <a:ext cx="451842" cy="10683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581921" y="2545973"/>
              <a:ext cx="6717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ATP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514350" y="3508875"/>
              <a:ext cx="711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Calibri" pitchFamily="34" charset="0"/>
                </a:rPr>
                <a:t>ADP</a:t>
              </a:r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2247900" y="2967335"/>
              <a:ext cx="2172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 err="1">
                  <a:solidFill>
                    <a:srgbClr val="C00000"/>
                  </a:solidFill>
                  <a:latin typeface="Calibri" pitchFamily="34" charset="0"/>
                </a:rPr>
                <a:t>Creatine</a:t>
              </a:r>
              <a:r>
                <a:rPr lang="en-US" altLang="en-US" sz="2400" b="1" dirty="0">
                  <a:solidFill>
                    <a:srgbClr val="C00000"/>
                  </a:solidFill>
                  <a:latin typeface="Calibri" pitchFamily="34" charset="0"/>
                </a:rPr>
                <a:t> Kinase</a:t>
              </a:r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2446943" y="1600200"/>
              <a:ext cx="5824039" cy="2823864"/>
              <a:chOff x="2216033" y="1479484"/>
              <a:chExt cx="5176358" cy="2824299"/>
            </a:xfrm>
          </p:grpSpPr>
          <p:sp>
            <p:nvSpPr>
              <p:cNvPr id="26" name="TextBox 15"/>
              <p:cNvSpPr txBox="1">
                <a:spLocks noChangeArrowheads="1"/>
              </p:cNvSpPr>
              <p:nvPr/>
            </p:nvSpPr>
            <p:spPr bwMode="auto">
              <a:xfrm>
                <a:off x="5859291" y="2165390"/>
                <a:ext cx="1533100" cy="52330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 err="1">
                    <a:solidFill>
                      <a:srgbClr val="0000FF"/>
                    </a:solidFill>
                    <a:latin typeface="Calibri" pitchFamily="34" charset="0"/>
                  </a:rPr>
                  <a:t>Creatinine</a:t>
                </a:r>
                <a:endParaRPr lang="en-US" altLang="en-US" sz="28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889363">
                <a:off x="3912863" y="581656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xtBox 23"/>
              <p:cNvSpPr txBox="1">
                <a:spLocks noChangeArrowheads="1"/>
              </p:cNvSpPr>
              <p:nvPr/>
            </p:nvSpPr>
            <p:spPr bwMode="auto">
              <a:xfrm>
                <a:off x="4099837" y="1479484"/>
                <a:ext cx="60811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H</a:t>
                </a:r>
                <a:r>
                  <a:rPr lang="en-US" altLang="en-US" sz="2400" baseline="-25000" dirty="0">
                    <a:latin typeface="Calibri" pitchFamily="34" charset="0"/>
                  </a:rPr>
                  <a:t>2</a:t>
                </a:r>
                <a:r>
                  <a:rPr lang="en-US" altLang="en-US" sz="2400" dirty="0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4830799">
                <a:off x="4441969" y="1986364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678357" y="3842047"/>
                <a:ext cx="368223" cy="461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 bwMode="auto">
            <a:xfrm>
              <a:off x="7372351" y="2971800"/>
              <a:ext cx="17145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6804910" y="3820180"/>
              <a:ext cx="12538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b="1" dirty="0">
                  <a:latin typeface="Calibri" pitchFamily="34" charset="0"/>
                </a:rPr>
                <a:t>Plasma</a:t>
              </a: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7372351" y="4495800"/>
              <a:ext cx="17145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33"/>
            <p:cNvSpPr txBox="1">
              <a:spLocks noChangeArrowheads="1"/>
            </p:cNvSpPr>
            <p:nvPr/>
          </p:nvSpPr>
          <p:spPr bwMode="auto">
            <a:xfrm>
              <a:off x="6210300" y="5265003"/>
              <a:ext cx="25145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 smtClean="0">
                  <a:latin typeface="Calibri" pitchFamily="34" charset="0"/>
                </a:rPr>
                <a:t>Glomerular</a:t>
              </a:r>
            </a:p>
            <a:p>
              <a:pPr algn="ctr"/>
              <a:r>
                <a:rPr lang="en-US" altLang="en-US" sz="2400" b="1" dirty="0" smtClean="0">
                  <a:latin typeface="Calibri" pitchFamily="34" charset="0"/>
                </a:rPr>
                <a:t>filtration</a:t>
              </a:r>
              <a:endParaRPr lang="en-US" altLang="en-US" sz="2400" b="1" dirty="0">
                <a:latin typeface="Calibri" pitchFamily="34" charset="0"/>
              </a:endParaRPr>
            </a:p>
          </p:txBody>
        </p:sp>
        <p:sp>
          <p:nvSpPr>
            <p:cNvPr id="23" name="Left Arrow 22"/>
            <p:cNvSpPr/>
            <p:nvPr/>
          </p:nvSpPr>
          <p:spPr bwMode="auto">
            <a:xfrm>
              <a:off x="5829300" y="5638800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4817712" y="5468129"/>
              <a:ext cx="8906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latin typeface="Calibri" pitchFamily="34" charset="0"/>
                </a:rPr>
                <a:t>Urine</a:t>
              </a:r>
            </a:p>
          </p:txBody>
        </p:sp>
        <p:sp>
          <p:nvSpPr>
            <p:cNvPr id="34" name="Left Arrow 33"/>
            <p:cNvSpPr/>
            <p:nvPr/>
          </p:nvSpPr>
          <p:spPr bwMode="auto">
            <a:xfrm rot="11929224">
              <a:off x="4616350" y="3992746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Left Arrow 34"/>
            <p:cNvSpPr/>
            <p:nvPr/>
          </p:nvSpPr>
          <p:spPr bwMode="auto">
            <a:xfrm rot="8550623">
              <a:off x="3976055" y="2097957"/>
              <a:ext cx="685801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982</Words>
  <Application>Microsoft Macintosh PowerPoint</Application>
  <PresentationFormat>35mm Slides</PresentationFormat>
  <Paragraphs>178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Apothecary</vt:lpstr>
      <vt:lpstr>Creatine metabolism and collagen diseases</vt:lpstr>
      <vt:lpstr>objectives</vt:lpstr>
      <vt:lpstr>Creatine Metabolism</vt:lpstr>
      <vt:lpstr>Creatine biosynthesis</vt:lpstr>
      <vt:lpstr>Creatine biosynthesis</vt:lpstr>
      <vt:lpstr>Distribution of body creatine</vt:lpstr>
      <vt:lpstr>Creatine phosphate</vt:lpstr>
      <vt:lpstr>Creatine degradation</vt:lpstr>
      <vt:lpstr>Creatine degradation</vt:lpstr>
      <vt:lpstr>Urinary Creatinine</vt:lpstr>
      <vt:lpstr>Creatine kinase (ck)</vt:lpstr>
      <vt:lpstr>collagen</vt:lpstr>
      <vt:lpstr>Collagen structure</vt:lpstr>
      <vt:lpstr>Collagen structure</vt:lpstr>
      <vt:lpstr>Collagen structure</vt:lpstr>
      <vt:lpstr>Non-standard amino acids in Collagen</vt:lpstr>
      <vt:lpstr>Types of collagen</vt:lpstr>
      <vt:lpstr>biosynthesis of collagen</vt:lpstr>
      <vt:lpstr>biosynthesis of collagen</vt:lpstr>
      <vt:lpstr>Crosslinking of collagen fibrils</vt:lpstr>
      <vt:lpstr>PowerPoint Presentation</vt:lpstr>
      <vt:lpstr>PowerPoint Presentation</vt:lpstr>
      <vt:lpstr>PowerPoint Presentation</vt:lpstr>
      <vt:lpstr>Collagen diseases</vt:lpstr>
      <vt:lpstr>Collagen diseases</vt:lpstr>
      <vt:lpstr>Collagen diseases</vt:lpstr>
      <vt:lpstr>Collagen diseases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2016-12-29T05:54:24Z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