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6"/>
  </p:notesMasterIdLst>
  <p:sldIdLst>
    <p:sldId id="297" r:id="rId4"/>
    <p:sldId id="257" r:id="rId5"/>
    <p:sldId id="320" r:id="rId6"/>
    <p:sldId id="321" r:id="rId7"/>
    <p:sldId id="322" r:id="rId8"/>
    <p:sldId id="324" r:id="rId9"/>
    <p:sldId id="334" r:id="rId10"/>
    <p:sldId id="335" r:id="rId11"/>
    <p:sldId id="325" r:id="rId12"/>
    <p:sldId id="337" r:id="rId13"/>
    <p:sldId id="347" r:id="rId14"/>
    <p:sldId id="338" r:id="rId15"/>
    <p:sldId id="348" r:id="rId16"/>
    <p:sldId id="328" r:id="rId17"/>
    <p:sldId id="329" r:id="rId18"/>
    <p:sldId id="345" r:id="rId19"/>
    <p:sldId id="346" r:id="rId20"/>
    <p:sldId id="330" r:id="rId21"/>
    <p:sldId id="331" r:id="rId22"/>
    <p:sldId id="339" r:id="rId23"/>
    <p:sldId id="343" r:id="rId24"/>
    <p:sldId id="298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9900"/>
    <a:srgbClr val="FFCC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1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3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9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6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090738-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382000" cy="1905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</a:t>
            </a:r>
            <a:r>
              <a:rPr lang="en-US" sz="3200" b="1" dirty="0" smtClean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>
              <a:solidFill>
                <a:srgbClr val="DCE6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Mycetoma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en-US" sz="3200" b="1" u="sng" dirty="0" smtClean="0">
              <a:solidFill>
                <a:srgbClr val="BFBFBF"/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200" b="1" u="sng" dirty="0" smtClean="0">
              <a:solidFill>
                <a:srgbClr val="BFBFBF"/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and other Subcutaneous Mycoses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72" y="228600"/>
            <a:ext cx="7772400" cy="86558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samples: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Biopsy tissue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(Superficial samples of the draining sinuses are inadequate)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(for serology only)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Direct microscopic examination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Microscopic examination: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Histological sections: </a:t>
            </a:r>
            <a:r>
              <a:rPr lang="en-US" dirty="0" err="1" smtClean="0">
                <a:solidFill>
                  <a:schemeClr val="bg1"/>
                </a:solidFill>
              </a:rPr>
              <a:t>Hematoxylin</a:t>
            </a:r>
            <a:r>
              <a:rPr lang="en-US" dirty="0" smtClean="0">
                <a:solidFill>
                  <a:schemeClr val="bg1"/>
                </a:solidFill>
              </a:rPr>
              <a:t>-Eosin,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Smears: Stain with </a:t>
            </a:r>
            <a:r>
              <a:rPr lang="en-US" dirty="0" err="1" smtClean="0">
                <a:solidFill>
                  <a:schemeClr val="bg1"/>
                </a:solidFill>
              </a:rPr>
              <a:t>Giemsa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Gomori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methenamine</a:t>
            </a:r>
            <a:r>
              <a:rPr lang="en-US" dirty="0" smtClean="0">
                <a:solidFill>
                  <a:schemeClr val="bg1"/>
                </a:solidFill>
              </a:rPr>
              <a:t> silver (Fungi)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             Stain with Gram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200" b="1" u="sng" dirty="0" smtClean="0">
                <a:solidFill>
                  <a:srgbClr val="FFFF00"/>
                </a:solidFill>
              </a:rPr>
              <a:t>Grains</a:t>
            </a:r>
            <a:r>
              <a:rPr lang="en-US" dirty="0" smtClean="0">
                <a:solidFill>
                  <a:schemeClr val="bg1"/>
                </a:solidFill>
              </a:rPr>
              <a:t> (Observing the size of the filaments , the color of the grain)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e.g.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White-to-yellow grains indicate </a:t>
            </a:r>
            <a:r>
              <a:rPr lang="en-US" i="1" dirty="0" smtClean="0">
                <a:solidFill>
                  <a:schemeClr val="bg1"/>
                </a:solidFill>
              </a:rPr>
              <a:t>P . </a:t>
            </a:r>
            <a:r>
              <a:rPr lang="en-US" i="1" dirty="0" err="1" smtClean="0">
                <a:solidFill>
                  <a:schemeClr val="bg1"/>
                </a:solidFill>
              </a:rPr>
              <a:t>boydii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Nocardia</a:t>
            </a:r>
            <a:r>
              <a:rPr lang="en-US" dirty="0" smtClean="0">
                <a:solidFill>
                  <a:schemeClr val="bg1"/>
                </a:solidFill>
              </a:rPr>
              <a:t> species, or </a:t>
            </a:r>
            <a:r>
              <a:rPr lang="en-US" i="1" dirty="0" smtClean="0">
                <a:solidFill>
                  <a:schemeClr val="bg1"/>
                </a:solidFill>
              </a:rPr>
              <a:t>A.  </a:t>
            </a:r>
            <a:r>
              <a:rPr lang="en-US" i="1" dirty="0" err="1" smtClean="0">
                <a:solidFill>
                  <a:schemeClr val="bg1"/>
                </a:solidFill>
              </a:rPr>
              <a:t>madurae</a:t>
            </a:r>
            <a:r>
              <a:rPr lang="en-US" dirty="0" smtClean="0">
                <a:solidFill>
                  <a:schemeClr val="bg1"/>
                </a:solidFill>
              </a:rPr>
              <a:t> infection.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Black grains indicate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dirty="0" smtClean="0">
                <a:solidFill>
                  <a:schemeClr val="bg1"/>
                </a:solidFill>
              </a:rPr>
              <a:t> species infection.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y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864" y="1676400"/>
            <a:ext cx="3384376" cy="23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ycetoma grain"/>
          <p:cNvPicPr>
            <a:picLocks noChangeAspect="1" noChangeArrowheads="1"/>
          </p:cNvPicPr>
          <p:nvPr/>
        </p:nvPicPr>
        <p:blipFill>
          <a:blip r:embed="rId3" cstate="print"/>
          <a:srcRect l="4514" t="3275" r="3224" b="4294"/>
          <a:stretch>
            <a:fillRect/>
          </a:stretch>
        </p:blipFill>
        <p:spPr bwMode="auto">
          <a:xfrm>
            <a:off x="4427241" y="16764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65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684" y="4038600"/>
            <a:ext cx="3417028" cy="23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67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240" y="4052664"/>
            <a:ext cx="3198109" cy="2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228600"/>
            <a:ext cx="464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C000"/>
                </a:solidFill>
                <a:latin typeface="+mj-lt"/>
              </a:rPr>
              <a:t>Mycetoma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                Grains (granules)</a:t>
            </a:r>
            <a:endParaRPr lang="en-US" sz="28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1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905000"/>
            <a:ext cx="77724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900" dirty="0" smtClean="0">
                <a:solidFill>
                  <a:srgbClr val="FFFF00"/>
                </a:solidFill>
              </a:rPr>
              <a:t>Culture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900" dirty="0" smtClean="0"/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Media such as </a:t>
            </a:r>
            <a:r>
              <a:rPr lang="en-US" sz="2900" dirty="0" err="1" smtClean="0">
                <a:solidFill>
                  <a:schemeClr val="bg1"/>
                </a:solidFill>
              </a:rPr>
              <a:t>Sabouraud</a:t>
            </a:r>
            <a:r>
              <a:rPr lang="en-US" sz="2900" dirty="0" smtClean="0">
                <a:solidFill>
                  <a:schemeClr val="bg1"/>
                </a:solidFill>
              </a:rPr>
              <a:t> dextrose agar  (SDA) to isolate fungi 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Blood agar to isolate bacteria. 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Fungi are identified based on the macroscopic and microscopic features.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For </a:t>
            </a:r>
            <a:r>
              <a:rPr lang="en-US" sz="2900" dirty="0" err="1" smtClean="0">
                <a:solidFill>
                  <a:schemeClr val="bg1"/>
                </a:solidFill>
              </a:rPr>
              <a:t>Actinomycetes</a:t>
            </a:r>
            <a:r>
              <a:rPr lang="en-US" sz="2900" dirty="0" smtClean="0">
                <a:solidFill>
                  <a:schemeClr val="bg1"/>
                </a:solidFill>
              </a:rPr>
              <a:t> biochemical and other tests are  used for identification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60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6193"/>
          <a:stretch>
            <a:fillRect/>
          </a:stretch>
        </p:blipFill>
        <p:spPr bwMode="auto">
          <a:xfrm>
            <a:off x="457200" y="1715752"/>
            <a:ext cx="3384376" cy="26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69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3" cstate="print"/>
          <a:srcRect b="11192"/>
          <a:stretch>
            <a:fillRect/>
          </a:stretch>
        </p:blipFill>
        <p:spPr bwMode="auto">
          <a:xfrm>
            <a:off x="3913582" y="1716138"/>
            <a:ext cx="3096345" cy="26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ar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" y="4468746"/>
            <a:ext cx="3384376" cy="2088232"/>
          </a:xfrm>
          <a:prstGeom prst="rect">
            <a:avLst/>
          </a:prstGeom>
        </p:spPr>
      </p:pic>
      <p:pic>
        <p:nvPicPr>
          <p:cNvPr id="7" name="Picture 6" descr="act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3583" y="4468746"/>
            <a:ext cx="3096344" cy="2088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05260" y="2558143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+mn-lt"/>
              </a:rPr>
              <a:t>Madurella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Species</a:t>
            </a: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5260" y="4858133"/>
            <a:ext cx="154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Actinomycetes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chemeClr val="bg1"/>
                </a:solidFill>
              </a:rPr>
              <a:t>Mycetoma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          </a:t>
            </a:r>
            <a:r>
              <a:rPr lang="en-US" sz="3200" dirty="0" smtClean="0">
                <a:solidFill>
                  <a:schemeClr val="bg1"/>
                </a:solidFill>
              </a:rPr>
              <a:t>Diagnosis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47800"/>
            <a:ext cx="830803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5000" dirty="0" smtClean="0">
                <a:solidFill>
                  <a:srgbClr val="FFFF00"/>
                </a:solidFill>
              </a:rPr>
              <a:t>Treatment</a:t>
            </a:r>
          </a:p>
          <a:p>
            <a:pPr lvl="1"/>
            <a:endParaRPr lang="en-US" dirty="0" smtClean="0"/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  :   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</a:t>
            </a:r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:   </a:t>
            </a:r>
            <a:r>
              <a:rPr lang="en-US" sz="2900" dirty="0" err="1" smtClean="0">
                <a:solidFill>
                  <a:schemeClr val="bg1"/>
                </a:solidFill>
              </a:rPr>
              <a:t>Trimethoprim-sulfamethoxazole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err="1" smtClean="0">
                <a:solidFill>
                  <a:schemeClr val="bg1"/>
                </a:solidFill>
              </a:rPr>
              <a:t>Dapsone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Streptomycin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smtClean="0">
                <a:solidFill>
                  <a:srgbClr val="FFC000"/>
                </a:solidFill>
              </a:rPr>
              <a:t>Combination of 2 drugs  is used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Therapy is suggested for several months or years (1-2 years or more)</a:t>
            </a: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900" dirty="0" err="1" smtClean="0">
                <a:solidFill>
                  <a:schemeClr val="bg1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 generally respond better to treatment than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Radiologic tests (bone radiographs) if bone involvement is suspected</a:t>
            </a:r>
          </a:p>
          <a:p>
            <a:pPr>
              <a:buFont typeface="Wingdings" pitchFamily="2" charset="2"/>
              <a:buChar char="Ø"/>
            </a:pPr>
            <a:endParaRPr lang="en-US" sz="2900" dirty="0" smtClean="0"/>
          </a:p>
          <a:p>
            <a:r>
              <a:rPr lang="en-US" sz="2900" b="1" dirty="0" smtClean="0">
                <a:solidFill>
                  <a:srgbClr val="FFFF00"/>
                </a:solidFill>
              </a:rPr>
              <a:t>Surgical Care:  </a:t>
            </a:r>
            <a:r>
              <a:rPr lang="en-US" sz="2900" dirty="0" smtClean="0">
                <a:solidFill>
                  <a:schemeClr val="bg1"/>
                </a:solidFill>
              </a:rPr>
              <a:t>In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, surgical treatment (debridement or amputation)  in patient  not responding to medical treatment alone and if bone is involved. </a:t>
            </a:r>
          </a:p>
          <a:p>
            <a:endParaRPr lang="en-US" sz="29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376"/>
            <a:ext cx="7772400" cy="54633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01" y="1676400"/>
            <a:ext cx="8176255" cy="38862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1800" dirty="0" smtClean="0">
                <a:solidFill>
                  <a:schemeClr val="bg1"/>
                </a:solidFill>
              </a:rPr>
              <a:t>Chronic localized firm Subcutaneous masses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Facial  </a:t>
            </a:r>
            <a:r>
              <a:rPr lang="en-US" sz="1800" dirty="0" smtClean="0">
                <a:solidFill>
                  <a:schemeClr val="bg1"/>
                </a:solidFill>
              </a:rPr>
              <a:t>area or other like hand, arm, leg, thigh.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Firm </a:t>
            </a:r>
            <a:r>
              <a:rPr lang="en-US" sz="1800" dirty="0" smtClean="0">
                <a:solidFill>
                  <a:schemeClr val="bg1"/>
                </a:solidFill>
              </a:rPr>
              <a:t>swelling of site with intact skin-Distortion. Direct spread to adjacent bone and tissue.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Acquired via  traumatic implantation of spores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needle-stick</a:t>
            </a:r>
            <a:r>
              <a:rPr lang="en-US" sz="1700" dirty="0" smtClean="0">
                <a:solidFill>
                  <a:schemeClr val="bg1"/>
                </a:solidFill>
              </a:rPr>
              <a:t>, tattooing, contaminated surgical dressings, burn wound</a:t>
            </a:r>
          </a:p>
          <a:p>
            <a:pPr marL="342900" indent="-342900" algn="just">
              <a:spcBef>
                <a:spcPct val="50000"/>
              </a:spcBef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Etiology</a:t>
            </a:r>
            <a:r>
              <a:rPr lang="en-US" sz="2400" b="1" dirty="0" smtClean="0">
                <a:solidFill>
                  <a:srgbClr val="FFFF00"/>
                </a:solidFill>
              </a:rPr>
              <a:t>: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Mould fungi of the </a:t>
            </a:r>
            <a:r>
              <a:rPr lang="en-US" sz="1800" dirty="0" err="1" smtClean="0">
                <a:solidFill>
                  <a:schemeClr val="bg1"/>
                </a:solidFill>
              </a:rPr>
              <a:t>Zygomycetes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Entomophthorales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Mucorales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lvl="2" indent="-342900" algn="just"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Entomophthorales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i="1" dirty="0" err="1" smtClean="0">
                <a:solidFill>
                  <a:schemeClr val="bg1"/>
                </a:solidFill>
              </a:rPr>
              <a:t>Conidiobolus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coronatus</a:t>
            </a:r>
            <a:r>
              <a:rPr lang="en-US" sz="1800" i="1" dirty="0" smtClean="0">
                <a:solidFill>
                  <a:schemeClr val="bg1"/>
                </a:solidFill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</a:rPr>
              <a:t>Basidiobolus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ranarun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lvl="2" indent="-342900" algn="just">
              <a:spcBef>
                <a:spcPct val="50000"/>
              </a:spcBef>
            </a:pPr>
            <a:r>
              <a:rPr lang="en-US" sz="1900" dirty="0" err="1" smtClean="0">
                <a:solidFill>
                  <a:schemeClr val="bg1"/>
                </a:solidFill>
              </a:rPr>
              <a:t>Mucorales</a:t>
            </a:r>
            <a:r>
              <a:rPr lang="en-US" sz="1900" dirty="0" smtClean="0">
                <a:solidFill>
                  <a:schemeClr val="bg1"/>
                </a:solidFill>
              </a:rPr>
              <a:t>:  </a:t>
            </a:r>
            <a:r>
              <a:rPr lang="en-US" sz="1900" i="1" dirty="0" err="1" smtClean="0">
                <a:solidFill>
                  <a:schemeClr val="bg1"/>
                </a:solidFill>
              </a:rPr>
              <a:t>Rhizopus</a:t>
            </a:r>
            <a:r>
              <a:rPr lang="en-US" sz="1900" dirty="0" smtClean="0">
                <a:solidFill>
                  <a:schemeClr val="bg1"/>
                </a:solidFill>
              </a:rPr>
              <a:t>, </a:t>
            </a:r>
            <a:r>
              <a:rPr lang="en-US" sz="1900" i="1" dirty="0" err="1" smtClean="0">
                <a:solidFill>
                  <a:schemeClr val="bg1"/>
                </a:solidFill>
              </a:rPr>
              <a:t>Mucor</a:t>
            </a:r>
            <a:endParaRPr lang="en-US" sz="19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zygomycosi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982" y="2053061"/>
            <a:ext cx="3031861" cy="2178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2" y="4285138"/>
            <a:ext cx="3102242" cy="2064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3" r="49368"/>
          <a:stretch/>
        </p:blipFill>
        <p:spPr>
          <a:xfrm>
            <a:off x="4572000" y="2007045"/>
            <a:ext cx="3276600" cy="42468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290376"/>
            <a:ext cx="7772400" cy="5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kern="0" smtClean="0">
                <a:solidFill>
                  <a:schemeClr val="bg1"/>
                </a:solidFill>
              </a:rPr>
              <a:t>Subcutaneous zygomycosis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0146" y="5831295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</a:rPr>
              <a:t>Basidiobolus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ranarum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758490"/>
            <a:ext cx="77724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Gastrointestinal</a:t>
            </a:r>
          </a:p>
          <a:p>
            <a:pPr lvl="1"/>
            <a:r>
              <a:rPr lang="en-US" sz="3200" dirty="0" err="1" smtClean="0">
                <a:solidFill>
                  <a:srgbClr val="FFC000"/>
                </a:solidFill>
                <a:latin typeface="+mn-lt"/>
              </a:rPr>
              <a:t>Basidiobolomycosis</a:t>
            </a:r>
            <a:endParaRPr lang="en-US" sz="3200" dirty="0" smtClean="0">
              <a:solidFill>
                <a:srgbClr val="FFC000"/>
              </a:solidFill>
              <a:latin typeface="+mn-lt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</a:rPr>
              <a:t>Basidiobolus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species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are filamentous fungi that belong to the order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Entomophthorales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Zygomycete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466360"/>
            <a:ext cx="7772400" cy="54633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ycology.adelaide.edu.au/images/unk-may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39392"/>
            <a:ext cx="3135750" cy="18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lture of Basidiololus rana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06" y="3939392"/>
            <a:ext cx="21431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7520"/>
            <a:ext cx="7772400" cy="69035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FFFF66"/>
                </a:solidFill>
              </a:rPr>
              <a:t>Laboratory Diagnosis: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Specimen: Biopsy tissue</a:t>
            </a:r>
          </a:p>
          <a:p>
            <a:endParaRPr lang="en-US" dirty="0" smtClean="0"/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Direct microscopy: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stained sections or smears: broad non-</a:t>
            </a:r>
            <a:r>
              <a:rPr lang="en-US" sz="2200" dirty="0" err="1" smtClean="0">
                <a:solidFill>
                  <a:schemeClr val="bg1"/>
                </a:solidFill>
              </a:rPr>
              <a:t>septate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hyphae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Culture</a:t>
            </a:r>
            <a:r>
              <a:rPr lang="en-US" sz="2200" dirty="0" smtClean="0">
                <a:solidFill>
                  <a:schemeClr val="bg1"/>
                </a:solidFill>
              </a:rPr>
              <a:t>: Culture on SDA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b="1" dirty="0" smtClean="0">
                <a:solidFill>
                  <a:srgbClr val="FFFF66"/>
                </a:solidFill>
              </a:rPr>
              <a:t>Treatment:</a:t>
            </a:r>
          </a:p>
          <a:p>
            <a:endParaRPr lang="en-US" sz="2000" b="1" dirty="0" smtClean="0">
              <a:solidFill>
                <a:srgbClr val="FFFF66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Oral Potassium iodide (KI)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Amphotericin</a:t>
            </a:r>
            <a:r>
              <a:rPr lang="en-US" sz="2400" dirty="0" smtClean="0">
                <a:solidFill>
                  <a:schemeClr val="bg1"/>
                </a:solidFill>
              </a:rPr>
              <a:t> B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Posaconazole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5" descr="zy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29718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18344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Phaeohyphomycosis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7772400" cy="4920952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Is  a group of fungal infections caused by </a:t>
            </a:r>
            <a:r>
              <a:rPr lang="en-US" sz="3300" dirty="0" err="1" smtClean="0">
                <a:solidFill>
                  <a:schemeClr val="bg1"/>
                </a:solidFill>
              </a:rPr>
              <a:t>dematiaceous</a:t>
            </a:r>
            <a:r>
              <a:rPr lang="en-US" sz="3300" dirty="0" smtClean="0">
                <a:solidFill>
                  <a:schemeClr val="bg1"/>
                </a:solidFill>
              </a:rPr>
              <a:t> (darkly pigmented) fungi widely distributed in the environment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Subcutaneous or brain Abscess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Presents as nodules or </a:t>
            </a:r>
            <a:r>
              <a:rPr lang="en-US" sz="3300" dirty="0" err="1" smtClean="0">
                <a:solidFill>
                  <a:schemeClr val="bg1"/>
                </a:solidFill>
              </a:rPr>
              <a:t>erythematous</a:t>
            </a:r>
            <a:r>
              <a:rPr lang="en-US" sz="3300" dirty="0" smtClean="0">
                <a:solidFill>
                  <a:schemeClr val="bg1"/>
                </a:solidFill>
              </a:rPr>
              <a:t> plaques with no systemic involvement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Affected site:  Thigh, legs, feet, arms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3800" b="1" dirty="0" smtClean="0">
                <a:solidFill>
                  <a:srgbClr val="FFFF66"/>
                </a:solidFill>
              </a:rPr>
              <a:t>Etiology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900" dirty="0" err="1" smtClean="0">
                <a:solidFill>
                  <a:schemeClr val="bg1"/>
                </a:solidFill>
              </a:rPr>
              <a:t>Dematiaceous</a:t>
            </a:r>
            <a:r>
              <a:rPr lang="en-US" sz="2900" dirty="0" smtClean="0">
                <a:solidFill>
                  <a:schemeClr val="bg1"/>
                </a:solidFill>
              </a:rPr>
              <a:t> mold fungi. 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common: </a:t>
            </a:r>
            <a:r>
              <a:rPr lang="en-US" sz="2900" i="1" dirty="0" err="1" smtClean="0">
                <a:solidFill>
                  <a:schemeClr val="bg1"/>
                </a:solidFill>
              </a:rPr>
              <a:t>Cladosporium</a:t>
            </a:r>
            <a:r>
              <a:rPr lang="en-US" sz="2900" i="1" dirty="0" smtClean="0">
                <a:solidFill>
                  <a:schemeClr val="bg1"/>
                </a:solidFill>
              </a:rPr>
              <a:t>, </a:t>
            </a:r>
            <a:r>
              <a:rPr lang="en-US" sz="2900" i="1" dirty="0" err="1" smtClean="0">
                <a:solidFill>
                  <a:schemeClr val="bg1"/>
                </a:solidFill>
              </a:rPr>
              <a:t>Exophiala</a:t>
            </a:r>
            <a:r>
              <a:rPr lang="en-US" sz="2900" i="1" dirty="0" smtClean="0">
                <a:solidFill>
                  <a:schemeClr val="bg1"/>
                </a:solidFill>
              </a:rPr>
              <a:t>, </a:t>
            </a:r>
            <a:r>
              <a:rPr lang="en-US" sz="2900" i="1" dirty="0" err="1" smtClean="0">
                <a:solidFill>
                  <a:schemeClr val="bg1"/>
                </a:solidFill>
              </a:rPr>
              <a:t>Cladophialophora</a:t>
            </a:r>
            <a:endParaRPr lang="en-US" sz="2900" i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Diagnosis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Specimens</a:t>
            </a:r>
            <a:r>
              <a:rPr lang="en-US" sz="3300" dirty="0" smtClean="0">
                <a:solidFill>
                  <a:schemeClr val="bg1"/>
                </a:solidFill>
              </a:rPr>
              <a:t>:  Pus, biopsy tissue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Direct Microscopy: KOH &amp; smears will </a:t>
            </a:r>
            <a:r>
              <a:rPr lang="en-US" sz="3300" dirty="0" smtClean="0">
                <a:solidFill>
                  <a:srgbClr val="FFC000"/>
                </a:solidFill>
              </a:rPr>
              <a:t>show brown </a:t>
            </a:r>
            <a:r>
              <a:rPr lang="en-US" sz="3300" dirty="0" err="1" smtClean="0">
                <a:solidFill>
                  <a:srgbClr val="FFC000"/>
                </a:solidFill>
              </a:rPr>
              <a:t>septate</a:t>
            </a:r>
            <a:r>
              <a:rPr lang="en-US" sz="3300" dirty="0" smtClean="0">
                <a:solidFill>
                  <a:srgbClr val="FFC000"/>
                </a:solidFill>
              </a:rPr>
              <a:t> fungal </a:t>
            </a:r>
            <a:r>
              <a:rPr lang="en-US" sz="3300" dirty="0" err="1" smtClean="0">
                <a:solidFill>
                  <a:srgbClr val="FFC000"/>
                </a:solidFill>
              </a:rPr>
              <a:t>hyphae</a:t>
            </a:r>
            <a:endParaRPr lang="en-US" sz="3300" dirty="0" smtClean="0">
              <a:solidFill>
                <a:srgbClr val="FFC000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Culture: On SDA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</a:rPr>
              <a:t>Treatment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The treatment of choice is  Surgical excision of the lesion 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Antifungal (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, </a:t>
            </a:r>
            <a:r>
              <a:rPr lang="en-US" sz="2900" dirty="0" err="1" smtClean="0">
                <a:solidFill>
                  <a:schemeClr val="bg1"/>
                </a:solidFill>
              </a:rPr>
              <a:t>Posaconazole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and the clinical features of the disease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other common subcutaneous mycosis and their clinical features.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Know the main fungi that affect subcutaneous tissues, muscles and bones.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the clinical settings of such infections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Know the laboratory diagnosis, and treatment of these infections.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77724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Sporotrichosis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5013176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Subcutaneous , deep </a:t>
            </a:r>
            <a:r>
              <a:rPr lang="en-US" sz="2600" dirty="0" err="1" smtClean="0">
                <a:solidFill>
                  <a:schemeClr val="bg1"/>
                </a:solidFill>
              </a:rPr>
              <a:t>cutaneous</a:t>
            </a:r>
            <a:r>
              <a:rPr lang="en-US" sz="2600" dirty="0" smtClean="0">
                <a:solidFill>
                  <a:schemeClr val="bg1"/>
                </a:solidFill>
              </a:rPr>
              <a:t>  or systemic fungal infection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err="1" smtClean="0">
                <a:solidFill>
                  <a:schemeClr val="bg1"/>
                </a:solidFill>
              </a:rPr>
              <a:t>Inoculaion</a:t>
            </a:r>
            <a:r>
              <a:rPr lang="en-US" sz="2600" dirty="0" smtClean="0">
                <a:solidFill>
                  <a:schemeClr val="bg1"/>
                </a:solidFill>
              </a:rPr>
              <a:t> into the skin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Can present as   </a:t>
            </a:r>
          </a:p>
          <a:p>
            <a:pPr lvl="1"/>
            <a:r>
              <a:rPr lang="en-US" sz="1700" dirty="0" smtClean="0">
                <a:solidFill>
                  <a:schemeClr val="bg1"/>
                </a:solidFill>
              </a:rPr>
              <a:t>plaque (subcutaneous nodules)</a:t>
            </a: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Lymphanginitic</a:t>
            </a:r>
            <a:endParaRPr lang="en-US" sz="1700" dirty="0" smtClean="0">
              <a:solidFill>
                <a:schemeClr val="bg1"/>
              </a:solidFill>
            </a:endParaRP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Dissiminated</a:t>
            </a:r>
            <a:endParaRPr lang="en-US" sz="17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Etiology:             </a:t>
            </a:r>
            <a:r>
              <a:rPr lang="en-US" i="1" dirty="0" err="1" smtClean="0">
                <a:solidFill>
                  <a:srgbClr val="FFFF66"/>
                </a:solidFill>
              </a:rPr>
              <a:t>Sporothrix</a:t>
            </a:r>
            <a:r>
              <a:rPr lang="en-US" i="1" dirty="0" smtClean="0">
                <a:solidFill>
                  <a:srgbClr val="FFFF66"/>
                </a:solidFill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</a:rPr>
              <a:t>schenckii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Dimorphic fungus</a:t>
            </a:r>
          </a:p>
          <a:p>
            <a:endParaRPr lang="en-US" dirty="0" smtClean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66"/>
                </a:solidFill>
              </a:rPr>
              <a:t>Laboratory Diagnosis:                   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Specimen: Biopsy tissue,  pus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 Microscopy: smear will show Finger-like yeast cells 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Cigar shaped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Culture:  On SDA at room temperature and at 37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Treatment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Itraconazole</a:t>
            </a:r>
            <a:r>
              <a:rPr lang="en-US" dirty="0" smtClean="0">
                <a:solidFill>
                  <a:schemeClr val="bg1"/>
                </a:solidFill>
              </a:rPr>
              <a:t>,  KI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24FF15.jpg"/>
          <p:cNvPicPr>
            <a:picLocks noChangeAspect="1"/>
          </p:cNvPicPr>
          <p:nvPr/>
        </p:nvPicPr>
        <p:blipFill>
          <a:blip r:embed="rId3" cstate="print"/>
          <a:srcRect b="5577"/>
          <a:stretch>
            <a:fillRect/>
          </a:stretch>
        </p:blipFill>
        <p:spPr bwMode="auto">
          <a:xfrm>
            <a:off x="3491880" y="177281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FF16.jpg"/>
          <p:cNvPicPr>
            <a:picLocks noChangeAspect="1"/>
          </p:cNvPicPr>
          <p:nvPr/>
        </p:nvPicPr>
        <p:blipFill>
          <a:blip r:embed="rId4" cstate="print"/>
          <a:srcRect b="4348"/>
          <a:stretch>
            <a:fillRect/>
          </a:stretch>
        </p:blipFill>
        <p:spPr bwMode="auto">
          <a:xfrm>
            <a:off x="6012160" y="1772817"/>
            <a:ext cx="266586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4FF17.jpg"/>
          <p:cNvPicPr>
            <a:picLocks noChangeAspect="1"/>
          </p:cNvPicPr>
          <p:nvPr/>
        </p:nvPicPr>
        <p:blipFill>
          <a:blip r:embed="rId5" cstate="print"/>
          <a:srcRect l="4364" b="14849"/>
          <a:stretch>
            <a:fillRect/>
          </a:stretch>
        </p:blipFill>
        <p:spPr bwMode="auto">
          <a:xfrm>
            <a:off x="5580112" y="3461792"/>
            <a:ext cx="31560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7620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Bone and joint infections </a:t>
            </a: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en-US" sz="12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They are uncommon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Not as isolated clinical problem 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Result from:</a:t>
            </a:r>
          </a:p>
          <a:p>
            <a:pPr lvl="1" algn="l" rtl="0"/>
            <a:r>
              <a:rPr lang="en-US" sz="1600" dirty="0" err="1" smtClean="0">
                <a:solidFill>
                  <a:schemeClr val="bg1"/>
                </a:solidFill>
              </a:rPr>
              <a:t>Hematogenous</a:t>
            </a:r>
            <a:r>
              <a:rPr lang="en-US" sz="1600" dirty="0" smtClean="0">
                <a:solidFill>
                  <a:schemeClr val="bg1"/>
                </a:solidFill>
              </a:rPr>
              <a:t> dissemination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Presence of foreign body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Direct inoculation of organism (trauma, surgery , etc)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Spared through direct extension of infection to the bone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e.g.  </a:t>
            </a:r>
            <a:r>
              <a:rPr lang="en-US" sz="1600" dirty="0" err="1" smtClean="0">
                <a:solidFill>
                  <a:schemeClr val="bg1"/>
                </a:solidFill>
              </a:rPr>
              <a:t>Rhinocerebral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Aspergillosis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mycetoma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l" rtl="0"/>
            <a:endParaRPr lang="en-US" sz="1600" dirty="0" smtClean="0">
              <a:solidFill>
                <a:srgbClr val="FFC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Osteomyelitis</a:t>
            </a: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Joint infections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</a:p>
          <a:p>
            <a:pPr algn="l" rtl="0"/>
            <a:r>
              <a:rPr lang="en-US" sz="1600" i="1" dirty="0" smtClean="0">
                <a:solidFill>
                  <a:schemeClr val="bg1"/>
                </a:solidFill>
              </a:rPr>
              <a:t>Candida species</a:t>
            </a:r>
          </a:p>
          <a:p>
            <a:pPr algn="l" rtl="0"/>
            <a:r>
              <a:rPr lang="en-US" sz="1600" i="1" dirty="0" err="1" smtClean="0">
                <a:solidFill>
                  <a:schemeClr val="bg1"/>
                </a:solidFill>
              </a:rPr>
              <a:t>Aspergillus</a:t>
            </a:r>
            <a:r>
              <a:rPr lang="en-US" sz="1600" i="1" dirty="0" smtClean="0">
                <a:solidFill>
                  <a:schemeClr val="bg1"/>
                </a:solidFill>
              </a:rPr>
              <a:t> species </a:t>
            </a:r>
            <a:r>
              <a:rPr lang="en-US" sz="1600" dirty="0" smtClean="0">
                <a:solidFill>
                  <a:schemeClr val="bg1"/>
                </a:solidFill>
              </a:rPr>
              <a:t>and mould fungi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algn="l" rtl="0"/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Blastomyces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dermatiditis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Coccidioides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immitis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Histoplasma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capsulatum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Paracoccidiodes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brasiliensis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94336"/>
            <a:ext cx="5809928" cy="94866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03244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Fungal infections involving the dermis, subcutaneous tissues, muscle and may extend to bone.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They are initiated by trauma to the skin. 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Are difficult to treat and surgical intervention is frequently employed.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Diseases in healthy host, however, more severe disease in </a:t>
            </a:r>
            <a:r>
              <a:rPr lang="en-US" sz="2000" dirty="0" err="1" smtClean="0">
                <a:solidFill>
                  <a:schemeClr val="bg1"/>
                </a:solidFill>
              </a:rPr>
              <a:t>immunocompromised</a:t>
            </a:r>
            <a:r>
              <a:rPr lang="en-US" sz="2000" dirty="0" smtClean="0">
                <a:solidFill>
                  <a:schemeClr val="bg1"/>
                </a:solidFill>
              </a:rPr>
              <a:t> host.</a:t>
            </a:r>
          </a:p>
          <a:p>
            <a:pPr marL="342900" indent="-342900" algn="just"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0144"/>
            <a:ext cx="7772400" cy="136245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4038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Mycetoma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Subcutaneous </a:t>
            </a:r>
            <a:r>
              <a:rPr lang="en-AU" sz="2400" dirty="0" err="1" smtClean="0">
                <a:solidFill>
                  <a:schemeClr val="bg1"/>
                </a:solidFill>
              </a:rPr>
              <a:t>zygomycosis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Sporotrichosis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Chromoblastomycosis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Pheohyphomycosis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Rhinosporidiosis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Lobomycosis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endParaRPr lang="en-AU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hlink"/>
              </a:buClr>
              <a:buSzPct val="80000"/>
            </a:pPr>
            <a:endParaRPr lang="en-AU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6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828800"/>
            <a:ext cx="7992888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chemeClr val="bg1"/>
                </a:solidFill>
              </a:rPr>
              <a:t>Mycetoma</a:t>
            </a:r>
            <a:r>
              <a:rPr lang="en-US" sz="1800" dirty="0" smtClean="0">
                <a:solidFill>
                  <a:schemeClr val="bg1"/>
                </a:solidFill>
              </a:rPr>
              <a:t> is a chronic, </a:t>
            </a:r>
            <a:r>
              <a:rPr lang="en-US" sz="1800" dirty="0" err="1" smtClean="0">
                <a:solidFill>
                  <a:schemeClr val="bg1"/>
                </a:solidFill>
              </a:rPr>
              <a:t>granulomatous</a:t>
            </a:r>
            <a:r>
              <a:rPr lang="en-US" sz="1800" dirty="0" smtClean="0">
                <a:solidFill>
                  <a:schemeClr val="bg1"/>
                </a:solidFill>
              </a:rPr>
              <a:t> disease of the skin and subcutaneous tissue, which sometimes involves muscle, and bones.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It is characterized by Swelling , abscess formation, and multiple draining sinuses that exude characteristic grains of clumped organisms 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 It typically affects the lower extremities, but also other areas of the body e.g. hand, back and neck.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The disease was first described in the Madura district of India in 1842,  (Madura foot).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43456"/>
            <a:ext cx="8610600" cy="480974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Classified as 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Eumycetoma</a:t>
            </a:r>
            <a:r>
              <a:rPr lang="en-US" sz="1900" dirty="0" smtClean="0">
                <a:solidFill>
                  <a:schemeClr val="bg1"/>
                </a:solidFill>
              </a:rPr>
              <a:t>:            those caused by fungi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Actinomycetoma</a:t>
            </a:r>
            <a:r>
              <a:rPr lang="en-US" sz="1900" dirty="0" smtClean="0">
                <a:solidFill>
                  <a:schemeClr val="bg1"/>
                </a:solidFill>
              </a:rPr>
              <a:t>:     those caused by aerobic filamentous bacteria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is endemic in tropical, subtropical, and temperate regions.  Sudan, Senegal, Somalia, India, Pakistan, Mexico, Venezuela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Is more common in men than in women (ratio is 3:1).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Commonly in people who work in rural areas, framers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66"/>
                </a:solidFill>
              </a:rPr>
              <a:t>Mycetoma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812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 smtClean="0">
                <a:solidFill>
                  <a:schemeClr val="bg1"/>
                </a:solidFill>
              </a:rPr>
              <a:t>Mycetoma</a:t>
            </a:r>
            <a:r>
              <a:rPr lang="en-US" sz="3400" dirty="0" smtClean="0">
                <a:solidFill>
                  <a:schemeClr val="bg1"/>
                </a:solidFill>
              </a:rPr>
              <a:t> is acquired via trauma of the skin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Trauma  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painless subcutaneous firm nodule is observed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massive swelling with skin rupture, and sinus tract formation</a:t>
            </a:r>
            <a:endParaRPr lang="en-US" sz="29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old sinuses close and new ones open, draining exudates  with grains (granules)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Grains may sometimes be seen with the naked eye.</a:t>
            </a:r>
          </a:p>
          <a:p>
            <a:endParaRPr lang="en-US" dirty="0" smtClean="0">
              <a:solidFill>
                <a:schemeClr val="bg1"/>
              </a:solidFill>
              <a:hlinkClick r:id="rId3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60168" y="324898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43400" y="409384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ycetoma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4104431" cy="26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4FF14.jpg"/>
          <p:cNvPicPr>
            <a:picLocks noChangeAspect="1"/>
          </p:cNvPicPr>
          <p:nvPr/>
        </p:nvPicPr>
        <p:blipFill>
          <a:blip r:embed="rId4" cstate="print"/>
          <a:srcRect b="5676"/>
          <a:stretch>
            <a:fillRect/>
          </a:stretch>
        </p:blipFill>
        <p:spPr bwMode="auto">
          <a:xfrm>
            <a:off x="1763713" y="1131565"/>
            <a:ext cx="4464050" cy="2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28800"/>
            <a:ext cx="7772400" cy="484056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3000" b="1" dirty="0" smtClean="0">
              <a:solidFill>
                <a:srgbClr val="FFFF00"/>
              </a:solidFill>
            </a:endParaRPr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Eumycetoma</a:t>
            </a:r>
            <a:endParaRPr lang="en-US" sz="3400" u="sng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 several mould fungi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most common  are </a:t>
            </a: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mycetomatis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grisea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i="1" dirty="0" err="1" smtClean="0">
                <a:solidFill>
                  <a:schemeClr val="bg1"/>
                </a:solidFill>
              </a:rPr>
              <a:t>Pseudallescheria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boydii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color of grains is black or white</a:t>
            </a:r>
          </a:p>
          <a:p>
            <a:endParaRPr lang="en-US" dirty="0" smtClean="0"/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3400" u="sng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aerobic filamentous bacteria , gram positive </a:t>
            </a:r>
          </a:p>
          <a:p>
            <a:pPr lvl="1"/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Actinomadura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madurae</a:t>
            </a:r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Streptomyces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somaliensis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Nocardia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brasiliensis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chemeClr val="bg1"/>
              </a:solidFill>
            </a:endParaRPr>
          </a:p>
          <a:p>
            <a:pPr marL="457200" lvl="3">
              <a:buClr>
                <a:schemeClr val="accent3"/>
              </a:buClr>
              <a:buSzPct val="95000"/>
            </a:pPr>
            <a:r>
              <a:rPr lang="en-US" sz="2200" dirty="0" smtClean="0">
                <a:solidFill>
                  <a:schemeClr val="bg1"/>
                </a:solidFill>
              </a:rPr>
              <a:t>Color of grains yellow, white, yellowish-brown, pinkish – red. </a:t>
            </a:r>
          </a:p>
          <a:p>
            <a:pPr marL="0" lvl="2" indent="0">
              <a:buClr>
                <a:schemeClr val="accent3"/>
              </a:buClr>
              <a:buSzPct val="95000"/>
            </a:pPr>
            <a:endParaRPr lang="en-US" sz="2200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1030</Words>
  <Application>Microsoft Office PowerPoint</Application>
  <PresentationFormat>On-screen Show (4:3)</PresentationFormat>
  <Paragraphs>255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Subcutaneous Mycoses</vt:lpstr>
      <vt:lpstr>Subcutaneous Mycoses</vt:lpstr>
      <vt:lpstr>Mycetoma</vt:lpstr>
      <vt:lpstr>Mycetoma</vt:lpstr>
      <vt:lpstr>Mycetoma</vt:lpstr>
      <vt:lpstr>PowerPoint Presentation</vt:lpstr>
      <vt:lpstr>Mycetoma</vt:lpstr>
      <vt:lpstr>Mycetoma</vt:lpstr>
      <vt:lpstr>PowerPoint Presentation</vt:lpstr>
      <vt:lpstr>Mycetoma</vt:lpstr>
      <vt:lpstr>Mycetoma              Diagnosis</vt:lpstr>
      <vt:lpstr>Mycetoma</vt:lpstr>
      <vt:lpstr>Subcutaneous zygomycosis</vt:lpstr>
      <vt:lpstr>PowerPoint Presentation</vt:lpstr>
      <vt:lpstr>Subcutaneous zygomycosis</vt:lpstr>
      <vt:lpstr>Subcutaneous zygomycosis</vt:lpstr>
      <vt:lpstr>Phaeohyphomycosis</vt:lpstr>
      <vt:lpstr>Sporotrichosis</vt:lpstr>
      <vt:lpstr>PowerPoint Presentation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Ahmed</cp:lastModifiedBy>
  <cp:revision>205</cp:revision>
  <dcterms:created xsi:type="dcterms:W3CDTF">2011-06-14T17:07:28Z</dcterms:created>
  <dcterms:modified xsi:type="dcterms:W3CDTF">2015-12-28T06:23:41Z</dcterms:modified>
</cp:coreProperties>
</file>