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7"/>
  </p:notesMasterIdLst>
  <p:sldIdLst>
    <p:sldId id="256" r:id="rId2"/>
    <p:sldId id="308" r:id="rId3"/>
    <p:sldId id="323" r:id="rId4"/>
    <p:sldId id="309" r:id="rId5"/>
    <p:sldId id="358" r:id="rId6"/>
    <p:sldId id="326" r:id="rId7"/>
    <p:sldId id="327" r:id="rId8"/>
    <p:sldId id="361" r:id="rId9"/>
    <p:sldId id="359" r:id="rId10"/>
    <p:sldId id="333" r:id="rId11"/>
    <p:sldId id="334" r:id="rId12"/>
    <p:sldId id="362" r:id="rId13"/>
    <p:sldId id="336" r:id="rId14"/>
    <p:sldId id="337" r:id="rId15"/>
    <p:sldId id="339" r:id="rId16"/>
    <p:sldId id="340" r:id="rId17"/>
    <p:sldId id="341" r:id="rId18"/>
    <p:sldId id="322" r:id="rId19"/>
    <p:sldId id="257" r:id="rId20"/>
    <p:sldId id="363" r:id="rId21"/>
    <p:sldId id="342" r:id="rId22"/>
    <p:sldId id="344" r:id="rId23"/>
    <p:sldId id="346" r:id="rId24"/>
    <p:sldId id="364" r:id="rId25"/>
    <p:sldId id="350" r:id="rId26"/>
    <p:sldId id="351" r:id="rId27"/>
    <p:sldId id="260" r:id="rId28"/>
    <p:sldId id="269" r:id="rId29"/>
    <p:sldId id="295" r:id="rId30"/>
    <p:sldId id="352" r:id="rId31"/>
    <p:sldId id="353" r:id="rId32"/>
    <p:sldId id="354" r:id="rId33"/>
    <p:sldId id="355" r:id="rId34"/>
    <p:sldId id="356" r:id="rId35"/>
    <p:sldId id="35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CAFE8-391C-45E7-B66E-09BE4DA8B11A}" type="datetimeFigureOut">
              <a:rPr lang="en-US" smtClean="0"/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1F689-FB18-432A-9941-689710119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1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F689-FB18-432A-9941-68971011964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53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BFF37C-F48A-4434-92BA-118B2ACFC949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0.sun.ac.za/ortho/webct-ortho/osteitis/osteomyelitis-arthritis.jpg&amp;imgrefurl=http://www0.sun.ac.za/ortho/webct-ortho/osteitis/osteitis.html&amp;usg=__A7Im3TBqxLRkEkbRlG7PHnqKG48=&amp;h=350&amp;w=439&amp;sz=27&amp;hl=en&amp;start=14&amp;zoom=1&amp;tbnid=eWShvuUpUsluOM:&amp;tbnh=101&amp;tbnw=127&amp;prev=/images?q=OSTEOMYELITIS&amp;hl=en&amp;safe=active&amp;sa=G&amp;gbv=2&amp;tbs=isch:1&amp;itbs=1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google.com/imgres?imgurl=http://www.medicalook.com/diseases_images/osteomyelitis.jpg&amp;imgrefurl=http://www.medicalook.com/Joint_pain/Osteomyelitis.html&amp;usg=__gL2IcNFBi_f85mP53afwfza3eWY=&amp;h=467&amp;w=311&amp;sz=25&amp;hl=en&amp;start=3&amp;zoom=1&amp;tbnid=H0oRn4pfq0MuyM:&amp;tbnh=128&amp;tbnw=85&amp;prev=/images?q=OSTEOMYELITIS&amp;hl=en&amp;safe=active&amp;sa=G&amp;gbv=2&amp;tbs=isch:1&amp;itbs=1" TargetMode="External"/><Relationship Id="rId2" Type="http://schemas.openxmlformats.org/officeDocument/2006/relationships/hyperlink" Target="http://www.google.com/imgres?imgurl=http://www.rch.org.au/specimen/images/specimen400/Blood-Culture-Bottles-all.jpg&amp;imgrefurl=http://www.rch.org.au/specimen/index.php?fuseaction=specimen.individual&amp;id=111&amp;usg=__6V33Gra2thDEUH8-bBb11POxG5w=&amp;h=310&amp;w=400&amp;sz=54&amp;hl=en&amp;start=5&amp;zoom=1&amp;tbnid=o1PxYjGpU6gxMM:&amp;tbnh=96&amp;tbnw=124&amp;prev=/images?q=BLOOD+CULTURE+BOTTLES&amp;hl=en&amp;safe=active&amp;sa=G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farm1.static.flickr.com/200/495054326_dd31f8723e.jpg?v=0&amp;imgrefurl=http://flickr.com/photos/giaimo/495054326/&amp;usg=__jrSMnxxiCoEair2lDEZDe0cNkVs=&amp;h=500&amp;w=360&amp;sz=44&amp;hl=en&amp;start=19&amp;zoom=1&amp;tbnid=THEEWTMnS8QxyM:&amp;tbnh=130&amp;tbnw=94&amp;prev=/images?q=BONE+SCAN+OSTEOMYELITIS&amp;hl=en&amp;safe=active&amp;sa=G&amp;gbv=2&amp;tbs=isch:1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www.thachers.org/images/Chronic_osteomyelitis.JPG&amp;imgrefurl=http://ericstores.com/sale/osteomyelitis.html&amp;usg=__S7I2ZotG_Yxyid1dg5J2j2tB-9A=&amp;h=923&amp;w=772&amp;sz=56&amp;hl=en&amp;start=12&amp;zoom=1&amp;tbnid=OOMEv8amyaMyWM:&amp;tbnh=147&amp;tbnw=123&amp;prev=/images?q=OSTEOMYELITIS&amp;hl=en&amp;safe=active&amp;sa=G&amp;gbv=2&amp;tbs=isch:1&amp;itbs=1" TargetMode="External"/><Relationship Id="rId4" Type="http://schemas.openxmlformats.org/officeDocument/2006/relationships/hyperlink" Target="http://www.google.com/imgres?imgurl=http://caribbean.scielo.org/img/revistas/wimj/v54n3/a10fig03.jpg&amp;imgrefurl=http://caribbean.scielo.org/scielo.php?script=sci_arttext&amp;pid=S0043-31442005000300010&amp;lng=en&amp;nrm=&amp;usg=__RQ32clPXNCjTudl6AAEZzQPHQ0Q=&amp;h=366&amp;w=423&amp;sz=34&amp;hl=en&amp;start=11&amp;zoom=1&amp;tbnid=xwZqxgi7Iy6HVM:&amp;tbnh=109&amp;tbnw=126&amp;prev=/images?q=BONE+SCAN+OSTEOMYELITIS&amp;hl=en&amp;safe=active&amp;sa=G&amp;gbv=2&amp;tbs=isch:1&amp;itbs=1" TargetMode="External"/><Relationship Id="rId9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patientsites.com/media/img/388/hand_finger_joint_intro01.jpg&amp;imgrefurl=http://citysquarephysiotherapy.patientsites.com/Injuries-Conditions/Hand/Hand-Issues/Arthritis-of-the-Finger-Joints/a~281/article.html&amp;usg=__fABL_lwNUiL8sDxzxPWvrK_SSGg=&amp;h=410&amp;w=275&amp;sz=22&amp;hl=en&amp;start=6&amp;itbs=1&amp;tbnid=lBKUYLZE38Fo9M:&amp;tbnh=125&amp;tbnw=84&amp;prev=/images?q=joints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ajs.sagepub.com/content/35/7/1059/F1.large.jpg&amp;imgrefurl=http://ajs.sagepub.com/content/35/7/1059/F1.expansion&amp;usg=__bdCJMtYz3zA0dMgO9Zz3XhBuSTg=&amp;h=1370&amp;w=1710&amp;sz=314&amp;hl=en&amp;start=17&amp;itbs=1&amp;tbnid=eW4cuvhqCCKUnM:&amp;tbnh=120&amp;tbnw=150&amp;prev=/images?q=septic+arthritis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agrabilityproject.org/images/clip_image005_0003.jpg&amp;imgrefurl=http://www.agrabilityproject.org/newsletter/spring_2007/2.cfm&amp;usg=__ffDzYT5TxT_m3H6K-OSc4CBJ32g=&amp;h=300&amp;w=300&amp;sz=38&amp;hl=en&amp;start=14&amp;itbs=1&amp;tbnid=3SE14OFBbJRkFM:&amp;tbnh=116&amp;tbnw=116&amp;prev=/images?q=septic+arthritis&amp;hl=en&amp;safe=active&amp;sa=G&amp;gbv=2&amp;tbs=isch:1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med.wsu.edu/resources/Techniques/images/arthro_carpus.jpg&amp;imgrefurl=http://www.vetmed.wsu.edu/resources/Techniques/arthro.aspx&amp;usg=__7u8ys_XzRffEt_7pET1uCBxNDjU=&amp;h=226&amp;w=356&amp;sz=27&amp;hl=en&amp;start=10&amp;itbs=1&amp;tbnid=BTY9B4jqSIr5UM:&amp;tbnh=77&amp;tbnw=121&amp;prev=/images?q=arthrocentesis&amp;hl=en&amp;safe=active&amp;sa=G&amp;gbv=2&amp;tbs=isch:1" TargetMode="External"/><Relationship Id="rId13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12" Type="http://schemas.openxmlformats.org/officeDocument/2006/relationships/hyperlink" Target="http://www.google.com/imgres?imgurl=http://www.mendmeshop.com/_img/arthrocentesis.jpg&amp;imgrefurl=http://www.mendmeshop.com/knee/knee_osteoarthritis_diagnosis.php&amp;usg=__yy-DOUkzNyhTTyB2d6MGcc-P1Ps=&amp;h=275&amp;w=207&amp;sz=6&amp;hl=en&amp;start=8&amp;itbs=1&amp;tbnid=ZrHR2ZkSLqIB2M:&amp;tbnh=114&amp;tbnw=86&amp;prev=/images?q=arthrocentesis&amp;hl=en&amp;safe=active&amp;sa=G&amp;gbv=2&amp;tbs=isch:1" TargetMode="External"/><Relationship Id="rId2" Type="http://schemas.openxmlformats.org/officeDocument/2006/relationships/hyperlink" Target="http://www.google.com/imgres?imgurl=http://www.aurorahealthcare.org/healthgate/images/si55550575.jpg&amp;imgrefurl=http://www.aurorahealthcare.org/yourhealth/healthgate/getcontent.asp?URLhealthgate=%2214768.html%22&amp;usg=__nH_blt7kf5CLKQvgSqGvJ6RW6Ek=&amp;h=254&amp;w=390&amp;sz=13&amp;hl=en&amp;start=1&amp;itbs=1&amp;tbnid=vEOaO9pLIY7cvM:&amp;tbnh=80&amp;tbnw=123&amp;prev=/images?q=arthrocentesis&amp;hl=en&amp;safe=active&amp;sa=G&amp;gbv=2&amp;tbs=isch: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idshealth.org/parent/system/medical/headers_73163/P_Joint_Aspiration_Arthrocentesis.gif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www.google.com/imgres?imgurl=http://www.netterimages.com/images/vtn/000/000/010/10437-150x150.jpg&amp;imgrefurl=http://www.netterimages.com/image/arthrocentesis.htm&amp;usg=__Sl0bChJ5W8OkNwEGY1q8VvSXHjc=&amp;h=150&amp;w=150&amp;sz=8&amp;hl=en&amp;start=7&amp;itbs=1&amp;tbnid=-NzeokeRKjJK3M:&amp;tbnh=96&amp;tbnw=96&amp;prev=/images?q=arthrocentesis&amp;hl=en&amp;safe=active&amp;sa=G&amp;gbv=2&amp;tbs=isch:1" TargetMode="External"/><Relationship Id="rId4" Type="http://schemas.openxmlformats.org/officeDocument/2006/relationships/hyperlink" Target="http://www.google.com/imgres?imgurl=http://i.ytimg.com/vi/I_byiWb21Bw/0.jpg&amp;imgrefurl=http://www.videowasi.com/videos/synovial/1/&amp;usg=__fbuxiksQqwm91QpVTonO_n5cihY=&amp;h=360&amp;w=480&amp;sz=6&amp;hl=en&amp;start=18&amp;itbs=1&amp;tbnid=v4Yc_nqj7_k3IM:&amp;tbnh=97&amp;tbnw=129&amp;prev=/images?q=arthrocentesis&amp;hl=en&amp;safe=active&amp;sa=G&amp;gbv=2&amp;tbs=isch:1" TargetMode="External"/><Relationship Id="rId9" Type="http://schemas.openxmlformats.org/officeDocument/2006/relationships/image" Target="../media/image18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Musculoskeletal block</a:t>
            </a:r>
          </a:p>
          <a:p>
            <a:r>
              <a:rPr lang="en-US" i="1" dirty="0" err="1" smtClean="0">
                <a:solidFill>
                  <a:schemeClr val="tx1"/>
                </a:solidFill>
              </a:rPr>
              <a:t>Prof.hanan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habib</a:t>
            </a:r>
            <a:endParaRPr lang="en-US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Department of pathology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ksu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Microbiology of Bone and Joint Infections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chronic infection of the bone and bone marrow usually secondary to inadequately treated or relapse of acute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difficult , prognosis poor.</a:t>
            </a:r>
          </a:p>
          <a:p>
            <a:r>
              <a:rPr lang="en-US" dirty="0" smtClean="0"/>
              <a:t>Infection may not completely cured.</a:t>
            </a:r>
          </a:p>
          <a:p>
            <a:r>
              <a:rPr lang="en-US" dirty="0" smtClean="0"/>
              <a:t>May recur many years, decades, after initial episode.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 infections are secondary to a contiguous focus or peripheral vascular disease;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chronic infection due hematological spread is rare.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TB and fungal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clinically have indolent “chronic” course.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General risk factors: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Host risk factors: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4054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Penetrating </a:t>
            </a:r>
            <a:r>
              <a:rPr lang="en-US" dirty="0" smtClean="0"/>
              <a:t>trauma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Prosthetic devices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Animal bites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IV drug </a:t>
            </a:r>
            <a:r>
              <a:rPr lang="en-US" dirty="0" smtClean="0"/>
              <a:t>use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1948218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Peripheral </a:t>
            </a:r>
            <a:r>
              <a:rPr lang="en-US" dirty="0"/>
              <a:t>vascular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Peripheral neuropathy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Sickle cell disease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Diabetes mellitus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Immunocompromised  states.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Etiology, Epidemiology &amp; Risk factors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724400"/>
            <a:ext cx="701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Extent of disease and outcome depends on general nutritional status of involved tissues, degree of bone necrosis, virulence of pathogen.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Causative Agents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34886318"/>
              </p:ext>
            </p:extLst>
          </p:nvPr>
        </p:nvGraphicFramePr>
        <p:xfrm>
          <a:off x="301625" y="1527175"/>
          <a:ext cx="850423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most common pathogen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microorganisms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Decubitus ulcers and diabetic foot infections.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S.aureus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S.epidermidis,enterococci,streptococci,Enterobactericae,Pseudomonas, Acinetobacter spp., anaerobes (</a:t>
                      </a:r>
                      <a:r>
                        <a:rPr lang="en-US" dirty="0" err="1" smtClean="0"/>
                        <a:t>Bacteroides</a:t>
                      </a:r>
                      <a:r>
                        <a:rPr lang="en-US" dirty="0" smtClean="0"/>
                        <a:t>, anaerobic streptococci, Clostridium)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Polymicrobial</a:t>
                      </a:r>
                      <a:r>
                        <a:rPr lang="en-US" dirty="0" smtClean="0"/>
                        <a:t> infection common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886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Mycobacteria Tuberculosis (MTB)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Fungi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MTB </a:t>
            </a:r>
            <a:r>
              <a:rPr lang="en-US" dirty="0" smtClean="0">
                <a:solidFill>
                  <a:srgbClr val="C00000"/>
                </a:solidFill>
              </a:rPr>
              <a:t>osteomyelitis  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Primarily </a:t>
            </a:r>
            <a:r>
              <a:rPr lang="en-US" dirty="0" smtClean="0">
                <a:solidFill>
                  <a:srgbClr val="C00000"/>
                </a:solidFill>
              </a:rPr>
              <a:t>results from </a:t>
            </a:r>
            <a:r>
              <a:rPr lang="en-US" dirty="0" err="1" smtClean="0">
                <a:solidFill>
                  <a:srgbClr val="C00000"/>
                </a:solidFill>
              </a:rPr>
              <a:t>hemtogenous</a:t>
            </a:r>
            <a:r>
              <a:rPr lang="en-US" dirty="0" smtClean="0">
                <a:solidFill>
                  <a:srgbClr val="C00000"/>
                </a:solidFill>
              </a:rPr>
              <a:t> spread from lung foci 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or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As </a:t>
            </a:r>
            <a:r>
              <a:rPr lang="en-US" dirty="0" smtClean="0">
                <a:solidFill>
                  <a:srgbClr val="C00000"/>
                </a:solidFill>
              </a:rPr>
              <a:t>an extension from a </a:t>
            </a:r>
            <a:r>
              <a:rPr lang="en-US" dirty="0" err="1" smtClean="0">
                <a:solidFill>
                  <a:srgbClr val="C00000"/>
                </a:solidFill>
              </a:rPr>
              <a:t>caseating</a:t>
            </a:r>
            <a:r>
              <a:rPr lang="en-US" dirty="0" smtClean="0">
                <a:solidFill>
                  <a:srgbClr val="C00000"/>
                </a:solidFill>
              </a:rPr>
              <a:t> lymph bone ( 50% in spine</a:t>
            </a:r>
            <a:r>
              <a:rPr lang="en-US" dirty="0" smtClean="0">
                <a:solidFill>
                  <a:srgbClr val="C00000"/>
                </a:solidFill>
              </a:rPr>
              <a:t>).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Hematogenous</a:t>
            </a:r>
            <a:r>
              <a:rPr lang="en-US" dirty="0"/>
              <a:t> osteomyelitis due to fungi </a:t>
            </a:r>
            <a:r>
              <a:rPr lang="en-US" dirty="0" err="1"/>
              <a:t>eg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i="1" dirty="0" smtClean="0"/>
              <a:t>Candida</a:t>
            </a:r>
            <a:r>
              <a:rPr lang="en-US" dirty="0" smtClean="0"/>
              <a:t> </a:t>
            </a:r>
            <a:r>
              <a:rPr lang="en-US" dirty="0"/>
              <a:t>spp., </a:t>
            </a:r>
            <a:endParaRPr lang="en-US" dirty="0" smtClean="0"/>
          </a:p>
          <a:p>
            <a:pPr lvl="1"/>
            <a:r>
              <a:rPr lang="en-US" i="1" dirty="0" smtClean="0"/>
              <a:t>Histoplasma </a:t>
            </a:r>
          </a:p>
          <a:p>
            <a:pPr lvl="1"/>
            <a:r>
              <a:rPr lang="en-US" i="1" dirty="0" err="1" smtClean="0"/>
              <a:t>capsulatum</a:t>
            </a:r>
            <a:r>
              <a:rPr lang="en-US" i="1" dirty="0"/>
              <a:t>, </a:t>
            </a:r>
            <a:endParaRPr lang="en-US" i="1" dirty="0" smtClean="0"/>
          </a:p>
          <a:p>
            <a:pPr lvl="1"/>
            <a:r>
              <a:rPr lang="en-US" i="1" dirty="0" smtClean="0"/>
              <a:t>Aspergillus </a:t>
            </a:r>
            <a:r>
              <a:rPr lang="en-US" dirty="0" err="1" smtClean="0"/>
              <a:t>spp</a:t>
            </a:r>
            <a:endParaRPr lang="en-US" dirty="0" smtClean="0"/>
          </a:p>
          <a:p>
            <a:pPr lvl="1"/>
            <a:r>
              <a:rPr lang="en-US" dirty="0" smtClean="0"/>
              <a:t>Other </a:t>
            </a:r>
            <a:r>
              <a:rPr lang="en-US" dirty="0"/>
              <a:t>fungi may occur.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immunosuppressed </a:t>
            </a:r>
            <a:r>
              <a:rPr lang="en-US" dirty="0"/>
              <a:t>patients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Patient Presentation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Differential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Acute symptoms and systemic manifestations are uncommon.</a:t>
            </a:r>
          </a:p>
          <a:p>
            <a:r>
              <a:rPr lang="en-US" sz="2400" dirty="0"/>
              <a:t>Sinus tract</a:t>
            </a:r>
          </a:p>
          <a:p>
            <a:r>
              <a:rPr lang="en-US" sz="2400" dirty="0"/>
              <a:t>Persistent wound drainage </a:t>
            </a:r>
          </a:p>
          <a:p>
            <a:r>
              <a:rPr lang="en-US" sz="2400" dirty="0"/>
              <a:t>Chronic non-healing ulcer</a:t>
            </a:r>
          </a:p>
          <a:p>
            <a:r>
              <a:rPr lang="en-US" sz="2400" dirty="0" smtClean="0"/>
              <a:t>Local </a:t>
            </a:r>
            <a:r>
              <a:rPr lang="en-US" sz="2400" dirty="0"/>
              <a:t>signs may be absent except during acute exacerbation.</a:t>
            </a:r>
          </a:p>
          <a:p>
            <a:r>
              <a:rPr lang="en-US" sz="2400" dirty="0" smtClean="0"/>
              <a:t>Overlying </a:t>
            </a:r>
            <a:r>
              <a:rPr lang="en-US" sz="2400" dirty="0"/>
              <a:t>skin may be scarred and adherent to the involved bone.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/>
              <a:t>Osteoid osteoma</a:t>
            </a:r>
          </a:p>
          <a:p>
            <a:r>
              <a:rPr lang="en-US" sz="2000" dirty="0"/>
              <a:t>Osteosarcoma</a:t>
            </a:r>
          </a:p>
          <a:p>
            <a:r>
              <a:rPr lang="en-US" sz="2000" dirty="0"/>
              <a:t>Secondary bony metastases</a:t>
            </a:r>
          </a:p>
          <a:p>
            <a:r>
              <a:rPr lang="en-US" sz="2000" dirty="0"/>
              <a:t>Paget’s disease of the bone</a:t>
            </a:r>
          </a:p>
          <a:p>
            <a:r>
              <a:rPr lang="en-US" sz="2000" dirty="0"/>
              <a:t>Gout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 and DD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Laboratory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Radiological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WBC  normal, ESR elevated but not specific.</a:t>
            </a:r>
            <a:r>
              <a:rPr lang="en-US" b="1" dirty="0"/>
              <a:t> </a:t>
            </a:r>
          </a:p>
          <a:p>
            <a:r>
              <a:rPr lang="en-US" dirty="0" smtClean="0"/>
              <a:t>Blood </a:t>
            </a:r>
            <a:r>
              <a:rPr lang="en-US" dirty="0" smtClean="0"/>
              <a:t>culture not very helpful- because </a:t>
            </a:r>
            <a:r>
              <a:rPr lang="en-US" dirty="0" smtClean="0"/>
              <a:t>as </a:t>
            </a:r>
            <a:r>
              <a:rPr lang="en-US" dirty="0" smtClean="0"/>
              <a:t>bacteremia rare.</a:t>
            </a:r>
          </a:p>
          <a:p>
            <a:r>
              <a:rPr lang="en-US" b="1" dirty="0" smtClean="0"/>
              <a:t>Definite </a:t>
            </a:r>
            <a:r>
              <a:rPr lang="en-US" b="1" dirty="0"/>
              <a:t>microbiological diagnosis by culture of bone biopsy or FNA &amp; Histological examination)</a:t>
            </a:r>
          </a:p>
          <a:p>
            <a:r>
              <a:rPr lang="en-US" b="1" dirty="0">
                <a:solidFill>
                  <a:srgbClr val="002060"/>
                </a:solidFill>
              </a:rPr>
              <a:t>Surgery for diagnosis and </a:t>
            </a:r>
            <a:r>
              <a:rPr lang="en-US" b="1" dirty="0" smtClean="0">
                <a:solidFill>
                  <a:srgbClr val="002060"/>
                </a:solidFill>
              </a:rPr>
              <a:t>t</a:t>
            </a:r>
            <a:r>
              <a:rPr lang="en-US" b="1" dirty="0">
                <a:solidFill>
                  <a:srgbClr val="002060"/>
                </a:solidFill>
              </a:rPr>
              <a:t>herapeutic purposes</a:t>
            </a:r>
            <a:endParaRPr lang="en-US" dirty="0"/>
          </a:p>
          <a:p>
            <a:r>
              <a:rPr lang="en-US" dirty="0" smtClean="0"/>
              <a:t>Wound </a:t>
            </a:r>
            <a:r>
              <a:rPr lang="en-US" dirty="0"/>
              <a:t>/sinus culture not reliable. Isolation of MRSA or vancomycin resistant enterococci should initiate infection control measures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Radiologic changes complicated by the presence of bony abnormalities</a:t>
            </a:r>
          </a:p>
          <a:p>
            <a:r>
              <a:rPr lang="en-US" sz="2200" b="1" dirty="0" smtClean="0">
                <a:solidFill>
                  <a:srgbClr val="002060"/>
                </a:solidFill>
              </a:rPr>
              <a:t>MRI </a:t>
            </a:r>
            <a:r>
              <a:rPr lang="en-US" sz="2200" b="1" dirty="0">
                <a:solidFill>
                  <a:srgbClr val="002060"/>
                </a:solidFill>
              </a:rPr>
              <a:t>helpful for diagnosis and evaluation of extent of disease.</a:t>
            </a:r>
          </a:p>
          <a:p>
            <a:r>
              <a:rPr lang="en-US" sz="2200" dirty="0"/>
              <a:t>Combined bone scan and Indium WBC scan</a:t>
            </a:r>
            <a:r>
              <a:rPr lang="en-US" dirty="0"/>
              <a:t>.</a:t>
            </a:r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Surgical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Medical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Extensive surgical debridement with antibiotic therapy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Parenteral</a:t>
            </a:r>
            <a:r>
              <a:rPr lang="en-US" dirty="0" smtClean="0">
                <a:solidFill>
                  <a:srgbClr val="002060"/>
                </a:solidFill>
              </a:rPr>
              <a:t> antibiotics for 3-6 weeks followed by long term oral suppressive therapy.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Some patients may require life long antibiotic ,others for acute exacerbations.</a:t>
            </a:r>
          </a:p>
          <a:p>
            <a:r>
              <a:rPr lang="en-US" dirty="0" smtClean="0"/>
              <a:t>Other bacteria treat as acute osteomyelitis.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03047181"/>
              </p:ext>
            </p:extLst>
          </p:nvPr>
        </p:nvGraphicFramePr>
        <p:xfrm>
          <a:off x="4419600" y="2286000"/>
          <a:ext cx="4572000" cy="4440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895600"/>
              </a:tblGrid>
              <a:tr h="595832">
                <a:tc>
                  <a:txBody>
                    <a:bodyPr/>
                    <a:lstStyle/>
                    <a:p>
                      <a:r>
                        <a:rPr lang="en-US" dirty="0" smtClean="0"/>
                        <a:t>Organisms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Antibiotics</a:t>
                      </a:r>
                      <a:endParaRPr lang="en-US" dirty="0"/>
                    </a:p>
                  </a:txBody>
                  <a:tcPr/>
                </a:tc>
              </a:tr>
              <a:tr h="699568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MSSA</a:t>
                      </a:r>
                      <a:r>
                        <a:rPr lang="en-US" dirty="0" smtClean="0"/>
                        <a:t>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parenteral </a:t>
                      </a:r>
                      <a:r>
                        <a:rPr lang="en-US" dirty="0" err="1" smtClean="0"/>
                        <a:t>cloxacillin</a:t>
                      </a:r>
                      <a:r>
                        <a:rPr lang="en-US" dirty="0" smtClean="0"/>
                        <a:t> followed by oral treatment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193223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MRSA &amp; </a:t>
                      </a:r>
                      <a:r>
                        <a:rPr lang="en-US" b="1" i="1" dirty="0" err="1" smtClean="0"/>
                        <a:t>S.epidermidis</a:t>
                      </a:r>
                      <a:r>
                        <a:rPr lang="en-US" dirty="0" smtClean="0"/>
                        <a:t>: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Vancomycin ( with added Rifampicin ) then oral Clindamycin or TMP-SMX.</a:t>
                      </a:r>
                      <a:endParaRPr lang="en-US" dirty="0"/>
                    </a:p>
                  </a:txBody>
                  <a:tcPr/>
                </a:tc>
              </a:tr>
              <a:tr h="161725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</a:rPr>
                        <a:t>TB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4 drugs : INH,RIF ,Pyrazinamide &amp; Ethambutol for 2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ms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followed by RIF + INH for additional 4 </a:t>
                      </a:r>
                      <a:r>
                        <a:rPr lang="en-US" dirty="0" err="1" smtClean="0">
                          <a:solidFill>
                            <a:srgbClr val="C00000"/>
                          </a:solidFill>
                        </a:rPr>
                        <a:t>ms.</a:t>
                      </a:r>
                      <a:endParaRPr lang="en-US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and Management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Complications: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Prognosis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Recurrence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Loss </a:t>
            </a:r>
            <a:r>
              <a:rPr lang="en-US" dirty="0" smtClean="0"/>
              <a:t>of </a:t>
            </a:r>
            <a:r>
              <a:rPr lang="en-US" dirty="0" smtClean="0"/>
              <a:t>limb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Pathological fractures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Primary </a:t>
            </a:r>
            <a:r>
              <a:rPr lang="en-US" dirty="0" smtClean="0"/>
              <a:t>epidermoid carcinoma of sinus </a:t>
            </a:r>
            <a:r>
              <a:rPr lang="en-US" dirty="0" smtClean="0"/>
              <a:t>tract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Malignant </a:t>
            </a:r>
            <a:r>
              <a:rPr lang="en-US" dirty="0" err="1" smtClean="0"/>
              <a:t>histocytoma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Secondary amyloidosis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Lymphoma </a:t>
            </a:r>
            <a:r>
              <a:rPr lang="en-US" dirty="0" smtClean="0"/>
              <a:t>&amp; multiple myeloma( rare)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Relapses are frequent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Complications &amp; Prognosis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Blood culture &amp; Bone images and cases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9330" name="Picture 2" descr="http://t2.gstatic.com/images?q=tbn:o1PxYjGpU6gxMM:http://www.rch.org.au/specimen/images/specimen400/Blood-Culture-Bottles-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743200" cy="2590800"/>
          </a:xfrm>
          <a:prstGeom prst="rect">
            <a:avLst/>
          </a:prstGeom>
          <a:noFill/>
        </p:spPr>
      </p:pic>
      <p:pic>
        <p:nvPicPr>
          <p:cNvPr id="99332" name="Picture 4" descr="http://t2.gstatic.com/images?q=tbn:xwZqxgi7Iy6HVM:http://caribbean.scielo.org/img/revistas/wimj/v54n3/a10fig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371600"/>
            <a:ext cx="2057400" cy="2286000"/>
          </a:xfrm>
          <a:prstGeom prst="rect">
            <a:avLst/>
          </a:prstGeom>
          <a:noFill/>
        </p:spPr>
      </p:pic>
      <p:pic>
        <p:nvPicPr>
          <p:cNvPr id="99334" name="Picture 6" descr="http://t2.gstatic.com/images?q=tbn:THEEWTMnS8QxyM:http://farm1.static.flickr.com/200/495054326_dd31f8723e.jpg%3Fv%3D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1447800"/>
            <a:ext cx="1885950" cy="1924050"/>
          </a:xfrm>
          <a:prstGeom prst="rect">
            <a:avLst/>
          </a:prstGeom>
          <a:noFill/>
        </p:spPr>
      </p:pic>
      <p:pic>
        <p:nvPicPr>
          <p:cNvPr id="99336" name="Picture 8" descr="http://t2.gstatic.com/images?q=tbn:eWShvuUpUsluOM:http://www0.sun.ac.za/ortho/webct-ortho/osteitis/osteomyelitis-arthrit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886200"/>
            <a:ext cx="1981200" cy="2286000"/>
          </a:xfrm>
          <a:prstGeom prst="rect">
            <a:avLst/>
          </a:prstGeom>
          <a:noFill/>
        </p:spPr>
      </p:pic>
      <p:pic>
        <p:nvPicPr>
          <p:cNvPr id="99338" name="Picture 10" descr="http://t2.gstatic.com/images?q=tbn:OOMEv8amyaMyWM:http://www.thachers.org/images/Chronic_osteomyeliti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3886200"/>
            <a:ext cx="2286000" cy="2133600"/>
          </a:xfrm>
          <a:prstGeom prst="rect">
            <a:avLst/>
          </a:prstGeom>
          <a:noFill/>
        </p:spPr>
      </p:pic>
      <p:pic>
        <p:nvPicPr>
          <p:cNvPr id="99340" name="Picture 12" descr="http://t2.gstatic.com/images?q=tbn:H0oRn4pfq0MuyM:http://www.medicalook.com/diseases_images/osteomyelit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" y="426720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Infectious Arthritis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2400" dirty="0" smtClean="0"/>
              <a:t>is inflammation of the joint space secondary to </a:t>
            </a:r>
            <a:r>
              <a:rPr lang="en-US" sz="2400" dirty="0" smtClean="0"/>
              <a:t>infection.</a:t>
            </a:r>
          </a:p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Generally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affects a single joint and result in </a:t>
            </a:r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inflammation.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Hematogenous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seeding of joint is most </a:t>
            </a:r>
            <a:r>
              <a:rPr lang="en-US" sz="2400" dirty="0" smtClean="0">
                <a:solidFill>
                  <a:srgbClr val="C00000"/>
                </a:solidFill>
              </a:rPr>
              <a:t>common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Pain</a:t>
            </a:r>
            <a:r>
              <a:rPr lang="en-US" sz="2400" dirty="0" smtClean="0">
                <a:solidFill>
                  <a:srgbClr val="002060"/>
                </a:solidFill>
              </a:rPr>
              <a:t>, swelling, limitation of movement common </a:t>
            </a:r>
            <a:r>
              <a:rPr lang="en-US" sz="2400" dirty="0" smtClean="0">
                <a:solidFill>
                  <a:srgbClr val="002060"/>
                </a:solidFill>
              </a:rPr>
              <a:t>symptoms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Diagnosis </a:t>
            </a:r>
            <a:r>
              <a:rPr lang="en-US" sz="2400" dirty="0" smtClean="0">
                <a:solidFill>
                  <a:srgbClr val="7030A0"/>
                </a:solidFill>
              </a:rPr>
              <a:t>by </a:t>
            </a:r>
            <a:r>
              <a:rPr lang="en-US" sz="2400" dirty="0" err="1" smtClean="0">
                <a:solidFill>
                  <a:srgbClr val="7030A0"/>
                </a:solidFill>
              </a:rPr>
              <a:t>arthocentesis</a:t>
            </a:r>
            <a:r>
              <a:rPr lang="en-US" sz="2400" dirty="0" smtClean="0">
                <a:solidFill>
                  <a:srgbClr val="7030A0"/>
                </a:solidFill>
              </a:rPr>
              <a:t> to obtain </a:t>
            </a:r>
            <a:r>
              <a:rPr lang="en-US" sz="2400" dirty="0" smtClean="0">
                <a:solidFill>
                  <a:srgbClr val="7030A0"/>
                </a:solidFill>
              </a:rPr>
              <a:t>synovial </a:t>
            </a:r>
            <a:r>
              <a:rPr lang="en-US" sz="2400" dirty="0" smtClean="0">
                <a:solidFill>
                  <a:srgbClr val="7030A0"/>
                </a:solidFill>
              </a:rPr>
              <a:t>fluid for </a:t>
            </a:r>
            <a:r>
              <a:rPr lang="en-US" sz="2400" dirty="0" smtClean="0">
                <a:solidFill>
                  <a:srgbClr val="7030A0"/>
                </a:solidFill>
              </a:rPr>
              <a:t>analysis</a:t>
            </a:r>
          </a:p>
          <a:p>
            <a:r>
              <a:rPr lang="en-US" sz="2400" dirty="0" smtClean="0"/>
              <a:t>Gram </a:t>
            </a:r>
            <a:r>
              <a:rPr lang="en-US" sz="2400" dirty="0" smtClean="0"/>
              <a:t>stain, culture &amp; </a:t>
            </a:r>
            <a:r>
              <a:rPr lang="en-US" sz="2400" dirty="0" smtClean="0"/>
              <a:t>sensitivity</a:t>
            </a:r>
          </a:p>
          <a:p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Drainage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&amp; antimicrobial therapy important management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97282" name="Picture 2" descr="http://t0.gstatic.com/images?q=tbn:lBKUYLZE38Fo9M:http://patientsites.com/media/img/388/hand_finger_joint_intro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11811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Bone &amp; joint infections may exist separately or together.</a:t>
            </a:r>
          </a:p>
          <a:p>
            <a:r>
              <a:rPr lang="en-US" dirty="0" smtClean="0"/>
              <a:t>Both are more common in infants and children</a:t>
            </a:r>
          </a:p>
          <a:p>
            <a:r>
              <a:rPr lang="en-US" dirty="0" smtClean="0"/>
              <a:t>Usually caused by </a:t>
            </a:r>
            <a:r>
              <a:rPr lang="en-US" b="1" dirty="0" smtClean="0">
                <a:solidFill>
                  <a:srgbClr val="FF0000"/>
                </a:solidFill>
              </a:rPr>
              <a:t>blood</a:t>
            </a:r>
            <a:r>
              <a:rPr lang="en-US" dirty="0" smtClean="0"/>
              <a:t> borne spread ,but can result from </a:t>
            </a:r>
            <a:r>
              <a:rPr lang="en-US" b="1" dirty="0" smtClean="0">
                <a:solidFill>
                  <a:srgbClr val="0070C0"/>
                </a:solidFill>
              </a:rPr>
              <a:t>local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trauma or  spread from </a:t>
            </a:r>
            <a:r>
              <a:rPr lang="en-US" b="1" dirty="0" smtClean="0">
                <a:solidFill>
                  <a:srgbClr val="0070C0"/>
                </a:solidFill>
              </a:rPr>
              <a:t>contiguous soft tissue infection.</a:t>
            </a:r>
          </a:p>
          <a:p>
            <a:r>
              <a:rPr lang="en-US" dirty="0" smtClean="0"/>
              <a:t> Often associated with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foreign body </a:t>
            </a:r>
            <a:r>
              <a:rPr lang="en-US" dirty="0" smtClean="0"/>
              <a:t>at the primary wound site.</a:t>
            </a:r>
          </a:p>
          <a:p>
            <a:r>
              <a:rPr lang="en-US" dirty="0" smtClean="0"/>
              <a:t>If not treated lead to devastating effect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Pathophysiology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Results from introduction of organisms into joint space as a results of bacteremia or </a:t>
            </a:r>
            <a:r>
              <a:rPr lang="en-US" dirty="0" err="1"/>
              <a:t>fungemia</a:t>
            </a:r>
            <a:r>
              <a:rPr lang="en-US" dirty="0"/>
              <a:t> from infection at other body sites.</a:t>
            </a:r>
          </a:p>
          <a:p>
            <a:r>
              <a:rPr lang="en-US" dirty="0"/>
              <a:t>Occasionally results from direct trauma, procedures (arthroscopy) or from contiguous soft tissue infection.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Age</a:t>
            </a:r>
          </a:p>
          <a:p>
            <a:r>
              <a:rPr lang="en-US" dirty="0" smtClean="0"/>
              <a:t>Diabetes</a:t>
            </a:r>
          </a:p>
          <a:p>
            <a:r>
              <a:rPr lang="en-US" dirty="0" err="1" smtClean="0"/>
              <a:t>Immunosuppresion</a:t>
            </a:r>
            <a:endParaRPr lang="en-US" dirty="0" smtClean="0"/>
          </a:p>
          <a:p>
            <a:r>
              <a:rPr lang="en-US" dirty="0" smtClean="0"/>
              <a:t>IV </a:t>
            </a:r>
            <a:r>
              <a:rPr lang="en-US" dirty="0"/>
              <a:t>drug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CV catheters</a:t>
            </a:r>
          </a:p>
          <a:p>
            <a:r>
              <a:rPr lang="en-US" dirty="0" smtClean="0"/>
              <a:t>Prior </a:t>
            </a:r>
            <a:r>
              <a:rPr lang="en-US" dirty="0"/>
              <a:t>joint damage (rheumatoid arthritis) or procedure (arthroscopy</a:t>
            </a:r>
            <a:r>
              <a:rPr lang="en-US" dirty="0" smtClean="0"/>
              <a:t>)</a:t>
            </a:r>
          </a:p>
          <a:p>
            <a:r>
              <a:rPr lang="en-US" dirty="0" smtClean="0"/>
              <a:t>H/O </a:t>
            </a:r>
            <a:r>
              <a:rPr lang="en-US" dirty="0"/>
              <a:t>sexually transmitted diseases.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Pathophysiology &amp; </a:t>
            </a:r>
            <a:r>
              <a:rPr lang="en-US" dirty="0"/>
              <a:t>Risk factors</a:t>
            </a:r>
          </a:p>
        </p:txBody>
      </p:sp>
    </p:spTree>
    <p:extLst>
      <p:ext uri="{BB962C8B-B14F-4D97-AF65-F5344CB8AC3E}">
        <p14:creationId xmlns:p14="http://schemas.microsoft.com/office/powerpoint/2010/main" val="1478863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 Organisms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Organisms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S.aureus</a:t>
            </a:r>
            <a:r>
              <a:rPr lang="en-US" dirty="0" smtClean="0"/>
              <a:t> </a:t>
            </a:r>
            <a:r>
              <a:rPr lang="en-US" dirty="0"/>
              <a:t>is most common cause. </a:t>
            </a:r>
            <a:endParaRPr lang="en-US" dirty="0" smtClean="0"/>
          </a:p>
          <a:p>
            <a:r>
              <a:rPr lang="en-US" dirty="0" smtClean="0"/>
              <a:t>Gonococcal infection most common cause in young, sexually active adults </a:t>
            </a:r>
            <a:endParaRPr lang="en-US" dirty="0" smtClean="0"/>
          </a:p>
          <a:p>
            <a:r>
              <a:rPr lang="en-US" dirty="0" smtClean="0"/>
              <a:t>Caused </a:t>
            </a:r>
            <a:r>
              <a:rPr lang="en-US" dirty="0" smtClean="0"/>
              <a:t>by </a:t>
            </a:r>
            <a:r>
              <a:rPr lang="en-US" i="1" dirty="0" smtClean="0"/>
              <a:t>Neisseria </a:t>
            </a:r>
            <a:r>
              <a:rPr lang="en-US" i="1" dirty="0" err="1" smtClean="0"/>
              <a:t>gonorrheae</a:t>
            </a:r>
            <a:r>
              <a:rPr lang="en-US" i="1" dirty="0" smtClean="0"/>
              <a:t> </a:t>
            </a:r>
            <a:r>
              <a:rPr lang="en-US" dirty="0" smtClean="0"/>
              <a:t>leads to disseminated infection secondary to  urethritis/cervicitis.  </a:t>
            </a:r>
            <a:endParaRPr lang="en-US" dirty="0" smtClean="0"/>
          </a:p>
          <a:p>
            <a:r>
              <a:rPr lang="en-US" dirty="0" err="1" smtClean="0">
                <a:solidFill>
                  <a:srgbClr val="002060"/>
                </a:solidFill>
              </a:rPr>
              <a:t>Nongonococcal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arthritis occurs in older adults.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Streptococci </a:t>
            </a:r>
            <a:r>
              <a:rPr lang="en-US" dirty="0"/>
              <a:t>and aerobic Gram negative bacilli.</a:t>
            </a:r>
          </a:p>
          <a:p>
            <a:r>
              <a:rPr lang="en-US" dirty="0"/>
              <a:t>Lyme disease in endemic areas.</a:t>
            </a:r>
          </a:p>
          <a:p>
            <a:r>
              <a:rPr lang="en-US" dirty="0"/>
              <a:t>Chronic arthritis may be due to MTB or </a:t>
            </a:r>
            <a:r>
              <a:rPr lang="en-US" dirty="0" smtClean="0"/>
              <a:t>fungi in </a:t>
            </a:r>
            <a:r>
              <a:rPr lang="en-US" dirty="0" err="1" smtClean="0"/>
              <a:t>Immunocopramized</a:t>
            </a:r>
            <a:endParaRPr lang="en-US" dirty="0" smtClean="0"/>
          </a:p>
          <a:p>
            <a:r>
              <a:rPr lang="en-US" dirty="0" smtClean="0"/>
              <a:t>IV drug </a:t>
            </a:r>
            <a:r>
              <a:rPr lang="en-US" dirty="0"/>
              <a:t>user </a:t>
            </a:r>
            <a:r>
              <a:rPr lang="en-US" dirty="0" err="1"/>
              <a:t>Sternoclavecular</a:t>
            </a:r>
            <a:r>
              <a:rPr lang="en-US" dirty="0"/>
              <a:t> or </a:t>
            </a:r>
            <a:r>
              <a:rPr lang="en-US" dirty="0" err="1"/>
              <a:t>Sacroilliac</a:t>
            </a:r>
            <a:r>
              <a:rPr lang="en-US" dirty="0"/>
              <a:t> </a:t>
            </a:r>
            <a:r>
              <a:rPr lang="en-US" dirty="0" smtClean="0"/>
              <a:t> due to </a:t>
            </a:r>
            <a:r>
              <a:rPr lang="en-US" dirty="0" err="1" smtClean="0"/>
              <a:t>P.aeruginosa</a:t>
            </a:r>
            <a:endParaRPr lang="en-US" dirty="0"/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Etiology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Gonococcal arthritis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Non-gonococcal arthritis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Early </a:t>
            </a:r>
            <a:r>
              <a:rPr lang="en-US" sz="2400" b="1" dirty="0" smtClean="0"/>
              <a:t>disease</a:t>
            </a:r>
            <a:r>
              <a:rPr lang="en-US" sz="2400" dirty="0" smtClean="0"/>
              <a:t>: </a:t>
            </a:r>
            <a:r>
              <a:rPr lang="en-US" sz="2400" dirty="0" smtClean="0"/>
              <a:t>     fever</a:t>
            </a:r>
            <a:r>
              <a:rPr lang="en-US" sz="2400" dirty="0" smtClean="0"/>
              <a:t>, rash, tenosynovitis ( especially of hands, wrists</a:t>
            </a:r>
            <a:r>
              <a:rPr lang="en-US" sz="2400" dirty="0" smtClean="0"/>
              <a:t>), </a:t>
            </a:r>
            <a:r>
              <a:rPr lang="en-US" sz="2400" dirty="0" err="1" smtClean="0"/>
              <a:t>polyarthralgia</a:t>
            </a:r>
            <a:r>
              <a:rPr lang="en-US" sz="2400" dirty="0" smtClean="0"/>
              <a:t> resulting from non-</a:t>
            </a:r>
            <a:r>
              <a:rPr lang="en-US" sz="2400" dirty="0" err="1" smtClean="0"/>
              <a:t>suppurative</a:t>
            </a:r>
            <a:r>
              <a:rPr lang="en-US" sz="2400" dirty="0" smtClean="0"/>
              <a:t> arthritis.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Late </a:t>
            </a:r>
            <a:r>
              <a:rPr lang="en-US" sz="2400" b="1" dirty="0" smtClean="0"/>
              <a:t>disease</a:t>
            </a:r>
            <a:r>
              <a:rPr lang="en-US" sz="2400" dirty="0" smtClean="0"/>
              <a:t>: </a:t>
            </a:r>
            <a:r>
              <a:rPr lang="en-US" sz="2400" dirty="0" err="1" smtClean="0"/>
              <a:t>monoarticular</a:t>
            </a:r>
            <a:r>
              <a:rPr lang="en-US" sz="2400" dirty="0" smtClean="0"/>
              <a:t>, </a:t>
            </a:r>
            <a:r>
              <a:rPr lang="en-US" sz="2400" dirty="0" err="1" smtClean="0"/>
              <a:t>suppurative</a:t>
            </a:r>
            <a:r>
              <a:rPr lang="en-US" sz="2400" dirty="0" smtClean="0"/>
              <a:t> arthritis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/>
              <a:t>Monoarthicular</a:t>
            </a:r>
            <a:r>
              <a:rPr lang="en-US" sz="2400" dirty="0"/>
              <a:t> </a:t>
            </a:r>
            <a:r>
              <a:rPr lang="en-US" sz="2400" dirty="0" err="1" smtClean="0"/>
              <a:t>suppurative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Arthritis</a:t>
            </a:r>
          </a:p>
          <a:p>
            <a:r>
              <a:rPr lang="en-US" sz="2400" dirty="0" smtClean="0"/>
              <a:t>Knee and </a:t>
            </a:r>
            <a:r>
              <a:rPr lang="en-US" sz="2400" dirty="0"/>
              <a:t>wrist </a:t>
            </a:r>
            <a:r>
              <a:rPr lang="en-US" sz="2400" dirty="0" smtClean="0"/>
              <a:t>are </a:t>
            </a:r>
            <a:r>
              <a:rPr lang="en-US" sz="2400" dirty="0" err="1" smtClean="0"/>
              <a:t>themost</a:t>
            </a:r>
            <a:r>
              <a:rPr lang="en-US" sz="2400" dirty="0" smtClean="0"/>
              <a:t> common, fever and pain</a:t>
            </a:r>
          </a:p>
          <a:p>
            <a:r>
              <a:rPr lang="en-US" sz="2400" dirty="0"/>
              <a:t>Swollen and tender </a:t>
            </a:r>
            <a:r>
              <a:rPr lang="en-US" sz="2400" dirty="0" smtClean="0"/>
              <a:t>join with Joint effusion and limitation </a:t>
            </a:r>
            <a:r>
              <a:rPr lang="en-US" sz="2400" dirty="0"/>
              <a:t>of joint </a:t>
            </a:r>
            <a:r>
              <a:rPr lang="en-US" sz="2400" dirty="0" smtClean="0"/>
              <a:t>movement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Patient Presentation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Differential Diagnosis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Crystal –induced arthritis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Gout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pseudogout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Noninfectious inflammatory </a:t>
            </a:r>
            <a:r>
              <a:rPr lang="en-US" dirty="0" smtClean="0"/>
              <a:t>arthritis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Acute </a:t>
            </a:r>
            <a:r>
              <a:rPr lang="en-US" dirty="0" smtClean="0">
                <a:solidFill>
                  <a:srgbClr val="0070C0"/>
                </a:solidFill>
              </a:rPr>
              <a:t>rheumatoid </a:t>
            </a:r>
            <a:r>
              <a:rPr lang="en-US" dirty="0" smtClean="0">
                <a:solidFill>
                  <a:srgbClr val="0070C0"/>
                </a:solidFill>
              </a:rPr>
              <a:t>arthritis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Reactive arthritis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Reiter </a:t>
            </a:r>
            <a:r>
              <a:rPr lang="en-US" dirty="0" smtClean="0">
                <a:solidFill>
                  <a:srgbClr val="0070C0"/>
                </a:solidFill>
              </a:rPr>
              <a:t>syndrome, acute rheumatic </a:t>
            </a:r>
            <a:r>
              <a:rPr lang="en-US" dirty="0" smtClean="0">
                <a:solidFill>
                  <a:srgbClr val="0070C0"/>
                </a:solidFill>
              </a:rPr>
              <a:t>fever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Viral arthritis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Parvovirus </a:t>
            </a:r>
            <a:r>
              <a:rPr lang="en-US" dirty="0" smtClean="0">
                <a:solidFill>
                  <a:srgbClr val="0070C0"/>
                </a:solidFill>
              </a:rPr>
              <a:t>B19, Hepatitis B </a:t>
            </a:r>
            <a:r>
              <a:rPr lang="en-US" dirty="0" smtClean="0">
                <a:solidFill>
                  <a:srgbClr val="0070C0"/>
                </a:solidFill>
              </a:rPr>
              <a:t>virus.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2375772"/>
              </p:ext>
            </p:extLst>
          </p:nvPr>
        </p:nvGraphicFramePr>
        <p:xfrm>
          <a:off x="152400" y="152400"/>
          <a:ext cx="8504238" cy="604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Arthrocentesis should be done as soon as possible;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1-Synovial fluid is cloudy and purulent</a:t>
                      </a:r>
                    </a:p>
                    <a:p>
                      <a:r>
                        <a:rPr lang="en-US" dirty="0" smtClean="0"/>
                        <a:t>     2- Leukocyte count generally &gt; 50,000/mm3,with &gt; 75 % PMN</a:t>
                      </a:r>
                    </a:p>
                    <a:p>
                      <a:r>
                        <a:rPr lang="en-US" dirty="0" smtClean="0"/>
                        <a:t>   3- Gram stain and culture are positive in &gt;90% of cases</a:t>
                      </a:r>
                    </a:p>
                    <a:p>
                      <a:r>
                        <a:rPr lang="en-US" dirty="0" smtClean="0"/>
                        <a:t> 4-Exclude crystal deposition arthritis or noninfectious inflammatory arthritis.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Blood cultures - Culture of skin lesions can be performed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indicated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Cervix, urethra, rectum &amp; pharynx Swab or urine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If gonococcal infection suspected for </a:t>
                      </a:r>
                      <a:r>
                        <a:rPr lang="en-US" dirty="0" err="1" smtClean="0"/>
                        <a:t>N.gonorrheae</a:t>
                      </a:r>
                      <a:r>
                        <a:rPr lang="en-US" dirty="0" smtClean="0"/>
                        <a:t> for culture and DNA testing for </a:t>
                      </a:r>
                      <a:r>
                        <a:rPr lang="en-US" dirty="0" err="1" smtClean="0"/>
                        <a:t>N.gonorrheae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Skin Rash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be culture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History/examination to exclude systemic illness. Note H/O tick exposure in endemic areas and sexual contact.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2414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Nongonococcal</a:t>
            </a:r>
            <a:r>
              <a:rPr lang="en-US" dirty="0"/>
              <a:t> </a:t>
            </a:r>
            <a:r>
              <a:rPr lang="en-US" dirty="0" err="1"/>
              <a:t>infectiuos</a:t>
            </a:r>
            <a:r>
              <a:rPr lang="en-US" dirty="0"/>
              <a:t> arthritis: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Gonococcal arthritis: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r>
              <a:rPr lang="en-US" dirty="0" smtClean="0"/>
              <a:t> </a:t>
            </a:r>
            <a:r>
              <a:rPr lang="en-US" dirty="0" smtClean="0"/>
              <a:t>or Cefazolin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MRSA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Streptococci:</a:t>
            </a:r>
            <a:r>
              <a:rPr lang="en-US" dirty="0" smtClean="0"/>
              <a:t> Penicillin or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Enterobacetriacae</a:t>
            </a:r>
            <a:r>
              <a:rPr lang="en-US" dirty="0" smtClean="0"/>
              <a:t>: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Fluroquinolone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Pesudomonas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Piperacillin</a:t>
            </a:r>
            <a:r>
              <a:rPr lang="en-US" dirty="0" smtClean="0"/>
              <a:t> and </a:t>
            </a:r>
            <a:r>
              <a:rPr lang="en-US" dirty="0" err="1" smtClean="0"/>
              <a:t>Aminoglycoside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Animal bite </a:t>
            </a:r>
            <a:r>
              <a:rPr lang="en-US" dirty="0" smtClean="0"/>
              <a:t>: </a:t>
            </a:r>
            <a:r>
              <a:rPr lang="en-US" dirty="0" smtClean="0"/>
              <a:t>Ampicillin-Sulbactam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Lyme </a:t>
            </a:r>
            <a:r>
              <a:rPr lang="en-US" dirty="0" smtClean="0">
                <a:solidFill>
                  <a:srgbClr val="0070C0"/>
                </a:solidFill>
              </a:rPr>
              <a:t>disease arthritis</a:t>
            </a:r>
            <a:r>
              <a:rPr lang="en-US" dirty="0" smtClean="0"/>
              <a:t>: Doxycycline for 1 month.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IV </a:t>
            </a:r>
            <a:r>
              <a:rPr lang="en-US" dirty="0"/>
              <a:t>Ceftriaxone ( or Ciprofloxacin or </a:t>
            </a:r>
            <a:r>
              <a:rPr lang="en-US" dirty="0" err="1"/>
              <a:t>Ofloxacin</a:t>
            </a:r>
            <a:r>
              <a:rPr lang="en-US" dirty="0"/>
              <a:t>) then switch to oral Quinolone or </a:t>
            </a:r>
            <a:r>
              <a:rPr lang="en-US" dirty="0" err="1"/>
              <a:t>Cefixime</a:t>
            </a:r>
            <a:r>
              <a:rPr lang="en-US" dirty="0"/>
              <a:t> for 7-10 days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&amp; Management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1219200" y="5754469"/>
            <a:ext cx="7467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Change the antibiotics according to </a:t>
            </a:r>
            <a:r>
              <a:rPr lang="en-US" dirty="0" smtClean="0"/>
              <a:t>sensitivity, Arthrocentesis </a:t>
            </a:r>
            <a:r>
              <a:rPr lang="en-US" dirty="0"/>
              <a:t>can </a:t>
            </a:r>
            <a:r>
              <a:rPr lang="en-US" dirty="0" smtClean="0"/>
              <a:t>repeated and Surgery </a:t>
            </a:r>
            <a:r>
              <a:rPr lang="en-US" dirty="0"/>
              <a:t>rarely required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Prognosis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Gonococcal</a:t>
            </a:r>
            <a:r>
              <a:rPr lang="en-US" dirty="0" smtClean="0"/>
              <a:t> arthritis has an excellent outcome </a:t>
            </a:r>
          </a:p>
          <a:p>
            <a:r>
              <a:rPr lang="en-US" dirty="0">
                <a:solidFill>
                  <a:srgbClr val="002060"/>
                </a:solidFill>
              </a:rPr>
              <a:t>Risk factors for long –term adverse </a:t>
            </a:r>
            <a:r>
              <a:rPr lang="en-US" dirty="0" err="1">
                <a:solidFill>
                  <a:srgbClr val="002060"/>
                </a:solidFill>
              </a:rPr>
              <a:t>sequellae</a:t>
            </a:r>
            <a:r>
              <a:rPr lang="en-US" dirty="0">
                <a:solidFill>
                  <a:srgbClr val="002060"/>
                </a:solidFill>
              </a:rPr>
              <a:t> include: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Age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Prior rheumatoid arthritis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Poly-articular joint involvement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Hip or shoulder involvement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Virulent pathogens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Delayed initiation or response to therapy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Nongonococcal</a:t>
            </a:r>
            <a:r>
              <a:rPr lang="en-US" dirty="0"/>
              <a:t> arthritis: can result in scarring with limitation of movement, ambulation is affected in 50% of cases.</a:t>
            </a:r>
          </a:p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Prognosis &amp; Complications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t0.gstatic.com/images?q=tbn:eW4cuvhqCCKUnM:http://ajs.sagepub.com/content/35/7/1059/F1.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2971800" cy="2209800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3SE14OFBbJRkFM:http://www.agrabilityproject.org/images/clip_image005_00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2667000" cy="2286000"/>
          </a:xfrm>
          <a:prstGeom prst="rect">
            <a:avLst/>
          </a:prstGeom>
          <a:noFill/>
        </p:spPr>
      </p:pic>
      <p:pic>
        <p:nvPicPr>
          <p:cNvPr id="17414" name="Picture 6" descr="http://www.myoops.org/twocw/tufts/courses/6/content/D207699/C2464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2133600"/>
            <a:ext cx="34290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2.gstatic.com/images?q=tbn:vEOaO9pLIY7cvM:http://www.aurorahealthcare.org/healthgate/images/si5555057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2209800" cy="2209800"/>
          </a:xfrm>
          <a:prstGeom prst="rect">
            <a:avLst/>
          </a:prstGeom>
          <a:noFill/>
        </p:spPr>
      </p:pic>
      <p:pic>
        <p:nvPicPr>
          <p:cNvPr id="19460" name="Picture 4" descr="http://t0.gstatic.com/images?q=tbn:v4Yc_nqj7_k3IM:http://i.ytimg.com/vi/I_byiWb21Bw/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286000"/>
            <a:ext cx="2209800" cy="1295400"/>
          </a:xfrm>
          <a:prstGeom prst="rect">
            <a:avLst/>
          </a:prstGeom>
          <a:noFill/>
        </p:spPr>
      </p:pic>
      <p:pic>
        <p:nvPicPr>
          <p:cNvPr id="19462" name="Picture 6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304800"/>
            <a:ext cx="4038600" cy="1219200"/>
          </a:xfrm>
          <a:prstGeom prst="rect">
            <a:avLst/>
          </a:prstGeom>
          <a:noFill/>
        </p:spPr>
      </p:pic>
      <p:pic>
        <p:nvPicPr>
          <p:cNvPr id="19464" name="Picture 8" descr="http://t1.gstatic.com/images?q=tbn:BTY9B4jqSIr5UM:http://www.vetmed.wsu.edu/resources/Techniques/images/arthro_carpu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24200" y="2362200"/>
            <a:ext cx="2209800" cy="1447800"/>
          </a:xfrm>
          <a:prstGeom prst="rect">
            <a:avLst/>
          </a:prstGeom>
          <a:noFill/>
        </p:spPr>
      </p:pic>
      <p:pic>
        <p:nvPicPr>
          <p:cNvPr id="19466" name="Picture 10" descr="http://t2.gstatic.com/images?q=tbn:-NzeokeRKjJK3M:http://www.netterimages.com/images/vtn/000/000/010/10437-150x150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9000" y="3962400"/>
            <a:ext cx="2057400" cy="1981200"/>
          </a:xfrm>
          <a:prstGeom prst="rect">
            <a:avLst/>
          </a:prstGeom>
          <a:noFill/>
        </p:spPr>
      </p:pic>
      <p:pic>
        <p:nvPicPr>
          <p:cNvPr id="19468" name="Picture 12" descr="http://t1.gstatic.com/images?q=tbn:ZrHR2ZkSLqIB2M:http://www.mendmeshop.com/_img/arthrocentes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38800" y="2362200"/>
            <a:ext cx="18288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000125" y="1289050"/>
          <a:ext cx="7145338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7" name="Document" r:id="rId3" imgW="7145426" imgH="4282179" progId="Word.Document.12">
                  <p:embed/>
                </p:oleObj>
              </mc:Choice>
              <mc:Fallback>
                <p:oleObj name="Document" r:id="rId3" imgW="7145426" imgH="4282179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1289050"/>
                        <a:ext cx="7145338" cy="428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4.bp.blogspot.com/_uYybgEua2dI/S8YMH2icVLI/AAAAAAAAAXI/01TGVcX3Eec/s1600/fibula_epiph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886200" cy="2514600"/>
          </a:xfrm>
          <a:prstGeom prst="rect">
            <a:avLst/>
          </a:prstGeom>
          <a:noFill/>
        </p:spPr>
      </p:pic>
      <p:pic>
        <p:nvPicPr>
          <p:cNvPr id="102404" name="Picture 4" descr="http://sci.washington.edu/images/b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40005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Infections of Joint Prosthesis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1-5% of total joint replacement.</a:t>
            </a:r>
          </a:p>
          <a:p>
            <a:r>
              <a:rPr lang="en-US" dirty="0" smtClean="0"/>
              <a:t>Most  infections occurs within 5 years of joint replacement.</a:t>
            </a:r>
          </a:p>
          <a:p>
            <a:r>
              <a:rPr lang="en-US" dirty="0" smtClean="0"/>
              <a:t>Often caused by skin flora</a:t>
            </a:r>
          </a:p>
          <a:p>
            <a:r>
              <a:rPr lang="en-US" dirty="0" smtClean="0"/>
              <a:t>Diagnostic aspiration of joint fluid necessary </a:t>
            </a:r>
          </a:p>
          <a:p>
            <a:r>
              <a:rPr lang="en-US" dirty="0" smtClean="0"/>
              <a:t>Result in significant morbidity and health care costs.</a:t>
            </a:r>
          </a:p>
          <a:p>
            <a:r>
              <a:rPr lang="en-US" dirty="0" smtClean="0"/>
              <a:t>Successful outcomes results  from multidisciplinary approach.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Etiology, Epidemiology&amp; Risk factors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Results from contamination during surgery or post op. wound infection adjacent to the prosthesis.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Factors delay healing ( hematoma, ischemia)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Occasionally result from </a:t>
            </a:r>
            <a:r>
              <a:rPr lang="en-US" dirty="0" err="1" smtClean="0">
                <a:solidFill>
                  <a:srgbClr val="C00000"/>
                </a:solidFill>
              </a:rPr>
              <a:t>bacteremia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Prosthesis &amp; bone cement predispose to infection</a:t>
            </a:r>
          </a:p>
          <a:p>
            <a:r>
              <a:rPr lang="en-US" dirty="0" smtClean="0"/>
              <a:t>Occurs at the prosthesis-bone interface</a:t>
            </a:r>
          </a:p>
          <a:p>
            <a:r>
              <a:rPr lang="en-US" dirty="0" smtClean="0"/>
              <a:t>Bacteria adhere to biomaterials and develop a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biofilm</a:t>
            </a:r>
            <a:r>
              <a:rPr lang="en-US" dirty="0" smtClean="0"/>
              <a:t> that protect them from host defenses and antimicrobial agents.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Mostly caused by coagulase negative staph., or </a:t>
            </a:r>
            <a:r>
              <a:rPr lang="en-US" i="1" dirty="0" err="1" smtClean="0">
                <a:solidFill>
                  <a:srgbClr val="002060"/>
                </a:solidFill>
              </a:rPr>
              <a:t>S.aureus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Occasional pathogens: streptococci, </a:t>
            </a:r>
            <a:r>
              <a:rPr lang="en-US" dirty="0" err="1" smtClean="0">
                <a:solidFill>
                  <a:srgbClr val="002060"/>
                </a:solidFill>
              </a:rPr>
              <a:t>enterococci</a:t>
            </a:r>
            <a:r>
              <a:rPr lang="en-US" dirty="0" smtClean="0">
                <a:solidFill>
                  <a:srgbClr val="002060"/>
                </a:solidFill>
              </a:rPr>
              <a:t> ,and anaerobes</a:t>
            </a:r>
          </a:p>
          <a:p>
            <a:r>
              <a:rPr lang="en-US" dirty="0" smtClean="0"/>
              <a:t>Usually single pathogen ,occasionally </a:t>
            </a:r>
            <a:r>
              <a:rPr lang="en-US" dirty="0" err="1" smtClean="0"/>
              <a:t>polymicrobial</a:t>
            </a:r>
            <a:endParaRPr lang="en-US" dirty="0" smtClean="0"/>
          </a:p>
          <a:p>
            <a:r>
              <a:rPr lang="en-US" b="1" dirty="0" smtClean="0"/>
              <a:t>Risk factors</a:t>
            </a:r>
            <a:r>
              <a:rPr lang="en-US" dirty="0" smtClean="0"/>
              <a:t>: H/O superficial wound infection, post surgical complications, underlying illness, any source of </a:t>
            </a:r>
            <a:r>
              <a:rPr lang="en-US" dirty="0" err="1" smtClean="0"/>
              <a:t>bacteremia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Aseptic loosening or dislocation of prosthetic joint</a:t>
            </a:r>
          </a:p>
          <a:p>
            <a:pPr>
              <a:buNone/>
            </a:pPr>
            <a:r>
              <a:rPr lang="en-US" dirty="0" smtClean="0"/>
              <a:t>Prosthetic debris  induced </a:t>
            </a:r>
            <a:r>
              <a:rPr lang="en-US" dirty="0" err="1" smtClean="0"/>
              <a:t>cynovitis</a:t>
            </a:r>
            <a:r>
              <a:rPr lang="en-US" dirty="0" smtClean="0"/>
              <a:t> &amp;</a:t>
            </a:r>
          </a:p>
          <a:p>
            <a:pPr>
              <a:buNone/>
            </a:pPr>
            <a:r>
              <a:rPr lang="en-US" dirty="0" err="1" smtClean="0"/>
              <a:t>hemarthrosis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Subacute</a:t>
            </a:r>
            <a:r>
              <a:rPr lang="en-US" dirty="0" smtClean="0"/>
              <a:t> onset</a:t>
            </a: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S.aureus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streptococci,Gram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negative rods can cause acute ,rapidly progressive infection</a:t>
            </a:r>
          </a:p>
          <a:p>
            <a:r>
              <a:rPr lang="en-US" dirty="0" smtClean="0"/>
              <a:t>Joint pain ,swelling most common</a:t>
            </a:r>
          </a:p>
          <a:p>
            <a:r>
              <a:rPr lang="en-US" dirty="0" smtClean="0"/>
              <a:t>Fever with acute ,early postsurgical infections</a:t>
            </a:r>
          </a:p>
          <a:p>
            <a:r>
              <a:rPr lang="en-US" dirty="0" err="1" smtClean="0"/>
              <a:t>Cellulitis</a:t>
            </a:r>
            <a:r>
              <a:rPr lang="en-US" dirty="0" smtClean="0"/>
              <a:t>, </a:t>
            </a:r>
            <a:r>
              <a:rPr lang="en-US" dirty="0" err="1" smtClean="0"/>
              <a:t>cutaneous</a:t>
            </a:r>
            <a:r>
              <a:rPr lang="en-US" dirty="0" smtClean="0"/>
              <a:t> wound, or discharging sinus overlying the joint.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Diagnosis of Prosthetic Arthritis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ESR and C-reactive protein( CRP ) may be high.</a:t>
            </a:r>
          </a:p>
          <a:p>
            <a:r>
              <a:rPr lang="en-US" dirty="0" smtClean="0"/>
              <a:t>Aspiration </a:t>
            </a:r>
            <a:r>
              <a:rPr lang="en-US" dirty="0" smtClean="0"/>
              <a:t>&amp; surgical exploration to obtain specimen for culture &amp; sensitivity testing &amp; histopathology.</a:t>
            </a:r>
          </a:p>
          <a:p>
            <a:r>
              <a:rPr lang="en-US" dirty="0" smtClean="0"/>
              <a:t>Skin flora regarded as pathogens if isolated from multiple deep tissue cultures.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Plain X-ray </a:t>
            </a:r>
            <a:r>
              <a:rPr lang="en-US" dirty="0" smtClean="0"/>
              <a:t>may not be helpful</a:t>
            </a:r>
          </a:p>
          <a:p>
            <a:r>
              <a:rPr lang="en-US" b="1" dirty="0" err="1" smtClean="0"/>
              <a:t>Arthrography</a:t>
            </a:r>
            <a:r>
              <a:rPr lang="en-US" dirty="0" smtClean="0"/>
              <a:t> may help define sinus tracts</a:t>
            </a:r>
          </a:p>
          <a:p>
            <a:r>
              <a:rPr lang="en-US" dirty="0" smtClean="0"/>
              <a:t>Bone scan-not specific  for infection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Treatment &amp; Management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Surgical debridement and prolonged antimicrobial therapy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Surgery: removal of prosthesis</a:t>
            </a:r>
          </a:p>
          <a:p>
            <a:r>
              <a:rPr lang="en-US" dirty="0" smtClean="0"/>
              <a:t>Antibiotic –impregnated cement during re-implantation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Antimicrobial for 6 weeks: </a:t>
            </a:r>
          </a:p>
          <a:p>
            <a:r>
              <a:rPr lang="en-US" dirty="0" smtClean="0"/>
              <a:t>Begin empiric IV antibiotic to cover MRSA and Gram negative rods (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+ </a:t>
            </a:r>
            <a:r>
              <a:rPr lang="en-US" sz="2200" dirty="0" err="1" smtClean="0"/>
              <a:t>Cefepime</a:t>
            </a:r>
            <a:r>
              <a:rPr lang="en-US" sz="2200" dirty="0" smtClean="0"/>
              <a:t>, </a:t>
            </a:r>
            <a:r>
              <a:rPr lang="en-US" sz="2200" dirty="0" err="1" smtClean="0"/>
              <a:t>Ciprofloxacin,or</a:t>
            </a:r>
            <a:r>
              <a:rPr lang="en-US" sz="2200" dirty="0" smtClean="0"/>
              <a:t> </a:t>
            </a:r>
            <a:r>
              <a:rPr lang="en-US" sz="2200" dirty="0" err="1" smtClean="0"/>
              <a:t>Aminoglycoside</a:t>
            </a:r>
            <a:r>
              <a:rPr lang="en-US" sz="2200" dirty="0" smtClean="0"/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Chronic therapy with oral drug if removal of prosthesis not possible.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What is Acute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dirty="0" smtClean="0"/>
              <a:t>Acute </a:t>
            </a:r>
            <a:r>
              <a:rPr lang="en-US" sz="1600" dirty="0" err="1" smtClean="0"/>
              <a:t>osteomyelitis</a:t>
            </a:r>
            <a:r>
              <a:rPr lang="en-US" sz="1600" dirty="0" smtClean="0"/>
              <a:t> is acute infectious process of the bone and bone marrow .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Can </a:t>
            </a:r>
            <a:r>
              <a:rPr lang="en-US" sz="1600" dirty="0" smtClean="0">
                <a:solidFill>
                  <a:srgbClr val="002060"/>
                </a:solidFill>
              </a:rPr>
              <a:t>have a short duration </a:t>
            </a:r>
            <a:endParaRPr lang="en-US" sz="1600" dirty="0" smtClean="0">
              <a:solidFill>
                <a:srgbClr val="002060"/>
              </a:solidFill>
            </a:endParaRPr>
          </a:p>
          <a:p>
            <a:pPr lvl="1"/>
            <a:r>
              <a:rPr lang="en-US" sz="1600" dirty="0" smtClean="0"/>
              <a:t>few </a:t>
            </a:r>
            <a:r>
              <a:rPr lang="en-US" sz="1600" dirty="0" smtClean="0"/>
              <a:t>days for </a:t>
            </a:r>
            <a:r>
              <a:rPr lang="en-US" sz="1600" dirty="0" err="1" smtClean="0"/>
              <a:t>hematogenously</a:t>
            </a:r>
            <a:r>
              <a:rPr lang="en-US" sz="1600" dirty="0" smtClean="0"/>
              <a:t> acquired </a:t>
            </a:r>
            <a:r>
              <a:rPr lang="en-US" sz="1600" dirty="0" smtClean="0"/>
              <a:t>infection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last </a:t>
            </a:r>
            <a:r>
              <a:rPr lang="en-US" sz="1600" dirty="0" smtClean="0">
                <a:solidFill>
                  <a:srgbClr val="002060"/>
                </a:solidFill>
              </a:rPr>
              <a:t>several weeks to </a:t>
            </a:r>
            <a:r>
              <a:rPr lang="en-US" sz="1600" dirty="0" smtClean="0">
                <a:solidFill>
                  <a:srgbClr val="002060"/>
                </a:solidFill>
              </a:rPr>
              <a:t>months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 smtClean="0"/>
              <a:t>secondary to contiguous focus of infection</a:t>
            </a:r>
            <a:r>
              <a:rPr lang="en-US" sz="1600" dirty="0" smtClean="0"/>
              <a:t>)</a:t>
            </a:r>
          </a:p>
          <a:p>
            <a:pPr lvl="1"/>
            <a:endParaRPr lang="en-US" sz="1600" dirty="0"/>
          </a:p>
          <a:p>
            <a:r>
              <a:rPr lang="en-US" sz="1600" dirty="0"/>
              <a:t>In association with peripheral vascular disease </a:t>
            </a:r>
            <a:endParaRPr lang="en-US" sz="1600" dirty="0" smtClean="0"/>
          </a:p>
          <a:p>
            <a:pPr lvl="1"/>
            <a:r>
              <a:rPr lang="en-US" sz="1100" dirty="0" smtClean="0"/>
              <a:t>diabetes </a:t>
            </a:r>
            <a:r>
              <a:rPr lang="en-US" sz="1100" dirty="0"/>
              <a:t>mellitus ,severe atherosclerosis, vasculitis</a:t>
            </a:r>
          </a:p>
          <a:p>
            <a:endParaRPr lang="en-US" sz="1600" dirty="0"/>
          </a:p>
          <a:p>
            <a:endParaRPr lang="en-US" sz="1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75921065"/>
              </p:ext>
            </p:extLst>
          </p:nvPr>
        </p:nvGraphicFramePr>
        <p:xfrm>
          <a:off x="76202" y="244058"/>
          <a:ext cx="8915399" cy="6720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614"/>
                <a:gridCol w="3439774"/>
                <a:gridCol w="3987011"/>
              </a:tblGrid>
              <a:tr h="5454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How</a:t>
                      </a:r>
                      <a:r>
                        <a:rPr lang="en-US" sz="1400" baseline="0" dirty="0" smtClean="0"/>
                        <a:t> they reach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Risk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76219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Primary </a:t>
                      </a:r>
                      <a:r>
                        <a:rPr lang="en-US" sz="1400" dirty="0" err="1" smtClean="0"/>
                        <a:t>Hematogenous</a:t>
                      </a:r>
                      <a:r>
                        <a:rPr lang="en-US" sz="1400" dirty="0" smtClean="0"/>
                        <a:t> route</a:t>
                      </a:r>
                    </a:p>
                    <a:p>
                      <a:r>
                        <a:rPr lang="en-US" sz="1400" dirty="0" smtClean="0"/>
                        <a:t>(Metaphysis of long bones 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Children common</a:t>
                      </a:r>
                    </a:p>
                    <a:p>
                      <a:r>
                        <a:rPr lang="en-US" sz="1400" dirty="0" smtClean="0"/>
                        <a:t>Adult</a:t>
                      </a:r>
                      <a:r>
                        <a:rPr lang="en-US" sz="1400" baseline="0" dirty="0" smtClean="0"/>
                        <a:t> less common</a:t>
                      </a:r>
                    </a:p>
                    <a:p>
                      <a:r>
                        <a:rPr lang="en-US" sz="1400" baseline="0" dirty="0" smtClean="0"/>
                        <a:t>(quiescent from childhood)</a:t>
                      </a:r>
                    </a:p>
                    <a:p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-S. Aureus septic arthritis –diaphysis</a:t>
                      </a:r>
                    </a:p>
                    <a:p>
                      <a:r>
                        <a:rPr lang="en-US" sz="1400" baseline="0" dirty="0" smtClean="0"/>
                        <a:t>-Vertebral- GU infection</a:t>
                      </a:r>
                    </a:p>
                    <a:p>
                      <a:r>
                        <a:rPr lang="en-US" sz="1400" baseline="0" dirty="0" smtClean="0"/>
                        <a:t>-Candida –Venous Catheter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Infant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r>
                        <a:rPr lang="en-US" sz="1400" dirty="0" err="1" smtClean="0"/>
                        <a:t>S.aureus</a:t>
                      </a:r>
                      <a:r>
                        <a:rPr lang="en-US" sz="1400" dirty="0" smtClean="0"/>
                        <a:t>, group B streptococci, E.coli.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746735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Children </a:t>
                      </a:r>
                    </a:p>
                    <a:p>
                      <a:r>
                        <a:rPr lang="en-US" sz="1400" dirty="0" err="1" smtClean="0"/>
                        <a:t>S.aureus</a:t>
                      </a:r>
                      <a:r>
                        <a:rPr lang="en-US" sz="1400" dirty="0" smtClean="0"/>
                        <a:t>, group A streptococci, </a:t>
                      </a:r>
                      <a:r>
                        <a:rPr lang="en-US" sz="1400" dirty="0" err="1" smtClean="0"/>
                        <a:t>H.influenzae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</a:tr>
              <a:tr h="74969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Contiguous soft tissue focus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Post </a:t>
                      </a:r>
                      <a:r>
                        <a:rPr lang="en-US" sz="1400" dirty="0" smtClean="0"/>
                        <a:t>operative infection, contaminated open fracture, soft tissue infection , puncture wounds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Gram positive cocci, Gram negative bacilli,  anaerobes, and poly-microbial infection.</a:t>
                      </a:r>
                      <a:endParaRPr lang="en-US" sz="14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Special clinical situations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Prosthesis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Coagulas</a:t>
                      </a:r>
                      <a:r>
                        <a:rPr lang="en-US" sz="1400" dirty="0" smtClean="0"/>
                        <a:t> -negative staphylococci, </a:t>
                      </a:r>
                      <a:r>
                        <a:rPr lang="en-US" sz="1400" dirty="0" err="1" smtClean="0"/>
                        <a:t>Propionebacterium</a:t>
                      </a:r>
                      <a:r>
                        <a:rPr lang="en-US" sz="1400" dirty="0" smtClean="0"/>
                        <a:t>, and </a:t>
                      </a:r>
                      <a:r>
                        <a:rPr lang="en-US" sz="1400" dirty="0" err="1" smtClean="0"/>
                        <a:t>S.aureus</a:t>
                      </a:r>
                      <a:r>
                        <a:rPr lang="en-US" sz="1400" dirty="0" smtClean="0"/>
                        <a:t> in foreign body infections </a:t>
                      </a:r>
                      <a:endParaRPr lang="en-US" sz="1400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Nosocomial infections and IV drug 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Enterobacteriacea</a:t>
                      </a:r>
                      <a:r>
                        <a:rPr lang="en-US" sz="1400" dirty="0" smtClean="0"/>
                        <a:t> and Pseudomonas </a:t>
                      </a:r>
                      <a:endParaRPr lang="en-US" sz="1400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Fist injuries, and diabetic foot and </a:t>
                      </a:r>
                      <a:r>
                        <a:rPr lang="en-US" sz="1400" dirty="0" err="1" smtClean="0"/>
                        <a:t>dicubitus</a:t>
                      </a:r>
                      <a:r>
                        <a:rPr lang="en-US" sz="1400" dirty="0" smtClean="0"/>
                        <a:t> ulcers,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Streptococci and anaerobes</a:t>
                      </a:r>
                      <a:endParaRPr lang="en-US" sz="1400" dirty="0"/>
                    </a:p>
                  </a:txBody>
                  <a:tcPr/>
                </a:tc>
              </a:tr>
              <a:tr h="41148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 sickle cell patients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Salmonella or S. pneumoniae </a:t>
                      </a:r>
                      <a:endParaRPr lang="en-US" sz="1400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Human/ animal bites;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Eikenella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Pasturella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multocida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  <a:tr h="65532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AIDS.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M.tuberculosis</a:t>
                      </a:r>
                      <a:r>
                        <a:rPr lang="en-US" sz="1400" dirty="0" smtClean="0"/>
                        <a:t> or M. </a:t>
                      </a:r>
                      <a:r>
                        <a:rPr lang="en-US" sz="1400" dirty="0" err="1" smtClean="0"/>
                        <a:t>avium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684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Systemic manifestations occurs in less than 50% of patients.</a:t>
            </a:r>
          </a:p>
          <a:p>
            <a:r>
              <a:rPr lang="en-US" b="1" dirty="0" smtClean="0"/>
              <a:t>Acute onset of bone pain, fever with rigors and diaphoresis.</a:t>
            </a:r>
          </a:p>
          <a:p>
            <a:r>
              <a:rPr lang="en-US" dirty="0" smtClean="0"/>
              <a:t>Symptoms usually of less than 3 week’s duration.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Local signs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soft tissue swelling, </a:t>
            </a:r>
            <a:r>
              <a:rPr lang="en-US" dirty="0" err="1" smtClean="0">
                <a:solidFill>
                  <a:srgbClr val="0070C0"/>
                </a:solidFill>
              </a:rPr>
              <a:t>erythema</a:t>
            </a:r>
            <a:r>
              <a:rPr lang="en-US" dirty="0" smtClean="0">
                <a:solidFill>
                  <a:srgbClr val="0070C0"/>
                </a:solidFill>
              </a:rPr>
              <a:t>, warmth, point tenderness, percussion tenderness over the vertebral body &amp; limited mobility of the involved extremity.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and metastatic bone </a:t>
            </a:r>
            <a:r>
              <a:rPr lang="en-US" dirty="0" smtClean="0"/>
              <a:t>malignancies</a:t>
            </a:r>
            <a:endParaRPr lang="en-US" dirty="0" smtClean="0"/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Acute rheumatic arthritis</a:t>
            </a:r>
          </a:p>
          <a:p>
            <a:r>
              <a:rPr lang="en-US" dirty="0" err="1" smtClean="0"/>
              <a:t>Hemarthrosis</a:t>
            </a:r>
            <a:endParaRPr lang="en-US" dirty="0" smtClean="0"/>
          </a:p>
          <a:p>
            <a:r>
              <a:rPr lang="en-US" dirty="0" smtClean="0"/>
              <a:t>Ewing sarcoma</a:t>
            </a:r>
          </a:p>
          <a:p>
            <a:r>
              <a:rPr lang="en-US" dirty="0" smtClean="0"/>
              <a:t>Vertebral compression fracture.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8348828"/>
              </p:ext>
            </p:extLst>
          </p:nvPr>
        </p:nvGraphicFramePr>
        <p:xfrm>
          <a:off x="152400" y="609600"/>
          <a:ext cx="8839199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6097"/>
                <a:gridCol w="5503102"/>
              </a:tblGrid>
              <a:tr h="60960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Diagnosis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Laboratory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Radiological</a:t>
                      </a:r>
                      <a:endParaRPr lang="en-US" dirty="0"/>
                    </a:p>
                  </a:txBody>
                  <a:tcPr/>
                </a:tc>
              </a:tr>
              <a:tr h="1020445">
                <a:tc>
                  <a:txBody>
                    <a:bodyPr/>
                    <a:lstStyle/>
                    <a:p>
                      <a:r>
                        <a:rPr lang="en-US" dirty="0" smtClean="0"/>
                        <a:t>-CBC diff</a:t>
                      </a:r>
                    </a:p>
                    <a:p>
                      <a:r>
                        <a:rPr lang="en-US" dirty="0" smtClean="0"/>
                        <a:t>-Leukocytosis may or may not occur</a:t>
                      </a:r>
                    </a:p>
                    <a:p>
                      <a:r>
                        <a:rPr lang="en-US" dirty="0" smtClean="0"/>
                        <a:t>-Erythrocyte sedimentation rate ( ESR) elevated, but could be normal as 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-X-ray : normal early in disease, soft tissue swelling , </a:t>
                      </a:r>
                      <a:r>
                        <a:rPr lang="en-US" dirty="0" err="1" smtClean="0"/>
                        <a:t>subperiosteal</a:t>
                      </a:r>
                      <a:r>
                        <a:rPr lang="en-US" dirty="0" smtClean="0"/>
                        <a:t> elevation  seen early. Bone destruction changes seen by 2-4 weeks.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020445">
                <a:tc rowSpan="3">
                  <a:txBody>
                    <a:bodyPr/>
                    <a:lstStyle/>
                    <a:p>
                      <a:r>
                        <a:rPr lang="en-US" dirty="0" smtClean="0"/>
                        <a:t>-Blood culture.</a:t>
                      </a:r>
                    </a:p>
                    <a:p>
                      <a:r>
                        <a:rPr lang="en-US" dirty="0" smtClean="0"/>
                        <a:t>-Aspiration of overlying abscess if blood cultures are negative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-MRI highly sensitive &amp; specific. Preferred for vertebral osteomyelitis and cases associated with contiguous foci of infection or peripheral </a:t>
                      </a:r>
                      <a:r>
                        <a:rPr lang="en-US" dirty="0" err="1" smtClean="0"/>
                        <a:t>vascualr</a:t>
                      </a:r>
                      <a:r>
                        <a:rPr lang="en-US" dirty="0" smtClean="0"/>
                        <a:t> disease.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4267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-CT Scan used as alternative of MRI.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0204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-Technetium bone scan, Gallium –and Indium -111-labelled WBC scan ( detection within 3 days of onset). Maximum effect to rule out osteomyelitis.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44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71227841"/>
              </p:ext>
            </p:extLst>
          </p:nvPr>
        </p:nvGraphicFramePr>
        <p:xfrm>
          <a:off x="76200" y="0"/>
          <a:ext cx="8729663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2316"/>
                <a:gridCol w="3379284"/>
                <a:gridCol w="35480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Organisms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Antibiotics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Duration/Surgery/complication and follow up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MSSA: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Cloxacillin</a:t>
                      </a:r>
                      <a:r>
                        <a:rPr lang="en-US" sz="1600" dirty="0" smtClean="0"/>
                        <a:t>, cefazolin or Clindamycin .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r>
                        <a:rPr lang="en-US" sz="1600" dirty="0" smtClean="0"/>
                        <a:t>Early treatment is critical</a:t>
                      </a:r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Treat for 2-4 weeks parenteral followed by oral therapy for a total of at least 6 weeks.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Surgery for neurological complications, para-vertebral abscess  &amp; hip joint involvement.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Complications: septicemia, metastatic abscesses, septic arthritis, chronic osteomyelitis, loss of limb ,or paravertebral abscess.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Monthly ESR for 3 months and at 6 months useful to document treatment.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Cases due to contiguous source more difficult to eradicate .Relapse common (50%) , surgery indicated.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MRSA: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Vancomycin followed by  Clindamycin, Linezolid, or TMP-SMX</a:t>
                      </a:r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/>
                        <a:t>Polymicrobial</a:t>
                      </a:r>
                      <a:r>
                        <a:rPr lang="en-US" sz="1600" dirty="0" smtClean="0"/>
                        <a:t> infection: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Ampicillin-Sulbactam, Piperacillin-</a:t>
                      </a:r>
                      <a:r>
                        <a:rPr lang="en-US" sz="1600" dirty="0" err="1" smtClean="0"/>
                        <a:t>Tazobactam</a:t>
                      </a:r>
                      <a:r>
                        <a:rPr lang="en-US" sz="1600" dirty="0" smtClean="0"/>
                        <a:t> or Quinolone with Metronidazole.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S.epidermidis</a:t>
                      </a:r>
                      <a:r>
                        <a:rPr lang="en-US" sz="1600" dirty="0" smtClean="0"/>
                        <a:t>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Vancomycin and Rifampicin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Enterobacteriacae</a:t>
                      </a:r>
                      <a:r>
                        <a:rPr lang="en-US" sz="1600" dirty="0" smtClean="0"/>
                        <a:t>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Ceftriaxone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Other Gram negative bacilli: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Quinolones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P. aeruginosa: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Cefepime, </a:t>
                      </a:r>
                      <a:r>
                        <a:rPr lang="en-US" sz="1600" dirty="0" err="1" smtClean="0"/>
                        <a:t>Meropenem</a:t>
                      </a:r>
                      <a:r>
                        <a:rPr lang="en-US" sz="1600" dirty="0" smtClean="0"/>
                        <a:t>,  or Piperacillin +/- Aminoglycoside.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Anaerobes: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Metronidazole or Clindamycin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480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2094</TotalTime>
  <Words>2034</Words>
  <Application>Microsoft Office PowerPoint</Application>
  <PresentationFormat>On-screen Show (4:3)</PresentationFormat>
  <Paragraphs>333</Paragraphs>
  <Slides>35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Civic</vt:lpstr>
      <vt:lpstr>Document</vt:lpstr>
      <vt:lpstr>Microbiology of Bone and Joint Infections</vt:lpstr>
      <vt:lpstr>Introduction</vt:lpstr>
      <vt:lpstr>PowerPoint Presentation</vt:lpstr>
      <vt:lpstr>What is Acute Osteomyelitis</vt:lpstr>
      <vt:lpstr>PowerPoint Presentation</vt:lpstr>
      <vt:lpstr>Patient Presentation</vt:lpstr>
      <vt:lpstr>Differential diagnosis</vt:lpstr>
      <vt:lpstr>PowerPoint Presentation</vt:lpstr>
      <vt:lpstr>PowerPoint Presentation</vt:lpstr>
      <vt:lpstr>Chronic Osteomyelitis</vt:lpstr>
      <vt:lpstr>Etiology, Epidemiology &amp; Risk factors</vt:lpstr>
      <vt:lpstr>Causative Agents </vt:lpstr>
      <vt:lpstr> In immunosuppressed patients.</vt:lpstr>
      <vt:lpstr>Clinical presentation and DD</vt:lpstr>
      <vt:lpstr>Diagnosis</vt:lpstr>
      <vt:lpstr>Treatment and Management</vt:lpstr>
      <vt:lpstr>Complications &amp; Prognosis</vt:lpstr>
      <vt:lpstr> Blood culture &amp; Bone images and cases</vt:lpstr>
      <vt:lpstr>Arthritis</vt:lpstr>
      <vt:lpstr>Pathophysiology &amp; Risk factors</vt:lpstr>
      <vt:lpstr>Etiology</vt:lpstr>
      <vt:lpstr>Patient Presentation</vt:lpstr>
      <vt:lpstr>Differential Diagnosis</vt:lpstr>
      <vt:lpstr>PowerPoint Presentation</vt:lpstr>
      <vt:lpstr>Treatment &amp; Management</vt:lpstr>
      <vt:lpstr>Prognosis &amp; Complications</vt:lpstr>
      <vt:lpstr>Arthritis</vt:lpstr>
      <vt:lpstr>PowerPoint Presentation</vt:lpstr>
      <vt:lpstr>PowerPoint Presentation</vt:lpstr>
      <vt:lpstr>Infections of Joint Prosthesis</vt:lpstr>
      <vt:lpstr>Etiology, Epidemiology&amp; Risk factors</vt:lpstr>
      <vt:lpstr>PowerPoint Presentation</vt:lpstr>
      <vt:lpstr>Patient Presentation</vt:lpstr>
      <vt:lpstr>Diagnosis of Prosthetic Arthritis</vt:lpstr>
      <vt:lpstr>Treatment &amp;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 and muscle infections</dc:title>
  <dc:creator>Dr.Hannan</dc:creator>
  <cp:lastModifiedBy>DRSUMAILI</cp:lastModifiedBy>
  <cp:revision>184</cp:revision>
  <dcterms:created xsi:type="dcterms:W3CDTF">2010-04-25T08:14:52Z</dcterms:created>
  <dcterms:modified xsi:type="dcterms:W3CDTF">2017-01-10T04:57:30Z</dcterms:modified>
</cp:coreProperties>
</file>