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3"/>
  </p:notesMasterIdLst>
  <p:sldIdLst>
    <p:sldId id="542" r:id="rId2"/>
    <p:sldId id="532" r:id="rId3"/>
    <p:sldId id="469" r:id="rId4"/>
    <p:sldId id="471" r:id="rId5"/>
    <p:sldId id="473" r:id="rId6"/>
    <p:sldId id="474" r:id="rId7"/>
    <p:sldId id="464" r:id="rId8"/>
    <p:sldId id="466" r:id="rId9"/>
    <p:sldId id="467" r:id="rId10"/>
    <p:sldId id="468" r:id="rId11"/>
    <p:sldId id="504" r:id="rId12"/>
    <p:sldId id="515" r:id="rId13"/>
    <p:sldId id="517" r:id="rId14"/>
    <p:sldId id="518" r:id="rId15"/>
    <p:sldId id="519" r:id="rId16"/>
    <p:sldId id="348" r:id="rId17"/>
    <p:sldId id="534" r:id="rId18"/>
    <p:sldId id="386" r:id="rId19"/>
    <p:sldId id="389" r:id="rId20"/>
    <p:sldId id="535" r:id="rId21"/>
    <p:sldId id="537" r:id="rId22"/>
    <p:sldId id="536" r:id="rId23"/>
    <p:sldId id="538" r:id="rId24"/>
    <p:sldId id="539" r:id="rId25"/>
    <p:sldId id="458" r:id="rId26"/>
    <p:sldId id="459" r:id="rId27"/>
    <p:sldId id="461" r:id="rId28"/>
    <p:sldId id="463" r:id="rId29"/>
    <p:sldId id="462" r:id="rId30"/>
    <p:sldId id="520" r:id="rId31"/>
    <p:sldId id="521" r:id="rId32"/>
    <p:sldId id="525" r:id="rId33"/>
    <p:sldId id="524" r:id="rId34"/>
    <p:sldId id="526" r:id="rId35"/>
    <p:sldId id="543" r:id="rId36"/>
    <p:sldId id="544" r:id="rId37"/>
    <p:sldId id="533" r:id="rId38"/>
    <p:sldId id="475" r:id="rId39"/>
    <p:sldId id="476" r:id="rId40"/>
    <p:sldId id="477" r:id="rId41"/>
    <p:sldId id="478" r:id="rId42"/>
    <p:sldId id="480" r:id="rId43"/>
    <p:sldId id="482" r:id="rId44"/>
    <p:sldId id="483" r:id="rId45"/>
    <p:sldId id="486" r:id="rId46"/>
    <p:sldId id="489" r:id="rId47"/>
    <p:sldId id="490" r:id="rId48"/>
    <p:sldId id="545" r:id="rId49"/>
    <p:sldId id="541" r:id="rId50"/>
    <p:sldId id="493" r:id="rId51"/>
    <p:sldId id="457" r:id="rId5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000066"/>
    <a:srgbClr val="6600CC"/>
    <a:srgbClr val="C06D4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6087" autoAdjust="0"/>
  </p:normalViewPr>
  <p:slideViewPr>
    <p:cSldViewPr>
      <p:cViewPr varScale="1">
        <p:scale>
          <a:sx n="70" d="100"/>
          <a:sy n="70" d="100"/>
        </p:scale>
        <p:origin x="15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8AA51-C72B-4A5B-B159-D0D9530EDC51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BCB1-7B82-4FA1-802A-D7B312085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1EEF2-8CBD-46EB-8C95-8622F43AE1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20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Synovial biopsy from knee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0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CDF691-FBCE-47F6-9576-91D070819BD6}" type="slidenum">
              <a:rPr lang="ar-SA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4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6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CB906-8D3D-4674-8769-99FE69DC5F3B}" type="slidenum">
              <a:rPr lang="ar-SA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4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32EB1A-D18E-4F02-8BDF-DD79C3DC1FCC}" type="slidenum">
              <a:rPr lang="ar-SA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9A5BB-A5A7-4B64-BC00-C5A7487E0DB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63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2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649CD9-EC28-4A03-ABA5-E4012D0F8657}" type="slidenum">
              <a:rPr lang="ar-SA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FFEC13-2C4B-4346-A8CE-125F88AAE03A}" type="slidenum">
              <a:rPr lang="ar-SA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F7FC37-9681-44F6-AC78-9E4B0E93D1D1}" type="slidenum">
              <a:rPr lang="ar-SA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BCB1-7B82-4FA1-802A-D7B312085D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5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C2FD31-B79D-4A16-BBA0-765500A13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225B66-8258-4811-9AD1-5436C8709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FC45D2-B10B-439D-AC8D-C9F50E7D3113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6541AF-93FE-4EBC-93E5-AD83C37A6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_RIjx_Mg4ZVM/TKbXIXA1klI/AAAAAAAACB4/VTlMn8NDebQ/s1600-h/image%5b31%5d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7800" y="4188139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Practical</a:t>
            </a:r>
          </a:p>
          <a:p>
            <a:pPr algn="ctr"/>
            <a:r>
              <a:rPr lang="en-US" sz="3200" b="1" i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Dr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b="1" i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Abdullah Basabein</a:t>
            </a:r>
            <a:endParaRPr lang="en-US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7290" y="642918"/>
            <a:ext cx="6625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Musculoskeletal Block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4414" y="2285992"/>
            <a:ext cx="7018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Pathology of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Musculoskeletal System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2203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rapaho.nsuok.edu/~castillo/NotesImages/Topic114Notes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79"/>
            <a:ext cx="4680520" cy="568863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76210" y="1125538"/>
            <a:ext cx="4038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Dermatomyositis</a:t>
            </a:r>
            <a:r>
              <a:rPr lang="en-US" sz="2400" b="1" dirty="0" smtClean="0"/>
              <a:t>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 smtClean="0"/>
              <a:t>Microscopically:</a:t>
            </a:r>
          </a:p>
          <a:p>
            <a:r>
              <a:rPr lang="en-US" sz="2800" b="1" dirty="0" err="1" smtClean="0"/>
              <a:t>Perifascicular</a:t>
            </a:r>
            <a:r>
              <a:rPr lang="en-US" sz="2800" b="1" dirty="0" smtClean="0"/>
              <a:t> atrophy of muscle fibers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C</a:t>
            </a:r>
            <a:r>
              <a:rPr lang="en-US" sz="2800" b="1" dirty="0" smtClean="0"/>
              <a:t>hronic inflammation .</a:t>
            </a: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923928" y="5589240"/>
            <a:ext cx="4608512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8794" y="2571744"/>
            <a:ext cx="5112568" cy="18573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INFECTIOUS ARTHRITIS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5776" y="980728"/>
            <a:ext cx="4248472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osteoart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2780928"/>
            <a:ext cx="3419871" cy="3005525"/>
          </a:xfrm>
          <a:prstGeom prst="rect">
            <a:avLst/>
          </a:prstGeom>
        </p:spPr>
      </p:pic>
      <p:pic>
        <p:nvPicPr>
          <p:cNvPr id="8" name="Picture 5" descr="osteoarthitis xra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780928"/>
            <a:ext cx="2839832" cy="3054077"/>
          </a:xfrm>
          <a:prstGeom prst="rect">
            <a:avLst/>
          </a:prstGeom>
        </p:spPr>
      </p:pic>
      <p:pic>
        <p:nvPicPr>
          <p:cNvPr id="9" name="Picture 6" descr="osteoarthriti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43808" y="2780928"/>
            <a:ext cx="2808312" cy="3024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 obese 56-year-old woman presented with bilateral localized pain to her knees, hands and difficulty in walking .                                                 </a:t>
            </a:r>
            <a:endParaRPr lang="en-US" sz="3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000364" y="285728"/>
            <a:ext cx="3312368" cy="7920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Case # 3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ubtitle 2"/>
          <p:cNvSpPr txBox="1">
            <a:spLocks/>
          </p:cNvSpPr>
          <p:nvPr/>
        </p:nvSpPr>
        <p:spPr bwMode="auto">
          <a:xfrm>
            <a:off x="785813" y="5072063"/>
            <a:ext cx="3000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8" y="964198"/>
            <a:ext cx="4104456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499993" y="964198"/>
            <a:ext cx="424847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3528" y="572151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 smtClean="0"/>
              <a:t>Progressive erosion of articular cartilage, </a:t>
            </a:r>
            <a:r>
              <a:rPr lang="en-US" sz="2000" b="1" i="1" dirty="0" err="1" smtClean="0"/>
              <a:t>eburnated</a:t>
            </a:r>
            <a:r>
              <a:rPr lang="en-US" sz="2000" b="1" i="1" dirty="0" smtClean="0"/>
              <a:t> articular surface , </a:t>
            </a:r>
            <a:r>
              <a:rPr lang="en-US" sz="2000" b="1" i="1" dirty="0" err="1" smtClean="0"/>
              <a:t>subchondral</a:t>
            </a:r>
            <a:r>
              <a:rPr lang="en-US" sz="2000" b="1" i="1" dirty="0" smtClean="0"/>
              <a:t> cyst and residual articular cartilage </a:t>
            </a:r>
            <a:r>
              <a:rPr lang="en-US" sz="2000" b="1" i="1" dirty="0" smtClean="0">
                <a:solidFill>
                  <a:schemeClr val="tx2"/>
                </a:solidFill>
              </a:rPr>
              <a:t>(Osteoarthritis)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3108" y="142852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 - Gross</a:t>
            </a:r>
            <a:endParaRPr lang="en-US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ubtitle 2"/>
          <p:cNvSpPr txBox="1">
            <a:spLocks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85786" y="882384"/>
            <a:ext cx="7572428" cy="463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42910" y="5517232"/>
            <a:ext cx="8321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i="1" dirty="0" smtClean="0"/>
              <a:t>Mushroom-shaped osteophytes (bony outgrowths ) develop at the margins of the articular surface and are capped by fibrocartilage and hyaline cartilage that gradually ossify . Note the absence of inflammation </a:t>
            </a:r>
            <a:r>
              <a:rPr lang="en-US" sz="2000" b="1" i="1" dirty="0" smtClean="0">
                <a:solidFill>
                  <a:srgbClr val="000099"/>
                </a:solidFill>
              </a:rPr>
              <a:t>. (Osteoarthritis)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08" y="214290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Osteoarthritis - LPF</a:t>
            </a:r>
            <a:endParaRPr lang="en-US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988841"/>
            <a:ext cx="8229600" cy="252028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45 -year- old woman complains of low grade fever , malaise and stiffness in her joints each morning .                                                                 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14290"/>
            <a:ext cx="3312368" cy="76944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Case  # 4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 txBox="1">
            <a:spLocks/>
          </p:cNvSpPr>
          <p:nvPr/>
        </p:nvSpPr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9560" y="1282972"/>
            <a:ext cx="4104456" cy="563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6200" y="1282972"/>
            <a:ext cx="4876799" cy="54006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 Affecting the head of the femur.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</a:rPr>
              <a:t> The synovium becomes edematous, thickened and hyperplastic and transforming its smooth contour to one covered by delicate and bulbous fronds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Serological tests which are somewhat specific for this disease:</a:t>
            </a:r>
          </a:p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1- Rheumatoid factor (RF)</a:t>
            </a:r>
          </a:p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2- Antibodies to </a:t>
            </a:r>
            <a:r>
              <a:rPr lang="en-US" sz="2800" b="1" dirty="0" err="1">
                <a:solidFill>
                  <a:schemeClr val="tx2"/>
                </a:solidFill>
              </a:rPr>
              <a:t>citrullinated</a:t>
            </a:r>
            <a:r>
              <a:rPr lang="en-US" sz="2800" b="1" dirty="0">
                <a:solidFill>
                  <a:schemeClr val="tx2"/>
                </a:solidFill>
              </a:rPr>
              <a:t> peptides in the serum</a:t>
            </a:r>
          </a:p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3- C-Reactive protein (CRP) and ESR (Non specific) 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0"/>
            <a:ext cx="5904656" cy="1224136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Rheumatoid Arthritis</a:t>
            </a: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31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Rheumatoid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785794"/>
            <a:ext cx="7778432" cy="47149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56612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Hyperplastic synovial lining </a:t>
            </a:r>
            <a:r>
              <a:rPr lang="en-US" sz="2400" b="1" i="1" dirty="0" smtClean="0"/>
              <a:t>with villous like projections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7356" y="142852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Hyperplastic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Synovium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LPF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Rheumatoid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7715304" cy="49480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5536" y="57332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Hyperplastic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synovium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smtClean="0"/>
              <a:t>with underlying plasma cells and lymphocytes including many congested blood vessels in </a:t>
            </a:r>
            <a:r>
              <a:rPr lang="en-US" sz="2400" b="1" i="1" dirty="0" smtClean="0"/>
              <a:t>Rheumatoid arthritis</a:t>
            </a:r>
            <a:endParaRPr lang="en-US" sz="20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27784" y="2924944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36096" y="2132856"/>
            <a:ext cx="288032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31840" y="3861048"/>
            <a:ext cx="36004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356" y="214290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Hyperplastic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Synovium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HPF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75656" y="2487196"/>
            <a:ext cx="5976664" cy="16561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 Dystrophies</a:t>
            </a:r>
            <a:endParaRPr lang="en-US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6050" y="214290"/>
            <a:ext cx="3456384" cy="8572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GOUT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488" y="3214686"/>
            <a:ext cx="3384376" cy="3096344"/>
          </a:xfrm>
        </p:spPr>
      </p:pic>
      <p:sp>
        <p:nvSpPr>
          <p:cNvPr id="7" name="Rectangle 6"/>
          <p:cNvSpPr/>
          <p:nvPr/>
        </p:nvSpPr>
        <p:spPr>
          <a:xfrm>
            <a:off x="827584" y="171448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prstClr val="black"/>
                </a:solidFill>
              </a:rPr>
              <a:t>Gout is a syndrome caused by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inflammatory response to tissue deposition of monosodium urate crystals (MSU).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05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696200" cy="1059904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Severe gout in the fingers resulting in large, hard deposits of crystals of uric acid. These deposits are called Tophi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6613" y="1643050"/>
            <a:ext cx="7316787" cy="4876800"/>
          </a:xfrm>
        </p:spPr>
      </p:pic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6313813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main cause of this condition is </a:t>
            </a:r>
            <a:r>
              <a:rPr lang="en-US" b="1" dirty="0" smtClean="0">
                <a:solidFill>
                  <a:srgbClr val="FF0000"/>
                </a:solidFill>
              </a:rPr>
              <a:t>accumulation </a:t>
            </a:r>
            <a:r>
              <a:rPr lang="en-US" b="1" dirty="0">
                <a:solidFill>
                  <a:srgbClr val="FF0000"/>
                </a:solidFill>
              </a:rPr>
              <a:t>of uric acid tophi with secondary inflammation.</a:t>
            </a:r>
          </a:p>
          <a:p>
            <a:r>
              <a:rPr lang="en-US" dirty="0"/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40116606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000066"/>
                </a:solidFill>
              </a:rPr>
              <a:t/>
            </a:r>
            <a:br>
              <a:rPr lang="en-US" sz="3100" b="1" dirty="0" smtClean="0">
                <a:solidFill>
                  <a:srgbClr val="000066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Acute gouty arthritis </a:t>
            </a:r>
            <a:r>
              <a:rPr lang="en-US" sz="3100" b="1" dirty="0" smtClean="0">
                <a:solidFill>
                  <a:srgbClr val="000066"/>
                </a:solidFill>
              </a:rPr>
              <a:t>on the big toe of an elderly man.</a:t>
            </a:r>
            <a:r>
              <a:rPr lang="en-US" b="1" dirty="0" smtClean="0">
                <a:solidFill>
                  <a:srgbClr val="000066"/>
                </a:solidFill>
              </a:rPr>
              <a:t/>
            </a:r>
            <a:br>
              <a:rPr lang="en-US" b="1" dirty="0" smtClean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6300" y="1494379"/>
            <a:ext cx="7391400" cy="4819648"/>
          </a:xfrm>
        </p:spPr>
      </p:pic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410200"/>
            <a:ext cx="301390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Swelling, Redness and </a:t>
            </a:r>
            <a:r>
              <a:rPr lang="en-US" dirty="0" err="1"/>
              <a:t>oedema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95873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136904" cy="1219200"/>
          </a:xfrm>
          <a:noFill/>
          <a:ln>
            <a:noFill/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Needle-shaped monosodium uric acid crystals </a:t>
            </a:r>
            <a:r>
              <a:rPr lang="en-US" sz="2400" b="1" dirty="0" smtClean="0">
                <a:solidFill>
                  <a:srgbClr val="000099"/>
                </a:solidFill>
              </a:rPr>
              <a:t>diagnostic of gout from an acutely inflamed joint as seen under </a:t>
            </a:r>
            <a:r>
              <a:rPr lang="en-US" sz="2400" b="1" dirty="0" smtClean="0">
                <a:solidFill>
                  <a:srgbClr val="006600"/>
                </a:solidFill>
              </a:rPr>
              <a:t>polarized microscopy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25606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948428"/>
            <a:ext cx="5336232" cy="4338092"/>
          </a:xfrm>
          <a:noFill/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816" y="1946030"/>
            <a:ext cx="2440632" cy="433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Ms-</a:t>
            </a:r>
            <a:r>
              <a:rPr lang="en-US" sz="1400" b="1" i="1" dirty="0" err="1" smtClean="0">
                <a:solidFill>
                  <a:srgbClr val="A5B592">
                    <a:lumMod val="50000"/>
                  </a:srgbClr>
                </a:solidFill>
              </a:rPr>
              <a:t>Sk</a:t>
            </a:r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 Block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A5B592">
                    <a:lumMod val="50000"/>
                  </a:srgbClr>
                </a:solidFill>
              </a:rPr>
              <a:t>Path. Dept , KSU</a:t>
            </a:r>
            <a:endParaRPr lang="en-US" sz="1400" b="1" i="1" dirty="0">
              <a:solidFill>
                <a:srgbClr val="A5B59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245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Gouty Arthritis </a:t>
            </a:r>
            <a:r>
              <a:rPr lang="en-US" b="1" dirty="0" smtClean="0"/>
              <a:t>can be secondary to</a:t>
            </a:r>
          </a:p>
          <a:p>
            <a:pPr lvl="0"/>
            <a:r>
              <a:rPr lang="en-US" dirty="0" smtClean="0"/>
              <a:t> Leukemia, Chronic renal diseases, post chemotherapy and drugs like thiazide diuretics.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Syndrome </a:t>
            </a:r>
            <a:r>
              <a:rPr lang="en-US" dirty="0"/>
              <a:t>which is responsible for the </a:t>
            </a:r>
            <a:r>
              <a:rPr lang="en-US" b="1" dirty="0"/>
              <a:t>inherited form of </a:t>
            </a:r>
            <a:r>
              <a:rPr lang="en-US" b="1" dirty="0" smtClean="0"/>
              <a:t>gouty arthritis is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i="1" dirty="0" err="1" smtClean="0"/>
              <a:t>Lesh-Nyhan</a:t>
            </a:r>
            <a:r>
              <a:rPr lang="en-US" i="1" dirty="0" smtClean="0"/>
              <a:t> </a:t>
            </a:r>
            <a:r>
              <a:rPr lang="en-US" i="1" dirty="0"/>
              <a:t>syndrome due to lack of HGPRT enzyme.</a:t>
            </a:r>
            <a:endParaRPr lang="en-US" dirty="0" smtClean="0"/>
          </a:p>
          <a:p>
            <a:endParaRPr lang="ar-SA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1760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3728" y="2348880"/>
            <a:ext cx="5112568" cy="108012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Osteomyelitis</a:t>
            </a:r>
          </a:p>
          <a:p>
            <a:pPr algn="ctr"/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Ms-Sk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562600" y="1219200"/>
            <a:ext cx="3110880" cy="4725144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infection of bone.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 most often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Staphylococcus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Salmonella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Sickle Cell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Tuberculosis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Spine first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76600" y="304800"/>
            <a:ext cx="2880320" cy="6206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Osteomyelitis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181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Resected femur in a patient with draining osteomyelitis. The drainage tract in the subosteal shell of viable new bone (involucrum) reveals the inner native necrotic cortex (sequestrum)</a:t>
            </a:r>
            <a:endParaRPr lang="en-US" b="1" i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47482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 22- year- old male presented with localized pain above his right knee joint with recurrent fever. Later, he had a discharging sinuses from the skin overlying the right knee. 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C00000"/>
                </a:solidFill>
              </a:rPr>
              <a:t>What is the most likely diagnosis 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357166"/>
            <a:ext cx="3312368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Case  # 5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702314.fig.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7858180" cy="52343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5786" y="566124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Acute Osteomyelitis</a:t>
            </a:r>
            <a:r>
              <a:rPr lang="en-US" sz="2000" b="1" i="1" dirty="0" smtClean="0"/>
              <a:t>. Bony sequestrae are surrounded by colonies of bacteria as well as purulent infiltrate.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08" y="285728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Osteomyelitis - LPF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349" name="Group 13"/>
          <p:cNvGraphicFramePr>
            <a:graphicFrameLocks noGrp="1"/>
          </p:cNvGraphicFramePr>
          <p:nvPr/>
        </p:nvGraphicFramePr>
        <p:xfrm>
          <a:off x="251520" y="5408632"/>
          <a:ext cx="8640960" cy="1116712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111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Chronic Osteomyelitis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Note the fibrosis of the marrow space accompanied by chronic inflammatory cells. There can be bone destruction with remodeling. 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8344" name="Picture 8" descr="BONE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90600"/>
            <a:ext cx="7715304" cy="45272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304800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Osteomyelitis - LPF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5918" y="357166"/>
            <a:ext cx="5472608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Duchenne Muscular Dystrophy (DMD)</a:t>
            </a:r>
            <a:endParaRPr lang="en-US" sz="4400" b="1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Wheelchair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928802"/>
            <a:ext cx="3028950" cy="3894584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2132856"/>
            <a:ext cx="6984776" cy="18002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Tuberculous</a:t>
            </a:r>
            <a:r>
              <a:rPr lang="en-US" sz="4000" b="1" dirty="0" smtClean="0">
                <a:solidFill>
                  <a:srgbClr val="FFFF00"/>
                </a:solidFill>
              </a:rPr>
              <a:t> arthritis</a:t>
            </a:r>
          </a:p>
          <a:p>
            <a:pPr algn="ctr"/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b="1" dirty="0" smtClean="0"/>
              <a:t>A 30 -year-old debilitated man presented to the orthopedic clinic with increasing swelling and pain in right knee joint, low grade fever, marked elevation of sedimentation rate. </a:t>
            </a:r>
          </a:p>
          <a:p>
            <a:r>
              <a:rPr lang="en-US" b="1" dirty="0" smtClean="0"/>
              <a:t>The patient has a history of coughing up blood, fever, chills, night sweats, weight loss, pallor, and often a tendency to fatigue very easily.     </a:t>
            </a:r>
          </a:p>
          <a:p>
            <a:r>
              <a:rPr lang="en-US" b="1" dirty="0" smtClean="0"/>
              <a:t>The biopsy was taken from the </a:t>
            </a:r>
            <a:r>
              <a:rPr lang="en-US" b="1" dirty="0" err="1" smtClean="0"/>
              <a:t>synovium</a:t>
            </a:r>
            <a:r>
              <a:rPr lang="en-US" b="1" dirty="0" smtClean="0"/>
              <a:t>.                                                           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86050" y="357166"/>
            <a:ext cx="3312368" cy="76944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Case  # 6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TB-student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3400"/>
            <a:ext cx="8352928" cy="51278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56612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of synovial biopsy shows granuloma formation with </a:t>
            </a:r>
            <a:r>
              <a:rPr lang="en-US" sz="2000" b="1" i="1" dirty="0" smtClean="0">
                <a:solidFill>
                  <a:srgbClr val="006600"/>
                </a:solidFill>
              </a:rPr>
              <a:t>epithelioid like cells </a:t>
            </a:r>
            <a:r>
              <a:rPr lang="en-US" sz="2000" b="1" i="1" dirty="0" smtClean="0"/>
              <a:t>, </a:t>
            </a:r>
            <a:r>
              <a:rPr lang="en-US" sz="2000" b="1" i="1" dirty="0" smtClean="0">
                <a:solidFill>
                  <a:srgbClr val="FF0000"/>
                </a:solidFill>
              </a:rPr>
              <a:t>langhans-type giant cells </a:t>
            </a:r>
            <a:r>
              <a:rPr lang="en-US" sz="2000" b="1" i="1" dirty="0" smtClean="0"/>
              <a:t>and rim of</a:t>
            </a:r>
            <a:r>
              <a:rPr lang="en-US" sz="2000" b="1" i="1" dirty="0" smtClean="0">
                <a:solidFill>
                  <a:srgbClr val="000099"/>
                </a:solidFill>
              </a:rPr>
              <a:t> lymphocytes </a:t>
            </a:r>
            <a:endParaRPr lang="en-US" sz="2000" b="1" i="1" dirty="0">
              <a:solidFill>
                <a:srgbClr val="0000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04248" y="3861048"/>
            <a:ext cx="93610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40152" y="2420888"/>
            <a:ext cx="432048" cy="576064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48064" y="4005064"/>
            <a:ext cx="432048" cy="57606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granuloma and eithelioid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51520" y="5301208"/>
            <a:ext cx="8640960" cy="12241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i="1" dirty="0" smtClean="0"/>
              <a:t>Bone section shows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Epithelioid cells fuse to form giant cells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containing 20 or more nuclei. The nuclei arranged either peripherally 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Langhans-type giant cell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or haphazardly (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foreign body-type giant cell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). These giant cells can be found either at the periphery or the center of the granuloma.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19872" y="2996952"/>
            <a:ext cx="864096" cy="72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6296" y="2132856"/>
            <a:ext cx="72008" cy="12241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576" y="2852936"/>
            <a:ext cx="26997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Langhans-type giant cell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1772816"/>
            <a:ext cx="28083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foreign body-type giant cell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3708400" cy="457200"/>
            <a:chOff x="2928" y="1680"/>
            <a:chExt cx="2628" cy="288"/>
          </a:xfrm>
        </p:grpSpPr>
        <p:sp>
          <p:nvSpPr>
            <p:cNvPr id="20493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476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bg2"/>
                  </a:solidFill>
                  <a:latin typeface="Times" charset="0"/>
                </a:rPr>
                <a:t>Caseous Necrosis</a:t>
              </a:r>
            </a:p>
          </p:txBody>
        </p:sp>
        <p:sp>
          <p:nvSpPr>
            <p:cNvPr id="20494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4343400"/>
            <a:ext cx="4411662" cy="457200"/>
            <a:chOff x="2928" y="1680"/>
            <a:chExt cx="3126" cy="288"/>
          </a:xfrm>
        </p:grpSpPr>
        <p:sp>
          <p:nvSpPr>
            <p:cNvPr id="20491" name="Text Box 8"/>
            <p:cNvSpPr txBox="1">
              <a:spLocks noChangeArrowheads="1"/>
            </p:cNvSpPr>
            <p:nvPr/>
          </p:nvSpPr>
          <p:spPr bwMode="auto">
            <a:xfrm>
              <a:off x="4080" y="1680"/>
              <a:ext cx="197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chemeClr val="bg2"/>
                  </a:solidFill>
                  <a:latin typeface="Times" charset="0"/>
                </a:rPr>
                <a:t>Epithelioid Macrophage</a:t>
              </a:r>
            </a:p>
          </p:txBody>
        </p:sp>
        <p:sp>
          <p:nvSpPr>
            <p:cNvPr id="20492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474663" y="1928813"/>
            <a:ext cx="2138362" cy="83026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chemeClr val="bg2"/>
                </a:solidFill>
                <a:latin typeface="Times" charset="0"/>
              </a:rPr>
              <a:t>Lymphocytic Rim</a:t>
            </a: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3313113" y="3198813"/>
            <a:ext cx="187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>
              <a:solidFill>
                <a:schemeClr val="bg2"/>
              </a:solidFill>
              <a:latin typeface="Times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79" y="404664"/>
            <a:ext cx="830666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67436" y="1785926"/>
            <a:ext cx="2405091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b="1" dirty="0">
                <a:latin typeface="Times" charset="0"/>
              </a:rPr>
              <a:t>Langhans Giant Cell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779954" y="2857496"/>
            <a:ext cx="4149632" cy="437336"/>
            <a:chOff x="2877" y="1680"/>
            <a:chExt cx="2535" cy="233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332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 err="1">
                  <a:latin typeface="Times" charset="0"/>
                </a:rPr>
                <a:t>Caseous</a:t>
              </a:r>
              <a:r>
                <a:rPr lang="en-US" altLang="en-US" b="1" dirty="0">
                  <a:latin typeface="Times" charset="0"/>
                </a:rPr>
                <a:t> Necrosis</a:t>
              </a: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 flipV="1">
              <a:off x="2877" y="1725"/>
              <a:ext cx="1203" cy="99"/>
            </a:xfrm>
            <a:prstGeom prst="line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63888" y="3714752"/>
            <a:ext cx="4580012" cy="516184"/>
            <a:chOff x="2928" y="1680"/>
            <a:chExt cx="2975" cy="233"/>
          </a:xfrm>
        </p:grpSpPr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080" y="1680"/>
              <a:ext cx="1823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>
                  <a:latin typeface="Times" charset="0"/>
                </a:rPr>
                <a:t>Epithelioid Macrophage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76200">
              <a:solidFill>
                <a:srgbClr val="66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043608" y="1628800"/>
            <a:ext cx="2138362" cy="36933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b="1">
                <a:latin typeface="Times" charset="0"/>
              </a:rPr>
              <a:t>Lymphocytic Rim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5148064" y="1844824"/>
            <a:ext cx="1019374" cy="31358"/>
          </a:xfrm>
          <a:prstGeom prst="straightConnector1">
            <a:avLst/>
          </a:prstGeom>
          <a:ln w="7620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6"/>
          <p:cNvSpPr>
            <a:spLocks noChangeShapeType="1"/>
          </p:cNvSpPr>
          <p:nvPr/>
        </p:nvSpPr>
        <p:spPr bwMode="auto">
          <a:xfrm flipH="1" flipV="1">
            <a:off x="1403648" y="1052736"/>
            <a:ext cx="576064" cy="571872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" name="Rectangle 28"/>
          <p:cNvSpPr/>
          <p:nvPr/>
        </p:nvSpPr>
        <p:spPr>
          <a:xfrm>
            <a:off x="251520" y="586438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Section of bone shows granuloma formation with epithelioid like cells ,</a:t>
            </a:r>
          </a:p>
          <a:p>
            <a:pPr algn="ctr"/>
            <a:r>
              <a:rPr lang="en-US" sz="2000" b="1" i="1" dirty="0" smtClean="0"/>
              <a:t> langhans-type giant cells and rim of lymphocytes </a:t>
            </a:r>
            <a:endParaRPr lang="en-US" sz="2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4340" name="Picture 4" descr="ScannedImage-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28926" y="1387695"/>
            <a:ext cx="3587290" cy="518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7141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pathology of T.B Osteomyelitis </a:t>
            </a: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vertebral Column (</a:t>
            </a:r>
            <a:r>
              <a:rPr lang="en-US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Pott’s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Disease)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24128" y="3907976"/>
            <a:ext cx="108012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4248" y="347592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Granulomatous necrosis of vertebral column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967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888830"/>
            <a:ext cx="821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 </a:t>
            </a:r>
            <a:r>
              <a:rPr lang="en-US" b="1" i="1" dirty="0"/>
              <a:t>stain for </a:t>
            </a:r>
            <a:r>
              <a:rPr lang="en-US" b="1" i="1" dirty="0" smtClean="0">
                <a:solidFill>
                  <a:srgbClr val="000099"/>
                </a:solidFill>
              </a:rPr>
              <a:t>A</a:t>
            </a:r>
            <a:r>
              <a:rPr lang="en-US" b="1" i="1" dirty="0" smtClean="0"/>
              <a:t>cid </a:t>
            </a:r>
            <a:r>
              <a:rPr lang="en-US" b="1" i="1" dirty="0" smtClean="0">
                <a:solidFill>
                  <a:srgbClr val="000099"/>
                </a:solidFill>
              </a:rPr>
              <a:t>F</a:t>
            </a:r>
            <a:r>
              <a:rPr lang="en-US" b="1" i="1" dirty="0" smtClean="0"/>
              <a:t>ast </a:t>
            </a:r>
            <a:r>
              <a:rPr lang="en-US" b="1" i="1" dirty="0" smtClean="0">
                <a:solidFill>
                  <a:srgbClr val="000099"/>
                </a:solidFill>
              </a:rPr>
              <a:t>B</a:t>
            </a:r>
            <a:r>
              <a:rPr lang="en-US" b="1" i="1" dirty="0" smtClean="0"/>
              <a:t>acilli (</a:t>
            </a:r>
            <a:r>
              <a:rPr lang="en-US" b="1" i="1" dirty="0">
                <a:solidFill>
                  <a:srgbClr val="000099"/>
                </a:solidFill>
              </a:rPr>
              <a:t>AFB</a:t>
            </a:r>
            <a:r>
              <a:rPr lang="en-US" b="1" i="1" dirty="0"/>
              <a:t> stain</a:t>
            </a:r>
            <a:r>
              <a:rPr lang="en-US" b="1" i="1" dirty="0" smtClean="0"/>
              <a:t>) also called </a:t>
            </a:r>
            <a:r>
              <a:rPr lang="en-US" b="1" i="1" dirty="0" err="1" smtClean="0"/>
              <a:t>Zeil</a:t>
            </a:r>
            <a:r>
              <a:rPr lang="en-US" b="1" i="1" dirty="0" smtClean="0"/>
              <a:t> </a:t>
            </a:r>
            <a:r>
              <a:rPr lang="en-US" b="1" i="1" dirty="0"/>
              <a:t>Nelson stain is done to find the mycobacteria </a:t>
            </a:r>
            <a:r>
              <a:rPr lang="en-US" b="1" i="1" dirty="0" smtClean="0"/>
              <a:t>. The </a:t>
            </a:r>
            <a:r>
              <a:rPr lang="en-US" b="1" i="1" dirty="0"/>
              <a:t>mycobacteria stain as red rods, as seen here at high magnification</a:t>
            </a:r>
            <a:r>
              <a:rPr lang="en-US" b="1" i="1" dirty="0" smtClean="0"/>
              <a:t>.</a:t>
            </a:r>
          </a:p>
          <a:p>
            <a:pPr lvl="0" algn="ctr"/>
            <a:r>
              <a:rPr lang="en-US" b="1" i="1" dirty="0"/>
              <a:t> Molecular test </a:t>
            </a:r>
            <a:r>
              <a:rPr lang="en-US" b="1" i="1" dirty="0">
                <a:sym typeface="Symbol" panose="05050102010706020507" pitchFamily="18" charset="2"/>
              </a:rPr>
              <a:t></a:t>
            </a:r>
            <a:r>
              <a:rPr lang="en-US" b="1" i="1" dirty="0"/>
              <a:t> PCR (Polymerase chain reaction) </a:t>
            </a:r>
            <a:r>
              <a:rPr lang="en-US" b="1" i="1" dirty="0" smtClean="0"/>
              <a:t>is also done for </a:t>
            </a:r>
            <a:r>
              <a:rPr lang="en-US" b="1" i="1" dirty="0"/>
              <a:t>acid fast bacilli</a:t>
            </a:r>
            <a:endParaRPr lang="en-US" dirty="0"/>
          </a:p>
          <a:p>
            <a:pPr algn="ctr"/>
            <a:endParaRPr lang="en-US" b="1" i="1" dirty="0"/>
          </a:p>
        </p:txBody>
      </p:sp>
      <p:pic>
        <p:nvPicPr>
          <p:cNvPr id="36866" name="Picture 2" descr="http://library.med.utah.edu/WebPath/jpeg2/INFEC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8033"/>
            <a:ext cx="8280920" cy="50072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8" y="188640"/>
            <a:ext cx="8352928" cy="504056"/>
          </a:xfrm>
          <a:prstGeom prst="roundRect">
            <a:avLst/>
          </a:prstGeom>
          <a:solidFill>
            <a:srgbClr val="AF4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Fast bacilli of Mycobacterium TB in the Lung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952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8622" y="2492896"/>
            <a:ext cx="5256584" cy="144016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TUMORS</a:t>
            </a:r>
            <a:endParaRPr lang="en-US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59632" y="2348880"/>
            <a:ext cx="6912768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(osteochondroma exostosis)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osteochondroma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988841"/>
            <a:ext cx="7696200" cy="24482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67744" y="332656"/>
            <a:ext cx="4608512" cy="1224136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</a:t>
            </a:r>
          </a:p>
          <a:p>
            <a:pPr algn="ctr"/>
            <a:r>
              <a:rPr lang="en-US" sz="2800" b="1" dirty="0" smtClean="0"/>
              <a:t>(osteochondroma exostosis)</a:t>
            </a:r>
            <a:endParaRPr lang="en-US" sz="2800" dirty="0" smtClean="0"/>
          </a:p>
          <a:p>
            <a:pPr algn="ctr"/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653136"/>
            <a:ext cx="8676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The solitary osteochondroma is the most common benign bone tumors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Seen in patients aged from 10-30 years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Arise during skeletal growth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Equally in males and females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Etiology is unknown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60557"/>
            <a:ext cx="56886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3 - year- old boy presented to his pediatrician with complaint of his parents from difficulty in walking , poor balance , and frequent falls . </a:t>
            </a:r>
          </a:p>
          <a:p>
            <a:r>
              <a:rPr lang="en-US" b="1" dirty="0" smtClean="0"/>
              <a:t>Laboratory investigation shows elevated creatine kinase . </a:t>
            </a:r>
          </a:p>
          <a:p>
            <a:r>
              <a:rPr lang="en-US" b="1" dirty="0" smtClean="0"/>
              <a:t>Muscle biopsy show absence of dystrophin by western blot analysis                                                    </a:t>
            </a:r>
          </a:p>
          <a:p>
            <a:pPr>
              <a:buNone/>
            </a:pPr>
            <a:r>
              <a:rPr lang="en-US" b="1" dirty="0" smtClean="0"/>
              <a:t>  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What is your provisional diagnosis? 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Duchenne's Muscular Dystro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218" y="1613410"/>
            <a:ext cx="3233814" cy="3744416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059832" y="404664"/>
            <a:ext cx="316835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Case # 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916833"/>
            <a:ext cx="8229600" cy="216024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 16 -year-old male was found to have a small swelling protruding from upper part of his leg with local pain .                                                      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987824" y="548680"/>
            <a:ext cx="2736304" cy="648072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4000" b="1" dirty="0" smtClean="0"/>
              <a:t>Case #  7</a:t>
            </a:r>
          </a:p>
          <a:p>
            <a:pPr algn="ctr"/>
            <a:endParaRPr lang="en-US" sz="3600" b="1" dirty="0" smtClean="0"/>
          </a:p>
          <a:p>
            <a:pPr algn="ctr"/>
            <a:endParaRPr lang="en-US" sz="4000" b="1" dirty="0" smtClean="0"/>
          </a:p>
          <a:p>
            <a:pPr algn="ctr"/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3"/>
            <a:ext cx="8280920" cy="53285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5734997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MRI picture showing two </a:t>
            </a:r>
            <a:r>
              <a:rPr lang="en-US" sz="2000" b="1" i="1" dirty="0" err="1" smtClean="0"/>
              <a:t>osteochondromatous</a:t>
            </a:r>
            <a:r>
              <a:rPr lang="en-US" sz="2000" b="1" i="1" dirty="0" smtClean="0"/>
              <a:t> exostosis which are arising from the upper third of fibula .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4" name="Picture 8" descr="BONE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60448"/>
            <a:ext cx="7072362" cy="383670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4750112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Most are solitary, incidental lesions that may be excised if they cause local pain. There is a rare condition of multiple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osteochondromatosis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marked by bone deformity and by a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propensity for development of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chondrosarcoma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786" y="214290"/>
            <a:ext cx="77153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Osteochondroma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Gross &amp; X-ray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3200400"/>
            <a:ext cx="31242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400" b="1" i="1" dirty="0" err="1" smtClean="0"/>
              <a:t>Osteocartilagenous</a:t>
            </a:r>
            <a:r>
              <a:rPr lang="en-US" sz="2400" b="1" i="1" dirty="0" smtClean="0"/>
              <a:t> protrusion arising from the upper </a:t>
            </a:r>
            <a:r>
              <a:rPr lang="en-US" sz="2400" b="1" i="1" dirty="0" err="1" smtClean="0"/>
              <a:t>tibial</a:t>
            </a:r>
            <a:r>
              <a:rPr lang="en-US" sz="2400" b="1" i="1" dirty="0" smtClean="0"/>
              <a:t> bone </a:t>
            </a:r>
            <a:endParaRPr lang="en-US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medscape.com/pi/emed/ckb/orthopedic_surgery/1230552-1256477-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85794"/>
            <a:ext cx="7704856" cy="48754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11560" y="567344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Solitary osteochondroma. Gross osteochondroma specimen at the time of resection. Bone stalk and overlying membrane on cartilage cap. </a:t>
            </a:r>
            <a:endParaRPr lang="en-US" sz="2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214290"/>
            <a:ext cx="5688632" cy="50006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 - Gross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steochondr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1" y="764705"/>
            <a:ext cx="5257799" cy="446449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47664" y="214290"/>
            <a:ext cx="568863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Osteochondroma - LPF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/>
          <a:p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microscopic appearance of an osteochondroma displays the benign cartilagenous cap at the upper and the bony cortex at the left lower. </a:t>
            </a:r>
            <a:endParaRPr lang="en-US" sz="2000" b="1" i="1" noProof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Prognosis is Excellent </a:t>
            </a:r>
          </a:p>
          <a:p>
            <a:r>
              <a:rPr lang="en-US" sz="2400" b="1" dirty="0" smtClean="0"/>
              <a:t>Possible complication </a:t>
            </a:r>
            <a:r>
              <a:rPr lang="en-US" sz="2000" b="1" dirty="0" smtClean="0"/>
              <a:t>:</a:t>
            </a:r>
            <a:r>
              <a:rPr lang="en-US" sz="2000" b="1" i="1" dirty="0" smtClean="0">
                <a:solidFill>
                  <a:srgbClr val="C00000"/>
                </a:solidFill>
              </a:rPr>
              <a:t> -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Chondrosarcoma</a:t>
            </a:r>
            <a:r>
              <a:rPr lang="en-US" sz="2000" b="1" i="1" dirty="0" smtClean="0">
                <a:solidFill>
                  <a:srgbClr val="C00000"/>
                </a:solidFill>
              </a:rPr>
              <a:t> may occur if these lesions are multiple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1981200"/>
            <a:ext cx="312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i="1" dirty="0" smtClean="0"/>
              <a:t>Fibrous cap</a:t>
            </a:r>
          </a:p>
          <a:p>
            <a:pPr>
              <a:buFontTx/>
              <a:buChar char="-"/>
            </a:pPr>
            <a:endParaRPr lang="en-US" sz="2400" b="1" i="1" dirty="0" smtClean="0"/>
          </a:p>
          <a:p>
            <a:pPr>
              <a:buFontTx/>
              <a:buChar char="-"/>
            </a:pPr>
            <a:r>
              <a:rPr lang="en-US" sz="2400" b="1" i="1" dirty="0" err="1" smtClean="0"/>
              <a:t>Cartilagenous</a:t>
            </a:r>
            <a:r>
              <a:rPr lang="en-US" sz="2400" b="1" i="1" dirty="0" smtClean="0"/>
              <a:t> layer</a:t>
            </a:r>
          </a:p>
          <a:p>
            <a:pPr>
              <a:buFontTx/>
              <a:buChar char="-"/>
            </a:pPr>
            <a:endParaRPr lang="en-US" sz="2400" b="1" i="1" dirty="0" smtClean="0"/>
          </a:p>
          <a:p>
            <a:r>
              <a:rPr lang="en-US" sz="2400" b="1" i="1" dirty="0" smtClean="0"/>
              <a:t>- Bone 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17526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3124200" y="1752600"/>
            <a:ext cx="2895600" cy="1198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76600" y="3352800"/>
            <a:ext cx="2743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07704" y="2132856"/>
            <a:ext cx="5472608" cy="19442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 smtClean="0"/>
          </a:p>
          <a:p>
            <a:pPr algn="ctr"/>
            <a:endParaRPr lang="en-US" sz="6600" b="1" dirty="0" smtClean="0"/>
          </a:p>
          <a:p>
            <a:pPr algn="ctr"/>
            <a:r>
              <a:rPr lang="en-US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</a:p>
          <a:p>
            <a:pPr algn="ctr"/>
            <a:endParaRPr lang="en-US" sz="6600" b="1" dirty="0" smtClean="0"/>
          </a:p>
          <a:p>
            <a:pPr algn="ctr"/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 18-year-old female presented to the rheumatology clinic with 2 months history of pain and swelling in her upper thigh with weight loss .                                                             </a:t>
            </a:r>
            <a:endParaRPr lang="en-US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857488" y="357166"/>
            <a:ext cx="2736304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Case #  8</a:t>
            </a:r>
          </a:p>
          <a:p>
            <a:pPr algn="ctr"/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86200" y="4879501"/>
            <a:ext cx="484116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000" b="1" i="1" dirty="0" smtClean="0"/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tan-white tumor</a:t>
            </a:r>
            <a:r>
              <a:rPr lang="en-US" sz="2000" b="1" i="1" dirty="0"/>
              <a:t> fills most of the medullary cavity of the metaphysis and proximal diaphysis. </a:t>
            </a:r>
            <a:endParaRPr lang="en-US" sz="2000" b="1" i="1" dirty="0" smtClean="0"/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2000" b="1" i="1" dirty="0" smtClean="0"/>
              <a:t>It </a:t>
            </a:r>
            <a:r>
              <a:rPr lang="en-US" sz="2000" b="1" i="1" dirty="0"/>
              <a:t>has infiltrated through the </a:t>
            </a:r>
            <a:r>
              <a:rPr lang="en-US" sz="2000" b="1" i="1" dirty="0">
                <a:solidFill>
                  <a:srgbClr val="C00000"/>
                </a:solidFill>
              </a:rPr>
              <a:t>cortex, lifted the periosteum, and formed soft tissue  masses on both sides of the bone. </a:t>
            </a:r>
          </a:p>
        </p:txBody>
      </p:sp>
      <p:pic>
        <p:nvPicPr>
          <p:cNvPr id="6" name="Picture 9" descr="M74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699638" y="471922"/>
            <a:ext cx="3456384" cy="4320480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9333" y="471922"/>
            <a:ext cx="3555504" cy="52430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Malignant tumor of </a:t>
            </a:r>
            <a:r>
              <a:rPr lang="en-US" sz="2400" b="1" dirty="0" err="1"/>
              <a:t>mesenchymal</a:t>
            </a:r>
            <a:r>
              <a:rPr lang="en-US" sz="2400" b="1" dirty="0"/>
              <a:t> origin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common primary bone tumor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i="1" dirty="0" smtClean="0"/>
              <a:t>RB </a:t>
            </a:r>
            <a:r>
              <a:rPr lang="en-US" sz="2400" b="1" i="1" dirty="0"/>
              <a:t>gene </a:t>
            </a:r>
            <a:r>
              <a:rPr lang="en-US" sz="2400" b="1" i="1" dirty="0" smtClean="0"/>
              <a:t>mutation is seen in 60% of these cases.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i="1" dirty="0" smtClean="0"/>
              <a:t>In elderly patient, </a:t>
            </a:r>
            <a:r>
              <a:rPr lang="en-US" sz="2400" b="1" i="1" dirty="0" err="1" smtClean="0"/>
              <a:t>paget’s</a:t>
            </a:r>
            <a:r>
              <a:rPr lang="en-US" sz="2400" b="1" i="1" dirty="0" smtClean="0"/>
              <a:t> disease and previous </a:t>
            </a:r>
            <a:r>
              <a:rPr lang="en-US" sz="2400" b="1" i="1" dirty="0"/>
              <a:t>radiation </a:t>
            </a:r>
            <a:r>
              <a:rPr lang="en-US" sz="2400" b="1" i="1" dirty="0" smtClean="0"/>
              <a:t>exposure are predisposing factors.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i="1" dirty="0" smtClean="0"/>
              <a:t>Classical radiological feature seen is CODMAN triangle</a:t>
            </a: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-183647"/>
            <a:ext cx="6809822" cy="74987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cannedImage-1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16200000">
            <a:off x="4464139" y="1504678"/>
            <a:ext cx="4320480" cy="338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4414" y="21429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Gross</a:t>
            </a:r>
          </a:p>
        </p:txBody>
      </p:sp>
      <p:pic>
        <p:nvPicPr>
          <p:cNvPr id="8" name="Picture 4" descr="ScannedImage-18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16200000">
            <a:off x="647564" y="1432820"/>
            <a:ext cx="4392488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0" y="559839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Mixture of osteoid, fibrous, cartilaginous, necrotic, hemorrhagic, cystic  areas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5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527_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28670"/>
            <a:ext cx="7848872" cy="496341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071670" y="285728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LPF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072206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Pleomorphic </a:t>
            </a:r>
            <a:r>
              <a:rPr lang="en-US" sz="2400" b="1" i="1" dirty="0"/>
              <a:t>and </a:t>
            </a:r>
            <a:r>
              <a:rPr lang="en-US" sz="2400" b="1" i="1" dirty="0" err="1"/>
              <a:t>hyperchromatic</a:t>
            </a:r>
            <a:r>
              <a:rPr lang="en-US" sz="2400" b="1" i="1" dirty="0"/>
              <a:t> nuclei of malignant cells. 	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i="1" dirty="0" smtClean="0"/>
              <a:t>Osteoid </a:t>
            </a:r>
            <a:r>
              <a:rPr lang="en-US" sz="2400" b="1" i="1" dirty="0"/>
              <a:t>formation by the tumor cells. 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726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993964"/>
            <a:ext cx="7000924" cy="46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5661248"/>
            <a:ext cx="866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99"/>
                </a:solidFill>
              </a:rPr>
              <a:t>Duchenne muscular dystrophy </a:t>
            </a:r>
            <a:r>
              <a:rPr lang="en-US" sz="2000" b="1" i="1" dirty="0" smtClean="0"/>
              <a:t>showing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variations in muscle fiber size </a:t>
            </a:r>
            <a:r>
              <a:rPr lang="en-US" sz="2000" b="1" i="1" dirty="0" smtClean="0"/>
              <a:t>, </a:t>
            </a:r>
            <a:r>
              <a:rPr lang="en-US" sz="2000" b="1" i="1" dirty="0" smtClean="0">
                <a:solidFill>
                  <a:srgbClr val="006600"/>
                </a:solidFill>
              </a:rPr>
              <a:t>increased endomysial connective tissue </a:t>
            </a:r>
            <a:r>
              <a:rPr lang="en-US" sz="2000" b="1" i="1" dirty="0" smtClean="0"/>
              <a:t>, and regenerating fibers (blue tint)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414" y="28572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Duchenne Muscular Dystrophy - LPF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 txBox="1">
            <a:spLocks/>
          </p:cNvSpPr>
          <p:nvPr/>
        </p:nvSpPr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12160" y="818176"/>
            <a:ext cx="8136904" cy="5020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00166" y="6072206"/>
            <a:ext cx="641182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Malignant osteoid producing Spindle cells, giant cells,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i="1" dirty="0" smtClean="0"/>
              <a:t>Abnormal Mitosis</a:t>
            </a:r>
            <a:endParaRPr lang="en-US" sz="2400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6116" y="2714620"/>
            <a:ext cx="579484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285728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Osteosarcoma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HPF</a:t>
            </a:r>
            <a:r>
              <a:rPr lang="en-US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4038600"/>
            <a:ext cx="228600" cy="2611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3108" y="2636912"/>
            <a:ext cx="5143536" cy="13635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Batang" pitchFamily="18" charset="-127"/>
              </a:rPr>
              <a:t>THE END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683568" y="476672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3333CC"/>
                </a:solidFill>
              </a:rPr>
              <a:t>NORMAL Ms</a:t>
            </a:r>
            <a:endParaRPr lang="en-US" sz="2400" b="1" dirty="0">
              <a:solidFill>
                <a:srgbClr val="3333CC"/>
              </a:solidFill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572000" y="404664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DMD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752" y="3140968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084168" y="3140968"/>
            <a:ext cx="2880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57332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/>
              <a:t>In </a:t>
            </a:r>
            <a:r>
              <a:rPr lang="en-US" sz="2000" b="1" i="1" dirty="0" smtClean="0">
                <a:solidFill>
                  <a:srgbClr val="FF0000"/>
                </a:solidFill>
              </a:rPr>
              <a:t>DMD</a:t>
            </a:r>
            <a:r>
              <a:rPr lang="en-US" sz="2000" b="1" i="1" dirty="0" smtClean="0"/>
              <a:t> : Dystrophin, an intracellular protein, forms an interface between the </a:t>
            </a:r>
            <a:r>
              <a:rPr lang="en-US" sz="2000" b="1" i="1" dirty="0" err="1" smtClean="0"/>
              <a:t>cytoskeletal</a:t>
            </a:r>
            <a:r>
              <a:rPr lang="en-US" sz="2000" b="1" i="1" dirty="0" smtClean="0"/>
              <a:t> proteins and a group of </a:t>
            </a:r>
            <a:r>
              <a:rPr lang="en-US" sz="2000" b="1" i="1" dirty="0" err="1" smtClean="0"/>
              <a:t>transmembrane</a:t>
            </a:r>
            <a:r>
              <a:rPr lang="en-US" sz="2000" b="1" i="1" dirty="0" smtClean="0"/>
              <a:t> proteins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57422" y="2420888"/>
            <a:ext cx="4786346" cy="13653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Dermatomyositis</a:t>
            </a:r>
            <a:endParaRPr lang="en-US" sz="5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84784"/>
            <a:ext cx="8136907" cy="440120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52-year-old woman presents with 6-month history of progressive muscle weakness and a skin rash.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Physical 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examination is remarkable for a diffuse purple/red discoloration of the skin over her cheeks, nose, and eyelids. Examination confirms proximal muscle weakness.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Laboratory </a:t>
            </a:r>
            <a:r>
              <a:rPr lang="en-US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findings show an increase in creatine kinase (10 times the normal).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91880" y="476672"/>
            <a:ext cx="2376264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000099"/>
                </a:solidFill>
              </a:rPr>
              <a:t>Case # 2</a:t>
            </a:r>
            <a:endParaRPr lang="en-US" sz="4000" b="1" i="1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2" y="657227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Path. Dept , KSU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udentconsult.com/content/9781416031215/Kumar_Cases_PBD8/imm5/imm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104456" cy="475252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9512" y="404664"/>
            <a:ext cx="4392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Dermatomyositis</a:t>
            </a:r>
            <a:r>
              <a:rPr lang="en-US" sz="2400" b="1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is an </a:t>
            </a:r>
            <a:r>
              <a:rPr lang="en-US" sz="2800" b="1" i="1" dirty="0" smtClean="0">
                <a:solidFill>
                  <a:srgbClr val="FF0000"/>
                </a:solidFill>
              </a:rPr>
              <a:t>autoimmune disorder.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Serological </a:t>
            </a:r>
            <a:r>
              <a:rPr lang="en-US" sz="2400" b="1" dirty="0"/>
              <a:t>test that is usually abnormal </a:t>
            </a:r>
            <a:r>
              <a:rPr lang="en-US" sz="2400" b="1" dirty="0" smtClean="0"/>
              <a:t>are high CK and increased anti nuclear antibodies (ANA)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Clinically: Purple/red colored discoloration mainly around eyelids</a:t>
            </a:r>
          </a:p>
          <a:p>
            <a:pPr>
              <a:buFontTx/>
              <a:buChar char="-"/>
            </a:pPr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err="1" smtClean="0"/>
              <a:t>Dermatomyositis</a:t>
            </a:r>
            <a:r>
              <a:rPr lang="en-US" sz="2400" b="1" dirty="0" smtClean="0"/>
              <a:t> can be associated with internal </a:t>
            </a:r>
            <a:r>
              <a:rPr lang="en-US" sz="2400" b="1" dirty="0"/>
              <a:t>malignancies including a primary in lung, ovary and stomach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4096" y="6572272"/>
            <a:ext cx="1189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Ms-</a:t>
            </a:r>
            <a:r>
              <a:rPr lang="en-US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Sk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</a:rPr>
              <a:t> Block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38600" y="3040618"/>
            <a:ext cx="1066800" cy="540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3539</TotalTime>
  <Words>1689</Words>
  <Application>Microsoft Office PowerPoint</Application>
  <PresentationFormat>On-screen Show (4:3)</PresentationFormat>
  <Paragraphs>281</Paragraphs>
  <Slides>51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Arial Black</vt:lpstr>
      <vt:lpstr>Batang</vt:lpstr>
      <vt:lpstr>Bodoni MT</vt:lpstr>
      <vt:lpstr>Calibri</vt:lpstr>
      <vt:lpstr>Symbol</vt:lpstr>
      <vt:lpstr>Times</vt:lpstr>
      <vt:lpstr>Times New Roman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Severe gout in the fingers resulting in large, hard deposits of crystals of uric acid. These deposits are called Tophi</vt:lpstr>
      <vt:lpstr> Acute gouty arthritis on the big toe of an elderly man. </vt:lpstr>
      <vt:lpstr>Needle-shaped monosodium uric acid crystals diagnostic of gout from an acutely inflamed joint as seen under polarized microscopy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practical block</dc:title>
  <dc:creator>Dr. Sayed Esawy</dc:creator>
  <cp:lastModifiedBy>Abdullah Basabein</cp:lastModifiedBy>
  <cp:revision>230</cp:revision>
  <dcterms:created xsi:type="dcterms:W3CDTF">2010-04-26T10:38:24Z</dcterms:created>
  <dcterms:modified xsi:type="dcterms:W3CDTF">2016-12-31T20:22:26Z</dcterms:modified>
</cp:coreProperties>
</file>