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64" r:id="rId10"/>
    <p:sldId id="265" r:id="rId11"/>
    <p:sldId id="266" r:id="rId12"/>
    <p:sldId id="28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4" r:id="rId23"/>
    <p:sldId id="286" r:id="rId24"/>
    <p:sldId id="281" r:id="rId25"/>
    <p:sldId id="282" r:id="rId26"/>
    <p:sldId id="283" r:id="rId27"/>
    <p:sldId id="280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EDA3B-5EBD-48BB-B380-752B88DE419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EF20EB-FA2A-453D-A561-FC6820E26835}">
      <dgm:prSet phldrT="[Text]" custT="1"/>
      <dgm:spPr>
        <a:solidFill>
          <a:srgbClr val="FFFF00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3200" b="1" dirty="0" smtClean="0">
              <a:solidFill>
                <a:schemeClr val="bg1"/>
              </a:solidFill>
            </a:rPr>
            <a:t>PGS</a:t>
          </a:r>
          <a:endParaRPr lang="en-US" sz="3200" b="1" dirty="0">
            <a:solidFill>
              <a:schemeClr val="bg1"/>
            </a:solidFill>
          </a:endParaRPr>
        </a:p>
      </dgm:t>
    </dgm:pt>
    <dgm:pt modelId="{96F94C5B-2D59-4BC7-9C18-222DBE236E55}" type="parTrans" cxnId="{41F8F726-1B01-4702-9301-A2CB67148605}">
      <dgm:prSet/>
      <dgm:spPr/>
      <dgm:t>
        <a:bodyPr/>
        <a:lstStyle/>
        <a:p>
          <a:endParaRPr lang="en-US"/>
        </a:p>
      </dgm:t>
    </dgm:pt>
    <dgm:pt modelId="{54956B65-F1F0-4F5B-AFD5-499109F45265}" type="sibTrans" cxnId="{41F8F726-1B01-4702-9301-A2CB67148605}">
      <dgm:prSet/>
      <dgm:spPr/>
      <dgm:t>
        <a:bodyPr/>
        <a:lstStyle/>
        <a:p>
          <a:endParaRPr lang="en-US"/>
        </a:p>
      </dgm:t>
    </dgm:pt>
    <dgm:pt modelId="{A4CD7ED5-AC94-4A51-B006-9145709D5B9C}">
      <dgm:prSet phldrT="[Text]" custT="1"/>
      <dgm:spPr>
        <a:solidFill>
          <a:srgbClr val="FFFF00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2000" b="1" dirty="0" err="1" smtClean="0">
              <a:solidFill>
                <a:schemeClr val="bg1"/>
              </a:solidFill>
            </a:rPr>
            <a:t>Nociceptors</a:t>
          </a:r>
          <a:r>
            <a:rPr lang="en-US" sz="2000" b="1" dirty="0" smtClean="0">
              <a:solidFill>
                <a:schemeClr val="bg1"/>
              </a:solidFill>
            </a:rPr>
            <a:t> at nerve endings</a:t>
          </a:r>
          <a:endParaRPr lang="en-US" sz="2000" b="1" dirty="0">
            <a:solidFill>
              <a:schemeClr val="bg1"/>
            </a:solidFill>
          </a:endParaRPr>
        </a:p>
      </dgm:t>
    </dgm:pt>
    <dgm:pt modelId="{600CC759-54CD-46FA-89D1-DF3D9E7A74ED}" type="parTrans" cxnId="{58372224-8139-423F-9DF4-797E68060FD4}">
      <dgm:prSet/>
      <dgm:spPr/>
      <dgm:t>
        <a:bodyPr/>
        <a:lstStyle/>
        <a:p>
          <a:endParaRPr lang="en-US"/>
        </a:p>
      </dgm:t>
    </dgm:pt>
    <dgm:pt modelId="{7A5BD104-AF70-4CA4-B33A-82A678659E38}" type="sibTrans" cxnId="{58372224-8139-423F-9DF4-797E68060FD4}">
      <dgm:prSet/>
      <dgm:spPr/>
      <dgm:t>
        <a:bodyPr/>
        <a:lstStyle/>
        <a:p>
          <a:endParaRPr lang="en-US"/>
        </a:p>
      </dgm:t>
    </dgm:pt>
    <dgm:pt modelId="{FE609C1B-81E7-4B31-AE5B-214A44CBFCCF}">
      <dgm:prSet phldrT="[Text]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PAIN</a:t>
          </a:r>
          <a:endParaRPr lang="en-US" b="1" dirty="0">
            <a:solidFill>
              <a:schemeClr val="bg1"/>
            </a:solidFill>
          </a:endParaRPr>
        </a:p>
      </dgm:t>
    </dgm:pt>
    <dgm:pt modelId="{AE807F39-8D30-49AB-B304-8A3F1765E51D}" type="parTrans" cxnId="{BD4F9265-4EDA-4627-B8BC-64A343E149C9}">
      <dgm:prSet/>
      <dgm:spPr/>
      <dgm:t>
        <a:bodyPr/>
        <a:lstStyle/>
        <a:p>
          <a:endParaRPr lang="en-US"/>
        </a:p>
      </dgm:t>
    </dgm:pt>
    <dgm:pt modelId="{A9A05B77-7ABE-430F-990A-C9449CC1A047}" type="sibTrans" cxnId="{BD4F9265-4EDA-4627-B8BC-64A343E149C9}">
      <dgm:prSet/>
      <dgm:spPr/>
      <dgm:t>
        <a:bodyPr/>
        <a:lstStyle/>
        <a:p>
          <a:endParaRPr lang="en-US"/>
        </a:p>
      </dgm:t>
    </dgm:pt>
    <dgm:pt modelId="{6136E4D3-459D-4C74-9359-7CE54DEC64E5}" type="pres">
      <dgm:prSet presAssocID="{9A2EDA3B-5EBD-48BB-B380-752B88DE419F}" presName="Name0" presStyleCnt="0">
        <dgm:presLayoutVars>
          <dgm:dir/>
          <dgm:animLvl val="lvl"/>
          <dgm:resizeHandles val="exact"/>
        </dgm:presLayoutVars>
      </dgm:prSet>
      <dgm:spPr/>
    </dgm:pt>
    <dgm:pt modelId="{CBD32F6F-0F3A-4B93-85B9-6A6AC0F8D927}" type="pres">
      <dgm:prSet presAssocID="{F3EF20EB-FA2A-453D-A561-FC6820E26835}" presName="parTxOnly" presStyleLbl="node1" presStyleIdx="0" presStyleCnt="3" custAng="5400000" custScaleX="100000" custLinFactY="-100000" custLinFactNeighborX="-47113" custLinFactNeighborY="-183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F0C5D-90B1-42EA-BF88-3B8AE34E0C75}" type="pres">
      <dgm:prSet presAssocID="{54956B65-F1F0-4F5B-AFD5-499109F45265}" presName="parTxOnlySpace" presStyleCnt="0"/>
      <dgm:spPr/>
    </dgm:pt>
    <dgm:pt modelId="{DBB7C897-68F8-471F-9E85-B3AE7BCA8056}" type="pres">
      <dgm:prSet presAssocID="{A4CD7ED5-AC94-4A51-B006-9145709D5B9C}" presName="parTxOnly" presStyleLbl="node1" presStyleIdx="1" presStyleCnt="3" custAng="5400000" custScaleX="120117" custLinFactX="-94770" custLinFactNeighborX="-100000" custLinFactNeighborY="-366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F33F2-277B-4685-9DBA-049FD23C7B9B}" type="pres">
      <dgm:prSet presAssocID="{7A5BD104-AF70-4CA4-B33A-82A678659E38}" presName="parTxOnlySpace" presStyleCnt="0"/>
      <dgm:spPr/>
    </dgm:pt>
    <dgm:pt modelId="{10110A5C-CAAD-45A8-8B34-E9ABD4228313}" type="pres">
      <dgm:prSet presAssocID="{FE609C1B-81E7-4B31-AE5B-214A44CBFCCF}" presName="parTxOnly" presStyleLbl="node1" presStyleIdx="2" presStyleCnt="3" custAng="5400000" custLinFactX="-184828" custLinFactY="100000" custLinFactNeighborX="-200000" custLinFactNeighborY="113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7EE866-932D-4DFD-9B7E-698B11ABC9F6}" type="presOf" srcId="{A4CD7ED5-AC94-4A51-B006-9145709D5B9C}" destId="{DBB7C897-68F8-471F-9E85-B3AE7BCA8056}" srcOrd="0" destOrd="0" presId="urn:microsoft.com/office/officeart/2005/8/layout/chevron1"/>
    <dgm:cxn modelId="{64DB283E-EF3C-4079-9269-E421AF6E0182}" type="presOf" srcId="{F3EF20EB-FA2A-453D-A561-FC6820E26835}" destId="{CBD32F6F-0F3A-4B93-85B9-6A6AC0F8D927}" srcOrd="0" destOrd="0" presId="urn:microsoft.com/office/officeart/2005/8/layout/chevron1"/>
    <dgm:cxn modelId="{998DFFCF-83B5-49F3-B07F-DF89CFCF1800}" type="presOf" srcId="{9A2EDA3B-5EBD-48BB-B380-752B88DE419F}" destId="{6136E4D3-459D-4C74-9359-7CE54DEC64E5}" srcOrd="0" destOrd="0" presId="urn:microsoft.com/office/officeart/2005/8/layout/chevron1"/>
    <dgm:cxn modelId="{BD4F9265-4EDA-4627-B8BC-64A343E149C9}" srcId="{9A2EDA3B-5EBD-48BB-B380-752B88DE419F}" destId="{FE609C1B-81E7-4B31-AE5B-214A44CBFCCF}" srcOrd="2" destOrd="0" parTransId="{AE807F39-8D30-49AB-B304-8A3F1765E51D}" sibTransId="{A9A05B77-7ABE-430F-990A-C9449CC1A047}"/>
    <dgm:cxn modelId="{41F8F726-1B01-4702-9301-A2CB67148605}" srcId="{9A2EDA3B-5EBD-48BB-B380-752B88DE419F}" destId="{F3EF20EB-FA2A-453D-A561-FC6820E26835}" srcOrd="0" destOrd="0" parTransId="{96F94C5B-2D59-4BC7-9C18-222DBE236E55}" sibTransId="{54956B65-F1F0-4F5B-AFD5-499109F45265}"/>
    <dgm:cxn modelId="{462C7728-B762-48E7-9852-DA7D5601F5C7}" type="presOf" srcId="{FE609C1B-81E7-4B31-AE5B-214A44CBFCCF}" destId="{10110A5C-CAAD-45A8-8B34-E9ABD4228313}" srcOrd="0" destOrd="0" presId="urn:microsoft.com/office/officeart/2005/8/layout/chevron1"/>
    <dgm:cxn modelId="{58372224-8139-423F-9DF4-797E68060FD4}" srcId="{9A2EDA3B-5EBD-48BB-B380-752B88DE419F}" destId="{A4CD7ED5-AC94-4A51-B006-9145709D5B9C}" srcOrd="1" destOrd="0" parTransId="{600CC759-54CD-46FA-89D1-DF3D9E7A74ED}" sibTransId="{7A5BD104-AF70-4CA4-B33A-82A678659E38}"/>
    <dgm:cxn modelId="{48EAAE92-1C3B-4DD4-AE88-B58280F902EE}" type="presParOf" srcId="{6136E4D3-459D-4C74-9359-7CE54DEC64E5}" destId="{CBD32F6F-0F3A-4B93-85B9-6A6AC0F8D927}" srcOrd="0" destOrd="0" presId="urn:microsoft.com/office/officeart/2005/8/layout/chevron1"/>
    <dgm:cxn modelId="{50BCC65B-A2C9-4052-8064-2B38E2E07357}" type="presParOf" srcId="{6136E4D3-459D-4C74-9359-7CE54DEC64E5}" destId="{327F0C5D-90B1-42EA-BF88-3B8AE34E0C75}" srcOrd="1" destOrd="0" presId="urn:microsoft.com/office/officeart/2005/8/layout/chevron1"/>
    <dgm:cxn modelId="{3DD3DF4B-0F85-4C72-83B4-2372740011C9}" type="presParOf" srcId="{6136E4D3-459D-4C74-9359-7CE54DEC64E5}" destId="{DBB7C897-68F8-471F-9E85-B3AE7BCA8056}" srcOrd="2" destOrd="0" presId="urn:microsoft.com/office/officeart/2005/8/layout/chevron1"/>
    <dgm:cxn modelId="{8A793215-7A4F-45EC-9127-7579AE2315D6}" type="presParOf" srcId="{6136E4D3-459D-4C74-9359-7CE54DEC64E5}" destId="{A9EF33F2-277B-4685-9DBA-049FD23C7B9B}" srcOrd="3" destOrd="0" presId="urn:microsoft.com/office/officeart/2005/8/layout/chevron1"/>
    <dgm:cxn modelId="{820C3BAB-CBEC-44AD-8B45-5A54CAE5A4EA}" type="presParOf" srcId="{6136E4D3-459D-4C74-9359-7CE54DEC64E5}" destId="{10110A5C-CAAD-45A8-8B34-E9ABD422831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D32F6F-0F3A-4B93-85B9-6A6AC0F8D927}">
      <dsp:nvSpPr>
        <dsp:cNvPr id="0" name=""/>
        <dsp:cNvSpPr/>
      </dsp:nvSpPr>
      <dsp:spPr>
        <a:xfrm rot="5400000">
          <a:off x="-83292" y="616691"/>
          <a:ext cx="1801638" cy="720655"/>
        </a:xfrm>
        <a:prstGeom prst="chevron">
          <a:avLst/>
        </a:prstGeom>
        <a:solidFill>
          <a:srgbClr val="FFFF00"/>
        </a:solidFill>
        <a:ln w="5715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PGS</a:t>
          </a:r>
          <a:endParaRPr lang="en-US" sz="3200" b="1" kern="1200" dirty="0">
            <a:solidFill>
              <a:schemeClr val="bg1"/>
            </a:solidFill>
          </a:endParaRPr>
        </a:p>
      </dsp:txBody>
      <dsp:txXfrm rot="5400000">
        <a:off x="-83292" y="616691"/>
        <a:ext cx="1801638" cy="720655"/>
      </dsp:txXfrm>
    </dsp:sp>
    <dsp:sp modelId="{DBB7C897-68F8-471F-9E85-B3AE7BCA8056}">
      <dsp:nvSpPr>
        <dsp:cNvPr id="0" name=""/>
        <dsp:cNvSpPr/>
      </dsp:nvSpPr>
      <dsp:spPr>
        <a:xfrm rot="5400000">
          <a:off x="-264514" y="2398108"/>
          <a:ext cx="2164074" cy="720655"/>
        </a:xfrm>
        <a:prstGeom prst="chevron">
          <a:avLst/>
        </a:prstGeom>
        <a:solidFill>
          <a:srgbClr val="FFFF00"/>
        </a:solidFill>
        <a:ln w="5715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</a:rPr>
            <a:t>Nociceptors</a:t>
          </a:r>
          <a:r>
            <a:rPr lang="en-US" sz="2000" b="1" kern="1200" dirty="0" smtClean="0">
              <a:solidFill>
                <a:schemeClr val="bg1"/>
              </a:solidFill>
            </a:rPr>
            <a:t> at nerve endings</a:t>
          </a:r>
          <a:endParaRPr lang="en-US" sz="2000" b="1" kern="1200" dirty="0">
            <a:solidFill>
              <a:schemeClr val="bg1"/>
            </a:solidFill>
          </a:endParaRPr>
        </a:p>
      </dsp:txBody>
      <dsp:txXfrm rot="5400000">
        <a:off x="-264514" y="2398108"/>
        <a:ext cx="2164074" cy="720655"/>
      </dsp:txXfrm>
    </dsp:sp>
    <dsp:sp modelId="{10110A5C-CAAD-45A8-8B34-E9ABD4228313}">
      <dsp:nvSpPr>
        <dsp:cNvPr id="0" name=""/>
        <dsp:cNvSpPr/>
      </dsp:nvSpPr>
      <dsp:spPr>
        <a:xfrm rot="5400000">
          <a:off x="-83287" y="4198090"/>
          <a:ext cx="1801638" cy="720655"/>
        </a:xfrm>
        <a:prstGeom prst="chevron">
          <a:avLst/>
        </a:prstGeom>
        <a:solidFill>
          <a:srgbClr val="FFFF00"/>
        </a:solidFill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PAIN</a:t>
          </a:r>
          <a:endParaRPr lang="en-US" sz="3200" b="1" kern="1200" dirty="0">
            <a:solidFill>
              <a:schemeClr val="bg1"/>
            </a:solidFill>
          </a:endParaRPr>
        </a:p>
      </dsp:txBody>
      <dsp:txXfrm rot="5400000">
        <a:off x="-83287" y="4198090"/>
        <a:ext cx="1801638" cy="720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C9AEDF-3662-42FC-ABC0-9C4FB250A47D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C9AEDF-3662-42FC-ABC0-9C4FB250A47D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google.com.eg/url?sa=i&amp;rct=j&amp;q=&amp;esrc=s&amp;source=images&amp;cd=&amp;cad=rja&amp;uact=8&amp;ved=0ahUKEwjRud3aj9_QAhVPkRQKHdrWCjQQjRwIBw&amp;url=http://www.google.com.eg/url?sa=i&amp;rct=j&amp;q=&amp;esrc=s&amp;source=images&amp;cd=&amp;ved=&amp;url=http://pharmacia1.com/2015/10/30/%D9%85%D9%8A%D9%84%D9%88%D9%83%D8%B3%D9%8A%D9%83%D8%A7%D9%85-%D9%84%D8%AA%D8%AE%D9%81%D9%8A%D9%81-%D8%A7%D9%84%D8%A2%D9%84%D9%85-%D9%88-%D8%A7%D9%84%D8%A5%D9%84%D8%AA%D9%87%D8%A7%D8%A8/&amp;psig=AFQjCNFiuvYV9pCOUstaDLkfkTluZaOxsQ&amp;ust=1481098345861682&amp;cad=rjt&amp;psig=AFQjCNFiuvYV9pCOUstaDLkfkTluZaOxsQ&amp;ust=1481098345861682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1.xml"/><Relationship Id="rId7" Type="http://schemas.openxmlformats.org/officeDocument/2006/relationships/hyperlink" Target="http://www.google.com.eg/url?sa=i&amp;rct=j&amp;q=&amp;esrc=s&amp;source=images&amp;cd=&amp;cad=rja&amp;uact=8&amp;ved=0ahUKEwjC7Lzald_QAhVGWxQKHblyCKsQjRwIBw&amp;url=http://centerpointacupuncture.com/?page_id=28&amp;bvm=bv.139782543,d.d24&amp;psig=AFQjCNEEGgdM7mw78GSIo1oWj4b7f615WQ&amp;ust=1481099741887836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876800"/>
            <a:ext cx="7239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NSAIDs is the most prominent risk for gastric ulceration, hemorrhage and perforation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8534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90</a:t>
            </a:r>
            <a:r>
              <a:rPr lang="en-US" sz="2800" dirty="0" smtClean="0">
                <a:solidFill>
                  <a:schemeClr val="bg1"/>
                </a:solidFill>
              </a:rPr>
              <a:t>% of all NSAIDs </a:t>
            </a:r>
            <a:r>
              <a:rPr lang="en-US" sz="2800" dirty="0" smtClean="0">
                <a:solidFill>
                  <a:schemeClr val="bg1"/>
                </a:solidFill>
              </a:rPr>
              <a:t>prescriptions </a:t>
            </a:r>
            <a:r>
              <a:rPr lang="en-US" sz="2800" dirty="0" smtClean="0">
                <a:solidFill>
                  <a:schemeClr val="bg1"/>
                </a:solidFill>
              </a:rPr>
              <a:t>are issued to patients at  ages over 65 </a:t>
            </a:r>
            <a:r>
              <a:rPr lang="en-US" sz="2800" dirty="0" smtClean="0">
                <a:solidFill>
                  <a:schemeClr val="bg1"/>
                </a:solidFill>
              </a:rPr>
              <a:t>years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Use increases with 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162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NSAIDs amounts for 3.8 of all prescriptions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57200"/>
            <a:ext cx="6172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NSAIDs Epidemiology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286000"/>
            <a:ext cx="800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significant quantity is sold over the counter(OTC)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6096000"/>
            <a:ext cx="8534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prevalence of NSAID-induced ulcers is 10% to 30</a:t>
            </a:r>
            <a:r>
              <a:rPr lang="en-US" sz="2800" dirty="0" smtClean="0">
                <a:solidFill>
                  <a:schemeClr val="bg1"/>
                </a:solidFill>
              </a:rPr>
              <a:t>%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4864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Salt &amp; water retention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Inhibition of uterine 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Hypersensitivity reaction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7432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GIT bleeding &amp; ulceration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8288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GIT upsets ( nausea, vomiting)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3048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3200" y="3048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6671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76400"/>
            <a:ext cx="403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4343400"/>
            <a:ext cx="29718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NSAIDs cause </a:t>
            </a:r>
            <a:r>
              <a:rPr lang="en-US" sz="2800" dirty="0" err="1" smtClean="0">
                <a:solidFill>
                  <a:schemeClr val="bg1"/>
                </a:solidFill>
              </a:rPr>
              <a:t>hemodynamically</a:t>
            </a:r>
            <a:r>
              <a:rPr lang="en-US" sz="2800" dirty="0" smtClean="0">
                <a:solidFill>
                  <a:schemeClr val="bg1"/>
                </a:solidFill>
              </a:rPr>
              <a:t>- mediated acute renal failure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038600"/>
            <a:ext cx="1981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Naproxen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2133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Aspirin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819400"/>
            <a:ext cx="2057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Ketoprofen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819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Ibuprofen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17526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Diclofenac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410200"/>
            <a:ext cx="2438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Indomethacin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4038600"/>
            <a:ext cx="2362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Piroxicam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124200"/>
            <a:ext cx="29718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Mechanism of action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1" name="Picture 10" descr="COX inhib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81400"/>
            <a:ext cx="5105400" cy="2895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4724400"/>
            <a:ext cx="2971800" cy="175432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Aspirin inhibits COX irreversibly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19200"/>
            <a:ext cx="4067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41148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Why a high dose has a long plasma half- life?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0574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Metabolized by hydrolysis and then conjugation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572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Pharmacokinetics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4" descr="scan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981200"/>
            <a:ext cx="3733800" cy="4495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6576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800600"/>
            <a:ext cx="6019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Chronic use of small doses ,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reduce the incidence of  colon cancer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5334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Prevention of pre-</a:t>
            </a:r>
            <a:r>
              <a:rPr lang="en-US" sz="2800" b="1" dirty="0" err="1" smtClean="0">
                <a:solidFill>
                  <a:schemeClr val="bg1"/>
                </a:solidFill>
              </a:rPr>
              <a:t>eclampsia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819400"/>
            <a:ext cx="5029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Reducing the risk of myocardial infarction (</a:t>
            </a:r>
            <a:r>
              <a:rPr lang="en-US" sz="2800" b="1" dirty="0" err="1" smtClean="0">
                <a:solidFill>
                  <a:schemeClr val="bg1"/>
                </a:solidFill>
              </a:rPr>
              <a:t>cardioprotective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752600"/>
            <a:ext cx="4495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Acute rheumatic fever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524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00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50520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86200"/>
            <a:ext cx="419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Impaired </a:t>
            </a:r>
            <a:r>
              <a:rPr lang="en-US" sz="2800" dirty="0" err="1" smtClean="0">
                <a:solidFill>
                  <a:schemeClr val="bg1"/>
                </a:solidFill>
              </a:rPr>
              <a:t>haemostasis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124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Reye's syndrome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3505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Hypersensitivity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5791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at clinical doses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8674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Mucosal damage</a:t>
            </a:r>
            <a:r>
              <a:rPr lang="en-US" sz="2800" dirty="0" smtClean="0">
                <a:solidFill>
                  <a:schemeClr val="bg1"/>
                </a:solidFill>
                <a:sym typeface="Symbol" pitchFamily="18" charset="2"/>
              </a:rPr>
              <a:t> hemorrhage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724400"/>
            <a:ext cx="4495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chemeClr val="bg1"/>
                </a:solidFill>
              </a:rPr>
              <a:t>GIT side effects, dyspepsia, nausea, vomiting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 descr="gastric-stomach-ulcers-3452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57850" y="2571750"/>
            <a:ext cx="3657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1524000"/>
            <a:ext cx="3581400" cy="510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3048000"/>
            <a:ext cx="32004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800" b="1" dirty="0" err="1" smtClean="0">
                <a:solidFill>
                  <a:schemeClr val="bg1"/>
                </a:solidFill>
                <a:sym typeface="Symbol" pitchFamily="18" charset="2"/>
              </a:rPr>
              <a:t>Bronchospasm</a:t>
            </a:r>
            <a:r>
              <a:rPr lang="en-US" sz="2800" b="1" dirty="0" smtClean="0">
                <a:solidFill>
                  <a:schemeClr val="bg1"/>
                </a:solidFill>
                <a:sym typeface="Symbol" pitchFamily="18" charset="2"/>
              </a:rPr>
              <a:t> in aspirin- sensitive asthmatics</a:t>
            </a:r>
            <a:endParaRPr lang="en-US" sz="2800" b="1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905000"/>
            <a:ext cx="4491038" cy="4714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609600"/>
            <a:ext cx="5791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at clinical doses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2578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Gastric ulceration &amp; bleeding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Hyperthermia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362200"/>
            <a:ext cx="3352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Salicylism</a:t>
            </a:r>
            <a:r>
              <a:rPr lang="en-US" sz="2800" b="1" dirty="0" smtClean="0">
                <a:solidFill>
                  <a:schemeClr val="bg1"/>
                </a:solidFill>
              </a:rPr>
              <a:t> ( ringing of ear , vertigo)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3810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ADRS at overdose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Content Placeholder 3" descr="tinnitus-ringing-in-the-ea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0000">
            <a:off x="4395848" y="1689601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izzines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0">
            <a:off x="6879376" y="1561563"/>
            <a:ext cx="2381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Blood_Pressure_Carto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133600"/>
            <a:ext cx="1828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1148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038600"/>
            <a:ext cx="2895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Patients taking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anticoagulants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2209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Hemophilic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patients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09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Pregnancy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Peptic ulcer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304800"/>
            <a:ext cx="518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contraindications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172200"/>
            <a:ext cx="3429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Gout (small doses)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105400"/>
            <a:ext cx="3429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Children with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viral infections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447800"/>
            <a:ext cx="5048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486400"/>
            <a:ext cx="8001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detail on the </a:t>
            </a:r>
            <a:r>
              <a:rPr lang="en-US" sz="2800" dirty="0" err="1" smtClean="0">
                <a:solidFill>
                  <a:schemeClr val="bg1"/>
                </a:solidFill>
              </a:rPr>
              <a:t>phramacokinetic</a:t>
            </a:r>
            <a:r>
              <a:rPr lang="en-US" sz="2800" dirty="0" smtClean="0">
                <a:solidFill>
                  <a:schemeClr val="bg1"/>
                </a:solidFill>
              </a:rPr>
              <a:t> properties and </a:t>
            </a:r>
            <a:r>
              <a:rPr lang="en-US" sz="2800" dirty="0" err="1" smtClean="0">
                <a:solidFill>
                  <a:schemeClr val="bg1"/>
                </a:solidFill>
              </a:rPr>
              <a:t>pharmacodynamic</a:t>
            </a:r>
            <a:r>
              <a:rPr lang="en-US" sz="2800" dirty="0" smtClean="0">
                <a:solidFill>
                  <a:schemeClr val="bg1"/>
                </a:solidFill>
              </a:rPr>
              <a:t> effects of </a:t>
            </a:r>
            <a:r>
              <a:rPr lang="en-US" sz="2800" b="1" u="sng" dirty="0" smtClean="0">
                <a:solidFill>
                  <a:srgbClr val="FF0000"/>
                </a:solidFill>
              </a:rPr>
              <a:t>selected</a:t>
            </a:r>
            <a:r>
              <a:rPr lang="en-US" sz="2800" dirty="0" smtClean="0">
                <a:solidFill>
                  <a:schemeClr val="bg1"/>
                </a:solidFill>
              </a:rPr>
              <a:t> NSAIDs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114800"/>
            <a:ext cx="6705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classify NSAIDs on basis of their </a:t>
            </a:r>
            <a:r>
              <a:rPr lang="en-US" sz="2800" dirty="0" err="1" smtClean="0">
                <a:solidFill>
                  <a:schemeClr val="bg1"/>
                </a:solidFill>
              </a:rPr>
              <a:t>specifity</a:t>
            </a:r>
            <a:r>
              <a:rPr lang="en-US" sz="2800" dirty="0" smtClean="0">
                <a:solidFill>
                  <a:schemeClr val="bg1"/>
                </a:solidFill>
              </a:rPr>
              <a:t> to COX enzyme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89560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outline the common </a:t>
            </a:r>
            <a:r>
              <a:rPr lang="en-US" sz="2800" dirty="0" err="1" smtClean="0">
                <a:solidFill>
                  <a:schemeClr val="bg1"/>
                </a:solidFill>
              </a:rPr>
              <a:t>pharmacodynamic</a:t>
            </a:r>
            <a:r>
              <a:rPr lang="en-US" sz="2800" dirty="0" smtClean="0">
                <a:solidFill>
                  <a:schemeClr val="bg1"/>
                </a:solidFill>
              </a:rPr>
              <a:t> effects and ADRs of NSAIDs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focus on the general mechanism of action of NSAIDs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572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ILos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876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Anti inflammatory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876800"/>
            <a:ext cx="3657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Antipyretic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Analgesic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048000"/>
            <a:ext cx="4495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715000"/>
            <a:ext cx="7543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Locally to prevent </a:t>
            </a:r>
            <a:r>
              <a:rPr lang="en-US" sz="2800" dirty="0" smtClean="0">
                <a:solidFill>
                  <a:schemeClr val="bg1"/>
                </a:solidFill>
              </a:rPr>
              <a:t>post- operative ophthalmic inflammation (solution)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1"/>
            <a:ext cx="4133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172200"/>
            <a:ext cx="4419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Intramuscular preparations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267200"/>
            <a:ext cx="54864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A topical gel 3% for solar </a:t>
            </a:r>
            <a:r>
              <a:rPr lang="en-US" sz="2800" dirty="0" err="1" smtClean="0">
                <a:solidFill>
                  <a:schemeClr val="bg1"/>
                </a:solidFill>
              </a:rPr>
              <a:t>keratoses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276600"/>
            <a:ext cx="63246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0.1% </a:t>
            </a:r>
            <a:r>
              <a:rPr lang="en-US" sz="2800" dirty="0" smtClean="0">
                <a:solidFill>
                  <a:schemeClr val="bg1"/>
                </a:solidFill>
              </a:rPr>
              <a:t>ophthalmic preparation for postoperative ophthalmic inflammation.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133600"/>
            <a:ext cx="5105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Diclofenac</a:t>
            </a:r>
            <a:r>
              <a:rPr lang="en-US" sz="2800" dirty="0" smtClean="0">
                <a:solidFill>
                  <a:schemeClr val="bg1"/>
                </a:solidFill>
              </a:rPr>
              <a:t> with </a:t>
            </a:r>
            <a:r>
              <a:rPr lang="en-US" sz="2800" dirty="0" err="1" smtClean="0">
                <a:solidFill>
                  <a:schemeClr val="bg1"/>
                </a:solidFill>
              </a:rPr>
              <a:t>omeprazole</a:t>
            </a:r>
            <a:r>
              <a:rPr lang="en-US" sz="2800" dirty="0" smtClean="0">
                <a:solidFill>
                  <a:schemeClr val="bg1"/>
                </a:solidFill>
              </a:rPr>
              <a:t> to prevent recurrent bleeding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066800"/>
            <a:ext cx="74676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Diclofenac</a:t>
            </a:r>
            <a:r>
              <a:rPr lang="en-US" sz="2800" dirty="0" smtClean="0">
                <a:solidFill>
                  <a:schemeClr val="bg1"/>
                </a:solidFill>
              </a:rPr>
              <a:t> with </a:t>
            </a:r>
            <a:r>
              <a:rPr lang="en-US" sz="2800" dirty="0" err="1" smtClean="0">
                <a:solidFill>
                  <a:schemeClr val="bg1"/>
                </a:solidFill>
              </a:rPr>
              <a:t>misoprostol</a:t>
            </a:r>
            <a:r>
              <a:rPr lang="en-US" sz="2800" dirty="0" smtClean="0">
                <a:solidFill>
                  <a:schemeClr val="bg1"/>
                </a:solidFill>
              </a:rPr>
              <a:t>  decreases upper gastrointestinal ulceration ,but result in diarrhea.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52400"/>
            <a:ext cx="4419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preparations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4864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Oral mouth wash.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876800"/>
            <a:ext cx="48006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Rectal suppository as analgesic </a:t>
            </a:r>
          </a:p>
        </p:txBody>
      </p:sp>
      <p:pic>
        <p:nvPicPr>
          <p:cNvPr id="12" name="Picture 4" descr="Close-up of actinic keratosis skin le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267200"/>
            <a:ext cx="2590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3124200"/>
            <a:ext cx="2362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Lumiracoxib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057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Etoricoxib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267200"/>
            <a:ext cx="2133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Rofecoxib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057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Celecoxib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33400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124200"/>
            <a:ext cx="1981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Paracoxib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4267200"/>
            <a:ext cx="2286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Valdecoxib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 rot="4192952">
            <a:off x="6516563" y="3401353"/>
            <a:ext cx="2362200" cy="2221598"/>
          </a:xfrm>
          <a:prstGeom prst="wedgeEllipse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Withdraw because of risk of myocardial infarction &amp; stroke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2819400" y="4419600"/>
            <a:ext cx="609600" cy="30480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410200"/>
            <a:ext cx="5029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No effect on platelet aggregation ( COX-1)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343400"/>
            <a:ext cx="5257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Lower incidence of gastric upset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276600"/>
            <a:ext cx="419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Antipyretic &amp; analgesic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057400"/>
            <a:ext cx="4267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Potent anti-inflammatory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33400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620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352800"/>
            <a:ext cx="37338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Cardiovascular </a:t>
            </a:r>
            <a:r>
              <a:rPr lang="en-US" sz="2800" dirty="0" smtClean="0">
                <a:solidFill>
                  <a:schemeClr val="bg1"/>
                </a:solidFill>
              </a:rPr>
              <a:t>(do </a:t>
            </a:r>
            <a:r>
              <a:rPr lang="en-US" sz="2800" dirty="0" smtClean="0">
                <a:solidFill>
                  <a:schemeClr val="bg1"/>
                </a:solidFill>
              </a:rPr>
              <a:t>not offer the </a:t>
            </a:r>
            <a:r>
              <a:rPr lang="en-US" sz="2800" dirty="0" err="1" smtClean="0">
                <a:solidFill>
                  <a:schemeClr val="bg1"/>
                </a:solidFill>
              </a:rPr>
              <a:t>cardioprotective</a:t>
            </a:r>
            <a:r>
              <a:rPr lang="en-US" sz="2800" dirty="0" smtClean="0">
                <a:solidFill>
                  <a:schemeClr val="bg1"/>
                </a:solidFill>
              </a:rPr>
              <a:t> effects of non-selective group</a:t>
            </a:r>
            <a:r>
              <a:rPr lang="en-US" sz="2800" dirty="0" smtClean="0">
                <a:solidFill>
                  <a:schemeClr val="bg2"/>
                </a:solidFill>
              </a:rPr>
              <a:t>)</a:t>
            </a:r>
            <a:r>
              <a:rPr lang="en-US" sz="28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667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Allergy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905000"/>
            <a:ext cx="3581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Dyspepsia &amp; heartburn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Renal toxicity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228600"/>
            <a:ext cx="4343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General 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05000"/>
            <a:ext cx="4876800" cy="4648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53340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Should not be given to a patient with CV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867400"/>
            <a:ext cx="3657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Ankylosing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spondylitis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Acute musculoskeletal 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4876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Short-term use in postoperative patients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457200"/>
            <a:ext cx="5943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lgerian" pitchFamily="82" charset="0"/>
              </a:rPr>
              <a:t>GENERAL 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33600"/>
            <a:ext cx="2362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029200"/>
            <a:ext cx="5486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Highly bound to plasma proteins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8862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Food decrease its absorption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Half-life 11 hours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667000"/>
            <a:ext cx="2400300" cy="21717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5715000"/>
            <a:ext cx="5562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Contra indicated in patients allergic to </a:t>
            </a:r>
            <a:r>
              <a:rPr lang="en-US" sz="2800" dirty="0" err="1" smtClean="0">
                <a:solidFill>
                  <a:schemeClr val="bg1"/>
                </a:solidFill>
              </a:rPr>
              <a:t>sulphonamides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4648200" y="2819400"/>
            <a:ext cx="1600200" cy="45720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419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05000" y="152400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t½=20 hours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8001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Associated with lower GIT symptoms &amp; complains, compared to non –selective COX inhibitors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048000"/>
            <a:ext cx="8534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Preferentially inhibits COX-2 over COX-1 ,particularly at low dose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6324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 smtClean="0">
                <a:solidFill>
                  <a:schemeClr val="bg1"/>
                </a:solidFill>
              </a:rPr>
              <a:t>Meloxicam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nimesulide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nambumetone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04800"/>
            <a:ext cx="7620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preferential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96000"/>
            <a:ext cx="7391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Used for osteoarthritis &amp; rheumatoid arthritis</a:t>
            </a:r>
          </a:p>
        </p:txBody>
      </p:sp>
      <p:sp>
        <p:nvSpPr>
          <p:cNvPr id="7172" name="AutoShape 4" descr="نتيجة بحث الصور عن ‪meloxicam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944563"/>
            <a:ext cx="384810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نتيجة بحث الصور عن ‪meloxicam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944563"/>
            <a:ext cx="384810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518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4290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Given orally , well absorbed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572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t½=2-4h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578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Metabolized by conjugation at therapeutic doses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286000"/>
            <a:ext cx="3886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Weak anti inflammatory effect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44196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86000"/>
            <a:ext cx="480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52400"/>
            <a:ext cx="4657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2400" y="304800"/>
            <a:ext cx="4038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cox-3 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495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Allergy to aspirin</a:t>
            </a:r>
            <a:endParaRPr lang="en-US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Bleeding tendency</a:t>
            </a:r>
            <a:r>
              <a:rPr lang="en-US" sz="28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Peptic or gastric ulcers</a:t>
            </a:r>
            <a:r>
              <a:rPr lang="en-US" sz="28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5715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Commonly used analgesic antipyretic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instead of aspirin in cases of:-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33400"/>
            <a:ext cx="3886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6019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Pregnancy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5257800"/>
            <a:ext cx="4648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Viral infections in children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00200"/>
            <a:ext cx="254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381000"/>
            <a:ext cx="53340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lgerian" pitchFamily="82" charset="0"/>
              </a:rPr>
              <a:t>MECHANISM OF ACTION OF NSAIDS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Curved Down Ribbon 10"/>
          <p:cNvSpPr/>
          <p:nvPr/>
        </p:nvSpPr>
        <p:spPr>
          <a:xfrm>
            <a:off x="228600" y="2971800"/>
            <a:ext cx="4114800" cy="2895600"/>
          </a:xfrm>
          <a:prstGeom prst="ellipseRibbo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NSAIDs inhibit </a:t>
            </a:r>
            <a:r>
              <a:rPr lang="en-US" sz="2800" b="1" dirty="0" err="1" smtClean="0">
                <a:solidFill>
                  <a:schemeClr val="bg1"/>
                </a:solidFill>
              </a:rPr>
              <a:t>cyclo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oxygenase</a:t>
            </a:r>
            <a:r>
              <a:rPr lang="en-US" sz="2800" b="1" dirty="0" smtClean="0">
                <a:solidFill>
                  <a:schemeClr val="bg1"/>
                </a:solidFill>
              </a:rPr>
              <a:t> enzyme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45624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638800"/>
            <a:ext cx="7696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Treatment of  toxicity of </a:t>
            </a:r>
            <a:r>
              <a:rPr lang="en-US" sz="2800" dirty="0" err="1" smtClean="0">
                <a:solidFill>
                  <a:schemeClr val="bg1"/>
                </a:solidFill>
              </a:rPr>
              <a:t>paracetamol</a:t>
            </a:r>
            <a:r>
              <a:rPr lang="en-US" sz="2800" dirty="0" smtClean="0">
                <a:solidFill>
                  <a:schemeClr val="bg1"/>
                </a:solidFill>
              </a:rPr>
              <a:t> is by </a:t>
            </a:r>
            <a:r>
              <a:rPr lang="en-US" sz="2800" b="1" dirty="0" smtClean="0">
                <a:solidFill>
                  <a:srgbClr val="FF0000"/>
                </a:solidFill>
              </a:rPr>
              <a:t>N- </a:t>
            </a:r>
            <a:r>
              <a:rPr lang="en-US" sz="2800" b="1" dirty="0" err="1" smtClean="0">
                <a:solidFill>
                  <a:srgbClr val="FF0000"/>
                </a:solidFill>
              </a:rPr>
              <a:t>acetylcysteine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to neutralize the toxic metabolite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59436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large  doses it is metabolized into N- </a:t>
            </a:r>
            <a:r>
              <a:rPr lang="en-US" sz="2800" dirty="0" smtClean="0">
                <a:solidFill>
                  <a:schemeClr val="bg1"/>
                </a:solidFill>
              </a:rPr>
              <a:t>acetyl-p-</a:t>
            </a:r>
            <a:r>
              <a:rPr lang="en-US" sz="2800" dirty="0" err="1" smtClean="0">
                <a:solidFill>
                  <a:schemeClr val="bg1"/>
                </a:solidFill>
              </a:rPr>
              <a:t>benzoquinone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imine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</a:rPr>
              <a:t>which causes liver damage</a:t>
            </a:r>
            <a:r>
              <a:rPr lang="en-US" sz="28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4572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Therapeutic doses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elevate liver enzymes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5105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Mainly on liver due to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its active metabolite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572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76400"/>
            <a:ext cx="281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rved Down Ribbon 9"/>
          <p:cNvSpPr/>
          <p:nvPr/>
        </p:nvSpPr>
        <p:spPr>
          <a:xfrm>
            <a:off x="152400" y="2971800"/>
            <a:ext cx="3657600" cy="1981200"/>
          </a:xfrm>
          <a:prstGeom prst="ellipseRibbo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COX3 is found in the brain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04800"/>
            <a:ext cx="6172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COX </a:t>
            </a:r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isoforms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8288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828800"/>
            <a:ext cx="3962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Nonselective COX-</a:t>
            </a:r>
            <a:r>
              <a:rPr lang="en-US" sz="2400" dirty="0" smtClean="0">
                <a:solidFill>
                  <a:schemeClr val="bg1"/>
                </a:solidFill>
                <a:latin typeface="Arial Narrow" pitchFamily="-105" charset="0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/COX-</a:t>
            </a:r>
            <a:r>
              <a:rPr lang="en-US" sz="2400" dirty="0" smtClean="0">
                <a:solidFill>
                  <a:schemeClr val="bg1"/>
                </a:solidFill>
                <a:latin typeface="Arial Narrow" pitchFamily="-105" charset="0"/>
              </a:rPr>
              <a:t>2</a:t>
            </a:r>
            <a:endParaRPr lang="en-US" sz="2800" dirty="0" smtClean="0">
              <a:solidFill>
                <a:schemeClr val="bg1"/>
              </a:solidFill>
              <a:latin typeface="Arial Narrow" pitchFamily="-105" charset="0"/>
            </a:endParaRPr>
          </a:p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Inhibitors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5943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Paracetamol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429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Coxibs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0574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Aspirin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Diclofenac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33400"/>
            <a:ext cx="6248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Classification of NSAIDs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4876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Meloxicam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5720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Preferential </a:t>
            </a:r>
            <a:r>
              <a:rPr lang="en-US" sz="2800" dirty="0" smtClean="0">
                <a:solidFill>
                  <a:schemeClr val="bg1"/>
                </a:solidFill>
              </a:rPr>
              <a:t>COX-2 </a:t>
            </a:r>
            <a:r>
              <a:rPr lang="en-US" sz="2800" dirty="0" smtClean="0">
                <a:solidFill>
                  <a:schemeClr val="bg1"/>
                </a:solidFill>
              </a:rPr>
              <a:t>inhibitors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943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COX-3 </a:t>
            </a:r>
            <a:r>
              <a:rPr lang="en-US" sz="2800" dirty="0" smtClean="0">
                <a:solidFill>
                  <a:schemeClr val="bg1"/>
                </a:solidFill>
              </a:rPr>
              <a:t>inhibitors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200400"/>
            <a:ext cx="3962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Selective COX-</a:t>
            </a:r>
            <a:r>
              <a:rPr lang="en-US" sz="2400" dirty="0" smtClean="0">
                <a:solidFill>
                  <a:schemeClr val="bg1"/>
                </a:solidFill>
                <a:latin typeface="Arial Narrow" pitchFamily="-105" charset="0"/>
              </a:rPr>
              <a:t>2</a:t>
            </a:r>
            <a:endParaRPr lang="en-US" sz="2800" dirty="0" smtClean="0">
              <a:solidFill>
                <a:schemeClr val="bg1"/>
              </a:solidFill>
              <a:latin typeface="Arial Narrow" pitchFamily="-105" charset="0"/>
            </a:endParaRPr>
          </a:p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Inhibitors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228600"/>
            <a:ext cx="2971800" cy="954107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Inflammatory factors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057400"/>
            <a:ext cx="457200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+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11430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495800"/>
            <a:ext cx="50292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Pharmacodynamic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effects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2743200"/>
            <a:ext cx="1905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Bradykinin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Histamine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867400"/>
            <a:ext cx="3200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1-analgesic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685800" y="304800"/>
          <a:ext cx="5410200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Arrow 10"/>
          <p:cNvSpPr/>
          <p:nvPr/>
        </p:nvSpPr>
        <p:spPr>
          <a:xfrm rot="3521616">
            <a:off x="1666627" y="2052861"/>
            <a:ext cx="19873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20445193">
            <a:off x="2122331" y="3195364"/>
            <a:ext cx="1828578" cy="4854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2 12"/>
          <p:cNvSpPr/>
          <p:nvPr/>
        </p:nvSpPr>
        <p:spPr>
          <a:xfrm>
            <a:off x="6172200" y="1371600"/>
            <a:ext cx="2438400" cy="1295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NSAIDs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736632">
            <a:off x="2359670" y="1615001"/>
            <a:ext cx="3763685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2133600" y="381000"/>
            <a:ext cx="3581400" cy="3048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118884">
            <a:off x="5621007" y="1292478"/>
            <a:ext cx="304800" cy="140669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نتيجة بحث الصور عن ‪pain‬‏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4876800"/>
            <a:ext cx="1676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600" y="20574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3429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</a:rPr>
              <a:t>2-Antipyretic</a:t>
            </a:r>
            <a:endParaRPr lang="en-US" sz="32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2438400" y="1295400"/>
            <a:ext cx="1371600" cy="762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PGs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371600" y="2133600"/>
            <a:ext cx="3352800" cy="1143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Thermoregulatory centre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2133600" y="3429000"/>
            <a:ext cx="1905000" cy="685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Set point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↑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1371600" y="4343400"/>
            <a:ext cx="3429000" cy="1295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Heat production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↑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Heat dissipation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  <a:cs typeface="Times New Roman"/>
              </a:rPr>
              <a:t>↓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5867400" y="1905000"/>
            <a:ext cx="2971800" cy="12192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NSAIDs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858216">
            <a:off x="3916044" y="1844748"/>
            <a:ext cx="2214496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Callout 16"/>
          <p:cNvSpPr/>
          <p:nvPr/>
        </p:nvSpPr>
        <p:spPr>
          <a:xfrm rot="20744716">
            <a:off x="3933915" y="542243"/>
            <a:ext cx="4046793" cy="776064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Pyrogens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Flowchart: Predefined Process 17"/>
          <p:cNvSpPr/>
          <p:nvPr/>
        </p:nvSpPr>
        <p:spPr>
          <a:xfrm>
            <a:off x="2133600" y="5867400"/>
            <a:ext cx="2057400" cy="609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Fever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9" name="Picture 4" descr="C:\Users\Nagwa\AppData\Local\Microsoft\Windows\Temporary Internet Files\Content.IE5\HBDXNUEF\MCj029907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486400"/>
            <a:ext cx="22971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0" y="4572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28600"/>
            <a:ext cx="4648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</a:rPr>
              <a:t>3-Anti-inflammatory</a:t>
            </a:r>
            <a:endParaRPr lang="en-US" sz="32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2667000" y="990600"/>
            <a:ext cx="7620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PGs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828800" y="2514600"/>
            <a:ext cx="2286000" cy="1676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Symptoms of inflammation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1905000" y="4419600"/>
            <a:ext cx="2438400" cy="1524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Red , Heat , Swelling, Pain</a:t>
            </a:r>
            <a:endParaRPr lang="en-US" sz="28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6019800" y="381000"/>
            <a:ext cx="2971800" cy="12192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NSAIDs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21335560">
            <a:off x="3589368" y="1004860"/>
            <a:ext cx="2438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unched Tape 16"/>
          <p:cNvSpPr/>
          <p:nvPr/>
        </p:nvSpPr>
        <p:spPr>
          <a:xfrm>
            <a:off x="6477000" y="1676400"/>
            <a:ext cx="2362200" cy="1066800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Inflammatory factors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 rot="830620">
            <a:off x="3468833" y="1718751"/>
            <a:ext cx="2976693" cy="26702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Vertical Scroll 18"/>
          <p:cNvSpPr/>
          <p:nvPr/>
        </p:nvSpPr>
        <p:spPr>
          <a:xfrm>
            <a:off x="6248400" y="3657600"/>
            <a:ext cx="2133600" cy="1219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Bradykinin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Histamine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Serotonin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 rot="1312586">
            <a:off x="4160555" y="3713056"/>
            <a:ext cx="2222747" cy="3322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48200" y="22098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+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315200" y="2819400"/>
            <a:ext cx="2286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893296">
            <a:off x="4338186" y="1471062"/>
            <a:ext cx="381000" cy="2478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http://www.doctorsaputo.com/upload/filemanager/uploads/pain-inflam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486400"/>
            <a:ext cx="24384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0292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Rheumatoid arthritis / </a:t>
            </a:r>
            <a:r>
              <a:rPr lang="en-US" sz="2800" dirty="0" err="1" smtClean="0">
                <a:solidFill>
                  <a:schemeClr val="bg1"/>
                </a:solidFill>
              </a:rPr>
              <a:t>myositis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Common cold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62000" y="2819400"/>
            <a:ext cx="5105400" cy="95089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Headache, Migraine,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Dental pain, </a:t>
            </a:r>
            <a:r>
              <a:rPr lang="en-US" sz="2800" dirty="0" err="1" smtClean="0">
                <a:solidFill>
                  <a:schemeClr val="bg1"/>
                </a:solidFill>
              </a:rPr>
              <a:t>Dysmenorrhea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905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Fever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304800"/>
            <a:ext cx="3886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23913</TotalTime>
  <Words>697</Words>
  <Application>Microsoft Office PowerPoint</Application>
  <PresentationFormat>On-screen Show (4:3)</PresentationFormat>
  <Paragraphs>186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967</cp:revision>
  <dcterms:created xsi:type="dcterms:W3CDTF">2015-11-17T08:01:44Z</dcterms:created>
  <dcterms:modified xsi:type="dcterms:W3CDTF">2016-12-21T06:36:22Z</dcterms:modified>
</cp:coreProperties>
</file>