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1" r:id="rId2"/>
    <p:sldId id="312" r:id="rId3"/>
    <p:sldId id="304" r:id="rId4"/>
    <p:sldId id="315" r:id="rId5"/>
    <p:sldId id="335" r:id="rId6"/>
    <p:sldId id="308" r:id="rId7"/>
    <p:sldId id="310" r:id="rId8"/>
    <p:sldId id="309" r:id="rId9"/>
    <p:sldId id="282" r:id="rId10"/>
    <p:sldId id="299" r:id="rId11"/>
    <p:sldId id="320" r:id="rId12"/>
    <p:sldId id="283" r:id="rId13"/>
    <p:sldId id="303" r:id="rId14"/>
    <p:sldId id="284" r:id="rId15"/>
    <p:sldId id="325" r:id="rId16"/>
    <p:sldId id="326" r:id="rId17"/>
    <p:sldId id="327" r:id="rId18"/>
    <p:sldId id="328" r:id="rId19"/>
    <p:sldId id="285" r:id="rId20"/>
    <p:sldId id="288" r:id="rId21"/>
    <p:sldId id="329" r:id="rId22"/>
    <p:sldId id="330" r:id="rId23"/>
    <p:sldId id="331" r:id="rId24"/>
    <p:sldId id="332" r:id="rId25"/>
    <p:sldId id="333" r:id="rId26"/>
    <p:sldId id="334" r:id="rId27"/>
    <p:sldId id="286" r:id="rId28"/>
    <p:sldId id="287" r:id="rId29"/>
    <p:sldId id="289" r:id="rId30"/>
    <p:sldId id="290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895601" y="431801"/>
        <a:ext cx="3283834" cy="1709593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19494" y="2546237"/>
        <a:ext cx="2169015" cy="883926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57325" y="3835006"/>
        <a:ext cx="1392009" cy="883926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58670" y="3835006"/>
        <a:ext cx="1392009" cy="883926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097846" y="2546237"/>
        <a:ext cx="1891128" cy="883926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298310" y="2546237"/>
        <a:ext cx="3157231" cy="88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.eg/url?sa=i&amp;rct=j&amp;q=&amp;esrc=s&amp;source=images&amp;cd=&amp;cad=rja&amp;uact=8&amp;ved=0ahUKEwjc4qXjq7rJAhUGSBQKHZzKD8gQjRwIBw&amp;url=http://www.wolterskluwerindia.co.in/rheumatology/Rheumatology-Issue1.html&amp;psig=AFQjCNGHMqlwW8hVmDQSsXo2Md-5JDT2XA&amp;ust=14490443119882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wolterskluwerindia.co.in/rheumatology/Rheumatology-Issue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524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1-2% of the adult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women than in men(2-3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25 and 40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486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4th and 6th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6858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04800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6 weeks up to 6 months 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1" y="1600200"/>
            <a:ext cx="38100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“Gold standard” for DMARD therapy &amp; is the first-line DMARD for treating RA and is used in 50–70%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388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in RA at much lower doses than those needed in cancer chemotherapy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19" y="451836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52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has been shown to stimulate adenosine release from cells, producing an anti-inflammatory effect.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T-Cells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6482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chemotaxis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2823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51460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5943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Folic acid 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56388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Dampens antigen–antibody reactions at sites of inflammation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Rapidly absorbed and 50% protein-bound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Extensively tissue-bound, particularly in melanin-containing tissues such as the eyes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5181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Elimination half-life of up to 45 days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13" descr="han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" y="44196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Highly concentrated within cells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increases intracellular pH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370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increasing </a:t>
            </a:r>
            <a:r>
              <a:rPr lang="en-US" sz="2800" dirty="0" err="1" smtClean="0"/>
              <a:t>methotrxate</a:t>
            </a:r>
            <a:r>
              <a:rPr lang="en-US" sz="2800" dirty="0" smtClean="0"/>
              <a:t>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</a:t>
            </a:r>
            <a:r>
              <a:rPr lang="en-US" sz="2800" dirty="0" err="1" smtClean="0"/>
              <a:t>antirheumatic</a:t>
            </a:r>
            <a:r>
              <a:rPr lang="en-US" sz="2800" dirty="0" smtClean="0"/>
              <a:t>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early, mild disease or as adjunctive therapy in combination with other </a:t>
            </a:r>
            <a:r>
              <a:rPr lang="en-US" sz="2800" b="1" dirty="0" smtClean="0"/>
              <a:t>DMARDs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562600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505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Corneal deposits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267200"/>
            <a:ext cx="4114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Irreversible retinal </a:t>
            </a:r>
            <a:r>
              <a:rPr lang="en-US" sz="2800" dirty="0" smtClean="0"/>
              <a:t>damage, rare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0513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cytokines, 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selected cells in the immune system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Genetically engineered drugs 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574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 the rational for early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Classify drugs used for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 and contrast the advantages and disadvantages of NAISDs, Steroids and DMARDS in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Explore the pharmacokinetic aspects and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selected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7150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</a:t>
            </a:r>
            <a:r>
              <a:rPr lang="en-US" sz="2800" dirty="0" err="1" smtClean="0"/>
              <a:t>infliximab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4196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 err="1" smtClean="0"/>
              <a:t>tocilizumab</a:t>
            </a:r>
            <a:r>
              <a:rPr lang="en-US" sz="28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agent 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intravenous infusion with “induction” at 0, 2, and 6 weeks and maintenance every 8 weeks </a:t>
            </a:r>
            <a:r>
              <a:rPr lang="en-US" sz="2800" dirty="0" smtClean="0"/>
              <a:t>thereafter</a:t>
            </a:r>
            <a:r>
              <a:rPr lang="en-US" sz="2800" b="1" dirty="0" smtClean="0"/>
              <a:t>.</a:t>
            </a:r>
            <a:r>
              <a:rPr lang="en-US" sz="2800" b="1" dirty="0" smtClean="0"/>
              <a:t>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4572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4572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could be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cobmined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with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methotrexate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hydroxychloroquine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other non biological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4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6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3852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is a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 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 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blocking the activity of IL-6 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052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64007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 </a:t>
            </a:r>
            <a:r>
              <a:rPr lang="tr-TR" sz="2800" b="1" dirty="0" smtClean="0"/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8956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7338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Co-morbidity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52578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96538" y="2389670"/>
            <a:ext cx="4238625" cy="26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and aggressive treatment may have 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6009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486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5093 C 0.11858 0.05348 0.14723 0.06158 0.1783 0.0632 C 0.18212 0.06482 0.18594 0.06737 0.18959 0.06968 C 0.1908 0.07061 0.19202 0.07246 0.19341 0.07292 C 0.19427 0.07315 0.19497 0.07176 0.19584 0.0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.07315 C 0.09948 0.09074 0.10643 0.1088 0.11372 0.12477 C 0.11598 0.12987 0.11806 0.13496 0.12136 0.13889 C 0.12361 0.14144 0.129 0.14514 0.129 0.14537 C 0.13143 0.16042 0.12587 0.16436 0.12275 0.17801 C 0.12066 0.18658 0.12101 0.19491 0.11736 0.20324 C 0.11615 0.21343 0.11476 0.22269 0.11233 0.23287 C 0.11268 0.25764 0.11302 0.28195 0.11372 0.30672 C 0.11424 0.32686 0.12188 0.34514 0.12535 0.36459 C 0.12657 0.37246 0.12726 0.3794 0.13039 0.38658 C 0.13403 0.40949 0.13733 0.43334 0.14323 0.45556 C 0.14236 0.51158 0.13403 0.57524 0.14966 0.6294 C 0.15035 0.6382 0.15105 0.64931 0.1533 0.65811 C 0.15573 0.66713 0.15556 0.66088 0.15851 0.66899 C 0.16355 0.68264 0.15799 0.67454 0.16493 0.68264 C 0.17066 0.69885 0.17639 0.70625 0.18681 0.71899 C 0.18768 0.72014 0.18941 0.71968 0.19045 0.72037 C 0.19566 0.72362 0.1941 0.72431 0.19948 0.72848 C 0.20834 0.73449 0.19809 0.72408 0.20851 0.73311 C 0.21858 0.7419 0.22483 0.74792 0.23664 0.75186 C 0.24844 0.76135 0.2625 0.76135 0.27657 0.76274 C 0.29167 0.76667 0.29341 0.76598 0.31372 0.76459 C 0.31806 0.76412 0.32223 0.76274 0.32639 0.76274 C 0.33125 0.7632 0.33577 0.76737 0.34063 0.76783 C 0.35469 0.76875 0.36893 0.76875 0.38299 0.76922 C 0.39844 0.77315 0.39584 0.77223 0.41875 0.77084 C 0.42639 0.77269 0.42292 0.77223 0.42917 0.77223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Chronic use should be minimized due to the possibility of side effects,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19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05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362200"/>
            <a:ext cx="53339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 be administered in low to moderate doses to achieve rapid disease control before the onset of fully effective DMARD 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5562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Reserved for temporary control of severe exacerbations and long-term use in patients with severe disease not controlled by other agents.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105400"/>
            <a:ext cx="5943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Corticosteroids are too toxic for routine chronic use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Anti-inflammatory drugs with an intermediate rate of action (slower than NSAIDs but faster than other DMARDs).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00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24000"/>
            <a:ext cx="5867400" cy="5028316"/>
            <a:chOff x="2438400" y="2286000"/>
            <a:chExt cx="5867400" cy="449587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2590800"/>
              <a:ext cx="2590800" cy="57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DMARDs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18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Biologic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Classical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5146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Methotrexate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err="1" smtClean="0"/>
                <a:t>Hydroxychloroquine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Infliximab</a:t>
              </a:r>
              <a:endParaRPr lang="en-US" sz="2400" dirty="0" smtClean="0"/>
            </a:p>
            <a:p>
              <a:r>
                <a:rPr lang="en-US" sz="2400" dirty="0" err="1" smtClean="0"/>
                <a:t>Tocilizumab</a:t>
              </a:r>
              <a:endParaRPr lang="en-US" sz="2400" dirty="0" smtClean="0"/>
            </a:p>
            <a:p>
              <a:endParaRPr lang="en-US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12473</TotalTime>
  <Words>1154</Words>
  <Application>Microsoft Office PowerPoint</Application>
  <PresentationFormat>On-screen Show (4:3)</PresentationFormat>
  <Paragraphs>183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316</cp:revision>
  <dcterms:created xsi:type="dcterms:W3CDTF">2015-09-17T06:43:38Z</dcterms:created>
  <dcterms:modified xsi:type="dcterms:W3CDTF">2017-01-04T06:53:03Z</dcterms:modified>
</cp:coreProperties>
</file>