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4" r:id="rId2"/>
    <p:sldId id="266" r:id="rId3"/>
    <p:sldId id="289" r:id="rId4"/>
    <p:sldId id="287" r:id="rId5"/>
    <p:sldId id="288" r:id="rId6"/>
    <p:sldId id="291" r:id="rId7"/>
    <p:sldId id="290" r:id="rId8"/>
    <p:sldId id="274" r:id="rId9"/>
    <p:sldId id="292" r:id="rId10"/>
    <p:sldId id="295" r:id="rId11"/>
    <p:sldId id="273" r:id="rId12"/>
    <p:sldId id="282" r:id="rId13"/>
    <p:sldId id="284" r:id="rId14"/>
    <p:sldId id="296" r:id="rId15"/>
    <p:sldId id="283" r:id="rId16"/>
    <p:sldId id="285" r:id="rId17"/>
    <p:sldId id="286" r:id="rId18"/>
    <p:sldId id="258" r:id="rId19"/>
    <p:sldId id="279" r:id="rId20"/>
    <p:sldId id="271" r:id="rId21"/>
    <p:sldId id="276" r:id="rId22"/>
    <p:sldId id="277" r:id="rId23"/>
    <p:sldId id="259" r:id="rId24"/>
    <p:sldId id="272" r:id="rId25"/>
    <p:sldId id="260" r:id="rId26"/>
    <p:sldId id="261" r:id="rId27"/>
    <p:sldId id="268" r:id="rId28"/>
    <p:sldId id="262" r:id="rId29"/>
    <p:sldId id="267" r:id="rId30"/>
    <p:sldId id="269" r:id="rId31"/>
    <p:sldId id="263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8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eg/url?sa=i&amp;rct=j&amp;q=&amp;esrc=s&amp;source=images&amp;cd=&amp;cad=rja&amp;uact=8&amp;ved=0ahUKEwjK3cGO4q3JAhUIlxoKHRjXC2oQjRwIBw&amp;url=http://www.medscape.org/viewarticle/559931&amp;psig=AFQjCNFcMteUJjMD_xweth6WO6NPrZt4zw&amp;ust=1448612992779839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rheuminfo.com/diseases/gout/treatment-gout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www.google.com.eg/url?sa=i&amp;rct=j&amp;q=&amp;esrc=s&amp;source=images&amp;cd=&amp;cad=rja&amp;uact=8&amp;ved=0ahUKEwjr973m5aPJAhXDtBoKHfjDBeIQjRwIBw&amp;url=http://www.nature.com/nrrheum/journal/v10/n5/full/nrrheum.2014.32.html&amp;psig=AFQjCNEsBCP5Tib6-ryQ2f1UyP6ImR-SiA&amp;ust=1448273618974319" TargetMode="Externa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655" y="208156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Male to female ratio 10:1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595" y="332696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5%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102" y="42438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gout 0.2%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3" y="1618938"/>
            <a:ext cx="6163924" cy="49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hydingout.org/wp-content/uploads/2014/02/gout-pain-foot-300x2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3978" y="2848131"/>
            <a:ext cx="3618153" cy="3781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8012" y="180640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03" y="85237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129" y="1970353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604" y="2653619"/>
            <a:ext cx="662987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Full doses of NSAID should be initiated </a:t>
            </a:r>
            <a:r>
              <a:rPr lang="en-US" sz="2800" dirty="0" smtClean="0">
                <a:solidFill>
                  <a:srgbClr val="FF0000"/>
                </a:solidFill>
              </a:rPr>
              <a:t>immediately  </a:t>
            </a:r>
            <a:r>
              <a:rPr lang="en-US" sz="2800" dirty="0" smtClean="0">
                <a:solidFill>
                  <a:srgbClr val="FF0000"/>
                </a:solidFill>
              </a:rPr>
              <a:t>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G-I ulcer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Use of oral anticoagulants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9030" y="209861"/>
            <a:ext cx="2818150" cy="244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81782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Corticosteroids are a good alternative where NSAID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colchicine</a:t>
            </a:r>
            <a:r>
              <a:rPr lang="en-US" sz="2800" dirty="0" smtClean="0">
                <a:solidFill>
                  <a:srgbClr val="FF0000"/>
                </a:solidFill>
              </a:rPr>
              <a:t> cannot be used or in </a:t>
            </a:r>
            <a:r>
              <a:rPr lang="en-US" sz="2800" dirty="0" smtClean="0">
                <a:solidFill>
                  <a:schemeClr val="accent3"/>
                </a:solidFill>
              </a:rPr>
              <a:t>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10" y="2362706"/>
            <a:ext cx="818028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short-term use of corticosteroid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9" y="3906513"/>
            <a:ext cx="8214403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In elderly people, patients with kidney or hepatic impairment, IHD, PUD, hypersensitivity to NSAIDs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977495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 </a:t>
            </a:r>
            <a:r>
              <a:rPr lang="en-US" sz="2800" dirty="0" err="1" smtClean="0">
                <a:solidFill>
                  <a:srgbClr val="FF0000"/>
                </a:solidFill>
              </a:rPr>
              <a:t>articularly</a:t>
            </a:r>
            <a:r>
              <a:rPr lang="en-US" sz="2800" dirty="0" smtClean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9345" y="821258"/>
            <a:ext cx="3257862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from </a:t>
            </a:r>
            <a:r>
              <a:rPr lang="en-US" sz="2800" dirty="0" smtClean="0">
                <a:solidFill>
                  <a:srgbClr val="FF0000"/>
                </a:solidFill>
              </a:rPr>
              <a:t>autumn </a:t>
            </a:r>
            <a:r>
              <a:rPr lang="en-US" sz="2800" dirty="0" smtClean="0">
                <a:solidFill>
                  <a:srgbClr val="FF0000"/>
                </a:solidFill>
              </a:rPr>
              <a:t>crocus (</a:t>
            </a:r>
            <a:r>
              <a:rPr lang="en-US" sz="2800" i="1" dirty="0" smtClean="0">
                <a:solidFill>
                  <a:srgbClr val="FF0000"/>
                </a:solidFill>
              </a:rPr>
              <a:t>Colchicum </a:t>
            </a:r>
            <a:r>
              <a:rPr lang="en-US" sz="2800" i="1" dirty="0" err="1" smtClean="0">
                <a:solidFill>
                  <a:srgbClr val="FF0000"/>
                </a:solidFill>
              </a:rPr>
              <a:t>autumnale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</a:t>
            </a:r>
            <a:r>
              <a:rPr lang="en-US" sz="2800" dirty="0" smtClean="0">
                <a:solidFill>
                  <a:srgbClr val="FF0000"/>
                </a:solidFill>
              </a:rPr>
              <a:t>acid synthesis , excretion &amp; is not analgesic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1808449"/>
            <a:ext cx="529220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476" y="1625574"/>
            <a:ext cx="5021704" cy="45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inflamosomes</a:t>
            </a:r>
            <a:r>
              <a:rPr lang="en-US" sz="2800" dirty="0" smtClean="0">
                <a:solidFill>
                  <a:srgbClr val="FF0000"/>
                </a:solidFill>
              </a:rPr>
              <a:t> &amp; IL-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production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cell division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chemotactic</a:t>
            </a:r>
            <a:r>
              <a:rPr lang="en-US" sz="2800" dirty="0" smtClean="0">
                <a:solidFill>
                  <a:srgbClr val="FF0000"/>
                </a:solidFill>
              </a:rPr>
              <a:t> factors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523" y="1596452"/>
            <a:ext cx="5000625" cy="45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57" y="146696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876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Administered orally, rapid absorption from the GI tract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221" y="3178275"/>
            <a:ext cx="731941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Reaches peak plasma levels within 2 hours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603" y="5288340"/>
            <a:ext cx="745463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 smtClean="0">
                <a:solidFill>
                  <a:srgbClr val="002060"/>
                </a:solidFill>
              </a:rPr>
              <a:t>creatinine</a:t>
            </a:r>
            <a:r>
              <a:rPr lang="en-GB" sz="3200" dirty="0" smtClean="0">
                <a:solidFill>
                  <a:srgbClr val="002060"/>
                </a:solidFill>
              </a:rPr>
              <a:t> clearance of less than 50 </a:t>
            </a:r>
            <a:r>
              <a:rPr lang="en-GB" sz="3200" dirty="0" err="1" smtClean="0">
                <a:solidFill>
                  <a:srgbClr val="002060"/>
                </a:solidFill>
              </a:rPr>
              <a:t>mL</a:t>
            </a:r>
            <a:r>
              <a:rPr lang="en-GB" sz="3200" dirty="0" smtClean="0">
                <a:solidFill>
                  <a:srgbClr val="002060"/>
                </a:solidFill>
              </a:rPr>
              <a:t>/min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154" y="4044216"/>
            <a:ext cx="6725952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4905" y="3028013"/>
            <a:ext cx="4181944" cy="356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   fever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15914" y="2161082"/>
            <a:ext cx="5959093" cy="4194748"/>
            <a:chOff x="4930971" y="2351088"/>
            <a:chExt cx="4044754" cy="3598862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413625" y="2573338"/>
              <a:ext cx="1562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Colchicine 0.6 mg </a:t>
              </a:r>
              <a:br>
                <a:rPr lang="en-US" sz="1200" b="1"/>
              </a:br>
              <a:r>
                <a:rPr lang="en-US" sz="1200" b="1"/>
                <a:t>twice daily (n=21)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413625" y="3027363"/>
              <a:ext cx="13033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Placebo (n=22)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7272338" y="2644775"/>
              <a:ext cx="149225" cy="1492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272338" y="3098800"/>
              <a:ext cx="149225" cy="1492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151438" y="2368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2.0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151438" y="3068638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1.5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151438" y="3765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1.0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5151438" y="44624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0.5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151438" y="51736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0.0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16200000">
              <a:off x="3479800" y="3802259"/>
              <a:ext cx="3132137" cy="22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Mean Number of </a:t>
              </a:r>
              <a:r>
                <a:rPr lang="en-US" sz="1600" b="1" dirty="0" smtClean="0"/>
                <a:t>Flares</a:t>
              </a:r>
              <a:endParaRPr lang="en-US" sz="1600" b="1" dirty="0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894388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0–3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343775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3–6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8051800" y="3546475"/>
              <a:ext cx="430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baseline="30000"/>
                <a:t>†</a:t>
              </a:r>
              <a:endParaRPr lang="en-US" b="1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6597650" y="2354263"/>
              <a:ext cx="414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/>
                <a:t>*</a:t>
              </a:r>
              <a:endParaRPr lang="en-US" sz="2400" b="1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910263" y="4556125"/>
              <a:ext cx="579437" cy="76676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7359650" y="5187950"/>
              <a:ext cx="579438" cy="13493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6523038" y="2670175"/>
              <a:ext cx="581025" cy="26527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974013" y="3849688"/>
              <a:ext cx="581025" cy="14732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640388" y="2532063"/>
              <a:ext cx="0" cy="2784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635625" y="5322888"/>
              <a:ext cx="3187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5640388" y="253682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5640388" y="32258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640388" y="39243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640388" y="462597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862638" y="5645150"/>
              <a:ext cx="28114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Time Interval,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67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06" y="106223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Diarrhea (sometimes severe)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31" y="170053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Vomiting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58" y="278853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Dehydration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92" y="386154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Bone marrow depression: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nadir at 7 days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336" y="5042118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Less frequent:-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Cardiac toxicity ,Arrhythmia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Vascular collapse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</a:rPr>
              <a:t>Hepatotoxicity</a:t>
            </a:r>
            <a:r>
              <a:rPr lang="en-US" sz="2800" dirty="0" smtClean="0">
                <a:solidFill>
                  <a:srgbClr val="FF0000"/>
                </a:solidFill>
              </a:rPr>
              <a:t> , Alopecia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318" y="1616439"/>
            <a:ext cx="4505794" cy="41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266565"/>
            <a:chOff x="436438" y="1856729"/>
            <a:chExt cx="3999523" cy="3523347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352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Inhibition of uric acid synthesis </a:t>
              </a:r>
              <a:endParaRPr lang="en-US" sz="24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Allopurinol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Febuxostat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>
                  <a:solidFill>
                    <a:schemeClr val="accent1">
                      <a:lumMod val="75000"/>
                    </a:schemeClr>
                  </a:solidFill>
                </a:rPr>
                <a:t>Uricosuric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3000" b="1" dirty="0" smtClean="0">
                  <a:solidFill>
                    <a:schemeClr val="accent1">
                      <a:lumMod val="75000"/>
                    </a:schemeClr>
                  </a:solidFill>
                </a:rPr>
                <a:t>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smtClean="0"/>
                <a:t>-</a:t>
              </a:r>
              <a:r>
                <a:rPr lang="en-US" sz="3000" b="1" dirty="0" err="1" smtClean="0"/>
                <a:t>Probenecid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b="1" dirty="0" err="1" smtClean="0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 err="1" smtClean="0"/>
                <a:t>Mamalian</a:t>
              </a:r>
              <a:endParaRPr lang="en-US" sz="2800" b="1" dirty="0" smtClean="0"/>
            </a:p>
            <a:p>
              <a:pPr algn="ctr"/>
              <a:r>
                <a:rPr lang="en-US" sz="2800" b="1" dirty="0" err="1" smtClean="0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04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Inhibit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879" y="1723870"/>
            <a:ext cx="5696262" cy="48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382048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is metabolized by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r>
              <a:rPr lang="en-TT" sz="3200" dirty="0" smtClean="0">
                <a:solidFill>
                  <a:srgbClr val="FF0000"/>
                </a:solidFill>
              </a:rPr>
              <a:t> into </a:t>
            </a:r>
            <a:r>
              <a:rPr lang="en-TT" sz="3200" dirty="0" err="1" smtClean="0">
                <a:solidFill>
                  <a:srgbClr val="FF0000"/>
                </a:solidFill>
              </a:rPr>
              <a:t>alloxanthine</a:t>
            </a:r>
            <a:r>
              <a:rPr lang="en-TT" sz="3200" dirty="0" smtClean="0">
                <a:solidFill>
                  <a:srgbClr val="FF0000"/>
                </a:solidFill>
              </a:rPr>
              <a:t> (</a:t>
            </a:r>
            <a:r>
              <a:rPr lang="en-TT" sz="3200" dirty="0" err="1" smtClean="0">
                <a:solidFill>
                  <a:srgbClr val="FF0000"/>
                </a:solidFill>
              </a:rPr>
              <a:t>oxypurinol</a:t>
            </a:r>
            <a:r>
              <a:rPr lang="en-TT" sz="3200" dirty="0" smtClean="0">
                <a:solidFill>
                  <a:srgbClr val="FF0000"/>
                </a:solidFill>
              </a:rPr>
              <a:t>) </a:t>
            </a:r>
            <a:r>
              <a:rPr lang="en-TT" sz="3200" dirty="0" smtClean="0">
                <a:solidFill>
                  <a:srgbClr val="FF0000"/>
                </a:solidFill>
              </a:rPr>
              <a:t>which is </a:t>
            </a:r>
            <a:r>
              <a:rPr lang="en-TT" sz="3200" dirty="0" err="1" smtClean="0">
                <a:solidFill>
                  <a:srgbClr val="FF0000"/>
                </a:solidFill>
              </a:rPr>
              <a:t>pharmacologicaly</a:t>
            </a:r>
            <a:r>
              <a:rPr lang="en-TT" sz="3200" dirty="0" smtClean="0">
                <a:solidFill>
                  <a:srgbClr val="FF0000"/>
                </a:solidFill>
              </a:rPr>
              <a:t>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4919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Include </a:t>
            </a:r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&amp; </a:t>
            </a:r>
            <a:r>
              <a:rPr lang="en-TT" sz="3200" dirty="0" err="1" smtClean="0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218" y="19562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378" y="107074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Absorption 70%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876" y="183507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 binding </a:t>
            </a:r>
            <a:r>
              <a:rPr lang="en-US" sz="2800" dirty="0" err="1" smtClean="0">
                <a:solidFill>
                  <a:srgbClr val="FF0000"/>
                </a:solidFill>
              </a:rPr>
              <a:t>negligble</a:t>
            </a:r>
            <a:r>
              <a:rPr lang="en-US" sz="2800" dirty="0" smtClean="0">
                <a:solidFill>
                  <a:srgbClr val="FF0000"/>
                </a:solidFill>
              </a:rPr>
              <a:t>, 5</a:t>
            </a:r>
            <a:r>
              <a:rPr lang="en-US" sz="2800" dirty="0" smtClean="0">
                <a:solidFill>
                  <a:srgbClr val="FF0000"/>
                </a:solidFill>
              </a:rPr>
              <a:t>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970" y="3362267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is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elminated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unchaged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in urine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683" y="2555329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Hepatic metabolism, 70% converted to active metabolite(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42213" y="3477126"/>
            <a:ext cx="8675556" cy="3380874"/>
            <a:chOff x="381000" y="955532"/>
            <a:chExt cx="8675556" cy="2743343"/>
          </a:xfrm>
        </p:grpSpPr>
        <p:sp>
          <p:nvSpPr>
            <p:cNvPr id="16" name="Rectangle 15"/>
            <p:cNvSpPr/>
            <p:nvPr/>
          </p:nvSpPr>
          <p:spPr>
            <a:xfrm>
              <a:off x="381000" y="2047875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5285" y="2009775"/>
              <a:ext cx="1768839" cy="11058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87363" y="2254250"/>
              <a:ext cx="1295400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450236" y="2214563"/>
              <a:ext cx="1524989" cy="62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l"/>
              <a:r>
                <a:rPr lang="en-US" altLang="en-US" b="1" dirty="0" smtClean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Aloxanthine</a:t>
              </a:r>
              <a:r>
                <a:rPr lang="en-US" altLang="en-US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57400" y="2466975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Dress Syndrome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88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400" b="1" dirty="0" err="1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r>
                <a:rPr lang="en-US" altLang="en-US" sz="1400" b="1" dirty="0">
                  <a:solidFill>
                    <a:schemeClr val="bg1"/>
                  </a:solidFill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 b="1" dirty="0">
                  <a:solidFill>
                    <a:schemeClr val="bg1"/>
                  </a:solidFill>
                  <a:latin typeface="Calibri" pitchFamily="34" charset="0"/>
                </a:rPr>
                <a:t>Toxic Epidermal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Calibri" pitchFamily="34" charset="0"/>
                </a:rPr>
                <a:t>Necrolysis</a:t>
              </a:r>
              <a:endParaRPr lang="en-US" alt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6031" y="180639"/>
            <a:ext cx="279180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allopurinol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985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5" y="122712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12" y="2030314"/>
            <a:ext cx="685915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Describe drug and non drug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007" y="3757078"/>
            <a:ext cx="698906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Identify the mechanism of action of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165" y="2685212"/>
            <a:ext cx="691411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Outline the stages of gout and the therapeutic objectives in each stage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674" y="5536434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Study in details the pharmacology of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183" y="4828281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Classify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003" y="1966209"/>
            <a:ext cx="4397115" cy="44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allopurinol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536" y="5441791"/>
            <a:ext cx="92381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961" y="613169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Prevention of recurrent calcium oxalate 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466" y="4734661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Severe </a:t>
            </a:r>
            <a:r>
              <a:rPr lang="en-US" sz="2800" dirty="0" err="1" smtClean="0">
                <a:solidFill>
                  <a:srgbClr val="FF0000"/>
                </a:solidFill>
              </a:rPr>
              <a:t>tophaceous</a:t>
            </a:r>
            <a:r>
              <a:rPr lang="en-US" sz="2800" dirty="0" smtClean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is a drug of choice in patients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both gout &amp; ischemic heart disease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049624"/>
            <a:ext cx="527864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0" y="3336886"/>
            <a:ext cx="512643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Fever, rash, toxic epidermal </a:t>
            </a:r>
            <a:r>
              <a:rPr lang="en-US" sz="2800" dirty="0" err="1" smtClean="0">
                <a:solidFill>
                  <a:srgbClr val="FF0000"/>
                </a:solidFill>
              </a:rPr>
              <a:t>necrolysis,hepatotoxicity</a:t>
            </a:r>
            <a:r>
              <a:rPr lang="en-US" sz="2800" dirty="0" smtClean="0">
                <a:solidFill>
                  <a:srgbClr val="FF0000"/>
                </a:solidFill>
              </a:rPr>
              <a:t>, marrow suppression, </a:t>
            </a:r>
            <a:r>
              <a:rPr lang="en-US" sz="2800" dirty="0" err="1" smtClean="0">
                <a:solidFill>
                  <a:srgbClr val="FF0000"/>
                </a:solidFill>
              </a:rPr>
              <a:t>vasculitis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348" y="4847246"/>
            <a:ext cx="510701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DRESS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bg2"/>
                </a:solidFill>
              </a:rPr>
              <a:t>syndrome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D</a:t>
            </a:r>
            <a:r>
              <a:rPr lang="en-US" altLang="en-US" sz="2800" dirty="0" smtClean="0">
                <a:solidFill>
                  <a:schemeClr val="bg2"/>
                </a:solidFill>
              </a:rPr>
              <a:t>rug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R</a:t>
            </a:r>
            <a:r>
              <a:rPr lang="en-US" altLang="en-US" sz="2800" dirty="0" smtClean="0">
                <a:solidFill>
                  <a:schemeClr val="bg2"/>
                </a:solidFill>
              </a:rPr>
              <a:t>eaction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</a:t>
            </a:r>
            <a:r>
              <a:rPr lang="en-US" altLang="en-US" sz="2800" dirty="0" err="1" smtClean="0">
                <a:solidFill>
                  <a:schemeClr val="bg2"/>
                </a:solidFill>
              </a:rPr>
              <a:t>osinophilia</a:t>
            </a:r>
            <a:r>
              <a:rPr lang="en-US" altLang="en-US" sz="2800" dirty="0" smtClean="0"/>
              <a:t>, 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ystemic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ymptoms</a:t>
            </a:r>
          </a:p>
          <a:p>
            <a:r>
              <a:rPr lang="en-US" altLang="en-US" sz="2800" dirty="0" smtClean="0">
                <a:solidFill>
                  <a:schemeClr val="bg2"/>
                </a:solidFill>
              </a:rPr>
              <a:t>20% mortality rate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174" y="1558977"/>
            <a:ext cx="6130977" cy="51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4284616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Inhibits metabolism of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73" y="3612991"/>
            <a:ext cx="4366357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990" y="5510460"/>
            <a:ext cx="442189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ampicillin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 : Increases frequency of skin rash</a:t>
            </a: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6812" y="2018047"/>
            <a:ext cx="67913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Oral specific </a:t>
            </a:r>
            <a:r>
              <a:rPr lang="en-US" sz="2800" dirty="0" err="1" smtClean="0">
                <a:solidFill>
                  <a:srgbClr val="FF0000"/>
                </a:solidFill>
              </a:rPr>
              <a:t>xanthine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oxidase</a:t>
            </a:r>
            <a:r>
              <a:rPr lang="en-US" sz="2800" dirty="0" smtClean="0">
                <a:solidFill>
                  <a:srgbClr val="FF0000"/>
                </a:solidFill>
              </a:rPr>
              <a:t> inhibitor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Indicated for the chronic 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in patients with gout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2125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Chemically distinct from </a:t>
            </a:r>
            <a:r>
              <a:rPr lang="en-US" sz="2800" dirty="0" err="1" smtClean="0">
                <a:solidFill>
                  <a:srgbClr val="FF0000"/>
                </a:solidFill>
              </a:rPr>
              <a:t>allopurinol</a:t>
            </a:r>
            <a:r>
              <a:rPr lang="en-US" sz="2800" dirty="0" smtClean="0">
                <a:solidFill>
                  <a:srgbClr val="FF0000"/>
                </a:solidFill>
              </a:rPr>
              <a:t> (non </a:t>
            </a:r>
            <a:r>
              <a:rPr lang="en-US" sz="2800" dirty="0" err="1" smtClean="0">
                <a:solidFill>
                  <a:srgbClr val="FF0000"/>
                </a:solidFill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4355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be used in patients with renal disease</a:t>
            </a:r>
          </a:p>
        </p:txBody>
      </p:sp>
      <p:pic>
        <p:nvPicPr>
          <p:cNvPr id="15364" name="Picture 4" descr="http://img.medscape.com/slide/migrated/editorial/cmecircle/2007/7366/images/sundy/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2068643"/>
            <a:ext cx="5276537" cy="430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 smtClean="0">
                <a:solidFill>
                  <a:srgbClr val="FF0000"/>
                </a:solidFill>
              </a:rPr>
              <a:t>glucouronic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to patients who do not tolerate </a:t>
            </a:r>
            <a:r>
              <a:rPr lang="en-US" sz="2800" dirty="0" err="1" smtClean="0">
                <a:solidFill>
                  <a:srgbClr val="FF0000"/>
                </a:solidFill>
              </a:rPr>
              <a:t>allopurinol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99% protein bound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t½ 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4-18hours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387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14" y="2162228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orally once daily, well absorbed(85%)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362" name="Picture 2" descr="http://rheuminfo.com/wp-content/uploads/2012/01/Gout-Sink-2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184" y="2871241"/>
            <a:ext cx="6187553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962" y="127492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7" y="2321408"/>
            <a:ext cx="59341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 number of gout attacks during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603" y="1963710"/>
            <a:ext cx="5262018" cy="46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2209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locks tubular </a:t>
            </a:r>
            <a:r>
              <a:rPr lang="en-US" sz="2800" dirty="0" err="1" smtClean="0">
                <a:solidFill>
                  <a:srgbClr val="FF0000"/>
                </a:solidFill>
              </a:rPr>
              <a:t>reabsorption</a:t>
            </a:r>
            <a:r>
              <a:rPr lang="en-US" sz="2800" dirty="0" smtClean="0">
                <a:solidFill>
                  <a:srgbClr val="FF0000"/>
                </a:solidFill>
              </a:rPr>
              <a:t> of uric acid &amp;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enhances urine uric acid excretion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42997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Probenecid</a:t>
            </a:r>
            <a:r>
              <a:rPr lang="en-US" sz="2800" dirty="0" smtClean="0">
                <a:solidFill>
                  <a:srgbClr val="FF0000"/>
                </a:solidFill>
              </a:rPr>
              <a:t> inhibits </a:t>
            </a:r>
            <a:r>
              <a:rPr lang="en-US" sz="2800" dirty="0" err="1" smtClean="0">
                <a:solidFill>
                  <a:srgbClr val="FF0000"/>
                </a:solidFill>
              </a:rPr>
              <a:t>Urate</a:t>
            </a:r>
            <a:r>
              <a:rPr lang="en-US" sz="2800" dirty="0" smtClean="0">
                <a:solidFill>
                  <a:srgbClr val="FF0000"/>
                </a:solidFill>
              </a:rPr>
              <a:t> Transporters (</a:t>
            </a:r>
            <a:r>
              <a:rPr lang="en-US" sz="2800" dirty="0" smtClean="0">
                <a:solidFill>
                  <a:srgbClr val="FF0000"/>
                </a:solidFill>
              </a:rPr>
              <a:t>URAT1) </a:t>
            </a:r>
            <a:r>
              <a:rPr lang="en-US" sz="2800" dirty="0" smtClean="0">
                <a:solidFill>
                  <a:srgbClr val="FF0000"/>
                </a:solidFill>
              </a:rPr>
              <a:t>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39118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Sulfinpyrazol</a:t>
            </a:r>
            <a:r>
              <a:rPr lang="en-US" sz="2800" dirty="0" smtClean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0565" y="1416087"/>
            <a:ext cx="5221574" cy="46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tmedweb.tulane.edu/pharmwiki/lib/exe/fetch.php/probenecid.png?w=600&amp;tok=7307a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515" y="1469035"/>
            <a:ext cx="5101651" cy="4616971"/>
          </a:xfrm>
          <a:prstGeom prst="rect">
            <a:avLst/>
          </a:prstGeom>
          <a:noFill/>
        </p:spPr>
      </p:pic>
      <p:pic>
        <p:nvPicPr>
          <p:cNvPr id="15" name="Picture 4" descr="http://www.nature.com/nrrheum/journal/v10/n5/images_article/nrrheum.2014.32-f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0544" y="1424067"/>
            <a:ext cx="5171607" cy="4751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991" y="30646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Probenecid</a:t>
            </a:r>
            <a:r>
              <a:rPr lang="en-US" sz="2800" dirty="0" smtClean="0">
                <a:solidFill>
                  <a:srgbClr val="FF0000"/>
                </a:solidFill>
              </a:rPr>
              <a:t> 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7" y="382285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Increases risk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62" y="4581070"/>
            <a:ext cx="60108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07" y="5324297"/>
            <a:ext cx="6096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drugs reduce efficacy (e.g.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57" y="1785973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and prevent tophus formation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618008"/>
            <a:ext cx="5276536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Allergic rash</a:t>
            </a:r>
          </a:p>
        </p:txBody>
      </p:sp>
      <p:pic>
        <p:nvPicPr>
          <p:cNvPr id="8" name="Picture 8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908" y="1978702"/>
            <a:ext cx="5681272" cy="44820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8491" y="2131859"/>
            <a:ext cx="27593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probenecid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7" y="2081566"/>
            <a:ext cx="436021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History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438577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435136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72" y="4700991"/>
            <a:ext cx="437692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Less effective in elderly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patients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626" y="1678586"/>
            <a:ext cx="6865495" cy="49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787" y="1158615"/>
            <a:ext cx="834140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58701" y="375511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02" y="426438"/>
            <a:ext cx="1222478" cy="114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1912" y="383227"/>
            <a:ext cx="198734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What is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5180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09330"/>
            <a:ext cx="101065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Tophi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50383"/>
            <a:ext cx="24450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gout?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61 -0.01087 C 0.08089 -0.01619 0.08858 0.00277 0.10043 0.00948 C 0.10538 0.01295 0.11072 0.01341 0.1158 0.0148 C 0.12974 0.03052 0.1429 0.03838 0.15775 0.04855 C 0.16934 0.05688 0.17898 0.07006 0.19096 0.07723 C 0.19604 0.08347 0.20073 0.08717 0.20607 0.09249 C 0.21741 0.11561 0.21167 0.11075 0.22131 0.11561 C 0.23382 0.1348 0.24919 0.14058 0.26469 0.14428 C 0.26886 0.14682 0.2729 0.15029 0.27745 0.15191 C 0.28579 0.15491 0.30286 0.15723 0.30286 0.15746 C 0.31575 0.16254 0.33451 0.16694 0.3474 0.17757 C 0.37241 0.19884 0.39508 0.22405 0.42243 0.22936 C 0.45838 0.24555 0.49824 0.24046 0.53446 0.24208 C 0.54449 0.24624 0.55491 0.24832 0.56507 0.25272 C 0.57184 0.25549 0.57835 0.2622 0.58539 0.2652 C 0.59698 0.27052 0.6117 0.27353 0.62355 0.27584 C 0.63293 0.28162 0.64205 0.28578 0.65156 0.28879 C 0.65586 0.29156 0.65977 0.29434 0.66419 0.29618 C 0.66927 0.31145 0.67748 0.31723 0.68595 0.32231 C 0.68842 0.32393 0.69103 0.32601 0.69363 0.32763 C 0.69481 0.32855 0.69741 0.33017 0.69741 0.3304 C 0.70158 0.33572 0.70275 0.34197 0.70757 0.34566 C 0.71161 0.35376 0.71578 0.3563 0.7189 0.36647 C 0.72008 0.36023 0.71982 0.35538 0.72398 0.35607 C 0.72659 0.35653 0.7318 0.36092 0.7318 0.36139 C 0.75785 0.35815 0.74769 0.35838 0.76241 0.35838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 -0.00023 C 0.074 0.00116 0.07556 0.00301 0.07725 0.00417 C 0.07882 0.00533 0.08064 0.00509 0.0822 0.00625 C 0.09588 0.01713 0.08168 0.01019 0.09328 0.01505 C 0.10227 0.02593 0.11347 0.02847 0.12402 0.03033 C 0.13536 0.03426 0.14617 0.04398 0.15724 0.05 C 0.16076 0.05417 0.16141 0.05394 0.16337 0.06088 C 0.16389 0.06296 0.16363 0.06597 0.16454 0.06759 C 0.16545 0.06921 0.16701 0.06898 0.16832 0.06968 C 0.1691 0.07176 0.17014 0.07384 0.17079 0.07616 C 0.17131 0.07824 0.17131 0.08079 0.17196 0.08287 C 0.1734 0.0875 0.17691 0.09584 0.17691 0.09607 C 0.17965 0.12153 0.18121 0.13542 0.18916 0.15695 C 0.19007 0.16273 0.19033 0.16875 0.19164 0.17431 C 0.19333 0.18171 0.19593 0.18889 0.19776 0.1963 C 0.20023 0.20648 0.20128 0.2169 0.20401 0.22685 C 0.20675 0.24769 0.21066 0.26875 0.21626 0.28796 C 0.21912 0.30949 0.22681 0.32546 0.23228 0.34468 C 0.23463 0.36273 0.23124 0.34421 0.2384 0.36204 C 0.23919 0.36389 0.23893 0.36667 0.23958 0.36875 C 0.24244 0.37755 0.24948 0.38796 0.25443 0.39283 C 0.25599 0.39445 0.25782 0.39537 0.25938 0.39699 C 0.26185 0.39977 0.26667 0.40579 0.26667 0.40602 C 0.26928 0.41968 0.27006 0.4338 0.2728 0.44746 C 0.27371 0.45185 0.27306 0.4581 0.27527 0.46042 C 0.27749 0.46273 0.28022 0.46158 0.2827 0.46273 C 0.28517 0.46389 0.29012 0.46713 0.29012 0.46736 C 0.29312 0.47523 0.29455 0.4757 0.29989 0.4757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 0.20532 C 0.18328 0.20625 0.18732 0.20625 0.19096 0.20833 C 0.19448 0.21018 0.19721 0.21503 0.20073 0.21688 C 0.20177 0.21896 0.20269 0.22151 0.20399 0.22289 C 0.20542 0.22451 0.20751 0.22382 0.20881 0.22567 C 0.21037 0.22798 0.21076 0.23168 0.21206 0.23446 C 0.22509 0.26197 0.23252 0.28671 0.2415 0.31839 C 0.24346 0.32532 0.24554 0.33226 0.24802 0.3385 C 0.25752 0.36255 0.24867 0.33295 0.25622 0.35607 C 0.25739 0.35977 0.25857 0.3637 0.25948 0.36763 C 0.26013 0.37041 0.26026 0.37365 0.26104 0.37619 C 0.26469 0.38798 0.26977 0.39954 0.27407 0.41087 C 0.27498 0.41342 0.27745 0.41249 0.27902 0.41388 C 0.28071 0.4155 0.28227 0.41781 0.28384 0.41966 C 0.28592 0.43052 0.29022 0.46243 0.29374 0.47168 C 0.29595 0.47746 0.30025 0.48925 0.30025 0.48948 C 0.30364 0.51399 0.30494 0.5392 0.30676 0.5644 C 0.30728 0.57203 0.30833 0.58752 0.30833 0.58775 C 0.3078 0.62798 0.30885 0.66868 0.30676 0.70914 C 0.30663 0.71214 0.30259 0.70937 0.30181 0.71214 C 0.29947 0.7207 0.3065 0.72255 0.30833 0.7237 C 0.30924 0.72833 0.3108 0.73827 0.31328 0.74105 C 0.31614 0.74428 0.31979 0.74498 0.32305 0.74683 C 0.32461 0.74775 0.32786 0.7496 0.32786 0.74983 C 0.34102 0.74636 0.33542 0.74683 0.34428 0.74683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sulfinpyrazone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Aspirin reduces efficacy of </a:t>
            </a:r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enhances </a:t>
            </a:r>
            <a:r>
              <a:rPr lang="en-US" sz="2800" dirty="0" smtClean="0">
                <a:solidFill>
                  <a:srgbClr val="FF0000"/>
                </a:solidFill>
              </a:rPr>
              <a:t>the action of certain </a:t>
            </a:r>
            <a:r>
              <a:rPr lang="en-US" sz="2800" dirty="0" err="1" smtClean="0">
                <a:solidFill>
                  <a:srgbClr val="FF0000"/>
                </a:solidFill>
              </a:rPr>
              <a:t>antidiabetic</a:t>
            </a:r>
            <a:r>
              <a:rPr lang="en-US" sz="2800" dirty="0" smtClean="0">
                <a:solidFill>
                  <a:srgbClr val="FF0000"/>
                </a:solidFill>
              </a:rPr>
              <a:t>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928" y="2547858"/>
            <a:ext cx="5681271" cy="388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Recombinant mammalian </a:t>
            </a:r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uricase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Pegloticase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64" y="2669111"/>
            <a:ext cx="5114935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uric acid specific enzyme which is a recombinant modified mammalian </a:t>
            </a:r>
            <a:r>
              <a:rPr lang="en-US" sz="2800" dirty="0" err="1" smtClean="0">
                <a:solidFill>
                  <a:srgbClr val="FF0000"/>
                </a:solidFill>
              </a:rPr>
              <a:t>uricase</a:t>
            </a:r>
            <a:r>
              <a:rPr lang="en-US" sz="2800" dirty="0" smtClean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070" y="468371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Converts uric acid to </a:t>
            </a:r>
            <a:r>
              <a:rPr lang="en-US" sz="2800" dirty="0" err="1" smtClean="0">
                <a:solidFill>
                  <a:srgbClr val="FF0000"/>
                </a:solidFill>
              </a:rPr>
              <a:t>allantoin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69" y="5447909"/>
            <a:ext cx="499929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I.V.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 peak decline in uric 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acid level within 24-72 hours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4" y="1933731"/>
            <a:ext cx="6184440" cy="45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3" y="405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pegloticase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803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3915724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94" y="3362655"/>
            <a:ext cx="393121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39237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436" y="6043823"/>
            <a:ext cx="396776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397703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Arthralgia</a:t>
            </a:r>
            <a:r>
              <a:rPr lang="en-US" sz="2800" dirty="0" smtClean="0">
                <a:solidFill>
                  <a:srgbClr val="FF0000"/>
                </a:solidFill>
              </a:rPr>
              <a:t>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39617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Gout flare</a:t>
            </a:r>
          </a:p>
        </p:txBody>
      </p:sp>
      <p:pic>
        <p:nvPicPr>
          <p:cNvPr id="3074" name="Picture 2" descr="Bunbury, Henry William: &lt;em&gt;Origin of the Gout&lt;/em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941" y="2533338"/>
            <a:ext cx="7290830" cy="400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238" y="3148169"/>
            <a:ext cx="8367011" cy="350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917649" y="622655"/>
            <a:ext cx="7044394" cy="2461925"/>
            <a:chOff x="1444625" y="1981200"/>
            <a:chExt cx="7324725" cy="39624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581400" y="3962400"/>
              <a:ext cx="3048000" cy="1981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5E4700"/>
                </a:gs>
              </a:gsLst>
              <a:path path="shape">
                <a:fillToRect l="50000" t="50000" r="50000" b="50000"/>
              </a:path>
            </a:gradFill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rot="20700000">
              <a:off x="1444625" y="1981200"/>
              <a:ext cx="7324725" cy="2030413"/>
              <a:chOff x="906" y="1248"/>
              <a:chExt cx="4614" cy="1279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912" y="1248"/>
                <a:ext cx="4608" cy="960"/>
                <a:chOff x="912" y="1248"/>
                <a:chExt cx="4608" cy="960"/>
              </a:xfrm>
            </p:grpSpPr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960"/>
                </a:xfrm>
                <a:prstGeom prst="rect">
                  <a:avLst/>
                </a:prstGeom>
                <a:solidFill>
                  <a:srgbClr val="008080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87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Franklin Gothic Book" pitchFamily="34" charset="0"/>
                    </a:rPr>
                    <a:t>Over production</a:t>
                  </a:r>
                </a:p>
              </p:txBody>
            </p: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3793" y="1776"/>
                  <a:ext cx="1727" cy="432"/>
                  <a:chOff x="4080" y="2510"/>
                  <a:chExt cx="1727" cy="432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510"/>
                    <a:ext cx="1727" cy="432"/>
                  </a:xfrm>
                  <a:prstGeom prst="rect">
                    <a:avLst/>
                  </a:prstGeom>
                  <a:solidFill>
                    <a:srgbClr val="008080"/>
                  </a:solidFill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2544"/>
                    <a:ext cx="1727" cy="365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itchFamily="34" charset="0"/>
                      </a:rPr>
                      <a:t>Under excretion</a:t>
                    </a:r>
                  </a:p>
                </p:txBody>
              </p:sp>
            </p:grpSp>
          </p:grp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906" y="2239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Right Arrow Callout 2"/>
          <p:cNvSpPr/>
          <p:nvPr/>
        </p:nvSpPr>
        <p:spPr>
          <a:xfrm>
            <a:off x="200175" y="241810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Uricosuric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232392" y="175049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Uricostatic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0" y="225432"/>
            <a:ext cx="3233739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Anti-inflammatory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256154" y="218632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Colchicine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0" y="0"/>
            <a:ext cx="4882974" cy="1543987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  </a:t>
            </a:r>
            <a:r>
              <a:rPr lang="en-TT" sz="3600" b="1" dirty="0" err="1" smtClean="0">
                <a:solidFill>
                  <a:srgbClr val="FF0000"/>
                </a:solidFill>
              </a:rPr>
              <a:t>Pathophsiology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0.01087 C 0.11658 0.06428 0.21115 0.11792 0.24971 0.139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0.03722 C 0.33138 -0.03005 0.55491 -0.02265 0.64427 -0.019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616 C 0.17053 0.24352 0.33455 0.46088 0.39773 0.54143 C 0.46092 0.62222 0.42314 0.56643 0.38536 0.51111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3 0.11274 C 0.24583 0.40278 0.46887 0.69283 0.5568 0.80695 C 0.64448 0.9213 0.59758 0.85949 0.55055 0.79815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Tubulin</a:t>
            </a:r>
            <a:r>
              <a:rPr lang="en-TT" sz="2800" dirty="0" smtClean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Probenecid</a:t>
            </a:r>
            <a:r>
              <a:rPr lang="en-TT" sz="2800" dirty="0" smtClean="0">
                <a:solidFill>
                  <a:srgbClr val="FF0000"/>
                </a:solidFill>
              </a:rPr>
              <a:t>, </a:t>
            </a:r>
            <a:endParaRPr lang="en-TT" sz="2800" dirty="0" smtClean="0">
              <a:solidFill>
                <a:srgbClr val="FF0000"/>
              </a:solidFill>
            </a:endParaRPr>
          </a:p>
          <a:p>
            <a:r>
              <a:rPr lang="en-TT" sz="2800" dirty="0" err="1" smtClean="0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865" y="313035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Uricosuric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Allopurinol</a:t>
            </a:r>
            <a:r>
              <a:rPr lang="en-TT" sz="2800" dirty="0" smtClean="0">
                <a:solidFill>
                  <a:srgbClr val="FF0000"/>
                </a:solidFill>
              </a:rPr>
              <a:t>, </a:t>
            </a:r>
            <a:endParaRPr lang="en-TT" sz="2800" dirty="0" smtClean="0">
              <a:solidFill>
                <a:srgbClr val="FF0000"/>
              </a:solidFill>
            </a:endParaRPr>
          </a:p>
          <a:p>
            <a:r>
              <a:rPr lang="en-TT" sz="2800" dirty="0" err="1" smtClean="0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0190" y="1573968"/>
            <a:ext cx="4257207" cy="47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3337" y="600364"/>
            <a:ext cx="78084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Stages of </a:t>
            </a:r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gout &amp; goal of therapy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to treat?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8849" y="4868615"/>
            <a:ext cx="1736155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Prevent recurrent attacks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attack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-Lower serum uric acid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74" y="1735206"/>
            <a:ext cx="278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9107" y="1715455"/>
            <a:ext cx="2828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1787" y="1678906"/>
            <a:ext cx="2838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6905" y="1693195"/>
            <a:ext cx="2895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7819" y="1757093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4" y="225610"/>
            <a:ext cx="321153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of gout</a:t>
              </a:r>
              <a:endParaRPr lang="en-US" sz="40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Non-pharmacologic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255" y="1139253"/>
            <a:ext cx="3336886" cy="225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3721" y="1328747"/>
            <a:ext cx="4515163" cy="33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35" y="1556911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Loss of weight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Smoking cessation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Diet control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Excercise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750" y="1295557"/>
            <a:ext cx="5048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107" y="2110490"/>
            <a:ext cx="498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969" y="2943772"/>
            <a:ext cx="5057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018" y="3723260"/>
            <a:ext cx="5019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7851" y="4522501"/>
            <a:ext cx="4972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9503" y="5327208"/>
            <a:ext cx="5038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9029" y="6048375"/>
            <a:ext cx="5019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err="1" smtClean="0"/>
                <a:t>Colchicine</a:t>
              </a:r>
              <a:endParaRPr lang="en-US" sz="3400" b="1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NSAIDs</a:t>
              </a:r>
              <a:endParaRPr lang="en-US" sz="3400" b="1" kern="1200" dirty="0"/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Acute gouty arthritis</a:t>
              </a:r>
              <a:endParaRPr lang="en-US" sz="3400" b="1" kern="1200" dirty="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Corticosteroids</a:t>
              </a:r>
              <a:endParaRPr lang="en-US" sz="3400" b="1" kern="1200" dirty="0"/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9356</TotalTime>
  <Words>943</Words>
  <Application>Microsoft Office PowerPoint</Application>
  <PresentationFormat>Custom</PresentationFormat>
  <Paragraphs>242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413</cp:revision>
  <dcterms:created xsi:type="dcterms:W3CDTF">2015-09-22T14:03:28Z</dcterms:created>
  <dcterms:modified xsi:type="dcterms:W3CDTF">2017-01-09T04:37:44Z</dcterms:modified>
</cp:coreProperties>
</file>