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57" r:id="rId2"/>
    <p:sldId id="258" r:id="rId3"/>
    <p:sldId id="320" r:id="rId4"/>
    <p:sldId id="302" r:id="rId5"/>
    <p:sldId id="265" r:id="rId6"/>
    <p:sldId id="303" r:id="rId7"/>
    <p:sldId id="304" r:id="rId8"/>
    <p:sldId id="305" r:id="rId9"/>
    <p:sldId id="307" r:id="rId10"/>
    <p:sldId id="272" r:id="rId11"/>
    <p:sldId id="273" r:id="rId12"/>
    <p:sldId id="308" r:id="rId13"/>
    <p:sldId id="279" r:id="rId14"/>
    <p:sldId id="282" r:id="rId15"/>
    <p:sldId id="314" r:id="rId16"/>
    <p:sldId id="309" r:id="rId17"/>
    <p:sldId id="319" r:id="rId18"/>
    <p:sldId id="313" r:id="rId19"/>
    <p:sldId id="283" r:id="rId20"/>
    <p:sldId id="295" r:id="rId21"/>
    <p:sldId id="287" r:id="rId22"/>
    <p:sldId id="299" r:id="rId23"/>
    <p:sldId id="316" r:id="rId24"/>
    <p:sldId id="317" r:id="rId25"/>
    <p:sldId id="318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4180F-BD31-421A-85B2-25CB20955BF0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7190D-701F-4F61-819B-0057180E4C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F9BB-4D15-4A24-814A-C2802FD19D39}" type="slidenum">
              <a:rPr lang="en-US" altLang="en-US" smtClean="0">
                <a:latin typeface="Times" pitchFamily="18" charset="0"/>
              </a:rPr>
              <a:pPr/>
              <a:t>10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A5EC-4F0F-4DBC-8CE5-4959A814CC81}" type="slidenum">
              <a:rPr lang="en-US" altLang="en-US" smtClean="0">
                <a:latin typeface="Times" pitchFamily="18" charset="0"/>
              </a:rPr>
              <a:pPr/>
              <a:t>13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A63F1-A33B-4CA7-8B68-86CA1B0AA2A9}" type="slidenum">
              <a:rPr lang="en-US" altLang="en-US" smtClean="0">
                <a:latin typeface="Times" pitchFamily="18" charset="0"/>
              </a:rPr>
              <a:pPr/>
              <a:t>14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A91C4-5793-4AA3-9F92-D9BC01DBA036}" type="slidenum">
              <a:rPr lang="ar-SA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CBFF7-0E8C-4992-A713-82F029B4841B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4F6E9-9331-4770-9FBE-D488E449B78E}" type="slidenum">
              <a:rPr lang="en-US" altLang="en-US" smtClean="0">
                <a:latin typeface="Times" pitchFamily="18" charset="0"/>
              </a:rPr>
              <a:pPr/>
              <a:t>22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77E52-7B8D-4D67-8FC7-52E8F54EDB49}" type="datetimeFigureOut">
              <a:rPr lang="en-GB" smtClean="0"/>
              <a:pPr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97FB4-334A-4FC7-A6BA-D8BDF09C32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ippo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97425"/>
            <a:ext cx="5543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188913"/>
            <a:ext cx="8642350" cy="6480175"/>
            <a:chOff x="158" y="119"/>
            <a:chExt cx="5444" cy="4082"/>
          </a:xfrm>
        </p:grpSpPr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>
              <a:off x="158" y="119"/>
              <a:ext cx="0" cy="381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>
              <a:off x="158" y="119"/>
              <a:ext cx="5444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>
              <a:off x="5602" y="119"/>
              <a:ext cx="0" cy="408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Line 14"/>
            <p:cNvSpPr>
              <a:spLocks noChangeShapeType="1"/>
            </p:cNvSpPr>
            <p:nvPr/>
          </p:nvSpPr>
          <p:spPr bwMode="auto">
            <a:xfrm flipH="1">
              <a:off x="567" y="4201"/>
              <a:ext cx="5035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467544" y="476250"/>
          <a:ext cx="2376264" cy="4464918"/>
        </p:xfrm>
        <a:graphic>
          <a:graphicData uri="http://schemas.openxmlformats.org/presentationml/2006/ole">
            <p:oleObj spid="_x0000_s1026" name="PhotoHouse" r:id="rId4" imgW="2171429" imgH="4190476" progId="">
              <p:embed/>
            </p:oleObj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59832" y="332656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500" dirty="0" smtClean="0">
                <a:solidFill>
                  <a:srgbClr val="FFFF00"/>
                </a:solidFill>
                <a:latin typeface="Dauphin" pitchFamily="18" charset="0"/>
              </a:rPr>
              <a:t>Resting membrane potential </a:t>
            </a:r>
            <a:r>
              <a:rPr lang="en-US" altLang="en-US" sz="4500" u="none" dirty="0" smtClean="0">
                <a:solidFill>
                  <a:srgbClr val="FFFF00"/>
                </a:solidFill>
                <a:latin typeface="Dauphin" pitchFamily="18" charset="0"/>
              </a:rPr>
              <a:t>&amp; action potential</a:t>
            </a:r>
            <a:endParaRPr lang="en-US" altLang="en-US" sz="4500" u="none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3303216"/>
            <a:ext cx="4896544" cy="142192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TEXTBOOK OF MEDICAL PHYSIOLOGY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rgbClr val="FF9999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GUYTON &amp; HALL 13</a:t>
            </a:r>
            <a:r>
              <a:rPr lang="en-US" b="1" baseline="30000" dirty="0" smtClean="0">
                <a:solidFill>
                  <a:srgbClr val="00B050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EDITION</a:t>
            </a:r>
          </a:p>
          <a:p>
            <a:pPr marL="812800" indent="-812800" algn="ctr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 algn="ctr"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UNIT II  CHAPTER 5</a:t>
            </a:r>
            <a:endParaRPr lang="en-US" sz="2000" b="1" dirty="0" smtClean="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517232"/>
            <a:ext cx="64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25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25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924800" cy="1600200"/>
          </a:xfrm>
        </p:spPr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Neuron </a:t>
            </a:r>
            <a:r>
              <a:rPr lang="en-US" altLang="en-US" dirty="0" smtClean="0">
                <a:solidFill>
                  <a:srgbClr val="FFFF00"/>
                </a:solidFill>
              </a:rPr>
              <a:t>Action potentials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502" y="2204864"/>
            <a:ext cx="603885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sz="4800" dirty="0" smtClean="0">
                <a:solidFill>
                  <a:srgbClr val="FFFF00"/>
                </a:solidFill>
              </a:rPr>
              <a:t>The action potential</a:t>
            </a:r>
            <a:endParaRPr lang="en-US" altLang="en-US" sz="4800" dirty="0" smtClean="0">
              <a:solidFill>
                <a:srgbClr val="FFFF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892480" cy="5112568"/>
          </a:xfrm>
        </p:spPr>
        <p:txBody>
          <a:bodyPr>
            <a:normAutofit lnSpcReduction="10000"/>
          </a:bodyPr>
          <a:lstStyle/>
          <a:p>
            <a:pPr marL="90488" indent="17463">
              <a:buNone/>
            </a:pPr>
            <a:r>
              <a:rPr lang="en-GB" dirty="0" smtClean="0">
                <a:solidFill>
                  <a:srgbClr val="00B0F0"/>
                </a:solidFill>
              </a:rPr>
              <a:t>Nerve signals </a:t>
            </a:r>
            <a:r>
              <a:rPr lang="en-GB" dirty="0" smtClean="0"/>
              <a:t>are transmitted by </a:t>
            </a:r>
            <a:r>
              <a:rPr lang="en-GB" b="1" i="1" dirty="0" smtClean="0">
                <a:solidFill>
                  <a:srgbClr val="00B050"/>
                </a:solidFill>
              </a:rPr>
              <a:t>action </a:t>
            </a:r>
            <a:r>
              <a:rPr lang="en-GB" b="1" i="1" dirty="0" smtClean="0">
                <a:solidFill>
                  <a:srgbClr val="00B050"/>
                </a:solidFill>
              </a:rPr>
              <a:t>potentials</a:t>
            </a:r>
            <a:r>
              <a:rPr lang="en-GB" i="1" dirty="0" smtClean="0"/>
              <a:t>, which </a:t>
            </a:r>
            <a:r>
              <a:rPr lang="en-GB" dirty="0" smtClean="0"/>
              <a:t>are rapid changes in the membrane potential that spread rapidly along the nerve </a:t>
            </a:r>
            <a:r>
              <a:rPr lang="en-GB" dirty="0" err="1" smtClean="0"/>
              <a:t>fiber</a:t>
            </a:r>
            <a:r>
              <a:rPr lang="en-GB" dirty="0" smtClean="0"/>
              <a:t> membrane </a:t>
            </a:r>
            <a:r>
              <a:rPr lang="en-GB" altLang="en-US" dirty="0" smtClean="0"/>
              <a:t>to produce </a:t>
            </a:r>
            <a:r>
              <a:rPr lang="en-GB" altLang="en-US" u="sng" dirty="0" smtClean="0"/>
              <a:t>physiological effects </a:t>
            </a:r>
            <a:r>
              <a:rPr lang="en-GB" altLang="en-US" b="1" dirty="0" smtClean="0"/>
              <a:t>such as:</a:t>
            </a:r>
          </a:p>
          <a:p>
            <a:pPr>
              <a:buNone/>
            </a:pPr>
            <a:endParaRPr lang="en-GB" altLang="en-US" b="1" dirty="0" smtClean="0"/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Transmission of impulse along nerve fibres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Release of neurotransmitters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Muscle contraction</a:t>
            </a:r>
          </a:p>
          <a:p>
            <a:pPr algn="l" rtl="0" eaLnBrk="1" hangingPunct="1"/>
            <a:r>
              <a:rPr lang="en-GB" altLang="en-US" dirty="0" smtClean="0">
                <a:solidFill>
                  <a:srgbClr val="FF0066"/>
                </a:solidFill>
              </a:rPr>
              <a:t>Activation or inhibition of glandular secretion</a:t>
            </a:r>
            <a:r>
              <a:rPr lang="en-GB" altLang="en-US" sz="4000" dirty="0" smtClean="0">
                <a:solidFill>
                  <a:srgbClr val="FF0066"/>
                </a:solidFill>
              </a:rPr>
              <a:t>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40969" r="54899" b="20641"/>
          <a:stretch>
            <a:fillRect/>
          </a:stretch>
        </p:blipFill>
        <p:spPr bwMode="auto">
          <a:xfrm>
            <a:off x="4716016" y="2708920"/>
            <a:ext cx="43924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26064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Each action potential begins with a </a:t>
            </a:r>
            <a:r>
              <a:rPr lang="en-GB" sz="2400" b="1" u="sng" dirty="0" smtClean="0"/>
              <a:t>sudden change </a:t>
            </a:r>
            <a:r>
              <a:rPr lang="en-GB" sz="2400" dirty="0" smtClean="0"/>
              <a:t>from the normal resting </a:t>
            </a:r>
            <a:r>
              <a:rPr lang="en-GB" sz="2400" dirty="0" smtClean="0">
                <a:solidFill>
                  <a:srgbClr val="FFFF00"/>
                </a:solidFill>
              </a:rPr>
              <a:t>negative</a:t>
            </a:r>
            <a:r>
              <a:rPr lang="en-GB" sz="2400" dirty="0" smtClean="0"/>
              <a:t> membrane potential to a </a:t>
            </a:r>
            <a:r>
              <a:rPr lang="en-GB" sz="2400" dirty="0" smtClean="0">
                <a:solidFill>
                  <a:srgbClr val="FFFF00"/>
                </a:solidFill>
              </a:rPr>
              <a:t>positive</a:t>
            </a:r>
            <a:r>
              <a:rPr lang="en-GB" sz="2400" dirty="0" smtClean="0"/>
              <a:t> potential and ends with an almost equally rapid change back to the </a:t>
            </a:r>
            <a:r>
              <a:rPr lang="en-GB" sz="2400" dirty="0" smtClean="0">
                <a:solidFill>
                  <a:srgbClr val="FFFF00"/>
                </a:solidFill>
              </a:rPr>
              <a:t>negative</a:t>
            </a:r>
            <a:r>
              <a:rPr lang="en-GB" sz="2400" dirty="0" smtClean="0"/>
              <a:t> potential.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1628800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u="sng" dirty="0" smtClean="0">
                <a:solidFill>
                  <a:srgbClr val="00B0F0"/>
                </a:solidFill>
              </a:rPr>
              <a:t>Stages of the action potential:</a:t>
            </a:r>
            <a:endParaRPr lang="en-GB" sz="3000" b="1" u="sng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276871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0066"/>
                </a:solidFill>
              </a:rPr>
              <a:t>Resting Stage. </a:t>
            </a:r>
            <a:r>
              <a:rPr lang="en-GB" sz="3000" dirty="0" smtClean="0"/>
              <a:t>It is the resting membrane potential before the action potential begins. The membrane is “polarized”.</a:t>
            </a:r>
          </a:p>
          <a:p>
            <a:endParaRPr lang="en-GB" sz="3000" dirty="0" smtClean="0"/>
          </a:p>
          <a:p>
            <a:r>
              <a:rPr lang="en-GB" sz="3000" b="1" dirty="0" smtClean="0">
                <a:solidFill>
                  <a:srgbClr val="FF0066"/>
                </a:solidFill>
              </a:rPr>
              <a:t>Depolarization Stage. 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b="1" dirty="0" err="1" smtClean="0">
                <a:solidFill>
                  <a:srgbClr val="FF0066"/>
                </a:solidFill>
              </a:rPr>
              <a:t>Repolarization</a:t>
            </a:r>
            <a:r>
              <a:rPr lang="en-GB" sz="3000" b="1" dirty="0" smtClean="0">
                <a:solidFill>
                  <a:srgbClr val="FF0066"/>
                </a:solidFill>
              </a:rPr>
              <a:t> Stage. </a:t>
            </a:r>
            <a:endParaRPr lang="en-GB" sz="3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516216" y="2708920"/>
            <a:ext cx="259228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68144" y="2708920"/>
            <a:ext cx="3240360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Depolarization</a:t>
            </a:r>
          </a:p>
        </p:txBody>
      </p:sp>
      <p:pic>
        <p:nvPicPr>
          <p:cNvPr id="37891" name="Picture 3" descr="volt4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058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155679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b="1" u="none" dirty="0" smtClean="0">
                <a:solidFill>
                  <a:srgbClr val="0070C0"/>
                </a:solidFill>
              </a:rPr>
              <a:t>Na+ </a:t>
            </a:r>
            <a:endParaRPr lang="en-GB" sz="2000" b="1" u="none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4624536"/>
            <a:ext cx="8712968" cy="2260848"/>
          </a:xfrm>
          <a:prstGeom prst="rect">
            <a:avLst/>
          </a:prstGeom>
        </p:spPr>
        <p:txBody>
          <a:bodyPr/>
          <a:lstStyle/>
          <a:p>
            <a:pPr marL="342900" lvl="0" indent="-342900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Depolarization:</a:t>
            </a:r>
            <a:r>
              <a:rPr kumimoji="0" lang="en-US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altLang="en-US" sz="3200" noProof="0" dirty="0" smtClean="0"/>
              <a:t>T</a:t>
            </a:r>
            <a:r>
              <a:rPr lang="en-GB" sz="3200" dirty="0" smtClean="0"/>
              <a:t>he membrane suddenly becomes permeable to </a:t>
            </a:r>
            <a:r>
              <a:rPr lang="en-GB" sz="3200" b="1" dirty="0" smtClean="0">
                <a:solidFill>
                  <a:srgbClr val="0070C0"/>
                </a:solidFill>
              </a:rPr>
              <a:t>Na+ </a:t>
            </a:r>
            <a:r>
              <a:rPr lang="en-GB" sz="3200" dirty="0" smtClean="0"/>
              <a:t>ions, allowing tremendous numbers of positively charged </a:t>
            </a:r>
            <a:r>
              <a:rPr lang="en-GB" sz="3200" b="1" dirty="0" smtClean="0">
                <a:solidFill>
                  <a:srgbClr val="0070C0"/>
                </a:solidFill>
              </a:rPr>
              <a:t>Na+ </a:t>
            </a:r>
            <a:r>
              <a:rPr lang="en-GB" sz="3200" dirty="0" smtClean="0"/>
              <a:t>to diffuse to the interior of the axon (Upstroke).</a:t>
            </a:r>
            <a:endParaRPr kumimoji="0" lang="en-US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Repolarization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40963" name="Picture 3" descr="volt5ani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68760"/>
            <a:ext cx="8686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67944" y="3508648"/>
            <a:ext cx="543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b="1" u="none" dirty="0" smtClean="0">
                <a:solidFill>
                  <a:srgbClr val="00B050"/>
                </a:solidFill>
              </a:rPr>
              <a:t>K+ </a:t>
            </a:r>
            <a:endParaRPr lang="en-GB" sz="2200" b="1" u="none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348408"/>
            <a:ext cx="715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b="1" u="none" dirty="0" smtClean="0">
                <a:solidFill>
                  <a:srgbClr val="0070C0"/>
                </a:solidFill>
              </a:rPr>
              <a:t>Na+ </a:t>
            </a:r>
            <a:endParaRPr lang="en-GB" sz="2200" b="1" u="none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4653136"/>
            <a:ext cx="8964488" cy="2116832"/>
          </a:xfrm>
          <a:prstGeom prst="rect">
            <a:avLst/>
          </a:prstGeom>
        </p:spPr>
        <p:txBody>
          <a:bodyPr/>
          <a:lstStyle/>
          <a:p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Repolarization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altLang="en-US" sz="3200" b="1" dirty="0" smtClean="0"/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Na+ </a:t>
            </a:r>
            <a:r>
              <a:rPr lang="en-GB" sz="3200" dirty="0" smtClean="0"/>
              <a:t>channels begin to close and the </a:t>
            </a:r>
            <a:r>
              <a:rPr lang="en-GB" sz="3200" b="1" dirty="0" smtClean="0">
                <a:solidFill>
                  <a:srgbClr val="00B050"/>
                </a:solidFill>
              </a:rPr>
              <a:t>K+ </a:t>
            </a:r>
            <a:r>
              <a:rPr lang="en-GB" sz="3200" dirty="0" smtClean="0"/>
              <a:t>channels open. Rapid diffusion of </a:t>
            </a:r>
            <a:r>
              <a:rPr lang="en-GB" sz="3200" b="1" dirty="0" smtClean="0">
                <a:solidFill>
                  <a:srgbClr val="00B050"/>
                </a:solidFill>
              </a:rPr>
              <a:t>K+ </a:t>
            </a:r>
            <a:r>
              <a:rPr lang="en-GB" sz="3200" dirty="0" smtClean="0"/>
              <a:t>ions to the exterior re-establishes the normal negative resting membrane potential. 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84438" y="4724400"/>
            <a:ext cx="358775" cy="165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34825" name="TextBox 15"/>
          <p:cNvSpPr txBox="1">
            <a:spLocks noChangeArrowheads="1"/>
          </p:cNvSpPr>
          <p:nvPr/>
        </p:nvSpPr>
        <p:spPr bwMode="auto">
          <a:xfrm>
            <a:off x="5148486" y="2636838"/>
            <a:ext cx="16557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Local Responses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260648"/>
            <a:ext cx="4248472" cy="2160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Threshold stimulus: </a:t>
            </a:r>
          </a:p>
          <a:p>
            <a:r>
              <a:rPr lang="en-GB" sz="2000" dirty="0" smtClean="0"/>
              <a:t>T</a:t>
            </a:r>
            <a:r>
              <a:rPr lang="en-GB" sz="2000" dirty="0" smtClean="0"/>
              <a:t>he </a:t>
            </a:r>
            <a:r>
              <a:rPr lang="en-GB" sz="2000" dirty="0" smtClean="0"/>
              <a:t>membrane </a:t>
            </a:r>
            <a:r>
              <a:rPr lang="en-GB" sz="2000" dirty="0" smtClean="0"/>
              <a:t>potential at </a:t>
            </a:r>
            <a:r>
              <a:rPr lang="en-GB" sz="2000" dirty="0" smtClean="0"/>
              <a:t>which occurrence of the action potential is inevitable.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60032" y="260648"/>
            <a:ext cx="417646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 b="1" dirty="0" smtClean="0">
                <a:solidFill>
                  <a:srgbClr val="FFFF00"/>
                </a:solidFill>
              </a:rPr>
              <a:t>Acute s</a:t>
            </a:r>
            <a:r>
              <a:rPr kumimoji="0" lang="en-GB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ubthreshold</a:t>
            </a:r>
            <a:r>
              <a:rPr kumimoji="0" lang="en-GB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potential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49213" lvl="2" indent="-49213">
              <a:spcBef>
                <a:spcPct val="20000"/>
              </a:spcBef>
              <a:defRPr/>
            </a:pP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Stimulus that results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in local depolarisation (</a:t>
            </a:r>
            <a:r>
              <a:rPr lang="en-GB" sz="2000" i="1" dirty="0" smtClean="0"/>
              <a:t>acute local potentials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when stimulus</a:t>
            </a:r>
            <a:r>
              <a:rPr kumimoji="0" lang="en-GB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below the threshold.</a:t>
            </a:r>
            <a:endParaRPr kumimoji="0" lang="en-GB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1520" y="5445224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All-or-nothing principle:</a:t>
            </a:r>
            <a:endParaRPr kumimoji="0" lang="en-US" alt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174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threshold value for excitation is reached a full AP is produced, its intensity can not be increased by increasing stimulus </a:t>
            </a:r>
            <a:r>
              <a:rPr kumimoji="0" lang="en-US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intensity.</a:t>
            </a:r>
            <a:endParaRPr kumimoji="0" lang="en-US" alt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25219" r="43830" b="21625"/>
          <a:stretch>
            <a:fillRect/>
          </a:stretch>
        </p:blipFill>
        <p:spPr bwMode="auto">
          <a:xfrm>
            <a:off x="1475656" y="1916832"/>
            <a:ext cx="56166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84976" cy="47971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CC0099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GB" dirty="0" smtClean="0"/>
              <a:t>Types of transport channels through the nerve membrane:</a:t>
            </a:r>
            <a:r>
              <a:rPr lang="en-US" altLang="en-US" b="1" u="sng" dirty="0" smtClean="0">
                <a:solidFill>
                  <a:srgbClr val="FF0066"/>
                </a:solidFill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endParaRPr lang="en-US" altLang="en-US" b="1" u="sng" dirty="0" smtClean="0">
              <a:solidFill>
                <a:srgbClr val="FF0066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000" b="1" dirty="0" smtClean="0">
                <a:solidFill>
                  <a:srgbClr val="FFFF00"/>
                </a:solidFill>
              </a:rPr>
              <a:t>Voltage gated Na+ channels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en-US" sz="3000" b="1" dirty="0" smtClean="0">
                <a:solidFill>
                  <a:srgbClr val="FFFF00"/>
                </a:solidFill>
              </a:rPr>
              <a:t>Voltage gated K+ channels</a:t>
            </a:r>
          </a:p>
          <a:p>
            <a:pPr algn="l" rtl="0" eaLnBrk="1" hangingPunct="1">
              <a:lnSpc>
                <a:spcPct val="200000"/>
              </a:lnSpc>
              <a:buNone/>
            </a:pPr>
            <a:endParaRPr lang="en-US" altLang="en-US" sz="3000" b="1" dirty="0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u="sng" dirty="0" smtClean="0"/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785992"/>
            <a:chOff x="0" y="0"/>
            <a:chExt cx="9144000" cy="6785992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769" t="16360" r="13392" b="6250"/>
            <a:stretch>
              <a:fillRect/>
            </a:stretch>
          </p:blipFill>
          <p:spPr bwMode="auto">
            <a:xfrm>
              <a:off x="0" y="0"/>
              <a:ext cx="9144000" cy="6785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4797152"/>
              <a:ext cx="1043608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400600" y="3140968"/>
            <a:ext cx="3707904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56384" y="3140968"/>
            <a:ext cx="5652120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64288" y="3212976"/>
            <a:ext cx="1907704" cy="3645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56" y="162040"/>
            <a:ext cx="3412216" cy="674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</a:rPr>
              <a:t>Voltage gated Na+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558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 smtClean="0">
                <a:solidFill>
                  <a:srgbClr val="00B0F0"/>
                </a:solidFill>
              </a:rPr>
              <a:t>The Voltage-Gated K+ Channel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791418"/>
            <a:ext cx="3995936" cy="59499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Has one gate only .</a:t>
            </a:r>
          </a:p>
          <a:p>
            <a:r>
              <a:rPr lang="en-GB" sz="2200" dirty="0" smtClean="0">
                <a:latin typeface="+mj-lt"/>
              </a:rPr>
              <a:t>During the resting state, the gate of the potassium channel is closed and potassium ions are prevented from passing through this channel to the exterior.</a:t>
            </a:r>
          </a:p>
          <a:p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Shortly after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depolarization,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when the sodium channel begins to be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inactivated,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potassium channel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opens.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l" rtl="0" eaLnBrk="1" hangingPunct="1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Wingdings" pitchFamily="2" charset="2"/>
              </a:rPr>
              <a:t>  K+ exits (Efflux) 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Repolarization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448" t="60656" r="47151" b="9813"/>
          <a:stretch>
            <a:fillRect/>
          </a:stretch>
        </p:blipFill>
        <p:spPr bwMode="auto">
          <a:xfrm>
            <a:off x="4067944" y="1412776"/>
            <a:ext cx="50760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altLang="en-US" dirty="0" err="1" smtClean="0">
                <a:solidFill>
                  <a:srgbClr val="FFFF00"/>
                </a:solidFill>
              </a:rPr>
              <a:t>Hyperpolarization</a:t>
            </a:r>
            <a:r>
              <a:rPr lang="en-US" altLang="en-US" dirty="0" smtClean="0">
                <a:solidFill>
                  <a:srgbClr val="FFFF00"/>
                </a:solidFill>
              </a:rPr>
              <a:t>:    </a:t>
            </a:r>
            <a:r>
              <a:rPr lang="en-US" altLang="en-US" b="1" dirty="0" smtClean="0">
                <a:solidFill>
                  <a:srgbClr val="FFFF00"/>
                </a:solidFill>
              </a:rPr>
              <a:t>Why?</a:t>
            </a:r>
          </a:p>
          <a:p>
            <a:r>
              <a:rPr lang="en-GB" sz="3000" dirty="0" smtClean="0"/>
              <a:t>For a brief period following </a:t>
            </a:r>
            <a:r>
              <a:rPr lang="en-GB" sz="3000" dirty="0" err="1" smtClean="0"/>
              <a:t>repolarization</a:t>
            </a:r>
            <a:r>
              <a:rPr lang="en-GB" sz="3000" dirty="0" smtClean="0"/>
              <a:t>, the K+ conductance is higher than at rest</a:t>
            </a:r>
            <a:r>
              <a:rPr lang="en-GB" altLang="en-US" sz="3000" dirty="0" smtClean="0"/>
              <a:t>.</a:t>
            </a:r>
          </a:p>
          <a:p>
            <a:pPr algn="l" rtl="0"/>
            <a:r>
              <a:rPr lang="en-GB" altLang="en-US" sz="3000" b="1" u="sng" dirty="0" smtClean="0"/>
              <a:t>Na-K pump </a:t>
            </a:r>
            <a:r>
              <a:rPr lang="en-GB" altLang="en-US" sz="3000" dirty="0" smtClean="0"/>
              <a:t>now starts to move Na+ out &amp; K+ in against their concentration gradient.</a:t>
            </a:r>
            <a:endParaRPr lang="en-US" altLang="en-US" sz="3000" dirty="0" smtClean="0"/>
          </a:p>
        </p:txBody>
      </p:sp>
      <p:pic>
        <p:nvPicPr>
          <p:cNvPr id="4" name="Picture 6" descr="C:\Users\USER\Desktop\updated UpdatedMSK lectures for next year 2011\image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86125"/>
            <a:ext cx="4070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000625" y="6361113"/>
            <a:ext cx="3929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Hyperpolarization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ar-SA" sz="1400" dirty="0">
              <a:cs typeface="Arial" pitchFamily="34" charset="0"/>
            </a:endParaRPr>
          </a:p>
        </p:txBody>
      </p:sp>
      <p:cxnSp>
        <p:nvCxnSpPr>
          <p:cNvPr id="6" name="Straight Arrow Connector 12"/>
          <p:cNvCxnSpPr>
            <a:cxnSpLocks noChangeShapeType="1"/>
          </p:cNvCxnSpPr>
          <p:nvPr/>
        </p:nvCxnSpPr>
        <p:spPr bwMode="auto">
          <a:xfrm flipH="1" flipV="1">
            <a:off x="6588125" y="5733256"/>
            <a:ext cx="216123" cy="72008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072313" y="4143375"/>
            <a:ext cx="1714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 dirty="0" smtClean="0">
                <a:solidFill>
                  <a:schemeClr val="bg1"/>
                </a:solidFill>
              </a:rPr>
              <a:t>Na-K </a:t>
            </a:r>
            <a:r>
              <a:rPr lang="en-US" altLang="en-US" sz="1400" b="1" dirty="0">
                <a:solidFill>
                  <a:schemeClr val="bg1"/>
                </a:solidFill>
              </a:rPr>
              <a:t>Pump brings MP back  to its resting value </a:t>
            </a:r>
            <a:endParaRPr lang="ar-SA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6987405" y="5196333"/>
            <a:ext cx="642938" cy="1428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2008" y="171400"/>
            <a:ext cx="9071992" cy="6858000"/>
          </a:xfrm>
        </p:spPr>
        <p:txBody>
          <a:bodyPr>
            <a:normAutofit lnSpcReduction="10000"/>
          </a:bodyPr>
          <a:lstStyle/>
          <a:p>
            <a:pPr algn="ctr" rtl="0" eaLnBrk="1" hangingPunct="1">
              <a:lnSpc>
                <a:spcPct val="150000"/>
              </a:lnSpc>
              <a:buNone/>
            </a:pPr>
            <a:r>
              <a:rPr lang="en-US" altLang="en-US" sz="4200" dirty="0" smtClean="0">
                <a:solidFill>
                  <a:srgbClr val="FFFF00"/>
                </a:solidFill>
              </a:rPr>
              <a:t>Objectives</a:t>
            </a:r>
          </a:p>
          <a:p>
            <a:pPr algn="l" rtl="0" eaLnBrk="1" hangingPunct="1">
              <a:lnSpc>
                <a:spcPct val="150000"/>
              </a:lnSpc>
              <a:buNone/>
            </a:pPr>
            <a:r>
              <a:rPr lang="en-US" altLang="en-US" sz="2400" b="1" dirty="0" smtClean="0">
                <a:solidFill>
                  <a:srgbClr val="0070C0"/>
                </a:solidFill>
              </a:rPr>
              <a:t>At the end of this lecture the student should be able to: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en-US" altLang="en-US" sz="2400" dirty="0" smtClean="0"/>
              <a:t>Discuss the resting membrane potential and its genesis.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Know the ionic channels involved in resting membrane potential.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Describe the function Na+-K+ pump and the stages of action potential.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Explain the threshold Potential, local Response and action Potentials. 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Describe the electrical changes in membrane potential during the action potential, their chemical bases and excitability changes.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/>
              <a:t>Describe conduction along nerve fibers, role of </a:t>
            </a:r>
            <a:r>
              <a:rPr lang="en-US" altLang="en-US" sz="2400" dirty="0" err="1" smtClean="0"/>
              <a:t>myelination</a:t>
            </a:r>
            <a:r>
              <a:rPr lang="en-US" altLang="en-US" sz="2400" dirty="0" smtClean="0"/>
              <a:t> and how nerve fibers are classified.</a:t>
            </a:r>
          </a:p>
          <a:p>
            <a:pPr algn="l" rtl="0" eaLnBrk="1" hangingPunct="1">
              <a:lnSpc>
                <a:spcPct val="150000"/>
              </a:lnSpc>
            </a:pPr>
            <a:endParaRPr lang="en-US" altLang="en-US" sz="2400" dirty="0" smtClean="0"/>
          </a:p>
          <a:p>
            <a:pPr algn="l" rtl="0" eaLnBrk="1" hangingPunct="1">
              <a:lnSpc>
                <a:spcPct val="15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6632"/>
            <a:ext cx="8258175" cy="648072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80000"/>
              </a:lnSpc>
              <a:buFontTx/>
              <a:buNone/>
            </a:pPr>
            <a:r>
              <a:rPr lang="en-GB" altLang="en-US" sz="3000" b="1" dirty="0" smtClean="0">
                <a:solidFill>
                  <a:srgbClr val="FFFF00"/>
                </a:solidFill>
              </a:rPr>
              <a:t>Propagation of the action potential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</a:pPr>
            <a:endParaRPr lang="en-US" altLang="en-US" sz="3000" b="1" dirty="0" smtClean="0">
              <a:solidFill>
                <a:srgbClr val="FF0066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0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2266" r="48811" b="12652"/>
          <a:stretch>
            <a:fillRect/>
          </a:stretch>
        </p:blipFill>
        <p:spPr bwMode="auto">
          <a:xfrm>
            <a:off x="107504" y="1340768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esktop\New Picture 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936104"/>
            <a:ext cx="371475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>
            <a:off x="8143875" y="2803748"/>
            <a:ext cx="28525" cy="2857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8854" y="5038144"/>
            <a:ext cx="5429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altLang="en-US" sz="2000" dirty="0"/>
              <a:t>Under Artificial condition of electrical stimulation in the </a:t>
            </a:r>
            <a:r>
              <a:rPr lang="en-US" altLang="en-US" sz="2000" dirty="0" smtClean="0"/>
              <a:t>laboratory, </a:t>
            </a:r>
            <a:r>
              <a:rPr lang="en-US" altLang="en-US" sz="2000" dirty="0"/>
              <a:t>the AP propagates  in both </a:t>
            </a:r>
            <a:r>
              <a:rPr lang="en-US" altLang="en-US" sz="2000" dirty="0" err="1"/>
              <a:t>directiions</a:t>
            </a:r>
            <a:r>
              <a:rPr lang="en-US" altLang="en-US" sz="2000" dirty="0"/>
              <a:t> 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altLang="en-US" sz="2000" dirty="0"/>
              <a:t>But normally  AP starts  in axon hillock &amp; propagates distally in one directions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67544" y="940718"/>
            <a:ext cx="424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Artificial Electrical Stimulation 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00B0F0"/>
                </a:solidFill>
              </a:rPr>
              <a:t>Refractory Period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9984"/>
            <a:ext cx="4059560" cy="5073352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  <a:buNone/>
            </a:pPr>
            <a:endParaRPr lang="en-US" altLang="en-US" sz="2500" dirty="0" smtClean="0"/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2700" b="1" u="sng" dirty="0" smtClean="0"/>
              <a:t>Two stages</a:t>
            </a:r>
          </a:p>
          <a:p>
            <a:pPr marL="23813" lvl="1" indent="-23813"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2500" b="1" dirty="0" smtClean="0">
                <a:solidFill>
                  <a:srgbClr val="FFFF00"/>
                </a:solidFill>
              </a:rPr>
              <a:t> Absolute refractory period</a:t>
            </a:r>
          </a:p>
          <a:p>
            <a:pPr marL="0" indent="17463">
              <a:buNone/>
            </a:pPr>
            <a:r>
              <a:rPr lang="en-GB" sz="2500" dirty="0" smtClean="0"/>
              <a:t>The period during which a second action potential</a:t>
            </a:r>
          </a:p>
          <a:p>
            <a:pPr marL="0" indent="17463">
              <a:buNone/>
            </a:pPr>
            <a:r>
              <a:rPr lang="en-GB" sz="2500" dirty="0" smtClean="0"/>
              <a:t> cannot be elicited, even with a strong stimulus.</a:t>
            </a:r>
          </a:p>
          <a:p>
            <a:pPr marL="0" indent="17463">
              <a:buFont typeface="Wingdings" pitchFamily="2" charset="2"/>
              <a:buChar char="Ø"/>
            </a:pPr>
            <a:r>
              <a:rPr lang="en-GB" altLang="en-US" sz="25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500" b="1" dirty="0" smtClean="0">
                <a:solidFill>
                  <a:srgbClr val="FFFF00"/>
                </a:solidFill>
              </a:rPr>
              <a:t>Relative refractory period</a:t>
            </a:r>
          </a:p>
          <a:p>
            <a:pPr marL="0" indent="17463">
              <a:buNone/>
            </a:pPr>
            <a:r>
              <a:rPr lang="en-US" altLang="en-US" sz="2500" dirty="0" smtClean="0"/>
              <a:t>Can trigger new action potential if stimulus is very strong.</a:t>
            </a:r>
          </a:p>
          <a:p>
            <a:pPr lvl="1" algn="l" rtl="0" eaLnBrk="1" hangingPunct="1">
              <a:lnSpc>
                <a:spcPct val="90000"/>
              </a:lnSpc>
            </a:pPr>
            <a:endParaRPr lang="en-US" altLang="en-US" sz="2500" dirty="0" smtClean="0"/>
          </a:p>
        </p:txBody>
      </p:sp>
      <p:pic>
        <p:nvPicPr>
          <p:cNvPr id="46084" name="Picture 4" descr="f12-15_the_absolute_and_c"/>
          <p:cNvPicPr>
            <a:picLocks noChangeAspect="1" noChangeArrowheads="1"/>
          </p:cNvPicPr>
          <p:nvPr/>
        </p:nvPicPr>
        <p:blipFill>
          <a:blip r:embed="rId3" cstate="print"/>
          <a:srcRect t="2058"/>
          <a:stretch>
            <a:fillRect/>
          </a:stretch>
        </p:blipFill>
        <p:spPr bwMode="auto">
          <a:xfrm>
            <a:off x="4261048" y="1700808"/>
            <a:ext cx="4775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940152" y="2564904"/>
            <a:ext cx="1152128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00CC"/>
                </a:solidFill>
              </a:rPr>
              <a:t>Closure of the inactivation gates of the Na+ channel</a:t>
            </a:r>
            <a:endParaRPr lang="en-GB" sz="1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2420888"/>
            <a:ext cx="14401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66"/>
                </a:solidFill>
              </a:rPr>
              <a:t>H</a:t>
            </a:r>
            <a:r>
              <a:rPr lang="en-GB" dirty="0" smtClean="0">
                <a:solidFill>
                  <a:srgbClr val="FF0066"/>
                </a:solidFill>
              </a:rPr>
              <a:t>igher </a:t>
            </a:r>
            <a:r>
              <a:rPr lang="en-GB" dirty="0" smtClean="0">
                <a:solidFill>
                  <a:srgbClr val="FF0066"/>
                </a:solidFill>
              </a:rPr>
              <a:t>K+ conductance than is present at rest</a:t>
            </a:r>
            <a:endParaRPr lang="en-GB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GB" sz="4200" i="1" dirty="0" smtClean="0"/>
              <a:t>Conduction Velocity</a:t>
            </a:r>
            <a:endParaRPr lang="en-US" altLang="en-US" sz="4200" dirty="0" smtClean="0">
              <a:solidFill>
                <a:srgbClr val="FFFF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426296"/>
            <a:ext cx="8496944" cy="2667000"/>
          </a:xfrm>
        </p:spPr>
        <p:txBody>
          <a:bodyPr/>
          <a:lstStyle/>
          <a:p>
            <a:pPr marL="354013" lvl="1" indent="-23813" algn="l" eaLnBrk="1" hangingPunct="1">
              <a:buFontTx/>
              <a:buNone/>
            </a:pPr>
            <a:r>
              <a:rPr lang="en-US" altLang="en-US" sz="2400" dirty="0" smtClean="0"/>
              <a:t>The larger the diameter, the faster the transmission, </a:t>
            </a:r>
            <a:r>
              <a:rPr lang="en-US" altLang="en-US" sz="2400" b="1" u="sng" dirty="0" smtClean="0"/>
              <a:t>Because:</a:t>
            </a:r>
          </a:p>
          <a:p>
            <a:pPr lvl="1">
              <a:buNone/>
            </a:pPr>
            <a:r>
              <a:rPr lang="en-US" altLang="en-US" sz="2400" dirty="0" smtClean="0"/>
              <a:t>-</a:t>
            </a:r>
            <a:r>
              <a:rPr lang="en-GB" altLang="en-US" sz="2400" dirty="0" smtClean="0"/>
              <a:t>L</a:t>
            </a:r>
            <a:r>
              <a:rPr lang="en-GB" sz="2400" dirty="0" smtClean="0"/>
              <a:t>arge </a:t>
            </a:r>
            <a:r>
              <a:rPr lang="en-GB" sz="2400" dirty="0" err="1" smtClean="0"/>
              <a:t>fiber</a:t>
            </a:r>
            <a:r>
              <a:rPr lang="en-GB" sz="2400" dirty="0" smtClean="0"/>
              <a:t> offers </a:t>
            </a:r>
            <a:r>
              <a:rPr lang="en-US" altLang="en-US" sz="2400" dirty="0" smtClean="0"/>
              <a:t>Less resistance to local current flow &amp; </a:t>
            </a:r>
            <a:r>
              <a:rPr lang="en-GB" sz="2400" dirty="0" smtClean="0"/>
              <a:t>more ions will flow</a:t>
            </a:r>
            <a:r>
              <a:rPr lang="en-US" sz="2400" dirty="0" smtClean="0"/>
              <a:t>.</a:t>
            </a:r>
            <a:endParaRPr lang="en-US" altLang="en-US" sz="2400" dirty="0" smtClean="0"/>
          </a:p>
          <a:p>
            <a:pPr lvl="1" eaLnBrk="1" hangingPunct="1">
              <a:buFontTx/>
              <a:buNone/>
            </a:pPr>
            <a:endParaRPr lang="en-US" altLang="en-US" sz="2400" dirty="0" smtClean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828800" y="5012432"/>
            <a:ext cx="1295400" cy="1295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alt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614392" y="5407496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 altLang="en-US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53344" y="6372036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en-US" dirty="0"/>
              <a:t>Faster </a:t>
            </a:r>
            <a:r>
              <a:rPr lang="en-US" altLang="en-US" dirty="0" smtClean="0"/>
              <a:t>conduction</a:t>
            </a:r>
            <a:endParaRPr lang="en-US" altLang="en-US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183832" y="6372036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Slower </a:t>
            </a:r>
            <a:r>
              <a:rPr lang="en-US" altLang="en-US" dirty="0" smtClean="0"/>
              <a:t>conduction</a:t>
            </a:r>
            <a:endParaRPr lang="en-US" alt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1196752"/>
            <a:ext cx="856895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500" dirty="0" smtClean="0">
                <a:solidFill>
                  <a:srgbClr val="FFFF00"/>
                </a:solidFill>
              </a:rPr>
              <a:t>It is the speed at which action potentials are conducted (propagated) along a nerve or muscle </a:t>
            </a:r>
            <a:r>
              <a:rPr lang="en-GB" sz="2500" dirty="0" err="1" smtClean="0">
                <a:solidFill>
                  <a:srgbClr val="FFFF00"/>
                </a:solidFill>
              </a:rPr>
              <a:t>fiber</a:t>
            </a:r>
            <a:r>
              <a:rPr lang="en-GB" sz="2500" dirty="0" smtClean="0">
                <a:solidFill>
                  <a:srgbClr val="FFFF00"/>
                </a:solidFill>
              </a:rPr>
              <a:t>.</a:t>
            </a:r>
            <a:endParaRPr kumimoji="0" lang="en-US" alt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2157824"/>
            <a:ext cx="856895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00B050"/>
                </a:solidFill>
              </a:rPr>
              <a:t>Mechanisms that increase conduction velocity along a nerve:</a:t>
            </a:r>
          </a:p>
          <a:p>
            <a:pPr>
              <a:lnSpc>
                <a:spcPct val="150000"/>
              </a:lnSpc>
            </a:pPr>
            <a:r>
              <a:rPr lang="en-GB" sz="2500" b="1" dirty="0" smtClean="0"/>
              <a:t>1- Nerve diameter.</a:t>
            </a:r>
          </a:p>
          <a:p>
            <a:pPr>
              <a:lnSpc>
                <a:spcPct val="150000"/>
              </a:lnSpc>
            </a:pPr>
            <a:endParaRPr lang="en-GB" sz="2500" dirty="0" smtClean="0"/>
          </a:p>
          <a:p>
            <a:pPr>
              <a:lnSpc>
                <a:spcPct val="150000"/>
              </a:lnSpc>
            </a:pP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 animBg="1"/>
      <p:bldP spid="58373" grpId="0" animBg="1"/>
      <p:bldP spid="58374" grpId="0"/>
      <p:bldP spid="5837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46717"/>
            <a:ext cx="87129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smtClean="0">
                <a:solidFill>
                  <a:srgbClr val="00B050"/>
                </a:solidFill>
              </a:rPr>
              <a:t>Mechanisms that increase conduction velocity along a nerve:</a:t>
            </a:r>
          </a:p>
          <a:p>
            <a:r>
              <a:rPr lang="en-GB" sz="2500" b="1" dirty="0" smtClean="0"/>
              <a:t>2- </a:t>
            </a:r>
            <a:r>
              <a:rPr lang="en-GB" sz="2800" b="1" dirty="0" err="1" smtClean="0"/>
              <a:t>Myelination</a:t>
            </a:r>
            <a:r>
              <a:rPr lang="en-GB" sz="2800" b="1" dirty="0" smtClean="0"/>
              <a:t>. </a:t>
            </a:r>
          </a:p>
          <a:p>
            <a:r>
              <a:rPr lang="en-GB" sz="2400" b="1" i="1" dirty="0" smtClean="0"/>
              <a:t>Myelin</a:t>
            </a:r>
            <a:r>
              <a:rPr lang="en-GB" sz="2400" dirty="0" smtClean="0"/>
              <a:t> is an </a:t>
            </a:r>
            <a:r>
              <a:rPr lang="en-GB" sz="2400" i="1" dirty="0" smtClean="0">
                <a:solidFill>
                  <a:srgbClr val="FF0066"/>
                </a:solidFill>
              </a:rPr>
              <a:t>insulator</a:t>
            </a:r>
            <a:r>
              <a:rPr lang="en-GB" sz="2400" dirty="0" smtClean="0"/>
              <a:t> that makes it more difficult for charges to flow between intracellular and extracellular fluids. </a:t>
            </a:r>
            <a:endParaRPr lang="en-GB" sz="24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17344" r="51025" b="28516"/>
          <a:stretch>
            <a:fillRect/>
          </a:stretch>
        </p:blipFill>
        <p:spPr bwMode="auto">
          <a:xfrm>
            <a:off x="4067944" y="2924944"/>
            <a:ext cx="50405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Conduction Velocity</a:t>
            </a:r>
            <a:endParaRPr kumimoji="0" lang="en-US" altLang="en-US" sz="4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2946424"/>
            <a:ext cx="3851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The layers of Schwann cell membrane contain the lipid substance </a:t>
            </a:r>
            <a:r>
              <a:rPr lang="en-GB" sz="2400" dirty="0" err="1" smtClean="0">
                <a:solidFill>
                  <a:srgbClr val="FFFF00"/>
                </a:solidFill>
              </a:rPr>
              <a:t>sphingomyelin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/>
              <a:t>which is excellent </a:t>
            </a:r>
            <a:r>
              <a:rPr lang="en-GB" sz="2400" u="sng" dirty="0" smtClean="0"/>
              <a:t>electrical insulator</a:t>
            </a:r>
            <a:r>
              <a:rPr lang="en-GB" sz="2400" dirty="0" smtClean="0"/>
              <a:t> that decreases ion flow through the membrane.</a:t>
            </a:r>
          </a:p>
          <a:p>
            <a:r>
              <a:rPr lang="en-GB" sz="2400" dirty="0" smtClean="0"/>
              <a:t> - </a:t>
            </a:r>
            <a:r>
              <a:rPr lang="en-GB" sz="2400" b="1" dirty="0" smtClean="0">
                <a:solidFill>
                  <a:srgbClr val="3366FF"/>
                </a:solidFill>
              </a:rPr>
              <a:t>Node of </a:t>
            </a:r>
            <a:r>
              <a:rPr lang="en-GB" sz="2400" b="1" dirty="0" err="1" smtClean="0">
                <a:solidFill>
                  <a:srgbClr val="3366FF"/>
                </a:solidFill>
              </a:rPr>
              <a:t>Ranvier</a:t>
            </a:r>
            <a:r>
              <a:rPr lang="en-GB" sz="2400" b="1" dirty="0" smtClean="0">
                <a:solidFill>
                  <a:srgbClr val="3366FF"/>
                </a:solidFill>
              </a:rPr>
              <a:t>: </a:t>
            </a:r>
            <a:r>
              <a:rPr lang="en-GB" sz="2400" dirty="0" smtClean="0"/>
              <a:t>small </a:t>
            </a:r>
            <a:r>
              <a:rPr lang="en-GB" sz="2400" u="sng" dirty="0" err="1" smtClean="0"/>
              <a:t>uninsulated</a:t>
            </a:r>
            <a:r>
              <a:rPr lang="en-GB" sz="2400" dirty="0" smtClean="0"/>
              <a:t> area where ions can flow with ease.</a:t>
            </a:r>
          </a:p>
          <a:p>
            <a:endParaRPr lang="en-GB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6632"/>
            <a:ext cx="8424936" cy="2808312"/>
          </a:xfrm>
        </p:spPr>
        <p:txBody>
          <a:bodyPr>
            <a:normAutofit fontScale="85000" lnSpcReduction="10000"/>
          </a:bodyPr>
          <a:lstStyle/>
          <a:p>
            <a:pPr marL="0" indent="17463">
              <a:buNone/>
            </a:pPr>
            <a:endParaRPr lang="en-US" altLang="en-US" sz="2600" b="1" u="sng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FF0066"/>
                </a:solidFill>
              </a:rPr>
              <a:t>Saltatory</a:t>
            </a:r>
            <a:r>
              <a:rPr lang="en-US" altLang="en-US" sz="3000" b="1" dirty="0" smtClean="0">
                <a:solidFill>
                  <a:srgbClr val="FF0066"/>
                </a:solidFill>
              </a:rPr>
              <a:t> Conduction</a:t>
            </a:r>
          </a:p>
          <a:p>
            <a:pPr marL="179388" indent="17463">
              <a:buNone/>
            </a:pPr>
            <a:r>
              <a:rPr lang="en-GB" sz="2800" dirty="0" smtClean="0"/>
              <a:t>It is the jumping of action potentials from one node of </a:t>
            </a:r>
            <a:r>
              <a:rPr lang="en-GB" sz="2800" dirty="0" err="1" smtClean="0"/>
              <a:t>ranvier</a:t>
            </a:r>
            <a:r>
              <a:rPr lang="en-GB" sz="2800" dirty="0" smtClean="0"/>
              <a:t> to the next as they propagate along a </a:t>
            </a:r>
            <a:r>
              <a:rPr lang="en-GB" sz="2800" dirty="0" err="1" smtClean="0"/>
              <a:t>myelinated</a:t>
            </a:r>
            <a:r>
              <a:rPr lang="en-GB" sz="2800" dirty="0" smtClean="0"/>
              <a:t> </a:t>
            </a:r>
            <a:r>
              <a:rPr lang="en-GB" sz="2800" dirty="0" err="1" smtClean="0"/>
              <a:t>fiber</a:t>
            </a:r>
            <a:r>
              <a:rPr lang="en-GB" sz="2800" dirty="0" smtClean="0"/>
              <a:t>.</a:t>
            </a:r>
            <a:endParaRPr lang="en-US" altLang="en-US" sz="3000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>
                <a:solidFill>
                  <a:srgbClr val="FFFF00"/>
                </a:solidFill>
              </a:rPr>
              <a:t>Value:-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b="1" dirty="0" smtClean="0"/>
              <a:t>1- Increases  conduction velocity.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/>
              <a:t>2- Conserves energy for axon because only nodes depolarize.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49828" r="41063" b="11782"/>
          <a:stretch>
            <a:fillRect/>
          </a:stretch>
        </p:blipFill>
        <p:spPr bwMode="auto">
          <a:xfrm>
            <a:off x="539552" y="3212976"/>
            <a:ext cx="78488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115888"/>
            <a:ext cx="8610600" cy="1044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happens if myelination is lost?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496" y="1143000"/>
            <a:ext cx="4608512" cy="533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sclerosis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Autoimmune </a:t>
            </a:r>
            <a:r>
              <a:rPr lang="en-US" altLang="en-US" sz="2400" dirty="0" smtClean="0"/>
              <a:t>disease (Immune system attacks the myelin sheaths </a:t>
            </a:r>
            <a:r>
              <a:rPr lang="en-GB" sz="2400" dirty="0" smtClean="0"/>
              <a:t>surrounding axons as well as the axons themselves</a:t>
            </a:r>
            <a:r>
              <a:rPr lang="en-US" altLang="en-US" sz="2400" dirty="0" smtClean="0"/>
              <a:t>).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Usually young adults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Blindness, problems controlling muscles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Ultimately paralysis</a:t>
            </a:r>
          </a:p>
          <a:p>
            <a:pPr marL="903288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Scar tissues (scleroses) replaces some damaged cells.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981200"/>
            <a:ext cx="4298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US" altLang="en-US" sz="8000" dirty="0" smtClean="0">
                <a:solidFill>
                  <a:srgbClr val="FFFF00"/>
                </a:solidFill>
              </a:rPr>
              <a:t>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46935"/>
            <a:ext cx="8892480" cy="5142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GB" sz="2800" b="1" dirty="0" smtClean="0"/>
              <a:t>  What are excitable tissues?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GB" sz="2800" b="1" dirty="0" smtClean="0"/>
              <a:t>   Definition of </a:t>
            </a:r>
            <a:r>
              <a:rPr lang="en-US" sz="2800" b="1" dirty="0" smtClean="0"/>
              <a:t>r</a:t>
            </a:r>
            <a:r>
              <a:rPr lang="en-US" altLang="en-US" sz="2800" b="1" dirty="0" smtClean="0"/>
              <a:t>esting membrane potential (RMP).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altLang="en-US" sz="2800" b="1" dirty="0" smtClean="0"/>
              <a:t>   Measurement and normal value of RMP.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altLang="en-US" sz="2800" b="1" dirty="0" smtClean="0"/>
              <a:t>   Origin of RMP: contribution of K+, Na+, and Na-K pump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endParaRPr lang="en-GB" sz="2800" b="1" dirty="0" smtClean="0"/>
          </a:p>
          <a:p>
            <a:pPr>
              <a:lnSpc>
                <a:spcPct val="200000"/>
              </a:lnSpc>
            </a:pPr>
            <a:endParaRPr lang="en-GB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are excitable tissues? </a:t>
            </a:r>
          </a:p>
          <a:p>
            <a:r>
              <a:rPr lang="en-GB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Nerve and muscles.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What does that mean? </a:t>
            </a:r>
          </a:p>
          <a:p>
            <a:r>
              <a:rPr lang="en-GB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 tissue has the capability to respond to an adequate stimulus. </a:t>
            </a:r>
            <a:endParaRPr lang="ar-AE" sz="28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</p:txBody>
      </p:sp>
      <p:pic>
        <p:nvPicPr>
          <p:cNvPr id="3" name="Picture 2" descr="figure_10_08_labeled.jpg"/>
          <p:cNvPicPr>
            <a:picLocks noChangeAspect="1"/>
          </p:cNvPicPr>
          <p:nvPr/>
        </p:nvPicPr>
        <p:blipFill>
          <a:blip r:embed="rId2" cstate="print"/>
          <a:srcRect r="51687" b="6256"/>
          <a:stretch>
            <a:fillRect/>
          </a:stretch>
        </p:blipFill>
        <p:spPr>
          <a:xfrm>
            <a:off x="4283968" y="2801218"/>
            <a:ext cx="4123184" cy="40121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32240" y="2780928"/>
            <a:ext cx="1728192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0648"/>
            <a:ext cx="8568952" cy="39607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en-US" sz="3600" b="1" dirty="0" smtClean="0">
                <a:solidFill>
                  <a:srgbClr val="FF0066"/>
                </a:solidFill>
              </a:rPr>
              <a:t>RESTING MEMBRANE POTENTIAL (RMP)</a:t>
            </a:r>
          </a:p>
          <a:p>
            <a:pPr algn="l" eaLnBrk="1" hangingPunct="1">
              <a:buFontTx/>
              <a:buNone/>
            </a:pPr>
            <a:endParaRPr lang="en-GB" altLang="en-US" sz="3600" b="1" u="sng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US" altLang="en-US" sz="3400" b="1" dirty="0" smtClean="0">
                <a:solidFill>
                  <a:srgbClr val="FF0066"/>
                </a:solidFill>
              </a:rPr>
              <a:t>DIF:  </a:t>
            </a:r>
            <a:r>
              <a:rPr lang="en-US" altLang="en-US" sz="3400" b="1" dirty="0" smtClean="0"/>
              <a:t>it is the potential difference across the membrane </a:t>
            </a:r>
            <a:r>
              <a:rPr lang="en-US" altLang="en-US" sz="3400" b="1" dirty="0" smtClean="0">
                <a:solidFill>
                  <a:srgbClr val="FFFF00"/>
                </a:solidFill>
              </a:rPr>
              <a:t>during rest </a:t>
            </a:r>
            <a:r>
              <a:rPr lang="en-US" altLang="en-US" sz="3400" b="1" dirty="0" smtClean="0"/>
              <a:t>(without stimulation) </a:t>
            </a:r>
            <a:r>
              <a:rPr lang="en-GB" sz="3400" b="1" dirty="0" smtClean="0"/>
              <a:t>between the inner side &amp; outer side of the membrane, </a:t>
            </a:r>
            <a:r>
              <a:rPr lang="en-GB" sz="3400" b="1" dirty="0" smtClean="0">
                <a:solidFill>
                  <a:srgbClr val="0070C0"/>
                </a:solidFill>
              </a:rPr>
              <a:t>and it is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400" b="1" dirty="0" smtClean="0">
                <a:solidFill>
                  <a:srgbClr val="0070C0"/>
                </a:solidFill>
              </a:rPr>
              <a:t>relatively –</a:t>
            </a:r>
            <a:r>
              <a:rPr lang="en-US" altLang="en-US" sz="3400" b="1" dirty="0" err="1" smtClean="0">
                <a:solidFill>
                  <a:srgbClr val="0070C0"/>
                </a:solidFill>
              </a:rPr>
              <a:t>ve</a:t>
            </a:r>
            <a:r>
              <a:rPr lang="en-US" altLang="en-US" sz="3400" b="1" dirty="0" smtClean="0">
                <a:solidFill>
                  <a:srgbClr val="0070C0"/>
                </a:solidFill>
              </a:rPr>
              <a:t> inside.</a:t>
            </a:r>
          </a:p>
          <a:p>
            <a:pPr algn="l" eaLnBrk="1" hangingPunct="1">
              <a:buFontTx/>
              <a:buNone/>
            </a:pPr>
            <a:endParaRPr lang="en-US" altLang="en-US" sz="3600" b="1" dirty="0" smtClean="0"/>
          </a:p>
          <a:p>
            <a:pPr algn="l" rtl="0" eaLnBrk="1" hangingPunct="1">
              <a:buFontTx/>
              <a:buNone/>
            </a:pPr>
            <a:endParaRPr lang="en-US" altLang="en-US" sz="3600" b="1" dirty="0" smtClean="0"/>
          </a:p>
          <a:p>
            <a:pPr algn="l" eaLnBrk="1" hangingPunct="1">
              <a:buFontTx/>
              <a:buNone/>
            </a:pPr>
            <a:endParaRPr lang="en-US" altLang="en-US" sz="3600" b="1" dirty="0" smtClean="0"/>
          </a:p>
          <a:p>
            <a:pPr algn="l" eaLnBrk="1" hangingPunct="1">
              <a:buFontTx/>
              <a:buNone/>
            </a:pPr>
            <a:endParaRPr lang="en-US" altLang="en-US" sz="3600" b="1" dirty="0" smtClean="0">
              <a:solidFill>
                <a:schemeClr val="folHlink"/>
              </a:solidFill>
            </a:endParaRPr>
          </a:p>
          <a:p>
            <a:pPr algn="l" eaLnBrk="1" hangingPunct="1">
              <a:buFontTx/>
              <a:buNone/>
            </a:pPr>
            <a:endParaRPr lang="en-US" altLang="en-US" sz="3600" b="1" dirty="0" smtClean="0">
              <a:solidFill>
                <a:srgbClr val="008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446449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5350857"/>
            <a:ext cx="44644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500" b="1" dirty="0" smtClean="0">
                <a:solidFill>
                  <a:srgbClr val="FF0066"/>
                </a:solidFill>
              </a:rPr>
              <a:t>Normal Values:  </a:t>
            </a:r>
            <a:r>
              <a:rPr lang="en-GB" altLang="en-US" sz="2500" b="1" dirty="0" smtClean="0"/>
              <a:t>- 70 mV in medium sized nerve and -90 mV in large sized nerve.</a:t>
            </a:r>
            <a:endParaRPr lang="en-US" altLang="en-US" sz="25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7504" y="4249251"/>
            <a:ext cx="446449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500" b="1" dirty="0" smtClean="0">
                <a:solidFill>
                  <a:srgbClr val="FF0066"/>
                </a:solidFill>
              </a:rPr>
              <a:t>Measurement of RMP:  </a:t>
            </a:r>
            <a:r>
              <a:rPr lang="en-GB" altLang="en-US" sz="2500" b="1" dirty="0" smtClean="0"/>
              <a:t>Using </a:t>
            </a:r>
            <a:r>
              <a:rPr lang="en-GB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VOLTMETER.</a:t>
            </a:r>
            <a:endParaRPr lang="en-US" altLang="en-US" sz="25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3648" y="1052736"/>
            <a:ext cx="6336704" cy="4752528"/>
            <a:chOff x="1907704" y="1340768"/>
            <a:chExt cx="5688632" cy="4392488"/>
          </a:xfrm>
        </p:grpSpPr>
        <p:sp>
          <p:nvSpPr>
            <p:cNvPr id="2" name="Oval 1"/>
            <p:cNvSpPr/>
            <p:nvPr/>
          </p:nvSpPr>
          <p:spPr>
            <a:xfrm>
              <a:off x="1907704" y="1340768"/>
              <a:ext cx="5688632" cy="439248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1979712" y="1412776"/>
              <a:ext cx="5544616" cy="4248472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3968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5486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66" name="Group 138"/>
          <p:cNvGrpSpPr/>
          <p:nvPr/>
        </p:nvGrpSpPr>
        <p:grpSpPr>
          <a:xfrm>
            <a:off x="251520" y="188640"/>
            <a:ext cx="8640960" cy="6448782"/>
            <a:chOff x="251520" y="188640"/>
            <a:chExt cx="8640960" cy="6448782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119675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00392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53732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53732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432503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6296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623731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587727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6416" y="306896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16416" y="234888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28384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168" y="2606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2320" y="141277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56612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18864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520" y="20608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99792" y="18448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2606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619724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4" y="14127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0392" y="836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59492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5856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968" y="49731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40050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2360" y="422108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2K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216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0192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5816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55776" y="35730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48" y="17008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0112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61653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1920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7971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9087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4088" y="2606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7667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8424" y="52292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38209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8424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48264" y="56612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10527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112" y="62373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05464" y="61184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2080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3728" y="25248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07904" y="29969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5896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52120" y="36450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63888" y="22048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7864" y="33569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95936" y="43651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7984" y="134076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47864" y="378904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grpSp>
        <p:nvGrpSpPr>
          <p:cNvPr id="75" name="Group 79"/>
          <p:cNvGrpSpPr/>
          <p:nvPr/>
        </p:nvGrpSpPr>
        <p:grpSpPr>
          <a:xfrm rot="20135340">
            <a:off x="2959645" y="1109393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78" name="Rectangle 7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80"/>
          <p:cNvGrpSpPr/>
          <p:nvPr/>
        </p:nvGrpSpPr>
        <p:grpSpPr>
          <a:xfrm rot="20135340">
            <a:off x="6707750" y="4840182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2" name="Rectangle 8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83"/>
          <p:cNvGrpSpPr/>
          <p:nvPr/>
        </p:nvGrpSpPr>
        <p:grpSpPr>
          <a:xfrm rot="2229234">
            <a:off x="2122949" y="4817446"/>
            <a:ext cx="260005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5" name="Rectangle 8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86"/>
          <p:cNvGrpSpPr/>
          <p:nvPr/>
        </p:nvGrpSpPr>
        <p:grpSpPr>
          <a:xfrm rot="4282400">
            <a:off x="7305194" y="2149298"/>
            <a:ext cx="289348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88" name="Rectangle 8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9"/>
          <p:cNvGrpSpPr/>
          <p:nvPr/>
        </p:nvGrpSpPr>
        <p:grpSpPr>
          <a:xfrm rot="4799453">
            <a:off x="7471416" y="2675420"/>
            <a:ext cx="294438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1" name="Rectangle 9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92"/>
          <p:cNvGrpSpPr/>
          <p:nvPr/>
        </p:nvGrpSpPr>
        <p:grpSpPr>
          <a:xfrm rot="2305991">
            <a:off x="1508478" y="4042749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94" name="Rectangle 9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95"/>
          <p:cNvGrpSpPr/>
          <p:nvPr/>
        </p:nvGrpSpPr>
        <p:grpSpPr>
          <a:xfrm rot="2305991">
            <a:off x="2660608" y="5122868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7" name="Rectangle 9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98"/>
          <p:cNvGrpSpPr/>
          <p:nvPr/>
        </p:nvGrpSpPr>
        <p:grpSpPr>
          <a:xfrm rot="8312202">
            <a:off x="2094916" y="1547642"/>
            <a:ext cx="2565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0" name="Rectangle 9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101"/>
          <p:cNvGrpSpPr/>
          <p:nvPr/>
        </p:nvGrpSpPr>
        <p:grpSpPr>
          <a:xfrm rot="8312202">
            <a:off x="1658554" y="2019634"/>
            <a:ext cx="2565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3" name="Rectangle 10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104"/>
          <p:cNvGrpSpPr/>
          <p:nvPr/>
        </p:nvGrpSpPr>
        <p:grpSpPr>
          <a:xfrm rot="9117096">
            <a:off x="6164104" y="5143257"/>
            <a:ext cx="30171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6" name="Rectangle 105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107"/>
          <p:cNvGrpSpPr/>
          <p:nvPr/>
        </p:nvGrpSpPr>
        <p:grpSpPr>
          <a:xfrm rot="9895415">
            <a:off x="5333856" y="5412036"/>
            <a:ext cx="35566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9" name="Rectangle 10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10"/>
          <p:cNvGrpSpPr/>
          <p:nvPr/>
        </p:nvGrpSpPr>
        <p:grpSpPr>
          <a:xfrm rot="8859909">
            <a:off x="7111012" y="4345156"/>
            <a:ext cx="319921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2" name="Rectangle 11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13"/>
          <p:cNvGrpSpPr/>
          <p:nvPr/>
        </p:nvGrpSpPr>
        <p:grpSpPr>
          <a:xfrm rot="10014395">
            <a:off x="4457752" y="5602496"/>
            <a:ext cx="368726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5" name="Rectangle 11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16"/>
          <p:cNvGrpSpPr/>
          <p:nvPr/>
        </p:nvGrpSpPr>
        <p:grpSpPr>
          <a:xfrm rot="2305991">
            <a:off x="5756951" y="1090420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18" name="Rectangle 11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9"/>
          <p:cNvGrpSpPr/>
          <p:nvPr/>
        </p:nvGrpSpPr>
        <p:grpSpPr>
          <a:xfrm>
            <a:off x="4283968" y="836712"/>
            <a:ext cx="328720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1" name="Rectangle 12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22"/>
          <p:cNvGrpSpPr/>
          <p:nvPr/>
        </p:nvGrpSpPr>
        <p:grpSpPr>
          <a:xfrm rot="2305991">
            <a:off x="3380687" y="5410900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4" name="Rectangle 12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25"/>
          <p:cNvGrpSpPr/>
          <p:nvPr/>
        </p:nvGrpSpPr>
        <p:grpSpPr>
          <a:xfrm rot="5400000">
            <a:off x="1300526" y="2893831"/>
            <a:ext cx="350259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7" name="Rectangle 12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28"/>
          <p:cNvGrpSpPr/>
          <p:nvPr/>
        </p:nvGrpSpPr>
        <p:grpSpPr>
          <a:xfrm rot="5400000">
            <a:off x="7524329" y="3140971"/>
            <a:ext cx="28803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0" name="Rectangle 12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31"/>
          <p:cNvGrpSpPr/>
          <p:nvPr/>
        </p:nvGrpSpPr>
        <p:grpSpPr>
          <a:xfrm rot="2305991">
            <a:off x="6477030" y="1450461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3" name="Rectangle 13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516216" y="28529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771800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95736" y="33569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48064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843808" y="908720"/>
            <a:ext cx="43204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37" idx="2"/>
          </p:cNvCxnSpPr>
          <p:nvPr/>
        </p:nvCxnSpPr>
        <p:spPr>
          <a:xfrm>
            <a:off x="4535996" y="5373216"/>
            <a:ext cx="180020" cy="89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403648" y="1844824"/>
            <a:ext cx="79208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53"/>
          <p:cNvGrpSpPr/>
          <p:nvPr/>
        </p:nvGrpSpPr>
        <p:grpSpPr>
          <a:xfrm>
            <a:off x="7308304" y="378904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2" name="Chord 15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hord 15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54"/>
          <p:cNvGrpSpPr/>
          <p:nvPr/>
        </p:nvGrpSpPr>
        <p:grpSpPr>
          <a:xfrm rot="19323025">
            <a:off x="1187624" y="342900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6" name="Chord 155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hord 156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Group 157"/>
          <p:cNvGrpSpPr/>
          <p:nvPr/>
        </p:nvGrpSpPr>
        <p:grpSpPr>
          <a:xfrm rot="17761050">
            <a:off x="1629178" y="441528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9" name="Chord 158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hord 159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9" name="Group 160"/>
          <p:cNvGrpSpPr/>
          <p:nvPr/>
        </p:nvGrpSpPr>
        <p:grpSpPr>
          <a:xfrm rot="15285898">
            <a:off x="4725522" y="81489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2" name="Chord 16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hord 16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" name="Group 163"/>
          <p:cNvGrpSpPr/>
          <p:nvPr/>
        </p:nvGrpSpPr>
        <p:grpSpPr>
          <a:xfrm rot="15281368">
            <a:off x="3717411" y="549540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5" name="Chord 164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hord 165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66"/>
          <p:cNvGrpSpPr/>
          <p:nvPr/>
        </p:nvGrpSpPr>
        <p:grpSpPr>
          <a:xfrm rot="13840949">
            <a:off x="3464898" y="857154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8" name="Chord 167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hord 168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" name="Group 169"/>
          <p:cNvGrpSpPr/>
          <p:nvPr/>
        </p:nvGrpSpPr>
        <p:grpSpPr>
          <a:xfrm rot="17800379">
            <a:off x="6737241" y="1690153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71" name="Chord 170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hord 171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8244408" y="3933056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Na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/K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ATPase</a:t>
            </a:r>
            <a:r>
              <a:rPr lang="en-GB" sz="1600" b="1" dirty="0" smtClean="0"/>
              <a:t> Pump</a:t>
            </a:r>
          </a:p>
          <a:p>
            <a:endParaRPr lang="en-GB" sz="16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7164288" y="3789040"/>
            <a:ext cx="900100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7164288" y="3933056"/>
            <a:ext cx="79208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6660232" y="38610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32240" y="342900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3Na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 rot="1596839">
            <a:off x="5934875" y="12723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7" name="TextBox 186"/>
          <p:cNvSpPr txBox="1"/>
          <p:nvPr/>
        </p:nvSpPr>
        <p:spPr>
          <a:xfrm rot="3008633">
            <a:off x="2271068" y="4460497"/>
            <a:ext cx="43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8" name="TextBox 187"/>
          <p:cNvSpPr txBox="1"/>
          <p:nvPr/>
        </p:nvSpPr>
        <p:spPr>
          <a:xfrm rot="19788507">
            <a:off x="2527173" y="13888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9" name="TextBox 188"/>
          <p:cNvSpPr txBox="1"/>
          <p:nvPr/>
        </p:nvSpPr>
        <p:spPr>
          <a:xfrm rot="1887806">
            <a:off x="3054570" y="488532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0" name="TextBox 189"/>
          <p:cNvSpPr txBox="1"/>
          <p:nvPr/>
        </p:nvSpPr>
        <p:spPr>
          <a:xfrm rot="4197876">
            <a:off x="7097542" y="236504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1" name="TextBox 190"/>
          <p:cNvSpPr txBox="1"/>
          <p:nvPr/>
        </p:nvSpPr>
        <p:spPr>
          <a:xfrm rot="8219658">
            <a:off x="6797852" y="466349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2" name="TextBox 191"/>
          <p:cNvSpPr txBox="1"/>
          <p:nvPr/>
        </p:nvSpPr>
        <p:spPr>
          <a:xfrm rot="6776639">
            <a:off x="1600081" y="26417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3" name="TextBox 192"/>
          <p:cNvSpPr txBox="1"/>
          <p:nvPr/>
        </p:nvSpPr>
        <p:spPr>
          <a:xfrm rot="4233211">
            <a:off x="1758426" y="35891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4" name="TextBox 193"/>
          <p:cNvSpPr txBox="1"/>
          <p:nvPr/>
        </p:nvSpPr>
        <p:spPr>
          <a:xfrm rot="5400000">
            <a:off x="7243189" y="32079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4139246" y="106222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6" name="TextBox 195"/>
          <p:cNvSpPr txBox="1"/>
          <p:nvPr/>
        </p:nvSpPr>
        <p:spPr>
          <a:xfrm rot="10214556">
            <a:off x="4849842" y="54427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7" name="TextBox 196"/>
          <p:cNvSpPr txBox="1"/>
          <p:nvPr/>
        </p:nvSpPr>
        <p:spPr>
          <a:xfrm rot="9391278">
            <a:off x="5794331" y="530708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8" name="TextBox 197"/>
          <p:cNvSpPr txBox="1"/>
          <p:nvPr/>
        </p:nvSpPr>
        <p:spPr>
          <a:xfrm rot="9462220">
            <a:off x="5786768" y="551077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199" name="TextBox 198"/>
          <p:cNvSpPr txBox="1"/>
          <p:nvPr/>
        </p:nvSpPr>
        <p:spPr>
          <a:xfrm rot="9462220">
            <a:off x="2400242" y="11879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0" name="TextBox 199"/>
          <p:cNvSpPr txBox="1"/>
          <p:nvPr/>
        </p:nvSpPr>
        <p:spPr>
          <a:xfrm rot="10273252">
            <a:off x="4816143" y="5736080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1" name="TextBox 200"/>
          <p:cNvSpPr txBox="1"/>
          <p:nvPr/>
        </p:nvSpPr>
        <p:spPr>
          <a:xfrm rot="9462220">
            <a:off x="2112211" y="529243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2" name="TextBox 201"/>
          <p:cNvSpPr txBox="1"/>
          <p:nvPr/>
        </p:nvSpPr>
        <p:spPr>
          <a:xfrm rot="9462220">
            <a:off x="6144659" y="1187981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3" name="TextBox 202"/>
          <p:cNvSpPr txBox="1"/>
          <p:nvPr/>
        </p:nvSpPr>
        <p:spPr>
          <a:xfrm rot="9462220">
            <a:off x="3840403" y="755934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4" name="TextBox 203"/>
          <p:cNvSpPr txBox="1"/>
          <p:nvPr/>
        </p:nvSpPr>
        <p:spPr>
          <a:xfrm rot="9462220">
            <a:off x="2760283" y="558046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5" name="TextBox 204"/>
          <p:cNvSpPr txBox="1"/>
          <p:nvPr/>
        </p:nvSpPr>
        <p:spPr>
          <a:xfrm rot="9462220">
            <a:off x="7584819" y="354171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6" name="TextBox 205"/>
          <p:cNvSpPr txBox="1"/>
          <p:nvPr/>
        </p:nvSpPr>
        <p:spPr>
          <a:xfrm rot="9462220">
            <a:off x="1248115" y="241211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7" name="TextBox 206"/>
          <p:cNvSpPr txBox="1"/>
          <p:nvPr/>
        </p:nvSpPr>
        <p:spPr>
          <a:xfrm rot="10305750">
            <a:off x="886443" y="3284495"/>
            <a:ext cx="45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8" name="TextBox 207"/>
          <p:cNvSpPr txBox="1"/>
          <p:nvPr/>
        </p:nvSpPr>
        <p:spPr>
          <a:xfrm rot="11570933">
            <a:off x="5280563" y="80552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9" name="TextBox 208"/>
          <p:cNvSpPr txBox="1"/>
          <p:nvPr/>
        </p:nvSpPr>
        <p:spPr>
          <a:xfrm rot="9462220">
            <a:off x="6936747" y="47883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0" name="TextBox 209"/>
          <p:cNvSpPr txBox="1"/>
          <p:nvPr/>
        </p:nvSpPr>
        <p:spPr>
          <a:xfrm rot="10370526">
            <a:off x="7547513" y="2375196"/>
            <a:ext cx="44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1" name="TextBox 210"/>
          <p:cNvSpPr txBox="1"/>
          <p:nvPr/>
        </p:nvSpPr>
        <p:spPr>
          <a:xfrm rot="13790319">
            <a:off x="1267333" y="4379576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5" name="TextBox 214"/>
          <p:cNvSpPr txBox="1"/>
          <p:nvPr/>
        </p:nvSpPr>
        <p:spPr>
          <a:xfrm>
            <a:off x="107504" y="2782669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Leakage</a:t>
            </a:r>
          </a:p>
          <a:p>
            <a:r>
              <a:rPr lang="en-GB" b="1" dirty="0" smtClean="0">
                <a:solidFill>
                  <a:srgbClr val="0000CC"/>
                </a:solidFill>
              </a:rPr>
              <a:t>Channel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259632" y="5157192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Gated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Channel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135" grpId="0"/>
      <p:bldP spid="136" grpId="0"/>
      <p:bldP spid="137" grpId="0"/>
      <p:bldP spid="138" grpId="0"/>
      <p:bldP spid="173" grpId="0"/>
      <p:bldP spid="184" grpId="0"/>
      <p:bldP spid="185" grpId="0"/>
      <p:bldP spid="1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Origin of RMP: </a:t>
            </a:r>
            <a:br>
              <a:rPr kumimoji="0" lang="en-US" alt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1196752"/>
            <a:ext cx="8892480" cy="51837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Contribution of K+ diffusion potential:-</a:t>
            </a:r>
          </a:p>
          <a:p>
            <a:pPr marL="8890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K+  diffusion contributes far more to membrane</a:t>
            </a:r>
            <a:r>
              <a:rPr kumimoji="0" lang="en-US" altLang="en-US" sz="2800" b="1" i="0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K+  leak channels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K+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OUTFLUX to the OUTSIDE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causing     –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from high concentration inside to outside carrying +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 with it →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electropositivity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outside &amp;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electronegativity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inside</a:t>
            </a:r>
            <a:r>
              <a:rPr lang="en-US" altLang="en-US" sz="2800" b="1" dirty="0" smtClean="0"/>
              <a:t>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5373216"/>
            <a:ext cx="87849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 smtClean="0"/>
          </a:p>
          <a:p>
            <a:r>
              <a:rPr lang="en-GB" sz="2600" b="1" dirty="0" smtClean="0">
                <a:solidFill>
                  <a:srgbClr val="FF0000"/>
                </a:solidFill>
              </a:rPr>
              <a:t>E.M.F (mV) </a:t>
            </a:r>
            <a:r>
              <a:rPr lang="en-GB" sz="2600" b="1" dirty="0" smtClean="0"/>
              <a:t>=</a:t>
            </a:r>
            <a:r>
              <a:rPr lang="en-GB" sz="2600" b="1" dirty="0" smtClean="0">
                <a:solidFill>
                  <a:srgbClr val="00B050"/>
                </a:solidFill>
              </a:rPr>
              <a:t>  - 61 </a:t>
            </a:r>
            <a:r>
              <a:rPr lang="en-GB" sz="2600" b="1" dirty="0" smtClean="0">
                <a:solidFill>
                  <a:srgbClr val="0000CC"/>
                </a:solidFill>
              </a:rPr>
              <a:t>log K+  </a:t>
            </a:r>
            <a:r>
              <a:rPr lang="en-GB" sz="2600" b="1" dirty="0" smtClean="0"/>
              <a:t>Conc. Inside  = </a:t>
            </a:r>
            <a:r>
              <a:rPr lang="en-GB" sz="2600" b="1" dirty="0" smtClean="0">
                <a:solidFill>
                  <a:srgbClr val="C00000"/>
                </a:solidFill>
              </a:rPr>
              <a:t>-94 mV K+</a:t>
            </a:r>
          </a:p>
          <a:p>
            <a:r>
              <a:rPr lang="en-GB" sz="2600" b="1" dirty="0" smtClean="0"/>
              <a:t>                             </a:t>
            </a:r>
            <a:r>
              <a:rPr lang="en-GB" sz="2600" b="1" dirty="0" smtClean="0">
                <a:solidFill>
                  <a:srgbClr val="00B050"/>
                </a:solidFill>
              </a:rPr>
              <a:t>z</a:t>
            </a:r>
            <a:r>
              <a:rPr lang="en-GB" sz="2600" b="1" dirty="0" smtClean="0"/>
              <a:t>                </a:t>
            </a:r>
            <a:r>
              <a:rPr lang="en-GB" sz="2600" b="1" dirty="0" err="1" smtClean="0"/>
              <a:t>Conc</a:t>
            </a:r>
            <a:r>
              <a:rPr lang="en-GB" sz="2600" b="1" dirty="0" smtClean="0"/>
              <a:t> outside</a:t>
            </a:r>
            <a:endParaRPr lang="en-GB" sz="2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51920" y="6237312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83768" y="6228928"/>
            <a:ext cx="360040" cy="83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1520" y="264130"/>
            <a:ext cx="8229600" cy="2016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Contribution of Na+ diffusion potential:-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Na+  leak channels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:-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Slight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membrane permeability to Na ions in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leak channels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outside to inside.(why slight?)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016" y="2136338"/>
            <a:ext cx="87849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 smtClean="0"/>
          </a:p>
          <a:p>
            <a:r>
              <a:rPr lang="en-GB" sz="2600" b="1" dirty="0" smtClean="0">
                <a:solidFill>
                  <a:srgbClr val="FF0000"/>
                </a:solidFill>
              </a:rPr>
              <a:t>E.M.F (mV) </a:t>
            </a:r>
            <a:r>
              <a:rPr lang="en-GB" sz="2600" b="1" dirty="0" smtClean="0"/>
              <a:t>= </a:t>
            </a:r>
            <a:r>
              <a:rPr lang="en-GB" sz="2600" b="1" dirty="0" smtClean="0">
                <a:solidFill>
                  <a:srgbClr val="C00000"/>
                </a:solidFill>
              </a:rPr>
              <a:t>+61 mV Na+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57883" r="44937" b="22022"/>
          <a:stretch>
            <a:fillRect/>
          </a:stretch>
        </p:blipFill>
        <p:spPr bwMode="auto">
          <a:xfrm>
            <a:off x="4716016" y="4149080"/>
            <a:ext cx="44279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9512" y="4028871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Using this value in the </a:t>
            </a:r>
            <a:r>
              <a:rPr lang="en-GB" sz="2400" b="1" dirty="0" smtClean="0"/>
              <a:t>Goldman equation</a:t>
            </a:r>
            <a:r>
              <a:rPr lang="en-GB" sz="2400" dirty="0" smtClean="0">
                <a:solidFill>
                  <a:srgbClr val="00B050"/>
                </a:solidFill>
              </a:rPr>
              <a:t> gives a potential inside the membrane of </a:t>
            </a:r>
            <a:r>
              <a:rPr lang="en-GB" sz="2400" b="1" dirty="0" smtClean="0">
                <a:solidFill>
                  <a:srgbClr val="FFFF00"/>
                </a:solidFill>
              </a:rPr>
              <a:t>−86 </a:t>
            </a:r>
            <a:r>
              <a:rPr lang="en-GB" sz="2400" b="1" dirty="0" err="1" smtClean="0">
                <a:solidFill>
                  <a:srgbClr val="FFFF00"/>
                </a:solidFill>
              </a:rPr>
              <a:t>millivolts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29051" t="55734" r="48258" b="33438"/>
          <a:stretch>
            <a:fillRect/>
          </a:stretch>
        </p:blipFill>
        <p:spPr bwMode="auto">
          <a:xfrm>
            <a:off x="611560" y="5589240"/>
            <a:ext cx="374441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849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3- Contribution of Na+-K+ PUMP:</a:t>
            </a:r>
          </a:p>
          <a:p>
            <a:r>
              <a:rPr lang="en-GB" sz="2600" dirty="0" smtClean="0"/>
              <a:t>- This is a powerful </a:t>
            </a:r>
            <a:r>
              <a:rPr lang="en-GB" sz="2600" b="1" i="1" dirty="0" err="1" smtClean="0"/>
              <a:t>electrogenic</a:t>
            </a:r>
            <a:r>
              <a:rPr lang="en-GB" sz="2600" b="1" i="1" dirty="0" smtClean="0"/>
              <a:t> pump </a:t>
            </a:r>
            <a:r>
              <a:rPr lang="en-GB" sz="2600" dirty="0" smtClean="0"/>
              <a:t>on the cell membrane.</a:t>
            </a:r>
          </a:p>
          <a:p>
            <a:pPr>
              <a:buFontTx/>
              <a:buChar char="-"/>
            </a:pPr>
            <a:r>
              <a:rPr lang="en-GB" sz="2600" b="1" dirty="0" smtClean="0"/>
              <a:t> It pumps </a:t>
            </a:r>
            <a:r>
              <a:rPr lang="en-GB" sz="2600" b="1" dirty="0" smtClean="0">
                <a:solidFill>
                  <a:srgbClr val="FFFF00"/>
                </a:solidFill>
              </a:rPr>
              <a:t>3</a:t>
            </a:r>
            <a:r>
              <a:rPr lang="en-GB" sz="2600" b="1" dirty="0" smtClean="0">
                <a:solidFill>
                  <a:srgbClr val="FF0066"/>
                </a:solidFill>
              </a:rPr>
              <a:t> Na+ to outside </a:t>
            </a:r>
            <a:r>
              <a:rPr lang="en-GB" sz="2600" b="1" dirty="0" smtClean="0"/>
              <a:t>&amp; </a:t>
            </a:r>
            <a:r>
              <a:rPr lang="en-GB" sz="2600" b="1" dirty="0" smtClean="0">
                <a:solidFill>
                  <a:srgbClr val="FFFF00"/>
                </a:solidFill>
              </a:rPr>
              <a:t>2</a:t>
            </a:r>
            <a:r>
              <a:rPr lang="en-GB" sz="2600" b="1" dirty="0" smtClean="0">
                <a:solidFill>
                  <a:srgbClr val="0070C0"/>
                </a:solidFill>
              </a:rPr>
              <a:t> K+ to inside</a:t>
            </a:r>
            <a:r>
              <a:rPr lang="en-GB" sz="2600" b="1" dirty="0" smtClean="0"/>
              <a:t>, </a:t>
            </a:r>
            <a:r>
              <a:rPr lang="en-GB" sz="2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causing what?</a:t>
            </a:r>
          </a:p>
          <a:p>
            <a:r>
              <a:rPr lang="en-GB" sz="2600" b="1" dirty="0" smtClean="0"/>
              <a:t>- </a:t>
            </a:r>
            <a:r>
              <a:rPr lang="en-GB" sz="2800" b="1" dirty="0" smtClean="0"/>
              <a:t>A </a:t>
            </a:r>
            <a:r>
              <a:rPr lang="en-GB" sz="2600" b="1" dirty="0" smtClean="0"/>
              <a:t>net loss of +</a:t>
            </a:r>
            <a:r>
              <a:rPr lang="en-GB" sz="2600" b="1" dirty="0" err="1" smtClean="0"/>
              <a:t>Ve</a:t>
            </a:r>
            <a:r>
              <a:rPr lang="en-GB" sz="2600" b="1" dirty="0" smtClean="0"/>
              <a:t> ions from inside, returning the nerve fibre to the resting state </a:t>
            </a:r>
            <a:r>
              <a:rPr lang="en-US" altLang="en-US" sz="2400" b="1" dirty="0" smtClean="0"/>
              <a:t>(-4 mV).</a:t>
            </a:r>
            <a:endParaRPr lang="en-GB" sz="2600" dirty="0">
              <a:solidFill>
                <a:srgbClr val="FF0066"/>
              </a:solidFill>
            </a:endParaRPr>
          </a:p>
        </p:txBody>
      </p:sp>
      <p:pic>
        <p:nvPicPr>
          <p:cNvPr id="3" name="Picture 4" descr="Na-K-pump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2276872"/>
            <a:ext cx="4752528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40352" y="4293096"/>
            <a:ext cx="102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Outside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486916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GB" sz="2400" b="1" dirty="0" smtClean="0"/>
              <a:t> So the </a:t>
            </a:r>
            <a:r>
              <a:rPr lang="en-GB" sz="2400" b="1" u="sng" dirty="0" smtClean="0">
                <a:solidFill>
                  <a:srgbClr val="FF0000"/>
                </a:solidFill>
              </a:rPr>
              <a:t>NET MEMBRANE POTENTIAL </a:t>
            </a:r>
            <a:r>
              <a:rPr lang="en-GB" sz="2400" b="1" dirty="0" smtClean="0"/>
              <a:t>would be :-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0070C0"/>
                </a:solidFill>
              </a:rPr>
              <a:t>Diffusion potential  (caused by K+ &amp; Na+ diffusion) </a:t>
            </a:r>
            <a:r>
              <a:rPr lang="en-GB" sz="2800" b="1" dirty="0" smtClean="0"/>
              <a:t>+</a:t>
            </a:r>
            <a:r>
              <a:rPr lang="en-GB" b="1" dirty="0" smtClean="0"/>
              <a:t>  </a:t>
            </a:r>
            <a:r>
              <a:rPr lang="en-GB" b="1" i="1" dirty="0" err="1" smtClean="0">
                <a:solidFill>
                  <a:srgbClr val="C00000"/>
                </a:solidFill>
              </a:rPr>
              <a:t>Electrogenic</a:t>
            </a:r>
            <a:r>
              <a:rPr lang="en-GB" b="1" dirty="0" smtClean="0">
                <a:solidFill>
                  <a:srgbClr val="C00000"/>
                </a:solidFill>
              </a:rPr>
              <a:t> Na+/K+ pump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7030A0"/>
                </a:solidFill>
              </a:rPr>
              <a:t>(-86 mV ) </a:t>
            </a:r>
            <a:r>
              <a:rPr lang="en-GB" sz="2400" b="1" dirty="0" smtClean="0"/>
              <a:t>+</a:t>
            </a:r>
            <a:r>
              <a:rPr lang="en-GB" sz="2400" b="1" dirty="0" smtClean="0">
                <a:solidFill>
                  <a:srgbClr val="7030A0"/>
                </a:solidFill>
              </a:rPr>
              <a:t> (- 4mV) = </a:t>
            </a:r>
            <a:r>
              <a:rPr lang="en-GB" sz="2800" b="1" dirty="0" smtClean="0">
                <a:solidFill>
                  <a:srgbClr val="FFC000"/>
                </a:solidFill>
              </a:rPr>
              <a:t>-90 mV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1383</Words>
  <Application>Microsoft Office PowerPoint</Application>
  <PresentationFormat>On-screen Show (4:3)</PresentationFormat>
  <Paragraphs>261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PhotoHouse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Neuron Action potentials</vt:lpstr>
      <vt:lpstr>The action potential</vt:lpstr>
      <vt:lpstr>Slide 12</vt:lpstr>
      <vt:lpstr>Depolarization</vt:lpstr>
      <vt:lpstr>Repolarization</vt:lpstr>
      <vt:lpstr>Slide 15</vt:lpstr>
      <vt:lpstr>Slide 16</vt:lpstr>
      <vt:lpstr>Slide 17</vt:lpstr>
      <vt:lpstr>The Voltage-Gated K+ Channel </vt:lpstr>
      <vt:lpstr>Slide 19</vt:lpstr>
      <vt:lpstr>Slide 20</vt:lpstr>
      <vt:lpstr>Refractory Period</vt:lpstr>
      <vt:lpstr>Conduction Velocity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excitable tissues (Nerve+ Muscle)</dc:title>
  <dc:creator>Mohd</dc:creator>
  <cp:lastModifiedBy>Mohd</cp:lastModifiedBy>
  <cp:revision>487</cp:revision>
  <dcterms:created xsi:type="dcterms:W3CDTF">2016-09-29T21:30:13Z</dcterms:created>
  <dcterms:modified xsi:type="dcterms:W3CDTF">2016-12-09T15:03:34Z</dcterms:modified>
</cp:coreProperties>
</file>