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303" r:id="rId2"/>
    <p:sldId id="304" r:id="rId3"/>
    <p:sldId id="305" r:id="rId4"/>
    <p:sldId id="306" r:id="rId5"/>
    <p:sldId id="307" r:id="rId6"/>
    <p:sldId id="308" r:id="rId7"/>
    <p:sldId id="275" r:id="rId8"/>
    <p:sldId id="258" r:id="rId9"/>
    <p:sldId id="276" r:id="rId10"/>
    <p:sldId id="277" r:id="rId11"/>
    <p:sldId id="278" r:id="rId12"/>
    <p:sldId id="280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34" autoAdjust="0"/>
  </p:normalViewPr>
  <p:slideViewPr>
    <p:cSldViewPr>
      <p:cViewPr varScale="1">
        <p:scale>
          <a:sx n="95" d="100"/>
          <a:sy n="95" d="100"/>
        </p:scale>
        <p:origin x="4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B73B9-5CF7-4E41-A8B3-1410ED03EC56}" type="datetimeFigureOut">
              <a:rPr lang="en-GB" smtClean="0"/>
              <a:pPr/>
              <a:t>19/12/2016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7B26-4E01-4F3F-B0DA-5FA2607338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04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E8064-F6CB-4926-A7D6-15CC221816FE}" type="slidenum">
              <a:rPr lang="ar-SA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605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7B26-4E01-4F3F-B0DA-5FA26073383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62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7B26-4E01-4F3F-B0DA-5FA26073383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220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097F1-9C67-4619-B42F-4771A240DC2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82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77AFD-F193-4B7B-A1E0-8ACADE2CA57C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3177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/>
            <a:r>
              <a:rPr lang="en-US" dirty="0" smtClean="0">
                <a:latin typeface="Times New Roman" pitchFamily="18" charset="0"/>
              </a:rPr>
              <a:t>After cross-bridge formation, the ATP present in the myosin is used to </a:t>
            </a:r>
            <a:r>
              <a:rPr lang="ja-JP" altLang="en-US" smtClean="0">
                <a:latin typeface="Times New Roman" pitchFamily="18" charset="0"/>
              </a:rPr>
              <a:t>“</a:t>
            </a:r>
            <a:r>
              <a:rPr lang="en-US" altLang="ja-JP" dirty="0" smtClean="0">
                <a:latin typeface="Times New Roman" pitchFamily="18" charset="0"/>
              </a:rPr>
              <a:t>cock</a:t>
            </a:r>
            <a:r>
              <a:rPr lang="ja-JP" altLang="en-US" smtClean="0">
                <a:latin typeface="Times New Roman" pitchFamily="18" charset="0"/>
              </a:rPr>
              <a:t>”</a:t>
            </a:r>
            <a:r>
              <a:rPr lang="en-US" altLang="ja-JP" dirty="0" smtClean="0">
                <a:latin typeface="Times New Roman" pitchFamily="18" charset="0"/>
              </a:rPr>
              <a:t> (the opposite direction from its resting state). As the ATP is used and the ADP + P is released, the </a:t>
            </a:r>
            <a:r>
              <a:rPr lang="ja-JP" altLang="en-US" smtClean="0">
                <a:latin typeface="Times New Roman" pitchFamily="18" charset="0"/>
              </a:rPr>
              <a:t>“</a:t>
            </a:r>
            <a:r>
              <a:rPr lang="en-US" altLang="ja-JP" dirty="0" smtClean="0">
                <a:latin typeface="Times New Roman" pitchFamily="18" charset="0"/>
              </a:rPr>
              <a:t>power stroke</a:t>
            </a:r>
            <a:r>
              <a:rPr lang="ja-JP" altLang="en-US" smtClean="0">
                <a:latin typeface="Times New Roman" pitchFamily="18" charset="0"/>
              </a:rPr>
              <a:t>”</a:t>
            </a:r>
            <a:r>
              <a:rPr lang="en-US" altLang="ja-JP" dirty="0" smtClean="0">
                <a:latin typeface="Times New Roman" pitchFamily="18" charset="0"/>
              </a:rPr>
              <a:t> occurs as the myosin pivots toward the M line.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701CB-D066-477E-922A-80996F8ECDDD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445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CAFB95-B800-4F50-AAFA-98713E004B1D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4904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D5F83-13E4-4FF2-BF8F-95A592AF2A57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390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6FAD489-A10E-4EF5-8152-DA64E25D0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9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FF757-5C5A-4EE8-9071-87F1168E294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1FF757-5C5A-4EE8-9071-87F1168E2941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FD0AA0-7829-4368-90FD-8FF297E1E8C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Mohd\Desktop\Blocks\Musculoskeletal%20Block\NEUROMUSCULAR%20TRANSMISSIONWMV%5b2%5d.wmv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305800" cy="1732746"/>
          </a:xfrm>
        </p:spPr>
        <p:txBody>
          <a:bodyPr>
            <a:normAutofit/>
          </a:bodyPr>
          <a:lstStyle/>
          <a:p>
            <a:pPr algn="ctr"/>
            <a:r>
              <a:rPr lang="en-GB" sz="4500" dirty="0" smtClean="0">
                <a:solidFill>
                  <a:srgbClr val="FFC000"/>
                </a:solidFill>
              </a:rPr>
              <a:t>Contraction of Skeletal Muscle</a:t>
            </a:r>
            <a:endParaRPr lang="en-GB" sz="45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856946"/>
            <a:ext cx="640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Dr. Mohammed </a:t>
            </a:r>
            <a:r>
              <a:rPr lang="en-GB" sz="2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Alotaibi</a:t>
            </a:r>
            <a:endParaRPr lang="en-GB" sz="2600" dirty="0">
              <a:solidFill>
                <a:schemeClr val="accent6">
                  <a:lumMod val="60000"/>
                  <a:lumOff val="40000"/>
                </a:schemeClr>
              </a:solidFill>
              <a:latin typeface="Segoe Prin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819400"/>
            <a:ext cx="853440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812800" indent="-812800" algn="ctr"/>
            <a:endParaRPr lang="en-US" sz="2000" dirty="0" smtClean="0">
              <a:solidFill>
                <a:schemeClr val="accent3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marL="812800" indent="-812800" algn="ctr"/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Textbook of medical physiology Guyton &amp; Hall (13</a:t>
            </a:r>
            <a:r>
              <a:rPr lang="en-US" sz="2000" baseline="30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th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 edition)</a:t>
            </a:r>
          </a:p>
          <a:p>
            <a:pPr marL="812800" indent="-812800" algn="ctr"/>
            <a:endParaRPr lang="en-US" sz="2000" dirty="0" smtClean="0">
              <a:solidFill>
                <a:schemeClr val="accent3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marL="812800" indent="-812800" algn="ctr"/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UNIT II  CHAPTER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21140"/>
            <a:ext cx="845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b="1" dirty="0" smtClean="0">
                <a:solidFill>
                  <a:srgbClr val="002060"/>
                </a:solidFill>
                <a:latin typeface="+mj-lt"/>
              </a:rPr>
              <a:t>     Molecular Characteristics of the Contractile Filaments</a:t>
            </a:r>
          </a:p>
          <a:p>
            <a:pPr marL="1371600" lvl="2" indent="-457200"/>
            <a:endParaRPr lang="en-US" sz="2500" b="1" dirty="0" smtClean="0">
              <a:solidFill>
                <a:srgbClr val="002060"/>
              </a:solidFill>
              <a:latin typeface="+mj-lt"/>
            </a:endParaRPr>
          </a:p>
          <a:p>
            <a:pPr marL="457200" lvl="2" indent="-457200"/>
            <a:r>
              <a:rPr lang="en-US" sz="2500" b="1" dirty="0" smtClean="0">
                <a:latin typeface="+mj-lt"/>
              </a:rPr>
              <a:t>Myosin filaments </a:t>
            </a:r>
            <a:r>
              <a:rPr lang="en-US" sz="2500" dirty="0" smtClean="0">
                <a:latin typeface="+mj-lt"/>
              </a:rPr>
              <a:t>are composed of multiple myosin molecules.</a:t>
            </a:r>
            <a:endParaRPr lang="en-US" sz="2500" dirty="0">
              <a:latin typeface="+mj-lt"/>
            </a:endParaRPr>
          </a:p>
        </p:txBody>
      </p:sp>
      <p:pic>
        <p:nvPicPr>
          <p:cNvPr id="6" name="Picture 5" descr="S9781416045748-006-f006.jpg"/>
          <p:cNvPicPr>
            <a:picLocks noChangeAspect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>
          <a:xfrm>
            <a:off x="4784272" y="2438400"/>
            <a:ext cx="3902528" cy="20574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9388" y="2667000"/>
            <a:ext cx="4716462" cy="3500438"/>
          </a:xfrm>
          <a:prstGeom prst="rect">
            <a:avLst/>
          </a:prstGeom>
        </p:spPr>
        <p:txBody>
          <a:bodyPr/>
          <a:lstStyle/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2500" dirty="0">
                <a:solidFill>
                  <a:srgbClr val="FF0000"/>
                </a:solidFill>
                <a:latin typeface="+mj-lt"/>
                <a:cs typeface="+mn-cs"/>
              </a:rPr>
              <a:t>Each Myosin molecule </a:t>
            </a:r>
            <a:r>
              <a:rPr lang="en-US" sz="2500" dirty="0" smtClean="0">
                <a:solidFill>
                  <a:srgbClr val="FF0000"/>
                </a:solidFill>
                <a:latin typeface="+mj-lt"/>
                <a:cs typeface="+mn-cs"/>
              </a:rPr>
              <a:t>has: </a:t>
            </a:r>
            <a:endParaRPr lang="en-US" sz="2500" dirty="0">
              <a:solidFill>
                <a:srgbClr val="FF0000"/>
              </a:solidFill>
              <a:latin typeface="+mj-lt"/>
              <a:cs typeface="+mn-cs"/>
            </a:endParaRP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2500" dirty="0">
                <a:latin typeface="+mj-lt"/>
                <a:cs typeface="+mn-cs"/>
              </a:rPr>
              <a:t>(1) Head </a:t>
            </a: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2500" dirty="0">
                <a:latin typeface="+mj-lt"/>
                <a:cs typeface="+mn-cs"/>
              </a:rPr>
              <a:t>( 2 ) Tail  </a:t>
            </a: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2500" dirty="0">
                <a:latin typeface="+mj-lt"/>
                <a:cs typeface="+mn-cs"/>
              </a:rPr>
              <a:t>(3) Hinge (joint )  </a:t>
            </a: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endParaRPr lang="en-US" sz="2500" dirty="0">
              <a:latin typeface="+mj-lt"/>
              <a:cs typeface="+mn-cs"/>
            </a:endParaRP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2500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en-US" sz="2500" dirty="0" smtClean="0">
                <a:solidFill>
                  <a:srgbClr val="FF0000"/>
                </a:solidFill>
                <a:latin typeface="+mj-lt"/>
              </a:rPr>
              <a:t>E</a:t>
            </a:r>
            <a:r>
              <a:rPr lang="en-GB" sz="2500" dirty="0" smtClean="0">
                <a:solidFill>
                  <a:srgbClr val="FF0000"/>
                </a:solidFill>
                <a:latin typeface="+mj-lt"/>
                <a:cs typeface="+mn-cs"/>
              </a:rPr>
              <a:t>ach </a:t>
            </a:r>
            <a:r>
              <a:rPr lang="en-GB" sz="2500" dirty="0">
                <a:solidFill>
                  <a:srgbClr val="FF0000"/>
                </a:solidFill>
                <a:latin typeface="+mj-lt"/>
                <a:cs typeface="+mn-cs"/>
              </a:rPr>
              <a:t>myosin head </a:t>
            </a:r>
            <a:r>
              <a:rPr lang="en-GB" sz="2500" dirty="0" smtClean="0">
                <a:solidFill>
                  <a:srgbClr val="FF0000"/>
                </a:solidFill>
                <a:latin typeface="+mj-lt"/>
                <a:cs typeface="+mn-cs"/>
              </a:rPr>
              <a:t>contains:</a:t>
            </a:r>
            <a:endParaRPr lang="en-GB" sz="2500" dirty="0">
              <a:solidFill>
                <a:srgbClr val="FF0000"/>
              </a:solidFill>
              <a:latin typeface="+mj-lt"/>
              <a:cs typeface="+mn-cs"/>
              <a:sym typeface="Wingdings" pitchFamily="2" charset="2"/>
            </a:endParaRP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GB" sz="2500" dirty="0">
                <a:latin typeface="+mj-lt"/>
                <a:cs typeface="+mn-cs"/>
                <a:sym typeface="Wingdings" pitchFamily="2" charset="2"/>
              </a:rPr>
              <a:t>(1) </a:t>
            </a:r>
            <a:r>
              <a:rPr lang="en-GB" sz="2500" dirty="0" err="1">
                <a:latin typeface="+mj-lt"/>
                <a:cs typeface="+mn-cs"/>
              </a:rPr>
              <a:t>Actin</a:t>
            </a:r>
            <a:r>
              <a:rPr lang="en-GB" sz="2500" dirty="0">
                <a:latin typeface="+mj-lt"/>
                <a:cs typeface="+mn-cs"/>
              </a:rPr>
              <a:t> binding site </a:t>
            </a:r>
          </a:p>
          <a:p>
            <a:pPr marL="273050" indent="-273050" algn="l" rtl="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GB" sz="2500" dirty="0">
                <a:latin typeface="+mj-lt"/>
                <a:cs typeface="+mn-cs"/>
              </a:rPr>
              <a:t>(2) </a:t>
            </a:r>
            <a:r>
              <a:rPr lang="en-GB" sz="2500" dirty="0" smtClean="0">
                <a:latin typeface="+mj-lt"/>
                <a:cs typeface="+mn-cs"/>
              </a:rPr>
              <a:t>Myosin </a:t>
            </a:r>
            <a:r>
              <a:rPr lang="en-GB" sz="2500" dirty="0" err="1" smtClean="0">
                <a:latin typeface="+mj-lt"/>
                <a:cs typeface="+mn-cs"/>
              </a:rPr>
              <a:t>ATPase</a:t>
            </a:r>
            <a:r>
              <a:rPr lang="en-GB" sz="2500" dirty="0" smtClean="0">
                <a:latin typeface="+mj-lt"/>
                <a:cs typeface="+mn-cs"/>
              </a:rPr>
              <a:t> </a:t>
            </a:r>
            <a:r>
              <a:rPr lang="en-GB" sz="2500" dirty="0">
                <a:latin typeface="+mj-lt"/>
                <a:cs typeface="+mn-cs"/>
              </a:rPr>
              <a:t>site </a:t>
            </a:r>
            <a:r>
              <a:rPr lang="en-US" sz="2500" dirty="0" smtClean="0">
                <a:latin typeface="+mj-lt"/>
                <a:cs typeface="+mn-cs"/>
              </a:rPr>
              <a:t> </a:t>
            </a:r>
            <a:endParaRPr lang="en-US" sz="2500" dirty="0">
              <a:latin typeface="+mj-lt"/>
              <a:cs typeface="+mn-cs"/>
            </a:endParaRPr>
          </a:p>
        </p:txBody>
      </p:sp>
      <p:pic>
        <p:nvPicPr>
          <p:cNvPr id="10" name="Picture 2" descr="C:\Documents and Settings\Dr.Ashraf\My Documents\My Pictures\SCANNER\10 208.jpg"/>
          <p:cNvPicPr>
            <a:picLocks noChangeAspect="1" noChangeArrowheads="1"/>
          </p:cNvPicPr>
          <p:nvPr/>
        </p:nvPicPr>
        <p:blipFill>
          <a:blip r:embed="rId3" cstate="print"/>
          <a:srcRect l="42545" t="58186" b="27766"/>
          <a:stretch>
            <a:fillRect/>
          </a:stretch>
        </p:blipFill>
        <p:spPr>
          <a:xfrm>
            <a:off x="4191000" y="4914528"/>
            <a:ext cx="4859337" cy="1943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676400"/>
            <a:ext cx="8763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2" indent="-457200"/>
            <a:r>
              <a:rPr lang="en-US" sz="2500" b="1" dirty="0" err="1" smtClean="0">
                <a:latin typeface="+mj-lt"/>
              </a:rPr>
              <a:t>Actin</a:t>
            </a:r>
            <a:r>
              <a:rPr lang="en-US" sz="2500" b="1" dirty="0" smtClean="0">
                <a:latin typeface="+mj-lt"/>
              </a:rPr>
              <a:t> filaments </a:t>
            </a:r>
            <a:r>
              <a:rPr lang="en-US" sz="2500" dirty="0" smtClean="0">
                <a:latin typeface="+mj-lt"/>
              </a:rPr>
              <a:t>are composed of </a:t>
            </a:r>
            <a:r>
              <a:rPr lang="en-US" sz="2500" dirty="0" err="1" smtClean="0">
                <a:solidFill>
                  <a:srgbClr val="00B050"/>
                </a:solidFill>
                <a:latin typeface="+mj-lt"/>
              </a:rPr>
              <a:t>actin</a:t>
            </a:r>
            <a:r>
              <a:rPr lang="en-US" sz="2500" dirty="0" smtClean="0">
                <a:latin typeface="+mj-lt"/>
              </a:rPr>
              <a:t>, </a:t>
            </a:r>
            <a:r>
              <a:rPr lang="en-US" sz="2500" dirty="0" err="1" smtClean="0">
                <a:solidFill>
                  <a:srgbClr val="00B050"/>
                </a:solidFill>
                <a:latin typeface="+mj-lt"/>
              </a:rPr>
              <a:t>tropomyosin</a:t>
            </a:r>
            <a:r>
              <a:rPr lang="en-US" sz="2500" dirty="0" smtClean="0">
                <a:latin typeface="+mj-lt"/>
              </a:rPr>
              <a:t> and </a:t>
            </a:r>
            <a:r>
              <a:rPr lang="en-US" sz="2500" dirty="0" err="1" smtClean="0">
                <a:solidFill>
                  <a:srgbClr val="00B050"/>
                </a:solidFill>
                <a:latin typeface="+mj-lt"/>
              </a:rPr>
              <a:t>troponin</a:t>
            </a:r>
            <a:endParaRPr lang="en-US" sz="2500" dirty="0" smtClean="0">
              <a:solidFill>
                <a:srgbClr val="00B050"/>
              </a:solidFill>
              <a:latin typeface="+mj-lt"/>
            </a:endParaRPr>
          </a:p>
          <a:p>
            <a:pPr marL="1371600" lvl="2" indent="-457200"/>
            <a:r>
              <a:rPr lang="en-US" sz="2500" dirty="0" smtClean="0">
                <a:latin typeface="+mj-lt"/>
              </a:rPr>
              <a:t>	</a:t>
            </a:r>
            <a:endParaRPr lang="en-US" sz="2500" dirty="0">
              <a:latin typeface="+mj-lt"/>
            </a:endParaRPr>
          </a:p>
        </p:txBody>
      </p:sp>
      <p:pic>
        <p:nvPicPr>
          <p:cNvPr id="4" name="Picture 3" descr="S9781416045748-006-f007.jpg"/>
          <p:cNvPicPr>
            <a:picLocks noChangeAspect="1"/>
          </p:cNvPicPr>
          <p:nvPr/>
        </p:nvPicPr>
        <p:blipFill>
          <a:blip r:embed="rId2" cstate="print"/>
          <a:srcRect b="11364"/>
          <a:stretch>
            <a:fillRect/>
          </a:stretch>
        </p:blipFill>
        <p:spPr>
          <a:xfrm>
            <a:off x="838200" y="2819400"/>
            <a:ext cx="73914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6400800"/>
            <a:ext cx="169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Fig. 6.7  </a:t>
            </a:r>
            <a:r>
              <a:rPr lang="en-US" sz="1200" dirty="0" err="1" smtClean="0"/>
              <a:t>Actin</a:t>
            </a:r>
            <a:r>
              <a:rPr lang="en-US" sz="1200" dirty="0" smtClean="0"/>
              <a:t> filament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914400"/>
            <a:ext cx="77714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b="1" dirty="0" smtClean="0">
                <a:solidFill>
                  <a:srgbClr val="002060"/>
                </a:solidFill>
                <a:latin typeface="+mj-lt"/>
              </a:rPr>
              <a:t>     Molecular Characteristics of the Contractile Filaments</a:t>
            </a:r>
          </a:p>
          <a:p>
            <a:pPr marL="1371600" lvl="2" indent="-457200"/>
            <a:endParaRPr lang="en-US" sz="25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5791200"/>
            <a:ext cx="32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atin typeface="+mj-lt"/>
              </a:rPr>
              <a:t>Double-Stranded:         </a:t>
            </a:r>
            <a:r>
              <a:rPr lang="en-GB" dirty="0" smtClean="0">
                <a:latin typeface="+mj-lt"/>
              </a:rPr>
              <a:t>backbone of the </a:t>
            </a:r>
            <a:r>
              <a:rPr lang="en-GB" dirty="0" err="1" smtClean="0">
                <a:latin typeface="+mj-lt"/>
              </a:rPr>
              <a:t>actin</a:t>
            </a:r>
            <a:r>
              <a:rPr lang="en-GB" dirty="0" smtClean="0">
                <a:latin typeface="+mj-lt"/>
              </a:rPr>
              <a:t> filament 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888"/>
            <a:ext cx="8305800" cy="51511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/>
              <a:t>Molecular Mechanism</a:t>
            </a:r>
            <a:endParaRPr lang="en-US" sz="3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38216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Fig. 6.8  “Walk-along” mechanism for muscle contraction.</a:t>
            </a:r>
          </a:p>
          <a:p>
            <a:r>
              <a:rPr lang="en-GB" sz="2000" dirty="0" smtClean="0">
                <a:latin typeface="+mj-lt"/>
              </a:rPr>
              <a:t>The heads of the cross-bridges bend back and forth and step by step walk along the </a:t>
            </a:r>
            <a:r>
              <a:rPr lang="en-GB" sz="2000" dirty="0" err="1" smtClean="0">
                <a:latin typeface="+mj-lt"/>
              </a:rPr>
              <a:t>actin</a:t>
            </a:r>
            <a:r>
              <a:rPr lang="en-GB" sz="2000" dirty="0" smtClean="0">
                <a:latin typeface="+mj-lt"/>
              </a:rPr>
              <a:t> filament, pulling the ends of two successive </a:t>
            </a:r>
            <a:r>
              <a:rPr lang="en-GB" sz="2000" dirty="0" err="1" smtClean="0">
                <a:latin typeface="+mj-lt"/>
              </a:rPr>
              <a:t>actin</a:t>
            </a:r>
            <a:r>
              <a:rPr lang="en-GB" sz="2000" dirty="0" smtClean="0">
                <a:latin typeface="+mj-lt"/>
              </a:rPr>
              <a:t> filaments toward the </a:t>
            </a:r>
            <a:r>
              <a:rPr lang="en-GB" sz="2000" dirty="0" err="1" smtClean="0">
                <a:latin typeface="+mj-lt"/>
              </a:rPr>
              <a:t>center</a:t>
            </a:r>
            <a:r>
              <a:rPr lang="en-GB" sz="2000" dirty="0" smtClean="0">
                <a:latin typeface="+mj-lt"/>
              </a:rPr>
              <a:t> of the myosin filament.</a:t>
            </a:r>
            <a:endParaRPr lang="en-US" sz="2000" dirty="0">
              <a:latin typeface="+mj-lt"/>
            </a:endParaRPr>
          </a:p>
        </p:txBody>
      </p:sp>
      <p:pic>
        <p:nvPicPr>
          <p:cNvPr id="5" name="Picture 4" descr="S9781416045748-006-f008.jpg"/>
          <p:cNvPicPr>
            <a:picLocks noChangeAspect="1"/>
          </p:cNvPicPr>
          <p:nvPr/>
        </p:nvPicPr>
        <p:blipFill>
          <a:blip r:embed="rId2" cstate="print"/>
          <a:srcRect b="7599"/>
          <a:stretch>
            <a:fillRect/>
          </a:stretch>
        </p:blipFill>
        <p:spPr>
          <a:xfrm>
            <a:off x="914400" y="1676400"/>
            <a:ext cx="7239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hsosa.CLOUDBASE\My Documents\Physiology_course\Lecture_2\contract_ani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980728"/>
            <a:ext cx="6480175" cy="40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86744" y="76200"/>
            <a:ext cx="5780856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smtClean="0">
                <a:ln w="3200">
                  <a:solidFill>
                    <a:srgbClr val="FF3399"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Sliding Filament Mechanism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5290572"/>
            <a:ext cx="8915400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2000" b="1" dirty="0" smtClean="0">
                <a:solidFill>
                  <a:srgbClr val="FF0000"/>
                </a:solidFill>
                <a:latin typeface="+mj-lt"/>
              </a:rPr>
              <a:t>But what causes the </a:t>
            </a:r>
            <a:r>
              <a:rPr lang="en-GB" sz="2000" b="1" dirty="0" err="1" smtClean="0">
                <a:solidFill>
                  <a:srgbClr val="FF0000"/>
                </a:solidFill>
                <a:latin typeface="+mj-lt"/>
              </a:rPr>
              <a:t>actin</a:t>
            </a:r>
            <a:r>
              <a:rPr lang="en-GB" sz="2000" b="1" dirty="0" smtClean="0">
                <a:solidFill>
                  <a:srgbClr val="FF0000"/>
                </a:solidFill>
                <a:latin typeface="+mj-lt"/>
              </a:rPr>
              <a:t> filaments to slide inward among the myosin filaments?</a:t>
            </a:r>
          </a:p>
          <a:p>
            <a:pPr algn="l">
              <a:lnSpc>
                <a:spcPct val="150000"/>
              </a:lnSpc>
            </a:pPr>
            <a:r>
              <a:rPr lang="en-GB" sz="2000" b="1" u="sng" dirty="0" smtClean="0">
                <a:solidFill>
                  <a:srgbClr val="0000CC"/>
                </a:solidFill>
                <a:latin typeface="+mj-lt"/>
              </a:rPr>
              <a:t>Forces</a:t>
            </a:r>
            <a:r>
              <a:rPr lang="en-GB" sz="2000" b="1" dirty="0" smtClean="0">
                <a:solidFill>
                  <a:srgbClr val="0000CC"/>
                </a:solidFill>
                <a:latin typeface="+mj-lt"/>
              </a:rPr>
              <a:t> generated by interaction of the cross-bridges from the myosin filaments with the </a:t>
            </a:r>
            <a:r>
              <a:rPr lang="en-GB" sz="2000" b="1" dirty="0" err="1" smtClean="0">
                <a:solidFill>
                  <a:srgbClr val="0000CC"/>
                </a:solidFill>
                <a:latin typeface="+mj-lt"/>
              </a:rPr>
              <a:t>actin</a:t>
            </a:r>
            <a:r>
              <a:rPr lang="en-GB" sz="2000" b="1" dirty="0" smtClean="0">
                <a:solidFill>
                  <a:srgbClr val="0000CC"/>
                </a:solidFill>
                <a:latin typeface="+mj-lt"/>
              </a:rPr>
              <a:t> filaments</a:t>
            </a:r>
            <a:endParaRPr lang="en-GB" sz="2000" b="1" dirty="0">
              <a:solidFill>
                <a:srgbClr val="0000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0_12Figure_1-L"/>
          <p:cNvPicPr>
            <a:picLocks noChangeAspect="1" noChangeArrowheads="1"/>
          </p:cNvPicPr>
          <p:nvPr/>
        </p:nvPicPr>
        <p:blipFill>
          <a:blip r:embed="rId2" cstate="print"/>
          <a:srcRect b="2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75656" y="2057400"/>
            <a:ext cx="265431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2500" b="1" dirty="0" smtClean="0">
                <a:solidFill>
                  <a:srgbClr val="FFFF00"/>
                </a:solidFill>
                <a:latin typeface="+mj-lt"/>
              </a:rPr>
              <a:t>Forces are inactive</a:t>
            </a:r>
            <a:endParaRPr lang="en-GB" sz="25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6197025"/>
            <a:ext cx="8763000" cy="61555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1700" dirty="0" smtClean="0">
                <a:latin typeface="+mj-lt"/>
              </a:rPr>
              <a:t>The heads of the cross bridges bind with ATP. </a:t>
            </a:r>
            <a:r>
              <a:rPr lang="en-GB" sz="1700" b="1" dirty="0" smtClean="0">
                <a:solidFill>
                  <a:srgbClr val="C00000"/>
                </a:solidFill>
                <a:latin typeface="+mj-lt"/>
              </a:rPr>
              <a:t>The </a:t>
            </a:r>
            <a:r>
              <a:rPr lang="en-GB" sz="1700" b="1" dirty="0" err="1" smtClean="0">
                <a:solidFill>
                  <a:srgbClr val="C00000"/>
                </a:solidFill>
                <a:latin typeface="+mj-lt"/>
              </a:rPr>
              <a:t>ATPase</a:t>
            </a:r>
            <a:r>
              <a:rPr lang="en-GB" sz="1700" b="1" dirty="0" smtClean="0">
                <a:solidFill>
                  <a:srgbClr val="C00000"/>
                </a:solidFill>
                <a:latin typeface="+mj-lt"/>
              </a:rPr>
              <a:t> activity </a:t>
            </a:r>
            <a:r>
              <a:rPr lang="en-GB" sz="1700" dirty="0" smtClean="0">
                <a:latin typeface="+mj-lt"/>
              </a:rPr>
              <a:t>of the myosin head immediately cleaves the ATP but leaves the cleavage products, ADP plus phosphate ion, bound to the head.</a:t>
            </a:r>
            <a:endParaRPr lang="en-GB" sz="17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10_12Figure_2-L"/>
          <p:cNvPicPr>
            <a:picLocks noChangeAspect="1" noChangeArrowheads="1"/>
          </p:cNvPicPr>
          <p:nvPr/>
        </p:nvPicPr>
        <p:blipFill>
          <a:blip r:embed="rId3" cstate="print"/>
          <a:srcRect b="6213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4800" y="6019800"/>
            <a:ext cx="8763000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+mj-lt"/>
              </a:rPr>
              <a:t>When the </a:t>
            </a:r>
            <a:r>
              <a:rPr lang="en-GB" sz="2000" u="sng" dirty="0" err="1" smtClean="0">
                <a:latin typeface="+mj-lt"/>
              </a:rPr>
              <a:t>troponin-tropomyosin</a:t>
            </a:r>
            <a:r>
              <a:rPr lang="en-GB" sz="2000" u="sng" dirty="0" smtClean="0">
                <a:latin typeface="+mj-lt"/>
              </a:rPr>
              <a:t> complex </a:t>
            </a:r>
            <a:r>
              <a:rPr lang="en-GB" sz="2000" dirty="0" smtClean="0">
                <a:latin typeface="+mj-lt"/>
              </a:rPr>
              <a:t>binds with </a:t>
            </a:r>
            <a:r>
              <a:rPr lang="en-GB" sz="2000" b="1" dirty="0" smtClean="0">
                <a:latin typeface="+mj-lt"/>
              </a:rPr>
              <a:t>calcium</a:t>
            </a:r>
            <a:r>
              <a:rPr lang="en-GB" sz="2000" dirty="0" smtClean="0">
                <a:latin typeface="+mj-lt"/>
              </a:rPr>
              <a:t> ions, active sites on the </a:t>
            </a:r>
            <a:r>
              <a:rPr lang="en-GB" sz="2000" dirty="0" err="1" smtClean="0">
                <a:latin typeface="+mj-lt"/>
              </a:rPr>
              <a:t>actin</a:t>
            </a:r>
            <a:r>
              <a:rPr lang="en-GB" sz="2000" dirty="0" smtClean="0">
                <a:latin typeface="+mj-lt"/>
              </a:rPr>
              <a:t> filament are uncovered and the myosin heads then bind with these sites.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0_12Figure_3-L"/>
          <p:cNvPicPr>
            <a:picLocks noChangeAspect="1" noChangeArrowheads="1"/>
          </p:cNvPicPr>
          <p:nvPr/>
        </p:nvPicPr>
        <p:blipFill>
          <a:blip r:embed="rId3" cstate="print"/>
          <a:srcRect b="35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6019800"/>
            <a:ext cx="8839200" cy="7694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+mj-lt"/>
              </a:rPr>
              <a:t>With the active sites on the </a:t>
            </a:r>
            <a:r>
              <a:rPr lang="en-US" sz="2200" dirty="0" err="1" smtClean="0">
                <a:latin typeface="+mj-lt"/>
              </a:rPr>
              <a:t>actin</a:t>
            </a:r>
            <a:r>
              <a:rPr lang="en-US" sz="2200" dirty="0" smtClean="0">
                <a:latin typeface="+mj-lt"/>
              </a:rPr>
              <a:t> exposed, the myosin heads bind to the </a:t>
            </a:r>
            <a:r>
              <a:rPr lang="en-US" sz="2200" dirty="0" err="1" smtClean="0">
                <a:latin typeface="+mj-lt"/>
              </a:rPr>
              <a:t>actin</a:t>
            </a:r>
            <a:r>
              <a:rPr lang="en-US" sz="2200" dirty="0" smtClean="0">
                <a:latin typeface="+mj-lt"/>
              </a:rPr>
              <a:t>, forming </a:t>
            </a:r>
            <a:r>
              <a:rPr lang="en-US" sz="2200" b="1" i="1" dirty="0" smtClean="0">
                <a:latin typeface="+mj-lt"/>
              </a:rPr>
              <a:t>cross-bridges.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0_12Figure_4-L"/>
          <p:cNvPicPr>
            <a:picLocks noChangeAspect="1" noChangeArrowheads="1"/>
          </p:cNvPicPr>
          <p:nvPr/>
        </p:nvPicPr>
        <p:blipFill>
          <a:blip r:embed="rId3" cstate="print"/>
          <a:srcRect b="3578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5715000"/>
            <a:ext cx="8534400" cy="101566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+mj-lt"/>
              </a:rPr>
              <a:t>Binding the head of the cross-bridge with the active site causes a conformational change in the head, prompting the head to tilt toward the arm of the cross-bridge and providing the </a:t>
            </a:r>
            <a:r>
              <a:rPr lang="en-GB" sz="2000" b="1" i="1" dirty="0" smtClean="0">
                <a:solidFill>
                  <a:srgbClr val="FF0000"/>
                </a:solidFill>
                <a:latin typeface="+mj-lt"/>
              </a:rPr>
              <a:t>power stroke </a:t>
            </a:r>
            <a:r>
              <a:rPr lang="en-GB" sz="2000" i="1" dirty="0" smtClean="0">
                <a:latin typeface="+mj-lt"/>
              </a:rPr>
              <a:t>for pulling the </a:t>
            </a:r>
            <a:r>
              <a:rPr lang="en-GB" sz="2000" i="1" dirty="0" err="1" smtClean="0">
                <a:latin typeface="+mj-lt"/>
              </a:rPr>
              <a:t>actin</a:t>
            </a:r>
            <a:r>
              <a:rPr lang="en-GB" sz="2000" i="1" dirty="0" smtClean="0">
                <a:latin typeface="+mj-lt"/>
              </a:rPr>
              <a:t> filament.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10_12Figure_5-L"/>
          <p:cNvPicPr>
            <a:picLocks noChangeAspect="1" noChangeArrowheads="1"/>
          </p:cNvPicPr>
          <p:nvPr/>
        </p:nvPicPr>
        <p:blipFill>
          <a:blip r:embed="rId3" cstate="print"/>
          <a:srcRect b="3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5858470"/>
            <a:ext cx="8915400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latin typeface="+mj-lt"/>
              </a:rPr>
              <a:t>Once the head of the cross-bridge tilts, ADP and phosphate ion are released and new molecule of ATP binds. This binding of new ATP causes </a:t>
            </a:r>
            <a:r>
              <a:rPr lang="en-GB" b="1" dirty="0" smtClean="0">
                <a:solidFill>
                  <a:srgbClr val="0000CC"/>
                </a:solidFill>
                <a:latin typeface="+mj-lt"/>
              </a:rPr>
              <a:t>detachment </a:t>
            </a:r>
            <a:r>
              <a:rPr lang="en-GB" dirty="0" smtClean="0">
                <a:latin typeface="+mj-lt"/>
              </a:rPr>
              <a:t>of the head from the </a:t>
            </a:r>
            <a:r>
              <a:rPr lang="en-GB" dirty="0" err="1" smtClean="0">
                <a:latin typeface="+mj-lt"/>
              </a:rPr>
              <a:t>actin</a:t>
            </a:r>
            <a:r>
              <a:rPr lang="en-GB" dirty="0" smtClean="0">
                <a:latin typeface="+mj-lt"/>
              </a:rPr>
              <a:t>.</a:t>
            </a:r>
            <a:endParaRPr lang="en-GB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10_12Figure_6-L"/>
          <p:cNvPicPr>
            <a:picLocks noChangeAspect="1" noChangeArrowheads="1"/>
          </p:cNvPicPr>
          <p:nvPr/>
        </p:nvPicPr>
        <p:blipFill>
          <a:blip r:embed="rId3" cstate="print"/>
          <a:srcRect b="3687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5943600"/>
            <a:ext cx="8610600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+mj-lt"/>
              </a:rPr>
              <a:t>The new ATP is cleaved to begin the next cycle which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“cocks” </a:t>
            </a:r>
            <a:r>
              <a:rPr lang="en-GB" sz="2000" dirty="0" smtClean="0">
                <a:latin typeface="+mj-lt"/>
              </a:rPr>
              <a:t>the head back to its perpendicular condition, ready to begin the new power stroke cycle.</a:t>
            </a:r>
            <a:endParaRPr lang="en-GB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16836"/>
            <a:ext cx="8610600" cy="3802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dirty="0" smtClean="0">
                <a:latin typeface="+mj-lt"/>
              </a:rPr>
              <a:t>Know and describe the followings:</a:t>
            </a:r>
          </a:p>
          <a:p>
            <a:pPr marL="274320" indent="-274320" algn="just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500" dirty="0" smtClean="0">
                <a:latin typeface="+mj-lt"/>
                <a:sym typeface="Wingdings" pitchFamily="2" charset="2"/>
              </a:rPr>
              <a:t>The physiologic anatomy of the skeletal muscle.</a:t>
            </a:r>
          </a:p>
          <a:p>
            <a:pPr marL="274320" indent="-274320" algn="just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GB" sz="2500" dirty="0" smtClean="0">
                <a:latin typeface="+mj-lt"/>
              </a:rPr>
              <a:t>The general mechanism of skeletal muscle contraction.</a:t>
            </a:r>
          </a:p>
          <a:p>
            <a:pPr marL="274320" indent="-274320" algn="just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US" sz="2500" dirty="0" smtClean="0">
                <a:latin typeface="+mj-lt"/>
                <a:cs typeface="Arial" charset="0"/>
                <a:sym typeface="Wingdings" pitchFamily="2" charset="2"/>
              </a:rPr>
              <a:t>The molecular mechanism of skeletal muscle contraction &amp; relaxation. </a:t>
            </a:r>
          </a:p>
          <a:p>
            <a:pPr marL="274320" indent="-274320" algn="just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r>
              <a:rPr lang="en-GB" sz="2500" dirty="0" smtClean="0">
                <a:latin typeface="+mj-lt"/>
              </a:rPr>
              <a:t>Sliding filament mechanism.</a:t>
            </a:r>
            <a:endParaRPr lang="en-US" sz="2500" dirty="0">
              <a:latin typeface="+mj-lt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0005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GB" sz="3400" b="1" u="sng" dirty="0" smtClean="0">
              <a:solidFill>
                <a:srgbClr val="92D050"/>
              </a:solidFill>
            </a:endParaRPr>
          </a:p>
          <a:p>
            <a:pPr algn="ctr"/>
            <a:r>
              <a:rPr lang="en-GB" sz="3400" b="1" u="sng" dirty="0" smtClean="0">
                <a:solidFill>
                  <a:srgbClr val="7030A0"/>
                </a:solidFill>
              </a:rPr>
              <a:t>Objectives of the lecture</a:t>
            </a:r>
          </a:p>
          <a:p>
            <a:pPr algn="l"/>
            <a:endParaRPr lang="en-GB" sz="3000" dirty="0" smtClean="0">
              <a:solidFill>
                <a:srgbClr val="FFFF00"/>
              </a:solidFill>
            </a:endParaRPr>
          </a:p>
          <a:p>
            <a:pPr marL="179388" indent="-88900" algn="l"/>
            <a:r>
              <a:rPr lang="en-GB" sz="2600" dirty="0" smtClean="0">
                <a:solidFill>
                  <a:srgbClr val="FF0000"/>
                </a:solidFill>
              </a:rPr>
              <a:t> At the end of the lecture the student should be able  to: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4" descr="actin_myosin_anim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09600"/>
            <a:ext cx="60486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5334000"/>
            <a:ext cx="7620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What is Rigor Mortis ?</a:t>
            </a:r>
            <a:r>
              <a:rPr lang="ar-SA" sz="25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GB" sz="25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en-GB" sz="2500" dirty="0" smtClean="0">
                <a:latin typeface="+mj-lt"/>
              </a:rPr>
              <a:t>The </a:t>
            </a:r>
            <a:r>
              <a:rPr lang="en-GB" sz="2500" i="1" dirty="0" smtClean="0">
                <a:latin typeface="+mj-lt"/>
              </a:rPr>
              <a:t>contracture</a:t>
            </a:r>
            <a:r>
              <a:rPr lang="en-GB" sz="2500" dirty="0" smtClean="0">
                <a:latin typeface="+mj-lt"/>
              </a:rPr>
              <a:t> of skeletal muscles that begins several hours after death due to the loss of ATP.</a:t>
            </a:r>
            <a:endParaRPr lang="en-US" sz="2500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1123146"/>
            <a:ext cx="8305800" cy="2362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Excitation of Skeletal Muscle: Neuromuscular Transmission and Excitation-Contraction</a:t>
            </a:r>
            <a:r>
              <a:rPr lang="en-GB" sz="4000" dirty="0" smtClean="0"/>
              <a:t> </a:t>
            </a:r>
            <a:r>
              <a:rPr lang="en-US" sz="4000" dirty="0" smtClean="0">
                <a:solidFill>
                  <a:srgbClr val="FFC000"/>
                </a:solidFill>
              </a:rPr>
              <a:t>Coupling</a:t>
            </a:r>
            <a:br>
              <a:rPr lang="en-US" sz="4000" dirty="0" smtClean="0">
                <a:solidFill>
                  <a:srgbClr val="FFC000"/>
                </a:solidFill>
              </a:rPr>
            </a:b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5298757"/>
            <a:ext cx="640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Dr. Mohammed </a:t>
            </a:r>
            <a:r>
              <a:rPr lang="en-GB" sz="2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egoe Print" pitchFamily="2" charset="0"/>
              </a:rPr>
              <a:t>Alotaibi</a:t>
            </a:r>
            <a:endParaRPr lang="en-GB" sz="2600" dirty="0">
              <a:solidFill>
                <a:schemeClr val="accent6">
                  <a:lumMod val="60000"/>
                  <a:lumOff val="40000"/>
                </a:schemeClr>
              </a:solidFill>
              <a:latin typeface="Segoe Print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324761"/>
            <a:ext cx="853440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812800" indent="-812800" algn="ctr"/>
            <a:endParaRPr lang="en-US" sz="2000" dirty="0" smtClean="0">
              <a:solidFill>
                <a:schemeClr val="accent3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marL="812800" indent="-812800" algn="ctr"/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Textbook of medical physiology Guyton &amp; Hall (13</a:t>
            </a:r>
            <a:r>
              <a:rPr lang="en-US" sz="2000" baseline="30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th</a:t>
            </a:r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 edition)</a:t>
            </a:r>
          </a:p>
          <a:p>
            <a:pPr marL="812800" indent="-812800" algn="ctr"/>
            <a:endParaRPr lang="en-US" sz="2000" dirty="0" smtClean="0">
              <a:solidFill>
                <a:schemeClr val="accent3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 marL="812800" indent="-812800" algn="ctr"/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UNIT II  CHAPTER 7</a:t>
            </a:r>
          </a:p>
        </p:txBody>
      </p:sp>
    </p:spTree>
    <p:extLst>
      <p:ext uri="{BB962C8B-B14F-4D97-AF65-F5344CB8AC3E}">
        <p14:creationId xmlns:p14="http://schemas.microsoft.com/office/powerpoint/2010/main" val="401929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133601"/>
            <a:ext cx="8610600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dirty="0" smtClean="0"/>
              <a:t>Know and describe the followings:</a:t>
            </a:r>
          </a:p>
          <a:p>
            <a:pPr>
              <a:lnSpc>
                <a:spcPct val="150000"/>
              </a:lnSpc>
            </a:pPr>
            <a:r>
              <a:rPr lang="en-US" sz="2500" dirty="0" smtClean="0"/>
              <a:t>- The physiologic anatomy of Neuromuscular Junction (NMJ).</a:t>
            </a:r>
            <a:endParaRPr lang="en-GB" sz="2500" dirty="0" smtClean="0"/>
          </a:p>
          <a:p>
            <a:pPr>
              <a:lnSpc>
                <a:spcPct val="150000"/>
              </a:lnSpc>
            </a:pPr>
            <a:r>
              <a:rPr lang="en-US" sz="2500" dirty="0" smtClean="0"/>
              <a:t>- Motor end plate, synaptic trough/ gutter/ cleft.</a:t>
            </a:r>
            <a:endParaRPr lang="en-GB" sz="250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500" dirty="0" smtClean="0"/>
              <a:t>Motor End Plate potential and how action potential and excitation-contraction coupling are generated in skeletal muscle.</a:t>
            </a:r>
            <a:endParaRPr lang="en-GB" sz="2500" dirty="0" smtClean="0"/>
          </a:p>
          <a:p>
            <a:pPr>
              <a:lnSpc>
                <a:spcPct val="150000"/>
              </a:lnSpc>
            </a:pPr>
            <a:r>
              <a:rPr lang="en-US" sz="2500" dirty="0" smtClean="0"/>
              <a:t>- Drugs/ diseases affecting the neuromuscular transmission.</a:t>
            </a:r>
            <a:endParaRPr lang="en-GB" sz="25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0005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GB" sz="3400" b="1" u="sng" dirty="0" smtClean="0">
              <a:solidFill>
                <a:srgbClr val="92D050"/>
              </a:solidFill>
            </a:endParaRPr>
          </a:p>
          <a:p>
            <a:pPr algn="ctr"/>
            <a:r>
              <a:rPr lang="en-GB" sz="3400" b="1" u="sng" dirty="0" smtClean="0">
                <a:solidFill>
                  <a:srgbClr val="7030A0"/>
                </a:solidFill>
              </a:rPr>
              <a:t>Objectives of the lecture</a:t>
            </a:r>
          </a:p>
          <a:p>
            <a:pPr algn="l"/>
            <a:endParaRPr lang="en-GB" sz="3000" dirty="0" smtClean="0">
              <a:solidFill>
                <a:srgbClr val="FFFF00"/>
              </a:solidFill>
            </a:endParaRPr>
          </a:p>
          <a:p>
            <a:pPr marL="179388" indent="-88900" algn="l"/>
            <a:r>
              <a:rPr lang="en-GB" sz="2600" dirty="0" smtClean="0">
                <a:solidFill>
                  <a:srgbClr val="FF0000"/>
                </a:solidFill>
              </a:rPr>
              <a:t> At the end of the lecture the student should be able to:</a:t>
            </a:r>
          </a:p>
        </p:txBody>
      </p:sp>
    </p:spTree>
    <p:extLst>
      <p:ext uri="{BB962C8B-B14F-4D97-AF65-F5344CB8AC3E}">
        <p14:creationId xmlns:p14="http://schemas.microsoft.com/office/powerpoint/2010/main" val="136016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932688"/>
            <a:ext cx="8382000" cy="438912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Physiologic Anatomy of the Neuromuscular Junction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905000"/>
            <a:ext cx="3200400" cy="5626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Motor End Plate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Synaptic trough/ gutter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+mj-lt"/>
              </a:rPr>
              <a:t>Presynaptic</a:t>
            </a:r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 terminal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 Postsynaptic terminal</a:t>
            </a:r>
            <a:endParaRPr lang="en-US" sz="2200" b="1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Synaptic space/cleft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Subneural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cleft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Acetylcholine (Ach)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 Synaptic vesicles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+mj-lt"/>
              </a:rPr>
              <a:t>Acetylcholinesterase</a:t>
            </a:r>
            <a:endParaRPr lang="en-US" sz="2200" b="1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200" b="1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22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Picture 5" descr="S9781416045748-007-f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1529" y="1943583"/>
            <a:ext cx="5546271" cy="49144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66557" y="6504801"/>
            <a:ext cx="625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Fig. 7.1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9213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EUROMUSCULAR TRANSMISSIONWMV[2]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76400" y="1981200"/>
            <a:ext cx="5867400" cy="4724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60573"/>
            <a:ext cx="8610600" cy="17639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500" b="1" dirty="0" smtClean="0">
                <a:solidFill>
                  <a:srgbClr val="FF0000"/>
                </a:solidFill>
                <a:latin typeface="+mj-lt"/>
              </a:rPr>
              <a:t>Transmission of impulses from nerve endings to skeletal muscle </a:t>
            </a:r>
            <a:r>
              <a:rPr lang="en-GB" sz="2500" b="1" dirty="0" err="1" smtClean="0">
                <a:solidFill>
                  <a:srgbClr val="FF0000"/>
                </a:solidFill>
                <a:latin typeface="+mj-lt"/>
              </a:rPr>
              <a:t>fibers</a:t>
            </a:r>
            <a:r>
              <a:rPr lang="en-GB" sz="2500" b="1" dirty="0" smtClean="0">
                <a:solidFill>
                  <a:srgbClr val="FF0000"/>
                </a:solidFill>
                <a:latin typeface="+mj-lt"/>
              </a:rPr>
              <a:t> occurs via: </a:t>
            </a:r>
          </a:p>
          <a:p>
            <a:pPr algn="ctr">
              <a:lnSpc>
                <a:spcPct val="150000"/>
              </a:lnSpc>
            </a:pPr>
            <a:r>
              <a:rPr lang="en-GB" sz="2500" b="1" dirty="0" smtClean="0">
                <a:latin typeface="+mj-lt"/>
              </a:rPr>
              <a:t>THE NEUROMUSCULAR JUNCTION (NMJ)</a:t>
            </a:r>
            <a:endParaRPr lang="en-GB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942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63106" y="6324600"/>
            <a:ext cx="652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Fig. 7.2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914401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Secretion of Acetylcholine by the Nerve Terminals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>
              <a:solidFill>
                <a:srgbClr val="002060"/>
              </a:solidFill>
              <a:latin typeface="+mj-lt"/>
            </a:endParaRPr>
          </a:p>
          <a:p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4" descr="S9781416045748-007-f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3021" y="1828800"/>
            <a:ext cx="4318579" cy="4343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2057400"/>
            <a:ext cx="42672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3600" dirty="0" smtClean="0">
                <a:latin typeface="+mj-lt"/>
                <a:cs typeface="Arial" pitchFamily="34" charset="0"/>
              </a:rPr>
              <a:t> </a:t>
            </a:r>
            <a:r>
              <a:rPr lang="en-GB" sz="2200" dirty="0" smtClean="0">
                <a:latin typeface="+mj-lt"/>
                <a:cs typeface="Arial" pitchFamily="34" charset="0"/>
              </a:rPr>
              <a:t>125 vesicles of Ach are released.</a:t>
            </a:r>
          </a:p>
          <a:p>
            <a:endParaRPr lang="en-GB" sz="2200" dirty="0" smtClean="0">
              <a:latin typeface="+mj-lt"/>
              <a:cs typeface="Arial" pitchFamily="34" charset="0"/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en-GB" sz="3600" dirty="0" smtClean="0">
                <a:latin typeface="+mj-lt"/>
                <a:cs typeface="Arial" pitchFamily="34" charset="0"/>
              </a:rPr>
              <a:t> </a:t>
            </a:r>
            <a:r>
              <a:rPr lang="en-GB" sz="2200" i="1" dirty="0" smtClean="0">
                <a:latin typeface="+mj-lt"/>
                <a:cs typeface="Arial" pitchFamily="34" charset="0"/>
              </a:rPr>
              <a:t>Voltage-gated calcium channels.</a:t>
            </a:r>
            <a:endParaRPr lang="en-US" sz="2200" dirty="0" smtClean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 marL="179388" indent="-179388"/>
            <a:endParaRPr lang="en-GB" sz="2200" dirty="0" smtClean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200" dirty="0" smtClean="0">
                <a:latin typeface="+mj-lt"/>
                <a:cs typeface="Arial" pitchFamily="34" charset="0"/>
              </a:rPr>
              <a:t> </a:t>
            </a:r>
            <a:r>
              <a:rPr lang="en-US" sz="2200" dirty="0" smtClean="0">
                <a:latin typeface="+mj-lt"/>
                <a:cs typeface="Arial" pitchFamily="34" charset="0"/>
              </a:rPr>
              <a:t>Acetylcholine receptors               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(Ach-gated ion channels).</a:t>
            </a:r>
            <a:endParaRPr lang="en-GB" sz="2200" i="1" dirty="0" smtClean="0">
              <a:latin typeface="+mj-lt"/>
              <a:cs typeface="Arial" pitchFamily="34" charset="0"/>
            </a:endParaRPr>
          </a:p>
          <a:p>
            <a:endParaRPr lang="en-GB" sz="2200" i="1" dirty="0" smtClean="0"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3200" i="1" dirty="0" smtClean="0">
                <a:latin typeface="+mj-lt"/>
                <a:cs typeface="Arial" pitchFamily="34" charset="0"/>
              </a:rPr>
              <a:t> </a:t>
            </a:r>
            <a:r>
              <a:rPr lang="en-GB" sz="2200" i="1" dirty="0" smtClean="0">
                <a:latin typeface="+mj-lt"/>
                <a:cs typeface="Arial" pitchFamily="34" charset="0"/>
              </a:rPr>
              <a:t>Voltage-gated Na+ channels. </a:t>
            </a:r>
            <a:endParaRPr lang="en-GB" sz="2200" dirty="0" smtClean="0">
              <a:latin typeface="+mj-lt"/>
              <a:cs typeface="Arial" pitchFamily="34" charset="0"/>
            </a:endParaRPr>
          </a:p>
          <a:p>
            <a:endParaRPr lang="en-GB" sz="30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7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9781416045748-007-f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0"/>
            <a:ext cx="3886200" cy="640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6396335"/>
            <a:ext cx="2882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Fig. 7.3  Acetylcholine gated channels</a:t>
            </a:r>
          </a:p>
          <a:p>
            <a:r>
              <a:rPr lang="en-US" sz="1200" dirty="0" smtClean="0"/>
              <a:t>              A. Closed  B.  After </a:t>
            </a:r>
            <a:r>
              <a:rPr lang="en-US" sz="1200" dirty="0" err="1" smtClean="0"/>
              <a:t>AcH</a:t>
            </a:r>
            <a:r>
              <a:rPr lang="en-US" sz="1200" dirty="0" smtClean="0"/>
              <a:t> attaches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502920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lvl="2" indent="-344488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u="sng" dirty="0" smtClean="0">
                <a:latin typeface="+mj-lt"/>
              </a:rPr>
              <a:t>Two</a:t>
            </a:r>
            <a:r>
              <a:rPr lang="en-US" sz="2200" dirty="0" smtClean="0">
                <a:latin typeface="+mj-lt"/>
              </a:rPr>
              <a:t> molecules of Ach must attach to the receptor.</a:t>
            </a:r>
          </a:p>
          <a:p>
            <a:pPr marL="358775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+mj-lt"/>
              </a:rPr>
              <a:t>Ach-channels open and allow Na</a:t>
            </a:r>
            <a:r>
              <a:rPr lang="en-US" sz="2200" baseline="30000" dirty="0" smtClean="0">
                <a:latin typeface="+mj-lt"/>
              </a:rPr>
              <a:t>+</a:t>
            </a:r>
            <a:r>
              <a:rPr lang="en-US" sz="2200" dirty="0" smtClean="0">
                <a:latin typeface="+mj-lt"/>
              </a:rPr>
              <a:t>, Ca</a:t>
            </a:r>
            <a:r>
              <a:rPr lang="en-US" sz="2200" baseline="30000" dirty="0" smtClean="0">
                <a:latin typeface="+mj-lt"/>
              </a:rPr>
              <a:t>+</a:t>
            </a:r>
            <a:r>
              <a:rPr lang="en-US" sz="2200" dirty="0" smtClean="0">
                <a:latin typeface="+mj-lt"/>
              </a:rPr>
              <a:t>, or K</a:t>
            </a:r>
            <a:r>
              <a:rPr lang="en-US" sz="2200" baseline="30000" dirty="0" smtClean="0">
                <a:latin typeface="+mj-lt"/>
              </a:rPr>
              <a:t>+</a:t>
            </a:r>
            <a:r>
              <a:rPr lang="en-US" sz="2200" dirty="0" smtClean="0">
                <a:latin typeface="+mj-lt"/>
              </a:rPr>
              <a:t> ions to move through easily; but not negative ions such as </a:t>
            </a:r>
            <a:r>
              <a:rPr lang="en-US" sz="2200" dirty="0" err="1" smtClean="0">
                <a:latin typeface="+mj-lt"/>
              </a:rPr>
              <a:t>Cl</a:t>
            </a:r>
            <a:r>
              <a:rPr lang="en-US" sz="2200" baseline="30000" dirty="0" smtClean="0">
                <a:latin typeface="+mj-lt"/>
              </a:rPr>
              <a:t>-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+mj-lt"/>
              </a:rPr>
              <a:t>  More Na+ ions will pass through which </a:t>
            </a:r>
            <a:r>
              <a:rPr lang="en-GB" sz="2200" dirty="0" smtClean="0">
                <a:latin typeface="+mj-lt"/>
              </a:rPr>
              <a:t>creates a </a:t>
            </a:r>
            <a:r>
              <a:rPr lang="en-GB" sz="2200" u="sng" dirty="0" smtClean="0">
                <a:latin typeface="+mj-lt"/>
              </a:rPr>
              <a:t>local positive potential change </a:t>
            </a:r>
            <a:r>
              <a:rPr lang="en-GB" sz="2200" dirty="0" smtClean="0">
                <a:latin typeface="+mj-lt"/>
              </a:rPr>
              <a:t>inside the muscle </a:t>
            </a:r>
            <a:r>
              <a:rPr lang="en-GB" sz="2200" dirty="0" err="1" smtClean="0">
                <a:latin typeface="+mj-lt"/>
              </a:rPr>
              <a:t>fiber</a:t>
            </a:r>
            <a:r>
              <a:rPr lang="en-GB" sz="2200" dirty="0" smtClean="0">
                <a:latin typeface="+mj-lt"/>
              </a:rPr>
              <a:t> membrane, called the </a:t>
            </a:r>
            <a:r>
              <a:rPr lang="en-GB" sz="2200" b="1" i="1" dirty="0" smtClean="0">
                <a:solidFill>
                  <a:srgbClr val="FF0000"/>
                </a:solidFill>
                <a:latin typeface="+mj-lt"/>
              </a:rPr>
              <a:t>end plate potential (EPP).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200" b="1" i="1" dirty="0" smtClean="0">
                <a:latin typeface="+mj-lt"/>
              </a:rPr>
              <a:t> </a:t>
            </a:r>
            <a:r>
              <a:rPr lang="en-GB" sz="2200" dirty="0" smtClean="0">
                <a:latin typeface="+mj-lt"/>
              </a:rPr>
              <a:t>EPP spreads along the muscle membrane</a:t>
            </a:r>
            <a:endParaRPr lang="en-US" sz="2200" dirty="0">
              <a:latin typeface="+mj-lt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0"/>
            <a:ext cx="5257800" cy="1066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 of Ach on the Postsynaptic Muscle Membrane</a:t>
            </a:r>
          </a:p>
        </p:txBody>
      </p:sp>
    </p:spTree>
    <p:extLst>
      <p:ext uri="{BB962C8B-B14F-4D97-AF65-F5344CB8AC3E}">
        <p14:creationId xmlns:p14="http://schemas.microsoft.com/office/powerpoint/2010/main" val="308800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9781416045748-007-f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1981200"/>
            <a:ext cx="5410200" cy="4800600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1447800" y="152400"/>
            <a:ext cx="60960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EPP opens Voltage</a:t>
            </a:r>
            <a:r>
              <a:rPr kumimoji="0" lang="en-US" sz="27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gated Na+ Channels</a:t>
            </a:r>
            <a:endParaRPr kumimoji="0" lang="en-US" sz="27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371600"/>
            <a:ext cx="35052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2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/>
              <a:t> Sudden influx of Na</a:t>
            </a:r>
            <a:r>
              <a:rPr lang="en-US" sz="2200" baseline="30000" dirty="0" smtClean="0"/>
              <a:t>+</a:t>
            </a:r>
            <a:r>
              <a:rPr lang="en-US" sz="2200" dirty="0" smtClean="0"/>
              <a:t> </a:t>
            </a:r>
            <a:r>
              <a:rPr lang="en-GB" sz="2200" dirty="0" smtClean="0"/>
              <a:t>when Ach-gated channels open </a:t>
            </a:r>
            <a:r>
              <a:rPr lang="en-US" sz="2200" dirty="0" smtClean="0"/>
              <a:t> increases electrical potential in the positive direction as much as 50-75 mV and creates a local EPP. This will open voltage gated Na+ channels.</a:t>
            </a:r>
          </a:p>
        </p:txBody>
      </p:sp>
    </p:spTree>
    <p:extLst>
      <p:ext uri="{BB962C8B-B14F-4D97-AF65-F5344CB8AC3E}">
        <p14:creationId xmlns:p14="http://schemas.microsoft.com/office/powerpoint/2010/main" val="18148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8836" y="131802"/>
            <a:ext cx="7153563" cy="5078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002060"/>
                </a:solidFill>
              </a:rPr>
              <a:t>   Spread of the AP via Transverse Tubules</a:t>
            </a:r>
            <a:endParaRPr lang="en-US" sz="27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S9781416045748-007-f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799" y="1066800"/>
            <a:ext cx="4572001" cy="52578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" y="932688"/>
            <a:ext cx="4267200" cy="43891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500" b="1" dirty="0" smtClean="0"/>
              <a:t>  Excitation-Contraction Coupling</a:t>
            </a:r>
            <a:endParaRPr lang="en-US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1600200"/>
            <a:ext cx="457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T-Tubule-</a:t>
            </a:r>
            <a:r>
              <a:rPr lang="en-US" sz="2200" b="1" dirty="0" err="1" smtClean="0">
                <a:solidFill>
                  <a:srgbClr val="002060"/>
                </a:solidFill>
                <a:latin typeface="+mj-lt"/>
              </a:rPr>
              <a:t>Sarcoplasmic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</a:rPr>
              <a:t> Reticulum System.</a:t>
            </a:r>
          </a:p>
          <a:p>
            <a:pPr marL="84138" lvl="1" indent="-22225">
              <a:lnSpc>
                <a:spcPct val="150000"/>
              </a:lnSpc>
              <a:buFontTx/>
              <a:buChar char="-"/>
            </a:pPr>
            <a:r>
              <a:rPr lang="en-US" sz="2200" b="1" dirty="0" smtClean="0">
                <a:latin typeface="+mj-lt"/>
              </a:rPr>
              <a:t>T-tubules</a:t>
            </a:r>
            <a:r>
              <a:rPr lang="en-US" sz="2200" dirty="0" smtClean="0">
                <a:latin typeface="+mj-lt"/>
              </a:rPr>
              <a:t> are small and run transverse to the myofibrils.</a:t>
            </a:r>
          </a:p>
          <a:p>
            <a:pPr marL="84138" lvl="1" indent="-22225">
              <a:lnSpc>
                <a:spcPct val="150000"/>
              </a:lnSpc>
            </a:pPr>
            <a:endParaRPr lang="en-US" sz="2200" dirty="0" smtClean="0">
              <a:latin typeface="+mj-lt"/>
            </a:endParaRPr>
          </a:p>
          <a:p>
            <a:pPr marL="84138" lvl="1" indent="-22225">
              <a:lnSpc>
                <a:spcPct val="150000"/>
              </a:lnSpc>
            </a:pPr>
            <a:r>
              <a:rPr lang="en-US" sz="2200" dirty="0" smtClean="0">
                <a:latin typeface="+mj-lt"/>
              </a:rPr>
              <a:t>- The </a:t>
            </a:r>
            <a:r>
              <a:rPr lang="en-US" sz="2200" b="1" dirty="0" err="1" smtClean="0">
                <a:latin typeface="+mj-lt"/>
              </a:rPr>
              <a:t>sarcoplasmic</a:t>
            </a:r>
            <a:r>
              <a:rPr lang="en-US" sz="2200" b="1" dirty="0" smtClean="0">
                <a:latin typeface="+mj-lt"/>
              </a:rPr>
              <a:t> reticulum </a:t>
            </a:r>
            <a:r>
              <a:rPr lang="en-US" sz="2200" dirty="0" smtClean="0">
                <a:latin typeface="+mj-lt"/>
              </a:rPr>
              <a:t>is composed of 2 parts:</a:t>
            </a:r>
          </a:p>
          <a:p>
            <a:pPr marL="84138" lvl="2" indent="-22225">
              <a:lnSpc>
                <a:spcPct val="150000"/>
              </a:lnSpc>
            </a:pPr>
            <a:r>
              <a:rPr lang="en-US" sz="2200" dirty="0" smtClean="0">
                <a:latin typeface="+mj-lt"/>
              </a:rPr>
              <a:t>	(1)   large chambers called terminal </a:t>
            </a:r>
            <a:r>
              <a:rPr lang="en-US" sz="2200" dirty="0" err="1" smtClean="0">
                <a:latin typeface="+mj-lt"/>
              </a:rPr>
              <a:t>cisternae</a:t>
            </a:r>
            <a:endParaRPr lang="en-US" sz="2200" dirty="0" smtClean="0">
              <a:latin typeface="+mj-lt"/>
            </a:endParaRPr>
          </a:p>
          <a:p>
            <a:pPr marL="84138" lvl="2" indent="-22225">
              <a:lnSpc>
                <a:spcPct val="150000"/>
              </a:lnSpc>
            </a:pPr>
            <a:r>
              <a:rPr lang="en-US" sz="2200" dirty="0" smtClean="0">
                <a:latin typeface="+mj-lt"/>
              </a:rPr>
              <a:t>	(2)  long longitudinal tubules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9600" y="5334000"/>
            <a:ext cx="47244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+mj-lt"/>
              </a:rPr>
              <a:t>The T tubule action potentials cause Ca++ release inside the muscle </a:t>
            </a:r>
            <a:r>
              <a:rPr lang="en-GB" dirty="0" err="1" smtClean="0">
                <a:solidFill>
                  <a:srgbClr val="FF0000"/>
                </a:solidFill>
                <a:latin typeface="+mj-lt"/>
              </a:rPr>
              <a:t>fiber</a:t>
            </a:r>
            <a:r>
              <a:rPr lang="en-GB" dirty="0" smtClean="0">
                <a:solidFill>
                  <a:srgbClr val="FF0000"/>
                </a:solidFill>
                <a:latin typeface="+mj-lt"/>
              </a:rPr>
              <a:t> in the immediate vicinity of the myofibrils, and this Ca++ then cause contraction. This overall process is called </a:t>
            </a:r>
            <a:r>
              <a:rPr lang="en-GB" i="1" dirty="0" smtClean="0">
                <a:solidFill>
                  <a:srgbClr val="002060"/>
                </a:solidFill>
                <a:latin typeface="+mj-lt"/>
              </a:rPr>
              <a:t>excitation-contraction coupling</a:t>
            </a:r>
            <a:r>
              <a:rPr lang="en-GB" dirty="0" smtClean="0">
                <a:solidFill>
                  <a:srgbClr val="FF0000"/>
                </a:solidFill>
                <a:latin typeface="+mj-lt"/>
              </a:rPr>
              <a:t>.</a:t>
            </a:r>
            <a:endParaRPr lang="en-GB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072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382554"/>
            <a:ext cx="4114800" cy="5170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0488" lvl="1" indent="-14288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200" dirty="0" smtClean="0">
                <a:latin typeface="+mj-lt"/>
              </a:rPr>
              <a:t> As the AP reaches the T-tubule, the voltage change is sensed by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dihydropyridine receptors (DHP) </a:t>
            </a:r>
            <a:r>
              <a:rPr lang="en-US" sz="2200" dirty="0" smtClean="0">
                <a:latin typeface="+mj-lt"/>
              </a:rPr>
              <a:t>linked to calcium release channels (</a:t>
            </a:r>
            <a:r>
              <a:rPr lang="en-US" sz="2200" dirty="0" err="1" smtClean="0">
                <a:latin typeface="+mj-lt"/>
              </a:rPr>
              <a:t>Ryanodine</a:t>
            </a:r>
            <a:r>
              <a:rPr lang="en-US" sz="2200" dirty="0" smtClean="0">
                <a:latin typeface="+mj-lt"/>
              </a:rPr>
              <a:t> receptors) which triggers the release of Ca</a:t>
            </a:r>
            <a:r>
              <a:rPr lang="en-US" sz="2200" baseline="30000" dirty="0" smtClean="0">
                <a:latin typeface="+mj-lt"/>
              </a:rPr>
              <a:t>++</a:t>
            </a:r>
            <a:r>
              <a:rPr lang="en-US" sz="2200" dirty="0" smtClean="0">
                <a:latin typeface="+mj-lt"/>
              </a:rPr>
              <a:t> initiating contraction.</a:t>
            </a:r>
          </a:p>
          <a:p>
            <a:pPr marL="90488" lvl="1" indent="-14288">
              <a:lnSpc>
                <a:spcPct val="150000"/>
              </a:lnSpc>
            </a:pPr>
            <a:endParaRPr lang="en-US" sz="22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smtClean="0">
                <a:solidFill>
                  <a:srgbClr val="0070C0"/>
                </a:solidFill>
                <a:latin typeface="+mj-lt"/>
              </a:rPr>
              <a:t>Calcium pump 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removes calcium ions after contraction occurs. 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 Calcium binds to </a:t>
            </a:r>
            <a:r>
              <a:rPr lang="en-US" sz="2200" i="1" dirty="0" err="1" smtClean="0">
                <a:solidFill>
                  <a:srgbClr val="C00000"/>
                </a:solidFill>
                <a:latin typeface="+mj-lt"/>
              </a:rPr>
              <a:t>calsequestrin</a:t>
            </a:r>
            <a:r>
              <a:rPr lang="en-US" sz="2200" i="1" dirty="0" smtClean="0">
                <a:solidFill>
                  <a:srgbClr val="C00000"/>
                </a:solidFill>
                <a:latin typeface="+mj-lt"/>
              </a:rPr>
              <a:t>.</a:t>
            </a:r>
            <a:endParaRPr lang="en-US" sz="2200" i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609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rgbClr val="002060"/>
                </a:solidFill>
              </a:rPr>
              <a:t>  Release of Calcium Ions by the </a:t>
            </a:r>
            <a:r>
              <a:rPr lang="en-US" sz="2600" b="1" dirty="0" err="1" smtClean="0">
                <a:solidFill>
                  <a:srgbClr val="002060"/>
                </a:solidFill>
              </a:rPr>
              <a:t>Sarcoplasmic</a:t>
            </a:r>
            <a:r>
              <a:rPr lang="en-US" sz="2600" b="1" dirty="0" smtClean="0">
                <a:solidFill>
                  <a:srgbClr val="002060"/>
                </a:solidFill>
              </a:rPr>
              <a:t> Reticulum</a:t>
            </a:r>
          </a:p>
        </p:txBody>
      </p:sp>
      <p:pic>
        <p:nvPicPr>
          <p:cNvPr id="5" name="Picture 4" descr="S9781416045748-007-f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914400"/>
            <a:ext cx="4800600" cy="53519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6504801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Fig. 7.6  Excitation-contraction coupling in skeletal muscle.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737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7"/>
          <p:cNvSpPr>
            <a:spLocks noGrp="1"/>
          </p:cNvSpPr>
          <p:nvPr>
            <p:ph idx="1"/>
          </p:nvPr>
        </p:nvSpPr>
        <p:spPr>
          <a:xfrm>
            <a:off x="468313" y="333375"/>
            <a:ext cx="8424862" cy="4530725"/>
          </a:xfrm>
        </p:spPr>
        <p:txBody>
          <a:bodyPr/>
          <a:lstStyle/>
          <a:p>
            <a:pPr eaLnBrk="1" hangingPunct="1">
              <a:buNone/>
            </a:pPr>
            <a:endParaRPr lang="en-US" sz="2200" dirty="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200" dirty="0" smtClean="0">
                <a:cs typeface="Times New Roman" pitchFamily="18" charset="0"/>
              </a:rPr>
              <a:t/>
            </a:r>
            <a:br>
              <a:rPr lang="en-US" sz="2200" dirty="0" smtClean="0">
                <a:cs typeface="Times New Roman" pitchFamily="18" charset="0"/>
              </a:rPr>
            </a:br>
            <a:endParaRPr lang="en-US" sz="2200" dirty="0" smtClean="0"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429" t="11438" r="17266" b="6250"/>
          <a:stretch>
            <a:fillRect/>
          </a:stretch>
        </p:blipFill>
        <p:spPr bwMode="auto">
          <a:xfrm>
            <a:off x="35496" y="27384"/>
            <a:ext cx="9036496" cy="683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62200" y="152400"/>
            <a:ext cx="1828800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Organization of skeletal muscle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947042" y="404664"/>
            <a:ext cx="4017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sym typeface="Wingdings" pitchFamily="2" charset="2"/>
              </a:rPr>
              <a:t>40% of the body are skeletal muscles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508518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C00000"/>
                </a:solidFill>
              </a:rPr>
              <a:t>Sarcolemma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91880" y="6396335"/>
            <a:ext cx="2502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200" dirty="0" smtClean="0">
                <a:solidFill>
                  <a:srgbClr val="7030A0"/>
                </a:solidFill>
              </a:rPr>
              <a:t>several hundred</a:t>
            </a:r>
          </a:p>
          <a:p>
            <a:pPr algn="l"/>
            <a:r>
              <a:rPr lang="en-GB" sz="1200" dirty="0" smtClean="0">
                <a:solidFill>
                  <a:srgbClr val="7030A0"/>
                </a:solidFill>
              </a:rPr>
              <a:t>to several thousand</a:t>
            </a:r>
            <a:endParaRPr lang="en-GB" sz="1200" dirty="0">
              <a:solidFill>
                <a:srgbClr val="7030A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1560" y="5301208"/>
            <a:ext cx="648072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971600" y="5373216"/>
            <a:ext cx="1008112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475656" y="5445224"/>
            <a:ext cx="1656184" cy="7920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652120" y="58772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Muscle </a:t>
            </a:r>
            <a:r>
              <a:rPr lang="en-GB" dirty="0" err="1" smtClean="0"/>
              <a:t>fiber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9781416045748-007-f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857250"/>
            <a:ext cx="8077200" cy="5010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6091535"/>
            <a:ext cx="7793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Fig. 7.7  Excitation-contraction coupling in the muscle showing (1) an AP that causes the release of Ca ions from the</a:t>
            </a:r>
          </a:p>
          <a:p>
            <a:r>
              <a:rPr lang="en-US" sz="1200" dirty="0" smtClean="0"/>
              <a:t>               </a:t>
            </a:r>
            <a:r>
              <a:rPr lang="en-US" sz="1200" dirty="0" err="1" smtClean="0"/>
              <a:t>sarcoplasmic</a:t>
            </a:r>
            <a:r>
              <a:rPr lang="en-US" sz="1200" dirty="0" smtClean="0"/>
              <a:t> reticulum and then (2) re-uptake of the calcium ions by the calcium pump.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93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945481"/>
            <a:ext cx="838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225" lvl="2" indent="-22225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+mj-lt"/>
              </a:rPr>
              <a:t>  Most of the Ach is destroyed by the enzyme </a:t>
            </a:r>
            <a:r>
              <a:rPr lang="en-US" sz="2600" b="1" dirty="0" err="1" smtClean="0">
                <a:latin typeface="+mj-lt"/>
              </a:rPr>
              <a:t>acetylcholinesterase</a:t>
            </a:r>
            <a:r>
              <a:rPr lang="en-US" sz="2600" b="1" dirty="0" smtClean="0">
                <a:latin typeface="+mj-lt"/>
              </a:rPr>
              <a:t> </a:t>
            </a:r>
            <a:r>
              <a:rPr lang="en-GB" sz="2600" dirty="0" smtClean="0">
                <a:latin typeface="+mj-lt"/>
              </a:rPr>
              <a:t>into acetate ion and </a:t>
            </a:r>
            <a:r>
              <a:rPr lang="en-GB" sz="2600" dirty="0" err="1" smtClean="0">
                <a:latin typeface="+mj-lt"/>
              </a:rPr>
              <a:t>choline</a:t>
            </a:r>
            <a:r>
              <a:rPr lang="en-US" sz="2600" b="1" dirty="0" smtClean="0">
                <a:latin typeface="+mj-lt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rgbClr val="FF3300"/>
                </a:solidFill>
                <a:latin typeface="+mj-lt"/>
              </a:rPr>
              <a:t>[</a:t>
            </a:r>
            <a:r>
              <a:rPr lang="en-GB" sz="2600" dirty="0" err="1" smtClean="0">
                <a:solidFill>
                  <a:srgbClr val="FF3300"/>
                </a:solidFill>
                <a:latin typeface="+mj-lt"/>
              </a:rPr>
              <a:t>choline</a:t>
            </a:r>
            <a:r>
              <a:rPr lang="en-GB" sz="2600" dirty="0" smtClean="0">
                <a:solidFill>
                  <a:srgbClr val="FF3300"/>
                </a:solidFill>
                <a:latin typeface="+mj-lt"/>
              </a:rPr>
              <a:t> is reabsorbed actively into the neural terminal to be reused to form new acetylcholine]</a:t>
            </a:r>
            <a:endParaRPr lang="en-US" sz="2600" b="1" dirty="0" smtClean="0">
              <a:solidFill>
                <a:srgbClr val="FF3300"/>
              </a:solidFill>
              <a:latin typeface="+mj-lt"/>
            </a:endParaRPr>
          </a:p>
          <a:p>
            <a:pPr marL="1371600" lvl="2" indent="-457200">
              <a:lnSpc>
                <a:spcPct val="150000"/>
              </a:lnSpc>
            </a:pPr>
            <a:endParaRPr lang="en-US" sz="2600" b="1" dirty="0" smtClean="0">
              <a:latin typeface="+mj-lt"/>
            </a:endParaRPr>
          </a:p>
          <a:p>
            <a:pPr marL="84138" lvl="2" indent="-22225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+mj-lt"/>
              </a:rPr>
              <a:t> A small amount diffuses out of the synaptic space.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838200"/>
            <a:ext cx="7467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002060"/>
                </a:solidFill>
                <a:latin typeface="+mj-lt"/>
              </a:rPr>
              <a:t> Destruction of the Released Acetylcholine</a:t>
            </a:r>
            <a:endParaRPr lang="en-GB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049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890384"/>
            <a:ext cx="8686800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>
              <a:lnSpc>
                <a:spcPct val="1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+mj-lt"/>
              </a:rPr>
              <a:t>  Fatigue of the Junction</a:t>
            </a:r>
            <a:endParaRPr lang="en-US" sz="2300" b="1" dirty="0" smtClean="0">
              <a:solidFill>
                <a:srgbClr val="002060"/>
              </a:solidFill>
              <a:latin typeface="+mj-lt"/>
            </a:endParaRP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300" dirty="0" smtClean="0">
                <a:latin typeface="+mj-lt"/>
              </a:rPr>
              <a:t>Each impulse that arrives at the junction causes about</a:t>
            </a:r>
          </a:p>
          <a:p>
            <a:pPr marL="914400" lvl="1" indent="-457200">
              <a:lnSpc>
                <a:spcPct val="150000"/>
              </a:lnSpc>
            </a:pPr>
            <a:r>
              <a:rPr lang="en-US" sz="2300" dirty="0" smtClean="0">
                <a:latin typeface="+mj-lt"/>
              </a:rPr>
              <a:t>	3X as much EPP as required to stimulate the muscle fiber. </a:t>
            </a:r>
          </a:p>
          <a:p>
            <a:pPr marL="900113">
              <a:lnSpc>
                <a:spcPct val="150000"/>
              </a:lnSpc>
            </a:pPr>
            <a:r>
              <a:rPr lang="en-GB" sz="2300" dirty="0" smtClean="0">
                <a:latin typeface="+mj-lt"/>
              </a:rPr>
              <a:t>Therefore, the normal NMJ is said to have a </a:t>
            </a:r>
            <a:r>
              <a:rPr lang="en-GB" sz="2300" i="1" u="sng" dirty="0" smtClean="0">
                <a:latin typeface="+mj-lt"/>
              </a:rPr>
              <a:t>high</a:t>
            </a:r>
            <a:r>
              <a:rPr lang="en-GB" sz="2300" dirty="0" smtClean="0">
                <a:latin typeface="+mj-lt"/>
              </a:rPr>
              <a:t> </a:t>
            </a:r>
            <a:r>
              <a:rPr lang="en-GB" sz="2300" b="1" i="1" dirty="0" smtClean="0">
                <a:solidFill>
                  <a:schemeClr val="accent2"/>
                </a:solidFill>
                <a:latin typeface="+mj-lt"/>
              </a:rPr>
              <a:t>safety factor.</a:t>
            </a:r>
            <a:endParaRPr lang="en-US" sz="2300" b="1" dirty="0" smtClean="0">
              <a:solidFill>
                <a:schemeClr val="accent2"/>
              </a:solidFill>
              <a:latin typeface="+mj-lt"/>
            </a:endParaRP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300" dirty="0" smtClean="0">
                <a:latin typeface="+mj-lt"/>
              </a:rPr>
              <a:t>Overstimulation, however, diminishes the number of Ach vesicles.</a:t>
            </a:r>
          </a:p>
          <a:p>
            <a:pPr marL="809625"/>
            <a:r>
              <a:rPr lang="en-US" sz="2300" dirty="0" smtClean="0">
                <a:latin typeface="+mj-lt"/>
              </a:rPr>
              <a:t>  </a:t>
            </a:r>
            <a:r>
              <a:rPr lang="en-GB" sz="2300" dirty="0" smtClean="0">
                <a:latin typeface="+mj-lt"/>
              </a:rPr>
              <a:t>This situation is called </a:t>
            </a:r>
            <a:r>
              <a:rPr lang="en-GB" sz="2300" b="1" i="1" dirty="0" smtClean="0">
                <a:latin typeface="+mj-lt"/>
              </a:rPr>
              <a:t>fatigue</a:t>
            </a:r>
            <a:r>
              <a:rPr lang="en-GB" sz="2300" i="1" dirty="0" smtClean="0">
                <a:latin typeface="+mj-lt"/>
              </a:rPr>
              <a:t> </a:t>
            </a:r>
            <a:r>
              <a:rPr lang="en-GB" sz="2300" dirty="0" smtClean="0">
                <a:latin typeface="+mj-lt"/>
              </a:rPr>
              <a:t>of the NMJ.</a:t>
            </a:r>
            <a:endParaRPr lang="en-US" sz="2300" dirty="0" smtClean="0">
              <a:latin typeface="+mj-lt"/>
            </a:endParaRP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300" dirty="0" smtClean="0">
                <a:latin typeface="+mj-lt"/>
              </a:rPr>
              <a:t>Fatigue of the NMJ occurs rarely and only at exhausting levels of muscle activity.</a:t>
            </a:r>
            <a:endParaRPr lang="en-US" sz="23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8153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lvl="1" indent="-14288" algn="ctr"/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Safety factor for transmission at the neuromuscular junction</a:t>
            </a:r>
          </a:p>
        </p:txBody>
      </p:sp>
    </p:spTree>
    <p:extLst>
      <p:ext uri="{BB962C8B-B14F-4D97-AF65-F5344CB8AC3E}">
        <p14:creationId xmlns:p14="http://schemas.microsoft.com/office/powerpoint/2010/main" val="197458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305800" cy="83820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</a:rPr>
              <a:t>Muscle Action Potential (AP)</a:t>
            </a:r>
            <a:endParaRPr lang="en-US" sz="3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1981200"/>
          <a:ext cx="66294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</a:tblGrid>
              <a:tr h="9043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  <a:latin typeface="+mj-lt"/>
                        </a:rPr>
                        <a:t>Skeletal Muscle</a:t>
                      </a:r>
                      <a:endParaRPr lang="en-US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7030A0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7030A0"/>
                          </a:solidFill>
                          <a:latin typeface="+mj-lt"/>
                        </a:rPr>
                        <a:t>Large Nerves</a:t>
                      </a:r>
                      <a:endParaRPr lang="en-US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11495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Resting Membrane Potential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-80 to -90 mV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-80 to -90 mV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111495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Duration of the</a:t>
                      </a:r>
                    </a:p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Action Potential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1-5 milliseconds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0.2-1.0 milliseconds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9043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j-lt"/>
                        </a:rPr>
                        <a:t>Velocity of Conduction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3-5 m/sec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j-lt"/>
                        </a:rPr>
                        <a:t>39-65</a:t>
                      </a:r>
                      <a:r>
                        <a:rPr lang="en-US" sz="1600" baseline="0" dirty="0" smtClean="0">
                          <a:latin typeface="+mj-lt"/>
                        </a:rPr>
                        <a:t> m/sec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61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89012"/>
            <a:ext cx="8839200" cy="5792788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80000"/>
              </a:lnSpc>
            </a:pPr>
            <a:endParaRPr lang="en-US" sz="2400" b="1" u="sng" dirty="0" smtClean="0">
              <a:solidFill>
                <a:srgbClr val="6600CC"/>
              </a:solidFill>
              <a:latin typeface="+mj-lt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sz="2000" b="1" u="sng" dirty="0" smtClean="0">
              <a:latin typeface="+mj-lt"/>
            </a:endParaRPr>
          </a:p>
          <a:p>
            <a:pPr>
              <a:buNone/>
            </a:pP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Drugs That </a:t>
            </a:r>
            <a:r>
              <a:rPr lang="en-GB" sz="2400" b="1" u="sng" dirty="0" smtClean="0">
                <a:solidFill>
                  <a:srgbClr val="00B050"/>
                </a:solidFill>
                <a:latin typeface="+mj-lt"/>
              </a:rPr>
              <a:t>Stimulate</a:t>
            </a: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 the Muscle </a:t>
            </a:r>
            <a:r>
              <a:rPr lang="en-GB" sz="2400" b="1" dirty="0" err="1" smtClean="0">
                <a:solidFill>
                  <a:srgbClr val="C00000"/>
                </a:solidFill>
                <a:latin typeface="+mj-lt"/>
              </a:rPr>
              <a:t>Fiber</a:t>
            </a: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 by Ach-Like Action:</a:t>
            </a:r>
            <a:endParaRPr lang="en-US" sz="2400" b="1" dirty="0" smtClean="0">
              <a:solidFill>
                <a:srgbClr val="C00000"/>
              </a:solidFill>
              <a:latin typeface="+mj-lt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+mj-lt"/>
              </a:rPr>
              <a:t>     </a:t>
            </a:r>
          </a:p>
          <a:p>
            <a:pPr marL="542925" indent="-273050"/>
            <a:r>
              <a:rPr lang="en-GB" sz="2200" b="1" i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Methacholine</a:t>
            </a:r>
            <a:r>
              <a:rPr lang="en-GB" sz="22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, </a:t>
            </a:r>
            <a:r>
              <a:rPr lang="en-GB" sz="2200" b="1" i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Carbachol</a:t>
            </a:r>
            <a:r>
              <a:rPr lang="en-GB" sz="22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, and Nicotine.</a:t>
            </a:r>
          </a:p>
          <a:p>
            <a:pPr marL="1352550" indent="-273050">
              <a:buNone/>
            </a:pPr>
            <a:endParaRPr lang="en-US" sz="2000" b="1" dirty="0" smtClean="0">
              <a:latin typeface="+mj-lt"/>
            </a:endParaRPr>
          </a:p>
          <a:p>
            <a:pPr>
              <a:lnSpc>
                <a:spcPct val="80000"/>
              </a:lnSpc>
              <a:buNone/>
            </a:pPr>
            <a:r>
              <a:rPr lang="en-US" sz="2200" dirty="0" smtClean="0">
                <a:latin typeface="+mj-lt"/>
              </a:rPr>
              <a:t>They act for minutes or hours—are not destructed by </a:t>
            </a:r>
            <a:r>
              <a:rPr lang="en-GB" sz="2200" dirty="0" smtClean="0">
                <a:latin typeface="+mj-lt"/>
              </a:rPr>
              <a:t>cholinesterase.</a:t>
            </a:r>
            <a:endParaRPr lang="en-US" sz="2200" u="sng" dirty="0" smtClean="0">
              <a:latin typeface="+mj-lt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sz="2000" b="1" u="sng" dirty="0" smtClean="0">
              <a:latin typeface="+mj-lt"/>
            </a:endParaRPr>
          </a:p>
          <a:p>
            <a:pPr>
              <a:buNone/>
            </a:pP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Drugs That </a:t>
            </a:r>
            <a:r>
              <a:rPr lang="en-GB" sz="2400" b="1" u="sng" dirty="0" smtClean="0">
                <a:solidFill>
                  <a:srgbClr val="00B050"/>
                </a:solidFill>
                <a:latin typeface="+mj-lt"/>
              </a:rPr>
              <a:t>Stimulate</a:t>
            </a: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 the NMJ by Inactivating </a:t>
            </a:r>
            <a:r>
              <a:rPr lang="en-GB" sz="2400" b="1" dirty="0" err="1" smtClean="0">
                <a:solidFill>
                  <a:srgbClr val="C00000"/>
                </a:solidFill>
                <a:latin typeface="+mj-lt"/>
              </a:rPr>
              <a:t>Acetylcholinesterase</a:t>
            </a: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:</a:t>
            </a:r>
            <a:endParaRPr lang="en-US" sz="2000" b="1" u="sng" dirty="0" smtClean="0">
              <a:solidFill>
                <a:srgbClr val="C00000"/>
              </a:solidFill>
              <a:latin typeface="+mj-lt"/>
            </a:endParaRPr>
          </a:p>
          <a:p>
            <a:pPr>
              <a:buNone/>
            </a:pPr>
            <a:endParaRPr lang="en-US" sz="2000" b="1" u="sng" dirty="0" smtClean="0">
              <a:latin typeface="+mj-lt"/>
            </a:endParaRPr>
          </a:p>
          <a:p>
            <a:pPr marL="542925" indent="-273050"/>
            <a:r>
              <a:rPr lang="en-GB" sz="2200" b="1" i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Neostigmine</a:t>
            </a:r>
            <a:r>
              <a:rPr lang="en-GB" sz="22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, </a:t>
            </a:r>
            <a:r>
              <a:rPr lang="en-GB" sz="2200" b="1" i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Physostigmine</a:t>
            </a:r>
            <a:r>
              <a:rPr lang="en-GB" sz="22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200" dirty="0" smtClean="0">
                <a:solidFill>
                  <a:srgbClr val="7030A0"/>
                </a:solidFill>
                <a:latin typeface="+mj-lt"/>
              </a:rPr>
              <a:t>[</a:t>
            </a:r>
            <a:r>
              <a:rPr lang="en-US" sz="2200" dirty="0" smtClean="0">
                <a:solidFill>
                  <a:srgbClr val="7030A0"/>
                </a:solidFill>
                <a:latin typeface="+mj-lt"/>
              </a:rPr>
              <a:t>inactivate </a:t>
            </a:r>
            <a:r>
              <a:rPr lang="en-GB" sz="2200" dirty="0" err="1" smtClean="0">
                <a:solidFill>
                  <a:srgbClr val="7030A0"/>
                </a:solidFill>
                <a:latin typeface="+mj-lt"/>
              </a:rPr>
              <a:t>acetylcholinesterase</a:t>
            </a:r>
            <a:r>
              <a:rPr lang="en-GB" sz="2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200" u="sng" dirty="0" smtClean="0">
                <a:solidFill>
                  <a:srgbClr val="7030A0"/>
                </a:solidFill>
                <a:latin typeface="+mj-lt"/>
              </a:rPr>
              <a:t>for several hours</a:t>
            </a:r>
            <a:r>
              <a:rPr lang="en-US" sz="2200" dirty="0" smtClean="0">
                <a:solidFill>
                  <a:srgbClr val="7030A0"/>
                </a:solidFill>
                <a:latin typeface="+mj-lt"/>
              </a:rPr>
              <a:t>]</a:t>
            </a:r>
            <a:endParaRPr lang="en-GB" sz="2200" dirty="0" smtClean="0">
              <a:solidFill>
                <a:srgbClr val="7030A0"/>
              </a:solidFill>
              <a:latin typeface="+mj-lt"/>
            </a:endParaRPr>
          </a:p>
          <a:p>
            <a:pPr marL="722313" indent="-273050"/>
            <a:endParaRPr lang="en-GB" sz="2000" i="1" dirty="0" smtClean="0">
              <a:latin typeface="+mj-lt"/>
            </a:endParaRPr>
          </a:p>
          <a:p>
            <a:pPr marL="542925" indent="-273050"/>
            <a:r>
              <a:rPr lang="en-GB" sz="2200" b="1" i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Diisopropyl</a:t>
            </a:r>
            <a:r>
              <a:rPr lang="en-GB" sz="22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200" b="1" i="1" dirty="0" err="1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fluorophosphate</a:t>
            </a:r>
            <a:r>
              <a:rPr lang="en-GB" sz="2200" b="1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(nerve gas poison) </a:t>
            </a:r>
            <a:r>
              <a:rPr lang="en-US" sz="2200" dirty="0" smtClean="0">
                <a:solidFill>
                  <a:srgbClr val="7030A0"/>
                </a:solidFill>
                <a:latin typeface="+mj-lt"/>
              </a:rPr>
              <a:t>[inactivates </a:t>
            </a:r>
            <a:r>
              <a:rPr lang="en-GB" sz="2200" dirty="0" err="1" smtClean="0">
                <a:solidFill>
                  <a:srgbClr val="7030A0"/>
                </a:solidFill>
                <a:latin typeface="+mj-lt"/>
              </a:rPr>
              <a:t>acetylcholinesterase</a:t>
            </a:r>
            <a:r>
              <a:rPr lang="en-US" sz="22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200" u="sng" dirty="0" smtClean="0">
                <a:solidFill>
                  <a:srgbClr val="7030A0"/>
                </a:solidFill>
                <a:latin typeface="+mj-lt"/>
              </a:rPr>
              <a:t>for weeks </a:t>
            </a:r>
            <a:r>
              <a:rPr lang="en-US" sz="2200" dirty="0" smtClean="0">
                <a:solidFill>
                  <a:srgbClr val="7030A0"/>
                </a:solidFill>
                <a:latin typeface="+mj-lt"/>
              </a:rPr>
              <a:t>-------can cause death  because of  respiratory muscle spasm]</a:t>
            </a:r>
            <a:endParaRPr lang="en-GB" sz="2200" i="1" dirty="0" smtClean="0">
              <a:solidFill>
                <a:srgbClr val="7030A0"/>
              </a:solidFill>
              <a:latin typeface="+mj-lt"/>
            </a:endParaRPr>
          </a:p>
          <a:p>
            <a:endParaRPr lang="en-US" sz="2000" b="1" dirty="0" smtClean="0">
              <a:latin typeface="+mj-lt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sz="2000" b="1" u="sng" dirty="0" smtClean="0">
              <a:latin typeface="+mj-lt"/>
            </a:endParaRPr>
          </a:p>
          <a:p>
            <a:pPr algn="l" eaLnBrk="1" hangingPunct="1">
              <a:lnSpc>
                <a:spcPct val="80000"/>
              </a:lnSpc>
            </a:pPr>
            <a:endParaRPr lang="en-US" sz="2000" b="1" u="sng" dirty="0" smtClean="0">
              <a:latin typeface="+mj-lt"/>
            </a:endParaRPr>
          </a:p>
          <a:p>
            <a:pPr algn="l" eaLnBrk="1" hangingPunct="1">
              <a:lnSpc>
                <a:spcPct val="80000"/>
              </a:lnSpc>
            </a:pPr>
            <a:endParaRPr lang="en-US" sz="1800" b="1" u="sng" dirty="0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76200"/>
            <a:ext cx="8001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000" b="1" dirty="0" smtClean="0">
                <a:solidFill>
                  <a:srgbClr val="002060"/>
                </a:solidFill>
                <a:latin typeface="+mj-lt"/>
              </a:rPr>
              <a:t>Drugs That Enhance or Block Transmission at the</a:t>
            </a:r>
          </a:p>
          <a:p>
            <a:pPr algn="ctr"/>
            <a:r>
              <a:rPr lang="en-GB" sz="3000" b="1" dirty="0" smtClean="0">
                <a:solidFill>
                  <a:srgbClr val="002060"/>
                </a:solidFill>
                <a:latin typeface="+mj-lt"/>
              </a:rPr>
              <a:t>Neuromuscular Junction</a:t>
            </a:r>
            <a:endParaRPr lang="en-GB" sz="3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093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564188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</a:pPr>
            <a:endParaRPr lang="en-US" sz="2400" b="1" u="sng" dirty="0" smtClean="0">
              <a:solidFill>
                <a:srgbClr val="6600CC"/>
              </a:solidFill>
              <a:latin typeface="+mj-lt"/>
            </a:endParaRPr>
          </a:p>
          <a:p>
            <a:pPr algn="l" eaLnBrk="1" hangingPunct="1">
              <a:lnSpc>
                <a:spcPct val="80000"/>
              </a:lnSpc>
              <a:buFontTx/>
              <a:buNone/>
            </a:pPr>
            <a:endParaRPr lang="en-US" sz="2000" b="1" u="sng" dirty="0" smtClean="0">
              <a:latin typeface="+mj-lt"/>
            </a:endParaRPr>
          </a:p>
          <a:p>
            <a:pPr>
              <a:buNone/>
            </a:pPr>
            <a:r>
              <a:rPr lang="en-GB" sz="2800" b="1" dirty="0" smtClean="0">
                <a:solidFill>
                  <a:srgbClr val="C00000"/>
                </a:solidFill>
                <a:latin typeface="+mj-lt"/>
              </a:rPr>
              <a:t>Drugs That </a:t>
            </a:r>
            <a:r>
              <a:rPr lang="en-GB" sz="2800" b="1" u="sng" dirty="0" smtClean="0">
                <a:solidFill>
                  <a:srgbClr val="FF0000"/>
                </a:solidFill>
                <a:latin typeface="+mj-lt"/>
              </a:rPr>
              <a:t>Block</a:t>
            </a:r>
            <a:r>
              <a:rPr lang="en-GB" sz="2800" b="1" dirty="0" smtClean="0">
                <a:solidFill>
                  <a:srgbClr val="C00000"/>
                </a:solidFill>
                <a:latin typeface="+mj-lt"/>
              </a:rPr>
              <a:t> Transmission at the NMJ</a:t>
            </a:r>
          </a:p>
          <a:p>
            <a:pPr>
              <a:buNone/>
            </a:pPr>
            <a:endParaRPr lang="en-US" sz="2400" b="1" dirty="0" smtClean="0">
              <a:latin typeface="+mj-lt"/>
            </a:endParaRPr>
          </a:p>
          <a:p>
            <a:pPr marL="542925" indent="-273050"/>
            <a:r>
              <a:rPr lang="en-US" b="1" dirty="0" smtClean="0">
                <a:solidFill>
                  <a:srgbClr val="00B0F0"/>
                </a:solidFill>
                <a:latin typeface="+mj-lt"/>
              </a:rPr>
              <a:t>Curare &amp; </a:t>
            </a:r>
            <a:r>
              <a:rPr lang="en-US" b="1" dirty="0" err="1" smtClean="0">
                <a:solidFill>
                  <a:srgbClr val="00B0F0"/>
                </a:solidFill>
                <a:latin typeface="+mj-lt"/>
              </a:rPr>
              <a:t>Curariform</a:t>
            </a:r>
            <a:r>
              <a:rPr lang="en-US" b="1" dirty="0" smtClean="0">
                <a:solidFill>
                  <a:srgbClr val="00B0F0"/>
                </a:solidFill>
                <a:latin typeface="+mj-lt"/>
              </a:rPr>
              <a:t> like-drugs. </a:t>
            </a:r>
          </a:p>
          <a:p>
            <a:pPr>
              <a:buNone/>
            </a:pPr>
            <a:r>
              <a:rPr lang="en-GB" dirty="0" smtClean="0">
                <a:latin typeface="+mj-lt"/>
              </a:rPr>
              <a:t>    Prevent passage of impulses from the nerve ending into the muscle by </a:t>
            </a:r>
            <a:r>
              <a:rPr lang="en-GB" u="sng" dirty="0" smtClean="0">
                <a:latin typeface="+mj-lt"/>
              </a:rPr>
              <a:t>blocking the action of Ach on its receptors</a:t>
            </a:r>
            <a:r>
              <a:rPr lang="en-GB" dirty="0" smtClean="0">
                <a:latin typeface="+mj-lt"/>
              </a:rPr>
              <a:t>.</a:t>
            </a:r>
            <a:endParaRPr lang="en-US" b="1" dirty="0" smtClean="0">
              <a:latin typeface="+mj-lt"/>
            </a:endParaRPr>
          </a:p>
          <a:p>
            <a:pPr>
              <a:lnSpc>
                <a:spcPct val="80000"/>
              </a:lnSpc>
              <a:buNone/>
            </a:pPr>
            <a:endParaRPr lang="en-US" sz="2400" b="1" dirty="0" smtClean="0">
              <a:latin typeface="+mj-lt"/>
            </a:endParaRPr>
          </a:p>
          <a:p>
            <a:pPr>
              <a:lnSpc>
                <a:spcPct val="80000"/>
              </a:lnSpc>
              <a:buNone/>
            </a:pPr>
            <a:endParaRPr lang="en-US" sz="2400" b="1" dirty="0" smtClean="0">
              <a:latin typeface="+mj-lt"/>
            </a:endParaRPr>
          </a:p>
          <a:p>
            <a:pPr marL="542925" indent="-273050"/>
            <a:r>
              <a:rPr lang="en-GB" b="1" dirty="0" err="1" smtClean="0">
                <a:solidFill>
                  <a:srgbClr val="00B0F0"/>
                </a:solidFill>
                <a:latin typeface="+mj-lt"/>
              </a:rPr>
              <a:t>Botulinum</a:t>
            </a:r>
            <a:r>
              <a:rPr lang="en-GB" b="1" dirty="0" smtClean="0">
                <a:solidFill>
                  <a:srgbClr val="00B0F0"/>
                </a:solidFill>
                <a:latin typeface="+mj-lt"/>
              </a:rPr>
              <a:t> Toxin</a:t>
            </a:r>
            <a:r>
              <a:rPr lang="en-US" b="1" dirty="0" smtClean="0">
                <a:solidFill>
                  <a:srgbClr val="00B0F0"/>
                </a:solidFill>
                <a:latin typeface="+mj-lt"/>
              </a:rPr>
              <a:t>. </a:t>
            </a:r>
            <a:endParaRPr lang="en-GB" dirty="0" smtClean="0">
              <a:solidFill>
                <a:srgbClr val="00B0F0"/>
              </a:solidFill>
              <a:latin typeface="+mj-lt"/>
            </a:endParaRPr>
          </a:p>
          <a:p>
            <a:pPr>
              <a:buNone/>
            </a:pPr>
            <a:r>
              <a:rPr lang="en-GB" dirty="0" smtClean="0">
                <a:latin typeface="+mj-lt"/>
              </a:rPr>
              <a:t>    Bacterial poison that </a:t>
            </a:r>
            <a:r>
              <a:rPr lang="en-GB" u="sng" dirty="0" smtClean="0">
                <a:latin typeface="+mj-lt"/>
              </a:rPr>
              <a:t>decreases the quantity of Ach release</a:t>
            </a:r>
            <a:r>
              <a:rPr lang="en-GB" dirty="0" smtClean="0">
                <a:latin typeface="+mj-lt"/>
              </a:rPr>
              <a:t> by the nerve terminals.</a:t>
            </a:r>
            <a:endParaRPr lang="en-US" b="1" dirty="0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76200"/>
            <a:ext cx="8001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000" b="1" dirty="0" smtClean="0">
                <a:solidFill>
                  <a:srgbClr val="002060"/>
                </a:solidFill>
                <a:latin typeface="+mj-lt"/>
              </a:rPr>
              <a:t>Drugs That Enhance or Block Transmission at the</a:t>
            </a:r>
          </a:p>
          <a:p>
            <a:pPr algn="ctr"/>
            <a:r>
              <a:rPr lang="en-GB" sz="3000" b="1" dirty="0" smtClean="0">
                <a:solidFill>
                  <a:srgbClr val="002060"/>
                </a:solidFill>
                <a:latin typeface="+mj-lt"/>
              </a:rPr>
              <a:t>Neuromuscular Junction</a:t>
            </a:r>
            <a:endParaRPr lang="en-GB" sz="30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558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05800" cy="609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</a:rPr>
              <a:t> EPP and Excitation of the Skeletal Muscle Fiber</a:t>
            </a:r>
            <a:endParaRPr lang="en-US" sz="3000" b="1" dirty="0"/>
          </a:p>
        </p:txBody>
      </p:sp>
      <p:pic>
        <p:nvPicPr>
          <p:cNvPr id="4" name="Picture 3" descr="S9781416045748-007-f004.jpg"/>
          <p:cNvPicPr>
            <a:picLocks noChangeAspect="1"/>
          </p:cNvPicPr>
          <p:nvPr/>
        </p:nvPicPr>
        <p:blipFill>
          <a:blip r:embed="rId2" cstate="print"/>
          <a:srcRect b="4348"/>
          <a:stretch>
            <a:fillRect/>
          </a:stretch>
        </p:blipFill>
        <p:spPr>
          <a:xfrm>
            <a:off x="3657600" y="1752600"/>
            <a:ext cx="54102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6019800"/>
            <a:ext cx="533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Fig. 7.4  End Plate Potentials in mV.  A &amp; C:  weakened end potential in a muscle too weak to elicit an AP; B:  Normal end plate potential eliciting an AP.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1371600"/>
            <a:ext cx="3505200" cy="3100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300" b="1" dirty="0" smtClean="0">
              <a:solidFill>
                <a:srgbClr val="002060"/>
              </a:solidFill>
            </a:endParaRPr>
          </a:p>
          <a:p>
            <a:r>
              <a:rPr lang="en-US" sz="2300" b="1" dirty="0" smtClean="0">
                <a:solidFill>
                  <a:srgbClr val="FF3300"/>
                </a:solidFill>
              </a:rPr>
              <a:t>T</a:t>
            </a:r>
            <a:r>
              <a:rPr lang="en-GB" sz="2300" b="1" dirty="0" err="1" smtClean="0">
                <a:solidFill>
                  <a:srgbClr val="FF3300"/>
                </a:solidFill>
              </a:rPr>
              <a:t>hree</a:t>
            </a:r>
            <a:r>
              <a:rPr lang="en-GB" sz="2300" b="1" dirty="0" smtClean="0">
                <a:solidFill>
                  <a:srgbClr val="FF3300"/>
                </a:solidFill>
              </a:rPr>
              <a:t> separate EPP:</a:t>
            </a:r>
          </a:p>
          <a:p>
            <a:pPr>
              <a:buFont typeface="Wingdings" pitchFamily="2" charset="2"/>
              <a:buChar char="Ø"/>
            </a:pPr>
            <a:endParaRPr lang="en-GB" sz="2300" dirty="0" smtClean="0"/>
          </a:p>
          <a:p>
            <a:pPr>
              <a:buFont typeface="Wingdings" pitchFamily="2" charset="2"/>
              <a:buChar char="Ø"/>
            </a:pPr>
            <a:r>
              <a:rPr lang="en-GB" sz="2300" dirty="0" smtClean="0"/>
              <a:t> End plate potentials A</a:t>
            </a:r>
          </a:p>
          <a:p>
            <a:pPr>
              <a:buFont typeface="Wingdings" pitchFamily="2" charset="2"/>
              <a:buChar char="Ø"/>
            </a:pPr>
            <a:endParaRPr lang="en-GB" sz="2300" dirty="0" smtClean="0"/>
          </a:p>
          <a:p>
            <a:pPr>
              <a:buFont typeface="Wingdings" pitchFamily="2" charset="2"/>
              <a:buChar char="Ø"/>
            </a:pPr>
            <a:r>
              <a:rPr lang="en-GB" sz="2300" dirty="0" smtClean="0"/>
              <a:t> End plate potentials B</a:t>
            </a:r>
          </a:p>
          <a:p>
            <a:pPr>
              <a:buFont typeface="Wingdings" pitchFamily="2" charset="2"/>
              <a:buChar char="Ø"/>
            </a:pPr>
            <a:endParaRPr lang="en-GB" sz="2300" dirty="0" smtClean="0"/>
          </a:p>
          <a:p>
            <a:pPr>
              <a:buFont typeface="Wingdings" pitchFamily="2" charset="2"/>
              <a:buChar char="Ø"/>
            </a:pPr>
            <a:r>
              <a:rPr lang="en-GB" sz="2300" dirty="0" smtClean="0"/>
              <a:t> End plate potentials C</a:t>
            </a:r>
            <a:endParaRPr lang="en-US" sz="23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671740" y="3886200"/>
            <a:ext cx="889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Curare</a:t>
            </a:r>
            <a:endParaRPr lang="en-GB" sz="2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2800" y="4038600"/>
            <a:ext cx="190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 smtClean="0">
                <a:solidFill>
                  <a:srgbClr val="7030A0"/>
                </a:solidFill>
                <a:latin typeface="+mj-lt"/>
              </a:rPr>
              <a:t>Botulinum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 toxin</a:t>
            </a:r>
            <a:endParaRPr lang="en-GB" sz="20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933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228600" y="990600"/>
            <a:ext cx="571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CC0000"/>
                </a:solidFill>
                <a:latin typeface="Bimini" pitchFamily="34" charset="0"/>
                <a:cs typeface="Tahoma" pitchFamily="34" charset="0"/>
              </a:rPr>
              <a:t>Myasthenia Gravis</a:t>
            </a: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76200" y="1905000"/>
            <a:ext cx="5181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CC0066"/>
                </a:solidFill>
                <a:latin typeface="+mj-lt"/>
                <a:cs typeface="Courier New" pitchFamily="49" charset="0"/>
              </a:rPr>
              <a:t> </a:t>
            </a:r>
            <a:r>
              <a:rPr lang="en-US" sz="2800" b="1" u="none" dirty="0" smtClean="0">
                <a:latin typeface="+mj-lt"/>
                <a:cs typeface="Courier New" pitchFamily="49" charset="0"/>
              </a:rPr>
              <a:t>Disease </a:t>
            </a:r>
            <a:r>
              <a:rPr lang="en-US" sz="2800" b="1" u="none" dirty="0">
                <a:latin typeface="+mj-lt"/>
                <a:cs typeface="Courier New" pitchFamily="49" charset="0"/>
              </a:rPr>
              <a:t>of adult females affects eyelid</a:t>
            </a:r>
            <a:r>
              <a:rPr lang="en-US" sz="2800" b="1" u="none" dirty="0" smtClean="0">
                <a:latin typeface="+mj-lt"/>
                <a:cs typeface="Courier New" pitchFamily="49" charset="0"/>
              </a:rPr>
              <a:t>, extra ocular bulbar </a:t>
            </a:r>
            <a:r>
              <a:rPr lang="en-US" sz="2800" b="1" u="none" dirty="0">
                <a:latin typeface="+mj-lt"/>
                <a:cs typeface="Courier New" pitchFamily="49" charset="0"/>
              </a:rPr>
              <a:t>and proximal limb </a:t>
            </a:r>
            <a:r>
              <a:rPr lang="en-US" sz="2800" b="1" u="none" dirty="0" smtClean="0">
                <a:latin typeface="+mj-lt"/>
                <a:cs typeface="Courier New" pitchFamily="49" charset="0"/>
              </a:rPr>
              <a:t>muscles. </a:t>
            </a:r>
            <a:endParaRPr lang="en-US" sz="2800" b="1" u="none" dirty="0">
              <a:latin typeface="+mj-lt"/>
              <a:cs typeface="Courier New" pitchFamily="49" charset="0"/>
            </a:endParaRPr>
          </a:p>
          <a:p>
            <a:pPr algn="l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dirty="0" smtClean="0">
                <a:latin typeface="+mj-lt"/>
                <a:cs typeface="Courier New" pitchFamily="49" charset="0"/>
              </a:rPr>
              <a:t> </a:t>
            </a:r>
            <a:r>
              <a:rPr lang="en-US" sz="2800" b="1" u="none" dirty="0" smtClean="0">
                <a:latin typeface="+mj-lt"/>
                <a:cs typeface="Courier New" pitchFamily="49" charset="0"/>
              </a:rPr>
              <a:t>Presents with </a:t>
            </a:r>
            <a:r>
              <a:rPr lang="en-US" sz="2800" b="1" u="none" dirty="0" err="1" smtClean="0">
                <a:latin typeface="+mj-lt"/>
                <a:cs typeface="Courier New" pitchFamily="49" charset="0"/>
              </a:rPr>
              <a:t>ptosis</a:t>
            </a:r>
            <a:r>
              <a:rPr lang="en-US" sz="2800" b="1" u="none" dirty="0" smtClean="0">
                <a:latin typeface="+mj-lt"/>
                <a:cs typeface="Courier New" pitchFamily="49" charset="0"/>
              </a:rPr>
              <a:t>, </a:t>
            </a:r>
            <a:r>
              <a:rPr lang="en-US" sz="2800" b="1" u="none" dirty="0" err="1" smtClean="0">
                <a:latin typeface="+mj-lt"/>
                <a:cs typeface="Courier New" pitchFamily="49" charset="0"/>
              </a:rPr>
              <a:t>dysarthria</a:t>
            </a:r>
            <a:r>
              <a:rPr lang="en-US" sz="2800" b="1" u="none" dirty="0" smtClean="0">
                <a:latin typeface="+mj-lt"/>
                <a:cs typeface="Courier New" pitchFamily="49" charset="0"/>
              </a:rPr>
              <a:t>, </a:t>
            </a:r>
            <a:r>
              <a:rPr lang="en-US" sz="2800" b="1" u="none" dirty="0" err="1" smtClean="0">
                <a:latin typeface="+mj-lt"/>
                <a:cs typeface="Courier New" pitchFamily="49" charset="0"/>
              </a:rPr>
              <a:t>dysphagia</a:t>
            </a:r>
            <a:r>
              <a:rPr lang="en-US" sz="2800" b="1" u="none" dirty="0">
                <a:latin typeface="+mj-lt"/>
                <a:cs typeface="Courier New" pitchFamily="49" charset="0"/>
              </a:rPr>
              <a:t>, and proximal limb weakness in hands&amp; feet.</a:t>
            </a:r>
          </a:p>
        </p:txBody>
      </p:sp>
      <p:pic>
        <p:nvPicPr>
          <p:cNvPr id="15" name="Picture 3" descr="mgspil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1462" y="3892550"/>
            <a:ext cx="1506538" cy="27368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4" descr="mgspilfatig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8712" y="3887787"/>
            <a:ext cx="1512888" cy="26654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5" descr="صورة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327150"/>
            <a:ext cx="28575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9558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304800" y="1981200"/>
            <a:ext cx="8686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+mj-lt"/>
                <a:cs typeface="Times New Roman" pitchFamily="18" charset="0"/>
              </a:rPr>
              <a:t> Autoimmune disorder [</a:t>
            </a:r>
            <a:r>
              <a:rPr lang="en-US" sz="2400" dirty="0" smtClean="0">
                <a:latin typeface="+mj-lt"/>
                <a:cs typeface="Times New Roman" pitchFamily="18" charset="0"/>
              </a:rPr>
              <a:t>patients develop </a:t>
            </a:r>
            <a:r>
              <a:rPr lang="en-GB" sz="2400" dirty="0" smtClean="0">
                <a:latin typeface="+mj-lt"/>
              </a:rPr>
              <a:t>antibodies which block or destroy their own Ach receptors</a:t>
            </a:r>
            <a:r>
              <a:rPr lang="en-GB" sz="2400" b="1" dirty="0" smtClean="0">
                <a:latin typeface="+mj-lt"/>
              </a:rPr>
              <a:t>].</a:t>
            </a:r>
            <a:endParaRPr lang="en-US" sz="2400" b="1" u="none" dirty="0">
              <a:solidFill>
                <a:srgbClr val="800000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   </a:t>
            </a:r>
            <a:r>
              <a:rPr lang="en-GB" sz="2400" dirty="0" smtClean="0">
                <a:latin typeface="+mj-lt"/>
              </a:rPr>
              <a:t>Occurs in about 1 in every 20,000 persons.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400" dirty="0" smtClean="0">
                <a:latin typeface="+mj-lt"/>
              </a:rPr>
              <a:t>  Causes muscle weakness because of the inability of the NMJ to transmit enough signals from the nerve </a:t>
            </a:r>
            <a:r>
              <a:rPr lang="en-GB" sz="2400" dirty="0" err="1" smtClean="0">
                <a:latin typeface="+mj-lt"/>
              </a:rPr>
              <a:t>fibers</a:t>
            </a:r>
            <a:r>
              <a:rPr lang="en-GB" sz="2400" dirty="0" smtClean="0">
                <a:latin typeface="+mj-lt"/>
              </a:rPr>
              <a:t> to the muscle </a:t>
            </a:r>
            <a:r>
              <a:rPr lang="en-GB" sz="2400" dirty="0" err="1" smtClean="0">
                <a:latin typeface="+mj-lt"/>
              </a:rPr>
              <a:t>fibers</a:t>
            </a:r>
            <a:r>
              <a:rPr lang="en-GB" sz="2400" dirty="0" smtClean="0">
                <a:latin typeface="+mj-lt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400" dirty="0" smtClean="0">
                <a:latin typeface="+mj-lt"/>
              </a:rPr>
              <a:t>  The EPP that occur in the muscle </a:t>
            </a:r>
            <a:r>
              <a:rPr lang="en-GB" sz="2400" dirty="0" err="1" smtClean="0">
                <a:latin typeface="+mj-lt"/>
              </a:rPr>
              <a:t>fibers</a:t>
            </a:r>
            <a:r>
              <a:rPr lang="en-GB" sz="2400" dirty="0" smtClean="0">
                <a:latin typeface="+mj-lt"/>
              </a:rPr>
              <a:t> is mostly too weak to initiate opening of the voltage-gated sodium channels.</a:t>
            </a:r>
            <a:endParaRPr lang="en-US" sz="2400" b="1" dirty="0" smtClean="0">
              <a:solidFill>
                <a:srgbClr val="800000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GB" sz="2400" dirty="0" smtClean="0">
                <a:latin typeface="+mj-lt"/>
              </a:rPr>
              <a:t>Patient may die of respiratory failure.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8600" y="990600"/>
            <a:ext cx="571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CC0000"/>
                </a:solidFill>
                <a:latin typeface="Bimini" pitchFamily="34" charset="0"/>
                <a:cs typeface="Tahoma" pitchFamily="34" charset="0"/>
              </a:rPr>
              <a:t>Myasthenia Gravis</a:t>
            </a:r>
          </a:p>
        </p:txBody>
      </p:sp>
    </p:spTree>
    <p:extLst>
      <p:ext uri="{BB962C8B-B14F-4D97-AF65-F5344CB8AC3E}">
        <p14:creationId xmlns:p14="http://schemas.microsoft.com/office/powerpoint/2010/main" val="2451579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7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7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7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7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228600" y="1974518"/>
            <a:ext cx="8686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66FF"/>
                </a:solidFill>
                <a:latin typeface="+mj-lt"/>
                <a:cs typeface="Courier New" pitchFamily="49" charset="0"/>
              </a:rPr>
              <a:t>Treatment:</a:t>
            </a:r>
            <a:endParaRPr lang="en-US" sz="2800" dirty="0">
              <a:solidFill>
                <a:srgbClr val="0066FF"/>
              </a:solidFill>
              <a:latin typeface="+mj-lt"/>
              <a:cs typeface="Courier New" pitchFamily="49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u="none" dirty="0" smtClean="0">
                <a:latin typeface="+mj-lt"/>
              </a:rPr>
              <a:t> Administration </a:t>
            </a:r>
            <a:r>
              <a:rPr lang="en-US" sz="2800" u="none" dirty="0">
                <a:latin typeface="+mj-lt"/>
              </a:rPr>
              <a:t>of </a:t>
            </a:r>
            <a:r>
              <a:rPr lang="en-GB" sz="2800" u="sng" dirty="0" err="1" smtClean="0">
                <a:latin typeface="+mj-lt"/>
              </a:rPr>
              <a:t>anticholinesterase</a:t>
            </a:r>
            <a:r>
              <a:rPr lang="en-GB" sz="2800" u="sng" dirty="0" smtClean="0">
                <a:latin typeface="+mj-lt"/>
              </a:rPr>
              <a:t> drugs </a:t>
            </a:r>
            <a:r>
              <a:rPr lang="en-GB" sz="2800" dirty="0" smtClean="0">
                <a:latin typeface="+mj-lt"/>
              </a:rPr>
              <a:t>such as </a:t>
            </a:r>
            <a:r>
              <a:rPr lang="en-US" sz="2800" u="none" dirty="0" err="1" smtClean="0">
                <a:solidFill>
                  <a:srgbClr val="FF0066"/>
                </a:solidFill>
                <a:latin typeface="+mj-lt"/>
              </a:rPr>
              <a:t>Neostigmine</a:t>
            </a:r>
            <a:r>
              <a:rPr lang="en-US" sz="28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which</a:t>
            </a:r>
            <a:r>
              <a:rPr lang="en-US" sz="2800" dirty="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allows larger than normal amounts of Ach to accumulate in the synaptic space.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800" u="none" dirty="0" smtClean="0">
                <a:latin typeface="+mj-lt"/>
                <a:cs typeface="Courier New" pitchFamily="49" charset="0"/>
              </a:rPr>
              <a:t> </a:t>
            </a:r>
            <a:r>
              <a:rPr lang="en-GB" sz="2800" b="1" dirty="0" smtClean="0">
                <a:solidFill>
                  <a:srgbClr val="7030A0"/>
                </a:solidFill>
                <a:latin typeface="+mj-lt"/>
              </a:rPr>
              <a:t>Corticosteroids</a:t>
            </a:r>
            <a:r>
              <a:rPr lang="en-GB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and </a:t>
            </a:r>
            <a:r>
              <a:rPr lang="en-GB" sz="2800" b="1" dirty="0" smtClean="0">
                <a:solidFill>
                  <a:srgbClr val="7030A0"/>
                </a:solidFill>
                <a:latin typeface="+mj-lt"/>
              </a:rPr>
              <a:t>Immunosuppressant drugs </a:t>
            </a:r>
            <a:r>
              <a:rPr lang="en-GB" sz="2800" dirty="0" smtClean="0">
                <a:latin typeface="+mj-lt"/>
              </a:rPr>
              <a:t>to inhibit the immune system, limiting antibody production.</a:t>
            </a:r>
            <a:endParaRPr lang="en-US" sz="2800" u="none" dirty="0">
              <a:latin typeface="+mj-lt"/>
              <a:cs typeface="Courier New" pitchFamily="49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8600" y="990600"/>
            <a:ext cx="571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CC0000"/>
                </a:solidFill>
                <a:latin typeface="Bimini" pitchFamily="34" charset="0"/>
                <a:cs typeface="Tahoma" pitchFamily="34" charset="0"/>
              </a:rPr>
              <a:t>Myasthenia Gravis</a:t>
            </a:r>
          </a:p>
        </p:txBody>
      </p:sp>
    </p:spTree>
    <p:extLst>
      <p:ext uri="{BB962C8B-B14F-4D97-AF65-F5344CB8AC3E}">
        <p14:creationId xmlns:p14="http://schemas.microsoft.com/office/powerpoint/2010/main" val="2255634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0712" t="18329" r="28334" b="7159"/>
          <a:stretch>
            <a:fillRect/>
          </a:stretch>
        </p:blipFill>
        <p:spPr bwMode="auto">
          <a:xfrm>
            <a:off x="3810000" y="878632"/>
            <a:ext cx="5298504" cy="590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838200"/>
            <a:ext cx="3581400" cy="58775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3038" lvl="2" indent="-22225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3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300" b="1" dirty="0" err="1" smtClean="0">
                <a:solidFill>
                  <a:srgbClr val="C00000"/>
                </a:solidFill>
                <a:latin typeface="+mj-lt"/>
              </a:rPr>
              <a:t>Sarcolemma</a:t>
            </a:r>
            <a:r>
              <a:rPr lang="en-US" sz="23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300" dirty="0" smtClean="0">
                <a:latin typeface="+mj-lt"/>
              </a:rPr>
              <a:t>(plasma membrane) is a thin membrane enclosing a muscle fiber. </a:t>
            </a:r>
          </a:p>
          <a:p>
            <a:pPr marL="173038" lvl="2" indent="-22225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300" dirty="0" smtClean="0">
                <a:latin typeface="+mj-lt"/>
              </a:rPr>
              <a:t> Myofibrils are composed of </a:t>
            </a:r>
            <a:r>
              <a:rPr lang="en-US" sz="2300" b="1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actin</a:t>
            </a:r>
            <a:r>
              <a:rPr lang="en-US" sz="2300" dirty="0" smtClean="0">
                <a:latin typeface="+mj-lt"/>
              </a:rPr>
              <a:t> and </a:t>
            </a:r>
            <a:r>
              <a:rPr lang="en-US" sz="23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myosin.</a:t>
            </a:r>
          </a:p>
          <a:p>
            <a:pPr marL="173038" lvl="2" indent="-22225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300" b="1" dirty="0" err="1" smtClean="0">
                <a:solidFill>
                  <a:srgbClr val="0000CC"/>
                </a:solidFill>
                <a:latin typeface="+mj-lt"/>
              </a:rPr>
              <a:t>Sarcoplasm</a:t>
            </a:r>
            <a:r>
              <a:rPr lang="en-US" sz="2300" dirty="0" smtClean="0">
                <a:latin typeface="+mj-lt"/>
              </a:rPr>
              <a:t> is the ICF between myofibrils.</a:t>
            </a:r>
          </a:p>
          <a:p>
            <a:pPr marL="173038" lvl="2" indent="-22225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300" dirty="0" smtClean="0">
                <a:latin typeface="+mj-lt"/>
              </a:rPr>
              <a:t> </a:t>
            </a:r>
            <a:r>
              <a:rPr lang="en-US" sz="23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Sarcoplamic</a:t>
            </a:r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reticulum </a:t>
            </a:r>
            <a:r>
              <a:rPr lang="en-US" sz="2300" dirty="0" smtClean="0">
                <a:latin typeface="+mj-lt"/>
              </a:rPr>
              <a:t>is a specialized endoplasmic</a:t>
            </a:r>
          </a:p>
          <a:p>
            <a:pPr marL="173038" lvl="2" indent="-22225">
              <a:lnSpc>
                <a:spcPct val="150000"/>
              </a:lnSpc>
            </a:pPr>
            <a:r>
              <a:rPr lang="en-US" sz="2300" dirty="0" smtClean="0">
                <a:latin typeface="+mj-lt"/>
              </a:rPr>
              <a:t>	reticulum of muscle cells.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28600" y="152400"/>
            <a:ext cx="83058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Physiological Anatomy of Skeletal Muscle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0" y="1737320"/>
            <a:ext cx="8229600" cy="4572000"/>
          </a:xfrm>
        </p:spPr>
        <p:txBody>
          <a:bodyPr/>
          <a:lstStyle/>
          <a:p>
            <a:pPr algn="ctr" eaLnBrk="1" hangingPunct="1"/>
            <a:r>
              <a:rPr lang="en-US" sz="7000" dirty="0" smtClean="0">
                <a:cs typeface="Times New Roman" pitchFamily="18" charset="0"/>
              </a:rPr>
              <a:t> The End </a:t>
            </a:r>
          </a:p>
        </p:txBody>
      </p:sp>
    </p:spTree>
    <p:extLst>
      <p:ext uri="{BB962C8B-B14F-4D97-AF65-F5344CB8AC3E}">
        <p14:creationId xmlns:p14="http://schemas.microsoft.com/office/powerpoint/2010/main" val="20465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35496" y="0"/>
            <a:ext cx="9108504" cy="6713984"/>
            <a:chOff x="35496" y="0"/>
            <a:chExt cx="9108504" cy="671398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2964" t="11438" r="25567" b="6250"/>
            <a:stretch>
              <a:fillRect/>
            </a:stretch>
          </p:blipFill>
          <p:spPr bwMode="auto">
            <a:xfrm>
              <a:off x="35496" y="0"/>
              <a:ext cx="9108504" cy="671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5796136" y="1628800"/>
              <a:ext cx="1318694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>
              <a:spAutoFit/>
            </a:bodyPr>
            <a:lstStyle/>
            <a:p>
              <a:pPr algn="l"/>
              <a:r>
                <a:rPr lang="en-GB" b="1" dirty="0" smtClean="0">
                  <a:cs typeface="Times New Roman" pitchFamily="18" charset="0"/>
                </a:rPr>
                <a:t>3000 </a:t>
              </a:r>
              <a:r>
                <a:rPr lang="en-GB" b="1" dirty="0" err="1" smtClean="0">
                  <a:cs typeface="Times New Roman" pitchFamily="18" charset="0"/>
                </a:rPr>
                <a:t>Actin</a:t>
              </a:r>
              <a:endParaRPr lang="en-GB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772626" y="2060848"/>
              <a:ext cx="148829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>
              <a:spAutoFit/>
            </a:bodyPr>
            <a:lstStyle/>
            <a:p>
              <a:pPr algn="l"/>
              <a:r>
                <a:rPr lang="en-GB" b="1" dirty="0" smtClean="0">
                  <a:cs typeface="Times New Roman" pitchFamily="18" charset="0"/>
                </a:rPr>
                <a:t>1500 Myosin</a:t>
              </a:r>
              <a:endParaRPr lang="en-GB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9552" y="4653136"/>
              <a:ext cx="4608512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ctangle 7"/>
          <p:cNvSpPr/>
          <p:nvPr/>
        </p:nvSpPr>
        <p:spPr>
          <a:xfrm>
            <a:off x="7543800" y="1542871"/>
            <a:ext cx="167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Responsible for the actual muscle contraction</a:t>
            </a:r>
            <a:endParaRPr lang="en-GB" sz="1600" dirty="0"/>
          </a:p>
        </p:txBody>
      </p:sp>
      <p:sp>
        <p:nvSpPr>
          <p:cNvPr id="9" name="Left Brace 8"/>
          <p:cNvSpPr/>
          <p:nvPr/>
        </p:nvSpPr>
        <p:spPr>
          <a:xfrm>
            <a:off x="7315200" y="1600200"/>
            <a:ext cx="228600" cy="990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91000" y="4724400"/>
            <a:ext cx="28194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86000" y="5638800"/>
            <a:ext cx="193354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i="1" dirty="0" smtClean="0">
                <a:latin typeface="+mj-lt"/>
              </a:rPr>
              <a:t>Cross-bridges</a:t>
            </a:r>
            <a:endParaRPr lang="en-GB" sz="2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Dr.Ashraf\My Documents\My Pictures\SCANNER\10 205.jpg"/>
          <p:cNvPicPr>
            <a:picLocks noChangeAspect="1" noChangeArrowheads="1"/>
          </p:cNvPicPr>
          <p:nvPr/>
        </p:nvPicPr>
        <p:blipFill>
          <a:blip r:embed="rId2" cstate="print"/>
          <a:srcRect l="29697" t="15823" r="23711" b="60654"/>
          <a:stretch>
            <a:fillRect/>
          </a:stretch>
        </p:blipFill>
        <p:spPr bwMode="auto">
          <a:xfrm>
            <a:off x="533400" y="1066800"/>
            <a:ext cx="78486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429000" y="215991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 smtClean="0">
                <a:solidFill>
                  <a:srgbClr val="000099"/>
                </a:solidFill>
              </a:rPr>
              <a:t>Myosin</a:t>
            </a:r>
            <a:endParaRPr lang="en-GB" sz="2200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1024" y="223611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dirty="0" err="1" smtClean="0">
                <a:solidFill>
                  <a:srgbClr val="000099"/>
                </a:solidFill>
              </a:rPr>
              <a:t>Actin</a:t>
            </a:r>
            <a:endParaRPr lang="en-GB" sz="2200" dirty="0">
              <a:solidFill>
                <a:srgbClr val="00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5648" y="445117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</a:rPr>
              <a:t>Myofibril</a:t>
            </a:r>
            <a:endParaRPr lang="en-GB" sz="4000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421832" y="1714872"/>
            <a:ext cx="0" cy="144016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01752" y="308302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FF"/>
                </a:solidFill>
              </a:rPr>
              <a:t>M line</a:t>
            </a:r>
            <a:endParaRPr lang="en-GB" sz="2000" dirty="0">
              <a:solidFill>
                <a:srgbClr val="FF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5791200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light and </a:t>
            </a:r>
            <a:r>
              <a:rPr lang="en-GB" b="1" dirty="0" smtClean="0"/>
              <a:t>dark</a:t>
            </a:r>
            <a:r>
              <a:rPr lang="en-GB" dirty="0" smtClean="0"/>
              <a:t> bands give skeletal and cardiac muscle their striated appearance.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15000" y="5334000"/>
            <a:ext cx="3397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Fig. 6.3   Organization of proteins in a </a:t>
            </a:r>
            <a:r>
              <a:rPr lang="en-US" sz="1200" dirty="0" err="1" smtClean="0"/>
              <a:t>sarcomere</a:t>
            </a:r>
            <a:endParaRPr lang="en-US" sz="1200" dirty="0"/>
          </a:p>
        </p:txBody>
      </p:sp>
      <p:pic>
        <p:nvPicPr>
          <p:cNvPr id="5" name="Picture 4" descr="S9781416045748-006-f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143000"/>
            <a:ext cx="7871381" cy="38176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5524381"/>
            <a:ext cx="5486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lvl="2" indent="-22225">
              <a:buFont typeface="Wingdings" pitchFamily="2" charset="2"/>
              <a:buChar char="Ø"/>
            </a:pPr>
            <a:r>
              <a:rPr lang="en-US" sz="2300" b="1" dirty="0" smtClean="0">
                <a:solidFill>
                  <a:srgbClr val="00B050"/>
                </a:solidFill>
              </a:rPr>
              <a:t> </a:t>
            </a:r>
            <a:r>
              <a:rPr lang="en-US" sz="2300" b="1" dirty="0" err="1" smtClean="0">
                <a:solidFill>
                  <a:srgbClr val="00B050"/>
                </a:solidFill>
              </a:rPr>
              <a:t>Titin</a:t>
            </a:r>
            <a:r>
              <a:rPr lang="en-US" sz="2300" dirty="0" smtClean="0"/>
              <a:t> filaments keep the myosin and </a:t>
            </a:r>
            <a:r>
              <a:rPr lang="en-US" sz="2300" dirty="0" err="1" smtClean="0"/>
              <a:t>actin</a:t>
            </a:r>
            <a:r>
              <a:rPr lang="en-US" sz="2300" dirty="0" smtClean="0"/>
              <a:t> filaments in place.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51511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General Mechanism of Skeletal Muscle Contraction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808" y="1552575"/>
            <a:ext cx="848459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  An action potential travels along a motor nerve to the 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	  motor end plate.</a:t>
            </a:r>
          </a:p>
          <a:p>
            <a:pPr marL="457200" indent="-457200">
              <a:spcAft>
                <a:spcPts val="600"/>
              </a:spcAft>
              <a:buAutoNum type="arabicPeriod" startAt="2"/>
            </a:pPr>
            <a:r>
              <a:rPr lang="en-US" sz="2400" dirty="0" smtClean="0">
                <a:latin typeface="+mj-lt"/>
              </a:rPr>
              <a:t>The nerve secretes acetylcholine (Ach).</a:t>
            </a:r>
          </a:p>
          <a:p>
            <a:pPr marL="457200" indent="-457200">
              <a:spcAft>
                <a:spcPts val="600"/>
              </a:spcAft>
              <a:buAutoNum type="arabicPeriod" startAt="2"/>
            </a:pPr>
            <a:r>
              <a:rPr lang="en-US" sz="2400" dirty="0" smtClean="0">
                <a:latin typeface="+mj-lt"/>
              </a:rPr>
              <a:t>The Ach binds to </a:t>
            </a:r>
            <a:r>
              <a:rPr lang="en-US" sz="2400" dirty="0" err="1" smtClean="0">
                <a:latin typeface="+mj-lt"/>
              </a:rPr>
              <a:t>sarcolemma</a:t>
            </a:r>
            <a:r>
              <a:rPr lang="en-US" sz="2400" dirty="0" smtClean="0">
                <a:latin typeface="+mj-lt"/>
              </a:rPr>
              <a:t> and opens gated channels.</a:t>
            </a:r>
          </a:p>
          <a:p>
            <a:pPr marL="457200" indent="-457200">
              <a:spcAft>
                <a:spcPts val="600"/>
              </a:spcAft>
              <a:buAutoNum type="arabicPeriod" startAt="2"/>
            </a:pPr>
            <a:r>
              <a:rPr lang="en-US" sz="2400" dirty="0" smtClean="0">
                <a:latin typeface="+mj-lt"/>
              </a:rPr>
              <a:t>Large amounts of Na</a:t>
            </a:r>
            <a:r>
              <a:rPr lang="en-US" sz="2400" baseline="30000" dirty="0" smtClean="0">
                <a:latin typeface="+mj-lt"/>
              </a:rPr>
              <a:t>+</a:t>
            </a:r>
            <a:r>
              <a:rPr lang="en-US" sz="2400" dirty="0" smtClean="0">
                <a:latin typeface="+mj-lt"/>
              </a:rPr>
              <a:t> enter the cell and initiates and AP.</a:t>
            </a:r>
          </a:p>
          <a:p>
            <a:pPr marL="457200" indent="-457200">
              <a:spcAft>
                <a:spcPts val="600"/>
              </a:spcAft>
              <a:buAutoNum type="arabicPeriod" startAt="2"/>
            </a:pPr>
            <a:r>
              <a:rPr lang="en-US" sz="2400" dirty="0" smtClean="0">
                <a:latin typeface="+mj-lt"/>
              </a:rPr>
              <a:t>AP travels along the </a:t>
            </a:r>
            <a:r>
              <a:rPr lang="en-US" sz="2400" dirty="0" err="1" smtClean="0">
                <a:latin typeface="+mj-lt"/>
              </a:rPr>
              <a:t>sarcolemma</a:t>
            </a:r>
            <a:r>
              <a:rPr lang="en-US" sz="2400" dirty="0" smtClean="0">
                <a:latin typeface="+mj-lt"/>
              </a:rPr>
              <a:t> the same as in a nerve cell.</a:t>
            </a:r>
          </a:p>
          <a:p>
            <a:pPr marL="457200" indent="-457200">
              <a:spcAft>
                <a:spcPts val="600"/>
              </a:spcAft>
              <a:buAutoNum type="arabicPeriod" startAt="6"/>
            </a:pPr>
            <a:r>
              <a:rPr lang="en-US" sz="2400" dirty="0" smtClean="0">
                <a:latin typeface="+mj-lt"/>
              </a:rPr>
              <a:t>AP causes depolarization and triggers release of Ca</a:t>
            </a:r>
            <a:r>
              <a:rPr lang="en-US" sz="2400" baseline="30000" dirty="0" smtClean="0">
                <a:latin typeface="+mj-lt"/>
              </a:rPr>
              <a:t>++</a:t>
            </a:r>
            <a:r>
              <a:rPr lang="en-US" sz="2400" dirty="0" smtClean="0">
                <a:latin typeface="+mj-lt"/>
              </a:rPr>
              <a:t> from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	the </a:t>
            </a:r>
            <a:r>
              <a:rPr lang="en-US" sz="2400" dirty="0" err="1" smtClean="0">
                <a:latin typeface="+mj-lt"/>
              </a:rPr>
              <a:t>sarcoplasmic</a:t>
            </a:r>
            <a:r>
              <a:rPr lang="en-US" sz="2400" dirty="0" smtClean="0">
                <a:latin typeface="+mj-lt"/>
              </a:rPr>
              <a:t> reticulum.</a:t>
            </a:r>
          </a:p>
          <a:p>
            <a:pPr marL="457200" indent="-457200">
              <a:spcAft>
                <a:spcPts val="600"/>
              </a:spcAft>
              <a:buAutoNum type="arabicPeriod" startAt="7"/>
            </a:pPr>
            <a:r>
              <a:rPr lang="en-US" sz="2400" dirty="0" smtClean="0">
                <a:latin typeface="+mj-lt"/>
              </a:rPr>
              <a:t>Ca</a:t>
            </a:r>
            <a:r>
              <a:rPr lang="en-US" sz="2400" baseline="30000" dirty="0" smtClean="0">
                <a:latin typeface="+mj-lt"/>
              </a:rPr>
              <a:t>++</a:t>
            </a:r>
            <a:r>
              <a:rPr lang="en-US" sz="2400" dirty="0" smtClean="0">
                <a:latin typeface="+mj-lt"/>
              </a:rPr>
              <a:t>  initiates the contraction cycle.</a:t>
            </a:r>
          </a:p>
          <a:p>
            <a:pPr marL="457200" indent="-457200">
              <a:spcAft>
                <a:spcPts val="600"/>
              </a:spcAft>
              <a:buAutoNum type="arabicPeriod" startAt="7"/>
            </a:pPr>
            <a:r>
              <a:rPr lang="en-US" sz="2400" dirty="0" smtClean="0">
                <a:latin typeface="+mj-lt"/>
              </a:rPr>
              <a:t>After contraction, Ca</a:t>
            </a:r>
            <a:r>
              <a:rPr lang="en-US" sz="2400" baseline="30000" dirty="0" smtClean="0">
                <a:latin typeface="+mj-lt"/>
              </a:rPr>
              <a:t>++</a:t>
            </a:r>
            <a:r>
              <a:rPr lang="en-US" sz="2400" dirty="0" smtClean="0">
                <a:latin typeface="+mj-lt"/>
              </a:rPr>
              <a:t> ions are reabsorbed by the </a:t>
            </a:r>
            <a:r>
              <a:rPr lang="en-US" sz="2400" dirty="0" err="1" smtClean="0">
                <a:latin typeface="+mj-lt"/>
              </a:rPr>
              <a:t>sarcoplasmic</a:t>
            </a:r>
            <a:r>
              <a:rPr lang="en-US" sz="2400" dirty="0" smtClean="0">
                <a:latin typeface="+mj-lt"/>
              </a:rPr>
              <a:t> reticulum.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609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</a:rPr>
              <a:t>Molecular Mechanism of Muscle Contraction</a:t>
            </a:r>
            <a:endParaRPr lang="en-US" sz="3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25146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2400" b="1" dirty="0" smtClean="0">
                <a:solidFill>
                  <a:srgbClr val="7030A0"/>
                </a:solidFill>
                <a:latin typeface="+mj-lt"/>
              </a:rPr>
              <a:t>Muscle Contraction Occurs by a </a:t>
            </a:r>
            <a:r>
              <a:rPr lang="en-GB" sz="2400" b="1" dirty="0" smtClean="0">
                <a:solidFill>
                  <a:srgbClr val="00B050"/>
                </a:solidFill>
                <a:latin typeface="+mj-lt"/>
              </a:rPr>
              <a:t>Sliding Filament Mechanism</a:t>
            </a:r>
            <a:r>
              <a:rPr lang="en-GB" sz="2400" b="1" dirty="0" smtClean="0">
                <a:solidFill>
                  <a:srgbClr val="7030A0"/>
                </a:solidFill>
                <a:latin typeface="+mj-lt"/>
              </a:rPr>
              <a:t> 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6" name="Picture 5" descr="S9781416045748-006-f005.jpg"/>
          <p:cNvPicPr>
            <a:picLocks noChangeAspect="1"/>
          </p:cNvPicPr>
          <p:nvPr/>
        </p:nvPicPr>
        <p:blipFill>
          <a:blip r:embed="rId2" cstate="print"/>
          <a:srcRect b="4839"/>
          <a:stretch>
            <a:fillRect/>
          </a:stretch>
        </p:blipFill>
        <p:spPr>
          <a:xfrm>
            <a:off x="2590800" y="1143000"/>
            <a:ext cx="6477000" cy="5029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0" y="6367046"/>
            <a:ext cx="48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+mj-lt"/>
              </a:rPr>
              <a:t>Figure 6-5. Relaxed and contracted states of a myofibril.</a:t>
            </a:r>
            <a:endParaRPr lang="en-GB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759</TotalTime>
  <Words>1680</Words>
  <Application>Microsoft Office PowerPoint</Application>
  <PresentationFormat>On-screen Show (4:3)</PresentationFormat>
  <Paragraphs>241</Paragraphs>
  <Slides>40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ＭＳ Ｐゴシック</vt:lpstr>
      <vt:lpstr>Arial</vt:lpstr>
      <vt:lpstr>Bimini</vt:lpstr>
      <vt:lpstr>Calibri</vt:lpstr>
      <vt:lpstr>Comic Sans MS</vt:lpstr>
      <vt:lpstr>Constantia</vt:lpstr>
      <vt:lpstr>Courier New</vt:lpstr>
      <vt:lpstr>Majalla UI</vt:lpstr>
      <vt:lpstr>Segoe Print</vt:lpstr>
      <vt:lpstr>Tahoma</vt:lpstr>
      <vt:lpstr>Times New Roman</vt:lpstr>
      <vt:lpstr>Wingdings</vt:lpstr>
      <vt:lpstr>Wingdings 2</vt:lpstr>
      <vt:lpstr>Flow</vt:lpstr>
      <vt:lpstr>Contraction of Skeletal Muscle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Mechanism of Skeletal Muscle Contraction</vt:lpstr>
      <vt:lpstr>Molecular Mechanism of Muscle Contraction</vt:lpstr>
      <vt:lpstr>PowerPoint Presentation</vt:lpstr>
      <vt:lpstr>PowerPoint Presentation</vt:lpstr>
      <vt:lpstr>Molecular Mechanism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Excitation of Skeletal Muscle: Neuromuscular Transmission and Excitation-Contraction Coupling </vt:lpstr>
      <vt:lpstr>PowerPoint Presentation</vt:lpstr>
      <vt:lpstr>Physiologic Anatomy of the Neuromuscular Junction</vt:lpstr>
      <vt:lpstr>PowerPoint Presentation</vt:lpstr>
      <vt:lpstr>PowerPoint Presentation</vt:lpstr>
      <vt:lpstr>PowerPoint Presentation</vt:lpstr>
      <vt:lpstr>PowerPoint Presentation</vt:lpstr>
      <vt:lpstr>  Excitation-Contraction Coupling</vt:lpstr>
      <vt:lpstr>  Release of Calcium Ions by the Sarcoplasmic Reticulum</vt:lpstr>
      <vt:lpstr>PowerPoint Presentation</vt:lpstr>
      <vt:lpstr>PowerPoint Presentation</vt:lpstr>
      <vt:lpstr>PowerPoint Presentation</vt:lpstr>
      <vt:lpstr>Muscle Action Potential (AP)</vt:lpstr>
      <vt:lpstr>PowerPoint Presentation</vt:lpstr>
      <vt:lpstr>PowerPoint Presentation</vt:lpstr>
      <vt:lpstr> EPP and Excitation of the Skeletal Muscle Fiber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One:  Introduction to Physiology:  The Cell and General Physiology</dc:title>
  <dc:creator>rstinson</dc:creator>
  <cp:lastModifiedBy>DR.MOHAMMAD AL OTABI</cp:lastModifiedBy>
  <cp:revision>209</cp:revision>
  <dcterms:created xsi:type="dcterms:W3CDTF">2010-10-14T16:13:00Z</dcterms:created>
  <dcterms:modified xsi:type="dcterms:W3CDTF">2016-12-19T05:16:08Z</dcterms:modified>
</cp:coreProperties>
</file>