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1"/>
  </p:sldMasterIdLst>
  <p:notesMasterIdLst>
    <p:notesMasterId r:id="rId40"/>
  </p:notesMasterIdLst>
  <p:sldIdLst>
    <p:sldId id="256" r:id="rId2"/>
    <p:sldId id="271" r:id="rId3"/>
    <p:sldId id="272" r:id="rId4"/>
    <p:sldId id="273" r:id="rId5"/>
    <p:sldId id="274" r:id="rId6"/>
    <p:sldId id="275" r:id="rId7"/>
    <p:sldId id="276" r:id="rId8"/>
    <p:sldId id="278" r:id="rId9"/>
    <p:sldId id="279" r:id="rId10"/>
    <p:sldId id="277" r:id="rId11"/>
    <p:sldId id="280" r:id="rId12"/>
    <p:sldId id="303" r:id="rId13"/>
    <p:sldId id="304" r:id="rId14"/>
    <p:sldId id="305" r:id="rId15"/>
    <p:sldId id="306" r:id="rId16"/>
    <p:sldId id="307" r:id="rId17"/>
    <p:sldId id="308" r:id="rId18"/>
    <p:sldId id="282" r:id="rId19"/>
    <p:sldId id="283" r:id="rId20"/>
    <p:sldId id="284" r:id="rId21"/>
    <p:sldId id="298" r:id="rId22"/>
    <p:sldId id="299" r:id="rId23"/>
    <p:sldId id="301" r:id="rId24"/>
    <p:sldId id="302" r:id="rId25"/>
    <p:sldId id="285" r:id="rId26"/>
    <p:sldId id="286" r:id="rId27"/>
    <p:sldId id="287" r:id="rId28"/>
    <p:sldId id="295" r:id="rId29"/>
    <p:sldId id="296" r:id="rId30"/>
    <p:sldId id="297" r:id="rId31"/>
    <p:sldId id="300" r:id="rId32"/>
    <p:sldId id="288" r:id="rId33"/>
    <p:sldId id="289" r:id="rId34"/>
    <p:sldId id="290" r:id="rId35"/>
    <p:sldId id="291" r:id="rId36"/>
    <p:sldId id="292" r:id="rId37"/>
    <p:sldId id="293" r:id="rId38"/>
    <p:sldId id="270" r:id="rId39"/>
  </p:sldIdLst>
  <p:sldSz cx="12192000" cy="6858000"/>
  <p:notesSz cx="6858000" cy="9144000"/>
  <p:embeddedFontLs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506AC8"/>
    <a:srgbClr val="7BBF26"/>
    <a:srgbClr val="8D9EDB"/>
    <a:srgbClr val="7085D2"/>
    <a:srgbClr val="9EABBC"/>
    <a:srgbClr val="55ACEE"/>
    <a:srgbClr val="F9F9F9"/>
    <a:srgbClr val="99FF33"/>
    <a:srgbClr val="E7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2" y="2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70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70391" y="5352625"/>
            <a:ext cx="7772400" cy="1463040"/>
          </a:xfrm>
          <a:prstGeom prst="rect">
            <a:avLst/>
          </a:prstGeom>
          <a:noFill/>
          <a:ln>
            <a:noFill/>
          </a:ln>
        </p:spPr>
        <p:txBody>
          <a:bodyPr lIns="91425" tIns="45700" rIns="91425" bIns="45700" anchor="ctr" anchorCtr="0">
            <a:noAutofit/>
          </a:bodyPr>
          <a:lstStyle/>
          <a:p>
            <a:pPr lvl="0">
              <a:buSzPct val="25000"/>
            </a:pPr>
            <a:r>
              <a:rPr lang="en-GB" sz="5400" kern="1200" dirty="0">
                <a:ln w="0"/>
                <a:solidFill>
                  <a:srgbClr val="8D9EDB"/>
                </a:solidFill>
                <a:effectLst>
                  <a:outerShdw blurRad="38100" dist="25400" dir="5400000" algn="ctr" rotWithShape="0">
                    <a:srgbClr val="6E747A">
                      <a:alpha val="43000"/>
                    </a:srgbClr>
                  </a:outerShdw>
                </a:effectLst>
                <a:latin typeface="+mn-lt"/>
                <a:ea typeface="+mn-ea"/>
                <a:cs typeface="+mn-cs"/>
              </a:rPr>
              <a:t>OSPE</a:t>
            </a:r>
            <a:br>
              <a:rPr lang="en-GB" sz="4800" kern="1200" dirty="0">
                <a:ln w="0"/>
                <a:solidFill>
                  <a:srgbClr val="8D9EDB"/>
                </a:solidFill>
                <a:effectLst>
                  <a:outerShdw blurRad="38100" dist="25400" dir="5400000" algn="ctr" rotWithShape="0">
                    <a:srgbClr val="6E747A">
                      <a:alpha val="43000"/>
                    </a:srgbClr>
                  </a:outerShdw>
                </a:effectLst>
                <a:latin typeface="+mn-lt"/>
                <a:ea typeface="+mn-ea"/>
                <a:cs typeface="+mn-cs"/>
              </a:rPr>
            </a:br>
            <a:r>
              <a:rPr lang="en-US" sz="4000" dirty="0">
                <a:solidFill>
                  <a:srgbClr val="FF0000"/>
                </a:solidFill>
                <a:effectLst>
                  <a:outerShdw blurRad="38100" dist="38100" dir="2700000" algn="tl">
                    <a:srgbClr val="000000">
                      <a:alpha val="43137"/>
                    </a:srgbClr>
                  </a:outerShdw>
                </a:effectLst>
              </a:rPr>
              <a:t>MUSCULOSKELETAL BLOCK</a:t>
            </a:r>
            <a:endParaRPr lang="en-GB" sz="5400" kern="1200" dirty="0">
              <a:ln w="0"/>
              <a:solidFill>
                <a:srgbClr val="FF0000"/>
              </a:solidFill>
              <a:effectLst>
                <a:outerShdw blurRad="38100" dist="38100" dir="2700000" algn="tl">
                  <a:srgbClr val="000000">
                    <a:alpha val="43137"/>
                  </a:srgbClr>
                </a:outerShdw>
              </a:effectLst>
              <a:latin typeface="+mn-lt"/>
              <a:ea typeface="+mn-ea"/>
              <a:cs typeface="+mn-cs"/>
            </a:endParaRPr>
          </a:p>
        </p:txBody>
      </p:sp>
      <p:pic>
        <p:nvPicPr>
          <p:cNvPr id="85" name="Shape 85" descr="Image result for ‫بسم الله الرحمن الرحيم‬‎"/>
          <p:cNvPicPr preferRelativeResize="0"/>
          <p:nvPr/>
        </p:nvPicPr>
        <p:blipFill rotWithShape="1">
          <a:blip r:embed="rId3">
            <a:alphaModFix/>
          </a:blip>
          <a:srcRect/>
          <a:stretch/>
        </p:blipFill>
        <p:spPr>
          <a:xfrm>
            <a:off x="4172864" y="74275"/>
            <a:ext cx="3669927" cy="361555"/>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196" b="33122"/>
          <a:stretch/>
        </p:blipFill>
        <p:spPr>
          <a:xfrm>
            <a:off x="0" y="636481"/>
            <a:ext cx="12192000" cy="4693295"/>
          </a:xfrm>
          <a:prstGeom prst="rect">
            <a:avLst/>
          </a:prstGeom>
        </p:spPr>
      </p:pic>
      <p:sp>
        <p:nvSpPr>
          <p:cNvPr id="12" name="Rectangle 11"/>
          <p:cNvSpPr/>
          <p:nvPr/>
        </p:nvSpPr>
        <p:spPr>
          <a:xfrm>
            <a:off x="7842791" y="631179"/>
            <a:ext cx="2946400" cy="4703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Med436 - KSU"/>
          <p:cNvPicPr>
            <a:picLocks noChangeAspect="1" noChangeArrowheads="1"/>
          </p:cNvPicPr>
          <p:nvPr/>
        </p:nvPicPr>
        <p:blipFill rotWithShape="1">
          <a:blip r:embed="rId5">
            <a:extLst>
              <a:ext uri="{28A0092B-C50C-407E-A947-70E740481C1C}">
                <a14:useLocalDpi xmlns:a14="http://schemas.microsoft.com/office/drawing/2010/main" val="0"/>
              </a:ext>
            </a:extLst>
          </a:blip>
          <a:srcRect t="8558"/>
          <a:stretch/>
        </p:blipFill>
        <p:spPr bwMode="auto">
          <a:xfrm>
            <a:off x="8355551" y="3080853"/>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164" t="11343" r="9894" b="25826"/>
          <a:stretch/>
        </p:blipFill>
        <p:spPr>
          <a:xfrm>
            <a:off x="8355551" y="1010719"/>
            <a:ext cx="1835935" cy="1862353"/>
          </a:xfrm>
          <a:prstGeom prst="rect">
            <a:avLst/>
          </a:prstGeom>
          <a:ln>
            <a:noFill/>
          </a:ln>
        </p:spPr>
      </p:pic>
      <p:grpSp>
        <p:nvGrpSpPr>
          <p:cNvPr id="8" name="Group 7"/>
          <p:cNvGrpSpPr/>
          <p:nvPr/>
        </p:nvGrpSpPr>
        <p:grpSpPr>
          <a:xfrm>
            <a:off x="7932791" y="5248569"/>
            <a:ext cx="2766400" cy="1567096"/>
            <a:chOff x="8563428" y="5284999"/>
            <a:chExt cx="2766400" cy="1567096"/>
          </a:xfrm>
        </p:grpSpPr>
        <p:sp>
          <p:nvSpPr>
            <p:cNvPr id="9" name="TextBox 8"/>
            <p:cNvSpPr txBox="1"/>
            <p:nvPr/>
          </p:nvSpPr>
          <p:spPr>
            <a:xfrm>
              <a:off x="8563428" y="5284999"/>
              <a:ext cx="2766400" cy="1567096"/>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u="sng" dirty="0"/>
                <a:t>Color Code</a:t>
              </a:r>
            </a:p>
            <a:p>
              <a:pPr marL="406400">
                <a:lnSpc>
                  <a:spcPts val="2300"/>
                </a:lnSpc>
              </a:pPr>
              <a:r>
                <a:rPr lang="en-US" sz="1600" b="1" dirty="0">
                  <a:solidFill>
                    <a:srgbClr val="FFCC00"/>
                  </a:solidFill>
                </a:rPr>
                <a:t>Nerves</a:t>
              </a:r>
            </a:p>
            <a:p>
              <a:pPr marL="406400">
                <a:lnSpc>
                  <a:spcPts val="2300"/>
                </a:lnSpc>
              </a:pPr>
              <a:r>
                <a:rPr lang="en-US" sz="1600" b="1" dirty="0">
                  <a:solidFill>
                    <a:schemeClr val="accent3">
                      <a:lumMod val="50000"/>
                    </a:schemeClr>
                  </a:solidFill>
                </a:rPr>
                <a:t>Arteries</a:t>
              </a:r>
            </a:p>
            <a:p>
              <a:pPr marL="406400">
                <a:lnSpc>
                  <a:spcPts val="2300"/>
                </a:lnSpc>
              </a:pPr>
              <a:r>
                <a:rPr lang="en-US" sz="1600" b="1" dirty="0">
                  <a:solidFill>
                    <a:schemeClr val="accent2">
                      <a:lumMod val="50000"/>
                    </a:schemeClr>
                  </a:solidFill>
                </a:rPr>
                <a:t>Veins</a:t>
              </a:r>
            </a:p>
            <a:p>
              <a:pPr marL="406400">
                <a:lnSpc>
                  <a:spcPts val="2300"/>
                </a:lnSpc>
              </a:pPr>
              <a:r>
                <a:rPr lang="en-US" sz="1600" b="1" dirty="0">
                  <a:solidFill>
                    <a:srgbClr val="C00000"/>
                  </a:solidFill>
                </a:rPr>
                <a:t>Muscles</a:t>
              </a:r>
            </a:p>
          </p:txBody>
        </p:sp>
        <p:sp>
          <p:nvSpPr>
            <p:cNvPr id="11" name="Oval 10"/>
            <p:cNvSpPr/>
            <p:nvPr/>
          </p:nvSpPr>
          <p:spPr>
            <a:xfrm>
              <a:off x="8772178" y="5700560"/>
              <a:ext cx="123372" cy="125776"/>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Oval 12"/>
            <p:cNvSpPr/>
            <p:nvPr/>
          </p:nvSpPr>
          <p:spPr>
            <a:xfrm>
              <a:off x="8772178" y="6011649"/>
              <a:ext cx="123372" cy="125776"/>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8772178" y="6274585"/>
              <a:ext cx="123372" cy="12577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8772178" y="6589703"/>
              <a:ext cx="123372" cy="1257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282" y="1523532"/>
            <a:ext cx="5397577" cy="4798747"/>
          </a:xfrm>
        </p:spPr>
        <p:txBody>
          <a:bodyPr>
            <a:noAutofit/>
          </a:bodyPr>
          <a:lstStyle/>
          <a:p>
            <a:r>
              <a:rPr lang="en-US" sz="2000" b="1" dirty="0">
                <a:latin typeface="+mn-lt"/>
              </a:rPr>
              <a:t>Identify each of the following muscles and its nerve supply:</a:t>
            </a:r>
            <a:br>
              <a:rPr lang="en-US" sz="2000" b="1" dirty="0">
                <a:latin typeface="+mn-lt"/>
              </a:rPr>
            </a:br>
            <a:br>
              <a:rPr lang="en-US" sz="2000" b="1" dirty="0">
                <a:latin typeface="+mn-lt"/>
              </a:rPr>
            </a:br>
            <a:r>
              <a:rPr lang="en-US" sz="2000" b="1" dirty="0">
                <a:latin typeface="+mn-lt"/>
              </a:rPr>
              <a:t>1-</a:t>
            </a:r>
            <a:r>
              <a:rPr lang="en-US" sz="2000" b="1" dirty="0">
                <a:solidFill>
                  <a:srgbClr val="FF0000"/>
                </a:solidFill>
                <a:latin typeface="+mn-lt"/>
              </a:rPr>
              <a:t> </a:t>
            </a:r>
            <a:r>
              <a:rPr lang="en-US" sz="2000" b="1" dirty="0">
                <a:solidFill>
                  <a:srgbClr val="C00000"/>
                </a:solidFill>
                <a:latin typeface="+mn-lt"/>
              </a:rPr>
              <a:t>latissimus dorsi.</a:t>
            </a:r>
            <a:br>
              <a:rPr lang="en-US" sz="2000" b="1" dirty="0">
                <a:latin typeface="+mn-lt"/>
              </a:rPr>
            </a:br>
            <a:r>
              <a:rPr lang="en-US" sz="2000" b="1" dirty="0">
                <a:latin typeface="+mn-lt"/>
              </a:rPr>
              <a:t>Its nerve: </a:t>
            </a:r>
            <a:r>
              <a:rPr lang="en-US" sz="2000" dirty="0">
                <a:solidFill>
                  <a:srgbClr val="FFCC00"/>
                </a:solidFill>
                <a:latin typeface="+mn-lt"/>
              </a:rPr>
              <a:t>Thoracodorsal nerve </a:t>
            </a:r>
            <a:r>
              <a:rPr lang="en-US" sz="2000" dirty="0">
                <a:latin typeface="+mn-lt"/>
              </a:rPr>
              <a:t>or </a:t>
            </a:r>
            <a:r>
              <a:rPr lang="en-US" sz="2000" dirty="0">
                <a:solidFill>
                  <a:srgbClr val="FFCC00"/>
                </a:solidFill>
                <a:latin typeface="+mn-lt"/>
              </a:rPr>
              <a:t>nerve to latissimus </a:t>
            </a:r>
            <a:r>
              <a:rPr lang="en-US" sz="2000" dirty="0" err="1">
                <a:solidFill>
                  <a:srgbClr val="FFCC00"/>
                </a:solidFill>
                <a:latin typeface="+mn-lt"/>
              </a:rPr>
              <a:t>dorsi</a:t>
            </a:r>
            <a:r>
              <a:rPr lang="en-US" sz="2000" dirty="0">
                <a:latin typeface="+mn-lt"/>
              </a:rPr>
              <a:t>.</a:t>
            </a:r>
            <a:br>
              <a:rPr lang="en-US" sz="2000" dirty="0">
                <a:latin typeface="+mn-lt"/>
              </a:rPr>
            </a:br>
            <a:br>
              <a:rPr lang="en-US" sz="2000" dirty="0">
                <a:latin typeface="+mn-lt"/>
              </a:rPr>
            </a:br>
            <a:r>
              <a:rPr lang="en-US" sz="2000" b="1" dirty="0">
                <a:latin typeface="+mn-lt"/>
              </a:rPr>
              <a:t>2-</a:t>
            </a:r>
            <a:r>
              <a:rPr lang="en-US" sz="2000" b="1" dirty="0">
                <a:solidFill>
                  <a:srgbClr val="FF0000"/>
                </a:solidFill>
                <a:latin typeface="+mn-lt"/>
              </a:rPr>
              <a:t> </a:t>
            </a:r>
            <a:r>
              <a:rPr lang="en-US" sz="2000" b="1" dirty="0">
                <a:solidFill>
                  <a:srgbClr val="C00000"/>
                </a:solidFill>
                <a:latin typeface="+mn-lt"/>
              </a:rPr>
              <a:t>Subscapularis.</a:t>
            </a:r>
            <a:br>
              <a:rPr lang="en-US" sz="2000" b="1" dirty="0">
                <a:latin typeface="+mn-lt"/>
              </a:rPr>
            </a:br>
            <a:r>
              <a:rPr lang="en-US" sz="2000" b="1" dirty="0">
                <a:latin typeface="+mn-lt"/>
              </a:rPr>
              <a:t>Its nerve: </a:t>
            </a:r>
            <a:r>
              <a:rPr lang="en-US" sz="2000" dirty="0">
                <a:solidFill>
                  <a:srgbClr val="FFCC00"/>
                </a:solidFill>
                <a:latin typeface="+mn-lt"/>
              </a:rPr>
              <a:t>upper</a:t>
            </a:r>
            <a:r>
              <a:rPr lang="en-US" sz="2000" dirty="0">
                <a:latin typeface="+mn-lt"/>
              </a:rPr>
              <a:t> and </a:t>
            </a:r>
            <a:r>
              <a:rPr lang="en-US" sz="2000" dirty="0">
                <a:solidFill>
                  <a:srgbClr val="FFCC00"/>
                </a:solidFill>
                <a:latin typeface="+mn-lt"/>
              </a:rPr>
              <a:t>lower subscapular nerves</a:t>
            </a:r>
            <a:r>
              <a:rPr lang="en-US" sz="2000" dirty="0">
                <a:latin typeface="+mn-lt"/>
              </a:rPr>
              <a:t>.</a:t>
            </a:r>
            <a:br>
              <a:rPr lang="en-US" sz="2000" dirty="0">
                <a:latin typeface="+mn-lt"/>
              </a:rPr>
            </a:br>
            <a:br>
              <a:rPr lang="en-US" sz="2000" dirty="0">
                <a:latin typeface="+mn-lt"/>
              </a:rPr>
            </a:br>
            <a:r>
              <a:rPr lang="en-US" sz="2000" b="1" dirty="0">
                <a:latin typeface="+mn-lt"/>
              </a:rPr>
              <a:t>3-</a:t>
            </a:r>
            <a:r>
              <a:rPr lang="en-US" sz="2000" b="1" dirty="0">
                <a:solidFill>
                  <a:srgbClr val="FF0000"/>
                </a:solidFill>
                <a:latin typeface="+mn-lt"/>
              </a:rPr>
              <a:t> </a:t>
            </a:r>
            <a:r>
              <a:rPr lang="en-US" sz="2000" b="1" dirty="0">
                <a:solidFill>
                  <a:srgbClr val="C00000"/>
                </a:solidFill>
                <a:latin typeface="+mn-lt"/>
              </a:rPr>
              <a:t>teres major.</a:t>
            </a:r>
            <a:br>
              <a:rPr lang="en-US" sz="2000" b="1" dirty="0">
                <a:latin typeface="+mn-lt"/>
              </a:rPr>
            </a:br>
            <a:r>
              <a:rPr lang="en-US" sz="2000" b="1" dirty="0">
                <a:latin typeface="+mn-lt"/>
              </a:rPr>
              <a:t>Its nerve: </a:t>
            </a:r>
            <a:r>
              <a:rPr lang="en-US" sz="2000" dirty="0">
                <a:solidFill>
                  <a:srgbClr val="FFCC00"/>
                </a:solidFill>
                <a:latin typeface="+mn-lt"/>
              </a:rPr>
              <a:t>lower subscapular.</a:t>
            </a:r>
            <a:br>
              <a:rPr lang="en-US" sz="2000" dirty="0">
                <a:latin typeface="+mn-lt"/>
              </a:rPr>
            </a:br>
            <a:endParaRPr lang="en-US" sz="2000" dirty="0">
              <a:latin typeface="+mn-lt"/>
            </a:endParaRPr>
          </a:p>
        </p:txBody>
      </p:sp>
      <p:sp>
        <p:nvSpPr>
          <p:cNvPr id="6" name="Rectangle 5"/>
          <p:cNvSpPr/>
          <p:nvPr/>
        </p:nvSpPr>
        <p:spPr>
          <a:xfrm>
            <a:off x="2779807" y="1057330"/>
            <a:ext cx="2074606" cy="584775"/>
          </a:xfrm>
          <a:prstGeom prst="rect">
            <a:avLst/>
          </a:prstGeom>
          <a:noFill/>
        </p:spPr>
        <p:txBody>
          <a:bodyPr wrap="none" lIns="91440" tIns="45720" rIns="91440" bIns="45720">
            <a:spAutoFit/>
          </a:bodyPr>
          <a:lstStyle/>
          <a:p>
            <a:pPr algn="ctr"/>
            <a:r>
              <a:rPr lang="en-US" sz="3200" dirty="0">
                <a:solidFill>
                  <a:schemeClr val="tx1"/>
                </a:solidFill>
                <a:latin typeface="+mn-lt"/>
              </a:rPr>
              <a:t>Station “1”</a:t>
            </a:r>
            <a:endParaRPr lang="en-US" sz="3200" cap="none" spc="0" dirty="0">
              <a:ln w="0"/>
              <a:solidFill>
                <a:schemeClr val="tx1"/>
              </a:solidFill>
              <a:effectLst>
                <a:outerShdw blurRad="38100" dist="19050" dir="2700000" algn="tl" rotWithShape="0">
                  <a:schemeClr val="dk1">
                    <a:alpha val="40000"/>
                  </a:schemeClr>
                </a:outerShdw>
              </a:effectLst>
              <a:latin typeface="+mn-lt"/>
            </a:endParaRPr>
          </a:p>
        </p:txBody>
      </p:sp>
      <p:grpSp>
        <p:nvGrpSpPr>
          <p:cNvPr id="4" name="Group 3"/>
          <p:cNvGrpSpPr/>
          <p:nvPr/>
        </p:nvGrpSpPr>
        <p:grpSpPr>
          <a:xfrm>
            <a:off x="7024383" y="1523532"/>
            <a:ext cx="3283424" cy="4435522"/>
            <a:chOff x="7024383" y="1523532"/>
            <a:chExt cx="3283424" cy="4435522"/>
          </a:xfrm>
        </p:grpSpPr>
        <p:pic>
          <p:nvPicPr>
            <p:cNvPr id="3" name="Picture 2"/>
            <p:cNvPicPr>
              <a:picLocks noChangeAspect="1"/>
            </p:cNvPicPr>
            <p:nvPr/>
          </p:nvPicPr>
          <p:blipFill rotWithShape="1">
            <a:blip r:embed="rId2"/>
            <a:srcRect l="12460" t="4361" r="23023" b="3653"/>
            <a:stretch/>
          </p:blipFill>
          <p:spPr>
            <a:xfrm>
              <a:off x="7196118" y="1523532"/>
              <a:ext cx="3111689" cy="4435522"/>
            </a:xfrm>
            <a:prstGeom prst="rect">
              <a:avLst/>
            </a:prstGeom>
          </p:spPr>
        </p:pic>
        <p:sp>
          <p:nvSpPr>
            <p:cNvPr id="5" name="Oval 4"/>
            <p:cNvSpPr/>
            <p:nvPr/>
          </p:nvSpPr>
          <p:spPr>
            <a:xfrm rot="583321">
              <a:off x="7024383" y="2147965"/>
              <a:ext cx="1050878" cy="21563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9373450" y="2222695"/>
              <a:ext cx="412293"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2</a:t>
              </a:r>
            </a:p>
          </p:txBody>
        </p:sp>
        <p:sp>
          <p:nvSpPr>
            <p:cNvPr id="8" name="Rectangle 7"/>
            <p:cNvSpPr/>
            <p:nvPr/>
          </p:nvSpPr>
          <p:spPr>
            <a:xfrm>
              <a:off x="8893754" y="2957793"/>
              <a:ext cx="385041"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a:t>
              </a:r>
            </a:p>
          </p:txBody>
        </p:sp>
        <p:sp>
          <p:nvSpPr>
            <p:cNvPr id="9" name="Rectangle 8"/>
            <p:cNvSpPr/>
            <p:nvPr/>
          </p:nvSpPr>
          <p:spPr>
            <a:xfrm>
              <a:off x="9171074" y="4054391"/>
              <a:ext cx="441146"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1</a:t>
              </a:r>
            </a:p>
          </p:txBody>
        </p:sp>
      </p:grpSp>
    </p:spTree>
    <p:extLst>
      <p:ext uri="{BB962C8B-B14F-4D97-AF65-F5344CB8AC3E}">
        <p14:creationId xmlns:p14="http://schemas.microsoft.com/office/powerpoint/2010/main" val="912563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869" y="1124658"/>
            <a:ext cx="5194598" cy="4489776"/>
          </a:xfrm>
        </p:spPr>
        <p:txBody>
          <a:bodyPr>
            <a:noAutofit/>
          </a:bodyPr>
          <a:lstStyle/>
          <a:p>
            <a:r>
              <a:rPr lang="en-US" sz="2000" b="1" dirty="0">
                <a:latin typeface="+mn-lt"/>
              </a:rPr>
              <a:t>Identify each of the following muscles and its nerve supply:</a:t>
            </a:r>
            <a:br>
              <a:rPr lang="en-US" sz="2000" b="1" dirty="0">
                <a:latin typeface="+mn-lt"/>
              </a:rPr>
            </a:br>
            <a:br>
              <a:rPr lang="en-US" sz="2000" b="1" dirty="0">
                <a:latin typeface="+mn-lt"/>
              </a:rPr>
            </a:br>
            <a:r>
              <a:rPr lang="en-US" sz="2000" b="1" dirty="0">
                <a:latin typeface="+mn-lt"/>
              </a:rPr>
              <a:t>1-</a:t>
            </a:r>
            <a:r>
              <a:rPr lang="en-US" sz="2000" b="1" dirty="0">
                <a:solidFill>
                  <a:srgbClr val="FF0000"/>
                </a:solidFill>
                <a:latin typeface="+mn-lt"/>
              </a:rPr>
              <a:t> </a:t>
            </a:r>
            <a:r>
              <a:rPr lang="en-US" sz="2000" b="1" dirty="0">
                <a:solidFill>
                  <a:srgbClr val="C00000"/>
                </a:solidFill>
                <a:latin typeface="+mn-lt"/>
              </a:rPr>
              <a:t>Deltoid.</a:t>
            </a:r>
            <a:br>
              <a:rPr lang="en-US" sz="2000" b="1" dirty="0">
                <a:latin typeface="+mn-lt"/>
              </a:rPr>
            </a:br>
            <a:r>
              <a:rPr lang="en-US" sz="2000" b="1" dirty="0">
                <a:latin typeface="+mn-lt"/>
              </a:rPr>
              <a:t>Its nerve: </a:t>
            </a:r>
            <a:r>
              <a:rPr lang="en-US" sz="2000" dirty="0">
                <a:solidFill>
                  <a:srgbClr val="FFCC00"/>
                </a:solidFill>
                <a:latin typeface="+mn-lt"/>
              </a:rPr>
              <a:t>Axillary</a:t>
            </a:r>
            <a:r>
              <a:rPr lang="en-US" sz="2000" dirty="0">
                <a:latin typeface="+mn-lt"/>
              </a:rPr>
              <a:t>. (it also supplies </a:t>
            </a:r>
            <a:r>
              <a:rPr lang="en-US" sz="2000" dirty="0" err="1">
                <a:latin typeface="+mn-lt"/>
              </a:rPr>
              <a:t>teres</a:t>
            </a:r>
            <a:r>
              <a:rPr lang="en-US" sz="2000" dirty="0">
                <a:latin typeface="+mn-lt"/>
              </a:rPr>
              <a:t> minor)</a:t>
            </a:r>
            <a:br>
              <a:rPr lang="en-US" sz="2000" dirty="0">
                <a:latin typeface="+mn-lt"/>
              </a:rPr>
            </a:br>
            <a:br>
              <a:rPr lang="en-US" sz="2000" dirty="0">
                <a:latin typeface="+mn-lt"/>
              </a:rPr>
            </a:br>
            <a:r>
              <a:rPr lang="en-US" sz="2000" b="1" dirty="0">
                <a:latin typeface="+mn-lt"/>
              </a:rPr>
              <a:t>2- </a:t>
            </a:r>
            <a:r>
              <a:rPr lang="en-US" sz="2000" b="1" dirty="0">
                <a:solidFill>
                  <a:srgbClr val="C00000"/>
                </a:solidFill>
                <a:latin typeface="+mn-lt"/>
              </a:rPr>
              <a:t>Pectoralis major.</a:t>
            </a:r>
            <a:br>
              <a:rPr lang="en-US" sz="2000" b="1" dirty="0">
                <a:latin typeface="+mn-lt"/>
              </a:rPr>
            </a:br>
            <a:r>
              <a:rPr lang="en-US" sz="2000" dirty="0">
                <a:latin typeface="+mn-lt"/>
              </a:rPr>
              <a:t> </a:t>
            </a:r>
            <a:r>
              <a:rPr lang="en-US" sz="2000" b="1" dirty="0">
                <a:latin typeface="+mn-lt"/>
              </a:rPr>
              <a:t>Its nerve:</a:t>
            </a:r>
            <a:r>
              <a:rPr lang="en-US" sz="2000" dirty="0">
                <a:latin typeface="+mn-lt"/>
              </a:rPr>
              <a:t> </a:t>
            </a:r>
            <a:r>
              <a:rPr lang="en-US" sz="2000" dirty="0">
                <a:solidFill>
                  <a:srgbClr val="FFCC00"/>
                </a:solidFill>
                <a:latin typeface="+mn-lt"/>
              </a:rPr>
              <a:t>Lateral</a:t>
            </a:r>
            <a:r>
              <a:rPr lang="en-US" sz="2000" dirty="0">
                <a:latin typeface="+mn-lt"/>
              </a:rPr>
              <a:t> and </a:t>
            </a:r>
            <a:r>
              <a:rPr lang="en-US" sz="2000" dirty="0">
                <a:solidFill>
                  <a:srgbClr val="FFCC00"/>
                </a:solidFill>
                <a:latin typeface="+mn-lt"/>
              </a:rPr>
              <a:t>medial pectoral nerves</a:t>
            </a:r>
            <a:r>
              <a:rPr lang="en-US" sz="2000" dirty="0">
                <a:latin typeface="+mn-lt"/>
              </a:rPr>
              <a:t>.</a:t>
            </a:r>
            <a:br>
              <a:rPr lang="en-US" sz="2000" b="1" dirty="0">
                <a:latin typeface="+mn-lt"/>
              </a:rPr>
            </a:br>
            <a:endParaRPr lang="en-US" sz="2000" dirty="0">
              <a:latin typeface="+mn-lt"/>
            </a:endParaRPr>
          </a:p>
        </p:txBody>
      </p:sp>
      <p:sp>
        <p:nvSpPr>
          <p:cNvPr id="3" name="Rectangle 2"/>
          <p:cNvSpPr/>
          <p:nvPr/>
        </p:nvSpPr>
        <p:spPr>
          <a:xfrm>
            <a:off x="2155133" y="1316598"/>
            <a:ext cx="2074606" cy="584775"/>
          </a:xfrm>
          <a:prstGeom prst="rect">
            <a:avLst/>
          </a:prstGeom>
          <a:noFill/>
        </p:spPr>
        <p:txBody>
          <a:bodyPr wrap="none" lIns="91440" tIns="45720" rIns="91440" bIns="45720">
            <a:spAutoFit/>
          </a:bodyPr>
          <a:lstStyle/>
          <a:p>
            <a:pPr algn="ctr"/>
            <a:r>
              <a:rPr lang="en-US" sz="3200" dirty="0">
                <a:solidFill>
                  <a:schemeClr val="tx1"/>
                </a:solidFill>
                <a:latin typeface="+mn-lt"/>
              </a:rPr>
              <a:t>Station “2”</a:t>
            </a:r>
            <a:endParaRPr lang="en-US" sz="3200" cap="none" spc="0" dirty="0">
              <a:ln w="0"/>
              <a:solidFill>
                <a:schemeClr val="tx1"/>
              </a:solidFill>
              <a:effectLst>
                <a:outerShdw blurRad="38100" dist="19050" dir="2700000" algn="tl" rotWithShape="0">
                  <a:schemeClr val="dk1">
                    <a:alpha val="40000"/>
                  </a:schemeClr>
                </a:outerShdw>
              </a:effectLst>
              <a:latin typeface="+mn-lt"/>
            </a:endParaRPr>
          </a:p>
        </p:txBody>
      </p:sp>
      <p:grpSp>
        <p:nvGrpSpPr>
          <p:cNvPr id="8" name="Group 7"/>
          <p:cNvGrpSpPr/>
          <p:nvPr/>
        </p:nvGrpSpPr>
        <p:grpSpPr>
          <a:xfrm>
            <a:off x="6526193" y="1264134"/>
            <a:ext cx="3976562" cy="4480123"/>
            <a:chOff x="5208381" y="1483949"/>
            <a:chExt cx="3976562" cy="4480123"/>
          </a:xfrm>
        </p:grpSpPr>
        <p:pic>
          <p:nvPicPr>
            <p:cNvPr id="4" name="Picture 3"/>
            <p:cNvPicPr>
              <a:picLocks noChangeAspect="1"/>
            </p:cNvPicPr>
            <p:nvPr/>
          </p:nvPicPr>
          <p:blipFill rotWithShape="1">
            <a:blip r:embed="rId2"/>
            <a:srcRect l="8504" t="2954" r="19763" b="2800"/>
            <a:stretch/>
          </p:blipFill>
          <p:spPr>
            <a:xfrm>
              <a:off x="5308979" y="1828801"/>
              <a:ext cx="3875964" cy="4135271"/>
            </a:xfrm>
            <a:prstGeom prst="rect">
              <a:avLst/>
            </a:prstGeom>
          </p:spPr>
        </p:pic>
        <p:sp>
          <p:nvSpPr>
            <p:cNvPr id="5" name="Oval 4"/>
            <p:cNvSpPr/>
            <p:nvPr/>
          </p:nvSpPr>
          <p:spPr>
            <a:xfrm rot="1636727">
              <a:off x="5208381" y="1483949"/>
              <a:ext cx="775256" cy="20412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66567" y="2263798"/>
              <a:ext cx="441146"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1</a:t>
              </a:r>
            </a:p>
          </p:txBody>
        </p:sp>
        <p:sp>
          <p:nvSpPr>
            <p:cNvPr id="7" name="Rectangle 6"/>
            <p:cNvSpPr/>
            <p:nvPr/>
          </p:nvSpPr>
          <p:spPr>
            <a:xfrm>
              <a:off x="7178185" y="2842318"/>
              <a:ext cx="412292"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2</a:t>
              </a:r>
            </a:p>
          </p:txBody>
        </p:sp>
      </p:grpSp>
    </p:spTree>
    <p:extLst>
      <p:ext uri="{BB962C8B-B14F-4D97-AF65-F5344CB8AC3E}">
        <p14:creationId xmlns:p14="http://schemas.microsoft.com/office/powerpoint/2010/main" val="153169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313" y="981354"/>
            <a:ext cx="7038463" cy="1415772"/>
          </a:xfrm>
          <a:prstGeom prst="rect">
            <a:avLst/>
          </a:prstGeom>
          <a:noFill/>
        </p:spPr>
        <p:txBody>
          <a:bodyPr wrap="square" rtlCol="0">
            <a:spAutoFit/>
          </a:bodyPr>
          <a:lstStyle/>
          <a:p>
            <a:r>
              <a:rPr lang="en-US" altLang="en-US" sz="2400" b="1" dirty="0">
                <a:solidFill>
                  <a:schemeClr val="tx1"/>
                </a:solidFill>
                <a:latin typeface="+mn-lt"/>
              </a:rPr>
              <a:t>On evaluation of the knee function, the physician asked the patient to flex the knee against resistance as shown in the next photo.</a:t>
            </a:r>
          </a:p>
          <a:p>
            <a:endParaRPr lang="en-US" sz="1200" b="1" dirty="0">
              <a:solidFill>
                <a:schemeClr val="tx1"/>
              </a:solidFill>
              <a:latin typeface="+mn-lt"/>
            </a:endParaRPr>
          </a:p>
        </p:txBody>
      </p:sp>
      <p:pic>
        <p:nvPicPr>
          <p:cNvPr id="5" name="Picture 2" descr="F:\My Pictures\My Vacation_0019.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t="3391" r="5769" b="6779"/>
          <a:stretch>
            <a:fillRect/>
          </a:stretch>
        </p:blipFill>
        <p:spPr>
          <a:xfrm>
            <a:off x="7643191" y="493644"/>
            <a:ext cx="3886200" cy="5562600"/>
          </a:xfrm>
          <a:prstGeom prst="rect">
            <a:avLst/>
          </a:prstGeom>
          <a:noFill/>
        </p:spPr>
      </p:pic>
      <p:sp>
        <p:nvSpPr>
          <p:cNvPr id="6" name="TextBox 5"/>
          <p:cNvSpPr txBox="1"/>
          <p:nvPr/>
        </p:nvSpPr>
        <p:spPr>
          <a:xfrm>
            <a:off x="384313" y="2397126"/>
            <a:ext cx="7354957" cy="1631216"/>
          </a:xfrm>
          <a:prstGeom prst="rect">
            <a:avLst/>
          </a:prstGeom>
          <a:noFill/>
        </p:spPr>
        <p:txBody>
          <a:bodyPr wrap="square" rtlCol="0">
            <a:spAutoFit/>
          </a:bodyPr>
          <a:lstStyle/>
          <a:p>
            <a:r>
              <a:rPr lang="en-US" altLang="en-US" sz="2000" b="1" dirty="0">
                <a:solidFill>
                  <a:schemeClr val="tx1"/>
                </a:solidFill>
                <a:latin typeface="+mn-lt"/>
              </a:rPr>
              <a:t>Which group of muscles produces this function?</a:t>
            </a:r>
          </a:p>
          <a:p>
            <a:r>
              <a:rPr lang="en-US" altLang="en-US" sz="2000" dirty="0">
                <a:solidFill>
                  <a:srgbClr val="C00000"/>
                </a:solidFill>
                <a:latin typeface="+mn-lt"/>
              </a:rPr>
              <a:t>Hamstring muscles</a:t>
            </a:r>
            <a:r>
              <a:rPr lang="en-US" altLang="en-US" sz="2000" dirty="0">
                <a:latin typeface="+mn-lt"/>
              </a:rPr>
              <a:t>.</a:t>
            </a:r>
            <a:endParaRPr lang="en-US" sz="2000" dirty="0">
              <a:latin typeface="+mn-lt"/>
            </a:endParaRPr>
          </a:p>
          <a:p>
            <a:endParaRPr lang="en-US" sz="2000" dirty="0">
              <a:latin typeface="+mn-lt"/>
            </a:endParaRPr>
          </a:p>
          <a:p>
            <a:r>
              <a:rPr lang="en-US" altLang="en-US" sz="2000" b="1" dirty="0">
                <a:solidFill>
                  <a:schemeClr val="tx1"/>
                </a:solidFill>
                <a:latin typeface="+mn-lt"/>
              </a:rPr>
              <a:t>What is the nerve supply of this group?</a:t>
            </a:r>
          </a:p>
          <a:p>
            <a:r>
              <a:rPr lang="en-US" altLang="en-US" sz="2000" dirty="0">
                <a:latin typeface="+mn-lt"/>
              </a:rPr>
              <a:t> </a:t>
            </a:r>
            <a:r>
              <a:rPr lang="en-US" altLang="en-US" sz="2000" dirty="0">
                <a:solidFill>
                  <a:srgbClr val="FFCC00"/>
                </a:solidFill>
                <a:latin typeface="+mn-lt"/>
              </a:rPr>
              <a:t>Sciatic nerve.</a:t>
            </a:r>
            <a:endParaRPr lang="en-US" sz="1200" dirty="0">
              <a:solidFill>
                <a:srgbClr val="FFCC00"/>
              </a:solidFill>
              <a:latin typeface="+mn-lt"/>
            </a:endParaRPr>
          </a:p>
        </p:txBody>
      </p:sp>
    </p:spTree>
    <p:extLst>
      <p:ext uri="{BB962C8B-B14F-4D97-AF65-F5344CB8AC3E}">
        <p14:creationId xmlns:p14="http://schemas.microsoft.com/office/powerpoint/2010/main" val="3253438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9626" y="1694957"/>
            <a:ext cx="7712765" cy="3970318"/>
          </a:xfrm>
          <a:prstGeom prst="rect">
            <a:avLst/>
          </a:prstGeom>
          <a:noFill/>
        </p:spPr>
        <p:txBody>
          <a:bodyPr wrap="square" rtlCol="0">
            <a:spAutoFit/>
          </a:bodyPr>
          <a:lstStyle/>
          <a:p>
            <a:pPr eaLnBrk="1" hangingPunct="1"/>
            <a:r>
              <a:rPr lang="en-US" altLang="en-US" sz="2000" b="1" dirty="0">
                <a:solidFill>
                  <a:schemeClr val="tx1"/>
                </a:solidFill>
                <a:latin typeface="+mn-lt"/>
              </a:rPr>
              <a:t>Identify the muscle attached to the marked area “1”</a:t>
            </a:r>
          </a:p>
          <a:p>
            <a:pPr eaLnBrk="1" hangingPunct="1"/>
            <a:r>
              <a:rPr lang="en-US" altLang="en-US" sz="2000" dirty="0">
                <a:solidFill>
                  <a:srgbClr val="C00000"/>
                </a:solidFill>
                <a:latin typeface="+mn-lt"/>
              </a:rPr>
              <a:t>Subscapularis</a:t>
            </a:r>
          </a:p>
          <a:p>
            <a:pPr eaLnBrk="1" hangingPunct="1"/>
            <a:endParaRPr lang="en-US" altLang="en-US" sz="2000" dirty="0">
              <a:latin typeface="+mn-lt"/>
            </a:endParaRPr>
          </a:p>
          <a:p>
            <a:pPr eaLnBrk="1" hangingPunct="1"/>
            <a:r>
              <a:rPr lang="en-US" altLang="en-US" sz="2000" b="1" dirty="0">
                <a:solidFill>
                  <a:schemeClr val="tx1"/>
                </a:solidFill>
                <a:latin typeface="+mn-lt"/>
              </a:rPr>
              <a:t>What is its nerve supply?</a:t>
            </a:r>
          </a:p>
          <a:p>
            <a:pPr eaLnBrk="1" hangingPunct="1"/>
            <a:r>
              <a:rPr lang="en-US" altLang="en-US" sz="2000" dirty="0">
                <a:solidFill>
                  <a:srgbClr val="FFCC00"/>
                </a:solidFill>
                <a:latin typeface="+mn-lt"/>
              </a:rPr>
              <a:t>Upper and lower subscapular  nerves.</a:t>
            </a:r>
          </a:p>
          <a:p>
            <a:pPr eaLnBrk="1" hangingPunct="1"/>
            <a:endParaRPr lang="en-US" altLang="en-US" sz="2000" dirty="0">
              <a:latin typeface="+mn-lt"/>
            </a:endParaRPr>
          </a:p>
          <a:p>
            <a:pPr eaLnBrk="1" hangingPunct="1"/>
            <a:r>
              <a:rPr lang="en-US" altLang="en-US" sz="2000" b="1" dirty="0">
                <a:solidFill>
                  <a:schemeClr val="tx1"/>
                </a:solidFill>
                <a:latin typeface="+mn-lt"/>
              </a:rPr>
              <a:t>Where it is inserted?</a:t>
            </a:r>
          </a:p>
          <a:p>
            <a:pPr eaLnBrk="1" hangingPunct="1"/>
            <a:r>
              <a:rPr lang="en-US" altLang="en-US" sz="2000" dirty="0">
                <a:latin typeface="+mn-lt"/>
              </a:rPr>
              <a:t>Lesser tuberosity of </a:t>
            </a:r>
            <a:r>
              <a:rPr lang="en-US" altLang="en-US" sz="2000" dirty="0" err="1">
                <a:latin typeface="+mn-lt"/>
              </a:rPr>
              <a:t>humerus</a:t>
            </a:r>
            <a:r>
              <a:rPr lang="en-US" altLang="en-US" sz="2000" dirty="0">
                <a:latin typeface="+mn-lt"/>
              </a:rPr>
              <a:t>.</a:t>
            </a:r>
          </a:p>
          <a:p>
            <a:pPr eaLnBrk="1" hangingPunct="1"/>
            <a:endParaRPr lang="en-US" altLang="en-US" sz="2000" dirty="0">
              <a:latin typeface="+mn-lt"/>
            </a:endParaRPr>
          </a:p>
          <a:p>
            <a:pPr eaLnBrk="1" hangingPunct="1"/>
            <a:r>
              <a:rPr lang="en-US" altLang="en-US" sz="2000" b="1" dirty="0">
                <a:solidFill>
                  <a:schemeClr val="tx1"/>
                </a:solidFill>
                <a:latin typeface="+mn-lt"/>
              </a:rPr>
              <a:t>What is its function?</a:t>
            </a:r>
          </a:p>
          <a:p>
            <a:pPr eaLnBrk="1" hangingPunct="1"/>
            <a:r>
              <a:rPr lang="en-US" altLang="en-US" sz="2000" dirty="0">
                <a:latin typeface="+mn-lt"/>
              </a:rPr>
              <a:t>Medial rotation </a:t>
            </a:r>
          </a:p>
          <a:p>
            <a:pPr eaLnBrk="1" hangingPunct="1"/>
            <a:endParaRPr lang="en-US" altLang="en-US" sz="2000" dirty="0">
              <a:latin typeface="+mn-lt"/>
            </a:endParaRPr>
          </a:p>
          <a:p>
            <a:endParaRPr lang="en-US" sz="1200" dirty="0">
              <a:latin typeface="+mn-lt"/>
            </a:endParaRPr>
          </a:p>
        </p:txBody>
      </p:sp>
      <p:pic>
        <p:nvPicPr>
          <p:cNvPr id="6" name="Picture 2" descr="E:\dad\Student Gray\7. Upper limb\F66122-007-f021.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12386" t="57243" r="52524" b="5717"/>
          <a:stretch>
            <a:fillRect/>
          </a:stretch>
        </p:blipFill>
        <p:spPr>
          <a:xfrm>
            <a:off x="7938052" y="1119815"/>
            <a:ext cx="3992218" cy="5401236"/>
          </a:xfrm>
          <a:prstGeom prst="rect">
            <a:avLst/>
          </a:prstGeom>
          <a:ln>
            <a:noFill/>
          </a:ln>
          <a:effectLst>
            <a:softEdge rad="112500"/>
          </a:effectLst>
        </p:spPr>
      </p:pic>
      <p:sp>
        <p:nvSpPr>
          <p:cNvPr id="7" name="Oval 6"/>
          <p:cNvSpPr/>
          <p:nvPr/>
        </p:nvSpPr>
        <p:spPr>
          <a:xfrm>
            <a:off x="9786730" y="2232316"/>
            <a:ext cx="1600200" cy="2895600"/>
          </a:xfrm>
          <a:prstGeom prst="ellipse">
            <a:avLst/>
          </a:prstGeom>
          <a:solidFill>
            <a:schemeClr val="accent4">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chemeClr val="tx1"/>
                </a:solidFill>
              </a:rPr>
              <a:t>1</a:t>
            </a:r>
          </a:p>
        </p:txBody>
      </p:sp>
      <p:sp>
        <p:nvSpPr>
          <p:cNvPr id="8" name="TextBox 7"/>
          <p:cNvSpPr txBox="1"/>
          <p:nvPr/>
        </p:nvSpPr>
        <p:spPr>
          <a:xfrm>
            <a:off x="2855453" y="743759"/>
            <a:ext cx="3710609" cy="584775"/>
          </a:xfrm>
          <a:prstGeom prst="rect">
            <a:avLst/>
          </a:prstGeom>
          <a:noFill/>
        </p:spPr>
        <p:txBody>
          <a:bodyPr wrap="square" rtlCol="0">
            <a:spAutoFit/>
          </a:bodyPr>
          <a:lstStyle/>
          <a:p>
            <a:r>
              <a:rPr lang="en-US" altLang="en-US" sz="3200" dirty="0">
                <a:solidFill>
                  <a:schemeClr val="tx1"/>
                </a:solidFill>
                <a:latin typeface="+mn-lt"/>
              </a:rPr>
              <a:t>Station “3”</a:t>
            </a:r>
            <a:endParaRPr lang="en-US" sz="3200" dirty="0">
              <a:solidFill>
                <a:schemeClr val="tx1"/>
              </a:solidFill>
              <a:latin typeface="+mn-lt"/>
            </a:endParaRPr>
          </a:p>
        </p:txBody>
      </p:sp>
    </p:spTree>
    <p:extLst>
      <p:ext uri="{BB962C8B-B14F-4D97-AF65-F5344CB8AC3E}">
        <p14:creationId xmlns:p14="http://schemas.microsoft.com/office/powerpoint/2010/main" val="2141653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0086" y="1117121"/>
            <a:ext cx="6506817" cy="1785104"/>
          </a:xfrm>
          <a:prstGeom prst="rect">
            <a:avLst/>
          </a:prstGeom>
          <a:noFill/>
        </p:spPr>
        <p:txBody>
          <a:bodyPr wrap="square" rtlCol="0">
            <a:spAutoFit/>
          </a:bodyPr>
          <a:lstStyle/>
          <a:p>
            <a:r>
              <a:rPr lang="en-US" altLang="en-US" sz="2400" b="1" dirty="0">
                <a:solidFill>
                  <a:schemeClr val="tx1"/>
                </a:solidFill>
                <a:latin typeface="+mn-lt"/>
              </a:rPr>
              <a:t>A 67 –year- old man recently underwent a coronary bypass operation. After he recovered he experienced burning sensation in the marked area in the next photo.</a:t>
            </a:r>
          </a:p>
          <a:p>
            <a:endParaRPr lang="en-US" sz="1200" b="1" dirty="0">
              <a:solidFill>
                <a:schemeClr val="tx1"/>
              </a:solidFill>
              <a:latin typeface="+mn-lt"/>
            </a:endParaRPr>
          </a:p>
        </p:txBody>
      </p:sp>
      <p:pic>
        <p:nvPicPr>
          <p:cNvPr id="5" name="Picture 2" descr="F:\My Pictures\My Vacation_0020.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7272" t="4762" r="3636" b="6349"/>
          <a:stretch>
            <a:fillRect/>
          </a:stretch>
        </p:blipFill>
        <p:spPr>
          <a:xfrm>
            <a:off x="7911546" y="715381"/>
            <a:ext cx="3697357" cy="5142080"/>
          </a:xfrm>
          <a:prstGeom prst="rect">
            <a:avLst/>
          </a:prstGeom>
          <a:noFill/>
        </p:spPr>
      </p:pic>
      <p:sp>
        <p:nvSpPr>
          <p:cNvPr id="6" name="TextBox 5"/>
          <p:cNvSpPr txBox="1"/>
          <p:nvPr/>
        </p:nvSpPr>
        <p:spPr>
          <a:xfrm>
            <a:off x="530086" y="2779695"/>
            <a:ext cx="7381460" cy="3077766"/>
          </a:xfrm>
          <a:prstGeom prst="rect">
            <a:avLst/>
          </a:prstGeom>
          <a:noFill/>
        </p:spPr>
        <p:txBody>
          <a:bodyPr wrap="square" rtlCol="0">
            <a:spAutoFit/>
          </a:bodyPr>
          <a:lstStyle/>
          <a:p>
            <a:r>
              <a:rPr lang="en-US" altLang="en-US" sz="2000" b="1" dirty="0">
                <a:solidFill>
                  <a:schemeClr val="tx1"/>
                </a:solidFill>
                <a:latin typeface="+mn-lt"/>
              </a:rPr>
              <a:t>Which nerve supply this area?</a:t>
            </a:r>
          </a:p>
          <a:p>
            <a:r>
              <a:rPr lang="en-US" altLang="en-US" sz="2000" dirty="0">
                <a:solidFill>
                  <a:srgbClr val="FFCC00"/>
                </a:solidFill>
                <a:latin typeface="+mn-lt"/>
              </a:rPr>
              <a:t>Saphenous nerve</a:t>
            </a:r>
            <a:r>
              <a:rPr lang="en-US" altLang="en-US" sz="2000" dirty="0">
                <a:latin typeface="+mn-lt"/>
              </a:rPr>
              <a:t>.</a:t>
            </a:r>
          </a:p>
          <a:p>
            <a:endParaRPr lang="en-US" altLang="en-US" sz="2000" dirty="0">
              <a:latin typeface="+mn-lt"/>
            </a:endParaRPr>
          </a:p>
          <a:p>
            <a:r>
              <a:rPr lang="en-US" altLang="en-US" sz="2000" b="1" dirty="0">
                <a:solidFill>
                  <a:schemeClr val="tx1"/>
                </a:solidFill>
                <a:latin typeface="+mn-lt"/>
              </a:rPr>
              <a:t>From which nerve this nerve originates?</a:t>
            </a:r>
          </a:p>
          <a:p>
            <a:r>
              <a:rPr lang="en-US" altLang="en-US" sz="2000" dirty="0">
                <a:solidFill>
                  <a:srgbClr val="FFCC00"/>
                </a:solidFill>
                <a:latin typeface="+mn-lt"/>
              </a:rPr>
              <a:t>Femoral nerve</a:t>
            </a:r>
            <a:r>
              <a:rPr lang="en-US" altLang="en-US" sz="2000" dirty="0">
                <a:latin typeface="+mn-lt"/>
              </a:rPr>
              <a:t>.</a:t>
            </a:r>
          </a:p>
          <a:p>
            <a:endParaRPr lang="en-US" altLang="en-US" sz="2000" dirty="0">
              <a:latin typeface="+mn-lt"/>
            </a:endParaRPr>
          </a:p>
          <a:p>
            <a:pPr>
              <a:defRPr/>
            </a:pPr>
            <a:r>
              <a:rPr lang="en-US" sz="2000" b="1" dirty="0">
                <a:solidFill>
                  <a:schemeClr val="tx1"/>
                </a:solidFill>
                <a:latin typeface="+mn-lt"/>
              </a:rPr>
              <a:t>Which vein is used in the bypass Operation ?</a:t>
            </a:r>
          </a:p>
          <a:p>
            <a:pPr>
              <a:defRPr/>
            </a:pPr>
            <a:r>
              <a:rPr lang="en-US" sz="2000" dirty="0">
                <a:solidFill>
                  <a:schemeClr val="accent2">
                    <a:lumMod val="50000"/>
                  </a:schemeClr>
                </a:solidFill>
                <a:latin typeface="+mn-lt"/>
              </a:rPr>
              <a:t>Great saphenous vein</a:t>
            </a:r>
            <a:r>
              <a:rPr lang="en-US" sz="2000" dirty="0">
                <a:latin typeface="+mn-lt"/>
              </a:rPr>
              <a:t>.  </a:t>
            </a:r>
            <a:endParaRPr lang="ar-SA" sz="2000" dirty="0">
              <a:latin typeface="+mn-lt"/>
            </a:endParaRPr>
          </a:p>
          <a:p>
            <a:endParaRPr lang="en-US" altLang="en-US" sz="2000" dirty="0">
              <a:latin typeface="+mn-lt"/>
            </a:endParaRPr>
          </a:p>
          <a:p>
            <a:endParaRPr lang="en-US" sz="1200" dirty="0">
              <a:latin typeface="+mn-lt"/>
            </a:endParaRPr>
          </a:p>
        </p:txBody>
      </p:sp>
    </p:spTree>
    <p:extLst>
      <p:ext uri="{BB962C8B-B14F-4D97-AF65-F5344CB8AC3E}">
        <p14:creationId xmlns:p14="http://schemas.microsoft.com/office/powerpoint/2010/main" val="427859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3327" y="1669774"/>
            <a:ext cx="6824870" cy="3631763"/>
          </a:xfrm>
          <a:prstGeom prst="rect">
            <a:avLst/>
          </a:prstGeom>
          <a:noFill/>
        </p:spPr>
        <p:txBody>
          <a:bodyPr wrap="square" rtlCol="0">
            <a:spAutoFit/>
          </a:bodyPr>
          <a:lstStyle/>
          <a:p>
            <a:pPr eaLnBrk="1" hangingPunct="1"/>
            <a:r>
              <a:rPr lang="en-US" altLang="en-US" sz="2400" b="1" dirty="0">
                <a:solidFill>
                  <a:schemeClr val="tx1"/>
                </a:solidFill>
                <a:latin typeface="+mn-lt"/>
              </a:rPr>
              <a:t>Identify the muscles attached to the marked area and what is its nerve supply:</a:t>
            </a:r>
          </a:p>
          <a:p>
            <a:pPr eaLnBrk="1" hangingPunct="1"/>
            <a:endParaRPr lang="en-US" altLang="en-US" sz="2400" b="1" dirty="0">
              <a:solidFill>
                <a:schemeClr val="accent6">
                  <a:lumMod val="75000"/>
                </a:schemeClr>
              </a:solidFill>
              <a:latin typeface="+mn-lt"/>
            </a:endParaRPr>
          </a:p>
          <a:p>
            <a:pPr eaLnBrk="1" hangingPunct="1"/>
            <a:r>
              <a:rPr lang="en-US" altLang="en-US" sz="2400" dirty="0">
                <a:latin typeface="+mn-lt"/>
              </a:rPr>
              <a:t>1- </a:t>
            </a:r>
            <a:r>
              <a:rPr lang="en-US" altLang="en-US" sz="2400" dirty="0">
                <a:solidFill>
                  <a:srgbClr val="C00000"/>
                </a:solidFill>
                <a:latin typeface="+mn-lt"/>
              </a:rPr>
              <a:t>Biceps </a:t>
            </a:r>
            <a:r>
              <a:rPr lang="en-US" altLang="en-US" sz="2400" dirty="0" err="1">
                <a:solidFill>
                  <a:srgbClr val="C00000"/>
                </a:solidFill>
                <a:latin typeface="+mn-lt"/>
              </a:rPr>
              <a:t>brachii</a:t>
            </a:r>
            <a:r>
              <a:rPr lang="en-US" altLang="en-US" sz="2400" dirty="0">
                <a:latin typeface="+mn-lt"/>
              </a:rPr>
              <a:t>.</a:t>
            </a:r>
          </a:p>
          <a:p>
            <a:pPr eaLnBrk="1" hangingPunct="1"/>
            <a:r>
              <a:rPr lang="en-US" altLang="en-US" sz="2400" dirty="0">
                <a:solidFill>
                  <a:schemeClr val="tx1"/>
                </a:solidFill>
                <a:latin typeface="+mn-lt"/>
              </a:rPr>
              <a:t>Its nerve: </a:t>
            </a:r>
            <a:r>
              <a:rPr lang="en-US" altLang="en-US" sz="2400" dirty="0">
                <a:solidFill>
                  <a:srgbClr val="FFC000"/>
                </a:solidFill>
                <a:latin typeface="+mn-lt"/>
              </a:rPr>
              <a:t>Musculocutaneous nerve.</a:t>
            </a:r>
          </a:p>
          <a:p>
            <a:pPr eaLnBrk="1" hangingPunct="1"/>
            <a:endParaRPr lang="en-US" altLang="en-US" sz="2400" dirty="0">
              <a:solidFill>
                <a:srgbClr val="FFC000"/>
              </a:solidFill>
              <a:latin typeface="+mn-lt"/>
            </a:endParaRPr>
          </a:p>
          <a:p>
            <a:pPr eaLnBrk="1" hangingPunct="1"/>
            <a:r>
              <a:rPr lang="en-US" altLang="en-US" sz="2400" dirty="0">
                <a:latin typeface="+mn-lt"/>
              </a:rPr>
              <a:t>2- </a:t>
            </a:r>
            <a:r>
              <a:rPr lang="en-US" altLang="en-US" sz="2400" dirty="0">
                <a:solidFill>
                  <a:srgbClr val="C00000"/>
                </a:solidFill>
                <a:latin typeface="+mn-lt"/>
              </a:rPr>
              <a:t>Pronator quadratus</a:t>
            </a:r>
            <a:r>
              <a:rPr lang="en-US" altLang="en-US" sz="2400" dirty="0">
                <a:latin typeface="+mn-lt"/>
              </a:rPr>
              <a:t>.</a:t>
            </a:r>
          </a:p>
          <a:p>
            <a:pPr eaLnBrk="1" hangingPunct="1"/>
            <a:r>
              <a:rPr lang="en-US" altLang="en-US" sz="2400" dirty="0">
                <a:solidFill>
                  <a:schemeClr val="tx1"/>
                </a:solidFill>
                <a:latin typeface="+mn-lt"/>
              </a:rPr>
              <a:t>Its nerve: </a:t>
            </a:r>
            <a:r>
              <a:rPr lang="en-US" altLang="en-US" sz="2400" dirty="0">
                <a:solidFill>
                  <a:srgbClr val="FFC000"/>
                </a:solidFill>
                <a:latin typeface="+mn-lt"/>
              </a:rPr>
              <a:t>anterior interosseous nerve from Median nerve.</a:t>
            </a:r>
          </a:p>
          <a:p>
            <a:endParaRPr lang="en-US" dirty="0">
              <a:latin typeface="+mn-lt"/>
            </a:endParaRPr>
          </a:p>
        </p:txBody>
      </p:sp>
      <p:pic>
        <p:nvPicPr>
          <p:cNvPr id="5" name="Picture 2" descr="E:\dad\Student Gray\7. Upper limb\F66122-007-f077a.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33333" t="3979" r="49911" b="23073"/>
          <a:stretch>
            <a:fillRect/>
          </a:stretch>
        </p:blipFill>
        <p:spPr>
          <a:xfrm>
            <a:off x="9342782" y="247155"/>
            <a:ext cx="1600200" cy="6477000"/>
          </a:xfrm>
          <a:prstGeom prst="rect">
            <a:avLst/>
          </a:prstGeom>
          <a:noFill/>
          <a:ln w="28575">
            <a:solidFill>
              <a:schemeClr val="tx1"/>
            </a:solidFill>
            <a:miter lim="800000"/>
            <a:headEnd/>
            <a:tailEnd/>
          </a:ln>
        </p:spPr>
      </p:pic>
      <p:sp>
        <p:nvSpPr>
          <p:cNvPr id="6" name="Oval 5"/>
          <p:cNvSpPr/>
          <p:nvPr/>
        </p:nvSpPr>
        <p:spPr>
          <a:xfrm>
            <a:off x="9952382" y="957469"/>
            <a:ext cx="3810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t>1</a:t>
            </a:r>
          </a:p>
        </p:txBody>
      </p:sp>
      <p:sp>
        <p:nvSpPr>
          <p:cNvPr id="7" name="Rectangle 6"/>
          <p:cNvSpPr/>
          <p:nvPr/>
        </p:nvSpPr>
        <p:spPr>
          <a:xfrm>
            <a:off x="9838082" y="4882437"/>
            <a:ext cx="609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t>2</a:t>
            </a:r>
          </a:p>
        </p:txBody>
      </p:sp>
      <p:sp>
        <p:nvSpPr>
          <p:cNvPr id="8" name="TextBox 7"/>
          <p:cNvSpPr txBox="1"/>
          <p:nvPr/>
        </p:nvSpPr>
        <p:spPr>
          <a:xfrm>
            <a:off x="3392848" y="893681"/>
            <a:ext cx="3763423" cy="584775"/>
          </a:xfrm>
          <a:prstGeom prst="rect">
            <a:avLst/>
          </a:prstGeom>
          <a:noFill/>
          <a:ln>
            <a:noFill/>
          </a:ln>
        </p:spPr>
        <p:txBody>
          <a:bodyPr wrap="square" rtlCol="0">
            <a:spAutoFit/>
          </a:bodyPr>
          <a:lstStyle/>
          <a:p>
            <a:r>
              <a:rPr lang="en-US" altLang="en-US" sz="3200" dirty="0">
                <a:solidFill>
                  <a:schemeClr val="tx1"/>
                </a:solidFill>
                <a:latin typeface="+mn-lt"/>
              </a:rPr>
              <a:t>Station “4”</a:t>
            </a:r>
            <a:endParaRPr lang="en-US" sz="3200" dirty="0">
              <a:solidFill>
                <a:schemeClr val="tx1"/>
              </a:solidFill>
              <a:latin typeface="+mn-lt"/>
            </a:endParaRPr>
          </a:p>
        </p:txBody>
      </p:sp>
    </p:spTree>
    <p:extLst>
      <p:ext uri="{BB962C8B-B14F-4D97-AF65-F5344CB8AC3E}">
        <p14:creationId xmlns:p14="http://schemas.microsoft.com/office/powerpoint/2010/main" val="1067574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052" y="997285"/>
            <a:ext cx="7447722" cy="1415772"/>
          </a:xfrm>
          <a:prstGeom prst="rect">
            <a:avLst/>
          </a:prstGeom>
          <a:noFill/>
        </p:spPr>
        <p:txBody>
          <a:bodyPr wrap="square" rtlCol="0">
            <a:spAutoFit/>
          </a:bodyPr>
          <a:lstStyle/>
          <a:p>
            <a:r>
              <a:rPr lang="en-US" altLang="en-US" sz="2400" b="1" dirty="0">
                <a:solidFill>
                  <a:schemeClr val="tx1"/>
                </a:solidFill>
                <a:latin typeface="+mn-lt"/>
              </a:rPr>
              <a:t>A 75-year- old man recently has coronary bypass. After recovery he noticed numbness and </a:t>
            </a:r>
            <a:r>
              <a:rPr lang="en-US" altLang="en-US" sz="2400" b="1" dirty="0" err="1">
                <a:solidFill>
                  <a:schemeClr val="tx1"/>
                </a:solidFill>
                <a:latin typeface="+mn-lt"/>
              </a:rPr>
              <a:t>paraesthesia</a:t>
            </a:r>
            <a:r>
              <a:rPr lang="en-US" altLang="en-US" sz="2400" b="1" dirty="0">
                <a:solidFill>
                  <a:schemeClr val="tx1"/>
                </a:solidFill>
                <a:latin typeface="+mn-lt"/>
              </a:rPr>
              <a:t> in the marked area in the given photo.</a:t>
            </a:r>
          </a:p>
          <a:p>
            <a:endParaRPr lang="en-US" sz="1200" b="1" dirty="0">
              <a:solidFill>
                <a:schemeClr val="tx1"/>
              </a:solidFill>
              <a:latin typeface="+mn-lt"/>
            </a:endParaRPr>
          </a:p>
        </p:txBody>
      </p:sp>
      <p:pic>
        <p:nvPicPr>
          <p:cNvPr id="5" name="Picture 2" descr="F:\My Pictures\My Vacation_0023.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5173" t="2899" r="1724" b="7246"/>
          <a:stretch>
            <a:fillRect/>
          </a:stretch>
        </p:blipFill>
        <p:spPr>
          <a:xfrm>
            <a:off x="7765774" y="997285"/>
            <a:ext cx="3965713" cy="5191479"/>
          </a:xfrm>
          <a:prstGeom prst="rect">
            <a:avLst/>
          </a:prstGeom>
          <a:noFill/>
        </p:spPr>
      </p:pic>
      <p:sp>
        <p:nvSpPr>
          <p:cNvPr id="6" name="TextBox 5"/>
          <p:cNvSpPr txBox="1"/>
          <p:nvPr/>
        </p:nvSpPr>
        <p:spPr>
          <a:xfrm>
            <a:off x="318052" y="2413057"/>
            <a:ext cx="7288696" cy="2677656"/>
          </a:xfrm>
          <a:prstGeom prst="rect">
            <a:avLst/>
          </a:prstGeom>
          <a:noFill/>
        </p:spPr>
        <p:txBody>
          <a:bodyPr wrap="square" rtlCol="0">
            <a:spAutoFit/>
          </a:bodyPr>
          <a:lstStyle/>
          <a:p>
            <a:r>
              <a:rPr lang="en-US" altLang="en-US" sz="2400" b="1" dirty="0">
                <a:solidFill>
                  <a:schemeClr val="tx1"/>
                </a:solidFill>
                <a:latin typeface="+mn-lt"/>
              </a:rPr>
              <a:t>Which</a:t>
            </a:r>
            <a:r>
              <a:rPr lang="en-US" altLang="en-US" sz="2400" dirty="0">
                <a:solidFill>
                  <a:schemeClr val="tx1"/>
                </a:solidFill>
                <a:latin typeface="+mn-lt"/>
              </a:rPr>
              <a:t> </a:t>
            </a:r>
            <a:r>
              <a:rPr lang="en-US" altLang="en-US" sz="2400" b="1" dirty="0">
                <a:solidFill>
                  <a:schemeClr val="tx1"/>
                </a:solidFill>
                <a:latin typeface="+mn-lt"/>
              </a:rPr>
              <a:t>vein is used in the bypass operation?</a:t>
            </a:r>
          </a:p>
          <a:p>
            <a:r>
              <a:rPr lang="en-US" altLang="en-US" sz="2400" dirty="0">
                <a:solidFill>
                  <a:schemeClr val="accent2">
                    <a:lumMod val="50000"/>
                  </a:schemeClr>
                </a:solidFill>
                <a:latin typeface="+mn-lt"/>
              </a:rPr>
              <a:t>Small saphenous vein.</a:t>
            </a:r>
          </a:p>
          <a:p>
            <a:endParaRPr lang="en-US" altLang="en-US" sz="2400" dirty="0">
              <a:latin typeface="+mn-lt"/>
            </a:endParaRPr>
          </a:p>
          <a:p>
            <a:endParaRPr lang="en-US" altLang="en-US" sz="2400" dirty="0">
              <a:latin typeface="+mn-lt"/>
            </a:endParaRPr>
          </a:p>
          <a:p>
            <a:r>
              <a:rPr lang="en-US" altLang="en-US" sz="2400" b="1" dirty="0">
                <a:solidFill>
                  <a:schemeClr val="tx1"/>
                </a:solidFill>
                <a:latin typeface="+mn-lt"/>
              </a:rPr>
              <a:t>Which nerve supply the skin in the marked area?</a:t>
            </a:r>
          </a:p>
          <a:p>
            <a:r>
              <a:rPr lang="en-US" altLang="en-US" sz="2400" dirty="0">
                <a:solidFill>
                  <a:srgbClr val="FFCC00"/>
                </a:solidFill>
                <a:latin typeface="+mn-lt"/>
              </a:rPr>
              <a:t>Sural nerve.</a:t>
            </a:r>
          </a:p>
          <a:p>
            <a:endParaRPr lang="en-US" sz="2400" dirty="0">
              <a:latin typeface="+mn-lt"/>
            </a:endParaRPr>
          </a:p>
        </p:txBody>
      </p:sp>
    </p:spTree>
    <p:extLst>
      <p:ext uri="{BB962C8B-B14F-4D97-AF65-F5344CB8AC3E}">
        <p14:creationId xmlns:p14="http://schemas.microsoft.com/office/powerpoint/2010/main" val="2184969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361" y="1668849"/>
            <a:ext cx="6427304" cy="1046440"/>
          </a:xfrm>
          <a:prstGeom prst="rect">
            <a:avLst/>
          </a:prstGeom>
          <a:noFill/>
        </p:spPr>
        <p:txBody>
          <a:bodyPr wrap="square" rtlCol="0">
            <a:spAutoFit/>
          </a:bodyPr>
          <a:lstStyle/>
          <a:p>
            <a:pPr eaLnBrk="1" hangingPunct="1"/>
            <a:r>
              <a:rPr lang="en-US" altLang="en-US" sz="2400" b="1" dirty="0">
                <a:solidFill>
                  <a:schemeClr val="tx1"/>
                </a:solidFill>
                <a:latin typeface="+mn-lt"/>
              </a:rPr>
              <a:t>Identify the muscles attached to the marked areas ”1 &amp; 2”, And its nerve supply.</a:t>
            </a:r>
          </a:p>
          <a:p>
            <a:endParaRPr lang="en-US" dirty="0">
              <a:solidFill>
                <a:schemeClr val="tx1"/>
              </a:solidFill>
              <a:latin typeface="+mn-lt"/>
            </a:endParaRPr>
          </a:p>
        </p:txBody>
      </p:sp>
      <p:sp>
        <p:nvSpPr>
          <p:cNvPr id="5" name="TextBox 4"/>
          <p:cNvSpPr txBox="1"/>
          <p:nvPr/>
        </p:nvSpPr>
        <p:spPr>
          <a:xfrm>
            <a:off x="790746" y="2789145"/>
            <a:ext cx="6135756" cy="2523768"/>
          </a:xfrm>
          <a:prstGeom prst="rect">
            <a:avLst/>
          </a:prstGeom>
          <a:noFill/>
        </p:spPr>
        <p:txBody>
          <a:bodyPr wrap="square" rtlCol="0">
            <a:spAutoFit/>
          </a:bodyPr>
          <a:lstStyle/>
          <a:p>
            <a:pPr eaLnBrk="1" hangingPunct="1"/>
            <a:r>
              <a:rPr lang="en-US" altLang="en-US" sz="2400" dirty="0">
                <a:latin typeface="+mn-lt"/>
              </a:rPr>
              <a:t>1- </a:t>
            </a:r>
            <a:r>
              <a:rPr lang="en-US" altLang="en-US" sz="2400" dirty="0">
                <a:solidFill>
                  <a:srgbClr val="C00000"/>
                </a:solidFill>
                <a:latin typeface="+mn-lt"/>
              </a:rPr>
              <a:t>Flexor </a:t>
            </a:r>
            <a:r>
              <a:rPr lang="en-US" altLang="en-US" sz="2400" dirty="0" err="1">
                <a:solidFill>
                  <a:srgbClr val="C00000"/>
                </a:solidFill>
                <a:latin typeface="+mn-lt"/>
              </a:rPr>
              <a:t>digitorum</a:t>
            </a:r>
            <a:r>
              <a:rPr lang="en-US" altLang="en-US" sz="2400" dirty="0">
                <a:solidFill>
                  <a:srgbClr val="C00000"/>
                </a:solidFill>
                <a:latin typeface="+mn-lt"/>
              </a:rPr>
              <a:t> </a:t>
            </a:r>
            <a:r>
              <a:rPr lang="en-US" altLang="en-US" sz="2400" dirty="0" err="1">
                <a:solidFill>
                  <a:srgbClr val="C00000"/>
                </a:solidFill>
                <a:latin typeface="+mn-lt"/>
              </a:rPr>
              <a:t>profundus</a:t>
            </a:r>
            <a:r>
              <a:rPr lang="en-US" altLang="en-US" sz="2400" dirty="0">
                <a:latin typeface="+mn-lt"/>
              </a:rPr>
              <a:t>.</a:t>
            </a:r>
          </a:p>
          <a:p>
            <a:pPr eaLnBrk="1" hangingPunct="1"/>
            <a:r>
              <a:rPr lang="en-US" altLang="en-US" sz="2400" dirty="0">
                <a:solidFill>
                  <a:schemeClr val="tx1"/>
                </a:solidFill>
                <a:latin typeface="+mn-lt"/>
              </a:rPr>
              <a:t>Its nerve: </a:t>
            </a:r>
            <a:r>
              <a:rPr lang="en-US" altLang="en-US" sz="2400" dirty="0">
                <a:latin typeface="+mn-lt"/>
              </a:rPr>
              <a:t>Medial 2 fingers </a:t>
            </a:r>
            <a:r>
              <a:rPr lang="en-US" altLang="en-US" sz="2400" dirty="0">
                <a:solidFill>
                  <a:srgbClr val="FFCC00"/>
                </a:solidFill>
                <a:latin typeface="+mn-lt"/>
              </a:rPr>
              <a:t>Ulnar nerve</a:t>
            </a:r>
            <a:r>
              <a:rPr lang="en-US" altLang="en-US" sz="2400" dirty="0">
                <a:latin typeface="+mn-lt"/>
              </a:rPr>
              <a:t>.</a:t>
            </a:r>
          </a:p>
          <a:p>
            <a:pPr eaLnBrk="1" hangingPunct="1"/>
            <a:r>
              <a:rPr lang="en-US" altLang="en-US" sz="2400" dirty="0">
                <a:latin typeface="+mn-lt"/>
              </a:rPr>
              <a:t>Lateral 2 fingers </a:t>
            </a:r>
            <a:r>
              <a:rPr lang="en-US" altLang="en-US" sz="2400" dirty="0">
                <a:solidFill>
                  <a:srgbClr val="FFCC00"/>
                </a:solidFill>
                <a:latin typeface="+mn-lt"/>
              </a:rPr>
              <a:t>median nerve</a:t>
            </a:r>
            <a:r>
              <a:rPr lang="en-US" altLang="en-US" sz="2400" dirty="0">
                <a:latin typeface="+mn-lt"/>
              </a:rPr>
              <a:t>.</a:t>
            </a:r>
          </a:p>
          <a:p>
            <a:pPr eaLnBrk="1" hangingPunct="1"/>
            <a:endParaRPr lang="en-US" altLang="en-US" sz="2400" dirty="0">
              <a:latin typeface="+mn-lt"/>
            </a:endParaRPr>
          </a:p>
          <a:p>
            <a:pPr eaLnBrk="1" hangingPunct="1"/>
            <a:r>
              <a:rPr lang="en-US" altLang="en-US" sz="2400" dirty="0">
                <a:latin typeface="+mn-lt"/>
              </a:rPr>
              <a:t>2- </a:t>
            </a:r>
            <a:r>
              <a:rPr lang="en-US" altLang="en-US" sz="2400" dirty="0">
                <a:solidFill>
                  <a:srgbClr val="C00000"/>
                </a:solidFill>
                <a:latin typeface="+mn-lt"/>
              </a:rPr>
              <a:t>Flexor </a:t>
            </a:r>
            <a:r>
              <a:rPr lang="en-US" altLang="en-US" sz="2400" dirty="0" err="1">
                <a:solidFill>
                  <a:srgbClr val="C00000"/>
                </a:solidFill>
                <a:latin typeface="+mn-lt"/>
              </a:rPr>
              <a:t>digitorum</a:t>
            </a:r>
            <a:r>
              <a:rPr lang="en-US" altLang="en-US" sz="2400" dirty="0">
                <a:solidFill>
                  <a:srgbClr val="C00000"/>
                </a:solidFill>
                <a:latin typeface="+mn-lt"/>
              </a:rPr>
              <a:t> </a:t>
            </a:r>
            <a:r>
              <a:rPr lang="en-US" altLang="en-US" sz="2400" dirty="0" err="1">
                <a:solidFill>
                  <a:srgbClr val="C00000"/>
                </a:solidFill>
                <a:latin typeface="+mn-lt"/>
              </a:rPr>
              <a:t>superficialis</a:t>
            </a:r>
            <a:r>
              <a:rPr lang="en-US" altLang="en-US" sz="2400" dirty="0">
                <a:latin typeface="+mn-lt"/>
              </a:rPr>
              <a:t>.</a:t>
            </a:r>
          </a:p>
          <a:p>
            <a:pPr eaLnBrk="1" hangingPunct="1"/>
            <a:r>
              <a:rPr lang="en-US" altLang="en-US" sz="2400" dirty="0">
                <a:solidFill>
                  <a:schemeClr val="tx1"/>
                </a:solidFill>
                <a:latin typeface="+mn-lt"/>
              </a:rPr>
              <a:t>Its nerve: </a:t>
            </a:r>
            <a:r>
              <a:rPr lang="en-US" altLang="en-US" sz="2400" dirty="0">
                <a:solidFill>
                  <a:srgbClr val="FFCC00"/>
                </a:solidFill>
                <a:latin typeface="+mn-lt"/>
              </a:rPr>
              <a:t>Median nerve</a:t>
            </a:r>
            <a:r>
              <a:rPr lang="en-US" altLang="en-US" sz="2400" dirty="0">
                <a:latin typeface="+mn-lt"/>
              </a:rPr>
              <a:t>.</a:t>
            </a:r>
          </a:p>
          <a:p>
            <a:endParaRPr lang="en-US" dirty="0">
              <a:latin typeface="+mn-lt"/>
            </a:endParaRPr>
          </a:p>
        </p:txBody>
      </p:sp>
      <p:pic>
        <p:nvPicPr>
          <p:cNvPr id="6" name="Picture 2" descr="E:\dad\Student Gray\7. Upper limb\F66122-007-f092.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12482" t="5051" r="12482" b="10768"/>
          <a:stretch>
            <a:fillRect/>
          </a:stretch>
        </p:blipFill>
        <p:spPr>
          <a:xfrm>
            <a:off x="7240169" y="1214029"/>
            <a:ext cx="4359965" cy="4809291"/>
          </a:xfrm>
          <a:prstGeom prst="rect">
            <a:avLst/>
          </a:prstGeom>
          <a:noFill/>
          <a:ln>
            <a:solidFill>
              <a:schemeClr val="tx1"/>
            </a:solidFill>
            <a:miter lim="800000"/>
            <a:headEnd/>
            <a:tailEnd/>
          </a:ln>
        </p:spPr>
      </p:pic>
      <p:sp>
        <p:nvSpPr>
          <p:cNvPr id="7" name="TextBox 8"/>
          <p:cNvSpPr txBox="1">
            <a:spLocks noChangeArrowheads="1"/>
          </p:cNvSpPr>
          <p:nvPr/>
        </p:nvSpPr>
        <p:spPr bwMode="auto">
          <a:xfrm>
            <a:off x="8055178" y="1739668"/>
            <a:ext cx="30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t>1</a:t>
            </a:r>
            <a:endParaRPr lang="en-US" altLang="en-US" sz="2400" b="1" dirty="0"/>
          </a:p>
        </p:txBody>
      </p:sp>
      <p:sp>
        <p:nvSpPr>
          <p:cNvPr id="8" name="TextBox 10"/>
          <p:cNvSpPr txBox="1">
            <a:spLocks noChangeArrowheads="1"/>
          </p:cNvSpPr>
          <p:nvPr/>
        </p:nvSpPr>
        <p:spPr bwMode="auto">
          <a:xfrm>
            <a:off x="8207578" y="2315179"/>
            <a:ext cx="465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t>2</a:t>
            </a:r>
            <a:endParaRPr lang="en-US" altLang="en-US" sz="2400" b="1" dirty="0"/>
          </a:p>
        </p:txBody>
      </p:sp>
      <p:sp>
        <p:nvSpPr>
          <p:cNvPr id="9" name="TextBox 8"/>
          <p:cNvSpPr txBox="1"/>
          <p:nvPr/>
        </p:nvSpPr>
        <p:spPr>
          <a:xfrm>
            <a:off x="2728387" y="921641"/>
            <a:ext cx="3776870" cy="584775"/>
          </a:xfrm>
          <a:prstGeom prst="rect">
            <a:avLst/>
          </a:prstGeom>
          <a:noFill/>
        </p:spPr>
        <p:txBody>
          <a:bodyPr wrap="square" rtlCol="0">
            <a:spAutoFit/>
          </a:bodyPr>
          <a:lstStyle/>
          <a:p>
            <a:r>
              <a:rPr lang="en-US" altLang="en-US" sz="3200" b="1" dirty="0">
                <a:solidFill>
                  <a:schemeClr val="tx1"/>
                </a:solidFill>
                <a:latin typeface="+mn-lt"/>
              </a:rPr>
              <a:t>Station “5”</a:t>
            </a:r>
            <a:endParaRPr lang="en-US" sz="3200" b="1" dirty="0">
              <a:solidFill>
                <a:schemeClr val="tx1"/>
              </a:solidFill>
              <a:latin typeface="+mn-lt"/>
            </a:endParaRPr>
          </a:p>
        </p:txBody>
      </p:sp>
    </p:spTree>
    <p:extLst>
      <p:ext uri="{BB962C8B-B14F-4D97-AF65-F5344CB8AC3E}">
        <p14:creationId xmlns:p14="http://schemas.microsoft.com/office/powerpoint/2010/main" val="3886319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almadani\Desktop\Documents\Documents\Student Gray\7. Upper limb\F66122-007-f110.jpg"/>
          <p:cNvPicPr>
            <a:picLocks noChangeAspect="1" noChangeArrowheads="1"/>
          </p:cNvPicPr>
          <p:nvPr/>
        </p:nvPicPr>
        <p:blipFill rotWithShape="1">
          <a:blip r:embed="rId2" cstate="print"/>
          <a:srcRect l="76976" t="12607" b="20857"/>
          <a:stretch/>
        </p:blipFill>
        <p:spPr bwMode="auto">
          <a:xfrm>
            <a:off x="7771229" y="1497956"/>
            <a:ext cx="3295702" cy="3950854"/>
          </a:xfrm>
          <a:prstGeom prst="rect">
            <a:avLst/>
          </a:prstGeom>
          <a:noFill/>
          <a:ln>
            <a:solidFill>
              <a:schemeClr val="tx1"/>
            </a:solidFill>
          </a:ln>
        </p:spPr>
      </p:pic>
      <p:sp>
        <p:nvSpPr>
          <p:cNvPr id="3" name="TextBox 2"/>
          <p:cNvSpPr txBox="1"/>
          <p:nvPr/>
        </p:nvSpPr>
        <p:spPr>
          <a:xfrm>
            <a:off x="1385046" y="2264932"/>
            <a:ext cx="5378824" cy="1323439"/>
          </a:xfrm>
          <a:prstGeom prst="rect">
            <a:avLst/>
          </a:prstGeom>
          <a:noFill/>
        </p:spPr>
        <p:txBody>
          <a:bodyPr wrap="square" rtlCol="0">
            <a:spAutoFit/>
          </a:bodyPr>
          <a:lstStyle/>
          <a:p>
            <a:pPr fontAlgn="auto"/>
            <a:r>
              <a:rPr lang="en-US" sz="2000" b="1" dirty="0">
                <a:latin typeface="+mn-lt"/>
              </a:rPr>
              <a:t>Q1- What is the nerve supply of the green area? </a:t>
            </a:r>
          </a:p>
          <a:p>
            <a:pPr fontAlgn="auto"/>
            <a:r>
              <a:rPr lang="en-US" sz="2000" dirty="0">
                <a:solidFill>
                  <a:srgbClr val="FFCC00"/>
                </a:solidFill>
                <a:latin typeface="+mn-lt"/>
              </a:rPr>
              <a:t>Radial nerve</a:t>
            </a:r>
            <a:r>
              <a:rPr lang="en-US" sz="2000" dirty="0">
                <a:solidFill>
                  <a:schemeClr val="tx1"/>
                </a:solidFill>
                <a:latin typeface="+mn-lt"/>
              </a:rPr>
              <a:t>. </a:t>
            </a:r>
          </a:p>
          <a:p>
            <a:pPr fontAlgn="auto"/>
            <a:r>
              <a:rPr lang="en-US" sz="2000" dirty="0">
                <a:solidFill>
                  <a:schemeClr val="bg1">
                    <a:lumMod val="50000"/>
                  </a:schemeClr>
                </a:solidFill>
                <a:latin typeface="+mn-lt"/>
              </a:rPr>
              <a:t>Root value: (c5,6,7,8,T1) </a:t>
            </a:r>
          </a:p>
          <a:p>
            <a:endParaRPr lang="en-US" sz="2000" dirty="0">
              <a:latin typeface="+mn-lt"/>
            </a:endParaRPr>
          </a:p>
        </p:txBody>
      </p:sp>
      <p:sp>
        <p:nvSpPr>
          <p:cNvPr id="4" name="Rectangle 3"/>
          <p:cNvSpPr/>
          <p:nvPr/>
        </p:nvSpPr>
        <p:spPr>
          <a:xfrm>
            <a:off x="2423391" y="913181"/>
            <a:ext cx="2157963" cy="584775"/>
          </a:xfrm>
          <a:prstGeom prst="rect">
            <a:avLst/>
          </a:prstGeom>
        </p:spPr>
        <p:txBody>
          <a:bodyPr wrap="none">
            <a:spAutoFit/>
          </a:bodyPr>
          <a:lstStyle/>
          <a:p>
            <a:r>
              <a:rPr lang="en-US" sz="3200" b="1" dirty="0">
                <a:solidFill>
                  <a:schemeClr val="tx1"/>
                </a:solidFill>
                <a:latin typeface="Calibri" panose="020F0502020204030204" pitchFamily="34" charset="0"/>
                <a:cs typeface="Calibri" panose="020F0502020204030204" pitchFamily="34" charset="0"/>
              </a:rPr>
              <a:t>Station “6” </a:t>
            </a:r>
            <a:endParaRPr lang="en-US" sz="320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600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5133" y="1448990"/>
            <a:ext cx="6654879" cy="5016758"/>
          </a:xfrm>
          <a:prstGeom prst="rect">
            <a:avLst/>
          </a:prstGeom>
          <a:noFill/>
        </p:spPr>
        <p:txBody>
          <a:bodyPr wrap="square" rtlCol="0">
            <a:spAutoFit/>
          </a:bodyPr>
          <a:lstStyle/>
          <a:p>
            <a:r>
              <a:rPr lang="en-US" sz="2000" b="1" dirty="0">
                <a:latin typeface="+mn-lt"/>
              </a:rPr>
              <a:t>Q1- Identify the muscle attached to red area. </a:t>
            </a:r>
            <a:endParaRPr lang="en-US" sz="2000" dirty="0">
              <a:latin typeface="+mn-lt"/>
            </a:endParaRPr>
          </a:p>
          <a:p>
            <a:r>
              <a:rPr lang="en-US" sz="2000" dirty="0">
                <a:solidFill>
                  <a:srgbClr val="C00000"/>
                </a:solidFill>
                <a:latin typeface="+mn-lt"/>
              </a:rPr>
              <a:t>Medial head of triceps</a:t>
            </a:r>
            <a:r>
              <a:rPr lang="en-US" sz="2000" dirty="0">
                <a:solidFill>
                  <a:srgbClr val="FF0000"/>
                </a:solidFill>
                <a:latin typeface="+mn-lt"/>
              </a:rPr>
              <a:t>. </a:t>
            </a:r>
          </a:p>
          <a:p>
            <a:r>
              <a:rPr lang="en-US" sz="2000" dirty="0">
                <a:solidFill>
                  <a:schemeClr val="bg1">
                    <a:lumMod val="50000"/>
                  </a:schemeClr>
                </a:solidFill>
                <a:latin typeface="+mn-lt"/>
              </a:rPr>
              <a:t>Lateral head: above the spiral groove. </a:t>
            </a:r>
          </a:p>
          <a:p>
            <a:r>
              <a:rPr lang="en-US" sz="2000" dirty="0">
                <a:solidFill>
                  <a:schemeClr val="bg1">
                    <a:lumMod val="50000"/>
                  </a:schemeClr>
                </a:solidFill>
                <a:latin typeface="+mn-lt"/>
              </a:rPr>
              <a:t>Long head: from </a:t>
            </a:r>
            <a:r>
              <a:rPr lang="en-US" sz="2000" dirty="0" err="1">
                <a:solidFill>
                  <a:schemeClr val="bg1">
                    <a:lumMod val="50000"/>
                  </a:schemeClr>
                </a:solidFill>
                <a:latin typeface="+mn-lt"/>
              </a:rPr>
              <a:t>infraglenoid</a:t>
            </a:r>
            <a:r>
              <a:rPr lang="en-US" sz="2000" dirty="0">
                <a:solidFill>
                  <a:schemeClr val="bg1">
                    <a:lumMod val="50000"/>
                  </a:schemeClr>
                </a:solidFill>
                <a:latin typeface="+mn-lt"/>
              </a:rPr>
              <a:t> tubercle. </a:t>
            </a:r>
          </a:p>
          <a:p>
            <a:r>
              <a:rPr lang="en-US" sz="2000" dirty="0">
                <a:solidFill>
                  <a:schemeClr val="bg1">
                    <a:lumMod val="50000"/>
                  </a:schemeClr>
                </a:solidFill>
                <a:latin typeface="+mn-lt"/>
              </a:rPr>
              <a:t>Brachialis: corresponding to the media head from the anterior aspect, it’s inserted in the coronoid process of the ulna. </a:t>
            </a:r>
          </a:p>
          <a:p>
            <a:endParaRPr lang="en-US" sz="2000" dirty="0">
              <a:solidFill>
                <a:schemeClr val="bg1">
                  <a:lumMod val="50000"/>
                </a:schemeClr>
              </a:solidFill>
              <a:latin typeface="+mn-lt"/>
            </a:endParaRPr>
          </a:p>
          <a:p>
            <a:r>
              <a:rPr lang="en-US" sz="2000" b="1" dirty="0">
                <a:latin typeface="+mn-lt"/>
              </a:rPr>
              <a:t>Q2-Where it is inserted? </a:t>
            </a:r>
            <a:endParaRPr lang="en-US" sz="2000" dirty="0">
              <a:latin typeface="+mn-lt"/>
            </a:endParaRPr>
          </a:p>
          <a:p>
            <a:r>
              <a:rPr lang="en-US" sz="2000" dirty="0">
                <a:solidFill>
                  <a:schemeClr val="tx1"/>
                </a:solidFill>
                <a:latin typeface="+mn-lt"/>
              </a:rPr>
              <a:t>Olecranon process. </a:t>
            </a:r>
          </a:p>
          <a:p>
            <a:endParaRPr lang="en-US" sz="2000" b="1" dirty="0">
              <a:latin typeface="+mn-lt"/>
            </a:endParaRPr>
          </a:p>
          <a:p>
            <a:r>
              <a:rPr lang="en-US" sz="2000" b="1" dirty="0">
                <a:latin typeface="+mn-lt"/>
              </a:rPr>
              <a:t>Q3- What is its nerve supply? </a:t>
            </a:r>
            <a:endParaRPr lang="en-US" sz="2000" dirty="0">
              <a:latin typeface="+mn-lt"/>
            </a:endParaRPr>
          </a:p>
          <a:p>
            <a:r>
              <a:rPr lang="en-US" sz="2000" dirty="0">
                <a:solidFill>
                  <a:srgbClr val="FFC000"/>
                </a:solidFill>
                <a:latin typeface="+mn-lt"/>
              </a:rPr>
              <a:t>Radial nerve. </a:t>
            </a:r>
          </a:p>
          <a:p>
            <a:endParaRPr lang="en-US" sz="2000" dirty="0">
              <a:solidFill>
                <a:srgbClr val="FFC000"/>
              </a:solidFill>
              <a:latin typeface="+mn-lt"/>
            </a:endParaRPr>
          </a:p>
          <a:p>
            <a:r>
              <a:rPr lang="en-US" sz="2000" b="1" dirty="0">
                <a:latin typeface="+mn-lt"/>
              </a:rPr>
              <a:t>Q4- Its main action: </a:t>
            </a:r>
            <a:endParaRPr lang="en-US" sz="2000" dirty="0">
              <a:latin typeface="+mn-lt"/>
            </a:endParaRPr>
          </a:p>
          <a:p>
            <a:r>
              <a:rPr lang="en-US" sz="2000" dirty="0">
                <a:solidFill>
                  <a:schemeClr val="tx1"/>
                </a:solidFill>
                <a:latin typeface="+mn-lt"/>
              </a:rPr>
              <a:t>Extension of the forearm or elbow. </a:t>
            </a:r>
          </a:p>
          <a:p>
            <a:endParaRPr lang="en-US" sz="2000" dirty="0">
              <a:latin typeface="+mn-lt"/>
            </a:endParaRPr>
          </a:p>
        </p:txBody>
      </p:sp>
      <p:sp>
        <p:nvSpPr>
          <p:cNvPr id="4" name="Rectangle 3"/>
          <p:cNvSpPr/>
          <p:nvPr/>
        </p:nvSpPr>
        <p:spPr>
          <a:xfrm>
            <a:off x="2343497" y="657687"/>
            <a:ext cx="2157963" cy="584775"/>
          </a:xfrm>
          <a:prstGeom prst="rect">
            <a:avLst/>
          </a:prstGeom>
        </p:spPr>
        <p:txBody>
          <a:bodyPr wrap="none">
            <a:spAutoFit/>
          </a:bodyPr>
          <a:lstStyle/>
          <a:p>
            <a:r>
              <a:rPr lang="en-US" sz="3200" b="1" dirty="0">
                <a:solidFill>
                  <a:schemeClr val="tx1"/>
                </a:solidFill>
                <a:latin typeface="+mn-lt"/>
              </a:rPr>
              <a:t>Station “7” </a:t>
            </a:r>
            <a:endParaRPr lang="en-US" sz="3200" dirty="0">
              <a:solidFill>
                <a:schemeClr val="tx1"/>
              </a:solidFill>
              <a:effectLst/>
              <a:latin typeface="+mn-lt"/>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2646" t="4590" r="21812" b="5573"/>
          <a:stretch/>
        </p:blipFill>
        <p:spPr>
          <a:xfrm>
            <a:off x="8344464" y="237371"/>
            <a:ext cx="1920521" cy="6450075"/>
          </a:xfrm>
          <a:prstGeom prst="rect">
            <a:avLst/>
          </a:prstGeom>
        </p:spPr>
      </p:pic>
    </p:spTree>
    <p:extLst>
      <p:ext uri="{BB962C8B-B14F-4D97-AF65-F5344CB8AC3E}">
        <p14:creationId xmlns:p14="http://schemas.microsoft.com/office/powerpoint/2010/main" val="49703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359" y="496235"/>
            <a:ext cx="5683006" cy="5763169"/>
          </a:xfrm>
        </p:spPr>
        <p:txBody>
          <a:bodyPr>
            <a:noAutofit/>
          </a:bodyPr>
          <a:lstStyle/>
          <a:p>
            <a:r>
              <a:rPr lang="en-US" sz="2000" b="1" dirty="0">
                <a:latin typeface="+mn-lt"/>
              </a:rPr>
              <a:t>A 23-year-oldsoldier presents with shrapnel wound in the lateral wall of his chest. Few months later, his physical therapist observed his scapula moves away from the chest.</a:t>
            </a:r>
            <a:br>
              <a:rPr lang="en-US" sz="2000" b="1" dirty="0">
                <a:latin typeface="+mn-lt"/>
              </a:rPr>
            </a:br>
            <a:br>
              <a:rPr lang="en-US" sz="2000" b="1" dirty="0">
                <a:latin typeface="+mn-lt"/>
              </a:rPr>
            </a:br>
            <a:r>
              <a:rPr lang="en-US" sz="2000" b="1" dirty="0">
                <a:latin typeface="+mn-lt"/>
              </a:rPr>
              <a:t>Which nerve is likely damaged?</a:t>
            </a:r>
            <a:br>
              <a:rPr lang="en-US" sz="2000" b="1" dirty="0">
                <a:latin typeface="+mn-lt"/>
              </a:rPr>
            </a:br>
            <a:r>
              <a:rPr lang="en-US" sz="2000" dirty="0">
                <a:solidFill>
                  <a:srgbClr val="FFCC00"/>
                </a:solidFill>
                <a:latin typeface="+mn-lt"/>
              </a:rPr>
              <a:t>Long thoracic nerve </a:t>
            </a:r>
            <a:r>
              <a:rPr lang="en-US" sz="2000" dirty="0">
                <a:latin typeface="+mn-lt"/>
              </a:rPr>
              <a:t>or </a:t>
            </a:r>
            <a:r>
              <a:rPr lang="en-US" sz="2000" dirty="0">
                <a:solidFill>
                  <a:srgbClr val="FFCC00"/>
                </a:solidFill>
                <a:latin typeface="+mn-lt"/>
              </a:rPr>
              <a:t>nerve to serratus anterior </a:t>
            </a:r>
            <a:r>
              <a:rPr lang="en-US" sz="2000" dirty="0">
                <a:latin typeface="+mn-lt"/>
              </a:rPr>
              <a:t>or </a:t>
            </a:r>
            <a:r>
              <a:rPr lang="en-US" sz="2000" dirty="0">
                <a:solidFill>
                  <a:srgbClr val="FFCC00"/>
                </a:solidFill>
                <a:latin typeface="+mn-lt"/>
              </a:rPr>
              <a:t>nerve of bell</a:t>
            </a:r>
            <a:r>
              <a:rPr lang="en-US" sz="2000" dirty="0">
                <a:latin typeface="+mn-lt"/>
              </a:rPr>
              <a:t>.</a:t>
            </a:r>
            <a:br>
              <a:rPr lang="en-US" sz="2000" dirty="0">
                <a:latin typeface="+mn-lt"/>
              </a:rPr>
            </a:br>
            <a:br>
              <a:rPr lang="en-US" sz="2000" dirty="0">
                <a:latin typeface="+mn-lt"/>
              </a:rPr>
            </a:br>
            <a:r>
              <a:rPr lang="en-US" sz="2000" b="1" dirty="0">
                <a:latin typeface="+mn-lt"/>
              </a:rPr>
              <a:t>What is the root value of this nerve?</a:t>
            </a:r>
            <a:br>
              <a:rPr lang="en-US" sz="2000" b="1" dirty="0">
                <a:latin typeface="+mn-lt"/>
              </a:rPr>
            </a:br>
            <a:r>
              <a:rPr lang="en-US" sz="2000" dirty="0">
                <a:latin typeface="+mn-lt"/>
              </a:rPr>
              <a:t>-C5,C6 and </a:t>
            </a:r>
            <a:r>
              <a:rPr lang="en-US" sz="2000" dirty="0">
                <a:solidFill>
                  <a:schemeClr val="bg1">
                    <a:lumMod val="50000"/>
                  </a:schemeClr>
                </a:solidFill>
                <a:latin typeface="+mn-lt"/>
              </a:rPr>
              <a:t>C7 (root of brachial plexus)</a:t>
            </a:r>
            <a:br>
              <a:rPr lang="en-US" sz="2000" dirty="0">
                <a:solidFill>
                  <a:schemeClr val="bg1">
                    <a:lumMod val="50000"/>
                  </a:schemeClr>
                </a:solidFill>
                <a:latin typeface="+mn-lt"/>
              </a:rPr>
            </a:br>
            <a:br>
              <a:rPr lang="en-US" sz="2000" dirty="0">
                <a:solidFill>
                  <a:schemeClr val="bg1">
                    <a:lumMod val="50000"/>
                  </a:schemeClr>
                </a:solidFill>
                <a:latin typeface="+mn-lt"/>
              </a:rPr>
            </a:br>
            <a:r>
              <a:rPr lang="en-US" sz="2000" b="1" dirty="0">
                <a:latin typeface="+mn-lt"/>
              </a:rPr>
              <a:t>Which muscle is probably affected?</a:t>
            </a:r>
            <a:br>
              <a:rPr lang="en-US" sz="2000" b="1" dirty="0">
                <a:latin typeface="+mn-lt"/>
              </a:rPr>
            </a:br>
            <a:r>
              <a:rPr lang="en-US" sz="2000" dirty="0">
                <a:solidFill>
                  <a:srgbClr val="C00000"/>
                </a:solidFill>
                <a:latin typeface="+mn-lt"/>
              </a:rPr>
              <a:t>Serratus anterior</a:t>
            </a:r>
            <a:br>
              <a:rPr lang="en-US" sz="2000" dirty="0">
                <a:latin typeface="+mn-lt"/>
              </a:rPr>
            </a:br>
            <a:r>
              <a:rPr lang="en-US" sz="2000" u="sng" dirty="0">
                <a:solidFill>
                  <a:schemeClr val="bg1">
                    <a:lumMod val="50000"/>
                  </a:schemeClr>
                </a:solidFill>
                <a:latin typeface="+mn-lt"/>
              </a:rPr>
              <a:t>Action: </a:t>
            </a:r>
            <a:r>
              <a:rPr lang="en-US" sz="2000" dirty="0">
                <a:solidFill>
                  <a:schemeClr val="bg1">
                    <a:lumMod val="50000"/>
                  </a:schemeClr>
                </a:solidFill>
                <a:latin typeface="+mn-lt"/>
              </a:rPr>
              <a:t>which called the boxer muscle because it rotate scapula forward, and it rotate scapula outward (when raising the</a:t>
            </a:r>
            <a:br>
              <a:rPr lang="en-US" sz="2000" dirty="0">
                <a:solidFill>
                  <a:schemeClr val="bg1">
                    <a:lumMod val="50000"/>
                  </a:schemeClr>
                </a:solidFill>
                <a:latin typeface="+mn-lt"/>
              </a:rPr>
            </a:br>
            <a:r>
              <a:rPr lang="en-US" sz="2000" dirty="0">
                <a:solidFill>
                  <a:schemeClr val="bg1">
                    <a:lumMod val="50000"/>
                  </a:schemeClr>
                </a:solidFill>
                <a:latin typeface="+mn-lt"/>
              </a:rPr>
              <a:t>arm above 90 degree)</a:t>
            </a:r>
            <a:br>
              <a:rPr lang="en-US" sz="2000" dirty="0">
                <a:solidFill>
                  <a:schemeClr val="bg1">
                    <a:lumMod val="50000"/>
                  </a:schemeClr>
                </a:solidFill>
                <a:latin typeface="+mn-lt"/>
              </a:rPr>
            </a:br>
            <a:r>
              <a:rPr lang="en-US" sz="2000" u="sng" dirty="0">
                <a:solidFill>
                  <a:schemeClr val="bg1">
                    <a:lumMod val="50000"/>
                  </a:schemeClr>
                </a:solidFill>
                <a:latin typeface="+mn-lt"/>
              </a:rPr>
              <a:t>Origin: </a:t>
            </a:r>
            <a:r>
              <a:rPr lang="en-US" sz="2000" dirty="0">
                <a:solidFill>
                  <a:schemeClr val="bg1">
                    <a:lumMod val="50000"/>
                  </a:schemeClr>
                </a:solidFill>
                <a:latin typeface="+mn-lt"/>
              </a:rPr>
              <a:t>Upper eight ribs.</a:t>
            </a:r>
            <a:br>
              <a:rPr lang="en-US" sz="2000" dirty="0">
                <a:solidFill>
                  <a:schemeClr val="bg1">
                    <a:lumMod val="50000"/>
                  </a:schemeClr>
                </a:solidFill>
                <a:latin typeface="+mn-lt"/>
              </a:rPr>
            </a:br>
            <a:r>
              <a:rPr lang="en-US" sz="2000" dirty="0">
                <a:solidFill>
                  <a:schemeClr val="bg1">
                    <a:lumMod val="50000"/>
                  </a:schemeClr>
                </a:solidFill>
                <a:latin typeface="+mn-lt"/>
              </a:rPr>
              <a:t>I</a:t>
            </a:r>
            <a:r>
              <a:rPr lang="en-US" sz="2000" u="sng" dirty="0">
                <a:solidFill>
                  <a:schemeClr val="bg1">
                    <a:lumMod val="50000"/>
                  </a:schemeClr>
                </a:solidFill>
                <a:latin typeface="+mn-lt"/>
              </a:rPr>
              <a:t>nsertion</a:t>
            </a:r>
            <a:r>
              <a:rPr lang="en-US" sz="2000" dirty="0">
                <a:solidFill>
                  <a:schemeClr val="bg1">
                    <a:lumMod val="50000"/>
                  </a:schemeClr>
                </a:solidFill>
                <a:latin typeface="+mn-lt"/>
              </a:rPr>
              <a:t>: Medial border of scapula</a:t>
            </a:r>
          </a:p>
        </p:txBody>
      </p:sp>
      <p:pic>
        <p:nvPicPr>
          <p:cNvPr id="5" name="Content Placeholder 4"/>
          <p:cNvPicPr>
            <a:picLocks noGrp="1" noChangeAspect="1"/>
          </p:cNvPicPr>
          <p:nvPr>
            <p:ph idx="1"/>
          </p:nvPr>
        </p:nvPicPr>
        <p:blipFill>
          <a:blip r:embed="rId2"/>
          <a:stretch>
            <a:fillRect/>
          </a:stretch>
        </p:blipFill>
        <p:spPr>
          <a:xfrm>
            <a:off x="7240740" y="382137"/>
            <a:ext cx="4082325" cy="5991367"/>
          </a:xfrm>
          <a:prstGeom prst="rect">
            <a:avLst/>
          </a:prstGeom>
        </p:spPr>
      </p:pic>
      <p:sp>
        <p:nvSpPr>
          <p:cNvPr id="4" name="Text Placeholder 3"/>
          <p:cNvSpPr>
            <a:spLocks noGrp="1"/>
          </p:cNvSpPr>
          <p:nvPr>
            <p:ph type="body" sz="half" idx="2"/>
          </p:nvPr>
        </p:nvSpPr>
        <p:spPr>
          <a:xfrm>
            <a:off x="1336359" y="7840980"/>
            <a:ext cx="3932237" cy="3811588"/>
          </a:xfrm>
        </p:spPr>
        <p:txBody>
          <a:bodyPr/>
          <a:lstStyle/>
          <a:p>
            <a:endParaRPr lang="en-US" dirty="0"/>
          </a:p>
        </p:txBody>
      </p:sp>
      <p:sp>
        <p:nvSpPr>
          <p:cNvPr id="6" name="Rectangle 5"/>
          <p:cNvSpPr/>
          <p:nvPr/>
        </p:nvSpPr>
        <p:spPr>
          <a:xfrm>
            <a:off x="605069" y="603812"/>
            <a:ext cx="731290" cy="584775"/>
          </a:xfrm>
          <a:prstGeom prst="rect">
            <a:avLst/>
          </a:prstGeom>
          <a:noFill/>
        </p:spPr>
        <p:txBody>
          <a:bodyPr wrap="none" lIns="91440" tIns="45720" rIns="91440" bIns="45720">
            <a:spAutoFit/>
          </a:bodyPr>
          <a:lstStyle/>
          <a:p>
            <a:pPr algn="ctr"/>
            <a:r>
              <a:rPr lang="en-US" sz="3200" dirty="0">
                <a:solidFill>
                  <a:schemeClr val="tx1"/>
                </a:solidFill>
              </a:rPr>
              <a:t>Q1</a:t>
            </a:r>
            <a:endParaRPr lang="en-US" sz="3200" cap="none" spc="0" dirty="0">
              <a:ln w="22225">
                <a:solidFill>
                  <a:schemeClr val="accent2"/>
                </a:solidFill>
                <a:prstDash val="solid"/>
              </a:ln>
              <a:solidFill>
                <a:schemeClr val="tx1"/>
              </a:solidFill>
              <a:effectLst/>
            </a:endParaRPr>
          </a:p>
        </p:txBody>
      </p:sp>
    </p:spTree>
    <p:extLst>
      <p:ext uri="{BB962C8B-B14F-4D97-AF65-F5344CB8AC3E}">
        <p14:creationId xmlns:p14="http://schemas.microsoft.com/office/powerpoint/2010/main" val="2244954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1635" y="1550375"/>
            <a:ext cx="6333565" cy="1015663"/>
          </a:xfrm>
          <a:prstGeom prst="rect">
            <a:avLst/>
          </a:prstGeom>
          <a:noFill/>
        </p:spPr>
        <p:txBody>
          <a:bodyPr wrap="square" rtlCol="0">
            <a:spAutoFit/>
          </a:bodyPr>
          <a:lstStyle/>
          <a:p>
            <a:pPr fontAlgn="auto"/>
            <a:r>
              <a:rPr lang="en-US" sz="2000" b="1" dirty="0">
                <a:latin typeface="+mn-lt"/>
              </a:rPr>
              <a:t>Q1- What is the nerve in danger in case of this fracture? </a:t>
            </a:r>
            <a:endParaRPr lang="en-US" sz="2000" dirty="0">
              <a:latin typeface="+mn-lt"/>
            </a:endParaRPr>
          </a:p>
          <a:p>
            <a:pPr fontAlgn="auto"/>
            <a:r>
              <a:rPr lang="en-US" sz="2000" dirty="0">
                <a:solidFill>
                  <a:srgbClr val="FFC000"/>
                </a:solidFill>
                <a:latin typeface="+mn-lt"/>
              </a:rPr>
              <a:t>Radial nerve </a:t>
            </a:r>
            <a:r>
              <a:rPr lang="en-US" sz="2000" dirty="0">
                <a:solidFill>
                  <a:schemeClr val="tx1"/>
                </a:solidFill>
                <a:latin typeface="+mn-lt"/>
              </a:rPr>
              <a:t>(in the spiral groove)</a:t>
            </a:r>
            <a:r>
              <a:rPr lang="en-US" sz="2000" dirty="0">
                <a:solidFill>
                  <a:srgbClr val="FF0000"/>
                </a:solidFill>
                <a:latin typeface="+mn-lt"/>
              </a:rPr>
              <a:t> </a:t>
            </a:r>
          </a:p>
          <a:p>
            <a:pPr fontAlgn="auto"/>
            <a:r>
              <a:rPr lang="en-US" sz="2000" dirty="0">
                <a:solidFill>
                  <a:schemeClr val="tx1"/>
                </a:solidFill>
                <a:latin typeface="+mn-lt"/>
              </a:rPr>
              <a:t>Also the </a:t>
            </a:r>
            <a:r>
              <a:rPr lang="en-US" sz="2000" dirty="0" err="1">
                <a:solidFill>
                  <a:srgbClr val="92D050"/>
                </a:solidFill>
                <a:latin typeface="+mn-lt"/>
              </a:rPr>
              <a:t>profundal</a:t>
            </a:r>
            <a:r>
              <a:rPr lang="en-US" sz="2000" dirty="0">
                <a:solidFill>
                  <a:srgbClr val="92D050"/>
                </a:solidFill>
                <a:latin typeface="+mn-lt"/>
              </a:rPr>
              <a:t> artery </a:t>
            </a:r>
          </a:p>
        </p:txBody>
      </p:sp>
      <p:sp>
        <p:nvSpPr>
          <p:cNvPr id="4" name="Rectangle 3"/>
          <p:cNvSpPr/>
          <p:nvPr/>
        </p:nvSpPr>
        <p:spPr>
          <a:xfrm>
            <a:off x="2526154" y="638816"/>
            <a:ext cx="2157963" cy="584775"/>
          </a:xfrm>
          <a:prstGeom prst="rect">
            <a:avLst/>
          </a:prstGeom>
        </p:spPr>
        <p:txBody>
          <a:bodyPr wrap="none">
            <a:spAutoFit/>
          </a:bodyPr>
          <a:lstStyle/>
          <a:p>
            <a:r>
              <a:rPr lang="en-US" sz="3200" b="1" dirty="0">
                <a:solidFill>
                  <a:schemeClr val="tx1"/>
                </a:solidFill>
                <a:latin typeface="+mn-lt"/>
              </a:rPr>
              <a:t>Station “8” </a:t>
            </a:r>
            <a:endParaRPr lang="en-US" sz="3200" dirty="0">
              <a:solidFill>
                <a:schemeClr val="tx1"/>
              </a:solidFill>
              <a:effectLst/>
              <a:latin typeface="+mn-lt"/>
            </a:endParaRPr>
          </a:p>
        </p:txBody>
      </p:sp>
      <p:sp>
        <p:nvSpPr>
          <p:cNvPr id="5" name="Rectangle 4"/>
          <p:cNvSpPr/>
          <p:nvPr/>
        </p:nvSpPr>
        <p:spPr>
          <a:xfrm>
            <a:off x="1233713" y="3693335"/>
            <a:ext cx="5829408" cy="173927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lumMod val="50000"/>
                  </a:schemeClr>
                </a:solidFill>
              </a:rPr>
              <a:t>Common fractures of the </a:t>
            </a:r>
            <a:r>
              <a:rPr lang="en-US" sz="2000" dirty="0" err="1">
                <a:solidFill>
                  <a:schemeClr val="bg1">
                    <a:lumMod val="50000"/>
                  </a:schemeClr>
                </a:solidFill>
              </a:rPr>
              <a:t>humerus</a:t>
            </a:r>
            <a:r>
              <a:rPr lang="en-US" sz="2000" dirty="0">
                <a:solidFill>
                  <a:schemeClr val="bg1">
                    <a:lumMod val="50000"/>
                  </a:schemeClr>
                </a:solidFill>
              </a:rPr>
              <a:t> : </a:t>
            </a:r>
          </a:p>
          <a:p>
            <a:pPr marL="342900" indent="-342900">
              <a:buFont typeface="Arial" charset="0"/>
              <a:buChar char="•"/>
            </a:pPr>
            <a:r>
              <a:rPr lang="en-US" sz="2000" dirty="0">
                <a:solidFill>
                  <a:srgbClr val="0070C0"/>
                </a:solidFill>
              </a:rPr>
              <a:t>Surgical neck</a:t>
            </a:r>
            <a:r>
              <a:rPr lang="en-US" sz="2000" dirty="0">
                <a:solidFill>
                  <a:schemeClr val="bg1">
                    <a:lumMod val="50000"/>
                  </a:schemeClr>
                </a:solidFill>
              </a:rPr>
              <a:t>: axillary nerve. </a:t>
            </a:r>
          </a:p>
          <a:p>
            <a:pPr marL="342900" indent="-342900">
              <a:buFont typeface="Arial" charset="0"/>
              <a:buChar char="•"/>
            </a:pPr>
            <a:r>
              <a:rPr lang="en-US" sz="2000" dirty="0">
                <a:solidFill>
                  <a:schemeClr val="accent5">
                    <a:lumMod val="75000"/>
                  </a:schemeClr>
                </a:solidFill>
              </a:rPr>
              <a:t>Medial epicondyle</a:t>
            </a:r>
            <a:r>
              <a:rPr lang="en-US" sz="2000" dirty="0">
                <a:solidFill>
                  <a:schemeClr val="bg1">
                    <a:lumMod val="50000"/>
                  </a:schemeClr>
                </a:solidFill>
              </a:rPr>
              <a:t>: ulnar nerve. </a:t>
            </a:r>
          </a:p>
          <a:p>
            <a:pPr marL="342900" indent="-342900">
              <a:buFont typeface="Arial" charset="0"/>
              <a:buChar char="•"/>
            </a:pPr>
            <a:r>
              <a:rPr lang="en-US" sz="2000" dirty="0">
                <a:solidFill>
                  <a:srgbClr val="7030A0"/>
                </a:solidFill>
              </a:rPr>
              <a:t>Spiral groove</a:t>
            </a:r>
            <a:r>
              <a:rPr lang="en-US" sz="2000" dirty="0">
                <a:solidFill>
                  <a:schemeClr val="bg1">
                    <a:lumMod val="50000"/>
                  </a:schemeClr>
                </a:solidFill>
              </a:rPr>
              <a:t>: radial nerve. </a:t>
            </a:r>
          </a:p>
          <a:p>
            <a:pPr marL="342900" indent="-342900">
              <a:buFont typeface="Arial" charset="0"/>
              <a:buChar char="•"/>
            </a:pPr>
            <a:r>
              <a:rPr lang="en-US" sz="2000" dirty="0">
                <a:solidFill>
                  <a:srgbClr val="00B050"/>
                </a:solidFill>
              </a:rPr>
              <a:t>Distal end </a:t>
            </a:r>
            <a:r>
              <a:rPr lang="en-US" sz="2000" dirty="0">
                <a:solidFill>
                  <a:schemeClr val="bg1">
                    <a:lumMod val="50000"/>
                  </a:schemeClr>
                </a:solidFill>
              </a:rPr>
              <a:t>(</a:t>
            </a:r>
            <a:r>
              <a:rPr lang="en-US" sz="2000" dirty="0" err="1">
                <a:solidFill>
                  <a:schemeClr val="bg1">
                    <a:lumMod val="50000"/>
                  </a:schemeClr>
                </a:solidFill>
              </a:rPr>
              <a:t>supracondyler</a:t>
            </a:r>
            <a:r>
              <a:rPr lang="en-US" sz="2000" dirty="0">
                <a:solidFill>
                  <a:schemeClr val="bg1">
                    <a:lumMod val="50000"/>
                  </a:schemeClr>
                </a:solidFill>
              </a:rPr>
              <a:t> fracture) : median nerve.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907" t="5965" r="13670" b="7018"/>
          <a:stretch/>
        </p:blipFill>
        <p:spPr>
          <a:xfrm>
            <a:off x="8161823" y="289153"/>
            <a:ext cx="4030177" cy="5967663"/>
          </a:xfrm>
          <a:prstGeom prst="rect">
            <a:avLst/>
          </a:prstGeom>
        </p:spPr>
      </p:pic>
      <p:sp>
        <p:nvSpPr>
          <p:cNvPr id="2" name="Right Arrow 1"/>
          <p:cNvSpPr/>
          <p:nvPr/>
        </p:nvSpPr>
        <p:spPr>
          <a:xfrm>
            <a:off x="8646458" y="2227511"/>
            <a:ext cx="1385047" cy="38996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6073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98410" cy="1325563"/>
          </a:xfrm>
        </p:spPr>
        <p:txBody>
          <a:bodyPr/>
          <a:lstStyle/>
          <a:p>
            <a:r>
              <a:rPr lang="en-US" b="1" dirty="0"/>
              <a:t>Lateral elbow joint x-ray</a:t>
            </a:r>
          </a:p>
        </p:txBody>
      </p:sp>
      <p:sp>
        <p:nvSpPr>
          <p:cNvPr id="3" name="Content Placeholder 2"/>
          <p:cNvSpPr>
            <a:spLocks noGrp="1"/>
          </p:cNvSpPr>
          <p:nvPr>
            <p:ph idx="1"/>
          </p:nvPr>
        </p:nvSpPr>
        <p:spPr>
          <a:xfrm>
            <a:off x="838200" y="1825625"/>
            <a:ext cx="4798102" cy="4351338"/>
          </a:xfrm>
        </p:spPr>
        <p:txBody>
          <a:bodyPr>
            <a:normAutofit/>
          </a:bodyPr>
          <a:lstStyle/>
          <a:p>
            <a:pPr marL="0" indent="0">
              <a:buNone/>
            </a:pPr>
            <a:r>
              <a:rPr lang="en-US" b="1" dirty="0"/>
              <a:t>Identify: </a:t>
            </a:r>
          </a:p>
          <a:p>
            <a:pPr marL="0" indent="0">
              <a:buNone/>
            </a:pPr>
            <a:endParaRPr lang="en-US" sz="1000" dirty="0"/>
          </a:p>
          <a:p>
            <a:pPr marL="0" indent="0">
              <a:buNone/>
            </a:pPr>
            <a:r>
              <a:rPr lang="en-US" sz="2400" dirty="0"/>
              <a:t>1- Coronoid process. </a:t>
            </a:r>
          </a:p>
          <a:p>
            <a:pPr marL="0" indent="0">
              <a:buNone/>
            </a:pPr>
            <a:r>
              <a:rPr lang="en-US" sz="2400" dirty="0"/>
              <a:t>2- Ulna. </a:t>
            </a:r>
          </a:p>
          <a:p>
            <a:pPr marL="0" indent="0">
              <a:buNone/>
            </a:pPr>
            <a:r>
              <a:rPr lang="en-US" sz="2400" dirty="0"/>
              <a:t>3- Radial (bicipital) tuberosity. </a:t>
            </a:r>
          </a:p>
          <a:p>
            <a:pPr marL="0" indent="0">
              <a:buNone/>
            </a:pPr>
            <a:r>
              <a:rPr lang="en-US" sz="2400" dirty="0"/>
              <a:t>4- </a:t>
            </a:r>
            <a:r>
              <a:rPr lang="en-US" sz="2400" dirty="0" err="1"/>
              <a:t>Humerus</a:t>
            </a:r>
            <a:r>
              <a:rPr lang="en-US" sz="2400" dirty="0"/>
              <a:t>. </a:t>
            </a:r>
          </a:p>
          <a:p>
            <a:pPr marL="0" indent="0">
              <a:buNone/>
            </a:pPr>
            <a:r>
              <a:rPr lang="en-US" sz="2400" dirty="0"/>
              <a:t>5- Olecranon </a:t>
            </a:r>
          </a:p>
          <a:p>
            <a:pPr marL="0" indent="0">
              <a:buNone/>
            </a:pPr>
            <a:r>
              <a:rPr lang="en-US" sz="2400" dirty="0"/>
              <a:t>6- Radial head.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610" y="1854994"/>
            <a:ext cx="4775200" cy="4292600"/>
          </a:xfrm>
          <a:prstGeom prst="rect">
            <a:avLst/>
          </a:prstGeom>
        </p:spPr>
      </p:pic>
    </p:spTree>
    <p:extLst>
      <p:ext uri="{BB962C8B-B14F-4D97-AF65-F5344CB8AC3E}">
        <p14:creationId xmlns:p14="http://schemas.microsoft.com/office/powerpoint/2010/main" val="167948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14051"/>
          </a:xfrm>
        </p:spPr>
        <p:txBody>
          <a:bodyPr/>
          <a:lstStyle/>
          <a:p>
            <a:r>
              <a:rPr lang="en-US" b="1" dirty="0"/>
              <a:t>Frontal knee x-ray</a:t>
            </a:r>
          </a:p>
        </p:txBody>
      </p:sp>
      <p:sp>
        <p:nvSpPr>
          <p:cNvPr id="3" name="Content Placeholder 2"/>
          <p:cNvSpPr>
            <a:spLocks noGrp="1"/>
          </p:cNvSpPr>
          <p:nvPr>
            <p:ph idx="1"/>
          </p:nvPr>
        </p:nvSpPr>
        <p:spPr>
          <a:xfrm>
            <a:off x="838200" y="1563878"/>
            <a:ext cx="7376410" cy="4830008"/>
          </a:xfrm>
        </p:spPr>
        <p:txBody>
          <a:bodyPr>
            <a:normAutofit/>
          </a:bodyPr>
          <a:lstStyle/>
          <a:p>
            <a:pPr marL="0" indent="0">
              <a:buNone/>
            </a:pPr>
            <a:r>
              <a:rPr lang="en-US" b="1" dirty="0"/>
              <a:t>Identify</a:t>
            </a:r>
            <a:r>
              <a:rPr lang="en-US" sz="2400" b="1" dirty="0"/>
              <a:t>: </a:t>
            </a:r>
          </a:p>
          <a:p>
            <a:pPr marL="0" indent="0">
              <a:buNone/>
            </a:pPr>
            <a:r>
              <a:rPr lang="en-US" sz="1050" b="1" dirty="0"/>
              <a:t>   </a:t>
            </a:r>
          </a:p>
          <a:p>
            <a:pPr marL="0" indent="0">
              <a:buNone/>
            </a:pPr>
            <a:r>
              <a:rPr lang="en-US" sz="2400" dirty="0"/>
              <a:t>1- Femur. </a:t>
            </a:r>
          </a:p>
          <a:p>
            <a:pPr marL="0" indent="0">
              <a:buNone/>
            </a:pPr>
            <a:r>
              <a:rPr lang="en-US" sz="2400" dirty="0"/>
              <a:t>2- </a:t>
            </a:r>
            <a:r>
              <a:rPr lang="en-US" sz="2400" dirty="0" err="1"/>
              <a:t>Interchondylar</a:t>
            </a:r>
            <a:r>
              <a:rPr lang="en-US" sz="2400" dirty="0"/>
              <a:t> notch. </a:t>
            </a:r>
          </a:p>
          <a:p>
            <a:pPr marL="0" indent="0">
              <a:buNone/>
            </a:pPr>
            <a:r>
              <a:rPr lang="en-US" sz="2400" dirty="0"/>
              <a:t>3- Medial condyle </a:t>
            </a:r>
          </a:p>
          <a:p>
            <a:pPr marL="0" indent="0">
              <a:buNone/>
            </a:pPr>
            <a:r>
              <a:rPr lang="en-US" sz="2400" dirty="0"/>
              <a:t>4- Medial </a:t>
            </a:r>
            <a:r>
              <a:rPr lang="en-US" sz="2400" dirty="0" err="1"/>
              <a:t>tibial</a:t>
            </a:r>
            <a:r>
              <a:rPr lang="en-US" sz="2400" dirty="0"/>
              <a:t> spine ( medial </a:t>
            </a:r>
            <a:r>
              <a:rPr lang="en-US" sz="2400" dirty="0" err="1"/>
              <a:t>tibial</a:t>
            </a:r>
            <a:r>
              <a:rPr lang="en-US" sz="2400" dirty="0"/>
              <a:t> eminence) </a:t>
            </a:r>
          </a:p>
          <a:p>
            <a:pPr marL="0" indent="0">
              <a:buNone/>
            </a:pPr>
            <a:r>
              <a:rPr lang="en-US" sz="2400" dirty="0"/>
              <a:t>5- Tibia </a:t>
            </a:r>
          </a:p>
          <a:p>
            <a:pPr marL="0" indent="0">
              <a:buNone/>
            </a:pPr>
            <a:r>
              <a:rPr lang="en-US" sz="2400" dirty="0"/>
              <a:t>6- Fibula </a:t>
            </a:r>
          </a:p>
          <a:p>
            <a:pPr marL="0" indent="0">
              <a:buNone/>
            </a:pPr>
            <a:r>
              <a:rPr lang="en-US" sz="2400" dirty="0"/>
              <a:t>7- Lateral </a:t>
            </a:r>
            <a:r>
              <a:rPr lang="en-US" sz="2400" dirty="0" err="1"/>
              <a:t>tibial</a:t>
            </a:r>
            <a:r>
              <a:rPr lang="en-US" sz="2400" dirty="0"/>
              <a:t> spine ( lateral </a:t>
            </a:r>
            <a:r>
              <a:rPr lang="en-US" sz="2400" dirty="0" err="1"/>
              <a:t>tibial</a:t>
            </a:r>
            <a:r>
              <a:rPr lang="en-US" sz="2400" dirty="0"/>
              <a:t> eminence ) </a:t>
            </a:r>
          </a:p>
          <a:p>
            <a:pPr marL="0" indent="0">
              <a:buNone/>
            </a:pPr>
            <a:r>
              <a:rPr lang="en-US" sz="2400" dirty="0"/>
              <a:t>8- Lateral condyle.</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610" y="689548"/>
            <a:ext cx="3619500" cy="5789040"/>
          </a:xfrm>
          <a:prstGeom prst="rect">
            <a:avLst/>
          </a:prstGeom>
        </p:spPr>
      </p:pic>
    </p:spTree>
    <p:extLst>
      <p:ext uri="{BB962C8B-B14F-4D97-AF65-F5344CB8AC3E}">
        <p14:creationId xmlns:p14="http://schemas.microsoft.com/office/powerpoint/2010/main" val="4264523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0575" y="1761331"/>
            <a:ext cx="5481918" cy="4351338"/>
          </a:xfrm>
        </p:spPr>
        <p:txBody>
          <a:bodyPr/>
          <a:lstStyle/>
          <a:p>
            <a:pPr marL="0" indent="0">
              <a:buNone/>
            </a:pPr>
            <a:r>
              <a:rPr lang="en-US" b="1" dirty="0"/>
              <a:t>Identify:</a:t>
            </a:r>
          </a:p>
          <a:p>
            <a:pPr marL="0" indent="0">
              <a:buNone/>
            </a:pPr>
            <a:endParaRPr lang="en-US" sz="1050" b="1" dirty="0"/>
          </a:p>
          <a:p>
            <a:pPr marL="0" indent="0">
              <a:buNone/>
            </a:pPr>
            <a:r>
              <a:rPr lang="en-US" sz="2400" dirty="0"/>
              <a:t>1- Vertebral body L3</a:t>
            </a:r>
          </a:p>
          <a:p>
            <a:pPr marL="0" indent="0">
              <a:buNone/>
            </a:pPr>
            <a:r>
              <a:rPr lang="en-US" sz="2400" dirty="0"/>
              <a:t>2- Intervertebral disk </a:t>
            </a:r>
          </a:p>
          <a:p>
            <a:pPr marL="0" indent="0">
              <a:buNone/>
            </a:pPr>
            <a:r>
              <a:rPr lang="en-US" sz="2400" dirty="0"/>
              <a:t>3- Spinous process </a:t>
            </a:r>
          </a:p>
          <a:p>
            <a:pPr marL="0" indent="0">
              <a:buNone/>
            </a:pPr>
            <a:r>
              <a:rPr lang="en-US" sz="2400" dirty="0"/>
              <a:t>4- Neural foramen </a:t>
            </a:r>
          </a:p>
          <a:p>
            <a:pPr marL="0" indent="0">
              <a:buNone/>
            </a:pPr>
            <a:r>
              <a:rPr lang="en-US" sz="2400" dirty="0"/>
              <a:t>5- Sacrum</a:t>
            </a:r>
            <a:endParaRPr lang="en-GB" sz="2400" dirty="0"/>
          </a:p>
        </p:txBody>
      </p:sp>
      <p:grpSp>
        <p:nvGrpSpPr>
          <p:cNvPr id="17" name="Group 16"/>
          <p:cNvGrpSpPr/>
          <p:nvPr/>
        </p:nvGrpSpPr>
        <p:grpSpPr>
          <a:xfrm>
            <a:off x="6987708" y="365125"/>
            <a:ext cx="4429125" cy="6286500"/>
            <a:chOff x="6987708" y="365125"/>
            <a:chExt cx="4429125" cy="6286500"/>
          </a:xfrm>
        </p:grpSpPr>
        <p:pic>
          <p:nvPicPr>
            <p:cNvPr id="4" name="صورة 3" descr="4224002.jpg"/>
            <p:cNvPicPr>
              <a:picLocks noChangeAspect="1"/>
            </p:cNvPicPr>
            <p:nvPr/>
          </p:nvPicPr>
          <p:blipFill>
            <a:blip r:embed="rId2" cstate="print">
              <a:lum bright="-10000" contrast="-20000"/>
              <a:extLst>
                <a:ext uri="{28A0092B-C50C-407E-A947-70E740481C1C}">
                  <a14:useLocalDpi xmlns:a14="http://schemas.microsoft.com/office/drawing/2010/main" val="0"/>
                </a:ext>
              </a:extLst>
            </a:blip>
            <a:srcRect l="14844" t="13942" r="25418" b="3912"/>
            <a:stretch>
              <a:fillRect/>
            </a:stretch>
          </p:blipFill>
          <p:spPr bwMode="auto">
            <a:xfrm>
              <a:off x="6987708" y="365125"/>
              <a:ext cx="4429125" cy="62865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cxnSp>
          <p:nvCxnSpPr>
            <p:cNvPr id="5" name="رابط كسهم مستقيم 8"/>
            <p:cNvCxnSpPr/>
            <p:nvPr/>
          </p:nvCxnSpPr>
          <p:spPr>
            <a:xfrm rot="10800000">
              <a:off x="10416708" y="2482850"/>
              <a:ext cx="357187" cy="254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رابط كسهم مستقيم 9"/>
            <p:cNvCxnSpPr/>
            <p:nvPr/>
          </p:nvCxnSpPr>
          <p:spPr>
            <a:xfrm rot="10800000">
              <a:off x="10273833" y="3911600"/>
              <a:ext cx="642937" cy="3111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رابط كسهم مستقيم 10"/>
            <p:cNvCxnSpPr/>
            <p:nvPr/>
          </p:nvCxnSpPr>
          <p:spPr>
            <a:xfrm rot="16200000" flipV="1">
              <a:off x="9010976" y="5199857"/>
              <a:ext cx="668337" cy="2857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11"/>
            <p:cNvCxnSpPr/>
            <p:nvPr/>
          </p:nvCxnSpPr>
          <p:spPr>
            <a:xfrm rot="10800000">
              <a:off x="8273583" y="5437188"/>
              <a:ext cx="1239837" cy="21431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رابط كسهم مستقيم 12"/>
            <p:cNvCxnSpPr/>
            <p:nvPr/>
          </p:nvCxnSpPr>
          <p:spPr>
            <a:xfrm>
              <a:off x="7487770" y="2079625"/>
              <a:ext cx="857250" cy="5461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18"/>
            <p:cNvCxnSpPr/>
            <p:nvPr/>
          </p:nvCxnSpPr>
          <p:spPr>
            <a:xfrm rot="5400000" flipH="1" flipV="1">
              <a:off x="8774439" y="3221831"/>
              <a:ext cx="714375" cy="43021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شكل بيضاوي 21"/>
            <p:cNvSpPr/>
            <p:nvPr/>
          </p:nvSpPr>
          <p:spPr>
            <a:xfrm>
              <a:off x="9273708" y="2508250"/>
              <a:ext cx="285750" cy="571500"/>
            </a:xfrm>
            <a:prstGeom prst="ellipse">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ar-SA" sz="1800" b="1"/>
            </a:p>
          </p:txBody>
        </p:sp>
        <p:sp>
          <p:nvSpPr>
            <p:cNvPr id="12" name="شكل بيضاوي 22"/>
            <p:cNvSpPr/>
            <p:nvPr/>
          </p:nvSpPr>
          <p:spPr>
            <a:xfrm>
              <a:off x="7130583" y="1722438"/>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sz="1800" b="1" dirty="0"/>
                <a:t>3</a:t>
              </a:r>
              <a:endParaRPr lang="ar-SA" sz="1800" b="1" dirty="0"/>
            </a:p>
          </p:txBody>
        </p:sp>
        <p:sp>
          <p:nvSpPr>
            <p:cNvPr id="13" name="شكل بيضاوي 23"/>
            <p:cNvSpPr/>
            <p:nvPr/>
          </p:nvSpPr>
          <p:spPr>
            <a:xfrm>
              <a:off x="8559333" y="3722688"/>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sz="1800" b="1" dirty="0"/>
                <a:t>4</a:t>
              </a:r>
              <a:endParaRPr lang="ar-SA" sz="1800" b="1" dirty="0"/>
            </a:p>
          </p:txBody>
        </p:sp>
        <p:sp>
          <p:nvSpPr>
            <p:cNvPr id="14" name="شكل بيضاوي 24"/>
            <p:cNvSpPr/>
            <p:nvPr/>
          </p:nvSpPr>
          <p:spPr>
            <a:xfrm>
              <a:off x="10773895" y="2365375"/>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sz="1800" b="1" dirty="0"/>
                <a:t>1</a:t>
              </a:r>
              <a:endParaRPr lang="ar-SA" sz="1800" b="1" dirty="0"/>
            </a:p>
          </p:txBody>
        </p:sp>
        <p:sp>
          <p:nvSpPr>
            <p:cNvPr id="15" name="شكل بيضاوي 25"/>
            <p:cNvSpPr/>
            <p:nvPr/>
          </p:nvSpPr>
          <p:spPr>
            <a:xfrm>
              <a:off x="9488020" y="5580063"/>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sz="1800" b="1" dirty="0">
                  <a:solidFill>
                    <a:schemeClr val="tx1"/>
                  </a:solidFill>
                </a:rPr>
                <a:t>5</a:t>
              </a:r>
              <a:endParaRPr lang="ar-SA" sz="1800" b="1" dirty="0">
                <a:solidFill>
                  <a:schemeClr val="tx1"/>
                </a:solidFill>
              </a:endParaRPr>
            </a:p>
          </p:txBody>
        </p:sp>
        <p:sp>
          <p:nvSpPr>
            <p:cNvPr id="16" name="شكل بيضاوي 26"/>
            <p:cNvSpPr/>
            <p:nvPr/>
          </p:nvSpPr>
          <p:spPr>
            <a:xfrm>
              <a:off x="10916770" y="4079875"/>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sz="1800" b="1" dirty="0"/>
                <a:t>2</a:t>
              </a:r>
              <a:endParaRPr lang="ar-SA" sz="1800" b="1" dirty="0"/>
            </a:p>
          </p:txBody>
        </p:sp>
      </p:grpSp>
    </p:spTree>
    <p:extLst>
      <p:ext uri="{BB962C8B-B14F-4D97-AF65-F5344CB8AC3E}">
        <p14:creationId xmlns:p14="http://schemas.microsoft.com/office/powerpoint/2010/main" val="731633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321237" y="407053"/>
            <a:ext cx="5214938" cy="6124575"/>
            <a:chOff x="6321237" y="407053"/>
            <a:chExt cx="5214938" cy="6124575"/>
          </a:xfrm>
        </p:grpSpPr>
        <p:pic>
          <p:nvPicPr>
            <p:cNvPr id="4" name="Picture 3" descr="http://www.davidlnelson.md/images/Xray_normal_hand_PA.jpg"/>
            <p:cNvPicPr>
              <a:picLocks noChangeAspect="1" noChangeArrowheads="1"/>
            </p:cNvPicPr>
            <p:nvPr/>
          </p:nvPicPr>
          <p:blipFill>
            <a:blip r:embed="rId2" cstate="print"/>
            <a:srcRect/>
            <a:stretch>
              <a:fillRect/>
            </a:stretch>
          </p:blipFill>
          <p:spPr bwMode="auto">
            <a:xfrm>
              <a:off x="6321237" y="407053"/>
              <a:ext cx="4629150" cy="6124575"/>
            </a:xfrm>
            <a:prstGeom prst="rect">
              <a:avLst/>
            </a:prstGeom>
            <a:noFill/>
            <a:ln w="9525">
              <a:noFill/>
              <a:miter lim="800000"/>
              <a:headEnd/>
              <a:tailEnd/>
            </a:ln>
          </p:spPr>
        </p:pic>
        <p:cxnSp>
          <p:nvCxnSpPr>
            <p:cNvPr id="5" name="رابط كسهم مستقيم 5"/>
            <p:cNvCxnSpPr/>
            <p:nvPr/>
          </p:nvCxnSpPr>
          <p:spPr>
            <a:xfrm rot="10800000">
              <a:off x="8750112" y="692803"/>
              <a:ext cx="714375" cy="158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 name="رابط كسهم مستقيم 7"/>
            <p:cNvCxnSpPr/>
            <p:nvPr/>
          </p:nvCxnSpPr>
          <p:spPr>
            <a:xfrm rot="10800000">
              <a:off x="8750112" y="1308753"/>
              <a:ext cx="785813" cy="381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 name="رابط كسهم مستقيم 9"/>
            <p:cNvCxnSpPr/>
            <p:nvPr/>
          </p:nvCxnSpPr>
          <p:spPr>
            <a:xfrm rot="10800000" flipV="1">
              <a:off x="8750112" y="2192990"/>
              <a:ext cx="642938" cy="21431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8" name="شكل بيضاوي 10"/>
            <p:cNvSpPr/>
            <p:nvPr/>
          </p:nvSpPr>
          <p:spPr>
            <a:xfrm>
              <a:off x="6606987" y="2121553"/>
              <a:ext cx="500063" cy="357187"/>
            </a:xfrm>
            <a:prstGeom prst="ellipse">
              <a:avLst/>
            </a:prstGeom>
            <a:noFill/>
          </p:spPr>
          <p:style>
            <a:lnRef idx="2">
              <a:schemeClr val="accent6"/>
            </a:lnRef>
            <a:fillRef idx="1">
              <a:schemeClr val="lt1"/>
            </a:fillRef>
            <a:effectRef idx="0">
              <a:schemeClr val="accent6"/>
            </a:effectRef>
            <a:fontRef idx="minor">
              <a:schemeClr val="dk1"/>
            </a:fontRef>
          </p:style>
          <p:txBody>
            <a:bodyPr rtlCol="1"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ar-SA"/>
            </a:p>
          </p:txBody>
        </p:sp>
        <p:sp>
          <p:nvSpPr>
            <p:cNvPr id="9" name="شكل بيضاوي 11"/>
            <p:cNvSpPr/>
            <p:nvPr/>
          </p:nvSpPr>
          <p:spPr>
            <a:xfrm>
              <a:off x="6749862" y="2621615"/>
              <a:ext cx="642938" cy="285750"/>
            </a:xfrm>
            <a:prstGeom prst="ellipse">
              <a:avLst/>
            </a:prstGeom>
            <a:noFill/>
          </p:spPr>
          <p:style>
            <a:lnRef idx="2">
              <a:schemeClr val="accent6"/>
            </a:lnRef>
            <a:fillRef idx="1">
              <a:schemeClr val="lt1"/>
            </a:fillRef>
            <a:effectRef idx="0">
              <a:schemeClr val="accent6"/>
            </a:effectRef>
            <a:fontRef idx="minor">
              <a:schemeClr val="dk1"/>
            </a:fontRef>
          </p:style>
          <p:txBody>
            <a:bodyPr rtlCol="1"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ar-SA"/>
            </a:p>
          </p:txBody>
        </p:sp>
        <p:sp>
          <p:nvSpPr>
            <p:cNvPr id="10" name="شكل بيضاوي 12"/>
            <p:cNvSpPr/>
            <p:nvPr/>
          </p:nvSpPr>
          <p:spPr>
            <a:xfrm>
              <a:off x="7178487" y="3407428"/>
              <a:ext cx="714375" cy="285750"/>
            </a:xfrm>
            <a:prstGeom prst="ellipse">
              <a:avLst/>
            </a:prstGeom>
            <a:noFill/>
          </p:spPr>
          <p:style>
            <a:lnRef idx="2">
              <a:schemeClr val="accent6"/>
            </a:lnRef>
            <a:fillRef idx="1">
              <a:schemeClr val="lt1"/>
            </a:fillRef>
            <a:effectRef idx="0">
              <a:schemeClr val="accent6"/>
            </a:effectRef>
            <a:fontRef idx="minor">
              <a:schemeClr val="dk1"/>
            </a:fontRef>
          </p:style>
          <p:txBody>
            <a:bodyPr rtlCol="1"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ar-SA"/>
            </a:p>
          </p:txBody>
        </p:sp>
        <p:sp>
          <p:nvSpPr>
            <p:cNvPr id="11" name="مربع نص 20"/>
            <p:cNvSpPr txBox="1">
              <a:spLocks noChangeArrowheads="1"/>
            </p:cNvSpPr>
            <p:nvPr/>
          </p:nvSpPr>
          <p:spPr bwMode="auto">
            <a:xfrm>
              <a:off x="9464487" y="549928"/>
              <a:ext cx="1357313" cy="369332"/>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a:t>
              </a:r>
              <a:endParaRPr lang="ar-SA" b="1" dirty="0">
                <a:solidFill>
                  <a:schemeClr val="bg1"/>
                </a:solidFill>
              </a:endParaRPr>
            </a:p>
          </p:txBody>
        </p:sp>
        <p:sp>
          <p:nvSpPr>
            <p:cNvPr id="12" name="مربع نص 21"/>
            <p:cNvSpPr txBox="1">
              <a:spLocks noChangeArrowheads="1"/>
            </p:cNvSpPr>
            <p:nvPr/>
          </p:nvSpPr>
          <p:spPr bwMode="auto">
            <a:xfrm>
              <a:off x="9535925" y="1192865"/>
              <a:ext cx="2000250" cy="369332"/>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rPr>
                <a:t>2</a:t>
              </a:r>
              <a:endParaRPr lang="ar-SA" sz="1400" b="1" dirty="0">
                <a:solidFill>
                  <a:schemeClr val="bg1"/>
                </a:solidFill>
              </a:endParaRPr>
            </a:p>
          </p:txBody>
        </p:sp>
        <p:sp>
          <p:nvSpPr>
            <p:cNvPr id="13" name="مربع نص 24"/>
            <p:cNvSpPr txBox="1">
              <a:spLocks noChangeArrowheads="1"/>
            </p:cNvSpPr>
            <p:nvPr/>
          </p:nvSpPr>
          <p:spPr bwMode="auto">
            <a:xfrm>
              <a:off x="9378761" y="2003145"/>
              <a:ext cx="1643062" cy="369332"/>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3</a:t>
              </a:r>
              <a:endParaRPr lang="ar-SA" b="1" dirty="0">
                <a:solidFill>
                  <a:schemeClr val="bg1"/>
                </a:solidFill>
              </a:endParaRPr>
            </a:p>
          </p:txBody>
        </p:sp>
        <p:cxnSp>
          <p:nvCxnSpPr>
            <p:cNvPr id="14" name="رابط كسهم مستقيم 29"/>
            <p:cNvCxnSpPr/>
            <p:nvPr/>
          </p:nvCxnSpPr>
          <p:spPr>
            <a:xfrm rot="5400000">
              <a:off x="6714144" y="1728646"/>
              <a:ext cx="571500" cy="21431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5" name="مربع نص 30"/>
            <p:cNvSpPr txBox="1">
              <a:spLocks noChangeArrowheads="1"/>
            </p:cNvSpPr>
            <p:nvPr/>
          </p:nvSpPr>
          <p:spPr bwMode="auto">
            <a:xfrm>
              <a:off x="7071331" y="1279061"/>
              <a:ext cx="214312" cy="3693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rPr>
                <a:t>4</a:t>
              </a:r>
              <a:endParaRPr lang="ar-SA" b="1" dirty="0">
                <a:solidFill>
                  <a:schemeClr val="bg1"/>
                </a:solidFill>
              </a:endParaRPr>
            </a:p>
          </p:txBody>
        </p:sp>
        <p:sp>
          <p:nvSpPr>
            <p:cNvPr id="16" name="مربع نص 31"/>
            <p:cNvSpPr txBox="1">
              <a:spLocks noChangeArrowheads="1"/>
            </p:cNvSpPr>
            <p:nvPr/>
          </p:nvSpPr>
          <p:spPr bwMode="auto">
            <a:xfrm>
              <a:off x="7535674" y="2234457"/>
              <a:ext cx="1643063" cy="369332"/>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rPr>
                <a:t>5</a:t>
              </a:r>
              <a:endParaRPr lang="ar-SA" b="1" dirty="0">
                <a:solidFill>
                  <a:schemeClr val="bg1"/>
                </a:solidFill>
              </a:endParaRPr>
            </a:p>
          </p:txBody>
        </p:sp>
        <p:cxnSp>
          <p:nvCxnSpPr>
            <p:cNvPr id="17" name="رابط كسهم مستقيم 33"/>
            <p:cNvCxnSpPr>
              <a:endCxn id="9" idx="7"/>
            </p:cNvCxnSpPr>
            <p:nvPr/>
          </p:nvCxnSpPr>
          <p:spPr>
            <a:xfrm rot="10800000" flipV="1">
              <a:off x="7299137" y="2478740"/>
              <a:ext cx="236538" cy="18415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8" name="مربع نص 34"/>
            <p:cNvSpPr txBox="1">
              <a:spLocks noChangeArrowheads="1"/>
            </p:cNvSpPr>
            <p:nvPr/>
          </p:nvSpPr>
          <p:spPr bwMode="auto">
            <a:xfrm>
              <a:off x="6999893" y="4305744"/>
              <a:ext cx="357187" cy="3693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rPr>
                <a:t>6</a:t>
              </a:r>
              <a:endParaRPr lang="ar-SA" b="1" dirty="0">
                <a:solidFill>
                  <a:schemeClr val="bg1"/>
                </a:solidFill>
              </a:endParaRPr>
            </a:p>
          </p:txBody>
        </p:sp>
        <p:cxnSp>
          <p:nvCxnSpPr>
            <p:cNvPr id="19" name="رابط كسهم مستقيم 36"/>
            <p:cNvCxnSpPr/>
            <p:nvPr/>
          </p:nvCxnSpPr>
          <p:spPr>
            <a:xfrm rot="5400000" flipH="1" flipV="1">
              <a:off x="6964175" y="3907490"/>
              <a:ext cx="642937" cy="21431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sp>
        <p:nvSpPr>
          <p:cNvPr id="20" name="Content Placeholder 2"/>
          <p:cNvSpPr>
            <a:spLocks noGrp="1"/>
          </p:cNvSpPr>
          <p:nvPr>
            <p:ph idx="1"/>
          </p:nvPr>
        </p:nvSpPr>
        <p:spPr>
          <a:xfrm>
            <a:off x="1143466" y="1716740"/>
            <a:ext cx="5481918" cy="4351338"/>
          </a:xfrm>
        </p:spPr>
        <p:txBody>
          <a:bodyPr/>
          <a:lstStyle/>
          <a:p>
            <a:pPr marL="0" indent="0">
              <a:buNone/>
            </a:pPr>
            <a:r>
              <a:rPr lang="en-US" b="1" dirty="0"/>
              <a:t>Identify:</a:t>
            </a:r>
          </a:p>
          <a:p>
            <a:pPr marL="0" indent="0">
              <a:buNone/>
            </a:pPr>
            <a:endParaRPr lang="en-US" sz="1050" b="1" dirty="0"/>
          </a:p>
          <a:p>
            <a:pPr marL="0" indent="0">
              <a:buNone/>
            </a:pPr>
            <a:r>
              <a:rPr lang="en-US" sz="2400" dirty="0"/>
              <a:t>1- Distal phalanx</a:t>
            </a:r>
          </a:p>
          <a:p>
            <a:pPr marL="0" indent="0">
              <a:buNone/>
            </a:pPr>
            <a:r>
              <a:rPr lang="en-US" sz="2400" dirty="0"/>
              <a:t>2- Middle phalanx</a:t>
            </a:r>
          </a:p>
          <a:p>
            <a:pPr marL="0" indent="0">
              <a:buNone/>
            </a:pPr>
            <a:r>
              <a:rPr lang="en-US" sz="2400" dirty="0"/>
              <a:t>3- Proximal phalanx</a:t>
            </a:r>
          </a:p>
          <a:p>
            <a:pPr marL="0" indent="0">
              <a:buNone/>
            </a:pPr>
            <a:r>
              <a:rPr lang="en-US" sz="2400" dirty="0"/>
              <a:t>4- Distal </a:t>
            </a:r>
            <a:r>
              <a:rPr lang="en-US" sz="2400" dirty="0" err="1"/>
              <a:t>interphalanx</a:t>
            </a:r>
            <a:r>
              <a:rPr lang="en-US" sz="2400" dirty="0"/>
              <a:t> joint</a:t>
            </a:r>
          </a:p>
          <a:p>
            <a:pPr marL="0" indent="0">
              <a:buNone/>
            </a:pPr>
            <a:r>
              <a:rPr lang="en-US" sz="2400" dirty="0"/>
              <a:t>5- Proximal </a:t>
            </a:r>
            <a:r>
              <a:rPr lang="en-US" sz="2400" dirty="0" err="1"/>
              <a:t>interphalanx</a:t>
            </a:r>
            <a:r>
              <a:rPr lang="en-US" sz="2400" dirty="0"/>
              <a:t> joint</a:t>
            </a:r>
          </a:p>
          <a:p>
            <a:pPr marL="0" indent="0">
              <a:buNone/>
            </a:pPr>
            <a:r>
              <a:rPr lang="en-US" sz="2400" dirty="0"/>
              <a:t>6- Metacarpophalangeal joint</a:t>
            </a:r>
            <a:endParaRPr lang="en-GB" sz="2400" dirty="0"/>
          </a:p>
        </p:txBody>
      </p:sp>
    </p:spTree>
    <p:extLst>
      <p:ext uri="{BB962C8B-B14F-4D97-AF65-F5344CB8AC3E}">
        <p14:creationId xmlns:p14="http://schemas.microsoft.com/office/powerpoint/2010/main" val="3344732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1977" y="1457992"/>
            <a:ext cx="7234518" cy="3785652"/>
          </a:xfrm>
          <a:prstGeom prst="rect">
            <a:avLst/>
          </a:prstGeom>
          <a:noFill/>
        </p:spPr>
        <p:txBody>
          <a:bodyPr wrap="square" rtlCol="0">
            <a:spAutoFit/>
          </a:bodyPr>
          <a:lstStyle/>
          <a:p>
            <a:pPr fontAlgn="auto"/>
            <a:r>
              <a:rPr lang="en-US" sz="2000" b="1" dirty="0">
                <a:latin typeface="+mn-lt"/>
              </a:rPr>
              <a:t>Q1- Identify the structure “A” </a:t>
            </a:r>
            <a:endParaRPr lang="en-US" sz="2000" dirty="0">
              <a:latin typeface="+mn-lt"/>
            </a:endParaRPr>
          </a:p>
          <a:p>
            <a:pPr fontAlgn="auto"/>
            <a:r>
              <a:rPr lang="en-US" sz="2000" dirty="0">
                <a:solidFill>
                  <a:schemeClr val="tx1"/>
                </a:solidFill>
                <a:latin typeface="+mn-lt"/>
              </a:rPr>
              <a:t>Flexor retinaculum .</a:t>
            </a:r>
          </a:p>
          <a:p>
            <a:pPr fontAlgn="auto"/>
            <a:endParaRPr lang="en-US" sz="2000" dirty="0">
              <a:solidFill>
                <a:srgbClr val="FF0000"/>
              </a:solidFill>
              <a:latin typeface="+mn-lt"/>
            </a:endParaRPr>
          </a:p>
          <a:p>
            <a:pPr fontAlgn="auto"/>
            <a:r>
              <a:rPr lang="en-US" sz="2000" b="1" dirty="0">
                <a:latin typeface="+mn-lt"/>
              </a:rPr>
              <a:t>Q2-Enumerate 2 nerves passing </a:t>
            </a:r>
            <a:r>
              <a:rPr lang="en-US" sz="2000" b="1" dirty="0">
                <a:solidFill>
                  <a:schemeClr val="tx1"/>
                </a:solidFill>
                <a:latin typeface="+mn-lt"/>
              </a:rPr>
              <a:t>superficial &amp; 2 tendon deep to it</a:t>
            </a:r>
            <a:r>
              <a:rPr lang="en-US" sz="2000" b="1" dirty="0">
                <a:latin typeface="+mn-lt"/>
              </a:rPr>
              <a:t>. </a:t>
            </a:r>
            <a:endParaRPr lang="en-US" sz="2000" dirty="0">
              <a:latin typeface="+mn-lt"/>
            </a:endParaRPr>
          </a:p>
          <a:p>
            <a:pPr fontAlgn="auto"/>
            <a:r>
              <a:rPr lang="en-US" sz="2000" u="sng" dirty="0">
                <a:solidFill>
                  <a:schemeClr val="tx1"/>
                </a:solidFill>
                <a:latin typeface="+mn-lt"/>
              </a:rPr>
              <a:t>Superficial:</a:t>
            </a:r>
          </a:p>
          <a:p>
            <a:pPr fontAlgn="auto"/>
            <a:r>
              <a:rPr lang="en-US" sz="2000" dirty="0">
                <a:latin typeface="+mn-lt"/>
              </a:rPr>
              <a:t>1- </a:t>
            </a:r>
            <a:r>
              <a:rPr lang="en-US" sz="2000" dirty="0">
                <a:solidFill>
                  <a:srgbClr val="FFC000"/>
                </a:solidFill>
                <a:latin typeface="+mn-lt"/>
              </a:rPr>
              <a:t>Ulnar nerve</a:t>
            </a:r>
            <a:r>
              <a:rPr lang="en-US" sz="2000" dirty="0">
                <a:solidFill>
                  <a:schemeClr val="bg1">
                    <a:lumMod val="50000"/>
                  </a:schemeClr>
                </a:solidFill>
                <a:latin typeface="+mn-lt"/>
              </a:rPr>
              <a:t>.(also the ulnar artery) </a:t>
            </a:r>
          </a:p>
          <a:p>
            <a:pPr fontAlgn="auto"/>
            <a:r>
              <a:rPr lang="en-US" sz="2000" dirty="0">
                <a:latin typeface="+mn-lt"/>
              </a:rPr>
              <a:t>2- </a:t>
            </a:r>
            <a:r>
              <a:rPr lang="en-US" sz="2000" dirty="0">
                <a:solidFill>
                  <a:srgbClr val="FFC000"/>
                </a:solidFill>
                <a:latin typeface="+mn-lt"/>
              </a:rPr>
              <a:t>Palmar cutaneous branch of ulnar and median nerves</a:t>
            </a:r>
            <a:r>
              <a:rPr lang="en-US" sz="2000" dirty="0">
                <a:latin typeface="+mn-lt"/>
              </a:rPr>
              <a:t>. </a:t>
            </a:r>
          </a:p>
          <a:p>
            <a:pPr fontAlgn="auto"/>
            <a:r>
              <a:rPr lang="en-US" sz="2000" dirty="0">
                <a:solidFill>
                  <a:schemeClr val="bg1">
                    <a:lumMod val="50000"/>
                  </a:schemeClr>
                </a:solidFill>
                <a:latin typeface="+mn-lt"/>
              </a:rPr>
              <a:t>(also the tendon of palmaris longus) </a:t>
            </a:r>
          </a:p>
          <a:p>
            <a:pPr fontAlgn="auto"/>
            <a:r>
              <a:rPr lang="en-US" sz="2000" u="sng" dirty="0">
                <a:solidFill>
                  <a:schemeClr val="tx1"/>
                </a:solidFill>
                <a:latin typeface="+mn-lt"/>
              </a:rPr>
              <a:t>Deep:</a:t>
            </a:r>
            <a:br>
              <a:rPr lang="en-US" sz="2000" dirty="0">
                <a:latin typeface="+mn-lt"/>
              </a:rPr>
            </a:br>
            <a:r>
              <a:rPr lang="en-US" sz="2000" dirty="0">
                <a:latin typeface="+mn-lt"/>
              </a:rPr>
              <a:t>1- </a:t>
            </a:r>
            <a:r>
              <a:rPr lang="en-US" sz="2000" dirty="0">
                <a:solidFill>
                  <a:srgbClr val="C00000"/>
                </a:solidFill>
                <a:latin typeface="+mn-lt"/>
              </a:rPr>
              <a:t>Flexor </a:t>
            </a:r>
            <a:r>
              <a:rPr lang="en-US" sz="2000" dirty="0" err="1">
                <a:solidFill>
                  <a:srgbClr val="C00000"/>
                </a:solidFill>
                <a:latin typeface="+mn-lt"/>
              </a:rPr>
              <a:t>digitorum</a:t>
            </a:r>
            <a:r>
              <a:rPr lang="en-US" sz="2000" dirty="0">
                <a:solidFill>
                  <a:srgbClr val="C00000"/>
                </a:solidFill>
                <a:latin typeface="+mn-lt"/>
              </a:rPr>
              <a:t> </a:t>
            </a:r>
            <a:r>
              <a:rPr lang="en-US" sz="2000" dirty="0" err="1">
                <a:solidFill>
                  <a:srgbClr val="C00000"/>
                </a:solidFill>
                <a:latin typeface="+mn-lt"/>
              </a:rPr>
              <a:t>superficialis</a:t>
            </a:r>
            <a:r>
              <a:rPr lang="en-US" sz="2000" dirty="0">
                <a:solidFill>
                  <a:srgbClr val="C00000"/>
                </a:solidFill>
                <a:latin typeface="+mn-lt"/>
              </a:rPr>
              <a:t> and </a:t>
            </a:r>
            <a:r>
              <a:rPr lang="en-US" sz="2000" dirty="0" err="1">
                <a:solidFill>
                  <a:srgbClr val="C00000"/>
                </a:solidFill>
                <a:latin typeface="+mn-lt"/>
              </a:rPr>
              <a:t>profundus</a:t>
            </a:r>
            <a:r>
              <a:rPr lang="en-US" sz="2000" dirty="0">
                <a:latin typeface="+mn-lt"/>
              </a:rPr>
              <a:t>. </a:t>
            </a:r>
          </a:p>
          <a:p>
            <a:pPr fontAlgn="auto"/>
            <a:r>
              <a:rPr lang="en-US" sz="2000" dirty="0">
                <a:latin typeface="+mn-lt"/>
              </a:rPr>
              <a:t>2- </a:t>
            </a:r>
            <a:r>
              <a:rPr lang="en-US" sz="2000" dirty="0">
                <a:solidFill>
                  <a:srgbClr val="C00000"/>
                </a:solidFill>
                <a:latin typeface="+mn-lt"/>
              </a:rPr>
              <a:t>Flexor </a:t>
            </a:r>
            <a:r>
              <a:rPr lang="en-US" sz="2000" dirty="0" err="1">
                <a:solidFill>
                  <a:srgbClr val="C00000"/>
                </a:solidFill>
                <a:latin typeface="+mn-lt"/>
              </a:rPr>
              <a:t>pollicis</a:t>
            </a:r>
            <a:r>
              <a:rPr lang="en-US" sz="2000" dirty="0">
                <a:solidFill>
                  <a:srgbClr val="C00000"/>
                </a:solidFill>
                <a:latin typeface="+mn-lt"/>
              </a:rPr>
              <a:t> longus</a:t>
            </a:r>
            <a:r>
              <a:rPr lang="en-US" sz="2000" dirty="0">
                <a:latin typeface="+mn-lt"/>
              </a:rPr>
              <a:t>.</a:t>
            </a:r>
            <a:br>
              <a:rPr lang="en-US" sz="2000" dirty="0">
                <a:latin typeface="+mn-lt"/>
              </a:rPr>
            </a:br>
            <a:r>
              <a:rPr lang="en-US" sz="2000" dirty="0">
                <a:solidFill>
                  <a:schemeClr val="bg1">
                    <a:lumMod val="50000"/>
                  </a:schemeClr>
                </a:solidFill>
                <a:latin typeface="+mn-lt"/>
              </a:rPr>
              <a:t>(also median nerve) </a:t>
            </a:r>
          </a:p>
        </p:txBody>
      </p:sp>
      <p:sp>
        <p:nvSpPr>
          <p:cNvPr id="4" name="Rectangle 3"/>
          <p:cNvSpPr/>
          <p:nvPr/>
        </p:nvSpPr>
        <p:spPr>
          <a:xfrm>
            <a:off x="3015849" y="630794"/>
            <a:ext cx="2157963" cy="584775"/>
          </a:xfrm>
          <a:prstGeom prst="rect">
            <a:avLst/>
          </a:prstGeom>
        </p:spPr>
        <p:txBody>
          <a:bodyPr wrap="none">
            <a:spAutoFit/>
          </a:bodyPr>
          <a:lstStyle/>
          <a:p>
            <a:r>
              <a:rPr lang="en-US" sz="3200" b="1" dirty="0">
                <a:solidFill>
                  <a:schemeClr val="tx1"/>
                </a:solidFill>
                <a:latin typeface="+mn-lt"/>
              </a:rPr>
              <a:t>Station “9” </a:t>
            </a:r>
            <a:endParaRPr lang="en-US" sz="3200" dirty="0">
              <a:solidFill>
                <a:schemeClr val="tx1"/>
              </a:solidFill>
              <a:effectLst/>
              <a:latin typeface="+mn-lt"/>
            </a:endParaRPr>
          </a:p>
        </p:txBody>
      </p:sp>
      <p:sp>
        <p:nvSpPr>
          <p:cNvPr id="6" name="Rectangle 5"/>
          <p:cNvSpPr/>
          <p:nvPr/>
        </p:nvSpPr>
        <p:spPr>
          <a:xfrm>
            <a:off x="5738148" y="5747625"/>
            <a:ext cx="2518347" cy="7968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800" b="1" dirty="0">
                <a:solidFill>
                  <a:schemeClr val="bg1">
                    <a:lumMod val="65000"/>
                  </a:schemeClr>
                </a:solidFill>
              </a:rPr>
              <a:t>Flexor carpi </a:t>
            </a:r>
            <a:r>
              <a:rPr lang="en-US" sz="1800" b="1" dirty="0" err="1">
                <a:solidFill>
                  <a:schemeClr val="bg1">
                    <a:lumMod val="65000"/>
                  </a:schemeClr>
                </a:solidFill>
              </a:rPr>
              <a:t>ulnaris</a:t>
            </a:r>
            <a:r>
              <a:rPr lang="en-US" sz="1800" b="1" dirty="0">
                <a:solidFill>
                  <a:schemeClr val="bg1">
                    <a:lumMod val="65000"/>
                  </a:schemeClr>
                </a:solidFill>
              </a:rPr>
              <a:t> </a:t>
            </a:r>
            <a:r>
              <a:rPr lang="en-US" sz="1800" dirty="0">
                <a:solidFill>
                  <a:schemeClr val="bg1">
                    <a:lumMod val="65000"/>
                  </a:schemeClr>
                </a:solidFill>
              </a:rPr>
              <a:t>: is not superficial to flexor retinaculum. </a:t>
            </a:r>
            <a:endParaRPr lang="en-US" sz="1800" dirty="0">
              <a:solidFill>
                <a:schemeClr val="bg1">
                  <a:lumMod val="65000"/>
                </a:schemeClr>
              </a:solidFill>
              <a:effectLst/>
            </a:endParaRPr>
          </a:p>
        </p:txBody>
      </p:sp>
      <p:grpSp>
        <p:nvGrpSpPr>
          <p:cNvPr id="2" name="Group 1"/>
          <p:cNvGrpSpPr/>
          <p:nvPr/>
        </p:nvGrpSpPr>
        <p:grpSpPr>
          <a:xfrm>
            <a:off x="9236044" y="36118"/>
            <a:ext cx="1828800" cy="6629400"/>
            <a:chOff x="9491538" y="36118"/>
            <a:chExt cx="1828800" cy="6629400"/>
          </a:xfrm>
        </p:grpSpPr>
        <p:pic>
          <p:nvPicPr>
            <p:cNvPr id="7" name="Picture 2" descr="E:\dad\Student Gray\7. Upper limb\F66122-007-f083.jpg"/>
            <p:cNvPicPr>
              <a:picLocks noChangeAspect="1" noChangeArrowheads="1"/>
            </p:cNvPicPr>
            <p:nvPr/>
          </p:nvPicPr>
          <p:blipFill>
            <a:blip r:embed="rId2">
              <a:extLst>
                <a:ext uri="{28A0092B-C50C-407E-A947-70E740481C1C}">
                  <a14:useLocalDpi xmlns:a14="http://schemas.microsoft.com/office/drawing/2010/main" val="0"/>
                </a:ext>
              </a:extLst>
            </a:blip>
            <a:srcRect l="19138" r="35381" b="2350"/>
            <a:stretch>
              <a:fillRect/>
            </a:stretch>
          </p:blipFill>
          <p:spPr>
            <a:xfrm>
              <a:off x="9491538" y="36118"/>
              <a:ext cx="1828800" cy="6629400"/>
            </a:xfrm>
            <a:prstGeom prst="rect">
              <a:avLst/>
            </a:prstGeom>
            <a:noFill/>
            <a:ln>
              <a:solidFill>
                <a:schemeClr val="bg1"/>
              </a:solidFill>
              <a:miter lim="800000"/>
              <a:headEnd/>
              <a:tailEnd/>
            </a:ln>
          </p:spPr>
        </p:pic>
        <p:sp>
          <p:nvSpPr>
            <p:cNvPr id="8" name="TextBox 5"/>
            <p:cNvSpPr txBox="1">
              <a:spLocks noChangeArrowheads="1"/>
            </p:cNvSpPr>
            <p:nvPr/>
          </p:nvSpPr>
          <p:spPr bwMode="auto">
            <a:xfrm>
              <a:off x="10405938" y="4150918"/>
              <a:ext cx="533400" cy="52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Calibri" panose="020F0502020204030204" pitchFamily="34" charset="0"/>
                </a:rPr>
                <a:t>A</a:t>
              </a:r>
            </a:p>
          </p:txBody>
        </p:sp>
      </p:grpSp>
    </p:spTree>
    <p:extLst>
      <p:ext uri="{BB962C8B-B14F-4D97-AF65-F5344CB8AC3E}">
        <p14:creationId xmlns:p14="http://schemas.microsoft.com/office/powerpoint/2010/main" val="1392012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3332" y="1041023"/>
            <a:ext cx="6279776" cy="5324535"/>
          </a:xfrm>
          <a:prstGeom prst="rect">
            <a:avLst/>
          </a:prstGeom>
          <a:noFill/>
        </p:spPr>
        <p:txBody>
          <a:bodyPr wrap="square" rtlCol="0">
            <a:spAutoFit/>
          </a:bodyPr>
          <a:lstStyle/>
          <a:p>
            <a:pPr fontAlgn="auto"/>
            <a:r>
              <a:rPr lang="en-US" sz="2000" b="1" dirty="0">
                <a:latin typeface="+mn-lt"/>
              </a:rPr>
              <a:t>Q1- Identify the marked areas. </a:t>
            </a:r>
            <a:endParaRPr lang="en-US" sz="2000" dirty="0">
              <a:latin typeface="+mn-lt"/>
            </a:endParaRPr>
          </a:p>
          <a:p>
            <a:pPr fontAlgn="auto"/>
            <a:r>
              <a:rPr lang="en-US" sz="2000" b="1" dirty="0">
                <a:latin typeface="+mn-lt"/>
              </a:rPr>
              <a:t>Q2- Identify one structure attached to each area.</a:t>
            </a:r>
          </a:p>
          <a:p>
            <a:pPr marL="342900" indent="-342900">
              <a:buFont typeface="Arial" charset="0"/>
              <a:buChar char="•"/>
            </a:pPr>
            <a:endParaRPr lang="en-US" sz="2000" dirty="0">
              <a:latin typeface="+mn-lt"/>
            </a:endParaRPr>
          </a:p>
          <a:p>
            <a:r>
              <a:rPr lang="en-US" sz="2000" dirty="0">
                <a:solidFill>
                  <a:schemeClr val="tx1"/>
                </a:solidFill>
                <a:latin typeface="+mn-lt"/>
              </a:rPr>
              <a:t>1- Shaft of femur: </a:t>
            </a:r>
          </a:p>
          <a:p>
            <a:r>
              <a:rPr lang="en-US" sz="2000" u="sng" dirty="0">
                <a:latin typeface="+mn-lt"/>
              </a:rPr>
              <a:t>Muscle attached</a:t>
            </a:r>
            <a:r>
              <a:rPr lang="en-US" sz="2000" dirty="0">
                <a:latin typeface="+mn-lt"/>
              </a:rPr>
              <a:t>: </a:t>
            </a:r>
            <a:r>
              <a:rPr lang="en-US" sz="2000" dirty="0">
                <a:solidFill>
                  <a:srgbClr val="C00000"/>
                </a:solidFill>
                <a:latin typeface="+mn-lt"/>
              </a:rPr>
              <a:t>vastus intermedius </a:t>
            </a:r>
          </a:p>
          <a:p>
            <a:r>
              <a:rPr lang="en-US" sz="2000" dirty="0">
                <a:solidFill>
                  <a:schemeClr val="bg1">
                    <a:lumMod val="65000"/>
                  </a:schemeClr>
                </a:solidFill>
                <a:latin typeface="+mn-lt"/>
              </a:rPr>
              <a:t>Nerve supply: </a:t>
            </a:r>
            <a:r>
              <a:rPr lang="en-US" sz="2000" dirty="0">
                <a:solidFill>
                  <a:srgbClr val="FFCC00"/>
                </a:solidFill>
                <a:latin typeface="+mn-lt"/>
              </a:rPr>
              <a:t>femoral nerve</a:t>
            </a:r>
          </a:p>
          <a:p>
            <a:r>
              <a:rPr lang="en-US" sz="2000" dirty="0">
                <a:solidFill>
                  <a:schemeClr val="tx1"/>
                </a:solidFill>
                <a:latin typeface="+mn-lt"/>
              </a:rPr>
              <a:t>2- Greater trochanter :</a:t>
            </a:r>
            <a:br>
              <a:rPr lang="en-US" sz="2000" dirty="0">
                <a:solidFill>
                  <a:schemeClr val="tx1"/>
                </a:solidFill>
                <a:latin typeface="+mn-lt"/>
              </a:rPr>
            </a:br>
            <a:r>
              <a:rPr lang="en-US" sz="2000" u="sng" dirty="0">
                <a:latin typeface="+mn-lt"/>
              </a:rPr>
              <a:t>Muscles attached</a:t>
            </a:r>
            <a:r>
              <a:rPr lang="en-US" sz="2000" dirty="0">
                <a:latin typeface="+mn-lt"/>
              </a:rPr>
              <a:t>: </a:t>
            </a:r>
          </a:p>
          <a:p>
            <a:r>
              <a:rPr lang="en-US" sz="2000" dirty="0">
                <a:latin typeface="+mn-lt"/>
              </a:rPr>
              <a:t>Anterior surface: </a:t>
            </a:r>
            <a:r>
              <a:rPr lang="en-US" sz="2000" dirty="0">
                <a:solidFill>
                  <a:srgbClr val="C00000"/>
                </a:solidFill>
                <a:latin typeface="+mn-lt"/>
              </a:rPr>
              <a:t>gluteus </a:t>
            </a:r>
            <a:r>
              <a:rPr lang="en-US" sz="2000" dirty="0" err="1">
                <a:solidFill>
                  <a:srgbClr val="C00000"/>
                </a:solidFill>
                <a:latin typeface="+mn-lt"/>
              </a:rPr>
              <a:t>minimus</a:t>
            </a:r>
            <a:r>
              <a:rPr lang="en-US" sz="2000" dirty="0">
                <a:latin typeface="+mn-lt"/>
              </a:rPr>
              <a:t>.</a:t>
            </a:r>
          </a:p>
          <a:p>
            <a:r>
              <a:rPr lang="en-US" sz="2000" dirty="0">
                <a:latin typeface="+mn-lt"/>
              </a:rPr>
              <a:t>Lateral surface: </a:t>
            </a:r>
            <a:r>
              <a:rPr lang="en-US" sz="2000" dirty="0">
                <a:solidFill>
                  <a:srgbClr val="C00000"/>
                </a:solidFill>
                <a:latin typeface="+mn-lt"/>
              </a:rPr>
              <a:t>gluteus </a:t>
            </a:r>
            <a:r>
              <a:rPr lang="en-US" sz="2000" dirty="0" err="1">
                <a:solidFill>
                  <a:srgbClr val="C00000"/>
                </a:solidFill>
                <a:latin typeface="+mn-lt"/>
              </a:rPr>
              <a:t>medius</a:t>
            </a:r>
            <a:r>
              <a:rPr lang="en-US" sz="2000" dirty="0">
                <a:latin typeface="+mn-lt"/>
              </a:rPr>
              <a:t>.</a:t>
            </a:r>
            <a:br>
              <a:rPr lang="en-US" sz="2000" dirty="0">
                <a:latin typeface="+mn-lt"/>
              </a:rPr>
            </a:br>
            <a:r>
              <a:rPr lang="en-US" sz="2000" dirty="0">
                <a:solidFill>
                  <a:schemeClr val="bg1">
                    <a:lumMod val="65000"/>
                  </a:schemeClr>
                </a:solidFill>
                <a:latin typeface="+mn-lt"/>
              </a:rPr>
              <a:t>Both supplied by: </a:t>
            </a:r>
            <a:r>
              <a:rPr lang="en-US" sz="2000" dirty="0">
                <a:solidFill>
                  <a:srgbClr val="FFC000"/>
                </a:solidFill>
                <a:latin typeface="+mn-lt"/>
              </a:rPr>
              <a:t>superior gluteal nerve. </a:t>
            </a:r>
          </a:p>
          <a:p>
            <a:r>
              <a:rPr lang="en-US" sz="2000" dirty="0">
                <a:latin typeface="+mn-lt"/>
              </a:rPr>
              <a:t>Medial surface: Obturator internus. </a:t>
            </a:r>
          </a:p>
          <a:p>
            <a:r>
              <a:rPr lang="en-US" sz="2000" dirty="0">
                <a:solidFill>
                  <a:schemeClr val="bg1">
                    <a:lumMod val="65000"/>
                  </a:schemeClr>
                </a:solidFill>
                <a:latin typeface="+mn-lt"/>
              </a:rPr>
              <a:t>Supplied by: </a:t>
            </a:r>
            <a:r>
              <a:rPr lang="en-US" sz="2000" dirty="0">
                <a:solidFill>
                  <a:srgbClr val="FFC000"/>
                </a:solidFill>
                <a:latin typeface="+mn-lt"/>
              </a:rPr>
              <a:t>nerve to obturator internus. </a:t>
            </a:r>
          </a:p>
          <a:p>
            <a:r>
              <a:rPr lang="en-US" sz="2000" dirty="0">
                <a:solidFill>
                  <a:schemeClr val="tx1"/>
                </a:solidFill>
                <a:latin typeface="+mn-lt"/>
              </a:rPr>
              <a:t>3-upper part of medial surface of Tibia: </a:t>
            </a:r>
            <a:r>
              <a:rPr lang="en-US" sz="2000" dirty="0">
                <a:latin typeface="+mn-lt"/>
              </a:rPr>
              <a:t>(SGS ) </a:t>
            </a:r>
          </a:p>
          <a:p>
            <a:r>
              <a:rPr lang="en-US" sz="2000" dirty="0" err="1">
                <a:solidFill>
                  <a:srgbClr val="C00000"/>
                </a:solidFill>
                <a:latin typeface="+mn-lt"/>
              </a:rPr>
              <a:t>Surtorries</a:t>
            </a:r>
            <a:r>
              <a:rPr lang="en-US" sz="2000" dirty="0">
                <a:latin typeface="+mn-lt"/>
              </a:rPr>
              <a:t>: </a:t>
            </a:r>
            <a:r>
              <a:rPr lang="en-US" sz="2000" dirty="0">
                <a:solidFill>
                  <a:srgbClr val="FFCC00"/>
                </a:solidFill>
                <a:latin typeface="+mn-lt"/>
              </a:rPr>
              <a:t>femoral nerve </a:t>
            </a:r>
          </a:p>
          <a:p>
            <a:r>
              <a:rPr lang="en-US" sz="2000" dirty="0" err="1">
                <a:solidFill>
                  <a:srgbClr val="C00000"/>
                </a:solidFill>
                <a:latin typeface="+mn-lt"/>
              </a:rPr>
              <a:t>Gracillis</a:t>
            </a:r>
            <a:r>
              <a:rPr lang="en-US" sz="2000" dirty="0">
                <a:latin typeface="+mn-lt"/>
              </a:rPr>
              <a:t>: </a:t>
            </a:r>
            <a:r>
              <a:rPr lang="en-US" sz="2000" dirty="0">
                <a:solidFill>
                  <a:srgbClr val="FFCC00"/>
                </a:solidFill>
                <a:latin typeface="+mn-lt"/>
              </a:rPr>
              <a:t>obturator nerve </a:t>
            </a:r>
          </a:p>
          <a:p>
            <a:r>
              <a:rPr lang="en-US" sz="2000" dirty="0">
                <a:solidFill>
                  <a:srgbClr val="C00000"/>
                </a:solidFill>
                <a:latin typeface="+mn-lt"/>
              </a:rPr>
              <a:t>Semitendinosus</a:t>
            </a:r>
            <a:r>
              <a:rPr lang="en-US" sz="2000" dirty="0">
                <a:latin typeface="+mn-lt"/>
              </a:rPr>
              <a:t>: </a:t>
            </a:r>
            <a:r>
              <a:rPr lang="en-US" sz="2000" dirty="0" err="1">
                <a:solidFill>
                  <a:srgbClr val="FFCC00"/>
                </a:solidFill>
                <a:latin typeface="+mn-lt"/>
              </a:rPr>
              <a:t>tibial</a:t>
            </a:r>
            <a:r>
              <a:rPr lang="en-US" sz="2000" dirty="0">
                <a:solidFill>
                  <a:srgbClr val="FFCC00"/>
                </a:solidFill>
                <a:latin typeface="+mn-lt"/>
              </a:rPr>
              <a:t> portion of sciatic nerve</a:t>
            </a:r>
            <a:r>
              <a:rPr lang="en-US" sz="2000" dirty="0">
                <a:solidFill>
                  <a:srgbClr val="00B050"/>
                </a:solidFill>
                <a:latin typeface="+mn-lt"/>
              </a:rPr>
              <a:t>. </a:t>
            </a:r>
            <a:endParaRPr lang="en-US" sz="2000" dirty="0">
              <a:solidFill>
                <a:srgbClr val="00B050"/>
              </a:solidFill>
              <a:effectLst/>
              <a:latin typeface="+mn-lt"/>
            </a:endParaRPr>
          </a:p>
        </p:txBody>
      </p:sp>
      <p:sp>
        <p:nvSpPr>
          <p:cNvPr id="4" name="Rectangle 3"/>
          <p:cNvSpPr/>
          <p:nvPr/>
        </p:nvSpPr>
        <p:spPr>
          <a:xfrm>
            <a:off x="2849177" y="456248"/>
            <a:ext cx="2366353" cy="584775"/>
          </a:xfrm>
          <a:prstGeom prst="rect">
            <a:avLst/>
          </a:prstGeom>
        </p:spPr>
        <p:txBody>
          <a:bodyPr wrap="none">
            <a:spAutoFit/>
          </a:bodyPr>
          <a:lstStyle/>
          <a:p>
            <a:r>
              <a:rPr lang="en-US" sz="3200" b="1" dirty="0">
                <a:solidFill>
                  <a:schemeClr val="tx1"/>
                </a:solidFill>
                <a:latin typeface="+mn-lt"/>
              </a:rPr>
              <a:t>Station “10” </a:t>
            </a:r>
            <a:endParaRPr lang="en-US" sz="3200" dirty="0">
              <a:solidFill>
                <a:schemeClr val="tx1"/>
              </a:solidFill>
              <a:effectLst/>
              <a:latin typeface="+mn-lt"/>
            </a:endParaRPr>
          </a:p>
        </p:txBody>
      </p:sp>
      <p:grpSp>
        <p:nvGrpSpPr>
          <p:cNvPr id="2" name="Group 1"/>
          <p:cNvGrpSpPr/>
          <p:nvPr/>
        </p:nvGrpSpPr>
        <p:grpSpPr>
          <a:xfrm>
            <a:off x="7781546" y="25676"/>
            <a:ext cx="4343400" cy="6553200"/>
            <a:chOff x="7781546" y="25676"/>
            <a:chExt cx="4343400" cy="6553200"/>
          </a:xfrm>
        </p:grpSpPr>
        <p:pic>
          <p:nvPicPr>
            <p:cNvPr id="6" name="Picture 5" descr="E:\dad\Student Gray\6. Lower limb\F66122-006-f008.jpg"/>
            <p:cNvPicPr>
              <a:picLocks noChangeAspect="1" noChangeArrowheads="1"/>
            </p:cNvPicPr>
            <p:nvPr/>
          </p:nvPicPr>
          <p:blipFill>
            <a:blip r:embed="rId2">
              <a:extLst>
                <a:ext uri="{28A0092B-C50C-407E-A947-70E740481C1C}">
                  <a14:useLocalDpi xmlns:a14="http://schemas.microsoft.com/office/drawing/2010/main" val="0"/>
                </a:ext>
              </a:extLst>
            </a:blip>
            <a:srcRect l="33269" r="42395" b="37546"/>
            <a:stretch>
              <a:fillRect/>
            </a:stretch>
          </p:blipFill>
          <p:spPr>
            <a:xfrm>
              <a:off x="8619746" y="25676"/>
              <a:ext cx="2209800" cy="6553200"/>
            </a:xfrm>
            <a:prstGeom prst="rect">
              <a:avLst/>
            </a:prstGeom>
            <a:noFill/>
            <a:ln>
              <a:solidFill>
                <a:schemeClr val="bg1"/>
              </a:solidFill>
              <a:miter lim="800000"/>
              <a:headEnd/>
              <a:tailEnd/>
            </a:ln>
          </p:spPr>
        </p:pic>
        <p:sp>
          <p:nvSpPr>
            <p:cNvPr id="7" name="TextBox 5"/>
            <p:cNvSpPr txBox="1">
              <a:spLocks noChangeArrowheads="1"/>
            </p:cNvSpPr>
            <p:nvPr/>
          </p:nvSpPr>
          <p:spPr bwMode="auto">
            <a:xfrm>
              <a:off x="10797796" y="3071294"/>
              <a:ext cx="336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t>1</a:t>
              </a:r>
            </a:p>
          </p:txBody>
        </p:sp>
        <p:sp>
          <p:nvSpPr>
            <p:cNvPr id="8" name="TextBox 6"/>
            <p:cNvSpPr txBox="1">
              <a:spLocks noChangeArrowheads="1"/>
            </p:cNvSpPr>
            <p:nvPr/>
          </p:nvSpPr>
          <p:spPr bwMode="auto">
            <a:xfrm>
              <a:off x="7781546" y="1397276"/>
              <a:ext cx="48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t>2</a:t>
              </a:r>
            </a:p>
          </p:txBody>
        </p:sp>
        <p:cxnSp>
          <p:nvCxnSpPr>
            <p:cNvPr id="9" name="Straight Arrow Connector 8"/>
            <p:cNvCxnSpPr/>
            <p:nvPr/>
          </p:nvCxnSpPr>
          <p:spPr>
            <a:xfrm>
              <a:off x="8086346" y="1625876"/>
              <a:ext cx="762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13"/>
            <p:cNvSpPr txBox="1">
              <a:spLocks noChangeArrowheads="1"/>
            </p:cNvSpPr>
            <p:nvPr/>
          </p:nvSpPr>
          <p:spPr bwMode="auto">
            <a:xfrm>
              <a:off x="11439146" y="5816876"/>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t>3</a:t>
              </a:r>
            </a:p>
          </p:txBody>
        </p:sp>
        <p:cxnSp>
          <p:nvCxnSpPr>
            <p:cNvPr id="11" name="Straight Arrow Connector 10"/>
            <p:cNvCxnSpPr>
              <a:stCxn id="10" idx="1"/>
            </p:cNvCxnSpPr>
            <p:nvPr/>
          </p:nvCxnSpPr>
          <p:spPr>
            <a:xfrm rot="10800000" flipV="1">
              <a:off x="10219946" y="6047064"/>
              <a:ext cx="1219200" cy="3794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637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6739" y="1601349"/>
            <a:ext cx="7975419" cy="2739211"/>
          </a:xfrm>
          <a:prstGeom prst="rect">
            <a:avLst/>
          </a:prstGeom>
          <a:noFill/>
        </p:spPr>
        <p:txBody>
          <a:bodyPr wrap="square" rtlCol="0">
            <a:spAutoFit/>
          </a:bodyPr>
          <a:lstStyle/>
          <a:p>
            <a:r>
              <a:rPr lang="en-US" sz="2000" b="1" dirty="0">
                <a:latin typeface="+mn-lt"/>
              </a:rPr>
              <a:t>Q1-Identify these nerves: </a:t>
            </a:r>
            <a:endParaRPr lang="en-US" sz="2000" dirty="0">
              <a:latin typeface="+mn-lt"/>
            </a:endParaRPr>
          </a:p>
          <a:p>
            <a:r>
              <a:rPr lang="en-US" sz="2000" dirty="0">
                <a:solidFill>
                  <a:schemeClr val="tx1"/>
                </a:solidFill>
                <a:latin typeface="+mn-lt"/>
              </a:rPr>
              <a:t>1- </a:t>
            </a:r>
            <a:r>
              <a:rPr lang="en-US" sz="2000" dirty="0">
                <a:solidFill>
                  <a:srgbClr val="FFC000"/>
                </a:solidFill>
                <a:latin typeface="+mn-lt"/>
              </a:rPr>
              <a:t>Common peroneal nerve</a:t>
            </a:r>
            <a:r>
              <a:rPr lang="en-US" sz="2000" dirty="0">
                <a:solidFill>
                  <a:schemeClr val="tx1"/>
                </a:solidFill>
                <a:latin typeface="+mn-lt"/>
              </a:rPr>
              <a:t>. </a:t>
            </a:r>
          </a:p>
          <a:p>
            <a:r>
              <a:rPr lang="en-US" sz="2000" dirty="0">
                <a:solidFill>
                  <a:schemeClr val="tx1"/>
                </a:solidFill>
                <a:latin typeface="+mn-lt"/>
              </a:rPr>
              <a:t>2-</a:t>
            </a:r>
            <a:r>
              <a:rPr lang="en-US" sz="2000" dirty="0">
                <a:solidFill>
                  <a:srgbClr val="FF0000"/>
                </a:solidFill>
                <a:latin typeface="+mn-lt"/>
              </a:rPr>
              <a:t> </a:t>
            </a:r>
            <a:r>
              <a:rPr lang="en-US" sz="2000" dirty="0" err="1">
                <a:solidFill>
                  <a:srgbClr val="FFC000"/>
                </a:solidFill>
                <a:latin typeface="+mn-lt"/>
              </a:rPr>
              <a:t>Musculocutaenous</a:t>
            </a:r>
            <a:r>
              <a:rPr lang="en-US" sz="2000" dirty="0">
                <a:solidFill>
                  <a:schemeClr val="tx1"/>
                </a:solidFill>
                <a:latin typeface="+mn-lt"/>
              </a:rPr>
              <a:t>, or </a:t>
            </a:r>
            <a:r>
              <a:rPr lang="en-US" sz="2000" dirty="0">
                <a:solidFill>
                  <a:srgbClr val="FFC000"/>
                </a:solidFill>
                <a:latin typeface="+mn-lt"/>
              </a:rPr>
              <a:t>superficial peroneal</a:t>
            </a:r>
            <a:r>
              <a:rPr lang="en-US" sz="2000" dirty="0">
                <a:solidFill>
                  <a:schemeClr val="tx1"/>
                </a:solidFill>
                <a:latin typeface="+mn-lt"/>
              </a:rPr>
              <a:t>. (lateral) </a:t>
            </a:r>
          </a:p>
          <a:p>
            <a:r>
              <a:rPr lang="en-US" sz="2000" dirty="0">
                <a:solidFill>
                  <a:schemeClr val="tx1"/>
                </a:solidFill>
                <a:latin typeface="+mn-lt"/>
              </a:rPr>
              <a:t>3- </a:t>
            </a:r>
            <a:r>
              <a:rPr lang="en-US" sz="2000" dirty="0">
                <a:solidFill>
                  <a:srgbClr val="FFC000"/>
                </a:solidFill>
                <a:latin typeface="+mn-lt"/>
              </a:rPr>
              <a:t>Deep peroneal </a:t>
            </a:r>
            <a:r>
              <a:rPr lang="en-US" sz="2000" dirty="0">
                <a:solidFill>
                  <a:schemeClr val="tx1"/>
                </a:solidFill>
                <a:latin typeface="+mn-lt"/>
              </a:rPr>
              <a:t>or</a:t>
            </a:r>
            <a:r>
              <a:rPr lang="en-US" sz="2000" dirty="0">
                <a:solidFill>
                  <a:srgbClr val="FF0000"/>
                </a:solidFill>
                <a:latin typeface="+mn-lt"/>
              </a:rPr>
              <a:t> </a:t>
            </a:r>
            <a:r>
              <a:rPr lang="en-US" sz="2000" dirty="0">
                <a:solidFill>
                  <a:srgbClr val="FFC000"/>
                </a:solidFill>
                <a:latin typeface="+mn-lt"/>
              </a:rPr>
              <a:t>anterior </a:t>
            </a:r>
            <a:r>
              <a:rPr lang="en-US" sz="2000" dirty="0" err="1">
                <a:solidFill>
                  <a:srgbClr val="FFC000"/>
                </a:solidFill>
                <a:latin typeface="+mn-lt"/>
              </a:rPr>
              <a:t>tibial</a:t>
            </a:r>
            <a:r>
              <a:rPr lang="en-US" sz="2000" dirty="0">
                <a:solidFill>
                  <a:schemeClr val="tx1"/>
                </a:solidFill>
                <a:latin typeface="+mn-lt"/>
              </a:rPr>
              <a:t>. (medial) </a:t>
            </a:r>
          </a:p>
          <a:p>
            <a:endParaRPr lang="en-US" sz="2000" dirty="0">
              <a:solidFill>
                <a:srgbClr val="FF0000"/>
              </a:solidFill>
              <a:latin typeface="+mn-lt"/>
            </a:endParaRPr>
          </a:p>
          <a:p>
            <a:r>
              <a:rPr lang="en-US" sz="2000" b="1" dirty="0">
                <a:latin typeface="+mn-lt"/>
              </a:rPr>
              <a:t>Q2-What is the nerve supply to the lateral side of the foot: </a:t>
            </a:r>
            <a:endParaRPr lang="en-US" sz="2000" dirty="0">
              <a:latin typeface="+mn-lt"/>
            </a:endParaRPr>
          </a:p>
          <a:p>
            <a:r>
              <a:rPr lang="en-US" sz="2000" dirty="0">
                <a:solidFill>
                  <a:srgbClr val="FFC000"/>
                </a:solidFill>
                <a:latin typeface="+mn-lt"/>
              </a:rPr>
              <a:t>Sural nerve. </a:t>
            </a:r>
          </a:p>
          <a:p>
            <a:endParaRPr lang="en-US" sz="3200" dirty="0">
              <a:latin typeface="+mn-lt"/>
            </a:endParaRPr>
          </a:p>
        </p:txBody>
      </p:sp>
      <p:sp>
        <p:nvSpPr>
          <p:cNvPr id="4" name="Rectangle 3"/>
          <p:cNvSpPr/>
          <p:nvPr/>
        </p:nvSpPr>
        <p:spPr>
          <a:xfrm>
            <a:off x="2451073" y="738370"/>
            <a:ext cx="2366353" cy="584775"/>
          </a:xfrm>
          <a:prstGeom prst="rect">
            <a:avLst/>
          </a:prstGeom>
        </p:spPr>
        <p:txBody>
          <a:bodyPr wrap="none">
            <a:spAutoFit/>
          </a:bodyPr>
          <a:lstStyle/>
          <a:p>
            <a:r>
              <a:rPr lang="en-US" sz="3200" b="1" dirty="0">
                <a:solidFill>
                  <a:schemeClr val="tx1"/>
                </a:solidFill>
                <a:latin typeface="+mn-lt"/>
              </a:rPr>
              <a:t>Station “11” </a:t>
            </a:r>
            <a:endParaRPr lang="en-US" sz="3200" dirty="0">
              <a:solidFill>
                <a:schemeClr val="tx1"/>
              </a:solidFill>
              <a:effectLst/>
              <a:latin typeface="+mn-lt"/>
            </a:endParaRPr>
          </a:p>
        </p:txBody>
      </p:sp>
      <p:pic>
        <p:nvPicPr>
          <p:cNvPr id="6" name="Picture 5" descr="E:\dad\Student Gray\6. Lower limb\F66122-006-f020.jpg"/>
          <p:cNvPicPr>
            <a:picLocks noGrp="1" noChangeAspect="1" noChangeArrowheads="1"/>
          </p:cNvPicPr>
          <p:nvPr/>
        </p:nvPicPr>
        <p:blipFill>
          <a:blip r:embed="rId2">
            <a:extLst>
              <a:ext uri="{28A0092B-C50C-407E-A947-70E740481C1C}">
                <a14:useLocalDpi xmlns:a14="http://schemas.microsoft.com/office/drawing/2010/main" val="0"/>
              </a:ext>
            </a:extLst>
          </a:blip>
          <a:srcRect l="41510" r="32076" b="3703"/>
          <a:stretch>
            <a:fillRect/>
          </a:stretch>
        </p:blipFill>
        <p:spPr bwMode="auto">
          <a:xfrm>
            <a:off x="8691283" y="152400"/>
            <a:ext cx="1981200" cy="6705600"/>
          </a:xfrm>
          <a:prstGeom prst="rect">
            <a:avLst/>
          </a:prstGeom>
          <a:noFill/>
          <a:ln>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5"/>
          <p:cNvSpPr txBox="1">
            <a:spLocks noChangeArrowheads="1"/>
          </p:cNvSpPr>
          <p:nvPr/>
        </p:nvSpPr>
        <p:spPr bwMode="auto">
          <a:xfrm>
            <a:off x="8386483" y="22098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2400" b="1" dirty="0"/>
              <a:t>1</a:t>
            </a:r>
          </a:p>
        </p:txBody>
      </p:sp>
      <p:sp>
        <p:nvSpPr>
          <p:cNvPr id="8" name="TextBox 6"/>
          <p:cNvSpPr txBox="1">
            <a:spLocks noChangeArrowheads="1"/>
          </p:cNvSpPr>
          <p:nvPr/>
        </p:nvSpPr>
        <p:spPr bwMode="auto">
          <a:xfrm>
            <a:off x="8386483" y="3124200"/>
            <a:ext cx="260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2400" b="1"/>
              <a:t>2</a:t>
            </a:r>
          </a:p>
        </p:txBody>
      </p:sp>
      <p:sp>
        <p:nvSpPr>
          <p:cNvPr id="9" name="TextBox 7"/>
          <p:cNvSpPr txBox="1">
            <a:spLocks noChangeArrowheads="1"/>
          </p:cNvSpPr>
          <p:nvPr/>
        </p:nvSpPr>
        <p:spPr bwMode="auto">
          <a:xfrm>
            <a:off x="10367683" y="38862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2400" b="1"/>
              <a:t>3</a:t>
            </a:r>
          </a:p>
        </p:txBody>
      </p:sp>
    </p:spTree>
    <p:extLst>
      <p:ext uri="{BB962C8B-B14F-4D97-AF65-F5344CB8AC3E}">
        <p14:creationId xmlns:p14="http://schemas.microsoft.com/office/powerpoint/2010/main" val="4238169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423" y="1523311"/>
            <a:ext cx="4607859" cy="4351338"/>
          </a:xfrm>
        </p:spPr>
        <p:txBody>
          <a:bodyPr>
            <a:normAutofit/>
          </a:bodyPr>
          <a:lstStyle/>
          <a:p>
            <a:pPr marL="0" indent="0">
              <a:buNone/>
            </a:pPr>
            <a:r>
              <a:rPr lang="en-US" sz="2000" b="1" dirty="0"/>
              <a:t>Q1- Identify these structures: </a:t>
            </a:r>
          </a:p>
          <a:p>
            <a:pPr marL="0" indent="0">
              <a:buNone/>
            </a:pPr>
            <a:r>
              <a:rPr lang="en-US" sz="2000" dirty="0"/>
              <a:t>1- </a:t>
            </a:r>
            <a:r>
              <a:rPr lang="en-US" sz="2000" dirty="0">
                <a:solidFill>
                  <a:srgbClr val="C00000"/>
                </a:solidFill>
              </a:rPr>
              <a:t>Glutes maximus</a:t>
            </a:r>
            <a:r>
              <a:rPr lang="en-US" sz="2000" dirty="0"/>
              <a:t>. </a:t>
            </a:r>
          </a:p>
          <a:p>
            <a:pPr marL="0" indent="0">
              <a:buNone/>
            </a:pPr>
            <a:r>
              <a:rPr lang="en-US" sz="2000" dirty="0"/>
              <a:t>2- </a:t>
            </a:r>
            <a:r>
              <a:rPr lang="en-US" sz="2000" dirty="0">
                <a:solidFill>
                  <a:srgbClr val="C00000"/>
                </a:solidFill>
              </a:rPr>
              <a:t>Tensor fascia </a:t>
            </a:r>
            <a:r>
              <a:rPr lang="en-US" sz="2000" dirty="0" err="1">
                <a:solidFill>
                  <a:srgbClr val="C00000"/>
                </a:solidFill>
              </a:rPr>
              <a:t>lata</a:t>
            </a:r>
            <a:r>
              <a:rPr lang="en-US" sz="2000" dirty="0"/>
              <a:t>. </a:t>
            </a:r>
          </a:p>
          <a:p>
            <a:pPr marL="0" indent="0">
              <a:buNone/>
            </a:pPr>
            <a:r>
              <a:rPr lang="en-US" sz="2000" dirty="0"/>
              <a:t>3- Iliotibial tract. </a:t>
            </a:r>
          </a:p>
          <a:p>
            <a:endParaRPr lang="en-US" sz="2000" dirty="0"/>
          </a:p>
          <a:p>
            <a:pPr marL="0" indent="0">
              <a:buNone/>
            </a:pPr>
            <a:r>
              <a:rPr lang="en-US" sz="2000" b="1" dirty="0"/>
              <a:t>Q2- What is the nerve supply for 1 &amp;2</a:t>
            </a:r>
            <a:r>
              <a:rPr lang="en-US" sz="2000" dirty="0"/>
              <a:t>. </a:t>
            </a:r>
          </a:p>
          <a:p>
            <a:pPr marL="0" indent="0">
              <a:buNone/>
            </a:pPr>
            <a:r>
              <a:rPr lang="en-US" sz="2000" dirty="0"/>
              <a:t>1. </a:t>
            </a:r>
            <a:r>
              <a:rPr lang="en-US" sz="2000" dirty="0">
                <a:solidFill>
                  <a:srgbClr val="FFC000"/>
                </a:solidFill>
              </a:rPr>
              <a:t>Inferior gluteal nerve</a:t>
            </a:r>
            <a:r>
              <a:rPr lang="en-US" sz="2000" dirty="0"/>
              <a:t>.</a:t>
            </a:r>
          </a:p>
          <a:p>
            <a:pPr marL="0" indent="0">
              <a:buNone/>
            </a:pPr>
            <a:r>
              <a:rPr lang="en-US" sz="2000" dirty="0"/>
              <a:t>2. </a:t>
            </a:r>
            <a:r>
              <a:rPr lang="en-US" sz="2000" dirty="0">
                <a:solidFill>
                  <a:srgbClr val="FFC000"/>
                </a:solidFill>
              </a:rPr>
              <a:t>Superior gluteal nerve</a:t>
            </a:r>
            <a:r>
              <a:rPr lang="en-US" sz="2000" dirty="0"/>
              <a:t>.</a:t>
            </a:r>
          </a:p>
          <a:p>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970" t="1813" r="11006" b="2302"/>
          <a:stretch/>
        </p:blipFill>
        <p:spPr>
          <a:xfrm>
            <a:off x="7234518" y="847165"/>
            <a:ext cx="2124636" cy="5674660"/>
          </a:xfrm>
          <a:prstGeom prst="rect">
            <a:avLst/>
          </a:prstGeom>
        </p:spPr>
      </p:pic>
      <p:sp>
        <p:nvSpPr>
          <p:cNvPr id="5" name="Rectangle 4"/>
          <p:cNvSpPr/>
          <p:nvPr/>
        </p:nvSpPr>
        <p:spPr>
          <a:xfrm>
            <a:off x="2553342" y="644507"/>
            <a:ext cx="2366353" cy="584775"/>
          </a:xfrm>
          <a:prstGeom prst="rect">
            <a:avLst/>
          </a:prstGeom>
        </p:spPr>
        <p:txBody>
          <a:bodyPr wrap="none">
            <a:spAutoFit/>
          </a:bodyPr>
          <a:lstStyle/>
          <a:p>
            <a:r>
              <a:rPr lang="en-US" sz="3200" b="1" dirty="0">
                <a:solidFill>
                  <a:schemeClr val="tx1"/>
                </a:solidFill>
                <a:latin typeface="+mn-lt"/>
              </a:rPr>
              <a:t>Station “12” </a:t>
            </a:r>
            <a:endParaRPr lang="en-US" sz="3200" dirty="0">
              <a:solidFill>
                <a:schemeClr val="tx1"/>
              </a:solidFill>
              <a:effectLst/>
              <a:latin typeface="+mn-lt"/>
            </a:endParaRPr>
          </a:p>
        </p:txBody>
      </p:sp>
      <p:sp>
        <p:nvSpPr>
          <p:cNvPr id="6" name="TextBox 5"/>
          <p:cNvSpPr txBox="1">
            <a:spLocks noChangeArrowheads="1"/>
          </p:cNvSpPr>
          <p:nvPr/>
        </p:nvSpPr>
        <p:spPr bwMode="auto">
          <a:xfrm>
            <a:off x="6947647" y="2209799"/>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2400" b="1" dirty="0"/>
              <a:t>2</a:t>
            </a:r>
          </a:p>
        </p:txBody>
      </p:sp>
      <p:sp>
        <p:nvSpPr>
          <p:cNvPr id="7" name="TextBox 5"/>
          <p:cNvSpPr txBox="1">
            <a:spLocks noChangeArrowheads="1"/>
          </p:cNvSpPr>
          <p:nvPr/>
        </p:nvSpPr>
        <p:spPr bwMode="auto">
          <a:xfrm>
            <a:off x="6961094" y="1898136"/>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2400" b="1" dirty="0"/>
              <a:t>1</a:t>
            </a:r>
          </a:p>
        </p:txBody>
      </p:sp>
      <p:sp>
        <p:nvSpPr>
          <p:cNvPr id="8" name="TextBox 5"/>
          <p:cNvSpPr txBox="1">
            <a:spLocks noChangeArrowheads="1"/>
          </p:cNvSpPr>
          <p:nvPr/>
        </p:nvSpPr>
        <p:spPr bwMode="auto">
          <a:xfrm>
            <a:off x="6947647" y="3328005"/>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2400" b="1" dirty="0"/>
              <a:t>3</a:t>
            </a:r>
          </a:p>
        </p:txBody>
      </p:sp>
    </p:spTree>
    <p:extLst>
      <p:ext uri="{BB962C8B-B14F-4D97-AF65-F5344CB8AC3E}">
        <p14:creationId xmlns:p14="http://schemas.microsoft.com/office/powerpoint/2010/main" val="3919518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52" y="1227075"/>
            <a:ext cx="7296683" cy="4706020"/>
          </a:xfrm>
        </p:spPr>
        <p:txBody>
          <a:bodyPr>
            <a:normAutofit/>
          </a:bodyPr>
          <a:lstStyle/>
          <a:p>
            <a:pPr marL="0" indent="0">
              <a:buNone/>
            </a:pPr>
            <a:r>
              <a:rPr lang="en-US" sz="2000" b="1" dirty="0"/>
              <a:t>Identify the marked muscles and the nerve supply of each: </a:t>
            </a:r>
          </a:p>
          <a:p>
            <a:pPr marL="0" indent="0">
              <a:buNone/>
            </a:pPr>
            <a:endParaRPr lang="en-US" sz="1000" b="1" dirty="0"/>
          </a:p>
          <a:p>
            <a:pPr marL="0" indent="0">
              <a:buNone/>
            </a:pPr>
            <a:r>
              <a:rPr lang="en-US" sz="2000" dirty="0"/>
              <a:t>1- </a:t>
            </a:r>
            <a:r>
              <a:rPr lang="en-US" sz="2000" dirty="0">
                <a:solidFill>
                  <a:srgbClr val="C00000"/>
                </a:solidFill>
              </a:rPr>
              <a:t>Piriformis muscle</a:t>
            </a:r>
            <a:r>
              <a:rPr lang="en-US" sz="2000" dirty="0"/>
              <a:t>. </a:t>
            </a:r>
          </a:p>
          <a:p>
            <a:pPr marL="0" indent="0">
              <a:buNone/>
            </a:pPr>
            <a:r>
              <a:rPr lang="en-US" sz="2000" dirty="0"/>
              <a:t> Nerve: </a:t>
            </a:r>
            <a:r>
              <a:rPr lang="en-US" sz="2000" dirty="0">
                <a:solidFill>
                  <a:srgbClr val="FFC000"/>
                </a:solidFill>
              </a:rPr>
              <a:t>S1 &amp;2</a:t>
            </a:r>
            <a:r>
              <a:rPr lang="en-US" sz="2000" dirty="0"/>
              <a:t>. </a:t>
            </a:r>
          </a:p>
          <a:p>
            <a:pPr marL="0" indent="0">
              <a:buNone/>
            </a:pPr>
            <a:endParaRPr lang="en-US" sz="2000" dirty="0"/>
          </a:p>
          <a:p>
            <a:pPr marL="0" indent="0">
              <a:buNone/>
            </a:pPr>
            <a:r>
              <a:rPr lang="en-US" sz="2000" dirty="0"/>
              <a:t>2- </a:t>
            </a:r>
            <a:r>
              <a:rPr lang="en-US" sz="2000" dirty="0">
                <a:solidFill>
                  <a:srgbClr val="C00000"/>
                </a:solidFill>
              </a:rPr>
              <a:t>Gluteus minims</a:t>
            </a:r>
            <a:r>
              <a:rPr lang="en-US" sz="2000" dirty="0"/>
              <a:t>.</a:t>
            </a:r>
          </a:p>
          <a:p>
            <a:pPr marL="0" indent="0">
              <a:buNone/>
            </a:pPr>
            <a:r>
              <a:rPr lang="en-US" sz="2000" dirty="0"/>
              <a:t> Nerve: </a:t>
            </a:r>
            <a:r>
              <a:rPr lang="en-US" sz="2000" dirty="0">
                <a:solidFill>
                  <a:srgbClr val="FFC000"/>
                </a:solidFill>
              </a:rPr>
              <a:t>superior Gluteal nerve</a:t>
            </a:r>
            <a:r>
              <a:rPr lang="en-US" sz="2000" dirty="0"/>
              <a:t>.</a:t>
            </a:r>
          </a:p>
          <a:p>
            <a:pPr marL="0" indent="0">
              <a:buNone/>
            </a:pPr>
            <a:endParaRPr lang="en-US" sz="2000" dirty="0"/>
          </a:p>
          <a:p>
            <a:pPr marL="0" indent="0">
              <a:buNone/>
            </a:pPr>
            <a:r>
              <a:rPr lang="en-US" sz="2000" dirty="0"/>
              <a:t>3- </a:t>
            </a:r>
            <a:r>
              <a:rPr lang="en-US" sz="2000" dirty="0">
                <a:solidFill>
                  <a:srgbClr val="C00000"/>
                </a:solidFill>
              </a:rPr>
              <a:t>Quadratus </a:t>
            </a:r>
            <a:r>
              <a:rPr lang="en-US" sz="2000" dirty="0" err="1">
                <a:solidFill>
                  <a:srgbClr val="C00000"/>
                </a:solidFill>
              </a:rPr>
              <a:t>femoris</a:t>
            </a:r>
            <a:r>
              <a:rPr lang="en-US" sz="2000" dirty="0"/>
              <a:t>. </a:t>
            </a:r>
          </a:p>
          <a:p>
            <a:pPr marL="0" indent="0">
              <a:buNone/>
            </a:pPr>
            <a:r>
              <a:rPr lang="en-US" sz="2000" dirty="0"/>
              <a:t>Nerve: </a:t>
            </a:r>
            <a:r>
              <a:rPr lang="en-US" sz="2000" dirty="0">
                <a:solidFill>
                  <a:srgbClr val="FFC000"/>
                </a:solidFill>
              </a:rPr>
              <a:t>Nerve to quadratus </a:t>
            </a:r>
            <a:r>
              <a:rPr lang="en-US" sz="2000" dirty="0" err="1">
                <a:solidFill>
                  <a:srgbClr val="FFC000"/>
                </a:solidFill>
              </a:rPr>
              <a:t>femoris</a:t>
            </a:r>
            <a:r>
              <a:rPr lang="en-US" sz="2000" dirty="0"/>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95" t="2059" r="5434" b="2103"/>
          <a:stretch/>
        </p:blipFill>
        <p:spPr>
          <a:xfrm>
            <a:off x="8014447" y="1368043"/>
            <a:ext cx="2985247" cy="4424083"/>
          </a:xfrm>
          <a:prstGeom prst="rect">
            <a:avLst/>
          </a:prstGeom>
        </p:spPr>
      </p:pic>
      <p:sp>
        <p:nvSpPr>
          <p:cNvPr id="5" name="Rectangle 4"/>
          <p:cNvSpPr/>
          <p:nvPr/>
        </p:nvSpPr>
        <p:spPr>
          <a:xfrm>
            <a:off x="2997095" y="449712"/>
            <a:ext cx="2366353" cy="584775"/>
          </a:xfrm>
          <a:prstGeom prst="rect">
            <a:avLst/>
          </a:prstGeom>
        </p:spPr>
        <p:txBody>
          <a:bodyPr wrap="none">
            <a:spAutoFit/>
          </a:bodyPr>
          <a:lstStyle/>
          <a:p>
            <a:r>
              <a:rPr lang="en-US" sz="3200" b="1" dirty="0">
                <a:solidFill>
                  <a:schemeClr val="tx1"/>
                </a:solidFill>
                <a:latin typeface="+mn-lt"/>
              </a:rPr>
              <a:t>Station “13” </a:t>
            </a:r>
            <a:endParaRPr lang="en-US" sz="3200" dirty="0">
              <a:solidFill>
                <a:schemeClr val="tx1"/>
              </a:solidFill>
              <a:effectLst/>
              <a:latin typeface="+mn-lt"/>
            </a:endParaRPr>
          </a:p>
        </p:txBody>
      </p:sp>
    </p:spTree>
    <p:extLst>
      <p:ext uri="{BB962C8B-B14F-4D97-AF65-F5344CB8AC3E}">
        <p14:creationId xmlns:p14="http://schemas.microsoft.com/office/powerpoint/2010/main" val="3504777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52" y="443753"/>
            <a:ext cx="6081215" cy="6095704"/>
          </a:xfrm>
        </p:spPr>
        <p:txBody>
          <a:bodyPr>
            <a:noAutofit/>
          </a:bodyPr>
          <a:lstStyle/>
          <a:p>
            <a:r>
              <a:rPr lang="en-US" sz="2000" b="1" dirty="0">
                <a:latin typeface="+mn-lt"/>
              </a:rPr>
              <a:t>A 17-years old student examined by his family physician as he has sever pain in the root of his left thumb, after a basket ball game. The physician exacerbates his pain</a:t>
            </a:r>
            <a:br>
              <a:rPr lang="en-US" sz="2000" b="1" dirty="0">
                <a:latin typeface="+mn-lt"/>
              </a:rPr>
            </a:br>
            <a:r>
              <a:rPr lang="en-US" sz="2000" b="1" dirty="0">
                <a:latin typeface="+mn-lt"/>
              </a:rPr>
              <a:t>as he applied pressure on the anatomical snuff box as shown in the next photo.</a:t>
            </a:r>
            <a:br>
              <a:rPr lang="en-US" sz="2000" b="1" dirty="0">
                <a:latin typeface="+mn-lt"/>
              </a:rPr>
            </a:br>
            <a:br>
              <a:rPr lang="en-US" sz="2000" b="1" dirty="0">
                <a:latin typeface="+mn-lt"/>
              </a:rPr>
            </a:br>
            <a:r>
              <a:rPr lang="en-US" sz="2000" dirty="0">
                <a:latin typeface="+mn-lt"/>
              </a:rPr>
              <a:t> </a:t>
            </a:r>
            <a:r>
              <a:rPr lang="en-US" sz="2000" b="1" dirty="0">
                <a:latin typeface="+mn-lt"/>
              </a:rPr>
              <a:t>Which bones the physician suspect injury?</a:t>
            </a:r>
            <a:br>
              <a:rPr lang="en-US" sz="2000" b="1" dirty="0">
                <a:solidFill>
                  <a:srgbClr val="FF0000"/>
                </a:solidFill>
                <a:latin typeface="+mn-lt"/>
              </a:rPr>
            </a:br>
            <a:r>
              <a:rPr lang="en-US" sz="2000" dirty="0">
                <a:latin typeface="+mn-lt"/>
              </a:rPr>
              <a:t> Styloid process of radius. (proximal)</a:t>
            </a:r>
            <a:br>
              <a:rPr lang="en-US" sz="2000" dirty="0">
                <a:latin typeface="+mn-lt"/>
              </a:rPr>
            </a:br>
            <a:r>
              <a:rPr lang="en-US" sz="2000" dirty="0">
                <a:latin typeface="+mn-lt"/>
              </a:rPr>
              <a:t> Scaphoid.(distal)</a:t>
            </a:r>
            <a:br>
              <a:rPr lang="en-US" sz="2000" dirty="0">
                <a:latin typeface="+mn-lt"/>
              </a:rPr>
            </a:br>
            <a:br>
              <a:rPr lang="en-US" sz="2000" dirty="0">
                <a:latin typeface="+mn-lt"/>
              </a:rPr>
            </a:br>
            <a:r>
              <a:rPr lang="en-US" sz="2000" b="1" dirty="0">
                <a:latin typeface="+mn-lt"/>
              </a:rPr>
              <a:t>Which artery runs in the floor of this area?</a:t>
            </a:r>
            <a:br>
              <a:rPr lang="en-US" sz="2000" b="1" dirty="0">
                <a:solidFill>
                  <a:srgbClr val="FF0000"/>
                </a:solidFill>
                <a:latin typeface="+mn-lt"/>
              </a:rPr>
            </a:br>
            <a:r>
              <a:rPr lang="en-US" sz="2000" dirty="0">
                <a:latin typeface="+mn-lt"/>
              </a:rPr>
              <a:t> </a:t>
            </a:r>
            <a:r>
              <a:rPr lang="en-US" sz="2000" dirty="0">
                <a:solidFill>
                  <a:schemeClr val="accent3">
                    <a:lumMod val="50000"/>
                  </a:schemeClr>
                </a:solidFill>
                <a:latin typeface="+mn-lt"/>
              </a:rPr>
              <a:t>Radial artery</a:t>
            </a:r>
            <a:r>
              <a:rPr lang="en-US" sz="2000" dirty="0">
                <a:latin typeface="+mn-lt"/>
              </a:rPr>
              <a:t>.</a:t>
            </a:r>
            <a:br>
              <a:rPr lang="en-US" sz="2000" b="1" dirty="0">
                <a:latin typeface="+mn-lt"/>
              </a:rPr>
            </a:br>
            <a:br>
              <a:rPr lang="en-US" sz="2000" b="1" dirty="0">
                <a:latin typeface="+mn-lt"/>
              </a:rPr>
            </a:br>
            <a:r>
              <a:rPr lang="en-US" sz="2000" b="1" dirty="0">
                <a:latin typeface="+mn-lt"/>
              </a:rPr>
              <a:t>There are two tendons in the snuff box:</a:t>
            </a:r>
            <a:br>
              <a:rPr lang="en-US" sz="2000" b="1" dirty="0">
                <a:solidFill>
                  <a:srgbClr val="FF0000"/>
                </a:solidFill>
                <a:latin typeface="+mn-lt"/>
              </a:rPr>
            </a:br>
            <a:r>
              <a:rPr lang="en-US" sz="2000" u="sng" dirty="0">
                <a:latin typeface="+mn-lt"/>
              </a:rPr>
              <a:t> Medial</a:t>
            </a:r>
            <a:r>
              <a:rPr lang="en-US" sz="2000" dirty="0">
                <a:latin typeface="+mn-lt"/>
              </a:rPr>
              <a:t>: </a:t>
            </a:r>
            <a:r>
              <a:rPr lang="en-US" sz="2000" dirty="0">
                <a:solidFill>
                  <a:srgbClr val="C00000"/>
                </a:solidFill>
                <a:latin typeface="+mn-lt"/>
              </a:rPr>
              <a:t>extensor </a:t>
            </a:r>
            <a:r>
              <a:rPr lang="en-US" sz="2000" dirty="0" err="1">
                <a:solidFill>
                  <a:srgbClr val="C00000"/>
                </a:solidFill>
                <a:latin typeface="+mn-lt"/>
              </a:rPr>
              <a:t>pollicis</a:t>
            </a:r>
            <a:r>
              <a:rPr lang="en-US" sz="2000" dirty="0">
                <a:solidFill>
                  <a:srgbClr val="C00000"/>
                </a:solidFill>
                <a:latin typeface="+mn-lt"/>
              </a:rPr>
              <a:t> longus</a:t>
            </a:r>
            <a:r>
              <a:rPr lang="en-US" sz="2000" dirty="0">
                <a:latin typeface="+mn-lt"/>
              </a:rPr>
              <a:t>,</a:t>
            </a:r>
            <a:br>
              <a:rPr lang="en-US" sz="2000" dirty="0">
                <a:latin typeface="+mn-lt"/>
              </a:rPr>
            </a:br>
            <a:r>
              <a:rPr lang="en-US" sz="2000" u="sng" dirty="0">
                <a:latin typeface="+mn-lt"/>
              </a:rPr>
              <a:t>Lateral</a:t>
            </a:r>
            <a:r>
              <a:rPr lang="en-US" sz="2000" dirty="0">
                <a:latin typeface="+mn-lt"/>
              </a:rPr>
              <a:t>: </a:t>
            </a:r>
            <a:r>
              <a:rPr lang="en-US" sz="2000" dirty="0">
                <a:solidFill>
                  <a:srgbClr val="C00000"/>
                </a:solidFill>
                <a:latin typeface="+mn-lt"/>
              </a:rPr>
              <a:t>extensor </a:t>
            </a:r>
            <a:r>
              <a:rPr lang="en-US" sz="2000" dirty="0" err="1">
                <a:solidFill>
                  <a:srgbClr val="C00000"/>
                </a:solidFill>
                <a:latin typeface="+mn-lt"/>
              </a:rPr>
              <a:t>pollicis</a:t>
            </a:r>
            <a:r>
              <a:rPr lang="en-US" sz="2000" dirty="0">
                <a:solidFill>
                  <a:srgbClr val="C00000"/>
                </a:solidFill>
                <a:latin typeface="+mn-lt"/>
              </a:rPr>
              <a:t> </a:t>
            </a:r>
            <a:r>
              <a:rPr lang="en-US" sz="2000" dirty="0" err="1">
                <a:solidFill>
                  <a:srgbClr val="C00000"/>
                </a:solidFill>
                <a:latin typeface="+mn-lt"/>
              </a:rPr>
              <a:t>brives</a:t>
            </a:r>
            <a:r>
              <a:rPr lang="en-US" sz="2000" dirty="0">
                <a:latin typeface="+mn-lt"/>
              </a:rPr>
              <a:t>,</a:t>
            </a:r>
            <a:br>
              <a:rPr lang="en-US" sz="2000" dirty="0">
                <a:latin typeface="+mn-lt"/>
              </a:rPr>
            </a:br>
            <a:r>
              <a:rPr lang="en-US" sz="2000" dirty="0">
                <a:solidFill>
                  <a:srgbClr val="C00000"/>
                </a:solidFill>
                <a:latin typeface="+mn-lt"/>
              </a:rPr>
              <a:t>abductor </a:t>
            </a:r>
            <a:r>
              <a:rPr lang="en-US" sz="2000" dirty="0" err="1">
                <a:solidFill>
                  <a:srgbClr val="C00000"/>
                </a:solidFill>
                <a:latin typeface="+mn-lt"/>
              </a:rPr>
              <a:t>pollicis</a:t>
            </a:r>
            <a:r>
              <a:rPr lang="en-US" sz="2000" dirty="0">
                <a:solidFill>
                  <a:srgbClr val="C00000"/>
                </a:solidFill>
                <a:latin typeface="+mn-lt"/>
              </a:rPr>
              <a:t> longus</a:t>
            </a:r>
            <a:r>
              <a:rPr lang="en-US" sz="2000" dirty="0">
                <a:latin typeface="+mn-lt"/>
              </a:rPr>
              <a:t>.</a:t>
            </a:r>
          </a:p>
        </p:txBody>
      </p:sp>
      <p:pic>
        <p:nvPicPr>
          <p:cNvPr id="3" name="Picture 2"/>
          <p:cNvPicPr>
            <a:picLocks noChangeAspect="1"/>
          </p:cNvPicPr>
          <p:nvPr/>
        </p:nvPicPr>
        <p:blipFill>
          <a:blip r:embed="rId2"/>
          <a:stretch>
            <a:fillRect/>
          </a:stretch>
        </p:blipFill>
        <p:spPr>
          <a:xfrm>
            <a:off x="7327443" y="931475"/>
            <a:ext cx="4315332" cy="4914988"/>
          </a:xfrm>
          <a:prstGeom prst="rect">
            <a:avLst/>
          </a:prstGeom>
        </p:spPr>
      </p:pic>
      <p:sp>
        <p:nvSpPr>
          <p:cNvPr id="4" name="Rectangle 3"/>
          <p:cNvSpPr/>
          <p:nvPr/>
        </p:nvSpPr>
        <p:spPr>
          <a:xfrm>
            <a:off x="0" y="944922"/>
            <a:ext cx="1184715" cy="584775"/>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Q2</a:t>
            </a:r>
          </a:p>
        </p:txBody>
      </p:sp>
    </p:spTree>
    <p:extLst>
      <p:ext uri="{BB962C8B-B14F-4D97-AF65-F5344CB8AC3E}">
        <p14:creationId xmlns:p14="http://schemas.microsoft.com/office/powerpoint/2010/main" val="1751282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259" y="843671"/>
            <a:ext cx="4843072" cy="4994900"/>
          </a:xfrm>
        </p:spPr>
        <p:txBody>
          <a:bodyPr>
            <a:normAutofit fontScale="85000" lnSpcReduction="20000"/>
          </a:bodyPr>
          <a:lstStyle/>
          <a:p>
            <a:pPr marL="0" indent="0">
              <a:buNone/>
            </a:pPr>
            <a:r>
              <a:rPr lang="en-US" sz="3800" b="1" dirty="0"/>
              <a:t>Identify: </a:t>
            </a:r>
          </a:p>
          <a:p>
            <a:endParaRPr lang="en-US" dirty="0"/>
          </a:p>
          <a:p>
            <a:pPr marL="0" indent="0">
              <a:buNone/>
            </a:pPr>
            <a:r>
              <a:rPr lang="en-US" dirty="0"/>
              <a:t>A: Sacrum </a:t>
            </a:r>
          </a:p>
          <a:p>
            <a:pPr marL="0" indent="0">
              <a:buNone/>
            </a:pPr>
            <a:r>
              <a:rPr lang="en-US" dirty="0"/>
              <a:t>B: Head of femur</a:t>
            </a:r>
          </a:p>
          <a:p>
            <a:pPr marL="0" indent="0">
              <a:buNone/>
            </a:pPr>
            <a:r>
              <a:rPr lang="en-US" dirty="0"/>
              <a:t>C: Lesser trochanter </a:t>
            </a:r>
          </a:p>
          <a:p>
            <a:pPr marL="0" indent="0">
              <a:buNone/>
            </a:pPr>
            <a:r>
              <a:rPr lang="en-US" dirty="0"/>
              <a:t>D: Obturator foramen</a:t>
            </a:r>
          </a:p>
          <a:p>
            <a:pPr marL="0" indent="0">
              <a:buNone/>
            </a:pPr>
            <a:r>
              <a:rPr lang="en-US" dirty="0"/>
              <a:t>E: Pubic symphysis </a:t>
            </a:r>
          </a:p>
          <a:p>
            <a:pPr marL="0" indent="0">
              <a:buNone/>
            </a:pPr>
            <a:r>
              <a:rPr lang="en-US" dirty="0"/>
              <a:t>F: Ischial tuberosity </a:t>
            </a:r>
          </a:p>
          <a:p>
            <a:pPr marL="0" indent="0">
              <a:buNone/>
            </a:pPr>
            <a:r>
              <a:rPr lang="en-US" dirty="0"/>
              <a:t>G: Greater trochanter</a:t>
            </a:r>
          </a:p>
          <a:p>
            <a:pPr marL="0" indent="0">
              <a:buNone/>
            </a:pPr>
            <a:r>
              <a:rPr lang="en-US" dirty="0"/>
              <a:t>H: Acetabulum</a:t>
            </a:r>
          </a:p>
          <a:p>
            <a:pPr marL="0" indent="0">
              <a:buNone/>
            </a:pPr>
            <a:r>
              <a:rPr lang="en-US" dirty="0"/>
              <a:t>I: Anterior superior iliac spine </a:t>
            </a:r>
          </a:p>
          <a:p>
            <a:pPr marL="0" indent="0">
              <a:buNone/>
            </a:pPr>
            <a:r>
              <a:rPr lang="en-US" dirty="0"/>
              <a:t>J: Iliac crest</a:t>
            </a:r>
          </a:p>
        </p:txBody>
      </p:sp>
      <p:pic>
        <p:nvPicPr>
          <p:cNvPr id="5" name="Picture 4" descr="C:\Users\Zeenat\Pictures\try.png"/>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777" y="1099016"/>
            <a:ext cx="5235388" cy="448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154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294" y="1280225"/>
            <a:ext cx="5202836" cy="4351338"/>
          </a:xfrm>
        </p:spPr>
        <p:txBody>
          <a:bodyPr/>
          <a:lstStyle/>
          <a:p>
            <a:pPr marL="0" indent="0">
              <a:buNone/>
            </a:pPr>
            <a:r>
              <a:rPr lang="en-US" b="1" dirty="0"/>
              <a:t>Identify: </a:t>
            </a:r>
          </a:p>
          <a:p>
            <a:pPr marL="0" indent="0">
              <a:buNone/>
            </a:pPr>
            <a:endParaRPr lang="en-US" sz="1000" dirty="0"/>
          </a:p>
          <a:p>
            <a:pPr marL="0" indent="0">
              <a:buNone/>
            </a:pPr>
            <a:r>
              <a:rPr lang="en-US" sz="2400" dirty="0"/>
              <a:t>A: </a:t>
            </a:r>
            <a:r>
              <a:rPr lang="en-US" sz="2400" dirty="0">
                <a:solidFill>
                  <a:srgbClr val="FFC000"/>
                </a:solidFill>
              </a:rPr>
              <a:t>Superficial peroneal nerve </a:t>
            </a:r>
          </a:p>
          <a:p>
            <a:pPr marL="0" indent="0">
              <a:buNone/>
            </a:pPr>
            <a:r>
              <a:rPr lang="en-US" sz="2400" dirty="0"/>
              <a:t>B: Lateral malleolus </a:t>
            </a:r>
          </a:p>
          <a:p>
            <a:pPr marL="0" indent="0">
              <a:buNone/>
            </a:pPr>
            <a:r>
              <a:rPr lang="en-US" sz="2400" dirty="0"/>
              <a:t>C: </a:t>
            </a:r>
            <a:r>
              <a:rPr lang="en-US" sz="2400" dirty="0">
                <a:solidFill>
                  <a:schemeClr val="accent2">
                    <a:lumMod val="50000"/>
                  </a:schemeClr>
                </a:solidFill>
              </a:rPr>
              <a:t>Lesser saphenous vein </a:t>
            </a:r>
          </a:p>
          <a:p>
            <a:pPr marL="0" indent="0">
              <a:buNone/>
            </a:pPr>
            <a:r>
              <a:rPr lang="en-US" sz="2400" dirty="0"/>
              <a:t>D: </a:t>
            </a:r>
            <a:r>
              <a:rPr lang="en-US" sz="2400" dirty="0">
                <a:solidFill>
                  <a:schemeClr val="accent2">
                    <a:lumMod val="50000"/>
                  </a:schemeClr>
                </a:solidFill>
              </a:rPr>
              <a:t>Dorsal venous arch </a:t>
            </a:r>
          </a:p>
          <a:p>
            <a:pPr marL="0" indent="0">
              <a:buNone/>
            </a:pPr>
            <a:r>
              <a:rPr lang="en-US" sz="2400" dirty="0"/>
              <a:t>E: </a:t>
            </a:r>
            <a:r>
              <a:rPr lang="en-US" sz="2400" dirty="0">
                <a:solidFill>
                  <a:schemeClr val="accent2">
                    <a:lumMod val="50000"/>
                  </a:schemeClr>
                </a:solidFill>
              </a:rPr>
              <a:t>Great saphenous vein </a:t>
            </a:r>
          </a:p>
          <a:p>
            <a:pPr marL="0" indent="0">
              <a:buNone/>
            </a:pPr>
            <a:r>
              <a:rPr lang="en-US" sz="2400" dirty="0"/>
              <a:t>F: Medial malleolus</a:t>
            </a:r>
          </a:p>
        </p:txBody>
      </p:sp>
      <p:pic>
        <p:nvPicPr>
          <p:cNvPr id="5" name="Picture 4" descr="C:\Users\Zeenat\Pictures\try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767" y="1188150"/>
            <a:ext cx="3541713" cy="45354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383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965575" y="726140"/>
            <a:ext cx="3065929" cy="5567079"/>
            <a:chOff x="7436223" y="699246"/>
            <a:chExt cx="3065929" cy="5567079"/>
          </a:xfrm>
        </p:grpSpPr>
        <p:pic>
          <p:nvPicPr>
            <p:cNvPr id="2" name="Picture 1"/>
            <p:cNvPicPr>
              <a:picLocks noChangeAspect="1"/>
            </p:cNvPicPr>
            <p:nvPr/>
          </p:nvPicPr>
          <p:blipFill rotWithShape="1">
            <a:blip r:embed="rId2"/>
            <a:srcRect l="54099" t="25368" r="26264" b="11214"/>
            <a:stretch/>
          </p:blipFill>
          <p:spPr>
            <a:xfrm>
              <a:off x="7436223" y="699246"/>
              <a:ext cx="3065929" cy="5567079"/>
            </a:xfrm>
            <a:prstGeom prst="rect">
              <a:avLst/>
            </a:prstGeom>
          </p:spPr>
        </p:pic>
        <p:sp>
          <p:nvSpPr>
            <p:cNvPr id="3" name="TextBox 2"/>
            <p:cNvSpPr txBox="1"/>
            <p:nvPr/>
          </p:nvSpPr>
          <p:spPr>
            <a:xfrm>
              <a:off x="9090212" y="753034"/>
              <a:ext cx="407484" cy="461665"/>
            </a:xfrm>
            <a:prstGeom prst="rect">
              <a:avLst/>
            </a:prstGeom>
            <a:noFill/>
          </p:spPr>
          <p:txBody>
            <a:bodyPr wrap="none" rtlCol="0">
              <a:spAutoFit/>
            </a:bodyPr>
            <a:lstStyle/>
            <a:p>
              <a:r>
                <a:rPr lang="en-US" sz="2400" b="1" dirty="0"/>
                <a:t>A</a:t>
              </a:r>
              <a:endParaRPr lang="en-GB" sz="2400" b="1" dirty="0"/>
            </a:p>
          </p:txBody>
        </p:sp>
        <p:sp>
          <p:nvSpPr>
            <p:cNvPr id="4" name="TextBox 3"/>
            <p:cNvSpPr txBox="1"/>
            <p:nvPr/>
          </p:nvSpPr>
          <p:spPr>
            <a:xfrm>
              <a:off x="9906410" y="1452281"/>
              <a:ext cx="407484" cy="461665"/>
            </a:xfrm>
            <a:prstGeom prst="rect">
              <a:avLst/>
            </a:prstGeom>
            <a:noFill/>
          </p:spPr>
          <p:txBody>
            <a:bodyPr wrap="none" rtlCol="0">
              <a:spAutoFit/>
            </a:bodyPr>
            <a:lstStyle/>
            <a:p>
              <a:r>
                <a:rPr lang="en-US" sz="2400" b="1" dirty="0"/>
                <a:t>B</a:t>
              </a:r>
              <a:endParaRPr lang="en-GB" sz="2400" b="1" dirty="0"/>
            </a:p>
          </p:txBody>
        </p:sp>
        <p:sp>
          <p:nvSpPr>
            <p:cNvPr id="7" name="TextBox 6"/>
            <p:cNvSpPr txBox="1"/>
            <p:nvPr/>
          </p:nvSpPr>
          <p:spPr>
            <a:xfrm>
              <a:off x="9049871" y="3872752"/>
              <a:ext cx="407484" cy="461665"/>
            </a:xfrm>
            <a:prstGeom prst="rect">
              <a:avLst/>
            </a:prstGeom>
            <a:noFill/>
          </p:spPr>
          <p:txBody>
            <a:bodyPr wrap="none" rtlCol="0">
              <a:spAutoFit/>
            </a:bodyPr>
            <a:lstStyle/>
            <a:p>
              <a:r>
                <a:rPr lang="en-US" sz="2400" b="1" dirty="0"/>
                <a:t>C</a:t>
              </a:r>
              <a:endParaRPr lang="en-GB" sz="2400" b="1" dirty="0"/>
            </a:p>
          </p:txBody>
        </p:sp>
        <p:sp>
          <p:nvSpPr>
            <p:cNvPr id="8" name="TextBox 7"/>
            <p:cNvSpPr txBox="1"/>
            <p:nvPr/>
          </p:nvSpPr>
          <p:spPr>
            <a:xfrm>
              <a:off x="8778893" y="4567532"/>
              <a:ext cx="407484" cy="461665"/>
            </a:xfrm>
            <a:prstGeom prst="rect">
              <a:avLst/>
            </a:prstGeom>
            <a:noFill/>
          </p:spPr>
          <p:txBody>
            <a:bodyPr wrap="none" rtlCol="0">
              <a:spAutoFit/>
            </a:bodyPr>
            <a:lstStyle/>
            <a:p>
              <a:r>
                <a:rPr lang="en-US" sz="2400" b="1" dirty="0"/>
                <a:t>D</a:t>
              </a:r>
              <a:endParaRPr lang="en-GB" sz="2400" b="1" dirty="0"/>
            </a:p>
          </p:txBody>
        </p:sp>
        <p:sp>
          <p:nvSpPr>
            <p:cNvPr id="9" name="TextBox 8"/>
            <p:cNvSpPr txBox="1"/>
            <p:nvPr/>
          </p:nvSpPr>
          <p:spPr>
            <a:xfrm>
              <a:off x="8901951" y="5342994"/>
              <a:ext cx="389850" cy="461665"/>
            </a:xfrm>
            <a:prstGeom prst="rect">
              <a:avLst/>
            </a:prstGeom>
            <a:noFill/>
          </p:spPr>
          <p:txBody>
            <a:bodyPr wrap="none" rtlCol="0">
              <a:spAutoFit/>
            </a:bodyPr>
            <a:lstStyle/>
            <a:p>
              <a:r>
                <a:rPr lang="en-US" sz="2400" b="1" dirty="0"/>
                <a:t>E</a:t>
              </a:r>
              <a:endParaRPr lang="en-GB" sz="2400" b="1" dirty="0"/>
            </a:p>
          </p:txBody>
        </p:sp>
      </p:grpSp>
      <p:sp>
        <p:nvSpPr>
          <p:cNvPr id="11" name="Rectangle 10"/>
          <p:cNvSpPr/>
          <p:nvPr/>
        </p:nvSpPr>
        <p:spPr>
          <a:xfrm>
            <a:off x="2353233" y="1735647"/>
            <a:ext cx="4267201" cy="2677656"/>
          </a:xfrm>
          <a:prstGeom prst="rect">
            <a:avLst/>
          </a:prstGeom>
        </p:spPr>
        <p:txBody>
          <a:bodyPr wrap="square">
            <a:spAutoFit/>
          </a:bodyPr>
          <a:lstStyle/>
          <a:p>
            <a:r>
              <a:rPr lang="en-GB" sz="3600" b="1" dirty="0">
                <a:latin typeface="+mn-lt"/>
              </a:rPr>
              <a:t>Identify: </a:t>
            </a:r>
          </a:p>
          <a:p>
            <a:endParaRPr lang="en-GB" sz="1200" b="1" dirty="0">
              <a:latin typeface="+mn-lt"/>
            </a:endParaRPr>
          </a:p>
          <a:p>
            <a:r>
              <a:rPr lang="en-GB" sz="2400" dirty="0">
                <a:latin typeface="+mn-lt"/>
              </a:rPr>
              <a:t>A: </a:t>
            </a:r>
            <a:r>
              <a:rPr lang="en-GB" sz="2400" dirty="0" err="1">
                <a:solidFill>
                  <a:srgbClr val="C00000"/>
                </a:solidFill>
                <a:latin typeface="+mn-lt"/>
              </a:rPr>
              <a:t>Plantaris</a:t>
            </a:r>
            <a:r>
              <a:rPr lang="en-GB" sz="2400" dirty="0">
                <a:latin typeface="+mn-lt"/>
              </a:rPr>
              <a:t> </a:t>
            </a:r>
          </a:p>
          <a:p>
            <a:r>
              <a:rPr lang="en-GB" sz="2400" dirty="0">
                <a:latin typeface="+mn-lt"/>
              </a:rPr>
              <a:t>B: </a:t>
            </a:r>
            <a:r>
              <a:rPr lang="en-GB" sz="2400" dirty="0">
                <a:solidFill>
                  <a:srgbClr val="C00000"/>
                </a:solidFill>
                <a:latin typeface="+mn-lt"/>
              </a:rPr>
              <a:t>Gastrocnemius</a:t>
            </a:r>
            <a:r>
              <a:rPr lang="en-GB" sz="2400" dirty="0">
                <a:latin typeface="+mn-lt"/>
              </a:rPr>
              <a:t> </a:t>
            </a:r>
          </a:p>
          <a:p>
            <a:r>
              <a:rPr lang="en-GB" sz="2400" dirty="0">
                <a:latin typeface="+mn-lt"/>
              </a:rPr>
              <a:t>C: </a:t>
            </a:r>
            <a:r>
              <a:rPr lang="en-GB" sz="2400" dirty="0">
                <a:solidFill>
                  <a:srgbClr val="C00000"/>
                </a:solidFill>
                <a:latin typeface="+mn-lt"/>
              </a:rPr>
              <a:t>Soleus </a:t>
            </a:r>
          </a:p>
          <a:p>
            <a:r>
              <a:rPr lang="en-GB" sz="2400" dirty="0">
                <a:latin typeface="+mn-lt"/>
              </a:rPr>
              <a:t>D: Achilles tendon </a:t>
            </a:r>
          </a:p>
          <a:p>
            <a:r>
              <a:rPr lang="en-GB" sz="2400" dirty="0">
                <a:latin typeface="+mn-lt"/>
              </a:rPr>
              <a:t>E: </a:t>
            </a:r>
            <a:r>
              <a:rPr lang="en-GB" sz="2400" dirty="0" err="1">
                <a:latin typeface="+mn-lt"/>
              </a:rPr>
              <a:t>Calcaneum</a:t>
            </a:r>
            <a:endParaRPr lang="en-GB" sz="2400" dirty="0">
              <a:latin typeface="+mn-lt"/>
            </a:endParaRPr>
          </a:p>
        </p:txBody>
      </p:sp>
    </p:spTree>
    <p:extLst>
      <p:ext uri="{BB962C8B-B14F-4D97-AF65-F5344CB8AC3E}">
        <p14:creationId xmlns:p14="http://schemas.microsoft.com/office/powerpoint/2010/main" val="3307659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954986" y="658906"/>
            <a:ext cx="2973015" cy="5400357"/>
            <a:chOff x="6820516" y="578224"/>
            <a:chExt cx="2973015" cy="5400357"/>
          </a:xfrm>
        </p:grpSpPr>
        <p:pic>
          <p:nvPicPr>
            <p:cNvPr id="2" name="Picture 1"/>
            <p:cNvPicPr>
              <a:picLocks noChangeAspect="1"/>
            </p:cNvPicPr>
            <p:nvPr/>
          </p:nvPicPr>
          <p:blipFill rotWithShape="1">
            <a:blip r:embed="rId2"/>
            <a:srcRect l="54306" t="17279" r="31432" b="17831"/>
            <a:stretch/>
          </p:blipFill>
          <p:spPr>
            <a:xfrm>
              <a:off x="7274859" y="578224"/>
              <a:ext cx="2111188" cy="5400357"/>
            </a:xfrm>
            <a:prstGeom prst="rect">
              <a:avLst/>
            </a:prstGeom>
          </p:spPr>
        </p:pic>
        <p:sp>
          <p:nvSpPr>
            <p:cNvPr id="3" name="TextBox 2"/>
            <p:cNvSpPr txBox="1"/>
            <p:nvPr/>
          </p:nvSpPr>
          <p:spPr>
            <a:xfrm>
              <a:off x="6820516" y="5246895"/>
              <a:ext cx="389850" cy="461665"/>
            </a:xfrm>
            <a:prstGeom prst="rect">
              <a:avLst/>
            </a:prstGeom>
            <a:noFill/>
          </p:spPr>
          <p:txBody>
            <a:bodyPr wrap="none" rtlCol="0">
              <a:spAutoFit/>
            </a:bodyPr>
            <a:lstStyle/>
            <a:p>
              <a:r>
                <a:rPr lang="en-US" sz="2400" b="1" dirty="0"/>
                <a:t>E</a:t>
              </a:r>
              <a:endParaRPr lang="en-GB" sz="2400" b="1" dirty="0"/>
            </a:p>
          </p:txBody>
        </p:sp>
        <p:sp>
          <p:nvSpPr>
            <p:cNvPr id="4" name="TextBox 3"/>
            <p:cNvSpPr txBox="1"/>
            <p:nvPr/>
          </p:nvSpPr>
          <p:spPr>
            <a:xfrm>
              <a:off x="6841303" y="3941683"/>
              <a:ext cx="407484" cy="461665"/>
            </a:xfrm>
            <a:prstGeom prst="rect">
              <a:avLst/>
            </a:prstGeom>
            <a:noFill/>
          </p:spPr>
          <p:txBody>
            <a:bodyPr wrap="none" rtlCol="0">
              <a:spAutoFit/>
            </a:bodyPr>
            <a:lstStyle/>
            <a:p>
              <a:r>
                <a:rPr lang="en-US" sz="2400" b="1" dirty="0"/>
                <a:t>D</a:t>
              </a:r>
              <a:endParaRPr lang="en-GB" sz="2400" b="1" dirty="0"/>
            </a:p>
          </p:txBody>
        </p:sp>
        <p:sp>
          <p:nvSpPr>
            <p:cNvPr id="5" name="TextBox 4"/>
            <p:cNvSpPr txBox="1"/>
            <p:nvPr/>
          </p:nvSpPr>
          <p:spPr>
            <a:xfrm>
              <a:off x="6841303" y="2636471"/>
              <a:ext cx="407484" cy="461665"/>
            </a:xfrm>
            <a:prstGeom prst="rect">
              <a:avLst/>
            </a:prstGeom>
            <a:noFill/>
          </p:spPr>
          <p:txBody>
            <a:bodyPr wrap="none" rtlCol="0">
              <a:spAutoFit/>
            </a:bodyPr>
            <a:lstStyle/>
            <a:p>
              <a:r>
                <a:rPr lang="en-US" sz="2400" b="1" dirty="0"/>
                <a:t>C</a:t>
              </a:r>
              <a:endParaRPr lang="en-GB" sz="2400" b="1" dirty="0"/>
            </a:p>
          </p:txBody>
        </p:sp>
        <p:sp>
          <p:nvSpPr>
            <p:cNvPr id="6" name="TextBox 5"/>
            <p:cNvSpPr txBox="1"/>
            <p:nvPr/>
          </p:nvSpPr>
          <p:spPr>
            <a:xfrm flipH="1">
              <a:off x="6841303" y="1241593"/>
              <a:ext cx="452307" cy="461665"/>
            </a:xfrm>
            <a:prstGeom prst="rect">
              <a:avLst/>
            </a:prstGeom>
            <a:noFill/>
          </p:spPr>
          <p:txBody>
            <a:bodyPr wrap="square" rtlCol="0">
              <a:spAutoFit/>
            </a:bodyPr>
            <a:lstStyle/>
            <a:p>
              <a:r>
                <a:rPr lang="en-US" sz="2400" b="1" dirty="0"/>
                <a:t>B</a:t>
              </a:r>
              <a:endParaRPr lang="en-GB" sz="2400" b="1" dirty="0"/>
            </a:p>
          </p:txBody>
        </p:sp>
        <p:sp>
          <p:nvSpPr>
            <p:cNvPr id="7" name="TextBox 6"/>
            <p:cNvSpPr txBox="1"/>
            <p:nvPr/>
          </p:nvSpPr>
          <p:spPr>
            <a:xfrm>
              <a:off x="9386047" y="1896032"/>
              <a:ext cx="407484" cy="461665"/>
            </a:xfrm>
            <a:prstGeom prst="rect">
              <a:avLst/>
            </a:prstGeom>
            <a:noFill/>
          </p:spPr>
          <p:txBody>
            <a:bodyPr wrap="none" rtlCol="0">
              <a:spAutoFit/>
            </a:bodyPr>
            <a:lstStyle/>
            <a:p>
              <a:r>
                <a:rPr lang="en-US" sz="2400" b="1" dirty="0"/>
                <a:t>A</a:t>
              </a:r>
              <a:endParaRPr lang="en-GB" sz="2400" b="1" dirty="0"/>
            </a:p>
          </p:txBody>
        </p:sp>
        <p:sp>
          <p:nvSpPr>
            <p:cNvPr id="8" name="TextBox 7"/>
            <p:cNvSpPr txBox="1"/>
            <p:nvPr/>
          </p:nvSpPr>
          <p:spPr>
            <a:xfrm>
              <a:off x="9362403" y="2543189"/>
              <a:ext cx="407484" cy="461665"/>
            </a:xfrm>
            <a:prstGeom prst="rect">
              <a:avLst/>
            </a:prstGeom>
            <a:noFill/>
          </p:spPr>
          <p:txBody>
            <a:bodyPr wrap="none" rtlCol="0">
              <a:spAutoFit/>
            </a:bodyPr>
            <a:lstStyle/>
            <a:p>
              <a:r>
                <a:rPr lang="en-US" sz="2400" b="1" dirty="0"/>
                <a:t>H</a:t>
              </a:r>
              <a:endParaRPr lang="en-GB" sz="2400" b="1" dirty="0"/>
            </a:p>
          </p:txBody>
        </p:sp>
        <p:sp>
          <p:nvSpPr>
            <p:cNvPr id="9" name="TextBox 8"/>
            <p:cNvSpPr txBox="1"/>
            <p:nvPr/>
          </p:nvSpPr>
          <p:spPr>
            <a:xfrm>
              <a:off x="9229164" y="3202640"/>
              <a:ext cx="423514" cy="461665"/>
            </a:xfrm>
            <a:prstGeom prst="rect">
              <a:avLst/>
            </a:prstGeom>
            <a:noFill/>
          </p:spPr>
          <p:txBody>
            <a:bodyPr wrap="none" rtlCol="0">
              <a:spAutoFit/>
            </a:bodyPr>
            <a:lstStyle/>
            <a:p>
              <a:r>
                <a:rPr lang="en-US" sz="2400" b="1" dirty="0"/>
                <a:t>G</a:t>
              </a:r>
              <a:endParaRPr lang="en-GB" sz="2400" b="1" dirty="0"/>
            </a:p>
          </p:txBody>
        </p:sp>
        <p:sp>
          <p:nvSpPr>
            <p:cNvPr id="10" name="TextBox 9"/>
            <p:cNvSpPr txBox="1"/>
            <p:nvPr/>
          </p:nvSpPr>
          <p:spPr>
            <a:xfrm>
              <a:off x="9358331" y="5168152"/>
              <a:ext cx="372218" cy="461665"/>
            </a:xfrm>
            <a:prstGeom prst="rect">
              <a:avLst/>
            </a:prstGeom>
            <a:noFill/>
          </p:spPr>
          <p:txBody>
            <a:bodyPr wrap="none" rtlCol="0">
              <a:spAutoFit/>
            </a:bodyPr>
            <a:lstStyle/>
            <a:p>
              <a:r>
                <a:rPr lang="en-US" sz="2400" b="1" dirty="0"/>
                <a:t>F</a:t>
              </a:r>
              <a:endParaRPr lang="en-GB" sz="2400" b="1" dirty="0"/>
            </a:p>
          </p:txBody>
        </p:sp>
      </p:grpSp>
      <p:sp>
        <p:nvSpPr>
          <p:cNvPr id="13" name="Rectangle 12"/>
          <p:cNvSpPr/>
          <p:nvPr/>
        </p:nvSpPr>
        <p:spPr>
          <a:xfrm>
            <a:off x="1938847" y="1783940"/>
            <a:ext cx="3429942" cy="3185487"/>
          </a:xfrm>
          <a:prstGeom prst="rect">
            <a:avLst/>
          </a:prstGeom>
        </p:spPr>
        <p:txBody>
          <a:bodyPr wrap="square">
            <a:spAutoFit/>
          </a:bodyPr>
          <a:lstStyle/>
          <a:p>
            <a:r>
              <a:rPr lang="en-GB" sz="3200" b="1" dirty="0">
                <a:latin typeface="Calibri" panose="020F0502020204030204" pitchFamily="34" charset="0"/>
                <a:cs typeface="Calibri" panose="020F0502020204030204" pitchFamily="34" charset="0"/>
              </a:rPr>
              <a:t>Identify: </a:t>
            </a:r>
          </a:p>
          <a:p>
            <a:endParaRPr lang="en-GB" sz="1100" b="1"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A: </a:t>
            </a:r>
            <a:r>
              <a:rPr lang="en-GB" sz="2000" dirty="0">
                <a:solidFill>
                  <a:srgbClr val="C00000"/>
                </a:solidFill>
                <a:latin typeface="Calibri" panose="020F0502020204030204" pitchFamily="34" charset="0"/>
                <a:cs typeface="Calibri" panose="020F0502020204030204" pitchFamily="34" charset="0"/>
              </a:rPr>
              <a:t>Pectineus</a:t>
            </a:r>
            <a:r>
              <a:rPr lang="en-GB" sz="2000" dirty="0">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B: </a:t>
            </a:r>
            <a:r>
              <a:rPr lang="en-GB" sz="2000" dirty="0">
                <a:solidFill>
                  <a:srgbClr val="C00000"/>
                </a:solidFill>
                <a:latin typeface="Calibri" panose="020F0502020204030204" pitchFamily="34" charset="0"/>
                <a:cs typeface="Calibri" panose="020F0502020204030204" pitchFamily="34" charset="0"/>
              </a:rPr>
              <a:t>Psoas major </a:t>
            </a:r>
          </a:p>
          <a:p>
            <a:r>
              <a:rPr lang="en-GB" sz="2000" dirty="0">
                <a:latin typeface="Calibri" panose="020F0502020204030204" pitchFamily="34" charset="0"/>
                <a:cs typeface="Calibri" panose="020F0502020204030204" pitchFamily="34" charset="0"/>
              </a:rPr>
              <a:t>C: </a:t>
            </a:r>
            <a:r>
              <a:rPr lang="en-GB" sz="2000" dirty="0">
                <a:solidFill>
                  <a:srgbClr val="C00000"/>
                </a:solidFill>
                <a:latin typeface="Calibri" panose="020F0502020204030204" pitchFamily="34" charset="0"/>
                <a:cs typeface="Calibri" panose="020F0502020204030204" pitchFamily="34" charset="0"/>
              </a:rPr>
              <a:t>Sartorius </a:t>
            </a:r>
          </a:p>
          <a:p>
            <a:r>
              <a:rPr lang="en-GB" sz="2000" dirty="0">
                <a:latin typeface="Calibri" panose="020F0502020204030204" pitchFamily="34" charset="0"/>
                <a:cs typeface="Calibri" panose="020F0502020204030204" pitchFamily="34" charset="0"/>
              </a:rPr>
              <a:t>D: </a:t>
            </a:r>
            <a:r>
              <a:rPr lang="en-GB" sz="2000" dirty="0">
                <a:solidFill>
                  <a:srgbClr val="C00000"/>
                </a:solidFill>
                <a:latin typeface="Calibri" panose="020F0502020204030204" pitchFamily="34" charset="0"/>
                <a:cs typeface="Calibri" panose="020F0502020204030204" pitchFamily="34" charset="0"/>
              </a:rPr>
              <a:t>Rectus </a:t>
            </a:r>
            <a:r>
              <a:rPr lang="en-GB" sz="2000" dirty="0" err="1">
                <a:solidFill>
                  <a:srgbClr val="C00000"/>
                </a:solidFill>
                <a:latin typeface="Calibri" panose="020F0502020204030204" pitchFamily="34" charset="0"/>
                <a:cs typeface="Calibri" panose="020F0502020204030204" pitchFamily="34" charset="0"/>
              </a:rPr>
              <a:t>femoris</a:t>
            </a:r>
            <a:r>
              <a:rPr lang="en-GB" sz="2000" dirty="0">
                <a:solidFill>
                  <a:srgbClr val="C00000"/>
                </a:solidFill>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E: </a:t>
            </a:r>
            <a:r>
              <a:rPr lang="en-GB" sz="2000" dirty="0">
                <a:solidFill>
                  <a:srgbClr val="C00000"/>
                </a:solidFill>
                <a:latin typeface="Calibri" panose="020F0502020204030204" pitchFamily="34" charset="0"/>
                <a:cs typeface="Calibri" panose="020F0502020204030204" pitchFamily="34" charset="0"/>
              </a:rPr>
              <a:t>Vastus </a:t>
            </a:r>
            <a:r>
              <a:rPr lang="en-GB" sz="2000" dirty="0" err="1">
                <a:solidFill>
                  <a:srgbClr val="C00000"/>
                </a:solidFill>
                <a:latin typeface="Calibri" panose="020F0502020204030204" pitchFamily="34" charset="0"/>
                <a:cs typeface="Calibri" panose="020F0502020204030204" pitchFamily="34" charset="0"/>
              </a:rPr>
              <a:t>lateralis</a:t>
            </a:r>
            <a:r>
              <a:rPr lang="en-GB" sz="2000" dirty="0">
                <a:solidFill>
                  <a:srgbClr val="C00000"/>
                </a:solidFill>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F: </a:t>
            </a:r>
            <a:r>
              <a:rPr lang="en-GB" sz="2000" dirty="0">
                <a:solidFill>
                  <a:srgbClr val="C00000"/>
                </a:solidFill>
                <a:latin typeface="Calibri" panose="020F0502020204030204" pitchFamily="34" charset="0"/>
                <a:cs typeface="Calibri" panose="020F0502020204030204" pitchFamily="34" charset="0"/>
              </a:rPr>
              <a:t>Vastus </a:t>
            </a:r>
            <a:r>
              <a:rPr lang="en-GB" sz="2000" dirty="0" err="1">
                <a:solidFill>
                  <a:srgbClr val="C00000"/>
                </a:solidFill>
                <a:latin typeface="Calibri" panose="020F0502020204030204" pitchFamily="34" charset="0"/>
                <a:cs typeface="Calibri" panose="020F0502020204030204" pitchFamily="34" charset="0"/>
              </a:rPr>
              <a:t>Medialis</a:t>
            </a:r>
            <a:r>
              <a:rPr lang="en-GB" sz="2000" dirty="0">
                <a:solidFill>
                  <a:srgbClr val="C00000"/>
                </a:solidFill>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G: </a:t>
            </a:r>
            <a:r>
              <a:rPr lang="en-GB" sz="2000" dirty="0">
                <a:solidFill>
                  <a:schemeClr val="accent3">
                    <a:lumMod val="50000"/>
                  </a:schemeClr>
                </a:solidFill>
                <a:latin typeface="Calibri" panose="020F0502020204030204" pitchFamily="34" charset="0"/>
                <a:cs typeface="Calibri" panose="020F0502020204030204" pitchFamily="34" charset="0"/>
              </a:rPr>
              <a:t>Femoral vessels </a:t>
            </a:r>
          </a:p>
          <a:p>
            <a:r>
              <a:rPr lang="en-GB" sz="2000" dirty="0">
                <a:latin typeface="Calibri" panose="020F0502020204030204" pitchFamily="34" charset="0"/>
                <a:cs typeface="Calibri" panose="020F0502020204030204" pitchFamily="34" charset="0"/>
              </a:rPr>
              <a:t>H: </a:t>
            </a:r>
            <a:r>
              <a:rPr lang="en-GB" sz="2000" dirty="0">
                <a:solidFill>
                  <a:srgbClr val="C00000"/>
                </a:solidFill>
                <a:latin typeface="Calibri" panose="020F0502020204030204" pitchFamily="34" charset="0"/>
                <a:cs typeface="Calibri" panose="020F0502020204030204" pitchFamily="34" charset="0"/>
              </a:rPr>
              <a:t>Adductor longus</a:t>
            </a:r>
          </a:p>
        </p:txBody>
      </p:sp>
    </p:spTree>
    <p:extLst>
      <p:ext uri="{BB962C8B-B14F-4D97-AF65-F5344CB8AC3E}">
        <p14:creationId xmlns:p14="http://schemas.microsoft.com/office/powerpoint/2010/main" val="2771026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6038" t="18750" r="28951" b="19853"/>
          <a:stretch/>
        </p:blipFill>
        <p:spPr>
          <a:xfrm>
            <a:off x="6790765" y="618565"/>
            <a:ext cx="3939988" cy="5437834"/>
          </a:xfrm>
          <a:prstGeom prst="rect">
            <a:avLst/>
          </a:prstGeom>
        </p:spPr>
      </p:pic>
      <p:sp>
        <p:nvSpPr>
          <p:cNvPr id="3" name="Rectangle 2"/>
          <p:cNvSpPr/>
          <p:nvPr/>
        </p:nvSpPr>
        <p:spPr>
          <a:xfrm>
            <a:off x="1938847" y="1783940"/>
            <a:ext cx="3429942" cy="2292935"/>
          </a:xfrm>
          <a:prstGeom prst="rect">
            <a:avLst/>
          </a:prstGeom>
        </p:spPr>
        <p:txBody>
          <a:bodyPr wrap="square">
            <a:spAutoFit/>
          </a:bodyPr>
          <a:lstStyle/>
          <a:p>
            <a:r>
              <a:rPr lang="en-GB" sz="3200" b="1" dirty="0">
                <a:latin typeface="Calibri" panose="020F0502020204030204" pitchFamily="34" charset="0"/>
                <a:cs typeface="Calibri" panose="020F0502020204030204" pitchFamily="34" charset="0"/>
              </a:rPr>
              <a:t>Identify: </a:t>
            </a:r>
          </a:p>
          <a:p>
            <a:endParaRPr lang="en-GB" sz="1100" b="1" dirty="0">
              <a:latin typeface="Calibri" panose="020F0502020204030204" pitchFamily="34" charset="0"/>
              <a:cs typeface="Calibri" panose="020F0502020204030204" pitchFamily="34" charset="0"/>
            </a:endParaRPr>
          </a:p>
          <a:p>
            <a:r>
              <a:rPr lang="en-GB" sz="2000" dirty="0">
                <a:latin typeface="+mn-lt"/>
              </a:rPr>
              <a:t>A: </a:t>
            </a:r>
            <a:r>
              <a:rPr lang="en-GB" sz="2000" dirty="0">
                <a:solidFill>
                  <a:schemeClr val="accent3">
                    <a:lumMod val="50000"/>
                  </a:schemeClr>
                </a:solidFill>
                <a:latin typeface="+mn-lt"/>
              </a:rPr>
              <a:t>Ulnar artery </a:t>
            </a:r>
          </a:p>
          <a:p>
            <a:r>
              <a:rPr lang="en-GB" sz="2000" dirty="0">
                <a:latin typeface="+mn-lt"/>
              </a:rPr>
              <a:t>B: </a:t>
            </a:r>
            <a:r>
              <a:rPr lang="en-GB" sz="2000" dirty="0">
                <a:solidFill>
                  <a:schemeClr val="accent3">
                    <a:lumMod val="50000"/>
                  </a:schemeClr>
                </a:solidFill>
                <a:latin typeface="+mn-lt"/>
              </a:rPr>
              <a:t>Radial artery </a:t>
            </a:r>
          </a:p>
          <a:p>
            <a:r>
              <a:rPr lang="en-GB" sz="2000" dirty="0">
                <a:latin typeface="+mn-lt"/>
              </a:rPr>
              <a:t>C:</a:t>
            </a:r>
            <a:r>
              <a:rPr lang="en-GB" sz="2000" dirty="0">
                <a:solidFill>
                  <a:schemeClr val="accent3">
                    <a:lumMod val="50000"/>
                  </a:schemeClr>
                </a:solidFill>
                <a:latin typeface="+mn-lt"/>
              </a:rPr>
              <a:t> Superficial palmer arch </a:t>
            </a:r>
          </a:p>
          <a:p>
            <a:r>
              <a:rPr lang="en-GB" sz="2000" dirty="0">
                <a:latin typeface="+mn-lt"/>
              </a:rPr>
              <a:t>D: </a:t>
            </a:r>
            <a:r>
              <a:rPr lang="en-GB" sz="2000" dirty="0">
                <a:solidFill>
                  <a:srgbClr val="FFC000"/>
                </a:solidFill>
                <a:latin typeface="+mn-lt"/>
              </a:rPr>
              <a:t>Ulnar nerve </a:t>
            </a:r>
          </a:p>
          <a:p>
            <a:r>
              <a:rPr lang="en-GB" sz="2000" dirty="0">
                <a:latin typeface="+mn-lt"/>
              </a:rPr>
              <a:t>E: </a:t>
            </a:r>
            <a:r>
              <a:rPr lang="en-GB" sz="2000" dirty="0">
                <a:solidFill>
                  <a:srgbClr val="FFC000"/>
                </a:solidFill>
                <a:latin typeface="+mn-lt"/>
              </a:rPr>
              <a:t>Median nerve</a:t>
            </a:r>
            <a:endParaRPr lang="en-GB" sz="2000" dirty="0">
              <a:solidFill>
                <a:srgbClr val="FFC000"/>
              </a:solidFill>
              <a:latin typeface="+mn-lt"/>
              <a:cs typeface="Calibri" panose="020F0502020204030204" pitchFamily="34" charset="0"/>
            </a:endParaRPr>
          </a:p>
        </p:txBody>
      </p:sp>
    </p:spTree>
    <p:extLst>
      <p:ext uri="{BB962C8B-B14F-4D97-AF65-F5344CB8AC3E}">
        <p14:creationId xmlns:p14="http://schemas.microsoft.com/office/powerpoint/2010/main" val="850845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035" t="25919" r="26471" b="21691"/>
          <a:stretch/>
        </p:blipFill>
        <p:spPr>
          <a:xfrm>
            <a:off x="6683187" y="685798"/>
            <a:ext cx="4343401" cy="5223079"/>
          </a:xfrm>
          <a:prstGeom prst="rect">
            <a:avLst/>
          </a:prstGeom>
        </p:spPr>
      </p:pic>
      <p:sp>
        <p:nvSpPr>
          <p:cNvPr id="3" name="Rectangle 2"/>
          <p:cNvSpPr/>
          <p:nvPr/>
        </p:nvSpPr>
        <p:spPr>
          <a:xfrm>
            <a:off x="1750587" y="1649469"/>
            <a:ext cx="4932599" cy="3216265"/>
          </a:xfrm>
          <a:prstGeom prst="rect">
            <a:avLst/>
          </a:prstGeom>
        </p:spPr>
        <p:txBody>
          <a:bodyPr wrap="square">
            <a:spAutoFit/>
          </a:bodyPr>
          <a:lstStyle/>
          <a:p>
            <a:r>
              <a:rPr lang="en-GB" sz="3200" b="1" dirty="0">
                <a:latin typeface="Calibri" panose="020F0502020204030204" pitchFamily="34" charset="0"/>
                <a:cs typeface="Calibri" panose="020F0502020204030204" pitchFamily="34" charset="0"/>
              </a:rPr>
              <a:t>Identify: </a:t>
            </a:r>
          </a:p>
          <a:p>
            <a:endParaRPr lang="en-GB" sz="1100" b="1"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A: </a:t>
            </a:r>
            <a:r>
              <a:rPr lang="en-GB" sz="2000" dirty="0">
                <a:solidFill>
                  <a:srgbClr val="FFC000"/>
                </a:solidFill>
                <a:latin typeface="Calibri" panose="020F0502020204030204" pitchFamily="34" charset="0"/>
                <a:cs typeface="Calibri" panose="020F0502020204030204" pitchFamily="34" charset="0"/>
              </a:rPr>
              <a:t>Median nerve </a:t>
            </a:r>
          </a:p>
          <a:p>
            <a:r>
              <a:rPr lang="en-GB" sz="2000" dirty="0">
                <a:latin typeface="Calibri" panose="020F0502020204030204" pitchFamily="34" charset="0"/>
                <a:cs typeface="Calibri" panose="020F0502020204030204" pitchFamily="34" charset="0"/>
              </a:rPr>
              <a:t>B: </a:t>
            </a:r>
            <a:r>
              <a:rPr lang="en-GB" sz="2000" dirty="0" err="1">
                <a:solidFill>
                  <a:srgbClr val="C00000"/>
                </a:solidFill>
                <a:latin typeface="Calibri" panose="020F0502020204030204" pitchFamily="34" charset="0"/>
                <a:cs typeface="Calibri" panose="020F0502020204030204" pitchFamily="34" charset="0"/>
              </a:rPr>
              <a:t>Thenar</a:t>
            </a:r>
            <a:r>
              <a:rPr lang="en-GB" sz="2000" dirty="0">
                <a:solidFill>
                  <a:srgbClr val="C00000"/>
                </a:solidFill>
                <a:latin typeface="Calibri" panose="020F0502020204030204" pitchFamily="34" charset="0"/>
                <a:cs typeface="Calibri" panose="020F0502020204030204" pitchFamily="34" charset="0"/>
              </a:rPr>
              <a:t> muscles </a:t>
            </a:r>
          </a:p>
          <a:p>
            <a:r>
              <a:rPr lang="en-GB" sz="2000" dirty="0">
                <a:latin typeface="Calibri" panose="020F0502020204030204" pitchFamily="34" charset="0"/>
                <a:cs typeface="Calibri" panose="020F0502020204030204" pitchFamily="34" charset="0"/>
              </a:rPr>
              <a:t>C: Flexor retinaculum </a:t>
            </a:r>
          </a:p>
          <a:p>
            <a:r>
              <a:rPr lang="en-GB" sz="2000" dirty="0">
                <a:latin typeface="Calibri" panose="020F0502020204030204" pitchFamily="34" charset="0"/>
                <a:cs typeface="Calibri" panose="020F0502020204030204" pitchFamily="34" charset="0"/>
              </a:rPr>
              <a:t>D: Fibrous flexor sheath </a:t>
            </a:r>
          </a:p>
          <a:p>
            <a:r>
              <a:rPr lang="en-GB" sz="2000" dirty="0">
                <a:latin typeface="Calibri" panose="020F0502020204030204" pitchFamily="34" charset="0"/>
                <a:cs typeface="Calibri" panose="020F0502020204030204" pitchFamily="34" charset="0"/>
              </a:rPr>
              <a:t>E: </a:t>
            </a:r>
            <a:r>
              <a:rPr lang="en-GB" sz="2000" dirty="0">
                <a:solidFill>
                  <a:schemeClr val="accent3">
                    <a:lumMod val="50000"/>
                  </a:schemeClr>
                </a:solidFill>
                <a:latin typeface="Calibri" panose="020F0502020204030204" pitchFamily="34" charset="0"/>
                <a:cs typeface="Calibri" panose="020F0502020204030204" pitchFamily="34" charset="0"/>
              </a:rPr>
              <a:t>Ulnar</a:t>
            </a:r>
            <a:r>
              <a:rPr lang="en-GB" sz="2000" dirty="0">
                <a:solidFill>
                  <a:srgbClr val="92D050"/>
                </a:solidFill>
                <a:latin typeface="Calibri" panose="020F0502020204030204" pitchFamily="34" charset="0"/>
                <a:cs typeface="Calibri" panose="020F0502020204030204" pitchFamily="34" charset="0"/>
              </a:rPr>
              <a:t> </a:t>
            </a:r>
            <a:r>
              <a:rPr lang="en-GB" sz="2000" dirty="0">
                <a:solidFill>
                  <a:schemeClr val="accent3">
                    <a:lumMod val="50000"/>
                  </a:schemeClr>
                </a:solidFill>
                <a:latin typeface="Calibri" panose="020F0502020204030204" pitchFamily="34" charset="0"/>
                <a:cs typeface="Calibri" panose="020F0502020204030204" pitchFamily="34" charset="0"/>
              </a:rPr>
              <a:t>artery</a:t>
            </a:r>
            <a:r>
              <a:rPr lang="en-GB" sz="2000" dirty="0">
                <a:solidFill>
                  <a:srgbClr val="92D050"/>
                </a:solidFill>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F: </a:t>
            </a:r>
            <a:r>
              <a:rPr lang="en-GB" sz="2000" dirty="0">
                <a:solidFill>
                  <a:srgbClr val="C00000"/>
                </a:solidFill>
                <a:latin typeface="Calibri" panose="020F0502020204030204" pitchFamily="34" charset="0"/>
                <a:cs typeface="Calibri" panose="020F0502020204030204" pitchFamily="34" charset="0"/>
              </a:rPr>
              <a:t>Hypothenar eminence </a:t>
            </a:r>
          </a:p>
          <a:p>
            <a:r>
              <a:rPr lang="en-GB" sz="2000" dirty="0">
                <a:latin typeface="Calibri" panose="020F0502020204030204" pitchFamily="34" charset="0"/>
                <a:cs typeface="Calibri" panose="020F0502020204030204" pitchFamily="34" charset="0"/>
              </a:rPr>
              <a:t>G: Flexor synovial sheath </a:t>
            </a:r>
          </a:p>
          <a:p>
            <a:r>
              <a:rPr lang="en-GB" sz="2000" dirty="0">
                <a:latin typeface="Calibri" panose="020F0502020204030204" pitchFamily="34" charset="0"/>
                <a:cs typeface="Calibri" panose="020F0502020204030204" pitchFamily="34" charset="0"/>
              </a:rPr>
              <a:t>H: Tendon of </a:t>
            </a:r>
            <a:r>
              <a:rPr lang="en-GB" sz="2000" dirty="0">
                <a:solidFill>
                  <a:srgbClr val="C00000"/>
                </a:solidFill>
                <a:latin typeface="Calibri" panose="020F0502020204030204" pitchFamily="34" charset="0"/>
                <a:cs typeface="Calibri" panose="020F0502020204030204" pitchFamily="34" charset="0"/>
              </a:rPr>
              <a:t>flexor </a:t>
            </a:r>
            <a:r>
              <a:rPr lang="en-GB" sz="2000" dirty="0" err="1">
                <a:solidFill>
                  <a:srgbClr val="C00000"/>
                </a:solidFill>
                <a:latin typeface="Calibri" panose="020F0502020204030204" pitchFamily="34" charset="0"/>
                <a:cs typeface="Calibri" panose="020F0502020204030204" pitchFamily="34" charset="0"/>
              </a:rPr>
              <a:t>digitorum</a:t>
            </a:r>
            <a:r>
              <a:rPr lang="en-GB" sz="2000" dirty="0">
                <a:solidFill>
                  <a:srgbClr val="C00000"/>
                </a:solidFill>
                <a:latin typeface="Calibri" panose="020F0502020204030204" pitchFamily="34" charset="0"/>
                <a:cs typeface="Calibri" panose="020F0502020204030204" pitchFamily="34" charset="0"/>
              </a:rPr>
              <a:t> </a:t>
            </a:r>
            <a:r>
              <a:rPr lang="en-GB" sz="2000" dirty="0" err="1">
                <a:solidFill>
                  <a:srgbClr val="C00000"/>
                </a:solidFill>
                <a:latin typeface="Calibri" panose="020F0502020204030204" pitchFamily="34" charset="0"/>
                <a:cs typeface="Calibri" panose="020F0502020204030204" pitchFamily="34" charset="0"/>
              </a:rPr>
              <a:t>profundus</a:t>
            </a:r>
            <a:r>
              <a:rPr lang="en-GB" sz="2000" dirty="0">
                <a:solidFill>
                  <a:srgbClr val="C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5084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60"/>
          <p:cNvPicPr preferRelativeResize="0"/>
          <p:nvPr/>
        </p:nvPicPr>
        <p:blipFill rotWithShape="1">
          <a:blip r:embed="rId2">
            <a:alphaModFix/>
          </a:blip>
          <a:srcRect/>
          <a:stretch/>
        </p:blipFill>
        <p:spPr>
          <a:xfrm>
            <a:off x="6481481" y="1362328"/>
            <a:ext cx="4953000" cy="3894979"/>
          </a:xfrm>
          <a:prstGeom prst="rect">
            <a:avLst/>
          </a:prstGeom>
          <a:noFill/>
          <a:ln w="9525" cap="flat" cmpd="sng">
            <a:solidFill>
              <a:srgbClr val="0C0C0C"/>
            </a:solidFill>
            <a:prstDash val="solid"/>
            <a:round/>
            <a:headEnd type="none" w="med" len="med"/>
            <a:tailEnd type="none" w="med" len="med"/>
          </a:ln>
        </p:spPr>
      </p:pic>
      <p:sp>
        <p:nvSpPr>
          <p:cNvPr id="3" name="Rectangle 2"/>
          <p:cNvSpPr/>
          <p:nvPr/>
        </p:nvSpPr>
        <p:spPr>
          <a:xfrm>
            <a:off x="277905" y="1680543"/>
            <a:ext cx="6069106" cy="2985433"/>
          </a:xfrm>
          <a:prstGeom prst="rect">
            <a:avLst/>
          </a:prstGeom>
        </p:spPr>
        <p:txBody>
          <a:bodyPr wrap="square">
            <a:spAutoFit/>
          </a:bodyPr>
          <a:lstStyle/>
          <a:p>
            <a:r>
              <a:rPr lang="en-GB" sz="2400" b="1" dirty="0">
                <a:latin typeface="Calibri" panose="020F0502020204030204" pitchFamily="34" charset="0"/>
                <a:cs typeface="Calibri" panose="020F0502020204030204" pitchFamily="34" charset="0"/>
              </a:rPr>
              <a:t>The structure of superficial Flexor retinaculum from Medial to Lateral: </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1- Tendon of </a:t>
            </a:r>
            <a:r>
              <a:rPr lang="en-GB" sz="2000" dirty="0">
                <a:solidFill>
                  <a:srgbClr val="C00000"/>
                </a:solidFill>
                <a:latin typeface="Calibri" panose="020F0502020204030204" pitchFamily="34" charset="0"/>
                <a:cs typeface="Calibri" panose="020F0502020204030204" pitchFamily="34" charset="0"/>
              </a:rPr>
              <a:t>Flexor carpi </a:t>
            </a:r>
            <a:r>
              <a:rPr lang="en-GB" sz="2000" dirty="0" err="1">
                <a:solidFill>
                  <a:srgbClr val="C00000"/>
                </a:solidFill>
                <a:latin typeface="Calibri" panose="020F0502020204030204" pitchFamily="34" charset="0"/>
                <a:cs typeface="Calibri" panose="020F0502020204030204" pitchFamily="34" charset="0"/>
              </a:rPr>
              <a:t>ulnaris</a:t>
            </a:r>
            <a:r>
              <a:rPr lang="en-GB" sz="2000" dirty="0">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2- </a:t>
            </a:r>
            <a:r>
              <a:rPr lang="en-GB" sz="2000" dirty="0">
                <a:solidFill>
                  <a:srgbClr val="FFC000"/>
                </a:solidFill>
                <a:latin typeface="Calibri" panose="020F0502020204030204" pitchFamily="34" charset="0"/>
                <a:cs typeface="Calibri" panose="020F0502020204030204" pitchFamily="34" charset="0"/>
              </a:rPr>
              <a:t>Ulnar nerve</a:t>
            </a:r>
            <a:r>
              <a:rPr lang="en-GB" sz="2000" dirty="0">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3- </a:t>
            </a:r>
            <a:r>
              <a:rPr lang="en-GB" sz="2000" dirty="0">
                <a:solidFill>
                  <a:schemeClr val="accent3">
                    <a:lumMod val="50000"/>
                  </a:schemeClr>
                </a:solidFill>
                <a:latin typeface="Calibri" panose="020F0502020204030204" pitchFamily="34" charset="0"/>
                <a:cs typeface="Calibri" panose="020F0502020204030204" pitchFamily="34" charset="0"/>
              </a:rPr>
              <a:t>Ulnar artery</a:t>
            </a:r>
            <a:r>
              <a:rPr lang="en-GB" sz="2000" dirty="0">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4- </a:t>
            </a:r>
            <a:r>
              <a:rPr lang="en-GB" sz="2000" dirty="0">
                <a:solidFill>
                  <a:srgbClr val="FFC000"/>
                </a:solidFill>
                <a:latin typeface="Calibri" panose="020F0502020204030204" pitchFamily="34" charset="0"/>
                <a:cs typeface="Calibri" panose="020F0502020204030204" pitchFamily="34" charset="0"/>
              </a:rPr>
              <a:t>Palmar cutaneous branch of ulnar nerve</a:t>
            </a:r>
            <a:r>
              <a:rPr lang="en-GB" sz="2000" dirty="0">
                <a:latin typeface="Calibri" panose="020F0502020204030204" pitchFamily="34" charset="0"/>
                <a:cs typeface="Calibri" panose="020F0502020204030204" pitchFamily="34" charset="0"/>
              </a:rPr>
              <a:t>. </a:t>
            </a:r>
          </a:p>
          <a:p>
            <a:r>
              <a:rPr lang="en-GB" sz="2000" dirty="0">
                <a:latin typeface="Calibri" panose="020F0502020204030204" pitchFamily="34" charset="0"/>
                <a:cs typeface="Calibri" panose="020F0502020204030204" pitchFamily="34" charset="0"/>
              </a:rPr>
              <a:t>5- </a:t>
            </a:r>
            <a:r>
              <a:rPr lang="en-GB" sz="2000" dirty="0">
                <a:solidFill>
                  <a:srgbClr val="C00000"/>
                </a:solidFill>
                <a:latin typeface="Calibri" panose="020F0502020204030204" pitchFamily="34" charset="0"/>
                <a:cs typeface="Calibri" panose="020F0502020204030204" pitchFamily="34" charset="0"/>
              </a:rPr>
              <a:t>Palmaris longus </a:t>
            </a:r>
            <a:r>
              <a:rPr lang="en-GB" sz="2000" dirty="0">
                <a:latin typeface="Calibri" panose="020F0502020204030204" pitchFamily="34" charset="0"/>
                <a:cs typeface="Calibri" panose="020F0502020204030204" pitchFamily="34" charset="0"/>
              </a:rPr>
              <a:t>tendon.</a:t>
            </a:r>
          </a:p>
          <a:p>
            <a:r>
              <a:rPr lang="en-GB" sz="2000" dirty="0">
                <a:latin typeface="Calibri" panose="020F0502020204030204" pitchFamily="34" charset="0"/>
                <a:cs typeface="Calibri" panose="020F0502020204030204" pitchFamily="34" charset="0"/>
              </a:rPr>
              <a:t>6- </a:t>
            </a:r>
            <a:r>
              <a:rPr lang="en-GB" sz="2000" dirty="0">
                <a:solidFill>
                  <a:srgbClr val="FFC000"/>
                </a:solidFill>
                <a:latin typeface="Calibri" panose="020F0502020204030204" pitchFamily="34" charset="0"/>
                <a:cs typeface="Calibri" panose="020F0502020204030204" pitchFamily="34" charset="0"/>
              </a:rPr>
              <a:t>Palmar cutaneous branch of median nerve</a:t>
            </a:r>
            <a:r>
              <a:rPr lang="en-GB"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1852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926" t="26286" r="23990" b="12317"/>
          <a:stretch/>
        </p:blipFill>
        <p:spPr>
          <a:xfrm>
            <a:off x="7624484" y="914399"/>
            <a:ext cx="3052482" cy="4997693"/>
          </a:xfrm>
          <a:prstGeom prst="rect">
            <a:avLst/>
          </a:prstGeom>
        </p:spPr>
      </p:pic>
      <p:sp>
        <p:nvSpPr>
          <p:cNvPr id="3" name="Rectangle 2"/>
          <p:cNvSpPr/>
          <p:nvPr/>
        </p:nvSpPr>
        <p:spPr>
          <a:xfrm>
            <a:off x="963705" y="1619013"/>
            <a:ext cx="6082554" cy="3600986"/>
          </a:xfrm>
          <a:prstGeom prst="rect">
            <a:avLst/>
          </a:prstGeom>
        </p:spPr>
        <p:txBody>
          <a:bodyPr wrap="square">
            <a:spAutoFit/>
          </a:bodyPr>
          <a:lstStyle/>
          <a:p>
            <a:r>
              <a:rPr lang="en-GB" sz="2400" b="1" dirty="0">
                <a:latin typeface="+mn-lt"/>
              </a:rPr>
              <a:t>Structure of Extensor retinaculum From medial to lateral: </a:t>
            </a:r>
          </a:p>
          <a:p>
            <a:endParaRPr lang="en-GB" sz="2000" dirty="0">
              <a:latin typeface="+mn-lt"/>
            </a:endParaRPr>
          </a:p>
          <a:p>
            <a:r>
              <a:rPr lang="en-GB" sz="2000" dirty="0">
                <a:latin typeface="+mn-lt"/>
              </a:rPr>
              <a:t>1. </a:t>
            </a:r>
            <a:r>
              <a:rPr lang="en-GB" sz="2000" u="sng" dirty="0">
                <a:solidFill>
                  <a:srgbClr val="C00000"/>
                </a:solidFill>
                <a:latin typeface="+mn-lt"/>
              </a:rPr>
              <a:t>T</a:t>
            </a:r>
            <a:r>
              <a:rPr lang="en-GB" sz="2000" dirty="0">
                <a:solidFill>
                  <a:srgbClr val="C00000"/>
                </a:solidFill>
                <a:latin typeface="+mn-lt"/>
              </a:rPr>
              <a:t>ibialis posterior </a:t>
            </a:r>
          </a:p>
          <a:p>
            <a:r>
              <a:rPr lang="en-GB" sz="2000" dirty="0">
                <a:latin typeface="+mn-lt"/>
              </a:rPr>
              <a:t>2. </a:t>
            </a:r>
            <a:r>
              <a:rPr lang="en-GB" sz="2000" dirty="0">
                <a:solidFill>
                  <a:srgbClr val="C00000"/>
                </a:solidFill>
                <a:latin typeface="+mn-lt"/>
              </a:rPr>
              <a:t>Extensor </a:t>
            </a:r>
            <a:r>
              <a:rPr lang="en-GB" sz="2000" u="sng" dirty="0" err="1">
                <a:solidFill>
                  <a:srgbClr val="C00000"/>
                </a:solidFill>
                <a:latin typeface="+mn-lt"/>
              </a:rPr>
              <a:t>h</a:t>
            </a:r>
            <a:r>
              <a:rPr lang="en-GB" sz="2000" dirty="0" err="1">
                <a:solidFill>
                  <a:srgbClr val="C00000"/>
                </a:solidFill>
                <a:latin typeface="+mn-lt"/>
              </a:rPr>
              <a:t>allucis</a:t>
            </a:r>
            <a:r>
              <a:rPr lang="en-GB" sz="2000" dirty="0">
                <a:solidFill>
                  <a:srgbClr val="C00000"/>
                </a:solidFill>
                <a:latin typeface="+mn-lt"/>
              </a:rPr>
              <a:t> longus </a:t>
            </a:r>
          </a:p>
          <a:p>
            <a:r>
              <a:rPr lang="en-GB" sz="2000" dirty="0">
                <a:latin typeface="+mn-lt"/>
              </a:rPr>
              <a:t>3. </a:t>
            </a:r>
            <a:r>
              <a:rPr lang="en-GB" sz="2000" dirty="0">
                <a:solidFill>
                  <a:schemeClr val="accent3">
                    <a:lumMod val="50000"/>
                  </a:schemeClr>
                </a:solidFill>
                <a:latin typeface="+mn-lt"/>
              </a:rPr>
              <a:t>Dorsalis </a:t>
            </a:r>
            <a:r>
              <a:rPr lang="en-GB" sz="2000" dirty="0" err="1">
                <a:solidFill>
                  <a:schemeClr val="accent3">
                    <a:lumMod val="50000"/>
                  </a:schemeClr>
                </a:solidFill>
                <a:latin typeface="+mn-lt"/>
              </a:rPr>
              <a:t>pedis</a:t>
            </a:r>
            <a:r>
              <a:rPr lang="en-GB" sz="2000" dirty="0">
                <a:solidFill>
                  <a:schemeClr val="accent3">
                    <a:lumMod val="50000"/>
                  </a:schemeClr>
                </a:solidFill>
                <a:latin typeface="+mn-lt"/>
              </a:rPr>
              <a:t> artery </a:t>
            </a:r>
            <a:r>
              <a:rPr lang="en-GB" sz="2000" dirty="0">
                <a:solidFill>
                  <a:schemeClr val="bg1">
                    <a:lumMod val="65000"/>
                  </a:schemeClr>
                </a:solidFill>
                <a:latin typeface="+mn-lt"/>
              </a:rPr>
              <a:t>(</a:t>
            </a:r>
            <a:r>
              <a:rPr lang="en-GB" sz="2000" u="sng" dirty="0">
                <a:solidFill>
                  <a:schemeClr val="bg1">
                    <a:lumMod val="65000"/>
                  </a:schemeClr>
                </a:solidFill>
                <a:latin typeface="+mn-lt"/>
              </a:rPr>
              <a:t>v</a:t>
            </a:r>
            <a:r>
              <a:rPr lang="en-GB" sz="2000" dirty="0">
                <a:solidFill>
                  <a:schemeClr val="bg1">
                    <a:lumMod val="65000"/>
                  </a:schemeClr>
                </a:solidFill>
                <a:latin typeface="+mn-lt"/>
              </a:rPr>
              <a:t>essels) </a:t>
            </a:r>
          </a:p>
          <a:p>
            <a:r>
              <a:rPr lang="en-GB" sz="2000" dirty="0">
                <a:latin typeface="+mn-lt"/>
              </a:rPr>
              <a:t>4. </a:t>
            </a:r>
            <a:r>
              <a:rPr lang="en-GB" sz="2000" dirty="0">
                <a:solidFill>
                  <a:srgbClr val="FFCC00"/>
                </a:solidFill>
                <a:latin typeface="+mn-lt"/>
              </a:rPr>
              <a:t>Deep peroneal </a:t>
            </a:r>
            <a:r>
              <a:rPr lang="en-GB" sz="2000" u="sng" dirty="0">
                <a:solidFill>
                  <a:srgbClr val="FFCC00"/>
                </a:solidFill>
                <a:latin typeface="+mn-lt"/>
              </a:rPr>
              <a:t>n</a:t>
            </a:r>
            <a:r>
              <a:rPr lang="en-GB" sz="2000" dirty="0">
                <a:solidFill>
                  <a:srgbClr val="FFCC00"/>
                </a:solidFill>
                <a:latin typeface="+mn-lt"/>
              </a:rPr>
              <a:t>erve </a:t>
            </a:r>
          </a:p>
          <a:p>
            <a:r>
              <a:rPr lang="en-GB" sz="2000" dirty="0">
                <a:latin typeface="+mn-lt"/>
              </a:rPr>
              <a:t>5. </a:t>
            </a:r>
            <a:r>
              <a:rPr lang="en-GB" sz="2000" dirty="0">
                <a:solidFill>
                  <a:srgbClr val="C00000"/>
                </a:solidFill>
                <a:latin typeface="+mn-lt"/>
              </a:rPr>
              <a:t>Extensor </a:t>
            </a:r>
            <a:r>
              <a:rPr lang="en-GB" sz="2000" u="sng" dirty="0" err="1">
                <a:solidFill>
                  <a:srgbClr val="C00000"/>
                </a:solidFill>
                <a:latin typeface="+mn-lt"/>
              </a:rPr>
              <a:t>d</a:t>
            </a:r>
            <a:r>
              <a:rPr lang="en-GB" sz="2000" dirty="0" err="1">
                <a:solidFill>
                  <a:srgbClr val="C00000"/>
                </a:solidFill>
                <a:latin typeface="+mn-lt"/>
              </a:rPr>
              <a:t>igitorum</a:t>
            </a:r>
            <a:r>
              <a:rPr lang="en-GB" sz="2000" dirty="0">
                <a:solidFill>
                  <a:srgbClr val="C00000"/>
                </a:solidFill>
                <a:latin typeface="+mn-lt"/>
              </a:rPr>
              <a:t> longus </a:t>
            </a:r>
          </a:p>
          <a:p>
            <a:r>
              <a:rPr lang="en-GB" sz="2000" dirty="0">
                <a:latin typeface="+mn-lt"/>
              </a:rPr>
              <a:t>6. </a:t>
            </a:r>
            <a:r>
              <a:rPr lang="en-GB" sz="2000" u="sng" dirty="0" err="1">
                <a:solidFill>
                  <a:srgbClr val="C00000"/>
                </a:solidFill>
                <a:latin typeface="+mn-lt"/>
              </a:rPr>
              <a:t>P</a:t>
            </a:r>
            <a:r>
              <a:rPr lang="en-GB" sz="2000" dirty="0" err="1">
                <a:solidFill>
                  <a:srgbClr val="C00000"/>
                </a:solidFill>
                <a:latin typeface="+mn-lt"/>
              </a:rPr>
              <a:t>eroneos</a:t>
            </a:r>
            <a:r>
              <a:rPr lang="en-GB" sz="2000" dirty="0">
                <a:solidFill>
                  <a:srgbClr val="C00000"/>
                </a:solidFill>
                <a:latin typeface="+mn-lt"/>
              </a:rPr>
              <a:t> </a:t>
            </a:r>
            <a:r>
              <a:rPr lang="en-GB" sz="2000" dirty="0" err="1">
                <a:solidFill>
                  <a:srgbClr val="C00000"/>
                </a:solidFill>
                <a:latin typeface="+mn-lt"/>
              </a:rPr>
              <a:t>tertius</a:t>
            </a:r>
            <a:r>
              <a:rPr lang="en-GB" sz="2000" dirty="0">
                <a:solidFill>
                  <a:srgbClr val="C00000"/>
                </a:solidFill>
                <a:latin typeface="+mn-lt"/>
              </a:rPr>
              <a:t> </a:t>
            </a:r>
          </a:p>
          <a:p>
            <a:endParaRPr lang="en-US" sz="2000" dirty="0">
              <a:solidFill>
                <a:schemeClr val="bg1">
                  <a:lumMod val="65000"/>
                </a:schemeClr>
              </a:solidFill>
              <a:latin typeface="+mn-lt"/>
            </a:endParaRPr>
          </a:p>
          <a:p>
            <a:r>
              <a:rPr lang="en-GB" sz="2000" dirty="0">
                <a:solidFill>
                  <a:schemeClr val="bg1">
                    <a:lumMod val="65000"/>
                  </a:schemeClr>
                </a:solidFill>
                <a:latin typeface="+mn-lt"/>
              </a:rPr>
              <a:t>To memorize: Tom Has a Very Nice Dog and Pigeon</a:t>
            </a:r>
          </a:p>
        </p:txBody>
      </p:sp>
    </p:spTree>
    <p:extLst>
      <p:ext uri="{BB962C8B-B14F-4D97-AF65-F5344CB8AC3E}">
        <p14:creationId xmlns:p14="http://schemas.microsoft.com/office/powerpoint/2010/main" val="92994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746316"/>
            <a:ext cx="5181600" cy="4351338"/>
          </a:xfrm>
        </p:spPr>
        <p:txBody>
          <a:bodyPr>
            <a:normAutofit/>
          </a:bodyPr>
          <a:lstStyle/>
          <a:p>
            <a:pPr marL="177800" indent="0">
              <a:buNone/>
            </a:pPr>
            <a:r>
              <a:rPr lang="en-US" i="1" dirty="0">
                <a:solidFill>
                  <a:schemeClr val="tx1"/>
                </a:solidFill>
                <a:latin typeface="Calibri" panose="020F0502020204030204" pitchFamily="34" charset="0"/>
              </a:rPr>
              <a:t>Leaders:</a:t>
            </a:r>
            <a:endParaRPr lang="en-GB" i="1" dirty="0">
              <a:solidFill>
                <a:schemeClr val="tx1"/>
              </a:solidFill>
              <a:latin typeface="Calibri" panose="020F0502020204030204" pitchFamily="34" charset="0"/>
            </a:endParaRPr>
          </a:p>
          <a:p>
            <a:pPr marL="177800" indent="0">
              <a:buNone/>
            </a:pPr>
            <a:r>
              <a:rPr lang="en-GB" sz="2400" dirty="0">
                <a:latin typeface="Calibri" panose="020F0502020204030204" pitchFamily="34" charset="0"/>
              </a:rPr>
              <a:t>Mohammed </a:t>
            </a:r>
            <a:r>
              <a:rPr lang="en-GB" sz="2400" dirty="0" err="1">
                <a:latin typeface="Calibri" panose="020F0502020204030204" pitchFamily="34" charset="0"/>
              </a:rPr>
              <a:t>Ghandour</a:t>
            </a:r>
            <a:r>
              <a:rPr lang="en-GB" sz="2400" dirty="0">
                <a:latin typeface="Calibri" panose="020F0502020204030204" pitchFamily="34" charset="0"/>
              </a:rPr>
              <a:t> </a:t>
            </a:r>
          </a:p>
          <a:p>
            <a:pPr marL="177800" indent="0">
              <a:buNone/>
            </a:pPr>
            <a:r>
              <a:rPr lang="en-US" sz="2400" dirty="0">
                <a:solidFill>
                  <a:schemeClr val="tx1"/>
                </a:solidFill>
                <a:latin typeface="Calibri" panose="020F0502020204030204" pitchFamily="34" charset="0"/>
              </a:rPr>
              <a:t>Jawaher Abanumy</a:t>
            </a:r>
            <a:endParaRPr lang="en-GB" sz="4000" dirty="0">
              <a:solidFill>
                <a:schemeClr val="tx1"/>
              </a:solidFill>
              <a:latin typeface="Calibri" panose="020F0502020204030204" pitchFamily="34" charset="0"/>
            </a:endParaRPr>
          </a:p>
        </p:txBody>
      </p:sp>
      <p:grpSp>
        <p:nvGrpSpPr>
          <p:cNvPr id="11" name="Group 10"/>
          <p:cNvGrpSpPr/>
          <p:nvPr/>
        </p:nvGrpSpPr>
        <p:grpSpPr>
          <a:xfrm>
            <a:off x="4030873" y="4494765"/>
            <a:ext cx="3923939" cy="972221"/>
            <a:chOff x="2927787" y="4046711"/>
            <a:chExt cx="3923939" cy="972221"/>
          </a:xfrm>
        </p:grpSpPr>
        <p:sp>
          <p:nvSpPr>
            <p:cNvPr id="2" name="TextBox 1"/>
            <p:cNvSpPr txBox="1"/>
            <p:nvPr/>
          </p:nvSpPr>
          <p:spPr>
            <a:xfrm>
              <a:off x="3487052" y="4086072"/>
              <a:ext cx="3364674" cy="369332"/>
            </a:xfrm>
            <a:prstGeom prst="rect">
              <a:avLst/>
            </a:prstGeom>
            <a:noFill/>
            <a:ln>
              <a:noFill/>
            </a:ln>
          </p:spPr>
          <p:txBody>
            <a:bodyPr wrap="square" rtlCol="0">
              <a:spAutoFit/>
            </a:bodyPr>
            <a:lstStyle/>
            <a:p>
              <a:r>
                <a:rPr lang="en-US" sz="1800" i="1" dirty="0">
                  <a:solidFill>
                    <a:srgbClr val="7BBF26"/>
                  </a:solidFill>
                </a:rPr>
                <a:t>anatomyteam436@gmail.com</a:t>
              </a:r>
              <a:endParaRPr lang="en-GB" sz="1600" i="1" dirty="0">
                <a:solidFill>
                  <a:srgbClr val="7BBF26"/>
                </a:solidFill>
              </a:endParaRPr>
            </a:p>
          </p:txBody>
        </p:sp>
        <p:pic>
          <p:nvPicPr>
            <p:cNvPr id="1026" name="Picture 2" descr="https://d30y9cdsu7xlg0.cloudfront.net/png/12462-200.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046711"/>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87052" y="4649600"/>
              <a:ext cx="3364674" cy="369332"/>
            </a:xfrm>
            <a:prstGeom prst="rect">
              <a:avLst/>
            </a:prstGeom>
            <a:noFill/>
            <a:ln>
              <a:noFill/>
            </a:ln>
          </p:spPr>
          <p:txBody>
            <a:bodyPr wrap="square" rtlCol="0">
              <a:spAutoFit/>
            </a:bodyPr>
            <a:lstStyle/>
            <a:p>
              <a:r>
                <a:rPr lang="en-US" sz="1800" i="1" dirty="0">
                  <a:solidFill>
                    <a:srgbClr val="55ACEE"/>
                  </a:solidFill>
                </a:rPr>
                <a:t>@anatomy436</a:t>
              </a:r>
              <a:endParaRPr lang="en-GB" sz="1600" i="1" dirty="0">
                <a:solidFill>
                  <a:srgbClr val="55ACEE"/>
                </a:solidFill>
              </a:endParaRPr>
            </a:p>
          </p:txBody>
        </p:sp>
      </p:grpSp>
      <p:pic>
        <p:nvPicPr>
          <p:cNvPr id="10"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56317"/>
          <a:stretch/>
        </p:blipFill>
        <p:spPr>
          <a:xfrm>
            <a:off x="0" y="0"/>
            <a:ext cx="3744686" cy="6858000"/>
          </a:xfrm>
        </p:spPr>
      </p:pic>
      <p:sp>
        <p:nvSpPr>
          <p:cNvPr id="13" name="Text Placeholder 4"/>
          <p:cNvSpPr txBox="1">
            <a:spLocks/>
          </p:cNvSpPr>
          <p:nvPr/>
        </p:nvSpPr>
        <p:spPr>
          <a:xfrm>
            <a:off x="7714343" y="746316"/>
            <a:ext cx="44776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buFont typeface="Arial" panose="020B0604020202020204" pitchFamily="34" charset="0"/>
              <a:buNone/>
            </a:pPr>
            <a:r>
              <a:rPr lang="en-US" i="1" dirty="0">
                <a:latin typeface="Calibri" panose="020F0502020204030204" pitchFamily="34" charset="0"/>
              </a:rPr>
              <a:t>Members:</a:t>
            </a:r>
            <a:endParaRPr lang="en-GB" i="1" dirty="0">
              <a:latin typeface="Calibri" panose="020F0502020204030204" pitchFamily="34" charset="0"/>
            </a:endParaRPr>
          </a:p>
          <a:p>
            <a:pPr marL="177800" indent="0">
              <a:buNone/>
            </a:pPr>
            <a:r>
              <a:rPr lang="en-GB" sz="2400" dirty="0"/>
              <a:t>Mohammed Alyousef</a:t>
            </a:r>
          </a:p>
          <a:p>
            <a:pPr marL="177800" indent="0">
              <a:buNone/>
            </a:pPr>
            <a:r>
              <a:rPr lang="en-GB" sz="2400" dirty="0"/>
              <a:t>Khalid </a:t>
            </a:r>
            <a:r>
              <a:rPr lang="en-GB" sz="2400" dirty="0" err="1"/>
              <a:t>Aleedan</a:t>
            </a:r>
            <a:endParaRPr lang="en-GB" sz="2400" dirty="0"/>
          </a:p>
          <a:p>
            <a:pPr marL="177800" indent="0">
              <a:buNone/>
            </a:pPr>
            <a:r>
              <a:rPr lang="en-US" sz="2400" dirty="0" err="1"/>
              <a:t>Shatha</a:t>
            </a:r>
            <a:r>
              <a:rPr lang="en-US" sz="2400" dirty="0"/>
              <a:t> </a:t>
            </a:r>
            <a:r>
              <a:rPr lang="en-US" sz="2400" dirty="0" err="1"/>
              <a:t>Alghaihb</a:t>
            </a:r>
            <a:endParaRPr lang="en-GB" sz="2400" dirty="0"/>
          </a:p>
          <a:p>
            <a:pPr marL="177800" indent="0">
              <a:buNone/>
            </a:pPr>
            <a:r>
              <a:rPr lang="en-GB" sz="2400" dirty="0"/>
              <a:t>Rana </a:t>
            </a:r>
            <a:r>
              <a:rPr lang="en-GB" sz="2400" dirty="0" err="1"/>
              <a:t>Barasain</a:t>
            </a:r>
            <a:endParaRPr lang="en-GB" sz="2400" dirty="0"/>
          </a:p>
          <a:p>
            <a:pPr marL="177800" indent="0">
              <a:buNone/>
            </a:pPr>
            <a:r>
              <a:rPr lang="en-GB" sz="2400" dirty="0" err="1"/>
              <a:t>Jumana</a:t>
            </a:r>
            <a:r>
              <a:rPr lang="en-GB" sz="2400" dirty="0"/>
              <a:t> </a:t>
            </a:r>
            <a:r>
              <a:rPr lang="en-GB" sz="2400" dirty="0" err="1"/>
              <a:t>Alghtani</a:t>
            </a:r>
            <a:endParaRPr lang="en-GB" dirty="0">
              <a:latin typeface="Calibri" panose="020F0502020204030204" pitchFamily="34" charset="0"/>
            </a:endParaRPr>
          </a:p>
        </p:txBody>
      </p:sp>
      <p:sp>
        <p:nvSpPr>
          <p:cNvPr id="4" name="TextBox 3"/>
          <p:cNvSpPr txBox="1"/>
          <p:nvPr/>
        </p:nvSpPr>
        <p:spPr>
          <a:xfrm>
            <a:off x="8396494" y="5071349"/>
            <a:ext cx="3113353" cy="400110"/>
          </a:xfrm>
          <a:prstGeom prst="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000" dirty="0">
                <a:latin typeface="+mn-lt"/>
              </a:rPr>
              <a:t>Special Thanks to TEAM </a:t>
            </a:r>
            <a:r>
              <a:rPr lang="en-US" sz="2000" b="1" dirty="0">
                <a:latin typeface="+mn-lt"/>
              </a:rPr>
              <a:t>435</a:t>
            </a:r>
          </a:p>
        </p:txBody>
      </p:sp>
    </p:spTree>
    <p:extLst>
      <p:ext uri="{BB962C8B-B14F-4D97-AF65-F5344CB8AC3E}">
        <p14:creationId xmlns:p14="http://schemas.microsoft.com/office/powerpoint/2010/main" val="200269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311" y="578225"/>
            <a:ext cx="6384677" cy="5208066"/>
          </a:xfrm>
        </p:spPr>
        <p:txBody>
          <a:bodyPr>
            <a:noAutofit/>
          </a:bodyPr>
          <a:lstStyle/>
          <a:p>
            <a:r>
              <a:rPr lang="en-US" sz="2000" b="1" dirty="0">
                <a:latin typeface="+mn-lt"/>
              </a:rPr>
              <a:t>On evaluation of the hand function the physician holds 3</a:t>
            </a:r>
            <a:br>
              <a:rPr lang="en-US" sz="2000" b="1" dirty="0">
                <a:latin typeface="+mn-lt"/>
              </a:rPr>
            </a:br>
            <a:r>
              <a:rPr lang="en-US" sz="2000" b="1" dirty="0">
                <a:latin typeface="+mn-lt"/>
              </a:rPr>
              <a:t>fingers in extended position and asked the patient to flex the</a:t>
            </a:r>
            <a:br>
              <a:rPr lang="en-US" sz="2000" b="1" dirty="0">
                <a:latin typeface="+mn-lt"/>
              </a:rPr>
            </a:br>
            <a:r>
              <a:rPr lang="en-US" sz="2000" b="1" dirty="0">
                <a:latin typeface="+mn-lt"/>
              </a:rPr>
              <a:t>proximal interphalangeal joint of the middle finger.</a:t>
            </a:r>
            <a:br>
              <a:rPr lang="en-US" sz="2000" b="1" dirty="0">
                <a:latin typeface="+mn-lt"/>
              </a:rPr>
            </a:br>
            <a:br>
              <a:rPr lang="en-US" sz="2000" b="1" dirty="0">
                <a:latin typeface="+mn-lt"/>
              </a:rPr>
            </a:br>
            <a:r>
              <a:rPr lang="en-US" sz="2000" dirty="0">
                <a:solidFill>
                  <a:srgbClr val="FF0000"/>
                </a:solidFill>
                <a:latin typeface="+mn-lt"/>
              </a:rPr>
              <a:t> </a:t>
            </a:r>
            <a:r>
              <a:rPr lang="en-US" sz="2000" b="1" dirty="0">
                <a:latin typeface="+mn-lt"/>
              </a:rPr>
              <a:t>Which muscle is the doctor testing?</a:t>
            </a:r>
            <a:br>
              <a:rPr lang="en-US" sz="2000" b="1" dirty="0">
                <a:solidFill>
                  <a:srgbClr val="FF0000"/>
                </a:solidFill>
                <a:latin typeface="+mn-lt"/>
              </a:rPr>
            </a:br>
            <a:r>
              <a:rPr lang="en-US" sz="2000" dirty="0">
                <a:latin typeface="+mn-lt"/>
              </a:rPr>
              <a:t> </a:t>
            </a:r>
            <a:r>
              <a:rPr lang="en-US" sz="2000" dirty="0">
                <a:solidFill>
                  <a:srgbClr val="C00000"/>
                </a:solidFill>
                <a:latin typeface="+mn-lt"/>
              </a:rPr>
              <a:t>Flexor digitorum </a:t>
            </a:r>
            <a:r>
              <a:rPr lang="en-US" sz="2000" dirty="0" err="1">
                <a:solidFill>
                  <a:srgbClr val="C00000"/>
                </a:solidFill>
                <a:latin typeface="+mn-lt"/>
              </a:rPr>
              <a:t>superficialis</a:t>
            </a:r>
            <a:r>
              <a:rPr lang="en-US" sz="2000" dirty="0">
                <a:latin typeface="+mn-lt"/>
              </a:rPr>
              <a:t>.</a:t>
            </a:r>
            <a:br>
              <a:rPr lang="en-US" sz="2000" dirty="0">
                <a:latin typeface="+mn-lt"/>
              </a:rPr>
            </a:br>
            <a:br>
              <a:rPr lang="en-US" sz="2000" dirty="0">
                <a:latin typeface="+mn-lt"/>
              </a:rPr>
            </a:br>
            <a:r>
              <a:rPr lang="en-US" sz="2000" b="1" dirty="0">
                <a:latin typeface="+mn-lt"/>
              </a:rPr>
              <a:t>Which nerve is supplying this muscle?</a:t>
            </a:r>
            <a:br>
              <a:rPr lang="en-US" sz="2000" b="1" dirty="0">
                <a:latin typeface="+mn-lt"/>
              </a:rPr>
            </a:br>
            <a:r>
              <a:rPr lang="en-US" sz="2000" dirty="0">
                <a:latin typeface="+mn-lt"/>
              </a:rPr>
              <a:t> </a:t>
            </a:r>
            <a:r>
              <a:rPr lang="en-US" sz="2000" dirty="0">
                <a:solidFill>
                  <a:srgbClr val="FFC000"/>
                </a:solidFill>
                <a:latin typeface="+mn-lt"/>
              </a:rPr>
              <a:t>Median nerve</a:t>
            </a:r>
            <a:r>
              <a:rPr lang="en-US" sz="2000" dirty="0">
                <a:latin typeface="+mn-lt"/>
              </a:rPr>
              <a:t>.( c5,6,7,8 ,T1 )</a:t>
            </a:r>
            <a:br>
              <a:rPr lang="en-US" sz="2000" dirty="0">
                <a:latin typeface="+mn-lt"/>
              </a:rPr>
            </a:br>
            <a:r>
              <a:rPr lang="en-US" sz="2000" dirty="0">
                <a:latin typeface="+mn-lt"/>
              </a:rPr>
              <a:t> </a:t>
            </a:r>
            <a:r>
              <a:rPr lang="en-US" sz="2000" dirty="0">
                <a:solidFill>
                  <a:schemeClr val="bg1">
                    <a:lumMod val="50000"/>
                  </a:schemeClr>
                </a:solidFill>
                <a:latin typeface="+mn-lt"/>
              </a:rPr>
              <a:t>All the Flexor muscle are supplied by Median nerve , Except: Flexor carpi </a:t>
            </a:r>
            <a:r>
              <a:rPr lang="en-US" sz="2000" dirty="0" err="1">
                <a:solidFill>
                  <a:schemeClr val="bg1">
                    <a:lumMod val="50000"/>
                  </a:schemeClr>
                </a:solidFill>
                <a:latin typeface="+mn-lt"/>
              </a:rPr>
              <a:t>ulnaris</a:t>
            </a:r>
            <a:r>
              <a:rPr lang="en-US" sz="2000" dirty="0">
                <a:solidFill>
                  <a:schemeClr val="bg1">
                    <a:lumMod val="50000"/>
                  </a:schemeClr>
                </a:solidFill>
                <a:latin typeface="+mn-lt"/>
              </a:rPr>
              <a:t> and medial 1 and ½ of flexor digitorum profundus .</a:t>
            </a:r>
          </a:p>
        </p:txBody>
      </p:sp>
      <p:pic>
        <p:nvPicPr>
          <p:cNvPr id="3" name="Picture 2"/>
          <p:cNvPicPr>
            <a:picLocks noChangeAspect="1"/>
          </p:cNvPicPr>
          <p:nvPr/>
        </p:nvPicPr>
        <p:blipFill rotWithShape="1">
          <a:blip r:embed="rId2"/>
          <a:srcRect l="5964" t="3617" r="3789" b="4525"/>
          <a:stretch/>
        </p:blipFill>
        <p:spPr>
          <a:xfrm>
            <a:off x="7703996" y="415217"/>
            <a:ext cx="3766782" cy="3701908"/>
          </a:xfrm>
          <a:prstGeom prst="rect">
            <a:avLst/>
          </a:prstGeom>
        </p:spPr>
      </p:pic>
      <p:pic>
        <p:nvPicPr>
          <p:cNvPr id="4" name="Picture 3"/>
          <p:cNvPicPr>
            <a:picLocks noChangeAspect="1"/>
          </p:cNvPicPr>
          <p:nvPr/>
        </p:nvPicPr>
        <p:blipFill>
          <a:blip r:embed="rId3"/>
          <a:stretch>
            <a:fillRect/>
          </a:stretch>
        </p:blipFill>
        <p:spPr>
          <a:xfrm>
            <a:off x="7878808" y="4203113"/>
            <a:ext cx="3201568" cy="2409326"/>
          </a:xfrm>
          <a:prstGeom prst="rect">
            <a:avLst/>
          </a:prstGeom>
        </p:spPr>
      </p:pic>
      <p:sp>
        <p:nvSpPr>
          <p:cNvPr id="5" name="Rectangle 4"/>
          <p:cNvSpPr/>
          <p:nvPr/>
        </p:nvSpPr>
        <p:spPr>
          <a:xfrm>
            <a:off x="283658" y="1306172"/>
            <a:ext cx="731289"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Q3</a:t>
            </a:r>
          </a:p>
        </p:txBody>
      </p:sp>
    </p:spTree>
    <p:extLst>
      <p:ext uri="{BB962C8B-B14F-4D97-AF65-F5344CB8AC3E}">
        <p14:creationId xmlns:p14="http://schemas.microsoft.com/office/powerpoint/2010/main" val="3719807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233" y="825962"/>
            <a:ext cx="5173438" cy="4595836"/>
          </a:xfrm>
        </p:spPr>
        <p:txBody>
          <a:bodyPr>
            <a:noAutofit/>
          </a:bodyPr>
          <a:lstStyle/>
          <a:p>
            <a:r>
              <a:rPr lang="en-US" sz="2000" b="1" dirty="0">
                <a:latin typeface="+mn-lt"/>
              </a:rPr>
              <a:t>A 33-year-old male had a fracture of his left </a:t>
            </a:r>
            <a:r>
              <a:rPr lang="en-US" sz="2000" b="1" dirty="0" err="1">
                <a:latin typeface="+mn-lt"/>
              </a:rPr>
              <a:t>humerus</a:t>
            </a:r>
            <a:r>
              <a:rPr lang="en-US" sz="2000" b="1" dirty="0">
                <a:latin typeface="+mn-lt"/>
              </a:rPr>
              <a:t> at the level of the spiral groove. 2 months later he cannot extends his left wrist or the left fingers.</a:t>
            </a:r>
            <a:br>
              <a:rPr lang="en-US" sz="2000" b="1" dirty="0">
                <a:latin typeface="+mn-lt"/>
              </a:rPr>
            </a:br>
            <a:br>
              <a:rPr lang="en-US" sz="2000" b="1" dirty="0">
                <a:latin typeface="+mn-lt"/>
              </a:rPr>
            </a:br>
            <a:r>
              <a:rPr lang="en-US" sz="2000" dirty="0">
                <a:latin typeface="+mn-lt"/>
              </a:rPr>
              <a:t> </a:t>
            </a:r>
            <a:r>
              <a:rPr lang="en-US" sz="2000" b="1" dirty="0">
                <a:latin typeface="+mn-lt"/>
              </a:rPr>
              <a:t>Which nerve is most likely injured?</a:t>
            </a:r>
            <a:br>
              <a:rPr lang="en-US" sz="2000" b="1" dirty="0">
                <a:latin typeface="+mn-lt"/>
              </a:rPr>
            </a:br>
            <a:r>
              <a:rPr lang="en-US" sz="2000" dirty="0">
                <a:solidFill>
                  <a:srgbClr val="FFC000"/>
                </a:solidFill>
                <a:latin typeface="+mn-lt"/>
              </a:rPr>
              <a:t> Radial nerve </a:t>
            </a:r>
            <a:r>
              <a:rPr lang="en-US" sz="2000" dirty="0">
                <a:latin typeface="+mn-lt"/>
              </a:rPr>
              <a:t>(posterior cord)</a:t>
            </a:r>
            <a:br>
              <a:rPr lang="en-US" sz="2000" dirty="0">
                <a:latin typeface="+mn-lt"/>
              </a:rPr>
            </a:br>
            <a:br>
              <a:rPr lang="en-US" sz="2000" dirty="0">
                <a:latin typeface="+mn-lt"/>
              </a:rPr>
            </a:br>
            <a:r>
              <a:rPr lang="en-US" sz="2000" b="1" dirty="0">
                <a:latin typeface="+mn-lt"/>
              </a:rPr>
              <a:t>Describe the area of cutaneous loss?</a:t>
            </a:r>
            <a:br>
              <a:rPr lang="en-US" sz="2000" b="1" dirty="0">
                <a:latin typeface="+mn-lt"/>
              </a:rPr>
            </a:br>
            <a:r>
              <a:rPr lang="en-US" sz="2000" dirty="0">
                <a:latin typeface="+mn-lt"/>
              </a:rPr>
              <a:t>Lateral 2/3 of dorsal aspect of the hand and lateral 3 and 1/2 fingers up to the middle phalanges.</a:t>
            </a:r>
          </a:p>
        </p:txBody>
      </p:sp>
      <p:pic>
        <p:nvPicPr>
          <p:cNvPr id="3" name="Picture 2"/>
          <p:cNvPicPr>
            <a:picLocks noChangeAspect="1"/>
          </p:cNvPicPr>
          <p:nvPr/>
        </p:nvPicPr>
        <p:blipFill>
          <a:blip r:embed="rId2"/>
          <a:stretch>
            <a:fillRect/>
          </a:stretch>
        </p:blipFill>
        <p:spPr>
          <a:xfrm>
            <a:off x="7613737" y="1092787"/>
            <a:ext cx="3807672" cy="4794281"/>
          </a:xfrm>
          <a:prstGeom prst="rect">
            <a:avLst/>
          </a:prstGeom>
        </p:spPr>
      </p:pic>
      <p:sp>
        <p:nvSpPr>
          <p:cNvPr id="4" name="Rectangle 3"/>
          <p:cNvSpPr/>
          <p:nvPr/>
        </p:nvSpPr>
        <p:spPr>
          <a:xfrm>
            <a:off x="401944" y="1353972"/>
            <a:ext cx="731289"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Q4</a:t>
            </a:r>
          </a:p>
        </p:txBody>
      </p:sp>
    </p:spTree>
    <p:extLst>
      <p:ext uri="{BB962C8B-B14F-4D97-AF65-F5344CB8AC3E}">
        <p14:creationId xmlns:p14="http://schemas.microsoft.com/office/powerpoint/2010/main" val="126336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570" y="1273504"/>
            <a:ext cx="6277101" cy="3580884"/>
          </a:xfrm>
        </p:spPr>
        <p:txBody>
          <a:bodyPr>
            <a:noAutofit/>
          </a:bodyPr>
          <a:lstStyle/>
          <a:p>
            <a:r>
              <a:rPr lang="en-US" sz="2000" b="1" dirty="0">
                <a:latin typeface="+mn-lt"/>
              </a:rPr>
              <a:t>A physician performs a tendon reflex.</a:t>
            </a:r>
            <a:br>
              <a:rPr lang="en-US" sz="2000" b="1" dirty="0">
                <a:latin typeface="+mn-lt"/>
              </a:rPr>
            </a:br>
            <a:br>
              <a:rPr lang="en-US" sz="2000" b="1" dirty="0">
                <a:latin typeface="+mn-lt"/>
              </a:rPr>
            </a:br>
            <a:r>
              <a:rPr lang="en-US" sz="2000" dirty="0">
                <a:latin typeface="+mn-lt"/>
              </a:rPr>
              <a:t> </a:t>
            </a:r>
            <a:r>
              <a:rPr lang="en-US" sz="2000" b="1" dirty="0">
                <a:latin typeface="+mn-lt"/>
              </a:rPr>
              <a:t>Which tendon reflex he is testing?</a:t>
            </a:r>
            <a:br>
              <a:rPr lang="en-US" sz="2000" b="1" dirty="0">
                <a:latin typeface="+mn-lt"/>
              </a:rPr>
            </a:br>
            <a:r>
              <a:rPr lang="en-US" sz="2000" dirty="0">
                <a:latin typeface="+mn-lt"/>
              </a:rPr>
              <a:t> Biceps reflex.</a:t>
            </a:r>
            <a:br>
              <a:rPr lang="en-US" sz="2000" dirty="0">
                <a:latin typeface="+mn-lt"/>
              </a:rPr>
            </a:br>
            <a:br>
              <a:rPr lang="en-US" sz="2000" dirty="0">
                <a:latin typeface="+mn-lt"/>
              </a:rPr>
            </a:br>
            <a:r>
              <a:rPr lang="en-US" sz="2000" dirty="0">
                <a:solidFill>
                  <a:srgbClr val="FF0000"/>
                </a:solidFill>
                <a:latin typeface="+mn-lt"/>
              </a:rPr>
              <a:t> </a:t>
            </a:r>
            <a:r>
              <a:rPr lang="en-US" sz="2000" b="1" dirty="0">
                <a:latin typeface="+mn-lt"/>
              </a:rPr>
              <a:t>What is the nerve supply of the tested muscle?</a:t>
            </a:r>
            <a:br>
              <a:rPr lang="en-US" sz="2000" b="1" dirty="0">
                <a:solidFill>
                  <a:srgbClr val="FF0000"/>
                </a:solidFill>
                <a:latin typeface="+mn-lt"/>
              </a:rPr>
            </a:br>
            <a:r>
              <a:rPr lang="en-US" sz="2000" dirty="0">
                <a:latin typeface="+mn-lt"/>
              </a:rPr>
              <a:t> </a:t>
            </a:r>
            <a:r>
              <a:rPr lang="en-US" sz="2000" dirty="0">
                <a:solidFill>
                  <a:srgbClr val="FFCC00"/>
                </a:solidFill>
                <a:latin typeface="+mn-lt"/>
              </a:rPr>
              <a:t>Musculocutaneous</a:t>
            </a:r>
            <a:r>
              <a:rPr lang="en-US" sz="2000" dirty="0">
                <a:latin typeface="+mn-lt"/>
              </a:rPr>
              <a:t> </a:t>
            </a:r>
            <a:r>
              <a:rPr lang="en-US" sz="2000" dirty="0">
                <a:solidFill>
                  <a:srgbClr val="FFCC00"/>
                </a:solidFill>
                <a:latin typeface="+mn-lt"/>
              </a:rPr>
              <a:t>nerve</a:t>
            </a:r>
            <a:r>
              <a:rPr lang="en-US" sz="2000" dirty="0">
                <a:latin typeface="+mn-lt"/>
              </a:rPr>
              <a:t>.</a:t>
            </a:r>
            <a:br>
              <a:rPr lang="en-US" sz="2000" dirty="0">
                <a:latin typeface="+mn-lt"/>
              </a:rPr>
            </a:br>
            <a:br>
              <a:rPr lang="en-US" sz="2000" dirty="0">
                <a:latin typeface="+mn-lt"/>
              </a:rPr>
            </a:br>
            <a:r>
              <a:rPr lang="en-US" sz="2000" dirty="0">
                <a:latin typeface="+mn-lt"/>
              </a:rPr>
              <a:t> </a:t>
            </a:r>
            <a:r>
              <a:rPr lang="en-US" sz="2000" b="1" dirty="0">
                <a:latin typeface="+mn-lt"/>
              </a:rPr>
              <a:t>Which cord gives this nerve?</a:t>
            </a:r>
            <a:br>
              <a:rPr lang="en-US" sz="2000" b="1" dirty="0">
                <a:latin typeface="+mn-lt"/>
              </a:rPr>
            </a:br>
            <a:r>
              <a:rPr lang="en-US" sz="2000" dirty="0">
                <a:latin typeface="+mn-lt"/>
              </a:rPr>
              <a:t> Lateral cord. (C5, C6 and C7)</a:t>
            </a:r>
          </a:p>
        </p:txBody>
      </p:sp>
      <p:pic>
        <p:nvPicPr>
          <p:cNvPr id="3" name="Picture 2"/>
          <p:cNvPicPr>
            <a:picLocks noChangeAspect="1"/>
          </p:cNvPicPr>
          <p:nvPr/>
        </p:nvPicPr>
        <p:blipFill>
          <a:blip r:embed="rId2"/>
          <a:stretch>
            <a:fillRect/>
          </a:stretch>
        </p:blipFill>
        <p:spPr>
          <a:xfrm>
            <a:off x="7713406" y="849962"/>
            <a:ext cx="3517564" cy="5023422"/>
          </a:xfrm>
          <a:prstGeom prst="rect">
            <a:avLst/>
          </a:prstGeom>
        </p:spPr>
      </p:pic>
      <p:sp>
        <p:nvSpPr>
          <p:cNvPr id="4" name="Rectangle 3"/>
          <p:cNvSpPr/>
          <p:nvPr/>
        </p:nvSpPr>
        <p:spPr>
          <a:xfrm>
            <a:off x="441281" y="1542658"/>
            <a:ext cx="731289"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Q5</a:t>
            </a:r>
          </a:p>
        </p:txBody>
      </p:sp>
    </p:spTree>
    <p:extLst>
      <p:ext uri="{BB962C8B-B14F-4D97-AF65-F5344CB8AC3E}">
        <p14:creationId xmlns:p14="http://schemas.microsoft.com/office/powerpoint/2010/main" val="122431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595" y="762253"/>
            <a:ext cx="6142028" cy="4685551"/>
          </a:xfrm>
        </p:spPr>
        <p:txBody>
          <a:bodyPr>
            <a:noAutofit/>
          </a:bodyPr>
          <a:lstStyle/>
          <a:p>
            <a:r>
              <a:rPr lang="en-US" sz="2000" b="1" dirty="0">
                <a:latin typeface="+mn-lt"/>
              </a:rPr>
              <a:t>On evaluation of the hand function, the physician asked the patient to flex the terminal phalanx of the right index finger.</a:t>
            </a:r>
            <a:br>
              <a:rPr lang="en-US" sz="2000" b="1" dirty="0">
                <a:latin typeface="+mn-lt"/>
              </a:rPr>
            </a:br>
            <a:br>
              <a:rPr lang="en-US" sz="2000" b="1" dirty="0">
                <a:latin typeface="+mn-lt"/>
              </a:rPr>
            </a:br>
            <a:r>
              <a:rPr lang="en-US" sz="2000" b="1" dirty="0">
                <a:latin typeface="+mn-lt"/>
              </a:rPr>
              <a:t>Which muscle the physician is testing?</a:t>
            </a:r>
            <a:br>
              <a:rPr lang="en-US" sz="2000" b="1" dirty="0">
                <a:latin typeface="+mn-lt"/>
              </a:rPr>
            </a:br>
            <a:r>
              <a:rPr lang="en-US" sz="2000" dirty="0">
                <a:solidFill>
                  <a:srgbClr val="C00000"/>
                </a:solidFill>
                <a:latin typeface="+mn-lt"/>
              </a:rPr>
              <a:t>Flexor digitorum </a:t>
            </a:r>
            <a:r>
              <a:rPr lang="en-US" sz="2000" dirty="0" err="1">
                <a:solidFill>
                  <a:srgbClr val="C00000"/>
                </a:solidFill>
                <a:latin typeface="+mn-lt"/>
              </a:rPr>
              <a:t>profundus</a:t>
            </a:r>
            <a:r>
              <a:rPr lang="en-US" sz="2000" dirty="0">
                <a:latin typeface="+mn-lt"/>
              </a:rPr>
              <a:t>.</a:t>
            </a:r>
            <a:br>
              <a:rPr lang="en-US" sz="2000" dirty="0">
                <a:latin typeface="+mn-lt"/>
              </a:rPr>
            </a:br>
            <a:br>
              <a:rPr lang="en-US" sz="2000" dirty="0">
                <a:latin typeface="+mn-lt"/>
              </a:rPr>
            </a:br>
            <a:r>
              <a:rPr lang="en-US" sz="2000" b="1" dirty="0">
                <a:latin typeface="+mn-lt"/>
              </a:rPr>
              <a:t>What is the nerve supply he is testing?</a:t>
            </a:r>
            <a:br>
              <a:rPr lang="en-US" sz="2000" b="1" dirty="0">
                <a:latin typeface="+mn-lt"/>
              </a:rPr>
            </a:br>
            <a:r>
              <a:rPr lang="en-US" sz="2000" dirty="0">
                <a:solidFill>
                  <a:srgbClr val="FFCC00"/>
                </a:solidFill>
                <a:latin typeface="+mn-lt"/>
              </a:rPr>
              <a:t>Median nerve</a:t>
            </a:r>
            <a:r>
              <a:rPr lang="en-US" sz="2000" dirty="0">
                <a:latin typeface="+mn-lt"/>
              </a:rPr>
              <a:t>.</a:t>
            </a:r>
            <a:br>
              <a:rPr lang="en-US" sz="2000" dirty="0">
                <a:latin typeface="+mn-lt"/>
              </a:rPr>
            </a:br>
            <a:br>
              <a:rPr lang="en-US" sz="2000" dirty="0">
                <a:latin typeface="+mn-lt"/>
              </a:rPr>
            </a:br>
            <a:r>
              <a:rPr lang="en-US" sz="2000" dirty="0">
                <a:solidFill>
                  <a:schemeClr val="bg1">
                    <a:lumMod val="65000"/>
                  </a:schemeClr>
                </a:solidFill>
                <a:latin typeface="+mn-lt"/>
              </a:rPr>
              <a:t>FDP inserted into the base of the distal</a:t>
            </a:r>
            <a:br>
              <a:rPr lang="en-US" sz="2000" dirty="0">
                <a:solidFill>
                  <a:schemeClr val="bg1">
                    <a:lumMod val="65000"/>
                  </a:schemeClr>
                </a:solidFill>
                <a:latin typeface="+mn-lt"/>
              </a:rPr>
            </a:br>
            <a:r>
              <a:rPr lang="en-US" sz="2000" dirty="0">
                <a:solidFill>
                  <a:schemeClr val="bg1">
                    <a:lumMod val="65000"/>
                  </a:schemeClr>
                </a:solidFill>
                <a:latin typeface="+mn-lt"/>
              </a:rPr>
              <a:t>medial four fingers -&gt; the medial one</a:t>
            </a:r>
            <a:br>
              <a:rPr lang="en-US" sz="2000" dirty="0">
                <a:solidFill>
                  <a:schemeClr val="bg1">
                    <a:lumMod val="65000"/>
                  </a:schemeClr>
                </a:solidFill>
                <a:latin typeface="+mn-lt"/>
              </a:rPr>
            </a:br>
            <a:r>
              <a:rPr lang="en-US" sz="2000" dirty="0">
                <a:solidFill>
                  <a:schemeClr val="bg1">
                    <a:lumMod val="65000"/>
                  </a:schemeClr>
                </a:solidFill>
                <a:latin typeface="+mn-lt"/>
              </a:rPr>
              <a:t>and half finger is supplied by Ulnar</a:t>
            </a:r>
            <a:br>
              <a:rPr lang="en-US" sz="2000" dirty="0">
                <a:solidFill>
                  <a:schemeClr val="bg1">
                    <a:lumMod val="65000"/>
                  </a:schemeClr>
                </a:solidFill>
                <a:latin typeface="+mn-lt"/>
              </a:rPr>
            </a:br>
            <a:r>
              <a:rPr lang="en-US" sz="2000" dirty="0">
                <a:solidFill>
                  <a:schemeClr val="bg1">
                    <a:lumMod val="65000"/>
                  </a:schemeClr>
                </a:solidFill>
                <a:latin typeface="+mn-lt"/>
              </a:rPr>
              <a:t>nerve , the rest by median nerve</a:t>
            </a:r>
          </a:p>
        </p:txBody>
      </p:sp>
      <p:sp>
        <p:nvSpPr>
          <p:cNvPr id="3" name="Rectangle 2"/>
          <p:cNvSpPr/>
          <p:nvPr/>
        </p:nvSpPr>
        <p:spPr>
          <a:xfrm>
            <a:off x="147917" y="1066734"/>
            <a:ext cx="1271643" cy="584775"/>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Q7</a:t>
            </a:r>
          </a:p>
        </p:txBody>
      </p:sp>
      <p:pic>
        <p:nvPicPr>
          <p:cNvPr id="4" name="Picture 3"/>
          <p:cNvPicPr>
            <a:picLocks noChangeAspect="1"/>
          </p:cNvPicPr>
          <p:nvPr/>
        </p:nvPicPr>
        <p:blipFill rotWithShape="1">
          <a:blip r:embed="rId2"/>
          <a:srcRect l="3151" t="10514" b="3387"/>
          <a:stretch/>
        </p:blipFill>
        <p:spPr>
          <a:xfrm>
            <a:off x="7330131" y="1007795"/>
            <a:ext cx="4330418" cy="4440009"/>
          </a:xfrm>
          <a:prstGeom prst="rect">
            <a:avLst/>
          </a:prstGeom>
        </p:spPr>
      </p:pic>
    </p:spTree>
    <p:extLst>
      <p:ext uri="{BB962C8B-B14F-4D97-AF65-F5344CB8AC3E}">
        <p14:creationId xmlns:p14="http://schemas.microsoft.com/office/powerpoint/2010/main" val="273200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853" y="1254670"/>
            <a:ext cx="5806254" cy="4295586"/>
          </a:xfrm>
        </p:spPr>
        <p:txBody>
          <a:bodyPr>
            <a:noAutofit/>
          </a:bodyPr>
          <a:lstStyle/>
          <a:p>
            <a:r>
              <a:rPr lang="en-US" sz="2000" b="1" dirty="0">
                <a:latin typeface="+mn-lt"/>
              </a:rPr>
              <a:t>On evaluation of the peripheral circulation of diabetic patient, the physician put his fingers as shown in the next photo.</a:t>
            </a:r>
            <a:br>
              <a:rPr lang="en-US" sz="2000" b="1" dirty="0">
                <a:latin typeface="+mn-lt"/>
              </a:rPr>
            </a:br>
            <a:br>
              <a:rPr lang="en-US" sz="2000" b="1" dirty="0">
                <a:latin typeface="+mn-lt"/>
              </a:rPr>
            </a:br>
            <a:r>
              <a:rPr lang="en-US" sz="2000" b="1" dirty="0">
                <a:latin typeface="+mn-lt"/>
              </a:rPr>
              <a:t>Which artery he is trying to feel?</a:t>
            </a:r>
            <a:br>
              <a:rPr lang="en-US" sz="2000" b="1" dirty="0">
                <a:solidFill>
                  <a:srgbClr val="FF0000"/>
                </a:solidFill>
                <a:latin typeface="+mn-lt"/>
              </a:rPr>
            </a:br>
            <a:r>
              <a:rPr lang="en-US" sz="2000" dirty="0">
                <a:solidFill>
                  <a:schemeClr val="accent3">
                    <a:lumMod val="50000"/>
                  </a:schemeClr>
                </a:solidFill>
                <a:latin typeface="+mn-lt"/>
              </a:rPr>
              <a:t>Dorsalis pedis artery</a:t>
            </a:r>
            <a:r>
              <a:rPr lang="en-US" sz="2000" dirty="0">
                <a:latin typeface="+mn-lt"/>
              </a:rPr>
              <a:t>.</a:t>
            </a:r>
            <a:br>
              <a:rPr lang="en-US" sz="2000" dirty="0">
                <a:latin typeface="+mn-lt"/>
              </a:rPr>
            </a:br>
            <a:r>
              <a:rPr lang="en-US" sz="2000" dirty="0">
                <a:latin typeface="+mn-lt"/>
              </a:rPr>
              <a:t> </a:t>
            </a:r>
            <a:r>
              <a:rPr lang="en-US" sz="2000" dirty="0">
                <a:solidFill>
                  <a:schemeClr val="bg1">
                    <a:lumMod val="50000"/>
                  </a:schemeClr>
                </a:solidFill>
                <a:latin typeface="+mn-lt"/>
              </a:rPr>
              <a:t>(main blood supply for the toes)</a:t>
            </a:r>
            <a:br>
              <a:rPr lang="en-US" sz="2000" dirty="0">
                <a:solidFill>
                  <a:schemeClr val="bg1">
                    <a:lumMod val="50000"/>
                  </a:schemeClr>
                </a:solidFill>
                <a:latin typeface="+mn-lt"/>
              </a:rPr>
            </a:br>
            <a:br>
              <a:rPr lang="en-US" sz="2000" dirty="0">
                <a:solidFill>
                  <a:schemeClr val="bg1">
                    <a:lumMod val="50000"/>
                  </a:schemeClr>
                </a:solidFill>
                <a:latin typeface="+mn-lt"/>
              </a:rPr>
            </a:br>
            <a:r>
              <a:rPr lang="en-US" sz="2000" b="1" dirty="0">
                <a:latin typeface="+mn-lt"/>
              </a:rPr>
              <a:t>Which tendons descends on both sides of the artery in this area?</a:t>
            </a:r>
            <a:br>
              <a:rPr lang="en-US" sz="2000" b="1" dirty="0">
                <a:latin typeface="+mn-lt"/>
              </a:rPr>
            </a:br>
            <a:r>
              <a:rPr lang="en-US" sz="2000" dirty="0">
                <a:solidFill>
                  <a:srgbClr val="C00000"/>
                </a:solidFill>
                <a:latin typeface="+mn-lt"/>
              </a:rPr>
              <a:t>Extensor hallucis longus.</a:t>
            </a:r>
            <a:r>
              <a:rPr lang="en-US" sz="2000" dirty="0">
                <a:latin typeface="+mn-lt"/>
              </a:rPr>
              <a:t> (medial)</a:t>
            </a:r>
            <a:br>
              <a:rPr lang="en-US" sz="2000" dirty="0">
                <a:latin typeface="+mn-lt"/>
              </a:rPr>
            </a:br>
            <a:r>
              <a:rPr lang="en-US" sz="2000" dirty="0">
                <a:solidFill>
                  <a:srgbClr val="C00000"/>
                </a:solidFill>
                <a:latin typeface="+mn-lt"/>
              </a:rPr>
              <a:t>Extensor digitorum longus</a:t>
            </a:r>
            <a:r>
              <a:rPr lang="en-US" sz="2000" dirty="0">
                <a:latin typeface="+mn-lt"/>
              </a:rPr>
              <a:t>.(lateral)</a:t>
            </a:r>
          </a:p>
        </p:txBody>
      </p:sp>
      <p:sp>
        <p:nvSpPr>
          <p:cNvPr id="3" name="Rectangle 2"/>
          <p:cNvSpPr/>
          <p:nvPr/>
        </p:nvSpPr>
        <p:spPr>
          <a:xfrm>
            <a:off x="293564" y="1638084"/>
            <a:ext cx="731289"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Q8</a:t>
            </a:r>
          </a:p>
        </p:txBody>
      </p:sp>
      <p:pic>
        <p:nvPicPr>
          <p:cNvPr id="4" name="Picture 3"/>
          <p:cNvPicPr>
            <a:picLocks noChangeAspect="1"/>
          </p:cNvPicPr>
          <p:nvPr/>
        </p:nvPicPr>
        <p:blipFill>
          <a:blip r:embed="rId2"/>
          <a:stretch>
            <a:fillRect/>
          </a:stretch>
        </p:blipFill>
        <p:spPr>
          <a:xfrm>
            <a:off x="7014029" y="945388"/>
            <a:ext cx="4025254" cy="4938024"/>
          </a:xfrm>
          <a:prstGeom prst="rect">
            <a:avLst/>
          </a:prstGeom>
        </p:spPr>
      </p:pic>
    </p:spTree>
    <p:extLst>
      <p:ext uri="{BB962C8B-B14F-4D97-AF65-F5344CB8AC3E}">
        <p14:creationId xmlns:p14="http://schemas.microsoft.com/office/powerpoint/2010/main" val="423342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929" y="579722"/>
            <a:ext cx="5846995" cy="4984396"/>
          </a:xfrm>
        </p:spPr>
        <p:txBody>
          <a:bodyPr>
            <a:noAutofit/>
          </a:bodyPr>
          <a:lstStyle/>
          <a:p>
            <a:r>
              <a:rPr lang="en-US" sz="2000" b="1" dirty="0">
                <a:latin typeface="+mn-lt"/>
              </a:rPr>
              <a:t>On evaluation of the foot function, the physician asked the patient to raise his heel from the ground as shown in the next photo.</a:t>
            </a:r>
            <a:br>
              <a:rPr lang="en-US" sz="2000" b="1" dirty="0">
                <a:latin typeface="+mn-lt"/>
              </a:rPr>
            </a:br>
            <a:br>
              <a:rPr lang="en-US" sz="2000" b="1" dirty="0">
                <a:latin typeface="+mn-lt"/>
              </a:rPr>
            </a:br>
            <a:r>
              <a:rPr lang="en-US" sz="2000" b="1" dirty="0">
                <a:latin typeface="+mn-lt"/>
              </a:rPr>
              <a:t>Enumerate 2 muscles perform this action?</a:t>
            </a:r>
            <a:br>
              <a:rPr lang="en-US" sz="2000" b="1" dirty="0">
                <a:latin typeface="+mn-lt"/>
              </a:rPr>
            </a:br>
            <a:r>
              <a:rPr lang="en-US" sz="2000" dirty="0">
                <a:latin typeface="+mn-lt"/>
              </a:rPr>
              <a:t> 1-</a:t>
            </a:r>
            <a:r>
              <a:rPr lang="en-US" sz="2000" dirty="0">
                <a:solidFill>
                  <a:srgbClr val="C00000"/>
                </a:solidFill>
                <a:latin typeface="+mn-lt"/>
              </a:rPr>
              <a:t>Gastrocnemus</a:t>
            </a:r>
            <a:r>
              <a:rPr lang="en-US" sz="2000" dirty="0">
                <a:latin typeface="+mn-lt"/>
              </a:rPr>
              <a:t> .</a:t>
            </a:r>
            <a:br>
              <a:rPr lang="en-US" sz="2000" dirty="0">
                <a:latin typeface="+mn-lt"/>
              </a:rPr>
            </a:br>
            <a:r>
              <a:rPr lang="en-US" sz="2000" dirty="0">
                <a:latin typeface="+mn-lt"/>
              </a:rPr>
              <a:t> 2-</a:t>
            </a:r>
            <a:r>
              <a:rPr lang="en-US" sz="2000" dirty="0">
                <a:solidFill>
                  <a:srgbClr val="C00000"/>
                </a:solidFill>
                <a:latin typeface="+mn-lt"/>
              </a:rPr>
              <a:t>Soleus</a:t>
            </a:r>
            <a:r>
              <a:rPr lang="en-US" sz="2000" dirty="0">
                <a:latin typeface="+mn-lt"/>
              </a:rPr>
              <a:t>.</a:t>
            </a:r>
            <a:br>
              <a:rPr lang="en-US" sz="2000" dirty="0">
                <a:latin typeface="+mn-lt"/>
              </a:rPr>
            </a:br>
            <a:r>
              <a:rPr lang="en-US" sz="2000" dirty="0">
                <a:solidFill>
                  <a:schemeClr val="bg1">
                    <a:lumMod val="50000"/>
                  </a:schemeClr>
                </a:solidFill>
                <a:latin typeface="+mn-lt"/>
              </a:rPr>
              <a:t>3-Plantaris.</a:t>
            </a:r>
            <a:br>
              <a:rPr lang="en-US" sz="2000" dirty="0">
                <a:solidFill>
                  <a:schemeClr val="bg1">
                    <a:lumMod val="50000"/>
                  </a:schemeClr>
                </a:solidFill>
                <a:latin typeface="+mn-lt"/>
              </a:rPr>
            </a:br>
            <a:r>
              <a:rPr lang="en-US" sz="2000" dirty="0">
                <a:solidFill>
                  <a:schemeClr val="bg1">
                    <a:lumMod val="50000"/>
                  </a:schemeClr>
                </a:solidFill>
                <a:latin typeface="+mn-lt"/>
              </a:rPr>
              <a:t> 4-tibialis posterior.</a:t>
            </a:r>
            <a:br>
              <a:rPr lang="en-US" sz="2000" dirty="0">
                <a:solidFill>
                  <a:schemeClr val="bg1">
                    <a:lumMod val="50000"/>
                  </a:schemeClr>
                </a:solidFill>
                <a:latin typeface="+mn-lt"/>
              </a:rPr>
            </a:br>
            <a:r>
              <a:rPr lang="en-US" sz="2000" dirty="0">
                <a:solidFill>
                  <a:schemeClr val="bg1">
                    <a:lumMod val="50000"/>
                  </a:schemeClr>
                </a:solidFill>
                <a:latin typeface="+mn-lt"/>
              </a:rPr>
              <a:t> 5-flexor digiturm longus.</a:t>
            </a:r>
            <a:br>
              <a:rPr lang="en-US" sz="2000" dirty="0">
                <a:solidFill>
                  <a:schemeClr val="bg1">
                    <a:lumMod val="50000"/>
                  </a:schemeClr>
                </a:solidFill>
                <a:latin typeface="+mn-lt"/>
              </a:rPr>
            </a:br>
            <a:br>
              <a:rPr lang="en-US" sz="2000" dirty="0">
                <a:solidFill>
                  <a:schemeClr val="bg1">
                    <a:lumMod val="50000"/>
                  </a:schemeClr>
                </a:solidFill>
                <a:latin typeface="+mn-lt"/>
              </a:rPr>
            </a:br>
            <a:r>
              <a:rPr lang="en-US" sz="2000" dirty="0">
                <a:solidFill>
                  <a:srgbClr val="FF0000"/>
                </a:solidFill>
                <a:latin typeface="+mn-lt"/>
              </a:rPr>
              <a:t> </a:t>
            </a:r>
            <a:r>
              <a:rPr lang="en-US" sz="2000" b="1" dirty="0">
                <a:latin typeface="+mn-lt"/>
              </a:rPr>
              <a:t>What is the nerve supply of each?</a:t>
            </a:r>
            <a:br>
              <a:rPr lang="en-US" sz="2000" b="1" dirty="0">
                <a:latin typeface="+mn-lt"/>
              </a:rPr>
            </a:br>
            <a:r>
              <a:rPr lang="en-US" sz="2000" dirty="0">
                <a:solidFill>
                  <a:srgbClr val="FFCC00"/>
                </a:solidFill>
                <a:latin typeface="+mn-lt"/>
              </a:rPr>
              <a:t>Tibial nerve. </a:t>
            </a:r>
            <a:r>
              <a:rPr lang="en-US" sz="2000" dirty="0">
                <a:solidFill>
                  <a:schemeClr val="bg1">
                    <a:lumMod val="50000"/>
                  </a:schemeClr>
                </a:solidFill>
                <a:latin typeface="+mn-lt"/>
              </a:rPr>
              <a:t>(for </a:t>
            </a:r>
            <a:r>
              <a:rPr lang="en-US" sz="2000" dirty="0" err="1">
                <a:solidFill>
                  <a:schemeClr val="bg1">
                    <a:lumMod val="50000"/>
                  </a:schemeClr>
                </a:solidFill>
                <a:latin typeface="+mn-lt"/>
              </a:rPr>
              <a:t>gastrocnemus</a:t>
            </a:r>
            <a:r>
              <a:rPr lang="en-US" sz="2000" dirty="0">
                <a:solidFill>
                  <a:schemeClr val="bg1">
                    <a:lumMod val="50000"/>
                  </a:schemeClr>
                </a:solidFill>
                <a:latin typeface="+mn-lt"/>
              </a:rPr>
              <a:t> and Soleus)</a:t>
            </a:r>
          </a:p>
        </p:txBody>
      </p:sp>
      <p:sp>
        <p:nvSpPr>
          <p:cNvPr id="3" name="Rectangle 2"/>
          <p:cNvSpPr/>
          <p:nvPr/>
        </p:nvSpPr>
        <p:spPr>
          <a:xfrm>
            <a:off x="1018640" y="1179077"/>
            <a:ext cx="731289"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Q9</a:t>
            </a:r>
          </a:p>
        </p:txBody>
      </p:sp>
      <p:pic>
        <p:nvPicPr>
          <p:cNvPr id="4" name="Picture 3"/>
          <p:cNvPicPr>
            <a:picLocks noChangeAspect="1"/>
          </p:cNvPicPr>
          <p:nvPr/>
        </p:nvPicPr>
        <p:blipFill>
          <a:blip r:embed="rId2"/>
          <a:stretch>
            <a:fillRect/>
          </a:stretch>
        </p:blipFill>
        <p:spPr>
          <a:xfrm>
            <a:off x="8183552" y="764639"/>
            <a:ext cx="2585133" cy="4868558"/>
          </a:xfrm>
          <a:prstGeom prst="rect">
            <a:avLst/>
          </a:prstGeom>
        </p:spPr>
      </p:pic>
    </p:spTree>
    <p:extLst>
      <p:ext uri="{BB962C8B-B14F-4D97-AF65-F5344CB8AC3E}">
        <p14:creationId xmlns:p14="http://schemas.microsoft.com/office/powerpoint/2010/main" val="2587269501"/>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68DEAC5-4141-4CFF-86BA-4175D5B86C88}" vid="{240C028D-75B1-4A7F-A9EA-0C28CBE645D1}"/>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OSPE</Template>
  <TotalTime>0</TotalTime>
  <Words>1419</Words>
  <Application>Microsoft Office PowerPoint</Application>
  <PresentationFormat>Widescreen</PresentationFormat>
  <Paragraphs>323</Paragraphs>
  <Slides>38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Calibri Light</vt:lpstr>
      <vt:lpstr>Calibri</vt:lpstr>
      <vt:lpstr>Arial</vt:lpstr>
      <vt:lpstr>Office Theme</vt:lpstr>
      <vt:lpstr>OSPE MUSCULOSKELETAL BLOCK</vt:lpstr>
      <vt:lpstr>A 23-year-oldsoldier presents with shrapnel wound in the lateral wall of his chest. Few months later, his physical therapist observed his scapula moves away from the chest.  Which nerve is likely damaged? Long thoracic nerve or nerve to serratus anterior or nerve of bell.  What is the root value of this nerve? -C5,C6 and C7 (root of brachial plexus)  Which muscle is probably affected? Serratus anterior Action: which called the boxer muscle because it rotate scapula forward, and it rotate scapula outward (when raising the arm above 90 degree) Origin: Upper eight ribs. Insertion: Medial border of scapula</vt:lpstr>
      <vt:lpstr>A 17-years old student examined by his family physician as he has sever pain in the root of his left thumb, after a basket ball game. The physician exacerbates his pain as he applied pressure on the anatomical snuff box as shown in the next photo.   Which bones the physician suspect injury?  Styloid process of radius. (proximal)  Scaphoid.(distal)  Which artery runs in the floor of this area?  Radial artery.  There are two tendons in the snuff box:  Medial: extensor pollicis longus, Lateral: extensor pollicis brives, abductor pollicis longus.</vt:lpstr>
      <vt:lpstr>On evaluation of the hand function the physician holds 3 fingers in extended position and asked the patient to flex the proximal interphalangeal joint of the middle finger.   Which muscle is the doctor testing?  Flexor digitorum superficialis.  Which nerve is supplying this muscle?  Median nerve.( c5,6,7,8 ,T1 )  All the Flexor muscle are supplied by Median nerve , Except: Flexor carpi ulnaris and medial 1 and ½ of flexor digitorum profundus .</vt:lpstr>
      <vt:lpstr>A 33-year-old male had a fracture of his left humerus at the level of the spiral groove. 2 months later he cannot extends his left wrist or the left fingers.   Which nerve is most likely injured?  Radial nerve (posterior cord)  Describe the area of cutaneous loss? Lateral 2/3 of dorsal aspect of the hand and lateral 3 and 1/2 fingers up to the middle phalanges.</vt:lpstr>
      <vt:lpstr>A physician performs a tendon reflex.   Which tendon reflex he is testing?  Biceps reflex.   What is the nerve supply of the tested muscle?  Musculocutaneous nerve.   Which cord gives this nerve?  Lateral cord. (C5, C6 and C7)</vt:lpstr>
      <vt:lpstr>On evaluation of the hand function, the physician asked the patient to flex the terminal phalanx of the right index finger.  Which muscle the physician is testing? Flexor digitorum profundus.  What is the nerve supply he is testing? Median nerve.  FDP inserted into the base of the distal medial four fingers -&gt; the medial one and half finger is supplied by Ulnar nerve , the rest by median nerve</vt:lpstr>
      <vt:lpstr>On evaluation of the peripheral circulation of diabetic patient, the physician put his fingers as shown in the next photo.  Which artery he is trying to feel? Dorsalis pedis artery.  (main blood supply for the toes)  Which tendons descends on both sides of the artery in this area? Extensor hallucis longus. (medial) Extensor digitorum longus.(lateral)</vt:lpstr>
      <vt:lpstr>On evaluation of the foot function, the physician asked the patient to raise his heel from the ground as shown in the next photo.  Enumerate 2 muscles perform this action?  1-Gastrocnemus .  2-Soleus. 3-Plantaris.  4-tibialis posterior.  5-flexor digiturm longus.   What is the nerve supply of each? Tibial nerve. (for gastrocnemus and Soleus)</vt:lpstr>
      <vt:lpstr>Identify each of the following muscles and its nerve supply:  1- latissimus dorsi. Its nerve: Thoracodorsal nerve or nerve to latissimus dorsi.  2- Subscapularis. Its nerve: upper and lower subscapular nerves.  3- teres major. Its nerve: lower subscapular. </vt:lpstr>
      <vt:lpstr>Identify each of the following muscles and its nerve supply:  1- Deltoid. Its nerve: Axillary. (it also supplies teres minor)  2- Pectoralis major.  Its nerve: Lateral and medial pectoral nerves.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Lateral elbow joint x-ray</vt:lpstr>
      <vt:lpstr>Frontal knee x-ray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Dr.Ghandour ...</dc:creator>
  <cp:lastModifiedBy>trad</cp:lastModifiedBy>
  <cp:revision>33</cp:revision>
  <dcterms:created xsi:type="dcterms:W3CDTF">2016-12-24T18:56:49Z</dcterms:created>
  <dcterms:modified xsi:type="dcterms:W3CDTF">2017-01-06T20:18:20Z</dcterms:modified>
</cp:coreProperties>
</file>