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7" r:id="rId4"/>
    <p:sldId id="258" r:id="rId5"/>
    <p:sldId id="272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9" r:id="rId14"/>
    <p:sldId id="270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3025"/>
  </p:normalViewPr>
  <p:slideViewPr>
    <p:cSldViewPr snapToGrid="0">
      <p:cViewPr varScale="1">
        <p:scale>
          <a:sx n="102" d="100"/>
          <a:sy n="102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FBD0A-29BA-4358-980E-57F9B6681F91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4E795-F008-434E-8553-5F38C792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1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8AB9-48C2-499A-B5A6-CC9C7A6382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64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1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6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9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1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6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2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6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38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97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09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3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9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94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51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53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0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50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459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50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5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44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18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44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122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6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4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0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1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15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AA54-9358-4C78-AC7A-D2ADB363E29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8AC6-4684-46E3-8864-EC39A3DBF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0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A3F4"/>
            </a:gs>
            <a:gs pos="23000">
              <a:srgbClr val="4598E4"/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39696" y="323129"/>
            <a:ext cx="3839569" cy="5021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/>
            </a:glow>
            <a:outerShdw blurRad="152400" dist="6350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8039696" y="462582"/>
            <a:ext cx="3600790" cy="3501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40" y="3852437"/>
            <a:ext cx="1827358" cy="1480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8089736" y="4196516"/>
            <a:ext cx="1869744" cy="903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4503" y="1805044"/>
            <a:ext cx="65714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rgbClr val="FF8AD8"/>
                </a:solidFill>
              </a:rPr>
              <a:t>Histology Practical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Musculoskeletal Block</a:t>
            </a:r>
          </a:p>
        </p:txBody>
      </p:sp>
    </p:spTree>
    <p:extLst>
      <p:ext uri="{BB962C8B-B14F-4D97-AF65-F5344CB8AC3E}">
        <p14:creationId xmlns:p14="http://schemas.microsoft.com/office/powerpoint/2010/main" val="2113111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1" y="253363"/>
            <a:ext cx="10515600" cy="1325563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EXTRA slide for understanding the skeletal muscle connective tissues 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Junqueira's Basic Histology Text and Atlas, 13th ED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50" t="19961" r="19665" b="535"/>
          <a:stretch/>
        </p:blipFill>
        <p:spPr>
          <a:xfrm>
            <a:off x="2993721" y="1640910"/>
            <a:ext cx="7352778" cy="5217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5826" y="2492704"/>
            <a:ext cx="1327758" cy="2379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30017" y="3812885"/>
            <a:ext cx="1352810" cy="1954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7699" y="4995654"/>
            <a:ext cx="1528175" cy="2151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0000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63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2F92"/>
                </a:solidFill>
                <a:latin typeface="+mn-lt"/>
              </a:rPr>
              <a:t>Cardiac muscle </a:t>
            </a:r>
            <a:endParaRPr lang="en-GB" b="1" i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1632760"/>
            <a:ext cx="6847005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70C0"/>
                </a:solidFill>
              </a:rPr>
              <a:t>Features:</a:t>
            </a:r>
            <a:endParaRPr lang="en-US" altLang="en-US" sz="22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dirty="0" err="1">
                <a:latin typeface="+mj-lt"/>
              </a:rPr>
              <a:t>Mononucleated</a:t>
            </a:r>
            <a:r>
              <a:rPr lang="en-US" altLang="en-US" sz="22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latin typeface="+mj-lt"/>
              </a:rPr>
              <a:t>Oval and central nuclei.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latin typeface="+mj-lt"/>
              </a:rPr>
              <a:t>Branched and anastomose.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latin typeface="+mj-lt"/>
              </a:rPr>
              <a:t>Striated (not clear)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latin typeface="+mj-lt"/>
              </a:rPr>
              <a:t>Cylindrical in shape.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latin typeface="+mj-lt"/>
              </a:rPr>
              <a:t>Intermediate in diameter </a:t>
            </a:r>
            <a:r>
              <a:rPr lang="en-US" altLang="en-US" sz="22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(in comparison to other muscles)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latin typeface="+mj-lt"/>
              </a:rPr>
              <a:t> Gap junctions are present .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latin typeface="+mj-lt"/>
              </a:rPr>
              <a:t>Intercalated discs.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70C0"/>
                </a:solidFill>
                <a:latin typeface="+mj-lt"/>
              </a:rPr>
              <a:t>Site:</a:t>
            </a:r>
          </a:p>
          <a:p>
            <a:pPr>
              <a:spcBef>
                <a:spcPct val="0"/>
              </a:spcBef>
            </a:pPr>
            <a:r>
              <a:rPr lang="en-US" altLang="en-US" sz="2200" dirty="0">
                <a:latin typeface="+mj-lt"/>
              </a:rPr>
              <a:t>Myocardium.</a:t>
            </a:r>
          </a:p>
          <a:p>
            <a:endParaRPr lang="en-GB" sz="2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29599" y="3808429"/>
            <a:ext cx="518474" cy="613108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1" descr="Cardiac Muscle-01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67" y="193502"/>
            <a:ext cx="4102227" cy="307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Cardiac Muscle-02.jpg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67" y="3423175"/>
            <a:ext cx="4160835" cy="311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8229599" y="4421537"/>
            <a:ext cx="259237" cy="561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8449739" y="4277382"/>
            <a:ext cx="282760" cy="267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8229599" y="4421537"/>
            <a:ext cx="111434" cy="808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898024">
            <a:off x="6861602" y="3954216"/>
            <a:ext cx="1870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Intercalated discs.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313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2F92"/>
                </a:solidFill>
                <a:latin typeface="+mn-lt"/>
              </a:rPr>
              <a:t>Smooth muscle ( T.S &amp; L.S )</a:t>
            </a:r>
            <a:endParaRPr lang="en-GB" b="1" i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171643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Features:</a:t>
            </a:r>
          </a:p>
          <a:p>
            <a:r>
              <a:rPr lang="en-GB" sz="2400" dirty="0">
                <a:latin typeface="+mj-lt"/>
              </a:rPr>
              <a:t>Mononucleated; oval and central nuclei.</a:t>
            </a:r>
          </a:p>
          <a:p>
            <a:r>
              <a:rPr lang="en-GB" sz="2400" dirty="0">
                <a:latin typeface="+mj-lt"/>
              </a:rPr>
              <a:t>Non striated.</a:t>
            </a:r>
          </a:p>
          <a:p>
            <a:r>
              <a:rPr lang="en-GB" sz="2400" dirty="0">
                <a:latin typeface="+mj-lt"/>
              </a:rPr>
              <a:t>Non branched.</a:t>
            </a:r>
          </a:p>
          <a:p>
            <a:r>
              <a:rPr lang="en-GB" sz="2400" dirty="0">
                <a:latin typeface="+mj-lt"/>
              </a:rPr>
              <a:t> Fusiform (spindle shaped).</a:t>
            </a:r>
          </a:p>
          <a:p>
            <a:r>
              <a:rPr lang="en-GB" sz="2400" dirty="0">
                <a:latin typeface="+mj-lt"/>
              </a:rPr>
              <a:t>Small in diameter .</a:t>
            </a:r>
          </a:p>
          <a:p>
            <a:r>
              <a:rPr lang="en-GB" sz="2400" dirty="0">
                <a:latin typeface="+mj-lt"/>
              </a:rPr>
              <a:t>Gap junctions are present.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Site :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Walls of blood vessels.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Viscera.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29599" y="3808429"/>
            <a:ext cx="518474" cy="613108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1" descr="Smooth Muscle-01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72" y="129682"/>
            <a:ext cx="4183345" cy="317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Smooth Muscle-02.jpg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72" y="3413907"/>
            <a:ext cx="4183345" cy="313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8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68" y="19622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dirty="0">
                <a:latin typeface="PilGi" charset="-127"/>
                <a:ea typeface="PilGi" charset="-127"/>
                <a:cs typeface="PilGi" charset="-127"/>
              </a:rPr>
              <a:t>Best of luck </a:t>
            </a:r>
            <a:r>
              <a:rPr lang="en-US" dirty="0">
                <a:latin typeface="PilGi" charset="-127"/>
                <a:ea typeface="PilGi" charset="-127"/>
                <a:cs typeface="PilGi" charset="-127"/>
              </a:rPr>
              <a:t/>
            </a:r>
            <a:br>
              <a:rPr lang="en-US" dirty="0">
                <a:latin typeface="PilGi" charset="-127"/>
                <a:ea typeface="PilGi" charset="-127"/>
                <a:cs typeface="PilGi" charset="-127"/>
              </a:rPr>
            </a:br>
            <a:r>
              <a:rPr lang="en-US" dirty="0">
                <a:latin typeface="PilGi" charset="-127"/>
                <a:ea typeface="PilGi" charset="-127"/>
                <a:cs typeface="PilGi" charset="-127"/>
              </a:rPr>
              <a:t>                           </a:t>
            </a:r>
            <a:r>
              <a:rPr lang="en-US" sz="3600" dirty="0">
                <a:solidFill>
                  <a:srgbClr val="FF8AD8"/>
                </a:solidFill>
                <a:latin typeface="PilGi" charset="-127"/>
                <a:ea typeface="PilGi" charset="-127"/>
                <a:cs typeface="PilGi" charset="-127"/>
              </a:rPr>
              <a:t>-histology team</a:t>
            </a:r>
            <a:endParaRPr lang="en-US" dirty="0">
              <a:solidFill>
                <a:srgbClr val="FF8AD8"/>
              </a:solidFill>
              <a:latin typeface="PilGi" charset="-127"/>
              <a:ea typeface="PilGi" charset="-127"/>
              <a:cs typeface="PilGi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998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A3F4"/>
            </a:gs>
            <a:gs pos="23000">
              <a:srgbClr val="4598E4"/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39696" y="323129"/>
            <a:ext cx="3839569" cy="5021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/>
            </a:glow>
            <a:outerShdw blurRad="152400" dist="6350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8039696" y="462582"/>
            <a:ext cx="3600790" cy="3501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40" y="3852437"/>
            <a:ext cx="1827358" cy="1480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7970347" y="4309424"/>
            <a:ext cx="1869744" cy="903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035" y="462582"/>
            <a:ext cx="6203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>
                <a:solidFill>
                  <a:schemeClr val="bg1"/>
                </a:solidFill>
                <a:ea typeface="Athelas" charset="0"/>
                <a:cs typeface="Athelas" charset="0"/>
              </a:rPr>
              <a:t>THANK YOU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387" y="1678298"/>
            <a:ext cx="385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Done by: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387" y="2117048"/>
            <a:ext cx="37651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Team Leaders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6717" y="1678298"/>
            <a:ext cx="315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Team Leaders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9696" y="211704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Reema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AlOtaibi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Faisal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AlRabaii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696" y="3097906"/>
            <a:ext cx="43103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 us on </a:t>
            </a:r>
            <a:r>
              <a:rPr lang="en-US" sz="2000" u="sng" dirty="0">
                <a:solidFill>
                  <a:schemeClr val="bg1"/>
                </a:solidFill>
              </a:rPr>
              <a:t>HistologyTeam436@gmail.com</a:t>
            </a:r>
          </a:p>
        </p:txBody>
      </p:sp>
    </p:spTree>
    <p:extLst>
      <p:ext uri="{BB962C8B-B14F-4D97-AF65-F5344CB8AC3E}">
        <p14:creationId xmlns:p14="http://schemas.microsoft.com/office/powerpoint/2010/main" val="57861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405" y="2195372"/>
            <a:ext cx="9775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pictures in the exam will be the same as the ones included in the slides.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Don’t try to take short cuts during the exam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avoid using abbreviations so you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lose marks.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keep in mind that this work is done by students , so if there are any mistakes please inform us 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work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not by any means a reference.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study hard and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worry the exam will be easy!! 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405" y="1421127"/>
            <a:ext cx="964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8AD8"/>
                </a:solidFill>
              </a:rPr>
              <a:t>Things you need to know before the exam : </a:t>
            </a:r>
            <a:endParaRPr lang="en-GB" sz="4000" b="1" i="1" dirty="0">
              <a:solidFill>
                <a:srgbClr val="FF8AD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41237" b="55555"/>
          <a:stretch/>
        </p:blipFill>
        <p:spPr>
          <a:xfrm>
            <a:off x="3236152" y="163152"/>
            <a:ext cx="5205985" cy="99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8" y="4836635"/>
            <a:ext cx="2024888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5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2F92"/>
                </a:solidFill>
                <a:latin typeface="+mn-lt"/>
              </a:rPr>
              <a:t>Hyaline Cartilage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7281" y="1690688"/>
            <a:ext cx="519747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 :  </a:t>
            </a:r>
          </a:p>
          <a:p>
            <a:r>
              <a:rPr lang="en-US" sz="2600" dirty="0">
                <a:latin typeface="+mj-lt"/>
              </a:rPr>
              <a:t>Perichondrium.</a:t>
            </a:r>
          </a:p>
          <a:p>
            <a:r>
              <a:rPr lang="en-US" sz="2600" dirty="0">
                <a:latin typeface="+mj-lt"/>
              </a:rPr>
              <a:t>chondrocytes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en-US" sz="2600" dirty="0">
                <a:solidFill>
                  <a:srgbClr val="FF0000"/>
                </a:solidFill>
                <a:latin typeface="+mj-lt"/>
              </a:rPr>
              <a:t>found in lacunae ) .</a:t>
            </a:r>
          </a:p>
          <a:p>
            <a:r>
              <a:rPr lang="en-US" sz="2600" dirty="0" err="1">
                <a:latin typeface="+mj-lt"/>
              </a:rPr>
              <a:t>chondroblasts</a:t>
            </a: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Matrix : </a:t>
            </a:r>
          </a:p>
          <a:p>
            <a:r>
              <a:rPr lang="en-US" sz="2600" dirty="0">
                <a:latin typeface="+mj-lt"/>
              </a:rPr>
              <a:t>Homogeneous and Basophilic .</a:t>
            </a:r>
          </a:p>
          <a:p>
            <a:r>
              <a:rPr lang="en-US" sz="2600" dirty="0">
                <a:latin typeface="+mj-lt"/>
              </a:rPr>
              <a:t>collage fibers type II.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Sites :  </a:t>
            </a:r>
          </a:p>
          <a:p>
            <a:pPr>
              <a:buFont typeface="Arial" charset="0"/>
              <a:buChar char="•"/>
            </a:pPr>
            <a:r>
              <a:rPr lang="en-US" sz="2600" dirty="0">
                <a:latin typeface="+mj-lt"/>
              </a:rPr>
              <a:t>Articular surfaces of bones. </a:t>
            </a: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+mj-lt"/>
              </a:rPr>
              <a:t>Foetal</a:t>
            </a:r>
            <a:r>
              <a:rPr lang="en-US" sz="2600" dirty="0">
                <a:latin typeface="+mj-lt"/>
              </a:rPr>
              <a:t> (fetal) skeleton. 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600" dirty="0">
                <a:latin typeface="+mj-lt"/>
              </a:rPr>
              <a:t>Costal cartilage.</a:t>
            </a:r>
          </a:p>
          <a:p>
            <a:r>
              <a:rPr lang="en-US" sz="2600" dirty="0">
                <a:latin typeface="+mj-lt"/>
              </a:rPr>
              <a:t>Nose , Trachea &amp; Bronchi.</a:t>
            </a:r>
          </a:p>
          <a:p>
            <a:endParaRPr lang="en-US" dirty="0"/>
          </a:p>
        </p:txBody>
      </p:sp>
      <p:pic>
        <p:nvPicPr>
          <p:cNvPr id="4" name="Content Placeholder 3" descr="Hyaline Cartilage-01.jpg"/>
          <p:cNvPicPr>
            <a:picLocks noChangeAspect="1"/>
          </p:cNvPicPr>
          <p:nvPr/>
        </p:nvPicPr>
        <p:blipFill rotWithShape="1">
          <a:blip r:embed="rId3"/>
          <a:srcRect b="24599"/>
          <a:stretch/>
        </p:blipFill>
        <p:spPr>
          <a:xfrm>
            <a:off x="7351775" y="755903"/>
            <a:ext cx="4154385" cy="2670049"/>
          </a:xfrm>
          <a:prstGeom prst="rect">
            <a:avLst/>
          </a:prstGeom>
        </p:spPr>
      </p:pic>
      <p:pic>
        <p:nvPicPr>
          <p:cNvPr id="5" name="Picture 4" descr="Hyaline Cartilage-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416" b="3"/>
          <a:stretch/>
        </p:blipFill>
        <p:spPr bwMode="auto">
          <a:xfrm>
            <a:off x="7351776" y="3608832"/>
            <a:ext cx="4154385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/>
          <p:cNvSpPr/>
          <p:nvPr/>
        </p:nvSpPr>
        <p:spPr>
          <a:xfrm rot="14427212">
            <a:off x="6985280" y="2715237"/>
            <a:ext cx="45719" cy="113121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9586" y="3406411"/>
            <a:ext cx="263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Perichondrium </a:t>
            </a:r>
          </a:p>
          <a:p>
            <a:r>
              <a:rPr lang="en-US" dirty="0"/>
              <a:t>( the outer fiber layer ) </a:t>
            </a:r>
            <a:endParaRPr lang="en-GB" dirty="0"/>
          </a:p>
        </p:txBody>
      </p:sp>
      <p:sp>
        <p:nvSpPr>
          <p:cNvPr id="8" name="Arrow: Down 7"/>
          <p:cNvSpPr/>
          <p:nvPr/>
        </p:nvSpPr>
        <p:spPr>
          <a:xfrm rot="15104295" flipH="1">
            <a:off x="7462846" y="4527089"/>
            <a:ext cx="97242" cy="19792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7010" y="5658189"/>
            <a:ext cx="159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Chondrocytes </a:t>
            </a:r>
            <a:endParaRPr lang="en-GB" dirty="0"/>
          </a:p>
        </p:txBody>
      </p:sp>
      <p:sp>
        <p:nvSpPr>
          <p:cNvPr id="10" name="Arrow: Down 9"/>
          <p:cNvSpPr/>
          <p:nvPr/>
        </p:nvSpPr>
        <p:spPr>
          <a:xfrm rot="3584053" flipH="1">
            <a:off x="11062368" y="3257679"/>
            <a:ext cx="72063" cy="11728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11647" y="3237134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chondroblasts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73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lastic Cartilage-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2" b="3"/>
          <a:stretch/>
        </p:blipFill>
        <p:spPr bwMode="auto">
          <a:xfrm>
            <a:off x="7658687" y="3529860"/>
            <a:ext cx="4258506" cy="32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lastic Cartilage-0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 b="6494"/>
          <a:stretch/>
        </p:blipFill>
        <p:spPr bwMode="auto">
          <a:xfrm>
            <a:off x="7658687" y="365125"/>
            <a:ext cx="4258506" cy="30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2F92"/>
                </a:solidFill>
                <a:latin typeface="+mn-lt"/>
              </a:rPr>
              <a:t>Elastic Cartilage </a:t>
            </a:r>
            <a:endParaRPr lang="en-GB" b="1" i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838200" y="17412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Features :  </a:t>
            </a:r>
          </a:p>
          <a:p>
            <a:r>
              <a:rPr lang="en-US" sz="2400" dirty="0">
                <a:latin typeface="+mj-lt"/>
              </a:rPr>
              <a:t>Perichondrium</a:t>
            </a:r>
          </a:p>
          <a:p>
            <a:r>
              <a:rPr lang="en-US" sz="2400" dirty="0">
                <a:latin typeface="+mj-lt"/>
              </a:rPr>
              <a:t>Chondrocytes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Matrix :</a:t>
            </a:r>
            <a:r>
              <a:rPr lang="en-US" sz="2400" b="1" baseline="0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>
                <a:latin typeface="+mj-lt"/>
              </a:rPr>
              <a:t>Contains elastic fibers </a:t>
            </a: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Sites : </a:t>
            </a:r>
          </a:p>
          <a:p>
            <a:r>
              <a:rPr lang="en-US" sz="2400" b="0" dirty="0">
                <a:latin typeface="+mj-lt"/>
              </a:rPr>
              <a:t>External ear</a:t>
            </a:r>
          </a:p>
          <a:p>
            <a:r>
              <a:rPr lang="en-US" sz="2400" b="0" dirty="0">
                <a:latin typeface="+mj-lt"/>
              </a:rPr>
              <a:t>Epiglottis</a:t>
            </a: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1" name="Arrow: Down 10"/>
          <p:cNvSpPr/>
          <p:nvPr/>
        </p:nvSpPr>
        <p:spPr>
          <a:xfrm rot="14427212">
            <a:off x="7515150" y="2094823"/>
            <a:ext cx="45719" cy="113121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5683" y="2728694"/>
            <a:ext cx="263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Perichondrium </a:t>
            </a:r>
          </a:p>
          <a:p>
            <a:r>
              <a:rPr lang="en-US" dirty="0"/>
              <a:t>( the outer fiber layer ) </a:t>
            </a:r>
            <a:endParaRPr lang="en-GB" dirty="0"/>
          </a:p>
        </p:txBody>
      </p:sp>
      <p:sp>
        <p:nvSpPr>
          <p:cNvPr id="15" name="Arrow: Down 14"/>
          <p:cNvSpPr/>
          <p:nvPr/>
        </p:nvSpPr>
        <p:spPr>
          <a:xfrm rot="15104295" flipH="1">
            <a:off x="7337671" y="4742405"/>
            <a:ext cx="97242" cy="19792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1836" y="5778391"/>
            <a:ext cx="159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Chondrocytes </a:t>
            </a:r>
            <a:endParaRPr lang="en-GB" dirty="0"/>
          </a:p>
        </p:txBody>
      </p:sp>
      <p:sp>
        <p:nvSpPr>
          <p:cNvPr id="17" name="Arrow: Down 16"/>
          <p:cNvSpPr/>
          <p:nvPr/>
        </p:nvSpPr>
        <p:spPr>
          <a:xfrm rot="16036353" flipH="1">
            <a:off x="7602563" y="3520558"/>
            <a:ext cx="112247" cy="277190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524" y="4790856"/>
            <a:ext cx="145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Elastic fibers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8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2F92"/>
                </a:solidFill>
                <a:latin typeface="+mn-lt"/>
              </a:rPr>
              <a:t>Compact bone </a:t>
            </a:r>
            <a:r>
              <a:rPr lang="en-US" i="1" dirty="0">
                <a:solidFill>
                  <a:srgbClr val="FF2F92"/>
                </a:solidFill>
                <a:latin typeface="+mn-lt"/>
              </a:rPr>
              <a:t>(cortical)</a:t>
            </a:r>
            <a:endParaRPr lang="en-GB" i="1" dirty="0">
              <a:latin typeface="+mn-lt"/>
            </a:endParaRPr>
          </a:p>
        </p:txBody>
      </p:sp>
      <p:pic>
        <p:nvPicPr>
          <p:cNvPr id="6" name="Picture 3" descr="242124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43" y="321176"/>
            <a:ext cx="5424257" cy="61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220593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Features:</a:t>
            </a:r>
            <a:endParaRPr lang="en-US" altLang="en-US" sz="2400" b="1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Bone Lamellae.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Haversian</a:t>
            </a:r>
            <a:r>
              <a:rPr lang="en-US" altLang="en-US" sz="2400" dirty="0">
                <a:latin typeface="+mj-lt"/>
              </a:rPr>
              <a:t> systems.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Osteocyte inside lacunae </a:t>
            </a:r>
            <a:r>
              <a:rPr lang="en-US" altLang="en-US" sz="2400" b="1" u="sng" dirty="0">
                <a:solidFill>
                  <a:srgbClr val="FF0000"/>
                </a:solidFill>
                <a:latin typeface="+mj-lt"/>
              </a:rPr>
              <a:t>that have </a:t>
            </a:r>
            <a:r>
              <a:rPr lang="en-US" altLang="en-US" sz="2400" b="1" u="sng" dirty="0" err="1">
                <a:solidFill>
                  <a:srgbClr val="FF0000"/>
                </a:solidFill>
                <a:latin typeface="+mj-lt"/>
              </a:rPr>
              <a:t>canaliculi</a:t>
            </a:r>
            <a:r>
              <a:rPr lang="en-US" altLang="en-US" sz="24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Site</a:t>
            </a:r>
            <a:r>
              <a:rPr lang="en-US" altLang="en-US" sz="2400" b="1" dirty="0">
                <a:solidFill>
                  <a:srgbClr val="0070C0"/>
                </a:solidFill>
                <a:latin typeface="+mj-lt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Diaphysis of long bones.</a:t>
            </a:r>
          </a:p>
        </p:txBody>
      </p:sp>
      <p:sp>
        <p:nvSpPr>
          <p:cNvPr id="4" name="Oval 3"/>
          <p:cNvSpPr/>
          <p:nvPr/>
        </p:nvSpPr>
        <p:spPr>
          <a:xfrm>
            <a:off x="8229599" y="3808429"/>
            <a:ext cx="518474" cy="613108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rrow: Down 10"/>
          <p:cNvSpPr/>
          <p:nvPr/>
        </p:nvSpPr>
        <p:spPr>
          <a:xfrm rot="15104295" flipH="1">
            <a:off x="7225957" y="3537680"/>
            <a:ext cx="97242" cy="19792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6549" y="4790365"/>
            <a:ext cx="187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Haversian system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71518" y="2772750"/>
            <a:ext cx="18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Volkmann’s canal</a:t>
            </a:r>
          </a:p>
        </p:txBody>
      </p:sp>
      <p:sp>
        <p:nvSpPr>
          <p:cNvPr id="14" name="Arrow: Down 13"/>
          <p:cNvSpPr/>
          <p:nvPr/>
        </p:nvSpPr>
        <p:spPr>
          <a:xfrm rot="16839097" flipH="1">
            <a:off x="8183210" y="1308786"/>
            <a:ext cx="92778" cy="41567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90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i="1" dirty="0">
                <a:solidFill>
                  <a:srgbClr val="FF2F92"/>
                </a:solidFill>
                <a:latin typeface="+mn-lt"/>
              </a:rPr>
              <a:t>Haversian Systems (Osteons)</a:t>
            </a:r>
            <a:endParaRPr lang="en-GB" sz="3600" b="1" i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6035903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Features:</a:t>
            </a:r>
            <a:endParaRPr lang="en-US" altLang="en-US" sz="24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Concentric bone lamellae.</a:t>
            </a:r>
          </a:p>
          <a:p>
            <a:pPr>
              <a:spcBef>
                <a:spcPct val="0"/>
              </a:spcBef>
            </a:pPr>
            <a:r>
              <a:rPr lang="en-US" altLang="en-US" sz="2400" dirty="0" err="1">
                <a:latin typeface="+mj-lt"/>
              </a:rPr>
              <a:t>Haversian</a:t>
            </a:r>
            <a:r>
              <a:rPr lang="en-US" altLang="en-US" sz="2400" dirty="0">
                <a:latin typeface="+mj-lt"/>
              </a:rPr>
              <a:t> canal.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Osteocyte inside lacunae.</a:t>
            </a:r>
          </a:p>
          <a:p>
            <a:pPr>
              <a:spcBef>
                <a:spcPct val="0"/>
              </a:spcBef>
            </a:pPr>
            <a:r>
              <a:rPr lang="en-US" altLang="en-US" sz="2400" dirty="0" err="1">
                <a:latin typeface="+mj-lt"/>
              </a:rPr>
              <a:t>Canaliculi</a:t>
            </a:r>
            <a:r>
              <a:rPr lang="en-US" altLang="en-US" sz="2400" dirty="0">
                <a:latin typeface="+mj-lt"/>
              </a:rPr>
              <a:t> (fine lines)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Site: </a:t>
            </a:r>
            <a:endParaRPr lang="en-US" altLang="en-US" sz="2400" b="1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Inside the compact bone in </a:t>
            </a:r>
            <a:r>
              <a:rPr lang="en-US" altLang="en-US" sz="2400" dirty="0" err="1">
                <a:latin typeface="+mj-lt"/>
              </a:rPr>
              <a:t>diyaphysis</a:t>
            </a:r>
            <a:r>
              <a:rPr lang="en-US" altLang="en-US" sz="2400" dirty="0">
                <a:latin typeface="+mj-lt"/>
              </a:rPr>
              <a:t> of long bone.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29599" y="3808429"/>
            <a:ext cx="518474" cy="613108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4" descr="Compact Bon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03" y="207755"/>
            <a:ext cx="5248767" cy="61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94345" y="2592888"/>
            <a:ext cx="5715543" cy="589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699545" y="3305262"/>
            <a:ext cx="6094450" cy="1542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2F92"/>
                </a:solidFill>
                <a:latin typeface="+mn-lt"/>
              </a:rPr>
              <a:t>Spongy (Cancellous) Bone</a:t>
            </a:r>
            <a:endParaRPr lang="en-GB" b="1" i="1" dirty="0">
              <a:latin typeface="+mn-lt"/>
            </a:endParaRPr>
          </a:p>
        </p:txBody>
      </p:sp>
      <p:pic>
        <p:nvPicPr>
          <p:cNvPr id="10" name="Picture 3" descr="Spomgy Bone-01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73" y="365125"/>
            <a:ext cx="4498975" cy="317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29599" y="3808429"/>
            <a:ext cx="518474" cy="613108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4" descr="Spomgy Bone-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0" y="3591612"/>
            <a:ext cx="4498618" cy="313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3624" y="1795462"/>
            <a:ext cx="6723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Features :</a:t>
            </a:r>
            <a:endParaRPr lang="en-GB" sz="2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Times New Roman" pitchFamily="18" charset="0"/>
              </a:rPr>
              <a:t>Irregular bone trabeculae ( matrix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Times New Roman" pitchFamily="18" charset="0"/>
              </a:rPr>
              <a:t>Irregular bone marrow spaces contains bone marrow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Times New Roman" pitchFamily="18" charset="0"/>
              </a:rPr>
              <a:t>NO Haversian systems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cs typeface="Times New Roman" pitchFamily="18" charset="0"/>
              </a:rPr>
              <a:t>Osteoclasts ( multinucleated ) </a:t>
            </a:r>
          </a:p>
          <a:p>
            <a:endParaRPr lang="en-GB" sz="2400" dirty="0">
              <a:latin typeface="+mj-lt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j-lt"/>
              <a:cs typeface="Times New Roman" pitchFamily="18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cs typeface="Times New Roman" pitchFamily="18" charset="0"/>
              </a:rPr>
              <a:t>Sites:</a:t>
            </a:r>
            <a:endParaRPr lang="en-GB" sz="2400" dirty="0">
              <a:latin typeface="+mj-lt"/>
              <a:cs typeface="Times New Roman" pitchFamily="18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Flat bones.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Epiphysis of long bone.</a:t>
            </a:r>
          </a:p>
          <a:p>
            <a:endParaRPr lang="en-GB" sz="2400" dirty="0">
              <a:latin typeface="+mj-lt"/>
              <a:cs typeface="Times New Roman" pitchFamily="18" charset="0"/>
            </a:endParaRPr>
          </a:p>
          <a:p>
            <a:r>
              <a:rPr lang="en-GB" sz="2400" dirty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GB" sz="2400" b="1" dirty="0">
                <a:latin typeface="+mj-lt"/>
              </a:rPr>
              <a:t> 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648960" y="2438400"/>
            <a:ext cx="3099113" cy="306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828639" y="2818701"/>
            <a:ext cx="2803041" cy="31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6795083" y="2818701"/>
            <a:ext cx="2338757" cy="462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781629" y="1027906"/>
            <a:ext cx="278481" cy="2136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10150" y="763398"/>
            <a:ext cx="971479" cy="343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72992" y="496677"/>
            <a:ext cx="12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cs typeface="Times New Roman" pitchFamily="18" charset="0"/>
              </a:rPr>
              <a:t>Osteoclasts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68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2F92"/>
                </a:solidFill>
                <a:latin typeface="+mn-lt"/>
              </a:rPr>
              <a:t>Skeletal muscle ( L.S.)</a:t>
            </a:r>
            <a:r>
              <a:rPr lang="en-GB" sz="1200" b="1" i="1" dirty="0">
                <a:solidFill>
                  <a:srgbClr val="FF2F92"/>
                </a:solidFill>
                <a:latin typeface="+mn-lt"/>
              </a:rPr>
              <a:t>*</a:t>
            </a:r>
            <a:r>
              <a:rPr lang="en-US" altLang="en-US" sz="1400" b="1" i="1" dirty="0">
                <a:solidFill>
                  <a:srgbClr val="FF2F92"/>
                </a:solidFill>
                <a:latin typeface="+mn-lt"/>
              </a:rPr>
              <a:t>Longitudinal section</a:t>
            </a:r>
            <a:endParaRPr lang="en-GB" sz="14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379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Features :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Multinucleated, nuclei on periphery.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Cylindrical in shape.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Non-branched .</a:t>
            </a:r>
          </a:p>
          <a:p>
            <a:pPr>
              <a:spcBef>
                <a:spcPct val="0"/>
              </a:spcBef>
            </a:pPr>
            <a:r>
              <a:rPr lang="en-GB" sz="2400" dirty="0">
                <a:latin typeface="+mj-lt"/>
                <a:ea typeface="MS PGothic" pitchFamily="34" charset="-128"/>
              </a:rPr>
              <a:t>Cytoplasm </a:t>
            </a:r>
            <a:r>
              <a:rPr lang="en-GB" sz="2400" b="1" dirty="0">
                <a:latin typeface="+mj-lt"/>
                <a:ea typeface="MS PGothic" pitchFamily="34" charset="-128"/>
              </a:rPr>
              <a:t>(sarcoplasm) </a:t>
            </a:r>
            <a:r>
              <a:rPr lang="en-GB" sz="2400" dirty="0">
                <a:latin typeface="+mj-lt"/>
                <a:ea typeface="MS PGothic" pitchFamily="34" charset="-128"/>
              </a:rPr>
              <a:t>is acidophilic and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2400" dirty="0">
                <a:latin typeface="+mj-lt"/>
                <a:ea typeface="MS PGothic" pitchFamily="34" charset="-128"/>
              </a:rPr>
              <a:t>shows clear </a:t>
            </a:r>
            <a:r>
              <a:rPr lang="en-GB" sz="2400" u="sng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transverse striations.</a:t>
            </a:r>
            <a:endParaRPr lang="en-US" altLang="en-US" sz="2400" dirty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Sites : 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Skeletal system ( all voluntary muscles ).</a:t>
            </a:r>
          </a:p>
        </p:txBody>
      </p:sp>
      <p:sp>
        <p:nvSpPr>
          <p:cNvPr id="4" name="Oval 3"/>
          <p:cNvSpPr/>
          <p:nvPr/>
        </p:nvSpPr>
        <p:spPr>
          <a:xfrm>
            <a:off x="8229599" y="3808429"/>
            <a:ext cx="518474" cy="613108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1" descr="Skeletal Muscle LS-01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15" y="150830"/>
            <a:ext cx="4472124" cy="295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Skeletal Muscle LS-02.jpg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15" y="3258018"/>
            <a:ext cx="4472124" cy="33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20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2F92"/>
                </a:solidFill>
                <a:latin typeface="+mn-lt"/>
              </a:rPr>
              <a:t>Skeletal muscle (T.S.) </a:t>
            </a:r>
            <a:r>
              <a:rPr lang="en-US" altLang="en-US" sz="1400" b="1" i="1" dirty="0">
                <a:solidFill>
                  <a:srgbClr val="FF2F92"/>
                </a:solidFill>
                <a:latin typeface="+mn-lt"/>
              </a:rPr>
              <a:t>Transverse section</a:t>
            </a:r>
            <a:r>
              <a:rPr lang="en-US" altLang="en-US" sz="4000" b="1" i="1" dirty="0">
                <a:solidFill>
                  <a:srgbClr val="000000"/>
                </a:solidFill>
                <a:latin typeface="+mn-lt"/>
              </a:rPr>
              <a:t/>
            </a:r>
            <a:br>
              <a:rPr lang="en-US" altLang="en-US" sz="4000" b="1" i="1" dirty="0">
                <a:solidFill>
                  <a:srgbClr val="000000"/>
                </a:solidFill>
                <a:latin typeface="+mn-lt"/>
              </a:rPr>
            </a:br>
            <a:endParaRPr lang="en-GB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20806"/>
            <a:ext cx="6091238" cy="37925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Features: </a:t>
            </a:r>
          </a:p>
          <a:p>
            <a:pPr>
              <a:spcBef>
                <a:spcPct val="0"/>
              </a:spcBef>
            </a:pPr>
            <a:r>
              <a:rPr lang="en-GB" sz="2200" dirty="0">
                <a:latin typeface="+mj-lt"/>
              </a:rPr>
              <a:t>Endomysium: 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Loose C.T. separates the individual fibres. </a:t>
            </a:r>
          </a:p>
          <a:p>
            <a:pPr>
              <a:spcBef>
                <a:spcPct val="0"/>
              </a:spcBef>
            </a:pPr>
            <a:r>
              <a:rPr lang="en-GB" sz="2200" dirty="0">
                <a:latin typeface="+mj-lt"/>
              </a:rPr>
              <a:t>Perimysium: 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Separates the parallel </a:t>
            </a:r>
            <a:r>
              <a:rPr lang="en-GB" sz="2200" u="sng" dirty="0">
                <a:solidFill>
                  <a:srgbClr val="FF0000"/>
                </a:solidFill>
                <a:latin typeface="+mj-lt"/>
              </a:rPr>
              <a:t>bundles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 of muscle fibres.</a:t>
            </a:r>
          </a:p>
          <a:p>
            <a:pPr>
              <a:spcBef>
                <a:spcPct val="0"/>
              </a:spcBef>
            </a:pPr>
            <a:r>
              <a:rPr lang="en-GB" sz="2200" dirty="0">
                <a:latin typeface="+mj-lt"/>
              </a:rPr>
              <a:t> Epimysium: </a:t>
            </a:r>
            <a:r>
              <a:rPr lang="en-GB" sz="2200" b="1" u="sng" dirty="0">
                <a:solidFill>
                  <a:srgbClr val="FF0000"/>
                </a:solidFill>
                <a:latin typeface="+mj-lt"/>
              </a:rPr>
              <a:t>Thick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CT covering the whole muscle. </a:t>
            </a:r>
          </a:p>
        </p:txBody>
      </p:sp>
      <p:sp>
        <p:nvSpPr>
          <p:cNvPr id="4" name="Oval 3"/>
          <p:cNvSpPr/>
          <p:nvPr/>
        </p:nvSpPr>
        <p:spPr>
          <a:xfrm>
            <a:off x="8229599" y="3808429"/>
            <a:ext cx="518474" cy="613108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 descr="Skeletal Muscle TS-01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15" y="214861"/>
            <a:ext cx="4269330" cy="320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Skeletal Muscle TS-02.jpg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15" y="3514383"/>
            <a:ext cx="4269330" cy="320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row: Down 19"/>
          <p:cNvSpPr/>
          <p:nvPr/>
        </p:nvSpPr>
        <p:spPr>
          <a:xfrm rot="15021130" flipH="1">
            <a:off x="8473597" y="5030658"/>
            <a:ext cx="45719" cy="19588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1661" y="5011983"/>
            <a:ext cx="187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Perimysium</a:t>
            </a:r>
            <a:endParaRPr lang="en-GB" dirty="0"/>
          </a:p>
        </p:txBody>
      </p:sp>
      <p:sp>
        <p:nvSpPr>
          <p:cNvPr id="22" name="Arrow: Down 21"/>
          <p:cNvSpPr/>
          <p:nvPr/>
        </p:nvSpPr>
        <p:spPr>
          <a:xfrm rot="15104295" flipH="1">
            <a:off x="7178891" y="3826274"/>
            <a:ext cx="45719" cy="19792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7085" y="6176277"/>
            <a:ext cx="187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Endomysium</a:t>
            </a:r>
            <a:endParaRPr lang="en-GB" dirty="0"/>
          </a:p>
        </p:txBody>
      </p:sp>
      <p:sp>
        <p:nvSpPr>
          <p:cNvPr id="12" name="Arrow: Down 21"/>
          <p:cNvSpPr/>
          <p:nvPr/>
        </p:nvSpPr>
        <p:spPr>
          <a:xfrm rot="15353665" flipH="1">
            <a:off x="7364045" y="4040133"/>
            <a:ext cx="45719" cy="27022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Arrow: Down 21"/>
          <p:cNvSpPr/>
          <p:nvPr/>
        </p:nvSpPr>
        <p:spPr>
          <a:xfrm rot="15104295" flipH="1">
            <a:off x="8177580" y="4760761"/>
            <a:ext cx="45719" cy="16570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3558" y="5798347"/>
            <a:ext cx="22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Nucleus of muscle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86904" y="5516373"/>
            <a:ext cx="22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T.S of muscle fibre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960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508</Words>
  <Application>Microsoft Macintosh PowerPoint</Application>
  <PresentationFormat>Widescreen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Athelas</vt:lpstr>
      <vt:lpstr>Calibri</vt:lpstr>
      <vt:lpstr>Calibri Light</vt:lpstr>
      <vt:lpstr>Courier New</vt:lpstr>
      <vt:lpstr>Georgia</vt:lpstr>
      <vt:lpstr>MS PGothic</vt:lpstr>
      <vt:lpstr>PilGi</vt:lpstr>
      <vt:lpstr>Times New Roman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Hyaline Cartilage </vt:lpstr>
      <vt:lpstr>Elastic Cartilage </vt:lpstr>
      <vt:lpstr>Compact bone (cortical)</vt:lpstr>
      <vt:lpstr>Haversian Systems (Osteons)</vt:lpstr>
      <vt:lpstr>Spongy (Cancellous) Bone</vt:lpstr>
      <vt:lpstr>Skeletal muscle ( L.S.)*Longitudinal section</vt:lpstr>
      <vt:lpstr>Skeletal muscle (T.S.) Transverse section </vt:lpstr>
      <vt:lpstr> EXTRA slide for understanding the skeletal muscle connective tissues  </vt:lpstr>
      <vt:lpstr>Cardiac muscle </vt:lpstr>
      <vt:lpstr>Smooth muscle ( T.S &amp; L.S )</vt:lpstr>
      <vt:lpstr>Best of luck                             -histology team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qq.faisal.pp@gmail.com</dc:creator>
  <cp:lastModifiedBy>ريما العتيبي</cp:lastModifiedBy>
  <cp:revision>33</cp:revision>
  <dcterms:created xsi:type="dcterms:W3CDTF">2017-01-06T14:11:15Z</dcterms:created>
  <dcterms:modified xsi:type="dcterms:W3CDTF">2017-01-09T06:00:14Z</dcterms:modified>
</cp:coreProperties>
</file>