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38"/>
  </p:notesMasterIdLst>
  <p:sldIdLst>
    <p:sldId id="256" r:id="rId2"/>
    <p:sldId id="272" r:id="rId3"/>
    <p:sldId id="306" r:id="rId4"/>
    <p:sldId id="307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312" r:id="rId21"/>
    <p:sldId id="309" r:id="rId22"/>
    <p:sldId id="289" r:id="rId23"/>
    <p:sldId id="290" r:id="rId24"/>
    <p:sldId id="308" r:id="rId25"/>
    <p:sldId id="310" r:id="rId26"/>
    <p:sldId id="291" r:id="rId27"/>
    <p:sldId id="292" r:id="rId28"/>
    <p:sldId id="293" r:id="rId29"/>
    <p:sldId id="313" r:id="rId30"/>
    <p:sldId id="304" r:id="rId31"/>
    <p:sldId id="305" r:id="rId32"/>
    <p:sldId id="300" r:id="rId33"/>
    <p:sldId id="301" r:id="rId34"/>
    <p:sldId id="302" r:id="rId35"/>
    <p:sldId id="303" r:id="rId36"/>
    <p:sldId id="270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38761D"/>
    <a:srgbClr val="C27BA0"/>
    <a:srgbClr val="9900FF"/>
    <a:srgbClr val="FF9999"/>
    <a:srgbClr val="993300"/>
    <a:srgbClr val="C26CF8"/>
    <a:srgbClr val="FF6600"/>
    <a:srgbClr val="FB7779"/>
    <a:srgbClr val="667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35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879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289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013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77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902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947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913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3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798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22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729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49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50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0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4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593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302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57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3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530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40VDDhoTo3PgOLIvTXFmLpQ1NNY7bZ5aGvCMcmnAirs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.umich.edu/lrc/coursepages/m1/anatomy2010/html/courseinfo/mich_quiz_index.html" TargetMode="External"/><Relationship Id="rId2" Type="http://schemas.openxmlformats.org/officeDocument/2006/relationships/hyperlink" Target="http://teachmeanatomy.info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twitter.com/Med_436/status/807971055524515841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329776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Bones of the Lower Limb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5" name="Shape 85" descr="Image result for ‫بسم الله الرحمن الرحيم‬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554" y="127112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551025"/>
            <a:ext cx="12192000" cy="4693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66744" y="562574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#Med436 - K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37028" y="2115907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379502" y="307889"/>
            <a:ext cx="1835935" cy="1862353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421976" y="5396886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91499" y="6486787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  <a:hlinkClick r:id="rId7"/>
              </a:rPr>
              <a:t>Editing File</a:t>
            </a:r>
            <a:endParaRPr lang="en-GB" sz="1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412" y="3845847"/>
            <a:ext cx="2130114" cy="14100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15600" y="488329"/>
            <a:ext cx="11360800" cy="763600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/>
          <a:p>
            <a:pPr marL="511175" indent="-511175">
              <a:lnSpc>
                <a:spcPct val="115000"/>
              </a:lnSpc>
              <a:spcAft>
                <a:spcPts val="2133"/>
              </a:spcAft>
              <a:buClr>
                <a:schemeClr val="dk1"/>
              </a:buClr>
              <a:buSzPct val="100000"/>
              <a:buFont typeface="+mj-lt"/>
              <a:buAutoNum type="romanUcPeriod" startAt="2"/>
            </a:pPr>
            <a:r>
              <a:rPr lang="en" sz="3600" dirty="0">
                <a:solidFill>
                  <a:schemeClr val="dk2"/>
                </a:solidFill>
                <a:latin typeface="+mn-lt"/>
              </a:rPr>
              <a:t>Shaft of femur </a:t>
            </a:r>
            <a:endParaRPr sz="3600" dirty="0">
              <a:latin typeface="+mn-lt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8793992" y="1532714"/>
            <a:ext cx="2752498" cy="4933130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sz="2000" dirty="0"/>
              <a:t>It has </a:t>
            </a:r>
            <a:r>
              <a:rPr lang="en" sz="2000" b="1" dirty="0">
                <a:solidFill>
                  <a:srgbClr val="FF3300"/>
                </a:solidFill>
              </a:rPr>
              <a:t>3 borders:</a:t>
            </a:r>
          </a:p>
          <a:p>
            <a:pPr marL="647693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Two </a:t>
            </a:r>
            <a:r>
              <a:rPr lang="en" sz="2000" u="sng" dirty="0">
                <a:solidFill>
                  <a:schemeClr val="dk1"/>
                </a:solidFill>
              </a:rPr>
              <a:t>rounded</a:t>
            </a:r>
            <a:r>
              <a:rPr lang="en" sz="2000" dirty="0">
                <a:solidFill>
                  <a:schemeClr val="dk1"/>
                </a:solidFill>
              </a:rPr>
              <a:t>:</a:t>
            </a:r>
          </a:p>
          <a:p>
            <a:pPr marL="1035050" indent="-342900">
              <a:lnSpc>
                <a:spcPct val="115000"/>
              </a:lnSpc>
              <a:buClr>
                <a:srgbClr val="FF0000"/>
              </a:buClr>
              <a:tabLst>
                <a:tab pos="914400" algn="l"/>
              </a:tabLst>
            </a:pPr>
            <a:r>
              <a:rPr lang="en" sz="2000" b="1" dirty="0">
                <a:solidFill>
                  <a:srgbClr val="FF0000"/>
                </a:solidFill>
              </a:rPr>
              <a:t>medial </a:t>
            </a:r>
          </a:p>
          <a:p>
            <a:pPr marL="1035050" indent="-342900">
              <a:lnSpc>
                <a:spcPct val="115000"/>
              </a:lnSpc>
              <a:buClr>
                <a:srgbClr val="FF0000"/>
              </a:buClr>
              <a:tabLst>
                <a:tab pos="914400" algn="l"/>
              </a:tabLst>
            </a:pPr>
            <a:r>
              <a:rPr lang="en" sz="2000" b="1" dirty="0">
                <a:solidFill>
                  <a:srgbClr val="FF0000"/>
                </a:solidFill>
              </a:rPr>
              <a:t>lateral</a:t>
            </a:r>
          </a:p>
          <a:p>
            <a:pPr marL="647693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One </a:t>
            </a:r>
            <a:r>
              <a:rPr lang="en" sz="2000" u="sng" dirty="0">
                <a:solidFill>
                  <a:schemeClr val="dk1"/>
                </a:solidFill>
              </a:rPr>
              <a:t>thick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b="1" dirty="0">
                <a:solidFill>
                  <a:srgbClr val="FF0000"/>
                </a:solidFill>
              </a:rPr>
              <a:t>posterior</a:t>
            </a:r>
            <a:r>
              <a:rPr lang="en" sz="2000" b="1" dirty="0">
                <a:solidFill>
                  <a:srgbClr val="009A00"/>
                </a:solidFill>
              </a:rPr>
              <a:t> </a:t>
            </a:r>
            <a:r>
              <a:rPr lang="en" sz="2000" dirty="0">
                <a:solidFill>
                  <a:schemeClr val="dk1"/>
                </a:solidFill>
              </a:rPr>
              <a:t>border or ridge called </a:t>
            </a:r>
            <a:r>
              <a:rPr lang="en" sz="2000" b="1" dirty="0">
                <a:solidFill>
                  <a:srgbClr val="FF0000"/>
                </a:solidFill>
              </a:rPr>
              <a:t>linea aspera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94405" y="1451096"/>
            <a:ext cx="7439560" cy="5192467"/>
            <a:chOff x="4881560" y="1530367"/>
            <a:chExt cx="7439560" cy="5192467"/>
          </a:xfrm>
        </p:grpSpPr>
        <p:pic>
          <p:nvPicPr>
            <p:cNvPr id="146" name="Shape 1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8567" y="1530367"/>
              <a:ext cx="5211600" cy="47588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3" name="Shape 153"/>
            <p:cNvCxnSpPr/>
            <p:nvPr/>
          </p:nvCxnSpPr>
          <p:spPr>
            <a:xfrm>
              <a:off x="4881560" y="2432028"/>
              <a:ext cx="1764640" cy="54290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4" name="Shape 154"/>
            <p:cNvCxnSpPr/>
            <p:nvPr/>
          </p:nvCxnSpPr>
          <p:spPr>
            <a:xfrm>
              <a:off x="4884520" y="3069062"/>
              <a:ext cx="5121280" cy="61577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5" name="Shape 155"/>
            <p:cNvCxnSpPr/>
            <p:nvPr/>
          </p:nvCxnSpPr>
          <p:spPr>
            <a:xfrm flipH="1" flipV="1">
              <a:off x="10019447" y="4321867"/>
              <a:ext cx="2301673" cy="3264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6" name="Shape 156"/>
            <p:cNvCxnSpPr/>
            <p:nvPr/>
          </p:nvCxnSpPr>
          <p:spPr>
            <a:xfrm flipH="1">
              <a:off x="10305767" y="2988704"/>
              <a:ext cx="2001906" cy="546129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7" name="Shape 157"/>
            <p:cNvCxnSpPr/>
            <p:nvPr/>
          </p:nvCxnSpPr>
          <p:spPr>
            <a:xfrm flipH="1">
              <a:off x="10019447" y="2630820"/>
              <a:ext cx="2288226" cy="58161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58" name="Shape 158"/>
            <p:cNvSpPr txBox="1"/>
            <p:nvPr/>
          </p:nvSpPr>
          <p:spPr>
            <a:xfrm>
              <a:off x="6806124" y="6230662"/>
              <a:ext cx="1278071" cy="45090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 dirty="0"/>
                <a:t>Anteriorly</a:t>
              </a:r>
            </a:p>
          </p:txBody>
        </p:sp>
        <p:sp>
          <p:nvSpPr>
            <p:cNvPr id="159" name="Shape 159"/>
            <p:cNvSpPr txBox="1"/>
            <p:nvPr/>
          </p:nvSpPr>
          <p:spPr>
            <a:xfrm>
              <a:off x="9094967" y="6254434"/>
              <a:ext cx="1210800" cy="4684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/>
                <a:t>Posteriorly </a:t>
              </a:r>
            </a:p>
          </p:txBody>
        </p:sp>
        <p:cxnSp>
          <p:nvCxnSpPr>
            <p:cNvPr id="160" name="Shape 160"/>
            <p:cNvCxnSpPr/>
            <p:nvPr/>
          </p:nvCxnSpPr>
          <p:spPr>
            <a:xfrm>
              <a:off x="4881560" y="3611967"/>
              <a:ext cx="5180673" cy="91896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24" name="Shape 142"/>
          <p:cNvSpPr txBox="1">
            <a:spLocks/>
          </p:cNvSpPr>
          <p:nvPr/>
        </p:nvSpPr>
        <p:spPr>
          <a:xfrm>
            <a:off x="415600" y="1451096"/>
            <a:ext cx="2681700" cy="2488165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" sz="2000" dirty="0"/>
              <a:t>It has </a:t>
            </a:r>
            <a:r>
              <a:rPr lang="en" sz="2000" b="1" dirty="0">
                <a:solidFill>
                  <a:srgbClr val="FF3300"/>
                </a:solidFill>
              </a:rPr>
              <a:t>3 surfaces</a:t>
            </a:r>
          </a:p>
          <a:p>
            <a:pPr marL="647693" indent="-342900">
              <a:lnSpc>
                <a:spcPct val="200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Anterior</a:t>
            </a:r>
          </a:p>
          <a:p>
            <a:pPr marL="647693" indent="-342900">
              <a:lnSpc>
                <a:spcPct val="200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Medial</a:t>
            </a:r>
          </a:p>
          <a:p>
            <a:pPr marL="647693" indent="-342900">
              <a:lnSpc>
                <a:spcPct val="200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Lateral</a:t>
            </a:r>
          </a:p>
        </p:txBody>
      </p:sp>
      <p:pic>
        <p:nvPicPr>
          <p:cNvPr id="6146" name="Picture 2" descr="Image result for triangular pyramid surface and bord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3" b="24936"/>
          <a:stretch/>
        </p:blipFill>
        <p:spPr bwMode="auto">
          <a:xfrm>
            <a:off x="1719309" y="4840922"/>
            <a:ext cx="1252525" cy="14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2715" y="4851535"/>
            <a:ext cx="276869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Explanation: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border</a:t>
            </a:r>
          </a:p>
          <a:p>
            <a:r>
              <a:rPr lang="ar-SA" dirty="0">
                <a:solidFill>
                  <a:schemeClr val="bg1">
                    <a:lumMod val="65000"/>
                  </a:schemeClr>
                </a:solidFill>
              </a:rPr>
              <a:t>(الحدود)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Surface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r-SA" dirty="0">
                <a:solidFill>
                  <a:schemeClr val="bg1">
                    <a:lumMod val="65000"/>
                  </a:schemeClr>
                </a:solidFill>
              </a:rPr>
              <a:t>(السطح)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Between 2 borders is a surface.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Shape 153"/>
          <p:cNvCxnSpPr/>
          <p:nvPr/>
        </p:nvCxnSpPr>
        <p:spPr>
          <a:xfrm>
            <a:off x="930514" y="5434777"/>
            <a:ext cx="1112147" cy="38176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" name="Shape 153"/>
          <p:cNvCxnSpPr/>
          <p:nvPr/>
        </p:nvCxnSpPr>
        <p:spPr>
          <a:xfrm flipV="1">
            <a:off x="1038912" y="5709075"/>
            <a:ext cx="1141637" cy="144882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523108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25084" y="1032502"/>
            <a:ext cx="6711006" cy="5581499"/>
          </a:xfrm>
          <a:prstGeom prst="rect">
            <a:avLst/>
          </a:prstGeom>
          <a:noFill/>
          <a:ln w="9525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867" dirty="0">
              <a:solidFill>
                <a:srgbClr val="CD66FF"/>
              </a:solidFill>
            </a:endParaRPr>
          </a:p>
          <a:p>
            <a:pPr>
              <a:lnSpc>
                <a:spcPct val="115000"/>
              </a:lnSpc>
            </a:pPr>
            <a:endParaRPr sz="1867" dirty="0">
              <a:solidFill>
                <a:srgbClr val="CD66FF"/>
              </a:solidFill>
            </a:endParaRPr>
          </a:p>
          <a:p>
            <a:pPr>
              <a:lnSpc>
                <a:spcPct val="115000"/>
              </a:lnSpc>
            </a:pPr>
            <a:r>
              <a:rPr lang="en" sz="1867" dirty="0"/>
              <a:t>Anteriorly :</a:t>
            </a:r>
          </a:p>
          <a:p>
            <a:pPr marL="631825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</a:rPr>
              <a:t>is smooth and rounded.</a:t>
            </a:r>
          </a:p>
          <a:p>
            <a:pPr marL="631825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" sz="18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en-GB" sz="1867" dirty="0"/>
              <a:t>Posteriorly :</a:t>
            </a:r>
          </a:p>
          <a:p>
            <a:pPr marL="647693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867" dirty="0">
                <a:solidFill>
                  <a:schemeClr val="dk1"/>
                </a:solidFill>
              </a:rPr>
              <a:t>has a ridge, the</a:t>
            </a:r>
            <a:r>
              <a:rPr lang="en-GB" sz="1867" dirty="0">
                <a:solidFill>
                  <a:srgbClr val="FF0000"/>
                </a:solidFill>
              </a:rPr>
              <a:t> </a:t>
            </a:r>
            <a:r>
              <a:rPr lang="en-GB" sz="1867" dirty="0" err="1">
                <a:solidFill>
                  <a:srgbClr val="FF0000"/>
                </a:solidFill>
              </a:rPr>
              <a:t>linea</a:t>
            </a:r>
            <a:r>
              <a:rPr lang="en-GB" sz="1867" dirty="0">
                <a:solidFill>
                  <a:srgbClr val="FF0000"/>
                </a:solidFill>
              </a:rPr>
              <a:t> </a:t>
            </a:r>
            <a:r>
              <a:rPr lang="en-GB" sz="1867" dirty="0" err="1">
                <a:solidFill>
                  <a:srgbClr val="FF0000"/>
                </a:solidFill>
              </a:rPr>
              <a:t>aspera</a:t>
            </a:r>
            <a:r>
              <a:rPr lang="en-GB" sz="1867" dirty="0">
                <a:solidFill>
                  <a:srgbClr val="FF0000"/>
                </a:solidFill>
              </a:rPr>
              <a:t>.</a:t>
            </a:r>
          </a:p>
          <a:p>
            <a:pPr marL="647693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-GB" sz="1867" dirty="0">
                <a:solidFill>
                  <a:schemeClr val="dk1"/>
                </a:solidFill>
              </a:rPr>
              <a:t>below the greater trochanter is </a:t>
            </a:r>
            <a:r>
              <a:rPr lang="en-GB" sz="1867" dirty="0">
                <a:solidFill>
                  <a:srgbClr val="FF0000"/>
                </a:solidFill>
              </a:rPr>
              <a:t>the gluteal tuberosity</a:t>
            </a:r>
            <a:r>
              <a:rPr lang="en-GB" sz="1867" dirty="0">
                <a:solidFill>
                  <a:srgbClr val="33CD33"/>
                </a:solidFill>
              </a:rPr>
              <a:t> </a:t>
            </a:r>
            <a:r>
              <a:rPr lang="en-GB" sz="1867" dirty="0">
                <a:solidFill>
                  <a:schemeClr val="dk1"/>
                </a:solidFill>
              </a:rPr>
              <a:t>for attachment of </a:t>
            </a:r>
            <a:r>
              <a:rPr lang="en-GB" sz="1867" u="sng" dirty="0">
                <a:solidFill>
                  <a:schemeClr val="dk1"/>
                </a:solidFill>
              </a:rPr>
              <a:t>gluteus maximus muscle</a:t>
            </a:r>
            <a:r>
              <a:rPr lang="en-GB" sz="1867" dirty="0">
                <a:solidFill>
                  <a:schemeClr val="dk1"/>
                </a:solidFill>
              </a:rPr>
              <a:t>.</a:t>
            </a:r>
          </a:p>
          <a:p>
            <a:pPr marL="688975" indent="-407988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GB" sz="1867" dirty="0"/>
          </a:p>
          <a:p>
            <a:pPr marL="688975" indent="-407988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867" dirty="0"/>
              <a:t>The medial margin of </a:t>
            </a:r>
            <a:r>
              <a:rPr lang="en-GB" sz="1867" dirty="0" err="1"/>
              <a:t>linea</a:t>
            </a:r>
            <a:r>
              <a:rPr lang="en-GB" sz="1867" dirty="0"/>
              <a:t> </a:t>
            </a:r>
            <a:r>
              <a:rPr lang="en-GB" sz="1867" dirty="0" err="1"/>
              <a:t>aspera</a:t>
            </a:r>
            <a:r>
              <a:rPr lang="en-GB" sz="1867" dirty="0">
                <a:solidFill>
                  <a:srgbClr val="CD00FF"/>
                </a:solidFill>
              </a:rPr>
              <a:t> </a:t>
            </a:r>
            <a:r>
              <a:rPr lang="en-GB" sz="1867" dirty="0">
                <a:solidFill>
                  <a:schemeClr val="dk1"/>
                </a:solidFill>
              </a:rPr>
              <a:t>continues below as </a:t>
            </a:r>
            <a:r>
              <a:rPr lang="en-GB" sz="1867" dirty="0">
                <a:solidFill>
                  <a:srgbClr val="FF3300"/>
                </a:solidFill>
              </a:rPr>
              <a:t>medial supracondylar ridge.</a:t>
            </a:r>
            <a:endParaRPr lang="en-GB" sz="1867" dirty="0">
              <a:solidFill>
                <a:srgbClr val="CD66FF"/>
              </a:solidFill>
            </a:endParaRPr>
          </a:p>
          <a:p>
            <a:pPr marL="688975" indent="-407988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867" dirty="0"/>
              <a:t>The lateral margin</a:t>
            </a:r>
            <a:r>
              <a:rPr lang="en-GB" sz="1867" dirty="0">
                <a:solidFill>
                  <a:srgbClr val="CD66FF"/>
                </a:solidFill>
              </a:rPr>
              <a:t> </a:t>
            </a:r>
            <a:r>
              <a:rPr lang="en-GB" sz="1867" dirty="0">
                <a:solidFill>
                  <a:schemeClr val="dk1"/>
                </a:solidFill>
              </a:rPr>
              <a:t>continues below with </a:t>
            </a:r>
            <a:r>
              <a:rPr lang="en-GB" sz="1867" dirty="0">
                <a:solidFill>
                  <a:srgbClr val="FF3300"/>
                </a:solidFill>
              </a:rPr>
              <a:t>the lateral supracondylar ridge.</a:t>
            </a:r>
            <a:endParaRPr lang="en-GB" sz="1867" dirty="0">
              <a:solidFill>
                <a:schemeClr val="dk1"/>
              </a:solidFill>
            </a:endParaRPr>
          </a:p>
          <a:p>
            <a:pPr marL="688975" indent="-407988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sz="1867" dirty="0">
                <a:solidFill>
                  <a:schemeClr val="dk1"/>
                </a:solidFill>
              </a:rPr>
              <a:t>A Triangular area, </a:t>
            </a:r>
            <a:r>
              <a:rPr lang="en-GB" sz="1867" dirty="0">
                <a:solidFill>
                  <a:srgbClr val="FF3300"/>
                </a:solidFill>
              </a:rPr>
              <a:t>the popliteal surface </a:t>
            </a:r>
            <a:r>
              <a:rPr lang="en-GB" sz="1867" dirty="0">
                <a:solidFill>
                  <a:schemeClr val="dk1"/>
                </a:solidFill>
              </a:rPr>
              <a:t>lies at the lower end of shaft.</a:t>
            </a:r>
          </a:p>
          <a:p>
            <a:pPr marL="288925">
              <a:lnSpc>
                <a:spcPct val="115000"/>
              </a:lnSpc>
            </a:pPr>
            <a:endParaRPr lang="en" sz="18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endParaRPr sz="1867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</a:pPr>
            <a:endParaRPr sz="1867" dirty="0">
              <a:solidFill>
                <a:schemeClr val="dk1"/>
              </a:solidFill>
            </a:endParaRPr>
          </a:p>
          <a:p>
            <a:endParaRPr sz="1867" dirty="0"/>
          </a:p>
        </p:txBody>
      </p:sp>
      <p:grpSp>
        <p:nvGrpSpPr>
          <p:cNvPr id="3" name="Group 2"/>
          <p:cNvGrpSpPr/>
          <p:nvPr/>
        </p:nvGrpSpPr>
        <p:grpSpPr>
          <a:xfrm>
            <a:off x="8632316" y="627542"/>
            <a:ext cx="3405937" cy="3195709"/>
            <a:chOff x="1133960" y="3839228"/>
            <a:chExt cx="3405937" cy="2980826"/>
          </a:xfrm>
        </p:grpSpPr>
        <p:pic>
          <p:nvPicPr>
            <p:cNvPr id="168" name="Shape 1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3960" y="3839228"/>
              <a:ext cx="3077385" cy="2980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Shape 169"/>
            <p:cNvSpPr/>
            <p:nvPr/>
          </p:nvSpPr>
          <p:spPr>
            <a:xfrm>
              <a:off x="3307097" y="5080533"/>
              <a:ext cx="1232800" cy="600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r>
                <a:rPr lang="en" sz="1333" b="1" dirty="0"/>
                <a:t>Gluteal tuberosity</a:t>
              </a:r>
            </a:p>
          </p:txBody>
        </p:sp>
        <p:sp>
          <p:nvSpPr>
            <p:cNvPr id="170" name="Shape 170"/>
            <p:cNvSpPr/>
            <p:nvPr/>
          </p:nvSpPr>
          <p:spPr>
            <a:xfrm>
              <a:off x="3178996" y="6207699"/>
              <a:ext cx="919600" cy="600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333" b="1"/>
                <a:t>Linea aspera </a:t>
              </a:r>
            </a:p>
          </p:txBody>
        </p:sp>
      </p:grpSp>
      <p:sp>
        <p:nvSpPr>
          <p:cNvPr id="17" name="Shape 141"/>
          <p:cNvSpPr txBox="1">
            <a:spLocks noGrp="1"/>
          </p:cNvSpPr>
          <p:nvPr>
            <p:ph type="title"/>
          </p:nvPr>
        </p:nvSpPr>
        <p:spPr>
          <a:xfrm>
            <a:off x="429047" y="268902"/>
            <a:ext cx="11360800" cy="763600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/>
          <a:p>
            <a:pPr marL="511175" indent="-511175">
              <a:lnSpc>
                <a:spcPct val="115000"/>
              </a:lnSpc>
              <a:spcAft>
                <a:spcPts val="2133"/>
              </a:spcAft>
              <a:buClr>
                <a:schemeClr val="dk1"/>
              </a:buClr>
              <a:buSzPct val="100000"/>
              <a:buFont typeface="+mj-lt"/>
              <a:buAutoNum type="romanUcPeriod" startAt="2"/>
            </a:pPr>
            <a:r>
              <a:rPr lang="en" sz="3600" dirty="0">
                <a:solidFill>
                  <a:schemeClr val="dk2"/>
                </a:solidFill>
                <a:latin typeface="+mn-lt"/>
              </a:rPr>
              <a:t>Shaft of femur </a:t>
            </a:r>
            <a:endParaRPr sz="3600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60038" y="1796102"/>
            <a:ext cx="5059592" cy="4883170"/>
            <a:chOff x="5472582" y="1796102"/>
            <a:chExt cx="5059592" cy="4883170"/>
          </a:xfrm>
        </p:grpSpPr>
        <p:grpSp>
          <p:nvGrpSpPr>
            <p:cNvPr id="4" name="Group 3"/>
            <p:cNvGrpSpPr/>
            <p:nvPr/>
          </p:nvGrpSpPr>
          <p:grpSpPr>
            <a:xfrm>
              <a:off x="5472582" y="1796102"/>
              <a:ext cx="5059592" cy="4883170"/>
              <a:chOff x="6640033" y="811434"/>
              <a:chExt cx="5059592" cy="5845419"/>
            </a:xfrm>
          </p:grpSpPr>
          <p:pic>
            <p:nvPicPr>
              <p:cNvPr id="172" name="Shape 17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411617" y="811434"/>
                <a:ext cx="1575567" cy="569626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3" name="Shape 173"/>
              <p:cNvCxnSpPr/>
              <p:nvPr/>
            </p:nvCxnSpPr>
            <p:spPr>
              <a:xfrm rot="10800000">
                <a:off x="9368767" y="5015133"/>
                <a:ext cx="862000" cy="468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174" name="Shape 174"/>
              <p:cNvSpPr txBox="1"/>
              <p:nvPr/>
            </p:nvSpPr>
            <p:spPr>
              <a:xfrm>
                <a:off x="6640033" y="5274800"/>
                <a:ext cx="2081600" cy="7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600" dirty="0"/>
                  <a:t>medial supracondylar ridge</a:t>
                </a:r>
              </a:p>
            </p:txBody>
          </p:sp>
          <p:cxnSp>
            <p:nvCxnSpPr>
              <p:cNvPr id="175" name="Shape 175"/>
              <p:cNvCxnSpPr/>
              <p:nvPr/>
            </p:nvCxnSpPr>
            <p:spPr>
              <a:xfrm rot="10800000" flipH="1">
                <a:off x="8130733" y="4968333"/>
                <a:ext cx="936800" cy="5620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176" name="Shape 176"/>
              <p:cNvSpPr txBox="1"/>
              <p:nvPr/>
            </p:nvSpPr>
            <p:spPr>
              <a:xfrm>
                <a:off x="8384683" y="6188453"/>
                <a:ext cx="1798800" cy="4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600" dirty="0"/>
                  <a:t>Popliteal surface</a:t>
                </a:r>
              </a:p>
            </p:txBody>
          </p:sp>
          <p:cxnSp>
            <p:nvCxnSpPr>
              <p:cNvPr id="177" name="Shape 177"/>
              <p:cNvCxnSpPr/>
              <p:nvPr/>
            </p:nvCxnSpPr>
            <p:spPr>
              <a:xfrm rot="10800000">
                <a:off x="9275083" y="5483533"/>
                <a:ext cx="18000" cy="822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21" name="Shape 173"/>
              <p:cNvCxnSpPr/>
              <p:nvPr/>
            </p:nvCxnSpPr>
            <p:spPr>
              <a:xfrm flipH="1" flipV="1">
                <a:off x="9261014" y="3366080"/>
                <a:ext cx="538753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06AC8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171" name="Shape 171"/>
              <p:cNvSpPr txBox="1"/>
              <p:nvPr/>
            </p:nvSpPr>
            <p:spPr>
              <a:xfrm>
                <a:off x="9618025" y="5166689"/>
                <a:ext cx="2081600" cy="73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600" dirty="0"/>
                  <a:t>lateral supracondylar ridge</a:t>
                </a:r>
              </a:p>
            </p:txBody>
          </p:sp>
        </p:grpSp>
        <p:sp>
          <p:nvSpPr>
            <p:cNvPr id="5" name="5-Point Star 4"/>
            <p:cNvSpPr/>
            <p:nvPr/>
          </p:nvSpPr>
          <p:spPr>
            <a:xfrm>
              <a:off x="7962789" y="5476023"/>
              <a:ext cx="218178" cy="12091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hape 173"/>
            <p:cNvCxnSpPr/>
            <p:nvPr/>
          </p:nvCxnSpPr>
          <p:spPr>
            <a:xfrm>
              <a:off x="7463983" y="3812344"/>
              <a:ext cx="548640" cy="0"/>
            </a:xfrm>
            <a:prstGeom prst="straightConnector1">
              <a:avLst/>
            </a:prstGeom>
            <a:noFill/>
            <a:ln w="28575" cap="flat" cmpd="sng">
              <a:solidFill>
                <a:srgbClr val="506AC8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6" name="Shape 174"/>
            <p:cNvSpPr txBox="1"/>
            <p:nvPr/>
          </p:nvSpPr>
          <p:spPr>
            <a:xfrm>
              <a:off x="6575588" y="3430091"/>
              <a:ext cx="1274392" cy="61049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" dirty="0">
                  <a:latin typeface="+mn-lt"/>
                </a:rPr>
                <a:t>medial margin</a:t>
              </a:r>
            </a:p>
          </p:txBody>
        </p:sp>
        <p:sp>
          <p:nvSpPr>
            <p:cNvPr id="27" name="Shape 174"/>
            <p:cNvSpPr txBox="1"/>
            <p:nvPr/>
          </p:nvSpPr>
          <p:spPr>
            <a:xfrm>
              <a:off x="8303764" y="3602745"/>
              <a:ext cx="1274392" cy="61049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/>
              <a:r>
                <a:rPr lang="en-GB" dirty="0">
                  <a:latin typeface="+mn-lt"/>
                </a:rPr>
                <a:t>L</a:t>
              </a:r>
              <a:r>
                <a:rPr lang="en" dirty="0">
                  <a:latin typeface="+mn-lt"/>
                </a:rPr>
                <a:t>ateral 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69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281200" y="997208"/>
            <a:ext cx="11363953" cy="2306392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647693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</a:rPr>
              <a:t>Has lateral and medial </a:t>
            </a:r>
            <a:r>
              <a:rPr lang="en" sz="1867" dirty="0">
                <a:solidFill>
                  <a:srgbClr val="FF0000"/>
                </a:solidFill>
              </a:rPr>
              <a:t>condyles, </a:t>
            </a:r>
            <a:r>
              <a:rPr lang="en" sz="1867" dirty="0">
                <a:solidFill>
                  <a:schemeClr val="dk1"/>
                </a:solidFill>
              </a:rPr>
              <a:t>separated </a:t>
            </a:r>
          </a:p>
          <a:p>
            <a:pPr marL="860425" indent="-1968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867" dirty="0">
                <a:solidFill>
                  <a:schemeClr val="dk1"/>
                </a:solidFill>
              </a:rPr>
              <a:t>anteriorly by </a:t>
            </a:r>
            <a:r>
              <a:rPr lang="en" sz="1867" dirty="0">
                <a:solidFill>
                  <a:srgbClr val="FF0000"/>
                </a:solidFill>
              </a:rPr>
              <a:t>articular patellar surface. </a:t>
            </a:r>
          </a:p>
          <a:p>
            <a:pPr marL="860425" indent="-1968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867" dirty="0">
                <a:solidFill>
                  <a:schemeClr val="dk1"/>
                </a:solidFill>
              </a:rPr>
              <a:t>posteriorly by </a:t>
            </a:r>
            <a:r>
              <a:rPr lang="en" sz="1867" dirty="0">
                <a:solidFill>
                  <a:srgbClr val="FF0000"/>
                </a:solidFill>
              </a:rPr>
              <a:t>intercondylar notch or fossa.</a:t>
            </a:r>
          </a:p>
          <a:p>
            <a:pPr marL="860425" indent="-1968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sz="1867" dirty="0">
              <a:solidFill>
                <a:schemeClr val="dk1"/>
              </a:solidFill>
            </a:endParaRPr>
          </a:p>
          <a:p>
            <a:pPr marL="647693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</a:rPr>
              <a:t>The 2 condyles take part in </a:t>
            </a:r>
            <a:r>
              <a:rPr lang="en" sz="1867" dirty="0">
                <a:solidFill>
                  <a:srgbClr val="FF0000"/>
                </a:solidFill>
              </a:rPr>
              <a:t>the knee joint.  </a:t>
            </a:r>
          </a:p>
          <a:p>
            <a:pPr marL="647693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</a:rPr>
              <a:t>Above the condyles are </a:t>
            </a:r>
            <a:r>
              <a:rPr lang="en" sz="1867" dirty="0">
                <a:solidFill>
                  <a:srgbClr val="FF0000"/>
                </a:solidFill>
              </a:rPr>
              <a:t>the medial &amp; lateral epicondyles.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44719" y="3261334"/>
            <a:ext cx="4400000" cy="3596666"/>
            <a:chOff x="1090167" y="3275300"/>
            <a:chExt cx="4400000" cy="3596666"/>
          </a:xfrm>
        </p:grpSpPr>
        <p:pic>
          <p:nvPicPr>
            <p:cNvPr id="185" name="Shape 1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90167" y="3275301"/>
              <a:ext cx="4399999" cy="3596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Shape 188"/>
            <p:cNvSpPr txBox="1"/>
            <p:nvPr/>
          </p:nvSpPr>
          <p:spPr>
            <a:xfrm>
              <a:off x="2684767" y="3275300"/>
              <a:ext cx="1156400" cy="42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333" b="1"/>
                <a:t>Posteriorly </a:t>
              </a: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716967" y="6444267"/>
              <a:ext cx="1836400" cy="334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endParaRPr sz="1867"/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1188000" y="5787467"/>
              <a:ext cx="779600" cy="510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endParaRPr sz="1867"/>
            </a:p>
          </p:txBody>
        </p:sp>
        <p:sp>
          <p:nvSpPr>
            <p:cNvPr id="194" name="Shape 194"/>
            <p:cNvSpPr txBox="1"/>
            <p:nvPr/>
          </p:nvSpPr>
          <p:spPr>
            <a:xfrm>
              <a:off x="4553367" y="5860667"/>
              <a:ext cx="936800" cy="510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5552" y="3217334"/>
            <a:ext cx="5646726" cy="3582600"/>
            <a:chOff x="5285733" y="3275400"/>
            <a:chExt cx="5646726" cy="3582600"/>
          </a:xfrm>
        </p:grpSpPr>
        <p:pic>
          <p:nvPicPr>
            <p:cNvPr id="186" name="Shape 1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90167" y="3474733"/>
              <a:ext cx="4399999" cy="3383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Shape 187"/>
            <p:cNvSpPr txBox="1"/>
            <p:nvPr/>
          </p:nvSpPr>
          <p:spPr>
            <a:xfrm>
              <a:off x="7158167" y="3275400"/>
              <a:ext cx="1064000" cy="42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333" b="1"/>
                <a:t>Anteriorly</a:t>
              </a: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9768000" y="5939533"/>
              <a:ext cx="1164459" cy="839134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b="1" dirty="0"/>
                <a:t>articular patellar surface.</a:t>
              </a:r>
            </a:p>
          </p:txBody>
        </p:sp>
        <p:cxnSp>
          <p:nvCxnSpPr>
            <p:cNvPr id="191" name="Shape 191"/>
            <p:cNvCxnSpPr>
              <a:stCxn id="190" idx="1"/>
            </p:cNvCxnSpPr>
            <p:nvPr/>
          </p:nvCxnSpPr>
          <p:spPr>
            <a:xfrm flipH="1" flipV="1">
              <a:off x="7682400" y="5698334"/>
              <a:ext cx="2085600" cy="66076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95" name="Shape 195"/>
            <p:cNvSpPr txBox="1"/>
            <p:nvPr/>
          </p:nvSpPr>
          <p:spPr>
            <a:xfrm>
              <a:off x="5285733" y="5277067"/>
              <a:ext cx="1156400" cy="510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endParaRPr sz="1867"/>
            </a:p>
          </p:txBody>
        </p:sp>
        <p:sp>
          <p:nvSpPr>
            <p:cNvPr id="196" name="Shape 196"/>
            <p:cNvSpPr txBox="1"/>
            <p:nvPr/>
          </p:nvSpPr>
          <p:spPr>
            <a:xfrm>
              <a:off x="8860073" y="5199200"/>
              <a:ext cx="1064000" cy="569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17" name="Shape 141"/>
          <p:cNvSpPr txBox="1">
            <a:spLocks/>
          </p:cNvSpPr>
          <p:nvPr/>
        </p:nvSpPr>
        <p:spPr>
          <a:xfrm>
            <a:off x="415600" y="330900"/>
            <a:ext cx="11360800" cy="763600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marL="577850" indent="-577850">
              <a:lnSpc>
                <a:spcPct val="115000"/>
              </a:lnSpc>
              <a:spcAft>
                <a:spcPts val="2133"/>
              </a:spcAft>
              <a:buClr>
                <a:schemeClr val="dk1"/>
              </a:buClr>
              <a:buSzPct val="100000"/>
              <a:buFont typeface="+mj-lt"/>
              <a:buAutoNum type="romanUcPeriod" startAt="3"/>
            </a:pPr>
            <a:r>
              <a:rPr lang="en-GB" sz="3600" dirty="0">
                <a:solidFill>
                  <a:schemeClr val="dk2"/>
                </a:solidFill>
                <a:latin typeface="+mn-lt"/>
              </a:rPr>
              <a:t>Lower end of femur 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16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551609" y="528919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27500"/>
            </a:pPr>
            <a:r>
              <a:rPr lang="en" sz="4200" b="1" dirty="0">
                <a:latin typeface="+mn-lt"/>
              </a:rPr>
              <a:t>PATELLA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09087" y="1190267"/>
            <a:ext cx="4416800" cy="49748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577850" indent="-274638">
              <a:lnSpc>
                <a:spcPct val="1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rgbClr val="FF0000"/>
                </a:solidFill>
              </a:rPr>
              <a:t>It is a largest sesamoid bone. </a:t>
            </a:r>
          </a:p>
          <a:p>
            <a:pPr marL="577850" indent="-274638">
              <a:lnSpc>
                <a:spcPct val="1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chemeClr val="dk1"/>
                </a:solidFill>
              </a:rPr>
              <a:t>It lies inside the </a:t>
            </a:r>
            <a:r>
              <a:rPr lang="en" sz="2200" u="sng" dirty="0">
                <a:solidFill>
                  <a:schemeClr val="dk1"/>
                </a:solidFill>
              </a:rPr>
              <a:t>Quadriceps tendon</a:t>
            </a:r>
            <a:r>
              <a:rPr lang="en" sz="2200" dirty="0">
                <a:solidFill>
                  <a:schemeClr val="dk1"/>
                </a:solidFill>
              </a:rPr>
              <a:t> (in front of knee joint).</a:t>
            </a:r>
          </a:p>
          <a:p>
            <a:pPr marL="577850" indent="-274638">
              <a:lnSpc>
                <a:spcPct val="1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rgbClr val="000000"/>
                </a:solidFill>
              </a:rPr>
              <a:t>Its</a:t>
            </a:r>
            <a:r>
              <a:rPr lang="en" sz="2200" dirty="0">
                <a:solidFill>
                  <a:srgbClr val="FF0000"/>
                </a:solidFill>
              </a:rPr>
              <a:t> anterior surface </a:t>
            </a:r>
            <a:r>
              <a:rPr lang="en" sz="2200" dirty="0">
                <a:solidFill>
                  <a:srgbClr val="000000"/>
                </a:solidFill>
              </a:rPr>
              <a:t>is</a:t>
            </a:r>
            <a:r>
              <a:rPr lang="en" sz="2200" dirty="0">
                <a:solidFill>
                  <a:srgbClr val="FF0000"/>
                </a:solidFill>
              </a:rPr>
              <a:t> rough</a:t>
            </a:r>
            <a:r>
              <a:rPr lang="en" sz="2200" dirty="0">
                <a:solidFill>
                  <a:schemeClr val="dk1"/>
                </a:solidFill>
              </a:rPr>
              <a:t> and </a:t>
            </a:r>
            <a:r>
              <a:rPr lang="en" sz="2200" b="1" dirty="0"/>
              <a:t>subcutaneous.</a:t>
            </a:r>
          </a:p>
          <a:p>
            <a:pPr marL="577850" indent="-274638">
              <a:lnSpc>
                <a:spcPct val="1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rgbClr val="000000"/>
                </a:solidFill>
              </a:rPr>
              <a:t>Its </a:t>
            </a:r>
            <a:r>
              <a:rPr lang="en" sz="2200" dirty="0">
                <a:solidFill>
                  <a:srgbClr val="FF0000"/>
                </a:solidFill>
              </a:rPr>
              <a:t>posterior surface </a:t>
            </a:r>
            <a:r>
              <a:rPr lang="en" sz="2200" dirty="0">
                <a:solidFill>
                  <a:schemeClr val="dk1"/>
                </a:solidFill>
              </a:rPr>
              <a:t>articulates with the</a:t>
            </a:r>
            <a:r>
              <a:rPr lang="en" sz="2200" dirty="0">
                <a:solidFill>
                  <a:srgbClr val="FF0000"/>
                </a:solidFill>
              </a:rPr>
              <a:t> </a:t>
            </a:r>
            <a:r>
              <a:rPr lang="en" sz="2200" u="sng" dirty="0">
                <a:solidFill>
                  <a:srgbClr val="FF0000"/>
                </a:solidFill>
              </a:rPr>
              <a:t>condyles of the femur</a:t>
            </a:r>
            <a:r>
              <a:rPr lang="en" sz="2200" u="sng" dirty="0">
                <a:solidFill>
                  <a:schemeClr val="dk1"/>
                </a:solidFill>
              </a:rPr>
              <a:t> </a:t>
            </a:r>
            <a:r>
              <a:rPr lang="en" sz="2200" dirty="0">
                <a:solidFill>
                  <a:schemeClr val="dk1"/>
                </a:solidFill>
              </a:rPr>
              <a:t>to form </a:t>
            </a:r>
            <a:r>
              <a:rPr lang="en" sz="2200" dirty="0">
                <a:solidFill>
                  <a:srgbClr val="FF0000"/>
                </a:solidFill>
              </a:rPr>
              <a:t>knee joint.</a:t>
            </a:r>
          </a:p>
          <a:p>
            <a:pPr>
              <a:lnSpc>
                <a:spcPct val="80000"/>
              </a:lnSpc>
              <a:spcBef>
                <a:spcPts val="800"/>
              </a:spcBef>
              <a:buNone/>
            </a:pPr>
            <a:endParaRPr dirty="0"/>
          </a:p>
        </p:txBody>
      </p:sp>
      <p:pic>
        <p:nvPicPr>
          <p:cNvPr id="203" name="Shape 203" descr="download.jp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843" y="1242774"/>
            <a:ext cx="2524633" cy="252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patella-13F0762BF1A448C25C8.png"/>
          <p:cNvPicPr preferRelativeResize="0"/>
          <p:nvPr/>
        </p:nvPicPr>
        <p:blipFill rotWithShape="1">
          <a:blip r:embed="rId4">
            <a:alphaModFix/>
          </a:blip>
          <a:srcRect l="11861" t="28160" r="48481"/>
          <a:stretch/>
        </p:blipFill>
        <p:spPr>
          <a:xfrm>
            <a:off x="8893830" y="1395863"/>
            <a:ext cx="2018224" cy="252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/>
          <p:nvPr/>
        </p:nvSpPr>
        <p:spPr>
          <a:xfrm>
            <a:off x="945524" y="4023843"/>
            <a:ext cx="2767894" cy="1445474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999999"/>
                </a:solidFill>
                <a:latin typeface="+mn-lt"/>
              </a:rPr>
              <a:t>sesamoid bone: is</a:t>
            </a:r>
            <a:r>
              <a:rPr lang="en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" dirty="0">
                <a:solidFill>
                  <a:srgbClr val="999999"/>
                </a:solidFill>
                <a:highlight>
                  <a:srgbClr val="FFFFFF"/>
                </a:highlight>
                <a:latin typeface="+mn-lt"/>
              </a:rPr>
              <a:t>a small independent bone or bony nodule developed in a tendon where it passes over an angular structure</a:t>
            </a:r>
          </a:p>
        </p:txBody>
      </p:sp>
      <p:pic>
        <p:nvPicPr>
          <p:cNvPr id="206" name="Shape 206" descr="slide_3.jpg"/>
          <p:cNvPicPr preferRelativeResize="0"/>
          <p:nvPr/>
        </p:nvPicPr>
        <p:blipFill rotWithShape="1">
          <a:blip r:embed="rId5">
            <a:alphaModFix/>
          </a:blip>
          <a:srcRect l="7489" t="23143" r="7404" b="15839"/>
          <a:stretch/>
        </p:blipFill>
        <p:spPr>
          <a:xfrm>
            <a:off x="6047103" y="4269721"/>
            <a:ext cx="3990310" cy="2184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276749" y="1855694"/>
            <a:ext cx="1118988" cy="1641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125635" y="1532965"/>
            <a:ext cx="537883" cy="833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63518" y="1202804"/>
            <a:ext cx="96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 surface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45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5042647" y="3212821"/>
            <a:ext cx="5571121" cy="313197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761993" indent="-457200">
              <a:lnSpc>
                <a:spcPct val="8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2400" dirty="0"/>
              <a:t>Its</a:t>
            </a:r>
            <a:r>
              <a:rPr lang="en" sz="2400" dirty="0">
                <a:solidFill>
                  <a:srgbClr val="FF0000"/>
                </a:solidFill>
              </a:rPr>
              <a:t> </a:t>
            </a:r>
            <a:r>
              <a:rPr lang="en" sz="2400" u="sng" dirty="0"/>
              <a:t>upper, lateral, and medial margins </a:t>
            </a:r>
            <a:r>
              <a:rPr lang="en" sz="2400" dirty="0">
                <a:solidFill>
                  <a:schemeClr val="dk1"/>
                </a:solidFill>
              </a:rPr>
              <a:t>give attachment to </a:t>
            </a:r>
            <a:r>
              <a:rPr lang="en" sz="2400" dirty="0">
                <a:solidFill>
                  <a:srgbClr val="FF0000"/>
                </a:solidFill>
              </a:rPr>
              <a:t>Quadriceps femoris muscles.</a:t>
            </a:r>
          </a:p>
          <a:p>
            <a:pPr marL="761993" indent="-457200">
              <a:lnSpc>
                <a:spcPct val="8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endParaRPr lang="en" sz="2400" u="sng" dirty="0">
              <a:solidFill>
                <a:schemeClr val="dk1"/>
              </a:solidFill>
            </a:endParaRPr>
          </a:p>
          <a:p>
            <a:pPr marL="761993" indent="-457200">
              <a:lnSpc>
                <a:spcPct val="8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</a:rPr>
              <a:t>Its</a:t>
            </a:r>
            <a:r>
              <a:rPr lang="en" sz="2400" dirty="0">
                <a:solidFill>
                  <a:srgbClr val="FF0000"/>
                </a:solidFill>
              </a:rPr>
              <a:t> apex </a:t>
            </a:r>
            <a:r>
              <a:rPr lang="en" sz="2400" dirty="0">
                <a:solidFill>
                  <a:schemeClr val="dk1"/>
                </a:solidFill>
              </a:rPr>
              <a:t>lies </a:t>
            </a:r>
            <a:r>
              <a:rPr lang="en" sz="2400" b="1" dirty="0"/>
              <a:t>inferiorly</a:t>
            </a:r>
            <a:r>
              <a:rPr lang="en" sz="2400" dirty="0">
                <a:solidFill>
                  <a:schemeClr val="dk1"/>
                </a:solidFill>
              </a:rPr>
              <a:t> and is </a:t>
            </a:r>
            <a:r>
              <a:rPr lang="en" sz="2400" dirty="0"/>
              <a:t>connected to </a:t>
            </a:r>
            <a:r>
              <a:rPr lang="en" sz="2400" u="sng" dirty="0"/>
              <a:t>tuberosity of tibia </a:t>
            </a:r>
            <a:r>
              <a:rPr lang="en" sz="2400" dirty="0"/>
              <a:t>by</a:t>
            </a:r>
            <a:r>
              <a:rPr lang="en" sz="2400" dirty="0">
                <a:solidFill>
                  <a:srgbClr val="FF0000"/>
                </a:solidFill>
              </a:rPr>
              <a:t> ligamentum patellae.</a:t>
            </a:r>
          </a:p>
          <a:p>
            <a:pPr marL="304793" indent="0">
              <a:lnSpc>
                <a:spcPct val="80000"/>
              </a:lnSpc>
              <a:spcBef>
                <a:spcPts val="800"/>
              </a:spcBef>
              <a:buNone/>
            </a:pPr>
            <a:endParaRPr lang="en" sz="2400" dirty="0">
              <a:solidFill>
                <a:schemeClr val="dk1"/>
              </a:solidFill>
            </a:endParaRP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44" y="1292518"/>
            <a:ext cx="4339303" cy="533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 rot="10800000" flipH="1">
            <a:off x="3961833" y="4544926"/>
            <a:ext cx="1080814" cy="2338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16" name="Shape 216"/>
          <p:cNvSpPr/>
          <p:nvPr/>
        </p:nvSpPr>
        <p:spPr>
          <a:xfrm rot="10800000" flipH="1">
            <a:off x="3961833" y="3479635"/>
            <a:ext cx="1080814" cy="2338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" name="Shape 201"/>
          <p:cNvSpPr txBox="1">
            <a:spLocks noGrp="1"/>
          </p:cNvSpPr>
          <p:nvPr>
            <p:ph type="title"/>
          </p:nvPr>
        </p:nvSpPr>
        <p:spPr>
          <a:xfrm>
            <a:off x="551609" y="528919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27500"/>
            </a:pPr>
            <a:r>
              <a:rPr lang="en" sz="4200" b="1" dirty="0">
                <a:latin typeface="+mn-lt"/>
              </a:rPr>
              <a:t>PATELLA</a:t>
            </a:r>
          </a:p>
        </p:txBody>
      </p:sp>
      <p:sp>
        <p:nvSpPr>
          <p:cNvPr id="10" name="Shape 216"/>
          <p:cNvSpPr/>
          <p:nvPr/>
        </p:nvSpPr>
        <p:spPr>
          <a:xfrm rot="10800000" flipH="1">
            <a:off x="3181904" y="2020433"/>
            <a:ext cx="1080814" cy="14383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pic>
        <p:nvPicPr>
          <p:cNvPr id="11" name="Shape 204" descr="patella-13F0762BF1A448C25C8.png"/>
          <p:cNvPicPr preferRelativeResize="0"/>
          <p:nvPr/>
        </p:nvPicPr>
        <p:blipFill rotWithShape="1">
          <a:blip r:embed="rId4">
            <a:alphaModFix/>
          </a:blip>
          <a:srcRect l="11861" t="28160" r="48481"/>
          <a:stretch/>
        </p:blipFill>
        <p:spPr>
          <a:xfrm>
            <a:off x="6970901" y="528919"/>
            <a:ext cx="2018224" cy="2524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082988" y="3623470"/>
            <a:ext cx="779929" cy="383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12" idx="1"/>
          </p:cNvCxnSpPr>
          <p:nvPr/>
        </p:nvCxnSpPr>
        <p:spPr>
          <a:xfrm flipH="1" flipV="1">
            <a:off x="5042647" y="4778809"/>
            <a:ext cx="843105" cy="6941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999950" y="528919"/>
            <a:ext cx="323779" cy="251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422261" y="1772083"/>
            <a:ext cx="5486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989125" y="1785530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816353" y="2020433"/>
            <a:ext cx="1102659" cy="31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354885" y="1569132"/>
            <a:ext cx="8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Medial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margin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96675" y="1526402"/>
            <a:ext cx="8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Lateral margin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7880" y="159110"/>
            <a:ext cx="8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Upper margin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Shape 216"/>
          <p:cNvSpPr/>
          <p:nvPr/>
        </p:nvSpPr>
        <p:spPr>
          <a:xfrm rot="10800000" flipH="1">
            <a:off x="7140387" y="2438348"/>
            <a:ext cx="362687" cy="18382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2" name="TextBox 21"/>
          <p:cNvSpPr txBox="1"/>
          <p:nvPr/>
        </p:nvSpPr>
        <p:spPr>
          <a:xfrm>
            <a:off x="5932478" y="5702268"/>
            <a:ext cx="379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Note: A ligament is between two bones while a tendon is between a bone and a muscle.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01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41033" y="408926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4000" b="1" dirty="0"/>
              <a:t>Position of Femur (Right or Left)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845433" y="1659600"/>
            <a:ext cx="6856400" cy="2993082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507987">
              <a:spcBef>
                <a:spcPts val="1200"/>
              </a:spcBef>
              <a:buSzPct val="100000"/>
              <a:buAutoNum type="arabicPeriod"/>
            </a:pPr>
            <a:r>
              <a:rPr lang="en" sz="3200" b="1" dirty="0">
                <a:solidFill>
                  <a:srgbClr val="FF3300"/>
                </a:solidFill>
              </a:rPr>
              <a:t>Head </a:t>
            </a:r>
            <a:r>
              <a:rPr lang="en" sz="3200" dirty="0">
                <a:solidFill>
                  <a:schemeClr val="dk1"/>
                </a:solidFill>
              </a:rPr>
              <a:t>is directed </a:t>
            </a:r>
            <a:r>
              <a:rPr lang="en" sz="3200" u="sng" dirty="0">
                <a:solidFill>
                  <a:schemeClr val="dk1"/>
                </a:solidFill>
              </a:rPr>
              <a:t>upward &amp; medially.</a:t>
            </a:r>
          </a:p>
          <a:p>
            <a:pPr marL="609585" indent="-507987">
              <a:spcBef>
                <a:spcPts val="1200"/>
              </a:spcBef>
              <a:buSzPct val="100000"/>
              <a:buAutoNum type="arabicPeriod"/>
            </a:pPr>
            <a:r>
              <a:rPr lang="en" sz="3200" b="1" dirty="0">
                <a:solidFill>
                  <a:srgbClr val="FF3300"/>
                </a:solidFill>
              </a:rPr>
              <a:t>Shaft </a:t>
            </a:r>
            <a:r>
              <a:rPr lang="en" sz="3200" dirty="0">
                <a:solidFill>
                  <a:schemeClr val="dk1"/>
                </a:solidFill>
              </a:rPr>
              <a:t>is </a:t>
            </a:r>
            <a:r>
              <a:rPr lang="en" sz="3200" u="sng" dirty="0">
                <a:solidFill>
                  <a:schemeClr val="dk1"/>
                </a:solidFill>
              </a:rPr>
              <a:t>smooth</a:t>
            </a:r>
            <a:r>
              <a:rPr lang="en" sz="3200" dirty="0">
                <a:solidFill>
                  <a:schemeClr val="dk1"/>
                </a:solidFill>
              </a:rPr>
              <a:t> and </a:t>
            </a:r>
            <a:r>
              <a:rPr lang="en" sz="3200" u="sng" dirty="0">
                <a:solidFill>
                  <a:schemeClr val="dk1"/>
                </a:solidFill>
              </a:rPr>
              <a:t>convex </a:t>
            </a:r>
            <a:r>
              <a:rPr lang="en" sz="3200" b="1" dirty="0"/>
              <a:t>anteriorly.</a:t>
            </a:r>
          </a:p>
          <a:p>
            <a:pPr marL="609585" indent="-507987">
              <a:spcBef>
                <a:spcPts val="1200"/>
              </a:spcBef>
              <a:buSzPct val="100000"/>
              <a:buAutoNum type="arabicPeriod"/>
            </a:pPr>
            <a:r>
              <a:rPr lang="en" sz="3200" b="1" dirty="0">
                <a:solidFill>
                  <a:srgbClr val="FF3300"/>
                </a:solidFill>
              </a:rPr>
              <a:t>Shaft</a:t>
            </a:r>
            <a:r>
              <a:rPr lang="en" sz="3200" dirty="0">
                <a:solidFill>
                  <a:schemeClr val="dk1"/>
                </a:solidFill>
              </a:rPr>
              <a:t> is </a:t>
            </a:r>
            <a:r>
              <a:rPr lang="en" sz="3200" u="sng" dirty="0">
                <a:solidFill>
                  <a:schemeClr val="dk1"/>
                </a:solidFill>
              </a:rPr>
              <a:t>rough</a:t>
            </a:r>
            <a:r>
              <a:rPr lang="en" sz="3200" dirty="0">
                <a:solidFill>
                  <a:schemeClr val="dk1"/>
                </a:solidFill>
              </a:rPr>
              <a:t> and </a:t>
            </a:r>
            <a:r>
              <a:rPr lang="en" sz="3200" u="sng" dirty="0">
                <a:solidFill>
                  <a:schemeClr val="dk1"/>
                </a:solidFill>
              </a:rPr>
              <a:t>concave </a:t>
            </a:r>
            <a:r>
              <a:rPr lang="en" sz="3200" b="1" dirty="0"/>
              <a:t>posteriorly.</a:t>
            </a:r>
          </a:p>
          <a:p>
            <a:pPr>
              <a:buNone/>
            </a:pPr>
            <a:endParaRPr dirty="0"/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30" y="1341768"/>
            <a:ext cx="3832733" cy="5124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78824" y="4545106"/>
            <a:ext cx="5257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Explanation: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determine if the femur bone is in the left or right thigh:</a:t>
            </a: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Make sure that the head is facing upward and is directed medially (towards the center of the body).</a:t>
            </a: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Rotate the bone until the smooth convex side of the shaft is facing anteriorly, and the rough concave side is facing posteriorly. </a:t>
            </a:r>
          </a:p>
        </p:txBody>
      </p:sp>
    </p:spTree>
    <p:extLst>
      <p:ext uri="{BB962C8B-B14F-4D97-AF65-F5344CB8AC3E}">
        <p14:creationId xmlns:p14="http://schemas.microsoft.com/office/powerpoint/2010/main" val="266575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>
                <a:latin typeface="+mn-lt"/>
              </a:rPr>
              <a:t>Bones of the Leg (Tibia and Fibula)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3317200" y="3596733"/>
            <a:ext cx="10734400" cy="125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/>
          </a:p>
        </p:txBody>
      </p:sp>
      <p:grpSp>
        <p:nvGrpSpPr>
          <p:cNvPr id="2" name="Group 1"/>
          <p:cNvGrpSpPr/>
          <p:nvPr/>
        </p:nvGrpSpPr>
        <p:grpSpPr>
          <a:xfrm>
            <a:off x="5458115" y="1732345"/>
            <a:ext cx="6556067" cy="5755563"/>
            <a:chOff x="5458115" y="1732345"/>
            <a:chExt cx="6556067" cy="5755563"/>
          </a:xfrm>
        </p:grpSpPr>
        <p:graphicFrame>
          <p:nvGraphicFramePr>
            <p:cNvPr id="230" name="Shape 230"/>
            <p:cNvGraphicFramePr/>
            <p:nvPr>
              <p:extLst>
                <p:ext uri="{D42A27DB-BD31-4B8C-83A1-F6EECF244321}">
                  <p14:modId xmlns:p14="http://schemas.microsoft.com/office/powerpoint/2010/main" val="2013331756"/>
                </p:ext>
              </p:extLst>
            </p:nvPr>
          </p:nvGraphicFramePr>
          <p:xfrm>
            <a:off x="5576916" y="1732345"/>
            <a:ext cx="6437266" cy="451749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321863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21863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09560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" sz="2400" b="1" dirty="0">
                            <a:solidFill>
                              <a:srgbClr val="FF3300"/>
                            </a:solidFill>
                          </a:rPr>
                          <a:t>Tibia</a:t>
                        </a: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" sz="2400" b="1" dirty="0">
                            <a:solidFill>
                              <a:srgbClr val="FF3300"/>
                            </a:solidFill>
                          </a:rPr>
                          <a:t>Fibula</a:t>
                        </a:r>
                      </a:p>
                    </a:txBody>
                    <a:tcPr marL="121900" marR="121900" marT="121900" marB="121900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267928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61111"/>
                          <a:buFont typeface="Arial"/>
                          <a:buNone/>
                        </a:pPr>
                        <a:r>
                          <a:rPr lang="en" sz="2400">
                            <a:solidFill>
                              <a:schemeClr val="dk1"/>
                            </a:solidFill>
                          </a:rPr>
                          <a:t>•It is the </a:t>
                        </a:r>
                        <a:r>
                          <a:rPr lang="en" sz="2400" u="sng">
                            <a:solidFill>
                              <a:schemeClr val="dk1"/>
                            </a:solidFill>
                          </a:rPr>
                          <a:t>medial bone </a:t>
                        </a:r>
                        <a:r>
                          <a:rPr lang="en" sz="2400">
                            <a:solidFill>
                              <a:schemeClr val="dk1"/>
                            </a:solidFill>
                          </a:rPr>
                          <a:t>of </a:t>
                        </a:r>
                        <a:r>
                          <a:rPr lang="en" sz="2400" u="sng">
                            <a:solidFill>
                              <a:schemeClr val="dk1"/>
                            </a:solidFill>
                          </a:rPr>
                          <a:t>leg.</a:t>
                        </a:r>
                      </a:p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endParaRPr sz="2400"/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61111"/>
                          <a:buFont typeface="Arial"/>
                          <a:buNone/>
                        </a:pPr>
                        <a:r>
                          <a:rPr lang="en" sz="2400" dirty="0">
                            <a:solidFill>
                              <a:schemeClr val="dk1"/>
                            </a:solidFill>
                          </a:rPr>
                          <a:t>•It is the </a:t>
                        </a:r>
                        <a:r>
                          <a:rPr lang="en" sz="2400" u="sng" dirty="0">
                            <a:solidFill>
                              <a:schemeClr val="dk1"/>
                            </a:solidFill>
                          </a:rPr>
                          <a:t>lateral bone </a:t>
                        </a:r>
                        <a:r>
                          <a:rPr lang="en" sz="2400" dirty="0">
                            <a:solidFill>
                              <a:schemeClr val="dk1"/>
                            </a:solidFill>
                          </a:rPr>
                          <a:t>of </a:t>
                        </a:r>
                        <a:r>
                          <a:rPr lang="en" sz="2400" u="sng" dirty="0">
                            <a:solidFill>
                              <a:schemeClr val="dk1"/>
                            </a:solidFill>
                          </a:rPr>
                          <a:t>leg.</a:t>
                        </a:r>
                      </a:p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endParaRPr sz="2400" dirty="0"/>
                      </a:p>
                    </a:txBody>
                    <a:tcPr marL="121900" marR="121900" marT="121900" marB="121900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267928">
                  <a:tc gridSpan="2">
                    <a:txBody>
                      <a:bodyPr/>
                      <a:lstStyle/>
                      <a:p>
                        <a:pPr lvl="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61111"/>
                          <a:buFont typeface="Arial"/>
                          <a:buNone/>
                        </a:pPr>
                        <a:r>
                          <a:rPr lang="en" sz="2400" dirty="0">
                            <a:solidFill>
                              <a:schemeClr val="dk1"/>
                            </a:solidFill>
                          </a:rPr>
                          <a:t>•</a:t>
                        </a:r>
                        <a:r>
                          <a:rPr lang="en" sz="2400" u="sng" dirty="0">
                            <a:solidFill>
                              <a:schemeClr val="dk1"/>
                            </a:solidFill>
                          </a:rPr>
                          <a:t>Each of them </a:t>
                        </a:r>
                        <a:r>
                          <a:rPr lang="en" sz="2400" dirty="0">
                            <a:solidFill>
                              <a:schemeClr val="dk1"/>
                            </a:solidFill>
                          </a:rPr>
                          <a:t>has:</a:t>
                        </a:r>
                      </a:p>
                      <a:p>
                        <a:pPr marL="631825" lvl="0" indent="-34925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100000"/>
                          <a:buFont typeface="+mj-lt"/>
                          <a:buAutoNum type="romanUcPeriod"/>
                        </a:pPr>
                        <a:r>
                          <a:rPr lang="en" sz="2400" dirty="0">
                            <a:solidFill>
                              <a:schemeClr val="tx1"/>
                            </a:solidFill>
                          </a:rPr>
                          <a:t>upper end</a:t>
                        </a:r>
                      </a:p>
                      <a:p>
                        <a:pPr marL="631825" lvl="0" indent="-34925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100000"/>
                          <a:buFont typeface="+mj-lt"/>
                          <a:buAutoNum type="romanUcPeriod"/>
                        </a:pPr>
                        <a:r>
                          <a:rPr lang="en" sz="2400" dirty="0">
                            <a:solidFill>
                              <a:schemeClr val="tx1"/>
                            </a:solidFill>
                          </a:rPr>
                          <a:t>shaft</a:t>
                        </a:r>
                      </a:p>
                      <a:p>
                        <a:pPr marL="631825" lvl="0" indent="-34925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Clr>
                            <a:schemeClr val="dk1"/>
                          </a:buClr>
                          <a:buSzPct val="100000"/>
                          <a:buFont typeface="+mj-lt"/>
                          <a:buAutoNum type="romanUcPeriod"/>
                        </a:pPr>
                        <a:r>
                          <a:rPr lang="en" sz="2400" dirty="0">
                            <a:solidFill>
                              <a:schemeClr val="tx1"/>
                            </a:solidFill>
                          </a:rPr>
                          <a:t>lower end</a:t>
                        </a:r>
                      </a:p>
                    </a:txBody>
                    <a:tcPr marL="121900" marR="121900" marT="121900" marB="121900"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812767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90000"/>
                          </a:lnSpc>
                          <a:spcBef>
                            <a:spcPts val="700"/>
                          </a:spcBef>
                          <a:buNone/>
                        </a:pPr>
                        <a:endParaRPr sz="3700">
                          <a:solidFill>
                            <a:schemeClr val="dk1"/>
                          </a:solidFill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endParaRPr sz="2400" dirty="0"/>
                      </a:p>
                    </a:txBody>
                    <a:tcPr marL="121900" marR="121900" marT="121900" marB="121900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pic>
          <p:nvPicPr>
            <p:cNvPr id="231" name="Shape 231" descr="768px-Left_tibia_-_close_up_-_posterior_view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58115" y="4116875"/>
              <a:ext cx="3371033" cy="3371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 descr="fibula-bone-jeopardy-review-game-answer-key.png"/>
            <p:cNvPicPr preferRelativeResize="0"/>
            <p:nvPr/>
          </p:nvPicPr>
          <p:blipFill rotWithShape="1">
            <a:blip r:embed="rId4">
              <a:alphaModFix/>
            </a:blip>
            <a:srcRect l="3720" t="2653" r="-3719" b="4556"/>
            <a:stretch/>
          </p:blipFill>
          <p:spPr>
            <a:xfrm rot="5400000">
              <a:off x="8827731" y="4367725"/>
              <a:ext cx="3121600" cy="31187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3" name="Shape 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682" y="1732345"/>
            <a:ext cx="5225165" cy="45761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098741" y="805992"/>
            <a:ext cx="1915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remember: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TIB</a:t>
            </a:r>
            <a:r>
              <a:rPr lang="en-US" b="1" u="sng" dirty="0">
                <a:solidFill>
                  <a:schemeClr val="bg1">
                    <a:lumMod val="65000"/>
                  </a:schemeClr>
                </a:solidFill>
              </a:rPr>
              <a:t>IA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-&gt; MED</a:t>
            </a:r>
            <a:r>
              <a:rPr lang="en-US" b="1" u="sng" dirty="0">
                <a:solidFill>
                  <a:schemeClr val="bg1">
                    <a:lumMod val="65000"/>
                  </a:schemeClr>
                </a:solidFill>
              </a:rPr>
              <a:t>IA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FIBU</a:t>
            </a:r>
            <a:r>
              <a:rPr lang="en-US" b="1" u="sng" dirty="0">
                <a:solidFill>
                  <a:schemeClr val="bg1">
                    <a:lumMod val="65000"/>
                  </a:schemeClr>
                </a:solidFill>
              </a:rPr>
              <a:t>LA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-&gt; </a:t>
            </a:r>
            <a:r>
              <a:rPr lang="en-US" b="1" u="sng" dirty="0">
                <a:solidFill>
                  <a:schemeClr val="bg1">
                    <a:lumMod val="65000"/>
                  </a:schemeClr>
                </a:solidFill>
              </a:rPr>
              <a:t>LA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TERAL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0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259382" y="61679"/>
            <a:ext cx="7431635" cy="61781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ct val="45833"/>
            </a:pPr>
            <a:r>
              <a:rPr lang="en" sz="4000" b="1" dirty="0">
                <a:solidFill>
                  <a:schemeClr val="dk1"/>
                </a:solidFill>
                <a:latin typeface="+mn-lt"/>
              </a:rPr>
              <a:t>TIBIA</a:t>
            </a:r>
            <a:endParaRPr lang="en" sz="4000" b="1" dirty="0">
              <a:solidFill>
                <a:srgbClr val="666666"/>
              </a:solidFill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54624" y="679492"/>
            <a:ext cx="7474809" cy="149794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457200" indent="-280988">
              <a:lnSpc>
                <a:spcPct val="115000"/>
              </a:lnSpc>
              <a:buClr>
                <a:schemeClr val="dk1"/>
              </a:buClr>
              <a:buSzPct val="100000"/>
              <a:buFont typeface="+mj-lt"/>
              <a:buAutoNum type="romanUcPeriod"/>
            </a:pPr>
            <a:r>
              <a:rPr lang="en" sz="2400" dirty="0">
                <a:solidFill>
                  <a:schemeClr val="tx1"/>
                </a:solidFill>
              </a:rPr>
              <a:t>Upper end of Tibia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The upper end contains: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A. Two tibial condyles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B. Intercondylar area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ct val="45833"/>
            </a:pPr>
            <a:endParaRPr lang="en" sz="1800" b="1" dirty="0">
              <a:solidFill>
                <a:srgbClr val="0070C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</a:pPr>
            <a:endParaRPr sz="1800" b="1" dirty="0">
              <a:solidFill>
                <a:schemeClr val="dk1"/>
              </a:solidFill>
            </a:endParaRPr>
          </a:p>
          <a:p>
            <a:endParaRPr sz="1800" dirty="0"/>
          </a:p>
        </p:txBody>
      </p:sp>
      <p:sp>
        <p:nvSpPr>
          <p:cNvPr id="241" name="Shape 241"/>
          <p:cNvSpPr txBox="1"/>
          <p:nvPr/>
        </p:nvSpPr>
        <p:spPr>
          <a:xfrm>
            <a:off x="363008" y="2132846"/>
            <a:ext cx="3975200" cy="66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en" sz="2000" b="1" dirty="0">
                <a:solidFill>
                  <a:schemeClr val="tx1"/>
                </a:solidFill>
              </a:rPr>
              <a:t>A- Two tibial condyles:</a:t>
            </a:r>
          </a:p>
          <a:p>
            <a:endParaRPr sz="1867" dirty="0">
              <a:solidFill>
                <a:schemeClr val="tx1"/>
              </a:solidFill>
            </a:endParaRPr>
          </a:p>
        </p:txBody>
      </p:sp>
      <p:graphicFrame>
        <p:nvGraphicFramePr>
          <p:cNvPr id="242" name="Shape 242"/>
          <p:cNvGraphicFramePr/>
          <p:nvPr>
            <p:extLst>
              <p:ext uri="{D42A27DB-BD31-4B8C-83A1-F6EECF244321}">
                <p14:modId xmlns:p14="http://schemas.microsoft.com/office/powerpoint/2010/main" val="2082702121"/>
              </p:ext>
            </p:extLst>
          </p:nvPr>
        </p:nvGraphicFramePr>
        <p:xfrm>
          <a:off x="162234" y="2722970"/>
          <a:ext cx="8351949" cy="21334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27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5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216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Condyle</a:t>
                      </a:r>
                      <a:endParaRPr lang="en" sz="1600" b="1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Size</a:t>
                      </a:r>
                      <a:endParaRPr lang="en" sz="16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Articulates with</a:t>
                      </a:r>
                      <a:endParaRPr lang="en" sz="16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Other</a:t>
                      </a:r>
                      <a:endParaRPr lang="en" sz="1600" b="1" dirty="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632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Medial condyle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Larger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Medial condyle  of femur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has a groove on its </a:t>
                      </a:r>
                      <a:r>
                        <a:rPr lang="en" sz="1600" u="sng" dirty="0"/>
                        <a:t>posterior</a:t>
                      </a:r>
                      <a:r>
                        <a:rPr lang="en" sz="1600" dirty="0"/>
                        <a:t> surface for </a:t>
                      </a:r>
                      <a:r>
                        <a:rPr lang="en" sz="1600" u="none" dirty="0">
                          <a:solidFill>
                            <a:srgbClr val="FF0000"/>
                          </a:solidFill>
                        </a:rPr>
                        <a:t>semimembranosus muscle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632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Lateral condyle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Smaller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Lateral condyle  of femur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has facet on its lateral side for articulation with head of fibula to form </a:t>
                      </a:r>
                      <a:r>
                        <a:rPr lang="en" sz="1600" dirty="0">
                          <a:solidFill>
                            <a:srgbClr val="FF0000"/>
                          </a:solidFill>
                        </a:rPr>
                        <a:t>proximal </a:t>
                      </a:r>
                      <a:r>
                        <a:rPr lang="en" sz="1600" u="sng" dirty="0">
                          <a:solidFill>
                            <a:srgbClr val="FF0000"/>
                          </a:solidFill>
                        </a:rPr>
                        <a:t>tibio-fibular joint.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333" y="378011"/>
            <a:ext cx="3149600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363008" y="4966078"/>
            <a:ext cx="3509600" cy="13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000" b="1" dirty="0">
                <a:solidFill>
                  <a:schemeClr val="tx1"/>
                </a:solidFill>
              </a:rPr>
              <a:t>B- Intercondylar area:</a:t>
            </a:r>
          </a:p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</a:rPr>
              <a:t>• </a:t>
            </a:r>
            <a:r>
              <a:rPr lang="en" sz="1867" u="sng" dirty="0">
                <a:solidFill>
                  <a:schemeClr val="dk1"/>
                </a:solidFill>
              </a:rPr>
              <a:t>Rough</a:t>
            </a:r>
            <a:r>
              <a:rPr lang="en" sz="1867" dirty="0">
                <a:solidFill>
                  <a:schemeClr val="dk1"/>
                </a:solidFill>
              </a:rPr>
              <a:t>.</a:t>
            </a:r>
          </a:p>
          <a:p>
            <a:pPr>
              <a:lnSpc>
                <a:spcPct val="115000"/>
              </a:lnSpc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</a:rPr>
              <a:t>• Has </a:t>
            </a:r>
            <a:r>
              <a:rPr lang="en" sz="1867" dirty="0">
                <a:solidFill>
                  <a:srgbClr val="FF0000"/>
                </a:solidFill>
              </a:rPr>
              <a:t>intercondylar eminence. </a:t>
            </a:r>
            <a:r>
              <a:rPr lang="en" sz="2400" dirty="0">
                <a:solidFill>
                  <a:srgbClr val="FF0000"/>
                </a:solidFill>
              </a:rPr>
              <a:t> </a:t>
            </a:r>
          </a:p>
          <a:p>
            <a:endParaRPr sz="1867" dirty="0"/>
          </a:p>
        </p:txBody>
      </p:sp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199" y="4943851"/>
            <a:ext cx="4348529" cy="191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6893833" y="6207200"/>
            <a:ext cx="1271200" cy="44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Extra picture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79929" y="5392270"/>
            <a:ext cx="2339789" cy="0"/>
          </a:xfrm>
          <a:prstGeom prst="line">
            <a:avLst/>
          </a:prstGeom>
          <a:ln w="28575">
            <a:solidFill>
              <a:srgbClr val="455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7164" y="2568390"/>
            <a:ext cx="2339789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982635" y="1014576"/>
            <a:ext cx="685800" cy="4811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1107271" y="1054917"/>
            <a:ext cx="712694" cy="50292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40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209657" y="1794595"/>
            <a:ext cx="4605600" cy="166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8750"/>
            </a:pPr>
            <a:r>
              <a:rPr lang="en" sz="2133" b="1" dirty="0">
                <a:solidFill>
                  <a:schemeClr val="tx1"/>
                </a:solidFill>
                <a:latin typeface="+mn-lt"/>
              </a:rPr>
              <a:t>A. Tibial tuberosity</a:t>
            </a:r>
          </a:p>
          <a:p>
            <a:pPr marL="403225" indent="-2286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Upper smooth part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: gives attachment to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ligamentum patellae.</a:t>
            </a:r>
          </a:p>
          <a:p>
            <a:pPr marL="403225" indent="-2286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Lower rough part: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subcutaneous 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.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209657" y="3340188"/>
            <a:ext cx="5258086" cy="1934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8750"/>
            </a:pPr>
            <a:r>
              <a:rPr lang="en" sz="2133" b="1" dirty="0">
                <a:solidFill>
                  <a:schemeClr val="tx1"/>
                </a:solidFill>
                <a:latin typeface="+mn-lt"/>
              </a:rPr>
              <a:t>B. 3 borders 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Anterior border </a:t>
            </a:r>
            <a:r>
              <a:rPr lang="en" sz="1867" b="1" dirty="0">
                <a:solidFill>
                  <a:schemeClr val="dk1"/>
                </a:solidFill>
                <a:latin typeface="+mn-lt"/>
              </a:rPr>
              <a:t>: </a:t>
            </a:r>
            <a:r>
              <a:rPr lang="en" sz="1867" u="sng" dirty="0">
                <a:solidFill>
                  <a:schemeClr val="dk1"/>
                </a:solidFill>
                <a:latin typeface="+mn-lt"/>
              </a:rPr>
              <a:t>sharp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 and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subcutaneous</a:t>
            </a:r>
            <a:r>
              <a:rPr lang="en" sz="1867" b="1" dirty="0">
                <a:solidFill>
                  <a:schemeClr val="dk1"/>
                </a:solidFill>
                <a:latin typeface="+mn-lt"/>
              </a:rPr>
              <a:t>.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Medial border.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Lateral border</a:t>
            </a:r>
            <a:r>
              <a:rPr lang="en" sz="1867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en" sz="1867" b="1" u="sng" dirty="0">
                <a:solidFill>
                  <a:srgbClr val="FF0000"/>
                </a:solidFill>
                <a:latin typeface="+mn-lt"/>
              </a:rPr>
              <a:t>or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 </a:t>
            </a:r>
            <a:r>
              <a:rPr lang="en" sz="1867" b="1" dirty="0">
                <a:solidFill>
                  <a:srgbClr val="FF0000"/>
                </a:solidFill>
                <a:latin typeface="+mn-lt"/>
              </a:rPr>
              <a:t>interosseous</a:t>
            </a:r>
            <a:r>
              <a:rPr lang="en" sz="1867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border.  </a:t>
            </a:r>
          </a:p>
          <a:p>
            <a:endParaRPr sz="1867" dirty="0">
              <a:latin typeface="+mn-lt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214867" y="4871167"/>
            <a:ext cx="5057600" cy="184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8750"/>
            </a:pPr>
            <a:r>
              <a:rPr lang="en" sz="2133" b="1" dirty="0">
                <a:solidFill>
                  <a:schemeClr val="tx1"/>
                </a:solidFill>
                <a:latin typeface="+mn-lt"/>
              </a:rPr>
              <a:t>C. 3 surfaces </a:t>
            </a:r>
          </a:p>
          <a:p>
            <a:pPr marL="511175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Medial: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subcutaneous</a:t>
            </a:r>
            <a:r>
              <a:rPr lang="en" sz="1867" i="1" dirty="0">
                <a:solidFill>
                  <a:schemeClr val="dk1"/>
                </a:solidFill>
                <a:latin typeface="+mn-lt"/>
              </a:rPr>
              <a:t>.</a:t>
            </a:r>
          </a:p>
          <a:p>
            <a:pPr marL="511175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Lateral.</a:t>
            </a:r>
          </a:p>
          <a:p>
            <a:pPr marL="511175" indent="-34290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i="1" dirty="0">
                <a:solidFill>
                  <a:schemeClr val="dk1"/>
                </a:solidFill>
                <a:latin typeface="+mn-lt"/>
              </a:rPr>
              <a:t>Posterior: 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has an oblique line, </a:t>
            </a:r>
            <a:r>
              <a:rPr lang="en" sz="1867" b="1" dirty="0">
                <a:solidFill>
                  <a:schemeClr val="tx1"/>
                </a:solidFill>
                <a:latin typeface="+mn-lt"/>
              </a:rPr>
              <a:t>soleal line 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for attachment of </a:t>
            </a:r>
            <a:r>
              <a:rPr lang="en" sz="1867" u="sng" dirty="0">
                <a:solidFill>
                  <a:srgbClr val="FF0000"/>
                </a:solidFill>
                <a:latin typeface="+mn-lt"/>
              </a:rPr>
              <a:t>soleus muscle</a:t>
            </a:r>
            <a:r>
              <a:rPr lang="en" sz="1867" dirty="0">
                <a:solidFill>
                  <a:schemeClr val="dk1"/>
                </a:solidFill>
                <a:latin typeface="+mn-lt"/>
              </a:rPr>
              <a:t>.</a:t>
            </a:r>
          </a:p>
          <a:p>
            <a:endParaRPr sz="1867" dirty="0">
              <a:latin typeface="+mn-lt"/>
            </a:endParaRP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3632" y="0"/>
            <a:ext cx="64083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40"/>
          <p:cNvSpPr txBox="1"/>
          <p:nvPr/>
        </p:nvSpPr>
        <p:spPr>
          <a:xfrm>
            <a:off x="-106232" y="0"/>
            <a:ext cx="7474809" cy="184224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11175" indent="-336550">
              <a:lnSpc>
                <a:spcPct val="115000"/>
              </a:lnSpc>
              <a:buClr>
                <a:schemeClr val="dk1"/>
              </a:buClr>
              <a:buSzPct val="100000"/>
              <a:buFont typeface="+mj-lt"/>
              <a:buAutoNum type="romanUcPeriod" startAt="2"/>
            </a:pPr>
            <a:r>
              <a:rPr lang="en" sz="2400" dirty="0">
                <a:solidFill>
                  <a:schemeClr val="tx1"/>
                </a:solidFill>
              </a:rPr>
              <a:t>Shaft of Tibia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The shaft contains: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A. Tibial tuberosity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B. 3 borders</a:t>
            </a:r>
          </a:p>
          <a:p>
            <a:pPr marL="51117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</a:rPr>
              <a:t>C. 3 surfaces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24392" y="2265829"/>
            <a:ext cx="1880445" cy="0"/>
          </a:xfrm>
          <a:prstGeom prst="line">
            <a:avLst/>
          </a:prstGeom>
          <a:ln w="28575">
            <a:solidFill>
              <a:srgbClr val="91F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19312" y="3785347"/>
            <a:ext cx="1097280" cy="0"/>
          </a:xfrm>
          <a:prstGeom prst="line">
            <a:avLst/>
          </a:prstGeom>
          <a:ln w="28575">
            <a:solidFill>
              <a:srgbClr val="FB77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9312" y="5312214"/>
            <a:ext cx="1193650" cy="0"/>
          </a:xfrm>
          <a:prstGeom prst="line">
            <a:avLst/>
          </a:prstGeom>
          <a:ln w="28575">
            <a:solidFill>
              <a:srgbClr val="6670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760629" y="6332606"/>
            <a:ext cx="1016912" cy="0"/>
          </a:xfrm>
          <a:prstGeom prst="line">
            <a:avLst/>
          </a:prstGeom>
          <a:ln w="28575">
            <a:solidFill>
              <a:srgbClr val="C26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1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40"/>
          <p:cNvSpPr txBox="1"/>
          <p:nvPr/>
        </p:nvSpPr>
        <p:spPr>
          <a:xfrm>
            <a:off x="377395" y="494447"/>
            <a:ext cx="7474809" cy="606771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31825" indent="-457200">
              <a:lnSpc>
                <a:spcPct val="115000"/>
              </a:lnSpc>
              <a:buClr>
                <a:schemeClr val="dk1"/>
              </a:buClr>
              <a:buSzPct val="100000"/>
              <a:buFont typeface="+mj-lt"/>
              <a:buAutoNum type="romanUcPeriod" startAt="3"/>
            </a:pPr>
            <a:r>
              <a:rPr lang="en" sz="2400" dirty="0">
                <a:solidFill>
                  <a:schemeClr val="tx1"/>
                </a:solidFill>
              </a:rPr>
              <a:t>Lower end of Tibia</a:t>
            </a:r>
          </a:p>
          <a:p>
            <a:pPr marL="796925" indent="-285750">
              <a:lnSpc>
                <a:spcPct val="115000"/>
              </a:lnSpc>
              <a:buClr>
                <a:schemeClr val="dk1"/>
              </a:buClr>
              <a:buSzPct val="122222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dk1"/>
                </a:solidFill>
                <a:latin typeface="+mn-lt"/>
              </a:rPr>
              <a:t>Articulates with 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talus</a:t>
            </a:r>
            <a:r>
              <a:rPr lang="en-GB" sz="1800" dirty="0">
                <a:solidFill>
                  <a:schemeClr val="dk1"/>
                </a:solidFill>
                <a:latin typeface="+mn-lt"/>
              </a:rPr>
              <a:t> for formation of 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ankle joint.</a:t>
            </a:r>
            <a:endParaRPr lang="en" sz="1800" dirty="0">
              <a:solidFill>
                <a:schemeClr val="tx1"/>
              </a:solidFill>
              <a:latin typeface="+mn-lt"/>
            </a:endParaRPr>
          </a:p>
          <a:p>
            <a:pPr marL="796925" indent="-285750">
              <a:lnSpc>
                <a:spcPct val="115000"/>
              </a:lnSpc>
              <a:buClr>
                <a:schemeClr val="dk1"/>
              </a:buClr>
              <a:buSzPct val="122222"/>
              <a:buFont typeface="Courier New" panose="02070309020205020404" pitchFamily="49" charset="0"/>
              <a:buChar char="o"/>
            </a:pPr>
            <a:r>
              <a:rPr lang="en" sz="1800" dirty="0">
                <a:solidFill>
                  <a:schemeClr val="tx1"/>
                </a:solidFill>
                <a:latin typeface="+mn-lt"/>
              </a:rPr>
              <a:t>The lower end contains:</a:t>
            </a:r>
          </a:p>
          <a:p>
            <a:pPr marL="86042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  <a:latin typeface="+mn-lt"/>
              </a:rPr>
              <a:t>A. Medial malleolus</a:t>
            </a:r>
          </a:p>
          <a:p>
            <a:pPr marL="860425">
              <a:lnSpc>
                <a:spcPct val="115000"/>
              </a:lnSpc>
              <a:buClr>
                <a:schemeClr val="dk1"/>
              </a:buClr>
              <a:buSzPct val="122222"/>
            </a:pPr>
            <a:r>
              <a:rPr lang="en" sz="1800" dirty="0">
                <a:solidFill>
                  <a:schemeClr val="tx1"/>
                </a:solidFill>
                <a:latin typeface="+mn-lt"/>
              </a:rPr>
              <a:t>B. Fibular notch</a:t>
            </a:r>
          </a:p>
          <a:p>
            <a:pPr marL="860425">
              <a:lnSpc>
                <a:spcPct val="115000"/>
              </a:lnSpc>
              <a:buClr>
                <a:schemeClr val="dk1"/>
              </a:buClr>
              <a:buSzPct val="122222"/>
            </a:pPr>
            <a:endParaRPr lang="en" sz="1800" dirty="0">
              <a:solidFill>
                <a:schemeClr val="tx1"/>
              </a:solidFill>
              <a:latin typeface="+mn-lt"/>
            </a:endParaRPr>
          </a:p>
          <a:p>
            <a:pPr marL="349250">
              <a:lnSpc>
                <a:spcPct val="115000"/>
              </a:lnSpc>
              <a:buClr>
                <a:schemeClr val="dk1"/>
              </a:buClr>
              <a:buSzPct val="61111"/>
              <a:tabLst>
                <a:tab pos="457200" algn="l"/>
              </a:tabLst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A- Medial malleolus:</a:t>
            </a:r>
          </a:p>
          <a:p>
            <a:pPr marL="806450" indent="-28575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GB" sz="1800" i="1" dirty="0">
                <a:solidFill>
                  <a:schemeClr val="dk1"/>
                </a:solidFill>
                <a:latin typeface="+mn-lt"/>
              </a:rPr>
              <a:t>Medial surface </a:t>
            </a:r>
            <a:r>
              <a:rPr lang="en-GB" sz="1800" dirty="0">
                <a:solidFill>
                  <a:schemeClr val="dk1"/>
                </a:solidFill>
                <a:latin typeface="+mn-lt"/>
              </a:rPr>
              <a:t>is 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subcutaneous</a:t>
            </a:r>
            <a:r>
              <a:rPr lang="en-GB" sz="1800" dirty="0">
                <a:solidFill>
                  <a:schemeClr val="dk1"/>
                </a:solidFill>
                <a:latin typeface="+mn-lt"/>
              </a:rPr>
              <a:t>.</a:t>
            </a:r>
          </a:p>
          <a:p>
            <a:pPr marL="806450" indent="-28575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GB" sz="1800" i="1" dirty="0">
                <a:solidFill>
                  <a:schemeClr val="dk1"/>
                </a:solidFill>
                <a:latin typeface="+mn-lt"/>
              </a:rPr>
              <a:t>Lateral surface </a:t>
            </a:r>
            <a:r>
              <a:rPr lang="en-GB" sz="1800" dirty="0">
                <a:solidFill>
                  <a:schemeClr val="dk1"/>
                </a:solidFill>
                <a:latin typeface="+mn-lt"/>
              </a:rPr>
              <a:t>articulate with talus.</a:t>
            </a:r>
          </a:p>
          <a:p>
            <a:pPr marL="349250">
              <a:lnSpc>
                <a:spcPct val="115000"/>
              </a:lnSpc>
              <a:buClr>
                <a:schemeClr val="dk1"/>
              </a:buClr>
              <a:buSzPct val="61111"/>
              <a:tabLst>
                <a:tab pos="457200" algn="l"/>
              </a:tabLst>
            </a:pPr>
            <a:r>
              <a:rPr lang="en-GB" sz="1800" dirty="0">
                <a:solidFill>
                  <a:schemeClr val="dk1"/>
                </a:solidFill>
                <a:latin typeface="+mn-lt"/>
              </a:rPr>
              <a:t> </a:t>
            </a:r>
          </a:p>
          <a:p>
            <a:pPr marL="349250">
              <a:lnSpc>
                <a:spcPct val="115000"/>
              </a:lnSpc>
              <a:buClr>
                <a:schemeClr val="dk1"/>
              </a:buClr>
              <a:buSzPct val="61111"/>
              <a:tabLst>
                <a:tab pos="457200" algn="l"/>
              </a:tabLst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B- Fibular notch:</a:t>
            </a:r>
          </a:p>
          <a:p>
            <a:pPr marL="806450" indent="-28575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GB" sz="1800" dirty="0">
                <a:solidFill>
                  <a:schemeClr val="dk1"/>
                </a:solidFill>
                <a:latin typeface="+mn-lt"/>
              </a:rPr>
              <a:t>Lies on its lateral surface of lower end to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form</a:t>
            </a:r>
            <a:r>
              <a:rPr lang="en-GB" sz="1800" dirty="0">
                <a:solidFill>
                  <a:srgbClr val="FF0000"/>
                </a:solidFill>
                <a:latin typeface="+mn-lt"/>
              </a:rPr>
              <a:t> distal tibiofibular joint.</a:t>
            </a:r>
            <a:endParaRPr lang="en" sz="1800" dirty="0">
              <a:solidFill>
                <a:schemeClr val="tx1"/>
              </a:solidFill>
            </a:endParaRPr>
          </a:p>
          <a:p>
            <a:pPr marL="806450" indent="-285750">
              <a:lnSpc>
                <a:spcPct val="115000"/>
              </a:lnSpc>
              <a:buClr>
                <a:schemeClr val="dk1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endParaRPr lang="en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28713" y="53788"/>
            <a:ext cx="2629341" cy="6722765"/>
            <a:chOff x="550942" y="0"/>
            <a:chExt cx="2629341" cy="6722765"/>
          </a:xfrm>
        </p:grpSpPr>
        <p:pic>
          <p:nvPicPr>
            <p:cNvPr id="267" name="Shape 2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942" y="0"/>
              <a:ext cx="2629341" cy="6722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1481086" y="2494362"/>
              <a:ext cx="1324213" cy="961532"/>
              <a:chOff x="1481086" y="2494362"/>
              <a:chExt cx="1324213" cy="961532"/>
            </a:xfrm>
          </p:grpSpPr>
          <p:sp>
            <p:nvSpPr>
              <p:cNvPr id="4" name="Right Arrow 3"/>
              <p:cNvSpPr/>
              <p:nvPr/>
            </p:nvSpPr>
            <p:spPr>
              <a:xfrm rot="10800000">
                <a:off x="1481086" y="2494362"/>
                <a:ext cx="437832" cy="278719"/>
              </a:xfrm>
              <a:prstGeom prst="rightArrow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5-Point Star 4"/>
              <p:cNvSpPr/>
              <p:nvPr/>
            </p:nvSpPr>
            <p:spPr>
              <a:xfrm>
                <a:off x="2442527" y="3149085"/>
                <a:ext cx="362772" cy="306809"/>
              </a:xfrm>
              <a:prstGeom prst="star5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7" name="Straight Connector 6"/>
          <p:cNvCxnSpPr/>
          <p:nvPr/>
        </p:nvCxnSpPr>
        <p:spPr>
          <a:xfrm>
            <a:off x="1102659" y="4178886"/>
            <a:ext cx="1280160" cy="0"/>
          </a:xfrm>
          <a:prstGeom prst="line">
            <a:avLst/>
          </a:prstGeom>
          <a:ln w="28575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6106" y="2912524"/>
            <a:ext cx="164592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041341" y="3684494"/>
            <a:ext cx="2172199" cy="55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54215" y="3982782"/>
            <a:ext cx="779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Lateral surface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0483070" y="3622861"/>
            <a:ext cx="679486" cy="1232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62556" y="3620364"/>
            <a:ext cx="779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Medial surface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1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888402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" dirty="0"/>
              <a:t>Classify the bones of the three regions of the lower limb (thigh, leg and foot).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" dirty="0"/>
              <a:t> Memorize the main features of the </a:t>
            </a:r>
          </a:p>
          <a:p>
            <a:pPr marL="0" indent="0">
              <a:buNone/>
            </a:pPr>
            <a:r>
              <a:rPr lang="en" dirty="0"/>
              <a:t>    – Bones of the thigh (femur &amp; patella) </a:t>
            </a:r>
          </a:p>
          <a:p>
            <a:pPr marL="0" indent="0">
              <a:buNone/>
            </a:pPr>
            <a:r>
              <a:rPr lang="en" dirty="0"/>
              <a:t>    – Bones of the leg (tibia &amp; Fibula)</a:t>
            </a:r>
          </a:p>
          <a:p>
            <a:pPr marL="0" indent="0">
              <a:buNone/>
            </a:pPr>
            <a:r>
              <a:rPr lang="en" dirty="0"/>
              <a:t>    – Bones of the foot (tarsals, metatarsals and phalanges)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" dirty="0"/>
              <a:t>Recognize the side of the bone.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16105" y="5580361"/>
            <a:ext cx="8754036" cy="64633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Some pictures in the original slides have been replaced with other pictures which are more clear </a:t>
            </a:r>
            <a:r>
              <a:rPr lang="en-US" sz="1800" u="sng" dirty="0">
                <a:solidFill>
                  <a:srgbClr val="FF0000"/>
                </a:solidFill>
                <a:latin typeface="+mn-lt"/>
              </a:rPr>
              <a:t>BUT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they have the same information and labels.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8353" y="5211029"/>
            <a:ext cx="5029200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ar-S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تنصدمون من عدد الشرائح نصها شرح زائد وملخصات واسئلة</a:t>
            </a:r>
            <a:endParaRPr lang="en-GB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593367"/>
            <a:ext cx="11027847" cy="7636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>
                <a:solidFill>
                  <a:schemeClr val="bg1">
                    <a:lumMod val="65000"/>
                  </a:schemeClr>
                </a:solidFill>
              </a:rPr>
              <a:t>Overview of the joints</a:t>
            </a:r>
            <a:endParaRPr lang="en-GB" sz="3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4869094" cy="455520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>
                <a:solidFill>
                  <a:schemeClr val="bg1">
                    <a:lumMod val="65000"/>
                  </a:schemeClr>
                </a:solidFill>
              </a:rPr>
              <a:t>Knee joint</a:t>
            </a:r>
            <a:r>
              <a:rPr lang="en-GB" sz="2400" u="sng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pPr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Femur  (medial and lateral condyles) </a:t>
            </a:r>
          </a:p>
          <a:p>
            <a:pPr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Patella  (posterior surface)</a:t>
            </a:r>
          </a:p>
          <a:p>
            <a:pPr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Tibia   	  (medial and lateral condyles)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951307" y="1536633"/>
            <a:ext cx="6240693" cy="45552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>
                <a:solidFill>
                  <a:schemeClr val="bg1">
                    <a:lumMod val="65000"/>
                  </a:schemeClr>
                </a:solidFill>
              </a:rPr>
              <a:t>Ankle joint:</a:t>
            </a:r>
          </a:p>
          <a:p>
            <a:pPr marL="282575" indent="-282575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Tibia   </a:t>
            </a:r>
            <a:r>
              <a:rPr lang="ar-SA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(lower end/lateral surface of medial malleolus) </a:t>
            </a:r>
          </a:p>
          <a:p>
            <a:pPr marL="282575" indent="-282575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Fibula  (medial surface of lower end)</a:t>
            </a:r>
          </a:p>
          <a:p>
            <a:pPr marL="282575" indent="-282575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Talus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http://slideplayer.com/12/3433171/big_thum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10963"/>
          <a:stretch/>
        </p:blipFill>
        <p:spPr bwMode="auto">
          <a:xfrm>
            <a:off x="96231" y="3158131"/>
            <a:ext cx="2889016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nsumersresearchcncl.org/Healthcare/Orthopedists/images/250px-Knee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47" y="3158131"/>
            <a:ext cx="2618816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0739" y="6377582"/>
            <a:ext cx="350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These pictures are extra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2" name="Picture 8" descr="http://img.webmd.com/dtmcms/live/webmd/consumer_assets/site_images/articles/image_article_collections/anatomy_pages/493x335_ankle.jpg?resize=646px:*&amp;output-quality=1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450"/>
          <a:stretch/>
        </p:blipFill>
        <p:spPr bwMode="auto">
          <a:xfrm>
            <a:off x="6320747" y="3082539"/>
            <a:ext cx="2850147" cy="32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3.gstatic.com/images?q=tbn:ANd9GcR79Y-YvbzCJ86222cEML6LeGWG-t_jed-JVD0jlMwSakfAo6P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13" y="3403003"/>
            <a:ext cx="2688830" cy="26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0596" y="6387228"/>
            <a:ext cx="350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These pictures are extra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6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of Tibia (Right or Left)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520440" cy="4555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Upper end </a:t>
            </a:r>
            <a:r>
              <a:rPr lang="en-US" dirty="0"/>
              <a:t>is larger than lower end.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Medial malleolus </a:t>
            </a:r>
            <a:r>
              <a:rPr lang="en-US" dirty="0"/>
              <a:t>is directed </a:t>
            </a:r>
            <a:r>
              <a:rPr lang="en-US" u="sng" dirty="0"/>
              <a:t>downward</a:t>
            </a:r>
            <a:r>
              <a:rPr lang="en-US" dirty="0"/>
              <a:t> and </a:t>
            </a:r>
            <a:r>
              <a:rPr lang="en-US" u="sng" dirty="0"/>
              <a:t>medially.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Shaft</a:t>
            </a:r>
            <a:r>
              <a:rPr lang="en-US" dirty="0"/>
              <a:t> has sharp anterior border.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Explanation: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To determine if the tibia is in the right or left leg: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1- Turn the bone so that the larger part is at superior/upper, and the medial malleolus is inferior/downward.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2- Rotate the bone so that the sharp anterior border is facing anteriorly.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 descr="C7EB40A6"/>
          <p:cNvPicPr>
            <a:picLocks noChangeAspect="1" noChangeArrowheads="1"/>
          </p:cNvPicPr>
          <p:nvPr/>
        </p:nvPicPr>
        <p:blipFill>
          <a:blip r:embed="rId2">
            <a:lum bright="-2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3" t="17465" r="8333" b="35971"/>
          <a:stretch>
            <a:fillRect/>
          </a:stretch>
        </p:blipFill>
        <p:spPr bwMode="auto">
          <a:xfrm>
            <a:off x="7936040" y="761616"/>
            <a:ext cx="3737641" cy="5330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300447" y="5459506"/>
            <a:ext cx="1062318" cy="443753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0300447" y="3092824"/>
            <a:ext cx="914400" cy="436593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3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9"/>
          <p:cNvSpPr txBox="1"/>
          <p:nvPr/>
        </p:nvSpPr>
        <p:spPr>
          <a:xfrm>
            <a:off x="259382" y="209596"/>
            <a:ext cx="7431635" cy="151162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ct val="45833"/>
            </a:pPr>
            <a:r>
              <a:rPr lang="en" sz="4000" b="1" dirty="0">
                <a:solidFill>
                  <a:schemeClr val="dk1"/>
                </a:solidFill>
                <a:latin typeface="+mn-lt"/>
              </a:rPr>
              <a:t>FIBULA</a:t>
            </a:r>
          </a:p>
          <a:p>
            <a:pPr marL="228600">
              <a:buClr>
                <a:schemeClr val="dk1"/>
              </a:buClr>
              <a:buSzPct val="45833"/>
            </a:pPr>
            <a:r>
              <a:rPr lang="en" sz="2000" dirty="0">
                <a:solidFill>
                  <a:schemeClr val="dk1"/>
                </a:solidFill>
                <a:latin typeface="+mn-lt"/>
              </a:rPr>
              <a:t> It is the slender </a:t>
            </a:r>
            <a:r>
              <a:rPr lang="en" sz="2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(thin) </a:t>
            </a:r>
            <a:r>
              <a:rPr lang="en" sz="2000" dirty="0">
                <a:solidFill>
                  <a:schemeClr val="dk1"/>
                </a:solidFill>
                <a:latin typeface="+mn-lt"/>
              </a:rPr>
              <a:t>lateral bone of the leg. </a:t>
            </a:r>
            <a:br>
              <a:rPr lang="en" sz="2000" dirty="0">
                <a:solidFill>
                  <a:schemeClr val="dk1"/>
                </a:solidFill>
                <a:latin typeface="+mn-lt"/>
              </a:rPr>
            </a:br>
            <a:r>
              <a:rPr lang="en" sz="2000" dirty="0">
                <a:solidFill>
                  <a:srgbClr val="FF0000"/>
                </a:solidFill>
                <a:latin typeface="+mn-lt"/>
              </a:rPr>
              <a:t> It takes no part in articulation of knee joint </a:t>
            </a:r>
          </a:p>
        </p:txBody>
      </p:sp>
      <p:pic>
        <p:nvPicPr>
          <p:cNvPr id="5122" name="Picture 2" descr="Fig 1.0 - The anterior surface of the fib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87" y="0"/>
            <a:ext cx="4019550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040121" y="3319291"/>
            <a:ext cx="2655048" cy="3363967"/>
            <a:chOff x="8915399" y="2622133"/>
            <a:chExt cx="2655048" cy="3363967"/>
          </a:xfrm>
        </p:grpSpPr>
        <p:pic>
          <p:nvPicPr>
            <p:cNvPr id="277" name="Shape 2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15399" y="2622133"/>
              <a:ext cx="2641599" cy="3363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/>
            <p:nvPr/>
          </p:nvSpPr>
          <p:spPr>
            <a:xfrm rot="10800000" flipH="1">
              <a:off x="10859247" y="4199333"/>
              <a:ext cx="711200" cy="338800"/>
            </a:xfrm>
            <a:prstGeom prst="rect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 flipV="1">
            <a:off x="8216153" y="1438835"/>
            <a:ext cx="1452283" cy="4034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668436" y="1217567"/>
            <a:ext cx="843653" cy="5232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Styloid process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64186" y="2040643"/>
            <a:ext cx="6674579" cy="5094657"/>
            <a:chOff x="344786" y="1652004"/>
            <a:chExt cx="6674579" cy="5094657"/>
          </a:xfrm>
        </p:grpSpPr>
        <p:sp>
          <p:nvSpPr>
            <p:cNvPr id="10" name="Shape 240"/>
            <p:cNvSpPr txBox="1"/>
            <p:nvPr/>
          </p:nvSpPr>
          <p:spPr>
            <a:xfrm>
              <a:off x="344786" y="1652004"/>
              <a:ext cx="6674579" cy="5094657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 marL="457200" indent="-280988">
                <a:lnSpc>
                  <a:spcPct val="115000"/>
                </a:lnSpc>
                <a:buClr>
                  <a:schemeClr val="dk1"/>
                </a:buClr>
                <a:buSzPct val="100000"/>
                <a:buFont typeface="+mj-lt"/>
                <a:buAutoNum type="romanUcPeriod"/>
              </a:pPr>
              <a:r>
                <a:rPr lang="en" sz="2400" dirty="0">
                  <a:solidFill>
                    <a:schemeClr val="tx1"/>
                  </a:solidFill>
                  <a:latin typeface="+mn-lt"/>
                </a:rPr>
                <a:t>Upper end of Fibula</a:t>
              </a:r>
            </a:p>
            <a:p>
              <a:pPr marL="511175">
                <a:lnSpc>
                  <a:spcPct val="115000"/>
                </a:lnSpc>
                <a:buClr>
                  <a:schemeClr val="dk1"/>
                </a:buClr>
                <a:buSzPct val="122222"/>
              </a:pPr>
              <a:r>
                <a:rPr lang="en" sz="1800" dirty="0">
                  <a:solidFill>
                    <a:schemeClr val="tx1"/>
                  </a:solidFill>
                  <a:latin typeface="+mn-lt"/>
                </a:rPr>
                <a:t>The upper end contains:</a:t>
              </a:r>
              <a:endParaRPr lang="en" sz="1800" dirty="0">
                <a:solidFill>
                  <a:srgbClr val="0B5394"/>
                </a:solidFill>
                <a:latin typeface="+mn-lt"/>
              </a:endParaRPr>
            </a:p>
            <a:p>
              <a:pPr marL="806450" indent="-295275">
                <a:lnSpc>
                  <a:spcPct val="115000"/>
                </a:lnSpc>
                <a:buClr>
                  <a:schemeClr val="dk1"/>
                </a:buClr>
                <a:buSzPct val="100000"/>
                <a:buFont typeface="+mj-lt"/>
                <a:buAutoNum type="alphaUcPeriod"/>
              </a:pPr>
              <a:r>
                <a:rPr lang="en" sz="1800" dirty="0">
                  <a:solidFill>
                    <a:schemeClr val="dk1"/>
                  </a:solidFill>
                  <a:latin typeface="+mn-lt"/>
                </a:rPr>
                <a:t>Head : articulates with lateral condyle of tibia. </a:t>
              </a:r>
            </a:p>
            <a:p>
              <a:pPr marL="806450" indent="-295275">
                <a:lnSpc>
                  <a:spcPct val="115000"/>
                </a:lnSpc>
                <a:buClr>
                  <a:schemeClr val="dk1"/>
                </a:buClr>
                <a:buSzPct val="100000"/>
                <a:buFont typeface="+mj-lt"/>
                <a:buAutoNum type="alphaUcPeriod"/>
              </a:pPr>
              <a:r>
                <a:rPr lang="en" sz="1800" dirty="0">
                  <a:solidFill>
                    <a:schemeClr val="dk1"/>
                  </a:solidFill>
                  <a:latin typeface="+mn-lt"/>
                </a:rPr>
                <a:t>Styloid process</a:t>
              </a:r>
            </a:p>
            <a:p>
              <a:pPr marL="806450" indent="-295275">
                <a:lnSpc>
                  <a:spcPct val="115000"/>
                </a:lnSpc>
                <a:buClr>
                  <a:schemeClr val="dk1"/>
                </a:buClr>
                <a:buSzPct val="100000"/>
                <a:buFont typeface="+mj-lt"/>
                <a:buAutoNum type="alphaUcPeriod"/>
              </a:pPr>
              <a:r>
                <a:rPr lang="en" sz="1800" dirty="0">
                  <a:solidFill>
                    <a:schemeClr val="dk1"/>
                  </a:solidFill>
                  <a:latin typeface="+mn-lt"/>
                </a:rPr>
                <a:t>Neck</a:t>
              </a:r>
            </a:p>
            <a:p>
              <a:pPr marL="796925" indent="-285750">
                <a:lnSpc>
                  <a:spcPct val="115000"/>
                </a:lnSpc>
                <a:buClr>
                  <a:schemeClr val="dk1"/>
                </a:buClr>
                <a:buSzPct val="122222"/>
                <a:buFont typeface="Courier New" panose="02070309020205020404" pitchFamily="49" charset="0"/>
                <a:buChar char="o"/>
              </a:pPr>
              <a:endParaRPr lang="en" sz="1800" dirty="0">
                <a:solidFill>
                  <a:schemeClr val="dk1"/>
                </a:solidFill>
                <a:latin typeface="+mn-lt"/>
              </a:endParaRPr>
            </a:p>
            <a:p>
              <a:pPr marL="511175" indent="-333375">
                <a:buClr>
                  <a:schemeClr val="dk1"/>
                </a:buClr>
                <a:buSzPct val="100000"/>
                <a:buFont typeface="+mj-lt"/>
                <a:buAutoNum type="romanUcPeriod" startAt="2"/>
              </a:pPr>
              <a:r>
                <a:rPr lang="en" sz="2400" dirty="0">
                  <a:solidFill>
                    <a:schemeClr val="tx1"/>
                  </a:solidFill>
                  <a:latin typeface="+mn-lt"/>
                </a:rPr>
                <a:t>Shaft of Fibula</a:t>
              </a:r>
              <a:r>
                <a:rPr lang="en" sz="2400" dirty="0">
                  <a:solidFill>
                    <a:srgbClr val="0B5394"/>
                  </a:solidFill>
                  <a:latin typeface="+mn-lt"/>
                </a:rPr>
                <a:t>:</a:t>
              </a:r>
              <a:endParaRPr lang="en" sz="1800" dirty="0">
                <a:solidFill>
                  <a:srgbClr val="0B5394"/>
                </a:solidFill>
                <a:latin typeface="+mn-lt"/>
              </a:endParaRPr>
            </a:p>
            <a:p>
              <a:pPr marL="806450" indent="-231775">
                <a:buClr>
                  <a:schemeClr val="dk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en" sz="1800" u="sng" dirty="0">
                  <a:solidFill>
                    <a:srgbClr val="FF0000"/>
                  </a:solidFill>
                  <a:latin typeface="+mn-lt"/>
                </a:rPr>
                <a:t>4 </a:t>
              </a:r>
              <a:r>
                <a:rPr lang="en" sz="1800" u="sng" dirty="0">
                  <a:solidFill>
                    <a:schemeClr val="tx1"/>
                  </a:solidFill>
                  <a:latin typeface="+mn-lt"/>
                </a:rPr>
                <a:t>surfaces </a:t>
              </a:r>
            </a:p>
            <a:p>
              <a:pPr marL="806450" indent="-231775">
                <a:buClr>
                  <a:schemeClr val="dk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en" sz="1800" u="sng" dirty="0">
                  <a:solidFill>
                    <a:srgbClr val="FF0000"/>
                  </a:solidFill>
                  <a:latin typeface="+mn-lt"/>
                </a:rPr>
                <a:t>4</a:t>
              </a:r>
              <a:r>
                <a:rPr lang="en" sz="1800" u="sng" dirty="0">
                  <a:solidFill>
                    <a:schemeClr val="tx1"/>
                  </a:solidFill>
                  <a:latin typeface="+mn-lt"/>
                </a:rPr>
                <a:t> borders</a:t>
              </a:r>
              <a:r>
                <a:rPr lang="en" sz="1800" dirty="0">
                  <a:solidFill>
                    <a:schemeClr val="dk1"/>
                  </a:solidFill>
                  <a:latin typeface="+mn-lt"/>
                </a:rPr>
                <a:t>: the medial border (</a:t>
              </a:r>
              <a:r>
                <a:rPr lang="en" sz="1800" u="sng" dirty="0">
                  <a:solidFill>
                    <a:schemeClr val="dk1"/>
                  </a:solidFill>
                  <a:latin typeface="+mn-lt"/>
                </a:rPr>
                <a:t>interosseous border</a:t>
              </a:r>
              <a:r>
                <a:rPr lang="en" sz="1800" dirty="0">
                  <a:solidFill>
                    <a:schemeClr val="dk1"/>
                  </a:solidFill>
                  <a:latin typeface="+mn-lt"/>
                </a:rPr>
                <a:t>) gives attachment to </a:t>
              </a:r>
              <a:r>
                <a:rPr lang="en" sz="1800" b="1" dirty="0">
                  <a:solidFill>
                    <a:srgbClr val="FF0000"/>
                  </a:solidFill>
                  <a:latin typeface="+mn-lt"/>
                </a:rPr>
                <a:t>interosseous membrane</a:t>
              </a:r>
              <a:br>
                <a:rPr lang="en" sz="1800" dirty="0">
                  <a:solidFill>
                    <a:schemeClr val="dk1"/>
                  </a:solidFill>
                  <a:latin typeface="+mn-lt"/>
                </a:rPr>
              </a:br>
              <a:endParaRPr lang="en" sz="18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  <a:p>
              <a:pPr marL="574675">
                <a:buClr>
                  <a:schemeClr val="dk1"/>
                </a:buClr>
                <a:buSzPct val="100000"/>
              </a:pPr>
              <a:r>
                <a:rPr lang="en" sz="18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*note: Femur and tibia each have 3 surfaces and 3 borders </a:t>
              </a:r>
              <a:r>
                <a:rPr lang="en" sz="1800" u="sng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BUT</a:t>
              </a:r>
              <a:r>
                <a:rPr lang="en" sz="18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fibula has 4 surfaces and 4 borders </a:t>
              </a:r>
            </a:p>
            <a:p>
              <a:pPr marL="511175">
                <a:lnSpc>
                  <a:spcPct val="115000"/>
                </a:lnSpc>
                <a:buClr>
                  <a:schemeClr val="dk1"/>
                </a:buClr>
                <a:buSzPct val="122222"/>
              </a:pPr>
              <a:endParaRPr lang="en" sz="1800" dirty="0">
                <a:solidFill>
                  <a:schemeClr val="tx1"/>
                </a:solidFill>
                <a:latin typeface="+mn-lt"/>
              </a:endParaRPr>
            </a:p>
            <a:p>
              <a:pPr>
                <a:lnSpc>
                  <a:spcPct val="115000"/>
                </a:lnSpc>
                <a:buClr>
                  <a:schemeClr val="dk1"/>
                </a:buClr>
                <a:buSzPct val="45833"/>
              </a:pPr>
              <a:endParaRPr lang="en" sz="1800" b="1" dirty="0">
                <a:solidFill>
                  <a:srgbClr val="0070C0"/>
                </a:solidFill>
                <a:latin typeface="+mn-lt"/>
              </a:endParaRPr>
            </a:p>
            <a:p>
              <a:pPr>
                <a:lnSpc>
                  <a:spcPct val="115000"/>
                </a:lnSpc>
                <a:buClr>
                  <a:schemeClr val="dk1"/>
                </a:buClr>
              </a:pPr>
              <a:endParaRPr sz="1800" b="1" dirty="0">
                <a:solidFill>
                  <a:schemeClr val="dk1"/>
                </a:solidFill>
                <a:latin typeface="+mn-lt"/>
              </a:endParaRPr>
            </a:p>
            <a:p>
              <a:endParaRPr sz="1800" dirty="0">
                <a:latin typeface="+mn-lt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62518" y="4934761"/>
              <a:ext cx="2299447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41433" y="2783541"/>
              <a:ext cx="54864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250577" y="3104137"/>
              <a:ext cx="1438835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73706" y="3410459"/>
              <a:ext cx="457200" cy="0"/>
            </a:xfrm>
            <a:prstGeom prst="line">
              <a:avLst/>
            </a:prstGeom>
            <a:ln w="28575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hape 278"/>
          <p:cNvSpPr/>
          <p:nvPr/>
        </p:nvSpPr>
        <p:spPr>
          <a:xfrm rot="10800000" flipH="1">
            <a:off x="6996068" y="820270"/>
            <a:ext cx="668055" cy="247303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32" name="Shape 278"/>
          <p:cNvSpPr/>
          <p:nvPr/>
        </p:nvSpPr>
        <p:spPr>
          <a:xfrm rot="10800000" flipH="1">
            <a:off x="9349580" y="2280155"/>
            <a:ext cx="566483" cy="238158"/>
          </a:xfrm>
          <a:prstGeom prst="rect">
            <a:avLst/>
          </a:prstGeom>
          <a:noFill/>
          <a:ln w="28575" cap="flat" cmpd="sng">
            <a:solidFill>
              <a:srgbClr val="99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7" name="TextBox 16"/>
          <p:cNvSpPr txBox="1"/>
          <p:nvPr/>
        </p:nvSpPr>
        <p:spPr>
          <a:xfrm>
            <a:off x="606543" y="1560740"/>
            <a:ext cx="5610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Bones involved in the knee joint are the femur, tibia and patella.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5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73657" y="680290"/>
            <a:ext cx="8118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349250" indent="-349250">
              <a:lnSpc>
                <a:spcPct val="100000"/>
              </a:lnSpc>
              <a:buFont typeface="+mj-lt"/>
              <a:buAutoNum type="romanUcPeriod" startAt="2"/>
            </a:pPr>
            <a:r>
              <a:rPr lang="en" dirty="0"/>
              <a:t>Lower end of Fibula</a:t>
            </a:r>
            <a:br>
              <a:rPr lang="en" dirty="0">
                <a:solidFill>
                  <a:srgbClr val="0B5394"/>
                </a:solidFill>
              </a:rPr>
            </a:br>
            <a:r>
              <a:rPr lang="en" sz="1867" dirty="0">
                <a:solidFill>
                  <a:schemeClr val="dk1"/>
                </a:solidFill>
              </a:rPr>
              <a:t>   A</a:t>
            </a:r>
            <a:r>
              <a:rPr lang="en" sz="2000" dirty="0">
                <a:solidFill>
                  <a:schemeClr val="dk1"/>
                </a:solidFill>
              </a:rPr>
              <a:t>. Lateral malleolus (</a:t>
            </a:r>
            <a:r>
              <a:rPr lang="en" sz="2000" dirty="0">
                <a:solidFill>
                  <a:srgbClr val="FF0000"/>
                </a:solidFill>
              </a:rPr>
              <a:t>subcutaneous</a:t>
            </a:r>
            <a:r>
              <a:rPr lang="en" sz="2000" dirty="0">
                <a:solidFill>
                  <a:schemeClr val="dk1"/>
                </a:solidFill>
              </a:rPr>
              <a:t>)</a:t>
            </a:r>
            <a:br>
              <a:rPr lang="en" sz="2000" dirty="0">
                <a:solidFill>
                  <a:schemeClr val="dk1"/>
                </a:solidFill>
              </a:rPr>
            </a:br>
            <a:r>
              <a:rPr lang="en" sz="2000" dirty="0">
                <a:solidFill>
                  <a:schemeClr val="dk1"/>
                </a:solidFill>
              </a:rPr>
              <a:t>	 Its </a:t>
            </a:r>
            <a:r>
              <a:rPr lang="en" sz="2000" i="1" dirty="0">
                <a:solidFill>
                  <a:schemeClr val="dk1"/>
                </a:solidFill>
              </a:rPr>
              <a:t>medial</a:t>
            </a:r>
            <a:r>
              <a:rPr lang="en" sz="2000" dirty="0">
                <a:solidFill>
                  <a:schemeClr val="dk1"/>
                </a:solidFill>
              </a:rPr>
              <a:t> surface is </a:t>
            </a:r>
            <a:r>
              <a:rPr lang="en" sz="2000" u="sng" dirty="0">
                <a:solidFill>
                  <a:schemeClr val="dk1"/>
                </a:solidFill>
              </a:rPr>
              <a:t>smooth</a:t>
            </a:r>
            <a:r>
              <a:rPr lang="en" sz="2000" dirty="0">
                <a:solidFill>
                  <a:schemeClr val="dk1"/>
                </a:solidFill>
              </a:rPr>
              <a:t> for articulation with talus to </a:t>
            </a:r>
            <a:r>
              <a:rPr lang="en" sz="2000" dirty="0"/>
              <a:t>form</a:t>
            </a:r>
            <a:r>
              <a:rPr lang="en" sz="2000" dirty="0">
                <a:solidFill>
                  <a:srgbClr val="FF0000"/>
                </a:solidFill>
              </a:rPr>
              <a:t> 	ankle joint. </a:t>
            </a:r>
            <a:br>
              <a:rPr lang="en" sz="2000" dirty="0">
                <a:solidFill>
                  <a:schemeClr val="dk1"/>
                </a:solidFill>
              </a:rPr>
            </a:br>
            <a:endParaRPr lang="en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*note: for each leg we have 2 malleolus : </a:t>
            </a:r>
            <a:br>
              <a:rPr lang="en" sz="1867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" sz="1867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 the medial one comes from the tibia</a:t>
            </a:r>
            <a:br>
              <a:rPr lang="en" sz="1867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" sz="1867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 the lateral one comes from fibula</a:t>
            </a:r>
            <a:br>
              <a:rPr lang="en" sz="1867" dirty="0">
                <a:solidFill>
                  <a:schemeClr val="bg1">
                    <a:lumMod val="65000"/>
                  </a:schemeClr>
                </a:solidFill>
              </a:rPr>
            </a:br>
            <a:endParaRPr lang="en" sz="1867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4971" y="3655265"/>
            <a:ext cx="6883875" cy="2841365"/>
            <a:chOff x="473657" y="3461088"/>
            <a:chExt cx="6883875" cy="2841365"/>
          </a:xfrm>
        </p:grpSpPr>
        <p:pic>
          <p:nvPicPr>
            <p:cNvPr id="284" name="Shape 28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3657" y="3461088"/>
              <a:ext cx="6840333" cy="28413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Shape 289"/>
            <p:cNvSpPr/>
            <p:nvPr/>
          </p:nvSpPr>
          <p:spPr>
            <a:xfrm>
              <a:off x="4651828" y="4593771"/>
              <a:ext cx="516400" cy="288000"/>
            </a:xfrm>
            <a:prstGeom prst="rect">
              <a:avLst/>
            </a:prstGeom>
            <a:noFill/>
            <a:ln w="28575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0" name="Shape 290"/>
            <p:cNvSpPr/>
            <p:nvPr/>
          </p:nvSpPr>
          <p:spPr>
            <a:xfrm>
              <a:off x="6831932" y="4247715"/>
              <a:ext cx="525600" cy="288000"/>
            </a:xfrm>
            <a:prstGeom prst="rect">
              <a:avLst/>
            </a:prstGeom>
            <a:noFill/>
            <a:ln w="28575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33057" y="6268624"/>
            <a:ext cx="195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 Picture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14" descr="C7EB40A6"/>
          <p:cNvPicPr>
            <a:picLocks noChangeAspect="1" noChangeArrowheads="1"/>
          </p:cNvPicPr>
          <p:nvPr/>
        </p:nvPicPr>
        <p:blipFill>
          <a:blip r:embed="rId4">
            <a:lum bright="-2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3" t="17465" r="8333" b="35971"/>
          <a:stretch>
            <a:fillRect/>
          </a:stretch>
        </p:blipFill>
        <p:spPr bwMode="auto">
          <a:xfrm>
            <a:off x="8073417" y="960024"/>
            <a:ext cx="3709987" cy="530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589458" y="1815353"/>
            <a:ext cx="5486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58153" y="1506071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hape 290"/>
          <p:cNvSpPr/>
          <p:nvPr/>
        </p:nvSpPr>
        <p:spPr>
          <a:xfrm>
            <a:off x="8073417" y="5885719"/>
            <a:ext cx="1071140" cy="382905"/>
          </a:xfrm>
          <a:prstGeom prst="rect">
            <a:avLst/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8" name="Oval 7"/>
          <p:cNvSpPr/>
          <p:nvPr/>
        </p:nvSpPr>
        <p:spPr>
          <a:xfrm>
            <a:off x="5755341" y="4343400"/>
            <a:ext cx="497541" cy="4445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9346453" y="5531023"/>
            <a:ext cx="497541" cy="4445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9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282" y="1018384"/>
            <a:ext cx="10437435" cy="76360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Comparing the long bones</a:t>
            </a:r>
            <a:endParaRPr lang="en-GB" sz="32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781933"/>
              </p:ext>
            </p:extLst>
          </p:nvPr>
        </p:nvGraphicFramePr>
        <p:xfrm>
          <a:off x="2032000" y="1781984"/>
          <a:ext cx="8128000" cy="393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Femur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Tibia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Fibula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US" dirty="0"/>
                        <a:t>Articulates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 with</a:t>
                      </a:r>
                      <a:r>
                        <a:rPr lang="en-US" baseline="0" dirty="0"/>
                        <a:t> acetabulum to form hip joint.</a:t>
                      </a:r>
                    </a:p>
                    <a:p>
                      <a:r>
                        <a:rPr lang="en-US" baseline="0" dirty="0"/>
                        <a:t>2- with tibia to form knee joint.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</a:t>
                      </a:r>
                      <a:r>
                        <a:rPr lang="en-US" baseline="0" dirty="0"/>
                        <a:t> with femur to form knee joint.</a:t>
                      </a:r>
                    </a:p>
                    <a:p>
                      <a:r>
                        <a:rPr lang="en-US" baseline="0" dirty="0"/>
                        <a:t>2- with fibula to form proximal and distal tibiofibular joint</a:t>
                      </a:r>
                    </a:p>
                    <a:p>
                      <a:r>
                        <a:rPr lang="en-US" baseline="0" dirty="0"/>
                        <a:t>3- with talus to form ankle joint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 with tibia to form proximal and distal</a:t>
                      </a:r>
                      <a:r>
                        <a:rPr lang="en-US" baseline="0" dirty="0"/>
                        <a:t> tibiofibular joint.</a:t>
                      </a:r>
                    </a:p>
                    <a:p>
                      <a:r>
                        <a:rPr lang="en-US" baseline="0" dirty="0"/>
                        <a:t>2- with talus to form ankle joint.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Surfaces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(medial, lateral, anterior)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(medial,</a:t>
                      </a:r>
                      <a:r>
                        <a:rPr lang="en-US" baseline="0" dirty="0"/>
                        <a:t> lateral, posterior)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/>
                        <a:t>Borders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(medial, lateral, posterior)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(medial,</a:t>
                      </a:r>
                      <a:r>
                        <a:rPr lang="en-US" baseline="0" dirty="0"/>
                        <a:t> lateral, anterior)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(</a:t>
                      </a:r>
                      <a:r>
                        <a:rPr lang="en-US" baseline="0" dirty="0"/>
                        <a:t>interosseous)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155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6656915" y="135333"/>
            <a:ext cx="4732743" cy="6653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b="1" dirty="0">
                <a:solidFill>
                  <a:schemeClr val="tx1"/>
                </a:solidFill>
              </a:rPr>
              <a:t>7 tarsal bones</a:t>
            </a:r>
          </a:p>
          <a:p>
            <a:r>
              <a:rPr lang="en" sz="1867" dirty="0"/>
              <a:t>They</a:t>
            </a:r>
            <a:r>
              <a:rPr lang="en" sz="1867" b="1" dirty="0"/>
              <a:t> </a:t>
            </a:r>
            <a:r>
              <a:rPr lang="en" sz="1867" dirty="0"/>
              <a:t>start to ossify before birth and end ossification by 5th year in all tarsal bones.</a:t>
            </a:r>
          </a:p>
          <a:p>
            <a:pPr algn="ctr"/>
            <a:r>
              <a:rPr lang="en" sz="1467" dirty="0">
                <a:solidFill>
                  <a:srgbClr val="B7B7B7"/>
                </a:solidFill>
              </a:rPr>
              <a:t>(The process of </a:t>
            </a:r>
            <a:r>
              <a:rPr lang="en" sz="1467" b="1" i="1" dirty="0">
                <a:solidFill>
                  <a:srgbClr val="B7B7B7"/>
                </a:solidFill>
              </a:rPr>
              <a:t>ossification</a:t>
            </a:r>
            <a:r>
              <a:rPr lang="en" sz="1467" dirty="0">
                <a:solidFill>
                  <a:srgbClr val="B7B7B7"/>
                </a:solidFill>
              </a:rPr>
              <a:t> allows bones to form while a fetus is still in the womb. The process converts various types of connective tissue into bone)</a:t>
            </a:r>
          </a:p>
          <a:p>
            <a:endParaRPr sz="1467" dirty="0">
              <a:solidFill>
                <a:srgbClr val="B7B7B7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They are: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Calcaneus 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Talus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Navicular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Cuboid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3 Cuneiform bones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algn="ctr"/>
            <a:endParaRPr sz="1467" dirty="0">
              <a:solidFill>
                <a:srgbClr val="B7B7B7"/>
              </a:solidFill>
            </a:endParaRPr>
          </a:p>
        </p:txBody>
      </p:sp>
      <p:pic>
        <p:nvPicPr>
          <p:cNvPr id="296" name="Shape 296" descr="Image-1[670].jpg"/>
          <p:cNvPicPr preferRelativeResize="0"/>
          <p:nvPr/>
        </p:nvPicPr>
        <p:blipFill rotWithShape="1">
          <a:blip r:embed="rId3">
            <a:alphaModFix/>
          </a:blip>
          <a:srcRect l="30075" t="16666" r="29899" b="15938"/>
          <a:stretch/>
        </p:blipFill>
        <p:spPr>
          <a:xfrm>
            <a:off x="647350" y="1068438"/>
            <a:ext cx="4214292" cy="532156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106133" y="135333"/>
            <a:ext cx="7385600" cy="706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200" dirty="0"/>
              <a:t>Bones of foot (26 bones in each foot)</a:t>
            </a:r>
          </a:p>
          <a:p>
            <a:endParaRPr sz="3200" dirty="0"/>
          </a:p>
        </p:txBody>
      </p:sp>
      <p:pic>
        <p:nvPicPr>
          <p:cNvPr id="298" name="Shape 298" descr="long-bones-metacarples-metatarsals-phelangies-humerus-ulna.jpg"/>
          <p:cNvPicPr preferRelativeResize="0"/>
          <p:nvPr/>
        </p:nvPicPr>
        <p:blipFill rotWithShape="1">
          <a:blip r:embed="rId4">
            <a:alphaModFix/>
          </a:blip>
          <a:srcRect b="4470"/>
          <a:stretch/>
        </p:blipFill>
        <p:spPr>
          <a:xfrm>
            <a:off x="9211501" y="1956027"/>
            <a:ext cx="2980499" cy="21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dancers-resources-the-body-alignment-2.jpg"/>
          <p:cNvPicPr preferRelativeResize="0"/>
          <p:nvPr/>
        </p:nvPicPr>
        <p:blipFill rotWithShape="1">
          <a:blip r:embed="rId5">
            <a:alphaModFix/>
          </a:blip>
          <a:srcRect l="7029" t="22782" r="53632" b="45565"/>
          <a:stretch/>
        </p:blipFill>
        <p:spPr>
          <a:xfrm>
            <a:off x="6638205" y="5357188"/>
            <a:ext cx="1707055" cy="10300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29809" y="215140"/>
            <a:ext cx="1737360" cy="322401"/>
          </a:xfrm>
          <a:prstGeom prst="rect">
            <a:avLst/>
          </a:prstGeom>
          <a:noFill/>
          <a:ln w="28575">
            <a:solidFill>
              <a:srgbClr val="387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9537699" y="4193982"/>
            <a:ext cx="2221370" cy="2664018"/>
          </a:xfrm>
          <a:prstGeom prst="rect">
            <a:avLst/>
          </a:prstGeom>
          <a:ln>
            <a:noFill/>
            <a:prstDash val="dash"/>
          </a:ln>
        </p:spPr>
        <p:txBody>
          <a:bodyPr vert="horz" lIns="91425" tIns="91425" rIns="91425" bIns="91425" rtlCol="0" anchor="t" anchorCtr="0">
            <a:norm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Mnemonic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for the Tarsal Bones (Team 432)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he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ircus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eeds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ore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nteresting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ittle </a:t>
            </a:r>
            <a:r>
              <a:rPr lang="en-GB" sz="1200" u="sng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lowns.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T: Talus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C: Calcaneus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N: Navicular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M: Medial cuneiform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I: Intermediate cuneiform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L: Lateral cuneiform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C: Cuboid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SA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تهاني كلت كباب ونيفا وثلاث كتاكيت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4888" y="4091527"/>
            <a:ext cx="3592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Note that:</a:t>
            </a:r>
          </a:p>
          <a:p>
            <a:pPr marL="609585" indent="-304792">
              <a:buClr>
                <a:srgbClr val="38761D"/>
              </a:buClr>
              <a:buChar char="●"/>
            </a:pPr>
            <a:r>
              <a:rPr lang="en" dirty="0">
                <a:solidFill>
                  <a:srgbClr val="FF0000"/>
                </a:solidFill>
              </a:rPr>
              <a:t>Calcaneum is the </a:t>
            </a:r>
            <a:r>
              <a:rPr lang="en" u="sng" dirty="0">
                <a:solidFill>
                  <a:srgbClr val="FF0000"/>
                </a:solidFill>
              </a:rPr>
              <a:t>largest</a:t>
            </a:r>
            <a:r>
              <a:rPr lang="en" b="1" u="sng" dirty="0">
                <a:solidFill>
                  <a:srgbClr val="FF0000"/>
                </a:solidFill>
              </a:rPr>
              <a:t> </a:t>
            </a:r>
            <a:r>
              <a:rPr lang="en" dirty="0"/>
              <a:t>bone of foot</a:t>
            </a:r>
            <a:r>
              <a:rPr lang="en" b="1" dirty="0"/>
              <a:t> </a:t>
            </a:r>
            <a:r>
              <a:rPr lang="en" dirty="0"/>
              <a:t>forming the “</a:t>
            </a:r>
            <a:r>
              <a:rPr lang="en" u="sng" dirty="0"/>
              <a:t>heel</a:t>
            </a:r>
            <a:r>
              <a:rPr lang="en" dirty="0"/>
              <a:t>”.</a:t>
            </a:r>
          </a:p>
          <a:p>
            <a:pPr marL="609585" indent="-304792">
              <a:buClr>
                <a:srgbClr val="38761D"/>
              </a:buClr>
              <a:buChar char="●"/>
            </a:pPr>
            <a:r>
              <a:rPr lang="en" b="1" dirty="0">
                <a:solidFill>
                  <a:srgbClr val="FF0000"/>
                </a:solidFill>
              </a:rPr>
              <a:t>ONLY TALUS </a:t>
            </a:r>
            <a:r>
              <a:rPr lang="en" dirty="0"/>
              <a:t>articulate with tibia and fibula at the</a:t>
            </a:r>
            <a:r>
              <a:rPr lang="en" u="sng" dirty="0"/>
              <a:t> </a:t>
            </a:r>
            <a:r>
              <a:rPr lang="en" b="1" u="sng" dirty="0"/>
              <a:t>ankle joint.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474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 descr="Image-1[670].jpg"/>
          <p:cNvPicPr preferRelativeResize="0"/>
          <p:nvPr/>
        </p:nvPicPr>
        <p:blipFill rotWithShape="1">
          <a:blip r:embed="rId3">
            <a:alphaModFix/>
          </a:blip>
          <a:srcRect l="30075" t="16666" r="29899" b="15938"/>
          <a:stretch/>
        </p:blipFill>
        <p:spPr>
          <a:xfrm>
            <a:off x="6509293" y="1250740"/>
            <a:ext cx="4214292" cy="532156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106133" y="135333"/>
            <a:ext cx="7385600" cy="706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200" dirty="0"/>
              <a:t>Bones of foot (26 bones in each foot)</a:t>
            </a:r>
          </a:p>
          <a:p>
            <a:endParaRPr sz="3200" dirty="0"/>
          </a:p>
        </p:txBody>
      </p:sp>
      <p:sp>
        <p:nvSpPr>
          <p:cNvPr id="300" name="Shape 300"/>
          <p:cNvSpPr txBox="1"/>
          <p:nvPr/>
        </p:nvSpPr>
        <p:spPr>
          <a:xfrm>
            <a:off x="645108" y="3738204"/>
            <a:ext cx="4787504" cy="2524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b="1" dirty="0">
                <a:solidFill>
                  <a:sysClr val="windowText" lastClr="000000"/>
                </a:solidFill>
                <a:latin typeface="+mn-lt"/>
              </a:rPr>
              <a:t>5 metatarsal bones:</a:t>
            </a:r>
          </a:p>
          <a:p>
            <a:pPr marL="609585" indent="-304792">
              <a:buClr>
                <a:srgbClr val="D5A6BD"/>
              </a:buClr>
              <a:buChar char="●"/>
            </a:pPr>
            <a:r>
              <a:rPr lang="en" sz="1867" dirty="0">
                <a:latin typeface="+mn-lt"/>
              </a:rPr>
              <a:t>Numbered from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medial</a:t>
            </a:r>
            <a:r>
              <a:rPr lang="en" sz="1867" dirty="0">
                <a:latin typeface="+mn-lt"/>
              </a:rPr>
              <a:t> (big finger)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to lateral</a:t>
            </a:r>
            <a:r>
              <a:rPr lang="en" sz="1867" dirty="0">
                <a:latin typeface="+mn-lt"/>
              </a:rPr>
              <a:t>.</a:t>
            </a:r>
          </a:p>
          <a:p>
            <a:pPr marL="609585" indent="-304792">
              <a:buClr>
                <a:srgbClr val="D5A6BD"/>
              </a:buClr>
              <a:buChar char="●"/>
            </a:pPr>
            <a:r>
              <a:rPr lang="en" sz="1867" dirty="0">
                <a:latin typeface="+mn-lt"/>
              </a:rPr>
              <a:t>First metatarsal is large and lies medially</a:t>
            </a:r>
          </a:p>
          <a:p>
            <a:pPr marL="609585" indent="-304792">
              <a:buClr>
                <a:srgbClr val="D5A6BD"/>
              </a:buClr>
              <a:buChar char="●"/>
            </a:pPr>
            <a:r>
              <a:rPr lang="en" sz="1867" dirty="0">
                <a:latin typeface="+mn-lt"/>
              </a:rPr>
              <a:t>Each metatarsal has a </a:t>
            </a:r>
            <a:r>
              <a:rPr lang="en" sz="1867" u="sng" dirty="0">
                <a:latin typeface="+mn-lt"/>
              </a:rPr>
              <a:t>base</a:t>
            </a:r>
            <a:r>
              <a:rPr lang="en" sz="1867" dirty="0">
                <a:latin typeface="+mn-lt"/>
              </a:rPr>
              <a:t> (proximal), a </a:t>
            </a:r>
            <a:r>
              <a:rPr lang="en" sz="1867" u="sng" dirty="0">
                <a:latin typeface="+mn-lt"/>
              </a:rPr>
              <a:t>shaft</a:t>
            </a:r>
            <a:r>
              <a:rPr lang="en" sz="1867" dirty="0">
                <a:latin typeface="+mn-lt"/>
              </a:rPr>
              <a:t>, and a </a:t>
            </a:r>
            <a:r>
              <a:rPr lang="en" sz="1867" u="sng" dirty="0">
                <a:latin typeface="+mn-lt"/>
              </a:rPr>
              <a:t>head</a:t>
            </a:r>
            <a:r>
              <a:rPr lang="en" sz="1867" dirty="0">
                <a:latin typeface="+mn-lt"/>
              </a:rPr>
              <a:t> (distal).</a:t>
            </a:r>
          </a:p>
          <a:p>
            <a:endParaRPr sz="1867" b="1" dirty="0">
              <a:latin typeface="+mn-lt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651146" y="1325744"/>
            <a:ext cx="4781466" cy="2964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b="1" dirty="0">
                <a:solidFill>
                  <a:schemeClr val="tx1"/>
                </a:solidFill>
                <a:latin typeface="+mn-lt"/>
              </a:rPr>
              <a:t>14 phalanges:</a:t>
            </a:r>
          </a:p>
          <a:p>
            <a:pPr marL="609585" indent="-304792">
              <a:buClr>
                <a:srgbClr val="9900FF"/>
              </a:buClr>
              <a:buChar char="●"/>
            </a:pPr>
            <a:r>
              <a:rPr lang="en" sz="1867" dirty="0">
                <a:latin typeface="+mn-lt"/>
              </a:rPr>
              <a:t>Only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2</a:t>
            </a:r>
            <a:r>
              <a:rPr lang="en" sz="1867" dirty="0">
                <a:latin typeface="+mn-lt"/>
              </a:rPr>
              <a:t> phalanges for big two (proximal and distal only) while the rest 4 toes have </a:t>
            </a:r>
            <a:r>
              <a:rPr lang="en" sz="1867" dirty="0">
                <a:solidFill>
                  <a:srgbClr val="FF0000"/>
                </a:solidFill>
                <a:latin typeface="+mn-lt"/>
              </a:rPr>
              <a:t>3</a:t>
            </a:r>
            <a:r>
              <a:rPr lang="en" sz="1867" dirty="0">
                <a:latin typeface="+mn-lt"/>
              </a:rPr>
              <a:t> phalanges for each (</a:t>
            </a:r>
            <a:r>
              <a:rPr lang="en" sz="1867" i="1" dirty="0">
                <a:latin typeface="+mn-lt"/>
              </a:rPr>
              <a:t>proximal, middle</a:t>
            </a:r>
            <a:r>
              <a:rPr lang="en" sz="1867" dirty="0">
                <a:latin typeface="+mn-lt"/>
              </a:rPr>
              <a:t>, and </a:t>
            </a:r>
            <a:r>
              <a:rPr lang="en" sz="1867" i="1" dirty="0">
                <a:latin typeface="+mn-lt"/>
              </a:rPr>
              <a:t>distal</a:t>
            </a:r>
            <a:r>
              <a:rPr lang="en" sz="1867" dirty="0">
                <a:latin typeface="+mn-lt"/>
              </a:rPr>
              <a:t>)</a:t>
            </a:r>
          </a:p>
          <a:p>
            <a:pPr marL="609585" indent="-304792">
              <a:buClr>
                <a:srgbClr val="9900FF"/>
              </a:buClr>
              <a:buChar char="●"/>
            </a:pPr>
            <a:r>
              <a:rPr lang="en" sz="1867" dirty="0">
                <a:latin typeface="+mn-lt"/>
              </a:rPr>
              <a:t>Each phalanx has </a:t>
            </a:r>
            <a:r>
              <a:rPr lang="en" sz="1867" u="sng" dirty="0">
                <a:latin typeface="+mn-lt"/>
              </a:rPr>
              <a:t>base, shaft,</a:t>
            </a:r>
            <a:r>
              <a:rPr lang="en" sz="1867" dirty="0">
                <a:latin typeface="+mn-lt"/>
              </a:rPr>
              <a:t> and </a:t>
            </a:r>
            <a:r>
              <a:rPr lang="en" sz="1867" u="sng" dirty="0">
                <a:latin typeface="+mn-lt"/>
              </a:rPr>
              <a:t>head.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146" y="1427167"/>
            <a:ext cx="1600200" cy="313177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45108" y="3870256"/>
            <a:ext cx="2192221" cy="291772"/>
          </a:xfrm>
          <a:prstGeom prst="rect">
            <a:avLst/>
          </a:prstGeom>
          <a:noFill/>
          <a:ln w="28575">
            <a:solidFill>
              <a:srgbClr val="C27B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79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53500" y="34441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45833"/>
            </a:pPr>
            <a:r>
              <a:rPr lang="en" sz="3200" dirty="0"/>
              <a:t>Notes about the bones of foot: 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53500" y="847600"/>
            <a:ext cx="11360800" cy="2134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The foot is a complex structure,</a:t>
            </a:r>
          </a:p>
          <a:p>
            <a:pPr marL="457200" indent="-2714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Calibri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There are </a:t>
            </a: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26 bones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in each foot alone. </a:t>
            </a:r>
          </a:p>
          <a:p>
            <a:pPr marL="457200" indent="-2714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Calibri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The foot is also well muscled and is supported by </a:t>
            </a:r>
            <a:r>
              <a:rPr lang="en" sz="1867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ligaments </a:t>
            </a:r>
            <a:r>
              <a:rPr lang="en" sz="1867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tissue known as </a:t>
            </a:r>
            <a:r>
              <a:rPr lang="en" sz="1867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fascia</a:t>
            </a:r>
            <a:r>
              <a:rPr lang="en" sz="1867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200" indent="-271463">
              <a:lnSpc>
                <a:spcPct val="100000"/>
              </a:lnSpc>
              <a:buClr>
                <a:schemeClr val="bg1">
                  <a:lumMod val="65000"/>
                </a:schemeClr>
              </a:buClr>
              <a:buSzPct val="100000"/>
              <a:buFont typeface="Calibri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Support is of prime importance in the foot, as it bears the weight of the body and must adopt different configurations to permit locomotion.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78571"/>
              <a:buNone/>
            </a:pPr>
            <a:endParaRPr sz="1867" dirty="0"/>
          </a:p>
        </p:txBody>
      </p:sp>
      <p:sp>
        <p:nvSpPr>
          <p:cNvPr id="309" name="Shape 309"/>
          <p:cNvSpPr txBox="1"/>
          <p:nvPr/>
        </p:nvSpPr>
        <p:spPr>
          <a:xfrm>
            <a:off x="2154500" y="3155900"/>
            <a:ext cx="8739200" cy="101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/>
          </a:p>
        </p:txBody>
      </p:sp>
      <p:sp>
        <p:nvSpPr>
          <p:cNvPr id="310" name="Shape 310"/>
          <p:cNvSpPr txBox="1"/>
          <p:nvPr/>
        </p:nvSpPr>
        <p:spPr>
          <a:xfrm>
            <a:off x="1562767" y="2913133"/>
            <a:ext cx="8739200" cy="1019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/>
          </a:p>
        </p:txBody>
      </p:sp>
      <p:sp>
        <p:nvSpPr>
          <p:cNvPr id="311" name="Shape 311"/>
          <p:cNvSpPr txBox="1"/>
          <p:nvPr/>
        </p:nvSpPr>
        <p:spPr>
          <a:xfrm>
            <a:off x="1767834" y="4175500"/>
            <a:ext cx="1775200" cy="1370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dirty="0">
                <a:solidFill>
                  <a:srgbClr val="B7B7B7"/>
                </a:solidFill>
              </a:rPr>
              <a:t>Additional picture for understanding</a:t>
            </a:r>
          </a:p>
        </p:txBody>
      </p:sp>
      <p:pic>
        <p:nvPicPr>
          <p:cNvPr id="312" name="Shape 312" descr="Image-1[675].jpg"/>
          <p:cNvPicPr preferRelativeResize="0"/>
          <p:nvPr/>
        </p:nvPicPr>
        <p:blipFill rotWithShape="1">
          <a:blip r:embed="rId3">
            <a:alphaModFix/>
          </a:blip>
          <a:srcRect l="1647" t="9724" r="1463" b="2193"/>
          <a:stretch/>
        </p:blipFill>
        <p:spPr>
          <a:xfrm>
            <a:off x="3543034" y="2729333"/>
            <a:ext cx="5514431" cy="375986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6994633" y="2493333"/>
            <a:ext cx="1391600" cy="236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>
                <a:solidFill>
                  <a:srgbClr val="B7B7B7"/>
                </a:solidFill>
              </a:rPr>
              <a:t>بطن القدم</a:t>
            </a:r>
          </a:p>
        </p:txBody>
      </p:sp>
    </p:spTree>
    <p:extLst>
      <p:ext uri="{BB962C8B-B14F-4D97-AF65-F5344CB8AC3E}">
        <p14:creationId xmlns:p14="http://schemas.microsoft.com/office/powerpoint/2010/main" val="453335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4279433" y="236067"/>
            <a:ext cx="3237200" cy="736000"/>
          </a:xfrm>
          <a:prstGeom prst="rect">
            <a:avLst/>
          </a:prstGeom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"/>
              <a:t>Summary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540200" y="1145733"/>
            <a:ext cx="11111600" cy="5128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Skeleton of lower limb consists of: 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Femur: 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bone of </a:t>
            </a:r>
            <a:r>
              <a:rPr lang="en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thigh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Tibia: 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bone of the leg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Fibula: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bone of the leg</a:t>
            </a:r>
          </a:p>
          <a:p>
            <a:pPr>
              <a:lnSpc>
                <a:spcPct val="100000"/>
              </a:lnSpc>
              <a:buNone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Skeleton of foot: 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Tarsal bones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(7 in number) and one of them is the calcaneum (the largest bone in foot forming the heel)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Metatarsal bones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 in number)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</a:pPr>
            <a:r>
              <a:rPr lang="en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Phalanges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(14 in number)</a:t>
            </a:r>
          </a:p>
          <a:p>
            <a:pPr>
              <a:lnSpc>
                <a:spcPct val="100000"/>
              </a:lnSpc>
              <a:buNone/>
            </a:pPr>
            <a:endParaRPr sz="18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" sz="1867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subcutaneous parts of bones in the lower limb are:  (IMPORTANT)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Patella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border of the tibia 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Tibial tuberosity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surface of shaft of tibia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Medial malleolus of tibia</a:t>
            </a:r>
          </a:p>
          <a:p>
            <a:pPr marL="609585" indent="-423323">
              <a:lnSpc>
                <a:spcPct val="100000"/>
              </a:lnSpc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Lateral malleolus of fibula. </a:t>
            </a:r>
          </a:p>
        </p:txBody>
      </p:sp>
    </p:spTree>
    <p:extLst>
      <p:ext uri="{BB962C8B-B14F-4D97-AF65-F5344CB8AC3E}">
        <p14:creationId xmlns:p14="http://schemas.microsoft.com/office/powerpoint/2010/main" val="299673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55154"/>
              </p:ext>
            </p:extLst>
          </p:nvPr>
        </p:nvGraphicFramePr>
        <p:xfrm>
          <a:off x="1956546" y="818057"/>
          <a:ext cx="8451476" cy="5855871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6252881">
                  <a:extLst>
                    <a:ext uri="{9D8B030D-6E8A-4147-A177-3AD203B41FA5}">
                      <a16:colId xmlns:a16="http://schemas.microsoft.com/office/drawing/2014/main" val="4002894418"/>
                    </a:ext>
                  </a:extLst>
                </a:gridCol>
                <a:gridCol w="2198595">
                  <a:extLst>
                    <a:ext uri="{9D8B030D-6E8A-4147-A177-3AD203B41FA5}">
                      <a16:colId xmlns:a16="http://schemas.microsoft.com/office/drawing/2014/main" val="393803909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Character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Name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097044"/>
                  </a:ext>
                </a:extLst>
              </a:tr>
              <a:tr h="514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depression in the center of</a:t>
                      </a:r>
                      <a:r>
                        <a:rPr lang="en-US" sz="1600" baseline="0" dirty="0">
                          <a:latin typeface="+mn-lt"/>
                        </a:rPr>
                        <a:t> </a:t>
                      </a:r>
                      <a:r>
                        <a:rPr lang="en-US" sz="1600" dirty="0">
                          <a:latin typeface="+mn-lt"/>
                        </a:rPr>
                        <a:t>Head in</a:t>
                      </a:r>
                      <a:r>
                        <a:rPr lang="en-US" sz="1600" baseline="0" dirty="0">
                          <a:latin typeface="+mn-lt"/>
                        </a:rPr>
                        <a:t> femur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Fovea capitis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485343"/>
                  </a:ext>
                </a:extLst>
              </a:tr>
              <a:tr h="548904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passes along this ligament to supply head of femur.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Obturator artery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131728"/>
                  </a:ext>
                </a:extLst>
              </a:tr>
              <a:tr h="514409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where the iliofemoral ligament is attached.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Inter-trochanteric line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3386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posterior border OF FEMUR </a:t>
                      </a:r>
                      <a:r>
                        <a:rPr lang="ar-SA" sz="160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Linea </a:t>
                      </a:r>
                      <a:r>
                        <a:rPr lang="en-US" sz="1600" dirty="0" err="1">
                          <a:latin typeface="+mn-lt"/>
                        </a:rPr>
                        <a:t>aspera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845578"/>
                  </a:ext>
                </a:extLst>
              </a:tr>
              <a:tr h="734872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below the greater trochanter,</a:t>
                      </a:r>
                      <a:r>
                        <a:rPr lang="en-US" sz="1600" baseline="0" dirty="0">
                          <a:latin typeface="+mn-lt"/>
                        </a:rPr>
                        <a:t> </a:t>
                      </a:r>
                      <a:r>
                        <a:rPr lang="en-US" sz="1600" dirty="0">
                          <a:latin typeface="+mn-lt"/>
                        </a:rPr>
                        <a:t>for attachment of gluteus maximus muscle. 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Gluteal tuberosity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759712"/>
                  </a:ext>
                </a:extLst>
              </a:tr>
              <a:tr h="548904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Triangular area, lies at the lower end of shaft, OF FEMUR </a:t>
                      </a:r>
                      <a:r>
                        <a:rPr lang="ar-SA" sz="160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Popliteal surface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077991"/>
                  </a:ext>
                </a:extLst>
              </a:tr>
              <a:tr h="491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largest sesamoid bone 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Patella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727095"/>
                  </a:ext>
                </a:extLst>
              </a:tr>
              <a:tr h="548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Intercondylar area</a:t>
                      </a:r>
                      <a:r>
                        <a:rPr lang="en-US" sz="1600" baseline="0" dirty="0">
                          <a:latin typeface="+mn-lt"/>
                        </a:rPr>
                        <a:t> in the </a:t>
                      </a:r>
                      <a:r>
                        <a:rPr lang="en-US" sz="1600" dirty="0">
                          <a:latin typeface="+mn-lt"/>
                        </a:rPr>
                        <a:t>Upper end</a:t>
                      </a:r>
                      <a:r>
                        <a:rPr lang="en-US" sz="1600" baseline="0" dirty="0">
                          <a:latin typeface="+mn-lt"/>
                        </a:rPr>
                        <a:t> of tibia (</a:t>
                      </a:r>
                      <a:r>
                        <a:rPr lang="en-US" sz="1600" dirty="0">
                          <a:latin typeface="+mn-lt"/>
                        </a:rPr>
                        <a:t>rough)</a:t>
                      </a:r>
                      <a:r>
                        <a:rPr lang="en-US" sz="1600" baseline="0" dirty="0">
                          <a:latin typeface="+mn-lt"/>
                        </a:rPr>
                        <a:t> 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Intercondylar eminence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467259"/>
                  </a:ext>
                </a:extLst>
              </a:tr>
              <a:tr h="6123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Surface of TIBIA, for attachment of soleus muscle </a:t>
                      </a:r>
                      <a:r>
                        <a:rPr lang="ar-SA" sz="1600" dirty="0">
                          <a:latin typeface="+mn-lt"/>
                        </a:rPr>
                        <a:t> </a:t>
                      </a:r>
                      <a:r>
                        <a:rPr lang="en-US" sz="1600" dirty="0">
                          <a:latin typeface="+mn-lt"/>
                        </a:rPr>
                        <a:t>Posterior</a:t>
                      </a:r>
                      <a:r>
                        <a:rPr lang="ar-SA" sz="160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+mn-lt"/>
                        </a:rPr>
                        <a:t>Soleal</a:t>
                      </a:r>
                      <a:r>
                        <a:rPr lang="en-US" sz="1600" dirty="0">
                          <a:latin typeface="+mn-lt"/>
                        </a:rPr>
                        <a:t> line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1394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the largest bone of foot, forming the heel.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Calcaneus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95906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Process</a:t>
                      </a:r>
                      <a:r>
                        <a:rPr lang="en-US" sz="1600" baseline="0" dirty="0">
                          <a:latin typeface="+mn-lt"/>
                        </a:rPr>
                        <a:t> in the </a:t>
                      </a:r>
                      <a:r>
                        <a:rPr lang="en-US" sz="1600" dirty="0">
                          <a:latin typeface="+mn-lt"/>
                        </a:rPr>
                        <a:t>upper end</a:t>
                      </a:r>
                      <a:r>
                        <a:rPr lang="en-US" sz="1600" baseline="0" dirty="0">
                          <a:latin typeface="+mn-lt"/>
                        </a:rPr>
                        <a:t> of fibula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+mn-lt"/>
                        </a:rPr>
                        <a:t>Styloid process</a:t>
                      </a:r>
                      <a:endParaRPr lang="ar-SA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94986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76665" y="139153"/>
            <a:ext cx="241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+mn-lt"/>
              </a:rPr>
              <a:t>Don’t Forget!</a:t>
            </a:r>
            <a:endParaRPr lang="en-GB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94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028"/>
          </a:xfrm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chemeClr val="bg1">
                    <a:lumMod val="65000"/>
                  </a:schemeClr>
                </a:solidFill>
              </a:rPr>
              <a:t>Terminology </a:t>
            </a:r>
            <a:r>
              <a:rPr lang="en-US" sz="3600" b="1" i="1" dirty="0">
                <a:solidFill>
                  <a:schemeClr val="bg1">
                    <a:lumMod val="65000"/>
                  </a:schemeClr>
                </a:solidFill>
              </a:rPr>
              <a:t>(Team 434)</a:t>
            </a:r>
            <a:endParaRPr lang="en-GB" sz="36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451" t="17829" r="20578" b="22611"/>
          <a:stretch/>
        </p:blipFill>
        <p:spPr>
          <a:xfrm>
            <a:off x="812172" y="1264026"/>
            <a:ext cx="10047703" cy="492162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74024"/>
              </p:ext>
            </p:extLst>
          </p:nvPr>
        </p:nvGraphicFramePr>
        <p:xfrm>
          <a:off x="2326341" y="6172202"/>
          <a:ext cx="853353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0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Eminence</a:t>
                      </a:r>
                      <a:r>
                        <a:rPr lang="en-US" sz="1400" b="1" baseline="0" dirty="0"/>
                        <a:t> </a:t>
                      </a:r>
                      <a:endParaRPr lang="en-GB" sz="1400" b="1" dirty="0"/>
                    </a:p>
                  </a:txBody>
                  <a:tcP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effectLst/>
                        </a:rPr>
                        <a:t>a small projection or bump</a:t>
                      </a:r>
                      <a:r>
                        <a:rPr lang="en-GB" sz="14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en-GB" sz="140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ar-SA" sz="140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شيء مرتفع</a:t>
                      </a:r>
                      <a:endParaRPr lang="en-GB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278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6" b="19020"/>
          <a:stretch/>
        </p:blipFill>
        <p:spPr>
          <a:xfrm>
            <a:off x="0" y="1331259"/>
            <a:ext cx="12155278" cy="4450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2924" y="2871788"/>
            <a:ext cx="185738" cy="10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95297" y="2829460"/>
            <a:ext cx="3429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line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858371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00" y="887506"/>
            <a:ext cx="11360800" cy="5204327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r>
              <a:rPr lang="en-US" dirty="0"/>
              <a:t>*We HIGHLY recommend you visit these websites*</a:t>
            </a:r>
            <a:endParaRPr lang="en-GB" dirty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r>
              <a:rPr lang="en-GB" dirty="0">
                <a:hlinkClick r:id="rId2"/>
              </a:rPr>
              <a:t>http://teachmeanatomy.info/</a:t>
            </a:r>
            <a:endParaRPr lang="en-GB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GB" dirty="0">
                <a:hlinkClick r:id="rId3"/>
              </a:rPr>
              <a:t>http://www.med.umich.edu/lrc/coursepages/m1/anatomy2010/html/courseinfo/mich_quiz_index.html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US" dirty="0"/>
              <a:t>To download Essential Anatomy 5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https://twitter.com/Med_436/status/807971055524515841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080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77" y="14961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787" y="926661"/>
            <a:ext cx="11360800" cy="570356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1. A thick border found posteriorly in the femur:   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a) Axillary border 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b) Medial border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c) Linea </a:t>
            </a:r>
            <a:r>
              <a:rPr lang="en-GB" sz="1800" dirty="0" err="1">
                <a:solidFill>
                  <a:srgbClr val="000000"/>
                </a:solidFill>
              </a:rPr>
              <a:t>aspera</a:t>
            </a:r>
            <a:endParaRPr lang="en-GB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2. What is </a:t>
            </a:r>
            <a:r>
              <a:rPr lang="en-GB" sz="1800" dirty="0">
                <a:solidFill>
                  <a:schemeClr val="dk1"/>
                </a:solidFill>
              </a:rPr>
              <a:t>below the greater trochanter?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a) Articular patellar surface.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b)</a:t>
            </a:r>
            <a:r>
              <a:rPr lang="en-GB" sz="1800" dirty="0">
                <a:solidFill>
                  <a:srgbClr val="000000"/>
                </a:solidFill>
              </a:rPr>
              <a:t> Gluteal tuberosity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c) I</a:t>
            </a:r>
            <a:r>
              <a:rPr lang="en-GB" sz="1800" dirty="0">
                <a:solidFill>
                  <a:schemeClr val="dk1"/>
                </a:solidFill>
              </a:rPr>
              <a:t>ntercondylar notch or fossa.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1800" dirty="0"/>
              <a:t>3. The medial margin of </a:t>
            </a:r>
            <a:r>
              <a:rPr lang="en-GB" sz="1800" dirty="0" err="1"/>
              <a:t>linea</a:t>
            </a:r>
            <a:r>
              <a:rPr lang="en-GB" sz="1800" dirty="0"/>
              <a:t> </a:t>
            </a:r>
            <a:r>
              <a:rPr lang="en-GB" sz="1800" dirty="0" err="1"/>
              <a:t>aspera</a:t>
            </a:r>
            <a:r>
              <a:rPr lang="en-GB" sz="1800" dirty="0"/>
              <a:t> continues below as medial supracondylar ridge. </a:t>
            </a:r>
          </a:p>
          <a:p>
            <a:pPr>
              <a:buAutoNum type="alphaLcParenR"/>
            </a:pPr>
            <a:r>
              <a:rPr lang="en-US" sz="1800" dirty="0"/>
              <a:t>T</a:t>
            </a:r>
          </a:p>
          <a:p>
            <a:pPr>
              <a:buAutoNum type="alphaLcParenR"/>
            </a:pPr>
            <a:r>
              <a:rPr lang="en-US" sz="1800" dirty="0"/>
              <a:t>F</a:t>
            </a:r>
            <a:endParaRPr lang="en-GB" sz="1800" dirty="0"/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1800" dirty="0"/>
              <a:t>4. </a:t>
            </a:r>
            <a:r>
              <a:rPr lang="en-GB" sz="1800" dirty="0">
                <a:solidFill>
                  <a:schemeClr val="dk1"/>
                </a:solidFill>
              </a:rPr>
              <a:t>A Triangular area,</a:t>
            </a:r>
            <a:r>
              <a:rPr lang="en-GB" sz="1800" dirty="0">
                <a:solidFill>
                  <a:srgbClr val="FF3300"/>
                </a:solidFill>
              </a:rPr>
              <a:t> </a:t>
            </a:r>
            <a:r>
              <a:rPr lang="en-GB" sz="1800" dirty="0">
                <a:solidFill>
                  <a:schemeClr val="dk1"/>
                </a:solidFill>
              </a:rPr>
              <a:t>lies at the lower end of the shaft.</a:t>
            </a: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a) popliteal surface.</a:t>
            </a:r>
          </a:p>
          <a:p>
            <a:pPr marL="0" indent="0">
              <a:buNone/>
            </a:pPr>
            <a:r>
              <a:rPr lang="en-GB" sz="1800" dirty="0"/>
              <a:t>b) lateral epicondyles.</a:t>
            </a:r>
          </a:p>
          <a:p>
            <a:pPr marL="0" indent="0">
              <a:buNone/>
            </a:pPr>
            <a:r>
              <a:rPr lang="en-GB" sz="1800" dirty="0"/>
              <a:t>c)</a:t>
            </a:r>
            <a:r>
              <a:rPr lang="en-GB" sz="1800" dirty="0">
                <a:solidFill>
                  <a:srgbClr val="FF3300"/>
                </a:solidFill>
              </a:rPr>
              <a:t> </a:t>
            </a:r>
            <a:r>
              <a:rPr lang="en-GB" sz="1800" dirty="0">
                <a:solidFill>
                  <a:schemeClr val="dk1"/>
                </a:solidFill>
              </a:rPr>
              <a:t>intercondylar notch or fossa</a:t>
            </a:r>
          </a:p>
          <a:p>
            <a:pPr marL="0" indent="0">
              <a:buNone/>
            </a:pPr>
            <a:endParaRPr lang="en-GB" sz="11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dk1"/>
                </a:solidFill>
              </a:rPr>
              <a:t>5. What do </a:t>
            </a:r>
            <a:r>
              <a:rPr lang="en-GB" sz="1800" dirty="0"/>
              <a:t>lateral and medial condyles form?</a:t>
            </a:r>
          </a:p>
          <a:p>
            <a:pPr marL="0" indent="0">
              <a:buNone/>
            </a:pPr>
            <a:r>
              <a:rPr lang="en-GB" sz="1800" dirty="0"/>
              <a:t>a) intercondylar notch or fossa.</a:t>
            </a:r>
          </a:p>
          <a:p>
            <a:pPr marL="0" indent="0">
              <a:buNone/>
            </a:pPr>
            <a:r>
              <a:rPr lang="en-GB" sz="1800" dirty="0"/>
              <a:t>b) knee joint </a:t>
            </a:r>
          </a:p>
          <a:p>
            <a:pPr marL="0" indent="0">
              <a:buNone/>
            </a:pPr>
            <a:r>
              <a:rPr lang="en-GB" sz="1800" dirty="0"/>
              <a:t>c) </a:t>
            </a:r>
            <a:r>
              <a:rPr lang="en-GB" sz="1800" dirty="0" err="1"/>
              <a:t>linea</a:t>
            </a:r>
            <a:r>
              <a:rPr lang="en-GB" sz="1800" dirty="0"/>
              <a:t> </a:t>
            </a:r>
            <a:r>
              <a:rPr lang="en-GB" sz="1800" dirty="0" err="1"/>
              <a:t>aspera</a:t>
            </a: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endParaRPr lang="en" sz="18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" sz="1800" dirty="0">
                <a:solidFill>
                  <a:srgbClr val="000000"/>
                </a:solidFill>
              </a:rPr>
              <a:t>6. The largest sesamoid bone in our body is:</a:t>
            </a:r>
          </a:p>
          <a:p>
            <a:pPr marL="457200" indent="-174625">
              <a:lnSpc>
                <a:spcPct val="100000"/>
              </a:lnSpc>
              <a:buClr>
                <a:srgbClr val="000000"/>
              </a:buClr>
              <a:buSzPct val="100000"/>
              <a:buFont typeface="+mj-lt"/>
              <a:buAutoNum type="alphaLcParenR"/>
              <a:tabLst>
                <a:tab pos="511175" algn="l"/>
              </a:tabLst>
            </a:pPr>
            <a:r>
              <a:rPr lang="en" sz="1800" dirty="0">
                <a:solidFill>
                  <a:srgbClr val="000000"/>
                </a:solidFill>
              </a:rPr>
              <a:t> Petalle</a:t>
            </a:r>
          </a:p>
          <a:p>
            <a:pPr marL="511175">
              <a:lnSpc>
                <a:spcPct val="100000"/>
              </a:lnSpc>
              <a:buClr>
                <a:srgbClr val="000000"/>
              </a:buClr>
              <a:buSzPct val="100000"/>
              <a:buFont typeface="+mj-lt"/>
              <a:buAutoNum type="alphaLcParenR"/>
              <a:tabLst>
                <a:tab pos="511175" algn="l"/>
              </a:tabLst>
            </a:pPr>
            <a:r>
              <a:rPr lang="en" sz="1800" dirty="0">
                <a:solidFill>
                  <a:srgbClr val="000000"/>
                </a:solidFill>
              </a:rPr>
              <a:t>Tibia</a:t>
            </a:r>
          </a:p>
          <a:p>
            <a:pPr marL="511175">
              <a:lnSpc>
                <a:spcPct val="100000"/>
              </a:lnSpc>
              <a:buClr>
                <a:srgbClr val="000000"/>
              </a:buClr>
              <a:buSzPct val="100000"/>
              <a:buFont typeface="+mj-lt"/>
              <a:buAutoNum type="alphaLcParenR"/>
              <a:tabLst>
                <a:tab pos="511175" algn="l"/>
              </a:tabLst>
            </a:pPr>
            <a:r>
              <a:rPr lang="en" sz="1800" dirty="0">
                <a:solidFill>
                  <a:srgbClr val="000000"/>
                </a:solidFill>
              </a:rPr>
              <a:t>Patella</a:t>
            </a:r>
          </a:p>
          <a:p>
            <a:pPr marL="511175">
              <a:lnSpc>
                <a:spcPct val="100000"/>
              </a:lnSpc>
              <a:buClr>
                <a:srgbClr val="000000"/>
              </a:buClr>
              <a:buSzPct val="100000"/>
              <a:buFont typeface="+mj-lt"/>
              <a:buAutoNum type="alphaLcParenR"/>
              <a:tabLst>
                <a:tab pos="511175" algn="l"/>
              </a:tabLst>
            </a:pPr>
            <a:r>
              <a:rPr lang="en" sz="1800" dirty="0">
                <a:solidFill>
                  <a:srgbClr val="000000"/>
                </a:solidFill>
              </a:rPr>
              <a:t>Fibula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r>
              <a:rPr lang="en" sz="1800" dirty="0"/>
              <a:t>7. Apex of the patella lies inferiorly and is connected to:</a:t>
            </a:r>
          </a:p>
          <a:p>
            <a:pPr marL="511175" indent="-207963">
              <a:spcBef>
                <a:spcPts val="800"/>
              </a:spcBef>
              <a:buFont typeface="+mj-lt"/>
              <a:buAutoNum type="alphaLcParenR"/>
            </a:pPr>
            <a:r>
              <a:rPr lang="en" sz="1800" dirty="0"/>
              <a:t>Quadriceps femoris muscles.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Fibula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Condyles of the femur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Tuberosity of tibia</a:t>
            </a:r>
          </a:p>
          <a:p>
            <a:pPr marL="304793" indent="0">
              <a:buNone/>
            </a:pPr>
            <a:endParaRPr lang="en" sz="1800" dirty="0"/>
          </a:p>
          <a:p>
            <a:pPr marL="0" indent="0">
              <a:buNone/>
            </a:pPr>
            <a:r>
              <a:rPr lang="en" sz="1800" dirty="0"/>
              <a:t>8. This is the :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Right humerus 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Left humerus 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Right femur</a:t>
            </a:r>
          </a:p>
          <a:p>
            <a:pPr marL="511175" indent="-207963">
              <a:buFont typeface="+mj-lt"/>
              <a:buAutoNum type="alphaLcParenR"/>
            </a:pPr>
            <a:r>
              <a:rPr lang="en" sz="1800" dirty="0"/>
              <a:t>Left femur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Shape 362"/>
          <p:cNvSpPr txBox="1"/>
          <p:nvPr/>
        </p:nvSpPr>
        <p:spPr>
          <a:xfrm>
            <a:off x="11033335" y="4440111"/>
            <a:ext cx="1398494" cy="246608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228600" indent="-228600"/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Answers :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c  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b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a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b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c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d</a:t>
            </a:r>
          </a:p>
          <a:p>
            <a:pPr marL="228600" indent="-228600"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c</a:t>
            </a:r>
          </a:p>
        </p:txBody>
      </p:sp>
      <p:pic>
        <p:nvPicPr>
          <p:cNvPr id="6" name="Shape 337" descr="hjklمنتالبرؤي.gif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7468">
            <a:off x="7298476" y="4202018"/>
            <a:ext cx="2556567" cy="2556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298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77" y="14961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786" y="899767"/>
            <a:ext cx="11529613" cy="5703567"/>
          </a:xfrm>
        </p:spPr>
        <p:txBody>
          <a:bodyPr numCol="2">
            <a:noAutofit/>
          </a:bodyPr>
          <a:lstStyle/>
          <a:p>
            <a:pPr marL="0" indent="0">
              <a:spcBef>
                <a:spcPts val="933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9. </a:t>
            </a:r>
            <a:r>
              <a:rPr lang="en" sz="1800" dirty="0">
                <a:solidFill>
                  <a:schemeClr val="dk1"/>
                </a:solidFill>
              </a:rPr>
              <a:t>The lateral bone of leg is :</a:t>
            </a:r>
          </a:p>
          <a:p>
            <a:pPr marL="403225" indent="-217488"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</a:rPr>
              <a:t>Patella</a:t>
            </a:r>
          </a:p>
          <a:p>
            <a:pPr marL="403225" indent="-217488"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</a:rPr>
              <a:t>Fibula</a:t>
            </a:r>
          </a:p>
          <a:p>
            <a:pPr marL="403225" indent="-217488"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</a:rPr>
              <a:t>Humerus</a:t>
            </a:r>
          </a:p>
          <a:p>
            <a:pPr marL="403225" indent="-217488"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</a:rPr>
              <a:t>Tibia</a:t>
            </a:r>
            <a:endParaRPr lang="en-GB" sz="1800" dirty="0"/>
          </a:p>
          <a:p>
            <a:endParaRPr lang="en" sz="1800" dirty="0">
              <a:solidFill>
                <a:schemeClr val="dk1"/>
              </a:solidFill>
            </a:endParaRPr>
          </a:p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10. The patella: </a:t>
            </a:r>
          </a:p>
          <a:p>
            <a:pPr marL="403225">
              <a:lnSpc>
                <a:spcPct val="115000"/>
              </a:lnSpc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Lies on the back of the knee joint.</a:t>
            </a:r>
          </a:p>
          <a:p>
            <a:pPr marL="403225">
              <a:lnSpc>
                <a:spcPct val="115000"/>
              </a:lnSpc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Has apex lying superiorly.</a:t>
            </a:r>
          </a:p>
          <a:p>
            <a:pPr marL="403225">
              <a:lnSpc>
                <a:spcPct val="115000"/>
              </a:lnSpc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Has smooth articulating anterior surface.</a:t>
            </a:r>
          </a:p>
          <a:p>
            <a:pPr marL="403225">
              <a:lnSpc>
                <a:spcPct val="115000"/>
              </a:lnSpc>
              <a:buClr>
                <a:schemeClr val="dk1"/>
              </a:buClr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Gives attachment to quadriceps femoris tendon.</a:t>
            </a:r>
          </a:p>
          <a:p>
            <a:pPr marL="0" indent="0">
              <a:buNone/>
            </a:pPr>
            <a:endParaRPr lang="en" sz="1800" dirty="0">
              <a:solidFill>
                <a:schemeClr val="dk1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11. The tarsal bones of foot consists of:</a:t>
            </a:r>
          </a:p>
          <a:p>
            <a:pPr marL="403225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 bones</a:t>
            </a:r>
          </a:p>
          <a:p>
            <a:pPr marL="403225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 bones </a:t>
            </a:r>
          </a:p>
          <a:p>
            <a:pPr marL="403225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 bones</a:t>
            </a:r>
          </a:p>
          <a:p>
            <a:pPr marL="403225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  bones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12. Which one of the foot bones contributes in the ankle joint? 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Calcaneum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Talus 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Cuboid</a:t>
            </a:r>
          </a:p>
          <a:p>
            <a:pPr marL="342900" indent="-342900"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Navicular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13. Which one of the following bones forms the heel of foot?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a) Talus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b) Calcaneum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c) Cuboid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d) Navicular</a:t>
            </a:r>
          </a:p>
          <a:p>
            <a:pPr marL="0" indent="0">
              <a:buNone/>
            </a:pPr>
            <a:endParaRPr lang="en-GB" sz="1000" dirty="0">
              <a:solidFill>
                <a:schemeClr val="dk1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14. Which one of the following bones is the largest bone in the foot?</a:t>
            </a:r>
          </a:p>
          <a:p>
            <a:pPr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Cuboid</a:t>
            </a:r>
          </a:p>
          <a:p>
            <a:pPr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Cuneiform</a:t>
            </a:r>
          </a:p>
          <a:p>
            <a:pPr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Navicular</a:t>
            </a:r>
          </a:p>
          <a:p>
            <a:pPr>
              <a:lnSpc>
                <a:spcPct val="115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Calcaneum </a:t>
            </a: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Shape 362"/>
          <p:cNvSpPr txBox="1"/>
          <p:nvPr/>
        </p:nvSpPr>
        <p:spPr>
          <a:xfrm>
            <a:off x="11051392" y="5015573"/>
            <a:ext cx="1207969" cy="182898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228600" indent="-228600"/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Answers :</a:t>
            </a: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9. b  </a:t>
            </a: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10.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d</a:t>
            </a:r>
            <a:endParaRPr lang="en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11.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a</a:t>
            </a:r>
            <a:endParaRPr lang="en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12.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b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13. b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14. d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2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77" y="14961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170" y="764112"/>
            <a:ext cx="11529613" cy="6146491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sym typeface="Calibri"/>
              </a:rPr>
              <a:t>15. 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medial bone of the leg is:</a:t>
            </a:r>
          </a:p>
          <a:p>
            <a:pPr marL="457200">
              <a:lnSpc>
                <a:spcPct val="100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Femur</a:t>
            </a:r>
          </a:p>
          <a:p>
            <a:pPr marL="457200">
              <a:lnSpc>
                <a:spcPct val="100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Humerus</a:t>
            </a:r>
          </a:p>
          <a:p>
            <a:pPr marL="457200">
              <a:lnSpc>
                <a:spcPct val="100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Tibia </a:t>
            </a:r>
          </a:p>
          <a:p>
            <a:pPr marL="457200">
              <a:lnSpc>
                <a:spcPct val="100000"/>
              </a:lnSpc>
              <a:buFont typeface="+mj-lt"/>
              <a:buAutoNum type="alphaLcParenR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Fibula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050" dirty="0">
              <a:solidFill>
                <a:schemeClr val="dk1"/>
              </a:solidFill>
            </a:endParaRPr>
          </a:p>
          <a:p>
            <a:pPr>
              <a:buNone/>
            </a:pPr>
            <a:r>
              <a:rPr lang="en-GB" sz="1800" dirty="0">
                <a:solidFill>
                  <a:schemeClr val="dk1"/>
                </a:solidFill>
              </a:rPr>
              <a:t>16.</a:t>
            </a:r>
            <a:r>
              <a:rPr lang="en" sz="1800" dirty="0"/>
              <a:t> </a:t>
            </a:r>
            <a:r>
              <a:rPr lang="en" sz="1800" dirty="0">
                <a:solidFill>
                  <a:srgbClr val="000000"/>
                </a:solidFill>
              </a:rPr>
              <a:t>The cuboid bone of the foot is considered: </a:t>
            </a:r>
          </a:p>
          <a:p>
            <a:pPr marL="0" indent="168275"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 Metatarsal and is located on the medial side of the foot</a:t>
            </a:r>
          </a:p>
          <a:p>
            <a:pPr marL="0" indent="168275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 Tarsal and is located on the medial side of the foot</a:t>
            </a:r>
          </a:p>
          <a:p>
            <a:pPr marL="0" indent="168275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 Metatarsal and is located on the lateral side of the foot</a:t>
            </a:r>
          </a:p>
          <a:p>
            <a:pPr marL="0" indent="168275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 Tarsal and is located on the lateral side of the foot</a:t>
            </a:r>
          </a:p>
          <a:p>
            <a:pPr marL="168275" indent="0">
              <a:buClr>
                <a:srgbClr val="000000"/>
              </a:buClr>
              <a:buSzPct val="100000"/>
              <a:buNone/>
            </a:pPr>
            <a:endParaRPr lang="en" sz="18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dk1"/>
                </a:solidFill>
              </a:rPr>
              <a:t>17. </a:t>
            </a:r>
            <a:r>
              <a:rPr lang="en" sz="1800" dirty="0">
                <a:solidFill>
                  <a:schemeClr val="dk1"/>
                </a:solidFill>
              </a:rPr>
              <a:t>Tibia’s Shaft has three surfaces: Medial, Lateral and </a:t>
            </a:r>
          </a:p>
          <a:p>
            <a:pPr marL="282575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>
                <a:solidFill>
                  <a:schemeClr val="dk1"/>
                </a:solidFill>
              </a:rPr>
              <a:t>a) Anterior.</a:t>
            </a:r>
          </a:p>
          <a:p>
            <a:pPr marL="282575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>
                <a:solidFill>
                  <a:schemeClr val="dk1"/>
                </a:solidFill>
              </a:rPr>
              <a:t>b) Posterior.</a:t>
            </a:r>
          </a:p>
          <a:p>
            <a:pPr marL="282575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>
                <a:solidFill>
                  <a:schemeClr val="dk1"/>
                </a:solidFill>
              </a:rPr>
              <a:t>c) Interosseous.</a:t>
            </a:r>
          </a:p>
          <a:p>
            <a:pPr marL="0" indent="0">
              <a:lnSpc>
                <a:spcPct val="100000"/>
              </a:lnSpc>
              <a:buNone/>
            </a:pPr>
            <a:endParaRPr lang="en" sz="1000" dirty="0"/>
          </a:p>
          <a:p>
            <a:pPr marL="0" indent="0">
              <a:lnSpc>
                <a:spcPct val="100000"/>
              </a:lnSpc>
              <a:buNone/>
            </a:pPr>
            <a:r>
              <a:rPr lang="en" sz="1800" dirty="0"/>
              <a:t>18. The lower end of the ….. articulates with the talus for formation of ankle joint.</a:t>
            </a:r>
          </a:p>
          <a:p>
            <a:pPr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/>
              <a:t>a) Tibia</a:t>
            </a:r>
          </a:p>
          <a:p>
            <a:pPr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/>
              <a:t>b) Femur</a:t>
            </a:r>
          </a:p>
          <a:p>
            <a:pPr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1800" dirty="0"/>
              <a:t>c) </a:t>
            </a:r>
            <a:r>
              <a:rPr lang="en-GB" sz="1800" dirty="0"/>
              <a:t>H</a:t>
            </a:r>
            <a:r>
              <a:rPr lang="en" sz="1800" dirty="0"/>
              <a:t>umerus </a:t>
            </a:r>
          </a:p>
          <a:p>
            <a:pPr>
              <a:lnSpc>
                <a:spcPct val="100000"/>
              </a:lnSpc>
              <a:buNone/>
            </a:pPr>
            <a:endParaRPr lang="en" sz="1800" dirty="0"/>
          </a:p>
          <a:p>
            <a:pPr marL="0" indent="0">
              <a:lnSpc>
                <a:spcPct val="115000"/>
              </a:lnSpc>
              <a:buNone/>
            </a:pPr>
            <a:endParaRPr lang="en" sz="1050" dirty="0"/>
          </a:p>
          <a:p>
            <a:pPr>
              <a:buNone/>
            </a:pPr>
            <a:r>
              <a:rPr lang="en" sz="1800" dirty="0"/>
              <a:t>19. </a:t>
            </a:r>
            <a:r>
              <a:rPr lang="en" sz="1800" dirty="0">
                <a:solidFill>
                  <a:srgbClr val="000000"/>
                </a:solidFill>
              </a:rPr>
              <a:t>The fifth toe of the foot doesn’t have a middle phalanx 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True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False</a:t>
            </a:r>
          </a:p>
          <a:p>
            <a:pPr marL="0" indent="0">
              <a:lnSpc>
                <a:spcPct val="115000"/>
              </a:lnSpc>
              <a:buNone/>
            </a:pPr>
            <a:endParaRPr lang="en" sz="1050" dirty="0"/>
          </a:p>
          <a:p>
            <a:pPr>
              <a:buNone/>
            </a:pPr>
            <a:r>
              <a:rPr lang="en" sz="1800" dirty="0"/>
              <a:t>20. </a:t>
            </a:r>
            <a:r>
              <a:rPr lang="en" sz="1800" dirty="0">
                <a:solidFill>
                  <a:srgbClr val="000000"/>
                </a:solidFill>
              </a:rPr>
              <a:t>The tarsal, metatarsal, and phalanges bones in the foot are respectively: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8, 5, 14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7, 5, 15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7, 5, 14 </a:t>
            </a:r>
          </a:p>
          <a:p>
            <a:pPr marL="457200" indent="-217488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" sz="1800" dirty="0">
                <a:solidFill>
                  <a:srgbClr val="000000"/>
                </a:solidFill>
              </a:rPr>
              <a:t>7, 4, 14</a:t>
            </a:r>
          </a:p>
          <a:p>
            <a:pPr marL="239712" indent="0">
              <a:buClr>
                <a:srgbClr val="000000"/>
              </a:buClr>
              <a:buSzPct val="100000"/>
              <a:buNone/>
            </a:pPr>
            <a:endParaRPr lang="en" sz="18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5" name="Shape 362"/>
          <p:cNvSpPr txBox="1"/>
          <p:nvPr/>
        </p:nvSpPr>
        <p:spPr>
          <a:xfrm>
            <a:off x="10922810" y="4637162"/>
            <a:ext cx="1169300" cy="227344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228600" indent="-228600"/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Answers: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15. c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16.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 d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17. b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18. a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19. b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20. c</a:t>
            </a:r>
          </a:p>
        </p:txBody>
      </p:sp>
    </p:spTree>
    <p:extLst>
      <p:ext uri="{BB962C8B-B14F-4D97-AF65-F5344CB8AC3E}">
        <p14:creationId xmlns:p14="http://schemas.microsoft.com/office/powerpoint/2010/main" val="2704687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77" y="14961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786" y="899767"/>
            <a:ext cx="11529613" cy="5703567"/>
          </a:xfrm>
        </p:spPr>
        <p:txBody>
          <a:bodyPr numCol="1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sz="1800" dirty="0"/>
              <a:t>21. List all the bones in the three regions of the lower limb.</a:t>
            </a:r>
          </a:p>
          <a:p>
            <a:pPr marL="0" indent="0">
              <a:buClr>
                <a:schemeClr val="dk1"/>
              </a:buClr>
              <a:buNone/>
            </a:pPr>
            <a:endParaRPr lang="en-US" sz="1800" dirty="0"/>
          </a:p>
          <a:p>
            <a:pPr marL="0" indent="0">
              <a:lnSpc>
                <a:spcPct val="115000"/>
              </a:lnSpc>
              <a:buNone/>
            </a:pPr>
            <a:r>
              <a:rPr lang="en" sz="1800" dirty="0"/>
              <a:t>22. </a:t>
            </a:r>
            <a:r>
              <a:rPr lang="en-GB" sz="1800" dirty="0">
                <a:solidFill>
                  <a:schemeClr val="dk1"/>
                </a:solidFill>
              </a:rPr>
              <a:t>Lateral condyle has facet on its lateral side for articulation with head of fibula to form ……?</a:t>
            </a:r>
            <a:br>
              <a:rPr lang="en" sz="1800" dirty="0"/>
            </a:br>
            <a:br>
              <a:rPr lang="en" sz="1800" dirty="0"/>
            </a:br>
            <a:r>
              <a:rPr lang="en" sz="1800" dirty="0"/>
              <a:t>23. An oblique line that attaches soleus muscle?</a:t>
            </a:r>
          </a:p>
          <a:p>
            <a:pPr marL="0" indent="0">
              <a:lnSpc>
                <a:spcPct val="115000"/>
              </a:lnSpc>
              <a:buNone/>
            </a:pPr>
            <a:endParaRPr lang="en" sz="1800" dirty="0"/>
          </a:p>
          <a:p>
            <a:pPr>
              <a:buNone/>
            </a:pPr>
            <a:r>
              <a:rPr lang="en" sz="1800" dirty="0"/>
              <a:t>24. What are the parts of upper end of fibula?</a:t>
            </a:r>
            <a:br>
              <a:rPr lang="en" sz="1800" dirty="0"/>
            </a:br>
            <a:endParaRPr lang="en" sz="1800" dirty="0"/>
          </a:p>
          <a:p>
            <a:pPr>
              <a:buNone/>
            </a:pPr>
            <a:r>
              <a:rPr lang="en" sz="1800" dirty="0"/>
              <a:t>25. How many surfaces and borders do the tibia and fibula have? </a:t>
            </a:r>
          </a:p>
          <a:p>
            <a:pPr>
              <a:buNone/>
            </a:pPr>
            <a:endParaRPr lang="en" sz="1800" dirty="0"/>
          </a:p>
          <a:p>
            <a:pPr marL="0" indent="0">
              <a:buNone/>
            </a:pPr>
            <a:r>
              <a:rPr lang="en-US" sz="1800" dirty="0"/>
              <a:t>26. </a:t>
            </a:r>
            <a:r>
              <a:rPr lang="en" sz="1800" dirty="0"/>
              <a:t>Fibular notch of the tibia forms?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Shape 362"/>
          <p:cNvSpPr txBox="1"/>
          <p:nvPr/>
        </p:nvSpPr>
        <p:spPr>
          <a:xfrm>
            <a:off x="294577" y="4325842"/>
            <a:ext cx="11481822" cy="238423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Answers: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21.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Bones of the thigh (femur &amp; patella)</a:t>
            </a:r>
          </a:p>
          <a:p>
            <a:pPr marL="349250"/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Bones of the leg (tibia &amp; Fibula).</a:t>
            </a:r>
          </a:p>
          <a:p>
            <a:pPr marL="349250"/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Bones of the foot (tarsals, metatarsals and phalanges) </a:t>
            </a: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22. Proximal tibio-fibular joint.</a:t>
            </a: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23. Soleal line.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24.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Head, styloid process and neck. </a:t>
            </a:r>
          </a:p>
          <a:p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25. The tibia has 3 surfaces and 3 borders and the fibula has 4 surfaces and 4 borders.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26. D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</a:rPr>
              <a:t>istal tibiofibular joint.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94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r>
              <a:rPr lang="en-GB" dirty="0" err="1">
                <a:latin typeface="Calibri" panose="020F0502020204030204" pitchFamily="34" charset="0"/>
              </a:rPr>
              <a:t>Ghada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Almazrou</a:t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74631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  <a:endParaRPr lang="en-GB" i="1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Dania </a:t>
            </a:r>
            <a:r>
              <a:rPr lang="en-US" dirty="0" err="1">
                <a:latin typeface="Calibri" panose="020F0502020204030204" pitchFamily="34" charset="0"/>
              </a:rPr>
              <a:t>Alkelabi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Deena </a:t>
            </a:r>
            <a:r>
              <a:rPr lang="en-US" dirty="0" err="1">
                <a:latin typeface="Calibri" panose="020F0502020204030204" pitchFamily="34" charset="0"/>
              </a:rPr>
              <a:t>AlNowiser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Jawaher </a:t>
            </a:r>
            <a:r>
              <a:rPr lang="en-US" dirty="0" err="1">
                <a:latin typeface="Calibri" panose="020F0502020204030204" pitchFamily="34" charset="0"/>
              </a:rPr>
              <a:t>Alkhayyal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Nourah</a:t>
            </a:r>
            <a:r>
              <a:rPr lang="en-US" dirty="0">
                <a:latin typeface="Calibri" panose="020F0502020204030204" pitchFamily="34" charset="0"/>
              </a:rPr>
              <a:t> Al </a:t>
            </a:r>
            <a:r>
              <a:rPr lang="en-US" dirty="0" err="1">
                <a:latin typeface="Calibri" panose="020F0502020204030204" pitchFamily="34" charset="0"/>
              </a:rPr>
              <a:t>Hogail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Rawan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Alharbi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Razan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AlQahtani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Safa</a:t>
            </a:r>
            <a:r>
              <a:rPr lang="en-US" dirty="0">
                <a:latin typeface="Calibri" panose="020F0502020204030204" pitchFamily="34" charset="0"/>
              </a:rPr>
              <a:t> Al-</a:t>
            </a:r>
            <a:r>
              <a:rPr lang="en-US" dirty="0" err="1">
                <a:latin typeface="Calibri" panose="020F0502020204030204" pitchFamily="34" charset="0"/>
              </a:rPr>
              <a:t>Osaimi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028"/>
          </a:xfrm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chemeClr val="bg1">
                    <a:lumMod val="65000"/>
                  </a:schemeClr>
                </a:solidFill>
              </a:rPr>
              <a:t>Terminology </a:t>
            </a:r>
            <a:r>
              <a:rPr lang="en-US" sz="3600" b="1" i="1" dirty="0">
                <a:solidFill>
                  <a:schemeClr val="bg1">
                    <a:lumMod val="65000"/>
                  </a:schemeClr>
                </a:solidFill>
              </a:rPr>
              <a:t>(Team 434)</a:t>
            </a:r>
            <a:endParaRPr lang="en-GB" sz="36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69" t="25735" r="21097" b="17280"/>
          <a:stretch/>
        </p:blipFill>
        <p:spPr>
          <a:xfrm>
            <a:off x="838200" y="1358154"/>
            <a:ext cx="10139083" cy="48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/>
              <a:t>Bones of thigh (Femur and Patella)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70632" y="1274833"/>
            <a:ext cx="45680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4200" b="1" dirty="0"/>
              <a:t>Femur</a:t>
            </a:r>
          </a:p>
          <a:p>
            <a:pPr marL="174625" indent="0">
              <a:buNone/>
            </a:pPr>
            <a:endParaRPr lang="en" sz="1000" b="1" dirty="0">
              <a:solidFill>
                <a:srgbClr val="CC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rgbClr val="000000"/>
                </a:solidFill>
              </a:rPr>
              <a:t>Articulates </a:t>
            </a:r>
            <a:r>
              <a:rPr lang="en" sz="2200" dirty="0">
                <a:solidFill>
                  <a:srgbClr val="999999"/>
                </a:solidFill>
              </a:rPr>
              <a:t>(joins):</a:t>
            </a:r>
          </a:p>
          <a:p>
            <a:pPr marL="174625" indent="0">
              <a:buNone/>
            </a:pPr>
            <a:r>
              <a:rPr lang="en" sz="2200" dirty="0">
                <a:solidFill>
                  <a:srgbClr val="000000"/>
                </a:solidFill>
              </a:rPr>
              <a:t>(1) </a:t>
            </a:r>
            <a:r>
              <a:rPr lang="en" sz="2200" u="sng" dirty="0">
                <a:solidFill>
                  <a:srgbClr val="000000"/>
                </a:solidFill>
              </a:rPr>
              <a:t>above</a:t>
            </a:r>
            <a:r>
              <a:rPr lang="en" sz="2200" dirty="0">
                <a:solidFill>
                  <a:srgbClr val="000000"/>
                </a:solidFill>
              </a:rPr>
              <a:t> with </a:t>
            </a:r>
            <a:r>
              <a:rPr lang="en" sz="2200" u="sng" dirty="0">
                <a:solidFill>
                  <a:srgbClr val="000000"/>
                </a:solidFill>
              </a:rPr>
              <a:t>Acetabulum of hip bone</a:t>
            </a:r>
            <a:r>
              <a:rPr lang="en" sz="2200" dirty="0">
                <a:solidFill>
                  <a:srgbClr val="000000"/>
                </a:solidFill>
              </a:rPr>
              <a:t> to form the </a:t>
            </a:r>
            <a:r>
              <a:rPr lang="en" sz="2200" b="1" dirty="0">
                <a:solidFill>
                  <a:srgbClr val="CC4125"/>
                </a:solidFill>
              </a:rPr>
              <a:t>hip joint</a:t>
            </a:r>
            <a:r>
              <a:rPr lang="en" sz="2200" dirty="0">
                <a:solidFill>
                  <a:srgbClr val="000000"/>
                </a:solidFill>
              </a:rPr>
              <a:t>, </a:t>
            </a:r>
          </a:p>
          <a:p>
            <a:pPr marL="174625" indent="0">
              <a:buNone/>
            </a:pPr>
            <a:r>
              <a:rPr lang="en" sz="2200" dirty="0">
                <a:solidFill>
                  <a:srgbClr val="000000"/>
                </a:solidFill>
              </a:rPr>
              <a:t>(2) </a:t>
            </a:r>
            <a:r>
              <a:rPr lang="en" sz="2200" u="sng" dirty="0">
                <a:solidFill>
                  <a:srgbClr val="000000"/>
                </a:solidFill>
              </a:rPr>
              <a:t>below</a:t>
            </a:r>
            <a:r>
              <a:rPr lang="en" sz="2200" dirty="0">
                <a:solidFill>
                  <a:srgbClr val="000000"/>
                </a:solidFill>
              </a:rPr>
              <a:t> with </a:t>
            </a:r>
            <a:r>
              <a:rPr lang="en" sz="2200" u="sng" dirty="0">
                <a:solidFill>
                  <a:srgbClr val="000000"/>
                </a:solidFill>
              </a:rPr>
              <a:t>tibia and patella</a:t>
            </a:r>
            <a:r>
              <a:rPr lang="en" sz="2200" dirty="0">
                <a:solidFill>
                  <a:srgbClr val="000000"/>
                </a:solidFill>
              </a:rPr>
              <a:t> to form the </a:t>
            </a:r>
            <a:r>
              <a:rPr lang="en" sz="2200" b="1" dirty="0">
                <a:solidFill>
                  <a:srgbClr val="CC4125"/>
                </a:solidFill>
              </a:rPr>
              <a:t>knee joint</a:t>
            </a:r>
            <a:r>
              <a:rPr lang="en" sz="2200" dirty="0">
                <a:solidFill>
                  <a:srgbClr val="000000"/>
                </a:solidFill>
              </a:rPr>
              <a:t>.</a:t>
            </a:r>
          </a:p>
          <a:p>
            <a:pPr marL="174625" indent="0">
              <a:buNone/>
            </a:pPr>
            <a:endParaRPr lang="en" sz="2200" dirty="0">
              <a:solidFill>
                <a:srgbClr val="CC4125"/>
              </a:solidFill>
            </a:endParaRP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200" dirty="0">
                <a:solidFill>
                  <a:srgbClr val="FF0000"/>
                </a:solidFill>
              </a:rPr>
              <a:t>Femur</a:t>
            </a:r>
            <a:r>
              <a:rPr lang="en" sz="2200" dirty="0">
                <a:solidFill>
                  <a:srgbClr val="CC4125"/>
                </a:solidFill>
              </a:rPr>
              <a:t> </a:t>
            </a:r>
            <a:r>
              <a:rPr lang="en" sz="2200" dirty="0">
                <a:solidFill>
                  <a:srgbClr val="000000"/>
                </a:solidFill>
              </a:rPr>
              <a:t>consists of:</a:t>
            </a:r>
          </a:p>
          <a:p>
            <a:pPr marL="688975" indent="-514350">
              <a:buClr>
                <a:srgbClr val="000000"/>
              </a:buClr>
              <a:buSzPct val="100000"/>
              <a:buFont typeface="+mj-lt"/>
              <a:buAutoNum type="romanUcPeriod"/>
            </a:pPr>
            <a:r>
              <a:rPr lang="en" sz="2200" dirty="0">
                <a:solidFill>
                  <a:srgbClr val="000000"/>
                </a:solidFill>
              </a:rPr>
              <a:t>Upper end.</a:t>
            </a:r>
          </a:p>
          <a:p>
            <a:pPr marL="688975" indent="-514350">
              <a:buClr>
                <a:srgbClr val="000000"/>
              </a:buClr>
              <a:buSzPct val="100000"/>
              <a:buFont typeface="+mj-lt"/>
              <a:buAutoNum type="romanUcPeriod"/>
            </a:pPr>
            <a:r>
              <a:rPr lang="en" sz="2200" dirty="0">
                <a:solidFill>
                  <a:srgbClr val="000000"/>
                </a:solidFill>
              </a:rPr>
              <a:t>Shaft.</a:t>
            </a:r>
          </a:p>
          <a:p>
            <a:pPr marL="688975" indent="-514350">
              <a:buClr>
                <a:srgbClr val="000000"/>
              </a:buClr>
              <a:buSzPct val="100000"/>
              <a:buFont typeface="+mj-lt"/>
              <a:buAutoNum type="romanUcPeriod"/>
            </a:pPr>
            <a:r>
              <a:rPr lang="en" sz="2200" dirty="0">
                <a:solidFill>
                  <a:srgbClr val="000000"/>
                </a:solidFill>
              </a:rPr>
              <a:t>Lower end.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88700" y="1356967"/>
            <a:ext cx="4187700" cy="4998200"/>
            <a:chOff x="4854833" y="1356967"/>
            <a:chExt cx="4187700" cy="4998200"/>
          </a:xfrm>
        </p:grpSpPr>
        <p:pic>
          <p:nvPicPr>
            <p:cNvPr id="74" name="Shape 74" descr="Femur1.jpg"/>
            <p:cNvPicPr preferRelativeResize="0"/>
            <p:nvPr/>
          </p:nvPicPr>
          <p:blipFill rotWithShape="1">
            <a:blip r:embed="rId3">
              <a:alphaModFix/>
            </a:blip>
            <a:srcRect t="2970" b="-2969"/>
            <a:stretch/>
          </p:blipFill>
          <p:spPr>
            <a:xfrm>
              <a:off x="6248033" y="1356967"/>
              <a:ext cx="2598632" cy="499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Shape 75"/>
            <p:cNvSpPr txBox="1"/>
            <p:nvPr/>
          </p:nvSpPr>
          <p:spPr>
            <a:xfrm>
              <a:off x="6334767" y="6063633"/>
              <a:ext cx="1252000" cy="2336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867" u="sng"/>
                <a:t>anterior</a:t>
              </a:r>
            </a:p>
          </p:txBody>
        </p:sp>
        <p:sp>
          <p:nvSpPr>
            <p:cNvPr id="76" name="Shape 76"/>
            <p:cNvSpPr txBox="1"/>
            <p:nvPr/>
          </p:nvSpPr>
          <p:spPr>
            <a:xfrm>
              <a:off x="7706533" y="5830033"/>
              <a:ext cx="1336000" cy="2336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867" u="sng"/>
                <a:t>posterior</a:t>
              </a:r>
            </a:p>
          </p:txBody>
        </p:sp>
        <p:cxnSp>
          <p:nvCxnSpPr>
            <p:cNvPr id="77" name="Shape 77"/>
            <p:cNvCxnSpPr/>
            <p:nvPr/>
          </p:nvCxnSpPr>
          <p:spPr>
            <a:xfrm>
              <a:off x="5989067" y="3615867"/>
              <a:ext cx="700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8" name="Shape 78"/>
            <p:cNvSpPr txBox="1"/>
            <p:nvPr/>
          </p:nvSpPr>
          <p:spPr>
            <a:xfrm>
              <a:off x="4854833" y="3398733"/>
              <a:ext cx="1393200" cy="3644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200"/>
                <a:t>Body of femur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7007500" y="1878000"/>
              <a:ext cx="248800" cy="14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Shape 80"/>
            <p:cNvSpPr/>
            <p:nvPr/>
          </p:nvSpPr>
          <p:spPr>
            <a:xfrm>
              <a:off x="7465300" y="1868667"/>
              <a:ext cx="317600" cy="14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Shape 81"/>
            <p:cNvSpPr/>
            <p:nvPr/>
          </p:nvSpPr>
          <p:spPr>
            <a:xfrm>
              <a:off x="4942633" y="3489133"/>
              <a:ext cx="1046400" cy="3644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Shape 82"/>
            <p:cNvSpPr txBox="1"/>
            <p:nvPr/>
          </p:nvSpPr>
          <p:spPr>
            <a:xfrm>
              <a:off x="5148233" y="3531767"/>
              <a:ext cx="758800" cy="3644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r>
                <a:rPr lang="en" sz="1067"/>
                <a:t>(shaft)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52133" y="1552566"/>
            <a:ext cx="2629499" cy="5055104"/>
            <a:chOff x="8507785" y="551334"/>
            <a:chExt cx="2629499" cy="5752032"/>
          </a:xfrm>
        </p:grpSpPr>
        <p:grpSp>
          <p:nvGrpSpPr>
            <p:cNvPr id="3" name="Group 2"/>
            <p:cNvGrpSpPr/>
            <p:nvPr/>
          </p:nvGrpSpPr>
          <p:grpSpPr>
            <a:xfrm>
              <a:off x="8507785" y="551334"/>
              <a:ext cx="2629499" cy="5752032"/>
              <a:chOff x="6404886" y="641734"/>
              <a:chExt cx="2629499" cy="5752032"/>
            </a:xfrm>
          </p:grpSpPr>
          <p:pic>
            <p:nvPicPr>
              <p:cNvPr id="71" name="Shape 71" descr="B9781455710782000067_f006-002-9781455710782.jp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404886" y="641734"/>
                <a:ext cx="2629499" cy="57520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" name="Shape 72"/>
              <p:cNvSpPr/>
              <p:nvPr/>
            </p:nvSpPr>
            <p:spPr>
              <a:xfrm>
                <a:off x="6715451" y="1325700"/>
                <a:ext cx="524400" cy="1816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6715318" y="3645300"/>
                <a:ext cx="604800" cy="1816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9423017" y="1170558"/>
              <a:ext cx="644305" cy="524284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9541054" y="3368622"/>
              <a:ext cx="644305" cy="524284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2963" y="5522990"/>
            <a:ext cx="3370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Note: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All long bones consist of three things: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1- upper/proximal end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2- shaft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3- lower/distal end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5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15600" y="285590"/>
            <a:ext cx="11360800" cy="786854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349250" indent="-349250">
              <a:buFont typeface="+mj-lt"/>
              <a:buAutoNum type="romanUcPeriod"/>
            </a:pPr>
            <a:r>
              <a:rPr lang="en" sz="3600" dirty="0"/>
              <a:t>Upper End of Femur</a:t>
            </a:r>
            <a:br>
              <a:rPr lang="en" sz="3600" dirty="0"/>
            </a:br>
            <a:endParaRPr lang="en" sz="3600"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26395" y="1001356"/>
            <a:ext cx="7787106" cy="5694039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/>
          <a:p>
            <a:pPr marL="282575" indent="0">
              <a:buNone/>
            </a:pPr>
            <a:r>
              <a:rPr lang="en-GB" sz="1800" dirty="0"/>
              <a:t>The</a:t>
            </a:r>
            <a:r>
              <a:rPr lang="en" sz="1800" dirty="0"/>
              <a:t> upper end contains: </a:t>
            </a:r>
          </a:p>
          <a:p>
            <a:pPr marL="685800" indent="-342900">
              <a:buFont typeface="+mj-lt"/>
              <a:buAutoNum type="alphaUcPeriod"/>
            </a:pPr>
            <a:r>
              <a:rPr lang="en-GB" sz="1800" dirty="0"/>
              <a:t>H</a:t>
            </a:r>
            <a:r>
              <a:rPr lang="en" sz="1800" dirty="0"/>
              <a:t>ead </a:t>
            </a:r>
          </a:p>
          <a:p>
            <a:pPr marL="685800" indent="-342900">
              <a:buFont typeface="+mj-lt"/>
              <a:buAutoNum type="alphaUcPeriod"/>
            </a:pPr>
            <a:r>
              <a:rPr lang="en-GB" sz="1800" dirty="0"/>
              <a:t>N</a:t>
            </a:r>
            <a:r>
              <a:rPr lang="en" sz="1800" dirty="0"/>
              <a:t>eck </a:t>
            </a:r>
          </a:p>
          <a:p>
            <a:pPr marL="685800" indent="-342900">
              <a:buFont typeface="+mj-lt"/>
              <a:buAutoNum type="alphaUcPeriod"/>
            </a:pPr>
            <a:r>
              <a:rPr lang="en-GB" sz="1800" dirty="0"/>
              <a:t>G</a:t>
            </a:r>
            <a:r>
              <a:rPr lang="en" sz="1800" dirty="0"/>
              <a:t>reater trochanter &amp;</a:t>
            </a:r>
          </a:p>
          <a:p>
            <a:pPr marL="685800" indent="-342900">
              <a:buFont typeface="+mj-lt"/>
              <a:buAutoNum type="alphaUcPeriod"/>
            </a:pPr>
            <a:r>
              <a:rPr lang="en-GB" sz="1800" dirty="0"/>
              <a:t>L</a:t>
            </a:r>
            <a:r>
              <a:rPr lang="en" sz="1800" dirty="0"/>
              <a:t>esser trochanter</a:t>
            </a:r>
          </a:p>
          <a:p>
            <a:pPr marL="0" indent="0">
              <a:buNone/>
            </a:pPr>
            <a:endParaRPr lang="en" b="1" dirty="0"/>
          </a:p>
          <a:p>
            <a:pPr marL="457200" indent="-457200">
              <a:buFont typeface="+mj-lt"/>
              <a:buAutoNum type="alphaUcPeriod"/>
            </a:pPr>
            <a:r>
              <a:rPr lang="en" b="1" dirty="0"/>
              <a:t>Head: </a:t>
            </a:r>
          </a:p>
          <a:p>
            <a:pPr marL="457200" indent="-271463"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</a:rPr>
              <a:t>Articulates </a:t>
            </a:r>
            <a:r>
              <a:rPr lang="en" sz="1867" dirty="0">
                <a:solidFill>
                  <a:srgbClr val="999999"/>
                </a:solidFill>
              </a:rPr>
              <a:t>(joins)</a:t>
            </a:r>
            <a:r>
              <a:rPr lang="en" sz="1867" dirty="0">
                <a:solidFill>
                  <a:schemeClr val="dk1"/>
                </a:solidFill>
              </a:rPr>
              <a:t> with </a:t>
            </a:r>
            <a:r>
              <a:rPr lang="en" sz="1867" u="sng" dirty="0">
                <a:solidFill>
                  <a:schemeClr val="dk1"/>
                </a:solidFill>
              </a:rPr>
              <a:t>acetabulum of hip bone</a:t>
            </a:r>
            <a:r>
              <a:rPr lang="en" sz="1867" dirty="0">
                <a:solidFill>
                  <a:schemeClr val="dk1"/>
                </a:solidFill>
              </a:rPr>
              <a:t> to form the </a:t>
            </a:r>
            <a:r>
              <a:rPr lang="en" sz="1867" b="1" dirty="0">
                <a:solidFill>
                  <a:srgbClr val="CC4125"/>
                </a:solidFill>
              </a:rPr>
              <a:t>hip joint.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</a:rPr>
              <a:t>Has a depression in the center called </a:t>
            </a:r>
            <a:r>
              <a:rPr lang="en" sz="1867" b="1" dirty="0">
                <a:solidFill>
                  <a:srgbClr val="CC4125"/>
                </a:solidFill>
              </a:rPr>
              <a:t>Fovea Capitis.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/>
              <a:t>The fovea capitis is</a:t>
            </a:r>
            <a:r>
              <a:rPr lang="en" sz="1867" dirty="0">
                <a:solidFill>
                  <a:srgbClr val="000000"/>
                </a:solidFill>
              </a:rPr>
              <a:t> for the attachment of </a:t>
            </a:r>
            <a:r>
              <a:rPr lang="en" sz="1867" u="sng" dirty="0">
                <a:solidFill>
                  <a:srgbClr val="CC4125"/>
                </a:solidFill>
              </a:rPr>
              <a:t>ligament of the head of Femur</a:t>
            </a:r>
            <a:r>
              <a:rPr lang="en" sz="1867" dirty="0">
                <a:solidFill>
                  <a:srgbClr val="000000"/>
                </a:solidFill>
              </a:rPr>
              <a:t>.</a:t>
            </a:r>
          </a:p>
          <a:p>
            <a:pPr marL="457200" indent="-271463">
              <a:lnSpc>
                <a:spcPct val="100000"/>
              </a:lnSpc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</a:rPr>
              <a:t>An artery called </a:t>
            </a:r>
            <a:r>
              <a:rPr lang="en" sz="1867" b="1" dirty="0">
                <a:solidFill>
                  <a:srgbClr val="CC4125"/>
                </a:solidFill>
              </a:rPr>
              <a:t>Obturator Artery</a:t>
            </a:r>
            <a:r>
              <a:rPr lang="en" sz="1867" dirty="0">
                <a:solidFill>
                  <a:srgbClr val="000000"/>
                </a:solidFill>
              </a:rPr>
              <a:t> passes along this ligament to supply </a:t>
            </a:r>
            <a:r>
              <a:rPr lang="en" sz="1867" u="sng" dirty="0">
                <a:solidFill>
                  <a:srgbClr val="000000"/>
                </a:solidFill>
              </a:rPr>
              <a:t>head of Femur</a:t>
            </a:r>
            <a:r>
              <a:rPr lang="en" sz="1867" dirty="0">
                <a:solidFill>
                  <a:srgbClr val="000000"/>
                </a:solidFill>
              </a:rPr>
              <a:t>.</a:t>
            </a:r>
          </a:p>
          <a:p>
            <a:pPr marL="609585" indent="-423323">
              <a:buClr>
                <a:srgbClr val="000000"/>
              </a:buClr>
              <a:buSzPct val="100000"/>
            </a:pPr>
            <a:endParaRPr lang="en" sz="1867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" b="1" dirty="0"/>
              <a:t>B. Neck: </a:t>
            </a:r>
          </a:p>
          <a:p>
            <a:pPr marL="457200"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</a:rPr>
              <a:t>Connects head to the shaft.</a:t>
            </a:r>
          </a:p>
          <a:p>
            <a:pPr>
              <a:buNone/>
            </a:pPr>
            <a:r>
              <a:rPr lang="en" dirty="0">
                <a:solidFill>
                  <a:srgbClr val="CC4125"/>
                </a:solidFill>
              </a:rPr>
              <a:t> </a:t>
            </a:r>
          </a:p>
        </p:txBody>
      </p:sp>
      <p:pic>
        <p:nvPicPr>
          <p:cNvPr id="40" name="Picture 2" descr="Image result for ligament of head of femu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15241" r="17390" b="13918"/>
          <a:stretch/>
        </p:blipFill>
        <p:spPr bwMode="auto">
          <a:xfrm>
            <a:off x="8054024" y="3531270"/>
            <a:ext cx="3797078" cy="28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7879976" y="4057040"/>
            <a:ext cx="333525" cy="92076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531128" y="6343428"/>
            <a:ext cx="276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Extra picture for understanding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72359" y="3092823"/>
            <a:ext cx="90095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78230" y="5163671"/>
            <a:ext cx="8229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7670119" y="348832"/>
            <a:ext cx="4392641" cy="3055684"/>
            <a:chOff x="7670119" y="348832"/>
            <a:chExt cx="4392641" cy="3055684"/>
          </a:xfrm>
        </p:grpSpPr>
        <p:pic>
          <p:nvPicPr>
            <p:cNvPr id="41" name="Shape 104" descr="final-apendicular-skeleton-lower-limbs-27-638.jpg"/>
            <p:cNvPicPr preferRelativeResize="0"/>
            <p:nvPr/>
          </p:nvPicPr>
          <p:blipFill rotWithShape="1">
            <a:blip r:embed="rId4">
              <a:alphaModFix/>
            </a:blip>
            <a:srcRect l="4885" r="18784" b="10586"/>
            <a:stretch/>
          </p:blipFill>
          <p:spPr>
            <a:xfrm>
              <a:off x="7670119" y="348832"/>
              <a:ext cx="4392641" cy="3055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Rounded Rectangle 33"/>
            <p:cNvSpPr/>
            <p:nvPr/>
          </p:nvSpPr>
          <p:spPr>
            <a:xfrm>
              <a:off x="9025003" y="1199198"/>
              <a:ext cx="389964" cy="161365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0804497" y="1849780"/>
              <a:ext cx="365760" cy="161365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8816476" y="1521927"/>
              <a:ext cx="798172" cy="274320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8218842" y="2309325"/>
              <a:ext cx="1168374" cy="182880"/>
            </a:xfrm>
            <a:prstGeom prst="roundRect">
              <a:avLst/>
            </a:prstGeom>
            <a:noFill/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0492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9969" y="909751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" sz="2800" i="1" dirty="0">
                <a:solidFill>
                  <a:srgbClr val="999999"/>
                </a:solidFill>
              </a:rPr>
              <a:t>Extra pictures for understanding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27895" y="1752479"/>
            <a:ext cx="4111600" cy="4111600"/>
            <a:chOff x="1496433" y="1758433"/>
            <a:chExt cx="4111600" cy="4111600"/>
          </a:xfrm>
        </p:grpSpPr>
        <p:pic>
          <p:nvPicPr>
            <p:cNvPr id="106" name="Shape 106" descr="hip_FAI_anatomy01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96433" y="1758433"/>
              <a:ext cx="4111600" cy="411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Shape 107"/>
            <p:cNvSpPr/>
            <p:nvPr/>
          </p:nvSpPr>
          <p:spPr>
            <a:xfrm>
              <a:off x="3614967" y="3012283"/>
              <a:ext cx="1308800" cy="278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65568" y="2195575"/>
            <a:ext cx="5955201" cy="2973732"/>
            <a:chOff x="6033601" y="3262232"/>
            <a:chExt cx="5955201" cy="3160582"/>
          </a:xfrm>
        </p:grpSpPr>
        <p:grpSp>
          <p:nvGrpSpPr>
            <p:cNvPr id="13" name="Group 12"/>
            <p:cNvGrpSpPr/>
            <p:nvPr/>
          </p:nvGrpSpPr>
          <p:grpSpPr>
            <a:xfrm>
              <a:off x="6033601" y="3262232"/>
              <a:ext cx="5955201" cy="3160582"/>
              <a:chOff x="6033601" y="3262232"/>
              <a:chExt cx="5955201" cy="3160582"/>
            </a:xfrm>
          </p:grpSpPr>
          <p:pic>
            <p:nvPicPr>
              <p:cNvPr id="15" name="Shape 90" descr="32dff98d67b425f19fa12f7125529eb0b689787d.jp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033601" y="3734999"/>
                <a:ext cx="5955201" cy="26878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Shape 92"/>
              <p:cNvSpPr txBox="1"/>
              <p:nvPr/>
            </p:nvSpPr>
            <p:spPr>
              <a:xfrm>
                <a:off x="9338025" y="3262232"/>
                <a:ext cx="2521599" cy="61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333" dirty="0">
                    <a:solidFill>
                      <a:srgbClr val="6AA84F"/>
                    </a:solidFill>
                  </a:rPr>
                  <a:t>المهم هنا فقط الأجزاء المحاطة بالأحمر</a:t>
                </a:r>
              </a:p>
            </p:txBody>
          </p:sp>
          <p:sp>
            <p:nvSpPr>
              <p:cNvPr id="17" name="Shape 93"/>
              <p:cNvSpPr/>
              <p:nvPr/>
            </p:nvSpPr>
            <p:spPr>
              <a:xfrm>
                <a:off x="10324367" y="4821167"/>
                <a:ext cx="934400" cy="1772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8" name="Shape 94"/>
              <p:cNvSpPr/>
              <p:nvPr/>
            </p:nvSpPr>
            <p:spPr>
              <a:xfrm>
                <a:off x="10146867" y="4204500"/>
                <a:ext cx="1298800" cy="1772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9" name="Shape 95"/>
              <p:cNvSpPr/>
              <p:nvPr/>
            </p:nvSpPr>
            <p:spPr>
              <a:xfrm>
                <a:off x="9922600" y="3905500"/>
                <a:ext cx="766000" cy="1772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cxnSp>
            <p:nvCxnSpPr>
              <p:cNvPr id="20" name="Shape 96"/>
              <p:cNvCxnSpPr/>
              <p:nvPr/>
            </p:nvCxnSpPr>
            <p:spPr>
              <a:xfrm flipV="1">
                <a:off x="11190172" y="3560938"/>
                <a:ext cx="510989" cy="232829"/>
              </a:xfrm>
              <a:prstGeom prst="curvedConnector3">
                <a:avLst>
                  <a:gd name="adj1" fmla="val 131579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14" name="Shape 91"/>
            <p:cNvSpPr/>
            <p:nvPr/>
          </p:nvSpPr>
          <p:spPr>
            <a:xfrm>
              <a:off x="9439961" y="3305299"/>
              <a:ext cx="2261200" cy="345601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3419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87"/>
          <p:cNvSpPr txBox="1">
            <a:spLocks noGrp="1"/>
          </p:cNvSpPr>
          <p:nvPr>
            <p:ph type="title"/>
          </p:nvPr>
        </p:nvSpPr>
        <p:spPr>
          <a:xfrm>
            <a:off x="415600" y="204908"/>
            <a:ext cx="11360800" cy="786854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349250" indent="-349250">
              <a:buFont typeface="+mj-lt"/>
              <a:buAutoNum type="romanUcPeriod"/>
            </a:pPr>
            <a:r>
              <a:rPr lang="en" sz="3600" dirty="0"/>
              <a:t>Upper End of Femur</a:t>
            </a:r>
            <a:br>
              <a:rPr lang="en" sz="3600" dirty="0"/>
            </a:br>
            <a:endParaRPr lang="en" sz="3600" dirty="0"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583347" y="1275090"/>
            <a:ext cx="4813881" cy="2167752"/>
          </a:xfrm>
          <a:prstGeom prst="rect">
            <a:avLst/>
          </a:prstGeom>
        </p:spPr>
        <p:txBody>
          <a:bodyPr vert="horz" lIns="121900" tIns="121900" rIns="121900" bIns="121900" numCol="1" rtlCol="0" anchor="t" anchorCtr="0">
            <a:noAutofit/>
          </a:bodyPr>
          <a:lstStyle/>
          <a:p>
            <a:pPr marL="169329" indent="0">
              <a:buClr>
                <a:srgbClr val="000000"/>
              </a:buClr>
              <a:buSzPct val="100000"/>
              <a:buNone/>
            </a:pPr>
            <a:r>
              <a:rPr lang="en" sz="2133" i="1" dirty="0">
                <a:solidFill>
                  <a:srgbClr val="000000"/>
                </a:solidFill>
              </a:rPr>
              <a:t>Anteriorly</a:t>
            </a:r>
            <a:r>
              <a:rPr lang="en" sz="2133" dirty="0">
                <a:solidFill>
                  <a:srgbClr val="000000"/>
                </a:solidFill>
              </a:rPr>
              <a:t> </a:t>
            </a:r>
          </a:p>
          <a:p>
            <a:pPr marL="169329" indent="0">
              <a:buClr>
                <a:srgbClr val="000000"/>
              </a:buClr>
              <a:buSzPct val="100000"/>
              <a:buNone/>
            </a:pPr>
            <a:r>
              <a:rPr lang="en" sz="2133" dirty="0">
                <a:solidFill>
                  <a:srgbClr val="000000"/>
                </a:solidFill>
              </a:rPr>
              <a:t>the 2 trochanters are connected by the </a:t>
            </a:r>
            <a:r>
              <a:rPr lang="en" sz="2133" dirty="0">
                <a:solidFill>
                  <a:srgbClr val="CC4125"/>
                </a:solidFill>
              </a:rPr>
              <a:t>inter-trochanteric </a:t>
            </a:r>
            <a:r>
              <a:rPr lang="en" sz="2133" u="sng" dirty="0">
                <a:solidFill>
                  <a:srgbClr val="CC4125"/>
                </a:solidFill>
              </a:rPr>
              <a:t>line</a:t>
            </a:r>
            <a:r>
              <a:rPr lang="en" sz="2133" dirty="0">
                <a:solidFill>
                  <a:srgbClr val="000000"/>
                </a:solidFill>
              </a:rPr>
              <a:t>, where the</a:t>
            </a:r>
            <a:r>
              <a:rPr lang="en" sz="2133" u="sng" dirty="0">
                <a:solidFill>
                  <a:srgbClr val="000000"/>
                </a:solidFill>
              </a:rPr>
              <a:t> iliofemoral ligament</a:t>
            </a:r>
            <a:r>
              <a:rPr lang="en" sz="2133" dirty="0">
                <a:solidFill>
                  <a:srgbClr val="000000"/>
                </a:solidFill>
              </a:rPr>
              <a:t> is attached. </a:t>
            </a:r>
          </a:p>
          <a:p>
            <a:pPr marL="169329" indent="0">
              <a:buClr>
                <a:srgbClr val="000000"/>
              </a:buClr>
              <a:buSzPct val="100000"/>
              <a:buNone/>
            </a:pPr>
            <a:endParaRPr lang="en" sz="1800" dirty="0">
              <a:solidFill>
                <a:srgbClr val="999999"/>
              </a:solidFill>
            </a:endParaRPr>
          </a:p>
          <a:p>
            <a:pPr marL="169329" indent="0">
              <a:buClr>
                <a:srgbClr val="000000"/>
              </a:buClr>
              <a:buSzPct val="100000"/>
              <a:buNone/>
            </a:pPr>
            <a:r>
              <a:rPr lang="en" sz="1800" dirty="0">
                <a:solidFill>
                  <a:srgbClr val="999999"/>
                </a:solidFill>
              </a:rPr>
              <a:t>The</a:t>
            </a:r>
            <a:r>
              <a:rPr lang="en" sz="1800" dirty="0">
                <a:solidFill>
                  <a:srgbClr val="6AA84F"/>
                </a:solidFill>
              </a:rPr>
              <a:t> ilio</a:t>
            </a:r>
            <a:r>
              <a:rPr lang="en" sz="1800" dirty="0">
                <a:solidFill>
                  <a:srgbClr val="666666"/>
                </a:solidFill>
              </a:rPr>
              <a:t>femoral</a:t>
            </a:r>
            <a:r>
              <a:rPr lang="en" sz="1800" dirty="0">
                <a:solidFill>
                  <a:srgbClr val="6AA84F"/>
                </a:solidFill>
              </a:rPr>
              <a:t> </a:t>
            </a:r>
            <a:r>
              <a:rPr lang="en" sz="1800" dirty="0">
                <a:solidFill>
                  <a:srgbClr val="999999"/>
                </a:solidFill>
              </a:rPr>
              <a:t>ligament (ilium + Femur)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98644" y="2729753"/>
            <a:ext cx="4287296" cy="4114800"/>
            <a:chOff x="6984933" y="688004"/>
            <a:chExt cx="4791465" cy="5538536"/>
          </a:xfrm>
        </p:grpSpPr>
        <p:pic>
          <p:nvPicPr>
            <p:cNvPr id="116" name="Shape 116" descr="slide_5.jpg"/>
            <p:cNvPicPr preferRelativeResize="0"/>
            <p:nvPr/>
          </p:nvPicPr>
          <p:blipFill rotWithShape="1">
            <a:blip r:embed="rId3">
              <a:alphaModFix/>
            </a:blip>
            <a:srcRect l="45649" t="15040" b="1192"/>
            <a:stretch/>
          </p:blipFill>
          <p:spPr>
            <a:xfrm>
              <a:off x="6984933" y="688004"/>
              <a:ext cx="4791465" cy="55385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7061544" y="1000333"/>
              <a:ext cx="4464672" cy="2110900"/>
              <a:chOff x="7061544" y="1000333"/>
              <a:chExt cx="4464672" cy="2110900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10100133" y="1000333"/>
                <a:ext cx="1214800" cy="214801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7241067" y="2896433"/>
                <a:ext cx="1168000" cy="2148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9993321" y="2588701"/>
                <a:ext cx="1532895" cy="214801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7061544" y="2251633"/>
                <a:ext cx="1270801" cy="214801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sp>
        <p:nvSpPr>
          <p:cNvPr id="23" name="Shape 114"/>
          <p:cNvSpPr txBox="1">
            <a:spLocks/>
          </p:cNvSpPr>
          <p:nvPr/>
        </p:nvSpPr>
        <p:spPr>
          <a:xfrm>
            <a:off x="238360" y="821848"/>
            <a:ext cx="6231831" cy="3464800"/>
          </a:xfrm>
          <a:prstGeom prst="rect">
            <a:avLst/>
          </a:prstGeom>
        </p:spPr>
        <p:txBody>
          <a:bodyPr vert="horz" lIns="121900" tIns="121900" rIns="121900" bIns="121900" numCol="1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29" indent="0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" sz="2400" b="1" dirty="0"/>
              <a:t>C. Greater trochanter &amp; D. Lesser trochanter</a:t>
            </a:r>
          </a:p>
        </p:txBody>
      </p:sp>
      <p:sp>
        <p:nvSpPr>
          <p:cNvPr id="24" name="Shape 114"/>
          <p:cNvSpPr txBox="1">
            <a:spLocks/>
          </p:cNvSpPr>
          <p:nvPr/>
        </p:nvSpPr>
        <p:spPr>
          <a:xfrm>
            <a:off x="6122395" y="1319913"/>
            <a:ext cx="4813881" cy="2167752"/>
          </a:xfrm>
          <a:prstGeom prst="rect">
            <a:avLst/>
          </a:prstGeom>
        </p:spPr>
        <p:txBody>
          <a:bodyPr vert="horz" lIns="121900" tIns="121900" rIns="121900" bIns="121900" numCol="1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29" indent="0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" sz="2133" i="1" dirty="0">
                <a:solidFill>
                  <a:srgbClr val="000000"/>
                </a:solidFill>
              </a:rPr>
              <a:t>Posteriorly</a:t>
            </a:r>
          </a:p>
          <a:p>
            <a:pPr marL="169329" indent="0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" sz="2133" dirty="0">
                <a:solidFill>
                  <a:srgbClr val="000000"/>
                </a:solidFill>
              </a:rPr>
              <a:t>the </a:t>
            </a:r>
            <a:r>
              <a:rPr lang="en" sz="2133" dirty="0">
                <a:solidFill>
                  <a:srgbClr val="CC4125"/>
                </a:solidFill>
              </a:rPr>
              <a:t>inter-trochanteric </a:t>
            </a:r>
            <a:r>
              <a:rPr lang="en" sz="2133" u="sng" dirty="0">
                <a:solidFill>
                  <a:srgbClr val="CC4125"/>
                </a:solidFill>
              </a:rPr>
              <a:t>crest</a:t>
            </a:r>
            <a:r>
              <a:rPr lang="en" sz="2133" dirty="0">
                <a:solidFill>
                  <a:srgbClr val="000000"/>
                </a:solidFill>
              </a:rPr>
              <a:t> on which is the </a:t>
            </a:r>
            <a:r>
              <a:rPr lang="en" sz="2133" dirty="0">
                <a:solidFill>
                  <a:srgbClr val="CC4125"/>
                </a:solidFill>
              </a:rPr>
              <a:t>quadrate tubercle</a:t>
            </a:r>
            <a:r>
              <a:rPr lang="en" sz="2133" dirty="0">
                <a:solidFill>
                  <a:srgbClr val="000000"/>
                </a:solidFill>
              </a:rPr>
              <a:t> </a:t>
            </a:r>
            <a:r>
              <a:rPr lang="en" sz="2133" dirty="0">
                <a:solidFill>
                  <a:srgbClr val="CC4125"/>
                </a:solidFill>
              </a:rPr>
              <a:t>(Quadratus Femoris Muscle).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9605" y="3238441"/>
            <a:ext cx="5961798" cy="3523130"/>
            <a:chOff x="329605" y="2861925"/>
            <a:chExt cx="5961798" cy="3523130"/>
          </a:xfrm>
        </p:grpSpPr>
        <p:pic>
          <p:nvPicPr>
            <p:cNvPr id="2050" name="Picture 2" descr="Image result for anterior upper end of femu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9713" r="789" b="30672"/>
            <a:stretch/>
          </p:blipFill>
          <p:spPr bwMode="auto">
            <a:xfrm>
              <a:off x="329605" y="2861925"/>
              <a:ext cx="5961798" cy="3523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hape 118"/>
            <p:cNvSpPr/>
            <p:nvPr/>
          </p:nvSpPr>
          <p:spPr>
            <a:xfrm>
              <a:off x="924319" y="3732788"/>
              <a:ext cx="1146527" cy="177344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Shape 118"/>
            <p:cNvSpPr/>
            <p:nvPr/>
          </p:nvSpPr>
          <p:spPr>
            <a:xfrm>
              <a:off x="3574669" y="4389633"/>
              <a:ext cx="1045100" cy="159584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Shape 118"/>
            <p:cNvSpPr/>
            <p:nvPr/>
          </p:nvSpPr>
          <p:spPr>
            <a:xfrm>
              <a:off x="1382798" y="2905602"/>
              <a:ext cx="1045100" cy="159584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892630" y="1255056"/>
            <a:ext cx="2286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27835" y="1266125"/>
            <a:ext cx="2194560" cy="0"/>
          </a:xfrm>
          <a:prstGeom prst="line">
            <a:avLst/>
          </a:prstGeom>
          <a:ln w="28575">
            <a:solidFill>
              <a:srgbClr val="FF999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74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64753" y="543985"/>
            <a:ext cx="11360800" cy="763600"/>
          </a:xfrm>
          <a:prstGeom prst="rect">
            <a:avLst/>
          </a:prstGeom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/>
            <a:r>
              <a:rPr lang="en" sz="2800" i="1" dirty="0">
                <a:solidFill>
                  <a:srgbClr val="999999"/>
                </a:solidFill>
              </a:rPr>
              <a:t>Extra pictures for understanding</a:t>
            </a:r>
          </a:p>
        </p:txBody>
      </p:sp>
      <p:pic>
        <p:nvPicPr>
          <p:cNvPr id="129" name="Shape 129" descr="iliofemoral-ligament-strain-14E6A07EA93066D1635.jpg"/>
          <p:cNvPicPr preferRelativeResize="0"/>
          <p:nvPr/>
        </p:nvPicPr>
        <p:blipFill rotWithShape="1">
          <a:blip r:embed="rId3">
            <a:alphaModFix/>
          </a:blip>
          <a:srcRect t="2714"/>
          <a:stretch/>
        </p:blipFill>
        <p:spPr>
          <a:xfrm>
            <a:off x="6821100" y="1377601"/>
            <a:ext cx="5034267" cy="487326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839300" y="3485067"/>
            <a:ext cx="803600" cy="38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31" name="Shape 131"/>
          <p:cNvSpPr/>
          <p:nvPr/>
        </p:nvSpPr>
        <p:spPr>
          <a:xfrm>
            <a:off x="6829967" y="4008300"/>
            <a:ext cx="803600" cy="38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32" name="Shape 132"/>
          <p:cNvSpPr/>
          <p:nvPr/>
        </p:nvSpPr>
        <p:spPr>
          <a:xfrm>
            <a:off x="6858000" y="5157500"/>
            <a:ext cx="775600" cy="38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pic>
        <p:nvPicPr>
          <p:cNvPr id="133" name="Shape 133" descr="femur-anatomy-knee-anatomy-knee-joint-the-most-poorly-constructed-joint-in-th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66" y="1377601"/>
            <a:ext cx="5988665" cy="44915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/>
          <p:nvPr/>
        </p:nvSpPr>
        <p:spPr>
          <a:xfrm>
            <a:off x="4980000" y="2522700"/>
            <a:ext cx="1420000" cy="38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35" name="Shape 135"/>
          <p:cNvSpPr/>
          <p:nvPr/>
        </p:nvSpPr>
        <p:spPr>
          <a:xfrm>
            <a:off x="513867" y="2597233"/>
            <a:ext cx="1457600" cy="38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136" name="Shape 136"/>
          <p:cNvSpPr/>
          <p:nvPr/>
        </p:nvSpPr>
        <p:spPr>
          <a:xfrm>
            <a:off x="579300" y="5933000"/>
            <a:ext cx="4157600" cy="467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867" dirty="0"/>
              <a:t>This picture is on the doctor’s slides</a:t>
            </a:r>
          </a:p>
        </p:txBody>
      </p:sp>
    </p:spTree>
    <p:extLst>
      <p:ext uri="{BB962C8B-B14F-4D97-AF65-F5344CB8AC3E}">
        <p14:creationId xmlns:p14="http://schemas.microsoft.com/office/powerpoint/2010/main" val="939079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A15203-0B52-4DEE-9B55-0B2C9E1B219F}" vid="{CB135D82-6777-4E67-92B9-A77662C7A83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0</TotalTime>
  <Words>2675</Words>
  <Application>Microsoft Office PowerPoint</Application>
  <PresentationFormat>Widescreen</PresentationFormat>
  <Paragraphs>547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Courier New</vt:lpstr>
      <vt:lpstr>Arial</vt:lpstr>
      <vt:lpstr>Wingdings</vt:lpstr>
      <vt:lpstr>Calibri Light</vt:lpstr>
      <vt:lpstr>Office Theme</vt:lpstr>
      <vt:lpstr>Bones of the Lower Limb</vt:lpstr>
      <vt:lpstr>Objectives</vt:lpstr>
      <vt:lpstr>Terminology (Team 434)</vt:lpstr>
      <vt:lpstr>Terminology (Team 434)</vt:lpstr>
      <vt:lpstr>Bones of thigh (Femur and Patella)</vt:lpstr>
      <vt:lpstr>Upper End of Femur </vt:lpstr>
      <vt:lpstr>Extra pictures for understanding </vt:lpstr>
      <vt:lpstr>Upper End of Femur </vt:lpstr>
      <vt:lpstr>Extra pictures for understanding</vt:lpstr>
      <vt:lpstr>Shaft of femur </vt:lpstr>
      <vt:lpstr>Shaft of femur </vt:lpstr>
      <vt:lpstr>PowerPoint Presentation</vt:lpstr>
      <vt:lpstr>PATELLA</vt:lpstr>
      <vt:lpstr>PATELLA</vt:lpstr>
      <vt:lpstr>Position of Femur (Right or Left)</vt:lpstr>
      <vt:lpstr>Bones of the Leg (Tibia and Fibula)</vt:lpstr>
      <vt:lpstr>PowerPoint Presentation</vt:lpstr>
      <vt:lpstr>PowerPoint Presentation</vt:lpstr>
      <vt:lpstr>PowerPoint Presentation</vt:lpstr>
      <vt:lpstr>Overview of the joints</vt:lpstr>
      <vt:lpstr>Position of Tibia (Right or Left)</vt:lpstr>
      <vt:lpstr>PowerPoint Presentation</vt:lpstr>
      <vt:lpstr>PowerPoint Presentation</vt:lpstr>
      <vt:lpstr>Comparing the long bones</vt:lpstr>
      <vt:lpstr>Bones of foot (26 bones in each foot) </vt:lpstr>
      <vt:lpstr>Bones of foot (26 bones in each foot) </vt:lpstr>
      <vt:lpstr>Notes about the bones of foot: </vt:lpstr>
      <vt:lpstr>Summary</vt:lpstr>
      <vt:lpstr>PowerPoint Presentation</vt:lpstr>
      <vt:lpstr>PowerPoint Presentation</vt:lpstr>
      <vt:lpstr>PowerPoint Presentation</vt:lpstr>
      <vt:lpstr>Questions</vt:lpstr>
      <vt:lpstr>Questions</vt:lpstr>
      <vt:lpstr>Questions</vt:lpstr>
      <vt:lpstr>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Jawaher AbdulMohsen</dc:creator>
  <cp:lastModifiedBy>trad</cp:lastModifiedBy>
  <cp:revision>87</cp:revision>
  <dcterms:created xsi:type="dcterms:W3CDTF">2016-12-16T22:16:41Z</dcterms:created>
  <dcterms:modified xsi:type="dcterms:W3CDTF">2016-12-21T05:10:39Z</dcterms:modified>
</cp:coreProperties>
</file>