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5" r:id="rId1"/>
  </p:sldMasterIdLst>
  <p:notesMasterIdLst>
    <p:notesMasterId r:id="rId24"/>
  </p:notesMasterIdLst>
  <p:sldIdLst>
    <p:sldId id="256" r:id="rId2"/>
    <p:sldId id="272" r:id="rId3"/>
    <p:sldId id="273" r:id="rId4"/>
    <p:sldId id="274" r:id="rId5"/>
    <p:sldId id="275" r:id="rId6"/>
    <p:sldId id="293" r:id="rId7"/>
    <p:sldId id="277" r:id="rId8"/>
    <p:sldId id="294" r:id="rId9"/>
    <p:sldId id="279" r:id="rId10"/>
    <p:sldId id="280" r:id="rId11"/>
    <p:sldId id="281" r:id="rId12"/>
    <p:sldId id="282" r:id="rId13"/>
    <p:sldId id="283" r:id="rId14"/>
    <p:sldId id="285" r:id="rId15"/>
    <p:sldId id="286" r:id="rId16"/>
    <p:sldId id="287" r:id="rId17"/>
    <p:sldId id="288" r:id="rId18"/>
    <p:sldId id="295" r:id="rId19"/>
    <p:sldId id="296" r:id="rId20"/>
    <p:sldId id="289" r:id="rId21"/>
    <p:sldId id="291" r:id="rId22"/>
    <p:sldId id="270"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6AC8"/>
    <a:srgbClr val="7BBF26"/>
    <a:srgbClr val="8D9EDB"/>
    <a:srgbClr val="7085D2"/>
    <a:srgbClr val="9EABBC"/>
    <a:srgbClr val="55ACEE"/>
    <a:srgbClr val="F9F9F9"/>
    <a:srgbClr val="99FF33"/>
    <a:srgbClr val="E7F6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6341"/>
  </p:normalViewPr>
  <p:slideViewPr>
    <p:cSldViewPr snapToGrid="0">
      <p:cViewPr varScale="1">
        <p:scale>
          <a:sx n="92" d="100"/>
          <a:sy n="92" d="100"/>
        </p:scale>
        <p:origin x="96" y="4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34F810-6EEC-42BD-91DC-FC3AB9A80A8C}"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GB"/>
        </a:p>
      </dgm:t>
    </dgm:pt>
    <dgm:pt modelId="{80C80A2C-5515-4588-90E6-39B3B81F4A4E}">
      <dgm:prSet phldrT="[Text]" custT="1"/>
      <dgm:spPr/>
      <dgm:t>
        <a:bodyPr/>
        <a:lstStyle/>
        <a:p>
          <a:r>
            <a:rPr lang="en-US" sz="2000" b="1" dirty="0"/>
            <a:t>Injuries to Radial Nerve </a:t>
          </a:r>
          <a:endParaRPr lang="en-GB" sz="2000" b="1" dirty="0"/>
        </a:p>
      </dgm:t>
    </dgm:pt>
    <dgm:pt modelId="{C4B0DE60-A70D-4F37-BCDC-9A2899C7D55F}" type="parTrans" cxnId="{47C4305C-EC31-433B-86B8-C0E5FF36FD51}">
      <dgm:prSet/>
      <dgm:spPr/>
      <dgm:t>
        <a:bodyPr/>
        <a:lstStyle/>
        <a:p>
          <a:endParaRPr lang="en-GB"/>
        </a:p>
      </dgm:t>
    </dgm:pt>
    <dgm:pt modelId="{ADC36912-72EF-43D9-A802-4B66F0DDB3BD}" type="sibTrans" cxnId="{47C4305C-EC31-433B-86B8-C0E5FF36FD51}">
      <dgm:prSet/>
      <dgm:spPr/>
      <dgm:t>
        <a:bodyPr/>
        <a:lstStyle/>
        <a:p>
          <a:endParaRPr lang="en-GB"/>
        </a:p>
      </dgm:t>
    </dgm:pt>
    <dgm:pt modelId="{4AEC4B8C-F78A-4DE5-BC94-20F03371F283}">
      <dgm:prSet phldrT="[Text]" custT="1"/>
      <dgm:spPr/>
      <dgm:t>
        <a:bodyPr/>
        <a:lstStyle/>
        <a:p>
          <a:r>
            <a:rPr lang="en-US" sz="2000" dirty="0"/>
            <a:t>In the Axilla</a:t>
          </a:r>
          <a:endParaRPr lang="en-GB" sz="2000" dirty="0"/>
        </a:p>
      </dgm:t>
    </dgm:pt>
    <dgm:pt modelId="{8C526DD9-DC1B-43DC-9036-F653003AEB64}" type="parTrans" cxnId="{EB507A35-74DE-4896-8189-E4DB99991A81}">
      <dgm:prSet/>
      <dgm:spPr/>
      <dgm:t>
        <a:bodyPr/>
        <a:lstStyle/>
        <a:p>
          <a:endParaRPr lang="en-GB"/>
        </a:p>
      </dgm:t>
    </dgm:pt>
    <dgm:pt modelId="{62085CC6-FF99-4107-8069-0FBCF7DF131B}" type="sibTrans" cxnId="{EB507A35-74DE-4896-8189-E4DB99991A81}">
      <dgm:prSet/>
      <dgm:spPr/>
      <dgm:t>
        <a:bodyPr/>
        <a:lstStyle/>
        <a:p>
          <a:endParaRPr lang="en-GB"/>
        </a:p>
      </dgm:t>
    </dgm:pt>
    <dgm:pt modelId="{7CABAE28-0683-4B8A-BE2B-542847D3B9FE}">
      <dgm:prSet phldrT="[Text]" custT="1"/>
      <dgm:spPr/>
      <dgm:t>
        <a:bodyPr/>
        <a:lstStyle/>
        <a:p>
          <a:r>
            <a:rPr lang="en-US" sz="1800" dirty="0"/>
            <a:t>In the Spiral Groove (in the arm)</a:t>
          </a:r>
        </a:p>
      </dgm:t>
    </dgm:pt>
    <dgm:pt modelId="{578E62F2-468F-453C-8B3F-3B8346B5C04D}" type="parTrans" cxnId="{6870C90B-06E3-4FBD-AEC8-60A5F301D25A}">
      <dgm:prSet/>
      <dgm:spPr/>
      <dgm:t>
        <a:bodyPr/>
        <a:lstStyle/>
        <a:p>
          <a:endParaRPr lang="en-GB"/>
        </a:p>
      </dgm:t>
    </dgm:pt>
    <dgm:pt modelId="{1026E181-5640-45CB-B964-317C31F10560}" type="sibTrans" cxnId="{6870C90B-06E3-4FBD-AEC8-60A5F301D25A}">
      <dgm:prSet/>
      <dgm:spPr/>
      <dgm:t>
        <a:bodyPr/>
        <a:lstStyle/>
        <a:p>
          <a:endParaRPr lang="en-GB"/>
        </a:p>
      </dgm:t>
    </dgm:pt>
    <dgm:pt modelId="{53FA7CE6-6C3E-441A-B1B0-B4394C02818E}">
      <dgm:prSet phldrT="[Text]" custT="1"/>
      <dgm:spPr/>
      <dgm:t>
        <a:bodyPr/>
        <a:lstStyle/>
        <a:p>
          <a:r>
            <a:rPr lang="en-US" sz="2000" dirty="0"/>
            <a:t>In the forearm</a:t>
          </a:r>
          <a:endParaRPr lang="en-GB" sz="2000" dirty="0"/>
        </a:p>
      </dgm:t>
    </dgm:pt>
    <dgm:pt modelId="{F3D1366D-79D1-4CAE-9B01-3EF0B19C7C2F}" type="parTrans" cxnId="{F8221764-12CD-4CD1-B6C5-7D6769CBB352}">
      <dgm:prSet/>
      <dgm:spPr/>
      <dgm:t>
        <a:bodyPr/>
        <a:lstStyle/>
        <a:p>
          <a:endParaRPr lang="en-GB"/>
        </a:p>
      </dgm:t>
    </dgm:pt>
    <dgm:pt modelId="{60FC138A-C32D-421C-9857-689BCF1AFDC7}" type="sibTrans" cxnId="{F8221764-12CD-4CD1-B6C5-7D6769CBB352}">
      <dgm:prSet/>
      <dgm:spPr/>
      <dgm:t>
        <a:bodyPr/>
        <a:lstStyle/>
        <a:p>
          <a:endParaRPr lang="en-GB"/>
        </a:p>
      </dgm:t>
    </dgm:pt>
    <dgm:pt modelId="{2B632D36-4E5A-4770-9F71-DB7E98865D34}" type="pres">
      <dgm:prSet presAssocID="{A034F810-6EEC-42BD-91DC-FC3AB9A80A8C}" presName="Name0" presStyleCnt="0">
        <dgm:presLayoutVars>
          <dgm:orgChart val="1"/>
          <dgm:chPref val="1"/>
          <dgm:dir/>
          <dgm:animOne val="branch"/>
          <dgm:animLvl val="lvl"/>
          <dgm:resizeHandles/>
        </dgm:presLayoutVars>
      </dgm:prSet>
      <dgm:spPr/>
    </dgm:pt>
    <dgm:pt modelId="{C9C48F22-9200-45AE-8A3F-48EE18B77749}" type="pres">
      <dgm:prSet presAssocID="{80C80A2C-5515-4588-90E6-39B3B81F4A4E}" presName="hierRoot1" presStyleCnt="0">
        <dgm:presLayoutVars>
          <dgm:hierBranch val="init"/>
        </dgm:presLayoutVars>
      </dgm:prSet>
      <dgm:spPr/>
    </dgm:pt>
    <dgm:pt modelId="{6C8CABF1-4AB4-40E6-AF30-2EBFF84B03E3}" type="pres">
      <dgm:prSet presAssocID="{80C80A2C-5515-4588-90E6-39B3B81F4A4E}" presName="rootComposite1" presStyleCnt="0"/>
      <dgm:spPr/>
    </dgm:pt>
    <dgm:pt modelId="{082A51D0-60DC-4D0F-9DD3-8BA373195420}" type="pres">
      <dgm:prSet presAssocID="{80C80A2C-5515-4588-90E6-39B3B81F4A4E}" presName="rootText1" presStyleLbl="alignAcc1" presStyleIdx="0" presStyleCnt="0" custScaleX="184288" custScaleY="51654">
        <dgm:presLayoutVars>
          <dgm:chPref val="3"/>
        </dgm:presLayoutVars>
      </dgm:prSet>
      <dgm:spPr/>
    </dgm:pt>
    <dgm:pt modelId="{D612B6DD-F538-4C45-AB91-3E5EC9448809}" type="pres">
      <dgm:prSet presAssocID="{80C80A2C-5515-4588-90E6-39B3B81F4A4E}" presName="topArc1" presStyleLbl="parChTrans1D1" presStyleIdx="0" presStyleCnt="8"/>
      <dgm:spPr/>
    </dgm:pt>
    <dgm:pt modelId="{77BF5551-326E-4533-BA5C-47788BB4616F}" type="pres">
      <dgm:prSet presAssocID="{80C80A2C-5515-4588-90E6-39B3B81F4A4E}" presName="bottomArc1" presStyleLbl="parChTrans1D1" presStyleIdx="1" presStyleCnt="8"/>
      <dgm:spPr/>
    </dgm:pt>
    <dgm:pt modelId="{8DCFB0D2-6801-4988-8369-DB588F063FE7}" type="pres">
      <dgm:prSet presAssocID="{80C80A2C-5515-4588-90E6-39B3B81F4A4E}" presName="topConnNode1" presStyleLbl="node1" presStyleIdx="0" presStyleCnt="0"/>
      <dgm:spPr/>
    </dgm:pt>
    <dgm:pt modelId="{9DA8A57C-DA2D-4DAE-BD25-28E6B42F6E1F}" type="pres">
      <dgm:prSet presAssocID="{80C80A2C-5515-4588-90E6-39B3B81F4A4E}" presName="hierChild2" presStyleCnt="0"/>
      <dgm:spPr/>
    </dgm:pt>
    <dgm:pt modelId="{338E5365-5BC1-49B5-A815-3EFC03FCE9A8}" type="pres">
      <dgm:prSet presAssocID="{8C526DD9-DC1B-43DC-9036-F653003AEB64}" presName="Name28" presStyleLbl="parChTrans1D2" presStyleIdx="0" presStyleCnt="3"/>
      <dgm:spPr/>
    </dgm:pt>
    <dgm:pt modelId="{365DA92F-F1C7-4167-A79D-95A9E406C859}" type="pres">
      <dgm:prSet presAssocID="{4AEC4B8C-F78A-4DE5-BC94-20F03371F283}" presName="hierRoot2" presStyleCnt="0">
        <dgm:presLayoutVars>
          <dgm:hierBranch val="init"/>
        </dgm:presLayoutVars>
      </dgm:prSet>
      <dgm:spPr/>
    </dgm:pt>
    <dgm:pt modelId="{C8275420-AC2C-4FA6-8FDB-43682D1880AF}" type="pres">
      <dgm:prSet presAssocID="{4AEC4B8C-F78A-4DE5-BC94-20F03371F283}" presName="rootComposite2" presStyleCnt="0"/>
      <dgm:spPr/>
    </dgm:pt>
    <dgm:pt modelId="{A7472033-9309-41E2-A586-AD7DD27B1A78}" type="pres">
      <dgm:prSet presAssocID="{4AEC4B8C-F78A-4DE5-BC94-20F03371F283}" presName="rootText2" presStyleLbl="alignAcc1" presStyleIdx="0" presStyleCnt="0" custLinFactX="-2676" custLinFactNeighborX="-100000" custLinFactNeighborY="-4504">
        <dgm:presLayoutVars>
          <dgm:chPref val="3"/>
        </dgm:presLayoutVars>
      </dgm:prSet>
      <dgm:spPr/>
    </dgm:pt>
    <dgm:pt modelId="{00DC6C91-D415-4D46-8643-3385A3668E86}" type="pres">
      <dgm:prSet presAssocID="{4AEC4B8C-F78A-4DE5-BC94-20F03371F283}" presName="topArc2" presStyleLbl="parChTrans1D1" presStyleIdx="2" presStyleCnt="8"/>
      <dgm:spPr/>
    </dgm:pt>
    <dgm:pt modelId="{29307DA6-4F03-446E-AAA1-31677A1DDC5D}" type="pres">
      <dgm:prSet presAssocID="{4AEC4B8C-F78A-4DE5-BC94-20F03371F283}" presName="bottomArc2" presStyleLbl="parChTrans1D1" presStyleIdx="3" presStyleCnt="8"/>
      <dgm:spPr/>
    </dgm:pt>
    <dgm:pt modelId="{22A7F978-12C1-4118-9904-1B05D45F2CCC}" type="pres">
      <dgm:prSet presAssocID="{4AEC4B8C-F78A-4DE5-BC94-20F03371F283}" presName="topConnNode2" presStyleLbl="node2" presStyleIdx="0" presStyleCnt="0"/>
      <dgm:spPr/>
    </dgm:pt>
    <dgm:pt modelId="{BCA7022C-12A3-4F5F-9AB7-16A9387DAAB7}" type="pres">
      <dgm:prSet presAssocID="{4AEC4B8C-F78A-4DE5-BC94-20F03371F283}" presName="hierChild4" presStyleCnt="0"/>
      <dgm:spPr/>
    </dgm:pt>
    <dgm:pt modelId="{E60362E5-6EF5-4CE7-829D-862153D75E66}" type="pres">
      <dgm:prSet presAssocID="{4AEC4B8C-F78A-4DE5-BC94-20F03371F283}" presName="hierChild5" presStyleCnt="0"/>
      <dgm:spPr/>
    </dgm:pt>
    <dgm:pt modelId="{290E1101-CBCC-4AF3-B739-EF715D84D056}" type="pres">
      <dgm:prSet presAssocID="{578E62F2-468F-453C-8B3F-3B8346B5C04D}" presName="Name28" presStyleLbl="parChTrans1D2" presStyleIdx="1" presStyleCnt="3"/>
      <dgm:spPr/>
    </dgm:pt>
    <dgm:pt modelId="{F88495D1-DA68-4D92-B7DE-A4DFA435007A}" type="pres">
      <dgm:prSet presAssocID="{7CABAE28-0683-4B8A-BE2B-542847D3B9FE}" presName="hierRoot2" presStyleCnt="0">
        <dgm:presLayoutVars>
          <dgm:hierBranch val="init"/>
        </dgm:presLayoutVars>
      </dgm:prSet>
      <dgm:spPr/>
    </dgm:pt>
    <dgm:pt modelId="{80D8A847-28B0-47DF-A63B-582A3E1BBA5E}" type="pres">
      <dgm:prSet presAssocID="{7CABAE28-0683-4B8A-BE2B-542847D3B9FE}" presName="rootComposite2" presStyleCnt="0"/>
      <dgm:spPr/>
    </dgm:pt>
    <dgm:pt modelId="{9F8C0FD6-D095-4235-A7F4-B0D1EA4E0323}" type="pres">
      <dgm:prSet presAssocID="{7CABAE28-0683-4B8A-BE2B-542847D3B9FE}" presName="rootText2" presStyleLbl="alignAcc1" presStyleIdx="0" presStyleCnt="0" custScaleX="136118" custLinFactNeighborX="3700" custLinFactNeighborY="-2891">
        <dgm:presLayoutVars>
          <dgm:chPref val="3"/>
        </dgm:presLayoutVars>
      </dgm:prSet>
      <dgm:spPr/>
    </dgm:pt>
    <dgm:pt modelId="{B21AF5AB-B4D4-4052-B76A-52609F5C9A74}" type="pres">
      <dgm:prSet presAssocID="{7CABAE28-0683-4B8A-BE2B-542847D3B9FE}" presName="topArc2" presStyleLbl="parChTrans1D1" presStyleIdx="4" presStyleCnt="8"/>
      <dgm:spPr/>
    </dgm:pt>
    <dgm:pt modelId="{9F552CE7-1DBD-48B6-B335-DBF73DBDC20D}" type="pres">
      <dgm:prSet presAssocID="{7CABAE28-0683-4B8A-BE2B-542847D3B9FE}" presName="bottomArc2" presStyleLbl="parChTrans1D1" presStyleIdx="5" presStyleCnt="8"/>
      <dgm:spPr/>
    </dgm:pt>
    <dgm:pt modelId="{1925F91B-CEB7-43A0-A1EC-EB328A633C0F}" type="pres">
      <dgm:prSet presAssocID="{7CABAE28-0683-4B8A-BE2B-542847D3B9FE}" presName="topConnNode2" presStyleLbl="node2" presStyleIdx="0" presStyleCnt="0"/>
      <dgm:spPr/>
    </dgm:pt>
    <dgm:pt modelId="{5D72C15A-7CFF-41A9-8FF6-EF8E866E13F0}" type="pres">
      <dgm:prSet presAssocID="{7CABAE28-0683-4B8A-BE2B-542847D3B9FE}" presName="hierChild4" presStyleCnt="0"/>
      <dgm:spPr/>
    </dgm:pt>
    <dgm:pt modelId="{2A4810EC-D68C-4E97-8E73-CBB5B41A4EED}" type="pres">
      <dgm:prSet presAssocID="{7CABAE28-0683-4B8A-BE2B-542847D3B9FE}" presName="hierChild5" presStyleCnt="0"/>
      <dgm:spPr/>
    </dgm:pt>
    <dgm:pt modelId="{96FE19C3-DB0D-42D8-9381-8811011B7204}" type="pres">
      <dgm:prSet presAssocID="{F3D1366D-79D1-4CAE-9B01-3EF0B19C7C2F}" presName="Name28" presStyleLbl="parChTrans1D2" presStyleIdx="2" presStyleCnt="3"/>
      <dgm:spPr/>
    </dgm:pt>
    <dgm:pt modelId="{2B8617E8-B9B9-461B-9124-9D1723C3F27C}" type="pres">
      <dgm:prSet presAssocID="{53FA7CE6-6C3E-441A-B1B0-B4394C02818E}" presName="hierRoot2" presStyleCnt="0">
        <dgm:presLayoutVars>
          <dgm:hierBranch val="init"/>
        </dgm:presLayoutVars>
      </dgm:prSet>
      <dgm:spPr/>
    </dgm:pt>
    <dgm:pt modelId="{B3AA0A51-200B-4152-A1C8-665982884013}" type="pres">
      <dgm:prSet presAssocID="{53FA7CE6-6C3E-441A-B1B0-B4394C02818E}" presName="rootComposite2" presStyleCnt="0"/>
      <dgm:spPr/>
    </dgm:pt>
    <dgm:pt modelId="{6D0EEA53-55ED-4E20-BE5F-7881D0B5E9BF}" type="pres">
      <dgm:prSet presAssocID="{53FA7CE6-6C3E-441A-B1B0-B4394C02818E}" presName="rootText2" presStyleLbl="alignAcc1" presStyleIdx="0" presStyleCnt="0" custScaleX="127698" custLinFactX="667" custLinFactNeighborX="100000" custLinFactNeighborY="-4910">
        <dgm:presLayoutVars>
          <dgm:chPref val="3"/>
        </dgm:presLayoutVars>
      </dgm:prSet>
      <dgm:spPr/>
    </dgm:pt>
    <dgm:pt modelId="{4DB04D30-7BEF-4AD7-9F95-4AA79A12E050}" type="pres">
      <dgm:prSet presAssocID="{53FA7CE6-6C3E-441A-B1B0-B4394C02818E}" presName="topArc2" presStyleLbl="parChTrans1D1" presStyleIdx="6" presStyleCnt="8"/>
      <dgm:spPr/>
    </dgm:pt>
    <dgm:pt modelId="{B6EAF898-C174-4340-B1BB-9260067326F4}" type="pres">
      <dgm:prSet presAssocID="{53FA7CE6-6C3E-441A-B1B0-B4394C02818E}" presName="bottomArc2" presStyleLbl="parChTrans1D1" presStyleIdx="7" presStyleCnt="8"/>
      <dgm:spPr/>
    </dgm:pt>
    <dgm:pt modelId="{F25E4522-50AA-49C1-9DE8-1087E664E5FF}" type="pres">
      <dgm:prSet presAssocID="{53FA7CE6-6C3E-441A-B1B0-B4394C02818E}" presName="topConnNode2" presStyleLbl="node2" presStyleIdx="0" presStyleCnt="0"/>
      <dgm:spPr/>
    </dgm:pt>
    <dgm:pt modelId="{A8DE5FE0-7AAF-46C9-854C-791F0C1E2286}" type="pres">
      <dgm:prSet presAssocID="{53FA7CE6-6C3E-441A-B1B0-B4394C02818E}" presName="hierChild4" presStyleCnt="0"/>
      <dgm:spPr/>
    </dgm:pt>
    <dgm:pt modelId="{E2DF4AC0-A7EF-4D5A-89F1-754FC077F7A6}" type="pres">
      <dgm:prSet presAssocID="{53FA7CE6-6C3E-441A-B1B0-B4394C02818E}" presName="hierChild5" presStyleCnt="0"/>
      <dgm:spPr/>
    </dgm:pt>
    <dgm:pt modelId="{07EBAB2B-021E-4A55-A92C-BBC173BEABDB}" type="pres">
      <dgm:prSet presAssocID="{80C80A2C-5515-4588-90E6-39B3B81F4A4E}" presName="hierChild3" presStyleCnt="0"/>
      <dgm:spPr/>
    </dgm:pt>
  </dgm:ptLst>
  <dgm:cxnLst>
    <dgm:cxn modelId="{FF9D8B1C-C2EB-4303-BAC1-CA27C15DCD47}" type="presOf" srcId="{4AEC4B8C-F78A-4DE5-BC94-20F03371F283}" destId="{22A7F978-12C1-4118-9904-1B05D45F2CCC}" srcOrd="1" destOrd="0" presId="urn:microsoft.com/office/officeart/2008/layout/HalfCircleOrganizationChart"/>
    <dgm:cxn modelId="{E6559F18-D73F-493C-ACB6-29C69738691D}" type="presOf" srcId="{80C80A2C-5515-4588-90E6-39B3B81F4A4E}" destId="{8DCFB0D2-6801-4988-8369-DB588F063FE7}" srcOrd="1" destOrd="0" presId="urn:microsoft.com/office/officeart/2008/layout/HalfCircleOrganizationChart"/>
    <dgm:cxn modelId="{F8221764-12CD-4CD1-B6C5-7D6769CBB352}" srcId="{80C80A2C-5515-4588-90E6-39B3B81F4A4E}" destId="{53FA7CE6-6C3E-441A-B1B0-B4394C02818E}" srcOrd="2" destOrd="0" parTransId="{F3D1366D-79D1-4CAE-9B01-3EF0B19C7C2F}" sibTransId="{60FC138A-C32D-421C-9857-689BCF1AFDC7}"/>
    <dgm:cxn modelId="{BE980BD5-0A6B-45C2-B221-6B663D1CD94A}" type="presOf" srcId="{80C80A2C-5515-4588-90E6-39B3B81F4A4E}" destId="{082A51D0-60DC-4D0F-9DD3-8BA373195420}" srcOrd="0" destOrd="0" presId="urn:microsoft.com/office/officeart/2008/layout/HalfCircleOrganizationChart"/>
    <dgm:cxn modelId="{9008C3BA-3D87-4ED2-9C5B-57DE162BAB3D}" type="presOf" srcId="{4AEC4B8C-F78A-4DE5-BC94-20F03371F283}" destId="{A7472033-9309-41E2-A586-AD7DD27B1A78}" srcOrd="0" destOrd="0" presId="urn:microsoft.com/office/officeart/2008/layout/HalfCircleOrganizationChart"/>
    <dgm:cxn modelId="{3542E8B5-75A1-4BF7-8174-0EA44EB6E4D2}" type="presOf" srcId="{578E62F2-468F-453C-8B3F-3B8346B5C04D}" destId="{290E1101-CBCC-4AF3-B739-EF715D84D056}" srcOrd="0" destOrd="0" presId="urn:microsoft.com/office/officeart/2008/layout/HalfCircleOrganizationChart"/>
    <dgm:cxn modelId="{5958F0C4-FF72-4D6C-8FA2-A9AEA4FCBAF2}" type="presOf" srcId="{7CABAE28-0683-4B8A-BE2B-542847D3B9FE}" destId="{9F8C0FD6-D095-4235-A7F4-B0D1EA4E0323}" srcOrd="0" destOrd="0" presId="urn:microsoft.com/office/officeart/2008/layout/HalfCircleOrganizationChart"/>
    <dgm:cxn modelId="{9A492E66-C889-4BA3-89B5-79909A08E0FE}" type="presOf" srcId="{F3D1366D-79D1-4CAE-9B01-3EF0B19C7C2F}" destId="{96FE19C3-DB0D-42D8-9381-8811011B7204}" srcOrd="0" destOrd="0" presId="urn:microsoft.com/office/officeart/2008/layout/HalfCircleOrganizationChart"/>
    <dgm:cxn modelId="{47C4305C-EC31-433B-86B8-C0E5FF36FD51}" srcId="{A034F810-6EEC-42BD-91DC-FC3AB9A80A8C}" destId="{80C80A2C-5515-4588-90E6-39B3B81F4A4E}" srcOrd="0" destOrd="0" parTransId="{C4B0DE60-A70D-4F37-BCDC-9A2899C7D55F}" sibTransId="{ADC36912-72EF-43D9-A802-4B66F0DDB3BD}"/>
    <dgm:cxn modelId="{ACFC23B6-0F2C-4F79-97C6-C64C3DF22FDE}" type="presOf" srcId="{53FA7CE6-6C3E-441A-B1B0-B4394C02818E}" destId="{F25E4522-50AA-49C1-9DE8-1087E664E5FF}" srcOrd="1" destOrd="0" presId="urn:microsoft.com/office/officeart/2008/layout/HalfCircleOrganizationChart"/>
    <dgm:cxn modelId="{80D8B0F9-BE1C-470C-8277-F9437D67E3FC}" type="presOf" srcId="{53FA7CE6-6C3E-441A-B1B0-B4394C02818E}" destId="{6D0EEA53-55ED-4E20-BE5F-7881D0B5E9BF}" srcOrd="0" destOrd="0" presId="urn:microsoft.com/office/officeart/2008/layout/HalfCircleOrganizationChart"/>
    <dgm:cxn modelId="{6870C90B-06E3-4FBD-AEC8-60A5F301D25A}" srcId="{80C80A2C-5515-4588-90E6-39B3B81F4A4E}" destId="{7CABAE28-0683-4B8A-BE2B-542847D3B9FE}" srcOrd="1" destOrd="0" parTransId="{578E62F2-468F-453C-8B3F-3B8346B5C04D}" sibTransId="{1026E181-5640-45CB-B964-317C31F10560}"/>
    <dgm:cxn modelId="{D6597DA4-9A9C-402F-8409-ABCEF7E85D6A}" type="presOf" srcId="{8C526DD9-DC1B-43DC-9036-F653003AEB64}" destId="{338E5365-5BC1-49B5-A815-3EFC03FCE9A8}" srcOrd="0" destOrd="0" presId="urn:microsoft.com/office/officeart/2008/layout/HalfCircleOrganizationChart"/>
    <dgm:cxn modelId="{EB507A35-74DE-4896-8189-E4DB99991A81}" srcId="{80C80A2C-5515-4588-90E6-39B3B81F4A4E}" destId="{4AEC4B8C-F78A-4DE5-BC94-20F03371F283}" srcOrd="0" destOrd="0" parTransId="{8C526DD9-DC1B-43DC-9036-F653003AEB64}" sibTransId="{62085CC6-FF99-4107-8069-0FBCF7DF131B}"/>
    <dgm:cxn modelId="{F9510ECE-94A5-4667-B667-1BDDF6A47B86}" type="presOf" srcId="{7CABAE28-0683-4B8A-BE2B-542847D3B9FE}" destId="{1925F91B-CEB7-43A0-A1EC-EB328A633C0F}" srcOrd="1" destOrd="0" presId="urn:microsoft.com/office/officeart/2008/layout/HalfCircleOrganizationChart"/>
    <dgm:cxn modelId="{DEBEDD4B-5667-4E6E-8A0F-C6147B231525}" type="presOf" srcId="{A034F810-6EEC-42BD-91DC-FC3AB9A80A8C}" destId="{2B632D36-4E5A-4770-9F71-DB7E98865D34}" srcOrd="0" destOrd="0" presId="urn:microsoft.com/office/officeart/2008/layout/HalfCircleOrganizationChart"/>
    <dgm:cxn modelId="{8C0ACBCB-76EC-4865-B990-696C076B2387}" type="presParOf" srcId="{2B632D36-4E5A-4770-9F71-DB7E98865D34}" destId="{C9C48F22-9200-45AE-8A3F-48EE18B77749}" srcOrd="0" destOrd="0" presId="urn:microsoft.com/office/officeart/2008/layout/HalfCircleOrganizationChart"/>
    <dgm:cxn modelId="{EA29908E-CF9D-4B68-8CED-CD6CA5FFBC60}" type="presParOf" srcId="{C9C48F22-9200-45AE-8A3F-48EE18B77749}" destId="{6C8CABF1-4AB4-40E6-AF30-2EBFF84B03E3}" srcOrd="0" destOrd="0" presId="urn:microsoft.com/office/officeart/2008/layout/HalfCircleOrganizationChart"/>
    <dgm:cxn modelId="{9F07902D-076E-49A0-BE8E-6CFE3EC63708}" type="presParOf" srcId="{6C8CABF1-4AB4-40E6-AF30-2EBFF84B03E3}" destId="{082A51D0-60DC-4D0F-9DD3-8BA373195420}" srcOrd="0" destOrd="0" presId="urn:microsoft.com/office/officeart/2008/layout/HalfCircleOrganizationChart"/>
    <dgm:cxn modelId="{2489E8B7-1F39-4A6D-AC9F-478753315691}" type="presParOf" srcId="{6C8CABF1-4AB4-40E6-AF30-2EBFF84B03E3}" destId="{D612B6DD-F538-4C45-AB91-3E5EC9448809}" srcOrd="1" destOrd="0" presId="urn:microsoft.com/office/officeart/2008/layout/HalfCircleOrganizationChart"/>
    <dgm:cxn modelId="{DC1944F2-2657-4E1F-A8D8-E67BF2583950}" type="presParOf" srcId="{6C8CABF1-4AB4-40E6-AF30-2EBFF84B03E3}" destId="{77BF5551-326E-4533-BA5C-47788BB4616F}" srcOrd="2" destOrd="0" presId="urn:microsoft.com/office/officeart/2008/layout/HalfCircleOrganizationChart"/>
    <dgm:cxn modelId="{2FBF5274-9827-4FF4-A7D2-F6432E7D68F1}" type="presParOf" srcId="{6C8CABF1-4AB4-40E6-AF30-2EBFF84B03E3}" destId="{8DCFB0D2-6801-4988-8369-DB588F063FE7}" srcOrd="3" destOrd="0" presId="urn:microsoft.com/office/officeart/2008/layout/HalfCircleOrganizationChart"/>
    <dgm:cxn modelId="{573F612D-EFEA-444B-A62F-12B352381A6B}" type="presParOf" srcId="{C9C48F22-9200-45AE-8A3F-48EE18B77749}" destId="{9DA8A57C-DA2D-4DAE-BD25-28E6B42F6E1F}" srcOrd="1" destOrd="0" presId="urn:microsoft.com/office/officeart/2008/layout/HalfCircleOrganizationChart"/>
    <dgm:cxn modelId="{4A5D43AD-E750-4B4A-AD7A-6FD2759D991D}" type="presParOf" srcId="{9DA8A57C-DA2D-4DAE-BD25-28E6B42F6E1F}" destId="{338E5365-5BC1-49B5-A815-3EFC03FCE9A8}" srcOrd="0" destOrd="0" presId="urn:microsoft.com/office/officeart/2008/layout/HalfCircleOrganizationChart"/>
    <dgm:cxn modelId="{D78A8503-3FC7-49F2-9F10-9A471C39D1E9}" type="presParOf" srcId="{9DA8A57C-DA2D-4DAE-BD25-28E6B42F6E1F}" destId="{365DA92F-F1C7-4167-A79D-95A9E406C859}" srcOrd="1" destOrd="0" presId="urn:microsoft.com/office/officeart/2008/layout/HalfCircleOrganizationChart"/>
    <dgm:cxn modelId="{12B0FD32-CC7C-40B9-B045-8BE29F897E48}" type="presParOf" srcId="{365DA92F-F1C7-4167-A79D-95A9E406C859}" destId="{C8275420-AC2C-4FA6-8FDB-43682D1880AF}" srcOrd="0" destOrd="0" presId="urn:microsoft.com/office/officeart/2008/layout/HalfCircleOrganizationChart"/>
    <dgm:cxn modelId="{CF67209C-5C76-42BC-A744-2332606ABFA5}" type="presParOf" srcId="{C8275420-AC2C-4FA6-8FDB-43682D1880AF}" destId="{A7472033-9309-41E2-A586-AD7DD27B1A78}" srcOrd="0" destOrd="0" presId="urn:microsoft.com/office/officeart/2008/layout/HalfCircleOrganizationChart"/>
    <dgm:cxn modelId="{71ECAF30-DD8F-4D01-9541-E28229386736}" type="presParOf" srcId="{C8275420-AC2C-4FA6-8FDB-43682D1880AF}" destId="{00DC6C91-D415-4D46-8643-3385A3668E86}" srcOrd="1" destOrd="0" presId="urn:microsoft.com/office/officeart/2008/layout/HalfCircleOrganizationChart"/>
    <dgm:cxn modelId="{90D4B0F0-478D-43EB-B67D-76D7086B8A19}" type="presParOf" srcId="{C8275420-AC2C-4FA6-8FDB-43682D1880AF}" destId="{29307DA6-4F03-446E-AAA1-31677A1DDC5D}" srcOrd="2" destOrd="0" presId="urn:microsoft.com/office/officeart/2008/layout/HalfCircleOrganizationChart"/>
    <dgm:cxn modelId="{C4CED985-94E9-431C-A4AB-96E05294750F}" type="presParOf" srcId="{C8275420-AC2C-4FA6-8FDB-43682D1880AF}" destId="{22A7F978-12C1-4118-9904-1B05D45F2CCC}" srcOrd="3" destOrd="0" presId="urn:microsoft.com/office/officeart/2008/layout/HalfCircleOrganizationChart"/>
    <dgm:cxn modelId="{DDA470F5-13E0-4169-970C-AFF006357DBD}" type="presParOf" srcId="{365DA92F-F1C7-4167-A79D-95A9E406C859}" destId="{BCA7022C-12A3-4F5F-9AB7-16A9387DAAB7}" srcOrd="1" destOrd="0" presId="urn:microsoft.com/office/officeart/2008/layout/HalfCircleOrganizationChart"/>
    <dgm:cxn modelId="{6F623AEB-D0A3-49D3-9205-F5A23A3842CF}" type="presParOf" srcId="{365DA92F-F1C7-4167-A79D-95A9E406C859}" destId="{E60362E5-6EF5-4CE7-829D-862153D75E66}" srcOrd="2" destOrd="0" presId="urn:microsoft.com/office/officeart/2008/layout/HalfCircleOrganizationChart"/>
    <dgm:cxn modelId="{3C744FE7-ACF1-4F2D-BB52-5895FFDADF36}" type="presParOf" srcId="{9DA8A57C-DA2D-4DAE-BD25-28E6B42F6E1F}" destId="{290E1101-CBCC-4AF3-B739-EF715D84D056}" srcOrd="2" destOrd="0" presId="urn:microsoft.com/office/officeart/2008/layout/HalfCircleOrganizationChart"/>
    <dgm:cxn modelId="{8DAB950A-4303-4F45-B538-4B569BDB6CB8}" type="presParOf" srcId="{9DA8A57C-DA2D-4DAE-BD25-28E6B42F6E1F}" destId="{F88495D1-DA68-4D92-B7DE-A4DFA435007A}" srcOrd="3" destOrd="0" presId="urn:microsoft.com/office/officeart/2008/layout/HalfCircleOrganizationChart"/>
    <dgm:cxn modelId="{11D2A41C-5A53-42CF-A985-168964A8C5CC}" type="presParOf" srcId="{F88495D1-DA68-4D92-B7DE-A4DFA435007A}" destId="{80D8A847-28B0-47DF-A63B-582A3E1BBA5E}" srcOrd="0" destOrd="0" presId="urn:microsoft.com/office/officeart/2008/layout/HalfCircleOrganizationChart"/>
    <dgm:cxn modelId="{F8943BD6-A14B-4B4E-B824-4C9FD6C90E16}" type="presParOf" srcId="{80D8A847-28B0-47DF-A63B-582A3E1BBA5E}" destId="{9F8C0FD6-D095-4235-A7F4-B0D1EA4E0323}" srcOrd="0" destOrd="0" presId="urn:microsoft.com/office/officeart/2008/layout/HalfCircleOrganizationChart"/>
    <dgm:cxn modelId="{D086C1F3-748E-4A3A-958E-01E123FB15A0}" type="presParOf" srcId="{80D8A847-28B0-47DF-A63B-582A3E1BBA5E}" destId="{B21AF5AB-B4D4-4052-B76A-52609F5C9A74}" srcOrd="1" destOrd="0" presId="urn:microsoft.com/office/officeart/2008/layout/HalfCircleOrganizationChart"/>
    <dgm:cxn modelId="{6AA2463B-B3EC-45E3-B1CB-77F8764039AA}" type="presParOf" srcId="{80D8A847-28B0-47DF-A63B-582A3E1BBA5E}" destId="{9F552CE7-1DBD-48B6-B335-DBF73DBDC20D}" srcOrd="2" destOrd="0" presId="urn:microsoft.com/office/officeart/2008/layout/HalfCircleOrganizationChart"/>
    <dgm:cxn modelId="{92CF5D72-7BBE-4D3A-81DB-A837BB948541}" type="presParOf" srcId="{80D8A847-28B0-47DF-A63B-582A3E1BBA5E}" destId="{1925F91B-CEB7-43A0-A1EC-EB328A633C0F}" srcOrd="3" destOrd="0" presId="urn:microsoft.com/office/officeart/2008/layout/HalfCircleOrganizationChart"/>
    <dgm:cxn modelId="{140D2A3E-04F0-4843-B36C-CD40F78151B3}" type="presParOf" srcId="{F88495D1-DA68-4D92-B7DE-A4DFA435007A}" destId="{5D72C15A-7CFF-41A9-8FF6-EF8E866E13F0}" srcOrd="1" destOrd="0" presId="urn:microsoft.com/office/officeart/2008/layout/HalfCircleOrganizationChart"/>
    <dgm:cxn modelId="{482354D3-AB69-43EC-A392-84DCCC2D9D81}" type="presParOf" srcId="{F88495D1-DA68-4D92-B7DE-A4DFA435007A}" destId="{2A4810EC-D68C-4E97-8E73-CBB5B41A4EED}" srcOrd="2" destOrd="0" presId="urn:microsoft.com/office/officeart/2008/layout/HalfCircleOrganizationChart"/>
    <dgm:cxn modelId="{AED95D8F-40E4-409D-9569-4CE5D4FF9BE4}" type="presParOf" srcId="{9DA8A57C-DA2D-4DAE-BD25-28E6B42F6E1F}" destId="{96FE19C3-DB0D-42D8-9381-8811011B7204}" srcOrd="4" destOrd="0" presId="urn:microsoft.com/office/officeart/2008/layout/HalfCircleOrganizationChart"/>
    <dgm:cxn modelId="{23A37261-9082-44A7-9FFA-0F41D8C4CB5A}" type="presParOf" srcId="{9DA8A57C-DA2D-4DAE-BD25-28E6B42F6E1F}" destId="{2B8617E8-B9B9-461B-9124-9D1723C3F27C}" srcOrd="5" destOrd="0" presId="urn:microsoft.com/office/officeart/2008/layout/HalfCircleOrganizationChart"/>
    <dgm:cxn modelId="{9D5A824F-8003-404A-990D-7ACE9B66E1A0}" type="presParOf" srcId="{2B8617E8-B9B9-461B-9124-9D1723C3F27C}" destId="{B3AA0A51-200B-4152-A1C8-665982884013}" srcOrd="0" destOrd="0" presId="urn:microsoft.com/office/officeart/2008/layout/HalfCircleOrganizationChart"/>
    <dgm:cxn modelId="{89F84F7D-89BC-493F-A17E-0D881DA896E6}" type="presParOf" srcId="{B3AA0A51-200B-4152-A1C8-665982884013}" destId="{6D0EEA53-55ED-4E20-BE5F-7881D0B5E9BF}" srcOrd="0" destOrd="0" presId="urn:microsoft.com/office/officeart/2008/layout/HalfCircleOrganizationChart"/>
    <dgm:cxn modelId="{8A7F6B1F-1B4C-4E32-8EEF-32CFDCBA02BA}" type="presParOf" srcId="{B3AA0A51-200B-4152-A1C8-665982884013}" destId="{4DB04D30-7BEF-4AD7-9F95-4AA79A12E050}" srcOrd="1" destOrd="0" presId="urn:microsoft.com/office/officeart/2008/layout/HalfCircleOrganizationChart"/>
    <dgm:cxn modelId="{4F1FA474-9931-4C8F-B70F-67054E87D257}" type="presParOf" srcId="{B3AA0A51-200B-4152-A1C8-665982884013}" destId="{B6EAF898-C174-4340-B1BB-9260067326F4}" srcOrd="2" destOrd="0" presId="urn:microsoft.com/office/officeart/2008/layout/HalfCircleOrganizationChart"/>
    <dgm:cxn modelId="{7E617CC2-7B29-4C78-AFB5-4AE0720E3F09}" type="presParOf" srcId="{B3AA0A51-200B-4152-A1C8-665982884013}" destId="{F25E4522-50AA-49C1-9DE8-1087E664E5FF}" srcOrd="3" destOrd="0" presId="urn:microsoft.com/office/officeart/2008/layout/HalfCircleOrganizationChart"/>
    <dgm:cxn modelId="{F3E496A6-E875-4A38-87D6-C67046F25B04}" type="presParOf" srcId="{2B8617E8-B9B9-461B-9124-9D1723C3F27C}" destId="{A8DE5FE0-7AAF-46C9-854C-791F0C1E2286}" srcOrd="1" destOrd="0" presId="urn:microsoft.com/office/officeart/2008/layout/HalfCircleOrganizationChart"/>
    <dgm:cxn modelId="{F050BADA-0DF3-41CD-AA72-6E8E03559D02}" type="presParOf" srcId="{2B8617E8-B9B9-461B-9124-9D1723C3F27C}" destId="{E2DF4AC0-A7EF-4D5A-89F1-754FC077F7A6}" srcOrd="2" destOrd="0" presId="urn:microsoft.com/office/officeart/2008/layout/HalfCircleOrganizationChart"/>
    <dgm:cxn modelId="{03A7FA0A-950C-4D75-85D1-6D9C519AAF2A}" type="presParOf" srcId="{C9C48F22-9200-45AE-8A3F-48EE18B77749}" destId="{07EBAB2B-021E-4A55-A92C-BBC173BEABDB}" srcOrd="2" destOrd="0" presId="urn:microsoft.com/office/officeart/2008/layout/HalfCircleOrganization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34F810-6EEC-42BD-91DC-FC3AB9A80A8C}"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GB"/>
        </a:p>
      </dgm:t>
    </dgm:pt>
    <dgm:pt modelId="{80C80A2C-5515-4588-90E6-39B3B81F4A4E}">
      <dgm:prSet phldrT="[Text]" custT="1"/>
      <dgm:spPr/>
      <dgm:t>
        <a:bodyPr/>
        <a:lstStyle/>
        <a:p>
          <a:r>
            <a:rPr lang="en-US" sz="2000" b="1" dirty="0"/>
            <a:t>Injuries to Radial Nerve </a:t>
          </a:r>
          <a:endParaRPr lang="en-GB" sz="2000" b="1" dirty="0"/>
        </a:p>
      </dgm:t>
    </dgm:pt>
    <dgm:pt modelId="{C4B0DE60-A70D-4F37-BCDC-9A2899C7D55F}" type="parTrans" cxnId="{47C4305C-EC31-433B-86B8-C0E5FF36FD51}">
      <dgm:prSet/>
      <dgm:spPr/>
      <dgm:t>
        <a:bodyPr/>
        <a:lstStyle/>
        <a:p>
          <a:endParaRPr lang="en-GB"/>
        </a:p>
      </dgm:t>
    </dgm:pt>
    <dgm:pt modelId="{ADC36912-72EF-43D9-A802-4B66F0DDB3BD}" type="sibTrans" cxnId="{47C4305C-EC31-433B-86B8-C0E5FF36FD51}">
      <dgm:prSet/>
      <dgm:spPr/>
      <dgm:t>
        <a:bodyPr/>
        <a:lstStyle/>
        <a:p>
          <a:endParaRPr lang="en-GB"/>
        </a:p>
      </dgm:t>
    </dgm:pt>
    <dgm:pt modelId="{4AEC4B8C-F78A-4DE5-BC94-20F03371F283}">
      <dgm:prSet phldrT="[Text]" custT="1"/>
      <dgm:spPr/>
      <dgm:t>
        <a:bodyPr/>
        <a:lstStyle/>
        <a:p>
          <a:r>
            <a:rPr lang="en-US" sz="2000" dirty="0"/>
            <a:t>In the Axilla</a:t>
          </a:r>
          <a:endParaRPr lang="en-GB" sz="2000" dirty="0"/>
        </a:p>
      </dgm:t>
    </dgm:pt>
    <dgm:pt modelId="{8C526DD9-DC1B-43DC-9036-F653003AEB64}" type="parTrans" cxnId="{EB507A35-74DE-4896-8189-E4DB99991A81}">
      <dgm:prSet/>
      <dgm:spPr/>
      <dgm:t>
        <a:bodyPr/>
        <a:lstStyle/>
        <a:p>
          <a:endParaRPr lang="en-GB"/>
        </a:p>
      </dgm:t>
    </dgm:pt>
    <dgm:pt modelId="{62085CC6-FF99-4107-8069-0FBCF7DF131B}" type="sibTrans" cxnId="{EB507A35-74DE-4896-8189-E4DB99991A81}">
      <dgm:prSet/>
      <dgm:spPr/>
      <dgm:t>
        <a:bodyPr/>
        <a:lstStyle/>
        <a:p>
          <a:endParaRPr lang="en-GB"/>
        </a:p>
      </dgm:t>
    </dgm:pt>
    <dgm:pt modelId="{7CABAE28-0683-4B8A-BE2B-542847D3B9FE}">
      <dgm:prSet phldrT="[Text]" custT="1"/>
      <dgm:spPr/>
      <dgm:t>
        <a:bodyPr/>
        <a:lstStyle/>
        <a:p>
          <a:r>
            <a:rPr lang="en-US" sz="1800" dirty="0"/>
            <a:t>In the Spiral Groove (in the arm)</a:t>
          </a:r>
        </a:p>
      </dgm:t>
    </dgm:pt>
    <dgm:pt modelId="{578E62F2-468F-453C-8B3F-3B8346B5C04D}" type="parTrans" cxnId="{6870C90B-06E3-4FBD-AEC8-60A5F301D25A}">
      <dgm:prSet/>
      <dgm:spPr/>
      <dgm:t>
        <a:bodyPr/>
        <a:lstStyle/>
        <a:p>
          <a:endParaRPr lang="en-GB"/>
        </a:p>
      </dgm:t>
    </dgm:pt>
    <dgm:pt modelId="{1026E181-5640-45CB-B964-317C31F10560}" type="sibTrans" cxnId="{6870C90B-06E3-4FBD-AEC8-60A5F301D25A}">
      <dgm:prSet/>
      <dgm:spPr/>
      <dgm:t>
        <a:bodyPr/>
        <a:lstStyle/>
        <a:p>
          <a:endParaRPr lang="en-GB"/>
        </a:p>
      </dgm:t>
    </dgm:pt>
    <dgm:pt modelId="{53FA7CE6-6C3E-441A-B1B0-B4394C02818E}">
      <dgm:prSet phldrT="[Text]" custT="1"/>
      <dgm:spPr/>
      <dgm:t>
        <a:bodyPr/>
        <a:lstStyle/>
        <a:p>
          <a:r>
            <a:rPr lang="en-US" sz="2000" dirty="0"/>
            <a:t>In the forearm</a:t>
          </a:r>
          <a:endParaRPr lang="en-GB" sz="2000" dirty="0"/>
        </a:p>
      </dgm:t>
    </dgm:pt>
    <dgm:pt modelId="{F3D1366D-79D1-4CAE-9B01-3EF0B19C7C2F}" type="parTrans" cxnId="{F8221764-12CD-4CD1-B6C5-7D6769CBB352}">
      <dgm:prSet/>
      <dgm:spPr/>
      <dgm:t>
        <a:bodyPr/>
        <a:lstStyle/>
        <a:p>
          <a:endParaRPr lang="en-GB"/>
        </a:p>
      </dgm:t>
    </dgm:pt>
    <dgm:pt modelId="{60FC138A-C32D-421C-9857-689BCF1AFDC7}" type="sibTrans" cxnId="{F8221764-12CD-4CD1-B6C5-7D6769CBB352}">
      <dgm:prSet/>
      <dgm:spPr/>
      <dgm:t>
        <a:bodyPr/>
        <a:lstStyle/>
        <a:p>
          <a:endParaRPr lang="en-GB"/>
        </a:p>
      </dgm:t>
    </dgm:pt>
    <dgm:pt modelId="{2B632D36-4E5A-4770-9F71-DB7E98865D34}" type="pres">
      <dgm:prSet presAssocID="{A034F810-6EEC-42BD-91DC-FC3AB9A80A8C}" presName="Name0" presStyleCnt="0">
        <dgm:presLayoutVars>
          <dgm:orgChart val="1"/>
          <dgm:chPref val="1"/>
          <dgm:dir/>
          <dgm:animOne val="branch"/>
          <dgm:animLvl val="lvl"/>
          <dgm:resizeHandles/>
        </dgm:presLayoutVars>
      </dgm:prSet>
      <dgm:spPr/>
    </dgm:pt>
    <dgm:pt modelId="{C9C48F22-9200-45AE-8A3F-48EE18B77749}" type="pres">
      <dgm:prSet presAssocID="{80C80A2C-5515-4588-90E6-39B3B81F4A4E}" presName="hierRoot1" presStyleCnt="0">
        <dgm:presLayoutVars>
          <dgm:hierBranch val="init"/>
        </dgm:presLayoutVars>
      </dgm:prSet>
      <dgm:spPr/>
    </dgm:pt>
    <dgm:pt modelId="{6C8CABF1-4AB4-40E6-AF30-2EBFF84B03E3}" type="pres">
      <dgm:prSet presAssocID="{80C80A2C-5515-4588-90E6-39B3B81F4A4E}" presName="rootComposite1" presStyleCnt="0"/>
      <dgm:spPr/>
    </dgm:pt>
    <dgm:pt modelId="{082A51D0-60DC-4D0F-9DD3-8BA373195420}" type="pres">
      <dgm:prSet presAssocID="{80C80A2C-5515-4588-90E6-39B3B81F4A4E}" presName="rootText1" presStyleLbl="alignAcc1" presStyleIdx="0" presStyleCnt="0" custScaleX="184288" custScaleY="51654">
        <dgm:presLayoutVars>
          <dgm:chPref val="3"/>
        </dgm:presLayoutVars>
      </dgm:prSet>
      <dgm:spPr/>
    </dgm:pt>
    <dgm:pt modelId="{D612B6DD-F538-4C45-AB91-3E5EC9448809}" type="pres">
      <dgm:prSet presAssocID="{80C80A2C-5515-4588-90E6-39B3B81F4A4E}" presName="topArc1" presStyleLbl="parChTrans1D1" presStyleIdx="0" presStyleCnt="8"/>
      <dgm:spPr/>
    </dgm:pt>
    <dgm:pt modelId="{77BF5551-326E-4533-BA5C-47788BB4616F}" type="pres">
      <dgm:prSet presAssocID="{80C80A2C-5515-4588-90E6-39B3B81F4A4E}" presName="bottomArc1" presStyleLbl="parChTrans1D1" presStyleIdx="1" presStyleCnt="8"/>
      <dgm:spPr/>
    </dgm:pt>
    <dgm:pt modelId="{8DCFB0D2-6801-4988-8369-DB588F063FE7}" type="pres">
      <dgm:prSet presAssocID="{80C80A2C-5515-4588-90E6-39B3B81F4A4E}" presName="topConnNode1" presStyleLbl="node1" presStyleIdx="0" presStyleCnt="0"/>
      <dgm:spPr/>
    </dgm:pt>
    <dgm:pt modelId="{9DA8A57C-DA2D-4DAE-BD25-28E6B42F6E1F}" type="pres">
      <dgm:prSet presAssocID="{80C80A2C-5515-4588-90E6-39B3B81F4A4E}" presName="hierChild2" presStyleCnt="0"/>
      <dgm:spPr/>
    </dgm:pt>
    <dgm:pt modelId="{338E5365-5BC1-49B5-A815-3EFC03FCE9A8}" type="pres">
      <dgm:prSet presAssocID="{8C526DD9-DC1B-43DC-9036-F653003AEB64}" presName="Name28" presStyleLbl="parChTrans1D2" presStyleIdx="0" presStyleCnt="3"/>
      <dgm:spPr/>
    </dgm:pt>
    <dgm:pt modelId="{365DA92F-F1C7-4167-A79D-95A9E406C859}" type="pres">
      <dgm:prSet presAssocID="{4AEC4B8C-F78A-4DE5-BC94-20F03371F283}" presName="hierRoot2" presStyleCnt="0">
        <dgm:presLayoutVars>
          <dgm:hierBranch val="init"/>
        </dgm:presLayoutVars>
      </dgm:prSet>
      <dgm:spPr/>
    </dgm:pt>
    <dgm:pt modelId="{C8275420-AC2C-4FA6-8FDB-43682D1880AF}" type="pres">
      <dgm:prSet presAssocID="{4AEC4B8C-F78A-4DE5-BC94-20F03371F283}" presName="rootComposite2" presStyleCnt="0"/>
      <dgm:spPr/>
    </dgm:pt>
    <dgm:pt modelId="{A7472033-9309-41E2-A586-AD7DD27B1A78}" type="pres">
      <dgm:prSet presAssocID="{4AEC4B8C-F78A-4DE5-BC94-20F03371F283}" presName="rootText2" presStyleLbl="alignAcc1" presStyleIdx="0" presStyleCnt="0" custLinFactX="-2676" custLinFactNeighborX="-100000" custLinFactNeighborY="-4504">
        <dgm:presLayoutVars>
          <dgm:chPref val="3"/>
        </dgm:presLayoutVars>
      </dgm:prSet>
      <dgm:spPr/>
    </dgm:pt>
    <dgm:pt modelId="{00DC6C91-D415-4D46-8643-3385A3668E86}" type="pres">
      <dgm:prSet presAssocID="{4AEC4B8C-F78A-4DE5-BC94-20F03371F283}" presName="topArc2" presStyleLbl="parChTrans1D1" presStyleIdx="2" presStyleCnt="8"/>
      <dgm:spPr/>
    </dgm:pt>
    <dgm:pt modelId="{29307DA6-4F03-446E-AAA1-31677A1DDC5D}" type="pres">
      <dgm:prSet presAssocID="{4AEC4B8C-F78A-4DE5-BC94-20F03371F283}" presName="bottomArc2" presStyleLbl="parChTrans1D1" presStyleIdx="3" presStyleCnt="8"/>
      <dgm:spPr/>
    </dgm:pt>
    <dgm:pt modelId="{22A7F978-12C1-4118-9904-1B05D45F2CCC}" type="pres">
      <dgm:prSet presAssocID="{4AEC4B8C-F78A-4DE5-BC94-20F03371F283}" presName="topConnNode2" presStyleLbl="node2" presStyleIdx="0" presStyleCnt="0"/>
      <dgm:spPr/>
    </dgm:pt>
    <dgm:pt modelId="{BCA7022C-12A3-4F5F-9AB7-16A9387DAAB7}" type="pres">
      <dgm:prSet presAssocID="{4AEC4B8C-F78A-4DE5-BC94-20F03371F283}" presName="hierChild4" presStyleCnt="0"/>
      <dgm:spPr/>
    </dgm:pt>
    <dgm:pt modelId="{E60362E5-6EF5-4CE7-829D-862153D75E66}" type="pres">
      <dgm:prSet presAssocID="{4AEC4B8C-F78A-4DE5-BC94-20F03371F283}" presName="hierChild5" presStyleCnt="0"/>
      <dgm:spPr/>
    </dgm:pt>
    <dgm:pt modelId="{290E1101-CBCC-4AF3-B739-EF715D84D056}" type="pres">
      <dgm:prSet presAssocID="{578E62F2-468F-453C-8B3F-3B8346B5C04D}" presName="Name28" presStyleLbl="parChTrans1D2" presStyleIdx="1" presStyleCnt="3"/>
      <dgm:spPr/>
    </dgm:pt>
    <dgm:pt modelId="{F88495D1-DA68-4D92-B7DE-A4DFA435007A}" type="pres">
      <dgm:prSet presAssocID="{7CABAE28-0683-4B8A-BE2B-542847D3B9FE}" presName="hierRoot2" presStyleCnt="0">
        <dgm:presLayoutVars>
          <dgm:hierBranch val="init"/>
        </dgm:presLayoutVars>
      </dgm:prSet>
      <dgm:spPr/>
    </dgm:pt>
    <dgm:pt modelId="{80D8A847-28B0-47DF-A63B-582A3E1BBA5E}" type="pres">
      <dgm:prSet presAssocID="{7CABAE28-0683-4B8A-BE2B-542847D3B9FE}" presName="rootComposite2" presStyleCnt="0"/>
      <dgm:spPr/>
    </dgm:pt>
    <dgm:pt modelId="{9F8C0FD6-D095-4235-A7F4-B0D1EA4E0323}" type="pres">
      <dgm:prSet presAssocID="{7CABAE28-0683-4B8A-BE2B-542847D3B9FE}" presName="rootText2" presStyleLbl="alignAcc1" presStyleIdx="0" presStyleCnt="0" custScaleX="136118" custLinFactNeighborX="3700" custLinFactNeighborY="-2891">
        <dgm:presLayoutVars>
          <dgm:chPref val="3"/>
        </dgm:presLayoutVars>
      </dgm:prSet>
      <dgm:spPr/>
    </dgm:pt>
    <dgm:pt modelId="{B21AF5AB-B4D4-4052-B76A-52609F5C9A74}" type="pres">
      <dgm:prSet presAssocID="{7CABAE28-0683-4B8A-BE2B-542847D3B9FE}" presName="topArc2" presStyleLbl="parChTrans1D1" presStyleIdx="4" presStyleCnt="8"/>
      <dgm:spPr/>
    </dgm:pt>
    <dgm:pt modelId="{9F552CE7-1DBD-48B6-B335-DBF73DBDC20D}" type="pres">
      <dgm:prSet presAssocID="{7CABAE28-0683-4B8A-BE2B-542847D3B9FE}" presName="bottomArc2" presStyleLbl="parChTrans1D1" presStyleIdx="5" presStyleCnt="8"/>
      <dgm:spPr/>
    </dgm:pt>
    <dgm:pt modelId="{1925F91B-CEB7-43A0-A1EC-EB328A633C0F}" type="pres">
      <dgm:prSet presAssocID="{7CABAE28-0683-4B8A-BE2B-542847D3B9FE}" presName="topConnNode2" presStyleLbl="node2" presStyleIdx="0" presStyleCnt="0"/>
      <dgm:spPr/>
    </dgm:pt>
    <dgm:pt modelId="{5D72C15A-7CFF-41A9-8FF6-EF8E866E13F0}" type="pres">
      <dgm:prSet presAssocID="{7CABAE28-0683-4B8A-BE2B-542847D3B9FE}" presName="hierChild4" presStyleCnt="0"/>
      <dgm:spPr/>
    </dgm:pt>
    <dgm:pt modelId="{2A4810EC-D68C-4E97-8E73-CBB5B41A4EED}" type="pres">
      <dgm:prSet presAssocID="{7CABAE28-0683-4B8A-BE2B-542847D3B9FE}" presName="hierChild5" presStyleCnt="0"/>
      <dgm:spPr/>
    </dgm:pt>
    <dgm:pt modelId="{96FE19C3-DB0D-42D8-9381-8811011B7204}" type="pres">
      <dgm:prSet presAssocID="{F3D1366D-79D1-4CAE-9B01-3EF0B19C7C2F}" presName="Name28" presStyleLbl="parChTrans1D2" presStyleIdx="2" presStyleCnt="3"/>
      <dgm:spPr/>
    </dgm:pt>
    <dgm:pt modelId="{2B8617E8-B9B9-461B-9124-9D1723C3F27C}" type="pres">
      <dgm:prSet presAssocID="{53FA7CE6-6C3E-441A-B1B0-B4394C02818E}" presName="hierRoot2" presStyleCnt="0">
        <dgm:presLayoutVars>
          <dgm:hierBranch val="init"/>
        </dgm:presLayoutVars>
      </dgm:prSet>
      <dgm:spPr/>
    </dgm:pt>
    <dgm:pt modelId="{B3AA0A51-200B-4152-A1C8-665982884013}" type="pres">
      <dgm:prSet presAssocID="{53FA7CE6-6C3E-441A-B1B0-B4394C02818E}" presName="rootComposite2" presStyleCnt="0"/>
      <dgm:spPr/>
    </dgm:pt>
    <dgm:pt modelId="{6D0EEA53-55ED-4E20-BE5F-7881D0B5E9BF}" type="pres">
      <dgm:prSet presAssocID="{53FA7CE6-6C3E-441A-B1B0-B4394C02818E}" presName="rootText2" presStyleLbl="alignAcc1" presStyleIdx="0" presStyleCnt="0" custScaleX="127698" custLinFactX="667" custLinFactNeighborX="100000" custLinFactNeighborY="-4910">
        <dgm:presLayoutVars>
          <dgm:chPref val="3"/>
        </dgm:presLayoutVars>
      </dgm:prSet>
      <dgm:spPr/>
    </dgm:pt>
    <dgm:pt modelId="{4DB04D30-7BEF-4AD7-9F95-4AA79A12E050}" type="pres">
      <dgm:prSet presAssocID="{53FA7CE6-6C3E-441A-B1B0-B4394C02818E}" presName="topArc2" presStyleLbl="parChTrans1D1" presStyleIdx="6" presStyleCnt="8"/>
      <dgm:spPr/>
    </dgm:pt>
    <dgm:pt modelId="{B6EAF898-C174-4340-B1BB-9260067326F4}" type="pres">
      <dgm:prSet presAssocID="{53FA7CE6-6C3E-441A-B1B0-B4394C02818E}" presName="bottomArc2" presStyleLbl="parChTrans1D1" presStyleIdx="7" presStyleCnt="8"/>
      <dgm:spPr/>
    </dgm:pt>
    <dgm:pt modelId="{F25E4522-50AA-49C1-9DE8-1087E664E5FF}" type="pres">
      <dgm:prSet presAssocID="{53FA7CE6-6C3E-441A-B1B0-B4394C02818E}" presName="topConnNode2" presStyleLbl="node2" presStyleIdx="0" presStyleCnt="0"/>
      <dgm:spPr/>
    </dgm:pt>
    <dgm:pt modelId="{A8DE5FE0-7AAF-46C9-854C-791F0C1E2286}" type="pres">
      <dgm:prSet presAssocID="{53FA7CE6-6C3E-441A-B1B0-B4394C02818E}" presName="hierChild4" presStyleCnt="0"/>
      <dgm:spPr/>
    </dgm:pt>
    <dgm:pt modelId="{E2DF4AC0-A7EF-4D5A-89F1-754FC077F7A6}" type="pres">
      <dgm:prSet presAssocID="{53FA7CE6-6C3E-441A-B1B0-B4394C02818E}" presName="hierChild5" presStyleCnt="0"/>
      <dgm:spPr/>
    </dgm:pt>
    <dgm:pt modelId="{07EBAB2B-021E-4A55-A92C-BBC173BEABDB}" type="pres">
      <dgm:prSet presAssocID="{80C80A2C-5515-4588-90E6-39B3B81F4A4E}" presName="hierChild3" presStyleCnt="0"/>
      <dgm:spPr/>
    </dgm:pt>
  </dgm:ptLst>
  <dgm:cxnLst>
    <dgm:cxn modelId="{72706433-AD75-4378-BA48-C573A03C129E}" type="presOf" srcId="{53FA7CE6-6C3E-441A-B1B0-B4394C02818E}" destId="{F25E4522-50AA-49C1-9DE8-1087E664E5FF}" srcOrd="1" destOrd="0" presId="urn:microsoft.com/office/officeart/2008/layout/HalfCircleOrganizationChart"/>
    <dgm:cxn modelId="{3BD1F3DD-C5CC-49C1-A282-64CBCD4E3CE0}" type="presOf" srcId="{4AEC4B8C-F78A-4DE5-BC94-20F03371F283}" destId="{22A7F978-12C1-4118-9904-1B05D45F2CCC}" srcOrd="1" destOrd="0" presId="urn:microsoft.com/office/officeart/2008/layout/HalfCircleOrganizationChart"/>
    <dgm:cxn modelId="{F8221764-12CD-4CD1-B6C5-7D6769CBB352}" srcId="{80C80A2C-5515-4588-90E6-39B3B81F4A4E}" destId="{53FA7CE6-6C3E-441A-B1B0-B4394C02818E}" srcOrd="2" destOrd="0" parTransId="{F3D1366D-79D1-4CAE-9B01-3EF0B19C7C2F}" sibTransId="{60FC138A-C32D-421C-9857-689BCF1AFDC7}"/>
    <dgm:cxn modelId="{70090140-FB42-4A0D-97C5-B864A483EB59}" type="presOf" srcId="{7CABAE28-0683-4B8A-BE2B-542847D3B9FE}" destId="{1925F91B-CEB7-43A0-A1EC-EB328A633C0F}" srcOrd="1" destOrd="0" presId="urn:microsoft.com/office/officeart/2008/layout/HalfCircleOrganizationChart"/>
    <dgm:cxn modelId="{86C83B38-2D27-4ABE-9D62-827E093013A6}" type="presOf" srcId="{F3D1366D-79D1-4CAE-9B01-3EF0B19C7C2F}" destId="{96FE19C3-DB0D-42D8-9381-8811011B7204}" srcOrd="0" destOrd="0" presId="urn:microsoft.com/office/officeart/2008/layout/HalfCircleOrganizationChart"/>
    <dgm:cxn modelId="{34F29996-2408-4F69-96A3-B6F55522CDD6}" type="presOf" srcId="{A034F810-6EEC-42BD-91DC-FC3AB9A80A8C}" destId="{2B632D36-4E5A-4770-9F71-DB7E98865D34}" srcOrd="0" destOrd="0" presId="urn:microsoft.com/office/officeart/2008/layout/HalfCircleOrganizationChart"/>
    <dgm:cxn modelId="{B8916116-B3BD-4A8C-8053-A13707428078}" type="presOf" srcId="{4AEC4B8C-F78A-4DE5-BC94-20F03371F283}" destId="{A7472033-9309-41E2-A586-AD7DD27B1A78}" srcOrd="0" destOrd="0" presId="urn:microsoft.com/office/officeart/2008/layout/HalfCircleOrganizationChart"/>
    <dgm:cxn modelId="{2DD4220E-53BE-4CA1-9B06-B84CE7BCD29D}" type="presOf" srcId="{578E62F2-468F-453C-8B3F-3B8346B5C04D}" destId="{290E1101-CBCC-4AF3-B739-EF715D84D056}" srcOrd="0" destOrd="0" presId="urn:microsoft.com/office/officeart/2008/layout/HalfCircleOrganizationChart"/>
    <dgm:cxn modelId="{B2C629D3-4492-4A03-A8F6-C48C33E2E085}" type="presOf" srcId="{53FA7CE6-6C3E-441A-B1B0-B4394C02818E}" destId="{6D0EEA53-55ED-4E20-BE5F-7881D0B5E9BF}" srcOrd="0" destOrd="0" presId="urn:microsoft.com/office/officeart/2008/layout/HalfCircleOrganizationChart"/>
    <dgm:cxn modelId="{6870C90B-06E3-4FBD-AEC8-60A5F301D25A}" srcId="{80C80A2C-5515-4588-90E6-39B3B81F4A4E}" destId="{7CABAE28-0683-4B8A-BE2B-542847D3B9FE}" srcOrd="1" destOrd="0" parTransId="{578E62F2-468F-453C-8B3F-3B8346B5C04D}" sibTransId="{1026E181-5640-45CB-B964-317C31F10560}"/>
    <dgm:cxn modelId="{219CDC84-2ACE-47BD-9278-949E53504314}" type="presOf" srcId="{7CABAE28-0683-4B8A-BE2B-542847D3B9FE}" destId="{9F8C0FD6-D095-4235-A7F4-B0D1EA4E0323}" srcOrd="0" destOrd="0" presId="urn:microsoft.com/office/officeart/2008/layout/HalfCircleOrganizationChart"/>
    <dgm:cxn modelId="{47C4305C-EC31-433B-86B8-C0E5FF36FD51}" srcId="{A034F810-6EEC-42BD-91DC-FC3AB9A80A8C}" destId="{80C80A2C-5515-4588-90E6-39B3B81F4A4E}" srcOrd="0" destOrd="0" parTransId="{C4B0DE60-A70D-4F37-BCDC-9A2899C7D55F}" sibTransId="{ADC36912-72EF-43D9-A802-4B66F0DDB3BD}"/>
    <dgm:cxn modelId="{BE151BA2-0C84-403C-A3E4-999164C584F8}" type="presOf" srcId="{8C526DD9-DC1B-43DC-9036-F653003AEB64}" destId="{338E5365-5BC1-49B5-A815-3EFC03FCE9A8}" srcOrd="0" destOrd="0" presId="urn:microsoft.com/office/officeart/2008/layout/HalfCircleOrganizationChart"/>
    <dgm:cxn modelId="{11F7AD7C-AC70-480D-B984-914201EBE47F}" type="presOf" srcId="{80C80A2C-5515-4588-90E6-39B3B81F4A4E}" destId="{082A51D0-60DC-4D0F-9DD3-8BA373195420}" srcOrd="0" destOrd="0" presId="urn:microsoft.com/office/officeart/2008/layout/HalfCircleOrganizationChart"/>
    <dgm:cxn modelId="{7F2AEFFF-9400-4561-9BA9-98D1D862B63D}" type="presOf" srcId="{80C80A2C-5515-4588-90E6-39B3B81F4A4E}" destId="{8DCFB0D2-6801-4988-8369-DB588F063FE7}" srcOrd="1" destOrd="0" presId="urn:microsoft.com/office/officeart/2008/layout/HalfCircleOrganizationChart"/>
    <dgm:cxn modelId="{EB507A35-74DE-4896-8189-E4DB99991A81}" srcId="{80C80A2C-5515-4588-90E6-39B3B81F4A4E}" destId="{4AEC4B8C-F78A-4DE5-BC94-20F03371F283}" srcOrd="0" destOrd="0" parTransId="{8C526DD9-DC1B-43DC-9036-F653003AEB64}" sibTransId="{62085CC6-FF99-4107-8069-0FBCF7DF131B}"/>
    <dgm:cxn modelId="{F4BF111B-4593-4649-A355-925199B91233}" type="presParOf" srcId="{2B632D36-4E5A-4770-9F71-DB7E98865D34}" destId="{C9C48F22-9200-45AE-8A3F-48EE18B77749}" srcOrd="0" destOrd="0" presId="urn:microsoft.com/office/officeart/2008/layout/HalfCircleOrganizationChart"/>
    <dgm:cxn modelId="{C0A5E362-95AB-487B-8B94-EF902D3A2DF7}" type="presParOf" srcId="{C9C48F22-9200-45AE-8A3F-48EE18B77749}" destId="{6C8CABF1-4AB4-40E6-AF30-2EBFF84B03E3}" srcOrd="0" destOrd="0" presId="urn:microsoft.com/office/officeart/2008/layout/HalfCircleOrganizationChart"/>
    <dgm:cxn modelId="{39B8EF80-857B-418E-85F3-8C69F90BFC30}" type="presParOf" srcId="{6C8CABF1-4AB4-40E6-AF30-2EBFF84B03E3}" destId="{082A51D0-60DC-4D0F-9DD3-8BA373195420}" srcOrd="0" destOrd="0" presId="urn:microsoft.com/office/officeart/2008/layout/HalfCircleOrganizationChart"/>
    <dgm:cxn modelId="{526A5909-2FE9-415B-B3B4-1517127D06C3}" type="presParOf" srcId="{6C8CABF1-4AB4-40E6-AF30-2EBFF84B03E3}" destId="{D612B6DD-F538-4C45-AB91-3E5EC9448809}" srcOrd="1" destOrd="0" presId="urn:microsoft.com/office/officeart/2008/layout/HalfCircleOrganizationChart"/>
    <dgm:cxn modelId="{0F2FC8D1-B834-47EF-9A8E-7848BE224F5D}" type="presParOf" srcId="{6C8CABF1-4AB4-40E6-AF30-2EBFF84B03E3}" destId="{77BF5551-326E-4533-BA5C-47788BB4616F}" srcOrd="2" destOrd="0" presId="urn:microsoft.com/office/officeart/2008/layout/HalfCircleOrganizationChart"/>
    <dgm:cxn modelId="{82A1A179-8435-4528-87ED-5DD8D5B76B0D}" type="presParOf" srcId="{6C8CABF1-4AB4-40E6-AF30-2EBFF84B03E3}" destId="{8DCFB0D2-6801-4988-8369-DB588F063FE7}" srcOrd="3" destOrd="0" presId="urn:microsoft.com/office/officeart/2008/layout/HalfCircleOrganizationChart"/>
    <dgm:cxn modelId="{C44C940A-8F85-4926-A98D-B59E7E23D3D5}" type="presParOf" srcId="{C9C48F22-9200-45AE-8A3F-48EE18B77749}" destId="{9DA8A57C-DA2D-4DAE-BD25-28E6B42F6E1F}" srcOrd="1" destOrd="0" presId="urn:microsoft.com/office/officeart/2008/layout/HalfCircleOrganizationChart"/>
    <dgm:cxn modelId="{3AD17BAA-D514-495D-BC1A-48DC99E1F7C5}" type="presParOf" srcId="{9DA8A57C-DA2D-4DAE-BD25-28E6B42F6E1F}" destId="{338E5365-5BC1-49B5-A815-3EFC03FCE9A8}" srcOrd="0" destOrd="0" presId="urn:microsoft.com/office/officeart/2008/layout/HalfCircleOrganizationChart"/>
    <dgm:cxn modelId="{A49BAE70-FA39-4295-B079-F78BEEA2A732}" type="presParOf" srcId="{9DA8A57C-DA2D-4DAE-BD25-28E6B42F6E1F}" destId="{365DA92F-F1C7-4167-A79D-95A9E406C859}" srcOrd="1" destOrd="0" presId="urn:microsoft.com/office/officeart/2008/layout/HalfCircleOrganizationChart"/>
    <dgm:cxn modelId="{6A438A02-9332-41DC-A2E4-B449508BE3E0}" type="presParOf" srcId="{365DA92F-F1C7-4167-A79D-95A9E406C859}" destId="{C8275420-AC2C-4FA6-8FDB-43682D1880AF}" srcOrd="0" destOrd="0" presId="urn:microsoft.com/office/officeart/2008/layout/HalfCircleOrganizationChart"/>
    <dgm:cxn modelId="{B8703963-F1DD-46C9-9E20-78ACE9B0E7E6}" type="presParOf" srcId="{C8275420-AC2C-4FA6-8FDB-43682D1880AF}" destId="{A7472033-9309-41E2-A586-AD7DD27B1A78}" srcOrd="0" destOrd="0" presId="urn:microsoft.com/office/officeart/2008/layout/HalfCircleOrganizationChart"/>
    <dgm:cxn modelId="{08D5D759-E18B-4CDF-B482-7BD79B77BE28}" type="presParOf" srcId="{C8275420-AC2C-4FA6-8FDB-43682D1880AF}" destId="{00DC6C91-D415-4D46-8643-3385A3668E86}" srcOrd="1" destOrd="0" presId="urn:microsoft.com/office/officeart/2008/layout/HalfCircleOrganizationChart"/>
    <dgm:cxn modelId="{E8FB22CB-D57C-461E-8C0E-DD567266ED6F}" type="presParOf" srcId="{C8275420-AC2C-4FA6-8FDB-43682D1880AF}" destId="{29307DA6-4F03-446E-AAA1-31677A1DDC5D}" srcOrd="2" destOrd="0" presId="urn:microsoft.com/office/officeart/2008/layout/HalfCircleOrganizationChart"/>
    <dgm:cxn modelId="{7895FC8F-C77D-4585-9E06-CE9A91F8B6BE}" type="presParOf" srcId="{C8275420-AC2C-4FA6-8FDB-43682D1880AF}" destId="{22A7F978-12C1-4118-9904-1B05D45F2CCC}" srcOrd="3" destOrd="0" presId="urn:microsoft.com/office/officeart/2008/layout/HalfCircleOrganizationChart"/>
    <dgm:cxn modelId="{396B20B4-8A88-432F-BFC4-E4AF5A9BA639}" type="presParOf" srcId="{365DA92F-F1C7-4167-A79D-95A9E406C859}" destId="{BCA7022C-12A3-4F5F-9AB7-16A9387DAAB7}" srcOrd="1" destOrd="0" presId="urn:microsoft.com/office/officeart/2008/layout/HalfCircleOrganizationChart"/>
    <dgm:cxn modelId="{3F7640B2-5E4B-4225-A372-6EC4E3069C7E}" type="presParOf" srcId="{365DA92F-F1C7-4167-A79D-95A9E406C859}" destId="{E60362E5-6EF5-4CE7-829D-862153D75E66}" srcOrd="2" destOrd="0" presId="urn:microsoft.com/office/officeart/2008/layout/HalfCircleOrganizationChart"/>
    <dgm:cxn modelId="{D374BF1A-6D67-4949-9B31-5475A3D0A3F2}" type="presParOf" srcId="{9DA8A57C-DA2D-4DAE-BD25-28E6B42F6E1F}" destId="{290E1101-CBCC-4AF3-B739-EF715D84D056}" srcOrd="2" destOrd="0" presId="urn:microsoft.com/office/officeart/2008/layout/HalfCircleOrganizationChart"/>
    <dgm:cxn modelId="{8BC9670C-308B-4BB8-B9B2-CFBC3C75B16D}" type="presParOf" srcId="{9DA8A57C-DA2D-4DAE-BD25-28E6B42F6E1F}" destId="{F88495D1-DA68-4D92-B7DE-A4DFA435007A}" srcOrd="3" destOrd="0" presId="urn:microsoft.com/office/officeart/2008/layout/HalfCircleOrganizationChart"/>
    <dgm:cxn modelId="{F38BDBF8-7686-41DC-BC33-6DF88DD1C5CC}" type="presParOf" srcId="{F88495D1-DA68-4D92-B7DE-A4DFA435007A}" destId="{80D8A847-28B0-47DF-A63B-582A3E1BBA5E}" srcOrd="0" destOrd="0" presId="urn:microsoft.com/office/officeart/2008/layout/HalfCircleOrganizationChart"/>
    <dgm:cxn modelId="{79016B92-C717-46AE-9344-E627D7F63561}" type="presParOf" srcId="{80D8A847-28B0-47DF-A63B-582A3E1BBA5E}" destId="{9F8C0FD6-D095-4235-A7F4-B0D1EA4E0323}" srcOrd="0" destOrd="0" presId="urn:microsoft.com/office/officeart/2008/layout/HalfCircleOrganizationChart"/>
    <dgm:cxn modelId="{F5E2DF40-07D1-4D3C-9353-5D6A0A3D727D}" type="presParOf" srcId="{80D8A847-28B0-47DF-A63B-582A3E1BBA5E}" destId="{B21AF5AB-B4D4-4052-B76A-52609F5C9A74}" srcOrd="1" destOrd="0" presId="urn:microsoft.com/office/officeart/2008/layout/HalfCircleOrganizationChart"/>
    <dgm:cxn modelId="{094BE9B0-42DA-447A-BFD9-652CE7C34021}" type="presParOf" srcId="{80D8A847-28B0-47DF-A63B-582A3E1BBA5E}" destId="{9F552CE7-1DBD-48B6-B335-DBF73DBDC20D}" srcOrd="2" destOrd="0" presId="urn:microsoft.com/office/officeart/2008/layout/HalfCircleOrganizationChart"/>
    <dgm:cxn modelId="{09944E31-4076-429C-B3A5-4B7F3344E9E8}" type="presParOf" srcId="{80D8A847-28B0-47DF-A63B-582A3E1BBA5E}" destId="{1925F91B-CEB7-43A0-A1EC-EB328A633C0F}" srcOrd="3" destOrd="0" presId="urn:microsoft.com/office/officeart/2008/layout/HalfCircleOrganizationChart"/>
    <dgm:cxn modelId="{87DADE05-1B00-4D7E-9836-70452DFC0D89}" type="presParOf" srcId="{F88495D1-DA68-4D92-B7DE-A4DFA435007A}" destId="{5D72C15A-7CFF-41A9-8FF6-EF8E866E13F0}" srcOrd="1" destOrd="0" presId="urn:microsoft.com/office/officeart/2008/layout/HalfCircleOrganizationChart"/>
    <dgm:cxn modelId="{3A0A8E65-3816-4104-ACEE-FB3A04C64501}" type="presParOf" srcId="{F88495D1-DA68-4D92-B7DE-A4DFA435007A}" destId="{2A4810EC-D68C-4E97-8E73-CBB5B41A4EED}" srcOrd="2" destOrd="0" presId="urn:microsoft.com/office/officeart/2008/layout/HalfCircleOrganizationChart"/>
    <dgm:cxn modelId="{9084DD22-E52B-4595-84ED-B7F92C39BFEB}" type="presParOf" srcId="{9DA8A57C-DA2D-4DAE-BD25-28E6B42F6E1F}" destId="{96FE19C3-DB0D-42D8-9381-8811011B7204}" srcOrd="4" destOrd="0" presId="urn:microsoft.com/office/officeart/2008/layout/HalfCircleOrganizationChart"/>
    <dgm:cxn modelId="{A41C5960-B3F7-4D81-AF5D-4F8CD2E788F2}" type="presParOf" srcId="{9DA8A57C-DA2D-4DAE-BD25-28E6B42F6E1F}" destId="{2B8617E8-B9B9-461B-9124-9D1723C3F27C}" srcOrd="5" destOrd="0" presId="urn:microsoft.com/office/officeart/2008/layout/HalfCircleOrganizationChart"/>
    <dgm:cxn modelId="{12F77D34-E97B-4019-AC26-C46A781831F5}" type="presParOf" srcId="{2B8617E8-B9B9-461B-9124-9D1723C3F27C}" destId="{B3AA0A51-200B-4152-A1C8-665982884013}" srcOrd="0" destOrd="0" presId="urn:microsoft.com/office/officeart/2008/layout/HalfCircleOrganizationChart"/>
    <dgm:cxn modelId="{6DAE1CEE-AFE3-40CE-8CCF-7A51D1011669}" type="presParOf" srcId="{B3AA0A51-200B-4152-A1C8-665982884013}" destId="{6D0EEA53-55ED-4E20-BE5F-7881D0B5E9BF}" srcOrd="0" destOrd="0" presId="urn:microsoft.com/office/officeart/2008/layout/HalfCircleOrganizationChart"/>
    <dgm:cxn modelId="{34D23EAE-3AEC-49AF-9ADA-30C07F4559ED}" type="presParOf" srcId="{B3AA0A51-200B-4152-A1C8-665982884013}" destId="{4DB04D30-7BEF-4AD7-9F95-4AA79A12E050}" srcOrd="1" destOrd="0" presId="urn:microsoft.com/office/officeart/2008/layout/HalfCircleOrganizationChart"/>
    <dgm:cxn modelId="{49301614-7760-4A67-8A49-C5D4F45BF7A2}" type="presParOf" srcId="{B3AA0A51-200B-4152-A1C8-665982884013}" destId="{B6EAF898-C174-4340-B1BB-9260067326F4}" srcOrd="2" destOrd="0" presId="urn:microsoft.com/office/officeart/2008/layout/HalfCircleOrganizationChart"/>
    <dgm:cxn modelId="{3B83FA02-1ADA-4102-B9F1-E1C28123AEE8}" type="presParOf" srcId="{B3AA0A51-200B-4152-A1C8-665982884013}" destId="{F25E4522-50AA-49C1-9DE8-1087E664E5FF}" srcOrd="3" destOrd="0" presId="urn:microsoft.com/office/officeart/2008/layout/HalfCircleOrganizationChart"/>
    <dgm:cxn modelId="{7E5D3CF2-2020-4077-A3F8-C7C09CA66014}" type="presParOf" srcId="{2B8617E8-B9B9-461B-9124-9D1723C3F27C}" destId="{A8DE5FE0-7AAF-46C9-854C-791F0C1E2286}" srcOrd="1" destOrd="0" presId="urn:microsoft.com/office/officeart/2008/layout/HalfCircleOrganizationChart"/>
    <dgm:cxn modelId="{43913E46-667C-4EA4-9BCD-C364BB84E30A}" type="presParOf" srcId="{2B8617E8-B9B9-461B-9124-9D1723C3F27C}" destId="{E2DF4AC0-A7EF-4D5A-89F1-754FC077F7A6}" srcOrd="2" destOrd="0" presId="urn:microsoft.com/office/officeart/2008/layout/HalfCircleOrganizationChart"/>
    <dgm:cxn modelId="{AC5F2864-1851-4B90-B0E3-CDB66330BD0D}" type="presParOf" srcId="{C9C48F22-9200-45AE-8A3F-48EE18B77749}" destId="{07EBAB2B-021E-4A55-A92C-BBC173BEABDB}" srcOrd="2" destOrd="0" presId="urn:microsoft.com/office/officeart/2008/layout/HalfCircle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E19C3-DB0D-42D8-9381-8811011B7204}">
      <dsp:nvSpPr>
        <dsp:cNvPr id="0" name=""/>
        <dsp:cNvSpPr/>
      </dsp:nvSpPr>
      <dsp:spPr>
        <a:xfrm>
          <a:off x="4907128" y="523994"/>
          <a:ext cx="3514595" cy="284843"/>
        </a:xfrm>
        <a:custGeom>
          <a:avLst/>
          <a:gdLst/>
          <a:ahLst/>
          <a:cxnLst/>
          <a:rect l="0" t="0" r="0" b="0"/>
          <a:pathLst>
            <a:path>
              <a:moveTo>
                <a:pt x="0" y="0"/>
              </a:moveTo>
              <a:lnTo>
                <a:pt x="0" y="130904"/>
              </a:lnTo>
              <a:lnTo>
                <a:pt x="3514595" y="130904"/>
              </a:lnTo>
              <a:lnTo>
                <a:pt x="3514595" y="2848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E1101-CBCC-4AF3-B739-EF715D84D056}">
      <dsp:nvSpPr>
        <dsp:cNvPr id="0" name=""/>
        <dsp:cNvSpPr/>
      </dsp:nvSpPr>
      <dsp:spPr>
        <a:xfrm>
          <a:off x="4758335" y="523994"/>
          <a:ext cx="148793" cy="294315"/>
        </a:xfrm>
        <a:custGeom>
          <a:avLst/>
          <a:gdLst/>
          <a:ahLst/>
          <a:cxnLst/>
          <a:rect l="0" t="0" r="0" b="0"/>
          <a:pathLst>
            <a:path>
              <a:moveTo>
                <a:pt x="148793" y="0"/>
              </a:moveTo>
              <a:lnTo>
                <a:pt x="148793" y="140376"/>
              </a:lnTo>
              <a:lnTo>
                <a:pt x="0" y="140376"/>
              </a:lnTo>
              <a:lnTo>
                <a:pt x="0" y="2943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8E5365-5BC1-49B5-A815-3EFC03FCE9A8}">
      <dsp:nvSpPr>
        <dsp:cNvPr id="0" name=""/>
        <dsp:cNvSpPr/>
      </dsp:nvSpPr>
      <dsp:spPr>
        <a:xfrm>
          <a:off x="1160040" y="523994"/>
          <a:ext cx="3747087" cy="286748"/>
        </a:xfrm>
        <a:custGeom>
          <a:avLst/>
          <a:gdLst/>
          <a:ahLst/>
          <a:cxnLst/>
          <a:rect l="0" t="0" r="0" b="0"/>
          <a:pathLst>
            <a:path>
              <a:moveTo>
                <a:pt x="3747087" y="0"/>
              </a:moveTo>
              <a:lnTo>
                <a:pt x="3747087" y="132808"/>
              </a:lnTo>
              <a:lnTo>
                <a:pt x="0" y="132808"/>
              </a:lnTo>
              <a:lnTo>
                <a:pt x="0" y="2867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12B6DD-F538-4C45-AB91-3E5EC9448809}">
      <dsp:nvSpPr>
        <dsp:cNvPr id="0" name=""/>
        <dsp:cNvSpPr/>
      </dsp:nvSpPr>
      <dsp:spPr>
        <a:xfrm>
          <a:off x="4231672" y="145348"/>
          <a:ext cx="1350912" cy="37864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BF5551-326E-4533-BA5C-47788BB4616F}">
      <dsp:nvSpPr>
        <dsp:cNvPr id="0" name=""/>
        <dsp:cNvSpPr/>
      </dsp:nvSpPr>
      <dsp:spPr>
        <a:xfrm>
          <a:off x="4231672" y="145348"/>
          <a:ext cx="1350912" cy="37864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2A51D0-60DC-4D0F-9DD3-8BA373195420}">
      <dsp:nvSpPr>
        <dsp:cNvPr id="0" name=""/>
        <dsp:cNvSpPr/>
      </dsp:nvSpPr>
      <dsp:spPr>
        <a:xfrm>
          <a:off x="3556215" y="213504"/>
          <a:ext cx="2701825" cy="2423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Injuries to Radial Nerve </a:t>
          </a:r>
          <a:endParaRPr lang="en-GB" sz="2000" b="1" kern="1200" dirty="0"/>
        </a:p>
      </dsp:txBody>
      <dsp:txXfrm>
        <a:off x="3556215" y="213504"/>
        <a:ext cx="2701825" cy="242333"/>
      </dsp:txXfrm>
    </dsp:sp>
    <dsp:sp modelId="{00DC6C91-D415-4D46-8643-3385A3668E86}">
      <dsp:nvSpPr>
        <dsp:cNvPr id="0" name=""/>
        <dsp:cNvSpPr/>
      </dsp:nvSpPr>
      <dsp:spPr>
        <a:xfrm>
          <a:off x="793518" y="810743"/>
          <a:ext cx="733044" cy="73304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307DA6-4F03-446E-AAA1-31677A1DDC5D}">
      <dsp:nvSpPr>
        <dsp:cNvPr id="0" name=""/>
        <dsp:cNvSpPr/>
      </dsp:nvSpPr>
      <dsp:spPr>
        <a:xfrm>
          <a:off x="793518" y="810743"/>
          <a:ext cx="733044" cy="73304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472033-9309-41E2-A586-AD7DD27B1A78}">
      <dsp:nvSpPr>
        <dsp:cNvPr id="0" name=""/>
        <dsp:cNvSpPr/>
      </dsp:nvSpPr>
      <dsp:spPr>
        <a:xfrm>
          <a:off x="426996" y="942691"/>
          <a:ext cx="1466088" cy="4691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 the Axilla</a:t>
          </a:r>
          <a:endParaRPr lang="en-GB" sz="2000" kern="1200" dirty="0"/>
        </a:p>
      </dsp:txBody>
      <dsp:txXfrm>
        <a:off x="426996" y="942691"/>
        <a:ext cx="1466088" cy="469148"/>
      </dsp:txXfrm>
    </dsp:sp>
    <dsp:sp modelId="{B21AF5AB-B4D4-4052-B76A-52609F5C9A74}">
      <dsp:nvSpPr>
        <dsp:cNvPr id="0" name=""/>
        <dsp:cNvSpPr/>
      </dsp:nvSpPr>
      <dsp:spPr>
        <a:xfrm>
          <a:off x="4259432" y="818310"/>
          <a:ext cx="997805" cy="73304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552CE7-1DBD-48B6-B335-DBF73DBDC20D}">
      <dsp:nvSpPr>
        <dsp:cNvPr id="0" name=""/>
        <dsp:cNvSpPr/>
      </dsp:nvSpPr>
      <dsp:spPr>
        <a:xfrm>
          <a:off x="4259432" y="818310"/>
          <a:ext cx="997805" cy="73304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8C0FD6-D095-4235-A7F4-B0D1EA4E0323}">
      <dsp:nvSpPr>
        <dsp:cNvPr id="0" name=""/>
        <dsp:cNvSpPr/>
      </dsp:nvSpPr>
      <dsp:spPr>
        <a:xfrm>
          <a:off x="3760530" y="950258"/>
          <a:ext cx="1995610" cy="4691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 the Spiral Groove (in the arm)</a:t>
          </a:r>
        </a:p>
      </dsp:txBody>
      <dsp:txXfrm>
        <a:off x="3760530" y="950258"/>
        <a:ext cx="1995610" cy="469148"/>
      </dsp:txXfrm>
    </dsp:sp>
    <dsp:sp modelId="{4DB04D30-7BEF-4AD7-9F95-4AA79A12E050}">
      <dsp:nvSpPr>
        <dsp:cNvPr id="0" name=""/>
        <dsp:cNvSpPr/>
      </dsp:nvSpPr>
      <dsp:spPr>
        <a:xfrm>
          <a:off x="7953682" y="808838"/>
          <a:ext cx="936082" cy="73304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EAF898-C174-4340-B1BB-9260067326F4}">
      <dsp:nvSpPr>
        <dsp:cNvPr id="0" name=""/>
        <dsp:cNvSpPr/>
      </dsp:nvSpPr>
      <dsp:spPr>
        <a:xfrm>
          <a:off x="7953682" y="808838"/>
          <a:ext cx="936082" cy="73304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0EEA53-55ED-4E20-BE5F-7881D0B5E9BF}">
      <dsp:nvSpPr>
        <dsp:cNvPr id="0" name=""/>
        <dsp:cNvSpPr/>
      </dsp:nvSpPr>
      <dsp:spPr>
        <a:xfrm>
          <a:off x="7485640" y="940786"/>
          <a:ext cx="1872165" cy="4691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 the forearm</a:t>
          </a:r>
          <a:endParaRPr lang="en-GB" sz="2000" kern="1200" dirty="0"/>
        </a:p>
      </dsp:txBody>
      <dsp:txXfrm>
        <a:off x="7485640" y="940786"/>
        <a:ext cx="1872165" cy="4691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E19C3-DB0D-42D8-9381-8811011B7204}">
      <dsp:nvSpPr>
        <dsp:cNvPr id="0" name=""/>
        <dsp:cNvSpPr/>
      </dsp:nvSpPr>
      <dsp:spPr>
        <a:xfrm>
          <a:off x="4907128" y="523994"/>
          <a:ext cx="3514595" cy="284843"/>
        </a:xfrm>
        <a:custGeom>
          <a:avLst/>
          <a:gdLst/>
          <a:ahLst/>
          <a:cxnLst/>
          <a:rect l="0" t="0" r="0" b="0"/>
          <a:pathLst>
            <a:path>
              <a:moveTo>
                <a:pt x="0" y="0"/>
              </a:moveTo>
              <a:lnTo>
                <a:pt x="0" y="130904"/>
              </a:lnTo>
              <a:lnTo>
                <a:pt x="3514595" y="130904"/>
              </a:lnTo>
              <a:lnTo>
                <a:pt x="3514595" y="2848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E1101-CBCC-4AF3-B739-EF715D84D056}">
      <dsp:nvSpPr>
        <dsp:cNvPr id="0" name=""/>
        <dsp:cNvSpPr/>
      </dsp:nvSpPr>
      <dsp:spPr>
        <a:xfrm>
          <a:off x="4758335" y="523994"/>
          <a:ext cx="148793" cy="294315"/>
        </a:xfrm>
        <a:custGeom>
          <a:avLst/>
          <a:gdLst/>
          <a:ahLst/>
          <a:cxnLst/>
          <a:rect l="0" t="0" r="0" b="0"/>
          <a:pathLst>
            <a:path>
              <a:moveTo>
                <a:pt x="148793" y="0"/>
              </a:moveTo>
              <a:lnTo>
                <a:pt x="148793" y="140376"/>
              </a:lnTo>
              <a:lnTo>
                <a:pt x="0" y="140376"/>
              </a:lnTo>
              <a:lnTo>
                <a:pt x="0" y="2943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8E5365-5BC1-49B5-A815-3EFC03FCE9A8}">
      <dsp:nvSpPr>
        <dsp:cNvPr id="0" name=""/>
        <dsp:cNvSpPr/>
      </dsp:nvSpPr>
      <dsp:spPr>
        <a:xfrm>
          <a:off x="1160040" y="523994"/>
          <a:ext cx="3747087" cy="286748"/>
        </a:xfrm>
        <a:custGeom>
          <a:avLst/>
          <a:gdLst/>
          <a:ahLst/>
          <a:cxnLst/>
          <a:rect l="0" t="0" r="0" b="0"/>
          <a:pathLst>
            <a:path>
              <a:moveTo>
                <a:pt x="3747087" y="0"/>
              </a:moveTo>
              <a:lnTo>
                <a:pt x="3747087" y="132808"/>
              </a:lnTo>
              <a:lnTo>
                <a:pt x="0" y="132808"/>
              </a:lnTo>
              <a:lnTo>
                <a:pt x="0" y="2867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12B6DD-F538-4C45-AB91-3E5EC9448809}">
      <dsp:nvSpPr>
        <dsp:cNvPr id="0" name=""/>
        <dsp:cNvSpPr/>
      </dsp:nvSpPr>
      <dsp:spPr>
        <a:xfrm>
          <a:off x="4231672" y="145348"/>
          <a:ext cx="1350912" cy="37864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BF5551-326E-4533-BA5C-47788BB4616F}">
      <dsp:nvSpPr>
        <dsp:cNvPr id="0" name=""/>
        <dsp:cNvSpPr/>
      </dsp:nvSpPr>
      <dsp:spPr>
        <a:xfrm>
          <a:off x="4231672" y="145348"/>
          <a:ext cx="1350912" cy="37864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2A51D0-60DC-4D0F-9DD3-8BA373195420}">
      <dsp:nvSpPr>
        <dsp:cNvPr id="0" name=""/>
        <dsp:cNvSpPr/>
      </dsp:nvSpPr>
      <dsp:spPr>
        <a:xfrm>
          <a:off x="3556215" y="213504"/>
          <a:ext cx="2701825" cy="2423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Injuries to Radial Nerve </a:t>
          </a:r>
          <a:endParaRPr lang="en-GB" sz="2000" b="1" kern="1200" dirty="0"/>
        </a:p>
      </dsp:txBody>
      <dsp:txXfrm>
        <a:off x="3556215" y="213504"/>
        <a:ext cx="2701825" cy="242333"/>
      </dsp:txXfrm>
    </dsp:sp>
    <dsp:sp modelId="{00DC6C91-D415-4D46-8643-3385A3668E86}">
      <dsp:nvSpPr>
        <dsp:cNvPr id="0" name=""/>
        <dsp:cNvSpPr/>
      </dsp:nvSpPr>
      <dsp:spPr>
        <a:xfrm>
          <a:off x="793518" y="810743"/>
          <a:ext cx="733044" cy="73304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307DA6-4F03-446E-AAA1-31677A1DDC5D}">
      <dsp:nvSpPr>
        <dsp:cNvPr id="0" name=""/>
        <dsp:cNvSpPr/>
      </dsp:nvSpPr>
      <dsp:spPr>
        <a:xfrm>
          <a:off x="793518" y="810743"/>
          <a:ext cx="733044" cy="73304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472033-9309-41E2-A586-AD7DD27B1A78}">
      <dsp:nvSpPr>
        <dsp:cNvPr id="0" name=""/>
        <dsp:cNvSpPr/>
      </dsp:nvSpPr>
      <dsp:spPr>
        <a:xfrm>
          <a:off x="426996" y="942691"/>
          <a:ext cx="1466088" cy="4691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 the Axilla</a:t>
          </a:r>
          <a:endParaRPr lang="en-GB" sz="2000" kern="1200" dirty="0"/>
        </a:p>
      </dsp:txBody>
      <dsp:txXfrm>
        <a:off x="426996" y="942691"/>
        <a:ext cx="1466088" cy="469148"/>
      </dsp:txXfrm>
    </dsp:sp>
    <dsp:sp modelId="{B21AF5AB-B4D4-4052-B76A-52609F5C9A74}">
      <dsp:nvSpPr>
        <dsp:cNvPr id="0" name=""/>
        <dsp:cNvSpPr/>
      </dsp:nvSpPr>
      <dsp:spPr>
        <a:xfrm>
          <a:off x="4259432" y="818310"/>
          <a:ext cx="997805" cy="73304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552CE7-1DBD-48B6-B335-DBF73DBDC20D}">
      <dsp:nvSpPr>
        <dsp:cNvPr id="0" name=""/>
        <dsp:cNvSpPr/>
      </dsp:nvSpPr>
      <dsp:spPr>
        <a:xfrm>
          <a:off x="4259432" y="818310"/>
          <a:ext cx="997805" cy="73304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8C0FD6-D095-4235-A7F4-B0D1EA4E0323}">
      <dsp:nvSpPr>
        <dsp:cNvPr id="0" name=""/>
        <dsp:cNvSpPr/>
      </dsp:nvSpPr>
      <dsp:spPr>
        <a:xfrm>
          <a:off x="3760530" y="950258"/>
          <a:ext cx="1995610" cy="4691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 the Spiral Groove (in the arm)</a:t>
          </a:r>
        </a:p>
      </dsp:txBody>
      <dsp:txXfrm>
        <a:off x="3760530" y="950258"/>
        <a:ext cx="1995610" cy="469148"/>
      </dsp:txXfrm>
    </dsp:sp>
    <dsp:sp modelId="{4DB04D30-7BEF-4AD7-9F95-4AA79A12E050}">
      <dsp:nvSpPr>
        <dsp:cNvPr id="0" name=""/>
        <dsp:cNvSpPr/>
      </dsp:nvSpPr>
      <dsp:spPr>
        <a:xfrm>
          <a:off x="7953682" y="808838"/>
          <a:ext cx="936082" cy="73304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EAF898-C174-4340-B1BB-9260067326F4}">
      <dsp:nvSpPr>
        <dsp:cNvPr id="0" name=""/>
        <dsp:cNvSpPr/>
      </dsp:nvSpPr>
      <dsp:spPr>
        <a:xfrm>
          <a:off x="7953682" y="808838"/>
          <a:ext cx="936082" cy="73304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0EEA53-55ED-4E20-BE5F-7881D0B5E9BF}">
      <dsp:nvSpPr>
        <dsp:cNvPr id="0" name=""/>
        <dsp:cNvSpPr/>
      </dsp:nvSpPr>
      <dsp:spPr>
        <a:xfrm>
          <a:off x="7485640" y="940786"/>
          <a:ext cx="1872165" cy="4691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 the forearm</a:t>
          </a:r>
          <a:endParaRPr lang="en-GB" sz="2000" kern="1200" dirty="0"/>
        </a:p>
      </dsp:txBody>
      <dsp:txXfrm>
        <a:off x="7485640" y="940786"/>
        <a:ext cx="1872165" cy="469148"/>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706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74332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47853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0124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82670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733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20932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43688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4662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3958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83804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0126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8916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20023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4069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32942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815982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53667" y="600200"/>
            <a:ext cx="8490400" cy="5454400"/>
          </a:xfrm>
          <a:prstGeom prst="rect">
            <a:avLst/>
          </a:prstGeom>
        </p:spPr>
        <p:txBody>
          <a:bodyPr lIns="91425" tIns="91425" rIns="91425" bIns="91425" anchor="ctr" anchorCtr="0"/>
          <a:lstStyle>
            <a:lvl1pPr lvl="0">
              <a:spcBef>
                <a:spcPts val="0"/>
              </a:spcBef>
              <a:buSzPct val="100000"/>
              <a:defRPr sz="6400"/>
            </a:lvl1pPr>
            <a:lvl2pPr lvl="1">
              <a:spcBef>
                <a:spcPts val="0"/>
              </a:spcBef>
              <a:buSzPct val="100000"/>
              <a:defRPr sz="6400"/>
            </a:lvl2pPr>
            <a:lvl3pPr lvl="2">
              <a:spcBef>
                <a:spcPts val="0"/>
              </a:spcBef>
              <a:buSzPct val="100000"/>
              <a:defRPr sz="6400"/>
            </a:lvl3pPr>
            <a:lvl4pPr lvl="3">
              <a:spcBef>
                <a:spcPts val="0"/>
              </a:spcBef>
              <a:buSzPct val="100000"/>
              <a:defRPr sz="6400"/>
            </a:lvl4pPr>
            <a:lvl5pPr lvl="4">
              <a:spcBef>
                <a:spcPts val="0"/>
              </a:spcBef>
              <a:buSzPct val="100000"/>
              <a:defRPr sz="6400"/>
            </a:lvl5pPr>
            <a:lvl6pPr lvl="5">
              <a:spcBef>
                <a:spcPts val="0"/>
              </a:spcBef>
              <a:buSzPct val="100000"/>
              <a:defRPr sz="6400"/>
            </a:lvl6pPr>
            <a:lvl7pPr lvl="6">
              <a:spcBef>
                <a:spcPts val="0"/>
              </a:spcBef>
              <a:buSzPct val="100000"/>
              <a:defRPr sz="6400"/>
            </a:lvl7pPr>
            <a:lvl8pPr lvl="7">
              <a:spcBef>
                <a:spcPts val="0"/>
              </a:spcBef>
              <a:buSzPct val="100000"/>
              <a:defRPr sz="6400"/>
            </a:lvl8pPr>
            <a:lvl9pPr lvl="8">
              <a:spcBef>
                <a:spcPts val="0"/>
              </a:spcBef>
              <a:buSzPct val="100000"/>
              <a:defRPr sz="6400"/>
            </a:lvl9pPr>
          </a:lstStyle>
          <a:p>
            <a:endParaRPr/>
          </a:p>
        </p:txBody>
      </p:sp>
      <p:sp>
        <p:nvSpPr>
          <p:cNvPr id="34" name="Shape 3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4269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docs.google.com/presentation/d/140VDDhoTo3PgOLIvTXFmLpQ1NNY7bZ5aGvCMcmnAirs/edit?usp=sharing"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9.png"/><Relationship Id="rId7" Type="http://schemas.openxmlformats.org/officeDocument/2006/relationships/diagramLayout" Target="../diagrams/layout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Data" Target="../diagrams/data1.xml"/><Relationship Id="rId5" Type="http://schemas.openxmlformats.org/officeDocument/2006/relationships/hyperlink" Target="https://www.youtube.com/watch?v=_Cu6ttAhe8Y" TargetMode="External"/><Relationship Id="rId10" Type="http://schemas.microsoft.com/office/2007/relationships/diagramDrawing" Target="../diagrams/drawing1.xml"/><Relationship Id="rId4" Type="http://schemas.openxmlformats.org/officeDocument/2006/relationships/image" Target="../media/image20.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228600" y="5329776"/>
            <a:ext cx="7772400" cy="1463040"/>
          </a:xfrm>
          <a:prstGeom prst="rect">
            <a:avLst/>
          </a:prstGeom>
          <a:noFill/>
          <a:ln>
            <a:noFill/>
          </a:ln>
        </p:spPr>
        <p:txBody>
          <a:bodyPr lIns="91425" tIns="45700" rIns="91425" bIns="45700" anchor="ctr" anchorCtr="0">
            <a:noAutofit/>
          </a:bodyPr>
          <a:lstStyle/>
          <a:p>
            <a:pPr lvl="0" algn="ctr">
              <a:buSzPct val="25000"/>
            </a:pPr>
            <a:r>
              <a:rPr lang="en-GB" sz="4800" kern="1200" dirty="0">
                <a:ln w="0"/>
                <a:solidFill>
                  <a:srgbClr val="8D9EDB"/>
                </a:solidFill>
                <a:effectLst>
                  <a:outerShdw blurRad="38100" dist="25400" dir="5400000" algn="ctr" rotWithShape="0">
                    <a:srgbClr val="6E747A">
                      <a:alpha val="43000"/>
                    </a:srgbClr>
                  </a:outerShdw>
                </a:effectLst>
                <a:latin typeface="+mn-lt"/>
                <a:ea typeface="+mn-ea"/>
                <a:cs typeface="+mn-cs"/>
              </a:rPr>
              <a:t>Radial and Ulnar Nerves</a:t>
            </a:r>
            <a:endParaRPr lang="en-GB" kern="1200" dirty="0">
              <a:ln w="0"/>
              <a:solidFill>
                <a:srgbClr val="8D9EDB"/>
              </a:solidFill>
              <a:effectLst>
                <a:outerShdw blurRad="38100" dist="25400" dir="5400000" algn="ctr" rotWithShape="0">
                  <a:srgbClr val="6E747A">
                    <a:alpha val="43000"/>
                  </a:srgbClr>
                </a:outerShdw>
              </a:effectLst>
              <a:latin typeface="+mn-lt"/>
              <a:ea typeface="+mn-ea"/>
              <a:cs typeface="+mn-cs"/>
            </a:endParaRPr>
          </a:p>
        </p:txBody>
      </p:sp>
      <p:pic>
        <p:nvPicPr>
          <p:cNvPr id="85" name="Shape 85" descr="Image result for ‫بسم الله الرحمن الرحيم‬‎"/>
          <p:cNvPicPr preferRelativeResize="0"/>
          <p:nvPr/>
        </p:nvPicPr>
        <p:blipFill rotWithShape="1">
          <a:blip r:embed="rId3">
            <a:alphaModFix/>
          </a:blip>
          <a:srcRect/>
          <a:stretch/>
        </p:blipFill>
        <p:spPr>
          <a:xfrm>
            <a:off x="3891554" y="127112"/>
            <a:ext cx="3669927" cy="361555"/>
          </a:xfrm>
          <a:prstGeom prst="rect">
            <a:avLst/>
          </a:prstGeom>
          <a:noFill/>
          <a:ln>
            <a:no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7196" b="33122"/>
          <a:stretch/>
        </p:blipFill>
        <p:spPr>
          <a:xfrm>
            <a:off x="0" y="562574"/>
            <a:ext cx="12192000" cy="4693295"/>
          </a:xfrm>
          <a:prstGeom prst="rect">
            <a:avLst/>
          </a:prstGeom>
        </p:spPr>
      </p:pic>
      <p:sp>
        <p:nvSpPr>
          <p:cNvPr id="12" name="Rectangle 11"/>
          <p:cNvSpPr/>
          <p:nvPr/>
        </p:nvSpPr>
        <p:spPr>
          <a:xfrm>
            <a:off x="7866744" y="562574"/>
            <a:ext cx="2946400" cy="4703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Med436 - KSU"/>
          <p:cNvPicPr>
            <a:picLocks noChangeAspect="1" noChangeArrowheads="1"/>
          </p:cNvPicPr>
          <p:nvPr/>
        </p:nvPicPr>
        <p:blipFill rotWithShape="1">
          <a:blip r:embed="rId5">
            <a:extLst>
              <a:ext uri="{28A0092B-C50C-407E-A947-70E740481C1C}">
                <a14:useLocalDpi xmlns:a14="http://schemas.microsoft.com/office/drawing/2010/main" val="0"/>
              </a:ext>
            </a:extLst>
          </a:blip>
          <a:srcRect t="8558"/>
          <a:stretch/>
        </p:blipFill>
        <p:spPr bwMode="auto">
          <a:xfrm>
            <a:off x="8379500" y="2098209"/>
            <a:ext cx="1920882" cy="1756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8164" t="11343" r="9894" b="25826"/>
          <a:stretch/>
        </p:blipFill>
        <p:spPr>
          <a:xfrm>
            <a:off x="8421974" y="478009"/>
            <a:ext cx="1835935" cy="1862353"/>
          </a:xfrm>
          <a:prstGeom prst="rect">
            <a:avLst/>
          </a:prstGeom>
          <a:ln>
            <a:noFill/>
          </a:ln>
        </p:spPr>
      </p:pic>
      <p:grpSp>
        <p:nvGrpSpPr>
          <p:cNvPr id="2" name="Group 1"/>
          <p:cNvGrpSpPr/>
          <p:nvPr/>
        </p:nvGrpSpPr>
        <p:grpSpPr>
          <a:xfrm>
            <a:off x="8536534" y="5392689"/>
            <a:ext cx="2766400" cy="1252522"/>
            <a:chOff x="8563428" y="5284999"/>
            <a:chExt cx="2766400" cy="1252522"/>
          </a:xfrm>
        </p:grpSpPr>
        <p:sp>
          <p:nvSpPr>
            <p:cNvPr id="9" name="TextBox 8"/>
            <p:cNvSpPr txBox="1"/>
            <p:nvPr/>
          </p:nvSpPr>
          <p:spPr>
            <a:xfrm>
              <a:off x="8563428" y="5284999"/>
              <a:ext cx="2766400" cy="1252522"/>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2300"/>
                </a:lnSpc>
              </a:pPr>
              <a:r>
                <a:rPr lang="en-US" sz="1600" b="1" dirty="0"/>
                <a:t>Color Code</a:t>
              </a:r>
            </a:p>
            <a:p>
              <a:pPr marL="406400">
                <a:lnSpc>
                  <a:spcPts val="2300"/>
                </a:lnSpc>
              </a:pPr>
              <a:r>
                <a:rPr lang="en-US" sz="1600" b="1" dirty="0">
                  <a:solidFill>
                    <a:srgbClr val="FF0000"/>
                  </a:solidFill>
                </a:rPr>
                <a:t>Important </a:t>
              </a:r>
            </a:p>
            <a:p>
              <a:pPr marL="406400">
                <a:lnSpc>
                  <a:spcPts val="2300"/>
                </a:lnSpc>
              </a:pPr>
              <a:r>
                <a:rPr lang="en-US" sz="1600" b="1" dirty="0">
                  <a:solidFill>
                    <a:srgbClr val="92D050"/>
                  </a:solidFill>
                </a:rPr>
                <a:t>Doctors Notes</a:t>
              </a:r>
            </a:p>
            <a:p>
              <a:pPr marL="406400">
                <a:lnSpc>
                  <a:spcPts val="2300"/>
                </a:lnSpc>
              </a:pPr>
              <a:r>
                <a:rPr lang="en-US" sz="1600" b="1" dirty="0">
                  <a:solidFill>
                    <a:schemeClr val="bg1">
                      <a:lumMod val="65000"/>
                    </a:schemeClr>
                  </a:solidFill>
                </a:rPr>
                <a:t>Notes/Extra explanation</a:t>
              </a:r>
            </a:p>
          </p:txBody>
        </p:sp>
        <p:sp>
          <p:nvSpPr>
            <p:cNvPr id="13" name="Oval 12"/>
            <p:cNvSpPr/>
            <p:nvPr/>
          </p:nvSpPr>
          <p:spPr>
            <a:xfrm>
              <a:off x="8772178" y="5700560"/>
              <a:ext cx="123372" cy="1257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Oval 21"/>
            <p:cNvSpPr/>
            <p:nvPr/>
          </p:nvSpPr>
          <p:spPr>
            <a:xfrm>
              <a:off x="8772178" y="6011649"/>
              <a:ext cx="123372" cy="12577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8772178" y="6274585"/>
              <a:ext cx="123372" cy="125776"/>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9252" y="3751801"/>
            <a:ext cx="1721377" cy="1433108"/>
          </a:xfrm>
          <a:prstGeom prst="rect">
            <a:avLst/>
          </a:prstGeom>
        </p:spPr>
      </p:pic>
      <p:sp>
        <p:nvSpPr>
          <p:cNvPr id="15" name="TextBox 14"/>
          <p:cNvSpPr txBox="1"/>
          <p:nvPr/>
        </p:nvSpPr>
        <p:spPr>
          <a:xfrm>
            <a:off x="3091499" y="6486787"/>
            <a:ext cx="1244319" cy="369332"/>
          </a:xfrm>
          <a:prstGeom prst="rect">
            <a:avLst/>
          </a:prstGeom>
          <a:noFill/>
        </p:spPr>
        <p:txBody>
          <a:bodyPr wrap="square" rtlCol="0">
            <a:spAutoFit/>
          </a:bodyPr>
          <a:lstStyle/>
          <a:p>
            <a:r>
              <a:rPr lang="en-US" sz="1800" dirty="0">
                <a:latin typeface="+mn-lt"/>
                <a:hlinkClick r:id="rId8"/>
              </a:rPr>
              <a:t>Editing File</a:t>
            </a:r>
            <a:endParaRPr lang="en-GB" sz="180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cxnSp>
        <p:nvCxnSpPr>
          <p:cNvPr id="142" name="Shape 142"/>
          <p:cNvCxnSpPr/>
          <p:nvPr/>
        </p:nvCxnSpPr>
        <p:spPr>
          <a:xfrm rot="10800000" flipV="1">
            <a:off x="5696168" y="1530708"/>
            <a:ext cx="3269701" cy="173092"/>
          </a:xfrm>
          <a:prstGeom prst="bentConnector3">
            <a:avLst>
              <a:gd name="adj1" fmla="val -88"/>
            </a:avLst>
          </a:prstGeom>
          <a:noFill/>
          <a:ln w="9525" cap="flat" cmpd="sng">
            <a:solidFill>
              <a:schemeClr val="dk2"/>
            </a:solidFill>
            <a:prstDash val="solid"/>
            <a:round/>
            <a:headEnd type="none" w="lg" len="lg"/>
            <a:tailEnd type="none" w="lg" len="lg"/>
          </a:ln>
        </p:spPr>
      </p:cxnSp>
      <p:sp>
        <p:nvSpPr>
          <p:cNvPr id="143" name="Shape 143"/>
          <p:cNvSpPr txBox="1"/>
          <p:nvPr/>
        </p:nvSpPr>
        <p:spPr>
          <a:xfrm>
            <a:off x="3893858" y="1908989"/>
            <a:ext cx="4240218" cy="571159"/>
          </a:xfrm>
          <a:prstGeom prst="rect">
            <a:avLst/>
          </a:prstGeom>
          <a:noFill/>
          <a:ln>
            <a:noFill/>
          </a:ln>
        </p:spPr>
        <p:txBody>
          <a:bodyPr lIns="121900" tIns="121900" rIns="121900" bIns="121900" anchor="ctr" anchorCtr="0">
            <a:noAutofit/>
          </a:bodyPr>
          <a:lstStyle/>
          <a:p>
            <a:r>
              <a:rPr lang="en" sz="1600" b="1" i="1" dirty="0">
                <a:solidFill>
                  <a:schemeClr val="tx1"/>
                </a:solidFill>
                <a:latin typeface="Calibri"/>
                <a:ea typeface="Calibri"/>
                <a:cs typeface="Calibri"/>
                <a:sym typeface="Calibri"/>
              </a:rPr>
              <a:t>Injuries to </a:t>
            </a:r>
            <a:r>
              <a:rPr lang="en" sz="1600" b="1" i="1" u="sng" dirty="0">
                <a:solidFill>
                  <a:schemeClr val="tx1"/>
                </a:solidFill>
                <a:latin typeface="Calibri"/>
                <a:ea typeface="Calibri"/>
                <a:cs typeface="Calibri"/>
                <a:sym typeface="Calibri"/>
              </a:rPr>
              <a:t>the Deep</a:t>
            </a:r>
            <a:r>
              <a:rPr lang="en" sz="1600" b="1" i="1" dirty="0">
                <a:solidFill>
                  <a:schemeClr val="tx1"/>
                </a:solidFill>
                <a:latin typeface="Calibri"/>
                <a:ea typeface="Calibri"/>
                <a:cs typeface="Calibri"/>
                <a:sym typeface="Calibri"/>
              </a:rPr>
              <a:t> Branch of the Radial Nerve</a:t>
            </a:r>
          </a:p>
        </p:txBody>
      </p:sp>
      <p:cxnSp>
        <p:nvCxnSpPr>
          <p:cNvPr id="144" name="Shape 144"/>
          <p:cNvCxnSpPr/>
          <p:nvPr/>
        </p:nvCxnSpPr>
        <p:spPr>
          <a:xfrm>
            <a:off x="8965868" y="1703801"/>
            <a:ext cx="1815863" cy="0"/>
          </a:xfrm>
          <a:prstGeom prst="straightConnector1">
            <a:avLst/>
          </a:prstGeom>
          <a:noFill/>
          <a:ln w="9525" cap="flat" cmpd="sng">
            <a:solidFill>
              <a:schemeClr val="dk2"/>
            </a:solidFill>
            <a:prstDash val="solid"/>
            <a:round/>
            <a:headEnd type="none" w="lg" len="lg"/>
            <a:tailEnd type="none" w="lg" len="lg"/>
          </a:ln>
        </p:spPr>
      </p:cxnSp>
      <p:sp>
        <p:nvSpPr>
          <p:cNvPr id="145" name="Shape 145"/>
          <p:cNvSpPr txBox="1"/>
          <p:nvPr/>
        </p:nvSpPr>
        <p:spPr>
          <a:xfrm>
            <a:off x="8907577" y="1931689"/>
            <a:ext cx="3226132" cy="763600"/>
          </a:xfrm>
          <a:prstGeom prst="rect">
            <a:avLst/>
          </a:prstGeom>
          <a:noFill/>
          <a:ln>
            <a:noFill/>
          </a:ln>
        </p:spPr>
        <p:txBody>
          <a:bodyPr lIns="121900" tIns="121900" rIns="121900" bIns="121900" anchor="ctr" anchorCtr="0">
            <a:noAutofit/>
          </a:bodyPr>
          <a:lstStyle/>
          <a:p>
            <a:pPr algn="ctr"/>
            <a:r>
              <a:rPr lang="en" sz="1600" b="1" i="1" dirty="0">
                <a:solidFill>
                  <a:schemeClr val="tx1"/>
                </a:solidFill>
                <a:latin typeface="Calibri"/>
                <a:ea typeface="Calibri"/>
                <a:cs typeface="Calibri"/>
                <a:sym typeface="Calibri"/>
              </a:rPr>
              <a:t>Injuries to </a:t>
            </a:r>
            <a:r>
              <a:rPr lang="en" sz="1600" b="1" i="1" u="sng" dirty="0">
                <a:solidFill>
                  <a:schemeClr val="tx1"/>
                </a:solidFill>
                <a:latin typeface="Calibri"/>
                <a:ea typeface="Calibri"/>
                <a:cs typeface="Calibri"/>
                <a:sym typeface="Calibri"/>
              </a:rPr>
              <a:t>the Superficial</a:t>
            </a:r>
            <a:r>
              <a:rPr lang="en" sz="1600" b="1" i="1" dirty="0">
                <a:solidFill>
                  <a:schemeClr val="tx1"/>
                </a:solidFill>
                <a:latin typeface="Calibri"/>
                <a:ea typeface="Calibri"/>
                <a:cs typeface="Calibri"/>
                <a:sym typeface="Calibri"/>
              </a:rPr>
              <a:t> Branch of the Radial Nerve</a:t>
            </a:r>
          </a:p>
        </p:txBody>
      </p:sp>
      <p:sp>
        <p:nvSpPr>
          <p:cNvPr id="146" name="Shape 146"/>
          <p:cNvSpPr txBox="1"/>
          <p:nvPr/>
        </p:nvSpPr>
        <p:spPr>
          <a:xfrm>
            <a:off x="3884432" y="2337819"/>
            <a:ext cx="4833902" cy="3416000"/>
          </a:xfrm>
          <a:prstGeom prst="rect">
            <a:avLst/>
          </a:prstGeom>
          <a:noFill/>
          <a:ln>
            <a:noFill/>
          </a:ln>
        </p:spPr>
        <p:txBody>
          <a:bodyPr lIns="121900" tIns="121900" rIns="121900" bIns="121900" anchor="ctr" anchorCtr="0">
            <a:noAutofit/>
          </a:bodyPr>
          <a:lstStyle/>
          <a:p>
            <a:pPr>
              <a:lnSpc>
                <a:spcPct val="115000"/>
              </a:lnSpc>
              <a:spcBef>
                <a:spcPts val="667"/>
              </a:spcBef>
            </a:pPr>
            <a:r>
              <a:rPr lang="en" sz="1467" dirty="0">
                <a:solidFill>
                  <a:schemeClr val="dk1"/>
                </a:solidFill>
              </a:rPr>
              <a:t>•</a:t>
            </a:r>
            <a:r>
              <a:rPr lang="en" sz="1467" dirty="0">
                <a:solidFill>
                  <a:schemeClr val="dk1"/>
                </a:solidFill>
                <a:latin typeface="Calibri"/>
                <a:ea typeface="Calibri"/>
                <a:cs typeface="Calibri"/>
                <a:sym typeface="Calibri"/>
              </a:rPr>
              <a:t>The deep branch of the radial nerve is </a:t>
            </a:r>
            <a:r>
              <a:rPr lang="en" sz="1467" b="1" i="1" dirty="0">
                <a:solidFill>
                  <a:schemeClr val="dk1"/>
                </a:solidFill>
                <a:latin typeface="Calibri"/>
                <a:ea typeface="Calibri"/>
                <a:cs typeface="Calibri"/>
                <a:sym typeface="Calibri"/>
              </a:rPr>
              <a:t> </a:t>
            </a:r>
            <a:r>
              <a:rPr lang="en" sz="1467" b="1" i="1" u="sng" dirty="0">
                <a:solidFill>
                  <a:srgbClr val="CC0000"/>
                </a:solidFill>
                <a:latin typeface="Calibri"/>
                <a:ea typeface="Calibri"/>
                <a:cs typeface="Calibri"/>
                <a:sym typeface="Calibri"/>
              </a:rPr>
              <a:t>PURELY Motor</a:t>
            </a:r>
            <a:r>
              <a:rPr lang="en" sz="1467" b="1" i="1" dirty="0">
                <a:solidFill>
                  <a:srgbClr val="CC0000"/>
                </a:solidFill>
                <a:latin typeface="Calibri"/>
                <a:ea typeface="Calibri"/>
                <a:cs typeface="Calibri"/>
                <a:sym typeface="Calibri"/>
              </a:rPr>
              <a:t> </a:t>
            </a:r>
            <a:r>
              <a:rPr lang="en" sz="1467" dirty="0">
                <a:solidFill>
                  <a:schemeClr val="dk1"/>
                </a:solidFill>
                <a:latin typeface="Calibri"/>
                <a:ea typeface="Calibri"/>
                <a:cs typeface="Calibri"/>
                <a:sym typeface="Calibri"/>
              </a:rPr>
              <a:t>(It supplies the extensor muscles in the posterior compartment of the forearm </a:t>
            </a:r>
            <a:r>
              <a:rPr lang="en" sz="1467" dirty="0">
                <a:solidFill>
                  <a:schemeClr val="bg1">
                    <a:lumMod val="65000"/>
                  </a:schemeClr>
                </a:solidFill>
                <a:latin typeface="Calibri"/>
                <a:ea typeface="Calibri"/>
                <a:cs typeface="Calibri"/>
                <a:sym typeface="Calibri"/>
              </a:rPr>
              <a:t>ex. Extensor carpi ulnaris</a:t>
            </a:r>
            <a:r>
              <a:rPr lang="en" sz="1467" dirty="0">
                <a:solidFill>
                  <a:schemeClr val="dk1"/>
                </a:solidFill>
                <a:latin typeface="Calibri"/>
                <a:ea typeface="Calibri"/>
                <a:cs typeface="Calibri"/>
                <a:sym typeface="Calibri"/>
              </a:rPr>
              <a:t>).</a:t>
            </a:r>
          </a:p>
          <a:p>
            <a:pPr>
              <a:lnSpc>
                <a:spcPct val="115000"/>
              </a:lnSpc>
              <a:spcBef>
                <a:spcPts val="667"/>
              </a:spcBef>
            </a:pPr>
            <a:r>
              <a:rPr lang="en" sz="1467" dirty="0">
                <a:solidFill>
                  <a:schemeClr val="dk1"/>
                </a:solidFill>
              </a:rPr>
              <a:t>•</a:t>
            </a:r>
            <a:r>
              <a:rPr lang="en" sz="1467" dirty="0">
                <a:solidFill>
                  <a:schemeClr val="dk1"/>
                </a:solidFill>
                <a:latin typeface="Calibri"/>
                <a:ea typeface="Calibri"/>
                <a:cs typeface="Calibri"/>
                <a:sym typeface="Calibri"/>
              </a:rPr>
              <a:t>It can be damaged in fractures of the proximal end of the radius or during dislocation of the radial head.</a:t>
            </a:r>
          </a:p>
          <a:p>
            <a:pPr>
              <a:lnSpc>
                <a:spcPct val="115000"/>
              </a:lnSpc>
              <a:spcBef>
                <a:spcPts val="667"/>
              </a:spcBef>
            </a:pPr>
            <a:r>
              <a:rPr lang="en" sz="1467" dirty="0">
                <a:solidFill>
                  <a:schemeClr val="dk1"/>
                </a:solidFill>
              </a:rPr>
              <a:t>•</a:t>
            </a:r>
            <a:r>
              <a:rPr lang="en" sz="1467" b="1" dirty="0">
                <a:solidFill>
                  <a:srgbClr val="990000"/>
                </a:solidFill>
                <a:latin typeface="Calibri"/>
                <a:ea typeface="Calibri"/>
                <a:cs typeface="Calibri"/>
                <a:sym typeface="Calibri"/>
              </a:rPr>
              <a:t>The nerve that supply the supinator and the extensor carpi radialis longus will be undamaged  </a:t>
            </a:r>
            <a:r>
              <a:rPr lang="en" sz="1467" b="1" dirty="0">
                <a:solidFill>
                  <a:srgbClr val="92D050"/>
                </a:solidFill>
                <a:latin typeface="Calibri"/>
                <a:ea typeface="Calibri"/>
                <a:cs typeface="Calibri"/>
                <a:sym typeface="Calibri"/>
              </a:rPr>
              <a:t>(they are supplied by radial nerve itself before it got branched),</a:t>
            </a:r>
            <a:r>
              <a:rPr lang="en" sz="1467" dirty="0">
                <a:solidFill>
                  <a:srgbClr val="92D050"/>
                </a:solidFill>
                <a:latin typeface="Calibri"/>
                <a:ea typeface="Calibri"/>
                <a:cs typeface="Calibri"/>
                <a:sym typeface="Calibri"/>
              </a:rPr>
              <a:t> </a:t>
            </a:r>
            <a:r>
              <a:rPr lang="en" sz="1467" dirty="0">
                <a:solidFill>
                  <a:schemeClr val="dk1"/>
                </a:solidFill>
                <a:latin typeface="Calibri"/>
                <a:ea typeface="Calibri"/>
                <a:cs typeface="Calibri"/>
                <a:sym typeface="Calibri"/>
              </a:rPr>
              <a:t>and because the latter muscle is powerful, it will keep the wrist joint extended </a:t>
            </a:r>
            <a:r>
              <a:rPr lang="en" sz="1467" dirty="0">
                <a:solidFill>
                  <a:srgbClr val="92D050"/>
                </a:solidFill>
                <a:latin typeface="Calibri"/>
                <a:ea typeface="Calibri"/>
                <a:cs typeface="Calibri"/>
                <a:sym typeface="Calibri"/>
              </a:rPr>
              <a:t>with lateral deviation because  the extensor carpi ulnaris cannot work (supplied by deep branch)</a:t>
            </a:r>
          </a:p>
          <a:p>
            <a:pPr>
              <a:lnSpc>
                <a:spcPct val="115000"/>
              </a:lnSpc>
              <a:spcBef>
                <a:spcPts val="933"/>
              </a:spcBef>
            </a:pPr>
            <a:r>
              <a:rPr lang="en" sz="1467" dirty="0">
                <a:solidFill>
                  <a:schemeClr val="dk1"/>
                </a:solidFill>
              </a:rPr>
              <a:t>•</a:t>
            </a:r>
            <a:r>
              <a:rPr lang="en" sz="1467" dirty="0">
                <a:solidFill>
                  <a:schemeClr val="bg1">
                    <a:lumMod val="65000"/>
                  </a:schemeClr>
                </a:solidFill>
              </a:rPr>
              <a:t>since  patient can extend  the wrist </a:t>
            </a:r>
            <a:r>
              <a:rPr lang="en" sz="1600" b="1" dirty="0">
                <a:solidFill>
                  <a:srgbClr val="990000"/>
                </a:solidFill>
                <a:latin typeface="Calibri"/>
                <a:ea typeface="Calibri"/>
                <a:cs typeface="Calibri"/>
                <a:sym typeface="Calibri"/>
              </a:rPr>
              <a:t>(</a:t>
            </a:r>
            <a:r>
              <a:rPr lang="en" sz="1600" b="1" u="sng" dirty="0">
                <a:solidFill>
                  <a:srgbClr val="990000"/>
                </a:solidFill>
                <a:latin typeface="Calibri"/>
                <a:ea typeface="Calibri"/>
                <a:cs typeface="Calibri"/>
                <a:sym typeface="Calibri"/>
              </a:rPr>
              <a:t>No wrist Drop)</a:t>
            </a:r>
          </a:p>
        </p:txBody>
      </p:sp>
      <p:sp>
        <p:nvSpPr>
          <p:cNvPr id="148" name="Shape 148"/>
          <p:cNvSpPr txBox="1"/>
          <p:nvPr/>
        </p:nvSpPr>
        <p:spPr>
          <a:xfrm>
            <a:off x="8873367" y="2677033"/>
            <a:ext cx="3387148" cy="2013206"/>
          </a:xfrm>
          <a:prstGeom prst="rect">
            <a:avLst/>
          </a:prstGeom>
          <a:noFill/>
          <a:ln>
            <a:noFill/>
          </a:ln>
        </p:spPr>
        <p:txBody>
          <a:bodyPr lIns="121900" tIns="121900" rIns="121900" bIns="121900" anchor="ctr" anchorCtr="0">
            <a:noAutofit/>
          </a:bodyPr>
          <a:lstStyle/>
          <a:p>
            <a:pPr>
              <a:lnSpc>
                <a:spcPct val="115000"/>
              </a:lnSpc>
            </a:pPr>
            <a:r>
              <a:rPr lang="en" sz="1600" dirty="0">
                <a:solidFill>
                  <a:schemeClr val="dk1"/>
                </a:solidFill>
                <a:latin typeface="Calibri"/>
                <a:ea typeface="Calibri"/>
                <a:cs typeface="Calibri"/>
                <a:sym typeface="Calibri"/>
              </a:rPr>
              <a:t>Superficial radial nerve</a:t>
            </a:r>
            <a:r>
              <a:rPr lang="en" sz="1600" b="1" dirty="0">
                <a:solidFill>
                  <a:schemeClr val="dk1"/>
                </a:solidFill>
                <a:latin typeface="Calibri"/>
                <a:ea typeface="Calibri"/>
                <a:cs typeface="Calibri"/>
                <a:sym typeface="Calibri"/>
              </a:rPr>
              <a:t> </a:t>
            </a:r>
            <a:r>
              <a:rPr lang="en" sz="1600" b="1" dirty="0">
                <a:solidFill>
                  <a:srgbClr val="CC0000"/>
                </a:solidFill>
                <a:latin typeface="Calibri"/>
                <a:ea typeface="Calibri"/>
                <a:cs typeface="Calibri"/>
                <a:sym typeface="Calibri"/>
              </a:rPr>
              <a:t>is Sensory nerve.</a:t>
            </a:r>
          </a:p>
          <a:p>
            <a:r>
              <a:rPr lang="en" sz="1600" dirty="0">
                <a:solidFill>
                  <a:schemeClr val="dk1"/>
                </a:solidFill>
                <a:latin typeface="Calibri"/>
                <a:ea typeface="Calibri"/>
                <a:cs typeface="Calibri"/>
                <a:sym typeface="Calibri"/>
              </a:rPr>
              <a:t>Injury like a stab wound, results in a variable small area of anesthesia over the </a:t>
            </a:r>
            <a:r>
              <a:rPr lang="en" sz="1600" b="1" u="sng" dirty="0">
                <a:solidFill>
                  <a:schemeClr val="dk1"/>
                </a:solidFill>
                <a:latin typeface="Calibri"/>
                <a:ea typeface="Calibri"/>
                <a:cs typeface="Calibri"/>
                <a:sym typeface="Calibri"/>
              </a:rPr>
              <a:t>dorsum of the hand and lateral three and half fingers up to the base of their distal phalanges. </a:t>
            </a:r>
            <a:r>
              <a:rPr lang="en" dirty="0">
                <a:solidFill>
                  <a:schemeClr val="bg1">
                    <a:lumMod val="65000"/>
                  </a:schemeClr>
                </a:solidFill>
                <a:latin typeface="Calibri"/>
                <a:ea typeface="Calibri"/>
                <a:cs typeface="Calibri"/>
                <a:sym typeface="Calibri"/>
              </a:rPr>
              <a:t>(or distal interphalangeal joint)</a:t>
            </a:r>
          </a:p>
        </p:txBody>
      </p:sp>
      <p:cxnSp>
        <p:nvCxnSpPr>
          <p:cNvPr id="150" name="Shape 150"/>
          <p:cNvCxnSpPr/>
          <p:nvPr/>
        </p:nvCxnSpPr>
        <p:spPr>
          <a:xfrm rot="-5400000">
            <a:off x="1886770" y="4400833"/>
            <a:ext cx="2027600" cy="2131200"/>
          </a:xfrm>
          <a:prstGeom prst="bentConnector4">
            <a:avLst>
              <a:gd name="adj1" fmla="val -15659"/>
              <a:gd name="adj2" fmla="val 90067"/>
            </a:avLst>
          </a:prstGeom>
          <a:noFill/>
          <a:ln w="9525" cap="flat" cmpd="sng">
            <a:solidFill>
              <a:schemeClr val="dk2"/>
            </a:solidFill>
            <a:prstDash val="solid"/>
            <a:round/>
            <a:headEnd type="none" w="lg" len="lg"/>
            <a:tailEnd type="none" w="lg" len="lg"/>
          </a:ln>
        </p:spPr>
      </p:cxnSp>
      <p:pic>
        <p:nvPicPr>
          <p:cNvPr id="151" name="Shape 151"/>
          <p:cNvPicPr preferRelativeResize="0"/>
          <p:nvPr/>
        </p:nvPicPr>
        <p:blipFill>
          <a:blip r:embed="rId3">
            <a:alphaModFix/>
          </a:blip>
          <a:stretch>
            <a:fillRect/>
          </a:stretch>
        </p:blipFill>
        <p:spPr>
          <a:xfrm>
            <a:off x="221299" y="1645067"/>
            <a:ext cx="3415599" cy="4835167"/>
          </a:xfrm>
          <a:prstGeom prst="rect">
            <a:avLst/>
          </a:prstGeom>
          <a:noFill/>
          <a:ln w="9525" cap="flat" cmpd="sng">
            <a:solidFill>
              <a:srgbClr val="000000"/>
            </a:solidFill>
            <a:prstDash val="solid"/>
            <a:round/>
            <a:headEnd type="none" w="med" len="med"/>
            <a:tailEnd type="none" w="med" len="med"/>
          </a:ln>
        </p:spPr>
      </p:pic>
      <p:cxnSp>
        <p:nvCxnSpPr>
          <p:cNvPr id="154" name="Shape 154"/>
          <p:cNvCxnSpPr/>
          <p:nvPr/>
        </p:nvCxnSpPr>
        <p:spPr>
          <a:xfrm>
            <a:off x="1437600" y="912567"/>
            <a:ext cx="0" cy="0"/>
          </a:xfrm>
          <a:prstGeom prst="straightConnector1">
            <a:avLst/>
          </a:prstGeom>
          <a:noFill/>
          <a:ln w="9525" cap="flat" cmpd="sng">
            <a:solidFill>
              <a:schemeClr val="dk2"/>
            </a:solidFill>
            <a:prstDash val="solid"/>
            <a:round/>
            <a:headEnd type="none" w="lg" len="lg"/>
            <a:tailEnd type="none" w="lg" len="lg"/>
          </a:ln>
        </p:spPr>
      </p:cxnSp>
      <p:cxnSp>
        <p:nvCxnSpPr>
          <p:cNvPr id="155" name="Shape 155"/>
          <p:cNvCxnSpPr/>
          <p:nvPr/>
        </p:nvCxnSpPr>
        <p:spPr>
          <a:xfrm flipH="1">
            <a:off x="5696167" y="1710133"/>
            <a:ext cx="2800" cy="240400"/>
          </a:xfrm>
          <a:prstGeom prst="straightConnector1">
            <a:avLst/>
          </a:prstGeom>
          <a:noFill/>
          <a:ln w="9525" cap="flat" cmpd="sng">
            <a:solidFill>
              <a:schemeClr val="dk2"/>
            </a:solidFill>
            <a:prstDash val="solid"/>
            <a:round/>
            <a:headEnd type="none" w="lg" len="lg"/>
            <a:tailEnd type="triangle" w="lg" len="lg"/>
          </a:ln>
        </p:spPr>
      </p:cxnSp>
      <p:cxnSp>
        <p:nvCxnSpPr>
          <p:cNvPr id="156" name="Shape 156"/>
          <p:cNvCxnSpPr/>
          <p:nvPr/>
        </p:nvCxnSpPr>
        <p:spPr>
          <a:xfrm flipH="1">
            <a:off x="10778932" y="1710181"/>
            <a:ext cx="5600" cy="254000"/>
          </a:xfrm>
          <a:prstGeom prst="straightConnector1">
            <a:avLst/>
          </a:prstGeom>
          <a:noFill/>
          <a:ln w="9525" cap="flat" cmpd="sng">
            <a:solidFill>
              <a:schemeClr val="dk2"/>
            </a:solidFill>
            <a:prstDash val="solid"/>
            <a:round/>
            <a:headEnd type="none" w="lg" len="lg"/>
            <a:tailEnd type="triangle" w="lg" len="lg"/>
          </a:ln>
        </p:spPr>
      </p:cxnSp>
      <p:sp>
        <p:nvSpPr>
          <p:cNvPr id="157" name="Shape 157"/>
          <p:cNvSpPr txBox="1"/>
          <p:nvPr/>
        </p:nvSpPr>
        <p:spPr>
          <a:xfrm>
            <a:off x="4012932" y="5721180"/>
            <a:ext cx="4484400" cy="960800"/>
          </a:xfrm>
          <a:prstGeom prst="rect">
            <a:avLst/>
          </a:prstGeom>
          <a:noFill/>
          <a:ln>
            <a:noFill/>
          </a:ln>
        </p:spPr>
        <p:txBody>
          <a:bodyPr lIns="121900" tIns="121900" rIns="121900" bIns="121900" anchor="t" anchorCtr="0">
            <a:noAutofit/>
          </a:bodyPr>
          <a:lstStyle/>
          <a:p>
            <a:r>
              <a:rPr lang="en" sz="1467" dirty="0">
                <a:solidFill>
                  <a:srgbClr val="92D050"/>
                </a:solidFill>
              </a:rPr>
              <a:t> Patient can do extension for elbow joint, skin that is supplied by radial nerve arising from the spiral groove region is intact </a:t>
            </a:r>
            <a:r>
              <a:rPr lang="en" sz="1467" b="1" dirty="0">
                <a:solidFill>
                  <a:srgbClr val="990000"/>
                </a:solidFill>
              </a:rPr>
              <a:t>( No loss of sensation).</a:t>
            </a:r>
          </a:p>
        </p:txBody>
      </p:sp>
      <p:graphicFrame>
        <p:nvGraphicFramePr>
          <p:cNvPr id="35" name="Diagram 34"/>
          <p:cNvGraphicFramePr/>
          <p:nvPr>
            <p:extLst>
              <p:ext uri="{D42A27DB-BD31-4B8C-83A1-F6EECF244321}">
                <p14:modId xmlns:p14="http://schemas.microsoft.com/office/powerpoint/2010/main" val="2823372074"/>
              </p:ext>
            </p:extLst>
          </p:nvPr>
        </p:nvGraphicFramePr>
        <p:xfrm>
          <a:off x="516618" y="-34255"/>
          <a:ext cx="9814257" cy="1564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Shape 110"/>
          <p:cNvPicPr preferRelativeResize="0"/>
          <p:nvPr/>
        </p:nvPicPr>
        <p:blipFill rotWithShape="1">
          <a:blip r:embed="rId9">
            <a:alphaModFix/>
          </a:blip>
          <a:srcRect l="72769" t="41601" r="3466" b="33142"/>
          <a:stretch/>
        </p:blipFill>
        <p:spPr>
          <a:xfrm>
            <a:off x="9115425" y="4730213"/>
            <a:ext cx="2657476" cy="1951767"/>
          </a:xfrm>
          <a:prstGeom prst="rect">
            <a:avLst/>
          </a:prstGeom>
          <a:noFill/>
          <a:ln>
            <a:noFill/>
          </a:ln>
        </p:spPr>
      </p:pic>
    </p:spTree>
    <p:extLst>
      <p:ext uri="{BB962C8B-B14F-4D97-AF65-F5344CB8AC3E}">
        <p14:creationId xmlns:p14="http://schemas.microsoft.com/office/powerpoint/2010/main" val="3530673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Shape 163"/>
          <p:cNvSpPr txBox="1">
            <a:spLocks noGrp="1"/>
          </p:cNvSpPr>
          <p:nvPr>
            <p:ph type="body" idx="1"/>
          </p:nvPr>
        </p:nvSpPr>
        <p:spPr>
          <a:xfrm>
            <a:off x="282388" y="1496401"/>
            <a:ext cx="6454588" cy="5146445"/>
          </a:xfrm>
          <a:prstGeom prst="rect">
            <a:avLst/>
          </a:prstGeom>
        </p:spPr>
        <p:txBody>
          <a:bodyPr vert="horz" lIns="121900" tIns="121900" rIns="121900" bIns="121900" rtlCol="0" anchor="t" anchorCtr="0">
            <a:noAutofit/>
          </a:bodyPr>
          <a:lstStyle/>
          <a:p>
            <a:pPr>
              <a:spcBef>
                <a:spcPts val="533"/>
              </a:spcBef>
              <a:buClr>
                <a:schemeClr val="dk1"/>
              </a:buClr>
              <a:buSzPct val="61111"/>
              <a:buNone/>
            </a:pPr>
            <a:r>
              <a:rPr lang="en" sz="2000" b="1" dirty="0">
                <a:solidFill>
                  <a:schemeClr val="dk1"/>
                </a:solidFill>
                <a:latin typeface="Calibri"/>
                <a:ea typeface="Calibri"/>
                <a:cs typeface="Calibri"/>
                <a:sym typeface="Calibri"/>
              </a:rPr>
              <a:t>Origin :   </a:t>
            </a:r>
            <a:r>
              <a:rPr lang="en" sz="2000" u="sng" dirty="0">
                <a:solidFill>
                  <a:schemeClr val="dk1"/>
                </a:solidFill>
                <a:latin typeface="Calibri"/>
                <a:ea typeface="Calibri"/>
                <a:cs typeface="Calibri"/>
                <a:sym typeface="Calibri"/>
              </a:rPr>
              <a:t>Medial cord </a:t>
            </a:r>
            <a:r>
              <a:rPr lang="en" sz="2000" dirty="0">
                <a:solidFill>
                  <a:schemeClr val="dk1"/>
                </a:solidFill>
                <a:latin typeface="Calibri"/>
                <a:ea typeface="Calibri"/>
                <a:cs typeface="Calibri"/>
                <a:sym typeface="Calibri"/>
              </a:rPr>
              <a:t>of </a:t>
            </a:r>
            <a:r>
              <a:rPr lang="en" sz="2000" b="1" dirty="0">
                <a:latin typeface="Calibri"/>
                <a:ea typeface="Calibri"/>
                <a:cs typeface="Calibri"/>
                <a:sym typeface="Calibri"/>
              </a:rPr>
              <a:t>brachial plexus</a:t>
            </a:r>
          </a:p>
          <a:p>
            <a:pPr>
              <a:spcBef>
                <a:spcPts val="533"/>
              </a:spcBef>
              <a:buClr>
                <a:schemeClr val="dk1"/>
              </a:buClr>
              <a:buSzPct val="61111"/>
              <a:buNone/>
            </a:pPr>
            <a:endParaRPr lang="en" sz="2000" b="1" dirty="0">
              <a:latin typeface="Calibri"/>
              <a:ea typeface="Calibri"/>
              <a:cs typeface="Calibri"/>
              <a:sym typeface="Calibri"/>
            </a:endParaRPr>
          </a:p>
          <a:p>
            <a:pPr marL="0" indent="0">
              <a:spcBef>
                <a:spcPts val="533"/>
              </a:spcBef>
              <a:buClr>
                <a:schemeClr val="dk1"/>
              </a:buClr>
              <a:buSzPct val="61111"/>
              <a:buNone/>
            </a:pPr>
            <a:r>
              <a:rPr lang="en" sz="2000" b="1" dirty="0">
                <a:solidFill>
                  <a:schemeClr val="dk1"/>
                </a:solidFill>
                <a:latin typeface="Calibri"/>
                <a:ea typeface="Calibri"/>
                <a:cs typeface="Calibri"/>
                <a:sym typeface="Calibri"/>
              </a:rPr>
              <a:t>Course : </a:t>
            </a:r>
          </a:p>
          <a:p>
            <a:pPr marL="0" indent="0">
              <a:spcBef>
                <a:spcPts val="533"/>
              </a:spcBef>
              <a:buClr>
                <a:schemeClr val="dk1"/>
              </a:buClr>
              <a:buSzPct val="61111"/>
              <a:buNone/>
            </a:pPr>
            <a:r>
              <a:rPr lang="en" sz="2000" b="1" dirty="0">
                <a:solidFill>
                  <a:schemeClr val="bg1">
                    <a:lumMod val="65000"/>
                  </a:schemeClr>
                </a:solidFill>
                <a:latin typeface="Calibri"/>
                <a:ea typeface="Calibri"/>
                <a:cs typeface="Calibri"/>
                <a:sym typeface="Calibri"/>
              </a:rPr>
              <a:t>In the axilla &amp; arm</a:t>
            </a:r>
          </a:p>
          <a:p>
            <a:pPr marL="0" indent="0">
              <a:spcBef>
                <a:spcPts val="533"/>
              </a:spcBef>
              <a:buClr>
                <a:schemeClr val="dk1"/>
              </a:buClr>
              <a:buSzPct val="61111"/>
              <a:buNone/>
            </a:pPr>
            <a:r>
              <a:rPr lang="en" sz="2000" b="1" dirty="0">
                <a:solidFill>
                  <a:schemeClr val="dk1"/>
                </a:solidFill>
                <a:latin typeface="Calibri"/>
                <a:ea typeface="Calibri"/>
                <a:cs typeface="Calibri"/>
                <a:sym typeface="Calibri"/>
              </a:rPr>
              <a:t> </a:t>
            </a:r>
            <a:r>
              <a:rPr lang="en" sz="2000" dirty="0">
                <a:solidFill>
                  <a:schemeClr val="dk1"/>
                </a:solidFill>
              </a:rPr>
              <a:t>•</a:t>
            </a:r>
            <a:r>
              <a:rPr lang="en" sz="2000" dirty="0">
                <a:solidFill>
                  <a:schemeClr val="dk1"/>
                </a:solidFill>
                <a:latin typeface="Calibri"/>
                <a:ea typeface="Calibri"/>
                <a:cs typeface="Calibri"/>
                <a:sym typeface="Calibri"/>
              </a:rPr>
              <a:t> Descends along the medial side of the following arteries:  </a:t>
            </a:r>
            <a:r>
              <a:rPr lang="en" sz="2000" dirty="0">
                <a:solidFill>
                  <a:srgbClr val="FF0000"/>
                </a:solidFill>
                <a:latin typeface="Calibri"/>
                <a:ea typeface="Calibri"/>
                <a:cs typeface="Calibri"/>
                <a:sym typeface="Calibri"/>
              </a:rPr>
              <a:t>Axillary </a:t>
            </a:r>
            <a:r>
              <a:rPr lang="en" sz="2000" dirty="0">
                <a:latin typeface="Calibri"/>
                <a:ea typeface="Calibri"/>
                <a:cs typeface="Calibri"/>
                <a:sym typeface="Calibri"/>
              </a:rPr>
              <a:t>&amp;</a:t>
            </a:r>
            <a:r>
              <a:rPr lang="en" sz="2000" dirty="0">
                <a:solidFill>
                  <a:srgbClr val="FF0000"/>
                </a:solidFill>
                <a:latin typeface="Calibri"/>
                <a:ea typeface="Calibri"/>
                <a:cs typeface="Calibri"/>
                <a:sym typeface="Calibri"/>
              </a:rPr>
              <a:t> Brachial</a:t>
            </a:r>
            <a:r>
              <a:rPr lang="en" sz="1800" dirty="0">
                <a:solidFill>
                  <a:srgbClr val="FF0000"/>
                </a:solidFill>
                <a:ea typeface="Calibri"/>
                <a:cs typeface="Calibri"/>
                <a:sym typeface="Calibri"/>
              </a:rPr>
              <a:t> </a:t>
            </a:r>
          </a:p>
          <a:p>
            <a:pPr marL="0" indent="0">
              <a:spcBef>
                <a:spcPts val="533"/>
              </a:spcBef>
              <a:buClr>
                <a:schemeClr val="dk1"/>
              </a:buClr>
              <a:buSzPct val="78571"/>
              <a:buNone/>
            </a:pPr>
            <a:r>
              <a:rPr lang="en" sz="1800" dirty="0">
                <a:solidFill>
                  <a:schemeClr val="bg1">
                    <a:lumMod val="65000"/>
                  </a:schemeClr>
                </a:solidFill>
                <a:ea typeface="Calibri"/>
                <a:cs typeface="Calibri"/>
                <a:sym typeface="Calibri"/>
              </a:rPr>
              <a:t>(</a:t>
            </a:r>
            <a:r>
              <a:rPr lang="en" sz="1800" dirty="0">
                <a:solidFill>
                  <a:schemeClr val="bg1">
                    <a:lumMod val="65000"/>
                  </a:schemeClr>
                </a:solidFill>
              </a:rPr>
              <a:t>Axillary artery continues as the brachial artery) </a:t>
            </a:r>
            <a:endParaRPr lang="en" sz="1800" dirty="0">
              <a:solidFill>
                <a:schemeClr val="bg1">
                  <a:lumMod val="65000"/>
                </a:schemeClr>
              </a:solidFill>
              <a:ea typeface="Calibri"/>
              <a:cs typeface="Calibri"/>
              <a:sym typeface="Calibri"/>
            </a:endParaRPr>
          </a:p>
          <a:p>
            <a:pPr marL="0" indent="0">
              <a:spcBef>
                <a:spcPts val="533"/>
              </a:spcBef>
              <a:buClr>
                <a:schemeClr val="dk1"/>
              </a:buClr>
              <a:buSzPct val="68750"/>
              <a:buNone/>
            </a:pPr>
            <a:r>
              <a:rPr lang="en" sz="2000" dirty="0">
                <a:solidFill>
                  <a:schemeClr val="dk1"/>
                </a:solidFill>
              </a:rPr>
              <a:t>• </a:t>
            </a:r>
            <a:r>
              <a:rPr lang="en" sz="2000" dirty="0">
                <a:solidFill>
                  <a:schemeClr val="dk1"/>
                </a:solidFill>
                <a:latin typeface="Calibri"/>
                <a:ea typeface="Calibri"/>
                <a:cs typeface="Calibri"/>
                <a:sym typeface="Calibri"/>
              </a:rPr>
              <a:t>Pierces the medial intramuscular septum .</a:t>
            </a:r>
          </a:p>
          <a:p>
            <a:pPr marL="0" indent="0">
              <a:spcBef>
                <a:spcPts val="533"/>
              </a:spcBef>
              <a:buClr>
                <a:schemeClr val="dk1"/>
              </a:buClr>
              <a:buSzPct val="68750"/>
              <a:buNone/>
            </a:pPr>
            <a:r>
              <a:rPr lang="en" sz="2000" dirty="0">
                <a:solidFill>
                  <a:schemeClr val="dk1"/>
                </a:solidFill>
              </a:rPr>
              <a:t>• </a:t>
            </a:r>
            <a:r>
              <a:rPr lang="en" sz="2000" dirty="0">
                <a:solidFill>
                  <a:schemeClr val="dk1"/>
                </a:solidFill>
                <a:latin typeface="Calibri"/>
                <a:ea typeface="Calibri"/>
                <a:cs typeface="Calibri"/>
                <a:sym typeface="Calibri"/>
              </a:rPr>
              <a:t>Passes </a:t>
            </a:r>
            <a:r>
              <a:rPr lang="en" sz="2000" b="1" u="sng" dirty="0">
                <a:solidFill>
                  <a:schemeClr val="dk1"/>
                </a:solidFill>
                <a:latin typeface="Calibri"/>
                <a:ea typeface="Calibri"/>
                <a:cs typeface="Calibri"/>
                <a:sym typeface="Calibri"/>
              </a:rPr>
              <a:t>behind</a:t>
            </a:r>
            <a:r>
              <a:rPr lang="en" sz="2000" dirty="0">
                <a:solidFill>
                  <a:schemeClr val="dk1"/>
                </a:solidFill>
                <a:latin typeface="Calibri"/>
                <a:ea typeface="Calibri"/>
                <a:cs typeface="Calibri"/>
                <a:sym typeface="Calibri"/>
              </a:rPr>
              <a:t> the </a:t>
            </a:r>
            <a:r>
              <a:rPr lang="en" sz="2000" dirty="0">
                <a:solidFill>
                  <a:srgbClr val="FF0000"/>
                </a:solidFill>
                <a:latin typeface="Calibri"/>
                <a:ea typeface="Calibri"/>
                <a:cs typeface="Calibri"/>
                <a:sym typeface="Calibri"/>
              </a:rPr>
              <a:t>medial epicondyle of humerus.</a:t>
            </a:r>
          </a:p>
          <a:p>
            <a:pPr marL="0" indent="0">
              <a:spcBef>
                <a:spcPts val="533"/>
              </a:spcBef>
              <a:buClr>
                <a:schemeClr val="dk1"/>
              </a:buClr>
              <a:buSzPct val="68750"/>
              <a:buNone/>
            </a:pPr>
            <a:r>
              <a:rPr lang="en" sz="1600" dirty="0">
                <a:solidFill>
                  <a:srgbClr val="92D050"/>
                </a:solidFill>
                <a:latin typeface="Calibri"/>
                <a:ea typeface="Calibri"/>
                <a:cs typeface="Calibri"/>
                <a:sym typeface="Calibri"/>
              </a:rPr>
              <a:t>(that’s why when you hit the medial back of your elbow you feel </a:t>
            </a:r>
            <a:r>
              <a:rPr lang="ar-SA" sz="1600" dirty="0">
                <a:solidFill>
                  <a:srgbClr val="92D050"/>
                </a:solidFill>
                <a:latin typeface="Calibri"/>
                <a:ea typeface="Calibri"/>
                <a:cs typeface="Calibri"/>
                <a:sym typeface="Calibri"/>
              </a:rPr>
              <a:t>كهربه</a:t>
            </a:r>
            <a:r>
              <a:rPr lang="en-US" sz="1600" dirty="0">
                <a:solidFill>
                  <a:srgbClr val="92D050"/>
                </a:solidFill>
                <a:latin typeface="Calibri"/>
                <a:ea typeface="Calibri"/>
                <a:cs typeface="Calibri"/>
                <a:sym typeface="Calibri"/>
              </a:rPr>
              <a:t>)</a:t>
            </a:r>
            <a:endParaRPr lang="en" sz="1600" dirty="0">
              <a:solidFill>
                <a:srgbClr val="92D050"/>
              </a:solidFill>
              <a:latin typeface="Calibri"/>
              <a:ea typeface="Calibri"/>
              <a:cs typeface="Calibri"/>
              <a:sym typeface="Calibri"/>
            </a:endParaRPr>
          </a:p>
          <a:p>
            <a:pPr>
              <a:buNone/>
            </a:pPr>
            <a:endParaRPr sz="2000" dirty="0">
              <a:solidFill>
                <a:srgbClr val="BF9000"/>
              </a:solidFill>
            </a:endParaRPr>
          </a:p>
        </p:txBody>
      </p:sp>
      <p:pic>
        <p:nvPicPr>
          <p:cNvPr id="164" name="Shape 164"/>
          <p:cNvPicPr preferRelativeResize="0"/>
          <p:nvPr/>
        </p:nvPicPr>
        <p:blipFill>
          <a:blip r:embed="rId3">
            <a:alphaModFix/>
          </a:blip>
          <a:stretch>
            <a:fillRect/>
          </a:stretch>
        </p:blipFill>
        <p:spPr>
          <a:xfrm>
            <a:off x="7076040" y="-7916"/>
            <a:ext cx="5089065" cy="6857999"/>
          </a:xfrm>
          <a:prstGeom prst="rect">
            <a:avLst/>
          </a:prstGeom>
          <a:noFill/>
          <a:ln>
            <a:noFill/>
          </a:ln>
        </p:spPr>
      </p:pic>
      <p:sp>
        <p:nvSpPr>
          <p:cNvPr id="9" name="Shape 74"/>
          <p:cNvSpPr txBox="1">
            <a:spLocks/>
          </p:cNvSpPr>
          <p:nvPr/>
        </p:nvSpPr>
        <p:spPr>
          <a:xfrm>
            <a:off x="282388" y="564737"/>
            <a:ext cx="11360800" cy="734224"/>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GB" sz="4000" b="1" dirty="0"/>
              <a:t>U</a:t>
            </a:r>
            <a:r>
              <a:rPr lang="en" sz="4000" b="1" dirty="0"/>
              <a:t>lnar Nerve</a:t>
            </a:r>
            <a:endParaRPr lang="en" sz="4000" dirty="0"/>
          </a:p>
        </p:txBody>
      </p:sp>
      <p:sp>
        <p:nvSpPr>
          <p:cNvPr id="3" name="Rectangle 2"/>
          <p:cNvSpPr/>
          <p:nvPr/>
        </p:nvSpPr>
        <p:spPr>
          <a:xfrm>
            <a:off x="9843248" y="4007223"/>
            <a:ext cx="658905" cy="201707"/>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Rectangle 11"/>
          <p:cNvSpPr/>
          <p:nvPr/>
        </p:nvSpPr>
        <p:spPr>
          <a:xfrm>
            <a:off x="9843247" y="4303059"/>
            <a:ext cx="1385047" cy="147919"/>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p:cNvSpPr/>
          <p:nvPr/>
        </p:nvSpPr>
        <p:spPr>
          <a:xfrm>
            <a:off x="9344907" y="5475718"/>
            <a:ext cx="915199" cy="198942"/>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507026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Shape 174"/>
          <p:cNvSpPr txBox="1">
            <a:spLocks noGrp="1"/>
          </p:cNvSpPr>
          <p:nvPr>
            <p:ph type="body" idx="1"/>
          </p:nvPr>
        </p:nvSpPr>
        <p:spPr>
          <a:xfrm>
            <a:off x="201400" y="1619271"/>
            <a:ext cx="11360800" cy="4756309"/>
          </a:xfrm>
          <a:prstGeom prst="rect">
            <a:avLst/>
          </a:prstGeom>
        </p:spPr>
        <p:txBody>
          <a:bodyPr vert="horz" lIns="121900" tIns="121900" rIns="121900" bIns="121900" rtlCol="0" anchor="t" anchorCtr="0">
            <a:noAutofit/>
          </a:bodyPr>
          <a:lstStyle/>
          <a:p>
            <a:pPr>
              <a:spcBef>
                <a:spcPts val="533"/>
              </a:spcBef>
              <a:buClr>
                <a:schemeClr val="dk1"/>
              </a:buClr>
              <a:buSzPct val="68750"/>
              <a:buNone/>
            </a:pPr>
            <a:r>
              <a:rPr lang="en" sz="2133" b="1" dirty="0">
                <a:solidFill>
                  <a:schemeClr val="dk1"/>
                </a:solidFill>
                <a:latin typeface="Calibri"/>
                <a:ea typeface="Calibri"/>
                <a:cs typeface="Calibri"/>
                <a:sym typeface="Calibri"/>
              </a:rPr>
              <a:t>In forearm :</a:t>
            </a:r>
          </a:p>
          <a:p>
            <a:pPr>
              <a:spcBef>
                <a:spcPts val="533"/>
              </a:spcBef>
              <a:buClr>
                <a:schemeClr val="dk1"/>
              </a:buClr>
              <a:buSzPct val="68750"/>
              <a:buNone/>
            </a:pPr>
            <a:r>
              <a:rPr lang="en" sz="2133" dirty="0">
                <a:solidFill>
                  <a:schemeClr val="dk1"/>
                </a:solidFill>
              </a:rPr>
              <a:t>• </a:t>
            </a:r>
            <a:r>
              <a:rPr lang="en" sz="2133" dirty="0">
                <a:solidFill>
                  <a:schemeClr val="dk1"/>
                </a:solidFill>
                <a:latin typeface="Calibri"/>
                <a:ea typeface="Calibri"/>
                <a:cs typeface="Calibri"/>
                <a:sym typeface="Calibri"/>
              </a:rPr>
              <a:t>Enters the anterior compartment of forearm through</a:t>
            </a:r>
          </a:p>
          <a:p>
            <a:pPr>
              <a:spcBef>
                <a:spcPts val="533"/>
              </a:spcBef>
              <a:buClr>
                <a:schemeClr val="dk1"/>
              </a:buClr>
              <a:buSzPct val="68750"/>
              <a:buNone/>
            </a:pPr>
            <a:r>
              <a:rPr lang="en" sz="2133" dirty="0">
                <a:solidFill>
                  <a:schemeClr val="dk1"/>
                </a:solidFill>
                <a:latin typeface="Calibri"/>
                <a:ea typeface="Calibri"/>
                <a:cs typeface="Calibri"/>
                <a:sym typeface="Calibri"/>
              </a:rPr>
              <a:t> </a:t>
            </a:r>
            <a:r>
              <a:rPr lang="en" sz="2133" u="sng" dirty="0">
                <a:solidFill>
                  <a:srgbClr val="FF0000"/>
                </a:solidFill>
                <a:latin typeface="Calibri"/>
                <a:ea typeface="Calibri"/>
                <a:cs typeface="Calibri"/>
                <a:sym typeface="Calibri"/>
              </a:rPr>
              <a:t>the flexor carpi ulnaris.   </a:t>
            </a:r>
          </a:p>
          <a:p>
            <a:pPr>
              <a:spcBef>
                <a:spcPts val="533"/>
              </a:spcBef>
              <a:buNone/>
            </a:pPr>
            <a:r>
              <a:rPr lang="en" sz="1600" dirty="0">
                <a:solidFill>
                  <a:srgbClr val="999999"/>
                </a:solidFill>
              </a:rPr>
              <a:t>Ulnar nerve pasess between 2 heads of flexor carpi ulnaris and supplies them .</a:t>
            </a:r>
          </a:p>
          <a:p>
            <a:pPr>
              <a:spcBef>
                <a:spcPts val="533"/>
              </a:spcBef>
              <a:buNone/>
            </a:pPr>
            <a:r>
              <a:rPr lang="en" sz="2133" dirty="0">
                <a:solidFill>
                  <a:schemeClr val="dk1"/>
                </a:solidFill>
              </a:rPr>
              <a:t>• D</a:t>
            </a:r>
            <a:r>
              <a:rPr lang="en" sz="2133" dirty="0">
                <a:solidFill>
                  <a:schemeClr val="dk1"/>
                </a:solidFill>
                <a:latin typeface="Calibri"/>
                <a:ea typeface="Calibri"/>
                <a:cs typeface="Calibri"/>
                <a:sym typeface="Calibri"/>
              </a:rPr>
              <a:t>escends </a:t>
            </a:r>
            <a:r>
              <a:rPr lang="en" sz="2133" b="1" dirty="0">
                <a:solidFill>
                  <a:schemeClr val="dk1"/>
                </a:solidFill>
                <a:latin typeface="Calibri"/>
                <a:ea typeface="Calibri"/>
                <a:cs typeface="Calibri"/>
                <a:sym typeface="Calibri"/>
              </a:rPr>
              <a:t>behind</a:t>
            </a:r>
            <a:r>
              <a:rPr lang="en" sz="2133" dirty="0">
                <a:solidFill>
                  <a:schemeClr val="dk1"/>
                </a:solidFill>
                <a:latin typeface="Calibri"/>
                <a:ea typeface="Calibri"/>
                <a:cs typeface="Calibri"/>
                <a:sym typeface="Calibri"/>
              </a:rPr>
              <a:t> the </a:t>
            </a:r>
            <a:r>
              <a:rPr lang="en" sz="2133" u="sng" dirty="0">
                <a:solidFill>
                  <a:schemeClr val="dk1"/>
                </a:solidFill>
                <a:latin typeface="Calibri"/>
                <a:ea typeface="Calibri"/>
                <a:cs typeface="Calibri"/>
                <a:sym typeface="Calibri"/>
              </a:rPr>
              <a:t>flexor carpi ulnaris</a:t>
            </a:r>
            <a:r>
              <a:rPr lang="en" sz="2133" dirty="0">
                <a:solidFill>
                  <a:schemeClr val="dk1"/>
                </a:solidFill>
                <a:latin typeface="Calibri"/>
                <a:ea typeface="Calibri"/>
                <a:cs typeface="Calibri"/>
                <a:sym typeface="Calibri"/>
              </a:rPr>
              <a:t>.</a:t>
            </a:r>
          </a:p>
          <a:p>
            <a:pPr>
              <a:spcBef>
                <a:spcPts val="533"/>
              </a:spcBef>
              <a:buClr>
                <a:schemeClr val="dk1"/>
              </a:buClr>
              <a:buSzPct val="68750"/>
              <a:buNone/>
            </a:pPr>
            <a:r>
              <a:rPr lang="en" sz="2133" dirty="0">
                <a:solidFill>
                  <a:schemeClr val="dk1"/>
                </a:solidFill>
              </a:rPr>
              <a:t>• </a:t>
            </a:r>
            <a:r>
              <a:rPr lang="en" sz="2133" b="1" dirty="0">
                <a:solidFill>
                  <a:schemeClr val="dk1"/>
                </a:solidFill>
                <a:latin typeface="Calibri"/>
                <a:ea typeface="Calibri"/>
                <a:cs typeface="Calibri"/>
                <a:sym typeface="Calibri"/>
              </a:rPr>
              <a:t>medial</a:t>
            </a:r>
            <a:r>
              <a:rPr lang="en" sz="2133" dirty="0">
                <a:solidFill>
                  <a:schemeClr val="dk1"/>
                </a:solidFill>
                <a:latin typeface="Calibri"/>
                <a:ea typeface="Calibri"/>
                <a:cs typeface="Calibri"/>
                <a:sym typeface="Calibri"/>
              </a:rPr>
              <a:t> to </a:t>
            </a:r>
            <a:r>
              <a:rPr lang="en" sz="2133" u="sng" dirty="0">
                <a:solidFill>
                  <a:srgbClr val="FF0000"/>
                </a:solidFill>
                <a:latin typeface="Calibri"/>
                <a:ea typeface="Calibri"/>
                <a:cs typeface="Calibri"/>
                <a:sym typeface="Calibri"/>
              </a:rPr>
              <a:t>ulnar artery</a:t>
            </a:r>
            <a:r>
              <a:rPr lang="en" sz="2133" dirty="0">
                <a:solidFill>
                  <a:srgbClr val="FF0000"/>
                </a:solidFill>
                <a:latin typeface="Calibri"/>
                <a:ea typeface="Calibri"/>
                <a:cs typeface="Calibri"/>
                <a:sym typeface="Calibri"/>
              </a:rPr>
              <a:t> </a:t>
            </a:r>
            <a:r>
              <a:rPr lang="en" sz="2133" dirty="0">
                <a:solidFill>
                  <a:schemeClr val="dk1"/>
                </a:solidFill>
                <a:latin typeface="Calibri"/>
                <a:ea typeface="Calibri"/>
                <a:cs typeface="Calibri"/>
                <a:sym typeface="Calibri"/>
              </a:rPr>
              <a:t>.</a:t>
            </a:r>
          </a:p>
          <a:p>
            <a:pPr>
              <a:spcBef>
                <a:spcPts val="533"/>
              </a:spcBef>
              <a:buClr>
                <a:schemeClr val="dk1"/>
              </a:buClr>
              <a:buSzPct val="68750"/>
              <a:buNone/>
            </a:pPr>
            <a:endParaRPr lang="en" sz="2133" dirty="0">
              <a:solidFill>
                <a:schemeClr val="dk1"/>
              </a:solidFill>
              <a:latin typeface="Calibri"/>
              <a:ea typeface="Calibri"/>
              <a:cs typeface="Calibri"/>
              <a:sym typeface="Calibri"/>
            </a:endParaRPr>
          </a:p>
          <a:p>
            <a:pPr>
              <a:spcBef>
                <a:spcPts val="533"/>
              </a:spcBef>
              <a:buClr>
                <a:schemeClr val="dk1"/>
              </a:buClr>
              <a:buSzPct val="68750"/>
              <a:buNone/>
            </a:pPr>
            <a:r>
              <a:rPr lang="en" sz="2133" b="1" dirty="0">
                <a:solidFill>
                  <a:schemeClr val="dk1"/>
                </a:solidFill>
                <a:latin typeface="Calibri"/>
                <a:ea typeface="Calibri"/>
                <a:cs typeface="Calibri"/>
                <a:sym typeface="Calibri"/>
              </a:rPr>
              <a:t>At the wrist :</a:t>
            </a:r>
          </a:p>
          <a:p>
            <a:pPr>
              <a:spcBef>
                <a:spcPts val="533"/>
              </a:spcBef>
              <a:buClr>
                <a:schemeClr val="dk1"/>
              </a:buClr>
              <a:buSzPct val="68750"/>
              <a:buNone/>
            </a:pPr>
            <a:r>
              <a:rPr lang="en" sz="2133" dirty="0">
                <a:solidFill>
                  <a:schemeClr val="dk1"/>
                </a:solidFill>
              </a:rPr>
              <a:t>• </a:t>
            </a:r>
            <a:r>
              <a:rPr lang="en" sz="2133" dirty="0">
                <a:solidFill>
                  <a:schemeClr val="dk1"/>
                </a:solidFill>
                <a:latin typeface="Calibri"/>
                <a:ea typeface="Calibri"/>
                <a:cs typeface="Calibri"/>
                <a:sym typeface="Calibri"/>
              </a:rPr>
              <a:t>Passes </a:t>
            </a:r>
            <a:r>
              <a:rPr lang="en" sz="2133" b="1" dirty="0">
                <a:solidFill>
                  <a:schemeClr val="dk1"/>
                </a:solidFill>
                <a:latin typeface="Calibri"/>
                <a:ea typeface="Calibri"/>
                <a:cs typeface="Calibri"/>
                <a:sym typeface="Calibri"/>
              </a:rPr>
              <a:t>anterior </a:t>
            </a:r>
            <a:r>
              <a:rPr lang="en" sz="2133" dirty="0">
                <a:solidFill>
                  <a:schemeClr val="dk1"/>
                </a:solidFill>
                <a:latin typeface="Calibri"/>
                <a:ea typeface="Calibri"/>
                <a:cs typeface="Calibri"/>
                <a:sym typeface="Calibri"/>
              </a:rPr>
              <a:t>(</a:t>
            </a:r>
            <a:r>
              <a:rPr lang="en" sz="2133" dirty="0">
                <a:solidFill>
                  <a:srgbClr val="999999"/>
                </a:solidFill>
                <a:latin typeface="Calibri"/>
                <a:ea typeface="Calibri"/>
                <a:cs typeface="Calibri"/>
                <a:sym typeface="Calibri"/>
              </a:rPr>
              <a:t>superficial</a:t>
            </a:r>
            <a:r>
              <a:rPr lang="en" sz="2133" dirty="0">
                <a:solidFill>
                  <a:schemeClr val="dk1"/>
                </a:solidFill>
                <a:latin typeface="Calibri"/>
                <a:ea typeface="Calibri"/>
                <a:cs typeface="Calibri"/>
                <a:sym typeface="Calibri"/>
              </a:rPr>
              <a:t>) to </a:t>
            </a:r>
            <a:r>
              <a:rPr lang="en" sz="2133" u="sng" dirty="0">
                <a:solidFill>
                  <a:srgbClr val="FF0000"/>
                </a:solidFill>
                <a:latin typeface="Calibri"/>
                <a:ea typeface="Calibri"/>
                <a:cs typeface="Calibri"/>
                <a:sym typeface="Calibri"/>
              </a:rPr>
              <a:t>flexor retinaculum</a:t>
            </a:r>
            <a:r>
              <a:rPr lang="en" sz="2133" u="sng" dirty="0">
                <a:solidFill>
                  <a:srgbClr val="BF9000"/>
                </a:solidFill>
                <a:latin typeface="Calibri"/>
                <a:ea typeface="Calibri"/>
                <a:cs typeface="Calibri"/>
                <a:sym typeface="Calibri"/>
              </a:rPr>
              <a:t> </a:t>
            </a:r>
          </a:p>
          <a:p>
            <a:pPr>
              <a:spcBef>
                <a:spcPts val="533"/>
              </a:spcBef>
              <a:buClr>
                <a:schemeClr val="dk1"/>
              </a:buClr>
              <a:buSzPct val="68750"/>
              <a:buNone/>
            </a:pPr>
            <a:r>
              <a:rPr lang="en" sz="2133" dirty="0">
                <a:solidFill>
                  <a:schemeClr val="dk1"/>
                </a:solidFill>
              </a:rPr>
              <a:t>•</a:t>
            </a:r>
            <a:r>
              <a:rPr lang="en" sz="2133" b="1" dirty="0">
                <a:solidFill>
                  <a:schemeClr val="dk1"/>
                </a:solidFill>
              </a:rPr>
              <a:t> </a:t>
            </a:r>
            <a:r>
              <a:rPr lang="en" sz="2133" b="1" dirty="0">
                <a:solidFill>
                  <a:schemeClr val="dk1"/>
                </a:solidFill>
                <a:latin typeface="Calibri"/>
                <a:ea typeface="Calibri"/>
                <a:cs typeface="Calibri"/>
                <a:sym typeface="Calibri"/>
              </a:rPr>
              <a:t>Lateral </a:t>
            </a:r>
            <a:r>
              <a:rPr lang="en" sz="2133" dirty="0">
                <a:solidFill>
                  <a:schemeClr val="dk1"/>
                </a:solidFill>
                <a:latin typeface="Calibri"/>
                <a:ea typeface="Calibri"/>
                <a:cs typeface="Calibri"/>
                <a:sym typeface="Calibri"/>
              </a:rPr>
              <a:t>to </a:t>
            </a:r>
            <a:r>
              <a:rPr lang="en" sz="2133" u="sng" dirty="0">
                <a:solidFill>
                  <a:schemeClr val="dk1"/>
                </a:solidFill>
                <a:latin typeface="Calibri"/>
                <a:ea typeface="Calibri"/>
                <a:cs typeface="Calibri"/>
                <a:sym typeface="Calibri"/>
              </a:rPr>
              <a:t>pisiform bone</a:t>
            </a:r>
            <a:r>
              <a:rPr lang="en" sz="2133" dirty="0">
                <a:solidFill>
                  <a:schemeClr val="dk1"/>
                </a:solidFill>
                <a:latin typeface="Calibri"/>
                <a:ea typeface="Calibri"/>
                <a:cs typeface="Calibri"/>
                <a:sym typeface="Calibri"/>
              </a:rPr>
              <a:t>.</a:t>
            </a:r>
          </a:p>
          <a:p>
            <a:pPr>
              <a:spcBef>
                <a:spcPts val="533"/>
              </a:spcBef>
              <a:buClr>
                <a:schemeClr val="dk1"/>
              </a:buClr>
              <a:buSzPct val="68750"/>
              <a:buNone/>
            </a:pPr>
            <a:r>
              <a:rPr lang="en" sz="2133" dirty="0">
                <a:solidFill>
                  <a:schemeClr val="dk1"/>
                </a:solidFill>
              </a:rPr>
              <a:t>• </a:t>
            </a:r>
            <a:r>
              <a:rPr lang="en" sz="2133" b="1" dirty="0">
                <a:solidFill>
                  <a:schemeClr val="dk1"/>
                </a:solidFill>
                <a:latin typeface="Calibri"/>
                <a:ea typeface="Calibri"/>
                <a:cs typeface="Calibri"/>
                <a:sym typeface="Calibri"/>
              </a:rPr>
              <a:t>Medial</a:t>
            </a:r>
            <a:r>
              <a:rPr lang="en" sz="2133" dirty="0">
                <a:solidFill>
                  <a:schemeClr val="dk1"/>
                </a:solidFill>
                <a:latin typeface="Calibri"/>
                <a:ea typeface="Calibri"/>
                <a:cs typeface="Calibri"/>
                <a:sym typeface="Calibri"/>
              </a:rPr>
              <a:t> to </a:t>
            </a:r>
            <a:r>
              <a:rPr lang="en" sz="2133" u="sng" dirty="0">
                <a:solidFill>
                  <a:schemeClr val="dk1"/>
                </a:solidFill>
                <a:latin typeface="Calibri"/>
                <a:ea typeface="Calibri"/>
                <a:cs typeface="Calibri"/>
                <a:sym typeface="Calibri"/>
              </a:rPr>
              <a:t>ulnar artery</a:t>
            </a:r>
            <a:r>
              <a:rPr lang="en" sz="2133" dirty="0">
                <a:solidFill>
                  <a:schemeClr val="dk1"/>
                </a:solidFill>
                <a:latin typeface="Calibri"/>
                <a:ea typeface="Calibri"/>
                <a:cs typeface="Calibri"/>
                <a:sym typeface="Calibri"/>
              </a:rPr>
              <a:t>.</a:t>
            </a:r>
          </a:p>
          <a:p>
            <a:pPr>
              <a:spcBef>
                <a:spcPts val="533"/>
              </a:spcBef>
              <a:buClr>
                <a:schemeClr val="dk1"/>
              </a:buClr>
              <a:buSzPct val="68750"/>
              <a:buNone/>
            </a:pPr>
            <a:r>
              <a:rPr lang="en" sz="2133" dirty="0">
                <a:solidFill>
                  <a:schemeClr val="dk1"/>
                </a:solidFill>
              </a:rPr>
              <a:t>• </a:t>
            </a:r>
            <a:r>
              <a:rPr lang="en" sz="2133" dirty="0">
                <a:solidFill>
                  <a:schemeClr val="dk1"/>
                </a:solidFill>
                <a:latin typeface="Calibri"/>
                <a:ea typeface="Calibri"/>
                <a:cs typeface="Calibri"/>
                <a:sym typeface="Calibri"/>
              </a:rPr>
              <a:t>Divides into : superficial and deep branches .</a:t>
            </a:r>
          </a:p>
        </p:txBody>
      </p:sp>
      <p:sp>
        <p:nvSpPr>
          <p:cNvPr id="12" name="Shape 74"/>
          <p:cNvSpPr txBox="1">
            <a:spLocks/>
          </p:cNvSpPr>
          <p:nvPr/>
        </p:nvSpPr>
        <p:spPr>
          <a:xfrm>
            <a:off x="415600" y="254525"/>
            <a:ext cx="11360800" cy="1198941"/>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GB" sz="4000" b="1" dirty="0"/>
              <a:t>U</a:t>
            </a:r>
            <a:r>
              <a:rPr lang="en" sz="4000" b="1" dirty="0"/>
              <a:t>lnar Nerve</a:t>
            </a:r>
          </a:p>
          <a:p>
            <a:r>
              <a:rPr lang="en" sz="4000" dirty="0"/>
              <a:t>Course (cont)</a:t>
            </a:r>
          </a:p>
        </p:txBody>
      </p:sp>
      <p:grpSp>
        <p:nvGrpSpPr>
          <p:cNvPr id="6" name="Group 5"/>
          <p:cNvGrpSpPr/>
          <p:nvPr/>
        </p:nvGrpSpPr>
        <p:grpSpPr>
          <a:xfrm>
            <a:off x="7264767" y="0"/>
            <a:ext cx="4511633" cy="4301052"/>
            <a:chOff x="7680268" y="70001"/>
            <a:chExt cx="4511633" cy="6717999"/>
          </a:xfrm>
        </p:grpSpPr>
        <p:pic>
          <p:nvPicPr>
            <p:cNvPr id="175" name="Shape 175"/>
            <p:cNvPicPr preferRelativeResize="0"/>
            <p:nvPr/>
          </p:nvPicPr>
          <p:blipFill>
            <a:blip r:embed="rId3">
              <a:alphaModFix/>
            </a:blip>
            <a:stretch>
              <a:fillRect/>
            </a:stretch>
          </p:blipFill>
          <p:spPr>
            <a:xfrm>
              <a:off x="7680268" y="70001"/>
              <a:ext cx="4511633" cy="6717999"/>
            </a:xfrm>
            <a:prstGeom prst="rect">
              <a:avLst/>
            </a:prstGeom>
            <a:noFill/>
            <a:ln>
              <a:noFill/>
            </a:ln>
          </p:spPr>
        </p:pic>
        <p:sp>
          <p:nvSpPr>
            <p:cNvPr id="4" name="Rectangle 3"/>
            <p:cNvSpPr/>
            <p:nvPr/>
          </p:nvSpPr>
          <p:spPr>
            <a:xfrm>
              <a:off x="10919012" y="5580529"/>
              <a:ext cx="857388" cy="202165"/>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6" name="Rectangle 15"/>
            <p:cNvSpPr/>
            <p:nvPr/>
          </p:nvSpPr>
          <p:spPr>
            <a:xfrm>
              <a:off x="10798977" y="1581350"/>
              <a:ext cx="857388" cy="202165"/>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Rectangle 16"/>
            <p:cNvSpPr/>
            <p:nvPr/>
          </p:nvSpPr>
          <p:spPr>
            <a:xfrm>
              <a:off x="11106611" y="1203038"/>
              <a:ext cx="822960" cy="27432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pic>
        <p:nvPicPr>
          <p:cNvPr id="20" name="Picture 19" descr="E:\hand-wrist\scan0004.jpg"/>
          <p:cNvPicPr>
            <a:picLocks noGrp="1" noChangeAspect="1" noChangeArrowheads="1"/>
          </p:cNvPicPr>
          <p:nvPr/>
        </p:nvPicPr>
        <p:blipFill>
          <a:blip r:embed="rId4" cstate="print">
            <a:lum/>
          </a:blip>
          <a:srcRect l="3323" t="2569"/>
          <a:stretch>
            <a:fillRect/>
          </a:stretch>
        </p:blipFill>
        <p:spPr bwMode="auto">
          <a:xfrm>
            <a:off x="7360780" y="4301052"/>
            <a:ext cx="4319605" cy="2490628"/>
          </a:xfrm>
          <a:prstGeom prst="rect">
            <a:avLst/>
          </a:prstGeom>
          <a:noFill/>
          <a:ln w="12700">
            <a:solidFill>
              <a:schemeClr val="tx1"/>
            </a:solidFill>
          </a:ln>
        </p:spPr>
      </p:pic>
      <p:sp>
        <p:nvSpPr>
          <p:cNvPr id="21" name="Rectangle 20"/>
          <p:cNvSpPr/>
          <p:nvPr/>
        </p:nvSpPr>
        <p:spPr>
          <a:xfrm>
            <a:off x="8002226" y="6108699"/>
            <a:ext cx="367074" cy="81261"/>
          </a:xfrm>
          <a:prstGeom prst="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2" name="Rectangle 21"/>
          <p:cNvSpPr/>
          <p:nvPr/>
        </p:nvSpPr>
        <p:spPr>
          <a:xfrm>
            <a:off x="7976826" y="6461738"/>
            <a:ext cx="919524" cy="91462"/>
          </a:xfrm>
          <a:prstGeom prst="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8" name="Straight Arrow Connector 7"/>
          <p:cNvCxnSpPr/>
          <p:nvPr/>
        </p:nvCxnSpPr>
        <p:spPr>
          <a:xfrm flipV="1">
            <a:off x="6007100" y="3657427"/>
            <a:ext cx="3327400" cy="6436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732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9" name="Shape 189"/>
          <p:cNvPicPr preferRelativeResize="0"/>
          <p:nvPr/>
        </p:nvPicPr>
        <p:blipFill>
          <a:blip r:embed="rId3">
            <a:alphaModFix/>
          </a:blip>
          <a:stretch>
            <a:fillRect/>
          </a:stretch>
        </p:blipFill>
        <p:spPr>
          <a:xfrm>
            <a:off x="-1" y="1207182"/>
            <a:ext cx="12192001" cy="3659668"/>
          </a:xfrm>
          <a:prstGeom prst="rect">
            <a:avLst/>
          </a:prstGeom>
          <a:noFill/>
          <a:ln>
            <a:noFill/>
          </a:ln>
        </p:spPr>
      </p:pic>
      <p:sp>
        <p:nvSpPr>
          <p:cNvPr id="188" name="Shape 188"/>
          <p:cNvSpPr txBox="1">
            <a:spLocks noGrp="1"/>
          </p:cNvSpPr>
          <p:nvPr>
            <p:ph type="body" idx="1"/>
          </p:nvPr>
        </p:nvSpPr>
        <p:spPr>
          <a:xfrm>
            <a:off x="208892" y="1238884"/>
            <a:ext cx="11360800" cy="678067"/>
          </a:xfrm>
          <a:prstGeom prst="rect">
            <a:avLst/>
          </a:prstGeom>
        </p:spPr>
        <p:txBody>
          <a:bodyPr vert="horz" lIns="121900" tIns="121900" rIns="121900" bIns="121900" rtlCol="0" anchor="t" anchorCtr="0">
            <a:noAutofit/>
          </a:bodyPr>
          <a:lstStyle/>
          <a:p>
            <a:pPr marL="304793" indent="0">
              <a:buNone/>
            </a:pPr>
            <a:r>
              <a:rPr lang="en" sz="2000" dirty="0">
                <a:latin typeface="Calibri"/>
                <a:ea typeface="Calibri"/>
                <a:cs typeface="Calibri"/>
                <a:sym typeface="Calibri"/>
              </a:rPr>
              <a:t>It has </a:t>
            </a:r>
            <a:r>
              <a:rPr lang="en" sz="2000" u="sng" dirty="0">
                <a:solidFill>
                  <a:srgbClr val="FF0000"/>
                </a:solidFill>
                <a:latin typeface="Calibri"/>
                <a:ea typeface="Calibri"/>
                <a:cs typeface="Calibri"/>
                <a:sym typeface="Calibri"/>
              </a:rPr>
              <a:t>no</a:t>
            </a:r>
            <a:r>
              <a:rPr lang="en" sz="2000" dirty="0">
                <a:latin typeface="Calibri"/>
                <a:ea typeface="Calibri"/>
                <a:cs typeface="Calibri"/>
                <a:sym typeface="Calibri"/>
              </a:rPr>
              <a:t> branches in the arm </a:t>
            </a:r>
            <a:r>
              <a:rPr lang="en" sz="2000" dirty="0">
                <a:solidFill>
                  <a:schemeClr val="bg1">
                    <a:lumMod val="65000"/>
                  </a:schemeClr>
                </a:solidFill>
                <a:latin typeface="Calibri"/>
                <a:ea typeface="Calibri"/>
                <a:cs typeface="Calibri"/>
                <a:sym typeface="Calibri"/>
              </a:rPr>
              <a:t>or axilla</a:t>
            </a:r>
          </a:p>
          <a:p>
            <a:pPr>
              <a:buNone/>
            </a:pPr>
            <a:endParaRPr sz="2000" dirty="0">
              <a:solidFill>
                <a:srgbClr val="0000FF"/>
              </a:solidFill>
              <a:latin typeface="Calibri"/>
              <a:ea typeface="Calibri"/>
              <a:cs typeface="Calibri"/>
              <a:sym typeface="Calibri"/>
            </a:endParaRPr>
          </a:p>
          <a:p>
            <a:pPr>
              <a:buNone/>
            </a:pPr>
            <a:endParaRPr sz="2000" dirty="0"/>
          </a:p>
        </p:txBody>
      </p:sp>
      <p:sp>
        <p:nvSpPr>
          <p:cNvPr id="6" name="Shape 74"/>
          <p:cNvSpPr txBox="1">
            <a:spLocks/>
          </p:cNvSpPr>
          <p:nvPr/>
        </p:nvSpPr>
        <p:spPr>
          <a:xfrm>
            <a:off x="415600" y="46183"/>
            <a:ext cx="11360800" cy="1198941"/>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GB" sz="4000" b="1" dirty="0"/>
              <a:t>U</a:t>
            </a:r>
            <a:r>
              <a:rPr lang="en" sz="4000" b="1" dirty="0"/>
              <a:t>lnar Nerve</a:t>
            </a:r>
          </a:p>
          <a:p>
            <a:r>
              <a:rPr lang="en-GB" sz="4000" dirty="0"/>
              <a:t>B</a:t>
            </a:r>
            <a:r>
              <a:rPr lang="en" sz="4000" dirty="0"/>
              <a:t>ranches </a:t>
            </a:r>
          </a:p>
        </p:txBody>
      </p:sp>
      <p:grpSp>
        <p:nvGrpSpPr>
          <p:cNvPr id="7" name="Group 6"/>
          <p:cNvGrpSpPr/>
          <p:nvPr/>
        </p:nvGrpSpPr>
        <p:grpSpPr>
          <a:xfrm>
            <a:off x="1526399" y="4325257"/>
            <a:ext cx="2363429" cy="2481943"/>
            <a:chOff x="1259700" y="1399316"/>
            <a:chExt cx="4114800" cy="5319565"/>
          </a:xfrm>
        </p:grpSpPr>
        <p:pic>
          <p:nvPicPr>
            <p:cNvPr id="8" name="Shape 195"/>
            <p:cNvPicPr preferRelativeResize="0"/>
            <p:nvPr/>
          </p:nvPicPr>
          <p:blipFill>
            <a:blip r:embed="rId4">
              <a:alphaModFix/>
            </a:blip>
            <a:stretch>
              <a:fillRect/>
            </a:stretch>
          </p:blipFill>
          <p:spPr>
            <a:xfrm>
              <a:off x="1259700" y="1399316"/>
              <a:ext cx="4114800" cy="5319565"/>
            </a:xfrm>
            <a:prstGeom prst="rect">
              <a:avLst/>
            </a:prstGeom>
            <a:noFill/>
            <a:ln>
              <a:noFill/>
            </a:ln>
          </p:spPr>
        </p:pic>
        <p:sp>
          <p:nvSpPr>
            <p:cNvPr id="9" name="Shape 196"/>
            <p:cNvSpPr/>
            <p:nvPr/>
          </p:nvSpPr>
          <p:spPr>
            <a:xfrm>
              <a:off x="4207500" y="1594033"/>
              <a:ext cx="889600" cy="259600"/>
            </a:xfrm>
            <a:prstGeom prst="rect">
              <a:avLst/>
            </a:prstGeom>
            <a:noFill/>
            <a:ln w="9525"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1867"/>
            </a:p>
          </p:txBody>
        </p:sp>
        <p:sp>
          <p:nvSpPr>
            <p:cNvPr id="10" name="Shape 197"/>
            <p:cNvSpPr/>
            <p:nvPr/>
          </p:nvSpPr>
          <p:spPr>
            <a:xfrm>
              <a:off x="4207500" y="3855300"/>
              <a:ext cx="1001200" cy="407600"/>
            </a:xfrm>
            <a:prstGeom prst="rect">
              <a:avLst/>
            </a:prstGeom>
            <a:noFill/>
            <a:ln w="9525"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1867"/>
            </a:p>
          </p:txBody>
        </p:sp>
        <p:sp>
          <p:nvSpPr>
            <p:cNvPr id="11" name="Shape 198"/>
            <p:cNvSpPr/>
            <p:nvPr/>
          </p:nvSpPr>
          <p:spPr>
            <a:xfrm>
              <a:off x="4207500" y="5226900"/>
              <a:ext cx="1001200" cy="482000"/>
            </a:xfrm>
            <a:prstGeom prst="rect">
              <a:avLst/>
            </a:prstGeom>
            <a:noFill/>
            <a:ln w="9525"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1867"/>
            </a:p>
          </p:txBody>
        </p:sp>
      </p:grpSp>
      <p:pic>
        <p:nvPicPr>
          <p:cNvPr id="12" name="Shape 200" descr="Picture4.png"/>
          <p:cNvPicPr preferRelativeResize="0"/>
          <p:nvPr/>
        </p:nvPicPr>
        <p:blipFill rotWithShape="1">
          <a:blip r:embed="rId5">
            <a:alphaModFix/>
          </a:blip>
          <a:srcRect l="2014" t="4081" r="2615" b="3632"/>
          <a:stretch/>
        </p:blipFill>
        <p:spPr>
          <a:xfrm>
            <a:off x="9427601" y="4995813"/>
            <a:ext cx="2348799" cy="1411345"/>
          </a:xfrm>
          <a:prstGeom prst="rect">
            <a:avLst/>
          </a:prstGeom>
          <a:noFill/>
          <a:ln>
            <a:noFill/>
          </a:ln>
        </p:spPr>
      </p:pic>
      <p:pic>
        <p:nvPicPr>
          <p:cNvPr id="13" name="Shape 201"/>
          <p:cNvPicPr preferRelativeResize="0"/>
          <p:nvPr/>
        </p:nvPicPr>
        <p:blipFill rotWithShape="1">
          <a:blip r:embed="rId6">
            <a:alphaModFix/>
          </a:blip>
          <a:srcRect l="1526" t="2773" r="1252" b="3287"/>
          <a:stretch/>
        </p:blipFill>
        <p:spPr>
          <a:xfrm>
            <a:off x="5889292" y="4952747"/>
            <a:ext cx="2683208" cy="1626181"/>
          </a:xfrm>
          <a:prstGeom prst="rect">
            <a:avLst/>
          </a:prstGeom>
          <a:noFill/>
          <a:ln>
            <a:noFill/>
          </a:ln>
        </p:spPr>
      </p:pic>
    </p:spTree>
    <p:extLst>
      <p:ext uri="{BB962C8B-B14F-4D97-AF65-F5344CB8AC3E}">
        <p14:creationId xmlns:p14="http://schemas.microsoft.com/office/powerpoint/2010/main" val="3000471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p:cNvPicPr preferRelativeResize="0"/>
          <p:nvPr/>
        </p:nvPicPr>
        <p:blipFill>
          <a:blip r:embed="rId3">
            <a:alphaModFix/>
          </a:blip>
          <a:stretch>
            <a:fillRect/>
          </a:stretch>
        </p:blipFill>
        <p:spPr>
          <a:xfrm>
            <a:off x="2881092" y="3850215"/>
            <a:ext cx="2961733" cy="2798800"/>
          </a:xfrm>
          <a:prstGeom prst="rect">
            <a:avLst/>
          </a:prstGeom>
          <a:noFill/>
          <a:ln>
            <a:noFill/>
          </a:ln>
        </p:spPr>
      </p:pic>
      <p:pic>
        <p:nvPicPr>
          <p:cNvPr id="207" name="Shape 207"/>
          <p:cNvPicPr preferRelativeResize="0"/>
          <p:nvPr/>
        </p:nvPicPr>
        <p:blipFill>
          <a:blip r:embed="rId4">
            <a:alphaModFix/>
          </a:blip>
          <a:stretch>
            <a:fillRect/>
          </a:stretch>
        </p:blipFill>
        <p:spPr>
          <a:xfrm>
            <a:off x="79512" y="3850216"/>
            <a:ext cx="2817300" cy="2798799"/>
          </a:xfrm>
          <a:prstGeom prst="rect">
            <a:avLst/>
          </a:prstGeom>
          <a:noFill/>
          <a:ln>
            <a:noFill/>
          </a:ln>
        </p:spPr>
      </p:pic>
      <p:sp>
        <p:nvSpPr>
          <p:cNvPr id="208" name="Shape 208"/>
          <p:cNvSpPr txBox="1">
            <a:spLocks noGrp="1"/>
          </p:cNvSpPr>
          <p:nvPr>
            <p:ph type="title"/>
          </p:nvPr>
        </p:nvSpPr>
        <p:spPr>
          <a:xfrm>
            <a:off x="75101" y="1269726"/>
            <a:ext cx="7276400" cy="763600"/>
          </a:xfrm>
          <a:prstGeom prst="rect">
            <a:avLst/>
          </a:prstGeom>
        </p:spPr>
        <p:txBody>
          <a:bodyPr vert="horz" lIns="121900" tIns="121900" rIns="121900" bIns="121900" rtlCol="0" anchor="t" anchorCtr="0">
            <a:noAutofit/>
          </a:bodyPr>
          <a:lstStyle/>
          <a:p>
            <a:r>
              <a:rPr lang="en" sz="2400" dirty="0"/>
              <a:t>Branches of </a:t>
            </a:r>
            <a:r>
              <a:rPr lang="en" sz="2400" b="1" dirty="0">
                <a:solidFill>
                  <a:srgbClr val="000000"/>
                </a:solidFill>
              </a:rPr>
              <a:t>Superficial</a:t>
            </a:r>
            <a:r>
              <a:rPr lang="en" sz="2400" dirty="0"/>
              <a:t> Terminal Branch:</a:t>
            </a:r>
          </a:p>
          <a:p>
            <a:endParaRPr dirty="0"/>
          </a:p>
        </p:txBody>
      </p:sp>
      <p:sp>
        <p:nvSpPr>
          <p:cNvPr id="209" name="Shape 209"/>
          <p:cNvSpPr txBox="1"/>
          <p:nvPr/>
        </p:nvSpPr>
        <p:spPr>
          <a:xfrm>
            <a:off x="415600" y="1651527"/>
            <a:ext cx="5393600" cy="2111105"/>
          </a:xfrm>
          <a:prstGeom prst="rect">
            <a:avLst/>
          </a:prstGeom>
          <a:noFill/>
          <a:ln>
            <a:noFill/>
          </a:ln>
        </p:spPr>
        <p:txBody>
          <a:bodyPr lIns="121900" tIns="121900" rIns="121900" bIns="121900" anchor="t" anchorCtr="0">
            <a:noAutofit/>
          </a:bodyPr>
          <a:lstStyle/>
          <a:p>
            <a:r>
              <a:rPr lang="en" sz="2000" b="1" dirty="0">
                <a:solidFill>
                  <a:schemeClr val="tx1"/>
                </a:solidFill>
                <a:latin typeface="+mn-lt"/>
              </a:rPr>
              <a:t>1.  Muscular:</a:t>
            </a:r>
          </a:p>
          <a:p>
            <a:pPr marL="463550" indent="-311150">
              <a:buSzPct val="100000"/>
              <a:buFont typeface="Arial" panose="020B0604020202020204" pitchFamily="34" charset="0"/>
              <a:buChar char="•"/>
            </a:pPr>
            <a:r>
              <a:rPr lang="en" sz="2000" dirty="0">
                <a:latin typeface="+mn-lt"/>
              </a:rPr>
              <a:t>Palmaris Brevis. </a:t>
            </a:r>
          </a:p>
          <a:p>
            <a:endParaRPr sz="2000" dirty="0">
              <a:latin typeface="+mn-lt"/>
            </a:endParaRPr>
          </a:p>
          <a:p>
            <a:r>
              <a:rPr lang="en" sz="2000" b="1" dirty="0">
                <a:solidFill>
                  <a:schemeClr val="tx1"/>
                </a:solidFill>
                <a:latin typeface="+mn-lt"/>
              </a:rPr>
              <a:t>2.  Cutaneous:</a:t>
            </a:r>
          </a:p>
          <a:p>
            <a:pPr marL="463550" indent="-311150">
              <a:buSzPct val="100000"/>
              <a:buFont typeface="Arial" panose="020B0604020202020204" pitchFamily="34" charset="0"/>
              <a:buChar char="•"/>
            </a:pPr>
            <a:r>
              <a:rPr lang="en" sz="2000" dirty="0">
                <a:latin typeface="+mn-lt"/>
              </a:rPr>
              <a:t>Skin over the Palmar aspect of the </a:t>
            </a:r>
            <a:r>
              <a:rPr lang="en" sz="2000" dirty="0">
                <a:solidFill>
                  <a:srgbClr val="FF0000"/>
                </a:solidFill>
                <a:latin typeface="+mn-lt"/>
              </a:rPr>
              <a:t>medial</a:t>
            </a:r>
            <a:r>
              <a:rPr lang="en" sz="2000" dirty="0">
                <a:latin typeface="+mn-lt"/>
              </a:rPr>
              <a:t>    1+ ½ fingers (including nail beds).</a:t>
            </a:r>
          </a:p>
        </p:txBody>
      </p:sp>
      <p:cxnSp>
        <p:nvCxnSpPr>
          <p:cNvPr id="210" name="Shape 210"/>
          <p:cNvCxnSpPr/>
          <p:nvPr/>
        </p:nvCxnSpPr>
        <p:spPr>
          <a:xfrm>
            <a:off x="5908708" y="1487606"/>
            <a:ext cx="0" cy="5147794"/>
          </a:xfrm>
          <a:prstGeom prst="straightConnector1">
            <a:avLst/>
          </a:prstGeom>
          <a:noFill/>
          <a:ln w="9525" cap="flat" cmpd="sng">
            <a:solidFill>
              <a:schemeClr val="dk2"/>
            </a:solidFill>
            <a:prstDash val="solid"/>
            <a:round/>
            <a:headEnd type="none" w="lg" len="lg"/>
            <a:tailEnd type="none" w="lg" len="lg"/>
          </a:ln>
        </p:spPr>
      </p:cxnSp>
      <p:sp>
        <p:nvSpPr>
          <p:cNvPr id="211" name="Shape 211"/>
          <p:cNvSpPr txBox="1">
            <a:spLocks noGrp="1"/>
          </p:cNvSpPr>
          <p:nvPr>
            <p:ph type="title"/>
          </p:nvPr>
        </p:nvSpPr>
        <p:spPr>
          <a:xfrm>
            <a:off x="6008217" y="1269726"/>
            <a:ext cx="5729600" cy="763600"/>
          </a:xfrm>
          <a:prstGeom prst="rect">
            <a:avLst/>
          </a:prstGeom>
        </p:spPr>
        <p:txBody>
          <a:bodyPr vert="horz" lIns="121900" tIns="121900" rIns="121900" bIns="121900" rtlCol="0" anchor="t" anchorCtr="0">
            <a:noAutofit/>
          </a:bodyPr>
          <a:lstStyle/>
          <a:p>
            <a:r>
              <a:rPr lang="en" sz="2400" dirty="0"/>
              <a:t>Branches of </a:t>
            </a:r>
            <a:r>
              <a:rPr lang="en" sz="2400" b="1" dirty="0"/>
              <a:t>Deep</a:t>
            </a:r>
            <a:r>
              <a:rPr lang="en" sz="2400" dirty="0"/>
              <a:t> Terminal Branch:</a:t>
            </a:r>
          </a:p>
          <a:p>
            <a:endParaRPr dirty="0"/>
          </a:p>
        </p:txBody>
      </p:sp>
      <p:sp>
        <p:nvSpPr>
          <p:cNvPr id="212" name="Shape 212"/>
          <p:cNvSpPr txBox="1"/>
          <p:nvPr/>
        </p:nvSpPr>
        <p:spPr>
          <a:xfrm>
            <a:off x="6096000" y="1651526"/>
            <a:ext cx="5910800" cy="3058400"/>
          </a:xfrm>
          <a:prstGeom prst="rect">
            <a:avLst/>
          </a:prstGeom>
          <a:noFill/>
          <a:ln>
            <a:noFill/>
          </a:ln>
        </p:spPr>
        <p:txBody>
          <a:bodyPr lIns="121900" tIns="121900" rIns="121900" bIns="121900" anchor="t" anchorCtr="0">
            <a:noAutofit/>
          </a:bodyPr>
          <a:lstStyle/>
          <a:p>
            <a:pPr marL="395288" indent="-395288">
              <a:buSzPct val="100000"/>
              <a:buAutoNum type="arabicPeriod"/>
            </a:pPr>
            <a:r>
              <a:rPr lang="en" sz="2000" b="1" dirty="0">
                <a:solidFill>
                  <a:schemeClr val="tx1"/>
                </a:solidFill>
                <a:latin typeface="+mn-lt"/>
              </a:rPr>
              <a:t>Muscular:</a:t>
            </a:r>
          </a:p>
          <a:p>
            <a:pPr marL="495300" indent="-342900">
              <a:buSzPct val="100000"/>
              <a:buFont typeface="Arial" panose="020B0604020202020204" pitchFamily="34" charset="0"/>
              <a:buChar char="•"/>
            </a:pPr>
            <a:r>
              <a:rPr lang="en" sz="2000" dirty="0">
                <a:latin typeface="+mn-lt"/>
              </a:rPr>
              <a:t>Hypothenar Eminence.</a:t>
            </a:r>
          </a:p>
          <a:p>
            <a:pPr marL="495300" indent="-342900">
              <a:buSzPct val="100000"/>
              <a:buFont typeface="Arial" panose="020B0604020202020204" pitchFamily="34" charset="0"/>
              <a:buChar char="•"/>
            </a:pPr>
            <a:r>
              <a:rPr lang="en" sz="2000" dirty="0">
                <a:latin typeface="+mn-lt"/>
              </a:rPr>
              <a:t>All Interossei (Palmar &amp; Dorsal).</a:t>
            </a:r>
          </a:p>
          <a:p>
            <a:pPr marL="495300" indent="-342900">
              <a:buSzPct val="100000"/>
              <a:buFont typeface="Arial" panose="020B0604020202020204" pitchFamily="34" charset="0"/>
              <a:buChar char="•"/>
            </a:pPr>
            <a:r>
              <a:rPr lang="en" sz="2000" dirty="0">
                <a:solidFill>
                  <a:srgbClr val="FF0000"/>
                </a:solidFill>
                <a:latin typeface="+mn-lt"/>
              </a:rPr>
              <a:t>3</a:t>
            </a:r>
            <a:r>
              <a:rPr lang="en" sz="2000" baseline="30000" dirty="0">
                <a:solidFill>
                  <a:srgbClr val="FF0000"/>
                </a:solidFill>
                <a:latin typeface="+mn-lt"/>
              </a:rPr>
              <a:t>rd</a:t>
            </a:r>
            <a:r>
              <a:rPr lang="en" sz="2000" dirty="0">
                <a:latin typeface="+mn-lt"/>
              </a:rPr>
              <a:t> &amp; </a:t>
            </a:r>
            <a:r>
              <a:rPr lang="en" sz="2000" dirty="0">
                <a:solidFill>
                  <a:srgbClr val="FF0000"/>
                </a:solidFill>
                <a:latin typeface="+mn-lt"/>
              </a:rPr>
              <a:t>4</a:t>
            </a:r>
            <a:r>
              <a:rPr lang="en" sz="2000" baseline="30000" dirty="0">
                <a:solidFill>
                  <a:srgbClr val="FF0000"/>
                </a:solidFill>
                <a:latin typeface="+mn-lt"/>
              </a:rPr>
              <a:t>th</a:t>
            </a:r>
            <a:r>
              <a:rPr lang="en" sz="2000" dirty="0">
                <a:latin typeface="+mn-lt"/>
              </a:rPr>
              <a:t> Lumbricals.</a:t>
            </a:r>
          </a:p>
          <a:p>
            <a:pPr marL="495300" indent="-342900">
              <a:buSzPct val="100000"/>
              <a:buFont typeface="Arial" panose="020B0604020202020204" pitchFamily="34" charset="0"/>
              <a:buChar char="•"/>
            </a:pPr>
            <a:r>
              <a:rPr lang="en" sz="2000" dirty="0">
                <a:latin typeface="+mn-lt"/>
              </a:rPr>
              <a:t>Adductor pollicis. </a:t>
            </a:r>
          </a:p>
          <a:p>
            <a:endParaRPr sz="2000" dirty="0">
              <a:latin typeface="+mn-lt"/>
            </a:endParaRPr>
          </a:p>
          <a:p>
            <a:r>
              <a:rPr lang="en" sz="2000" b="1" dirty="0">
                <a:solidFill>
                  <a:schemeClr val="tx1"/>
                </a:solidFill>
                <a:latin typeface="+mn-lt"/>
              </a:rPr>
              <a:t>2.    Articular</a:t>
            </a:r>
            <a:r>
              <a:rPr lang="en" sz="2000" dirty="0">
                <a:solidFill>
                  <a:srgbClr val="0000FF"/>
                </a:solidFill>
                <a:latin typeface="+mn-lt"/>
              </a:rPr>
              <a:t>:</a:t>
            </a:r>
          </a:p>
          <a:p>
            <a:pPr marL="495300" indent="-342900">
              <a:buSzPct val="100000"/>
              <a:buFont typeface="Arial" panose="020B0604020202020204" pitchFamily="34" charset="0"/>
              <a:buChar char="•"/>
            </a:pPr>
            <a:r>
              <a:rPr lang="en" sz="2000" dirty="0">
                <a:solidFill>
                  <a:srgbClr val="FF0000"/>
                </a:solidFill>
                <a:latin typeface="+mn-lt"/>
              </a:rPr>
              <a:t>Carpal </a:t>
            </a:r>
            <a:r>
              <a:rPr lang="en" sz="2000" dirty="0">
                <a:latin typeface="+mn-lt"/>
              </a:rPr>
              <a:t>joints.</a:t>
            </a:r>
          </a:p>
        </p:txBody>
      </p:sp>
      <p:pic>
        <p:nvPicPr>
          <p:cNvPr id="213" name="Shape 213"/>
          <p:cNvPicPr preferRelativeResize="0"/>
          <p:nvPr/>
        </p:nvPicPr>
        <p:blipFill>
          <a:blip r:embed="rId5">
            <a:alphaModFix/>
          </a:blip>
          <a:stretch>
            <a:fillRect/>
          </a:stretch>
        </p:blipFill>
        <p:spPr>
          <a:xfrm>
            <a:off x="8730419" y="3138985"/>
            <a:ext cx="3315074" cy="3537199"/>
          </a:xfrm>
          <a:prstGeom prst="rect">
            <a:avLst/>
          </a:prstGeom>
          <a:noFill/>
          <a:ln>
            <a:noFill/>
          </a:ln>
        </p:spPr>
      </p:pic>
      <p:sp>
        <p:nvSpPr>
          <p:cNvPr id="11" name="Shape 74"/>
          <p:cNvSpPr txBox="1">
            <a:spLocks/>
          </p:cNvSpPr>
          <p:nvPr/>
        </p:nvSpPr>
        <p:spPr>
          <a:xfrm>
            <a:off x="415600" y="46183"/>
            <a:ext cx="11360800" cy="1198941"/>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GB" sz="4000" b="1" dirty="0"/>
              <a:t>U</a:t>
            </a:r>
            <a:r>
              <a:rPr lang="en" sz="4000" b="1" dirty="0"/>
              <a:t>lnar Nerve</a:t>
            </a:r>
          </a:p>
          <a:p>
            <a:r>
              <a:rPr lang="en-GB" sz="4000" dirty="0"/>
              <a:t>B</a:t>
            </a:r>
            <a:r>
              <a:rPr lang="en" sz="4000" dirty="0"/>
              <a:t>ranches </a:t>
            </a:r>
          </a:p>
        </p:txBody>
      </p:sp>
    </p:spTree>
    <p:extLst>
      <p:ext uri="{BB962C8B-B14F-4D97-AF65-F5344CB8AC3E}">
        <p14:creationId xmlns:p14="http://schemas.microsoft.com/office/powerpoint/2010/main" val="1259076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Shape 219"/>
          <p:cNvSpPr txBox="1">
            <a:spLocks noGrp="1"/>
          </p:cNvSpPr>
          <p:nvPr>
            <p:ph type="body" idx="1"/>
          </p:nvPr>
        </p:nvSpPr>
        <p:spPr>
          <a:xfrm>
            <a:off x="415600" y="1400154"/>
            <a:ext cx="5608400" cy="3282400"/>
          </a:xfrm>
          <a:prstGeom prst="rect">
            <a:avLst/>
          </a:prstGeom>
        </p:spPr>
        <p:txBody>
          <a:bodyPr vert="horz" lIns="121900" tIns="121900" rIns="121900" bIns="121900" rtlCol="0" anchor="t" anchorCtr="0">
            <a:noAutofit/>
          </a:bodyPr>
          <a:lstStyle/>
          <a:p>
            <a:pPr>
              <a:buNone/>
            </a:pPr>
            <a:r>
              <a:rPr lang="en" sz="2400" b="1" dirty="0"/>
              <a:t>At the Elbow</a:t>
            </a:r>
            <a:r>
              <a:rPr lang="en" sz="2400" dirty="0"/>
              <a:t>:</a:t>
            </a:r>
          </a:p>
          <a:p>
            <a:pPr marL="609585" indent="-304792">
              <a:buClr>
                <a:srgbClr val="000000"/>
              </a:buClr>
            </a:pPr>
            <a:r>
              <a:rPr lang="en" sz="2200" dirty="0">
                <a:solidFill>
                  <a:srgbClr val="FF0000"/>
                </a:solidFill>
              </a:rPr>
              <a:t>Atrophy</a:t>
            </a:r>
            <a:r>
              <a:rPr lang="en" sz="2200" dirty="0">
                <a:solidFill>
                  <a:srgbClr val="000000"/>
                </a:solidFill>
              </a:rPr>
              <a:t> of Ulnar </a:t>
            </a:r>
            <a:r>
              <a:rPr lang="en" sz="2200" dirty="0">
                <a:solidFill>
                  <a:schemeClr val="bg1">
                    <a:lumMod val="65000"/>
                  </a:schemeClr>
                </a:solidFill>
              </a:rPr>
              <a:t>(medial) </a:t>
            </a:r>
            <a:r>
              <a:rPr lang="en" sz="2200" dirty="0">
                <a:solidFill>
                  <a:srgbClr val="000000"/>
                </a:solidFill>
              </a:rPr>
              <a:t>side of forearm. </a:t>
            </a:r>
          </a:p>
          <a:p>
            <a:pPr marL="609585" indent="-304792">
              <a:buClr>
                <a:srgbClr val="000000"/>
              </a:buClr>
            </a:pPr>
            <a:r>
              <a:rPr lang="en" sz="2200" dirty="0">
                <a:solidFill>
                  <a:srgbClr val="000000"/>
                </a:solidFill>
              </a:rPr>
              <a:t>Flexion of the wrist with </a:t>
            </a:r>
            <a:r>
              <a:rPr lang="en" sz="2200" u="sng" dirty="0">
                <a:solidFill>
                  <a:srgbClr val="FF0000"/>
                </a:solidFill>
              </a:rPr>
              <a:t>Abduction</a:t>
            </a:r>
            <a:r>
              <a:rPr lang="en" sz="2200" dirty="0">
                <a:solidFill>
                  <a:schemeClr val="bg1">
                    <a:lumMod val="65000"/>
                  </a:schemeClr>
                </a:solidFill>
              </a:rPr>
              <a:t>*</a:t>
            </a:r>
            <a:r>
              <a:rPr lang="en" sz="2200" dirty="0">
                <a:solidFill>
                  <a:srgbClr val="000000"/>
                </a:solidFill>
              </a:rPr>
              <a:t>. </a:t>
            </a:r>
          </a:p>
          <a:p>
            <a:pPr marL="609585" indent="-304792">
              <a:buClr>
                <a:srgbClr val="000000"/>
              </a:buClr>
            </a:pPr>
            <a:r>
              <a:rPr lang="en" sz="2200" dirty="0">
                <a:solidFill>
                  <a:srgbClr val="000000"/>
                </a:solidFill>
              </a:rPr>
              <a:t>Claw hand.</a:t>
            </a:r>
          </a:p>
          <a:p>
            <a:pPr marL="609585" indent="-304792">
              <a:buClr>
                <a:srgbClr val="000000"/>
              </a:buClr>
            </a:pPr>
            <a:r>
              <a:rPr lang="en" sz="2200" dirty="0">
                <a:solidFill>
                  <a:srgbClr val="000000"/>
                </a:solidFill>
              </a:rPr>
              <a:t>Wasting of </a:t>
            </a:r>
            <a:r>
              <a:rPr lang="en" sz="2200" dirty="0">
                <a:solidFill>
                  <a:srgbClr val="FF0000"/>
                </a:solidFill>
              </a:rPr>
              <a:t>Hypothenar Eminence.</a:t>
            </a:r>
          </a:p>
          <a:p>
            <a:pPr>
              <a:buNone/>
            </a:pPr>
            <a:endParaRPr sz="2200" dirty="0">
              <a:solidFill>
                <a:srgbClr val="000000"/>
              </a:solidFill>
            </a:endParaRPr>
          </a:p>
        </p:txBody>
      </p:sp>
      <p:cxnSp>
        <p:nvCxnSpPr>
          <p:cNvPr id="220" name="Shape 220"/>
          <p:cNvCxnSpPr/>
          <p:nvPr/>
        </p:nvCxnSpPr>
        <p:spPr>
          <a:xfrm flipH="1">
            <a:off x="6106800" y="1705970"/>
            <a:ext cx="0" cy="4503230"/>
          </a:xfrm>
          <a:prstGeom prst="straightConnector1">
            <a:avLst/>
          </a:prstGeom>
          <a:noFill/>
          <a:ln w="9525" cap="flat" cmpd="sng">
            <a:solidFill>
              <a:schemeClr val="dk2"/>
            </a:solidFill>
            <a:prstDash val="solid"/>
            <a:round/>
            <a:headEnd type="none" w="lg" len="lg"/>
            <a:tailEnd type="none" w="lg" len="lg"/>
          </a:ln>
        </p:spPr>
      </p:cxnSp>
      <p:sp>
        <p:nvSpPr>
          <p:cNvPr id="221" name="Shape 221"/>
          <p:cNvSpPr txBox="1"/>
          <p:nvPr/>
        </p:nvSpPr>
        <p:spPr>
          <a:xfrm>
            <a:off x="6766871" y="1445733"/>
            <a:ext cx="4133200" cy="3282400"/>
          </a:xfrm>
          <a:prstGeom prst="rect">
            <a:avLst/>
          </a:prstGeom>
          <a:noFill/>
          <a:ln>
            <a:noFill/>
          </a:ln>
        </p:spPr>
        <p:txBody>
          <a:bodyPr lIns="121900" tIns="121900" rIns="121900" bIns="121900" anchor="t" anchorCtr="0">
            <a:noAutofit/>
          </a:bodyPr>
          <a:lstStyle/>
          <a:p>
            <a:r>
              <a:rPr lang="en" sz="2400" b="1" dirty="0">
                <a:solidFill>
                  <a:schemeClr val="tx1"/>
                </a:solidFill>
                <a:latin typeface="+mn-lt"/>
              </a:rPr>
              <a:t>At the Wrist:</a:t>
            </a:r>
            <a:endParaRPr sz="2400" b="1" dirty="0">
              <a:solidFill>
                <a:srgbClr val="0000FF"/>
              </a:solidFill>
              <a:latin typeface="+mn-lt"/>
            </a:endParaRPr>
          </a:p>
          <a:p>
            <a:pPr marL="463550" indent="-311150">
              <a:buSzPct val="100000"/>
              <a:buFont typeface="Arial" panose="020B0604020202020204" pitchFamily="34" charset="0"/>
              <a:buChar char="•"/>
            </a:pPr>
            <a:r>
              <a:rPr lang="en" sz="2200" b="1" dirty="0">
                <a:solidFill>
                  <a:srgbClr val="FF0000"/>
                </a:solidFill>
                <a:latin typeface="+mn-lt"/>
              </a:rPr>
              <a:t>Claw Hand</a:t>
            </a:r>
            <a:r>
              <a:rPr lang="en" sz="2200" dirty="0">
                <a:latin typeface="+mn-lt"/>
              </a:rPr>
              <a:t>.</a:t>
            </a:r>
          </a:p>
          <a:p>
            <a:pPr marL="463550" indent="-311150">
              <a:buSzPct val="100000"/>
              <a:buFont typeface="Arial" panose="020B0604020202020204" pitchFamily="34" charset="0"/>
              <a:buChar char="•"/>
            </a:pPr>
            <a:r>
              <a:rPr lang="en" sz="2200" dirty="0">
                <a:latin typeface="+mn-lt"/>
              </a:rPr>
              <a:t>Wasting of </a:t>
            </a:r>
            <a:r>
              <a:rPr lang="en" sz="2200" dirty="0">
                <a:solidFill>
                  <a:srgbClr val="FF0000"/>
                </a:solidFill>
                <a:latin typeface="+mn-lt"/>
              </a:rPr>
              <a:t>Hypothenar Eminence</a:t>
            </a:r>
            <a:r>
              <a:rPr lang="en" sz="2200" dirty="0">
                <a:latin typeface="+mn-lt"/>
              </a:rPr>
              <a:t>.</a:t>
            </a:r>
          </a:p>
        </p:txBody>
      </p:sp>
      <p:pic>
        <p:nvPicPr>
          <p:cNvPr id="6" name="Content Placeholder 4" descr="6D123306"/>
          <p:cNvPicPr>
            <a:picLocks noGrp="1" noChangeAspect="1" noChangeArrowheads="1"/>
          </p:cNvPicPr>
          <p:nvPr/>
        </p:nvPicPr>
        <p:blipFill>
          <a:blip r:embed="rId3" cstate="print"/>
          <a:srcRect t="41953" r="67870" b="3470"/>
          <a:stretch>
            <a:fillRect/>
          </a:stretch>
        </p:blipFill>
        <p:spPr>
          <a:xfrm>
            <a:off x="1209128" y="3308679"/>
            <a:ext cx="4021343" cy="2344689"/>
          </a:xfrm>
          <a:prstGeom prst="rect">
            <a:avLst/>
          </a:prstGeom>
          <a:noFill/>
          <a:ln w="57150">
            <a:noFill/>
          </a:ln>
        </p:spPr>
      </p:pic>
      <p:cxnSp>
        <p:nvCxnSpPr>
          <p:cNvPr id="7" name="Straight Arrow Connector 6"/>
          <p:cNvCxnSpPr/>
          <p:nvPr/>
        </p:nvCxnSpPr>
        <p:spPr>
          <a:xfrm>
            <a:off x="3382703" y="5182370"/>
            <a:ext cx="3048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382703" y="5556090"/>
            <a:ext cx="152400" cy="1773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Shape 74"/>
          <p:cNvSpPr txBox="1">
            <a:spLocks/>
          </p:cNvSpPr>
          <p:nvPr/>
        </p:nvSpPr>
        <p:spPr>
          <a:xfrm>
            <a:off x="415600" y="46183"/>
            <a:ext cx="11360800" cy="1198941"/>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GB" sz="4000" b="1" dirty="0"/>
              <a:t>U</a:t>
            </a:r>
            <a:r>
              <a:rPr lang="en" sz="4000" b="1" dirty="0"/>
              <a:t>lnar Nerve</a:t>
            </a:r>
          </a:p>
          <a:p>
            <a:r>
              <a:rPr lang="en-US" sz="4000" dirty="0"/>
              <a:t>Injury</a:t>
            </a:r>
            <a:endParaRPr lang="en" sz="4000" dirty="0"/>
          </a:p>
        </p:txBody>
      </p:sp>
      <p:pic>
        <p:nvPicPr>
          <p:cNvPr id="18" name="Content Placeholder 4" descr="67E0BEE"/>
          <p:cNvPicPr>
            <a:picLocks noGrp="1" noChangeAspect="1" noChangeArrowheads="1"/>
          </p:cNvPicPr>
          <p:nvPr/>
        </p:nvPicPr>
        <p:blipFill>
          <a:blip r:embed="rId4" cstate="print"/>
          <a:srcRect l="3067" t="6061" r="58485" b="10603"/>
          <a:stretch>
            <a:fillRect/>
          </a:stretch>
        </p:blipFill>
        <p:spPr>
          <a:xfrm>
            <a:off x="7247652" y="3184032"/>
            <a:ext cx="3179238" cy="3427858"/>
          </a:xfrm>
          <a:prstGeom prst="rect">
            <a:avLst/>
          </a:prstGeom>
          <a:noFill/>
          <a:ln w="57150">
            <a:solidFill>
              <a:schemeClr val="bg1"/>
            </a:solidFill>
          </a:ln>
        </p:spPr>
      </p:pic>
      <p:sp>
        <p:nvSpPr>
          <p:cNvPr id="19" name="TextBox 18"/>
          <p:cNvSpPr txBox="1"/>
          <p:nvPr/>
        </p:nvSpPr>
        <p:spPr>
          <a:xfrm>
            <a:off x="726141" y="5911529"/>
            <a:ext cx="4907478" cy="523220"/>
          </a:xfrm>
          <a:prstGeom prst="rect">
            <a:avLst/>
          </a:prstGeom>
          <a:noFill/>
        </p:spPr>
        <p:txBody>
          <a:bodyPr wrap="square" rtlCol="0">
            <a:spAutoFit/>
          </a:bodyPr>
          <a:lstStyle/>
          <a:p>
            <a:r>
              <a:rPr lang="en-US" dirty="0">
                <a:solidFill>
                  <a:schemeClr val="bg1">
                    <a:lumMod val="65000"/>
                  </a:schemeClr>
                </a:solidFill>
                <a:latin typeface="+mn-lt"/>
              </a:rPr>
              <a:t>*There will be flexion with radial deviation since the flexor carpi radialis is working while the flexor carpi ulnaris is not </a:t>
            </a:r>
            <a:endParaRPr lang="en-GB" dirty="0">
              <a:solidFill>
                <a:schemeClr val="bg1">
                  <a:lumMod val="65000"/>
                </a:schemeClr>
              </a:solidFill>
              <a:latin typeface="+mn-lt"/>
            </a:endParaRPr>
          </a:p>
        </p:txBody>
      </p:sp>
    </p:spTree>
    <p:extLst>
      <p:ext uri="{BB962C8B-B14F-4D97-AF65-F5344CB8AC3E}">
        <p14:creationId xmlns:p14="http://schemas.microsoft.com/office/powerpoint/2010/main" val="1827876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Shape 226"/>
          <p:cNvPicPr preferRelativeResize="0"/>
          <p:nvPr/>
        </p:nvPicPr>
        <p:blipFill>
          <a:blip r:embed="rId3">
            <a:alphaModFix/>
          </a:blip>
          <a:stretch>
            <a:fillRect/>
          </a:stretch>
        </p:blipFill>
        <p:spPr>
          <a:xfrm>
            <a:off x="743233" y="2483700"/>
            <a:ext cx="3169632" cy="3938765"/>
          </a:xfrm>
          <a:prstGeom prst="rect">
            <a:avLst/>
          </a:prstGeom>
          <a:noFill/>
          <a:ln>
            <a:noFill/>
          </a:ln>
        </p:spPr>
      </p:pic>
      <p:pic>
        <p:nvPicPr>
          <p:cNvPr id="227" name="Shape 227"/>
          <p:cNvPicPr preferRelativeResize="0"/>
          <p:nvPr/>
        </p:nvPicPr>
        <p:blipFill rotWithShape="1">
          <a:blip r:embed="rId4">
            <a:alphaModFix/>
          </a:blip>
          <a:srcRect t="2296"/>
          <a:stretch/>
        </p:blipFill>
        <p:spPr>
          <a:xfrm>
            <a:off x="4465834" y="2505607"/>
            <a:ext cx="3260367" cy="4031432"/>
          </a:xfrm>
          <a:prstGeom prst="rect">
            <a:avLst/>
          </a:prstGeom>
          <a:noFill/>
          <a:ln>
            <a:noFill/>
          </a:ln>
        </p:spPr>
      </p:pic>
      <p:sp>
        <p:nvSpPr>
          <p:cNvPr id="228" name="Shape 228"/>
          <p:cNvSpPr txBox="1"/>
          <p:nvPr/>
        </p:nvSpPr>
        <p:spPr>
          <a:xfrm>
            <a:off x="4412600" y="1313888"/>
            <a:ext cx="3366800" cy="1167600"/>
          </a:xfrm>
          <a:prstGeom prst="rect">
            <a:avLst/>
          </a:prstGeom>
          <a:noFill/>
          <a:ln w="9525" cap="flat" cmpd="sng">
            <a:solidFill>
              <a:srgbClr val="000000"/>
            </a:solidFill>
            <a:prstDash val="solid"/>
            <a:round/>
            <a:headEnd type="none" w="med" len="med"/>
            <a:tailEnd type="none" w="med" len="med"/>
          </a:ln>
        </p:spPr>
        <p:txBody>
          <a:bodyPr lIns="121900" tIns="121900" rIns="121900" bIns="121900" anchor="t" anchorCtr="0">
            <a:noAutofit/>
          </a:bodyPr>
          <a:lstStyle/>
          <a:p>
            <a:pPr algn="ctr"/>
            <a:r>
              <a:rPr lang="en" sz="2133">
                <a:highlight>
                  <a:srgbClr val="FFFFFF"/>
                </a:highlight>
              </a:rPr>
              <a:t>Atrophy of the </a:t>
            </a:r>
            <a:r>
              <a:rPr lang="en" sz="2133">
                <a:solidFill>
                  <a:srgbClr val="FF0000"/>
                </a:solidFill>
                <a:highlight>
                  <a:srgbClr val="FFFFFF"/>
                </a:highlight>
              </a:rPr>
              <a:t>Forearm (Ulnar side)</a:t>
            </a:r>
            <a:r>
              <a:rPr lang="en" sz="2133">
                <a:highlight>
                  <a:srgbClr val="FFFFFF"/>
                </a:highlight>
              </a:rPr>
              <a:t> and </a:t>
            </a:r>
            <a:r>
              <a:rPr lang="en" sz="2133">
                <a:solidFill>
                  <a:srgbClr val="FF0000"/>
                </a:solidFill>
                <a:highlight>
                  <a:srgbClr val="FFFFFF"/>
                </a:highlight>
              </a:rPr>
              <a:t>Hypothenar</a:t>
            </a:r>
            <a:r>
              <a:rPr lang="en" sz="2133">
                <a:highlight>
                  <a:srgbClr val="FFFFFF"/>
                </a:highlight>
              </a:rPr>
              <a:t> muscles</a:t>
            </a:r>
          </a:p>
        </p:txBody>
      </p:sp>
      <p:sp>
        <p:nvSpPr>
          <p:cNvPr id="229" name="Shape 229"/>
          <p:cNvSpPr/>
          <p:nvPr/>
        </p:nvSpPr>
        <p:spPr>
          <a:xfrm>
            <a:off x="1853533" y="3220449"/>
            <a:ext cx="1668000" cy="1520000"/>
          </a:xfrm>
          <a:prstGeom prst="ellipse">
            <a:avLst/>
          </a:prstGeom>
          <a:noFill/>
          <a:ln w="28575"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1867"/>
          </a:p>
        </p:txBody>
      </p:sp>
      <p:sp>
        <p:nvSpPr>
          <p:cNvPr id="230" name="Shape 230"/>
          <p:cNvSpPr txBox="1"/>
          <p:nvPr/>
        </p:nvSpPr>
        <p:spPr>
          <a:xfrm>
            <a:off x="743249" y="1640167"/>
            <a:ext cx="3169600" cy="797200"/>
          </a:xfrm>
          <a:prstGeom prst="rect">
            <a:avLst/>
          </a:prstGeom>
          <a:noFill/>
          <a:ln w="9525" cap="flat" cmpd="sng">
            <a:solidFill>
              <a:srgbClr val="000000"/>
            </a:solidFill>
            <a:prstDash val="solid"/>
            <a:round/>
            <a:headEnd type="none" w="med" len="med"/>
            <a:tailEnd type="none" w="med" len="med"/>
          </a:ln>
        </p:spPr>
        <p:txBody>
          <a:bodyPr lIns="121900" tIns="121900" rIns="121900" bIns="121900" anchor="t" anchorCtr="0">
            <a:noAutofit/>
          </a:bodyPr>
          <a:lstStyle/>
          <a:p>
            <a:pPr algn="ctr"/>
            <a:r>
              <a:rPr lang="en" sz="2133"/>
              <a:t>Wasting of </a:t>
            </a:r>
            <a:r>
              <a:rPr lang="en" sz="2133">
                <a:solidFill>
                  <a:srgbClr val="FF0000"/>
                </a:solidFill>
              </a:rPr>
              <a:t>Hypothenar Eminance</a:t>
            </a:r>
          </a:p>
        </p:txBody>
      </p:sp>
      <p:sp>
        <p:nvSpPr>
          <p:cNvPr id="232" name="Shape 232"/>
          <p:cNvSpPr txBox="1"/>
          <p:nvPr/>
        </p:nvSpPr>
        <p:spPr>
          <a:xfrm>
            <a:off x="8279201" y="1613246"/>
            <a:ext cx="3169600" cy="797200"/>
          </a:xfrm>
          <a:prstGeom prst="rect">
            <a:avLst/>
          </a:prstGeom>
          <a:noFill/>
          <a:ln w="9525" cap="flat" cmpd="sng">
            <a:solidFill>
              <a:srgbClr val="000000"/>
            </a:solidFill>
            <a:prstDash val="solid"/>
            <a:round/>
            <a:headEnd type="none" w="med" len="med"/>
            <a:tailEnd type="none" w="med" len="med"/>
          </a:ln>
        </p:spPr>
        <p:txBody>
          <a:bodyPr lIns="121900" tIns="121900" rIns="121900" bIns="121900" anchor="ctr" anchorCtr="0">
            <a:noAutofit/>
          </a:bodyPr>
          <a:lstStyle/>
          <a:p>
            <a:pPr algn="ctr"/>
            <a:r>
              <a:rPr lang="en" sz="2133"/>
              <a:t>Claw hand</a:t>
            </a:r>
          </a:p>
        </p:txBody>
      </p:sp>
      <p:sp>
        <p:nvSpPr>
          <p:cNvPr id="11" name="Shape 74"/>
          <p:cNvSpPr txBox="1">
            <a:spLocks/>
          </p:cNvSpPr>
          <p:nvPr/>
        </p:nvSpPr>
        <p:spPr>
          <a:xfrm>
            <a:off x="415600" y="46183"/>
            <a:ext cx="11360800" cy="1198941"/>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GB" sz="4000" b="1" dirty="0"/>
              <a:t>U</a:t>
            </a:r>
            <a:r>
              <a:rPr lang="en" sz="4000" b="1" dirty="0"/>
              <a:t>lnar Nerve</a:t>
            </a:r>
          </a:p>
          <a:p>
            <a:r>
              <a:rPr lang="en-US" sz="4000" dirty="0"/>
              <a:t>Injury</a:t>
            </a:r>
            <a:endParaRPr lang="en" sz="4000" dirty="0"/>
          </a:p>
        </p:txBody>
      </p:sp>
      <p:sp>
        <p:nvSpPr>
          <p:cNvPr id="5" name="TextBox 4"/>
          <p:cNvSpPr txBox="1"/>
          <p:nvPr/>
        </p:nvSpPr>
        <p:spPr>
          <a:xfrm>
            <a:off x="9258778" y="307099"/>
            <a:ext cx="2190023" cy="338554"/>
          </a:xfrm>
          <a:prstGeom prst="rect">
            <a:avLst/>
          </a:prstGeom>
          <a:noFill/>
        </p:spPr>
        <p:txBody>
          <a:bodyPr wrap="none" rtlCol="0">
            <a:spAutoFit/>
          </a:bodyPr>
          <a:lstStyle/>
          <a:p>
            <a:r>
              <a:rPr lang="en-US" sz="1600" dirty="0">
                <a:solidFill>
                  <a:schemeClr val="bg1">
                    <a:lumMod val="65000"/>
                  </a:schemeClr>
                </a:solidFill>
                <a:latin typeface="+mn-lt"/>
              </a:rPr>
              <a:t>These pictures are extra</a:t>
            </a:r>
            <a:endParaRPr lang="en-GB" sz="1600" dirty="0">
              <a:solidFill>
                <a:schemeClr val="bg1">
                  <a:lumMod val="65000"/>
                </a:schemeClr>
              </a:solidFill>
              <a:latin typeface="+mn-lt"/>
            </a:endParaRPr>
          </a:p>
        </p:txBody>
      </p:sp>
      <p:pic>
        <p:nvPicPr>
          <p:cNvPr id="16" name="Content Placeholder 4" descr="67E0BEE"/>
          <p:cNvPicPr>
            <a:picLocks noGrp="1" noChangeAspect="1" noChangeArrowheads="1"/>
          </p:cNvPicPr>
          <p:nvPr/>
        </p:nvPicPr>
        <p:blipFill>
          <a:blip r:embed="rId5" cstate="print"/>
          <a:srcRect l="3067" t="6061" r="58485" b="10603"/>
          <a:stretch>
            <a:fillRect/>
          </a:stretch>
        </p:blipFill>
        <p:spPr>
          <a:xfrm>
            <a:off x="8279170" y="2523935"/>
            <a:ext cx="3179238" cy="3427858"/>
          </a:xfrm>
          <a:prstGeom prst="rect">
            <a:avLst/>
          </a:prstGeom>
          <a:noFill/>
          <a:ln w="57150">
            <a:solidFill>
              <a:schemeClr val="bg1"/>
            </a:solidFill>
          </a:ln>
        </p:spPr>
      </p:pic>
    </p:spTree>
    <p:extLst>
      <p:ext uri="{BB962C8B-B14F-4D97-AF65-F5344CB8AC3E}">
        <p14:creationId xmlns:p14="http://schemas.microsoft.com/office/powerpoint/2010/main" val="771458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cxnSp>
        <p:nvCxnSpPr>
          <p:cNvPr id="238" name="Shape 238"/>
          <p:cNvCxnSpPr/>
          <p:nvPr/>
        </p:nvCxnSpPr>
        <p:spPr>
          <a:xfrm>
            <a:off x="6094400" y="574467"/>
            <a:ext cx="3200" cy="5931200"/>
          </a:xfrm>
          <a:prstGeom prst="straightConnector1">
            <a:avLst/>
          </a:prstGeom>
          <a:noFill/>
          <a:ln w="9525" cap="flat" cmpd="sng">
            <a:solidFill>
              <a:schemeClr val="dk2"/>
            </a:solidFill>
            <a:prstDash val="solid"/>
            <a:round/>
            <a:headEnd type="none" w="lg" len="lg"/>
            <a:tailEnd type="none" w="lg" len="lg"/>
          </a:ln>
        </p:spPr>
      </p:cxnSp>
      <p:sp>
        <p:nvSpPr>
          <p:cNvPr id="239" name="Shape 239"/>
          <p:cNvSpPr txBox="1"/>
          <p:nvPr/>
        </p:nvSpPr>
        <p:spPr>
          <a:xfrm>
            <a:off x="352167" y="166767"/>
            <a:ext cx="4800800" cy="1019600"/>
          </a:xfrm>
          <a:prstGeom prst="rect">
            <a:avLst/>
          </a:prstGeom>
          <a:noFill/>
          <a:ln>
            <a:noFill/>
          </a:ln>
        </p:spPr>
        <p:txBody>
          <a:bodyPr lIns="121900" tIns="121900" rIns="121900" bIns="121900" anchor="t" anchorCtr="0">
            <a:noAutofit/>
          </a:bodyPr>
          <a:lstStyle/>
          <a:p>
            <a:r>
              <a:rPr lang="en" sz="3200"/>
              <a:t>Summary of branches of Ulnar Nerve:</a:t>
            </a:r>
          </a:p>
        </p:txBody>
      </p:sp>
      <p:pic>
        <p:nvPicPr>
          <p:cNvPr id="240" name="Shape 240" descr="Picture8.png"/>
          <p:cNvPicPr preferRelativeResize="0"/>
          <p:nvPr/>
        </p:nvPicPr>
        <p:blipFill>
          <a:blip r:embed="rId3">
            <a:alphaModFix/>
          </a:blip>
          <a:stretch>
            <a:fillRect/>
          </a:stretch>
        </p:blipFill>
        <p:spPr>
          <a:xfrm>
            <a:off x="352167" y="1414734"/>
            <a:ext cx="5561699" cy="5090932"/>
          </a:xfrm>
          <a:prstGeom prst="rect">
            <a:avLst/>
          </a:prstGeom>
          <a:noFill/>
          <a:ln>
            <a:noFill/>
          </a:ln>
        </p:spPr>
      </p:pic>
      <p:sp>
        <p:nvSpPr>
          <p:cNvPr id="241" name="Shape 241"/>
          <p:cNvSpPr txBox="1"/>
          <p:nvPr/>
        </p:nvSpPr>
        <p:spPr>
          <a:xfrm>
            <a:off x="6279100" y="166767"/>
            <a:ext cx="4800800" cy="1019600"/>
          </a:xfrm>
          <a:prstGeom prst="rect">
            <a:avLst/>
          </a:prstGeom>
          <a:noFill/>
          <a:ln>
            <a:noFill/>
          </a:ln>
        </p:spPr>
        <p:txBody>
          <a:bodyPr lIns="121900" tIns="121900" rIns="121900" bIns="121900" anchor="t" anchorCtr="0">
            <a:noAutofit/>
          </a:bodyPr>
          <a:lstStyle/>
          <a:p>
            <a:r>
              <a:rPr lang="en" sz="3200"/>
              <a:t>Summary of branches of Radial Nerve:</a:t>
            </a:r>
          </a:p>
        </p:txBody>
      </p:sp>
      <p:pic>
        <p:nvPicPr>
          <p:cNvPr id="242" name="Shape 242" descr="Picture9.png"/>
          <p:cNvPicPr preferRelativeResize="0"/>
          <p:nvPr/>
        </p:nvPicPr>
        <p:blipFill>
          <a:blip r:embed="rId4">
            <a:alphaModFix/>
          </a:blip>
          <a:stretch>
            <a:fillRect/>
          </a:stretch>
        </p:blipFill>
        <p:spPr>
          <a:xfrm>
            <a:off x="6278133" y="1414734"/>
            <a:ext cx="5561699" cy="5090932"/>
          </a:xfrm>
          <a:prstGeom prst="rect">
            <a:avLst/>
          </a:prstGeom>
          <a:noFill/>
          <a:ln>
            <a:noFill/>
          </a:ln>
        </p:spPr>
      </p:pic>
      <p:sp>
        <p:nvSpPr>
          <p:cNvPr id="2" name="Rectangle 1"/>
          <p:cNvSpPr/>
          <p:nvPr/>
        </p:nvSpPr>
        <p:spPr>
          <a:xfrm>
            <a:off x="1951630" y="1414734"/>
            <a:ext cx="1132764" cy="345827"/>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Rectangle 7"/>
          <p:cNvSpPr/>
          <p:nvPr/>
        </p:nvSpPr>
        <p:spPr>
          <a:xfrm>
            <a:off x="7736516" y="1414733"/>
            <a:ext cx="1316498" cy="345827"/>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759798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0497" y="171636"/>
            <a:ext cx="9447492" cy="631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923930" y="6336644"/>
            <a:ext cx="2069797" cy="307777"/>
          </a:xfrm>
          <a:prstGeom prst="rect">
            <a:avLst/>
          </a:prstGeom>
          <a:noFill/>
          <a:ln>
            <a:solidFill>
              <a:srgbClr val="FF0000"/>
            </a:solidFill>
          </a:ln>
        </p:spPr>
        <p:txBody>
          <a:bodyPr wrap="none" rtlCol="0">
            <a:spAutoFit/>
          </a:bodyPr>
          <a:lstStyle/>
          <a:p>
            <a:r>
              <a:rPr lang="en-US" dirty="0"/>
              <a:t>Only on the boys’ slides</a:t>
            </a:r>
            <a:endParaRPr lang="en-GB" dirty="0"/>
          </a:p>
        </p:txBody>
      </p:sp>
    </p:spTree>
    <p:extLst>
      <p:ext uri="{BB962C8B-B14F-4D97-AF65-F5344CB8AC3E}">
        <p14:creationId xmlns:p14="http://schemas.microsoft.com/office/powerpoint/2010/main" val="2940744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787" y="536394"/>
            <a:ext cx="8905875" cy="420688"/>
          </a:xfrm>
          <a:ln w="28575">
            <a:solidFill>
              <a:srgbClr val="FF0000"/>
            </a:solidFill>
          </a:ln>
        </p:spPr>
        <p:txBody>
          <a:bodyPr>
            <a:noAutofit/>
          </a:bodyPr>
          <a:lstStyle/>
          <a:p>
            <a:r>
              <a:rPr lang="en-US" sz="2400" dirty="0">
                <a:solidFill>
                  <a:schemeClr val="bg1">
                    <a:lumMod val="65000"/>
                  </a:schemeClr>
                </a:solidFill>
                <a:latin typeface="+mn-lt"/>
              </a:rPr>
              <a:t>Its important to know the different deformities and the nerves related </a:t>
            </a:r>
            <a:endParaRPr lang="en-GB" sz="2400" dirty="0">
              <a:solidFill>
                <a:schemeClr val="bg1">
                  <a:lumMod val="65000"/>
                </a:schemeClr>
              </a:solidFill>
              <a:latin typeface="+mn-lt"/>
            </a:endParaRPr>
          </a:p>
        </p:txBody>
      </p:sp>
      <p:sp>
        <p:nvSpPr>
          <p:cNvPr id="3" name="Content Placeholder 2"/>
          <p:cNvSpPr>
            <a:spLocks noGrp="1"/>
          </p:cNvSpPr>
          <p:nvPr>
            <p:ph idx="1"/>
          </p:nvPr>
        </p:nvSpPr>
        <p:spPr>
          <a:xfrm>
            <a:off x="838199" y="1396991"/>
            <a:ext cx="10515600" cy="4351338"/>
          </a:xfrm>
        </p:spPr>
        <p:txBody>
          <a:bodyPr/>
          <a:lstStyle/>
          <a:p>
            <a:pPr marL="0" indent="0">
              <a:buNone/>
            </a:pPr>
            <a:r>
              <a:rPr lang="en-US" dirty="0">
                <a:solidFill>
                  <a:schemeClr val="bg1">
                    <a:lumMod val="65000"/>
                  </a:schemeClr>
                </a:solidFill>
                <a:latin typeface="+mj-lt"/>
              </a:rPr>
              <a:t>To remember: </a:t>
            </a:r>
            <a:r>
              <a:rPr lang="en-US" b="1" dirty="0">
                <a:solidFill>
                  <a:schemeClr val="bg1">
                    <a:lumMod val="65000"/>
                  </a:schemeClr>
                </a:solidFill>
                <a:latin typeface="+mj-lt"/>
              </a:rPr>
              <a:t>DR CUMAB</a:t>
            </a:r>
          </a:p>
          <a:p>
            <a:pPr marL="0" indent="0">
              <a:buNone/>
            </a:pPr>
            <a:endParaRPr lang="en-US" dirty="0">
              <a:solidFill>
                <a:schemeClr val="bg1">
                  <a:lumMod val="65000"/>
                </a:schemeClr>
              </a:solidFill>
              <a:latin typeface="+mj-lt"/>
            </a:endParaRPr>
          </a:p>
          <a:p>
            <a:pPr marL="0" indent="0">
              <a:buNone/>
            </a:pPr>
            <a:r>
              <a:rPr lang="en-US" dirty="0">
                <a:solidFill>
                  <a:schemeClr val="bg1">
                    <a:lumMod val="65000"/>
                  </a:schemeClr>
                </a:solidFill>
                <a:latin typeface="+mj-lt"/>
              </a:rPr>
              <a:t>DR = Wrist </a:t>
            </a:r>
            <a:r>
              <a:rPr lang="en-US" u="sng" dirty="0">
                <a:solidFill>
                  <a:schemeClr val="bg1">
                    <a:lumMod val="65000"/>
                  </a:schemeClr>
                </a:solidFill>
                <a:latin typeface="+mj-lt"/>
              </a:rPr>
              <a:t>D</a:t>
            </a:r>
            <a:r>
              <a:rPr lang="en-US" dirty="0">
                <a:solidFill>
                  <a:schemeClr val="bg1">
                    <a:lumMod val="65000"/>
                  </a:schemeClr>
                </a:solidFill>
                <a:latin typeface="+mj-lt"/>
              </a:rPr>
              <a:t>rop &gt; </a:t>
            </a:r>
            <a:r>
              <a:rPr lang="en-US" u="sng" dirty="0">
                <a:solidFill>
                  <a:schemeClr val="bg1">
                    <a:lumMod val="65000"/>
                  </a:schemeClr>
                </a:solidFill>
                <a:latin typeface="+mj-lt"/>
              </a:rPr>
              <a:t>R</a:t>
            </a:r>
            <a:r>
              <a:rPr lang="en-US" dirty="0">
                <a:solidFill>
                  <a:schemeClr val="bg1">
                    <a:lumMod val="65000"/>
                  </a:schemeClr>
                </a:solidFill>
                <a:latin typeface="+mj-lt"/>
              </a:rPr>
              <a:t>adial Nerve</a:t>
            </a:r>
          </a:p>
          <a:p>
            <a:pPr marL="0" indent="0">
              <a:buNone/>
            </a:pPr>
            <a:endParaRPr lang="en-US" dirty="0">
              <a:solidFill>
                <a:schemeClr val="bg1">
                  <a:lumMod val="65000"/>
                </a:schemeClr>
              </a:solidFill>
              <a:latin typeface="+mj-lt"/>
            </a:endParaRPr>
          </a:p>
          <a:p>
            <a:pPr marL="0" indent="0">
              <a:buNone/>
            </a:pPr>
            <a:r>
              <a:rPr lang="en-US" dirty="0">
                <a:solidFill>
                  <a:schemeClr val="bg1">
                    <a:lumMod val="65000"/>
                  </a:schemeClr>
                </a:solidFill>
                <a:latin typeface="+mj-lt"/>
              </a:rPr>
              <a:t>CU = </a:t>
            </a:r>
            <a:r>
              <a:rPr lang="en-US" u="sng" dirty="0">
                <a:solidFill>
                  <a:schemeClr val="bg1">
                    <a:lumMod val="65000"/>
                  </a:schemeClr>
                </a:solidFill>
                <a:latin typeface="+mj-lt"/>
              </a:rPr>
              <a:t>C</a:t>
            </a:r>
            <a:r>
              <a:rPr lang="en-US" dirty="0">
                <a:solidFill>
                  <a:schemeClr val="bg1">
                    <a:lumMod val="65000"/>
                  </a:schemeClr>
                </a:solidFill>
                <a:latin typeface="+mj-lt"/>
              </a:rPr>
              <a:t>law Hand &gt; </a:t>
            </a:r>
            <a:r>
              <a:rPr lang="en-US" u="sng" dirty="0">
                <a:solidFill>
                  <a:schemeClr val="bg1">
                    <a:lumMod val="65000"/>
                  </a:schemeClr>
                </a:solidFill>
                <a:latin typeface="+mj-lt"/>
              </a:rPr>
              <a:t>U</a:t>
            </a:r>
            <a:r>
              <a:rPr lang="en-US" dirty="0">
                <a:solidFill>
                  <a:schemeClr val="bg1">
                    <a:lumMod val="65000"/>
                  </a:schemeClr>
                </a:solidFill>
                <a:latin typeface="+mj-lt"/>
              </a:rPr>
              <a:t>lnar Nerve</a:t>
            </a:r>
          </a:p>
          <a:p>
            <a:pPr marL="0" indent="0">
              <a:buNone/>
            </a:pPr>
            <a:endParaRPr lang="en-US" dirty="0">
              <a:solidFill>
                <a:schemeClr val="bg1">
                  <a:lumMod val="65000"/>
                </a:schemeClr>
              </a:solidFill>
              <a:latin typeface="+mj-lt"/>
            </a:endParaRPr>
          </a:p>
          <a:p>
            <a:pPr marL="0" indent="0">
              <a:buNone/>
            </a:pPr>
            <a:r>
              <a:rPr lang="en-US" dirty="0">
                <a:solidFill>
                  <a:schemeClr val="bg1">
                    <a:lumMod val="65000"/>
                  </a:schemeClr>
                </a:solidFill>
                <a:latin typeface="+mj-lt"/>
              </a:rPr>
              <a:t>MAB = </a:t>
            </a:r>
            <a:r>
              <a:rPr lang="en-US" u="sng" dirty="0">
                <a:solidFill>
                  <a:schemeClr val="bg1">
                    <a:lumMod val="65000"/>
                  </a:schemeClr>
                </a:solidFill>
                <a:latin typeface="+mj-lt"/>
              </a:rPr>
              <a:t>M</a:t>
            </a:r>
            <a:r>
              <a:rPr lang="en-US" dirty="0">
                <a:solidFill>
                  <a:schemeClr val="bg1">
                    <a:lumMod val="65000"/>
                  </a:schemeClr>
                </a:solidFill>
                <a:latin typeface="+mj-lt"/>
              </a:rPr>
              <a:t>edian Nerve &gt; </a:t>
            </a:r>
            <a:r>
              <a:rPr lang="en-US" u="sng" dirty="0">
                <a:solidFill>
                  <a:schemeClr val="bg1">
                    <a:lumMod val="65000"/>
                  </a:schemeClr>
                </a:solidFill>
                <a:latin typeface="+mj-lt"/>
              </a:rPr>
              <a:t>A</a:t>
            </a:r>
            <a:r>
              <a:rPr lang="en-US" dirty="0">
                <a:solidFill>
                  <a:schemeClr val="bg1">
                    <a:lumMod val="65000"/>
                  </a:schemeClr>
                </a:solidFill>
                <a:latin typeface="+mj-lt"/>
              </a:rPr>
              <a:t>pe Hand &gt; Hand of </a:t>
            </a:r>
            <a:r>
              <a:rPr lang="en-US" u="sng" dirty="0">
                <a:solidFill>
                  <a:schemeClr val="bg1">
                    <a:lumMod val="65000"/>
                  </a:schemeClr>
                </a:solidFill>
                <a:latin typeface="+mj-lt"/>
              </a:rPr>
              <a:t>B</a:t>
            </a:r>
            <a:r>
              <a:rPr lang="en-US" dirty="0">
                <a:solidFill>
                  <a:schemeClr val="bg1">
                    <a:lumMod val="65000"/>
                  </a:schemeClr>
                </a:solidFill>
                <a:latin typeface="+mj-lt"/>
              </a:rPr>
              <a:t>enediction</a:t>
            </a:r>
          </a:p>
        </p:txBody>
      </p:sp>
      <p:pic>
        <p:nvPicPr>
          <p:cNvPr id="1026" name="Picture 2" descr="https://1.bp.blogspot.com/-674TxpRry7M/V1lbNMoTDPI/AAAAAAAAAWI/R-h4aThap-gXps-_Ao4c10cEM3AXToCpgCLcB/s1600/slide_65.jpg"/>
          <p:cNvPicPr>
            <a:picLocks noChangeAspect="1" noChangeArrowheads="1"/>
          </p:cNvPicPr>
          <p:nvPr/>
        </p:nvPicPr>
        <p:blipFill rotWithShape="1">
          <a:blip r:embed="rId2">
            <a:extLst>
              <a:ext uri="{28A0092B-C50C-407E-A947-70E740481C1C}">
                <a14:useLocalDpi xmlns:a14="http://schemas.microsoft.com/office/drawing/2010/main" val="0"/>
              </a:ext>
            </a:extLst>
          </a:blip>
          <a:srcRect l="24692" t="64792" r="56701" b="8735"/>
          <a:stretch/>
        </p:blipFill>
        <p:spPr bwMode="auto">
          <a:xfrm>
            <a:off x="5613815" y="1982091"/>
            <a:ext cx="1072735" cy="11447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1.bp.blogspot.com/-674TxpRry7M/V1lbNMoTDPI/AAAAAAAAAWI/R-h4aThap-gXps-_Ao4c10cEM3AXToCpgCLcB/s1600/slide_65.jpg"/>
          <p:cNvPicPr>
            <a:picLocks noChangeAspect="1" noChangeArrowheads="1"/>
          </p:cNvPicPr>
          <p:nvPr/>
        </p:nvPicPr>
        <p:blipFill rotWithShape="1">
          <a:blip r:embed="rId2">
            <a:extLst>
              <a:ext uri="{28A0092B-C50C-407E-A947-70E740481C1C}">
                <a14:useLocalDpi xmlns:a14="http://schemas.microsoft.com/office/drawing/2010/main" val="0"/>
              </a:ext>
            </a:extLst>
          </a:blip>
          <a:srcRect l="3132" t="65453" r="78261" b="8074"/>
          <a:stretch/>
        </p:blipFill>
        <p:spPr bwMode="auto">
          <a:xfrm>
            <a:off x="5331031" y="3292859"/>
            <a:ext cx="1072735" cy="11447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1.bp.blogspot.com/-674TxpRry7M/V1lbNMoTDPI/AAAAAAAAAWI/R-h4aThap-gXps-_Ao4c10cEM3AXToCpgCLcB/s1600/slide_65.jpg"/>
          <p:cNvPicPr>
            <a:picLocks noChangeAspect="1" noChangeArrowheads="1"/>
          </p:cNvPicPr>
          <p:nvPr/>
        </p:nvPicPr>
        <p:blipFill rotWithShape="1">
          <a:blip r:embed="rId2">
            <a:extLst>
              <a:ext uri="{28A0092B-C50C-407E-A947-70E740481C1C}">
                <a14:useLocalDpi xmlns:a14="http://schemas.microsoft.com/office/drawing/2010/main" val="0"/>
              </a:ext>
            </a:extLst>
          </a:blip>
          <a:srcRect l="11310" t="27695" r="70083" b="37481"/>
          <a:stretch/>
        </p:blipFill>
        <p:spPr bwMode="auto">
          <a:xfrm>
            <a:off x="6874082" y="4995428"/>
            <a:ext cx="1072735" cy="15058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pe hand"/>
          <p:cNvPicPr>
            <a:picLocks noChangeAspect="1" noChangeArrowheads="1"/>
          </p:cNvPicPr>
          <p:nvPr/>
        </p:nvPicPr>
        <p:blipFill rotWithShape="1">
          <a:blip r:embed="rId3">
            <a:extLst>
              <a:ext uri="{28A0092B-C50C-407E-A947-70E740481C1C}">
                <a14:useLocalDpi xmlns:a14="http://schemas.microsoft.com/office/drawing/2010/main" val="0"/>
              </a:ext>
            </a:extLst>
          </a:blip>
          <a:srcRect l="1301" r="65574" b="8726"/>
          <a:stretch/>
        </p:blipFill>
        <p:spPr bwMode="auto">
          <a:xfrm>
            <a:off x="4500563" y="4995428"/>
            <a:ext cx="850664" cy="133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215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i="1" dirty="0"/>
              <a:t>Objectives</a:t>
            </a:r>
            <a:endParaRPr lang="en-GB" i="1" dirty="0"/>
          </a:p>
        </p:txBody>
      </p:sp>
      <p:sp>
        <p:nvSpPr>
          <p:cNvPr id="8" name="Content Placeholder 7"/>
          <p:cNvSpPr>
            <a:spLocks noGrp="1"/>
          </p:cNvSpPr>
          <p:nvPr>
            <p:ph idx="1"/>
          </p:nvPr>
        </p:nvSpPr>
        <p:spPr>
          <a:xfrm>
            <a:off x="838200" y="1690688"/>
            <a:ext cx="10515600" cy="4351338"/>
          </a:xfrm>
        </p:spPr>
        <p:txBody>
          <a:bodyPr/>
          <a:lstStyle/>
          <a:p>
            <a:pPr>
              <a:lnSpc>
                <a:spcPct val="100000"/>
              </a:lnSpc>
              <a:buFont typeface="Wingdings" panose="05000000000000000000" pitchFamily="2" charset="2"/>
              <a:buChar char="ü"/>
            </a:pPr>
            <a:r>
              <a:rPr lang="en-GB" dirty="0"/>
              <a:t>Describe the anatomy of the radial &amp; ulnar nerves regarding: 	     origin, course &amp; distribution. </a:t>
            </a:r>
          </a:p>
          <a:p>
            <a:pPr>
              <a:lnSpc>
                <a:spcPct val="100000"/>
              </a:lnSpc>
              <a:buFont typeface="Wingdings" panose="05000000000000000000" pitchFamily="2" charset="2"/>
              <a:buChar char="ü"/>
            </a:pPr>
            <a:r>
              <a:rPr lang="en-GB" dirty="0"/>
              <a:t>List the branches of the nerves.</a:t>
            </a:r>
          </a:p>
          <a:p>
            <a:pPr>
              <a:lnSpc>
                <a:spcPct val="100000"/>
              </a:lnSpc>
              <a:buFont typeface="Wingdings" panose="05000000000000000000" pitchFamily="2" charset="2"/>
              <a:buChar char="ü"/>
            </a:pPr>
            <a:r>
              <a:rPr lang="en-GB" dirty="0"/>
              <a:t>Describe the causes and manifestations of nerve injury.</a:t>
            </a:r>
          </a:p>
        </p:txBody>
      </p:sp>
    </p:spTree>
    <p:extLst>
      <p:ext uri="{BB962C8B-B14F-4D97-AF65-F5344CB8AC3E}">
        <p14:creationId xmlns:p14="http://schemas.microsoft.com/office/powerpoint/2010/main" val="2612293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4" name="Shape 248"/>
          <p:cNvSpPr txBox="1">
            <a:spLocks/>
          </p:cNvSpPr>
          <p:nvPr/>
        </p:nvSpPr>
        <p:spPr>
          <a:xfrm>
            <a:off x="6096000" y="216256"/>
            <a:ext cx="5924550" cy="5928015"/>
          </a:xfrm>
          <a:prstGeom prst="rect">
            <a:avLst/>
          </a:prstGeom>
        </p:spPr>
        <p:txBody>
          <a:bodyPr vert="horz" lIns="121900" tIns="121900" rIns="121900" bIns="121900" rtlCol="0" anchor="t" anchorCtr="0">
            <a:noAutofit/>
          </a:bodyPr>
          <a:lstStyle>
            <a:lvl1pPr marL="228600" lvl="0" indent="-228600" algn="l" defTabSz="914400" rtl="0" eaLnBrk="1" latinLnBrk="0" hangingPunct="1">
              <a:lnSpc>
                <a:spcPct val="9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 sz="1700" dirty="0"/>
              <a:t>6- Injury to the radial nerve at which area causes wrist drop?</a:t>
            </a:r>
          </a:p>
          <a:p>
            <a:pPr marL="231775" indent="-231775">
              <a:buFont typeface="Arial" panose="020B0604020202020204" pitchFamily="34" charset="0"/>
              <a:buAutoNum type="alphaUcParenR"/>
            </a:pPr>
            <a:r>
              <a:rPr lang="en" sz="1700" dirty="0"/>
              <a:t>Axilla</a:t>
            </a:r>
          </a:p>
          <a:p>
            <a:pPr marL="231775" indent="-231775">
              <a:buFont typeface="Arial" panose="020B0604020202020204" pitchFamily="34" charset="0"/>
              <a:buAutoNum type="alphaUcParenR"/>
            </a:pPr>
            <a:r>
              <a:rPr lang="en" sz="1700" dirty="0"/>
              <a:t>Arm</a:t>
            </a:r>
          </a:p>
          <a:p>
            <a:pPr marL="231775" indent="-231775">
              <a:buFont typeface="Arial" panose="020B0604020202020204" pitchFamily="34" charset="0"/>
              <a:buAutoNum type="alphaUcParenR"/>
            </a:pPr>
            <a:r>
              <a:rPr lang="en-GB" sz="1700" dirty="0"/>
              <a:t>F</a:t>
            </a:r>
            <a:r>
              <a:rPr lang="en" sz="1700" dirty="0"/>
              <a:t>orearm </a:t>
            </a:r>
          </a:p>
          <a:p>
            <a:pPr marL="231775" indent="-231775">
              <a:buFont typeface="Arial" panose="020B0604020202020204" pitchFamily="34" charset="0"/>
              <a:buAutoNum type="alphaUcParenR"/>
            </a:pPr>
            <a:r>
              <a:rPr lang="en-GB" sz="1700" dirty="0"/>
              <a:t>A</a:t>
            </a:r>
            <a:r>
              <a:rPr lang="en" sz="1700" dirty="0"/>
              <a:t> &amp; B </a:t>
            </a:r>
          </a:p>
          <a:p>
            <a:pPr marL="231775" indent="-231775">
              <a:buFont typeface="Arial" panose="020B0604020202020204" pitchFamily="34" charset="0"/>
              <a:buAutoNum type="alphaUcParenR"/>
            </a:pPr>
            <a:endParaRPr lang="en" sz="1700" dirty="0"/>
          </a:p>
          <a:p>
            <a:pPr marL="0" indent="0">
              <a:buNone/>
            </a:pPr>
            <a:r>
              <a:rPr lang="en" sz="1700" dirty="0"/>
              <a:t>7-  Which branch of the radial nerve supplies the following area?</a:t>
            </a:r>
          </a:p>
          <a:p>
            <a:pPr marL="282575" indent="-282575">
              <a:buAutoNum type="alphaUcParenR"/>
            </a:pPr>
            <a:r>
              <a:rPr lang="en" sz="1700" dirty="0"/>
              <a:t>Superficial</a:t>
            </a:r>
          </a:p>
          <a:p>
            <a:pPr marL="282575" indent="-282575">
              <a:buAutoNum type="alphaUcParenR"/>
            </a:pPr>
            <a:r>
              <a:rPr lang="en" sz="1700" dirty="0"/>
              <a:t>Deep</a:t>
            </a:r>
          </a:p>
          <a:p>
            <a:pPr marL="282575" indent="-282575">
              <a:buAutoNum type="alphaUcParenR"/>
            </a:pPr>
            <a:r>
              <a:rPr lang="en" sz="1700" dirty="0"/>
              <a:t>Medial</a:t>
            </a:r>
          </a:p>
          <a:p>
            <a:pPr marL="282575" indent="-282575">
              <a:buAutoNum type="alphaUcParenR"/>
            </a:pPr>
            <a:r>
              <a:rPr lang="en" sz="1700" dirty="0"/>
              <a:t>Lateral</a:t>
            </a:r>
          </a:p>
          <a:p>
            <a:pPr marL="342900" indent="-342900">
              <a:buAutoNum type="alphaUcParenR"/>
            </a:pPr>
            <a:endParaRPr lang="en" sz="1700" dirty="0"/>
          </a:p>
          <a:p>
            <a:pPr marL="0" indent="0">
              <a:buNone/>
            </a:pPr>
            <a:r>
              <a:rPr lang="en" sz="1700" dirty="0"/>
              <a:t>8- The ulnar descends ______ along the brachial and axillary artery.</a:t>
            </a:r>
          </a:p>
          <a:p>
            <a:pPr marL="282575" indent="-282575">
              <a:buAutoNum type="alphaUcParenR"/>
            </a:pPr>
            <a:r>
              <a:rPr lang="en" sz="1700" dirty="0"/>
              <a:t>Anteriorly</a:t>
            </a:r>
          </a:p>
          <a:p>
            <a:pPr marL="282575" indent="-282575">
              <a:buAutoNum type="alphaUcParenR"/>
            </a:pPr>
            <a:r>
              <a:rPr lang="en" sz="1700" dirty="0"/>
              <a:t>Posteriorly</a:t>
            </a:r>
          </a:p>
          <a:p>
            <a:pPr marL="282575" indent="-282575">
              <a:buAutoNum type="alphaUcParenR"/>
            </a:pPr>
            <a:r>
              <a:rPr lang="en" sz="1700" dirty="0"/>
              <a:t>Medially</a:t>
            </a:r>
          </a:p>
          <a:p>
            <a:pPr marL="282575" indent="-282575">
              <a:buAutoNum type="alphaUcParenR"/>
            </a:pPr>
            <a:r>
              <a:rPr lang="en" sz="1700" dirty="0"/>
              <a:t>Laterally</a:t>
            </a:r>
          </a:p>
          <a:p>
            <a:pPr marL="342900" indent="-342900">
              <a:buAutoNum type="alphaUcParenR"/>
            </a:pPr>
            <a:endParaRPr lang="en" sz="1700" dirty="0"/>
          </a:p>
          <a:p>
            <a:pPr marL="0" indent="0">
              <a:buNone/>
            </a:pPr>
            <a:r>
              <a:rPr lang="en" sz="1700" dirty="0"/>
              <a:t>9-  A patient presented with injury to the superficial branch of the ulnar nerve. Which muscle is affected?</a:t>
            </a:r>
          </a:p>
          <a:p>
            <a:pPr marL="282575" indent="-282575">
              <a:buAutoNum type="alphaUcParenR"/>
            </a:pPr>
            <a:r>
              <a:rPr lang="en" sz="1700" dirty="0"/>
              <a:t>Palmaris Brevis</a:t>
            </a:r>
          </a:p>
          <a:p>
            <a:pPr marL="282575" indent="-282575">
              <a:buAutoNum type="alphaUcParenR"/>
            </a:pPr>
            <a:r>
              <a:rPr lang="en" sz="1700" dirty="0"/>
              <a:t>Palmrais Longus</a:t>
            </a:r>
          </a:p>
          <a:p>
            <a:pPr marL="282575" indent="-282575">
              <a:buAutoNum type="alphaUcParenR"/>
            </a:pPr>
            <a:r>
              <a:rPr lang="en" sz="1700" dirty="0"/>
              <a:t>Palmaris Superficialis</a:t>
            </a:r>
          </a:p>
          <a:p>
            <a:pPr marL="282575" indent="-282575">
              <a:buAutoNum type="alphaUcParenR"/>
            </a:pPr>
            <a:r>
              <a:rPr lang="en" sz="1700" dirty="0"/>
              <a:t>Palmaris Profundus</a:t>
            </a:r>
          </a:p>
          <a:p>
            <a:pPr marL="0" indent="0">
              <a:buNone/>
            </a:pPr>
            <a:endParaRPr lang="en" sz="1700" dirty="0"/>
          </a:p>
        </p:txBody>
      </p:sp>
      <p:pic>
        <p:nvPicPr>
          <p:cNvPr id="6" name="Shape 110"/>
          <p:cNvPicPr preferRelativeResize="0"/>
          <p:nvPr/>
        </p:nvPicPr>
        <p:blipFill rotWithShape="1">
          <a:blip r:embed="rId3">
            <a:alphaModFix/>
          </a:blip>
          <a:srcRect l="71510" t="42901" r="3590" b="36131"/>
          <a:stretch/>
        </p:blipFill>
        <p:spPr>
          <a:xfrm>
            <a:off x="10166862" y="1979473"/>
            <a:ext cx="1733786" cy="1122531"/>
          </a:xfrm>
          <a:prstGeom prst="rect">
            <a:avLst/>
          </a:prstGeom>
          <a:noFill/>
          <a:ln>
            <a:noFill/>
          </a:ln>
        </p:spPr>
      </p:pic>
      <p:sp>
        <p:nvSpPr>
          <p:cNvPr id="247" name="Shape 247"/>
          <p:cNvSpPr txBox="1">
            <a:spLocks noGrp="1"/>
          </p:cNvSpPr>
          <p:nvPr>
            <p:ph type="title"/>
          </p:nvPr>
        </p:nvSpPr>
        <p:spPr>
          <a:xfrm>
            <a:off x="415600" y="156634"/>
            <a:ext cx="11360800" cy="763600"/>
          </a:xfrm>
          <a:prstGeom prst="rect">
            <a:avLst/>
          </a:prstGeom>
        </p:spPr>
        <p:txBody>
          <a:bodyPr vert="horz" lIns="121900" tIns="121900" rIns="121900" bIns="121900" rtlCol="0" anchor="t" anchorCtr="0">
            <a:noAutofit/>
          </a:bodyPr>
          <a:lstStyle/>
          <a:p>
            <a:r>
              <a:rPr lang="en" sz="3600" dirty="0"/>
              <a:t>Questions</a:t>
            </a:r>
          </a:p>
        </p:txBody>
      </p:sp>
      <p:sp>
        <p:nvSpPr>
          <p:cNvPr id="248" name="Shape 248"/>
          <p:cNvSpPr txBox="1">
            <a:spLocks noGrp="1"/>
          </p:cNvSpPr>
          <p:nvPr>
            <p:ph type="body" idx="1"/>
          </p:nvPr>
        </p:nvSpPr>
        <p:spPr>
          <a:xfrm>
            <a:off x="415600" y="800320"/>
            <a:ext cx="5680400" cy="5815927"/>
          </a:xfrm>
          <a:prstGeom prst="rect">
            <a:avLst/>
          </a:prstGeom>
        </p:spPr>
        <p:txBody>
          <a:bodyPr vert="horz" lIns="121900" tIns="121900" rIns="121900" bIns="121900" rtlCol="0" anchor="t" anchorCtr="0">
            <a:noAutofit/>
          </a:bodyPr>
          <a:lstStyle/>
          <a:p>
            <a:pPr marL="0" indent="0">
              <a:buNone/>
            </a:pPr>
            <a:r>
              <a:rPr lang="en" sz="1700" dirty="0">
                <a:ea typeface="Calibri"/>
                <a:cs typeface="Calibri"/>
                <a:sym typeface="Calibri"/>
              </a:rPr>
              <a:t>1- Which one is the largest nerve in the upper limb:</a:t>
            </a:r>
          </a:p>
          <a:p>
            <a:pPr marL="0" indent="0">
              <a:buNone/>
            </a:pPr>
            <a:r>
              <a:rPr lang="en" sz="1700" dirty="0">
                <a:ea typeface="Calibri"/>
                <a:cs typeface="Calibri"/>
                <a:sym typeface="Calibri"/>
              </a:rPr>
              <a:t>A) ulnar          B) radial         C) axillary        D) medial </a:t>
            </a:r>
          </a:p>
          <a:p>
            <a:pPr marL="0" indent="0">
              <a:buNone/>
            </a:pPr>
            <a:endParaRPr lang="en" sz="1700" dirty="0">
              <a:ea typeface="Calibri"/>
              <a:cs typeface="Calibri"/>
              <a:sym typeface="Calibri"/>
            </a:endParaRPr>
          </a:p>
          <a:p>
            <a:pPr marL="0" indent="0">
              <a:buNone/>
            </a:pPr>
            <a:r>
              <a:rPr lang="en" sz="1700" dirty="0">
                <a:ea typeface="Calibri"/>
                <a:cs typeface="Calibri"/>
                <a:sym typeface="Calibri"/>
              </a:rPr>
              <a:t>2- Where does the radial nerve d</a:t>
            </a:r>
            <a:r>
              <a:rPr lang="en-US" sz="1700" dirty="0" err="1">
                <a:ea typeface="Calibri"/>
                <a:cs typeface="Calibri"/>
                <a:sym typeface="Calibri"/>
              </a:rPr>
              <a:t>i</a:t>
            </a:r>
            <a:r>
              <a:rPr lang="en" sz="1700" dirty="0">
                <a:ea typeface="Calibri"/>
                <a:cs typeface="Calibri"/>
                <a:sym typeface="Calibri"/>
              </a:rPr>
              <a:t>vide:</a:t>
            </a:r>
          </a:p>
          <a:p>
            <a:pPr marL="0" indent="0">
              <a:buNone/>
            </a:pPr>
            <a:r>
              <a:rPr lang="en" sz="1700" dirty="0">
                <a:ea typeface="Calibri"/>
                <a:cs typeface="Calibri"/>
                <a:sym typeface="Calibri"/>
              </a:rPr>
              <a:t>A)spiral groove  </a:t>
            </a:r>
          </a:p>
          <a:p>
            <a:pPr marL="0" indent="0">
              <a:buNone/>
            </a:pPr>
            <a:r>
              <a:rPr lang="en" sz="1700" dirty="0">
                <a:ea typeface="Calibri"/>
                <a:cs typeface="Calibri"/>
                <a:sym typeface="Calibri"/>
              </a:rPr>
              <a:t>B)lateral epicndyle</a:t>
            </a:r>
          </a:p>
          <a:p>
            <a:pPr marL="0" indent="0">
              <a:buNone/>
            </a:pPr>
            <a:r>
              <a:rPr lang="en" sz="1700" dirty="0">
                <a:ea typeface="Calibri"/>
                <a:cs typeface="Calibri"/>
                <a:sym typeface="Calibri"/>
              </a:rPr>
              <a:t>C)cubital fossa</a:t>
            </a:r>
          </a:p>
          <a:p>
            <a:pPr marL="0" indent="0">
              <a:buNone/>
            </a:pPr>
            <a:r>
              <a:rPr lang="en" sz="1700" dirty="0">
                <a:ea typeface="Calibri"/>
                <a:cs typeface="Calibri"/>
                <a:sym typeface="Calibri"/>
              </a:rPr>
              <a:t>D)wrist</a:t>
            </a:r>
          </a:p>
          <a:p>
            <a:pPr marL="0" indent="0">
              <a:buNone/>
            </a:pPr>
            <a:endParaRPr lang="en" sz="1700" dirty="0">
              <a:ea typeface="Calibri"/>
              <a:cs typeface="Calibri"/>
              <a:sym typeface="Calibri"/>
            </a:endParaRPr>
          </a:p>
          <a:p>
            <a:pPr marL="0" indent="0">
              <a:buNone/>
            </a:pPr>
            <a:r>
              <a:rPr lang="en" sz="1700" dirty="0">
                <a:ea typeface="Calibri"/>
                <a:cs typeface="Calibri"/>
                <a:sym typeface="Calibri"/>
              </a:rPr>
              <a:t>3- Superficial branch of radial nerve descends under cover of? </a:t>
            </a:r>
          </a:p>
          <a:p>
            <a:pPr marL="0" indent="0">
              <a:buNone/>
            </a:pPr>
            <a:r>
              <a:rPr lang="en" sz="1700" dirty="0">
                <a:ea typeface="Calibri"/>
                <a:cs typeface="Calibri"/>
                <a:sym typeface="Calibri"/>
              </a:rPr>
              <a:t>A) Brachioradialis</a:t>
            </a:r>
          </a:p>
          <a:p>
            <a:pPr marL="0" indent="0">
              <a:buNone/>
            </a:pPr>
            <a:r>
              <a:rPr lang="en" sz="1700" dirty="0">
                <a:ea typeface="Calibri"/>
                <a:cs typeface="Calibri"/>
                <a:sym typeface="Calibri"/>
              </a:rPr>
              <a:t>B) Brachialis</a:t>
            </a:r>
          </a:p>
          <a:p>
            <a:pPr marL="0" indent="0">
              <a:buNone/>
            </a:pPr>
            <a:r>
              <a:rPr lang="en" sz="1700" dirty="0">
                <a:ea typeface="Calibri"/>
                <a:cs typeface="Calibri"/>
                <a:sym typeface="Calibri"/>
              </a:rPr>
              <a:t>C) Corachobrachialis </a:t>
            </a:r>
            <a:endParaRPr lang="en" sz="1700" dirty="0"/>
          </a:p>
          <a:p>
            <a:pPr marL="0" indent="0">
              <a:buNone/>
            </a:pPr>
            <a:endParaRPr lang="en" sz="1700" dirty="0"/>
          </a:p>
          <a:p>
            <a:pPr marL="0" indent="0">
              <a:buNone/>
            </a:pPr>
            <a:r>
              <a:rPr lang="en" sz="1700" dirty="0"/>
              <a:t>4- What are the roots of the radial nerve?</a:t>
            </a:r>
          </a:p>
          <a:p>
            <a:pPr marL="231775" indent="-231775">
              <a:buAutoNum type="alphaUcParenR"/>
            </a:pPr>
            <a:r>
              <a:rPr lang="en" sz="1700" dirty="0"/>
              <a:t>C5, C6</a:t>
            </a:r>
          </a:p>
          <a:p>
            <a:pPr marL="231775" indent="-231775">
              <a:buAutoNum type="alphaUcParenR"/>
            </a:pPr>
            <a:r>
              <a:rPr lang="en" sz="1700" dirty="0"/>
              <a:t>C5, C6, C7</a:t>
            </a:r>
          </a:p>
          <a:p>
            <a:pPr marL="231775" indent="-231775">
              <a:buAutoNum type="alphaUcParenR"/>
            </a:pPr>
            <a:r>
              <a:rPr lang="en" sz="1700" dirty="0"/>
              <a:t>C5, C6, C7, C8</a:t>
            </a:r>
          </a:p>
          <a:p>
            <a:pPr marL="231775" indent="-231775">
              <a:buAutoNum type="alphaUcParenR"/>
            </a:pPr>
            <a:r>
              <a:rPr lang="en" sz="1700" dirty="0"/>
              <a:t>C5, C6, C7, C8, T1</a:t>
            </a:r>
          </a:p>
          <a:p>
            <a:pPr marL="231775" indent="-231775">
              <a:buAutoNum type="alphaUcParenR"/>
            </a:pPr>
            <a:endParaRPr lang="en" sz="1700" dirty="0"/>
          </a:p>
          <a:p>
            <a:pPr marL="0" indent="0">
              <a:buNone/>
            </a:pPr>
            <a:r>
              <a:rPr lang="en" sz="1700" dirty="0"/>
              <a:t>5- The </a:t>
            </a:r>
            <a:r>
              <a:rPr lang="en" sz="1700" dirty="0" err="1"/>
              <a:t>radi</a:t>
            </a:r>
            <a:r>
              <a:rPr lang="en-US" sz="1700" dirty="0"/>
              <a:t>a</a:t>
            </a:r>
            <a:r>
              <a:rPr lang="en" sz="1700" dirty="0"/>
              <a:t>l nerve supplies all muscles of the anterior compartment of the arm.</a:t>
            </a:r>
          </a:p>
          <a:p>
            <a:pPr marL="231775" indent="-231775">
              <a:buAutoNum type="alphaUcParenR"/>
            </a:pPr>
            <a:r>
              <a:rPr lang="en" sz="1700" dirty="0"/>
              <a:t>True</a:t>
            </a:r>
          </a:p>
          <a:p>
            <a:pPr marL="231775" indent="-231775">
              <a:buAutoNum type="alphaUcParenR"/>
            </a:pPr>
            <a:r>
              <a:rPr lang="en" sz="1700" dirty="0"/>
              <a:t>False</a:t>
            </a:r>
          </a:p>
        </p:txBody>
      </p:sp>
      <p:sp>
        <p:nvSpPr>
          <p:cNvPr id="2" name="TextBox 1"/>
          <p:cNvSpPr txBox="1"/>
          <p:nvPr/>
        </p:nvSpPr>
        <p:spPr>
          <a:xfrm>
            <a:off x="11397129" y="4919008"/>
            <a:ext cx="758541" cy="1938992"/>
          </a:xfrm>
          <a:prstGeom prst="rect">
            <a:avLst/>
          </a:prstGeom>
          <a:noFill/>
        </p:spPr>
        <p:txBody>
          <a:bodyPr wrap="none" rtlCol="0">
            <a:spAutoFit/>
          </a:bodyPr>
          <a:lstStyle/>
          <a:p>
            <a:pPr algn="r"/>
            <a:r>
              <a:rPr lang="en-US" sz="1200" dirty="0">
                <a:solidFill>
                  <a:schemeClr val="bg1">
                    <a:lumMod val="65000"/>
                  </a:schemeClr>
                </a:solidFill>
                <a:latin typeface="+mn-lt"/>
              </a:rPr>
              <a:t>Answers:</a:t>
            </a:r>
          </a:p>
          <a:p>
            <a:pPr algn="r"/>
            <a:r>
              <a:rPr lang="en-US" sz="1200" dirty="0">
                <a:solidFill>
                  <a:schemeClr val="bg1">
                    <a:lumMod val="65000"/>
                  </a:schemeClr>
                </a:solidFill>
                <a:latin typeface="+mn-lt"/>
              </a:rPr>
              <a:t>1- B</a:t>
            </a:r>
          </a:p>
          <a:p>
            <a:pPr algn="r"/>
            <a:r>
              <a:rPr lang="en-US" sz="1200" dirty="0">
                <a:solidFill>
                  <a:schemeClr val="bg1">
                    <a:lumMod val="65000"/>
                  </a:schemeClr>
                </a:solidFill>
                <a:latin typeface="+mn-lt"/>
              </a:rPr>
              <a:t>2- C</a:t>
            </a:r>
          </a:p>
          <a:p>
            <a:pPr algn="r"/>
            <a:r>
              <a:rPr lang="en-US" sz="1200" dirty="0">
                <a:solidFill>
                  <a:schemeClr val="bg1">
                    <a:lumMod val="65000"/>
                  </a:schemeClr>
                </a:solidFill>
                <a:latin typeface="+mn-lt"/>
              </a:rPr>
              <a:t>3</a:t>
            </a:r>
            <a:r>
              <a:rPr lang="en-GB" sz="1200" dirty="0">
                <a:solidFill>
                  <a:schemeClr val="bg1">
                    <a:lumMod val="65000"/>
                  </a:schemeClr>
                </a:solidFill>
                <a:latin typeface="+mn-lt"/>
              </a:rPr>
              <a:t>- A</a:t>
            </a:r>
          </a:p>
          <a:p>
            <a:pPr algn="r"/>
            <a:r>
              <a:rPr lang="en-US" sz="1200" dirty="0">
                <a:solidFill>
                  <a:schemeClr val="bg1">
                    <a:lumMod val="65000"/>
                  </a:schemeClr>
                </a:solidFill>
                <a:latin typeface="+mn-lt"/>
              </a:rPr>
              <a:t>4- D</a:t>
            </a:r>
          </a:p>
          <a:p>
            <a:pPr algn="r"/>
            <a:r>
              <a:rPr lang="en-US" sz="1200" dirty="0">
                <a:solidFill>
                  <a:schemeClr val="bg1">
                    <a:lumMod val="65000"/>
                  </a:schemeClr>
                </a:solidFill>
                <a:latin typeface="+mn-lt"/>
              </a:rPr>
              <a:t>5- B</a:t>
            </a:r>
          </a:p>
          <a:p>
            <a:pPr algn="r"/>
            <a:r>
              <a:rPr lang="en-US" sz="1200" dirty="0">
                <a:solidFill>
                  <a:schemeClr val="bg1">
                    <a:lumMod val="65000"/>
                  </a:schemeClr>
                </a:solidFill>
                <a:latin typeface="+mn-lt"/>
              </a:rPr>
              <a:t>6- D</a:t>
            </a:r>
          </a:p>
          <a:p>
            <a:pPr algn="r"/>
            <a:r>
              <a:rPr lang="en-US" sz="1200" dirty="0">
                <a:solidFill>
                  <a:schemeClr val="bg1">
                    <a:lumMod val="65000"/>
                  </a:schemeClr>
                </a:solidFill>
                <a:latin typeface="+mn-lt"/>
              </a:rPr>
              <a:t>7- A</a:t>
            </a:r>
          </a:p>
          <a:p>
            <a:pPr algn="r"/>
            <a:r>
              <a:rPr lang="en-US" sz="1200" dirty="0">
                <a:solidFill>
                  <a:schemeClr val="bg1">
                    <a:lumMod val="65000"/>
                  </a:schemeClr>
                </a:solidFill>
                <a:latin typeface="+mn-lt"/>
              </a:rPr>
              <a:t>8- C</a:t>
            </a:r>
          </a:p>
          <a:p>
            <a:pPr algn="r"/>
            <a:r>
              <a:rPr lang="en-US" sz="1200" dirty="0">
                <a:solidFill>
                  <a:schemeClr val="bg1">
                    <a:lumMod val="65000"/>
                  </a:schemeClr>
                </a:solidFill>
                <a:latin typeface="+mn-lt"/>
              </a:rPr>
              <a:t>9- A</a:t>
            </a:r>
          </a:p>
        </p:txBody>
      </p:sp>
    </p:spTree>
    <p:extLst>
      <p:ext uri="{BB962C8B-B14F-4D97-AF65-F5344CB8AC3E}">
        <p14:creationId xmlns:p14="http://schemas.microsoft.com/office/powerpoint/2010/main" val="3415785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5" name="Group 4"/>
          <p:cNvGrpSpPr/>
          <p:nvPr/>
        </p:nvGrpSpPr>
        <p:grpSpPr>
          <a:xfrm>
            <a:off x="6061513" y="-81134"/>
            <a:ext cx="8228106" cy="6966028"/>
            <a:chOff x="197968" y="-108028"/>
            <a:chExt cx="8228106" cy="6966028"/>
          </a:xfrm>
        </p:grpSpPr>
        <p:sp>
          <p:nvSpPr>
            <p:cNvPr id="259" name="Shape 259"/>
            <p:cNvSpPr txBox="1"/>
            <p:nvPr/>
          </p:nvSpPr>
          <p:spPr>
            <a:xfrm>
              <a:off x="197968" y="-108028"/>
              <a:ext cx="6054915" cy="3069178"/>
            </a:xfrm>
            <a:prstGeom prst="rect">
              <a:avLst/>
            </a:prstGeom>
            <a:noFill/>
            <a:ln>
              <a:noFill/>
            </a:ln>
          </p:spPr>
          <p:txBody>
            <a:bodyPr lIns="121900" tIns="121900" rIns="121900" bIns="121900" anchor="t" anchorCtr="0">
              <a:noAutofit/>
            </a:bodyPr>
            <a:lstStyle/>
            <a:p>
              <a:r>
                <a:rPr lang="en" sz="1867" dirty="0">
                  <a:solidFill>
                    <a:schemeClr val="tx1"/>
                  </a:solidFill>
                  <a:latin typeface="+mn-lt"/>
                </a:rPr>
                <a:t>Mohammed, A 28-year-old man, was horseback riding with his partner when the horse he was riding stumbled, throwing him from the saddle. In order to break his fall, Mohammed stretched out his right hand, he felt severe pain in his arm. At the emergency room, the doctor examined the arm,patient is unable to extend the wrist. The doctor ordered X-Ray for the arm. The radiologist ,who examined the X-rays, found fracture in the upper part of humerus.</a:t>
              </a:r>
            </a:p>
            <a:p>
              <a:r>
                <a:rPr lang="en" sz="1867" dirty="0">
                  <a:solidFill>
                    <a:schemeClr val="tx1"/>
                  </a:solidFill>
                  <a:latin typeface="+mn-lt"/>
                </a:rPr>
                <a:t>According to this case, please answer the following questions:</a:t>
              </a:r>
            </a:p>
            <a:p>
              <a:endParaRPr sz="1867" dirty="0">
                <a:solidFill>
                  <a:schemeClr val="tx1"/>
                </a:solidFill>
                <a:latin typeface="+mn-lt"/>
              </a:endParaRPr>
            </a:p>
            <a:p>
              <a:endParaRPr sz="1867" b="1" dirty="0">
                <a:solidFill>
                  <a:schemeClr val="tx1"/>
                </a:solidFill>
                <a:highlight>
                  <a:srgbClr val="FFFFFF"/>
                </a:highlight>
                <a:latin typeface="+mn-lt"/>
              </a:endParaRPr>
            </a:p>
          </p:txBody>
        </p:sp>
        <p:sp>
          <p:nvSpPr>
            <p:cNvPr id="260" name="Shape 260"/>
            <p:cNvSpPr txBox="1"/>
            <p:nvPr/>
          </p:nvSpPr>
          <p:spPr>
            <a:xfrm>
              <a:off x="511027" y="2961150"/>
              <a:ext cx="7484000" cy="1526800"/>
            </a:xfrm>
            <a:prstGeom prst="rect">
              <a:avLst/>
            </a:prstGeom>
            <a:noFill/>
            <a:ln>
              <a:noFill/>
            </a:ln>
          </p:spPr>
          <p:txBody>
            <a:bodyPr lIns="121900" tIns="121900" rIns="121900" bIns="121900" anchor="t" anchorCtr="0">
              <a:noAutofit/>
            </a:bodyPr>
            <a:lstStyle/>
            <a:p>
              <a:r>
                <a:rPr lang="en" sz="1600" dirty="0">
                  <a:latin typeface="+mn-lt"/>
                </a:rPr>
                <a:t> </a:t>
              </a:r>
              <a:r>
                <a:rPr lang="en" sz="1600" b="1" dirty="0">
                  <a:latin typeface="+mn-lt"/>
                </a:rPr>
                <a:t> 1) </a:t>
              </a:r>
              <a:r>
                <a:rPr lang="en" sz="1600" b="1" dirty="0">
                  <a:solidFill>
                    <a:schemeClr val="dk1"/>
                  </a:solidFill>
                  <a:highlight>
                    <a:srgbClr val="FFFFFF"/>
                  </a:highlight>
                  <a:latin typeface="+mn-lt"/>
                </a:rPr>
                <a:t>Which of the following is LEAST likely to happen in this case:</a:t>
              </a:r>
            </a:p>
            <a:p>
              <a:pPr marL="609585" indent="-304792">
                <a:buClr>
                  <a:schemeClr val="dk1"/>
                </a:buClr>
                <a:buAutoNum type="alphaUcPeriod"/>
              </a:pPr>
              <a:r>
                <a:rPr lang="en" sz="1600" dirty="0">
                  <a:solidFill>
                    <a:schemeClr val="dk1"/>
                  </a:solidFill>
                  <a:highlight>
                    <a:srgbClr val="FFFFFF"/>
                  </a:highlight>
                  <a:latin typeface="+mn-lt"/>
                </a:rPr>
                <a:t>Loss of sensation in the lateral side of dorsum of the hand.</a:t>
              </a:r>
            </a:p>
            <a:p>
              <a:pPr marL="609585" indent="-304792">
                <a:buClr>
                  <a:schemeClr val="dk1"/>
                </a:buClr>
                <a:buAutoNum type="alphaUcPeriod"/>
              </a:pPr>
              <a:r>
                <a:rPr lang="en" dirty="0"/>
                <a:t>Extension of the medial fingers.</a:t>
              </a:r>
            </a:p>
            <a:p>
              <a:pPr marL="609585" indent="-304792">
                <a:buClr>
                  <a:schemeClr val="dk1"/>
                </a:buClr>
                <a:buAutoNum type="alphaUcPeriod"/>
              </a:pPr>
              <a:r>
                <a:rPr lang="en" sz="1600" dirty="0">
                  <a:solidFill>
                    <a:schemeClr val="dk1"/>
                  </a:solidFill>
                  <a:highlight>
                    <a:srgbClr val="FFFFFF"/>
                  </a:highlight>
                  <a:latin typeface="+mn-lt"/>
                </a:rPr>
                <a:t>Loss of ability of abduction of the pollicis.</a:t>
              </a:r>
            </a:p>
            <a:p>
              <a:pPr marL="609585" indent="-304792">
                <a:buClr>
                  <a:schemeClr val="dk1"/>
                </a:buClr>
                <a:buAutoNum type="alphaUcPeriod"/>
              </a:pPr>
              <a:r>
                <a:rPr lang="en" sz="1600" dirty="0">
                  <a:solidFill>
                    <a:schemeClr val="dk1"/>
                  </a:solidFill>
                  <a:highlight>
                    <a:srgbClr val="FFFFFF"/>
                  </a:highlight>
                  <a:latin typeface="+mn-lt"/>
                </a:rPr>
                <a:t>Extension of the elbow joint. </a:t>
              </a:r>
            </a:p>
          </p:txBody>
        </p:sp>
        <p:sp>
          <p:nvSpPr>
            <p:cNvPr id="261" name="Shape 261"/>
            <p:cNvSpPr txBox="1"/>
            <p:nvPr/>
          </p:nvSpPr>
          <p:spPr>
            <a:xfrm>
              <a:off x="524474" y="4206728"/>
              <a:ext cx="6581600" cy="1526800"/>
            </a:xfrm>
            <a:prstGeom prst="rect">
              <a:avLst/>
            </a:prstGeom>
            <a:noFill/>
            <a:ln>
              <a:noFill/>
            </a:ln>
          </p:spPr>
          <p:txBody>
            <a:bodyPr lIns="121900" tIns="121900" rIns="121900" bIns="121900" anchor="t" anchorCtr="0">
              <a:noAutofit/>
            </a:bodyPr>
            <a:lstStyle/>
            <a:p>
              <a:r>
                <a:rPr lang="en" sz="1600" b="1" dirty="0">
                  <a:solidFill>
                    <a:schemeClr val="dk1"/>
                  </a:solidFill>
                  <a:highlight>
                    <a:srgbClr val="FFFFFF"/>
                  </a:highlight>
                  <a:latin typeface="+mn-lt"/>
                </a:rPr>
                <a:t>2) The name of injured region of the humerus :</a:t>
              </a:r>
            </a:p>
            <a:p>
              <a:pPr marL="609585" indent="-304792">
                <a:buAutoNum type="alphaUcPeriod"/>
              </a:pPr>
              <a:r>
                <a:rPr lang="en" sz="1600" dirty="0">
                  <a:latin typeface="+mn-lt"/>
                </a:rPr>
                <a:t>Intertubercular groove</a:t>
              </a:r>
            </a:p>
            <a:p>
              <a:pPr marL="609585" indent="-304792">
                <a:buAutoNum type="alphaUcPeriod"/>
              </a:pPr>
              <a:r>
                <a:rPr lang="en" sz="1600" dirty="0">
                  <a:latin typeface="+mn-lt"/>
                </a:rPr>
                <a:t>Bicipital groove </a:t>
              </a:r>
            </a:p>
            <a:p>
              <a:pPr marL="609585" indent="-304792">
                <a:buAutoNum type="alphaUcPeriod"/>
              </a:pPr>
              <a:r>
                <a:rPr lang="en" dirty="0"/>
                <a:t>Spiral groove</a:t>
              </a:r>
            </a:p>
            <a:p>
              <a:pPr marL="609585" indent="-304792">
                <a:buAutoNum type="alphaUcPeriod"/>
              </a:pPr>
              <a:r>
                <a:rPr lang="en" sz="1600" dirty="0">
                  <a:latin typeface="+mn-lt"/>
                </a:rPr>
                <a:t>Surgical neck</a:t>
              </a:r>
            </a:p>
          </p:txBody>
        </p:sp>
        <p:sp>
          <p:nvSpPr>
            <p:cNvPr id="262" name="Shape 262"/>
            <p:cNvSpPr txBox="1"/>
            <p:nvPr/>
          </p:nvSpPr>
          <p:spPr>
            <a:xfrm>
              <a:off x="524474" y="5475200"/>
              <a:ext cx="7901600" cy="1382800"/>
            </a:xfrm>
            <a:prstGeom prst="rect">
              <a:avLst/>
            </a:prstGeom>
            <a:noFill/>
            <a:ln>
              <a:noFill/>
            </a:ln>
          </p:spPr>
          <p:txBody>
            <a:bodyPr lIns="121900" tIns="121900" rIns="121900" bIns="121900" anchor="t" anchorCtr="0">
              <a:noAutofit/>
            </a:bodyPr>
            <a:lstStyle/>
            <a:p>
              <a:r>
                <a:rPr lang="en" sz="1600" b="1" dirty="0">
                  <a:latin typeface="+mn-lt"/>
                </a:rPr>
                <a:t>3) this deformity of mandatory flexion of the wrist is known as :</a:t>
              </a:r>
            </a:p>
            <a:p>
              <a:pPr marL="609585" indent="-304792">
                <a:buAutoNum type="alphaUcPeriod"/>
              </a:pPr>
              <a:r>
                <a:rPr lang="en" sz="1600" dirty="0">
                  <a:latin typeface="+mn-lt"/>
                </a:rPr>
                <a:t>Ape hand. </a:t>
              </a:r>
            </a:p>
            <a:p>
              <a:pPr marL="609585" indent="-304792">
                <a:buAutoNum type="alphaUcPeriod"/>
              </a:pPr>
              <a:r>
                <a:rPr lang="en" sz="1600" dirty="0">
                  <a:latin typeface="+mn-lt"/>
                </a:rPr>
                <a:t>Claw hand.</a:t>
              </a:r>
            </a:p>
            <a:p>
              <a:pPr marL="609585" indent="-304792">
                <a:buAutoNum type="alphaUcPeriod"/>
              </a:pPr>
              <a:r>
                <a:rPr lang="en" sz="1600" dirty="0">
                  <a:latin typeface="+mn-lt"/>
                </a:rPr>
                <a:t>Wrist drop.</a:t>
              </a:r>
            </a:p>
          </p:txBody>
        </p:sp>
      </p:grpSp>
      <p:sp>
        <p:nvSpPr>
          <p:cNvPr id="2" name="TextBox 1"/>
          <p:cNvSpPr txBox="1"/>
          <p:nvPr/>
        </p:nvSpPr>
        <p:spPr>
          <a:xfrm>
            <a:off x="290190" y="3751444"/>
            <a:ext cx="5364979" cy="2246769"/>
          </a:xfrm>
          <a:prstGeom prst="rect">
            <a:avLst/>
          </a:prstGeom>
          <a:noFill/>
        </p:spPr>
        <p:txBody>
          <a:bodyPr wrap="square" rtlCol="0">
            <a:spAutoFit/>
          </a:bodyPr>
          <a:lstStyle/>
          <a:p>
            <a:r>
              <a:rPr lang="en-US" dirty="0">
                <a:solidFill>
                  <a:schemeClr val="bg1">
                    <a:lumMod val="65000"/>
                  </a:schemeClr>
                </a:solidFill>
                <a:latin typeface="+mn-lt"/>
              </a:rPr>
              <a:t>Answers:</a:t>
            </a:r>
          </a:p>
          <a:p>
            <a:r>
              <a:rPr lang="en-US" dirty="0">
                <a:solidFill>
                  <a:schemeClr val="bg1">
                    <a:lumMod val="65000"/>
                  </a:schemeClr>
                </a:solidFill>
                <a:latin typeface="+mn-lt"/>
              </a:rPr>
              <a:t>10-  1. Extensor carpi radialis brevis.</a:t>
            </a:r>
          </a:p>
          <a:p>
            <a:pPr marL="280988" lvl="0" indent="57150">
              <a:buFont typeface="+mj-lt"/>
              <a:buAutoNum type="arabicPeriod" startAt="2"/>
            </a:pPr>
            <a:r>
              <a:rPr lang="en-US" dirty="0">
                <a:solidFill>
                  <a:schemeClr val="bg1">
                    <a:lumMod val="65000"/>
                  </a:schemeClr>
                </a:solidFill>
                <a:latin typeface="+mn-lt"/>
              </a:rPr>
              <a:t>Extensor carpi ulnaris.</a:t>
            </a:r>
          </a:p>
          <a:p>
            <a:pPr marL="280988" lvl="0" indent="57150">
              <a:buFont typeface="+mj-lt"/>
              <a:buAutoNum type="arabicPeriod" startAt="2"/>
            </a:pPr>
            <a:r>
              <a:rPr lang="en-US" dirty="0">
                <a:solidFill>
                  <a:schemeClr val="bg1">
                    <a:lumMod val="65000"/>
                  </a:schemeClr>
                </a:solidFill>
                <a:latin typeface="+mn-lt"/>
              </a:rPr>
              <a:t>Supinator.</a:t>
            </a:r>
          </a:p>
          <a:p>
            <a:pPr marL="280988" lvl="0" indent="57150">
              <a:buFont typeface="+mj-lt"/>
              <a:buAutoNum type="arabicPeriod" startAt="2"/>
            </a:pPr>
            <a:r>
              <a:rPr lang="en-US" dirty="0">
                <a:solidFill>
                  <a:schemeClr val="bg1">
                    <a:lumMod val="65000"/>
                  </a:schemeClr>
                </a:solidFill>
                <a:latin typeface="+mn-lt"/>
              </a:rPr>
              <a:t>Abductor pollicis longus.</a:t>
            </a:r>
          </a:p>
          <a:p>
            <a:pPr marL="280988" lvl="0" indent="57150">
              <a:buFont typeface="+mj-lt"/>
              <a:buAutoNum type="arabicPeriod" startAt="2"/>
            </a:pPr>
            <a:r>
              <a:rPr lang="en-US" dirty="0">
                <a:solidFill>
                  <a:schemeClr val="bg1">
                    <a:lumMod val="65000"/>
                  </a:schemeClr>
                </a:solidFill>
                <a:latin typeface="+mn-lt"/>
              </a:rPr>
              <a:t>Extensor pollicis brevis.</a:t>
            </a:r>
          </a:p>
          <a:p>
            <a:pPr marL="608013" indent="-608013">
              <a:buClr>
                <a:srgbClr val="000000"/>
              </a:buClr>
            </a:pPr>
            <a:r>
              <a:rPr lang="en-US" dirty="0">
                <a:solidFill>
                  <a:schemeClr val="bg1">
                    <a:lumMod val="65000"/>
                  </a:schemeClr>
                </a:solidFill>
                <a:latin typeface="+mn-lt"/>
              </a:rPr>
              <a:t>11-  1. </a:t>
            </a:r>
            <a:r>
              <a:rPr lang="en" dirty="0">
                <a:solidFill>
                  <a:schemeClr val="bg1">
                    <a:lumMod val="65000"/>
                  </a:schemeClr>
                </a:solidFill>
                <a:latin typeface="+mn-lt"/>
              </a:rPr>
              <a:t>Flexion of the wrist with Abduction. </a:t>
            </a:r>
          </a:p>
          <a:p>
            <a:pPr marL="609585" indent="-304792">
              <a:buClr>
                <a:srgbClr val="000000"/>
              </a:buClr>
            </a:pPr>
            <a:r>
              <a:rPr lang="en" dirty="0">
                <a:solidFill>
                  <a:schemeClr val="bg1">
                    <a:lumMod val="65000"/>
                  </a:schemeClr>
                </a:solidFill>
                <a:latin typeface="+mn-lt"/>
              </a:rPr>
              <a:t>2. Claw hand.</a:t>
            </a:r>
          </a:p>
          <a:p>
            <a:pPr marL="609585" indent="-304792">
              <a:buClr>
                <a:srgbClr val="000000"/>
              </a:buClr>
            </a:pPr>
            <a:r>
              <a:rPr lang="en" dirty="0">
                <a:solidFill>
                  <a:schemeClr val="bg1">
                    <a:lumMod val="65000"/>
                  </a:schemeClr>
                </a:solidFill>
                <a:latin typeface="+mn-lt"/>
              </a:rPr>
              <a:t>3. Wasting of Hypothenar Eminence.</a:t>
            </a:r>
          </a:p>
          <a:p>
            <a:pPr lvl="0"/>
            <a:endParaRPr lang="en-GB" dirty="0">
              <a:solidFill>
                <a:schemeClr val="bg1">
                  <a:lumMod val="65000"/>
                </a:schemeClr>
              </a:solidFill>
              <a:latin typeface="+mn-lt"/>
            </a:endParaRPr>
          </a:p>
        </p:txBody>
      </p:sp>
      <p:sp>
        <p:nvSpPr>
          <p:cNvPr id="4" name="TextBox 3"/>
          <p:cNvSpPr txBox="1"/>
          <p:nvPr/>
        </p:nvSpPr>
        <p:spPr>
          <a:xfrm>
            <a:off x="289793" y="1133838"/>
            <a:ext cx="5365376" cy="2308324"/>
          </a:xfrm>
          <a:prstGeom prst="rect">
            <a:avLst/>
          </a:prstGeom>
          <a:noFill/>
        </p:spPr>
        <p:txBody>
          <a:bodyPr wrap="square" rtlCol="0">
            <a:spAutoFit/>
          </a:bodyPr>
          <a:lstStyle/>
          <a:p>
            <a:r>
              <a:rPr lang="en-US" sz="1800" dirty="0">
                <a:latin typeface="+mn-lt"/>
              </a:rPr>
              <a:t>10- List 4 muscles supplied by the deep branch of radial nerve.</a:t>
            </a:r>
          </a:p>
          <a:p>
            <a:endParaRPr lang="en-US" sz="1800" dirty="0">
              <a:latin typeface="+mn-lt"/>
            </a:endParaRPr>
          </a:p>
          <a:p>
            <a:r>
              <a:rPr lang="en-US" sz="1800" dirty="0">
                <a:latin typeface="+mn-lt"/>
              </a:rPr>
              <a:t>11- A little girl injured her wrist while playing. Upon clinical examination it was determined that the ulnar nerve was injured. List 3 characteristics the physician could have seen  while examining the patient.</a:t>
            </a:r>
          </a:p>
          <a:p>
            <a:endParaRPr lang="en-US" sz="1800" dirty="0">
              <a:latin typeface="+mn-lt"/>
            </a:endParaRPr>
          </a:p>
        </p:txBody>
      </p:sp>
      <p:sp>
        <p:nvSpPr>
          <p:cNvPr id="6" name="TextBox 5"/>
          <p:cNvSpPr txBox="1"/>
          <p:nvPr/>
        </p:nvSpPr>
        <p:spPr>
          <a:xfrm>
            <a:off x="11305513" y="5861756"/>
            <a:ext cx="853119" cy="954107"/>
          </a:xfrm>
          <a:prstGeom prst="rect">
            <a:avLst/>
          </a:prstGeom>
          <a:noFill/>
        </p:spPr>
        <p:txBody>
          <a:bodyPr wrap="none" rtlCol="0">
            <a:spAutoFit/>
          </a:bodyPr>
          <a:lstStyle/>
          <a:p>
            <a:pPr algn="r"/>
            <a:r>
              <a:rPr lang="en-US" dirty="0">
                <a:solidFill>
                  <a:schemeClr val="bg1">
                    <a:lumMod val="65000"/>
                  </a:schemeClr>
                </a:solidFill>
                <a:latin typeface="+mn-lt"/>
              </a:rPr>
              <a:t>Answers:</a:t>
            </a:r>
          </a:p>
          <a:p>
            <a:pPr algn="r"/>
            <a:r>
              <a:rPr lang="en-US" dirty="0">
                <a:solidFill>
                  <a:schemeClr val="bg1">
                    <a:lumMod val="65000"/>
                  </a:schemeClr>
                </a:solidFill>
                <a:latin typeface="+mn-lt"/>
              </a:rPr>
              <a:t>1- B</a:t>
            </a:r>
          </a:p>
          <a:p>
            <a:pPr algn="r"/>
            <a:r>
              <a:rPr lang="en-US" dirty="0">
                <a:solidFill>
                  <a:schemeClr val="bg1">
                    <a:lumMod val="65000"/>
                  </a:schemeClr>
                </a:solidFill>
                <a:latin typeface="+mn-lt"/>
              </a:rPr>
              <a:t>2- C</a:t>
            </a:r>
          </a:p>
          <a:p>
            <a:pPr algn="r"/>
            <a:r>
              <a:rPr lang="en-US" dirty="0">
                <a:solidFill>
                  <a:schemeClr val="bg1">
                    <a:lumMod val="65000"/>
                  </a:schemeClr>
                </a:solidFill>
                <a:latin typeface="+mn-lt"/>
              </a:rPr>
              <a:t>3- C</a:t>
            </a:r>
          </a:p>
        </p:txBody>
      </p:sp>
      <p:sp>
        <p:nvSpPr>
          <p:cNvPr id="12" name="Shape 247"/>
          <p:cNvSpPr txBox="1">
            <a:spLocks noGrp="1"/>
          </p:cNvSpPr>
          <p:nvPr>
            <p:ph type="title"/>
          </p:nvPr>
        </p:nvSpPr>
        <p:spPr>
          <a:xfrm>
            <a:off x="381113" y="197542"/>
            <a:ext cx="11360800" cy="763600"/>
          </a:xfrm>
          <a:prstGeom prst="rect">
            <a:avLst/>
          </a:prstGeom>
        </p:spPr>
        <p:txBody>
          <a:bodyPr vert="horz" lIns="121900" tIns="121900" rIns="121900" bIns="121900" rtlCol="0" anchor="t" anchorCtr="0">
            <a:noAutofit/>
          </a:bodyPr>
          <a:lstStyle/>
          <a:p>
            <a:r>
              <a:rPr lang="en" sz="3600" dirty="0"/>
              <a:t>Questions</a:t>
            </a:r>
          </a:p>
        </p:txBody>
      </p:sp>
    </p:spTree>
    <p:extLst>
      <p:ext uri="{BB962C8B-B14F-4D97-AF65-F5344CB8AC3E}">
        <p14:creationId xmlns:p14="http://schemas.microsoft.com/office/powerpoint/2010/main" val="2216885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3744686" y="746316"/>
            <a:ext cx="5181600" cy="4351338"/>
          </a:xfrm>
        </p:spPr>
        <p:txBody>
          <a:bodyPr>
            <a:normAutofit/>
          </a:bodyPr>
          <a:lstStyle/>
          <a:p>
            <a:pPr marL="177800" indent="0">
              <a:buNone/>
            </a:pPr>
            <a:r>
              <a:rPr lang="en-US" i="1" dirty="0">
                <a:solidFill>
                  <a:schemeClr val="tx1"/>
                </a:solidFill>
                <a:latin typeface="Calibri" panose="020F0502020204030204" pitchFamily="34" charset="0"/>
              </a:rPr>
              <a:t>Leaders:</a:t>
            </a:r>
            <a:endParaRPr lang="en-GB" i="1" dirty="0">
              <a:solidFill>
                <a:schemeClr val="tx1"/>
              </a:solidFill>
              <a:latin typeface="Calibri" panose="020F0502020204030204" pitchFamily="34" charset="0"/>
            </a:endParaRPr>
          </a:p>
          <a:p>
            <a:pPr marL="177800" indent="0">
              <a:buNone/>
            </a:pPr>
            <a:r>
              <a:rPr lang="en-GB" dirty="0" err="1">
                <a:solidFill>
                  <a:schemeClr val="tx1"/>
                </a:solidFill>
                <a:latin typeface="Calibri" panose="020F0502020204030204" pitchFamily="34" charset="0"/>
              </a:rPr>
              <a:t>Nawaf</a:t>
            </a:r>
            <a:r>
              <a:rPr lang="en-GB" dirty="0">
                <a:solidFill>
                  <a:schemeClr val="tx1"/>
                </a:solidFill>
                <a:latin typeface="Calibri" panose="020F0502020204030204" pitchFamily="34" charset="0"/>
              </a:rPr>
              <a:t> </a:t>
            </a:r>
            <a:r>
              <a:rPr lang="en-GB" dirty="0" err="1">
                <a:solidFill>
                  <a:schemeClr val="tx1"/>
                </a:solidFill>
                <a:latin typeface="Calibri" panose="020F0502020204030204" pitchFamily="34" charset="0"/>
              </a:rPr>
              <a:t>AlKhudairy</a:t>
            </a:r>
            <a:r>
              <a:rPr lang="en-GB" dirty="0">
                <a:solidFill>
                  <a:schemeClr val="tx1"/>
                </a:solidFill>
                <a:latin typeface="Calibri" panose="020F0502020204030204" pitchFamily="34" charset="0"/>
              </a:rPr>
              <a:t> </a:t>
            </a:r>
          </a:p>
          <a:p>
            <a:pPr marL="177800" indent="0">
              <a:buNone/>
            </a:pPr>
            <a:r>
              <a:rPr lang="en-GB" dirty="0">
                <a:solidFill>
                  <a:schemeClr val="tx1"/>
                </a:solidFill>
                <a:latin typeface="Calibri" panose="020F0502020204030204" pitchFamily="34" charset="0"/>
              </a:rPr>
              <a:t>Jawaher Abanumy</a:t>
            </a:r>
          </a:p>
          <a:p>
            <a:pPr marL="177800" indent="0">
              <a:buNone/>
            </a:pPr>
            <a:r>
              <a:rPr lang="en-GB" dirty="0" err="1">
                <a:latin typeface="Calibri" panose="020F0502020204030204" pitchFamily="34" charset="0"/>
              </a:rPr>
              <a:t>Ghada</a:t>
            </a:r>
            <a:r>
              <a:rPr lang="en-GB" dirty="0">
                <a:latin typeface="Calibri" panose="020F0502020204030204" pitchFamily="34" charset="0"/>
              </a:rPr>
              <a:t> </a:t>
            </a:r>
            <a:r>
              <a:rPr lang="en-GB" dirty="0" err="1">
                <a:latin typeface="Calibri" panose="020F0502020204030204" pitchFamily="34" charset="0"/>
              </a:rPr>
              <a:t>Almazrou</a:t>
            </a:r>
            <a:br>
              <a:rPr lang="en-GB" dirty="0">
                <a:solidFill>
                  <a:schemeClr val="tx1"/>
                </a:solidFill>
                <a:latin typeface="Calibri" panose="020F0502020204030204" pitchFamily="34" charset="0"/>
              </a:rPr>
            </a:br>
            <a:endParaRPr lang="en-GB" dirty="0">
              <a:solidFill>
                <a:schemeClr val="tx1"/>
              </a:solidFill>
              <a:latin typeface="Calibri" panose="020F0502020204030204" pitchFamily="34" charset="0"/>
            </a:endParaRPr>
          </a:p>
        </p:txBody>
      </p:sp>
      <p:grpSp>
        <p:nvGrpSpPr>
          <p:cNvPr id="11" name="Group 10"/>
          <p:cNvGrpSpPr/>
          <p:nvPr/>
        </p:nvGrpSpPr>
        <p:grpSpPr>
          <a:xfrm>
            <a:off x="4030873" y="4494765"/>
            <a:ext cx="3923939" cy="972221"/>
            <a:chOff x="2927787" y="4046711"/>
            <a:chExt cx="3923939" cy="972221"/>
          </a:xfrm>
        </p:grpSpPr>
        <p:sp>
          <p:nvSpPr>
            <p:cNvPr id="2" name="TextBox 1"/>
            <p:cNvSpPr txBox="1"/>
            <p:nvPr/>
          </p:nvSpPr>
          <p:spPr>
            <a:xfrm>
              <a:off x="3487052" y="4086072"/>
              <a:ext cx="3364674" cy="369332"/>
            </a:xfrm>
            <a:prstGeom prst="rect">
              <a:avLst/>
            </a:prstGeom>
            <a:noFill/>
            <a:ln>
              <a:noFill/>
            </a:ln>
          </p:spPr>
          <p:txBody>
            <a:bodyPr wrap="square" rtlCol="0">
              <a:spAutoFit/>
            </a:bodyPr>
            <a:lstStyle/>
            <a:p>
              <a:r>
                <a:rPr lang="en-US" sz="1800" i="1" dirty="0">
                  <a:solidFill>
                    <a:srgbClr val="7BBF26"/>
                  </a:solidFill>
                </a:rPr>
                <a:t>anatomyteam436@gmail.com</a:t>
              </a:r>
              <a:endParaRPr lang="en-GB" sz="1600" i="1" dirty="0">
                <a:solidFill>
                  <a:srgbClr val="7BBF26"/>
                </a:solidFill>
              </a:endParaRPr>
            </a:p>
          </p:txBody>
        </p:sp>
        <p:pic>
          <p:nvPicPr>
            <p:cNvPr id="1026" name="Picture 2" descr="https://d30y9cdsu7xlg0.cloudfront.net/png/12462-200.pn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7787" y="4046711"/>
              <a:ext cx="448054" cy="4480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501" y="4623295"/>
              <a:ext cx="393116" cy="3931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87052" y="4649600"/>
              <a:ext cx="3364674" cy="369332"/>
            </a:xfrm>
            <a:prstGeom prst="rect">
              <a:avLst/>
            </a:prstGeom>
            <a:noFill/>
            <a:ln>
              <a:noFill/>
            </a:ln>
          </p:spPr>
          <p:txBody>
            <a:bodyPr wrap="square" rtlCol="0">
              <a:spAutoFit/>
            </a:bodyPr>
            <a:lstStyle/>
            <a:p>
              <a:r>
                <a:rPr lang="en-US" sz="1800" i="1" dirty="0">
                  <a:solidFill>
                    <a:srgbClr val="55ACEE"/>
                  </a:solidFill>
                </a:rPr>
                <a:t>@anatomy436</a:t>
              </a:r>
              <a:endParaRPr lang="en-GB" sz="1600" i="1" dirty="0">
                <a:solidFill>
                  <a:srgbClr val="55ACEE"/>
                </a:solidFill>
              </a:endParaRPr>
            </a:p>
          </p:txBody>
        </p:sp>
      </p:grpSp>
      <p:pic>
        <p:nvPicPr>
          <p:cNvPr id="10" name="Content Placeholder 9"/>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56317"/>
          <a:stretch/>
        </p:blipFill>
        <p:spPr>
          <a:xfrm>
            <a:off x="0" y="0"/>
            <a:ext cx="3744686" cy="6858000"/>
          </a:xfrm>
        </p:spPr>
      </p:pic>
      <p:sp>
        <p:nvSpPr>
          <p:cNvPr id="13" name="Text Placeholder 4"/>
          <p:cNvSpPr txBox="1">
            <a:spLocks/>
          </p:cNvSpPr>
          <p:nvPr/>
        </p:nvSpPr>
        <p:spPr>
          <a:xfrm>
            <a:off x="7714343" y="746316"/>
            <a:ext cx="44776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buFont typeface="Arial" panose="020B0604020202020204" pitchFamily="34" charset="0"/>
              <a:buNone/>
            </a:pPr>
            <a:r>
              <a:rPr lang="en-US" i="1" dirty="0">
                <a:latin typeface="Calibri" panose="020F0502020204030204" pitchFamily="34" charset="0"/>
              </a:rPr>
              <a:t>Members:</a:t>
            </a:r>
            <a:endParaRPr lang="en-GB" i="1" dirty="0">
              <a:latin typeface="Calibri" panose="020F0502020204030204" pitchFamily="34" charset="0"/>
            </a:endParaRPr>
          </a:p>
          <a:p>
            <a:pPr marL="177800" indent="0">
              <a:buNone/>
            </a:pPr>
            <a:r>
              <a:rPr lang="en-US" dirty="0" err="1">
                <a:latin typeface="Calibri" panose="020F0502020204030204" pitchFamily="34" charset="0"/>
              </a:rPr>
              <a:t>Alanoud</a:t>
            </a:r>
            <a:r>
              <a:rPr lang="en-US" dirty="0">
                <a:latin typeface="Calibri" panose="020F0502020204030204" pitchFamily="34" charset="0"/>
              </a:rPr>
              <a:t> </a:t>
            </a:r>
            <a:r>
              <a:rPr lang="en-US" dirty="0" err="1">
                <a:latin typeface="Calibri" panose="020F0502020204030204" pitchFamily="34" charset="0"/>
              </a:rPr>
              <a:t>Alsaikhan</a:t>
            </a:r>
            <a:endParaRPr lang="en-US" dirty="0">
              <a:latin typeface="Calibri" panose="020F0502020204030204" pitchFamily="34" charset="0"/>
            </a:endParaRPr>
          </a:p>
          <a:p>
            <a:pPr marL="177800" indent="0">
              <a:buNone/>
            </a:pPr>
            <a:r>
              <a:rPr lang="en-US" dirty="0" err="1">
                <a:latin typeface="Calibri" panose="020F0502020204030204" pitchFamily="34" charset="0"/>
              </a:rPr>
              <a:t>Danyah</a:t>
            </a:r>
            <a:r>
              <a:rPr lang="en-US" dirty="0">
                <a:latin typeface="Calibri" panose="020F0502020204030204" pitchFamily="34" charset="0"/>
              </a:rPr>
              <a:t> </a:t>
            </a:r>
            <a:r>
              <a:rPr lang="en-US" dirty="0" err="1">
                <a:latin typeface="Calibri" panose="020F0502020204030204" pitchFamily="34" charset="0"/>
              </a:rPr>
              <a:t>Saja</a:t>
            </a:r>
            <a:endParaRPr lang="en-US" dirty="0">
              <a:latin typeface="Calibri" panose="020F0502020204030204" pitchFamily="34" charset="0"/>
            </a:endParaRPr>
          </a:p>
          <a:p>
            <a:pPr marL="177800" indent="0">
              <a:buNone/>
            </a:pPr>
            <a:r>
              <a:rPr lang="en-US" dirty="0">
                <a:latin typeface="Calibri" panose="020F0502020204030204" pitchFamily="34" charset="0"/>
              </a:rPr>
              <a:t>Deena </a:t>
            </a:r>
            <a:r>
              <a:rPr lang="en-US" dirty="0" err="1">
                <a:latin typeface="Calibri" panose="020F0502020204030204" pitchFamily="34" charset="0"/>
              </a:rPr>
              <a:t>AlNowiser</a:t>
            </a:r>
            <a:endParaRPr lang="en-US" dirty="0">
              <a:latin typeface="Calibri" panose="020F0502020204030204" pitchFamily="34" charset="0"/>
            </a:endParaRPr>
          </a:p>
          <a:p>
            <a:pPr marL="177800" indent="0">
              <a:buNone/>
            </a:pPr>
            <a:r>
              <a:rPr lang="en-US" dirty="0" err="1">
                <a:latin typeface="Calibri" panose="020F0502020204030204" pitchFamily="34" charset="0"/>
              </a:rPr>
              <a:t>Maha</a:t>
            </a:r>
            <a:r>
              <a:rPr lang="en-US" dirty="0">
                <a:latin typeface="Calibri" panose="020F0502020204030204" pitchFamily="34" charset="0"/>
              </a:rPr>
              <a:t> Alissa</a:t>
            </a:r>
          </a:p>
          <a:p>
            <a:pPr marL="177800" indent="0">
              <a:buNone/>
            </a:pPr>
            <a:r>
              <a:rPr lang="en-US" dirty="0" err="1">
                <a:latin typeface="Calibri" panose="020F0502020204030204" pitchFamily="34" charset="0"/>
              </a:rPr>
              <a:t>Minyal</a:t>
            </a:r>
            <a:r>
              <a:rPr lang="en-US" dirty="0">
                <a:latin typeface="Calibri" panose="020F0502020204030204" pitchFamily="34" charset="0"/>
              </a:rPr>
              <a:t> </a:t>
            </a:r>
            <a:r>
              <a:rPr lang="en-US" dirty="0" err="1">
                <a:latin typeface="Calibri" panose="020F0502020204030204" pitchFamily="34" charset="0"/>
              </a:rPr>
              <a:t>Bawazier</a:t>
            </a:r>
            <a:endParaRPr lang="en-US" dirty="0">
              <a:latin typeface="Calibri" panose="020F0502020204030204" pitchFamily="34" charset="0"/>
            </a:endParaRPr>
          </a:p>
          <a:p>
            <a:pPr marL="177800" indent="0">
              <a:buNone/>
            </a:pPr>
            <a:r>
              <a:rPr lang="en-US" dirty="0"/>
              <a:t>Lara </a:t>
            </a:r>
            <a:r>
              <a:rPr lang="en-US" dirty="0" err="1"/>
              <a:t>Alsaleem</a:t>
            </a:r>
            <a:endParaRPr lang="en-GB" dirty="0">
              <a:latin typeface="Calibri" panose="020F0502020204030204" pitchFamily="34" charset="0"/>
            </a:endParaRPr>
          </a:p>
        </p:txBody>
      </p:sp>
    </p:spTree>
    <p:extLst>
      <p:ext uri="{BB962C8B-B14F-4D97-AF65-F5344CB8AC3E}">
        <p14:creationId xmlns:p14="http://schemas.microsoft.com/office/powerpoint/2010/main" val="2002692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33385" y="403053"/>
            <a:ext cx="11360800" cy="763600"/>
          </a:xfrm>
          <a:prstGeom prst="rect">
            <a:avLst/>
          </a:prstGeom>
        </p:spPr>
        <p:txBody>
          <a:bodyPr vert="horz" lIns="121900" tIns="121900" rIns="121900" bIns="121900" rtlCol="0" anchor="t" anchorCtr="0">
            <a:noAutofit/>
          </a:bodyPr>
          <a:lstStyle/>
          <a:p>
            <a:r>
              <a:rPr lang="en" b="1" dirty="0"/>
              <a:t>Radial Nerve</a:t>
            </a:r>
          </a:p>
        </p:txBody>
      </p:sp>
      <p:sp>
        <p:nvSpPr>
          <p:cNvPr id="68" name="Shape 68"/>
          <p:cNvSpPr txBox="1">
            <a:spLocks noGrp="1"/>
          </p:cNvSpPr>
          <p:nvPr>
            <p:ph type="body" idx="1"/>
          </p:nvPr>
        </p:nvSpPr>
        <p:spPr>
          <a:xfrm>
            <a:off x="191338" y="1464529"/>
            <a:ext cx="6021203" cy="5094800"/>
          </a:xfrm>
          <a:prstGeom prst="rect">
            <a:avLst/>
          </a:prstGeom>
        </p:spPr>
        <p:txBody>
          <a:bodyPr vert="horz" lIns="121900" tIns="121900" rIns="121900" bIns="121900" rtlCol="0" anchor="t" anchorCtr="0">
            <a:noAutofit/>
          </a:bodyPr>
          <a:lstStyle/>
          <a:p>
            <a:pPr marL="1433513" indent="-1433513">
              <a:buNone/>
            </a:pPr>
            <a:r>
              <a:rPr lang="en" b="1" dirty="0">
                <a:solidFill>
                  <a:schemeClr val="dk1"/>
                </a:solidFill>
                <a:latin typeface="Calibri"/>
                <a:ea typeface="Calibri"/>
                <a:cs typeface="Calibri"/>
                <a:sym typeface="Calibri"/>
              </a:rPr>
              <a:t>Origin:     </a:t>
            </a:r>
            <a:r>
              <a:rPr lang="en" sz="2400" dirty="0">
                <a:solidFill>
                  <a:schemeClr val="dk1"/>
                </a:solidFill>
                <a:latin typeface="Calibri"/>
                <a:ea typeface="Calibri"/>
                <a:cs typeface="Calibri"/>
                <a:sym typeface="Calibri"/>
              </a:rPr>
              <a:t>Posterior cord of the brachial plexus in the axilla</a:t>
            </a:r>
          </a:p>
          <a:p>
            <a:pPr marL="1433513" indent="-1433513">
              <a:buNone/>
            </a:pPr>
            <a:r>
              <a:rPr lang="en" sz="2400" dirty="0">
                <a:solidFill>
                  <a:schemeClr val="dk1"/>
                </a:solidFill>
                <a:latin typeface="Calibri"/>
                <a:ea typeface="Calibri"/>
                <a:cs typeface="Calibri"/>
                <a:sym typeface="Calibri"/>
              </a:rPr>
              <a:t>	(the </a:t>
            </a:r>
            <a:r>
              <a:rPr lang="en" sz="2400" dirty="0">
                <a:solidFill>
                  <a:srgbClr val="FF0000"/>
                </a:solidFill>
                <a:latin typeface="Calibri"/>
                <a:ea typeface="Calibri"/>
                <a:cs typeface="Calibri"/>
                <a:sym typeface="Calibri"/>
              </a:rPr>
              <a:t>largest</a:t>
            </a:r>
            <a:r>
              <a:rPr lang="en" sz="2400" dirty="0">
                <a:solidFill>
                  <a:schemeClr val="dk1"/>
                </a:solidFill>
                <a:latin typeface="Calibri"/>
                <a:ea typeface="Calibri"/>
                <a:cs typeface="Calibri"/>
                <a:sym typeface="Calibri"/>
              </a:rPr>
              <a:t> branch </a:t>
            </a:r>
            <a:r>
              <a:rPr lang="en" sz="2400" dirty="0">
                <a:solidFill>
                  <a:srgbClr val="92D050"/>
                </a:solidFill>
                <a:latin typeface="Calibri"/>
                <a:ea typeface="Calibri"/>
                <a:cs typeface="Calibri"/>
                <a:sym typeface="Calibri"/>
              </a:rPr>
              <a:t>of nerves in the upper limb) </a:t>
            </a:r>
          </a:p>
          <a:p>
            <a:pPr marL="1143000" indent="-1143000">
              <a:buNone/>
            </a:pPr>
            <a:endParaRPr lang="en" dirty="0">
              <a:solidFill>
                <a:srgbClr val="00FF00"/>
              </a:solidFill>
              <a:latin typeface="Calibri"/>
              <a:ea typeface="Calibri"/>
              <a:cs typeface="Calibri"/>
              <a:sym typeface="Calibri"/>
            </a:endParaRPr>
          </a:p>
          <a:p>
            <a:pPr marL="1425575" indent="-1425575">
              <a:buNone/>
            </a:pPr>
            <a:r>
              <a:rPr lang="en" b="1" dirty="0">
                <a:solidFill>
                  <a:schemeClr val="dk1"/>
                </a:solidFill>
                <a:latin typeface="Calibri"/>
                <a:ea typeface="Calibri"/>
                <a:cs typeface="Calibri"/>
                <a:sym typeface="Calibri"/>
              </a:rPr>
              <a:t>Supplies: </a:t>
            </a:r>
            <a:r>
              <a:rPr lang="en" sz="2400" dirty="0">
                <a:solidFill>
                  <a:schemeClr val="dk1"/>
                </a:solidFill>
                <a:latin typeface="Calibri"/>
                <a:ea typeface="Calibri"/>
                <a:cs typeface="Calibri"/>
                <a:sym typeface="Calibri"/>
              </a:rPr>
              <a:t>All muscles of the </a:t>
            </a:r>
            <a:r>
              <a:rPr lang="en" sz="2400" b="1" dirty="0">
                <a:solidFill>
                  <a:schemeClr val="dk1"/>
                </a:solidFill>
                <a:latin typeface="Calibri"/>
                <a:ea typeface="Calibri"/>
                <a:cs typeface="Calibri"/>
                <a:sym typeface="Calibri"/>
              </a:rPr>
              <a:t>posterior</a:t>
            </a:r>
            <a:r>
              <a:rPr lang="en" sz="2400" dirty="0">
                <a:solidFill>
                  <a:schemeClr val="dk1"/>
                </a:solidFill>
                <a:latin typeface="Calibri"/>
                <a:ea typeface="Calibri"/>
                <a:cs typeface="Calibri"/>
                <a:sym typeface="Calibri"/>
              </a:rPr>
              <a:t> compartment of the arm (</a:t>
            </a:r>
            <a:r>
              <a:rPr lang="en" sz="2400" dirty="0">
                <a:solidFill>
                  <a:srgbClr val="999999"/>
                </a:solidFill>
                <a:latin typeface="Calibri"/>
                <a:ea typeface="Calibri"/>
                <a:cs typeface="Calibri"/>
                <a:sym typeface="Calibri"/>
              </a:rPr>
              <a:t>triceps</a:t>
            </a:r>
            <a:r>
              <a:rPr lang="en" sz="2400" dirty="0">
                <a:solidFill>
                  <a:schemeClr val="dk1"/>
                </a:solidFill>
                <a:latin typeface="Calibri"/>
                <a:ea typeface="Calibri"/>
                <a:cs typeface="Calibri"/>
                <a:sym typeface="Calibri"/>
              </a:rPr>
              <a:t>) &amp; forearm (</a:t>
            </a:r>
            <a:r>
              <a:rPr lang="en" sz="2400" dirty="0">
                <a:solidFill>
                  <a:srgbClr val="999999"/>
                </a:solidFill>
                <a:latin typeface="Calibri"/>
                <a:ea typeface="Calibri"/>
                <a:cs typeface="Calibri"/>
                <a:sym typeface="Calibri"/>
              </a:rPr>
              <a:t>3 groups</a:t>
            </a:r>
            <a:r>
              <a:rPr lang="en" sz="2400" dirty="0">
                <a:solidFill>
                  <a:schemeClr val="dk1"/>
                </a:solidFill>
                <a:latin typeface="Calibri"/>
                <a:ea typeface="Calibri"/>
                <a:cs typeface="Calibri"/>
                <a:sym typeface="Calibri"/>
              </a:rPr>
              <a:t>) </a:t>
            </a:r>
          </a:p>
        </p:txBody>
      </p:sp>
      <p:pic>
        <p:nvPicPr>
          <p:cNvPr id="69" name="Shape 69"/>
          <p:cNvPicPr preferRelativeResize="0"/>
          <p:nvPr/>
        </p:nvPicPr>
        <p:blipFill rotWithShape="1">
          <a:blip r:embed="rId3">
            <a:alphaModFix/>
          </a:blip>
          <a:srcRect l="1139" r="1316" b="1434"/>
          <a:stretch/>
        </p:blipFill>
        <p:spPr>
          <a:xfrm>
            <a:off x="6212541" y="881684"/>
            <a:ext cx="4383741" cy="5021575"/>
          </a:xfrm>
          <a:prstGeom prst="rect">
            <a:avLst/>
          </a:prstGeom>
          <a:noFill/>
          <a:ln>
            <a:noFill/>
          </a:ln>
        </p:spPr>
      </p:pic>
      <p:sp>
        <p:nvSpPr>
          <p:cNvPr id="2" name="Rectangle 1"/>
          <p:cNvSpPr/>
          <p:nvPr/>
        </p:nvSpPr>
        <p:spPr>
          <a:xfrm>
            <a:off x="6212541" y="2823882"/>
            <a:ext cx="833718" cy="2017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2833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28099" y="94129"/>
            <a:ext cx="11360800" cy="1317071"/>
          </a:xfrm>
          <a:prstGeom prst="rect">
            <a:avLst/>
          </a:prstGeom>
        </p:spPr>
        <p:txBody>
          <a:bodyPr vert="horz" lIns="121900" tIns="121900" rIns="121900" bIns="121900" rtlCol="0" anchor="t" anchorCtr="0">
            <a:noAutofit/>
          </a:bodyPr>
          <a:lstStyle/>
          <a:p>
            <a:r>
              <a:rPr lang="en" sz="4000" b="1" dirty="0"/>
              <a:t>Radial Nerve</a:t>
            </a:r>
            <a:br>
              <a:rPr lang="en" sz="4000" dirty="0"/>
            </a:br>
            <a:r>
              <a:rPr lang="en" sz="4000" dirty="0"/>
              <a:t>Course &amp; Distribution In the Arm</a:t>
            </a:r>
          </a:p>
        </p:txBody>
      </p:sp>
      <p:sp>
        <p:nvSpPr>
          <p:cNvPr id="75" name="Shape 75"/>
          <p:cNvSpPr txBox="1"/>
          <p:nvPr/>
        </p:nvSpPr>
        <p:spPr>
          <a:xfrm>
            <a:off x="1147680" y="1690342"/>
            <a:ext cx="6198038" cy="4611638"/>
          </a:xfrm>
          <a:prstGeom prst="rect">
            <a:avLst/>
          </a:prstGeom>
          <a:noFill/>
          <a:ln>
            <a:noFill/>
          </a:ln>
        </p:spPr>
        <p:txBody>
          <a:bodyPr lIns="121900" tIns="121900" rIns="121900" bIns="121900" anchor="ctr" anchorCtr="0">
            <a:noAutofit/>
          </a:bodyPr>
          <a:lstStyle/>
          <a:p>
            <a:r>
              <a:rPr lang="en" sz="2533" dirty="0">
                <a:latin typeface="+mn-lt"/>
                <a:ea typeface="Calibri"/>
                <a:cs typeface="Calibri"/>
                <a:sym typeface="Calibri"/>
              </a:rPr>
              <a:t>It </a:t>
            </a:r>
            <a:r>
              <a:rPr lang="en" sz="2533" dirty="0">
                <a:solidFill>
                  <a:srgbClr val="FF0000"/>
                </a:solidFill>
                <a:latin typeface="+mn-lt"/>
                <a:ea typeface="Calibri"/>
                <a:cs typeface="Calibri"/>
                <a:sym typeface="Calibri"/>
              </a:rPr>
              <a:t>winds</a:t>
            </a:r>
            <a:r>
              <a:rPr lang="en" sz="2533" dirty="0">
                <a:latin typeface="+mn-lt"/>
                <a:ea typeface="Calibri"/>
                <a:cs typeface="Calibri"/>
                <a:sym typeface="Calibri"/>
              </a:rPr>
              <a:t>(</a:t>
            </a:r>
            <a:r>
              <a:rPr lang="en" sz="2533" dirty="0">
                <a:solidFill>
                  <a:srgbClr val="999999"/>
                </a:solidFill>
                <a:latin typeface="+mn-lt"/>
                <a:ea typeface="Calibri"/>
                <a:cs typeface="Calibri"/>
                <a:sym typeface="Calibri"/>
              </a:rPr>
              <a:t>تلف</a:t>
            </a:r>
            <a:r>
              <a:rPr lang="en" sz="2533" dirty="0">
                <a:latin typeface="+mn-lt"/>
                <a:ea typeface="Calibri"/>
                <a:cs typeface="Calibri"/>
                <a:sym typeface="Calibri"/>
              </a:rPr>
              <a:t>) around the back of the arm in the Spiral Groove(</a:t>
            </a:r>
            <a:r>
              <a:rPr lang="en" sz="2533" dirty="0">
                <a:solidFill>
                  <a:srgbClr val="999999"/>
                </a:solidFill>
                <a:latin typeface="+mn-lt"/>
                <a:ea typeface="Calibri"/>
                <a:cs typeface="Calibri"/>
                <a:sym typeface="Calibri"/>
              </a:rPr>
              <a:t>radial groove</a:t>
            </a:r>
            <a:r>
              <a:rPr lang="en" sz="2533" dirty="0">
                <a:latin typeface="+mn-lt"/>
                <a:ea typeface="Calibri"/>
                <a:cs typeface="Calibri"/>
                <a:sym typeface="Calibri"/>
              </a:rPr>
              <a:t>) on the back of the humerus between the heads of the triceps. </a:t>
            </a:r>
            <a:br>
              <a:rPr lang="en" sz="2533" dirty="0">
                <a:latin typeface="+mn-lt"/>
                <a:ea typeface="Calibri"/>
                <a:cs typeface="Calibri"/>
                <a:sym typeface="Calibri"/>
              </a:rPr>
            </a:br>
            <a:r>
              <a:rPr lang="en" sz="2533" dirty="0">
                <a:latin typeface="+mn-lt"/>
                <a:ea typeface="Calibri"/>
                <a:cs typeface="Calibri"/>
                <a:sym typeface="Calibri"/>
              </a:rPr>
              <a:t>In the spiral groove, the nerve is accompanied by(</a:t>
            </a:r>
            <a:r>
              <a:rPr lang="en" sz="2533" dirty="0">
                <a:solidFill>
                  <a:srgbClr val="999999"/>
                </a:solidFill>
                <a:latin typeface="+mn-lt"/>
                <a:ea typeface="Calibri"/>
                <a:cs typeface="Calibri"/>
                <a:sym typeface="Calibri"/>
              </a:rPr>
              <a:t>with</a:t>
            </a:r>
            <a:r>
              <a:rPr lang="en" sz="2533" dirty="0">
                <a:latin typeface="+mn-lt"/>
                <a:ea typeface="Calibri"/>
                <a:cs typeface="Calibri"/>
                <a:sym typeface="Calibri"/>
              </a:rPr>
              <a:t>) the </a:t>
            </a:r>
            <a:r>
              <a:rPr lang="en" sz="2533" dirty="0">
                <a:solidFill>
                  <a:srgbClr val="FF0000"/>
                </a:solidFill>
                <a:latin typeface="+mn-lt"/>
                <a:ea typeface="Calibri"/>
                <a:cs typeface="Calibri"/>
                <a:sym typeface="Calibri"/>
              </a:rPr>
              <a:t>Profunda</a:t>
            </a:r>
            <a:r>
              <a:rPr lang="en" sz="2533" dirty="0">
                <a:latin typeface="+mn-lt"/>
                <a:ea typeface="Calibri"/>
                <a:cs typeface="Calibri"/>
                <a:sym typeface="Calibri"/>
              </a:rPr>
              <a:t> Vessels, and it lies directly in contact with the shaft of the humerus (</a:t>
            </a:r>
            <a:r>
              <a:rPr lang="en" sz="2533" dirty="0">
                <a:solidFill>
                  <a:srgbClr val="FF0000"/>
                </a:solidFill>
                <a:latin typeface="+mn-lt"/>
                <a:ea typeface="Calibri"/>
                <a:cs typeface="Calibri"/>
                <a:sym typeface="Calibri"/>
              </a:rPr>
              <a:t>Dangerous </a:t>
            </a:r>
            <a:r>
              <a:rPr lang="en" sz="2533" dirty="0">
                <a:latin typeface="+mn-lt"/>
                <a:ea typeface="Calibri"/>
                <a:cs typeface="Calibri"/>
                <a:sym typeface="Calibri"/>
              </a:rPr>
              <a:t>Position).</a:t>
            </a:r>
          </a:p>
          <a:p>
            <a:r>
              <a:rPr lang="en" sz="2533" dirty="0">
                <a:solidFill>
                  <a:srgbClr val="92D050"/>
                </a:solidFill>
                <a:latin typeface="+mn-lt"/>
                <a:ea typeface="Calibri"/>
                <a:cs typeface="Calibri"/>
                <a:sym typeface="Calibri"/>
              </a:rPr>
              <a:t>Any fracture of humerus specifically the spiral groove leads to injury of the radial nerve</a:t>
            </a:r>
          </a:p>
        </p:txBody>
      </p:sp>
      <p:grpSp>
        <p:nvGrpSpPr>
          <p:cNvPr id="2" name="Group 1"/>
          <p:cNvGrpSpPr/>
          <p:nvPr/>
        </p:nvGrpSpPr>
        <p:grpSpPr>
          <a:xfrm>
            <a:off x="7696201" y="800101"/>
            <a:ext cx="3911600" cy="5448299"/>
            <a:chOff x="7335801" y="961037"/>
            <a:chExt cx="4271833" cy="5448299"/>
          </a:xfrm>
        </p:grpSpPr>
        <p:pic>
          <p:nvPicPr>
            <p:cNvPr id="76" name="Shape 76"/>
            <p:cNvPicPr preferRelativeResize="0"/>
            <p:nvPr/>
          </p:nvPicPr>
          <p:blipFill rotWithShape="1">
            <a:blip r:embed="rId3">
              <a:alphaModFix/>
            </a:blip>
            <a:srcRect l="1187" t="693" r="1845" b="3036"/>
            <a:stretch/>
          </p:blipFill>
          <p:spPr>
            <a:xfrm>
              <a:off x="7335801" y="961037"/>
              <a:ext cx="4271833" cy="5448299"/>
            </a:xfrm>
            <a:prstGeom prst="rect">
              <a:avLst/>
            </a:prstGeom>
            <a:noFill/>
            <a:ln>
              <a:noFill/>
            </a:ln>
          </p:spPr>
        </p:pic>
        <p:sp>
          <p:nvSpPr>
            <p:cNvPr id="5" name="Rectangle 4"/>
            <p:cNvSpPr/>
            <p:nvPr/>
          </p:nvSpPr>
          <p:spPr>
            <a:xfrm>
              <a:off x="9927291" y="3054350"/>
              <a:ext cx="696259" cy="1426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9927291" y="3197038"/>
              <a:ext cx="772459" cy="1494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692091" y="3476438"/>
              <a:ext cx="931209" cy="1557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0035241" y="2749176"/>
              <a:ext cx="1013759" cy="1557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628591" y="3762518"/>
              <a:ext cx="994709" cy="1557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2" descr="http://3.bp.blogspot.com/-rb87dAIUZPM/U3Ou25-4NYI/AAAAAAAACdg/sku7S7dFmqs/s1600/Screen+Shot+2014-05-14+at+1.57.29+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69" y="2499652"/>
            <a:ext cx="1023299" cy="19535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8475" y="4362835"/>
            <a:ext cx="603050" cy="307777"/>
          </a:xfrm>
          <a:prstGeom prst="rect">
            <a:avLst/>
          </a:prstGeom>
          <a:noFill/>
        </p:spPr>
        <p:txBody>
          <a:bodyPr wrap="none" rtlCol="0">
            <a:spAutoFit/>
          </a:bodyPr>
          <a:lstStyle/>
          <a:p>
            <a:r>
              <a:rPr lang="en-US" dirty="0">
                <a:solidFill>
                  <a:schemeClr val="bg1">
                    <a:lumMod val="65000"/>
                  </a:schemeClr>
                </a:solidFill>
              </a:rPr>
              <a:t>Extra</a:t>
            </a:r>
            <a:endParaRPr lang="en-GB" dirty="0">
              <a:solidFill>
                <a:schemeClr val="bg1">
                  <a:lumMod val="65000"/>
                </a:schemeClr>
              </a:solidFill>
            </a:endParaRPr>
          </a:p>
        </p:txBody>
      </p:sp>
      <p:sp>
        <p:nvSpPr>
          <p:cNvPr id="4" name="TextBox 3"/>
          <p:cNvSpPr txBox="1"/>
          <p:nvPr/>
        </p:nvSpPr>
        <p:spPr>
          <a:xfrm>
            <a:off x="8585200" y="6237199"/>
            <a:ext cx="2372765" cy="307777"/>
          </a:xfrm>
          <a:prstGeom prst="rect">
            <a:avLst/>
          </a:prstGeom>
          <a:noFill/>
        </p:spPr>
        <p:txBody>
          <a:bodyPr wrap="none" rtlCol="0">
            <a:spAutoFit/>
          </a:bodyPr>
          <a:lstStyle/>
          <a:p>
            <a:r>
              <a:rPr lang="en-US" dirty="0">
                <a:solidFill>
                  <a:srgbClr val="FF0000"/>
                </a:solidFill>
              </a:rPr>
              <a:t>Posterior view of upper arm</a:t>
            </a:r>
            <a:endParaRPr lang="en-GB" dirty="0">
              <a:solidFill>
                <a:srgbClr val="FF0000"/>
              </a:solidFill>
            </a:endParaRPr>
          </a:p>
        </p:txBody>
      </p:sp>
    </p:spTree>
    <p:extLst>
      <p:ext uri="{BB962C8B-B14F-4D97-AF65-F5344CB8AC3E}">
        <p14:creationId xmlns:p14="http://schemas.microsoft.com/office/powerpoint/2010/main" val="2084040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415600" y="218767"/>
            <a:ext cx="11360800" cy="1387833"/>
          </a:xfrm>
          <a:prstGeom prst="rect">
            <a:avLst/>
          </a:prstGeom>
        </p:spPr>
        <p:txBody>
          <a:bodyPr vert="horz" lIns="121900" tIns="121900" rIns="121900" bIns="121900" rtlCol="0" anchor="t" anchorCtr="0">
            <a:noAutofit/>
          </a:bodyPr>
          <a:lstStyle/>
          <a:p>
            <a:r>
              <a:rPr lang="en" sz="4000" b="1" dirty="0"/>
              <a:t>Radial Nerve</a:t>
            </a:r>
            <a:br>
              <a:rPr lang="en" sz="4000" dirty="0"/>
            </a:br>
            <a:r>
              <a:rPr lang="en" sz="4000" dirty="0"/>
              <a:t>Course In the Forearm</a:t>
            </a:r>
          </a:p>
        </p:txBody>
      </p:sp>
      <p:sp>
        <p:nvSpPr>
          <p:cNvPr id="82" name="Shape 82"/>
          <p:cNvSpPr txBox="1">
            <a:spLocks noGrp="1"/>
          </p:cNvSpPr>
          <p:nvPr>
            <p:ph type="body" idx="1"/>
          </p:nvPr>
        </p:nvSpPr>
        <p:spPr>
          <a:xfrm>
            <a:off x="323766" y="1910467"/>
            <a:ext cx="6683700" cy="3048000"/>
          </a:xfrm>
          <a:prstGeom prst="rect">
            <a:avLst/>
          </a:prstGeom>
        </p:spPr>
        <p:txBody>
          <a:bodyPr vert="horz" lIns="121900" tIns="121900" rIns="121900" bIns="121900" rtlCol="0" anchor="t" anchorCtr="0">
            <a:noAutofit/>
          </a:bodyPr>
          <a:lstStyle/>
          <a:p>
            <a:pPr marL="0" indent="0">
              <a:lnSpc>
                <a:spcPct val="100000"/>
              </a:lnSpc>
              <a:buNone/>
            </a:pPr>
            <a:r>
              <a:rPr lang="en" sz="2667" dirty="0">
                <a:solidFill>
                  <a:schemeClr val="dk1"/>
                </a:solidFill>
                <a:latin typeface="Calibri"/>
                <a:ea typeface="Calibri"/>
                <a:cs typeface="Calibri"/>
                <a:sym typeface="Calibri"/>
              </a:rPr>
              <a:t>It pierces the Lateral Intermuscular septum. </a:t>
            </a:r>
          </a:p>
          <a:p>
            <a:pPr marL="0" indent="0">
              <a:lnSpc>
                <a:spcPct val="100000"/>
              </a:lnSpc>
              <a:buNone/>
            </a:pPr>
            <a:r>
              <a:rPr lang="en" sz="2667" dirty="0">
                <a:solidFill>
                  <a:srgbClr val="92D050"/>
                </a:solidFill>
                <a:latin typeface="Calibri"/>
                <a:ea typeface="Calibri"/>
                <a:cs typeface="Calibri"/>
                <a:sym typeface="Calibri"/>
              </a:rPr>
              <a:t>(the nerve is behind the humerus، عشان يجي قدام يخترقthe intermuscular septum )</a:t>
            </a:r>
            <a:br>
              <a:rPr lang="en" sz="2667" dirty="0">
                <a:solidFill>
                  <a:srgbClr val="00FF00"/>
                </a:solidFill>
                <a:latin typeface="Calibri"/>
                <a:ea typeface="Calibri"/>
                <a:cs typeface="Calibri"/>
                <a:sym typeface="Calibri"/>
              </a:rPr>
            </a:br>
            <a:r>
              <a:rPr lang="en" sz="2667" dirty="0">
                <a:solidFill>
                  <a:schemeClr val="dk1"/>
                </a:solidFill>
                <a:latin typeface="Calibri"/>
                <a:ea typeface="Calibri"/>
                <a:cs typeface="Calibri"/>
                <a:sym typeface="Calibri"/>
              </a:rPr>
              <a:t>Descends in front of the </a:t>
            </a:r>
            <a:r>
              <a:rPr lang="en" sz="2667" dirty="0">
                <a:solidFill>
                  <a:srgbClr val="FF0000"/>
                </a:solidFill>
                <a:latin typeface="Calibri"/>
                <a:ea typeface="Calibri"/>
                <a:cs typeface="Calibri"/>
                <a:sym typeface="Calibri"/>
              </a:rPr>
              <a:t>Lateral Epicondyle</a:t>
            </a:r>
            <a:r>
              <a:rPr lang="en" sz="2667" dirty="0">
                <a:latin typeface="Calibri"/>
                <a:ea typeface="Calibri"/>
                <a:cs typeface="Calibri"/>
                <a:sym typeface="Calibri"/>
              </a:rPr>
              <a:t>.</a:t>
            </a:r>
            <a:br>
              <a:rPr lang="en" sz="2667" dirty="0">
                <a:latin typeface="Calibri"/>
                <a:ea typeface="Calibri"/>
                <a:cs typeface="Calibri"/>
                <a:sym typeface="Calibri"/>
              </a:rPr>
            </a:br>
            <a:r>
              <a:rPr lang="en" sz="2667" dirty="0">
                <a:solidFill>
                  <a:schemeClr val="dk1"/>
                </a:solidFill>
                <a:latin typeface="Calibri"/>
                <a:ea typeface="Calibri"/>
                <a:cs typeface="Calibri"/>
                <a:sym typeface="Calibri"/>
              </a:rPr>
              <a:t>Passes forward into the </a:t>
            </a:r>
            <a:r>
              <a:rPr lang="en" sz="2667" dirty="0">
                <a:solidFill>
                  <a:srgbClr val="FF0000"/>
                </a:solidFill>
                <a:latin typeface="Calibri"/>
                <a:ea typeface="Calibri"/>
                <a:cs typeface="Calibri"/>
                <a:sym typeface="Calibri"/>
              </a:rPr>
              <a:t>Cubital Fossa</a:t>
            </a:r>
            <a:br>
              <a:rPr lang="en" sz="2667" dirty="0">
                <a:solidFill>
                  <a:srgbClr val="FF0000"/>
                </a:solidFill>
                <a:latin typeface="Calibri"/>
                <a:ea typeface="Calibri"/>
                <a:cs typeface="Calibri"/>
                <a:sym typeface="Calibri"/>
              </a:rPr>
            </a:br>
            <a:r>
              <a:rPr lang="en" sz="2667" dirty="0">
                <a:solidFill>
                  <a:schemeClr val="dk1"/>
                </a:solidFill>
                <a:latin typeface="Calibri"/>
                <a:ea typeface="Calibri"/>
                <a:cs typeface="Calibri"/>
                <a:sym typeface="Calibri"/>
              </a:rPr>
              <a:t>Divides into </a:t>
            </a:r>
            <a:r>
              <a:rPr lang="en" sz="2667" b="1" dirty="0">
                <a:latin typeface="Calibri"/>
                <a:ea typeface="Calibri"/>
                <a:cs typeface="Calibri"/>
                <a:sym typeface="Calibri"/>
              </a:rPr>
              <a:t>Superficial </a:t>
            </a:r>
            <a:r>
              <a:rPr lang="en" sz="2667" dirty="0">
                <a:latin typeface="Calibri"/>
                <a:ea typeface="Calibri"/>
                <a:cs typeface="Calibri"/>
                <a:sym typeface="Calibri"/>
              </a:rPr>
              <a:t>&amp;</a:t>
            </a:r>
            <a:r>
              <a:rPr lang="en" sz="2667" b="1" dirty="0">
                <a:latin typeface="Calibri"/>
                <a:ea typeface="Calibri"/>
                <a:cs typeface="Calibri"/>
                <a:sym typeface="Calibri"/>
              </a:rPr>
              <a:t> Deep </a:t>
            </a:r>
            <a:r>
              <a:rPr lang="en" sz="2667" dirty="0">
                <a:solidFill>
                  <a:schemeClr val="dk1"/>
                </a:solidFill>
                <a:latin typeface="Calibri"/>
                <a:ea typeface="Calibri"/>
                <a:cs typeface="Calibri"/>
                <a:sym typeface="Calibri"/>
              </a:rPr>
              <a:t>branches.</a:t>
            </a:r>
          </a:p>
        </p:txBody>
      </p:sp>
      <p:pic>
        <p:nvPicPr>
          <p:cNvPr id="83" name="Shape 83"/>
          <p:cNvPicPr preferRelativeResize="0"/>
          <p:nvPr/>
        </p:nvPicPr>
        <p:blipFill>
          <a:blip r:embed="rId3">
            <a:alphaModFix/>
          </a:blip>
          <a:stretch>
            <a:fillRect/>
          </a:stretch>
        </p:blipFill>
        <p:spPr>
          <a:xfrm>
            <a:off x="7146033" y="218767"/>
            <a:ext cx="4491800" cy="6431400"/>
          </a:xfrm>
          <a:prstGeom prst="rect">
            <a:avLst/>
          </a:prstGeom>
          <a:noFill/>
          <a:ln>
            <a:noFill/>
          </a:ln>
        </p:spPr>
      </p:pic>
      <p:sp>
        <p:nvSpPr>
          <p:cNvPr id="2" name="Right Arrow 1"/>
          <p:cNvSpPr/>
          <p:nvPr/>
        </p:nvSpPr>
        <p:spPr>
          <a:xfrm>
            <a:off x="8166100" y="860166"/>
            <a:ext cx="379300" cy="12871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Right Arrow 5"/>
          <p:cNvSpPr/>
          <p:nvPr/>
        </p:nvSpPr>
        <p:spPr>
          <a:xfrm>
            <a:off x="8355750" y="1481941"/>
            <a:ext cx="379300" cy="12871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8" name="Content Placeholder 4" descr="Untitled-14"/>
          <p:cNvPicPr>
            <a:picLocks noChangeAspect="1" noChangeArrowheads="1"/>
          </p:cNvPicPr>
          <p:nvPr/>
        </p:nvPicPr>
        <p:blipFill>
          <a:blip r:embed="rId4" cstate="print"/>
          <a:srcRect r="1888"/>
          <a:stretch>
            <a:fillRect/>
          </a:stretch>
        </p:blipFill>
        <p:spPr bwMode="auto">
          <a:xfrm>
            <a:off x="415600" y="4724308"/>
            <a:ext cx="2784800" cy="1925859"/>
          </a:xfrm>
          <a:prstGeom prst="rect">
            <a:avLst/>
          </a:prstGeom>
          <a:ln>
            <a:solidFill>
              <a:schemeClr val="tx1"/>
            </a:solidFill>
          </a:ln>
          <a:effectLst>
            <a:softEdge rad="112500"/>
          </a:effectLst>
        </p:spPr>
      </p:pic>
      <p:sp>
        <p:nvSpPr>
          <p:cNvPr id="9" name="Rectangle 8"/>
          <p:cNvSpPr/>
          <p:nvPr/>
        </p:nvSpPr>
        <p:spPr>
          <a:xfrm>
            <a:off x="2428139" y="6133231"/>
            <a:ext cx="772261" cy="15576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698625" y="5648555"/>
            <a:ext cx="363663" cy="123502"/>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926364" y="6462145"/>
            <a:ext cx="407261" cy="110105"/>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758064" y="6363308"/>
            <a:ext cx="603050" cy="307777"/>
          </a:xfrm>
          <a:prstGeom prst="rect">
            <a:avLst/>
          </a:prstGeom>
          <a:noFill/>
        </p:spPr>
        <p:txBody>
          <a:bodyPr wrap="none" rtlCol="0">
            <a:spAutoFit/>
          </a:bodyPr>
          <a:lstStyle/>
          <a:p>
            <a:r>
              <a:rPr lang="en-US" dirty="0">
                <a:solidFill>
                  <a:schemeClr val="bg1">
                    <a:lumMod val="65000"/>
                  </a:schemeClr>
                </a:solidFill>
              </a:rPr>
              <a:t>Extra</a:t>
            </a:r>
            <a:endParaRPr lang="en-GB" dirty="0">
              <a:solidFill>
                <a:schemeClr val="bg1">
                  <a:lumMod val="65000"/>
                </a:schemeClr>
              </a:solidFill>
            </a:endParaRPr>
          </a:p>
        </p:txBody>
      </p:sp>
      <p:pic>
        <p:nvPicPr>
          <p:cNvPr id="2050" name="Picture 2" descr="Image result for cubital fossa"/>
          <p:cNvPicPr>
            <a:picLocks noChangeAspect="1" noChangeArrowheads="1"/>
          </p:cNvPicPr>
          <p:nvPr/>
        </p:nvPicPr>
        <p:blipFill rotWithShape="1">
          <a:blip r:embed="rId5">
            <a:extLst>
              <a:ext uri="{28A0092B-C50C-407E-A947-70E740481C1C}">
                <a14:useLocalDpi xmlns:a14="http://schemas.microsoft.com/office/drawing/2010/main" val="0"/>
              </a:ext>
            </a:extLst>
          </a:blip>
          <a:srcRect l="55243" t="10764" r="9479" b="5532"/>
          <a:stretch/>
        </p:blipFill>
        <p:spPr bwMode="auto">
          <a:xfrm>
            <a:off x="4346164" y="4516745"/>
            <a:ext cx="1272034" cy="22636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208740" y="6255586"/>
            <a:ext cx="1356462" cy="523220"/>
          </a:xfrm>
          <a:prstGeom prst="rect">
            <a:avLst/>
          </a:prstGeom>
          <a:noFill/>
        </p:spPr>
        <p:txBody>
          <a:bodyPr wrap="none" rtlCol="0">
            <a:spAutoFit/>
          </a:bodyPr>
          <a:lstStyle/>
          <a:p>
            <a:r>
              <a:rPr lang="en-US" b="1" i="1" dirty="0">
                <a:solidFill>
                  <a:schemeClr val="bg1">
                    <a:lumMod val="65000"/>
                  </a:schemeClr>
                </a:solidFill>
              </a:rPr>
              <a:t>Cubital Fossa</a:t>
            </a:r>
          </a:p>
          <a:p>
            <a:r>
              <a:rPr lang="en-US" dirty="0">
                <a:solidFill>
                  <a:schemeClr val="bg1">
                    <a:lumMod val="65000"/>
                  </a:schemeClr>
                </a:solidFill>
              </a:rPr>
              <a:t>Extra</a:t>
            </a:r>
            <a:endParaRPr lang="en-GB" dirty="0">
              <a:solidFill>
                <a:schemeClr val="bg1">
                  <a:lumMod val="65000"/>
                </a:schemeClr>
              </a:solidFill>
            </a:endParaRPr>
          </a:p>
        </p:txBody>
      </p:sp>
    </p:spTree>
    <p:extLst>
      <p:ext uri="{BB962C8B-B14F-4D97-AF65-F5344CB8AC3E}">
        <p14:creationId xmlns:p14="http://schemas.microsoft.com/office/powerpoint/2010/main" val="2101300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9FF46"/>
          <p:cNvPicPr>
            <a:picLocks noGrp="1" noChangeAspect="1" noChangeArrowheads="1"/>
          </p:cNvPicPr>
          <p:nvPr/>
        </p:nvPicPr>
        <p:blipFill>
          <a:blip r:embed="rId2" cstate="print"/>
          <a:srcRect/>
          <a:stretch>
            <a:fillRect/>
          </a:stretch>
        </p:blipFill>
        <p:spPr bwMode="auto">
          <a:xfrm>
            <a:off x="1479177" y="3715263"/>
            <a:ext cx="2621434" cy="3003037"/>
          </a:xfrm>
          <a:prstGeom prst="rect">
            <a:avLst/>
          </a:prstGeom>
          <a:noFill/>
          <a:ln w="57150">
            <a:noFill/>
            <a:miter lim="800000"/>
            <a:headEnd/>
            <a:tailEnd/>
          </a:ln>
        </p:spPr>
      </p:pic>
      <p:sp>
        <p:nvSpPr>
          <p:cNvPr id="15" name="Rectangle 14"/>
          <p:cNvSpPr/>
          <p:nvPr/>
        </p:nvSpPr>
        <p:spPr>
          <a:xfrm>
            <a:off x="1726073" y="5062536"/>
            <a:ext cx="539025" cy="1053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678298" y="5216781"/>
            <a:ext cx="590337" cy="98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9931400" y="3179032"/>
            <a:ext cx="2140905" cy="3196368"/>
            <a:chOff x="10062714" y="3657599"/>
            <a:chExt cx="1900686" cy="2696901"/>
          </a:xfrm>
        </p:grpSpPr>
        <p:pic>
          <p:nvPicPr>
            <p:cNvPr id="7" name="Shape 90"/>
            <p:cNvPicPr preferRelativeResize="0"/>
            <p:nvPr/>
          </p:nvPicPr>
          <p:blipFill rotWithShape="1">
            <a:blip r:embed="rId3">
              <a:alphaModFix/>
            </a:blip>
            <a:srcRect l="46231" t="16078" r="10556" b="5716"/>
            <a:stretch/>
          </p:blipFill>
          <p:spPr>
            <a:xfrm>
              <a:off x="10077967" y="3657599"/>
              <a:ext cx="1885433" cy="2696901"/>
            </a:xfrm>
            <a:prstGeom prst="rect">
              <a:avLst/>
            </a:prstGeom>
            <a:noFill/>
            <a:ln w="9525" cap="flat" cmpd="sng">
              <a:solidFill>
                <a:srgbClr val="FFFFFF"/>
              </a:solidFill>
              <a:prstDash val="solid"/>
              <a:round/>
              <a:headEnd type="none" w="med" len="med"/>
              <a:tailEnd type="none" w="med" len="med"/>
            </a:ln>
          </p:spPr>
        </p:pic>
        <p:sp>
          <p:nvSpPr>
            <p:cNvPr id="8" name="Rectangle 7"/>
            <p:cNvSpPr/>
            <p:nvPr/>
          </p:nvSpPr>
          <p:spPr>
            <a:xfrm>
              <a:off x="10125075" y="4110038"/>
              <a:ext cx="381000" cy="7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1420026" y="3795185"/>
              <a:ext cx="267150" cy="719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0062714" y="4951013"/>
              <a:ext cx="352874" cy="1210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0106545" y="4767262"/>
              <a:ext cx="309043" cy="857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 Placeholder 2"/>
          <p:cNvSpPr>
            <a:spLocks noGrp="1"/>
          </p:cNvSpPr>
          <p:nvPr>
            <p:ph type="body" idx="1"/>
          </p:nvPr>
        </p:nvSpPr>
        <p:spPr>
          <a:xfrm>
            <a:off x="349933" y="1437663"/>
            <a:ext cx="3437750" cy="4555200"/>
          </a:xfrm>
        </p:spPr>
        <p:txBody>
          <a:bodyPr/>
          <a:lstStyle/>
          <a:p>
            <a:pPr>
              <a:buFont typeface="+mj-lt"/>
              <a:buAutoNum type="romanUcPeriod"/>
            </a:pPr>
            <a:r>
              <a:rPr lang="en-US" sz="2400" dirty="0"/>
              <a:t>Arising in the Axilla</a:t>
            </a:r>
          </a:p>
          <a:p>
            <a:pPr marL="0" indent="0">
              <a:buNone/>
            </a:pPr>
            <a:endParaRPr lang="en-US" sz="1200" dirty="0"/>
          </a:p>
          <a:p>
            <a:pPr marL="0" indent="0">
              <a:buNone/>
            </a:pPr>
            <a:r>
              <a:rPr lang="en-US" sz="2000" b="1" u="sng" dirty="0"/>
              <a:t>Cutaneous to:</a:t>
            </a:r>
          </a:p>
          <a:p>
            <a:pPr indent="0">
              <a:buNone/>
            </a:pPr>
            <a:r>
              <a:rPr lang="en-US" sz="2000" dirty="0"/>
              <a:t>1. Posterior cutaneous nerve of arm</a:t>
            </a:r>
          </a:p>
          <a:p>
            <a:pPr marL="0" indent="0">
              <a:buNone/>
            </a:pPr>
            <a:endParaRPr lang="en-US" sz="2000" dirty="0"/>
          </a:p>
          <a:p>
            <a:pPr marL="0" indent="0">
              <a:buNone/>
            </a:pPr>
            <a:r>
              <a:rPr lang="en-US" sz="2000" b="1" u="sng" dirty="0"/>
              <a:t>Muscular to:</a:t>
            </a:r>
          </a:p>
          <a:p>
            <a:pPr indent="0">
              <a:buNone/>
            </a:pPr>
            <a:r>
              <a:rPr lang="en-US" sz="2000" dirty="0"/>
              <a:t>1. Long &amp; Medial heads of Triceps</a:t>
            </a:r>
          </a:p>
        </p:txBody>
      </p:sp>
      <p:sp>
        <p:nvSpPr>
          <p:cNvPr id="4" name="Shape 74"/>
          <p:cNvSpPr txBox="1">
            <a:spLocks noGrp="1"/>
          </p:cNvSpPr>
          <p:nvPr>
            <p:ph type="title"/>
          </p:nvPr>
        </p:nvSpPr>
        <p:spPr>
          <a:xfrm>
            <a:off x="415600" y="167850"/>
            <a:ext cx="11360800" cy="1273533"/>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 sz="4000" b="1" dirty="0"/>
              <a:t>Radial Nerve</a:t>
            </a:r>
            <a:br>
              <a:rPr lang="en" sz="4000" dirty="0"/>
            </a:br>
            <a:r>
              <a:rPr lang="en" sz="4000" dirty="0"/>
              <a:t>Branches</a:t>
            </a:r>
          </a:p>
        </p:txBody>
      </p:sp>
      <p:sp>
        <p:nvSpPr>
          <p:cNvPr id="5" name="Text Placeholder 2"/>
          <p:cNvSpPr txBox="1">
            <a:spLocks/>
          </p:cNvSpPr>
          <p:nvPr/>
        </p:nvSpPr>
        <p:spPr>
          <a:xfrm>
            <a:off x="3787684" y="1437663"/>
            <a:ext cx="4119188" cy="4555200"/>
          </a:xfrm>
          <a:prstGeom prst="rect">
            <a:avLst/>
          </a:prstGeom>
        </p:spPr>
        <p:txBody>
          <a:bodyPr vert="horz"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romanUcPeriod" startAt="2"/>
            </a:pPr>
            <a:r>
              <a:rPr lang="en-US" sz="2400" dirty="0"/>
              <a:t>Arising in the Spiral Groove</a:t>
            </a:r>
          </a:p>
          <a:p>
            <a:pPr marL="0" indent="0">
              <a:buFont typeface="Arial" panose="020B0604020202020204" pitchFamily="34" charset="0"/>
              <a:buNone/>
            </a:pPr>
            <a:endParaRPr lang="en-US" sz="1200" dirty="0"/>
          </a:p>
          <a:p>
            <a:pPr marL="0" indent="0">
              <a:buNone/>
            </a:pPr>
            <a:r>
              <a:rPr lang="en-US" sz="2000" b="1" u="sng" dirty="0"/>
              <a:t>Cutaneous to:</a:t>
            </a:r>
          </a:p>
          <a:p>
            <a:pPr marL="457200">
              <a:buAutoNum type="arabicPeriod"/>
            </a:pPr>
            <a:r>
              <a:rPr lang="en-US" sz="2000" dirty="0"/>
              <a:t>Lower lateral cutaneous nerve of arm</a:t>
            </a:r>
          </a:p>
          <a:p>
            <a:pPr marL="457200">
              <a:buAutoNum type="arabicPeriod"/>
            </a:pPr>
            <a:r>
              <a:rPr lang="en-US" sz="2000" dirty="0"/>
              <a:t>Posterior cutaneous nerve of forearm</a:t>
            </a:r>
          </a:p>
          <a:p>
            <a:pPr marL="0" indent="0">
              <a:buNone/>
            </a:pPr>
            <a:endParaRPr lang="en-US" sz="2000" dirty="0"/>
          </a:p>
          <a:p>
            <a:pPr marL="0" indent="0">
              <a:buNone/>
            </a:pPr>
            <a:r>
              <a:rPr lang="en-US" sz="2000" b="1" u="sng" dirty="0"/>
              <a:t>Muscular to:</a:t>
            </a:r>
          </a:p>
          <a:p>
            <a:pPr marL="457200">
              <a:buFont typeface="+mj-lt"/>
              <a:buAutoNum type="arabicPeriod"/>
            </a:pPr>
            <a:r>
              <a:rPr lang="en-US" sz="2000" dirty="0"/>
              <a:t>Lateral &amp; Medial heads of Triceps</a:t>
            </a:r>
          </a:p>
          <a:p>
            <a:pPr marL="457200">
              <a:buFont typeface="+mj-lt"/>
              <a:buAutoNum type="arabicPeriod"/>
            </a:pPr>
            <a:r>
              <a:rPr lang="en-US" sz="2000" dirty="0"/>
              <a:t>Anconeus </a:t>
            </a:r>
          </a:p>
        </p:txBody>
      </p:sp>
      <p:sp>
        <p:nvSpPr>
          <p:cNvPr id="6" name="Text Placeholder 2"/>
          <p:cNvSpPr txBox="1">
            <a:spLocks/>
          </p:cNvSpPr>
          <p:nvPr/>
        </p:nvSpPr>
        <p:spPr>
          <a:xfrm>
            <a:off x="8010850" y="1346133"/>
            <a:ext cx="4339250" cy="4555200"/>
          </a:xfrm>
          <a:prstGeom prst="rect">
            <a:avLst/>
          </a:prstGeom>
        </p:spPr>
        <p:txBody>
          <a:bodyPr vert="horz"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406400" indent="-406400">
              <a:buFont typeface="+mj-lt"/>
              <a:buAutoNum type="romanUcPeriod" startAt="3"/>
            </a:pPr>
            <a:r>
              <a:rPr lang="en-US" sz="2400" dirty="0"/>
              <a:t>Arising </a:t>
            </a:r>
            <a:r>
              <a:rPr lang="en" sz="2400" dirty="0">
                <a:solidFill>
                  <a:srgbClr val="000000"/>
                </a:solidFill>
                <a:ea typeface="Calibri"/>
                <a:cs typeface="Calibri"/>
                <a:sym typeface="Calibri"/>
              </a:rPr>
              <a:t>close to lateral epicondyle:</a:t>
            </a:r>
          </a:p>
          <a:p>
            <a:pPr marL="0" indent="0">
              <a:buNone/>
            </a:pPr>
            <a:endParaRPr lang="en" sz="1200" dirty="0">
              <a:solidFill>
                <a:srgbClr val="FF0000"/>
              </a:solidFill>
              <a:ea typeface="Calibri"/>
              <a:cs typeface="Calibri"/>
              <a:sym typeface="Calibri"/>
            </a:endParaRPr>
          </a:p>
          <a:p>
            <a:pPr>
              <a:buNone/>
            </a:pPr>
            <a:r>
              <a:rPr lang="en" sz="2000" b="1" u="sng" dirty="0">
                <a:ea typeface="Calibri"/>
                <a:cs typeface="Calibri"/>
                <a:sym typeface="Calibri"/>
              </a:rPr>
              <a:t>Muscular to:</a:t>
            </a:r>
          </a:p>
          <a:p>
            <a:pPr marL="685800">
              <a:buNone/>
            </a:pPr>
            <a:r>
              <a:rPr lang="en" sz="2000" dirty="0">
                <a:solidFill>
                  <a:srgbClr val="000000"/>
                </a:solidFill>
                <a:ea typeface="Calibri"/>
                <a:cs typeface="Calibri"/>
                <a:sym typeface="Calibri"/>
              </a:rPr>
              <a:t>1.Brachioradialis </a:t>
            </a:r>
          </a:p>
          <a:p>
            <a:pPr marL="685800">
              <a:buNone/>
            </a:pPr>
            <a:r>
              <a:rPr lang="en" sz="2000" dirty="0">
                <a:solidFill>
                  <a:srgbClr val="000000"/>
                </a:solidFill>
                <a:ea typeface="Calibri"/>
                <a:cs typeface="Calibri"/>
                <a:sym typeface="Calibri"/>
              </a:rPr>
              <a:t>2.Extensor carpi radialis longus</a:t>
            </a:r>
          </a:p>
          <a:p>
            <a:pPr marL="685800">
              <a:buNone/>
            </a:pPr>
            <a:r>
              <a:rPr lang="en" sz="2000" dirty="0">
                <a:solidFill>
                  <a:srgbClr val="000000"/>
                </a:solidFill>
                <a:ea typeface="Calibri"/>
                <a:cs typeface="Calibri"/>
                <a:sym typeface="Calibri"/>
              </a:rPr>
              <a:t>3.Brachialis</a:t>
            </a:r>
          </a:p>
          <a:p>
            <a:pPr marL="685800">
              <a:buNone/>
            </a:pPr>
            <a:endParaRPr lang="en" sz="2000" dirty="0">
              <a:solidFill>
                <a:srgbClr val="000000"/>
              </a:solidFill>
              <a:ea typeface="Calibri"/>
              <a:cs typeface="Calibri"/>
              <a:sym typeface="Calibri"/>
            </a:endParaRPr>
          </a:p>
          <a:p>
            <a:pPr>
              <a:buNone/>
            </a:pPr>
            <a:r>
              <a:rPr lang="en" sz="2000" b="1" u="sng" dirty="0">
                <a:ea typeface="Calibri"/>
                <a:cs typeface="Calibri"/>
                <a:sym typeface="Calibri"/>
              </a:rPr>
              <a:t>Articular to:</a:t>
            </a:r>
          </a:p>
          <a:p>
            <a:pPr marL="685800">
              <a:buNone/>
            </a:pPr>
            <a:r>
              <a:rPr lang="en" sz="2000" dirty="0">
                <a:solidFill>
                  <a:srgbClr val="000000"/>
                </a:solidFill>
                <a:ea typeface="Calibri"/>
                <a:cs typeface="Calibri"/>
                <a:sym typeface="Calibri"/>
              </a:rPr>
              <a:t>1. Elbow joint </a:t>
            </a:r>
          </a:p>
        </p:txBody>
      </p:sp>
      <p:sp>
        <p:nvSpPr>
          <p:cNvPr id="2" name="TextBox 1"/>
          <p:cNvSpPr txBox="1"/>
          <p:nvPr/>
        </p:nvSpPr>
        <p:spPr>
          <a:xfrm>
            <a:off x="5403492" y="4188767"/>
            <a:ext cx="2329563" cy="523220"/>
          </a:xfrm>
          <a:prstGeom prst="rect">
            <a:avLst/>
          </a:prstGeom>
          <a:noFill/>
        </p:spPr>
        <p:txBody>
          <a:bodyPr wrap="square" rtlCol="0">
            <a:spAutoFit/>
          </a:bodyPr>
          <a:lstStyle/>
          <a:p>
            <a:r>
              <a:rPr lang="en-US" dirty="0">
                <a:solidFill>
                  <a:schemeClr val="bg1">
                    <a:lumMod val="65000"/>
                  </a:schemeClr>
                </a:solidFill>
              </a:rPr>
              <a:t>Note the medial head of triceps is innervated twice</a:t>
            </a:r>
            <a:endParaRPr lang="en-GB" dirty="0">
              <a:solidFill>
                <a:schemeClr val="bg1">
                  <a:lumMod val="65000"/>
                </a:schemeClr>
              </a:solidFill>
            </a:endParaRPr>
          </a:p>
        </p:txBody>
      </p:sp>
      <p:pic>
        <p:nvPicPr>
          <p:cNvPr id="13" name="Shape 91"/>
          <p:cNvPicPr preferRelativeResize="0"/>
          <p:nvPr/>
        </p:nvPicPr>
        <p:blipFill rotWithShape="1">
          <a:blip r:embed="rId4">
            <a:alphaModFix/>
          </a:blip>
          <a:srcRect l="8168" t="4873" r="32722" b="9326"/>
          <a:stretch/>
        </p:blipFill>
        <p:spPr>
          <a:xfrm>
            <a:off x="10430796" y="1756571"/>
            <a:ext cx="763356" cy="913034"/>
          </a:xfrm>
          <a:prstGeom prst="rect">
            <a:avLst/>
          </a:prstGeom>
          <a:noFill/>
          <a:ln>
            <a:noFill/>
          </a:ln>
        </p:spPr>
      </p:pic>
      <p:pic>
        <p:nvPicPr>
          <p:cNvPr id="3074" name="Picture 2" descr="Image result for . Posterior cutaneous nerve of arm"/>
          <p:cNvPicPr>
            <a:picLocks noChangeAspect="1" noChangeArrowheads="1"/>
          </p:cNvPicPr>
          <p:nvPr/>
        </p:nvPicPr>
        <p:blipFill rotWithShape="1">
          <a:blip r:embed="rId5">
            <a:extLst>
              <a:ext uri="{28A0092B-C50C-407E-A947-70E740481C1C}">
                <a14:useLocalDpi xmlns:a14="http://schemas.microsoft.com/office/drawing/2010/main" val="0"/>
              </a:ext>
            </a:extLst>
          </a:blip>
          <a:srcRect l="10609" r="6189" b="10805"/>
          <a:stretch/>
        </p:blipFill>
        <p:spPr bwMode="auto">
          <a:xfrm>
            <a:off x="4457892" y="4742701"/>
            <a:ext cx="2884925" cy="20455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301462" y="6511162"/>
            <a:ext cx="725147" cy="307777"/>
          </a:xfrm>
          <a:prstGeom prst="rect">
            <a:avLst/>
          </a:prstGeom>
          <a:noFill/>
        </p:spPr>
        <p:txBody>
          <a:bodyPr wrap="square" rtlCol="0">
            <a:spAutoFit/>
          </a:bodyPr>
          <a:lstStyle/>
          <a:p>
            <a:r>
              <a:rPr lang="en-US" dirty="0">
                <a:solidFill>
                  <a:schemeClr val="bg1">
                    <a:lumMod val="65000"/>
                  </a:schemeClr>
                </a:solidFill>
              </a:rPr>
              <a:t>Extra</a:t>
            </a:r>
            <a:endParaRPr lang="en-GB" dirty="0">
              <a:solidFill>
                <a:schemeClr val="bg1">
                  <a:lumMod val="65000"/>
                </a:schemeClr>
              </a:solidFill>
            </a:endParaRPr>
          </a:p>
        </p:txBody>
      </p:sp>
      <p:sp>
        <p:nvSpPr>
          <p:cNvPr id="19" name="Rectangle 18"/>
          <p:cNvSpPr/>
          <p:nvPr/>
        </p:nvSpPr>
        <p:spPr>
          <a:xfrm>
            <a:off x="3248699" y="5992862"/>
            <a:ext cx="313652" cy="717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3122534" y="4672851"/>
            <a:ext cx="590337" cy="98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064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Shape 100"/>
          <p:cNvSpPr txBox="1">
            <a:spLocks noGrp="1"/>
          </p:cNvSpPr>
          <p:nvPr>
            <p:ph type="body" idx="1"/>
          </p:nvPr>
        </p:nvSpPr>
        <p:spPr>
          <a:xfrm>
            <a:off x="542274" y="1441383"/>
            <a:ext cx="6613346" cy="1922369"/>
          </a:xfrm>
          <a:prstGeom prst="rect">
            <a:avLst/>
          </a:prstGeom>
        </p:spPr>
        <p:txBody>
          <a:bodyPr vert="horz" lIns="121900" tIns="121900" rIns="121900" bIns="121900" rtlCol="0" anchor="t" anchorCtr="0">
            <a:noAutofit/>
          </a:bodyPr>
          <a:lstStyle/>
          <a:p>
            <a:pPr>
              <a:lnSpc>
                <a:spcPct val="100000"/>
              </a:lnSpc>
              <a:buNone/>
            </a:pPr>
            <a:r>
              <a:rPr lang="en" sz="2400" dirty="0">
                <a:ea typeface="Calibri"/>
                <a:cs typeface="Calibri"/>
                <a:sym typeface="Calibri"/>
              </a:rPr>
              <a:t>1- It descends </a:t>
            </a:r>
            <a:r>
              <a:rPr lang="ar-SA" sz="2400" dirty="0">
                <a:ea typeface="Calibri"/>
                <a:cs typeface="Calibri"/>
                <a:sym typeface="Calibri"/>
              </a:rPr>
              <a:t> </a:t>
            </a:r>
            <a:r>
              <a:rPr lang="en" sz="2400" dirty="0">
                <a:solidFill>
                  <a:schemeClr val="bg1">
                    <a:lumMod val="65000"/>
                  </a:schemeClr>
                </a:solidFill>
                <a:ea typeface="Calibri"/>
                <a:cs typeface="Calibri"/>
                <a:sym typeface="Calibri"/>
              </a:rPr>
              <a:t>تنحدر</a:t>
            </a:r>
            <a:r>
              <a:rPr lang="en" sz="2400" dirty="0">
                <a:ea typeface="Calibri"/>
                <a:cs typeface="Calibri"/>
                <a:sym typeface="Calibri"/>
              </a:rPr>
              <a:t>under cover</a:t>
            </a:r>
            <a:r>
              <a:rPr lang="en" sz="2400" dirty="0">
                <a:solidFill>
                  <a:schemeClr val="bg1">
                    <a:lumMod val="65000"/>
                  </a:schemeClr>
                </a:solidFill>
                <a:ea typeface="Calibri"/>
                <a:cs typeface="Calibri"/>
                <a:sym typeface="Calibri"/>
              </a:rPr>
              <a:t> </a:t>
            </a:r>
            <a:r>
              <a:rPr lang="en" sz="2400" dirty="0">
                <a:ea typeface="Calibri"/>
                <a:cs typeface="Calibri"/>
                <a:sym typeface="Calibri"/>
              </a:rPr>
              <a:t>of </a:t>
            </a:r>
            <a:r>
              <a:rPr lang="en" sz="2400" dirty="0">
                <a:solidFill>
                  <a:schemeClr val="bg1">
                    <a:lumMod val="65000"/>
                  </a:schemeClr>
                </a:solidFill>
                <a:ea typeface="Calibri"/>
                <a:cs typeface="Calibri"/>
                <a:sym typeface="Calibri"/>
              </a:rPr>
              <a:t>(covered by) </a:t>
            </a:r>
            <a:r>
              <a:rPr lang="en" sz="2400" dirty="0">
                <a:ea typeface="Calibri"/>
                <a:cs typeface="Calibri"/>
                <a:sym typeface="Calibri"/>
              </a:rPr>
              <a:t>Brachioradialis </a:t>
            </a:r>
          </a:p>
          <a:p>
            <a:pPr>
              <a:lnSpc>
                <a:spcPct val="100000"/>
              </a:lnSpc>
              <a:buNone/>
            </a:pPr>
            <a:r>
              <a:rPr lang="en" sz="2400" dirty="0">
                <a:ea typeface="Calibri"/>
                <a:cs typeface="Calibri"/>
                <a:sym typeface="Calibri"/>
              </a:rPr>
              <a:t>2- </a:t>
            </a:r>
            <a:r>
              <a:rPr lang="en" sz="2400" dirty="0">
                <a:solidFill>
                  <a:srgbClr val="FF0000"/>
                </a:solidFill>
                <a:ea typeface="Calibri"/>
                <a:cs typeface="Calibri"/>
                <a:sym typeface="Calibri"/>
              </a:rPr>
              <a:t>Lateral</a:t>
            </a:r>
            <a:r>
              <a:rPr lang="en" sz="2400" dirty="0">
                <a:ea typeface="Calibri"/>
                <a:cs typeface="Calibri"/>
                <a:sym typeface="Calibri"/>
              </a:rPr>
              <a:t> to radial artery </a:t>
            </a:r>
          </a:p>
          <a:p>
            <a:pPr>
              <a:lnSpc>
                <a:spcPct val="100000"/>
              </a:lnSpc>
              <a:buNone/>
            </a:pPr>
            <a:r>
              <a:rPr lang="en" sz="2400" dirty="0">
                <a:ea typeface="Calibri"/>
                <a:cs typeface="Calibri"/>
                <a:sym typeface="Calibri"/>
              </a:rPr>
              <a:t>3- It emerges beneath the Brachioradialis tendon. </a:t>
            </a:r>
          </a:p>
        </p:txBody>
      </p:sp>
      <p:pic>
        <p:nvPicPr>
          <p:cNvPr id="101" name="Shape 101"/>
          <p:cNvPicPr preferRelativeResize="0"/>
          <p:nvPr/>
        </p:nvPicPr>
        <p:blipFill rotWithShape="1">
          <a:blip r:embed="rId3">
            <a:alphaModFix/>
          </a:blip>
          <a:srcRect l="9092" t="19462" r="61801" b="5681"/>
          <a:stretch/>
        </p:blipFill>
        <p:spPr>
          <a:xfrm>
            <a:off x="7524342" y="243739"/>
            <a:ext cx="3058787" cy="4178599"/>
          </a:xfrm>
          <a:prstGeom prst="rect">
            <a:avLst/>
          </a:prstGeom>
          <a:noFill/>
          <a:ln>
            <a:noFill/>
          </a:ln>
        </p:spPr>
      </p:pic>
      <p:sp>
        <p:nvSpPr>
          <p:cNvPr id="8" name="Shape 74"/>
          <p:cNvSpPr txBox="1">
            <a:spLocks noGrp="1"/>
          </p:cNvSpPr>
          <p:nvPr>
            <p:ph type="title"/>
          </p:nvPr>
        </p:nvSpPr>
        <p:spPr>
          <a:xfrm>
            <a:off x="173552" y="167850"/>
            <a:ext cx="11360800" cy="1273533"/>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 sz="4000" b="1" dirty="0"/>
              <a:t>Radial Nerve</a:t>
            </a:r>
            <a:br>
              <a:rPr lang="en" sz="4000" dirty="0"/>
            </a:br>
            <a:r>
              <a:rPr lang="en" sz="4000" dirty="0"/>
              <a:t>Superficial Branch</a:t>
            </a:r>
          </a:p>
        </p:txBody>
      </p:sp>
      <p:sp>
        <p:nvSpPr>
          <p:cNvPr id="10" name="Shape 108"/>
          <p:cNvSpPr txBox="1">
            <a:spLocks/>
          </p:cNvSpPr>
          <p:nvPr/>
        </p:nvSpPr>
        <p:spPr>
          <a:xfrm>
            <a:off x="173552" y="3535154"/>
            <a:ext cx="11360800" cy="763600"/>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 sz="3600" dirty="0">
                <a:ea typeface="Calibri"/>
                <a:cs typeface="Calibri"/>
                <a:sym typeface="Calibri"/>
              </a:rPr>
              <a:t>Termination Of Superficial  Branch</a:t>
            </a:r>
          </a:p>
        </p:txBody>
      </p:sp>
      <p:sp>
        <p:nvSpPr>
          <p:cNvPr id="11" name="Shape 109"/>
          <p:cNvSpPr txBox="1">
            <a:spLocks/>
          </p:cNvSpPr>
          <p:nvPr/>
        </p:nvSpPr>
        <p:spPr>
          <a:xfrm>
            <a:off x="173552" y="4204625"/>
            <a:ext cx="8540141" cy="2272889"/>
          </a:xfrm>
          <a:prstGeom prst="rect">
            <a:avLst/>
          </a:prstGeom>
        </p:spPr>
        <p:txBody>
          <a:bodyPr vert="horz" lIns="121900" tIns="121900" rIns="121900" bIns="121900" rtlCol="0" anchor="t" anchorCtr="0">
            <a:noAutofit/>
          </a:bodyPr>
          <a:lstStyle>
            <a:lvl1pPr marL="228600" lvl="0" indent="-228600" algn="l" defTabSz="914400" rtl="0" eaLnBrk="1" latinLnBrk="0" hangingPunct="1">
              <a:lnSpc>
                <a:spcPct val="9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000" dirty="0">
                <a:latin typeface="Calibri"/>
                <a:ea typeface="Calibri"/>
                <a:cs typeface="Calibri"/>
                <a:sym typeface="Calibri"/>
              </a:rPr>
              <a:t>It reaches the </a:t>
            </a:r>
            <a:r>
              <a:rPr lang="en-GB" sz="2000" dirty="0">
                <a:solidFill>
                  <a:srgbClr val="FF0000"/>
                </a:solidFill>
                <a:latin typeface="Calibri"/>
                <a:ea typeface="Calibri"/>
                <a:cs typeface="Calibri"/>
                <a:sym typeface="Calibri"/>
              </a:rPr>
              <a:t>posterior</a:t>
            </a:r>
            <a:r>
              <a:rPr lang="en-GB" sz="2000" dirty="0">
                <a:latin typeface="Calibri"/>
                <a:ea typeface="Calibri"/>
                <a:cs typeface="Calibri"/>
                <a:sym typeface="Calibri"/>
              </a:rPr>
              <a:t> </a:t>
            </a:r>
            <a:r>
              <a:rPr lang="en-GB" sz="2000" dirty="0">
                <a:solidFill>
                  <a:srgbClr val="FF0000"/>
                </a:solidFill>
                <a:latin typeface="Calibri"/>
                <a:ea typeface="Calibri"/>
                <a:cs typeface="Calibri"/>
                <a:sym typeface="Calibri"/>
              </a:rPr>
              <a:t>surface</a:t>
            </a:r>
            <a:r>
              <a:rPr lang="en-GB" sz="2000" dirty="0">
                <a:latin typeface="Calibri"/>
                <a:ea typeface="Calibri"/>
                <a:cs typeface="Calibri"/>
                <a:sym typeface="Calibri"/>
              </a:rPr>
              <a:t> of the wrist  ,where it divides into terminal branches that supply the </a:t>
            </a:r>
            <a:r>
              <a:rPr lang="en-GB" sz="2000" b="1" u="sng" dirty="0">
                <a:latin typeface="Calibri"/>
                <a:ea typeface="Calibri"/>
                <a:cs typeface="Calibri"/>
                <a:sym typeface="Calibri"/>
              </a:rPr>
              <a:t>skin</a:t>
            </a:r>
            <a:r>
              <a:rPr lang="en-GB" sz="2000" dirty="0">
                <a:latin typeface="Calibri"/>
                <a:ea typeface="Calibri"/>
                <a:cs typeface="Calibri"/>
                <a:sym typeface="Calibri"/>
              </a:rPr>
              <a:t> on </a:t>
            </a:r>
            <a:r>
              <a:rPr lang="en-GB" sz="2000" b="1" dirty="0">
                <a:latin typeface="Calibri"/>
                <a:ea typeface="Calibri"/>
                <a:cs typeface="Calibri"/>
                <a:sym typeface="Calibri"/>
              </a:rPr>
              <a:t>the </a:t>
            </a:r>
            <a:r>
              <a:rPr lang="en-GB" sz="2000" b="1" dirty="0">
                <a:solidFill>
                  <a:srgbClr val="FF0000"/>
                </a:solidFill>
                <a:latin typeface="Calibri"/>
                <a:ea typeface="Calibri"/>
                <a:cs typeface="Calibri"/>
                <a:sym typeface="Calibri"/>
              </a:rPr>
              <a:t>lateral</a:t>
            </a:r>
            <a:r>
              <a:rPr lang="en-GB" sz="2000" b="1" dirty="0">
                <a:latin typeface="Calibri"/>
                <a:ea typeface="Calibri"/>
                <a:cs typeface="Calibri"/>
                <a:sym typeface="Calibri"/>
              </a:rPr>
              <a:t> two thirds of the </a:t>
            </a:r>
            <a:r>
              <a:rPr lang="en-GB" sz="2000" b="1" dirty="0">
                <a:solidFill>
                  <a:srgbClr val="FF0000"/>
                </a:solidFill>
                <a:latin typeface="Calibri"/>
                <a:ea typeface="Calibri"/>
                <a:cs typeface="Calibri"/>
                <a:sym typeface="Calibri"/>
              </a:rPr>
              <a:t>posterior surface</a:t>
            </a:r>
            <a:r>
              <a:rPr lang="en-GB" sz="2000" b="1" dirty="0">
                <a:latin typeface="Calibri"/>
                <a:ea typeface="Calibri"/>
                <a:cs typeface="Calibri"/>
                <a:sym typeface="Calibri"/>
              </a:rPr>
              <a:t> of the hand and the </a:t>
            </a:r>
            <a:r>
              <a:rPr lang="en-GB" sz="2000" b="1" dirty="0">
                <a:solidFill>
                  <a:srgbClr val="FF0000"/>
                </a:solidFill>
                <a:latin typeface="Calibri"/>
                <a:ea typeface="Calibri"/>
                <a:cs typeface="Calibri"/>
                <a:sym typeface="Calibri"/>
              </a:rPr>
              <a:t>posterior</a:t>
            </a:r>
            <a:r>
              <a:rPr lang="en-GB" sz="2000" b="1" dirty="0">
                <a:latin typeface="Calibri"/>
                <a:ea typeface="Calibri"/>
                <a:cs typeface="Calibri"/>
                <a:sym typeface="Calibri"/>
              </a:rPr>
              <a:t> </a:t>
            </a:r>
            <a:r>
              <a:rPr lang="en-GB" sz="2000" b="1" dirty="0">
                <a:solidFill>
                  <a:srgbClr val="FF0000"/>
                </a:solidFill>
                <a:latin typeface="Calibri"/>
                <a:ea typeface="Calibri"/>
                <a:cs typeface="Calibri"/>
                <a:sym typeface="Calibri"/>
              </a:rPr>
              <a:t>surface</a:t>
            </a:r>
            <a:r>
              <a:rPr lang="en-GB" sz="2000" b="1" dirty="0">
                <a:latin typeface="Calibri"/>
                <a:ea typeface="Calibri"/>
                <a:cs typeface="Calibri"/>
                <a:sym typeface="Calibri"/>
              </a:rPr>
              <a:t> over the proximal phalanges of the lateral three and half fingers. </a:t>
            </a:r>
            <a:r>
              <a:rPr lang="en-GB" sz="1800" dirty="0">
                <a:solidFill>
                  <a:srgbClr val="92D050"/>
                </a:solidFill>
                <a:latin typeface="Calibri"/>
                <a:ea typeface="Calibri"/>
                <a:cs typeface="Calibri"/>
                <a:sym typeface="Calibri"/>
              </a:rPr>
              <a:t>Anatomical position </a:t>
            </a:r>
            <a:r>
              <a:rPr lang="ar-SA" sz="1800" dirty="0">
                <a:solidFill>
                  <a:srgbClr val="92D050"/>
                </a:solidFill>
                <a:latin typeface="Calibri"/>
                <a:ea typeface="Calibri"/>
                <a:cs typeface="Calibri"/>
                <a:sym typeface="Calibri"/>
              </a:rPr>
              <a:t>كل الاتجاهات بنسبه لل</a:t>
            </a:r>
          </a:p>
          <a:p>
            <a:pPr marL="0" indent="0">
              <a:lnSpc>
                <a:spcPct val="100000"/>
              </a:lnSpc>
              <a:buFont typeface="Arial" panose="020B0604020202020204" pitchFamily="34" charset="0"/>
              <a:buNone/>
            </a:pPr>
            <a:endParaRPr lang="ar-SA" sz="2000" dirty="0">
              <a:latin typeface="Calibri"/>
              <a:ea typeface="Calibri"/>
              <a:cs typeface="Calibri"/>
              <a:sym typeface="Calibri"/>
            </a:endParaRPr>
          </a:p>
          <a:p>
            <a:pPr marL="0" indent="0">
              <a:lnSpc>
                <a:spcPct val="100000"/>
              </a:lnSpc>
              <a:buFont typeface="Arial" panose="020B0604020202020204" pitchFamily="34" charset="0"/>
              <a:buNone/>
            </a:pPr>
            <a:r>
              <a:rPr lang="en-GB" sz="2000" dirty="0">
                <a:latin typeface="Calibri"/>
                <a:ea typeface="Calibri"/>
                <a:cs typeface="Calibri"/>
                <a:sym typeface="Calibri"/>
              </a:rPr>
              <a:t>The area of skin supplied by the nerve on the dorsum</a:t>
            </a:r>
            <a:r>
              <a:rPr lang="ar-SA" sz="2000" dirty="0">
                <a:latin typeface="Calibri"/>
                <a:ea typeface="Calibri"/>
                <a:cs typeface="Calibri"/>
                <a:sym typeface="Calibri"/>
              </a:rPr>
              <a:t>ظهر </a:t>
            </a:r>
            <a:r>
              <a:rPr lang="en-GB" sz="2000" dirty="0">
                <a:latin typeface="Calibri"/>
                <a:ea typeface="Calibri"/>
                <a:cs typeface="Calibri"/>
                <a:sym typeface="Calibri"/>
              </a:rPr>
              <a:t>of the hand is </a:t>
            </a:r>
            <a:r>
              <a:rPr lang="en-GB" sz="2000" dirty="0">
                <a:solidFill>
                  <a:srgbClr val="FF0000"/>
                </a:solidFill>
                <a:latin typeface="Calibri"/>
                <a:ea typeface="Calibri"/>
                <a:cs typeface="Calibri"/>
                <a:sym typeface="Calibri"/>
              </a:rPr>
              <a:t>variable.</a:t>
            </a:r>
          </a:p>
          <a:p>
            <a:pPr marL="0" indent="0">
              <a:lnSpc>
                <a:spcPct val="100000"/>
              </a:lnSpc>
              <a:buFont typeface="Arial" panose="020B0604020202020204" pitchFamily="34" charset="0"/>
              <a:buNone/>
            </a:pPr>
            <a:r>
              <a:rPr lang="en-GB" sz="2000" dirty="0">
                <a:solidFill>
                  <a:schemeClr val="bg1">
                    <a:lumMod val="65000"/>
                  </a:schemeClr>
                </a:solidFill>
                <a:latin typeface="Calibri"/>
                <a:ea typeface="Calibri"/>
                <a:cs typeface="Calibri"/>
                <a:sym typeface="Calibri"/>
              </a:rPr>
              <a:t> (Don’t confuse between the cutaneous/sensory supply and the motor supply)</a:t>
            </a:r>
          </a:p>
        </p:txBody>
      </p:sp>
      <p:pic>
        <p:nvPicPr>
          <p:cNvPr id="12" name="Shape 110"/>
          <p:cNvPicPr preferRelativeResize="0"/>
          <p:nvPr/>
        </p:nvPicPr>
        <p:blipFill rotWithShape="1">
          <a:blip r:embed="rId4">
            <a:alphaModFix/>
          </a:blip>
          <a:srcRect l="49449" t="37493" r="2694" b="27031"/>
          <a:stretch/>
        </p:blipFill>
        <p:spPr>
          <a:xfrm>
            <a:off x="8646458" y="4582853"/>
            <a:ext cx="3478307" cy="2127229"/>
          </a:xfrm>
          <a:prstGeom prst="rect">
            <a:avLst/>
          </a:prstGeom>
          <a:noFill/>
          <a:ln>
            <a:noFill/>
          </a:ln>
        </p:spPr>
      </p:pic>
    </p:spTree>
    <p:extLst>
      <p:ext uri="{BB962C8B-B14F-4D97-AF65-F5344CB8AC3E}">
        <p14:creationId xmlns:p14="http://schemas.microsoft.com/office/powerpoint/2010/main" val="1512328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358" y="1730029"/>
            <a:ext cx="7434172" cy="4694321"/>
          </a:xfrm>
        </p:spPr>
        <p:txBody>
          <a:bodyPr>
            <a:normAutofit/>
          </a:bodyPr>
          <a:lstStyle/>
          <a:p>
            <a:pPr marL="0" lvl="0" indent="0">
              <a:buNone/>
            </a:pPr>
            <a:r>
              <a:rPr lang="en-US" sz="2000" dirty="0"/>
              <a:t>It winds around the neck of the radius, within the supinator muscle, and enters the posterior compartment of the  forearm.</a:t>
            </a:r>
          </a:p>
          <a:p>
            <a:pPr marL="0" lvl="0" indent="0">
              <a:buNone/>
            </a:pPr>
            <a:endParaRPr lang="en-US" sz="2000" b="1" u="sng" dirty="0"/>
          </a:p>
          <a:p>
            <a:pPr marL="0" lvl="0" indent="0">
              <a:buNone/>
            </a:pPr>
            <a:r>
              <a:rPr lang="en-US" sz="2000" b="1" u="sng" dirty="0"/>
              <a:t>It supplies : </a:t>
            </a:r>
          </a:p>
          <a:p>
            <a:pPr lvl="0">
              <a:buFont typeface="+mj-lt"/>
              <a:buAutoNum type="arabicPeriod"/>
            </a:pPr>
            <a:r>
              <a:rPr lang="en-US" sz="2000" dirty="0"/>
              <a:t>Extensor carpi radialis brevis.</a:t>
            </a:r>
          </a:p>
          <a:p>
            <a:pPr lvl="0">
              <a:buFont typeface="+mj-lt"/>
              <a:buAutoNum type="arabicPeriod"/>
            </a:pPr>
            <a:r>
              <a:rPr lang="en-US" sz="2000" dirty="0"/>
              <a:t>Extensor carpi ulnaris.</a:t>
            </a:r>
          </a:p>
          <a:p>
            <a:pPr lvl="0">
              <a:buFont typeface="+mj-lt"/>
              <a:buAutoNum type="arabicPeriod"/>
            </a:pPr>
            <a:r>
              <a:rPr lang="en-US" sz="2000" dirty="0"/>
              <a:t>Supinator.</a:t>
            </a:r>
          </a:p>
          <a:p>
            <a:pPr lvl="0">
              <a:buFont typeface="+mj-lt"/>
              <a:buAutoNum type="arabicPeriod"/>
            </a:pPr>
            <a:r>
              <a:rPr lang="en-US" sz="2000" dirty="0"/>
              <a:t>Abductor pollicis longus.</a:t>
            </a:r>
          </a:p>
          <a:p>
            <a:pPr lvl="0">
              <a:buFont typeface="+mj-lt"/>
              <a:buAutoNum type="arabicPeriod"/>
            </a:pPr>
            <a:r>
              <a:rPr lang="en-US" sz="2000" dirty="0"/>
              <a:t>Extensor pollicis brevis.</a:t>
            </a:r>
          </a:p>
          <a:p>
            <a:pPr lvl="0">
              <a:buFont typeface="+mj-lt"/>
              <a:buAutoNum type="arabicPeriod"/>
            </a:pPr>
            <a:r>
              <a:rPr lang="en-US" sz="2000" dirty="0"/>
              <a:t>Extensor pollicis longus.</a:t>
            </a:r>
          </a:p>
          <a:p>
            <a:pPr lvl="0">
              <a:buFont typeface="+mj-lt"/>
              <a:buAutoNum type="arabicPeriod"/>
            </a:pPr>
            <a:r>
              <a:rPr lang="en-US" sz="2000" dirty="0"/>
              <a:t>Extensor </a:t>
            </a:r>
            <a:r>
              <a:rPr lang="en-US" sz="2000" dirty="0" err="1"/>
              <a:t>indicis</a:t>
            </a:r>
            <a:r>
              <a:rPr lang="en-US" sz="2000" dirty="0"/>
              <a:t>.</a:t>
            </a:r>
          </a:p>
          <a:p>
            <a:pPr lvl="0">
              <a:buFont typeface="+mj-lt"/>
              <a:buAutoNum type="arabicPeriod"/>
            </a:pPr>
            <a:r>
              <a:rPr lang="en-US" sz="2000" dirty="0"/>
              <a:t>Extensor </a:t>
            </a:r>
            <a:r>
              <a:rPr lang="en-US" sz="2000" dirty="0" err="1"/>
              <a:t>digitorum</a:t>
            </a:r>
            <a:r>
              <a:rPr lang="en-US" sz="2000" dirty="0"/>
              <a:t>.</a:t>
            </a:r>
          </a:p>
          <a:p>
            <a:pPr lvl="0">
              <a:buFont typeface="+mj-lt"/>
              <a:buAutoNum type="arabicPeriod"/>
            </a:pPr>
            <a:r>
              <a:rPr lang="en-US" sz="2000" dirty="0"/>
              <a:t>Extensor </a:t>
            </a:r>
            <a:r>
              <a:rPr lang="en-US" sz="2000" dirty="0" err="1"/>
              <a:t>digiti</a:t>
            </a:r>
            <a:r>
              <a:rPr lang="en-US" sz="2000" dirty="0"/>
              <a:t> </a:t>
            </a:r>
            <a:r>
              <a:rPr lang="en-US" sz="2000" dirty="0" err="1"/>
              <a:t>minimi</a:t>
            </a:r>
            <a:r>
              <a:rPr lang="en-US" sz="2000" dirty="0"/>
              <a:t>.</a:t>
            </a:r>
          </a:p>
          <a:p>
            <a:pPr lvl="0">
              <a:buFont typeface="+mj-lt"/>
              <a:buAutoNum type="arabicPeriod"/>
            </a:pPr>
            <a:endParaRPr lang="en-US" sz="2000" dirty="0"/>
          </a:p>
          <a:p>
            <a:pPr marL="0" lvl="0" indent="0">
              <a:buNone/>
            </a:pPr>
            <a:r>
              <a:rPr lang="en-US" sz="2000" dirty="0">
                <a:solidFill>
                  <a:schemeClr val="bg1">
                    <a:lumMod val="65000"/>
                  </a:schemeClr>
                </a:solidFill>
              </a:rPr>
              <a:t>Note: All muscles of the posterior/extensor compartment except ABE</a:t>
            </a:r>
          </a:p>
        </p:txBody>
      </p:sp>
      <p:sp>
        <p:nvSpPr>
          <p:cNvPr id="4" name="Shape 74"/>
          <p:cNvSpPr txBox="1">
            <a:spLocks noGrp="1"/>
          </p:cNvSpPr>
          <p:nvPr>
            <p:ph type="title"/>
          </p:nvPr>
        </p:nvSpPr>
        <p:spPr>
          <a:xfrm>
            <a:off x="415600" y="341541"/>
            <a:ext cx="11360800" cy="1195092"/>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 sz="4000" b="1" dirty="0"/>
              <a:t>Radial Nerve</a:t>
            </a:r>
            <a:br>
              <a:rPr lang="en" sz="4000" dirty="0"/>
            </a:br>
            <a:r>
              <a:rPr lang="en" sz="4000" dirty="0"/>
              <a:t>Deep Branch</a:t>
            </a:r>
          </a:p>
        </p:txBody>
      </p:sp>
      <p:sp>
        <p:nvSpPr>
          <p:cNvPr id="5" name="TextBox 4"/>
          <p:cNvSpPr txBox="1"/>
          <p:nvPr/>
        </p:nvSpPr>
        <p:spPr>
          <a:xfrm>
            <a:off x="6471137" y="77138"/>
            <a:ext cx="5570807" cy="307777"/>
          </a:xfrm>
          <a:prstGeom prst="rect">
            <a:avLst/>
          </a:prstGeom>
          <a:noFill/>
          <a:ln>
            <a:solidFill>
              <a:schemeClr val="bg1">
                <a:lumMod val="65000"/>
              </a:schemeClr>
            </a:solidFill>
          </a:ln>
        </p:spPr>
        <p:txBody>
          <a:bodyPr wrap="square" rtlCol="0">
            <a:spAutoFit/>
          </a:bodyPr>
          <a:lstStyle/>
          <a:p>
            <a:r>
              <a:rPr lang="en-US" dirty="0">
                <a:solidFill>
                  <a:schemeClr val="bg1">
                    <a:lumMod val="65000"/>
                  </a:schemeClr>
                </a:solidFill>
              </a:rPr>
              <a:t>The superficial branch is sensory whereas the deep branch is motor</a:t>
            </a:r>
            <a:endParaRPr lang="en-GB" dirty="0">
              <a:solidFill>
                <a:schemeClr val="bg1">
                  <a:lumMod val="65000"/>
                </a:schemeClr>
              </a:solidFill>
            </a:endParaRPr>
          </a:p>
        </p:txBody>
      </p:sp>
      <p:pic>
        <p:nvPicPr>
          <p:cNvPr id="6" name="Picture 5" descr="F:\hand-wrist\scan00211.jpg"/>
          <p:cNvPicPr>
            <a:picLocks noGrp="1" noChangeAspect="1" noChangeArrowheads="1"/>
          </p:cNvPicPr>
          <p:nvPr/>
        </p:nvPicPr>
        <p:blipFill>
          <a:blip r:embed="rId2" cstate="print">
            <a:lum bright="-25000" contrast="50000"/>
          </a:blip>
          <a:srcRect/>
          <a:stretch>
            <a:fillRect/>
          </a:stretch>
        </p:blipFill>
        <p:spPr bwMode="auto">
          <a:xfrm>
            <a:off x="7578766" y="826546"/>
            <a:ext cx="3972058" cy="5791200"/>
          </a:xfrm>
          <a:prstGeom prst="rect">
            <a:avLst/>
          </a:prstGeom>
          <a:solidFill>
            <a:srgbClr val="FF0000"/>
          </a:solidFill>
          <a:ln w="12700">
            <a:noFill/>
          </a:ln>
        </p:spPr>
      </p:pic>
      <p:sp>
        <p:nvSpPr>
          <p:cNvPr id="7" name="Rectangle 6"/>
          <p:cNvSpPr/>
          <p:nvPr/>
        </p:nvSpPr>
        <p:spPr>
          <a:xfrm>
            <a:off x="10251244" y="2283656"/>
            <a:ext cx="1143000" cy="152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54274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p:nvPr/>
        </p:nvSpPr>
        <p:spPr>
          <a:xfrm>
            <a:off x="7911967" y="3185333"/>
            <a:ext cx="3616800" cy="1998800"/>
          </a:xfrm>
          <a:prstGeom prst="wedgeRectCallout">
            <a:avLst>
              <a:gd name="adj1" fmla="val -20833"/>
              <a:gd name="adj2" fmla="val 62500"/>
            </a:avLst>
          </a:prstGeom>
          <a:solidFill>
            <a:schemeClr val="accent2">
              <a:lumMod val="20000"/>
              <a:lumOff val="80000"/>
            </a:schemeClr>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endParaRPr sz="1867">
              <a:solidFill>
                <a:schemeClr val="bg1">
                  <a:lumMod val="65000"/>
                </a:schemeClr>
              </a:solidFill>
            </a:endParaRPr>
          </a:p>
        </p:txBody>
      </p:sp>
      <p:pic>
        <p:nvPicPr>
          <p:cNvPr id="116" name="Shape 116"/>
          <p:cNvPicPr preferRelativeResize="0"/>
          <p:nvPr/>
        </p:nvPicPr>
        <p:blipFill rotWithShape="1">
          <a:blip r:embed="rId3">
            <a:alphaModFix/>
          </a:blip>
          <a:srcRect l="13020" t="10900" r="36533" b="3270"/>
          <a:stretch/>
        </p:blipFill>
        <p:spPr>
          <a:xfrm>
            <a:off x="3827450" y="5184132"/>
            <a:ext cx="3123967" cy="1588800"/>
          </a:xfrm>
          <a:prstGeom prst="rect">
            <a:avLst/>
          </a:prstGeom>
          <a:noFill/>
          <a:ln>
            <a:noFill/>
          </a:ln>
        </p:spPr>
      </p:pic>
      <p:pic>
        <p:nvPicPr>
          <p:cNvPr id="117" name="Shape 117"/>
          <p:cNvPicPr preferRelativeResize="0"/>
          <p:nvPr/>
        </p:nvPicPr>
        <p:blipFill>
          <a:blip r:embed="rId4">
            <a:alphaModFix/>
          </a:blip>
          <a:stretch>
            <a:fillRect/>
          </a:stretch>
        </p:blipFill>
        <p:spPr>
          <a:xfrm>
            <a:off x="160795" y="4855524"/>
            <a:ext cx="2768700" cy="1146200"/>
          </a:xfrm>
          <a:prstGeom prst="rect">
            <a:avLst/>
          </a:prstGeom>
          <a:noFill/>
          <a:ln w="9525" cap="flat" cmpd="sng">
            <a:solidFill>
              <a:srgbClr val="000000"/>
            </a:solidFill>
            <a:prstDash val="solid"/>
            <a:round/>
            <a:headEnd type="none" w="med" len="med"/>
            <a:tailEnd type="none" w="med" len="med"/>
          </a:ln>
        </p:spPr>
      </p:pic>
      <p:sp>
        <p:nvSpPr>
          <p:cNvPr id="120" name="Shape 120"/>
          <p:cNvSpPr txBox="1"/>
          <p:nvPr/>
        </p:nvSpPr>
        <p:spPr>
          <a:xfrm>
            <a:off x="27041" y="1567110"/>
            <a:ext cx="3616800" cy="2768000"/>
          </a:xfrm>
          <a:prstGeom prst="rect">
            <a:avLst/>
          </a:prstGeom>
          <a:noFill/>
          <a:ln>
            <a:noFill/>
          </a:ln>
        </p:spPr>
        <p:txBody>
          <a:bodyPr lIns="121900" tIns="121900" rIns="121900" bIns="121900" anchor="ctr" anchorCtr="0">
            <a:noAutofit/>
          </a:bodyPr>
          <a:lstStyle/>
          <a:p>
            <a:pPr algn="ctr">
              <a:lnSpc>
                <a:spcPct val="115000"/>
              </a:lnSpc>
            </a:pPr>
            <a:endParaRPr lang="en" sz="2400" b="1" i="1" u="sng" dirty="0">
              <a:solidFill>
                <a:schemeClr val="tx1"/>
              </a:solidFill>
              <a:latin typeface="Calibri"/>
              <a:ea typeface="Calibri"/>
              <a:cs typeface="Calibri"/>
              <a:sym typeface="Calibri"/>
            </a:endParaRPr>
          </a:p>
          <a:p>
            <a:pPr>
              <a:lnSpc>
                <a:spcPct val="115000"/>
              </a:lnSpc>
            </a:pPr>
            <a:r>
              <a:rPr lang="en" sz="1600" dirty="0">
                <a:latin typeface="Calibri"/>
                <a:ea typeface="Calibri"/>
                <a:cs typeface="Calibri"/>
                <a:sym typeface="Calibri"/>
              </a:rPr>
              <a:t>The nerve can be injured by a drunkard falling asleep with one arm over the back of a chair </a:t>
            </a:r>
            <a:r>
              <a:rPr lang="en" sz="1600" dirty="0">
                <a:solidFill>
                  <a:srgbClr val="92D050"/>
                </a:solidFill>
                <a:latin typeface="Calibri"/>
                <a:ea typeface="Calibri"/>
                <a:cs typeface="Calibri"/>
                <a:sym typeface="Calibri"/>
              </a:rPr>
              <a:t>(they call it saturday night paralysis), </a:t>
            </a:r>
            <a:r>
              <a:rPr lang="en" sz="1600" dirty="0">
                <a:latin typeface="Calibri"/>
                <a:ea typeface="Calibri"/>
                <a:cs typeface="Calibri"/>
                <a:sym typeface="Calibri"/>
              </a:rPr>
              <a:t>also by fractures and dislocations of the proximal end of the humerus.</a:t>
            </a:r>
          </a:p>
          <a:p>
            <a:pPr>
              <a:lnSpc>
                <a:spcPct val="115000"/>
              </a:lnSpc>
            </a:pPr>
            <a:endParaRPr sz="1600" b="1" u="sng" dirty="0">
              <a:latin typeface="Calibri"/>
              <a:ea typeface="Calibri"/>
              <a:cs typeface="Calibri"/>
              <a:sym typeface="Calibri"/>
            </a:endParaRPr>
          </a:p>
          <a:p>
            <a:pPr>
              <a:lnSpc>
                <a:spcPct val="115000"/>
              </a:lnSpc>
            </a:pPr>
            <a:r>
              <a:rPr lang="en" sz="1600" b="1" u="sng" dirty="0">
                <a:latin typeface="Calibri"/>
                <a:ea typeface="Calibri"/>
                <a:cs typeface="Calibri"/>
                <a:sym typeface="Calibri"/>
              </a:rPr>
              <a:t>The triceps, the anconeus, and the long extensors of the wrist </a:t>
            </a:r>
            <a:r>
              <a:rPr lang="en" sz="1600" b="1" i="1" u="sng" dirty="0">
                <a:latin typeface="Calibri"/>
                <a:ea typeface="Calibri"/>
                <a:cs typeface="Calibri"/>
                <a:sym typeface="Calibri"/>
              </a:rPr>
              <a:t>are paralyzed.</a:t>
            </a:r>
          </a:p>
          <a:p>
            <a:pPr>
              <a:lnSpc>
                <a:spcPct val="115000"/>
              </a:lnSpc>
            </a:pPr>
            <a:r>
              <a:rPr lang="en" sz="1600" u="sng" dirty="0">
                <a:solidFill>
                  <a:srgbClr val="990000"/>
                </a:solidFill>
                <a:latin typeface="Calibri"/>
                <a:ea typeface="Calibri"/>
                <a:cs typeface="Calibri"/>
                <a:sym typeface="Calibri"/>
              </a:rPr>
              <a:t>The patient is unable to extend the elbow &amp; the wrist joints, and the fingers </a:t>
            </a:r>
            <a:r>
              <a:rPr lang="en" sz="1600" dirty="0">
                <a:solidFill>
                  <a:srgbClr val="FF0000"/>
                </a:solidFill>
                <a:latin typeface="Calibri"/>
                <a:ea typeface="Calibri"/>
                <a:cs typeface="Calibri"/>
                <a:sym typeface="Calibri"/>
              </a:rPr>
              <a:t> </a:t>
            </a:r>
            <a:r>
              <a:rPr lang="en" sz="1600" b="1" i="1" u="sng" dirty="0">
                <a:solidFill>
                  <a:srgbClr val="92D050"/>
                </a:solidFill>
                <a:latin typeface="Calibri"/>
                <a:ea typeface="Calibri"/>
                <a:cs typeface="Calibri"/>
                <a:sym typeface="Calibri"/>
              </a:rPr>
              <a:t>flexed always </a:t>
            </a:r>
            <a:r>
              <a:rPr lang="en" sz="1600" b="1" i="1" dirty="0">
                <a:solidFill>
                  <a:srgbClr val="FF0000"/>
                </a:solidFill>
                <a:latin typeface="Calibri"/>
                <a:ea typeface="Calibri"/>
                <a:cs typeface="Calibri"/>
                <a:sym typeface="Calibri"/>
              </a:rPr>
              <a:t>(</a:t>
            </a:r>
            <a:r>
              <a:rPr lang="en" sz="1600" b="1" i="1" u="sng" dirty="0">
                <a:solidFill>
                  <a:srgbClr val="FF0000"/>
                </a:solidFill>
                <a:latin typeface="Calibri"/>
                <a:ea typeface="Calibri"/>
                <a:cs typeface="Calibri"/>
                <a:sym typeface="Calibri"/>
              </a:rPr>
              <a:t>Wrist Drop) </a:t>
            </a:r>
          </a:p>
        </p:txBody>
      </p:sp>
      <p:cxnSp>
        <p:nvCxnSpPr>
          <p:cNvPr id="122" name="Shape 122"/>
          <p:cNvCxnSpPr/>
          <p:nvPr/>
        </p:nvCxnSpPr>
        <p:spPr>
          <a:xfrm>
            <a:off x="2252100" y="4780267"/>
            <a:ext cx="58000" cy="203200"/>
          </a:xfrm>
          <a:prstGeom prst="straightConnector1">
            <a:avLst/>
          </a:prstGeom>
          <a:noFill/>
          <a:ln w="9525" cap="flat" cmpd="sng">
            <a:solidFill>
              <a:srgbClr val="FF0000"/>
            </a:solidFill>
            <a:prstDash val="solid"/>
            <a:round/>
            <a:headEnd type="none" w="lg" len="lg"/>
            <a:tailEnd type="triangle" w="lg" len="lg"/>
          </a:ln>
        </p:spPr>
      </p:cxnSp>
      <p:sp>
        <p:nvSpPr>
          <p:cNvPr id="123" name="Shape 123"/>
          <p:cNvSpPr txBox="1"/>
          <p:nvPr/>
        </p:nvSpPr>
        <p:spPr>
          <a:xfrm flipH="1">
            <a:off x="9992698" y="-41759"/>
            <a:ext cx="2230834" cy="1085251"/>
          </a:xfrm>
          <a:prstGeom prst="rect">
            <a:avLst/>
          </a:prstGeom>
          <a:noFill/>
          <a:ln>
            <a:noFill/>
          </a:ln>
        </p:spPr>
        <p:txBody>
          <a:bodyPr lIns="121900" tIns="121900" rIns="121900" bIns="121900" anchor="t" anchorCtr="0">
            <a:noAutofit/>
          </a:bodyPr>
          <a:lstStyle/>
          <a:p>
            <a:r>
              <a:rPr lang="en" dirty="0">
                <a:solidFill>
                  <a:srgbClr val="741B47"/>
                </a:solidFill>
              </a:rPr>
              <a:t> </a:t>
            </a:r>
            <a:r>
              <a:rPr lang="en" b="1" dirty="0">
                <a:solidFill>
                  <a:srgbClr val="741B47"/>
                </a:solidFill>
              </a:rPr>
              <a:t>*Amazing video</a:t>
            </a:r>
          </a:p>
          <a:p>
            <a:r>
              <a:rPr lang="en" u="sng" dirty="0">
                <a:solidFill>
                  <a:schemeClr val="hlink"/>
                </a:solidFill>
                <a:hlinkClick r:id="rId5"/>
              </a:rPr>
              <a:t>https://www.youtube.com/watch?v=_Cu6ttAhe8Y</a:t>
            </a:r>
            <a:r>
              <a:rPr lang="en" dirty="0"/>
              <a:t> </a:t>
            </a:r>
          </a:p>
        </p:txBody>
      </p:sp>
      <p:sp>
        <p:nvSpPr>
          <p:cNvPr id="124" name="Shape 124"/>
          <p:cNvSpPr txBox="1"/>
          <p:nvPr/>
        </p:nvSpPr>
        <p:spPr>
          <a:xfrm>
            <a:off x="157167" y="3078298"/>
            <a:ext cx="3210400" cy="384000"/>
          </a:xfrm>
          <a:prstGeom prst="rect">
            <a:avLst/>
          </a:prstGeom>
          <a:noFill/>
          <a:ln>
            <a:noFill/>
          </a:ln>
        </p:spPr>
        <p:txBody>
          <a:bodyPr lIns="121900" tIns="121900" rIns="121900" bIns="121900" anchor="t" anchorCtr="0">
            <a:noAutofit/>
          </a:bodyPr>
          <a:lstStyle/>
          <a:p>
            <a:pPr algn="r"/>
            <a:r>
              <a:rPr lang="en" sz="1467" dirty="0">
                <a:solidFill>
                  <a:srgbClr val="92D050"/>
                </a:solidFill>
              </a:rPr>
              <a:t> أو مثلاً واحد تعرض لطلق ناري أوإصابة بسكينة</a:t>
            </a:r>
          </a:p>
        </p:txBody>
      </p:sp>
      <p:sp>
        <p:nvSpPr>
          <p:cNvPr id="125" name="Shape 125"/>
          <p:cNvSpPr txBox="1"/>
          <p:nvPr/>
        </p:nvSpPr>
        <p:spPr>
          <a:xfrm>
            <a:off x="5567" y="5865738"/>
            <a:ext cx="3362000" cy="1312800"/>
          </a:xfrm>
          <a:prstGeom prst="rect">
            <a:avLst/>
          </a:prstGeom>
          <a:noFill/>
          <a:ln>
            <a:noFill/>
          </a:ln>
        </p:spPr>
        <p:txBody>
          <a:bodyPr lIns="121900" tIns="121900" rIns="121900" bIns="121900" anchor="t" anchorCtr="0">
            <a:noAutofit/>
          </a:bodyPr>
          <a:lstStyle/>
          <a:p>
            <a:r>
              <a:rPr lang="en" sz="1333" dirty="0">
                <a:solidFill>
                  <a:srgbClr val="990000"/>
                </a:solidFill>
              </a:rPr>
              <a:t>*Important note :</a:t>
            </a:r>
          </a:p>
          <a:p>
            <a:r>
              <a:rPr lang="en" sz="1333" dirty="0">
                <a:solidFill>
                  <a:srgbClr val="92D050"/>
                </a:solidFill>
              </a:rPr>
              <a:t>When the radial nerve injured </a:t>
            </a:r>
            <a:r>
              <a:rPr lang="en" sz="1333" b="1" u="sng" dirty="0">
                <a:solidFill>
                  <a:srgbClr val="92D050"/>
                </a:solidFill>
              </a:rPr>
              <a:t>at the axilla</a:t>
            </a:r>
            <a:r>
              <a:rPr lang="en" sz="1333" dirty="0">
                <a:solidFill>
                  <a:srgbClr val="92D050"/>
                </a:solidFill>
              </a:rPr>
              <a:t> for any reason all the muscles and skin supplied by it will be affected.</a:t>
            </a:r>
          </a:p>
        </p:txBody>
      </p:sp>
      <p:sp>
        <p:nvSpPr>
          <p:cNvPr id="126" name="Shape 126"/>
          <p:cNvSpPr/>
          <p:nvPr/>
        </p:nvSpPr>
        <p:spPr>
          <a:xfrm>
            <a:off x="9374133" y="105867"/>
            <a:ext cx="2768800" cy="818400"/>
          </a:xfrm>
          <a:prstGeom prst="rect">
            <a:avLst/>
          </a:prstGeom>
          <a:noFill/>
          <a:ln w="9525" cap="flat" cmpd="sng">
            <a:noFill/>
            <a:prstDash val="solid"/>
            <a:round/>
            <a:headEnd type="none" w="med" len="med"/>
            <a:tailEnd type="none" w="med" len="med"/>
          </a:ln>
        </p:spPr>
        <p:txBody>
          <a:bodyPr lIns="121900" tIns="121900" rIns="121900" bIns="121900" anchor="ctr" anchorCtr="0">
            <a:noAutofit/>
          </a:bodyPr>
          <a:lstStyle/>
          <a:p>
            <a:endParaRPr sz="1867"/>
          </a:p>
        </p:txBody>
      </p:sp>
      <p:sp>
        <p:nvSpPr>
          <p:cNvPr id="129" name="Shape 129"/>
          <p:cNvSpPr txBox="1"/>
          <p:nvPr/>
        </p:nvSpPr>
        <p:spPr>
          <a:xfrm>
            <a:off x="3620834" y="1207652"/>
            <a:ext cx="3954400" cy="2019115"/>
          </a:xfrm>
          <a:prstGeom prst="rect">
            <a:avLst/>
          </a:prstGeom>
          <a:noFill/>
          <a:ln>
            <a:noFill/>
          </a:ln>
        </p:spPr>
        <p:txBody>
          <a:bodyPr lIns="121900" tIns="121900" rIns="121900" bIns="121900" anchor="ctr" anchorCtr="0">
            <a:noAutofit/>
          </a:bodyPr>
          <a:lstStyle/>
          <a:p>
            <a:pPr algn="ctr">
              <a:lnSpc>
                <a:spcPct val="115000"/>
              </a:lnSpc>
            </a:pPr>
            <a:r>
              <a:rPr lang="en" sz="1867" dirty="0">
                <a:solidFill>
                  <a:schemeClr val="dk1"/>
                </a:solidFill>
                <a:latin typeface="Calibri"/>
                <a:ea typeface="Calibri"/>
                <a:cs typeface="Calibri"/>
                <a:sym typeface="Calibri"/>
              </a:rPr>
              <a:t>Injury or fracture of the spiral groove of the humerus,</a:t>
            </a:r>
            <a:r>
              <a:rPr lang="en" sz="1867" u="sng" dirty="0">
                <a:solidFill>
                  <a:srgbClr val="990000"/>
                </a:solidFill>
                <a:latin typeface="Calibri"/>
                <a:ea typeface="Calibri"/>
                <a:cs typeface="Calibri"/>
                <a:sym typeface="Calibri"/>
              </a:rPr>
              <a:t> the patient is unable to extend the wrist and the fingers </a:t>
            </a:r>
            <a:r>
              <a:rPr lang="en" sz="1867" b="1" u="sng" dirty="0">
                <a:solidFill>
                  <a:srgbClr val="990000"/>
                </a:solidFill>
                <a:latin typeface="Calibri"/>
                <a:ea typeface="Calibri"/>
                <a:cs typeface="Calibri"/>
                <a:sym typeface="Calibri"/>
              </a:rPr>
              <a:t> </a:t>
            </a:r>
            <a:r>
              <a:rPr lang="en" sz="1867" b="1" u="sng" dirty="0">
                <a:solidFill>
                  <a:srgbClr val="FF0000"/>
                </a:solidFill>
                <a:latin typeface="Calibri"/>
                <a:ea typeface="Calibri"/>
                <a:cs typeface="Calibri"/>
                <a:sym typeface="Calibri"/>
              </a:rPr>
              <a:t>(Wrist Drop).</a:t>
            </a:r>
          </a:p>
        </p:txBody>
      </p:sp>
      <p:sp>
        <p:nvSpPr>
          <p:cNvPr id="130" name="Shape 130"/>
          <p:cNvSpPr txBox="1"/>
          <p:nvPr/>
        </p:nvSpPr>
        <p:spPr>
          <a:xfrm>
            <a:off x="8107802" y="1287993"/>
            <a:ext cx="2281600" cy="564800"/>
          </a:xfrm>
          <a:prstGeom prst="rect">
            <a:avLst/>
          </a:prstGeom>
          <a:noFill/>
          <a:ln>
            <a:noFill/>
          </a:ln>
        </p:spPr>
        <p:txBody>
          <a:bodyPr lIns="121900" tIns="121900" rIns="121900" bIns="121900" anchor="ctr" anchorCtr="0">
            <a:noAutofit/>
          </a:bodyPr>
          <a:lstStyle/>
          <a:p>
            <a:pPr>
              <a:lnSpc>
                <a:spcPct val="115000"/>
              </a:lnSpc>
            </a:pPr>
            <a:endParaRPr lang="en" sz="2400" b="1" i="1" u="sng" dirty="0">
              <a:solidFill>
                <a:schemeClr val="tx1"/>
              </a:solidFill>
              <a:latin typeface="Calibri"/>
              <a:ea typeface="Calibri"/>
              <a:cs typeface="Calibri"/>
              <a:sym typeface="Calibri"/>
            </a:endParaRPr>
          </a:p>
          <a:p>
            <a:pPr>
              <a:lnSpc>
                <a:spcPct val="115000"/>
              </a:lnSpc>
            </a:pPr>
            <a:r>
              <a:rPr lang="en" sz="1467" i="1" dirty="0">
                <a:solidFill>
                  <a:schemeClr val="tx1"/>
                </a:solidFill>
                <a:latin typeface="Calibri"/>
                <a:ea typeface="Calibri"/>
                <a:cs typeface="Calibri"/>
                <a:sym typeface="Calibri"/>
              </a:rPr>
              <a:t>*the next slide </a:t>
            </a:r>
          </a:p>
        </p:txBody>
      </p:sp>
      <p:sp>
        <p:nvSpPr>
          <p:cNvPr id="132" name="Shape 132"/>
          <p:cNvSpPr txBox="1"/>
          <p:nvPr/>
        </p:nvSpPr>
        <p:spPr>
          <a:xfrm>
            <a:off x="3767200" y="3216900"/>
            <a:ext cx="3616800" cy="1312800"/>
          </a:xfrm>
          <a:prstGeom prst="rect">
            <a:avLst/>
          </a:prstGeom>
          <a:noFill/>
          <a:ln>
            <a:noFill/>
          </a:ln>
        </p:spPr>
        <p:txBody>
          <a:bodyPr lIns="121900" tIns="121900" rIns="121900" bIns="121900" anchor="t" anchorCtr="0">
            <a:noAutofit/>
          </a:bodyPr>
          <a:lstStyle/>
          <a:p>
            <a:r>
              <a:rPr lang="en" sz="1600" dirty="0">
                <a:solidFill>
                  <a:srgbClr val="92D050"/>
                </a:solidFill>
              </a:rPr>
              <a:t>All the branches from this point will be affected, while the branches from axilla (posterior of the forearm, long and medial head of triceps) are intact. The 2 heads of triceps are working therefor patient</a:t>
            </a:r>
            <a:r>
              <a:rPr lang="en" sz="1600" b="1" dirty="0">
                <a:solidFill>
                  <a:srgbClr val="92D050"/>
                </a:solidFill>
              </a:rPr>
              <a:t> </a:t>
            </a:r>
            <a:r>
              <a:rPr lang="en" sz="1600" b="1" u="sng" dirty="0">
                <a:solidFill>
                  <a:srgbClr val="92D050"/>
                </a:solidFill>
                <a:latin typeface="Calibri"/>
                <a:ea typeface="Calibri"/>
                <a:cs typeface="Calibri"/>
                <a:sym typeface="Calibri"/>
              </a:rPr>
              <a:t>can extend the elbow joint .</a:t>
            </a:r>
          </a:p>
          <a:p>
            <a:endParaRPr sz="1600" dirty="0">
              <a:solidFill>
                <a:srgbClr val="92D050"/>
              </a:solidFill>
              <a:latin typeface="Calibri"/>
              <a:ea typeface="Calibri"/>
              <a:cs typeface="Calibri"/>
              <a:sym typeface="Calibri"/>
            </a:endParaRPr>
          </a:p>
        </p:txBody>
      </p:sp>
      <p:sp>
        <p:nvSpPr>
          <p:cNvPr id="133" name="Shape 133"/>
          <p:cNvSpPr txBox="1"/>
          <p:nvPr/>
        </p:nvSpPr>
        <p:spPr>
          <a:xfrm>
            <a:off x="7889600" y="3216900"/>
            <a:ext cx="3690400" cy="1868800"/>
          </a:xfrm>
          <a:prstGeom prst="rect">
            <a:avLst/>
          </a:prstGeom>
          <a:noFill/>
          <a:ln>
            <a:noFill/>
          </a:ln>
        </p:spPr>
        <p:txBody>
          <a:bodyPr lIns="121900" tIns="121900" rIns="121900" bIns="121900" anchor="t" anchorCtr="0">
            <a:noAutofit/>
          </a:bodyPr>
          <a:lstStyle/>
          <a:p>
            <a:r>
              <a:rPr lang="en" sz="1867" b="1" dirty="0">
                <a:solidFill>
                  <a:schemeClr val="bg1">
                    <a:lumMod val="65000"/>
                  </a:schemeClr>
                </a:solidFill>
                <a:latin typeface="+mn-lt"/>
              </a:rPr>
              <a:t>Keep in mind!</a:t>
            </a:r>
          </a:p>
          <a:p>
            <a:pPr algn="ctr"/>
            <a:r>
              <a:rPr lang="en" sz="1867" dirty="0">
                <a:solidFill>
                  <a:schemeClr val="bg1">
                    <a:lumMod val="65000"/>
                  </a:schemeClr>
                </a:solidFill>
                <a:latin typeface="+mn-lt"/>
              </a:rPr>
              <a:t>The difference between injury to the radial nerve in the axilla and spiral groove is that in the spiral groove injury the patient </a:t>
            </a:r>
            <a:r>
              <a:rPr lang="en" sz="1867" b="1" dirty="0">
                <a:solidFill>
                  <a:schemeClr val="bg1">
                    <a:lumMod val="65000"/>
                  </a:schemeClr>
                </a:solidFill>
                <a:latin typeface="+mn-lt"/>
              </a:rPr>
              <a:t>can extend the elbow joint.</a:t>
            </a:r>
          </a:p>
        </p:txBody>
      </p:sp>
      <p:graphicFrame>
        <p:nvGraphicFramePr>
          <p:cNvPr id="3" name="Diagram 2"/>
          <p:cNvGraphicFramePr/>
          <p:nvPr>
            <p:extLst>
              <p:ext uri="{D42A27DB-BD31-4B8C-83A1-F6EECF244321}">
                <p14:modId xmlns:p14="http://schemas.microsoft.com/office/powerpoint/2010/main" val="795144751"/>
              </p:ext>
            </p:extLst>
          </p:nvPr>
        </p:nvGraphicFramePr>
        <p:xfrm>
          <a:off x="516618" y="-34255"/>
          <a:ext cx="9814257" cy="15649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98820321"/>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0A15203-0B52-4DEE-9B55-0B2C9E1B219F}" vid="{CB135D82-6777-4E67-92B9-A77662C7A83E}"/>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Anatomy</Template>
  <TotalTime>0</TotalTime>
  <Words>1850</Words>
  <Application>Microsoft Office PowerPoint</Application>
  <PresentationFormat>Widescreen</PresentationFormat>
  <Paragraphs>287</Paragraphs>
  <Slides>22</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Wingdings</vt:lpstr>
      <vt:lpstr>Office Theme</vt:lpstr>
      <vt:lpstr>Radial and Ulnar Nerves</vt:lpstr>
      <vt:lpstr>Objectives</vt:lpstr>
      <vt:lpstr>Radial Nerve</vt:lpstr>
      <vt:lpstr>Radial Nerve Course &amp; Distribution In the Arm</vt:lpstr>
      <vt:lpstr>Radial Nerve Course In the Forearm</vt:lpstr>
      <vt:lpstr>Radial Nerve Branches</vt:lpstr>
      <vt:lpstr>Radial Nerve Superficial Branch</vt:lpstr>
      <vt:lpstr>Radial Nerve Deep Branch</vt:lpstr>
      <vt:lpstr>PowerPoint Presentation</vt:lpstr>
      <vt:lpstr>PowerPoint Presentation</vt:lpstr>
      <vt:lpstr>PowerPoint Presentation</vt:lpstr>
      <vt:lpstr>PowerPoint Presentation</vt:lpstr>
      <vt:lpstr>PowerPoint Presentation</vt:lpstr>
      <vt:lpstr>Branches of Superficial Terminal Branch: </vt:lpstr>
      <vt:lpstr>PowerPoint Presentation</vt:lpstr>
      <vt:lpstr>PowerPoint Presentation</vt:lpstr>
      <vt:lpstr>PowerPoint Presentation</vt:lpstr>
      <vt:lpstr>PowerPoint Presentation</vt:lpstr>
      <vt:lpstr>Its important to know the different deformities and the nerves related </vt:lpstr>
      <vt:lpstr>Questions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Jawaher AbdulMohsen</dc:creator>
  <cp:lastModifiedBy>trad</cp:lastModifiedBy>
  <cp:revision>44</cp:revision>
  <dcterms:created xsi:type="dcterms:W3CDTF">2016-12-31T06:46:04Z</dcterms:created>
  <dcterms:modified xsi:type="dcterms:W3CDTF">2017-01-02T22:10:32Z</dcterms:modified>
</cp:coreProperties>
</file>