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5" r:id="rId1"/>
  </p:sldMasterIdLst>
  <p:notesMasterIdLst>
    <p:notesMasterId r:id="rId25"/>
  </p:notesMasterIdLst>
  <p:sldIdLst>
    <p:sldId id="256" r:id="rId2"/>
    <p:sldId id="272" r:id="rId3"/>
    <p:sldId id="298" r:id="rId4"/>
    <p:sldId id="273" r:id="rId5"/>
    <p:sldId id="275" r:id="rId6"/>
    <p:sldId id="276" r:id="rId7"/>
    <p:sldId id="277" r:id="rId8"/>
    <p:sldId id="279" r:id="rId9"/>
    <p:sldId id="280" r:id="rId10"/>
    <p:sldId id="281" r:id="rId11"/>
    <p:sldId id="282" r:id="rId12"/>
    <p:sldId id="283" r:id="rId13"/>
    <p:sldId id="285" r:id="rId14"/>
    <p:sldId id="286" r:id="rId15"/>
    <p:sldId id="287" r:id="rId16"/>
    <p:sldId id="289" r:id="rId17"/>
    <p:sldId id="290" r:id="rId18"/>
    <p:sldId id="291" r:id="rId19"/>
    <p:sldId id="292" r:id="rId20"/>
    <p:sldId id="299" r:id="rId21"/>
    <p:sldId id="293" r:id="rId22"/>
    <p:sldId id="300" r:id="rId23"/>
    <p:sldId id="270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waher AbdulMohsen" initials="J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CCFF"/>
    <a:srgbClr val="FF6699"/>
    <a:srgbClr val="506AC8"/>
    <a:srgbClr val="7BBF26"/>
    <a:srgbClr val="8D9EDB"/>
    <a:srgbClr val="7085D2"/>
    <a:srgbClr val="9EABBC"/>
    <a:srgbClr val="55ACEE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08BE60-98E1-4CA7-AB5B-2BF94F43183B}">
  <a:tblStyle styleId="{1108BE60-98E1-4CA7-AB5B-2BF94F4318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3E5EB3EA-823C-4605-A2E9-52B1581408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1V>
      <a:tcStyle>
        <a:tcBdr/>
        <a:fill>
          <a:solidFill>
            <a:srgbClr val="CDD4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4" autoAdjust="0"/>
    <p:restoredTop sz="95897"/>
  </p:normalViewPr>
  <p:slideViewPr>
    <p:cSldViewPr snapToGrid="0">
      <p:cViewPr varScale="1">
        <p:scale>
          <a:sx n="67" d="100"/>
          <a:sy n="67" d="100"/>
        </p:scale>
        <p:origin x="78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39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8706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8680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5950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117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8963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3873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8158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8966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6702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3774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3268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080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9321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7265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0396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0437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276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7838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5955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92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980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7052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7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793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78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860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8825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70568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1620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62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6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docs.google.com/presentation/d/140VDDhoTo3PgOLIvTXFmLpQ1NNY7bZ5aGvCMcmnAirs/edit#slide=id.p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gi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gi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228600" y="5329776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GB" sz="4800" kern="120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Hand and Wrist</a:t>
            </a:r>
            <a:endParaRPr lang="en-GB" kern="1200" dirty="0">
              <a:ln w="0"/>
              <a:solidFill>
                <a:srgbClr val="8D9ED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85" name="Shape 85" descr="Image result for ‫بسم الله الرحمن الرحيم‬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1554" y="127112"/>
            <a:ext cx="3669927" cy="361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6" b="33122"/>
          <a:stretch/>
        </p:blipFill>
        <p:spPr>
          <a:xfrm>
            <a:off x="0" y="562574"/>
            <a:ext cx="12192000" cy="46932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866744" y="562574"/>
            <a:ext cx="2946400" cy="4703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8536534" y="5392689"/>
            <a:ext cx="2766400" cy="1252522"/>
            <a:chOff x="8563428" y="5284999"/>
            <a:chExt cx="2766400" cy="1252522"/>
          </a:xfrm>
        </p:grpSpPr>
        <p:sp>
          <p:nvSpPr>
            <p:cNvPr id="9" name="TextBox 8"/>
            <p:cNvSpPr txBox="1"/>
            <p:nvPr/>
          </p:nvSpPr>
          <p:spPr>
            <a:xfrm>
              <a:off x="8563428" y="5284999"/>
              <a:ext cx="2766400" cy="1252522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1600" b="1" dirty="0"/>
                <a:t>Color Code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FF0000"/>
                  </a:solidFill>
                </a:rPr>
                <a:t>Important 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92D050"/>
                  </a:solidFill>
                </a:rPr>
                <a:t>Doctors Notes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chemeClr val="bg1">
                      <a:lumMod val="65000"/>
                    </a:schemeClr>
                  </a:solidFill>
                </a:rPr>
                <a:t>Notes/Extra explanation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8772178" y="5700560"/>
              <a:ext cx="123372" cy="1257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8772178" y="6011649"/>
              <a:ext cx="123372" cy="12577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8772178" y="6274585"/>
              <a:ext cx="123372" cy="12577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591253" y="6445163"/>
            <a:ext cx="2719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Editing file</a:t>
            </a:r>
            <a:endParaRPr lang="en-US" dirty="0"/>
          </a:p>
        </p:txBody>
      </p:sp>
      <p:pic>
        <p:nvPicPr>
          <p:cNvPr id="15" name="Picture 2" descr="#Med436 - KSU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8"/>
          <a:stretch/>
        </p:blipFill>
        <p:spPr bwMode="auto">
          <a:xfrm>
            <a:off x="8379500" y="2098209"/>
            <a:ext cx="1920882" cy="175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4" t="11343" r="9894" b="25826"/>
          <a:stretch/>
        </p:blipFill>
        <p:spPr>
          <a:xfrm>
            <a:off x="8421974" y="478009"/>
            <a:ext cx="1835935" cy="1862353"/>
          </a:xfrm>
          <a:prstGeom prst="rect">
            <a:avLst/>
          </a:prstGeom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52" y="3751801"/>
            <a:ext cx="1721377" cy="1433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/>
              <a:t>Short Muscles of Thumb &amp; Little Finger: </a:t>
            </a:r>
            <a:r>
              <a:rPr lang="en" sz="1333"/>
              <a:t>(explained in the next slide)</a:t>
            </a:r>
          </a:p>
        </p:txBody>
      </p:sp>
      <p:pic>
        <p:nvPicPr>
          <p:cNvPr id="210" name="Shape 210" descr="Screen Shot 2016-12-26 at 2.13.22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2200" y="1536500"/>
            <a:ext cx="6344197" cy="5094800"/>
          </a:xfrm>
          <a:prstGeom prst="rect">
            <a:avLst/>
          </a:prstGeom>
          <a:noFill/>
          <a:ln w="9525" cap="flat" cmpd="sng">
            <a:noFill/>
            <a:prstDash val="dashDot"/>
            <a:round/>
            <a:headEnd type="none" w="med" len="med"/>
            <a:tailEnd type="none" w="med" len="med"/>
          </a:ln>
        </p:spPr>
      </p:pic>
      <p:sp>
        <p:nvSpPr>
          <p:cNvPr id="211" name="Shape 211"/>
          <p:cNvSpPr txBox="1"/>
          <p:nvPr/>
        </p:nvSpPr>
        <p:spPr>
          <a:xfrm>
            <a:off x="494900" y="1536500"/>
            <a:ext cx="4760400" cy="5094800"/>
          </a:xfrm>
          <a:prstGeom prst="rect">
            <a:avLst/>
          </a:prstGeom>
          <a:noFill/>
          <a:ln w="9525" cap="flat" cmpd="sng">
            <a:noFill/>
            <a:prstDash val="dashDot"/>
            <a:round/>
            <a:headEnd type="none" w="med" len="med"/>
            <a:tailEnd type="none" w="med" len="med"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1600" dirty="0">
                <a:solidFill>
                  <a:srgbClr val="999999"/>
                </a:solidFill>
                <a:highlight>
                  <a:srgbClr val="FFFFFF"/>
                </a:highlight>
              </a:rPr>
              <a:t>It includes the </a:t>
            </a:r>
            <a:r>
              <a:rPr lang="en" sz="1600" dirty="0" err="1">
                <a:solidFill>
                  <a:srgbClr val="999999"/>
                </a:solidFill>
                <a:highlight>
                  <a:srgbClr val="FFFFFF"/>
                </a:highlight>
              </a:rPr>
              <a:t>Thenar</a:t>
            </a:r>
            <a:r>
              <a:rPr lang="en" sz="1600" dirty="0">
                <a:solidFill>
                  <a:srgbClr val="999999"/>
                </a:solidFill>
                <a:highlight>
                  <a:srgbClr val="FFFFFF"/>
                </a:highlight>
              </a:rPr>
              <a:t> eminence and </a:t>
            </a:r>
            <a:r>
              <a:rPr lang="en" sz="1600" dirty="0" err="1">
                <a:solidFill>
                  <a:srgbClr val="999999"/>
                </a:solidFill>
                <a:highlight>
                  <a:srgbClr val="FFFFFF"/>
                </a:highlight>
              </a:rPr>
              <a:t>Hypothenar</a:t>
            </a:r>
            <a:r>
              <a:rPr lang="en" sz="1600" dirty="0">
                <a:solidFill>
                  <a:srgbClr val="999999"/>
                </a:solidFill>
                <a:highlight>
                  <a:srgbClr val="FFFFFF"/>
                </a:highlight>
              </a:rPr>
              <a:t> eminence. Each one is further divided into 3 types of muscles.</a:t>
            </a:r>
          </a:p>
          <a:p>
            <a:r>
              <a:rPr lang="en" sz="1600" dirty="0">
                <a:solidFill>
                  <a:srgbClr val="999999"/>
                </a:solidFill>
                <a:highlight>
                  <a:srgbClr val="FFFFFF"/>
                </a:highlight>
              </a:rPr>
              <a:t>Can be remembered using the mnemonic,</a:t>
            </a:r>
          </a:p>
          <a:p>
            <a:r>
              <a:rPr lang="en" sz="1600" dirty="0">
                <a:solidFill>
                  <a:srgbClr val="999999"/>
                </a:solidFill>
                <a:highlight>
                  <a:srgbClr val="FFFFFF"/>
                </a:highlight>
              </a:rPr>
              <a:t> "A OF A OF A" for:</a:t>
            </a:r>
          </a:p>
          <a:p>
            <a:r>
              <a:rPr lang="en" sz="1600" dirty="0">
                <a:solidFill>
                  <a:srgbClr val="999999"/>
                </a:solidFill>
                <a:highlight>
                  <a:srgbClr val="FFFFFF"/>
                </a:highlight>
              </a:rPr>
              <a:t> </a:t>
            </a:r>
          </a:p>
          <a:p>
            <a:r>
              <a:rPr lang="en" sz="1600" dirty="0">
                <a:solidFill>
                  <a:srgbClr val="999999"/>
                </a:solidFill>
                <a:highlight>
                  <a:srgbClr val="FFFFFF"/>
                </a:highlight>
              </a:rPr>
              <a:t>(</a:t>
            </a:r>
            <a:r>
              <a:rPr lang="en" sz="1600" dirty="0" err="1">
                <a:solidFill>
                  <a:srgbClr val="999999"/>
                </a:solidFill>
                <a:highlight>
                  <a:srgbClr val="FFFFFF"/>
                </a:highlight>
              </a:rPr>
              <a:t>thenar</a:t>
            </a:r>
            <a:r>
              <a:rPr lang="en" sz="1600" dirty="0">
                <a:solidFill>
                  <a:srgbClr val="999999"/>
                </a:solidFill>
                <a:highlight>
                  <a:srgbClr val="FFFFFF"/>
                </a:highlight>
              </a:rPr>
              <a:t> muscles) </a:t>
            </a:r>
          </a:p>
          <a:p>
            <a:pPr marL="609585" indent="-406390">
              <a:buClr>
                <a:srgbClr val="999999"/>
              </a:buClr>
              <a:buSzPct val="100000"/>
              <a:buChar char="❖"/>
            </a:pPr>
            <a:r>
              <a:rPr lang="en" sz="1600" b="1" u="sng" dirty="0">
                <a:solidFill>
                  <a:srgbClr val="999999"/>
                </a:solidFill>
                <a:highlight>
                  <a:srgbClr val="FFFFFF"/>
                </a:highlight>
              </a:rPr>
              <a:t>A</a:t>
            </a:r>
            <a:r>
              <a:rPr lang="en" sz="1600" dirty="0">
                <a:solidFill>
                  <a:srgbClr val="999999"/>
                </a:solidFill>
                <a:highlight>
                  <a:srgbClr val="FFFFFF"/>
                </a:highlight>
              </a:rPr>
              <a:t>bductor pollicis brevis </a:t>
            </a:r>
          </a:p>
          <a:p>
            <a:pPr marL="609585" indent="-406390">
              <a:buClr>
                <a:srgbClr val="999999"/>
              </a:buClr>
              <a:buSzPct val="100000"/>
              <a:buChar char="❖"/>
            </a:pPr>
            <a:r>
              <a:rPr lang="en" sz="1600" b="1" u="sng" dirty="0" err="1">
                <a:solidFill>
                  <a:srgbClr val="999999"/>
                </a:solidFill>
                <a:highlight>
                  <a:srgbClr val="FFFFFF"/>
                </a:highlight>
              </a:rPr>
              <a:t>O</a:t>
            </a:r>
            <a:r>
              <a:rPr lang="en" sz="1600" dirty="0" err="1">
                <a:solidFill>
                  <a:srgbClr val="999999"/>
                </a:solidFill>
                <a:highlight>
                  <a:srgbClr val="FFFFFF"/>
                </a:highlight>
              </a:rPr>
              <a:t>pponens</a:t>
            </a:r>
            <a:r>
              <a:rPr lang="en" sz="1600" dirty="0">
                <a:solidFill>
                  <a:srgbClr val="999999"/>
                </a:solidFill>
                <a:highlight>
                  <a:srgbClr val="FFFFFF"/>
                </a:highlight>
              </a:rPr>
              <a:t> pollicis</a:t>
            </a:r>
          </a:p>
          <a:p>
            <a:pPr marL="609585" indent="-406390">
              <a:buClr>
                <a:srgbClr val="999999"/>
              </a:buClr>
              <a:buSzPct val="100000"/>
              <a:buChar char="❖"/>
            </a:pPr>
            <a:r>
              <a:rPr lang="en" sz="1600" b="1" u="sng" dirty="0">
                <a:solidFill>
                  <a:srgbClr val="999999"/>
                </a:solidFill>
                <a:highlight>
                  <a:srgbClr val="FFFFFF"/>
                </a:highlight>
              </a:rPr>
              <a:t>F</a:t>
            </a:r>
            <a:r>
              <a:rPr lang="en" sz="1600" dirty="0">
                <a:solidFill>
                  <a:srgbClr val="999999"/>
                </a:solidFill>
                <a:highlight>
                  <a:srgbClr val="FFFFFF"/>
                </a:highlight>
              </a:rPr>
              <a:t>lexor pollicis brevis</a:t>
            </a:r>
          </a:p>
          <a:p>
            <a:pPr marL="609585" indent="-406390">
              <a:buClr>
                <a:srgbClr val="999999"/>
              </a:buClr>
              <a:buSzPct val="100000"/>
              <a:buChar char="❖"/>
            </a:pPr>
            <a:r>
              <a:rPr lang="en" sz="1600" b="1" u="sng" dirty="0">
                <a:solidFill>
                  <a:srgbClr val="999999"/>
                </a:solidFill>
                <a:highlight>
                  <a:srgbClr val="FFFFFF"/>
                </a:highlight>
              </a:rPr>
              <a:t>A</a:t>
            </a:r>
            <a:r>
              <a:rPr lang="en" sz="1600" dirty="0">
                <a:solidFill>
                  <a:srgbClr val="999999"/>
                </a:solidFill>
                <a:highlight>
                  <a:srgbClr val="FFFFFF"/>
                </a:highlight>
              </a:rPr>
              <a:t>dductor pollicis </a:t>
            </a:r>
          </a:p>
          <a:p>
            <a:endParaRPr sz="1600" dirty="0">
              <a:solidFill>
                <a:srgbClr val="999999"/>
              </a:solidFill>
              <a:highlight>
                <a:srgbClr val="FFFFFF"/>
              </a:highlight>
            </a:endParaRPr>
          </a:p>
          <a:p>
            <a:r>
              <a:rPr lang="en" sz="1600" dirty="0">
                <a:solidFill>
                  <a:srgbClr val="999999"/>
                </a:solidFill>
                <a:highlight>
                  <a:srgbClr val="FFFFFF"/>
                </a:highlight>
              </a:rPr>
              <a:t>(</a:t>
            </a:r>
            <a:r>
              <a:rPr lang="en" sz="1600" dirty="0" err="1">
                <a:solidFill>
                  <a:srgbClr val="999999"/>
                </a:solidFill>
                <a:highlight>
                  <a:srgbClr val="FFFFFF"/>
                </a:highlight>
              </a:rPr>
              <a:t>Hypothenar</a:t>
            </a:r>
            <a:r>
              <a:rPr lang="en" sz="1600" dirty="0">
                <a:solidFill>
                  <a:srgbClr val="999999"/>
                </a:solidFill>
                <a:highlight>
                  <a:srgbClr val="FFFFFF"/>
                </a:highlight>
              </a:rPr>
              <a:t> muscles)</a:t>
            </a:r>
          </a:p>
          <a:p>
            <a:pPr marL="609585" indent="-406390">
              <a:buClr>
                <a:srgbClr val="999999"/>
              </a:buClr>
              <a:buSzPct val="100000"/>
              <a:buChar char="❖"/>
            </a:pPr>
            <a:r>
              <a:rPr lang="en" sz="1600" b="1" u="sng" dirty="0" err="1">
                <a:solidFill>
                  <a:srgbClr val="999999"/>
                </a:solidFill>
                <a:highlight>
                  <a:srgbClr val="FFFFFF"/>
                </a:highlight>
              </a:rPr>
              <a:t>O</a:t>
            </a:r>
            <a:r>
              <a:rPr lang="en" sz="1600" dirty="0" err="1">
                <a:solidFill>
                  <a:srgbClr val="999999"/>
                </a:solidFill>
                <a:highlight>
                  <a:srgbClr val="FFFFFF"/>
                </a:highlight>
              </a:rPr>
              <a:t>pponens</a:t>
            </a:r>
            <a:r>
              <a:rPr lang="en" sz="1600" dirty="0">
                <a:solidFill>
                  <a:srgbClr val="999999"/>
                </a:solidFill>
                <a:highlight>
                  <a:srgbClr val="FFFFFF"/>
                </a:highlight>
              </a:rPr>
              <a:t> </a:t>
            </a:r>
            <a:r>
              <a:rPr lang="en" sz="1600" dirty="0" err="1">
                <a:solidFill>
                  <a:srgbClr val="999999"/>
                </a:solidFill>
                <a:highlight>
                  <a:srgbClr val="FFFFFF"/>
                </a:highlight>
              </a:rPr>
              <a:t>digiti</a:t>
            </a:r>
            <a:r>
              <a:rPr lang="en" sz="1600" dirty="0">
                <a:solidFill>
                  <a:srgbClr val="999999"/>
                </a:solidFill>
                <a:highlight>
                  <a:srgbClr val="FFFFFF"/>
                </a:highlight>
              </a:rPr>
              <a:t> </a:t>
            </a:r>
            <a:r>
              <a:rPr lang="en" sz="1600" dirty="0" err="1">
                <a:solidFill>
                  <a:srgbClr val="999999"/>
                </a:solidFill>
                <a:highlight>
                  <a:srgbClr val="FFFFFF"/>
                </a:highlight>
              </a:rPr>
              <a:t>minimi</a:t>
            </a:r>
            <a:r>
              <a:rPr lang="en" sz="1600" dirty="0">
                <a:solidFill>
                  <a:srgbClr val="999999"/>
                </a:solidFill>
                <a:highlight>
                  <a:srgbClr val="FFFFFF"/>
                </a:highlight>
              </a:rPr>
              <a:t> </a:t>
            </a:r>
          </a:p>
          <a:p>
            <a:pPr marL="609585" indent="-406390">
              <a:buClr>
                <a:srgbClr val="999999"/>
              </a:buClr>
              <a:buSzPct val="100000"/>
              <a:buChar char="❖"/>
            </a:pPr>
            <a:r>
              <a:rPr lang="en" sz="1600" b="1" u="sng" dirty="0">
                <a:solidFill>
                  <a:srgbClr val="999999"/>
                </a:solidFill>
                <a:highlight>
                  <a:srgbClr val="FFFFFF"/>
                </a:highlight>
              </a:rPr>
              <a:t>F</a:t>
            </a:r>
            <a:r>
              <a:rPr lang="en" sz="1600" dirty="0">
                <a:solidFill>
                  <a:srgbClr val="999999"/>
                </a:solidFill>
                <a:highlight>
                  <a:srgbClr val="FFFFFF"/>
                </a:highlight>
              </a:rPr>
              <a:t>lexor </a:t>
            </a:r>
            <a:r>
              <a:rPr lang="en" sz="1600" dirty="0" err="1">
                <a:solidFill>
                  <a:srgbClr val="999999"/>
                </a:solidFill>
                <a:highlight>
                  <a:srgbClr val="FFFFFF"/>
                </a:highlight>
              </a:rPr>
              <a:t>digiti</a:t>
            </a:r>
            <a:r>
              <a:rPr lang="en" sz="1600" dirty="0">
                <a:solidFill>
                  <a:srgbClr val="999999"/>
                </a:solidFill>
                <a:highlight>
                  <a:srgbClr val="FFFFFF"/>
                </a:highlight>
              </a:rPr>
              <a:t> </a:t>
            </a:r>
            <a:r>
              <a:rPr lang="en" sz="1600" dirty="0" err="1">
                <a:solidFill>
                  <a:srgbClr val="999999"/>
                </a:solidFill>
                <a:highlight>
                  <a:srgbClr val="FFFFFF"/>
                </a:highlight>
              </a:rPr>
              <a:t>minimi</a:t>
            </a:r>
            <a:endParaRPr lang="en" sz="1600" dirty="0">
              <a:solidFill>
                <a:srgbClr val="999999"/>
              </a:solidFill>
              <a:highlight>
                <a:srgbClr val="FFFFFF"/>
              </a:highlight>
            </a:endParaRPr>
          </a:p>
          <a:p>
            <a:pPr marL="609585" indent="-406390">
              <a:buClr>
                <a:srgbClr val="999999"/>
              </a:buClr>
              <a:buSzPct val="100000"/>
              <a:buChar char="❖"/>
            </a:pPr>
            <a:r>
              <a:rPr lang="en" sz="1600" b="1" u="sng" dirty="0">
                <a:solidFill>
                  <a:srgbClr val="999999"/>
                </a:solidFill>
                <a:highlight>
                  <a:srgbClr val="FFFFFF"/>
                </a:highlight>
              </a:rPr>
              <a:t>A</a:t>
            </a:r>
            <a:r>
              <a:rPr lang="en" sz="1600" dirty="0">
                <a:solidFill>
                  <a:srgbClr val="999999"/>
                </a:solidFill>
                <a:highlight>
                  <a:srgbClr val="FFFFFF"/>
                </a:highlight>
              </a:rPr>
              <a:t>bductor </a:t>
            </a:r>
            <a:r>
              <a:rPr lang="en" sz="1600" dirty="0" err="1">
                <a:solidFill>
                  <a:srgbClr val="999999"/>
                </a:solidFill>
                <a:highlight>
                  <a:srgbClr val="FFFFFF"/>
                </a:highlight>
              </a:rPr>
              <a:t>digiti</a:t>
            </a:r>
            <a:r>
              <a:rPr lang="en" sz="1600" dirty="0">
                <a:solidFill>
                  <a:srgbClr val="999999"/>
                </a:solidFill>
                <a:highlight>
                  <a:srgbClr val="FFFFFF"/>
                </a:highlight>
              </a:rPr>
              <a:t> </a:t>
            </a:r>
            <a:r>
              <a:rPr lang="en" sz="1600" dirty="0" err="1">
                <a:solidFill>
                  <a:srgbClr val="999999"/>
                </a:solidFill>
                <a:highlight>
                  <a:srgbClr val="FFFFFF"/>
                </a:highlight>
              </a:rPr>
              <a:t>minimi</a:t>
            </a:r>
            <a:r>
              <a:rPr lang="en" sz="1600" dirty="0">
                <a:solidFill>
                  <a:srgbClr val="999999"/>
                </a:solidFill>
                <a:highlight>
                  <a:srgbClr val="FFFFFF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439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309533" y="660602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 dirty="0"/>
              <a:t>Short Muscles of Thumb &amp; </a:t>
            </a:r>
            <a:r>
              <a:rPr lang="en" sz="3200" u="sng" dirty="0"/>
              <a:t>Little Finger</a:t>
            </a:r>
            <a:r>
              <a:rPr lang="en" sz="3200" dirty="0"/>
              <a:t>:</a:t>
            </a:r>
          </a:p>
        </p:txBody>
      </p:sp>
      <p:graphicFrame>
        <p:nvGraphicFramePr>
          <p:cNvPr id="217" name="Shape 217"/>
          <p:cNvGraphicFramePr/>
          <p:nvPr>
            <p:extLst>
              <p:ext uri="{D42A27DB-BD31-4B8C-83A1-F6EECF244321}">
                <p14:modId xmlns:p14="http://schemas.microsoft.com/office/powerpoint/2010/main" val="1966716165"/>
              </p:ext>
            </p:extLst>
          </p:nvPr>
        </p:nvGraphicFramePr>
        <p:xfrm>
          <a:off x="309533" y="1592633"/>
          <a:ext cx="6134433" cy="47546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293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88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1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50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001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9560">
                <a:tc gridSpan="5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 b="1" dirty="0"/>
                        <a:t>Hypothenar Eminence 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48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Muscle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Origin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Insertion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Nerve supply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Action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148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/>
                        <a:t>Abductor </a:t>
                      </a:r>
                      <a:r>
                        <a:rPr lang="en" sz="1600" b="1" dirty="0" err="1"/>
                        <a:t>digiti</a:t>
                      </a:r>
                      <a:r>
                        <a:rPr lang="en" sz="1600" b="1" dirty="0"/>
                        <a:t> </a:t>
                      </a:r>
                      <a:r>
                        <a:rPr lang="en" sz="1600" b="1" dirty="0" err="1"/>
                        <a:t>minimi</a:t>
                      </a:r>
                      <a:endParaRPr lang="en" sz="1600" b="1" dirty="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Pisiform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/>
                        <a:t>Base of proximal phalanx</a:t>
                      </a: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All by deep branch of ulnar nerve</a:t>
                      </a: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/>
                        <a:t>Abduction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532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/>
                        <a:t>Flexor digiti minimi 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Flexor retinaculum 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/>
                        <a:t>Flexion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6300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/>
                        <a:t>Opponens digiti minimi 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Flexor</a:t>
                      </a:r>
                      <a:r>
                        <a:rPr lang="en" sz="1600" baseline="0" dirty="0"/>
                        <a:t> retinaculum</a:t>
                      </a:r>
                      <a:endParaRPr lang="en" sz="1600" dirty="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600" dirty="0"/>
                        <a:t>Palmer surface of 5th meta-carpal 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endParaRPr sz="1600" dirty="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Pulls the 5th metacarpal forward</a:t>
                      </a:r>
                      <a:endParaRPr lang="en" sz="16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18" name="Shape 218" descr="Screen Shot 2016-12-26 at 2.36.39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9466" y="1592633"/>
            <a:ext cx="5385065" cy="4487699"/>
          </a:xfrm>
          <a:prstGeom prst="rect">
            <a:avLst/>
          </a:prstGeom>
          <a:noFill/>
          <a:ln w="9525" cap="flat" cmpd="sng">
            <a:noFill/>
            <a:prstDash val="dashDot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9861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247087" y="-38360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45833"/>
            </a:pPr>
            <a:r>
              <a:rPr lang="en" sz="3200" dirty="0"/>
              <a:t>Short Muscles of </a:t>
            </a:r>
            <a:r>
              <a:rPr lang="en" sz="3200" u="sng" dirty="0"/>
              <a:t>Thumb</a:t>
            </a:r>
            <a:r>
              <a:rPr lang="en" sz="3200" dirty="0"/>
              <a:t> &amp; Little Finger:</a:t>
            </a:r>
          </a:p>
          <a:p>
            <a:pPr>
              <a:spcBef>
                <a:spcPts val="0"/>
              </a:spcBef>
            </a:pPr>
            <a:endParaRPr dirty="0"/>
          </a:p>
        </p:txBody>
      </p:sp>
      <p:graphicFrame>
        <p:nvGraphicFramePr>
          <p:cNvPr id="224" name="Shape 224"/>
          <p:cNvGraphicFramePr/>
          <p:nvPr>
            <p:extLst>
              <p:ext uri="{D42A27DB-BD31-4B8C-83A1-F6EECF244321}">
                <p14:modId xmlns:p14="http://schemas.microsoft.com/office/powerpoint/2010/main" val="1929142925"/>
              </p:ext>
            </p:extLst>
          </p:nvPr>
        </p:nvGraphicFramePr>
        <p:xfrm>
          <a:off x="286106" y="561173"/>
          <a:ext cx="7694235" cy="370394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60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590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29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75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85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0306">
                <a:tc gridSpan="5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 b="1" dirty="0"/>
                        <a:t>Thenar Eminence 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492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Muscle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Origin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/>
                        <a:t>Insertion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Nerve supply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Action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3786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>
                          <a:solidFill>
                            <a:srgbClr val="0070C0"/>
                          </a:solidFill>
                        </a:rPr>
                        <a:t>Abd</a:t>
                      </a:r>
                      <a:r>
                        <a:rPr lang="en" sz="1600" b="1" dirty="0"/>
                        <a:t>uctor pollicis brevis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Flexor retinaculum, Scaphoid and trapezium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Base of proximal phalanx </a:t>
                      </a: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All supplied by median nerve</a:t>
                      </a: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Abduction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6256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Flexor pollicis brevis 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</a:rPr>
                        <a:t>Flexor retinaculum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/>
                        <a:t>Flexion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0781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dirty="0" err="1"/>
                        <a:t>Opponens</a:t>
                      </a:r>
                      <a:r>
                        <a:rPr lang="en" sz="1600" dirty="0"/>
                        <a:t> pollicis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dirty="0">
                          <a:solidFill>
                            <a:schemeClr val="dk1"/>
                          </a:solidFill>
                        </a:rPr>
                        <a:t>Flexor retinaculum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Lateral part of 1st metacarpal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Opposition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17B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25" name="Shape 225" descr="Screen Shot 2016-12-26 at 2.36.19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0764" y="927246"/>
            <a:ext cx="3666565" cy="2971800"/>
          </a:xfrm>
          <a:prstGeom prst="rect">
            <a:avLst/>
          </a:prstGeom>
          <a:noFill/>
          <a:ln w="9525" cap="flat" cmpd="sng">
            <a:noFill/>
            <a:prstDash val="dashDot"/>
            <a:round/>
            <a:headEnd type="none" w="med" len="med"/>
            <a:tailEnd type="none" w="med" len="med"/>
          </a:ln>
        </p:spPr>
      </p:pic>
      <p:graphicFrame>
        <p:nvGraphicFramePr>
          <p:cNvPr id="6" name="Shape 232"/>
          <p:cNvGraphicFramePr/>
          <p:nvPr>
            <p:extLst>
              <p:ext uri="{D42A27DB-BD31-4B8C-83A1-F6EECF244321}">
                <p14:modId xmlns:p14="http://schemas.microsoft.com/office/powerpoint/2010/main" val="2054669226"/>
              </p:ext>
            </p:extLst>
          </p:nvPr>
        </p:nvGraphicFramePr>
        <p:xfrm>
          <a:off x="247087" y="4407400"/>
          <a:ext cx="7733254" cy="23468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285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85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06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66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88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" sz="18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" sz="18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800" b="1" dirty="0">
                          <a:solidFill>
                            <a:schemeClr val="accent6"/>
                          </a:solidFill>
                        </a:rPr>
                        <a:t>Add</a:t>
                      </a:r>
                      <a:r>
                        <a:rPr lang="en" sz="1800" b="1" dirty="0"/>
                        <a:t>uctor  Pollicis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(also on the</a:t>
                      </a:r>
                      <a:r>
                        <a:rPr lang="en" sz="1400" b="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thumb but not part of the thenar)</a:t>
                      </a:r>
                      <a:endParaRPr lang="en" sz="14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lang="en" sz="1600" dirty="0"/>
                    </a:p>
                  </a:txBody>
                  <a:tcPr marL="121900" marR="121900" marT="121900" marB="121900" anchor="ctr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Origin</a:t>
                      </a:r>
                    </a:p>
                  </a:txBody>
                  <a:tcPr marL="121900" marR="121900" marT="121900" marB="12190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Insertion</a:t>
                      </a:r>
                    </a:p>
                  </a:txBody>
                  <a:tcPr marL="121900" marR="121900" marT="121900" marB="12190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Nerve supply</a:t>
                      </a:r>
                    </a:p>
                  </a:txBody>
                  <a:tcPr marL="121900" marR="121900" marT="121900" marB="121900">
                    <a:solidFill>
                      <a:srgbClr val="FCE5CD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Action</a:t>
                      </a:r>
                    </a:p>
                  </a:txBody>
                  <a:tcPr marL="121900" marR="121900" marT="121900" marB="121900"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75639">
                <a:tc vMerge="1"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endParaRPr lang="en" sz="1600" dirty="0"/>
                    </a:p>
                  </a:txBody>
                  <a:tcPr marL="121900" marR="121900" marT="121900" marB="121900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600" dirty="0">
                          <a:solidFill>
                            <a:srgbClr val="FF0000"/>
                          </a:solidFill>
                        </a:rPr>
                        <a:t>Oblique head: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Anterior bases of </a:t>
                      </a:r>
                      <a:r>
                        <a:rPr lang="en" sz="16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" sz="1600" dirty="0"/>
                        <a:t>nd &amp;</a:t>
                      </a:r>
                      <a:r>
                        <a:rPr lang="en" sz="16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" sz="1600" dirty="0"/>
                        <a:t>rd metacarpal.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000" dirty="0"/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600" dirty="0">
                          <a:solidFill>
                            <a:srgbClr val="FF0000"/>
                          </a:solidFill>
                        </a:rPr>
                        <a:t>Transverse head :</a:t>
                      </a:r>
                      <a:endParaRPr lang="en" sz="1600" b="1" dirty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" sz="1600" dirty="0"/>
                        <a:t>rd metacarpal.</a:t>
                      </a:r>
                    </a:p>
                  </a:txBody>
                  <a:tcPr marL="121900" marR="121900" marT="121900" marB="121900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600" dirty="0"/>
                        <a:t>Medial side of base  of </a:t>
                      </a:r>
                      <a:r>
                        <a:rPr lang="en" sz="1600" dirty="0">
                          <a:solidFill>
                            <a:srgbClr val="FF0000"/>
                          </a:solidFill>
                        </a:rPr>
                        <a:t>proximal phalanx</a:t>
                      </a:r>
                      <a:r>
                        <a:rPr lang="en" sz="1600" dirty="0"/>
                        <a:t> of thumb.</a:t>
                      </a:r>
                    </a:p>
                  </a:txBody>
                  <a:tcPr marL="121900" marR="121900" marT="121900" marB="121900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dirty="0">
                          <a:solidFill>
                            <a:srgbClr val="FF0000"/>
                          </a:solidFill>
                        </a:rPr>
                        <a:t>Deep</a:t>
                      </a:r>
                      <a:r>
                        <a:rPr lang="en" sz="1600" dirty="0"/>
                        <a:t> branch of </a:t>
                      </a:r>
                      <a:r>
                        <a:rPr lang="en" sz="1600" dirty="0">
                          <a:solidFill>
                            <a:srgbClr val="FF0000"/>
                          </a:solidFill>
                        </a:rPr>
                        <a:t>Ulnar</a:t>
                      </a:r>
                      <a:r>
                        <a:rPr lang="en" sz="1600" baseline="0" dirty="0">
                          <a:solidFill>
                            <a:schemeClr val="tx1"/>
                          </a:solidFill>
                        </a:rPr>
                        <a:t> n</a:t>
                      </a:r>
                      <a:r>
                        <a:rPr lang="en" sz="1600" dirty="0"/>
                        <a:t>erve.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600" dirty="0"/>
                    </a:p>
                  </a:txBody>
                  <a:tcPr marL="121900" marR="121900" marT="121900" marB="121900"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 sz="1600" dirty="0">
                          <a:solidFill>
                            <a:srgbClr val="FF0000"/>
                          </a:solidFill>
                        </a:rPr>
                        <a:t>Add</a:t>
                      </a:r>
                      <a:r>
                        <a:rPr lang="en" sz="1600" dirty="0">
                          <a:solidFill>
                            <a:schemeClr val="dk1"/>
                          </a:solidFill>
                        </a:rPr>
                        <a:t>uction.</a:t>
                      </a:r>
                    </a:p>
                  </a:txBody>
                  <a:tcPr marL="121900" marR="121900" marT="121900" marB="1219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" name="Shape 233" descr="ع.jpg"/>
          <p:cNvPicPr preferRelativeResize="0"/>
          <p:nvPr/>
        </p:nvPicPr>
        <p:blipFill rotWithShape="1">
          <a:blip r:embed="rId4">
            <a:alphaModFix/>
          </a:blip>
          <a:srcRect l="1006" t="1547" r="943" b="4071"/>
          <a:stretch/>
        </p:blipFill>
        <p:spPr>
          <a:xfrm>
            <a:off x="8377518" y="4303059"/>
            <a:ext cx="3375211" cy="2312894"/>
          </a:xfrm>
          <a:prstGeom prst="rect">
            <a:avLst/>
          </a:prstGeom>
          <a:noFill/>
          <a:ln w="9525" cap="flat" cmpd="sng">
            <a:noFill/>
            <a:prstDash val="dash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87131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322733" y="376533"/>
            <a:ext cx="11453600" cy="9804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algn="ctr"/>
            <a:r>
              <a:rPr lang="en" sz="4000" b="1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Movements of the Thumb</a:t>
            </a:r>
          </a:p>
        </p:txBody>
      </p:sp>
      <p:pic>
        <p:nvPicPr>
          <p:cNvPr id="240" name="Shape 240" descr="5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733" y="1356934"/>
            <a:ext cx="4652667" cy="49900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41" name="Shape 241" descr="mov. of thumb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1534" y="1936368"/>
            <a:ext cx="6774932" cy="3724833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48907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29047" y="187255"/>
            <a:ext cx="11360800" cy="12908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Clr>
                <a:schemeClr val="dk1"/>
              </a:buClr>
              <a:buSzPct val="34375"/>
            </a:pPr>
            <a:r>
              <a:rPr lang="en" sz="4267" b="1" dirty="0">
                <a:solidFill>
                  <a:srgbClr val="0D0D0D"/>
                </a:solidFill>
                <a:ea typeface="Times New Roman"/>
                <a:cs typeface="Times New Roman"/>
                <a:sym typeface="Times New Roman"/>
              </a:rPr>
              <a:t>Insertion of</a:t>
            </a:r>
          </a:p>
          <a:p>
            <a:r>
              <a:rPr lang="en" sz="3200" dirty="0">
                <a:solidFill>
                  <a:srgbClr val="0D0D0D"/>
                </a:solidFill>
                <a:ea typeface="Times New Roman"/>
                <a:cs typeface="Times New Roman"/>
                <a:sym typeface="Times New Roman"/>
              </a:rPr>
              <a:t>Flexor Digitorum </a:t>
            </a:r>
            <a:r>
              <a:rPr lang="en" sz="3200" dirty="0">
                <a:solidFill>
                  <a:srgbClr val="000000"/>
                </a:solidFill>
                <a:ea typeface="Times New Roman"/>
                <a:cs typeface="Times New Roman"/>
                <a:sym typeface="Times New Roman"/>
              </a:rPr>
              <a:t>Superficialis &amp; Profundus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538311" y="5058020"/>
            <a:ext cx="6507948" cy="123836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</a:pPr>
            <a:r>
              <a:rPr lang="en" sz="2400" dirty="0">
                <a:solidFill>
                  <a:srgbClr val="C0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Flexor digitorum</a:t>
            </a:r>
            <a:r>
              <a:rPr lang="en" sz="2400" b="1" dirty="0">
                <a:solidFill>
                  <a:srgbClr val="C0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 Profundus :</a:t>
            </a:r>
          </a:p>
          <a:p>
            <a:pPr>
              <a:lnSpc>
                <a:spcPct val="115000"/>
              </a:lnSpc>
              <a:spcBef>
                <a:spcPts val="533"/>
              </a:spcBef>
              <a:buClr>
                <a:schemeClr val="dk1"/>
              </a:buClr>
              <a:buSzPct val="61111"/>
            </a:pPr>
            <a:r>
              <a:rPr lang="en" sz="20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Inserted into the </a:t>
            </a:r>
            <a:r>
              <a:rPr lang="en" sz="2000" u="sng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Base</a:t>
            </a:r>
            <a:r>
              <a:rPr lang="en" sz="20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of the</a:t>
            </a:r>
            <a:r>
              <a:rPr lang="en" sz="2000" b="1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000" dirty="0">
                <a:solidFill>
                  <a:srgbClr val="FF0000"/>
                </a:solidFill>
                <a:latin typeface="+mn-lt"/>
                <a:ea typeface="Times New Roman"/>
                <a:cs typeface="Times New Roman"/>
                <a:sym typeface="Times New Roman"/>
              </a:rPr>
              <a:t>Distal Phalanx.</a:t>
            </a:r>
          </a:p>
        </p:txBody>
      </p:sp>
      <p:pic>
        <p:nvPicPr>
          <p:cNvPr id="249" name="Shape 249" descr="in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62753" y="2575007"/>
            <a:ext cx="2729247" cy="3639800"/>
          </a:xfrm>
          <a:prstGeom prst="rect">
            <a:avLst/>
          </a:prstGeom>
          <a:noFill/>
          <a:ln w="9525" cap="flat" cmpd="sng">
            <a:noFill/>
            <a:prstDash val="dash"/>
            <a:round/>
            <a:headEnd type="none" w="med" len="med"/>
            <a:tailEnd type="none" w="med" len="med"/>
          </a:ln>
        </p:spPr>
      </p:pic>
      <p:sp>
        <p:nvSpPr>
          <p:cNvPr id="9" name="Shape 247"/>
          <p:cNvSpPr txBox="1">
            <a:spLocks/>
          </p:cNvSpPr>
          <p:nvPr/>
        </p:nvSpPr>
        <p:spPr>
          <a:xfrm>
            <a:off x="538311" y="1674761"/>
            <a:ext cx="6507948" cy="318655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-US" sz="2400" dirty="0">
                <a:solidFill>
                  <a:srgbClr val="C00000"/>
                </a:solidFill>
                <a:latin typeface="+mn-lt"/>
              </a:rPr>
              <a:t>Flexor </a:t>
            </a:r>
            <a:r>
              <a:rPr lang="en-US" sz="2400" dirty="0" err="1">
                <a:solidFill>
                  <a:srgbClr val="C00000"/>
                </a:solidFill>
                <a:latin typeface="+mn-lt"/>
              </a:rPr>
              <a:t>Digitorum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Superficialis</a:t>
            </a:r>
            <a:endParaRPr lang="en-GB" sz="2400" b="1" dirty="0">
              <a:solidFill>
                <a:srgbClr val="C00000"/>
              </a:solidFill>
              <a:latin typeface="+mn-lt"/>
            </a:endParaRPr>
          </a:p>
          <a:p>
            <a:pPr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-GB" dirty="0">
                <a:solidFill>
                  <a:schemeClr val="dk1"/>
                </a:solidFill>
                <a:latin typeface="+mn-lt"/>
              </a:rPr>
              <a:t>1- Each tendon </a:t>
            </a:r>
            <a:r>
              <a:rPr lang="en-GB" b="1" dirty="0">
                <a:solidFill>
                  <a:schemeClr val="dk1"/>
                </a:solidFill>
                <a:latin typeface="+mn-lt"/>
              </a:rPr>
              <a:t>Divides</a:t>
            </a:r>
            <a:r>
              <a:rPr lang="en-GB" dirty="0">
                <a:solidFill>
                  <a:schemeClr val="dk1"/>
                </a:solidFill>
                <a:latin typeface="+mn-lt"/>
              </a:rPr>
              <a:t> into </a:t>
            </a:r>
            <a:r>
              <a:rPr lang="en-GB" u="sng" dirty="0">
                <a:solidFill>
                  <a:schemeClr val="tx1"/>
                </a:solidFill>
                <a:latin typeface="+mn-lt"/>
              </a:rPr>
              <a:t>two halves </a:t>
            </a:r>
            <a:r>
              <a:rPr lang="en-GB" dirty="0">
                <a:solidFill>
                  <a:schemeClr val="dk1"/>
                </a:solidFill>
                <a:latin typeface="+mn-lt"/>
              </a:rPr>
              <a:t>&amp; pass around the </a:t>
            </a:r>
            <a:r>
              <a:rPr lang="en-GB" dirty="0" err="1">
                <a:solidFill>
                  <a:schemeClr val="dk1"/>
                </a:solidFill>
                <a:latin typeface="+mn-lt"/>
              </a:rPr>
              <a:t>Profundus</a:t>
            </a:r>
            <a:r>
              <a:rPr lang="en-GB" dirty="0">
                <a:solidFill>
                  <a:schemeClr val="dk1"/>
                </a:solidFill>
                <a:latin typeface="+mn-lt"/>
              </a:rPr>
              <a:t> Tendon.</a:t>
            </a:r>
          </a:p>
          <a:p>
            <a:pPr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-GB" dirty="0">
                <a:solidFill>
                  <a:schemeClr val="tx1"/>
                </a:solidFill>
                <a:latin typeface="+mn-lt"/>
              </a:rPr>
              <a:t>2-</a:t>
            </a:r>
            <a:r>
              <a:rPr lang="en-GB" dirty="0">
                <a:solidFill>
                  <a:srgbClr val="2DA2BF"/>
                </a:solidFill>
                <a:latin typeface="+mn-lt"/>
              </a:rPr>
              <a:t> </a:t>
            </a:r>
            <a:r>
              <a:rPr lang="en-GB" dirty="0">
                <a:solidFill>
                  <a:schemeClr val="dk1"/>
                </a:solidFill>
                <a:latin typeface="+mn-lt"/>
              </a:rPr>
              <a:t>The two halves </a:t>
            </a:r>
            <a:r>
              <a:rPr lang="en-GB" b="1" u="sng" dirty="0">
                <a:solidFill>
                  <a:schemeClr val="dk1"/>
                </a:solidFill>
                <a:latin typeface="+mn-lt"/>
              </a:rPr>
              <a:t>Meet</a:t>
            </a:r>
            <a:r>
              <a:rPr lang="en-GB" dirty="0">
                <a:solidFill>
                  <a:schemeClr val="dk1"/>
                </a:solidFill>
                <a:latin typeface="+mn-lt"/>
              </a:rPr>
              <a:t> on the </a:t>
            </a:r>
            <a:r>
              <a:rPr lang="en-GB" u="sng" dirty="0">
                <a:solidFill>
                  <a:schemeClr val="tx1"/>
                </a:solidFill>
                <a:latin typeface="+mn-lt"/>
              </a:rPr>
              <a:t>posterior</a:t>
            </a:r>
            <a:r>
              <a:rPr lang="en-GB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dirty="0">
                <a:solidFill>
                  <a:schemeClr val="dk1"/>
                </a:solidFill>
                <a:latin typeface="+mn-lt"/>
              </a:rPr>
              <a:t>aspect of </a:t>
            </a:r>
            <a:r>
              <a:rPr lang="en-GB" dirty="0" err="1">
                <a:solidFill>
                  <a:schemeClr val="dk1"/>
                </a:solidFill>
                <a:latin typeface="+mn-lt"/>
              </a:rPr>
              <a:t>Profundus</a:t>
            </a:r>
            <a:r>
              <a:rPr lang="en-GB" dirty="0">
                <a:solidFill>
                  <a:schemeClr val="dk1"/>
                </a:solidFill>
                <a:latin typeface="+mn-lt"/>
              </a:rPr>
              <a:t> tendon (partial decussation of fibres).</a:t>
            </a:r>
          </a:p>
          <a:p>
            <a:pPr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-GB" dirty="0">
                <a:solidFill>
                  <a:schemeClr val="tx1"/>
                </a:solidFill>
                <a:latin typeface="+mn-lt"/>
              </a:rPr>
              <a:t>3-</a:t>
            </a:r>
            <a:r>
              <a:rPr lang="en-GB" dirty="0">
                <a:solidFill>
                  <a:srgbClr val="2DA2BF"/>
                </a:solidFill>
                <a:latin typeface="+mn-lt"/>
              </a:rPr>
              <a:t> </a:t>
            </a:r>
            <a:r>
              <a:rPr lang="en-GB" b="1" u="sng" dirty="0">
                <a:solidFill>
                  <a:schemeClr val="dk1"/>
                </a:solidFill>
                <a:latin typeface="+mn-lt"/>
              </a:rPr>
              <a:t>Reunion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(</a:t>
            </a:r>
            <a:r>
              <a:rPr lang="ar-SA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ا</a:t>
            </a:r>
            <a:r>
              <a:rPr lang="ar-SA" dirty="0">
                <a:solidFill>
                  <a:srgbClr val="38761D"/>
                </a:solidFill>
                <a:latin typeface="+mn-lt"/>
              </a:rPr>
              <a:t>تحاد من جديد</a:t>
            </a:r>
            <a:r>
              <a:rPr lang="en-US" dirty="0">
                <a:solidFill>
                  <a:srgbClr val="38761D"/>
                </a:solidFill>
                <a:latin typeface="+mn-lt"/>
              </a:rPr>
              <a:t>)</a:t>
            </a:r>
            <a:r>
              <a:rPr lang="ar-SA" dirty="0">
                <a:solidFill>
                  <a:srgbClr val="38761D"/>
                </a:solidFill>
                <a:latin typeface="+mn-lt"/>
              </a:rPr>
              <a:t> </a:t>
            </a:r>
            <a:r>
              <a:rPr lang="en-GB" dirty="0">
                <a:solidFill>
                  <a:schemeClr val="dk1"/>
                </a:solidFill>
                <a:latin typeface="+mn-lt"/>
              </a:rPr>
              <a:t>of the two halves.</a:t>
            </a:r>
          </a:p>
          <a:p>
            <a:pPr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-GB" dirty="0">
                <a:solidFill>
                  <a:schemeClr val="tx1"/>
                </a:solidFill>
                <a:latin typeface="+mn-lt"/>
              </a:rPr>
              <a:t>4-</a:t>
            </a:r>
            <a:r>
              <a:rPr lang="en-GB" dirty="0">
                <a:solidFill>
                  <a:srgbClr val="2DA2BF"/>
                </a:solidFill>
                <a:latin typeface="+mn-lt"/>
              </a:rPr>
              <a:t> </a:t>
            </a:r>
            <a:r>
              <a:rPr lang="en-GB" b="1" u="sng" dirty="0">
                <a:solidFill>
                  <a:schemeClr val="dk1"/>
                </a:solidFill>
                <a:latin typeface="+mn-lt"/>
              </a:rPr>
              <a:t>Further Division into two slips </a:t>
            </a:r>
            <a:r>
              <a:rPr lang="en-GB" dirty="0">
                <a:solidFill>
                  <a:schemeClr val="dk1"/>
                </a:solidFill>
                <a:latin typeface="+mn-lt"/>
              </a:rPr>
              <a:t>attached to the </a:t>
            </a:r>
            <a:r>
              <a:rPr lang="en-GB" u="sng" dirty="0">
                <a:solidFill>
                  <a:schemeClr val="dk1"/>
                </a:solidFill>
                <a:latin typeface="+mn-lt"/>
              </a:rPr>
              <a:t>Borders</a:t>
            </a:r>
            <a:r>
              <a:rPr lang="en-GB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GB" dirty="0">
                <a:solidFill>
                  <a:schemeClr val="dk1"/>
                </a:solidFill>
                <a:latin typeface="+mn-lt"/>
              </a:rPr>
              <a:t>of </a:t>
            </a:r>
            <a:r>
              <a:rPr lang="en-GB" dirty="0">
                <a:solidFill>
                  <a:srgbClr val="FF0000"/>
                </a:solidFill>
                <a:latin typeface="+mn-lt"/>
              </a:rPr>
              <a:t>Middle Phalanx.</a:t>
            </a:r>
            <a:endParaRPr lang="en-GB" sz="1600" dirty="0"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46259" y="2716465"/>
            <a:ext cx="2338605" cy="2341555"/>
            <a:chOff x="7558149" y="187255"/>
            <a:chExt cx="2338605" cy="2341555"/>
          </a:xfrm>
        </p:grpSpPr>
        <p:pic>
          <p:nvPicPr>
            <p:cNvPr id="3074" name="Picture 2" descr="http://aneskey.com/wp-content/uploads/2016/07/B9781455706051000506_f050-017-9781455706051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21"/>
            <a:stretch/>
          </p:blipFill>
          <p:spPr bwMode="auto">
            <a:xfrm>
              <a:off x="8057004" y="187255"/>
              <a:ext cx="1839750" cy="2341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760889" y="1674761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1</a:t>
              </a:r>
              <a:endParaRPr lang="en-GB" sz="105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58149" y="1243537"/>
              <a:ext cx="49885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2 &amp; 3</a:t>
              </a:r>
              <a:endParaRPr lang="en-GB" sz="105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32565" y="928674"/>
              <a:ext cx="2600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4</a:t>
              </a:r>
              <a:endParaRPr lang="en-GB" sz="1050" dirty="0"/>
            </a:p>
          </p:txBody>
        </p:sp>
        <p:sp>
          <p:nvSpPr>
            <p:cNvPr id="10" name="Left Brace 9"/>
            <p:cNvSpPr/>
            <p:nvPr/>
          </p:nvSpPr>
          <p:spPr>
            <a:xfrm>
              <a:off x="8049508" y="1545521"/>
              <a:ext cx="381000" cy="457911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Left Brace 17"/>
            <p:cNvSpPr/>
            <p:nvPr/>
          </p:nvSpPr>
          <p:spPr>
            <a:xfrm>
              <a:off x="8049508" y="1198437"/>
              <a:ext cx="381000" cy="276316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Left Brace 18"/>
            <p:cNvSpPr/>
            <p:nvPr/>
          </p:nvSpPr>
          <p:spPr>
            <a:xfrm>
              <a:off x="8057004" y="870023"/>
              <a:ext cx="381000" cy="276316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918618" y="4897955"/>
            <a:ext cx="1243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Extra picture for understanding</a:t>
            </a:r>
            <a:endParaRPr lang="en-GB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540493" y="275148"/>
            <a:ext cx="2166010" cy="2192822"/>
            <a:chOff x="8540493" y="275148"/>
            <a:chExt cx="2166010" cy="2192822"/>
          </a:xfrm>
        </p:grpSpPr>
        <p:pic>
          <p:nvPicPr>
            <p:cNvPr id="1026" name="Picture 2" descr="Image result for flexor digitorum superficialis and profundu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63" t="2495" r="24642" b="26328"/>
            <a:stretch/>
          </p:blipFill>
          <p:spPr bwMode="auto">
            <a:xfrm>
              <a:off x="8540493" y="275148"/>
              <a:ext cx="1963270" cy="2192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9462753" y="433080"/>
              <a:ext cx="12437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Extra</a:t>
              </a:r>
              <a:endParaRPr lang="en-GB" sz="1200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9449306" y="2356095"/>
              <a:ext cx="810800" cy="103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930605" y="2249058"/>
              <a:ext cx="329501" cy="990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707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167626" y="128666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sz="3600" b="1" dirty="0"/>
              <a:t>Fibrous Flexor (Digital) &amp; Synovial Flexor Sheaths: 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-138931" y="1499997"/>
            <a:ext cx="4007301" cy="44792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t" anchorCtr="0">
            <a:noAutofit/>
          </a:bodyPr>
          <a:lstStyle/>
          <a:p>
            <a:pPr marL="457200" indent="-228600">
              <a:buSzPct val="100000"/>
              <a:buFont typeface="Courier New" panose="02070309020205020404" pitchFamily="49" charset="0"/>
              <a:buChar char="o"/>
            </a:pPr>
            <a:r>
              <a:rPr lang="en" sz="1800" dirty="0">
                <a:latin typeface="+mn-lt"/>
              </a:rPr>
              <a:t>Fibrous flexor is a </a:t>
            </a:r>
            <a:r>
              <a:rPr lang="en" sz="1800" b="1" dirty="0">
                <a:latin typeface="+mn-lt"/>
              </a:rPr>
              <a:t>strong fibrous sheath </a:t>
            </a:r>
            <a:r>
              <a:rPr lang="en" sz="1800" dirty="0">
                <a:latin typeface="+mn-lt"/>
              </a:rPr>
              <a:t>which covers </a:t>
            </a:r>
            <a:r>
              <a:rPr lang="en" sz="1800" baseline="30000" dirty="0">
                <a:latin typeface="+mn-lt"/>
              </a:rPr>
              <a:t>1</a:t>
            </a:r>
            <a:r>
              <a:rPr lang="en" sz="1800" dirty="0">
                <a:latin typeface="+mn-lt"/>
              </a:rPr>
              <a:t> the anterior surface of the fingers and attached to the sides of the phalanges.</a:t>
            </a:r>
          </a:p>
          <a:p>
            <a:pPr marL="457200" indent="-228600">
              <a:buSzPct val="100000"/>
              <a:buFont typeface="Courier New" panose="02070309020205020404" pitchFamily="49" charset="0"/>
              <a:buChar char="o"/>
            </a:pPr>
            <a:r>
              <a:rPr lang="en" sz="1800" dirty="0">
                <a:latin typeface="+mn-lt"/>
              </a:rPr>
              <a:t>Its proximal end is </a:t>
            </a:r>
            <a:r>
              <a:rPr lang="en" sz="1800" b="1" dirty="0">
                <a:solidFill>
                  <a:schemeClr val="tx1"/>
                </a:solidFill>
                <a:latin typeface="+mn-lt"/>
              </a:rPr>
              <a:t>opened</a:t>
            </a:r>
            <a:r>
              <a:rPr lang="en" sz="1800" dirty="0">
                <a:latin typeface="+mn-lt"/>
              </a:rPr>
              <a:t>.</a:t>
            </a:r>
          </a:p>
          <a:p>
            <a:pPr marL="457200" indent="-228600">
              <a:buSzPct val="100000"/>
              <a:buFont typeface="Courier New" panose="02070309020205020404" pitchFamily="49" charset="0"/>
              <a:buChar char="o"/>
            </a:pPr>
            <a:r>
              <a:rPr lang="en" sz="1800" dirty="0">
                <a:latin typeface="+mn-lt"/>
              </a:rPr>
              <a:t>Its distal end is </a:t>
            </a:r>
            <a:r>
              <a:rPr lang="en" sz="1800" b="1" dirty="0">
                <a:solidFill>
                  <a:schemeClr val="tx1"/>
                </a:solidFill>
                <a:latin typeface="+mn-lt"/>
              </a:rPr>
              <a:t>closed</a:t>
            </a:r>
            <a:r>
              <a:rPr lang="en" sz="1800" dirty="0">
                <a:latin typeface="+mn-lt"/>
              </a:rPr>
              <a:t>.</a:t>
            </a:r>
          </a:p>
          <a:p>
            <a:pPr marL="457200" indent="-228600">
              <a:buSzPct val="100000"/>
              <a:buFont typeface="Courier New" panose="02070309020205020404" pitchFamily="49" charset="0"/>
              <a:buChar char="o"/>
            </a:pPr>
            <a:r>
              <a:rPr lang="en" sz="1800" dirty="0">
                <a:latin typeface="+mn-lt"/>
              </a:rPr>
              <a:t>The sheath with the anterior surface of the phalanges &amp; the interphalangeal joints form an </a:t>
            </a:r>
            <a:r>
              <a:rPr lang="en" sz="1800" b="1" dirty="0">
                <a:latin typeface="+mn-lt"/>
              </a:rPr>
              <a:t>osteofibrous blind tunnel </a:t>
            </a:r>
            <a:r>
              <a:rPr lang="en" sz="1800" b="1" baseline="30000" dirty="0">
                <a:latin typeface="+mn-lt"/>
              </a:rPr>
              <a:t>2</a:t>
            </a:r>
            <a:r>
              <a:rPr lang="en" sz="1800" b="1" dirty="0">
                <a:latin typeface="+mn-lt"/>
              </a:rPr>
              <a:t>  </a:t>
            </a:r>
            <a:r>
              <a:rPr lang="en" sz="1800" dirty="0">
                <a:latin typeface="+mn-lt"/>
              </a:rPr>
              <a:t>for the long flexor tendons of fingers.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135443" y="4877644"/>
            <a:ext cx="3787299" cy="1196534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1333" dirty="0">
                <a:solidFill>
                  <a:srgbClr val="999999"/>
                </a:solidFill>
              </a:rPr>
              <a:t> </a:t>
            </a:r>
            <a:r>
              <a:rPr lang="en" sz="1867" baseline="30000" dirty="0">
                <a:solidFill>
                  <a:schemeClr val="dk1"/>
                </a:solidFill>
              </a:rPr>
              <a:t>1 </a:t>
            </a:r>
            <a:r>
              <a:rPr lang="en" sz="1333" dirty="0">
                <a:solidFill>
                  <a:srgbClr val="999999"/>
                </a:solidFill>
              </a:rPr>
              <a:t>Both kinds of sheath covers the tendon to protect it.</a:t>
            </a:r>
          </a:p>
          <a:p>
            <a:endParaRPr lang="en" sz="800" dirty="0">
              <a:solidFill>
                <a:srgbClr val="999999"/>
              </a:solidFill>
            </a:endParaRPr>
          </a:p>
          <a:p>
            <a:r>
              <a:rPr lang="en" sz="1867" baseline="30000" dirty="0"/>
              <a:t>2</a:t>
            </a:r>
            <a:r>
              <a:rPr lang="en" sz="1333" dirty="0">
                <a:solidFill>
                  <a:srgbClr val="999999"/>
                </a:solidFill>
              </a:rPr>
              <a:t> like a cave ( opened from one side and closed from another )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7489371" y="1281638"/>
            <a:ext cx="4690731" cy="3578863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1800" b="1" dirty="0">
                <a:solidFill>
                  <a:schemeClr val="tx1"/>
                </a:solidFill>
                <a:latin typeface="+mn-lt"/>
              </a:rPr>
              <a:t>A</a:t>
            </a:r>
            <a:r>
              <a:rPr lang="en" sz="1800" dirty="0">
                <a:latin typeface="+mn-lt"/>
              </a:rPr>
              <a:t> - Common synovial sheath (ulnar bursa).</a:t>
            </a:r>
          </a:p>
          <a:p>
            <a:pPr marL="285750" indent="-285750">
              <a:buSzPct val="100000"/>
              <a:buFont typeface="Courier New" panose="02070309020205020404" pitchFamily="49" charset="0"/>
              <a:buChar char="o"/>
            </a:pPr>
            <a:r>
              <a:rPr lang="en" sz="1800" dirty="0">
                <a:latin typeface="+mn-lt"/>
              </a:rPr>
              <a:t>Cover tendons of flexor digitorum superficialis and profundus.</a:t>
            </a:r>
          </a:p>
          <a:p>
            <a:pPr marL="285750" indent="-285750">
              <a:buSzPct val="100000"/>
              <a:buFont typeface="Courier New" panose="02070309020205020404" pitchFamily="49" charset="0"/>
              <a:buChar char="o"/>
            </a:pPr>
            <a:r>
              <a:rPr lang="en" sz="1800" dirty="0">
                <a:latin typeface="+mn-lt"/>
              </a:rPr>
              <a:t>The </a:t>
            </a:r>
            <a:r>
              <a:rPr lang="en" sz="1800" u="sng" dirty="0">
                <a:latin typeface="+mn-lt"/>
              </a:rPr>
              <a:t>medial</a:t>
            </a:r>
            <a:r>
              <a:rPr lang="en" sz="1800" dirty="0">
                <a:latin typeface="+mn-lt"/>
              </a:rPr>
              <a:t> part of it </a:t>
            </a:r>
            <a:r>
              <a:rPr lang="en" sz="1800" b="1" dirty="0">
                <a:latin typeface="+mn-lt"/>
              </a:rPr>
              <a:t>extends distally</a:t>
            </a:r>
            <a:r>
              <a:rPr lang="en" sz="1800" dirty="0">
                <a:latin typeface="+mn-lt"/>
              </a:rPr>
              <a:t> (without intteruption) on tendons of the little finger. </a:t>
            </a:r>
            <a:r>
              <a:rPr lang="en" sz="1800" dirty="0">
                <a:solidFill>
                  <a:srgbClr val="999999"/>
                </a:solidFill>
                <a:latin typeface="+mn-lt"/>
              </a:rPr>
              <a:t>(covers the whole finger)</a:t>
            </a:r>
            <a:r>
              <a:rPr lang="en" sz="1800" dirty="0">
                <a:latin typeface="+mn-lt"/>
              </a:rPr>
              <a:t> </a:t>
            </a:r>
          </a:p>
          <a:p>
            <a:pPr marL="285750" indent="-285750">
              <a:buSzPct val="100000"/>
              <a:buFont typeface="Courier New" panose="02070309020205020404" pitchFamily="49" charset="0"/>
              <a:buChar char="o"/>
            </a:pPr>
            <a:r>
              <a:rPr lang="en" sz="1800" dirty="0">
                <a:latin typeface="+mn-lt"/>
              </a:rPr>
              <a:t>The lateral part </a:t>
            </a:r>
            <a:r>
              <a:rPr lang="en" sz="1800" b="1" dirty="0">
                <a:latin typeface="+mn-lt"/>
              </a:rPr>
              <a:t>stops</a:t>
            </a:r>
            <a:r>
              <a:rPr lang="en" sz="1800" dirty="0">
                <a:latin typeface="+mn-lt"/>
              </a:rPr>
              <a:t> on the middle of the palm. </a:t>
            </a:r>
            <a:r>
              <a:rPr lang="en" sz="1800" dirty="0">
                <a:solidFill>
                  <a:srgbClr val="999999"/>
                </a:solidFill>
                <a:latin typeface="+mn-lt"/>
              </a:rPr>
              <a:t>(doesn’t cover the 3 middle fingers) </a:t>
            </a:r>
          </a:p>
          <a:p>
            <a:pPr marL="285750" indent="-285750">
              <a:buSzPct val="100000"/>
              <a:buFont typeface="Courier New" panose="02070309020205020404" pitchFamily="49" charset="0"/>
              <a:buChar char="o"/>
            </a:pPr>
            <a:r>
              <a:rPr lang="en" sz="1800" dirty="0">
                <a:latin typeface="+mn-lt"/>
              </a:rPr>
              <a:t>The distal ends of the long flexor tendons to </a:t>
            </a:r>
            <a:r>
              <a:rPr lang="en" sz="1800" b="1" dirty="0">
                <a:latin typeface="+mn-lt"/>
              </a:rPr>
              <a:t>(index, middle and ring) </a:t>
            </a:r>
            <a:r>
              <a:rPr lang="en" sz="1800" dirty="0">
                <a:latin typeface="+mn-lt"/>
              </a:rPr>
              <a:t>fingers is </a:t>
            </a:r>
            <a:r>
              <a:rPr lang="en" sz="1800" u="sng" dirty="0">
                <a:solidFill>
                  <a:schemeClr val="tx1"/>
                </a:solidFill>
                <a:latin typeface="+mn-lt"/>
              </a:rPr>
              <a:t>digital synovial sheaths. </a:t>
            </a:r>
            <a:r>
              <a:rPr lang="en" sz="1800" dirty="0">
                <a:solidFill>
                  <a:srgbClr val="999999"/>
                </a:solidFill>
                <a:latin typeface="+mn-lt"/>
              </a:rPr>
              <a:t>(not the ulnar bursa).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322952" y="970538"/>
            <a:ext cx="3129534" cy="437598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 dirty="0">
                <a:latin typeface="+mn-lt"/>
              </a:rPr>
              <a:t>Fibrous flexor sheaths: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98073" y="905657"/>
            <a:ext cx="3600567" cy="3570423"/>
            <a:chOff x="4217114" y="1671400"/>
            <a:chExt cx="3600567" cy="4266915"/>
          </a:xfrm>
        </p:grpSpPr>
        <p:pic>
          <p:nvPicPr>
            <p:cNvPr id="255" name="Shape 255" descr="1447069311_zm4ntrgq.qp5b3.uj7.gmg_m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217114" y="1702350"/>
              <a:ext cx="3600567" cy="4235965"/>
            </a:xfrm>
            <a:prstGeom prst="rect">
              <a:avLst/>
            </a:prstGeom>
            <a:noFill/>
            <a:ln w="28575" cap="flat" cmpd="sng">
              <a:noFill/>
              <a:prstDash val="solid"/>
              <a:round/>
              <a:headEnd type="none" w="med" len="med"/>
              <a:tailEnd type="none" w="med" len="med"/>
            </a:ln>
          </p:spPr>
        </p:pic>
        <p:cxnSp>
          <p:nvCxnSpPr>
            <p:cNvPr id="256" name="Shape 256"/>
            <p:cNvCxnSpPr/>
            <p:nvPr/>
          </p:nvCxnSpPr>
          <p:spPr>
            <a:xfrm rot="10800000" flipH="1">
              <a:off x="6022267" y="1963367"/>
              <a:ext cx="344800" cy="639200"/>
            </a:xfrm>
            <a:prstGeom prst="straightConnector1">
              <a:avLst/>
            </a:pr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57" name="Shape 257"/>
            <p:cNvCxnSpPr>
              <a:stCxn id="265" idx="0"/>
            </p:cNvCxnSpPr>
            <p:nvPr/>
          </p:nvCxnSpPr>
          <p:spPr>
            <a:xfrm flipV="1">
              <a:off x="6373933" y="1963165"/>
              <a:ext cx="33000" cy="1739084"/>
            </a:xfrm>
            <a:prstGeom prst="straightConnector1">
              <a:avLst/>
            </a:pr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258" name="Shape 258"/>
            <p:cNvSpPr/>
            <p:nvPr/>
          </p:nvSpPr>
          <p:spPr>
            <a:xfrm>
              <a:off x="6141700" y="1671400"/>
              <a:ext cx="1662534" cy="243798"/>
            </a:xfrm>
            <a:prstGeom prst="rect">
              <a:avLst/>
            </a:pr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9" name="Shape 259"/>
            <p:cNvSpPr/>
            <p:nvPr/>
          </p:nvSpPr>
          <p:spPr>
            <a:xfrm>
              <a:off x="6685567" y="2599933"/>
              <a:ext cx="1061200" cy="3448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cxnSp>
          <p:nvCxnSpPr>
            <p:cNvPr id="261" name="Shape 261"/>
            <p:cNvCxnSpPr/>
            <p:nvPr/>
          </p:nvCxnSpPr>
          <p:spPr>
            <a:xfrm rot="10800000" flipH="1">
              <a:off x="6499767" y="2984667"/>
              <a:ext cx="371600" cy="3448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62" name="Shape 262"/>
            <p:cNvCxnSpPr>
              <a:stCxn id="259" idx="1"/>
              <a:endCxn id="259" idx="1"/>
            </p:cNvCxnSpPr>
            <p:nvPr/>
          </p:nvCxnSpPr>
          <p:spPr>
            <a:xfrm>
              <a:off x="6685567" y="2772333"/>
              <a:ext cx="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63" name="Shape 263"/>
            <p:cNvCxnSpPr/>
            <p:nvPr/>
          </p:nvCxnSpPr>
          <p:spPr>
            <a:xfrm flipH="1" flipV="1">
              <a:off x="7003901" y="3077367"/>
              <a:ext cx="199764" cy="624882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264" name="Shape 264"/>
            <p:cNvSpPr/>
            <p:nvPr/>
          </p:nvSpPr>
          <p:spPr>
            <a:xfrm rot="692871" flipH="1">
              <a:off x="6547231" y="2143269"/>
              <a:ext cx="207805" cy="228593"/>
            </a:xfrm>
            <a:prstGeom prst="ellipse">
              <a:avLst/>
            </a:prstGeom>
            <a:noFill/>
            <a:ln w="28575" cap="flat" cmpd="sng">
              <a:solidFill>
                <a:srgbClr val="3876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65" name="Shape 265"/>
            <p:cNvSpPr/>
            <p:nvPr/>
          </p:nvSpPr>
          <p:spPr>
            <a:xfrm>
              <a:off x="6227933" y="3702249"/>
              <a:ext cx="292000" cy="185600"/>
            </a:xfrm>
            <a:prstGeom prst="ellipse">
              <a:avLst/>
            </a:prstGeom>
            <a:noFill/>
            <a:ln w="28575" cap="flat" cmpd="sng">
              <a:solidFill>
                <a:srgbClr val="F1C23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70" name="Shape 270"/>
            <p:cNvSpPr/>
            <p:nvPr/>
          </p:nvSpPr>
          <p:spPr>
            <a:xfrm>
              <a:off x="4471021" y="5068315"/>
              <a:ext cx="994800" cy="601641"/>
            </a:xfrm>
            <a:prstGeom prst="rect">
              <a:avLst/>
            </a:prstGeom>
            <a:noFill/>
            <a:ln w="28575" cap="flat" cmpd="sng">
              <a:solidFill>
                <a:srgbClr val="6AA84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cxnSp>
          <p:nvCxnSpPr>
            <p:cNvPr id="271" name="Shape 271"/>
            <p:cNvCxnSpPr/>
            <p:nvPr/>
          </p:nvCxnSpPr>
          <p:spPr>
            <a:xfrm flipH="1" flipV="1">
              <a:off x="5465821" y="5341241"/>
              <a:ext cx="383650" cy="67235"/>
            </a:xfrm>
            <a:prstGeom prst="straightConnector1">
              <a:avLst/>
            </a:prstGeom>
            <a:noFill/>
            <a:ln w="28575" cap="flat" cmpd="sng">
              <a:solidFill>
                <a:srgbClr val="6AA84F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sp>
        <p:nvSpPr>
          <p:cNvPr id="20" name="Shape 268"/>
          <p:cNvSpPr txBox="1"/>
          <p:nvPr/>
        </p:nvSpPr>
        <p:spPr>
          <a:xfrm>
            <a:off x="8143660" y="788859"/>
            <a:ext cx="3404800" cy="437598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 dirty="0">
                <a:latin typeface="+mn-lt"/>
              </a:rPr>
              <a:t>Synovial flexor sheaths: </a:t>
            </a:r>
          </a:p>
        </p:txBody>
      </p:sp>
      <p:sp>
        <p:nvSpPr>
          <p:cNvPr id="30" name="Shape 276"/>
          <p:cNvSpPr txBox="1">
            <a:spLocks noGrp="1"/>
          </p:cNvSpPr>
          <p:nvPr>
            <p:ph type="body" idx="1"/>
          </p:nvPr>
        </p:nvSpPr>
        <p:spPr>
          <a:xfrm>
            <a:off x="7500694" y="4377527"/>
            <a:ext cx="4668083" cy="2161262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" sz="1733" b="1" dirty="0"/>
              <a:t>B</a:t>
            </a:r>
            <a:r>
              <a:rPr lang="en" sz="1733" dirty="0">
                <a:solidFill>
                  <a:schemeClr val="dk1"/>
                </a:solidFill>
              </a:rPr>
              <a:t> - Flexor pollicis longus tendon of the thumb </a:t>
            </a:r>
            <a:r>
              <a:rPr lang="en-GB" sz="1733" dirty="0">
                <a:solidFill>
                  <a:schemeClr val="dk1"/>
                </a:solidFill>
              </a:rPr>
              <a:t>h</a:t>
            </a:r>
            <a:r>
              <a:rPr lang="en" sz="1733" dirty="0">
                <a:solidFill>
                  <a:schemeClr val="dk1"/>
                </a:solidFill>
              </a:rPr>
              <a:t>as its own synovial sheath (radial bursa). </a:t>
            </a:r>
            <a:endParaRPr lang="en-GB" sz="1733" dirty="0">
              <a:solidFill>
                <a:schemeClr val="dk1"/>
              </a:solidFill>
            </a:endParaRPr>
          </a:p>
          <a:p>
            <a:pPr>
              <a:lnSpc>
                <a:spcPct val="100000"/>
              </a:lnSpc>
              <a:buNone/>
            </a:pPr>
            <a:endParaRPr lang="en" sz="1733" dirty="0">
              <a:solidFill>
                <a:schemeClr val="dk1"/>
              </a:solidFill>
            </a:endParaRPr>
          </a:p>
          <a:p>
            <a:pPr>
              <a:lnSpc>
                <a:spcPct val="100000"/>
              </a:lnSpc>
              <a:buNone/>
            </a:pPr>
            <a:endParaRPr lang="en" sz="500" dirty="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en" sz="1800" u="sng" dirty="0"/>
              <a:t>Function of synovial sheaths:</a:t>
            </a:r>
          </a:p>
          <a:p>
            <a:pPr marL="0" indent="0">
              <a:buNone/>
            </a:pPr>
            <a:r>
              <a:rPr lang="en" sz="1800" dirty="0">
                <a:solidFill>
                  <a:srgbClr val="FF0000"/>
                </a:solidFill>
              </a:rPr>
              <a:t>They allow the long tendons to move smoothly with a </a:t>
            </a:r>
            <a:r>
              <a:rPr lang="en" sz="1800" b="1" dirty="0">
                <a:solidFill>
                  <a:srgbClr val="FF0000"/>
                </a:solidFill>
              </a:rPr>
              <a:t>minimum of friction </a:t>
            </a:r>
            <a:r>
              <a:rPr lang="en" sz="1800" dirty="0">
                <a:solidFill>
                  <a:srgbClr val="FF0000"/>
                </a:solidFill>
              </a:rPr>
              <a:t>beneath the flexor retinaculum and the fibrous flexor sheaths.   </a:t>
            </a:r>
          </a:p>
          <a:p>
            <a:pPr>
              <a:lnSpc>
                <a:spcPct val="100000"/>
              </a:lnSpc>
              <a:buNone/>
            </a:pPr>
            <a:endParaRPr lang="en" sz="1733" dirty="0">
              <a:solidFill>
                <a:schemeClr val="dk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792747" y="4627786"/>
            <a:ext cx="3505893" cy="2021562"/>
            <a:chOff x="6112834" y="1366533"/>
            <a:chExt cx="4978932" cy="5221968"/>
          </a:xfrm>
        </p:grpSpPr>
        <p:pic>
          <p:nvPicPr>
            <p:cNvPr id="32" name="Shape 278" descr="Untitled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12834" y="1366533"/>
              <a:ext cx="4978932" cy="52219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Shape 279"/>
            <p:cNvSpPr/>
            <p:nvPr/>
          </p:nvSpPr>
          <p:spPr>
            <a:xfrm>
              <a:off x="8914067" y="2693161"/>
              <a:ext cx="1305698" cy="305533"/>
            </a:xfrm>
            <a:prstGeom prst="rect">
              <a:avLst/>
            </a:prstGeom>
            <a:noFill/>
            <a:ln w="19050" cap="flat" cmpd="sng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34" name="Shape 281"/>
          <p:cNvSpPr txBox="1"/>
          <p:nvPr/>
        </p:nvSpPr>
        <p:spPr>
          <a:xfrm>
            <a:off x="7489371" y="6299235"/>
            <a:ext cx="4978800" cy="479107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1050" dirty="0">
                <a:solidFill>
                  <a:srgbClr val="999999"/>
                </a:solidFill>
                <a:latin typeface="+mn-lt"/>
              </a:rPr>
              <a:t>Each finger has a tendon covered by (fibrous flexor sheath) to protect it and between the tendon and the fibrous sheath there are synovial sheaths to reduce friction.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946780" y="2760313"/>
            <a:ext cx="2892855" cy="3325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675626" y="3347982"/>
            <a:ext cx="222472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9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396121" y="215750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algn="ctr"/>
            <a:r>
              <a:rPr lang="en" sz="3600" b="1" dirty="0"/>
              <a:t>Muscles of the hand </a:t>
            </a:r>
          </a:p>
        </p:txBody>
      </p:sp>
      <p:grpSp>
        <p:nvGrpSpPr>
          <p:cNvPr id="287" name="Shape 287"/>
          <p:cNvGrpSpPr/>
          <p:nvPr/>
        </p:nvGrpSpPr>
        <p:grpSpPr>
          <a:xfrm>
            <a:off x="396128" y="1429291"/>
            <a:ext cx="11295323" cy="3690335"/>
            <a:chOff x="193475" y="1147225"/>
            <a:chExt cx="8840125" cy="3002550"/>
          </a:xfrm>
        </p:grpSpPr>
        <p:pic>
          <p:nvPicPr>
            <p:cNvPr id="288" name="Shape 28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93475" y="1158550"/>
              <a:ext cx="2867100" cy="2979900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prstDash val="dashDot"/>
              <a:round/>
              <a:headEnd type="none" w="med" len="med"/>
              <a:tailEnd type="none" w="med" len="med"/>
            </a:ln>
          </p:spPr>
        </p:pic>
        <p:pic>
          <p:nvPicPr>
            <p:cNvPr id="289" name="Shape 289"/>
            <p:cNvPicPr preferRelativeResize="0"/>
            <p:nvPr/>
          </p:nvPicPr>
          <p:blipFill rotWithShape="1">
            <a:blip r:embed="rId4">
              <a:alphaModFix/>
            </a:blip>
            <a:srcRect t="-850" r="5311" b="849"/>
            <a:stretch/>
          </p:blipFill>
          <p:spPr>
            <a:xfrm>
              <a:off x="3187250" y="1147225"/>
              <a:ext cx="2739800" cy="3002550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prstDash val="lgDashDot"/>
              <a:round/>
              <a:headEnd type="none" w="med" len="med"/>
              <a:tailEnd type="none" w="med" len="med"/>
            </a:ln>
          </p:spPr>
        </p:pic>
        <p:pic>
          <p:nvPicPr>
            <p:cNvPr id="290" name="Shape 290"/>
            <p:cNvPicPr preferRelativeResize="0"/>
            <p:nvPr/>
          </p:nvPicPr>
          <p:blipFill rotWithShape="1">
            <a:blip r:embed="rId5">
              <a:alphaModFix/>
            </a:blip>
            <a:srcRect l="2634" r="9553"/>
            <a:stretch/>
          </p:blipFill>
          <p:spPr>
            <a:xfrm>
              <a:off x="6053726" y="1158550"/>
              <a:ext cx="2979874" cy="2979900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prstDash val="lgDashDot"/>
              <a:round/>
              <a:headEnd type="none" w="med" len="med"/>
              <a:tailEnd type="none" w="med" len="med"/>
            </a:ln>
          </p:spPr>
        </p:pic>
      </p:grpSp>
      <p:sp>
        <p:nvSpPr>
          <p:cNvPr id="291" name="Shape 291"/>
          <p:cNvSpPr txBox="1"/>
          <p:nvPr/>
        </p:nvSpPr>
        <p:spPr>
          <a:xfrm>
            <a:off x="2572588" y="3014460"/>
            <a:ext cx="356800" cy="520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1867"/>
              <a:t>1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1675721" y="3215126"/>
            <a:ext cx="356800" cy="47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1867"/>
              <a:t>4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1902088" y="3037060"/>
            <a:ext cx="356800" cy="47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1867"/>
              <a:t>3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2215788" y="3014460"/>
            <a:ext cx="356800" cy="47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1600"/>
              <a:t>2</a:t>
            </a:r>
          </a:p>
        </p:txBody>
      </p:sp>
      <p:sp>
        <p:nvSpPr>
          <p:cNvPr id="295" name="Shape 295"/>
          <p:cNvSpPr txBox="1"/>
          <p:nvPr/>
        </p:nvSpPr>
        <p:spPr>
          <a:xfrm>
            <a:off x="396121" y="841826"/>
            <a:ext cx="3660800" cy="587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>
              <a:buClr>
                <a:schemeClr val="dk1"/>
              </a:buClr>
            </a:pPr>
            <a:r>
              <a:rPr lang="en" sz="1867">
                <a:solidFill>
                  <a:schemeClr val="dk1"/>
                </a:solidFill>
              </a:rPr>
              <a:t>Lumbricals (4 muscles</a:t>
            </a:r>
            <a:r>
              <a:rPr lang="en" sz="2133">
                <a:solidFill>
                  <a:schemeClr val="dk1"/>
                </a:solidFill>
              </a:rPr>
              <a:t>)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4240304" y="909293"/>
            <a:ext cx="3609600" cy="76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1867" dirty="0">
                <a:solidFill>
                  <a:schemeClr val="dk1"/>
                </a:solidFill>
              </a:rPr>
              <a:t>Palmar interossei (4 muscles)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7982888" y="909293"/>
            <a:ext cx="3609600" cy="520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/>
            <a:r>
              <a:rPr lang="en" sz="1867">
                <a:solidFill>
                  <a:schemeClr val="dk1"/>
                </a:solidFill>
              </a:rPr>
              <a:t>Dorsal interossei (4 muscles</a:t>
            </a:r>
            <a:r>
              <a:rPr lang="en" sz="1600">
                <a:solidFill>
                  <a:schemeClr val="dk1"/>
                </a:solidFill>
              </a:rPr>
              <a:t>) </a:t>
            </a:r>
          </a:p>
          <a:p>
            <a:pPr algn="ctr"/>
            <a:endParaRPr sz="1600">
              <a:solidFill>
                <a:schemeClr val="dk1"/>
              </a:solidFill>
            </a:endParaRPr>
          </a:p>
        </p:txBody>
      </p:sp>
      <p:sp>
        <p:nvSpPr>
          <p:cNvPr id="298" name="Shape 298"/>
          <p:cNvSpPr txBox="1"/>
          <p:nvPr/>
        </p:nvSpPr>
        <p:spPr>
          <a:xfrm>
            <a:off x="5951254" y="3037060"/>
            <a:ext cx="356800" cy="47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1600"/>
              <a:t>2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9753354" y="3014460"/>
            <a:ext cx="356800" cy="520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1600"/>
              <a:t>2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5594454" y="3059660"/>
            <a:ext cx="356800" cy="47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1867"/>
              <a:t>3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5378554" y="3266160"/>
            <a:ext cx="356800" cy="47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1867"/>
              <a:t>4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9445754" y="3014460"/>
            <a:ext cx="356800" cy="520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1600"/>
              <a:t>3</a:t>
            </a:r>
            <a:r>
              <a:rPr lang="en" sz="1867"/>
              <a:t>\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10110154" y="3192526"/>
            <a:ext cx="356800" cy="520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1867"/>
              <a:t>1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6439454" y="3348926"/>
            <a:ext cx="356800" cy="520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1867"/>
              <a:t>1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9234388" y="3192526"/>
            <a:ext cx="356800" cy="520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1600"/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5721" y="5212070"/>
            <a:ext cx="8026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Note: you have to differentiate between numbering according to the metacarpals and numbering the digits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260617" y="5516602"/>
            <a:ext cx="1204073" cy="1096154"/>
            <a:chOff x="9526680" y="3785885"/>
            <a:chExt cx="2161615" cy="2853132"/>
          </a:xfrm>
        </p:grpSpPr>
        <p:pic>
          <p:nvPicPr>
            <p:cNvPr id="24" name="Picture 2" descr="Image result for names of finger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6680" y="3794331"/>
              <a:ext cx="2161615" cy="2844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9870141" y="3785885"/>
              <a:ext cx="618565" cy="3140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500" dirty="0"/>
                <a:t>Index</a:t>
              </a:r>
              <a:endParaRPr lang="en-GB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308054" y="5514587"/>
            <a:ext cx="1204073" cy="1098169"/>
            <a:chOff x="9526680" y="3780640"/>
            <a:chExt cx="2161615" cy="2858377"/>
          </a:xfrm>
        </p:grpSpPr>
        <p:pic>
          <p:nvPicPr>
            <p:cNvPr id="27" name="Picture 2" descr="Image result for names of finger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6680" y="3794331"/>
              <a:ext cx="2161615" cy="2844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9894165" y="3780640"/>
              <a:ext cx="618565" cy="3140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500" dirty="0"/>
                <a:t>Index</a:t>
              </a:r>
              <a:endParaRPr lang="en-GB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894165" y="5251499"/>
              <a:ext cx="199402" cy="440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b="1" dirty="0"/>
                <a:t>1</a:t>
              </a:r>
              <a:endParaRPr lang="en-GB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552764" y="4578122"/>
              <a:ext cx="199402" cy="440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b="1" dirty="0"/>
                <a:t>3</a:t>
              </a:r>
              <a:endParaRPr lang="en-GB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268046" y="4694808"/>
              <a:ext cx="199402" cy="440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b="1" dirty="0"/>
                <a:t>2</a:t>
              </a:r>
              <a:endParaRPr lang="en-GB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787602" y="4729160"/>
              <a:ext cx="199402" cy="440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b="1" dirty="0"/>
                <a:t>4</a:t>
              </a:r>
              <a:endParaRPr lang="en-GB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057452" y="4973251"/>
              <a:ext cx="199402" cy="440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b="1" dirty="0"/>
                <a:t>5</a:t>
              </a:r>
              <a:endParaRPr lang="en-GB" b="1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825124" y="5825653"/>
            <a:ext cx="11107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 dirty="0"/>
              <a:t>2</a:t>
            </a:r>
            <a:endParaRPr lang="en-GB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666529" y="5870483"/>
            <a:ext cx="11107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 dirty="0"/>
              <a:t>1</a:t>
            </a:r>
            <a:endParaRPr lang="en-GB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955935" y="5883681"/>
            <a:ext cx="11107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 dirty="0"/>
              <a:t>3</a:t>
            </a:r>
            <a:endParaRPr lang="en-GB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9106248" y="5977459"/>
            <a:ext cx="11107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 dirty="0"/>
              <a:t>4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015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712916" y="253213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sz="3200" b="1" dirty="0"/>
              <a:t>Muscles of the hand </a:t>
            </a:r>
          </a:p>
        </p:txBody>
      </p:sp>
      <p:graphicFrame>
        <p:nvGraphicFramePr>
          <p:cNvPr id="311" name="Shape 311"/>
          <p:cNvGraphicFramePr/>
          <p:nvPr>
            <p:extLst>
              <p:ext uri="{D42A27DB-BD31-4B8C-83A1-F6EECF244321}">
                <p14:modId xmlns:p14="http://schemas.microsoft.com/office/powerpoint/2010/main" val="1151621691"/>
              </p:ext>
            </p:extLst>
          </p:nvPr>
        </p:nvGraphicFramePr>
        <p:xfrm>
          <a:off x="712916" y="1016813"/>
          <a:ext cx="11063466" cy="501253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58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31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48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825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50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9833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/>
                        <a:t>Muscle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Origin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Insertion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Nerve supply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 b="1"/>
                        <a:t>Action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793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/>
                        <a:t>Lumbricals (4 muscles)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500" dirty="0"/>
                        <a:t>Tendons of flexor digitorum   profundus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Extensor expansion of medial four fingers.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500">
                        <a:solidFill>
                          <a:srgbClr val="666666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500" dirty="0"/>
                        <a:t>Lateral two </a:t>
                      </a:r>
                      <a:r>
                        <a:rPr lang="en" sz="1500" b="1" dirty="0"/>
                        <a:t>1st &amp; 2nd  </a:t>
                      </a:r>
                      <a:r>
                        <a:rPr lang="en" sz="1500" dirty="0"/>
                        <a:t>by </a:t>
                      </a:r>
                      <a:r>
                        <a:rPr lang="en" sz="1500" u="none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recurrent/digital branch of </a:t>
                      </a:r>
                      <a:r>
                        <a:rPr lang="en" sz="1500" dirty="0"/>
                        <a:t>the </a:t>
                      </a:r>
                      <a:r>
                        <a:rPr lang="en" sz="1500" b="1" dirty="0"/>
                        <a:t>median nerve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1500" dirty="0">
                          <a:solidFill>
                            <a:schemeClr val="dk1"/>
                          </a:solidFill>
                        </a:rPr>
                        <a:t>Medial two </a:t>
                      </a:r>
                      <a:r>
                        <a:rPr lang="en" sz="1500" b="1" dirty="0">
                          <a:solidFill>
                            <a:schemeClr val="dk1"/>
                          </a:solidFill>
                        </a:rPr>
                        <a:t>3rd &amp;4th</a:t>
                      </a:r>
                      <a:r>
                        <a:rPr lang="en" sz="1500" dirty="0">
                          <a:solidFill>
                            <a:schemeClr val="dk1"/>
                          </a:solidFill>
                        </a:rPr>
                        <a:t> by the deep branch of the </a:t>
                      </a:r>
                      <a:r>
                        <a:rPr lang="en" sz="1500" b="1" dirty="0">
                          <a:solidFill>
                            <a:schemeClr val="dk1"/>
                          </a:solidFill>
                        </a:rPr>
                        <a:t>ulnar nerve</a:t>
                      </a:r>
                      <a:r>
                        <a:rPr lang="en" sz="1500" dirty="0">
                          <a:solidFill>
                            <a:schemeClr val="dk1"/>
                          </a:solidFill>
                        </a:rPr>
                        <a:t>.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 u="sng" dirty="0">
                          <a:solidFill>
                            <a:schemeClr val="dk1"/>
                          </a:solidFill>
                        </a:rPr>
                        <a:t>Flex</a:t>
                      </a:r>
                      <a:r>
                        <a:rPr lang="en" sz="1500" dirty="0">
                          <a:solidFill>
                            <a:schemeClr val="dk1"/>
                          </a:solidFill>
                        </a:rPr>
                        <a:t> metacarpophalangeal joints and </a:t>
                      </a:r>
                      <a:r>
                        <a:rPr lang="en" sz="1500" u="sng" dirty="0">
                          <a:solidFill>
                            <a:schemeClr val="dk1"/>
                          </a:solidFill>
                        </a:rPr>
                        <a:t>extend</a:t>
                      </a:r>
                      <a:r>
                        <a:rPr lang="en" sz="1500" dirty="0">
                          <a:solidFill>
                            <a:schemeClr val="dk1"/>
                          </a:solidFill>
                        </a:rPr>
                        <a:t> interphalangeal joints of fingers </a:t>
                      </a:r>
                      <a:r>
                        <a:rPr lang="en" sz="1500" b="1" dirty="0">
                          <a:solidFill>
                            <a:schemeClr val="tx1"/>
                          </a:solidFill>
                        </a:rPr>
                        <a:t>Except thumb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2333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91666"/>
                        <a:buFont typeface="Arial"/>
                        <a:buNone/>
                      </a:pPr>
                      <a:r>
                        <a:rPr lang="en" sz="1600" dirty="0"/>
                        <a:t>Palmar interossei (4 muscles)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500" u="sng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" sz="1500" u="sng" baseline="300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" sz="1500" baseline="3000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" sz="15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" sz="1500" dirty="0">
                          <a:solidFill>
                            <a:schemeClr val="dk1"/>
                          </a:solidFill>
                        </a:rPr>
                        <a:t>: Base of 1</a:t>
                      </a:r>
                      <a:r>
                        <a:rPr lang="en" sz="1500" baseline="30000" dirty="0">
                          <a:solidFill>
                            <a:schemeClr val="dk1"/>
                          </a:solidFill>
                        </a:rPr>
                        <a:t>st </a:t>
                      </a:r>
                      <a:r>
                        <a:rPr lang="en" sz="1500" dirty="0">
                          <a:solidFill>
                            <a:schemeClr val="dk1"/>
                          </a:solidFill>
                        </a:rPr>
                        <a:t>metacarpal.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1500" u="sng" dirty="0"/>
                        <a:t>Other three: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500" dirty="0">
                          <a:solidFill>
                            <a:schemeClr val="dk1"/>
                          </a:solidFill>
                        </a:rPr>
                        <a:t>Ant. Surface of Shafts of 2</a:t>
                      </a:r>
                      <a:r>
                        <a:rPr lang="en" sz="1500" baseline="30000" dirty="0">
                          <a:solidFill>
                            <a:schemeClr val="dk1"/>
                          </a:solidFill>
                        </a:rPr>
                        <a:t>nd</a:t>
                      </a:r>
                      <a:r>
                        <a:rPr lang="en" sz="1500" dirty="0">
                          <a:solidFill>
                            <a:schemeClr val="dk1"/>
                          </a:solidFill>
                        </a:rPr>
                        <a:t>, 4</a:t>
                      </a:r>
                      <a:r>
                        <a:rPr lang="en" sz="1500" baseline="30000" dirty="0">
                          <a:solidFill>
                            <a:schemeClr val="dk1"/>
                          </a:solidFill>
                        </a:rPr>
                        <a:t>rd</a:t>
                      </a:r>
                      <a:r>
                        <a:rPr lang="en" sz="1500" dirty="0">
                          <a:solidFill>
                            <a:schemeClr val="dk1"/>
                          </a:solidFill>
                        </a:rPr>
                        <a:t> &amp; 5</a:t>
                      </a:r>
                      <a:r>
                        <a:rPr lang="en" sz="1500" baseline="30000" dirty="0">
                          <a:solidFill>
                            <a:schemeClr val="dk1"/>
                          </a:solidFill>
                        </a:rPr>
                        <a:t>th</a:t>
                      </a:r>
                      <a:r>
                        <a:rPr lang="en" sz="1500" dirty="0">
                          <a:solidFill>
                            <a:schemeClr val="dk1"/>
                          </a:solidFill>
                        </a:rPr>
                        <a:t>  metacarpals.*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1500" dirty="0">
                          <a:solidFill>
                            <a:schemeClr val="dk1"/>
                          </a:solidFill>
                        </a:rPr>
                        <a:t>Proximal phalanges of thumb ,index, ring, &amp; little fingers and Extensor expansion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500" dirty="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500" dirty="0">
                          <a:solidFill>
                            <a:schemeClr val="dk1"/>
                          </a:solidFill>
                        </a:rPr>
                        <a:t>Deep branch of </a:t>
                      </a:r>
                      <a:r>
                        <a:rPr lang="en" sz="1500" b="1" dirty="0">
                          <a:solidFill>
                            <a:schemeClr val="dk1"/>
                          </a:solidFill>
                        </a:rPr>
                        <a:t>ulnar nerve 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1500" u="sng" dirty="0">
                          <a:solidFill>
                            <a:schemeClr val="dk1"/>
                          </a:solidFill>
                        </a:rPr>
                        <a:t>Adduction</a:t>
                      </a:r>
                      <a:r>
                        <a:rPr lang="en" sz="1500" dirty="0">
                          <a:solidFill>
                            <a:schemeClr val="dk1"/>
                          </a:solidFill>
                        </a:rPr>
                        <a:t> of  fingers toward center of the 3</a:t>
                      </a:r>
                      <a:r>
                        <a:rPr lang="en" sz="1500" baseline="30000" dirty="0">
                          <a:solidFill>
                            <a:schemeClr val="dk1"/>
                          </a:solidFill>
                        </a:rPr>
                        <a:t>rd</a:t>
                      </a:r>
                      <a:r>
                        <a:rPr lang="en" sz="1500" dirty="0">
                          <a:solidFill>
                            <a:schemeClr val="dk1"/>
                          </a:solidFill>
                        </a:rPr>
                        <a:t> one.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500" dirty="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38464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1600"/>
                        <a:t>Dorsal interossei (4 muscles) 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1500" dirty="0">
                          <a:solidFill>
                            <a:schemeClr val="dk1"/>
                          </a:solidFill>
                        </a:rPr>
                        <a:t>Contiguous sides of shafts of Metacarpals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Contiguous: adjacent, sharing</a:t>
                      </a:r>
                      <a:r>
                        <a:rPr lang="en-US" sz="12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a common border</a:t>
                      </a:r>
                      <a:endParaRPr sz="12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1500">
                          <a:solidFill>
                            <a:schemeClr val="dk1"/>
                          </a:solidFill>
                        </a:rPr>
                        <a:t>Proximal Phalanges of index, ring ,middle finger &amp; Extensors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50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500" dirty="0">
                          <a:solidFill>
                            <a:schemeClr val="dk1"/>
                          </a:solidFill>
                        </a:rPr>
                        <a:t>Deep branch of </a:t>
                      </a:r>
                      <a:r>
                        <a:rPr lang="en" sz="1500" b="1" dirty="0">
                          <a:solidFill>
                            <a:schemeClr val="dk1"/>
                          </a:solidFill>
                        </a:rPr>
                        <a:t>ulnar nerve 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1500" u="sng" dirty="0">
                          <a:solidFill>
                            <a:srgbClr val="0D0D0D"/>
                          </a:solidFill>
                        </a:rPr>
                        <a:t>Abduction</a:t>
                      </a:r>
                      <a:r>
                        <a:rPr lang="en" sz="1500" dirty="0">
                          <a:solidFill>
                            <a:srgbClr val="0D0D0D"/>
                          </a:solidFill>
                        </a:rPr>
                        <a:t> of fingers away from the 3</a:t>
                      </a:r>
                      <a:r>
                        <a:rPr lang="en" sz="1500" baseline="30000" dirty="0">
                          <a:solidFill>
                            <a:srgbClr val="0D0D0D"/>
                          </a:solidFill>
                        </a:rPr>
                        <a:t>rd</a:t>
                      </a:r>
                      <a:r>
                        <a:rPr lang="en" sz="1500" dirty="0">
                          <a:solidFill>
                            <a:srgbClr val="0D0D0D"/>
                          </a:solidFill>
                        </a:rPr>
                        <a:t> one.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500" dirty="0"/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64363" y="6081601"/>
            <a:ext cx="2455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* The 3</a:t>
            </a:r>
            <a:r>
              <a:rPr lang="en-US" sz="1200" baseline="30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rd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metacarpal doesn’t have palmer interossei because it is the axis (does not adduct) </a:t>
            </a:r>
            <a:endParaRPr lang="en-GB" sz="12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297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415600" y="418460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sz="3600" b="1" dirty="0"/>
              <a:t>Action of Lumbricals &amp; Interossei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16237" y="1150577"/>
            <a:ext cx="5459438" cy="4887852"/>
            <a:chOff x="1819860" y="1506059"/>
            <a:chExt cx="5459438" cy="4887852"/>
          </a:xfrm>
        </p:grpSpPr>
        <p:grpSp>
          <p:nvGrpSpPr>
            <p:cNvPr id="316" name="Shape 316"/>
            <p:cNvGrpSpPr/>
            <p:nvPr/>
          </p:nvGrpSpPr>
          <p:grpSpPr>
            <a:xfrm>
              <a:off x="1819860" y="1506059"/>
              <a:ext cx="5459437" cy="4887852"/>
              <a:chOff x="5132150" y="1109175"/>
              <a:chExt cx="3887749" cy="3502999"/>
            </a:xfrm>
          </p:grpSpPr>
          <p:pic>
            <p:nvPicPr>
              <p:cNvPr id="317" name="Shape 317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135149" y="1109175"/>
                <a:ext cx="3884749" cy="3502999"/>
              </a:xfrm>
              <a:prstGeom prst="rect">
                <a:avLst/>
              </a:prstGeom>
              <a:noFill/>
              <a:ln w="9525" cap="flat" cmpd="sng">
                <a:solidFill>
                  <a:schemeClr val="bg1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</p:pic>
          <p:sp>
            <p:nvSpPr>
              <p:cNvPr id="318" name="Shape 318"/>
              <p:cNvSpPr/>
              <p:nvPr/>
            </p:nvSpPr>
            <p:spPr>
              <a:xfrm>
                <a:off x="6776700" y="1155850"/>
                <a:ext cx="1172400" cy="3126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CC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19" name="Shape 319"/>
              <p:cNvSpPr/>
              <p:nvPr/>
            </p:nvSpPr>
            <p:spPr>
              <a:xfrm>
                <a:off x="7317000" y="2043025"/>
                <a:ext cx="1065900" cy="3126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38761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20" name="Shape 320"/>
              <p:cNvSpPr/>
              <p:nvPr/>
            </p:nvSpPr>
            <p:spPr>
              <a:xfrm>
                <a:off x="5132150" y="2132900"/>
                <a:ext cx="1065900" cy="4926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</p:grpSp>
        <p:pic>
          <p:nvPicPr>
            <p:cNvPr id="322" name="Shape 3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858166" y="1679934"/>
              <a:ext cx="1421132" cy="317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415600" y="3594503"/>
            <a:ext cx="2070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Note: the main function of the interossei muscles is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abd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/adduction but they also assist the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lumbricals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764641" y="3210313"/>
            <a:ext cx="0" cy="38419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Image result for adduction and abduction of fing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746" y="1320889"/>
            <a:ext cx="2804998" cy="195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3.bp.blogspot.com/-RtOOlb36Yns/ULUicQqCFmI/AAAAAAAAAMY/Y0vObK2YHmM/s1600/lumbricals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9" r="1515" b="8905"/>
          <a:stretch/>
        </p:blipFill>
        <p:spPr bwMode="auto">
          <a:xfrm>
            <a:off x="7641710" y="3594503"/>
            <a:ext cx="3661290" cy="246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270230" y="3712609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Extra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84135" y="1510207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Extra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8647" y="6177681"/>
            <a:ext cx="4910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Note: Reverse the writing position and you get the claw hand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(extension of metacarpophalangeal &amp; flexion of interphalangeal)</a:t>
            </a:r>
            <a:endParaRPr lang="en-GB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486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489633" y="4790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sz="3600" b="1" dirty="0"/>
              <a:t>Extensor Expansion</a:t>
            </a:r>
          </a:p>
        </p:txBody>
      </p:sp>
      <p:pic>
        <p:nvPicPr>
          <p:cNvPr id="328" name="Shape 3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0033" y="928103"/>
            <a:ext cx="5681397" cy="290296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dashDot"/>
            <a:round/>
            <a:headEnd type="none" w="med" len="med"/>
            <a:tailEnd type="none" w="med" len="med"/>
          </a:ln>
        </p:spPr>
      </p:pic>
      <p:sp>
        <p:nvSpPr>
          <p:cNvPr id="329" name="Shape 329"/>
          <p:cNvSpPr txBox="1"/>
          <p:nvPr/>
        </p:nvSpPr>
        <p:spPr>
          <a:xfrm>
            <a:off x="489633" y="1363868"/>
            <a:ext cx="5162400" cy="49344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dashDot"/>
            <a:round/>
            <a:headEnd type="none" w="med" len="med"/>
            <a:tailEnd type="none" w="med" len="med"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1867" dirty="0">
                <a:latin typeface="+mn-lt"/>
              </a:rPr>
              <a:t>Formed from the expansion of the tendon of the extensor digitorum at the PIJ </a:t>
            </a:r>
            <a:r>
              <a:rPr lang="en" sz="1867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(proximal interphalangeal joint)</a:t>
            </a:r>
            <a:r>
              <a:rPr lang="en" sz="1867" dirty="0">
                <a:latin typeface="+mn-lt"/>
              </a:rPr>
              <a:t>.</a:t>
            </a:r>
          </a:p>
          <a:p>
            <a:endParaRPr sz="1867" b="1" u="sng" dirty="0">
              <a:latin typeface="+mn-lt"/>
            </a:endParaRPr>
          </a:p>
          <a:p>
            <a:r>
              <a:rPr lang="en" sz="1867" dirty="0">
                <a:latin typeface="+mn-lt"/>
              </a:rPr>
              <a:t>The tendon split into three parts</a:t>
            </a:r>
            <a:r>
              <a:rPr lang="en" sz="1867" b="1" dirty="0">
                <a:latin typeface="+mn-lt"/>
              </a:rPr>
              <a:t>:</a:t>
            </a:r>
          </a:p>
          <a:p>
            <a:pPr>
              <a:lnSpc>
                <a:spcPct val="115000"/>
              </a:lnSpc>
              <a:spcBef>
                <a:spcPts val="533"/>
              </a:spcBef>
              <a:buClr>
                <a:schemeClr val="dk1"/>
              </a:buClr>
              <a:buSzPct val="73333"/>
            </a:pPr>
            <a:r>
              <a:rPr lang="en" sz="1933" dirty="0">
                <a:solidFill>
                  <a:schemeClr val="tx1"/>
                </a:solidFill>
                <a:latin typeface="+mn-lt"/>
              </a:rPr>
              <a:t>-</a:t>
            </a:r>
            <a:r>
              <a:rPr lang="en" sz="1933" dirty="0">
                <a:solidFill>
                  <a:srgbClr val="2DA2BF"/>
                </a:solidFill>
                <a:latin typeface="+mn-lt"/>
              </a:rPr>
              <a:t> </a:t>
            </a:r>
            <a:r>
              <a:rPr lang="en" sz="1867" u="sng" dirty="0">
                <a:latin typeface="+mn-lt"/>
              </a:rPr>
              <a:t>One Central</a:t>
            </a:r>
            <a:r>
              <a:rPr lang="en" sz="1867" dirty="0">
                <a:latin typeface="+mn-lt"/>
              </a:rPr>
              <a:t>: inserted into the base of </a:t>
            </a:r>
            <a:r>
              <a:rPr lang="en" sz="1867" b="1" i="1" dirty="0">
                <a:latin typeface="+mn-lt"/>
              </a:rPr>
              <a:t>Middle phalanx</a:t>
            </a:r>
            <a:r>
              <a:rPr lang="en" sz="1867" dirty="0">
                <a:latin typeface="+mn-lt"/>
              </a:rPr>
              <a:t>.</a:t>
            </a:r>
          </a:p>
          <a:p>
            <a:pPr>
              <a:lnSpc>
                <a:spcPct val="115000"/>
              </a:lnSpc>
              <a:spcBef>
                <a:spcPts val="533"/>
              </a:spcBef>
            </a:pPr>
            <a:r>
              <a:rPr lang="en" sz="1867" dirty="0">
                <a:latin typeface="+mn-lt"/>
              </a:rPr>
              <a:t>- </a:t>
            </a:r>
            <a:r>
              <a:rPr lang="en" sz="1867" u="sng" dirty="0">
                <a:latin typeface="+mn-lt"/>
              </a:rPr>
              <a:t>Two laterals</a:t>
            </a:r>
            <a:r>
              <a:rPr lang="en" sz="1867" dirty="0">
                <a:latin typeface="+mn-lt"/>
              </a:rPr>
              <a:t>: inserted into the base of the </a:t>
            </a:r>
            <a:r>
              <a:rPr lang="en" sz="1867" b="1" i="1" dirty="0">
                <a:latin typeface="+mn-lt"/>
              </a:rPr>
              <a:t>Distal phalanx</a:t>
            </a:r>
            <a:r>
              <a:rPr lang="en" sz="1867" dirty="0">
                <a:latin typeface="+mn-lt"/>
              </a:rPr>
              <a:t>.</a:t>
            </a:r>
          </a:p>
          <a:p>
            <a:pPr>
              <a:lnSpc>
                <a:spcPct val="115000"/>
              </a:lnSpc>
              <a:spcBef>
                <a:spcPts val="667"/>
              </a:spcBef>
            </a:pPr>
            <a:r>
              <a:rPr lang="en" sz="1867" dirty="0">
                <a:solidFill>
                  <a:schemeClr val="dk1"/>
                </a:solidFill>
                <a:latin typeface="+mn-lt"/>
              </a:rPr>
              <a:t>The Expansion Receives the </a:t>
            </a:r>
            <a:r>
              <a:rPr lang="en" sz="1867" u="sng" dirty="0">
                <a:solidFill>
                  <a:schemeClr val="dk1"/>
                </a:solidFill>
                <a:latin typeface="+mn-lt"/>
              </a:rPr>
              <a:t>insertions</a:t>
            </a:r>
            <a:r>
              <a:rPr lang="en" sz="1867" dirty="0">
                <a:solidFill>
                  <a:schemeClr val="dk1"/>
                </a:solidFill>
                <a:latin typeface="+mn-lt"/>
              </a:rPr>
              <a:t> of:</a:t>
            </a:r>
          </a:p>
          <a:p>
            <a:pPr marL="228600" indent="-228600">
              <a:lnSpc>
                <a:spcPct val="115000"/>
              </a:lnSpc>
              <a:spcBef>
                <a:spcPts val="667"/>
              </a:spcBef>
              <a:buFont typeface="+mj-lt"/>
              <a:buAutoNum type="arabicPeriod"/>
            </a:pPr>
            <a:r>
              <a:rPr lang="en" sz="1867" dirty="0">
                <a:solidFill>
                  <a:schemeClr val="dk1"/>
                </a:solidFill>
                <a:latin typeface="+mn-lt"/>
              </a:rPr>
              <a:t>Corresponding </a:t>
            </a:r>
            <a:r>
              <a:rPr lang="en" sz="1867" b="1" i="1" dirty="0">
                <a:latin typeface="+mn-lt"/>
              </a:rPr>
              <a:t>Interosseous</a:t>
            </a:r>
            <a:r>
              <a:rPr lang="en" sz="1867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" sz="1867" b="1" i="1" dirty="0">
                <a:solidFill>
                  <a:schemeClr val="dk1"/>
                </a:solidFill>
                <a:latin typeface="+mn-lt"/>
              </a:rPr>
              <a:t>muscle</a:t>
            </a:r>
            <a:r>
              <a:rPr lang="en" sz="1867" b="1" dirty="0">
                <a:solidFill>
                  <a:schemeClr val="dk1"/>
                </a:solidFill>
                <a:latin typeface="+mn-lt"/>
              </a:rPr>
              <a:t>  </a:t>
            </a:r>
            <a:r>
              <a:rPr lang="en" sz="1867" dirty="0">
                <a:solidFill>
                  <a:schemeClr val="dk1"/>
                </a:solidFill>
                <a:latin typeface="+mn-lt"/>
              </a:rPr>
              <a:t>(on each side)</a:t>
            </a:r>
            <a:r>
              <a:rPr lang="en" sz="1867" b="1" dirty="0">
                <a:solidFill>
                  <a:schemeClr val="dk1"/>
                </a:solidFill>
                <a:latin typeface="+mn-lt"/>
              </a:rPr>
              <a:t>.</a:t>
            </a:r>
          </a:p>
          <a:p>
            <a:pPr marL="228600" indent="-228600">
              <a:lnSpc>
                <a:spcPct val="115000"/>
              </a:lnSpc>
              <a:spcBef>
                <a:spcPts val="533"/>
              </a:spcBef>
              <a:buFont typeface="+mj-lt"/>
              <a:buAutoNum type="arabicPeriod"/>
            </a:pPr>
            <a:r>
              <a:rPr lang="en" sz="1867" b="1" dirty="0">
                <a:solidFill>
                  <a:schemeClr val="tx1"/>
                </a:solidFill>
                <a:latin typeface="+mn-lt"/>
              </a:rPr>
              <a:t>Lumbrical muscle</a:t>
            </a:r>
            <a:r>
              <a:rPr lang="en" sz="1867" dirty="0">
                <a:solidFill>
                  <a:schemeClr val="tx1"/>
                </a:solidFill>
                <a:latin typeface="+mn-lt"/>
              </a:rPr>
              <a:t> </a:t>
            </a:r>
            <a:r>
              <a:rPr lang="en" sz="1867" dirty="0">
                <a:solidFill>
                  <a:schemeClr val="dk1"/>
                </a:solidFill>
                <a:latin typeface="+mn-lt"/>
              </a:rPr>
              <a:t>(on the lateral side)</a:t>
            </a:r>
            <a:r>
              <a:rPr lang="en" sz="1867" i="1" dirty="0">
                <a:solidFill>
                  <a:srgbClr val="002060"/>
                </a:solidFill>
                <a:latin typeface="+mn-lt"/>
              </a:rPr>
              <a:t>.</a:t>
            </a:r>
            <a:r>
              <a:rPr lang="en" sz="1867" i="1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>
              <a:lnSpc>
                <a:spcPct val="115000"/>
              </a:lnSpc>
              <a:spcBef>
                <a:spcPts val="533"/>
              </a:spcBef>
              <a:buClr>
                <a:schemeClr val="dk1"/>
              </a:buClr>
            </a:pPr>
            <a:endParaRPr sz="1867" i="1" dirty="0">
              <a:latin typeface="+mn-lt"/>
            </a:endParaRPr>
          </a:p>
          <a:p>
            <a:endParaRPr sz="1867" dirty="0">
              <a:latin typeface="+mn-lt"/>
            </a:endParaRPr>
          </a:p>
        </p:txBody>
      </p:sp>
      <p:pic>
        <p:nvPicPr>
          <p:cNvPr id="5" name="Picture 4" descr="C:\Documents and Settings\me\My Documents\My Pictures\Picture22.jpg"/>
          <p:cNvPicPr>
            <a:picLocks noGrp="1" noChangeAspect="1" noChangeArrowheads="1"/>
          </p:cNvPicPr>
          <p:nvPr/>
        </p:nvPicPr>
        <p:blipFill>
          <a:blip r:embed="rId4" cstate="print"/>
          <a:srcRect l="8333"/>
          <a:stretch>
            <a:fillRect/>
          </a:stretch>
        </p:blipFill>
        <p:spPr bwMode="auto">
          <a:xfrm>
            <a:off x="7400636" y="3936068"/>
            <a:ext cx="2899064" cy="2362200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403482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Objectives</a:t>
            </a:r>
            <a:endParaRPr lang="en-GB" i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/>
              <a:t>Describe the anatomy of the deep fascia of the wrist &amp; hand (flexor &amp; extensor retinacula &amp; palmar aponeurosis).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/>
              <a:t>List the structures passing superficial &amp; deep to flexor retinaculum.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/>
              <a:t>Describe the anatomy of the insertion of long flexor &amp; extensor tendons.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/>
              <a:t>Describe the anatomy of the small muscles of the hand (origin, insertion, action &amp; nerve supply)</a:t>
            </a:r>
          </a:p>
        </p:txBody>
      </p:sp>
    </p:spTree>
    <p:extLst>
      <p:ext uri="{BB962C8B-B14F-4D97-AF65-F5344CB8AC3E}">
        <p14:creationId xmlns:p14="http://schemas.microsoft.com/office/powerpoint/2010/main" val="261229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0"/>
          <a:stretch/>
        </p:blipFill>
        <p:spPr>
          <a:xfrm>
            <a:off x="3212587" y="0"/>
            <a:ext cx="625798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24697" y="1071154"/>
            <a:ext cx="966652" cy="60089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C00000"/>
                </a:solidFill>
              </a:rPr>
              <a:t>Flexor retinaculum</a:t>
            </a:r>
            <a:endParaRPr lang="en-GB" sz="12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82351" y="1071154"/>
            <a:ext cx="966652" cy="60089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</a:rPr>
              <a:t>Palmer surface of 5</a:t>
            </a:r>
            <a:r>
              <a:rPr lang="en-US" sz="1100" baseline="30000" dirty="0">
                <a:solidFill>
                  <a:schemeClr val="tx1"/>
                </a:solidFill>
              </a:rPr>
              <a:t>th</a:t>
            </a:r>
            <a:r>
              <a:rPr lang="en-US" sz="1100" dirty="0">
                <a:solidFill>
                  <a:schemeClr val="tx1"/>
                </a:solidFill>
              </a:rPr>
              <a:t> metacarpal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4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108300" y="0"/>
            <a:ext cx="11360800" cy="478749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sz="3600" dirty="0"/>
              <a:t>Questions</a:t>
            </a:r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108300" y="504875"/>
            <a:ext cx="11980606" cy="6193682"/>
          </a:xfrm>
          <a:prstGeom prst="rect">
            <a:avLst/>
          </a:prstGeom>
        </p:spPr>
        <p:txBody>
          <a:bodyPr vert="horz" lIns="121900" tIns="121900" rIns="121900" bIns="121900" numCol="2" rtlCol="0" anchor="t" anchorCtr="0">
            <a:noAutofit/>
          </a:bodyPr>
          <a:lstStyle/>
          <a:p>
            <a:pPr>
              <a:buNone/>
            </a:pPr>
            <a:r>
              <a:rPr lang="en" sz="1600" b="1" dirty="0">
                <a:solidFill>
                  <a:srgbClr val="000000"/>
                </a:solidFill>
              </a:rPr>
              <a:t>1- The hypothenar muscles are supplied by:</a:t>
            </a:r>
          </a:p>
          <a:p>
            <a:pPr>
              <a:buNone/>
            </a:pPr>
            <a:r>
              <a:rPr lang="en" sz="1600" dirty="0">
                <a:solidFill>
                  <a:srgbClr val="000000"/>
                </a:solidFill>
              </a:rPr>
              <a:t>A- Median nerve</a:t>
            </a:r>
          </a:p>
          <a:p>
            <a:pPr>
              <a:buNone/>
            </a:pPr>
            <a:r>
              <a:rPr lang="en" sz="1600" dirty="0">
                <a:solidFill>
                  <a:srgbClr val="000000"/>
                </a:solidFill>
              </a:rPr>
              <a:t>B- Superficial branch of the ulnar nerve</a:t>
            </a:r>
          </a:p>
          <a:p>
            <a:pPr>
              <a:buNone/>
            </a:pPr>
            <a:r>
              <a:rPr lang="en" sz="1600" dirty="0">
                <a:solidFill>
                  <a:srgbClr val="000000"/>
                </a:solidFill>
              </a:rPr>
              <a:t>C- Musculocutaneous nerve</a:t>
            </a:r>
          </a:p>
          <a:p>
            <a:pPr>
              <a:buNone/>
            </a:pPr>
            <a:r>
              <a:rPr lang="en" sz="1600" dirty="0">
                <a:solidFill>
                  <a:srgbClr val="000000"/>
                </a:solidFill>
              </a:rPr>
              <a:t>D- Deep branch of the ulnar nerve</a:t>
            </a:r>
          </a:p>
          <a:p>
            <a:pPr>
              <a:buNone/>
            </a:pPr>
            <a:endParaRPr lang="en" sz="16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" sz="1600" b="1" dirty="0">
                <a:solidFill>
                  <a:srgbClr val="000000"/>
                </a:solidFill>
              </a:rPr>
              <a:t>2- The palmar aponeurosis gives origin to the palmaris longus muscle</a:t>
            </a:r>
          </a:p>
          <a:p>
            <a:pPr>
              <a:buNone/>
            </a:pPr>
            <a:r>
              <a:rPr lang="en" sz="1600" dirty="0">
                <a:solidFill>
                  <a:srgbClr val="000000"/>
                </a:solidFill>
              </a:rPr>
              <a:t>A- True</a:t>
            </a:r>
          </a:p>
          <a:p>
            <a:pPr>
              <a:buNone/>
            </a:pPr>
            <a:r>
              <a:rPr lang="en" sz="1600" dirty="0">
                <a:solidFill>
                  <a:srgbClr val="000000"/>
                </a:solidFill>
              </a:rPr>
              <a:t>B- False</a:t>
            </a:r>
          </a:p>
          <a:p>
            <a:pPr>
              <a:buNone/>
            </a:pPr>
            <a:endParaRPr lang="en" sz="16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" sz="1600" b="1" dirty="0">
                <a:solidFill>
                  <a:srgbClr val="000000"/>
                </a:solidFill>
              </a:rPr>
              <a:t>3-</a:t>
            </a:r>
            <a:r>
              <a:rPr lang="en" sz="1600" b="1" dirty="0">
                <a:solidFill>
                  <a:srgbClr val="000000"/>
                </a:solidFill>
                <a:highlight>
                  <a:srgbClr val="FFFFFF"/>
                </a:highlight>
              </a:rPr>
              <a:t>There are two other muscles in the palm that are not lumbricals or interossei and do not fit in the hypothenar or thenar compartments:</a:t>
            </a:r>
          </a:p>
          <a:p>
            <a:pPr>
              <a:buNone/>
            </a:pPr>
            <a:r>
              <a:rPr lang="en" sz="1600" dirty="0">
                <a:solidFill>
                  <a:srgbClr val="000000"/>
                </a:solidFill>
                <a:highlight>
                  <a:srgbClr val="FFFFFF"/>
                </a:highlight>
              </a:rPr>
              <a:t>A- Abductor pollicis &amp; </a:t>
            </a:r>
            <a:r>
              <a:rPr lang="en" sz="1600" dirty="0">
                <a:solidFill>
                  <a:schemeClr val="dk1"/>
                </a:solidFill>
              </a:rPr>
              <a:t>Opponens pollicis</a:t>
            </a:r>
          </a:p>
          <a:p>
            <a:pPr>
              <a:buNone/>
            </a:pPr>
            <a:r>
              <a:rPr lang="en" sz="1600" dirty="0">
                <a:solidFill>
                  <a:srgbClr val="000000"/>
                </a:solidFill>
                <a:highlight>
                  <a:srgbClr val="FFFFFF"/>
                </a:highlight>
              </a:rPr>
              <a:t>B- Opponens </a:t>
            </a:r>
            <a:r>
              <a:rPr lang="en" sz="1600" dirty="0">
                <a:solidFill>
                  <a:schemeClr val="dk1"/>
                </a:solidFill>
              </a:rPr>
              <a:t>digiti minimi </a:t>
            </a:r>
            <a:r>
              <a:rPr lang="en" sz="1600" dirty="0">
                <a:solidFill>
                  <a:srgbClr val="000000"/>
                </a:solidFill>
                <a:highlight>
                  <a:srgbClr val="FFFFFF"/>
                </a:highlight>
              </a:rPr>
              <a:t>&amp; </a:t>
            </a:r>
            <a:r>
              <a:rPr lang="en" sz="1600" dirty="0">
                <a:solidFill>
                  <a:schemeClr val="dk1"/>
                </a:solidFill>
              </a:rPr>
              <a:t>flexor digiti minimi </a:t>
            </a:r>
          </a:p>
          <a:p>
            <a:pPr>
              <a:buNone/>
            </a:pPr>
            <a:r>
              <a:rPr lang="en" sz="1600" dirty="0">
                <a:solidFill>
                  <a:srgbClr val="000000"/>
                </a:solidFill>
                <a:highlight>
                  <a:srgbClr val="FFFFFF"/>
                </a:highlight>
              </a:rPr>
              <a:t>C-Adductor Pollicis &amp; Palmaris Brevis</a:t>
            </a:r>
          </a:p>
          <a:p>
            <a:pPr>
              <a:buNone/>
            </a:pPr>
            <a:endParaRPr lang="en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>
              <a:buNone/>
            </a:pPr>
            <a:r>
              <a:rPr lang="en" sz="1600" b="1" dirty="0">
                <a:solidFill>
                  <a:srgbClr val="000000"/>
                </a:solidFill>
              </a:rPr>
              <a:t>4- which end of fibrous flexor sheath is opened ?</a:t>
            </a:r>
          </a:p>
          <a:p>
            <a:pPr>
              <a:buNone/>
            </a:pPr>
            <a:r>
              <a:rPr lang="en" sz="1600" dirty="0"/>
              <a:t>A- proximal end </a:t>
            </a:r>
          </a:p>
          <a:p>
            <a:pPr>
              <a:buNone/>
            </a:pPr>
            <a:r>
              <a:rPr lang="en" sz="1600" dirty="0"/>
              <a:t>B- distal end</a:t>
            </a:r>
          </a:p>
          <a:p>
            <a:pPr>
              <a:buNone/>
            </a:pPr>
            <a:r>
              <a:rPr lang="en" sz="1600" dirty="0"/>
              <a:t>C- none of them  </a:t>
            </a:r>
          </a:p>
          <a:p>
            <a:pPr>
              <a:buNone/>
            </a:pPr>
            <a:r>
              <a:rPr lang="en" sz="1600" dirty="0"/>
              <a:t>D- both of them</a:t>
            </a:r>
          </a:p>
          <a:p>
            <a:pPr>
              <a:buNone/>
            </a:pPr>
            <a:endParaRPr lang="en" sz="1600" dirty="0"/>
          </a:p>
          <a:p>
            <a:pPr>
              <a:buNone/>
            </a:pPr>
            <a:r>
              <a:rPr lang="en" sz="1600" b="1" dirty="0">
                <a:solidFill>
                  <a:srgbClr val="000000"/>
                </a:solidFill>
              </a:rPr>
              <a:t>5- the function of synovial sheaths is:</a:t>
            </a:r>
          </a:p>
          <a:p>
            <a:pPr>
              <a:buNone/>
            </a:pPr>
            <a:r>
              <a:rPr lang="en" sz="1600" dirty="0"/>
              <a:t>A- to protect the bone </a:t>
            </a:r>
          </a:p>
          <a:p>
            <a:pPr>
              <a:buNone/>
            </a:pPr>
            <a:r>
              <a:rPr lang="en" sz="1600" dirty="0"/>
              <a:t>B- </a:t>
            </a:r>
            <a:r>
              <a:rPr lang="en" sz="1600" dirty="0">
                <a:ea typeface="Calibri"/>
                <a:cs typeface="Calibri"/>
                <a:sym typeface="Calibri"/>
              </a:rPr>
              <a:t>Hold the long flexor and extensor tendons at the wrist in position.</a:t>
            </a:r>
          </a:p>
          <a:p>
            <a:pPr>
              <a:buNone/>
            </a:pPr>
            <a:r>
              <a:rPr lang="en" sz="1600" dirty="0"/>
              <a:t>C- minimum friction </a:t>
            </a:r>
          </a:p>
          <a:p>
            <a:pPr>
              <a:buNone/>
            </a:pPr>
            <a:r>
              <a:rPr lang="en" sz="1600" dirty="0"/>
              <a:t>D- flexion of the wrist </a:t>
            </a:r>
          </a:p>
          <a:p>
            <a:pPr>
              <a:buNone/>
            </a:pPr>
            <a:endParaRPr lang="en" sz="1600" dirty="0"/>
          </a:p>
          <a:p>
            <a:pPr>
              <a:buNone/>
            </a:pPr>
            <a:r>
              <a:rPr lang="en" sz="1600" b="1" dirty="0">
                <a:solidFill>
                  <a:srgbClr val="000000"/>
                </a:solidFill>
              </a:rPr>
              <a:t>6- The lateral two lumbrical muscles are supplied by </a:t>
            </a:r>
            <a:r>
              <a:rPr lang="en" sz="1600" b="1" dirty="0"/>
              <a:t>:</a:t>
            </a:r>
          </a:p>
          <a:p>
            <a:pPr>
              <a:buNone/>
            </a:pPr>
            <a:r>
              <a:rPr lang="en" sz="1600" dirty="0"/>
              <a:t>A-</a:t>
            </a:r>
            <a:r>
              <a:rPr lang="en" sz="1600" dirty="0">
                <a:solidFill>
                  <a:schemeClr val="dk1"/>
                </a:solidFill>
              </a:rPr>
              <a:t>Deep branch of ulnar nerve </a:t>
            </a:r>
          </a:p>
          <a:p>
            <a:pPr>
              <a:buNone/>
            </a:pPr>
            <a:r>
              <a:rPr lang="en" sz="1600" dirty="0">
                <a:solidFill>
                  <a:schemeClr val="dk1"/>
                </a:solidFill>
              </a:rPr>
              <a:t>B-digital branches of the median nerve</a:t>
            </a:r>
          </a:p>
          <a:p>
            <a:pPr>
              <a:buNone/>
            </a:pPr>
            <a:r>
              <a:rPr lang="en" sz="1600" dirty="0">
                <a:solidFill>
                  <a:schemeClr val="dk1"/>
                </a:solidFill>
              </a:rPr>
              <a:t>C-Superficial branch of the ulnar nerve </a:t>
            </a:r>
          </a:p>
          <a:p>
            <a:pPr>
              <a:buNone/>
            </a:pPr>
            <a:r>
              <a:rPr lang="en" sz="1600" dirty="0">
                <a:solidFill>
                  <a:schemeClr val="dk1"/>
                </a:solidFill>
              </a:rPr>
              <a:t>D-axillary nerve</a:t>
            </a:r>
          </a:p>
          <a:p>
            <a:pPr>
              <a:buNone/>
            </a:pPr>
            <a:endParaRPr lang="en" sz="1600" dirty="0">
              <a:solidFill>
                <a:schemeClr val="dk1"/>
              </a:solidFill>
            </a:endParaRPr>
          </a:p>
          <a:p>
            <a:pPr>
              <a:buNone/>
            </a:pPr>
            <a:r>
              <a:rPr lang="en" sz="1600" b="1" dirty="0">
                <a:solidFill>
                  <a:schemeClr val="dk1"/>
                </a:solidFill>
              </a:rPr>
              <a:t>7- The insertion of Dorsal interossei is in :</a:t>
            </a:r>
          </a:p>
          <a:p>
            <a:pPr>
              <a:buNone/>
            </a:pPr>
            <a:r>
              <a:rPr lang="en" sz="1600" dirty="0">
                <a:solidFill>
                  <a:schemeClr val="dk1"/>
                </a:solidFill>
              </a:rPr>
              <a:t>A-Proximal Phalanges of index, ring ,middle finger &amp; Extensors</a:t>
            </a:r>
          </a:p>
          <a:p>
            <a:pPr>
              <a:buNone/>
            </a:pPr>
            <a:r>
              <a:rPr lang="en" sz="1600" dirty="0">
                <a:solidFill>
                  <a:schemeClr val="dk1"/>
                </a:solidFill>
              </a:rPr>
              <a:t>B- distal phalanges of index, ring, middle finger &amp; Extensors</a:t>
            </a:r>
          </a:p>
          <a:p>
            <a:pPr>
              <a:buNone/>
            </a:pPr>
            <a:r>
              <a:rPr lang="en" sz="1600" dirty="0">
                <a:solidFill>
                  <a:schemeClr val="dk1"/>
                </a:solidFill>
              </a:rPr>
              <a:t>C-Base of proximal phalanx</a:t>
            </a:r>
          </a:p>
          <a:p>
            <a:pPr>
              <a:buNone/>
            </a:pPr>
            <a:r>
              <a:rPr lang="en" sz="1600" dirty="0">
                <a:solidFill>
                  <a:schemeClr val="dk1"/>
                </a:solidFill>
              </a:rPr>
              <a:t>D- Lateral part of 1sr metacarpal</a:t>
            </a:r>
          </a:p>
          <a:p>
            <a:pPr>
              <a:buNone/>
            </a:pPr>
            <a:endParaRPr lang="en" sz="1600" dirty="0">
              <a:solidFill>
                <a:schemeClr val="dk1"/>
              </a:solidFill>
            </a:endParaRPr>
          </a:p>
          <a:p>
            <a:pPr>
              <a:buNone/>
            </a:pPr>
            <a:r>
              <a:rPr lang="en" sz="1600" b="1" dirty="0">
                <a:solidFill>
                  <a:srgbClr val="000000"/>
                </a:solidFill>
              </a:rPr>
              <a:t>8- What is the origin of  Adductor Pollicis ?</a:t>
            </a:r>
          </a:p>
          <a:p>
            <a:pPr>
              <a:buNone/>
            </a:pPr>
            <a:r>
              <a:rPr lang="en" sz="1600" dirty="0">
                <a:solidFill>
                  <a:srgbClr val="000000"/>
                </a:solidFill>
              </a:rPr>
              <a:t>A- Flexor retinaculum.</a:t>
            </a:r>
          </a:p>
          <a:p>
            <a:pPr>
              <a:buNone/>
            </a:pPr>
            <a:r>
              <a:rPr lang="en" sz="1600" dirty="0">
                <a:solidFill>
                  <a:srgbClr val="000000"/>
                </a:solidFill>
              </a:rPr>
              <a:t>B- Pisiform.</a:t>
            </a:r>
          </a:p>
          <a:p>
            <a:pPr>
              <a:buNone/>
            </a:pPr>
            <a:r>
              <a:rPr lang="en" sz="1600" dirty="0">
                <a:solidFill>
                  <a:srgbClr val="000000"/>
                </a:solidFill>
              </a:rPr>
              <a:t>C- Flexor retinaculum Scaphoid and trapezium.</a:t>
            </a:r>
          </a:p>
          <a:p>
            <a:pPr>
              <a:buNone/>
            </a:pPr>
            <a:r>
              <a:rPr lang="en" sz="1600" dirty="0">
                <a:solidFill>
                  <a:srgbClr val="000000"/>
                </a:solidFill>
              </a:rPr>
              <a:t>D- Anterior base of 2</a:t>
            </a:r>
            <a:r>
              <a:rPr lang="en" sz="1600" baseline="30000" dirty="0">
                <a:solidFill>
                  <a:srgbClr val="000000"/>
                </a:solidFill>
              </a:rPr>
              <a:t>nd</a:t>
            </a:r>
            <a:r>
              <a:rPr lang="en" sz="1600" dirty="0">
                <a:solidFill>
                  <a:srgbClr val="000000"/>
                </a:solidFill>
              </a:rPr>
              <a:t> and 3</a:t>
            </a:r>
            <a:r>
              <a:rPr lang="en" sz="1600" baseline="30000" dirty="0">
                <a:solidFill>
                  <a:srgbClr val="000000"/>
                </a:solidFill>
              </a:rPr>
              <a:t>rd</a:t>
            </a:r>
            <a:r>
              <a:rPr lang="en" sz="1600" dirty="0">
                <a:solidFill>
                  <a:srgbClr val="000000"/>
                </a:solidFill>
              </a:rPr>
              <a:t> metacarpals.</a:t>
            </a:r>
          </a:p>
          <a:p>
            <a:pPr>
              <a:buNone/>
            </a:pPr>
            <a:endParaRPr lang="en" sz="1600" b="1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" sz="1600" b="1" dirty="0">
                <a:solidFill>
                  <a:srgbClr val="000000"/>
                </a:solidFill>
              </a:rPr>
              <a:t>9- The 2 halves of tendon of Flexor digiti superficialis will meet on :</a:t>
            </a:r>
          </a:p>
          <a:p>
            <a:pPr>
              <a:buNone/>
            </a:pPr>
            <a:r>
              <a:rPr lang="en" sz="1600" dirty="0">
                <a:solidFill>
                  <a:srgbClr val="000000"/>
                </a:solidFill>
              </a:rPr>
              <a:t>A- Anterior aspect of Profundus tendon.</a:t>
            </a:r>
          </a:p>
          <a:p>
            <a:pPr>
              <a:buNone/>
            </a:pPr>
            <a:r>
              <a:rPr lang="en" sz="1600" dirty="0">
                <a:solidFill>
                  <a:srgbClr val="000000"/>
                </a:solidFill>
              </a:rPr>
              <a:t>B- Posterior aspect of Profundus tendon.</a:t>
            </a:r>
          </a:p>
          <a:p>
            <a:pPr>
              <a:buNone/>
            </a:pPr>
            <a:r>
              <a:rPr lang="en" sz="1600" dirty="0">
                <a:solidFill>
                  <a:srgbClr val="000000"/>
                </a:solidFill>
              </a:rPr>
              <a:t>C- Anterior aspect of superficialis tendon.</a:t>
            </a:r>
          </a:p>
          <a:p>
            <a:pPr>
              <a:buNone/>
            </a:pPr>
            <a:r>
              <a:rPr lang="en" sz="1600" dirty="0">
                <a:solidFill>
                  <a:srgbClr val="000000"/>
                </a:solidFill>
              </a:rPr>
              <a:t>D- Posterior aspect of superficialis tendon.</a:t>
            </a:r>
          </a:p>
          <a:p>
            <a:pPr>
              <a:buNone/>
            </a:pPr>
            <a:endParaRPr lang="en" sz="1600" dirty="0">
              <a:solidFill>
                <a:schemeClr val="dk1"/>
              </a:solidFill>
            </a:endParaRPr>
          </a:p>
          <a:p>
            <a:pPr>
              <a:buNone/>
            </a:pPr>
            <a:endParaRPr sz="1200" dirty="0">
              <a:solidFill>
                <a:srgbClr val="000000"/>
              </a:solidFill>
            </a:endParaRPr>
          </a:p>
          <a:p>
            <a:pPr>
              <a:buNone/>
            </a:pPr>
            <a:endParaRPr sz="1200" dirty="0">
              <a:solidFill>
                <a:srgbClr val="000000"/>
              </a:solidFill>
            </a:endParaRPr>
          </a:p>
          <a:p>
            <a:pPr>
              <a:buNone/>
            </a:pPr>
            <a:endParaRPr sz="1200" dirty="0">
              <a:solidFill>
                <a:srgbClr val="000000"/>
              </a:solidFill>
            </a:endParaRPr>
          </a:p>
        </p:txBody>
      </p:sp>
      <p:sp>
        <p:nvSpPr>
          <p:cNvPr id="336" name="Shape 336"/>
          <p:cNvSpPr txBox="1"/>
          <p:nvPr/>
        </p:nvSpPr>
        <p:spPr>
          <a:xfrm>
            <a:off x="11677059" y="4719916"/>
            <a:ext cx="1202000" cy="278354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dirty="0">
                <a:solidFill>
                  <a:srgbClr val="999999"/>
                </a:solidFill>
              </a:rPr>
              <a:t>1-D</a:t>
            </a:r>
          </a:p>
          <a:p>
            <a:r>
              <a:rPr lang="en" dirty="0">
                <a:solidFill>
                  <a:srgbClr val="999999"/>
                </a:solidFill>
              </a:rPr>
              <a:t>2-B</a:t>
            </a:r>
          </a:p>
          <a:p>
            <a:r>
              <a:rPr lang="en" dirty="0">
                <a:solidFill>
                  <a:srgbClr val="999999"/>
                </a:solidFill>
              </a:rPr>
              <a:t>3-C</a:t>
            </a:r>
          </a:p>
          <a:p>
            <a:r>
              <a:rPr lang="en" dirty="0">
                <a:solidFill>
                  <a:srgbClr val="999999"/>
                </a:solidFill>
              </a:rPr>
              <a:t>4- A</a:t>
            </a:r>
          </a:p>
          <a:p>
            <a:r>
              <a:rPr lang="en" dirty="0">
                <a:solidFill>
                  <a:srgbClr val="999999"/>
                </a:solidFill>
              </a:rPr>
              <a:t>5- C</a:t>
            </a:r>
          </a:p>
          <a:p>
            <a:r>
              <a:rPr lang="en" dirty="0">
                <a:solidFill>
                  <a:srgbClr val="999999"/>
                </a:solidFill>
              </a:rPr>
              <a:t>6- B</a:t>
            </a:r>
          </a:p>
          <a:p>
            <a:r>
              <a:rPr lang="en" dirty="0">
                <a:solidFill>
                  <a:srgbClr val="999999"/>
                </a:solidFill>
              </a:rPr>
              <a:t>7- A</a:t>
            </a:r>
          </a:p>
          <a:p>
            <a:r>
              <a:rPr lang="en" dirty="0">
                <a:solidFill>
                  <a:srgbClr val="999999"/>
                </a:solidFill>
              </a:rPr>
              <a:t>8- D</a:t>
            </a:r>
          </a:p>
          <a:p>
            <a:r>
              <a:rPr lang="en" dirty="0">
                <a:solidFill>
                  <a:srgbClr val="999999"/>
                </a:solidFill>
              </a:rPr>
              <a:t>9- B</a:t>
            </a:r>
          </a:p>
          <a:p>
            <a:endParaRPr lang="en" dirty="0">
              <a:solidFill>
                <a:srgbClr val="999999"/>
              </a:solidFill>
            </a:endParaRPr>
          </a:p>
          <a:p>
            <a:endParaRPr lang="en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26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537" y="1162594"/>
            <a:ext cx="11360800" cy="2299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10- A boy injured his median nerve and as a result there was a wasting in the </a:t>
            </a:r>
            <a:r>
              <a:rPr lang="en-US" sz="2000" dirty="0" err="1"/>
              <a:t>thenar</a:t>
            </a:r>
            <a:r>
              <a:rPr lang="en-US" sz="2000" dirty="0"/>
              <a:t> muscles. List the muscles affected and the action of each one.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11- A patient presented with burning pain in the lateral three and half fingers and inability to oppose the thumb.  What is the most likely diagnosis? Which nerve is affected?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12- List 4 structures superficial to the flexor retinaculum.</a:t>
            </a:r>
            <a:endParaRPr lang="en-GB" sz="2000" dirty="0"/>
          </a:p>
        </p:txBody>
      </p:sp>
      <p:sp>
        <p:nvSpPr>
          <p:cNvPr id="4" name="Shape 334"/>
          <p:cNvSpPr txBox="1">
            <a:spLocks noGrp="1"/>
          </p:cNvSpPr>
          <p:nvPr>
            <p:ph type="title"/>
          </p:nvPr>
        </p:nvSpPr>
        <p:spPr>
          <a:xfrm>
            <a:off x="225866" y="187457"/>
            <a:ext cx="11360800" cy="740006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sz="3600" dirty="0"/>
              <a:t>Questions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02537" y="3696788"/>
            <a:ext cx="11360800" cy="2756263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/>
          </a:bodyPr>
          <a:lstStyle>
            <a:lvl1pPr marL="228600" lv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Answers: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10- 1) abductor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pollicis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brevis (abduction)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      2) flexor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pollicis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brevis (flexion)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      3)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opponins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65000"/>
                  </a:schemeClr>
                </a:solidFill>
              </a:rPr>
              <a:t>pollicis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(opposition)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11- Carpel tunnel syndrome. The median nerve is compressed.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12- 1) ulnar nerve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      2) ulnar artery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      3) palmer cutaneous branch of ulnar nerve</a:t>
            </a:r>
            <a:endParaRPr lang="en-GB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3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3744686" y="746316"/>
            <a:ext cx="5181600" cy="4351338"/>
          </a:xfrm>
        </p:spPr>
        <p:txBody>
          <a:bodyPr>
            <a:normAutofit/>
          </a:bodyPr>
          <a:lstStyle/>
          <a:p>
            <a:pPr marL="177800" indent="0">
              <a:buNone/>
            </a:pP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</a:rPr>
              <a:t>Leaders:</a:t>
            </a:r>
            <a:endParaRPr lang="en-GB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7800" indent="0">
              <a:buNone/>
            </a:pPr>
            <a:r>
              <a:rPr lang="en-GB" dirty="0" err="1">
                <a:solidFill>
                  <a:schemeClr val="tx1"/>
                </a:solidFill>
                <a:latin typeface="Calibri" panose="020F0502020204030204" pitchFamily="34" charset="0"/>
              </a:rPr>
              <a:t>Nawaf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alibri" panose="020F0502020204030204" pitchFamily="34" charset="0"/>
              </a:rPr>
              <a:t>AlKhudairy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177800" indent="0">
              <a:buNone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Jawaher Abanumy</a:t>
            </a:r>
          </a:p>
          <a:p>
            <a:pPr marL="177800" indent="0">
              <a:buNone/>
            </a:pPr>
            <a:r>
              <a:rPr lang="en-GB" dirty="0" err="1">
                <a:latin typeface="Calibri" panose="020F0502020204030204" pitchFamily="34" charset="0"/>
              </a:rPr>
              <a:t>Ghada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Almazrou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GB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030873" y="4494765"/>
            <a:ext cx="3923939" cy="972221"/>
            <a:chOff x="2927787" y="4046711"/>
            <a:chExt cx="3923939" cy="972221"/>
          </a:xfrm>
        </p:grpSpPr>
        <p:sp>
          <p:nvSpPr>
            <p:cNvPr id="2" name="TextBox 1"/>
            <p:cNvSpPr txBox="1"/>
            <p:nvPr/>
          </p:nvSpPr>
          <p:spPr>
            <a:xfrm>
              <a:off x="3487052" y="4086072"/>
              <a:ext cx="33646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solidFill>
                    <a:srgbClr val="7BBF26"/>
                  </a:solidFill>
                </a:rPr>
                <a:t>anatomyteam436@gmail.com</a:t>
              </a:r>
              <a:endParaRPr lang="en-GB" sz="1600" i="1" dirty="0">
                <a:solidFill>
                  <a:srgbClr val="7BBF26"/>
                </a:solidFill>
              </a:endParaRPr>
            </a:p>
          </p:txBody>
        </p:sp>
        <p:pic>
          <p:nvPicPr>
            <p:cNvPr id="1026" name="Picture 2" descr="https://d30y9cdsu7xlg0.cloudfront.net/png/12462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787" y="4046711"/>
              <a:ext cx="448054" cy="448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Image result for twitter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501" y="4623295"/>
              <a:ext cx="393116" cy="393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487052" y="4649600"/>
              <a:ext cx="336467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solidFill>
                    <a:srgbClr val="55ACEE"/>
                  </a:solidFill>
                </a:rPr>
                <a:t>@anatomy436</a:t>
              </a:r>
              <a:endParaRPr lang="en-GB" sz="1600" i="1" dirty="0">
                <a:solidFill>
                  <a:srgbClr val="55ACEE"/>
                </a:solidFill>
              </a:endParaRPr>
            </a:p>
          </p:txBody>
        </p:sp>
      </p:grp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17"/>
          <a:stretch/>
        </p:blipFill>
        <p:spPr>
          <a:xfrm>
            <a:off x="0" y="0"/>
            <a:ext cx="3744686" cy="6858000"/>
          </a:xfrm>
        </p:spPr>
      </p:pic>
      <p:sp>
        <p:nvSpPr>
          <p:cNvPr id="12" name="Text Placeholder 4"/>
          <p:cNvSpPr txBox="1">
            <a:spLocks/>
          </p:cNvSpPr>
          <p:nvPr/>
        </p:nvSpPr>
        <p:spPr>
          <a:xfrm>
            <a:off x="7782816" y="746316"/>
            <a:ext cx="44776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buFont typeface="Arial" panose="020B0604020202020204" pitchFamily="34" charset="0"/>
              <a:buNone/>
            </a:pPr>
            <a:r>
              <a:rPr lang="en-US" i="1" dirty="0">
                <a:latin typeface="Calibri" panose="020F0502020204030204" pitchFamily="34" charset="0"/>
              </a:rPr>
              <a:t>Members:</a:t>
            </a:r>
            <a:endParaRPr lang="en-GB" i="1" dirty="0">
              <a:latin typeface="Calibri" panose="020F0502020204030204" pitchFamily="34" charset="0"/>
            </a:endParaRPr>
          </a:p>
          <a:p>
            <a:pPr marL="177800" indent="0">
              <a:buNone/>
            </a:pPr>
            <a:r>
              <a:rPr lang="en-US" dirty="0">
                <a:latin typeface="Calibri" panose="020F0502020204030204" pitchFamily="34" charset="0"/>
              </a:rPr>
              <a:t>Deena </a:t>
            </a:r>
            <a:r>
              <a:rPr lang="en-US" dirty="0" err="1">
                <a:latin typeface="Calibri" panose="020F0502020204030204" pitchFamily="34" charset="0"/>
              </a:rPr>
              <a:t>AlNowiser</a:t>
            </a:r>
            <a:endParaRPr lang="en-US" dirty="0"/>
          </a:p>
          <a:p>
            <a:pPr marL="177800" indent="0">
              <a:buNone/>
            </a:pPr>
            <a:r>
              <a:rPr lang="en-US" dirty="0"/>
              <a:t>Lama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</a:rPr>
              <a:t>AlTamimi</a:t>
            </a:r>
            <a:endParaRPr lang="en-GB" dirty="0">
              <a:latin typeface="Calibri" panose="020F0502020204030204" pitchFamily="34" charset="0"/>
            </a:endParaRPr>
          </a:p>
          <a:p>
            <a:pPr marL="177800" indent="0">
              <a:buNone/>
            </a:pPr>
            <a:r>
              <a:rPr lang="en-US" dirty="0"/>
              <a:t>Norah </a:t>
            </a:r>
            <a:r>
              <a:rPr lang="en-US" dirty="0" err="1"/>
              <a:t>Alshabib</a:t>
            </a:r>
            <a:endParaRPr lang="en-US" dirty="0"/>
          </a:p>
          <a:p>
            <a:pPr marL="177800" indent="0">
              <a:buNone/>
            </a:pPr>
            <a:r>
              <a:rPr lang="en-US" dirty="0" err="1"/>
              <a:t>Razan</a:t>
            </a:r>
            <a:r>
              <a:rPr lang="en-US" dirty="0"/>
              <a:t> </a:t>
            </a:r>
            <a:r>
              <a:rPr lang="en-US" dirty="0" err="1"/>
              <a:t>AlQahtani</a:t>
            </a:r>
            <a:endParaRPr lang="en-US" dirty="0"/>
          </a:p>
          <a:p>
            <a:pPr marL="177800" indent="0">
              <a:buNone/>
            </a:pPr>
            <a:r>
              <a:rPr lang="en-US" dirty="0" err="1"/>
              <a:t>Thikrayat</a:t>
            </a:r>
            <a:r>
              <a:rPr lang="en-US" dirty="0"/>
              <a:t> Omar</a:t>
            </a:r>
          </a:p>
          <a:p>
            <a:pPr marL="177800" indent="0">
              <a:buNone/>
            </a:pPr>
            <a:r>
              <a:rPr lang="en-US" dirty="0" err="1"/>
              <a:t>Wejdan</a:t>
            </a:r>
            <a:r>
              <a:rPr lang="en-US" dirty="0"/>
              <a:t> </a:t>
            </a:r>
            <a:r>
              <a:rPr lang="en-US" dirty="0" err="1"/>
              <a:t>Alzaid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6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91" descr="unnamed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5264" y="518489"/>
            <a:ext cx="9722224" cy="32560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30623" y="180621"/>
            <a:ext cx="6033247" cy="675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>
                <a:solidFill>
                  <a:schemeClr val="bg1">
                    <a:lumMod val="65000"/>
                  </a:schemeClr>
                </a:solidFill>
              </a:rPr>
              <a:t>Recall what we took in foundation:</a:t>
            </a:r>
            <a:endParaRPr lang="en-GB" sz="3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1671" y="3720793"/>
            <a:ext cx="104416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following pairs always come together (they counter each other so if one is present so is the other)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Flexor &amp; Extensor  		(flexor carpi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ulnaris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&amp; extensor carpi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ulnaris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Longus &amp; Brevis 		(extensor carpi radialis longus &amp; extensor carpi radialis brevis)</a:t>
            </a:r>
          </a:p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Superficialis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&amp;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Profundus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	(flexor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digitorum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superficialis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&amp; flexor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digitorum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profundus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Major &amp; Minor 		(pectoralis major &amp; pectoralis minor)</a:t>
            </a:r>
          </a:p>
          <a:p>
            <a:endParaRPr lang="en-US" u="sng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u="sng" dirty="0">
                <a:solidFill>
                  <a:schemeClr val="bg1">
                    <a:lumMod val="65000"/>
                  </a:schemeClr>
                </a:solidFill>
              </a:rPr>
              <a:t>The fingers:</a:t>
            </a:r>
          </a:p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Digitorum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= has 4 tendons each attached to a finger</a:t>
            </a:r>
          </a:p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Pollicis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= the thumb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Indices = index finger </a:t>
            </a:r>
            <a:r>
              <a:rPr lang="ar-SA" dirty="0">
                <a:solidFill>
                  <a:schemeClr val="bg1">
                    <a:lumMod val="65000"/>
                  </a:schemeClr>
                </a:solidFill>
              </a:rPr>
              <a:t>السبابه</a:t>
            </a:r>
          </a:p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Digiti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minimi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= pinkie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526680" y="3794331"/>
            <a:ext cx="2161615" cy="2844686"/>
            <a:chOff x="9526680" y="3794331"/>
            <a:chExt cx="2161615" cy="2844686"/>
          </a:xfrm>
        </p:grpSpPr>
        <p:pic>
          <p:nvPicPr>
            <p:cNvPr id="2050" name="Picture 2" descr="Image result for names of finger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6680" y="3794331"/>
              <a:ext cx="2161615" cy="2844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9870140" y="3832321"/>
              <a:ext cx="618565" cy="2801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Index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23244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434108" y="423276"/>
            <a:ext cx="4850767" cy="3925057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" sz="1867" b="1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Flexor &amp; Extensor </a:t>
            </a:r>
            <a:r>
              <a:rPr lang="en" sz="1867" b="1" u="sng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Retinacula:</a:t>
            </a:r>
            <a:endParaRPr lang="en" sz="1867" b="1" u="sng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3225">
              <a:lnSpc>
                <a:spcPct val="90000"/>
              </a:lnSpc>
              <a:spcBef>
                <a:spcPts val="600"/>
              </a:spcBef>
            </a:pPr>
            <a:r>
              <a:rPr lang="en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Bands of Deep Fascia at the Wrist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" sz="1867" b="1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Function</a:t>
            </a:r>
            <a:r>
              <a:rPr lang="en" sz="1867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403225">
              <a:lnSpc>
                <a:spcPct val="90000"/>
              </a:lnSpc>
              <a:spcBef>
                <a:spcPts val="600"/>
              </a:spcBef>
            </a:pPr>
            <a:r>
              <a:rPr lang="en" sz="18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Hold the long flexor and extensor tendons at the wrist in position.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" sz="1867" b="1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Attachments:</a:t>
            </a:r>
          </a:p>
          <a:p>
            <a:pPr>
              <a:lnSpc>
                <a:spcPct val="90000"/>
              </a:lnSpc>
              <a:spcBef>
                <a:spcPts val="667"/>
              </a:spcBef>
            </a:pPr>
            <a:endParaRPr sz="1867" dirty="0">
              <a:solidFill>
                <a:srgbClr val="EB641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34108" y="423276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sz="3600" b="1" dirty="0">
                <a:ea typeface="Calibri"/>
                <a:cs typeface="Calibri"/>
                <a:sym typeface="Calibri"/>
              </a:rPr>
              <a:t>Retinacula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70226" y="235231"/>
            <a:ext cx="3963659" cy="19957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198852"/>
              </p:ext>
            </p:extLst>
          </p:nvPr>
        </p:nvGraphicFramePr>
        <p:xfrm>
          <a:off x="615482" y="3257308"/>
          <a:ext cx="5702813" cy="170720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5073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53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801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7041"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Medially</a:t>
                      </a:r>
                      <a:endParaRPr lang="en-GB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Laterally</a:t>
                      </a:r>
                      <a:endParaRPr lang="en-GB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4931">
                <a:tc>
                  <a:txBody>
                    <a:bodyPr/>
                    <a:lstStyle/>
                    <a:p>
                      <a:r>
                        <a:rPr lang="en-US" dirty="0"/>
                        <a:t>Flexor retinaculum</a:t>
                      </a:r>
                      <a:endParaRPr lang="en-GB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Pisiform &amp;</a:t>
                      </a:r>
                    </a:p>
                    <a:p>
                      <a:r>
                        <a:rPr lang="en-US" dirty="0"/>
                        <a:t>Hook of hamate</a:t>
                      </a:r>
                      <a:endParaRPr lang="en-GB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Tubercle of scaphoid</a:t>
                      </a:r>
                      <a:r>
                        <a:rPr lang="en-US" baseline="0" dirty="0"/>
                        <a:t> &amp;</a:t>
                      </a:r>
                    </a:p>
                    <a:p>
                      <a:r>
                        <a:rPr lang="en-GB" baseline="0" dirty="0"/>
                        <a:t>Trapezium </a:t>
                      </a:r>
                      <a:endParaRPr lang="en-US" b="0" baseline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4931">
                <a:tc>
                  <a:txBody>
                    <a:bodyPr/>
                    <a:lstStyle/>
                    <a:p>
                      <a:r>
                        <a:rPr lang="en-US" dirty="0"/>
                        <a:t>Extensor retinaculum</a:t>
                      </a:r>
                      <a:endParaRPr lang="en-GB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Pisiform &amp;</a:t>
                      </a:r>
                    </a:p>
                    <a:p>
                      <a:r>
                        <a:rPr lang="en-US" dirty="0"/>
                        <a:t>Hook of hamate</a:t>
                      </a:r>
                      <a:endParaRPr lang="en-GB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Distal end of radius</a:t>
                      </a:r>
                      <a:endParaRPr lang="en-GB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7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0226" y="2385990"/>
            <a:ext cx="3977106" cy="1975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95129" y="4429385"/>
            <a:ext cx="252730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flexor retinacul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85" y="5072086"/>
            <a:ext cx="2788303" cy="159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952207" y="5038158"/>
            <a:ext cx="2112416" cy="1680883"/>
            <a:chOff x="4195481" y="-2635624"/>
            <a:chExt cx="4840943" cy="5768789"/>
          </a:xfrm>
        </p:grpSpPr>
        <p:pic>
          <p:nvPicPr>
            <p:cNvPr id="1028" name="Picture 4" descr="http://images.slideplayer.com/14/4225218/slides/slide_20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81" t="9555" r="2878" b="6328"/>
            <a:stretch/>
          </p:blipFill>
          <p:spPr bwMode="auto">
            <a:xfrm>
              <a:off x="4195481" y="-2635624"/>
              <a:ext cx="4840943" cy="5768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6398236" y="1331259"/>
              <a:ext cx="177376" cy="1805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6318295" y="1651030"/>
              <a:ext cx="177376" cy="1805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6960047" y="2140753"/>
              <a:ext cx="177376" cy="1805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278166" y="6246616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Extra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2717" y="2139212"/>
            <a:ext cx="6028765" cy="3849431"/>
          </a:xfrm>
          <a:prstGeom prst="rect">
            <a:avLst/>
          </a:prstGeom>
          <a:noFill/>
          <a:ln>
            <a:noFill/>
          </a:ln>
        </p:spPr>
        <p:txBody>
          <a:bodyPr vert="horz" lIns="121900" tIns="60933" rIns="121900" bIns="60933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00B0F0"/>
              </a:buClr>
              <a:buSzPct val="100000"/>
              <a:buNone/>
            </a:pPr>
            <a:r>
              <a:rPr lang="en" sz="24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From Medial to Lateral</a:t>
            </a:r>
          </a:p>
          <a:p>
            <a:pPr marL="457189" indent="-457189">
              <a:spcBef>
                <a:spcPts val="1333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Tendon of </a:t>
            </a: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Flexor carpi ulnaris</a:t>
            </a:r>
            <a:r>
              <a:rPr lang="e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457189" indent="-457189">
              <a:spcBef>
                <a:spcPts val="1333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Ulnar </a:t>
            </a: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nerve</a:t>
            </a:r>
            <a:r>
              <a:rPr lang="e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189" indent="-457189">
              <a:spcBef>
                <a:spcPts val="1333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Ulnar </a:t>
            </a: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artery</a:t>
            </a:r>
            <a:r>
              <a:rPr lang="e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189" indent="-457189">
              <a:spcBef>
                <a:spcPts val="1333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Palmar cutaneous branch of </a:t>
            </a: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ulnar nerve</a:t>
            </a:r>
            <a:r>
              <a:rPr lang="e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189" indent="-457189">
              <a:spcBef>
                <a:spcPts val="1333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Palmaris longus </a:t>
            </a: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tendon</a:t>
            </a:r>
            <a:r>
              <a:rPr lang="e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189" indent="-457189">
              <a:spcBef>
                <a:spcPts val="1333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Palmar cutaneous branch of </a:t>
            </a: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median nerve</a:t>
            </a:r>
            <a:r>
              <a:rPr lang="e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04792" indent="-304792">
              <a:spcBef>
                <a:spcPts val="1333"/>
              </a:spcBef>
              <a:buClr>
                <a:schemeClr val="dk1"/>
              </a:buClr>
              <a:buSzPct val="100000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452717" y="756201"/>
            <a:ext cx="7790330" cy="91990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buSzPct val="25000"/>
            </a:pPr>
            <a:r>
              <a:rPr lang="en" sz="32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Structures Superficial to </a:t>
            </a:r>
          </a:p>
          <a:p>
            <a:pPr>
              <a:buSzPct val="25000"/>
            </a:pPr>
            <a:r>
              <a:rPr lang="en" sz="32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Flexor Retinaculum</a:t>
            </a: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7011" y="595846"/>
            <a:ext cx="4953000" cy="3894979"/>
          </a:xfrm>
          <a:prstGeom prst="rect">
            <a:avLst/>
          </a:prstGeom>
          <a:noFill/>
          <a:ln w="9525" cap="flat" cmpd="sng">
            <a:solidFill>
              <a:srgbClr val="0C0C0C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61" name="Shape 161" descr="http://bp2.blogger.com/_VLrD3Mzh67s/R8xnthg6tdI/AAAAAAAAABk/ezSTri5RBis/s320/flexor.b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7011" y="4549350"/>
            <a:ext cx="4953000" cy="201110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9176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605118" y="269703"/>
            <a:ext cx="10515600" cy="710640"/>
          </a:xfrm>
          <a:prstGeom prst="rect">
            <a:avLst/>
          </a:prstGeom>
          <a:noFill/>
          <a:ln>
            <a:noFill/>
          </a:ln>
        </p:spPr>
        <p:txBody>
          <a:bodyPr vert="horz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" sz="3733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Carpal Tunnel</a:t>
            </a: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7353" y="1801773"/>
            <a:ext cx="5351930" cy="3792204"/>
          </a:xfrm>
          <a:prstGeom prst="rect">
            <a:avLst/>
          </a:prstGeom>
          <a:noFill/>
          <a:ln w="9525" cap="flat" cmpd="sng">
            <a:solidFill>
              <a:srgbClr val="0C0C0C"/>
            </a:solidFill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5" name="Group 4"/>
          <p:cNvGrpSpPr/>
          <p:nvPr/>
        </p:nvGrpSpPr>
        <p:grpSpPr>
          <a:xfrm>
            <a:off x="633505" y="1166399"/>
            <a:ext cx="5135283" cy="5062951"/>
            <a:chOff x="633505" y="1274175"/>
            <a:chExt cx="5135283" cy="5062951"/>
          </a:xfrm>
        </p:grpSpPr>
        <p:sp>
          <p:nvSpPr>
            <p:cNvPr id="168" name="Shape 168"/>
            <p:cNvSpPr/>
            <p:nvPr/>
          </p:nvSpPr>
          <p:spPr>
            <a:xfrm>
              <a:off x="633505" y="1274175"/>
              <a:ext cx="5135283" cy="5062951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>
                <a:buSzPct val="25000"/>
              </a:pPr>
              <a:r>
                <a:rPr lang="en" sz="2400" b="1" u="sng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Formed from</a:t>
              </a:r>
              <a:r>
                <a:rPr lang="en" sz="2400" b="1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  <a:p>
              <a:pPr>
                <a:buSzPct val="25000"/>
              </a:pPr>
              <a:r>
                <a:rPr lang="en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Concave</a:t>
              </a:r>
              <a:r>
                <a:rPr lang="en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anterior</a:t>
              </a:r>
              <a:r>
                <a:rPr lang="en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surface of the </a:t>
              </a:r>
              <a:r>
                <a:rPr lang="en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Carpus </a:t>
              </a:r>
              <a:r>
                <a:rPr lang="en" sz="2000" dirty="0">
                  <a:solidFill>
                    <a:schemeClr val="bg1">
                      <a:lumMod val="6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(carpal bones) </a:t>
              </a:r>
              <a:r>
                <a:rPr lang="en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covered by </a:t>
              </a:r>
              <a:r>
                <a:rPr lang="en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Flexor Retinaculum.</a:t>
              </a:r>
            </a:p>
            <a:p>
              <a:endParaRPr lang="en-US" sz="24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-US" sz="2400" b="1" u="sng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Contents</a:t>
              </a:r>
              <a:endParaRPr sz="2400" b="1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>
                <a:buSzPct val="25000"/>
              </a:pPr>
              <a:r>
                <a:rPr lang="en" sz="2400" b="1" u="sng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From Medial to Lateral</a:t>
              </a:r>
              <a:r>
                <a:rPr lang="en" sz="2000" b="1" dirty="0">
                  <a:solidFill>
                    <a:schemeClr val="bg1">
                      <a:lumMod val="6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lang="en" b="1" u="sng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990575" lvl="1" indent="-380990"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en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Tendons of </a:t>
              </a:r>
              <a:r>
                <a:rPr lang="en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flexor digitorum superficialis &amp; profundus</a:t>
              </a:r>
            </a:p>
            <a:p>
              <a:pPr marL="990575" lvl="1" indent="-380990"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en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Median </a:t>
              </a:r>
              <a:r>
                <a:rPr lang="en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nerve</a:t>
              </a:r>
            </a:p>
            <a:p>
              <a:pPr marL="990575" lvl="1" indent="-380990"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en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Flexor Pollicis Longus</a:t>
              </a:r>
            </a:p>
            <a:p>
              <a:pPr marL="990575" lvl="1" indent="-380990">
                <a:buClr>
                  <a:schemeClr val="dk1"/>
                </a:buClr>
                <a:buSzPct val="100000"/>
                <a:buFont typeface="Arial"/>
                <a:buChar char="•"/>
              </a:pPr>
              <a:r>
                <a:rPr lang="en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(Flexor carpi radialis)  </a:t>
              </a:r>
            </a:p>
            <a:p>
              <a:r>
                <a:rPr lang="en-US" sz="1800" dirty="0">
                  <a:solidFill>
                    <a:schemeClr val="bg1">
                      <a:lumMod val="6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* Note the flexor carpi </a:t>
              </a:r>
              <a:r>
                <a:rPr lang="en-US" sz="1800" dirty="0" smtClean="0">
                  <a:solidFill>
                    <a:schemeClr val="bg1">
                      <a:lumMod val="6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radialis is </a:t>
              </a:r>
              <a:r>
                <a:rPr lang="en-US" sz="1800" dirty="0">
                  <a:solidFill>
                    <a:schemeClr val="bg1">
                      <a:lumMod val="6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in between brackets because it has a special compartment in the fascia</a:t>
              </a:r>
              <a:endParaRPr sz="18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3214220" y="4225938"/>
              <a:ext cx="2103120" cy="0"/>
            </a:xfrm>
            <a:prstGeom prst="line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721970" y="4589008"/>
              <a:ext cx="1554480" cy="0"/>
            </a:xfrm>
            <a:prstGeom prst="line">
              <a:avLst/>
            </a:prstGeom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583043" y="4605816"/>
              <a:ext cx="1365474" cy="0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54243" y="4965525"/>
              <a:ext cx="1828800" cy="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721970" y="5298341"/>
              <a:ext cx="2743200" cy="0"/>
            </a:xfrm>
            <a:prstGeom prst="line">
              <a:avLst/>
            </a:prstGeom>
            <a:ln w="38100">
              <a:solidFill>
                <a:srgbClr val="FF66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21970" y="5661412"/>
              <a:ext cx="2743200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8323730" y="2366682"/>
            <a:ext cx="2541494" cy="309283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802719" y="5177118"/>
            <a:ext cx="2541494" cy="309283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170459" y="2931459"/>
            <a:ext cx="950259" cy="242047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0089777" y="4867835"/>
            <a:ext cx="1030941" cy="430307"/>
          </a:xfrm>
          <a:prstGeom prst="rect">
            <a:avLst/>
          </a:prstGeom>
          <a:noFill/>
          <a:ln w="3810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573870" y="3428934"/>
            <a:ext cx="1165413" cy="37671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44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562008" y="32651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vert="horz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Carpal Tunnel Syndrome</a:t>
            </a:r>
            <a:br>
              <a:rPr lang="en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endParaRPr lang="en" sz="3600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74" name="Shape 174" descr="https://encrypted-tbn3.gstatic.com/images?q=tbn:ANd9GcSJEfbKvc9WT3pSfpK5xWoIAR2d7Rd5rK5NqXfAG0s5sF4f3JJyb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7321" y="2700301"/>
            <a:ext cx="3609832" cy="184522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75" name="Shape 175" descr="http://1.bp.blogspot.com/_CJ4JyVtxylg/TTrjfZtWejI/AAAAAAAAAU4/qjxsmGt7JAs/s1600/carpa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07321" y="644242"/>
            <a:ext cx="3561509" cy="1913142"/>
          </a:xfrm>
          <a:prstGeom prst="rect">
            <a:avLst/>
          </a:prstGeom>
          <a:noFill/>
          <a:ln w="9525" cap="flat" cmpd="sng">
            <a:solidFill>
              <a:srgbClr val="0C0C0C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76" name="Shape 176"/>
          <p:cNvSpPr/>
          <p:nvPr/>
        </p:nvSpPr>
        <p:spPr>
          <a:xfrm>
            <a:off x="562008" y="1084342"/>
            <a:ext cx="6954091" cy="414152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>
              <a:buSzPct val="25000"/>
            </a:pPr>
            <a:r>
              <a:rPr lang="en" sz="2400" b="1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Causes :</a:t>
            </a:r>
          </a:p>
          <a:p>
            <a:pPr marL="457200" lvl="1" indent="-258763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Compression</a:t>
            </a: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median nerve within the carpal tunnel.</a:t>
            </a:r>
          </a:p>
          <a:p>
            <a:pPr marL="198437" lvl="1">
              <a:buClr>
                <a:schemeClr val="dk1"/>
              </a:buClr>
              <a:buSzPct val="100000"/>
            </a:pPr>
            <a:endParaRPr lang="en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r>
              <a:rPr lang="en" sz="2400" b="1" u="sng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Manifestations:</a:t>
            </a:r>
          </a:p>
          <a:p>
            <a:pPr marL="174625">
              <a:buClr>
                <a:schemeClr val="dk1"/>
              </a:buClr>
              <a:buSzPct val="100000"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1.Burning pain (pins and needles) in </a:t>
            </a:r>
            <a:r>
              <a:rPr lang="en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lateral three and half fingers.</a:t>
            </a:r>
          </a:p>
          <a:p>
            <a:pPr marL="174625">
              <a:buClr>
                <a:schemeClr val="dk1"/>
              </a:buClr>
              <a:buSzPct val="100000"/>
            </a:pP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paresthesia</a:t>
            </a:r>
            <a:r>
              <a:rPr lang="en" sz="20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the </a:t>
            </a: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thenar eminence </a:t>
            </a:r>
            <a:r>
              <a:rPr lang="en" sz="18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(because it is supplied by </a:t>
            </a:r>
            <a:r>
              <a:rPr lang="en" sz="1800" dirty="0" smtClean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 plamer cutaenous branch of the median </a:t>
            </a:r>
            <a:r>
              <a:rPr lang="en" sz="1800" dirty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which is superficial to the flexor </a:t>
            </a:r>
            <a:r>
              <a:rPr lang="en" sz="1800" dirty="0" smtClean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retin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ac</a:t>
            </a:r>
            <a:r>
              <a:rPr lang="en" sz="1800" dirty="0" err="1" smtClean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ul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um</a:t>
            </a:r>
            <a:r>
              <a:rPr lang="en" sz="1800" dirty="0" smtClean="0">
                <a:solidFill>
                  <a:schemeClr val="bg1">
                    <a:lumMod val="6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" sz="24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25">
              <a:buClr>
                <a:schemeClr val="dk1"/>
              </a:buClr>
              <a:buSzPct val="100000"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Weakness or atrophy of the         			 thenar muscles </a:t>
            </a:r>
            <a:r>
              <a:rPr lang="en" sz="2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(Ape Hand).</a:t>
            </a:r>
          </a:p>
          <a:p>
            <a:pPr marL="174625">
              <a:buClr>
                <a:schemeClr val="dk1"/>
              </a:buClr>
              <a:buSzPct val="100000"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Inability to </a:t>
            </a:r>
            <a:r>
              <a:rPr lang="en" sz="2400" b="1" i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Oppose</a:t>
            </a: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thumb.</a:t>
            </a:r>
          </a:p>
        </p:txBody>
      </p:sp>
      <p:pic>
        <p:nvPicPr>
          <p:cNvPr id="6" name="Shape 183" descr="https://encrypted-tbn3.gstatic.com/images?q=tbn:ANd9GcSB72l7rkeX1R7e5ff4mIRnipoWKOZW5qdDONQMtyTeTMyNrR3vyg"/>
          <p:cNvPicPr preferRelativeResize="0"/>
          <p:nvPr/>
        </p:nvPicPr>
        <p:blipFill rotWithShape="1">
          <a:blip r:embed="rId5">
            <a:alphaModFix/>
          </a:blip>
          <a:srcRect r="50000"/>
          <a:stretch/>
        </p:blipFill>
        <p:spPr>
          <a:xfrm>
            <a:off x="5347977" y="4688438"/>
            <a:ext cx="3019911" cy="20708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8560099" y="4688438"/>
            <a:ext cx="3455896" cy="2027128"/>
            <a:chOff x="6096000" y="1594269"/>
            <a:chExt cx="5824400" cy="2407200"/>
          </a:xfrm>
        </p:grpSpPr>
        <p:pic>
          <p:nvPicPr>
            <p:cNvPr id="7" name="Shape 184" descr="https://encrypted-tbn3.gstatic.com/images?q=tbn:ANd9GcQUp-ZUIWyVseGGo1xzrG9cGqJUQoYK-FG0SMShDWDgU44rGJH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096000" y="1594269"/>
              <a:ext cx="5824400" cy="2407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cxnSp>
          <p:nvCxnSpPr>
            <p:cNvPr id="8" name="Shape 186"/>
            <p:cNvCxnSpPr/>
            <p:nvPr/>
          </p:nvCxnSpPr>
          <p:spPr>
            <a:xfrm rot="10800000" flipH="1">
              <a:off x="7861233" y="2440667"/>
              <a:ext cx="598800" cy="718800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/>
              <a:headEnd type="none" w="med" len="med"/>
              <a:tailEnd type="triangle" w="lg" len="lg"/>
            </a:ln>
          </p:spPr>
        </p:cxnSp>
      </p:grpSp>
      <p:sp>
        <p:nvSpPr>
          <p:cNvPr id="3" name="TextBox 2"/>
          <p:cNvSpPr txBox="1"/>
          <p:nvPr/>
        </p:nvSpPr>
        <p:spPr>
          <a:xfrm>
            <a:off x="753035" y="5823551"/>
            <a:ext cx="44027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*Paresthesia: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a sensation of pricking, tingling, or creeping on the skin usually associated with injury or irritation of a sensory nerve or nerve root</a:t>
            </a:r>
          </a:p>
        </p:txBody>
      </p:sp>
    </p:spTree>
    <p:extLst>
      <p:ext uri="{BB962C8B-B14F-4D97-AF65-F5344CB8AC3E}">
        <p14:creationId xmlns:p14="http://schemas.microsoft.com/office/powerpoint/2010/main" val="77365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11118" y="741079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sz="3600" b="1" dirty="0"/>
              <a:t>Palmar Aponeurosis: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525412" y="1587304"/>
            <a:ext cx="6050514" cy="4555200"/>
          </a:xfrm>
          <a:prstGeom prst="rect">
            <a:avLst/>
          </a:prstGeom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" sz="1867" dirty="0">
                <a:solidFill>
                  <a:srgbClr val="FF0000"/>
                </a:solidFill>
              </a:rPr>
              <a:t>The thickened deep fascia of the palm.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" sz="1867" dirty="0">
                <a:solidFill>
                  <a:schemeClr val="dk1"/>
                </a:solidFill>
              </a:rPr>
              <a:t>It is triangular in shape, occupies the central area of the palm.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" sz="1867" dirty="0">
                <a:solidFill>
                  <a:schemeClr val="dk1"/>
                </a:solidFill>
              </a:rPr>
              <a:t>It has:</a:t>
            </a:r>
          </a:p>
          <a:p>
            <a:pPr marL="631825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" sz="1867" b="1" u="sng" dirty="0"/>
              <a:t>Apex</a:t>
            </a:r>
            <a:r>
              <a:rPr lang="en" sz="1867" b="1" dirty="0"/>
              <a:t>:</a:t>
            </a:r>
            <a:r>
              <a:rPr lang="en" sz="1867" dirty="0"/>
              <a:t> </a:t>
            </a:r>
            <a:r>
              <a:rPr lang="en" sz="1867" dirty="0">
                <a:solidFill>
                  <a:schemeClr val="dk1"/>
                </a:solidFill>
              </a:rPr>
              <a:t>attached to the distal border of flexor retinaculum and receives the </a:t>
            </a:r>
            <a:r>
              <a:rPr lang="en" sz="1867" b="1" dirty="0">
                <a:solidFill>
                  <a:schemeClr val="dk1"/>
                </a:solidFill>
              </a:rPr>
              <a:t>insertion</a:t>
            </a:r>
            <a:r>
              <a:rPr lang="en" sz="1867" dirty="0">
                <a:solidFill>
                  <a:schemeClr val="dk1"/>
                </a:solidFill>
              </a:rPr>
              <a:t> of </a:t>
            </a:r>
            <a:r>
              <a:rPr lang="en" sz="1867" dirty="0"/>
              <a:t>palmaris longus tendon.</a:t>
            </a:r>
          </a:p>
          <a:p>
            <a:pPr marL="631825">
              <a:lnSpc>
                <a:spcPct val="100000"/>
              </a:lnSpc>
              <a:buClr>
                <a:schemeClr val="dk1"/>
              </a:buClr>
              <a:buSzPct val="100000"/>
            </a:pPr>
            <a:r>
              <a:rPr lang="en" sz="1867" b="1" u="sng" dirty="0"/>
              <a:t>Base</a:t>
            </a:r>
            <a:r>
              <a:rPr lang="en" sz="1867" b="1" dirty="0"/>
              <a:t>: </a:t>
            </a:r>
            <a:r>
              <a:rPr lang="en" sz="1867" dirty="0">
                <a:solidFill>
                  <a:schemeClr val="dk1"/>
                </a:solidFill>
              </a:rPr>
              <a:t>divides at the bases of the fingers into four slips that pass into the fingers.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" sz="1867" dirty="0">
                <a:solidFill>
                  <a:schemeClr val="dk1"/>
                </a:solidFill>
              </a:rPr>
              <a:t>Function:</a:t>
            </a:r>
          </a:p>
          <a:p>
            <a:pPr marL="609585" indent="-423323">
              <a:lnSpc>
                <a:spcPct val="100000"/>
              </a:lnSpc>
              <a:buClr>
                <a:schemeClr val="dk1"/>
              </a:buClr>
              <a:buSzPct val="100000"/>
              <a:buAutoNum type="arabicPeriod"/>
            </a:pPr>
            <a:r>
              <a:rPr lang="en" sz="1867" dirty="0">
                <a:solidFill>
                  <a:schemeClr val="dk1"/>
                </a:solidFill>
              </a:rPr>
              <a:t>Firmly attached to the overlying skin and improves the grip </a:t>
            </a:r>
            <a:r>
              <a:rPr lang="en" sz="1867" dirty="0">
                <a:solidFill>
                  <a:srgbClr val="999999"/>
                </a:solidFill>
              </a:rPr>
              <a:t>(it’s deeply concave and not superficial in order to hold stuff easily)</a:t>
            </a:r>
          </a:p>
          <a:p>
            <a:pPr marL="609585" indent="-423323">
              <a:lnSpc>
                <a:spcPct val="100000"/>
              </a:lnSpc>
              <a:buClr>
                <a:schemeClr val="dk1"/>
              </a:buClr>
              <a:buSzPct val="100000"/>
              <a:buAutoNum type="arabicPeriod"/>
            </a:pPr>
            <a:r>
              <a:rPr lang="en" sz="1867" dirty="0">
                <a:solidFill>
                  <a:schemeClr val="dk1"/>
                </a:solidFill>
              </a:rPr>
              <a:t>Protects the underlying tendons, vessels &amp; nerves. </a:t>
            </a:r>
          </a:p>
          <a:p>
            <a:pPr marL="609585" indent="-423323">
              <a:lnSpc>
                <a:spcPct val="100000"/>
              </a:lnSpc>
              <a:buClr>
                <a:schemeClr val="dk1"/>
              </a:buClr>
              <a:buSzPct val="100000"/>
              <a:buAutoNum type="arabicPeriod"/>
            </a:pPr>
            <a:r>
              <a:rPr lang="en" sz="1867" dirty="0">
                <a:solidFill>
                  <a:schemeClr val="dk1"/>
                </a:solidFill>
              </a:rPr>
              <a:t>Gives </a:t>
            </a:r>
            <a:r>
              <a:rPr lang="en" sz="1867" u="sng" dirty="0">
                <a:solidFill>
                  <a:schemeClr val="dk1"/>
                </a:solidFill>
              </a:rPr>
              <a:t>origin</a:t>
            </a:r>
            <a:r>
              <a:rPr lang="en" sz="1867" dirty="0">
                <a:solidFill>
                  <a:schemeClr val="dk1"/>
                </a:solidFill>
              </a:rPr>
              <a:t> to </a:t>
            </a:r>
            <a:r>
              <a:rPr lang="en" sz="1867" b="1" dirty="0">
                <a:solidFill>
                  <a:schemeClr val="dk1"/>
                </a:solidFill>
              </a:rPr>
              <a:t>palmaris brevis muscle</a:t>
            </a:r>
            <a:r>
              <a:rPr lang="en" sz="1867" dirty="0">
                <a:solidFill>
                  <a:schemeClr val="dk1"/>
                </a:solidFill>
              </a:rPr>
              <a:t>.</a:t>
            </a:r>
          </a:p>
          <a:p>
            <a:pPr>
              <a:lnSpc>
                <a:spcPct val="100000"/>
              </a:lnSpc>
              <a:buNone/>
            </a:pPr>
            <a:endParaRPr sz="1867" dirty="0">
              <a:solidFill>
                <a:schemeClr val="dk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967430" y="2096328"/>
            <a:ext cx="4906324" cy="3053896"/>
            <a:chOff x="7559100" y="76466"/>
            <a:chExt cx="4509933" cy="2804401"/>
          </a:xfrm>
        </p:grpSpPr>
        <p:pic>
          <p:nvPicPr>
            <p:cNvPr id="193" name="Shape 193" descr="Screen Shot 2016-12-26 at 9.02.27 AM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559101" y="76466"/>
              <a:ext cx="4509932" cy="2804399"/>
            </a:xfrm>
            <a:prstGeom prst="rect">
              <a:avLst/>
            </a:prstGeom>
            <a:noFill/>
            <a:ln w="9525" cap="flat" cmpd="sng">
              <a:noFill/>
              <a:prstDash val="dash"/>
              <a:round/>
              <a:headEnd type="none" w="med" len="med"/>
              <a:tailEnd type="none" w="med" len="med"/>
            </a:ln>
          </p:spPr>
        </p:pic>
        <p:sp>
          <p:nvSpPr>
            <p:cNvPr id="194" name="Shape 194"/>
            <p:cNvSpPr/>
            <p:nvPr/>
          </p:nvSpPr>
          <p:spPr>
            <a:xfrm>
              <a:off x="7559100" y="2498467"/>
              <a:ext cx="1504000" cy="382400"/>
            </a:xfrm>
            <a:prstGeom prst="rect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cxnSp>
          <p:nvCxnSpPr>
            <p:cNvPr id="195" name="Shape 195"/>
            <p:cNvCxnSpPr/>
            <p:nvPr/>
          </p:nvCxnSpPr>
          <p:spPr>
            <a:xfrm flipH="1">
              <a:off x="9152300" y="1402133"/>
              <a:ext cx="994400" cy="12800"/>
            </a:xfrm>
            <a:prstGeom prst="straightConnector1">
              <a:avLst/>
            </a:prstGeom>
            <a:noFill/>
            <a:ln w="28575" cap="flat" cmpd="sng">
              <a:solidFill>
                <a:srgbClr val="17B038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6" name="Shape 196"/>
            <p:cNvCxnSpPr/>
            <p:nvPr/>
          </p:nvCxnSpPr>
          <p:spPr>
            <a:xfrm flipH="1">
              <a:off x="9152300" y="2242767"/>
              <a:ext cx="1082800" cy="13600"/>
            </a:xfrm>
            <a:prstGeom prst="straightConnector1">
              <a:avLst/>
            </a:prstGeom>
            <a:noFill/>
            <a:ln w="28575" cap="flat" cmpd="sng">
              <a:solidFill>
                <a:srgbClr val="17B038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197" name="Shape 197"/>
            <p:cNvSpPr/>
            <p:nvPr/>
          </p:nvSpPr>
          <p:spPr>
            <a:xfrm>
              <a:off x="7559100" y="1465933"/>
              <a:ext cx="1274800" cy="662800"/>
            </a:xfrm>
            <a:prstGeom prst="rect">
              <a:avLst/>
            </a:prstGeom>
            <a:noFill/>
            <a:ln w="19050" cap="flat" cmpd="sng">
              <a:solidFill>
                <a:srgbClr val="17B038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5298141" y="3373679"/>
            <a:ext cx="7933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304363" y="3651994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6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egionalallianceforhealthyschools.files.wordpress.com/2012/12/hand-gripping-stress-b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99" y="4689971"/>
            <a:ext cx="2385433" cy="178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246277" y="998279"/>
            <a:ext cx="11360800" cy="7636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sz="3600" b="1" dirty="0"/>
              <a:t>Palmaris Brevis:</a:t>
            </a:r>
          </a:p>
        </p:txBody>
      </p:sp>
      <p:graphicFrame>
        <p:nvGraphicFramePr>
          <p:cNvPr id="203" name="Shape 203"/>
          <p:cNvGraphicFramePr/>
          <p:nvPr>
            <p:extLst>
              <p:ext uri="{D42A27DB-BD31-4B8C-83A1-F6EECF244321}">
                <p14:modId xmlns:p14="http://schemas.microsoft.com/office/powerpoint/2010/main" val="3879217651"/>
              </p:ext>
            </p:extLst>
          </p:nvPr>
        </p:nvGraphicFramePr>
        <p:xfrm>
          <a:off x="246277" y="1960171"/>
          <a:ext cx="8721468" cy="234670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120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86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06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400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000" b="1" dirty="0"/>
                        <a:t>Origin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000" b="1"/>
                        <a:t>Insertion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000" b="1"/>
                        <a:t>Nerve supply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000" b="1"/>
                        <a:t>Action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98101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000" dirty="0"/>
                        <a:t>Flexor retinaculum (FR) &amp;  Palmar aponeurosis (PA)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000" dirty="0"/>
                        <a:t>Skin of the palm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000" dirty="0"/>
                        <a:t>Ulnar nerve (superficial branch)</a:t>
                      </a: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2000" dirty="0"/>
                        <a:t>Corrugation* of skin to improve grip. </a:t>
                      </a:r>
                      <a:endParaRPr lang="en" sz="2000" dirty="0">
                        <a:solidFill>
                          <a:srgbClr val="999999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04" name="Shape 204" descr="be8269feed0642298d3d37fbfe8bac3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67745" y="1099395"/>
            <a:ext cx="3005600" cy="470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494930" y="4795080"/>
            <a:ext cx="258039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dirty="0">
                <a:solidFill>
                  <a:srgbClr val="999999"/>
                </a:solidFill>
              </a:rPr>
              <a:t>(the contractions appear on the skin since it’s a superficial muscle)</a:t>
            </a:r>
          </a:p>
          <a:p>
            <a:pPr lvl="0"/>
            <a:endParaRPr lang="en-GB" sz="700" dirty="0"/>
          </a:p>
          <a:p>
            <a:pPr lvl="0"/>
            <a:r>
              <a:rPr lang="en-GB" dirty="0">
                <a:solidFill>
                  <a:srgbClr val="999999"/>
                </a:solidFill>
              </a:rPr>
              <a:t>corrugation*:shaped into alternate ridges and groove</a:t>
            </a:r>
          </a:p>
          <a:p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4446369" y="5625448"/>
            <a:ext cx="812154" cy="708515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392271" y="5806194"/>
            <a:ext cx="1102659" cy="177747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4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0A15203-0B52-4DEE-9B55-0B2C9E1B219F}" vid="{CB135D82-6777-4E67-92B9-A77662C7A83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Anatomy</Template>
  <TotalTime>512</TotalTime>
  <Words>1978</Words>
  <Application>Microsoft Office PowerPoint</Application>
  <PresentationFormat>Widescreen</PresentationFormat>
  <Paragraphs>360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Hand and Wrist</vt:lpstr>
      <vt:lpstr>Objectives</vt:lpstr>
      <vt:lpstr>PowerPoint Presentation</vt:lpstr>
      <vt:lpstr>Retinacula</vt:lpstr>
      <vt:lpstr>PowerPoint Presentation</vt:lpstr>
      <vt:lpstr>Carpal Tunnel</vt:lpstr>
      <vt:lpstr>Carpal Tunnel Syndrome </vt:lpstr>
      <vt:lpstr>Palmar Aponeurosis:</vt:lpstr>
      <vt:lpstr>Palmaris Brevis:</vt:lpstr>
      <vt:lpstr>Short Muscles of Thumb &amp; Little Finger: (explained in the next slide)</vt:lpstr>
      <vt:lpstr>Short Muscles of Thumb &amp; Little Finger:</vt:lpstr>
      <vt:lpstr>Short Muscles of Thumb &amp; Little Finger: </vt:lpstr>
      <vt:lpstr>Movements of the Thumb</vt:lpstr>
      <vt:lpstr>Insertion of Flexor Digitorum Superficialis &amp; Profundus</vt:lpstr>
      <vt:lpstr>Fibrous Flexor (Digital) &amp; Synovial Flexor Sheaths: </vt:lpstr>
      <vt:lpstr>Muscles of the hand </vt:lpstr>
      <vt:lpstr>Muscles of the hand </vt:lpstr>
      <vt:lpstr>Action of Lumbricals &amp; Interossei</vt:lpstr>
      <vt:lpstr>Extensor Expansion</vt:lpstr>
      <vt:lpstr>Summary</vt:lpstr>
      <vt:lpstr>Questions</vt:lpstr>
      <vt:lpstr>Questions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and Wrist</dc:title>
  <dc:creator>Jawaher AbdulMohsen</dc:creator>
  <cp:lastModifiedBy>Jawaher AbdulMohsen</cp:lastModifiedBy>
  <cp:revision>42</cp:revision>
  <dcterms:created xsi:type="dcterms:W3CDTF">2017-01-01T09:47:48Z</dcterms:created>
  <dcterms:modified xsi:type="dcterms:W3CDTF">2017-01-04T01:17:38Z</dcterms:modified>
</cp:coreProperties>
</file>