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29"/>
  </p:notesMasterIdLst>
  <p:sldIdLst>
    <p:sldId id="256" r:id="rId2"/>
    <p:sldId id="272" r:id="rId3"/>
    <p:sldId id="301" r:id="rId4"/>
    <p:sldId id="274" r:id="rId5"/>
    <p:sldId id="275" r:id="rId6"/>
    <p:sldId id="276" r:id="rId7"/>
    <p:sldId id="277" r:id="rId8"/>
    <p:sldId id="278" r:id="rId9"/>
    <p:sldId id="279" r:id="rId10"/>
    <p:sldId id="298" r:id="rId11"/>
    <p:sldId id="282" r:id="rId12"/>
    <p:sldId id="283" r:id="rId13"/>
    <p:sldId id="281" r:id="rId14"/>
    <p:sldId id="284" r:id="rId15"/>
    <p:sldId id="285" r:id="rId16"/>
    <p:sldId id="286" r:id="rId17"/>
    <p:sldId id="287" r:id="rId18"/>
    <p:sldId id="288" r:id="rId19"/>
    <p:sldId id="289" r:id="rId20"/>
    <p:sldId id="302" r:id="rId21"/>
    <p:sldId id="291" r:id="rId22"/>
    <p:sldId id="292" r:id="rId23"/>
    <p:sldId id="303" r:id="rId24"/>
    <p:sldId id="305" r:id="rId25"/>
    <p:sldId id="295" r:id="rId26"/>
    <p:sldId id="304" r:id="rId27"/>
    <p:sldId id="27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ＭＳ Ｐゴシック" panose="020B0600070205080204" pitchFamily="34" charset="-128"/>
      <p:regular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CCF3"/>
    <a:srgbClr val="38761D"/>
    <a:srgbClr val="C27BA0"/>
    <a:srgbClr val="1155CC"/>
    <a:srgbClr val="BF9000"/>
    <a:srgbClr val="CC0099"/>
    <a:srgbClr val="506AC8"/>
    <a:srgbClr val="7BBF26"/>
    <a:srgbClr val="8D9EDB"/>
    <a:srgbClr val="7085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4434" autoAdjust="0"/>
  </p:normalViewPr>
  <p:slideViewPr>
    <p:cSldViewPr snapToGrid="0">
      <p:cViewPr varScale="1">
        <p:scale>
          <a:sx n="67" d="100"/>
          <a:sy n="67" d="100"/>
        </p:scale>
        <p:origin x="70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8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706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7223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206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1880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4928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517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440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019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31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7918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90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103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7791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895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8683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878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7632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902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33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093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969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4493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7686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presentation/d/140VDDhoTo3PgOLIvTXFmLpQ1NNY7bZ5aGvCMcmnAirs/edit?usp=sharing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&amp;esrc=s&amp;source=images&amp;cd=&amp;cad=rja&amp;uact=8&amp;ved=0ahUKEwjIodKgiNLJAhVCbhQKHaNlDrIQjRwIBw&amp;url=http://slideplayer.com/slide/3433447/&amp;psig=AFQjCNErPqZ3jLNFd0_QwfZsQoTq9GbZfg&amp;ust=1449863406207506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&amp;esrc=s&amp;source=images&amp;cd=&amp;cad=rja&amp;uact=8&amp;ved=0ahUKEwif7rS-hdLJAhVDVBQKHV-SDYMQjRwIBw&amp;url=http://deansomerset.com/planks-are-the-magic-bullet-for-hip-mobility/&amp;psig=AFQjCNEevJLpzXE2OPN-wzXbpk3Uh6rS0Q&amp;ust=1449862434390249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&amp;esrc=s&amp;source=images&amp;cd=&amp;cad=rja&amp;uact=8&amp;ved=0ahUKEwjIodKgiNLJAhVCbhQKHaNlDrIQjRwIBw&amp;url=http://slideplayer.com/slide/3433447/&amp;psig=AFQjCNErPqZ3jLNFd0_QwfZsQoTq9GbZfg&amp;ust=1449863406207506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hyperlink" Target="https://www.youtube.com/watch?v=kXg3akhbrrg&amp;feature=youtu.be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0" y="5341114"/>
            <a:ext cx="8594516" cy="146304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GB" sz="4800" kern="1200" smtClean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Gluteal Region and Back of Thigh</a:t>
            </a:r>
            <a:endParaRPr lang="en-GB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5" name="Shape 85" descr="Image result for ‫بسم الله الرحمن الرحيم‬‎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1554" y="127112"/>
            <a:ext cx="3669927" cy="36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33122"/>
          <a:stretch/>
        </p:blipFill>
        <p:spPr>
          <a:xfrm>
            <a:off x="0" y="562574"/>
            <a:ext cx="12192000" cy="46932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66744" y="562574"/>
            <a:ext cx="2946400" cy="4703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#Med436 - KS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8"/>
          <a:stretch/>
        </p:blipFill>
        <p:spPr bwMode="auto">
          <a:xfrm>
            <a:off x="8379501" y="2280755"/>
            <a:ext cx="1920882" cy="175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 t="11343" r="9894" b="25826"/>
          <a:stretch/>
        </p:blipFill>
        <p:spPr>
          <a:xfrm>
            <a:off x="8421974" y="562574"/>
            <a:ext cx="1835935" cy="1862353"/>
          </a:xfrm>
          <a:prstGeom prst="rect">
            <a:avLst/>
          </a:prstGeom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8536534" y="5392689"/>
            <a:ext cx="2766400" cy="1252522"/>
            <a:chOff x="8563428" y="5284999"/>
            <a:chExt cx="2766400" cy="1252522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52522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 smtClean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 smtClean="0">
                  <a:solidFill>
                    <a:srgbClr val="FF0000"/>
                  </a:solidFill>
                </a:rPr>
                <a:t>Important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</a:t>
              </a:r>
              <a:r>
                <a:rPr lang="en-US" sz="1600" b="1" dirty="0" smtClean="0">
                  <a:solidFill>
                    <a:srgbClr val="92D050"/>
                  </a:solidFill>
                </a:rPr>
                <a:t>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 smtClean="0">
                  <a:solidFill>
                    <a:schemeClr val="bg1">
                      <a:lumMod val="65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057" y="3895468"/>
            <a:ext cx="1725771" cy="14367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91499" y="6486787"/>
            <a:ext cx="1244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  <a:hlinkClick r:id="rId8"/>
              </a:rPr>
              <a:t>Editing File</a:t>
            </a:r>
            <a:endParaRPr lang="en-GB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80162" y="3168936"/>
            <a:ext cx="2598589" cy="3417667"/>
            <a:chOff x="5917001" y="3429001"/>
            <a:chExt cx="2928567" cy="3428999"/>
          </a:xfrm>
        </p:grpSpPr>
        <p:pic>
          <p:nvPicPr>
            <p:cNvPr id="11" name="Shape 2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17001" y="3429001"/>
              <a:ext cx="2928567" cy="34289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6073267" y="3637767"/>
              <a:ext cx="806000" cy="1497333"/>
              <a:chOff x="6073267" y="3637767"/>
              <a:chExt cx="806000" cy="1497333"/>
            </a:xfrm>
          </p:grpSpPr>
          <p:sp>
            <p:nvSpPr>
              <p:cNvPr id="13" name="Shape 222"/>
              <p:cNvSpPr/>
              <p:nvPr/>
            </p:nvSpPr>
            <p:spPr>
              <a:xfrm>
                <a:off x="6073267" y="4128433"/>
                <a:ext cx="806000" cy="170800"/>
              </a:xfrm>
              <a:prstGeom prst="rect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4" name="Shape 223"/>
              <p:cNvSpPr/>
              <p:nvPr/>
            </p:nvSpPr>
            <p:spPr>
              <a:xfrm>
                <a:off x="6250867" y="4896300"/>
                <a:ext cx="628400" cy="238800"/>
              </a:xfrm>
              <a:prstGeom prst="rect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  <p:sp>
            <p:nvSpPr>
              <p:cNvPr id="15" name="Shape 224"/>
              <p:cNvSpPr/>
              <p:nvPr/>
            </p:nvSpPr>
            <p:spPr>
              <a:xfrm>
                <a:off x="6073267" y="3637767"/>
                <a:ext cx="806000" cy="170800"/>
              </a:xfrm>
              <a:prstGeom prst="rect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121900" tIns="121900" rIns="121900" bIns="121900" anchor="ctr" anchorCtr="0">
                <a:noAutofit/>
              </a:bodyPr>
              <a:lstStyle/>
              <a:p>
                <a:endParaRPr sz="1867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9326829" y="3184978"/>
            <a:ext cx="2608497" cy="3401625"/>
            <a:chOff x="8845567" y="3429001"/>
            <a:chExt cx="3232367" cy="3428999"/>
          </a:xfrm>
        </p:grpSpPr>
        <p:pic>
          <p:nvPicPr>
            <p:cNvPr id="12" name="Shape 2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845567" y="3429001"/>
              <a:ext cx="3232367" cy="3428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Shape 226"/>
            <p:cNvSpPr/>
            <p:nvPr/>
          </p:nvSpPr>
          <p:spPr>
            <a:xfrm>
              <a:off x="8845567" y="4160833"/>
              <a:ext cx="963600" cy="8716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80162" y="423327"/>
            <a:ext cx="5255164" cy="2729567"/>
            <a:chOff x="5917000" y="0"/>
            <a:chExt cx="6160933" cy="3429000"/>
          </a:xfrm>
        </p:grpSpPr>
        <p:pic>
          <p:nvPicPr>
            <p:cNvPr id="10" name="Shape 2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17000" y="0"/>
              <a:ext cx="6160933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Shape 225"/>
            <p:cNvSpPr/>
            <p:nvPr/>
          </p:nvSpPr>
          <p:spPr>
            <a:xfrm>
              <a:off x="8039567" y="1391067"/>
              <a:ext cx="806000" cy="1708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" name="Shape 227"/>
            <p:cNvSpPr/>
            <p:nvPr/>
          </p:nvSpPr>
          <p:spPr>
            <a:xfrm>
              <a:off x="11121833" y="558400"/>
              <a:ext cx="806000" cy="1708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" name="Shape 228"/>
            <p:cNvSpPr/>
            <p:nvPr/>
          </p:nvSpPr>
          <p:spPr>
            <a:xfrm>
              <a:off x="11121833" y="1305567"/>
              <a:ext cx="806000" cy="1708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23" name="Shape 218"/>
          <p:cNvSpPr txBox="1">
            <a:spLocks/>
          </p:cNvSpPr>
          <p:nvPr/>
        </p:nvSpPr>
        <p:spPr>
          <a:xfrm>
            <a:off x="376226" y="1589936"/>
            <a:ext cx="5866118" cy="4490021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67"/>
              </a:spcBef>
              <a:buClr>
                <a:schemeClr val="dk1"/>
              </a:buClr>
              <a:buSzPct val="78571"/>
              <a:buFont typeface="Arial" panose="020B0604020202020204" pitchFamily="34" charset="0"/>
              <a:buNone/>
            </a:pPr>
            <a:r>
              <a:rPr lang="en-GB" sz="2400" u="sng" dirty="0" smtClean="0">
                <a:solidFill>
                  <a:srgbClr val="000000"/>
                </a:solidFill>
              </a:rPr>
              <a:t>Gluteus </a:t>
            </a:r>
            <a:r>
              <a:rPr lang="en-GB" sz="2400" u="sng" dirty="0" err="1" smtClean="0">
                <a:solidFill>
                  <a:srgbClr val="000000"/>
                </a:solidFill>
              </a:rPr>
              <a:t>minimus</a:t>
            </a:r>
            <a:r>
              <a:rPr lang="en-GB" sz="2400" dirty="0" smtClean="0">
                <a:solidFill>
                  <a:srgbClr val="000000"/>
                </a:solidFill>
              </a:rPr>
              <a:t>: 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anterior</a:t>
            </a:r>
            <a:r>
              <a:rPr lang="en-GB" sz="2400" dirty="0" smtClean="0">
                <a:solidFill>
                  <a:srgbClr val="000000"/>
                </a:solidFill>
              </a:rPr>
              <a:t> surface of the </a:t>
            </a:r>
            <a:r>
              <a:rPr lang="en-GB" sz="2400" dirty="0" smtClean="0">
                <a:solidFill>
                  <a:srgbClr val="FF0000"/>
                </a:solidFill>
              </a:rPr>
              <a:t>greater trochanter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Font typeface="Arial" panose="020B0604020202020204" pitchFamily="34" charset="0"/>
              <a:buNone/>
            </a:pPr>
            <a:r>
              <a:rPr lang="en-GB" sz="2400" u="sng" dirty="0" smtClean="0">
                <a:solidFill>
                  <a:srgbClr val="000000"/>
                </a:solidFill>
              </a:rPr>
              <a:t>Gluteus </a:t>
            </a:r>
            <a:r>
              <a:rPr lang="en-GB" sz="2400" u="sng" dirty="0" err="1" smtClean="0">
                <a:solidFill>
                  <a:srgbClr val="000000"/>
                </a:solidFill>
              </a:rPr>
              <a:t>medius</a:t>
            </a:r>
            <a:r>
              <a:rPr lang="en-GB" sz="2400" dirty="0" smtClean="0">
                <a:solidFill>
                  <a:srgbClr val="000000"/>
                </a:solidFill>
              </a:rPr>
              <a:t>: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lateral</a:t>
            </a:r>
            <a:r>
              <a:rPr lang="en-GB" sz="2400" dirty="0" smtClean="0">
                <a:solidFill>
                  <a:srgbClr val="000000"/>
                </a:solidFill>
              </a:rPr>
              <a:t> surface of the </a:t>
            </a:r>
            <a:r>
              <a:rPr lang="en-GB" sz="2400" dirty="0" smtClean="0">
                <a:solidFill>
                  <a:srgbClr val="FF0000"/>
                </a:solidFill>
              </a:rPr>
              <a:t>greater trochanter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Font typeface="Arial" panose="020B0604020202020204" pitchFamily="34" charset="0"/>
              <a:buNone/>
            </a:pPr>
            <a:r>
              <a:rPr lang="en-GB" sz="2400" u="sng" dirty="0" smtClean="0">
                <a:solidFill>
                  <a:srgbClr val="000000"/>
                </a:solidFill>
              </a:rPr>
              <a:t>Gluteus maximus</a:t>
            </a:r>
            <a:r>
              <a:rPr lang="en-GB" sz="2400" dirty="0" smtClean="0">
                <a:solidFill>
                  <a:srgbClr val="000000"/>
                </a:solidFill>
              </a:rPr>
              <a:t>: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Main insertion: 1. </a:t>
            </a:r>
            <a:r>
              <a:rPr lang="en-GB" sz="2400" dirty="0" smtClean="0">
                <a:solidFill>
                  <a:srgbClr val="FF0000"/>
                </a:solidFill>
              </a:rPr>
              <a:t>iliotibial tract 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rgbClr val="92D050"/>
                </a:solidFill>
              </a:rPr>
              <a:t>(iliotibial tract : thickening of the lateral part of deep fascia of the thigh)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Font typeface="Arial" panose="020B0604020202020204" pitchFamily="34" charset="0"/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Other insertion: 2. </a:t>
            </a:r>
            <a:r>
              <a:rPr lang="en-GB" sz="2400" dirty="0" smtClean="0">
                <a:solidFill>
                  <a:srgbClr val="FF0000"/>
                </a:solidFill>
              </a:rPr>
              <a:t>gluteal tuberosity</a:t>
            </a:r>
            <a:r>
              <a:rPr lang="en-GB" sz="2400" dirty="0" smtClean="0">
                <a:solidFill>
                  <a:srgbClr val="000000"/>
                </a:solidFill>
              </a:rPr>
              <a:t> of the femur.</a:t>
            </a:r>
          </a:p>
        </p:txBody>
      </p:sp>
      <p:sp>
        <p:nvSpPr>
          <p:cNvPr id="27" name="Shape 206"/>
          <p:cNvSpPr txBox="1">
            <a:spLocks noGrp="1"/>
          </p:cNvSpPr>
          <p:nvPr>
            <p:ph type="title"/>
          </p:nvPr>
        </p:nvSpPr>
        <p:spPr>
          <a:xfrm>
            <a:off x="414031" y="61303"/>
            <a:ext cx="11280663" cy="1270191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3200" b="1" dirty="0"/>
              <a:t>Glutei </a:t>
            </a:r>
            <a:r>
              <a:rPr lang="en" sz="3200" b="1" dirty="0" smtClean="0"/>
              <a:t>Muscles</a:t>
            </a:r>
            <a:br>
              <a:rPr lang="en" sz="3200" b="1" dirty="0" smtClean="0"/>
            </a:br>
            <a:r>
              <a:rPr lang="en" sz="2800" dirty="0" smtClean="0"/>
              <a:t>Insertions</a:t>
            </a:r>
            <a:endParaRPr lang="en" sz="2800" dirty="0"/>
          </a:p>
        </p:txBody>
      </p:sp>
    </p:spTree>
    <p:extLst>
      <p:ext uri="{BB962C8B-B14F-4D97-AF65-F5344CB8AC3E}">
        <p14:creationId xmlns:p14="http://schemas.microsoft.com/office/powerpoint/2010/main" val="212441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 descr="a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8301" y="840054"/>
            <a:ext cx="6477000" cy="483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 descr="Picture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200" y="1366158"/>
            <a:ext cx="5388400" cy="516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 rotWithShape="1">
          <a:blip r:embed="rId5">
            <a:alphaModFix/>
          </a:blip>
          <a:srcRect l="18938" r="17992"/>
          <a:stretch/>
        </p:blipFill>
        <p:spPr>
          <a:xfrm>
            <a:off x="5572600" y="5187916"/>
            <a:ext cx="1322000" cy="16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206"/>
          <p:cNvSpPr txBox="1">
            <a:spLocks noGrp="1"/>
          </p:cNvSpPr>
          <p:nvPr>
            <p:ph type="title"/>
          </p:nvPr>
        </p:nvSpPr>
        <p:spPr>
          <a:xfrm>
            <a:off x="184200" y="95967"/>
            <a:ext cx="11280663" cy="1270191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3200" b="1" dirty="0"/>
              <a:t>Glutei </a:t>
            </a:r>
            <a:r>
              <a:rPr lang="en" sz="3200" b="1" dirty="0" smtClean="0"/>
              <a:t>Muscles</a:t>
            </a:r>
            <a:br>
              <a:rPr lang="en" sz="3200" b="1" dirty="0" smtClean="0"/>
            </a:br>
            <a:r>
              <a:rPr lang="en" sz="2800" dirty="0" smtClean="0"/>
              <a:t>Nerve Supply &amp; Actions</a:t>
            </a:r>
            <a:endParaRPr lang="en" sz="2800" dirty="0"/>
          </a:p>
        </p:txBody>
      </p:sp>
    </p:spTree>
    <p:extLst>
      <p:ext uri="{BB962C8B-B14F-4D97-AF65-F5344CB8AC3E}">
        <p14:creationId xmlns:p14="http://schemas.microsoft.com/office/powerpoint/2010/main" val="32758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286329" y="-34707"/>
            <a:ext cx="10938164" cy="1325563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Continued...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idx="1"/>
          </p:nvPr>
        </p:nvSpPr>
        <p:spPr>
          <a:xfrm>
            <a:off x="347865" y="1088065"/>
            <a:ext cx="4562000" cy="5285600"/>
          </a:xfrm>
          <a:prstGeom prst="round2DiagRect">
            <a:avLst>
              <a:gd name="adj1" fmla="val 31026"/>
              <a:gd name="adj2" fmla="val 1141"/>
            </a:avLst>
          </a:prstGeom>
          <a:solidFill>
            <a:srgbClr val="FFF6DD"/>
          </a:solidFill>
          <a:ln>
            <a:noFill/>
          </a:ln>
        </p:spPr>
        <p:txBody>
          <a:bodyPr vert="horz" lIns="91433" tIns="45700" rIns="91433" bIns="45700" rtlCol="0" anchor="t" anchorCtr="0">
            <a:no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None/>
            </a:pPr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Right pelvic tilt (the left side of the pelvis is elevated higher than the right side) as in picture.</a:t>
            </a:r>
          </a:p>
          <a:p>
            <a:pPr marL="0" indent="0" algn="ctr">
              <a:lnSpc>
                <a:spcPct val="80000"/>
              </a:lnSpc>
              <a:spcBef>
                <a:spcPts val="1067"/>
              </a:spcBef>
              <a:buClr>
                <a:schemeClr val="dk1"/>
              </a:buClr>
              <a:buSzPct val="25000"/>
              <a:buNone/>
            </a:pPr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requires a muscular effort by the hip abductors (glutei medii and minimi of  opposite side) to pull the pelvis up.</a:t>
            </a:r>
          </a:p>
          <a:p>
            <a:pPr marL="0" indent="0" algn="ctr">
              <a:lnSpc>
                <a:spcPct val="80000"/>
              </a:lnSpc>
              <a:spcBef>
                <a:spcPts val="1067"/>
              </a:spcBef>
              <a:buClr>
                <a:schemeClr val="dk1"/>
              </a:buClr>
              <a:buSzPct val="25000"/>
              <a:buNone/>
            </a:pPr>
            <a:r>
              <a:rPr lang="en" sz="1600" dirty="0">
                <a:solidFill>
                  <a:srgbClr val="A5A5A5"/>
                </a:solidFill>
              </a:rPr>
              <a:t>Trendelenburg</a:t>
            </a:r>
            <a:r>
              <a:rPr lang="en" sz="1600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gait: is an abnormal gait that is usually found in people with weak abductor muscles of the hip which are supplied by the superior gluteal nerve</a:t>
            </a:r>
          </a:p>
          <a:p>
            <a:pPr marL="0" indent="0" algn="ctr">
              <a:lnSpc>
                <a:spcPct val="80000"/>
              </a:lnSpc>
              <a:spcBef>
                <a:spcPts val="1067"/>
              </a:spcBef>
              <a:buClr>
                <a:srgbClr val="A5A5A5"/>
              </a:buClr>
              <a:buSzPct val="25000"/>
              <a:buNone/>
            </a:pPr>
            <a:endParaRPr sz="1867" dirty="0">
              <a:solidFill>
                <a:srgbClr val="A5A5A5"/>
              </a:solidFill>
            </a:endParaRPr>
          </a:p>
          <a:p>
            <a:pPr marL="0" indent="0" algn="ctr">
              <a:lnSpc>
                <a:spcPct val="80000"/>
              </a:lnSpc>
              <a:spcBef>
                <a:spcPts val="1067"/>
              </a:spcBef>
              <a:buClr>
                <a:schemeClr val="dk1"/>
              </a:buClr>
              <a:buSzPct val="25000"/>
              <a:buNone/>
            </a:pPr>
            <a:endParaRPr sz="18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 algn="ctr">
              <a:spcBef>
                <a:spcPts val="1067"/>
              </a:spcBef>
              <a:buClr>
                <a:schemeClr val="dk1"/>
              </a:buClr>
              <a:buSzPct val="25000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Shape 248" descr="http://images.slideplayer.com/12/3433447/slides/slide_24.jp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3161"/>
          <a:stretch/>
        </p:blipFill>
        <p:spPr>
          <a:xfrm>
            <a:off x="5062529" y="1139601"/>
            <a:ext cx="6606400" cy="4782000"/>
          </a:xfrm>
          <a:prstGeom prst="round2DiagRect">
            <a:avLst>
              <a:gd name="adj1" fmla="val 0"/>
              <a:gd name="adj2" fmla="val 0"/>
            </a:avLst>
          </a:prstGeom>
          <a:noFill/>
          <a:ln w="28575" cap="flat" cmpd="sng">
            <a:solidFill>
              <a:srgbClr val="FFF2CC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49" name="Shape 249"/>
          <p:cNvGrpSpPr/>
          <p:nvPr/>
        </p:nvGrpSpPr>
        <p:grpSpPr>
          <a:xfrm>
            <a:off x="409590" y="5108821"/>
            <a:ext cx="3943717" cy="1172233"/>
            <a:chOff x="758538" y="4605286"/>
            <a:chExt cx="3943718" cy="1172234"/>
          </a:xfrm>
        </p:grpSpPr>
        <p:grpSp>
          <p:nvGrpSpPr>
            <p:cNvPr id="250" name="Shape 250"/>
            <p:cNvGrpSpPr/>
            <p:nvPr/>
          </p:nvGrpSpPr>
          <p:grpSpPr>
            <a:xfrm>
              <a:off x="758538" y="4605286"/>
              <a:ext cx="3943718" cy="1172234"/>
              <a:chOff x="9018607" y="3503921"/>
              <a:chExt cx="5896224" cy="1752600"/>
            </a:xfrm>
          </p:grpSpPr>
          <p:pic>
            <p:nvPicPr>
              <p:cNvPr id="251" name="Shape 25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018607" y="3503921"/>
                <a:ext cx="1752600" cy="1752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2" name="Shape 252"/>
              <p:cNvSpPr txBox="1"/>
              <p:nvPr/>
            </p:nvSpPr>
            <p:spPr>
              <a:xfrm>
                <a:off x="10947471" y="3574964"/>
                <a:ext cx="3967360" cy="16105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33" tIns="45700" rIns="91433" bIns="45700" anchor="t" anchorCtr="0">
                <a:noAutofit/>
              </a:bodyPr>
              <a:lstStyle/>
              <a:p>
                <a:pPr algn="ctr">
                  <a:buSzPct val="25000"/>
                </a:pPr>
                <a:r>
                  <a:rPr lang="en" sz="2000">
                    <a:solidFill>
                      <a:srgbClr val="A5A5A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Helpful video for understanding </a:t>
                </a:r>
                <a:r>
                  <a:rPr lang="en" sz="1200">
                    <a:solidFill>
                      <a:srgbClr val="A5A5A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https://www.youtube.com/watch?v=DkSTr7K-eAo</a:t>
                </a:r>
              </a:p>
            </p:txBody>
          </p:sp>
        </p:grpSp>
        <p:cxnSp>
          <p:nvCxnSpPr>
            <p:cNvPr id="253" name="Shape 253"/>
            <p:cNvCxnSpPr/>
            <p:nvPr/>
          </p:nvCxnSpPr>
          <p:spPr>
            <a:xfrm rot="10800000">
              <a:off x="2198254" y="4867564"/>
              <a:ext cx="184726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miter/>
              <a:headEnd type="none" w="med" len="med"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30890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3" name="Shape 233"/>
          <p:cNvGraphicFramePr/>
          <p:nvPr>
            <p:extLst>
              <p:ext uri="{D42A27DB-BD31-4B8C-83A1-F6EECF244321}">
                <p14:modId xmlns:p14="http://schemas.microsoft.com/office/powerpoint/2010/main" val="2442637168"/>
              </p:ext>
            </p:extLst>
          </p:nvPr>
        </p:nvGraphicFramePr>
        <p:xfrm>
          <a:off x="320842" y="787000"/>
          <a:ext cx="11492514" cy="565037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555454"/>
                <a:gridCol w="2631536"/>
                <a:gridCol w="2326105"/>
                <a:gridCol w="2983831"/>
                <a:gridCol w="1995588"/>
              </a:tblGrid>
              <a:tr h="60956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000" i="1" dirty="0" smtClean="0">
                          <a:solidFill>
                            <a:schemeClr val="tx1"/>
                          </a:solidFill>
                        </a:rPr>
                        <a:t>Muscle</a:t>
                      </a:r>
                      <a:endParaRPr lang="en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000" i="1">
                          <a:solidFill>
                            <a:schemeClr val="tx1"/>
                          </a:solidFill>
                        </a:rPr>
                        <a:t>Origin </a:t>
                      </a:r>
                      <a:endParaRPr lang="en" sz="2000" b="1" i="1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000" i="1" dirty="0">
                          <a:solidFill>
                            <a:schemeClr val="tx1"/>
                          </a:solidFill>
                        </a:rPr>
                        <a:t>Insertion </a:t>
                      </a:r>
                      <a:endParaRPr lang="en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000" b="0" i="1" dirty="0" smtClean="0">
                          <a:solidFill>
                            <a:schemeClr val="tx1"/>
                          </a:solidFill>
                        </a:rPr>
                        <a:t>Action</a:t>
                      </a:r>
                      <a:endParaRPr lang="en" sz="20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000" b="0" i="1" dirty="0" smtClean="0">
                          <a:solidFill>
                            <a:schemeClr val="tx1"/>
                          </a:solidFill>
                        </a:rPr>
                        <a:t>Nerve</a:t>
                      </a:r>
                      <a:r>
                        <a:rPr lang="en" sz="2000" b="0" i="1" baseline="0" dirty="0" smtClean="0">
                          <a:solidFill>
                            <a:schemeClr val="tx1"/>
                          </a:solidFill>
                        </a:rPr>
                        <a:t> Supply</a:t>
                      </a:r>
                      <a:endParaRPr lang="en" sz="20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</a:tr>
              <a:tr h="1275867">
                <a:tc>
                  <a:txBody>
                    <a:bodyPr/>
                    <a:lstStyle/>
                    <a:p>
                      <a:pPr lvl="0" rtl="0">
                        <a:lnSpc>
                          <a:spcPct val="9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" sz="2000" b="1" u="none">
                          <a:solidFill>
                            <a:schemeClr val="tx1"/>
                          </a:solidFill>
                        </a:rPr>
                        <a:t>Gluteus minimus:</a:t>
                      </a: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2000" u="sng">
                          <a:solidFill>
                            <a:schemeClr val="tx1"/>
                          </a:solidFill>
                        </a:rPr>
                        <a:t>Anterior</a:t>
                      </a:r>
                      <a:r>
                        <a:rPr lang="en" sz="2000">
                          <a:solidFill>
                            <a:schemeClr val="tx1"/>
                          </a:solidFill>
                        </a:rPr>
                        <a:t> part of the gluteal surface of ilium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2000" b="1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</a:rPr>
                        <a:t>anterior surface of the greater trochanter</a:t>
                      </a:r>
                      <a:endParaRPr lang="en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  <a:tc rowSpan="2"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</a:pPr>
                      <a:r>
                        <a:rPr lang="en-US" altLang="en-US" sz="200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</a:t>
                      </a:r>
                      <a:r>
                        <a:rPr lang="en-US" altLang="en-US" sz="2000" u="sng" dirty="0" smtClean="0">
                          <a:solidFill>
                            <a:schemeClr val="tx1"/>
                          </a:solidFill>
                          <a:latin typeface="+mn-lt"/>
                        </a:rPr>
                        <a:t>Abduction</a:t>
                      </a:r>
                      <a:r>
                        <a:rPr lang="en-US" alt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&amp; 2. medial rotation </a:t>
                      </a:r>
                      <a:r>
                        <a:rPr lang="en-US" altLang="en-US" sz="2000" u="sng" dirty="0" smtClean="0">
                          <a:solidFill>
                            <a:schemeClr val="tx1"/>
                          </a:solidFill>
                          <a:latin typeface="+mn-lt"/>
                        </a:rPr>
                        <a:t>of hip joint.</a:t>
                      </a:r>
                    </a:p>
                    <a:p>
                      <a:pPr eaLnBrk="1" hangingPunct="1">
                        <a:lnSpc>
                          <a:spcPct val="80000"/>
                        </a:lnSpc>
                      </a:pPr>
                      <a:r>
                        <a:rPr lang="en-US" altLang="en-US" sz="200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3.</a:t>
                      </a:r>
                      <a:r>
                        <a:rPr lang="en-US" altLang="en-US" sz="200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en-US" sz="200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prevent lateral tilt of the pelvis by contraction of </a:t>
                      </a:r>
                      <a:r>
                        <a:rPr lang="en-US" altLang="en-US" sz="2000" b="1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ABDUCTORS </a:t>
                      </a:r>
                      <a:r>
                        <a:rPr lang="en-US" altLang="en-US" sz="200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on opposite side, </a:t>
                      </a:r>
                      <a:r>
                        <a:rPr lang="en-US" alt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on raising the other limb from ground.</a:t>
                      </a:r>
                    </a:p>
                  </a:txBody>
                  <a:tcPr marL="121900" marR="121900" marT="121900" marB="121900"/>
                </a:tc>
                <a:tc rowSpan="2"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altLang="en-US" sz="2000" dirty="0" smtClean="0">
                          <a:solidFill>
                            <a:schemeClr val="tx1"/>
                          </a:solidFill>
                        </a:rPr>
                        <a:t> Superior gluteal nerve</a:t>
                      </a:r>
                      <a:endParaRPr lang="en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</a:tr>
              <a:tr h="1275867">
                <a:tc>
                  <a:txBody>
                    <a:bodyPr/>
                    <a:lstStyle/>
                    <a:p>
                      <a:pPr lvl="0" rtl="0"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2000" b="1" u="none">
                          <a:solidFill>
                            <a:schemeClr val="tx1"/>
                          </a:solidFill>
                        </a:rPr>
                        <a:t>Gluteus medius: 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2000" b="1" u="none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2000" u="sng" dirty="0">
                          <a:solidFill>
                            <a:schemeClr val="tx1"/>
                          </a:solidFill>
                        </a:rPr>
                        <a:t>Middle</a:t>
                      </a:r>
                      <a:r>
                        <a:rPr lang="en" sz="2000" dirty="0">
                          <a:solidFill>
                            <a:schemeClr val="tx1"/>
                          </a:solidFill>
                        </a:rPr>
                        <a:t> part of the gluteal surface of ilium, 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000">
                          <a:solidFill>
                            <a:schemeClr val="tx1"/>
                          </a:solidFill>
                        </a:rPr>
                        <a:t>lateral surface of the greater trochanter</a:t>
                      </a:r>
                      <a:endParaRPr lang="en" sz="2000" b="1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  <a:tc vMerge="1"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" sz="1400" b="1" dirty="0"/>
                    </a:p>
                  </a:txBody>
                  <a:tcPr marL="121900" marR="121900" marT="121900" marB="121900"/>
                </a:tc>
                <a:tc vMerge="1"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" sz="1400" b="1" dirty="0"/>
                    </a:p>
                  </a:txBody>
                  <a:tcPr marL="121900" marR="121900" marT="121900" marB="121900"/>
                </a:tc>
              </a:tr>
              <a:tr h="2393390">
                <a:tc>
                  <a:txBody>
                    <a:bodyPr/>
                    <a:lstStyle/>
                    <a:p>
                      <a:pPr lvl="0" rtl="0"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2000" b="1" u="none" dirty="0">
                          <a:solidFill>
                            <a:schemeClr val="tx1"/>
                          </a:solidFill>
                        </a:rPr>
                        <a:t>Gluteus maximus: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9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" sz="2000" u="sng" dirty="0">
                          <a:solidFill>
                            <a:schemeClr val="tx1"/>
                          </a:solidFill>
                        </a:rPr>
                        <a:t>Posterior</a:t>
                      </a:r>
                      <a:r>
                        <a:rPr lang="en" sz="2000" dirty="0">
                          <a:solidFill>
                            <a:schemeClr val="tx1"/>
                          </a:solidFill>
                        </a:rPr>
                        <a:t> part of the gluteal surface of ilium, </a:t>
                      </a:r>
                    </a:p>
                    <a:p>
                      <a:pPr lvl="0" rtl="0">
                        <a:lnSpc>
                          <a:spcPct val="9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" sz="2000" u="sng" dirty="0" smtClean="0">
                          <a:solidFill>
                            <a:schemeClr val="tx1"/>
                          </a:solidFill>
                        </a:rPr>
                        <a:t>Main </a:t>
                      </a:r>
                      <a:r>
                        <a:rPr lang="en" sz="2000" u="sng" dirty="0">
                          <a:solidFill>
                            <a:schemeClr val="tx1"/>
                          </a:solidFill>
                        </a:rPr>
                        <a:t>origin</a:t>
                      </a:r>
                      <a:r>
                        <a:rPr lang="en" sz="2000" dirty="0">
                          <a:solidFill>
                            <a:schemeClr val="tx1"/>
                          </a:solidFill>
                        </a:rPr>
                        <a:t>: Back of sacrum &amp; coccyx &amp; back of Sacrotuberous ligament</a:t>
                      </a:r>
                      <a:r>
                        <a:rPr lang="en" sz="200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</a:rPr>
                        <a:t>1.Main insertion: iliotibial tract</a:t>
                      </a:r>
                    </a:p>
                    <a:p>
                      <a:pPr lvl="0" rtl="0"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</a:rPr>
                        <a:t>2.Other insertion: gluteal tuberosity of the femur.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80000"/>
                        </a:lnSpc>
                      </a:pPr>
                      <a:r>
                        <a:rPr lang="en-US" altLang="en-US" sz="200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1. </a:t>
                      </a:r>
                      <a:r>
                        <a:rPr lang="en-US" altLang="en-US" sz="2000" u="sng" dirty="0" smtClean="0">
                          <a:solidFill>
                            <a:schemeClr val="tx1"/>
                          </a:solidFill>
                          <a:latin typeface="+mn-lt"/>
                        </a:rPr>
                        <a:t>Extension</a:t>
                      </a:r>
                      <a:r>
                        <a:rPr lang="en-US" alt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&amp; 2. lateral rotation </a:t>
                      </a:r>
                      <a:r>
                        <a:rPr lang="en-US" altLang="en-US" sz="2000" u="sng" dirty="0" smtClean="0">
                          <a:solidFill>
                            <a:schemeClr val="tx1"/>
                          </a:solidFill>
                          <a:latin typeface="+mn-lt"/>
                        </a:rPr>
                        <a:t>of the hip </a:t>
                      </a:r>
                      <a:r>
                        <a:rPr lang="en-US" altLang="en-US" sz="200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joint.</a:t>
                      </a:r>
                    </a:p>
                    <a:p>
                      <a:pPr eaLnBrk="1" hangingPunct="1">
                        <a:lnSpc>
                          <a:spcPct val="80000"/>
                        </a:lnSpc>
                      </a:pPr>
                      <a:r>
                        <a:rPr lang="en-US" altLang="en-US" sz="200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3. Stabilizes the femur on tibia during standing (</a:t>
                      </a:r>
                      <a:r>
                        <a:rPr lang="en-US" alt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Through its attachment to iliotibial tract)</a:t>
                      </a:r>
                      <a:endParaRPr sz="20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altLang="en-US" sz="2000" dirty="0" smtClean="0">
                          <a:solidFill>
                            <a:schemeClr val="tx1"/>
                          </a:solidFill>
                        </a:rPr>
                        <a:t>Inferior gluteal nerve</a:t>
                      </a:r>
                      <a:endParaRPr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00" marR="121900" marT="121900" marB="12190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0842" y="325335"/>
            <a:ext cx="337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Glutei Muscles (Summary)</a:t>
            </a:r>
            <a:endParaRPr lang="en-GB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540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2374145" y="71800"/>
            <a:ext cx="7945600" cy="715600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</a:t>
            </a:r>
            <a:r>
              <a:rPr lang="en" sz="3600"/>
              <a:t>M</a:t>
            </a: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uscles (Lateral Rotators) </a:t>
            </a: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97147" y="6392507"/>
            <a:ext cx="2964400" cy="369200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t" anchorCtr="0">
            <a:noAutofit/>
          </a:bodyPr>
          <a:lstStyle/>
          <a:p>
            <a:pPr>
              <a:buSzPct val="25000"/>
            </a:pPr>
            <a:r>
              <a:rPr lang="en" sz="1867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See next slide for picture</a:t>
            </a:r>
          </a:p>
        </p:txBody>
      </p:sp>
      <p:pic>
        <p:nvPicPr>
          <p:cNvPr id="260" name="Shape 260" descr=",k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099" y="814399"/>
            <a:ext cx="10966101" cy="557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62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2422272" y="272762"/>
            <a:ext cx="7945581" cy="715529"/>
          </a:xfrm>
          <a:prstGeom prst="rect">
            <a:avLst/>
          </a:prstGeom>
          <a:noFill/>
          <a:ln>
            <a:noFill/>
          </a:ln>
        </p:spPr>
        <p:txBody>
          <a:bodyPr vert="horz" lIns="91433" tIns="45700" rIns="91433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 </a:t>
            </a:r>
            <a:r>
              <a:rPr lang="en" sz="3600"/>
              <a:t>M</a:t>
            </a: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uscles (Lateral Rotators) </a:t>
            </a:r>
            <a:r>
              <a:rPr lang="en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</a:p>
        </p:txBody>
      </p:sp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8656" y="2284073"/>
            <a:ext cx="4272800" cy="32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 descr="ss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5901" y="1054834"/>
            <a:ext cx="5666532" cy="56664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329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/>
        </p:nvSpPr>
        <p:spPr>
          <a:xfrm>
            <a:off x="4812632" y="0"/>
            <a:ext cx="2727158" cy="6128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4000" b="1" dirty="0">
                <a:latin typeface="+mj-lt"/>
                <a:ea typeface="Calibri"/>
                <a:cs typeface="Calibri"/>
                <a:sym typeface="Calibri"/>
              </a:rPr>
              <a:t>Nerves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826" y="827201"/>
            <a:ext cx="11587205" cy="5738832"/>
            <a:chOff x="151481" y="698864"/>
            <a:chExt cx="11587205" cy="5738832"/>
          </a:xfrm>
        </p:grpSpPr>
        <p:graphicFrame>
          <p:nvGraphicFramePr>
            <p:cNvPr id="273" name="Shape 273"/>
            <p:cNvGraphicFramePr/>
            <p:nvPr>
              <p:extLst>
                <p:ext uri="{D42A27DB-BD31-4B8C-83A1-F6EECF244321}">
                  <p14:modId xmlns:p14="http://schemas.microsoft.com/office/powerpoint/2010/main" val="1609053576"/>
                </p:ext>
              </p:extLst>
            </p:nvPr>
          </p:nvGraphicFramePr>
          <p:xfrm>
            <a:off x="151481" y="698864"/>
            <a:ext cx="11587205" cy="5738832"/>
          </p:xfrm>
          <a:graphic>
            <a:graphicData uri="http://schemas.openxmlformats.org/drawingml/2006/table">
              <a:tbl>
                <a:tblPr>
                  <a:tableStyleId>{C4B1156A-380E-4F78-BDF5-A606A8083BF9}</a:tableStyleId>
                </a:tblPr>
                <a:tblGrid>
                  <a:gridCol w="1946933"/>
                  <a:gridCol w="4898567"/>
                  <a:gridCol w="4741705"/>
                </a:tblGrid>
                <a:tr h="408041"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" sz="1800" dirty="0">
                            <a:sym typeface="Calibri"/>
                          </a:rPr>
                          <a:t>Name</a:t>
                        </a:r>
                        <a:endParaRPr lang="en" sz="1800" b="1" dirty="0"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/>
                  </a:tc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" sz="1800" dirty="0">
                            <a:sym typeface="Calibri"/>
                          </a:rPr>
                          <a:t>Course</a:t>
                        </a:r>
                        <a:endParaRPr lang="en" sz="1800" b="1" dirty="0"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/>
                  </a:tc>
                  <a:tc>
                    <a:txBody>
                      <a:bodyPr/>
                      <a:lstStyle/>
                      <a:p>
                        <a:pPr lvl="0" algn="ctr">
                          <a:spcBef>
                            <a:spcPts val="0"/>
                          </a:spcBef>
                          <a:buNone/>
                        </a:pPr>
                        <a:r>
                          <a:rPr lang="en" sz="1800">
                            <a:sym typeface="Calibri"/>
                          </a:rPr>
                          <a:t>Branch</a:t>
                        </a:r>
                        <a:endParaRPr lang="en" sz="1800" b="1"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/>
                  </a:tc>
                </a:tr>
                <a:tr h="1017681"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600"/>
                          </a:spcBef>
                          <a:buNone/>
                        </a:pPr>
                        <a:r>
                          <a:rPr lang="en" sz="1800" dirty="0">
                            <a:sym typeface="Calibri"/>
                          </a:rPr>
                          <a:t>SUPERIOR GLUTEAL</a:t>
                        </a:r>
                        <a:endParaRPr lang="en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>
                          <a:spcBef>
                            <a:spcPts val="0"/>
                          </a:spcBef>
                          <a:buNone/>
                        </a:pPr>
                        <a:r>
                          <a:rPr lang="en" sz="1800">
                            <a:sym typeface="Calibri"/>
                          </a:rPr>
                          <a:t>Passes through GSF, </a:t>
                        </a:r>
                        <a:r>
                          <a:rPr lang="en" sz="1800" u="sng">
                            <a:sym typeface="Calibri"/>
                          </a:rPr>
                          <a:t>above</a:t>
                        </a:r>
                        <a:r>
                          <a:rPr lang="en" sz="1800">
                            <a:sym typeface="Calibri"/>
                          </a:rPr>
                          <a:t> piriformis, then </a:t>
                        </a:r>
                        <a:r>
                          <a:rPr lang="en" sz="1800" u="sng">
                            <a:sym typeface="Calibri"/>
                          </a:rPr>
                          <a:t>between</a:t>
                        </a:r>
                        <a:r>
                          <a:rPr lang="en" sz="1800">
                            <a:sym typeface="Calibri"/>
                          </a:rPr>
                          <a:t> gluteus medius &amp; minimus.</a:t>
                        </a:r>
                        <a:endParaRPr lang="en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600"/>
                          </a:spcBef>
                          <a:buNone/>
                        </a:pPr>
                        <a:r>
                          <a:rPr lang="en" sz="1800" dirty="0">
                            <a:sym typeface="Calibri"/>
                          </a:rPr>
                          <a:t>1) Muscular to gluteus medius, minimus &amp; tensor fasciae lata.</a:t>
                        </a:r>
                      </a:p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600"/>
                          </a:spcBef>
                          <a:buNone/>
                        </a:pPr>
                        <a:r>
                          <a:rPr lang="en" sz="1800" dirty="0">
                            <a:sym typeface="Calibri"/>
                          </a:rPr>
                          <a:t>2) Articular to hip joint.</a:t>
                        </a:r>
                        <a:endParaRPr lang="en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>
                      <a:noFill/>
                    </a:tcPr>
                  </a:tc>
                </a:tr>
                <a:tr h="829016"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600"/>
                          </a:spcBef>
                          <a:buNone/>
                        </a:pPr>
                        <a:r>
                          <a:rPr lang="en" sz="1800">
                            <a:sym typeface="Calibri"/>
                          </a:rPr>
                          <a:t>INFERIOR GLUTEAL</a:t>
                        </a:r>
                        <a:endParaRPr lang="en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/>
                  </a:tc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600"/>
                          </a:spcBef>
                          <a:buNone/>
                        </a:pPr>
                        <a:r>
                          <a:rPr lang="en" sz="1800">
                            <a:sym typeface="Calibri"/>
                          </a:rPr>
                          <a:t>Passes through GSF, </a:t>
                        </a:r>
                        <a:r>
                          <a:rPr lang="en" sz="1800" u="sng">
                            <a:sym typeface="Calibri"/>
                          </a:rPr>
                          <a:t>below</a:t>
                        </a:r>
                        <a:r>
                          <a:rPr lang="en" sz="1800">
                            <a:sym typeface="Calibri"/>
                          </a:rPr>
                          <a:t> piriformis, then </a:t>
                        </a:r>
                        <a:r>
                          <a:rPr lang="en" sz="1800" u="sng">
                            <a:sym typeface="Calibri"/>
                          </a:rPr>
                          <a:t>deep to</a:t>
                        </a:r>
                        <a:r>
                          <a:rPr lang="en" sz="1800">
                            <a:sym typeface="Calibri"/>
                          </a:rPr>
                          <a:t> gluteus maximus.</a:t>
                        </a:r>
                        <a:endParaRPr lang="en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/>
                  </a:tc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400"/>
                          </a:spcBef>
                          <a:buNone/>
                        </a:pPr>
                        <a:r>
                          <a:rPr lang="en" sz="1800">
                            <a:sym typeface="Calibri"/>
                          </a:rPr>
                          <a:t>Muscular to </a:t>
                        </a:r>
                        <a:r>
                          <a:rPr lang="en" sz="1800" u="sng">
                            <a:sym typeface="Calibri"/>
                          </a:rPr>
                          <a:t>gluteus maximus</a:t>
                        </a:r>
                        <a:endParaRPr lang="en" sz="1800" u="sng">
                          <a:solidFill>
                            <a:srgbClr val="0000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/>
                  </a:tc>
                </a:tr>
                <a:tr h="999784"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600"/>
                          </a:spcBef>
                          <a:buNone/>
                        </a:pPr>
                        <a:r>
                          <a:rPr lang="en" sz="1800">
                            <a:sym typeface="Calibri"/>
                          </a:rPr>
                          <a:t>NERVE TO QUADRATUS FEMORIS</a:t>
                        </a:r>
                        <a:endParaRPr lang="en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600"/>
                          </a:spcBef>
                          <a:buClr>
                            <a:schemeClr val="dk1"/>
                          </a:buClr>
                          <a:buSzPct val="78571"/>
                          <a:buFont typeface="Arial"/>
                          <a:buNone/>
                        </a:pPr>
                        <a:r>
                          <a:rPr lang="en" sz="1800">
                            <a:sym typeface="Calibri"/>
                          </a:rPr>
                          <a:t>Passes through GSF, </a:t>
                        </a:r>
                        <a:r>
                          <a:rPr lang="en" sz="1800" u="sng">
                            <a:sym typeface="Calibri"/>
                          </a:rPr>
                          <a:t>below</a:t>
                        </a:r>
                        <a:r>
                          <a:rPr lang="en" sz="1800">
                            <a:sym typeface="Calibri"/>
                          </a:rPr>
                          <a:t> piriformis.</a:t>
                        </a:r>
                      </a:p>
                      <a:p>
                        <a:pPr lvl="0">
                          <a:spcBef>
                            <a:spcPts val="0"/>
                          </a:spcBef>
                          <a:buNone/>
                        </a:pPr>
                        <a:endParaRPr sz="1800"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600"/>
                          </a:spcBef>
                          <a:buNone/>
                        </a:pPr>
                        <a:r>
                          <a:rPr lang="en" sz="1800" dirty="0">
                            <a:sym typeface="Calibri"/>
                          </a:rPr>
                          <a:t>1) Muscular to quadratus femoris &amp; inferior gemellus</a:t>
                        </a:r>
                      </a:p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600"/>
                          </a:spcBef>
                          <a:buNone/>
                        </a:pPr>
                        <a:r>
                          <a:rPr lang="en" sz="1800" dirty="0">
                            <a:sym typeface="Calibri"/>
                          </a:rPr>
                          <a:t>2) Articular to hip joint</a:t>
                        </a:r>
                        <a:endParaRPr lang="en" sz="1800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>
                      <a:noFill/>
                    </a:tcPr>
                  </a:tc>
                </a:tr>
                <a:tr h="930442">
                  <a:tc>
                    <a:txBody>
                      <a:bodyPr/>
                      <a:lstStyle/>
                      <a:p>
                        <a:pPr lvl="0">
                          <a:spcBef>
                            <a:spcPts val="0"/>
                          </a:spcBef>
                          <a:buNone/>
                        </a:pPr>
                        <a:r>
                          <a:rPr lang="en" sz="1800">
                            <a:sym typeface="Calibri"/>
                          </a:rPr>
                          <a:t>POSTERIOR CUTANEOUS NERVE TO THIGH </a:t>
                        </a:r>
                        <a:endParaRPr lang="en" sz="1800"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/>
                  </a:tc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en" sz="1800">
                            <a:sym typeface="Calibri"/>
                          </a:rPr>
                          <a:t>Passes through GSF, </a:t>
                        </a:r>
                        <a:r>
                          <a:rPr lang="en" sz="1800" u="sng">
                            <a:sym typeface="Calibri"/>
                          </a:rPr>
                          <a:t>below</a:t>
                        </a:r>
                        <a:r>
                          <a:rPr lang="en" sz="1800">
                            <a:sym typeface="Calibri"/>
                          </a:rPr>
                          <a:t> piriformis, then descends deep to deep fascia.</a:t>
                        </a:r>
                        <a:endParaRPr lang="en" sz="1800"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/>
                  </a:tc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en" sz="1800" dirty="0">
                            <a:sym typeface="Calibri"/>
                          </a:rPr>
                          <a:t>Cutaneous branches to: gluteal region, back of scrotum </a:t>
                        </a:r>
                        <a:r>
                          <a:rPr lang="en" sz="1800" dirty="0" smtClean="0">
                            <a:solidFill>
                              <a:srgbClr val="92D050"/>
                            </a:solidFill>
                            <a:sym typeface="Calibri"/>
                          </a:rPr>
                          <a:t>in</a:t>
                        </a:r>
                        <a:r>
                          <a:rPr lang="en" sz="1800" baseline="0" dirty="0" smtClean="0">
                            <a:solidFill>
                              <a:srgbClr val="92D050"/>
                            </a:solidFill>
                            <a:sym typeface="Calibri"/>
                          </a:rPr>
                          <a:t> males </a:t>
                        </a:r>
                        <a:r>
                          <a:rPr lang="en" sz="1800" dirty="0" smtClean="0">
                            <a:sym typeface="Calibri"/>
                          </a:rPr>
                          <a:t>(labium majus </a:t>
                        </a:r>
                        <a:r>
                          <a:rPr lang="en" sz="1800" dirty="0" smtClean="0">
                            <a:solidFill>
                              <a:srgbClr val="92D050"/>
                            </a:solidFill>
                            <a:sym typeface="Calibri"/>
                          </a:rPr>
                          <a:t>in females</a:t>
                        </a:r>
                        <a:r>
                          <a:rPr lang="en" sz="1800" dirty="0" smtClean="0">
                            <a:sym typeface="Calibri"/>
                          </a:rPr>
                          <a:t>) </a:t>
                        </a:r>
                        <a:r>
                          <a:rPr lang="en" sz="1800" dirty="0">
                            <a:sym typeface="Calibri"/>
                          </a:rPr>
                          <a:t>back of thigh &amp; upper part of back of leg.</a:t>
                        </a:r>
                        <a:endParaRPr lang="en" sz="1800" dirty="0"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/>
                  </a:tc>
                </a:tr>
                <a:tr h="1307471">
                  <a:tc>
                    <a:txBody>
                      <a:bodyPr/>
                      <a:lstStyle/>
                      <a:p>
                        <a:pPr lvl="0">
                          <a:spcBef>
                            <a:spcPts val="0"/>
                          </a:spcBef>
                          <a:buNone/>
                        </a:pPr>
                        <a:r>
                          <a:rPr lang="en" sz="1800" dirty="0">
                            <a:sym typeface="Calibri"/>
                          </a:rPr>
                          <a:t>SCIATIC </a:t>
                        </a:r>
                        <a:endParaRPr lang="en" sz="1800" dirty="0"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en" sz="1800" dirty="0">
                            <a:sym typeface="Calibri"/>
                          </a:rPr>
                          <a:t>Passes through GSF, </a:t>
                        </a:r>
                        <a:r>
                          <a:rPr lang="en" sz="1800" u="sng" dirty="0">
                            <a:sym typeface="Calibri"/>
                          </a:rPr>
                          <a:t>below</a:t>
                        </a:r>
                        <a:r>
                          <a:rPr lang="en" sz="1800" dirty="0">
                            <a:sym typeface="Calibri"/>
                          </a:rPr>
                          <a:t> piriformis, then superficial to: ischial spine, superior gemellus, tendon of obturator internus, inferior gemellus, quadratus femoris &amp; adductor magnus.</a:t>
                        </a:r>
                        <a:endParaRPr lang="en" sz="1800" dirty="0"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>
                      <a:noFill/>
                    </a:tcPr>
                  </a:tc>
                  <a:tc>
                    <a:txBody>
                      <a:bodyPr/>
                      <a:lstStyle/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buNone/>
                        </a:pPr>
                        <a:r>
                          <a:rPr lang="en" sz="1800" dirty="0">
                            <a:sym typeface="Calibri"/>
                          </a:rPr>
                          <a:t>• No branches in gluteal region.</a:t>
                        </a:r>
                      </a:p>
                      <a:p>
                        <a:pPr lvl="0" rtl="0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buClr>
                            <a:schemeClr val="dk1"/>
                          </a:buClr>
                          <a:buSzPct val="78571"/>
                          <a:buFont typeface="Arial"/>
                          <a:buNone/>
                        </a:pPr>
                        <a:r>
                          <a:rPr lang="en" sz="1800" dirty="0">
                            <a:sym typeface="Calibri"/>
                          </a:rPr>
                          <a:t>• Divides into tibial &amp; common peroneal nerves, in the middle of back of thigh.</a:t>
                        </a:r>
                      </a:p>
                      <a:p>
                        <a:pPr lvl="0">
                          <a:spcBef>
                            <a:spcPts val="0"/>
                          </a:spcBef>
                          <a:buNone/>
                        </a:pPr>
                        <a:endParaRPr sz="1800" dirty="0"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a:txBody>
                    <a:tcPr marL="121900" marR="121900" marT="121900" marB="121900">
                      <a:noFill/>
                    </a:tcPr>
                  </a:tc>
                </a:tr>
              </a:tbl>
            </a:graphicData>
          </a:graphic>
        </p:graphicFrame>
        <p:sp>
          <p:nvSpPr>
            <p:cNvPr id="2" name="Rectangle 1"/>
            <p:cNvSpPr/>
            <p:nvPr/>
          </p:nvSpPr>
          <p:spPr>
            <a:xfrm>
              <a:off x="215650" y="1283369"/>
              <a:ext cx="1077226" cy="529390"/>
            </a:xfrm>
            <a:prstGeom prst="rect">
              <a:avLst/>
            </a:prstGeom>
            <a:noFill/>
            <a:ln w="28575">
              <a:solidFill>
                <a:srgbClr val="BF9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1690" y="2322560"/>
              <a:ext cx="1061185" cy="500851"/>
            </a:xfrm>
            <a:prstGeom prst="rect">
              <a:avLst/>
            </a:prstGeom>
            <a:noFill/>
            <a:ln w="28575">
              <a:solidFill>
                <a:srgbClr val="1155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1689" y="3136432"/>
              <a:ext cx="1285775" cy="745758"/>
            </a:xfrm>
            <a:prstGeom prst="rect">
              <a:avLst/>
            </a:prstGeom>
            <a:noFill/>
            <a:ln w="28575">
              <a:solidFill>
                <a:srgbClr val="C27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31689" y="4147084"/>
              <a:ext cx="1686827" cy="874095"/>
            </a:xfrm>
            <a:prstGeom prst="rect">
              <a:avLst/>
            </a:prstGeom>
            <a:noFill/>
            <a:ln w="28575">
              <a:solidFill>
                <a:srgbClr val="3876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31689" y="5205863"/>
              <a:ext cx="852638" cy="366249"/>
            </a:xfrm>
            <a:prstGeom prst="rect">
              <a:avLst/>
            </a:prstGeom>
            <a:noFill/>
            <a:ln w="28575">
              <a:solidFill>
                <a:srgbClr val="5ECC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904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3347" y="368967"/>
            <a:ext cx="10988842" cy="5999749"/>
            <a:chOff x="256673" y="320840"/>
            <a:chExt cx="10988842" cy="5999749"/>
          </a:xfrm>
        </p:grpSpPr>
        <p:pic>
          <p:nvPicPr>
            <p:cNvPr id="279" name="Shape 279" descr="GLuteal 11111.png"/>
            <p:cNvPicPr preferRelativeResize="0"/>
            <p:nvPr/>
          </p:nvPicPr>
          <p:blipFill rotWithShape="1">
            <a:blip r:embed="rId3">
              <a:alphaModFix/>
            </a:blip>
            <a:srcRect l="480" t="1646" r="1033" b="1626"/>
            <a:stretch/>
          </p:blipFill>
          <p:spPr>
            <a:xfrm>
              <a:off x="256673" y="320840"/>
              <a:ext cx="10988842" cy="5999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Shape 280"/>
            <p:cNvSpPr/>
            <p:nvPr/>
          </p:nvSpPr>
          <p:spPr>
            <a:xfrm>
              <a:off x="8371067" y="2143800"/>
              <a:ext cx="2493600" cy="4376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BF9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1" name="Shape 281"/>
            <p:cNvSpPr/>
            <p:nvPr/>
          </p:nvSpPr>
          <p:spPr>
            <a:xfrm>
              <a:off x="8837600" y="3456367"/>
              <a:ext cx="2406400" cy="3500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1155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2" name="Shape 282"/>
            <p:cNvSpPr/>
            <p:nvPr/>
          </p:nvSpPr>
          <p:spPr>
            <a:xfrm>
              <a:off x="350000" y="3383467"/>
              <a:ext cx="2989600" cy="11228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3" name="Shape 283"/>
            <p:cNvSpPr/>
            <p:nvPr/>
          </p:nvSpPr>
          <p:spPr>
            <a:xfrm>
              <a:off x="1254200" y="5352233"/>
              <a:ext cx="3675200" cy="3644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3876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84" name="Shape 284"/>
            <p:cNvSpPr/>
            <p:nvPr/>
          </p:nvSpPr>
          <p:spPr>
            <a:xfrm>
              <a:off x="2639667" y="5819033"/>
              <a:ext cx="1764800" cy="3644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540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94733" y="461381"/>
            <a:ext cx="10515600" cy="7833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3" tIns="91433" rIns="91433" bIns="914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600" b="1" dirty="0" smtClean="0">
                <a:solidFill>
                  <a:srgbClr val="1C1C1C"/>
                </a:solidFill>
              </a:rPr>
              <a:t>Posterior Compartment </a:t>
            </a:r>
            <a:r>
              <a:rPr lang="en" sz="3600" dirty="0" smtClean="0">
                <a:solidFill>
                  <a:srgbClr val="1C1C1C"/>
                </a:solidFill>
              </a:rPr>
              <a:t>Of The Thigh</a:t>
            </a:r>
            <a:endParaRPr lang="en" sz="3600" dirty="0">
              <a:solidFill>
                <a:srgbClr val="1C1C1C"/>
              </a:solidFill>
            </a:endParaRPr>
          </a:p>
        </p:txBody>
      </p:sp>
      <p:graphicFrame>
        <p:nvGraphicFramePr>
          <p:cNvPr id="290" name="Shape 290"/>
          <p:cNvGraphicFramePr/>
          <p:nvPr>
            <p:extLst>
              <p:ext uri="{D42A27DB-BD31-4B8C-83A1-F6EECF244321}">
                <p14:modId xmlns:p14="http://schemas.microsoft.com/office/powerpoint/2010/main" val="899220296"/>
              </p:ext>
            </p:extLst>
          </p:nvPr>
        </p:nvGraphicFramePr>
        <p:xfrm>
          <a:off x="294733" y="1409174"/>
          <a:ext cx="6865467" cy="427371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929730"/>
                <a:gridCol w="2034270"/>
                <a:gridCol w="1901467"/>
              </a:tblGrid>
              <a:tr h="609560">
                <a:tc gridSpan="3"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2400" dirty="0">
                          <a:sym typeface="Calibri"/>
                        </a:rPr>
                        <a:t>Contents</a:t>
                      </a:r>
                      <a:endParaRPr lang="en" sz="24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956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>
                          <a:sym typeface="Calibri"/>
                        </a:rPr>
                        <a:t>Muscles</a:t>
                      </a:r>
                      <a:endParaRPr lang="en"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>
                          <a:sym typeface="Calibri"/>
                        </a:rPr>
                        <a:t>Blood supply</a:t>
                      </a:r>
                      <a:endParaRPr lang="en"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/>
                        <a:t>Nerve supply</a:t>
                      </a:r>
                    </a:p>
                  </a:txBody>
                  <a:tcPr marL="121900" marR="121900" marT="121900" marB="121900"/>
                </a:tc>
              </a:tr>
              <a:tr h="3054597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600"/>
                        </a:spcBef>
                        <a:buClr>
                          <a:schemeClr val="dk1"/>
                        </a:buClr>
                        <a:buSzPct val="68750"/>
                        <a:buFont typeface="Arial"/>
                        <a:buNone/>
                      </a:pPr>
                      <a:r>
                        <a:rPr lang="en" sz="2100" b="1" dirty="0">
                          <a:sym typeface="Calibri"/>
                        </a:rPr>
                        <a:t>Hamstring muscles:</a:t>
                      </a:r>
                    </a:p>
                    <a:p>
                      <a:pPr marL="223838" lvl="0" indent="-223838" rtl="0">
                        <a:lnSpc>
                          <a:spcPct val="115000"/>
                        </a:lnSpc>
                        <a:spcBef>
                          <a:spcPts val="600"/>
                        </a:spcBef>
                        <a:buClr>
                          <a:schemeClr val="dk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" sz="2400" dirty="0" smtClean="0">
                          <a:sym typeface="Calibri"/>
                        </a:rPr>
                        <a:t>Biceps </a:t>
                      </a:r>
                      <a:r>
                        <a:rPr lang="en" sz="2400" dirty="0">
                          <a:sym typeface="Calibri"/>
                        </a:rPr>
                        <a:t>femoris.</a:t>
                      </a:r>
                    </a:p>
                    <a:p>
                      <a:pPr marL="223838" lvl="0" indent="-223838" rtl="0">
                        <a:lnSpc>
                          <a:spcPct val="115000"/>
                        </a:lnSpc>
                        <a:spcBef>
                          <a:spcPts val="600"/>
                        </a:spcBef>
                        <a:buClr>
                          <a:schemeClr val="dk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" sz="2400" dirty="0" smtClean="0">
                          <a:sym typeface="Calibri"/>
                        </a:rPr>
                        <a:t>Semitendinosus</a:t>
                      </a:r>
                      <a:r>
                        <a:rPr lang="en" sz="2400" dirty="0">
                          <a:sym typeface="Calibri"/>
                        </a:rPr>
                        <a:t>.</a:t>
                      </a:r>
                    </a:p>
                    <a:p>
                      <a:pPr marL="223838" lvl="0" indent="-223838" rtl="0">
                        <a:lnSpc>
                          <a:spcPct val="115000"/>
                        </a:lnSpc>
                        <a:spcBef>
                          <a:spcPts val="600"/>
                        </a:spcBef>
                        <a:buClr>
                          <a:schemeClr val="dk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" sz="2400" dirty="0" smtClean="0">
                          <a:sym typeface="Calibri"/>
                        </a:rPr>
                        <a:t>Semimembranosus</a:t>
                      </a:r>
                      <a:r>
                        <a:rPr lang="en" sz="2400" dirty="0">
                          <a:sym typeface="Calibri"/>
                        </a:rPr>
                        <a:t>.</a:t>
                      </a:r>
                    </a:p>
                    <a:p>
                      <a:pPr marL="223838" lvl="0" indent="-223838" rtl="0">
                        <a:lnSpc>
                          <a:spcPct val="115000"/>
                        </a:lnSpc>
                        <a:spcBef>
                          <a:spcPts val="600"/>
                        </a:spcBef>
                        <a:buClr>
                          <a:schemeClr val="dk1"/>
                        </a:buClr>
                        <a:buSzPct val="100000"/>
                        <a:buFont typeface="+mj-lt"/>
                        <a:buAutoNum type="arabicPeriod"/>
                      </a:pPr>
                      <a:r>
                        <a:rPr lang="en" sz="2400" dirty="0" smtClean="0">
                          <a:sym typeface="Calibri"/>
                        </a:rPr>
                        <a:t>Ischial </a:t>
                      </a:r>
                      <a:r>
                        <a:rPr lang="en" sz="2400" dirty="0">
                          <a:sym typeface="Calibri"/>
                        </a:rPr>
                        <a:t>part of adductor magnus</a:t>
                      </a:r>
                      <a:r>
                        <a:rPr lang="en" sz="2400" dirty="0" smtClean="0">
                          <a:sym typeface="Calibri"/>
                        </a:rPr>
                        <a:t>.</a:t>
                      </a:r>
                      <a:endParaRPr lang="en" sz="2400" dirty="0"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600"/>
                        </a:spcBef>
                        <a:buClr>
                          <a:schemeClr val="dk1"/>
                        </a:buClr>
                        <a:buSzPct val="78571"/>
                        <a:buFont typeface="Arial"/>
                        <a:buNone/>
                      </a:pPr>
                      <a:r>
                        <a:rPr lang="en" sz="2400">
                          <a:sym typeface="Calibri"/>
                        </a:rPr>
                        <a:t>Branches of the profunda femoris artery.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24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2400" dirty="0"/>
                        <a:t>Sciatic nerve.</a:t>
                      </a:r>
                    </a:p>
                  </a:txBody>
                  <a:tcPr marL="121900" marR="121900" marT="121900" marB="121900"/>
                </a:tc>
              </a:tr>
            </a:tbl>
          </a:graphicData>
        </a:graphic>
      </p:graphicFrame>
      <p:pic>
        <p:nvPicPr>
          <p:cNvPr id="291" name="Shape 291" descr="9361591.jpg"/>
          <p:cNvPicPr preferRelativeResize="0"/>
          <p:nvPr/>
        </p:nvPicPr>
        <p:blipFill rotWithShape="1">
          <a:blip r:embed="rId3">
            <a:alphaModFix/>
          </a:blip>
          <a:srcRect l="31912"/>
          <a:stretch/>
        </p:blipFill>
        <p:spPr>
          <a:xfrm>
            <a:off x="7430799" y="1244767"/>
            <a:ext cx="4396533" cy="4602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43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082" y="615539"/>
            <a:ext cx="2981577" cy="707360"/>
          </a:xfrm>
        </p:spPr>
        <p:txBody>
          <a:bodyPr>
            <a:noAutofit/>
          </a:bodyPr>
          <a:lstStyle/>
          <a:p>
            <a:r>
              <a:rPr lang="en-US" sz="3200" dirty="0" smtClean="0"/>
              <a:t>1. Biceps </a:t>
            </a:r>
            <a:r>
              <a:rPr lang="en-US" sz="3200" dirty="0" err="1" smtClean="0"/>
              <a:t>femoris</a:t>
            </a:r>
            <a:endParaRPr lang="en-GB" sz="3200" dirty="0"/>
          </a:p>
        </p:txBody>
      </p:sp>
      <p:pic>
        <p:nvPicPr>
          <p:cNvPr id="5" name="Picture 11" descr="http://deansomerset.com/wp-content/uploads/2012/10/hip-rotation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2" y="4438245"/>
            <a:ext cx="3440022" cy="24065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655512" y="4235114"/>
            <a:ext cx="2697496" cy="2592422"/>
            <a:chOff x="395288" y="1196975"/>
            <a:chExt cx="3960812" cy="5111750"/>
          </a:xfrm>
        </p:grpSpPr>
        <p:pic>
          <p:nvPicPr>
            <p:cNvPr id="7" name="Picture 5" descr="Untitled-8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196975"/>
              <a:ext cx="3960812" cy="511175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908175" y="1773238"/>
              <a:ext cx="2376488" cy="719137"/>
            </a:xfrm>
            <a:prstGeom prst="ellipse">
              <a:avLst/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547813" y="3068638"/>
              <a:ext cx="1871662" cy="865187"/>
            </a:xfrm>
            <a:prstGeom prst="ellipse">
              <a:avLst/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1835150" y="4652963"/>
              <a:ext cx="1873250" cy="1008062"/>
            </a:xfrm>
            <a:prstGeom prst="ellipse">
              <a:avLst/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371099"/>
              </p:ext>
            </p:extLst>
          </p:nvPr>
        </p:nvGraphicFramePr>
        <p:xfrm>
          <a:off x="158166" y="1176271"/>
          <a:ext cx="6082213" cy="3267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8950"/>
                <a:gridCol w="5053263"/>
              </a:tblGrid>
              <a:tr h="710006">
                <a:tc>
                  <a:txBody>
                    <a:bodyPr/>
                    <a:lstStyle/>
                    <a:p>
                      <a:r>
                        <a:rPr lang="en-US" dirty="0" smtClean="0"/>
                        <a:t>Origin 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The long head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from the 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</a:rPr>
                        <a:t>ischial tuberosity.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lvl="1" indent="0"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The short head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from the </a:t>
                      </a:r>
                      <a:r>
                        <a:rPr lang="en-US" sz="1800" i="1" dirty="0" err="1" smtClean="0">
                          <a:solidFill>
                            <a:schemeClr val="tx1"/>
                          </a:solidFill>
                        </a:rPr>
                        <a:t>linea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i="1" dirty="0" err="1" smtClean="0">
                          <a:solidFill>
                            <a:schemeClr val="tx1"/>
                          </a:solidFill>
                        </a:rPr>
                        <a:t>aspera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.</a:t>
                      </a:r>
                      <a:endParaRPr lang="en-US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9179">
                <a:tc>
                  <a:txBody>
                    <a:bodyPr/>
                    <a:lstStyle/>
                    <a:p>
                      <a:r>
                        <a:rPr lang="en-US" dirty="0" smtClean="0"/>
                        <a:t>Insertion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Mainly into the 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</a:rPr>
                        <a:t>head of the fibula.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93807">
                <a:tc>
                  <a:txBody>
                    <a:bodyPr/>
                    <a:lstStyle/>
                    <a:p>
                      <a:r>
                        <a:rPr lang="en-US" dirty="0" smtClean="0"/>
                        <a:t>Nerve Supply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long head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is supplied by the </a:t>
                      </a:r>
                      <a:r>
                        <a:rPr lang="en-US" sz="1800" b="1" i="1" dirty="0" err="1" smtClean="0">
                          <a:solidFill>
                            <a:schemeClr val="tx1"/>
                          </a:solidFill>
                        </a:rPr>
                        <a:t>tibial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</a:rPr>
                        <a:t> part of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</a:rPr>
                        <a:t>sciatic;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short head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is supplied by the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</a:rPr>
                        <a:t>common peroneal 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</a:rPr>
                        <a:t>part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</a:rPr>
                        <a:t>of </a:t>
                      </a:r>
                      <a:r>
                        <a:rPr lang="en-US" sz="1800" i="1" dirty="0" smtClean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</a:rPr>
                        <a:t>sciatic.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b="1" i="0" u="sng" dirty="0" smtClean="0">
                          <a:solidFill>
                            <a:schemeClr val="tx1"/>
                          </a:solidFill>
                        </a:rPr>
                        <a:t>Flexion of knee.</a:t>
                      </a:r>
                    </a:p>
                    <a:p>
                      <a:pPr>
                        <a:defRPr/>
                      </a:pPr>
                      <a:r>
                        <a:rPr lang="en-US" sz="1800" b="1" i="0" u="sng" dirty="0" smtClean="0">
                          <a:solidFill>
                            <a:schemeClr val="tx1"/>
                          </a:solidFill>
                        </a:rPr>
                        <a:t>Lateral rotation 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</a:rPr>
                        <a:t>of flexed leg.</a:t>
                      </a:r>
                    </a:p>
                    <a:p>
                      <a:pPr>
                        <a:defRPr/>
                      </a:pPr>
                      <a:r>
                        <a:rPr lang="en-US" sz="1800" b="1" i="0" dirty="0" smtClean="0">
                          <a:solidFill>
                            <a:schemeClr val="tx1"/>
                          </a:solidFill>
                        </a:rPr>
                        <a:t>Long head </a:t>
                      </a:r>
                      <a:r>
                        <a:rPr lang="en-US" sz="1800" b="1" i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(only)</a:t>
                      </a:r>
                      <a:r>
                        <a:rPr lang="en-US" sz="1800" b="1" i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i="0" u="sng" dirty="0" smtClean="0">
                          <a:solidFill>
                            <a:schemeClr val="tx1"/>
                          </a:solidFill>
                        </a:rPr>
                        <a:t>extends hip.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6384759" y="850229"/>
            <a:ext cx="0" cy="56692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455636"/>
              </p:ext>
            </p:extLst>
          </p:nvPr>
        </p:nvGraphicFramePr>
        <p:xfrm>
          <a:off x="6593280" y="1168328"/>
          <a:ext cx="5307637" cy="28756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8564"/>
                <a:gridCol w="4219073"/>
              </a:tblGrid>
              <a:tr h="533544">
                <a:tc>
                  <a:txBody>
                    <a:bodyPr/>
                    <a:lstStyle/>
                    <a:p>
                      <a:r>
                        <a:rPr lang="en-US" dirty="0" smtClean="0"/>
                        <a:t>Origin 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defRPr/>
                      </a:pPr>
                      <a:r>
                        <a:rPr lang="en-US" i="1" dirty="0" smtClean="0"/>
                        <a:t>Ischial tuberosity</a:t>
                      </a:r>
                      <a:endParaRPr lang="en-US" sz="18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9179">
                <a:tc>
                  <a:txBody>
                    <a:bodyPr/>
                    <a:lstStyle/>
                    <a:p>
                      <a:r>
                        <a:rPr lang="en-US" smtClean="0"/>
                        <a:t>Insertion</a:t>
                      </a:r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dirty="0" smtClean="0"/>
                        <a:t>Upper part of the medial surface of the shaft of the </a:t>
                      </a:r>
                      <a:r>
                        <a:rPr lang="en-US" i="1" dirty="0" smtClean="0"/>
                        <a:t>tibia</a:t>
                      </a:r>
                      <a:r>
                        <a:rPr lang="en-US" dirty="0" smtClean="0"/>
                        <a:t> </a:t>
                      </a:r>
                      <a:r>
                        <a:rPr lang="en-US" b="1" u="sng" dirty="0" smtClean="0">
                          <a:solidFill>
                            <a:srgbClr val="FF0000"/>
                          </a:solidFill>
                        </a:rPr>
                        <a:t>(SGS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)*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7668">
                <a:tc>
                  <a:txBody>
                    <a:bodyPr/>
                    <a:lstStyle/>
                    <a:p>
                      <a:r>
                        <a:rPr lang="en-US" dirty="0" smtClean="0"/>
                        <a:t>Nerve Supply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/>
                        <a:t>Tibial</a:t>
                      </a:r>
                      <a:r>
                        <a:rPr lang="en-US" dirty="0" smtClean="0"/>
                        <a:t> portion of the </a:t>
                      </a:r>
                      <a:r>
                        <a:rPr lang="en-US" b="1" dirty="0" smtClean="0"/>
                        <a:t>sciatic.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Action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u="sng" dirty="0" smtClean="0"/>
                        <a:t>Flexes</a:t>
                      </a:r>
                      <a:r>
                        <a:rPr lang="en-US" dirty="0" smtClean="0"/>
                        <a:t> and </a:t>
                      </a:r>
                      <a:r>
                        <a:rPr lang="en-US" u="sng" dirty="0" smtClean="0"/>
                        <a:t>medially rotates </a:t>
                      </a:r>
                      <a:r>
                        <a:rPr lang="en-US" dirty="0" smtClean="0"/>
                        <a:t>the leg at the knee joint </a:t>
                      </a:r>
                    </a:p>
                    <a:p>
                      <a:pPr>
                        <a:defRPr/>
                      </a:pPr>
                      <a:r>
                        <a:rPr lang="en-US" dirty="0" smtClean="0"/>
                        <a:t>E</a:t>
                      </a:r>
                      <a:r>
                        <a:rPr lang="en-US" u="sng" dirty="0" smtClean="0"/>
                        <a:t>xtends</a:t>
                      </a:r>
                      <a:r>
                        <a:rPr lang="en-US" dirty="0" smtClean="0"/>
                        <a:t> the thigh at the </a:t>
                      </a:r>
                      <a:r>
                        <a:rPr lang="en-US" u="sng" dirty="0" smtClean="0"/>
                        <a:t>hip joint</a:t>
                      </a:r>
                      <a:endParaRPr lang="en-GB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7540230" y="550998"/>
            <a:ext cx="3312529" cy="70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>
                <a:ea typeface="ＭＳ Ｐゴシック" panose="020B0600070205080204" pitchFamily="34" charset="-128"/>
              </a:rPr>
              <a:t>2. Semitendinosus</a:t>
            </a:r>
            <a:endParaRPr lang="en-GB" sz="3200" dirty="0"/>
          </a:p>
        </p:txBody>
      </p:sp>
      <p:sp>
        <p:nvSpPr>
          <p:cNvPr id="21" name="Shape 289"/>
          <p:cNvSpPr txBox="1">
            <a:spLocks/>
          </p:cNvSpPr>
          <p:nvPr/>
        </p:nvSpPr>
        <p:spPr>
          <a:xfrm>
            <a:off x="99538" y="61131"/>
            <a:ext cx="10515600" cy="6120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33" tIns="91433" rIns="91433" bIns="914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2800" b="1" dirty="0" smtClean="0">
                <a:solidFill>
                  <a:srgbClr val="1C1C1C"/>
                </a:solidFill>
              </a:rPr>
              <a:t>Posterior Compartment </a:t>
            </a:r>
            <a:r>
              <a:rPr lang="en" sz="2800" dirty="0" smtClean="0">
                <a:solidFill>
                  <a:srgbClr val="1C1C1C"/>
                </a:solidFill>
              </a:rPr>
              <a:t>Of The Thigh: Muscles</a:t>
            </a:r>
            <a:endParaRPr lang="en" sz="2800" dirty="0">
              <a:solidFill>
                <a:srgbClr val="1C1C1C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45469" y="4044020"/>
            <a:ext cx="2117975" cy="2740456"/>
            <a:chOff x="496888" y="1268760"/>
            <a:chExt cx="3759200" cy="4968875"/>
          </a:xfrm>
        </p:grpSpPr>
        <p:pic>
          <p:nvPicPr>
            <p:cNvPr id="22" name="Picture 5" descr="Untitled-8B"/>
            <p:cNvPicPr>
              <a:picLocks noGrp="1" noChangeAspect="1" noChangeArrowheads="1"/>
            </p:cNvPicPr>
            <p:nvPr>
              <p:ph sz="half" idx="1"/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6888" y="1268760"/>
              <a:ext cx="3759200" cy="4968875"/>
            </a:xfr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23" name="Oval 6"/>
            <p:cNvSpPr>
              <a:spLocks noChangeArrowheads="1"/>
            </p:cNvSpPr>
            <p:nvPr/>
          </p:nvSpPr>
          <p:spPr bwMode="auto">
            <a:xfrm>
              <a:off x="1116013" y="2060575"/>
              <a:ext cx="1260475" cy="720725"/>
            </a:xfrm>
            <a:prstGeom prst="ellipse">
              <a:avLst/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4" name="Oval 7"/>
            <p:cNvSpPr>
              <a:spLocks noChangeArrowheads="1"/>
            </p:cNvSpPr>
            <p:nvPr/>
          </p:nvSpPr>
          <p:spPr bwMode="auto">
            <a:xfrm>
              <a:off x="684213" y="5373688"/>
              <a:ext cx="1835150" cy="720725"/>
            </a:xfrm>
            <a:prstGeom prst="ellipse">
              <a:avLst/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863444" y="4383196"/>
            <a:ext cx="29608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Remember: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*SGS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(semitendinosus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/ </a:t>
            </a:r>
            <a:r>
              <a:rPr lang="en-GB" sz="16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gracialis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/ </a:t>
            </a:r>
            <a:r>
              <a:rPr lang="en-GB" sz="16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sartorius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):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Three muscles that have the same insertions.</a:t>
            </a:r>
          </a:p>
          <a:p>
            <a:endParaRPr lang="en-US" sz="16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Extra information: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Their tendons join and form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Pes </a:t>
            </a:r>
            <a:r>
              <a:rPr lang="en-GB" sz="16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anserinus</a:t>
            </a:r>
            <a:endParaRPr lang="en-US" sz="16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4931" y="6089547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Medial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809904" y="6089547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Lateral</a:t>
            </a:r>
            <a:endParaRPr lang="en-GB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930444" y="4017309"/>
            <a:ext cx="345344" cy="55818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9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761993" indent="-457200">
              <a:spcBef>
                <a:spcPts val="800"/>
              </a:spcBef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en" u="sng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Know contents  </a:t>
            </a:r>
            <a:r>
              <a:rPr lang="en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of gluteal region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</a:t>
            </a:r>
          </a:p>
          <a:p>
            <a:pPr marL="1203325" indent="-457200">
              <a:spcBef>
                <a:spcPts val="800"/>
              </a:spcBef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Groups of </a:t>
            </a:r>
            <a:r>
              <a:rPr lang="en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Glutei muscles 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en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small muscles (Lateral Rotators).</a:t>
            </a:r>
          </a:p>
          <a:p>
            <a:pPr marL="1203325" indent="-457200">
              <a:spcBef>
                <a:spcPts val="800"/>
              </a:spcBef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Nerves &amp; vessels. </a:t>
            </a:r>
          </a:p>
          <a:p>
            <a:pPr marL="761993" indent="-457200">
              <a:spcBef>
                <a:spcPts val="800"/>
              </a:spcBef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en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Foramina  and structures passing through them as:   </a:t>
            </a:r>
          </a:p>
          <a:p>
            <a:pPr marL="1143000" indent="0">
              <a:spcBef>
                <a:spcPts val="800"/>
              </a:spcBef>
              <a:buClr>
                <a:schemeClr val="dk1"/>
              </a:buClr>
              <a:buSzPct val="61111"/>
              <a:buNone/>
            </a:pP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1-Greater Sciatic Foramen.</a:t>
            </a:r>
          </a:p>
          <a:p>
            <a:pPr marL="1143000" indent="0">
              <a:spcBef>
                <a:spcPts val="800"/>
              </a:spcBef>
              <a:buClr>
                <a:schemeClr val="dk1"/>
              </a:buClr>
              <a:buSzPct val="61111"/>
              <a:buNone/>
            </a:pPr>
            <a:r>
              <a:rPr lang="en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2-Lesser 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Sciatic Foramen.</a:t>
            </a:r>
          </a:p>
          <a:p>
            <a:pPr marL="761993" indent="-457200">
              <a:buClr>
                <a:schemeClr val="dk1"/>
              </a:buClr>
              <a:buFont typeface="Wingdings" panose="05000000000000000000" pitchFamily="2" charset="2"/>
              <a:buChar char="ü"/>
            </a:pPr>
            <a:r>
              <a:rPr lang="en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Back of thigh </a:t>
            </a:r>
            <a:r>
              <a:rPr lang="en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: Hamstring muscles.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2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1731" y="407166"/>
            <a:ext cx="4425249" cy="845033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4. Adductor Magnus </a:t>
            </a:r>
            <a:r>
              <a:rPr lang="en-US" sz="2400" dirty="0" smtClean="0"/>
              <a:t>(</a:t>
            </a:r>
            <a:r>
              <a:rPr lang="en-US" sz="2400" dirty="0" err="1" smtClean="0"/>
              <a:t>Hamsting</a:t>
            </a:r>
            <a:r>
              <a:rPr lang="en-US" sz="2400" dirty="0" smtClean="0"/>
              <a:t> part)</a:t>
            </a:r>
            <a:endParaRPr lang="en-GB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583871"/>
              </p:ext>
            </p:extLst>
          </p:nvPr>
        </p:nvGraphicFramePr>
        <p:xfrm>
          <a:off x="6585612" y="1400852"/>
          <a:ext cx="5907670" cy="21765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4335"/>
                <a:gridCol w="4893335"/>
              </a:tblGrid>
              <a:tr h="488640">
                <a:tc>
                  <a:txBody>
                    <a:bodyPr/>
                    <a:lstStyle/>
                    <a:p>
                      <a:r>
                        <a:rPr lang="en-US" dirty="0" smtClean="0"/>
                        <a:t>Origin 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defRPr/>
                      </a:pPr>
                      <a:r>
                        <a:rPr lang="en" sz="1800" dirty="0" smtClean="0"/>
                        <a:t>Ischial ramus and </a:t>
                      </a:r>
                      <a:r>
                        <a:rPr lang="en" sz="1800" b="1" dirty="0" smtClean="0"/>
                        <a:t>ischial tuberosity</a:t>
                      </a:r>
                      <a:endParaRPr lang="en-US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7726">
                <a:tc>
                  <a:txBody>
                    <a:bodyPr/>
                    <a:lstStyle/>
                    <a:p>
                      <a:r>
                        <a:rPr lang="en-US" smtClean="0"/>
                        <a:t>Insertion</a:t>
                      </a:r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1" dirty="0" smtClean="0"/>
                        <a:t>Adductor tubercle </a:t>
                      </a:r>
                      <a:r>
                        <a:rPr lang="en" sz="1800" dirty="0" smtClean="0"/>
                        <a:t>of the </a:t>
                      </a:r>
                      <a:r>
                        <a:rPr lang="en" sz="1800" b="1" dirty="0" smtClean="0"/>
                        <a:t>medial condyle </a:t>
                      </a:r>
                      <a:r>
                        <a:rPr lang="en" sz="1800" dirty="0" smtClean="0"/>
                        <a:t>of the </a:t>
                      </a:r>
                      <a:r>
                        <a:rPr lang="en" sz="1800" b="1" dirty="0" smtClean="0"/>
                        <a:t>femur</a:t>
                      </a:r>
                      <a:endParaRPr lang="en-US" sz="18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9331">
                <a:tc>
                  <a:txBody>
                    <a:bodyPr/>
                    <a:lstStyle/>
                    <a:p>
                      <a:r>
                        <a:rPr lang="en-US" smtClean="0"/>
                        <a:t>Nerve Supply</a:t>
                      </a:r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" sz="1800" b="1" dirty="0" smtClean="0"/>
                        <a:t>The tibial </a:t>
                      </a:r>
                      <a:r>
                        <a:rPr lang="en" sz="1800" dirty="0" smtClean="0"/>
                        <a:t>portion</a:t>
                      </a:r>
                      <a:r>
                        <a:rPr lang="en" sz="1800" b="1" dirty="0" smtClean="0"/>
                        <a:t> of </a:t>
                      </a:r>
                      <a:r>
                        <a:rPr lang="en" sz="1800" dirty="0" smtClean="0"/>
                        <a:t>the </a:t>
                      </a:r>
                      <a:r>
                        <a:rPr lang="en" sz="1800" b="1" dirty="0" smtClean="0"/>
                        <a:t>sciatic</a:t>
                      </a:r>
                      <a:endParaRPr lang="en-US" sz="18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Action</a:t>
                      </a:r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" sz="1800" b="1" dirty="0" smtClean="0">
                          <a:solidFill>
                            <a:srgbClr val="CC0000"/>
                          </a:solidFill>
                        </a:rPr>
                        <a:t>Extends</a:t>
                      </a:r>
                      <a:r>
                        <a:rPr lang="en" sz="1800" dirty="0" smtClean="0"/>
                        <a:t> the thigh at the </a:t>
                      </a:r>
                      <a:r>
                        <a:rPr lang="en" sz="1800" b="1" dirty="0" smtClean="0">
                          <a:solidFill>
                            <a:srgbClr val="CC0000"/>
                          </a:solidFill>
                        </a:rPr>
                        <a:t>hip joint</a:t>
                      </a:r>
                      <a:endParaRPr lang="en-US" sz="1800" b="1" i="0" u="sng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6400801" y="737935"/>
            <a:ext cx="0" cy="585216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130159"/>
              </p:ext>
            </p:extLst>
          </p:nvPr>
        </p:nvGraphicFramePr>
        <p:xfrm>
          <a:off x="364629" y="1178700"/>
          <a:ext cx="6125785" cy="28195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6479"/>
                <a:gridCol w="5069306"/>
              </a:tblGrid>
              <a:tr h="477450">
                <a:tc>
                  <a:txBody>
                    <a:bodyPr/>
                    <a:lstStyle/>
                    <a:p>
                      <a:r>
                        <a:rPr lang="en-US" dirty="0" smtClean="0"/>
                        <a:t>Origin 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defRPr/>
                      </a:pPr>
                      <a:r>
                        <a:rPr lang="en-US" i="1" dirty="0" smtClean="0"/>
                        <a:t>Ischial tuberosity</a:t>
                      </a:r>
                      <a:endParaRPr lang="en-US" sz="18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9179">
                <a:tc>
                  <a:txBody>
                    <a:bodyPr/>
                    <a:lstStyle/>
                    <a:p>
                      <a:r>
                        <a:rPr lang="en-US" dirty="0" smtClean="0"/>
                        <a:t>Insertion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dirty="0" smtClean="0"/>
                        <a:t>Posterior surface of the </a:t>
                      </a:r>
                      <a:r>
                        <a:rPr lang="en-US" sz="1800" b="1" dirty="0" smtClean="0"/>
                        <a:t>medial condyle </a:t>
                      </a:r>
                      <a:r>
                        <a:rPr lang="en-US" sz="1800" dirty="0" smtClean="0"/>
                        <a:t>of the </a:t>
                      </a:r>
                      <a:r>
                        <a:rPr lang="en-US" sz="1800" b="1" dirty="0" smtClean="0"/>
                        <a:t>tibia</a:t>
                      </a:r>
                      <a:r>
                        <a:rPr lang="en-US" sz="1800" dirty="0" smtClean="0"/>
                        <a:t>. </a:t>
                      </a:r>
                    </a:p>
                    <a:p>
                      <a:pPr>
                        <a:defRPr/>
                      </a:pPr>
                      <a:r>
                        <a:rPr lang="en-US" sz="1800" i="0" dirty="0" smtClean="0">
                          <a:solidFill>
                            <a:schemeClr val="tx1"/>
                          </a:solidFill>
                        </a:rPr>
                        <a:t>It  forms the 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</a:rPr>
                        <a:t>oblique popliteal ligament</a:t>
                      </a:r>
                      <a:r>
                        <a:rPr lang="en-US" sz="1800" b="1" dirty="0" smtClean="0">
                          <a:solidFill>
                            <a:schemeClr val="accent1"/>
                          </a:solidFill>
                        </a:rPr>
                        <a:t>,</a:t>
                      </a:r>
                      <a:r>
                        <a:rPr lang="en-US" sz="1800" dirty="0" smtClean="0"/>
                        <a:t> which reinforces the capsule on the back of the knee joint.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87668">
                <a:tc>
                  <a:txBody>
                    <a:bodyPr/>
                    <a:lstStyle/>
                    <a:p>
                      <a:r>
                        <a:rPr lang="en-US" smtClean="0"/>
                        <a:t>Nerve Supply</a:t>
                      </a:r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/>
                        <a:t>Tibial</a:t>
                      </a:r>
                      <a:r>
                        <a:rPr lang="en-US" dirty="0" smtClean="0"/>
                        <a:t> portion of the </a:t>
                      </a:r>
                      <a:r>
                        <a:rPr lang="en-US" b="1" dirty="0" smtClean="0"/>
                        <a:t>sciatic.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Action</a:t>
                      </a:r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u="sng" dirty="0" smtClean="0"/>
                        <a:t>Flexes</a:t>
                      </a:r>
                      <a:r>
                        <a:rPr lang="en-US" dirty="0" smtClean="0"/>
                        <a:t> and </a:t>
                      </a:r>
                      <a:r>
                        <a:rPr lang="en-US" u="sng" dirty="0" smtClean="0"/>
                        <a:t>medially rotates </a:t>
                      </a:r>
                      <a:r>
                        <a:rPr lang="en-US" dirty="0" smtClean="0"/>
                        <a:t>the leg at the knee joint </a:t>
                      </a:r>
                    </a:p>
                    <a:p>
                      <a:pPr>
                        <a:defRPr/>
                      </a:pPr>
                      <a:r>
                        <a:rPr lang="en-US" dirty="0" smtClean="0"/>
                        <a:t>E</a:t>
                      </a:r>
                      <a:r>
                        <a:rPr lang="en-US" u="sng" dirty="0" smtClean="0"/>
                        <a:t>xtends</a:t>
                      </a:r>
                      <a:r>
                        <a:rPr lang="en-US" dirty="0" smtClean="0"/>
                        <a:t> the thigh at the </a:t>
                      </a:r>
                      <a:r>
                        <a:rPr lang="en-US" u="sng" dirty="0" smtClean="0"/>
                        <a:t>hip joint</a:t>
                      </a:r>
                      <a:endParaRPr lang="en-GB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0" name="Title 1"/>
          <p:cNvSpPr txBox="1">
            <a:spLocks/>
          </p:cNvSpPr>
          <p:nvPr/>
        </p:nvSpPr>
        <p:spPr>
          <a:xfrm>
            <a:off x="1393804" y="539225"/>
            <a:ext cx="3852330" cy="70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>
                <a:ea typeface="ＭＳ Ｐゴシック" panose="020B0600070205080204" pitchFamily="34" charset="-128"/>
              </a:rPr>
              <a:t>3. Semimembranosus</a:t>
            </a:r>
            <a:endParaRPr lang="en-US" altLang="en-US" sz="3200" dirty="0">
              <a:ea typeface="ＭＳ Ｐゴシック" panose="020B0600070205080204" pitchFamily="34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427522" y="4064388"/>
            <a:ext cx="2708259" cy="2793612"/>
            <a:chOff x="395288" y="1196975"/>
            <a:chExt cx="4032250" cy="4732338"/>
          </a:xfrm>
        </p:grpSpPr>
        <p:pic>
          <p:nvPicPr>
            <p:cNvPr id="22" name="Picture 8" descr="F66122-006-f072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196975"/>
              <a:ext cx="4032250" cy="47323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9"/>
            <p:cNvSpPr>
              <a:spLocks noChangeArrowheads="1"/>
            </p:cNvSpPr>
            <p:nvPr/>
          </p:nvSpPr>
          <p:spPr bwMode="auto">
            <a:xfrm>
              <a:off x="2555875" y="2420938"/>
              <a:ext cx="1871663" cy="508000"/>
            </a:xfrm>
            <a:prstGeom prst="ellipse">
              <a:avLst/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2916238" y="3071813"/>
              <a:ext cx="1439862" cy="500062"/>
            </a:xfrm>
            <a:prstGeom prst="ellipse">
              <a:avLst/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0825" y="3998298"/>
            <a:ext cx="3118723" cy="2821882"/>
            <a:chOff x="250825" y="1268413"/>
            <a:chExt cx="3873500" cy="4968875"/>
          </a:xfrm>
        </p:grpSpPr>
        <p:pic>
          <p:nvPicPr>
            <p:cNvPr id="26" name="Picture 5" descr="Untitled-8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268413"/>
              <a:ext cx="3873500" cy="496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6"/>
            <p:cNvSpPr>
              <a:spLocks noChangeArrowheads="1"/>
            </p:cNvSpPr>
            <p:nvPr/>
          </p:nvSpPr>
          <p:spPr bwMode="auto">
            <a:xfrm>
              <a:off x="900113" y="1916113"/>
              <a:ext cx="1584325" cy="720725"/>
            </a:xfrm>
            <a:prstGeom prst="ellipse">
              <a:avLst/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8" name="Oval 7"/>
            <p:cNvSpPr>
              <a:spLocks noChangeArrowheads="1"/>
            </p:cNvSpPr>
            <p:nvPr/>
          </p:nvSpPr>
          <p:spPr bwMode="auto">
            <a:xfrm>
              <a:off x="684213" y="5013325"/>
              <a:ext cx="1584325" cy="720725"/>
            </a:xfrm>
            <a:prstGeom prst="ellipse">
              <a:avLst/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948908" y="3577390"/>
            <a:ext cx="2315990" cy="3292378"/>
            <a:chOff x="7179343" y="1477541"/>
            <a:chExt cx="4403725" cy="4968875"/>
          </a:xfrm>
        </p:grpSpPr>
        <p:pic>
          <p:nvPicPr>
            <p:cNvPr id="30" name="Picture 5" descr="Untitled-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79343" y="1477541"/>
              <a:ext cx="4403725" cy="496887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31" name="Oval 6"/>
            <p:cNvSpPr>
              <a:spLocks noChangeArrowheads="1"/>
            </p:cNvSpPr>
            <p:nvPr/>
          </p:nvSpPr>
          <p:spPr bwMode="auto">
            <a:xfrm>
              <a:off x="7220618" y="3120603"/>
              <a:ext cx="1944688" cy="285750"/>
            </a:xfrm>
            <a:prstGeom prst="ellipse">
              <a:avLst/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2" name="Oval 7"/>
            <p:cNvSpPr>
              <a:spLocks noChangeArrowheads="1"/>
            </p:cNvSpPr>
            <p:nvPr/>
          </p:nvSpPr>
          <p:spPr bwMode="auto">
            <a:xfrm>
              <a:off x="7507956" y="5130378"/>
              <a:ext cx="1944687" cy="719138"/>
            </a:xfrm>
            <a:prstGeom prst="ellipse">
              <a:avLst/>
            </a:prstGeom>
            <a:solidFill>
              <a:schemeClr val="accent1">
                <a:alpha val="14902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33" name="Shape 289"/>
          <p:cNvSpPr txBox="1">
            <a:spLocks/>
          </p:cNvSpPr>
          <p:nvPr/>
        </p:nvSpPr>
        <p:spPr>
          <a:xfrm>
            <a:off x="83496" y="29047"/>
            <a:ext cx="10515600" cy="612000"/>
          </a:xfrm>
          <a:prstGeom prst="rect">
            <a:avLst/>
          </a:prstGeom>
          <a:ln>
            <a:noFill/>
          </a:ln>
        </p:spPr>
        <p:txBody>
          <a:bodyPr vert="horz" lIns="91433" tIns="91433" rIns="91433" bIns="914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2800" b="1" dirty="0" smtClean="0">
                <a:solidFill>
                  <a:srgbClr val="1C1C1C"/>
                </a:solidFill>
              </a:rPr>
              <a:t>Posterior Compartment </a:t>
            </a:r>
            <a:r>
              <a:rPr lang="en" sz="2800" dirty="0" smtClean="0">
                <a:solidFill>
                  <a:srgbClr val="1C1C1C"/>
                </a:solidFill>
              </a:rPr>
              <a:t>Of The Thigh: Muscles</a:t>
            </a:r>
            <a:endParaRPr lang="en" sz="2800" dirty="0">
              <a:solidFill>
                <a:srgbClr val="1C1C1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59655" y="4438211"/>
            <a:ext cx="28087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Note: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The adductor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magnus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has 2 parts: adductor part and hamstring part. The 2 parts have different origin, insertion, action and nerve supply. They are also in different compartments of the thigh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539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/>
        </p:nvSpPr>
        <p:spPr>
          <a:xfrm>
            <a:off x="451624" y="1093400"/>
            <a:ext cx="6210800" cy="4732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  <a:spcBef>
                <a:spcPts val="667"/>
              </a:spcBef>
            </a:pPr>
            <a:r>
              <a:rPr lang="en"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2667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four perforating branches of the </a:t>
            </a:r>
            <a:r>
              <a:rPr lang="en" sz="2667" b="1" u="sng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profunda femoris artery </a:t>
            </a:r>
            <a:r>
              <a:rPr lang="en" sz="2667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(deep artery of thigh) </a:t>
            </a:r>
            <a:r>
              <a:rPr lang="en"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a rich blood supply to this compartment.</a:t>
            </a:r>
          </a:p>
          <a:p>
            <a:pPr>
              <a:lnSpc>
                <a:spcPct val="115000"/>
              </a:lnSpc>
              <a:spcBef>
                <a:spcPts val="667"/>
              </a:spcBef>
            </a:pPr>
            <a:endParaRPr sz="26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" sz="2667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profunda femoris vein</a:t>
            </a:r>
            <a:r>
              <a:rPr lang="en" sz="2667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drains the greater part of the blood from the compartment.</a:t>
            </a: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l="921" t="843" r="2587" b="796"/>
          <a:stretch/>
        </p:blipFill>
        <p:spPr>
          <a:xfrm>
            <a:off x="6755512" y="1219200"/>
            <a:ext cx="5037221" cy="5614737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1277133" y="5825800"/>
            <a:ext cx="4408800" cy="472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sz="1867">
              <a:solidFill>
                <a:srgbClr val="00FF00"/>
              </a:solidFill>
            </a:endParaRPr>
          </a:p>
        </p:txBody>
      </p:sp>
      <p:sp>
        <p:nvSpPr>
          <p:cNvPr id="6" name="Shape 289"/>
          <p:cNvSpPr txBox="1">
            <a:spLocks/>
          </p:cNvSpPr>
          <p:nvPr/>
        </p:nvSpPr>
        <p:spPr>
          <a:xfrm>
            <a:off x="279933" y="444674"/>
            <a:ext cx="10515600" cy="774526"/>
          </a:xfrm>
          <a:prstGeom prst="rect">
            <a:avLst/>
          </a:prstGeom>
          <a:ln>
            <a:noFill/>
          </a:ln>
        </p:spPr>
        <p:txBody>
          <a:bodyPr vert="horz" lIns="91433" tIns="91433" rIns="91433" bIns="914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200" b="1" dirty="0" smtClean="0">
                <a:solidFill>
                  <a:srgbClr val="1C1C1C"/>
                </a:solidFill>
              </a:rPr>
              <a:t>Posterior Compartment </a:t>
            </a:r>
            <a:r>
              <a:rPr lang="en" sz="3200" dirty="0" smtClean="0">
                <a:solidFill>
                  <a:srgbClr val="1C1C1C"/>
                </a:solidFill>
              </a:rPr>
              <a:t>Of The Thigh: Blood Supply</a:t>
            </a:r>
            <a:endParaRPr lang="en" sz="3200" dirty="0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7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322"/>
          <p:cNvPicPr preferRelativeResize="0"/>
          <p:nvPr/>
        </p:nvPicPr>
        <p:blipFill rotWithShape="1">
          <a:blip r:embed="rId3">
            <a:alphaModFix/>
          </a:blip>
          <a:srcRect l="1597" t="663" r="1355" b="1119"/>
          <a:stretch/>
        </p:blipFill>
        <p:spPr>
          <a:xfrm>
            <a:off x="7828547" y="521368"/>
            <a:ext cx="4363453" cy="633663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202567" y="966039"/>
            <a:ext cx="8203496" cy="526307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667"/>
              </a:spcBef>
            </a:pPr>
            <a:r>
              <a:rPr lang="en" sz="2800" b="1" dirty="0">
                <a:latin typeface="Calibri"/>
                <a:ea typeface="Calibri"/>
                <a:cs typeface="Calibri"/>
                <a:sym typeface="Calibri"/>
              </a:rPr>
              <a:t>Sciatic Nerve</a:t>
            </a:r>
          </a:p>
          <a:p>
            <a:pPr marL="342900" indent="-342900">
              <a:lnSpc>
                <a:spcPct val="115000"/>
              </a:lnSpc>
              <a:spcBef>
                <a:spcPts val="667"/>
              </a:spcBef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The </a:t>
            </a:r>
            <a:r>
              <a:rPr lang="en" sz="2400" b="1" dirty="0">
                <a:latin typeface="+mn-lt"/>
                <a:ea typeface="Calibri"/>
                <a:cs typeface="Calibri"/>
                <a:sym typeface="Calibri"/>
              </a:rPr>
              <a:t>sciatic nerve,</a:t>
            </a:r>
            <a:r>
              <a:rPr lang="en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 branch of the sacral plexus </a:t>
            </a:r>
            <a:r>
              <a:rPr lang="en" sz="2400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(L4 and 5; S1, 2, and 3), </a:t>
            </a:r>
            <a:r>
              <a:rPr lang="en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leaves the gluteal region as it descends in the midline of the thigh</a:t>
            </a:r>
            <a:r>
              <a:rPr lang="en" sz="24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indent="-342900">
              <a:lnSpc>
                <a:spcPct val="115000"/>
              </a:lnSpc>
              <a:spcBef>
                <a:spcPts val="667"/>
              </a:spcBef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It is </a:t>
            </a:r>
            <a:r>
              <a:rPr lang="en" sz="2400" b="1" dirty="0">
                <a:latin typeface="+mn-lt"/>
                <a:ea typeface="Calibri"/>
                <a:cs typeface="Calibri"/>
                <a:sym typeface="Calibri"/>
              </a:rPr>
              <a:t>overlapped posteriorly by</a:t>
            </a:r>
            <a:r>
              <a:rPr lang="en" sz="2400" b="1" dirty="0">
                <a:solidFill>
                  <a:srgbClr val="F13DCF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the adjacent margins of the </a:t>
            </a:r>
            <a:r>
              <a:rPr lang="en" sz="2400" u="sng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biceps femoris </a:t>
            </a:r>
            <a:r>
              <a:rPr lang="en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and </a:t>
            </a:r>
            <a:r>
              <a:rPr lang="en" sz="2400" u="sng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semimembranosus</a:t>
            </a:r>
            <a:r>
              <a:rPr lang="en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muscles</a:t>
            </a:r>
            <a:r>
              <a:rPr lang="en" sz="24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lang="en" sz="2400" dirty="0">
              <a:solidFill>
                <a:schemeClr val="dk1"/>
              </a:solidFill>
              <a:latin typeface="+mn-lt"/>
              <a:ea typeface="Calibri"/>
            </a:endParaRPr>
          </a:p>
          <a:p>
            <a:pPr marL="342900" indent="-342900">
              <a:lnSpc>
                <a:spcPct val="115000"/>
              </a:lnSpc>
              <a:spcBef>
                <a:spcPts val="667"/>
              </a:spcBef>
              <a:buFont typeface="Courier New" panose="02070309020205020404" pitchFamily="49" charset="0"/>
              <a:buChar char="o"/>
            </a:pPr>
            <a:r>
              <a:rPr lang="en" sz="2400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It lies on </a:t>
            </a:r>
            <a:r>
              <a:rPr lang="en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the posterior aspect of the</a:t>
            </a:r>
            <a:r>
              <a:rPr lang="en" sz="2400" dirty="0">
                <a:solidFill>
                  <a:srgbClr val="CC0000"/>
                </a:solidFill>
                <a:latin typeface="+mn-lt"/>
                <a:ea typeface="Calibri"/>
                <a:cs typeface="Calibri"/>
                <a:sym typeface="Calibri"/>
              </a:rPr>
              <a:t> adductor magnus</a:t>
            </a:r>
            <a:r>
              <a:rPr lang="en" sz="2400" dirty="0">
                <a:solidFill>
                  <a:srgbClr val="CC0000"/>
                </a:solidFill>
                <a:latin typeface="+mn-lt"/>
              </a:rPr>
              <a:t>.</a:t>
            </a:r>
          </a:p>
          <a:p>
            <a:pPr marL="342900" indent="-342900">
              <a:lnSpc>
                <a:spcPct val="115000"/>
              </a:lnSpc>
              <a:spcBef>
                <a:spcPts val="667"/>
              </a:spcBef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 the lower third of the thigh it ends by dividing into the </a:t>
            </a:r>
            <a:r>
              <a:rPr lang="en" sz="2400" b="1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tibial </a:t>
            </a:r>
            <a:r>
              <a:rPr lang="en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and </a:t>
            </a:r>
            <a:r>
              <a:rPr lang="en" sz="2400" b="1" dirty="0">
                <a:solidFill>
                  <a:srgbClr val="C00000"/>
                </a:solidFill>
                <a:latin typeface="+mn-lt"/>
                <a:ea typeface="Calibri"/>
                <a:cs typeface="Calibri"/>
                <a:sym typeface="Calibri"/>
              </a:rPr>
              <a:t>common peroneal nerves.</a:t>
            </a:r>
            <a:r>
              <a:rPr lang="en" sz="2400" b="1" dirty="0">
                <a:solidFill>
                  <a:srgbClr val="C00000"/>
                </a:solidFill>
                <a:latin typeface="+mn-lt"/>
              </a:rPr>
              <a:t> </a:t>
            </a:r>
          </a:p>
          <a:p>
            <a:pPr>
              <a:lnSpc>
                <a:spcPct val="115000"/>
              </a:lnSpc>
              <a:spcBef>
                <a:spcPts val="667"/>
              </a:spcBef>
            </a:pPr>
            <a:endParaRPr sz="2000" b="1" dirty="0">
              <a:solidFill>
                <a:srgbClr val="C00000"/>
              </a:solidFill>
            </a:endParaRPr>
          </a:p>
        </p:txBody>
      </p:sp>
      <p:sp>
        <p:nvSpPr>
          <p:cNvPr id="3" name="Shape 289"/>
          <p:cNvSpPr txBox="1">
            <a:spLocks/>
          </p:cNvSpPr>
          <p:nvPr/>
        </p:nvSpPr>
        <p:spPr>
          <a:xfrm>
            <a:off x="202567" y="381973"/>
            <a:ext cx="10515600" cy="612000"/>
          </a:xfrm>
          <a:prstGeom prst="rect">
            <a:avLst/>
          </a:prstGeom>
          <a:ln>
            <a:noFill/>
          </a:ln>
        </p:spPr>
        <p:txBody>
          <a:bodyPr vert="horz" lIns="91433" tIns="91433" rIns="91433" bIns="914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3200" b="1" dirty="0" smtClean="0">
                <a:solidFill>
                  <a:srgbClr val="1C1C1C"/>
                </a:solidFill>
              </a:rPr>
              <a:t>Posterior Compartment </a:t>
            </a:r>
            <a:r>
              <a:rPr lang="en" sz="3200" dirty="0" smtClean="0">
                <a:solidFill>
                  <a:srgbClr val="1C1C1C"/>
                </a:solidFill>
              </a:rPr>
              <a:t>Of The Thigh: Nerve Supply</a:t>
            </a:r>
            <a:endParaRPr lang="en" sz="3200" dirty="0">
              <a:solidFill>
                <a:srgbClr val="1C1C1C"/>
              </a:solidFill>
            </a:endParaRPr>
          </a:p>
        </p:txBody>
      </p:sp>
      <p:sp>
        <p:nvSpPr>
          <p:cNvPr id="4" name="Shape 328"/>
          <p:cNvSpPr txBox="1"/>
          <p:nvPr/>
        </p:nvSpPr>
        <p:spPr>
          <a:xfrm>
            <a:off x="537642" y="5237663"/>
            <a:ext cx="5446063" cy="4736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2000" dirty="0">
                <a:solidFill>
                  <a:srgbClr val="92D050"/>
                </a:solidFill>
                <a:latin typeface="+mn-lt"/>
              </a:rPr>
              <a:t>Common fibular nerve =common peroneal nerve</a:t>
            </a:r>
            <a:r>
              <a:rPr lang="en" sz="1800" dirty="0">
                <a:solidFill>
                  <a:srgbClr val="92D05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03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0053" y="237471"/>
            <a:ext cx="5407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+mn-lt"/>
              </a:rPr>
              <a:t>Summary of Posterior </a:t>
            </a:r>
            <a:r>
              <a:rPr lang="en-US" sz="2800" i="1" dirty="0">
                <a:latin typeface="+mn-lt"/>
              </a:rPr>
              <a:t>C</a:t>
            </a:r>
            <a:r>
              <a:rPr lang="en-US" sz="2800" i="1" dirty="0" smtClean="0">
                <a:latin typeface="+mn-lt"/>
              </a:rPr>
              <a:t>ompartment</a:t>
            </a:r>
            <a:endParaRPr lang="en-GB" sz="2800" i="1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108582"/>
              </p:ext>
            </p:extLst>
          </p:nvPr>
        </p:nvGraphicFramePr>
        <p:xfrm>
          <a:off x="590046" y="803555"/>
          <a:ext cx="11069060" cy="5822988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781555"/>
                <a:gridCol w="2228850"/>
                <a:gridCol w="1914525"/>
                <a:gridCol w="2200276"/>
                <a:gridCol w="1928812"/>
                <a:gridCol w="2015042"/>
              </a:tblGrid>
              <a:tr h="368968">
                <a:tc rowSpan="5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HAMSTRINGS</a:t>
                      </a:r>
                      <a:endParaRPr lang="en-GB" sz="3200" dirty="0"/>
                    </a:p>
                  </a:txBody>
                  <a:tcPr vert="vert27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Muscle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Origin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Insertion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Action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Nerve Supply</a:t>
                      </a:r>
                      <a:endParaRPr lang="en-GB" sz="2000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268">
                <a:tc vMerge="1"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</a:txBody>
                  <a:tcPr vert="vert270"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Biceps </a:t>
                      </a:r>
                      <a:r>
                        <a:rPr lang="en-US" sz="2000" dirty="0" err="1" smtClean="0"/>
                        <a:t>femoris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defRPr/>
                      </a:pPr>
                      <a:r>
                        <a:rPr lang="en-US" sz="1800" b="0" i="0" u="sng" dirty="0" smtClean="0">
                          <a:solidFill>
                            <a:schemeClr val="tx1"/>
                          </a:solidFill>
                        </a:rPr>
                        <a:t>The long head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: the ischial tuberosity. </a:t>
                      </a:r>
                    </a:p>
                    <a:p>
                      <a:pPr marL="0" lvl="1" indent="0">
                        <a:defRPr/>
                      </a:pPr>
                      <a:r>
                        <a:rPr lang="en-US" sz="1800" b="0" i="0" u="sng" dirty="0" smtClean="0">
                          <a:solidFill>
                            <a:schemeClr val="tx1"/>
                          </a:solidFill>
                        </a:rPr>
                        <a:t>The short head: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 the </a:t>
                      </a:r>
                      <a:r>
                        <a:rPr lang="en-US" sz="1800" b="0" i="0" u="none" dirty="0" err="1" smtClean="0">
                          <a:solidFill>
                            <a:schemeClr val="tx1"/>
                          </a:solidFill>
                        </a:rPr>
                        <a:t>linea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i="0" u="none" dirty="0" err="1" smtClean="0">
                          <a:solidFill>
                            <a:schemeClr val="tx1"/>
                          </a:solidFill>
                        </a:rPr>
                        <a:t>aspera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800" b="0" i="0" u="none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Mainly into the head of the fibula.</a:t>
                      </a:r>
                    </a:p>
                    <a:p>
                      <a:endParaRPr lang="en-GB" sz="1800" b="0" i="0" u="none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1. Flexion of knee.</a:t>
                      </a:r>
                    </a:p>
                    <a:p>
                      <a:pPr>
                        <a:defRPr/>
                      </a:pP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2. Lateral rotation of flexed leg.</a:t>
                      </a:r>
                    </a:p>
                    <a:p>
                      <a:pPr>
                        <a:defRPr/>
                      </a:pPr>
                      <a:r>
                        <a:rPr lang="en-US" sz="1800" b="0" i="0" u="sng" dirty="0" smtClean="0">
                          <a:solidFill>
                            <a:schemeClr val="tx1"/>
                          </a:solidFill>
                        </a:rPr>
                        <a:t>Long head </a:t>
                      </a:r>
                      <a:r>
                        <a:rPr lang="en-US" sz="1800" b="0" i="0" u="non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(only)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: extends hip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en-US" sz="1800" b="0" i="0" u="none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b="0" i="0" u="sng" dirty="0" smtClean="0">
                          <a:solidFill>
                            <a:schemeClr val="tx1"/>
                          </a:solidFill>
                        </a:rPr>
                        <a:t>The long head: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i="0" u="none" dirty="0" err="1" smtClean="0">
                          <a:solidFill>
                            <a:schemeClr val="tx1"/>
                          </a:solidFill>
                        </a:rPr>
                        <a:t>tibial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 part of sciatic</a:t>
                      </a:r>
                    </a:p>
                    <a:p>
                      <a:pPr>
                        <a:defRPr/>
                      </a:pPr>
                      <a:r>
                        <a:rPr lang="en-US" sz="1800" b="0" i="0" u="sng" dirty="0" smtClean="0">
                          <a:solidFill>
                            <a:schemeClr val="tx1"/>
                          </a:solidFill>
                        </a:rPr>
                        <a:t>the short head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800" b="0" i="0" u="non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the common peroneal part of the sciatic.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252">
                <a:tc v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Semitendinosus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dirty="0" smtClean="0"/>
                        <a:t>Ischial tuberosity</a:t>
                      </a:r>
                      <a:endParaRPr lang="en-US" sz="1800" b="0" i="0" u="none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sz="1800" b="0" i="0" u="none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dirty="0" smtClean="0"/>
                        <a:t>Upper part of the medial surface of the shaft of the tibia </a:t>
                      </a:r>
                      <a:r>
                        <a:rPr lang="en-US" sz="1800" b="0" i="0" u="none" dirty="0" smtClean="0">
                          <a:solidFill>
                            <a:srgbClr val="FF0000"/>
                          </a:solidFill>
                        </a:rPr>
                        <a:t>(SGS)*</a:t>
                      </a:r>
                    </a:p>
                    <a:p>
                      <a:endParaRPr lang="en-GB" sz="1800" b="0" i="0" u="none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b="0" i="0" u="none" dirty="0" smtClean="0"/>
                        <a:t>1.Flexes and 2.medially rotates the leg at the knee joint </a:t>
                      </a:r>
                    </a:p>
                    <a:p>
                      <a:pPr>
                        <a:defRPr/>
                      </a:pPr>
                      <a:r>
                        <a:rPr lang="en-US" sz="1800" b="0" i="0" u="none" dirty="0" smtClean="0"/>
                        <a:t>3.</a:t>
                      </a:r>
                      <a:r>
                        <a:rPr lang="en-US" sz="1800" b="0" i="0" u="none" baseline="0" dirty="0" smtClean="0"/>
                        <a:t> </a:t>
                      </a:r>
                      <a:r>
                        <a:rPr lang="en-US" sz="1800" b="0" i="0" u="none" dirty="0" smtClean="0"/>
                        <a:t>Extends the thigh at the hip joint</a:t>
                      </a:r>
                      <a:endParaRPr lang="en-GB" sz="1800" b="0" i="0" u="none" dirty="0" smtClean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1800" b="0" i="0" u="none" dirty="0" err="1" smtClean="0"/>
                        <a:t>Tibial</a:t>
                      </a:r>
                      <a:r>
                        <a:rPr lang="en-US" sz="1800" b="0" i="0" u="none" dirty="0" smtClean="0"/>
                        <a:t> portion of the </a:t>
                      </a:r>
                      <a:r>
                        <a:rPr lang="en-US" sz="1800" b="0" i="0" u="none" dirty="0" smtClean="0"/>
                        <a:t>sciatic</a:t>
                      </a:r>
                      <a:endParaRPr lang="en-GB" sz="1800" b="0" i="0" u="none" dirty="0"/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252">
                <a:tc v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Semimembranosus 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sz="1800" b="0" i="0" u="none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800" b="0" i="0" u="none" dirty="0" smtClean="0"/>
                        <a:t>Posterior surface of the medial condyle of the tibia. (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forms the </a:t>
                      </a:r>
                      <a:r>
                        <a:rPr lang="en-US" sz="1800" b="0" i="0" u="none" dirty="0" smtClean="0">
                          <a:solidFill>
                            <a:srgbClr val="C00000"/>
                          </a:solidFill>
                        </a:rPr>
                        <a:t>oblique popliteal ligament</a:t>
                      </a:r>
                      <a:r>
                        <a:rPr lang="en-US" sz="1800" b="0" i="0" u="none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800" b="0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sz="1800" b="0" i="0" u="none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sz="1800" b="0" i="0" u="none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252">
                <a:tc vMerge="1">
                  <a:txBody>
                    <a:bodyPr/>
                    <a:lstStyle/>
                    <a:p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Adductor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magnus</a:t>
                      </a:r>
                      <a:r>
                        <a:rPr lang="en-US" sz="2000" baseline="0" dirty="0" smtClean="0"/>
                        <a:t> (hamstrings part)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0" i="0" u="none" dirty="0" smtClean="0"/>
                        <a:t>Ischial ramus and ischial tuberosity</a:t>
                      </a:r>
                      <a:endParaRPr lang="en-US" sz="1800" b="0" i="0" u="none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GB" sz="1800" b="0" i="0" u="none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0" i="0" u="none" dirty="0" smtClean="0"/>
                        <a:t>Adductor tubercle of the medial condyle of the femur</a:t>
                      </a:r>
                      <a:endParaRPr lang="en-US" sz="1800" b="0" i="0" u="none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800" b="0" i="0" u="none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en" sz="1800" b="0" i="0" u="non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" sz="1800" b="0" i="0" u="none" dirty="0" smtClean="0">
                          <a:solidFill>
                            <a:srgbClr val="CC0000"/>
                          </a:solidFill>
                        </a:rPr>
                        <a:t>Extends</a:t>
                      </a:r>
                      <a:r>
                        <a:rPr lang="en" sz="1800" b="0" i="0" u="none" dirty="0" smtClean="0"/>
                        <a:t> the thigh at the </a:t>
                      </a:r>
                      <a:r>
                        <a:rPr lang="en" sz="1800" b="0" i="0" u="none" dirty="0" smtClean="0">
                          <a:solidFill>
                            <a:srgbClr val="CC0000"/>
                          </a:solidFill>
                        </a:rPr>
                        <a:t>hip </a:t>
                      </a:r>
                      <a:r>
                        <a:rPr lang="en" sz="1800" b="0" i="0" u="none" dirty="0" smtClean="0">
                          <a:solidFill>
                            <a:srgbClr val="CC0000"/>
                          </a:solidFill>
                        </a:rPr>
                        <a:t>joint</a:t>
                      </a:r>
                      <a:endParaRPr lang="en-US" sz="1800" b="0" i="0" u="none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sz="1800" b="0" i="0" u="none" dirty="0"/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3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472304"/>
              </p:ext>
            </p:extLst>
          </p:nvPr>
        </p:nvGraphicFramePr>
        <p:xfrm>
          <a:off x="4536442" y="1573129"/>
          <a:ext cx="6457953" cy="4303713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3600451">
                  <a:extLst>
                    <a:ext uri="{9D8B030D-6E8A-4147-A177-3AD203B41FA5}">
                      <a16:colId xmlns:a16="http://schemas.microsoft.com/office/drawing/2014/main" xmlns="" val="348754965"/>
                    </a:ext>
                  </a:extLst>
                </a:gridCol>
                <a:gridCol w="2857502">
                  <a:extLst>
                    <a:ext uri="{9D8B030D-6E8A-4147-A177-3AD203B41FA5}">
                      <a16:colId xmlns:a16="http://schemas.microsoft.com/office/drawing/2014/main" xmlns="" val="556396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 smtClean="0"/>
                        <a:t>Muscles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2000" dirty="0"/>
                        <a:t>Action</a:t>
                      </a:r>
                      <a:endParaRPr lang="ar-SA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6997277"/>
                  </a:ext>
                </a:extLst>
              </a:tr>
              <a:tr h="1092836">
                <a:tc>
                  <a:txBody>
                    <a:bodyPr/>
                    <a:lstStyle/>
                    <a:p>
                      <a:pPr algn="ctr" rtl="0"/>
                      <a:r>
                        <a:rPr lang="en-US" altLang="en-US" sz="1800" dirty="0"/>
                        <a:t>Semimembranosus</a:t>
                      </a:r>
                    </a:p>
                    <a:p>
                      <a:pPr algn="ctr" rtl="0"/>
                      <a:r>
                        <a:rPr lang="en-US" altLang="en-US" sz="1800" dirty="0"/>
                        <a:t>Semitendinosus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Biceps </a:t>
                      </a:r>
                      <a:r>
                        <a:rPr lang="en-US" sz="1800" dirty="0" err="1" smtClean="0"/>
                        <a:t>femoris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eaLnBrk="1" hangingPunct="1">
                        <a:defRPr/>
                      </a:pPr>
                      <a:r>
                        <a:rPr lang="en-US" sz="1800" dirty="0"/>
                        <a:t>Flexion of knee.</a:t>
                      </a:r>
                      <a:endParaRPr lang="en-US" sz="18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3724388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ctr" rtl="0"/>
                      <a:r>
                        <a:rPr lang="en-US" altLang="en-US" sz="1800" dirty="0"/>
                        <a:t>Semimembranosus</a:t>
                      </a:r>
                    </a:p>
                    <a:p>
                      <a:pPr algn="ctr" rtl="0"/>
                      <a:r>
                        <a:rPr lang="en-US" altLang="en-US" sz="1800" dirty="0" smtClean="0"/>
                        <a:t>Semitendinosus</a:t>
                      </a:r>
                      <a:endParaRPr lang="en-US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/>
                        <a:t>M</a:t>
                      </a:r>
                      <a:r>
                        <a:rPr lang="en-US" sz="1800" dirty="0" smtClean="0"/>
                        <a:t>edially </a:t>
                      </a:r>
                      <a:r>
                        <a:rPr lang="en-US" sz="1800" dirty="0"/>
                        <a:t>rotates the leg</a:t>
                      </a:r>
                      <a:endParaRPr lang="ar-SA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21253695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Biceps </a:t>
                      </a:r>
                      <a:r>
                        <a:rPr lang="en-US" sz="1800" dirty="0" err="1" smtClean="0"/>
                        <a:t>Femoris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Lateral rotation of flexed leg</a:t>
                      </a:r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51898349"/>
                  </a:ext>
                </a:extLst>
              </a:tr>
              <a:tr h="1271587">
                <a:tc>
                  <a:txBody>
                    <a:bodyPr/>
                    <a:lstStyle/>
                    <a:p>
                      <a:pPr algn="ctr" rtl="0"/>
                      <a:r>
                        <a:rPr lang="en-US" altLang="en-US" sz="1800" dirty="0"/>
                        <a:t>Semimembranosus</a:t>
                      </a:r>
                    </a:p>
                    <a:p>
                      <a:pPr algn="ctr" rtl="0"/>
                      <a:r>
                        <a:rPr lang="en-US" altLang="en-US" sz="1800" dirty="0"/>
                        <a:t>Semitendinosus</a:t>
                      </a:r>
                      <a:endParaRPr lang="ar-SA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Long head : biceps </a:t>
                      </a:r>
                      <a:r>
                        <a:rPr lang="en-US" sz="1800" dirty="0" err="1" smtClean="0"/>
                        <a:t>femoris</a:t>
                      </a:r>
                      <a:endParaRPr lang="en-US" sz="1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/>
                        <a:t>Adductor magnus (hamstring part)</a:t>
                      </a:r>
                      <a:r>
                        <a:rPr lang="en-US" sz="1800" dirty="0"/>
                        <a:t> </a:t>
                      </a:r>
                      <a:endParaRPr lang="ar-SA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dirty="0"/>
                        <a:t>Extends</a:t>
                      </a:r>
                      <a:r>
                        <a:rPr lang="en-US" sz="1800" dirty="0"/>
                        <a:t> the thigh at the hip</a:t>
                      </a:r>
                      <a:r>
                        <a:rPr lang="en-US" sz="1800" dirty="0" smtClean="0"/>
                        <a:t>.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499846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34424" y="451783"/>
            <a:ext cx="54473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+mn-lt"/>
              </a:rPr>
              <a:t>Summary of Posterior </a:t>
            </a:r>
            <a:r>
              <a:rPr lang="en-US" sz="2800" i="1" dirty="0" smtClean="0">
                <a:latin typeface="+mn-lt"/>
              </a:rPr>
              <a:t>Compartment</a:t>
            </a:r>
          </a:p>
          <a:p>
            <a:pPr algn="ctr"/>
            <a:r>
              <a:rPr lang="en-US" sz="2800" i="1" dirty="0" smtClean="0">
                <a:latin typeface="+mn-lt"/>
              </a:rPr>
              <a:t>Actions</a:t>
            </a:r>
            <a:endParaRPr lang="en-GB" sz="2800" i="1" dirty="0">
              <a:latin typeface="+mn-lt"/>
            </a:endParaRPr>
          </a:p>
        </p:txBody>
      </p:sp>
      <p:pic>
        <p:nvPicPr>
          <p:cNvPr id="4" name="Picture 2" descr="http://images.slideplayer.com/14/4311498/slides/slide_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2255" r="67297" b="14912"/>
          <a:stretch/>
        </p:blipFill>
        <p:spPr bwMode="auto">
          <a:xfrm>
            <a:off x="1180022" y="64945"/>
            <a:ext cx="1840278" cy="241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content.answers.com/main/content/img/oxford/Oxford_Sports/0199210896.rotation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720" y="2311620"/>
            <a:ext cx="1680943" cy="238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00070" y="4829176"/>
            <a:ext cx="2844366" cy="1837225"/>
            <a:chOff x="228600" y="2823739"/>
            <a:chExt cx="3429000" cy="4034261"/>
          </a:xfrm>
        </p:grpSpPr>
        <p:pic>
          <p:nvPicPr>
            <p:cNvPr id="7" name="Picture 6" descr="http://www.militarydisabilitymadeeasy.com/images/hipmuscles/the%20flexion%20of%20the%20hip%208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11"/>
            <a:stretch/>
          </p:blipFill>
          <p:spPr bwMode="auto">
            <a:xfrm>
              <a:off x="228600" y="2823739"/>
              <a:ext cx="3429000" cy="4034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604211" y="5807242"/>
              <a:ext cx="984910" cy="41709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703304">
              <a:off x="1353982" y="6264973"/>
              <a:ext cx="761747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Flexion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>
            <a:xfrm rot="736986">
              <a:off x="1693839" y="5404948"/>
              <a:ext cx="971741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Extension</a:t>
              </a:r>
              <a:endParaRPr lang="en-GB" dirty="0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3243263" y="5255746"/>
            <a:ext cx="1157287" cy="6210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156192" y="1573129"/>
            <a:ext cx="1215450" cy="723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Left Brace 14"/>
          <p:cNvSpPr/>
          <p:nvPr/>
        </p:nvSpPr>
        <p:spPr>
          <a:xfrm>
            <a:off x="3996663" y="3091555"/>
            <a:ext cx="506759" cy="1449047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726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228601" y="-88973"/>
            <a:ext cx="10515600" cy="693655"/>
          </a:xfrm>
          <a:prstGeom prst="rect">
            <a:avLst/>
          </a:prstGeom>
        </p:spPr>
        <p:txBody>
          <a:bodyPr vert="horz" lIns="91433" tIns="91433" rIns="91433" bIns="914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dirty="0" smtClean="0"/>
              <a:t>Questions</a:t>
            </a:r>
            <a:endParaRPr lang="en" sz="3200" dirty="0"/>
          </a:p>
        </p:txBody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0" y="460303"/>
            <a:ext cx="6224337" cy="6253318"/>
          </a:xfrm>
          <a:prstGeom prst="rect">
            <a:avLst/>
          </a:prstGeom>
        </p:spPr>
        <p:txBody>
          <a:bodyPr vert="horz" lIns="91433" tIns="91433" rIns="91433" bIns="91433" rtlCol="0" anchor="t" anchorCtr="0">
            <a:noAutofit/>
          </a:bodyPr>
          <a:lstStyle/>
          <a:p>
            <a:pPr marL="186262" indent="0">
              <a:spcBef>
                <a:spcPts val="0"/>
              </a:spcBef>
              <a:buSzPct val="100000"/>
              <a:buNone/>
            </a:pPr>
            <a:r>
              <a:rPr lang="en" sz="1600" dirty="0" smtClean="0"/>
              <a:t>1. What </a:t>
            </a:r>
            <a:r>
              <a:rPr lang="en" sz="1600" dirty="0"/>
              <a:t>is the  structure that pass through greater and lesser foramen:</a:t>
            </a:r>
          </a:p>
          <a:p>
            <a:pPr marL="577850" indent="-23177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+mj-lt"/>
              <a:buAutoNum type="alphaUcPeriod"/>
            </a:pPr>
            <a:r>
              <a:rPr lang="en" sz="1600" dirty="0">
                <a:solidFill>
                  <a:srgbClr val="000000"/>
                </a:solidFill>
              </a:rPr>
              <a:t>Nerve to obturator internus.</a:t>
            </a:r>
          </a:p>
          <a:p>
            <a:pPr marL="577850" indent="-23177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+mj-lt"/>
              <a:buAutoNum type="alphaUcPeriod"/>
            </a:pPr>
            <a:r>
              <a:rPr lang="en" sz="1600" dirty="0">
                <a:solidFill>
                  <a:srgbClr val="000000"/>
                </a:solidFill>
              </a:rPr>
              <a:t>pudendal nerve.</a:t>
            </a:r>
          </a:p>
          <a:p>
            <a:pPr marL="577850" indent="-231775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+mj-lt"/>
              <a:buAutoNum type="alphaUcPeriod"/>
            </a:pPr>
            <a:r>
              <a:rPr lang="en" sz="1600" dirty="0">
                <a:solidFill>
                  <a:srgbClr val="000000"/>
                </a:solidFill>
              </a:rPr>
              <a:t>internal pudendal vessels.</a:t>
            </a:r>
          </a:p>
          <a:p>
            <a:pPr marL="577850" indent="-231775">
              <a:lnSpc>
                <a:spcPct val="100000"/>
              </a:lnSpc>
              <a:spcBef>
                <a:spcPts val="0"/>
              </a:spcBef>
              <a:buSzPct val="100000"/>
              <a:buFont typeface="+mj-lt"/>
              <a:buAutoNum type="alphaUcPeriod"/>
            </a:pPr>
            <a:r>
              <a:rPr lang="en" sz="1600" dirty="0"/>
              <a:t>All of them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sz="1600" dirty="0"/>
          </a:p>
          <a:p>
            <a:pPr marL="186262" indent="0">
              <a:spcBef>
                <a:spcPts val="1067"/>
              </a:spcBef>
              <a:buSzPct val="100000"/>
              <a:buNone/>
            </a:pPr>
            <a:r>
              <a:rPr lang="en" sz="1600" dirty="0" smtClean="0"/>
              <a:t>2. What </a:t>
            </a:r>
            <a:r>
              <a:rPr lang="en" sz="1600" dirty="0"/>
              <a:t>ligaments  form the greater and lesser foramen</a:t>
            </a:r>
            <a:r>
              <a:rPr lang="en" sz="1600" dirty="0" smtClean="0"/>
              <a:t>?</a:t>
            </a:r>
          </a:p>
          <a:p>
            <a:pPr marL="186262" indent="0">
              <a:spcBef>
                <a:spcPts val="1067"/>
              </a:spcBef>
              <a:buSzPct val="100000"/>
              <a:buNone/>
            </a:pPr>
            <a:endParaRPr sz="1600" b="1" dirty="0">
              <a:solidFill>
                <a:srgbClr val="000000"/>
              </a:solidFill>
            </a:endParaRPr>
          </a:p>
          <a:p>
            <a:pPr marL="186262" indent="0">
              <a:spcBef>
                <a:spcPts val="1067"/>
              </a:spcBef>
              <a:buSzPct val="100000"/>
              <a:buNone/>
            </a:pPr>
            <a:r>
              <a:rPr lang="en" sz="1600" dirty="0" smtClean="0"/>
              <a:t>3. The </a:t>
            </a:r>
            <a:r>
              <a:rPr lang="en" sz="1600" dirty="0"/>
              <a:t>main insertion of gluteus maximus  is</a:t>
            </a:r>
          </a:p>
          <a:p>
            <a:pPr marL="577850" indent="-231775">
              <a:spcBef>
                <a:spcPts val="667"/>
              </a:spcBef>
              <a:buClr>
                <a:srgbClr val="000000"/>
              </a:buClr>
              <a:buSzPct val="100000"/>
              <a:buFont typeface="+mj-lt"/>
              <a:buAutoNum type="alphaUcPeriod"/>
            </a:pPr>
            <a:r>
              <a:rPr lang="en" sz="1600" dirty="0">
                <a:ea typeface="Arial"/>
                <a:cs typeface="Arial"/>
                <a:sym typeface="Arial"/>
              </a:rPr>
              <a:t>iliotibial tract.</a:t>
            </a:r>
          </a:p>
          <a:p>
            <a:pPr marL="577850" indent="-231775">
              <a:spcBef>
                <a:spcPts val="667"/>
              </a:spcBef>
              <a:buClr>
                <a:srgbClr val="000000"/>
              </a:buClr>
              <a:buSzPct val="100000"/>
              <a:buFont typeface="+mj-lt"/>
              <a:buAutoNum type="alphaUcPeriod"/>
            </a:pP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a</a:t>
            </a:r>
            <a:r>
              <a:rPr lang="en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nterior </a:t>
            </a: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part of the gluteal surface of ilium.</a:t>
            </a:r>
          </a:p>
          <a:p>
            <a:pPr marL="577850" indent="-231775">
              <a:spcBef>
                <a:spcPts val="667"/>
              </a:spcBef>
              <a:buClr>
                <a:srgbClr val="000000"/>
              </a:buClr>
              <a:buSzPct val="100000"/>
              <a:buFont typeface="+mj-lt"/>
              <a:buAutoNum type="alphaUcPeriod"/>
            </a:pP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l</a:t>
            </a:r>
            <a:r>
              <a:rPr lang="en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ateral </a:t>
            </a:r>
            <a:r>
              <a:rPr lang="en" sz="16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surface of the greater trochanter.</a:t>
            </a:r>
          </a:p>
          <a:p>
            <a:pPr marL="577850" indent="-231775">
              <a:spcBef>
                <a:spcPts val="667"/>
              </a:spcBef>
              <a:buClr>
                <a:srgbClr val="000000"/>
              </a:buClr>
              <a:buSzPct val="100000"/>
              <a:buFont typeface="+mj-lt"/>
              <a:buAutoNum type="alphaUcPeriod"/>
            </a:pPr>
            <a:r>
              <a:rPr lang="en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gluteal tuberosity.</a:t>
            </a:r>
            <a:endParaRPr lang="en" sz="1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577850" indent="-231775">
              <a:spcBef>
                <a:spcPts val="667"/>
              </a:spcBef>
              <a:buClr>
                <a:srgbClr val="000000"/>
              </a:buClr>
              <a:buSzPct val="100000"/>
              <a:buFont typeface="+mj-lt"/>
              <a:buAutoNum type="alphaUcPeriod"/>
            </a:pPr>
            <a:endParaRPr lang="en" sz="1600" dirty="0" smtClean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78571"/>
              <a:buNone/>
            </a:pPr>
            <a:r>
              <a:rPr lang="en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4. </a:t>
            </a: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Which one of the following is NOT one of the Hamstring muscles?</a:t>
            </a:r>
          </a:p>
          <a:p>
            <a:pPr marL="577850">
              <a:buClr>
                <a:schemeClr val="dk1"/>
              </a:buClr>
              <a:buSzPct val="78571"/>
              <a:buNone/>
            </a:pPr>
            <a:r>
              <a:rPr lang="en" sz="1600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A. </a:t>
            </a: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Biceps femoris.</a:t>
            </a:r>
          </a:p>
          <a:p>
            <a:pPr marL="577850">
              <a:buClr>
                <a:schemeClr val="dk1"/>
              </a:buClr>
              <a:buSzPct val="78571"/>
              <a:buNone/>
            </a:pPr>
            <a:r>
              <a:rPr lang="en" sz="1600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B. </a:t>
            </a: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Semitendinosus.</a:t>
            </a:r>
          </a:p>
          <a:p>
            <a:pPr marL="577850">
              <a:buClr>
                <a:schemeClr val="dk1"/>
              </a:buClr>
              <a:buSzPct val="78571"/>
              <a:buNone/>
            </a:pPr>
            <a:r>
              <a:rPr lang="en" sz="1600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C. </a:t>
            </a: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Triceps femoris.</a:t>
            </a:r>
          </a:p>
          <a:p>
            <a:pPr marL="577850">
              <a:buClr>
                <a:schemeClr val="dk1"/>
              </a:buClr>
              <a:buSzPct val="78571"/>
              <a:buNone/>
            </a:pPr>
            <a:r>
              <a:rPr lang="en" sz="1600" dirty="0" smtClean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D. Semimembranosus.</a:t>
            </a:r>
          </a:p>
          <a:p>
            <a:pPr marL="577850">
              <a:spcBef>
                <a:spcPts val="667"/>
              </a:spcBef>
              <a:buClr>
                <a:srgbClr val="000000"/>
              </a:buClr>
              <a:buSzPct val="100000"/>
              <a:buNone/>
            </a:pPr>
            <a:endParaRPr lang="en" sz="1600" dirty="0" smtClea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84502" y="4320197"/>
            <a:ext cx="539014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Answers:</a:t>
            </a:r>
          </a:p>
          <a:p>
            <a:pPr marL="176213" indent="-176213">
              <a:buAutoNum type="arabicPeriod"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D</a:t>
            </a:r>
          </a:p>
          <a:p>
            <a:pPr marL="176213" indent="-176213">
              <a:buFontTx/>
              <a:buAutoNum type="arabicPeriod"/>
            </a:pPr>
            <a:r>
              <a:rPr lang="en" sz="16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Sacrotuberous &amp; sacrospinous </a:t>
            </a:r>
            <a:endParaRPr lang="en-US" sz="16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176213" indent="-176213">
              <a:buAutoNum type="arabicPeriod"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</a:t>
            </a:r>
          </a:p>
          <a:p>
            <a:pPr marL="176213" indent="-176213">
              <a:buAutoNum type="arabicPeriod"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C</a:t>
            </a:r>
          </a:p>
          <a:p>
            <a:pPr marL="176213" indent="-176213">
              <a:buAutoNum type="arabicPeriod"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B </a:t>
            </a:r>
          </a:p>
          <a:p>
            <a:pPr marL="176213" indent="-176213">
              <a:buFontTx/>
              <a:buAutoNum type="arabicPeriod"/>
            </a:pPr>
            <a:r>
              <a:rPr lang="en" sz="16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It has cutaneous branches to 1. </a:t>
            </a:r>
            <a:r>
              <a:rPr lang="en" sz="1600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Calibri"/>
              </a:rPr>
              <a:t>gluteal </a:t>
            </a:r>
            <a:r>
              <a:rPr lang="en" sz="1600" dirty="0">
                <a:solidFill>
                  <a:schemeClr val="bg1">
                    <a:lumMod val="65000"/>
                  </a:schemeClr>
                </a:solidFill>
                <a:latin typeface="+mn-lt"/>
                <a:sym typeface="Calibri"/>
              </a:rPr>
              <a:t>region, </a:t>
            </a:r>
            <a:r>
              <a:rPr lang="en" sz="1600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Calibri"/>
              </a:rPr>
              <a:t>2. back </a:t>
            </a:r>
            <a:r>
              <a:rPr lang="en" sz="1600" dirty="0">
                <a:solidFill>
                  <a:schemeClr val="bg1">
                    <a:lumMod val="65000"/>
                  </a:schemeClr>
                </a:solidFill>
                <a:latin typeface="+mn-lt"/>
                <a:sym typeface="Calibri"/>
              </a:rPr>
              <a:t>of scrotum in males (labium majus in females) </a:t>
            </a:r>
            <a:r>
              <a:rPr lang="en" sz="1600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Calibri"/>
              </a:rPr>
              <a:t>3. back </a:t>
            </a:r>
            <a:r>
              <a:rPr lang="en" sz="1600" dirty="0">
                <a:solidFill>
                  <a:schemeClr val="bg1">
                    <a:lumMod val="65000"/>
                  </a:schemeClr>
                </a:solidFill>
                <a:latin typeface="+mn-lt"/>
                <a:sym typeface="Calibri"/>
              </a:rPr>
              <a:t>of thigh &amp; </a:t>
            </a:r>
            <a:r>
              <a:rPr lang="en" sz="1600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Calibri"/>
              </a:rPr>
              <a:t> 4. upper </a:t>
            </a:r>
            <a:r>
              <a:rPr lang="en" sz="1600" dirty="0">
                <a:solidFill>
                  <a:schemeClr val="bg1">
                    <a:lumMod val="65000"/>
                  </a:schemeClr>
                </a:solidFill>
                <a:latin typeface="+mn-lt"/>
                <a:sym typeface="Calibri"/>
              </a:rPr>
              <a:t>part of back of leg</a:t>
            </a:r>
            <a:r>
              <a:rPr lang="en" sz="1600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Calibri"/>
              </a:rPr>
              <a:t>.</a:t>
            </a:r>
            <a:endParaRPr lang="en" sz="1600" dirty="0">
              <a:solidFill>
                <a:schemeClr val="bg1">
                  <a:lumMod val="65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  <a:p>
            <a:pPr>
              <a:spcBef>
                <a:spcPts val="600"/>
              </a:spcBef>
              <a:buClr>
                <a:schemeClr val="dk1"/>
              </a:buClr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7. D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" name="Shape 339"/>
          <p:cNvSpPr txBox="1">
            <a:spLocks/>
          </p:cNvSpPr>
          <p:nvPr/>
        </p:nvSpPr>
        <p:spPr>
          <a:xfrm>
            <a:off x="6224337" y="154678"/>
            <a:ext cx="5967663" cy="6253318"/>
          </a:xfrm>
          <a:prstGeom prst="rect">
            <a:avLst/>
          </a:prstGeom>
        </p:spPr>
        <p:txBody>
          <a:bodyPr vert="horz" lIns="91433" tIns="91433" rIns="91433" bIns="9143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None/>
            </a:pPr>
            <a:r>
              <a:rPr lang="en-US" sz="1600" dirty="0" smtClean="0"/>
              <a:t>5. </a:t>
            </a:r>
            <a:r>
              <a:rPr lang="en" sz="1600" dirty="0" smtClean="0">
                <a:cs typeface="Calibri"/>
                <a:sym typeface="Calibri"/>
              </a:rPr>
              <a:t>The s</a:t>
            </a:r>
            <a:r>
              <a:rPr lang="en" sz="1600" dirty="0" smtClean="0">
                <a:ea typeface="Calibri"/>
                <a:cs typeface="Calibri"/>
                <a:sym typeface="Calibri"/>
              </a:rPr>
              <a:t>ciatic </a:t>
            </a:r>
            <a:r>
              <a:rPr lang="en" sz="1600" dirty="0">
                <a:ea typeface="Calibri"/>
                <a:cs typeface="Calibri"/>
                <a:sym typeface="Calibri"/>
              </a:rPr>
              <a:t>nerve </a:t>
            </a:r>
            <a:r>
              <a:rPr lang="en" sz="1600" dirty="0" smtClean="0">
                <a:ea typeface="Calibri"/>
                <a:cs typeface="Calibri"/>
                <a:sym typeface="Calibri"/>
              </a:rPr>
              <a:t>most commonly divides </a:t>
            </a:r>
            <a:r>
              <a:rPr lang="en" sz="1600" dirty="0">
                <a:ea typeface="Calibri"/>
                <a:cs typeface="Calibri"/>
                <a:sym typeface="Calibri"/>
              </a:rPr>
              <a:t>into tibial &amp; common peroneal nerves, in:</a:t>
            </a:r>
          </a:p>
          <a:p>
            <a:pPr marL="176213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None/>
            </a:pPr>
            <a:r>
              <a:rPr lang="en" sz="1600" dirty="0" smtClean="0">
                <a:ea typeface="Calibri"/>
                <a:cs typeface="Calibri"/>
                <a:sym typeface="Calibri"/>
              </a:rPr>
              <a:t>A. </a:t>
            </a:r>
            <a:r>
              <a:rPr lang="en" sz="1600" dirty="0">
                <a:ea typeface="Calibri"/>
                <a:cs typeface="Calibri"/>
                <a:sym typeface="Calibri"/>
              </a:rPr>
              <a:t>Gluteal region.</a:t>
            </a:r>
          </a:p>
          <a:p>
            <a:pPr marL="176213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None/>
            </a:pPr>
            <a:r>
              <a:rPr lang="en" sz="1600" dirty="0" smtClean="0">
                <a:ea typeface="Calibri"/>
                <a:cs typeface="Calibri"/>
                <a:sym typeface="Calibri"/>
              </a:rPr>
              <a:t>B. </a:t>
            </a:r>
            <a:r>
              <a:rPr lang="en" sz="1600" dirty="0">
                <a:ea typeface="Calibri"/>
                <a:cs typeface="Calibri"/>
                <a:sym typeface="Calibri"/>
              </a:rPr>
              <a:t>The middle </a:t>
            </a:r>
            <a:r>
              <a:rPr lang="en" sz="1600" dirty="0" smtClean="0">
                <a:ea typeface="Calibri"/>
                <a:cs typeface="Calibri"/>
                <a:sym typeface="Calibri"/>
              </a:rPr>
              <a:t>of back of lower third thigh</a:t>
            </a:r>
            <a:r>
              <a:rPr lang="en" sz="1600" dirty="0">
                <a:ea typeface="Calibri"/>
                <a:cs typeface="Calibri"/>
                <a:sym typeface="Calibri"/>
              </a:rPr>
              <a:t>.</a:t>
            </a:r>
          </a:p>
          <a:p>
            <a:pPr marL="176213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None/>
            </a:pPr>
            <a:r>
              <a:rPr lang="en" sz="1600" dirty="0" smtClean="0">
                <a:ea typeface="Calibri"/>
                <a:cs typeface="Calibri"/>
                <a:sym typeface="Calibri"/>
              </a:rPr>
              <a:t>C. </a:t>
            </a:r>
            <a:r>
              <a:rPr lang="en" sz="1600" dirty="0">
                <a:ea typeface="Calibri"/>
                <a:cs typeface="Calibri"/>
                <a:sym typeface="Calibri"/>
              </a:rPr>
              <a:t>The lateral </a:t>
            </a:r>
            <a:r>
              <a:rPr lang="en" sz="1600" dirty="0" smtClean="0">
                <a:ea typeface="Calibri"/>
                <a:cs typeface="Calibri"/>
                <a:sym typeface="Calibri"/>
              </a:rPr>
              <a:t>of back of  lower third thigh.</a:t>
            </a:r>
          </a:p>
          <a:p>
            <a:pPr marL="176213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None/>
            </a:pPr>
            <a:r>
              <a:rPr lang="en" sz="1600" dirty="0" smtClean="0">
                <a:ea typeface="Calibri"/>
                <a:cs typeface="Calibri"/>
                <a:sym typeface="Calibri"/>
              </a:rPr>
              <a:t>D. Below Piriformis.</a:t>
            </a:r>
            <a:r>
              <a:rPr lang="en-US" sz="1600" dirty="0" smtClean="0"/>
              <a:t> </a:t>
            </a:r>
          </a:p>
          <a:p>
            <a:pPr marL="176213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None/>
            </a:pPr>
            <a:endParaRPr lang="en-US" sz="600" dirty="0" smtClean="0"/>
          </a:p>
          <a:p>
            <a:pPr marL="0" indent="0">
              <a:buClr>
                <a:schemeClr val="dk1"/>
              </a:buClr>
              <a:buNone/>
            </a:pPr>
            <a:r>
              <a:rPr lang="en" sz="1600" dirty="0" smtClean="0">
                <a:ea typeface="Calibri"/>
                <a:cs typeface="Calibri"/>
                <a:sym typeface="Calibri"/>
              </a:rPr>
              <a:t>6. Name the branches of Posterior Cutaneous Nerve Of Thigh?</a:t>
            </a:r>
          </a:p>
          <a:p>
            <a:pPr marL="176213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None/>
            </a:pPr>
            <a:endParaRPr lang="en-US" sz="600" dirty="0">
              <a:solidFill>
                <a:srgbClr val="000000"/>
              </a:solidFill>
              <a:ea typeface="Arial"/>
              <a:cs typeface="Arial"/>
            </a:endParaRPr>
          </a:p>
          <a:p>
            <a:pPr marL="223838" indent="-223838">
              <a:buNone/>
            </a:pPr>
            <a:r>
              <a:rPr lang="en-US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7. </a:t>
            </a:r>
            <a:r>
              <a:rPr lang="en" sz="1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Insertion </a:t>
            </a:r>
            <a:r>
              <a:rPr lang="en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of ADDUCTOR MAGNUS (HAMSTRING PART):</a:t>
            </a:r>
          </a:p>
          <a:p>
            <a:pPr marL="342900" indent="-166688">
              <a:spcBef>
                <a:spcPts val="667"/>
              </a:spcBef>
              <a:buClr>
                <a:schemeClr val="dk1"/>
              </a:buClr>
              <a:buSzPct val="100000"/>
              <a:buFont typeface="+mj-lt"/>
              <a:buAutoNum type="alphaUcPeriod"/>
            </a:pPr>
            <a:r>
              <a:rPr lang="en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Adductor tubercle of the medial condyle of the tibia.</a:t>
            </a:r>
          </a:p>
          <a:p>
            <a:pPr marL="342900" indent="-166688">
              <a:spcBef>
                <a:spcPts val="667"/>
              </a:spcBef>
              <a:buClr>
                <a:schemeClr val="dk1"/>
              </a:buClr>
              <a:buSzPct val="100000"/>
              <a:buFont typeface="+mj-lt"/>
              <a:buAutoNum type="alphaUcPeriod"/>
            </a:pPr>
            <a:r>
              <a:rPr lang="en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Abductor tubercle of the medial condyle of the femur.</a:t>
            </a:r>
          </a:p>
          <a:p>
            <a:pPr marL="342900" indent="-166688">
              <a:spcBef>
                <a:spcPts val="667"/>
              </a:spcBef>
              <a:buClr>
                <a:schemeClr val="dk1"/>
              </a:buClr>
              <a:buSzPct val="100000"/>
              <a:buFont typeface="+mj-lt"/>
              <a:buAutoNum type="alphaUcPeriod"/>
            </a:pPr>
            <a:r>
              <a:rPr lang="en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Posterior surface  of the medial condyle of the tibia.</a:t>
            </a:r>
          </a:p>
          <a:p>
            <a:pPr marL="342900" indent="-166688">
              <a:spcBef>
                <a:spcPts val="667"/>
              </a:spcBef>
              <a:buClr>
                <a:schemeClr val="dk1"/>
              </a:buClr>
              <a:buSzPct val="100000"/>
              <a:buFont typeface="+mj-lt"/>
              <a:buAutoNum type="alphaUcPeriod"/>
            </a:pPr>
            <a:r>
              <a:rPr lang="en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Adductor tubercle of the medial condyle of the femur.</a:t>
            </a:r>
          </a:p>
          <a:p>
            <a:pPr marL="223838" indent="-223838">
              <a:spcBef>
                <a:spcPts val="667"/>
              </a:spcBef>
              <a:buNone/>
            </a:pPr>
            <a:endParaRPr lang="en" sz="16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None/>
            </a:pPr>
            <a:endParaRPr lang="en-US" sz="1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None/>
            </a:pPr>
            <a:endParaRPr lang="en-GB" sz="1600" dirty="0" smtClea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3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801" y="4116832"/>
            <a:ext cx="1925052" cy="2687052"/>
            <a:chOff x="2775285" y="3128210"/>
            <a:chExt cx="1925052" cy="2951747"/>
          </a:xfrm>
        </p:grpSpPr>
        <p:pic>
          <p:nvPicPr>
            <p:cNvPr id="6" name="Shape 248" descr="http://images.slideplayer.com/12/3433447/slides/slide_24.jpg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l="52163" t="27514" r="18698" b="12711"/>
            <a:stretch/>
          </p:blipFill>
          <p:spPr>
            <a:xfrm>
              <a:off x="2775285" y="3128210"/>
              <a:ext cx="1925052" cy="2951747"/>
            </a:xfrm>
            <a:prstGeom prst="round2DiagRect">
              <a:avLst>
                <a:gd name="adj1" fmla="val 0"/>
                <a:gd name="adj2" fmla="val 0"/>
              </a:avLst>
            </a:prstGeom>
            <a:noFill/>
            <a:ln w="2857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3" name="Rectangle 2"/>
            <p:cNvSpPr/>
            <p:nvPr/>
          </p:nvSpPr>
          <p:spPr>
            <a:xfrm>
              <a:off x="2775285" y="4892400"/>
              <a:ext cx="561473" cy="6100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385010" y="112198"/>
            <a:ext cx="10515600" cy="693655"/>
          </a:xfrm>
          <a:prstGeom prst="rect">
            <a:avLst/>
          </a:prstGeom>
        </p:spPr>
        <p:txBody>
          <a:bodyPr vert="horz" lIns="91433" tIns="91433" rIns="91433" bIns="91433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3200" dirty="0" smtClean="0"/>
              <a:t>Questions</a:t>
            </a:r>
            <a:endParaRPr lang="en" sz="3200" dirty="0"/>
          </a:p>
        </p:txBody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385010" y="844887"/>
            <a:ext cx="5590673" cy="3695030"/>
          </a:xfrm>
          <a:prstGeom prst="rect">
            <a:avLst/>
          </a:prstGeom>
        </p:spPr>
        <p:txBody>
          <a:bodyPr vert="horz" lIns="91433" tIns="91433" rIns="91433" bIns="91433" rtlCol="0" anchor="t" anchorCtr="0">
            <a:noAutofit/>
          </a:bodyPr>
          <a:lstStyle/>
          <a:p>
            <a:pPr marL="223838" indent="-223838">
              <a:spcBef>
                <a:spcPts val="667"/>
              </a:spcBef>
              <a:buNone/>
            </a:pPr>
            <a:r>
              <a:rPr lang="en" sz="1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8.Sciatic </a:t>
            </a:r>
            <a:r>
              <a:rPr lang="en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nerve lies in the :</a:t>
            </a:r>
          </a:p>
          <a:p>
            <a:pPr marL="401638" indent="-177800">
              <a:spcBef>
                <a:spcPts val="667"/>
              </a:spcBef>
              <a:buClr>
                <a:schemeClr val="dk1"/>
              </a:buClr>
              <a:buSzPct val="100000"/>
              <a:buFont typeface="+mj-lt"/>
              <a:buAutoNum type="alphaUcPeriod"/>
            </a:pPr>
            <a:r>
              <a:rPr lang="en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posterior aspect of the adductor magnus.</a:t>
            </a:r>
          </a:p>
          <a:p>
            <a:pPr marL="401638" indent="-177800">
              <a:spcBef>
                <a:spcPts val="667"/>
              </a:spcBef>
              <a:buClr>
                <a:schemeClr val="dk1"/>
              </a:buClr>
              <a:buSzPct val="100000"/>
              <a:buFont typeface="+mj-lt"/>
              <a:buAutoNum type="alphaUcPeriod"/>
            </a:pPr>
            <a:r>
              <a:rPr lang="en" sz="1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anterior </a:t>
            </a:r>
            <a:r>
              <a:rPr lang="en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aspect of the adductor magnus.</a:t>
            </a:r>
          </a:p>
          <a:p>
            <a:pPr marL="401638" indent="-177800">
              <a:spcBef>
                <a:spcPts val="667"/>
              </a:spcBef>
              <a:buClr>
                <a:schemeClr val="dk1"/>
              </a:buClr>
              <a:buSzPct val="100000"/>
              <a:buFont typeface="+mj-lt"/>
              <a:buAutoNum type="alphaUcPeriod"/>
            </a:pPr>
            <a:r>
              <a:rPr lang="en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posterior aspect of the semimembranosus .</a:t>
            </a:r>
          </a:p>
          <a:p>
            <a:pPr marL="401638" indent="-177800">
              <a:spcBef>
                <a:spcPts val="667"/>
              </a:spcBef>
              <a:buClr>
                <a:schemeClr val="dk1"/>
              </a:buClr>
              <a:buSzPct val="100000"/>
              <a:buFont typeface="+mj-lt"/>
              <a:buAutoNum type="alphaUcPeriod"/>
            </a:pPr>
            <a:r>
              <a:rPr lang="en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posterior aspect of the biceps femoris</a:t>
            </a:r>
            <a:r>
              <a:rPr lang="en" sz="1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 marL="223838" indent="0">
              <a:spcBef>
                <a:spcPts val="667"/>
              </a:spcBef>
              <a:buClr>
                <a:schemeClr val="dk1"/>
              </a:buClr>
              <a:buSzPct val="100000"/>
              <a:buNone/>
            </a:pPr>
            <a:endParaRPr lang="en" sz="1600" dirty="0" smtClean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667"/>
              </a:spcBef>
              <a:buClr>
                <a:schemeClr val="dk1"/>
              </a:buClr>
              <a:buSzPct val="100000"/>
              <a:buNone/>
            </a:pPr>
            <a:r>
              <a:rPr lang="en" sz="1600" dirty="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9. A patient presented to the ER with tilting of the pelvis when lifting one of the legs while walking (see picture).</a:t>
            </a:r>
            <a:endParaRPr lang="en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529162" indent="-342900">
              <a:spcBef>
                <a:spcPts val="0"/>
              </a:spcBef>
              <a:buSzPct val="100000"/>
              <a:buAutoNum type="alphaLcParenR"/>
            </a:pPr>
            <a:r>
              <a:rPr lang="en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What muscles are affected?</a:t>
            </a:r>
          </a:p>
          <a:p>
            <a:pPr marL="529162" indent="-342900">
              <a:spcBef>
                <a:spcPts val="0"/>
              </a:spcBef>
              <a:buSzPct val="100000"/>
              <a:buAutoNum type="alphaLcParenR"/>
            </a:pPr>
            <a:r>
              <a:rPr lang="en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What nerve(s) is supplying them?</a:t>
            </a:r>
          </a:p>
          <a:p>
            <a:pPr marL="529162" indent="-342900">
              <a:spcBef>
                <a:spcPts val="0"/>
              </a:spcBef>
              <a:buSzPct val="100000"/>
              <a:buAutoNum type="alphaLcParenR"/>
            </a:pPr>
            <a:r>
              <a:rPr lang="en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 patient had a positive trandelenburg sign. What does this mean?</a:t>
            </a:r>
          </a:p>
          <a:p>
            <a:pPr marL="529162" indent="-342900">
              <a:spcBef>
                <a:spcPts val="0"/>
              </a:spcBef>
              <a:buSzPct val="100000"/>
              <a:buAutoNum type="alphaLcParenR"/>
            </a:pPr>
            <a:r>
              <a:rPr lang="en" sz="16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What is the name of this condidtion?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75683" y="4206563"/>
            <a:ext cx="5967663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Answers:</a:t>
            </a:r>
          </a:p>
          <a:p>
            <a:pPr>
              <a:spcBef>
                <a:spcPts val="600"/>
              </a:spcBef>
              <a:buClr>
                <a:schemeClr val="dk1"/>
              </a:buClr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8. A</a:t>
            </a:r>
          </a:p>
          <a:p>
            <a:pPr>
              <a:spcBef>
                <a:spcPts val="600"/>
              </a:spcBef>
              <a:buClr>
                <a:schemeClr val="dk1"/>
              </a:buClr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9. a) Gluteus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Medius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and Gluteus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Minimus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.</a:t>
            </a:r>
          </a:p>
          <a:p>
            <a:pPr marL="223838">
              <a:spcBef>
                <a:spcPts val="600"/>
              </a:spcBef>
              <a:buClr>
                <a:schemeClr val="dk1"/>
              </a:buClr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b) Superior gluteal nerve.</a:t>
            </a:r>
          </a:p>
          <a:p>
            <a:pPr marL="223838">
              <a:spcBef>
                <a:spcPts val="600"/>
              </a:spcBef>
              <a:buClr>
                <a:schemeClr val="dk1"/>
              </a:buClr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c) When lifting (opposite) leg the pelvis tilts down on the non-paralyzed opposite side,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223838">
              <a:spcBef>
                <a:spcPts val="600"/>
              </a:spcBef>
              <a:buClr>
                <a:schemeClr val="dk1"/>
              </a:buClr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d) Gluteal gait.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10. A</a:t>
            </a:r>
          </a:p>
          <a:p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11. C	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" name="Shape 339"/>
          <p:cNvSpPr txBox="1">
            <a:spLocks/>
          </p:cNvSpPr>
          <p:nvPr/>
        </p:nvSpPr>
        <p:spPr>
          <a:xfrm>
            <a:off x="6224337" y="511533"/>
            <a:ext cx="5967663" cy="6253318"/>
          </a:xfrm>
          <a:prstGeom prst="rect">
            <a:avLst/>
          </a:prstGeom>
        </p:spPr>
        <p:txBody>
          <a:bodyPr vert="horz" lIns="91433" tIns="91433" rIns="91433" bIns="9143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None/>
            </a:pPr>
            <a:endParaRPr lang="en-US" sz="16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None/>
            </a:pPr>
            <a:endParaRPr lang="en-GB" sz="1600" dirty="0" smtClea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Shape 339"/>
          <p:cNvSpPr txBox="1">
            <a:spLocks/>
          </p:cNvSpPr>
          <p:nvPr/>
        </p:nvSpPr>
        <p:spPr>
          <a:xfrm>
            <a:off x="5975683" y="511533"/>
            <a:ext cx="6216317" cy="3695030"/>
          </a:xfrm>
          <a:prstGeom prst="rect">
            <a:avLst/>
          </a:prstGeom>
        </p:spPr>
        <p:txBody>
          <a:bodyPr vert="horz" lIns="91433" tIns="91433" rIns="91433" bIns="9143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3838" indent="-223838">
              <a:spcBef>
                <a:spcPts val="667"/>
              </a:spcBef>
              <a:buFont typeface="Arial" panose="020B0604020202020204" pitchFamily="34" charset="0"/>
              <a:buNone/>
            </a:pPr>
            <a:r>
              <a:rPr lang="en" sz="1600" dirty="0" smtClean="0">
                <a:solidFill>
                  <a:schemeClr val="dk1"/>
                </a:solidFill>
                <a:ea typeface="Arial"/>
                <a:cs typeface="Calibri"/>
                <a:sym typeface="Calibri"/>
              </a:rPr>
              <a:t>10. How many branches does the sciatic nerve have in the gluteal regoin?</a:t>
            </a:r>
          </a:p>
          <a:p>
            <a:pPr marL="465138" indent="-230188">
              <a:spcBef>
                <a:spcPts val="667"/>
              </a:spcBef>
              <a:buFont typeface="Arial" panose="020B0604020202020204" pitchFamily="34" charset="0"/>
              <a:buAutoNum type="alphaUcPeriod"/>
            </a:pPr>
            <a:r>
              <a:rPr lang="en" sz="1600" dirty="0" smtClean="0">
                <a:solidFill>
                  <a:schemeClr val="dk1"/>
                </a:solidFill>
                <a:ea typeface="Arial"/>
                <a:cs typeface="Calibri"/>
                <a:sym typeface="Calibri"/>
              </a:rPr>
              <a:t>0</a:t>
            </a:r>
          </a:p>
          <a:p>
            <a:pPr marL="465138" indent="-230188">
              <a:spcBef>
                <a:spcPts val="667"/>
              </a:spcBef>
              <a:buFont typeface="Arial" panose="020B0604020202020204" pitchFamily="34" charset="0"/>
              <a:buAutoNum type="alphaUcPeriod"/>
            </a:pPr>
            <a:r>
              <a:rPr lang="en" sz="1600" dirty="0" smtClean="0">
                <a:solidFill>
                  <a:schemeClr val="dk1"/>
                </a:solidFill>
                <a:ea typeface="Arial"/>
                <a:cs typeface="Calibri"/>
                <a:sym typeface="Calibri"/>
              </a:rPr>
              <a:t>1</a:t>
            </a:r>
          </a:p>
          <a:p>
            <a:pPr marL="465138" indent="-230188">
              <a:spcBef>
                <a:spcPts val="667"/>
              </a:spcBef>
              <a:buFont typeface="Arial" panose="020B0604020202020204" pitchFamily="34" charset="0"/>
              <a:buAutoNum type="alphaUcPeriod"/>
            </a:pPr>
            <a:r>
              <a:rPr lang="en" sz="1600" dirty="0" smtClean="0">
                <a:solidFill>
                  <a:schemeClr val="dk1"/>
                </a:solidFill>
                <a:ea typeface="Arial"/>
                <a:cs typeface="Calibri"/>
                <a:sym typeface="Calibri"/>
              </a:rPr>
              <a:t>2</a:t>
            </a:r>
          </a:p>
          <a:p>
            <a:pPr marL="465138" indent="-230188">
              <a:spcBef>
                <a:spcPts val="667"/>
              </a:spcBef>
              <a:buFont typeface="Arial" panose="020B0604020202020204" pitchFamily="34" charset="0"/>
              <a:buAutoNum type="alphaUcPeriod"/>
            </a:pPr>
            <a:r>
              <a:rPr lang="en" sz="1600" dirty="0" smtClean="0">
                <a:solidFill>
                  <a:schemeClr val="dk1"/>
                </a:solidFill>
                <a:ea typeface="Arial"/>
                <a:cs typeface="Calibri"/>
                <a:sym typeface="Calibri"/>
              </a:rPr>
              <a:t>3</a:t>
            </a:r>
          </a:p>
          <a:p>
            <a:pPr marL="465138" indent="-230188">
              <a:spcBef>
                <a:spcPts val="667"/>
              </a:spcBef>
              <a:buFont typeface="Arial" panose="020B0604020202020204" pitchFamily="34" charset="0"/>
              <a:buAutoNum type="alphaUcPeriod"/>
            </a:pPr>
            <a:endParaRPr lang="en" sz="1600" dirty="0">
              <a:solidFill>
                <a:schemeClr val="dk1"/>
              </a:solidFill>
              <a:ea typeface="Arial"/>
              <a:cs typeface="Calibri"/>
              <a:sym typeface="Calibri"/>
            </a:endParaRPr>
          </a:p>
          <a:p>
            <a:pPr marL="0" indent="0">
              <a:spcBef>
                <a:spcPts val="667"/>
              </a:spcBef>
              <a:buNone/>
            </a:pPr>
            <a:r>
              <a:rPr lang="en" sz="1600" dirty="0" smtClean="0">
                <a:solidFill>
                  <a:schemeClr val="dk1"/>
                </a:solidFill>
                <a:ea typeface="Arial"/>
                <a:cs typeface="Calibri"/>
                <a:sym typeface="Calibri"/>
              </a:rPr>
              <a:t>11. Which of the following forms the obliques popliteal ligament?</a:t>
            </a:r>
          </a:p>
          <a:p>
            <a:pPr marL="342900" indent="-342900">
              <a:spcBef>
                <a:spcPts val="667"/>
              </a:spcBef>
              <a:buAutoNum type="alphaUcPeriod"/>
            </a:pPr>
            <a:r>
              <a:rPr lang="en" sz="1600" dirty="0" smtClean="0">
                <a:solidFill>
                  <a:schemeClr val="dk1"/>
                </a:solidFill>
                <a:ea typeface="Arial"/>
                <a:cs typeface="Calibri"/>
                <a:sym typeface="Calibri"/>
              </a:rPr>
              <a:t>Biceps glutei</a:t>
            </a:r>
          </a:p>
          <a:p>
            <a:pPr marL="342900" indent="-342900">
              <a:spcBef>
                <a:spcPts val="667"/>
              </a:spcBef>
              <a:buAutoNum type="alphaUcPeriod"/>
            </a:pPr>
            <a:r>
              <a:rPr lang="en" sz="1600" dirty="0" smtClean="0">
                <a:solidFill>
                  <a:schemeClr val="dk1"/>
                </a:solidFill>
                <a:ea typeface="Arial"/>
                <a:cs typeface="Calibri"/>
                <a:sym typeface="Calibri"/>
              </a:rPr>
              <a:t>Semitendinosus</a:t>
            </a:r>
          </a:p>
          <a:p>
            <a:pPr marL="342900" indent="-342900">
              <a:spcBef>
                <a:spcPts val="667"/>
              </a:spcBef>
              <a:buAutoNum type="alphaUcPeriod"/>
            </a:pPr>
            <a:r>
              <a:rPr lang="en" sz="1600" dirty="0" smtClean="0">
                <a:solidFill>
                  <a:schemeClr val="dk1"/>
                </a:solidFill>
                <a:ea typeface="Arial"/>
                <a:cs typeface="Calibri"/>
                <a:sym typeface="Calibri"/>
              </a:rPr>
              <a:t>Semimembrinosus</a:t>
            </a:r>
          </a:p>
          <a:p>
            <a:pPr marL="342900" indent="-342900">
              <a:spcBef>
                <a:spcPts val="667"/>
              </a:spcBef>
              <a:buAutoNum type="alphaUcPeriod"/>
            </a:pPr>
            <a:r>
              <a:rPr lang="en" sz="1600" dirty="0" smtClean="0">
                <a:solidFill>
                  <a:schemeClr val="dk1"/>
                </a:solidFill>
                <a:ea typeface="Arial"/>
                <a:cs typeface="Calibri"/>
                <a:sym typeface="Calibri"/>
              </a:rPr>
              <a:t>Adductor magnus</a:t>
            </a:r>
          </a:p>
        </p:txBody>
      </p:sp>
    </p:spTree>
    <p:extLst>
      <p:ext uri="{BB962C8B-B14F-4D97-AF65-F5344CB8AC3E}">
        <p14:creationId xmlns:p14="http://schemas.microsoft.com/office/powerpoint/2010/main" val="23572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746316"/>
            <a:ext cx="5181600" cy="435133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</a:rPr>
              <a:t>Abanumy</a:t>
            </a:r>
          </a:p>
          <a:p>
            <a:pPr marL="177800" indent="0">
              <a:buNone/>
            </a:pPr>
            <a:r>
              <a:rPr lang="en-GB" dirty="0" err="1" smtClean="0">
                <a:latin typeface="Calibri" panose="020F0502020204030204" pitchFamily="34" charset="0"/>
              </a:rPr>
              <a:t>Ghada</a:t>
            </a:r>
            <a:r>
              <a:rPr lang="en-GB" dirty="0" smtClean="0">
                <a:latin typeface="Calibri" panose="020F0502020204030204" pitchFamily="34" charset="0"/>
              </a:rPr>
              <a:t> </a:t>
            </a:r>
            <a:r>
              <a:rPr lang="en-GB" dirty="0" err="1" smtClean="0">
                <a:latin typeface="Calibri" panose="020F0502020204030204" pitchFamily="34" charset="0"/>
              </a:rPr>
              <a:t>Almazrou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0873" y="4494765"/>
            <a:ext cx="3923939" cy="972221"/>
            <a:chOff x="2927787" y="4046711"/>
            <a:chExt cx="3923939" cy="972221"/>
          </a:xfrm>
        </p:grpSpPr>
        <p:sp>
          <p:nvSpPr>
            <p:cNvPr id="2" name="TextBox 1"/>
            <p:cNvSpPr txBox="1"/>
            <p:nvPr/>
          </p:nvSpPr>
          <p:spPr>
            <a:xfrm>
              <a:off x="3487052" y="4086072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solidFill>
                    <a:srgbClr val="7BBF26"/>
                  </a:solidFill>
                </a:rPr>
                <a:t>anatomyteam436@gmail.com</a:t>
              </a:r>
              <a:endParaRPr lang="en-GB" sz="1600" i="1" dirty="0">
                <a:solidFill>
                  <a:srgbClr val="7BBF26"/>
                </a:solidFill>
              </a:endParaRPr>
            </a:p>
          </p:txBody>
        </p:sp>
        <p:pic>
          <p:nvPicPr>
            <p:cNvPr id="1026" name="Picture 2" descr="https://d30y9cdsu7xlg0.cloudfront.net/png/12462-200.pn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787" y="4046711"/>
              <a:ext cx="448054" cy="448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Image result for twitter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501" y="4623295"/>
              <a:ext cx="393116" cy="393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87052" y="4649600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 smtClean="0">
                  <a:solidFill>
                    <a:srgbClr val="55ACEE"/>
                  </a:solidFill>
                </a:rPr>
                <a:t>@anatomy436</a:t>
              </a:r>
              <a:endParaRPr lang="en-GB" sz="1600" i="1" dirty="0">
                <a:solidFill>
                  <a:srgbClr val="55ACEE"/>
                </a:solidFill>
              </a:endParaRPr>
            </a:p>
          </p:txBody>
        </p:sp>
      </p:grp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7714343" y="746316"/>
            <a:ext cx="44776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buFont typeface="Arial" panose="020B0604020202020204" pitchFamily="34" charset="0"/>
              <a:buNone/>
            </a:pPr>
            <a:r>
              <a:rPr lang="en-US" i="1" dirty="0" smtClean="0">
                <a:latin typeface="Calibri" panose="020F0502020204030204" pitchFamily="34" charset="0"/>
              </a:rPr>
              <a:t>Members:</a:t>
            </a:r>
            <a:endParaRPr lang="en-GB" i="1" dirty="0" smtClean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>
                <a:latin typeface="Calibri" panose="020F0502020204030204" pitchFamily="34" charset="0"/>
              </a:rPr>
              <a:t>Dania </a:t>
            </a:r>
            <a:r>
              <a:rPr lang="en-US" dirty="0" err="1">
                <a:latin typeface="Calibri" panose="020F0502020204030204" pitchFamily="34" charset="0"/>
              </a:rPr>
              <a:t>Alkelabi</a:t>
            </a:r>
            <a:endParaRPr lang="en-US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>
                <a:latin typeface="Calibri" panose="020F0502020204030204" pitchFamily="34" charset="0"/>
              </a:rPr>
              <a:t>Deena </a:t>
            </a:r>
            <a:r>
              <a:rPr lang="en-US" dirty="0" err="1">
                <a:latin typeface="Calibri" panose="020F0502020204030204" pitchFamily="34" charset="0"/>
              </a:rPr>
              <a:t>AlNowiser</a:t>
            </a:r>
            <a:endParaRPr lang="en-US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>
                <a:latin typeface="Calibri" panose="020F0502020204030204" pitchFamily="34" charset="0"/>
              </a:rPr>
              <a:t>Jawaher </a:t>
            </a:r>
            <a:r>
              <a:rPr lang="en-US" dirty="0" err="1">
                <a:latin typeface="Calibri" panose="020F0502020204030204" pitchFamily="34" charset="0"/>
              </a:rPr>
              <a:t>Alkhayyal</a:t>
            </a:r>
            <a:endParaRPr lang="en-US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 err="1">
                <a:latin typeface="Calibri" panose="020F0502020204030204" pitchFamily="34" charset="0"/>
              </a:rPr>
              <a:t>Nourah</a:t>
            </a:r>
            <a:r>
              <a:rPr lang="en-US" dirty="0">
                <a:latin typeface="Calibri" panose="020F0502020204030204" pitchFamily="34" charset="0"/>
              </a:rPr>
              <a:t> Al </a:t>
            </a:r>
            <a:r>
              <a:rPr lang="en-US" dirty="0" err="1">
                <a:latin typeface="Calibri" panose="020F0502020204030204" pitchFamily="34" charset="0"/>
              </a:rPr>
              <a:t>Hogail</a:t>
            </a:r>
            <a:endParaRPr lang="en-US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 err="1" smtClean="0">
                <a:latin typeface="Calibri" panose="020F0502020204030204" pitchFamily="34" charset="0"/>
              </a:rPr>
              <a:t>Razan</a:t>
            </a:r>
            <a:r>
              <a:rPr lang="en-US" dirty="0" smtClean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AlQahtani</a:t>
            </a:r>
            <a:endParaRPr lang="en-US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US" dirty="0" err="1">
                <a:latin typeface="Calibri" panose="020F0502020204030204" pitchFamily="34" charset="0"/>
              </a:rPr>
              <a:t>Safa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Al-</a:t>
            </a:r>
            <a:r>
              <a:rPr lang="en-US" dirty="0" err="1" smtClean="0">
                <a:latin typeface="Calibri" panose="020F0502020204030204" pitchFamily="34" charset="0"/>
              </a:rPr>
              <a:t>Osaimi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6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36" y="68673"/>
            <a:ext cx="10515600" cy="802430"/>
          </a:xfrm>
        </p:spPr>
        <p:txBody>
          <a:bodyPr>
            <a:normAutofit/>
          </a:bodyPr>
          <a:lstStyle/>
          <a:p>
            <a:pPr algn="ctr"/>
            <a:r>
              <a:rPr lang="en-US" sz="3600" i="1" dirty="0" smtClean="0">
                <a:solidFill>
                  <a:schemeClr val="bg1">
                    <a:lumMod val="65000"/>
                  </a:schemeClr>
                </a:solidFill>
              </a:rPr>
              <a:t>Movements of the lower limb</a:t>
            </a:r>
            <a:endParaRPr lang="en-GB" sz="36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4260" y="823508"/>
            <a:ext cx="1590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Hip = Thigh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03950" y="726995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Knee=Leg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57262" y="755197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Foot=Ankle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640" y="1112856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Flexion/Extension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7657" y="1188660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Flexion/Extension</a:t>
            </a:r>
            <a:endParaRPr lang="en-GB" sz="240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00407" y="1105731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Flexion/Extension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026" name="Picture 2" descr="http://images.slideplayer.com/14/4311498/slides/slide_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22255" r="67297" b="14912"/>
          <a:stretch/>
        </p:blipFill>
        <p:spPr bwMode="auto">
          <a:xfrm>
            <a:off x="6660784" y="1793652"/>
            <a:ext cx="2375304" cy="36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ages.slideplayer.com/14/4311498/slides/slide_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2" t="53977" r="47315" b="8362"/>
          <a:stretch/>
        </p:blipFill>
        <p:spPr bwMode="auto">
          <a:xfrm>
            <a:off x="9598858" y="1567395"/>
            <a:ext cx="2103024" cy="300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598858" y="4640178"/>
            <a:ext cx="2523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Inversion/Eversion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028" name="Picture 4" descr="http://2.bp.blogspot.com/-8tFNxVD1HT8/TnRToXkmS8I/AAAAAAAAAE0/1LOBauolbQk/s1600/Image577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7591" r="8192" b="18917"/>
          <a:stretch/>
        </p:blipFill>
        <p:spPr bwMode="auto">
          <a:xfrm>
            <a:off x="9703352" y="5168964"/>
            <a:ext cx="2352309" cy="158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9353163" y="1005323"/>
            <a:ext cx="3940" cy="531058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3134" y="1574521"/>
            <a:ext cx="3429000" cy="2377254"/>
            <a:chOff x="228600" y="2823739"/>
            <a:chExt cx="3429000" cy="4034261"/>
          </a:xfrm>
        </p:grpSpPr>
        <p:pic>
          <p:nvPicPr>
            <p:cNvPr id="1030" name="Picture 6" descr="http://www.militarydisabilitymadeeasy.com/images/hipmuscles/the%20flexion%20of%20the%20hip%208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11"/>
            <a:stretch/>
          </p:blipFill>
          <p:spPr bwMode="auto">
            <a:xfrm>
              <a:off x="228600" y="2823739"/>
              <a:ext cx="3429000" cy="4034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1604211" y="5807242"/>
              <a:ext cx="984910" cy="41709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703304">
              <a:off x="1353982" y="6264973"/>
              <a:ext cx="761747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Flexion</a:t>
              </a:r>
              <a:endParaRPr lang="en-GB" dirty="0"/>
            </a:p>
          </p:txBody>
        </p:sp>
        <p:sp>
          <p:nvSpPr>
            <p:cNvPr id="21" name="TextBox 20"/>
            <p:cNvSpPr txBox="1"/>
            <p:nvPr/>
          </p:nvSpPr>
          <p:spPr>
            <a:xfrm rot="943463">
              <a:off x="1796233" y="5580713"/>
              <a:ext cx="971741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Extension</a:t>
              </a:r>
              <a:endParaRPr lang="en-GB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1523" y="4191063"/>
            <a:ext cx="2635732" cy="2644518"/>
            <a:chOff x="520996" y="4204062"/>
            <a:chExt cx="2635732" cy="2644518"/>
          </a:xfrm>
        </p:grpSpPr>
        <p:pic>
          <p:nvPicPr>
            <p:cNvPr id="1032" name="Picture 8" descr="http://www.wenningpt.com/sitebuildercontent/sitebuilderpictures/.pond/hip-abduction.jpg.w300h301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96" y="4204062"/>
              <a:ext cx="2635732" cy="264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881299" y="6048079"/>
              <a:ext cx="1290441" cy="659180"/>
              <a:chOff x="881299" y="6048079"/>
              <a:chExt cx="1290441" cy="659180"/>
            </a:xfrm>
          </p:grpSpPr>
          <p:sp>
            <p:nvSpPr>
              <p:cNvPr id="25" name="TextBox 24"/>
              <p:cNvSpPr txBox="1"/>
              <p:nvPr/>
            </p:nvSpPr>
            <p:spPr>
              <a:xfrm rot="943463">
                <a:off x="881299" y="6399482"/>
                <a:ext cx="9813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Abduction</a:t>
                </a:r>
                <a:endParaRPr lang="en-GB" dirty="0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>
                <a:off x="1297084" y="6235980"/>
                <a:ext cx="469553" cy="15317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 rot="943463">
                <a:off x="1190381" y="6048079"/>
                <a:ext cx="9813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Adduction</a:t>
                </a:r>
                <a:endParaRPr lang="en-GB" dirty="0"/>
              </a:p>
            </p:txBody>
          </p:sp>
        </p:grpSp>
      </p:grpSp>
      <p:pic>
        <p:nvPicPr>
          <p:cNvPr id="1034" name="Picture 10" descr="http://content.answers.com/main/content/img/oxford/Oxford_Sports/0199210896.rotation.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089" y="2640644"/>
            <a:ext cx="2551589" cy="361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Connector 33"/>
          <p:cNvCxnSpPr/>
          <p:nvPr/>
        </p:nvCxnSpPr>
        <p:spPr>
          <a:xfrm>
            <a:off x="6283949" y="1001987"/>
            <a:ext cx="3940" cy="531058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11162" y="3905243"/>
            <a:ext cx="2884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Adduction/Abduction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25793" y="2160264"/>
            <a:ext cx="126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Rotation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865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06500" y="244200"/>
            <a:ext cx="10401200" cy="122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600" dirty="0" smtClean="0">
                <a:ea typeface="Calibri"/>
                <a:cs typeface="Calibri"/>
                <a:sym typeface="Calibri"/>
              </a:rPr>
              <a:t>Contents Of Gluteal Region:</a:t>
            </a:r>
            <a:endParaRPr lang="en" sz="3600" dirty="0">
              <a:ea typeface="Calibri"/>
              <a:cs typeface="Calibri"/>
              <a:sym typeface="Calibri"/>
            </a:endParaRPr>
          </a:p>
          <a:p>
            <a:r>
              <a:rPr lang="en" sz="2800" dirty="0">
                <a:ea typeface="Calibri"/>
                <a:cs typeface="Calibri"/>
                <a:sym typeface="Calibri"/>
              </a:rPr>
              <a:t> </a:t>
            </a:r>
            <a:r>
              <a:rPr lang="en" sz="2800" b="1" dirty="0">
                <a:ea typeface="Calibri"/>
                <a:cs typeface="Calibri"/>
                <a:sym typeface="Calibri"/>
              </a:rPr>
              <a:t>Muscles</a:t>
            </a:r>
            <a:r>
              <a:rPr lang="en" sz="2800" dirty="0">
                <a:ea typeface="Calibri"/>
                <a:cs typeface="Calibri"/>
                <a:sym typeface="Calibri"/>
              </a:rPr>
              <a:t> / Nerves / Vessels 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406500" y="1471000"/>
            <a:ext cx="3436800" cy="4679357"/>
          </a:xfrm>
          <a:prstGeom prst="rect">
            <a:avLst/>
          </a:prstGeom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None/>
            </a:pPr>
            <a:r>
              <a:rPr lang="en">
                <a:solidFill>
                  <a:srgbClr val="C00000"/>
                </a:solidFill>
              </a:rPr>
              <a:t>1- </a:t>
            </a:r>
            <a:r>
              <a:rPr lang="en" u="sng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Muscles</a:t>
            </a:r>
            <a:r>
              <a:rPr lang="en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571500" indent="-266700">
              <a:buClr>
                <a:srgbClr val="CC0000"/>
              </a:buClr>
              <a:buFont typeface="Calibri"/>
            </a:pPr>
            <a:r>
              <a:rPr lang="en" sz="2133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Glutei</a:t>
            </a:r>
            <a:r>
              <a:rPr lang="en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609585" indent="-423323">
              <a:lnSpc>
                <a:spcPct val="80000"/>
              </a:lnSpc>
              <a:spcBef>
                <a:spcPts val="667"/>
              </a:spcBef>
              <a:buClr>
                <a:srgbClr val="000000"/>
              </a:buClr>
              <a:buSzPct val="100000"/>
              <a:buFont typeface="Calibri"/>
              <a:buAutoNum type="arabicPeriod"/>
            </a:pPr>
            <a:r>
              <a:rPr lang="en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Gluteus maximus.</a:t>
            </a:r>
          </a:p>
          <a:p>
            <a:pPr marL="609585" indent="-423323">
              <a:lnSpc>
                <a:spcPct val="80000"/>
              </a:lnSpc>
              <a:spcBef>
                <a:spcPts val="667"/>
              </a:spcBef>
              <a:buClr>
                <a:srgbClr val="000000"/>
              </a:buClr>
              <a:buSzPct val="100000"/>
              <a:buFont typeface="Calibri"/>
              <a:buAutoNum type="arabicPeriod"/>
            </a:pPr>
            <a:r>
              <a:rPr lang="en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Gluteus medius.</a:t>
            </a:r>
          </a:p>
          <a:p>
            <a:pPr marL="609585" indent="-423323">
              <a:lnSpc>
                <a:spcPct val="80000"/>
              </a:lnSpc>
              <a:spcBef>
                <a:spcPts val="667"/>
              </a:spcBef>
              <a:buClr>
                <a:srgbClr val="000000"/>
              </a:buClr>
              <a:buSzPct val="100000"/>
              <a:buFont typeface="Calibri"/>
              <a:buAutoNum type="arabicPeriod"/>
            </a:pPr>
            <a:r>
              <a:rPr lang="en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Gluteus minimus.</a:t>
            </a:r>
          </a:p>
          <a:p>
            <a:pPr>
              <a:lnSpc>
                <a:spcPct val="80000"/>
              </a:lnSpc>
              <a:spcBef>
                <a:spcPts val="667"/>
              </a:spcBef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indent="-285750">
              <a:buClr>
                <a:srgbClr val="CC0000"/>
              </a:buClr>
              <a:buSzPct val="100000"/>
              <a:buFont typeface="Calibri"/>
            </a:pPr>
            <a:r>
              <a:rPr lang="en" sz="2133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Group of small muscles (Lateral Rotators):</a:t>
            </a:r>
          </a:p>
          <a:p>
            <a:pPr>
              <a:lnSpc>
                <a:spcPct val="80000"/>
              </a:lnSpc>
              <a:spcBef>
                <a:spcPts val="667"/>
              </a:spcBef>
              <a:buNone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.Piriformis.</a:t>
            </a:r>
          </a:p>
          <a:p>
            <a:pPr>
              <a:lnSpc>
                <a:spcPct val="80000"/>
              </a:lnSpc>
              <a:spcBef>
                <a:spcPts val="667"/>
              </a:spcBef>
              <a:buNone/>
            </a:pPr>
            <a:r>
              <a:rPr lang="en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2.Obturator internus</a:t>
            </a:r>
          </a:p>
          <a:p>
            <a:pPr>
              <a:lnSpc>
                <a:spcPct val="80000"/>
              </a:lnSpc>
              <a:spcBef>
                <a:spcPts val="667"/>
              </a:spcBef>
              <a:buNone/>
            </a:pPr>
            <a:r>
              <a:rPr lang="en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3.Superior gemellus</a:t>
            </a:r>
          </a:p>
          <a:p>
            <a:pPr>
              <a:lnSpc>
                <a:spcPct val="80000"/>
              </a:lnSpc>
              <a:spcBef>
                <a:spcPts val="667"/>
              </a:spcBef>
              <a:buNone/>
            </a:pPr>
            <a:r>
              <a:rPr lang="en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4.Inferior gemellus</a:t>
            </a:r>
          </a:p>
          <a:p>
            <a:pPr>
              <a:lnSpc>
                <a:spcPct val="80000"/>
              </a:lnSpc>
              <a:spcBef>
                <a:spcPts val="667"/>
              </a:spcBef>
              <a:buNone/>
            </a:pPr>
            <a:r>
              <a:rPr lang="en"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5.Quadratus </a:t>
            </a:r>
            <a:r>
              <a:rPr lang="en" sz="1867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femoris</a:t>
            </a:r>
            <a:endParaRPr lang="en"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1349" y="244200"/>
            <a:ext cx="3722965" cy="322406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8579699" y="3336844"/>
            <a:ext cx="2832400" cy="281351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 b="1" u="sng">
                <a:solidFill>
                  <a:schemeClr val="bg1">
                    <a:lumMod val="65000"/>
                  </a:schemeClr>
                </a:solidFill>
              </a:rPr>
              <a:t>Abductors:</a:t>
            </a:r>
          </a:p>
          <a:p>
            <a:pPr marL="609585" indent="-423323">
              <a:lnSpc>
                <a:spcPct val="80000"/>
              </a:lnSpc>
              <a:spcBef>
                <a:spcPts val="667"/>
              </a:spcBef>
              <a:buClr>
                <a:schemeClr val="dk1"/>
              </a:buClr>
              <a:buFont typeface="Calibri"/>
              <a:buAutoNum type="arabicPeriod"/>
            </a:pPr>
            <a:r>
              <a:rPr lang="en" sz="1867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Gluteus medius.</a:t>
            </a:r>
          </a:p>
          <a:p>
            <a:pPr marL="609585" indent="-423323">
              <a:lnSpc>
                <a:spcPct val="80000"/>
              </a:lnSpc>
              <a:spcBef>
                <a:spcPts val="667"/>
              </a:spcBef>
              <a:buClr>
                <a:schemeClr val="dk1"/>
              </a:buClr>
              <a:buFont typeface="Calibri"/>
              <a:buAutoNum type="arabicPeriod"/>
            </a:pPr>
            <a:r>
              <a:rPr lang="en" sz="1867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Gluteus minimus.</a:t>
            </a:r>
          </a:p>
          <a:p>
            <a:pPr>
              <a:lnSpc>
                <a:spcPct val="80000"/>
              </a:lnSpc>
              <a:spcBef>
                <a:spcPts val="667"/>
              </a:spcBef>
            </a:pPr>
            <a:r>
              <a:rPr lang="en" sz="1867" b="1" u="sng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Rotators</a:t>
            </a:r>
            <a:r>
              <a:rPr lang="en" sz="1867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609585" indent="-304792">
              <a:lnSpc>
                <a:spcPct val="80000"/>
              </a:lnSpc>
              <a:spcBef>
                <a:spcPts val="667"/>
              </a:spcBef>
              <a:buClr>
                <a:schemeClr val="dk1"/>
              </a:buClr>
              <a:buFont typeface="Calibri"/>
              <a:buAutoNum type="arabicPeriod"/>
            </a:pPr>
            <a:r>
              <a:rPr lang="en" sz="1867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Obturator internus.</a:t>
            </a:r>
          </a:p>
          <a:p>
            <a:pPr marL="609585" indent="-304792">
              <a:lnSpc>
                <a:spcPct val="80000"/>
              </a:lnSpc>
              <a:spcBef>
                <a:spcPts val="667"/>
              </a:spcBef>
              <a:buClr>
                <a:schemeClr val="dk1"/>
              </a:buClr>
              <a:buFont typeface="Calibri"/>
              <a:buAutoNum type="arabicPeriod"/>
            </a:pPr>
            <a:r>
              <a:rPr lang="en" sz="1867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Quadratus femoris.</a:t>
            </a:r>
          </a:p>
          <a:p>
            <a:pPr>
              <a:lnSpc>
                <a:spcPct val="80000"/>
              </a:lnSpc>
              <a:spcBef>
                <a:spcPts val="667"/>
              </a:spcBef>
            </a:pPr>
            <a:r>
              <a:rPr lang="en" sz="1867" b="1" u="sng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Extensor</a:t>
            </a:r>
            <a:r>
              <a:rPr lang="en" sz="1867" b="1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>
              <a:lnSpc>
                <a:spcPct val="80000"/>
              </a:lnSpc>
              <a:spcBef>
                <a:spcPts val="667"/>
              </a:spcBef>
            </a:pPr>
            <a:r>
              <a:rPr lang="en" sz="1867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Gluteus maximus</a:t>
            </a:r>
            <a:r>
              <a:rPr lang="en" sz="1867" smtClean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" sz="1867">
              <a:solidFill>
                <a:schemeClr val="bg1">
                  <a:lumMod val="6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6300" y="1935603"/>
            <a:ext cx="3812049" cy="3526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Image result for youtub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32" y="244200"/>
            <a:ext cx="983415" cy="98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8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415599" y="1339260"/>
            <a:ext cx="3870633" cy="4534673"/>
          </a:xfrm>
          <a:prstGeom prst="rect">
            <a:avLst/>
          </a:prstGeom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None/>
            </a:pPr>
            <a:r>
              <a:rPr lang="en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2- </a:t>
            </a:r>
            <a:r>
              <a:rPr lang="en" u="sng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Nerves</a:t>
            </a:r>
            <a:r>
              <a:rPr lang="en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(All from Sacral Plexus):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26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Sciatic nerve.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Superior gluteal nerve.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Inferior gluteal nerve.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Post. cutaneous nerve of thigh.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Nerve to obturator internus.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Nerve to quadratus femoris.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Pudendal nerve</a:t>
            </a:r>
            <a:r>
              <a:rPr lang="en" sz="1867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"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5" name="Shape 155"/>
          <p:cNvCxnSpPr/>
          <p:nvPr/>
        </p:nvCxnSpPr>
        <p:spPr>
          <a:xfrm>
            <a:off x="808533" y="2639887"/>
            <a:ext cx="1217600" cy="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6" name="Shape 156"/>
          <p:cNvCxnSpPr/>
          <p:nvPr/>
        </p:nvCxnSpPr>
        <p:spPr>
          <a:xfrm>
            <a:off x="789067" y="2981819"/>
            <a:ext cx="2094400" cy="0"/>
          </a:xfrm>
          <a:prstGeom prst="straightConnector1">
            <a:avLst/>
          </a:prstGeom>
          <a:noFill/>
          <a:ln w="28575" cap="flat" cmpd="sng">
            <a:solidFill>
              <a:srgbClr val="C27BA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8" name="Shape 158"/>
          <p:cNvCxnSpPr/>
          <p:nvPr/>
        </p:nvCxnSpPr>
        <p:spPr>
          <a:xfrm>
            <a:off x="779333" y="3337698"/>
            <a:ext cx="1987200" cy="0"/>
          </a:xfrm>
          <a:prstGeom prst="straightConnector1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0" name="Shape 160"/>
          <p:cNvCxnSpPr/>
          <p:nvPr/>
        </p:nvCxnSpPr>
        <p:spPr>
          <a:xfrm>
            <a:off x="789067" y="3702686"/>
            <a:ext cx="2902800" cy="9600"/>
          </a:xfrm>
          <a:prstGeom prst="straightConnector1">
            <a:avLst/>
          </a:prstGeom>
          <a:noFill/>
          <a:ln w="28575" cap="flat" cmpd="sng">
            <a:solidFill>
              <a:srgbClr val="F1C23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2" name="Shape 162"/>
          <p:cNvCxnSpPr/>
          <p:nvPr/>
        </p:nvCxnSpPr>
        <p:spPr>
          <a:xfrm>
            <a:off x="789067" y="4048831"/>
            <a:ext cx="2718000" cy="9600"/>
          </a:xfrm>
          <a:prstGeom prst="straightConnector1">
            <a:avLst/>
          </a:prstGeom>
          <a:noFill/>
          <a:ln w="28575" cap="flat" cmpd="sng">
            <a:solidFill>
              <a:srgbClr val="FF00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4" name="Shape 164"/>
          <p:cNvCxnSpPr/>
          <p:nvPr/>
        </p:nvCxnSpPr>
        <p:spPr>
          <a:xfrm>
            <a:off x="784512" y="4390422"/>
            <a:ext cx="2669200" cy="0"/>
          </a:xfrm>
          <a:prstGeom prst="straightConnector1">
            <a:avLst/>
          </a:prstGeom>
          <a:noFill/>
          <a:ln w="2857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66" name="Shape 166"/>
          <p:cNvCxnSpPr/>
          <p:nvPr/>
        </p:nvCxnSpPr>
        <p:spPr>
          <a:xfrm rot="10800000" flipH="1">
            <a:off x="779333" y="4712412"/>
            <a:ext cx="1451600" cy="19600"/>
          </a:xfrm>
          <a:prstGeom prst="straightConnector1">
            <a:avLst/>
          </a:prstGeom>
          <a:noFill/>
          <a:ln w="28575" cap="flat" cmpd="sng">
            <a:solidFill>
              <a:srgbClr val="674EA7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3" name="Group 2"/>
          <p:cNvGrpSpPr/>
          <p:nvPr/>
        </p:nvGrpSpPr>
        <p:grpSpPr>
          <a:xfrm>
            <a:off x="4356050" y="428632"/>
            <a:ext cx="7734833" cy="5952032"/>
            <a:chOff x="4256034" y="428632"/>
            <a:chExt cx="7734833" cy="5952032"/>
          </a:xfrm>
        </p:grpSpPr>
        <p:pic>
          <p:nvPicPr>
            <p:cNvPr id="153" name="Shape 153" descr="924e0349805d0f421b435cb9f2a2df9a.jpg"/>
            <p:cNvPicPr preferRelativeResize="0"/>
            <p:nvPr/>
          </p:nvPicPr>
          <p:blipFill rotWithShape="1">
            <a:blip r:embed="rId3">
              <a:alphaModFix/>
            </a:blip>
            <a:srcRect t="9714"/>
            <a:stretch/>
          </p:blipFill>
          <p:spPr>
            <a:xfrm>
              <a:off x="4256034" y="428632"/>
              <a:ext cx="7734833" cy="5952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Shape 154"/>
            <p:cNvSpPr/>
            <p:nvPr/>
          </p:nvSpPr>
          <p:spPr>
            <a:xfrm>
              <a:off x="4286233" y="4783067"/>
              <a:ext cx="1276000" cy="5164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3D85C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7" name="Shape 157"/>
            <p:cNvSpPr/>
            <p:nvPr/>
          </p:nvSpPr>
          <p:spPr>
            <a:xfrm>
              <a:off x="5474700" y="2026233"/>
              <a:ext cx="1276000" cy="2044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C27B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9" name="Shape 159"/>
            <p:cNvSpPr/>
            <p:nvPr/>
          </p:nvSpPr>
          <p:spPr>
            <a:xfrm>
              <a:off x="4802533" y="2630200"/>
              <a:ext cx="1217600" cy="2436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1" name="Shape 161"/>
            <p:cNvSpPr/>
            <p:nvPr/>
          </p:nvSpPr>
          <p:spPr>
            <a:xfrm>
              <a:off x="8221800" y="6107900"/>
              <a:ext cx="2026400" cy="2044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1C23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3" name="Shape 163"/>
            <p:cNvSpPr/>
            <p:nvPr/>
          </p:nvSpPr>
          <p:spPr>
            <a:xfrm>
              <a:off x="6147524" y="6054645"/>
              <a:ext cx="1792400" cy="3116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5" name="Shape 165"/>
            <p:cNvSpPr/>
            <p:nvPr/>
          </p:nvSpPr>
          <p:spPr>
            <a:xfrm>
              <a:off x="4802533" y="5601333"/>
              <a:ext cx="1169200" cy="5164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B7B7B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7" name="Shape 167"/>
            <p:cNvSpPr/>
            <p:nvPr/>
          </p:nvSpPr>
          <p:spPr>
            <a:xfrm>
              <a:off x="9195967" y="5669533"/>
              <a:ext cx="935200" cy="2044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674EA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20" name="Shape 142"/>
          <p:cNvSpPr txBox="1">
            <a:spLocks noGrp="1"/>
          </p:cNvSpPr>
          <p:nvPr>
            <p:ph type="title"/>
          </p:nvPr>
        </p:nvSpPr>
        <p:spPr>
          <a:xfrm>
            <a:off x="406500" y="244200"/>
            <a:ext cx="10401200" cy="122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600" dirty="0" smtClean="0">
                <a:ea typeface="Calibri"/>
                <a:cs typeface="Calibri"/>
                <a:sym typeface="Calibri"/>
              </a:rPr>
              <a:t>Contents Of Gluteal Region:</a:t>
            </a:r>
            <a:endParaRPr lang="en" sz="3600" dirty="0">
              <a:ea typeface="Calibri"/>
              <a:cs typeface="Calibri"/>
              <a:sym typeface="Calibri"/>
            </a:endParaRPr>
          </a:p>
          <a:p>
            <a:r>
              <a:rPr lang="en" sz="2800" dirty="0">
                <a:ea typeface="Calibri"/>
                <a:cs typeface="Calibri"/>
                <a:sym typeface="Calibri"/>
              </a:rPr>
              <a:t> Muscles / </a:t>
            </a:r>
            <a:r>
              <a:rPr lang="en" sz="2800" b="1" dirty="0">
                <a:ea typeface="Calibri"/>
                <a:cs typeface="Calibri"/>
                <a:sym typeface="Calibri"/>
              </a:rPr>
              <a:t>Nerves</a:t>
            </a:r>
            <a:r>
              <a:rPr lang="en" sz="2800" dirty="0">
                <a:ea typeface="Calibri"/>
                <a:cs typeface="Calibri"/>
                <a:sym typeface="Calibri"/>
              </a:rPr>
              <a:t> / Vessels </a:t>
            </a:r>
          </a:p>
        </p:txBody>
      </p:sp>
    </p:spTree>
    <p:extLst>
      <p:ext uri="{BB962C8B-B14F-4D97-AF65-F5344CB8AC3E}">
        <p14:creationId xmlns:p14="http://schemas.microsoft.com/office/powerpoint/2010/main" val="7350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33796" y="1501785"/>
            <a:ext cx="3652453" cy="3718400"/>
          </a:xfrm>
          <a:prstGeom prst="rect">
            <a:avLst/>
          </a:prstGeom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None/>
            </a:pPr>
            <a:r>
              <a:rPr lang="en"/>
              <a:t>3- </a:t>
            </a:r>
            <a:r>
              <a:rPr lang="en" sz="2667" u="sng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VESSELS: </a:t>
            </a:r>
            <a:r>
              <a:rPr lang="en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(all from internal iliac vessels</a:t>
            </a:r>
            <a:r>
              <a:rPr lang="en" smtClean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):</a:t>
            </a:r>
          </a:p>
          <a:p>
            <a:pPr>
              <a:buNone/>
            </a:pPr>
            <a:endParaRPr lang="en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Superior gluteal</a:t>
            </a:r>
          </a:p>
          <a:p>
            <a:pPr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Inferior gluteal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61111"/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Internal pudendal vessels.</a:t>
            </a:r>
          </a:p>
          <a:p>
            <a:pPr>
              <a:buNone/>
            </a:pPr>
            <a:endParaRPr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sz="2667" u="sng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9033" y="892438"/>
            <a:ext cx="6575699" cy="54550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" name="Shape 175"/>
          <p:cNvCxnSpPr/>
          <p:nvPr/>
        </p:nvCxnSpPr>
        <p:spPr>
          <a:xfrm>
            <a:off x="1094931" y="3093248"/>
            <a:ext cx="2286000" cy="14400"/>
          </a:xfrm>
          <a:prstGeom prst="straightConnector1">
            <a:avLst/>
          </a:prstGeom>
          <a:noFill/>
          <a:ln w="28575" cap="flat" cmpd="sng">
            <a:solidFill>
              <a:srgbClr val="CC0099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6" name="Shape 176"/>
          <p:cNvSpPr/>
          <p:nvPr/>
        </p:nvSpPr>
        <p:spPr>
          <a:xfrm>
            <a:off x="4559000" y="3729028"/>
            <a:ext cx="1246800" cy="224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cxnSp>
        <p:nvCxnSpPr>
          <p:cNvPr id="177" name="Shape 177"/>
          <p:cNvCxnSpPr/>
          <p:nvPr/>
        </p:nvCxnSpPr>
        <p:spPr>
          <a:xfrm>
            <a:off x="1109219" y="3491378"/>
            <a:ext cx="2103120" cy="0"/>
          </a:xfrm>
          <a:prstGeom prst="straightConnector1">
            <a:avLst/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78" name="Shape 178"/>
          <p:cNvSpPr/>
          <p:nvPr/>
        </p:nvSpPr>
        <p:spPr>
          <a:xfrm>
            <a:off x="4660988" y="4269383"/>
            <a:ext cx="1159200" cy="224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1867"/>
          </a:p>
        </p:txBody>
      </p:sp>
      <p:cxnSp>
        <p:nvCxnSpPr>
          <p:cNvPr id="179" name="Shape 179"/>
          <p:cNvCxnSpPr/>
          <p:nvPr/>
        </p:nvCxnSpPr>
        <p:spPr>
          <a:xfrm>
            <a:off x="3686175" y="3843338"/>
            <a:ext cx="4642825" cy="71539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" name="Shape 142"/>
          <p:cNvSpPr txBox="1">
            <a:spLocks/>
          </p:cNvSpPr>
          <p:nvPr/>
        </p:nvSpPr>
        <p:spPr>
          <a:xfrm>
            <a:off x="406500" y="244200"/>
            <a:ext cx="10401200" cy="1226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" sz="3600" dirty="0" smtClean="0">
                <a:ea typeface="Calibri"/>
                <a:cs typeface="Calibri"/>
                <a:sym typeface="Calibri"/>
              </a:rPr>
              <a:t>Contents Of Gluteal Region:</a:t>
            </a:r>
          </a:p>
          <a:p>
            <a:r>
              <a:rPr lang="en" sz="2800" dirty="0" smtClean="0">
                <a:ea typeface="Calibri"/>
                <a:cs typeface="Calibri"/>
                <a:sym typeface="Calibri"/>
              </a:rPr>
              <a:t> Muscles / Nerves / </a:t>
            </a:r>
            <a:r>
              <a:rPr lang="en" sz="2800" b="1" dirty="0" smtClean="0">
                <a:ea typeface="Calibri"/>
                <a:cs typeface="Calibri"/>
                <a:sym typeface="Calibri"/>
              </a:rPr>
              <a:t>Vessels </a:t>
            </a:r>
            <a:endParaRPr lang="en" sz="2800" b="1" dirty="0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3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174432" y="11251"/>
            <a:ext cx="12208400" cy="1098000"/>
          </a:xfrm>
          <a:prstGeom prst="rect">
            <a:avLst/>
          </a:prstGeom>
          <a:ln>
            <a:noFill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2800" b="1" dirty="0">
                <a:ea typeface="Calibri"/>
                <a:cs typeface="Calibri"/>
                <a:sym typeface="Calibri"/>
              </a:rPr>
              <a:t>Greater sciatic </a:t>
            </a:r>
            <a:r>
              <a:rPr lang="en" sz="2800" b="1" dirty="0" smtClean="0">
                <a:ea typeface="Calibri"/>
                <a:cs typeface="Calibri"/>
                <a:sym typeface="Calibri"/>
              </a:rPr>
              <a:t>foreamen</a:t>
            </a:r>
            <a:r>
              <a:rPr lang="en" sz="2400" dirty="0" smtClean="0"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en" sz="24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Greater </a:t>
            </a: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sciatic notch</a:t>
            </a: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 of hip bone is transformed into</a:t>
            </a: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foramen</a:t>
            </a: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 by: </a:t>
            </a: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sacrotuberous </a:t>
            </a:r>
            <a:r>
              <a:rPr lang="en" sz="18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(between the sacrum  to ischial tuberosity) </a:t>
            </a: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&amp; </a:t>
            </a:r>
            <a:r>
              <a:rPr lang="en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sacrospinous</a:t>
            </a:r>
            <a:r>
              <a:rPr lang="en" sz="1800" dirty="0">
                <a:solidFill>
                  <a:srgbClr val="00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(between the  sacrum to ischial spine )</a:t>
            </a:r>
          </a:p>
          <a:p>
            <a:pPr>
              <a:buClr>
                <a:schemeClr val="dk1"/>
              </a:buClr>
              <a:buSzPct val="78571"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5" name="Shape 185"/>
          <p:cNvGraphicFramePr/>
          <p:nvPr>
            <p:extLst>
              <p:ext uri="{D42A27DB-BD31-4B8C-83A1-F6EECF244321}">
                <p14:modId xmlns:p14="http://schemas.microsoft.com/office/powerpoint/2010/main" val="2330815548"/>
              </p:ext>
            </p:extLst>
          </p:nvPr>
        </p:nvGraphicFramePr>
        <p:xfrm>
          <a:off x="243253" y="1065709"/>
          <a:ext cx="7402025" cy="478516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512100"/>
                <a:gridCol w="3349925"/>
                <a:gridCol w="2540000"/>
              </a:tblGrid>
              <a:tr h="464430">
                <a:tc gridSpan="3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ym typeface="Calibri"/>
                        </a:rPr>
                        <a:t>Structures passing through Greater sciatic foramen :</a:t>
                      </a:r>
                      <a:endParaRPr lang="en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15892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ym typeface="Calibri"/>
                        </a:rPr>
                        <a:t>Nerves:</a:t>
                      </a:r>
                      <a:endParaRPr lang="en"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>
                          <a:sym typeface="Calibri"/>
                        </a:rPr>
                        <a:t>V</a:t>
                      </a:r>
                      <a:r>
                        <a:rPr lang="en" sz="1800" smtClean="0">
                          <a:sym typeface="Calibri"/>
                        </a:rPr>
                        <a:t>essels</a:t>
                      </a:r>
                      <a:r>
                        <a:rPr lang="en" sz="1800">
                          <a:sym typeface="Calibri"/>
                        </a:rPr>
                        <a:t>:</a:t>
                      </a:r>
                      <a:endParaRPr lang="en" sz="1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</a:tr>
              <a:tr h="977145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i="1" dirty="0">
                          <a:sym typeface="Calibri"/>
                        </a:rPr>
                        <a:t>Above piriformis muscle</a:t>
                      </a:r>
                      <a:r>
                        <a:rPr lang="en" sz="1800" dirty="0">
                          <a:sym typeface="Calibri"/>
                        </a:rPr>
                        <a:t>. </a:t>
                      </a:r>
                      <a:endParaRPr lang="en" sz="18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457200" lvl="0" indent="-228600">
                        <a:spcBef>
                          <a:spcPts val="0"/>
                        </a:spcBef>
                        <a:buFont typeface="Calibri"/>
                        <a:buAutoNum type="arabicPeriod"/>
                      </a:pPr>
                      <a:r>
                        <a:rPr lang="en" sz="1800" dirty="0">
                          <a:sym typeface="Calibri"/>
                        </a:rPr>
                        <a:t>Superior gluteal nerves,</a:t>
                      </a:r>
                      <a:endParaRPr lang="en" sz="18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ym typeface="Calibri"/>
                        </a:rPr>
                        <a:t>2. Superior gluteal vessels.</a:t>
                      </a:r>
                      <a:endParaRPr lang="en" sz="18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</a:tr>
              <a:tr h="495030">
                <a:tc gridSpan="3"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ym typeface="Calibri"/>
                        </a:rPr>
                        <a:t>3. Piriformis muscle.</a:t>
                      </a:r>
                      <a:endParaRPr lang="en" sz="18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117368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 b="0" i="1" dirty="0">
                          <a:sym typeface="Calibri"/>
                        </a:rPr>
                        <a:t>Belew piriformis muscle</a:t>
                      </a:r>
                      <a:r>
                        <a:rPr lang="en" sz="1800" dirty="0">
                          <a:sym typeface="Calibri"/>
                        </a:rPr>
                        <a:t>.</a:t>
                      </a:r>
                      <a:endParaRPr lang="en" sz="18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ym typeface="Calibri"/>
                        </a:rPr>
                        <a:t>4. Inferior gluteal nerves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ym typeface="Calibri"/>
                        </a:rPr>
                        <a:t>5. Sciatic nerve.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ym typeface="Calibri"/>
                        </a:rPr>
                        <a:t>6. Posterior cutaneous nerve of thigh</a:t>
                      </a:r>
                      <a:r>
                        <a:rPr lang="en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sym typeface="Calibri"/>
                        </a:rPr>
                        <a:t>.(superficialis)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ym typeface="Calibri"/>
                        </a:rPr>
                        <a:t>7. Nerve to quadratus femoris.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ym typeface="Calibri"/>
                        </a:rPr>
                        <a:t>8. Nerve to obturator internus.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ym typeface="Calibri"/>
                        </a:rPr>
                        <a:t>9. Pudendal Nerve .</a:t>
                      </a:r>
                      <a:endParaRPr lang="en" sz="18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ym typeface="Calibri"/>
                        </a:rPr>
                        <a:t>10. Inferior gluteal vessels.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 dirty="0">
                          <a:sym typeface="Calibri"/>
                        </a:rPr>
                        <a:t>11. Internal pudendal vessels.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8000726" y="3692111"/>
            <a:ext cx="3569750" cy="2787683"/>
            <a:chOff x="7574500" y="835733"/>
            <a:chExt cx="4537833" cy="3633899"/>
          </a:xfrm>
        </p:grpSpPr>
        <p:pic>
          <p:nvPicPr>
            <p:cNvPr id="186" name="Shape 1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74500" y="835733"/>
              <a:ext cx="4537832" cy="363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Shape 187"/>
            <p:cNvSpPr/>
            <p:nvPr/>
          </p:nvSpPr>
          <p:spPr>
            <a:xfrm>
              <a:off x="10631933" y="1997033"/>
              <a:ext cx="1480400" cy="3044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cxnSp>
          <p:nvCxnSpPr>
            <p:cNvPr id="188" name="Shape 188"/>
            <p:cNvCxnSpPr>
              <a:stCxn id="187" idx="1"/>
            </p:cNvCxnSpPr>
            <p:nvPr/>
          </p:nvCxnSpPr>
          <p:spPr>
            <a:xfrm flipH="1">
              <a:off x="8785533" y="2149233"/>
              <a:ext cx="1846400" cy="304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grpSp>
        <p:nvGrpSpPr>
          <p:cNvPr id="3" name="Group 2"/>
          <p:cNvGrpSpPr/>
          <p:nvPr/>
        </p:nvGrpSpPr>
        <p:grpSpPr>
          <a:xfrm>
            <a:off x="8199271" y="1247035"/>
            <a:ext cx="3564530" cy="1927008"/>
            <a:chOff x="7565318" y="4469634"/>
            <a:chExt cx="4358134" cy="2388500"/>
          </a:xfrm>
        </p:grpSpPr>
        <p:pic>
          <p:nvPicPr>
            <p:cNvPr id="189" name="Shape 189"/>
            <p:cNvPicPr preferRelativeResize="0"/>
            <p:nvPr/>
          </p:nvPicPr>
          <p:blipFill rotWithShape="1">
            <a:blip r:embed="rId4">
              <a:alphaModFix/>
            </a:blip>
            <a:srcRect r="8105"/>
            <a:stretch/>
          </p:blipFill>
          <p:spPr>
            <a:xfrm>
              <a:off x="8785534" y="4469634"/>
              <a:ext cx="3137918" cy="2388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Shape 190"/>
            <p:cNvSpPr txBox="1"/>
            <p:nvPr/>
          </p:nvSpPr>
          <p:spPr>
            <a:xfrm>
              <a:off x="7565318" y="4995484"/>
              <a:ext cx="3115517" cy="10980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r>
                <a:rPr lang="en" sz="1600" dirty="0">
                  <a:solidFill>
                    <a:schemeClr val="dk1"/>
                  </a:solidFill>
                  <a:latin typeface="+mn-lt"/>
                </a:rPr>
                <a:t>Greater sciatic foramen</a:t>
              </a:r>
            </a:p>
          </p:txBody>
        </p:sp>
        <p:sp>
          <p:nvSpPr>
            <p:cNvPr id="19" name="Shape 190"/>
            <p:cNvSpPr txBox="1"/>
            <p:nvPr/>
          </p:nvSpPr>
          <p:spPr>
            <a:xfrm>
              <a:off x="7791560" y="5627266"/>
              <a:ext cx="3115517" cy="10980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r>
                <a:rPr lang="en" sz="1600" dirty="0" smtClean="0">
                  <a:solidFill>
                    <a:schemeClr val="dk1"/>
                  </a:solidFill>
                  <a:latin typeface="+mn-lt"/>
                </a:rPr>
                <a:t>Lesser </a:t>
              </a:r>
              <a:r>
                <a:rPr lang="en" sz="1600" dirty="0">
                  <a:solidFill>
                    <a:schemeClr val="dk1"/>
                  </a:solidFill>
                  <a:latin typeface="+mn-lt"/>
                </a:rPr>
                <a:t>sciatic foramen</a:t>
              </a:r>
            </a:p>
          </p:txBody>
        </p:sp>
      </p:grpSp>
      <p:sp>
        <p:nvSpPr>
          <p:cNvPr id="191" name="Shape 191"/>
          <p:cNvSpPr/>
          <p:nvPr/>
        </p:nvSpPr>
        <p:spPr>
          <a:xfrm>
            <a:off x="174232" y="5910294"/>
            <a:ext cx="7312400" cy="87977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00" tIns="121900" rIns="121900" bIns="121900" anchor="ctr" anchorCtr="0">
            <a:noAutofit/>
          </a:bodyPr>
          <a:lstStyle/>
          <a:p>
            <a:r>
              <a:rPr lang="en" sz="1600" b="1" dirty="0">
                <a:solidFill>
                  <a:srgbClr val="92D050"/>
                </a:solidFill>
                <a:latin typeface="+mn-lt"/>
                <a:ea typeface="Calibri"/>
                <a:cs typeface="Calibri"/>
                <a:sym typeface="Calibri"/>
              </a:rPr>
              <a:t>-</a:t>
            </a:r>
            <a:r>
              <a:rPr lang="en" sz="1600" dirty="0">
                <a:solidFill>
                  <a:srgbClr val="92D050"/>
                </a:solidFill>
                <a:latin typeface="+mn-lt"/>
                <a:ea typeface="Calibri"/>
                <a:cs typeface="Calibri"/>
                <a:sym typeface="Calibri"/>
              </a:rPr>
              <a:t> Nerve to obturator internus.</a:t>
            </a:r>
          </a:p>
          <a:p>
            <a:r>
              <a:rPr lang="en" sz="1600" dirty="0">
                <a:solidFill>
                  <a:srgbClr val="92D050"/>
                </a:solidFill>
                <a:latin typeface="+mn-lt"/>
                <a:ea typeface="Calibri"/>
                <a:cs typeface="Calibri"/>
                <a:sym typeface="Calibri"/>
              </a:rPr>
              <a:t>- pudendal nerve.</a:t>
            </a:r>
          </a:p>
          <a:p>
            <a:r>
              <a:rPr lang="en" sz="1600" dirty="0">
                <a:solidFill>
                  <a:srgbClr val="92D050"/>
                </a:solidFill>
                <a:latin typeface="+mn-lt"/>
                <a:ea typeface="Calibri"/>
                <a:cs typeface="Calibri"/>
                <a:sym typeface="Calibri"/>
              </a:rPr>
              <a:t>-internal pudendal vessels.</a:t>
            </a:r>
          </a:p>
          <a:p>
            <a:r>
              <a:rPr lang="en" sz="1600" dirty="0">
                <a:solidFill>
                  <a:srgbClr val="92D050"/>
                </a:solidFill>
                <a:latin typeface="+mn-lt"/>
                <a:ea typeface="Calibri"/>
                <a:cs typeface="Calibri"/>
                <a:sym typeface="Calibri"/>
              </a:rPr>
              <a:t>( pass through both greater sciatic and  lesser </a:t>
            </a:r>
            <a:r>
              <a:rPr lang="en" sz="1600" dirty="0" smtClean="0">
                <a:solidFill>
                  <a:srgbClr val="92D050"/>
                </a:solidFill>
                <a:latin typeface="+mn-lt"/>
                <a:ea typeface="Calibri"/>
                <a:cs typeface="Calibri"/>
                <a:sym typeface="Calibri"/>
              </a:rPr>
              <a:t>foramen)</a:t>
            </a:r>
            <a:endParaRPr lang="en" sz="1600" dirty="0">
              <a:solidFill>
                <a:srgbClr val="92D050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1393714" y="2330333"/>
            <a:ext cx="351770" cy="18785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1196530" y="2579790"/>
            <a:ext cx="197184" cy="28294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405898" y="2557134"/>
            <a:ext cx="582289" cy="667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97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>
          <a:xfrm>
            <a:off x="357543" y="248013"/>
            <a:ext cx="11360800" cy="833479"/>
          </a:xfrm>
          <a:prstGeom prst="rect">
            <a:avLst/>
          </a:prstGeom>
          <a:noFill/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2800" b="1" dirty="0">
                <a:solidFill>
                  <a:srgbClr val="000000"/>
                </a:solidFill>
              </a:rPr>
              <a:t> Lesser sciatic foramen</a:t>
            </a:r>
            <a:r>
              <a:rPr lang="en" sz="2800" b="1" dirty="0" smtClean="0">
                <a:solidFill>
                  <a:srgbClr val="000000"/>
                </a:solidFill>
              </a:rPr>
              <a:t>:</a:t>
            </a:r>
            <a:r>
              <a:rPr lang="en" sz="1600" b="1" dirty="0" smtClean="0">
                <a:solidFill>
                  <a:srgbClr val="000000"/>
                </a:solidFill>
              </a:rPr>
              <a:t/>
            </a:r>
            <a:br>
              <a:rPr lang="en" sz="1600" b="1" dirty="0" smtClean="0">
                <a:solidFill>
                  <a:srgbClr val="000000"/>
                </a:solidFill>
              </a:rPr>
            </a:br>
            <a:r>
              <a:rPr lang="en" sz="1800" dirty="0" smtClean="0">
                <a:solidFill>
                  <a:srgbClr val="FF0000"/>
                </a:solidFill>
                <a:latin typeface="+mn-lt"/>
              </a:rPr>
              <a:t>Lesser </a:t>
            </a:r>
            <a:r>
              <a:rPr lang="en" sz="1800" dirty="0">
                <a:solidFill>
                  <a:srgbClr val="FF0000"/>
                </a:solidFill>
                <a:latin typeface="+mn-lt"/>
              </a:rPr>
              <a:t>sciatic notch </a:t>
            </a:r>
            <a:r>
              <a:rPr lang="en" sz="1800" dirty="0">
                <a:latin typeface="+mn-lt"/>
              </a:rPr>
              <a:t>of hip bone is transformed into </a:t>
            </a:r>
            <a:r>
              <a:rPr lang="en" sz="1800" dirty="0">
                <a:solidFill>
                  <a:srgbClr val="FF0000"/>
                </a:solidFill>
                <a:latin typeface="+mn-lt"/>
              </a:rPr>
              <a:t>foramen</a:t>
            </a:r>
            <a:r>
              <a:rPr lang="en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" sz="1800" dirty="0">
                <a:latin typeface="+mn-lt"/>
              </a:rPr>
              <a:t>by </a:t>
            </a:r>
            <a:r>
              <a:rPr lang="en" sz="1800" dirty="0">
                <a:solidFill>
                  <a:srgbClr val="FF0000"/>
                </a:solidFill>
                <a:latin typeface="+mn-lt"/>
              </a:rPr>
              <a:t>Sacrotuberou</a:t>
            </a:r>
            <a:r>
              <a:rPr lang="en" sz="1800" dirty="0">
                <a:latin typeface="+mn-lt"/>
              </a:rPr>
              <a:t>s &amp;</a:t>
            </a:r>
            <a:r>
              <a:rPr lang="en" sz="1800" dirty="0">
                <a:solidFill>
                  <a:srgbClr val="FF0000"/>
                </a:solidFill>
                <a:latin typeface="+mn-lt"/>
              </a:rPr>
              <a:t> sacrospinous</a:t>
            </a:r>
            <a:r>
              <a:rPr lang="en" sz="1800" dirty="0">
                <a:latin typeface="+mn-lt"/>
              </a:rPr>
              <a:t> ligaments</a:t>
            </a:r>
            <a:r>
              <a:rPr lang="en" sz="1800" dirty="0" smtClean="0">
                <a:latin typeface="+mn-lt"/>
              </a:rPr>
              <a:t>.</a:t>
            </a:r>
            <a:endParaRPr lang="en" sz="1800" dirty="0">
              <a:latin typeface="+mn-lt"/>
            </a:endParaRPr>
          </a:p>
        </p:txBody>
      </p:sp>
      <p:graphicFrame>
        <p:nvGraphicFramePr>
          <p:cNvPr id="197" name="Shape 197"/>
          <p:cNvGraphicFramePr/>
          <p:nvPr>
            <p:extLst>
              <p:ext uri="{D42A27DB-BD31-4B8C-83A1-F6EECF244321}">
                <p14:modId xmlns:p14="http://schemas.microsoft.com/office/powerpoint/2010/main" val="1927131304"/>
              </p:ext>
            </p:extLst>
          </p:nvPr>
        </p:nvGraphicFramePr>
        <p:xfrm>
          <a:off x="438407" y="1351947"/>
          <a:ext cx="10820909" cy="182868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3577407"/>
                <a:gridCol w="3872329"/>
                <a:gridCol w="3371173"/>
              </a:tblGrid>
              <a:tr h="410634">
                <a:tc gridSpan="3">
                  <a:txBody>
                    <a:bodyPr/>
                    <a:lstStyle/>
                    <a:p>
                      <a:pPr marR="0" lvl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dirty="0"/>
                        <a:t>Structures passing through Lesser sciatic foramen </a:t>
                      </a:r>
                      <a:endParaRPr lang="en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9930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Tendons</a:t>
                      </a:r>
                      <a:endParaRPr lang="en" sz="18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Nerves </a:t>
                      </a:r>
                      <a:endParaRPr lang="en" sz="1800" b="1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Vessels </a:t>
                      </a:r>
                      <a:endParaRPr lang="en" sz="1800" b="1"/>
                    </a:p>
                  </a:txBody>
                  <a:tcPr marL="121900" marR="121900" marT="121900" marB="121900"/>
                </a:tc>
              </a:tr>
              <a:tr h="719124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1200"/>
                        </a:spcBef>
                        <a:buNone/>
                      </a:pPr>
                      <a:r>
                        <a:rPr lang="en" sz="1800"/>
                        <a:t>1.Tendon of obturator internus. </a:t>
                      </a:r>
                      <a:endParaRPr lang="en" sz="18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2. Nerve to obturator internus.</a:t>
                      </a: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1800"/>
                        <a:t>3. Pudendal  nerve.</a:t>
                      </a:r>
                      <a:endParaRPr lang="en" sz="1800" b="1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1200"/>
                        </a:spcBef>
                        <a:buNone/>
                      </a:pPr>
                      <a:r>
                        <a:rPr lang="en" sz="1800" dirty="0"/>
                        <a:t>4. Internal pudendal vessels.</a:t>
                      </a:r>
                      <a:endParaRPr lang="en" sz="1800" b="1" dirty="0">
                        <a:solidFill>
                          <a:schemeClr val="dk1"/>
                        </a:solidFill>
                      </a:endParaRPr>
                    </a:p>
                  </a:txBody>
                  <a:tcPr marL="121900" marR="121900" marT="121900" marB="121900"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08000" y="3512457"/>
            <a:ext cx="5428344" cy="3164114"/>
            <a:chOff x="868375" y="3192399"/>
            <a:chExt cx="5192965" cy="3478021"/>
          </a:xfrm>
        </p:grpSpPr>
        <p:pic>
          <p:nvPicPr>
            <p:cNvPr id="198" name="Shape 198"/>
            <p:cNvPicPr preferRelativeResize="0"/>
            <p:nvPr/>
          </p:nvPicPr>
          <p:blipFill rotWithShape="1">
            <a:blip r:embed="rId3">
              <a:alphaModFix/>
            </a:blip>
            <a:srcRect l="1242" t="1866" r="1816" b="1885"/>
            <a:stretch/>
          </p:blipFill>
          <p:spPr>
            <a:xfrm>
              <a:off x="868375" y="3192399"/>
              <a:ext cx="5192965" cy="34780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199" name="Shape 199"/>
            <p:cNvSpPr/>
            <p:nvPr/>
          </p:nvSpPr>
          <p:spPr>
            <a:xfrm>
              <a:off x="1501267" y="4060167"/>
              <a:ext cx="836000" cy="3072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0" name="Shape 200"/>
            <p:cNvSpPr/>
            <p:nvPr/>
          </p:nvSpPr>
          <p:spPr>
            <a:xfrm>
              <a:off x="904167" y="4776700"/>
              <a:ext cx="1433200" cy="1864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6800" y="3451081"/>
            <a:ext cx="5015533" cy="3287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14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14031" y="61303"/>
            <a:ext cx="11280663" cy="1270191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ct val="61111"/>
            </a:pPr>
            <a:r>
              <a:rPr lang="en" sz="3200" b="1" dirty="0"/>
              <a:t>Glutei </a:t>
            </a:r>
            <a:r>
              <a:rPr lang="en" sz="3200" b="1" dirty="0" smtClean="0"/>
              <a:t>Muscles</a:t>
            </a:r>
            <a:br>
              <a:rPr lang="en" sz="3200" b="1" dirty="0" smtClean="0"/>
            </a:br>
            <a:r>
              <a:rPr lang="en" sz="2800" dirty="0" smtClean="0"/>
              <a:t>Origins</a:t>
            </a:r>
            <a:endParaRPr lang="en" sz="2800" dirty="0"/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414031" y="1576733"/>
            <a:ext cx="5874474" cy="4278635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2400" u="sng" dirty="0" smtClean="0">
                <a:solidFill>
                  <a:srgbClr val="000000"/>
                </a:solidFill>
              </a:rPr>
              <a:t>Gluteus minimus</a:t>
            </a:r>
            <a:r>
              <a:rPr lang="en" sz="2400" dirty="0" smtClean="0">
                <a:solidFill>
                  <a:srgbClr val="000000"/>
                </a:solidFill>
              </a:rPr>
              <a:t>: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2400" dirty="0" smtClean="0">
                <a:solidFill>
                  <a:srgbClr val="000000"/>
                </a:solidFill>
              </a:rPr>
              <a:t> </a:t>
            </a:r>
            <a:r>
              <a:rPr lang="en" sz="2400" dirty="0" smtClean="0">
                <a:solidFill>
                  <a:srgbClr val="FF0000"/>
                </a:solidFill>
              </a:rPr>
              <a:t>Anterior</a:t>
            </a:r>
            <a:r>
              <a:rPr lang="en" sz="2400" dirty="0" smtClean="0">
                <a:solidFill>
                  <a:srgbClr val="000000"/>
                </a:solidFill>
              </a:rPr>
              <a:t> </a:t>
            </a:r>
            <a:r>
              <a:rPr lang="en" sz="2400" dirty="0">
                <a:solidFill>
                  <a:srgbClr val="000000"/>
                </a:solidFill>
              </a:rPr>
              <a:t>part of the </a:t>
            </a:r>
            <a:r>
              <a:rPr lang="en" sz="2400" dirty="0">
                <a:solidFill>
                  <a:srgbClr val="FF0000"/>
                </a:solidFill>
              </a:rPr>
              <a:t>gluteal surface of ilium.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2400" u="sng" dirty="0">
                <a:solidFill>
                  <a:srgbClr val="000000"/>
                </a:solidFill>
              </a:rPr>
              <a:t>Gluteus medius</a:t>
            </a:r>
            <a:r>
              <a:rPr lang="en" sz="2400" dirty="0" smtClean="0">
                <a:solidFill>
                  <a:srgbClr val="000000"/>
                </a:solidFill>
              </a:rPr>
              <a:t>: 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78571"/>
              <a:buNone/>
            </a:pPr>
            <a:r>
              <a:rPr lang="en" sz="2400" dirty="0" smtClean="0">
                <a:solidFill>
                  <a:srgbClr val="FF0000"/>
                </a:solidFill>
              </a:rPr>
              <a:t>Middle</a:t>
            </a:r>
            <a:r>
              <a:rPr lang="en" sz="2400" dirty="0" smtClean="0">
                <a:solidFill>
                  <a:srgbClr val="000000"/>
                </a:solidFill>
              </a:rPr>
              <a:t> </a:t>
            </a:r>
            <a:r>
              <a:rPr lang="en" sz="2400" dirty="0">
                <a:solidFill>
                  <a:srgbClr val="000000"/>
                </a:solidFill>
              </a:rPr>
              <a:t>part of the </a:t>
            </a:r>
            <a:r>
              <a:rPr lang="en" sz="2400" dirty="0">
                <a:solidFill>
                  <a:srgbClr val="FF0000"/>
                </a:solidFill>
              </a:rPr>
              <a:t>gluteal surface of ilium</a:t>
            </a:r>
            <a:r>
              <a:rPr lang="en" sz="2400" dirty="0">
                <a:solidFill>
                  <a:srgbClr val="000000"/>
                </a:solidFill>
              </a:rPr>
              <a:t>.</a:t>
            </a:r>
          </a:p>
          <a:p>
            <a:pPr>
              <a:spcBef>
                <a:spcPts val="667"/>
              </a:spcBef>
              <a:buNone/>
            </a:pPr>
            <a:r>
              <a:rPr lang="en" sz="2400" u="sng" dirty="0">
                <a:solidFill>
                  <a:srgbClr val="000000"/>
                </a:solidFill>
              </a:rPr>
              <a:t>Gluteus maximus:</a:t>
            </a:r>
          </a:p>
          <a:p>
            <a:pPr marL="401638" indent="-322263">
              <a:spcBef>
                <a:spcPts val="667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400" dirty="0">
                <a:solidFill>
                  <a:srgbClr val="FF0000"/>
                </a:solidFill>
              </a:rPr>
              <a:t>Posterior</a:t>
            </a:r>
            <a:r>
              <a:rPr lang="en" sz="2400" dirty="0">
                <a:solidFill>
                  <a:srgbClr val="000000"/>
                </a:solidFill>
              </a:rPr>
              <a:t> part of the </a:t>
            </a:r>
            <a:r>
              <a:rPr lang="en" sz="2400" dirty="0">
                <a:solidFill>
                  <a:srgbClr val="FF0000"/>
                </a:solidFill>
              </a:rPr>
              <a:t>gluteal surface of ilium.</a:t>
            </a:r>
          </a:p>
          <a:p>
            <a:pPr marL="401638" indent="-322263">
              <a:spcBef>
                <a:spcPts val="667"/>
              </a:spcBef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400" u="sng" dirty="0">
                <a:solidFill>
                  <a:srgbClr val="000000"/>
                </a:solidFill>
              </a:rPr>
              <a:t>Main origin</a:t>
            </a:r>
            <a:r>
              <a:rPr lang="en" sz="2400" dirty="0">
                <a:solidFill>
                  <a:srgbClr val="000000"/>
                </a:solidFill>
              </a:rPr>
              <a:t>: </a:t>
            </a:r>
            <a:r>
              <a:rPr lang="en" sz="2400" dirty="0">
                <a:solidFill>
                  <a:srgbClr val="FF0000"/>
                </a:solidFill>
              </a:rPr>
              <a:t>Back of sacrum</a:t>
            </a:r>
            <a:r>
              <a:rPr lang="en" sz="2400" dirty="0">
                <a:solidFill>
                  <a:srgbClr val="000000"/>
                </a:solidFill>
              </a:rPr>
              <a:t> &amp; </a:t>
            </a:r>
            <a:r>
              <a:rPr lang="en" sz="2400" dirty="0">
                <a:solidFill>
                  <a:srgbClr val="FF0000"/>
                </a:solidFill>
              </a:rPr>
              <a:t>coccyx &amp; back of Sacrotuberous ligament</a:t>
            </a:r>
            <a:r>
              <a:rPr lang="en" sz="2400" dirty="0" smtClean="0">
                <a:solidFill>
                  <a:srgbClr val="FF0000"/>
                </a:solidFill>
              </a:rPr>
              <a:t>.</a:t>
            </a:r>
            <a:endParaRPr lang="en" sz="2400" dirty="0">
              <a:solidFill>
                <a:srgbClr val="FF0000"/>
              </a:solidFill>
            </a:endParaRPr>
          </a:p>
        </p:txBody>
      </p:sp>
      <p:pic>
        <p:nvPicPr>
          <p:cNvPr id="208" name="Shape 208"/>
          <p:cNvPicPr preferRelativeResize="0"/>
          <p:nvPr/>
        </p:nvPicPr>
        <p:blipFill rotWithShape="1">
          <a:blip r:embed="rId3">
            <a:alphaModFix/>
          </a:blip>
          <a:srcRect l="3964" t="1577" r="2547" b="2559"/>
          <a:stretch/>
        </p:blipFill>
        <p:spPr>
          <a:xfrm>
            <a:off x="6892026" y="3353706"/>
            <a:ext cx="4537973" cy="31887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6936060" y="388623"/>
            <a:ext cx="4493939" cy="2965083"/>
            <a:chOff x="8109767" y="0"/>
            <a:chExt cx="4031001" cy="3190886"/>
          </a:xfrm>
        </p:grpSpPr>
        <p:pic>
          <p:nvPicPr>
            <p:cNvPr id="209" name="Shape 209"/>
            <p:cNvPicPr preferRelativeResize="0"/>
            <p:nvPr/>
          </p:nvPicPr>
          <p:blipFill rotWithShape="1">
            <a:blip r:embed="rId4">
              <a:alphaModFix/>
            </a:blip>
            <a:srcRect l="1755" t="1281" r="1241" b="1037"/>
            <a:stretch/>
          </p:blipFill>
          <p:spPr>
            <a:xfrm>
              <a:off x="8134824" y="41286"/>
              <a:ext cx="4005944" cy="314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Shape 210"/>
            <p:cNvSpPr/>
            <p:nvPr/>
          </p:nvSpPr>
          <p:spPr>
            <a:xfrm>
              <a:off x="8109767" y="593367"/>
              <a:ext cx="795600" cy="1876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" name="Shape 211"/>
            <p:cNvSpPr/>
            <p:nvPr/>
          </p:nvSpPr>
          <p:spPr>
            <a:xfrm>
              <a:off x="9999700" y="0"/>
              <a:ext cx="750800" cy="1876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" name="Shape 212"/>
            <p:cNvSpPr/>
            <p:nvPr/>
          </p:nvSpPr>
          <p:spPr>
            <a:xfrm>
              <a:off x="11171067" y="426533"/>
              <a:ext cx="890000" cy="2728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8770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0A15203-0B52-4DEE-9B55-0B2C9E1B219F}" vid="{CB135D82-6777-4E67-92B9-A77662C7A83E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439</TotalTime>
  <Words>2147</Words>
  <Application>Microsoft Office PowerPoint</Application>
  <PresentationFormat>Widescreen</PresentationFormat>
  <Paragraphs>383</Paragraphs>
  <Slides>27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Wingdings</vt:lpstr>
      <vt:lpstr>Courier New</vt:lpstr>
      <vt:lpstr>Calibri</vt:lpstr>
      <vt:lpstr>ＭＳ Ｐゴシック</vt:lpstr>
      <vt:lpstr>Calibri Light</vt:lpstr>
      <vt:lpstr>Office Theme</vt:lpstr>
      <vt:lpstr>Gluteal Region and Back of Thigh</vt:lpstr>
      <vt:lpstr>Objectives</vt:lpstr>
      <vt:lpstr>Movements of the lower limb</vt:lpstr>
      <vt:lpstr>Contents Of Gluteal Region:  Muscles / Nerves / Vessels </vt:lpstr>
      <vt:lpstr>Contents Of Gluteal Region:  Muscles / Nerves / Vessels </vt:lpstr>
      <vt:lpstr>PowerPoint Presentation</vt:lpstr>
      <vt:lpstr>Greater sciatic foreamen: Greater sciatic notch of hip bone is transformed into foramen by: sacrotuberous (between the sacrum  to ischial tuberosity) &amp; sacrospinous (between the  sacrum to ischial spine )  </vt:lpstr>
      <vt:lpstr> Lesser sciatic foramen: Lesser sciatic notch of hip bone is transformed into foramen by Sacrotuberous &amp; sacrospinous ligaments.</vt:lpstr>
      <vt:lpstr>Glutei Muscles Origins</vt:lpstr>
      <vt:lpstr>Glutei Muscles Insertions</vt:lpstr>
      <vt:lpstr>Glutei Muscles Nerve Supply &amp; Actions</vt:lpstr>
      <vt:lpstr>Continued...</vt:lpstr>
      <vt:lpstr>PowerPoint Presentation</vt:lpstr>
      <vt:lpstr>Small Muscles (Lateral Rotators) important</vt:lpstr>
      <vt:lpstr>Small Muscles (Lateral Rotators) important</vt:lpstr>
      <vt:lpstr>PowerPoint Presentation</vt:lpstr>
      <vt:lpstr>PowerPoint Presentation</vt:lpstr>
      <vt:lpstr>Posterior Compartment Of The Thigh</vt:lpstr>
      <vt:lpstr>1. Biceps femoris</vt:lpstr>
      <vt:lpstr>4. Adductor Magnus (Hamsting part)</vt:lpstr>
      <vt:lpstr>PowerPoint Presentation</vt:lpstr>
      <vt:lpstr>PowerPoint Presentation</vt:lpstr>
      <vt:lpstr>PowerPoint Presentation</vt:lpstr>
      <vt:lpstr>PowerPoint Presentation</vt:lpstr>
      <vt:lpstr>Questions</vt:lpstr>
      <vt:lpstr>Questions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Gluteal Region and Back of Thigh</dc:title>
  <dc:creator>Jawaher AbdulMohsen</dc:creator>
  <cp:lastModifiedBy>Jawaher AbdulMohsen</cp:lastModifiedBy>
  <cp:revision>22</cp:revision>
  <dcterms:created xsi:type="dcterms:W3CDTF">2017-01-06T07:26:41Z</dcterms:created>
  <dcterms:modified xsi:type="dcterms:W3CDTF">2017-01-06T19:43:51Z</dcterms:modified>
</cp:coreProperties>
</file>