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xml" ContentType="application/vnd.openxmlformats-officedocument.presentationml.notesSlide+xml"/>
  <Override PartName="/ppt/ink/ink21.xml" ContentType="application/inkml+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22"/>
  </p:notesMasterIdLst>
  <p:sldIdLst>
    <p:sldId id="256" r:id="rId2"/>
    <p:sldId id="272" r:id="rId3"/>
    <p:sldId id="273" r:id="rId4"/>
    <p:sldId id="274" r:id="rId5"/>
    <p:sldId id="292" r:id="rId6"/>
    <p:sldId id="293" r:id="rId7"/>
    <p:sldId id="276" r:id="rId8"/>
    <p:sldId id="277" r:id="rId9"/>
    <p:sldId id="279" r:id="rId10"/>
    <p:sldId id="281" r:id="rId11"/>
    <p:sldId id="282" r:id="rId12"/>
    <p:sldId id="285" r:id="rId13"/>
    <p:sldId id="287" r:id="rId14"/>
    <p:sldId id="288" r:id="rId15"/>
    <p:sldId id="290" r:id="rId16"/>
    <p:sldId id="286" r:id="rId17"/>
    <p:sldId id="294" r:id="rId18"/>
    <p:sldId id="275" r:id="rId19"/>
    <p:sldId id="291" r:id="rId20"/>
    <p:sldId id="27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AC8"/>
    <a:srgbClr val="7BBF26"/>
    <a:srgbClr val="8D9EDB"/>
    <a:srgbClr val="7085D2"/>
    <a:srgbClr val="9EABBC"/>
    <a:srgbClr val="55ACEE"/>
    <a:srgbClr val="F9F9F9"/>
    <a:srgbClr val="99FF33"/>
    <a:srgbClr val="E7F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96341" autoAdjust="0"/>
  </p:normalViewPr>
  <p:slideViewPr>
    <p:cSldViewPr snapToGrid="0">
      <p:cViewPr varScale="1">
        <p:scale>
          <a:sx n="87" d="100"/>
          <a:sy n="87" d="100"/>
        </p:scale>
        <p:origin x="84" y="2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C3CC9-D48C-4693-AAC0-0953CBC01590}" type="doc">
      <dgm:prSet loTypeId="urn:microsoft.com/office/officeart/2008/layout/HexagonCluster" loCatId="picture" qsTypeId="urn:microsoft.com/office/officeart/2005/8/quickstyle/3d1" qsCatId="3D" csTypeId="urn:microsoft.com/office/officeart/2005/8/colors/colorful4" csCatId="colorful" phldr="1"/>
      <dgm:spPr/>
      <dgm:t>
        <a:bodyPr/>
        <a:lstStyle/>
        <a:p>
          <a:endParaRPr lang="en-US"/>
        </a:p>
      </dgm:t>
    </dgm:pt>
    <dgm:pt modelId="{FE62A4D7-A6E4-475F-AF12-F2417629C5AD}">
      <dgm:prSet phldrT="[Text]"/>
      <dgm:spPr/>
      <dgm:t>
        <a:bodyPr/>
        <a:lstStyle/>
        <a:p>
          <a:r>
            <a:rPr lang="en-US" dirty="0">
              <a:solidFill>
                <a:schemeClr val="tx1"/>
              </a:solidFill>
            </a:rPr>
            <a:t>3-Common Peroneal </a:t>
          </a:r>
        </a:p>
      </dgm:t>
    </dgm:pt>
    <dgm:pt modelId="{26B03FEA-47BF-4B97-8BCD-86EFF026F16D}" type="parTrans" cxnId="{236B11CA-FB2E-4C06-84A6-F837711EE37B}">
      <dgm:prSet/>
      <dgm:spPr/>
      <dgm:t>
        <a:bodyPr/>
        <a:lstStyle/>
        <a:p>
          <a:endParaRPr lang="en-US"/>
        </a:p>
      </dgm:t>
    </dgm:pt>
    <dgm:pt modelId="{8D495180-DA66-4D46-88A8-DF98E1343712}" type="sibTrans" cxnId="{236B11CA-FB2E-4C06-84A6-F837711EE37B}">
      <dgm:prSet/>
      <dgm:spPr/>
      <dgm:t>
        <a:bodyPr/>
        <a:lstStyle/>
        <a:p>
          <a:endParaRPr lang="en-US"/>
        </a:p>
      </dgm:t>
    </dgm:pt>
    <dgm:pt modelId="{4331FB05-39C8-4AFA-95C3-9FD4973D2831}">
      <dgm:prSet phldrT="[Text]" custT="1"/>
      <dgm:spPr/>
      <dgm:t>
        <a:bodyPr/>
        <a:lstStyle/>
        <a:p>
          <a:r>
            <a:rPr lang="en-US" sz="3200" dirty="0">
              <a:solidFill>
                <a:schemeClr val="tx1"/>
              </a:solidFill>
              <a:effectLst>
                <a:outerShdw blurRad="38100" dist="38100" dir="2700000" algn="tl">
                  <a:srgbClr val="000000">
                    <a:alpha val="43137"/>
                  </a:srgbClr>
                </a:outerShdw>
              </a:effectLst>
            </a:rPr>
            <a:t>2-Tibial </a:t>
          </a:r>
          <a:endParaRPr lang="en-US" sz="3200" dirty="0">
            <a:solidFill>
              <a:schemeClr val="tx1"/>
            </a:solidFill>
          </a:endParaRPr>
        </a:p>
      </dgm:t>
    </dgm:pt>
    <dgm:pt modelId="{1495A265-E36E-4EFE-8D07-96DD74D010FB}" type="parTrans" cxnId="{C4E5F5FC-F933-4FE3-BA24-16C46BC09A14}">
      <dgm:prSet/>
      <dgm:spPr/>
      <dgm:t>
        <a:bodyPr/>
        <a:lstStyle/>
        <a:p>
          <a:endParaRPr lang="en-US"/>
        </a:p>
      </dgm:t>
    </dgm:pt>
    <dgm:pt modelId="{C3A575A6-F409-4DE3-B0F5-A3E3A9EAF146}" type="sibTrans" cxnId="{C4E5F5FC-F933-4FE3-BA24-16C46BC09A14}">
      <dgm:prSet/>
      <dgm:spPr/>
      <dgm:t>
        <a:bodyPr/>
        <a:lstStyle/>
        <a:p>
          <a:endParaRPr lang="en-US"/>
        </a:p>
      </dgm:t>
    </dgm:pt>
    <dgm:pt modelId="{C0E0343A-165D-418F-9658-B3FF090B48B9}">
      <dgm:prSet phldrT="[Text]" custT="1"/>
      <dgm:spPr/>
      <dgm:t>
        <a:bodyPr/>
        <a:lstStyle/>
        <a:p>
          <a:r>
            <a:rPr lang="en-US" sz="2800" dirty="0">
              <a:solidFill>
                <a:schemeClr val="bg1">
                  <a:lumMod val="50000"/>
                </a:schemeClr>
              </a:solidFill>
            </a:rPr>
            <a:t>1- in thigh (before It divides)</a:t>
          </a:r>
          <a:endParaRPr lang="en-US" sz="2800" dirty="0">
            <a:solidFill>
              <a:schemeClr val="tx1"/>
            </a:solidFill>
          </a:endParaRPr>
        </a:p>
      </dgm:t>
    </dgm:pt>
    <dgm:pt modelId="{7FABDDEA-46C4-4367-94A5-F12E2D057397}" type="parTrans" cxnId="{60D5459B-702E-45FE-BB80-2391AA18054B}">
      <dgm:prSet/>
      <dgm:spPr/>
      <dgm:t>
        <a:bodyPr/>
        <a:lstStyle/>
        <a:p>
          <a:endParaRPr lang="en-US"/>
        </a:p>
      </dgm:t>
    </dgm:pt>
    <dgm:pt modelId="{746B66C6-B7BA-48B6-B7E4-1D116B4C238A}" type="sibTrans" cxnId="{60D5459B-702E-45FE-BB80-2391AA18054B}">
      <dgm:prSet/>
      <dgm:spPr/>
      <dgm:t>
        <a:bodyPr/>
        <a:lstStyle/>
        <a:p>
          <a:endParaRPr lang="en-US"/>
        </a:p>
      </dgm:t>
    </dgm:pt>
    <dgm:pt modelId="{0F01BCD1-C32B-4A3C-9F34-77F843C1C963}" type="pres">
      <dgm:prSet presAssocID="{9B4C3CC9-D48C-4693-AAC0-0953CBC01590}" presName="Name0" presStyleCnt="0">
        <dgm:presLayoutVars>
          <dgm:chMax val="21"/>
          <dgm:chPref val="21"/>
        </dgm:presLayoutVars>
      </dgm:prSet>
      <dgm:spPr/>
    </dgm:pt>
    <dgm:pt modelId="{DD6777F2-7551-4D68-9C04-B3FC836A95CD}" type="pres">
      <dgm:prSet presAssocID="{FE62A4D7-A6E4-475F-AF12-F2417629C5AD}" presName="text1" presStyleCnt="0"/>
      <dgm:spPr/>
    </dgm:pt>
    <dgm:pt modelId="{CDCC9E5F-BD69-48F1-AED2-8604733EDCD7}" type="pres">
      <dgm:prSet presAssocID="{FE62A4D7-A6E4-475F-AF12-F2417629C5AD}" presName="textRepeatNode" presStyleLbl="alignNode1" presStyleIdx="0" presStyleCnt="3">
        <dgm:presLayoutVars>
          <dgm:chMax val="0"/>
          <dgm:chPref val="0"/>
          <dgm:bulletEnabled val="1"/>
        </dgm:presLayoutVars>
      </dgm:prSet>
      <dgm:spPr/>
    </dgm:pt>
    <dgm:pt modelId="{9DAFB5FD-11B1-44A5-954D-2CDB63B148AD}" type="pres">
      <dgm:prSet presAssocID="{FE62A4D7-A6E4-475F-AF12-F2417629C5AD}" presName="textaccent1" presStyleCnt="0"/>
      <dgm:spPr/>
    </dgm:pt>
    <dgm:pt modelId="{12E7D222-EFBB-4053-B5F3-D495B7AA5001}" type="pres">
      <dgm:prSet presAssocID="{FE62A4D7-A6E4-475F-AF12-F2417629C5AD}" presName="accentRepeatNode" presStyleLbl="solidAlignAcc1" presStyleIdx="0" presStyleCnt="6"/>
      <dgm:spPr/>
    </dgm:pt>
    <dgm:pt modelId="{6A783A4C-59C2-41CB-915A-3B9A94462FE2}" type="pres">
      <dgm:prSet presAssocID="{8D495180-DA66-4D46-88A8-DF98E1343712}" presName="image1" presStyleCnt="0"/>
      <dgm:spPr/>
    </dgm:pt>
    <dgm:pt modelId="{B4107BAE-3687-43E7-84F5-6661955C5C80}" type="pres">
      <dgm:prSet presAssocID="{8D495180-DA66-4D46-88A8-DF98E1343712}" presName="imageRepeatNode" presStyleLbl="alignAcc1" presStyleIdx="0" presStyleCnt="3"/>
      <dgm:spPr/>
    </dgm:pt>
    <dgm:pt modelId="{236A9582-C65A-489E-8CEB-465AF0B40FBD}" type="pres">
      <dgm:prSet presAssocID="{8D495180-DA66-4D46-88A8-DF98E1343712}" presName="imageaccent1" presStyleCnt="0"/>
      <dgm:spPr/>
    </dgm:pt>
    <dgm:pt modelId="{DAABADC6-BC1C-4626-9437-DE585F71A6E5}" type="pres">
      <dgm:prSet presAssocID="{8D495180-DA66-4D46-88A8-DF98E1343712}" presName="accentRepeatNode" presStyleLbl="solidAlignAcc1" presStyleIdx="1" presStyleCnt="6"/>
      <dgm:spPr/>
    </dgm:pt>
    <dgm:pt modelId="{F28CE057-24EB-4F18-85BE-933E933826A1}" type="pres">
      <dgm:prSet presAssocID="{4331FB05-39C8-4AFA-95C3-9FD4973D2831}" presName="text2" presStyleCnt="0"/>
      <dgm:spPr/>
    </dgm:pt>
    <dgm:pt modelId="{CBD63C78-C34C-4750-8A19-E4FFEAF5A9FA}" type="pres">
      <dgm:prSet presAssocID="{4331FB05-39C8-4AFA-95C3-9FD4973D2831}" presName="textRepeatNode" presStyleLbl="alignNode1" presStyleIdx="1" presStyleCnt="3">
        <dgm:presLayoutVars>
          <dgm:chMax val="0"/>
          <dgm:chPref val="0"/>
          <dgm:bulletEnabled val="1"/>
        </dgm:presLayoutVars>
      </dgm:prSet>
      <dgm:spPr/>
    </dgm:pt>
    <dgm:pt modelId="{EADD62E4-13C8-4BA0-B644-AA20968A9543}" type="pres">
      <dgm:prSet presAssocID="{4331FB05-39C8-4AFA-95C3-9FD4973D2831}" presName="textaccent2" presStyleCnt="0"/>
      <dgm:spPr/>
    </dgm:pt>
    <dgm:pt modelId="{8EBDF24C-3E76-41CA-90A8-D85B4E131A44}" type="pres">
      <dgm:prSet presAssocID="{4331FB05-39C8-4AFA-95C3-9FD4973D2831}" presName="accentRepeatNode" presStyleLbl="solidAlignAcc1" presStyleIdx="2" presStyleCnt="6"/>
      <dgm:spPr/>
    </dgm:pt>
    <dgm:pt modelId="{29458519-6DC5-4924-856F-25ABFF8B09DC}" type="pres">
      <dgm:prSet presAssocID="{C3A575A6-F409-4DE3-B0F5-A3E3A9EAF146}" presName="image2" presStyleCnt="0"/>
      <dgm:spPr/>
    </dgm:pt>
    <dgm:pt modelId="{20EFFC22-6519-4E86-A83E-795FB88FFD97}" type="pres">
      <dgm:prSet presAssocID="{C3A575A6-F409-4DE3-B0F5-A3E3A9EAF146}" presName="imageRepeatNode" presStyleLbl="alignAcc1" presStyleIdx="1" presStyleCnt="3"/>
      <dgm:spPr/>
    </dgm:pt>
    <dgm:pt modelId="{180BB1D0-D26E-4EEC-987E-C9B69FD2D3C4}" type="pres">
      <dgm:prSet presAssocID="{C3A575A6-F409-4DE3-B0F5-A3E3A9EAF146}" presName="imageaccent2" presStyleCnt="0"/>
      <dgm:spPr/>
    </dgm:pt>
    <dgm:pt modelId="{6618D53D-70DB-49E4-80C0-9D1568D33344}" type="pres">
      <dgm:prSet presAssocID="{C3A575A6-F409-4DE3-B0F5-A3E3A9EAF146}" presName="accentRepeatNode" presStyleLbl="solidAlignAcc1" presStyleIdx="3" presStyleCnt="6"/>
      <dgm:spPr/>
    </dgm:pt>
    <dgm:pt modelId="{E32EA1FC-5F84-4BD4-9DE4-BF69FAFD5885}" type="pres">
      <dgm:prSet presAssocID="{C0E0343A-165D-418F-9658-B3FF090B48B9}" presName="text3" presStyleCnt="0"/>
      <dgm:spPr/>
    </dgm:pt>
    <dgm:pt modelId="{FFE80025-BE85-45FD-AB74-B450810A0718}" type="pres">
      <dgm:prSet presAssocID="{C0E0343A-165D-418F-9658-B3FF090B48B9}" presName="textRepeatNode" presStyleLbl="alignNode1" presStyleIdx="2" presStyleCnt="3">
        <dgm:presLayoutVars>
          <dgm:chMax val="0"/>
          <dgm:chPref val="0"/>
          <dgm:bulletEnabled val="1"/>
        </dgm:presLayoutVars>
      </dgm:prSet>
      <dgm:spPr/>
    </dgm:pt>
    <dgm:pt modelId="{DF057F7C-4251-4EC1-B0A0-4863DAAC2EBD}" type="pres">
      <dgm:prSet presAssocID="{C0E0343A-165D-418F-9658-B3FF090B48B9}" presName="textaccent3" presStyleCnt="0"/>
      <dgm:spPr/>
    </dgm:pt>
    <dgm:pt modelId="{9BC8E5B0-BA9D-408B-9D91-B9A605421851}" type="pres">
      <dgm:prSet presAssocID="{C0E0343A-165D-418F-9658-B3FF090B48B9}" presName="accentRepeatNode" presStyleLbl="solidAlignAcc1" presStyleIdx="4" presStyleCnt="6"/>
      <dgm:spPr/>
    </dgm:pt>
    <dgm:pt modelId="{B63B0872-25E1-4C0A-94D0-AB216079EA82}" type="pres">
      <dgm:prSet presAssocID="{746B66C6-B7BA-48B6-B7E4-1D116B4C238A}" presName="image3" presStyleCnt="0"/>
      <dgm:spPr/>
    </dgm:pt>
    <dgm:pt modelId="{2A70779F-FA48-4EBB-B1C0-CEBA38043F46}" type="pres">
      <dgm:prSet presAssocID="{746B66C6-B7BA-48B6-B7E4-1D116B4C238A}" presName="imageRepeatNode" presStyleLbl="alignAcc1" presStyleIdx="2" presStyleCnt="3"/>
      <dgm:spPr/>
    </dgm:pt>
    <dgm:pt modelId="{06310594-AC64-4DB3-87B8-3887CCE12087}" type="pres">
      <dgm:prSet presAssocID="{746B66C6-B7BA-48B6-B7E4-1D116B4C238A}" presName="imageaccent3" presStyleCnt="0"/>
      <dgm:spPr/>
    </dgm:pt>
    <dgm:pt modelId="{4FE6241D-E5CF-44C5-8253-A075A8F51423}" type="pres">
      <dgm:prSet presAssocID="{746B66C6-B7BA-48B6-B7E4-1D116B4C238A}" presName="accentRepeatNode" presStyleLbl="solidAlignAcc1" presStyleIdx="5" presStyleCnt="6"/>
      <dgm:spPr/>
    </dgm:pt>
  </dgm:ptLst>
  <dgm:cxnLst>
    <dgm:cxn modelId="{B963EEE6-5F8C-41A7-8403-2F90D1148696}" type="presOf" srcId="{C0E0343A-165D-418F-9658-B3FF090B48B9}" destId="{FFE80025-BE85-45FD-AB74-B450810A0718}" srcOrd="0" destOrd="0" presId="urn:microsoft.com/office/officeart/2008/layout/HexagonCluster"/>
    <dgm:cxn modelId="{91F7858D-AD05-4D43-AFAF-CBEBEF8BA8C8}" type="presOf" srcId="{8D495180-DA66-4D46-88A8-DF98E1343712}" destId="{B4107BAE-3687-43E7-84F5-6661955C5C80}" srcOrd="0" destOrd="0" presId="urn:microsoft.com/office/officeart/2008/layout/HexagonCluster"/>
    <dgm:cxn modelId="{6B6EDE06-8D48-4452-BE04-C1141CC338F3}" type="presOf" srcId="{4331FB05-39C8-4AFA-95C3-9FD4973D2831}" destId="{CBD63C78-C34C-4750-8A19-E4FFEAF5A9FA}" srcOrd="0" destOrd="0" presId="urn:microsoft.com/office/officeart/2008/layout/HexagonCluster"/>
    <dgm:cxn modelId="{78FA21FD-6837-4F9C-A48C-002472DF8E5E}" type="presOf" srcId="{C3A575A6-F409-4DE3-B0F5-A3E3A9EAF146}" destId="{20EFFC22-6519-4E86-A83E-795FB88FFD97}" srcOrd="0" destOrd="0" presId="urn:microsoft.com/office/officeart/2008/layout/HexagonCluster"/>
    <dgm:cxn modelId="{C4E5F5FC-F933-4FE3-BA24-16C46BC09A14}" srcId="{9B4C3CC9-D48C-4693-AAC0-0953CBC01590}" destId="{4331FB05-39C8-4AFA-95C3-9FD4973D2831}" srcOrd="1" destOrd="0" parTransId="{1495A265-E36E-4EFE-8D07-96DD74D010FB}" sibTransId="{C3A575A6-F409-4DE3-B0F5-A3E3A9EAF146}"/>
    <dgm:cxn modelId="{60D5459B-702E-45FE-BB80-2391AA18054B}" srcId="{9B4C3CC9-D48C-4693-AAC0-0953CBC01590}" destId="{C0E0343A-165D-418F-9658-B3FF090B48B9}" srcOrd="2" destOrd="0" parTransId="{7FABDDEA-46C4-4367-94A5-F12E2D057397}" sibTransId="{746B66C6-B7BA-48B6-B7E4-1D116B4C238A}"/>
    <dgm:cxn modelId="{236B11CA-FB2E-4C06-84A6-F837711EE37B}" srcId="{9B4C3CC9-D48C-4693-AAC0-0953CBC01590}" destId="{FE62A4D7-A6E4-475F-AF12-F2417629C5AD}" srcOrd="0" destOrd="0" parTransId="{26B03FEA-47BF-4B97-8BCD-86EFF026F16D}" sibTransId="{8D495180-DA66-4D46-88A8-DF98E1343712}"/>
    <dgm:cxn modelId="{36BE26ED-4EE4-4A0D-89FF-8893F971A5E8}" type="presOf" srcId="{9B4C3CC9-D48C-4693-AAC0-0953CBC01590}" destId="{0F01BCD1-C32B-4A3C-9F34-77F843C1C963}" srcOrd="0" destOrd="0" presId="urn:microsoft.com/office/officeart/2008/layout/HexagonCluster"/>
    <dgm:cxn modelId="{53622FB1-B3AE-4EE7-AB53-4EDDC2749210}" type="presOf" srcId="{746B66C6-B7BA-48B6-B7E4-1D116B4C238A}" destId="{2A70779F-FA48-4EBB-B1C0-CEBA38043F46}" srcOrd="0" destOrd="0" presId="urn:microsoft.com/office/officeart/2008/layout/HexagonCluster"/>
    <dgm:cxn modelId="{25DF992B-9469-437D-8B46-6281B602A4F3}" type="presOf" srcId="{FE62A4D7-A6E4-475F-AF12-F2417629C5AD}" destId="{CDCC9E5F-BD69-48F1-AED2-8604733EDCD7}" srcOrd="0" destOrd="0" presId="urn:microsoft.com/office/officeart/2008/layout/HexagonCluster"/>
    <dgm:cxn modelId="{A99C960C-8B24-4B71-80EE-C4388394F952}" type="presParOf" srcId="{0F01BCD1-C32B-4A3C-9F34-77F843C1C963}" destId="{DD6777F2-7551-4D68-9C04-B3FC836A95CD}" srcOrd="0" destOrd="0" presId="urn:microsoft.com/office/officeart/2008/layout/HexagonCluster"/>
    <dgm:cxn modelId="{D813B034-DB6E-40E3-8970-D7A800B9A55E}" type="presParOf" srcId="{DD6777F2-7551-4D68-9C04-B3FC836A95CD}" destId="{CDCC9E5F-BD69-48F1-AED2-8604733EDCD7}" srcOrd="0" destOrd="0" presId="urn:microsoft.com/office/officeart/2008/layout/HexagonCluster"/>
    <dgm:cxn modelId="{DFFBAE47-B19F-41CF-8B06-AD08A3AACABE}" type="presParOf" srcId="{0F01BCD1-C32B-4A3C-9F34-77F843C1C963}" destId="{9DAFB5FD-11B1-44A5-954D-2CDB63B148AD}" srcOrd="1" destOrd="0" presId="urn:microsoft.com/office/officeart/2008/layout/HexagonCluster"/>
    <dgm:cxn modelId="{112A3B7F-0B67-4AAF-8272-F6E62A1C4461}" type="presParOf" srcId="{9DAFB5FD-11B1-44A5-954D-2CDB63B148AD}" destId="{12E7D222-EFBB-4053-B5F3-D495B7AA5001}" srcOrd="0" destOrd="0" presId="urn:microsoft.com/office/officeart/2008/layout/HexagonCluster"/>
    <dgm:cxn modelId="{2E4F0F08-D275-4A7B-9917-7E1BCEE78ACA}" type="presParOf" srcId="{0F01BCD1-C32B-4A3C-9F34-77F843C1C963}" destId="{6A783A4C-59C2-41CB-915A-3B9A94462FE2}" srcOrd="2" destOrd="0" presId="urn:microsoft.com/office/officeart/2008/layout/HexagonCluster"/>
    <dgm:cxn modelId="{DC2ED405-E894-4B39-B14C-84D421FD9EFB}" type="presParOf" srcId="{6A783A4C-59C2-41CB-915A-3B9A94462FE2}" destId="{B4107BAE-3687-43E7-84F5-6661955C5C80}" srcOrd="0" destOrd="0" presId="urn:microsoft.com/office/officeart/2008/layout/HexagonCluster"/>
    <dgm:cxn modelId="{B8B8925F-CF0F-433A-A97C-90C105AEF8DD}" type="presParOf" srcId="{0F01BCD1-C32B-4A3C-9F34-77F843C1C963}" destId="{236A9582-C65A-489E-8CEB-465AF0B40FBD}" srcOrd="3" destOrd="0" presId="urn:microsoft.com/office/officeart/2008/layout/HexagonCluster"/>
    <dgm:cxn modelId="{B6A20CA9-6632-47BF-89A7-E9A20640300E}" type="presParOf" srcId="{236A9582-C65A-489E-8CEB-465AF0B40FBD}" destId="{DAABADC6-BC1C-4626-9437-DE585F71A6E5}" srcOrd="0" destOrd="0" presId="urn:microsoft.com/office/officeart/2008/layout/HexagonCluster"/>
    <dgm:cxn modelId="{98A0BD89-B855-4816-9958-FD1CF6042801}" type="presParOf" srcId="{0F01BCD1-C32B-4A3C-9F34-77F843C1C963}" destId="{F28CE057-24EB-4F18-85BE-933E933826A1}" srcOrd="4" destOrd="0" presId="urn:microsoft.com/office/officeart/2008/layout/HexagonCluster"/>
    <dgm:cxn modelId="{3266260B-0053-4AA6-808E-248FECB30190}" type="presParOf" srcId="{F28CE057-24EB-4F18-85BE-933E933826A1}" destId="{CBD63C78-C34C-4750-8A19-E4FFEAF5A9FA}" srcOrd="0" destOrd="0" presId="urn:microsoft.com/office/officeart/2008/layout/HexagonCluster"/>
    <dgm:cxn modelId="{4F449270-91EF-49F0-8505-1DE80425912F}" type="presParOf" srcId="{0F01BCD1-C32B-4A3C-9F34-77F843C1C963}" destId="{EADD62E4-13C8-4BA0-B644-AA20968A9543}" srcOrd="5" destOrd="0" presId="urn:microsoft.com/office/officeart/2008/layout/HexagonCluster"/>
    <dgm:cxn modelId="{D2988767-CEA0-4118-B2D7-C077AC7F5C52}" type="presParOf" srcId="{EADD62E4-13C8-4BA0-B644-AA20968A9543}" destId="{8EBDF24C-3E76-41CA-90A8-D85B4E131A44}" srcOrd="0" destOrd="0" presId="urn:microsoft.com/office/officeart/2008/layout/HexagonCluster"/>
    <dgm:cxn modelId="{0B7B5C8D-3934-450F-959B-23B0030CE07D}" type="presParOf" srcId="{0F01BCD1-C32B-4A3C-9F34-77F843C1C963}" destId="{29458519-6DC5-4924-856F-25ABFF8B09DC}" srcOrd="6" destOrd="0" presId="urn:microsoft.com/office/officeart/2008/layout/HexagonCluster"/>
    <dgm:cxn modelId="{79E0293D-DDF7-4C1C-AC34-62CA4128401A}" type="presParOf" srcId="{29458519-6DC5-4924-856F-25ABFF8B09DC}" destId="{20EFFC22-6519-4E86-A83E-795FB88FFD97}" srcOrd="0" destOrd="0" presId="urn:microsoft.com/office/officeart/2008/layout/HexagonCluster"/>
    <dgm:cxn modelId="{8F671333-ADCC-474D-877A-CEFB97D3727F}" type="presParOf" srcId="{0F01BCD1-C32B-4A3C-9F34-77F843C1C963}" destId="{180BB1D0-D26E-4EEC-987E-C9B69FD2D3C4}" srcOrd="7" destOrd="0" presId="urn:microsoft.com/office/officeart/2008/layout/HexagonCluster"/>
    <dgm:cxn modelId="{AFEEBFDF-2752-4708-9FB3-20014F4620DC}" type="presParOf" srcId="{180BB1D0-D26E-4EEC-987E-C9B69FD2D3C4}" destId="{6618D53D-70DB-49E4-80C0-9D1568D33344}" srcOrd="0" destOrd="0" presId="urn:microsoft.com/office/officeart/2008/layout/HexagonCluster"/>
    <dgm:cxn modelId="{18F8D33B-FB6C-4876-9DD2-5166F4DAC223}" type="presParOf" srcId="{0F01BCD1-C32B-4A3C-9F34-77F843C1C963}" destId="{E32EA1FC-5F84-4BD4-9DE4-BF69FAFD5885}" srcOrd="8" destOrd="0" presId="urn:microsoft.com/office/officeart/2008/layout/HexagonCluster"/>
    <dgm:cxn modelId="{19B457A3-D78B-4427-9D00-5FA67EF5A362}" type="presParOf" srcId="{E32EA1FC-5F84-4BD4-9DE4-BF69FAFD5885}" destId="{FFE80025-BE85-45FD-AB74-B450810A0718}" srcOrd="0" destOrd="0" presId="urn:microsoft.com/office/officeart/2008/layout/HexagonCluster"/>
    <dgm:cxn modelId="{8167D81E-CD7D-44FF-A422-ACF0DA86ECEB}" type="presParOf" srcId="{0F01BCD1-C32B-4A3C-9F34-77F843C1C963}" destId="{DF057F7C-4251-4EC1-B0A0-4863DAAC2EBD}" srcOrd="9" destOrd="0" presId="urn:microsoft.com/office/officeart/2008/layout/HexagonCluster"/>
    <dgm:cxn modelId="{9B123598-35F2-4535-BA5D-45595C73F40B}" type="presParOf" srcId="{DF057F7C-4251-4EC1-B0A0-4863DAAC2EBD}" destId="{9BC8E5B0-BA9D-408B-9D91-B9A605421851}" srcOrd="0" destOrd="0" presId="urn:microsoft.com/office/officeart/2008/layout/HexagonCluster"/>
    <dgm:cxn modelId="{81420122-07E5-4B23-9DCF-E544CE38B93D}" type="presParOf" srcId="{0F01BCD1-C32B-4A3C-9F34-77F843C1C963}" destId="{B63B0872-25E1-4C0A-94D0-AB216079EA82}" srcOrd="10" destOrd="0" presId="urn:microsoft.com/office/officeart/2008/layout/HexagonCluster"/>
    <dgm:cxn modelId="{6B641B9B-4FF2-44D7-BEDD-736E7EF153B7}" type="presParOf" srcId="{B63B0872-25E1-4C0A-94D0-AB216079EA82}" destId="{2A70779F-FA48-4EBB-B1C0-CEBA38043F46}" srcOrd="0" destOrd="0" presId="urn:microsoft.com/office/officeart/2008/layout/HexagonCluster"/>
    <dgm:cxn modelId="{ECAD155E-E39A-41C8-A3C3-ACDEE0E4BD16}" type="presParOf" srcId="{0F01BCD1-C32B-4A3C-9F34-77F843C1C963}" destId="{06310594-AC64-4DB3-87B8-3887CCE12087}" srcOrd="11" destOrd="0" presId="urn:microsoft.com/office/officeart/2008/layout/HexagonCluster"/>
    <dgm:cxn modelId="{4D1C5924-0C91-4202-A01F-DEC9871A072A}" type="presParOf" srcId="{06310594-AC64-4DB3-87B8-3887CCE12087}" destId="{4FE6241D-E5CF-44C5-8253-A075A8F5142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67665-A1F9-43D0-8835-180A88400662}"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pPr rtl="1"/>
          <a:endParaRPr lang="ar-SA"/>
        </a:p>
      </dgm:t>
    </dgm:pt>
    <dgm:pt modelId="{909440AE-F661-4E6E-A8B4-6528726C1DF2}">
      <dgm:prSet phldrT="[Text]" custT="1"/>
      <dgm:spPr/>
      <dgm:t>
        <a:bodyPr/>
        <a:lstStyle/>
        <a:p>
          <a:pPr rtl="1"/>
          <a:r>
            <a:rPr lang="en-US" sz="3600" dirty="0"/>
            <a:t>cutaneous</a:t>
          </a:r>
          <a:endParaRPr lang="ar-SA" sz="4400" dirty="0"/>
        </a:p>
      </dgm:t>
    </dgm:pt>
    <dgm:pt modelId="{C98B75C2-8A63-4297-825A-42C40C34F8E8}" type="parTrans" cxnId="{8D0F4933-DF07-4364-BE88-F363E337B24B}">
      <dgm:prSet/>
      <dgm:spPr/>
      <dgm:t>
        <a:bodyPr/>
        <a:lstStyle/>
        <a:p>
          <a:pPr rtl="1"/>
          <a:endParaRPr lang="ar-SA"/>
        </a:p>
      </dgm:t>
    </dgm:pt>
    <dgm:pt modelId="{9E0EF4B0-65C4-405E-AFBF-8AEA932A549B}" type="sibTrans" cxnId="{8D0F4933-DF07-4364-BE88-F363E337B24B}">
      <dgm:prSet/>
      <dgm:spPr/>
      <dgm:t>
        <a:bodyPr/>
        <a:lstStyle/>
        <a:p>
          <a:pPr rtl="1"/>
          <a:endParaRPr lang="ar-SA"/>
        </a:p>
      </dgm:t>
    </dgm:pt>
    <dgm:pt modelId="{E87E4164-C65B-40DF-A907-A9575A8B16AC}">
      <dgm:prSet phldrT="[Text]" custT="1"/>
      <dgm:spPr/>
      <dgm:t>
        <a:bodyPr/>
        <a:lstStyle/>
        <a:p>
          <a:pPr rtl="1"/>
          <a:r>
            <a:rPr lang="en-US" sz="1800" dirty="0">
              <a:solidFill>
                <a:srgbClr val="92D050"/>
              </a:solidFill>
            </a:rPr>
            <a:t>(all sciatic branches) </a:t>
          </a:r>
          <a:r>
            <a:rPr lang="en-US" sz="1800" dirty="0"/>
            <a:t>To the </a:t>
          </a:r>
          <a:r>
            <a:rPr lang="en-US" sz="1800" dirty="0">
              <a:solidFill>
                <a:schemeClr val="tx1"/>
              </a:solidFill>
            </a:rPr>
            <a:t>skin </a:t>
          </a:r>
          <a:r>
            <a:rPr lang="en-US" sz="1800" dirty="0"/>
            <a:t>of all </a:t>
          </a:r>
          <a:r>
            <a:rPr lang="en-US" sz="1800" dirty="0">
              <a:solidFill>
                <a:srgbClr val="FF0000"/>
              </a:solidFill>
            </a:rPr>
            <a:t>leg &amp; foot</a:t>
          </a:r>
          <a:r>
            <a:rPr lang="ar-SA" sz="1800" dirty="0">
              <a:solidFill>
                <a:srgbClr val="FF0000"/>
              </a:solidFill>
            </a:rPr>
            <a:t> </a:t>
          </a:r>
        </a:p>
      </dgm:t>
    </dgm:pt>
    <dgm:pt modelId="{CB6717CA-F9E3-479B-9714-AFB16CDDB3B5}" type="parTrans" cxnId="{930E447A-FB99-4B6F-8D95-12C9981576BF}">
      <dgm:prSet/>
      <dgm:spPr/>
      <dgm:t>
        <a:bodyPr/>
        <a:lstStyle/>
        <a:p>
          <a:pPr rtl="1"/>
          <a:endParaRPr lang="ar-SA"/>
        </a:p>
      </dgm:t>
    </dgm:pt>
    <dgm:pt modelId="{290297E1-C3D3-4684-9BBE-04B48EB82840}" type="sibTrans" cxnId="{930E447A-FB99-4B6F-8D95-12C9981576BF}">
      <dgm:prSet/>
      <dgm:spPr/>
      <dgm:t>
        <a:bodyPr/>
        <a:lstStyle/>
        <a:p>
          <a:pPr rtl="1"/>
          <a:endParaRPr lang="ar-SA"/>
        </a:p>
      </dgm:t>
    </dgm:pt>
    <dgm:pt modelId="{1B8AFBE0-D713-4633-8B49-AAB4B663050B}">
      <dgm:prSet phldrT="[Text]" custT="1"/>
      <dgm:spPr/>
      <dgm:t>
        <a:bodyPr/>
        <a:lstStyle/>
        <a:p>
          <a:pPr rtl="1"/>
          <a:endParaRPr lang="en-US" sz="1800" dirty="0"/>
        </a:p>
        <a:p>
          <a:pPr rtl="1"/>
          <a:r>
            <a:rPr lang="en-US" sz="1800" dirty="0"/>
            <a:t>Areas supplied by </a:t>
          </a:r>
          <a:r>
            <a:rPr lang="en-US" sz="1800" dirty="0">
              <a:solidFill>
                <a:srgbClr val="FF0000"/>
              </a:solidFill>
            </a:rPr>
            <a:t>saphenous nerve </a:t>
          </a:r>
          <a:r>
            <a:rPr lang="en-US" sz="1800" dirty="0"/>
            <a:t>(branch of femoral nerve )</a:t>
          </a:r>
          <a:endParaRPr lang="ar-SA" sz="1800" dirty="0"/>
        </a:p>
      </dgm:t>
    </dgm:pt>
    <dgm:pt modelId="{368E3665-0E3F-4B0A-AE00-F5CB10FA0A8E}" type="parTrans" cxnId="{4FB9DCAD-465A-4258-B5D8-5409E9299CAB}">
      <dgm:prSet/>
      <dgm:spPr/>
      <dgm:t>
        <a:bodyPr/>
        <a:lstStyle/>
        <a:p>
          <a:pPr rtl="1"/>
          <a:endParaRPr lang="ar-SA"/>
        </a:p>
      </dgm:t>
    </dgm:pt>
    <dgm:pt modelId="{8FFBE38C-9CE4-42E5-80BF-AE5F6272E292}" type="sibTrans" cxnId="{4FB9DCAD-465A-4258-B5D8-5409E9299CAB}">
      <dgm:prSet/>
      <dgm:spPr/>
      <dgm:t>
        <a:bodyPr/>
        <a:lstStyle/>
        <a:p>
          <a:pPr rtl="1"/>
          <a:endParaRPr lang="ar-SA"/>
        </a:p>
      </dgm:t>
    </dgm:pt>
    <dgm:pt modelId="{0D03C651-BE64-4F77-9BDE-7540A149B7FC}">
      <dgm:prSet phldrT="[Text]" custT="1"/>
      <dgm:spPr/>
      <dgm:t>
        <a:bodyPr/>
        <a:lstStyle/>
        <a:p>
          <a:pPr rtl="1"/>
          <a:r>
            <a:rPr lang="en-US" sz="3600" dirty="0"/>
            <a:t>Muscular</a:t>
          </a:r>
          <a:endParaRPr lang="ar-SA" sz="3600" dirty="0"/>
        </a:p>
      </dgm:t>
    </dgm:pt>
    <dgm:pt modelId="{8EC9E0F1-FACD-4966-93DD-046F372CAE4C}" type="parTrans" cxnId="{AC6343B2-536B-465F-A47F-6772552C41F4}">
      <dgm:prSet/>
      <dgm:spPr/>
      <dgm:t>
        <a:bodyPr/>
        <a:lstStyle/>
        <a:p>
          <a:pPr rtl="1"/>
          <a:endParaRPr lang="ar-SA"/>
        </a:p>
      </dgm:t>
    </dgm:pt>
    <dgm:pt modelId="{7E220BAC-BA06-48BC-8F97-0698CAA2F5D4}" type="sibTrans" cxnId="{AC6343B2-536B-465F-A47F-6772552C41F4}">
      <dgm:prSet/>
      <dgm:spPr/>
      <dgm:t>
        <a:bodyPr/>
        <a:lstStyle/>
        <a:p>
          <a:pPr rtl="1"/>
          <a:endParaRPr lang="ar-SA"/>
        </a:p>
      </dgm:t>
    </dgm:pt>
    <dgm:pt modelId="{207748D5-2904-47D3-A49C-638E19F717C9}">
      <dgm:prSet phldrT="[Text]" custT="1"/>
      <dgm:spPr/>
      <dgm:t>
        <a:bodyPr/>
        <a:lstStyle/>
        <a:p>
          <a:pPr rtl="0"/>
          <a:r>
            <a:rPr lang="en-US" sz="1800" dirty="0"/>
            <a:t>To Hamstrings </a:t>
          </a:r>
        </a:p>
        <a:p>
          <a:pPr rtl="1"/>
          <a:r>
            <a:rPr lang="en-US" sz="1600" dirty="0"/>
            <a:t>(Flexors of knee &amp; extensors of hip)</a:t>
          </a:r>
        </a:p>
      </dgm:t>
    </dgm:pt>
    <dgm:pt modelId="{CDCC6853-5399-488F-B2D0-A398720B5DDC}" type="parTrans" cxnId="{48B9EF0B-E696-40FE-9815-F2B4EB4BDCC7}">
      <dgm:prSet/>
      <dgm:spPr/>
      <dgm:t>
        <a:bodyPr/>
        <a:lstStyle/>
        <a:p>
          <a:pPr rtl="1"/>
          <a:endParaRPr lang="ar-SA"/>
        </a:p>
      </dgm:t>
    </dgm:pt>
    <dgm:pt modelId="{435DD6FB-C5C8-476B-A69A-5EDDB7D41CCD}" type="sibTrans" cxnId="{48B9EF0B-E696-40FE-9815-F2B4EB4BDCC7}">
      <dgm:prSet/>
      <dgm:spPr/>
      <dgm:t>
        <a:bodyPr/>
        <a:lstStyle/>
        <a:p>
          <a:pPr rtl="1"/>
          <a:endParaRPr lang="ar-SA"/>
        </a:p>
      </dgm:t>
    </dgm:pt>
    <dgm:pt modelId="{DAAC9074-03CE-4753-A015-FC864BCB2831}">
      <dgm:prSet phldrT="[Text]" custT="1"/>
      <dgm:spPr/>
      <dgm:t>
        <a:bodyPr/>
        <a:lstStyle/>
        <a:p>
          <a:pPr rtl="1"/>
          <a:endParaRPr lang="en-US" sz="1800" dirty="0">
            <a:solidFill>
              <a:srgbClr val="FF0000"/>
            </a:solidFill>
          </a:endParaRPr>
        </a:p>
        <a:p>
          <a:pPr rtl="1"/>
          <a:r>
            <a:rPr lang="en-US" sz="1800" dirty="0">
              <a:solidFill>
                <a:schemeClr val="tx1"/>
              </a:solidFill>
            </a:rPr>
            <a:t>The</a:t>
          </a:r>
          <a:r>
            <a:rPr lang="en-US" sz="1800" dirty="0">
              <a:solidFill>
                <a:srgbClr val="FF0000"/>
              </a:solidFill>
            </a:rPr>
            <a:t> short head of biceps </a:t>
          </a:r>
          <a:r>
            <a:rPr lang="en-US" sz="1800" dirty="0">
              <a:solidFill>
                <a:schemeClr val="tx1"/>
              </a:solidFill>
            </a:rPr>
            <a:t>receives its branch from </a:t>
          </a:r>
          <a:r>
            <a:rPr lang="en-US" sz="1800" dirty="0">
              <a:solidFill>
                <a:schemeClr val="tx1">
                  <a:lumMod val="95000"/>
                  <a:lumOff val="5000"/>
                </a:schemeClr>
              </a:solidFill>
            </a:rPr>
            <a:t>lateral popliteal </a:t>
          </a:r>
          <a:r>
            <a:rPr lang="en-US" sz="1800" dirty="0">
              <a:solidFill>
                <a:srgbClr val="FF0000"/>
              </a:solidFill>
            </a:rPr>
            <a:t>(common peroneal part)</a:t>
          </a:r>
          <a:endParaRPr lang="ar-SA" sz="1800" dirty="0">
            <a:solidFill>
              <a:schemeClr val="tx1"/>
            </a:solidFill>
          </a:endParaRPr>
        </a:p>
      </dgm:t>
    </dgm:pt>
    <dgm:pt modelId="{E2877E8F-79F4-4040-A283-50E497BB6873}" type="parTrans" cxnId="{D6F1B4B6-F819-4886-981F-3330D677D610}">
      <dgm:prSet/>
      <dgm:spPr/>
      <dgm:t>
        <a:bodyPr/>
        <a:lstStyle/>
        <a:p>
          <a:pPr rtl="1"/>
          <a:endParaRPr lang="ar-SA"/>
        </a:p>
      </dgm:t>
    </dgm:pt>
    <dgm:pt modelId="{2BD55544-6038-422A-928F-77A25889F799}" type="sibTrans" cxnId="{D6F1B4B6-F819-4886-981F-3330D677D610}">
      <dgm:prSet/>
      <dgm:spPr/>
      <dgm:t>
        <a:bodyPr/>
        <a:lstStyle/>
        <a:p>
          <a:pPr rtl="1"/>
          <a:endParaRPr lang="ar-SA"/>
        </a:p>
      </dgm:t>
    </dgm:pt>
    <dgm:pt modelId="{E2C151BB-DC52-4985-B317-B95CEF0E3EDC}" type="pres">
      <dgm:prSet presAssocID="{D6867665-A1F9-43D0-8835-180A88400662}" presName="diagram" presStyleCnt="0">
        <dgm:presLayoutVars>
          <dgm:chPref val="1"/>
          <dgm:dir/>
          <dgm:animOne val="branch"/>
          <dgm:animLvl val="lvl"/>
          <dgm:resizeHandles/>
        </dgm:presLayoutVars>
      </dgm:prSet>
      <dgm:spPr/>
    </dgm:pt>
    <dgm:pt modelId="{3A2A47E3-19D9-4295-8115-5527321AC2C7}" type="pres">
      <dgm:prSet presAssocID="{909440AE-F661-4E6E-A8B4-6528726C1DF2}" presName="root" presStyleCnt="0"/>
      <dgm:spPr/>
    </dgm:pt>
    <dgm:pt modelId="{2AED2D30-714F-486E-9352-E068F4DC80B0}" type="pres">
      <dgm:prSet presAssocID="{909440AE-F661-4E6E-A8B4-6528726C1DF2}" presName="rootComposite" presStyleCnt="0"/>
      <dgm:spPr/>
    </dgm:pt>
    <dgm:pt modelId="{D19D0413-1CFB-4851-9D6D-046DBCA25112}" type="pres">
      <dgm:prSet presAssocID="{909440AE-F661-4E6E-A8B4-6528726C1DF2}" presName="rootText" presStyleLbl="node1" presStyleIdx="0" presStyleCnt="2" custScaleX="100062" custScaleY="53254"/>
      <dgm:spPr/>
    </dgm:pt>
    <dgm:pt modelId="{EFE56F8A-05BB-41EB-8388-C3D7A61D1D63}" type="pres">
      <dgm:prSet presAssocID="{909440AE-F661-4E6E-A8B4-6528726C1DF2}" presName="rootConnector" presStyleLbl="node1" presStyleIdx="0" presStyleCnt="2"/>
      <dgm:spPr/>
    </dgm:pt>
    <dgm:pt modelId="{30EAFBEB-F634-4723-9C64-5538E30F2013}" type="pres">
      <dgm:prSet presAssocID="{909440AE-F661-4E6E-A8B4-6528726C1DF2}" presName="childShape" presStyleCnt="0"/>
      <dgm:spPr/>
    </dgm:pt>
    <dgm:pt modelId="{157A09CC-1637-4551-903D-CB120CD93576}" type="pres">
      <dgm:prSet presAssocID="{CB6717CA-F9E3-479B-9714-AFB16CDDB3B5}" presName="Name13" presStyleLbl="parChTrans1D2" presStyleIdx="0" presStyleCnt="4"/>
      <dgm:spPr/>
    </dgm:pt>
    <dgm:pt modelId="{EE074451-F028-48A9-BBD5-C4E25C093BF4}" type="pres">
      <dgm:prSet presAssocID="{E87E4164-C65B-40DF-A907-A9575A8B16AC}" presName="childText" presStyleLbl="bgAcc1" presStyleIdx="0" presStyleCnt="4">
        <dgm:presLayoutVars>
          <dgm:bulletEnabled val="1"/>
        </dgm:presLayoutVars>
      </dgm:prSet>
      <dgm:spPr/>
    </dgm:pt>
    <dgm:pt modelId="{9DFF1873-764C-4CF4-9086-0A8DCE9EFBEB}" type="pres">
      <dgm:prSet presAssocID="{368E3665-0E3F-4B0A-AE00-F5CB10FA0A8E}" presName="Name13" presStyleLbl="parChTrans1D2" presStyleIdx="1" presStyleCnt="4"/>
      <dgm:spPr/>
    </dgm:pt>
    <dgm:pt modelId="{079EA75E-29F7-49C1-9BD0-0F137C9041BA}" type="pres">
      <dgm:prSet presAssocID="{1B8AFBE0-D713-4633-8B49-AAB4B663050B}" presName="childText" presStyleLbl="bgAcc1" presStyleIdx="1" presStyleCnt="4">
        <dgm:presLayoutVars>
          <dgm:bulletEnabled val="1"/>
        </dgm:presLayoutVars>
      </dgm:prSet>
      <dgm:spPr/>
    </dgm:pt>
    <dgm:pt modelId="{8A3EF920-4FAC-4DA3-8CED-6D5F8BA6326A}" type="pres">
      <dgm:prSet presAssocID="{0D03C651-BE64-4F77-9BDE-7540A149B7FC}" presName="root" presStyleCnt="0"/>
      <dgm:spPr/>
    </dgm:pt>
    <dgm:pt modelId="{C7114153-C519-4483-898F-FFCA65A3AFE2}" type="pres">
      <dgm:prSet presAssocID="{0D03C651-BE64-4F77-9BDE-7540A149B7FC}" presName="rootComposite" presStyleCnt="0"/>
      <dgm:spPr/>
    </dgm:pt>
    <dgm:pt modelId="{08082AFC-DFB6-4228-9D32-FD43F9A891DD}" type="pres">
      <dgm:prSet presAssocID="{0D03C651-BE64-4F77-9BDE-7540A149B7FC}" presName="rootText" presStyleLbl="node1" presStyleIdx="1" presStyleCnt="2" custScaleX="100062" custScaleY="53254"/>
      <dgm:spPr/>
    </dgm:pt>
    <dgm:pt modelId="{225E3F33-1A7D-4CA0-B800-BCD52F4F47A5}" type="pres">
      <dgm:prSet presAssocID="{0D03C651-BE64-4F77-9BDE-7540A149B7FC}" presName="rootConnector" presStyleLbl="node1" presStyleIdx="1" presStyleCnt="2"/>
      <dgm:spPr/>
    </dgm:pt>
    <dgm:pt modelId="{0FABB3A5-3702-485E-A1B7-03394C4BF6B2}" type="pres">
      <dgm:prSet presAssocID="{0D03C651-BE64-4F77-9BDE-7540A149B7FC}" presName="childShape" presStyleCnt="0"/>
      <dgm:spPr/>
    </dgm:pt>
    <dgm:pt modelId="{4E560F84-B521-46DE-A4A0-76782045715A}" type="pres">
      <dgm:prSet presAssocID="{CDCC6853-5399-488F-B2D0-A398720B5DDC}" presName="Name13" presStyleLbl="parChTrans1D2" presStyleIdx="2" presStyleCnt="4"/>
      <dgm:spPr/>
    </dgm:pt>
    <dgm:pt modelId="{BC131B12-743B-4982-AB2F-738E1B07F8A4}" type="pres">
      <dgm:prSet presAssocID="{207748D5-2904-47D3-A49C-638E19F717C9}" presName="childText" presStyleLbl="bgAcc1" presStyleIdx="2" presStyleCnt="4">
        <dgm:presLayoutVars>
          <dgm:bulletEnabled val="1"/>
        </dgm:presLayoutVars>
      </dgm:prSet>
      <dgm:spPr/>
    </dgm:pt>
    <dgm:pt modelId="{704F2C82-5021-4878-86EC-9CB940C1816C}" type="pres">
      <dgm:prSet presAssocID="{E2877E8F-79F4-4040-A283-50E497BB6873}" presName="Name13" presStyleLbl="parChTrans1D2" presStyleIdx="3" presStyleCnt="4"/>
      <dgm:spPr/>
    </dgm:pt>
    <dgm:pt modelId="{7AF7BBA2-B66F-48C4-AAD5-177928BFEC2C}" type="pres">
      <dgm:prSet presAssocID="{DAAC9074-03CE-4753-A015-FC864BCB2831}" presName="childText" presStyleLbl="bgAcc1" presStyleIdx="3" presStyleCnt="4" custScaleY="110770">
        <dgm:presLayoutVars>
          <dgm:bulletEnabled val="1"/>
        </dgm:presLayoutVars>
      </dgm:prSet>
      <dgm:spPr/>
    </dgm:pt>
  </dgm:ptLst>
  <dgm:cxnLst>
    <dgm:cxn modelId="{2189097D-23DE-4B43-8ADA-9C5D7015FBB0}" type="presOf" srcId="{CDCC6853-5399-488F-B2D0-A398720B5DDC}" destId="{4E560F84-B521-46DE-A4A0-76782045715A}" srcOrd="0" destOrd="0" presId="urn:microsoft.com/office/officeart/2005/8/layout/hierarchy3"/>
    <dgm:cxn modelId="{AC6343B2-536B-465F-A47F-6772552C41F4}" srcId="{D6867665-A1F9-43D0-8835-180A88400662}" destId="{0D03C651-BE64-4F77-9BDE-7540A149B7FC}" srcOrd="1" destOrd="0" parTransId="{8EC9E0F1-FACD-4966-93DD-046F372CAE4C}" sibTransId="{7E220BAC-BA06-48BC-8F97-0698CAA2F5D4}"/>
    <dgm:cxn modelId="{4FB9DCAD-465A-4258-B5D8-5409E9299CAB}" srcId="{909440AE-F661-4E6E-A8B4-6528726C1DF2}" destId="{1B8AFBE0-D713-4633-8B49-AAB4B663050B}" srcOrd="1" destOrd="0" parTransId="{368E3665-0E3F-4B0A-AE00-F5CB10FA0A8E}" sibTransId="{8FFBE38C-9CE4-42E5-80BF-AE5F6272E292}"/>
    <dgm:cxn modelId="{4A368610-FE95-4A44-9F32-6A00B6F24A26}" type="presOf" srcId="{909440AE-F661-4E6E-A8B4-6528726C1DF2}" destId="{D19D0413-1CFB-4851-9D6D-046DBCA25112}" srcOrd="0" destOrd="0" presId="urn:microsoft.com/office/officeart/2005/8/layout/hierarchy3"/>
    <dgm:cxn modelId="{D6F1B4B6-F819-4886-981F-3330D677D610}" srcId="{0D03C651-BE64-4F77-9BDE-7540A149B7FC}" destId="{DAAC9074-03CE-4753-A015-FC864BCB2831}" srcOrd="1" destOrd="0" parTransId="{E2877E8F-79F4-4040-A283-50E497BB6873}" sibTransId="{2BD55544-6038-422A-928F-77A25889F799}"/>
    <dgm:cxn modelId="{B7C55A13-1044-2B46-9C7B-B6CDE0517652}" type="presOf" srcId="{1B8AFBE0-D713-4633-8B49-AAB4B663050B}" destId="{079EA75E-29F7-49C1-9BD0-0F137C9041BA}" srcOrd="0" destOrd="0" presId="urn:microsoft.com/office/officeart/2005/8/layout/hierarchy3"/>
    <dgm:cxn modelId="{AF76DA62-D8F3-C34C-BBEC-1616B95BFE22}" type="presOf" srcId="{207748D5-2904-47D3-A49C-638E19F717C9}" destId="{BC131B12-743B-4982-AB2F-738E1B07F8A4}" srcOrd="0" destOrd="0" presId="urn:microsoft.com/office/officeart/2005/8/layout/hierarchy3"/>
    <dgm:cxn modelId="{3CD5DEE2-7DC3-444D-9604-B1791CFA14E1}" type="presOf" srcId="{DAAC9074-03CE-4753-A015-FC864BCB2831}" destId="{7AF7BBA2-B66F-48C4-AAD5-177928BFEC2C}" srcOrd="0" destOrd="0" presId="urn:microsoft.com/office/officeart/2005/8/layout/hierarchy3"/>
    <dgm:cxn modelId="{2CD100E7-2DB5-BB47-8183-A86CBD820BCD}" type="presOf" srcId="{0D03C651-BE64-4F77-9BDE-7540A149B7FC}" destId="{08082AFC-DFB6-4228-9D32-FD43F9A891DD}" srcOrd="0" destOrd="0" presId="urn:microsoft.com/office/officeart/2005/8/layout/hierarchy3"/>
    <dgm:cxn modelId="{930E447A-FB99-4B6F-8D95-12C9981576BF}" srcId="{909440AE-F661-4E6E-A8B4-6528726C1DF2}" destId="{E87E4164-C65B-40DF-A907-A9575A8B16AC}" srcOrd="0" destOrd="0" parTransId="{CB6717CA-F9E3-479B-9714-AFB16CDDB3B5}" sibTransId="{290297E1-C3D3-4684-9BBE-04B48EB82840}"/>
    <dgm:cxn modelId="{D3EDDF35-E8B9-0540-A4ED-0BAA2771B4E2}" type="presOf" srcId="{368E3665-0E3F-4B0A-AE00-F5CB10FA0A8E}" destId="{9DFF1873-764C-4CF4-9086-0A8DCE9EFBEB}" srcOrd="0" destOrd="0" presId="urn:microsoft.com/office/officeart/2005/8/layout/hierarchy3"/>
    <dgm:cxn modelId="{47382FD2-533F-4E47-890B-8FB18149C05C}" type="presOf" srcId="{CB6717CA-F9E3-479B-9714-AFB16CDDB3B5}" destId="{157A09CC-1637-4551-903D-CB120CD93576}" srcOrd="0" destOrd="0" presId="urn:microsoft.com/office/officeart/2005/8/layout/hierarchy3"/>
    <dgm:cxn modelId="{65D3ECA5-009D-4E48-9596-85254F9F2D65}" type="presOf" srcId="{0D03C651-BE64-4F77-9BDE-7540A149B7FC}" destId="{225E3F33-1A7D-4CA0-B800-BCD52F4F47A5}" srcOrd="1" destOrd="0" presId="urn:microsoft.com/office/officeart/2005/8/layout/hierarchy3"/>
    <dgm:cxn modelId="{78EA3374-D392-AF4F-B9A8-C41BA46DC66E}" type="presOf" srcId="{D6867665-A1F9-43D0-8835-180A88400662}" destId="{E2C151BB-DC52-4985-B317-B95CEF0E3EDC}" srcOrd="0" destOrd="0" presId="urn:microsoft.com/office/officeart/2005/8/layout/hierarchy3"/>
    <dgm:cxn modelId="{4B26B39B-DE50-D944-B1E1-C2DD8F145465}" type="presOf" srcId="{909440AE-F661-4E6E-A8B4-6528726C1DF2}" destId="{EFE56F8A-05BB-41EB-8388-C3D7A61D1D63}" srcOrd="1" destOrd="0" presId="urn:microsoft.com/office/officeart/2005/8/layout/hierarchy3"/>
    <dgm:cxn modelId="{0EF4D1C2-3A98-F14F-9243-89245BAA48DF}" type="presOf" srcId="{E2877E8F-79F4-4040-A283-50E497BB6873}" destId="{704F2C82-5021-4878-86EC-9CB940C1816C}" srcOrd="0" destOrd="0" presId="urn:microsoft.com/office/officeart/2005/8/layout/hierarchy3"/>
    <dgm:cxn modelId="{30B556AC-129E-CB4B-AB7B-0E4724B52D02}" type="presOf" srcId="{E87E4164-C65B-40DF-A907-A9575A8B16AC}" destId="{EE074451-F028-48A9-BBD5-C4E25C093BF4}" srcOrd="0" destOrd="0" presId="urn:microsoft.com/office/officeart/2005/8/layout/hierarchy3"/>
    <dgm:cxn modelId="{48B9EF0B-E696-40FE-9815-F2B4EB4BDCC7}" srcId="{0D03C651-BE64-4F77-9BDE-7540A149B7FC}" destId="{207748D5-2904-47D3-A49C-638E19F717C9}" srcOrd="0" destOrd="0" parTransId="{CDCC6853-5399-488F-B2D0-A398720B5DDC}" sibTransId="{435DD6FB-C5C8-476B-A69A-5EDDB7D41CCD}"/>
    <dgm:cxn modelId="{8D0F4933-DF07-4364-BE88-F363E337B24B}" srcId="{D6867665-A1F9-43D0-8835-180A88400662}" destId="{909440AE-F661-4E6E-A8B4-6528726C1DF2}" srcOrd="0" destOrd="0" parTransId="{C98B75C2-8A63-4297-825A-42C40C34F8E8}" sibTransId="{9E0EF4B0-65C4-405E-AFBF-8AEA932A549B}"/>
    <dgm:cxn modelId="{42E57BAD-2110-6242-ACF0-907C293C7640}" type="presParOf" srcId="{E2C151BB-DC52-4985-B317-B95CEF0E3EDC}" destId="{3A2A47E3-19D9-4295-8115-5527321AC2C7}" srcOrd="0" destOrd="0" presId="urn:microsoft.com/office/officeart/2005/8/layout/hierarchy3"/>
    <dgm:cxn modelId="{318D55D5-6A64-624F-9BD7-BF8D19832DA3}" type="presParOf" srcId="{3A2A47E3-19D9-4295-8115-5527321AC2C7}" destId="{2AED2D30-714F-486E-9352-E068F4DC80B0}" srcOrd="0" destOrd="0" presId="urn:microsoft.com/office/officeart/2005/8/layout/hierarchy3"/>
    <dgm:cxn modelId="{2649DFDD-11C0-3042-8C66-5EF90A063AB4}" type="presParOf" srcId="{2AED2D30-714F-486E-9352-E068F4DC80B0}" destId="{D19D0413-1CFB-4851-9D6D-046DBCA25112}" srcOrd="0" destOrd="0" presId="urn:microsoft.com/office/officeart/2005/8/layout/hierarchy3"/>
    <dgm:cxn modelId="{A7F3E47B-44D1-5546-8213-D7218F247182}" type="presParOf" srcId="{2AED2D30-714F-486E-9352-E068F4DC80B0}" destId="{EFE56F8A-05BB-41EB-8388-C3D7A61D1D63}" srcOrd="1" destOrd="0" presId="urn:microsoft.com/office/officeart/2005/8/layout/hierarchy3"/>
    <dgm:cxn modelId="{C71CDCDA-1AB1-8646-B9D9-F775C8195245}" type="presParOf" srcId="{3A2A47E3-19D9-4295-8115-5527321AC2C7}" destId="{30EAFBEB-F634-4723-9C64-5538E30F2013}" srcOrd="1" destOrd="0" presId="urn:microsoft.com/office/officeart/2005/8/layout/hierarchy3"/>
    <dgm:cxn modelId="{CA02C13E-8E72-B44E-AA22-8CBAC6AFE003}" type="presParOf" srcId="{30EAFBEB-F634-4723-9C64-5538E30F2013}" destId="{157A09CC-1637-4551-903D-CB120CD93576}" srcOrd="0" destOrd="0" presId="urn:microsoft.com/office/officeart/2005/8/layout/hierarchy3"/>
    <dgm:cxn modelId="{C4C81B03-023F-354F-92BB-87F8DDC085C6}" type="presParOf" srcId="{30EAFBEB-F634-4723-9C64-5538E30F2013}" destId="{EE074451-F028-48A9-BBD5-C4E25C093BF4}" srcOrd="1" destOrd="0" presId="urn:microsoft.com/office/officeart/2005/8/layout/hierarchy3"/>
    <dgm:cxn modelId="{BBAEAF06-AEF1-0449-BBAB-24E566ACF764}" type="presParOf" srcId="{30EAFBEB-F634-4723-9C64-5538E30F2013}" destId="{9DFF1873-764C-4CF4-9086-0A8DCE9EFBEB}" srcOrd="2" destOrd="0" presId="urn:microsoft.com/office/officeart/2005/8/layout/hierarchy3"/>
    <dgm:cxn modelId="{9B7F09C7-A301-AF42-B3BB-FB7E7D3F388C}" type="presParOf" srcId="{30EAFBEB-F634-4723-9C64-5538E30F2013}" destId="{079EA75E-29F7-49C1-9BD0-0F137C9041BA}" srcOrd="3" destOrd="0" presId="urn:microsoft.com/office/officeart/2005/8/layout/hierarchy3"/>
    <dgm:cxn modelId="{AC3B4D17-5EBD-AA47-B5AC-30FF3D7D79AF}" type="presParOf" srcId="{E2C151BB-DC52-4985-B317-B95CEF0E3EDC}" destId="{8A3EF920-4FAC-4DA3-8CED-6D5F8BA6326A}" srcOrd="1" destOrd="0" presId="urn:microsoft.com/office/officeart/2005/8/layout/hierarchy3"/>
    <dgm:cxn modelId="{B87F6E7D-3EDA-8B47-9EB2-6A5933AFA0AF}" type="presParOf" srcId="{8A3EF920-4FAC-4DA3-8CED-6D5F8BA6326A}" destId="{C7114153-C519-4483-898F-FFCA65A3AFE2}" srcOrd="0" destOrd="0" presId="urn:microsoft.com/office/officeart/2005/8/layout/hierarchy3"/>
    <dgm:cxn modelId="{1E2C8521-4575-3C41-8435-C222AFDFD41F}" type="presParOf" srcId="{C7114153-C519-4483-898F-FFCA65A3AFE2}" destId="{08082AFC-DFB6-4228-9D32-FD43F9A891DD}" srcOrd="0" destOrd="0" presId="urn:microsoft.com/office/officeart/2005/8/layout/hierarchy3"/>
    <dgm:cxn modelId="{336EDA68-5568-6B47-851F-EF8DE24DB817}" type="presParOf" srcId="{C7114153-C519-4483-898F-FFCA65A3AFE2}" destId="{225E3F33-1A7D-4CA0-B800-BCD52F4F47A5}" srcOrd="1" destOrd="0" presId="urn:microsoft.com/office/officeart/2005/8/layout/hierarchy3"/>
    <dgm:cxn modelId="{C7F1F070-9297-E54C-B78A-43AE3CDE4CEA}" type="presParOf" srcId="{8A3EF920-4FAC-4DA3-8CED-6D5F8BA6326A}" destId="{0FABB3A5-3702-485E-A1B7-03394C4BF6B2}" srcOrd="1" destOrd="0" presId="urn:microsoft.com/office/officeart/2005/8/layout/hierarchy3"/>
    <dgm:cxn modelId="{64DB1D64-091B-4744-831C-CC29C07DE764}" type="presParOf" srcId="{0FABB3A5-3702-485E-A1B7-03394C4BF6B2}" destId="{4E560F84-B521-46DE-A4A0-76782045715A}" srcOrd="0" destOrd="0" presId="urn:microsoft.com/office/officeart/2005/8/layout/hierarchy3"/>
    <dgm:cxn modelId="{09931B61-94A4-954F-8FB6-3B87CB82AF71}" type="presParOf" srcId="{0FABB3A5-3702-485E-A1B7-03394C4BF6B2}" destId="{BC131B12-743B-4982-AB2F-738E1B07F8A4}" srcOrd="1" destOrd="0" presId="urn:microsoft.com/office/officeart/2005/8/layout/hierarchy3"/>
    <dgm:cxn modelId="{FFA8DD09-EE71-2B48-AEAD-693A3E1587AD}" type="presParOf" srcId="{0FABB3A5-3702-485E-A1B7-03394C4BF6B2}" destId="{704F2C82-5021-4878-86EC-9CB940C1816C}" srcOrd="2" destOrd="0" presId="urn:microsoft.com/office/officeart/2005/8/layout/hierarchy3"/>
    <dgm:cxn modelId="{58C27FD6-2123-E54D-BF92-15B4AC5B0C31}" type="presParOf" srcId="{0FABB3A5-3702-485E-A1B7-03394C4BF6B2}" destId="{7AF7BBA2-B66F-48C4-AAD5-177928BFEC2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C5A53-A830-6742-B36E-5B19C66B726B}" type="doc">
      <dgm:prSet loTypeId="urn:microsoft.com/office/officeart/2005/8/layout/hProcess7" loCatId="" qsTypeId="urn:microsoft.com/office/officeart/2005/8/quickstyle/simple3" qsCatId="simple" csTypeId="urn:microsoft.com/office/officeart/2005/8/colors/accent2_4" csCatId="accent2" phldr="1"/>
      <dgm:spPr/>
      <dgm:t>
        <a:bodyPr/>
        <a:lstStyle/>
        <a:p>
          <a:endParaRPr lang="en-US"/>
        </a:p>
      </dgm:t>
    </dgm:pt>
    <dgm:pt modelId="{05A739AE-A8FA-E54F-A6D0-2EA615FA1B44}">
      <dgm:prSet phldrT="[Text]" custT="1"/>
      <dgm:spPr/>
      <dgm:t>
        <a:bodyPr/>
        <a:lstStyle/>
        <a:p>
          <a:pPr rtl="0"/>
          <a:r>
            <a:rPr kumimoji="0" lang="en-US" altLang="en-US" sz="2400" b="0" i="0" u="none" strike="noStrike" cap="none" normalizeH="0" baseline="0" dirty="0">
              <a:ln/>
              <a:effectLst>
                <a:outerShdw blurRad="38100" dist="38100" dir="2700000" algn="tl">
                  <a:srgbClr val="000000"/>
                </a:outerShdw>
              </a:effectLst>
              <a:latin typeface="+mn-lt"/>
              <a:ea typeface="Arial" charset="0"/>
              <a:cs typeface="Arial" charset="0"/>
            </a:rPr>
            <a:t>MOTOR EFFECT</a:t>
          </a:r>
          <a:endParaRPr lang="en-US" sz="2400" b="0" dirty="0">
            <a:latin typeface="+mn-lt"/>
          </a:endParaRPr>
        </a:p>
      </dgm:t>
    </dgm:pt>
    <dgm:pt modelId="{61E6282C-E140-0E47-A002-C11CC21BBA92}" type="parTrans" cxnId="{56310DB3-DF92-BF45-925C-72E865F174B2}">
      <dgm:prSet/>
      <dgm:spPr/>
      <dgm:t>
        <a:bodyPr/>
        <a:lstStyle/>
        <a:p>
          <a:endParaRPr lang="en-US"/>
        </a:p>
      </dgm:t>
    </dgm:pt>
    <dgm:pt modelId="{8F2BA8D3-EF2B-374D-B15C-41C407811C8B}" type="sibTrans" cxnId="{56310DB3-DF92-BF45-925C-72E865F174B2}">
      <dgm:prSet/>
      <dgm:spPr/>
      <dgm:t>
        <a:bodyPr/>
        <a:lstStyle/>
        <a:p>
          <a:endParaRPr lang="en-US"/>
        </a:p>
      </dgm:t>
    </dgm:pt>
    <dgm:pt modelId="{901C594E-6F94-DD47-938F-FF67330DDE44}">
      <dgm:prSet phldrT="[Text]" custT="1"/>
      <dgm:spPr/>
      <dgm:t>
        <a:bodyPr anchor="ctr"/>
        <a:lstStyle/>
        <a:p>
          <a:r>
            <a:rPr lang="en-US" sz="1600" b="1" i="0" u="none" baseline="0" dirty="0"/>
            <a:t>Paralysis of :</a:t>
          </a:r>
          <a:endParaRPr lang="en-US" sz="1600" dirty="0"/>
        </a:p>
        <a:p>
          <a:pPr rtl="0"/>
          <a:r>
            <a:rPr lang="en-US" sz="1600" b="1" i="0" u="sng" baseline="0" dirty="0"/>
            <a:t>1- Hamstrings</a:t>
          </a:r>
        </a:p>
        <a:p>
          <a:pPr rtl="0"/>
          <a:r>
            <a:rPr lang="en-US" sz="1600" b="1" i="0" u="sng" baseline="0" dirty="0"/>
            <a:t>2- All muscles of Leg &amp; Foot</a:t>
          </a:r>
        </a:p>
      </dgm:t>
    </dgm:pt>
    <dgm:pt modelId="{A2C6B34D-16BD-2449-9E88-ABA1D2F2370B}" type="parTrans" cxnId="{72239C97-7CC5-8D4B-AFDC-42A555DED6E5}">
      <dgm:prSet/>
      <dgm:spPr/>
      <dgm:t>
        <a:bodyPr/>
        <a:lstStyle/>
        <a:p>
          <a:endParaRPr lang="en-US"/>
        </a:p>
      </dgm:t>
    </dgm:pt>
    <dgm:pt modelId="{D0561D2A-2298-F649-BD9D-5E2D840C4A94}" type="sibTrans" cxnId="{72239C97-7CC5-8D4B-AFDC-42A555DED6E5}">
      <dgm:prSet/>
      <dgm:spPr/>
      <dgm:t>
        <a:bodyPr/>
        <a:lstStyle/>
        <a:p>
          <a:endParaRPr lang="en-US"/>
        </a:p>
      </dgm:t>
    </dgm:pt>
    <dgm:pt modelId="{AFD3AC17-9D71-F841-A2FA-0347DE8BB592}">
      <dgm:prSet phldrT="[Text]" custT="1"/>
      <dgm:spPr/>
      <dgm:t>
        <a:bodyPr/>
        <a:lstStyle/>
        <a:p>
          <a:pPr rtl="0"/>
          <a:r>
            <a:rPr kumimoji="0" lang="en-US" altLang="en-US" sz="2400" b="0" i="0" u="none" strike="noStrike" cap="none" normalizeH="0" baseline="0" dirty="0">
              <a:ln/>
              <a:effectLst>
                <a:outerShdw blurRad="38100" dist="38100" dir="2700000" algn="tl">
                  <a:srgbClr val="000000"/>
                </a:outerShdw>
              </a:effectLst>
              <a:latin typeface="+mn-lt"/>
              <a:ea typeface="Arial" charset="0"/>
              <a:cs typeface="Arial" charset="0"/>
            </a:rPr>
            <a:t>SENSORY EFFECT</a:t>
          </a:r>
          <a:endParaRPr lang="en-US" sz="2400" b="0" dirty="0">
            <a:latin typeface="+mn-lt"/>
          </a:endParaRPr>
        </a:p>
      </dgm:t>
    </dgm:pt>
    <dgm:pt modelId="{39EE8FC4-6C4F-5640-AB2B-FB76F8766D36}" type="parTrans" cxnId="{02FCEAAB-47AD-FF40-88E1-DC8CD556BB92}">
      <dgm:prSet/>
      <dgm:spPr/>
      <dgm:t>
        <a:bodyPr/>
        <a:lstStyle/>
        <a:p>
          <a:endParaRPr lang="en-US"/>
        </a:p>
      </dgm:t>
    </dgm:pt>
    <dgm:pt modelId="{58A15CCB-F187-0146-9E58-59D033902C68}" type="sibTrans" cxnId="{02FCEAAB-47AD-FF40-88E1-DC8CD556BB92}">
      <dgm:prSet/>
      <dgm:spPr/>
      <dgm:t>
        <a:bodyPr/>
        <a:lstStyle/>
        <a:p>
          <a:endParaRPr lang="en-US"/>
        </a:p>
      </dgm:t>
    </dgm:pt>
    <dgm:pt modelId="{103ADF9D-3B1C-154F-AA8A-C5FA34EDF765}">
      <dgm:prSet phldrT="[Text]" custT="1"/>
      <dgm:spPr/>
      <dgm:t>
        <a:bodyPr anchor="ctr"/>
        <a:lstStyle/>
        <a:p>
          <a:pPr rtl="0"/>
          <a:r>
            <a:rPr kumimoji="0" lang="en-US" altLang="en-US" sz="1800" b="0" i="0" u="none" strike="noStrike" cap="none" normalizeH="0" baseline="0" dirty="0">
              <a:ln/>
              <a:effectLst/>
              <a:latin typeface="+mn-lt"/>
              <a:ea typeface="Arial" charset="0"/>
              <a:cs typeface="Arial" charset="0"/>
            </a:rPr>
            <a:t>Loss of sensation of  the areas supplied by sciatic nerve </a:t>
          </a:r>
          <a:r>
            <a:rPr kumimoji="0" lang="en-US" altLang="en-US" sz="1800" b="1" i="0" u="none" strike="noStrike" cap="none" normalizeH="0" baseline="0" dirty="0">
              <a:ln/>
              <a:effectLst/>
              <a:latin typeface="+mn-lt"/>
              <a:ea typeface="Arial" charset="0"/>
              <a:cs typeface="Arial" charset="0"/>
            </a:rPr>
            <a:t>(below knee).</a:t>
          </a:r>
        </a:p>
        <a:p>
          <a:pPr rtl="0"/>
          <a:endParaRPr lang="en-US" sz="1800" b="1" dirty="0">
            <a:effectLst/>
            <a:latin typeface="+mn-lt"/>
          </a:endParaRPr>
        </a:p>
      </dgm:t>
    </dgm:pt>
    <dgm:pt modelId="{46D060CC-7243-A445-9FEE-19154609BA33}" type="parTrans" cxnId="{A437810A-098E-8E4B-9270-4C9FDDDED67D}">
      <dgm:prSet/>
      <dgm:spPr/>
      <dgm:t>
        <a:bodyPr/>
        <a:lstStyle/>
        <a:p>
          <a:endParaRPr lang="en-US"/>
        </a:p>
      </dgm:t>
    </dgm:pt>
    <dgm:pt modelId="{65437C6C-F945-354F-8530-83F243EED5DE}" type="sibTrans" cxnId="{A437810A-098E-8E4B-9270-4C9FDDDED67D}">
      <dgm:prSet/>
      <dgm:spPr/>
      <dgm:t>
        <a:bodyPr/>
        <a:lstStyle/>
        <a:p>
          <a:endParaRPr lang="en-US"/>
        </a:p>
      </dgm:t>
    </dgm:pt>
    <dgm:pt modelId="{86C7A9D1-89D1-F84A-BC26-A2B8DB5745DC}">
      <dgm:prSet phldrT="[Text]" custT="1"/>
      <dgm:spPr/>
      <dgm:t>
        <a:bodyPr anchor="ctr"/>
        <a:lstStyle/>
        <a:p>
          <a:pPr rtl="0"/>
          <a:r>
            <a:rPr kumimoji="0" lang="en-US" altLang="en-US" sz="1800" b="0" i="0" u="none" strike="noStrike" cap="none" normalizeH="0" baseline="0" dirty="0">
              <a:ln/>
              <a:effectLst/>
              <a:latin typeface="+mn-lt"/>
              <a:ea typeface="Arial" charset="0"/>
              <a:cs typeface="Arial" charset="0"/>
            </a:rPr>
            <a:t>EXCEPT area supplied by the (Saphenous nerve).</a:t>
          </a:r>
          <a:endParaRPr lang="en-US" sz="1800" b="0" dirty="0">
            <a:effectLst/>
            <a:latin typeface="+mn-lt"/>
          </a:endParaRPr>
        </a:p>
      </dgm:t>
    </dgm:pt>
    <dgm:pt modelId="{3B102AE5-71FC-B241-87E9-28987B46E583}" type="parTrans" cxnId="{00D4A27C-8104-794D-8E5B-0FF6A6A59165}">
      <dgm:prSet/>
      <dgm:spPr/>
      <dgm:t>
        <a:bodyPr/>
        <a:lstStyle/>
        <a:p>
          <a:endParaRPr lang="en-US"/>
        </a:p>
      </dgm:t>
    </dgm:pt>
    <dgm:pt modelId="{88E9A2AD-7F15-7248-A69C-2B4E4C47A5BC}" type="sibTrans" cxnId="{00D4A27C-8104-794D-8E5B-0FF6A6A59165}">
      <dgm:prSet/>
      <dgm:spPr/>
      <dgm:t>
        <a:bodyPr/>
        <a:lstStyle/>
        <a:p>
          <a:pPr rtl="0"/>
          <a:endParaRPr lang="en-US"/>
        </a:p>
      </dgm:t>
    </dgm:pt>
    <dgm:pt modelId="{E106C0D9-9C77-4C43-AF6D-4496DD045271}">
      <dgm:prSet phldrT="[Text]" custT="1"/>
      <dgm:spPr/>
      <dgm:t>
        <a:bodyPr anchor="ctr"/>
        <a:lstStyle/>
        <a:p>
          <a:pPr rtl="0"/>
          <a:r>
            <a:rPr lang="en-US" sz="1600" b="1" i="0" u="none" baseline="0" dirty="0"/>
            <a:t> </a:t>
          </a:r>
        </a:p>
        <a:p>
          <a:pPr rtl="0"/>
          <a:endParaRPr lang="en-US" sz="1600" b="1" i="0" u="none" baseline="0" dirty="0"/>
        </a:p>
        <a:p>
          <a:pPr rtl="0"/>
          <a:r>
            <a:rPr lang="en-US" sz="1600" b="1" i="0" u="none" baseline="0" dirty="0"/>
            <a:t>Movements </a:t>
          </a:r>
          <a:r>
            <a:rPr lang="en-US" sz="1600" b="1" i="0" u="sng" baseline="0" dirty="0"/>
            <a:t>affected</a:t>
          </a:r>
          <a:r>
            <a:rPr lang="en-US" sz="1600" b="1" i="0" u="none" baseline="0" dirty="0"/>
            <a:t> </a:t>
          </a:r>
          <a:r>
            <a:rPr lang="en-US" sz="1600" b="0" i="0" u="none" baseline="0" dirty="0"/>
            <a:t>:</a:t>
          </a:r>
          <a:endParaRPr lang="en-US" sz="1600" b="1" i="0" u="sng" baseline="0" dirty="0"/>
        </a:p>
      </dgm:t>
    </dgm:pt>
    <dgm:pt modelId="{446BF90B-B382-4244-ADFE-18ADD54D7369}" type="parTrans" cxnId="{69A8EAC7-9337-46EE-B622-E84D96222B1B}">
      <dgm:prSet/>
      <dgm:spPr/>
      <dgm:t>
        <a:bodyPr/>
        <a:lstStyle/>
        <a:p>
          <a:endParaRPr lang="en-US"/>
        </a:p>
      </dgm:t>
    </dgm:pt>
    <dgm:pt modelId="{5ABA7F36-829A-4F00-84F8-704342E836C6}" type="sibTrans" cxnId="{69A8EAC7-9337-46EE-B622-E84D96222B1B}">
      <dgm:prSet/>
      <dgm:spPr/>
      <dgm:t>
        <a:bodyPr/>
        <a:lstStyle/>
        <a:p>
          <a:endParaRPr lang="en-US"/>
        </a:p>
      </dgm:t>
    </dgm:pt>
    <dgm:pt modelId="{1E592045-6A57-4888-8950-C9A0995463DD}">
      <dgm:prSet phldrT="[Text]" custT="1"/>
      <dgm:spPr/>
      <dgm:t>
        <a:bodyPr anchor="ctr"/>
        <a:lstStyle/>
        <a:p>
          <a:r>
            <a:rPr lang="en-US" sz="1600" b="1" i="0" u="none" baseline="0" dirty="0"/>
            <a:t>Flexion of knee</a:t>
          </a:r>
        </a:p>
      </dgm:t>
    </dgm:pt>
    <dgm:pt modelId="{326CB7C0-FA45-4DDA-A3AF-DA9E8EDADFCA}" type="parTrans" cxnId="{68B8CF03-32ED-4968-A4FB-2D8B4A384A68}">
      <dgm:prSet/>
      <dgm:spPr/>
      <dgm:t>
        <a:bodyPr/>
        <a:lstStyle/>
        <a:p>
          <a:endParaRPr lang="en-GB"/>
        </a:p>
      </dgm:t>
    </dgm:pt>
    <dgm:pt modelId="{E8B0A7F3-34A2-4F19-800A-82F8AB65233E}" type="sibTrans" cxnId="{68B8CF03-32ED-4968-A4FB-2D8B4A384A68}">
      <dgm:prSet/>
      <dgm:spPr/>
      <dgm:t>
        <a:bodyPr/>
        <a:lstStyle/>
        <a:p>
          <a:endParaRPr lang="en-GB"/>
        </a:p>
      </dgm:t>
    </dgm:pt>
    <dgm:pt modelId="{6A37192A-8A9E-427A-8A04-386A9EF81C35}">
      <dgm:prSet phldrT="[Text]" custT="1"/>
      <dgm:spPr/>
      <dgm:t>
        <a:bodyPr anchor="ctr"/>
        <a:lstStyle/>
        <a:p>
          <a:pPr rtl="0"/>
          <a:r>
            <a:rPr lang="en-US" sz="1600" b="1" i="0" u="none" baseline="0" dirty="0"/>
            <a:t>Extension of hip </a:t>
          </a:r>
          <a:endParaRPr lang="en-US" sz="1600" dirty="0"/>
        </a:p>
      </dgm:t>
    </dgm:pt>
    <dgm:pt modelId="{189C070F-E192-4E38-8044-CEE2B7543A58}" type="parTrans" cxnId="{3C4D4CA0-5FC1-4380-ABCE-B7A39F62C0D5}">
      <dgm:prSet/>
      <dgm:spPr/>
      <dgm:t>
        <a:bodyPr/>
        <a:lstStyle/>
        <a:p>
          <a:endParaRPr lang="en-GB"/>
        </a:p>
      </dgm:t>
    </dgm:pt>
    <dgm:pt modelId="{20F7021E-4197-4B1F-8DA9-776FEF5722E2}" type="sibTrans" cxnId="{3C4D4CA0-5FC1-4380-ABCE-B7A39F62C0D5}">
      <dgm:prSet/>
      <dgm:spPr/>
      <dgm:t>
        <a:bodyPr/>
        <a:lstStyle/>
        <a:p>
          <a:endParaRPr lang="en-GB"/>
        </a:p>
      </dgm:t>
    </dgm:pt>
    <dgm:pt modelId="{4D3F583D-E25E-4566-87B8-D7926226FA16}">
      <dgm:prSet phldrT="[Text]" custT="1"/>
      <dgm:spPr/>
      <dgm:t>
        <a:bodyPr anchor="ctr"/>
        <a:lstStyle/>
        <a:p>
          <a:r>
            <a:rPr lang="en-US" sz="1600" b="1" i="0" u="none" baseline="0"/>
            <a:t>All </a:t>
          </a:r>
          <a:r>
            <a:rPr lang="en-US" sz="1600" b="1" i="0" u="none" baseline="0" dirty="0"/>
            <a:t>movements of the  </a:t>
          </a:r>
          <a:r>
            <a:rPr lang="en-US" sz="1600" b="1" i="0" u="sng" baseline="0" dirty="0"/>
            <a:t>leg&amp; Foot</a:t>
          </a:r>
          <a:endParaRPr lang="en-GB"/>
        </a:p>
      </dgm:t>
    </dgm:pt>
    <dgm:pt modelId="{35D81EC3-C89E-4440-A45E-F842D944F9D3}" type="parTrans" cxnId="{E3AAA637-7FE1-42A5-9B19-5E16FFAF95DA}">
      <dgm:prSet/>
      <dgm:spPr/>
      <dgm:t>
        <a:bodyPr/>
        <a:lstStyle/>
        <a:p>
          <a:endParaRPr lang="en-GB"/>
        </a:p>
      </dgm:t>
    </dgm:pt>
    <dgm:pt modelId="{AEF234B7-DFA8-479B-B815-FD07675173DC}" type="sibTrans" cxnId="{E3AAA637-7FE1-42A5-9B19-5E16FFAF95DA}">
      <dgm:prSet/>
      <dgm:spPr/>
      <dgm:t>
        <a:bodyPr/>
        <a:lstStyle/>
        <a:p>
          <a:endParaRPr lang="en-GB"/>
        </a:p>
      </dgm:t>
    </dgm:pt>
    <dgm:pt modelId="{B40217D7-2AC3-6F4D-A254-1B6075E0FE7C}" type="pres">
      <dgm:prSet presAssocID="{137C5A53-A830-6742-B36E-5B19C66B726B}" presName="Name0" presStyleCnt="0">
        <dgm:presLayoutVars>
          <dgm:dir/>
          <dgm:animLvl val="lvl"/>
          <dgm:resizeHandles val="exact"/>
        </dgm:presLayoutVars>
      </dgm:prSet>
      <dgm:spPr/>
    </dgm:pt>
    <dgm:pt modelId="{C9A6252D-D1A0-CC45-B111-58707E10F361}" type="pres">
      <dgm:prSet presAssocID="{05A739AE-A8FA-E54F-A6D0-2EA615FA1B44}" presName="compositeNode" presStyleCnt="0">
        <dgm:presLayoutVars>
          <dgm:bulletEnabled val="1"/>
        </dgm:presLayoutVars>
      </dgm:prSet>
      <dgm:spPr/>
    </dgm:pt>
    <dgm:pt modelId="{7E052170-3812-914E-B5F5-42D8162CDC16}" type="pres">
      <dgm:prSet presAssocID="{05A739AE-A8FA-E54F-A6D0-2EA615FA1B44}" presName="bgRect" presStyleLbl="node1" presStyleIdx="0" presStyleCnt="2"/>
      <dgm:spPr/>
    </dgm:pt>
    <dgm:pt modelId="{1FE4C485-75F6-7C4C-86F6-A0723F9BB698}" type="pres">
      <dgm:prSet presAssocID="{05A739AE-A8FA-E54F-A6D0-2EA615FA1B44}" presName="parentNode" presStyleLbl="node1" presStyleIdx="0" presStyleCnt="2">
        <dgm:presLayoutVars>
          <dgm:chMax val="0"/>
          <dgm:bulletEnabled val="1"/>
        </dgm:presLayoutVars>
      </dgm:prSet>
      <dgm:spPr/>
    </dgm:pt>
    <dgm:pt modelId="{F563FAD3-5C81-4D43-BF92-4E1302675761}" type="pres">
      <dgm:prSet presAssocID="{05A739AE-A8FA-E54F-A6D0-2EA615FA1B44}" presName="childNode" presStyleLbl="node1" presStyleIdx="0" presStyleCnt="2">
        <dgm:presLayoutVars>
          <dgm:bulletEnabled val="1"/>
        </dgm:presLayoutVars>
      </dgm:prSet>
      <dgm:spPr/>
    </dgm:pt>
    <dgm:pt modelId="{815E5F69-A7D6-7741-9346-619B43530DE2}" type="pres">
      <dgm:prSet presAssocID="{8F2BA8D3-EF2B-374D-B15C-41C407811C8B}" presName="hSp" presStyleCnt="0"/>
      <dgm:spPr/>
    </dgm:pt>
    <dgm:pt modelId="{8A4ED4D5-7A37-344E-9E25-F8A1C901156E}" type="pres">
      <dgm:prSet presAssocID="{8F2BA8D3-EF2B-374D-B15C-41C407811C8B}" presName="vProcSp" presStyleCnt="0"/>
      <dgm:spPr/>
    </dgm:pt>
    <dgm:pt modelId="{ED7BE918-BC63-864E-8198-A85012030BB4}" type="pres">
      <dgm:prSet presAssocID="{8F2BA8D3-EF2B-374D-B15C-41C407811C8B}" presName="vSp1" presStyleCnt="0"/>
      <dgm:spPr/>
    </dgm:pt>
    <dgm:pt modelId="{965BAFF6-9083-7141-BD84-3D9E5BE13BF8}" type="pres">
      <dgm:prSet presAssocID="{8F2BA8D3-EF2B-374D-B15C-41C407811C8B}" presName="simulatedConn" presStyleLbl="solidFgAcc1" presStyleIdx="0" presStyleCnt="1"/>
      <dgm:spPr/>
    </dgm:pt>
    <dgm:pt modelId="{5307DE56-0050-A645-9318-908F7936F5EF}" type="pres">
      <dgm:prSet presAssocID="{8F2BA8D3-EF2B-374D-B15C-41C407811C8B}" presName="vSp2" presStyleCnt="0"/>
      <dgm:spPr/>
    </dgm:pt>
    <dgm:pt modelId="{F01A5415-1011-C940-B184-CCD2125927DE}" type="pres">
      <dgm:prSet presAssocID="{8F2BA8D3-EF2B-374D-B15C-41C407811C8B}" presName="sibTrans" presStyleCnt="0"/>
      <dgm:spPr/>
    </dgm:pt>
    <dgm:pt modelId="{F3D8C57F-CF64-124A-A724-529430F01C7A}" type="pres">
      <dgm:prSet presAssocID="{AFD3AC17-9D71-F841-A2FA-0347DE8BB592}" presName="compositeNode" presStyleCnt="0">
        <dgm:presLayoutVars>
          <dgm:bulletEnabled val="1"/>
        </dgm:presLayoutVars>
      </dgm:prSet>
      <dgm:spPr/>
    </dgm:pt>
    <dgm:pt modelId="{44DBE356-722F-314F-B428-53FB4BF475AD}" type="pres">
      <dgm:prSet presAssocID="{AFD3AC17-9D71-F841-A2FA-0347DE8BB592}" presName="bgRect" presStyleLbl="node1" presStyleIdx="1" presStyleCnt="2"/>
      <dgm:spPr/>
    </dgm:pt>
    <dgm:pt modelId="{8F7773D7-C847-B141-8B05-1E6E685B6F29}" type="pres">
      <dgm:prSet presAssocID="{AFD3AC17-9D71-F841-A2FA-0347DE8BB592}" presName="parentNode" presStyleLbl="node1" presStyleIdx="1" presStyleCnt="2">
        <dgm:presLayoutVars>
          <dgm:chMax val="0"/>
          <dgm:bulletEnabled val="1"/>
        </dgm:presLayoutVars>
      </dgm:prSet>
      <dgm:spPr/>
    </dgm:pt>
    <dgm:pt modelId="{26460A7F-B779-D24C-B37C-F285BD1B58A7}" type="pres">
      <dgm:prSet presAssocID="{AFD3AC17-9D71-F841-A2FA-0347DE8BB592}" presName="childNode" presStyleLbl="node1" presStyleIdx="1" presStyleCnt="2">
        <dgm:presLayoutVars>
          <dgm:bulletEnabled val="1"/>
        </dgm:presLayoutVars>
      </dgm:prSet>
      <dgm:spPr/>
    </dgm:pt>
  </dgm:ptLst>
  <dgm:cxnLst>
    <dgm:cxn modelId="{00D4A27C-8104-794D-8E5B-0FF6A6A59165}" srcId="{AFD3AC17-9D71-F841-A2FA-0347DE8BB592}" destId="{86C7A9D1-89D1-F84A-BC26-A2B8DB5745DC}" srcOrd="1" destOrd="0" parTransId="{3B102AE5-71FC-B241-87E9-28987B46E583}" sibTransId="{88E9A2AD-7F15-7248-A69C-2B4E4C47A5BC}"/>
    <dgm:cxn modelId="{2AE52208-C9AF-3E4B-9BF5-6D54126C0BB6}" type="presOf" srcId="{137C5A53-A830-6742-B36E-5B19C66B726B}" destId="{B40217D7-2AC3-6F4D-A254-1B6075E0FE7C}" srcOrd="0" destOrd="0" presId="urn:microsoft.com/office/officeart/2005/8/layout/hProcess7"/>
    <dgm:cxn modelId="{D3B64572-1173-4469-9965-642E374E3A26}" type="presOf" srcId="{4D3F583D-E25E-4566-87B8-D7926226FA16}" destId="{F563FAD3-5C81-4D43-BF92-4E1302675761}" srcOrd="0" destOrd="4" presId="urn:microsoft.com/office/officeart/2005/8/layout/hProcess7"/>
    <dgm:cxn modelId="{56310DB3-DF92-BF45-925C-72E865F174B2}" srcId="{137C5A53-A830-6742-B36E-5B19C66B726B}" destId="{05A739AE-A8FA-E54F-A6D0-2EA615FA1B44}" srcOrd="0" destOrd="0" parTransId="{61E6282C-E140-0E47-A002-C11CC21BBA92}" sibTransId="{8F2BA8D3-EF2B-374D-B15C-41C407811C8B}"/>
    <dgm:cxn modelId="{E3AAA637-7FE1-42A5-9B19-5E16FFAF95DA}" srcId="{05A739AE-A8FA-E54F-A6D0-2EA615FA1B44}" destId="{4D3F583D-E25E-4566-87B8-D7926226FA16}" srcOrd="4" destOrd="0" parTransId="{35D81EC3-C89E-4440-A45E-F842D944F9D3}" sibTransId="{AEF234B7-DFA8-479B-B815-FD07675173DC}"/>
    <dgm:cxn modelId="{02FCEAAB-47AD-FF40-88E1-DC8CD556BB92}" srcId="{137C5A53-A830-6742-B36E-5B19C66B726B}" destId="{AFD3AC17-9D71-F841-A2FA-0347DE8BB592}" srcOrd="1" destOrd="0" parTransId="{39EE8FC4-6C4F-5640-AB2B-FB76F8766D36}" sibTransId="{58A15CCB-F187-0146-9E58-59D033902C68}"/>
    <dgm:cxn modelId="{3C4D4CA0-5FC1-4380-ABCE-B7A39F62C0D5}" srcId="{05A739AE-A8FA-E54F-A6D0-2EA615FA1B44}" destId="{6A37192A-8A9E-427A-8A04-386A9EF81C35}" srcOrd="3" destOrd="0" parTransId="{189C070F-E192-4E38-8044-CEE2B7543A58}" sibTransId="{20F7021E-4197-4B1F-8DA9-776FEF5722E2}"/>
    <dgm:cxn modelId="{038D3300-F27C-B44A-BE86-6A5FDC33E30F}" type="presOf" srcId="{AFD3AC17-9D71-F841-A2FA-0347DE8BB592}" destId="{44DBE356-722F-314F-B428-53FB4BF475AD}" srcOrd="0" destOrd="0" presId="urn:microsoft.com/office/officeart/2005/8/layout/hProcess7"/>
    <dgm:cxn modelId="{68B8CF03-32ED-4968-A4FB-2D8B4A384A68}" srcId="{05A739AE-A8FA-E54F-A6D0-2EA615FA1B44}" destId="{1E592045-6A57-4888-8950-C9A0995463DD}" srcOrd="2" destOrd="0" parTransId="{326CB7C0-FA45-4DDA-A3AF-DA9E8EDADFCA}" sibTransId="{E8B0A7F3-34A2-4F19-800A-82F8AB65233E}"/>
    <dgm:cxn modelId="{5DE229BD-C3D5-4BF7-90B0-321B1179A500}" type="presOf" srcId="{E106C0D9-9C77-4C43-AF6D-4496DD045271}" destId="{F563FAD3-5C81-4D43-BF92-4E1302675761}" srcOrd="0" destOrd="1" presId="urn:microsoft.com/office/officeart/2005/8/layout/hProcess7"/>
    <dgm:cxn modelId="{F3820B51-E9D0-F14A-89B3-F5BBC2781B64}" type="presOf" srcId="{05A739AE-A8FA-E54F-A6D0-2EA615FA1B44}" destId="{7E052170-3812-914E-B5F5-42D8162CDC16}" srcOrd="0" destOrd="0" presId="urn:microsoft.com/office/officeart/2005/8/layout/hProcess7"/>
    <dgm:cxn modelId="{72239C97-7CC5-8D4B-AFDC-42A555DED6E5}" srcId="{05A739AE-A8FA-E54F-A6D0-2EA615FA1B44}" destId="{901C594E-6F94-DD47-938F-FF67330DDE44}" srcOrd="0" destOrd="0" parTransId="{A2C6B34D-16BD-2449-9E88-ABA1D2F2370B}" sibTransId="{D0561D2A-2298-F649-BD9D-5E2D840C4A94}"/>
    <dgm:cxn modelId="{28ACAFD7-0079-9F46-86FE-DB0694030D58}" type="presOf" srcId="{05A739AE-A8FA-E54F-A6D0-2EA615FA1B44}" destId="{1FE4C485-75F6-7C4C-86F6-A0723F9BB698}" srcOrd="1" destOrd="0" presId="urn:microsoft.com/office/officeart/2005/8/layout/hProcess7"/>
    <dgm:cxn modelId="{2C5C6E63-EF21-2D47-A0F5-79A27EB2FB5F}" type="presOf" srcId="{86C7A9D1-89D1-F84A-BC26-A2B8DB5745DC}" destId="{26460A7F-B779-D24C-B37C-F285BD1B58A7}" srcOrd="0" destOrd="1" presId="urn:microsoft.com/office/officeart/2005/8/layout/hProcess7"/>
    <dgm:cxn modelId="{EFEE3031-4AFB-F64C-8B3E-C263A78AB8DD}" type="presOf" srcId="{AFD3AC17-9D71-F841-A2FA-0347DE8BB592}" destId="{8F7773D7-C847-B141-8B05-1E6E685B6F29}" srcOrd="1" destOrd="0" presId="urn:microsoft.com/office/officeart/2005/8/layout/hProcess7"/>
    <dgm:cxn modelId="{0E96237D-47C3-4A25-93C4-01BC8A3C0809}" type="presOf" srcId="{1E592045-6A57-4888-8950-C9A0995463DD}" destId="{F563FAD3-5C81-4D43-BF92-4E1302675761}" srcOrd="0" destOrd="2" presId="urn:microsoft.com/office/officeart/2005/8/layout/hProcess7"/>
    <dgm:cxn modelId="{03A7BABD-8416-784E-98B1-0C5E3DA1D172}" type="presOf" srcId="{901C594E-6F94-DD47-938F-FF67330DDE44}" destId="{F563FAD3-5C81-4D43-BF92-4E1302675761}" srcOrd="0" destOrd="0" presId="urn:microsoft.com/office/officeart/2005/8/layout/hProcess7"/>
    <dgm:cxn modelId="{9E256108-2E19-0243-95E5-5FF5581169BF}" type="presOf" srcId="{103ADF9D-3B1C-154F-AA8A-C5FA34EDF765}" destId="{26460A7F-B779-D24C-B37C-F285BD1B58A7}" srcOrd="0" destOrd="0" presId="urn:microsoft.com/office/officeart/2005/8/layout/hProcess7"/>
    <dgm:cxn modelId="{E853397E-BC79-4A9D-991C-B456181FC465}" type="presOf" srcId="{6A37192A-8A9E-427A-8A04-386A9EF81C35}" destId="{F563FAD3-5C81-4D43-BF92-4E1302675761}" srcOrd="0" destOrd="3" presId="urn:microsoft.com/office/officeart/2005/8/layout/hProcess7"/>
    <dgm:cxn modelId="{69A8EAC7-9337-46EE-B622-E84D96222B1B}" srcId="{05A739AE-A8FA-E54F-A6D0-2EA615FA1B44}" destId="{E106C0D9-9C77-4C43-AF6D-4496DD045271}" srcOrd="1" destOrd="0" parTransId="{446BF90B-B382-4244-ADFE-18ADD54D7369}" sibTransId="{5ABA7F36-829A-4F00-84F8-704342E836C6}"/>
    <dgm:cxn modelId="{A437810A-098E-8E4B-9270-4C9FDDDED67D}" srcId="{AFD3AC17-9D71-F841-A2FA-0347DE8BB592}" destId="{103ADF9D-3B1C-154F-AA8A-C5FA34EDF765}" srcOrd="0" destOrd="0" parTransId="{46D060CC-7243-A445-9FEE-19154609BA33}" sibTransId="{65437C6C-F945-354F-8530-83F243EED5DE}"/>
    <dgm:cxn modelId="{0FB9CA12-BCAA-6B4E-BC55-BD8CB2E36E32}" type="presParOf" srcId="{B40217D7-2AC3-6F4D-A254-1B6075E0FE7C}" destId="{C9A6252D-D1A0-CC45-B111-58707E10F361}" srcOrd="0" destOrd="0" presId="urn:microsoft.com/office/officeart/2005/8/layout/hProcess7"/>
    <dgm:cxn modelId="{3D6A64D0-1AD4-2942-9772-787071E102E6}" type="presParOf" srcId="{C9A6252D-D1A0-CC45-B111-58707E10F361}" destId="{7E052170-3812-914E-B5F5-42D8162CDC16}" srcOrd="0" destOrd="0" presId="urn:microsoft.com/office/officeart/2005/8/layout/hProcess7"/>
    <dgm:cxn modelId="{B2503D7A-1C37-974D-8903-AA8384CE8992}" type="presParOf" srcId="{C9A6252D-D1A0-CC45-B111-58707E10F361}" destId="{1FE4C485-75F6-7C4C-86F6-A0723F9BB698}" srcOrd="1" destOrd="0" presId="urn:microsoft.com/office/officeart/2005/8/layout/hProcess7"/>
    <dgm:cxn modelId="{9C774A64-F05A-5043-B0E9-128E9B7A3360}" type="presParOf" srcId="{C9A6252D-D1A0-CC45-B111-58707E10F361}" destId="{F563FAD3-5C81-4D43-BF92-4E1302675761}" srcOrd="2" destOrd="0" presId="urn:microsoft.com/office/officeart/2005/8/layout/hProcess7"/>
    <dgm:cxn modelId="{F65F6D28-735E-5B40-B7B2-ED2138ED51E9}" type="presParOf" srcId="{B40217D7-2AC3-6F4D-A254-1B6075E0FE7C}" destId="{815E5F69-A7D6-7741-9346-619B43530DE2}" srcOrd="1" destOrd="0" presId="urn:microsoft.com/office/officeart/2005/8/layout/hProcess7"/>
    <dgm:cxn modelId="{7F8650FD-C7F2-8746-8223-AF3D5CD33144}" type="presParOf" srcId="{B40217D7-2AC3-6F4D-A254-1B6075E0FE7C}" destId="{8A4ED4D5-7A37-344E-9E25-F8A1C901156E}" srcOrd="2" destOrd="0" presId="urn:microsoft.com/office/officeart/2005/8/layout/hProcess7"/>
    <dgm:cxn modelId="{DAD6316F-4828-3B47-95D0-7F994F487BAB}" type="presParOf" srcId="{8A4ED4D5-7A37-344E-9E25-F8A1C901156E}" destId="{ED7BE918-BC63-864E-8198-A85012030BB4}" srcOrd="0" destOrd="0" presId="urn:microsoft.com/office/officeart/2005/8/layout/hProcess7"/>
    <dgm:cxn modelId="{CD672488-519F-3F48-9B7E-4F39E2E1C9BA}" type="presParOf" srcId="{8A4ED4D5-7A37-344E-9E25-F8A1C901156E}" destId="{965BAFF6-9083-7141-BD84-3D9E5BE13BF8}" srcOrd="1" destOrd="0" presId="urn:microsoft.com/office/officeart/2005/8/layout/hProcess7"/>
    <dgm:cxn modelId="{5A2CA32F-6A62-254B-B4C3-563586A072C1}" type="presParOf" srcId="{8A4ED4D5-7A37-344E-9E25-F8A1C901156E}" destId="{5307DE56-0050-A645-9318-908F7936F5EF}" srcOrd="2" destOrd="0" presId="urn:microsoft.com/office/officeart/2005/8/layout/hProcess7"/>
    <dgm:cxn modelId="{A61F2601-CEDE-614C-B611-A9CC6A588900}" type="presParOf" srcId="{B40217D7-2AC3-6F4D-A254-1B6075E0FE7C}" destId="{F01A5415-1011-C940-B184-CCD2125927DE}" srcOrd="3" destOrd="0" presId="urn:microsoft.com/office/officeart/2005/8/layout/hProcess7"/>
    <dgm:cxn modelId="{F391F614-D2D7-4E4C-8010-A13586433929}" type="presParOf" srcId="{B40217D7-2AC3-6F4D-A254-1B6075E0FE7C}" destId="{F3D8C57F-CF64-124A-A724-529430F01C7A}" srcOrd="4" destOrd="0" presId="urn:microsoft.com/office/officeart/2005/8/layout/hProcess7"/>
    <dgm:cxn modelId="{C175088C-EB17-EA4E-AF97-F9C2FB2F15A0}" type="presParOf" srcId="{F3D8C57F-CF64-124A-A724-529430F01C7A}" destId="{44DBE356-722F-314F-B428-53FB4BF475AD}" srcOrd="0" destOrd="0" presId="urn:microsoft.com/office/officeart/2005/8/layout/hProcess7"/>
    <dgm:cxn modelId="{F84581CF-7577-FD4E-B58B-0599018D40F6}" type="presParOf" srcId="{F3D8C57F-CF64-124A-A724-529430F01C7A}" destId="{8F7773D7-C847-B141-8B05-1E6E685B6F29}" srcOrd="1" destOrd="0" presId="urn:microsoft.com/office/officeart/2005/8/layout/hProcess7"/>
    <dgm:cxn modelId="{FDA5A32D-2759-3C4A-B4F0-75567640C189}" type="presParOf" srcId="{F3D8C57F-CF64-124A-A724-529430F01C7A}" destId="{26460A7F-B779-D24C-B37C-F285BD1B58A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C5A53-A830-6742-B36E-5B19C66B726B}" type="doc">
      <dgm:prSet loTypeId="urn:microsoft.com/office/officeart/2005/8/layout/hProcess7" loCatId="" qsTypeId="urn:microsoft.com/office/officeart/2005/8/quickstyle/simple3" qsCatId="simple" csTypeId="urn:microsoft.com/office/officeart/2005/8/colors/accent3_3" csCatId="accent3" phldr="1"/>
      <dgm:spPr/>
      <dgm:t>
        <a:bodyPr/>
        <a:lstStyle/>
        <a:p>
          <a:endParaRPr lang="en-US"/>
        </a:p>
      </dgm:t>
    </dgm:pt>
    <dgm:pt modelId="{901C594E-6F94-DD47-938F-FF67330DDE44}">
      <dgm:prSet phldrT="[Text]" custT="1"/>
      <dgm:spPr/>
      <dgm:t>
        <a:bodyPr/>
        <a:lstStyle/>
        <a:p>
          <a:r>
            <a:rPr lang="en-US" sz="1800" b="1" dirty="0">
              <a:effectLst/>
            </a:rPr>
            <a:t>Common Peroneal </a:t>
          </a:r>
          <a:r>
            <a:rPr lang="en-US" sz="1600" dirty="0">
              <a:effectLst/>
            </a:rPr>
            <a:t>Nerve Injury</a:t>
          </a:r>
        </a:p>
        <a:p>
          <a:endParaRPr lang="en-US" sz="1600" b="1" u="sng" dirty="0">
            <a:effectLst/>
          </a:endParaRPr>
        </a:p>
        <a:p>
          <a:r>
            <a:rPr lang="en-US" sz="1600" b="1" u="sng" dirty="0">
              <a:effectLst/>
            </a:rPr>
            <a:t>-</a:t>
          </a:r>
          <a:r>
            <a:rPr lang="en-US" sz="1600" dirty="0">
              <a:effectLst/>
            </a:rPr>
            <a:t>The muscles of the </a:t>
          </a:r>
          <a:r>
            <a:rPr lang="en-US" sz="1600" u="sng" dirty="0">
              <a:effectLst/>
            </a:rPr>
            <a:t>anterior</a:t>
          </a:r>
          <a:r>
            <a:rPr lang="en-US" sz="1600" dirty="0">
              <a:effectLst/>
            </a:rPr>
            <a:t> and </a:t>
          </a:r>
          <a:r>
            <a:rPr lang="en-US" sz="1600" u="sng" dirty="0">
              <a:effectLst/>
            </a:rPr>
            <a:t>lateral</a:t>
          </a:r>
          <a:r>
            <a:rPr lang="en-US" sz="1600" dirty="0">
              <a:effectLst/>
            </a:rPr>
            <a:t> compartments of the leg are paralyzed</a:t>
          </a:r>
          <a:endParaRPr lang="ar-SA" sz="1600" dirty="0">
            <a:effectLst/>
          </a:endParaRPr>
        </a:p>
        <a:p>
          <a:endParaRPr lang="en-US" sz="1600" b="1" u="sng" dirty="0">
            <a:effectLst/>
          </a:endParaRPr>
        </a:p>
        <a:p>
          <a:r>
            <a:rPr lang="en-US" sz="1600" u="sng" dirty="0">
              <a:effectLst/>
            </a:rPr>
            <a:t>plantar flexors </a:t>
          </a:r>
          <a:r>
            <a:rPr lang="en-US" sz="1600" dirty="0">
              <a:effectLst/>
            </a:rPr>
            <a:t>of the ankle joint</a:t>
          </a:r>
        </a:p>
        <a:p>
          <a:r>
            <a:rPr lang="en-US" sz="1600" dirty="0">
              <a:effectLst/>
            </a:rPr>
            <a:t>&amp;</a:t>
          </a:r>
        </a:p>
        <a:p>
          <a:r>
            <a:rPr lang="en-US" sz="1600" dirty="0">
              <a:effectLst/>
            </a:rPr>
            <a:t>the </a:t>
          </a:r>
          <a:r>
            <a:rPr lang="en-US" sz="1600" u="sng" dirty="0">
              <a:effectLst/>
            </a:rPr>
            <a:t>invertors</a:t>
          </a:r>
          <a:r>
            <a:rPr lang="en-US" sz="1600" dirty="0">
              <a:effectLst/>
            </a:rPr>
            <a:t> of the subtalar joints</a:t>
          </a:r>
        </a:p>
      </dgm:t>
    </dgm:pt>
    <dgm:pt modelId="{A2C6B34D-16BD-2449-9E88-ABA1D2F2370B}" type="parTrans" cxnId="{72239C97-7CC5-8D4B-AFDC-42A555DED6E5}">
      <dgm:prSet/>
      <dgm:spPr/>
      <dgm:t>
        <a:bodyPr/>
        <a:lstStyle/>
        <a:p>
          <a:endParaRPr lang="en-US">
            <a:effectLst/>
          </a:endParaRPr>
        </a:p>
      </dgm:t>
    </dgm:pt>
    <dgm:pt modelId="{D0561D2A-2298-F649-BD9D-5E2D840C4A94}" type="sibTrans" cxnId="{72239C97-7CC5-8D4B-AFDC-42A555DED6E5}">
      <dgm:prSet/>
      <dgm:spPr/>
      <dgm:t>
        <a:bodyPr/>
        <a:lstStyle/>
        <a:p>
          <a:endParaRPr lang="en-US">
            <a:effectLst/>
          </a:endParaRPr>
        </a:p>
      </dgm:t>
    </dgm:pt>
    <dgm:pt modelId="{AFD3AC17-9D71-F841-A2FA-0347DE8BB592}">
      <dgm:prSet phldrT="[Text]" custT="1"/>
      <dgm:spPr/>
      <dgm:t>
        <a:bodyPr/>
        <a:lstStyle/>
        <a:p>
          <a:pPr rtl="0"/>
          <a:r>
            <a:rPr lang="en-US" sz="2400" b="1" u="sng">
              <a:effectLst/>
            </a:rPr>
            <a:t>Calcaneovalgus</a:t>
          </a:r>
          <a:endParaRPr lang="en-US" sz="2400" b="0" dirty="0">
            <a:effectLst/>
            <a:latin typeface="+mn-lt"/>
          </a:endParaRPr>
        </a:p>
      </dgm:t>
    </dgm:pt>
    <dgm:pt modelId="{39EE8FC4-6C4F-5640-AB2B-FB76F8766D36}" type="parTrans" cxnId="{02FCEAAB-47AD-FF40-88E1-DC8CD556BB92}">
      <dgm:prSet/>
      <dgm:spPr/>
      <dgm:t>
        <a:bodyPr/>
        <a:lstStyle/>
        <a:p>
          <a:endParaRPr lang="en-US">
            <a:effectLst/>
          </a:endParaRPr>
        </a:p>
      </dgm:t>
    </dgm:pt>
    <dgm:pt modelId="{58A15CCB-F187-0146-9E58-59D033902C68}" type="sibTrans" cxnId="{02FCEAAB-47AD-FF40-88E1-DC8CD556BB92}">
      <dgm:prSet/>
      <dgm:spPr/>
      <dgm:t>
        <a:bodyPr/>
        <a:lstStyle/>
        <a:p>
          <a:endParaRPr lang="en-US">
            <a:effectLst/>
          </a:endParaRPr>
        </a:p>
      </dgm:t>
    </dgm:pt>
    <dgm:pt modelId="{103ADF9D-3B1C-154F-AA8A-C5FA34EDF765}">
      <dgm:prSet phldrT="[Text]" custT="1"/>
      <dgm:spPr/>
      <dgm:t>
        <a:bodyPr/>
        <a:lstStyle/>
        <a:p>
          <a:pPr rtl="0"/>
          <a:r>
            <a:rPr lang="en-US" altLang="en-US" sz="1800" b="1" dirty="0" err="1">
              <a:effectLst/>
            </a:rPr>
            <a:t>Tibial</a:t>
          </a:r>
          <a:r>
            <a:rPr lang="en-US" altLang="en-US" sz="1600" dirty="0">
              <a:effectLst/>
            </a:rPr>
            <a:t> Nerve Injury</a:t>
          </a:r>
        </a:p>
        <a:p>
          <a:pPr rtl="0"/>
          <a:endParaRPr lang="en-US" altLang="en-US" sz="1400" dirty="0">
            <a:effectLst/>
          </a:endParaRPr>
        </a:p>
        <a:p>
          <a:pPr rtl="0"/>
          <a:endParaRPr lang="en-US" altLang="en-US" sz="900" dirty="0">
            <a:effectLst/>
          </a:endParaRPr>
        </a:p>
        <a:p>
          <a:pPr rtl="0"/>
          <a:r>
            <a:rPr lang="en-US" sz="1600" dirty="0">
              <a:effectLst/>
            </a:rPr>
            <a:t>The muscles of the </a:t>
          </a:r>
          <a:r>
            <a:rPr lang="en-US" sz="1600" u="sng" dirty="0">
              <a:effectLst/>
            </a:rPr>
            <a:t>posterior </a:t>
          </a:r>
          <a:r>
            <a:rPr lang="en-US" sz="1600" dirty="0">
              <a:effectLst/>
            </a:rPr>
            <a:t>compartments of the leg </a:t>
          </a:r>
          <a:r>
            <a:rPr lang="en-US" sz="1600" dirty="0"/>
            <a:t>and the </a:t>
          </a:r>
          <a:r>
            <a:rPr lang="en-US" sz="1600" u="sng" dirty="0"/>
            <a:t>sole</a:t>
          </a:r>
          <a:r>
            <a:rPr lang="en-US" sz="1600" dirty="0"/>
            <a:t> </a:t>
          </a:r>
          <a:r>
            <a:rPr lang="en-US" sz="1600" dirty="0">
              <a:effectLst/>
            </a:rPr>
            <a:t> are paralyzed</a:t>
          </a:r>
          <a:endParaRPr lang="ar-SA" sz="1600" dirty="0">
            <a:effectLst/>
          </a:endParaRPr>
        </a:p>
        <a:p>
          <a:pPr rtl="0"/>
          <a:endParaRPr lang="ar-SA" altLang="en-US" sz="1600" dirty="0">
            <a:effectLst/>
          </a:endParaRPr>
        </a:p>
        <a:p>
          <a:pPr rtl="0"/>
          <a:r>
            <a:rPr lang="en-US" sz="1600" u="sng" dirty="0">
              <a:effectLst/>
            </a:rPr>
            <a:t>Dorsiflex</a:t>
          </a:r>
          <a:r>
            <a:rPr lang="en-US" sz="1600" dirty="0">
              <a:effectLst/>
            </a:rPr>
            <a:t> the foot at the ankle joint</a:t>
          </a:r>
        </a:p>
        <a:p>
          <a:pPr rtl="0"/>
          <a:r>
            <a:rPr lang="en-US" sz="1600" dirty="0">
              <a:effectLst/>
            </a:rPr>
            <a:t>&amp;</a:t>
          </a:r>
        </a:p>
        <a:p>
          <a:pPr rtl="0"/>
          <a:r>
            <a:rPr lang="en-US" sz="1600" u="sng" dirty="0">
              <a:effectLst/>
            </a:rPr>
            <a:t>Evert</a:t>
          </a:r>
          <a:r>
            <a:rPr lang="en-US" sz="1600" dirty="0">
              <a:effectLst/>
            </a:rPr>
            <a:t> the foot  at the subtalar joint</a:t>
          </a:r>
          <a:endParaRPr lang="en-US" sz="1600" b="0" dirty="0">
            <a:effectLst/>
            <a:latin typeface="+mn-lt"/>
          </a:endParaRPr>
        </a:p>
      </dgm:t>
    </dgm:pt>
    <dgm:pt modelId="{46D060CC-7243-A445-9FEE-19154609BA33}" type="parTrans" cxnId="{A437810A-098E-8E4B-9270-4C9FDDDED67D}">
      <dgm:prSet/>
      <dgm:spPr/>
      <dgm:t>
        <a:bodyPr/>
        <a:lstStyle/>
        <a:p>
          <a:endParaRPr lang="en-US">
            <a:effectLst/>
          </a:endParaRPr>
        </a:p>
      </dgm:t>
    </dgm:pt>
    <dgm:pt modelId="{65437C6C-F945-354F-8530-83F243EED5DE}" type="sibTrans" cxnId="{A437810A-098E-8E4B-9270-4C9FDDDED67D}">
      <dgm:prSet/>
      <dgm:spPr/>
      <dgm:t>
        <a:bodyPr/>
        <a:lstStyle/>
        <a:p>
          <a:endParaRPr lang="en-US">
            <a:effectLst/>
          </a:endParaRPr>
        </a:p>
      </dgm:t>
    </dgm:pt>
    <dgm:pt modelId="{05A739AE-A8FA-E54F-A6D0-2EA615FA1B44}">
      <dgm:prSet phldrT="[Text]" custT="1"/>
      <dgm:spPr/>
      <dgm:t>
        <a:bodyPr/>
        <a:lstStyle/>
        <a:p>
          <a:pPr rtl="0"/>
          <a:r>
            <a:rPr lang="en-US" sz="2400" b="1" u="sng">
              <a:effectLst/>
            </a:rPr>
            <a:t>Equinovarus</a:t>
          </a:r>
          <a:endParaRPr lang="en-US" sz="2400" b="0" dirty="0">
            <a:effectLst/>
            <a:latin typeface="+mn-lt"/>
          </a:endParaRPr>
        </a:p>
      </dgm:t>
    </dgm:pt>
    <dgm:pt modelId="{8F2BA8D3-EF2B-374D-B15C-41C407811C8B}" type="sibTrans" cxnId="{56310DB3-DF92-BF45-925C-72E865F174B2}">
      <dgm:prSet/>
      <dgm:spPr/>
      <dgm:t>
        <a:bodyPr/>
        <a:lstStyle/>
        <a:p>
          <a:endParaRPr lang="en-US">
            <a:effectLst/>
          </a:endParaRPr>
        </a:p>
      </dgm:t>
    </dgm:pt>
    <dgm:pt modelId="{61E6282C-E140-0E47-A002-C11CC21BBA92}" type="parTrans" cxnId="{56310DB3-DF92-BF45-925C-72E865F174B2}">
      <dgm:prSet/>
      <dgm:spPr/>
      <dgm:t>
        <a:bodyPr/>
        <a:lstStyle/>
        <a:p>
          <a:endParaRPr lang="en-US">
            <a:effectLst/>
          </a:endParaRPr>
        </a:p>
      </dgm:t>
    </dgm:pt>
    <dgm:pt modelId="{B40217D7-2AC3-6F4D-A254-1B6075E0FE7C}" type="pres">
      <dgm:prSet presAssocID="{137C5A53-A830-6742-B36E-5B19C66B726B}" presName="Name0" presStyleCnt="0">
        <dgm:presLayoutVars>
          <dgm:dir/>
          <dgm:animLvl val="lvl"/>
          <dgm:resizeHandles val="exact"/>
        </dgm:presLayoutVars>
      </dgm:prSet>
      <dgm:spPr/>
    </dgm:pt>
    <dgm:pt modelId="{C9A6252D-D1A0-CC45-B111-58707E10F361}" type="pres">
      <dgm:prSet presAssocID="{05A739AE-A8FA-E54F-A6D0-2EA615FA1B44}" presName="compositeNode" presStyleCnt="0">
        <dgm:presLayoutVars>
          <dgm:bulletEnabled val="1"/>
        </dgm:presLayoutVars>
      </dgm:prSet>
      <dgm:spPr/>
    </dgm:pt>
    <dgm:pt modelId="{7E052170-3812-914E-B5F5-42D8162CDC16}" type="pres">
      <dgm:prSet presAssocID="{05A739AE-A8FA-E54F-A6D0-2EA615FA1B44}" presName="bgRect" presStyleLbl="node1" presStyleIdx="0" presStyleCnt="2"/>
      <dgm:spPr/>
    </dgm:pt>
    <dgm:pt modelId="{1FE4C485-75F6-7C4C-86F6-A0723F9BB698}" type="pres">
      <dgm:prSet presAssocID="{05A739AE-A8FA-E54F-A6D0-2EA615FA1B44}" presName="parentNode" presStyleLbl="node1" presStyleIdx="0" presStyleCnt="2">
        <dgm:presLayoutVars>
          <dgm:chMax val="0"/>
          <dgm:bulletEnabled val="1"/>
        </dgm:presLayoutVars>
      </dgm:prSet>
      <dgm:spPr/>
    </dgm:pt>
    <dgm:pt modelId="{F563FAD3-5C81-4D43-BF92-4E1302675761}" type="pres">
      <dgm:prSet presAssocID="{05A739AE-A8FA-E54F-A6D0-2EA615FA1B44}" presName="childNode" presStyleLbl="node1" presStyleIdx="0" presStyleCnt="2">
        <dgm:presLayoutVars>
          <dgm:bulletEnabled val="1"/>
        </dgm:presLayoutVars>
      </dgm:prSet>
      <dgm:spPr/>
    </dgm:pt>
    <dgm:pt modelId="{815E5F69-A7D6-7741-9346-619B43530DE2}" type="pres">
      <dgm:prSet presAssocID="{8F2BA8D3-EF2B-374D-B15C-41C407811C8B}" presName="hSp" presStyleCnt="0"/>
      <dgm:spPr/>
    </dgm:pt>
    <dgm:pt modelId="{8A4ED4D5-7A37-344E-9E25-F8A1C901156E}" type="pres">
      <dgm:prSet presAssocID="{8F2BA8D3-EF2B-374D-B15C-41C407811C8B}" presName="vProcSp" presStyleCnt="0"/>
      <dgm:spPr/>
    </dgm:pt>
    <dgm:pt modelId="{ED7BE918-BC63-864E-8198-A85012030BB4}" type="pres">
      <dgm:prSet presAssocID="{8F2BA8D3-EF2B-374D-B15C-41C407811C8B}" presName="vSp1" presStyleCnt="0"/>
      <dgm:spPr/>
    </dgm:pt>
    <dgm:pt modelId="{965BAFF6-9083-7141-BD84-3D9E5BE13BF8}" type="pres">
      <dgm:prSet presAssocID="{8F2BA8D3-EF2B-374D-B15C-41C407811C8B}" presName="simulatedConn" presStyleLbl="solidFgAcc1" presStyleIdx="0" presStyleCnt="1"/>
      <dgm:spPr/>
    </dgm:pt>
    <dgm:pt modelId="{5307DE56-0050-A645-9318-908F7936F5EF}" type="pres">
      <dgm:prSet presAssocID="{8F2BA8D3-EF2B-374D-B15C-41C407811C8B}" presName="vSp2" presStyleCnt="0"/>
      <dgm:spPr/>
    </dgm:pt>
    <dgm:pt modelId="{F01A5415-1011-C940-B184-CCD2125927DE}" type="pres">
      <dgm:prSet presAssocID="{8F2BA8D3-EF2B-374D-B15C-41C407811C8B}" presName="sibTrans" presStyleCnt="0"/>
      <dgm:spPr/>
    </dgm:pt>
    <dgm:pt modelId="{F3D8C57F-CF64-124A-A724-529430F01C7A}" type="pres">
      <dgm:prSet presAssocID="{AFD3AC17-9D71-F841-A2FA-0347DE8BB592}" presName="compositeNode" presStyleCnt="0">
        <dgm:presLayoutVars>
          <dgm:bulletEnabled val="1"/>
        </dgm:presLayoutVars>
      </dgm:prSet>
      <dgm:spPr/>
    </dgm:pt>
    <dgm:pt modelId="{44DBE356-722F-314F-B428-53FB4BF475AD}" type="pres">
      <dgm:prSet presAssocID="{AFD3AC17-9D71-F841-A2FA-0347DE8BB592}" presName="bgRect" presStyleLbl="node1" presStyleIdx="1" presStyleCnt="2"/>
      <dgm:spPr/>
    </dgm:pt>
    <dgm:pt modelId="{8F7773D7-C847-B141-8B05-1E6E685B6F29}" type="pres">
      <dgm:prSet presAssocID="{AFD3AC17-9D71-F841-A2FA-0347DE8BB592}" presName="parentNode" presStyleLbl="node1" presStyleIdx="1" presStyleCnt="2">
        <dgm:presLayoutVars>
          <dgm:chMax val="0"/>
          <dgm:bulletEnabled val="1"/>
        </dgm:presLayoutVars>
      </dgm:prSet>
      <dgm:spPr/>
    </dgm:pt>
    <dgm:pt modelId="{26460A7F-B779-D24C-B37C-F285BD1B58A7}" type="pres">
      <dgm:prSet presAssocID="{AFD3AC17-9D71-F841-A2FA-0347DE8BB592}" presName="childNode" presStyleLbl="node1" presStyleIdx="1" presStyleCnt="2">
        <dgm:presLayoutVars>
          <dgm:bulletEnabled val="1"/>
        </dgm:presLayoutVars>
      </dgm:prSet>
      <dgm:spPr/>
    </dgm:pt>
  </dgm:ptLst>
  <dgm:cxnLst>
    <dgm:cxn modelId="{28ACAFD7-0079-9F46-86FE-DB0694030D58}" type="presOf" srcId="{05A739AE-A8FA-E54F-A6D0-2EA615FA1B44}" destId="{1FE4C485-75F6-7C4C-86F6-A0723F9BB698}" srcOrd="1" destOrd="0" presId="urn:microsoft.com/office/officeart/2005/8/layout/hProcess7"/>
    <dgm:cxn modelId="{02FCEAAB-47AD-FF40-88E1-DC8CD556BB92}" srcId="{137C5A53-A830-6742-B36E-5B19C66B726B}" destId="{AFD3AC17-9D71-F841-A2FA-0347DE8BB592}" srcOrd="1" destOrd="0" parTransId="{39EE8FC4-6C4F-5640-AB2B-FB76F8766D36}" sibTransId="{58A15CCB-F187-0146-9E58-59D033902C68}"/>
    <dgm:cxn modelId="{EFEE3031-4AFB-F64C-8B3E-C263A78AB8DD}" type="presOf" srcId="{AFD3AC17-9D71-F841-A2FA-0347DE8BB592}" destId="{8F7773D7-C847-B141-8B05-1E6E685B6F29}" srcOrd="1" destOrd="0" presId="urn:microsoft.com/office/officeart/2005/8/layout/hProcess7"/>
    <dgm:cxn modelId="{56310DB3-DF92-BF45-925C-72E865F174B2}" srcId="{137C5A53-A830-6742-B36E-5B19C66B726B}" destId="{05A739AE-A8FA-E54F-A6D0-2EA615FA1B44}" srcOrd="0" destOrd="0" parTransId="{61E6282C-E140-0E47-A002-C11CC21BBA92}" sibTransId="{8F2BA8D3-EF2B-374D-B15C-41C407811C8B}"/>
    <dgm:cxn modelId="{A437810A-098E-8E4B-9270-4C9FDDDED67D}" srcId="{AFD3AC17-9D71-F841-A2FA-0347DE8BB592}" destId="{103ADF9D-3B1C-154F-AA8A-C5FA34EDF765}" srcOrd="0" destOrd="0" parTransId="{46D060CC-7243-A445-9FEE-19154609BA33}" sibTransId="{65437C6C-F945-354F-8530-83F243EED5DE}"/>
    <dgm:cxn modelId="{038D3300-F27C-B44A-BE86-6A5FDC33E30F}" type="presOf" srcId="{AFD3AC17-9D71-F841-A2FA-0347DE8BB592}" destId="{44DBE356-722F-314F-B428-53FB4BF475AD}" srcOrd="0" destOrd="0" presId="urn:microsoft.com/office/officeart/2005/8/layout/hProcess7"/>
    <dgm:cxn modelId="{2AE52208-C9AF-3E4B-9BF5-6D54126C0BB6}" type="presOf" srcId="{137C5A53-A830-6742-B36E-5B19C66B726B}" destId="{B40217D7-2AC3-6F4D-A254-1B6075E0FE7C}" srcOrd="0" destOrd="0" presId="urn:microsoft.com/office/officeart/2005/8/layout/hProcess7"/>
    <dgm:cxn modelId="{72239C97-7CC5-8D4B-AFDC-42A555DED6E5}" srcId="{05A739AE-A8FA-E54F-A6D0-2EA615FA1B44}" destId="{901C594E-6F94-DD47-938F-FF67330DDE44}" srcOrd="0" destOrd="0" parTransId="{A2C6B34D-16BD-2449-9E88-ABA1D2F2370B}" sibTransId="{D0561D2A-2298-F649-BD9D-5E2D840C4A94}"/>
    <dgm:cxn modelId="{03A7BABD-8416-784E-98B1-0C5E3DA1D172}" type="presOf" srcId="{901C594E-6F94-DD47-938F-FF67330DDE44}" destId="{F563FAD3-5C81-4D43-BF92-4E1302675761}" srcOrd="0" destOrd="0" presId="urn:microsoft.com/office/officeart/2005/8/layout/hProcess7"/>
    <dgm:cxn modelId="{F3820B51-E9D0-F14A-89B3-F5BBC2781B64}" type="presOf" srcId="{05A739AE-A8FA-E54F-A6D0-2EA615FA1B44}" destId="{7E052170-3812-914E-B5F5-42D8162CDC16}" srcOrd="0" destOrd="0" presId="urn:microsoft.com/office/officeart/2005/8/layout/hProcess7"/>
    <dgm:cxn modelId="{9E256108-2E19-0243-95E5-5FF5581169BF}" type="presOf" srcId="{103ADF9D-3B1C-154F-AA8A-C5FA34EDF765}" destId="{26460A7F-B779-D24C-B37C-F285BD1B58A7}" srcOrd="0" destOrd="0" presId="urn:microsoft.com/office/officeart/2005/8/layout/hProcess7"/>
    <dgm:cxn modelId="{0FB9CA12-BCAA-6B4E-BC55-BD8CB2E36E32}" type="presParOf" srcId="{B40217D7-2AC3-6F4D-A254-1B6075E0FE7C}" destId="{C9A6252D-D1A0-CC45-B111-58707E10F361}" srcOrd="0" destOrd="0" presId="urn:microsoft.com/office/officeart/2005/8/layout/hProcess7"/>
    <dgm:cxn modelId="{3D6A64D0-1AD4-2942-9772-787071E102E6}" type="presParOf" srcId="{C9A6252D-D1A0-CC45-B111-58707E10F361}" destId="{7E052170-3812-914E-B5F5-42D8162CDC16}" srcOrd="0" destOrd="0" presId="urn:microsoft.com/office/officeart/2005/8/layout/hProcess7"/>
    <dgm:cxn modelId="{B2503D7A-1C37-974D-8903-AA8384CE8992}" type="presParOf" srcId="{C9A6252D-D1A0-CC45-B111-58707E10F361}" destId="{1FE4C485-75F6-7C4C-86F6-A0723F9BB698}" srcOrd="1" destOrd="0" presId="urn:microsoft.com/office/officeart/2005/8/layout/hProcess7"/>
    <dgm:cxn modelId="{9C774A64-F05A-5043-B0E9-128E9B7A3360}" type="presParOf" srcId="{C9A6252D-D1A0-CC45-B111-58707E10F361}" destId="{F563FAD3-5C81-4D43-BF92-4E1302675761}" srcOrd="2" destOrd="0" presId="urn:microsoft.com/office/officeart/2005/8/layout/hProcess7"/>
    <dgm:cxn modelId="{F65F6D28-735E-5B40-B7B2-ED2138ED51E9}" type="presParOf" srcId="{B40217D7-2AC3-6F4D-A254-1B6075E0FE7C}" destId="{815E5F69-A7D6-7741-9346-619B43530DE2}" srcOrd="1" destOrd="0" presId="urn:microsoft.com/office/officeart/2005/8/layout/hProcess7"/>
    <dgm:cxn modelId="{7F8650FD-C7F2-8746-8223-AF3D5CD33144}" type="presParOf" srcId="{B40217D7-2AC3-6F4D-A254-1B6075E0FE7C}" destId="{8A4ED4D5-7A37-344E-9E25-F8A1C901156E}" srcOrd="2" destOrd="0" presId="urn:microsoft.com/office/officeart/2005/8/layout/hProcess7"/>
    <dgm:cxn modelId="{DAD6316F-4828-3B47-95D0-7F994F487BAB}" type="presParOf" srcId="{8A4ED4D5-7A37-344E-9E25-F8A1C901156E}" destId="{ED7BE918-BC63-864E-8198-A85012030BB4}" srcOrd="0" destOrd="0" presId="urn:microsoft.com/office/officeart/2005/8/layout/hProcess7"/>
    <dgm:cxn modelId="{CD672488-519F-3F48-9B7E-4F39E2E1C9BA}" type="presParOf" srcId="{8A4ED4D5-7A37-344E-9E25-F8A1C901156E}" destId="{965BAFF6-9083-7141-BD84-3D9E5BE13BF8}" srcOrd="1" destOrd="0" presId="urn:microsoft.com/office/officeart/2005/8/layout/hProcess7"/>
    <dgm:cxn modelId="{5A2CA32F-6A62-254B-B4C3-563586A072C1}" type="presParOf" srcId="{8A4ED4D5-7A37-344E-9E25-F8A1C901156E}" destId="{5307DE56-0050-A645-9318-908F7936F5EF}" srcOrd="2" destOrd="0" presId="urn:microsoft.com/office/officeart/2005/8/layout/hProcess7"/>
    <dgm:cxn modelId="{A61F2601-CEDE-614C-B611-A9CC6A588900}" type="presParOf" srcId="{B40217D7-2AC3-6F4D-A254-1B6075E0FE7C}" destId="{F01A5415-1011-C940-B184-CCD2125927DE}" srcOrd="3" destOrd="0" presId="urn:microsoft.com/office/officeart/2005/8/layout/hProcess7"/>
    <dgm:cxn modelId="{F391F614-D2D7-4E4C-8010-A13586433929}" type="presParOf" srcId="{B40217D7-2AC3-6F4D-A254-1B6075E0FE7C}" destId="{F3D8C57F-CF64-124A-A724-529430F01C7A}" srcOrd="4" destOrd="0" presId="urn:microsoft.com/office/officeart/2005/8/layout/hProcess7"/>
    <dgm:cxn modelId="{C175088C-EB17-EA4E-AF97-F9C2FB2F15A0}" type="presParOf" srcId="{F3D8C57F-CF64-124A-A724-529430F01C7A}" destId="{44DBE356-722F-314F-B428-53FB4BF475AD}" srcOrd="0" destOrd="0" presId="urn:microsoft.com/office/officeart/2005/8/layout/hProcess7"/>
    <dgm:cxn modelId="{F84581CF-7577-FD4E-B58B-0599018D40F6}" type="presParOf" srcId="{F3D8C57F-CF64-124A-A724-529430F01C7A}" destId="{8F7773D7-C847-B141-8B05-1E6E685B6F29}" srcOrd="1" destOrd="0" presId="urn:microsoft.com/office/officeart/2005/8/layout/hProcess7"/>
    <dgm:cxn modelId="{FDA5A32D-2759-3C4A-B4F0-75567640C189}" type="presParOf" srcId="{F3D8C57F-CF64-124A-A724-529430F01C7A}" destId="{26460A7F-B779-D24C-B37C-F285BD1B58A7}"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C9E5F-BD69-48F1-AED2-8604733EDCD7}">
      <dsp:nvSpPr>
        <dsp:cNvPr id="0" name=""/>
        <dsp:cNvSpPr/>
      </dsp:nvSpPr>
      <dsp:spPr>
        <a:xfrm>
          <a:off x="1798207" y="3154277"/>
          <a:ext cx="2103647" cy="1813711"/>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3-Common Peroneal </a:t>
          </a:r>
        </a:p>
      </dsp:txBody>
      <dsp:txXfrm>
        <a:off x="2124654" y="3435731"/>
        <a:ext cx="1450754" cy="1250803"/>
      </dsp:txXfrm>
    </dsp:sp>
    <dsp:sp modelId="{12E7D222-EFBB-4053-B5F3-D495B7AA5001}">
      <dsp:nvSpPr>
        <dsp:cNvPr id="0" name=""/>
        <dsp:cNvSpPr/>
      </dsp:nvSpPr>
      <dsp:spPr>
        <a:xfrm>
          <a:off x="1852857" y="3954993"/>
          <a:ext cx="246298" cy="21227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4107BAE-3687-43E7-84F5-6661955C5C80}">
      <dsp:nvSpPr>
        <dsp:cNvPr id="0" name=""/>
        <dsp:cNvSpPr/>
      </dsp:nvSpPr>
      <dsp:spPr>
        <a:xfrm>
          <a:off x="0" y="2180096"/>
          <a:ext cx="2103647" cy="1813711"/>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AABADC6-BC1C-4626-9437-DE585F71A6E5}">
      <dsp:nvSpPr>
        <dsp:cNvPr id="0" name=""/>
        <dsp:cNvSpPr/>
      </dsp:nvSpPr>
      <dsp:spPr>
        <a:xfrm>
          <a:off x="1432127" y="3754215"/>
          <a:ext cx="246298" cy="21227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1654372"/>
              <a:satOff val="9289"/>
              <a:lumOff val="-43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BD63C78-C34C-4750-8A19-E4FFEAF5A9FA}">
      <dsp:nvSpPr>
        <dsp:cNvPr id="0" name=""/>
        <dsp:cNvSpPr/>
      </dsp:nvSpPr>
      <dsp:spPr>
        <a:xfrm>
          <a:off x="3590425" y="2158532"/>
          <a:ext cx="2103647" cy="1813711"/>
        </a:xfrm>
        <a:prstGeom prst="hexagon">
          <a:avLst>
            <a:gd name="adj" fmla="val 25000"/>
            <a:gd name="vf" fmla="val 115470"/>
          </a:avLst>
        </a:prstGeom>
        <a:gradFill rotWithShape="0">
          <a:gsLst>
            <a:gs pos="0">
              <a:schemeClr val="accent4">
                <a:hueOff val="-4135930"/>
                <a:satOff val="23223"/>
                <a:lumOff val="-1078"/>
                <a:alphaOff val="0"/>
                <a:satMod val="103000"/>
                <a:lumMod val="102000"/>
                <a:tint val="94000"/>
              </a:schemeClr>
            </a:gs>
            <a:gs pos="50000">
              <a:schemeClr val="accent4">
                <a:hueOff val="-4135930"/>
                <a:satOff val="23223"/>
                <a:lumOff val="-1078"/>
                <a:alphaOff val="0"/>
                <a:satMod val="110000"/>
                <a:lumMod val="100000"/>
                <a:shade val="100000"/>
              </a:schemeClr>
            </a:gs>
            <a:gs pos="100000">
              <a:schemeClr val="accent4">
                <a:hueOff val="-4135930"/>
                <a:satOff val="23223"/>
                <a:lumOff val="-1078"/>
                <a:alphaOff val="0"/>
                <a:lumMod val="99000"/>
                <a:satMod val="120000"/>
                <a:shade val="78000"/>
              </a:schemeClr>
            </a:gs>
          </a:gsLst>
          <a:lin ang="5400000" scaled="0"/>
        </a:gradFill>
        <a:ln w="6350" cap="flat" cmpd="sng" algn="ctr">
          <a:solidFill>
            <a:schemeClr val="accent4">
              <a:hueOff val="-4135930"/>
              <a:satOff val="23223"/>
              <a:lumOff val="-107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40640" rIns="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effectLst>
                <a:outerShdw blurRad="38100" dist="38100" dir="2700000" algn="tl">
                  <a:srgbClr val="000000">
                    <a:alpha val="43137"/>
                  </a:srgbClr>
                </a:outerShdw>
              </a:effectLst>
            </a:rPr>
            <a:t>2-Tibial </a:t>
          </a:r>
          <a:endParaRPr lang="en-US" sz="3200" kern="1200" dirty="0">
            <a:solidFill>
              <a:schemeClr val="tx1"/>
            </a:solidFill>
          </a:endParaRPr>
        </a:p>
      </dsp:txBody>
      <dsp:txXfrm>
        <a:off x="3916872" y="2439986"/>
        <a:ext cx="1450754" cy="1250803"/>
      </dsp:txXfrm>
    </dsp:sp>
    <dsp:sp modelId="{8EBDF24C-3E76-41CA-90A8-D85B4E131A44}">
      <dsp:nvSpPr>
        <dsp:cNvPr id="0" name=""/>
        <dsp:cNvSpPr/>
      </dsp:nvSpPr>
      <dsp:spPr>
        <a:xfrm>
          <a:off x="5028541" y="3730735"/>
          <a:ext cx="246298" cy="21227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3308744"/>
              <a:satOff val="18578"/>
              <a:lumOff val="-86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0EFFC22-6519-4E86-A83E-795FB88FFD97}">
      <dsp:nvSpPr>
        <dsp:cNvPr id="0" name=""/>
        <dsp:cNvSpPr/>
      </dsp:nvSpPr>
      <dsp:spPr>
        <a:xfrm>
          <a:off x="5382643" y="3154277"/>
          <a:ext cx="2103647" cy="1813711"/>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4">
              <a:hueOff val="-4135930"/>
              <a:satOff val="23223"/>
              <a:lumOff val="-107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618D53D-70DB-49E4-80C0-9D1568D33344}">
      <dsp:nvSpPr>
        <dsp:cNvPr id="0" name=""/>
        <dsp:cNvSpPr/>
      </dsp:nvSpPr>
      <dsp:spPr>
        <a:xfrm>
          <a:off x="5437293" y="3954993"/>
          <a:ext cx="246298" cy="21227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4963116"/>
              <a:satOff val="27867"/>
              <a:lumOff val="-129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FE80025-BE85-45FD-AB74-B450810A0718}">
      <dsp:nvSpPr>
        <dsp:cNvPr id="0" name=""/>
        <dsp:cNvSpPr/>
      </dsp:nvSpPr>
      <dsp:spPr>
        <a:xfrm>
          <a:off x="1798207" y="1167101"/>
          <a:ext cx="2103647" cy="1813711"/>
        </a:xfrm>
        <a:prstGeom prst="hexagon">
          <a:avLst>
            <a:gd name="adj" fmla="val 25000"/>
            <a:gd name="vf" fmla="val 115470"/>
          </a:avLst>
        </a:prstGeom>
        <a:gradFill rotWithShape="0">
          <a:gsLst>
            <a:gs pos="0">
              <a:schemeClr val="accent4">
                <a:hueOff val="-8271860"/>
                <a:satOff val="46445"/>
                <a:lumOff val="-2156"/>
                <a:alphaOff val="0"/>
                <a:satMod val="103000"/>
                <a:lumMod val="102000"/>
                <a:tint val="94000"/>
              </a:schemeClr>
            </a:gs>
            <a:gs pos="50000">
              <a:schemeClr val="accent4">
                <a:hueOff val="-8271860"/>
                <a:satOff val="46445"/>
                <a:lumOff val="-2156"/>
                <a:alphaOff val="0"/>
                <a:satMod val="110000"/>
                <a:lumMod val="100000"/>
                <a:shade val="100000"/>
              </a:schemeClr>
            </a:gs>
            <a:gs pos="100000">
              <a:schemeClr val="accent4">
                <a:hueOff val="-8271860"/>
                <a:satOff val="46445"/>
                <a:lumOff val="-2156"/>
                <a:alphaOff val="0"/>
                <a:lumMod val="99000"/>
                <a:satMod val="120000"/>
                <a:shade val="78000"/>
              </a:schemeClr>
            </a:gs>
          </a:gsLst>
          <a:lin ang="5400000" scaled="0"/>
        </a:gradFill>
        <a:ln w="6350" cap="flat" cmpd="sng" algn="ctr">
          <a:solidFill>
            <a:schemeClr val="accent4">
              <a:hueOff val="-8271860"/>
              <a:satOff val="46445"/>
              <a:lumOff val="-215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5560" rIns="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lumMod val="50000"/>
                </a:schemeClr>
              </a:solidFill>
            </a:rPr>
            <a:t>1- in thigh (before It divides)</a:t>
          </a:r>
          <a:endParaRPr lang="en-US" sz="2800" kern="1200" dirty="0">
            <a:solidFill>
              <a:schemeClr val="tx1"/>
            </a:solidFill>
          </a:endParaRPr>
        </a:p>
      </dsp:txBody>
      <dsp:txXfrm>
        <a:off x="2124654" y="1448555"/>
        <a:ext cx="1450754" cy="1250803"/>
      </dsp:txXfrm>
    </dsp:sp>
    <dsp:sp modelId="{9BC8E5B0-BA9D-408B-9D91-B9A605421851}">
      <dsp:nvSpPr>
        <dsp:cNvPr id="0" name=""/>
        <dsp:cNvSpPr/>
      </dsp:nvSpPr>
      <dsp:spPr>
        <a:xfrm>
          <a:off x="3224345" y="1206394"/>
          <a:ext cx="246298" cy="21227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6617488"/>
              <a:satOff val="37156"/>
              <a:lumOff val="-172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A70779F-FA48-4EBB-B1C0-CEBA38043F46}">
      <dsp:nvSpPr>
        <dsp:cNvPr id="0" name=""/>
        <dsp:cNvSpPr/>
      </dsp:nvSpPr>
      <dsp:spPr>
        <a:xfrm>
          <a:off x="3590425" y="176148"/>
          <a:ext cx="2103647" cy="1813711"/>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4">
              <a:hueOff val="-8271860"/>
              <a:satOff val="46445"/>
              <a:lumOff val="-215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FE6241D-E5CF-44C5-8253-A075A8F51423}">
      <dsp:nvSpPr>
        <dsp:cNvPr id="0" name=""/>
        <dsp:cNvSpPr/>
      </dsp:nvSpPr>
      <dsp:spPr>
        <a:xfrm>
          <a:off x="3652561" y="972552"/>
          <a:ext cx="246298" cy="212278"/>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8271860"/>
              <a:satOff val="46445"/>
              <a:lumOff val="-215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D0413-1CFB-4851-9D6D-046DBCA25112}">
      <dsp:nvSpPr>
        <dsp:cNvPr id="0" name=""/>
        <dsp:cNvSpPr/>
      </dsp:nvSpPr>
      <dsp:spPr>
        <a:xfrm>
          <a:off x="2534" y="539928"/>
          <a:ext cx="2841466" cy="7561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1">
            <a:lnSpc>
              <a:spcPct val="90000"/>
            </a:lnSpc>
            <a:spcBef>
              <a:spcPct val="0"/>
            </a:spcBef>
            <a:spcAft>
              <a:spcPct val="35000"/>
            </a:spcAft>
            <a:buNone/>
          </a:pPr>
          <a:r>
            <a:rPr lang="en-US" sz="3600" kern="1200" dirty="0"/>
            <a:t>cutaneous</a:t>
          </a:r>
          <a:endParaRPr lang="ar-SA" sz="4400" kern="1200" dirty="0"/>
        </a:p>
      </dsp:txBody>
      <dsp:txXfrm>
        <a:off x="24680" y="562074"/>
        <a:ext cx="2797174" cy="711836"/>
      </dsp:txXfrm>
    </dsp:sp>
    <dsp:sp modelId="{157A09CC-1637-4551-903D-CB120CD93576}">
      <dsp:nvSpPr>
        <dsp:cNvPr id="0" name=""/>
        <dsp:cNvSpPr/>
      </dsp:nvSpPr>
      <dsp:spPr>
        <a:xfrm>
          <a:off x="286681" y="1296057"/>
          <a:ext cx="284146" cy="1064889"/>
        </a:xfrm>
        <a:custGeom>
          <a:avLst/>
          <a:gdLst/>
          <a:ahLst/>
          <a:cxnLst/>
          <a:rect l="0" t="0" r="0" b="0"/>
          <a:pathLst>
            <a:path>
              <a:moveTo>
                <a:pt x="0" y="0"/>
              </a:moveTo>
              <a:lnTo>
                <a:pt x="0" y="1064889"/>
              </a:lnTo>
              <a:lnTo>
                <a:pt x="284146" y="106488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74451-F028-48A9-BBD5-C4E25C093BF4}">
      <dsp:nvSpPr>
        <dsp:cNvPr id="0" name=""/>
        <dsp:cNvSpPr/>
      </dsp:nvSpPr>
      <dsp:spPr>
        <a:xfrm>
          <a:off x="570828" y="1651020"/>
          <a:ext cx="2271764" cy="14198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en-US" sz="1800" kern="1200" dirty="0">
              <a:solidFill>
                <a:srgbClr val="92D050"/>
              </a:solidFill>
            </a:rPr>
            <a:t>(all sciatic branches) </a:t>
          </a:r>
          <a:r>
            <a:rPr lang="en-US" sz="1800" kern="1200" dirty="0"/>
            <a:t>To the </a:t>
          </a:r>
          <a:r>
            <a:rPr lang="en-US" sz="1800" kern="1200" dirty="0">
              <a:solidFill>
                <a:schemeClr val="tx1"/>
              </a:solidFill>
            </a:rPr>
            <a:t>skin </a:t>
          </a:r>
          <a:r>
            <a:rPr lang="en-US" sz="1800" kern="1200" dirty="0"/>
            <a:t>of all </a:t>
          </a:r>
          <a:r>
            <a:rPr lang="en-US" sz="1800" kern="1200" dirty="0">
              <a:solidFill>
                <a:srgbClr val="FF0000"/>
              </a:solidFill>
            </a:rPr>
            <a:t>leg &amp; foot</a:t>
          </a:r>
          <a:r>
            <a:rPr lang="ar-SA" sz="1800" kern="1200" dirty="0">
              <a:solidFill>
                <a:srgbClr val="FF0000"/>
              </a:solidFill>
            </a:rPr>
            <a:t> </a:t>
          </a:r>
        </a:p>
      </dsp:txBody>
      <dsp:txXfrm>
        <a:off x="612414" y="1692606"/>
        <a:ext cx="2188592" cy="1336680"/>
      </dsp:txXfrm>
    </dsp:sp>
    <dsp:sp modelId="{9DFF1873-764C-4CF4-9086-0A8DCE9EFBEB}">
      <dsp:nvSpPr>
        <dsp:cNvPr id="0" name=""/>
        <dsp:cNvSpPr/>
      </dsp:nvSpPr>
      <dsp:spPr>
        <a:xfrm>
          <a:off x="286681" y="1296057"/>
          <a:ext cx="284146" cy="2839705"/>
        </a:xfrm>
        <a:custGeom>
          <a:avLst/>
          <a:gdLst/>
          <a:ahLst/>
          <a:cxnLst/>
          <a:rect l="0" t="0" r="0" b="0"/>
          <a:pathLst>
            <a:path>
              <a:moveTo>
                <a:pt x="0" y="0"/>
              </a:moveTo>
              <a:lnTo>
                <a:pt x="0" y="2839705"/>
              </a:lnTo>
              <a:lnTo>
                <a:pt x="284146" y="283970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9EA75E-29F7-49C1-9BD0-0F137C9041BA}">
      <dsp:nvSpPr>
        <dsp:cNvPr id="0" name=""/>
        <dsp:cNvSpPr/>
      </dsp:nvSpPr>
      <dsp:spPr>
        <a:xfrm>
          <a:off x="570828" y="3425836"/>
          <a:ext cx="2271764" cy="14198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endParaRPr lang="en-US" sz="1800" kern="1200" dirty="0"/>
        </a:p>
        <a:p>
          <a:pPr marL="0" lvl="0" indent="0" algn="ctr" defTabSz="800100" rtl="1">
            <a:lnSpc>
              <a:spcPct val="90000"/>
            </a:lnSpc>
            <a:spcBef>
              <a:spcPct val="0"/>
            </a:spcBef>
            <a:spcAft>
              <a:spcPct val="35000"/>
            </a:spcAft>
            <a:buNone/>
          </a:pPr>
          <a:r>
            <a:rPr lang="en-US" sz="1800" kern="1200" dirty="0"/>
            <a:t>Areas supplied by </a:t>
          </a:r>
          <a:r>
            <a:rPr lang="en-US" sz="1800" kern="1200" dirty="0">
              <a:solidFill>
                <a:srgbClr val="FF0000"/>
              </a:solidFill>
            </a:rPr>
            <a:t>saphenous nerve </a:t>
          </a:r>
          <a:r>
            <a:rPr lang="en-US" sz="1800" kern="1200" dirty="0"/>
            <a:t>(branch of femoral nerve )</a:t>
          </a:r>
          <a:endParaRPr lang="ar-SA" sz="1800" kern="1200" dirty="0"/>
        </a:p>
      </dsp:txBody>
      <dsp:txXfrm>
        <a:off x="612414" y="3467422"/>
        <a:ext cx="2188592" cy="1336680"/>
      </dsp:txXfrm>
    </dsp:sp>
    <dsp:sp modelId="{08082AFC-DFB6-4228-9D32-FD43F9A891DD}">
      <dsp:nvSpPr>
        <dsp:cNvPr id="0" name=""/>
        <dsp:cNvSpPr/>
      </dsp:nvSpPr>
      <dsp:spPr>
        <a:xfrm>
          <a:off x="3553927" y="539928"/>
          <a:ext cx="2841466" cy="75612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1">
            <a:lnSpc>
              <a:spcPct val="90000"/>
            </a:lnSpc>
            <a:spcBef>
              <a:spcPct val="0"/>
            </a:spcBef>
            <a:spcAft>
              <a:spcPct val="35000"/>
            </a:spcAft>
            <a:buNone/>
          </a:pPr>
          <a:r>
            <a:rPr lang="en-US" sz="3600" kern="1200" dirty="0"/>
            <a:t>Muscular</a:t>
          </a:r>
          <a:endParaRPr lang="ar-SA" sz="3600" kern="1200" dirty="0"/>
        </a:p>
      </dsp:txBody>
      <dsp:txXfrm>
        <a:off x="3576073" y="562074"/>
        <a:ext cx="2797174" cy="711836"/>
      </dsp:txXfrm>
    </dsp:sp>
    <dsp:sp modelId="{4E560F84-B521-46DE-A4A0-76782045715A}">
      <dsp:nvSpPr>
        <dsp:cNvPr id="0" name=""/>
        <dsp:cNvSpPr/>
      </dsp:nvSpPr>
      <dsp:spPr>
        <a:xfrm>
          <a:off x="3838074" y="1296057"/>
          <a:ext cx="284146" cy="1064889"/>
        </a:xfrm>
        <a:custGeom>
          <a:avLst/>
          <a:gdLst/>
          <a:ahLst/>
          <a:cxnLst/>
          <a:rect l="0" t="0" r="0" b="0"/>
          <a:pathLst>
            <a:path>
              <a:moveTo>
                <a:pt x="0" y="0"/>
              </a:moveTo>
              <a:lnTo>
                <a:pt x="0" y="1064889"/>
              </a:lnTo>
              <a:lnTo>
                <a:pt x="284146" y="106488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31B12-743B-4982-AB2F-738E1B07F8A4}">
      <dsp:nvSpPr>
        <dsp:cNvPr id="0" name=""/>
        <dsp:cNvSpPr/>
      </dsp:nvSpPr>
      <dsp:spPr>
        <a:xfrm>
          <a:off x="4122221" y="1651020"/>
          <a:ext cx="2271764" cy="14198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To Hamstrings </a:t>
          </a:r>
        </a:p>
        <a:p>
          <a:pPr marL="0" lvl="0" indent="0" algn="ctr" defTabSz="800100" rtl="1">
            <a:lnSpc>
              <a:spcPct val="90000"/>
            </a:lnSpc>
            <a:spcBef>
              <a:spcPct val="0"/>
            </a:spcBef>
            <a:spcAft>
              <a:spcPct val="35000"/>
            </a:spcAft>
            <a:buNone/>
          </a:pPr>
          <a:r>
            <a:rPr lang="en-US" sz="1600" kern="1200" dirty="0"/>
            <a:t>(Flexors of knee &amp; extensors of hip)</a:t>
          </a:r>
        </a:p>
      </dsp:txBody>
      <dsp:txXfrm>
        <a:off x="4163807" y="1692606"/>
        <a:ext cx="2188592" cy="1336680"/>
      </dsp:txXfrm>
    </dsp:sp>
    <dsp:sp modelId="{704F2C82-5021-4878-86EC-9CB940C1816C}">
      <dsp:nvSpPr>
        <dsp:cNvPr id="0" name=""/>
        <dsp:cNvSpPr/>
      </dsp:nvSpPr>
      <dsp:spPr>
        <a:xfrm>
          <a:off x="3838074" y="1296057"/>
          <a:ext cx="284146" cy="2916164"/>
        </a:xfrm>
        <a:custGeom>
          <a:avLst/>
          <a:gdLst/>
          <a:ahLst/>
          <a:cxnLst/>
          <a:rect l="0" t="0" r="0" b="0"/>
          <a:pathLst>
            <a:path>
              <a:moveTo>
                <a:pt x="0" y="0"/>
              </a:moveTo>
              <a:lnTo>
                <a:pt x="0" y="2916164"/>
              </a:lnTo>
              <a:lnTo>
                <a:pt x="284146" y="291616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F7BBA2-B66F-48C4-AAD5-177928BFEC2C}">
      <dsp:nvSpPr>
        <dsp:cNvPr id="0" name=""/>
        <dsp:cNvSpPr/>
      </dsp:nvSpPr>
      <dsp:spPr>
        <a:xfrm>
          <a:off x="4122221" y="3425836"/>
          <a:ext cx="2271764" cy="157277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endParaRPr lang="en-US" sz="1800" kern="1200" dirty="0">
            <a:solidFill>
              <a:srgbClr val="FF0000"/>
            </a:solidFill>
          </a:endParaRPr>
        </a:p>
        <a:p>
          <a:pPr marL="0" lvl="0" indent="0" algn="ctr" defTabSz="800100" rtl="1">
            <a:lnSpc>
              <a:spcPct val="90000"/>
            </a:lnSpc>
            <a:spcBef>
              <a:spcPct val="0"/>
            </a:spcBef>
            <a:spcAft>
              <a:spcPct val="35000"/>
            </a:spcAft>
            <a:buNone/>
          </a:pPr>
          <a:r>
            <a:rPr lang="en-US" sz="1800" kern="1200" dirty="0">
              <a:solidFill>
                <a:schemeClr val="tx1"/>
              </a:solidFill>
            </a:rPr>
            <a:t>The</a:t>
          </a:r>
          <a:r>
            <a:rPr lang="en-US" sz="1800" kern="1200" dirty="0">
              <a:solidFill>
                <a:srgbClr val="FF0000"/>
              </a:solidFill>
            </a:rPr>
            <a:t> short head of biceps </a:t>
          </a:r>
          <a:r>
            <a:rPr lang="en-US" sz="1800" kern="1200" dirty="0">
              <a:solidFill>
                <a:schemeClr val="tx1"/>
              </a:solidFill>
            </a:rPr>
            <a:t>receives its branch from </a:t>
          </a:r>
          <a:r>
            <a:rPr lang="en-US" sz="1800" kern="1200" dirty="0">
              <a:solidFill>
                <a:schemeClr val="tx1">
                  <a:lumMod val="95000"/>
                  <a:lumOff val="5000"/>
                </a:schemeClr>
              </a:solidFill>
            </a:rPr>
            <a:t>lateral popliteal </a:t>
          </a:r>
          <a:r>
            <a:rPr lang="en-US" sz="1800" kern="1200" dirty="0">
              <a:solidFill>
                <a:srgbClr val="FF0000"/>
              </a:solidFill>
            </a:rPr>
            <a:t>(common peroneal part)</a:t>
          </a:r>
          <a:endParaRPr lang="ar-SA" sz="1800" kern="1200" dirty="0">
            <a:solidFill>
              <a:schemeClr val="tx1"/>
            </a:solidFill>
          </a:endParaRPr>
        </a:p>
      </dsp:txBody>
      <dsp:txXfrm>
        <a:off x="4168286" y="3471901"/>
        <a:ext cx="2179634" cy="1480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52170-3812-914E-B5F5-42D8162CDC16}">
      <dsp:nvSpPr>
        <dsp:cNvPr id="0" name=""/>
        <dsp:cNvSpPr/>
      </dsp:nvSpPr>
      <dsp:spPr>
        <a:xfrm>
          <a:off x="1320" y="0"/>
          <a:ext cx="3363038" cy="3416140"/>
        </a:xfrm>
        <a:prstGeom prst="roundRect">
          <a:avLst>
            <a:gd name="adj" fmla="val 5000"/>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106680" bIns="0" numCol="1" spcCol="1270" anchor="t" anchorCtr="0">
          <a:noAutofit/>
        </a:bodyPr>
        <a:lstStyle/>
        <a:p>
          <a:pPr marL="0" lvl="0" indent="0" algn="r" defTabSz="1066800" rtl="0">
            <a:lnSpc>
              <a:spcPct val="90000"/>
            </a:lnSpc>
            <a:spcBef>
              <a:spcPct val="0"/>
            </a:spcBef>
            <a:spcAft>
              <a:spcPct val="35000"/>
            </a:spcAft>
            <a:buNone/>
          </a:pPr>
          <a:r>
            <a:rPr kumimoji="0" lang="en-US" altLang="en-US" sz="2400" b="0" i="0" u="none" strike="noStrike" kern="1200" cap="none" normalizeH="0" baseline="0" dirty="0">
              <a:ln/>
              <a:effectLst>
                <a:outerShdw blurRad="38100" dist="38100" dir="2700000" algn="tl">
                  <a:srgbClr val="000000"/>
                </a:outerShdw>
              </a:effectLst>
              <a:latin typeface="+mn-lt"/>
              <a:ea typeface="Arial" charset="0"/>
              <a:cs typeface="Arial" charset="0"/>
            </a:rPr>
            <a:t>MOTOR EFFECT</a:t>
          </a:r>
          <a:endParaRPr lang="en-US" sz="2400" b="0" kern="1200" dirty="0">
            <a:latin typeface="+mn-lt"/>
          </a:endParaRPr>
        </a:p>
      </dsp:txBody>
      <dsp:txXfrm rot="16200000">
        <a:off x="-1062993" y="1064313"/>
        <a:ext cx="2801234" cy="672607"/>
      </dsp:txXfrm>
    </dsp:sp>
    <dsp:sp modelId="{F563FAD3-5C81-4D43-BF92-4E1302675761}">
      <dsp:nvSpPr>
        <dsp:cNvPr id="0" name=""/>
        <dsp:cNvSpPr/>
      </dsp:nvSpPr>
      <dsp:spPr>
        <a:xfrm>
          <a:off x="673928" y="0"/>
          <a:ext cx="2505463" cy="3416140"/>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4864" rIns="0" bIns="0" numCol="1" spcCol="1270" anchor="ctr" anchorCtr="0">
          <a:noAutofit/>
        </a:bodyPr>
        <a:lstStyle/>
        <a:p>
          <a:pPr marL="0" lvl="0" indent="0" algn="l" defTabSz="711200">
            <a:lnSpc>
              <a:spcPct val="90000"/>
            </a:lnSpc>
            <a:spcBef>
              <a:spcPct val="0"/>
            </a:spcBef>
            <a:spcAft>
              <a:spcPct val="35000"/>
            </a:spcAft>
            <a:buNone/>
          </a:pPr>
          <a:r>
            <a:rPr lang="en-US" sz="1600" b="1" i="0" u="none" kern="1200" baseline="0" dirty="0"/>
            <a:t>Paralysis of :</a:t>
          </a:r>
          <a:endParaRPr lang="en-US" sz="1600" kern="1200" dirty="0"/>
        </a:p>
        <a:p>
          <a:pPr marL="0" lvl="0" indent="0" algn="l" defTabSz="711200" rtl="0">
            <a:lnSpc>
              <a:spcPct val="90000"/>
            </a:lnSpc>
            <a:spcBef>
              <a:spcPct val="0"/>
            </a:spcBef>
            <a:spcAft>
              <a:spcPct val="35000"/>
            </a:spcAft>
            <a:buNone/>
          </a:pPr>
          <a:r>
            <a:rPr lang="en-US" sz="1600" b="1" i="0" u="sng" kern="1200" baseline="0" dirty="0"/>
            <a:t>1- Hamstrings</a:t>
          </a:r>
        </a:p>
        <a:p>
          <a:pPr marL="0" lvl="0" indent="0" algn="l" defTabSz="711200" rtl="0">
            <a:lnSpc>
              <a:spcPct val="90000"/>
            </a:lnSpc>
            <a:spcBef>
              <a:spcPct val="0"/>
            </a:spcBef>
            <a:spcAft>
              <a:spcPct val="35000"/>
            </a:spcAft>
            <a:buNone/>
          </a:pPr>
          <a:r>
            <a:rPr lang="en-US" sz="1600" b="1" i="0" u="sng" kern="1200" baseline="0" dirty="0"/>
            <a:t>2- All muscles of Leg &amp; Foot</a:t>
          </a:r>
        </a:p>
        <a:p>
          <a:pPr marL="0" lvl="0" indent="0" algn="l" defTabSz="711200" rtl="0">
            <a:lnSpc>
              <a:spcPct val="90000"/>
            </a:lnSpc>
            <a:spcBef>
              <a:spcPct val="0"/>
            </a:spcBef>
            <a:spcAft>
              <a:spcPct val="35000"/>
            </a:spcAft>
            <a:buNone/>
          </a:pPr>
          <a:r>
            <a:rPr lang="en-US" sz="1600" b="1" i="0" u="none" kern="1200" baseline="0" dirty="0"/>
            <a:t> </a:t>
          </a:r>
        </a:p>
        <a:p>
          <a:pPr marL="0" lvl="0" indent="0" algn="l" defTabSz="711200" rtl="0">
            <a:lnSpc>
              <a:spcPct val="90000"/>
            </a:lnSpc>
            <a:spcBef>
              <a:spcPct val="0"/>
            </a:spcBef>
            <a:spcAft>
              <a:spcPct val="35000"/>
            </a:spcAft>
            <a:buNone/>
          </a:pPr>
          <a:endParaRPr lang="en-US" sz="1600" b="1" i="0" u="none" kern="1200" baseline="0" dirty="0"/>
        </a:p>
        <a:p>
          <a:pPr marL="0" lvl="0" indent="0" algn="l" defTabSz="711200" rtl="0">
            <a:lnSpc>
              <a:spcPct val="90000"/>
            </a:lnSpc>
            <a:spcBef>
              <a:spcPct val="0"/>
            </a:spcBef>
            <a:spcAft>
              <a:spcPct val="35000"/>
            </a:spcAft>
            <a:buNone/>
          </a:pPr>
          <a:r>
            <a:rPr lang="en-US" sz="1600" b="1" i="0" u="none" kern="1200" baseline="0" dirty="0"/>
            <a:t>Movements </a:t>
          </a:r>
          <a:r>
            <a:rPr lang="en-US" sz="1600" b="1" i="0" u="sng" kern="1200" baseline="0" dirty="0"/>
            <a:t>affected</a:t>
          </a:r>
          <a:r>
            <a:rPr lang="en-US" sz="1600" b="1" i="0" u="none" kern="1200" baseline="0" dirty="0"/>
            <a:t> </a:t>
          </a:r>
          <a:r>
            <a:rPr lang="en-US" sz="1600" b="0" i="0" u="none" kern="1200" baseline="0" dirty="0"/>
            <a:t>:</a:t>
          </a:r>
          <a:endParaRPr lang="en-US" sz="1600" b="1" i="0" u="sng" kern="1200" baseline="0" dirty="0"/>
        </a:p>
        <a:p>
          <a:pPr marL="0" lvl="0" indent="0" algn="l" defTabSz="711200">
            <a:lnSpc>
              <a:spcPct val="90000"/>
            </a:lnSpc>
            <a:spcBef>
              <a:spcPct val="0"/>
            </a:spcBef>
            <a:spcAft>
              <a:spcPct val="35000"/>
            </a:spcAft>
            <a:buNone/>
          </a:pPr>
          <a:r>
            <a:rPr lang="en-US" sz="1600" b="1" i="0" u="none" kern="1200" baseline="0" dirty="0"/>
            <a:t>Flexion of knee</a:t>
          </a:r>
        </a:p>
        <a:p>
          <a:pPr marL="0" lvl="0" indent="0" algn="l" defTabSz="711200" rtl="0">
            <a:lnSpc>
              <a:spcPct val="90000"/>
            </a:lnSpc>
            <a:spcBef>
              <a:spcPct val="0"/>
            </a:spcBef>
            <a:spcAft>
              <a:spcPct val="35000"/>
            </a:spcAft>
            <a:buNone/>
          </a:pPr>
          <a:r>
            <a:rPr lang="en-US" sz="1600" b="1" i="0" u="none" kern="1200" baseline="0" dirty="0"/>
            <a:t>Extension of hip </a:t>
          </a:r>
          <a:endParaRPr lang="en-US" sz="1600" kern="1200" dirty="0"/>
        </a:p>
        <a:p>
          <a:pPr marL="0" lvl="0" indent="0" algn="l" defTabSz="711200">
            <a:lnSpc>
              <a:spcPct val="90000"/>
            </a:lnSpc>
            <a:spcBef>
              <a:spcPct val="0"/>
            </a:spcBef>
            <a:spcAft>
              <a:spcPct val="35000"/>
            </a:spcAft>
            <a:buNone/>
          </a:pPr>
          <a:r>
            <a:rPr lang="en-US" sz="1600" b="1" i="0" u="none" kern="1200" baseline="0"/>
            <a:t>All </a:t>
          </a:r>
          <a:r>
            <a:rPr lang="en-US" sz="1600" b="1" i="0" u="none" kern="1200" baseline="0" dirty="0"/>
            <a:t>movements of the  </a:t>
          </a:r>
          <a:r>
            <a:rPr lang="en-US" sz="1600" b="1" i="0" u="sng" kern="1200" baseline="0" dirty="0"/>
            <a:t>leg&amp; Foot</a:t>
          </a:r>
          <a:endParaRPr lang="en-GB" kern="1200"/>
        </a:p>
      </dsp:txBody>
      <dsp:txXfrm>
        <a:off x="673928" y="0"/>
        <a:ext cx="2505463" cy="3416140"/>
      </dsp:txXfrm>
    </dsp:sp>
    <dsp:sp modelId="{44DBE356-722F-314F-B428-53FB4BF475AD}">
      <dsp:nvSpPr>
        <dsp:cNvPr id="0" name=""/>
        <dsp:cNvSpPr/>
      </dsp:nvSpPr>
      <dsp:spPr>
        <a:xfrm>
          <a:off x="3482065" y="0"/>
          <a:ext cx="3363038" cy="3416140"/>
        </a:xfrm>
        <a:prstGeom prst="roundRect">
          <a:avLst>
            <a:gd name="adj" fmla="val 5000"/>
          </a:avLst>
        </a:prstGeom>
        <a:gradFill rotWithShape="0">
          <a:gsLst>
            <a:gs pos="0">
              <a:schemeClr val="accent2">
                <a:shade val="50000"/>
                <a:hueOff val="290709"/>
                <a:satOff val="35844"/>
                <a:lumOff val="40736"/>
                <a:alphaOff val="0"/>
                <a:lumMod val="110000"/>
                <a:satMod val="105000"/>
                <a:tint val="67000"/>
              </a:schemeClr>
            </a:gs>
            <a:gs pos="50000">
              <a:schemeClr val="accent2">
                <a:shade val="50000"/>
                <a:hueOff val="290709"/>
                <a:satOff val="35844"/>
                <a:lumOff val="40736"/>
                <a:alphaOff val="0"/>
                <a:lumMod val="105000"/>
                <a:satMod val="103000"/>
                <a:tint val="73000"/>
              </a:schemeClr>
            </a:gs>
            <a:gs pos="100000">
              <a:schemeClr val="accent2">
                <a:shade val="50000"/>
                <a:hueOff val="290709"/>
                <a:satOff val="35844"/>
                <a:lumOff val="407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106680" bIns="0" numCol="1" spcCol="1270" anchor="t" anchorCtr="0">
          <a:noAutofit/>
        </a:bodyPr>
        <a:lstStyle/>
        <a:p>
          <a:pPr marL="0" lvl="0" indent="0" algn="r" defTabSz="1066800" rtl="0">
            <a:lnSpc>
              <a:spcPct val="90000"/>
            </a:lnSpc>
            <a:spcBef>
              <a:spcPct val="0"/>
            </a:spcBef>
            <a:spcAft>
              <a:spcPct val="35000"/>
            </a:spcAft>
            <a:buNone/>
          </a:pPr>
          <a:r>
            <a:rPr kumimoji="0" lang="en-US" altLang="en-US" sz="2400" b="0" i="0" u="none" strike="noStrike" kern="1200" cap="none" normalizeH="0" baseline="0" dirty="0">
              <a:ln/>
              <a:effectLst>
                <a:outerShdw blurRad="38100" dist="38100" dir="2700000" algn="tl">
                  <a:srgbClr val="000000"/>
                </a:outerShdw>
              </a:effectLst>
              <a:latin typeface="+mn-lt"/>
              <a:ea typeface="Arial" charset="0"/>
              <a:cs typeface="Arial" charset="0"/>
            </a:rPr>
            <a:t>SENSORY EFFECT</a:t>
          </a:r>
          <a:endParaRPr lang="en-US" sz="2400" b="0" kern="1200" dirty="0">
            <a:latin typeface="+mn-lt"/>
          </a:endParaRPr>
        </a:p>
      </dsp:txBody>
      <dsp:txXfrm rot="16200000">
        <a:off x="2417751" y="1064313"/>
        <a:ext cx="2801234" cy="672607"/>
      </dsp:txXfrm>
    </dsp:sp>
    <dsp:sp modelId="{965BAFF6-9083-7141-BD84-3D9E5BE13BF8}">
      <dsp:nvSpPr>
        <dsp:cNvPr id="0" name=""/>
        <dsp:cNvSpPr/>
      </dsp:nvSpPr>
      <dsp:spPr>
        <a:xfrm rot="5400000">
          <a:off x="3247906" y="2675805"/>
          <a:ext cx="501948" cy="504455"/>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6460A7F-B779-D24C-B37C-F285BD1B58A7}">
      <dsp:nvSpPr>
        <dsp:cNvPr id="0" name=""/>
        <dsp:cNvSpPr/>
      </dsp:nvSpPr>
      <dsp:spPr>
        <a:xfrm>
          <a:off x="4154672" y="0"/>
          <a:ext cx="2505463" cy="3416140"/>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ctr" anchorCtr="0">
          <a:noAutofit/>
        </a:bodyPr>
        <a:lstStyle/>
        <a:p>
          <a:pPr marL="0" lvl="0" indent="0" algn="l" defTabSz="800100" rtl="0">
            <a:lnSpc>
              <a:spcPct val="90000"/>
            </a:lnSpc>
            <a:spcBef>
              <a:spcPct val="0"/>
            </a:spcBef>
            <a:spcAft>
              <a:spcPct val="35000"/>
            </a:spcAft>
            <a:buNone/>
          </a:pPr>
          <a:r>
            <a:rPr kumimoji="0" lang="en-US" altLang="en-US" sz="1800" b="0" i="0" u="none" strike="noStrike" kern="1200" cap="none" normalizeH="0" baseline="0" dirty="0">
              <a:ln/>
              <a:effectLst/>
              <a:latin typeface="+mn-lt"/>
              <a:ea typeface="Arial" charset="0"/>
              <a:cs typeface="Arial" charset="0"/>
            </a:rPr>
            <a:t>Loss of sensation of  the areas supplied by sciatic nerve </a:t>
          </a:r>
          <a:r>
            <a:rPr kumimoji="0" lang="en-US" altLang="en-US" sz="1800" b="1" i="0" u="none" strike="noStrike" kern="1200" cap="none" normalizeH="0" baseline="0" dirty="0">
              <a:ln/>
              <a:effectLst/>
              <a:latin typeface="+mn-lt"/>
              <a:ea typeface="Arial" charset="0"/>
              <a:cs typeface="Arial" charset="0"/>
            </a:rPr>
            <a:t>(below knee).</a:t>
          </a:r>
        </a:p>
        <a:p>
          <a:pPr marL="0" lvl="0" indent="0" algn="l" defTabSz="800100" rtl="0">
            <a:lnSpc>
              <a:spcPct val="90000"/>
            </a:lnSpc>
            <a:spcBef>
              <a:spcPct val="0"/>
            </a:spcBef>
            <a:spcAft>
              <a:spcPct val="35000"/>
            </a:spcAft>
            <a:buNone/>
          </a:pPr>
          <a:endParaRPr lang="en-US" sz="1800" b="1" kern="1200" dirty="0">
            <a:effectLst/>
            <a:latin typeface="+mn-lt"/>
          </a:endParaRPr>
        </a:p>
        <a:p>
          <a:pPr marL="0" lvl="0" indent="0" algn="l" defTabSz="800100" rtl="0">
            <a:lnSpc>
              <a:spcPct val="90000"/>
            </a:lnSpc>
            <a:spcBef>
              <a:spcPct val="0"/>
            </a:spcBef>
            <a:spcAft>
              <a:spcPct val="35000"/>
            </a:spcAft>
            <a:buNone/>
          </a:pPr>
          <a:r>
            <a:rPr kumimoji="0" lang="en-US" altLang="en-US" sz="1800" b="0" i="0" u="none" strike="noStrike" kern="1200" cap="none" normalizeH="0" baseline="0" dirty="0">
              <a:ln/>
              <a:effectLst/>
              <a:latin typeface="+mn-lt"/>
              <a:ea typeface="Arial" charset="0"/>
              <a:cs typeface="Arial" charset="0"/>
            </a:rPr>
            <a:t>EXCEPT area supplied by the (Saphenous nerve).</a:t>
          </a:r>
          <a:endParaRPr lang="en-US" sz="1800" b="0" kern="1200" dirty="0">
            <a:effectLst/>
            <a:latin typeface="+mn-lt"/>
          </a:endParaRPr>
        </a:p>
      </dsp:txBody>
      <dsp:txXfrm>
        <a:off x="4154672" y="0"/>
        <a:ext cx="2505463" cy="3416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52170-3812-914E-B5F5-42D8162CDC16}">
      <dsp:nvSpPr>
        <dsp:cNvPr id="0" name=""/>
        <dsp:cNvSpPr/>
      </dsp:nvSpPr>
      <dsp:spPr>
        <a:xfrm>
          <a:off x="1320" y="0"/>
          <a:ext cx="3363038" cy="3416140"/>
        </a:xfrm>
        <a:prstGeom prst="roundRect">
          <a:avLst>
            <a:gd name="adj" fmla="val 5000"/>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106680" bIns="0" numCol="1" spcCol="1270" anchor="t" anchorCtr="0">
          <a:noAutofit/>
        </a:bodyPr>
        <a:lstStyle/>
        <a:p>
          <a:pPr marL="0" lvl="0" indent="0" algn="r" defTabSz="1066800" rtl="0">
            <a:lnSpc>
              <a:spcPct val="90000"/>
            </a:lnSpc>
            <a:spcBef>
              <a:spcPct val="0"/>
            </a:spcBef>
            <a:spcAft>
              <a:spcPct val="35000"/>
            </a:spcAft>
            <a:buNone/>
          </a:pPr>
          <a:r>
            <a:rPr lang="en-US" sz="2400" b="1" u="sng" kern="1200">
              <a:effectLst/>
            </a:rPr>
            <a:t>Equinovarus</a:t>
          </a:r>
          <a:endParaRPr lang="en-US" sz="2400" b="0" kern="1200" dirty="0">
            <a:effectLst/>
            <a:latin typeface="+mn-lt"/>
          </a:endParaRPr>
        </a:p>
      </dsp:txBody>
      <dsp:txXfrm rot="16200000">
        <a:off x="-1062993" y="1064313"/>
        <a:ext cx="2801234" cy="672607"/>
      </dsp:txXfrm>
    </dsp:sp>
    <dsp:sp modelId="{F563FAD3-5C81-4D43-BF92-4E1302675761}">
      <dsp:nvSpPr>
        <dsp:cNvPr id="0" name=""/>
        <dsp:cNvSpPr/>
      </dsp:nvSpPr>
      <dsp:spPr>
        <a:xfrm>
          <a:off x="673928" y="0"/>
          <a:ext cx="2505463" cy="3416140"/>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b="1" kern="1200" dirty="0">
              <a:effectLst/>
            </a:rPr>
            <a:t>Common Peroneal </a:t>
          </a:r>
          <a:r>
            <a:rPr lang="en-US" sz="1600" kern="1200" dirty="0">
              <a:effectLst/>
            </a:rPr>
            <a:t>Nerve Injury</a:t>
          </a:r>
        </a:p>
        <a:p>
          <a:pPr marL="0" lvl="0" indent="0" algn="l" defTabSz="800100">
            <a:lnSpc>
              <a:spcPct val="90000"/>
            </a:lnSpc>
            <a:spcBef>
              <a:spcPct val="0"/>
            </a:spcBef>
            <a:spcAft>
              <a:spcPct val="35000"/>
            </a:spcAft>
            <a:buNone/>
          </a:pPr>
          <a:endParaRPr lang="en-US" sz="1600" b="1" u="sng" kern="1200" dirty="0">
            <a:effectLst/>
          </a:endParaRPr>
        </a:p>
        <a:p>
          <a:pPr marL="0" lvl="0" indent="0" algn="l" defTabSz="800100">
            <a:lnSpc>
              <a:spcPct val="90000"/>
            </a:lnSpc>
            <a:spcBef>
              <a:spcPct val="0"/>
            </a:spcBef>
            <a:spcAft>
              <a:spcPct val="35000"/>
            </a:spcAft>
            <a:buNone/>
          </a:pPr>
          <a:r>
            <a:rPr lang="en-US" sz="1600" b="1" u="sng" kern="1200" dirty="0">
              <a:effectLst/>
            </a:rPr>
            <a:t>-</a:t>
          </a:r>
          <a:r>
            <a:rPr lang="en-US" sz="1600" kern="1200" dirty="0">
              <a:effectLst/>
            </a:rPr>
            <a:t>The muscles of the </a:t>
          </a:r>
          <a:r>
            <a:rPr lang="en-US" sz="1600" u="sng" kern="1200" dirty="0">
              <a:effectLst/>
            </a:rPr>
            <a:t>anterior</a:t>
          </a:r>
          <a:r>
            <a:rPr lang="en-US" sz="1600" kern="1200" dirty="0">
              <a:effectLst/>
            </a:rPr>
            <a:t> and </a:t>
          </a:r>
          <a:r>
            <a:rPr lang="en-US" sz="1600" u="sng" kern="1200" dirty="0">
              <a:effectLst/>
            </a:rPr>
            <a:t>lateral</a:t>
          </a:r>
          <a:r>
            <a:rPr lang="en-US" sz="1600" kern="1200" dirty="0">
              <a:effectLst/>
            </a:rPr>
            <a:t> compartments of the leg are paralyzed</a:t>
          </a:r>
          <a:endParaRPr lang="ar-SA" sz="1600" kern="1200" dirty="0">
            <a:effectLst/>
          </a:endParaRPr>
        </a:p>
        <a:p>
          <a:pPr marL="0" lvl="0" indent="0" algn="l" defTabSz="800100">
            <a:lnSpc>
              <a:spcPct val="90000"/>
            </a:lnSpc>
            <a:spcBef>
              <a:spcPct val="0"/>
            </a:spcBef>
            <a:spcAft>
              <a:spcPct val="35000"/>
            </a:spcAft>
            <a:buNone/>
          </a:pPr>
          <a:endParaRPr lang="en-US" sz="1600" b="1" u="sng" kern="1200" dirty="0">
            <a:effectLst/>
          </a:endParaRPr>
        </a:p>
        <a:p>
          <a:pPr marL="0" lvl="0" indent="0" algn="l" defTabSz="800100">
            <a:lnSpc>
              <a:spcPct val="90000"/>
            </a:lnSpc>
            <a:spcBef>
              <a:spcPct val="0"/>
            </a:spcBef>
            <a:spcAft>
              <a:spcPct val="35000"/>
            </a:spcAft>
            <a:buNone/>
          </a:pPr>
          <a:r>
            <a:rPr lang="en-US" sz="1600" u="sng" kern="1200" dirty="0">
              <a:effectLst/>
            </a:rPr>
            <a:t>plantar flexors </a:t>
          </a:r>
          <a:r>
            <a:rPr lang="en-US" sz="1600" kern="1200" dirty="0">
              <a:effectLst/>
            </a:rPr>
            <a:t>of the ankle joint</a:t>
          </a:r>
        </a:p>
        <a:p>
          <a:pPr marL="0" lvl="0" indent="0" algn="l" defTabSz="800100">
            <a:lnSpc>
              <a:spcPct val="90000"/>
            </a:lnSpc>
            <a:spcBef>
              <a:spcPct val="0"/>
            </a:spcBef>
            <a:spcAft>
              <a:spcPct val="35000"/>
            </a:spcAft>
            <a:buNone/>
          </a:pPr>
          <a:r>
            <a:rPr lang="en-US" sz="1600" kern="1200" dirty="0">
              <a:effectLst/>
            </a:rPr>
            <a:t>&amp;</a:t>
          </a:r>
        </a:p>
        <a:p>
          <a:pPr marL="0" lvl="0" indent="0" algn="l" defTabSz="800100">
            <a:lnSpc>
              <a:spcPct val="90000"/>
            </a:lnSpc>
            <a:spcBef>
              <a:spcPct val="0"/>
            </a:spcBef>
            <a:spcAft>
              <a:spcPct val="35000"/>
            </a:spcAft>
            <a:buNone/>
          </a:pPr>
          <a:r>
            <a:rPr lang="en-US" sz="1600" kern="1200" dirty="0">
              <a:effectLst/>
            </a:rPr>
            <a:t>the </a:t>
          </a:r>
          <a:r>
            <a:rPr lang="en-US" sz="1600" u="sng" kern="1200" dirty="0">
              <a:effectLst/>
            </a:rPr>
            <a:t>invertors</a:t>
          </a:r>
          <a:r>
            <a:rPr lang="en-US" sz="1600" kern="1200" dirty="0">
              <a:effectLst/>
            </a:rPr>
            <a:t> of the subtalar joints</a:t>
          </a:r>
        </a:p>
      </dsp:txBody>
      <dsp:txXfrm>
        <a:off x="673928" y="0"/>
        <a:ext cx="2505463" cy="3416140"/>
      </dsp:txXfrm>
    </dsp:sp>
    <dsp:sp modelId="{44DBE356-722F-314F-B428-53FB4BF475AD}">
      <dsp:nvSpPr>
        <dsp:cNvPr id="0" name=""/>
        <dsp:cNvSpPr/>
      </dsp:nvSpPr>
      <dsp:spPr>
        <a:xfrm>
          <a:off x="3482065" y="0"/>
          <a:ext cx="3363038" cy="3416140"/>
        </a:xfrm>
        <a:prstGeom prst="roundRect">
          <a:avLst>
            <a:gd name="adj" fmla="val 5000"/>
          </a:avLst>
        </a:prstGeom>
        <a:gradFill rotWithShape="0">
          <a:gsLst>
            <a:gs pos="0">
              <a:schemeClr val="accent3">
                <a:shade val="80000"/>
                <a:hueOff val="310992"/>
                <a:satOff val="11544"/>
                <a:lumOff val="22872"/>
                <a:alphaOff val="0"/>
                <a:lumMod val="110000"/>
                <a:satMod val="105000"/>
                <a:tint val="67000"/>
              </a:schemeClr>
            </a:gs>
            <a:gs pos="50000">
              <a:schemeClr val="accent3">
                <a:shade val="80000"/>
                <a:hueOff val="310992"/>
                <a:satOff val="11544"/>
                <a:lumOff val="22872"/>
                <a:alphaOff val="0"/>
                <a:lumMod val="105000"/>
                <a:satMod val="103000"/>
                <a:tint val="73000"/>
              </a:schemeClr>
            </a:gs>
            <a:gs pos="100000">
              <a:schemeClr val="accent3">
                <a:shade val="80000"/>
                <a:hueOff val="310992"/>
                <a:satOff val="11544"/>
                <a:lumOff val="228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106680" bIns="0" numCol="1" spcCol="1270" anchor="t" anchorCtr="0">
          <a:noAutofit/>
        </a:bodyPr>
        <a:lstStyle/>
        <a:p>
          <a:pPr marL="0" lvl="0" indent="0" algn="r" defTabSz="1066800" rtl="0">
            <a:lnSpc>
              <a:spcPct val="90000"/>
            </a:lnSpc>
            <a:spcBef>
              <a:spcPct val="0"/>
            </a:spcBef>
            <a:spcAft>
              <a:spcPct val="35000"/>
            </a:spcAft>
            <a:buNone/>
          </a:pPr>
          <a:r>
            <a:rPr lang="en-US" sz="2400" b="1" u="sng" kern="1200">
              <a:effectLst/>
            </a:rPr>
            <a:t>Calcaneovalgus</a:t>
          </a:r>
          <a:endParaRPr lang="en-US" sz="2400" b="0" kern="1200" dirty="0">
            <a:effectLst/>
            <a:latin typeface="+mn-lt"/>
          </a:endParaRPr>
        </a:p>
      </dsp:txBody>
      <dsp:txXfrm rot="16200000">
        <a:off x="2417751" y="1064313"/>
        <a:ext cx="2801234" cy="672607"/>
      </dsp:txXfrm>
    </dsp:sp>
    <dsp:sp modelId="{965BAFF6-9083-7141-BD84-3D9E5BE13BF8}">
      <dsp:nvSpPr>
        <dsp:cNvPr id="0" name=""/>
        <dsp:cNvSpPr/>
      </dsp:nvSpPr>
      <dsp:spPr>
        <a:xfrm rot="5400000">
          <a:off x="3247906" y="2675805"/>
          <a:ext cx="501948" cy="504455"/>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6460A7F-B779-D24C-B37C-F285BD1B58A7}">
      <dsp:nvSpPr>
        <dsp:cNvPr id="0" name=""/>
        <dsp:cNvSpPr/>
      </dsp:nvSpPr>
      <dsp:spPr>
        <a:xfrm>
          <a:off x="4154672" y="0"/>
          <a:ext cx="2505463" cy="3416140"/>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altLang="en-US" sz="1800" b="1" kern="1200" dirty="0" err="1">
              <a:effectLst/>
            </a:rPr>
            <a:t>Tibial</a:t>
          </a:r>
          <a:r>
            <a:rPr lang="en-US" altLang="en-US" sz="1600" kern="1200" dirty="0">
              <a:effectLst/>
            </a:rPr>
            <a:t> Nerve Injury</a:t>
          </a:r>
        </a:p>
        <a:p>
          <a:pPr marL="0" lvl="0" indent="0" algn="l" defTabSz="800100" rtl="0">
            <a:lnSpc>
              <a:spcPct val="90000"/>
            </a:lnSpc>
            <a:spcBef>
              <a:spcPct val="0"/>
            </a:spcBef>
            <a:spcAft>
              <a:spcPct val="35000"/>
            </a:spcAft>
            <a:buNone/>
          </a:pPr>
          <a:endParaRPr lang="en-US" altLang="en-US" sz="1400" kern="1200" dirty="0">
            <a:effectLst/>
          </a:endParaRPr>
        </a:p>
        <a:p>
          <a:pPr marL="0" lvl="0" indent="0" algn="l" defTabSz="800100" rtl="0">
            <a:lnSpc>
              <a:spcPct val="90000"/>
            </a:lnSpc>
            <a:spcBef>
              <a:spcPct val="0"/>
            </a:spcBef>
            <a:spcAft>
              <a:spcPct val="35000"/>
            </a:spcAft>
            <a:buNone/>
          </a:pPr>
          <a:endParaRPr lang="en-US" altLang="en-US" sz="900" kern="1200" dirty="0">
            <a:effectLst/>
          </a:endParaRPr>
        </a:p>
        <a:p>
          <a:pPr marL="0" lvl="0" indent="0" algn="l" defTabSz="800100" rtl="0">
            <a:lnSpc>
              <a:spcPct val="90000"/>
            </a:lnSpc>
            <a:spcBef>
              <a:spcPct val="0"/>
            </a:spcBef>
            <a:spcAft>
              <a:spcPct val="35000"/>
            </a:spcAft>
            <a:buNone/>
          </a:pPr>
          <a:r>
            <a:rPr lang="en-US" sz="1600" kern="1200" dirty="0">
              <a:effectLst/>
            </a:rPr>
            <a:t>The muscles of the </a:t>
          </a:r>
          <a:r>
            <a:rPr lang="en-US" sz="1600" u="sng" kern="1200" dirty="0">
              <a:effectLst/>
            </a:rPr>
            <a:t>posterior </a:t>
          </a:r>
          <a:r>
            <a:rPr lang="en-US" sz="1600" kern="1200" dirty="0">
              <a:effectLst/>
            </a:rPr>
            <a:t>compartments of the leg </a:t>
          </a:r>
          <a:r>
            <a:rPr lang="en-US" sz="1600" kern="1200" dirty="0"/>
            <a:t>and the </a:t>
          </a:r>
          <a:r>
            <a:rPr lang="en-US" sz="1600" u="sng" kern="1200" dirty="0"/>
            <a:t>sole</a:t>
          </a:r>
          <a:r>
            <a:rPr lang="en-US" sz="1600" kern="1200" dirty="0"/>
            <a:t> </a:t>
          </a:r>
          <a:r>
            <a:rPr lang="en-US" sz="1600" kern="1200" dirty="0">
              <a:effectLst/>
            </a:rPr>
            <a:t> are paralyzed</a:t>
          </a:r>
          <a:endParaRPr lang="ar-SA" sz="1600" kern="1200" dirty="0">
            <a:effectLst/>
          </a:endParaRPr>
        </a:p>
        <a:p>
          <a:pPr marL="0" lvl="0" indent="0" algn="l" defTabSz="800100" rtl="0">
            <a:lnSpc>
              <a:spcPct val="90000"/>
            </a:lnSpc>
            <a:spcBef>
              <a:spcPct val="0"/>
            </a:spcBef>
            <a:spcAft>
              <a:spcPct val="35000"/>
            </a:spcAft>
            <a:buNone/>
          </a:pPr>
          <a:endParaRPr lang="ar-SA" altLang="en-US" sz="1600" kern="1200" dirty="0">
            <a:effectLst/>
          </a:endParaRPr>
        </a:p>
        <a:p>
          <a:pPr marL="0" lvl="0" indent="0" algn="l" defTabSz="800100" rtl="0">
            <a:lnSpc>
              <a:spcPct val="90000"/>
            </a:lnSpc>
            <a:spcBef>
              <a:spcPct val="0"/>
            </a:spcBef>
            <a:spcAft>
              <a:spcPct val="35000"/>
            </a:spcAft>
            <a:buNone/>
          </a:pPr>
          <a:r>
            <a:rPr lang="en-US" sz="1600" u="sng" kern="1200" dirty="0">
              <a:effectLst/>
            </a:rPr>
            <a:t>Dorsiflex</a:t>
          </a:r>
          <a:r>
            <a:rPr lang="en-US" sz="1600" kern="1200" dirty="0">
              <a:effectLst/>
            </a:rPr>
            <a:t> the foot at the ankle joint</a:t>
          </a:r>
        </a:p>
        <a:p>
          <a:pPr marL="0" lvl="0" indent="0" algn="l" defTabSz="800100" rtl="0">
            <a:lnSpc>
              <a:spcPct val="90000"/>
            </a:lnSpc>
            <a:spcBef>
              <a:spcPct val="0"/>
            </a:spcBef>
            <a:spcAft>
              <a:spcPct val="35000"/>
            </a:spcAft>
            <a:buNone/>
          </a:pPr>
          <a:r>
            <a:rPr lang="en-US" sz="1600" kern="1200" dirty="0">
              <a:effectLst/>
            </a:rPr>
            <a:t>&amp;</a:t>
          </a:r>
        </a:p>
        <a:p>
          <a:pPr marL="0" lvl="0" indent="0" algn="l" defTabSz="800100" rtl="0">
            <a:lnSpc>
              <a:spcPct val="90000"/>
            </a:lnSpc>
            <a:spcBef>
              <a:spcPct val="0"/>
            </a:spcBef>
            <a:spcAft>
              <a:spcPct val="35000"/>
            </a:spcAft>
            <a:buNone/>
          </a:pPr>
          <a:r>
            <a:rPr lang="en-US" sz="1600" u="sng" kern="1200" dirty="0">
              <a:effectLst/>
            </a:rPr>
            <a:t>Evert</a:t>
          </a:r>
          <a:r>
            <a:rPr lang="en-US" sz="1600" kern="1200" dirty="0">
              <a:effectLst/>
            </a:rPr>
            <a:t> the foot  at the subtalar joint</a:t>
          </a:r>
          <a:endParaRPr lang="en-US" sz="1600" b="0" kern="1200" dirty="0">
            <a:effectLst/>
            <a:latin typeface="+mn-lt"/>
          </a:endParaRPr>
        </a:p>
      </dsp:txBody>
      <dsp:txXfrm>
        <a:off x="4154672" y="0"/>
        <a:ext cx="2505463" cy="341614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5T15:27:24.454"/>
    </inkml:context>
    <inkml:brush xml:id="br0">
      <inkml:brushProperty name="width" value="0.05" units="cm"/>
      <inkml:brushProperty name="height" value="0.05" units="cm"/>
      <inkml:brushProperty name="color" value="#ED1C24"/>
      <inkml:brushProperty name="ignorePressure" value="1"/>
    </inkml:brush>
  </inkml:definitions>
  <inkml:traceGroup>
    <inkml:annotationXML>
      <emma:emma xmlns:emma="http://www.w3.org/2003/04/emma" version="1.0">
        <emma:interpretation id="{E6CDD17E-816C-44E5-88EA-72C7BD35D109}" emma:medium="tactile" emma:mode="ink">
          <msink:context xmlns:msink="http://schemas.microsoft.com/ink/2010/main" type="writingRegion" rotatedBoundingBox="22627,18096 23567,18096 23567,18687 22627,18687"/>
        </emma:interpretation>
      </emma:emma>
    </inkml:annotationXML>
    <inkml:traceGroup>
      <inkml:annotationXML>
        <emma:emma xmlns:emma="http://www.w3.org/2003/04/emma" version="1.0">
          <emma:interpretation id="{FE28CC48-7072-4A06-A2D4-1D523F7AAFB1}" emma:medium="tactile" emma:mode="ink">
            <msink:context xmlns:msink="http://schemas.microsoft.com/ink/2010/main" type="paragraph" rotatedBoundingBox="22627,18096 23567,18096 23567,18687 22627,18687" alignmentLevel="1"/>
          </emma:interpretation>
        </emma:emma>
      </inkml:annotationXML>
      <inkml:traceGroup>
        <inkml:annotationXML>
          <emma:emma xmlns:emma="http://www.w3.org/2003/04/emma" version="1.0">
            <emma:interpretation id="{AA9F6D0A-FE38-4A21-8762-FF3BD388F983}" emma:medium="tactile" emma:mode="ink">
              <msink:context xmlns:msink="http://schemas.microsoft.com/ink/2010/main" type="line" rotatedBoundingBox="22627,18096 23567,18096 23567,18687 22627,18687"/>
            </emma:interpretation>
          </emma:emma>
        </inkml:annotationXML>
        <inkml:traceGroup>
          <inkml:annotationXML>
            <emma:emma xmlns:emma="http://www.w3.org/2003/04/emma" version="1.0">
              <emma:interpretation id="{2C53948D-9AA5-43FE-B345-3AC7CA817C0A}" emma:medium="tactile" emma:mode="ink">
                <msink:context xmlns:msink="http://schemas.microsoft.com/ink/2010/main" type="inkWord" rotatedBoundingBox="22627,18096 23567,18096 23567,18687 22627,18687"/>
              </emma:interpretation>
            </emma:emma>
          </inkml:annotationXML>
          <inkml:trace contextRef="#ctx0" brushRef="#br0">828 1,'0'0,"0"0,0 0,0 0,0 0,0 0,0 0,0 0,0 0,0 0,0 0,0 0,0 0,0 0,0 0,-7 0,-8 0,-5 0,-5 0,-1 1,-1 2,0 0,-1 1,-1-1,-1 1,-2 0,-1 2,-1 0,-3 0,0 0,-1 1,1-1,0-1,1-1,2-1,4-1,3 0,3 0,2-1,2 0,0 0,2-1,3 0,2 0,3 0,3 0,1 0,2 0,1 0,0 0,0 0,1 0,0 0,0 0,1 1,1 0,-1 3,-1 1,1 3,0 0,0 2,1 0,1 4,0 1,1 1,-1 1,1 1,0 2,0 0,-1-1,0 2,1-1,-1 0,2-2,-1 2,2-2,-1 0,-1 0,1-2,0 0,-1-1,-1-1,0-2,-1-2,0-2,0-1,0-2,0-1,0 0,0-1,0-1,0-1,0 0,0-1,0 0,0 0,0 1,1 0,0 1,2 2,1 0,-1 0,3 0,0 0,1-1,1 1,2-1,3 0,4 1,2-1,4 0,2-1,2 0,1-1,1-1,2 1,0-1,2-1,1 1,2 0,0-1,0-1,-1 0,1-1,0 0,0 0,-3-1,-2 1,-2-1,-2 1,0-1,-3 0,-3 0,-3 0,-3 0,-4 2,-1 0,-2 1,-1-1,-2 1,-1-1,-1 1,-1 1,-1-1,0 0,-1-1,0 1,0-1,-1 0,1-1,0 0,0-1,0 1,1 0,1-2,0-1,1-2,-1-3,0 0,-1-3,-1-1,1-1,-1 0,0-1,0 0,0 0,-1-1,1 0,-1 0,0 0,-1 0,0 0,0 2,0 0,0 0,0 1,0 0,-1 1,1 0,0 2,0 1,0 2,0 1,-1 1,0 0,1 1,0 0,-1-1,1 1,0 0,-1-1,2 1,-1-1,1 1,1 1,0 1,0 0,0 0,0 0,0 1,0 1,0 1,0 1,0-1,0 1,0 1,0-1,0 0,0 0,0 0,0 0,0 0,0 0,0 0,0 0,-1 0,0 0,-1 0,1 0,0 0,0 0,-1 0,-1 0,1 0,-1 0,1 0,-1 0,1 0,1 0,0 0,1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4:07.322"/>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14,'0'-2,"2"-1,3 0,2 1,3 1,2 0,0 0,1 1,0 0,0 0,0 0,0 0,-3 3,0-1,0 1,0 2,1 1,1 1,2-2,3-1,1 0,0 1,-2 0,-1 0,-1-1,0-1,-2-1,1-1,-1-1,0 0,1 0,-1 0,0 0,1-1,-1 1,1 0,-1 0,1 0,-1 0,1 0,-1 0,1 0,-1 0,3 0,0 0,1 0,-2 0,0 0,0 0,-1 2,0 1,-1 0,1-1,-1-1,0 0,1 0,-1-1,-1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6:15.365"/>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1,'0'0,"0"0,0 0,0 0,0 0,0 0,0 0,0 0,0 0,0 0,0 0,0 0,0 0,0 0,7 2,10 5,6 2,9-1,4 0,2-1,1-3,2-1,3-1,1-1,0-1,0-1,4 1,1 0,-2-1,2 1,-1 0,0 0,-4 0,-2 0,-1 0,0 0,-1 0,-3 0,-1 0,-2 0,-1 0,-2 0,-3 0,-1 0,-3 1,-4 1,-1 0,-2-1,-2 2,1-1,-3 2,0-1,0 0,0-1,-3-1,-1 0,-3-1,-1 0,-2 0,-2 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6:15.998"/>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1,'0'0,"0"0,0 0,0 0,0 0,0 0,10 0,8 0,9 0,5 0,6 0,2 1,4 1,2 0,-2-1,1 0,-2 0,-1-1,-2 0,-7 0,-4-1,-2-1,-3 0,0 1,-1 0,-1 0,-1 1,-2 0,-3 0,-3 0,-4 0,-1 0,-2 0,-2 0,-1 1,0 1,-1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6:17.098"/>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0,'0'0,"0"0,0 0,0 0,0 0,0 0,0 0,0 0,7 2,8 1,8 2,6 1,4 0,1 1,6-1,6 0,3-2,2-1,5-1,1-3,-1 0,1-3,2 1,-3-2,-1 1,-3 1,1 0,-3 2,-4 0,-4 1,-5 0,-3-1,-2-1,-2-1,-2 0,-3 0,-3 1,-4 1,-3 0,-3 1,-4 0,-3 0,-2 0,-2 0,-1 0,-2 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6:17.899"/>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17,'0'0,"0"0,0 0,0 0,0 0,0 0,7 2,6 1,6 1,2 0,0 1,1 0,2-1,3 0,3 0,4 0,2-2,3-1,3-1,3-1,1-1,-2 0,2 1,0-2,2 0,0 0,-1-1,1 1,0 1,-2 0,-3-1,1 1,1 1,-1 0,-1-1,-5 0,-2 0,-3 1,-2-1,-1-1,-2 0,-4-1,-3 2,-4 0,-2 0,-5 2,-3-1,0 1,-2 0,-2 1,-1-1,-1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6:26.767"/>
    </inkml:context>
    <inkml:brush xml:id="br0">
      <inkml:brushProperty name="width" value="0.05" units="cm"/>
      <inkml:brushProperty name="height" value="0.05" units="cm"/>
      <inkml:brushProperty name="color" value="#ED1C24"/>
      <inkml:brushProperty name="ignorePressure" value="1"/>
    </inkml:brush>
  </inkml:definitions>
  <inkml:traceGroup>
    <inkml:annotationXML>
      <emma:emma xmlns:emma="http://www.w3.org/2003/04/emma" version="1.0">
        <emma:interpretation id="{699213A7-4F34-4BEF-BBF4-C8AADDFC72B0}" emma:medium="tactile" emma:mode="ink">
          <msink:context xmlns:msink="http://schemas.microsoft.com/ink/2010/main" type="writingRegion" rotatedBoundingBox="25965,4298 28670,4298 28670,5368 25965,5368"/>
        </emma:interpretation>
      </emma:emma>
    </inkml:annotationXML>
    <inkml:traceGroup>
      <inkml:annotationXML>
        <emma:emma xmlns:emma="http://www.w3.org/2003/04/emma" version="1.0">
          <emma:interpretation id="{D6A15533-A27B-47F5-AAB6-B792DB287998}" emma:medium="tactile" emma:mode="ink">
            <msink:context xmlns:msink="http://schemas.microsoft.com/ink/2010/main" type="paragraph" rotatedBoundingBox="25965,4298 28670,4298 28670,5368 25965,5368" alignmentLevel="1"/>
          </emma:interpretation>
        </emma:emma>
      </inkml:annotationXML>
      <inkml:traceGroup>
        <inkml:annotationXML>
          <emma:emma xmlns:emma="http://www.w3.org/2003/04/emma" version="1.0">
            <emma:interpretation id="{58AB359A-780C-46D1-B3FA-64FA9208D42D}" emma:medium="tactile" emma:mode="ink">
              <msink:context xmlns:msink="http://schemas.microsoft.com/ink/2010/main" type="line" rotatedBoundingBox="25965,4298 28670,4298 28670,5368 25965,5368"/>
            </emma:interpretation>
          </emma:emma>
        </inkml:annotationXML>
        <inkml:traceGroup>
          <inkml:annotationXML>
            <emma:emma xmlns:emma="http://www.w3.org/2003/04/emma" version="1.0">
              <emma:interpretation id="{4F400055-4561-4096-9233-995C60D38DCE}" emma:medium="tactile" emma:mode="ink">
                <msink:context xmlns:msink="http://schemas.microsoft.com/ink/2010/main" type="inkWord" rotatedBoundingBox="25965,4298 28670,4298 28670,5368 25965,5368"/>
              </emma:interpretation>
            </emma:emma>
          </inkml:annotationXML>
          <inkml:trace contextRef="#ctx0" brushRef="#br0">2689 132,'0'0,"0"0,0 0,0 0,0 0,0 0,0 0,0 0,0 0,0 0,0 0,0 0,0 0,0 0,0 0,-9-1,-11-2,-6-2,-3-2,1 0,0 0,-2 0,0 2,-2 0,0-1,0 1,-1 0,-2-1,-1 1,-2 0,1 0,3 0,2 1,0 1,0 0,1 0,-1-1,0 1,-1 0,-1 1,-2 1,-2-1,0 0,2 0,2 0,1-1,-3 1,0 0,2 1,2 0,2 1,3 0,0 0,-3 0,-1 0,-2 1,1-1,1 0,-1 0,-1 0,-2 0,-3 0,0 1,1 1,0 1,-3 0,1 0,0-1,1 1,-1 0,0-1,-1-1,1 0,2 0,2-1,2 0,1 0,0 0,2 0,1 0,1-1,0 1,0 0,0 0,0 0,2 0,2 0,2 0,2 0,3 0,2 0,2 0,1 0,4 0,1 0,2 0,0 0,1 0,0 0,1 0,-1 0,1 2,-2 0,0 1,-1 2,-2 1,-2 2,0 4,-1 5,0 4,0 5,1 2,-1 3,0 3,1 2,0 0,1 1,0 1,2 1,1 0,1-2,0 0,1-3,0 0,0-2,2-2,0-1,1-3,0-1,0-2,-1-1,-1-1,0-2,0-1,1-2,1-1,0-2,1-2,0 0,0-2,0-1,2 0,1 0,1-1,0-1,2 0,4 1,4 0,5 0,5 0,5-2,2-1,4 0,4-2,2-1,1-2,0-1,0 1,0 0,-2 0,-1 0,-3 2,-1 1,0 1,1 2,0 1,-1 0,-2 0,-1-1,0 0,2 1,0-1,0 0,0 1,1-1,4-1,1-1,1 0,1-1,0 0,1 0,1-2,-1 1,0-1,0 0,2 0,0 0,-2 0,-1-1,0 1,1 0,-2 0,-3 0,-1 0,-1 0,1-1,0-1,-1-1,-3-2,0 1,-3-2,1 2,0-1,-2 0,-1 1,-3 0,-3 0,-2 0,-1-1,2 2,0-2,1 1,3 0,0 0,-1 0,1 0,-1 0,-1 0,0-1,0 2,-2 0,-2 1,0 0,-1 2,-2 0,-1 0,-1 0,-3 0,-2 0,-1 0,-3 0,0 0,-1 1,-2-1,1 0,0-2,-1-1,-1-1,0 0,-1-1,0 0,2 1,-1 0,3-3,-1-3,1-3,0-5,0-2,0-3,-1-1,-1-1,0 1,-2 0,1 2,0 0,1 0,-1-1,0 0,0-1,0-1,-1 2,0 0,0 0,0 0,0 1,0-1,0 2,0 1,0 2,0 0,0 1,0 1,-1-1,-1 1,0 0,0 1,1 2,1 2,-1-1,1 2,0-2,0-2,0 0,1-1,-3 1,0 1,1 2,-1 3,1 0,1 3,-1 2,1 1</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6:51.293"/>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 1,'0'0,"0"0,0 0,0 0,0 0,0 0,0 0,0 0,0 0,0 0,0 0,0 0,0 0,0 0,0 0,21 7,22 6,15 1,7 2,4-3,2-2,-2-4,-4-3,-4-2,4-1,0-2,-3 1,-1-1,-4 0,-8 1,-5 0,-7-1,-9 1,-6 0,-7 0,-2 0,-4 0,-2 0,-4 0,-1 0,-2 1,0-1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26:52.329"/>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65,'0'0,"0"0,0 0,0 0,0 0,0 0,0 0,0 0,0 0,0 0,0 0,15 0,15-4,13 0,10-5,8 1,3 1,-1 1,-9 3,-5 1,-5-2,-2-1,-4 0,-6 2,-4 1,-4 0,-2 2,-5 0,-5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0:48:28.987"/>
    </inkml:context>
    <inkml:brush xml:id="br0">
      <inkml:brushProperty name="width" value="0.035" units="cm"/>
      <inkml:brushProperty name="height" value="0.035" units="cm"/>
      <inkml:brushProperty name="color" value="#808080"/>
      <inkml:brushProperty name="ignorePressure" value="1"/>
    </inkml:brush>
  </inkml:definitions>
  <inkml:traceGroup>
    <inkml:annotationXML>
      <emma:emma xmlns:emma="http://www.w3.org/2003/04/emma" version="1.0">
        <emma:interpretation id="{6F2CCF01-2647-414F-8202-819F5ED69BCA}" emma:medium="tactile" emma:mode="ink">
          <msink:context xmlns:msink="http://schemas.microsoft.com/ink/2010/main" type="writingRegion" rotatedBoundingBox="7485,14418 11521,14385 11532,15743 7496,15776"/>
        </emma:interpretation>
      </emma:emma>
    </inkml:annotationXML>
    <inkml:traceGroup>
      <inkml:annotationXML>
        <emma:emma xmlns:emma="http://www.w3.org/2003/04/emma" version="1.0">
          <emma:interpretation id="{FEBF2F4F-B8A6-4123-9131-9D39CAC191F0}" emma:medium="tactile" emma:mode="ink">
            <msink:context xmlns:msink="http://schemas.microsoft.com/ink/2010/main" type="paragraph" rotatedBoundingBox="7650,14417 8884,14789 8756,15212 7522,14839" alignmentLevel="1"/>
          </emma:interpretation>
        </emma:emma>
      </inkml:annotationXML>
      <inkml:traceGroup>
        <inkml:annotationXML>
          <emma:emma xmlns:emma="http://www.w3.org/2003/04/emma" version="1.0">
            <emma:interpretation id="{50A479F6-EC24-4CA0-ABEF-0A349BE06E7B}" emma:medium="tactile" emma:mode="ink">
              <msink:context xmlns:msink="http://schemas.microsoft.com/ink/2010/main" type="line" rotatedBoundingBox="7650,14417 8884,14789 8756,15212 7522,14839"/>
            </emma:interpretation>
          </emma:emma>
        </inkml:annotationXML>
        <inkml:traceGroup>
          <inkml:annotationXML>
            <emma:emma xmlns:emma="http://www.w3.org/2003/04/emma" version="1.0">
              <emma:interpretation id="{C682A706-66DF-4B6F-AF5F-D36CFCB5EDE4}" emma:medium="tactile" emma:mode="ink">
                <msink:context xmlns:msink="http://schemas.microsoft.com/ink/2010/main" type="inkWord" rotatedBoundingBox="7635,14709 7647,14416 7651,14417 7639,14709"/>
              </emma:interpretation>
            </emma:emma>
          </inkml:annotationXML>
          <inkml:trace contextRef="#ctx0" brushRef="#br0">11 1,'0'0,"0"0,0 0,0 0,0 0,0 0,0 0,0 0,0 0,0 0,0 0,0 0,0 0,0 11,-1 10,-2 9,1 5,0 0,1-2,0-4,1 0,-1-3,1-1,1-6</inkml:trace>
        </inkml:traceGroup>
        <inkml:traceGroup>
          <inkml:annotationXML>
            <emma:emma xmlns:emma="http://www.w3.org/2003/04/emma" version="1.0">
              <emma:interpretation id="{338FE5DA-F1B7-4E86-B151-D7E8C7483620}" emma:medium="tactile" emma:mode="ink">
                <msink:context xmlns:msink="http://schemas.microsoft.com/ink/2010/main" type="inkWord" rotatedBoundingBox="8356,14991 8802,14788 8855,14903 8408,15107"/>
              </emma:interpretation>
            </emma:emma>
          </inkml:annotationXML>
          <inkml:trace contextRef="#ctx0" brushRef="#br0" timeOffset="230941">1084 417,'0'0,"0"0,0 0,0 0,0 0,-9 3,-10 2,-7 4,-2 3,-1 2,3 2,-3 3,5-2</inkml:trace>
          <inkml:trace contextRef="#ctx0" brushRef="#br0" timeOffset="241677">829 576,'-2'0,"-1"0,-1 0,0 1,0 2,0 0,0 1,1 0,-1 0,2 1,-1 1,-1 0,0 1,1 0,0-1,0 0,1 0,0 0,1 1,1-1,0 1,0 1,0-1,0-1</inkml:trace>
          <inkml:trace contextRef="#ctx0" brushRef="#br0" timeOffset="245530">1213 481,'0'-1,"-1"0,-1-2,-1 0,-1 0,0 0,1-1,-1 0,0 0,-2-1,0 0,1 1,1-2,0 2,0-1,1 1,0 1</inkml:trace>
        </inkml:traceGroup>
      </inkml:traceGroup>
    </inkml:traceGroup>
    <inkml:traceGroup>
      <inkml:annotationXML>
        <emma:emma xmlns:emma="http://www.w3.org/2003/04/emma" version="1.0">
          <emma:interpretation id="{B689F9BD-82D1-46F8-B2DF-7F69C6073A7D}" emma:medium="tactile" emma:mode="ink">
            <msink:context xmlns:msink="http://schemas.microsoft.com/ink/2010/main" type="paragraph" rotatedBoundingBox="7486,14945 11519,14858 11537,15741 7505,15827" alignmentLevel="1"/>
          </emma:interpretation>
        </emma:emma>
      </inkml:annotationXML>
      <inkml:traceGroup>
        <inkml:annotationXML>
          <emma:emma xmlns:emma="http://www.w3.org/2003/04/emma" version="1.0">
            <emma:interpretation id="{55C7D392-F7F5-406C-AB84-46B7513DBF33}" emma:medium="tactile" emma:mode="ink">
              <msink:context xmlns:msink="http://schemas.microsoft.com/ink/2010/main" type="inkBullet" rotatedBoundingBox="7489,14944 7937,14940 7944,15695 7496,15699"/>
            </emma:interpretation>
          </emma:emma>
        </inkml:annotationXML>
        <inkml:trace contextRef="#ctx0" brushRef="#br0" timeOffset="324">-94 528,'0'0,"0"0,0 0,0 0,0 0,0 0,0 0,-3 11,-2 10,-2 8,1 5,0 1,0 0,0-1,-2-2,2-7</inkml:trace>
        <inkml:trace contextRef="#ctx0" brushRef="#br0" timeOffset="218645">-57 961,'0'0,"0"0,0 0,0 0,0 0,0 0,0 0,0 0,0 0,0 0,0 0,0 7,0 7,0 4,0 3,0 0,0-2,0-2,1-2,1-2,0-2,3-1,-1-2,-1-3</inkml:trace>
        <inkml:trace contextRef="#ctx0" brushRef="#br0" timeOffset="229924">89 1266,'0'0,"0"0,0 0,0 0,0 0,0 0,0 0,0 0,0 0,0 0,0 0,0 0,0 0,8 2,8 0,7 2,6-2,2 1,0-2,-1-1,-3-3,-6 0</inkml:trace>
      </inkml:traceGroup>
      <inkml:traceGroup>
        <inkml:annotationXML>
          <emma:emma xmlns:emma="http://www.w3.org/2003/04/emma" version="1.0">
            <emma:interpretation id="{24D743E7-3FD3-4BA1-9017-BBC88E7A3475}" emma:medium="tactile" emma:mode="ink">
              <msink:context xmlns:msink="http://schemas.microsoft.com/ink/2010/main" type="line" rotatedBoundingBox="8281,15040 11521,14970 11537,15741 8297,15810"/>
            </emma:interpretation>
          </emma:emma>
        </inkml:annotationXML>
        <inkml:traceGroup>
          <inkml:annotationXML>
            <emma:emma xmlns:emma="http://www.w3.org/2003/04/emma" version="1.0">
              <emma:interpretation id="{93C9E7A0-F8E0-4D30-AB04-7D62E3FAA63E}" emma:medium="tactile" emma:mode="ink">
                <msink:context xmlns:msink="http://schemas.microsoft.com/ink/2010/main" type="inkWord" rotatedBoundingBox="8281,15040 9077,15023 9089,15613 8294,15631"/>
              </emma:interpretation>
            </emma:emma>
          </inkml:annotationXML>
          <inkml:trace contextRef="#ctx0" brushRef="#br0" timeOffset="230225">655 1215,'0'0,"0"0,0 0,0 0,0 0,7-3,6-7,5-4,2-2,-3 2</inkml:trace>
          <inkml:trace contextRef="#ctx0" brushRef="#br0" timeOffset="231257">706 816,'0'0,"0"0,0 0,0 0,0 0,0 0,0 0,0 0,0 0,0 0,6 6,5 5,4 4,2 2,3 1,-1 0,-3-4</inkml:trace>
          <inkml:trace contextRef="#ctx0" brushRef="#br0" timeOffset="243568">887 1063,'1'-1,"2"-1,1-1,1-1,1 0,1 0,1-1,-2 1,1 0,-1 1,-1 0,0 1,-1-2,0 1,1 1,-1-1,0 0,2 1,-2 0,1-1,0 1,1 1,-1-1,0 0,1-1,0 0,0 0,0 0,-1 1,1-2,-1 0,-1 0,0-1,1 1,-2 1</inkml:trace>
          <inkml:trace contextRef="#ctx0" brushRef="#br0" timeOffset="231642">1185 1106,'0'0,"0"0,0 0,0 0,0 0,0 0,0 0,10 2,8 3,7 1,4 1,-1 0,1 1,-1-2,-1 0,1-1,-4-2,-5-1</inkml:trace>
          <inkml:trace contextRef="#ctx0" brushRef="#br0" timeOffset="230610">1192 794,'0'0,"0"0,0 0,0 0,0 0,4-8,2-8,2-5,1-4,1-5,0-1,-1 2,-1 6</inkml:trace>
        </inkml:traceGroup>
        <inkml:traceGroup>
          <inkml:annotationXML>
            <emma:emma xmlns:emma="http://www.w3.org/2003/04/emma" version="1.0">
              <emma:interpretation id="{6823CD95-28F4-4907-8C36-0BA8516E1D7B}" emma:medium="tactile" emma:mode="ink">
                <msink:context xmlns:msink="http://schemas.microsoft.com/ink/2010/main" type="inkWord" rotatedBoundingBox="9426,15624 9560,15621 9561,15661 9426,15663"/>
              </emma:interpretation>
            </emma:emma>
          </inkml:annotationXML>
          <inkml:trace contextRef="#ctx0" brushRef="#br0" timeOffset="231946">1787 1208,'0'0,"0"0,0 0,0 0,0 0,0 0,0 0,9 3,6 1,5 2,2 1,3-1,-1 1,-4-3</inkml:trace>
        </inkml:traceGroup>
        <inkml:traceGroup>
          <inkml:annotationXML>
            <emma:emma xmlns:emma="http://www.w3.org/2003/04/emma" version="1.0">
              <emma:interpretation id="{04DD2911-0E60-4E09-ACAB-DA197C3E73C0}" emma:medium="tactile" emma:mode="ink">
                <msink:context xmlns:msink="http://schemas.microsoft.com/ink/2010/main" type="inkWord" rotatedBoundingBox="9818,15710 9952,15695 9953,15700 9818,15714"/>
              </emma:interpretation>
            </emma:emma>
          </inkml:annotationXML>
          <inkml:trace contextRef="#ctx0" brushRef="#br0" timeOffset="232231">2179 1294,'0'0,"0"0,0 0,0 0,9 0,9 0,7-1,5-3,-1-1,-5 1</inkml:trace>
        </inkml:traceGroup>
        <inkml:traceGroup>
          <inkml:annotationXML>
            <emma:emma xmlns:emma="http://www.w3.org/2003/04/emma" version="1.0">
              <emma:interpretation id="{F7515274-5299-45BE-8CBE-343B3846912B}" emma:medium="tactile" emma:mode="ink">
                <msink:context xmlns:msink="http://schemas.microsoft.com/ink/2010/main" type="inkWord" rotatedBoundingBox="10166,15069 11522,15040 11537,15741 10181,15770"/>
              </emma:interpretation>
            </emma:emma>
          </inkml:annotationXML>
          <inkml:trace contextRef="#ctx0" brushRef="#br0" timeOffset="34859.168">3500 1014,'0'0,"0"0,0 0,0 0,0 0,0 0,0 0,0 0,9-4,8-2,5-3,5-1,2-1,-17 7</inkml:trace>
          <inkml:trace contextRef="#ctx0" brushRef="#br0" timeOffset="61083">3457 634,'2'0,"2"0,2 0,3 0,0 2,2 0,-1 1,0 0,-2 1,-1 1,0 0,0-2,-1 2,0-1,0 1,0-1,1 2,1-1,-1 0,-2 0</inkml:trace>
          <inkml:trace contextRef="#ctx0" brushRef="#br0" timeOffset="62538">3679 729,'2'0,"2"0,3 0,1 0,1 2,2 0,0 2,0 1,0-2,0 0,-2 0,-1 1,-1 0,-1 1,1-2,1 1,1 0,-2 1,1 1,0 0,1-1,-1 0,-1 0,1-2,-1-1</inkml:trace>
          <inkml:trace contextRef="#ctx0" brushRef="#br0" timeOffset="64076">3890 908,'0'2,"0"2,-2 3,0 3,-2 0,0 0,0 1,1-1,0-1,-1-1,2 0,0 1,1 0,-2-1,1 0,-1 0,2 1,-1 0,2 1,-1-2</inkml:trace>
          <inkml:trace contextRef="#ctx0" brushRef="#br0" timeOffset="65869">3816 1203,'-2'0,"-2"0,-2 0,-2 0,0 2,0 2,1 3,2 1,0 0,1 0,-1 0,-1 2,0-1,1 1,0 1,1-1,1 1,0 0,2-2</inkml:trace>
          <inkml:trace contextRef="#ctx0" brushRef="#br0" timeOffset="253363.0621">3160 1201,'18'-10,"14"-7,-3-2,-6 4</inkml:trace>
          <inkml:trace contextRef="#ctx0" brushRef="#br0" timeOffset="249975">3377 1055,'-1'0,"-2"0,-2 0,0 1,-1 2,1 0,-1 1,1 1,0 0,0-1</inkml:trace>
          <inkml:trace contextRef="#ctx0" brushRef="#br0" timeOffset="237994">2542 1309,'0'0,"0"0,0 0,0 0,0 0,0 0,0 0,0 0,0 0,0 0,0 0,0 0,0 0,9 1,8 2,9 1,7 1,8-3,-4-1</inkml:trace>
          <inkml:trace contextRef="#ctx0" brushRef="#br0" timeOffset="257495">3028 1237,'-1'0,"0"1,-2 1,-1 1,-2 0,0 1,-1 0,0 1,-1-2,1 1,-1 0,1 0,0-1,0 1,2-1,-1-1,0 1,0-1,-1 0,0-1,0 0,0 0,-1-1,2 0</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0:55:13.756"/>
    </inkml:context>
    <inkml:brush xml:id="br0">
      <inkml:brushProperty name="width" value="0.035" units="cm"/>
      <inkml:brushProperty name="height" value="0.035" units="cm"/>
      <inkml:brushProperty name="color" value="#7030A0"/>
      <inkml:brushProperty name="ignorePressure" value="1"/>
    </inkml:brush>
  </inkml:definitions>
  <inkml:traceGroup>
    <inkml:annotationXML>
      <emma:emma xmlns:emma="http://www.w3.org/2003/04/emma" version="1.0">
        <emma:interpretation id="{BC689923-4157-4F57-A222-F3CD056EC5E1}" emma:medium="tactile" emma:mode="ink">
          <msink:context xmlns:msink="http://schemas.microsoft.com/ink/2010/main" type="inkDrawing" rotatedBoundingBox="17787,12901 20592,12722 20657,13736 17852,13915" hotPoints="20781,13299 19083,13827 17367,13358 19065,12830" semanticType="enclosure" shapeName="Ellipse"/>
        </emma:interpretation>
      </emma:emma>
    </inkml:annotationXML>
    <inkml:trace contextRef="#ctx0" brushRef="#br0">2449 0,'0'0,"0"0,0 0,0 0,0 0,0 0,0 0,0 0,0 0,0 0,0 0,0 0,0 0,0 0,-12 0,-11 0,-12 0,-12 0,-8 0,-5 0,-6 0,-4 0,-5 0,-1 0,-1 0,-2 2,2 1,1 1,0 1,0-1,0-1,4-2,0 1,-1-2,1 0,4 2,3 0,2 1,-1-1,2 1,3 0,1 2,-2 0,1 1,-1 1,5 2,5-1,6 0,4 1,3 1,1 0,1 1,3 1,6-3,2 0,5 2,2 4,3 0,1 2,4 2,0 2,3 1,-1 1,2 0,2 1,0-1,2 0,0 1,1 1,1 3,-1 0,2 2,1-1,2 1,-1-1,0-4,1-1,0-4,0 0,0-3,1 1,2-2,0-1,0-1,0-1,1-1,1 0,2 1,2 1,2 0,2-1,0 0,1-1,1 0,3 0,4-1,5 1,4-3,3 0,-2-2,1 0,4-1,4-2,3-2,0 0,0-4,-2 0,0-3,2 0,3-1,0 0,-2 2,-1 1,3 1,4 1,1 0,-1 1,-2 0,1 1,3 1,2 1,1-1,-3 0,2 0,2-1,0-1,-2 0,0 0,1 0,0 0,-2-2,-2-1,-3 1,0-2,0 0,-1-2,-6 1,-4-1,-7 1,-5-1,-3-2,-3-1,-4-1,-2-1,-1 0,-3-1,-1 3,-4-1,0 1,-3-1,-1 0,1-3,2-2,0-6,-1-2,1-3,-2-4,0-2,-2-2,2-2,0-4,0 0,0 0,-1 3,-1 3,0 2,-1 3,-1 5,0 4,-2 3,-1 1,1 2,-1 0,-1 1,1 1,0 1,0 1,0 2,0-1,-2 1,-1 1,-1-1,-1-1,-3-1,-4-1,-4 0,-3 0,-3-1,0 0,-4 2,-4 1,-6 2,-4 0,-5 1,-1 2,0 2,-1 0,0 2,1 0,1 0,6 0,4 1,9-1</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5T15:27:30.758"/>
    </inkml:context>
    <inkml:brush xml:id="br0">
      <inkml:brushProperty name="width" value="0.05" units="cm"/>
      <inkml:brushProperty name="height" value="0.05" units="cm"/>
      <inkml:brushProperty name="color" value="#ED1C24"/>
      <inkml:brushProperty name="ignorePressure" value="1"/>
    </inkml:brush>
  </inkml:definitions>
  <inkml:traceGroup>
    <inkml:annotationXML>
      <emma:emma xmlns:emma="http://www.w3.org/2003/04/emma" version="1.0">
        <emma:interpretation id="{227FD796-237A-44A5-BA5E-71A0EDD839E1}" emma:medium="tactile" emma:mode="ink">
          <msink:context xmlns:msink="http://schemas.microsoft.com/ink/2010/main" type="writingRegion" rotatedBoundingBox="30209,16548 32531,16548 32531,17502 30209,17502"/>
        </emma:interpretation>
      </emma:emma>
    </inkml:annotationXML>
    <inkml:traceGroup>
      <inkml:annotationXML>
        <emma:emma xmlns:emma="http://www.w3.org/2003/04/emma" version="1.0">
          <emma:interpretation id="{E193D567-D06D-4C13-A74E-F143BFF6F127}" emma:medium="tactile" emma:mode="ink">
            <msink:context xmlns:msink="http://schemas.microsoft.com/ink/2010/main" type="paragraph" rotatedBoundingBox="30209,16548 32531,16548 32531,17502 30209,17502" alignmentLevel="1"/>
          </emma:interpretation>
        </emma:emma>
      </inkml:annotationXML>
      <inkml:traceGroup>
        <inkml:annotationXML>
          <emma:emma xmlns:emma="http://www.w3.org/2003/04/emma" version="1.0">
            <emma:interpretation id="{36B9D7AC-BEE5-4B49-9F4F-DA7CFD062A66}" emma:medium="tactile" emma:mode="ink">
              <msink:context xmlns:msink="http://schemas.microsoft.com/ink/2010/main" type="line" rotatedBoundingBox="30209,16548 32531,16548 32531,17502 30209,17502"/>
            </emma:interpretation>
          </emma:emma>
        </inkml:annotationXML>
        <inkml:traceGroup>
          <inkml:annotationXML>
            <emma:emma xmlns:emma="http://www.w3.org/2003/04/emma" version="1.0">
              <emma:interpretation id="{79F5DEB3-08F9-4599-825F-4E9C31E05BAE}" emma:medium="tactile" emma:mode="ink">
                <msink:context xmlns:msink="http://schemas.microsoft.com/ink/2010/main" type="inkWord" rotatedBoundingBox="30209,16548 32531,16548 32531,17502 30209,17502"/>
              </emma:interpretation>
            </emma:emma>
          </inkml:annotationXML>
          <inkml:trace contextRef="#ctx0" brushRef="#br0">2149 34,'0'0,"0"0,0 0,0 0,0 0,0 0,0 0,-5 0,-7 0,-6 0,-4 0,-4 0,-3 0,-3 0,-1 0,0 0,-3-1,-3-1,-2 1,-4 0,-4-1,-4 0,-7 0,-4 1,-6 1,-2 1,-2 0,2 2,0 0,-1 2,0 0,-2 1,2 2,-1 0,2 1,2 0,1 0,4 1,2-1,3 0,3 0,6-2,4 0,2 0,5 0,4-2,5 0,4-1,5-1,4-1,3-1,4-1,3 0,2 0,3-1,-1 2,2 2,0 2,2 1,1 3,2 2,1 4,1 1,1 4,0 2,2 2,-1 3,0 2,-2 1,0 1,-1 3,-1-1,-1 0,-3-1,0 1,-2-2,1-1,-1-3,0-2,0-2,1-1,1-3,0-3,0-2,1-3,0-1,0-2,0-2,1-1,-1-1,0-1,1 1,0 0,3-1,2 2,3 0,3 1,4 0,3 0,2 1,4-1,4-1,4 0,2 0,2-1,5 1,3-1,1 0,5-1,3 1,2-1,3 1,2-1,4 0,1 1,0-2,4-1,0 0,2 0,0-2,2-1,-2 1,-1-1,1 1,-3 1,0 0,-3-2,-3 1,-2-1,-4 1,-3 1,-2-1,-1 1,-5 0,-4 0,-5 0,-5 0,-3 0,-5 0,-5-1,-4-1,-3 1,-3-1,-3-2,-1 1,-1-1,0 0,-2 0,0 1,-1-1,-1-1,1-3,0-1,1-5,0-4,0-3,0-4,-1-3,0-3,-1-1,1-3,-2 0,-1 0,0-1,1 1,0 2,1 3,-1 2,1 3,0 2,0 2,0 2,0 1,1 0,-1 1,0 1,0 1,0 1,0 2,-2 0,1 0,0 0,-2 0,0 0,-1 0,0 0,1 1,-1-2,1 2,0 1,1 1,1 1,0 1,-1 0,1 0,-1 1,0 0,0-1,0 1,2-1,-1 2,0 0,-1 1,1 0,-1 0,-1 1,0 0,1 0,-2 0,1-1,-1 1,0 1,-1-1,-2 1,0 0,-1 1,0 0,0 0,0 1,0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0:58:11.927"/>
    </inkml:context>
    <inkml:brush xml:id="br0">
      <inkml:brushProperty name="width" value="0.035" units="cm"/>
      <inkml:brushProperty name="height" value="0.035" units="cm"/>
      <inkml:brushProperty name="color" value="#7030A0"/>
      <inkml:brushProperty name="ignorePressure" value="1"/>
    </inkml:brush>
  </inkml:definitions>
  <inkml:trace contextRef="#ctx0" brushRef="#br0">1933 0,'0'0,"0"0,0 0,0 0,0 0,0 0,0 0,0 0,0 0,0 0,0 0,0 0,0 0,0 0,-9 0,-9 0,-10 0,-9 0,-6 0,-5 0,-4 0,-3 0,-4 0,-1 0,-1 0,-2 2,3 1,0 1,0 1,0-1,0-1,3-2,0 1,-1-2,2 0,2 2,3 0,1 1,-1-1,2 1,3 0,0 2,-1 0,0 1,0 1,3 2,5-1,4 0,3 1,3 1,1 0,0 1,3 1,4-3,2 0,4 2,2 4,2 0,1 2,3 2,0 2,2 1,-1 1,2 0,2 1,0-1,1 0,0 1,1 1,1 3,-1 0,1 2,2-1,1 1,-1-1,0-4,1-1,0-4,0 0,0-3,1 1,1-2,0-1,0-1,1-1,0-1,1 0,1 1,2 1,2 0,1-1,0 0,1-1,1 0,2 0,4-1,3 1,3-3,3 0,-2-2,1 0,3-1,4-2,1-2,1 0,0-4,-2 0,0-3,2 0,2-1,0 0,-2 2,0 1,2 1,3 1,1 0,-1 1,-1 0,0 1,3 1,2 1,0-1,-2 0,1 0,2-1,0-1,-2 0,1 0,0 0,0 0,-2-2,-1-1,-2 1,0-2,-1 0,0-2,-5 1,-3-1,-5 1,-5-1,-2-2,-2-1,-4-1,-1-1,0 0,-3-1,-1 3,-4-1,1 1,-2-1,-1 0,0-3,2-2,0-6,0-2,0-3,-2-4,1-2,-2-2,1-2,1-4,-1 0,1 0,-1 3,-1 3,0 2,-1 3,-1 5,0 4,-1 3,-1 1,1 2,-1 0,-1 1,1 1,0 1,0 1,0 2,0-1,-1 1,-2 1,0-1,-1-1,-2-1,-4-1,-2 0,-3 0,-3-1,1 0,-4 2,-2 1,-6 2,-2 0,-5 1,0 2,0 2,-1 0,-1 2,2 0,1 0,4 0,3 1,8-1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9:50:42.433"/>
    </inkml:context>
    <inkml:brush xml:id="br0">
      <inkml:brushProperty name="width" value="0.05" units="cm"/>
      <inkml:brushProperty name="height" value="0.05" units="cm"/>
      <inkml:brushProperty name="color" value="#177D36"/>
      <inkml:brushProperty name="ignorePressure" value="1"/>
    </inkml:brush>
  </inkml:definitions>
  <inkml:traceGroup>
    <inkml:annotationXML>
      <emma:emma xmlns:emma="http://www.w3.org/2003/04/emma" version="1.0">
        <emma:interpretation id="{42C6080B-E6A9-4586-8B6E-55C77A145913}" emma:medium="tactile" emma:mode="ink">
          <msink:context xmlns:msink="http://schemas.microsoft.com/ink/2010/main" type="writingRegion" rotatedBoundingBox="7241,5594 10646,5594 10646,6583 7241,6583"/>
        </emma:interpretation>
      </emma:emma>
    </inkml:annotationXML>
    <inkml:traceGroup>
      <inkml:annotationXML>
        <emma:emma xmlns:emma="http://www.w3.org/2003/04/emma" version="1.0">
          <emma:interpretation id="{48B62BA1-FA57-4328-BB13-0334F787BB9E}" emma:medium="tactile" emma:mode="ink">
            <msink:context xmlns:msink="http://schemas.microsoft.com/ink/2010/main" type="paragraph" rotatedBoundingBox="7241,5594 10646,5594 10646,6583 7241,6583" alignmentLevel="1"/>
          </emma:interpretation>
        </emma:emma>
      </inkml:annotationXML>
      <inkml:traceGroup>
        <inkml:annotationXML>
          <emma:emma xmlns:emma="http://www.w3.org/2003/04/emma" version="1.0">
            <emma:interpretation id="{0FC4B52A-AA82-4FFA-ABC3-927AC9AF0E48}" emma:medium="tactile" emma:mode="ink">
              <msink:context xmlns:msink="http://schemas.microsoft.com/ink/2010/main" type="line" rotatedBoundingBox="7241,5594 10646,5594 10646,6583 7241,6583"/>
            </emma:interpretation>
          </emma:emma>
        </inkml:annotationXML>
        <inkml:traceGroup>
          <inkml:annotationXML>
            <emma:emma xmlns:emma="http://www.w3.org/2003/04/emma" version="1.0">
              <emma:interpretation id="{04A31DC4-A02A-43CE-90FD-9FC2C82888C0}" emma:medium="tactile" emma:mode="ink">
                <msink:context xmlns:msink="http://schemas.microsoft.com/ink/2010/main" type="inkWord" rotatedBoundingBox="7241,5741 7663,5741 7663,6583 7241,6583"/>
              </emma:interpretation>
            </emma:emma>
          </inkml:annotationXML>
          <inkml:trace contextRef="#ctx0" brushRef="#br0">0 1,'0'6,"0"9,0 7,0 7,0 4,0 4,0 1,0 0,0 0,0 1,0-2,0 1,0-1,0 0,0 0,0 0,0-1,0 1,0 0,0 0,0-1,0 1,0 0,0-7</inkml:trace>
          <inkml:trace contextRef="#ctx0" brushRef="#br0" timeOffset="4680">-36-36,'0'6,"0"9,0 7,0 7,0 5,-7 2,-1 2,-6-6,-7-8,0-2,-2-5,2 1,-1-2,3 1,-2 0,3-5</inkml:trace>
          <inkml:trace contextRef="#ctx0" brushRef="#br0" timeOffset="8858">0-36,'0'6,"0"9,0 7,0 7,0 5,0 2,7-4,1-2,6-6,1-1,4-4,-2 1,3-3,5-4,-3 1,2-1,-4-3</inkml:trace>
        </inkml:traceGroup>
        <inkml:traceGroup>
          <inkml:annotationXML>
            <emma:emma xmlns:emma="http://www.w3.org/2003/04/emma" version="1.0">
              <emma:interpretation id="{7BA0D9B4-C642-47AA-800F-C8A81513450B}" emma:medium="tactile" emma:mode="ink">
                <msink:context xmlns:msink="http://schemas.microsoft.com/ink/2010/main" type="inkWord" rotatedBoundingBox="10243,5594 10646,5594 10646,6477 10243,6477"/>
              </emma:interpretation>
            </emma:emma>
          </inkml:annotationXML>
          <inkml:trace contextRef="#ctx0" brushRef="#br0" timeOffset="14729">2945 700,'0'-6,"0"-9,0-7,0-7,0-5,0-2,0-2,0 0,0-1,0 1,0 1,0-1,0 1,0 0,0 0,0 0,0 1,0-1,0 0,0 0,0 1,0-1,0 0,0 0,0 7</inkml:trace>
          <inkml:trace contextRef="#ctx0" brushRef="#br0" timeOffset="17047">2945-183,'0'6,"0"9,0 7,0 7,0 4,0 4,0 1,-6-6,-2-2,-6-6,-7-7,-6-7,-5-5,-3-3,4-2</inkml:trace>
          <inkml:trace contextRef="#ctx0" brushRef="#br0" timeOffset="29975">2945-183,'0'6,"0"9,0 7,0 7,0 4,7-3,1 0,6-6,1 0,4-5,4-5,0 1,1-1,3-5,-3 4,0-1,-3-2</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5T15:28:02.188"/>
    </inkml:context>
    <inkml:brush xml:id="br0">
      <inkml:brushProperty name="width" value="0.05" units="cm"/>
      <inkml:brushProperty name="height" value="0.05" units="cm"/>
      <inkml:brushProperty name="color" value="#ED1C24"/>
      <inkml:brushProperty name="ignorePressure" value="1"/>
    </inkml:brush>
  </inkml:definitions>
  <inkml:traceGroup>
    <inkml:annotationXML>
      <emma:emma xmlns:emma="http://www.w3.org/2003/04/emma" version="1.0">
        <emma:interpretation id="{39B37DD2-8DBA-4DAC-8952-16E88056D8E8}" emma:medium="tactile" emma:mode="ink">
          <msink:context xmlns:msink="http://schemas.microsoft.com/ink/2010/main" type="inkDrawing" rotatedBoundingBox="23015,8737 25072,8725 25074,9080 23017,9092" semanticType="enclosure" shapeName="Other"/>
        </emma:interpretation>
      </emma:emma>
    </inkml:annotationXML>
    <inkml:trace contextRef="#ctx0" brushRef="#br0">2784 387,'0'0,"0"0,0 0,0 0,0 0,0 0,0 0,0 0,0 0,0 0,0 0,0 0,0 0,0 0,0 0,0 0,0 0,-10 0,-7 0,-4 0,-3 0,1 0,1 0,3 0,1 0,3 0,0 0,1-1,0-1,1 1,-4-1,-3 1,-1 0,-4 1,3 0,-1-1,1-1,1 1,1 0,-1-1,1 2,-3-1,0 1,0 0,-1 0,3 0,-1 0,4-1,-2 0,1 0,1-1,1 2,-2-1,0 1,0 0,-1 0,1 0,2 0,1 0,3 0,1 0,2 0,0 0,-2 0,1 0,-1 0,1 0,-3 0,-1 0,0 0,-1 0,-2 0,-1 0,0 0,1 0,1 0,1 0,-1 0,1 0,1 0,0 0,1 0,-2 1,-2 1,-1-1,-2 0,1 0,0 0,0-1,2 0,-2 0,1 0,-1 0,-1 0,-1 0,2 0,0 0,0 0,2 0,-2 0,3 0,-2 0,2 0,0 0,0 0,1 0,2 0,1 0,2 0,-1 0,1 0,0 0,-1 0,2 0,0 0,2 0,-4 0,1 0,-2 0,-1 0,2 0,-1 0,3 0,0 0,1 0,-1 0,0 0,0 0,-2 0,1 0,-2 0,0 0,0 0,-2 0,-3 0,1 0,0 0,2 0,-3 0,1 0,2 0,0 0,1 0,-3 0,-3 0,2 0,-2 0,0 0,0 0,3 0,-1 0,3 0,2 0,0 0,2 0,-2 0,1 0,1 0,-2 0,2 0,-2 0,0 0,-1 0,0 0,-2 0,0 0,2 0,1 0,0 0,3 0,-3 0,1 0,-3 0,3 0,0 0,1 0,1 0,0 0,0 0,1 0,1 0,1-2,2 1,0-2,-1 0,2-1,-1 1,1-1,0-1,-2-1,2-1,-1-1,0-1,-2 0,-2-1,2 0,0 0,1 0,0 0,-1-2,0 0,-1 0,0-2,3 1,-4 0,4 0,-1-1,-1 2,1-1,-1 3,3 1,-1 1,2 1,2 1,1 0,0 2,0 0,0 0,0 1,1-1,-1 1,2-1,4 0,1-1,4 1,2-1,1 2,3 0,2-1,1 2,0 0,-3-2,3 2,0 0,1 1,2-1,0-1,2 0,0 1,-2-1,-2 1,-3 1,0 1,0-1,-1 1,3 0,2 1,3-1,4 0,1 0,-3 0,0 0,0 0,2 0,0 0,4 0,-1 0,-1 0,-1 0,-2 0,0 1,0 0,1 2,1-2,-1 0,0-1,-2 1,-1-1,-2 0,0 0,2 0,2 0,1 0,1 0,0-1,-3 1,0 0,0 0,2 0,2 0,2 0,1 0,-1 0,-2 0,-1 0,-1 0,1 0,1 0,0 0,1 0,-2 0,-3 0,-3 0,0 0,0 0,2 0,0 0,1 0,-1 0,-2 0,-1 0,-2 0,-1 0,-3 0,0 0,-1 0,1 0,0 0,2 0,-1 0,1 0,1 0,0 0,-2 0,-1 0,-2 0,-3 0,-2 0,-3 0,3 0,-1 0,2 0,2 0,0 0,1 0,1 0,0 0,1 0,0 0,-2 0,0 0,0 0,2 0,-3 0,0 0,1 0,-1 0,0 0,1 0,2 0,-1 0,1 0,0 0,-1 0,3 0,-4 0,1 0,1 0,-2 2,1-1,-4 1,-2 0,-2-1,0-1,-1 0,-1 0,1 2,-2-1,2 1,-2 2,1-1,-1 0,2 2,-2-1,0 1,2 1,-1-3,1 3,1 0,2 2,-2 0,3 0,-3 1,0 0,-1 1,0 1,-1-1,0-1,-1 0,0-1,-1 0,1 0,-2-1,1 0,-3 1,1 1,-1-2,0 0,1 0,1-1,1-1,-2 0,-1 0,2 0,-2-1,0 1,0 0,0-1,0 0,0 0,0 0,0 0,0-1,0 0,-2 2,-1-1,0 1,-1-1,0 1,0-2,-2 2,0-2,-2 0,1 2,-3-2,1 1,-1 0,1-2,-1 1,0-1,0 0,-1-1,-2 0,0 1,-1-2,1 0,-1 0,3 0,-2 0,3 0,1 0,2 0,-1 0,2 0,2 0</inkml:trace>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5T15:28:11.472"/>
    </inkml:context>
    <inkml:brush xml:id="br0">
      <inkml:brushProperty name="width" value="0.05" units="cm"/>
      <inkml:brushProperty name="height" value="0.05" units="cm"/>
      <inkml:brushProperty name="color" value="#ED1C24"/>
      <inkml:brushProperty name="ignorePressure" value="1"/>
    </inkml:brush>
  </inkml:definitions>
  <inkml:traceGroup>
    <inkml:annotationXML>
      <emma:emma xmlns:emma="http://www.w3.org/2003/04/emma" version="1.0">
        <emma:interpretation id="{1044E6A9-1497-40BC-836C-858E77285AF3}" emma:medium="tactile" emma:mode="ink">
          <msink:context xmlns:msink="http://schemas.microsoft.com/ink/2010/main" type="inkDrawing" rotatedBoundingBox="28506,12930 31231,12938 31230,13457 28505,13450" semanticType="enclosure" shapeName="Other"/>
        </emma:interpretation>
      </emma:emma>
    </inkml:annotationXML>
    <inkml:trace contextRef="#ctx0" brushRef="#br0">3319 97,'0'0,"0"0,0 0,0 0,0 0,0 0,0 0,0 0,0 0,0 0,0 0,0 0,-9-2,-11-2,-8 0,-6-1,-5-1,-6-1,-4-2,-5 1,0 0,-2 2,-2-1,-1 3,-2-1,2 3,4 0,-5 4,-1 0,-1 0,1 1,-2-2,-3 0,-1-1,3 1,-1-1,4 0,-1 0,2-2,6-1,2 1,5-1,2-1,-2 2,1 0,0 0,1 1,-3 1,-1-1,0-1,0-1,3 2,-1 0,0 0,-1 2,-1 1,3 1,1-1,-2 0,-3 2,-3-1,2 2,2-2,0 0,0-2,-3 1,0 1,3-1,2 1,-1 1,3-1,0 3,3 0,2 0,6-1,2 1,7-1,5 1,4-1,3 3,2 0,-1 3,-1 0,2 2,2 3,1-1,3-1,2 0,2-1,2 1,2 0,1 1,1 0,1-2,1 1,0 0,1 1,0-1,1 0,3 2,1-1,2-1,2-1,3 1,-1-2,0 0,1-1,0 0,1-1,2 0,-2 0,3-1,2 0,3 1,3 0,0-1,1-1,0-1,3 1,2-2,3 1,0-2,2-1,-4-1,-2-2,0-1,-1 0,3 0,0 0,4-2,-5-1,-1 1,0-2,1 1,4 1,3-1,0 2,-4-1,0 0,-3-3,3 1,1 1,1 0,-1-1,-2 1,2-1,0 1,3-1,4 0,0 0,-1 1,0-1,-2 1,2 2,2-2,-2 2,-2-2,0 1,1 0,-1 1,0 1,-2 0,-6 0,1 0,-2 0,0 0,1 0,2 0,0 0,-3 0,-2 0,0 0,1 0,1 0,1 0,2 0,-3 0,-2 0,0 0,1 0,-1 0,2-1,0-1,1-2,-3-1,-3 2,-2 0,-3-1,-2-1,-2 1,-1-1,2-2,0 0,0-1,-1-1,0 0,-2-2,-1 2,-2-1,-4 0,-2 0,-4 1,-2-2,2 2,-3-2,1-1,-4-2,0-1,-4 0,-2-1,-2 0,-6 0,0-1,-4 2,-4-2,-4 1,-2-2,-1 2,2 2,0 2,1 0,2 2,-1 2,1 1,-1 1,5 3</inkml:trace>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5T15:28:23.070"/>
    </inkml:context>
    <inkml:brush xml:id="br0">
      <inkml:brushProperty name="width" value="0.05" units="cm"/>
      <inkml:brushProperty name="height" value="0.05" units="cm"/>
      <inkml:brushProperty name="color" value="#ED1C24"/>
      <inkml:brushProperty name="ignorePressure" value="1"/>
    </inkml:brush>
  </inkml:definitions>
  <inkml:traceGroup>
    <inkml:annotationXML>
      <emma:emma xmlns:emma="http://www.w3.org/2003/04/emma" version="1.0">
        <emma:interpretation id="{B90AD4E3-9010-4B60-8F8C-A6304FF64AC8}" emma:medium="tactile" emma:mode="ink">
          <msink:context xmlns:msink="http://schemas.microsoft.com/ink/2010/main" type="inkDrawing" rotatedBoundingBox="24237,15936 25708,15941 25706,16453 24235,16448" hotPoints="25744,16320 24888,16473 24081,16148 24937,15995" semanticType="enclosure" shapeName="Ellipse"/>
        </emma:interpretation>
      </emma:emma>
    </inkml:annotationXML>
    <inkml:trace contextRef="#ctx0" brushRef="#br0">1748 1,'0'0,"0"0,0 0,0 0,0 0,0 0,0 0,0 0,0 0,-13 0,-12 0,-10 0,-6 0,-2 0,-5 0,-2 0,-1 1,-3 1,-4 1,-2-2,1 0,-2 0,-1-1,1 0,1 0,5 0,-1 0,-1 0,3 0,1 0,4 1,1 2,-2 0,-2 2,1-1,3 1,2 1,3-2,5 1,-2 0,3 1,4-2,3 1,2 2,5-2,5 1,2 2,5 3,2-1,4 1,-2 1,3 1,0 0,3-2,1 2,3 1,1 0,1 1,0 0,3 0,-1 0,1 0,-3-1,4 1,-1-1,0 0,0-3,-1 1,1-2,-2-1,2 1,0 0,0-1,3 1,-2-1,4 0,0 2,1-2,-1 0,1 1,4 0,2-1,3-1,4 0,1-2,1 0,-1-2,1 2,1-2,2 1,4 1,1-1,4-1,0 0,-2-1,0 1,2-2,0 0,3 2,-2-2,-1 1,-4-2,0 0,-1-1,1 0,3 0,1 0,-3-1,-2 1,-2 0,2 0,2 0,2 0,1 0,-3-1,-1-2,0 1,1-2,-1 1,0-2,0 0,-2-1,-3 0,0 0,-4 2,-4-3,-3-1,-4-1,-2 0,-2 0,-1 0,-2-2,-2 2,0-1,-3-2,1 0,-1-1,-1-2,-1-2,-5-1,1-2,-3-2,-1 0,-1-1,0 0,1 1,-3 0,1 1,-1 2,3 0,-2 3,2 0,-2 2,2 2,0 2,-1-1,2 2,0-1,0 3,0 0,3 1,0 0,-1 2,2-1,0 0,0 2</inkml:trace>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1:21:13.805"/>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2144 0,'0'0,"0"0,0 0,0 0,0 0,0 0,0 0,0 0,0 0,0 0,0 0,0 0,0 0,0 0,0 0,0 0,0 0,0 0,0 0,0 0,0 0,0 0,-13 0,-12 0,-5 0,-3 0,0 0,2 0,1 0,-2 0,0 0,-1 0,1 0,0 3,3-1,1 1,4 0,4-2,2 0,3 0,1-1,-1 0,-1 0,-1 0,-1 0,-1 0,0 0,-2-1,2 1,1 0,1 0,0 0,-1 0,2 0,1 0,0 0,-1 0,0 0,0 0,-2 0,1 0,-5 0,-2 0,-2 0,0 0,-1 0,-3 0,0 0,0 0,1 3,1 0,1-1,0 1,-2-2,0 3,-3-1,1 0,0 0,2-2,-2 0,3-1,1 0,4 0,0 0,0 0,0 0,-1 0,1 0,1 0,-2 0,0 0,2 0,-1 0,3 0,1 0,2 0,2 0,1 0,1 0,0 0,0 0,0 0,0 0,1 0,-1 0,-3 0,0 0,-2 0,-1 0,2 0,0 0,2 0,1 0,0 0,1 0,-3 0,0 0,1 0,2 0,1 0,3 0,1 0,1 0,0 0,1 0,2 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1:21:15.675"/>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1978 0,'0'0,"0"0,0 0,0 0,0 0,0 0,0 0,0 0,0 0,0 0,0 0,0 0,0 0,0 0,0 0,0 0,0 0,0 0,0 0,0 0,0 0,0 0,0 0,0 0,0 0,0 0,0 0,0 0,0 0,0 0,-11 0,-11 0,-5 0,-4 0,-2 0,-1 0,2 0,3 0,3 0,1 0,0 0,2 0,3 0,1 0,0 0,0 0,-2 0,1 0,1 0,0 0,0 0,0 0,-2 0,0 0,0 2,-1 1,0 0,0-1,-1 0,0-1,-2 0,-1-1,-2 0,-1 0,-3 0,0-1,1 1,-1 0,3 0,2 0,2 0,3 0,-1 0,-1 0,0 0,2 0,-1 0,2 0,0 0,2 0,1 0,1 0,2 0,2 0,-1 0,1 0,0 0,-2 0,0 0,-1 0,0 0,-1 0,0 0,1 0,-2 0,-2 0,0 0,-1 0,1 0,-1 0,1 0,0 0,0 0,2 0,2 0,1 0,1 0,1 0,0 0,-3 0,1 0,-1 0,3 0,1 0,3 0,1 0,-1 0,-1 0,1 0,0 0,0 0,-2 0,0 0,-2 0,0 0,0 0,0 2,0 1,-1 2,1 1,0 0,-3 3,2-1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16:31.550"/>
    </inkml:context>
    <inkml:brush xml:id="br0">
      <inkml:brushProperty name="width" value="0.2" units="cm"/>
      <inkml:brushProperty name="height" value="0.4" units="cm"/>
      <inkml:brushProperty name="color" value="#00FF00"/>
      <inkml:brushProperty name="tip" value="rectangle"/>
      <inkml:brushProperty name="rasterOp" value="maskPen"/>
      <inkml:brushProperty name="ignorePressure" value="1"/>
    </inkml:brush>
  </inkml:definitions>
  <inkml:trace contextRef="#ctx0" brushRef="#br0">1 0,'0'0,"0"0,0 0,0 0,0 0,0 0,0 0,0 0,0 0,0 0,0 0,0 0,0 0,0 0,0 0,0 0,0 0,0 0,0 0,0 0,0 0,0 0,0 0,7 0,5 0,3 0,2 0,0 0,1 0,-1 0,2 1,-1 1,0 0,1 1,-1-1,0 0,-2-1,1-1,0 1,0-1,3-1,1-1,0 0,-1 1,-2 0,-1 1,0-1,-1 1,2 0,1 0,1 0,0 1,0-1,-2 0,-2 0,1 0,-2 0,1 0,2 0,1 1,1 0,1 1,-2-1,-1 0,-2-1,-1 0,0 1,0-1,0 0,-1-1,-1 1,1 0,-1 0,0 0,-1 0,0 0,-1 0,-1 0,0 0,-1 0,-1 0,0 0,-2 0,0 0,-1 0,0 0,-1 0,-1 0,0 0,0 0,-1 0,-1 0,0 0,-1 0,0 0,0 0,0 0,0 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06T13:16:43.679"/>
    </inkml:context>
    <inkml:brush xml:id="br0">
      <inkml:brushProperty name="width" value="0.2" units="cm"/>
      <inkml:brushProperty name="height" value="0.4" units="cm"/>
      <inkml:brushProperty name="color" value="#00FF00"/>
      <inkml:brushProperty name="tip" value="rectangle"/>
      <inkml:brushProperty name="rasterOp" value="maskPen"/>
      <inkml:brushProperty name="ignorePressure" value="1"/>
    </inkml:brush>
  </inkml:definitions>
  <inkml:trace contextRef="#ctx0" brushRef="#br0">1 21,'0'0,"0"0,0 0,0 0,0 0,0 0,0 0,0 0,0 0,0 0,0 0,0 0,0 0,0 0,0 0,0 0,0 0,0 0,0 0,0 0,0 0,0 0,0 0,0 0,0 0,0 0,0 0,0 0,0 0,5-1,5-2,2 0,3 0,0-1,0 1,-2 1,-1 1,-1 1,-2-1,1 1,-1 0,-1 1,0-1,-1 0,0 0,1 1,1 1,0-1,1 0,1 0,1 0,1-1,-1 0,-1 0,0 0,0 0,-1 0,-1 0,0 1,2 0,-2 1,2-1,0 1,1 0,1-1,2 2,-1-1,1 0,-1-1,-1 0,-1 0,-1-1,-1 0,1 0,1 0,0 0,0 0,1 0,0-1,1 1,-1 0,-1 0,0 0,-1 0,-2 0,1 0,-1 0,-1 0,0 0,-1 0,1 0,0 2,1-1,1 1,-2-1,2 1,-1 0,-1-1,0 1,0-2,-1 1,1-1,0 0,-1 0,-1 0,0 0,-1 0,-1 0,0 0,-1 0,0 0,1 0,-1 0,0 0,0 0,0 0,-2 0,1 0,0 0,1 0,-1 0,0 0,1 0,0 0,-1 0,0 0,0 0,0 0,1 0,-1 0,1 0,0 0,0 0,0 0,1 0,-1 0,0 0,1 0,-1 0,0 0,1 0,0 0,0 0,0 0,0 0,-1 0,1 0,-1 0,0 0,1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CA89B5A3-FD93-A449-AFAD-4402C0C641DC}" type="slidenum">
              <a:rPr lang="en-US" smtClean="0"/>
              <a:t>4</a:t>
            </a:fld>
            <a:endParaRPr lang="en-US"/>
          </a:p>
        </p:txBody>
      </p:sp>
    </p:spTree>
    <p:extLst>
      <p:ext uri="{BB962C8B-B14F-4D97-AF65-F5344CB8AC3E}">
        <p14:creationId xmlns:p14="http://schemas.microsoft.com/office/powerpoint/2010/main" val="206050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a:defRPr/>
            </a:pPr>
            <a:fld id="{220F84EF-D2A6-4CA7-8F7E-2741D923EC19}" type="slidenum">
              <a:rPr lang="en-US" smtClean="0"/>
              <a:pPr>
                <a:defRPr/>
              </a:pPr>
              <a:t>12</a:t>
            </a:fld>
            <a:endParaRPr lang="en-US"/>
          </a:p>
        </p:txBody>
      </p:sp>
      <p:sp>
        <p:nvSpPr>
          <p:cNvPr id="307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8207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557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389992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55588"/>
            <a:ext cx="10972800" cy="641350"/>
          </a:xfrm>
        </p:spPr>
        <p:txBody>
          <a:bodyPr/>
          <a:lstStyle/>
          <a:p>
            <a:r>
              <a:rPr lang="en-US"/>
              <a:t>Click to edit Master title style</a:t>
            </a:r>
          </a:p>
        </p:txBody>
      </p:sp>
      <p:sp>
        <p:nvSpPr>
          <p:cNvPr id="3" name="Content Placeholder 2"/>
          <p:cNvSpPr>
            <a:spLocks noGrp="1"/>
          </p:cNvSpPr>
          <p:nvPr>
            <p:ph sz="half" idx="1"/>
          </p:nvPr>
        </p:nvSpPr>
        <p:spPr>
          <a:xfrm>
            <a:off x="6096000" y="1165226"/>
            <a:ext cx="2641600"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40800" y="1165226"/>
            <a:ext cx="2641600"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7306733" y="6400800"/>
            <a:ext cx="3860800" cy="304800"/>
          </a:xfrm>
        </p:spPr>
        <p:txBody>
          <a:bodyPr/>
          <a:lstStyle>
            <a:lvl1pPr>
              <a:defRPr/>
            </a:lvl1pPr>
          </a:lstStyle>
          <a:p>
            <a:pPr>
              <a:defRPr/>
            </a:pPr>
            <a:r>
              <a:rPr lang="en-US"/>
              <a:t>Prof. Makarem</a:t>
            </a:r>
          </a:p>
        </p:txBody>
      </p:sp>
      <p:sp>
        <p:nvSpPr>
          <p:cNvPr id="6" name="Slide Number Placeholder 5"/>
          <p:cNvSpPr>
            <a:spLocks noGrp="1"/>
          </p:cNvSpPr>
          <p:nvPr>
            <p:ph type="sldNum" sz="quarter" idx="11"/>
          </p:nvPr>
        </p:nvSpPr>
        <p:spPr>
          <a:xfrm>
            <a:off x="11283951" y="6400800"/>
            <a:ext cx="668867" cy="304800"/>
          </a:xfrm>
        </p:spPr>
        <p:txBody>
          <a:bodyPr/>
          <a:lstStyle>
            <a:lvl1pPr>
              <a:defRPr/>
            </a:lvl1pPr>
          </a:lstStyle>
          <a:p>
            <a:pPr>
              <a:defRPr/>
            </a:pPr>
            <a:fld id="{8BB17447-758A-4C6C-83FB-185F461C5523}" type="slidenum">
              <a:rPr lang="en-US"/>
              <a:pPr>
                <a:defRPr/>
              </a:pPr>
              <a:t>‹#›</a:t>
            </a:fld>
            <a:endParaRPr lang="en-US"/>
          </a:p>
        </p:txBody>
      </p:sp>
    </p:spTree>
    <p:extLst>
      <p:ext uri="{BB962C8B-B14F-4D97-AF65-F5344CB8AC3E}">
        <p14:creationId xmlns:p14="http://schemas.microsoft.com/office/powerpoint/2010/main" val="1060546134"/>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presentation/d/140VDDhoTo3PgOLIvTXFmLpQ1NNY7bZ5aGvCMcmnAirs/edit?usp=sharing"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J7-L9MFRXD8" TargetMode="External"/><Relationship Id="rId13" Type="http://schemas.openxmlformats.org/officeDocument/2006/relationships/customXml" Target="../ink/ink19.xml"/><Relationship Id="rId3" Type="http://schemas.openxmlformats.org/officeDocument/2006/relationships/image" Target="../media/image27.png"/><Relationship Id="rId7" Type="http://schemas.openxmlformats.org/officeDocument/2006/relationships/hyperlink" Target="https://www.youtube.com/watch?v=SWvEU8FYMFc" TargetMode="External"/><Relationship Id="rId12" Type="http://schemas.openxmlformats.org/officeDocument/2006/relationships/image" Target="../media/image45.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15" Type="http://schemas.openxmlformats.org/officeDocument/2006/relationships/customXml" Target="../ink/ink20.xml"/><Relationship Id="rId10" Type="http://schemas.openxmlformats.org/officeDocument/2006/relationships/customXml" Target="../ink/ink18.xml"/><Relationship Id="rId4" Type="http://schemas.openxmlformats.org/officeDocument/2006/relationships/image" Target="../media/image28.jpeg"/><Relationship Id="rId9" Type="http://schemas.openxmlformats.org/officeDocument/2006/relationships/image" Target="../media/image31.jpe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s://www.youtube.com/watch?v=XS2BTLYsn5w"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jpeg"/><Relationship Id="rId7" Type="http://schemas.openxmlformats.org/officeDocument/2006/relationships/customXml" Target="../ink/ink21.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4.xml"/><Relationship Id="rId7" Type="http://schemas.openxmlformats.org/officeDocument/2006/relationships/image" Target="../media/image39.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9.png"/><Relationship Id="rId12" Type="http://schemas.openxmlformats.org/officeDocument/2006/relationships/customXml" Target="../ink/ink5.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customXml" Target="../ink/ink4.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48.png"/><Relationship Id="rId5" Type="http://schemas.openxmlformats.org/officeDocument/2006/relationships/diagramQuickStyle" Target="../diagrams/quickStyle2.xml"/><Relationship Id="rId10" Type="http://schemas.openxmlformats.org/officeDocument/2006/relationships/customXml" Target="../ink/ink7.xml"/><Relationship Id="rId4" Type="http://schemas.openxmlformats.org/officeDocument/2006/relationships/diagramLayout" Target="../diagrams/layout2.xml"/><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8.jpeg"/><Relationship Id="rId7" Type="http://schemas.openxmlformats.org/officeDocument/2006/relationships/customXml" Target="../ink/ink9.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customXml" Target="../ink/ink8.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56.png"/><Relationship Id="rId18" Type="http://schemas.openxmlformats.org/officeDocument/2006/relationships/customXml" Target="../ink/ink16.xml"/><Relationship Id="rId3" Type="http://schemas.openxmlformats.org/officeDocument/2006/relationships/image" Target="../media/image21.jpeg"/><Relationship Id="rId21" Type="http://schemas.openxmlformats.org/officeDocument/2006/relationships/image" Target="../media/image60.png"/><Relationship Id="rId7" Type="http://schemas.openxmlformats.org/officeDocument/2006/relationships/image" Target="../media/image53.png"/><Relationship Id="rId12" Type="http://schemas.openxmlformats.org/officeDocument/2006/relationships/customXml" Target="../ink/ink13.xml"/><Relationship Id="rId17" Type="http://schemas.openxmlformats.org/officeDocument/2006/relationships/image" Target="../media/image58.png"/><Relationship Id="rId2" Type="http://schemas.openxmlformats.org/officeDocument/2006/relationships/image" Target="../media/image20.jpeg"/><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2.xml"/><Relationship Id="rId11" Type="http://schemas.openxmlformats.org/officeDocument/2006/relationships/image" Target="../media/image55.png"/><Relationship Id="rId5" Type="http://schemas.openxmlformats.org/officeDocument/2006/relationships/customXml" Target="../ink/ink10.xml"/><Relationship Id="rId15" Type="http://schemas.openxmlformats.org/officeDocument/2006/relationships/image" Target="../media/image57.png"/><Relationship Id="rId10" Type="http://schemas.openxmlformats.org/officeDocument/2006/relationships/customXml" Target="../ink/ink12.xml"/><Relationship Id="rId19" Type="http://schemas.openxmlformats.org/officeDocument/2006/relationships/image" Target="../media/image59.png"/><Relationship Id="rId4" Type="http://schemas.openxmlformats.org/officeDocument/2006/relationships/image" Target="../media/image22.jpeg"/><Relationship Id="rId9" Type="http://schemas.openxmlformats.org/officeDocument/2006/relationships/image" Target="../media/image54.png"/><Relationship Id="rId14" Type="http://schemas.openxmlformats.org/officeDocument/2006/relationships/customXml" Target="../ink/ink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8600" y="5342476"/>
            <a:ext cx="7772400" cy="1463040"/>
          </a:xfrm>
          <a:prstGeom prst="rect">
            <a:avLst/>
          </a:prstGeom>
          <a:noFill/>
          <a:ln>
            <a:noFill/>
          </a:ln>
        </p:spPr>
        <p:txBody>
          <a:bodyPr lIns="91425" tIns="45700" rIns="91425" bIns="45700" anchor="ctr" anchorCtr="0">
            <a:noAutofit/>
          </a:bodyPr>
          <a:lstStyle/>
          <a:p>
            <a:pPr lvl="0" algn="ctr">
              <a:buSzPct val="25000"/>
            </a:pPr>
            <a:r>
              <a:rPr lang="en-GB" sz="6600" kern="1200" dirty="0">
                <a:ln w="0"/>
                <a:solidFill>
                  <a:srgbClr val="8D9EDB"/>
                </a:solidFill>
                <a:effectLst>
                  <a:outerShdw blurRad="38100" dist="25400" dir="5400000" algn="ctr" rotWithShape="0">
                    <a:srgbClr val="6E747A">
                      <a:alpha val="43000"/>
                    </a:srgbClr>
                  </a:outerShdw>
                </a:effectLst>
                <a:latin typeface="+mn-lt"/>
                <a:ea typeface="+mn-ea"/>
                <a:cs typeface="+mn-cs"/>
              </a:rPr>
              <a:t>Sciatic Nerve</a:t>
            </a:r>
            <a:endParaRPr lang="en-GB" sz="8000"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FF0000"/>
                  </a:solidFill>
                </a:rPr>
                <a:t>Important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79501" y="2280755"/>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421974" y="562574"/>
            <a:ext cx="1835935" cy="1862353"/>
          </a:xfrm>
          <a:prstGeom prst="rect">
            <a:avLst/>
          </a:prstGeom>
          <a:ln>
            <a:noFill/>
          </a:ln>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7057" y="3895468"/>
            <a:ext cx="1725771" cy="1436767"/>
          </a:xfrm>
          <a:prstGeom prst="rect">
            <a:avLst/>
          </a:prstGeom>
        </p:spPr>
      </p:pic>
      <p:sp>
        <p:nvSpPr>
          <p:cNvPr id="17" name="TextBox 16"/>
          <p:cNvSpPr txBox="1"/>
          <p:nvPr/>
        </p:nvSpPr>
        <p:spPr>
          <a:xfrm>
            <a:off x="3091499" y="6486787"/>
            <a:ext cx="1244319" cy="369332"/>
          </a:xfrm>
          <a:prstGeom prst="rect">
            <a:avLst/>
          </a:prstGeom>
          <a:noFill/>
        </p:spPr>
        <p:txBody>
          <a:bodyPr wrap="square" rtlCol="0">
            <a:spAutoFit/>
          </a:bodyPr>
          <a:lstStyle/>
          <a:p>
            <a:r>
              <a:rPr lang="en-US" sz="1800" dirty="0">
                <a:latin typeface="+mn-lt"/>
                <a:hlinkClick r:id="rId8"/>
              </a:rPr>
              <a:t>Editing File</a:t>
            </a:r>
            <a:endParaRPr lang="en-GB" sz="18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246327" y="169254"/>
            <a:ext cx="7541649" cy="1231110"/>
          </a:xfrm>
          <a:prstGeom prst="rect">
            <a:avLst/>
          </a:prstGeom>
        </p:spPr>
        <p:txBody>
          <a:bodyPr>
            <a:noAutofit/>
          </a:bodyPr>
          <a:lstStyle>
            <a:lvl1pPr defTabSz="344677">
              <a:defRPr sz="3539"/>
            </a:lvl1pPr>
          </a:lstStyle>
          <a:p>
            <a:r>
              <a:rPr lang="en-US" sz="4400" dirty="0">
                <a:effectLst>
                  <a:outerShdw blurRad="38100" dist="38100" dir="2700000" algn="tl">
                    <a:srgbClr val="000000">
                      <a:alpha val="43137"/>
                    </a:srgbClr>
                  </a:outerShdw>
                </a:effectLst>
              </a:rPr>
              <a:t>Sciatic Nerve Injury</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-Causes </a:t>
            </a:r>
          </a:p>
        </p:txBody>
      </p:sp>
      <p:sp>
        <p:nvSpPr>
          <p:cNvPr id="120" name="Shape 120"/>
          <p:cNvSpPr>
            <a:spLocks noGrp="1"/>
          </p:cNvSpPr>
          <p:nvPr>
            <p:ph type="body" sz="half" idx="1"/>
          </p:nvPr>
        </p:nvSpPr>
        <p:spPr>
          <a:xfrm>
            <a:off x="283777" y="1755946"/>
            <a:ext cx="7770920" cy="4726452"/>
          </a:xfrm>
          <a:prstGeom prst="rect">
            <a:avLst/>
          </a:prstGeom>
          <a:solidFill>
            <a:srgbClr val="FFFFFF"/>
          </a:solidFill>
          <a:ln w="25400">
            <a:noFill/>
          </a:ln>
        </p:spPr>
        <p:txBody>
          <a:bodyPr>
            <a:normAutofit lnSpcReduction="10000"/>
          </a:bodyPr>
          <a:lstStyle/>
          <a:p>
            <a:pPr algn="l" defTabSz="365568">
              <a:defRPr sz="2136"/>
            </a:pPr>
            <a:r>
              <a:rPr sz="1900" dirty="0"/>
              <a:t>The sciatic nerve is </a:t>
            </a:r>
            <a:r>
              <a:rPr sz="1900" i="1" u="sng" dirty="0">
                <a:ea typeface="Helvetica"/>
                <a:cs typeface="Helvetica"/>
                <a:sym typeface="Helvetica"/>
              </a:rPr>
              <a:t>frequently injured </a:t>
            </a:r>
            <a:r>
              <a:rPr sz="1900" dirty="0"/>
              <a:t>by</a:t>
            </a:r>
            <a:r>
              <a:rPr lang="en-US" sz="1900" dirty="0"/>
              <a:t>:</a:t>
            </a:r>
          </a:p>
          <a:p>
            <a:pPr algn="l" defTabSz="365568">
              <a:defRPr sz="2136"/>
            </a:pPr>
            <a:r>
              <a:rPr sz="1900" dirty="0"/>
              <a:t> </a:t>
            </a:r>
          </a:p>
          <a:p>
            <a:pPr algn="l" defTabSz="365568">
              <a:defRPr sz="2136"/>
            </a:pPr>
            <a:r>
              <a:rPr lang="en-US" sz="1900" dirty="0">
                <a:ea typeface="Helvetica"/>
                <a:cs typeface="Helvetica"/>
                <a:sym typeface="Helvetica"/>
              </a:rPr>
              <a:t>1</a:t>
            </a:r>
            <a:r>
              <a:rPr sz="1900" dirty="0">
                <a:ea typeface="Helvetica"/>
                <a:cs typeface="Helvetica"/>
                <a:sym typeface="Helvetica"/>
              </a:rPr>
              <a:t>- Badly placed </a:t>
            </a:r>
            <a:r>
              <a:rPr sz="1900" dirty="0">
                <a:solidFill>
                  <a:srgbClr val="FF0000"/>
                </a:solidFill>
                <a:ea typeface="Helvetica"/>
                <a:cs typeface="Helvetica"/>
                <a:sym typeface="Helvetica"/>
              </a:rPr>
              <a:t>intramuscular injections </a:t>
            </a:r>
            <a:r>
              <a:rPr sz="1900" dirty="0">
                <a:ea typeface="Helvetica"/>
                <a:cs typeface="Helvetica"/>
                <a:sym typeface="Helvetica"/>
              </a:rPr>
              <a:t>in the gluteal region.</a:t>
            </a:r>
            <a:endParaRPr sz="1900" dirty="0"/>
          </a:p>
          <a:p>
            <a:pPr algn="l" defTabSz="365568">
              <a:defRPr sz="2136"/>
            </a:pPr>
            <a:r>
              <a:rPr sz="1900" dirty="0"/>
              <a:t> </a:t>
            </a:r>
            <a:r>
              <a:rPr sz="1900" dirty="0">
                <a:ea typeface="Helvetica"/>
                <a:cs typeface="Helvetica"/>
                <a:sym typeface="Helvetica"/>
              </a:rPr>
              <a:t>To avoid this, injections should be done into the gluteus maximus or medius.</a:t>
            </a:r>
          </a:p>
          <a:p>
            <a:pPr algn="l" defTabSz="365568">
              <a:defRPr sz="2136" i="1">
                <a:latin typeface="Helvetica"/>
                <a:ea typeface="Helvetica"/>
                <a:cs typeface="Helvetica"/>
                <a:sym typeface="Helvetica"/>
              </a:defRPr>
            </a:pPr>
            <a:r>
              <a:rPr lang="en-US" sz="1600" dirty="0"/>
              <a:t>(</a:t>
            </a:r>
            <a:r>
              <a:rPr sz="1600" dirty="0"/>
              <a:t>into </a:t>
            </a:r>
            <a:r>
              <a:rPr sz="1600" u="sng" dirty="0"/>
              <a:t>the  upper outer</a:t>
            </a:r>
            <a:r>
              <a:rPr sz="1600" dirty="0">
                <a:solidFill>
                  <a:schemeClr val="bg1">
                    <a:lumMod val="65000"/>
                  </a:schemeClr>
                </a:solidFill>
              </a:rPr>
              <a:t> </a:t>
            </a:r>
            <a:r>
              <a:rPr lang="en-US" sz="1600" dirty="0">
                <a:solidFill>
                  <a:schemeClr val="bg1">
                    <a:lumMod val="65000"/>
                  </a:schemeClr>
                </a:solidFill>
              </a:rPr>
              <a:t>(lateral) </a:t>
            </a:r>
            <a:r>
              <a:rPr sz="1600" dirty="0"/>
              <a:t>quadrant of the buttock</a:t>
            </a:r>
            <a:r>
              <a:rPr lang="en-US" sz="1600" dirty="0"/>
              <a:t>)</a:t>
            </a:r>
            <a:endParaRPr sz="1900" dirty="0"/>
          </a:p>
          <a:p>
            <a:pPr algn="l" defTabSz="365568">
              <a:defRPr sz="2136"/>
            </a:pPr>
            <a:endParaRPr sz="1900" b="1" dirty="0"/>
          </a:p>
          <a:p>
            <a:pPr algn="l" defTabSz="365568">
              <a:defRPr sz="2136" b="1">
                <a:latin typeface="Helvetica"/>
                <a:ea typeface="Helvetica"/>
                <a:cs typeface="Helvetica"/>
                <a:sym typeface="Helvetica"/>
              </a:defRPr>
            </a:pPr>
            <a:r>
              <a:rPr lang="en-US" sz="1800" dirty="0"/>
              <a:t>*Most nerve lesions are incomplete, </a:t>
            </a:r>
            <a:r>
              <a:rPr sz="1900" dirty="0">
                <a:cs typeface="Calibri" pitchFamily="34" charset="0"/>
              </a:rPr>
              <a:t>in 90% of injuries, the common peroneal </a:t>
            </a:r>
            <a:r>
              <a:rPr sz="1600" dirty="0">
                <a:cs typeface="Calibri" pitchFamily="34" charset="0"/>
              </a:rPr>
              <a:t>(part of the nerve) </a:t>
            </a:r>
            <a:r>
              <a:rPr sz="1900" dirty="0">
                <a:cs typeface="Calibri" pitchFamily="34" charset="0"/>
              </a:rPr>
              <a:t>is the most affected.</a:t>
            </a:r>
          </a:p>
          <a:p>
            <a:pPr algn="l" defTabSz="365568">
              <a:defRPr sz="2136"/>
            </a:pPr>
            <a:r>
              <a:rPr lang="en-US" sz="1900" dirty="0">
                <a:solidFill>
                  <a:srgbClr val="FF0000"/>
                </a:solidFill>
              </a:rPr>
              <a:t>Because</a:t>
            </a:r>
            <a:r>
              <a:rPr lang="en-US" sz="1900" dirty="0"/>
              <a:t>: </a:t>
            </a:r>
            <a:r>
              <a:rPr sz="1900" dirty="0"/>
              <a:t>The common </a:t>
            </a:r>
            <a:r>
              <a:rPr sz="1900" dirty="0">
                <a:ea typeface="Helvetica"/>
                <a:cs typeface="Helvetica"/>
                <a:sym typeface="Helvetica"/>
              </a:rPr>
              <a:t>peroneal nerve</a:t>
            </a:r>
            <a:r>
              <a:rPr sz="1900" dirty="0"/>
              <a:t> fibers lie</a:t>
            </a:r>
            <a:r>
              <a:rPr lang="en-US" sz="1900" dirty="0"/>
              <a:t> </a:t>
            </a:r>
            <a:r>
              <a:rPr lang="en-US" sz="2000" b="1" dirty="0">
                <a:solidFill>
                  <a:srgbClr val="FF0000"/>
                </a:solidFill>
              </a:rPr>
              <a:t>superficial</a:t>
            </a:r>
            <a:r>
              <a:rPr lang="en-US" sz="1900" dirty="0"/>
              <a:t> </a:t>
            </a:r>
            <a:r>
              <a:rPr sz="1900" dirty="0"/>
              <a:t>in the </a:t>
            </a:r>
            <a:r>
              <a:rPr sz="1900" dirty="0">
                <a:ea typeface="Helvetica"/>
                <a:cs typeface="Helvetica"/>
                <a:sym typeface="Helvetica"/>
              </a:rPr>
              <a:t>sciatic nerve.</a:t>
            </a:r>
            <a:r>
              <a:rPr sz="1900" dirty="0"/>
              <a:t> </a:t>
            </a:r>
            <a:endParaRPr lang="en-US" sz="1900" dirty="0"/>
          </a:p>
          <a:p>
            <a:pPr algn="l" defTabSz="365568">
              <a:defRPr sz="2136"/>
            </a:pPr>
            <a:endParaRPr lang="en-US" sz="1900" dirty="0"/>
          </a:p>
          <a:p>
            <a:pPr algn="l" defTabSz="365568">
              <a:defRPr sz="2136"/>
            </a:pPr>
            <a:endParaRPr lang="en-US" sz="1900" dirty="0"/>
          </a:p>
          <a:p>
            <a:pPr algn="l" defTabSz="365568">
              <a:defRPr sz="2136"/>
            </a:pPr>
            <a:endParaRPr lang="en-US" sz="1900" dirty="0"/>
          </a:p>
          <a:p>
            <a:pPr algn="l" defTabSz="365568">
              <a:defRPr sz="2136"/>
            </a:pPr>
            <a:r>
              <a:rPr lang="en-US" sz="2000" dirty="0"/>
              <a:t>2-- Posterior </a:t>
            </a:r>
            <a:r>
              <a:rPr lang="en-US" sz="2000" dirty="0">
                <a:solidFill>
                  <a:srgbClr val="FF0000"/>
                </a:solidFill>
              </a:rPr>
              <a:t>dislocation</a:t>
            </a:r>
            <a:r>
              <a:rPr lang="en-US" sz="2000" dirty="0"/>
              <a:t> of the hip joint</a:t>
            </a:r>
          </a:p>
          <a:p>
            <a:pPr algn="l" defTabSz="365568">
              <a:defRPr sz="2136"/>
            </a:pPr>
            <a:r>
              <a:rPr lang="ar-SA" sz="2000" dirty="0">
                <a:solidFill>
                  <a:schemeClr val="bg1">
                    <a:lumMod val="50000"/>
                  </a:schemeClr>
                </a:solidFill>
              </a:rPr>
              <a:t>بسبب حادث سيارة مثلاً</a:t>
            </a:r>
            <a:endParaRPr lang="en-US" sz="2000" dirty="0">
              <a:solidFill>
                <a:schemeClr val="bg1">
                  <a:lumMod val="50000"/>
                </a:schemeClr>
              </a:solidFill>
            </a:endParaRPr>
          </a:p>
          <a:p>
            <a:pPr algn="l" defTabSz="365568">
              <a:defRPr sz="2136"/>
            </a:pPr>
            <a:r>
              <a:rPr lang="en-US" sz="2000" u="sng" dirty="0">
                <a:solidFill>
                  <a:srgbClr val="92D050"/>
                </a:solidFill>
              </a:rPr>
              <a:t>Posterior</a:t>
            </a:r>
            <a:r>
              <a:rPr lang="en-US" sz="2000" dirty="0">
                <a:solidFill>
                  <a:srgbClr val="92D050"/>
                </a:solidFill>
              </a:rPr>
              <a:t> = Head of femur </a:t>
            </a:r>
            <a:r>
              <a:rPr lang="ar-SA" sz="2000" dirty="0">
                <a:solidFill>
                  <a:srgbClr val="92D050"/>
                </a:solidFill>
              </a:rPr>
              <a:t>يرجع </a:t>
            </a:r>
            <a:r>
              <a:rPr lang="ar-SA" sz="2000" u="sng" dirty="0">
                <a:solidFill>
                  <a:srgbClr val="92D050"/>
                </a:solidFill>
              </a:rPr>
              <a:t>للخلف</a:t>
            </a:r>
          </a:p>
          <a:p>
            <a:pPr algn="l" defTabSz="365568">
              <a:defRPr sz="2136"/>
            </a:pPr>
            <a:r>
              <a:rPr lang="ar-SA" sz="2000" dirty="0">
                <a:solidFill>
                  <a:srgbClr val="92D050"/>
                </a:solidFill>
              </a:rPr>
              <a:t> فيضغط على الشيء اللي موجود خلفه اللي هو</a:t>
            </a:r>
          </a:p>
          <a:p>
            <a:pPr algn="l" defTabSz="365568">
              <a:defRPr sz="2136"/>
            </a:pPr>
            <a:r>
              <a:rPr lang="ar-SA" sz="2000" dirty="0">
                <a:solidFill>
                  <a:srgbClr val="92D050"/>
                </a:solidFill>
              </a:rPr>
              <a:t> </a:t>
            </a:r>
            <a:r>
              <a:rPr lang="en-US" sz="2000" dirty="0">
                <a:solidFill>
                  <a:srgbClr val="92D050"/>
                </a:solidFill>
              </a:rPr>
              <a:t>sciatic nerve</a:t>
            </a:r>
            <a:r>
              <a:rPr lang="ar-SA" sz="2000" dirty="0">
                <a:solidFill>
                  <a:srgbClr val="92D050"/>
                </a:solidFill>
              </a:rPr>
              <a:t>! </a:t>
            </a:r>
            <a:r>
              <a:rPr lang="en-US" sz="2000" dirty="0">
                <a:solidFill>
                  <a:srgbClr val="92D050"/>
                </a:solidFill>
              </a:rPr>
              <a:t> </a:t>
            </a:r>
          </a:p>
          <a:p>
            <a:pPr algn="l" defTabSz="365568">
              <a:defRPr sz="2136"/>
            </a:pPr>
            <a:endParaRPr lang="en-US" sz="2000" dirty="0"/>
          </a:p>
          <a:p>
            <a:pPr algn="l" defTabSz="365568">
              <a:defRPr sz="2136"/>
            </a:pPr>
            <a:endParaRPr lang="en-US" sz="2000" dirty="0"/>
          </a:p>
        </p:txBody>
      </p:sp>
      <p:pic>
        <p:nvPicPr>
          <p:cNvPr id="121" name="page12image15712.png"/>
          <p:cNvPicPr>
            <a:picLocks noChangeAspect="1"/>
          </p:cNvPicPr>
          <p:nvPr/>
        </p:nvPicPr>
        <p:blipFill>
          <a:blip r:embed="rId2">
            <a:extLst/>
          </a:blip>
          <a:stretch>
            <a:fillRect/>
          </a:stretch>
        </p:blipFill>
        <p:spPr>
          <a:xfrm>
            <a:off x="9192986" y="169254"/>
            <a:ext cx="2836964" cy="2912955"/>
          </a:xfrm>
          <a:prstGeom prst="rect">
            <a:avLst/>
          </a:prstGeom>
          <a:ln w="12700">
            <a:miter lim="400000"/>
          </a:ln>
        </p:spPr>
      </p:pic>
      <p:sp>
        <p:nvSpPr>
          <p:cNvPr id="122" name="Shape 122"/>
          <p:cNvSpPr/>
          <p:nvPr/>
        </p:nvSpPr>
        <p:spPr>
          <a:xfrm>
            <a:off x="6406700" y="2832583"/>
            <a:ext cx="99387" cy="43120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r>
              <a:rPr sz="844"/>
              <a:t> </a:t>
            </a:r>
          </a:p>
        </p:txBody>
      </p:sp>
      <p:grpSp>
        <p:nvGrpSpPr>
          <p:cNvPr id="125" name="Group 125"/>
          <p:cNvGrpSpPr/>
          <p:nvPr/>
        </p:nvGrpSpPr>
        <p:grpSpPr>
          <a:xfrm>
            <a:off x="6406700" y="5003308"/>
            <a:ext cx="3826229" cy="1734323"/>
            <a:chOff x="0" y="0"/>
            <a:chExt cx="7110413" cy="3047870"/>
          </a:xfrm>
        </p:grpSpPr>
        <p:pic>
          <p:nvPicPr>
            <p:cNvPr id="124" name="page12image18184.jpg"/>
            <p:cNvPicPr>
              <a:picLocks noChangeAspect="1"/>
            </p:cNvPicPr>
            <p:nvPr/>
          </p:nvPicPr>
          <p:blipFill>
            <a:blip r:embed="rId3">
              <a:extLst/>
            </a:blip>
            <a:stretch>
              <a:fillRect/>
            </a:stretch>
          </p:blipFill>
          <p:spPr>
            <a:xfrm>
              <a:off x="127000" y="88900"/>
              <a:ext cx="6856414" cy="2717671"/>
            </a:xfrm>
            <a:prstGeom prst="rect">
              <a:avLst/>
            </a:prstGeom>
            <a:ln>
              <a:noFill/>
            </a:ln>
            <a:effectLst/>
          </p:spPr>
        </p:pic>
        <p:pic>
          <p:nvPicPr>
            <p:cNvPr id="123" name="Picture 122"/>
            <p:cNvPicPr>
              <a:picLocks/>
            </p:cNvPicPr>
            <p:nvPr/>
          </p:nvPicPr>
          <p:blipFill>
            <a:blip r:embed="rId4">
              <a:extLst/>
            </a:blip>
            <a:stretch>
              <a:fillRect/>
            </a:stretch>
          </p:blipFill>
          <p:spPr>
            <a:xfrm>
              <a:off x="0" y="0"/>
              <a:ext cx="7110414" cy="3047871"/>
            </a:xfrm>
            <a:prstGeom prst="rect">
              <a:avLst/>
            </a:prstGeom>
            <a:effectLst/>
          </p:spPr>
        </p:pic>
      </p:grpSp>
      <p:sp>
        <p:nvSpPr>
          <p:cNvPr id="126" name="Shape 126"/>
          <p:cNvSpPr/>
          <p:nvPr/>
        </p:nvSpPr>
        <p:spPr>
          <a:xfrm>
            <a:off x="-2784620" y="1697633"/>
            <a:ext cx="99387" cy="43120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r>
              <a:rPr sz="844"/>
              <a:t> </a:t>
            </a:r>
          </a:p>
        </p:txBody>
      </p:sp>
      <p:sp>
        <p:nvSpPr>
          <p:cNvPr id="127" name="Shape 127"/>
          <p:cNvSpPr/>
          <p:nvPr/>
        </p:nvSpPr>
        <p:spPr>
          <a:xfrm>
            <a:off x="10968411" y="758543"/>
            <a:ext cx="766389" cy="357418"/>
          </a:xfrm>
          <a:prstGeom prst="rect">
            <a:avLst/>
          </a:prstGeom>
          <a:ln w="25400">
            <a:solidFill>
              <a:schemeClr val="accent5"/>
            </a:solidFill>
            <a:miter lim="400000"/>
          </a:ln>
        </p:spPr>
        <p:txBody>
          <a:bodyPr lIns="35719" tIns="35719" rIns="35719" bIns="35719" anchor="ctr"/>
          <a:lstStyle/>
          <a:p>
            <a:pPr>
              <a:defRPr sz="2400"/>
            </a:pPr>
            <a:endParaRPr sz="1687"/>
          </a:p>
        </p:txBody>
      </p:sp>
      <p:sp>
        <p:nvSpPr>
          <p:cNvPr id="128" name="Shape 128"/>
          <p:cNvSpPr/>
          <p:nvPr/>
        </p:nvSpPr>
        <p:spPr>
          <a:xfrm>
            <a:off x="7943251" y="4243324"/>
            <a:ext cx="72200" cy="3426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500" b="1">
                <a:solidFill>
                  <a:schemeClr val="accent5"/>
                </a:solidFill>
                <a:latin typeface="Helvetica"/>
                <a:ea typeface="Helvetica"/>
                <a:cs typeface="Helvetica"/>
                <a:sym typeface="Helvetica"/>
              </a:defRPr>
            </a:lvl1pPr>
          </a:lstStyle>
          <a:p>
            <a:endParaRPr sz="1758" dirty="0">
              <a:solidFill>
                <a:schemeClr val="tx1"/>
              </a:solidFill>
            </a:endParaRPr>
          </a:p>
        </p:txBody>
      </p:sp>
      <p:pic>
        <p:nvPicPr>
          <p:cNvPr id="12" name="عنصر نائب للمحتوى 3"/>
          <p:cNvPicPr>
            <a:picLocks noChangeAspect="1"/>
          </p:cNvPicPr>
          <p:nvPr/>
        </p:nvPicPr>
        <p:blipFill rotWithShape="1">
          <a:blip r:embed="rId5"/>
          <a:srcRect l="25079" t="16609" r="25144" b="16903"/>
          <a:stretch/>
        </p:blipFill>
        <p:spPr>
          <a:xfrm>
            <a:off x="9557624" y="3137135"/>
            <a:ext cx="2177176" cy="1635001"/>
          </a:xfrm>
          <a:prstGeom prst="rect">
            <a:avLst/>
          </a:prstGeom>
        </p:spPr>
      </p:pic>
    </p:spTree>
    <p:extLst>
      <p:ext uri="{BB962C8B-B14F-4D97-AF65-F5344CB8AC3E}">
        <p14:creationId xmlns:p14="http://schemas.microsoft.com/office/powerpoint/2010/main" val="15749361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Placeholder 129"/>
          <p:cNvPicPr>
            <a:picLocks noGrp="1"/>
          </p:cNvPicPr>
          <p:nvPr>
            <p:ph type="pic" idx="13"/>
          </p:nvPr>
        </p:nvPicPr>
        <p:blipFill>
          <a:blip r:embed="rId2">
            <a:extLst/>
          </a:blip>
          <a:stretch>
            <a:fillRect/>
          </a:stretch>
        </p:blipFill>
        <p:spPr>
          <a:xfrm>
            <a:off x="4151139" y="3156803"/>
            <a:ext cx="2132990" cy="1670456"/>
          </a:xfrm>
          <a:prstGeom prst="rect">
            <a:avLst/>
          </a:prstGeom>
          <a:ln w="9525">
            <a:round/>
          </a:ln>
        </p:spPr>
      </p:pic>
      <p:sp>
        <p:nvSpPr>
          <p:cNvPr id="132" name="Shape 132"/>
          <p:cNvSpPr>
            <a:spLocks noGrp="1"/>
          </p:cNvSpPr>
          <p:nvPr>
            <p:ph type="body" sz="half" idx="1"/>
          </p:nvPr>
        </p:nvSpPr>
        <p:spPr>
          <a:xfrm>
            <a:off x="123220" y="1520034"/>
            <a:ext cx="4647455" cy="4945160"/>
          </a:xfrm>
          <a:prstGeom prst="rect">
            <a:avLst/>
          </a:prstGeom>
          <a:ln w="25400">
            <a:noFill/>
          </a:ln>
        </p:spPr>
        <p:txBody>
          <a:bodyPr>
            <a:normAutofit/>
          </a:bodyPr>
          <a:lstStyle/>
          <a:p>
            <a:pPr algn="l" defTabSz="172515">
              <a:buSzPct val="75000"/>
              <a:defRPr sz="1848"/>
            </a:pPr>
            <a:r>
              <a:rPr lang="en-US" sz="1800" b="1" u="sng" dirty="0"/>
              <a:t>Motor :</a:t>
            </a:r>
          </a:p>
          <a:p>
            <a:pPr algn="l" defTabSz="172515">
              <a:lnSpc>
                <a:spcPct val="100000"/>
              </a:lnSpc>
              <a:buSzPct val="75000"/>
              <a:defRPr sz="1848"/>
            </a:pPr>
            <a:endParaRPr lang="en-US" sz="1800" dirty="0">
              <a:solidFill>
                <a:srgbClr val="EC641B"/>
              </a:solidFill>
              <a:ea typeface="Arial"/>
              <a:cs typeface="Arial"/>
              <a:sym typeface="Arial"/>
            </a:endParaRPr>
          </a:p>
          <a:p>
            <a:pPr marL="160431" indent="-160431" algn="l" defTabSz="172515">
              <a:buSzPct val="75000"/>
              <a:buChar char="•"/>
              <a:defRPr sz="1848"/>
            </a:pPr>
            <a:r>
              <a:rPr lang="en-US" sz="1800" b="1" dirty="0">
                <a:solidFill>
                  <a:srgbClr val="C00000"/>
                </a:solidFill>
                <a:ea typeface="Helvetica"/>
                <a:cs typeface="Helvetica"/>
                <a:sym typeface="Helvetica"/>
              </a:rPr>
              <a:t>Weak</a:t>
            </a:r>
            <a:r>
              <a:rPr lang="en-US" sz="1800" dirty="0">
                <a:solidFill>
                  <a:srgbClr val="C00000"/>
                </a:solidFill>
                <a:ea typeface="Helvetica"/>
                <a:cs typeface="Helvetica"/>
                <a:sym typeface="Helvetica"/>
              </a:rPr>
              <a:t> flexion of the knee </a:t>
            </a:r>
            <a:r>
              <a:rPr lang="en-US" sz="1800" i="1" dirty="0">
                <a:ea typeface="Helvetica"/>
                <a:cs typeface="Helvetica"/>
                <a:sym typeface="Helvetica"/>
              </a:rPr>
              <a:t>(</a:t>
            </a:r>
            <a:r>
              <a:rPr lang="en-US" sz="1800" i="1" dirty="0" err="1">
                <a:ea typeface="Helvetica"/>
                <a:cs typeface="Helvetica"/>
                <a:sym typeface="Helvetica"/>
              </a:rPr>
              <a:t>sartorius</a:t>
            </a:r>
            <a:r>
              <a:rPr lang="en-US" sz="1800" i="1" dirty="0">
                <a:ea typeface="Helvetica"/>
                <a:cs typeface="Helvetica"/>
                <a:sym typeface="Helvetica"/>
              </a:rPr>
              <a:t> &amp;</a:t>
            </a:r>
          </a:p>
          <a:p>
            <a:pPr algn="l" defTabSz="172515">
              <a:buSzPct val="75000"/>
              <a:defRPr sz="1848"/>
            </a:pPr>
            <a:r>
              <a:rPr lang="en-US" sz="1800" i="1" dirty="0">
                <a:ea typeface="Helvetica"/>
                <a:cs typeface="Helvetica"/>
                <a:sym typeface="Helvetica"/>
              </a:rPr>
              <a:t> </a:t>
            </a:r>
            <a:r>
              <a:rPr lang="en-US" sz="1800" i="1" dirty="0" err="1">
                <a:ea typeface="Helvetica"/>
                <a:cs typeface="Helvetica"/>
                <a:sym typeface="Helvetica"/>
              </a:rPr>
              <a:t>gracilis</a:t>
            </a:r>
            <a:r>
              <a:rPr lang="en-US" sz="1800" i="1" dirty="0">
                <a:ea typeface="Helvetica"/>
                <a:cs typeface="Helvetica"/>
                <a:sym typeface="Helvetica"/>
              </a:rPr>
              <a:t> are intact). </a:t>
            </a:r>
            <a:br>
              <a:rPr lang="en-US" sz="1800" dirty="0">
                <a:ea typeface="Arial"/>
                <a:cs typeface="Arial"/>
                <a:sym typeface="Arial"/>
              </a:rPr>
            </a:br>
            <a:endParaRPr lang="en-US" sz="1800" dirty="0">
              <a:ea typeface="Arial"/>
              <a:cs typeface="Arial"/>
              <a:sym typeface="Arial"/>
            </a:endParaRPr>
          </a:p>
          <a:p>
            <a:pPr marL="160431" indent="-160431" algn="l" defTabSz="172515">
              <a:buSzPct val="75000"/>
              <a:buChar char="•"/>
              <a:defRPr sz="1848"/>
            </a:pPr>
            <a:r>
              <a:rPr lang="en-US" sz="1800" b="1" dirty="0">
                <a:solidFill>
                  <a:srgbClr val="C00000"/>
                </a:solidFill>
                <a:ea typeface="Helvetica"/>
                <a:cs typeface="Helvetica"/>
                <a:sym typeface="Helvetica"/>
              </a:rPr>
              <a:t>Weak</a:t>
            </a:r>
            <a:r>
              <a:rPr lang="en-US" sz="1800" dirty="0">
                <a:solidFill>
                  <a:srgbClr val="C00000"/>
                </a:solidFill>
                <a:ea typeface="Helvetica"/>
                <a:cs typeface="Helvetica"/>
                <a:sym typeface="Helvetica"/>
              </a:rPr>
              <a:t> extension of hip </a:t>
            </a:r>
            <a:r>
              <a:rPr lang="en-US" sz="1800" i="1" dirty="0">
                <a:ea typeface="Helvetica"/>
                <a:cs typeface="Helvetica"/>
                <a:sym typeface="Helvetica"/>
              </a:rPr>
              <a:t>(gluteus</a:t>
            </a:r>
          </a:p>
          <a:p>
            <a:pPr algn="l" defTabSz="172515">
              <a:buSzPct val="75000"/>
              <a:defRPr sz="1848"/>
            </a:pPr>
            <a:r>
              <a:rPr lang="en-US" sz="1800" i="1" dirty="0">
                <a:ea typeface="Helvetica"/>
                <a:cs typeface="Helvetica"/>
                <a:sym typeface="Helvetica"/>
              </a:rPr>
              <a:t> maximus is intact).</a:t>
            </a:r>
            <a:r>
              <a:rPr lang="en-US" sz="1800" dirty="0"/>
              <a:t> </a:t>
            </a:r>
          </a:p>
          <a:p>
            <a:pPr algn="l" defTabSz="172515">
              <a:buSzPct val="75000"/>
              <a:defRPr sz="1848"/>
            </a:pPr>
            <a:endParaRPr lang="en-US" sz="1800" dirty="0">
              <a:solidFill>
                <a:schemeClr val="tx1">
                  <a:lumMod val="95000"/>
                  <a:lumOff val="5000"/>
                </a:schemeClr>
              </a:solidFill>
              <a:cs typeface="Helvetica"/>
            </a:endParaRPr>
          </a:p>
          <a:p>
            <a:pPr marL="160431" indent="-160431" algn="l" defTabSz="172515">
              <a:lnSpc>
                <a:spcPct val="100000"/>
              </a:lnSpc>
              <a:buSzPct val="75000"/>
              <a:buFont typeface="Arial" panose="020B0604020202020204" pitchFamily="34" charset="0"/>
              <a:buChar char="•"/>
              <a:defRPr sz="1848"/>
            </a:pPr>
            <a:r>
              <a:rPr sz="1800" dirty="0">
                <a:solidFill>
                  <a:schemeClr val="tx1">
                    <a:lumMod val="95000"/>
                    <a:lumOff val="5000"/>
                  </a:schemeClr>
                </a:solidFill>
                <a:cs typeface="Helvetica"/>
              </a:rPr>
              <a:t>Marked </a:t>
            </a:r>
            <a:r>
              <a:rPr sz="1800" dirty="0">
                <a:solidFill>
                  <a:srgbClr val="FF0000"/>
                </a:solidFill>
                <a:cs typeface="Helvetica"/>
              </a:rPr>
              <a:t>wasting</a:t>
            </a:r>
            <a:r>
              <a:rPr lang="en-US" sz="1800" dirty="0">
                <a:solidFill>
                  <a:srgbClr val="92D050"/>
                </a:solidFill>
                <a:cs typeface="Helvetica"/>
              </a:rPr>
              <a:t>(atrophy)</a:t>
            </a:r>
            <a:r>
              <a:rPr sz="1800" dirty="0">
                <a:solidFill>
                  <a:srgbClr val="92D050"/>
                </a:solidFill>
                <a:cs typeface="Helvetica"/>
              </a:rPr>
              <a:t> </a:t>
            </a:r>
            <a:r>
              <a:rPr sz="1800" dirty="0">
                <a:solidFill>
                  <a:schemeClr val="tx1">
                    <a:lumMod val="95000"/>
                    <a:lumOff val="5000"/>
                  </a:schemeClr>
                </a:solidFill>
                <a:cs typeface="Helvetica"/>
              </a:rPr>
              <a:t>of the muscles </a:t>
            </a:r>
            <a:r>
              <a:rPr sz="1800" dirty="0">
                <a:solidFill>
                  <a:srgbClr val="FF0000"/>
                </a:solidFill>
                <a:cs typeface="Helvetica"/>
              </a:rPr>
              <a:t>below</a:t>
            </a:r>
            <a:r>
              <a:rPr lang="ar-SA" sz="1800" dirty="0">
                <a:solidFill>
                  <a:srgbClr val="FF0000"/>
                </a:solidFill>
                <a:cs typeface="Helvetica"/>
              </a:rPr>
              <a:t> </a:t>
            </a:r>
            <a:r>
              <a:rPr sz="1800" dirty="0">
                <a:solidFill>
                  <a:srgbClr val="FF0000"/>
                </a:solidFill>
                <a:cs typeface="Helvetica"/>
              </a:rPr>
              <a:t>the knee</a:t>
            </a:r>
            <a:r>
              <a:rPr sz="1800" dirty="0">
                <a:solidFill>
                  <a:schemeClr val="tx1">
                    <a:lumMod val="95000"/>
                    <a:lumOff val="5000"/>
                  </a:schemeClr>
                </a:solidFill>
                <a:cs typeface="Helvetica"/>
              </a:rPr>
              <a:t>. </a:t>
            </a:r>
            <a:br>
              <a:rPr sz="1800" dirty="0">
                <a:solidFill>
                  <a:srgbClr val="EC641B"/>
                </a:solidFill>
                <a:ea typeface="Arial"/>
                <a:cs typeface="Arial"/>
                <a:sym typeface="Arial"/>
              </a:rPr>
            </a:br>
            <a:endParaRPr sz="1800" dirty="0">
              <a:ea typeface="Arial"/>
              <a:cs typeface="Arial"/>
              <a:sym typeface="Arial"/>
            </a:endParaRPr>
          </a:p>
          <a:p>
            <a:pPr marL="285750" indent="-285750" algn="l" defTabSz="172515">
              <a:buFont typeface="Arial" panose="020B0604020202020204" pitchFamily="34" charset="0"/>
              <a:buChar char="•"/>
              <a:defRPr sz="1848"/>
            </a:pPr>
            <a:r>
              <a:rPr sz="1800" dirty="0"/>
              <a:t>All the muscles below the knee are</a:t>
            </a:r>
            <a:endParaRPr lang="en-US" sz="1800" dirty="0"/>
          </a:p>
          <a:p>
            <a:pPr algn="l" defTabSz="172515">
              <a:defRPr sz="1848"/>
            </a:pPr>
            <a:r>
              <a:rPr sz="1800" dirty="0"/>
              <a:t> paralyzed, and the weight of the foot</a:t>
            </a:r>
            <a:endParaRPr lang="en-US" sz="1800" dirty="0"/>
          </a:p>
          <a:p>
            <a:pPr algn="l" defTabSz="172515">
              <a:defRPr sz="1848"/>
            </a:pPr>
            <a:r>
              <a:rPr sz="1800" dirty="0"/>
              <a:t> causes it to assume the </a:t>
            </a:r>
            <a:r>
              <a:rPr sz="1800" u="sng" dirty="0">
                <a:ea typeface="Helvetica"/>
                <a:cs typeface="Helvetica"/>
                <a:sym typeface="Helvetica"/>
              </a:rPr>
              <a:t>plantar</a:t>
            </a:r>
            <a:r>
              <a:rPr lang="en-US" sz="1800" u="sng" dirty="0">
                <a:ea typeface="Helvetica"/>
                <a:cs typeface="Helvetica"/>
                <a:sym typeface="Helvetica"/>
              </a:rPr>
              <a:t>-flexed</a:t>
            </a:r>
            <a:r>
              <a:rPr sz="1800" dirty="0">
                <a:ea typeface="Helvetica"/>
                <a:cs typeface="Helvetica"/>
                <a:sym typeface="Helvetica"/>
              </a:rPr>
              <a:t> </a:t>
            </a:r>
            <a:r>
              <a:rPr lang="en-US" sz="1800" dirty="0">
                <a:ea typeface="Helvetica"/>
                <a:cs typeface="Helvetica"/>
                <a:sym typeface="Helvetica"/>
              </a:rPr>
              <a:t>   </a:t>
            </a:r>
            <a:r>
              <a:rPr sz="1800" dirty="0">
                <a:ea typeface="Helvetica"/>
                <a:cs typeface="Helvetica"/>
                <a:sym typeface="Helvetica"/>
              </a:rPr>
              <a:t>position</a:t>
            </a:r>
            <a:r>
              <a:rPr sz="1800" dirty="0"/>
              <a:t> </a:t>
            </a:r>
            <a:r>
              <a:rPr sz="1800" dirty="0">
                <a:ea typeface="Helvetica"/>
                <a:cs typeface="Helvetica"/>
                <a:sym typeface="Helvetica"/>
              </a:rPr>
              <a:t>OR</a:t>
            </a:r>
            <a:r>
              <a:rPr sz="1800" dirty="0"/>
              <a:t> </a:t>
            </a:r>
            <a:r>
              <a:rPr sz="1800" b="1" dirty="0">
                <a:ea typeface="Helvetica"/>
                <a:cs typeface="Helvetica"/>
                <a:sym typeface="Helvetica"/>
              </a:rPr>
              <a:t>Foot Drop</a:t>
            </a:r>
            <a:r>
              <a:rPr sz="1800" dirty="0"/>
              <a:t>.</a:t>
            </a:r>
            <a:endParaRPr lang="en-US" sz="1800" dirty="0"/>
          </a:p>
          <a:p>
            <a:pPr algn="l" defTabSz="172515">
              <a:defRPr sz="1848"/>
            </a:pPr>
            <a:endParaRPr lang="en-US" sz="1800" dirty="0"/>
          </a:p>
          <a:p>
            <a:pPr marL="342900" indent="-342900" algn="l" defTabSz="172515">
              <a:buFont typeface="Arial" charset="0"/>
              <a:buChar char="•"/>
              <a:defRPr sz="1848"/>
            </a:pPr>
            <a:r>
              <a:rPr lang="en-US" sz="1800" dirty="0">
                <a:solidFill>
                  <a:srgbClr val="FF0000"/>
                </a:solidFill>
              </a:rPr>
              <a:t>Stamping gait.(high steppage gait)</a:t>
            </a:r>
          </a:p>
          <a:p>
            <a:pPr algn="l" defTabSz="172515">
              <a:defRPr sz="1848"/>
            </a:pPr>
            <a:r>
              <a:rPr lang="ar-SA" sz="1800" dirty="0">
                <a:solidFill>
                  <a:schemeClr val="bg1">
                    <a:lumMod val="50000"/>
                  </a:schemeClr>
                </a:solidFill>
              </a:rPr>
              <a:t>مثل تلزيق الطوابع يكون بسرعة</a:t>
            </a:r>
            <a:endParaRPr lang="en-US" sz="1800" dirty="0">
              <a:solidFill>
                <a:schemeClr val="bg1">
                  <a:lumMod val="50000"/>
                </a:schemeClr>
              </a:solidFill>
            </a:endParaRPr>
          </a:p>
        </p:txBody>
      </p:sp>
      <p:sp>
        <p:nvSpPr>
          <p:cNvPr id="134" name="Shape 134"/>
          <p:cNvSpPr/>
          <p:nvPr/>
        </p:nvSpPr>
        <p:spPr>
          <a:xfrm>
            <a:off x="8612242" y="-3525112"/>
            <a:ext cx="99387" cy="43120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r>
              <a:rPr sz="844"/>
              <a:t> </a:t>
            </a:r>
          </a:p>
        </p:txBody>
      </p:sp>
      <p:pic>
        <p:nvPicPr>
          <p:cNvPr id="135" name="page13image12584.png"/>
          <p:cNvPicPr>
            <a:picLocks noChangeAspect="1"/>
          </p:cNvPicPr>
          <p:nvPr/>
        </p:nvPicPr>
        <p:blipFill>
          <a:blip r:embed="rId3">
            <a:extLst/>
          </a:blip>
          <a:stretch>
            <a:fillRect/>
          </a:stretch>
        </p:blipFill>
        <p:spPr>
          <a:xfrm>
            <a:off x="4439467" y="1209729"/>
            <a:ext cx="1398999" cy="1676708"/>
          </a:xfrm>
          <a:prstGeom prst="rect">
            <a:avLst/>
          </a:prstGeom>
          <a:ln w="12700">
            <a:miter lim="400000"/>
          </a:ln>
        </p:spPr>
      </p:pic>
      <p:sp>
        <p:nvSpPr>
          <p:cNvPr id="136" name="Shape 136"/>
          <p:cNvSpPr/>
          <p:nvPr/>
        </p:nvSpPr>
        <p:spPr>
          <a:xfrm>
            <a:off x="6140499" y="346966"/>
            <a:ext cx="99387" cy="43120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defTabSz="457200">
              <a:lnSpc>
                <a:spcPts val="2800"/>
              </a:lnSpc>
              <a:defRPr sz="1200">
                <a:latin typeface="Times"/>
                <a:ea typeface="Times"/>
                <a:cs typeface="Times"/>
                <a:sym typeface="Times"/>
              </a:defRPr>
            </a:lvl1pPr>
          </a:lstStyle>
          <a:p>
            <a:r>
              <a:rPr sz="844"/>
              <a:t> </a:t>
            </a:r>
          </a:p>
        </p:txBody>
      </p:sp>
      <p:sp>
        <p:nvSpPr>
          <p:cNvPr id="9" name="Shape 140"/>
          <p:cNvSpPr txBox="1">
            <a:spLocks/>
          </p:cNvSpPr>
          <p:nvPr/>
        </p:nvSpPr>
        <p:spPr>
          <a:xfrm>
            <a:off x="6211798" y="1520034"/>
            <a:ext cx="5839525" cy="4945160"/>
          </a:xfrm>
          <a:prstGeom prst="rect">
            <a:avLst/>
          </a:prstGeom>
          <a:ln w="25400">
            <a:noFill/>
          </a:ln>
        </p:spPr>
        <p:txBody>
          <a:bodyPr vert="horz" lIns="91440" tIns="45720" rIns="91440" bIns="45720" rtlCol="0" anchor="t">
            <a:normAutofit/>
          </a:bodyPr>
          <a:lstStyle>
            <a:lvl1pPr marL="0" indent="0" algn="ctr" defTabSz="914400" rtl="0" eaLnBrk="1" latinLnBrk="0" hangingPunct="1">
              <a:lnSpc>
                <a:spcPct val="90000"/>
              </a:lnSpc>
              <a:spcBef>
                <a:spcPts val="0"/>
              </a:spcBef>
              <a:buSzTx/>
              <a:buFont typeface="Arial" panose="020B0604020202020204" pitchFamily="34" charset="0"/>
              <a:buNone/>
              <a:defRPr sz="2250" kern="1200">
                <a:solidFill>
                  <a:schemeClr val="tx1"/>
                </a:solidFill>
                <a:latin typeface="+mn-lt"/>
                <a:ea typeface="+mn-ea"/>
                <a:cs typeface="+mn-cs"/>
              </a:defRPr>
            </a:lvl1pPr>
            <a:lvl2pPr marL="0" indent="160729" algn="ctr" defTabSz="914400" rtl="0" eaLnBrk="1" latinLnBrk="0" hangingPunct="1">
              <a:lnSpc>
                <a:spcPct val="90000"/>
              </a:lnSpc>
              <a:spcBef>
                <a:spcPts val="0"/>
              </a:spcBef>
              <a:buSzTx/>
              <a:buFont typeface="Arial" panose="020B0604020202020204" pitchFamily="34" charset="0"/>
              <a:buNone/>
              <a:defRPr sz="2250" kern="1200">
                <a:solidFill>
                  <a:schemeClr val="tx1"/>
                </a:solidFill>
                <a:latin typeface="+mn-lt"/>
                <a:ea typeface="+mn-ea"/>
                <a:cs typeface="+mn-cs"/>
              </a:defRPr>
            </a:lvl2pPr>
            <a:lvl3pPr marL="0" indent="321457" algn="ctr" defTabSz="914400" rtl="0" eaLnBrk="1" latinLnBrk="0" hangingPunct="1">
              <a:lnSpc>
                <a:spcPct val="90000"/>
              </a:lnSpc>
              <a:spcBef>
                <a:spcPts val="0"/>
              </a:spcBef>
              <a:buSzTx/>
              <a:buFont typeface="Arial" panose="020B0604020202020204" pitchFamily="34" charset="0"/>
              <a:buNone/>
              <a:defRPr sz="2250" kern="1200">
                <a:solidFill>
                  <a:schemeClr val="tx1"/>
                </a:solidFill>
                <a:latin typeface="+mn-lt"/>
                <a:ea typeface="+mn-ea"/>
                <a:cs typeface="+mn-cs"/>
              </a:defRPr>
            </a:lvl3pPr>
            <a:lvl4pPr marL="0" indent="482186" algn="ctr" defTabSz="914400" rtl="0" eaLnBrk="1" latinLnBrk="0" hangingPunct="1">
              <a:lnSpc>
                <a:spcPct val="90000"/>
              </a:lnSpc>
              <a:spcBef>
                <a:spcPts val="0"/>
              </a:spcBef>
              <a:buSzTx/>
              <a:buFont typeface="Arial" panose="020B0604020202020204" pitchFamily="34" charset="0"/>
              <a:buNone/>
              <a:defRPr sz="2250" kern="1200">
                <a:solidFill>
                  <a:schemeClr val="tx1"/>
                </a:solidFill>
                <a:latin typeface="+mn-lt"/>
                <a:ea typeface="+mn-ea"/>
                <a:cs typeface="+mn-cs"/>
              </a:defRPr>
            </a:lvl4pPr>
            <a:lvl5pPr marL="0" indent="642915" algn="ctr" defTabSz="914400" rtl="0" eaLnBrk="1" latinLnBrk="0" hangingPunct="1">
              <a:lnSpc>
                <a:spcPct val="90000"/>
              </a:lnSpc>
              <a:spcBef>
                <a:spcPts val="0"/>
              </a:spcBef>
              <a:buSzTx/>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defRPr sz="2400"/>
            </a:pPr>
            <a:r>
              <a:rPr lang="en-US" sz="1800" b="1" u="sng" dirty="0"/>
              <a:t>Sensory :</a:t>
            </a:r>
          </a:p>
          <a:p>
            <a:pPr algn="l">
              <a:defRPr sz="2400"/>
            </a:pPr>
            <a:endParaRPr lang="en-US" sz="1800" dirty="0">
              <a:latin typeface="Helvetica Neue" charset="0"/>
              <a:ea typeface="Helvetica Neue" charset="0"/>
              <a:cs typeface="Helvetica Neue" charset="0"/>
            </a:endParaRPr>
          </a:p>
          <a:p>
            <a:pPr marL="285750" indent="-285750" algn="l">
              <a:buFont typeface="Arial" charset="0"/>
              <a:buChar char="•"/>
              <a:defRPr sz="2400"/>
            </a:pPr>
            <a:r>
              <a:rPr lang="en-US" sz="1800" dirty="0"/>
              <a:t>Sensation is lost </a:t>
            </a:r>
            <a:r>
              <a:rPr lang="en-US" sz="1800" i="1" dirty="0">
                <a:solidFill>
                  <a:srgbClr val="FF0000"/>
                </a:solidFill>
                <a:ea typeface="Palatino"/>
                <a:cs typeface="Palatino"/>
                <a:sym typeface="Palatino"/>
              </a:rPr>
              <a:t>below the knee</a:t>
            </a:r>
            <a:r>
              <a:rPr lang="en-US" sz="1800" i="1" dirty="0">
                <a:ea typeface="Palatino"/>
                <a:cs typeface="Palatino"/>
                <a:sym typeface="Palatino"/>
              </a:rPr>
              <a:t>,</a:t>
            </a:r>
            <a:r>
              <a:rPr lang="en-US" sz="1800" dirty="0">
                <a:effectLst>
                  <a:outerShdw blurRad="12700" dist="25400" dir="2700000" rotWithShape="0">
                    <a:srgbClr val="FFFFFF"/>
                  </a:outerShdw>
                </a:effectLst>
              </a:rPr>
              <a:t> </a:t>
            </a:r>
            <a:r>
              <a:rPr lang="en-US" sz="1800" dirty="0">
                <a:ea typeface="Palatino"/>
                <a:cs typeface="Palatino"/>
                <a:sym typeface="Palatino"/>
              </a:rPr>
              <a:t>except for a narrow area down the medial side of the lower part of the leg </a:t>
            </a:r>
            <a:r>
              <a:rPr lang="en-US" sz="1800" dirty="0">
                <a:effectLst>
                  <a:outerShdw blurRad="12700" dist="25400" dir="2700000" rotWithShape="0">
                    <a:srgbClr val="000000"/>
                  </a:outerShdw>
                </a:effectLst>
                <a:ea typeface="Palatino"/>
                <a:cs typeface="Palatino"/>
                <a:sym typeface="Palatino"/>
              </a:rPr>
              <a:t>(purple)</a:t>
            </a:r>
            <a:r>
              <a:rPr lang="en-US" sz="1800" dirty="0">
                <a:effectLst>
                  <a:outerShdw blurRad="12700" dist="25400" dir="2700000" rotWithShape="0">
                    <a:srgbClr val="000000"/>
                  </a:outerShdw>
                </a:effectLst>
              </a:rPr>
              <a:t> </a:t>
            </a:r>
            <a:r>
              <a:rPr lang="en-US" sz="1800" dirty="0">
                <a:ea typeface="Helvetica"/>
                <a:cs typeface="Helvetica"/>
                <a:sym typeface="Helvetica"/>
              </a:rPr>
              <a:t>and along the medial border of the foot as far as the ball of the big toe, which is supplied by the </a:t>
            </a:r>
            <a:r>
              <a:rPr lang="en-US" sz="1800" dirty="0">
                <a:ea typeface="Palatino"/>
                <a:cs typeface="Palatino"/>
                <a:sym typeface="Palatino"/>
              </a:rPr>
              <a:t>saphenous nerve </a:t>
            </a:r>
            <a:r>
              <a:rPr lang="en-US" sz="1800" dirty="0">
                <a:ea typeface="Helvetica"/>
                <a:cs typeface="Helvetica"/>
                <a:sym typeface="Helvetica"/>
              </a:rPr>
              <a:t>(</a:t>
            </a:r>
            <a:r>
              <a:rPr lang="en-US" sz="1800" dirty="0"/>
              <a:t>branch of </a:t>
            </a:r>
            <a:r>
              <a:rPr lang="en-US" sz="1800" dirty="0">
                <a:ea typeface="Helvetica"/>
                <a:cs typeface="Helvetica"/>
                <a:sym typeface="Helvetica"/>
              </a:rPr>
              <a:t>femoral nerve).</a:t>
            </a:r>
          </a:p>
        </p:txBody>
      </p:sp>
      <p:pic>
        <p:nvPicPr>
          <p:cNvPr id="10" name="Diagram-of-the-Sensory-Innervation-of-the-Posterior-Leg-Saphenous-and-Sural-Nerves.jpg"/>
          <p:cNvPicPr>
            <a:picLocks noChangeAspect="1"/>
          </p:cNvPicPr>
          <p:nvPr/>
        </p:nvPicPr>
        <p:blipFill>
          <a:blip r:embed="rId4">
            <a:extLst/>
          </a:blip>
          <a:srcRect l="2040" t="1170"/>
          <a:stretch>
            <a:fillRect/>
          </a:stretch>
        </p:blipFill>
        <p:spPr>
          <a:xfrm>
            <a:off x="6326339" y="4152165"/>
            <a:ext cx="3130062" cy="1969478"/>
          </a:xfrm>
          <a:prstGeom prst="rect">
            <a:avLst/>
          </a:prstGeom>
          <a:ln>
            <a:noFill/>
          </a:ln>
          <a:effectLst>
            <a:softEdge rad="112500"/>
          </a:effectLst>
        </p:spPr>
      </p:pic>
      <p:grpSp>
        <p:nvGrpSpPr>
          <p:cNvPr id="11" name="Group 143"/>
          <p:cNvGrpSpPr/>
          <p:nvPr/>
        </p:nvGrpSpPr>
        <p:grpSpPr>
          <a:xfrm>
            <a:off x="9471428" y="3992614"/>
            <a:ext cx="2503357" cy="2420732"/>
            <a:chOff x="0" y="0"/>
            <a:chExt cx="5703178" cy="4577984"/>
          </a:xfrm>
        </p:grpSpPr>
        <p:pic>
          <p:nvPicPr>
            <p:cNvPr id="12" name="images.png"/>
            <p:cNvPicPr>
              <a:picLocks noChangeAspect="1"/>
            </p:cNvPicPr>
            <p:nvPr/>
          </p:nvPicPr>
          <p:blipFill>
            <a:blip r:embed="rId5">
              <a:extLst/>
            </a:blip>
            <a:stretch>
              <a:fillRect/>
            </a:stretch>
          </p:blipFill>
          <p:spPr>
            <a:xfrm>
              <a:off x="127000" y="88900"/>
              <a:ext cx="5449179" cy="4247785"/>
            </a:xfrm>
            <a:prstGeom prst="rect">
              <a:avLst/>
            </a:prstGeom>
            <a:ln>
              <a:noFill/>
            </a:ln>
            <a:effectLst/>
          </p:spPr>
        </p:pic>
        <p:pic>
          <p:nvPicPr>
            <p:cNvPr id="13" name="Picture 12"/>
            <p:cNvPicPr>
              <a:picLocks/>
            </p:cNvPicPr>
            <p:nvPr/>
          </p:nvPicPr>
          <p:blipFill>
            <a:blip r:embed="rId6">
              <a:extLst/>
            </a:blip>
            <a:stretch>
              <a:fillRect/>
            </a:stretch>
          </p:blipFill>
          <p:spPr>
            <a:xfrm>
              <a:off x="0" y="0"/>
              <a:ext cx="5703179" cy="4577985"/>
            </a:xfrm>
            <a:prstGeom prst="rect">
              <a:avLst/>
            </a:prstGeom>
            <a:effectLst/>
          </p:spPr>
        </p:pic>
      </p:grpSp>
      <p:sp>
        <p:nvSpPr>
          <p:cNvPr id="14" name="Shape 119"/>
          <p:cNvSpPr txBox="1">
            <a:spLocks/>
          </p:cNvSpPr>
          <p:nvPr/>
        </p:nvSpPr>
        <p:spPr>
          <a:xfrm>
            <a:off x="246327" y="230964"/>
            <a:ext cx="7541649" cy="1169399"/>
          </a:xfrm>
          <a:prstGeom prst="rect">
            <a:avLst/>
          </a:prstGeom>
        </p:spPr>
        <p:txBody>
          <a:bodyPr vert="horz" lIns="91440" tIns="45720" rIns="91440" bIns="45720" rtlCol="0" anchor="b">
            <a:noAutofit/>
          </a:bodyPr>
          <a:lstStyle>
            <a:lvl1pPr algn="l" defTabSz="344677" rtl="0" eaLnBrk="1" latinLnBrk="0" hangingPunct="1">
              <a:lnSpc>
                <a:spcPct val="90000"/>
              </a:lnSpc>
              <a:spcBef>
                <a:spcPct val="0"/>
              </a:spcBef>
              <a:buNone/>
              <a:defRPr sz="3539" kern="1200">
                <a:solidFill>
                  <a:schemeClr val="tx1"/>
                </a:solidFill>
                <a:latin typeface="+mj-lt"/>
                <a:ea typeface="+mj-ea"/>
                <a:cs typeface="+mj-cs"/>
              </a:defRPr>
            </a:lvl1pPr>
          </a:lstStyle>
          <a:p>
            <a:r>
              <a:rPr lang="en-US" sz="4400" dirty="0">
                <a:effectLst>
                  <a:outerShdw blurRad="38100" dist="38100" dir="2700000" algn="tl">
                    <a:srgbClr val="000000">
                      <a:alpha val="43137"/>
                    </a:srgbClr>
                  </a:outerShdw>
                </a:effectLst>
              </a:rPr>
              <a:t>Sciatic Nerve Injury</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-Effects</a:t>
            </a:r>
          </a:p>
        </p:txBody>
      </p:sp>
      <p:sp>
        <p:nvSpPr>
          <p:cNvPr id="2" name="مستطيل 1"/>
          <p:cNvSpPr/>
          <p:nvPr/>
        </p:nvSpPr>
        <p:spPr>
          <a:xfrm>
            <a:off x="102943" y="6550223"/>
            <a:ext cx="11436144" cy="307777"/>
          </a:xfrm>
          <a:prstGeom prst="rect">
            <a:avLst/>
          </a:prstGeom>
        </p:spPr>
        <p:txBody>
          <a:bodyPr wrap="none">
            <a:spAutoFit/>
          </a:bodyPr>
          <a:lstStyle/>
          <a:p>
            <a:r>
              <a:rPr lang="en-US" u="sng" dirty="0">
                <a:solidFill>
                  <a:schemeClr val="bg1">
                    <a:lumMod val="50000"/>
                  </a:schemeClr>
                </a:solidFill>
              </a:rPr>
              <a:t>Stamping gait</a:t>
            </a:r>
            <a:r>
              <a:rPr lang="en-US" dirty="0">
                <a:solidFill>
                  <a:schemeClr val="bg1">
                    <a:lumMod val="50000"/>
                  </a:schemeClr>
                </a:solidFill>
              </a:rPr>
              <a:t>  </a:t>
            </a:r>
            <a:r>
              <a:rPr lang="en-US" dirty="0">
                <a:solidFill>
                  <a:schemeClr val="tx1"/>
                </a:solidFill>
                <a:hlinkClick r:id="rId7"/>
              </a:rPr>
              <a:t>https://www.youtube.com/watch?v=SWvEU8FYMFc</a:t>
            </a:r>
            <a:r>
              <a:rPr lang="ar-SA" dirty="0">
                <a:solidFill>
                  <a:schemeClr val="tx1"/>
                </a:solidFill>
                <a:hlinkClick r:id="rId7"/>
              </a:rPr>
              <a:t>  </a:t>
            </a:r>
            <a:r>
              <a:rPr lang="ar-SA" dirty="0"/>
              <a:t>+  </a:t>
            </a:r>
            <a:r>
              <a:rPr lang="en-US" dirty="0"/>
              <a:t>   </a:t>
            </a:r>
            <a:r>
              <a:rPr lang="en-US" u="sng" dirty="0">
                <a:solidFill>
                  <a:schemeClr val="bg1">
                    <a:lumMod val="50000"/>
                  </a:schemeClr>
                </a:solidFill>
              </a:rPr>
              <a:t>Foot Drop</a:t>
            </a:r>
            <a:r>
              <a:rPr lang="en-US" dirty="0"/>
              <a:t>: </a:t>
            </a:r>
            <a:r>
              <a:rPr lang="en-US" dirty="0">
                <a:hlinkClick r:id="rId8"/>
              </a:rPr>
              <a:t>https://www.youtube.com/watch?v=J7-L9MFRXD8</a:t>
            </a:r>
            <a:r>
              <a:rPr lang="en-US" dirty="0"/>
              <a:t> </a:t>
            </a:r>
            <a:r>
              <a:rPr lang="ar-SA" dirty="0"/>
              <a:t>      </a:t>
            </a:r>
          </a:p>
        </p:txBody>
      </p:sp>
      <p:pic>
        <p:nvPicPr>
          <p:cNvPr id="1026" name="Picture 2" descr="نتيجة بحث الصور عن ‪plantar position‬‏"/>
          <p:cNvPicPr>
            <a:picLocks noChangeAspect="1" noChangeArrowheads="1"/>
          </p:cNvPicPr>
          <p:nvPr/>
        </p:nvPicPr>
        <p:blipFill rotWithShape="1">
          <a:blip r:embed="rId9">
            <a:extLst>
              <a:ext uri="{28A0092B-C50C-407E-A947-70E740481C1C}">
                <a14:useLocalDpi xmlns:a14="http://schemas.microsoft.com/office/drawing/2010/main" val="0"/>
              </a:ext>
            </a:extLst>
          </a:blip>
          <a:srcRect t="295" r="60108" b="24296"/>
          <a:stretch/>
        </p:blipFill>
        <p:spPr bwMode="auto">
          <a:xfrm>
            <a:off x="4471604" y="4992858"/>
            <a:ext cx="1047394" cy="14563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0">
            <p14:nvContentPartPr>
              <p14:cNvPr id="1084" name="حبر 1083"/>
              <p14:cNvContentPartPr/>
              <p14:nvPr/>
            </p14:nvContentPartPr>
            <p14:xfrm>
              <a:off x="2697459" y="5190124"/>
              <a:ext cx="1453680" cy="478440"/>
            </p14:xfrm>
          </p:contentPart>
        </mc:Choice>
        <mc:Fallback xmlns="">
          <p:pic>
            <p:nvPicPr>
              <p:cNvPr id="1084" name="حبر 1083"/>
              <p:cNvPicPr/>
              <p:nvPr/>
            </p:nvPicPr>
            <p:blipFill>
              <a:blip r:embed="rId12"/>
              <a:stretch>
                <a:fillRect/>
              </a:stretch>
            </p:blipFill>
            <p:spPr>
              <a:xfrm>
                <a:off x="2691339" y="5184004"/>
                <a:ext cx="1465920" cy="490680"/>
              </a:xfrm>
              <a:prstGeom prst="rect">
                <a:avLst/>
              </a:prstGeom>
            </p:spPr>
          </p:pic>
        </mc:Fallback>
      </mc:AlternateContent>
      <p:sp>
        <p:nvSpPr>
          <p:cNvPr id="1086" name="مستطيل 1085"/>
          <p:cNvSpPr/>
          <p:nvPr/>
        </p:nvSpPr>
        <p:spPr>
          <a:xfrm>
            <a:off x="3952006" y="5162687"/>
            <a:ext cx="612668" cy="307777"/>
          </a:xfrm>
          <a:prstGeom prst="rect">
            <a:avLst/>
          </a:prstGeom>
        </p:spPr>
        <p:txBody>
          <a:bodyPr wrap="none">
            <a:spAutoFit/>
          </a:bodyPr>
          <a:lstStyle/>
          <a:p>
            <a:r>
              <a:rPr lang="en-US" dirty="0">
                <a:solidFill>
                  <a:schemeClr val="bg1">
                    <a:lumMod val="50000"/>
                  </a:schemeClr>
                </a:solidFill>
              </a:rPr>
              <a:t>recall</a:t>
            </a:r>
            <a:endParaRPr lang="ar-SA" dirty="0"/>
          </a:p>
        </p:txBody>
      </p:sp>
      <mc:AlternateContent xmlns:mc="http://schemas.openxmlformats.org/markup-compatibility/2006" xmlns:p14="http://schemas.microsoft.com/office/powerpoint/2010/main">
        <mc:Choice Requires="p14">
          <p:contentPart p14:bwMode="auto" r:id="rId13">
            <p14:nvContentPartPr>
              <p14:cNvPr id="1090" name="حبر 1089"/>
              <p14:cNvContentPartPr/>
              <p14:nvPr/>
            </p14:nvContentPartPr>
            <p14:xfrm>
              <a:off x="6412680" y="4613531"/>
              <a:ext cx="1006920" cy="358200"/>
            </p14:xfrm>
          </p:contentPart>
        </mc:Choice>
        <mc:Fallback xmlns="">
          <p:pic>
            <p:nvPicPr>
              <p:cNvPr id="1090" name="حبر 1089"/>
              <p:cNvPicPr/>
              <p:nvPr/>
            </p:nvPicPr>
            <p:blipFill>
              <a:blip r:embed="rId14"/>
              <a:stretch>
                <a:fillRect/>
              </a:stretch>
            </p:blipFill>
            <p:spPr>
              <a:xfrm>
                <a:off x="6406562" y="4607411"/>
                <a:ext cx="1019156"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0" name="حبر 159"/>
              <p14:cNvContentPartPr/>
              <p14:nvPr/>
            </p14:nvContentPartPr>
            <p14:xfrm>
              <a:off x="10895032" y="5097625"/>
              <a:ext cx="794944" cy="358200"/>
            </p14:xfrm>
          </p:contentPart>
        </mc:Choice>
        <mc:Fallback xmlns="">
          <p:pic>
            <p:nvPicPr>
              <p:cNvPr id="160" name="حبر 159"/>
              <p:cNvPicPr/>
              <p:nvPr/>
            </p:nvPicPr>
            <p:blipFill>
              <a:blip r:embed="rId14"/>
              <a:stretch>
                <a:fillRect/>
              </a:stretch>
            </p:blipFill>
            <p:spPr>
              <a:xfrm>
                <a:off x="10888914" y="5091505"/>
                <a:ext cx="807179" cy="370440"/>
              </a:xfrm>
              <a:prstGeom prst="rect">
                <a:avLst/>
              </a:prstGeom>
            </p:spPr>
          </p:pic>
        </mc:Fallback>
      </mc:AlternateContent>
      <p:sp>
        <p:nvSpPr>
          <p:cNvPr id="1091" name="مربع نص 1090"/>
          <p:cNvSpPr txBox="1"/>
          <p:nvPr/>
        </p:nvSpPr>
        <p:spPr>
          <a:xfrm>
            <a:off x="9308399" y="117929"/>
            <a:ext cx="2897673" cy="861774"/>
          </a:xfrm>
          <a:prstGeom prst="rect">
            <a:avLst/>
          </a:prstGeom>
          <a:noFill/>
        </p:spPr>
        <p:txBody>
          <a:bodyPr wrap="square" rtlCol="1">
            <a:spAutoFit/>
          </a:bodyPr>
          <a:lstStyle/>
          <a:p>
            <a:r>
              <a:rPr lang="en-US" dirty="0">
                <a:solidFill>
                  <a:schemeClr val="accent3">
                    <a:lumMod val="75000"/>
                  </a:schemeClr>
                </a:solidFill>
              </a:rPr>
              <a:t>NS:</a:t>
            </a:r>
          </a:p>
          <a:p>
            <a:r>
              <a:rPr lang="en-US" sz="1200" dirty="0">
                <a:solidFill>
                  <a:schemeClr val="accent3">
                    <a:lumMod val="75000"/>
                  </a:schemeClr>
                </a:solidFill>
                <a:ea typeface="Helvetica"/>
                <a:cs typeface="Helvetica"/>
                <a:sym typeface="Helvetica"/>
              </a:rPr>
              <a:t>Sartorius :</a:t>
            </a:r>
            <a:r>
              <a:rPr lang="en-US" sz="1200" dirty="0">
                <a:solidFill>
                  <a:schemeClr val="accent3">
                    <a:lumMod val="75000"/>
                  </a:schemeClr>
                </a:solidFill>
              </a:rPr>
              <a:t> Femoral nerve</a:t>
            </a:r>
            <a:endParaRPr lang="en-US" sz="1200" dirty="0">
              <a:solidFill>
                <a:schemeClr val="accent3">
                  <a:lumMod val="75000"/>
                </a:schemeClr>
              </a:solidFill>
              <a:ea typeface="Helvetica"/>
              <a:cs typeface="Helvetica"/>
              <a:sym typeface="Helvetica"/>
            </a:endParaRPr>
          </a:p>
          <a:p>
            <a:pPr defTabSz="172515">
              <a:buSzPct val="75000"/>
              <a:defRPr sz="1848"/>
            </a:pPr>
            <a:r>
              <a:rPr lang="en-US" sz="1200" dirty="0" err="1">
                <a:solidFill>
                  <a:schemeClr val="accent3">
                    <a:lumMod val="75000"/>
                  </a:schemeClr>
                </a:solidFill>
                <a:ea typeface="Helvetica"/>
                <a:cs typeface="Helvetica"/>
                <a:sym typeface="Helvetica"/>
              </a:rPr>
              <a:t>Gracilis</a:t>
            </a:r>
            <a:r>
              <a:rPr lang="en-US" sz="1200" dirty="0">
                <a:solidFill>
                  <a:schemeClr val="accent3">
                    <a:lumMod val="75000"/>
                  </a:schemeClr>
                </a:solidFill>
                <a:ea typeface="Helvetica"/>
                <a:cs typeface="Helvetica"/>
                <a:sym typeface="Helvetica"/>
              </a:rPr>
              <a:t> : </a:t>
            </a:r>
            <a:r>
              <a:rPr lang="en-US" sz="1200" dirty="0">
                <a:solidFill>
                  <a:schemeClr val="accent3">
                    <a:lumMod val="75000"/>
                  </a:schemeClr>
                </a:solidFill>
              </a:rPr>
              <a:t>Obturator nerve</a:t>
            </a:r>
            <a:endParaRPr lang="en-US" sz="1200" dirty="0">
              <a:solidFill>
                <a:schemeClr val="accent3">
                  <a:lumMod val="75000"/>
                </a:schemeClr>
              </a:solidFill>
              <a:ea typeface="Helvetica"/>
              <a:cs typeface="Helvetica"/>
              <a:sym typeface="Helvetica"/>
            </a:endParaRPr>
          </a:p>
          <a:p>
            <a:pPr defTabSz="172515">
              <a:buSzPct val="75000"/>
              <a:defRPr sz="1848"/>
            </a:pPr>
            <a:r>
              <a:rPr lang="en-US" sz="1200" dirty="0">
                <a:solidFill>
                  <a:schemeClr val="accent3">
                    <a:lumMod val="75000"/>
                  </a:schemeClr>
                </a:solidFill>
                <a:ea typeface="Helvetica"/>
                <a:cs typeface="Helvetica"/>
                <a:sym typeface="Helvetica"/>
              </a:rPr>
              <a:t>gluteus maximus :</a:t>
            </a:r>
            <a:r>
              <a:rPr lang="en-US" sz="1200" dirty="0">
                <a:solidFill>
                  <a:schemeClr val="accent3">
                    <a:lumMod val="75000"/>
                  </a:schemeClr>
                </a:solidFill>
              </a:rPr>
              <a:t> Inferior gluteal nerve</a:t>
            </a:r>
            <a:endParaRPr lang="en-US" sz="1200" dirty="0">
              <a:solidFill>
                <a:schemeClr val="accent3">
                  <a:lumMod val="75000"/>
                </a:schemeClr>
              </a:solidFill>
              <a:ea typeface="Helvetica"/>
              <a:cs typeface="Helvetica"/>
              <a:sym typeface="Helvetica"/>
            </a:endParaRPr>
          </a:p>
        </p:txBody>
      </p:sp>
      <p:sp>
        <p:nvSpPr>
          <p:cNvPr id="161" name="مربع نص 160"/>
          <p:cNvSpPr txBox="1"/>
          <p:nvPr/>
        </p:nvSpPr>
        <p:spPr>
          <a:xfrm>
            <a:off x="6187420" y="177765"/>
            <a:ext cx="3008236" cy="830997"/>
          </a:xfrm>
          <a:prstGeom prst="rect">
            <a:avLst/>
          </a:prstGeom>
          <a:noFill/>
        </p:spPr>
        <p:txBody>
          <a:bodyPr wrap="square" rtlCol="1">
            <a:spAutoFit/>
          </a:bodyPr>
          <a:lstStyle/>
          <a:p>
            <a:pPr algn="r"/>
            <a:r>
              <a:rPr lang="ar-SA" sz="1200" dirty="0">
                <a:solidFill>
                  <a:schemeClr val="accent3">
                    <a:lumMod val="75000"/>
                  </a:schemeClr>
                </a:solidFill>
                <a:ea typeface="Helvetica"/>
                <a:cs typeface="Helvetica"/>
                <a:sym typeface="Helvetica"/>
              </a:rPr>
              <a:t>لما نمشي الحركات اللي نسويها هي                 والعضلات المسؤولة عن هذه الحركتين تغذيها تفرعات من فلما يصير لها انجري ما تصير ولا حركة من </a:t>
            </a:r>
            <a:r>
              <a:rPr lang="ar-SA" sz="1200" dirty="0" err="1">
                <a:solidFill>
                  <a:schemeClr val="accent3">
                    <a:lumMod val="75000"/>
                  </a:schemeClr>
                </a:solidFill>
                <a:ea typeface="Helvetica"/>
                <a:cs typeface="Helvetica"/>
                <a:sym typeface="Helvetica"/>
              </a:rPr>
              <a:t>الثنيتن</a:t>
            </a:r>
            <a:r>
              <a:rPr lang="ar-SA" sz="1200" dirty="0">
                <a:solidFill>
                  <a:schemeClr val="accent3">
                    <a:lumMod val="75000"/>
                  </a:schemeClr>
                </a:solidFill>
                <a:ea typeface="Helvetica"/>
                <a:cs typeface="Helvetica"/>
                <a:sym typeface="Helvetica"/>
              </a:rPr>
              <a:t> </a:t>
            </a:r>
            <a:r>
              <a:rPr lang="ar-SA" sz="1200" dirty="0" err="1">
                <a:solidFill>
                  <a:schemeClr val="accent3">
                    <a:lumMod val="75000"/>
                  </a:schemeClr>
                </a:solidFill>
                <a:ea typeface="Helvetica"/>
                <a:cs typeface="Helvetica"/>
                <a:sym typeface="Helvetica"/>
              </a:rPr>
              <a:t>فإيش</a:t>
            </a:r>
            <a:r>
              <a:rPr lang="ar-SA" sz="1200" dirty="0">
                <a:solidFill>
                  <a:schemeClr val="accent3">
                    <a:lumMod val="75000"/>
                  </a:schemeClr>
                </a:solidFill>
                <a:ea typeface="Helvetica"/>
                <a:cs typeface="Helvetica"/>
                <a:sym typeface="Helvetica"/>
              </a:rPr>
              <a:t> يصير بالرجل؟ يصير لها           بسبب الجاذبية </a:t>
            </a:r>
            <a:endParaRPr lang="en-US" sz="1200" dirty="0">
              <a:solidFill>
                <a:schemeClr val="accent3">
                  <a:lumMod val="75000"/>
                </a:schemeClr>
              </a:solidFill>
              <a:ea typeface="Helvetica"/>
              <a:cs typeface="Helvetica"/>
              <a:sym typeface="Helvetica"/>
            </a:endParaRPr>
          </a:p>
        </p:txBody>
      </p:sp>
      <p:sp>
        <p:nvSpPr>
          <p:cNvPr id="162" name="مربع نص 161"/>
          <p:cNvSpPr txBox="1"/>
          <p:nvPr/>
        </p:nvSpPr>
        <p:spPr>
          <a:xfrm>
            <a:off x="5526778" y="194060"/>
            <a:ext cx="1940669" cy="253916"/>
          </a:xfrm>
          <a:prstGeom prst="rect">
            <a:avLst/>
          </a:prstGeom>
          <a:noFill/>
        </p:spPr>
        <p:txBody>
          <a:bodyPr wrap="square" rtlCol="1">
            <a:spAutoFit/>
          </a:bodyPr>
          <a:lstStyle/>
          <a:p>
            <a:r>
              <a:rPr lang="en-US" sz="1050" dirty="0">
                <a:solidFill>
                  <a:schemeClr val="accent3">
                    <a:lumMod val="75000"/>
                  </a:schemeClr>
                </a:solidFill>
              </a:rPr>
              <a:t>Dorsiflexion &amp; plantarflexion</a:t>
            </a:r>
            <a:endParaRPr lang="en-US" sz="1000" dirty="0">
              <a:solidFill>
                <a:schemeClr val="accent3">
                  <a:lumMod val="75000"/>
                </a:schemeClr>
              </a:solidFill>
              <a:ea typeface="Helvetica"/>
              <a:cs typeface="Helvetica"/>
              <a:sym typeface="Helvetica"/>
            </a:endParaRPr>
          </a:p>
        </p:txBody>
      </p:sp>
      <p:sp>
        <p:nvSpPr>
          <p:cNvPr id="1092" name="مستطيل 1091"/>
          <p:cNvSpPr/>
          <p:nvPr/>
        </p:nvSpPr>
        <p:spPr>
          <a:xfrm>
            <a:off x="5449150" y="335401"/>
            <a:ext cx="997389" cy="307777"/>
          </a:xfrm>
          <a:prstGeom prst="rect">
            <a:avLst/>
          </a:prstGeom>
        </p:spPr>
        <p:txBody>
          <a:bodyPr wrap="none">
            <a:spAutoFit/>
          </a:bodyPr>
          <a:lstStyle/>
          <a:p>
            <a:r>
              <a:rPr lang="en-US" sz="1050" dirty="0">
                <a:solidFill>
                  <a:schemeClr val="accent3">
                    <a:lumMod val="75000"/>
                  </a:schemeClr>
                </a:solidFill>
              </a:rPr>
              <a:t>sciatic</a:t>
            </a:r>
            <a:r>
              <a:rPr lang="en-US" dirty="0">
                <a:effectLst>
                  <a:outerShdw blurRad="38100" dist="38100" dir="2700000" algn="tl">
                    <a:srgbClr val="000000">
                      <a:alpha val="43137"/>
                    </a:srgbClr>
                  </a:outerShdw>
                </a:effectLst>
              </a:rPr>
              <a:t> </a:t>
            </a:r>
            <a:r>
              <a:rPr lang="en-US" sz="1050" dirty="0">
                <a:solidFill>
                  <a:schemeClr val="accent3">
                    <a:lumMod val="75000"/>
                  </a:schemeClr>
                </a:solidFill>
              </a:rPr>
              <a:t>nerve</a:t>
            </a:r>
            <a:r>
              <a:rPr lang="en-US" dirty="0">
                <a:effectLst>
                  <a:outerShdw blurRad="38100" dist="38100" dir="2700000" algn="tl">
                    <a:srgbClr val="000000">
                      <a:alpha val="43137"/>
                    </a:srgbClr>
                  </a:outerShdw>
                </a:effectLst>
              </a:rPr>
              <a:t> </a:t>
            </a:r>
            <a:endParaRPr lang="ar-SA" dirty="0"/>
          </a:p>
        </p:txBody>
      </p:sp>
      <p:sp>
        <p:nvSpPr>
          <p:cNvPr id="163" name="مستطيل 162"/>
          <p:cNvSpPr/>
          <p:nvPr/>
        </p:nvSpPr>
        <p:spPr>
          <a:xfrm>
            <a:off x="7448410" y="736907"/>
            <a:ext cx="455574" cy="253916"/>
          </a:xfrm>
          <a:prstGeom prst="rect">
            <a:avLst/>
          </a:prstGeom>
        </p:spPr>
        <p:txBody>
          <a:bodyPr wrap="none">
            <a:spAutoFit/>
          </a:bodyPr>
          <a:lstStyle/>
          <a:p>
            <a:r>
              <a:rPr lang="en-US" sz="1050" dirty="0">
                <a:solidFill>
                  <a:schemeClr val="accent3">
                    <a:lumMod val="75000"/>
                  </a:schemeClr>
                </a:solidFill>
              </a:rPr>
              <a:t>drop</a:t>
            </a:r>
            <a:endParaRPr lang="ar-SA" dirty="0"/>
          </a:p>
        </p:txBody>
      </p:sp>
    </p:spTree>
    <p:extLst>
      <p:ext uri="{BB962C8B-B14F-4D97-AF65-F5344CB8AC3E}">
        <p14:creationId xmlns:p14="http://schemas.microsoft.com/office/powerpoint/2010/main" val="7180314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0070" y="1579346"/>
            <a:ext cx="5324708" cy="2277547"/>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marL="285750" indent="-285750" eaLnBrk="1" hangingPunct="1">
              <a:buFont typeface="Arial" panose="020B0604020202020204" pitchFamily="34" charset="0"/>
              <a:buChar char="•"/>
              <a:defRPr/>
            </a:pPr>
            <a:r>
              <a:rPr lang="en-US" sz="1800" dirty="0">
                <a:solidFill>
                  <a:schemeClr val="tx1"/>
                </a:solidFill>
              </a:rPr>
              <a:t>Sciatica describes the condition in which patients have pain along the </a:t>
            </a:r>
            <a:r>
              <a:rPr lang="en-US" sz="1800" u="sng" dirty="0">
                <a:solidFill>
                  <a:schemeClr val="tx1"/>
                </a:solidFill>
              </a:rPr>
              <a:t>sensory distribution of the sciatic nerve</a:t>
            </a:r>
            <a:r>
              <a:rPr lang="en-US" sz="1800" dirty="0">
                <a:solidFill>
                  <a:schemeClr val="tx1"/>
                </a:solidFill>
              </a:rPr>
              <a:t>. </a:t>
            </a:r>
            <a:r>
              <a:rPr lang="ar-SA" sz="1800" dirty="0">
                <a:solidFill>
                  <a:schemeClr val="tx1"/>
                </a:solidFill>
              </a:rPr>
              <a:t>فقط ألم العضلات تشتغل تمام</a:t>
            </a:r>
            <a:endParaRPr lang="en-US" sz="1800" dirty="0">
              <a:solidFill>
                <a:schemeClr val="tx1"/>
              </a:solidFill>
            </a:endParaRPr>
          </a:p>
          <a:p>
            <a:pPr marL="285750" indent="-285750" eaLnBrk="1" hangingPunct="1">
              <a:buFont typeface="Arial" panose="020B0604020202020204" pitchFamily="34" charset="0"/>
              <a:buChar char="•"/>
              <a:defRPr/>
            </a:pPr>
            <a:r>
              <a:rPr lang="en-US" sz="1800" dirty="0">
                <a:solidFill>
                  <a:schemeClr val="tx1"/>
                </a:solidFill>
              </a:rPr>
              <a:t>Thus the pain is experienced in:</a:t>
            </a:r>
          </a:p>
          <a:p>
            <a:pPr eaLnBrk="1" hangingPunct="1">
              <a:defRPr/>
            </a:pPr>
            <a:r>
              <a:rPr lang="en-US" sz="1800" dirty="0">
                <a:solidFill>
                  <a:schemeClr val="tx1"/>
                </a:solidFill>
              </a:rPr>
              <a:t>1-the posterior aspect of the thigh</a:t>
            </a:r>
          </a:p>
          <a:p>
            <a:pPr eaLnBrk="1" hangingPunct="1">
              <a:defRPr/>
            </a:pPr>
            <a:r>
              <a:rPr lang="en-US" sz="1800" dirty="0">
                <a:solidFill>
                  <a:schemeClr val="tx1"/>
                </a:solidFill>
              </a:rPr>
              <a:t>2-the posterior and lateral sides of the leg</a:t>
            </a:r>
          </a:p>
          <a:p>
            <a:pPr eaLnBrk="1" hangingPunct="1">
              <a:defRPr/>
            </a:pPr>
            <a:r>
              <a:rPr lang="en-US" sz="1800" dirty="0">
                <a:solidFill>
                  <a:schemeClr val="tx1"/>
                </a:solidFill>
              </a:rPr>
              <a:t>3-and the lateral part of the foot. </a:t>
            </a:r>
          </a:p>
          <a:p>
            <a:pPr algn="ctr" eaLnBrk="1" hangingPunct="1">
              <a:defRPr/>
            </a:pP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GB"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2229" name="Picture 5" descr="19503_8244_5"/>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5817"/>
          <a:stretch>
            <a:fillRect/>
          </a:stretch>
        </p:blipFill>
        <p:spPr>
          <a:xfrm>
            <a:off x="1131707" y="3895129"/>
            <a:ext cx="2537182" cy="2548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lowchart: Data 5"/>
          <p:cNvSpPr/>
          <p:nvPr/>
        </p:nvSpPr>
        <p:spPr>
          <a:xfrm flipH="1">
            <a:off x="1241732" y="4393699"/>
            <a:ext cx="330494" cy="316201"/>
          </a:xfrm>
          <a:prstGeom prst="flowChartInputOutp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347861" y="1579346"/>
            <a:ext cx="4692070" cy="338554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buFontTx/>
              <a:buNone/>
              <a:defRPr/>
            </a:pPr>
            <a:r>
              <a:rPr lang="en-US" sz="1800" b="1" u="sng" dirty="0">
                <a:solidFill>
                  <a:schemeClr val="tx1"/>
                </a:solidFill>
              </a:rPr>
              <a:t>Causes of  Sciatica:</a:t>
            </a:r>
            <a:r>
              <a:rPr lang="en-US" sz="1800" u="sng" dirty="0">
                <a:solidFill>
                  <a:schemeClr val="tx1"/>
                </a:solidFill>
              </a:rPr>
              <a:t> </a:t>
            </a:r>
          </a:p>
          <a:p>
            <a:pPr eaLnBrk="1" hangingPunct="1">
              <a:buFontTx/>
              <a:buNone/>
              <a:defRPr/>
            </a:pPr>
            <a:endParaRPr lang="en-US" sz="1800" u="sng" dirty="0">
              <a:solidFill>
                <a:schemeClr val="tx1"/>
              </a:solidFill>
            </a:endParaRPr>
          </a:p>
          <a:p>
            <a:pPr eaLnBrk="1" hangingPunct="1">
              <a:buFont typeface="Arial" panose="020B0604020202020204" pitchFamily="34" charset="0"/>
              <a:buChar char="•"/>
              <a:defRPr/>
            </a:pPr>
            <a:r>
              <a:rPr lang="en-US" sz="1800" dirty="0"/>
              <a:t> Prolapse of an </a:t>
            </a:r>
            <a:r>
              <a:rPr lang="en-US" sz="1800" dirty="0">
                <a:solidFill>
                  <a:srgbClr val="FF0000"/>
                </a:solidFill>
              </a:rPr>
              <a:t>intervertebral disc</a:t>
            </a:r>
            <a:r>
              <a:rPr lang="en-US" sz="1800" dirty="0"/>
              <a:t>, with pressure on one or roots of the lower lumbar and sacral spinal nerves </a:t>
            </a:r>
          </a:p>
          <a:p>
            <a:pPr eaLnBrk="1" hangingPunct="1">
              <a:buFont typeface="Arial" panose="020B0604020202020204" pitchFamily="34" charset="0"/>
              <a:buChar char="•"/>
              <a:defRPr/>
            </a:pPr>
            <a:endParaRPr lang="en-US" sz="800" dirty="0"/>
          </a:p>
          <a:p>
            <a:pPr eaLnBrk="1" hangingPunct="1">
              <a:buFont typeface="Arial" panose="020B0604020202020204" pitchFamily="34" charset="0"/>
              <a:buChar char="•"/>
              <a:defRPr/>
            </a:pPr>
            <a:r>
              <a:rPr lang="en-US" sz="1800" dirty="0"/>
              <a:t> Pressure on the sacral plexus or sciatic nerve by an </a:t>
            </a:r>
            <a:r>
              <a:rPr lang="en-US" sz="1800" dirty="0">
                <a:solidFill>
                  <a:srgbClr val="FF0000"/>
                </a:solidFill>
              </a:rPr>
              <a:t>intrapelvic tumor</a:t>
            </a:r>
          </a:p>
          <a:p>
            <a:pPr eaLnBrk="1" hangingPunct="1">
              <a:buFont typeface="Arial" panose="020B0604020202020204" pitchFamily="34" charset="0"/>
              <a:buChar char="•"/>
              <a:defRPr/>
            </a:pPr>
            <a:endParaRPr lang="en-US" sz="800" dirty="0"/>
          </a:p>
          <a:p>
            <a:pPr eaLnBrk="1" hangingPunct="1">
              <a:buFont typeface="Arial" panose="020B0604020202020204" pitchFamily="34" charset="0"/>
              <a:buChar char="•"/>
              <a:defRPr/>
            </a:pPr>
            <a:r>
              <a:rPr lang="en-US" sz="1800" dirty="0"/>
              <a:t> </a:t>
            </a:r>
            <a:r>
              <a:rPr lang="en-US" sz="1800" dirty="0">
                <a:solidFill>
                  <a:srgbClr val="FF0000"/>
                </a:solidFill>
              </a:rPr>
              <a:t>Inflammation</a:t>
            </a:r>
            <a:r>
              <a:rPr lang="en-US" sz="1800" dirty="0"/>
              <a:t> of the sciatic nerve or its terminal branches.</a:t>
            </a:r>
          </a:p>
          <a:p>
            <a:pPr eaLnBrk="1" hangingPunct="1">
              <a:defRPr/>
            </a:pPr>
            <a:endParaRPr lang="en-US" sz="1800" dirty="0"/>
          </a:p>
          <a:p>
            <a:pPr eaLnBrk="1" hangingPunct="1">
              <a:defRPr/>
            </a:pPr>
            <a:r>
              <a:rPr lang="en-US" sz="1800" dirty="0">
                <a:solidFill>
                  <a:schemeClr val="bg1">
                    <a:lumMod val="65000"/>
                  </a:schemeClr>
                </a:solidFill>
              </a:rPr>
              <a:t>Treatment is according to the Cause.</a:t>
            </a:r>
          </a:p>
        </p:txBody>
      </p:sp>
      <p:pic>
        <p:nvPicPr>
          <p:cNvPr id="12" name="Picture 8" descr="csctovd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2877" y="5119151"/>
            <a:ext cx="1613746"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9" descr="fig055"/>
          <p:cNvPicPr>
            <a:picLocks noChangeAspect="1" noChangeArrowheads="1"/>
          </p:cNvPicPr>
          <p:nvPr/>
        </p:nvPicPr>
        <p:blipFill>
          <a:blip r:embed="rId5" cstate="print">
            <a:extLst>
              <a:ext uri="{28A0092B-C50C-407E-A947-70E740481C1C}">
                <a14:useLocalDpi xmlns:a14="http://schemas.microsoft.com/office/drawing/2010/main" val="0"/>
              </a:ext>
            </a:extLst>
          </a:blip>
          <a:srcRect t="18729"/>
          <a:stretch>
            <a:fillRect/>
          </a:stretch>
        </p:blipFill>
        <p:spPr bwMode="auto">
          <a:xfrm>
            <a:off x="10136848" y="1781651"/>
            <a:ext cx="1748104"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7" descr="IDH_ADAM"/>
          <p:cNvPicPr>
            <a:picLocks noChangeAspect="1" noChangeArrowheads="1"/>
          </p:cNvPicPr>
          <p:nvPr/>
        </p:nvPicPr>
        <p:blipFill>
          <a:blip r:embed="rId6" cstate="print">
            <a:extLst>
              <a:ext uri="{28A0092B-C50C-407E-A947-70E740481C1C}">
                <a14:useLocalDpi xmlns:a14="http://schemas.microsoft.com/office/drawing/2010/main" val="0"/>
              </a:ext>
            </a:extLst>
          </a:blip>
          <a:srcRect l="4607" t="7663" r="4034" b="13518"/>
          <a:stretch>
            <a:fillRect/>
          </a:stretch>
        </p:blipFill>
        <p:spPr bwMode="auto">
          <a:xfrm>
            <a:off x="8980458" y="4506079"/>
            <a:ext cx="3090908" cy="210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Rectangle 14"/>
          <p:cNvSpPr/>
          <p:nvPr/>
        </p:nvSpPr>
        <p:spPr>
          <a:xfrm>
            <a:off x="5091821" y="128698"/>
            <a:ext cx="7100179" cy="1200329"/>
          </a:xfrm>
          <a:prstGeom prst="rect">
            <a:avLst/>
          </a:prstGeom>
          <a:ln>
            <a:solidFill>
              <a:schemeClr val="bg1">
                <a:lumMod val="65000"/>
              </a:schemeClr>
            </a:solidFill>
            <a:prstDash val="dash"/>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GB" sz="1800" b="1" dirty="0">
                <a:solidFill>
                  <a:schemeClr val="bg1">
                    <a:lumMod val="65000"/>
                  </a:schemeClr>
                </a:solidFill>
              </a:rPr>
              <a:t>Vitamin B12 also promotes the regeneration and growth of nerve cells. Neuropathy, such as sciatic nerve pain, numbness or tingling, in some cases has been found to be caused and made worse by deficiencies of vitamin B12 in the body</a:t>
            </a:r>
            <a:endParaRPr lang="en-US" sz="1800" b="1" dirty="0">
              <a:ln w="10541" cmpd="sng">
                <a:solidFill>
                  <a:schemeClr val="accent1">
                    <a:shade val="88000"/>
                    <a:satMod val="110000"/>
                  </a:schemeClr>
                </a:solidFill>
                <a:prstDash val="solid"/>
              </a:ln>
              <a:solidFill>
                <a:schemeClr val="bg1">
                  <a:lumMod val="65000"/>
                </a:schemeClr>
              </a:solidFill>
            </a:endParaRPr>
          </a:p>
        </p:txBody>
      </p:sp>
      <p:sp>
        <p:nvSpPr>
          <p:cNvPr id="11" name="Shape 145"/>
          <p:cNvSpPr txBox="1">
            <a:spLocks/>
          </p:cNvSpPr>
          <p:nvPr/>
        </p:nvSpPr>
        <p:spPr>
          <a:xfrm>
            <a:off x="291573" y="214235"/>
            <a:ext cx="2230811" cy="1232915"/>
          </a:xfrm>
          <a:prstGeom prst="rect">
            <a:avLst/>
          </a:prstGeom>
        </p:spPr>
        <p:txBody>
          <a:bodyPr vert="horz" lIns="91440" tIns="45720" rIns="91440" bIns="45720" rtlCol="0" anchor="ctr">
            <a:noAutofit/>
          </a:bodyPr>
          <a:lstStyle>
            <a:lvl1pPr algn="l" defTabSz="338835" rtl="0" eaLnBrk="1" latinLnBrk="0" hangingPunct="1">
              <a:lnSpc>
                <a:spcPct val="90000"/>
              </a:lnSpc>
              <a:spcBef>
                <a:spcPct val="0"/>
              </a:spcBef>
              <a:buNone/>
              <a:defRPr sz="4640" kern="1200">
                <a:solidFill>
                  <a:schemeClr val="tx1"/>
                </a:solidFill>
                <a:latin typeface="+mj-lt"/>
                <a:ea typeface="+mj-ea"/>
                <a:cs typeface="+mj-cs"/>
              </a:defRPr>
            </a:lvl1pPr>
          </a:lstStyle>
          <a:p>
            <a:pPr algn="ctr"/>
            <a:r>
              <a:rPr lang="en-US" sz="4400" b="1" dirty="0">
                <a:effectLst>
                  <a:outerShdw blurRad="38100" dist="38100" dir="2700000" algn="tl">
                    <a:srgbClr val="000000">
                      <a:alpha val="43137"/>
                    </a:srgbClr>
                  </a:outerShdw>
                </a:effectLst>
              </a:rPr>
              <a:t>Sciatica</a:t>
            </a:r>
          </a:p>
          <a:p>
            <a:pPr algn="ctr"/>
            <a:r>
              <a:rPr lang="ar-SA" sz="2800" dirty="0">
                <a:solidFill>
                  <a:schemeClr val="bg1">
                    <a:lumMod val="65000"/>
                  </a:schemeClr>
                </a:solidFill>
                <a:effectLst>
                  <a:outerShdw blurRad="38100" dist="38100" dir="2700000" algn="tl">
                    <a:srgbClr val="000000">
                      <a:alpha val="43137"/>
                    </a:srgbClr>
                  </a:outerShdw>
                </a:effectLst>
              </a:rPr>
              <a:t>عرق النَّسّا</a:t>
            </a:r>
            <a:endParaRPr lang="en-US" sz="2800" dirty="0">
              <a:solidFill>
                <a:schemeClr val="bg1">
                  <a:lumMod val="65000"/>
                </a:schemeClr>
              </a:solidFill>
              <a:effectLst>
                <a:outerShdw blurRad="38100" dist="38100" dir="2700000" algn="tl">
                  <a:srgbClr val="000000">
                    <a:alpha val="43137"/>
                  </a:srgbClr>
                </a:outerShdw>
              </a:effectLst>
            </a:endParaRPr>
          </a:p>
        </p:txBody>
      </p:sp>
      <p:sp>
        <p:nvSpPr>
          <p:cNvPr id="2" name="مستطيل 1"/>
          <p:cNvSpPr/>
          <p:nvPr/>
        </p:nvSpPr>
        <p:spPr>
          <a:xfrm>
            <a:off x="0" y="6550223"/>
            <a:ext cx="7539243" cy="307777"/>
          </a:xfrm>
          <a:prstGeom prst="rect">
            <a:avLst/>
          </a:prstGeom>
        </p:spPr>
        <p:txBody>
          <a:bodyPr wrap="none">
            <a:spAutoFit/>
          </a:bodyPr>
          <a:lstStyle/>
          <a:p>
            <a:r>
              <a:rPr lang="en-US" dirty="0">
                <a:solidFill>
                  <a:schemeClr val="bg1">
                    <a:lumMod val="50000"/>
                  </a:schemeClr>
                </a:solidFill>
                <a:latin typeface="Roboto"/>
              </a:rPr>
              <a:t>Sciatica - Everything You Need To Know: </a:t>
            </a:r>
            <a:r>
              <a:rPr lang="en-US" dirty="0">
                <a:latin typeface="Roboto"/>
                <a:hlinkClick r:id="rId7"/>
              </a:rPr>
              <a:t>https://www.youtube.com/watch?v=XS2BTLYsn5w</a:t>
            </a:r>
            <a:r>
              <a:rPr lang="en-US" dirty="0">
                <a:latin typeface="Roboto"/>
              </a:rPr>
              <a:t> </a:t>
            </a:r>
            <a:endParaRPr lang="ar-SA" dirty="0"/>
          </a:p>
        </p:txBody>
      </p:sp>
    </p:spTree>
    <p:extLst>
      <p:ext uri="{BB962C8B-B14F-4D97-AF65-F5344CB8AC3E}">
        <p14:creationId xmlns:p14="http://schemas.microsoft.com/office/powerpoint/2010/main" val="484604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814"/>
          <a:stretch/>
        </p:blipFill>
        <p:spPr>
          <a:xfrm>
            <a:off x="7555454" y="722969"/>
            <a:ext cx="4201965" cy="3328282"/>
          </a:xfrm>
          <a:prstGeom prst="rect">
            <a:avLst/>
          </a:prstGeom>
        </p:spPr>
      </p:pic>
      <p:sp>
        <p:nvSpPr>
          <p:cNvPr id="2" name="Title 1"/>
          <p:cNvSpPr>
            <a:spLocks noGrp="1"/>
          </p:cNvSpPr>
          <p:nvPr>
            <p:ph type="title"/>
          </p:nvPr>
        </p:nvSpPr>
        <p:spPr>
          <a:xfrm>
            <a:off x="151617" y="171873"/>
            <a:ext cx="10515600" cy="1325563"/>
          </a:xfrm>
        </p:spPr>
        <p:txBody>
          <a:bodyPr>
            <a:normAutofit fontScale="90000"/>
          </a:bodyPr>
          <a:lstStyle/>
          <a:p>
            <a:pPr defTabSz="338835"/>
            <a:r>
              <a:rPr lang="en-US" dirty="0">
                <a:effectLst>
                  <a:outerShdw blurRad="38100" dist="38100" dir="2700000" algn="tl">
                    <a:srgbClr val="000000">
                      <a:alpha val="43137"/>
                    </a:srgbClr>
                  </a:outerShdw>
                </a:effectLst>
                <a:sym typeface="Arial"/>
              </a:rPr>
              <a:t>Common Peroneal Nerve Injury:</a:t>
            </a:r>
            <a:br>
              <a:rPr lang="en-US" dirty="0">
                <a:effectLst>
                  <a:outerShdw blurRad="38100" dist="38100" dir="2700000" algn="tl">
                    <a:srgbClr val="000000">
                      <a:alpha val="43137"/>
                    </a:srgbClr>
                  </a:outerShdw>
                </a:effectLst>
                <a:sym typeface="Arial"/>
              </a:rPr>
            </a:br>
            <a:r>
              <a:rPr lang="en-US" dirty="0">
                <a:effectLst>
                  <a:outerShdw blurRad="38100" dist="38100" dir="2700000" algn="tl">
                    <a:srgbClr val="000000">
                      <a:alpha val="43137"/>
                    </a:srgbClr>
                  </a:outerShdw>
                </a:effectLst>
                <a:sym typeface="Arial"/>
              </a:rPr>
              <a:t> Causes</a:t>
            </a:r>
            <a:br>
              <a:rPr lang="en-US" dirty="0">
                <a:effectLst>
                  <a:outerShdw blurRad="38100" dist="38100" dir="2700000" algn="tl">
                    <a:srgbClr val="000000">
                      <a:alpha val="43137"/>
                    </a:srgbClr>
                  </a:outerShdw>
                </a:effectLst>
                <a:sym typeface="Arial"/>
              </a:rPr>
            </a:br>
            <a:r>
              <a:rPr lang="ar-SA" sz="2400" dirty="0">
                <a:solidFill>
                  <a:schemeClr val="accent3">
                    <a:lumMod val="75000"/>
                  </a:schemeClr>
                </a:solidFill>
                <a:sym typeface="Arial"/>
              </a:rPr>
              <a:t>أكثر عرضة للإصابة من </a:t>
            </a:r>
            <a:r>
              <a:rPr lang="ar-SA" sz="2400" dirty="0" err="1">
                <a:solidFill>
                  <a:schemeClr val="accent3">
                    <a:lumMod val="75000"/>
                  </a:schemeClr>
                </a:solidFill>
                <a:sym typeface="Arial"/>
              </a:rPr>
              <a:t>التيبيل</a:t>
            </a:r>
            <a:endParaRPr lang="en-US" dirty="0">
              <a:solidFill>
                <a:schemeClr val="accent3">
                  <a:lumMod val="75000"/>
                </a:schemeClr>
              </a:solidFill>
              <a:sym typeface="Arial"/>
            </a:endParaRPr>
          </a:p>
        </p:txBody>
      </p:sp>
      <p:sp>
        <p:nvSpPr>
          <p:cNvPr id="3" name="Content Placeholder 2"/>
          <p:cNvSpPr>
            <a:spLocks noGrp="1"/>
          </p:cNvSpPr>
          <p:nvPr>
            <p:ph idx="1"/>
          </p:nvPr>
        </p:nvSpPr>
        <p:spPr>
          <a:xfrm>
            <a:off x="265443" y="2030506"/>
            <a:ext cx="6306514" cy="4214929"/>
          </a:xfrm>
        </p:spPr>
        <p:txBody>
          <a:bodyPr>
            <a:normAutofit/>
          </a:bodyPr>
          <a:lstStyle/>
          <a:p>
            <a:pPr>
              <a:lnSpc>
                <a:spcPct val="100000"/>
              </a:lnSpc>
            </a:pPr>
            <a:r>
              <a:rPr lang="en-US" sz="1800" dirty="0"/>
              <a:t>The </a:t>
            </a:r>
            <a:r>
              <a:rPr lang="en-US" sz="1800" b="1" dirty="0"/>
              <a:t>common peroneal nerve</a:t>
            </a:r>
            <a:r>
              <a:rPr lang="en-US" sz="1800" dirty="0"/>
              <a:t> is in an </a:t>
            </a:r>
            <a:r>
              <a:rPr lang="en-US" sz="1800" i="1" u="sng" dirty="0">
                <a:effectLst>
                  <a:outerShdw blurRad="38100" dist="38100" dir="2700000" algn="tl">
                    <a:srgbClr val="000000"/>
                  </a:outerShdw>
                </a:effectLst>
              </a:rPr>
              <a:t>exposed</a:t>
            </a:r>
            <a:r>
              <a:rPr lang="en-US" sz="1800" i="1" dirty="0">
                <a:effectLst>
                  <a:outerShdw blurRad="38100" dist="38100" dir="2700000" algn="tl">
                    <a:srgbClr val="000000"/>
                  </a:outerShdw>
                </a:effectLst>
              </a:rPr>
              <a:t> position</a:t>
            </a:r>
            <a:r>
              <a:rPr lang="en-US" sz="1800" dirty="0"/>
              <a:t> as it leaves the popliteal fossa it </a:t>
            </a:r>
            <a:r>
              <a:rPr lang="en-US" sz="1800" dirty="0">
                <a:solidFill>
                  <a:srgbClr val="FF0000"/>
                </a:solidFill>
              </a:rPr>
              <a:t>winds around neck of the fibula </a:t>
            </a:r>
            <a:r>
              <a:rPr lang="en-US" sz="1800" dirty="0"/>
              <a:t>to enter </a:t>
            </a:r>
            <a:r>
              <a:rPr lang="en-US" sz="1800" u="sng" dirty="0"/>
              <a:t>peroneus longus </a:t>
            </a:r>
            <a:r>
              <a:rPr lang="en-US" sz="1800" dirty="0"/>
              <a:t>muscle, (</a:t>
            </a:r>
            <a:r>
              <a:rPr lang="en-US" sz="1800" b="1" dirty="0"/>
              <a:t>Dangerous Position).</a:t>
            </a:r>
          </a:p>
          <a:p>
            <a:pPr>
              <a:lnSpc>
                <a:spcPct val="100000"/>
              </a:lnSpc>
              <a:defRPr/>
            </a:pPr>
            <a:r>
              <a:rPr lang="en-US" sz="1800" dirty="0">
                <a:cs typeface="Arial" charset="0"/>
              </a:rPr>
              <a:t>The common peroneal nerve is commonly injured</a:t>
            </a:r>
          </a:p>
          <a:p>
            <a:pPr marL="0" indent="0">
              <a:lnSpc>
                <a:spcPct val="100000"/>
              </a:lnSpc>
              <a:buNone/>
              <a:defRPr/>
            </a:pPr>
            <a:r>
              <a:rPr lang="en-US" sz="1800" dirty="0">
                <a:cs typeface="Arial" charset="0"/>
              </a:rPr>
              <a:t>1- In </a:t>
            </a:r>
            <a:r>
              <a:rPr lang="en-US" sz="1800" u="sng" dirty="0">
                <a:solidFill>
                  <a:srgbClr val="FF0000"/>
                </a:solidFill>
                <a:cs typeface="Arial" charset="0"/>
              </a:rPr>
              <a:t>Fractures</a:t>
            </a:r>
            <a:r>
              <a:rPr lang="en-US" sz="1800" dirty="0">
                <a:cs typeface="Arial" charset="0"/>
              </a:rPr>
              <a:t> of the neck of the fibula and </a:t>
            </a:r>
          </a:p>
          <a:p>
            <a:pPr marL="0" indent="0">
              <a:lnSpc>
                <a:spcPct val="100000"/>
              </a:lnSpc>
              <a:buNone/>
              <a:defRPr/>
            </a:pPr>
            <a:r>
              <a:rPr lang="en-US" sz="1800" dirty="0">
                <a:cs typeface="Arial" charset="0"/>
              </a:rPr>
              <a:t>2- By </a:t>
            </a:r>
            <a:r>
              <a:rPr lang="en-US" sz="1800" u="sng" dirty="0">
                <a:solidFill>
                  <a:srgbClr val="FF0000"/>
                </a:solidFill>
                <a:cs typeface="Arial" charset="0"/>
              </a:rPr>
              <a:t>pressure</a:t>
            </a:r>
            <a:r>
              <a:rPr lang="en-US" sz="1800" dirty="0">
                <a:cs typeface="Arial" charset="0"/>
              </a:rPr>
              <a:t> from casts or splints. </a:t>
            </a:r>
          </a:p>
          <a:p>
            <a:pPr marL="0" indent="0">
              <a:lnSpc>
                <a:spcPct val="100000"/>
              </a:lnSpc>
              <a:buNone/>
            </a:pPr>
            <a:r>
              <a:rPr lang="ar-SA" sz="1800" dirty="0">
                <a:solidFill>
                  <a:schemeClr val="bg1">
                    <a:lumMod val="50000"/>
                  </a:schemeClr>
                </a:solidFill>
              </a:rPr>
              <a:t>جبس أو جبيرة                                </a:t>
            </a:r>
            <a:endParaRPr lang="en-US" sz="1800" dirty="0">
              <a:solidFill>
                <a:schemeClr val="bg1">
                  <a:lumMod val="50000"/>
                </a:schemeClr>
              </a:solidFill>
            </a:endParaRPr>
          </a:p>
          <a:p>
            <a:pPr>
              <a:lnSpc>
                <a:spcPct val="100000"/>
              </a:lnSpc>
            </a:pPr>
            <a:endParaRPr lang="en-US" sz="2400" dirty="0"/>
          </a:p>
        </p:txBody>
      </p:sp>
      <p:pic>
        <p:nvPicPr>
          <p:cNvPr id="5" name="Picture 8" descr="ashcast"/>
          <p:cNvPicPr>
            <a:picLocks noChangeAspect="1" noChangeArrowheads="1"/>
          </p:cNvPicPr>
          <p:nvPr/>
        </p:nvPicPr>
        <p:blipFill rotWithShape="1">
          <a:blip r:embed="rId3">
            <a:extLst>
              <a:ext uri="{28A0092B-C50C-407E-A947-70E740481C1C}">
                <a14:useLocalDpi xmlns:a14="http://schemas.microsoft.com/office/drawing/2010/main" val="0"/>
              </a:ext>
            </a:extLst>
          </a:blip>
          <a:srcRect l="20043" t="4713" r="15780"/>
          <a:stretch/>
        </p:blipFill>
        <p:spPr bwMode="auto">
          <a:xfrm>
            <a:off x="5503547" y="3126809"/>
            <a:ext cx="1919230" cy="35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235200" y="4064698"/>
            <a:ext cx="431800" cy="0"/>
          </a:xfrm>
          <a:prstGeom prst="line">
            <a:avLst/>
          </a:prstGeom>
          <a:ln w="28575"/>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995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44" y="-169290"/>
            <a:ext cx="11142785" cy="1747309"/>
          </a:xfrm>
        </p:spPr>
        <p:txBody>
          <a:bodyPr>
            <a:noAutofit/>
          </a:bodyPr>
          <a:lstStyle/>
          <a:p>
            <a:r>
              <a:rPr lang="en-US" sz="3600" dirty="0">
                <a:effectLst>
                  <a:outerShdw blurRad="38100" dist="38100" dir="2700000" algn="tl">
                    <a:srgbClr val="000000">
                      <a:alpha val="43137"/>
                    </a:srgbClr>
                  </a:outerShdw>
                </a:effectLst>
              </a:rPr>
              <a:t>Common Peroneal Nerve Injury: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Manifestations</a:t>
            </a:r>
            <a:endParaRPr lang="en-US" sz="2800" dirty="0"/>
          </a:p>
        </p:txBody>
      </p:sp>
      <p:sp>
        <p:nvSpPr>
          <p:cNvPr id="3" name="Content Placeholder 2"/>
          <p:cNvSpPr>
            <a:spLocks noGrp="1"/>
          </p:cNvSpPr>
          <p:nvPr>
            <p:ph idx="1"/>
          </p:nvPr>
        </p:nvSpPr>
        <p:spPr>
          <a:xfrm>
            <a:off x="116274" y="1517027"/>
            <a:ext cx="7306590" cy="3329997"/>
          </a:xfrm>
          <a:noFill/>
          <a:ln w="28575">
            <a:noFill/>
            <a:prstDash val="dashDot"/>
          </a:ln>
        </p:spPr>
        <p:style>
          <a:lnRef idx="2">
            <a:schemeClr val="dk1"/>
          </a:lnRef>
          <a:fillRef idx="1">
            <a:schemeClr val="lt1"/>
          </a:fillRef>
          <a:effectRef idx="0">
            <a:schemeClr val="dk1"/>
          </a:effectRef>
          <a:fontRef idx="minor">
            <a:schemeClr val="dk1"/>
          </a:fontRef>
        </p:style>
        <p:txBody>
          <a:bodyPr>
            <a:normAutofit/>
          </a:bodyPr>
          <a:lstStyle/>
          <a:p>
            <a:pPr>
              <a:buNone/>
              <a:defRPr/>
            </a:pPr>
            <a:r>
              <a:rPr lang="en-US" sz="1800" b="1" dirty="0">
                <a:solidFill>
                  <a:schemeClr val="tx1"/>
                </a:solidFill>
              </a:rPr>
              <a:t>1- Motor: </a:t>
            </a:r>
          </a:p>
          <a:p>
            <a:pPr>
              <a:defRPr/>
            </a:pPr>
            <a:r>
              <a:rPr lang="en-US" sz="1800" dirty="0"/>
              <a:t>The muscles of the </a:t>
            </a:r>
            <a:r>
              <a:rPr lang="en-US" sz="1800" u="sng" dirty="0"/>
              <a:t>anterior</a:t>
            </a:r>
            <a:r>
              <a:rPr lang="en-US" sz="1800" dirty="0"/>
              <a:t> and </a:t>
            </a:r>
            <a:r>
              <a:rPr lang="en-US" sz="1800" u="sng" dirty="0"/>
              <a:t>lateral</a:t>
            </a:r>
            <a:r>
              <a:rPr lang="en-US" sz="1800" dirty="0"/>
              <a:t> compartments of the leg are </a:t>
            </a:r>
            <a:r>
              <a:rPr lang="en-US" sz="1800" dirty="0">
                <a:solidFill>
                  <a:srgbClr val="FF0000"/>
                </a:solidFill>
              </a:rPr>
              <a:t>paralyzed</a:t>
            </a:r>
            <a:r>
              <a:rPr lang="en-US" sz="1800" dirty="0"/>
              <a:t>,</a:t>
            </a:r>
          </a:p>
          <a:p>
            <a:pPr>
              <a:defRPr/>
            </a:pPr>
            <a:r>
              <a:rPr lang="en-US" sz="1800" dirty="0"/>
              <a:t>As a result, the </a:t>
            </a:r>
            <a:r>
              <a:rPr lang="en-US" sz="1800" u="sng" dirty="0"/>
              <a:t>opposing</a:t>
            </a:r>
            <a:r>
              <a:rPr lang="en-US" sz="1800" dirty="0"/>
              <a:t> muscles </a:t>
            </a:r>
            <a:r>
              <a:rPr lang="en-US" sz="1800" dirty="0">
                <a:solidFill>
                  <a:schemeClr val="bg1">
                    <a:lumMod val="65000"/>
                  </a:schemeClr>
                </a:solidFill>
              </a:rPr>
              <a:t>(in the </a:t>
            </a:r>
            <a:r>
              <a:rPr lang="en-US" sz="1800" u="sng" dirty="0">
                <a:solidFill>
                  <a:schemeClr val="bg1">
                    <a:lumMod val="65000"/>
                  </a:schemeClr>
                </a:solidFill>
              </a:rPr>
              <a:t>posterior</a:t>
            </a:r>
            <a:r>
              <a:rPr lang="en-US" sz="1800" dirty="0">
                <a:solidFill>
                  <a:schemeClr val="bg1">
                    <a:lumMod val="65000"/>
                  </a:schemeClr>
                </a:solidFill>
              </a:rPr>
              <a:t> compartment of the leg)</a:t>
            </a:r>
            <a:r>
              <a:rPr lang="en-US" sz="1800" dirty="0"/>
              <a:t> , the plantar flexors of the ankle joint &amp; the invertors of the subtalar joints, cause the foot to be Plantar Flexed</a:t>
            </a:r>
            <a:r>
              <a:rPr lang="en-US" sz="1800" b="1" dirty="0"/>
              <a:t> (Foot Drop)</a:t>
            </a:r>
            <a:r>
              <a:rPr lang="en-US" sz="1800" dirty="0"/>
              <a:t> and Inverted, an attitude referred to as </a:t>
            </a:r>
            <a:r>
              <a:rPr lang="en-US" sz="1800" b="1" u="sng" dirty="0" err="1">
                <a:solidFill>
                  <a:srgbClr val="FF0000"/>
                </a:solidFill>
              </a:rPr>
              <a:t>Equinovarus</a:t>
            </a:r>
            <a:r>
              <a:rPr lang="en-US" sz="1800" dirty="0">
                <a:solidFill>
                  <a:srgbClr val="FF0000"/>
                </a:solidFill>
              </a:rPr>
              <a:t>.</a:t>
            </a:r>
            <a:r>
              <a:rPr lang="en-US" sz="1800" dirty="0">
                <a:solidFill>
                  <a:srgbClr val="92D050"/>
                </a:solidFill>
              </a:rPr>
              <a:t> if it is from birth it called </a:t>
            </a:r>
            <a:r>
              <a:rPr lang="en-US" sz="1800" u="sng" dirty="0" err="1">
                <a:solidFill>
                  <a:srgbClr val="FF0000"/>
                </a:solidFill>
              </a:rPr>
              <a:t>Talipes</a:t>
            </a:r>
            <a:r>
              <a:rPr lang="en-US" sz="1800" u="sng" dirty="0">
                <a:solidFill>
                  <a:srgbClr val="FF0000"/>
                </a:solidFill>
              </a:rPr>
              <a:t>* </a:t>
            </a:r>
            <a:r>
              <a:rPr lang="en-US" sz="1800" u="sng" dirty="0" err="1">
                <a:solidFill>
                  <a:srgbClr val="FF0000"/>
                </a:solidFill>
              </a:rPr>
              <a:t>Equinovarus</a:t>
            </a:r>
            <a:r>
              <a:rPr lang="en-US" sz="1800" dirty="0">
                <a:solidFill>
                  <a:srgbClr val="92D050"/>
                </a:solidFill>
              </a:rPr>
              <a:t> </a:t>
            </a:r>
            <a:r>
              <a:rPr lang="ar-SA" sz="1800" dirty="0">
                <a:solidFill>
                  <a:srgbClr val="92D050"/>
                </a:solidFill>
              </a:rPr>
              <a:t>(تبقى كذا للأبد)</a:t>
            </a:r>
            <a:r>
              <a:rPr lang="en-US" sz="1800" dirty="0">
                <a:solidFill>
                  <a:srgbClr val="92D050"/>
                </a:solidFill>
              </a:rPr>
              <a:t>&amp; if it is from injury it called </a:t>
            </a:r>
            <a:r>
              <a:rPr lang="en-US" sz="1800" u="sng" dirty="0">
                <a:solidFill>
                  <a:srgbClr val="92D050"/>
                </a:solidFill>
              </a:rPr>
              <a:t>Paralytic</a:t>
            </a:r>
            <a:r>
              <a:rPr lang="en-US" b="1" u="sng" dirty="0"/>
              <a:t> </a:t>
            </a:r>
            <a:r>
              <a:rPr lang="en-US" sz="1800" u="sng" dirty="0" err="1">
                <a:solidFill>
                  <a:srgbClr val="92D050"/>
                </a:solidFill>
              </a:rPr>
              <a:t>equinovarus</a:t>
            </a:r>
            <a:r>
              <a:rPr lang="ar-SA" sz="1800" dirty="0">
                <a:solidFill>
                  <a:srgbClr val="92D050"/>
                </a:solidFill>
              </a:rPr>
              <a:t>(تأخذ وقت على ما تتصلح)</a:t>
            </a:r>
            <a:endParaRPr lang="ar-SA" sz="1100" dirty="0">
              <a:solidFill>
                <a:schemeClr val="accent3"/>
              </a:solidFill>
            </a:endParaRPr>
          </a:p>
          <a:p>
            <a:pPr marL="0" indent="0">
              <a:buNone/>
            </a:pPr>
            <a:r>
              <a:rPr lang="ar-SA" sz="1100" dirty="0">
                <a:solidFill>
                  <a:schemeClr val="accent3"/>
                </a:solidFill>
              </a:rPr>
              <a:t> ولان العضلات الخلفيه ماتضررت</a:t>
            </a:r>
            <a:r>
              <a:rPr lang="en-US" sz="1100" dirty="0">
                <a:solidFill>
                  <a:schemeClr val="accent3"/>
                </a:solidFill>
              </a:rPr>
              <a:t>“anterior and lateral compartment” </a:t>
            </a:r>
            <a:r>
              <a:rPr lang="ar-SA" sz="1100" dirty="0">
                <a:solidFill>
                  <a:schemeClr val="accent3"/>
                </a:solidFill>
              </a:rPr>
              <a:t>الإعاقة اللي تتبع الإصابة لهذا العصب تكون بسبب ضعف الغضلات اللي يغذيها </a:t>
            </a:r>
          </a:p>
          <a:p>
            <a:pPr marL="0" indent="0">
              <a:buNone/>
            </a:pPr>
            <a:r>
              <a:rPr lang="ar-SA" sz="1100" dirty="0">
                <a:solidFill>
                  <a:schemeClr val="accent3"/>
                </a:solidFill>
              </a:rPr>
              <a:t>وتشتغل لأن يتم تغذيتها من </a:t>
            </a:r>
            <a:r>
              <a:rPr lang="en-US" sz="1100" dirty="0">
                <a:solidFill>
                  <a:schemeClr val="accent3"/>
                </a:solidFill>
              </a:rPr>
              <a:t> “</a:t>
            </a:r>
            <a:r>
              <a:rPr lang="en-US" sz="1100" dirty="0" err="1">
                <a:solidFill>
                  <a:schemeClr val="accent3"/>
                </a:solidFill>
              </a:rPr>
              <a:t>Tibial</a:t>
            </a:r>
            <a:r>
              <a:rPr lang="en-US" sz="1100" dirty="0">
                <a:solidFill>
                  <a:schemeClr val="accent3"/>
                </a:solidFill>
              </a:rPr>
              <a:t> nerve”</a:t>
            </a:r>
            <a:endParaRPr lang="ar-SA" sz="1100" dirty="0">
              <a:solidFill>
                <a:schemeClr val="accent3"/>
              </a:solidFill>
            </a:endParaRPr>
          </a:p>
        </p:txBody>
      </p:sp>
      <p:pic>
        <p:nvPicPr>
          <p:cNvPr id="5" name="Picture 7" descr="umns008_0001"/>
          <p:cNvPicPr>
            <a:picLocks noChangeAspect="1" noChangeArrowheads="1"/>
          </p:cNvPicPr>
          <p:nvPr/>
        </p:nvPicPr>
        <p:blipFill rotWithShape="1">
          <a:blip r:embed="rId2">
            <a:extLst>
              <a:ext uri="{28A0092B-C50C-407E-A947-70E740481C1C}">
                <a14:useLocalDpi xmlns:a14="http://schemas.microsoft.com/office/drawing/2010/main" val="0"/>
              </a:ext>
            </a:extLst>
          </a:blip>
          <a:srcRect l="477" t="27807" r="-1" b="6050"/>
          <a:stretch/>
        </p:blipFill>
        <p:spPr>
          <a:xfrm>
            <a:off x="10073477" y="2541469"/>
            <a:ext cx="2092884" cy="2225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4" descr="B84D3ED7"/>
          <p:cNvPicPr>
            <a:picLocks noChangeAspect="1" noChangeArrowheads="1"/>
          </p:cNvPicPr>
          <p:nvPr/>
        </p:nvPicPr>
        <p:blipFill>
          <a:blip r:embed="rId3">
            <a:extLst>
              <a:ext uri="{28A0092B-C50C-407E-A947-70E740481C1C}">
                <a14:useLocalDpi xmlns:a14="http://schemas.microsoft.com/office/drawing/2010/main" val="0"/>
              </a:ext>
            </a:extLst>
          </a:blip>
          <a:srcRect b="30798"/>
          <a:stretch>
            <a:fillRect/>
          </a:stretch>
        </p:blipFill>
        <p:spPr bwMode="auto">
          <a:xfrm>
            <a:off x="7633251" y="2529238"/>
            <a:ext cx="2229839" cy="2237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Content Placeholder 2"/>
          <p:cNvSpPr txBox="1">
            <a:spLocks/>
          </p:cNvSpPr>
          <p:nvPr/>
        </p:nvSpPr>
        <p:spPr>
          <a:xfrm>
            <a:off x="83373" y="4904206"/>
            <a:ext cx="7549878" cy="1846873"/>
          </a:xfrm>
          <a:prstGeom prst="rect">
            <a:avLst/>
          </a:prstGeom>
          <a:noFill/>
          <a:ln w="28575">
            <a:noFill/>
            <a:prstDash val="dashDot"/>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defRPr sz="1800" b="1" kern="1200">
                <a:solidFill>
                  <a:srgbClr val="FF0000"/>
                </a:solidFill>
                <a:effectLst>
                  <a:outerShdw blurRad="38100" dist="38100" dir="2700000" algn="tl">
                    <a:srgbClr val="000000">
                      <a:alpha val="43137"/>
                    </a:srgbClr>
                  </a:outerShdw>
                </a:effectLst>
              </a:defRPr>
            </a:lvl1pPr>
            <a:lvl2pPr marL="685800" indent="-228600" defTabSz="914400" eaLnBrk="1" latinLnBrk="0" hangingPunct="1">
              <a:lnSpc>
                <a:spcPct val="90000"/>
              </a:lnSpc>
              <a:spcBef>
                <a:spcPts val="500"/>
              </a:spcBef>
              <a:buFont typeface="Arial" panose="020B0604020202020204" pitchFamily="34" charset="0"/>
              <a:buChar char="•"/>
              <a:defRPr sz="2400" kern="1200"/>
            </a:lvl2pPr>
            <a:lvl3pPr marL="1143000" indent="-228600" defTabSz="914400" eaLnBrk="1" latinLnBrk="0" hangingPunct="1">
              <a:lnSpc>
                <a:spcPct val="90000"/>
              </a:lnSpc>
              <a:spcBef>
                <a:spcPts val="500"/>
              </a:spcBef>
              <a:buFont typeface="Arial" panose="020B0604020202020204" pitchFamily="34" charset="0"/>
              <a:buChar char="•"/>
              <a:defRPr sz="2000" kern="1200"/>
            </a:lvl3pPr>
            <a:lvl4pPr marL="1600200" indent="-228600" defTabSz="914400" eaLnBrk="1" latinLnBrk="0" hangingPunct="1">
              <a:lnSpc>
                <a:spcPct val="90000"/>
              </a:lnSpc>
              <a:spcBef>
                <a:spcPts val="500"/>
              </a:spcBef>
              <a:buFont typeface="Arial" panose="020B0604020202020204" pitchFamily="34" charset="0"/>
              <a:buChar char="•"/>
              <a:defRPr sz="1800" kern="1200"/>
            </a:lvl4pPr>
            <a:lvl5pPr marL="2057400" indent="-228600" defTabSz="914400" eaLnBrk="1" latinLnBrk="0" hangingPunct="1">
              <a:lnSpc>
                <a:spcPct val="90000"/>
              </a:lnSpc>
              <a:spcBef>
                <a:spcPts val="500"/>
              </a:spcBef>
              <a:buFont typeface="Arial" panose="020B0604020202020204" pitchFamily="34" charset="0"/>
              <a:buChar char="•"/>
              <a:defRPr sz="1800" kern="1200"/>
            </a:lvl5pPr>
            <a:lvl6pPr marL="2514600" indent="-228600" defTabSz="914400" eaLnBrk="1" latinLnBrk="0" hangingPunct="1">
              <a:lnSpc>
                <a:spcPct val="90000"/>
              </a:lnSpc>
              <a:spcBef>
                <a:spcPts val="500"/>
              </a:spcBef>
              <a:buFont typeface="Arial" panose="020B0604020202020204" pitchFamily="34" charset="0"/>
              <a:buChar char="•"/>
              <a:defRPr sz="1800" kern="1200"/>
            </a:lvl6pPr>
            <a:lvl7pPr marL="2971800" indent="-228600" defTabSz="914400" eaLnBrk="1" latinLnBrk="0" hangingPunct="1">
              <a:lnSpc>
                <a:spcPct val="90000"/>
              </a:lnSpc>
              <a:spcBef>
                <a:spcPts val="500"/>
              </a:spcBef>
              <a:buFont typeface="Arial" panose="020B0604020202020204" pitchFamily="34" charset="0"/>
              <a:buChar char="•"/>
              <a:defRPr sz="1800" kern="1200"/>
            </a:lvl7pPr>
            <a:lvl8pPr marL="3429000" indent="-228600" defTabSz="914400" eaLnBrk="1" latinLnBrk="0" hangingPunct="1">
              <a:lnSpc>
                <a:spcPct val="90000"/>
              </a:lnSpc>
              <a:spcBef>
                <a:spcPts val="500"/>
              </a:spcBef>
              <a:buFont typeface="Arial" panose="020B0604020202020204" pitchFamily="34" charset="0"/>
              <a:buChar char="•"/>
              <a:defRPr sz="1800" kern="1200"/>
            </a:lvl8pPr>
            <a:lvl9pPr marL="3886200" indent="-228600" defTabSz="914400" eaLnBrk="1" latinLnBrk="0" hangingPunct="1">
              <a:lnSpc>
                <a:spcPct val="90000"/>
              </a:lnSpc>
              <a:spcBef>
                <a:spcPts val="500"/>
              </a:spcBef>
              <a:buFont typeface="Arial" panose="020B0604020202020204" pitchFamily="34" charset="0"/>
              <a:buChar char="•"/>
              <a:defRPr sz="1800" kern="1200"/>
            </a:lvl9pPr>
          </a:lstStyle>
          <a:p>
            <a:r>
              <a:rPr lang="en-US" dirty="0">
                <a:solidFill>
                  <a:schemeClr val="tx1"/>
                </a:solidFill>
                <a:effectLst/>
              </a:rPr>
              <a:t>2- Sensory :</a:t>
            </a:r>
            <a:r>
              <a:rPr lang="ar-SA" dirty="0">
                <a:solidFill>
                  <a:schemeClr val="bg1">
                    <a:lumMod val="65000"/>
                  </a:schemeClr>
                </a:solidFill>
                <a:effectLst/>
              </a:rPr>
              <a:t> </a:t>
            </a:r>
            <a:r>
              <a:rPr lang="ar-SA" sz="1600" dirty="0">
                <a:solidFill>
                  <a:schemeClr val="bg1">
                    <a:lumMod val="65000"/>
                  </a:schemeClr>
                </a:solidFill>
                <a:effectLst/>
              </a:rPr>
              <a:t>على حسب </a:t>
            </a:r>
            <a:r>
              <a:rPr lang="ar-SA" sz="1600" dirty="0" err="1">
                <a:solidFill>
                  <a:schemeClr val="bg1">
                    <a:lumMod val="65000"/>
                  </a:schemeClr>
                </a:solidFill>
                <a:effectLst/>
              </a:rPr>
              <a:t>البرانش</a:t>
            </a:r>
            <a:r>
              <a:rPr lang="ar-SA" sz="1600" dirty="0">
                <a:solidFill>
                  <a:schemeClr val="bg1">
                    <a:lumMod val="65000"/>
                  </a:schemeClr>
                </a:solidFill>
                <a:effectLst/>
              </a:rPr>
              <a:t> اللي تكون فيه الإصابة , إذا كل الاثنين فكل الأربعة التالية</a:t>
            </a:r>
            <a:endParaRPr lang="en-US" sz="1600" dirty="0">
              <a:solidFill>
                <a:schemeClr val="bg1">
                  <a:lumMod val="65000"/>
                </a:schemeClr>
              </a:solidFill>
              <a:effectLst/>
            </a:endParaRPr>
          </a:p>
          <a:p>
            <a:pPr marL="285750" indent="-285750">
              <a:buFont typeface="Arial" charset="0"/>
              <a:buChar char="•"/>
            </a:pPr>
            <a:r>
              <a:rPr lang="en-US" b="0" dirty="0">
                <a:solidFill>
                  <a:schemeClr val="tx1"/>
                </a:solidFill>
                <a:effectLst/>
              </a:rPr>
              <a:t>Sensation is lost between the first and second toes</a:t>
            </a:r>
            <a:r>
              <a:rPr lang="en-US" b="0" dirty="0">
                <a:solidFill>
                  <a:srgbClr val="92D050"/>
                </a:solidFill>
                <a:effectLst/>
              </a:rPr>
              <a:t>.(deep peroneal)</a:t>
            </a:r>
          </a:p>
          <a:p>
            <a:pPr marL="285750" indent="-285750">
              <a:buFont typeface="Arial" charset="0"/>
              <a:buChar char="•"/>
            </a:pPr>
            <a:r>
              <a:rPr lang="en-US" b="0" dirty="0">
                <a:solidFill>
                  <a:schemeClr val="tx1"/>
                </a:solidFill>
                <a:effectLst/>
              </a:rPr>
              <a:t>Dorsum of the foot and toes</a:t>
            </a:r>
            <a:r>
              <a:rPr lang="en-US" b="0" dirty="0">
                <a:solidFill>
                  <a:srgbClr val="92D050"/>
                </a:solidFill>
                <a:effectLst/>
              </a:rPr>
              <a:t>.(Superficial peroneal)</a:t>
            </a:r>
          </a:p>
          <a:p>
            <a:pPr marL="285750" indent="-285750">
              <a:buFont typeface="Arial" charset="0"/>
              <a:buChar char="•"/>
            </a:pPr>
            <a:r>
              <a:rPr lang="en-US" b="0" dirty="0">
                <a:solidFill>
                  <a:schemeClr val="tx1"/>
                </a:solidFill>
                <a:effectLst/>
              </a:rPr>
              <a:t>Medial side of the big toe</a:t>
            </a:r>
            <a:r>
              <a:rPr lang="en-US" b="0" dirty="0">
                <a:solidFill>
                  <a:srgbClr val="92D050"/>
                </a:solidFill>
                <a:effectLst/>
              </a:rPr>
              <a:t>.(Superficial peroneal)</a:t>
            </a:r>
            <a:r>
              <a:rPr lang="en-US" b="0" dirty="0">
                <a:solidFill>
                  <a:schemeClr val="tx1"/>
                </a:solidFill>
                <a:effectLst/>
              </a:rPr>
              <a:t> </a:t>
            </a:r>
          </a:p>
          <a:p>
            <a:pPr marL="285750" indent="-285750">
              <a:buFont typeface="Arial" charset="0"/>
              <a:buChar char="•"/>
            </a:pPr>
            <a:r>
              <a:rPr lang="en-US" b="0" dirty="0">
                <a:solidFill>
                  <a:schemeClr val="tx1"/>
                </a:solidFill>
                <a:effectLst/>
              </a:rPr>
              <a:t>Lateral side of the leg.</a:t>
            </a:r>
            <a:r>
              <a:rPr lang="en-US" b="0" dirty="0">
                <a:solidFill>
                  <a:srgbClr val="92D050"/>
                </a:solidFill>
                <a:effectLst/>
              </a:rPr>
              <a:t>(Superficial peroneal)</a:t>
            </a:r>
            <a:endParaRPr lang="en-US" b="0" dirty="0">
              <a:solidFill>
                <a:schemeClr val="tx1"/>
              </a:solidFill>
              <a:effectLst/>
            </a:endParaRPr>
          </a:p>
          <a:p>
            <a:endParaRPr lang="en-US" dirty="0">
              <a:effectLst/>
            </a:endParaRPr>
          </a:p>
        </p:txBody>
      </p:sp>
      <p:pic>
        <p:nvPicPr>
          <p:cNvPr id="14" name="Content Placeholder 4" descr="4FEAB48A"/>
          <p:cNvPicPr>
            <a:picLocks noChangeAspect="1" noChangeArrowheads="1"/>
          </p:cNvPicPr>
          <p:nvPr/>
        </p:nvPicPr>
        <p:blipFill>
          <a:blip r:embed="rId4">
            <a:extLst>
              <a:ext uri="{28A0092B-C50C-407E-A947-70E740481C1C}">
                <a14:useLocalDpi xmlns:a14="http://schemas.microsoft.com/office/drawing/2010/main" val="0"/>
              </a:ext>
            </a:extLst>
          </a:blip>
          <a:srcRect l="38335" t="17249" r="38313" b="15070"/>
          <a:stretch>
            <a:fillRect/>
          </a:stretch>
        </p:blipFill>
        <p:spPr>
          <a:xfrm>
            <a:off x="7752074" y="4970580"/>
            <a:ext cx="1992192" cy="174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10516583" y="5271089"/>
            <a:ext cx="1637396" cy="43088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100" b="1" dirty="0">
                <a:latin typeface="Arial" charset="0"/>
                <a:cs typeface="Arial" charset="0"/>
              </a:rPr>
              <a:t>Superficial peroneal</a:t>
            </a:r>
          </a:p>
          <a:p>
            <a:pPr algn="ctr">
              <a:defRPr/>
            </a:pPr>
            <a:r>
              <a:rPr lang="en-US" sz="1100" i="1" dirty="0">
                <a:solidFill>
                  <a:schemeClr val="tx1"/>
                </a:solidFill>
              </a:rPr>
              <a:t>Musculocutaneous</a:t>
            </a:r>
            <a:endParaRPr lang="en-US" sz="1100" b="1" dirty="0">
              <a:latin typeface="Arial" charset="0"/>
              <a:cs typeface="Arial" charset="0"/>
            </a:endParaRPr>
          </a:p>
        </p:txBody>
      </p:sp>
      <p:cxnSp>
        <p:nvCxnSpPr>
          <p:cNvPr id="17" name="Straight Arrow Connector 16"/>
          <p:cNvCxnSpPr>
            <a:cxnSpLocks/>
          </p:cNvCxnSpPr>
          <p:nvPr/>
        </p:nvCxnSpPr>
        <p:spPr>
          <a:xfrm flipH="1">
            <a:off x="9243043" y="5594255"/>
            <a:ext cx="1273542" cy="33974"/>
          </a:xfrm>
          <a:prstGeom prst="straightConnector1">
            <a:avLst/>
          </a:prstGeom>
          <a:ln>
            <a:solidFill>
              <a:schemeClr val="accent1"/>
            </a:solidFill>
            <a:tailEnd type="triangle"/>
          </a:ln>
        </p:spPr>
        <p:style>
          <a:lnRef idx="3">
            <a:schemeClr val="accent1"/>
          </a:lnRef>
          <a:fillRef idx="0">
            <a:schemeClr val="accent1"/>
          </a:fillRef>
          <a:effectRef idx="2">
            <a:schemeClr val="accent1"/>
          </a:effectRef>
          <a:fontRef idx="minor">
            <a:schemeClr val="tx1"/>
          </a:fontRef>
        </p:style>
      </p:cxnSp>
      <p:pic>
        <p:nvPicPr>
          <p:cNvPr id="4098" name="Picture 2" descr="نتيجة بحث الصور عن ‪subtalar joints,ank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7799" y="637643"/>
            <a:ext cx="1930876" cy="13838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نتيجة بحث الصور عن ‪subtalar joints,ank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7470" y="617395"/>
            <a:ext cx="1646509" cy="1374477"/>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9303101" y="2145704"/>
            <a:ext cx="1229824" cy="307777"/>
          </a:xfrm>
          <a:prstGeom prst="rect">
            <a:avLst/>
          </a:prstGeom>
        </p:spPr>
        <p:txBody>
          <a:bodyPr wrap="none">
            <a:spAutoFit/>
          </a:bodyPr>
          <a:lstStyle/>
          <a:p>
            <a:r>
              <a:rPr lang="en-US" dirty="0" err="1">
                <a:solidFill>
                  <a:schemeClr val="tx1"/>
                </a:solidFill>
                <a:effectLst>
                  <a:outerShdw blurRad="38100" dist="38100" dir="2700000" algn="tl">
                    <a:srgbClr val="000000">
                      <a:alpha val="43137"/>
                    </a:srgbClr>
                  </a:outerShdw>
                </a:effectLst>
              </a:rPr>
              <a:t>Equinovarus</a:t>
            </a:r>
            <a:r>
              <a:rPr lang="en-US" dirty="0">
                <a:solidFill>
                  <a:schemeClr val="tx1"/>
                </a:solidFill>
                <a:effectLst>
                  <a:outerShdw blurRad="38100" dist="38100" dir="2700000" algn="tl">
                    <a:srgbClr val="000000">
                      <a:alpha val="43137"/>
                    </a:srgbClr>
                  </a:outerShdw>
                </a:effectLst>
              </a:rPr>
              <a:t>.</a:t>
            </a:r>
            <a:endParaRPr lang="ar-SA" dirty="0">
              <a:solidFill>
                <a:schemeClr val="tx1"/>
              </a:solidFill>
            </a:endParaRPr>
          </a:p>
        </p:txBody>
      </p:sp>
      <p:sp>
        <p:nvSpPr>
          <p:cNvPr id="7" name="مربع نص 6"/>
          <p:cNvSpPr txBox="1"/>
          <p:nvPr/>
        </p:nvSpPr>
        <p:spPr>
          <a:xfrm>
            <a:off x="2120348" y="1381347"/>
            <a:ext cx="2941983" cy="307777"/>
          </a:xfrm>
          <a:prstGeom prst="rect">
            <a:avLst/>
          </a:prstGeom>
          <a:noFill/>
        </p:spPr>
        <p:txBody>
          <a:bodyPr wrap="square" rtlCol="1">
            <a:spAutoFit/>
          </a:bodyPr>
          <a:lstStyle/>
          <a:p>
            <a:r>
              <a:rPr lang="en-US" dirty="0">
                <a:solidFill>
                  <a:schemeClr val="bg1">
                    <a:lumMod val="50000"/>
                  </a:schemeClr>
                </a:solidFill>
              </a:rPr>
              <a:t>Dorsiflexion       eversion</a:t>
            </a:r>
            <a:endParaRPr lang="ar-SA" dirty="0">
              <a:solidFill>
                <a:schemeClr val="bg1">
                  <a:lumMod val="50000"/>
                </a:schemeClr>
              </a:solidFill>
            </a:endParaRPr>
          </a:p>
        </p:txBody>
      </p:sp>
      <mc:AlternateContent xmlns:mc="http://schemas.openxmlformats.org/markup-compatibility/2006" xmlns:p14="http://schemas.microsoft.com/office/powerpoint/2010/main">
        <mc:Choice Requires="p14">
          <p:contentPart p14:bwMode="auto" r:id="rId7">
            <p14:nvContentPartPr>
              <p14:cNvPr id="9" name="حبر 8"/>
              <p14:cNvContentPartPr/>
              <p14:nvPr/>
            </p14:nvContentPartPr>
            <p14:xfrm>
              <a:off x="2567119" y="1629782"/>
              <a:ext cx="1226160" cy="356760"/>
            </p14:xfrm>
          </p:contentPart>
        </mc:Choice>
        <mc:Fallback xmlns="">
          <p:pic>
            <p:nvPicPr>
              <p:cNvPr id="9" name="حبر 8"/>
              <p:cNvPicPr/>
              <p:nvPr/>
            </p:nvPicPr>
            <p:blipFill>
              <a:blip r:embed="rId8"/>
              <a:stretch>
                <a:fillRect/>
              </a:stretch>
            </p:blipFill>
            <p:spPr>
              <a:xfrm>
                <a:off x="2558119" y="1620773"/>
                <a:ext cx="1244160" cy="374778"/>
              </a:xfrm>
              <a:prstGeom prst="rect">
                <a:avLst/>
              </a:prstGeom>
            </p:spPr>
          </p:pic>
        </mc:Fallback>
      </mc:AlternateContent>
      <p:sp>
        <p:nvSpPr>
          <p:cNvPr id="22" name="مربع نص 21"/>
          <p:cNvSpPr txBox="1"/>
          <p:nvPr/>
        </p:nvSpPr>
        <p:spPr>
          <a:xfrm>
            <a:off x="5473624" y="6499860"/>
            <a:ext cx="2941983" cy="307777"/>
          </a:xfrm>
          <a:prstGeom prst="rect">
            <a:avLst/>
          </a:prstGeom>
          <a:noFill/>
        </p:spPr>
        <p:txBody>
          <a:bodyPr wrap="square" rtlCol="1">
            <a:spAutoFit/>
          </a:bodyPr>
          <a:lstStyle/>
          <a:p>
            <a:r>
              <a:rPr lang="en-US" dirty="0">
                <a:solidFill>
                  <a:schemeClr val="bg1">
                    <a:lumMod val="50000"/>
                  </a:schemeClr>
                </a:solidFill>
              </a:rPr>
              <a:t>*</a:t>
            </a:r>
            <a:r>
              <a:rPr lang="en-US" dirty="0" err="1">
                <a:solidFill>
                  <a:schemeClr val="bg1">
                    <a:lumMod val="50000"/>
                  </a:schemeClr>
                </a:solidFill>
              </a:rPr>
              <a:t>Talipes</a:t>
            </a:r>
            <a:r>
              <a:rPr lang="en-US" dirty="0">
                <a:solidFill>
                  <a:schemeClr val="bg1">
                    <a:lumMod val="50000"/>
                  </a:schemeClr>
                </a:solidFill>
              </a:rPr>
              <a:t> = </a:t>
            </a:r>
            <a:r>
              <a:rPr lang="ar-SA" dirty="0">
                <a:solidFill>
                  <a:schemeClr val="bg1">
                    <a:lumMod val="50000"/>
                  </a:schemeClr>
                </a:solidFill>
              </a:rPr>
              <a:t>قدم مشوهة خلقة</a:t>
            </a:r>
          </a:p>
        </p:txBody>
      </p:sp>
      <p:sp>
        <p:nvSpPr>
          <p:cNvPr id="21" name="مستطيل 20"/>
          <p:cNvSpPr/>
          <p:nvPr/>
        </p:nvSpPr>
        <p:spPr>
          <a:xfrm>
            <a:off x="9266345" y="309618"/>
            <a:ext cx="2364750" cy="307777"/>
          </a:xfrm>
          <a:prstGeom prst="rect">
            <a:avLst/>
          </a:prstGeom>
        </p:spPr>
        <p:txBody>
          <a:bodyPr wrap="none">
            <a:spAutoFit/>
          </a:bodyPr>
          <a:lstStyle/>
          <a:p>
            <a:r>
              <a:rPr lang="en-US" dirty="0">
                <a:solidFill>
                  <a:schemeClr val="bg1">
                    <a:lumMod val="50000"/>
                  </a:schemeClr>
                </a:solidFill>
                <a:effectLst>
                  <a:outerShdw blurRad="38100" dist="38100" dir="2700000" algn="tl">
                    <a:srgbClr val="000000">
                      <a:alpha val="43137"/>
                    </a:srgbClr>
                  </a:outerShdw>
                </a:effectLst>
              </a:rPr>
              <a:t> ankle joint &amp; subtalar joints</a:t>
            </a:r>
            <a:endParaRPr lang="ar-SA" dirty="0">
              <a:solidFill>
                <a:schemeClr val="bg1">
                  <a:lumMod val="50000"/>
                </a:schemeClr>
              </a:solidFill>
            </a:endParaRPr>
          </a:p>
        </p:txBody>
      </p:sp>
      <p:sp>
        <p:nvSpPr>
          <p:cNvPr id="25" name="TextBox 14"/>
          <p:cNvSpPr txBox="1"/>
          <p:nvPr/>
        </p:nvSpPr>
        <p:spPr>
          <a:xfrm>
            <a:off x="10507470" y="5951395"/>
            <a:ext cx="1482458"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200" b="1" dirty="0">
                <a:latin typeface="Arial" charset="0"/>
                <a:cs typeface="Arial" charset="0"/>
              </a:rPr>
              <a:t>deep peroneal</a:t>
            </a:r>
          </a:p>
          <a:p>
            <a:pPr algn="ctr">
              <a:defRPr/>
            </a:pPr>
            <a:r>
              <a:rPr lang="en-US" sz="1200" i="1" dirty="0">
                <a:solidFill>
                  <a:schemeClr val="tx1"/>
                </a:solidFill>
              </a:rPr>
              <a:t>Anterior </a:t>
            </a:r>
            <a:r>
              <a:rPr lang="en-US" sz="1200" i="1" dirty="0" err="1">
                <a:solidFill>
                  <a:schemeClr val="tx1"/>
                </a:solidFill>
              </a:rPr>
              <a:t>Tibial</a:t>
            </a:r>
            <a:endParaRPr lang="en-US" sz="1200" b="1" dirty="0">
              <a:latin typeface="Arial" charset="0"/>
              <a:cs typeface="Arial" charset="0"/>
            </a:endParaRPr>
          </a:p>
        </p:txBody>
      </p:sp>
      <p:cxnSp>
        <p:nvCxnSpPr>
          <p:cNvPr id="26" name="Straight Arrow Connector 16"/>
          <p:cNvCxnSpPr>
            <a:cxnSpLocks/>
          </p:cNvCxnSpPr>
          <p:nvPr/>
        </p:nvCxnSpPr>
        <p:spPr>
          <a:xfrm flipH="1" flipV="1">
            <a:off x="8865704" y="6148834"/>
            <a:ext cx="1641766" cy="103072"/>
          </a:xfrm>
          <a:prstGeom prst="straightConnector1">
            <a:avLst/>
          </a:prstGeom>
          <a:ln>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05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1"/>
            <a:ext cx="10515600" cy="1084086"/>
          </a:xfrm>
        </p:spPr>
        <p:txBody>
          <a:bodyPr>
            <a:normAutofit/>
          </a:bodyPr>
          <a:lstStyle/>
          <a:p>
            <a:r>
              <a:rPr lang="en-US" altLang="en-US" dirty="0" err="1">
                <a:effectLst>
                  <a:outerShdw blurRad="38100" dist="38100" dir="2700000" algn="tl">
                    <a:srgbClr val="000000">
                      <a:alpha val="43137"/>
                    </a:srgbClr>
                  </a:outerShdw>
                </a:effectLst>
              </a:rPr>
              <a:t>Tibial</a:t>
            </a:r>
            <a:r>
              <a:rPr lang="en-US" altLang="en-US" dirty="0">
                <a:effectLst>
                  <a:outerShdw blurRad="38100" dist="38100" dir="2700000" algn="tl">
                    <a:srgbClr val="000000">
                      <a:alpha val="43137"/>
                    </a:srgbClr>
                  </a:outerShdw>
                </a:effectLst>
              </a:rPr>
              <a:t> Nerve Injury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1355" y="1116117"/>
            <a:ext cx="7325248" cy="1149141"/>
          </a:xfrm>
        </p:spPr>
        <p:txBody>
          <a:bodyPr>
            <a:normAutofit/>
          </a:bodyPr>
          <a:lstStyle/>
          <a:p>
            <a:pPr>
              <a:defRPr/>
            </a:pPr>
            <a:r>
              <a:rPr lang="en-US" sz="1800" b="1" dirty="0"/>
              <a:t>Because of its </a:t>
            </a:r>
            <a:r>
              <a:rPr lang="en-US" sz="1800" b="1" dirty="0">
                <a:solidFill>
                  <a:srgbClr val="FF0000"/>
                </a:solidFill>
              </a:rPr>
              <a:t>deep</a:t>
            </a:r>
            <a:r>
              <a:rPr lang="en-US" sz="1800" b="1" dirty="0"/>
              <a:t> and protected position, the </a:t>
            </a:r>
            <a:r>
              <a:rPr lang="en-US" sz="1800" b="1" dirty="0" err="1"/>
              <a:t>tibial</a:t>
            </a:r>
            <a:r>
              <a:rPr lang="en-US" sz="1800" b="1" dirty="0"/>
              <a:t> nerve is </a:t>
            </a:r>
            <a:r>
              <a:rPr lang="en-US" sz="1800" b="1" u="sng" dirty="0">
                <a:solidFill>
                  <a:srgbClr val="FF0000"/>
                </a:solidFill>
              </a:rPr>
              <a:t>rarely</a:t>
            </a:r>
            <a:r>
              <a:rPr lang="en-US" sz="1800" b="1" u="sng" dirty="0"/>
              <a:t> injured</a:t>
            </a:r>
            <a:r>
              <a:rPr lang="en-US" sz="1800" u="sng" dirty="0"/>
              <a:t>. </a:t>
            </a:r>
          </a:p>
          <a:p>
            <a:pPr>
              <a:defRPr/>
            </a:pPr>
            <a:r>
              <a:rPr lang="en-US" sz="1800" u="sng" dirty="0"/>
              <a:t>Complete</a:t>
            </a:r>
            <a:r>
              <a:rPr lang="en-US" sz="1800" dirty="0"/>
              <a:t> division results in the following clinical features:</a:t>
            </a:r>
          </a:p>
        </p:txBody>
      </p:sp>
      <p:pic>
        <p:nvPicPr>
          <p:cNvPr id="4" name="Content Placeholder 4" descr="67B20F21"/>
          <p:cNvPicPr>
            <a:picLocks noChangeAspect="1" noChangeArrowheads="1"/>
          </p:cNvPicPr>
          <p:nvPr/>
        </p:nvPicPr>
        <p:blipFill rotWithShape="1">
          <a:blip r:embed="rId3">
            <a:extLst>
              <a:ext uri="{28A0092B-C50C-407E-A947-70E740481C1C}">
                <a14:useLocalDpi xmlns:a14="http://schemas.microsoft.com/office/drawing/2010/main" val="0"/>
              </a:ext>
            </a:extLst>
          </a:blip>
          <a:srcRect l="8590" t="1780" r="12119" b="18007"/>
          <a:stretch/>
        </p:blipFill>
        <p:spPr>
          <a:xfrm>
            <a:off x="8293214" y="1116117"/>
            <a:ext cx="3027681" cy="1907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81355" y="2265258"/>
            <a:ext cx="7585935" cy="4524315"/>
          </a:xfrm>
          <a:prstGeom prst="rect">
            <a:avLst/>
          </a:prstGeom>
          <a:noFill/>
          <a:ln w="28575">
            <a:noFill/>
            <a:prstDash val="dashDot"/>
          </a:ln>
        </p:spPr>
        <p:txBody>
          <a:bodyPr wrap="square" rtlCol="0">
            <a:spAutoFit/>
          </a:bodyPr>
          <a:lstStyle/>
          <a:p>
            <a:pPr>
              <a:defRPr/>
            </a:pPr>
            <a:r>
              <a:rPr lang="en-US" sz="1800" b="1" dirty="0">
                <a:solidFill>
                  <a:schemeClr val="tx1"/>
                </a:solidFill>
              </a:rPr>
              <a:t>1-Motor: </a:t>
            </a:r>
          </a:p>
          <a:p>
            <a:pPr>
              <a:defRPr/>
            </a:pPr>
            <a:r>
              <a:rPr lang="en-US" sz="1800" dirty="0"/>
              <a:t>All the muscles in the </a:t>
            </a:r>
            <a:r>
              <a:rPr lang="en-US" sz="1800" u="sng" dirty="0"/>
              <a:t>back</a:t>
            </a:r>
            <a:r>
              <a:rPr lang="en-US" sz="1800" dirty="0"/>
              <a:t> of the leg and the </a:t>
            </a:r>
            <a:r>
              <a:rPr lang="en-US" sz="1800" u="sng" dirty="0"/>
              <a:t>sole</a:t>
            </a:r>
            <a:r>
              <a:rPr lang="en-US" sz="1800" dirty="0"/>
              <a:t> of the foot are </a:t>
            </a:r>
            <a:r>
              <a:rPr lang="en-US" sz="1800" u="sng" dirty="0">
                <a:solidFill>
                  <a:srgbClr val="FF0000"/>
                </a:solidFill>
              </a:rPr>
              <a:t>paralyzed</a:t>
            </a:r>
            <a:r>
              <a:rPr lang="en-US" sz="1800" b="1" dirty="0"/>
              <a:t>. </a:t>
            </a:r>
          </a:p>
          <a:p>
            <a:pPr>
              <a:defRPr/>
            </a:pPr>
            <a:r>
              <a:rPr lang="en-US" sz="1800" dirty="0"/>
              <a:t>The opposing muscles </a:t>
            </a:r>
            <a:r>
              <a:rPr lang="en-US" sz="1800" dirty="0">
                <a:solidFill>
                  <a:srgbClr val="FF0000"/>
                </a:solidFill>
              </a:rPr>
              <a:t>Dorsiflex</a:t>
            </a:r>
            <a:r>
              <a:rPr lang="en-US" sz="1800" dirty="0"/>
              <a:t> the foot at the ankle joint and </a:t>
            </a:r>
            <a:r>
              <a:rPr lang="en-US" sz="1800" dirty="0">
                <a:solidFill>
                  <a:srgbClr val="FF0000"/>
                </a:solidFill>
              </a:rPr>
              <a:t>Evert </a:t>
            </a:r>
            <a:r>
              <a:rPr lang="en-US" sz="1800" dirty="0">
                <a:solidFill>
                  <a:schemeClr val="tx1"/>
                </a:solidFill>
              </a:rPr>
              <a:t>the foot  </a:t>
            </a:r>
            <a:r>
              <a:rPr lang="en-US" sz="1800" dirty="0"/>
              <a:t>at the subtalar joint, an attitude referred to as </a:t>
            </a:r>
            <a:r>
              <a:rPr lang="en-US" sz="1800" b="1" u="sng" dirty="0" err="1">
                <a:solidFill>
                  <a:srgbClr val="FF0000"/>
                </a:solidFill>
              </a:rPr>
              <a:t>Calcaneovalgus</a:t>
            </a:r>
            <a:r>
              <a:rPr lang="en-US" sz="1800" b="1" u="sng" dirty="0"/>
              <a:t>.</a:t>
            </a:r>
          </a:p>
          <a:p>
            <a:pPr>
              <a:defRPr/>
            </a:pPr>
            <a:r>
              <a:rPr lang="en-US" sz="1800" dirty="0">
                <a:solidFill>
                  <a:srgbClr val="92D050"/>
                </a:solidFill>
              </a:rPr>
              <a:t>If congenital : </a:t>
            </a:r>
            <a:r>
              <a:rPr lang="en-US" sz="1800" dirty="0" err="1">
                <a:solidFill>
                  <a:srgbClr val="92D050"/>
                </a:solidFill>
              </a:rPr>
              <a:t>Taleps</a:t>
            </a:r>
            <a:r>
              <a:rPr lang="en-US" sz="1800" dirty="0">
                <a:solidFill>
                  <a:srgbClr val="92D050"/>
                </a:solidFill>
              </a:rPr>
              <a:t> </a:t>
            </a:r>
            <a:r>
              <a:rPr lang="en-US" sz="1800" dirty="0" err="1">
                <a:solidFill>
                  <a:srgbClr val="92D050"/>
                </a:solidFill>
              </a:rPr>
              <a:t>Calcaneovalgus</a:t>
            </a:r>
            <a:endParaRPr lang="en-US" sz="1800" dirty="0">
              <a:solidFill>
                <a:srgbClr val="92D050"/>
              </a:solidFill>
            </a:endParaRPr>
          </a:p>
          <a:p>
            <a:pPr>
              <a:defRPr/>
            </a:pPr>
            <a:r>
              <a:rPr lang="en-US" sz="1800" dirty="0">
                <a:solidFill>
                  <a:srgbClr val="92D050"/>
                </a:solidFill>
              </a:rPr>
              <a:t>If acquired : paralytic </a:t>
            </a:r>
            <a:r>
              <a:rPr lang="en-US" sz="1800" dirty="0" err="1">
                <a:solidFill>
                  <a:srgbClr val="92D050"/>
                </a:solidFill>
              </a:rPr>
              <a:t>Calcaneovalgus</a:t>
            </a:r>
            <a:endParaRPr lang="en-US" sz="1800" dirty="0">
              <a:solidFill>
                <a:srgbClr val="92D050"/>
              </a:solidFill>
            </a:endParaRPr>
          </a:p>
          <a:p>
            <a:pPr>
              <a:defRPr/>
            </a:pPr>
            <a:r>
              <a:rPr lang="en-US" sz="1800" dirty="0">
                <a:solidFill>
                  <a:schemeClr val="bg1">
                    <a:lumMod val="65000"/>
                  </a:schemeClr>
                </a:solidFill>
              </a:rPr>
              <a:t>Note: it is the opposite of foot drop</a:t>
            </a:r>
          </a:p>
          <a:p>
            <a:pPr>
              <a:defRPr/>
            </a:pPr>
            <a:endParaRPr lang="en-US" sz="1800" b="1" u="sng" dirty="0"/>
          </a:p>
          <a:p>
            <a:pPr>
              <a:defRPr/>
            </a:pPr>
            <a:r>
              <a:rPr lang="en-US" sz="1800" b="1" dirty="0"/>
              <a:t>2-Sensory: </a:t>
            </a:r>
          </a:p>
          <a:p>
            <a:pPr marL="285750" indent="-285750">
              <a:buFont typeface="Arial" panose="020B0604020202020204" pitchFamily="34" charset="0"/>
              <a:buChar char="•"/>
              <a:defRPr/>
            </a:pPr>
            <a:r>
              <a:rPr lang="en-US" sz="1800" dirty="0"/>
              <a:t> Sensation is </a:t>
            </a:r>
            <a:r>
              <a:rPr lang="en-US" sz="1800" u="sng" dirty="0"/>
              <a:t>lost</a:t>
            </a:r>
            <a:r>
              <a:rPr lang="en-US" sz="1800" dirty="0"/>
              <a:t> </a:t>
            </a:r>
            <a:r>
              <a:rPr lang="en-US" sz="1800" dirty="0">
                <a:solidFill>
                  <a:schemeClr val="bg1">
                    <a:lumMod val="50000"/>
                  </a:schemeClr>
                </a:solidFill>
              </a:rPr>
              <a:t>in the sole &amp; </a:t>
            </a:r>
            <a:r>
              <a:rPr lang="en-US" sz="1800" dirty="0"/>
              <a:t>on the Lateral side of the leg and foot </a:t>
            </a:r>
          </a:p>
          <a:p>
            <a:pPr marL="285750" indent="-285750">
              <a:buFont typeface="Arial" panose="020B0604020202020204" pitchFamily="34" charset="0"/>
              <a:buChar char="•"/>
              <a:defRPr/>
            </a:pPr>
            <a:r>
              <a:rPr lang="en-US" sz="1800" dirty="0">
                <a:solidFill>
                  <a:srgbClr val="FF0000"/>
                </a:solidFill>
              </a:rPr>
              <a:t> </a:t>
            </a:r>
            <a:r>
              <a:rPr lang="en-US" sz="1800" b="1" u="sng" dirty="0">
                <a:solidFill>
                  <a:srgbClr val="FF0000"/>
                </a:solidFill>
              </a:rPr>
              <a:t>Trophic ulcers </a:t>
            </a:r>
            <a:r>
              <a:rPr lang="en-US" sz="1800" dirty="0"/>
              <a:t>in the sole.</a:t>
            </a:r>
            <a:r>
              <a:rPr lang="ar-SA" sz="1800" dirty="0"/>
              <a:t>ل</a:t>
            </a:r>
            <a:r>
              <a:rPr lang="ar-SA" sz="1800" dirty="0">
                <a:solidFill>
                  <a:schemeClr val="bg1">
                    <a:lumMod val="50000"/>
                  </a:schemeClr>
                </a:solidFill>
              </a:rPr>
              <a:t>أنه يمشي وما يحس باللي تحت فممكن تصير له إصابات ما يدري عنها</a:t>
            </a:r>
            <a:endParaRPr lang="en-US" sz="1800" dirty="0">
              <a:solidFill>
                <a:schemeClr val="bg1">
                  <a:lumMod val="50000"/>
                </a:schemeClr>
              </a:solidFill>
            </a:endParaRPr>
          </a:p>
          <a:p>
            <a:pPr>
              <a:defRPr/>
            </a:pPr>
            <a:r>
              <a:rPr lang="en-US" sz="1800" dirty="0"/>
              <a:t>(also seen in case of </a:t>
            </a:r>
            <a:r>
              <a:rPr lang="en-US" sz="1800" b="1" dirty="0"/>
              <a:t>Sciatic nerve injury )</a:t>
            </a:r>
          </a:p>
          <a:p>
            <a:pPr>
              <a:defRPr/>
            </a:pPr>
            <a:endParaRPr lang="en-US" sz="1800" b="1" u="sng" dirty="0"/>
          </a:p>
          <a:p>
            <a:pPr>
              <a:defRPr/>
            </a:pPr>
            <a:endParaRPr lang="en-US" sz="1800" dirty="0"/>
          </a:p>
        </p:txBody>
      </p:sp>
      <p:pic>
        <p:nvPicPr>
          <p:cNvPr id="7" name="Picture 7" descr="BC27097F"/>
          <p:cNvPicPr>
            <a:picLocks noChangeAspect="1" noChangeArrowheads="1"/>
          </p:cNvPicPr>
          <p:nvPr/>
        </p:nvPicPr>
        <p:blipFill>
          <a:blip r:embed="rId4">
            <a:extLst>
              <a:ext uri="{28A0092B-C50C-407E-A947-70E740481C1C}">
                <a14:useLocalDpi xmlns:a14="http://schemas.microsoft.com/office/drawing/2010/main" val="0"/>
              </a:ext>
            </a:extLst>
          </a:blip>
          <a:srcRect l="12323" t="42372" r="56133" b="23857"/>
          <a:stretch>
            <a:fillRect/>
          </a:stretch>
        </p:blipFill>
        <p:spPr>
          <a:xfrm>
            <a:off x="8110987" y="3867150"/>
            <a:ext cx="1738221" cy="1649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Arrow: Right 51"/>
          <p:cNvSpPr/>
          <p:nvPr/>
        </p:nvSpPr>
        <p:spPr>
          <a:xfrm>
            <a:off x="7867290" y="4413135"/>
            <a:ext cx="851849" cy="139416"/>
          </a:xfrm>
          <a:prstGeom prst="rightArrow">
            <a:avLst>
              <a:gd name="adj1" fmla="val 50000"/>
              <a:gd name="adj2" fmla="val 129488"/>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Documents and Settings\User\My Documents\Student Gray\6. Lower limb\F66122-006-f019.jpg"/>
          <p:cNvPicPr>
            <a:picLocks noChangeAspect="1" noChangeArrowheads="1"/>
          </p:cNvPicPr>
          <p:nvPr/>
        </p:nvPicPr>
        <p:blipFill rotWithShape="1">
          <a:blip r:embed="rId5">
            <a:extLst>
              <a:ext uri="{28A0092B-C50C-407E-A947-70E740481C1C}">
                <a14:useLocalDpi xmlns:a14="http://schemas.microsoft.com/office/drawing/2010/main" val="0"/>
              </a:ext>
            </a:extLst>
          </a:blip>
          <a:srcRect l="60810" b="2993"/>
          <a:stretch/>
        </p:blipFill>
        <p:spPr bwMode="auto">
          <a:xfrm>
            <a:off x="10045698" y="3352081"/>
            <a:ext cx="1962079" cy="267977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Rounded Corners 48"/>
          <p:cNvSpPr/>
          <p:nvPr/>
        </p:nvSpPr>
        <p:spPr>
          <a:xfrm>
            <a:off x="10286564" y="5384080"/>
            <a:ext cx="1542025" cy="190317"/>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421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8671" y="1122004"/>
            <a:ext cx="6875362" cy="1200329"/>
          </a:xfrm>
          <a:prstGeom prst="rect">
            <a:avLst/>
          </a:prstGeom>
          <a:noFill/>
        </p:spPr>
        <p:txBody>
          <a:bodyPr wrap="square" rtlCol="0">
            <a:spAutoFit/>
          </a:bodyPr>
          <a:lstStyle/>
          <a:p>
            <a:pPr marL="285750" indent="-285750">
              <a:buFont typeface="Wingdings" charset="2"/>
              <a:buChar char="Ø"/>
            </a:pPr>
            <a:r>
              <a:rPr lang="en-US" sz="1800" kern="10" dirty="0">
                <a:ln w="0"/>
                <a:effectLst>
                  <a:outerShdw blurRad="38100" dist="19050" dir="2700000" algn="tl" rotWithShape="0">
                    <a:schemeClr val="dk1">
                      <a:alpha val="40000"/>
                    </a:schemeClr>
                  </a:outerShdw>
                </a:effectLst>
                <a:latin typeface="+mn-lt"/>
              </a:rPr>
              <a:t>Origin of SCIATIC NERVE: from the sacral plexus (</a:t>
            </a:r>
            <a:r>
              <a:rPr lang="en-US" sz="1800" b="1" dirty="0">
                <a:latin typeface="+mn-lt"/>
              </a:rPr>
              <a:t>L4,L5, S1, S2,S3).</a:t>
            </a:r>
          </a:p>
          <a:p>
            <a:endParaRPr lang="en-US" sz="1800" b="1" dirty="0">
              <a:latin typeface="+mn-lt"/>
            </a:endParaRPr>
          </a:p>
          <a:p>
            <a:pPr marL="285750" indent="-285750">
              <a:buFont typeface="Wingdings" charset="2"/>
              <a:buChar char="Ø"/>
            </a:pPr>
            <a:r>
              <a:rPr lang="en-US" sz="1800" b="1" kern="10" dirty="0">
                <a:ln w="0"/>
                <a:effectLst>
                  <a:outerShdw blurRad="38100" dist="19050" dir="2700000" algn="tl" rotWithShape="0">
                    <a:schemeClr val="dk1">
                      <a:alpha val="40000"/>
                    </a:schemeClr>
                  </a:outerShdw>
                </a:effectLst>
                <a:latin typeface="+mn-lt"/>
              </a:rPr>
              <a:t>Effect of sciatic nerve injury:</a:t>
            </a:r>
          </a:p>
          <a:p>
            <a:r>
              <a:rPr lang="en-US" sz="1800" kern="10" dirty="0">
                <a:ln w="0"/>
                <a:effectLst>
                  <a:outerShdw blurRad="38100" dist="19050" dir="2700000" algn="tl" rotWithShape="0">
                    <a:schemeClr val="dk1">
                      <a:alpha val="40000"/>
                    </a:schemeClr>
                  </a:outerShdw>
                </a:effectLst>
                <a:latin typeface="+mn-lt"/>
              </a:rPr>
              <a:t> </a:t>
            </a:r>
            <a:endParaRPr lang="en-US" sz="1800" dirty="0">
              <a:ln w="0"/>
              <a:effectLst>
                <a:outerShdw blurRad="38100" dist="19050" dir="2700000" algn="tl" rotWithShape="0">
                  <a:schemeClr val="dk1">
                    <a:alpha val="40000"/>
                  </a:schemeClr>
                </a:outerShdw>
              </a:effectLst>
              <a:latin typeface="+mn-lt"/>
            </a:endParaRPr>
          </a:p>
        </p:txBody>
      </p:sp>
      <p:graphicFrame>
        <p:nvGraphicFramePr>
          <p:cNvPr id="7" name="Diagram 6"/>
          <p:cNvGraphicFramePr/>
          <p:nvPr>
            <p:extLst>
              <p:ext uri="{D42A27DB-BD31-4B8C-83A1-F6EECF244321}">
                <p14:modId xmlns:p14="http://schemas.microsoft.com/office/powerpoint/2010/main" val="2914153263"/>
              </p:ext>
            </p:extLst>
          </p:nvPr>
        </p:nvGraphicFramePr>
        <p:xfrm>
          <a:off x="2373776" y="2349660"/>
          <a:ext cx="6846424" cy="341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hape 145"/>
          <p:cNvSpPr txBox="1">
            <a:spLocks/>
          </p:cNvSpPr>
          <p:nvPr/>
        </p:nvSpPr>
        <p:spPr>
          <a:xfrm>
            <a:off x="1120463" y="62486"/>
            <a:ext cx="8877812" cy="1232915"/>
          </a:xfrm>
          <a:prstGeom prst="rect">
            <a:avLst/>
          </a:prstGeom>
        </p:spPr>
        <p:txBody>
          <a:bodyPr vert="horz" lIns="91440" tIns="45720" rIns="91440" bIns="45720" rtlCol="0" anchor="ctr">
            <a:noAutofit/>
          </a:bodyPr>
          <a:lstStyle>
            <a:lvl1pPr algn="l" defTabSz="338835" rtl="0" eaLnBrk="1" latinLnBrk="0" hangingPunct="1">
              <a:lnSpc>
                <a:spcPct val="90000"/>
              </a:lnSpc>
              <a:spcBef>
                <a:spcPct val="0"/>
              </a:spcBef>
              <a:buNone/>
              <a:defRPr sz="4640" kern="1200">
                <a:solidFill>
                  <a:schemeClr val="tx1"/>
                </a:solidFill>
                <a:latin typeface="+mj-lt"/>
                <a:ea typeface="+mj-ea"/>
                <a:cs typeface="+mj-cs"/>
              </a:defRPr>
            </a:lvl1pPr>
          </a:lstStyle>
          <a:p>
            <a:pPr algn="ctr"/>
            <a:r>
              <a:rPr lang="en-US" sz="4400" b="1" dirty="0">
                <a:effectLst>
                  <a:outerShdw blurRad="38100" dist="38100" dir="2700000" algn="tl">
                    <a:srgbClr val="000000">
                      <a:alpha val="43137"/>
                    </a:srgbClr>
                  </a:outerShdw>
                </a:effectLst>
              </a:rPr>
              <a:t>Summary</a:t>
            </a:r>
          </a:p>
        </p:txBody>
      </p:sp>
    </p:spTree>
    <p:extLst>
      <p:ext uri="{BB962C8B-B14F-4D97-AF65-F5344CB8AC3E}">
        <p14:creationId xmlns:p14="http://schemas.microsoft.com/office/powerpoint/2010/main" val="164809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22908551"/>
              </p:ext>
            </p:extLst>
          </p:nvPr>
        </p:nvGraphicFramePr>
        <p:xfrm>
          <a:off x="2681151" y="1753312"/>
          <a:ext cx="6846424" cy="341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hape 145"/>
          <p:cNvSpPr txBox="1">
            <a:spLocks/>
          </p:cNvSpPr>
          <p:nvPr/>
        </p:nvSpPr>
        <p:spPr>
          <a:xfrm>
            <a:off x="1120463" y="62486"/>
            <a:ext cx="8877812" cy="1232915"/>
          </a:xfrm>
          <a:prstGeom prst="rect">
            <a:avLst/>
          </a:prstGeom>
        </p:spPr>
        <p:txBody>
          <a:bodyPr vert="horz" lIns="91440" tIns="45720" rIns="91440" bIns="45720" rtlCol="0" anchor="ctr">
            <a:noAutofit/>
          </a:bodyPr>
          <a:lstStyle>
            <a:lvl1pPr algn="l" defTabSz="338835" rtl="0" eaLnBrk="1" latinLnBrk="0" hangingPunct="1">
              <a:lnSpc>
                <a:spcPct val="90000"/>
              </a:lnSpc>
              <a:spcBef>
                <a:spcPct val="0"/>
              </a:spcBef>
              <a:buNone/>
              <a:defRPr sz="4640" kern="1200">
                <a:solidFill>
                  <a:schemeClr val="tx1"/>
                </a:solidFill>
                <a:latin typeface="+mj-lt"/>
                <a:ea typeface="+mj-ea"/>
                <a:cs typeface="+mj-cs"/>
              </a:defRPr>
            </a:lvl1pPr>
          </a:lstStyle>
          <a:p>
            <a:pPr algn="ctr"/>
            <a:r>
              <a:rPr lang="en-US" sz="4400" b="1" dirty="0">
                <a:effectLst>
                  <a:outerShdw blurRad="38100" dist="38100" dir="2700000" algn="tl">
                    <a:srgbClr val="000000">
                      <a:alpha val="43137"/>
                    </a:srgbClr>
                  </a:outerShdw>
                </a:effectLst>
              </a:rPr>
              <a:t>Summary</a:t>
            </a:r>
          </a:p>
        </p:txBody>
      </p:sp>
      <p:pic>
        <p:nvPicPr>
          <p:cNvPr id="6" name="Content Placeholder 4" descr="B84D3ED7"/>
          <p:cNvPicPr>
            <a:picLocks noChangeAspect="1" noChangeArrowheads="1"/>
          </p:cNvPicPr>
          <p:nvPr/>
        </p:nvPicPr>
        <p:blipFill>
          <a:blip r:embed="rId7">
            <a:extLst>
              <a:ext uri="{28A0092B-C50C-407E-A947-70E740481C1C}">
                <a14:useLocalDpi xmlns:a14="http://schemas.microsoft.com/office/drawing/2010/main" val="0"/>
              </a:ext>
            </a:extLst>
          </a:blip>
          <a:srcRect b="30798"/>
          <a:stretch>
            <a:fillRect/>
          </a:stretch>
        </p:blipFill>
        <p:spPr bwMode="auto">
          <a:xfrm>
            <a:off x="238540" y="4344786"/>
            <a:ext cx="2229839" cy="2237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Content Placeholder 4" descr="67B20F21"/>
          <p:cNvPicPr>
            <a:picLocks noChangeAspect="1" noChangeArrowheads="1"/>
          </p:cNvPicPr>
          <p:nvPr/>
        </p:nvPicPr>
        <p:blipFill rotWithShape="1">
          <a:blip r:embed="rId8">
            <a:extLst>
              <a:ext uri="{28A0092B-C50C-407E-A947-70E740481C1C}">
                <a14:useLocalDpi xmlns:a14="http://schemas.microsoft.com/office/drawing/2010/main" val="0"/>
              </a:ext>
            </a:extLst>
          </a:blip>
          <a:srcRect l="8590" t="1780" r="12119" b="18007"/>
          <a:stretch/>
        </p:blipFill>
        <p:spPr>
          <a:xfrm>
            <a:off x="9740347" y="4344786"/>
            <a:ext cx="2229839" cy="2237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مستطيل 1"/>
          <p:cNvSpPr/>
          <p:nvPr/>
        </p:nvSpPr>
        <p:spPr>
          <a:xfrm>
            <a:off x="3014031" y="5964583"/>
            <a:ext cx="6096000" cy="523220"/>
          </a:xfrm>
          <a:prstGeom prst="rect">
            <a:avLst/>
          </a:prstGeom>
        </p:spPr>
        <p:txBody>
          <a:bodyPr>
            <a:spAutoFit/>
          </a:bodyPr>
          <a:lstStyle/>
          <a:p>
            <a:pPr algn="ctr">
              <a:defRPr/>
            </a:pPr>
            <a:r>
              <a:rPr lang="en-US" dirty="0">
                <a:solidFill>
                  <a:schemeClr val="tx1"/>
                </a:solidFill>
              </a:rPr>
              <a:t>If congenital : </a:t>
            </a:r>
            <a:r>
              <a:rPr lang="en-US" dirty="0" err="1">
                <a:solidFill>
                  <a:schemeClr val="tx1"/>
                </a:solidFill>
              </a:rPr>
              <a:t>Taleps</a:t>
            </a:r>
            <a:endParaRPr lang="en-US" dirty="0">
              <a:solidFill>
                <a:schemeClr val="tx1"/>
              </a:solidFill>
            </a:endParaRPr>
          </a:p>
          <a:p>
            <a:pPr algn="ctr">
              <a:defRPr/>
            </a:pPr>
            <a:r>
              <a:rPr lang="en-US" dirty="0">
                <a:solidFill>
                  <a:schemeClr val="tx1"/>
                </a:solidFill>
              </a:rPr>
              <a:t>If acquired : paralytic</a:t>
            </a:r>
          </a:p>
        </p:txBody>
      </p:sp>
      <p:sp>
        <p:nvSpPr>
          <p:cNvPr id="3" name="قوس كبير مزدوج 2"/>
          <p:cNvSpPr/>
          <p:nvPr/>
        </p:nvSpPr>
        <p:spPr>
          <a:xfrm>
            <a:off x="4916557" y="5791199"/>
            <a:ext cx="2252869" cy="857832"/>
          </a:xfrm>
          <a:prstGeom prst="bracePair">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108282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706"/>
            <a:ext cx="10515600" cy="855785"/>
          </a:xfrm>
        </p:spPr>
        <p:txBody>
          <a:bodyPr>
            <a:normAutofit/>
          </a:bodyPr>
          <a:lstStyle/>
          <a:p>
            <a:pPr algn="ctr"/>
            <a:r>
              <a:rPr lang="en-US" b="1" dirty="0">
                <a:effectLst>
                  <a:outerShdw blurRad="38100" dist="38100" dir="2700000" algn="tl">
                    <a:srgbClr val="000000">
                      <a:alpha val="43137"/>
                    </a:srgbClr>
                  </a:outerShdw>
                </a:effectLst>
              </a:rPr>
              <a:t>Quiz</a:t>
            </a:r>
          </a:p>
        </p:txBody>
      </p:sp>
      <p:sp>
        <p:nvSpPr>
          <p:cNvPr id="3" name="Content Placeholder 2"/>
          <p:cNvSpPr>
            <a:spLocks noGrp="1"/>
          </p:cNvSpPr>
          <p:nvPr>
            <p:ph idx="1"/>
          </p:nvPr>
        </p:nvSpPr>
        <p:spPr>
          <a:xfrm>
            <a:off x="64477" y="1244892"/>
            <a:ext cx="12063046" cy="5492084"/>
          </a:xfrm>
        </p:spPr>
        <p:txBody>
          <a:bodyPr numCol="2">
            <a:noAutofit/>
          </a:bodyPr>
          <a:lstStyle/>
          <a:p>
            <a:pPr marL="0" indent="0">
              <a:buNone/>
            </a:pPr>
            <a:r>
              <a:rPr lang="en-US" sz="1800" dirty="0"/>
              <a:t>1:Which of the following nerve is the largest nerve  of the body?</a:t>
            </a:r>
          </a:p>
          <a:p>
            <a:pPr marL="0" indent="0">
              <a:buNone/>
            </a:pPr>
            <a:r>
              <a:rPr lang="en-US" sz="1800" dirty="0"/>
              <a:t>A)Radial nerve.</a:t>
            </a:r>
          </a:p>
          <a:p>
            <a:pPr marL="0" indent="0">
              <a:buNone/>
            </a:pPr>
            <a:r>
              <a:rPr lang="en-US" sz="1800" dirty="0"/>
              <a:t>B)Ulnar nerve.</a:t>
            </a:r>
          </a:p>
          <a:p>
            <a:pPr marL="0" indent="0">
              <a:buNone/>
            </a:pPr>
            <a:r>
              <a:rPr lang="en-US" sz="1800" dirty="0"/>
              <a:t>C)Sciatic nerve.</a:t>
            </a:r>
          </a:p>
          <a:p>
            <a:pPr marL="0" indent="0">
              <a:buNone/>
            </a:pPr>
            <a:r>
              <a:rPr lang="en-US" sz="1800" dirty="0"/>
              <a:t>D)Peroneal nerve.</a:t>
            </a:r>
          </a:p>
          <a:p>
            <a:pPr marL="0" indent="0">
              <a:buNone/>
            </a:pPr>
            <a:endParaRPr lang="en-US" sz="1800" dirty="0"/>
          </a:p>
          <a:p>
            <a:pPr marL="0" indent="0">
              <a:buNone/>
            </a:pPr>
            <a:r>
              <a:rPr lang="en-US" sz="1800" dirty="0"/>
              <a:t>2:The site of sacral plexus:</a:t>
            </a:r>
          </a:p>
          <a:p>
            <a:pPr marL="0" indent="0">
              <a:buNone/>
            </a:pPr>
            <a:r>
              <a:rPr lang="en-US" sz="1800" dirty="0"/>
              <a:t>A)On the anterior wall of the pelvis, in front of </a:t>
            </a:r>
            <a:r>
              <a:rPr lang="en-US" sz="1800" dirty="0" err="1"/>
              <a:t>piriformis</a:t>
            </a:r>
            <a:r>
              <a:rPr lang="en-US" sz="1800" dirty="0"/>
              <a:t> muscle.</a:t>
            </a:r>
          </a:p>
          <a:p>
            <a:pPr marL="0" indent="0">
              <a:buNone/>
            </a:pPr>
            <a:r>
              <a:rPr lang="en-US" sz="1800" dirty="0"/>
              <a:t>B)On the posterior wall of the pelvis, in the back of </a:t>
            </a:r>
            <a:r>
              <a:rPr lang="en-US" sz="1800" dirty="0" err="1"/>
              <a:t>piriformis</a:t>
            </a:r>
            <a:r>
              <a:rPr lang="en-US" sz="1800" dirty="0"/>
              <a:t> muscle.</a:t>
            </a:r>
          </a:p>
          <a:p>
            <a:pPr marL="0" indent="0">
              <a:buNone/>
            </a:pPr>
            <a:r>
              <a:rPr lang="en-US" sz="1800" dirty="0"/>
              <a:t>C)On the posterior wall of the pelvis, in front of </a:t>
            </a:r>
            <a:r>
              <a:rPr lang="en-US" sz="1800" dirty="0" err="1"/>
              <a:t>piriformis</a:t>
            </a:r>
            <a:r>
              <a:rPr lang="en-US" sz="1800" dirty="0"/>
              <a:t> muscle.</a:t>
            </a:r>
          </a:p>
          <a:p>
            <a:pPr marL="0" indent="0">
              <a:buNone/>
            </a:pPr>
            <a:r>
              <a:rPr lang="en-US" sz="1800" dirty="0"/>
              <a:t>D)On the anterior wall of the pelvis, in the back of </a:t>
            </a:r>
            <a:r>
              <a:rPr lang="en-US" sz="1800" dirty="0" err="1"/>
              <a:t>piriformis</a:t>
            </a:r>
            <a:r>
              <a:rPr lang="en-US" sz="1800" dirty="0"/>
              <a:t> muscle.</a:t>
            </a:r>
          </a:p>
          <a:p>
            <a:pPr marL="0" indent="0">
              <a:buNone/>
            </a:pPr>
            <a:r>
              <a:rPr lang="en-US" sz="1800" dirty="0"/>
              <a:t>3:Which one of theses muscles is supplied by common peroneal nerve?</a:t>
            </a:r>
          </a:p>
          <a:p>
            <a:pPr marL="0" indent="0">
              <a:buNone/>
            </a:pPr>
            <a:r>
              <a:rPr lang="en-US" sz="1800" dirty="0"/>
              <a:t>A)Long head of biceps.</a:t>
            </a:r>
          </a:p>
          <a:p>
            <a:pPr marL="0" indent="0">
              <a:buNone/>
            </a:pPr>
            <a:r>
              <a:rPr lang="en-US" sz="1800" dirty="0"/>
              <a:t>B)Short head of biceps.</a:t>
            </a:r>
          </a:p>
          <a:p>
            <a:pPr marL="0" indent="0">
              <a:buNone/>
            </a:pPr>
            <a:r>
              <a:rPr lang="en-US" sz="1800" dirty="0"/>
              <a:t>C)Hamstring.</a:t>
            </a:r>
          </a:p>
          <a:p>
            <a:pPr marL="0" indent="0">
              <a:buNone/>
            </a:pPr>
            <a:r>
              <a:rPr lang="en-US" sz="1800" dirty="0"/>
              <a:t>D)</a:t>
            </a:r>
            <a:r>
              <a:rPr lang="en-US" sz="1800" dirty="0" err="1"/>
              <a:t>Semitendinous</a:t>
            </a:r>
            <a:r>
              <a:rPr lang="en-US" sz="1800" dirty="0"/>
              <a:t>.</a:t>
            </a:r>
          </a:p>
          <a:p>
            <a:pPr marL="0" indent="0">
              <a:buNone/>
            </a:pPr>
            <a:endParaRPr lang="en-US" sz="1800" dirty="0"/>
          </a:p>
          <a:p>
            <a:pPr marL="0" indent="0">
              <a:buNone/>
            </a:pPr>
            <a:r>
              <a:rPr lang="en-US" sz="1800" dirty="0"/>
              <a:t>4:The most frequent injuries of the sciatic nerve is:</a:t>
            </a:r>
          </a:p>
          <a:p>
            <a:pPr marL="0" indent="0">
              <a:buNone/>
            </a:pPr>
            <a:r>
              <a:rPr lang="en-US" sz="1800" dirty="0"/>
              <a:t>A)Badly placed intramuscular injections in the gluteal region.</a:t>
            </a:r>
          </a:p>
          <a:p>
            <a:pPr marL="0" indent="0">
              <a:buNone/>
            </a:pPr>
            <a:r>
              <a:rPr lang="en-US" sz="1800" dirty="0"/>
              <a:t>B)Posterior dislocation of hip joint.</a:t>
            </a:r>
          </a:p>
          <a:p>
            <a:pPr marL="0" indent="0">
              <a:buNone/>
            </a:pPr>
            <a:r>
              <a:rPr lang="en-US" sz="1800" dirty="0"/>
              <a:t>C)Both a and b.</a:t>
            </a:r>
          </a:p>
          <a:p>
            <a:pPr marL="0" indent="0">
              <a:buNone/>
            </a:pPr>
            <a:r>
              <a:rPr lang="en-US" sz="1800" dirty="0"/>
              <a:t>D)None of the above</a:t>
            </a:r>
          </a:p>
        </p:txBody>
      </p:sp>
      <p:sp>
        <p:nvSpPr>
          <p:cNvPr id="4" name="TextBox 3"/>
          <p:cNvSpPr txBox="1"/>
          <p:nvPr/>
        </p:nvSpPr>
        <p:spPr>
          <a:xfrm>
            <a:off x="10078341" y="6367644"/>
            <a:ext cx="2049182" cy="369332"/>
          </a:xfrm>
          <a:prstGeom prst="rect">
            <a:avLst/>
          </a:prstGeom>
          <a:noFill/>
        </p:spPr>
        <p:txBody>
          <a:bodyPr wrap="square" rtlCol="0">
            <a:spAutoFit/>
          </a:bodyPr>
          <a:lstStyle/>
          <a:p>
            <a:r>
              <a:rPr lang="en-US" sz="1800" dirty="0">
                <a:solidFill>
                  <a:schemeClr val="bg1">
                    <a:lumMod val="65000"/>
                  </a:schemeClr>
                </a:solidFill>
              </a:rPr>
              <a:t>1)C 2)C 3)B 4)C</a:t>
            </a:r>
          </a:p>
        </p:txBody>
      </p:sp>
    </p:spTree>
    <p:extLst>
      <p:ext uri="{BB962C8B-B14F-4D97-AF65-F5344CB8AC3E}">
        <p14:creationId xmlns:p14="http://schemas.microsoft.com/office/powerpoint/2010/main" val="724939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5562"/>
            <a:ext cx="12192000" cy="4958505"/>
          </a:xfrm>
        </p:spPr>
        <p:txBody>
          <a:bodyPr numCol="2">
            <a:noAutofit/>
          </a:bodyPr>
          <a:lstStyle/>
          <a:p>
            <a:pPr marL="0" indent="0">
              <a:buNone/>
            </a:pPr>
            <a:r>
              <a:rPr lang="en-US" sz="1800" dirty="0"/>
              <a:t>5:When all muscles below the knee are paralyzed, the weight of the foot causes it to assume the:</a:t>
            </a:r>
          </a:p>
          <a:p>
            <a:pPr marL="0" indent="0">
              <a:buNone/>
            </a:pPr>
            <a:r>
              <a:rPr lang="en-US" sz="1800" dirty="0"/>
              <a:t>A)Plantar position.</a:t>
            </a:r>
          </a:p>
          <a:p>
            <a:pPr marL="0" indent="0">
              <a:buNone/>
            </a:pPr>
            <a:r>
              <a:rPr lang="en-US" sz="1800" dirty="0"/>
              <a:t>B)Foot drop.</a:t>
            </a:r>
          </a:p>
          <a:p>
            <a:pPr marL="0" indent="0">
              <a:buNone/>
            </a:pPr>
            <a:r>
              <a:rPr lang="en-US" sz="1800" dirty="0"/>
              <a:t>C)Stamping gait.</a:t>
            </a:r>
          </a:p>
          <a:p>
            <a:pPr marL="0" indent="0">
              <a:buNone/>
            </a:pPr>
            <a:r>
              <a:rPr lang="en-US" sz="1800" dirty="0"/>
              <a:t>D)All of the above.</a:t>
            </a:r>
          </a:p>
          <a:p>
            <a:pPr marL="0" indent="0">
              <a:buNone/>
            </a:pPr>
            <a:endParaRPr lang="en-US" sz="1800" dirty="0"/>
          </a:p>
          <a:p>
            <a:pPr marL="0" indent="0">
              <a:buNone/>
            </a:pPr>
            <a:r>
              <a:rPr lang="en-US" sz="1800" dirty="0"/>
              <a:t>6:In the </a:t>
            </a:r>
            <a:r>
              <a:rPr lang="en-US" sz="1800" dirty="0" err="1"/>
              <a:t>tibial</a:t>
            </a:r>
            <a:r>
              <a:rPr lang="en-US" sz="1800" dirty="0"/>
              <a:t> nerve’s course, it descends through popliteal fossa to the:</a:t>
            </a:r>
          </a:p>
          <a:p>
            <a:pPr marL="0" indent="0">
              <a:buNone/>
            </a:pPr>
            <a:r>
              <a:rPr lang="en-US" sz="1800" dirty="0"/>
              <a:t>A)Anterior compartment of the leg.</a:t>
            </a:r>
          </a:p>
          <a:p>
            <a:pPr marL="0" indent="0">
              <a:buNone/>
            </a:pPr>
            <a:r>
              <a:rPr lang="en-US" sz="1800" dirty="0"/>
              <a:t>B)Posterior compartment of the leg.</a:t>
            </a:r>
          </a:p>
          <a:p>
            <a:pPr marL="0" indent="0">
              <a:buNone/>
            </a:pPr>
            <a:r>
              <a:rPr lang="en-US" sz="1800" dirty="0"/>
              <a:t>C)Posterior compartment of thigh.</a:t>
            </a:r>
          </a:p>
          <a:p>
            <a:pPr marL="0" indent="0">
              <a:buNone/>
            </a:pPr>
            <a:r>
              <a:rPr lang="en-US" sz="1800" dirty="0"/>
              <a:t>D)Anterior compartment of the thigh.</a:t>
            </a:r>
          </a:p>
          <a:p>
            <a:pPr marL="0" indent="0">
              <a:buNone/>
            </a:pPr>
            <a:endParaRPr lang="en-US" sz="1800" dirty="0"/>
          </a:p>
          <a:p>
            <a:pPr marL="0" indent="0">
              <a:buNone/>
            </a:pPr>
            <a:endParaRPr lang="en-US" sz="1800" dirty="0"/>
          </a:p>
          <a:p>
            <a:pPr marL="120650" indent="0">
              <a:buNone/>
            </a:pPr>
            <a:r>
              <a:rPr lang="en-US" sz="1800" dirty="0"/>
              <a:t>7:Muscles of posterior compartment of the leg: planter flexors of ankle, flexors of toes and one invertor of foot:</a:t>
            </a:r>
          </a:p>
          <a:p>
            <a:pPr marL="120650" indent="0">
              <a:buNone/>
            </a:pPr>
            <a:r>
              <a:rPr lang="en-US" sz="1800" dirty="0"/>
              <a:t>A)</a:t>
            </a:r>
            <a:r>
              <a:rPr lang="en-US" sz="1800" dirty="0" err="1"/>
              <a:t>Tibialis</a:t>
            </a:r>
            <a:r>
              <a:rPr lang="en-US" sz="1800" dirty="0"/>
              <a:t> posterior.</a:t>
            </a:r>
          </a:p>
          <a:p>
            <a:pPr marL="120650" indent="0">
              <a:buNone/>
            </a:pPr>
            <a:r>
              <a:rPr lang="en-US" sz="1800" dirty="0"/>
              <a:t>B)Peroneus </a:t>
            </a:r>
            <a:r>
              <a:rPr lang="en-US" sz="1800" dirty="0" err="1"/>
              <a:t>teritus</a:t>
            </a:r>
            <a:r>
              <a:rPr lang="en-US" sz="1800" dirty="0"/>
              <a:t>.</a:t>
            </a:r>
          </a:p>
          <a:p>
            <a:pPr marL="120650" indent="0">
              <a:buNone/>
            </a:pPr>
            <a:r>
              <a:rPr lang="en-US" sz="1800" dirty="0"/>
              <a:t>C)</a:t>
            </a:r>
            <a:r>
              <a:rPr lang="en-US" sz="1800" dirty="0" err="1"/>
              <a:t>Plantaris</a:t>
            </a:r>
            <a:endParaRPr lang="en-US" sz="1800" dirty="0"/>
          </a:p>
          <a:p>
            <a:pPr marL="120650" indent="0">
              <a:buNone/>
            </a:pPr>
            <a:r>
              <a:rPr lang="en-US" sz="1800" dirty="0"/>
              <a:t>D)Calf muscle.</a:t>
            </a:r>
          </a:p>
          <a:p>
            <a:pPr marL="120650" indent="0">
              <a:buNone/>
            </a:pPr>
            <a:endParaRPr lang="en-US" sz="1800" dirty="0"/>
          </a:p>
          <a:p>
            <a:pPr marL="120650" indent="0">
              <a:buNone/>
            </a:pPr>
            <a:r>
              <a:rPr lang="en-US" sz="1800" dirty="0"/>
              <a:t>8:Which muscle of these is not one of the anterior and lateral compartments of leg?</a:t>
            </a:r>
          </a:p>
          <a:p>
            <a:pPr marL="120650" indent="0">
              <a:buNone/>
            </a:pPr>
            <a:r>
              <a:rPr lang="en-US" sz="1800" dirty="0"/>
              <a:t>A)</a:t>
            </a:r>
            <a:r>
              <a:rPr lang="en-US" sz="1800" dirty="0" err="1"/>
              <a:t>Dorsi</a:t>
            </a:r>
            <a:r>
              <a:rPr lang="en-US" sz="1800" dirty="0"/>
              <a:t> flexors of ankle.</a:t>
            </a:r>
          </a:p>
          <a:p>
            <a:pPr marL="120650" indent="0">
              <a:buNone/>
            </a:pPr>
            <a:r>
              <a:rPr lang="en-US" sz="1800" dirty="0"/>
              <a:t>B)Planter flexors of ankle.</a:t>
            </a:r>
          </a:p>
          <a:p>
            <a:pPr marL="120650" indent="0">
              <a:buNone/>
            </a:pPr>
            <a:r>
              <a:rPr lang="en-US" sz="1800" dirty="0"/>
              <a:t>C)</a:t>
            </a:r>
            <a:r>
              <a:rPr lang="en-US" sz="1800" dirty="0" err="1"/>
              <a:t>Evertors</a:t>
            </a:r>
            <a:r>
              <a:rPr lang="en-US" sz="1800" dirty="0"/>
              <a:t> of foot.</a:t>
            </a:r>
          </a:p>
          <a:p>
            <a:pPr marL="120650" indent="0">
              <a:buNone/>
            </a:pPr>
            <a:r>
              <a:rPr lang="en-US" sz="1800" dirty="0"/>
              <a:t>D)Extensors of toes.</a:t>
            </a:r>
          </a:p>
          <a:p>
            <a:pPr marL="0" indent="0">
              <a:buNone/>
            </a:pPr>
            <a:endParaRPr lang="en-US" sz="1800" dirty="0"/>
          </a:p>
          <a:p>
            <a:pPr marL="0" indent="0">
              <a:buNone/>
            </a:pPr>
            <a:endParaRPr lang="en-US" sz="1800" dirty="0"/>
          </a:p>
        </p:txBody>
      </p:sp>
      <p:sp>
        <p:nvSpPr>
          <p:cNvPr id="4" name="Title 1"/>
          <p:cNvSpPr>
            <a:spLocks noGrp="1"/>
          </p:cNvSpPr>
          <p:nvPr>
            <p:ph type="title"/>
          </p:nvPr>
        </p:nvSpPr>
        <p:spPr>
          <a:xfrm>
            <a:off x="488576" y="252817"/>
            <a:ext cx="10515600" cy="1011677"/>
          </a:xfrm>
        </p:spPr>
        <p:txBody>
          <a:bodyPr>
            <a:normAutofit/>
          </a:bodyPr>
          <a:lstStyle/>
          <a:p>
            <a:pPr algn="ctr"/>
            <a:r>
              <a:rPr lang="en-US" b="1" dirty="0">
                <a:effectLst>
                  <a:outerShdw blurRad="38100" dist="38100" dir="2700000" algn="tl">
                    <a:srgbClr val="000000">
                      <a:alpha val="43137"/>
                    </a:srgbClr>
                  </a:outerShdw>
                </a:effectLst>
              </a:rPr>
              <a:t>Quiz</a:t>
            </a:r>
          </a:p>
        </p:txBody>
      </p:sp>
      <p:sp>
        <p:nvSpPr>
          <p:cNvPr id="5" name="TextBox 4"/>
          <p:cNvSpPr txBox="1"/>
          <p:nvPr/>
        </p:nvSpPr>
        <p:spPr>
          <a:xfrm>
            <a:off x="9636312" y="6284067"/>
            <a:ext cx="1874371" cy="369332"/>
          </a:xfrm>
          <a:prstGeom prst="rect">
            <a:avLst/>
          </a:prstGeom>
          <a:noFill/>
        </p:spPr>
        <p:txBody>
          <a:bodyPr wrap="square" rtlCol="0">
            <a:spAutoFit/>
          </a:bodyPr>
          <a:lstStyle/>
          <a:p>
            <a:r>
              <a:rPr lang="en-US" sz="1800" dirty="0">
                <a:solidFill>
                  <a:schemeClr val="bg1">
                    <a:lumMod val="65000"/>
                  </a:schemeClr>
                </a:solidFill>
              </a:rPr>
              <a:t>5)D 6)B 7)A 8)B</a:t>
            </a:r>
          </a:p>
        </p:txBody>
      </p:sp>
    </p:spTree>
    <p:extLst>
      <p:ext uri="{BB962C8B-B14F-4D97-AF65-F5344CB8AC3E}">
        <p14:creationId xmlns:p14="http://schemas.microsoft.com/office/powerpoint/2010/main" val="78846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a:t>Objectives</a:t>
            </a:r>
            <a:endParaRPr lang="en-GB" i="1" dirty="0"/>
          </a:p>
        </p:txBody>
      </p:sp>
      <p:sp>
        <p:nvSpPr>
          <p:cNvPr id="8" name="Content Placeholder 7"/>
          <p:cNvSpPr>
            <a:spLocks noGrp="1"/>
          </p:cNvSpPr>
          <p:nvPr>
            <p:ph idx="1"/>
          </p:nvPr>
        </p:nvSpPr>
        <p:spPr>
          <a:xfrm>
            <a:off x="1079500" y="1825625"/>
            <a:ext cx="9918700" cy="4351338"/>
          </a:xfrm>
        </p:spPr>
        <p:txBody>
          <a:bodyPr/>
          <a:lstStyle/>
          <a:p>
            <a:pPr>
              <a:buFont typeface="Wingdings" panose="05000000000000000000" pitchFamily="2" charset="2"/>
              <a:buChar char="ü"/>
            </a:pPr>
            <a:r>
              <a:rPr lang="en-GB" dirty="0"/>
              <a:t>Describe the anatomy (origin, course and distribution) of the sciatic nerve.</a:t>
            </a:r>
          </a:p>
          <a:p>
            <a:pPr>
              <a:buFont typeface="Wingdings" panose="05000000000000000000" pitchFamily="2" charset="2"/>
              <a:buChar char="ü"/>
            </a:pPr>
            <a:r>
              <a:rPr lang="en-GB" dirty="0"/>
              <a:t>List the branches of the sciatic nerve.</a:t>
            </a:r>
          </a:p>
          <a:p>
            <a:pPr>
              <a:buFont typeface="Wingdings" panose="05000000000000000000" pitchFamily="2" charset="2"/>
              <a:buChar char="ü"/>
            </a:pPr>
            <a:r>
              <a:rPr lang="en-GB" dirty="0"/>
              <a:t>Describe briefly the main motor and sensory manifestations in case of injury of the sciatic nerve or its main branches.</a:t>
            </a:r>
          </a:p>
        </p:txBody>
      </p:sp>
    </p:spTree>
    <p:extLst>
      <p:ext uri="{BB962C8B-B14F-4D97-AF65-F5344CB8AC3E}">
        <p14:creationId xmlns:p14="http://schemas.microsoft.com/office/powerpoint/2010/main" val="261229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746316"/>
            <a:ext cx="2414067" cy="4351338"/>
          </a:xfrm>
        </p:spPr>
        <p:txBody>
          <a:bodyPr>
            <a:normAutofit/>
          </a:bodyPr>
          <a:lstStyle/>
          <a:p>
            <a:pPr marL="177800" indent="0" algn="ctr">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lgn="ctr">
              <a:buNone/>
            </a:pPr>
            <a:r>
              <a:rPr lang="ar-SA" dirty="0"/>
              <a:t>نواف الخضیري</a:t>
            </a:r>
            <a:endParaRPr lang="en-US" dirty="0"/>
          </a:p>
          <a:p>
            <a:pPr marL="177800" indent="0" algn="ctr">
              <a:buNone/>
            </a:pPr>
            <a:r>
              <a:rPr lang="ar-SA" dirty="0"/>
              <a:t> جواھر ابانمي</a:t>
            </a:r>
            <a:endParaRPr lang="en-US" dirty="0"/>
          </a:p>
          <a:p>
            <a:pPr marL="177800" indent="0" algn="ctr">
              <a:buNone/>
            </a:pPr>
            <a:r>
              <a:rPr lang="ar-SA" dirty="0"/>
              <a:t> غادة المزروع</a:t>
            </a: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grpSp>
        <p:nvGrpSpPr>
          <p:cNvPr id="11" name="Group 10"/>
          <p:cNvGrpSpPr/>
          <p:nvPr/>
        </p:nvGrpSpPr>
        <p:grpSpPr>
          <a:xfrm>
            <a:off x="4030873" y="4494765"/>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a:solidFill>
                    <a:srgbClr val="55ACEE"/>
                  </a:solidFill>
                </a:rPr>
                <a:t>@anatomy436</a:t>
              </a:r>
              <a:endParaRPr lang="en-GB" sz="1600" i="1" dirty="0">
                <a:solidFill>
                  <a:srgbClr val="55ACEE"/>
                </a:solidFill>
              </a:endParaRPr>
            </a:p>
          </p:txBody>
        </p:sp>
      </p:grpSp>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7714344" y="746316"/>
            <a:ext cx="241129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lgn="ctr">
              <a:buFont typeface="Arial" panose="020B0604020202020204" pitchFamily="34" charset="0"/>
              <a:buNone/>
            </a:pPr>
            <a:r>
              <a:rPr lang="en-US" i="1" dirty="0">
                <a:latin typeface="Calibri" panose="020F0502020204030204" pitchFamily="34" charset="0"/>
              </a:rPr>
              <a:t>Members</a:t>
            </a:r>
            <a:r>
              <a:rPr lang="en-US" sz="1100" i="1" dirty="0">
                <a:latin typeface="Calibri" panose="020F0502020204030204" pitchFamily="34" charset="0"/>
              </a:rPr>
              <a:t>:</a:t>
            </a:r>
          </a:p>
          <a:p>
            <a:pPr marL="177800" indent="0" algn="ctr">
              <a:buNone/>
            </a:pPr>
            <a:r>
              <a:rPr lang="ar-SA" sz="2400" dirty="0"/>
              <a:t>العنود ابو حیمد</a:t>
            </a:r>
            <a:endParaRPr lang="en-US" sz="2400" dirty="0"/>
          </a:p>
          <a:p>
            <a:pPr marL="177800" indent="0" algn="ctr">
              <a:buNone/>
            </a:pPr>
            <a:r>
              <a:rPr lang="ar-SA" sz="2400" dirty="0"/>
              <a:t> ھبه الناصر</a:t>
            </a:r>
            <a:endParaRPr lang="en-US" sz="2400" dirty="0"/>
          </a:p>
          <a:p>
            <a:pPr marL="177800" indent="0" algn="ctr">
              <a:buNone/>
            </a:pPr>
            <a:r>
              <a:rPr lang="ar-SA" sz="2400" dirty="0"/>
              <a:t> شذا الغیھب</a:t>
            </a:r>
            <a:endParaRPr lang="en-US" sz="2400" dirty="0"/>
          </a:p>
          <a:p>
            <a:pPr marL="177800" indent="0" algn="ctr">
              <a:buNone/>
            </a:pPr>
            <a:r>
              <a:rPr lang="ar-SA" sz="2400" dirty="0"/>
              <a:t> شوق البقمي</a:t>
            </a:r>
            <a:endParaRPr lang="en-US" sz="2400" dirty="0"/>
          </a:p>
          <a:p>
            <a:pPr marL="177800" indent="0" algn="ctr">
              <a:buNone/>
            </a:pPr>
            <a:r>
              <a:rPr lang="ar-SA" sz="2400" dirty="0"/>
              <a:t> لمى الفوزان</a:t>
            </a:r>
            <a:endParaRPr lang="en-US" sz="2400" dirty="0"/>
          </a:p>
          <a:p>
            <a:pPr marL="177800" indent="0" algn="ctr">
              <a:buNone/>
            </a:pPr>
            <a:r>
              <a:rPr lang="ar-SA" sz="2400" dirty="0"/>
              <a:t> ریما الشایع</a:t>
            </a:r>
            <a:endParaRPr lang="en-US" sz="2400" dirty="0"/>
          </a:p>
          <a:p>
            <a:pPr marL="177800" indent="0" algn="ctr">
              <a:buNone/>
            </a:pPr>
            <a:r>
              <a:rPr lang="ar-SA" sz="2400" dirty="0"/>
              <a:t> ندى الدخیل</a:t>
            </a:r>
            <a:endParaRPr lang="en-US" sz="2400" dirty="0"/>
          </a:p>
          <a:p>
            <a:pPr marL="177800" indent="0" algn="ctr">
              <a:buNone/>
            </a:pPr>
            <a:r>
              <a:rPr lang="ar-SA" sz="2400" dirty="0"/>
              <a:t> أمیرة نیازي </a:t>
            </a:r>
            <a:endParaRPr lang="en-GB" sz="2400" i="1" dirty="0">
              <a:latin typeface="Calibri" panose="020F0502020204030204" pitchFamily="34" charset="0"/>
            </a:endParaRPr>
          </a:p>
        </p:txBody>
      </p:sp>
    </p:spTree>
    <p:extLst>
      <p:ext uri="{BB962C8B-B14F-4D97-AF65-F5344CB8AC3E}">
        <p14:creationId xmlns:p14="http://schemas.microsoft.com/office/powerpoint/2010/main" val="200269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F66122-005-f060.jpg"/>
          <p:cNvPicPr>
            <a:picLocks noChangeAspect="1"/>
          </p:cNvPicPr>
          <p:nvPr/>
        </p:nvPicPr>
        <p:blipFill>
          <a:blip r:embed="rId2">
            <a:extLst>
              <a:ext uri="{28A0092B-C50C-407E-A947-70E740481C1C}">
                <a14:useLocalDpi xmlns:a14="http://schemas.microsoft.com/office/drawing/2010/main" val="0"/>
              </a:ext>
            </a:extLst>
          </a:blip>
          <a:srcRect r="11980" b="3333"/>
          <a:stretch>
            <a:fillRect/>
          </a:stretch>
        </p:blipFill>
        <p:spPr>
          <a:xfrm>
            <a:off x="7517791" y="108560"/>
            <a:ext cx="4158673" cy="3457671"/>
          </a:xfrm>
          <a:prstGeom prst="rect">
            <a:avLst/>
          </a:prstGeom>
          <a:ln w="38100" cap="sq">
            <a:noFill/>
            <a:miter lim="800000"/>
            <a:headEnd/>
            <a:tailEnd/>
          </a:ln>
          <a:effectLst>
            <a:outerShdw blurRad="50800" dist="38100" dir="2700000" algn="tl" rotWithShape="0">
              <a:srgbClr val="000000">
                <a:alpha val="42999"/>
              </a:srgbClr>
            </a:outerShdw>
          </a:effectLst>
        </p:spPr>
      </p:pic>
      <p:grpSp>
        <p:nvGrpSpPr>
          <p:cNvPr id="27" name="Group 26"/>
          <p:cNvGrpSpPr/>
          <p:nvPr/>
        </p:nvGrpSpPr>
        <p:grpSpPr>
          <a:xfrm>
            <a:off x="7647721" y="3630937"/>
            <a:ext cx="3898812" cy="3135018"/>
            <a:chOff x="3962400" y="1066800"/>
            <a:chExt cx="4953000" cy="5334000"/>
          </a:xfrm>
        </p:grpSpPr>
        <p:pic>
          <p:nvPicPr>
            <p:cNvPr id="21" name="Content Placeholder 4" descr="F66122-005-f061.jpg"/>
            <p:cNvPicPr>
              <a:picLocks noChangeAspect="1"/>
            </p:cNvPicPr>
            <p:nvPr/>
          </p:nvPicPr>
          <p:blipFill>
            <a:blip r:embed="rId3">
              <a:extLst>
                <a:ext uri="{28A0092B-C50C-407E-A947-70E740481C1C}">
                  <a14:useLocalDpi xmlns:a14="http://schemas.microsoft.com/office/drawing/2010/main" val="0"/>
                </a:ext>
              </a:extLst>
            </a:blip>
            <a:srcRect b="3351"/>
            <a:stretch>
              <a:fillRect/>
            </a:stretch>
          </p:blipFill>
          <p:spPr>
            <a:xfrm>
              <a:off x="3962400" y="1066800"/>
              <a:ext cx="4953000" cy="5334000"/>
            </a:xfrm>
            <a:prstGeom prst="rect">
              <a:avLst/>
            </a:prstGeom>
            <a:ln w="38100" cap="sq">
              <a:solidFill>
                <a:schemeClr val="bg1"/>
              </a:solidFill>
              <a:miter lim="800000"/>
              <a:headEnd/>
              <a:tailEnd/>
            </a:ln>
            <a:effectLst>
              <a:outerShdw blurRad="50800" dist="38100" dir="2700000" algn="tl" rotWithShape="0">
                <a:srgbClr val="000000">
                  <a:alpha val="42999"/>
                </a:srgbClr>
              </a:outerShdw>
            </a:effectLst>
          </p:spPr>
        </p:pic>
        <p:grpSp>
          <p:nvGrpSpPr>
            <p:cNvPr id="22" name="Group 21"/>
            <p:cNvGrpSpPr/>
            <p:nvPr/>
          </p:nvGrpSpPr>
          <p:grpSpPr>
            <a:xfrm>
              <a:off x="7620000" y="2514600"/>
              <a:ext cx="609600" cy="1219200"/>
              <a:chOff x="7620000" y="2514600"/>
              <a:chExt cx="609600" cy="1219200"/>
            </a:xfrm>
          </p:grpSpPr>
          <p:sp>
            <p:nvSpPr>
              <p:cNvPr id="23" name="TextBox 5"/>
              <p:cNvSpPr txBox="1">
                <a:spLocks noChangeArrowheads="1"/>
              </p:cNvSpPr>
              <p:nvPr/>
            </p:nvSpPr>
            <p:spPr bwMode="auto">
              <a:xfrm>
                <a:off x="7696200" y="25146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b="1">
                    <a:latin typeface="Constantia" charset="0"/>
                  </a:rPr>
                  <a:t>4</a:t>
                </a:r>
              </a:p>
            </p:txBody>
          </p:sp>
          <p:cxnSp>
            <p:nvCxnSpPr>
              <p:cNvPr id="24" name="Straight Arrow Connector 23"/>
              <p:cNvCxnSpPr/>
              <p:nvPr/>
            </p:nvCxnSpPr>
            <p:spPr>
              <a:xfrm rot="10800000">
                <a:off x="7772400" y="3124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15"/>
              <p:cNvSpPr txBox="1">
                <a:spLocks noChangeArrowheads="1"/>
              </p:cNvSpPr>
              <p:nvPr/>
            </p:nvSpPr>
            <p:spPr bwMode="auto">
              <a:xfrm>
                <a:off x="7620000" y="32004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b="1">
                    <a:latin typeface="Constantia" charset="0"/>
                  </a:rPr>
                  <a:t>5</a:t>
                </a:r>
              </a:p>
            </p:txBody>
          </p:sp>
          <p:cxnSp>
            <p:nvCxnSpPr>
              <p:cNvPr id="26" name="Straight Arrow Connector 25"/>
              <p:cNvCxnSpPr/>
              <p:nvPr/>
            </p:nvCxnSpPr>
            <p:spPr>
              <a:xfrm rot="10800000" flipV="1">
                <a:off x="7848600" y="3659188"/>
                <a:ext cx="381000" cy="746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0" y="241301"/>
            <a:ext cx="10515600" cy="928688"/>
          </a:xfrm>
        </p:spPr>
        <p:txBody>
          <a:bodyPr>
            <a:normAutofit/>
          </a:bodyPr>
          <a:lstStyle/>
          <a:p>
            <a:r>
              <a:rPr lang="en-US" dirty="0">
                <a:effectLst>
                  <a:outerShdw blurRad="38100" dist="38100" dir="2700000" algn="tl">
                    <a:srgbClr val="000000">
                      <a:alpha val="43137"/>
                    </a:srgbClr>
                  </a:outerShdw>
                </a:effectLst>
              </a:rPr>
              <a:t>	Sciatic nerve </a:t>
            </a:r>
          </a:p>
        </p:txBody>
      </p:sp>
      <p:sp>
        <p:nvSpPr>
          <p:cNvPr id="3" name="Content Placeholder 2"/>
          <p:cNvSpPr>
            <a:spLocks noGrp="1"/>
          </p:cNvSpPr>
          <p:nvPr>
            <p:ph idx="1"/>
          </p:nvPr>
        </p:nvSpPr>
        <p:spPr>
          <a:xfrm>
            <a:off x="292100" y="1369457"/>
            <a:ext cx="7340600" cy="1241424"/>
          </a:xfrm>
        </p:spPr>
        <p:txBody>
          <a:bodyPr>
            <a:normAutofit/>
          </a:bodyPr>
          <a:lstStyle/>
          <a:p>
            <a:pPr>
              <a:buClr>
                <a:schemeClr val="accent3"/>
              </a:buClr>
              <a:buFont typeface="Arial" charset="0"/>
              <a:buChar char="•"/>
              <a:defRPr/>
            </a:pPr>
            <a:r>
              <a:rPr lang="en-US" sz="1800" dirty="0"/>
              <a:t> It is the</a:t>
            </a:r>
            <a:r>
              <a:rPr lang="en-US" sz="1800" dirty="0">
                <a:solidFill>
                  <a:srgbClr val="FF0000"/>
                </a:solidFill>
              </a:rPr>
              <a:t> largest branch of the plexus </a:t>
            </a:r>
            <a:r>
              <a:rPr lang="en-US" sz="1800" dirty="0"/>
              <a:t>&amp;</a:t>
            </a:r>
            <a:r>
              <a:rPr lang="en-US" sz="1800" dirty="0">
                <a:solidFill>
                  <a:srgbClr val="FF0000"/>
                </a:solidFill>
              </a:rPr>
              <a:t> </a:t>
            </a:r>
            <a:r>
              <a:rPr lang="en-US" sz="1800" dirty="0"/>
              <a:t>the</a:t>
            </a:r>
            <a:r>
              <a:rPr lang="en-US" sz="1800" dirty="0">
                <a:solidFill>
                  <a:srgbClr val="FF0000"/>
                </a:solidFill>
              </a:rPr>
              <a:t> largest nerve of the body</a:t>
            </a:r>
            <a:r>
              <a:rPr lang="en-US" sz="1800" dirty="0"/>
              <a:t>.</a:t>
            </a:r>
          </a:p>
          <a:p>
            <a:pPr>
              <a:buClr>
                <a:schemeClr val="accent3"/>
              </a:buClr>
              <a:buFont typeface="Arial" charset="0"/>
              <a:buChar char="•"/>
              <a:defRPr/>
            </a:pPr>
            <a:r>
              <a:rPr lang="en-US" sz="1800" b="1" u="sng" dirty="0"/>
              <a:t> Origin</a:t>
            </a:r>
            <a:r>
              <a:rPr lang="en-US" sz="1800" b="1" u="sng" dirty="0">
                <a:effectLst>
                  <a:outerShdw blurRad="38100" dist="38100" dir="2700000" algn="tl">
                    <a:srgbClr val="000000">
                      <a:alpha val="43137"/>
                    </a:srgbClr>
                  </a:outerShdw>
                </a:effectLst>
              </a:rPr>
              <a:t> :</a:t>
            </a:r>
          </a:p>
          <a:p>
            <a:pPr marL="0" indent="0">
              <a:buClr>
                <a:schemeClr val="accent3"/>
              </a:buClr>
              <a:buNone/>
              <a:defRPr/>
            </a:pPr>
            <a:r>
              <a:rPr lang="en-US" sz="1800" dirty="0">
                <a:effectLst>
                  <a:outerShdw blurRad="38100" dist="38100" dir="2700000" algn="tl">
                    <a:srgbClr val="000000">
                      <a:alpha val="43137"/>
                    </a:srgbClr>
                  </a:outerShdw>
                </a:effectLst>
              </a:rPr>
              <a:t>        </a:t>
            </a:r>
            <a:r>
              <a:rPr lang="en-US" sz="1800" dirty="0"/>
              <a:t>From the Sacral Plexus , (L4,L5, S1,S2,S3).</a:t>
            </a:r>
            <a:endParaRPr lang="en-US" sz="1800" dirty="0">
              <a:effectLst>
                <a:outerShdw blurRad="38100" dist="38100" dir="2700000" algn="tl">
                  <a:srgbClr val="000000">
                    <a:alpha val="43137"/>
                  </a:srgbClr>
                </a:outerShdw>
              </a:effectLst>
            </a:endParaRPr>
          </a:p>
        </p:txBody>
      </p:sp>
      <p:sp>
        <p:nvSpPr>
          <p:cNvPr id="8" name="Rectangle 7"/>
          <p:cNvSpPr/>
          <p:nvPr/>
        </p:nvSpPr>
        <p:spPr>
          <a:xfrm>
            <a:off x="265871" y="3685021"/>
            <a:ext cx="6096000" cy="2031325"/>
          </a:xfrm>
          <a:prstGeom prst="rect">
            <a:avLst/>
          </a:prstGeom>
        </p:spPr>
        <p:txBody>
          <a:bodyPr>
            <a:spAutoFit/>
          </a:bodyPr>
          <a:lstStyle/>
          <a:p>
            <a:pPr marL="457200" indent="-457200">
              <a:buClr>
                <a:schemeClr val="accent3"/>
              </a:buClr>
              <a:buFont typeface="Arial" charset="0"/>
              <a:buChar char="•"/>
              <a:defRPr/>
            </a:pPr>
            <a:r>
              <a:rPr lang="en-US" sz="1800" b="1" u="sng" dirty="0">
                <a:latin typeface="+mn-lt"/>
              </a:rPr>
              <a:t>Formation: </a:t>
            </a:r>
          </a:p>
          <a:p>
            <a:pPr>
              <a:buClr>
                <a:schemeClr val="accent3"/>
              </a:buClr>
              <a:defRPr/>
            </a:pPr>
            <a:r>
              <a:rPr lang="en-US" sz="1800" dirty="0">
                <a:latin typeface="+mn-lt"/>
              </a:rPr>
              <a:t>    Ventral (anterior</a:t>
            </a:r>
            <a:r>
              <a:rPr lang="en-US" sz="1800" dirty="0">
                <a:solidFill>
                  <a:schemeClr val="tx1"/>
                </a:solidFill>
                <a:latin typeface="+mn-lt"/>
              </a:rPr>
              <a:t>)</a:t>
            </a:r>
            <a:r>
              <a:rPr lang="en-US" sz="1800" dirty="0">
                <a:solidFill>
                  <a:srgbClr val="92D050"/>
                </a:solidFill>
                <a:latin typeface="+mn-lt"/>
              </a:rPr>
              <a:t>(lower division) </a:t>
            </a:r>
            <a:r>
              <a:rPr lang="en-US" sz="1800" dirty="0">
                <a:latin typeface="+mn-lt"/>
              </a:rPr>
              <a:t>rami of a part of L4 &amp; whole L5 </a:t>
            </a:r>
            <a:r>
              <a:rPr lang="en-US" sz="1800" dirty="0">
                <a:solidFill>
                  <a:srgbClr val="FF0000"/>
                </a:solidFill>
                <a:latin typeface="+mn-lt"/>
              </a:rPr>
              <a:t>(lumbosacral trunk)</a:t>
            </a:r>
            <a:r>
              <a:rPr lang="en-US" sz="1800" dirty="0">
                <a:latin typeface="+mn-lt"/>
              </a:rPr>
              <a:t> + S1,2,3 and most of S4.</a:t>
            </a:r>
          </a:p>
          <a:p>
            <a:pPr>
              <a:buClr>
                <a:schemeClr val="accent3"/>
              </a:buClr>
              <a:defRPr/>
            </a:pPr>
            <a:endParaRPr lang="en-US" sz="1800" dirty="0">
              <a:latin typeface="+mn-lt"/>
            </a:endParaRPr>
          </a:p>
          <a:p>
            <a:pPr marL="457200" indent="-457200">
              <a:buClr>
                <a:schemeClr val="accent3"/>
              </a:buClr>
              <a:buFont typeface="Arial" charset="0"/>
              <a:buChar char="•"/>
              <a:defRPr/>
            </a:pPr>
            <a:r>
              <a:rPr lang="en-US" sz="1800" b="1" u="sng" dirty="0">
                <a:latin typeface="+mn-lt"/>
              </a:rPr>
              <a:t>Site</a:t>
            </a:r>
            <a:r>
              <a:rPr lang="en-US" sz="1800" u="sng" dirty="0">
                <a:latin typeface="+mn-lt"/>
              </a:rPr>
              <a:t>: </a:t>
            </a:r>
          </a:p>
          <a:p>
            <a:pPr>
              <a:buClr>
                <a:schemeClr val="accent3"/>
              </a:buClr>
              <a:defRPr/>
            </a:pPr>
            <a:r>
              <a:rPr lang="en-US" sz="1800" dirty="0">
                <a:latin typeface="+mn-lt"/>
              </a:rPr>
              <a:t>On the posterior wall of the pelvis, In front of Piriformis muscle.</a:t>
            </a:r>
          </a:p>
        </p:txBody>
      </p:sp>
      <p:sp>
        <p:nvSpPr>
          <p:cNvPr id="9" name="Rectangle 8"/>
          <p:cNvSpPr/>
          <p:nvPr/>
        </p:nvSpPr>
        <p:spPr>
          <a:xfrm>
            <a:off x="0" y="2610881"/>
            <a:ext cx="5355771" cy="769441"/>
          </a:xfrm>
          <a:prstGeom prst="rect">
            <a:avLst/>
          </a:prstGeom>
        </p:spPr>
        <p:txBody>
          <a:bodyPr wrap="square">
            <a:spAutoFit/>
          </a:bodyPr>
          <a:lstStyle/>
          <a:p>
            <a:r>
              <a:rPr lang="en-US" sz="4400" kern="1200" dirty="0">
                <a:solidFill>
                  <a:schemeClr val="tx1"/>
                </a:solidFill>
                <a:effectLst>
                  <a:outerShdw blurRad="38100" dist="38100" dir="2700000" algn="tl">
                    <a:srgbClr val="000000">
                      <a:alpha val="43137"/>
                    </a:srgbClr>
                  </a:outerShdw>
                </a:effectLst>
                <a:latin typeface="+mj-lt"/>
                <a:ea typeface="+mj-ea"/>
                <a:cs typeface="+mj-cs"/>
              </a:rPr>
              <a:t>	Sacral Plexus</a:t>
            </a:r>
          </a:p>
        </p:txBody>
      </p:sp>
      <p:grpSp>
        <p:nvGrpSpPr>
          <p:cNvPr id="20" name="Group 19"/>
          <p:cNvGrpSpPr/>
          <p:nvPr/>
        </p:nvGrpSpPr>
        <p:grpSpPr>
          <a:xfrm>
            <a:off x="8199172" y="5807108"/>
            <a:ext cx="1003567" cy="400049"/>
            <a:chOff x="7995360" y="5895243"/>
            <a:chExt cx="1003567" cy="400049"/>
          </a:xfrm>
        </p:grpSpPr>
        <p:cxnSp>
          <p:nvCxnSpPr>
            <p:cNvPr id="12" name="Straight Arrow Connector 11"/>
            <p:cNvCxnSpPr>
              <a:stCxn id="13" idx="3"/>
            </p:cNvCxnSpPr>
            <p:nvPr/>
          </p:nvCxnSpPr>
          <p:spPr>
            <a:xfrm flipV="1">
              <a:off x="8532935" y="5895243"/>
              <a:ext cx="465992" cy="26157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95360" y="6018335"/>
              <a:ext cx="537575" cy="27695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rgbClr val="00B050"/>
                  </a:solidFill>
                </a:rPr>
                <a:t>The nerve in front of the muscle </a:t>
              </a:r>
            </a:p>
          </p:txBody>
        </p:sp>
      </p:grpSp>
    </p:spTree>
    <p:extLst>
      <p:ext uri="{BB962C8B-B14F-4D97-AF65-F5344CB8AC3E}">
        <p14:creationId xmlns:p14="http://schemas.microsoft.com/office/powerpoint/2010/main" val="51069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2" y="0"/>
            <a:ext cx="10515600" cy="1325563"/>
          </a:xfrm>
        </p:spPr>
        <p:txBody>
          <a:bodyPr>
            <a:normAutofit/>
          </a:bodyPr>
          <a:lstStyle/>
          <a:p>
            <a:pPr fontAlgn="auto">
              <a:spcBef>
                <a:spcPts val="0"/>
              </a:spcBef>
              <a:spcAft>
                <a:spcPts val="0"/>
              </a:spcAft>
              <a:defRPr/>
            </a:pPr>
            <a:r>
              <a:rPr lang="en-US" dirty="0">
                <a:effectLst>
                  <a:outerShdw blurRad="38100" dist="38100" dir="2700000" algn="tl">
                    <a:srgbClr val="000000">
                      <a:alpha val="43137"/>
                    </a:srgbClr>
                  </a:outerShdw>
                </a:effectLst>
                <a:sym typeface="Arial"/>
              </a:rPr>
              <a:t>Course &amp; Distribution</a:t>
            </a:r>
          </a:p>
        </p:txBody>
      </p:sp>
      <p:sp>
        <p:nvSpPr>
          <p:cNvPr id="3" name="Content Placeholder 2"/>
          <p:cNvSpPr>
            <a:spLocks noGrp="1"/>
          </p:cNvSpPr>
          <p:nvPr>
            <p:ph idx="1"/>
          </p:nvPr>
        </p:nvSpPr>
        <p:spPr>
          <a:xfrm>
            <a:off x="225631" y="1555824"/>
            <a:ext cx="7404879" cy="4351338"/>
          </a:xfrm>
        </p:spPr>
        <p:txBody>
          <a:bodyPr>
            <a:normAutofit/>
          </a:bodyPr>
          <a:lstStyle/>
          <a:p>
            <a:pPr>
              <a:buFont typeface="Wingdings" pitchFamily="2" charset="2"/>
              <a:buChar char="Ø"/>
              <a:defRPr/>
            </a:pPr>
            <a:r>
              <a:rPr lang="en-US" sz="1800" dirty="0"/>
              <a:t>It leaves the pelvis through </a:t>
            </a:r>
            <a:r>
              <a:rPr lang="en-US" sz="1800" dirty="0">
                <a:solidFill>
                  <a:srgbClr val="FF0000"/>
                </a:solidFill>
              </a:rPr>
              <a:t>greater sciatic foramen</a:t>
            </a:r>
            <a:r>
              <a:rPr lang="en-US" sz="1800" dirty="0"/>
              <a:t>, </a:t>
            </a:r>
            <a:r>
              <a:rPr lang="en-US" sz="1800" dirty="0">
                <a:solidFill>
                  <a:srgbClr val="FF0000"/>
                </a:solidFill>
              </a:rPr>
              <a:t>below</a:t>
            </a:r>
            <a:r>
              <a:rPr lang="en-US" sz="1800" dirty="0"/>
              <a:t> </a:t>
            </a:r>
            <a:r>
              <a:rPr lang="en-US" sz="1800" dirty="0">
                <a:solidFill>
                  <a:srgbClr val="FF0000"/>
                </a:solidFill>
              </a:rPr>
              <a:t>the </a:t>
            </a:r>
            <a:r>
              <a:rPr lang="en-US" sz="1800" dirty="0" err="1">
                <a:solidFill>
                  <a:srgbClr val="FF0000"/>
                </a:solidFill>
              </a:rPr>
              <a:t>piriformis</a:t>
            </a:r>
            <a:r>
              <a:rPr lang="en-US" sz="1800" dirty="0">
                <a:solidFill>
                  <a:srgbClr val="FF0000"/>
                </a:solidFill>
              </a:rPr>
              <a:t> </a:t>
            </a:r>
            <a:endParaRPr lang="ar-SA" sz="1800" dirty="0">
              <a:solidFill>
                <a:srgbClr val="FF0000"/>
              </a:solidFill>
            </a:endParaRPr>
          </a:p>
          <a:p>
            <a:pPr>
              <a:buFont typeface="Wingdings" pitchFamily="2" charset="2"/>
              <a:buChar char="Ø"/>
              <a:defRPr/>
            </a:pPr>
            <a:r>
              <a:rPr lang="en-US" sz="1800" dirty="0">
                <a:solidFill>
                  <a:schemeClr val="bg1">
                    <a:lumMod val="50000"/>
                  </a:schemeClr>
                </a:solidFill>
              </a:rPr>
              <a:t>then</a:t>
            </a:r>
            <a:r>
              <a:rPr lang="en-US" sz="1800" dirty="0"/>
              <a:t> passes </a:t>
            </a:r>
            <a:r>
              <a:rPr lang="en-US" sz="1800" dirty="0">
                <a:solidFill>
                  <a:srgbClr val="92D050"/>
                </a:solidFill>
              </a:rPr>
              <a:t>(between 2 bones) </a:t>
            </a:r>
            <a:r>
              <a:rPr lang="en-US" sz="1800" dirty="0"/>
              <a:t>in the gluteal region (</a:t>
            </a:r>
            <a:r>
              <a:rPr lang="en-US" sz="1800" dirty="0" err="1"/>
              <a:t>ischial</a:t>
            </a:r>
            <a:r>
              <a:rPr lang="en-US" sz="1800" dirty="0"/>
              <a:t> tuberosity &amp; greater trochanter) </a:t>
            </a:r>
          </a:p>
          <a:p>
            <a:pPr>
              <a:buFont typeface="Wingdings" pitchFamily="2" charset="2"/>
              <a:buChar char="Ø"/>
              <a:defRPr/>
            </a:pPr>
            <a:r>
              <a:rPr lang="en-US" sz="1800" dirty="0"/>
              <a:t>then to </a:t>
            </a:r>
            <a:r>
              <a:rPr lang="en-US" sz="1800" dirty="0">
                <a:solidFill>
                  <a:srgbClr val="FF0000"/>
                </a:solidFill>
              </a:rPr>
              <a:t>posterior</a:t>
            </a:r>
            <a:r>
              <a:rPr lang="en-US" sz="1800" dirty="0"/>
              <a:t> compartment of thigh.</a:t>
            </a:r>
          </a:p>
          <a:p>
            <a:pPr>
              <a:buFont typeface="Wingdings" pitchFamily="2" charset="2"/>
              <a:buChar char="Ø"/>
              <a:defRPr/>
            </a:pPr>
            <a:endParaRPr lang="en-US" sz="1800" dirty="0"/>
          </a:p>
          <a:p>
            <a:pPr>
              <a:buFont typeface="Wingdings" pitchFamily="2" charset="2"/>
              <a:buChar char="Ø"/>
              <a:defRPr/>
            </a:pPr>
            <a:r>
              <a:rPr lang="en-US" sz="1800" u="sng" dirty="0"/>
              <a:t>Termination: </a:t>
            </a:r>
          </a:p>
          <a:p>
            <a:pPr>
              <a:buNone/>
              <a:defRPr/>
            </a:pPr>
            <a:r>
              <a:rPr lang="en-US" sz="1800" dirty="0"/>
              <a:t>In the middle of the back of the thigh</a:t>
            </a:r>
            <a:r>
              <a:rPr lang="ar-SA" sz="1800" dirty="0"/>
              <a:t>*</a:t>
            </a:r>
            <a:r>
              <a:rPr lang="en-US" sz="1800" dirty="0"/>
              <a:t> It divides into 2 branches:</a:t>
            </a:r>
          </a:p>
          <a:p>
            <a:pPr marL="457200" indent="-457200">
              <a:buFont typeface="+mj-lt"/>
              <a:buAutoNum type="arabicPeriod"/>
              <a:defRPr/>
            </a:pPr>
            <a:r>
              <a:rPr lang="en-US" sz="1800" dirty="0"/>
              <a:t> </a:t>
            </a:r>
            <a:r>
              <a:rPr lang="en-US" sz="1800" dirty="0" err="1"/>
              <a:t>Tibial</a:t>
            </a:r>
            <a:r>
              <a:rPr lang="en-US" sz="1800" dirty="0"/>
              <a:t> (medial popliteal) </a:t>
            </a:r>
            <a:r>
              <a:rPr lang="en-US" sz="1600" dirty="0">
                <a:solidFill>
                  <a:srgbClr val="92D050"/>
                </a:solidFill>
                <a:latin typeface="inherit"/>
              </a:rPr>
              <a:t>enter the</a:t>
            </a:r>
            <a:r>
              <a:rPr lang="en-US" altLang="ar-SA" sz="1600" dirty="0">
                <a:solidFill>
                  <a:srgbClr val="92D050"/>
                </a:solidFill>
                <a:latin typeface="inherit"/>
              </a:rPr>
              <a:t> popliteal fossa</a:t>
            </a:r>
            <a:endParaRPr lang="en-US" sz="1600" dirty="0">
              <a:solidFill>
                <a:srgbClr val="92D050"/>
              </a:solidFill>
            </a:endParaRPr>
          </a:p>
          <a:p>
            <a:pPr marL="457200" indent="-457200">
              <a:buFont typeface="+mj-lt"/>
              <a:buAutoNum type="arabicPeriod"/>
              <a:defRPr/>
            </a:pPr>
            <a:r>
              <a:rPr lang="en-US" sz="1800" dirty="0"/>
              <a:t> Common Peroneal or lateral popliteal or (Fibular). </a:t>
            </a:r>
            <a:r>
              <a:rPr lang="en-US" altLang="ar-SA" sz="1400" dirty="0">
                <a:solidFill>
                  <a:srgbClr val="92D050"/>
                </a:solidFill>
                <a:latin typeface="inherit"/>
              </a:rPr>
              <a:t>O</a:t>
            </a:r>
            <a:r>
              <a:rPr lang="ar-SA" altLang="ar-SA" sz="1400" dirty="0" err="1">
                <a:solidFill>
                  <a:srgbClr val="92D050"/>
                </a:solidFill>
                <a:latin typeface="inherit"/>
              </a:rPr>
              <a:t>utside</a:t>
            </a:r>
            <a:r>
              <a:rPr lang="en-US" altLang="ar-SA" sz="1400" dirty="0">
                <a:solidFill>
                  <a:srgbClr val="92D050"/>
                </a:solidFill>
                <a:latin typeface="inherit"/>
              </a:rPr>
              <a:t> popliteal fossa</a:t>
            </a:r>
            <a:endParaRPr lang="en-US" sz="1400" dirty="0">
              <a:solidFill>
                <a:srgbClr val="92D050"/>
              </a:solidFill>
            </a:endParaRPr>
          </a:p>
          <a:p>
            <a:pPr>
              <a:buFont typeface="Arial" pitchFamily="34" charset="0"/>
              <a:buChar char="•"/>
              <a:defRPr/>
            </a:pPr>
            <a:endParaRPr lang="en-US" dirty="0"/>
          </a:p>
        </p:txBody>
      </p:sp>
      <p:sp>
        <p:nvSpPr>
          <p:cNvPr id="4" name="TextBox 3"/>
          <p:cNvSpPr txBox="1"/>
          <p:nvPr/>
        </p:nvSpPr>
        <p:spPr>
          <a:xfrm>
            <a:off x="118753" y="5223154"/>
            <a:ext cx="2963114" cy="307777"/>
          </a:xfrm>
          <a:prstGeom prst="rect">
            <a:avLst/>
          </a:prstGeom>
          <a:noFill/>
        </p:spPr>
        <p:txBody>
          <a:bodyPr wrap="square" rtlCol="0">
            <a:spAutoFit/>
          </a:bodyPr>
          <a:lstStyle/>
          <a:p>
            <a:r>
              <a:rPr lang="ar-SA" dirty="0">
                <a:solidFill>
                  <a:srgbClr val="92D050"/>
                </a:solidFill>
              </a:rPr>
              <a:t>*يختلف مكان التفرع من شخص لآخر</a:t>
            </a:r>
            <a:endParaRPr lang="en-US" dirty="0">
              <a:solidFill>
                <a:srgbClr val="92D050"/>
              </a:solidFill>
            </a:endParaRPr>
          </a:p>
        </p:txBody>
      </p:sp>
      <p:pic>
        <p:nvPicPr>
          <p:cNvPr id="1026" name="Picture 2" descr="Image result for (ischial tuberosity &amp; greater trocha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964" y="4966137"/>
            <a:ext cx="2608313" cy="18239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942" t="8510" r="26724" b="30575"/>
          <a:stretch/>
        </p:blipFill>
        <p:spPr bwMode="auto">
          <a:xfrm>
            <a:off x="7737388" y="143961"/>
            <a:ext cx="3440364" cy="465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Image result for femurs"/>
          <p:cNvPicPr>
            <a:picLocks noChangeAspect="1" noChangeArrowheads="1"/>
          </p:cNvPicPr>
          <p:nvPr/>
        </p:nvPicPr>
        <p:blipFill rotWithShape="1">
          <a:blip r:embed="rId5">
            <a:extLst>
              <a:ext uri="{28A0092B-C50C-407E-A947-70E740481C1C}">
                <a14:useLocalDpi xmlns:a14="http://schemas.microsoft.com/office/drawing/2010/main" val="0"/>
              </a:ext>
            </a:extLst>
          </a:blip>
          <a:srcRect l="65132" b="66295"/>
          <a:stretch/>
        </p:blipFill>
        <p:spPr bwMode="auto">
          <a:xfrm>
            <a:off x="9435088" y="4797245"/>
            <a:ext cx="2318684" cy="19928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10" name="حبر 9"/>
              <p14:cNvContentPartPr/>
              <p14:nvPr/>
            </p14:nvContentPartPr>
            <p14:xfrm>
              <a:off x="8145900" y="6514661"/>
              <a:ext cx="338760" cy="212760"/>
            </p14:xfrm>
          </p:contentPart>
        </mc:Choice>
        <mc:Fallback xmlns="">
          <p:pic>
            <p:nvPicPr>
              <p:cNvPr id="10" name="حبر 9"/>
              <p:cNvPicPr/>
              <p:nvPr/>
            </p:nvPicPr>
            <p:blipFill>
              <a:blip r:embed="rId7"/>
              <a:stretch>
                <a:fillRect/>
              </a:stretch>
            </p:blipFill>
            <p:spPr>
              <a:xfrm>
                <a:off x="8136900" y="6505676"/>
                <a:ext cx="356760" cy="2307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حبر 11"/>
              <p14:cNvContentPartPr/>
              <p14:nvPr/>
            </p14:nvContentPartPr>
            <p14:xfrm>
              <a:off x="10875356" y="5957603"/>
              <a:ext cx="835920" cy="343800"/>
            </p14:xfrm>
          </p:contentPart>
        </mc:Choice>
        <mc:Fallback xmlns="">
          <p:pic>
            <p:nvPicPr>
              <p:cNvPr id="12" name="حبر 11"/>
              <p:cNvPicPr/>
              <p:nvPr/>
            </p:nvPicPr>
            <p:blipFill>
              <a:blip r:embed="rId9"/>
              <a:stretch>
                <a:fillRect/>
              </a:stretch>
            </p:blipFill>
            <p:spPr>
              <a:xfrm>
                <a:off x="10866360" y="5948603"/>
                <a:ext cx="853912" cy="361800"/>
              </a:xfrm>
              <a:prstGeom prst="rect">
                <a:avLst/>
              </a:prstGeom>
            </p:spPr>
          </p:pic>
        </mc:Fallback>
      </mc:AlternateContent>
      <p:sp>
        <p:nvSpPr>
          <p:cNvPr id="13" name="Rectangle 1"/>
          <p:cNvSpPr>
            <a:spLocks noChangeArrowheads="1"/>
          </p:cNvSpPr>
          <p:nvPr/>
        </p:nvSpPr>
        <p:spPr bwMode="auto">
          <a:xfrm>
            <a:off x="0" y="143961"/>
            <a:ext cx="38472"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ar-SA" sz="1100" b="0" i="0" u="none" strike="noStrike" cap="none" normalizeH="0" baseline="0" dirty="0">
                <a:ln>
                  <a:noFill/>
                </a:ln>
                <a:solidFill>
                  <a:schemeClr val="tx1"/>
                </a:solidFill>
                <a:effectLst/>
              </a:rPr>
              <a:t> </a:t>
            </a:r>
            <a:endParaRPr kumimoji="0" lang="ar-SA" altLang="ar-S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601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94733999"/>
              </p:ext>
            </p:extLst>
          </p:nvPr>
        </p:nvGraphicFramePr>
        <p:xfrm>
          <a:off x="333699" y="874251"/>
          <a:ext cx="7486291" cy="514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48568"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Branches of Sciatic Nerve</a:t>
            </a:r>
            <a:endParaRPr lang="ar-SA" dirty="0"/>
          </a:p>
        </p:txBody>
      </p:sp>
      <p:pic>
        <p:nvPicPr>
          <p:cNvPr id="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7822" t="9024" r="26724" b="30574"/>
          <a:stretch/>
        </p:blipFill>
        <p:spPr bwMode="auto">
          <a:xfrm>
            <a:off x="6948556" y="619089"/>
            <a:ext cx="4574044" cy="610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8">
            <p14:nvContentPartPr>
              <p14:cNvPr id="3" name="حبر 2"/>
              <p14:cNvContentPartPr/>
              <p14:nvPr/>
            </p14:nvContentPartPr>
            <p14:xfrm>
              <a:off x="7209183" y="2862472"/>
              <a:ext cx="1056963" cy="139555"/>
            </p14:xfrm>
          </p:contentPart>
        </mc:Choice>
        <mc:Fallback xmlns="">
          <p:pic>
            <p:nvPicPr>
              <p:cNvPr id="3" name="حبر 2"/>
              <p:cNvPicPr/>
              <p:nvPr/>
            </p:nvPicPr>
            <p:blipFill>
              <a:blip r:embed="rId9"/>
              <a:stretch>
                <a:fillRect/>
              </a:stretch>
            </p:blipFill>
            <p:spPr>
              <a:xfrm>
                <a:off x="7200183" y="2853503"/>
                <a:ext cx="1074963" cy="15749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حبر 7"/>
              <p14:cNvContentPartPr/>
              <p14:nvPr/>
            </p14:nvContentPartPr>
            <p14:xfrm>
              <a:off x="9883198" y="4828191"/>
              <a:ext cx="1298620" cy="216482"/>
            </p14:xfrm>
          </p:contentPart>
        </mc:Choice>
        <mc:Fallback xmlns="">
          <p:pic>
            <p:nvPicPr>
              <p:cNvPr id="8" name="حبر 7"/>
              <p:cNvPicPr/>
              <p:nvPr/>
            </p:nvPicPr>
            <p:blipFill>
              <a:blip r:embed="rId11"/>
              <a:stretch>
                <a:fillRect/>
              </a:stretch>
            </p:blipFill>
            <p:spPr>
              <a:xfrm>
                <a:off x="9874200" y="4819186"/>
                <a:ext cx="1316616" cy="2344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حبر 11"/>
              <p14:cNvContentPartPr/>
              <p14:nvPr/>
            </p14:nvContentPartPr>
            <p14:xfrm>
              <a:off x="7819990" y="6265257"/>
              <a:ext cx="700759" cy="212735"/>
            </p14:xfrm>
          </p:contentPart>
        </mc:Choice>
        <mc:Fallback xmlns="">
          <p:pic>
            <p:nvPicPr>
              <p:cNvPr id="12" name="حبر 11"/>
              <p:cNvPicPr/>
              <p:nvPr/>
            </p:nvPicPr>
            <p:blipFill>
              <a:blip r:embed="rId13"/>
              <a:stretch>
                <a:fillRect/>
              </a:stretch>
            </p:blipFill>
            <p:spPr>
              <a:xfrm>
                <a:off x="7810992" y="6256258"/>
                <a:ext cx="718755" cy="230733"/>
              </a:xfrm>
              <a:prstGeom prst="rect">
                <a:avLst/>
              </a:prstGeom>
            </p:spPr>
          </p:pic>
        </mc:Fallback>
      </mc:AlternateContent>
      <p:sp>
        <p:nvSpPr>
          <p:cNvPr id="2" name="سداسي 1"/>
          <p:cNvSpPr/>
          <p:nvPr/>
        </p:nvSpPr>
        <p:spPr>
          <a:xfrm>
            <a:off x="3882887" y="967415"/>
            <a:ext cx="2173356" cy="1908309"/>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داسي 8"/>
          <p:cNvSpPr/>
          <p:nvPr/>
        </p:nvSpPr>
        <p:spPr>
          <a:xfrm>
            <a:off x="5646634" y="3982278"/>
            <a:ext cx="2173356" cy="1908309"/>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داسي 9"/>
          <p:cNvSpPr/>
          <p:nvPr/>
        </p:nvSpPr>
        <p:spPr>
          <a:xfrm>
            <a:off x="293943" y="3014872"/>
            <a:ext cx="2173356" cy="1908309"/>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73779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bg1">
                    <a:lumMod val="50000"/>
                  </a:schemeClr>
                </a:solidFill>
              </a:rPr>
              <a:t>Extra:</a:t>
            </a:r>
            <a:endParaRPr lang="ar-SA" dirty="0">
              <a:solidFill>
                <a:schemeClr val="bg1">
                  <a:lumMod val="50000"/>
                </a:schemeClr>
              </a:solidFill>
            </a:endParaRPr>
          </a:p>
        </p:txBody>
      </p:sp>
      <p:pic>
        <p:nvPicPr>
          <p:cNvPr id="4" name="عنصر نائب للمحتوى 3"/>
          <p:cNvPicPr>
            <a:picLocks noGrp="1" noChangeAspect="1"/>
          </p:cNvPicPr>
          <p:nvPr>
            <p:ph idx="1"/>
          </p:nvPr>
        </p:nvPicPr>
        <p:blipFill rotWithShape="1">
          <a:blip r:embed="rId2"/>
          <a:srcRect l="25079" t="16609" r="25144" b="16903"/>
          <a:stretch/>
        </p:blipFill>
        <p:spPr>
          <a:xfrm>
            <a:off x="2618281" y="1027906"/>
            <a:ext cx="6955437" cy="5223346"/>
          </a:xfrm>
          <a:prstGeom prst="rect">
            <a:avLst/>
          </a:prstGeom>
        </p:spPr>
      </p:pic>
      <p:sp>
        <p:nvSpPr>
          <p:cNvPr id="3" name="مربع نص 2"/>
          <p:cNvSpPr txBox="1"/>
          <p:nvPr/>
        </p:nvSpPr>
        <p:spPr>
          <a:xfrm>
            <a:off x="212035" y="5512588"/>
            <a:ext cx="2406246" cy="954107"/>
          </a:xfrm>
          <a:prstGeom prst="rect">
            <a:avLst/>
          </a:prstGeom>
          <a:noFill/>
        </p:spPr>
        <p:txBody>
          <a:bodyPr wrap="square" rtlCol="1">
            <a:spAutoFit/>
          </a:bodyPr>
          <a:lstStyle/>
          <a:p>
            <a:pPr algn="r"/>
            <a:r>
              <a:rPr lang="ar-SA" dirty="0">
                <a:solidFill>
                  <a:schemeClr val="bg1">
                    <a:lumMod val="50000"/>
                  </a:schemeClr>
                </a:solidFill>
              </a:rPr>
              <a:t>^في الشريحة القادمة لما نقول </a:t>
            </a:r>
            <a:r>
              <a:rPr lang="ar-SA" dirty="0" err="1">
                <a:solidFill>
                  <a:schemeClr val="bg1">
                    <a:lumMod val="50000"/>
                  </a:schemeClr>
                </a:solidFill>
              </a:rPr>
              <a:t>التيبيال</a:t>
            </a:r>
            <a:r>
              <a:rPr lang="ar-SA" dirty="0">
                <a:solidFill>
                  <a:schemeClr val="bg1">
                    <a:lumMod val="50000"/>
                  </a:schemeClr>
                </a:solidFill>
              </a:rPr>
              <a:t> بارت فاحنا نقصد هذا </a:t>
            </a:r>
            <a:r>
              <a:rPr lang="ar-SA" dirty="0" err="1">
                <a:solidFill>
                  <a:schemeClr val="bg1">
                    <a:lumMod val="50000"/>
                  </a:schemeClr>
                </a:solidFill>
              </a:rPr>
              <a:t>مو</a:t>
            </a:r>
            <a:r>
              <a:rPr lang="ar-SA" dirty="0">
                <a:solidFill>
                  <a:schemeClr val="bg1">
                    <a:lumMod val="50000"/>
                  </a:schemeClr>
                </a:solidFill>
              </a:rPr>
              <a:t> اذا تفرع وصار مستقل ونفس الشيء </a:t>
            </a:r>
            <a:r>
              <a:rPr lang="ar-SA" dirty="0" err="1">
                <a:solidFill>
                  <a:schemeClr val="bg1">
                    <a:lumMod val="50000"/>
                  </a:schemeClr>
                </a:solidFill>
              </a:rPr>
              <a:t>للكومن</a:t>
            </a:r>
            <a:r>
              <a:rPr lang="ar-SA" dirty="0">
                <a:solidFill>
                  <a:schemeClr val="bg1">
                    <a:lumMod val="50000"/>
                  </a:schemeClr>
                </a:solidFill>
              </a:rPr>
              <a:t> </a:t>
            </a:r>
            <a:r>
              <a:rPr lang="ar-SA" dirty="0" err="1">
                <a:solidFill>
                  <a:schemeClr val="bg1">
                    <a:lumMod val="50000"/>
                  </a:schemeClr>
                </a:solidFill>
              </a:rPr>
              <a:t>بيرونيل</a:t>
            </a:r>
            <a:endParaRPr lang="ar-SA" dirty="0">
              <a:solidFill>
                <a:schemeClr val="bg1">
                  <a:lumMod val="50000"/>
                </a:schemeClr>
              </a:solidFill>
            </a:endParaRPr>
          </a:p>
        </p:txBody>
      </p:sp>
    </p:spTree>
    <p:extLst>
      <p:ext uri="{BB962C8B-B14F-4D97-AF65-F5344CB8AC3E}">
        <p14:creationId xmlns:p14="http://schemas.microsoft.com/office/powerpoint/2010/main" val="152723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Documents and Settings\User\My Documents\Student Gray\6. Lower limb\F66122-006-f019.jpg"/>
          <p:cNvPicPr>
            <a:picLocks noChangeAspect="1" noChangeArrowheads="1"/>
          </p:cNvPicPr>
          <p:nvPr/>
        </p:nvPicPr>
        <p:blipFill>
          <a:blip r:embed="rId2">
            <a:extLst>
              <a:ext uri="{28A0092B-C50C-407E-A947-70E740481C1C}">
                <a14:useLocalDpi xmlns:a14="http://schemas.microsoft.com/office/drawing/2010/main" val="0"/>
              </a:ext>
            </a:extLst>
          </a:blip>
          <a:srcRect b="3636"/>
          <a:stretch>
            <a:fillRect/>
          </a:stretch>
        </p:blipFill>
        <p:spPr bwMode="auto">
          <a:xfrm>
            <a:off x="183018" y="2873839"/>
            <a:ext cx="2842888" cy="3446215"/>
          </a:xfrm>
          <a:prstGeom prst="rect">
            <a:avLst/>
          </a:prstGeom>
          <a:extLst/>
        </p:spPr>
      </p:pic>
      <p:sp>
        <p:nvSpPr>
          <p:cNvPr id="2" name="Title 1"/>
          <p:cNvSpPr>
            <a:spLocks noGrp="1"/>
          </p:cNvSpPr>
          <p:nvPr>
            <p:ph type="title"/>
          </p:nvPr>
        </p:nvSpPr>
        <p:spPr>
          <a:xfrm>
            <a:off x="0" y="0"/>
            <a:ext cx="10515600" cy="1325563"/>
          </a:xfrm>
        </p:spPr>
        <p:txBody>
          <a:bodyPr>
            <a:normAutofit/>
          </a:bodyPr>
          <a:lstStyle/>
          <a:p>
            <a:r>
              <a:rPr lang="en-US" sz="3200" dirty="0">
                <a:effectLst>
                  <a:outerShdw blurRad="38100" dist="38100" dir="2700000" algn="tl">
                    <a:srgbClr val="000000">
                      <a:alpha val="43137"/>
                    </a:srgbClr>
                  </a:outerShdw>
                </a:effectLst>
              </a:rPr>
              <a:t>Branches of Sciatic Nerve</a:t>
            </a:r>
            <a:br>
              <a:rPr lang="en-US" sz="3200" dirty="0">
                <a:effectLst>
                  <a:outerShdw blurRad="38100" dist="38100" dir="2700000" algn="tl">
                    <a:srgbClr val="000000">
                      <a:alpha val="43137"/>
                    </a:srgbClr>
                  </a:outerShdw>
                </a:effectLst>
              </a:rPr>
            </a:br>
            <a:r>
              <a:rPr lang="en-US" sz="3200" dirty="0">
                <a:solidFill>
                  <a:schemeClr val="bg1">
                    <a:lumMod val="50000"/>
                  </a:schemeClr>
                </a:solidFill>
              </a:rPr>
              <a:t>1- in thigh (before It divides)</a:t>
            </a:r>
            <a:endParaRPr lang="ar-SA" sz="32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9322240"/>
              </p:ext>
            </p:extLst>
          </p:nvPr>
        </p:nvGraphicFramePr>
        <p:xfrm>
          <a:off x="2636344" y="1220990"/>
          <a:ext cx="6397929" cy="553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9423564" y="2009104"/>
            <a:ext cx="2582508" cy="2665927"/>
            <a:chOff x="6661472" y="3084095"/>
            <a:chExt cx="1973133" cy="1233208"/>
          </a:xfrm>
          <a:solidFill>
            <a:schemeClr val="accent3">
              <a:lumMod val="40000"/>
              <a:lumOff val="60000"/>
            </a:schemeClr>
          </a:solidFill>
        </p:grpSpPr>
        <p:sp>
          <p:nvSpPr>
            <p:cNvPr id="6" name="Rounded Rectangle 5"/>
            <p:cNvSpPr/>
            <p:nvPr/>
          </p:nvSpPr>
          <p:spPr>
            <a:xfrm>
              <a:off x="6661472" y="3084095"/>
              <a:ext cx="1973133" cy="1233208"/>
            </a:xfrm>
            <a:prstGeom prst="roundRect">
              <a:avLst>
                <a:gd name="adj" fmla="val 10000"/>
              </a:avLst>
            </a:prstGeom>
            <a:grpFill/>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6701670" y="3120213"/>
              <a:ext cx="1900896" cy="11609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defTabSz="533400" rtl="1">
                <a:lnSpc>
                  <a:spcPct val="90000"/>
                </a:lnSpc>
                <a:spcBef>
                  <a:spcPct val="0"/>
                </a:spcBef>
                <a:spcAft>
                  <a:spcPct val="35000"/>
                </a:spcAft>
              </a:pPr>
              <a:r>
                <a:rPr lang="en-US" sz="1800" dirty="0"/>
                <a:t>(through </a:t>
              </a:r>
              <a:r>
                <a:rPr lang="en-US" sz="1800" b="1" dirty="0" err="1"/>
                <a:t>tibial</a:t>
              </a:r>
              <a:r>
                <a:rPr lang="en-US" sz="1800" dirty="0"/>
                <a:t> part) it gives: </a:t>
              </a:r>
              <a:endParaRPr lang="en-US" sz="1800" kern="1200" dirty="0"/>
            </a:p>
            <a:p>
              <a:pPr lvl="0" defTabSz="533400" rtl="1">
                <a:lnSpc>
                  <a:spcPct val="90000"/>
                </a:lnSpc>
                <a:spcBef>
                  <a:spcPct val="0"/>
                </a:spcBef>
                <a:spcAft>
                  <a:spcPct val="35000"/>
                </a:spcAft>
              </a:pPr>
              <a:r>
                <a:rPr lang="en-US" sz="1800" kern="1200" dirty="0"/>
                <a:t>1- </a:t>
              </a:r>
              <a:r>
                <a:rPr lang="en-US" sz="1800" u="sng" kern="1200" dirty="0"/>
                <a:t>Ham</a:t>
              </a:r>
              <a:r>
                <a:rPr lang="en-US" sz="1800" kern="1200" dirty="0"/>
                <a:t>string(</a:t>
              </a:r>
              <a:r>
                <a:rPr lang="en-US" sz="1800" dirty="0">
                  <a:solidFill>
                    <a:schemeClr val="accent6"/>
                  </a:solidFill>
                </a:rPr>
                <a:t>I</a:t>
              </a:r>
              <a:r>
                <a:rPr lang="en-US" sz="1800" u="sng" dirty="0">
                  <a:solidFill>
                    <a:schemeClr val="accent6"/>
                  </a:solidFill>
                </a:rPr>
                <a:t>schi</a:t>
              </a:r>
              <a:r>
                <a:rPr lang="en-US" sz="1800" dirty="0">
                  <a:solidFill>
                    <a:schemeClr val="accent6"/>
                  </a:solidFill>
                </a:rPr>
                <a:t>al)</a:t>
              </a:r>
              <a:r>
                <a:rPr lang="en-US" sz="1800" kern="1200" dirty="0"/>
                <a:t> part of Adductor Magnus</a:t>
              </a:r>
            </a:p>
            <a:p>
              <a:pPr lvl="0" defTabSz="533400" rtl="1">
                <a:lnSpc>
                  <a:spcPct val="90000"/>
                </a:lnSpc>
                <a:spcBef>
                  <a:spcPct val="0"/>
                </a:spcBef>
                <a:spcAft>
                  <a:spcPct val="35000"/>
                </a:spcAft>
              </a:pPr>
              <a:r>
                <a:rPr lang="en-US" sz="1800" kern="1200" dirty="0"/>
                <a:t>2- Long head of </a:t>
              </a:r>
              <a:r>
                <a:rPr lang="en-US" sz="1800" u="sng" kern="1200" dirty="0"/>
                <a:t>Bi</a:t>
              </a:r>
              <a:r>
                <a:rPr lang="en-US" sz="1800" kern="1200" dirty="0"/>
                <a:t>ceps </a:t>
              </a:r>
              <a:r>
                <a:rPr lang="en-US" sz="1800" kern="1200" dirty="0" err="1"/>
                <a:t>Femoris</a:t>
              </a:r>
              <a:endParaRPr lang="en-US" sz="1800" kern="1200" dirty="0"/>
            </a:p>
            <a:p>
              <a:pPr lvl="0" defTabSz="533400" rtl="1">
                <a:lnSpc>
                  <a:spcPct val="90000"/>
                </a:lnSpc>
                <a:spcBef>
                  <a:spcPct val="0"/>
                </a:spcBef>
                <a:spcAft>
                  <a:spcPct val="35000"/>
                </a:spcAft>
              </a:pPr>
              <a:r>
                <a:rPr lang="en-US" sz="1800" kern="1200" dirty="0"/>
                <a:t>3- </a:t>
              </a:r>
              <a:r>
                <a:rPr lang="en-US" sz="1800" u="sng" kern="1200" dirty="0"/>
                <a:t>Sem</a:t>
              </a:r>
              <a:r>
                <a:rPr lang="en-US" sz="1800" kern="1200" dirty="0"/>
                <a:t>itendinosus</a:t>
              </a:r>
            </a:p>
            <a:p>
              <a:pPr lvl="0" defTabSz="533400" rtl="1">
                <a:lnSpc>
                  <a:spcPct val="90000"/>
                </a:lnSpc>
                <a:spcBef>
                  <a:spcPct val="0"/>
                </a:spcBef>
                <a:spcAft>
                  <a:spcPct val="35000"/>
                </a:spcAft>
              </a:pPr>
              <a:r>
                <a:rPr lang="en-US" sz="1800" kern="1200" dirty="0"/>
                <a:t>4- </a:t>
              </a:r>
              <a:r>
                <a:rPr lang="en-US" sz="1800" u="sng" kern="1200" dirty="0"/>
                <a:t>Sem</a:t>
              </a:r>
              <a:r>
                <a:rPr lang="en-US" sz="1800" kern="1200" dirty="0"/>
                <a:t>imembranosus</a:t>
              </a:r>
              <a:endParaRPr lang="ar-SA" sz="1800" kern="1200" dirty="0"/>
            </a:p>
          </p:txBody>
        </p:sp>
      </p:grpSp>
      <p:cxnSp>
        <p:nvCxnSpPr>
          <p:cNvPr id="9" name="Straight Arrow Connector 8"/>
          <p:cNvCxnSpPr>
            <a:cxnSpLocks/>
          </p:cNvCxnSpPr>
          <p:nvPr/>
        </p:nvCxnSpPr>
        <p:spPr>
          <a:xfrm flipV="1">
            <a:off x="8628403" y="2258099"/>
            <a:ext cx="857155" cy="10839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39338" y="4632827"/>
            <a:ext cx="864339" cy="369332"/>
          </a:xfrm>
          <a:prstGeom prst="rect">
            <a:avLst/>
          </a:prstGeom>
          <a:noFill/>
          <a:ln>
            <a:solidFill>
              <a:srgbClr val="FF0000"/>
            </a:solidFill>
            <a:prstDash val="dash"/>
          </a:ln>
        </p:spPr>
        <p:txBody>
          <a:bodyPr wrap="none" rtlCol="1">
            <a:spAutoFit/>
          </a:bodyPr>
          <a:lstStyle/>
          <a:p>
            <a:r>
              <a:rPr lang="en-US" sz="1800" dirty="0">
                <a:solidFill>
                  <a:srgbClr val="FF0000"/>
                </a:solidFill>
              </a:rPr>
              <a:t>except</a:t>
            </a:r>
            <a:endParaRPr lang="ar-SA" sz="1800" dirty="0">
              <a:solidFill>
                <a:srgbClr val="FF0000"/>
              </a:solidFill>
            </a:endParaRPr>
          </a:p>
        </p:txBody>
      </p:sp>
      <p:sp>
        <p:nvSpPr>
          <p:cNvPr id="11" name="TextBox 10"/>
          <p:cNvSpPr txBox="1"/>
          <p:nvPr/>
        </p:nvSpPr>
        <p:spPr>
          <a:xfrm>
            <a:off x="9380260" y="4769568"/>
            <a:ext cx="2422803" cy="646331"/>
          </a:xfrm>
          <a:prstGeom prst="rect">
            <a:avLst/>
          </a:prstGeom>
          <a:noFill/>
          <a:ln>
            <a:solidFill>
              <a:schemeClr val="accent3"/>
            </a:solidFill>
            <a:prstDash val="dash"/>
          </a:ln>
        </p:spPr>
        <p:txBody>
          <a:bodyPr wrap="square" rtlCol="1">
            <a:spAutoFit/>
          </a:bodyPr>
          <a:lstStyle/>
          <a:p>
            <a:r>
              <a:rPr lang="ar-SA" sz="1800" dirty="0">
                <a:solidFill>
                  <a:schemeClr val="accent3"/>
                </a:solidFill>
              </a:rPr>
              <a:t>للحفظ : </a:t>
            </a:r>
            <a:r>
              <a:rPr lang="en-US" sz="1800" dirty="0" err="1">
                <a:solidFill>
                  <a:schemeClr val="accent3"/>
                </a:solidFill>
              </a:rPr>
              <a:t>Hambi</a:t>
            </a:r>
            <a:r>
              <a:rPr lang="en-US" sz="1800" dirty="0">
                <a:solidFill>
                  <a:schemeClr val="accent3"/>
                </a:solidFill>
              </a:rPr>
              <a:t> skies on the same sea</a:t>
            </a:r>
            <a:endParaRPr lang="ar-SA" sz="1800" dirty="0">
              <a:solidFill>
                <a:schemeClr val="accent3"/>
              </a:solidFill>
            </a:endParaRPr>
          </a:p>
        </p:txBody>
      </p:sp>
      <p:sp>
        <p:nvSpPr>
          <p:cNvPr id="12" name="TextBox 11"/>
          <p:cNvSpPr txBox="1"/>
          <p:nvPr/>
        </p:nvSpPr>
        <p:spPr>
          <a:xfrm>
            <a:off x="7414767" y="4596968"/>
            <a:ext cx="864339" cy="369332"/>
          </a:xfrm>
          <a:prstGeom prst="rect">
            <a:avLst/>
          </a:prstGeom>
          <a:noFill/>
          <a:ln>
            <a:solidFill>
              <a:srgbClr val="FF0000"/>
            </a:solidFill>
            <a:prstDash val="dash"/>
          </a:ln>
        </p:spPr>
        <p:txBody>
          <a:bodyPr wrap="none" rtlCol="1">
            <a:spAutoFit/>
          </a:bodyPr>
          <a:lstStyle/>
          <a:p>
            <a:r>
              <a:rPr lang="en-US" sz="1800" dirty="0">
                <a:solidFill>
                  <a:srgbClr val="FF0000"/>
                </a:solidFill>
              </a:rPr>
              <a:t>except</a:t>
            </a:r>
            <a:endParaRPr lang="ar-SA" sz="1800" dirty="0">
              <a:solidFill>
                <a:srgbClr val="FF0000"/>
              </a:solidFill>
            </a:endParaRPr>
          </a:p>
        </p:txBody>
      </p:sp>
      <mc:AlternateContent xmlns:mc="http://schemas.openxmlformats.org/markup-compatibility/2006" xmlns:p14="http://schemas.microsoft.com/office/powerpoint/2010/main">
        <mc:Choice Requires="p14">
          <p:contentPart p14:bwMode="auto" r:id="rId8">
            <p14:nvContentPartPr>
              <p14:cNvPr id="8" name="حبر 7"/>
              <p14:cNvContentPartPr/>
              <p14:nvPr/>
            </p14:nvContentPartPr>
            <p14:xfrm>
              <a:off x="137766" y="5126223"/>
              <a:ext cx="772200" cy="14760"/>
            </p14:xfrm>
          </p:contentPart>
        </mc:Choice>
        <mc:Fallback xmlns="">
          <p:pic>
            <p:nvPicPr>
              <p:cNvPr id="8" name="حبر 7"/>
              <p:cNvPicPr/>
              <p:nvPr/>
            </p:nvPicPr>
            <p:blipFill>
              <a:blip r:embed="rId9"/>
              <a:stretch>
                <a:fillRect/>
              </a:stretch>
            </p:blipFill>
            <p:spPr>
              <a:xfrm>
                <a:off x="101766" y="5054223"/>
                <a:ext cx="844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حبر 13"/>
              <p14:cNvContentPartPr/>
              <p14:nvPr/>
            </p14:nvContentPartPr>
            <p14:xfrm>
              <a:off x="2291646" y="4941543"/>
              <a:ext cx="712440" cy="19080"/>
            </p14:xfrm>
          </p:contentPart>
        </mc:Choice>
        <mc:Fallback xmlns="">
          <p:pic>
            <p:nvPicPr>
              <p:cNvPr id="14" name="حبر 13"/>
              <p:cNvPicPr/>
              <p:nvPr/>
            </p:nvPicPr>
            <p:blipFill>
              <a:blip r:embed="rId11"/>
              <a:stretch>
                <a:fillRect/>
              </a:stretch>
            </p:blipFill>
            <p:spPr>
              <a:xfrm>
                <a:off x="2255646" y="4869543"/>
                <a:ext cx="784440" cy="163080"/>
              </a:xfrm>
              <a:prstGeom prst="rect">
                <a:avLst/>
              </a:prstGeom>
            </p:spPr>
          </p:pic>
        </mc:Fallback>
      </mc:AlternateContent>
    </p:spTree>
    <p:extLst>
      <p:ext uri="{BB962C8B-B14F-4D97-AF65-F5344CB8AC3E}">
        <p14:creationId xmlns:p14="http://schemas.microsoft.com/office/powerpoint/2010/main" val="86331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F66122-006-f085.jpg"/>
          <p:cNvPicPr>
            <a:picLocks noChangeAspect="1"/>
          </p:cNvPicPr>
          <p:nvPr/>
        </p:nvPicPr>
        <p:blipFill rotWithShape="1">
          <a:blip r:embed="rId2"/>
          <a:srcRect l="13462" r="35697" b="3030"/>
          <a:stretch/>
        </p:blipFill>
        <p:spPr>
          <a:xfrm>
            <a:off x="6869270" y="193092"/>
            <a:ext cx="1876503" cy="3189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ubtitle 2"/>
          <p:cNvSpPr>
            <a:spLocks noGrp="1"/>
          </p:cNvSpPr>
          <p:nvPr>
            <p:ph type="subTitle" idx="1"/>
          </p:nvPr>
        </p:nvSpPr>
        <p:spPr>
          <a:xfrm>
            <a:off x="284753" y="1298908"/>
            <a:ext cx="6340333" cy="5144312"/>
          </a:xfrm>
          <a:ln w="12700">
            <a:noFill/>
            <a:prstDash val="dash"/>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457200" indent="-457200" algn="l">
              <a:lnSpc>
                <a:spcPct val="120000"/>
              </a:lnSpc>
              <a:buFont typeface="Wingdings" pitchFamily="2" charset="2"/>
              <a:buChar char="Ø"/>
            </a:pPr>
            <a:r>
              <a:rPr lang="en-US" sz="2100" dirty="0">
                <a:solidFill>
                  <a:schemeClr val="tx1"/>
                </a:solidFill>
              </a:rPr>
              <a:t>Course: Bisect the popliteal fossa. </a:t>
            </a:r>
            <a:r>
              <a:rPr lang="en-US" sz="2100" dirty="0">
                <a:solidFill>
                  <a:srgbClr val="92D050"/>
                </a:solidFill>
              </a:rPr>
              <a:t>it is the most superficial structure in the popliteal fossa. </a:t>
            </a:r>
            <a:r>
              <a:rPr lang="ar-SA" sz="2100" dirty="0">
                <a:solidFill>
                  <a:srgbClr val="92D050"/>
                </a:solidFill>
              </a:rPr>
              <a:t>عشان كذا هي أكثر شيء ممكن ينقطع.</a:t>
            </a:r>
            <a:endParaRPr lang="en-US" sz="2100" dirty="0">
              <a:solidFill>
                <a:srgbClr val="92D050"/>
              </a:solidFill>
            </a:endParaRPr>
          </a:p>
          <a:p>
            <a:pPr algn="l">
              <a:lnSpc>
                <a:spcPct val="120000"/>
              </a:lnSpc>
            </a:pPr>
            <a:r>
              <a:rPr lang="en-US" sz="2100" dirty="0">
                <a:solidFill>
                  <a:schemeClr val="bg1">
                    <a:lumMod val="50000"/>
                  </a:schemeClr>
                </a:solidFill>
              </a:rPr>
              <a:t>recall</a:t>
            </a:r>
            <a:r>
              <a:rPr lang="en-US" sz="2100" dirty="0">
                <a:solidFill>
                  <a:srgbClr val="92D050"/>
                </a:solidFill>
              </a:rPr>
              <a:t>: ^while the deepest structure is the artery</a:t>
            </a:r>
          </a:p>
          <a:p>
            <a:pPr algn="l">
              <a:lnSpc>
                <a:spcPct val="120000"/>
              </a:lnSpc>
            </a:pPr>
            <a:endParaRPr lang="en-US" sz="2100" dirty="0">
              <a:solidFill>
                <a:srgbClr val="92D050"/>
              </a:solidFill>
            </a:endParaRPr>
          </a:p>
          <a:p>
            <a:pPr marL="457200" indent="-457200" algn="l">
              <a:lnSpc>
                <a:spcPct val="120000"/>
              </a:lnSpc>
              <a:buFont typeface="Wingdings" pitchFamily="2" charset="2"/>
              <a:buChar char="Ø"/>
              <a:defRPr/>
            </a:pPr>
            <a:r>
              <a:rPr lang="en-US" sz="2100" dirty="0">
                <a:solidFill>
                  <a:schemeClr val="tx1"/>
                </a:solidFill>
              </a:rPr>
              <a:t>Descends through popliteal fossa to </a:t>
            </a:r>
            <a:r>
              <a:rPr lang="en-US" sz="2100" dirty="0">
                <a:solidFill>
                  <a:srgbClr val="FF0000"/>
                </a:solidFill>
              </a:rPr>
              <a:t>posterior compartment</a:t>
            </a:r>
            <a:r>
              <a:rPr lang="en-US" sz="2100" dirty="0">
                <a:solidFill>
                  <a:schemeClr val="tx1"/>
                </a:solidFill>
              </a:rPr>
              <a:t> of leg, accompanied</a:t>
            </a:r>
            <a:r>
              <a:rPr lang="en-US" sz="2100" dirty="0">
                <a:solidFill>
                  <a:srgbClr val="FF0000"/>
                </a:solidFill>
              </a:rPr>
              <a:t> </a:t>
            </a:r>
            <a:r>
              <a:rPr lang="en-US" sz="2100" dirty="0">
                <a:solidFill>
                  <a:schemeClr val="tx1"/>
                </a:solidFill>
              </a:rPr>
              <a:t>with</a:t>
            </a:r>
            <a:r>
              <a:rPr lang="en-US" sz="2100" dirty="0">
                <a:solidFill>
                  <a:srgbClr val="FF0000"/>
                </a:solidFill>
              </a:rPr>
              <a:t> posterior </a:t>
            </a:r>
            <a:r>
              <a:rPr lang="en-US" sz="2100" dirty="0" err="1">
                <a:solidFill>
                  <a:srgbClr val="FF0000"/>
                </a:solidFill>
              </a:rPr>
              <a:t>tibial</a:t>
            </a:r>
            <a:r>
              <a:rPr lang="en-US" sz="2100" dirty="0">
                <a:solidFill>
                  <a:srgbClr val="FF0000"/>
                </a:solidFill>
              </a:rPr>
              <a:t> vessels.</a:t>
            </a:r>
          </a:p>
          <a:p>
            <a:pPr marL="457200" indent="-457200" algn="l">
              <a:lnSpc>
                <a:spcPct val="120000"/>
              </a:lnSpc>
              <a:buFont typeface="Wingdings" pitchFamily="2" charset="2"/>
              <a:buChar char="Ø"/>
              <a:defRPr/>
            </a:pPr>
            <a:endParaRPr lang="en-US" sz="2100" dirty="0">
              <a:solidFill>
                <a:srgbClr val="FF0000"/>
              </a:solidFill>
            </a:endParaRPr>
          </a:p>
          <a:p>
            <a:pPr marL="457200" indent="-457200" algn="l">
              <a:lnSpc>
                <a:spcPct val="120000"/>
              </a:lnSpc>
              <a:buFont typeface="Wingdings" pitchFamily="2" charset="2"/>
              <a:buChar char="Ø"/>
              <a:defRPr/>
            </a:pPr>
            <a:r>
              <a:rPr lang="en-US" sz="2100" dirty="0">
                <a:solidFill>
                  <a:schemeClr val="tx1"/>
                </a:solidFill>
              </a:rPr>
              <a:t>Passes </a:t>
            </a:r>
            <a:r>
              <a:rPr lang="en-US" sz="2100" dirty="0">
                <a:solidFill>
                  <a:srgbClr val="FF0000"/>
                </a:solidFill>
              </a:rPr>
              <a:t>deep to flexor retinaculum </a:t>
            </a:r>
            <a:r>
              <a:rPr lang="en-US" sz="2100" dirty="0">
                <a:solidFill>
                  <a:schemeClr val="tx1"/>
                </a:solidFill>
              </a:rPr>
              <a:t>(</a:t>
            </a:r>
            <a:r>
              <a:rPr lang="en-US" sz="2100" u="sng" dirty="0">
                <a:solidFill>
                  <a:schemeClr val="tx1"/>
                </a:solidFill>
              </a:rPr>
              <a:t>through</a:t>
            </a:r>
            <a:r>
              <a:rPr lang="en-US" sz="2100" dirty="0">
                <a:solidFill>
                  <a:schemeClr val="tx1"/>
                </a:solidFill>
              </a:rPr>
              <a:t> the </a:t>
            </a:r>
            <a:r>
              <a:rPr lang="en-US" sz="2100" dirty="0">
                <a:solidFill>
                  <a:schemeClr val="tx1"/>
                </a:solidFill>
                <a:effectLst>
                  <a:outerShdw blurRad="38100" dist="38100" dir="2700000" algn="tl">
                    <a:srgbClr val="000000">
                      <a:alpha val="43137"/>
                    </a:srgbClr>
                  </a:outerShdw>
                </a:effectLst>
              </a:rPr>
              <a:t>tarsal tunnel</a:t>
            </a:r>
            <a:r>
              <a:rPr lang="en-US" sz="2100" dirty="0">
                <a:solidFill>
                  <a:schemeClr val="tx1"/>
                </a:solidFill>
              </a:rPr>
              <a:t>, </a:t>
            </a:r>
            <a:r>
              <a:rPr lang="en-US" sz="2100" u="sng" dirty="0">
                <a:solidFill>
                  <a:srgbClr val="FF0000"/>
                </a:solidFill>
                <a:effectLst>
                  <a:outerShdw blurRad="38100" dist="38100" dir="2700000" algn="tl">
                    <a:srgbClr val="000000">
                      <a:alpha val="43137"/>
                    </a:srgbClr>
                  </a:outerShdw>
                </a:effectLst>
              </a:rPr>
              <a:t>behind</a:t>
            </a:r>
            <a:r>
              <a:rPr lang="en-US" sz="2100" dirty="0">
                <a:solidFill>
                  <a:srgbClr val="FF0000"/>
                </a:solidFill>
                <a:effectLst>
                  <a:outerShdw blurRad="38100" dist="38100" dir="2700000" algn="tl">
                    <a:srgbClr val="000000">
                      <a:alpha val="43137"/>
                    </a:srgbClr>
                  </a:outerShdw>
                </a:effectLst>
              </a:rPr>
              <a:t> medial malleolus</a:t>
            </a:r>
            <a:r>
              <a:rPr lang="en-US" sz="2100" dirty="0">
                <a:solidFill>
                  <a:schemeClr val="tx1"/>
                </a:solidFill>
              </a:rPr>
              <a:t>) to reach the sole of foot where it divides into 2 terminal branches </a:t>
            </a:r>
            <a:r>
              <a:rPr lang="en-US" sz="2100" dirty="0">
                <a:solidFill>
                  <a:srgbClr val="FF0000"/>
                </a:solidFill>
              </a:rPr>
              <a:t>(Medial &amp; Lateral planter nerves).</a:t>
            </a:r>
          </a:p>
          <a:p>
            <a:pPr marL="457200" indent="-457200" algn="l">
              <a:lnSpc>
                <a:spcPct val="120000"/>
              </a:lnSpc>
              <a:buFont typeface="Wingdings" pitchFamily="2" charset="2"/>
              <a:buChar char="Ø"/>
              <a:defRPr/>
            </a:pPr>
            <a:endParaRPr lang="en-US" sz="2100" dirty="0">
              <a:solidFill>
                <a:srgbClr val="FF0000"/>
              </a:solidFill>
            </a:endParaRPr>
          </a:p>
          <a:p>
            <a:pPr marL="457200" indent="-457200" algn="l">
              <a:lnSpc>
                <a:spcPct val="120000"/>
              </a:lnSpc>
              <a:buFont typeface="Wingdings" pitchFamily="2" charset="2"/>
              <a:buChar char="Ø"/>
              <a:defRPr/>
            </a:pPr>
            <a:r>
              <a:rPr lang="en-US" sz="2000" dirty="0">
                <a:effectLst>
                  <a:outerShdw blurRad="38100" dist="38100" dir="2700000" algn="tl">
                    <a:srgbClr val="000000">
                      <a:alpha val="43137"/>
                    </a:srgbClr>
                  </a:outerShdw>
                </a:effectLst>
              </a:rPr>
              <a:t>Muscular Branches: </a:t>
            </a:r>
            <a:r>
              <a:rPr lang="en-US" sz="2000" dirty="0">
                <a:solidFill>
                  <a:schemeClr val="bg1">
                    <a:lumMod val="50000"/>
                  </a:schemeClr>
                </a:solidFill>
                <a:effectLst>
                  <a:outerShdw blurRad="38100" dist="38100" dir="2700000" algn="tl">
                    <a:srgbClr val="000000">
                      <a:alpha val="43137"/>
                    </a:srgbClr>
                  </a:outerShdw>
                </a:effectLst>
              </a:rPr>
              <a:t>(in leg) +</a:t>
            </a:r>
            <a:r>
              <a:rPr lang="en-US" sz="2000" dirty="0">
                <a:solidFill>
                  <a:schemeClr val="bg1">
                    <a:lumMod val="50000"/>
                  </a:schemeClr>
                </a:solidFill>
              </a:rPr>
              <a:t> Hamstrings in thigh </a:t>
            </a:r>
            <a:endParaRPr lang="en-US" sz="2000" dirty="0">
              <a:solidFill>
                <a:schemeClr val="bg1">
                  <a:lumMod val="50000"/>
                </a:schemeClr>
              </a:solidFill>
              <a:effectLst>
                <a:outerShdw blurRad="38100" dist="38100" dir="2700000" algn="tl">
                  <a:srgbClr val="000000">
                    <a:alpha val="43137"/>
                  </a:srgbClr>
                </a:outerShdw>
              </a:effectLst>
            </a:endParaRPr>
          </a:p>
          <a:p>
            <a:pPr algn="l">
              <a:lnSpc>
                <a:spcPct val="120000"/>
              </a:lnSpc>
              <a:defRPr/>
            </a:pPr>
            <a:r>
              <a:rPr lang="en-US" sz="2000" dirty="0"/>
              <a:t>Muscles of </a:t>
            </a:r>
            <a:r>
              <a:rPr lang="en-US" sz="2000" dirty="0">
                <a:solidFill>
                  <a:srgbClr val="FF0000"/>
                </a:solidFill>
              </a:rPr>
              <a:t>posterior compartment of </a:t>
            </a:r>
            <a:r>
              <a:rPr lang="en-US" sz="2000" b="1" dirty="0">
                <a:solidFill>
                  <a:srgbClr val="FF0000"/>
                </a:solidFill>
              </a:rPr>
              <a:t>leg</a:t>
            </a:r>
            <a:r>
              <a:rPr lang="en-US" sz="2000" dirty="0"/>
              <a:t>:</a:t>
            </a:r>
          </a:p>
          <a:p>
            <a:pPr algn="l">
              <a:lnSpc>
                <a:spcPct val="120000"/>
              </a:lnSpc>
              <a:defRPr/>
            </a:pPr>
            <a:r>
              <a:rPr lang="en-US" sz="2000" dirty="0"/>
              <a:t>1- Planter flexors of ankle</a:t>
            </a:r>
          </a:p>
          <a:p>
            <a:pPr algn="l">
              <a:lnSpc>
                <a:spcPct val="120000"/>
              </a:lnSpc>
              <a:defRPr/>
            </a:pPr>
            <a:r>
              <a:rPr lang="en-US" sz="2000" dirty="0"/>
              <a:t>2- Flexors of toes </a:t>
            </a:r>
          </a:p>
          <a:p>
            <a:pPr algn="l">
              <a:lnSpc>
                <a:spcPct val="120000"/>
              </a:lnSpc>
              <a:defRPr/>
            </a:pPr>
            <a:r>
              <a:rPr lang="en-US" sz="2000" dirty="0"/>
              <a:t>3- ONE Invertor of foot (tibialis posterior).</a:t>
            </a:r>
          </a:p>
          <a:p>
            <a:pPr algn="l">
              <a:lnSpc>
                <a:spcPct val="120000"/>
              </a:lnSpc>
              <a:defRPr/>
            </a:pPr>
            <a:r>
              <a:rPr lang="en-US" sz="2000" dirty="0"/>
              <a:t>+ All Intrinsic muscles of </a:t>
            </a:r>
            <a:r>
              <a:rPr lang="en-US" sz="2000" dirty="0">
                <a:solidFill>
                  <a:srgbClr val="FF0000"/>
                </a:solidFill>
              </a:rPr>
              <a:t>sole</a:t>
            </a:r>
            <a:r>
              <a:rPr lang="en-US" sz="2000" dirty="0"/>
              <a:t>. </a:t>
            </a:r>
            <a:r>
              <a:rPr lang="en-US" sz="2000" dirty="0">
                <a:solidFill>
                  <a:srgbClr val="92D050"/>
                </a:solidFill>
              </a:rPr>
              <a:t>(by medial &amp; lateral branches)</a:t>
            </a:r>
            <a:endParaRPr lang="en-US" sz="2100" dirty="0">
              <a:solidFill>
                <a:srgbClr val="92D050"/>
              </a:solidFill>
            </a:endParaRPr>
          </a:p>
          <a:p>
            <a:pPr algn="l">
              <a:lnSpc>
                <a:spcPct val="120000"/>
              </a:lnSpc>
              <a:buClr>
                <a:schemeClr val="accent3"/>
              </a:buClr>
              <a:defRPr/>
            </a:pPr>
            <a:endParaRPr lang="en-US" dirty="0">
              <a:solidFill>
                <a:srgbClr val="FF0000"/>
              </a:solidFill>
            </a:endParaRPr>
          </a:p>
        </p:txBody>
      </p:sp>
      <p:pic>
        <p:nvPicPr>
          <p:cNvPr id="5" name="Picture 2" descr="C:\Documents and Settings\User\My Documents\Student Gray\6. Lower limb\F66122-006-f120.jpg"/>
          <p:cNvPicPr>
            <a:picLocks noChangeAspect="1" noChangeArrowheads="1"/>
          </p:cNvPicPr>
          <p:nvPr/>
        </p:nvPicPr>
        <p:blipFill>
          <a:blip r:embed="rId3">
            <a:extLst>
              <a:ext uri="{28A0092B-C50C-407E-A947-70E740481C1C}">
                <a14:useLocalDpi xmlns:a14="http://schemas.microsoft.com/office/drawing/2010/main" val="0"/>
              </a:ext>
            </a:extLst>
          </a:blip>
          <a:srcRect l="12383" r="13324" b="32391"/>
          <a:stretch>
            <a:fillRect/>
          </a:stretch>
        </p:blipFill>
        <p:spPr bwMode="auto">
          <a:xfrm>
            <a:off x="8989957" y="598096"/>
            <a:ext cx="1769827" cy="255005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29409"/>
            <a:ext cx="10515600" cy="93737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effectLst>
                  <a:outerShdw blurRad="38100" dist="38100" dir="2700000" algn="tl">
                    <a:srgbClr val="000000">
                      <a:alpha val="43137"/>
                    </a:srgbClr>
                  </a:outerShdw>
                </a:effectLst>
              </a:rPr>
              <a:t>Branches of Sciatic Nerve</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2-</a:t>
            </a:r>
            <a:r>
              <a:rPr lang="en-US" sz="3200" dirty="0"/>
              <a:t> </a:t>
            </a:r>
            <a:r>
              <a:rPr lang="en-US" sz="3200" dirty="0" err="1">
                <a:effectLst>
                  <a:outerShdw blurRad="38100" dist="38100" dir="2700000" algn="tl">
                    <a:srgbClr val="000000">
                      <a:alpha val="43137"/>
                    </a:srgbClr>
                  </a:outerShdw>
                </a:effectLst>
              </a:rPr>
              <a:t>Tibial</a:t>
            </a:r>
            <a:r>
              <a:rPr lang="en-US" sz="3200" dirty="0">
                <a:effectLst>
                  <a:outerShdw blurRad="38100" dist="38100" dir="2700000" algn="tl">
                    <a:srgbClr val="000000">
                      <a:alpha val="43137"/>
                    </a:srgbClr>
                  </a:outerShdw>
                </a:effectLst>
              </a:rPr>
              <a:t> nerve </a:t>
            </a:r>
            <a:endParaRPr lang="ar-SA" sz="3200" dirty="0"/>
          </a:p>
        </p:txBody>
      </p:sp>
      <p:pic>
        <p:nvPicPr>
          <p:cNvPr id="7" name="Picture 2" descr="C:\Users\galmadani\Desktop\Documents\Documents\Student Gray\6. Lower limb\F66122-006-f082.jpg"/>
          <p:cNvPicPr>
            <a:picLocks noChangeAspect="1" noChangeArrowheads="1"/>
          </p:cNvPicPr>
          <p:nvPr/>
        </p:nvPicPr>
        <p:blipFill>
          <a:blip r:embed="rId4">
            <a:extLst>
              <a:ext uri="{28A0092B-C50C-407E-A947-70E740481C1C}">
                <a14:useLocalDpi xmlns:a14="http://schemas.microsoft.com/office/drawing/2010/main" val="0"/>
              </a:ext>
            </a:extLst>
          </a:blip>
          <a:srcRect b="2188"/>
          <a:stretch>
            <a:fillRect/>
          </a:stretch>
        </p:blipFill>
        <p:spPr bwMode="auto">
          <a:xfrm>
            <a:off x="6697654" y="3616839"/>
            <a:ext cx="4315159" cy="3174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5">
            <p14:nvContentPartPr>
              <p14:cNvPr id="16" name="حبر 15"/>
              <p14:cNvContentPartPr/>
              <p14:nvPr/>
            </p14:nvContentPartPr>
            <p14:xfrm>
              <a:off x="10300995" y="2512208"/>
              <a:ext cx="355320" cy="5400"/>
            </p14:xfrm>
          </p:contentPart>
        </mc:Choice>
        <mc:Fallback xmlns="">
          <p:pic>
            <p:nvPicPr>
              <p:cNvPr id="16" name="حبر 15"/>
              <p:cNvPicPr/>
              <p:nvPr/>
            </p:nvPicPr>
            <p:blipFill>
              <a:blip r:embed="rId6"/>
              <a:stretch>
                <a:fillRect/>
              </a:stretch>
            </p:blipFill>
            <p:spPr>
              <a:xfrm>
                <a:off x="10264995" y="2440208"/>
                <a:ext cx="427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حبر 17"/>
              <p14:cNvContentPartPr/>
              <p14:nvPr/>
            </p14:nvContentPartPr>
            <p14:xfrm>
              <a:off x="9141435" y="2511848"/>
              <a:ext cx="336960" cy="15120"/>
            </p14:xfrm>
          </p:contentPart>
        </mc:Choice>
        <mc:Fallback xmlns="">
          <p:pic>
            <p:nvPicPr>
              <p:cNvPr id="18" name="حبر 17"/>
              <p:cNvPicPr/>
              <p:nvPr/>
            </p:nvPicPr>
            <p:blipFill>
              <a:blip r:embed="rId8"/>
              <a:stretch>
                <a:fillRect/>
              </a:stretch>
            </p:blipFill>
            <p:spPr>
              <a:xfrm>
                <a:off x="9105396" y="2439848"/>
                <a:ext cx="409037" cy="159120"/>
              </a:xfrm>
              <a:prstGeom prst="rect">
                <a:avLst/>
              </a:prstGeom>
            </p:spPr>
          </p:pic>
        </mc:Fallback>
      </mc:AlternateContent>
    </p:spTree>
    <p:extLst>
      <p:ext uri="{BB962C8B-B14F-4D97-AF65-F5344CB8AC3E}">
        <p14:creationId xmlns:p14="http://schemas.microsoft.com/office/powerpoint/2010/main" val="172410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movement of foot‬‏"/>
          <p:cNvPicPr>
            <a:picLocks noChangeAspect="1" noChangeArrowheads="1"/>
          </p:cNvPicPr>
          <p:nvPr/>
        </p:nvPicPr>
        <p:blipFill rotWithShape="1">
          <a:blip r:embed="rId2">
            <a:extLst>
              <a:ext uri="{28A0092B-C50C-407E-A947-70E740481C1C}">
                <a14:useLocalDpi xmlns:a14="http://schemas.microsoft.com/office/drawing/2010/main" val="0"/>
              </a:ext>
            </a:extLst>
          </a:blip>
          <a:srcRect l="50228" t="20354" r="1" b="10913"/>
          <a:stretch/>
        </p:blipFill>
        <p:spPr bwMode="auto">
          <a:xfrm>
            <a:off x="5649888" y="5241659"/>
            <a:ext cx="1450184" cy="16163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0154" y="1454269"/>
            <a:ext cx="6589893" cy="5219700"/>
          </a:xfrm>
          <a:noFill/>
          <a:ln>
            <a:noFill/>
            <a:prstDash val="sysDash"/>
          </a:ln>
        </p:spPr>
        <p:style>
          <a:lnRef idx="2">
            <a:schemeClr val="dk1"/>
          </a:lnRef>
          <a:fillRef idx="1">
            <a:schemeClr val="lt1"/>
          </a:fillRef>
          <a:effectRef idx="0">
            <a:schemeClr val="dk1"/>
          </a:effectRef>
          <a:fontRef idx="minor">
            <a:schemeClr val="dk1"/>
          </a:fontRef>
        </p:style>
        <p:txBody>
          <a:bodyPr>
            <a:noAutofit/>
          </a:bodyPr>
          <a:lstStyle/>
          <a:p>
            <a:pPr>
              <a:buFont typeface="Wingdings" pitchFamily="2" charset="2"/>
              <a:buChar char="Ø"/>
            </a:pPr>
            <a:r>
              <a:rPr lang="en-US" sz="1800" dirty="0">
                <a:effectLst>
                  <a:outerShdw blurRad="38100" dist="38100" dir="2700000" algn="tl">
                    <a:srgbClr val="000000">
                      <a:alpha val="43137"/>
                    </a:srgbClr>
                  </a:outerShdw>
                </a:effectLst>
              </a:rPr>
              <a:t>Course</a:t>
            </a:r>
            <a:r>
              <a:rPr lang="en-US" sz="1800" dirty="0"/>
              <a:t>:</a:t>
            </a:r>
          </a:p>
          <a:p>
            <a:pPr marL="0" indent="0">
              <a:buNone/>
            </a:pPr>
            <a:r>
              <a:rPr lang="en-US" sz="1800" dirty="0"/>
              <a:t>- Leaves the lateral angle of popliteal fossa &amp; turns </a:t>
            </a:r>
            <a:r>
              <a:rPr lang="en-US" sz="1800" dirty="0">
                <a:solidFill>
                  <a:schemeClr val="tx1"/>
                </a:solidFill>
              </a:rPr>
              <a:t>around the </a:t>
            </a:r>
            <a:r>
              <a:rPr lang="en-US" sz="1800" dirty="0"/>
              <a:t>lateral aspect of </a:t>
            </a:r>
            <a:r>
              <a:rPr lang="en-US" sz="1800" b="1" u="sng" dirty="0"/>
              <a:t>neck of fibula</a:t>
            </a:r>
            <a:r>
              <a:rPr lang="en-US" sz="1800" dirty="0">
                <a:effectLst>
                  <a:outerShdw blurRad="38100" dist="38100" dir="2700000" algn="tl">
                    <a:srgbClr val="000000">
                      <a:alpha val="43137"/>
                    </a:srgbClr>
                  </a:outerShdw>
                </a:effectLst>
              </a:rPr>
              <a:t>, </a:t>
            </a:r>
            <a:r>
              <a:rPr lang="en-US" sz="1800" dirty="0">
                <a:solidFill>
                  <a:srgbClr val="FF0000"/>
                </a:solidFill>
              </a:rPr>
              <a:t>(Dangerous Position) </a:t>
            </a:r>
            <a:r>
              <a:rPr lang="ar-SA" sz="1800" dirty="0">
                <a:solidFill>
                  <a:srgbClr val="92D050"/>
                </a:solidFill>
              </a:rPr>
              <a:t>لأن هذا المكان غير متغطي بعضلات!</a:t>
            </a:r>
            <a:endParaRPr lang="en-US" sz="1800" dirty="0">
              <a:solidFill>
                <a:srgbClr val="92D050"/>
              </a:solidFill>
            </a:endParaRPr>
          </a:p>
          <a:p>
            <a:pPr marL="0" indent="0">
              <a:buNone/>
            </a:pPr>
            <a:r>
              <a:rPr lang="en-US" sz="1800" dirty="0"/>
              <a:t>- Then divides into:</a:t>
            </a:r>
          </a:p>
          <a:p>
            <a:pPr marL="0" indent="0">
              <a:buClr>
                <a:srgbClr val="FF0000"/>
              </a:buClr>
              <a:buNone/>
              <a:defRPr/>
            </a:pPr>
            <a:r>
              <a:rPr lang="en-US" sz="1800" b="1" dirty="0">
                <a:solidFill>
                  <a:schemeClr val="tx1"/>
                </a:solidFill>
              </a:rPr>
              <a:t>1- </a:t>
            </a:r>
            <a:r>
              <a:rPr lang="en-US" sz="1800" b="1" u="sng" dirty="0">
                <a:solidFill>
                  <a:schemeClr val="tx1"/>
                </a:solidFill>
              </a:rPr>
              <a:t>Superficial </a:t>
            </a:r>
            <a:r>
              <a:rPr lang="en-US" sz="1800" b="1" u="sng" dirty="0" err="1">
                <a:solidFill>
                  <a:schemeClr val="tx1"/>
                </a:solidFill>
              </a:rPr>
              <a:t>peroneal</a:t>
            </a:r>
            <a:r>
              <a:rPr lang="en-US" sz="1800" u="sng" dirty="0">
                <a:solidFill>
                  <a:schemeClr val="tx1"/>
                </a:solidFill>
              </a:rPr>
              <a:t> </a:t>
            </a:r>
            <a:r>
              <a:rPr lang="en-US" sz="1800" dirty="0">
                <a:solidFill>
                  <a:schemeClr val="tx1"/>
                </a:solidFill>
              </a:rPr>
              <a:t>or </a:t>
            </a:r>
            <a:r>
              <a:rPr lang="en-US" sz="1800" i="1" dirty="0">
                <a:solidFill>
                  <a:schemeClr val="tx1"/>
                </a:solidFill>
              </a:rPr>
              <a:t>(</a:t>
            </a:r>
            <a:r>
              <a:rPr lang="en-US" sz="1800" i="1" dirty="0" err="1">
                <a:solidFill>
                  <a:schemeClr val="tx1"/>
                </a:solidFill>
              </a:rPr>
              <a:t>Musculocutaneous</a:t>
            </a:r>
            <a:r>
              <a:rPr lang="en-US" sz="1800" i="1" dirty="0">
                <a:solidFill>
                  <a:schemeClr val="tx1"/>
                </a:solidFill>
              </a:rPr>
              <a:t>) : </a:t>
            </a:r>
          </a:p>
          <a:p>
            <a:pPr marL="514350" indent="-514350">
              <a:buClr>
                <a:schemeClr val="accent3"/>
              </a:buClr>
              <a:buNone/>
              <a:defRPr/>
            </a:pPr>
            <a:r>
              <a:rPr lang="en-US" sz="1800" i="1" dirty="0"/>
              <a:t>      </a:t>
            </a:r>
            <a:r>
              <a:rPr lang="en-US" sz="1800" dirty="0"/>
              <a:t>to supply the </a:t>
            </a:r>
            <a:r>
              <a:rPr lang="en-US" sz="1800" dirty="0">
                <a:solidFill>
                  <a:srgbClr val="FF0000"/>
                </a:solidFill>
              </a:rPr>
              <a:t>Lateral</a:t>
            </a:r>
            <a:r>
              <a:rPr lang="en-US" sz="1800" dirty="0"/>
              <a:t> compartment of  the leg.</a:t>
            </a:r>
          </a:p>
          <a:p>
            <a:pPr marL="0" indent="0">
              <a:buNone/>
              <a:defRPr/>
            </a:pPr>
            <a:r>
              <a:rPr lang="en-US" sz="1800" b="1" dirty="0">
                <a:solidFill>
                  <a:schemeClr val="tx1"/>
                </a:solidFill>
              </a:rPr>
              <a:t>2- </a:t>
            </a:r>
            <a:r>
              <a:rPr lang="en-US" sz="1800" b="1" u="sng" dirty="0">
                <a:solidFill>
                  <a:schemeClr val="tx1"/>
                </a:solidFill>
              </a:rPr>
              <a:t>Deep </a:t>
            </a:r>
            <a:r>
              <a:rPr lang="en-US" sz="1800" b="1" u="sng" dirty="0" err="1">
                <a:solidFill>
                  <a:schemeClr val="tx1"/>
                </a:solidFill>
              </a:rPr>
              <a:t>peroneal</a:t>
            </a:r>
            <a:r>
              <a:rPr lang="en-US" sz="1800" b="1" u="sng" dirty="0">
                <a:solidFill>
                  <a:schemeClr val="tx1"/>
                </a:solidFill>
              </a:rPr>
              <a:t> </a:t>
            </a:r>
            <a:r>
              <a:rPr lang="en-US" sz="1800" dirty="0">
                <a:solidFill>
                  <a:schemeClr val="tx1"/>
                </a:solidFill>
              </a:rPr>
              <a:t>or</a:t>
            </a:r>
            <a:r>
              <a:rPr lang="en-US" sz="1800" dirty="0">
                <a:solidFill>
                  <a:schemeClr val="tx1"/>
                </a:solidFill>
                <a:effectLst>
                  <a:outerShdw blurRad="38100" dist="38100" dir="2700000" algn="tl">
                    <a:srgbClr val="000000">
                      <a:alpha val="43137"/>
                    </a:srgbClr>
                  </a:outerShdw>
                </a:effectLst>
              </a:rPr>
              <a:t> </a:t>
            </a:r>
            <a:r>
              <a:rPr lang="en-US" sz="1800" i="1" dirty="0">
                <a:solidFill>
                  <a:schemeClr val="tx1"/>
                </a:solidFill>
              </a:rPr>
              <a:t>(Anterior </a:t>
            </a:r>
            <a:r>
              <a:rPr lang="en-US" sz="1800" i="1" dirty="0" err="1">
                <a:solidFill>
                  <a:schemeClr val="tx1"/>
                </a:solidFill>
              </a:rPr>
              <a:t>Tibial</a:t>
            </a:r>
            <a:r>
              <a:rPr lang="en-US" sz="1800" i="1" dirty="0">
                <a:solidFill>
                  <a:schemeClr val="tx1"/>
                </a:solidFill>
              </a:rPr>
              <a:t>)</a:t>
            </a:r>
            <a:r>
              <a:rPr lang="en-US" sz="1800" dirty="0">
                <a:solidFill>
                  <a:schemeClr val="tx1"/>
                </a:solidFill>
              </a:rPr>
              <a:t>:</a:t>
            </a:r>
          </a:p>
          <a:p>
            <a:pPr marL="0" indent="0">
              <a:buNone/>
              <a:defRPr/>
            </a:pPr>
            <a:r>
              <a:rPr lang="en-US" sz="1800" dirty="0">
                <a:solidFill>
                  <a:schemeClr val="tx1"/>
                </a:solidFill>
              </a:rPr>
              <a:t>     </a:t>
            </a:r>
            <a:r>
              <a:rPr lang="en-US" sz="1800" dirty="0"/>
              <a:t>to supply the </a:t>
            </a:r>
            <a:r>
              <a:rPr lang="en-US" sz="1800" dirty="0">
                <a:solidFill>
                  <a:srgbClr val="FF0000"/>
                </a:solidFill>
              </a:rPr>
              <a:t>Anterior</a:t>
            </a:r>
            <a:r>
              <a:rPr lang="en-US" sz="1800" dirty="0"/>
              <a:t> compartment of  the leg.</a:t>
            </a:r>
          </a:p>
          <a:p>
            <a:pPr marL="0" indent="0">
              <a:buNone/>
              <a:defRPr/>
            </a:pPr>
            <a:endParaRPr lang="en-US" sz="1800" dirty="0"/>
          </a:p>
          <a:p>
            <a:pPr>
              <a:buClr>
                <a:schemeClr val="tx1"/>
              </a:buClr>
              <a:buFont typeface="Wingdings" pitchFamily="2" charset="2"/>
              <a:buChar char="Ø"/>
              <a:defRPr/>
            </a:pPr>
            <a:r>
              <a:rPr lang="en-US" sz="1800" dirty="0">
                <a:effectLst>
                  <a:outerShdw blurRad="38100" dist="38100" dir="2700000" algn="tl">
                    <a:srgbClr val="000000">
                      <a:alpha val="43137"/>
                    </a:srgbClr>
                  </a:outerShdw>
                </a:effectLst>
              </a:rPr>
              <a:t>Muscular Branches: </a:t>
            </a:r>
            <a:r>
              <a:rPr lang="en-US" sz="1800" dirty="0">
                <a:solidFill>
                  <a:schemeClr val="bg1">
                    <a:lumMod val="50000"/>
                  </a:schemeClr>
                </a:solidFill>
                <a:effectLst>
                  <a:outerShdw blurRad="38100" dist="38100" dir="2700000" algn="tl">
                    <a:srgbClr val="000000">
                      <a:alpha val="43137"/>
                    </a:srgbClr>
                  </a:outerShdw>
                </a:effectLst>
              </a:rPr>
              <a:t>(+</a:t>
            </a:r>
            <a:r>
              <a:rPr lang="en-US" sz="1800" dirty="0">
                <a:solidFill>
                  <a:schemeClr val="bg1">
                    <a:lumMod val="50000"/>
                  </a:schemeClr>
                </a:solidFill>
              </a:rPr>
              <a:t> short head of biceps)</a:t>
            </a:r>
            <a:endParaRPr lang="en-US" sz="1800" dirty="0">
              <a:solidFill>
                <a:schemeClr val="bg1">
                  <a:lumMod val="50000"/>
                </a:schemeClr>
              </a:solidFill>
              <a:effectLst>
                <a:outerShdw blurRad="38100" dist="38100" dir="2700000" algn="tl">
                  <a:srgbClr val="000000">
                    <a:alpha val="43137"/>
                  </a:srgbClr>
                </a:outerShdw>
              </a:effectLst>
            </a:endParaRPr>
          </a:p>
          <a:p>
            <a:pPr marL="0" indent="0">
              <a:buNone/>
              <a:defRPr/>
            </a:pPr>
            <a:r>
              <a:rPr lang="en-US" sz="1800" dirty="0">
                <a:solidFill>
                  <a:schemeClr val="tx1"/>
                </a:solidFill>
              </a:rPr>
              <a:t> Muscles of </a:t>
            </a:r>
            <a:r>
              <a:rPr lang="en-US" sz="1800" dirty="0">
                <a:solidFill>
                  <a:srgbClr val="FF0000"/>
                </a:solidFill>
              </a:rPr>
              <a:t>anterior &amp; lateral </a:t>
            </a:r>
            <a:r>
              <a:rPr lang="en-US" sz="1800" dirty="0">
                <a:solidFill>
                  <a:schemeClr val="tx1"/>
                </a:solidFill>
              </a:rPr>
              <a:t>compartments of </a:t>
            </a:r>
            <a:r>
              <a:rPr lang="en-US" sz="1800" b="1" dirty="0">
                <a:solidFill>
                  <a:schemeClr val="tx1"/>
                </a:solidFill>
              </a:rPr>
              <a:t>leg</a:t>
            </a:r>
            <a:r>
              <a:rPr lang="en-US" sz="1800" dirty="0">
                <a:solidFill>
                  <a:schemeClr val="tx1"/>
                </a:solidFill>
              </a:rPr>
              <a:t>:</a:t>
            </a:r>
          </a:p>
          <a:p>
            <a:pPr marL="0" indent="0">
              <a:buNone/>
              <a:defRPr/>
            </a:pPr>
            <a:r>
              <a:rPr lang="en-US" sz="1800" dirty="0">
                <a:solidFill>
                  <a:schemeClr val="tx1"/>
                </a:solidFill>
              </a:rPr>
              <a:t>1- </a:t>
            </a:r>
            <a:r>
              <a:rPr lang="en-US" sz="1800" dirty="0" err="1">
                <a:solidFill>
                  <a:schemeClr val="tx1"/>
                </a:solidFill>
              </a:rPr>
              <a:t>Dorsi</a:t>
            </a:r>
            <a:r>
              <a:rPr lang="en-US" sz="1800" dirty="0">
                <a:solidFill>
                  <a:schemeClr val="tx1"/>
                </a:solidFill>
              </a:rPr>
              <a:t> flexors of ankle,</a:t>
            </a:r>
          </a:p>
          <a:p>
            <a:pPr marL="0" indent="0">
              <a:buNone/>
              <a:defRPr/>
            </a:pPr>
            <a:r>
              <a:rPr lang="en-US" sz="1800" dirty="0">
                <a:solidFill>
                  <a:schemeClr val="tx1"/>
                </a:solidFill>
              </a:rPr>
              <a:t>2- Extensors of toes,</a:t>
            </a:r>
          </a:p>
          <a:p>
            <a:pPr marL="0" indent="0">
              <a:buNone/>
              <a:defRPr/>
            </a:pPr>
            <a:r>
              <a:rPr lang="en-US" sz="1800" dirty="0">
                <a:solidFill>
                  <a:schemeClr val="tx1"/>
                </a:solidFill>
              </a:rPr>
              <a:t>3- </a:t>
            </a:r>
            <a:r>
              <a:rPr lang="en-US" sz="1800" dirty="0" err="1">
                <a:solidFill>
                  <a:schemeClr val="tx1"/>
                </a:solidFill>
              </a:rPr>
              <a:t>Evertors</a:t>
            </a:r>
            <a:r>
              <a:rPr lang="en-US" sz="1800" dirty="0">
                <a:solidFill>
                  <a:schemeClr val="tx1"/>
                </a:solidFill>
              </a:rPr>
              <a:t> of foot.</a:t>
            </a:r>
          </a:p>
          <a:p>
            <a:endParaRPr lang="en-US" sz="1800" dirty="0"/>
          </a:p>
          <a:p>
            <a:pPr marL="514350" indent="-514350">
              <a:buClr>
                <a:schemeClr val="accent3"/>
              </a:buClr>
              <a:buNone/>
              <a:defRPr/>
            </a:pPr>
            <a:endParaRPr lang="en-US" sz="1800" dirty="0"/>
          </a:p>
          <a:p>
            <a:pPr marL="274320" indent="-274320">
              <a:buClr>
                <a:schemeClr val="accent3"/>
              </a:buClr>
              <a:buNone/>
              <a:defRPr/>
            </a:pPr>
            <a:endParaRPr lang="en-US" sz="2400" dirty="0">
              <a:effectLst>
                <a:outerShdw blurRad="38100" dist="38100" dir="2700000" algn="tl">
                  <a:srgbClr val="000000">
                    <a:alpha val="43137"/>
                  </a:srgbClr>
                </a:outerShdw>
              </a:effectLst>
            </a:endParaRPr>
          </a:p>
          <a:p>
            <a:pPr>
              <a:buFont typeface="Wingdings" pitchFamily="2" charset="2"/>
              <a:buChar char="Ø"/>
            </a:pPr>
            <a:endParaRPr lang="en-US" sz="2400" dirty="0"/>
          </a:p>
        </p:txBody>
      </p:sp>
      <p:pic>
        <p:nvPicPr>
          <p:cNvPr id="4" name="Picture 2" descr="C:\Documents and Settings\User\My Documents\Student Gray\6. Lower limb\F66122-006-f020.jpg"/>
          <p:cNvPicPr>
            <a:picLocks noChangeAspect="1" noChangeArrowheads="1"/>
          </p:cNvPicPr>
          <p:nvPr/>
        </p:nvPicPr>
        <p:blipFill>
          <a:blip r:embed="rId3">
            <a:extLst>
              <a:ext uri="{28A0092B-C50C-407E-A947-70E740481C1C}">
                <a14:useLocalDpi xmlns:a14="http://schemas.microsoft.com/office/drawing/2010/main" val="0"/>
              </a:ext>
            </a:extLst>
          </a:blip>
          <a:srcRect l="16216" r="16216" b="3520"/>
          <a:stretch>
            <a:fillRect/>
          </a:stretch>
        </p:blipFill>
        <p:spPr>
          <a:xfrm>
            <a:off x="9338982" y="297803"/>
            <a:ext cx="2635799" cy="4001510"/>
          </a:xfrm>
          <a:prstGeom prst="rect">
            <a:avLst/>
          </a:prstGeom>
        </p:spPr>
      </p:pic>
      <p:pic>
        <p:nvPicPr>
          <p:cNvPr id="7" name="Picture 5" descr="C:\Users\Administrator\Pictures\Picture10.jpg"/>
          <p:cNvPicPr>
            <a:picLocks noChangeAspect="1" noChangeArrowheads="1"/>
          </p:cNvPicPr>
          <p:nvPr/>
        </p:nvPicPr>
        <p:blipFill rotWithShape="1">
          <a:blip r:embed="rId4">
            <a:extLst>
              <a:ext uri="{28A0092B-C50C-407E-A947-70E740481C1C}">
                <a14:useLocalDpi xmlns:a14="http://schemas.microsoft.com/office/drawing/2010/main" val="0"/>
              </a:ext>
            </a:extLst>
          </a:blip>
          <a:srcRect l="2644" t="1431" r="3306" b="2644"/>
          <a:stretch/>
        </p:blipFill>
        <p:spPr bwMode="auto">
          <a:xfrm>
            <a:off x="7631723" y="2628900"/>
            <a:ext cx="2417886" cy="3886200"/>
          </a:xfrm>
          <a:prstGeom prst="rect">
            <a:avLst/>
          </a:prstGeom>
          <a:ln>
            <a:noFill/>
          </a:ln>
          <a:extLst/>
        </p:spPr>
      </p:pic>
      <p:sp>
        <p:nvSpPr>
          <p:cNvPr id="6" name="Title 1"/>
          <p:cNvSpPr txBox="1">
            <a:spLocks/>
          </p:cNvSpPr>
          <p:nvPr/>
        </p:nvSpPr>
        <p:spPr>
          <a:xfrm>
            <a:off x="0" y="129409"/>
            <a:ext cx="10515600" cy="93737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effectLst>
                  <a:outerShdw blurRad="38100" dist="38100" dir="2700000" algn="tl">
                    <a:srgbClr val="000000">
                      <a:alpha val="43137"/>
                    </a:srgbClr>
                  </a:outerShdw>
                </a:effectLst>
              </a:rPr>
              <a:t>Branches of Sciatic Nerve</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3-</a:t>
            </a:r>
            <a:r>
              <a:rPr lang="en-US" sz="3200" dirty="0"/>
              <a:t> </a:t>
            </a:r>
            <a:r>
              <a:rPr lang="en-US" sz="3200" dirty="0">
                <a:effectLst>
                  <a:outerShdw blurRad="38100" dist="38100" dir="2700000" algn="tl">
                    <a:srgbClr val="000000">
                      <a:alpha val="43137"/>
                    </a:srgbClr>
                  </a:outerShdw>
                </a:effectLst>
              </a:rPr>
              <a:t>Common Peroneal (Fibular) Nerve</a:t>
            </a:r>
            <a:endParaRPr lang="ar-SA" sz="3200" dirty="0"/>
          </a:p>
        </p:txBody>
      </p:sp>
      <mc:AlternateContent xmlns:mc="http://schemas.openxmlformats.org/markup-compatibility/2006" xmlns:p14="http://schemas.microsoft.com/office/powerpoint/2010/main">
        <mc:Choice Requires="p14">
          <p:contentPart p14:bwMode="auto" r:id="rId5">
            <p14:nvContentPartPr>
              <p14:cNvPr id="8" name="حبر 7"/>
              <p14:cNvContentPartPr/>
              <p14:nvPr/>
            </p14:nvContentPartPr>
            <p14:xfrm>
              <a:off x="6724811" y="6584927"/>
              <a:ext cx="256680" cy="27720"/>
            </p14:xfrm>
          </p:contentPart>
        </mc:Choice>
        <mc:Fallback xmlns="">
          <p:pic>
            <p:nvPicPr>
              <p:cNvPr id="8" name="حبر 7"/>
              <p:cNvPicPr/>
              <p:nvPr/>
            </p:nvPicPr>
            <p:blipFill>
              <a:blip r:embed="rId7"/>
              <a:stretch>
                <a:fillRect/>
              </a:stretch>
            </p:blipFill>
            <p:spPr>
              <a:xfrm>
                <a:off x="6688811" y="6512927"/>
                <a:ext cx="328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حبر 16"/>
              <p14:cNvContentPartPr/>
              <p14:nvPr/>
            </p14:nvContentPartPr>
            <p14:xfrm>
              <a:off x="8643736" y="3612980"/>
              <a:ext cx="492120" cy="27360"/>
            </p14:xfrm>
          </p:contentPart>
        </mc:Choice>
        <mc:Fallback xmlns="">
          <p:pic>
            <p:nvPicPr>
              <p:cNvPr id="17" name="حبر 16"/>
              <p:cNvPicPr/>
              <p:nvPr/>
            </p:nvPicPr>
            <p:blipFill>
              <a:blip r:embed="rId9"/>
              <a:stretch>
                <a:fillRect/>
              </a:stretch>
            </p:blipFill>
            <p:spPr>
              <a:xfrm>
                <a:off x="8607762" y="3540020"/>
                <a:ext cx="564067" cy="17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حبر 17"/>
              <p14:cNvContentPartPr/>
              <p14:nvPr/>
            </p14:nvContentPartPr>
            <p14:xfrm>
              <a:off x="8596216" y="3737180"/>
              <a:ext cx="272160" cy="3600"/>
            </p14:xfrm>
          </p:contentPart>
        </mc:Choice>
        <mc:Fallback xmlns="">
          <p:pic>
            <p:nvPicPr>
              <p:cNvPr id="18" name="حبر 17"/>
              <p:cNvPicPr/>
              <p:nvPr/>
            </p:nvPicPr>
            <p:blipFill>
              <a:blip r:embed="rId11"/>
              <a:stretch>
                <a:fillRect/>
              </a:stretch>
            </p:blipFill>
            <p:spPr>
              <a:xfrm>
                <a:off x="8560216" y="3657180"/>
                <a:ext cx="344160" cy="16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حبر 18"/>
              <p14:cNvContentPartPr/>
              <p14:nvPr/>
            </p14:nvContentPartPr>
            <p14:xfrm>
              <a:off x="8581456" y="4024460"/>
              <a:ext cx="445320" cy="18360"/>
            </p14:xfrm>
          </p:contentPart>
        </mc:Choice>
        <mc:Fallback xmlns="">
          <p:pic>
            <p:nvPicPr>
              <p:cNvPr id="19" name="حبر 18"/>
              <p:cNvPicPr/>
              <p:nvPr/>
            </p:nvPicPr>
            <p:blipFill>
              <a:blip r:embed="rId13"/>
              <a:stretch>
                <a:fillRect/>
              </a:stretch>
            </p:blipFill>
            <p:spPr>
              <a:xfrm>
                <a:off x="8545456" y="3952460"/>
                <a:ext cx="517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حبر 19"/>
              <p14:cNvContentPartPr/>
              <p14:nvPr/>
            </p14:nvContentPartPr>
            <p14:xfrm>
              <a:off x="8605216" y="4115900"/>
              <a:ext cx="495000" cy="21600"/>
            </p14:xfrm>
          </p:contentPart>
        </mc:Choice>
        <mc:Fallback xmlns="">
          <p:pic>
            <p:nvPicPr>
              <p:cNvPr id="20" name="حبر 19"/>
              <p:cNvPicPr/>
              <p:nvPr/>
            </p:nvPicPr>
            <p:blipFill>
              <a:blip r:embed="rId15"/>
              <a:stretch>
                <a:fillRect/>
              </a:stretch>
            </p:blipFill>
            <p:spPr>
              <a:xfrm>
                <a:off x="8569216" y="4043900"/>
                <a:ext cx="567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حبر 21"/>
              <p14:cNvContentPartPr/>
              <p14:nvPr/>
            </p14:nvContentPartPr>
            <p14:xfrm>
              <a:off x="9347645" y="1547410"/>
              <a:ext cx="974160" cy="385560"/>
            </p14:xfrm>
          </p:contentPart>
        </mc:Choice>
        <mc:Fallback xmlns="">
          <p:pic>
            <p:nvPicPr>
              <p:cNvPr id="22" name="حبر 21"/>
              <p:cNvPicPr/>
              <p:nvPr/>
            </p:nvPicPr>
            <p:blipFill>
              <a:blip r:embed="rId17"/>
              <a:stretch>
                <a:fillRect/>
              </a:stretch>
            </p:blipFill>
            <p:spPr>
              <a:xfrm>
                <a:off x="9338645" y="1538410"/>
                <a:ext cx="99216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حبر 25"/>
              <p14:cNvContentPartPr/>
              <p14:nvPr/>
            </p14:nvContentPartPr>
            <p14:xfrm>
              <a:off x="9608580" y="2224740"/>
              <a:ext cx="382320" cy="32040"/>
            </p14:xfrm>
          </p:contentPart>
        </mc:Choice>
        <mc:Fallback xmlns="">
          <p:pic>
            <p:nvPicPr>
              <p:cNvPr id="26" name="حبر 25"/>
              <p:cNvPicPr/>
              <p:nvPr/>
            </p:nvPicPr>
            <p:blipFill>
              <a:blip r:embed="rId19"/>
              <a:stretch>
                <a:fillRect/>
              </a:stretch>
            </p:blipFill>
            <p:spPr>
              <a:xfrm>
                <a:off x="9572580" y="2152740"/>
                <a:ext cx="454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حبر 26"/>
              <p14:cNvContentPartPr/>
              <p14:nvPr/>
            </p14:nvContentPartPr>
            <p14:xfrm>
              <a:off x="11277540" y="2666460"/>
              <a:ext cx="249120" cy="23400"/>
            </p14:xfrm>
          </p:contentPart>
        </mc:Choice>
        <mc:Fallback xmlns="">
          <p:pic>
            <p:nvPicPr>
              <p:cNvPr id="27" name="حبر 26"/>
              <p:cNvPicPr/>
              <p:nvPr/>
            </p:nvPicPr>
            <p:blipFill>
              <a:blip r:embed="rId21"/>
              <a:stretch>
                <a:fillRect/>
              </a:stretch>
            </p:blipFill>
            <p:spPr>
              <a:xfrm>
                <a:off x="11241540" y="2594460"/>
                <a:ext cx="321120" cy="167400"/>
              </a:xfrm>
              <a:prstGeom prst="rect">
                <a:avLst/>
              </a:prstGeom>
            </p:spPr>
          </p:pic>
        </mc:Fallback>
      </mc:AlternateContent>
      <p:cxnSp>
        <p:nvCxnSpPr>
          <p:cNvPr id="29" name="رابط كسهم مستقيم 28"/>
          <p:cNvCxnSpPr/>
          <p:nvPr/>
        </p:nvCxnSpPr>
        <p:spPr>
          <a:xfrm>
            <a:off x="2146852" y="6584927"/>
            <a:ext cx="33395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800359"/>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0A15203-0B52-4DEE-9B55-0B2C9E1B219F}" vid="{CB135D82-6777-4E67-92B9-A77662C7A83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(1)</Template>
  <TotalTime>0</TotalTime>
  <Words>2116</Words>
  <Application>Microsoft Office PowerPoint</Application>
  <PresentationFormat>Widescreen</PresentationFormat>
  <Paragraphs>300</Paragraphs>
  <Slides>20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Calibri</vt:lpstr>
      <vt:lpstr>Calibri Light</vt:lpstr>
      <vt:lpstr>Constantia</vt:lpstr>
      <vt:lpstr>Helvetica</vt:lpstr>
      <vt:lpstr>Helvetica Neue</vt:lpstr>
      <vt:lpstr>inherit</vt:lpstr>
      <vt:lpstr>Palatino</vt:lpstr>
      <vt:lpstr>Roboto</vt:lpstr>
      <vt:lpstr>Times</vt:lpstr>
      <vt:lpstr>Times New Roman</vt:lpstr>
      <vt:lpstr>Wingdings</vt:lpstr>
      <vt:lpstr>Office Theme</vt:lpstr>
      <vt:lpstr>Sciatic Nerve</vt:lpstr>
      <vt:lpstr>Objectives</vt:lpstr>
      <vt:lpstr> Sciatic nerve </vt:lpstr>
      <vt:lpstr>Course &amp; Distribution</vt:lpstr>
      <vt:lpstr>PowerPoint Presentation</vt:lpstr>
      <vt:lpstr>Extra:</vt:lpstr>
      <vt:lpstr>Branches of Sciatic Nerve 1- in thigh (before It divides)</vt:lpstr>
      <vt:lpstr>PowerPoint Presentation</vt:lpstr>
      <vt:lpstr>PowerPoint Presentation</vt:lpstr>
      <vt:lpstr>Sciatic Nerve Injury -Causes </vt:lpstr>
      <vt:lpstr>PowerPoint Presentation</vt:lpstr>
      <vt:lpstr>PowerPoint Presentation</vt:lpstr>
      <vt:lpstr>Common Peroneal Nerve Injury:  Causes أكثر عرضة للإصابة من التيبيل</vt:lpstr>
      <vt:lpstr>Common Peroneal Nerve Injury:  Manifestations</vt:lpstr>
      <vt:lpstr>Tibial Nerve Injury</vt:lpstr>
      <vt:lpstr>PowerPoint Presentation</vt:lpstr>
      <vt:lpstr>PowerPoint Presentation</vt:lpstr>
      <vt:lpstr>Quiz</vt:lpstr>
      <vt:lpstr>Quiz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Sciatic nerve</dc:title>
  <dc:creator>Heba alnasser</dc:creator>
  <cp:lastModifiedBy>trad</cp:lastModifiedBy>
  <cp:revision>183</cp:revision>
  <dcterms:created xsi:type="dcterms:W3CDTF">2017-01-03T21:11:51Z</dcterms:created>
  <dcterms:modified xsi:type="dcterms:W3CDTF">2017-01-16T17:49:30Z</dcterms:modified>
</cp:coreProperties>
</file>