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5" r:id="rId1"/>
  </p:sldMasterIdLst>
  <p:notesMasterIdLst>
    <p:notesMasterId r:id="rId29"/>
  </p:notesMasterIdLst>
  <p:sldIdLst>
    <p:sldId id="256" r:id="rId2"/>
    <p:sldId id="272" r:id="rId3"/>
    <p:sldId id="297" r:id="rId4"/>
    <p:sldId id="273" r:id="rId5"/>
    <p:sldId id="296" r:id="rId6"/>
    <p:sldId id="274" r:id="rId7"/>
    <p:sldId id="275" r:id="rId8"/>
    <p:sldId id="277" r:id="rId9"/>
    <p:sldId id="278" r:id="rId10"/>
    <p:sldId id="279" r:id="rId11"/>
    <p:sldId id="280" r:id="rId12"/>
    <p:sldId id="281" r:id="rId13"/>
    <p:sldId id="282" r:id="rId14"/>
    <p:sldId id="285" r:id="rId15"/>
    <p:sldId id="286" r:id="rId16"/>
    <p:sldId id="298" r:id="rId17"/>
    <p:sldId id="287" r:id="rId18"/>
    <p:sldId id="288" r:id="rId19"/>
    <p:sldId id="290" r:id="rId20"/>
    <p:sldId id="291" r:id="rId21"/>
    <p:sldId id="292" r:id="rId22"/>
    <p:sldId id="293" r:id="rId23"/>
    <p:sldId id="294" r:id="rId24"/>
    <p:sldId id="295" r:id="rId25"/>
    <p:sldId id="271" r:id="rId26"/>
    <p:sldId id="284" r:id="rId27"/>
    <p:sldId id="270"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D3"/>
    <a:srgbClr val="9EABBC"/>
    <a:srgbClr val="CBEAFA"/>
    <a:srgbClr val="7CC3E2"/>
    <a:srgbClr val="4395B3"/>
    <a:srgbClr val="99FF33"/>
    <a:srgbClr val="506AC8"/>
    <a:srgbClr val="7BBF26"/>
    <a:srgbClr val="8D9EDB"/>
    <a:srgbClr val="7085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08BE60-98E1-4CA7-AB5B-2BF94F43183B}">
  <a:tblStyle styleId="{1108BE60-98E1-4CA7-AB5B-2BF94F43183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E5EB3EA-823C-4605-A2E9-52B1581408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935" autoAdjust="0"/>
  </p:normalViewPr>
  <p:slideViewPr>
    <p:cSldViewPr snapToGrid="0">
      <p:cViewPr varScale="1">
        <p:scale>
          <a:sx n="92" d="100"/>
          <a:sy n="92" d="100"/>
        </p:scale>
        <p:origin x="92"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2557C7-0FC9-4482-9B93-6F6A0869D42B}" type="doc">
      <dgm:prSet loTypeId="urn:microsoft.com/office/officeart/2005/8/layout/radial5" loCatId="relationship" qsTypeId="urn:microsoft.com/office/officeart/2005/8/quickstyle/simple1" qsCatId="simple" csTypeId="urn:microsoft.com/office/officeart/2005/8/colors/accent2_4" csCatId="accent2" phldr="1"/>
      <dgm:spPr/>
      <dgm:t>
        <a:bodyPr/>
        <a:lstStyle/>
        <a:p>
          <a:endParaRPr lang="en-GB"/>
        </a:p>
      </dgm:t>
    </dgm:pt>
    <dgm:pt modelId="{C6C1CD88-E098-4B63-98B8-0ACAE0AEB9C7}">
      <dgm:prSet phldrT="[Text]"/>
      <dgm:spPr/>
      <dgm:t>
        <a:bodyPr/>
        <a:lstStyle/>
        <a:p>
          <a:r>
            <a:rPr lang="en-US" dirty="0">
              <a:solidFill>
                <a:schemeClr val="tx1"/>
              </a:solidFill>
            </a:rPr>
            <a:t>Relations (in the femoral triangle)</a:t>
          </a:r>
          <a:endParaRPr lang="en-GB" dirty="0">
            <a:solidFill>
              <a:schemeClr val="tx1"/>
            </a:solidFill>
          </a:endParaRPr>
        </a:p>
      </dgm:t>
    </dgm:pt>
    <dgm:pt modelId="{CEB6BC7E-7E5A-47BB-8932-E5E8CE757398}" type="parTrans" cxnId="{F88E50A4-2BA0-4985-BEF8-8F7146A58AB6}">
      <dgm:prSet/>
      <dgm:spPr/>
      <dgm:t>
        <a:bodyPr/>
        <a:lstStyle/>
        <a:p>
          <a:endParaRPr lang="en-GB">
            <a:solidFill>
              <a:schemeClr val="tx1"/>
            </a:solidFill>
          </a:endParaRPr>
        </a:p>
      </dgm:t>
    </dgm:pt>
    <dgm:pt modelId="{D38F84C2-07D3-436A-9EA7-29681AEBF80F}" type="sibTrans" cxnId="{F88E50A4-2BA0-4985-BEF8-8F7146A58AB6}">
      <dgm:prSet/>
      <dgm:spPr/>
      <dgm:t>
        <a:bodyPr/>
        <a:lstStyle/>
        <a:p>
          <a:endParaRPr lang="en-GB">
            <a:solidFill>
              <a:schemeClr val="tx1"/>
            </a:solidFill>
          </a:endParaRPr>
        </a:p>
      </dgm:t>
    </dgm:pt>
    <dgm:pt modelId="{F814928D-A223-49EB-B1E8-0192412DBD5B}">
      <dgm:prSet phldrT="[Text]"/>
      <dgm:spPr/>
      <dgm:t>
        <a:bodyPr/>
        <a:lstStyle/>
        <a:p>
          <a:r>
            <a:rPr lang="en-US" dirty="0">
              <a:solidFill>
                <a:schemeClr val="tx1"/>
              </a:solidFill>
            </a:rPr>
            <a:t>Anteriorly</a:t>
          </a:r>
          <a:endParaRPr lang="en-GB" dirty="0">
            <a:solidFill>
              <a:schemeClr val="tx1"/>
            </a:solidFill>
          </a:endParaRPr>
        </a:p>
      </dgm:t>
    </dgm:pt>
    <dgm:pt modelId="{64BCC764-49D0-4B13-A789-B81E67178C0D}" type="parTrans" cxnId="{6729329F-42F1-4E10-ACFD-A8DF46CFAFF6}">
      <dgm:prSet/>
      <dgm:spPr/>
      <dgm:t>
        <a:bodyPr/>
        <a:lstStyle/>
        <a:p>
          <a:endParaRPr lang="en-GB">
            <a:solidFill>
              <a:schemeClr val="tx1"/>
            </a:solidFill>
          </a:endParaRPr>
        </a:p>
      </dgm:t>
    </dgm:pt>
    <dgm:pt modelId="{E3EE1EF6-AD4A-42E9-964A-80C7F5F7FDC2}" type="sibTrans" cxnId="{6729329F-42F1-4E10-ACFD-A8DF46CFAFF6}">
      <dgm:prSet/>
      <dgm:spPr/>
      <dgm:t>
        <a:bodyPr/>
        <a:lstStyle/>
        <a:p>
          <a:endParaRPr lang="en-GB">
            <a:solidFill>
              <a:schemeClr val="tx1"/>
            </a:solidFill>
          </a:endParaRPr>
        </a:p>
      </dgm:t>
    </dgm:pt>
    <dgm:pt modelId="{23119C0F-D14F-499B-B297-668021675D2D}">
      <dgm:prSet phldrT="[Text]"/>
      <dgm:spPr/>
      <dgm:t>
        <a:bodyPr/>
        <a:lstStyle/>
        <a:p>
          <a:r>
            <a:rPr lang="en-US" dirty="0">
              <a:solidFill>
                <a:schemeClr val="tx1"/>
              </a:solidFill>
            </a:rPr>
            <a:t>Medially</a:t>
          </a:r>
          <a:endParaRPr lang="en-GB" dirty="0">
            <a:solidFill>
              <a:schemeClr val="tx1"/>
            </a:solidFill>
          </a:endParaRPr>
        </a:p>
      </dgm:t>
    </dgm:pt>
    <dgm:pt modelId="{8A36B436-1241-4195-B916-2BBFD0131727}" type="parTrans" cxnId="{FD51BB24-07DC-4EF3-9F39-FC4F82BA5C12}">
      <dgm:prSet/>
      <dgm:spPr/>
      <dgm:t>
        <a:bodyPr/>
        <a:lstStyle/>
        <a:p>
          <a:endParaRPr lang="en-GB">
            <a:solidFill>
              <a:schemeClr val="tx1"/>
            </a:solidFill>
          </a:endParaRPr>
        </a:p>
      </dgm:t>
    </dgm:pt>
    <dgm:pt modelId="{D51675A2-8F38-4911-BCFE-CB24192FDB3E}" type="sibTrans" cxnId="{FD51BB24-07DC-4EF3-9F39-FC4F82BA5C12}">
      <dgm:prSet/>
      <dgm:spPr/>
      <dgm:t>
        <a:bodyPr/>
        <a:lstStyle/>
        <a:p>
          <a:endParaRPr lang="en-GB">
            <a:solidFill>
              <a:schemeClr val="tx1"/>
            </a:solidFill>
          </a:endParaRPr>
        </a:p>
      </dgm:t>
    </dgm:pt>
    <dgm:pt modelId="{7856D9EB-307A-44DE-89DF-22443E019261}">
      <dgm:prSet phldrT="[Text]"/>
      <dgm:spPr/>
      <dgm:t>
        <a:bodyPr/>
        <a:lstStyle/>
        <a:p>
          <a:r>
            <a:rPr lang="en-US" dirty="0">
              <a:solidFill>
                <a:schemeClr val="tx1"/>
              </a:solidFill>
            </a:rPr>
            <a:t>Posteriorly</a:t>
          </a:r>
          <a:endParaRPr lang="en-GB" dirty="0">
            <a:solidFill>
              <a:schemeClr val="tx1"/>
            </a:solidFill>
          </a:endParaRPr>
        </a:p>
      </dgm:t>
    </dgm:pt>
    <dgm:pt modelId="{73D5D678-BC5C-4018-B307-C46E38A2FC74}" type="parTrans" cxnId="{EA4E02F9-60AF-49CE-898C-27009C97AE7E}">
      <dgm:prSet/>
      <dgm:spPr/>
      <dgm:t>
        <a:bodyPr/>
        <a:lstStyle/>
        <a:p>
          <a:endParaRPr lang="en-GB">
            <a:solidFill>
              <a:schemeClr val="tx1"/>
            </a:solidFill>
          </a:endParaRPr>
        </a:p>
      </dgm:t>
    </dgm:pt>
    <dgm:pt modelId="{0CA2713B-EC6F-4C18-936D-C35E1EA0A57D}" type="sibTrans" cxnId="{EA4E02F9-60AF-49CE-898C-27009C97AE7E}">
      <dgm:prSet/>
      <dgm:spPr/>
      <dgm:t>
        <a:bodyPr/>
        <a:lstStyle/>
        <a:p>
          <a:endParaRPr lang="en-GB">
            <a:solidFill>
              <a:schemeClr val="tx1"/>
            </a:solidFill>
          </a:endParaRPr>
        </a:p>
      </dgm:t>
    </dgm:pt>
    <dgm:pt modelId="{E234B775-0A54-4F5C-8596-06F6A0DAA302}">
      <dgm:prSet phldrT="[Text]"/>
      <dgm:spPr/>
      <dgm:t>
        <a:bodyPr/>
        <a:lstStyle/>
        <a:p>
          <a:r>
            <a:rPr lang="en-US" dirty="0">
              <a:solidFill>
                <a:schemeClr val="tx1"/>
              </a:solidFill>
            </a:rPr>
            <a:t>Laterally</a:t>
          </a:r>
          <a:endParaRPr lang="en-GB" dirty="0">
            <a:solidFill>
              <a:schemeClr val="tx1"/>
            </a:solidFill>
          </a:endParaRPr>
        </a:p>
      </dgm:t>
    </dgm:pt>
    <dgm:pt modelId="{58933221-8A0E-435C-83E0-375A16B21039}" type="parTrans" cxnId="{06D3D577-D1F6-4A61-8485-029D08A476D3}">
      <dgm:prSet/>
      <dgm:spPr/>
      <dgm:t>
        <a:bodyPr/>
        <a:lstStyle/>
        <a:p>
          <a:endParaRPr lang="en-GB">
            <a:solidFill>
              <a:schemeClr val="tx1"/>
            </a:solidFill>
          </a:endParaRPr>
        </a:p>
      </dgm:t>
    </dgm:pt>
    <dgm:pt modelId="{E0BD0094-6D13-441F-B0AD-882D13552B9F}" type="sibTrans" cxnId="{06D3D577-D1F6-4A61-8485-029D08A476D3}">
      <dgm:prSet/>
      <dgm:spPr/>
      <dgm:t>
        <a:bodyPr/>
        <a:lstStyle/>
        <a:p>
          <a:endParaRPr lang="en-GB">
            <a:solidFill>
              <a:schemeClr val="tx1"/>
            </a:solidFill>
          </a:endParaRPr>
        </a:p>
      </dgm:t>
    </dgm:pt>
    <dgm:pt modelId="{484DC136-7641-4FD2-92E5-C13D1219C4DB}" type="pres">
      <dgm:prSet presAssocID="{732557C7-0FC9-4482-9B93-6F6A0869D42B}" presName="Name0" presStyleCnt="0">
        <dgm:presLayoutVars>
          <dgm:chMax val="1"/>
          <dgm:dir/>
          <dgm:animLvl val="ctr"/>
          <dgm:resizeHandles val="exact"/>
        </dgm:presLayoutVars>
      </dgm:prSet>
      <dgm:spPr/>
    </dgm:pt>
    <dgm:pt modelId="{65B6622D-14D4-465B-8A69-B70764931A24}" type="pres">
      <dgm:prSet presAssocID="{C6C1CD88-E098-4B63-98B8-0ACAE0AEB9C7}" presName="centerShape" presStyleLbl="node0" presStyleIdx="0" presStyleCnt="1"/>
      <dgm:spPr/>
    </dgm:pt>
    <dgm:pt modelId="{1B6430AC-3F8A-4DDC-994C-D377CB82E6F9}" type="pres">
      <dgm:prSet presAssocID="{64BCC764-49D0-4B13-A789-B81E67178C0D}" presName="parTrans" presStyleLbl="sibTrans2D1" presStyleIdx="0" presStyleCnt="4"/>
      <dgm:spPr/>
    </dgm:pt>
    <dgm:pt modelId="{1DADD5C8-E341-4B16-8D21-B2F2B1AAC65C}" type="pres">
      <dgm:prSet presAssocID="{64BCC764-49D0-4B13-A789-B81E67178C0D}" presName="connectorText" presStyleLbl="sibTrans2D1" presStyleIdx="0" presStyleCnt="4"/>
      <dgm:spPr/>
    </dgm:pt>
    <dgm:pt modelId="{D9EB50A5-7B1E-415A-9B50-87752834BAB7}" type="pres">
      <dgm:prSet presAssocID="{F814928D-A223-49EB-B1E8-0192412DBD5B}" presName="node" presStyleLbl="node1" presStyleIdx="0" presStyleCnt="4" custScaleY="46529" custRadScaleRad="86021" custRadScaleInc="-4203">
        <dgm:presLayoutVars>
          <dgm:bulletEnabled val="1"/>
        </dgm:presLayoutVars>
      </dgm:prSet>
      <dgm:spPr/>
    </dgm:pt>
    <dgm:pt modelId="{D453B288-DB8E-445D-8DB1-8FFD7444F105}" type="pres">
      <dgm:prSet presAssocID="{8A36B436-1241-4195-B916-2BBFD0131727}" presName="parTrans" presStyleLbl="sibTrans2D1" presStyleIdx="1" presStyleCnt="4"/>
      <dgm:spPr/>
    </dgm:pt>
    <dgm:pt modelId="{39A029F1-FF74-4C7E-98C2-0007B3FB9980}" type="pres">
      <dgm:prSet presAssocID="{8A36B436-1241-4195-B916-2BBFD0131727}" presName="connectorText" presStyleLbl="sibTrans2D1" presStyleIdx="1" presStyleCnt="4"/>
      <dgm:spPr/>
    </dgm:pt>
    <dgm:pt modelId="{651C7280-7BA5-43AE-9E1C-34866730A681}" type="pres">
      <dgm:prSet presAssocID="{23119C0F-D14F-499B-B297-668021675D2D}" presName="node" presStyleLbl="node1" presStyleIdx="1" presStyleCnt="4" custScaleY="48206">
        <dgm:presLayoutVars>
          <dgm:bulletEnabled val="1"/>
        </dgm:presLayoutVars>
      </dgm:prSet>
      <dgm:spPr/>
    </dgm:pt>
    <dgm:pt modelId="{230695B5-916D-4049-8BF5-84BEA62B4F06}" type="pres">
      <dgm:prSet presAssocID="{73D5D678-BC5C-4018-B307-C46E38A2FC74}" presName="parTrans" presStyleLbl="sibTrans2D1" presStyleIdx="2" presStyleCnt="4"/>
      <dgm:spPr/>
    </dgm:pt>
    <dgm:pt modelId="{38242E04-8FA4-4EE2-8B3B-E62ED161F905}" type="pres">
      <dgm:prSet presAssocID="{73D5D678-BC5C-4018-B307-C46E38A2FC74}" presName="connectorText" presStyleLbl="sibTrans2D1" presStyleIdx="2" presStyleCnt="4"/>
      <dgm:spPr/>
    </dgm:pt>
    <dgm:pt modelId="{632166D3-B834-41D4-A4E2-0712ECCFF9C9}" type="pres">
      <dgm:prSet presAssocID="{7856D9EB-307A-44DE-89DF-22443E019261}" presName="node" presStyleLbl="node1" presStyleIdx="2" presStyleCnt="4" custScaleY="42865" custRadScaleRad="91126" custRadScaleInc="-912">
        <dgm:presLayoutVars>
          <dgm:bulletEnabled val="1"/>
        </dgm:presLayoutVars>
      </dgm:prSet>
      <dgm:spPr/>
    </dgm:pt>
    <dgm:pt modelId="{BD656C38-B8BB-48D0-985C-1C17FFEE47BD}" type="pres">
      <dgm:prSet presAssocID="{58933221-8A0E-435C-83E0-375A16B21039}" presName="parTrans" presStyleLbl="sibTrans2D1" presStyleIdx="3" presStyleCnt="4"/>
      <dgm:spPr/>
    </dgm:pt>
    <dgm:pt modelId="{665220D7-334F-47D3-AFD0-71BC5A1AB2B4}" type="pres">
      <dgm:prSet presAssocID="{58933221-8A0E-435C-83E0-375A16B21039}" presName="connectorText" presStyleLbl="sibTrans2D1" presStyleIdx="3" presStyleCnt="4"/>
      <dgm:spPr/>
    </dgm:pt>
    <dgm:pt modelId="{C678EFAC-4AA5-420A-A2CA-3E28BD0C3012}" type="pres">
      <dgm:prSet presAssocID="{E234B775-0A54-4F5C-8596-06F6A0DAA302}" presName="node" presStyleLbl="node1" presStyleIdx="3" presStyleCnt="4" custScaleY="46212">
        <dgm:presLayoutVars>
          <dgm:bulletEnabled val="1"/>
        </dgm:presLayoutVars>
      </dgm:prSet>
      <dgm:spPr/>
    </dgm:pt>
  </dgm:ptLst>
  <dgm:cxnLst>
    <dgm:cxn modelId="{06D3D577-D1F6-4A61-8485-029D08A476D3}" srcId="{C6C1CD88-E098-4B63-98B8-0ACAE0AEB9C7}" destId="{E234B775-0A54-4F5C-8596-06F6A0DAA302}" srcOrd="3" destOrd="0" parTransId="{58933221-8A0E-435C-83E0-375A16B21039}" sibTransId="{E0BD0094-6D13-441F-B0AD-882D13552B9F}"/>
    <dgm:cxn modelId="{11B06E53-798E-4692-B9DC-F61783667E40}" type="presOf" srcId="{F814928D-A223-49EB-B1E8-0192412DBD5B}" destId="{D9EB50A5-7B1E-415A-9B50-87752834BAB7}" srcOrd="0" destOrd="0" presId="urn:microsoft.com/office/officeart/2005/8/layout/radial5"/>
    <dgm:cxn modelId="{D4D2131C-B717-4F33-A282-33AA88E9EDDC}" type="presOf" srcId="{7856D9EB-307A-44DE-89DF-22443E019261}" destId="{632166D3-B834-41D4-A4E2-0712ECCFF9C9}" srcOrd="0" destOrd="0" presId="urn:microsoft.com/office/officeart/2005/8/layout/radial5"/>
    <dgm:cxn modelId="{5F866369-6758-4970-AD73-B770BBB82830}" type="presOf" srcId="{73D5D678-BC5C-4018-B307-C46E38A2FC74}" destId="{230695B5-916D-4049-8BF5-84BEA62B4F06}" srcOrd="0" destOrd="0" presId="urn:microsoft.com/office/officeart/2005/8/layout/radial5"/>
    <dgm:cxn modelId="{5EFE71AE-01E1-4B03-AA5E-1BB3D37CC874}" type="presOf" srcId="{732557C7-0FC9-4482-9B93-6F6A0869D42B}" destId="{484DC136-7641-4FD2-92E5-C13D1219C4DB}" srcOrd="0" destOrd="0" presId="urn:microsoft.com/office/officeart/2005/8/layout/radial5"/>
    <dgm:cxn modelId="{F88E50A4-2BA0-4985-BEF8-8F7146A58AB6}" srcId="{732557C7-0FC9-4482-9B93-6F6A0869D42B}" destId="{C6C1CD88-E098-4B63-98B8-0ACAE0AEB9C7}" srcOrd="0" destOrd="0" parTransId="{CEB6BC7E-7E5A-47BB-8932-E5E8CE757398}" sibTransId="{D38F84C2-07D3-436A-9EA7-29681AEBF80F}"/>
    <dgm:cxn modelId="{86E1F577-AF0A-4BAE-8371-DC185C29105B}" type="presOf" srcId="{58933221-8A0E-435C-83E0-375A16B21039}" destId="{BD656C38-B8BB-48D0-985C-1C17FFEE47BD}" srcOrd="0" destOrd="0" presId="urn:microsoft.com/office/officeart/2005/8/layout/radial5"/>
    <dgm:cxn modelId="{50EDB4A6-6715-4892-8A75-350BB672D794}" type="presOf" srcId="{73D5D678-BC5C-4018-B307-C46E38A2FC74}" destId="{38242E04-8FA4-4EE2-8B3B-E62ED161F905}" srcOrd="1" destOrd="0" presId="urn:microsoft.com/office/officeart/2005/8/layout/radial5"/>
    <dgm:cxn modelId="{A71A7BF3-C916-456F-B8EA-2D06359B36AB}" type="presOf" srcId="{8A36B436-1241-4195-B916-2BBFD0131727}" destId="{D453B288-DB8E-445D-8DB1-8FFD7444F105}" srcOrd="0" destOrd="0" presId="urn:microsoft.com/office/officeart/2005/8/layout/radial5"/>
    <dgm:cxn modelId="{6729329F-42F1-4E10-ACFD-A8DF46CFAFF6}" srcId="{C6C1CD88-E098-4B63-98B8-0ACAE0AEB9C7}" destId="{F814928D-A223-49EB-B1E8-0192412DBD5B}" srcOrd="0" destOrd="0" parTransId="{64BCC764-49D0-4B13-A789-B81E67178C0D}" sibTransId="{E3EE1EF6-AD4A-42E9-964A-80C7F5F7FDC2}"/>
    <dgm:cxn modelId="{7874E945-1CF6-45F8-9DEA-1C453609D593}" type="presOf" srcId="{E234B775-0A54-4F5C-8596-06F6A0DAA302}" destId="{C678EFAC-4AA5-420A-A2CA-3E28BD0C3012}" srcOrd="0" destOrd="0" presId="urn:microsoft.com/office/officeart/2005/8/layout/radial5"/>
    <dgm:cxn modelId="{81441FE0-AEDA-4ACF-AA41-97D7A461C58E}" type="presOf" srcId="{C6C1CD88-E098-4B63-98B8-0ACAE0AEB9C7}" destId="{65B6622D-14D4-465B-8A69-B70764931A24}" srcOrd="0" destOrd="0" presId="urn:microsoft.com/office/officeart/2005/8/layout/radial5"/>
    <dgm:cxn modelId="{B22D7BA3-48DE-42AE-8A1C-E9561CC7E55D}" type="presOf" srcId="{58933221-8A0E-435C-83E0-375A16B21039}" destId="{665220D7-334F-47D3-AFD0-71BC5A1AB2B4}" srcOrd="1" destOrd="0" presId="urn:microsoft.com/office/officeart/2005/8/layout/radial5"/>
    <dgm:cxn modelId="{FA09F9CF-E672-45F4-BD47-79B44DB2F00C}" type="presOf" srcId="{64BCC764-49D0-4B13-A789-B81E67178C0D}" destId="{1B6430AC-3F8A-4DDC-994C-D377CB82E6F9}" srcOrd="0" destOrd="0" presId="urn:microsoft.com/office/officeart/2005/8/layout/radial5"/>
    <dgm:cxn modelId="{3A08B991-6EDE-4B75-A559-CA769DDD01D7}" type="presOf" srcId="{23119C0F-D14F-499B-B297-668021675D2D}" destId="{651C7280-7BA5-43AE-9E1C-34866730A681}" srcOrd="0" destOrd="0" presId="urn:microsoft.com/office/officeart/2005/8/layout/radial5"/>
    <dgm:cxn modelId="{1BDE45F3-EF58-41FC-A626-F49A7A8E8490}" type="presOf" srcId="{8A36B436-1241-4195-B916-2BBFD0131727}" destId="{39A029F1-FF74-4C7E-98C2-0007B3FB9980}" srcOrd="1" destOrd="0" presId="urn:microsoft.com/office/officeart/2005/8/layout/radial5"/>
    <dgm:cxn modelId="{FD51BB24-07DC-4EF3-9F39-FC4F82BA5C12}" srcId="{C6C1CD88-E098-4B63-98B8-0ACAE0AEB9C7}" destId="{23119C0F-D14F-499B-B297-668021675D2D}" srcOrd="1" destOrd="0" parTransId="{8A36B436-1241-4195-B916-2BBFD0131727}" sibTransId="{D51675A2-8F38-4911-BCFE-CB24192FDB3E}"/>
    <dgm:cxn modelId="{94226452-06B7-4D69-8342-8DF1EB6ADD77}" type="presOf" srcId="{64BCC764-49D0-4B13-A789-B81E67178C0D}" destId="{1DADD5C8-E341-4B16-8D21-B2F2B1AAC65C}" srcOrd="1" destOrd="0" presId="urn:microsoft.com/office/officeart/2005/8/layout/radial5"/>
    <dgm:cxn modelId="{EA4E02F9-60AF-49CE-898C-27009C97AE7E}" srcId="{C6C1CD88-E098-4B63-98B8-0ACAE0AEB9C7}" destId="{7856D9EB-307A-44DE-89DF-22443E019261}" srcOrd="2" destOrd="0" parTransId="{73D5D678-BC5C-4018-B307-C46E38A2FC74}" sibTransId="{0CA2713B-EC6F-4C18-936D-C35E1EA0A57D}"/>
    <dgm:cxn modelId="{201B0AF1-3B2F-422F-A32E-4D6AA52CA3BA}" type="presParOf" srcId="{484DC136-7641-4FD2-92E5-C13D1219C4DB}" destId="{65B6622D-14D4-465B-8A69-B70764931A24}" srcOrd="0" destOrd="0" presId="urn:microsoft.com/office/officeart/2005/8/layout/radial5"/>
    <dgm:cxn modelId="{33BC9362-58C4-4D8F-ADAD-A3FA33AE7CF8}" type="presParOf" srcId="{484DC136-7641-4FD2-92E5-C13D1219C4DB}" destId="{1B6430AC-3F8A-4DDC-994C-D377CB82E6F9}" srcOrd="1" destOrd="0" presId="urn:microsoft.com/office/officeart/2005/8/layout/radial5"/>
    <dgm:cxn modelId="{A4C5975B-7EF9-4579-A3B6-BAE4192064FE}" type="presParOf" srcId="{1B6430AC-3F8A-4DDC-994C-D377CB82E6F9}" destId="{1DADD5C8-E341-4B16-8D21-B2F2B1AAC65C}" srcOrd="0" destOrd="0" presId="urn:microsoft.com/office/officeart/2005/8/layout/radial5"/>
    <dgm:cxn modelId="{BF351095-68D0-4B59-9075-C2257A4EFA47}" type="presParOf" srcId="{484DC136-7641-4FD2-92E5-C13D1219C4DB}" destId="{D9EB50A5-7B1E-415A-9B50-87752834BAB7}" srcOrd="2" destOrd="0" presId="urn:microsoft.com/office/officeart/2005/8/layout/radial5"/>
    <dgm:cxn modelId="{56238A75-7B00-4371-81C5-811CACD11205}" type="presParOf" srcId="{484DC136-7641-4FD2-92E5-C13D1219C4DB}" destId="{D453B288-DB8E-445D-8DB1-8FFD7444F105}" srcOrd="3" destOrd="0" presId="urn:microsoft.com/office/officeart/2005/8/layout/radial5"/>
    <dgm:cxn modelId="{F4C8BF73-D756-440F-80E8-273789C3257C}" type="presParOf" srcId="{D453B288-DB8E-445D-8DB1-8FFD7444F105}" destId="{39A029F1-FF74-4C7E-98C2-0007B3FB9980}" srcOrd="0" destOrd="0" presId="urn:microsoft.com/office/officeart/2005/8/layout/radial5"/>
    <dgm:cxn modelId="{B6267FF7-572D-42CA-9C93-96D34B518D62}" type="presParOf" srcId="{484DC136-7641-4FD2-92E5-C13D1219C4DB}" destId="{651C7280-7BA5-43AE-9E1C-34866730A681}" srcOrd="4" destOrd="0" presId="urn:microsoft.com/office/officeart/2005/8/layout/radial5"/>
    <dgm:cxn modelId="{B2B3E850-3ED3-4C69-82BD-0F2E77A1877D}" type="presParOf" srcId="{484DC136-7641-4FD2-92E5-C13D1219C4DB}" destId="{230695B5-916D-4049-8BF5-84BEA62B4F06}" srcOrd="5" destOrd="0" presId="urn:microsoft.com/office/officeart/2005/8/layout/radial5"/>
    <dgm:cxn modelId="{5665E073-A586-4DEB-B0DB-FBBD9BAC108C}" type="presParOf" srcId="{230695B5-916D-4049-8BF5-84BEA62B4F06}" destId="{38242E04-8FA4-4EE2-8B3B-E62ED161F905}" srcOrd="0" destOrd="0" presId="urn:microsoft.com/office/officeart/2005/8/layout/radial5"/>
    <dgm:cxn modelId="{898A4601-AC58-48A1-9262-8740D8696022}" type="presParOf" srcId="{484DC136-7641-4FD2-92E5-C13D1219C4DB}" destId="{632166D3-B834-41D4-A4E2-0712ECCFF9C9}" srcOrd="6" destOrd="0" presId="urn:microsoft.com/office/officeart/2005/8/layout/radial5"/>
    <dgm:cxn modelId="{2AB6813B-3095-4172-95C2-FD9221B273AB}" type="presParOf" srcId="{484DC136-7641-4FD2-92E5-C13D1219C4DB}" destId="{BD656C38-B8BB-48D0-985C-1C17FFEE47BD}" srcOrd="7" destOrd="0" presId="urn:microsoft.com/office/officeart/2005/8/layout/radial5"/>
    <dgm:cxn modelId="{75A35452-77F3-4DC5-81DD-BA6145F776B6}" type="presParOf" srcId="{BD656C38-B8BB-48D0-985C-1C17FFEE47BD}" destId="{665220D7-334F-47D3-AFD0-71BC5A1AB2B4}" srcOrd="0" destOrd="0" presId="urn:microsoft.com/office/officeart/2005/8/layout/radial5"/>
    <dgm:cxn modelId="{21DBBFC2-7035-4281-8A3A-AC0B96872C71}" type="presParOf" srcId="{484DC136-7641-4FD2-92E5-C13D1219C4DB}" destId="{C678EFAC-4AA5-420A-A2CA-3E28BD0C3012}"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8A9EBA-ED12-B249-B6B2-0D91943D6ECB}"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2EAA389A-D99B-7542-9958-9804C5D7DC8C}">
      <dgm:prSet phldrT="[Text]"/>
      <dgm:spPr>
        <a:solidFill>
          <a:schemeClr val="accent1">
            <a:lumMod val="40000"/>
            <a:lumOff val="60000"/>
          </a:schemeClr>
        </a:solidFill>
      </dgm:spPr>
      <dgm:t>
        <a:bodyPr/>
        <a:lstStyle/>
        <a:p>
          <a:r>
            <a:rPr lang="en-US" dirty="0"/>
            <a:t>Anterior:</a:t>
          </a:r>
        </a:p>
      </dgm:t>
    </dgm:pt>
    <dgm:pt modelId="{16EE8356-8C48-DE4A-821F-7C0FE87D5F8E}" type="parTrans" cxnId="{8E9802EE-6538-1D43-94F8-A12AF4762819}">
      <dgm:prSet/>
      <dgm:spPr/>
      <dgm:t>
        <a:bodyPr/>
        <a:lstStyle/>
        <a:p>
          <a:endParaRPr lang="en-US"/>
        </a:p>
      </dgm:t>
    </dgm:pt>
    <dgm:pt modelId="{4B203405-3472-7741-8111-86969C2CAC7C}" type="sibTrans" cxnId="{8E9802EE-6538-1D43-94F8-A12AF4762819}">
      <dgm:prSet/>
      <dgm:spPr/>
      <dgm:t>
        <a:bodyPr/>
        <a:lstStyle/>
        <a:p>
          <a:endParaRPr lang="en-US"/>
        </a:p>
      </dgm:t>
    </dgm:pt>
    <dgm:pt modelId="{51E8D3FA-E5AA-0B44-A48D-5DE860BF5478}">
      <dgm:prSet phldrT="[Text]"/>
      <dgm:spPr/>
      <dgm:t>
        <a:bodyPr/>
        <a:lstStyle/>
        <a:p>
          <a:r>
            <a:rPr lang="en-US" dirty="0"/>
            <a:t>Popliteal surface of the femur. </a:t>
          </a:r>
        </a:p>
      </dgm:t>
    </dgm:pt>
    <dgm:pt modelId="{53D0EFC1-8F6B-2941-AD5D-4F9A94CA1CA0}" type="parTrans" cxnId="{940416C0-19B3-0040-922D-9887649E9771}">
      <dgm:prSet/>
      <dgm:spPr/>
      <dgm:t>
        <a:bodyPr/>
        <a:lstStyle/>
        <a:p>
          <a:endParaRPr lang="en-US"/>
        </a:p>
      </dgm:t>
    </dgm:pt>
    <dgm:pt modelId="{629BADE7-AB90-7B48-87C7-343DEE19A7BE}" type="sibTrans" cxnId="{940416C0-19B3-0040-922D-9887649E9771}">
      <dgm:prSet/>
      <dgm:spPr/>
      <dgm:t>
        <a:bodyPr/>
        <a:lstStyle/>
        <a:p>
          <a:endParaRPr lang="en-US"/>
        </a:p>
      </dgm:t>
    </dgm:pt>
    <dgm:pt modelId="{73BF45A2-CD5C-E84C-A3CF-66BA59907B15}">
      <dgm:prSet phldrT="[Text]"/>
      <dgm:spPr>
        <a:solidFill>
          <a:schemeClr val="accent1">
            <a:lumMod val="40000"/>
            <a:lumOff val="60000"/>
          </a:schemeClr>
        </a:solidFill>
      </dgm:spPr>
      <dgm:t>
        <a:bodyPr/>
        <a:lstStyle/>
        <a:p>
          <a:r>
            <a:rPr lang="en-US" dirty="0"/>
            <a:t>Posterior:</a:t>
          </a:r>
        </a:p>
      </dgm:t>
    </dgm:pt>
    <dgm:pt modelId="{F5524D8A-E0A6-2547-B071-5C0E7C4769BF}" type="parTrans" cxnId="{E3B40DC1-DFB4-7643-A0EF-869CCE2149E5}">
      <dgm:prSet/>
      <dgm:spPr/>
      <dgm:t>
        <a:bodyPr/>
        <a:lstStyle/>
        <a:p>
          <a:endParaRPr lang="en-US"/>
        </a:p>
      </dgm:t>
    </dgm:pt>
    <dgm:pt modelId="{522FF70E-CFCA-AC4B-94DF-01D6DE83426C}" type="sibTrans" cxnId="{E3B40DC1-DFB4-7643-A0EF-869CCE2149E5}">
      <dgm:prSet/>
      <dgm:spPr/>
      <dgm:t>
        <a:bodyPr/>
        <a:lstStyle/>
        <a:p>
          <a:endParaRPr lang="en-US"/>
        </a:p>
      </dgm:t>
    </dgm:pt>
    <dgm:pt modelId="{77BE5229-0CB7-E74D-8C8E-38D99DA13B45}">
      <dgm:prSet phldrT="[Text]"/>
      <dgm:spPr/>
      <dgm:t>
        <a:bodyPr/>
        <a:lstStyle/>
        <a:p>
          <a:r>
            <a:rPr lang="en-US" dirty="0"/>
            <a:t>Popliteal vein.</a:t>
          </a:r>
        </a:p>
      </dgm:t>
    </dgm:pt>
    <dgm:pt modelId="{066F35C1-C086-5B49-99F6-D5ABF9FD790B}" type="parTrans" cxnId="{A4DD5557-5CDD-C54D-8EE5-80C3B391A316}">
      <dgm:prSet/>
      <dgm:spPr/>
      <dgm:t>
        <a:bodyPr/>
        <a:lstStyle/>
        <a:p>
          <a:endParaRPr lang="en-US"/>
        </a:p>
      </dgm:t>
    </dgm:pt>
    <dgm:pt modelId="{7DF882E9-FCBB-E24E-8825-0ED6AC2A3213}" type="sibTrans" cxnId="{A4DD5557-5CDD-C54D-8EE5-80C3B391A316}">
      <dgm:prSet/>
      <dgm:spPr/>
      <dgm:t>
        <a:bodyPr/>
        <a:lstStyle/>
        <a:p>
          <a:pPr rtl="0"/>
          <a:endParaRPr lang="en-US"/>
        </a:p>
      </dgm:t>
    </dgm:pt>
    <dgm:pt modelId="{EA69C4D0-A820-5746-898F-9FF556208967}">
      <dgm:prSet phldrT="[Text]"/>
      <dgm:spPr/>
      <dgm:t>
        <a:bodyPr/>
        <a:lstStyle/>
        <a:p>
          <a:endParaRPr lang="en-US" dirty="0"/>
        </a:p>
      </dgm:t>
    </dgm:pt>
    <dgm:pt modelId="{3CC04937-F71B-2346-9F56-4A64123BCB90}" type="parTrans" cxnId="{955D3462-C497-704D-8C11-4A6A55729D26}">
      <dgm:prSet/>
      <dgm:spPr/>
      <dgm:t>
        <a:bodyPr/>
        <a:lstStyle/>
        <a:p>
          <a:endParaRPr lang="en-US"/>
        </a:p>
      </dgm:t>
    </dgm:pt>
    <dgm:pt modelId="{F14E0C75-5A50-ED47-938B-A54EF4304243}" type="sibTrans" cxnId="{955D3462-C497-704D-8C11-4A6A55729D26}">
      <dgm:prSet/>
      <dgm:spPr/>
      <dgm:t>
        <a:bodyPr/>
        <a:lstStyle/>
        <a:p>
          <a:endParaRPr lang="en-US"/>
        </a:p>
      </dgm:t>
    </dgm:pt>
    <dgm:pt modelId="{BEC34B66-76AD-A345-A99D-E745A34A5F44}">
      <dgm:prSet/>
      <dgm:spPr/>
      <dgm:t>
        <a:bodyPr/>
        <a:lstStyle/>
        <a:p>
          <a:r>
            <a:rPr lang="en-US" dirty="0"/>
            <a:t>Popliteus muscle. </a:t>
          </a:r>
        </a:p>
      </dgm:t>
    </dgm:pt>
    <dgm:pt modelId="{F127CAA0-47A7-684D-AEAD-52B3DBA1EA8A}" type="parTrans" cxnId="{C84D7E89-98C1-B740-B80F-6D17F3FC5788}">
      <dgm:prSet/>
      <dgm:spPr/>
      <dgm:t>
        <a:bodyPr/>
        <a:lstStyle/>
        <a:p>
          <a:endParaRPr lang="en-US"/>
        </a:p>
      </dgm:t>
    </dgm:pt>
    <dgm:pt modelId="{35B6044E-29D3-0948-AB90-70956E8668E9}" type="sibTrans" cxnId="{C84D7E89-98C1-B740-B80F-6D17F3FC5788}">
      <dgm:prSet/>
      <dgm:spPr/>
      <dgm:t>
        <a:bodyPr/>
        <a:lstStyle/>
        <a:p>
          <a:endParaRPr lang="en-US"/>
        </a:p>
      </dgm:t>
    </dgm:pt>
    <dgm:pt modelId="{5DF6BA49-53DF-8548-8DBB-A458FC806473}">
      <dgm:prSet phldrT="[Text]"/>
      <dgm:spPr/>
      <dgm:t>
        <a:bodyPr/>
        <a:lstStyle/>
        <a:p>
          <a:r>
            <a:rPr lang="en-US" dirty="0"/>
            <a:t>Knee joint. </a:t>
          </a:r>
        </a:p>
      </dgm:t>
    </dgm:pt>
    <dgm:pt modelId="{1FF9F4EB-2F1B-7F43-88A0-F8EB5D2C85F7}" type="parTrans" cxnId="{1E48CE5A-A871-DF4F-B7BA-889489E5B469}">
      <dgm:prSet/>
      <dgm:spPr/>
      <dgm:t>
        <a:bodyPr/>
        <a:lstStyle/>
        <a:p>
          <a:endParaRPr lang="en-US"/>
        </a:p>
      </dgm:t>
    </dgm:pt>
    <dgm:pt modelId="{98A740F7-E943-974A-B071-7B95A07BE21E}" type="sibTrans" cxnId="{1E48CE5A-A871-DF4F-B7BA-889489E5B469}">
      <dgm:prSet/>
      <dgm:spPr/>
      <dgm:t>
        <a:bodyPr/>
        <a:lstStyle/>
        <a:p>
          <a:endParaRPr lang="en-US"/>
        </a:p>
      </dgm:t>
    </dgm:pt>
    <dgm:pt modelId="{C8C2A13A-51BB-DB41-AAAE-D86817BE90EE}">
      <dgm:prSet phldrT="[Text]"/>
      <dgm:spPr/>
      <dgm:t>
        <a:bodyPr/>
        <a:lstStyle/>
        <a:p>
          <a:r>
            <a:rPr lang="en-US" dirty="0"/>
            <a:t>skin and fascia. </a:t>
          </a:r>
        </a:p>
      </dgm:t>
    </dgm:pt>
    <dgm:pt modelId="{2F6E2B3E-C75E-764B-A744-F3725F5FCBC8}" type="parTrans" cxnId="{7E9970FD-EB9E-6246-A27D-37DC57A0AF50}">
      <dgm:prSet/>
      <dgm:spPr/>
      <dgm:t>
        <a:bodyPr/>
        <a:lstStyle/>
        <a:p>
          <a:endParaRPr lang="en-US"/>
        </a:p>
      </dgm:t>
    </dgm:pt>
    <dgm:pt modelId="{84F83540-D5D5-7542-8CF4-B2CE104E8EAB}" type="sibTrans" cxnId="{7E9970FD-EB9E-6246-A27D-37DC57A0AF50}">
      <dgm:prSet/>
      <dgm:spPr/>
      <dgm:t>
        <a:bodyPr/>
        <a:lstStyle/>
        <a:p>
          <a:endParaRPr lang="en-US"/>
        </a:p>
      </dgm:t>
    </dgm:pt>
    <dgm:pt modelId="{74202A74-6008-A549-BFDA-8991FC2C8E64}">
      <dgm:prSet phldrT="[Text]"/>
      <dgm:spPr/>
      <dgm:t>
        <a:bodyPr/>
        <a:lstStyle/>
        <a:p>
          <a:r>
            <a:rPr lang="en-US" dirty="0"/>
            <a:t>Tibial nerve.</a:t>
          </a:r>
        </a:p>
      </dgm:t>
    </dgm:pt>
    <dgm:pt modelId="{3457FE94-6F31-C745-AA59-BE7C6FB671BD}" type="parTrans" cxnId="{D562DFE2-5BEA-6245-B070-994F11955AA9}">
      <dgm:prSet/>
      <dgm:spPr/>
      <dgm:t>
        <a:bodyPr/>
        <a:lstStyle/>
        <a:p>
          <a:endParaRPr lang="en-US"/>
        </a:p>
      </dgm:t>
    </dgm:pt>
    <dgm:pt modelId="{8E132734-80A1-6645-B7A1-1BD241391E4A}" type="sibTrans" cxnId="{D562DFE2-5BEA-6245-B070-994F11955AA9}">
      <dgm:prSet/>
      <dgm:spPr/>
      <dgm:t>
        <a:bodyPr/>
        <a:lstStyle/>
        <a:p>
          <a:endParaRPr lang="en-US"/>
        </a:p>
      </dgm:t>
    </dgm:pt>
    <dgm:pt modelId="{7BD72489-AE13-734A-9376-E4AB905B7D7D}" type="pres">
      <dgm:prSet presAssocID="{1A8A9EBA-ED12-B249-B6B2-0D91943D6ECB}" presName="linear" presStyleCnt="0">
        <dgm:presLayoutVars>
          <dgm:animLvl val="lvl"/>
          <dgm:resizeHandles val="exact"/>
        </dgm:presLayoutVars>
      </dgm:prSet>
      <dgm:spPr/>
    </dgm:pt>
    <dgm:pt modelId="{30B0604C-08E7-B044-8604-EACB80C9BC33}" type="pres">
      <dgm:prSet presAssocID="{2EAA389A-D99B-7542-9958-9804C5D7DC8C}" presName="parentText" presStyleLbl="node1" presStyleIdx="0" presStyleCnt="2">
        <dgm:presLayoutVars>
          <dgm:chMax val="0"/>
          <dgm:bulletEnabled val="1"/>
        </dgm:presLayoutVars>
      </dgm:prSet>
      <dgm:spPr/>
    </dgm:pt>
    <dgm:pt modelId="{266380DD-61E9-E245-BAA6-4FEFB53328F3}" type="pres">
      <dgm:prSet presAssocID="{2EAA389A-D99B-7542-9958-9804C5D7DC8C}" presName="childText" presStyleLbl="revTx" presStyleIdx="0" presStyleCnt="2">
        <dgm:presLayoutVars>
          <dgm:bulletEnabled val="1"/>
        </dgm:presLayoutVars>
      </dgm:prSet>
      <dgm:spPr/>
    </dgm:pt>
    <dgm:pt modelId="{99F02577-7C43-8A4A-B4BC-746C0F4A2DC2}" type="pres">
      <dgm:prSet presAssocID="{73BF45A2-CD5C-E84C-A3CF-66BA59907B15}" presName="parentText" presStyleLbl="node1" presStyleIdx="1" presStyleCnt="2">
        <dgm:presLayoutVars>
          <dgm:chMax val="0"/>
          <dgm:bulletEnabled val="1"/>
        </dgm:presLayoutVars>
      </dgm:prSet>
      <dgm:spPr/>
    </dgm:pt>
    <dgm:pt modelId="{B4AFCA36-1943-EB48-9F4A-ECAB5174032A}" type="pres">
      <dgm:prSet presAssocID="{73BF45A2-CD5C-E84C-A3CF-66BA59907B15}" presName="childText" presStyleLbl="revTx" presStyleIdx="1" presStyleCnt="2">
        <dgm:presLayoutVars>
          <dgm:bulletEnabled val="1"/>
        </dgm:presLayoutVars>
      </dgm:prSet>
      <dgm:spPr/>
    </dgm:pt>
  </dgm:ptLst>
  <dgm:cxnLst>
    <dgm:cxn modelId="{ED81D31D-21C6-41E4-B92F-0A57106440CF}" type="presOf" srcId="{BEC34B66-76AD-A345-A99D-E745A34A5F44}" destId="{266380DD-61E9-E245-BAA6-4FEFB53328F3}" srcOrd="0" destOrd="2" presId="urn:microsoft.com/office/officeart/2005/8/layout/vList2"/>
    <dgm:cxn modelId="{1E48CE5A-A871-DF4F-B7BA-889489E5B469}" srcId="{2EAA389A-D99B-7542-9958-9804C5D7DC8C}" destId="{5DF6BA49-53DF-8548-8DBB-A458FC806473}" srcOrd="1" destOrd="0" parTransId="{1FF9F4EB-2F1B-7F43-88A0-F8EB5D2C85F7}" sibTransId="{98A740F7-E943-974A-B071-7B95A07BE21E}"/>
    <dgm:cxn modelId="{0FC41CF6-F403-4191-A3C4-E7A15A299F0A}" type="presOf" srcId="{74202A74-6008-A549-BFDA-8991FC2C8E64}" destId="{B4AFCA36-1943-EB48-9F4A-ECAB5174032A}" srcOrd="0" destOrd="1" presId="urn:microsoft.com/office/officeart/2005/8/layout/vList2"/>
    <dgm:cxn modelId="{A4DD5557-5CDD-C54D-8EE5-80C3B391A316}" srcId="{73BF45A2-CD5C-E84C-A3CF-66BA59907B15}" destId="{77BE5229-0CB7-E74D-8C8E-38D99DA13B45}" srcOrd="0" destOrd="0" parTransId="{066F35C1-C086-5B49-99F6-D5ABF9FD790B}" sibTransId="{7DF882E9-FCBB-E24E-8825-0ED6AC2A3213}"/>
    <dgm:cxn modelId="{96CB876F-A466-44DC-9341-902834876730}" type="presOf" srcId="{73BF45A2-CD5C-E84C-A3CF-66BA59907B15}" destId="{99F02577-7C43-8A4A-B4BC-746C0F4A2DC2}" srcOrd="0" destOrd="0" presId="urn:microsoft.com/office/officeart/2005/8/layout/vList2"/>
    <dgm:cxn modelId="{E3B40DC1-DFB4-7643-A0EF-869CCE2149E5}" srcId="{1A8A9EBA-ED12-B249-B6B2-0D91943D6ECB}" destId="{73BF45A2-CD5C-E84C-A3CF-66BA59907B15}" srcOrd="1" destOrd="0" parTransId="{F5524D8A-E0A6-2547-B071-5C0E7C4769BF}" sibTransId="{522FF70E-CFCA-AC4B-94DF-01D6DE83426C}"/>
    <dgm:cxn modelId="{E6F3E260-58D1-4E07-9E0D-6F49D6FC68BD}" type="presOf" srcId="{1A8A9EBA-ED12-B249-B6B2-0D91943D6ECB}" destId="{7BD72489-AE13-734A-9376-E4AB905B7D7D}" srcOrd="0" destOrd="0" presId="urn:microsoft.com/office/officeart/2005/8/layout/vList2"/>
    <dgm:cxn modelId="{DBB2E3A0-0AAD-498B-ACC9-67665157A0D1}" type="presOf" srcId="{51E8D3FA-E5AA-0B44-A48D-5DE860BF5478}" destId="{266380DD-61E9-E245-BAA6-4FEFB53328F3}" srcOrd="0" destOrd="0" presId="urn:microsoft.com/office/officeart/2005/8/layout/vList2"/>
    <dgm:cxn modelId="{8E9802EE-6538-1D43-94F8-A12AF4762819}" srcId="{1A8A9EBA-ED12-B249-B6B2-0D91943D6ECB}" destId="{2EAA389A-D99B-7542-9958-9804C5D7DC8C}" srcOrd="0" destOrd="0" parTransId="{16EE8356-8C48-DE4A-821F-7C0FE87D5F8E}" sibTransId="{4B203405-3472-7741-8111-86969C2CAC7C}"/>
    <dgm:cxn modelId="{940416C0-19B3-0040-922D-9887649E9771}" srcId="{2EAA389A-D99B-7542-9958-9804C5D7DC8C}" destId="{51E8D3FA-E5AA-0B44-A48D-5DE860BF5478}" srcOrd="0" destOrd="0" parTransId="{53D0EFC1-8F6B-2941-AD5D-4F9A94CA1CA0}" sibTransId="{629BADE7-AB90-7B48-87C7-343DEE19A7BE}"/>
    <dgm:cxn modelId="{8A9BDDDE-3E8B-43F5-9E83-A8EE734625BF}" type="presOf" srcId="{EA69C4D0-A820-5746-898F-9FF556208967}" destId="{266380DD-61E9-E245-BAA6-4FEFB53328F3}" srcOrd="0" destOrd="3" presId="urn:microsoft.com/office/officeart/2005/8/layout/vList2"/>
    <dgm:cxn modelId="{D562DFE2-5BEA-6245-B070-994F11955AA9}" srcId="{73BF45A2-CD5C-E84C-A3CF-66BA59907B15}" destId="{74202A74-6008-A549-BFDA-8991FC2C8E64}" srcOrd="1" destOrd="0" parTransId="{3457FE94-6F31-C745-AA59-BE7C6FB671BD}" sibTransId="{8E132734-80A1-6645-B7A1-1BD241391E4A}"/>
    <dgm:cxn modelId="{7E9970FD-EB9E-6246-A27D-37DC57A0AF50}" srcId="{73BF45A2-CD5C-E84C-A3CF-66BA59907B15}" destId="{C8C2A13A-51BB-DB41-AAAE-D86817BE90EE}" srcOrd="2" destOrd="0" parTransId="{2F6E2B3E-C75E-764B-A744-F3725F5FCBC8}" sibTransId="{84F83540-D5D5-7542-8CF4-B2CE104E8EAB}"/>
    <dgm:cxn modelId="{394CA5BB-B4C8-44B4-A05F-01B14424DA3B}" type="presOf" srcId="{C8C2A13A-51BB-DB41-AAAE-D86817BE90EE}" destId="{B4AFCA36-1943-EB48-9F4A-ECAB5174032A}" srcOrd="0" destOrd="2" presId="urn:microsoft.com/office/officeart/2005/8/layout/vList2"/>
    <dgm:cxn modelId="{02F1EA8A-4D4D-42A9-B720-9292105F8503}" type="presOf" srcId="{5DF6BA49-53DF-8548-8DBB-A458FC806473}" destId="{266380DD-61E9-E245-BAA6-4FEFB53328F3}" srcOrd="0" destOrd="1" presId="urn:microsoft.com/office/officeart/2005/8/layout/vList2"/>
    <dgm:cxn modelId="{955D3462-C497-704D-8C11-4A6A55729D26}" srcId="{2EAA389A-D99B-7542-9958-9804C5D7DC8C}" destId="{EA69C4D0-A820-5746-898F-9FF556208967}" srcOrd="3" destOrd="0" parTransId="{3CC04937-F71B-2346-9F56-4A64123BCB90}" sibTransId="{F14E0C75-5A50-ED47-938B-A54EF4304243}"/>
    <dgm:cxn modelId="{94BA4112-A903-4609-9BBE-28D855788A1A}" type="presOf" srcId="{2EAA389A-D99B-7542-9958-9804C5D7DC8C}" destId="{30B0604C-08E7-B044-8604-EACB80C9BC33}" srcOrd="0" destOrd="0" presId="urn:microsoft.com/office/officeart/2005/8/layout/vList2"/>
    <dgm:cxn modelId="{C84D7E89-98C1-B740-B80F-6D17F3FC5788}" srcId="{2EAA389A-D99B-7542-9958-9804C5D7DC8C}" destId="{BEC34B66-76AD-A345-A99D-E745A34A5F44}" srcOrd="2" destOrd="0" parTransId="{F127CAA0-47A7-684D-AEAD-52B3DBA1EA8A}" sibTransId="{35B6044E-29D3-0948-AB90-70956E8668E9}"/>
    <dgm:cxn modelId="{B042E773-EE85-4D6B-A827-BB6F2E73E55E}" type="presOf" srcId="{77BE5229-0CB7-E74D-8C8E-38D99DA13B45}" destId="{B4AFCA36-1943-EB48-9F4A-ECAB5174032A}" srcOrd="0" destOrd="0" presId="urn:microsoft.com/office/officeart/2005/8/layout/vList2"/>
    <dgm:cxn modelId="{3E9230B2-E248-4A25-AE15-3412511C187D}" type="presParOf" srcId="{7BD72489-AE13-734A-9376-E4AB905B7D7D}" destId="{30B0604C-08E7-B044-8604-EACB80C9BC33}" srcOrd="0" destOrd="0" presId="urn:microsoft.com/office/officeart/2005/8/layout/vList2"/>
    <dgm:cxn modelId="{0AB4FB38-6346-439A-BD1A-CDC35E1BC960}" type="presParOf" srcId="{7BD72489-AE13-734A-9376-E4AB905B7D7D}" destId="{266380DD-61E9-E245-BAA6-4FEFB53328F3}" srcOrd="1" destOrd="0" presId="urn:microsoft.com/office/officeart/2005/8/layout/vList2"/>
    <dgm:cxn modelId="{8FD353C3-7A01-4B17-A8E8-0FB0D15A0C4F}" type="presParOf" srcId="{7BD72489-AE13-734A-9376-E4AB905B7D7D}" destId="{99F02577-7C43-8A4A-B4BC-746C0F4A2DC2}" srcOrd="2" destOrd="0" presId="urn:microsoft.com/office/officeart/2005/8/layout/vList2"/>
    <dgm:cxn modelId="{DFA87BBF-B1E2-4BF3-9FEA-7F8368C6BE69}" type="presParOf" srcId="{7BD72489-AE13-734A-9376-E4AB905B7D7D}" destId="{B4AFCA36-1943-EB48-9F4A-ECAB5174032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680704-36FD-AC45-A44F-453F3796AFA7}"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8AB1B71F-A5C8-6A44-BD19-7ADBFCB1F928}">
      <dgm:prSet phldrT="[Text]" custT="1"/>
      <dgm:spPr>
        <a:solidFill>
          <a:schemeClr val="accent1">
            <a:lumMod val="20000"/>
            <a:lumOff val="80000"/>
          </a:schemeClr>
        </a:solidFill>
      </dgm:spPr>
      <dgm:t>
        <a:bodyPr/>
        <a:lstStyle/>
        <a:p>
          <a:pPr rtl="0"/>
          <a:r>
            <a:rPr lang="en-US" sz="1800" b="1" dirty="0">
              <a:solidFill>
                <a:schemeClr val="tx1"/>
              </a:solidFill>
              <a:latin typeface="+mj-lt"/>
            </a:rPr>
            <a:t>Sites of Peripheral Arterial Pulse </a:t>
          </a:r>
        </a:p>
      </dgm:t>
    </dgm:pt>
    <dgm:pt modelId="{7154EF94-21BB-F243-8F84-FEA518C9F52A}" type="parTrans" cxnId="{F7B76F79-A38B-2F4E-8346-54A561974E7E}">
      <dgm:prSet/>
      <dgm:spPr/>
      <dgm:t>
        <a:bodyPr/>
        <a:lstStyle/>
        <a:p>
          <a:pPr rtl="0"/>
          <a:endParaRPr lang="en-US" sz="1800">
            <a:latin typeface="+mn-lt"/>
          </a:endParaRPr>
        </a:p>
      </dgm:t>
    </dgm:pt>
    <dgm:pt modelId="{45DE545C-85BB-0941-B80A-2F33056ACDB4}" type="sibTrans" cxnId="{F7B76F79-A38B-2F4E-8346-54A561974E7E}">
      <dgm:prSet/>
      <dgm:spPr/>
      <dgm:t>
        <a:bodyPr/>
        <a:lstStyle/>
        <a:p>
          <a:pPr rtl="0"/>
          <a:endParaRPr lang="en-US" sz="1800">
            <a:latin typeface="+mn-lt"/>
          </a:endParaRPr>
        </a:p>
      </dgm:t>
    </dgm:pt>
    <dgm:pt modelId="{1CBC1FD6-296A-1142-B98A-3307554F7E3F}">
      <dgm:prSet phldrT="[Text]" custT="1"/>
      <dgm:spPr>
        <a:solidFill>
          <a:schemeClr val="tx2">
            <a:lumMod val="40000"/>
            <a:lumOff val="60000"/>
          </a:schemeClr>
        </a:solidFill>
      </dgm:spPr>
      <dgm:t>
        <a:bodyPr/>
        <a:lstStyle/>
        <a:p>
          <a:pPr rtl="0"/>
          <a:endParaRPr lang="en-US" sz="1800" i="1" u="sng" dirty="0">
            <a:solidFill>
              <a:schemeClr val="tx1"/>
            </a:solidFill>
            <a:latin typeface="+mn-lt"/>
            <a:cs typeface="Times New Roman" pitchFamily="18" charset="0"/>
          </a:endParaRPr>
        </a:p>
        <a:p>
          <a:pPr rtl="0"/>
          <a:r>
            <a:rPr lang="en-US" sz="1800" i="1" u="sng" dirty="0">
              <a:solidFill>
                <a:schemeClr val="tx1"/>
              </a:solidFill>
              <a:latin typeface="+mn-lt"/>
              <a:cs typeface="Times New Roman" pitchFamily="18" charset="0"/>
            </a:rPr>
            <a:t>Popliteal</a:t>
          </a:r>
          <a:r>
            <a:rPr lang="ar-SA" sz="1800" i="1" u="sng" dirty="0">
              <a:solidFill>
                <a:schemeClr val="tx1"/>
              </a:solidFill>
              <a:latin typeface="+mn-lt"/>
              <a:cs typeface="Times New Roman" pitchFamily="18" charset="0"/>
            </a:rPr>
            <a:t> </a:t>
          </a:r>
          <a:r>
            <a:rPr lang="en-US" sz="1800" b="0" u="sng" dirty="0">
              <a:solidFill>
                <a:schemeClr val="tx1"/>
              </a:solidFill>
              <a:latin typeface="+mn-lt"/>
              <a:cs typeface="Times New Roman" pitchFamily="18" charset="0"/>
            </a:rPr>
            <a:t>artery</a:t>
          </a:r>
          <a:r>
            <a:rPr lang="en-US" sz="1800" i="1" u="sng" dirty="0">
              <a:solidFill>
                <a:schemeClr val="tx1"/>
              </a:solidFill>
              <a:latin typeface="+mn-lt"/>
              <a:cs typeface="Times New Roman" pitchFamily="18" charset="0"/>
            </a:rPr>
            <a:t>:</a:t>
          </a:r>
        </a:p>
        <a:p>
          <a:pPr rtl="0"/>
          <a:r>
            <a:rPr lang="en-US" sz="1800" dirty="0">
              <a:solidFill>
                <a:schemeClr val="tx1"/>
              </a:solidFill>
              <a:latin typeface="+mn-lt"/>
              <a:cs typeface="Times New Roman" pitchFamily="18" charset="0"/>
            </a:rPr>
            <a:t>Because of the deep position of the artery, its pulsations are best felt in the inferior </a:t>
          </a:r>
          <a:r>
            <a:rPr lang="en-US" sz="1800" dirty="0">
              <a:solidFill>
                <a:srgbClr val="92D050"/>
              </a:solidFill>
              <a:latin typeface="+mn-lt"/>
              <a:cs typeface="Times New Roman" pitchFamily="18" charset="0"/>
            </a:rPr>
            <a:t>(lower)</a:t>
          </a:r>
          <a:r>
            <a:rPr lang="en-US" sz="1800" dirty="0">
              <a:solidFill>
                <a:schemeClr val="tx1"/>
              </a:solidFill>
              <a:latin typeface="+mn-lt"/>
              <a:cs typeface="Times New Roman" pitchFamily="18" charset="0"/>
            </a:rPr>
            <a:t>part of the popliteal fossa ( here the artery is related to the tibia).</a:t>
          </a:r>
          <a:r>
            <a:rPr lang="en-US" sz="1800" dirty="0">
              <a:solidFill>
                <a:srgbClr val="92D050"/>
              </a:solidFill>
              <a:latin typeface="+mn-lt"/>
              <a:cs typeface="Times New Roman" pitchFamily="18" charset="0"/>
            </a:rPr>
            <a:t> </a:t>
          </a:r>
          <a:r>
            <a:rPr lang="ar-SA" sz="1800" dirty="0">
              <a:solidFill>
                <a:srgbClr val="92D050"/>
              </a:solidFill>
              <a:latin typeface="+mn-lt"/>
              <a:cs typeface="Times New Roman" pitchFamily="18" charset="0"/>
            </a:rPr>
            <a:t> نضغط باتجاه </a:t>
          </a:r>
          <a:r>
            <a:rPr lang="ar-SA" sz="1800" dirty="0" err="1">
              <a:solidFill>
                <a:srgbClr val="92D050"/>
              </a:solidFill>
              <a:latin typeface="+mn-lt"/>
              <a:cs typeface="Times New Roman" pitchFamily="18" charset="0"/>
            </a:rPr>
            <a:t>التيبيا</a:t>
          </a:r>
          <a:r>
            <a:rPr lang="en-US" sz="1800" i="1" dirty="0">
              <a:solidFill>
                <a:schemeClr val="tx1"/>
              </a:solidFill>
              <a:latin typeface="+mn-lt"/>
              <a:cs typeface="Times New Roman" pitchFamily="18" charset="0"/>
            </a:rPr>
            <a:t>Deep in the popliteal fossa medial to the midline.</a:t>
          </a:r>
        </a:p>
        <a:p>
          <a:pPr rtl="0"/>
          <a:r>
            <a:rPr lang="en-US" sz="1800" b="0" dirty="0">
              <a:solidFill>
                <a:schemeClr val="tx1"/>
              </a:solidFill>
              <a:latin typeface="+mn-lt"/>
              <a:cs typeface="Times New Roman" pitchFamily="18" charset="0"/>
            </a:rPr>
            <a:t>Weakening or loss of the popliteal pulse is a sign of femoral artery </a:t>
          </a:r>
          <a:r>
            <a:rPr lang="en-US" sz="1800" b="0" dirty="0">
              <a:solidFill>
                <a:srgbClr val="FF0000"/>
              </a:solidFill>
              <a:latin typeface="+mn-lt"/>
              <a:cs typeface="Times New Roman" pitchFamily="18" charset="0"/>
            </a:rPr>
            <a:t>obstruction</a:t>
          </a:r>
          <a:r>
            <a:rPr lang="en-US" sz="1800" b="0" dirty="0">
              <a:solidFill>
                <a:schemeClr val="tx1"/>
              </a:solidFill>
              <a:latin typeface="+mn-lt"/>
              <a:cs typeface="Times New Roman" pitchFamily="18" charset="0"/>
            </a:rPr>
            <a:t>.</a:t>
          </a:r>
          <a:endParaRPr lang="en-US" sz="1800" b="0" dirty="0">
            <a:solidFill>
              <a:schemeClr val="tx1"/>
            </a:solidFill>
            <a:latin typeface="+mn-lt"/>
          </a:endParaRPr>
        </a:p>
      </dgm:t>
    </dgm:pt>
    <dgm:pt modelId="{D4A2ABBC-258E-0A42-87A9-E374547F2E9B}" type="parTrans" cxnId="{E8929F16-F9C2-5E4E-A36E-E153A6EBC2C7}">
      <dgm:prSet/>
      <dgm:spPr/>
      <dgm:t>
        <a:bodyPr/>
        <a:lstStyle/>
        <a:p>
          <a:pPr rtl="0"/>
          <a:endParaRPr lang="en-US" sz="1800">
            <a:latin typeface="+mn-lt"/>
          </a:endParaRPr>
        </a:p>
      </dgm:t>
    </dgm:pt>
    <dgm:pt modelId="{93DFF1EC-1042-AC49-8F1B-8CF3F58F8DD0}" type="sibTrans" cxnId="{E8929F16-F9C2-5E4E-A36E-E153A6EBC2C7}">
      <dgm:prSet/>
      <dgm:spPr/>
      <dgm:t>
        <a:bodyPr/>
        <a:lstStyle/>
        <a:p>
          <a:pPr rtl="0"/>
          <a:endParaRPr lang="en-US" sz="1800">
            <a:latin typeface="+mn-lt"/>
          </a:endParaRPr>
        </a:p>
      </dgm:t>
    </dgm:pt>
    <dgm:pt modelId="{C126654F-6300-CC4A-B7D9-018C6CAC683E}">
      <dgm:prSet phldrT="[Text]" custT="1"/>
      <dgm:spPr>
        <a:solidFill>
          <a:schemeClr val="accent1">
            <a:lumMod val="40000"/>
            <a:lumOff val="60000"/>
          </a:schemeClr>
        </a:solidFill>
      </dgm:spPr>
      <dgm:t>
        <a:bodyPr/>
        <a:lstStyle/>
        <a:p>
          <a:pPr rtl="0"/>
          <a:r>
            <a:rPr lang="en-US" sz="1800" i="1" u="sng" dirty="0">
              <a:solidFill>
                <a:schemeClr val="tx1"/>
              </a:solidFill>
              <a:latin typeface="+mn-lt"/>
            </a:rPr>
            <a:t>Posterior </a:t>
          </a:r>
          <a:r>
            <a:rPr lang="en-US" sz="1800" i="1" u="sng" dirty="0" err="1">
              <a:solidFill>
                <a:schemeClr val="tx1"/>
              </a:solidFill>
              <a:latin typeface="+mn-lt"/>
            </a:rPr>
            <a:t>tibial</a:t>
          </a:r>
          <a:r>
            <a:rPr lang="ar-SA" sz="1800" i="1" u="sng" dirty="0">
              <a:solidFill>
                <a:schemeClr val="tx1"/>
              </a:solidFill>
              <a:latin typeface="+mn-lt"/>
            </a:rPr>
            <a:t> </a:t>
          </a:r>
          <a:r>
            <a:rPr lang="en-US" sz="1800" b="0" u="sng" dirty="0">
              <a:solidFill>
                <a:schemeClr val="tx1"/>
              </a:solidFill>
              <a:latin typeface="+mn-lt"/>
              <a:cs typeface="Times New Roman" pitchFamily="18" charset="0"/>
            </a:rPr>
            <a:t>artery</a:t>
          </a:r>
          <a:r>
            <a:rPr lang="en-US" sz="1800" i="1" u="sng" dirty="0">
              <a:solidFill>
                <a:schemeClr val="tx1"/>
              </a:solidFill>
              <a:latin typeface="+mn-lt"/>
            </a:rPr>
            <a:t>:</a:t>
          </a:r>
        </a:p>
        <a:p>
          <a:pPr rtl="0"/>
          <a:r>
            <a:rPr lang="en-US" sz="1800" dirty="0">
              <a:solidFill>
                <a:schemeClr val="tx1"/>
              </a:solidFill>
              <a:latin typeface="+mn-lt"/>
            </a:rPr>
            <a:t>Taken </a:t>
          </a:r>
          <a:r>
            <a:rPr lang="en-US" sz="1800" dirty="0" err="1">
              <a:solidFill>
                <a:schemeClr val="tx1"/>
              </a:solidFill>
              <a:latin typeface="+mn-lt"/>
            </a:rPr>
            <a:t>Postero</a:t>
          </a:r>
          <a:r>
            <a:rPr lang="en-US" sz="1800" dirty="0">
              <a:solidFill>
                <a:schemeClr val="tx1"/>
              </a:solidFill>
              <a:latin typeface="+mn-lt"/>
            </a:rPr>
            <a:t> inferior to the medial malleolus (in the groove between the malleolus and the heel) The flexor retinaculum must be </a:t>
          </a:r>
          <a:r>
            <a:rPr lang="en-US" sz="1800" dirty="0">
              <a:solidFill>
                <a:srgbClr val="FF0000"/>
              </a:solidFill>
              <a:latin typeface="+mn-lt"/>
            </a:rPr>
            <a:t>relaxed</a:t>
          </a:r>
          <a:r>
            <a:rPr lang="en-US" sz="1800" dirty="0">
              <a:solidFill>
                <a:schemeClr val="tx1"/>
              </a:solidFill>
              <a:latin typeface="+mn-lt"/>
            </a:rPr>
            <a:t> by </a:t>
          </a:r>
          <a:r>
            <a:rPr lang="en-US" sz="1800" dirty="0">
              <a:solidFill>
                <a:srgbClr val="FF0000"/>
              </a:solidFill>
              <a:latin typeface="+mn-lt"/>
            </a:rPr>
            <a:t>inverting</a:t>
          </a:r>
          <a:r>
            <a:rPr lang="en-US" sz="1800" dirty="0">
              <a:solidFill>
                <a:schemeClr val="tx1"/>
              </a:solidFill>
              <a:latin typeface="+mn-lt"/>
            </a:rPr>
            <a:t> the foot. Palpation of PT pulse is essential for examining patients with </a:t>
          </a:r>
          <a:r>
            <a:rPr lang="en-US" sz="1800" b="1" dirty="0">
              <a:solidFill>
                <a:schemeClr val="tx1"/>
              </a:solidFill>
              <a:latin typeface="+mn-lt"/>
            </a:rPr>
            <a:t>occlusive</a:t>
          </a:r>
          <a:r>
            <a:rPr lang="ar-SA" sz="1200" b="0" dirty="0">
              <a:solidFill>
                <a:schemeClr val="tx1"/>
              </a:solidFill>
              <a:latin typeface="+mn-lt"/>
            </a:rPr>
            <a:t>(انسداد)</a:t>
          </a:r>
          <a:r>
            <a:rPr lang="en-US" sz="1800" b="1" dirty="0">
              <a:solidFill>
                <a:schemeClr val="tx1"/>
              </a:solidFill>
              <a:latin typeface="+mn-lt"/>
            </a:rPr>
            <a:t> peripheral arterial diseases</a:t>
          </a:r>
          <a:r>
            <a:rPr lang="en-US" sz="1800" dirty="0">
              <a:solidFill>
                <a:schemeClr val="tx1"/>
              </a:solidFill>
              <a:latin typeface="+mn-lt"/>
            </a:rPr>
            <a:t>.</a:t>
          </a:r>
        </a:p>
        <a:p>
          <a:pPr rtl="0"/>
          <a:endParaRPr lang="en-US" sz="1800" dirty="0">
            <a:solidFill>
              <a:schemeClr val="tx1"/>
            </a:solidFill>
            <a:latin typeface="+mn-lt"/>
          </a:endParaRPr>
        </a:p>
        <a:p>
          <a:pPr rtl="0"/>
          <a:endParaRPr lang="en-US" sz="1800" dirty="0">
            <a:solidFill>
              <a:schemeClr val="tx1"/>
            </a:solidFill>
            <a:latin typeface="+mn-lt"/>
          </a:endParaRPr>
        </a:p>
      </dgm:t>
    </dgm:pt>
    <dgm:pt modelId="{27E516CB-C17D-2C4E-A1CD-E3C54B956718}" type="parTrans" cxnId="{F573BBDC-944F-0141-ACA6-5CB22E4195FB}">
      <dgm:prSet/>
      <dgm:spPr/>
      <dgm:t>
        <a:bodyPr/>
        <a:lstStyle/>
        <a:p>
          <a:pPr rtl="0"/>
          <a:endParaRPr lang="en-US" sz="1800">
            <a:latin typeface="+mn-lt"/>
          </a:endParaRPr>
        </a:p>
      </dgm:t>
    </dgm:pt>
    <dgm:pt modelId="{A365445C-3DF9-DB4F-B7AE-CFE4B9E2863F}" type="sibTrans" cxnId="{F573BBDC-944F-0141-ACA6-5CB22E4195FB}">
      <dgm:prSet/>
      <dgm:spPr/>
      <dgm:t>
        <a:bodyPr/>
        <a:lstStyle/>
        <a:p>
          <a:pPr rtl="0"/>
          <a:endParaRPr lang="en-US" sz="1800">
            <a:latin typeface="+mn-lt"/>
          </a:endParaRPr>
        </a:p>
      </dgm:t>
    </dgm:pt>
    <dgm:pt modelId="{88A69718-1A4C-5B4F-B307-6D0D8F92A35E}">
      <dgm:prSet phldrT="[Text]" custT="1"/>
      <dgm:spPr>
        <a:solidFill>
          <a:schemeClr val="accent1">
            <a:lumMod val="60000"/>
            <a:lumOff val="40000"/>
          </a:schemeClr>
        </a:solidFill>
      </dgm:spPr>
      <dgm:t>
        <a:bodyPr/>
        <a:lstStyle/>
        <a:p>
          <a:pPr rtl="0"/>
          <a:endParaRPr lang="en-US" sz="1800" i="1" u="sng" dirty="0">
            <a:solidFill>
              <a:schemeClr val="tx1"/>
            </a:solidFill>
            <a:latin typeface="+mn-lt"/>
            <a:cs typeface="Times New Roman" pitchFamily="18" charset="0"/>
          </a:endParaRPr>
        </a:p>
        <a:p>
          <a:pPr rtl="0"/>
          <a:endParaRPr lang="en-US" sz="1800" i="1" u="sng" dirty="0">
            <a:solidFill>
              <a:schemeClr val="tx1"/>
            </a:solidFill>
            <a:latin typeface="+mn-lt"/>
            <a:cs typeface="Times New Roman" pitchFamily="18" charset="0"/>
          </a:endParaRPr>
        </a:p>
        <a:p>
          <a:pPr rtl="0"/>
          <a:r>
            <a:rPr lang="en-US" sz="1800" i="1" u="sng" dirty="0">
              <a:solidFill>
                <a:schemeClr val="tx1"/>
              </a:solidFill>
              <a:latin typeface="+mn-lt"/>
              <a:cs typeface="Times New Roman" pitchFamily="18" charset="0"/>
            </a:rPr>
            <a:t>Femoral </a:t>
          </a:r>
          <a:r>
            <a:rPr lang="en-US" sz="1800" b="0" u="sng" dirty="0">
              <a:solidFill>
                <a:schemeClr val="tx1"/>
              </a:solidFill>
              <a:latin typeface="+mn-lt"/>
              <a:cs typeface="Times New Roman" pitchFamily="18" charset="0"/>
            </a:rPr>
            <a:t>artery</a:t>
          </a:r>
          <a:r>
            <a:rPr lang="en-US" sz="1800" i="1" u="sng" dirty="0">
              <a:solidFill>
                <a:schemeClr val="tx1"/>
              </a:solidFill>
              <a:latin typeface="+mn-lt"/>
              <a:cs typeface="Times New Roman" pitchFamily="18" charset="0"/>
            </a:rPr>
            <a:t>:</a:t>
          </a:r>
          <a:endParaRPr lang="en-US" sz="1800" u="sng" dirty="0">
            <a:solidFill>
              <a:schemeClr val="tx1"/>
            </a:solidFill>
            <a:latin typeface="+mn-lt"/>
          </a:endParaRPr>
        </a:p>
        <a:p>
          <a:pPr rtl="0"/>
          <a:r>
            <a:rPr lang="en-US" sz="1800" dirty="0">
              <a:solidFill>
                <a:schemeClr val="tx1"/>
              </a:solidFill>
              <a:latin typeface="+mn-lt"/>
            </a:rPr>
            <a:t> </a:t>
          </a:r>
          <a:r>
            <a:rPr lang="en-US" sz="1800" i="1" dirty="0">
              <a:solidFill>
                <a:schemeClr val="tx1"/>
              </a:solidFill>
              <a:latin typeface="+mn-lt"/>
              <a:cs typeface="Times New Roman" pitchFamily="18" charset="0"/>
            </a:rPr>
            <a:t>Inferior to the lingual ligament and midway between the </a:t>
          </a:r>
          <a:r>
            <a:rPr lang="en-US" sz="1800" i="1" dirty="0">
              <a:solidFill>
                <a:schemeClr val="accent6"/>
              </a:solidFill>
              <a:latin typeface="+mn-lt"/>
              <a:cs typeface="Times New Roman" pitchFamily="18" charset="0"/>
            </a:rPr>
            <a:t>anterior superior iliac spine and symphysis pubis.</a:t>
          </a:r>
        </a:p>
        <a:p>
          <a:pPr rtl="0"/>
          <a:r>
            <a:rPr lang="en-US" sz="1800" b="0" dirty="0">
              <a:solidFill>
                <a:schemeClr val="tx1"/>
              </a:solidFill>
              <a:latin typeface="+mn-lt"/>
              <a:cs typeface="Times New Roman" pitchFamily="18" charset="0"/>
            </a:rPr>
            <a:t> How to Stop bleeding from the femoral artery? </a:t>
          </a:r>
          <a:r>
            <a:rPr lang="ar-SA" sz="1800" b="1" dirty="0">
              <a:solidFill>
                <a:schemeClr val="accent3">
                  <a:lumMod val="75000"/>
                </a:schemeClr>
              </a:solidFill>
              <a:latin typeface="+mn-lt"/>
              <a:cs typeface="Times New Roman" pitchFamily="18" charset="0"/>
            </a:rPr>
            <a:t>(مؤقتاً)</a:t>
          </a:r>
          <a:endParaRPr lang="en-US" sz="1800" b="1" dirty="0">
            <a:solidFill>
              <a:schemeClr val="accent3">
                <a:lumMod val="75000"/>
              </a:schemeClr>
            </a:solidFill>
            <a:latin typeface="+mn-lt"/>
            <a:cs typeface="Times New Roman" pitchFamily="18" charset="0"/>
          </a:endParaRPr>
        </a:p>
        <a:p>
          <a:pPr rtl="0"/>
          <a:r>
            <a:rPr lang="en-US" sz="1800" b="0" dirty="0">
              <a:solidFill>
                <a:schemeClr val="tx1"/>
              </a:solidFill>
              <a:latin typeface="+mn-lt"/>
              <a:cs typeface="Times New Roman" pitchFamily="18" charset="0"/>
            </a:rPr>
            <a:t>By  pressing the artery directly posterior against the superior pubic ramus and the femoral head.</a:t>
          </a:r>
          <a:endParaRPr lang="en-US" sz="1800" b="0" dirty="0">
            <a:solidFill>
              <a:schemeClr val="tx1"/>
            </a:solidFill>
            <a:latin typeface="+mn-lt"/>
          </a:endParaRPr>
        </a:p>
      </dgm:t>
    </dgm:pt>
    <dgm:pt modelId="{62A05AAF-D123-DF42-A96E-423DA615DF70}" type="parTrans" cxnId="{AC4FD5C7-F9E1-7649-84B9-CCA28F6ACDB9}">
      <dgm:prSet/>
      <dgm:spPr/>
      <dgm:t>
        <a:bodyPr/>
        <a:lstStyle/>
        <a:p>
          <a:pPr rtl="0"/>
          <a:endParaRPr lang="en-US" sz="1800">
            <a:latin typeface="+mn-lt"/>
          </a:endParaRPr>
        </a:p>
      </dgm:t>
    </dgm:pt>
    <dgm:pt modelId="{DC190736-5E0D-D64C-8396-3DB99B6024F0}" type="sibTrans" cxnId="{AC4FD5C7-F9E1-7649-84B9-CCA28F6ACDB9}">
      <dgm:prSet/>
      <dgm:spPr/>
      <dgm:t>
        <a:bodyPr/>
        <a:lstStyle/>
        <a:p>
          <a:pPr rtl="0"/>
          <a:endParaRPr lang="en-US" sz="1800">
            <a:latin typeface="+mn-lt"/>
          </a:endParaRPr>
        </a:p>
      </dgm:t>
    </dgm:pt>
    <dgm:pt modelId="{A7DC2C08-A3C0-401D-BE46-047B1F45A970}">
      <dgm:prSet phldrT="[Text]" custT="1"/>
      <dgm:spPr>
        <a:solidFill>
          <a:schemeClr val="tx2">
            <a:lumMod val="20000"/>
            <a:lumOff val="80000"/>
          </a:schemeClr>
        </a:solidFill>
      </dgm:spPr>
      <dgm:t>
        <a:bodyPr anchor="ctr"/>
        <a:lstStyle/>
        <a:p>
          <a:pPr rtl="0"/>
          <a:r>
            <a:rPr lang="en-US" sz="1800" i="1" u="sng" dirty="0">
              <a:solidFill>
                <a:schemeClr val="tx1"/>
              </a:solidFill>
              <a:latin typeface="+mn-lt"/>
            </a:rPr>
            <a:t>Dorsalis pedis</a:t>
          </a:r>
          <a:r>
            <a:rPr lang="ar-SA" sz="1800" i="1" u="sng" dirty="0">
              <a:solidFill>
                <a:schemeClr val="tx1"/>
              </a:solidFill>
              <a:latin typeface="+mn-lt"/>
            </a:rPr>
            <a:t> </a:t>
          </a:r>
          <a:r>
            <a:rPr lang="en-US" sz="1800" b="0" u="sng" dirty="0">
              <a:solidFill>
                <a:schemeClr val="tx1"/>
              </a:solidFill>
              <a:latin typeface="+mn-lt"/>
              <a:cs typeface="Times New Roman" pitchFamily="18" charset="0"/>
            </a:rPr>
            <a:t>artery</a:t>
          </a:r>
          <a:r>
            <a:rPr lang="en-US" sz="1800" i="1" u="sng" dirty="0">
              <a:solidFill>
                <a:schemeClr val="tx1"/>
              </a:solidFill>
              <a:latin typeface="+mn-lt"/>
            </a:rPr>
            <a:t>:</a:t>
          </a:r>
        </a:p>
        <a:p>
          <a:pPr rtl="0"/>
          <a:r>
            <a:rPr lang="en-US" sz="1800" dirty="0">
              <a:solidFill>
                <a:schemeClr val="tx1"/>
              </a:solidFill>
              <a:latin typeface="+mn-lt"/>
            </a:rPr>
            <a:t>It is easy to be felt being subcutaneous, over the tarsal bones between the tendons of Extensor </a:t>
          </a:r>
          <a:r>
            <a:rPr lang="en-US" sz="1800" dirty="0" err="1">
              <a:solidFill>
                <a:schemeClr val="tx1"/>
              </a:solidFill>
              <a:latin typeface="+mn-lt"/>
            </a:rPr>
            <a:t>hallucis</a:t>
          </a:r>
          <a:r>
            <a:rPr lang="en-US" sz="1800" dirty="0">
              <a:solidFill>
                <a:schemeClr val="tx1"/>
              </a:solidFill>
              <a:latin typeface="+mn-lt"/>
            </a:rPr>
            <a:t> longus and Extensor </a:t>
          </a:r>
          <a:r>
            <a:rPr lang="en-US" sz="1800" dirty="0" err="1">
              <a:solidFill>
                <a:schemeClr val="tx1"/>
              </a:solidFill>
              <a:latin typeface="+mn-lt"/>
            </a:rPr>
            <a:t>digitorum</a:t>
          </a:r>
          <a:r>
            <a:rPr lang="en-US" sz="1800" dirty="0">
              <a:solidFill>
                <a:schemeClr val="tx1"/>
              </a:solidFill>
              <a:latin typeface="+mn-lt"/>
            </a:rPr>
            <a:t> </a:t>
          </a:r>
          <a:r>
            <a:rPr lang="en-US" sz="1800" dirty="0" err="1">
              <a:solidFill>
                <a:schemeClr val="tx1"/>
              </a:solidFill>
              <a:latin typeface="+mn-lt"/>
            </a:rPr>
            <a:t>longus</a:t>
          </a:r>
          <a:endParaRPr lang="ar-SA" sz="1800" dirty="0">
            <a:solidFill>
              <a:schemeClr val="tx1"/>
            </a:solidFill>
            <a:latin typeface="+mn-lt"/>
          </a:endParaRPr>
        </a:p>
        <a:p>
          <a:pPr rtl="0"/>
          <a:r>
            <a:rPr lang="en-US" sz="1800" dirty="0">
              <a:solidFill>
                <a:schemeClr val="tx1"/>
              </a:solidFill>
              <a:latin typeface="+mn-lt"/>
            </a:rPr>
            <a:t> Some people have </a:t>
          </a:r>
          <a:r>
            <a:rPr lang="en-US" sz="1800" dirty="0">
              <a:solidFill>
                <a:srgbClr val="FF0000"/>
              </a:solidFill>
              <a:latin typeface="+mn-lt"/>
            </a:rPr>
            <a:t>congenitally</a:t>
          </a:r>
          <a:r>
            <a:rPr lang="en-US" sz="1800" dirty="0">
              <a:solidFill>
                <a:schemeClr val="tx1"/>
              </a:solidFill>
              <a:latin typeface="+mn-lt"/>
            </a:rPr>
            <a:t> non palpable DP pulse, the anomaly is usually </a:t>
          </a:r>
          <a:r>
            <a:rPr lang="en-US" sz="1800" dirty="0">
              <a:solidFill>
                <a:srgbClr val="FF0000"/>
              </a:solidFill>
              <a:latin typeface="+mn-lt"/>
            </a:rPr>
            <a:t>bilateral</a:t>
          </a:r>
          <a:r>
            <a:rPr lang="en-US" sz="1800" dirty="0">
              <a:solidFill>
                <a:schemeClr val="tx1"/>
              </a:solidFill>
              <a:latin typeface="+mn-lt"/>
            </a:rPr>
            <a:t>.</a:t>
          </a:r>
          <a:r>
            <a:rPr lang="ar-SA" sz="1800" dirty="0">
              <a:solidFill>
                <a:srgbClr val="92D050"/>
              </a:solidFill>
              <a:latin typeface="+mn-lt"/>
            </a:rPr>
            <a:t>أما لو في رجل واحدة فقط ففي مشكلة في </a:t>
          </a:r>
          <a:r>
            <a:rPr lang="ar-SA" sz="1800" dirty="0" err="1">
              <a:solidFill>
                <a:srgbClr val="92D050"/>
              </a:solidFill>
              <a:latin typeface="+mn-lt"/>
            </a:rPr>
            <a:t>الفسلز</a:t>
          </a:r>
          <a:r>
            <a:rPr lang="ar-SA" sz="1800" dirty="0">
              <a:solidFill>
                <a:srgbClr val="92D050"/>
              </a:solidFill>
              <a:latin typeface="+mn-lt"/>
            </a:rPr>
            <a:t> لكن </a:t>
          </a:r>
          <a:r>
            <a:rPr lang="ar-SA" sz="1800" dirty="0" err="1">
              <a:solidFill>
                <a:srgbClr val="92D050"/>
              </a:solidFill>
              <a:latin typeface="+mn-lt"/>
            </a:rPr>
            <a:t>مو</a:t>
          </a:r>
          <a:r>
            <a:rPr lang="ar-SA" sz="1800" dirty="0">
              <a:solidFill>
                <a:srgbClr val="92D050"/>
              </a:solidFill>
              <a:latin typeface="+mn-lt"/>
            </a:rPr>
            <a:t> جينية</a:t>
          </a:r>
          <a:endParaRPr lang="en-US" sz="1800" dirty="0">
            <a:solidFill>
              <a:srgbClr val="92D050"/>
            </a:solidFill>
            <a:latin typeface="+mn-lt"/>
          </a:endParaRPr>
        </a:p>
        <a:p>
          <a:pPr rtl="0"/>
          <a:endParaRPr lang="en-US" sz="1800" b="0" i="0" dirty="0">
            <a:solidFill>
              <a:schemeClr val="tx1"/>
            </a:solidFill>
            <a:latin typeface="+mn-lt"/>
          </a:endParaRPr>
        </a:p>
        <a:p>
          <a:pPr rtl="0"/>
          <a:endParaRPr lang="en-US" sz="1800" b="0" i="0" dirty="0">
            <a:solidFill>
              <a:schemeClr val="tx1"/>
            </a:solidFill>
            <a:latin typeface="+mn-lt"/>
          </a:endParaRPr>
        </a:p>
      </dgm:t>
    </dgm:pt>
    <dgm:pt modelId="{7ED14FF4-29B0-46E1-85CB-47E234062E9B}" type="parTrans" cxnId="{319086AC-8AED-4E0F-B29F-D8094DC5390C}">
      <dgm:prSet/>
      <dgm:spPr/>
      <dgm:t>
        <a:bodyPr/>
        <a:lstStyle/>
        <a:p>
          <a:pPr rtl="0"/>
          <a:endParaRPr lang="en-GB" sz="1800">
            <a:latin typeface="+mn-lt"/>
          </a:endParaRPr>
        </a:p>
      </dgm:t>
    </dgm:pt>
    <dgm:pt modelId="{FF462934-E2D1-4398-8AE3-2A998425725E}" type="sibTrans" cxnId="{319086AC-8AED-4E0F-B29F-D8094DC5390C}">
      <dgm:prSet/>
      <dgm:spPr/>
      <dgm:t>
        <a:bodyPr/>
        <a:lstStyle/>
        <a:p>
          <a:pPr rtl="0"/>
          <a:endParaRPr lang="en-GB" sz="1800">
            <a:latin typeface="+mn-lt"/>
          </a:endParaRPr>
        </a:p>
      </dgm:t>
    </dgm:pt>
    <dgm:pt modelId="{B9F02532-35D2-1B49-91A4-1F578913720B}" type="pres">
      <dgm:prSet presAssocID="{A8680704-36FD-AC45-A44F-453F3796AFA7}" presName="diagram" presStyleCnt="0">
        <dgm:presLayoutVars>
          <dgm:chMax val="1"/>
          <dgm:dir/>
          <dgm:animLvl val="ctr"/>
          <dgm:resizeHandles val="exact"/>
        </dgm:presLayoutVars>
      </dgm:prSet>
      <dgm:spPr/>
    </dgm:pt>
    <dgm:pt modelId="{0AADD1C8-688B-8343-A19D-CE1E36D99E0B}" type="pres">
      <dgm:prSet presAssocID="{A8680704-36FD-AC45-A44F-453F3796AFA7}" presName="matrix" presStyleCnt="0"/>
      <dgm:spPr/>
    </dgm:pt>
    <dgm:pt modelId="{8F826CCA-6A1E-0247-8106-D151393F1639}" type="pres">
      <dgm:prSet presAssocID="{A8680704-36FD-AC45-A44F-453F3796AFA7}" presName="tile1" presStyleLbl="node1" presStyleIdx="0" presStyleCnt="4"/>
      <dgm:spPr/>
    </dgm:pt>
    <dgm:pt modelId="{090ACFFB-BFD2-374F-954C-04AC8EADCB6A}" type="pres">
      <dgm:prSet presAssocID="{A8680704-36FD-AC45-A44F-453F3796AFA7}" presName="tile1text" presStyleLbl="node1" presStyleIdx="0" presStyleCnt="4">
        <dgm:presLayoutVars>
          <dgm:chMax val="0"/>
          <dgm:chPref val="0"/>
          <dgm:bulletEnabled val="1"/>
        </dgm:presLayoutVars>
      </dgm:prSet>
      <dgm:spPr/>
    </dgm:pt>
    <dgm:pt modelId="{BCCA372F-764D-D441-8DEC-9DDB67DDAB19}" type="pres">
      <dgm:prSet presAssocID="{A8680704-36FD-AC45-A44F-453F3796AFA7}" presName="tile2" presStyleLbl="node1" presStyleIdx="1" presStyleCnt="4"/>
      <dgm:spPr/>
    </dgm:pt>
    <dgm:pt modelId="{F62AA330-7743-D749-B018-82AFD04F61C3}" type="pres">
      <dgm:prSet presAssocID="{A8680704-36FD-AC45-A44F-453F3796AFA7}" presName="tile2text" presStyleLbl="node1" presStyleIdx="1" presStyleCnt="4">
        <dgm:presLayoutVars>
          <dgm:chMax val="0"/>
          <dgm:chPref val="0"/>
          <dgm:bulletEnabled val="1"/>
        </dgm:presLayoutVars>
      </dgm:prSet>
      <dgm:spPr/>
    </dgm:pt>
    <dgm:pt modelId="{49ABCB28-620A-974D-B67F-8B5A3D69EFFD}" type="pres">
      <dgm:prSet presAssocID="{A8680704-36FD-AC45-A44F-453F3796AFA7}" presName="tile3" presStyleLbl="node1" presStyleIdx="2" presStyleCnt="4"/>
      <dgm:spPr/>
    </dgm:pt>
    <dgm:pt modelId="{B6479F54-0A37-7543-BAC1-C02628DFF9A3}" type="pres">
      <dgm:prSet presAssocID="{A8680704-36FD-AC45-A44F-453F3796AFA7}" presName="tile3text" presStyleLbl="node1" presStyleIdx="2" presStyleCnt="4">
        <dgm:presLayoutVars>
          <dgm:chMax val="0"/>
          <dgm:chPref val="0"/>
          <dgm:bulletEnabled val="1"/>
        </dgm:presLayoutVars>
      </dgm:prSet>
      <dgm:spPr/>
    </dgm:pt>
    <dgm:pt modelId="{BBEA4E02-DD2C-434D-A736-B6416B2A424A}" type="pres">
      <dgm:prSet presAssocID="{A8680704-36FD-AC45-A44F-453F3796AFA7}" presName="tile4" presStyleLbl="node1" presStyleIdx="3" presStyleCnt="4" custLinFactNeighborX="358" custLinFactNeighborY="24625"/>
      <dgm:spPr/>
    </dgm:pt>
    <dgm:pt modelId="{B38D59D3-53D8-4C4E-9E75-D7D511551D45}" type="pres">
      <dgm:prSet presAssocID="{A8680704-36FD-AC45-A44F-453F3796AFA7}" presName="tile4text" presStyleLbl="node1" presStyleIdx="3" presStyleCnt="4">
        <dgm:presLayoutVars>
          <dgm:chMax val="0"/>
          <dgm:chPref val="0"/>
          <dgm:bulletEnabled val="1"/>
        </dgm:presLayoutVars>
      </dgm:prSet>
      <dgm:spPr/>
    </dgm:pt>
    <dgm:pt modelId="{17134AA1-09E4-C54A-9D23-E6B0700A3647}" type="pres">
      <dgm:prSet presAssocID="{A8680704-36FD-AC45-A44F-453F3796AFA7}" presName="centerTile" presStyleLbl="fgShp" presStyleIdx="0" presStyleCnt="1" custScaleX="67440" custScaleY="57934">
        <dgm:presLayoutVars>
          <dgm:chMax val="0"/>
          <dgm:chPref val="0"/>
        </dgm:presLayoutVars>
      </dgm:prSet>
      <dgm:spPr/>
    </dgm:pt>
  </dgm:ptLst>
  <dgm:cxnLst>
    <dgm:cxn modelId="{B1767ED1-03C9-4CD2-94FB-B6619B1D091F}" type="presOf" srcId="{8AB1B71F-A5C8-6A44-BD19-7ADBFCB1F928}" destId="{17134AA1-09E4-C54A-9D23-E6B0700A3647}" srcOrd="0" destOrd="0" presId="urn:microsoft.com/office/officeart/2005/8/layout/matrix1"/>
    <dgm:cxn modelId="{ABD15B9D-E8AF-4D0E-A952-2DD6C3DC4020}" type="presOf" srcId="{A7DC2C08-A3C0-401D-BE46-047B1F45A970}" destId="{BBEA4E02-DD2C-434D-A736-B6416B2A424A}" srcOrd="0" destOrd="0" presId="urn:microsoft.com/office/officeart/2005/8/layout/matrix1"/>
    <dgm:cxn modelId="{319086AC-8AED-4E0F-B29F-D8094DC5390C}" srcId="{8AB1B71F-A5C8-6A44-BD19-7ADBFCB1F928}" destId="{A7DC2C08-A3C0-401D-BE46-047B1F45A970}" srcOrd="3" destOrd="0" parTransId="{7ED14FF4-29B0-46E1-85CB-47E234062E9B}" sibTransId="{FF462934-E2D1-4398-8AE3-2A998425725E}"/>
    <dgm:cxn modelId="{AC4FD5C7-F9E1-7649-84B9-CCA28F6ACDB9}" srcId="{8AB1B71F-A5C8-6A44-BD19-7ADBFCB1F928}" destId="{88A69718-1A4C-5B4F-B307-6D0D8F92A35E}" srcOrd="0" destOrd="0" parTransId="{62A05AAF-D123-DF42-A96E-423DA615DF70}" sibTransId="{DC190736-5E0D-D64C-8396-3DB99B6024F0}"/>
    <dgm:cxn modelId="{2BA48561-295F-4A18-AE93-FF73D3AC3373}" type="presOf" srcId="{1CBC1FD6-296A-1142-B98A-3307554F7E3F}" destId="{BCCA372F-764D-D441-8DEC-9DDB67DDAB19}" srcOrd="0" destOrd="0" presId="urn:microsoft.com/office/officeart/2005/8/layout/matrix1"/>
    <dgm:cxn modelId="{D3A18D62-129B-4E93-A511-2010CBA728E9}" type="presOf" srcId="{A8680704-36FD-AC45-A44F-453F3796AFA7}" destId="{B9F02532-35D2-1B49-91A4-1F578913720B}" srcOrd="0" destOrd="0" presId="urn:microsoft.com/office/officeart/2005/8/layout/matrix1"/>
    <dgm:cxn modelId="{5F693983-FC8D-4E07-BBAB-6E82DEC260F9}" type="presOf" srcId="{88A69718-1A4C-5B4F-B307-6D0D8F92A35E}" destId="{8F826CCA-6A1E-0247-8106-D151393F1639}" srcOrd="0" destOrd="0" presId="urn:microsoft.com/office/officeart/2005/8/layout/matrix1"/>
    <dgm:cxn modelId="{E8929F16-F9C2-5E4E-A36E-E153A6EBC2C7}" srcId="{8AB1B71F-A5C8-6A44-BD19-7ADBFCB1F928}" destId="{1CBC1FD6-296A-1142-B98A-3307554F7E3F}" srcOrd="1" destOrd="0" parTransId="{D4A2ABBC-258E-0A42-87A9-E374547F2E9B}" sibTransId="{93DFF1EC-1042-AC49-8F1B-8CF3F58F8DD0}"/>
    <dgm:cxn modelId="{F573BBDC-944F-0141-ACA6-5CB22E4195FB}" srcId="{8AB1B71F-A5C8-6A44-BD19-7ADBFCB1F928}" destId="{C126654F-6300-CC4A-B7D9-018C6CAC683E}" srcOrd="2" destOrd="0" parTransId="{27E516CB-C17D-2C4E-A1CD-E3C54B956718}" sibTransId="{A365445C-3DF9-DB4F-B7AE-CFE4B9E2863F}"/>
    <dgm:cxn modelId="{99662D74-25D2-4BAB-AC0E-28E15F7CE42E}" type="presOf" srcId="{1CBC1FD6-296A-1142-B98A-3307554F7E3F}" destId="{F62AA330-7743-D749-B018-82AFD04F61C3}" srcOrd="1" destOrd="0" presId="urn:microsoft.com/office/officeart/2005/8/layout/matrix1"/>
    <dgm:cxn modelId="{95368BA5-11C6-4B28-AB74-5597F3DF1045}" type="presOf" srcId="{C126654F-6300-CC4A-B7D9-018C6CAC683E}" destId="{B6479F54-0A37-7543-BAC1-C02628DFF9A3}" srcOrd="1" destOrd="0" presId="urn:microsoft.com/office/officeart/2005/8/layout/matrix1"/>
    <dgm:cxn modelId="{78DD37AD-5467-4DA0-B53D-8092DFE6D43F}" type="presOf" srcId="{A7DC2C08-A3C0-401D-BE46-047B1F45A970}" destId="{B38D59D3-53D8-4C4E-9E75-D7D511551D45}" srcOrd="1" destOrd="0" presId="urn:microsoft.com/office/officeart/2005/8/layout/matrix1"/>
    <dgm:cxn modelId="{F7B76F79-A38B-2F4E-8346-54A561974E7E}" srcId="{A8680704-36FD-AC45-A44F-453F3796AFA7}" destId="{8AB1B71F-A5C8-6A44-BD19-7ADBFCB1F928}" srcOrd="0" destOrd="0" parTransId="{7154EF94-21BB-F243-8F84-FEA518C9F52A}" sibTransId="{45DE545C-85BB-0941-B80A-2F33056ACDB4}"/>
    <dgm:cxn modelId="{3A27E314-28A3-4253-8441-1B8AD178733C}" type="presOf" srcId="{C126654F-6300-CC4A-B7D9-018C6CAC683E}" destId="{49ABCB28-620A-974D-B67F-8B5A3D69EFFD}" srcOrd="0" destOrd="0" presId="urn:microsoft.com/office/officeart/2005/8/layout/matrix1"/>
    <dgm:cxn modelId="{9DD83DF7-72BB-4A99-8891-FE169ADE4B1B}" type="presOf" srcId="{88A69718-1A4C-5B4F-B307-6D0D8F92A35E}" destId="{090ACFFB-BFD2-374F-954C-04AC8EADCB6A}" srcOrd="1" destOrd="0" presId="urn:microsoft.com/office/officeart/2005/8/layout/matrix1"/>
    <dgm:cxn modelId="{FB0759A9-556A-45ED-84B2-2279F2A68B42}" type="presParOf" srcId="{B9F02532-35D2-1B49-91A4-1F578913720B}" destId="{0AADD1C8-688B-8343-A19D-CE1E36D99E0B}" srcOrd="0" destOrd="0" presId="urn:microsoft.com/office/officeart/2005/8/layout/matrix1"/>
    <dgm:cxn modelId="{D3DA8F9D-9E8A-491B-9BB0-C7CEAD8553D9}" type="presParOf" srcId="{0AADD1C8-688B-8343-A19D-CE1E36D99E0B}" destId="{8F826CCA-6A1E-0247-8106-D151393F1639}" srcOrd="0" destOrd="0" presId="urn:microsoft.com/office/officeart/2005/8/layout/matrix1"/>
    <dgm:cxn modelId="{D471BD51-D083-49C1-8761-77289BE2A998}" type="presParOf" srcId="{0AADD1C8-688B-8343-A19D-CE1E36D99E0B}" destId="{090ACFFB-BFD2-374F-954C-04AC8EADCB6A}" srcOrd="1" destOrd="0" presId="urn:microsoft.com/office/officeart/2005/8/layout/matrix1"/>
    <dgm:cxn modelId="{C2C6B49D-1647-4A69-BB82-B2A0E313CE79}" type="presParOf" srcId="{0AADD1C8-688B-8343-A19D-CE1E36D99E0B}" destId="{BCCA372F-764D-D441-8DEC-9DDB67DDAB19}" srcOrd="2" destOrd="0" presId="urn:microsoft.com/office/officeart/2005/8/layout/matrix1"/>
    <dgm:cxn modelId="{72997A30-CB88-4C09-959E-FF960B413DFF}" type="presParOf" srcId="{0AADD1C8-688B-8343-A19D-CE1E36D99E0B}" destId="{F62AA330-7743-D749-B018-82AFD04F61C3}" srcOrd="3" destOrd="0" presId="urn:microsoft.com/office/officeart/2005/8/layout/matrix1"/>
    <dgm:cxn modelId="{0C6D7EC1-8A09-4B88-9256-5ACD8DF5B9C5}" type="presParOf" srcId="{0AADD1C8-688B-8343-A19D-CE1E36D99E0B}" destId="{49ABCB28-620A-974D-B67F-8B5A3D69EFFD}" srcOrd="4" destOrd="0" presId="urn:microsoft.com/office/officeart/2005/8/layout/matrix1"/>
    <dgm:cxn modelId="{46EDF9A1-8AF9-4A5F-B530-F6F24A32377D}" type="presParOf" srcId="{0AADD1C8-688B-8343-A19D-CE1E36D99E0B}" destId="{B6479F54-0A37-7543-BAC1-C02628DFF9A3}" srcOrd="5" destOrd="0" presId="urn:microsoft.com/office/officeart/2005/8/layout/matrix1"/>
    <dgm:cxn modelId="{BBE6F31C-C5C5-46E1-A86B-857AC8E03FE7}" type="presParOf" srcId="{0AADD1C8-688B-8343-A19D-CE1E36D99E0B}" destId="{BBEA4E02-DD2C-434D-A736-B6416B2A424A}" srcOrd="6" destOrd="0" presId="urn:microsoft.com/office/officeart/2005/8/layout/matrix1"/>
    <dgm:cxn modelId="{D175182A-8F03-46FF-A5BD-56734CAF5514}" type="presParOf" srcId="{0AADD1C8-688B-8343-A19D-CE1E36D99E0B}" destId="{B38D59D3-53D8-4C4E-9E75-D7D511551D45}" srcOrd="7" destOrd="0" presId="urn:microsoft.com/office/officeart/2005/8/layout/matrix1"/>
    <dgm:cxn modelId="{E90CD5C0-8223-4687-A547-CE57D63C27F5}" type="presParOf" srcId="{B9F02532-35D2-1B49-91A4-1F578913720B}" destId="{17134AA1-09E4-C54A-9D23-E6B0700A364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EDE8E3-48B7-428C-A4C6-01EEDC7AEC98}" type="doc">
      <dgm:prSet loTypeId="urn:microsoft.com/office/officeart/2005/8/layout/orgChart1" loCatId="hierarchy" qsTypeId="urn:microsoft.com/office/officeart/2005/8/quickstyle/simple1" qsCatId="simple" csTypeId="urn:microsoft.com/office/officeart/2005/8/colors/accent1_5" csCatId="accent1" phldr="1"/>
      <dgm:spPr/>
      <dgm:t>
        <a:bodyPr/>
        <a:lstStyle/>
        <a:p>
          <a:pPr rtl="1"/>
          <a:endParaRPr lang="ar-SA"/>
        </a:p>
      </dgm:t>
    </dgm:pt>
    <dgm:pt modelId="{801B1470-925B-482D-BFF8-4A005F6D6F84}">
      <dgm:prSet phldrT="[نص]" custT="1"/>
      <dgm:spPr/>
      <dgm:t>
        <a:bodyPr/>
        <a:lstStyle/>
        <a:p>
          <a:pPr rtl="1"/>
          <a:r>
            <a:rPr lang="en-US" sz="2800" dirty="0"/>
            <a:t>The veins of the LL are classified into: </a:t>
          </a:r>
          <a:endParaRPr lang="ar-SA" sz="2800" dirty="0"/>
        </a:p>
      </dgm:t>
    </dgm:pt>
    <dgm:pt modelId="{E31B3EA0-1ABA-486D-942C-54711546FB07}" type="parTrans" cxnId="{509C90AB-5A27-4808-AEC2-2C1DD7CC0B28}">
      <dgm:prSet/>
      <dgm:spPr/>
      <dgm:t>
        <a:bodyPr/>
        <a:lstStyle/>
        <a:p>
          <a:pPr rtl="1"/>
          <a:endParaRPr lang="ar-SA"/>
        </a:p>
      </dgm:t>
    </dgm:pt>
    <dgm:pt modelId="{2AEDDF85-09F4-4AE5-A51F-A3B93EB0B446}" type="sibTrans" cxnId="{509C90AB-5A27-4808-AEC2-2C1DD7CC0B28}">
      <dgm:prSet/>
      <dgm:spPr/>
      <dgm:t>
        <a:bodyPr/>
        <a:lstStyle/>
        <a:p>
          <a:pPr rtl="1"/>
          <a:endParaRPr lang="ar-SA"/>
        </a:p>
      </dgm:t>
    </dgm:pt>
    <dgm:pt modelId="{35B4C21F-7DBE-4D76-B8C1-C1E29DA7A7D9}">
      <dgm:prSet phldrT="[نص]" custT="1"/>
      <dgm:spPr/>
      <dgm:t>
        <a:bodyPr/>
        <a:lstStyle/>
        <a:p>
          <a:pPr rtl="1"/>
          <a:r>
            <a:rPr lang="en-US" sz="2800" dirty="0"/>
            <a:t>Superficial system</a:t>
          </a:r>
          <a:endParaRPr lang="ar-SA" sz="2800" dirty="0"/>
        </a:p>
      </dgm:t>
    </dgm:pt>
    <dgm:pt modelId="{4C744763-A158-48F0-B403-E07868470B07}" type="parTrans" cxnId="{C785924B-E80F-419F-9E36-EAAF64C2F32E}">
      <dgm:prSet/>
      <dgm:spPr/>
      <dgm:t>
        <a:bodyPr/>
        <a:lstStyle/>
        <a:p>
          <a:pPr rtl="1"/>
          <a:endParaRPr lang="ar-SA"/>
        </a:p>
      </dgm:t>
    </dgm:pt>
    <dgm:pt modelId="{82256670-FC79-44CA-A837-10D9D12649C3}" type="sibTrans" cxnId="{C785924B-E80F-419F-9E36-EAAF64C2F32E}">
      <dgm:prSet/>
      <dgm:spPr/>
      <dgm:t>
        <a:bodyPr/>
        <a:lstStyle/>
        <a:p>
          <a:pPr rtl="1"/>
          <a:endParaRPr lang="ar-SA"/>
        </a:p>
      </dgm:t>
    </dgm:pt>
    <dgm:pt modelId="{1A255292-AA67-44B3-BF46-80598DB07469}">
      <dgm:prSet phldrT="[نص]" custT="1"/>
      <dgm:spPr/>
      <dgm:t>
        <a:bodyPr/>
        <a:lstStyle/>
        <a:p>
          <a:pPr rtl="1"/>
          <a:r>
            <a:rPr lang="en-US" sz="2800" dirty="0"/>
            <a:t>Deep system</a:t>
          </a:r>
          <a:endParaRPr lang="ar-SA" sz="2800" dirty="0"/>
        </a:p>
      </dgm:t>
    </dgm:pt>
    <dgm:pt modelId="{9FAC88AA-3490-446F-A3AA-EEE98FE487C2}" type="parTrans" cxnId="{95A6BA50-2AA0-487E-B92B-F96FD4BC5F74}">
      <dgm:prSet/>
      <dgm:spPr/>
      <dgm:t>
        <a:bodyPr/>
        <a:lstStyle/>
        <a:p>
          <a:pPr rtl="1"/>
          <a:endParaRPr lang="ar-SA"/>
        </a:p>
      </dgm:t>
    </dgm:pt>
    <dgm:pt modelId="{5CAA8CB2-6A2A-4EE4-868F-F75D989D17D3}" type="sibTrans" cxnId="{95A6BA50-2AA0-487E-B92B-F96FD4BC5F74}">
      <dgm:prSet/>
      <dgm:spPr/>
      <dgm:t>
        <a:bodyPr/>
        <a:lstStyle/>
        <a:p>
          <a:pPr rtl="1"/>
          <a:endParaRPr lang="ar-SA"/>
        </a:p>
      </dgm:t>
    </dgm:pt>
    <dgm:pt modelId="{23C6E146-CC69-45E8-AD04-C6F5D819CC41}" type="pres">
      <dgm:prSet presAssocID="{86EDE8E3-48B7-428C-A4C6-01EEDC7AEC98}" presName="hierChild1" presStyleCnt="0">
        <dgm:presLayoutVars>
          <dgm:orgChart val="1"/>
          <dgm:chPref val="1"/>
          <dgm:dir/>
          <dgm:animOne val="branch"/>
          <dgm:animLvl val="lvl"/>
          <dgm:resizeHandles/>
        </dgm:presLayoutVars>
      </dgm:prSet>
      <dgm:spPr/>
    </dgm:pt>
    <dgm:pt modelId="{2DF9175F-0321-4EBD-BE1D-A1649D8BED9E}" type="pres">
      <dgm:prSet presAssocID="{801B1470-925B-482D-BFF8-4A005F6D6F84}" presName="hierRoot1" presStyleCnt="0">
        <dgm:presLayoutVars>
          <dgm:hierBranch val="init"/>
        </dgm:presLayoutVars>
      </dgm:prSet>
      <dgm:spPr/>
    </dgm:pt>
    <dgm:pt modelId="{E36F2653-85AA-42AE-A9CC-1CCDACE7997B}" type="pres">
      <dgm:prSet presAssocID="{801B1470-925B-482D-BFF8-4A005F6D6F84}" presName="rootComposite1" presStyleCnt="0"/>
      <dgm:spPr/>
    </dgm:pt>
    <dgm:pt modelId="{4DFD382C-0673-46E7-BF77-9F88EE64CFBC}" type="pres">
      <dgm:prSet presAssocID="{801B1470-925B-482D-BFF8-4A005F6D6F84}" presName="rootText1" presStyleLbl="node0" presStyleIdx="0" presStyleCnt="1" custScaleX="478336">
        <dgm:presLayoutVars>
          <dgm:chPref val="3"/>
        </dgm:presLayoutVars>
      </dgm:prSet>
      <dgm:spPr/>
    </dgm:pt>
    <dgm:pt modelId="{C89B27D0-C59D-43FF-A74E-A9427619D3C8}" type="pres">
      <dgm:prSet presAssocID="{801B1470-925B-482D-BFF8-4A005F6D6F84}" presName="rootConnector1" presStyleLbl="node1" presStyleIdx="0" presStyleCnt="0"/>
      <dgm:spPr/>
    </dgm:pt>
    <dgm:pt modelId="{B695C32C-1781-422C-BADC-88521ADCC78D}" type="pres">
      <dgm:prSet presAssocID="{801B1470-925B-482D-BFF8-4A005F6D6F84}" presName="hierChild2" presStyleCnt="0"/>
      <dgm:spPr/>
    </dgm:pt>
    <dgm:pt modelId="{4D265104-25E6-4914-822C-C9401F5477F2}" type="pres">
      <dgm:prSet presAssocID="{4C744763-A158-48F0-B403-E07868470B07}" presName="Name37" presStyleLbl="parChTrans1D2" presStyleIdx="0" presStyleCnt="2"/>
      <dgm:spPr/>
    </dgm:pt>
    <dgm:pt modelId="{A59FAA43-13CF-4DE9-BF8A-F995F8E5AD3C}" type="pres">
      <dgm:prSet presAssocID="{35B4C21F-7DBE-4D76-B8C1-C1E29DA7A7D9}" presName="hierRoot2" presStyleCnt="0">
        <dgm:presLayoutVars>
          <dgm:hierBranch val="init"/>
        </dgm:presLayoutVars>
      </dgm:prSet>
      <dgm:spPr/>
    </dgm:pt>
    <dgm:pt modelId="{C93CD615-3216-4A49-AB0D-37171205B3F5}" type="pres">
      <dgm:prSet presAssocID="{35B4C21F-7DBE-4D76-B8C1-C1E29DA7A7D9}" presName="rootComposite" presStyleCnt="0"/>
      <dgm:spPr/>
    </dgm:pt>
    <dgm:pt modelId="{C6B9AA56-D1BE-4593-94B0-1ACDA506AE18}" type="pres">
      <dgm:prSet presAssocID="{35B4C21F-7DBE-4D76-B8C1-C1E29DA7A7D9}" presName="rootText" presStyleLbl="node2" presStyleIdx="0" presStyleCnt="2" custScaleX="204587">
        <dgm:presLayoutVars>
          <dgm:chPref val="3"/>
        </dgm:presLayoutVars>
      </dgm:prSet>
      <dgm:spPr/>
    </dgm:pt>
    <dgm:pt modelId="{B8609085-2CE5-462D-A9AB-7C96C87077C7}" type="pres">
      <dgm:prSet presAssocID="{35B4C21F-7DBE-4D76-B8C1-C1E29DA7A7D9}" presName="rootConnector" presStyleLbl="node2" presStyleIdx="0" presStyleCnt="2"/>
      <dgm:spPr/>
    </dgm:pt>
    <dgm:pt modelId="{1A3525EF-8BA1-49F3-A205-6A76C86E757F}" type="pres">
      <dgm:prSet presAssocID="{35B4C21F-7DBE-4D76-B8C1-C1E29DA7A7D9}" presName="hierChild4" presStyleCnt="0"/>
      <dgm:spPr/>
    </dgm:pt>
    <dgm:pt modelId="{B05AB84F-6996-4AC0-B3F9-8E17DCE84297}" type="pres">
      <dgm:prSet presAssocID="{35B4C21F-7DBE-4D76-B8C1-C1E29DA7A7D9}" presName="hierChild5" presStyleCnt="0"/>
      <dgm:spPr/>
    </dgm:pt>
    <dgm:pt modelId="{FB4FB477-7728-4CC6-A380-D6F9217792DE}" type="pres">
      <dgm:prSet presAssocID="{9FAC88AA-3490-446F-A3AA-EEE98FE487C2}" presName="Name37" presStyleLbl="parChTrans1D2" presStyleIdx="1" presStyleCnt="2"/>
      <dgm:spPr/>
    </dgm:pt>
    <dgm:pt modelId="{1EB99DBA-D157-422A-967D-224950040E70}" type="pres">
      <dgm:prSet presAssocID="{1A255292-AA67-44B3-BF46-80598DB07469}" presName="hierRoot2" presStyleCnt="0">
        <dgm:presLayoutVars>
          <dgm:hierBranch val="init"/>
        </dgm:presLayoutVars>
      </dgm:prSet>
      <dgm:spPr/>
    </dgm:pt>
    <dgm:pt modelId="{ADB32514-BCF0-4ED0-B95C-F5B02205B261}" type="pres">
      <dgm:prSet presAssocID="{1A255292-AA67-44B3-BF46-80598DB07469}" presName="rootComposite" presStyleCnt="0"/>
      <dgm:spPr/>
    </dgm:pt>
    <dgm:pt modelId="{32B89C7C-6D32-4C93-8298-5CB434ABB1B5}" type="pres">
      <dgm:prSet presAssocID="{1A255292-AA67-44B3-BF46-80598DB07469}" presName="rootText" presStyleLbl="node2" presStyleIdx="1" presStyleCnt="2" custScaleX="205732">
        <dgm:presLayoutVars>
          <dgm:chPref val="3"/>
        </dgm:presLayoutVars>
      </dgm:prSet>
      <dgm:spPr/>
    </dgm:pt>
    <dgm:pt modelId="{6C5C6E2E-31FC-4995-8F0F-8C7B412862C9}" type="pres">
      <dgm:prSet presAssocID="{1A255292-AA67-44B3-BF46-80598DB07469}" presName="rootConnector" presStyleLbl="node2" presStyleIdx="1" presStyleCnt="2"/>
      <dgm:spPr/>
    </dgm:pt>
    <dgm:pt modelId="{47AC952A-3214-4133-93DE-C4F79F365890}" type="pres">
      <dgm:prSet presAssocID="{1A255292-AA67-44B3-BF46-80598DB07469}" presName="hierChild4" presStyleCnt="0"/>
      <dgm:spPr/>
    </dgm:pt>
    <dgm:pt modelId="{22D97B1C-4D96-444B-8B60-1E5402E440A4}" type="pres">
      <dgm:prSet presAssocID="{1A255292-AA67-44B3-BF46-80598DB07469}" presName="hierChild5" presStyleCnt="0"/>
      <dgm:spPr/>
    </dgm:pt>
    <dgm:pt modelId="{5D75845F-CE8B-4FD6-802D-C338A848E911}" type="pres">
      <dgm:prSet presAssocID="{801B1470-925B-482D-BFF8-4A005F6D6F84}" presName="hierChild3" presStyleCnt="0"/>
      <dgm:spPr/>
    </dgm:pt>
  </dgm:ptLst>
  <dgm:cxnLst>
    <dgm:cxn modelId="{237BF872-34FE-449E-BC1C-B442C7418DEB}" type="presOf" srcId="{35B4C21F-7DBE-4D76-B8C1-C1E29DA7A7D9}" destId="{B8609085-2CE5-462D-A9AB-7C96C87077C7}" srcOrd="1" destOrd="0" presId="urn:microsoft.com/office/officeart/2005/8/layout/orgChart1"/>
    <dgm:cxn modelId="{50BDA964-FBEF-41E2-A426-F4322E685E1A}" type="presOf" srcId="{801B1470-925B-482D-BFF8-4A005F6D6F84}" destId="{C89B27D0-C59D-43FF-A74E-A9427619D3C8}" srcOrd="1" destOrd="0" presId="urn:microsoft.com/office/officeart/2005/8/layout/orgChart1"/>
    <dgm:cxn modelId="{E0B4DB8D-D4B7-4805-AD43-C5209D3EDE9C}" type="presOf" srcId="{1A255292-AA67-44B3-BF46-80598DB07469}" destId="{6C5C6E2E-31FC-4995-8F0F-8C7B412862C9}" srcOrd="1" destOrd="0" presId="urn:microsoft.com/office/officeart/2005/8/layout/orgChart1"/>
    <dgm:cxn modelId="{C785924B-E80F-419F-9E36-EAAF64C2F32E}" srcId="{801B1470-925B-482D-BFF8-4A005F6D6F84}" destId="{35B4C21F-7DBE-4D76-B8C1-C1E29DA7A7D9}" srcOrd="0" destOrd="0" parTransId="{4C744763-A158-48F0-B403-E07868470B07}" sibTransId="{82256670-FC79-44CA-A837-10D9D12649C3}"/>
    <dgm:cxn modelId="{F26FA548-230E-473F-8179-8E8E342E48CE}" type="presOf" srcId="{9FAC88AA-3490-446F-A3AA-EEE98FE487C2}" destId="{FB4FB477-7728-4CC6-A380-D6F9217792DE}" srcOrd="0" destOrd="0" presId="urn:microsoft.com/office/officeart/2005/8/layout/orgChart1"/>
    <dgm:cxn modelId="{505DAFCB-4F67-468D-B406-C57617BBA1F7}" type="presOf" srcId="{801B1470-925B-482D-BFF8-4A005F6D6F84}" destId="{4DFD382C-0673-46E7-BF77-9F88EE64CFBC}" srcOrd="0" destOrd="0" presId="urn:microsoft.com/office/officeart/2005/8/layout/orgChart1"/>
    <dgm:cxn modelId="{BA9ADF66-F04A-4686-9D11-C5E84028402E}" type="presOf" srcId="{86EDE8E3-48B7-428C-A4C6-01EEDC7AEC98}" destId="{23C6E146-CC69-45E8-AD04-C6F5D819CC41}" srcOrd="0" destOrd="0" presId="urn:microsoft.com/office/officeart/2005/8/layout/orgChart1"/>
    <dgm:cxn modelId="{B6AC87D3-F5EC-4B81-81BD-369B25C44D32}" type="presOf" srcId="{4C744763-A158-48F0-B403-E07868470B07}" destId="{4D265104-25E6-4914-822C-C9401F5477F2}" srcOrd="0" destOrd="0" presId="urn:microsoft.com/office/officeart/2005/8/layout/orgChart1"/>
    <dgm:cxn modelId="{321C4E5E-C716-4D29-BAA0-52334D206247}" type="presOf" srcId="{35B4C21F-7DBE-4D76-B8C1-C1E29DA7A7D9}" destId="{C6B9AA56-D1BE-4593-94B0-1ACDA506AE18}" srcOrd="0" destOrd="0" presId="urn:microsoft.com/office/officeart/2005/8/layout/orgChart1"/>
    <dgm:cxn modelId="{509C90AB-5A27-4808-AEC2-2C1DD7CC0B28}" srcId="{86EDE8E3-48B7-428C-A4C6-01EEDC7AEC98}" destId="{801B1470-925B-482D-BFF8-4A005F6D6F84}" srcOrd="0" destOrd="0" parTransId="{E31B3EA0-1ABA-486D-942C-54711546FB07}" sibTransId="{2AEDDF85-09F4-4AE5-A51F-A3B93EB0B446}"/>
    <dgm:cxn modelId="{95A6BA50-2AA0-487E-B92B-F96FD4BC5F74}" srcId="{801B1470-925B-482D-BFF8-4A005F6D6F84}" destId="{1A255292-AA67-44B3-BF46-80598DB07469}" srcOrd="1" destOrd="0" parTransId="{9FAC88AA-3490-446F-A3AA-EEE98FE487C2}" sibTransId="{5CAA8CB2-6A2A-4EE4-868F-F75D989D17D3}"/>
    <dgm:cxn modelId="{1CC79AD0-C8D3-4EF4-8543-5397AA3CFE19}" type="presOf" srcId="{1A255292-AA67-44B3-BF46-80598DB07469}" destId="{32B89C7C-6D32-4C93-8298-5CB434ABB1B5}" srcOrd="0" destOrd="0" presId="urn:microsoft.com/office/officeart/2005/8/layout/orgChart1"/>
    <dgm:cxn modelId="{C41BF6CB-393A-4C2D-8C87-8FD3CAFA9247}" type="presParOf" srcId="{23C6E146-CC69-45E8-AD04-C6F5D819CC41}" destId="{2DF9175F-0321-4EBD-BE1D-A1649D8BED9E}" srcOrd="0" destOrd="0" presId="urn:microsoft.com/office/officeart/2005/8/layout/orgChart1"/>
    <dgm:cxn modelId="{13F0489C-E490-403B-994E-5ED3FADE393C}" type="presParOf" srcId="{2DF9175F-0321-4EBD-BE1D-A1649D8BED9E}" destId="{E36F2653-85AA-42AE-A9CC-1CCDACE7997B}" srcOrd="0" destOrd="0" presId="urn:microsoft.com/office/officeart/2005/8/layout/orgChart1"/>
    <dgm:cxn modelId="{1D8D8B03-89BA-448D-B933-6D5F1C5EE2E6}" type="presParOf" srcId="{E36F2653-85AA-42AE-A9CC-1CCDACE7997B}" destId="{4DFD382C-0673-46E7-BF77-9F88EE64CFBC}" srcOrd="0" destOrd="0" presId="urn:microsoft.com/office/officeart/2005/8/layout/orgChart1"/>
    <dgm:cxn modelId="{136CEA9C-F87C-483A-917A-F8655124EA7F}" type="presParOf" srcId="{E36F2653-85AA-42AE-A9CC-1CCDACE7997B}" destId="{C89B27D0-C59D-43FF-A74E-A9427619D3C8}" srcOrd="1" destOrd="0" presId="urn:microsoft.com/office/officeart/2005/8/layout/orgChart1"/>
    <dgm:cxn modelId="{5985114C-8141-456C-9D6C-68E837351366}" type="presParOf" srcId="{2DF9175F-0321-4EBD-BE1D-A1649D8BED9E}" destId="{B695C32C-1781-422C-BADC-88521ADCC78D}" srcOrd="1" destOrd="0" presId="urn:microsoft.com/office/officeart/2005/8/layout/orgChart1"/>
    <dgm:cxn modelId="{09336A5B-CA2A-4C07-957D-FC7D3EA261FF}" type="presParOf" srcId="{B695C32C-1781-422C-BADC-88521ADCC78D}" destId="{4D265104-25E6-4914-822C-C9401F5477F2}" srcOrd="0" destOrd="0" presId="urn:microsoft.com/office/officeart/2005/8/layout/orgChart1"/>
    <dgm:cxn modelId="{08CE2B4D-B2E2-4F2B-966B-0AD65FE150C3}" type="presParOf" srcId="{B695C32C-1781-422C-BADC-88521ADCC78D}" destId="{A59FAA43-13CF-4DE9-BF8A-F995F8E5AD3C}" srcOrd="1" destOrd="0" presId="urn:microsoft.com/office/officeart/2005/8/layout/orgChart1"/>
    <dgm:cxn modelId="{74182A3E-9990-4270-AFA4-02734D84FF30}" type="presParOf" srcId="{A59FAA43-13CF-4DE9-BF8A-F995F8E5AD3C}" destId="{C93CD615-3216-4A49-AB0D-37171205B3F5}" srcOrd="0" destOrd="0" presId="urn:microsoft.com/office/officeart/2005/8/layout/orgChart1"/>
    <dgm:cxn modelId="{C319B6F7-2B4E-46E1-8A63-7E1BB894FEC9}" type="presParOf" srcId="{C93CD615-3216-4A49-AB0D-37171205B3F5}" destId="{C6B9AA56-D1BE-4593-94B0-1ACDA506AE18}" srcOrd="0" destOrd="0" presId="urn:microsoft.com/office/officeart/2005/8/layout/orgChart1"/>
    <dgm:cxn modelId="{41CCB78F-D4BE-41E8-B488-E1C8CA4D27F3}" type="presParOf" srcId="{C93CD615-3216-4A49-AB0D-37171205B3F5}" destId="{B8609085-2CE5-462D-A9AB-7C96C87077C7}" srcOrd="1" destOrd="0" presId="urn:microsoft.com/office/officeart/2005/8/layout/orgChart1"/>
    <dgm:cxn modelId="{2285FEEF-5956-4F14-AD2B-601D8EE36237}" type="presParOf" srcId="{A59FAA43-13CF-4DE9-BF8A-F995F8E5AD3C}" destId="{1A3525EF-8BA1-49F3-A205-6A76C86E757F}" srcOrd="1" destOrd="0" presId="urn:microsoft.com/office/officeart/2005/8/layout/orgChart1"/>
    <dgm:cxn modelId="{0154C990-411E-4108-ACFA-71E1D889389A}" type="presParOf" srcId="{A59FAA43-13CF-4DE9-BF8A-F995F8E5AD3C}" destId="{B05AB84F-6996-4AC0-B3F9-8E17DCE84297}" srcOrd="2" destOrd="0" presId="urn:microsoft.com/office/officeart/2005/8/layout/orgChart1"/>
    <dgm:cxn modelId="{9F095741-2D20-4EFF-B253-F614E50C261B}" type="presParOf" srcId="{B695C32C-1781-422C-BADC-88521ADCC78D}" destId="{FB4FB477-7728-4CC6-A380-D6F9217792DE}" srcOrd="2" destOrd="0" presId="urn:microsoft.com/office/officeart/2005/8/layout/orgChart1"/>
    <dgm:cxn modelId="{B08D2B4A-A10B-4040-863E-F14BE4A798CE}" type="presParOf" srcId="{B695C32C-1781-422C-BADC-88521ADCC78D}" destId="{1EB99DBA-D157-422A-967D-224950040E70}" srcOrd="3" destOrd="0" presId="urn:microsoft.com/office/officeart/2005/8/layout/orgChart1"/>
    <dgm:cxn modelId="{E17D5303-C32E-47B7-B576-6890288F61EE}" type="presParOf" srcId="{1EB99DBA-D157-422A-967D-224950040E70}" destId="{ADB32514-BCF0-4ED0-B95C-F5B02205B261}" srcOrd="0" destOrd="0" presId="urn:microsoft.com/office/officeart/2005/8/layout/orgChart1"/>
    <dgm:cxn modelId="{29802E12-519E-4238-9FC0-17B83F952015}" type="presParOf" srcId="{ADB32514-BCF0-4ED0-B95C-F5B02205B261}" destId="{32B89C7C-6D32-4C93-8298-5CB434ABB1B5}" srcOrd="0" destOrd="0" presId="urn:microsoft.com/office/officeart/2005/8/layout/orgChart1"/>
    <dgm:cxn modelId="{A50ED712-2DDA-4451-A7BD-B99DC4B627F0}" type="presParOf" srcId="{ADB32514-BCF0-4ED0-B95C-F5B02205B261}" destId="{6C5C6E2E-31FC-4995-8F0F-8C7B412862C9}" srcOrd="1" destOrd="0" presId="urn:microsoft.com/office/officeart/2005/8/layout/orgChart1"/>
    <dgm:cxn modelId="{9BC7C41A-9AA4-4F13-9606-D7B32AADF438}" type="presParOf" srcId="{1EB99DBA-D157-422A-967D-224950040E70}" destId="{47AC952A-3214-4133-93DE-C4F79F365890}" srcOrd="1" destOrd="0" presId="urn:microsoft.com/office/officeart/2005/8/layout/orgChart1"/>
    <dgm:cxn modelId="{5B284A9E-E56C-432A-8AB0-ADC4BC68FE25}" type="presParOf" srcId="{1EB99DBA-D157-422A-967D-224950040E70}" destId="{22D97B1C-4D96-444B-8B60-1E5402E440A4}" srcOrd="2" destOrd="0" presId="urn:microsoft.com/office/officeart/2005/8/layout/orgChart1"/>
    <dgm:cxn modelId="{2127B3F7-114C-420F-B1C4-DB4C892A7AEE}" type="presParOf" srcId="{2DF9175F-0321-4EBD-BE1D-A1649D8BED9E}" destId="{5D75845F-CE8B-4FD6-802D-C338A848E91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2392DF-0DBF-4BBC-8852-24D3C048064F}" type="doc">
      <dgm:prSet loTypeId="urn:microsoft.com/office/officeart/2005/8/layout/hierarchy4" loCatId="list" qsTypeId="urn:microsoft.com/office/officeart/2005/8/quickstyle/simple1" qsCatId="simple" csTypeId="urn:microsoft.com/office/officeart/2005/8/colors/accent0_3" csCatId="mainScheme" phldr="1"/>
      <dgm:spPr/>
      <dgm:t>
        <a:bodyPr/>
        <a:lstStyle/>
        <a:p>
          <a:pPr rtl="1"/>
          <a:endParaRPr lang="ar-SA"/>
        </a:p>
      </dgm:t>
    </dgm:pt>
    <dgm:pt modelId="{6CD35D8E-9F3B-4F84-87AA-A8303F9B5B7C}">
      <dgm:prSet phldrT="[نص]" custT="1"/>
      <dgm:spPr/>
      <dgm:t>
        <a:bodyPr/>
        <a:lstStyle/>
        <a:p>
          <a:pPr algn="ctr" rtl="1"/>
          <a:r>
            <a:rPr lang="en-US" sz="2000" dirty="0">
              <a:latin typeface="+mj-lt"/>
            </a:rPr>
            <a:t>The superficial &amp; deep veins have valves which are </a:t>
          </a:r>
          <a:r>
            <a:rPr lang="en-US" sz="2000" u="none" dirty="0">
              <a:solidFill>
                <a:srgbClr val="FF0000"/>
              </a:solidFill>
              <a:latin typeface="+mj-lt"/>
            </a:rPr>
            <a:t>more </a:t>
          </a:r>
          <a:r>
            <a:rPr lang="en-US" sz="2000" u="none" dirty="0">
              <a:latin typeface="+mj-lt"/>
            </a:rPr>
            <a:t>numerous in the </a:t>
          </a:r>
          <a:r>
            <a:rPr lang="en-US" sz="2000" u="none" dirty="0">
              <a:effectLst>
                <a:outerShdw blurRad="38100" dist="38100" dir="2700000" algn="tl">
                  <a:srgbClr val="000000">
                    <a:alpha val="43137"/>
                  </a:srgbClr>
                </a:outerShdw>
              </a:effectLst>
              <a:latin typeface="+mj-lt"/>
            </a:rPr>
            <a:t>deep veins</a:t>
          </a:r>
          <a:r>
            <a:rPr lang="en-US" sz="2000" u="sng" dirty="0">
              <a:effectLst>
                <a:outerShdw blurRad="38100" dist="38100" dir="2700000" algn="tl">
                  <a:srgbClr val="000000">
                    <a:alpha val="43137"/>
                  </a:srgbClr>
                </a:outerShdw>
              </a:effectLst>
              <a:latin typeface="+mj-lt"/>
            </a:rPr>
            <a:t>.</a:t>
          </a:r>
          <a:endParaRPr lang="ar-SA" sz="2000" u="sng" dirty="0">
            <a:effectLst>
              <a:outerShdw blurRad="38100" dist="38100" dir="2700000" algn="tl">
                <a:srgbClr val="000000">
                  <a:alpha val="43137"/>
                </a:srgbClr>
              </a:outerShdw>
            </a:effectLst>
            <a:latin typeface="+mj-lt"/>
          </a:endParaRPr>
        </a:p>
      </dgm:t>
    </dgm:pt>
    <dgm:pt modelId="{92F1CC2A-C0A9-461B-B35C-C020A4AEF439}" type="sibTrans" cxnId="{B4177F48-B19D-42E9-837E-FA3430541601}">
      <dgm:prSet/>
      <dgm:spPr/>
      <dgm:t>
        <a:bodyPr/>
        <a:lstStyle/>
        <a:p>
          <a:pPr rtl="1"/>
          <a:endParaRPr lang="ar-SA"/>
        </a:p>
      </dgm:t>
    </dgm:pt>
    <dgm:pt modelId="{36748B8E-DF3B-4D1A-A955-47F087FBE2DE}" type="parTrans" cxnId="{B4177F48-B19D-42E9-837E-FA3430541601}">
      <dgm:prSet/>
      <dgm:spPr/>
      <dgm:t>
        <a:bodyPr/>
        <a:lstStyle/>
        <a:p>
          <a:pPr rtl="1"/>
          <a:endParaRPr lang="ar-SA"/>
        </a:p>
      </dgm:t>
    </dgm:pt>
    <dgm:pt modelId="{6744BA35-DF4C-42DD-A080-B12BEF72A4B2}" type="pres">
      <dgm:prSet presAssocID="{612392DF-0DBF-4BBC-8852-24D3C048064F}" presName="Name0" presStyleCnt="0">
        <dgm:presLayoutVars>
          <dgm:chPref val="1"/>
          <dgm:dir/>
          <dgm:animOne val="branch"/>
          <dgm:animLvl val="lvl"/>
          <dgm:resizeHandles/>
        </dgm:presLayoutVars>
      </dgm:prSet>
      <dgm:spPr/>
    </dgm:pt>
    <dgm:pt modelId="{67F10BEC-10B9-4ABF-8019-69DD402A047B}" type="pres">
      <dgm:prSet presAssocID="{6CD35D8E-9F3B-4F84-87AA-A8303F9B5B7C}" presName="vertOne" presStyleCnt="0"/>
      <dgm:spPr/>
    </dgm:pt>
    <dgm:pt modelId="{CE383D20-DA3C-41CF-A3D2-AF9EC9959806}" type="pres">
      <dgm:prSet presAssocID="{6CD35D8E-9F3B-4F84-87AA-A8303F9B5B7C}" presName="txOne" presStyleLbl="node0" presStyleIdx="0" presStyleCnt="1" custLinFactX="-58525" custLinFactNeighborX="-100000" custLinFactNeighborY="-25562">
        <dgm:presLayoutVars>
          <dgm:chPref val="3"/>
        </dgm:presLayoutVars>
      </dgm:prSet>
      <dgm:spPr/>
    </dgm:pt>
    <dgm:pt modelId="{D4054FDE-12DF-4832-9E57-F7BAB38EC23A}" type="pres">
      <dgm:prSet presAssocID="{6CD35D8E-9F3B-4F84-87AA-A8303F9B5B7C}" presName="horzOne" presStyleCnt="0"/>
      <dgm:spPr/>
    </dgm:pt>
  </dgm:ptLst>
  <dgm:cxnLst>
    <dgm:cxn modelId="{B4177F48-B19D-42E9-837E-FA3430541601}" srcId="{612392DF-0DBF-4BBC-8852-24D3C048064F}" destId="{6CD35D8E-9F3B-4F84-87AA-A8303F9B5B7C}" srcOrd="0" destOrd="0" parTransId="{36748B8E-DF3B-4D1A-A955-47F087FBE2DE}" sibTransId="{92F1CC2A-C0A9-461B-B35C-C020A4AEF439}"/>
    <dgm:cxn modelId="{024AF309-9EA3-4592-AE88-CC1F6DEC8904}" type="presOf" srcId="{612392DF-0DBF-4BBC-8852-24D3C048064F}" destId="{6744BA35-DF4C-42DD-A080-B12BEF72A4B2}" srcOrd="0" destOrd="0" presId="urn:microsoft.com/office/officeart/2005/8/layout/hierarchy4"/>
    <dgm:cxn modelId="{3E890825-1824-4ABE-8D30-0CF8E7EEA328}" type="presOf" srcId="{6CD35D8E-9F3B-4F84-87AA-A8303F9B5B7C}" destId="{CE383D20-DA3C-41CF-A3D2-AF9EC9959806}" srcOrd="0" destOrd="0" presId="urn:microsoft.com/office/officeart/2005/8/layout/hierarchy4"/>
    <dgm:cxn modelId="{CBB0C05C-0944-4600-AACB-50103EB7F1C6}" type="presParOf" srcId="{6744BA35-DF4C-42DD-A080-B12BEF72A4B2}" destId="{67F10BEC-10B9-4ABF-8019-69DD402A047B}" srcOrd="0" destOrd="0" presId="urn:microsoft.com/office/officeart/2005/8/layout/hierarchy4"/>
    <dgm:cxn modelId="{C7BB1E83-904A-4DE8-BF01-CB81757860C7}" type="presParOf" srcId="{67F10BEC-10B9-4ABF-8019-69DD402A047B}" destId="{CE383D20-DA3C-41CF-A3D2-AF9EC9959806}" srcOrd="0" destOrd="0" presId="urn:microsoft.com/office/officeart/2005/8/layout/hierarchy4"/>
    <dgm:cxn modelId="{584349B7-F0C4-48C2-A74A-B0DE6E7CA179}" type="presParOf" srcId="{67F10BEC-10B9-4ABF-8019-69DD402A047B}" destId="{D4054FDE-12DF-4832-9E57-F7BAB38EC23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2C3674-C4AC-40FE-9203-FDC41A7A32C8}" type="doc">
      <dgm:prSet loTypeId="urn:microsoft.com/office/officeart/2005/8/layout/hierarchy4" loCatId="list" qsTypeId="urn:microsoft.com/office/officeart/2005/8/quickstyle/simple1" qsCatId="simple" csTypeId="urn:microsoft.com/office/officeart/2005/8/colors/accent0_3" csCatId="mainScheme" phldr="1"/>
      <dgm:spPr/>
      <dgm:t>
        <a:bodyPr/>
        <a:lstStyle/>
        <a:p>
          <a:pPr rtl="1"/>
          <a:endParaRPr lang="ar-SA"/>
        </a:p>
      </dgm:t>
    </dgm:pt>
    <dgm:pt modelId="{37302584-3256-4FD8-8CC7-07C09ADFE9A4}">
      <dgm:prSet phldrT="[نص]" custT="1"/>
      <dgm:spPr/>
      <dgm:t>
        <a:bodyPr/>
        <a:lstStyle/>
        <a:p>
          <a:pPr rtl="1"/>
          <a:r>
            <a:rPr lang="en-US" sz="2000" dirty="0">
              <a:latin typeface="+mj-lt"/>
            </a:rPr>
            <a:t>The blood passes from the superficial to the deep veins</a:t>
          </a:r>
          <a:r>
            <a:rPr lang="en-US" sz="2000" dirty="0"/>
            <a:t>.</a:t>
          </a:r>
          <a:endParaRPr lang="ar-SA" sz="2000" dirty="0"/>
        </a:p>
        <a:p>
          <a:pPr rtl="1"/>
          <a:r>
            <a:rPr lang="ar-SA" sz="2000" dirty="0"/>
            <a:t>دائماً</a:t>
          </a:r>
        </a:p>
      </dgm:t>
    </dgm:pt>
    <dgm:pt modelId="{1DF46461-3C6A-49AF-AFC0-149E66AF97E7}" type="parTrans" cxnId="{F5108C0E-AB30-4AA8-B0AB-AA632F623AB6}">
      <dgm:prSet/>
      <dgm:spPr/>
      <dgm:t>
        <a:bodyPr/>
        <a:lstStyle/>
        <a:p>
          <a:pPr rtl="1"/>
          <a:endParaRPr lang="ar-SA"/>
        </a:p>
      </dgm:t>
    </dgm:pt>
    <dgm:pt modelId="{6310E349-1323-4947-A282-1EA2F4127F71}" type="sibTrans" cxnId="{F5108C0E-AB30-4AA8-B0AB-AA632F623AB6}">
      <dgm:prSet/>
      <dgm:spPr/>
      <dgm:t>
        <a:bodyPr/>
        <a:lstStyle/>
        <a:p>
          <a:pPr rtl="1"/>
          <a:endParaRPr lang="ar-SA"/>
        </a:p>
      </dgm:t>
    </dgm:pt>
    <dgm:pt modelId="{47293AC7-9725-486D-BDE0-0C357C669ED6}" type="pres">
      <dgm:prSet presAssocID="{222C3674-C4AC-40FE-9203-FDC41A7A32C8}" presName="Name0" presStyleCnt="0">
        <dgm:presLayoutVars>
          <dgm:chPref val="1"/>
          <dgm:dir/>
          <dgm:animOne val="branch"/>
          <dgm:animLvl val="lvl"/>
          <dgm:resizeHandles/>
        </dgm:presLayoutVars>
      </dgm:prSet>
      <dgm:spPr/>
    </dgm:pt>
    <dgm:pt modelId="{DF2C1C32-0EE2-49DC-B3AE-8BA18F0DA7E6}" type="pres">
      <dgm:prSet presAssocID="{37302584-3256-4FD8-8CC7-07C09ADFE9A4}" presName="vertOne" presStyleCnt="0"/>
      <dgm:spPr/>
    </dgm:pt>
    <dgm:pt modelId="{E8D5A5CF-C1EB-4449-80A2-4C9912434ADC}" type="pres">
      <dgm:prSet presAssocID="{37302584-3256-4FD8-8CC7-07C09ADFE9A4}" presName="txOne" presStyleLbl="node0" presStyleIdx="0" presStyleCnt="1" custLinFactNeighborY="1824">
        <dgm:presLayoutVars>
          <dgm:chPref val="3"/>
        </dgm:presLayoutVars>
      </dgm:prSet>
      <dgm:spPr/>
    </dgm:pt>
    <dgm:pt modelId="{D6DF5979-F93C-4B77-B0CB-E0556A1EAD9F}" type="pres">
      <dgm:prSet presAssocID="{37302584-3256-4FD8-8CC7-07C09ADFE9A4}" presName="horzOne" presStyleCnt="0"/>
      <dgm:spPr/>
    </dgm:pt>
  </dgm:ptLst>
  <dgm:cxnLst>
    <dgm:cxn modelId="{AA75675F-C443-4570-958E-EC472249CB09}" type="presOf" srcId="{222C3674-C4AC-40FE-9203-FDC41A7A32C8}" destId="{47293AC7-9725-486D-BDE0-0C357C669ED6}" srcOrd="0" destOrd="0" presId="urn:microsoft.com/office/officeart/2005/8/layout/hierarchy4"/>
    <dgm:cxn modelId="{F5108C0E-AB30-4AA8-B0AB-AA632F623AB6}" srcId="{222C3674-C4AC-40FE-9203-FDC41A7A32C8}" destId="{37302584-3256-4FD8-8CC7-07C09ADFE9A4}" srcOrd="0" destOrd="0" parTransId="{1DF46461-3C6A-49AF-AFC0-149E66AF97E7}" sibTransId="{6310E349-1323-4947-A282-1EA2F4127F71}"/>
    <dgm:cxn modelId="{483A9BBF-B7D0-4BF8-A925-01A467EDD1C5}" type="presOf" srcId="{37302584-3256-4FD8-8CC7-07C09ADFE9A4}" destId="{E8D5A5CF-C1EB-4449-80A2-4C9912434ADC}" srcOrd="0" destOrd="0" presId="urn:microsoft.com/office/officeart/2005/8/layout/hierarchy4"/>
    <dgm:cxn modelId="{D8819C96-2442-44A0-A08F-F4629700C076}" type="presParOf" srcId="{47293AC7-9725-486D-BDE0-0C357C669ED6}" destId="{DF2C1C32-0EE2-49DC-B3AE-8BA18F0DA7E6}" srcOrd="0" destOrd="0" presId="urn:microsoft.com/office/officeart/2005/8/layout/hierarchy4"/>
    <dgm:cxn modelId="{B855E4F1-7A94-4CFA-BE61-A7F6D25887F4}" type="presParOf" srcId="{DF2C1C32-0EE2-49DC-B3AE-8BA18F0DA7E6}" destId="{E8D5A5CF-C1EB-4449-80A2-4C9912434ADC}" srcOrd="0" destOrd="0" presId="urn:microsoft.com/office/officeart/2005/8/layout/hierarchy4"/>
    <dgm:cxn modelId="{4683FC40-7B17-4055-A42E-CFD3F3F1994D}" type="presParOf" srcId="{DF2C1C32-0EE2-49DC-B3AE-8BA18F0DA7E6}" destId="{D6DF5979-F93C-4B77-B0CB-E0556A1EAD9F}"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6622D-14D4-465B-8A69-B70764931A24}">
      <dsp:nvSpPr>
        <dsp:cNvPr id="0" name=""/>
        <dsp:cNvSpPr/>
      </dsp:nvSpPr>
      <dsp:spPr>
        <a:xfrm>
          <a:off x="3351609" y="2009993"/>
          <a:ext cx="1424781" cy="1424781"/>
        </a:xfrm>
        <a:prstGeom prst="ellipse">
          <a:avLst/>
        </a:prstGeom>
        <a:solidFill>
          <a:schemeClr val="accent2">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Relations (in the femoral triangle)</a:t>
          </a:r>
          <a:endParaRPr lang="en-GB" sz="1700" kern="1200" dirty="0">
            <a:solidFill>
              <a:schemeClr val="tx1"/>
            </a:solidFill>
          </a:endParaRPr>
        </a:p>
      </dsp:txBody>
      <dsp:txXfrm>
        <a:off x="3560263" y="2218647"/>
        <a:ext cx="1007473" cy="1007473"/>
      </dsp:txXfrm>
    </dsp:sp>
    <dsp:sp modelId="{1B6430AC-3F8A-4DDC-994C-D377CB82E6F9}">
      <dsp:nvSpPr>
        <dsp:cNvPr id="0" name=""/>
        <dsp:cNvSpPr/>
      </dsp:nvSpPr>
      <dsp:spPr>
        <a:xfrm rot="16086519">
          <a:off x="3851871" y="1442806"/>
          <a:ext cx="355745" cy="484425"/>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tx1"/>
            </a:solidFill>
          </a:endParaRPr>
        </a:p>
      </dsp:txBody>
      <dsp:txXfrm rot="10800000">
        <a:off x="3906994" y="1593023"/>
        <a:ext cx="249022" cy="290655"/>
      </dsp:txXfrm>
    </dsp:sp>
    <dsp:sp modelId="{D9EB50A5-7B1E-415A-9B50-87752834BAB7}">
      <dsp:nvSpPr>
        <dsp:cNvPr id="0" name=""/>
        <dsp:cNvSpPr/>
      </dsp:nvSpPr>
      <dsp:spPr>
        <a:xfrm>
          <a:off x="3294999" y="676633"/>
          <a:ext cx="1424781" cy="662936"/>
        </a:xfrm>
        <a:prstGeom prst="ellipse">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Anteriorly</a:t>
          </a:r>
          <a:endParaRPr lang="en-GB" sz="1700" kern="1200" dirty="0">
            <a:solidFill>
              <a:schemeClr val="tx1"/>
            </a:solidFill>
          </a:endParaRPr>
        </a:p>
      </dsp:txBody>
      <dsp:txXfrm>
        <a:off x="3503653" y="773718"/>
        <a:ext cx="1007473" cy="468766"/>
      </dsp:txXfrm>
    </dsp:sp>
    <dsp:sp modelId="{D453B288-DB8E-445D-8DB1-8FFD7444F105}">
      <dsp:nvSpPr>
        <dsp:cNvPr id="0" name=""/>
        <dsp:cNvSpPr/>
      </dsp:nvSpPr>
      <dsp:spPr>
        <a:xfrm>
          <a:off x="4901608" y="2480171"/>
          <a:ext cx="301660" cy="484425"/>
        </a:xfrm>
        <a:prstGeom prst="rightArrow">
          <a:avLst>
            <a:gd name="adj1" fmla="val 60000"/>
            <a:gd name="adj2" fmla="val 50000"/>
          </a:avLst>
        </a:prstGeom>
        <a:solidFill>
          <a:schemeClr val="accent2">
            <a:shade val="90000"/>
            <a:hueOff val="137382"/>
            <a:satOff val="3027"/>
            <a:lumOff val="12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tx1"/>
            </a:solidFill>
          </a:endParaRPr>
        </a:p>
      </dsp:txBody>
      <dsp:txXfrm>
        <a:off x="4901608" y="2577056"/>
        <a:ext cx="211162" cy="290655"/>
      </dsp:txXfrm>
    </dsp:sp>
    <dsp:sp modelId="{651C7280-7BA5-43AE-9E1C-34866730A681}">
      <dsp:nvSpPr>
        <dsp:cNvPr id="0" name=""/>
        <dsp:cNvSpPr/>
      </dsp:nvSpPr>
      <dsp:spPr>
        <a:xfrm>
          <a:off x="5345561" y="2378969"/>
          <a:ext cx="1424781" cy="686830"/>
        </a:xfrm>
        <a:prstGeom prst="ellipse">
          <a:avLst/>
        </a:prstGeom>
        <a:solidFill>
          <a:schemeClr val="accent2">
            <a:shade val="50000"/>
            <a:hueOff val="145355"/>
            <a:satOff val="17922"/>
            <a:lumOff val="203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Medially</a:t>
          </a:r>
          <a:endParaRPr lang="en-GB" sz="1700" kern="1200" dirty="0">
            <a:solidFill>
              <a:schemeClr val="tx1"/>
            </a:solidFill>
          </a:endParaRPr>
        </a:p>
      </dsp:txBody>
      <dsp:txXfrm>
        <a:off x="5554215" y="2479553"/>
        <a:ext cx="1007473" cy="485662"/>
      </dsp:txXfrm>
    </dsp:sp>
    <dsp:sp modelId="{230695B5-916D-4049-8BF5-84BEA62B4F06}">
      <dsp:nvSpPr>
        <dsp:cNvPr id="0" name=""/>
        <dsp:cNvSpPr/>
      </dsp:nvSpPr>
      <dsp:spPr>
        <a:xfrm rot="5375376">
          <a:off x="3860079" y="3580168"/>
          <a:ext cx="423600" cy="484425"/>
        </a:xfrm>
        <a:prstGeom prst="rightArrow">
          <a:avLst>
            <a:gd name="adj1" fmla="val 60000"/>
            <a:gd name="adj2" fmla="val 50000"/>
          </a:avLst>
        </a:prstGeom>
        <a:solidFill>
          <a:schemeClr val="accent2">
            <a:shade val="90000"/>
            <a:hueOff val="274763"/>
            <a:satOff val="6053"/>
            <a:lumOff val="2439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tx1"/>
            </a:solidFill>
          </a:endParaRPr>
        </a:p>
      </dsp:txBody>
      <dsp:txXfrm>
        <a:off x="3923164" y="3613515"/>
        <a:ext cx="296520" cy="290655"/>
      </dsp:txXfrm>
    </dsp:sp>
    <dsp:sp modelId="{632166D3-B834-41D4-A4E2-0712ECCFF9C9}">
      <dsp:nvSpPr>
        <dsp:cNvPr id="0" name=""/>
        <dsp:cNvSpPr/>
      </dsp:nvSpPr>
      <dsp:spPr>
        <a:xfrm>
          <a:off x="3364624" y="4233980"/>
          <a:ext cx="1424781" cy="610732"/>
        </a:xfrm>
        <a:prstGeom prst="ellipse">
          <a:avLst/>
        </a:prstGeom>
        <a:solidFill>
          <a:schemeClr val="accent2">
            <a:shade val="50000"/>
            <a:hueOff val="290709"/>
            <a:satOff val="35844"/>
            <a:lumOff val="407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Posteriorly</a:t>
          </a:r>
          <a:endParaRPr lang="en-GB" sz="1700" kern="1200" dirty="0">
            <a:solidFill>
              <a:schemeClr val="tx1"/>
            </a:solidFill>
          </a:endParaRPr>
        </a:p>
      </dsp:txBody>
      <dsp:txXfrm>
        <a:off x="3573278" y="4323420"/>
        <a:ext cx="1007473" cy="431852"/>
      </dsp:txXfrm>
    </dsp:sp>
    <dsp:sp modelId="{BD656C38-B8BB-48D0-985C-1C17FFEE47BD}">
      <dsp:nvSpPr>
        <dsp:cNvPr id="0" name=""/>
        <dsp:cNvSpPr/>
      </dsp:nvSpPr>
      <dsp:spPr>
        <a:xfrm rot="10800000">
          <a:off x="2924731" y="2480171"/>
          <a:ext cx="301660" cy="484425"/>
        </a:xfrm>
        <a:prstGeom prst="rightArrow">
          <a:avLst>
            <a:gd name="adj1" fmla="val 60000"/>
            <a:gd name="adj2" fmla="val 50000"/>
          </a:avLst>
        </a:prstGeom>
        <a:solidFill>
          <a:schemeClr val="accent2">
            <a:shade val="90000"/>
            <a:hueOff val="137382"/>
            <a:satOff val="3027"/>
            <a:lumOff val="12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tx1"/>
            </a:solidFill>
          </a:endParaRPr>
        </a:p>
      </dsp:txBody>
      <dsp:txXfrm rot="10800000">
        <a:off x="3015229" y="2577056"/>
        <a:ext cx="211162" cy="290655"/>
      </dsp:txXfrm>
    </dsp:sp>
    <dsp:sp modelId="{C678EFAC-4AA5-420A-A2CA-3E28BD0C3012}">
      <dsp:nvSpPr>
        <dsp:cNvPr id="0" name=""/>
        <dsp:cNvSpPr/>
      </dsp:nvSpPr>
      <dsp:spPr>
        <a:xfrm>
          <a:off x="1357657" y="2393174"/>
          <a:ext cx="1424781" cy="658419"/>
        </a:xfrm>
        <a:prstGeom prst="ellipse">
          <a:avLst/>
        </a:prstGeom>
        <a:solidFill>
          <a:schemeClr val="accent2">
            <a:shade val="50000"/>
            <a:hueOff val="145355"/>
            <a:satOff val="17922"/>
            <a:lumOff val="203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Laterally</a:t>
          </a:r>
          <a:endParaRPr lang="en-GB" sz="1700" kern="1200" dirty="0">
            <a:solidFill>
              <a:schemeClr val="tx1"/>
            </a:solidFill>
          </a:endParaRPr>
        </a:p>
      </dsp:txBody>
      <dsp:txXfrm>
        <a:off x="1566311" y="2489597"/>
        <a:ext cx="1007473" cy="465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0604C-08E7-B044-8604-EACB80C9BC33}">
      <dsp:nvSpPr>
        <dsp:cNvPr id="0" name=""/>
        <dsp:cNvSpPr/>
      </dsp:nvSpPr>
      <dsp:spPr>
        <a:xfrm>
          <a:off x="0" y="49373"/>
          <a:ext cx="5224271" cy="791505"/>
        </a:xfrm>
        <a:prstGeom prst="roundRect">
          <a:avLst/>
        </a:prstGeom>
        <a:solidFill>
          <a:schemeClr val="accent1">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Anterior:</a:t>
          </a:r>
        </a:p>
      </dsp:txBody>
      <dsp:txXfrm>
        <a:off x="38638" y="88011"/>
        <a:ext cx="5146995" cy="714229"/>
      </dsp:txXfrm>
    </dsp:sp>
    <dsp:sp modelId="{266380DD-61E9-E245-BAA6-4FEFB53328F3}">
      <dsp:nvSpPr>
        <dsp:cNvPr id="0" name=""/>
        <dsp:cNvSpPr/>
      </dsp:nvSpPr>
      <dsp:spPr>
        <a:xfrm>
          <a:off x="0" y="840879"/>
          <a:ext cx="5224271" cy="1810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87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Popliteal surface of the femur. </a:t>
          </a:r>
        </a:p>
        <a:p>
          <a:pPr marL="228600" lvl="1" indent="-228600" algn="l" defTabSz="1155700">
            <a:lnSpc>
              <a:spcPct val="90000"/>
            </a:lnSpc>
            <a:spcBef>
              <a:spcPct val="0"/>
            </a:spcBef>
            <a:spcAft>
              <a:spcPct val="20000"/>
            </a:spcAft>
            <a:buChar char="•"/>
          </a:pPr>
          <a:r>
            <a:rPr lang="en-US" sz="2600" kern="1200" dirty="0"/>
            <a:t>Knee joint. </a:t>
          </a:r>
        </a:p>
        <a:p>
          <a:pPr marL="228600" lvl="1" indent="-228600" algn="l" defTabSz="1155700">
            <a:lnSpc>
              <a:spcPct val="90000"/>
            </a:lnSpc>
            <a:spcBef>
              <a:spcPct val="0"/>
            </a:spcBef>
            <a:spcAft>
              <a:spcPct val="20000"/>
            </a:spcAft>
            <a:buChar char="•"/>
          </a:pPr>
          <a:r>
            <a:rPr lang="en-US" sz="2600" kern="1200" dirty="0"/>
            <a:t>Popliteus muscle. </a:t>
          </a:r>
        </a:p>
        <a:p>
          <a:pPr marL="228600" lvl="1" indent="-228600" algn="l" defTabSz="1155700">
            <a:lnSpc>
              <a:spcPct val="90000"/>
            </a:lnSpc>
            <a:spcBef>
              <a:spcPct val="0"/>
            </a:spcBef>
            <a:spcAft>
              <a:spcPct val="20000"/>
            </a:spcAft>
            <a:buChar char="•"/>
          </a:pPr>
          <a:endParaRPr lang="en-US" sz="2600" kern="1200" dirty="0"/>
        </a:p>
      </dsp:txBody>
      <dsp:txXfrm>
        <a:off x="0" y="840879"/>
        <a:ext cx="5224271" cy="1810215"/>
      </dsp:txXfrm>
    </dsp:sp>
    <dsp:sp modelId="{99F02577-7C43-8A4A-B4BC-746C0F4A2DC2}">
      <dsp:nvSpPr>
        <dsp:cNvPr id="0" name=""/>
        <dsp:cNvSpPr/>
      </dsp:nvSpPr>
      <dsp:spPr>
        <a:xfrm>
          <a:off x="0" y="2651094"/>
          <a:ext cx="5224271" cy="791505"/>
        </a:xfrm>
        <a:prstGeom prst="roundRect">
          <a:avLst/>
        </a:prstGeom>
        <a:solidFill>
          <a:schemeClr val="accent1">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Posterior:</a:t>
          </a:r>
        </a:p>
      </dsp:txBody>
      <dsp:txXfrm>
        <a:off x="38638" y="2689732"/>
        <a:ext cx="5146995" cy="714229"/>
      </dsp:txXfrm>
    </dsp:sp>
    <dsp:sp modelId="{B4AFCA36-1943-EB48-9F4A-ECAB5174032A}">
      <dsp:nvSpPr>
        <dsp:cNvPr id="0" name=""/>
        <dsp:cNvSpPr/>
      </dsp:nvSpPr>
      <dsp:spPr>
        <a:xfrm>
          <a:off x="0" y="3442599"/>
          <a:ext cx="5224271"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87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a:t>Popliteal vein.</a:t>
          </a:r>
        </a:p>
        <a:p>
          <a:pPr marL="228600" lvl="1" indent="-228600" algn="l" defTabSz="1155700">
            <a:lnSpc>
              <a:spcPct val="90000"/>
            </a:lnSpc>
            <a:spcBef>
              <a:spcPct val="0"/>
            </a:spcBef>
            <a:spcAft>
              <a:spcPct val="20000"/>
            </a:spcAft>
            <a:buChar char="•"/>
          </a:pPr>
          <a:r>
            <a:rPr lang="en-US" sz="2600" kern="1200" dirty="0"/>
            <a:t>Tibial nerve.</a:t>
          </a:r>
        </a:p>
        <a:p>
          <a:pPr marL="228600" lvl="1" indent="-228600" algn="l" defTabSz="1155700">
            <a:lnSpc>
              <a:spcPct val="90000"/>
            </a:lnSpc>
            <a:spcBef>
              <a:spcPct val="0"/>
            </a:spcBef>
            <a:spcAft>
              <a:spcPct val="20000"/>
            </a:spcAft>
            <a:buChar char="•"/>
          </a:pPr>
          <a:r>
            <a:rPr lang="en-US" sz="2600" kern="1200" dirty="0"/>
            <a:t>skin and fascia. </a:t>
          </a:r>
        </a:p>
      </dsp:txBody>
      <dsp:txXfrm>
        <a:off x="0" y="3442599"/>
        <a:ext cx="5224271" cy="1366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26CCA-6A1E-0247-8106-D151393F1639}">
      <dsp:nvSpPr>
        <dsp:cNvPr id="0" name=""/>
        <dsp:cNvSpPr/>
      </dsp:nvSpPr>
      <dsp:spPr>
        <a:xfrm rot="16200000">
          <a:off x="586316" y="-586316"/>
          <a:ext cx="2881078" cy="4053711"/>
        </a:xfrm>
        <a:prstGeom prst="round1Rect">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endParaRPr lang="en-US" sz="1800" i="1" u="sng" kern="1200" dirty="0">
            <a:solidFill>
              <a:schemeClr val="tx1"/>
            </a:solidFill>
            <a:latin typeface="+mn-lt"/>
            <a:cs typeface="Times New Roman" pitchFamily="18" charset="0"/>
          </a:endParaRPr>
        </a:p>
        <a:p>
          <a:pPr marL="0" lvl="0" indent="0" algn="ctr" defTabSz="800100" rtl="0">
            <a:lnSpc>
              <a:spcPct val="90000"/>
            </a:lnSpc>
            <a:spcBef>
              <a:spcPct val="0"/>
            </a:spcBef>
            <a:spcAft>
              <a:spcPct val="35000"/>
            </a:spcAft>
            <a:buNone/>
          </a:pPr>
          <a:endParaRPr lang="en-US" sz="1800" i="1" u="sng" kern="1200" dirty="0">
            <a:solidFill>
              <a:schemeClr val="tx1"/>
            </a:solidFill>
            <a:latin typeface="+mn-lt"/>
            <a:cs typeface="Times New Roman" pitchFamily="18" charset="0"/>
          </a:endParaRPr>
        </a:p>
        <a:p>
          <a:pPr marL="0" lvl="0" indent="0" algn="ctr" defTabSz="800100" rtl="0">
            <a:lnSpc>
              <a:spcPct val="90000"/>
            </a:lnSpc>
            <a:spcBef>
              <a:spcPct val="0"/>
            </a:spcBef>
            <a:spcAft>
              <a:spcPct val="35000"/>
            </a:spcAft>
            <a:buNone/>
          </a:pPr>
          <a:r>
            <a:rPr lang="en-US" sz="1800" i="1" u="sng" kern="1200" dirty="0">
              <a:solidFill>
                <a:schemeClr val="tx1"/>
              </a:solidFill>
              <a:latin typeface="+mn-lt"/>
              <a:cs typeface="Times New Roman" pitchFamily="18" charset="0"/>
            </a:rPr>
            <a:t>Femoral </a:t>
          </a:r>
          <a:r>
            <a:rPr lang="en-US" sz="1800" b="0" u="sng" kern="1200" dirty="0">
              <a:solidFill>
                <a:schemeClr val="tx1"/>
              </a:solidFill>
              <a:latin typeface="+mn-lt"/>
              <a:cs typeface="Times New Roman" pitchFamily="18" charset="0"/>
            </a:rPr>
            <a:t>artery</a:t>
          </a:r>
          <a:r>
            <a:rPr lang="en-US" sz="1800" i="1" u="sng" kern="1200" dirty="0">
              <a:solidFill>
                <a:schemeClr val="tx1"/>
              </a:solidFill>
              <a:latin typeface="+mn-lt"/>
              <a:cs typeface="Times New Roman" pitchFamily="18" charset="0"/>
            </a:rPr>
            <a:t>:</a:t>
          </a:r>
          <a:endParaRPr lang="en-US" sz="1800" u="sng" kern="1200" dirty="0">
            <a:solidFill>
              <a:schemeClr val="tx1"/>
            </a:solidFill>
            <a:latin typeface="+mn-lt"/>
          </a:endParaRPr>
        </a:p>
        <a:p>
          <a:pPr marL="0" lvl="0" indent="0" algn="ctr" defTabSz="800100" rtl="0">
            <a:lnSpc>
              <a:spcPct val="90000"/>
            </a:lnSpc>
            <a:spcBef>
              <a:spcPct val="0"/>
            </a:spcBef>
            <a:spcAft>
              <a:spcPct val="35000"/>
            </a:spcAft>
            <a:buNone/>
          </a:pPr>
          <a:r>
            <a:rPr lang="en-US" sz="1800" kern="1200" dirty="0">
              <a:solidFill>
                <a:schemeClr val="tx1"/>
              </a:solidFill>
              <a:latin typeface="+mn-lt"/>
            </a:rPr>
            <a:t> </a:t>
          </a:r>
          <a:r>
            <a:rPr lang="en-US" sz="1800" i="1" kern="1200" dirty="0">
              <a:solidFill>
                <a:schemeClr val="tx1"/>
              </a:solidFill>
              <a:latin typeface="+mn-lt"/>
              <a:cs typeface="Times New Roman" pitchFamily="18" charset="0"/>
            </a:rPr>
            <a:t>Inferior to the lingual ligament and midway between the </a:t>
          </a:r>
          <a:r>
            <a:rPr lang="en-US" sz="1800" i="1" kern="1200" dirty="0">
              <a:solidFill>
                <a:schemeClr val="accent6"/>
              </a:solidFill>
              <a:latin typeface="+mn-lt"/>
              <a:cs typeface="Times New Roman" pitchFamily="18" charset="0"/>
            </a:rPr>
            <a:t>anterior superior iliac spine and symphysis pubis.</a:t>
          </a:r>
        </a:p>
        <a:p>
          <a:pPr marL="0" lvl="0" indent="0" algn="ctr" defTabSz="800100" rtl="0">
            <a:lnSpc>
              <a:spcPct val="90000"/>
            </a:lnSpc>
            <a:spcBef>
              <a:spcPct val="0"/>
            </a:spcBef>
            <a:spcAft>
              <a:spcPct val="35000"/>
            </a:spcAft>
            <a:buNone/>
          </a:pPr>
          <a:r>
            <a:rPr lang="en-US" sz="1800" b="0" kern="1200" dirty="0">
              <a:solidFill>
                <a:schemeClr val="tx1"/>
              </a:solidFill>
              <a:latin typeface="+mn-lt"/>
              <a:cs typeface="Times New Roman" pitchFamily="18" charset="0"/>
            </a:rPr>
            <a:t> How to Stop bleeding from the femoral artery? </a:t>
          </a:r>
          <a:r>
            <a:rPr lang="ar-SA" sz="1800" b="1" kern="1200" dirty="0">
              <a:solidFill>
                <a:schemeClr val="accent3">
                  <a:lumMod val="75000"/>
                </a:schemeClr>
              </a:solidFill>
              <a:latin typeface="+mn-lt"/>
              <a:cs typeface="Times New Roman" pitchFamily="18" charset="0"/>
            </a:rPr>
            <a:t>(مؤقتاً)</a:t>
          </a:r>
          <a:endParaRPr lang="en-US" sz="1800" b="1" kern="1200" dirty="0">
            <a:solidFill>
              <a:schemeClr val="accent3">
                <a:lumMod val="75000"/>
              </a:schemeClr>
            </a:solidFill>
            <a:latin typeface="+mn-lt"/>
            <a:cs typeface="Times New Roman" pitchFamily="18" charset="0"/>
          </a:endParaRPr>
        </a:p>
        <a:p>
          <a:pPr marL="0" lvl="0" indent="0" algn="ctr" defTabSz="800100" rtl="0">
            <a:lnSpc>
              <a:spcPct val="90000"/>
            </a:lnSpc>
            <a:spcBef>
              <a:spcPct val="0"/>
            </a:spcBef>
            <a:spcAft>
              <a:spcPct val="35000"/>
            </a:spcAft>
            <a:buNone/>
          </a:pPr>
          <a:r>
            <a:rPr lang="en-US" sz="1800" b="0" kern="1200" dirty="0">
              <a:solidFill>
                <a:schemeClr val="tx1"/>
              </a:solidFill>
              <a:latin typeface="+mn-lt"/>
              <a:cs typeface="Times New Roman" pitchFamily="18" charset="0"/>
            </a:rPr>
            <a:t>By  pressing the artery directly posterior against the superior pubic ramus and the femoral head.</a:t>
          </a:r>
          <a:endParaRPr lang="en-US" sz="1800" b="0" kern="1200" dirty="0">
            <a:solidFill>
              <a:schemeClr val="tx1"/>
            </a:solidFill>
            <a:latin typeface="+mn-lt"/>
          </a:endParaRPr>
        </a:p>
      </dsp:txBody>
      <dsp:txXfrm rot="5400000">
        <a:off x="0" y="0"/>
        <a:ext cx="4053711" cy="2160808"/>
      </dsp:txXfrm>
    </dsp:sp>
    <dsp:sp modelId="{BCCA372F-764D-D441-8DEC-9DDB67DDAB19}">
      <dsp:nvSpPr>
        <dsp:cNvPr id="0" name=""/>
        <dsp:cNvSpPr/>
      </dsp:nvSpPr>
      <dsp:spPr>
        <a:xfrm>
          <a:off x="4053711" y="0"/>
          <a:ext cx="4053711" cy="2881078"/>
        </a:xfrm>
        <a:prstGeom prst="round1Rect">
          <a:avLst/>
        </a:prstGeom>
        <a:solidFill>
          <a:schemeClr val="tx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endParaRPr lang="en-US" sz="1800" i="1" u="sng" kern="1200" dirty="0">
            <a:solidFill>
              <a:schemeClr val="tx1"/>
            </a:solidFill>
            <a:latin typeface="+mn-lt"/>
            <a:cs typeface="Times New Roman" pitchFamily="18" charset="0"/>
          </a:endParaRPr>
        </a:p>
        <a:p>
          <a:pPr marL="0" lvl="0" indent="0" algn="ctr" defTabSz="800100" rtl="0">
            <a:lnSpc>
              <a:spcPct val="90000"/>
            </a:lnSpc>
            <a:spcBef>
              <a:spcPct val="0"/>
            </a:spcBef>
            <a:spcAft>
              <a:spcPct val="35000"/>
            </a:spcAft>
            <a:buNone/>
          </a:pPr>
          <a:r>
            <a:rPr lang="en-US" sz="1800" i="1" u="sng" kern="1200" dirty="0">
              <a:solidFill>
                <a:schemeClr val="tx1"/>
              </a:solidFill>
              <a:latin typeface="+mn-lt"/>
              <a:cs typeface="Times New Roman" pitchFamily="18" charset="0"/>
            </a:rPr>
            <a:t>Popliteal</a:t>
          </a:r>
          <a:r>
            <a:rPr lang="ar-SA" sz="1800" i="1" u="sng" kern="1200" dirty="0">
              <a:solidFill>
                <a:schemeClr val="tx1"/>
              </a:solidFill>
              <a:latin typeface="+mn-lt"/>
              <a:cs typeface="Times New Roman" pitchFamily="18" charset="0"/>
            </a:rPr>
            <a:t> </a:t>
          </a:r>
          <a:r>
            <a:rPr lang="en-US" sz="1800" b="0" u="sng" kern="1200" dirty="0">
              <a:solidFill>
                <a:schemeClr val="tx1"/>
              </a:solidFill>
              <a:latin typeface="+mn-lt"/>
              <a:cs typeface="Times New Roman" pitchFamily="18" charset="0"/>
            </a:rPr>
            <a:t>artery</a:t>
          </a:r>
          <a:r>
            <a:rPr lang="en-US" sz="1800" i="1" u="sng" kern="1200" dirty="0">
              <a:solidFill>
                <a:schemeClr val="tx1"/>
              </a:solidFill>
              <a:latin typeface="+mn-lt"/>
              <a:cs typeface="Times New Roman" pitchFamily="18" charset="0"/>
            </a:rPr>
            <a:t>:</a:t>
          </a:r>
        </a:p>
        <a:p>
          <a:pPr marL="0" lvl="0" indent="0" algn="ctr" defTabSz="800100" rtl="0">
            <a:lnSpc>
              <a:spcPct val="90000"/>
            </a:lnSpc>
            <a:spcBef>
              <a:spcPct val="0"/>
            </a:spcBef>
            <a:spcAft>
              <a:spcPct val="35000"/>
            </a:spcAft>
            <a:buNone/>
          </a:pPr>
          <a:r>
            <a:rPr lang="en-US" sz="1800" kern="1200" dirty="0">
              <a:solidFill>
                <a:schemeClr val="tx1"/>
              </a:solidFill>
              <a:latin typeface="+mn-lt"/>
              <a:cs typeface="Times New Roman" pitchFamily="18" charset="0"/>
            </a:rPr>
            <a:t>Because of the deep position of the artery, its pulsations are best felt in the inferior </a:t>
          </a:r>
          <a:r>
            <a:rPr lang="en-US" sz="1800" kern="1200" dirty="0">
              <a:solidFill>
                <a:srgbClr val="92D050"/>
              </a:solidFill>
              <a:latin typeface="+mn-lt"/>
              <a:cs typeface="Times New Roman" pitchFamily="18" charset="0"/>
            </a:rPr>
            <a:t>(lower)</a:t>
          </a:r>
          <a:r>
            <a:rPr lang="en-US" sz="1800" kern="1200" dirty="0">
              <a:solidFill>
                <a:schemeClr val="tx1"/>
              </a:solidFill>
              <a:latin typeface="+mn-lt"/>
              <a:cs typeface="Times New Roman" pitchFamily="18" charset="0"/>
            </a:rPr>
            <a:t>part of the popliteal fossa ( here the artery is related to the tibia).</a:t>
          </a:r>
          <a:r>
            <a:rPr lang="en-US" sz="1800" kern="1200" dirty="0">
              <a:solidFill>
                <a:srgbClr val="92D050"/>
              </a:solidFill>
              <a:latin typeface="+mn-lt"/>
              <a:cs typeface="Times New Roman" pitchFamily="18" charset="0"/>
            </a:rPr>
            <a:t> </a:t>
          </a:r>
          <a:r>
            <a:rPr lang="ar-SA" sz="1800" kern="1200" dirty="0">
              <a:solidFill>
                <a:srgbClr val="92D050"/>
              </a:solidFill>
              <a:latin typeface="+mn-lt"/>
              <a:cs typeface="Times New Roman" pitchFamily="18" charset="0"/>
            </a:rPr>
            <a:t> نضغط باتجاه </a:t>
          </a:r>
          <a:r>
            <a:rPr lang="ar-SA" sz="1800" kern="1200" dirty="0" err="1">
              <a:solidFill>
                <a:srgbClr val="92D050"/>
              </a:solidFill>
              <a:latin typeface="+mn-lt"/>
              <a:cs typeface="Times New Roman" pitchFamily="18" charset="0"/>
            </a:rPr>
            <a:t>التيبيا</a:t>
          </a:r>
          <a:r>
            <a:rPr lang="en-US" sz="1800" i="1" kern="1200" dirty="0">
              <a:solidFill>
                <a:schemeClr val="tx1"/>
              </a:solidFill>
              <a:latin typeface="+mn-lt"/>
              <a:cs typeface="Times New Roman" pitchFamily="18" charset="0"/>
            </a:rPr>
            <a:t>Deep in the popliteal fossa medial to the midline.</a:t>
          </a:r>
        </a:p>
        <a:p>
          <a:pPr marL="0" lvl="0" indent="0" algn="ctr" defTabSz="800100" rtl="0">
            <a:lnSpc>
              <a:spcPct val="90000"/>
            </a:lnSpc>
            <a:spcBef>
              <a:spcPct val="0"/>
            </a:spcBef>
            <a:spcAft>
              <a:spcPct val="35000"/>
            </a:spcAft>
            <a:buNone/>
          </a:pPr>
          <a:r>
            <a:rPr lang="en-US" sz="1800" b="0" kern="1200" dirty="0">
              <a:solidFill>
                <a:schemeClr val="tx1"/>
              </a:solidFill>
              <a:latin typeface="+mn-lt"/>
              <a:cs typeface="Times New Roman" pitchFamily="18" charset="0"/>
            </a:rPr>
            <a:t>Weakening or loss of the popliteal pulse is a sign of femoral artery </a:t>
          </a:r>
          <a:r>
            <a:rPr lang="en-US" sz="1800" b="0" kern="1200" dirty="0">
              <a:solidFill>
                <a:srgbClr val="FF0000"/>
              </a:solidFill>
              <a:latin typeface="+mn-lt"/>
              <a:cs typeface="Times New Roman" pitchFamily="18" charset="0"/>
            </a:rPr>
            <a:t>obstruction</a:t>
          </a:r>
          <a:r>
            <a:rPr lang="en-US" sz="1800" b="0" kern="1200" dirty="0">
              <a:solidFill>
                <a:schemeClr val="tx1"/>
              </a:solidFill>
              <a:latin typeface="+mn-lt"/>
              <a:cs typeface="Times New Roman" pitchFamily="18" charset="0"/>
            </a:rPr>
            <a:t>.</a:t>
          </a:r>
          <a:endParaRPr lang="en-US" sz="1800" b="0" kern="1200" dirty="0">
            <a:solidFill>
              <a:schemeClr val="tx1"/>
            </a:solidFill>
            <a:latin typeface="+mn-lt"/>
          </a:endParaRPr>
        </a:p>
      </dsp:txBody>
      <dsp:txXfrm>
        <a:off x="4053711" y="0"/>
        <a:ext cx="4053711" cy="2160808"/>
      </dsp:txXfrm>
    </dsp:sp>
    <dsp:sp modelId="{49ABCB28-620A-974D-B67F-8B5A3D69EFFD}">
      <dsp:nvSpPr>
        <dsp:cNvPr id="0" name=""/>
        <dsp:cNvSpPr/>
      </dsp:nvSpPr>
      <dsp:spPr>
        <a:xfrm rot="10800000">
          <a:off x="0" y="2881078"/>
          <a:ext cx="4053711" cy="2881078"/>
        </a:xfrm>
        <a:prstGeom prst="round1Rect">
          <a:avLst/>
        </a:prstGeom>
        <a:solidFill>
          <a:schemeClr val="accent1">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i="1" u="sng" kern="1200" dirty="0">
              <a:solidFill>
                <a:schemeClr val="tx1"/>
              </a:solidFill>
              <a:latin typeface="+mn-lt"/>
            </a:rPr>
            <a:t>Posterior </a:t>
          </a:r>
          <a:r>
            <a:rPr lang="en-US" sz="1800" i="1" u="sng" kern="1200" dirty="0" err="1">
              <a:solidFill>
                <a:schemeClr val="tx1"/>
              </a:solidFill>
              <a:latin typeface="+mn-lt"/>
            </a:rPr>
            <a:t>tibial</a:t>
          </a:r>
          <a:r>
            <a:rPr lang="ar-SA" sz="1800" i="1" u="sng" kern="1200" dirty="0">
              <a:solidFill>
                <a:schemeClr val="tx1"/>
              </a:solidFill>
              <a:latin typeface="+mn-lt"/>
            </a:rPr>
            <a:t> </a:t>
          </a:r>
          <a:r>
            <a:rPr lang="en-US" sz="1800" b="0" u="sng" kern="1200" dirty="0">
              <a:solidFill>
                <a:schemeClr val="tx1"/>
              </a:solidFill>
              <a:latin typeface="+mn-lt"/>
              <a:cs typeface="Times New Roman" pitchFamily="18" charset="0"/>
            </a:rPr>
            <a:t>artery</a:t>
          </a:r>
          <a:r>
            <a:rPr lang="en-US" sz="1800" i="1" u="sng" kern="1200" dirty="0">
              <a:solidFill>
                <a:schemeClr val="tx1"/>
              </a:solidFill>
              <a:latin typeface="+mn-lt"/>
            </a:rPr>
            <a:t>:</a:t>
          </a:r>
        </a:p>
        <a:p>
          <a:pPr marL="0" lvl="0" indent="0" algn="ctr" defTabSz="800100" rtl="0">
            <a:lnSpc>
              <a:spcPct val="90000"/>
            </a:lnSpc>
            <a:spcBef>
              <a:spcPct val="0"/>
            </a:spcBef>
            <a:spcAft>
              <a:spcPct val="35000"/>
            </a:spcAft>
            <a:buNone/>
          </a:pPr>
          <a:r>
            <a:rPr lang="en-US" sz="1800" kern="1200" dirty="0">
              <a:solidFill>
                <a:schemeClr val="tx1"/>
              </a:solidFill>
              <a:latin typeface="+mn-lt"/>
            </a:rPr>
            <a:t>Taken </a:t>
          </a:r>
          <a:r>
            <a:rPr lang="en-US" sz="1800" kern="1200" dirty="0" err="1">
              <a:solidFill>
                <a:schemeClr val="tx1"/>
              </a:solidFill>
              <a:latin typeface="+mn-lt"/>
            </a:rPr>
            <a:t>Postero</a:t>
          </a:r>
          <a:r>
            <a:rPr lang="en-US" sz="1800" kern="1200" dirty="0">
              <a:solidFill>
                <a:schemeClr val="tx1"/>
              </a:solidFill>
              <a:latin typeface="+mn-lt"/>
            </a:rPr>
            <a:t> inferior to the medial malleolus (in the groove between the malleolus and the heel) The flexor retinaculum must be </a:t>
          </a:r>
          <a:r>
            <a:rPr lang="en-US" sz="1800" kern="1200" dirty="0">
              <a:solidFill>
                <a:srgbClr val="FF0000"/>
              </a:solidFill>
              <a:latin typeface="+mn-lt"/>
            </a:rPr>
            <a:t>relaxed</a:t>
          </a:r>
          <a:r>
            <a:rPr lang="en-US" sz="1800" kern="1200" dirty="0">
              <a:solidFill>
                <a:schemeClr val="tx1"/>
              </a:solidFill>
              <a:latin typeface="+mn-lt"/>
            </a:rPr>
            <a:t> by </a:t>
          </a:r>
          <a:r>
            <a:rPr lang="en-US" sz="1800" kern="1200" dirty="0">
              <a:solidFill>
                <a:srgbClr val="FF0000"/>
              </a:solidFill>
              <a:latin typeface="+mn-lt"/>
            </a:rPr>
            <a:t>inverting</a:t>
          </a:r>
          <a:r>
            <a:rPr lang="en-US" sz="1800" kern="1200" dirty="0">
              <a:solidFill>
                <a:schemeClr val="tx1"/>
              </a:solidFill>
              <a:latin typeface="+mn-lt"/>
            </a:rPr>
            <a:t> the foot. Palpation of PT pulse is essential for examining patients with </a:t>
          </a:r>
          <a:r>
            <a:rPr lang="en-US" sz="1800" b="1" kern="1200" dirty="0">
              <a:solidFill>
                <a:schemeClr val="tx1"/>
              </a:solidFill>
              <a:latin typeface="+mn-lt"/>
            </a:rPr>
            <a:t>occlusive</a:t>
          </a:r>
          <a:r>
            <a:rPr lang="ar-SA" sz="1200" b="0" kern="1200" dirty="0">
              <a:solidFill>
                <a:schemeClr val="tx1"/>
              </a:solidFill>
              <a:latin typeface="+mn-lt"/>
            </a:rPr>
            <a:t>(انسداد)</a:t>
          </a:r>
          <a:r>
            <a:rPr lang="en-US" sz="1800" b="1" kern="1200" dirty="0">
              <a:solidFill>
                <a:schemeClr val="tx1"/>
              </a:solidFill>
              <a:latin typeface="+mn-lt"/>
            </a:rPr>
            <a:t> peripheral arterial diseases</a:t>
          </a:r>
          <a:r>
            <a:rPr lang="en-US" sz="1800" kern="1200" dirty="0">
              <a:solidFill>
                <a:schemeClr val="tx1"/>
              </a:solidFill>
              <a:latin typeface="+mn-lt"/>
            </a:rPr>
            <a:t>.</a:t>
          </a:r>
        </a:p>
        <a:p>
          <a:pPr marL="0" lvl="0" indent="0" algn="ctr" defTabSz="800100" rtl="0">
            <a:lnSpc>
              <a:spcPct val="90000"/>
            </a:lnSpc>
            <a:spcBef>
              <a:spcPct val="0"/>
            </a:spcBef>
            <a:spcAft>
              <a:spcPct val="35000"/>
            </a:spcAft>
            <a:buNone/>
          </a:pPr>
          <a:endParaRPr lang="en-US" sz="1800" kern="1200" dirty="0">
            <a:solidFill>
              <a:schemeClr val="tx1"/>
            </a:solidFill>
            <a:latin typeface="+mn-lt"/>
          </a:endParaRPr>
        </a:p>
        <a:p>
          <a:pPr marL="0" lvl="0" indent="0" algn="ctr" defTabSz="800100" rtl="0">
            <a:lnSpc>
              <a:spcPct val="90000"/>
            </a:lnSpc>
            <a:spcBef>
              <a:spcPct val="0"/>
            </a:spcBef>
            <a:spcAft>
              <a:spcPct val="35000"/>
            </a:spcAft>
            <a:buNone/>
          </a:pPr>
          <a:endParaRPr lang="en-US" sz="1800" kern="1200" dirty="0">
            <a:solidFill>
              <a:schemeClr val="tx1"/>
            </a:solidFill>
            <a:latin typeface="+mn-lt"/>
          </a:endParaRPr>
        </a:p>
      </dsp:txBody>
      <dsp:txXfrm rot="10800000">
        <a:off x="0" y="3601348"/>
        <a:ext cx="4053711" cy="2160808"/>
      </dsp:txXfrm>
    </dsp:sp>
    <dsp:sp modelId="{BBEA4E02-DD2C-434D-A736-B6416B2A424A}">
      <dsp:nvSpPr>
        <dsp:cNvPr id="0" name=""/>
        <dsp:cNvSpPr/>
      </dsp:nvSpPr>
      <dsp:spPr>
        <a:xfrm rot="5400000">
          <a:off x="4640027" y="2294762"/>
          <a:ext cx="2881078" cy="4053711"/>
        </a:xfrm>
        <a:prstGeom prst="round1Rect">
          <a:avLst/>
        </a:prstGeom>
        <a:solidFill>
          <a:schemeClr val="tx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i="1" u="sng" kern="1200" dirty="0">
              <a:solidFill>
                <a:schemeClr val="tx1"/>
              </a:solidFill>
              <a:latin typeface="+mn-lt"/>
            </a:rPr>
            <a:t>Dorsalis pedis</a:t>
          </a:r>
          <a:r>
            <a:rPr lang="ar-SA" sz="1800" i="1" u="sng" kern="1200" dirty="0">
              <a:solidFill>
                <a:schemeClr val="tx1"/>
              </a:solidFill>
              <a:latin typeface="+mn-lt"/>
            </a:rPr>
            <a:t> </a:t>
          </a:r>
          <a:r>
            <a:rPr lang="en-US" sz="1800" b="0" u="sng" kern="1200" dirty="0">
              <a:solidFill>
                <a:schemeClr val="tx1"/>
              </a:solidFill>
              <a:latin typeface="+mn-lt"/>
              <a:cs typeface="Times New Roman" pitchFamily="18" charset="0"/>
            </a:rPr>
            <a:t>artery</a:t>
          </a:r>
          <a:r>
            <a:rPr lang="en-US" sz="1800" i="1" u="sng" kern="1200" dirty="0">
              <a:solidFill>
                <a:schemeClr val="tx1"/>
              </a:solidFill>
              <a:latin typeface="+mn-lt"/>
            </a:rPr>
            <a:t>:</a:t>
          </a:r>
        </a:p>
        <a:p>
          <a:pPr marL="0" lvl="0" indent="0" algn="ctr" defTabSz="800100" rtl="0">
            <a:lnSpc>
              <a:spcPct val="90000"/>
            </a:lnSpc>
            <a:spcBef>
              <a:spcPct val="0"/>
            </a:spcBef>
            <a:spcAft>
              <a:spcPct val="35000"/>
            </a:spcAft>
            <a:buNone/>
          </a:pPr>
          <a:r>
            <a:rPr lang="en-US" sz="1800" kern="1200" dirty="0">
              <a:solidFill>
                <a:schemeClr val="tx1"/>
              </a:solidFill>
              <a:latin typeface="+mn-lt"/>
            </a:rPr>
            <a:t>It is easy to be felt being subcutaneous, over the tarsal bones between the tendons of Extensor </a:t>
          </a:r>
          <a:r>
            <a:rPr lang="en-US" sz="1800" kern="1200" dirty="0" err="1">
              <a:solidFill>
                <a:schemeClr val="tx1"/>
              </a:solidFill>
              <a:latin typeface="+mn-lt"/>
            </a:rPr>
            <a:t>hallucis</a:t>
          </a:r>
          <a:r>
            <a:rPr lang="en-US" sz="1800" kern="1200" dirty="0">
              <a:solidFill>
                <a:schemeClr val="tx1"/>
              </a:solidFill>
              <a:latin typeface="+mn-lt"/>
            </a:rPr>
            <a:t> longus and Extensor </a:t>
          </a:r>
          <a:r>
            <a:rPr lang="en-US" sz="1800" kern="1200" dirty="0" err="1">
              <a:solidFill>
                <a:schemeClr val="tx1"/>
              </a:solidFill>
              <a:latin typeface="+mn-lt"/>
            </a:rPr>
            <a:t>digitorum</a:t>
          </a:r>
          <a:r>
            <a:rPr lang="en-US" sz="1800" kern="1200" dirty="0">
              <a:solidFill>
                <a:schemeClr val="tx1"/>
              </a:solidFill>
              <a:latin typeface="+mn-lt"/>
            </a:rPr>
            <a:t> </a:t>
          </a:r>
          <a:r>
            <a:rPr lang="en-US" sz="1800" kern="1200" dirty="0" err="1">
              <a:solidFill>
                <a:schemeClr val="tx1"/>
              </a:solidFill>
              <a:latin typeface="+mn-lt"/>
            </a:rPr>
            <a:t>longus</a:t>
          </a:r>
          <a:endParaRPr lang="ar-SA" sz="1800" kern="1200" dirty="0">
            <a:solidFill>
              <a:schemeClr val="tx1"/>
            </a:solidFill>
            <a:latin typeface="+mn-lt"/>
          </a:endParaRPr>
        </a:p>
        <a:p>
          <a:pPr marL="0" lvl="0" indent="0" algn="ctr" defTabSz="800100" rtl="0">
            <a:lnSpc>
              <a:spcPct val="90000"/>
            </a:lnSpc>
            <a:spcBef>
              <a:spcPct val="0"/>
            </a:spcBef>
            <a:spcAft>
              <a:spcPct val="35000"/>
            </a:spcAft>
            <a:buNone/>
          </a:pPr>
          <a:r>
            <a:rPr lang="en-US" sz="1800" kern="1200" dirty="0">
              <a:solidFill>
                <a:schemeClr val="tx1"/>
              </a:solidFill>
              <a:latin typeface="+mn-lt"/>
            </a:rPr>
            <a:t> Some people have </a:t>
          </a:r>
          <a:r>
            <a:rPr lang="en-US" sz="1800" kern="1200" dirty="0">
              <a:solidFill>
                <a:srgbClr val="FF0000"/>
              </a:solidFill>
              <a:latin typeface="+mn-lt"/>
            </a:rPr>
            <a:t>congenitally</a:t>
          </a:r>
          <a:r>
            <a:rPr lang="en-US" sz="1800" kern="1200" dirty="0">
              <a:solidFill>
                <a:schemeClr val="tx1"/>
              </a:solidFill>
              <a:latin typeface="+mn-lt"/>
            </a:rPr>
            <a:t> non palpable DP pulse, the anomaly is usually </a:t>
          </a:r>
          <a:r>
            <a:rPr lang="en-US" sz="1800" kern="1200" dirty="0">
              <a:solidFill>
                <a:srgbClr val="FF0000"/>
              </a:solidFill>
              <a:latin typeface="+mn-lt"/>
            </a:rPr>
            <a:t>bilateral</a:t>
          </a:r>
          <a:r>
            <a:rPr lang="en-US" sz="1800" kern="1200" dirty="0">
              <a:solidFill>
                <a:schemeClr val="tx1"/>
              </a:solidFill>
              <a:latin typeface="+mn-lt"/>
            </a:rPr>
            <a:t>.</a:t>
          </a:r>
          <a:r>
            <a:rPr lang="ar-SA" sz="1800" kern="1200" dirty="0">
              <a:solidFill>
                <a:srgbClr val="92D050"/>
              </a:solidFill>
              <a:latin typeface="+mn-lt"/>
            </a:rPr>
            <a:t>أما لو في رجل واحدة فقط ففي مشكلة في </a:t>
          </a:r>
          <a:r>
            <a:rPr lang="ar-SA" sz="1800" kern="1200" dirty="0" err="1">
              <a:solidFill>
                <a:srgbClr val="92D050"/>
              </a:solidFill>
              <a:latin typeface="+mn-lt"/>
            </a:rPr>
            <a:t>الفسلز</a:t>
          </a:r>
          <a:r>
            <a:rPr lang="ar-SA" sz="1800" kern="1200" dirty="0">
              <a:solidFill>
                <a:srgbClr val="92D050"/>
              </a:solidFill>
              <a:latin typeface="+mn-lt"/>
            </a:rPr>
            <a:t> لكن </a:t>
          </a:r>
          <a:r>
            <a:rPr lang="ar-SA" sz="1800" kern="1200" dirty="0" err="1">
              <a:solidFill>
                <a:srgbClr val="92D050"/>
              </a:solidFill>
              <a:latin typeface="+mn-lt"/>
            </a:rPr>
            <a:t>مو</a:t>
          </a:r>
          <a:r>
            <a:rPr lang="ar-SA" sz="1800" kern="1200" dirty="0">
              <a:solidFill>
                <a:srgbClr val="92D050"/>
              </a:solidFill>
              <a:latin typeface="+mn-lt"/>
            </a:rPr>
            <a:t> جينية</a:t>
          </a:r>
          <a:endParaRPr lang="en-US" sz="1800" kern="1200" dirty="0">
            <a:solidFill>
              <a:srgbClr val="92D050"/>
            </a:solidFill>
            <a:latin typeface="+mn-lt"/>
          </a:endParaRPr>
        </a:p>
        <a:p>
          <a:pPr marL="0" lvl="0" indent="0" algn="ctr" defTabSz="800100" rtl="0">
            <a:lnSpc>
              <a:spcPct val="90000"/>
            </a:lnSpc>
            <a:spcBef>
              <a:spcPct val="0"/>
            </a:spcBef>
            <a:spcAft>
              <a:spcPct val="35000"/>
            </a:spcAft>
            <a:buNone/>
          </a:pPr>
          <a:endParaRPr lang="en-US" sz="1800" b="0" i="0" kern="1200" dirty="0">
            <a:solidFill>
              <a:schemeClr val="tx1"/>
            </a:solidFill>
            <a:latin typeface="+mn-lt"/>
          </a:endParaRPr>
        </a:p>
        <a:p>
          <a:pPr marL="0" lvl="0" indent="0" algn="ctr" defTabSz="800100" rtl="0">
            <a:lnSpc>
              <a:spcPct val="90000"/>
            </a:lnSpc>
            <a:spcBef>
              <a:spcPct val="0"/>
            </a:spcBef>
            <a:spcAft>
              <a:spcPct val="35000"/>
            </a:spcAft>
            <a:buNone/>
          </a:pPr>
          <a:endParaRPr lang="en-US" sz="1800" b="0" i="0" kern="1200" dirty="0">
            <a:solidFill>
              <a:schemeClr val="tx1"/>
            </a:solidFill>
            <a:latin typeface="+mn-lt"/>
          </a:endParaRPr>
        </a:p>
      </dsp:txBody>
      <dsp:txXfrm rot="-5400000">
        <a:off x="4053711" y="3601347"/>
        <a:ext cx="4053711" cy="2160808"/>
      </dsp:txXfrm>
    </dsp:sp>
    <dsp:sp modelId="{17134AA1-09E4-C54A-9D23-E6B0700A3647}">
      <dsp:nvSpPr>
        <dsp:cNvPr id="0" name=""/>
        <dsp:cNvSpPr/>
      </dsp:nvSpPr>
      <dsp:spPr>
        <a:xfrm>
          <a:off x="3233564" y="2463797"/>
          <a:ext cx="1640293" cy="834562"/>
        </a:xfrm>
        <a:prstGeom prst="roundRect">
          <a:avLst/>
        </a:prstGeom>
        <a:solidFill>
          <a:schemeClr val="accent1">
            <a:lumMod val="20000"/>
            <a:lumOff val="80000"/>
          </a:schemeClr>
        </a:solidFill>
        <a:ln>
          <a:noFill/>
        </a:ln>
        <a:effectLst/>
      </dsp:spPr>
      <dsp:style>
        <a:lnRef idx="0">
          <a:scrgbClr r="0" g="0" b="0"/>
        </a:lnRef>
        <a:fillRef idx="3">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latin typeface="+mj-lt"/>
            </a:rPr>
            <a:t>Sites of Peripheral Arterial Pulse </a:t>
          </a:r>
        </a:p>
      </dsp:txBody>
      <dsp:txXfrm>
        <a:off x="3274304" y="2504537"/>
        <a:ext cx="1558813" cy="7530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FB477-7728-4CC6-A380-D6F9217792DE}">
      <dsp:nvSpPr>
        <dsp:cNvPr id="0" name=""/>
        <dsp:cNvSpPr/>
      </dsp:nvSpPr>
      <dsp:spPr>
        <a:xfrm>
          <a:off x="4172858" y="709774"/>
          <a:ext cx="1600121" cy="297912"/>
        </a:xfrm>
        <a:custGeom>
          <a:avLst/>
          <a:gdLst/>
          <a:ahLst/>
          <a:cxnLst/>
          <a:rect l="0" t="0" r="0" b="0"/>
          <a:pathLst>
            <a:path>
              <a:moveTo>
                <a:pt x="0" y="0"/>
              </a:moveTo>
              <a:lnTo>
                <a:pt x="0" y="148956"/>
              </a:lnTo>
              <a:lnTo>
                <a:pt x="1600121" y="148956"/>
              </a:lnTo>
              <a:lnTo>
                <a:pt x="1600121" y="297912"/>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265104-25E6-4914-822C-C9401F5477F2}">
      <dsp:nvSpPr>
        <dsp:cNvPr id="0" name=""/>
        <dsp:cNvSpPr/>
      </dsp:nvSpPr>
      <dsp:spPr>
        <a:xfrm>
          <a:off x="2564614" y="709774"/>
          <a:ext cx="1608243" cy="297912"/>
        </a:xfrm>
        <a:custGeom>
          <a:avLst/>
          <a:gdLst/>
          <a:ahLst/>
          <a:cxnLst/>
          <a:rect l="0" t="0" r="0" b="0"/>
          <a:pathLst>
            <a:path>
              <a:moveTo>
                <a:pt x="1608243" y="0"/>
              </a:moveTo>
              <a:lnTo>
                <a:pt x="1608243" y="148956"/>
              </a:lnTo>
              <a:lnTo>
                <a:pt x="0" y="148956"/>
              </a:lnTo>
              <a:lnTo>
                <a:pt x="0" y="297912"/>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D382C-0673-46E7-BF77-9F88EE64CFBC}">
      <dsp:nvSpPr>
        <dsp:cNvPr id="0" name=""/>
        <dsp:cNvSpPr/>
      </dsp:nvSpPr>
      <dsp:spPr>
        <a:xfrm>
          <a:off x="779951" y="459"/>
          <a:ext cx="6785813" cy="709314"/>
        </a:xfrm>
        <a:prstGeom prst="rect">
          <a:avLst/>
        </a:prstGeom>
        <a:solidFill>
          <a:schemeClr val="accent1">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en-US" sz="2800" kern="1200" dirty="0"/>
            <a:t>The veins of the LL are classified into: </a:t>
          </a:r>
          <a:endParaRPr lang="ar-SA" sz="2800" kern="1200" dirty="0"/>
        </a:p>
      </dsp:txBody>
      <dsp:txXfrm>
        <a:off x="779951" y="459"/>
        <a:ext cx="6785813" cy="709314"/>
      </dsp:txXfrm>
    </dsp:sp>
    <dsp:sp modelId="{C6B9AA56-D1BE-4593-94B0-1ACDA506AE18}">
      <dsp:nvSpPr>
        <dsp:cNvPr id="0" name=""/>
        <dsp:cNvSpPr/>
      </dsp:nvSpPr>
      <dsp:spPr>
        <a:xfrm>
          <a:off x="1113449" y="1007686"/>
          <a:ext cx="2902330" cy="709314"/>
        </a:xfrm>
        <a:prstGeom prst="rect">
          <a:avLst/>
        </a:prstGeom>
        <a:solidFill>
          <a:schemeClr val="accent1">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en-US" sz="2800" kern="1200" dirty="0"/>
            <a:t>Superficial system</a:t>
          </a:r>
          <a:endParaRPr lang="ar-SA" sz="2800" kern="1200" dirty="0"/>
        </a:p>
      </dsp:txBody>
      <dsp:txXfrm>
        <a:off x="1113449" y="1007686"/>
        <a:ext cx="2902330" cy="709314"/>
      </dsp:txXfrm>
    </dsp:sp>
    <dsp:sp modelId="{32B89C7C-6D32-4C93-8298-5CB434ABB1B5}">
      <dsp:nvSpPr>
        <dsp:cNvPr id="0" name=""/>
        <dsp:cNvSpPr/>
      </dsp:nvSpPr>
      <dsp:spPr>
        <a:xfrm>
          <a:off x="4313692" y="1007686"/>
          <a:ext cx="2918574" cy="709314"/>
        </a:xfrm>
        <a:prstGeom prst="rect">
          <a:avLst/>
        </a:prstGeom>
        <a:solidFill>
          <a:schemeClr val="accent1">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en-US" sz="2800" kern="1200" dirty="0"/>
            <a:t>Deep system</a:t>
          </a:r>
          <a:endParaRPr lang="ar-SA" sz="2800" kern="1200" dirty="0"/>
        </a:p>
      </dsp:txBody>
      <dsp:txXfrm>
        <a:off x="4313692" y="1007686"/>
        <a:ext cx="2918574" cy="7093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83D20-DA3C-41CF-A3D2-AF9EC9959806}">
      <dsp:nvSpPr>
        <dsp:cNvPr id="0" name=""/>
        <dsp:cNvSpPr/>
      </dsp:nvSpPr>
      <dsp:spPr>
        <a:xfrm>
          <a:off x="0" y="0"/>
          <a:ext cx="1903139" cy="18194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en-US" sz="2000" kern="1200" dirty="0">
              <a:latin typeface="+mj-lt"/>
            </a:rPr>
            <a:t>The superficial &amp; deep veins have valves which are </a:t>
          </a:r>
          <a:r>
            <a:rPr lang="en-US" sz="2000" u="none" kern="1200" dirty="0">
              <a:solidFill>
                <a:srgbClr val="FF0000"/>
              </a:solidFill>
              <a:latin typeface="+mj-lt"/>
            </a:rPr>
            <a:t>more </a:t>
          </a:r>
          <a:r>
            <a:rPr lang="en-US" sz="2000" u="none" kern="1200" dirty="0">
              <a:latin typeface="+mj-lt"/>
            </a:rPr>
            <a:t>numerous in the </a:t>
          </a:r>
          <a:r>
            <a:rPr lang="en-US" sz="2000" u="none" kern="1200" dirty="0">
              <a:effectLst>
                <a:outerShdw blurRad="38100" dist="38100" dir="2700000" algn="tl">
                  <a:srgbClr val="000000">
                    <a:alpha val="43137"/>
                  </a:srgbClr>
                </a:outerShdw>
              </a:effectLst>
              <a:latin typeface="+mj-lt"/>
            </a:rPr>
            <a:t>deep veins</a:t>
          </a:r>
          <a:r>
            <a:rPr lang="en-US" sz="2000" u="sng" kern="1200" dirty="0">
              <a:effectLst>
                <a:outerShdw blurRad="38100" dist="38100" dir="2700000" algn="tl">
                  <a:srgbClr val="000000">
                    <a:alpha val="43137"/>
                  </a:srgbClr>
                </a:outerShdw>
              </a:effectLst>
              <a:latin typeface="+mj-lt"/>
            </a:rPr>
            <a:t>.</a:t>
          </a:r>
          <a:endParaRPr lang="ar-SA" sz="2000" u="sng" kern="1200" dirty="0">
            <a:effectLst>
              <a:outerShdw blurRad="38100" dist="38100" dir="2700000" algn="tl">
                <a:srgbClr val="000000">
                  <a:alpha val="43137"/>
                </a:srgbClr>
              </a:outerShdw>
            </a:effectLst>
            <a:latin typeface="+mj-lt"/>
          </a:endParaRPr>
        </a:p>
      </dsp:txBody>
      <dsp:txXfrm>
        <a:off x="53291" y="53291"/>
        <a:ext cx="1796557" cy="17129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5A5CF-C1EB-4449-80A2-4C9912434ADC}">
      <dsp:nvSpPr>
        <dsp:cNvPr id="0" name=""/>
        <dsp:cNvSpPr/>
      </dsp:nvSpPr>
      <dsp:spPr>
        <a:xfrm>
          <a:off x="0" y="0"/>
          <a:ext cx="1901372" cy="18194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en-US" sz="2000" kern="1200" dirty="0">
              <a:latin typeface="+mj-lt"/>
            </a:rPr>
            <a:t>The blood passes from the superficial to the deep veins</a:t>
          </a:r>
          <a:r>
            <a:rPr lang="en-US" sz="2000" kern="1200" dirty="0"/>
            <a:t>.</a:t>
          </a:r>
          <a:endParaRPr lang="ar-SA" sz="2000" kern="1200" dirty="0"/>
        </a:p>
        <a:p>
          <a:pPr marL="0" lvl="0" indent="0" algn="ctr" defTabSz="889000" rtl="1">
            <a:lnSpc>
              <a:spcPct val="90000"/>
            </a:lnSpc>
            <a:spcBef>
              <a:spcPct val="0"/>
            </a:spcBef>
            <a:spcAft>
              <a:spcPct val="35000"/>
            </a:spcAft>
            <a:buNone/>
          </a:pPr>
          <a:r>
            <a:rPr lang="ar-SA" sz="2000" kern="1200" dirty="0"/>
            <a:t>دائماً</a:t>
          </a:r>
        </a:p>
      </dsp:txBody>
      <dsp:txXfrm>
        <a:off x="53291" y="53291"/>
        <a:ext cx="1794790" cy="171291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5039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70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4920FADC-CB44-49A1-9B12-FF53B13F6513}" type="slidenum">
              <a:rPr lang="en-US"/>
              <a:pPr/>
              <a:t>14</a:t>
            </a:fld>
            <a:endParaRPr lang="en-US" dirty="0"/>
          </a:p>
        </p:txBody>
      </p:sp>
    </p:spTree>
    <p:extLst>
      <p:ext uri="{BB962C8B-B14F-4D97-AF65-F5344CB8AC3E}">
        <p14:creationId xmlns:p14="http://schemas.microsoft.com/office/powerpoint/2010/main" val="30432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81595538"/>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GB"/>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3492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698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GB"/>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607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3793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65786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a:t>انقر لتحرير نمط العنوان الرئيسي</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1860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8288256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13705684"/>
      </p:ext>
    </p:extLst>
  </p:cSld>
  <p:clrMapOvr>
    <a:masterClrMapping/>
  </p:clrMapOvr>
  <p:hf sldNum="0"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116208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الرمز لإضافة صورة</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53627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a:t>انقر لتحرير نمط العنوان الرئيسي</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dirty="0">
              <a:solidFill>
                <a:srgbClr val="888888"/>
              </a:solidFill>
              <a:latin typeface="Calibri"/>
              <a:ea typeface="Calibri"/>
              <a:cs typeface="Calibri"/>
              <a:sym typeface="Calibri"/>
            </a:endParaRPr>
          </a:p>
        </p:txBody>
      </p:sp>
      <p:sp>
        <p:nvSpPr>
          <p:cNvPr id="7" name="Rectangle 6"/>
          <p:cNvSpPr/>
          <p:nvPr/>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056233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ft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docs.google.com/presentation/d/140VDDhoTo3PgOLIvTXFmLpQ1NNY7bZ5aGvCMcmnAirs/edit"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www.youtube.com/watch?v=wLcy4JXgE1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tiff"/><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Layout" Target="../diagrams/layout4.xml"/><Relationship Id="rId7" Type="http://schemas.openxmlformats.org/officeDocument/2006/relationships/image" Target="../media/image33.jpeg"/><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diagramData" Target="../diagrams/data4.xml"/><Relationship Id="rId16" Type="http://schemas.openxmlformats.org/officeDocument/2006/relationships/diagramColors" Target="../diagrams/colors6.xml"/><Relationship Id="rId1" Type="http://schemas.openxmlformats.org/officeDocument/2006/relationships/slideLayout" Target="../slideLayouts/slideLayout1.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QuickStyle" Target="../diagrams/quickStyle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JNczJx2ju3I" TargetMode="External"/><Relationship Id="rId1" Type="http://schemas.openxmlformats.org/officeDocument/2006/relationships/slideLayout" Target="../slideLayouts/slideLayout2.xml"/><Relationship Id="rId4" Type="http://schemas.openxmlformats.org/officeDocument/2006/relationships/hyperlink" Target="https://www.youtube.com/watch?v=AinzrO_qnHw"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228600" y="5329776"/>
            <a:ext cx="7772400" cy="1463040"/>
          </a:xfrm>
          <a:prstGeom prst="rect">
            <a:avLst/>
          </a:prstGeom>
          <a:noFill/>
          <a:ln>
            <a:noFill/>
          </a:ln>
        </p:spPr>
        <p:txBody>
          <a:bodyPr lIns="91425" tIns="45700" rIns="91425" bIns="45700" anchor="ctr" anchorCtr="0">
            <a:noAutofit/>
          </a:bodyPr>
          <a:lstStyle/>
          <a:p>
            <a:pPr lvl="0" algn="ctr" rtl="0">
              <a:buSzPct val="25000"/>
            </a:pPr>
            <a:r>
              <a:rPr lang="en-GB" sz="4800" dirty="0">
                <a:ln w="0"/>
                <a:solidFill>
                  <a:srgbClr val="8D9EDB"/>
                </a:solidFill>
                <a:effectLst>
                  <a:outerShdw blurRad="38100" dist="25400" dir="5400000" algn="ctr" rotWithShape="0">
                    <a:srgbClr val="6E747A">
                      <a:alpha val="43000"/>
                    </a:srgbClr>
                  </a:outerShdw>
                </a:effectLst>
                <a:latin typeface="+mn-lt"/>
                <a:ea typeface="+mn-ea"/>
                <a:cs typeface="+mn-cs"/>
              </a:rPr>
              <a:t>Vasculature of Lower Limb</a:t>
            </a:r>
            <a:endParaRPr lang="en-GB" kern="1200" dirty="0">
              <a:ln w="0"/>
              <a:solidFill>
                <a:srgbClr val="8D9EDB"/>
              </a:solidFill>
              <a:effectLst>
                <a:outerShdw blurRad="38100" dist="25400" dir="5400000" algn="ctr" rotWithShape="0">
                  <a:srgbClr val="6E747A">
                    <a:alpha val="43000"/>
                  </a:srgbClr>
                </a:outerShdw>
              </a:effectLst>
              <a:latin typeface="+mn-lt"/>
              <a:ea typeface="+mn-ea"/>
              <a:cs typeface="+mn-cs"/>
            </a:endParaRPr>
          </a:p>
        </p:txBody>
      </p:sp>
      <p:pic>
        <p:nvPicPr>
          <p:cNvPr id="85" name="Shape 85" descr="Image result for ‫بسم الله الرحمن الرحيم‬‎"/>
          <p:cNvPicPr preferRelativeResize="0"/>
          <p:nvPr/>
        </p:nvPicPr>
        <p:blipFill rotWithShape="1">
          <a:blip r:embed="rId3">
            <a:alphaModFix/>
          </a:blip>
          <a:srcRect/>
          <a:stretch/>
        </p:blipFill>
        <p:spPr>
          <a:xfrm>
            <a:off x="3891554" y="127112"/>
            <a:ext cx="3669927" cy="361555"/>
          </a:xfrm>
          <a:prstGeom prst="rect">
            <a:avLst/>
          </a:prstGeom>
          <a:noFill/>
          <a:ln>
            <a:no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7196" b="33122"/>
          <a:stretch/>
        </p:blipFill>
        <p:spPr>
          <a:xfrm>
            <a:off x="0" y="562574"/>
            <a:ext cx="12192000" cy="4693295"/>
          </a:xfrm>
          <a:prstGeom prst="rect">
            <a:avLst/>
          </a:prstGeom>
        </p:spPr>
      </p:pic>
      <p:sp>
        <p:nvSpPr>
          <p:cNvPr id="12" name="Rectangle 11"/>
          <p:cNvSpPr/>
          <p:nvPr/>
        </p:nvSpPr>
        <p:spPr>
          <a:xfrm>
            <a:off x="7866744" y="562574"/>
            <a:ext cx="2946400" cy="4703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1"/>
          <p:cNvGrpSpPr/>
          <p:nvPr/>
        </p:nvGrpSpPr>
        <p:grpSpPr>
          <a:xfrm>
            <a:off x="8536534" y="5392689"/>
            <a:ext cx="2766400" cy="1252522"/>
            <a:chOff x="8563428" y="5284999"/>
            <a:chExt cx="2766400" cy="1252522"/>
          </a:xfrm>
        </p:grpSpPr>
        <p:sp>
          <p:nvSpPr>
            <p:cNvPr id="9" name="TextBox 8"/>
            <p:cNvSpPr txBox="1"/>
            <p:nvPr/>
          </p:nvSpPr>
          <p:spPr>
            <a:xfrm>
              <a:off x="8563428" y="5284999"/>
              <a:ext cx="2766400" cy="1252522"/>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ts val="2300"/>
                </a:lnSpc>
              </a:pPr>
              <a:r>
                <a:rPr lang="en-US" sz="1600" b="1" dirty="0"/>
                <a:t>Color Code</a:t>
              </a:r>
            </a:p>
            <a:p>
              <a:pPr marL="406400">
                <a:lnSpc>
                  <a:spcPts val="2300"/>
                </a:lnSpc>
              </a:pPr>
              <a:r>
                <a:rPr lang="en-US" sz="1600" b="1" dirty="0">
                  <a:solidFill>
                    <a:srgbClr val="FF0000"/>
                  </a:solidFill>
                </a:rPr>
                <a:t>Important </a:t>
              </a:r>
            </a:p>
            <a:p>
              <a:pPr marL="406400">
                <a:lnSpc>
                  <a:spcPts val="2300"/>
                </a:lnSpc>
              </a:pPr>
              <a:r>
                <a:rPr lang="en-US" sz="1600" b="1" dirty="0">
                  <a:solidFill>
                    <a:srgbClr val="92D050"/>
                  </a:solidFill>
                </a:rPr>
                <a:t>Doctors Notes</a:t>
              </a:r>
            </a:p>
            <a:p>
              <a:pPr marL="406400">
                <a:lnSpc>
                  <a:spcPts val="2300"/>
                </a:lnSpc>
              </a:pPr>
              <a:r>
                <a:rPr lang="en-US" sz="1600" b="1" dirty="0">
                  <a:solidFill>
                    <a:schemeClr val="bg1">
                      <a:lumMod val="65000"/>
                    </a:schemeClr>
                  </a:solidFill>
                </a:rPr>
                <a:t>Notes/Extra explanation</a:t>
              </a:r>
            </a:p>
          </p:txBody>
        </p:sp>
        <p:sp>
          <p:nvSpPr>
            <p:cNvPr id="13" name="Oval 12"/>
            <p:cNvSpPr/>
            <p:nvPr/>
          </p:nvSpPr>
          <p:spPr>
            <a:xfrm>
              <a:off x="8772178" y="5700560"/>
              <a:ext cx="123372" cy="1257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Oval 21"/>
            <p:cNvSpPr/>
            <p:nvPr/>
          </p:nvSpPr>
          <p:spPr>
            <a:xfrm>
              <a:off x="8772178" y="6011649"/>
              <a:ext cx="123372" cy="1257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8772178" y="6274585"/>
              <a:ext cx="123372" cy="12577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extBox 2"/>
          <p:cNvSpPr txBox="1"/>
          <p:nvPr/>
        </p:nvSpPr>
        <p:spPr>
          <a:xfrm>
            <a:off x="3557587" y="6445163"/>
            <a:ext cx="1771650" cy="338554"/>
          </a:xfrm>
          <a:prstGeom prst="rect">
            <a:avLst/>
          </a:prstGeom>
          <a:noFill/>
        </p:spPr>
        <p:txBody>
          <a:bodyPr wrap="square" rtlCol="0">
            <a:spAutoFit/>
          </a:bodyPr>
          <a:lstStyle/>
          <a:p>
            <a:r>
              <a:rPr lang="en-US" sz="1600" dirty="0">
                <a:hlinkClick r:id="rId5"/>
              </a:rPr>
              <a:t>Editing File</a:t>
            </a:r>
            <a:endParaRPr lang="en-US" sz="1600" dirty="0"/>
          </a:p>
        </p:txBody>
      </p:sp>
      <p:pic>
        <p:nvPicPr>
          <p:cNvPr id="14" name="Picture 2" descr="#Med436 - KSU"/>
          <p:cNvPicPr>
            <a:picLocks noChangeAspect="1" noChangeArrowheads="1"/>
          </p:cNvPicPr>
          <p:nvPr/>
        </p:nvPicPr>
        <p:blipFill rotWithShape="1">
          <a:blip r:embed="rId6">
            <a:extLst>
              <a:ext uri="{28A0092B-C50C-407E-A947-70E740481C1C}">
                <a14:useLocalDpi xmlns:a14="http://schemas.microsoft.com/office/drawing/2010/main" val="0"/>
              </a:ext>
            </a:extLst>
          </a:blip>
          <a:srcRect t="8558"/>
          <a:stretch/>
        </p:blipFill>
        <p:spPr bwMode="auto">
          <a:xfrm>
            <a:off x="8379501" y="2280755"/>
            <a:ext cx="1920882" cy="175649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l="28164" t="11343" r="9894" b="25826"/>
          <a:stretch/>
        </p:blipFill>
        <p:spPr>
          <a:xfrm>
            <a:off x="8421974" y="562574"/>
            <a:ext cx="1835935" cy="1862353"/>
          </a:xfrm>
          <a:prstGeom prst="rect">
            <a:avLst/>
          </a:prstGeom>
          <a:ln>
            <a:noFill/>
          </a:ln>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7057" y="3895468"/>
            <a:ext cx="1725771" cy="14367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7562" y="130552"/>
            <a:ext cx="5200143" cy="66183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03200" y="1690688"/>
            <a:ext cx="7477125" cy="5058229"/>
          </a:xfrm>
        </p:spPr>
        <p:txBody>
          <a:bodyPr>
            <a:normAutofit/>
          </a:bodyPr>
          <a:lstStyle/>
          <a:p>
            <a:pPr marL="274320" indent="-274320" algn="l" rtl="0">
              <a:spcBef>
                <a:spcPts val="580"/>
              </a:spcBef>
              <a:defRPr/>
            </a:pPr>
            <a:r>
              <a:rPr lang="en-US" sz="2400" b="1" dirty="0">
                <a:solidFill>
                  <a:srgbClr val="FF0000"/>
                </a:solidFill>
                <a:cs typeface="Times New Roman" pitchFamily="18" charset="0"/>
              </a:rPr>
              <a:t>Muscular:</a:t>
            </a:r>
            <a:r>
              <a:rPr lang="en-US" sz="2400" b="1" dirty="0">
                <a:cs typeface="Times New Roman" pitchFamily="18" charset="0"/>
              </a:rPr>
              <a:t> (+articular </a:t>
            </a:r>
            <a:r>
              <a:rPr lang="en-US" sz="2400" b="1">
                <a:cs typeface="Times New Roman" pitchFamily="18" charset="0"/>
              </a:rPr>
              <a:t>to the </a:t>
            </a:r>
            <a:r>
              <a:rPr lang="en-US" sz="2400" b="1" dirty="0">
                <a:cs typeface="Times New Roman" pitchFamily="18" charset="0"/>
              </a:rPr>
              <a:t>knee joint)</a:t>
            </a:r>
          </a:p>
          <a:p>
            <a:pPr marL="274320" indent="-274320" algn="l" rtl="0">
              <a:spcBef>
                <a:spcPts val="580"/>
              </a:spcBef>
              <a:buNone/>
              <a:defRPr/>
            </a:pPr>
            <a:r>
              <a:rPr lang="en-US" sz="2400" dirty="0">
                <a:cs typeface="Times New Roman" pitchFamily="18" charset="0"/>
              </a:rPr>
              <a:t>  Five Genicular* branches to the articular capsule and ligaments of the </a:t>
            </a:r>
            <a:r>
              <a:rPr lang="en-US" sz="2400" dirty="0">
                <a:solidFill>
                  <a:srgbClr val="FF0000"/>
                </a:solidFill>
                <a:cs typeface="Times New Roman" pitchFamily="18" charset="0"/>
              </a:rPr>
              <a:t>knee joint</a:t>
            </a:r>
            <a:r>
              <a:rPr lang="en-US" sz="2400" dirty="0">
                <a:cs typeface="Times New Roman" pitchFamily="18" charset="0"/>
              </a:rPr>
              <a:t>.</a:t>
            </a:r>
          </a:p>
          <a:p>
            <a:pPr marL="274320" indent="-274320" algn="l" rtl="0">
              <a:spcBef>
                <a:spcPts val="580"/>
              </a:spcBef>
              <a:buNone/>
              <a:defRPr/>
            </a:pPr>
            <a:endParaRPr lang="en-US" sz="2400" dirty="0">
              <a:solidFill>
                <a:srgbClr val="FF0000"/>
              </a:solidFill>
              <a:cs typeface="Times New Roman" pitchFamily="18" charset="0"/>
            </a:endParaRPr>
          </a:p>
          <a:p>
            <a:pPr marL="274320" indent="-274320" algn="l" rtl="0">
              <a:spcBef>
                <a:spcPts val="580"/>
              </a:spcBef>
              <a:defRPr/>
            </a:pPr>
            <a:r>
              <a:rPr lang="en-US" sz="2400" b="1" dirty="0">
                <a:solidFill>
                  <a:srgbClr val="FF0000"/>
                </a:solidFill>
                <a:cs typeface="Times New Roman" pitchFamily="18" charset="0"/>
              </a:rPr>
              <a:t>Genicular Anastomosis:</a:t>
            </a:r>
          </a:p>
          <a:p>
            <a:pPr marL="274320" indent="-274320" algn="l" rtl="0">
              <a:spcBef>
                <a:spcPts val="580"/>
              </a:spcBef>
              <a:buNone/>
              <a:defRPr/>
            </a:pPr>
            <a:r>
              <a:rPr lang="en-US" sz="2400" i="1" dirty="0">
                <a:cs typeface="Times New Roman" pitchFamily="18" charset="0"/>
              </a:rPr>
              <a:t>    </a:t>
            </a:r>
            <a:r>
              <a:rPr lang="en-US" sz="2400" dirty="0">
                <a:cs typeface="Times New Roman" pitchFamily="18" charset="0"/>
              </a:rPr>
              <a:t>Formed from the </a:t>
            </a:r>
            <a:r>
              <a:rPr lang="en-US" sz="2400" dirty="0">
                <a:solidFill>
                  <a:schemeClr val="bg1">
                    <a:lumMod val="50000"/>
                  </a:schemeClr>
                </a:solidFill>
                <a:cs typeface="Times New Roman" pitchFamily="18" charset="0"/>
              </a:rPr>
              <a:t>Five </a:t>
            </a:r>
            <a:r>
              <a:rPr lang="en-US" sz="2400" dirty="0" err="1">
                <a:cs typeface="Times New Roman" pitchFamily="18" charset="0"/>
              </a:rPr>
              <a:t>genicular</a:t>
            </a:r>
            <a:r>
              <a:rPr lang="en-US" sz="2400" dirty="0">
                <a:cs typeface="Times New Roman" pitchFamily="18" charset="0"/>
              </a:rPr>
              <a:t> branches of the popliteal artery. </a:t>
            </a:r>
            <a:endParaRPr lang="en-US" sz="2400" dirty="0">
              <a:solidFill>
                <a:schemeClr val="accent6"/>
              </a:solidFill>
              <a:cs typeface="Times New Roman" pitchFamily="18" charset="0"/>
            </a:endParaRPr>
          </a:p>
          <a:p>
            <a:pPr marL="274320" indent="-274320" algn="l" rtl="0">
              <a:spcBef>
                <a:spcPts val="580"/>
              </a:spcBef>
              <a:buNone/>
              <a:defRPr/>
            </a:pPr>
            <a:r>
              <a:rPr lang="ar-SA" sz="2400" dirty="0">
                <a:cs typeface="Times New Roman" pitchFamily="18" charset="0"/>
              </a:rPr>
              <a:t>   </a:t>
            </a:r>
            <a:r>
              <a:rPr lang="en-US" sz="2400" dirty="0">
                <a:cs typeface="Times New Roman" pitchFamily="18" charset="0"/>
              </a:rPr>
              <a:t>It is an important anastomosis</a:t>
            </a:r>
            <a:r>
              <a:rPr lang="en-US" sz="2400" dirty="0">
                <a:solidFill>
                  <a:srgbClr val="C00000"/>
                </a:solidFill>
                <a:cs typeface="Times New Roman" pitchFamily="18" charset="0"/>
              </a:rPr>
              <a:t> </a:t>
            </a:r>
            <a:r>
              <a:rPr lang="en-US" sz="2400" dirty="0">
                <a:cs typeface="Times New Roman" pitchFamily="18" charset="0"/>
              </a:rPr>
              <a:t>around the knee. </a:t>
            </a:r>
            <a:endParaRPr lang="ar-SA" sz="2400" dirty="0">
              <a:cs typeface="Times New Roman" pitchFamily="18" charset="0"/>
            </a:endParaRPr>
          </a:p>
          <a:p>
            <a:pPr marL="274320" indent="-274320" algn="l" rtl="0">
              <a:spcBef>
                <a:spcPts val="580"/>
              </a:spcBef>
              <a:buNone/>
              <a:defRPr/>
            </a:pPr>
            <a:r>
              <a:rPr lang="ar-SA" sz="2000" dirty="0">
                <a:solidFill>
                  <a:schemeClr val="bg1">
                    <a:lumMod val="50000"/>
                  </a:schemeClr>
                </a:solidFill>
                <a:cs typeface="Times New Roman" pitchFamily="18" charset="0"/>
              </a:rPr>
              <a:t>هنا</a:t>
            </a:r>
            <a:r>
              <a:rPr lang="ar-SA" sz="2000" dirty="0">
                <a:cs typeface="Times New Roman" pitchFamily="18" charset="0"/>
              </a:rPr>
              <a:t> </a:t>
            </a:r>
            <a:r>
              <a:rPr lang="ar-SA" sz="2000" dirty="0">
                <a:solidFill>
                  <a:schemeClr val="bg1">
                    <a:lumMod val="50000"/>
                  </a:schemeClr>
                </a:solidFill>
                <a:cs typeface="Times New Roman" pitchFamily="18" charset="0"/>
              </a:rPr>
              <a:t>أهميتها</a:t>
            </a:r>
            <a:r>
              <a:rPr lang="ar-SA" sz="2000" dirty="0">
                <a:cs typeface="Times New Roman" pitchFamily="18" charset="0"/>
              </a:rPr>
              <a:t>   </a:t>
            </a:r>
            <a:r>
              <a:rPr lang="en-US" sz="2400" dirty="0">
                <a:cs typeface="Times New Roman" pitchFamily="18" charset="0"/>
              </a:rPr>
              <a:t>It compensates</a:t>
            </a:r>
            <a:r>
              <a:rPr lang="ar-SA" sz="2400" dirty="0">
                <a:cs typeface="Times New Roman" pitchFamily="18" charset="0"/>
              </a:rPr>
              <a:t> </a:t>
            </a:r>
            <a:r>
              <a:rPr lang="ar-SA" sz="1800" dirty="0">
                <a:solidFill>
                  <a:schemeClr val="bg1">
                    <a:lumMod val="50000"/>
                  </a:schemeClr>
                </a:solidFill>
                <a:cs typeface="Times New Roman" pitchFamily="18" charset="0"/>
              </a:rPr>
              <a:t>(يعوض) </a:t>
            </a:r>
            <a:r>
              <a:rPr lang="en-US" sz="2400" dirty="0">
                <a:cs typeface="Times New Roman" pitchFamily="18" charset="0"/>
              </a:rPr>
              <a:t>for the narrowing of the Popliteal artery during prolonged flexion of the knee.</a:t>
            </a:r>
            <a:r>
              <a:rPr lang="ar-SA" sz="2000" dirty="0">
                <a:solidFill>
                  <a:schemeClr val="bg1">
                    <a:lumMod val="50000"/>
                  </a:schemeClr>
                </a:solidFill>
                <a:cs typeface="Times New Roman" pitchFamily="18" charset="0"/>
              </a:rPr>
              <a:t>مثل الجلسة بين السجدتين في الصلاة</a:t>
            </a:r>
            <a:endParaRPr lang="en-US" sz="2000" dirty="0">
              <a:solidFill>
                <a:schemeClr val="bg1">
                  <a:lumMod val="50000"/>
                </a:schemeClr>
              </a:solidFill>
              <a:cs typeface="Times New Roman" pitchFamily="18" charset="0"/>
            </a:endParaRPr>
          </a:p>
          <a:p>
            <a:pPr marL="274320" indent="-274320" algn="l" rtl="0">
              <a:spcBef>
                <a:spcPts val="580"/>
              </a:spcBef>
              <a:buNone/>
              <a:defRPr/>
            </a:pPr>
            <a:r>
              <a:rPr lang="en-US" sz="2400" dirty="0">
                <a:cs typeface="Times New Roman" pitchFamily="18" charset="0"/>
              </a:rPr>
              <a:t>   </a:t>
            </a:r>
            <a:endParaRPr lang="en-US" sz="2400" dirty="0">
              <a:solidFill>
                <a:schemeClr val="accent6"/>
              </a:solidFill>
              <a:cs typeface="Times New Roman" pitchFamily="18" charset="0"/>
            </a:endParaRPr>
          </a:p>
          <a:p>
            <a:pPr marL="274320" indent="-274320" algn="l" rtl="0">
              <a:spcBef>
                <a:spcPts val="580"/>
              </a:spcBef>
              <a:buNone/>
              <a:defRPr/>
            </a:pPr>
            <a:endParaRPr lang="en-US" sz="2400" dirty="0">
              <a:solidFill>
                <a:schemeClr val="accent6"/>
              </a:solidFill>
              <a:cs typeface="Times New Roman" pitchFamily="18" charset="0"/>
            </a:endParaRPr>
          </a:p>
          <a:p>
            <a:endParaRPr lang="en-US" sz="2400" dirty="0"/>
          </a:p>
        </p:txBody>
      </p:sp>
      <p:sp>
        <p:nvSpPr>
          <p:cNvPr id="5" name="Title 1"/>
          <p:cNvSpPr>
            <a:spLocks noGrp="1"/>
          </p:cNvSpPr>
          <p:nvPr>
            <p:ph type="title"/>
          </p:nvPr>
        </p:nvSpPr>
        <p:spPr>
          <a:ln>
            <a:noFill/>
          </a:ln>
        </p:spPr>
        <p:style>
          <a:lnRef idx="2">
            <a:schemeClr val="accent1"/>
          </a:lnRef>
          <a:fillRef idx="1">
            <a:schemeClr val="lt1"/>
          </a:fillRef>
          <a:effectRef idx="0">
            <a:schemeClr val="accent1"/>
          </a:effectRef>
          <a:fontRef idx="minor">
            <a:schemeClr val="dk1"/>
          </a:fontRef>
        </p:style>
        <p:txBody>
          <a:bodyPr>
            <a:noAutofit/>
          </a:bodyPr>
          <a:lstStyle/>
          <a:p>
            <a:pPr rtl="0"/>
            <a:r>
              <a:rPr lang="en-US" sz="4000" b="1" dirty="0">
                <a:solidFill>
                  <a:schemeClr val="tx1"/>
                </a:solidFill>
                <a:latin typeface="+mj-lt"/>
              </a:rPr>
              <a:t>Popliteal Artery</a:t>
            </a:r>
            <a:br>
              <a:rPr lang="en-US" sz="4000" dirty="0">
                <a:solidFill>
                  <a:schemeClr val="tx1"/>
                </a:solidFill>
                <a:latin typeface="+mj-lt"/>
                <a:ea typeface="+mj-ea"/>
                <a:cs typeface="+mj-cs"/>
              </a:rPr>
            </a:br>
            <a:r>
              <a:rPr lang="en-US" sz="3200" dirty="0">
                <a:solidFill>
                  <a:schemeClr val="tx1"/>
                </a:solidFill>
                <a:latin typeface="+mj-lt"/>
                <a:ea typeface="+mj-ea"/>
                <a:cs typeface="+mj-cs"/>
              </a:rPr>
              <a:t>Branches </a:t>
            </a:r>
            <a:r>
              <a:rPr lang="en-US" sz="2400" dirty="0">
                <a:solidFill>
                  <a:schemeClr val="tx1"/>
                </a:solidFill>
                <a:latin typeface="+mj-lt"/>
                <a:ea typeface="+mj-ea"/>
                <a:cs typeface="+mj-cs"/>
              </a:rPr>
              <a:t>(before Termination):</a:t>
            </a:r>
            <a:endParaRPr lang="en-US" sz="3200" dirty="0">
              <a:solidFill>
                <a:schemeClr val="tx1"/>
              </a:solidFill>
              <a:latin typeface="+mj-lt"/>
              <a:ea typeface="+mj-ea"/>
              <a:cs typeface="+mj-cs"/>
            </a:endParaRPr>
          </a:p>
        </p:txBody>
      </p:sp>
      <p:sp>
        <p:nvSpPr>
          <p:cNvPr id="9" name="TextBox 8"/>
          <p:cNvSpPr txBox="1"/>
          <p:nvPr/>
        </p:nvSpPr>
        <p:spPr>
          <a:xfrm>
            <a:off x="0" y="6287294"/>
            <a:ext cx="4112023" cy="584775"/>
          </a:xfrm>
          <a:prstGeom prst="rect">
            <a:avLst/>
          </a:prstGeom>
          <a:noFill/>
        </p:spPr>
        <p:txBody>
          <a:bodyPr wrap="none" rtlCol="0">
            <a:spAutoFit/>
          </a:bodyPr>
          <a:lstStyle/>
          <a:p>
            <a:r>
              <a:rPr lang="en-US" sz="1600" dirty="0">
                <a:solidFill>
                  <a:schemeClr val="bg1">
                    <a:lumMod val="65000"/>
                  </a:schemeClr>
                </a:solidFill>
                <a:latin typeface="+mn-lt"/>
              </a:rPr>
              <a:t>*Genicular means related to the knee</a:t>
            </a:r>
          </a:p>
          <a:p>
            <a:r>
              <a:rPr lang="ar-SA" sz="1600" dirty="0">
                <a:solidFill>
                  <a:schemeClr val="bg1">
                    <a:lumMod val="65000"/>
                  </a:schemeClr>
                </a:solidFill>
                <a:latin typeface="+mn-lt"/>
              </a:rPr>
              <a:t>لكن </a:t>
            </a:r>
            <a:r>
              <a:rPr lang="ar-SA" sz="1600" dirty="0" err="1">
                <a:solidFill>
                  <a:schemeClr val="bg1">
                    <a:lumMod val="65000"/>
                  </a:schemeClr>
                </a:solidFill>
                <a:latin typeface="+mn-lt"/>
              </a:rPr>
              <a:t>د.جميلة</a:t>
            </a:r>
            <a:r>
              <a:rPr lang="ar-SA" sz="1600" dirty="0">
                <a:solidFill>
                  <a:schemeClr val="bg1">
                    <a:lumMod val="65000"/>
                  </a:schemeClr>
                </a:solidFill>
                <a:latin typeface="+mn-lt"/>
              </a:rPr>
              <a:t> قالت أن معناها شيء له علاقة بالمفاصل عموماً</a:t>
            </a:r>
            <a:endParaRPr lang="en-GB" sz="1600" dirty="0">
              <a:solidFill>
                <a:schemeClr val="bg1">
                  <a:lumMod val="65000"/>
                </a:schemeClr>
              </a:solidFill>
              <a:latin typeface="+mn-lt"/>
            </a:endParaRPr>
          </a:p>
        </p:txBody>
      </p:sp>
      <p:sp>
        <p:nvSpPr>
          <p:cNvPr id="2" name="مستطيل 1"/>
          <p:cNvSpPr/>
          <p:nvPr/>
        </p:nvSpPr>
        <p:spPr>
          <a:xfrm>
            <a:off x="7587248" y="2953061"/>
            <a:ext cx="1034321" cy="389744"/>
          </a:xfrm>
          <a:prstGeom prst="rect">
            <a:avLst/>
          </a:prstGeom>
          <a:solidFill>
            <a:srgbClr val="FFE6D3">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ستطيل 10"/>
          <p:cNvSpPr/>
          <p:nvPr/>
        </p:nvSpPr>
        <p:spPr>
          <a:xfrm>
            <a:off x="10735824" y="2863121"/>
            <a:ext cx="1034321" cy="389744"/>
          </a:xfrm>
          <a:prstGeom prst="rect">
            <a:avLst/>
          </a:prstGeom>
          <a:solidFill>
            <a:srgbClr val="FFE6D3">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مستطيل 11"/>
          <p:cNvSpPr/>
          <p:nvPr/>
        </p:nvSpPr>
        <p:spPr>
          <a:xfrm>
            <a:off x="10663373" y="3405262"/>
            <a:ext cx="1034321" cy="389744"/>
          </a:xfrm>
          <a:prstGeom prst="rect">
            <a:avLst/>
          </a:prstGeom>
          <a:solidFill>
            <a:srgbClr val="FFE6D3">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مستطيل 12"/>
          <p:cNvSpPr/>
          <p:nvPr/>
        </p:nvSpPr>
        <p:spPr>
          <a:xfrm>
            <a:off x="10770803" y="4262198"/>
            <a:ext cx="1034321" cy="389744"/>
          </a:xfrm>
          <a:prstGeom prst="rect">
            <a:avLst/>
          </a:prstGeom>
          <a:solidFill>
            <a:srgbClr val="FFE6D3">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مستطيل 13"/>
          <p:cNvSpPr/>
          <p:nvPr/>
        </p:nvSpPr>
        <p:spPr>
          <a:xfrm>
            <a:off x="7550419" y="3814998"/>
            <a:ext cx="1034321" cy="389744"/>
          </a:xfrm>
          <a:prstGeom prst="rect">
            <a:avLst/>
          </a:prstGeom>
          <a:solidFill>
            <a:srgbClr val="FFE6D3">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مستطيل 14"/>
          <p:cNvSpPr/>
          <p:nvPr/>
        </p:nvSpPr>
        <p:spPr>
          <a:xfrm>
            <a:off x="345480" y="2131820"/>
            <a:ext cx="627785" cy="366081"/>
          </a:xfrm>
          <a:prstGeom prst="rect">
            <a:avLst/>
          </a:prstGeom>
          <a:solidFill>
            <a:srgbClr val="FFE6D3">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204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2606" y="352634"/>
            <a:ext cx="6765408" cy="646331"/>
          </a:xfrm>
          <a:prstGeom prst="rect">
            <a:avLst/>
          </a:prstGeom>
          <a:noFill/>
        </p:spPr>
        <p:txBody>
          <a:bodyPr wrap="square" lIns="91440" tIns="45720" rIns="91440" bIns="45720">
            <a:spAutoFit/>
          </a:bodyPr>
          <a:lstStyle/>
          <a:p>
            <a:pPr>
              <a:lnSpc>
                <a:spcPct val="90000"/>
              </a:lnSpc>
              <a:spcBef>
                <a:spcPct val="0"/>
              </a:spcBef>
            </a:pPr>
            <a:r>
              <a:rPr lang="en-US" sz="4000" b="1" kern="1200" dirty="0">
                <a:solidFill>
                  <a:schemeClr val="tx1"/>
                </a:solidFill>
                <a:latin typeface="+mj-lt"/>
                <a:ea typeface="+mj-ea"/>
                <a:cs typeface="+mj-cs"/>
              </a:rPr>
              <a:t>Anterior </a:t>
            </a:r>
            <a:r>
              <a:rPr lang="en-US" sz="4000" b="1" kern="1200" dirty="0" err="1">
                <a:solidFill>
                  <a:schemeClr val="tx1"/>
                </a:solidFill>
                <a:latin typeface="+mj-lt"/>
                <a:ea typeface="+mj-ea"/>
                <a:cs typeface="+mj-cs"/>
              </a:rPr>
              <a:t>Tibial</a:t>
            </a:r>
            <a:r>
              <a:rPr lang="en-US" sz="4000" b="1" kern="1200" dirty="0">
                <a:solidFill>
                  <a:schemeClr val="tx1"/>
                </a:solidFill>
                <a:latin typeface="+mj-lt"/>
                <a:ea typeface="+mj-ea"/>
                <a:cs typeface="+mj-cs"/>
              </a:rPr>
              <a:t> Artery:</a:t>
            </a:r>
          </a:p>
        </p:txBody>
      </p:sp>
      <p:sp>
        <p:nvSpPr>
          <p:cNvPr id="4" name="TextBox 3"/>
          <p:cNvSpPr txBox="1"/>
          <p:nvPr/>
        </p:nvSpPr>
        <p:spPr>
          <a:xfrm>
            <a:off x="270044" y="1305122"/>
            <a:ext cx="7188016" cy="5509200"/>
          </a:xfrm>
          <a:prstGeom prst="rect">
            <a:avLst/>
          </a:prstGeom>
          <a:noFill/>
          <a:ln>
            <a:noFill/>
          </a:ln>
        </p:spPr>
        <p:txBody>
          <a:bodyPr wrap="square" rtlCol="0">
            <a:spAutoFit/>
          </a:bodyPr>
          <a:lstStyle/>
          <a:p>
            <a:pPr marL="285750" indent="-285750">
              <a:buFont typeface="Courier New" panose="02070309020205020404" pitchFamily="49" charset="0"/>
              <a:buChar char="o"/>
              <a:defRPr/>
            </a:pPr>
            <a:r>
              <a:rPr lang="en-US" sz="1800" dirty="0">
                <a:latin typeface="+mn-lt"/>
                <a:cs typeface="Times New Roman" pitchFamily="18" charset="0"/>
              </a:rPr>
              <a:t>It is the </a:t>
            </a:r>
            <a:r>
              <a:rPr lang="en-US" sz="1800" b="1" dirty="0">
                <a:latin typeface="+mn-lt"/>
                <a:cs typeface="Times New Roman" pitchFamily="18" charset="0"/>
              </a:rPr>
              <a:t>smaller</a:t>
            </a:r>
            <a:r>
              <a:rPr lang="en-US" sz="1800" dirty="0">
                <a:latin typeface="+mn-lt"/>
                <a:cs typeface="Times New Roman" pitchFamily="18" charset="0"/>
              </a:rPr>
              <a:t> of the two terminal branches of the popliteal artery</a:t>
            </a:r>
            <a:r>
              <a:rPr lang="en-US" sz="1800" dirty="0">
                <a:latin typeface="+mn-lt"/>
              </a:rPr>
              <a:t>.</a:t>
            </a:r>
          </a:p>
          <a:p>
            <a:pPr>
              <a:defRPr/>
            </a:pPr>
            <a:endParaRPr lang="en-US" sz="1800" dirty="0">
              <a:latin typeface="+mn-lt"/>
            </a:endParaRPr>
          </a:p>
          <a:p>
            <a:pPr marL="285750" indent="-285750">
              <a:buFont typeface="Courier New" panose="02070309020205020404" pitchFamily="49" charset="0"/>
              <a:buChar char="o"/>
              <a:defRPr/>
            </a:pPr>
            <a:r>
              <a:rPr lang="en-US" sz="1800" dirty="0">
                <a:latin typeface="+mn-lt"/>
                <a:cs typeface="Times New Roman" pitchFamily="18" charset="0"/>
              </a:rPr>
              <a:t>It enters the </a:t>
            </a:r>
            <a:r>
              <a:rPr lang="en-US" sz="1800" b="1" dirty="0">
                <a:latin typeface="+mn-lt"/>
                <a:cs typeface="Times New Roman" pitchFamily="18" charset="0"/>
              </a:rPr>
              <a:t>anterior</a:t>
            </a:r>
            <a:r>
              <a:rPr lang="en-US" sz="1800" dirty="0">
                <a:latin typeface="+mn-lt"/>
                <a:cs typeface="Times New Roman" pitchFamily="18" charset="0"/>
              </a:rPr>
              <a:t> compartment of the leg through an </a:t>
            </a:r>
            <a:r>
              <a:rPr lang="en-US" sz="1800" dirty="0">
                <a:solidFill>
                  <a:schemeClr val="accent6"/>
                </a:solidFill>
                <a:latin typeface="+mn-lt"/>
                <a:cs typeface="Times New Roman" pitchFamily="18" charset="0"/>
              </a:rPr>
              <a:t>opening in the upper part of the </a:t>
            </a:r>
            <a:r>
              <a:rPr lang="en-US" sz="1800" dirty="0" err="1">
                <a:solidFill>
                  <a:schemeClr val="accent6"/>
                </a:solidFill>
                <a:latin typeface="+mn-lt"/>
                <a:cs typeface="Times New Roman" pitchFamily="18" charset="0"/>
              </a:rPr>
              <a:t>interosseous</a:t>
            </a:r>
            <a:r>
              <a:rPr lang="en-US" sz="1800" dirty="0">
                <a:solidFill>
                  <a:schemeClr val="accent6"/>
                </a:solidFill>
                <a:latin typeface="+mn-lt"/>
                <a:cs typeface="Times New Roman" pitchFamily="18" charset="0"/>
              </a:rPr>
              <a:t> membrane)</a:t>
            </a:r>
            <a:r>
              <a:rPr lang="en-US" sz="1800" dirty="0">
                <a:solidFill>
                  <a:schemeClr val="accent6"/>
                </a:solidFill>
                <a:latin typeface="+mn-lt"/>
              </a:rPr>
              <a:t>. </a:t>
            </a:r>
            <a:r>
              <a:rPr lang="en-US" sz="1800" dirty="0">
                <a:solidFill>
                  <a:schemeClr val="tx1"/>
                </a:solidFill>
                <a:latin typeface="+mn-lt"/>
              </a:rPr>
              <a:t>Where i</a:t>
            </a:r>
            <a:r>
              <a:rPr lang="en-US" sz="1800" dirty="0">
                <a:latin typeface="+mn-lt"/>
                <a:cs typeface="Times New Roman" pitchFamily="18" charset="0"/>
              </a:rPr>
              <a:t>t descends with (company with) the </a:t>
            </a:r>
            <a:r>
              <a:rPr lang="en-US" sz="1800" dirty="0">
                <a:solidFill>
                  <a:srgbClr val="FF0000"/>
                </a:solidFill>
                <a:latin typeface="+mn-lt"/>
                <a:cs typeface="Times New Roman" pitchFamily="18" charset="0"/>
              </a:rPr>
              <a:t>Deep </a:t>
            </a:r>
            <a:r>
              <a:rPr lang="en-US" sz="1800" dirty="0" err="1">
                <a:solidFill>
                  <a:srgbClr val="FF0000"/>
                </a:solidFill>
                <a:latin typeface="+mn-lt"/>
                <a:cs typeface="Times New Roman" pitchFamily="18" charset="0"/>
              </a:rPr>
              <a:t>Peroneal</a:t>
            </a:r>
            <a:r>
              <a:rPr lang="en-US" sz="1800" dirty="0">
                <a:solidFill>
                  <a:srgbClr val="FF0000"/>
                </a:solidFill>
                <a:latin typeface="+mn-lt"/>
                <a:cs typeface="Times New Roman" pitchFamily="18" charset="0"/>
              </a:rPr>
              <a:t> nerve</a:t>
            </a:r>
            <a:r>
              <a:rPr lang="en-US" sz="1800" dirty="0">
                <a:solidFill>
                  <a:srgbClr val="2A0EFA"/>
                </a:solidFill>
                <a:latin typeface="+mn-lt"/>
                <a:cs typeface="Times New Roman" pitchFamily="18" charset="0"/>
              </a:rPr>
              <a:t>.</a:t>
            </a:r>
          </a:p>
          <a:p>
            <a:pPr marL="285750" indent="-285750">
              <a:buFont typeface="Courier New" panose="02070309020205020404" pitchFamily="49" charset="0"/>
              <a:buChar char="o"/>
              <a:defRPr/>
            </a:pPr>
            <a:endParaRPr lang="en-US" sz="1800" dirty="0">
              <a:solidFill>
                <a:srgbClr val="2A0EFA"/>
              </a:solidFill>
              <a:latin typeface="+mn-lt"/>
              <a:cs typeface="Times New Roman" pitchFamily="18" charset="0"/>
            </a:endParaRPr>
          </a:p>
          <a:p>
            <a:pPr marL="285750" indent="-285750">
              <a:buFont typeface="Courier New" panose="02070309020205020404" pitchFamily="49" charset="0"/>
              <a:buChar char="o"/>
              <a:defRPr/>
            </a:pPr>
            <a:r>
              <a:rPr lang="en-US" sz="1800" dirty="0">
                <a:solidFill>
                  <a:schemeClr val="tx1"/>
                </a:solidFill>
                <a:latin typeface="+mn-lt"/>
              </a:rPr>
              <a:t>It supplies structures in the </a:t>
            </a:r>
            <a:r>
              <a:rPr lang="en-US" sz="1800" i="1" dirty="0">
                <a:solidFill>
                  <a:schemeClr val="accent6"/>
                </a:solidFill>
                <a:latin typeface="+mn-lt"/>
              </a:rPr>
              <a:t>Anterior Compartment </a:t>
            </a:r>
            <a:r>
              <a:rPr lang="en-US" sz="1800" dirty="0">
                <a:solidFill>
                  <a:schemeClr val="tx1"/>
                </a:solidFill>
                <a:latin typeface="+mn-lt"/>
              </a:rPr>
              <a:t>of the Leg &amp; Dorsum of foot. </a:t>
            </a:r>
          </a:p>
          <a:p>
            <a:pPr marL="285750" indent="-285750">
              <a:buFont typeface="Courier New" panose="02070309020205020404" pitchFamily="49" charset="0"/>
              <a:buChar char="o"/>
              <a:defRPr/>
            </a:pPr>
            <a:endParaRPr lang="en-US" sz="1800" dirty="0">
              <a:solidFill>
                <a:srgbClr val="2A0EFA"/>
              </a:solidFill>
              <a:latin typeface="+mn-lt"/>
              <a:cs typeface="Times New Roman" pitchFamily="18" charset="0"/>
            </a:endParaRPr>
          </a:p>
          <a:p>
            <a:pPr marL="285750" indent="-285750">
              <a:buFont typeface="Courier New" panose="02070309020205020404" pitchFamily="49" charset="0"/>
              <a:buChar char="o"/>
              <a:defRPr/>
            </a:pPr>
            <a:r>
              <a:rPr lang="en-US" sz="1800" dirty="0">
                <a:solidFill>
                  <a:schemeClr val="tx1"/>
                </a:solidFill>
                <a:latin typeface="+mn-lt"/>
                <a:cs typeface="Times New Roman" pitchFamily="18" charset="0"/>
              </a:rPr>
              <a:t>In its </a:t>
            </a:r>
            <a:r>
              <a:rPr lang="en-US" sz="1800" dirty="0">
                <a:solidFill>
                  <a:schemeClr val="accent6"/>
                </a:solidFill>
                <a:latin typeface="+mn-lt"/>
                <a:cs typeface="Times New Roman" pitchFamily="18" charset="0"/>
              </a:rPr>
              <a:t>upper </a:t>
            </a:r>
            <a:r>
              <a:rPr lang="en-US" sz="1800" dirty="0">
                <a:solidFill>
                  <a:schemeClr val="tx1"/>
                </a:solidFill>
                <a:latin typeface="+mn-lt"/>
                <a:cs typeface="Times New Roman" pitchFamily="18" charset="0"/>
              </a:rPr>
              <a:t>part, it is </a:t>
            </a:r>
            <a:r>
              <a:rPr lang="en-US" sz="1800" dirty="0">
                <a:solidFill>
                  <a:schemeClr val="accent6"/>
                </a:solidFill>
                <a:latin typeface="+mn-lt"/>
                <a:cs typeface="Times New Roman" pitchFamily="18" charset="0"/>
              </a:rPr>
              <a:t>Deep.</a:t>
            </a:r>
          </a:p>
          <a:p>
            <a:pPr>
              <a:defRPr/>
            </a:pPr>
            <a:r>
              <a:rPr lang="en-US" sz="1800" dirty="0">
                <a:solidFill>
                  <a:schemeClr val="accent6"/>
                </a:solidFill>
                <a:latin typeface="+mn-lt"/>
                <a:cs typeface="Times New Roman" pitchFamily="18" charset="0"/>
              </a:rPr>
              <a:t>      </a:t>
            </a:r>
            <a:r>
              <a:rPr lang="en-US" sz="1800" dirty="0">
                <a:solidFill>
                  <a:schemeClr val="tx1"/>
                </a:solidFill>
                <a:latin typeface="+mn-lt"/>
                <a:cs typeface="Times New Roman" pitchFamily="18" charset="0"/>
              </a:rPr>
              <a:t>In its </a:t>
            </a:r>
            <a:r>
              <a:rPr lang="en-US" sz="1800" dirty="0">
                <a:solidFill>
                  <a:schemeClr val="accent6"/>
                </a:solidFill>
                <a:latin typeface="+mn-lt"/>
                <a:cs typeface="Times New Roman" pitchFamily="18" charset="0"/>
              </a:rPr>
              <a:t>lower </a:t>
            </a:r>
            <a:r>
              <a:rPr lang="en-US" sz="1800" dirty="0">
                <a:solidFill>
                  <a:schemeClr val="tx1"/>
                </a:solidFill>
                <a:latin typeface="+mn-lt"/>
                <a:cs typeface="Times New Roman" pitchFamily="18" charset="0"/>
              </a:rPr>
              <a:t>part, it is </a:t>
            </a:r>
            <a:r>
              <a:rPr lang="en-US" sz="1800" dirty="0">
                <a:solidFill>
                  <a:schemeClr val="accent6"/>
                </a:solidFill>
                <a:latin typeface="+mn-lt"/>
                <a:cs typeface="Times New Roman" pitchFamily="18" charset="0"/>
              </a:rPr>
              <a:t>Superficial </a:t>
            </a:r>
            <a:r>
              <a:rPr lang="en-US" sz="1800" dirty="0">
                <a:solidFill>
                  <a:schemeClr val="tx1"/>
                </a:solidFill>
                <a:latin typeface="+mn-lt"/>
                <a:cs typeface="Times New Roman" pitchFamily="18" charset="0"/>
              </a:rPr>
              <a:t>(in front of the lower end of the tibia)</a:t>
            </a:r>
            <a:endParaRPr lang="en-US" sz="1800" dirty="0">
              <a:solidFill>
                <a:schemeClr val="accent6"/>
              </a:solidFill>
              <a:latin typeface="+mn-lt"/>
              <a:cs typeface="Times New Roman" pitchFamily="18" charset="0"/>
            </a:endParaRPr>
          </a:p>
          <a:p>
            <a:pPr marL="285750" indent="-285750">
              <a:buFont typeface="Courier New" panose="02070309020205020404" pitchFamily="49" charset="0"/>
              <a:buChar char="o"/>
              <a:defRPr/>
            </a:pPr>
            <a:endParaRPr lang="en-US" sz="1800" dirty="0">
              <a:solidFill>
                <a:schemeClr val="tx1"/>
              </a:solidFill>
              <a:latin typeface="+mn-lt"/>
              <a:cs typeface="Times New Roman" pitchFamily="18" charset="0"/>
            </a:endParaRPr>
          </a:p>
          <a:p>
            <a:pPr marL="285750" indent="-285750">
              <a:buFont typeface="Courier New" panose="02070309020205020404" pitchFamily="49" charset="0"/>
              <a:buChar char="o"/>
              <a:defRPr/>
            </a:pPr>
            <a:r>
              <a:rPr lang="en-US" sz="1800" dirty="0">
                <a:solidFill>
                  <a:schemeClr val="tx1"/>
                </a:solidFill>
                <a:latin typeface="+mn-lt"/>
                <a:cs typeface="Times New Roman" pitchFamily="18" charset="0"/>
              </a:rPr>
              <a:t>Branches</a:t>
            </a:r>
            <a:r>
              <a:rPr lang="en-US" sz="1800" b="1" i="1" dirty="0">
                <a:solidFill>
                  <a:schemeClr val="accent6"/>
                </a:solidFill>
                <a:latin typeface="+mn-lt"/>
                <a:cs typeface="Times New Roman" pitchFamily="18" charset="0"/>
              </a:rPr>
              <a:t>: </a:t>
            </a:r>
          </a:p>
          <a:p>
            <a:pPr>
              <a:defRPr/>
            </a:pPr>
            <a:r>
              <a:rPr lang="en-US" sz="1800" dirty="0">
                <a:solidFill>
                  <a:schemeClr val="accent6"/>
                </a:solidFill>
                <a:cs typeface="Times New Roman" pitchFamily="18" charset="0"/>
              </a:rPr>
              <a:t>Muscular&amp; Anastomotic</a:t>
            </a:r>
            <a:endParaRPr lang="en-US" sz="1800" dirty="0">
              <a:solidFill>
                <a:schemeClr val="accent6"/>
              </a:solidFill>
              <a:latin typeface="+mn-lt"/>
              <a:cs typeface="Times New Roman" pitchFamily="18" charset="0"/>
            </a:endParaRPr>
          </a:p>
          <a:p>
            <a:pPr marL="285750" indent="-285750">
              <a:buFont typeface="Courier New" panose="02070309020205020404" pitchFamily="49" charset="0"/>
              <a:buChar char="o"/>
              <a:defRPr/>
            </a:pPr>
            <a:endParaRPr lang="en-US" sz="1800" dirty="0">
              <a:solidFill>
                <a:schemeClr val="tx1"/>
              </a:solidFill>
              <a:latin typeface="+mn-lt"/>
            </a:endParaRPr>
          </a:p>
          <a:p>
            <a:pPr marL="285750" indent="-285750">
              <a:buFont typeface="Courier New" panose="02070309020205020404" pitchFamily="49" charset="0"/>
              <a:buChar char="o"/>
              <a:defRPr/>
            </a:pPr>
            <a:r>
              <a:rPr lang="en-US" sz="1800" dirty="0">
                <a:solidFill>
                  <a:schemeClr val="tx1"/>
                </a:solidFill>
                <a:latin typeface="+mn-lt"/>
              </a:rPr>
              <a:t>It ends at the ankle joint midway between the malleoli where it becomes the Dorsalis Pedis artery</a:t>
            </a:r>
          </a:p>
          <a:p>
            <a:pPr>
              <a:defRPr/>
            </a:pPr>
            <a:endParaRPr lang="en-US" sz="1800" b="1" i="1" dirty="0">
              <a:solidFill>
                <a:schemeClr val="accent6"/>
              </a:solidFill>
              <a:latin typeface="+mn-lt"/>
              <a:cs typeface="Times New Roman" pitchFamily="18" charset="0"/>
            </a:endParaRPr>
          </a:p>
          <a:p>
            <a:pPr marL="285750" indent="-285750">
              <a:buFont typeface="Courier New" panose="02070309020205020404" pitchFamily="49" charset="0"/>
              <a:buChar char="o"/>
            </a:pPr>
            <a:endParaRPr lang="ar-SA" dirty="0">
              <a:latin typeface="+mn-lt"/>
            </a:endParaRPr>
          </a:p>
          <a:p>
            <a:r>
              <a:rPr lang="en-US" b="1" dirty="0">
                <a:solidFill>
                  <a:srgbClr val="92D050"/>
                </a:solidFill>
              </a:rPr>
              <a:t>Pedis = foot</a:t>
            </a:r>
            <a:endParaRPr lang="en-US" b="1" dirty="0">
              <a:solidFill>
                <a:srgbClr val="92D050"/>
              </a:solidFill>
              <a:latin typeface="+mn-lt"/>
            </a:endParaRPr>
          </a:p>
        </p:txBody>
      </p:sp>
      <p:grpSp>
        <p:nvGrpSpPr>
          <p:cNvPr id="6" name="Group 5"/>
          <p:cNvGrpSpPr/>
          <p:nvPr/>
        </p:nvGrpSpPr>
        <p:grpSpPr>
          <a:xfrm>
            <a:off x="7787217" y="1200053"/>
            <a:ext cx="4404783" cy="5133975"/>
            <a:chOff x="7596555" y="1163654"/>
            <a:chExt cx="4404783" cy="513397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555" y="1163654"/>
              <a:ext cx="4404783"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406742" y="3952260"/>
              <a:ext cx="1335315" cy="1552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grpSp>
      <p:sp>
        <p:nvSpPr>
          <p:cNvPr id="2" name="Rectangle 1"/>
          <p:cNvSpPr/>
          <p:nvPr/>
        </p:nvSpPr>
        <p:spPr>
          <a:xfrm>
            <a:off x="422606" y="1177942"/>
            <a:ext cx="7173949" cy="165098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p:cNvSpPr/>
          <p:nvPr/>
        </p:nvSpPr>
        <p:spPr>
          <a:xfrm>
            <a:off x="10622804" y="4852259"/>
            <a:ext cx="1335315" cy="1552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878837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0082"/>
            <a:ext cx="7669983" cy="646331"/>
          </a:xfrm>
          <a:prstGeom prst="rect">
            <a:avLst/>
          </a:prstGeom>
          <a:noFill/>
        </p:spPr>
        <p:txBody>
          <a:bodyPr wrap="square" lIns="91440" tIns="45720" rIns="91440" bIns="45720">
            <a:spAutoFit/>
          </a:bodyPr>
          <a:lstStyle/>
          <a:p>
            <a:pPr>
              <a:lnSpc>
                <a:spcPct val="90000"/>
              </a:lnSpc>
              <a:spcBef>
                <a:spcPct val="0"/>
              </a:spcBef>
            </a:pPr>
            <a:r>
              <a:rPr lang="en-US" sz="4000" b="1" kern="1200" dirty="0">
                <a:solidFill>
                  <a:schemeClr val="tx1"/>
                </a:solidFill>
                <a:latin typeface="+mj-lt"/>
                <a:ea typeface="+mj-ea"/>
                <a:cs typeface="+mj-cs"/>
              </a:rPr>
              <a:t>Dorsalis Pedis Artery:</a:t>
            </a:r>
          </a:p>
        </p:txBody>
      </p:sp>
      <p:sp>
        <p:nvSpPr>
          <p:cNvPr id="4" name="TextBox 3"/>
          <p:cNvSpPr txBox="1"/>
          <p:nvPr/>
        </p:nvSpPr>
        <p:spPr>
          <a:xfrm>
            <a:off x="304800" y="1151394"/>
            <a:ext cx="7144679" cy="5109091"/>
          </a:xfrm>
          <a:prstGeom prst="rect">
            <a:avLst/>
          </a:prstGeom>
          <a:noFill/>
        </p:spPr>
        <p:txBody>
          <a:bodyPr wrap="square" rtlCol="0">
            <a:spAutoFit/>
          </a:bodyPr>
          <a:lstStyle/>
          <a:p>
            <a:pPr marL="285750" indent="-285750">
              <a:buFont typeface="Courier New" panose="02070309020205020404" pitchFamily="49" charset="0"/>
              <a:buChar char="o"/>
            </a:pPr>
            <a:r>
              <a:rPr lang="en-US" sz="1800" i="1" dirty="0">
                <a:solidFill>
                  <a:schemeClr val="accent6"/>
                </a:solidFill>
                <a:latin typeface="+mn-lt"/>
              </a:rPr>
              <a:t>It is the main source of blood supply to the toes.</a:t>
            </a:r>
            <a:endParaRPr lang="en-US" sz="1800" dirty="0">
              <a:solidFill>
                <a:schemeClr val="tx1"/>
              </a:solidFill>
              <a:latin typeface="+mn-lt"/>
            </a:endParaRPr>
          </a:p>
          <a:p>
            <a:pPr marL="285750" indent="-285750">
              <a:buFont typeface="Courier New" panose="02070309020205020404" pitchFamily="49" charset="0"/>
              <a:buChar char="o"/>
            </a:pPr>
            <a:r>
              <a:rPr lang="en-US" sz="1800" dirty="0">
                <a:solidFill>
                  <a:schemeClr val="tx1"/>
                </a:solidFill>
                <a:latin typeface="+mn-lt"/>
              </a:rPr>
              <a:t>Begins in front of </a:t>
            </a:r>
            <a:r>
              <a:rPr lang="en-US" sz="1800" dirty="0">
                <a:solidFill>
                  <a:schemeClr val="accent6"/>
                </a:solidFill>
                <a:latin typeface="+mn-lt"/>
              </a:rPr>
              <a:t>ankle joint </a:t>
            </a:r>
            <a:r>
              <a:rPr lang="en-US" sz="1800" dirty="0">
                <a:solidFill>
                  <a:schemeClr val="tx1"/>
                </a:solidFill>
                <a:latin typeface="+mn-lt"/>
              </a:rPr>
              <a:t>as a continuation of the </a:t>
            </a:r>
            <a:r>
              <a:rPr lang="en-US" sz="1800" dirty="0">
                <a:solidFill>
                  <a:schemeClr val="accent6"/>
                </a:solidFill>
                <a:latin typeface="+mn-lt"/>
              </a:rPr>
              <a:t>Anterior Tibial artery</a:t>
            </a:r>
            <a:r>
              <a:rPr lang="en-US" sz="1800" dirty="0">
                <a:solidFill>
                  <a:schemeClr val="tx1"/>
                </a:solidFill>
                <a:latin typeface="+mn-lt"/>
              </a:rPr>
              <a:t>. </a:t>
            </a:r>
          </a:p>
          <a:p>
            <a:pPr marL="285750" indent="-285750">
              <a:buFont typeface="Courier New" panose="02070309020205020404" pitchFamily="49" charset="0"/>
              <a:buChar char="o"/>
            </a:pPr>
            <a:r>
              <a:rPr lang="en-US" sz="1800" dirty="0">
                <a:solidFill>
                  <a:schemeClr val="tx1"/>
                </a:solidFill>
                <a:latin typeface="+mn-lt"/>
              </a:rPr>
              <a:t>It is superficial in position. </a:t>
            </a:r>
          </a:p>
          <a:p>
            <a:pPr marL="285750" indent="-285750">
              <a:buFont typeface="Courier New" panose="02070309020205020404" pitchFamily="49" charset="0"/>
              <a:buChar char="o"/>
            </a:pPr>
            <a:r>
              <a:rPr lang="en-US" sz="1800" dirty="0">
                <a:solidFill>
                  <a:schemeClr val="tx1"/>
                </a:solidFill>
                <a:latin typeface="+mn-lt"/>
              </a:rPr>
              <a:t>Crossed by the </a:t>
            </a:r>
            <a:r>
              <a:rPr lang="en-US" sz="1800" dirty="0">
                <a:solidFill>
                  <a:schemeClr val="accent6"/>
                </a:solidFill>
                <a:latin typeface="+mn-lt"/>
              </a:rPr>
              <a:t>inferior extensor retinaculum </a:t>
            </a:r>
            <a:r>
              <a:rPr lang="en-US" sz="1800" dirty="0">
                <a:solidFill>
                  <a:schemeClr val="tx1"/>
                </a:solidFill>
                <a:latin typeface="+mn-lt"/>
              </a:rPr>
              <a:t>and </a:t>
            </a:r>
            <a:r>
              <a:rPr lang="en-US" sz="1800" dirty="0">
                <a:solidFill>
                  <a:schemeClr val="accent6"/>
                </a:solidFill>
                <a:latin typeface="+mn-lt"/>
              </a:rPr>
              <a:t>the first tendon of extensor  digitorum brevis. </a:t>
            </a:r>
          </a:p>
          <a:p>
            <a:pPr marL="285750" indent="-285750">
              <a:buFont typeface="Courier New" panose="02070309020205020404" pitchFamily="49" charset="0"/>
              <a:buChar char="o"/>
            </a:pPr>
            <a:r>
              <a:rPr lang="en-US" sz="1800" dirty="0">
                <a:solidFill>
                  <a:schemeClr val="tx1"/>
                </a:solidFill>
                <a:latin typeface="+mn-lt"/>
              </a:rPr>
              <a:t>Medially:</a:t>
            </a:r>
          </a:p>
          <a:p>
            <a:r>
              <a:rPr lang="en-US" sz="1800" dirty="0">
                <a:solidFill>
                  <a:schemeClr val="accent6"/>
                </a:solidFill>
                <a:latin typeface="+mn-lt"/>
              </a:rPr>
              <a:t>Tendon of extensor hallucis longus. </a:t>
            </a:r>
          </a:p>
          <a:p>
            <a:pPr marL="285750" indent="-285750">
              <a:buFont typeface="Courier New" panose="02070309020205020404" pitchFamily="49" charset="0"/>
              <a:buChar char="o"/>
            </a:pPr>
            <a:r>
              <a:rPr lang="en-US" sz="1800" dirty="0">
                <a:solidFill>
                  <a:schemeClr val="tx1"/>
                </a:solidFill>
                <a:latin typeface="+mn-lt"/>
              </a:rPr>
              <a:t>Laterally: </a:t>
            </a:r>
          </a:p>
          <a:p>
            <a:r>
              <a:rPr lang="en-US" sz="1800" dirty="0">
                <a:solidFill>
                  <a:schemeClr val="accent6"/>
                </a:solidFill>
                <a:latin typeface="+mn-lt"/>
              </a:rPr>
              <a:t>1.Deep peroneal nerve</a:t>
            </a:r>
          </a:p>
          <a:p>
            <a:r>
              <a:rPr lang="en-US" sz="1800" dirty="0">
                <a:solidFill>
                  <a:schemeClr val="accent6"/>
                </a:solidFill>
                <a:latin typeface="+mn-lt"/>
              </a:rPr>
              <a:t>2.extensor digitorum longus</a:t>
            </a:r>
            <a:r>
              <a:rPr lang="en-US" sz="1800" dirty="0">
                <a:solidFill>
                  <a:schemeClr val="tx1"/>
                </a:solidFill>
                <a:latin typeface="+mn-lt"/>
              </a:rPr>
              <a:t>.</a:t>
            </a:r>
          </a:p>
          <a:p>
            <a:pPr marL="285750" lvl="0" indent="-285750">
              <a:buFont typeface="Courier New" panose="02070309020205020404" pitchFamily="49" charset="0"/>
              <a:buChar char="o"/>
            </a:pPr>
            <a:r>
              <a:rPr lang="en-US" sz="1600" dirty="0">
                <a:solidFill>
                  <a:prstClr val="black"/>
                </a:solidFill>
                <a:latin typeface="Calibri Light"/>
              </a:rPr>
              <a:t>It Terminates by passing between the two heads of </a:t>
            </a:r>
            <a:r>
              <a:rPr lang="en-US" sz="1600" b="1" i="1" dirty="0">
                <a:solidFill>
                  <a:srgbClr val="F14124"/>
                </a:solidFill>
                <a:latin typeface="Calibri Light"/>
              </a:rPr>
              <a:t>the 1st dorsal interosseous* muscle</a:t>
            </a:r>
            <a:r>
              <a:rPr lang="en-US" sz="1600" dirty="0">
                <a:solidFill>
                  <a:prstClr val="black"/>
                </a:solidFill>
                <a:latin typeface="Calibri Light"/>
              </a:rPr>
              <a:t>. Where it divides into deep plantar artery and 1</a:t>
            </a:r>
            <a:r>
              <a:rPr lang="en-US" sz="1600" baseline="30000" dirty="0">
                <a:solidFill>
                  <a:prstClr val="black"/>
                </a:solidFill>
                <a:latin typeface="Calibri Light"/>
              </a:rPr>
              <a:t>st</a:t>
            </a:r>
            <a:r>
              <a:rPr lang="en-US" sz="1600" dirty="0">
                <a:solidFill>
                  <a:prstClr val="black"/>
                </a:solidFill>
                <a:latin typeface="Calibri Light"/>
              </a:rPr>
              <a:t> dorsal metatarsal artery (to the sole to join the plantar arch) and the first dorsal metatarsal artery.</a:t>
            </a:r>
          </a:p>
          <a:p>
            <a:pPr marL="285750" lvl="0" indent="-285750">
              <a:buFont typeface="Courier New" panose="02070309020205020404" pitchFamily="49" charset="0"/>
              <a:buChar char="o"/>
            </a:pPr>
            <a:r>
              <a:rPr lang="en-US" sz="1600" dirty="0">
                <a:solidFill>
                  <a:prstClr val="black"/>
                </a:solidFill>
                <a:latin typeface="Calibri Light"/>
              </a:rPr>
              <a:t>It joins the </a:t>
            </a:r>
            <a:r>
              <a:rPr lang="en-US" sz="1600" b="1" i="1" dirty="0">
                <a:solidFill>
                  <a:srgbClr val="F14124"/>
                </a:solidFill>
                <a:latin typeface="Calibri Light"/>
              </a:rPr>
              <a:t>Lateral plantar artery</a:t>
            </a:r>
            <a:r>
              <a:rPr lang="en-US" sz="1600" dirty="0">
                <a:solidFill>
                  <a:prstClr val="black"/>
                </a:solidFill>
                <a:latin typeface="Calibri Light"/>
              </a:rPr>
              <a:t> to complete the </a:t>
            </a:r>
            <a:r>
              <a:rPr lang="en-US" sz="1600" b="1" i="1" dirty="0">
                <a:solidFill>
                  <a:srgbClr val="F14124"/>
                </a:solidFill>
                <a:latin typeface="Calibri Light"/>
              </a:rPr>
              <a:t>Plantar Arch</a:t>
            </a:r>
            <a:r>
              <a:rPr lang="en-US" sz="1600" dirty="0">
                <a:solidFill>
                  <a:prstClr val="black"/>
                </a:solidFill>
                <a:latin typeface="Calibri Light"/>
              </a:rPr>
              <a:t>.</a:t>
            </a:r>
          </a:p>
          <a:p>
            <a:pPr marL="285750" lvl="0" indent="-285750">
              <a:buFont typeface="Courier New" panose="02070309020205020404" pitchFamily="49" charset="0"/>
              <a:buChar char="o"/>
            </a:pPr>
            <a:r>
              <a:rPr lang="en-US" sz="1600" b="1" dirty="0">
                <a:solidFill>
                  <a:prstClr val="black"/>
                </a:solidFill>
                <a:latin typeface="Calibri Light"/>
              </a:rPr>
              <a:t>Branches</a:t>
            </a:r>
            <a:r>
              <a:rPr lang="en-US" sz="1600" dirty="0">
                <a:solidFill>
                  <a:prstClr val="black"/>
                </a:solidFill>
                <a:latin typeface="Calibri Light"/>
              </a:rPr>
              <a:t>:</a:t>
            </a:r>
          </a:p>
          <a:p>
            <a:pPr lvl="0"/>
            <a:r>
              <a:rPr lang="en-US" sz="1600" dirty="0">
                <a:solidFill>
                  <a:prstClr val="black"/>
                </a:solidFill>
                <a:latin typeface="Calibri Light"/>
              </a:rPr>
              <a:t>	</a:t>
            </a:r>
            <a:r>
              <a:rPr lang="en-US" sz="1600" b="1" i="1" dirty="0">
                <a:solidFill>
                  <a:srgbClr val="F14124"/>
                </a:solidFill>
                <a:latin typeface="Calibri Light"/>
              </a:rPr>
              <a:t>1.Lateral tarsal artery. </a:t>
            </a:r>
          </a:p>
          <a:p>
            <a:pPr lvl="0"/>
            <a:r>
              <a:rPr lang="en-US" sz="1600" b="1" i="1" dirty="0">
                <a:solidFill>
                  <a:srgbClr val="F14124"/>
                </a:solidFill>
                <a:latin typeface="Calibri Light"/>
              </a:rPr>
              <a:t>	2.Arcuate artery</a:t>
            </a:r>
            <a:r>
              <a:rPr lang="en-US" sz="1600" dirty="0">
                <a:solidFill>
                  <a:srgbClr val="92D050"/>
                </a:solidFill>
                <a:latin typeface="Calibri Light"/>
              </a:rPr>
              <a:t>. (to make </a:t>
            </a:r>
            <a:r>
              <a:rPr lang="en-US" sz="1600" dirty="0" err="1">
                <a:solidFill>
                  <a:srgbClr val="92D050"/>
                </a:solidFill>
                <a:latin typeface="Calibri Light"/>
              </a:rPr>
              <a:t>Arcuate</a:t>
            </a:r>
            <a:r>
              <a:rPr lang="en-US" sz="1600" dirty="0">
                <a:solidFill>
                  <a:srgbClr val="92D050"/>
                </a:solidFill>
                <a:latin typeface="Calibri Light"/>
              </a:rPr>
              <a:t> arch) </a:t>
            </a:r>
          </a:p>
          <a:p>
            <a:pPr lvl="0"/>
            <a:r>
              <a:rPr lang="en-US" sz="1600" b="1" i="1" dirty="0">
                <a:solidFill>
                  <a:srgbClr val="F14124"/>
                </a:solidFill>
                <a:latin typeface="Calibri Light"/>
              </a:rPr>
              <a:t>	3.1st dorsal metatarsal artery.</a:t>
            </a:r>
          </a:p>
        </p:txBody>
      </p:sp>
      <p:grpSp>
        <p:nvGrpSpPr>
          <p:cNvPr id="12" name="مجموعة 11"/>
          <p:cNvGrpSpPr/>
          <p:nvPr/>
        </p:nvGrpSpPr>
        <p:grpSpPr>
          <a:xfrm>
            <a:off x="7620000" y="142875"/>
            <a:ext cx="4504267" cy="3500657"/>
            <a:chOff x="7620000" y="142875"/>
            <a:chExt cx="4504267" cy="457835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42875"/>
              <a:ext cx="4504267"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882701" y="2376714"/>
              <a:ext cx="957943" cy="3011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907273" y="2351314"/>
              <a:ext cx="914400" cy="19050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0853673" y="3037114"/>
              <a:ext cx="812800" cy="22860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p:cNvSpPr/>
          <p:nvPr/>
        </p:nvSpPr>
        <p:spPr>
          <a:xfrm>
            <a:off x="158778" y="1151394"/>
            <a:ext cx="7173949" cy="1163181"/>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58778" y="2314575"/>
            <a:ext cx="7173949" cy="1914525"/>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58778" y="4229100"/>
            <a:ext cx="7173949" cy="2277606"/>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مستطيل 4"/>
          <p:cNvSpPr/>
          <p:nvPr/>
        </p:nvSpPr>
        <p:spPr>
          <a:xfrm>
            <a:off x="5233067" y="6529520"/>
            <a:ext cx="3533565" cy="307777"/>
          </a:xfrm>
          <a:prstGeom prst="rect">
            <a:avLst/>
          </a:prstGeom>
        </p:spPr>
        <p:txBody>
          <a:bodyPr wrap="square">
            <a:spAutoFit/>
          </a:bodyPr>
          <a:lstStyle/>
          <a:p>
            <a:r>
              <a:rPr lang="ar-SA" dirty="0">
                <a:solidFill>
                  <a:schemeClr val="bg1">
                    <a:lumMod val="50000"/>
                  </a:schemeClr>
                </a:solidFill>
                <a:latin typeface="Calibri Light"/>
              </a:rPr>
              <a:t>*</a:t>
            </a:r>
            <a:r>
              <a:rPr lang="en-US" dirty="0" err="1">
                <a:solidFill>
                  <a:schemeClr val="bg1">
                    <a:lumMod val="50000"/>
                  </a:schemeClr>
                </a:solidFill>
                <a:latin typeface="Calibri Light"/>
              </a:rPr>
              <a:t>interosseous</a:t>
            </a:r>
            <a:r>
              <a:rPr lang="en-US" dirty="0">
                <a:solidFill>
                  <a:schemeClr val="bg1">
                    <a:lumMod val="50000"/>
                  </a:schemeClr>
                </a:solidFill>
                <a:latin typeface="Calibri Light"/>
              </a:rPr>
              <a:t> = </a:t>
            </a:r>
            <a:r>
              <a:rPr lang="ar-SA" dirty="0">
                <a:solidFill>
                  <a:schemeClr val="bg1">
                    <a:lumMod val="50000"/>
                  </a:schemeClr>
                </a:solidFill>
                <a:latin typeface="Calibri Light"/>
              </a:rPr>
              <a:t>بين العظام</a:t>
            </a:r>
            <a:endParaRPr lang="en-US" dirty="0">
              <a:solidFill>
                <a:schemeClr val="bg1">
                  <a:lumMod val="50000"/>
                </a:schemeClr>
              </a:solidFill>
            </a:endParaRPr>
          </a:p>
        </p:txBody>
      </p:sp>
      <p:pic>
        <p:nvPicPr>
          <p:cNvPr id="5122" name="Picture 2" descr="نتيجة بحث الصور عن ‪Dorsalis Pedis Artery:.‬‏"/>
          <p:cNvPicPr>
            <a:picLocks noChangeAspect="1" noChangeArrowheads="1"/>
          </p:cNvPicPr>
          <p:nvPr/>
        </p:nvPicPr>
        <p:blipFill rotWithShape="1">
          <a:blip r:embed="rId3">
            <a:extLst>
              <a:ext uri="{28A0092B-C50C-407E-A947-70E740481C1C}">
                <a14:useLocalDpi xmlns:a14="http://schemas.microsoft.com/office/drawing/2010/main" val="0"/>
              </a:ext>
            </a:extLst>
          </a:blip>
          <a:srcRect b="7410"/>
          <a:stretch/>
        </p:blipFill>
        <p:spPr bwMode="auto">
          <a:xfrm>
            <a:off x="8766632" y="3685148"/>
            <a:ext cx="2361897" cy="30760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6154" y="-45416"/>
            <a:ext cx="3223846" cy="954107"/>
          </a:xfrm>
          <a:prstGeom prst="rect">
            <a:avLst/>
          </a:prstGeom>
          <a:noFill/>
        </p:spPr>
        <p:txBody>
          <a:bodyPr wrap="square" rtlCol="0">
            <a:spAutoFit/>
          </a:bodyPr>
          <a:lstStyle/>
          <a:p>
            <a:r>
              <a:rPr lang="en-US" b="1">
                <a:solidFill>
                  <a:srgbClr val="FF0000"/>
                </a:solidFill>
              </a:rPr>
              <a:t>*A </a:t>
            </a:r>
            <a:r>
              <a:rPr lang="en-US" b="1" dirty="0">
                <a:solidFill>
                  <a:srgbClr val="FF0000"/>
                </a:solidFill>
              </a:rPr>
              <a:t>diminished dorsalis pedis pulse usually suggests vascular insufficiency resulting from arterial disease</a:t>
            </a:r>
          </a:p>
        </p:txBody>
      </p:sp>
    </p:spTree>
    <p:extLst>
      <p:ext uri="{BB962C8B-B14F-4D97-AF65-F5344CB8AC3E}">
        <p14:creationId xmlns:p14="http://schemas.microsoft.com/office/powerpoint/2010/main" val="1988155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8915" y="364672"/>
            <a:ext cx="31496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2"/>
          <p:cNvSpPr>
            <a:spLocks noGrp="1"/>
          </p:cNvSpPr>
          <p:nvPr/>
        </p:nvSpPr>
        <p:spPr>
          <a:xfrm>
            <a:off x="164145" y="97972"/>
            <a:ext cx="8212104" cy="6858000"/>
          </a:xfrm>
          <a:prstGeom prst="rect">
            <a:avLst/>
          </a:prstGeom>
        </p:spPr>
        <p:txBody>
          <a:bodyPr vert="horz" lIns="91440" tIns="45720" rIns="91440" bIns="45720" rtlCol="0" anchor="t">
            <a:normAutofit fontScale="92500" lnSpcReduction="100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spcBef>
                <a:spcPct val="0"/>
              </a:spcBef>
            </a:pPr>
            <a:r>
              <a:rPr lang="en-US" sz="3600" b="1" dirty="0">
                <a:latin typeface="+mj-lt"/>
                <a:ea typeface="+mj-ea"/>
                <a:cs typeface="+mj-cs"/>
                <a:sym typeface="Arial"/>
              </a:rPr>
              <a:t>Posterior </a:t>
            </a:r>
            <a:r>
              <a:rPr lang="en-US" sz="3600" b="1" dirty="0" err="1">
                <a:latin typeface="+mj-lt"/>
                <a:ea typeface="+mj-ea"/>
                <a:cs typeface="+mj-cs"/>
                <a:sym typeface="Arial"/>
              </a:rPr>
              <a:t>Tibial</a:t>
            </a:r>
            <a:r>
              <a:rPr lang="en-US" sz="3600" b="1" dirty="0">
                <a:latin typeface="+mj-lt"/>
                <a:ea typeface="+mj-ea"/>
                <a:cs typeface="+mj-cs"/>
                <a:sym typeface="Arial"/>
              </a:rPr>
              <a:t> Artery</a:t>
            </a:r>
            <a:r>
              <a:rPr lang="en-US" sz="4400" dirty="0">
                <a:latin typeface="+mj-lt"/>
                <a:ea typeface="+mj-ea"/>
                <a:cs typeface="+mj-cs"/>
                <a:sym typeface="Arial"/>
              </a:rPr>
              <a:t>:</a:t>
            </a:r>
          </a:p>
          <a:p>
            <a:pPr algn="l" rtl="0"/>
            <a:r>
              <a:rPr lang="en-US" sz="1600" dirty="0">
                <a:solidFill>
                  <a:schemeClr val="tx1"/>
                </a:solidFill>
              </a:rPr>
              <a:t>The </a:t>
            </a:r>
            <a:r>
              <a:rPr lang="en-US" sz="1600" b="1" dirty="0">
                <a:solidFill>
                  <a:schemeClr val="tx1"/>
                </a:solidFill>
              </a:rPr>
              <a:t>larger</a:t>
            </a:r>
            <a:r>
              <a:rPr lang="en-US" sz="1600" dirty="0">
                <a:solidFill>
                  <a:schemeClr val="tx1"/>
                </a:solidFill>
              </a:rPr>
              <a:t> terminal branch of the </a:t>
            </a:r>
            <a:r>
              <a:rPr lang="en-US" sz="1600" dirty="0">
                <a:solidFill>
                  <a:schemeClr val="accent6"/>
                </a:solidFill>
              </a:rPr>
              <a:t>popliteal Artery. </a:t>
            </a:r>
            <a:r>
              <a:rPr lang="en-US" sz="1600" dirty="0"/>
              <a:t>provides the main blood supply to the </a:t>
            </a:r>
            <a:r>
              <a:rPr lang="en-US" sz="1600" b="1" dirty="0"/>
              <a:t>Posterior</a:t>
            </a:r>
            <a:r>
              <a:rPr lang="en-US" sz="1600" dirty="0">
                <a:solidFill>
                  <a:srgbClr val="92D050"/>
                </a:solidFill>
              </a:rPr>
              <a:t>(+lateral) </a:t>
            </a:r>
            <a:r>
              <a:rPr lang="en-US" sz="1600" dirty="0"/>
              <a:t>compartment of the Leg &amp; </a:t>
            </a:r>
            <a:r>
              <a:rPr lang="en-US" sz="1600" b="1" dirty="0"/>
              <a:t>Sole</a:t>
            </a:r>
            <a:r>
              <a:rPr lang="en-US" sz="1600" dirty="0"/>
              <a:t> of the Foot. </a:t>
            </a:r>
          </a:p>
          <a:p>
            <a:pPr marL="285750" algn="l" rtl="0"/>
            <a:r>
              <a:rPr lang="en-US" sz="1600" dirty="0">
                <a:solidFill>
                  <a:schemeClr val="tx1"/>
                </a:solidFill>
              </a:rPr>
              <a:t>Above: lies on the posterior surface of </a:t>
            </a:r>
            <a:r>
              <a:rPr lang="en-US" sz="1600" dirty="0">
                <a:solidFill>
                  <a:srgbClr val="FF0000"/>
                </a:solidFill>
              </a:rPr>
              <a:t>Tibialis Posterior</a:t>
            </a:r>
            <a:r>
              <a:rPr lang="en-US" sz="1600" dirty="0">
                <a:solidFill>
                  <a:schemeClr val="tx1"/>
                </a:solidFill>
              </a:rPr>
              <a:t>. </a:t>
            </a:r>
          </a:p>
          <a:p>
            <a:pPr marL="285750" algn="l" rtl="0"/>
            <a:r>
              <a:rPr lang="en-US" sz="1600" dirty="0">
                <a:solidFill>
                  <a:schemeClr val="tx1"/>
                </a:solidFill>
              </a:rPr>
              <a:t>Below on the posterior surface of </a:t>
            </a:r>
            <a:r>
              <a:rPr lang="en-US" sz="1600" dirty="0">
                <a:solidFill>
                  <a:srgbClr val="FF0000"/>
                </a:solidFill>
              </a:rPr>
              <a:t>Tibia</a:t>
            </a:r>
            <a:r>
              <a:rPr lang="en-US" sz="1600" dirty="0">
                <a:solidFill>
                  <a:schemeClr val="tx1">
                    <a:lumMod val="95000"/>
                    <a:lumOff val="5000"/>
                  </a:schemeClr>
                </a:solidFill>
              </a:rPr>
              <a:t>.</a:t>
            </a:r>
          </a:p>
          <a:p>
            <a:pPr marL="285750" algn="l" rtl="0"/>
            <a:r>
              <a:rPr lang="en-US" sz="1600" dirty="0">
                <a:solidFill>
                  <a:schemeClr val="tx1"/>
                </a:solidFill>
              </a:rPr>
              <a:t>Its lower part is covered  by </a:t>
            </a:r>
            <a:r>
              <a:rPr lang="en-US" sz="1600" dirty="0">
                <a:solidFill>
                  <a:srgbClr val="FF0000"/>
                </a:solidFill>
              </a:rPr>
              <a:t>Skin &amp; Fascia</a:t>
            </a:r>
            <a:r>
              <a:rPr lang="en-US" sz="1600" dirty="0">
                <a:solidFill>
                  <a:schemeClr val="tx1"/>
                </a:solidFill>
              </a:rPr>
              <a:t> </a:t>
            </a:r>
            <a:r>
              <a:rPr lang="en-US" sz="1600" dirty="0"/>
              <a:t>only.</a:t>
            </a:r>
          </a:p>
          <a:p>
            <a:pPr marL="285750" algn="l" rtl="0"/>
            <a:r>
              <a:rPr lang="en-US" sz="1600" dirty="0">
                <a:solidFill>
                  <a:schemeClr val="tx1"/>
                </a:solidFill>
              </a:rPr>
              <a:t>Passes Behind </a:t>
            </a:r>
            <a:r>
              <a:rPr lang="en-US" sz="1600" dirty="0">
                <a:solidFill>
                  <a:srgbClr val="FF0000"/>
                </a:solidFill>
              </a:rPr>
              <a:t>Medial Malleolus </a:t>
            </a:r>
            <a:r>
              <a:rPr lang="en-US" sz="1600" dirty="0">
                <a:solidFill>
                  <a:schemeClr val="tx1"/>
                </a:solidFill>
              </a:rPr>
              <a:t>, Deep to </a:t>
            </a:r>
            <a:r>
              <a:rPr lang="en-US" sz="1600" dirty="0">
                <a:solidFill>
                  <a:srgbClr val="FF0000"/>
                </a:solidFill>
              </a:rPr>
              <a:t>Flexor Retinaculum </a:t>
            </a:r>
            <a:r>
              <a:rPr lang="en-US" sz="1600" dirty="0">
                <a:solidFill>
                  <a:schemeClr val="tx1">
                    <a:lumMod val="95000"/>
                    <a:lumOff val="5000"/>
                  </a:schemeClr>
                </a:solidFill>
              </a:rPr>
              <a:t>.</a:t>
            </a:r>
          </a:p>
          <a:p>
            <a:pPr algn="l" rtl="0"/>
            <a:r>
              <a:rPr lang="en-US" sz="1800" dirty="0">
                <a:solidFill>
                  <a:schemeClr val="tx1"/>
                </a:solidFill>
              </a:rPr>
              <a:t>Terminates by dividing into: </a:t>
            </a:r>
            <a:r>
              <a:rPr lang="en-US" sz="1800" dirty="0">
                <a:solidFill>
                  <a:srgbClr val="FF0000"/>
                </a:solidFill>
              </a:rPr>
              <a:t>Medial &amp; Lateral</a:t>
            </a:r>
            <a:r>
              <a:rPr lang="en-US" sz="1800" dirty="0">
                <a:solidFill>
                  <a:schemeClr val="tx1"/>
                </a:solidFill>
              </a:rPr>
              <a:t>  plantar arteries. </a:t>
            </a:r>
          </a:p>
          <a:p>
            <a:pPr algn="l" rtl="0"/>
            <a:r>
              <a:rPr lang="en-US" sz="1800" b="1" dirty="0">
                <a:solidFill>
                  <a:schemeClr val="accent6"/>
                </a:solidFill>
              </a:rPr>
              <a:t>Branches:</a:t>
            </a:r>
          </a:p>
          <a:p>
            <a:pPr algn="l" rtl="0"/>
            <a:r>
              <a:rPr lang="en-US" sz="1800" dirty="0">
                <a:solidFill>
                  <a:schemeClr val="accent6"/>
                </a:solidFill>
              </a:rPr>
              <a:t>1. Peroneal (Fibular) artery: </a:t>
            </a:r>
          </a:p>
          <a:p>
            <a:pPr algn="l" rtl="0"/>
            <a:r>
              <a:rPr lang="en-US" sz="1400" dirty="0"/>
              <a:t>large</a:t>
            </a:r>
            <a:r>
              <a:rPr lang="en-US" sz="1400" dirty="0">
                <a:solidFill>
                  <a:schemeClr val="tx1"/>
                </a:solidFill>
              </a:rPr>
              <a:t> artery, </a:t>
            </a:r>
            <a:r>
              <a:rPr lang="en-US" sz="1400" dirty="0">
                <a:solidFill>
                  <a:schemeClr val="accent6"/>
                </a:solidFill>
              </a:rPr>
              <a:t>descends behind the fibula </a:t>
            </a:r>
            <a:r>
              <a:rPr lang="en-US" sz="1400" dirty="0">
                <a:solidFill>
                  <a:schemeClr val="tx1"/>
                </a:solidFill>
              </a:rPr>
              <a:t>(the </a:t>
            </a:r>
            <a:r>
              <a:rPr lang="en-US" sz="1400" dirty="0"/>
              <a:t>largest and most important branch</a:t>
            </a:r>
            <a:r>
              <a:rPr lang="en-US" sz="1400" dirty="0">
                <a:solidFill>
                  <a:schemeClr val="tx1"/>
                </a:solidFill>
              </a:rPr>
              <a:t> of the lateral compartment of the leg).</a:t>
            </a:r>
          </a:p>
          <a:p>
            <a:pPr algn="l" rtl="0"/>
            <a:r>
              <a:rPr lang="en-US" sz="1400" dirty="0">
                <a:solidFill>
                  <a:schemeClr val="tx1"/>
                </a:solidFill>
              </a:rPr>
              <a:t>It gives : </a:t>
            </a:r>
          </a:p>
          <a:p>
            <a:pPr algn="l" rtl="0"/>
            <a:r>
              <a:rPr lang="en-US" sz="1400" dirty="0">
                <a:solidFill>
                  <a:srgbClr val="FF0000"/>
                </a:solidFill>
              </a:rPr>
              <a:t>     1. Nutrient </a:t>
            </a:r>
            <a:r>
              <a:rPr lang="en-US" sz="1400" dirty="0">
                <a:solidFill>
                  <a:schemeClr val="tx1"/>
                </a:solidFill>
              </a:rPr>
              <a:t>artery to the fibula. </a:t>
            </a:r>
          </a:p>
          <a:p>
            <a:pPr algn="l" rtl="0"/>
            <a:r>
              <a:rPr lang="en-US" sz="1400" dirty="0">
                <a:solidFill>
                  <a:schemeClr val="tx1"/>
                </a:solidFill>
              </a:rPr>
              <a:t>     2. Muscular branches. </a:t>
            </a:r>
          </a:p>
          <a:p>
            <a:pPr algn="l" rtl="0"/>
            <a:r>
              <a:rPr lang="en-US" sz="1400" dirty="0">
                <a:solidFill>
                  <a:srgbClr val="FF0000"/>
                </a:solidFill>
              </a:rPr>
              <a:t>     3. Perforating branch</a:t>
            </a:r>
            <a:r>
              <a:rPr lang="en-US" sz="1400" dirty="0">
                <a:solidFill>
                  <a:schemeClr val="tx1"/>
                </a:solidFill>
              </a:rPr>
              <a:t> to lower part of front of leg. </a:t>
            </a:r>
          </a:p>
          <a:p>
            <a:pPr algn="l" rtl="0"/>
            <a:r>
              <a:rPr lang="en-US" sz="1400" dirty="0">
                <a:solidFill>
                  <a:schemeClr val="tx1"/>
                </a:solidFill>
              </a:rPr>
              <a:t>     4. Shares in </a:t>
            </a:r>
            <a:r>
              <a:rPr lang="en-US" sz="1400" dirty="0">
                <a:solidFill>
                  <a:schemeClr val="accent6"/>
                </a:solidFill>
              </a:rPr>
              <a:t>the Anastomosis around the ankle joint</a:t>
            </a:r>
            <a:r>
              <a:rPr lang="en-US" sz="1400" dirty="0">
                <a:solidFill>
                  <a:schemeClr val="tx1"/>
                </a:solidFill>
              </a:rPr>
              <a:t>.</a:t>
            </a:r>
          </a:p>
          <a:p>
            <a:pPr algn="l" rtl="0"/>
            <a:r>
              <a:rPr lang="en-US" sz="1800" dirty="0">
                <a:solidFill>
                  <a:schemeClr val="accent6"/>
                </a:solidFill>
              </a:rPr>
              <a:t>2.Nutrient* artery to the tibia</a:t>
            </a:r>
            <a:r>
              <a:rPr lang="en-US" sz="1800" b="1" dirty="0">
                <a:solidFill>
                  <a:schemeClr val="tx1"/>
                </a:solidFill>
              </a:rPr>
              <a:t>. </a:t>
            </a:r>
            <a:r>
              <a:rPr lang="en-US" sz="1800" dirty="0"/>
              <a:t>(the largest nutrient artery of the body). </a:t>
            </a:r>
            <a:r>
              <a:rPr lang="en-US" sz="1400" dirty="0">
                <a:solidFill>
                  <a:srgbClr val="92D050"/>
                </a:solidFill>
              </a:rPr>
              <a:t>Each bone in the body has nutrient artery </a:t>
            </a:r>
          </a:p>
          <a:p>
            <a:pPr algn="l" rtl="0"/>
            <a:r>
              <a:rPr lang="en-US" sz="1400" dirty="0">
                <a:solidFill>
                  <a:srgbClr val="92D050"/>
                </a:solidFill>
              </a:rPr>
              <a:t>3</a:t>
            </a:r>
            <a:r>
              <a:rPr lang="en-US" sz="1400" dirty="0"/>
              <a:t>. </a:t>
            </a:r>
            <a:r>
              <a:rPr lang="en-US" sz="1800" dirty="0">
                <a:solidFill>
                  <a:schemeClr val="accent6"/>
                </a:solidFill>
              </a:rPr>
              <a:t>Calcaneal arteries: </a:t>
            </a:r>
            <a:r>
              <a:rPr lang="en-US" sz="1800" dirty="0"/>
              <a:t>supply the Heel</a:t>
            </a:r>
            <a:r>
              <a:rPr lang="en-US" sz="1400" dirty="0"/>
              <a:t>.</a:t>
            </a:r>
            <a:r>
              <a:rPr lang="ar-SA" sz="1400" dirty="0">
                <a:solidFill>
                  <a:srgbClr val="92D050"/>
                </a:solidFill>
              </a:rPr>
              <a:t>لما يقع شخص من ارتفاع وينكسر الكعب ما يحتاج يجبسونه لأنه غني </a:t>
            </a:r>
            <a:r>
              <a:rPr lang="ar-SA" sz="1400" dirty="0" err="1">
                <a:solidFill>
                  <a:srgbClr val="92D050"/>
                </a:solidFill>
              </a:rPr>
              <a:t>بالبلود</a:t>
            </a:r>
            <a:r>
              <a:rPr lang="ar-SA" sz="1400" dirty="0">
                <a:solidFill>
                  <a:srgbClr val="92D050"/>
                </a:solidFill>
              </a:rPr>
              <a:t> </a:t>
            </a:r>
            <a:r>
              <a:rPr lang="ar-SA" sz="1400" dirty="0" err="1">
                <a:solidFill>
                  <a:srgbClr val="92D050"/>
                </a:solidFill>
              </a:rPr>
              <a:t>سبلاي</a:t>
            </a:r>
            <a:r>
              <a:rPr lang="ar-SA" sz="1400" dirty="0">
                <a:solidFill>
                  <a:srgbClr val="92D050"/>
                </a:solidFill>
              </a:rPr>
              <a:t> </a:t>
            </a:r>
            <a:endParaRPr lang="en-US" sz="1400" dirty="0">
              <a:solidFill>
                <a:srgbClr val="92D050"/>
              </a:solidFill>
            </a:endParaRPr>
          </a:p>
          <a:p>
            <a:pPr algn="l" rtl="0"/>
            <a:r>
              <a:rPr lang="en-US" sz="1800" dirty="0">
                <a:solidFill>
                  <a:schemeClr val="accent6"/>
                </a:solidFill>
              </a:rPr>
              <a:t>4. Anastomotic branches to anastomosis around ankle joint.</a:t>
            </a:r>
          </a:p>
          <a:p>
            <a:pPr algn="l" rtl="0"/>
            <a:r>
              <a:rPr lang="en-US" sz="1800" dirty="0">
                <a:solidFill>
                  <a:schemeClr val="accent6"/>
                </a:solidFill>
              </a:rPr>
              <a:t>5. Medial &amp; Lateral plantar arteries</a:t>
            </a:r>
            <a:r>
              <a:rPr lang="en-US" sz="1400" dirty="0">
                <a:solidFill>
                  <a:schemeClr val="accent6"/>
                </a:solidFill>
              </a:rPr>
              <a:t>.</a:t>
            </a:r>
          </a:p>
          <a:p>
            <a:pPr algn="l"/>
            <a:endParaRPr lang="en-US" sz="1400" dirty="0">
              <a:solidFill>
                <a:schemeClr val="tx1"/>
              </a:solidFill>
            </a:endParaRPr>
          </a:p>
          <a:p>
            <a:pPr algn="l"/>
            <a:endParaRPr lang="en-US" sz="1600" dirty="0">
              <a:solidFill>
                <a:schemeClr val="tx1"/>
              </a:solidFill>
            </a:endParaRPr>
          </a:p>
        </p:txBody>
      </p:sp>
      <p:sp>
        <p:nvSpPr>
          <p:cNvPr id="6" name="Rectangle 5"/>
          <p:cNvSpPr/>
          <p:nvPr/>
        </p:nvSpPr>
        <p:spPr>
          <a:xfrm>
            <a:off x="164145" y="692167"/>
            <a:ext cx="8122605" cy="2094165"/>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64144" y="2786332"/>
            <a:ext cx="8122605" cy="3994030"/>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مستطيل 7"/>
          <p:cNvSpPr/>
          <p:nvPr/>
        </p:nvSpPr>
        <p:spPr>
          <a:xfrm>
            <a:off x="5779167" y="6360956"/>
            <a:ext cx="3533565" cy="307777"/>
          </a:xfrm>
          <a:prstGeom prst="rect">
            <a:avLst/>
          </a:prstGeom>
        </p:spPr>
        <p:txBody>
          <a:bodyPr wrap="square">
            <a:spAutoFit/>
          </a:bodyPr>
          <a:lstStyle/>
          <a:p>
            <a:r>
              <a:rPr lang="ar-SA" dirty="0">
                <a:solidFill>
                  <a:schemeClr val="bg1">
                    <a:lumMod val="50000"/>
                  </a:schemeClr>
                </a:solidFill>
                <a:latin typeface="Calibri Light"/>
              </a:rPr>
              <a:t>*</a:t>
            </a:r>
            <a:r>
              <a:rPr lang="en-US" dirty="0">
                <a:solidFill>
                  <a:schemeClr val="bg1">
                    <a:lumMod val="50000"/>
                  </a:schemeClr>
                </a:solidFill>
                <a:latin typeface="Calibri Light"/>
              </a:rPr>
              <a:t>Nutrient=</a:t>
            </a:r>
            <a:r>
              <a:rPr lang="ar-SA" dirty="0">
                <a:solidFill>
                  <a:schemeClr val="bg1">
                    <a:lumMod val="50000"/>
                  </a:schemeClr>
                </a:solidFill>
                <a:latin typeface="Calibri Light"/>
              </a:rPr>
              <a:t>أي ارتري داخل لعظم </a:t>
            </a:r>
            <a:r>
              <a:rPr lang="ar-SA" dirty="0" err="1">
                <a:solidFill>
                  <a:schemeClr val="bg1">
                    <a:lumMod val="50000"/>
                  </a:schemeClr>
                </a:solidFill>
                <a:latin typeface="Calibri Light"/>
              </a:rPr>
              <a:t>يغذيه</a:t>
            </a:r>
            <a:r>
              <a:rPr lang="ar-SA" dirty="0">
                <a:solidFill>
                  <a:schemeClr val="bg1">
                    <a:lumMod val="50000"/>
                  </a:schemeClr>
                </a:solidFill>
                <a:latin typeface="Calibri Light"/>
              </a:rPr>
              <a:t> </a:t>
            </a:r>
            <a:endParaRPr lang="en-US" dirty="0">
              <a:solidFill>
                <a:schemeClr val="bg1">
                  <a:lumMod val="50000"/>
                </a:schemeClr>
              </a:solidFill>
            </a:endParaRPr>
          </a:p>
        </p:txBody>
      </p:sp>
    </p:spTree>
    <p:extLst>
      <p:ext uri="{BB962C8B-B14F-4D97-AF65-F5344CB8AC3E}">
        <p14:creationId xmlns:p14="http://schemas.microsoft.com/office/powerpoint/2010/main" val="1538751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p:cNvSpPr txBox="1"/>
          <p:nvPr/>
        </p:nvSpPr>
        <p:spPr>
          <a:xfrm>
            <a:off x="4572000" y="3086100"/>
            <a:ext cx="3048000" cy="369332"/>
          </a:xfrm>
          <a:prstGeom prst="rect">
            <a:avLst/>
          </a:prstGeom>
        </p:spPr>
        <p:txBody>
          <a:bodyPr rtlCol="1">
            <a:spAutoFit/>
          </a:bodyPr>
          <a:lstStyle/>
          <a:p>
            <a:endParaRPr lang="ar-SA" dirty="0">
              <a:solidFill>
                <a:srgbClr val="000000"/>
              </a:solidFill>
            </a:endParaRPr>
          </a:p>
        </p:txBody>
      </p:sp>
      <p:sp>
        <p:nvSpPr>
          <p:cNvPr id="3" name="Title 2"/>
          <p:cNvSpPr>
            <a:spLocks noGrp="1"/>
          </p:cNvSpPr>
          <p:nvPr>
            <p:ph type="title"/>
          </p:nvPr>
        </p:nvSpPr>
        <p:spPr>
          <a:xfrm>
            <a:off x="8215745" y="69563"/>
            <a:ext cx="3946236" cy="1131166"/>
          </a:xfrm>
        </p:spPr>
        <p:txBody>
          <a:bodyPr>
            <a:normAutofit/>
          </a:bodyPr>
          <a:lstStyle/>
          <a:p>
            <a:r>
              <a:rPr lang="en-US" sz="3200" b="1" dirty="0"/>
              <a:t>Medial Plantar Artery: </a:t>
            </a:r>
          </a:p>
        </p:txBody>
      </p:sp>
      <p:sp>
        <p:nvSpPr>
          <p:cNvPr id="11" name="Title 2"/>
          <p:cNvSpPr txBox="1">
            <a:spLocks/>
          </p:cNvSpPr>
          <p:nvPr/>
        </p:nvSpPr>
        <p:spPr>
          <a:xfrm>
            <a:off x="379847" y="19657"/>
            <a:ext cx="3946236" cy="11311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Lateral Plantar Artery: </a:t>
            </a:r>
          </a:p>
        </p:txBody>
      </p:sp>
      <p:pic>
        <p:nvPicPr>
          <p:cNvPr id="12" name="Picture 2" descr="L:\Student Gray\6. Lower limb\F66122-006-f117.jpg"/>
          <p:cNvPicPr>
            <a:picLocks noChangeAspect="1" noChangeArrowheads="1"/>
          </p:cNvPicPr>
          <p:nvPr/>
        </p:nvPicPr>
        <p:blipFill>
          <a:blip r:embed="rId3" cstate="print"/>
          <a:srcRect l="12311" r="13066" b="2873"/>
          <a:stretch>
            <a:fillRect/>
          </a:stretch>
        </p:blipFill>
        <p:spPr>
          <a:xfrm>
            <a:off x="4256808" y="693704"/>
            <a:ext cx="3729182" cy="5611214"/>
          </a:xfrm>
          <a:prstGeom prst="rect">
            <a:avLst/>
          </a:prstGeom>
          <a:ln w="12700">
            <a:solidFill>
              <a:schemeClr val="tx1"/>
            </a:solidFill>
          </a:ln>
        </p:spPr>
      </p:pic>
      <p:sp>
        <p:nvSpPr>
          <p:cNvPr id="6" name="Rounded Rectangle 5"/>
          <p:cNvSpPr/>
          <p:nvPr/>
        </p:nvSpPr>
        <p:spPr>
          <a:xfrm>
            <a:off x="4319157" y="4543047"/>
            <a:ext cx="1006764" cy="674255"/>
          </a:xfrm>
          <a:prstGeom prst="roundRect">
            <a:avLst/>
          </a:prstGeom>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Lateral Plantar artery</a:t>
            </a:r>
          </a:p>
        </p:txBody>
      </p:sp>
      <p:sp>
        <p:nvSpPr>
          <p:cNvPr id="13" name="Rounded Rectangle 12"/>
          <p:cNvSpPr/>
          <p:nvPr/>
        </p:nvSpPr>
        <p:spPr>
          <a:xfrm>
            <a:off x="6966525" y="4656619"/>
            <a:ext cx="1006764" cy="674255"/>
          </a:xfrm>
          <a:prstGeom prst="roundRect">
            <a:avLst/>
          </a:prstGeom>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Medial Plantar artery</a:t>
            </a:r>
          </a:p>
        </p:txBody>
      </p:sp>
      <p:sp>
        <p:nvSpPr>
          <p:cNvPr id="14" name="Rounded Rectangle 13"/>
          <p:cNvSpPr/>
          <p:nvPr/>
        </p:nvSpPr>
        <p:spPr>
          <a:xfrm>
            <a:off x="7167994" y="3556202"/>
            <a:ext cx="842820" cy="580262"/>
          </a:xfrm>
          <a:prstGeom prst="roundRect">
            <a:avLst/>
          </a:prstGeom>
          <a:ln w="28575">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a:t>Deep Plantar Arch</a:t>
            </a:r>
          </a:p>
        </p:txBody>
      </p:sp>
      <p:cxnSp>
        <p:nvCxnSpPr>
          <p:cNvPr id="19" name="Straight Connector 18"/>
          <p:cNvCxnSpPr/>
          <p:nvPr/>
        </p:nvCxnSpPr>
        <p:spPr>
          <a:xfrm flipH="1">
            <a:off x="6096000" y="3779946"/>
            <a:ext cx="1096817" cy="9237"/>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089648" y="3523180"/>
            <a:ext cx="0" cy="266003"/>
          </a:xfrm>
          <a:prstGeom prst="straightConnector1">
            <a:avLst/>
          </a:prstGeom>
          <a:ln w="38100">
            <a:solidFill>
              <a:schemeClr val="accent4">
                <a:lumMod val="60000"/>
                <a:lumOff val="40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24" name="Rounded Rectangle 23"/>
          <p:cNvSpPr/>
          <p:nvPr/>
        </p:nvSpPr>
        <p:spPr>
          <a:xfrm>
            <a:off x="5325921" y="795884"/>
            <a:ext cx="886686" cy="414774"/>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Digital Arteries</a:t>
            </a:r>
          </a:p>
        </p:txBody>
      </p:sp>
      <p:cxnSp>
        <p:nvCxnSpPr>
          <p:cNvPr id="26" name="Straight Connector 25"/>
          <p:cNvCxnSpPr/>
          <p:nvPr/>
        </p:nvCxnSpPr>
        <p:spPr>
          <a:xfrm>
            <a:off x="6197599" y="1210658"/>
            <a:ext cx="0" cy="152831"/>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089648" y="1374721"/>
            <a:ext cx="122959" cy="22171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197599" y="1374724"/>
            <a:ext cx="138546" cy="24233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325921" y="4830616"/>
            <a:ext cx="1089891" cy="92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721183" y="4830616"/>
            <a:ext cx="252270" cy="92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0" name="Picture 3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741" y="6178059"/>
            <a:ext cx="800906" cy="800906"/>
          </a:xfrm>
          <a:prstGeom prst="rect">
            <a:avLst/>
          </a:prstGeom>
        </p:spPr>
      </p:pic>
      <p:sp>
        <p:nvSpPr>
          <p:cNvPr id="41" name="TextBox 40">
            <a:hlinkClick r:id="rId4"/>
          </p:cNvPr>
          <p:cNvSpPr txBox="1"/>
          <p:nvPr/>
        </p:nvSpPr>
        <p:spPr>
          <a:xfrm>
            <a:off x="5688156" y="6415675"/>
            <a:ext cx="1704109" cy="369332"/>
          </a:xfrm>
          <a:prstGeom prst="rect">
            <a:avLst/>
          </a:prstGeom>
          <a:noFill/>
        </p:spPr>
        <p:txBody>
          <a:bodyPr wrap="square" rtlCol="0">
            <a:spAutoFit/>
          </a:bodyPr>
          <a:lstStyle/>
          <a:p>
            <a:r>
              <a:rPr lang="en-US" dirty="0"/>
              <a:t>Helpful video</a:t>
            </a:r>
          </a:p>
        </p:txBody>
      </p:sp>
      <p:sp>
        <p:nvSpPr>
          <p:cNvPr id="22" name="Rounded Rectangle 21"/>
          <p:cNvSpPr/>
          <p:nvPr/>
        </p:nvSpPr>
        <p:spPr>
          <a:xfrm>
            <a:off x="8133628" y="935487"/>
            <a:ext cx="3807691" cy="5477163"/>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9pPr>
          </a:lstStyle>
          <a:p>
            <a:pPr marL="285750" indent="-285750">
              <a:buFont typeface="Arial" panose="020B0604020202020204" pitchFamily="34" charset="0"/>
              <a:buChar char="•"/>
              <a:defRPr/>
            </a:pPr>
            <a:endParaRPr lang="en-US" sz="2000" dirty="0">
              <a:cs typeface="Times New Roman" pitchFamily="18" charset="0"/>
            </a:endParaRPr>
          </a:p>
          <a:p>
            <a:pPr marL="285750" indent="-285750">
              <a:buFont typeface="Arial" panose="020B0604020202020204" pitchFamily="34" charset="0"/>
              <a:buChar char="•"/>
              <a:defRPr/>
            </a:pPr>
            <a:endParaRPr lang="en-US" sz="2000" dirty="0">
              <a:cs typeface="Times New Roman" pitchFamily="18" charset="0"/>
            </a:endParaRPr>
          </a:p>
          <a:p>
            <a:pPr marL="285750" indent="-285750">
              <a:buFont typeface="Arial" panose="020B0604020202020204" pitchFamily="34" charset="0"/>
              <a:buChar char="•"/>
              <a:defRPr/>
            </a:pPr>
            <a:endParaRPr lang="en-US" sz="2000" dirty="0">
              <a:cs typeface="Times New Roman" pitchFamily="18" charset="0"/>
            </a:endParaRPr>
          </a:p>
          <a:p>
            <a:pPr marL="285750" indent="-285750">
              <a:buFont typeface="Arial" panose="020B0604020202020204" pitchFamily="34" charset="0"/>
              <a:buChar char="•"/>
              <a:defRPr/>
            </a:pPr>
            <a:r>
              <a:rPr lang="en-US" sz="1800" dirty="0">
                <a:cs typeface="Times New Roman" pitchFamily="18" charset="0"/>
              </a:rPr>
              <a:t>The </a:t>
            </a:r>
            <a:r>
              <a:rPr lang="en-US" sz="1800" dirty="0">
                <a:solidFill>
                  <a:srgbClr val="FF0000"/>
                </a:solidFill>
                <a:cs typeface="Times New Roman" pitchFamily="18" charset="0"/>
              </a:rPr>
              <a:t>smaller</a:t>
            </a:r>
            <a:r>
              <a:rPr lang="en-US" sz="1800" dirty="0">
                <a:cs typeface="Times New Roman" pitchFamily="18" charset="0"/>
              </a:rPr>
              <a:t> terminal branch of the posterior tibial  artery.</a:t>
            </a:r>
          </a:p>
          <a:p>
            <a:pPr marL="285750" indent="-285750">
              <a:buFont typeface="Arial" panose="020B0604020202020204" pitchFamily="34" charset="0"/>
              <a:buChar char="•"/>
              <a:defRPr/>
            </a:pPr>
            <a:r>
              <a:rPr lang="en-US" sz="1800" dirty="0">
                <a:cs typeface="Times New Roman" pitchFamily="18" charset="0"/>
              </a:rPr>
              <a:t> Arises </a:t>
            </a:r>
            <a:r>
              <a:rPr lang="en-US" sz="1800" b="1" dirty="0">
                <a:cs typeface="Times New Roman" pitchFamily="18" charset="0"/>
              </a:rPr>
              <a:t>beneath</a:t>
            </a:r>
            <a:r>
              <a:rPr lang="en-US" sz="1800" dirty="0">
                <a:cs typeface="Times New Roman" pitchFamily="18" charset="0"/>
              </a:rPr>
              <a:t> </a:t>
            </a:r>
            <a:r>
              <a:rPr lang="en-US" sz="1800" dirty="0">
                <a:solidFill>
                  <a:schemeClr val="accent6"/>
                </a:solidFill>
                <a:cs typeface="Times New Roman" pitchFamily="18" charset="0"/>
              </a:rPr>
              <a:t>the Flexor Retinaculum.</a:t>
            </a:r>
          </a:p>
          <a:p>
            <a:pPr marL="285750" indent="-285750">
              <a:buFont typeface="Arial" panose="020B0604020202020204" pitchFamily="34" charset="0"/>
              <a:buChar char="•"/>
              <a:defRPr/>
            </a:pPr>
            <a:r>
              <a:rPr lang="en-US" sz="1800" dirty="0">
                <a:solidFill>
                  <a:schemeClr val="tx1"/>
                </a:solidFill>
                <a:cs typeface="Times New Roman" pitchFamily="18" charset="0"/>
              </a:rPr>
              <a:t> Ends </a:t>
            </a:r>
            <a:r>
              <a:rPr lang="en-US" sz="1800" dirty="0">
                <a:cs typeface="Times New Roman" pitchFamily="18" charset="0"/>
              </a:rPr>
              <a:t>by supplying the </a:t>
            </a:r>
            <a:r>
              <a:rPr lang="en-US" sz="1800" dirty="0">
                <a:solidFill>
                  <a:schemeClr val="accent6"/>
                </a:solidFill>
                <a:cs typeface="Times New Roman" pitchFamily="18" charset="0"/>
              </a:rPr>
              <a:t>medial side of the big toe.</a:t>
            </a:r>
            <a:r>
              <a:rPr lang="en-US" sz="1800" dirty="0">
                <a:cs typeface="Times New Roman" pitchFamily="18" charset="0"/>
              </a:rPr>
              <a:t>It supplies mainly the muscles of the great toe, and gives most of plantar digital arteries. </a:t>
            </a:r>
          </a:p>
          <a:p>
            <a:pPr marL="285750" indent="-285750">
              <a:buFont typeface="Arial" panose="020B0604020202020204" pitchFamily="34" charset="0"/>
              <a:buChar char="•"/>
              <a:defRPr/>
            </a:pPr>
            <a:r>
              <a:rPr lang="en-US" sz="1800" dirty="0">
                <a:cs typeface="Times New Roman" pitchFamily="18" charset="0"/>
              </a:rPr>
              <a:t>Its superficial branch </a:t>
            </a:r>
            <a:r>
              <a:rPr lang="en-US" sz="1800" b="1" i="1" dirty="0">
                <a:solidFill>
                  <a:schemeClr val="accent6"/>
                </a:solidFill>
                <a:cs typeface="Times New Roman" pitchFamily="18" charset="0"/>
              </a:rPr>
              <a:t>supplies the skin of the medial side of the sole (</a:t>
            </a:r>
            <a:r>
              <a:rPr lang="en-US" sz="1800" dirty="0">
                <a:cs typeface="Times New Roman" pitchFamily="18" charset="0"/>
              </a:rPr>
              <a:t>of the big toe)</a:t>
            </a:r>
            <a:r>
              <a:rPr lang="en-US" sz="1800" b="1" i="1" dirty="0">
                <a:solidFill>
                  <a:srgbClr val="F14124"/>
                </a:solidFill>
                <a:cs typeface="Times New Roman" pitchFamily="18" charset="0"/>
              </a:rPr>
              <a:t>.</a:t>
            </a:r>
            <a:endParaRPr lang="en-US" sz="1800" b="1" i="1" dirty="0">
              <a:solidFill>
                <a:schemeClr val="accent6"/>
              </a:solidFill>
              <a:cs typeface="Times New Roman" pitchFamily="18" charset="0"/>
            </a:endParaRPr>
          </a:p>
          <a:p>
            <a:pPr marL="285750" indent="-285750">
              <a:buFont typeface="Arial" panose="020B0604020202020204" pitchFamily="34" charset="0"/>
              <a:buChar char="•"/>
              <a:defRPr/>
            </a:pPr>
            <a:r>
              <a:rPr lang="en-US" sz="1800" b="1" i="1" dirty="0">
                <a:solidFill>
                  <a:schemeClr val="tx1"/>
                </a:solidFill>
                <a:cs typeface="Times New Roman" pitchFamily="18" charset="0"/>
              </a:rPr>
              <a:t> </a:t>
            </a:r>
            <a:r>
              <a:rPr lang="en-US" sz="1800" b="1" i="1" dirty="0">
                <a:solidFill>
                  <a:schemeClr val="accent6"/>
                </a:solidFill>
                <a:cs typeface="Times New Roman" pitchFamily="18" charset="0"/>
              </a:rPr>
              <a:t>Branches:</a:t>
            </a:r>
            <a:r>
              <a:rPr lang="en-US" sz="1800" b="1" i="1" dirty="0">
                <a:solidFill>
                  <a:schemeClr val="tx1"/>
                </a:solidFill>
                <a:cs typeface="Times New Roman" pitchFamily="18" charset="0"/>
              </a:rPr>
              <a:t> </a:t>
            </a:r>
            <a:r>
              <a:rPr lang="en-US" sz="1800" dirty="0">
                <a:cs typeface="Times New Roman" pitchFamily="18" charset="0"/>
              </a:rPr>
              <a:t>Muscular, Articular and Cutaneous.</a:t>
            </a:r>
          </a:p>
          <a:p>
            <a:pPr marL="285750" indent="-285750">
              <a:buFont typeface="Arial" panose="020B0604020202020204" pitchFamily="34" charset="0"/>
              <a:buChar char="•"/>
              <a:defRPr/>
            </a:pPr>
            <a:endParaRPr lang="en-US" sz="2000" dirty="0">
              <a:cs typeface="Times New Roman" pitchFamily="18" charset="0"/>
            </a:endParaRPr>
          </a:p>
          <a:p>
            <a:pPr>
              <a:defRPr/>
            </a:pPr>
            <a:endParaRPr lang="en-US" sz="2000" dirty="0">
              <a:cs typeface="Times New Roman" pitchFamily="18" charset="0"/>
            </a:endParaRPr>
          </a:p>
          <a:p>
            <a:pPr marL="285750" indent="-285750">
              <a:buFont typeface="Arial" panose="020B0604020202020204" pitchFamily="34" charset="0"/>
              <a:buChar char="•"/>
              <a:defRPr/>
            </a:pPr>
            <a:endParaRPr lang="en-US" sz="2000" dirty="0">
              <a:cs typeface="Times New Roman" pitchFamily="18" charset="0"/>
            </a:endParaRPr>
          </a:p>
          <a:p>
            <a:pPr>
              <a:defRPr/>
            </a:pPr>
            <a:endParaRPr lang="en-US" sz="2000" dirty="0">
              <a:cs typeface="Times New Roman" pitchFamily="18" charset="0"/>
            </a:endParaRPr>
          </a:p>
        </p:txBody>
      </p:sp>
      <p:sp>
        <p:nvSpPr>
          <p:cNvPr id="23" name="Rounded Rectangle 22"/>
          <p:cNvSpPr/>
          <p:nvPr/>
        </p:nvSpPr>
        <p:spPr>
          <a:xfrm>
            <a:off x="250681" y="859863"/>
            <a:ext cx="3806825" cy="5848943"/>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9pPr>
          </a:lstStyle>
          <a:p>
            <a:pPr marL="285750" indent="-285750">
              <a:buFont typeface="Arial" panose="020B0604020202020204" pitchFamily="34" charset="0"/>
              <a:buChar char="•"/>
              <a:defRPr/>
            </a:pPr>
            <a:endParaRPr lang="en-US" sz="1800" dirty="0"/>
          </a:p>
          <a:p>
            <a:pPr marL="285750" indent="-285750">
              <a:buFont typeface="Arial" panose="020B0604020202020204" pitchFamily="34" charset="0"/>
              <a:buChar char="•"/>
              <a:defRPr/>
            </a:pPr>
            <a:endParaRPr lang="en-US" sz="1800" dirty="0">
              <a:solidFill>
                <a:srgbClr val="FF0000"/>
              </a:solidFill>
              <a:cs typeface="Times New Roman" pitchFamily="18" charset="0"/>
            </a:endParaRPr>
          </a:p>
          <a:p>
            <a:pPr marL="285750" indent="-285750">
              <a:buFont typeface="Arial" panose="020B0604020202020204" pitchFamily="34" charset="0"/>
              <a:buChar char="•"/>
              <a:defRPr/>
            </a:pPr>
            <a:endParaRPr lang="en-US" sz="1800" dirty="0">
              <a:solidFill>
                <a:srgbClr val="FF0000"/>
              </a:solidFill>
              <a:cs typeface="Times New Roman" pitchFamily="18" charset="0"/>
            </a:endParaRPr>
          </a:p>
          <a:p>
            <a:pPr marL="285750" indent="-285750">
              <a:buFont typeface="Arial" panose="020B0604020202020204" pitchFamily="34" charset="0"/>
              <a:buChar char="•"/>
              <a:defRPr/>
            </a:pPr>
            <a:endParaRPr lang="en-US" sz="1800" dirty="0">
              <a:solidFill>
                <a:srgbClr val="FF0000"/>
              </a:solidFill>
              <a:cs typeface="Times New Roman" pitchFamily="18" charset="0"/>
            </a:endParaRPr>
          </a:p>
          <a:p>
            <a:pPr marL="285750" indent="-285750">
              <a:buFont typeface="Arial" panose="020B0604020202020204" pitchFamily="34" charset="0"/>
              <a:buChar char="•"/>
              <a:defRPr/>
            </a:pPr>
            <a:endParaRPr lang="en-US" sz="1800" dirty="0">
              <a:solidFill>
                <a:srgbClr val="FF0000"/>
              </a:solidFill>
              <a:cs typeface="Times New Roman" pitchFamily="18" charset="0"/>
            </a:endParaRPr>
          </a:p>
          <a:p>
            <a:pPr marL="285750" indent="-285750">
              <a:buFont typeface="Arial" panose="020B0604020202020204" pitchFamily="34" charset="0"/>
              <a:buChar char="•"/>
              <a:defRPr/>
            </a:pPr>
            <a:endParaRPr lang="en-US" sz="2000" dirty="0">
              <a:solidFill>
                <a:schemeClr val="tx1"/>
              </a:solidFill>
              <a:cs typeface="Times New Roman" pitchFamily="18" charset="0"/>
            </a:endParaRPr>
          </a:p>
          <a:p>
            <a:pPr marL="285750" indent="-285750">
              <a:buFont typeface="Arial" panose="020B0604020202020204" pitchFamily="34" charset="0"/>
              <a:buChar char="•"/>
              <a:defRPr/>
            </a:pPr>
            <a:endParaRPr lang="en-US" sz="2000" dirty="0">
              <a:solidFill>
                <a:schemeClr val="tx1"/>
              </a:solidFill>
              <a:cs typeface="Times New Roman" pitchFamily="18" charset="0"/>
            </a:endParaRPr>
          </a:p>
          <a:p>
            <a:pPr marL="285750" indent="-285750">
              <a:buFont typeface="Arial" panose="020B0604020202020204" pitchFamily="34" charset="0"/>
              <a:buChar char="•"/>
              <a:defRPr/>
            </a:pPr>
            <a:r>
              <a:rPr lang="en-US" sz="1800" dirty="0">
                <a:solidFill>
                  <a:schemeClr val="tx1"/>
                </a:solidFill>
                <a:cs typeface="Times New Roman" pitchFamily="18" charset="0"/>
              </a:rPr>
              <a:t>The </a:t>
            </a:r>
            <a:r>
              <a:rPr lang="en-US" sz="1800" b="1" i="1" dirty="0">
                <a:solidFill>
                  <a:srgbClr val="FF0000"/>
                </a:solidFill>
                <a:cs typeface="Times New Roman" pitchFamily="18" charset="0"/>
              </a:rPr>
              <a:t>larger</a:t>
            </a:r>
            <a:r>
              <a:rPr lang="en-US" sz="1800" dirty="0">
                <a:cs typeface="Times New Roman" pitchFamily="18" charset="0"/>
              </a:rPr>
              <a:t> terminal branch of the posterior </a:t>
            </a:r>
            <a:r>
              <a:rPr lang="en-US" sz="1800" dirty="0" err="1">
                <a:cs typeface="Times New Roman" pitchFamily="18" charset="0"/>
              </a:rPr>
              <a:t>tibial</a:t>
            </a:r>
            <a:r>
              <a:rPr lang="en-US" sz="1800" dirty="0">
                <a:cs typeface="Times New Roman" pitchFamily="18" charset="0"/>
              </a:rPr>
              <a:t>  artery. </a:t>
            </a:r>
          </a:p>
          <a:p>
            <a:pPr marL="342900" indent="-342900">
              <a:buFont typeface="Arial" panose="020B0604020202020204" pitchFamily="34" charset="0"/>
              <a:buChar char="•"/>
              <a:defRPr/>
            </a:pPr>
            <a:r>
              <a:rPr lang="en-US" sz="1800" b="1" i="1" dirty="0">
                <a:solidFill>
                  <a:schemeClr val="accent6"/>
                </a:solidFill>
                <a:cs typeface="Times New Roman" pitchFamily="18" charset="0"/>
              </a:rPr>
              <a:t>At the base of the 5</a:t>
            </a:r>
            <a:r>
              <a:rPr lang="en-US" sz="1800" b="1" i="1" baseline="30000" dirty="0">
                <a:solidFill>
                  <a:schemeClr val="accent6"/>
                </a:solidFill>
                <a:cs typeface="Times New Roman" pitchFamily="18" charset="0"/>
              </a:rPr>
              <a:t>th</a:t>
            </a:r>
            <a:r>
              <a:rPr lang="en-US" sz="1800" b="1" i="1" dirty="0">
                <a:solidFill>
                  <a:schemeClr val="accent6"/>
                </a:solidFill>
                <a:cs typeface="Times New Roman" pitchFamily="18" charset="0"/>
              </a:rPr>
              <a:t> metatarsal bone,</a:t>
            </a:r>
            <a:r>
              <a:rPr lang="en-US" sz="1800" dirty="0">
                <a:cs typeface="Times New Roman" pitchFamily="18" charset="0"/>
              </a:rPr>
              <a:t> it curves </a:t>
            </a:r>
            <a:r>
              <a:rPr lang="en-US" sz="1800" b="1" i="1" dirty="0">
                <a:cs typeface="Times New Roman" pitchFamily="18" charset="0"/>
              </a:rPr>
              <a:t>medially </a:t>
            </a:r>
            <a:r>
              <a:rPr lang="en-US" sz="1800" dirty="0">
                <a:cs typeface="Times New Roman" pitchFamily="18" charset="0"/>
              </a:rPr>
              <a:t>to form  the </a:t>
            </a:r>
            <a:r>
              <a:rPr lang="en-US" sz="1800" dirty="0">
                <a:solidFill>
                  <a:schemeClr val="accent6"/>
                </a:solidFill>
                <a:cs typeface="Times New Roman" pitchFamily="18" charset="0"/>
              </a:rPr>
              <a:t>Plantar Arch</a:t>
            </a:r>
            <a:r>
              <a:rPr lang="en-US" sz="1800" dirty="0">
                <a:solidFill>
                  <a:schemeClr val="accent4">
                    <a:lumMod val="60000"/>
                    <a:lumOff val="40000"/>
                  </a:schemeClr>
                </a:solidFill>
                <a:cs typeface="Times New Roman" pitchFamily="18" charset="0"/>
              </a:rPr>
              <a:t>.</a:t>
            </a:r>
          </a:p>
          <a:p>
            <a:pPr marL="342900" indent="-342900">
              <a:buFont typeface="Arial" panose="020B0604020202020204" pitchFamily="34" charset="0"/>
              <a:buChar char="•"/>
              <a:defRPr/>
            </a:pPr>
            <a:r>
              <a:rPr lang="en-US" sz="1800" dirty="0">
                <a:cs typeface="Times New Roman" pitchFamily="18" charset="0"/>
              </a:rPr>
              <a:t>Which Joins the </a:t>
            </a:r>
            <a:r>
              <a:rPr lang="en-US" sz="1800" i="1" dirty="0">
                <a:solidFill>
                  <a:schemeClr val="accent6"/>
                </a:solidFill>
                <a:cs typeface="Times New Roman" pitchFamily="18" charset="0"/>
              </a:rPr>
              <a:t>Dorsalis pedis</a:t>
            </a:r>
            <a:r>
              <a:rPr lang="en-US" sz="1800" dirty="0">
                <a:cs typeface="Times New Roman" pitchFamily="18" charset="0"/>
              </a:rPr>
              <a:t> artery at the proximal end of the </a:t>
            </a:r>
            <a:r>
              <a:rPr lang="en-US" sz="1800" dirty="0">
                <a:solidFill>
                  <a:schemeClr val="tx1"/>
                </a:solidFill>
                <a:cs typeface="Times New Roman" pitchFamily="18" charset="0"/>
              </a:rPr>
              <a:t>1</a:t>
            </a:r>
            <a:r>
              <a:rPr lang="en-US" sz="1800" baseline="30000" dirty="0">
                <a:solidFill>
                  <a:schemeClr val="tx1"/>
                </a:solidFill>
                <a:cs typeface="Times New Roman" pitchFamily="18" charset="0"/>
              </a:rPr>
              <a:t>st</a:t>
            </a:r>
            <a:r>
              <a:rPr lang="en-US" sz="1800" dirty="0">
                <a:solidFill>
                  <a:schemeClr val="tx1"/>
                </a:solidFill>
                <a:cs typeface="Times New Roman" pitchFamily="18" charset="0"/>
              </a:rPr>
              <a:t>   </a:t>
            </a:r>
            <a:r>
              <a:rPr lang="en-US" sz="1800" dirty="0" err="1">
                <a:solidFill>
                  <a:schemeClr val="tx1"/>
                </a:solidFill>
                <a:cs typeface="Times New Roman" pitchFamily="18" charset="0"/>
              </a:rPr>
              <a:t>intermetatarsal</a:t>
            </a:r>
            <a:r>
              <a:rPr lang="en-US" sz="1800" dirty="0">
                <a:solidFill>
                  <a:schemeClr val="tx1"/>
                </a:solidFill>
                <a:cs typeface="Times New Roman" pitchFamily="18" charset="0"/>
              </a:rPr>
              <a:t> space</a:t>
            </a:r>
            <a:r>
              <a:rPr lang="en-US" sz="1800" dirty="0">
                <a:cs typeface="Times New Roman" pitchFamily="18" charset="0"/>
              </a:rPr>
              <a:t>. </a:t>
            </a:r>
          </a:p>
          <a:p>
            <a:pPr marL="342900" indent="-342900">
              <a:buFont typeface="Arial" panose="020B0604020202020204" pitchFamily="34" charset="0"/>
              <a:buChar char="•"/>
              <a:defRPr/>
            </a:pPr>
            <a:r>
              <a:rPr lang="en-US" sz="1600" dirty="0">
                <a:solidFill>
                  <a:schemeClr val="tx1"/>
                </a:solidFill>
                <a:cs typeface="Times New Roman" pitchFamily="18" charset="0"/>
              </a:rPr>
              <a:t>Plantar arch is completed by </a:t>
            </a:r>
            <a:r>
              <a:rPr lang="en-US" sz="1600" i="1" dirty="0">
                <a:solidFill>
                  <a:schemeClr val="accent6"/>
                </a:solidFill>
                <a:cs typeface="Times New Roman" pitchFamily="18" charset="0"/>
              </a:rPr>
              <a:t>lateral plantar artery </a:t>
            </a:r>
            <a:r>
              <a:rPr lang="en-US" sz="1600" i="1" dirty="0">
                <a:solidFill>
                  <a:schemeClr val="tx1"/>
                </a:solidFill>
                <a:cs typeface="Times New Roman" pitchFamily="18" charset="0"/>
              </a:rPr>
              <a:t>and</a:t>
            </a:r>
            <a:r>
              <a:rPr lang="en-US" sz="1600" i="1" dirty="0">
                <a:solidFill>
                  <a:schemeClr val="accent6"/>
                </a:solidFill>
                <a:cs typeface="Times New Roman" pitchFamily="18" charset="0"/>
              </a:rPr>
              <a:t> </a:t>
            </a:r>
            <a:r>
              <a:rPr lang="en-US" sz="1600" dirty="0">
                <a:cs typeface="Times New Roman" pitchFamily="18" charset="0"/>
              </a:rPr>
              <a:t> branch from </a:t>
            </a:r>
            <a:r>
              <a:rPr lang="en-US" sz="1600" i="1" dirty="0">
                <a:solidFill>
                  <a:srgbClr val="F14124"/>
                </a:solidFill>
                <a:cs typeface="Times New Roman" pitchFamily="18" charset="0"/>
              </a:rPr>
              <a:t>dorsalis</a:t>
            </a:r>
            <a:r>
              <a:rPr lang="en-US" sz="1600" i="1" dirty="0">
                <a:solidFill>
                  <a:schemeClr val="accent6"/>
                </a:solidFill>
                <a:cs typeface="Times New Roman" pitchFamily="18" charset="0"/>
              </a:rPr>
              <a:t> pedis artery. </a:t>
            </a:r>
          </a:p>
          <a:p>
            <a:pPr marL="342900" indent="-342900">
              <a:buFont typeface="Arial" panose="020B0604020202020204" pitchFamily="34" charset="0"/>
              <a:buChar char="•"/>
              <a:defRPr/>
            </a:pPr>
            <a:r>
              <a:rPr lang="en-US" sz="1800" dirty="0">
                <a:cs typeface="Times New Roman" pitchFamily="18" charset="0"/>
              </a:rPr>
              <a:t>Branches: Muscular, Articular and Cutaneous.</a:t>
            </a:r>
          </a:p>
          <a:p>
            <a:pPr marL="342900" indent="-342900">
              <a:buFont typeface="Arial" panose="020B0604020202020204" pitchFamily="34" charset="0"/>
              <a:buChar char="•"/>
              <a:defRPr/>
            </a:pPr>
            <a:r>
              <a:rPr lang="en-US" sz="1800" dirty="0">
                <a:solidFill>
                  <a:schemeClr val="tx1"/>
                </a:solidFill>
                <a:cs typeface="Times New Roman" pitchFamily="18" charset="0"/>
              </a:rPr>
              <a:t>The Plantar Arch gives Plantar </a:t>
            </a:r>
            <a:r>
              <a:rPr lang="en-US" sz="1800" dirty="0">
                <a:solidFill>
                  <a:schemeClr val="accent6"/>
                </a:solidFill>
                <a:cs typeface="Times New Roman" pitchFamily="18" charset="0"/>
              </a:rPr>
              <a:t>Digital Arteries</a:t>
            </a:r>
            <a:r>
              <a:rPr lang="en-US" sz="1800" dirty="0">
                <a:solidFill>
                  <a:schemeClr val="tx1"/>
                </a:solidFill>
                <a:cs typeface="Times New Roman" pitchFamily="18" charset="0"/>
              </a:rPr>
              <a:t>. +</a:t>
            </a:r>
            <a:r>
              <a:rPr lang="en-US" sz="1800" dirty="0">
                <a:solidFill>
                  <a:srgbClr val="92D050"/>
                </a:solidFill>
                <a:cs typeface="Times New Roman" pitchFamily="18" charset="0"/>
              </a:rPr>
              <a:t> planter </a:t>
            </a:r>
            <a:r>
              <a:rPr lang="en-US" sz="1800" dirty="0" err="1">
                <a:solidFill>
                  <a:srgbClr val="92D050"/>
                </a:solidFill>
                <a:cs typeface="Times New Roman" pitchFamily="18" charset="0"/>
              </a:rPr>
              <a:t>metatarsel</a:t>
            </a:r>
            <a:endParaRPr lang="en-US" sz="1800" dirty="0">
              <a:solidFill>
                <a:srgbClr val="92D050"/>
              </a:solidFill>
              <a:cs typeface="Times New Roman" pitchFamily="18" charset="0"/>
            </a:endParaRPr>
          </a:p>
          <a:p>
            <a:pPr marL="342900" indent="-342900">
              <a:buFont typeface="Arial" panose="020B0604020202020204" pitchFamily="34" charset="0"/>
              <a:buChar char="•"/>
              <a:defRPr/>
            </a:pPr>
            <a:r>
              <a:rPr lang="en-US" sz="1800" dirty="0">
                <a:cs typeface="Times New Roman" pitchFamily="18" charset="0"/>
              </a:rPr>
              <a:t>The arch supplies the skin, fascia and muscles in the sole and plantar digital arteries to the adjacent digits .</a:t>
            </a:r>
          </a:p>
          <a:p>
            <a:pPr marL="342900" indent="-342900">
              <a:buFont typeface="Arial" panose="020B0604020202020204" pitchFamily="34" charset="0"/>
              <a:buChar char="•"/>
              <a:defRPr/>
            </a:pPr>
            <a:endParaRPr lang="en-US" sz="2000" dirty="0">
              <a:solidFill>
                <a:schemeClr val="tx1"/>
              </a:solidFill>
            </a:endParaRPr>
          </a:p>
          <a:p>
            <a:pPr marL="342900" indent="-342900">
              <a:buFont typeface="Arial" panose="020B0604020202020204" pitchFamily="34" charset="0"/>
              <a:buChar char="•"/>
              <a:defRPr/>
            </a:pPr>
            <a:endParaRPr lang="en-US" sz="2000" dirty="0">
              <a:cs typeface="Times New Roman" pitchFamily="18" charset="0"/>
            </a:endParaRPr>
          </a:p>
          <a:p>
            <a:pPr marL="342900" indent="-342900">
              <a:buFont typeface="Arial" panose="020B0604020202020204" pitchFamily="34" charset="0"/>
              <a:buChar char="•"/>
              <a:defRPr/>
            </a:pPr>
            <a:endParaRPr lang="en-US" sz="2000" dirty="0">
              <a:cs typeface="Times New Roman" pitchFamily="18" charset="0"/>
            </a:endParaRPr>
          </a:p>
          <a:p>
            <a:pPr marL="342900" indent="-342900">
              <a:buFont typeface="Arial" panose="020B0604020202020204" pitchFamily="34" charset="0"/>
              <a:buChar char="•"/>
              <a:defRPr/>
            </a:pPr>
            <a:endParaRPr lang="en-US" sz="2000" dirty="0">
              <a:solidFill>
                <a:srgbClr val="000000"/>
              </a:solidFill>
              <a:cs typeface="Times New Roman" pitchFamily="18" charset="0"/>
            </a:endParaRPr>
          </a:p>
          <a:p>
            <a:pPr marL="285750" indent="-285750">
              <a:buFont typeface="Arial" panose="020B0604020202020204" pitchFamily="34" charset="0"/>
              <a:buChar char="•"/>
              <a:defRPr/>
            </a:pPr>
            <a:endParaRPr lang="en-US" sz="2000" dirty="0">
              <a:solidFill>
                <a:srgbClr val="FF0000"/>
              </a:solidFill>
              <a:cs typeface="Times New Roman" pitchFamily="18" charset="0"/>
            </a:endParaRPr>
          </a:p>
          <a:p>
            <a:pPr marL="285750" indent="-285750">
              <a:buFont typeface="Arial" panose="020B0604020202020204" pitchFamily="34" charset="0"/>
              <a:buChar char="•"/>
              <a:defRPr/>
            </a:pPr>
            <a:endParaRPr lang="en-US" sz="2000" dirty="0">
              <a:solidFill>
                <a:srgbClr val="000000"/>
              </a:solidFill>
              <a:cs typeface="Times New Roman" pitchFamily="18" charset="0"/>
            </a:endParaRPr>
          </a:p>
        </p:txBody>
      </p:sp>
      <p:sp>
        <p:nvSpPr>
          <p:cNvPr id="2" name="مستطيل 1"/>
          <p:cNvSpPr/>
          <p:nvPr/>
        </p:nvSpPr>
        <p:spPr>
          <a:xfrm>
            <a:off x="8245300" y="6364131"/>
            <a:ext cx="6096000" cy="523220"/>
          </a:xfrm>
          <a:prstGeom prst="rect">
            <a:avLst/>
          </a:prstGeom>
        </p:spPr>
        <p:txBody>
          <a:bodyPr>
            <a:spAutoFit/>
          </a:bodyPr>
          <a:lstStyle/>
          <a:p>
            <a:r>
              <a:rPr lang="en-US" dirty="0">
                <a:solidFill>
                  <a:srgbClr val="92D050"/>
                </a:solidFill>
                <a:latin typeface="Calibri Light"/>
              </a:rPr>
              <a:t>Remember: </a:t>
            </a:r>
            <a:r>
              <a:rPr lang="en-US" dirty="0" err="1">
                <a:solidFill>
                  <a:srgbClr val="92D050"/>
                </a:solidFill>
                <a:latin typeface="Calibri Light"/>
              </a:rPr>
              <a:t>Arcuate</a:t>
            </a:r>
            <a:r>
              <a:rPr lang="en-US" dirty="0">
                <a:solidFill>
                  <a:srgbClr val="92D050"/>
                </a:solidFill>
                <a:latin typeface="Calibri Light"/>
              </a:rPr>
              <a:t> arch in the dorsum of foot</a:t>
            </a:r>
          </a:p>
          <a:p>
            <a:r>
              <a:rPr lang="en-US" dirty="0">
                <a:solidFill>
                  <a:srgbClr val="92D050"/>
                </a:solidFill>
                <a:latin typeface="Calibri Light"/>
              </a:rPr>
              <a:t>                      Plantar arch</a:t>
            </a:r>
            <a:r>
              <a:rPr lang="en-US" dirty="0"/>
              <a:t> </a:t>
            </a:r>
            <a:r>
              <a:rPr lang="en-US" dirty="0">
                <a:solidFill>
                  <a:srgbClr val="92D050"/>
                </a:solidFill>
                <a:latin typeface="Calibri Light"/>
              </a:rPr>
              <a:t>In the sole of foot</a:t>
            </a:r>
          </a:p>
        </p:txBody>
      </p:sp>
    </p:spTree>
    <p:extLst>
      <p:ext uri="{BB962C8B-B14F-4D97-AF65-F5344CB8AC3E}">
        <p14:creationId xmlns:p14="http://schemas.microsoft.com/office/powerpoint/2010/main" val="2282080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701"/>
            <a:ext cx="10161263" cy="707886"/>
          </a:xfrm>
          <a:prstGeom prst="rect">
            <a:avLst/>
          </a:prstGeom>
          <a:noFill/>
        </p:spPr>
        <p:txBody>
          <a:bodyPr wrap="square" rtlCol="0">
            <a:spAutoFit/>
          </a:bodyPr>
          <a:lstStyle/>
          <a:p>
            <a:r>
              <a:rPr lang="en-US" sz="4000" b="1" dirty="0">
                <a:solidFill>
                  <a:schemeClr val="tx1"/>
                </a:solidFill>
                <a:latin typeface="+mj-lt"/>
              </a:rPr>
              <a:t>Arterial Anastomosis:</a:t>
            </a:r>
          </a:p>
        </p:txBody>
      </p:sp>
      <p:pic>
        <p:nvPicPr>
          <p:cNvPr id="5" name="Picture 4" descr="L:\Student Gray\6. Lower limb\F66122-006-f049.jpg"/>
          <p:cNvPicPr>
            <a:picLocks noChangeAspect="1" noChangeArrowheads="1"/>
          </p:cNvPicPr>
          <p:nvPr/>
        </p:nvPicPr>
        <p:blipFill rotWithShape="1">
          <a:blip r:embed="rId2" cstate="print"/>
          <a:srcRect l="14543" r="15144" b="25960"/>
          <a:stretch/>
        </p:blipFill>
        <p:spPr>
          <a:xfrm>
            <a:off x="668603" y="2971300"/>
            <a:ext cx="3029683" cy="2521907"/>
          </a:xfrm>
          <a:prstGeom prst="rect">
            <a:avLst/>
          </a:prstGeom>
          <a:ln w="28575">
            <a:solidFill>
              <a:schemeClr val="tx1"/>
            </a:solidFill>
          </a:ln>
        </p:spPr>
      </p:pic>
      <p:sp>
        <p:nvSpPr>
          <p:cNvPr id="6" name="Rectangle 5"/>
          <p:cNvSpPr/>
          <p:nvPr/>
        </p:nvSpPr>
        <p:spPr>
          <a:xfrm>
            <a:off x="-280712" y="1058748"/>
            <a:ext cx="4881738" cy="646331"/>
          </a:xfrm>
          <a:prstGeom prst="rect">
            <a:avLst/>
          </a:prstGeom>
        </p:spPr>
        <p:txBody>
          <a:bodyPr wrap="square">
            <a:spAutoFit/>
          </a:bodyPr>
          <a:lstStyle/>
          <a:p>
            <a:pPr algn="ctr"/>
            <a:r>
              <a:rPr lang="en-US" sz="1800" b="1" dirty="0">
                <a:solidFill>
                  <a:srgbClr val="FF0000"/>
                </a:solidFill>
                <a:latin typeface="+mn-lt"/>
              </a:rPr>
              <a:t>TROCHANTERIC </a:t>
            </a:r>
          </a:p>
          <a:p>
            <a:pPr algn="ctr"/>
            <a:r>
              <a:rPr lang="en-US" sz="1800" dirty="0">
                <a:latin typeface="+mn-lt"/>
              </a:rPr>
              <a:t>(supplies the head and neck of femur)</a:t>
            </a:r>
            <a:r>
              <a:rPr lang="ar-SA" sz="1200" b="1" i="1" dirty="0">
                <a:solidFill>
                  <a:schemeClr val="bg1">
                    <a:lumMod val="50000"/>
                  </a:schemeClr>
                </a:solidFill>
                <a:latin typeface="+mn-lt"/>
              </a:rPr>
              <a:t>هنا</a:t>
            </a:r>
            <a:r>
              <a:rPr lang="ar-SA" sz="1200" dirty="0">
                <a:latin typeface="+mn-lt"/>
              </a:rPr>
              <a:t> </a:t>
            </a:r>
            <a:r>
              <a:rPr lang="ar-SA" sz="1200" b="1" i="1" dirty="0">
                <a:solidFill>
                  <a:schemeClr val="bg1">
                    <a:lumMod val="50000"/>
                  </a:schemeClr>
                </a:solidFill>
                <a:latin typeface="+mn-lt"/>
              </a:rPr>
              <a:t>أهميته</a:t>
            </a:r>
            <a:endParaRPr lang="en-US" sz="1800" b="1" i="1" dirty="0">
              <a:solidFill>
                <a:schemeClr val="bg1">
                  <a:lumMod val="50000"/>
                </a:schemeClr>
              </a:solidFill>
              <a:latin typeface="+mn-lt"/>
            </a:endParaRPr>
          </a:p>
        </p:txBody>
      </p:sp>
      <p:pic>
        <p:nvPicPr>
          <p:cNvPr id="7" name="Picture 2" descr="L:\Student Gray\6. Lower limb\F66122-006-f076.jpg"/>
          <p:cNvPicPr>
            <a:picLocks noChangeAspect="1" noChangeArrowheads="1"/>
          </p:cNvPicPr>
          <p:nvPr/>
        </p:nvPicPr>
        <p:blipFill rotWithShape="1">
          <a:blip r:embed="rId3" cstate="print"/>
          <a:srcRect l="16831" t="25225" r="16630" b="4008"/>
          <a:stretch/>
        </p:blipFill>
        <p:spPr bwMode="auto">
          <a:xfrm>
            <a:off x="4694943" y="2406111"/>
            <a:ext cx="2870200" cy="2752610"/>
          </a:xfrm>
          <a:prstGeom prst="rect">
            <a:avLst/>
          </a:prstGeom>
          <a:noFill/>
          <a:ln w="28575">
            <a:solidFill>
              <a:schemeClr val="tx1"/>
            </a:solidFill>
            <a:miter lim="800000"/>
            <a:headEnd/>
            <a:tailEnd/>
          </a:ln>
        </p:spPr>
      </p:pic>
      <p:sp>
        <p:nvSpPr>
          <p:cNvPr id="8" name="Rectangle 7"/>
          <p:cNvSpPr/>
          <p:nvPr/>
        </p:nvSpPr>
        <p:spPr>
          <a:xfrm>
            <a:off x="4259220" y="1001780"/>
            <a:ext cx="3553058" cy="1292662"/>
          </a:xfrm>
          <a:prstGeom prst="rect">
            <a:avLst/>
          </a:prstGeom>
        </p:spPr>
        <p:txBody>
          <a:bodyPr wrap="square">
            <a:spAutoFit/>
          </a:bodyPr>
          <a:lstStyle/>
          <a:p>
            <a:pPr algn="ctr"/>
            <a:r>
              <a:rPr lang="en-US" sz="1800" b="1" dirty="0" err="1">
                <a:solidFill>
                  <a:srgbClr val="FF0000"/>
                </a:solidFill>
                <a:cs typeface="Times New Roman" pitchFamily="18" charset="0"/>
              </a:rPr>
              <a:t>Genicular</a:t>
            </a:r>
            <a:r>
              <a:rPr lang="en-US" sz="1800" b="1" dirty="0">
                <a:solidFill>
                  <a:srgbClr val="FF0000"/>
                </a:solidFill>
                <a:cs typeface="Times New Roman" pitchFamily="18" charset="0"/>
              </a:rPr>
              <a:t> Anastomosis:</a:t>
            </a:r>
            <a:endParaRPr lang="en-US" sz="1800" b="1" dirty="0">
              <a:solidFill>
                <a:srgbClr val="FF0000"/>
              </a:solidFill>
              <a:latin typeface="+mn-lt"/>
            </a:endParaRPr>
          </a:p>
          <a:p>
            <a:pPr algn="ctr"/>
            <a:r>
              <a:rPr lang="en-US" sz="1800" dirty="0">
                <a:solidFill>
                  <a:schemeClr val="tx1"/>
                </a:solidFill>
                <a:latin typeface="+mn-lt"/>
              </a:rPr>
              <a:t>Around the knee</a:t>
            </a:r>
          </a:p>
          <a:p>
            <a:pPr algn="ctr"/>
            <a:r>
              <a:rPr lang="ar-SA" sz="1200" dirty="0">
                <a:solidFill>
                  <a:schemeClr val="bg1">
                    <a:lumMod val="50000"/>
                  </a:schemeClr>
                </a:solidFill>
                <a:cs typeface="Times New Roman" pitchFamily="18" charset="0"/>
              </a:rPr>
              <a:t>أهميتها</a:t>
            </a:r>
            <a:r>
              <a:rPr lang="ar-SA" sz="1200" dirty="0">
                <a:cs typeface="Times New Roman" pitchFamily="18" charset="0"/>
              </a:rPr>
              <a:t>   </a:t>
            </a:r>
            <a:r>
              <a:rPr lang="en-US" dirty="0">
                <a:cs typeface="Times New Roman" pitchFamily="18" charset="0"/>
              </a:rPr>
              <a:t>It compensates</a:t>
            </a:r>
            <a:r>
              <a:rPr lang="en-US" dirty="0">
                <a:solidFill>
                  <a:schemeClr val="bg1">
                    <a:lumMod val="50000"/>
                  </a:schemeClr>
                </a:solidFill>
                <a:cs typeface="Times New Roman" pitchFamily="18" charset="0"/>
              </a:rPr>
              <a:t> </a:t>
            </a:r>
            <a:r>
              <a:rPr lang="en-US" dirty="0">
                <a:solidFill>
                  <a:schemeClr val="tx1"/>
                </a:solidFill>
                <a:cs typeface="Times New Roman" pitchFamily="18" charset="0"/>
              </a:rPr>
              <a:t>for</a:t>
            </a:r>
            <a:r>
              <a:rPr lang="en-US" dirty="0">
                <a:cs typeface="Times New Roman" pitchFamily="18" charset="0"/>
              </a:rPr>
              <a:t> the narrowing of the Popliteal artery during prolonged flexion of the knee.</a:t>
            </a:r>
            <a:endParaRPr lang="en-US" dirty="0">
              <a:solidFill>
                <a:schemeClr val="tx1"/>
              </a:solidFill>
              <a:latin typeface="+mn-lt"/>
            </a:endParaRPr>
          </a:p>
        </p:txBody>
      </p:sp>
      <p:sp>
        <p:nvSpPr>
          <p:cNvPr id="10" name="Rectangle 9"/>
          <p:cNvSpPr/>
          <p:nvPr/>
        </p:nvSpPr>
        <p:spPr>
          <a:xfrm>
            <a:off x="7755611" y="933350"/>
            <a:ext cx="4140200" cy="1277273"/>
          </a:xfrm>
          <a:prstGeom prst="rect">
            <a:avLst/>
          </a:prstGeom>
        </p:spPr>
        <p:txBody>
          <a:bodyPr wrap="square">
            <a:spAutoFit/>
          </a:bodyPr>
          <a:lstStyle/>
          <a:p>
            <a:pPr algn="ctr"/>
            <a:r>
              <a:rPr lang="en-US" sz="2000" b="1" dirty="0">
                <a:solidFill>
                  <a:srgbClr val="FF0000"/>
                </a:solidFill>
                <a:latin typeface="+mn-lt"/>
              </a:rPr>
              <a:t>Cruciate*</a:t>
            </a:r>
          </a:p>
          <a:p>
            <a:pPr algn="ctr"/>
            <a:r>
              <a:rPr lang="en-US" sz="1500" dirty="0">
                <a:latin typeface="+mn-lt"/>
              </a:rPr>
              <a:t>Provides connection between Internal iliac and Femoral arteries (external iliac).</a:t>
            </a:r>
          </a:p>
          <a:p>
            <a:pPr algn="ctr"/>
            <a:r>
              <a:rPr lang="en-US" sz="1400" b="1" i="1" dirty="0">
                <a:solidFill>
                  <a:schemeClr val="accent6"/>
                </a:solidFill>
                <a:effectLst/>
                <a:latin typeface="+mn-lt"/>
              </a:rPr>
              <a:t>(</a:t>
            </a:r>
            <a:r>
              <a:rPr lang="en-US" sz="1300" b="1" i="1" dirty="0">
                <a:solidFill>
                  <a:schemeClr val="accent6"/>
                </a:solidFill>
                <a:latin typeface="+mn-lt"/>
                <a:cs typeface="Times New Roman" pitchFamily="18" charset="0"/>
              </a:rPr>
              <a:t>It supplies blood to the lower limb in </a:t>
            </a:r>
            <a:r>
              <a:rPr lang="en-US" sz="1300" b="1" i="1" u="sng" dirty="0">
                <a:solidFill>
                  <a:schemeClr val="accent6"/>
                </a:solidFill>
                <a:latin typeface="+mn-lt"/>
                <a:cs typeface="Times New Roman" pitchFamily="18" charset="0"/>
              </a:rPr>
              <a:t>case</a:t>
            </a:r>
            <a:r>
              <a:rPr lang="en-US" sz="1300" b="1" i="1" dirty="0">
                <a:solidFill>
                  <a:schemeClr val="accent6"/>
                </a:solidFill>
                <a:latin typeface="+mn-lt"/>
                <a:cs typeface="Times New Roman" pitchFamily="18" charset="0"/>
              </a:rPr>
              <a:t> of ligation of the femoral artery)</a:t>
            </a:r>
            <a:r>
              <a:rPr lang="ar-SA" sz="1200" b="1" i="1" dirty="0">
                <a:solidFill>
                  <a:schemeClr val="bg1">
                    <a:lumMod val="50000"/>
                  </a:schemeClr>
                </a:solidFill>
                <a:latin typeface="+mn-lt"/>
                <a:cs typeface="Times New Roman" pitchFamily="18" charset="0"/>
              </a:rPr>
              <a:t>هنا أهميته</a:t>
            </a:r>
            <a:endParaRPr lang="en-US" sz="1600" b="1" dirty="0">
              <a:effectLst/>
              <a:latin typeface="+mn-lt"/>
            </a:endParaRPr>
          </a:p>
        </p:txBody>
      </p:sp>
      <p:sp>
        <p:nvSpPr>
          <p:cNvPr id="11" name="TextBox 10"/>
          <p:cNvSpPr txBox="1"/>
          <p:nvPr/>
        </p:nvSpPr>
        <p:spPr>
          <a:xfrm>
            <a:off x="737235" y="5576144"/>
            <a:ext cx="2882266" cy="1261884"/>
          </a:xfrm>
          <a:prstGeom prst="rect">
            <a:avLst/>
          </a:prstGeom>
          <a:solidFill>
            <a:schemeClr val="accent3">
              <a:lumMod val="20000"/>
              <a:lumOff val="80000"/>
            </a:schemeClr>
          </a:solidFill>
          <a:ln>
            <a:solidFill>
              <a:schemeClr val="tx1"/>
            </a:solidFill>
          </a:ln>
        </p:spPr>
        <p:txBody>
          <a:bodyPr wrap="square" rtlCol="0">
            <a:spAutoFit/>
          </a:bodyPr>
          <a:lstStyle/>
          <a:p>
            <a:pPr marL="342900" indent="-342900">
              <a:buFont typeface="+mj-lt"/>
              <a:buAutoNum type="arabicPeriod"/>
              <a:defRPr/>
            </a:pPr>
            <a:r>
              <a:rPr lang="en-US" sz="1600" dirty="0">
                <a:latin typeface="+mn-lt"/>
                <a:cs typeface="Times New Roman" pitchFamily="18" charset="0"/>
              </a:rPr>
              <a:t>Superior gluteal. </a:t>
            </a:r>
          </a:p>
          <a:p>
            <a:pPr marL="342900" indent="-342900">
              <a:buFont typeface="+mj-lt"/>
              <a:buAutoNum type="arabicPeriod"/>
              <a:defRPr/>
            </a:pPr>
            <a:r>
              <a:rPr lang="en-US" sz="1600" dirty="0">
                <a:latin typeface="+mn-lt"/>
                <a:cs typeface="Times New Roman" pitchFamily="18" charset="0"/>
              </a:rPr>
              <a:t>Inferior gluteal.</a:t>
            </a:r>
          </a:p>
          <a:p>
            <a:pPr marL="342900" indent="-342900">
              <a:buFont typeface="+mj-lt"/>
              <a:buAutoNum type="arabicPeriod"/>
              <a:defRPr/>
            </a:pPr>
            <a:r>
              <a:rPr lang="en-US" sz="1600" dirty="0">
                <a:latin typeface="+mn-lt"/>
                <a:cs typeface="Times New Roman" pitchFamily="18" charset="0"/>
              </a:rPr>
              <a:t>Medial circumflex femoral.</a:t>
            </a:r>
          </a:p>
          <a:p>
            <a:pPr marL="342900" indent="-342900">
              <a:buFont typeface="+mj-lt"/>
              <a:buAutoNum type="arabicPeriod"/>
              <a:defRPr/>
            </a:pPr>
            <a:r>
              <a:rPr lang="en-US" sz="1600" dirty="0">
                <a:latin typeface="+mn-lt"/>
                <a:cs typeface="Times New Roman" pitchFamily="18" charset="0"/>
              </a:rPr>
              <a:t>Lateral circumflex femoral</a:t>
            </a:r>
          </a:p>
          <a:p>
            <a:pPr>
              <a:defRPr/>
            </a:pPr>
            <a:r>
              <a:rPr lang="ar-SA" sz="1200" dirty="0" err="1">
                <a:latin typeface="+mn-lt"/>
                <a:cs typeface="Times New Roman" pitchFamily="18" charset="0"/>
              </a:rPr>
              <a:t>د.جميلة</a:t>
            </a:r>
            <a:r>
              <a:rPr lang="ar-SA" sz="1200" dirty="0">
                <a:latin typeface="+mn-lt"/>
                <a:cs typeface="Times New Roman" pitchFamily="18" charset="0"/>
              </a:rPr>
              <a:t> تقول بس رقم 3 و 4 في هذا </a:t>
            </a:r>
            <a:r>
              <a:rPr lang="ar-SA" sz="1200" dirty="0" err="1">
                <a:latin typeface="+mn-lt"/>
                <a:cs typeface="Times New Roman" pitchFamily="18" charset="0"/>
              </a:rPr>
              <a:t>الانستموزز</a:t>
            </a:r>
            <a:r>
              <a:rPr lang="ar-SA" sz="1200" dirty="0">
                <a:latin typeface="+mn-lt"/>
                <a:cs typeface="Times New Roman" pitchFamily="18" charset="0"/>
              </a:rPr>
              <a:t> </a:t>
            </a:r>
            <a:endParaRPr lang="en-US" sz="1200" dirty="0">
              <a:latin typeface="+mn-lt"/>
            </a:endParaRPr>
          </a:p>
        </p:txBody>
      </p:sp>
      <p:sp>
        <p:nvSpPr>
          <p:cNvPr id="12" name="TextBox 11"/>
          <p:cNvSpPr txBox="1"/>
          <p:nvPr/>
        </p:nvSpPr>
        <p:spPr>
          <a:xfrm>
            <a:off x="7640658" y="5334533"/>
            <a:ext cx="4012123" cy="1366528"/>
          </a:xfrm>
          <a:prstGeom prst="rect">
            <a:avLst/>
          </a:prstGeom>
          <a:solidFill>
            <a:schemeClr val="bg2"/>
          </a:solidFill>
          <a:ln/>
        </p:spPr>
        <p:style>
          <a:lnRef idx="1">
            <a:schemeClr val="dk1"/>
          </a:lnRef>
          <a:fillRef idx="2">
            <a:schemeClr val="dk1"/>
          </a:fillRef>
          <a:effectRef idx="1">
            <a:schemeClr val="dk1"/>
          </a:effectRef>
          <a:fontRef idx="minor">
            <a:schemeClr val="dk1"/>
          </a:fontRef>
        </p:style>
        <p:txBody>
          <a:bodyPr wrap="square" rtlCol="0">
            <a:spAutoFit/>
          </a:bodyPr>
          <a:lstStyle/>
          <a:p>
            <a:pPr marL="457200" indent="-457200">
              <a:lnSpc>
                <a:spcPct val="90000"/>
              </a:lnSpc>
              <a:buFont typeface="+mj-lt"/>
              <a:buAutoNum type="arabicPeriod"/>
              <a:defRPr/>
            </a:pPr>
            <a:r>
              <a:rPr lang="en-US" sz="1600" dirty="0">
                <a:cs typeface="Times New Roman" pitchFamily="18" charset="0"/>
              </a:rPr>
              <a:t>Inferior gluteal.</a:t>
            </a:r>
          </a:p>
          <a:p>
            <a:pPr marL="457200" indent="-457200">
              <a:lnSpc>
                <a:spcPct val="90000"/>
              </a:lnSpc>
              <a:buFont typeface="+mj-lt"/>
              <a:buAutoNum type="arabicPeriod"/>
              <a:defRPr/>
            </a:pPr>
            <a:r>
              <a:rPr lang="en-US" sz="1600" dirty="0">
                <a:cs typeface="Times New Roman" pitchFamily="18" charset="0"/>
              </a:rPr>
              <a:t>Medial circumflex femoral.</a:t>
            </a:r>
          </a:p>
          <a:p>
            <a:pPr marL="457200" indent="-457200">
              <a:lnSpc>
                <a:spcPct val="90000"/>
              </a:lnSpc>
              <a:buFont typeface="+mj-lt"/>
              <a:buAutoNum type="arabicPeriod"/>
              <a:defRPr/>
            </a:pPr>
            <a:r>
              <a:rPr lang="en-US" sz="1600" dirty="0">
                <a:cs typeface="Times New Roman" pitchFamily="18" charset="0"/>
              </a:rPr>
              <a:t>Lateral circumflex femoral.</a:t>
            </a:r>
          </a:p>
          <a:p>
            <a:pPr marL="457200" indent="-457200">
              <a:lnSpc>
                <a:spcPct val="90000"/>
              </a:lnSpc>
              <a:buFont typeface="+mj-lt"/>
              <a:buAutoNum type="arabicPeriod"/>
              <a:defRPr/>
            </a:pPr>
            <a:r>
              <a:rPr lang="en-US" sz="1600" dirty="0">
                <a:cs typeface="Times New Roman" pitchFamily="18" charset="0"/>
              </a:rPr>
              <a:t>First perforating</a:t>
            </a:r>
          </a:p>
          <a:p>
            <a:pPr>
              <a:lnSpc>
                <a:spcPct val="90000"/>
              </a:lnSpc>
              <a:defRPr/>
            </a:pPr>
            <a:r>
              <a:rPr lang="en-US" dirty="0">
                <a:solidFill>
                  <a:schemeClr val="bg1">
                    <a:lumMod val="50000"/>
                  </a:schemeClr>
                </a:solidFill>
                <a:cs typeface="Times New Roman" pitchFamily="18" charset="0"/>
              </a:rPr>
              <a:t>1: branch of </a:t>
            </a:r>
            <a:r>
              <a:rPr lang="en-US" dirty="0">
                <a:solidFill>
                  <a:schemeClr val="bg1">
                    <a:lumMod val="50000"/>
                  </a:schemeClr>
                </a:solidFill>
              </a:rPr>
              <a:t>Internal iliac , 2,3,4: branches of </a:t>
            </a:r>
            <a:r>
              <a:rPr lang="en-US" dirty="0" err="1">
                <a:solidFill>
                  <a:schemeClr val="bg1">
                    <a:lumMod val="50000"/>
                  </a:schemeClr>
                </a:solidFill>
              </a:rPr>
              <a:t>Profunda</a:t>
            </a:r>
            <a:r>
              <a:rPr lang="en-US" dirty="0">
                <a:solidFill>
                  <a:schemeClr val="bg1">
                    <a:lumMod val="50000"/>
                  </a:schemeClr>
                </a:solidFill>
              </a:rPr>
              <a:t> </a:t>
            </a:r>
            <a:r>
              <a:rPr lang="en-US" dirty="0" err="1">
                <a:solidFill>
                  <a:schemeClr val="bg1">
                    <a:lumMod val="50000"/>
                  </a:schemeClr>
                </a:solidFill>
              </a:rPr>
              <a:t>Femoris</a:t>
            </a:r>
            <a:r>
              <a:rPr lang="en-US" dirty="0">
                <a:solidFill>
                  <a:schemeClr val="bg1">
                    <a:lumMod val="50000"/>
                  </a:schemeClr>
                </a:solidFill>
              </a:rPr>
              <a:t> = Femoral arteries = external iliac</a:t>
            </a:r>
          </a:p>
        </p:txBody>
      </p:sp>
      <p:pic>
        <p:nvPicPr>
          <p:cNvPr id="9" name="Picture 2" descr="L:\Student Gray\6. Lower limb\F66122-006-f063.jpg"/>
          <p:cNvPicPr>
            <a:picLocks noChangeAspect="1" noChangeArrowheads="1"/>
          </p:cNvPicPr>
          <p:nvPr/>
        </p:nvPicPr>
        <p:blipFill rotWithShape="1">
          <a:blip r:embed="rId4" cstate="print"/>
          <a:srcRect l="49529" b="29713"/>
          <a:stretch/>
        </p:blipFill>
        <p:spPr bwMode="auto">
          <a:xfrm>
            <a:off x="8084609" y="2405738"/>
            <a:ext cx="3259780" cy="2611135"/>
          </a:xfrm>
          <a:prstGeom prst="rect">
            <a:avLst/>
          </a:prstGeom>
          <a:noFill/>
          <a:ln w="28575">
            <a:solidFill>
              <a:schemeClr val="tx1"/>
            </a:solidFill>
            <a:miter lim="800000"/>
            <a:headEnd/>
            <a:tailEnd/>
          </a:ln>
        </p:spPr>
      </p:pic>
      <p:sp>
        <p:nvSpPr>
          <p:cNvPr id="14" name="Oval 13"/>
          <p:cNvSpPr/>
          <p:nvPr/>
        </p:nvSpPr>
        <p:spPr>
          <a:xfrm>
            <a:off x="9852990" y="3225285"/>
            <a:ext cx="1244600" cy="2996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extBox 1"/>
          <p:cNvSpPr txBox="1"/>
          <p:nvPr/>
        </p:nvSpPr>
        <p:spPr>
          <a:xfrm>
            <a:off x="9714499" y="0"/>
            <a:ext cx="2796031" cy="523220"/>
          </a:xfrm>
          <a:prstGeom prst="rect">
            <a:avLst/>
          </a:prstGeom>
          <a:noFill/>
        </p:spPr>
        <p:txBody>
          <a:bodyPr wrap="square" rtlCol="0">
            <a:spAutoFit/>
          </a:bodyPr>
          <a:lstStyle/>
          <a:p>
            <a:r>
              <a:rPr lang="en-US" dirty="0">
                <a:solidFill>
                  <a:schemeClr val="bg1">
                    <a:lumMod val="65000"/>
                  </a:schemeClr>
                </a:solidFill>
                <a:latin typeface="+mn-lt"/>
              </a:rPr>
              <a:t>*Note: cruciate means they are arranged in a cross/plus sign</a:t>
            </a:r>
            <a:endParaRPr lang="en-GB" dirty="0">
              <a:solidFill>
                <a:schemeClr val="bg1">
                  <a:lumMod val="65000"/>
                </a:schemeClr>
              </a:solidFill>
              <a:latin typeface="+mn-lt"/>
            </a:endParaRPr>
          </a:p>
        </p:txBody>
      </p:sp>
      <p:sp>
        <p:nvSpPr>
          <p:cNvPr id="13" name="TextBox 1"/>
          <p:cNvSpPr txBox="1"/>
          <p:nvPr/>
        </p:nvSpPr>
        <p:spPr>
          <a:xfrm>
            <a:off x="11726087" y="3586927"/>
            <a:ext cx="579568" cy="2677656"/>
          </a:xfrm>
          <a:prstGeom prst="rect">
            <a:avLst/>
          </a:prstGeom>
          <a:noFill/>
        </p:spPr>
        <p:txBody>
          <a:bodyPr wrap="square" rtlCol="0">
            <a:spAutoFit/>
          </a:bodyPr>
          <a:lstStyle/>
          <a:p>
            <a:r>
              <a:rPr lang="ar-SA" dirty="0">
                <a:solidFill>
                  <a:schemeClr val="bg1">
                    <a:lumMod val="65000"/>
                  </a:schemeClr>
                </a:solidFill>
                <a:latin typeface="+mn-lt"/>
              </a:rPr>
              <a:t>بما انهم على شكل +</a:t>
            </a:r>
          </a:p>
          <a:p>
            <a:r>
              <a:rPr lang="ar-SA" dirty="0">
                <a:solidFill>
                  <a:schemeClr val="bg1">
                    <a:lumMod val="65000"/>
                  </a:schemeClr>
                </a:solidFill>
                <a:latin typeface="+mn-lt"/>
              </a:rPr>
              <a:t>فهم أربعة فروع (فوق </a:t>
            </a:r>
          </a:p>
          <a:p>
            <a:r>
              <a:rPr lang="ar-SA" dirty="0">
                <a:solidFill>
                  <a:schemeClr val="bg1">
                    <a:lumMod val="65000"/>
                  </a:schemeClr>
                </a:solidFill>
                <a:latin typeface="+mn-lt"/>
              </a:rPr>
              <a:t>يمين</a:t>
            </a:r>
          </a:p>
          <a:p>
            <a:r>
              <a:rPr lang="ar-SA" dirty="0">
                <a:solidFill>
                  <a:schemeClr val="bg1">
                    <a:lumMod val="65000"/>
                  </a:schemeClr>
                </a:solidFill>
                <a:latin typeface="+mn-lt"/>
              </a:rPr>
              <a:t>يسار</a:t>
            </a:r>
          </a:p>
          <a:p>
            <a:r>
              <a:rPr lang="ar-SA" dirty="0">
                <a:solidFill>
                  <a:schemeClr val="bg1">
                    <a:lumMod val="65000"/>
                  </a:schemeClr>
                </a:solidFill>
                <a:latin typeface="+mn-lt"/>
              </a:rPr>
              <a:t>تحت)</a:t>
            </a:r>
            <a:endParaRPr lang="en-GB" dirty="0">
              <a:solidFill>
                <a:schemeClr val="bg1">
                  <a:lumMod val="65000"/>
                </a:schemeClr>
              </a:solidFill>
              <a:latin typeface="+mn-lt"/>
            </a:endParaRPr>
          </a:p>
        </p:txBody>
      </p:sp>
      <p:cxnSp>
        <p:nvCxnSpPr>
          <p:cNvPr id="15" name="رابط كسهم مستقيم 14"/>
          <p:cNvCxnSpPr/>
          <p:nvPr/>
        </p:nvCxnSpPr>
        <p:spPr>
          <a:xfrm flipH="1" flipV="1">
            <a:off x="9563947" y="5472853"/>
            <a:ext cx="2223194" cy="6395"/>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 name="رابط كسهم مستقيم 15"/>
          <p:cNvCxnSpPr/>
          <p:nvPr/>
        </p:nvCxnSpPr>
        <p:spPr>
          <a:xfrm flipH="1">
            <a:off x="10410613" y="5700891"/>
            <a:ext cx="1394708" cy="22576"/>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رابط كسهم مستقيم 16"/>
          <p:cNvCxnSpPr/>
          <p:nvPr/>
        </p:nvCxnSpPr>
        <p:spPr>
          <a:xfrm flipH="1">
            <a:off x="10508957" y="5914256"/>
            <a:ext cx="1296366" cy="5637"/>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8" name="رابط كسهم مستقيم 17"/>
          <p:cNvCxnSpPr/>
          <p:nvPr/>
        </p:nvCxnSpPr>
        <p:spPr>
          <a:xfrm flipH="1">
            <a:off x="9618133" y="6102773"/>
            <a:ext cx="2169008" cy="54187"/>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2050" name="Picture 2" descr="صورة ذات صلة"/>
          <p:cNvPicPr>
            <a:picLocks noChangeAspect="1" noChangeArrowheads="1"/>
          </p:cNvPicPr>
          <p:nvPr/>
        </p:nvPicPr>
        <p:blipFill rotWithShape="1">
          <a:blip r:embed="rId5">
            <a:extLst>
              <a:ext uri="{28A0092B-C50C-407E-A947-70E740481C1C}">
                <a14:useLocalDpi xmlns:a14="http://schemas.microsoft.com/office/drawing/2010/main" val="0"/>
              </a:ext>
            </a:extLst>
          </a:blip>
          <a:srcRect b="73977"/>
          <a:stretch/>
        </p:blipFill>
        <p:spPr bwMode="auto">
          <a:xfrm>
            <a:off x="241804" y="1696269"/>
            <a:ext cx="3883282" cy="114560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1"/>
          <p:cNvSpPr txBox="1"/>
          <p:nvPr/>
        </p:nvSpPr>
        <p:spPr>
          <a:xfrm>
            <a:off x="290596" y="2602218"/>
            <a:ext cx="2796031" cy="307777"/>
          </a:xfrm>
          <a:prstGeom prst="rect">
            <a:avLst/>
          </a:prstGeom>
          <a:noFill/>
        </p:spPr>
        <p:txBody>
          <a:bodyPr wrap="square" rtlCol="0">
            <a:spAutoFit/>
          </a:bodyPr>
          <a:lstStyle/>
          <a:p>
            <a:r>
              <a:rPr lang="en-US" dirty="0">
                <a:solidFill>
                  <a:schemeClr val="bg1">
                    <a:lumMod val="65000"/>
                  </a:schemeClr>
                </a:solidFill>
                <a:latin typeface="+mn-lt"/>
              </a:rPr>
              <a:t>extra:^</a:t>
            </a:r>
            <a:r>
              <a:rPr lang="ar-SA" dirty="0">
                <a:solidFill>
                  <a:schemeClr val="bg1">
                    <a:lumMod val="65000"/>
                  </a:schemeClr>
                </a:solidFill>
                <a:latin typeface="+mn-lt"/>
              </a:rPr>
              <a:t>  سبب التسمية </a:t>
            </a:r>
            <a:endParaRPr lang="en-GB" dirty="0">
              <a:solidFill>
                <a:schemeClr val="bg1">
                  <a:lumMod val="65000"/>
                </a:schemeClr>
              </a:solidFill>
              <a:latin typeface="+mn-lt"/>
            </a:endParaRPr>
          </a:p>
        </p:txBody>
      </p:sp>
      <p:sp>
        <p:nvSpPr>
          <p:cNvPr id="32" name="مستطيل 31"/>
          <p:cNvSpPr/>
          <p:nvPr/>
        </p:nvSpPr>
        <p:spPr>
          <a:xfrm>
            <a:off x="4836165" y="5364109"/>
            <a:ext cx="2613644" cy="738664"/>
          </a:xfrm>
          <a:prstGeom prst="rect">
            <a:avLst/>
          </a:prstGeom>
          <a:solidFill>
            <a:schemeClr val="accent1">
              <a:lumMod val="20000"/>
              <a:lumOff val="80000"/>
            </a:schemeClr>
          </a:solidFill>
          <a:ln>
            <a:solidFill>
              <a:schemeClr val="tx1">
                <a:lumMod val="50000"/>
                <a:lumOff val="50000"/>
              </a:schemeClr>
            </a:solidFill>
          </a:ln>
        </p:spPr>
        <p:txBody>
          <a:bodyPr wrap="square">
            <a:spAutoFit/>
          </a:bodyPr>
          <a:lstStyle/>
          <a:p>
            <a:pPr marL="274320" indent="-274320">
              <a:spcBef>
                <a:spcPts val="580"/>
              </a:spcBef>
              <a:defRPr/>
            </a:pPr>
            <a:r>
              <a:rPr lang="en-US" dirty="0">
                <a:cs typeface="Times New Roman" pitchFamily="18" charset="0"/>
              </a:rPr>
              <a:t>Formed from the </a:t>
            </a:r>
            <a:r>
              <a:rPr lang="en-US" dirty="0">
                <a:solidFill>
                  <a:schemeClr val="bg1">
                    <a:lumMod val="50000"/>
                  </a:schemeClr>
                </a:solidFill>
                <a:cs typeface="Times New Roman" pitchFamily="18" charset="0"/>
              </a:rPr>
              <a:t>Five </a:t>
            </a:r>
            <a:r>
              <a:rPr lang="en-US" dirty="0" err="1">
                <a:cs typeface="Times New Roman" pitchFamily="18" charset="0"/>
              </a:rPr>
              <a:t>genicular</a:t>
            </a:r>
            <a:r>
              <a:rPr lang="en-US" dirty="0">
                <a:cs typeface="Times New Roman" pitchFamily="18" charset="0"/>
              </a:rPr>
              <a:t> branches of the popliteal artery. </a:t>
            </a:r>
            <a:endParaRPr lang="en-US" dirty="0">
              <a:solidFill>
                <a:schemeClr val="accent6"/>
              </a:solidFill>
              <a:cs typeface="Times New Roman" pitchFamily="18" charset="0"/>
            </a:endParaRPr>
          </a:p>
        </p:txBody>
      </p:sp>
    </p:spTree>
    <p:extLst>
      <p:ext uri="{BB962C8B-B14F-4D97-AF65-F5344CB8AC3E}">
        <p14:creationId xmlns:p14="http://schemas.microsoft.com/office/powerpoint/2010/main" val="754454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Cannulation of Femoral Artery</a:t>
            </a:r>
          </a:p>
        </p:txBody>
      </p:sp>
      <p:pic>
        <p:nvPicPr>
          <p:cNvPr id="3074" name="Picture 2" descr="نتيجة بحث الصور عن ‪Cannulation of Femoral Artery‬‏"/>
          <p:cNvPicPr>
            <a:picLocks noChangeAspect="1" noChangeArrowheads="1"/>
          </p:cNvPicPr>
          <p:nvPr/>
        </p:nvPicPr>
        <p:blipFill rotWithShape="1">
          <a:blip r:embed="rId2">
            <a:extLst>
              <a:ext uri="{28A0092B-C50C-407E-A947-70E740481C1C}">
                <a14:useLocalDpi xmlns:a14="http://schemas.microsoft.com/office/drawing/2010/main" val="0"/>
              </a:ext>
            </a:extLst>
          </a:blip>
          <a:srcRect t="5986" r="49801" b="9290"/>
          <a:stretch/>
        </p:blipFill>
        <p:spPr bwMode="auto">
          <a:xfrm>
            <a:off x="8389257" y="842736"/>
            <a:ext cx="3269343" cy="53412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p:nvPr/>
        </p:nvSpPr>
        <p:spPr>
          <a:xfrm>
            <a:off x="309259" y="1690688"/>
            <a:ext cx="7093027" cy="4708981"/>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t>because of the </a:t>
            </a:r>
            <a:r>
              <a:rPr lang="en-US" sz="2000" b="1" dirty="0"/>
              <a:t>superficial</a:t>
            </a:r>
            <a:r>
              <a:rPr lang="en-US" sz="2000" dirty="0"/>
              <a:t> position of the femoral artery, it is used for </a:t>
            </a:r>
            <a:r>
              <a:rPr lang="en-US" sz="2000" dirty="0">
                <a:solidFill>
                  <a:srgbClr val="FF0000"/>
                </a:solidFill>
              </a:rPr>
              <a:t>left cardiac angiography*.</a:t>
            </a:r>
            <a:endParaRPr lang="ar-SA" sz="2000" dirty="0">
              <a:solidFill>
                <a:srgbClr val="FF0000"/>
              </a:solidFill>
            </a:endParaRPr>
          </a:p>
          <a:p>
            <a:pPr marL="342900" indent="-342900">
              <a:lnSpc>
                <a:spcPct val="150000"/>
              </a:lnSpc>
              <a:buFont typeface="Arial" panose="020B0604020202020204" pitchFamily="34" charset="0"/>
              <a:buChar char="•"/>
            </a:pPr>
            <a:endParaRPr lang="ar-SA" sz="2000" dirty="0"/>
          </a:p>
          <a:p>
            <a:pPr marL="342900" indent="-342900">
              <a:lnSpc>
                <a:spcPct val="150000"/>
              </a:lnSpc>
              <a:buFont typeface="Arial" panose="020B0604020202020204" pitchFamily="34" charset="0"/>
              <a:buChar char="•"/>
            </a:pPr>
            <a:r>
              <a:rPr lang="en-US" sz="2000" dirty="0"/>
              <a:t>A long catheter is inserted </a:t>
            </a:r>
            <a:r>
              <a:rPr lang="en-US" sz="2000" dirty="0" err="1"/>
              <a:t>percutaneously</a:t>
            </a:r>
            <a:r>
              <a:rPr lang="en-US" sz="2000" dirty="0"/>
              <a:t> </a:t>
            </a:r>
            <a:r>
              <a:rPr lang="ar-SA" sz="2000" dirty="0"/>
              <a:t> (عبر الجلد)</a:t>
            </a:r>
            <a:r>
              <a:rPr lang="en-US" sz="2000" dirty="0"/>
              <a:t>into the artery and passed up the external iliac artery, common iliac artery , aorta to the left ventricle.</a:t>
            </a:r>
            <a:endParaRPr lang="ar-SA" sz="2000" dirty="0"/>
          </a:p>
          <a:p>
            <a:pPr marL="342900" indent="-342900">
              <a:lnSpc>
                <a:spcPct val="150000"/>
              </a:lnSpc>
              <a:buFont typeface="Arial" panose="020B0604020202020204" pitchFamily="34" charset="0"/>
              <a:buChar char="•"/>
            </a:pPr>
            <a:endParaRPr lang="ar-SA" sz="2000" dirty="0"/>
          </a:p>
          <a:p>
            <a:pPr marL="342900" indent="-342900">
              <a:lnSpc>
                <a:spcPct val="150000"/>
              </a:lnSpc>
              <a:buFont typeface="Arial" panose="020B0604020202020204" pitchFamily="34" charset="0"/>
              <a:buChar char="•"/>
            </a:pPr>
            <a:endParaRPr lang="ar-SA" sz="2000" dirty="0"/>
          </a:p>
          <a:p>
            <a:pPr marL="342900" indent="-342900">
              <a:lnSpc>
                <a:spcPct val="150000"/>
              </a:lnSpc>
              <a:buFont typeface="Arial" panose="020B0604020202020204" pitchFamily="34" charset="0"/>
              <a:buChar char="•"/>
            </a:pPr>
            <a:endParaRPr lang="ar-SA" sz="2000" dirty="0"/>
          </a:p>
          <a:p>
            <a:pPr>
              <a:lnSpc>
                <a:spcPct val="150000"/>
              </a:lnSpc>
            </a:pPr>
            <a:r>
              <a:rPr lang="ar-SA" sz="2000" dirty="0">
                <a:solidFill>
                  <a:srgbClr val="9EABBC"/>
                </a:solidFill>
              </a:rPr>
              <a:t>*</a:t>
            </a:r>
            <a:r>
              <a:rPr lang="en-US" sz="2000" dirty="0">
                <a:solidFill>
                  <a:srgbClr val="9EABBC"/>
                </a:solidFill>
              </a:rPr>
              <a:t> </a:t>
            </a:r>
            <a:r>
              <a:rPr lang="en-US" sz="2000" dirty="0" err="1">
                <a:solidFill>
                  <a:srgbClr val="9EABBC"/>
                </a:solidFill>
              </a:rPr>
              <a:t>Angio</a:t>
            </a:r>
            <a:r>
              <a:rPr lang="ar-SA" sz="2000" dirty="0">
                <a:solidFill>
                  <a:srgbClr val="9EABBC"/>
                </a:solidFill>
              </a:rPr>
              <a:t> </a:t>
            </a:r>
            <a:r>
              <a:rPr lang="en-US" sz="2000" dirty="0">
                <a:solidFill>
                  <a:srgbClr val="9EABBC"/>
                </a:solidFill>
              </a:rPr>
              <a:t>= blood vessels</a:t>
            </a:r>
          </a:p>
        </p:txBody>
      </p:sp>
    </p:spTree>
    <p:extLst>
      <p:ext uri="{BB962C8B-B14F-4D97-AF65-F5344CB8AC3E}">
        <p14:creationId xmlns:p14="http://schemas.microsoft.com/office/powerpoint/2010/main" val="3808838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8553852" y="266700"/>
            <a:ext cx="3638148" cy="5080000"/>
          </a:xfrm>
          <a:prstGeom prst="rect">
            <a:avLst/>
          </a:prstGeom>
        </p:spPr>
      </p:pic>
      <p:sp>
        <p:nvSpPr>
          <p:cNvPr id="12" name="Frame 11"/>
          <p:cNvSpPr/>
          <p:nvPr/>
        </p:nvSpPr>
        <p:spPr>
          <a:xfrm>
            <a:off x="10886633" y="3324668"/>
            <a:ext cx="960699" cy="2893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ame 12"/>
          <p:cNvSpPr/>
          <p:nvPr/>
        </p:nvSpPr>
        <p:spPr>
          <a:xfrm>
            <a:off x="10886633" y="3799229"/>
            <a:ext cx="960699" cy="27779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Frame 13"/>
          <p:cNvSpPr/>
          <p:nvPr/>
        </p:nvSpPr>
        <p:spPr>
          <a:xfrm>
            <a:off x="10886633" y="4956698"/>
            <a:ext cx="1305367" cy="24957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Frame 14"/>
          <p:cNvSpPr/>
          <p:nvPr/>
        </p:nvSpPr>
        <p:spPr>
          <a:xfrm>
            <a:off x="10886633" y="4678905"/>
            <a:ext cx="1305367" cy="29949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p:cNvSpPr/>
          <p:nvPr/>
        </p:nvSpPr>
        <p:spPr>
          <a:xfrm>
            <a:off x="133752" y="103772"/>
            <a:ext cx="12192000" cy="646331"/>
          </a:xfrm>
          <a:prstGeom prst="rect">
            <a:avLst/>
          </a:prstGeom>
        </p:spPr>
        <p:txBody>
          <a:bodyPr wrap="square">
            <a:spAutoFit/>
          </a:bodyPr>
          <a:lstStyle/>
          <a:p>
            <a:r>
              <a:rPr lang="en-US" sz="3600" dirty="0">
                <a:solidFill>
                  <a:schemeClr val="tx1"/>
                </a:solidFill>
                <a:latin typeface="+mj-lt"/>
              </a:rPr>
              <a:t>Where To Feel The Peripheral Arterial  Pulse ?</a:t>
            </a:r>
          </a:p>
        </p:txBody>
      </p:sp>
      <p:graphicFrame>
        <p:nvGraphicFramePr>
          <p:cNvPr id="9" name="Diagram 8"/>
          <p:cNvGraphicFramePr/>
          <p:nvPr>
            <p:extLst>
              <p:ext uri="{D42A27DB-BD31-4B8C-83A1-F6EECF244321}">
                <p14:modId xmlns:p14="http://schemas.microsoft.com/office/powerpoint/2010/main" val="152609199"/>
              </p:ext>
            </p:extLst>
          </p:nvPr>
        </p:nvGraphicFramePr>
        <p:xfrm>
          <a:off x="133752" y="889000"/>
          <a:ext cx="8107423" cy="5762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صورة 9"/>
          <p:cNvPicPr>
            <a:picLocks noChangeAspect="1"/>
          </p:cNvPicPr>
          <p:nvPr/>
        </p:nvPicPr>
        <p:blipFill rotWithShape="1">
          <a:blip r:embed="rId8"/>
          <a:srcRect l="55076" t="22049" r="18570" b="15624"/>
          <a:stretch/>
        </p:blipFill>
        <p:spPr>
          <a:xfrm>
            <a:off x="8241175" y="5482355"/>
            <a:ext cx="983507" cy="1307699"/>
          </a:xfrm>
          <a:prstGeom prst="rect">
            <a:avLst/>
          </a:prstGeom>
        </p:spPr>
      </p:pic>
    </p:spTree>
    <p:extLst>
      <p:ext uri="{BB962C8B-B14F-4D97-AF65-F5344CB8AC3E}">
        <p14:creationId xmlns:p14="http://schemas.microsoft.com/office/powerpoint/2010/main" val="128750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508000" y="208610"/>
            <a:ext cx="10232571" cy="646331"/>
          </a:xfrm>
          <a:prstGeom prst="rect">
            <a:avLst/>
          </a:prstGeom>
          <a:noFill/>
        </p:spPr>
        <p:txBody>
          <a:bodyPr wrap="square" rtlCol="1">
            <a:spAutoFit/>
          </a:bodyPr>
          <a:lstStyle/>
          <a:p>
            <a:r>
              <a:rPr lang="en-US" sz="3600" b="1" dirty="0">
                <a:latin typeface="+mj-lt"/>
              </a:rPr>
              <a:t>Veins Of Lower Limb: </a:t>
            </a:r>
            <a:endParaRPr lang="ar-SA" sz="3600" b="1" dirty="0">
              <a:latin typeface="+mj-lt"/>
            </a:endParaRPr>
          </a:p>
        </p:txBody>
      </p:sp>
      <p:graphicFrame>
        <p:nvGraphicFramePr>
          <p:cNvPr id="6" name="رسم تخطيطي 5"/>
          <p:cNvGraphicFramePr/>
          <p:nvPr>
            <p:extLst>
              <p:ext uri="{D42A27DB-BD31-4B8C-83A1-F6EECF244321}">
                <p14:modId xmlns:p14="http://schemas.microsoft.com/office/powerpoint/2010/main" val="398150980"/>
              </p:ext>
            </p:extLst>
          </p:nvPr>
        </p:nvGraphicFramePr>
        <p:xfrm>
          <a:off x="-335645" y="944134"/>
          <a:ext cx="8345716" cy="1717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صورة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8114" y="2565771"/>
            <a:ext cx="4963886" cy="4292229"/>
          </a:xfrm>
          <a:prstGeom prst="rect">
            <a:avLst/>
          </a:prstGeom>
          <a:ln>
            <a:solidFill>
              <a:schemeClr val="bg1">
                <a:lumMod val="75000"/>
              </a:schemeClr>
            </a:solidFill>
          </a:ln>
        </p:spPr>
      </p:pic>
      <p:sp>
        <p:nvSpPr>
          <p:cNvPr id="9" name="مربع نص 8"/>
          <p:cNvSpPr txBox="1"/>
          <p:nvPr/>
        </p:nvSpPr>
        <p:spPr>
          <a:xfrm>
            <a:off x="101601" y="6488668"/>
            <a:ext cx="5892800" cy="369332"/>
          </a:xfrm>
          <a:prstGeom prst="rect">
            <a:avLst/>
          </a:prstGeom>
          <a:noFill/>
        </p:spPr>
        <p:txBody>
          <a:bodyPr wrap="square" rtlCol="1">
            <a:spAutoFit/>
          </a:bodyPr>
          <a:lstStyle/>
          <a:p>
            <a:r>
              <a:rPr lang="en-US" dirty="0">
                <a:solidFill>
                  <a:schemeClr val="bg1">
                    <a:lumMod val="65000"/>
                  </a:schemeClr>
                </a:solidFill>
              </a:rPr>
              <a:t>GSV : Grater saphenous vein , SSV : Small saphenous vein</a:t>
            </a:r>
            <a:endParaRPr lang="ar-SA" dirty="0">
              <a:solidFill>
                <a:schemeClr val="bg1">
                  <a:lumMod val="65000"/>
                </a:schemeClr>
              </a:solidFill>
            </a:endParaRPr>
          </a:p>
        </p:txBody>
      </p:sp>
      <p:sp>
        <p:nvSpPr>
          <p:cNvPr id="2" name="مربع نص 1"/>
          <p:cNvSpPr txBox="1"/>
          <p:nvPr/>
        </p:nvSpPr>
        <p:spPr>
          <a:xfrm>
            <a:off x="9289143" y="420914"/>
            <a:ext cx="2902857" cy="523220"/>
          </a:xfrm>
          <a:prstGeom prst="rect">
            <a:avLst/>
          </a:prstGeom>
          <a:noFill/>
        </p:spPr>
        <p:txBody>
          <a:bodyPr wrap="square" rtlCol="1">
            <a:spAutoFit/>
          </a:bodyPr>
          <a:lstStyle/>
          <a:p>
            <a:pPr algn="ctr"/>
            <a:endParaRPr lang="ar-SA" sz="2800" dirty="0"/>
          </a:p>
        </p:txBody>
      </p:sp>
      <p:graphicFrame>
        <p:nvGraphicFramePr>
          <p:cNvPr id="5" name="رسم تخطيطي 4"/>
          <p:cNvGraphicFramePr/>
          <p:nvPr>
            <p:extLst>
              <p:ext uri="{D42A27DB-BD31-4B8C-83A1-F6EECF244321}">
                <p14:modId xmlns:p14="http://schemas.microsoft.com/office/powerpoint/2010/main" val="1240698021"/>
              </p:ext>
            </p:extLst>
          </p:nvPr>
        </p:nvGraphicFramePr>
        <p:xfrm>
          <a:off x="7937500" y="567892"/>
          <a:ext cx="1905000" cy="18194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رسم تخطيطي 13"/>
          <p:cNvGraphicFramePr/>
          <p:nvPr>
            <p:extLst>
              <p:ext uri="{D42A27DB-BD31-4B8C-83A1-F6EECF244321}">
                <p14:modId xmlns:p14="http://schemas.microsoft.com/office/powerpoint/2010/main" val="2927354600"/>
              </p:ext>
            </p:extLst>
          </p:nvPr>
        </p:nvGraphicFramePr>
        <p:xfrm>
          <a:off x="10023928" y="567892"/>
          <a:ext cx="1901372" cy="181949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مربع نص 6"/>
          <p:cNvSpPr txBox="1"/>
          <p:nvPr/>
        </p:nvSpPr>
        <p:spPr>
          <a:xfrm>
            <a:off x="101826" y="3005959"/>
            <a:ext cx="7126288" cy="3170099"/>
          </a:xfrm>
          <a:prstGeom prst="rect">
            <a:avLst/>
          </a:prstGeom>
          <a:noFill/>
        </p:spPr>
        <p:txBody>
          <a:bodyPr wrap="square" rtlCol="1"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US" sz="2000" b="1" i="1" dirty="0">
                <a:latin typeface="+mn-lt"/>
              </a:rPr>
              <a:t>Superficial Veins </a:t>
            </a:r>
            <a:r>
              <a:rPr lang="en-US" sz="2000" dirty="0">
                <a:latin typeface="+mn-lt"/>
              </a:rPr>
              <a:t>: lie in the subcutaneous tissue (GSV , SSV) :  </a:t>
            </a:r>
          </a:p>
          <a:p>
            <a:pPr algn="l"/>
            <a:r>
              <a:rPr lang="en-US" sz="2000" dirty="0">
                <a:solidFill>
                  <a:srgbClr val="FF0000"/>
                </a:solidFill>
                <a:latin typeface="+mn-lt"/>
              </a:rPr>
              <a:t>Dorsal Venous arch (network)</a:t>
            </a:r>
            <a:r>
              <a:rPr lang="en-US" sz="2000" dirty="0">
                <a:latin typeface="+mn-lt"/>
              </a:rPr>
              <a:t> Receives most of the blood of the foot through Digital and Communicating veins.</a:t>
            </a:r>
          </a:p>
          <a:p>
            <a:pPr algn="l"/>
            <a:endParaRPr lang="en-US" sz="2000" dirty="0">
              <a:latin typeface="+mn-lt"/>
            </a:endParaRPr>
          </a:p>
          <a:p>
            <a:pPr algn="l"/>
            <a:r>
              <a:rPr lang="en-US" sz="2000" dirty="0">
                <a:latin typeface="+mn-lt"/>
              </a:rPr>
              <a:t>Then it’s </a:t>
            </a:r>
            <a:r>
              <a:rPr lang="en-US" sz="2000" dirty="0">
                <a:solidFill>
                  <a:schemeClr val="tx1"/>
                </a:solidFill>
                <a:latin typeface="+mn-lt"/>
              </a:rPr>
              <a:t>Drained on the </a:t>
            </a:r>
            <a:r>
              <a:rPr lang="en-US" sz="2000" dirty="0">
                <a:latin typeface="+mn-lt"/>
              </a:rPr>
              <a:t>Medial side by </a:t>
            </a:r>
            <a:r>
              <a:rPr lang="en-US" sz="2000" b="1" i="1" dirty="0">
                <a:solidFill>
                  <a:schemeClr val="accent6"/>
                </a:solidFill>
                <a:latin typeface="+mn-lt"/>
              </a:rPr>
              <a:t>the Great Saphenous vein</a:t>
            </a:r>
            <a:r>
              <a:rPr lang="en-US" sz="2000" dirty="0">
                <a:latin typeface="+mn-lt"/>
              </a:rPr>
              <a:t>. Lateral side by the Small saphenous vein.</a:t>
            </a:r>
            <a:endParaRPr lang="ar-SA" sz="2000" dirty="0">
              <a:latin typeface="+mn-lt"/>
            </a:endParaRPr>
          </a:p>
          <a:p>
            <a:pPr algn="l"/>
            <a:endParaRPr lang="en-US" sz="2000" dirty="0">
              <a:latin typeface="+mn-lt"/>
            </a:endParaRPr>
          </a:p>
          <a:p>
            <a:pPr algn="l"/>
            <a:r>
              <a:rPr lang="en-US" sz="2000" b="1" i="1" dirty="0">
                <a:latin typeface="+mn-lt"/>
              </a:rPr>
              <a:t>Deep veins</a:t>
            </a:r>
            <a:r>
              <a:rPr lang="en-US" sz="2000" dirty="0">
                <a:solidFill>
                  <a:schemeClr val="tx1"/>
                </a:solidFill>
                <a:latin typeface="+mn-lt"/>
              </a:rPr>
              <a:t>: deep to the deep fascia and accompany all major arteries (Femoral, Popliteal veins).</a:t>
            </a:r>
            <a:endParaRPr lang="ar-SA" sz="2000" dirty="0">
              <a:solidFill>
                <a:schemeClr val="tx1"/>
              </a:solidFill>
              <a:latin typeface="+mn-lt"/>
            </a:endParaRPr>
          </a:p>
          <a:p>
            <a:pPr algn="l"/>
            <a:endParaRPr lang="ar-SA" sz="2000" dirty="0">
              <a:solidFill>
                <a:schemeClr val="tx1"/>
              </a:solidFill>
              <a:latin typeface="+mn-lt"/>
            </a:endParaRPr>
          </a:p>
        </p:txBody>
      </p:sp>
    </p:spTree>
    <p:extLst>
      <p:ext uri="{BB962C8B-B14F-4D97-AF65-F5344CB8AC3E}">
        <p14:creationId xmlns:p14="http://schemas.microsoft.com/office/powerpoint/2010/main" val="714786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98306" y="180367"/>
            <a:ext cx="5450890" cy="816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45834" y="423417"/>
            <a:ext cx="8513685" cy="707886"/>
          </a:xfrm>
          <a:prstGeom prst="rect">
            <a:avLst/>
          </a:prstGeom>
          <a:noFill/>
          <a:ln>
            <a:noFill/>
          </a:ln>
        </p:spPr>
        <p:txBody>
          <a:bodyPr wrap="square" rtlCol="0">
            <a:spAutoFit/>
          </a:bodyPr>
          <a:lstStyle/>
          <a:p>
            <a:r>
              <a:rPr lang="en-US" sz="4000" b="1" dirty="0">
                <a:latin typeface="+mj-lt"/>
              </a:rPr>
              <a:t>Great Saphenous Vein:</a:t>
            </a:r>
          </a:p>
        </p:txBody>
      </p:sp>
      <p:pic>
        <p:nvPicPr>
          <p:cNvPr id="8" name="Picture 7"/>
          <p:cNvPicPr>
            <a:picLocks noChangeAspect="1"/>
          </p:cNvPicPr>
          <p:nvPr/>
        </p:nvPicPr>
        <p:blipFill>
          <a:blip r:embed="rId2"/>
          <a:stretch>
            <a:fillRect/>
          </a:stretch>
        </p:blipFill>
        <p:spPr>
          <a:xfrm>
            <a:off x="8339557" y="1265492"/>
            <a:ext cx="2867400" cy="4494967"/>
          </a:xfrm>
          <a:prstGeom prst="rect">
            <a:avLst/>
          </a:prstGeom>
        </p:spPr>
      </p:pic>
      <p:sp>
        <p:nvSpPr>
          <p:cNvPr id="9" name="TextBox 4"/>
          <p:cNvSpPr txBox="1"/>
          <p:nvPr/>
        </p:nvSpPr>
        <p:spPr>
          <a:xfrm>
            <a:off x="410820" y="895513"/>
            <a:ext cx="7741329" cy="6401753"/>
          </a:xfrm>
          <a:prstGeom prst="rect">
            <a:avLst/>
          </a:prstGeom>
          <a:noFill/>
        </p:spPr>
        <p:txBody>
          <a:bodyPr wrap="square"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endParaRPr lang="en-US" sz="1800" dirty="0">
              <a:latin typeface="+mn-lt"/>
            </a:endParaRPr>
          </a:p>
          <a:p>
            <a:pPr marL="285750" indent="-285750">
              <a:buFont typeface="Arial" panose="020B0604020202020204" pitchFamily="34" charset="0"/>
              <a:buChar char="•"/>
            </a:pPr>
            <a:r>
              <a:rPr lang="en-US" sz="1800" dirty="0">
                <a:latin typeface="+mn-lt"/>
              </a:rPr>
              <a:t>The </a:t>
            </a:r>
            <a:r>
              <a:rPr lang="en-US" sz="1800" b="1" dirty="0">
                <a:latin typeface="+mn-lt"/>
              </a:rPr>
              <a:t>Longest</a:t>
            </a:r>
            <a:r>
              <a:rPr lang="en-US" sz="1800" dirty="0">
                <a:latin typeface="+mn-lt"/>
              </a:rPr>
              <a:t> Superficial vein of the body.</a:t>
            </a:r>
          </a:p>
          <a:p>
            <a:pPr marL="285750" indent="-285750">
              <a:buFont typeface="Arial" panose="020B0604020202020204" pitchFamily="34" charset="0"/>
              <a:buChar char="•"/>
            </a:pPr>
            <a:r>
              <a:rPr lang="en-US" sz="1800" dirty="0">
                <a:latin typeface="+mn-lt"/>
              </a:rPr>
              <a:t>Begins from the medial end of the dorsal venous arch (as the medial marginal vein).</a:t>
            </a:r>
            <a:r>
              <a:rPr lang="ar-SA" sz="1600" dirty="0">
                <a:solidFill>
                  <a:srgbClr val="92D050"/>
                </a:solidFill>
                <a:latin typeface="+mn-lt"/>
              </a:rPr>
              <a:t>الصمامات فيها أكثر لأنها أطول فتقريباً فيها 12 صمام</a:t>
            </a:r>
            <a:endParaRPr lang="en-US" sz="1600" dirty="0">
              <a:solidFill>
                <a:srgbClr val="92D050"/>
              </a:solidFill>
              <a:latin typeface="+mn-lt"/>
            </a:endParaRPr>
          </a:p>
          <a:p>
            <a:endParaRPr lang="en-US" sz="1800" dirty="0">
              <a:latin typeface="+mn-lt"/>
            </a:endParaRPr>
          </a:p>
          <a:p>
            <a:r>
              <a:rPr lang="en-US" sz="1800" u="sng" dirty="0">
                <a:solidFill>
                  <a:srgbClr val="FF0000"/>
                </a:solidFill>
                <a:latin typeface="+mn-lt"/>
              </a:rPr>
              <a:t>Ascends: </a:t>
            </a:r>
          </a:p>
          <a:p>
            <a:pPr marL="285750"/>
            <a:r>
              <a:rPr lang="en-US" sz="1800" dirty="0">
                <a:latin typeface="+mn-lt"/>
              </a:rPr>
              <a:t>A-In front of the Medial Malleolus</a:t>
            </a:r>
            <a:r>
              <a:rPr lang="ar-SA" sz="1600" dirty="0">
                <a:solidFill>
                  <a:srgbClr val="92D050"/>
                </a:solidFill>
                <a:latin typeface="+mn-lt"/>
              </a:rPr>
              <a:t>(وهذا المكان ثابت عن كل الناس)</a:t>
            </a:r>
            <a:r>
              <a:rPr lang="en-US" sz="1600" dirty="0">
                <a:solidFill>
                  <a:srgbClr val="92D050"/>
                </a:solidFill>
                <a:latin typeface="+mn-lt"/>
              </a:rPr>
              <a:t> </a:t>
            </a:r>
            <a:r>
              <a:rPr lang="en-US" sz="1800" dirty="0">
                <a:latin typeface="+mn-lt"/>
              </a:rPr>
              <a:t>accompanied by the (Saphenous nerve).</a:t>
            </a:r>
          </a:p>
          <a:p>
            <a:pPr marL="285750"/>
            <a:r>
              <a:rPr lang="en-US" sz="1800" dirty="0">
                <a:latin typeface="+mn-lt"/>
              </a:rPr>
              <a:t>B- Posterior to the Medial Condyle of the femur.</a:t>
            </a:r>
          </a:p>
          <a:p>
            <a:pPr marL="285750"/>
            <a:r>
              <a:rPr lang="en-US" sz="1800" dirty="0">
                <a:solidFill>
                  <a:srgbClr val="FF0000"/>
                </a:solidFill>
                <a:latin typeface="+mn-lt"/>
              </a:rPr>
              <a:t>C- Passes through </a:t>
            </a:r>
            <a:r>
              <a:rPr lang="en-US" sz="1800" dirty="0">
                <a:latin typeface="+mn-lt"/>
              </a:rPr>
              <a:t>the Saphenous Opening </a:t>
            </a:r>
            <a:r>
              <a:rPr lang="en-US" sz="1800" dirty="0">
                <a:solidFill>
                  <a:srgbClr val="92D050"/>
                </a:solidFill>
                <a:latin typeface="+mn-lt"/>
              </a:rPr>
              <a:t>(in the </a:t>
            </a:r>
            <a:r>
              <a:rPr lang="en-US" sz="1800" dirty="0" err="1">
                <a:solidFill>
                  <a:srgbClr val="92D050"/>
                </a:solidFill>
                <a:latin typeface="+mn-lt"/>
              </a:rPr>
              <a:t>facsia</a:t>
            </a:r>
            <a:r>
              <a:rPr lang="en-US" sz="1800" dirty="0">
                <a:solidFill>
                  <a:srgbClr val="92D050"/>
                </a:solidFill>
                <a:latin typeface="+mn-lt"/>
              </a:rPr>
              <a:t>)</a:t>
            </a:r>
            <a:r>
              <a:rPr lang="en-US" sz="1800" dirty="0">
                <a:latin typeface="+mn-lt"/>
              </a:rPr>
              <a:t> (2.5-3.25) cm below and lateral to the pubic tubercle.</a:t>
            </a:r>
          </a:p>
          <a:p>
            <a:pPr marL="285750"/>
            <a:endParaRPr lang="en-US" sz="1800" dirty="0">
              <a:latin typeface="+mn-lt"/>
            </a:endParaRPr>
          </a:p>
          <a:p>
            <a:pPr marL="285750" indent="-285750">
              <a:buFont typeface="Arial" panose="020B0604020202020204" pitchFamily="34" charset="0"/>
              <a:buChar char="•"/>
            </a:pPr>
            <a:r>
              <a:rPr lang="en-US" sz="1800" u="sng" dirty="0">
                <a:solidFill>
                  <a:srgbClr val="FF0000"/>
                </a:solidFill>
                <a:latin typeface="+mn-lt"/>
              </a:rPr>
              <a:t>Terminates</a:t>
            </a:r>
            <a:r>
              <a:rPr lang="en-US" sz="1800" dirty="0">
                <a:solidFill>
                  <a:srgbClr val="FF0000"/>
                </a:solidFill>
                <a:latin typeface="+mn-lt"/>
              </a:rPr>
              <a:t> in: </a:t>
            </a:r>
            <a:r>
              <a:rPr lang="en-US" sz="1800" dirty="0">
                <a:latin typeface="+mn-lt"/>
              </a:rPr>
              <a:t>Femoral Vein. </a:t>
            </a:r>
          </a:p>
          <a:p>
            <a:pPr marL="285750" indent="-285750">
              <a:buFont typeface="Arial" panose="020B0604020202020204" pitchFamily="34" charset="0"/>
              <a:buChar char="•"/>
            </a:pPr>
            <a:r>
              <a:rPr lang="en-US" sz="1800" i="1" dirty="0">
                <a:latin typeface="+mn-lt"/>
                <a:cs typeface="Times New Roman" pitchFamily="18" charset="0"/>
              </a:rPr>
              <a:t>Because of its </a:t>
            </a:r>
            <a:r>
              <a:rPr lang="en-US" sz="1800" i="1" dirty="0">
                <a:solidFill>
                  <a:srgbClr val="FF0000"/>
                </a:solidFill>
                <a:latin typeface="+mn-lt"/>
                <a:cs typeface="Times New Roman" pitchFamily="18" charset="0"/>
              </a:rPr>
              <a:t>constant</a:t>
            </a:r>
            <a:r>
              <a:rPr lang="en-US" sz="1800" i="1" dirty="0">
                <a:latin typeface="+mn-lt"/>
                <a:cs typeface="Times New Roman" pitchFamily="18" charset="0"/>
              </a:rPr>
              <a:t> position in front of the medial malleolus, it is used for saphenous cutdown especially in infants, obese and shocked patients.</a:t>
            </a:r>
            <a:endParaRPr lang="ar-SA" sz="1800" i="1" dirty="0">
              <a:latin typeface="+mn-lt"/>
              <a:cs typeface="Times New Roman" pitchFamily="18" charset="0"/>
            </a:endParaRPr>
          </a:p>
          <a:p>
            <a:pPr marL="285750" indent="-285750">
              <a:buFont typeface="Arial" panose="020B0604020202020204" pitchFamily="34" charset="0"/>
              <a:buChar char="•"/>
            </a:pPr>
            <a:r>
              <a:rPr lang="en-US" sz="1800" i="1" dirty="0">
                <a:solidFill>
                  <a:srgbClr val="92D050"/>
                </a:solidFill>
                <a:latin typeface="+mn-lt"/>
                <a:cs typeface="Times New Roman" pitchFamily="18" charset="0"/>
              </a:rPr>
              <a:t> </a:t>
            </a:r>
            <a:r>
              <a:rPr lang="ar-SA" sz="1800" i="1" dirty="0">
                <a:solidFill>
                  <a:srgbClr val="92D050"/>
                </a:solidFill>
                <a:latin typeface="+mn-lt"/>
                <a:cs typeface="Times New Roman" pitchFamily="18" charset="0"/>
              </a:rPr>
              <a:t>عشان موقعه ثابت دائما فنقدر بعد ندخل فيه حقنة وريدية اذا احتجنا في الطوارئ مثلاً </a:t>
            </a:r>
            <a:r>
              <a:rPr lang="en-US" sz="1800" i="1" dirty="0">
                <a:solidFill>
                  <a:srgbClr val="92D050"/>
                </a:solidFill>
                <a:latin typeface="+mn-lt"/>
                <a:cs typeface="Times New Roman" pitchFamily="18" charset="0"/>
              </a:rPr>
              <a:t> </a:t>
            </a:r>
          </a:p>
          <a:p>
            <a:endParaRPr lang="en-US" b="1" i="1" dirty="0">
              <a:latin typeface="+mn-lt"/>
              <a:cs typeface="Times New Roman" pitchFamily="18" charset="0"/>
            </a:endParaRPr>
          </a:p>
          <a:p>
            <a:r>
              <a:rPr lang="en-US" sz="1600" b="1" i="1" dirty="0">
                <a:solidFill>
                  <a:schemeClr val="bg1">
                    <a:lumMod val="65000"/>
                  </a:schemeClr>
                </a:solidFill>
                <a:latin typeface="+mn-lt"/>
                <a:cs typeface="Times New Roman" pitchFamily="18" charset="0"/>
              </a:rPr>
              <a:t>What is cut-down?</a:t>
            </a:r>
          </a:p>
          <a:p>
            <a:r>
              <a:rPr lang="en-US" sz="1600" dirty="0">
                <a:solidFill>
                  <a:schemeClr val="bg1">
                    <a:lumMod val="65000"/>
                  </a:schemeClr>
                </a:solidFill>
                <a:latin typeface="+mn-lt"/>
              </a:rPr>
              <a:t>Venous </a:t>
            </a:r>
            <a:r>
              <a:rPr lang="en-US" sz="1600" b="1" dirty="0">
                <a:solidFill>
                  <a:schemeClr val="bg1">
                    <a:lumMod val="65000"/>
                  </a:schemeClr>
                </a:solidFill>
                <a:latin typeface="+mn-lt"/>
              </a:rPr>
              <a:t>cut-down</a:t>
            </a:r>
            <a:r>
              <a:rPr lang="en-US" sz="1600" dirty="0">
                <a:solidFill>
                  <a:schemeClr val="bg1">
                    <a:lumMod val="65000"/>
                  </a:schemeClr>
                </a:solidFill>
                <a:latin typeface="+mn-lt"/>
              </a:rPr>
              <a:t> is an emergency </a:t>
            </a:r>
            <a:r>
              <a:rPr lang="en-US" sz="1600" b="1" dirty="0">
                <a:solidFill>
                  <a:schemeClr val="bg1">
                    <a:lumMod val="65000"/>
                  </a:schemeClr>
                </a:solidFill>
                <a:latin typeface="+mn-lt"/>
              </a:rPr>
              <a:t>procedure</a:t>
            </a:r>
            <a:r>
              <a:rPr lang="en-US" sz="1600" dirty="0">
                <a:solidFill>
                  <a:schemeClr val="bg1">
                    <a:lumMod val="65000"/>
                  </a:schemeClr>
                </a:solidFill>
                <a:latin typeface="+mn-lt"/>
              </a:rPr>
              <a:t> in which the vein is exposed surgically and then a cannula is inserted into the vein under direct vision. It is used to get vascular access in trauma and hypovolemic shock patients when peripheral cannulation is difficult or impossible. The saphenous vein is most commonly used.</a:t>
            </a:r>
            <a:endParaRPr lang="en-US" sz="1600" b="1" i="1" dirty="0">
              <a:solidFill>
                <a:schemeClr val="bg1">
                  <a:lumMod val="65000"/>
                </a:schemeClr>
              </a:solidFill>
              <a:latin typeface="+mn-lt"/>
            </a:endParaRPr>
          </a:p>
          <a:p>
            <a:pPr marL="285750" indent="-285750">
              <a:buFont typeface="Arial" panose="020B0604020202020204" pitchFamily="34" charset="0"/>
              <a:buChar char="•"/>
            </a:pPr>
            <a:endParaRPr lang="en-US" dirty="0">
              <a:latin typeface="+mn-lt"/>
            </a:endParaRPr>
          </a:p>
          <a:p>
            <a:endParaRPr lang="en-US" dirty="0">
              <a:latin typeface="+mn-lt"/>
            </a:endParaRPr>
          </a:p>
        </p:txBody>
      </p:sp>
      <p:sp>
        <p:nvSpPr>
          <p:cNvPr id="10" name="Rectangle 9"/>
          <p:cNvSpPr/>
          <p:nvPr/>
        </p:nvSpPr>
        <p:spPr>
          <a:xfrm>
            <a:off x="410822" y="1215601"/>
            <a:ext cx="7741329" cy="840210"/>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10822" y="2241708"/>
            <a:ext cx="7741329" cy="1758791"/>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10820" y="4108611"/>
            <a:ext cx="7741329" cy="1301589"/>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4273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i="1" dirty="0"/>
              <a:t>Objectives</a:t>
            </a:r>
            <a:endParaRPr lang="en-GB" i="1" dirty="0"/>
          </a:p>
        </p:txBody>
      </p:sp>
      <p:sp>
        <p:nvSpPr>
          <p:cNvPr id="8" name="Content Placeholder 7"/>
          <p:cNvSpPr>
            <a:spLocks noGrp="1"/>
          </p:cNvSpPr>
          <p:nvPr>
            <p:ph idx="1"/>
          </p:nvPr>
        </p:nvSpPr>
        <p:spPr>
          <a:xfrm>
            <a:off x="838200" y="1564368"/>
            <a:ext cx="10515600" cy="4351338"/>
          </a:xfrm>
        </p:spPr>
        <p:txBody>
          <a:bodyPr>
            <a:normAutofit/>
          </a:bodyPr>
          <a:lstStyle/>
          <a:p>
            <a:pPr algn="l" rtl="0"/>
            <a:r>
              <a:rPr lang="en-US" dirty="0"/>
              <a:t>List the main arteries of the lower limb. </a:t>
            </a:r>
          </a:p>
          <a:p>
            <a:pPr algn="l" rtl="0"/>
            <a:r>
              <a:rPr lang="en-US" dirty="0"/>
              <a:t>Describe their origin, course distribution &amp; branches. </a:t>
            </a:r>
          </a:p>
          <a:p>
            <a:pPr algn="l" rtl="0"/>
            <a:r>
              <a:rPr lang="en-US" dirty="0"/>
              <a:t>List the main arterial anastomosis . </a:t>
            </a:r>
          </a:p>
          <a:p>
            <a:pPr algn="l" rtl="0"/>
            <a:r>
              <a:rPr lang="en-US" dirty="0"/>
              <a:t>List the sites where you feel the arterial pulse. </a:t>
            </a:r>
          </a:p>
          <a:p>
            <a:pPr algn="l" rtl="0"/>
            <a:r>
              <a:rPr lang="en-US" dirty="0"/>
              <a:t>Differentiate the veins of LL into superficial &amp; deep </a:t>
            </a:r>
          </a:p>
          <a:p>
            <a:pPr algn="l" rtl="0"/>
            <a:r>
              <a:rPr lang="en-US" dirty="0"/>
              <a:t>Describe their origin, course &amp; termination and tributaries </a:t>
            </a:r>
          </a:p>
          <a:p>
            <a:pPr algn="l" rtl="0"/>
            <a:r>
              <a:rPr lang="en-US" dirty="0"/>
              <a:t>Some related clinical points </a:t>
            </a:r>
          </a:p>
          <a:p>
            <a:pPr algn="l" rtl="0">
              <a:buNone/>
            </a:pPr>
            <a:endParaRPr lang="en-GB" dirty="0"/>
          </a:p>
        </p:txBody>
      </p:sp>
      <p:pic>
        <p:nvPicPr>
          <p:cNvPr id="4" name="Picture 2" descr="Image result for youtub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801" y="5359856"/>
            <a:ext cx="975632" cy="9756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59542" y="5668965"/>
            <a:ext cx="2209259" cy="338554"/>
          </a:xfrm>
          <a:prstGeom prst="rect">
            <a:avLst/>
          </a:prstGeom>
          <a:noFill/>
        </p:spPr>
        <p:txBody>
          <a:bodyPr wrap="none" rtlCol="0">
            <a:spAutoFit/>
          </a:bodyPr>
          <a:lstStyle/>
          <a:p>
            <a:r>
              <a:rPr lang="en-US" sz="1600" dirty="0">
                <a:solidFill>
                  <a:schemeClr val="bg1">
                    <a:lumMod val="65000"/>
                  </a:schemeClr>
                </a:solidFill>
                <a:latin typeface="+mn-lt"/>
              </a:rPr>
              <a:t>Overview of the lecture:</a:t>
            </a:r>
            <a:endParaRPr lang="en-GB" sz="1600" dirty="0">
              <a:solidFill>
                <a:schemeClr val="bg1">
                  <a:lumMod val="65000"/>
                </a:schemeClr>
              </a:solidFill>
              <a:latin typeface="+mn-lt"/>
            </a:endParaRPr>
          </a:p>
        </p:txBody>
      </p:sp>
      <p:pic>
        <p:nvPicPr>
          <p:cNvPr id="6" name="Picture 2" descr="Image result for youtube">
            <a:hlinkClick r:id="rId4"/>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432" y="5359857"/>
            <a:ext cx="998817" cy="9756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332463" y="6043303"/>
            <a:ext cx="848309" cy="338554"/>
          </a:xfrm>
          <a:prstGeom prst="rect">
            <a:avLst/>
          </a:prstGeom>
          <a:noFill/>
        </p:spPr>
        <p:txBody>
          <a:bodyPr wrap="none" rtlCol="0">
            <a:spAutoFit/>
          </a:bodyPr>
          <a:lstStyle/>
          <a:p>
            <a:r>
              <a:rPr lang="en-US" sz="1600" dirty="0">
                <a:solidFill>
                  <a:schemeClr val="bg1">
                    <a:lumMod val="65000"/>
                  </a:schemeClr>
                </a:solidFill>
                <a:latin typeface="+mn-lt"/>
              </a:rPr>
              <a:t>Arteries</a:t>
            </a:r>
            <a:endParaRPr lang="en-GB" sz="1600" dirty="0">
              <a:solidFill>
                <a:schemeClr val="bg1">
                  <a:lumMod val="65000"/>
                </a:schemeClr>
              </a:solidFill>
              <a:latin typeface="+mn-lt"/>
            </a:endParaRPr>
          </a:p>
        </p:txBody>
      </p:sp>
      <p:sp>
        <p:nvSpPr>
          <p:cNvPr id="10" name="TextBox 9"/>
          <p:cNvSpPr txBox="1"/>
          <p:nvPr/>
        </p:nvSpPr>
        <p:spPr>
          <a:xfrm>
            <a:off x="4413091" y="6043303"/>
            <a:ext cx="638316" cy="338554"/>
          </a:xfrm>
          <a:prstGeom prst="rect">
            <a:avLst/>
          </a:prstGeom>
          <a:noFill/>
        </p:spPr>
        <p:txBody>
          <a:bodyPr wrap="none" rtlCol="0">
            <a:spAutoFit/>
          </a:bodyPr>
          <a:lstStyle/>
          <a:p>
            <a:r>
              <a:rPr lang="en-US" sz="1600" dirty="0">
                <a:solidFill>
                  <a:schemeClr val="bg1">
                    <a:lumMod val="65000"/>
                  </a:schemeClr>
                </a:solidFill>
                <a:latin typeface="+mn-lt"/>
              </a:rPr>
              <a:t>Veins</a:t>
            </a:r>
            <a:endParaRPr lang="en-GB" sz="1600" dirty="0">
              <a:solidFill>
                <a:schemeClr val="bg1">
                  <a:lumMod val="65000"/>
                </a:schemeClr>
              </a:solidFill>
              <a:latin typeface="+mn-lt"/>
            </a:endParaRPr>
          </a:p>
        </p:txBody>
      </p:sp>
    </p:spTree>
    <p:extLst>
      <p:ext uri="{BB962C8B-B14F-4D97-AF65-F5344CB8AC3E}">
        <p14:creationId xmlns:p14="http://schemas.microsoft.com/office/powerpoint/2010/main" val="2612293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84843" y="1094767"/>
            <a:ext cx="2668275" cy="4225867"/>
          </a:xfrm>
          <a:prstGeom prst="rect">
            <a:avLst/>
          </a:prstGeom>
        </p:spPr>
      </p:pic>
      <p:sp>
        <p:nvSpPr>
          <p:cNvPr id="5" name="TextBox 4"/>
          <p:cNvSpPr txBox="1"/>
          <p:nvPr/>
        </p:nvSpPr>
        <p:spPr>
          <a:xfrm>
            <a:off x="457433" y="1007097"/>
            <a:ext cx="7919541" cy="5324535"/>
          </a:xfrm>
          <a:prstGeom prst="rect">
            <a:avLst/>
          </a:prstGeom>
          <a:noFill/>
        </p:spPr>
        <p:txBody>
          <a:bodyPr wrap="square" rtlCol="0">
            <a:spAutoFit/>
          </a:bodyPr>
          <a:lstStyle/>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a:solidFill>
                  <a:srgbClr val="FF0000"/>
                </a:solidFill>
                <a:latin typeface="+mj-lt"/>
              </a:rPr>
              <a:t>Originates</a:t>
            </a:r>
            <a:r>
              <a:rPr lang="en-US" sz="2000" dirty="0">
                <a:latin typeface="+mj-lt"/>
              </a:rPr>
              <a:t> from the </a:t>
            </a:r>
            <a:r>
              <a:rPr lang="en-US" sz="2000" b="1" dirty="0">
                <a:latin typeface="+mj-lt"/>
              </a:rPr>
              <a:t>lateral</a:t>
            </a:r>
            <a:r>
              <a:rPr lang="en-US" sz="2000" dirty="0">
                <a:latin typeface="+mj-lt"/>
              </a:rPr>
              <a:t> end of the dorsal venous arch.</a:t>
            </a:r>
            <a:endParaRPr lang="ar-SA" sz="2000" dirty="0">
              <a:latin typeface="+mj-lt"/>
            </a:endParaRPr>
          </a:p>
          <a:p>
            <a:pPr marL="285750" indent="-285750">
              <a:buFont typeface="Arial" panose="020B0604020202020204" pitchFamily="34" charset="0"/>
              <a:buChar char="•"/>
            </a:pPr>
            <a:r>
              <a:rPr lang="en-US" sz="2000" dirty="0">
                <a:solidFill>
                  <a:schemeClr val="bg1">
                    <a:lumMod val="50000"/>
                  </a:schemeClr>
                </a:solidFill>
                <a:latin typeface="+mj-lt"/>
              </a:rPr>
              <a:t>Where the great one Begins from the </a:t>
            </a:r>
            <a:r>
              <a:rPr lang="en-US" sz="2000" b="1" dirty="0">
                <a:solidFill>
                  <a:schemeClr val="bg1">
                    <a:lumMod val="50000"/>
                  </a:schemeClr>
                </a:solidFill>
                <a:latin typeface="+mj-lt"/>
              </a:rPr>
              <a:t>medial</a:t>
            </a:r>
            <a:r>
              <a:rPr lang="en-US" sz="2000" dirty="0">
                <a:solidFill>
                  <a:schemeClr val="bg1">
                    <a:lumMod val="50000"/>
                  </a:schemeClr>
                </a:solidFill>
                <a:latin typeface="+mj-lt"/>
              </a:rPr>
              <a:t> end of the dorsal venous arch </a:t>
            </a:r>
            <a:endParaRPr lang="ar-SA" sz="2000" dirty="0">
              <a:solidFill>
                <a:schemeClr val="bg1">
                  <a:lumMod val="50000"/>
                </a:schemeClr>
              </a:solidFill>
              <a:latin typeface="+mj-lt"/>
            </a:endParaRPr>
          </a:p>
          <a:p>
            <a:endParaRPr lang="en-US" sz="2000" dirty="0">
              <a:solidFill>
                <a:schemeClr val="bg1">
                  <a:lumMod val="50000"/>
                </a:schemeClr>
              </a:solidFill>
              <a:latin typeface="+mj-lt"/>
            </a:endParaRPr>
          </a:p>
          <a:p>
            <a:pPr marL="285750" indent="-285750">
              <a:buFont typeface="Arial" panose="020B0604020202020204" pitchFamily="34" charset="0"/>
              <a:buChar char="•"/>
            </a:pPr>
            <a:r>
              <a:rPr lang="en-US" sz="2000" dirty="0">
                <a:solidFill>
                  <a:srgbClr val="FF0000"/>
                </a:solidFill>
                <a:latin typeface="+mj-lt"/>
              </a:rPr>
              <a:t>Ascends: </a:t>
            </a:r>
          </a:p>
          <a:p>
            <a:pPr marL="285750" indent="-285750">
              <a:buFont typeface="Arial" panose="020B0604020202020204" pitchFamily="34" charset="0"/>
              <a:buChar char="•"/>
            </a:pPr>
            <a:r>
              <a:rPr lang="en-US" sz="2000" b="1" dirty="0">
                <a:latin typeface="+mj-lt"/>
              </a:rPr>
              <a:t>Behind</a:t>
            </a:r>
            <a:r>
              <a:rPr lang="en-US" sz="2000" dirty="0">
                <a:latin typeface="+mj-lt"/>
              </a:rPr>
              <a:t> the </a:t>
            </a:r>
            <a:r>
              <a:rPr lang="en-US" sz="2000" b="1" dirty="0">
                <a:latin typeface="+mj-lt"/>
              </a:rPr>
              <a:t>lateral</a:t>
            </a:r>
            <a:r>
              <a:rPr lang="en-US" sz="2000" dirty="0">
                <a:latin typeface="+mj-lt"/>
              </a:rPr>
              <a:t> Malleolus along with the </a:t>
            </a:r>
            <a:r>
              <a:rPr lang="en-US" sz="2000" b="1" dirty="0">
                <a:latin typeface="+mj-lt"/>
              </a:rPr>
              <a:t>Sural</a:t>
            </a:r>
            <a:r>
              <a:rPr lang="en-US" sz="2000" dirty="0">
                <a:latin typeface="+mj-lt"/>
              </a:rPr>
              <a:t> nerve; along the middle of the back leg (</a:t>
            </a:r>
            <a:r>
              <a:rPr lang="en-US" sz="2000" dirty="0">
                <a:solidFill>
                  <a:schemeClr val="bg1">
                    <a:lumMod val="65000"/>
                  </a:schemeClr>
                </a:solidFill>
                <a:latin typeface="+mj-lt"/>
                <a:cs typeface="Times New Roman" pitchFamily="18" charset="0"/>
              </a:rPr>
              <a:t>in company with the Sural nerve</a:t>
            </a:r>
            <a:r>
              <a:rPr lang="en-US" sz="2000" dirty="0">
                <a:latin typeface="+mj-lt"/>
                <a:cs typeface="Times New Roman" pitchFamily="18" charset="0"/>
              </a:rPr>
              <a:t>)</a:t>
            </a:r>
            <a:endParaRPr lang="ar-SA" sz="2000" dirty="0">
              <a:latin typeface="+mj-lt"/>
              <a:cs typeface="Times New Roman" pitchFamily="18" charset="0"/>
            </a:endParaRPr>
          </a:p>
          <a:p>
            <a:pPr marL="285750" indent="-285750">
              <a:buFont typeface="Arial" panose="020B0604020202020204" pitchFamily="34" charset="0"/>
              <a:buChar char="•"/>
            </a:pPr>
            <a:r>
              <a:rPr lang="en-US" sz="2000" dirty="0">
                <a:solidFill>
                  <a:schemeClr val="bg1">
                    <a:lumMod val="50000"/>
                  </a:schemeClr>
                </a:solidFill>
                <a:latin typeface="+mj-lt"/>
              </a:rPr>
              <a:t>Where the great one Ascends </a:t>
            </a:r>
            <a:r>
              <a:rPr lang="en-US" sz="2000" b="1" dirty="0">
                <a:solidFill>
                  <a:schemeClr val="bg1">
                    <a:lumMod val="50000"/>
                  </a:schemeClr>
                </a:solidFill>
                <a:latin typeface="+mj-lt"/>
              </a:rPr>
              <a:t>In front of </a:t>
            </a:r>
            <a:r>
              <a:rPr lang="en-US" sz="2000" dirty="0">
                <a:solidFill>
                  <a:schemeClr val="bg1">
                    <a:lumMod val="50000"/>
                  </a:schemeClr>
                </a:solidFill>
                <a:latin typeface="+mj-lt"/>
              </a:rPr>
              <a:t>the </a:t>
            </a:r>
            <a:r>
              <a:rPr lang="en-US" sz="2000" b="1" dirty="0">
                <a:solidFill>
                  <a:schemeClr val="bg1">
                    <a:lumMod val="50000"/>
                  </a:schemeClr>
                </a:solidFill>
                <a:latin typeface="+mj-lt"/>
              </a:rPr>
              <a:t>Medial</a:t>
            </a:r>
            <a:r>
              <a:rPr lang="en-US" sz="2000" dirty="0">
                <a:solidFill>
                  <a:schemeClr val="bg1">
                    <a:lumMod val="50000"/>
                  </a:schemeClr>
                </a:solidFill>
                <a:latin typeface="+mj-lt"/>
              </a:rPr>
              <a:t> Malleolus</a:t>
            </a:r>
            <a:r>
              <a:rPr lang="ar-SA" sz="2000" dirty="0">
                <a:solidFill>
                  <a:schemeClr val="bg1">
                    <a:lumMod val="50000"/>
                  </a:schemeClr>
                </a:solidFill>
                <a:latin typeface="+mj-lt"/>
              </a:rPr>
              <a:t>(المكان الثابت عن كل الناس) </a:t>
            </a:r>
            <a:r>
              <a:rPr lang="en-US" sz="2000" dirty="0">
                <a:solidFill>
                  <a:schemeClr val="bg1">
                    <a:lumMod val="50000"/>
                  </a:schemeClr>
                </a:solidFill>
                <a:latin typeface="+mj-lt"/>
              </a:rPr>
              <a:t>accompanied by the</a:t>
            </a:r>
            <a:r>
              <a:rPr lang="ar-SA" sz="2000" dirty="0">
                <a:solidFill>
                  <a:schemeClr val="bg1">
                    <a:lumMod val="50000"/>
                  </a:schemeClr>
                </a:solidFill>
                <a:latin typeface="+mj-lt"/>
              </a:rPr>
              <a:t> </a:t>
            </a:r>
            <a:r>
              <a:rPr lang="en-US" sz="2000" b="1" dirty="0">
                <a:solidFill>
                  <a:schemeClr val="bg1">
                    <a:lumMod val="50000"/>
                  </a:schemeClr>
                </a:solidFill>
                <a:latin typeface="+mj-lt"/>
              </a:rPr>
              <a:t>Saphenous</a:t>
            </a:r>
            <a:r>
              <a:rPr lang="en-US" sz="2000" dirty="0">
                <a:solidFill>
                  <a:schemeClr val="bg1">
                    <a:lumMod val="50000"/>
                  </a:schemeClr>
                </a:solidFill>
                <a:latin typeface="+mj-lt"/>
              </a:rPr>
              <a:t> nerve).</a:t>
            </a: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a:solidFill>
                  <a:srgbClr val="FF0000"/>
                </a:solidFill>
                <a:latin typeface="+mj-lt"/>
              </a:rPr>
              <a:t>Termination:</a:t>
            </a:r>
          </a:p>
          <a:p>
            <a:pPr marL="457200" indent="-457200">
              <a:buAutoNum type="arabicPeriod"/>
            </a:pPr>
            <a:r>
              <a:rPr lang="en-US" sz="2000" dirty="0">
                <a:latin typeface="+mj-lt"/>
              </a:rPr>
              <a:t>It may join the Great Saphenous vein.</a:t>
            </a:r>
          </a:p>
          <a:p>
            <a:pPr marL="457200" indent="-457200">
              <a:buAutoNum type="arabicPeriod"/>
            </a:pPr>
            <a:r>
              <a:rPr lang="en-US" sz="2000" dirty="0">
                <a:latin typeface="+mj-lt"/>
              </a:rPr>
              <a:t>joins the Popliteal vein</a:t>
            </a:r>
          </a:p>
          <a:p>
            <a:r>
              <a:rPr lang="en-US" sz="2000" dirty="0">
                <a:latin typeface="+mj-lt"/>
              </a:rPr>
              <a:t>3. Or *Bifurcates: </a:t>
            </a:r>
          </a:p>
          <a:p>
            <a:r>
              <a:rPr lang="en-US" sz="2000" dirty="0">
                <a:latin typeface="+mj-lt"/>
              </a:rPr>
              <a:t>One branch joins the Great saphenous and the other joins the Popliteal vein</a:t>
            </a:r>
            <a:r>
              <a:rPr lang="en-US" sz="2000" b="1" dirty="0"/>
              <a:t>.</a:t>
            </a:r>
            <a:r>
              <a:rPr lang="ar-SA" sz="1800" dirty="0">
                <a:solidFill>
                  <a:srgbClr val="92D050"/>
                </a:solidFill>
              </a:rPr>
              <a:t>يختلف من شخص لآخر</a:t>
            </a:r>
            <a:endParaRPr lang="en-US" sz="1800" dirty="0">
              <a:solidFill>
                <a:srgbClr val="92D050"/>
              </a:solidFill>
            </a:endParaRPr>
          </a:p>
        </p:txBody>
      </p:sp>
      <p:sp>
        <p:nvSpPr>
          <p:cNvPr id="7" name="Rectangle 6"/>
          <p:cNvSpPr/>
          <p:nvPr/>
        </p:nvSpPr>
        <p:spPr>
          <a:xfrm>
            <a:off x="635647" y="261040"/>
            <a:ext cx="8549196" cy="99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solidFill>
                  <a:prstClr val="black"/>
                </a:solidFill>
                <a:latin typeface="+mj-lt"/>
              </a:rPr>
              <a:t>Small Saphenous Vein:</a:t>
            </a:r>
          </a:p>
        </p:txBody>
      </p:sp>
      <p:sp>
        <p:nvSpPr>
          <p:cNvPr id="8" name="Rectangle 7"/>
          <p:cNvSpPr/>
          <p:nvPr/>
        </p:nvSpPr>
        <p:spPr>
          <a:xfrm>
            <a:off x="131251" y="6488668"/>
            <a:ext cx="3395097" cy="369332"/>
          </a:xfrm>
          <a:prstGeom prst="rect">
            <a:avLst/>
          </a:prstGeom>
        </p:spPr>
        <p:txBody>
          <a:bodyPr wrap="none">
            <a:spAutoFit/>
          </a:bodyPr>
          <a:lstStyle/>
          <a:p>
            <a:r>
              <a:rPr lang="en-US" dirty="0">
                <a:solidFill>
                  <a:schemeClr val="bg1">
                    <a:lumMod val="65000"/>
                  </a:schemeClr>
                </a:solidFill>
                <a:latin typeface="Calibri" panose="020F0502020204030204" pitchFamily="34" charset="0"/>
              </a:rPr>
              <a:t>*Bifurcates: Divides into two parts</a:t>
            </a:r>
            <a:endParaRPr lang="en-US" dirty="0">
              <a:solidFill>
                <a:schemeClr val="bg1">
                  <a:lumMod val="65000"/>
                </a:schemeClr>
              </a:solidFill>
            </a:endParaRPr>
          </a:p>
        </p:txBody>
      </p:sp>
      <p:sp>
        <p:nvSpPr>
          <p:cNvPr id="9" name="Rectangle 9"/>
          <p:cNvSpPr/>
          <p:nvPr/>
        </p:nvSpPr>
        <p:spPr>
          <a:xfrm>
            <a:off x="406633" y="1201058"/>
            <a:ext cx="7741329" cy="1062644"/>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10"/>
          <p:cNvSpPr/>
          <p:nvPr/>
        </p:nvSpPr>
        <p:spPr>
          <a:xfrm>
            <a:off x="410822" y="2343308"/>
            <a:ext cx="7741329" cy="1873091"/>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1"/>
          <p:cNvSpPr/>
          <p:nvPr/>
        </p:nvSpPr>
        <p:spPr>
          <a:xfrm>
            <a:off x="410821" y="4373250"/>
            <a:ext cx="7741329" cy="1964050"/>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4615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259" y="0"/>
            <a:ext cx="10515600" cy="685800"/>
          </a:xfrm>
        </p:spPr>
        <p:txBody>
          <a:bodyPr>
            <a:normAutofit fontScale="90000"/>
          </a:bodyPr>
          <a:lstStyle/>
          <a:p>
            <a:pPr rtl="0"/>
            <a:r>
              <a:rPr lang="en-US" b="1" dirty="0"/>
              <a:t>Deep Veins:</a:t>
            </a:r>
          </a:p>
        </p:txBody>
      </p:sp>
      <p:sp>
        <p:nvSpPr>
          <p:cNvPr id="5" name="TextBox 4"/>
          <p:cNvSpPr txBox="1"/>
          <p:nvPr/>
        </p:nvSpPr>
        <p:spPr>
          <a:xfrm>
            <a:off x="205705" y="649171"/>
            <a:ext cx="8899335" cy="3385542"/>
          </a:xfrm>
          <a:prstGeom prst="rect">
            <a:avLst/>
          </a:prstGeom>
          <a:noFill/>
        </p:spPr>
        <p:txBody>
          <a:bodyPr wrap="square" rtlCol="0">
            <a:spAutoFit/>
          </a:bodyPr>
          <a:lstStyle/>
          <a:p>
            <a:r>
              <a:rPr lang="en-US" sz="2000" b="1" dirty="0">
                <a:solidFill>
                  <a:srgbClr val="FF0000"/>
                </a:solidFill>
                <a:latin typeface="+mn-lt"/>
              </a:rPr>
              <a:t>Popliteal vein</a:t>
            </a:r>
            <a:r>
              <a:rPr lang="en-US" sz="2000" dirty="0">
                <a:latin typeface="+mn-lt"/>
              </a:rPr>
              <a:t>: </a:t>
            </a:r>
          </a:p>
          <a:p>
            <a:pPr marL="342900"/>
            <a:r>
              <a:rPr lang="en-US" sz="2000" dirty="0">
                <a:latin typeface="+mn-lt"/>
              </a:rPr>
              <a:t>formed by the union of venae comitantes around the anterior and posterior tibial artery.</a:t>
            </a:r>
          </a:p>
          <a:p>
            <a:pPr marL="342900"/>
            <a:r>
              <a:rPr lang="en-US" sz="2000" dirty="0">
                <a:latin typeface="+mn-lt"/>
              </a:rPr>
              <a:t>It is </a:t>
            </a:r>
            <a:r>
              <a:rPr lang="en-US" sz="2000" dirty="0">
                <a:solidFill>
                  <a:srgbClr val="FF0000"/>
                </a:solidFill>
                <a:latin typeface="+mn-lt"/>
              </a:rPr>
              <a:t>posterior</a:t>
            </a:r>
            <a:r>
              <a:rPr lang="en-US" sz="2000" dirty="0">
                <a:latin typeface="+mn-lt"/>
              </a:rPr>
              <a:t> to popliteal artery.</a:t>
            </a:r>
          </a:p>
          <a:p>
            <a:r>
              <a:rPr lang="en-US" sz="2000" b="1" dirty="0">
                <a:solidFill>
                  <a:srgbClr val="FF0000"/>
                </a:solidFill>
                <a:latin typeface="+mn-lt"/>
              </a:rPr>
              <a:t>Femoral vein</a:t>
            </a:r>
            <a:r>
              <a:rPr lang="en-US" sz="2000" dirty="0">
                <a:latin typeface="+mn-lt"/>
              </a:rPr>
              <a:t>: </a:t>
            </a:r>
            <a:r>
              <a:rPr lang="en-US" sz="2000" dirty="0">
                <a:solidFill>
                  <a:schemeClr val="bg1">
                    <a:lumMod val="50000"/>
                  </a:schemeClr>
                </a:solidFill>
                <a:latin typeface="+mn-lt"/>
              </a:rPr>
              <a:t>A continuation of popliteal vein.</a:t>
            </a:r>
            <a:r>
              <a:rPr lang="en-US" sz="2000" dirty="0">
                <a:latin typeface="+mn-lt"/>
              </a:rPr>
              <a:t> </a:t>
            </a:r>
          </a:p>
          <a:p>
            <a:pPr marL="685800" indent="-457200"/>
            <a:r>
              <a:rPr lang="en-US" sz="2000" dirty="0">
                <a:latin typeface="+mn-lt"/>
              </a:rPr>
              <a:t>Course:</a:t>
            </a:r>
          </a:p>
          <a:p>
            <a:pPr marL="514350" indent="-285750">
              <a:buFont typeface="+mj-lt"/>
              <a:buAutoNum type="arabicPeriod"/>
            </a:pPr>
            <a:r>
              <a:rPr lang="en-US" sz="2000" dirty="0">
                <a:latin typeface="+mn-lt"/>
              </a:rPr>
              <a:t>Enters the thigh by passing through the </a:t>
            </a:r>
            <a:r>
              <a:rPr lang="en-US" sz="2000" b="1" dirty="0">
                <a:latin typeface="+mn-lt"/>
              </a:rPr>
              <a:t>opening</a:t>
            </a:r>
            <a:r>
              <a:rPr lang="en-US" sz="2000" dirty="0">
                <a:latin typeface="+mn-lt"/>
              </a:rPr>
              <a:t> in adductor magnus.</a:t>
            </a:r>
          </a:p>
          <a:p>
            <a:pPr marL="514350" indent="-285750">
              <a:buFont typeface="+mj-lt"/>
              <a:buAutoNum type="arabicPeriod"/>
            </a:pPr>
            <a:r>
              <a:rPr lang="en-US" sz="2000" dirty="0">
                <a:latin typeface="+mn-lt"/>
              </a:rPr>
              <a:t>Leaves the thigh in </a:t>
            </a:r>
            <a:r>
              <a:rPr lang="en-US" sz="2000" dirty="0">
                <a:solidFill>
                  <a:schemeClr val="bg1">
                    <a:lumMod val="50000"/>
                  </a:schemeClr>
                </a:solidFill>
                <a:latin typeface="+mn-lt"/>
              </a:rPr>
              <a:t>(through) </a:t>
            </a:r>
            <a:r>
              <a:rPr lang="en-US" sz="2000" dirty="0">
                <a:latin typeface="+mn-lt"/>
              </a:rPr>
              <a:t>the</a:t>
            </a:r>
            <a:r>
              <a:rPr lang="en-US" sz="2000" dirty="0">
                <a:solidFill>
                  <a:schemeClr val="bg1">
                    <a:lumMod val="50000"/>
                  </a:schemeClr>
                </a:solidFill>
                <a:latin typeface="+mn-lt"/>
              </a:rPr>
              <a:t> </a:t>
            </a:r>
            <a:r>
              <a:rPr lang="en-US" sz="2000" b="1" dirty="0">
                <a:latin typeface="+mn-lt"/>
              </a:rPr>
              <a:t>Intermediate</a:t>
            </a:r>
            <a:r>
              <a:rPr lang="en-US" sz="2000" dirty="0">
                <a:latin typeface="+mn-lt"/>
              </a:rPr>
              <a:t> compartment of </a:t>
            </a:r>
            <a:r>
              <a:rPr lang="en-US" sz="2000" b="1" dirty="0">
                <a:latin typeface="+mn-lt"/>
              </a:rPr>
              <a:t>femoral sheath</a:t>
            </a:r>
            <a:r>
              <a:rPr lang="en-US" sz="2000" dirty="0">
                <a:latin typeface="+mn-lt"/>
              </a:rPr>
              <a:t>.</a:t>
            </a:r>
          </a:p>
          <a:p>
            <a:pPr marL="514350" indent="-285750">
              <a:buFont typeface="+mj-lt"/>
              <a:buAutoNum type="arabicPeriod"/>
            </a:pPr>
            <a:r>
              <a:rPr lang="en-US" sz="2000" dirty="0">
                <a:latin typeface="+mn-lt"/>
              </a:rPr>
              <a:t>Passes behind inguinal ligament to become </a:t>
            </a:r>
            <a:r>
              <a:rPr lang="en-US" sz="2000" dirty="0">
                <a:solidFill>
                  <a:srgbClr val="FF0000"/>
                </a:solidFill>
                <a:latin typeface="+mn-lt"/>
              </a:rPr>
              <a:t>external iliac vein.</a:t>
            </a:r>
          </a:p>
          <a:p>
            <a:endParaRPr lang="en-US" dirty="0">
              <a:solidFill>
                <a:schemeClr val="bg1">
                  <a:lumMod val="50000"/>
                </a:schemeClr>
              </a:solidFill>
              <a:latin typeface="+mn-lt"/>
            </a:endParaRPr>
          </a:p>
        </p:txBody>
      </p:sp>
      <p:grpSp>
        <p:nvGrpSpPr>
          <p:cNvPr id="7" name="Group 9"/>
          <p:cNvGrpSpPr/>
          <p:nvPr/>
        </p:nvGrpSpPr>
        <p:grpSpPr>
          <a:xfrm>
            <a:off x="173650" y="3934872"/>
            <a:ext cx="4164463" cy="2923127"/>
            <a:chOff x="1853770" y="1954880"/>
            <a:chExt cx="4244298" cy="3793481"/>
          </a:xfrm>
        </p:grpSpPr>
        <p:pic>
          <p:nvPicPr>
            <p:cNvPr id="6" name="Picture 5"/>
            <p:cNvPicPr>
              <a:picLocks noChangeAspect="1"/>
            </p:cNvPicPr>
            <p:nvPr/>
          </p:nvPicPr>
          <p:blipFill rotWithShape="1">
            <a:blip r:embed="rId2"/>
            <a:srcRect l="21963" b="17371"/>
            <a:stretch/>
          </p:blipFill>
          <p:spPr>
            <a:xfrm>
              <a:off x="1853770" y="1954880"/>
              <a:ext cx="4244298" cy="3793481"/>
            </a:xfrm>
            <a:prstGeom prst="rect">
              <a:avLst/>
            </a:prstGeom>
            <a:ln>
              <a:solidFill>
                <a:schemeClr val="tx1"/>
              </a:solidFill>
            </a:ln>
          </p:spPr>
        </p:pic>
        <p:sp>
          <p:nvSpPr>
            <p:cNvPr id="3" name="Rectangle 2"/>
            <p:cNvSpPr/>
            <p:nvPr/>
          </p:nvSpPr>
          <p:spPr>
            <a:xfrm>
              <a:off x="1969000" y="2797746"/>
              <a:ext cx="833831" cy="3266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15"/>
          <p:cNvGrpSpPr/>
          <p:nvPr/>
        </p:nvGrpSpPr>
        <p:grpSpPr>
          <a:xfrm>
            <a:off x="9087616" y="5216501"/>
            <a:ext cx="2956165" cy="923330"/>
            <a:chOff x="8546025" y="5641727"/>
            <a:chExt cx="2956165" cy="923330"/>
          </a:xfrm>
        </p:grpSpPr>
        <p:sp>
          <p:nvSpPr>
            <p:cNvPr id="13" name="TextBox 12"/>
            <p:cNvSpPr txBox="1"/>
            <p:nvPr/>
          </p:nvSpPr>
          <p:spPr>
            <a:xfrm>
              <a:off x="10214811" y="5641727"/>
              <a:ext cx="1287379" cy="923330"/>
            </a:xfrm>
            <a:prstGeom prst="rect">
              <a:avLst/>
            </a:prstGeom>
            <a:noFill/>
            <a:ln>
              <a:solidFill>
                <a:schemeClr val="tx1"/>
              </a:solidFill>
            </a:ln>
          </p:spPr>
          <p:txBody>
            <a:bodyPr wrap="square" rtlCol="0">
              <a:spAutoFit/>
            </a:bodyPr>
            <a:lstStyle/>
            <a:p>
              <a:pPr algn="r" rtl="1"/>
              <a:r>
                <a:rPr lang="ar-SA" dirty="0">
                  <a:solidFill>
                    <a:schemeClr val="bg1">
                      <a:lumMod val="50000"/>
                    </a:schemeClr>
                  </a:solidFill>
                </a:rPr>
                <a:t>هذه الصورة لإيضاح النقطة 2 و 3</a:t>
              </a:r>
              <a:endParaRPr lang="en-US" dirty="0">
                <a:solidFill>
                  <a:schemeClr val="bg1">
                    <a:lumMod val="50000"/>
                  </a:schemeClr>
                </a:solidFill>
              </a:endParaRPr>
            </a:p>
          </p:txBody>
        </p:sp>
        <p:cxnSp>
          <p:nvCxnSpPr>
            <p:cNvPr id="15" name="Straight Arrow Connector 14"/>
            <p:cNvCxnSpPr/>
            <p:nvPr/>
          </p:nvCxnSpPr>
          <p:spPr>
            <a:xfrm flipH="1" flipV="1">
              <a:off x="8546025" y="5922918"/>
              <a:ext cx="1678389" cy="797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23"/>
          <p:cNvGrpSpPr/>
          <p:nvPr/>
        </p:nvGrpSpPr>
        <p:grpSpPr>
          <a:xfrm>
            <a:off x="9251457" y="74381"/>
            <a:ext cx="2810805" cy="4975341"/>
            <a:chOff x="9577950" y="355572"/>
            <a:chExt cx="2518611" cy="4612921"/>
          </a:xfrm>
        </p:grpSpPr>
        <p:pic>
          <p:nvPicPr>
            <p:cNvPr id="8" name="Picture 7" descr="F 001"/>
            <p:cNvPicPr>
              <a:picLocks noChangeAspect="1" noChangeArrowheads="1"/>
            </p:cNvPicPr>
            <p:nvPr/>
          </p:nvPicPr>
          <p:blipFill>
            <a:blip r:embed="rId3" cstate="print"/>
            <a:srcRect l="54385" t="2173" r="16634" b="15065"/>
            <a:stretch>
              <a:fillRect/>
            </a:stretch>
          </p:blipFill>
          <p:spPr bwMode="auto">
            <a:xfrm>
              <a:off x="9577950" y="355572"/>
              <a:ext cx="2518611" cy="4612921"/>
            </a:xfrm>
            <a:prstGeom prst="rect">
              <a:avLst/>
            </a:prstGeom>
            <a:noFill/>
            <a:ln w="19050">
              <a:solidFill>
                <a:schemeClr val="tx1"/>
              </a:solidFill>
              <a:miter lim="800000"/>
              <a:headEnd/>
              <a:tailEnd/>
            </a:ln>
          </p:spPr>
        </p:pic>
        <p:sp>
          <p:nvSpPr>
            <p:cNvPr id="23" name="Rectangle 22"/>
            <p:cNvSpPr/>
            <p:nvPr/>
          </p:nvSpPr>
          <p:spPr>
            <a:xfrm>
              <a:off x="11285621" y="1600200"/>
              <a:ext cx="617277" cy="1564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4453221" y="3934872"/>
            <a:ext cx="4505402" cy="2923128"/>
            <a:chOff x="4453221" y="3671668"/>
            <a:chExt cx="4505402" cy="3186332"/>
          </a:xfrm>
        </p:grpSpPr>
        <p:grpSp>
          <p:nvGrpSpPr>
            <p:cNvPr id="9" name="Group 11"/>
            <p:cNvGrpSpPr/>
            <p:nvPr/>
          </p:nvGrpSpPr>
          <p:grpSpPr>
            <a:xfrm>
              <a:off x="4453221" y="3671668"/>
              <a:ext cx="4505402" cy="3186332"/>
              <a:chOff x="4211053" y="3104148"/>
              <a:chExt cx="4379495" cy="3340593"/>
            </a:xfrm>
          </p:grpSpPr>
          <p:pic>
            <p:nvPicPr>
              <p:cNvPr id="2" name="Picture 1"/>
              <p:cNvPicPr>
                <a:picLocks noChangeAspect="1"/>
              </p:cNvPicPr>
              <p:nvPr/>
            </p:nvPicPr>
            <p:blipFill rotWithShape="1">
              <a:blip r:embed="rId4"/>
              <a:srcRect t="12333" r="34375" b="2479"/>
              <a:stretch/>
            </p:blipFill>
            <p:spPr>
              <a:xfrm>
                <a:off x="4211053" y="3104148"/>
                <a:ext cx="4379495" cy="3340593"/>
              </a:xfrm>
              <a:prstGeom prst="rect">
                <a:avLst/>
              </a:prstGeom>
              <a:ln>
                <a:solidFill>
                  <a:schemeClr val="tx1"/>
                </a:solidFill>
              </a:ln>
            </p:spPr>
          </p:pic>
          <p:sp>
            <p:nvSpPr>
              <p:cNvPr id="11" name="Rectangle 10"/>
              <p:cNvSpPr/>
              <p:nvPr/>
            </p:nvSpPr>
            <p:spPr>
              <a:xfrm>
                <a:off x="4465283" y="4626698"/>
                <a:ext cx="477224" cy="2861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Rectangle 27"/>
            <p:cNvSpPr/>
            <p:nvPr/>
          </p:nvSpPr>
          <p:spPr>
            <a:xfrm>
              <a:off x="4622638" y="4375053"/>
              <a:ext cx="635162" cy="2532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21"/>
          <p:cNvGrpSpPr/>
          <p:nvPr/>
        </p:nvGrpSpPr>
        <p:grpSpPr>
          <a:xfrm>
            <a:off x="7710985" y="5778182"/>
            <a:ext cx="4292039" cy="989326"/>
            <a:chOff x="7710985" y="5442958"/>
            <a:chExt cx="4292039" cy="989326"/>
          </a:xfrm>
        </p:grpSpPr>
        <p:sp>
          <p:nvSpPr>
            <p:cNvPr id="17" name="TextBox 16"/>
            <p:cNvSpPr txBox="1"/>
            <p:nvPr/>
          </p:nvSpPr>
          <p:spPr>
            <a:xfrm>
              <a:off x="9948035" y="6001397"/>
              <a:ext cx="2054989" cy="430887"/>
            </a:xfrm>
            <a:prstGeom prst="rect">
              <a:avLst/>
            </a:prstGeom>
            <a:noFill/>
            <a:ln>
              <a:solidFill>
                <a:schemeClr val="tx1"/>
              </a:solidFill>
            </a:ln>
          </p:spPr>
          <p:txBody>
            <a:bodyPr wrap="square" rtlCol="0">
              <a:spAutoFit/>
            </a:bodyPr>
            <a:lstStyle/>
            <a:p>
              <a:r>
                <a:rPr lang="en-US" sz="1100" dirty="0"/>
                <a:t>Femoral sheath surrounding artery &amp; vein and lymph node</a:t>
              </a:r>
            </a:p>
          </p:txBody>
        </p:sp>
        <p:cxnSp>
          <p:nvCxnSpPr>
            <p:cNvPr id="20" name="Straight Arrow Connector 19"/>
            <p:cNvCxnSpPr/>
            <p:nvPr/>
          </p:nvCxnSpPr>
          <p:spPr>
            <a:xfrm flipH="1" flipV="1">
              <a:off x="7710985" y="5442958"/>
              <a:ext cx="2263179" cy="7797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4860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93" y="262828"/>
            <a:ext cx="4987939" cy="786876"/>
          </a:xfrm>
        </p:spPr>
        <p:txBody>
          <a:bodyPr>
            <a:normAutofit/>
          </a:bodyPr>
          <a:lstStyle/>
          <a:p>
            <a:r>
              <a:rPr lang="ar-SA" sz="4000" b="1" dirty="0"/>
              <a:t>:</a:t>
            </a:r>
            <a:r>
              <a:rPr lang="en-US" sz="4000" b="1" dirty="0"/>
              <a:t>Venae </a:t>
            </a:r>
            <a:r>
              <a:rPr lang="en-US" sz="4000" b="1" dirty="0" err="1"/>
              <a:t>Comitantes</a:t>
            </a:r>
            <a:endParaRPr lang="en-US" sz="4000" b="1" dirty="0"/>
          </a:p>
        </p:txBody>
      </p:sp>
      <p:sp>
        <p:nvSpPr>
          <p:cNvPr id="3" name="TextBox 2"/>
          <p:cNvSpPr txBox="1"/>
          <p:nvPr/>
        </p:nvSpPr>
        <p:spPr>
          <a:xfrm>
            <a:off x="108283" y="1104882"/>
            <a:ext cx="4987939" cy="3323987"/>
          </a:xfrm>
          <a:prstGeom prst="rect">
            <a:avLst/>
          </a:prstGeom>
          <a:noFill/>
        </p:spPr>
        <p:txBody>
          <a:bodyPr wrap="square" rtlCol="0">
            <a:spAutoFit/>
          </a:bodyPr>
          <a:lstStyle/>
          <a:p>
            <a:pPr marL="342900" indent="-342900">
              <a:buFont typeface="Wingdings" charset="2"/>
              <a:buChar char="§"/>
            </a:pPr>
            <a:r>
              <a:rPr lang="en-US" sz="2000" dirty="0">
                <a:latin typeface="+mn-lt"/>
              </a:rPr>
              <a:t>They are deep veins that accompany all the major arteries and their branches.</a:t>
            </a:r>
          </a:p>
          <a:p>
            <a:pPr marL="342900" indent="-342900">
              <a:buFont typeface="Wingdings" charset="2"/>
              <a:buChar char="§"/>
            </a:pPr>
            <a:r>
              <a:rPr lang="en-US" sz="2000" dirty="0">
                <a:latin typeface="+mn-lt"/>
              </a:rPr>
              <a:t>Usually </a:t>
            </a:r>
            <a:r>
              <a:rPr lang="en-US" sz="2000" dirty="0">
                <a:solidFill>
                  <a:srgbClr val="FF0000"/>
                </a:solidFill>
                <a:latin typeface="+mn-lt"/>
              </a:rPr>
              <a:t>paired</a:t>
            </a:r>
          </a:p>
          <a:p>
            <a:pPr marL="342900" indent="-342900">
              <a:buFont typeface="Wingdings" charset="2"/>
              <a:buChar char="§"/>
            </a:pPr>
            <a:r>
              <a:rPr lang="en-US" sz="2000" dirty="0">
                <a:latin typeface="+mn-lt"/>
              </a:rPr>
              <a:t>They are contained within the vascular sheath of the artery, whose </a:t>
            </a:r>
            <a:r>
              <a:rPr lang="en-US" sz="2000" dirty="0">
                <a:solidFill>
                  <a:srgbClr val="FF0000"/>
                </a:solidFill>
                <a:latin typeface="+mn-lt"/>
              </a:rPr>
              <a:t>pulsations</a:t>
            </a:r>
            <a:r>
              <a:rPr lang="en-US" sz="2000" dirty="0">
                <a:latin typeface="+mn-lt"/>
              </a:rPr>
              <a:t> </a:t>
            </a:r>
            <a:r>
              <a:rPr lang="en-US" sz="2000" dirty="0">
                <a:solidFill>
                  <a:srgbClr val="FF0000"/>
                </a:solidFill>
                <a:latin typeface="+mn-lt"/>
              </a:rPr>
              <a:t>help</a:t>
            </a:r>
            <a:r>
              <a:rPr lang="en-US" sz="2000" dirty="0">
                <a:latin typeface="+mn-lt"/>
              </a:rPr>
              <a:t> to compress and </a:t>
            </a:r>
            <a:r>
              <a:rPr lang="en-US" sz="2000" b="1" dirty="0">
                <a:latin typeface="+mn-lt"/>
              </a:rPr>
              <a:t>move blood </a:t>
            </a:r>
            <a:r>
              <a:rPr lang="en-US" sz="2000" dirty="0">
                <a:latin typeface="+mn-lt"/>
              </a:rPr>
              <a:t>in the veins especially during exercise.</a:t>
            </a:r>
          </a:p>
          <a:p>
            <a:r>
              <a:rPr lang="en-US" dirty="0">
                <a:solidFill>
                  <a:schemeClr val="bg1">
                    <a:lumMod val="50000"/>
                  </a:schemeClr>
                </a:solidFill>
                <a:latin typeface="+mn-lt"/>
              </a:rPr>
              <a:t>(the arteries help in moving the blood through the venae </a:t>
            </a:r>
            <a:r>
              <a:rPr lang="en-US" dirty="0" err="1">
                <a:solidFill>
                  <a:schemeClr val="bg1">
                    <a:lumMod val="50000"/>
                  </a:schemeClr>
                </a:solidFill>
                <a:latin typeface="+mn-lt"/>
              </a:rPr>
              <a:t>comitantes</a:t>
            </a:r>
            <a:r>
              <a:rPr lang="en-US" dirty="0">
                <a:solidFill>
                  <a:schemeClr val="bg1">
                    <a:lumMod val="50000"/>
                  </a:schemeClr>
                </a:solidFill>
                <a:latin typeface="+mn-lt"/>
              </a:rPr>
              <a:t>)</a:t>
            </a:r>
            <a:r>
              <a:rPr lang="ar-SA" dirty="0">
                <a:solidFill>
                  <a:schemeClr val="bg1">
                    <a:lumMod val="50000"/>
                  </a:schemeClr>
                </a:solidFill>
                <a:latin typeface="+mn-lt"/>
              </a:rPr>
              <a:t>هنا أهميتها</a:t>
            </a:r>
          </a:p>
          <a:p>
            <a:r>
              <a:rPr lang="ar-SA" dirty="0">
                <a:solidFill>
                  <a:srgbClr val="92D050"/>
                </a:solidFill>
                <a:latin typeface="+mn-lt"/>
              </a:rPr>
              <a:t>عشان كذا لما الواحد يطول وهو واقف يغمى عليه لأنه الدم ما قدر يرجع للقب , فالعسكري مثلا اللي يحتاج يوقف لمدة طويلة لازم بين فترة وفترة يحرك عضلات ساقه خاصةً</a:t>
            </a:r>
            <a:endParaRPr lang="en-US" dirty="0">
              <a:solidFill>
                <a:srgbClr val="92D050"/>
              </a:solidFill>
              <a:latin typeface="+mn-lt"/>
            </a:endParaRPr>
          </a:p>
        </p:txBody>
      </p:sp>
      <p:sp>
        <p:nvSpPr>
          <p:cNvPr id="6" name="Title 1"/>
          <p:cNvSpPr txBox="1">
            <a:spLocks/>
          </p:cNvSpPr>
          <p:nvPr/>
        </p:nvSpPr>
        <p:spPr>
          <a:xfrm>
            <a:off x="6586250" y="330039"/>
            <a:ext cx="4595191" cy="774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Perforating Veins:</a:t>
            </a:r>
          </a:p>
        </p:txBody>
      </p:sp>
      <p:cxnSp>
        <p:nvCxnSpPr>
          <p:cNvPr id="10" name="Straight Connector 9"/>
          <p:cNvCxnSpPr/>
          <p:nvPr/>
        </p:nvCxnSpPr>
        <p:spPr>
          <a:xfrm>
            <a:off x="5399041" y="0"/>
            <a:ext cx="0" cy="6858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 name="Group 13"/>
          <p:cNvGrpSpPr/>
          <p:nvPr/>
        </p:nvGrpSpPr>
        <p:grpSpPr>
          <a:xfrm>
            <a:off x="8722119" y="1331583"/>
            <a:ext cx="3370490" cy="5389940"/>
            <a:chOff x="9024938" y="1329238"/>
            <a:chExt cx="3167062" cy="4752975"/>
          </a:xfrm>
        </p:grpSpPr>
        <p:pic>
          <p:nvPicPr>
            <p:cNvPr id="7" name="Picture 5" descr="4B04C12B"/>
            <p:cNvPicPr>
              <a:picLocks noChangeAspect="1" noChangeArrowheads="1"/>
            </p:cNvPicPr>
            <p:nvPr/>
          </p:nvPicPr>
          <p:blipFill>
            <a:blip r:embed="rId2" cstate="print"/>
            <a:srcRect l="36401" t="67210" r="33617" b="3265"/>
            <a:stretch>
              <a:fillRect/>
            </a:stretch>
          </p:blipFill>
          <p:spPr bwMode="auto">
            <a:xfrm>
              <a:off x="9024938" y="1329238"/>
              <a:ext cx="3167062" cy="4752975"/>
            </a:xfrm>
            <a:prstGeom prst="rect">
              <a:avLst/>
            </a:prstGeom>
            <a:noFill/>
            <a:ln w="19050">
              <a:solidFill>
                <a:schemeClr val="tx1">
                  <a:lumMod val="85000"/>
                  <a:lumOff val="15000"/>
                </a:schemeClr>
              </a:solidFill>
              <a:miter lim="800000"/>
              <a:headEnd/>
              <a:tailEnd/>
            </a:ln>
          </p:spPr>
        </p:pic>
        <p:sp>
          <p:nvSpPr>
            <p:cNvPr id="11" name="Rectangle 10"/>
            <p:cNvSpPr/>
            <p:nvPr/>
          </p:nvSpPr>
          <p:spPr>
            <a:xfrm>
              <a:off x="11190700" y="2931943"/>
              <a:ext cx="890336" cy="4812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15"/>
          <p:cNvGrpSpPr/>
          <p:nvPr/>
        </p:nvGrpSpPr>
        <p:grpSpPr>
          <a:xfrm>
            <a:off x="676534" y="4361041"/>
            <a:ext cx="3714750" cy="2496959"/>
            <a:chOff x="909798" y="3429000"/>
            <a:chExt cx="3714750" cy="2988365"/>
          </a:xfrm>
        </p:grpSpPr>
        <p:pic>
          <p:nvPicPr>
            <p:cNvPr id="5" name="Picture 4" descr="17B11B48"/>
            <p:cNvPicPr>
              <a:picLocks noChangeAspect="1" noChangeArrowheads="1"/>
            </p:cNvPicPr>
            <p:nvPr/>
          </p:nvPicPr>
          <p:blipFill>
            <a:blip r:embed="rId3" cstate="print"/>
            <a:srcRect l="2614" t="62653" r="57271" b="6326"/>
            <a:stretch>
              <a:fillRect/>
            </a:stretch>
          </p:blipFill>
          <p:spPr>
            <a:xfrm>
              <a:off x="909798" y="3429000"/>
              <a:ext cx="3714750" cy="2988365"/>
            </a:xfrm>
            <a:prstGeom prst="rect">
              <a:avLst/>
            </a:prstGeom>
            <a:noFill/>
            <a:ln w="19050">
              <a:solidFill>
                <a:schemeClr val="tx1">
                  <a:lumMod val="85000"/>
                  <a:lumOff val="15000"/>
                </a:schemeClr>
              </a:solidFill>
            </a:ln>
          </p:spPr>
        </p:pic>
        <p:sp>
          <p:nvSpPr>
            <p:cNvPr id="15" name="Rectangle 14"/>
            <p:cNvSpPr/>
            <p:nvPr/>
          </p:nvSpPr>
          <p:spPr>
            <a:xfrm>
              <a:off x="982639" y="6082213"/>
              <a:ext cx="1446662" cy="2776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7"/>
          <p:cNvSpPr txBox="1"/>
          <p:nvPr/>
        </p:nvSpPr>
        <p:spPr>
          <a:xfrm>
            <a:off x="5498433" y="1366492"/>
            <a:ext cx="3223686" cy="4832092"/>
          </a:xfrm>
          <a:prstGeom prst="rect">
            <a:avLst/>
          </a:prstGeom>
          <a:noFill/>
        </p:spPr>
        <p:txBody>
          <a:bodyPr wrap="square"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600" dirty="0">
                <a:latin typeface="+mn-lt"/>
              </a:rPr>
              <a:t>Connect superficial veins (</a:t>
            </a:r>
            <a:r>
              <a:rPr lang="en-US" sz="1600" dirty="0">
                <a:solidFill>
                  <a:schemeClr val="accent6"/>
                </a:solidFill>
                <a:latin typeface="+mn-lt"/>
              </a:rPr>
              <a:t>great saphenous vein</a:t>
            </a:r>
            <a:r>
              <a:rPr lang="en-US" sz="1600" dirty="0">
                <a:latin typeface="+mn-lt"/>
              </a:rPr>
              <a:t>) with the deep veins along the medial side of the calf.</a:t>
            </a:r>
          </a:p>
          <a:p>
            <a:endParaRPr lang="en-US" sz="1600" dirty="0">
              <a:latin typeface="+mn-lt"/>
            </a:endParaRPr>
          </a:p>
          <a:p>
            <a:r>
              <a:rPr lang="en-US" sz="1600" dirty="0">
                <a:solidFill>
                  <a:schemeClr val="tx1"/>
                </a:solidFill>
                <a:latin typeface="+mn-lt"/>
              </a:rPr>
              <a:t>Penetrate the deep fascia</a:t>
            </a:r>
            <a:r>
              <a:rPr lang="ar-SA" sz="1600" dirty="0">
                <a:solidFill>
                  <a:schemeClr val="tx1"/>
                </a:solidFill>
                <a:latin typeface="+mn-lt"/>
              </a:rPr>
              <a:t>(</a:t>
            </a:r>
            <a:r>
              <a:rPr lang="ar-SA" sz="1600" dirty="0">
                <a:solidFill>
                  <a:srgbClr val="92D050"/>
                </a:solidFill>
                <a:latin typeface="+mn-lt"/>
              </a:rPr>
              <a:t>وهذا سبب تسميتها)</a:t>
            </a:r>
            <a:r>
              <a:rPr lang="en-US" sz="1600" dirty="0">
                <a:solidFill>
                  <a:srgbClr val="92D050"/>
                </a:solidFill>
                <a:latin typeface="+mn-lt"/>
              </a:rPr>
              <a:t> </a:t>
            </a:r>
            <a:r>
              <a:rPr lang="en-US" sz="1600" dirty="0">
                <a:solidFill>
                  <a:schemeClr val="tx1"/>
                </a:solidFill>
                <a:latin typeface="+mn-lt"/>
              </a:rPr>
              <a:t>close to their origin from the superficial veins. </a:t>
            </a:r>
          </a:p>
          <a:p>
            <a:r>
              <a:rPr lang="en-US" sz="1600" dirty="0">
                <a:solidFill>
                  <a:schemeClr val="tx1"/>
                </a:solidFill>
                <a:latin typeface="+mn-lt"/>
              </a:rPr>
              <a:t>The perforating veins pass through the deep fascia at an </a:t>
            </a:r>
            <a:r>
              <a:rPr lang="en-US" sz="1600" b="1" dirty="0">
                <a:solidFill>
                  <a:schemeClr val="tx1"/>
                </a:solidFill>
                <a:latin typeface="+mn-lt"/>
              </a:rPr>
              <a:t>oblique</a:t>
            </a:r>
            <a:r>
              <a:rPr lang="en-US" sz="1600" dirty="0">
                <a:solidFill>
                  <a:schemeClr val="tx1"/>
                </a:solidFill>
                <a:latin typeface="+mn-lt"/>
              </a:rPr>
              <a:t> angle so during muscular contraction, they are compressed. This also prevents blood flowing from the deep to the superficial veins..</a:t>
            </a:r>
          </a:p>
          <a:p>
            <a:endParaRPr lang="en-US" sz="1600" dirty="0">
              <a:solidFill>
                <a:schemeClr val="tx1"/>
              </a:solidFill>
              <a:latin typeface="+mn-lt"/>
            </a:endParaRPr>
          </a:p>
          <a:p>
            <a:r>
              <a:rPr lang="en-US" sz="1600" dirty="0">
                <a:latin typeface="+mn-lt"/>
              </a:rPr>
              <a:t>Their valves </a:t>
            </a:r>
            <a:r>
              <a:rPr lang="en-US" sz="1600" dirty="0">
                <a:solidFill>
                  <a:srgbClr val="FF0000"/>
                </a:solidFill>
                <a:latin typeface="+mn-lt"/>
              </a:rPr>
              <a:t>only allow </a:t>
            </a:r>
            <a:r>
              <a:rPr lang="en-US" sz="1600" dirty="0">
                <a:latin typeface="+mn-lt"/>
              </a:rPr>
              <a:t>blood to flow from the superficial veins to the deep veins.</a:t>
            </a:r>
          </a:p>
          <a:p>
            <a:r>
              <a:rPr lang="en-US" sz="1200" dirty="0">
                <a:solidFill>
                  <a:schemeClr val="bg1">
                    <a:lumMod val="50000"/>
                  </a:schemeClr>
                </a:solidFill>
                <a:latin typeface="+mn-lt"/>
              </a:rPr>
              <a:t>In some cases, </a:t>
            </a:r>
            <a:r>
              <a:rPr lang="en-US" sz="1200" dirty="0">
                <a:solidFill>
                  <a:schemeClr val="accent6"/>
                </a:solidFill>
                <a:latin typeface="+mn-lt"/>
              </a:rPr>
              <a:t>such as in varicose veins</a:t>
            </a:r>
            <a:r>
              <a:rPr lang="en-US" sz="1200" dirty="0">
                <a:solidFill>
                  <a:schemeClr val="bg1">
                    <a:lumMod val="50000"/>
                  </a:schemeClr>
                </a:solidFill>
                <a:latin typeface="+mn-lt"/>
              </a:rPr>
              <a:t>, the valves weaken, leading to the flow of blood in the opposite direction ( from deep to superficial)</a:t>
            </a:r>
          </a:p>
        </p:txBody>
      </p:sp>
    </p:spTree>
    <p:extLst>
      <p:ext uri="{BB962C8B-B14F-4D97-AF65-F5344CB8AC3E}">
        <p14:creationId xmlns:p14="http://schemas.microsoft.com/office/powerpoint/2010/main" val="3110380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69" y="52049"/>
            <a:ext cx="10515600" cy="972356"/>
          </a:xfrm>
        </p:spPr>
        <p:txBody>
          <a:bodyPr>
            <a:normAutofit/>
          </a:bodyPr>
          <a:lstStyle/>
          <a:p>
            <a:pPr rtl="0"/>
            <a:r>
              <a:rPr lang="en-US" sz="4000" b="1" dirty="0"/>
              <a:t>Varicose Veins:= </a:t>
            </a:r>
            <a:r>
              <a:rPr lang="ar-SA" sz="2800" b="1" dirty="0">
                <a:solidFill>
                  <a:schemeClr val="bg1">
                    <a:lumMod val="50000"/>
                  </a:schemeClr>
                </a:solidFill>
              </a:rPr>
              <a:t>الدوالي</a:t>
            </a:r>
            <a:endParaRPr lang="en-US" sz="4000" b="1" i="1"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a:off x="9033641" y="655073"/>
            <a:ext cx="3101443" cy="3295283"/>
          </a:xfrm>
          <a:prstGeom prst="rect">
            <a:avLst/>
          </a:prstGeom>
          <a:ln>
            <a:solidFill>
              <a:schemeClr val="tx1"/>
            </a:solidFill>
          </a:ln>
        </p:spPr>
      </p:pic>
      <p:graphicFrame>
        <p:nvGraphicFramePr>
          <p:cNvPr id="8" name="Table 7"/>
          <p:cNvGraphicFramePr>
            <a:graphicFrameLocks noGrp="1"/>
          </p:cNvGraphicFramePr>
          <p:nvPr>
            <p:extLst>
              <p:ext uri="{D42A27DB-BD31-4B8C-83A1-F6EECF244321}">
                <p14:modId xmlns:p14="http://schemas.microsoft.com/office/powerpoint/2010/main" val="2970846767"/>
              </p:ext>
            </p:extLst>
          </p:nvPr>
        </p:nvGraphicFramePr>
        <p:xfrm>
          <a:off x="122830" y="1007067"/>
          <a:ext cx="7219667" cy="5184265"/>
        </p:xfrm>
        <a:graphic>
          <a:graphicData uri="http://schemas.openxmlformats.org/drawingml/2006/table">
            <a:tbl>
              <a:tblPr firstRow="1" bandRow="1">
                <a:tableStyleId>{5C22544A-7EE6-4342-B048-85BDC9FD1C3A}</a:tableStyleId>
              </a:tblPr>
              <a:tblGrid>
                <a:gridCol w="2471724">
                  <a:extLst>
                    <a:ext uri="{9D8B030D-6E8A-4147-A177-3AD203B41FA5}">
                      <a16:colId xmlns:a16="http://schemas.microsoft.com/office/drawing/2014/main" val="3344363952"/>
                    </a:ext>
                  </a:extLst>
                </a:gridCol>
                <a:gridCol w="2280634">
                  <a:extLst>
                    <a:ext uri="{9D8B030D-6E8A-4147-A177-3AD203B41FA5}">
                      <a16:colId xmlns:a16="http://schemas.microsoft.com/office/drawing/2014/main" val="3374699451"/>
                    </a:ext>
                  </a:extLst>
                </a:gridCol>
                <a:gridCol w="2467309">
                  <a:extLst>
                    <a:ext uri="{9D8B030D-6E8A-4147-A177-3AD203B41FA5}">
                      <a16:colId xmlns:a16="http://schemas.microsoft.com/office/drawing/2014/main" val="1295328217"/>
                    </a:ext>
                  </a:extLst>
                </a:gridCol>
              </a:tblGrid>
              <a:tr h="370840">
                <a:tc gridSpan="3">
                  <a:txBody>
                    <a:bodyPr/>
                    <a:lstStyle/>
                    <a:p>
                      <a:pPr algn="ctr" rtl="0"/>
                      <a:r>
                        <a:rPr lang="en-US" sz="2400" dirty="0"/>
                        <a:t>Varicose veins</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85562099"/>
                  </a:ext>
                </a:extLst>
              </a:tr>
              <a:tr h="370840">
                <a:tc>
                  <a:txBody>
                    <a:bodyPr/>
                    <a:lstStyle/>
                    <a:p>
                      <a:pPr algn="ctr" rtl="0"/>
                      <a:r>
                        <a:rPr lang="en-US" dirty="0"/>
                        <a:t>definition:</a:t>
                      </a:r>
                    </a:p>
                  </a:txBody>
                  <a:tcPr/>
                </a:tc>
                <a:tc>
                  <a:txBody>
                    <a:bodyPr/>
                    <a:lstStyle/>
                    <a:p>
                      <a:pPr algn="ctr" rtl="0"/>
                      <a:r>
                        <a:rPr lang="en-US" dirty="0"/>
                        <a:t>Cause:</a:t>
                      </a:r>
                    </a:p>
                  </a:txBody>
                  <a:tcPr/>
                </a:tc>
                <a:tc>
                  <a:txBody>
                    <a:bodyPr/>
                    <a:lstStyle/>
                    <a:p>
                      <a:pPr algn="ctr" rtl="0"/>
                      <a:r>
                        <a:rPr lang="en-US" dirty="0"/>
                        <a:t>Result:</a:t>
                      </a:r>
                    </a:p>
                  </a:txBody>
                  <a:tcPr/>
                </a:tc>
                <a:extLst>
                  <a:ext uri="{0D108BD9-81ED-4DB2-BD59-A6C34878D82A}">
                    <a16:rowId xmlns:a16="http://schemas.microsoft.com/office/drawing/2014/main" val="3734605357"/>
                  </a:ext>
                </a:extLst>
              </a:tr>
              <a:tr h="4356225">
                <a:tc>
                  <a:txBody>
                    <a:bodyPr/>
                    <a:lstStyle/>
                    <a:p>
                      <a:pPr marL="285750" indent="-285750" algn="l" rtl="0">
                        <a:buFont typeface="Arial" panose="020B0604020202020204" pitchFamily="34" charset="0"/>
                        <a:buChar char="•"/>
                      </a:pPr>
                      <a:r>
                        <a:rPr lang="en-US" dirty="0"/>
                        <a:t>It is the </a:t>
                      </a:r>
                      <a:r>
                        <a:rPr lang="en-US" b="1" dirty="0"/>
                        <a:t>dilatation</a:t>
                      </a:r>
                      <a:r>
                        <a:rPr lang="en-US" dirty="0"/>
                        <a:t> and degeneration of the superficial veins that may be complicated by </a:t>
                      </a:r>
                      <a:r>
                        <a:rPr lang="en-US" b="1" dirty="0"/>
                        <a:t>ulcers</a:t>
                      </a:r>
                      <a:r>
                        <a:rPr lang="en-US" dirty="0"/>
                        <a:t>.</a:t>
                      </a:r>
                    </a:p>
                    <a:p>
                      <a:pPr marL="285750" indent="-285750" algn="l" rtl="0">
                        <a:buFont typeface="Arial" panose="020B0604020202020204" pitchFamily="34" charset="0"/>
                        <a:buChar char="•"/>
                      </a:pPr>
                      <a:r>
                        <a:rPr lang="en-US" dirty="0"/>
                        <a:t>It is more common in the </a:t>
                      </a:r>
                      <a:r>
                        <a:rPr lang="en-US" b="1" dirty="0"/>
                        <a:t>posteromedial part</a:t>
                      </a:r>
                      <a:r>
                        <a:rPr lang="en-US" dirty="0"/>
                        <a:t> of the lower limb.</a:t>
                      </a:r>
                      <a:endParaRPr lang="ar-SA" dirty="0"/>
                    </a:p>
                  </a:txBody>
                  <a:tcPr/>
                </a:tc>
                <a:tc>
                  <a:txBody>
                    <a:bodyPr/>
                    <a:lstStyle/>
                    <a:p>
                      <a:pPr algn="l" rtl="0"/>
                      <a:r>
                        <a:rPr lang="en-US" dirty="0"/>
                        <a:t>It</a:t>
                      </a:r>
                      <a:r>
                        <a:rPr lang="en-US" baseline="0" dirty="0"/>
                        <a:t> is</a:t>
                      </a:r>
                      <a:r>
                        <a:rPr lang="en-US" dirty="0"/>
                        <a:t> because of the </a:t>
                      </a:r>
                      <a:r>
                        <a:rPr lang="en-US" b="1" dirty="0"/>
                        <a:t>incompetence of the valves </a:t>
                      </a:r>
                      <a:r>
                        <a:rPr lang="en-US" dirty="0"/>
                        <a:t>in the perforating veins or valves within the great saphenous vein itself.</a:t>
                      </a:r>
                      <a:endParaRPr lang="ar-SA" dirty="0"/>
                    </a:p>
                    <a:p>
                      <a:pPr algn="l" rtl="0"/>
                      <a:r>
                        <a:rPr lang="ar-SA" dirty="0"/>
                        <a:t>فالدم ما صار يروح للأوردة العميقة</a:t>
                      </a:r>
                      <a:r>
                        <a:rPr lang="ar-SA" baseline="0" dirty="0"/>
                        <a:t> ويتجمع في السطحية فقط أو حتى ينتقل من العميقة للسطحية !</a:t>
                      </a:r>
                      <a:endParaRPr lang="en-US" dirty="0"/>
                    </a:p>
                    <a:p>
                      <a:pPr algn="l" rtl="0"/>
                      <a:r>
                        <a:rPr lang="en-US" b="1" dirty="0">
                          <a:solidFill>
                            <a:srgbClr val="92D050"/>
                          </a:solidFill>
                        </a:rPr>
                        <a:t>incompetence of the valves </a:t>
                      </a:r>
                      <a:r>
                        <a:rPr lang="ar-SA" b="1" dirty="0">
                          <a:solidFill>
                            <a:srgbClr val="92D050"/>
                          </a:solidFill>
                        </a:rPr>
                        <a:t>ممكن</a:t>
                      </a:r>
                      <a:r>
                        <a:rPr lang="ar-SA" b="1" baseline="0" dirty="0">
                          <a:solidFill>
                            <a:srgbClr val="92D050"/>
                          </a:solidFill>
                        </a:rPr>
                        <a:t> يكون بسبب الحمل أو ضعف طبيعي فيها أو ورم  </a:t>
                      </a:r>
                      <a:endParaRPr lang="en-US" dirty="0">
                        <a:solidFill>
                          <a:srgbClr val="92D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allows the passage of high pressure blood from the deep veins to the superficial veins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92D05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ar-SA" dirty="0">
                          <a:solidFill>
                            <a:srgbClr val="92D050"/>
                          </a:solidFill>
                        </a:rPr>
                        <a:t>فتتوسع</a:t>
                      </a:r>
                      <a:r>
                        <a:rPr lang="ar-SA" baseline="0" dirty="0">
                          <a:solidFill>
                            <a:srgbClr val="92D050"/>
                          </a:solidFill>
                        </a:rPr>
                        <a:t> الأوردة السطحية نتيجة تجمع الدم فيها ويصير لون الدم أغمق ثم تتلفف(تتعرك) *مثل الصورة* ثم يتفجر وهذا التفجر يسبب قرحة ! اسمها </a:t>
                      </a:r>
                      <a:r>
                        <a:rPr lang="en-US" sz="1800" b="0" i="0" kern="1200" dirty="0">
                          <a:solidFill>
                            <a:srgbClr val="92D050"/>
                          </a:solidFill>
                          <a:effectLst/>
                          <a:latin typeface="+mn-lt"/>
                          <a:ea typeface="+mn-ea"/>
                          <a:cs typeface="+mn-cs"/>
                        </a:rPr>
                        <a:t>Varicose ulcer</a:t>
                      </a:r>
                      <a:endParaRPr lang="en-US" dirty="0">
                        <a:solidFill>
                          <a:srgbClr val="92D050"/>
                        </a:solidFill>
                      </a:endParaRPr>
                    </a:p>
                    <a:p>
                      <a:pPr algn="l" rtl="0"/>
                      <a:endParaRPr lang="en-US" dirty="0">
                        <a:solidFill>
                          <a:srgbClr val="92D050"/>
                        </a:solidFill>
                      </a:endParaRPr>
                    </a:p>
                    <a:p>
                      <a:pPr algn="l" rtl="0"/>
                      <a:endParaRPr lang="en-US" dirty="0"/>
                    </a:p>
                  </a:txBody>
                  <a:tcPr/>
                </a:tc>
                <a:extLst>
                  <a:ext uri="{0D108BD9-81ED-4DB2-BD59-A6C34878D82A}">
                    <a16:rowId xmlns:a16="http://schemas.microsoft.com/office/drawing/2014/main" val="2102765521"/>
                  </a:ext>
                </a:extLst>
              </a:tr>
            </a:tbl>
          </a:graphicData>
        </a:graphic>
      </p:graphicFrame>
      <p:sp>
        <p:nvSpPr>
          <p:cNvPr id="9" name="TextBox 8"/>
          <p:cNvSpPr txBox="1"/>
          <p:nvPr/>
        </p:nvSpPr>
        <p:spPr>
          <a:xfrm>
            <a:off x="10702069" y="3427136"/>
            <a:ext cx="1433015"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dirty="0">
                <a:solidFill>
                  <a:schemeClr val="bg1">
                    <a:lumMod val="50000"/>
                  </a:schemeClr>
                </a:solidFill>
              </a:rPr>
              <a:t>Extra picture for understanding</a:t>
            </a:r>
          </a:p>
        </p:txBody>
      </p:sp>
      <p:sp>
        <p:nvSpPr>
          <p:cNvPr id="3" name="TextBox 2"/>
          <p:cNvSpPr txBox="1"/>
          <p:nvPr/>
        </p:nvSpPr>
        <p:spPr>
          <a:xfrm>
            <a:off x="10030021" y="199673"/>
            <a:ext cx="2105063" cy="338554"/>
          </a:xfrm>
          <a:prstGeom prst="rect">
            <a:avLst/>
          </a:prstGeom>
          <a:noFill/>
          <a:ln>
            <a:solidFill>
              <a:srgbClr val="FF0000"/>
            </a:solidFill>
          </a:ln>
        </p:spPr>
        <p:txBody>
          <a:bodyPr wrap="none" rtlCol="0">
            <a:spAutoFit/>
          </a:bodyPr>
          <a:lstStyle/>
          <a:p>
            <a:r>
              <a:rPr lang="en-US" sz="1600" dirty="0">
                <a:latin typeface="+mn-lt"/>
              </a:rPr>
              <a:t>Only on the girls’ slides</a:t>
            </a:r>
            <a:endParaRPr lang="en-GB" sz="1600" dirty="0">
              <a:latin typeface="+mn-lt"/>
            </a:endParaRPr>
          </a:p>
        </p:txBody>
      </p:sp>
      <p:pic>
        <p:nvPicPr>
          <p:cNvPr id="4" name="صورة 3"/>
          <p:cNvPicPr>
            <a:picLocks noChangeAspect="1"/>
          </p:cNvPicPr>
          <p:nvPr/>
        </p:nvPicPr>
        <p:blipFill rotWithShape="1">
          <a:blip r:embed="rId3"/>
          <a:srcRect l="24269" t="18510" r="55546" b="13362"/>
          <a:stretch/>
        </p:blipFill>
        <p:spPr>
          <a:xfrm>
            <a:off x="7732515" y="3427136"/>
            <a:ext cx="1713905" cy="3172766"/>
          </a:xfrm>
          <a:prstGeom prst="rect">
            <a:avLst/>
          </a:prstGeom>
        </p:spPr>
      </p:pic>
    </p:spTree>
    <p:extLst>
      <p:ext uri="{BB962C8B-B14F-4D97-AF65-F5344CB8AC3E}">
        <p14:creationId xmlns:p14="http://schemas.microsoft.com/office/powerpoint/2010/main" val="2112732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39" y="98325"/>
            <a:ext cx="10515600" cy="902482"/>
          </a:xfrm>
        </p:spPr>
        <p:txBody>
          <a:bodyPr>
            <a:normAutofit/>
          </a:bodyPr>
          <a:lstStyle/>
          <a:p>
            <a:pPr rtl="0"/>
            <a:r>
              <a:rPr lang="en-US" sz="4000" b="1" dirty="0"/>
              <a:t>Deep Vein Thrombosis (DVT) :</a:t>
            </a:r>
            <a:endParaRPr lang="en-US" sz="4000" b="1" i="1" dirty="0">
              <a:solidFill>
                <a:schemeClr val="accent6"/>
              </a:solidFill>
            </a:endParaRPr>
          </a:p>
        </p:txBody>
      </p:sp>
      <p:pic>
        <p:nvPicPr>
          <p:cNvPr id="7" name="Picture 6"/>
          <p:cNvPicPr>
            <a:picLocks noChangeAspect="1"/>
          </p:cNvPicPr>
          <p:nvPr/>
        </p:nvPicPr>
        <p:blipFill>
          <a:blip r:embed="rId2"/>
          <a:stretch>
            <a:fillRect/>
          </a:stretch>
        </p:blipFill>
        <p:spPr>
          <a:xfrm>
            <a:off x="7593521" y="804157"/>
            <a:ext cx="3548332" cy="3632285"/>
          </a:xfrm>
          <a:prstGeom prst="rect">
            <a:avLst/>
          </a:prstGeom>
        </p:spPr>
      </p:pic>
      <p:sp>
        <p:nvSpPr>
          <p:cNvPr id="9" name="TextBox 8"/>
          <p:cNvSpPr txBox="1"/>
          <p:nvPr/>
        </p:nvSpPr>
        <p:spPr>
          <a:xfrm>
            <a:off x="135530" y="1119116"/>
            <a:ext cx="7154270" cy="5324535"/>
          </a:xfrm>
          <a:prstGeom prst="rect">
            <a:avLst/>
          </a:prstGeom>
          <a:noFill/>
        </p:spPr>
        <p:txBody>
          <a:bodyPr wrap="square" rtlCol="0">
            <a:spAutoFit/>
          </a:bodyPr>
          <a:lstStyle/>
          <a:p>
            <a:pPr marL="342900" indent="-342900" algn="just">
              <a:buFont typeface="Courier New" panose="02070309020205020404" pitchFamily="49" charset="0"/>
              <a:buChar char="o"/>
            </a:pPr>
            <a:r>
              <a:rPr lang="en-US" sz="2000" dirty="0">
                <a:solidFill>
                  <a:schemeClr val="bg1">
                    <a:lumMod val="75000"/>
                  </a:schemeClr>
                </a:solidFill>
              </a:rPr>
              <a:t>Definition: it is when a blood clot (thrombus) forms in one of the deep veins of the lower limb.</a:t>
            </a:r>
          </a:p>
          <a:p>
            <a:pPr marL="342900" indent="-342900" algn="just">
              <a:buFont typeface="Courier New" panose="02070309020205020404" pitchFamily="49" charset="0"/>
              <a:buChar char="o"/>
            </a:pPr>
            <a:endParaRPr lang="ar-SA" sz="2000" dirty="0">
              <a:latin typeface="+mn-lt"/>
            </a:endParaRPr>
          </a:p>
          <a:p>
            <a:pPr marL="342900" indent="-342900" algn="just">
              <a:buFont typeface="Courier New" panose="02070309020205020404" pitchFamily="49" charset="0"/>
              <a:buChar char="o"/>
            </a:pPr>
            <a:r>
              <a:rPr lang="en-US" sz="2000" dirty="0">
                <a:latin typeface="+mn-lt"/>
              </a:rPr>
              <a:t>The veins of the lower limb are subject to venous thrombosis after </a:t>
            </a:r>
            <a:r>
              <a:rPr lang="en-US" sz="2000" dirty="0">
                <a:solidFill>
                  <a:schemeClr val="accent6"/>
                </a:solidFill>
                <a:latin typeface="+mn-lt"/>
              </a:rPr>
              <a:t>a bone fracture.</a:t>
            </a:r>
            <a:r>
              <a:rPr lang="ar-SA" sz="1800" dirty="0">
                <a:solidFill>
                  <a:srgbClr val="92D050"/>
                </a:solidFill>
                <a:latin typeface="+mn-lt"/>
              </a:rPr>
              <a:t>أو بسبب الاستلقاء على السرير لمدة طويلة </a:t>
            </a:r>
            <a:endParaRPr lang="en-US" sz="1800" dirty="0">
              <a:solidFill>
                <a:srgbClr val="92D050"/>
              </a:solidFill>
              <a:latin typeface="+mn-lt"/>
            </a:endParaRPr>
          </a:p>
          <a:p>
            <a:pPr marL="342900" indent="-342900" algn="just">
              <a:buFont typeface="Courier New" panose="02070309020205020404" pitchFamily="49" charset="0"/>
              <a:buChar char="o"/>
            </a:pPr>
            <a:r>
              <a:rPr lang="en-US" sz="2000" dirty="0">
                <a:latin typeface="+mn-lt"/>
              </a:rPr>
              <a:t>Venous stasis is the main cause by pressure on the veins from the bedding</a:t>
            </a:r>
            <a:r>
              <a:rPr lang="en-US" sz="2000" b="1" dirty="0">
                <a:latin typeface="+mn-lt"/>
              </a:rPr>
              <a:t> </a:t>
            </a:r>
            <a:r>
              <a:rPr lang="en-US" sz="2000" dirty="0">
                <a:latin typeface="+mn-lt"/>
              </a:rPr>
              <a:t>during </a:t>
            </a:r>
            <a:r>
              <a:rPr lang="en-US" sz="2000" b="1" dirty="0">
                <a:latin typeface="+mn-lt"/>
              </a:rPr>
              <a:t>prolonged hospital stay </a:t>
            </a:r>
            <a:r>
              <a:rPr lang="en-US" sz="2000" dirty="0">
                <a:latin typeface="+mn-lt"/>
              </a:rPr>
              <a:t>and aggravated by </a:t>
            </a:r>
            <a:r>
              <a:rPr lang="en-US" sz="2000" b="1" dirty="0">
                <a:latin typeface="+mn-lt"/>
              </a:rPr>
              <a:t>muscular inactivity</a:t>
            </a:r>
            <a:r>
              <a:rPr lang="en-US" sz="2000" dirty="0">
                <a:latin typeface="+mn-lt"/>
              </a:rPr>
              <a:t>.</a:t>
            </a:r>
            <a:r>
              <a:rPr lang="ar-SA" sz="2000" dirty="0">
                <a:solidFill>
                  <a:srgbClr val="92D050"/>
                </a:solidFill>
                <a:latin typeface="+mn-lt"/>
              </a:rPr>
              <a:t>فالمريض بعد الجراحة لازم يتحرك</a:t>
            </a:r>
          </a:p>
          <a:p>
            <a:pPr marL="342900" indent="-342900" algn="just">
              <a:buFont typeface="Courier New" panose="02070309020205020404" pitchFamily="49" charset="0"/>
              <a:buChar char="o"/>
            </a:pPr>
            <a:endParaRPr lang="en-US" sz="2000" dirty="0">
              <a:solidFill>
                <a:srgbClr val="92D050"/>
              </a:solidFill>
              <a:latin typeface="+mn-lt"/>
            </a:endParaRPr>
          </a:p>
          <a:p>
            <a:pPr marL="342900" indent="-342900" algn="just">
              <a:buFont typeface="Courier New" panose="02070309020205020404" pitchFamily="49" charset="0"/>
              <a:buChar char="o"/>
            </a:pPr>
            <a:r>
              <a:rPr lang="en-US" sz="2000" b="1" dirty="0">
                <a:solidFill>
                  <a:schemeClr val="accent6"/>
                </a:solidFill>
                <a:latin typeface="+mn-lt"/>
              </a:rPr>
              <a:t>Thrombophlebitis </a:t>
            </a:r>
            <a:r>
              <a:rPr lang="en-US" sz="2000" dirty="0">
                <a:solidFill>
                  <a:schemeClr val="bg1">
                    <a:lumMod val="50000"/>
                  </a:schemeClr>
                </a:solidFill>
                <a:latin typeface="+mn-lt"/>
              </a:rPr>
              <a:t>(inflammation of the wall of a vein with associated thrombosis)</a:t>
            </a:r>
            <a:r>
              <a:rPr lang="en-US" sz="2000" dirty="0">
                <a:latin typeface="+mn-lt"/>
              </a:rPr>
              <a:t> may develop around the vein.</a:t>
            </a:r>
            <a:endParaRPr lang="ar-SA" sz="2000" dirty="0">
              <a:latin typeface="+mn-lt"/>
            </a:endParaRPr>
          </a:p>
          <a:p>
            <a:pPr marL="342900" indent="-342900" algn="just">
              <a:buFont typeface="Courier New" panose="02070309020205020404" pitchFamily="49" charset="0"/>
              <a:buChar char="o"/>
            </a:pPr>
            <a:endParaRPr lang="en-US" sz="2000" dirty="0">
              <a:latin typeface="+mn-lt"/>
            </a:endParaRPr>
          </a:p>
          <a:p>
            <a:pPr marL="342900" indent="-342900" algn="just">
              <a:buFont typeface="Courier New" panose="02070309020205020404" pitchFamily="49" charset="0"/>
              <a:buChar char="o"/>
            </a:pPr>
            <a:r>
              <a:rPr lang="en-US" sz="2000" b="1" dirty="0">
                <a:latin typeface="+mn-lt"/>
              </a:rPr>
              <a:t>Pulmonary</a:t>
            </a:r>
            <a:r>
              <a:rPr lang="ar-SA" sz="2000" b="1" dirty="0">
                <a:latin typeface="+mn-lt"/>
              </a:rPr>
              <a:t> </a:t>
            </a:r>
            <a:r>
              <a:rPr lang="en-US" sz="2000" b="1" dirty="0">
                <a:latin typeface="+mn-lt"/>
              </a:rPr>
              <a:t>thromboembolism</a:t>
            </a:r>
            <a:r>
              <a:rPr lang="en-US" sz="2000" b="1" dirty="0">
                <a:solidFill>
                  <a:schemeClr val="bg1">
                    <a:lumMod val="50000"/>
                  </a:schemeClr>
                </a:solidFill>
                <a:latin typeface="+mn-lt"/>
              </a:rPr>
              <a:t> </a:t>
            </a:r>
            <a:r>
              <a:rPr lang="en-US" sz="2000" dirty="0">
                <a:solidFill>
                  <a:schemeClr val="bg1">
                    <a:lumMod val="50000"/>
                  </a:schemeClr>
                </a:solidFill>
                <a:latin typeface="+mn-lt"/>
              </a:rPr>
              <a:t>(blockage of a pulmonary artery in the lung)</a:t>
            </a:r>
            <a:r>
              <a:rPr lang="en-US" sz="2000" b="1" dirty="0">
                <a:latin typeface="+mn-lt"/>
              </a:rPr>
              <a:t> </a:t>
            </a:r>
            <a:r>
              <a:rPr lang="en-US" sz="2000" dirty="0">
                <a:latin typeface="+mn-lt"/>
              </a:rPr>
              <a:t>may occur when a thrombus breaks free from the lower limb vein and passes to the lungs.</a:t>
            </a:r>
            <a:endParaRPr lang="ar-SA" sz="2000" dirty="0">
              <a:latin typeface="+mn-lt"/>
            </a:endParaRPr>
          </a:p>
          <a:p>
            <a:pPr algn="just"/>
            <a:r>
              <a:rPr lang="ar-SA" sz="2000" dirty="0">
                <a:solidFill>
                  <a:srgbClr val="92D050"/>
                </a:solidFill>
                <a:latin typeface="+mn-lt"/>
              </a:rPr>
              <a:t>فمثلاً بعد 7 أيام من الجراحة تصيب المريض هذه الحالة بسبب أنه ما تحرك! فانتقلت الجلطة من أوردة الأطراف السفلى إلى الأوردة الرئوية ثم للرئة !</a:t>
            </a:r>
            <a:endParaRPr lang="en-US" sz="2000" dirty="0">
              <a:solidFill>
                <a:srgbClr val="92D050"/>
              </a:solidFill>
              <a:latin typeface="+mn-lt"/>
            </a:endParaRPr>
          </a:p>
        </p:txBody>
      </p:sp>
      <p:sp>
        <p:nvSpPr>
          <p:cNvPr id="10" name="Rectangle 9"/>
          <p:cNvSpPr/>
          <p:nvPr/>
        </p:nvSpPr>
        <p:spPr>
          <a:xfrm>
            <a:off x="6864824" y="1119116"/>
            <a:ext cx="1433015" cy="2866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9994490" y="281964"/>
            <a:ext cx="2105063" cy="338554"/>
          </a:xfrm>
          <a:prstGeom prst="rect">
            <a:avLst/>
          </a:prstGeom>
          <a:noFill/>
          <a:ln>
            <a:solidFill>
              <a:srgbClr val="FF0000"/>
            </a:solidFill>
          </a:ln>
        </p:spPr>
        <p:txBody>
          <a:bodyPr wrap="none" rtlCol="0">
            <a:spAutoFit/>
          </a:bodyPr>
          <a:lstStyle/>
          <a:p>
            <a:r>
              <a:rPr lang="en-US" sz="1600" dirty="0">
                <a:latin typeface="+mn-lt"/>
              </a:rPr>
              <a:t>Only on the girls’ slides</a:t>
            </a:r>
            <a:endParaRPr lang="en-GB" sz="1600" dirty="0">
              <a:latin typeface="+mn-lt"/>
            </a:endParaRPr>
          </a:p>
        </p:txBody>
      </p:sp>
      <p:pic>
        <p:nvPicPr>
          <p:cNvPr id="3" name="صورة 2"/>
          <p:cNvPicPr>
            <a:picLocks noChangeAspect="1"/>
          </p:cNvPicPr>
          <p:nvPr/>
        </p:nvPicPr>
        <p:blipFill rotWithShape="1">
          <a:blip r:embed="rId3"/>
          <a:srcRect l="23834" t="55719" r="59856" b="8432"/>
          <a:stretch/>
        </p:blipFill>
        <p:spPr>
          <a:xfrm>
            <a:off x="8297839" y="4160018"/>
            <a:ext cx="2122099" cy="2622431"/>
          </a:xfrm>
          <a:prstGeom prst="rect">
            <a:avLst/>
          </a:prstGeom>
        </p:spPr>
      </p:pic>
    </p:spTree>
    <p:extLst>
      <p:ext uri="{BB962C8B-B14F-4D97-AF65-F5344CB8AC3E}">
        <p14:creationId xmlns:p14="http://schemas.microsoft.com/office/powerpoint/2010/main" val="1093100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0"/>
            <a:ext cx="10515600" cy="675248"/>
          </a:xfrm>
        </p:spPr>
        <p:txBody>
          <a:bodyPr>
            <a:normAutofit fontScale="90000"/>
          </a:bodyPr>
          <a:lstStyle/>
          <a:p>
            <a:pPr algn="ctr" rtl="0"/>
            <a:r>
              <a:rPr lang="en-GB" dirty="0"/>
              <a:t>MCQs</a:t>
            </a:r>
          </a:p>
        </p:txBody>
      </p:sp>
      <p:sp>
        <p:nvSpPr>
          <p:cNvPr id="3" name="Content Placeholder 2"/>
          <p:cNvSpPr>
            <a:spLocks noGrp="1"/>
          </p:cNvSpPr>
          <p:nvPr>
            <p:ph idx="1"/>
          </p:nvPr>
        </p:nvSpPr>
        <p:spPr>
          <a:xfrm>
            <a:off x="0" y="985838"/>
            <a:ext cx="12192000" cy="5872162"/>
          </a:xfrm>
        </p:spPr>
        <p:txBody>
          <a:bodyPr numCol="2">
            <a:noAutofit/>
          </a:bodyPr>
          <a:lstStyle/>
          <a:p>
            <a:pPr algn="l" rtl="0">
              <a:buNone/>
            </a:pPr>
            <a:r>
              <a:rPr lang="en-GB" sz="1600" b="1" dirty="0"/>
              <a:t>1. At the opening of  adductor magnus the femoral vein lies .......... to the femoral artery ?</a:t>
            </a:r>
          </a:p>
          <a:p>
            <a:pPr marL="342900" indent="-342900" algn="l" rtl="0">
              <a:buNone/>
            </a:pPr>
            <a:r>
              <a:rPr lang="en-GB" sz="1600" dirty="0"/>
              <a:t>A. Lateral      </a:t>
            </a:r>
          </a:p>
          <a:p>
            <a:pPr marL="342900" indent="-342900" algn="l" rtl="0">
              <a:buNone/>
            </a:pPr>
            <a:r>
              <a:rPr lang="en-GB" sz="1600" dirty="0"/>
              <a:t>B. Medial     </a:t>
            </a:r>
          </a:p>
          <a:p>
            <a:pPr marL="342900" indent="-342900" algn="l" rtl="0">
              <a:buNone/>
            </a:pPr>
            <a:r>
              <a:rPr lang="en-GB" sz="1600" dirty="0"/>
              <a:t>C. Anterior        </a:t>
            </a:r>
          </a:p>
          <a:p>
            <a:pPr marL="342900" indent="-342900" algn="l" rtl="0">
              <a:buNone/>
            </a:pPr>
            <a:r>
              <a:rPr lang="en-GB" sz="1600" dirty="0"/>
              <a:t>D. Posterior</a:t>
            </a:r>
          </a:p>
          <a:p>
            <a:pPr marL="514350" indent="-514350" algn="l" rtl="0">
              <a:buNone/>
            </a:pPr>
            <a:r>
              <a:rPr lang="en-US" sz="1600" b="1" dirty="0"/>
              <a:t>2. Which one of the following Completes the Plantar arch ?</a:t>
            </a:r>
          </a:p>
          <a:p>
            <a:pPr marL="514350" indent="-514350" algn="l" rtl="0">
              <a:buNone/>
            </a:pPr>
            <a:r>
              <a:rPr lang="en-US" sz="1600" dirty="0"/>
              <a:t>A. Lateral Plantar Artery </a:t>
            </a:r>
          </a:p>
          <a:p>
            <a:pPr marL="514350" indent="-514350" algn="l" rtl="0">
              <a:buNone/>
            </a:pPr>
            <a:r>
              <a:rPr lang="en-US" sz="1600" dirty="0">
                <a:cs typeface="Times New Roman" pitchFamily="18" charset="0"/>
              </a:rPr>
              <a:t>B. Lateral tarsal artery. </a:t>
            </a:r>
          </a:p>
          <a:p>
            <a:pPr marL="514350" indent="-514350" algn="l" rtl="0">
              <a:buNone/>
            </a:pPr>
            <a:r>
              <a:rPr lang="en-US" sz="1600" dirty="0"/>
              <a:t>C. Dorsalis Pedis Artery</a:t>
            </a:r>
          </a:p>
          <a:p>
            <a:pPr marL="514350" indent="-514350" algn="l" rtl="0">
              <a:buNone/>
            </a:pPr>
            <a:r>
              <a:rPr lang="en-US" sz="1600" dirty="0"/>
              <a:t> D. A and C</a:t>
            </a:r>
            <a:endParaRPr lang="en-US" sz="1600" dirty="0">
              <a:cs typeface="Times New Roman" pitchFamily="18" charset="0"/>
            </a:endParaRPr>
          </a:p>
          <a:p>
            <a:pPr lvl="0" algn="l" rtl="0">
              <a:buNone/>
            </a:pPr>
            <a:r>
              <a:rPr lang="en-US" sz="1600" b="1" dirty="0"/>
              <a:t>3. Which of the following is </a:t>
            </a:r>
            <a:r>
              <a:rPr lang="en-US" sz="1600" b="1" dirty="0">
                <a:cs typeface="Times New Roman" pitchFamily="18" charset="0"/>
              </a:rPr>
              <a:t>Inferior to the lingual ligament and midway between the anterior superior iliac spine and symphysis pubis?</a:t>
            </a:r>
          </a:p>
          <a:p>
            <a:pPr algn="l" rtl="0">
              <a:buNone/>
            </a:pPr>
            <a:r>
              <a:rPr lang="en-US" sz="1600" dirty="0"/>
              <a:t>A-Posterior Tibial</a:t>
            </a:r>
          </a:p>
          <a:p>
            <a:pPr algn="l" rtl="0">
              <a:buNone/>
            </a:pPr>
            <a:r>
              <a:rPr lang="en-US" sz="1600" dirty="0"/>
              <a:t>B-Popliteal</a:t>
            </a:r>
          </a:p>
          <a:p>
            <a:pPr algn="l" rtl="0">
              <a:buNone/>
            </a:pPr>
            <a:r>
              <a:rPr lang="en-US" sz="1600" dirty="0"/>
              <a:t>C-Femoral </a:t>
            </a:r>
          </a:p>
          <a:p>
            <a:pPr algn="l" rtl="0">
              <a:buNone/>
            </a:pPr>
            <a:r>
              <a:rPr lang="en-US" sz="1600" dirty="0"/>
              <a:t>D-Dorsalis Pedis</a:t>
            </a:r>
            <a:endParaRPr lang="en-US" sz="1600" b="1" dirty="0"/>
          </a:p>
          <a:p>
            <a:pPr marL="0" indent="0" algn="l" rtl="0">
              <a:buNone/>
            </a:pPr>
            <a:endParaRPr lang="en-US" sz="1600" b="1" dirty="0"/>
          </a:p>
          <a:p>
            <a:pPr marL="0" indent="0" algn="l" rtl="0">
              <a:buNone/>
            </a:pPr>
            <a:r>
              <a:rPr lang="en-US" sz="1600" b="1" dirty="0"/>
              <a:t>4. The superficial vein has more valves than the deep vein : </a:t>
            </a:r>
            <a:br>
              <a:rPr lang="en-US" sz="1600" b="1" dirty="0"/>
            </a:br>
            <a:r>
              <a:rPr lang="en-US" sz="1600" dirty="0"/>
              <a:t>A- True</a:t>
            </a:r>
            <a:br>
              <a:rPr lang="en-US" sz="1600" dirty="0"/>
            </a:br>
            <a:r>
              <a:rPr lang="en-US" sz="1600" dirty="0"/>
              <a:t>B-False</a:t>
            </a:r>
            <a:br>
              <a:rPr lang="en-US" sz="1600" dirty="0"/>
            </a:br>
            <a:endParaRPr lang="en-US" sz="1600" dirty="0"/>
          </a:p>
          <a:p>
            <a:pPr marL="571500" indent="-342900" algn="l" rtl="0">
              <a:buNone/>
            </a:pPr>
            <a:r>
              <a:rPr lang="en-US" sz="1600" b="1" dirty="0"/>
              <a:t>5. The popliteal vein is ………. to popliteal artery:</a:t>
            </a:r>
          </a:p>
          <a:p>
            <a:pPr marL="571500" indent="-342900" algn="l" rtl="0">
              <a:buNone/>
            </a:pPr>
            <a:r>
              <a:rPr lang="en-US" sz="1600" dirty="0"/>
              <a:t>A. Anterior</a:t>
            </a:r>
          </a:p>
          <a:p>
            <a:pPr marL="571500" indent="-342900" algn="l" rtl="0">
              <a:buNone/>
            </a:pPr>
            <a:r>
              <a:rPr lang="en-US" sz="1600" dirty="0"/>
              <a:t>B. Posterior</a:t>
            </a:r>
          </a:p>
          <a:p>
            <a:pPr marL="571500" indent="-342900" algn="l" rtl="0">
              <a:buNone/>
            </a:pPr>
            <a:r>
              <a:rPr lang="en-US" sz="1600" dirty="0"/>
              <a:t>C. Medial</a:t>
            </a:r>
          </a:p>
          <a:p>
            <a:pPr marL="571500" indent="-342900" algn="l" rtl="0">
              <a:buNone/>
            </a:pPr>
            <a:r>
              <a:rPr lang="en-US" sz="1600" dirty="0"/>
              <a:t>D. Lateral</a:t>
            </a:r>
          </a:p>
          <a:p>
            <a:pPr marL="571500" indent="-342900" algn="l" rtl="0">
              <a:buNone/>
            </a:pPr>
            <a:endParaRPr lang="en-US" sz="1600" dirty="0"/>
          </a:p>
          <a:p>
            <a:pPr marL="571500" indent="-342900" algn="l" rtl="0">
              <a:buNone/>
            </a:pPr>
            <a:endParaRPr lang="en-US" sz="1600" dirty="0"/>
          </a:p>
        </p:txBody>
      </p:sp>
      <p:sp>
        <p:nvSpPr>
          <p:cNvPr id="4" name="TextBox 3"/>
          <p:cNvSpPr txBox="1"/>
          <p:nvPr/>
        </p:nvSpPr>
        <p:spPr>
          <a:xfrm>
            <a:off x="11172825" y="5129212"/>
            <a:ext cx="3286125" cy="1600438"/>
          </a:xfrm>
          <a:prstGeom prst="rect">
            <a:avLst/>
          </a:prstGeom>
          <a:noFill/>
        </p:spPr>
        <p:txBody>
          <a:bodyPr wrap="square" rtlCol="0">
            <a:spAutoFit/>
          </a:bodyPr>
          <a:lstStyle/>
          <a:p>
            <a:r>
              <a:rPr lang="en-US" dirty="0">
                <a:solidFill>
                  <a:schemeClr val="bg1">
                    <a:lumMod val="65000"/>
                  </a:schemeClr>
                </a:solidFill>
              </a:rPr>
              <a:t>Answers:</a:t>
            </a:r>
          </a:p>
          <a:p>
            <a:r>
              <a:rPr lang="en-US" dirty="0">
                <a:solidFill>
                  <a:schemeClr val="bg1">
                    <a:lumMod val="65000"/>
                  </a:schemeClr>
                </a:solidFill>
              </a:rPr>
              <a:t>1.A</a:t>
            </a:r>
          </a:p>
          <a:p>
            <a:r>
              <a:rPr lang="en-US" dirty="0">
                <a:solidFill>
                  <a:schemeClr val="bg1">
                    <a:lumMod val="65000"/>
                  </a:schemeClr>
                </a:solidFill>
              </a:rPr>
              <a:t>2.D</a:t>
            </a:r>
          </a:p>
          <a:p>
            <a:r>
              <a:rPr lang="en-US" dirty="0">
                <a:solidFill>
                  <a:schemeClr val="bg1">
                    <a:lumMod val="65000"/>
                  </a:schemeClr>
                </a:solidFill>
              </a:rPr>
              <a:t>3.C</a:t>
            </a:r>
          </a:p>
          <a:p>
            <a:r>
              <a:rPr lang="en-US" dirty="0">
                <a:solidFill>
                  <a:schemeClr val="bg1">
                    <a:lumMod val="65000"/>
                  </a:schemeClr>
                </a:solidFill>
              </a:rPr>
              <a:t>4.B</a:t>
            </a:r>
          </a:p>
          <a:p>
            <a:r>
              <a:rPr lang="en-US" dirty="0">
                <a:solidFill>
                  <a:schemeClr val="bg1">
                    <a:lumMod val="65000"/>
                  </a:schemeClr>
                </a:solidFill>
              </a:rPr>
              <a:t>5.B</a:t>
            </a:r>
          </a:p>
          <a:p>
            <a:endParaRPr lang="en-US" dirty="0"/>
          </a:p>
        </p:txBody>
      </p:sp>
    </p:spTree>
    <p:extLst>
      <p:ext uri="{BB962C8B-B14F-4D97-AF65-F5344CB8AC3E}">
        <p14:creationId xmlns:p14="http://schemas.microsoft.com/office/powerpoint/2010/main" val="3353461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3913" y="257176"/>
            <a:ext cx="10515600" cy="689316"/>
          </a:xfrm>
        </p:spPr>
        <p:txBody>
          <a:bodyPr>
            <a:normAutofit fontScale="90000"/>
          </a:bodyPr>
          <a:lstStyle/>
          <a:p>
            <a:pPr algn="ctr" rtl="0"/>
            <a:r>
              <a:rPr lang="en-US" dirty="0"/>
              <a:t>SAQ</a:t>
            </a:r>
            <a:endParaRPr lang="ar-SA" dirty="0"/>
          </a:p>
        </p:txBody>
      </p:sp>
      <p:sp>
        <p:nvSpPr>
          <p:cNvPr id="3" name="عنصر نائب للمحتوى 2"/>
          <p:cNvSpPr>
            <a:spLocks noGrp="1"/>
          </p:cNvSpPr>
          <p:nvPr>
            <p:ph idx="1"/>
          </p:nvPr>
        </p:nvSpPr>
        <p:spPr>
          <a:xfrm>
            <a:off x="1085850" y="1243013"/>
            <a:ext cx="11106150" cy="4933950"/>
          </a:xfrm>
        </p:spPr>
        <p:txBody>
          <a:bodyPr/>
          <a:lstStyle/>
          <a:p>
            <a:pPr algn="l" rtl="0">
              <a:lnSpc>
                <a:spcPct val="100000"/>
              </a:lnSpc>
              <a:buNone/>
            </a:pPr>
            <a:r>
              <a:rPr lang="en-US" sz="1800" dirty="0"/>
              <a:t>Q1.Mention the terminal branch of Posterior </a:t>
            </a:r>
            <a:r>
              <a:rPr lang="en-US" sz="1800" dirty="0" err="1"/>
              <a:t>Tibial</a:t>
            </a:r>
            <a:r>
              <a:rPr lang="en-US" sz="1800" dirty="0"/>
              <a:t> Artery.</a:t>
            </a:r>
          </a:p>
          <a:p>
            <a:pPr algn="l" rtl="0">
              <a:lnSpc>
                <a:spcPct val="100000"/>
              </a:lnSpc>
              <a:buNone/>
            </a:pPr>
            <a:r>
              <a:rPr lang="en-US" sz="1800" dirty="0"/>
              <a:t>Q2.What are the sites of peripheral arterial pulse?</a:t>
            </a:r>
          </a:p>
          <a:p>
            <a:pPr algn="l" rtl="0">
              <a:lnSpc>
                <a:spcPct val="100000"/>
              </a:lnSpc>
              <a:buNone/>
            </a:pPr>
            <a:r>
              <a:rPr lang="en-US" sz="1800" dirty="0"/>
              <a:t>Q3.Describe the function of  perforating veins.</a:t>
            </a:r>
          </a:p>
          <a:p>
            <a:pPr algn="l" rtl="0">
              <a:lnSpc>
                <a:spcPct val="100000"/>
              </a:lnSpc>
              <a:buNone/>
            </a:pPr>
            <a:endParaRPr lang="ar-SA" dirty="0"/>
          </a:p>
        </p:txBody>
      </p:sp>
      <p:sp>
        <p:nvSpPr>
          <p:cNvPr id="4" name="TextBox 3"/>
          <p:cNvSpPr txBox="1"/>
          <p:nvPr/>
        </p:nvSpPr>
        <p:spPr>
          <a:xfrm>
            <a:off x="1085850" y="3068420"/>
            <a:ext cx="8243887" cy="3108543"/>
          </a:xfrm>
          <a:prstGeom prst="rect">
            <a:avLst/>
          </a:prstGeom>
          <a:noFill/>
        </p:spPr>
        <p:txBody>
          <a:bodyPr wrap="square" rtlCol="0">
            <a:spAutoFit/>
          </a:bodyPr>
          <a:lstStyle/>
          <a:p>
            <a:r>
              <a:rPr lang="en-US" dirty="0">
                <a:solidFill>
                  <a:schemeClr val="bg1">
                    <a:lumMod val="65000"/>
                  </a:schemeClr>
                </a:solidFill>
              </a:rPr>
              <a:t>Q1:</a:t>
            </a:r>
          </a:p>
          <a:p>
            <a:r>
              <a:rPr lang="en-US" dirty="0">
                <a:solidFill>
                  <a:schemeClr val="bg1">
                    <a:lumMod val="65000"/>
                  </a:schemeClr>
                </a:solidFill>
              </a:rPr>
              <a:t>1-medial plantar arteries.</a:t>
            </a:r>
          </a:p>
          <a:p>
            <a:r>
              <a:rPr lang="en-US" dirty="0">
                <a:solidFill>
                  <a:schemeClr val="bg1">
                    <a:lumMod val="65000"/>
                  </a:schemeClr>
                </a:solidFill>
              </a:rPr>
              <a:t>2-lateral plantar arteries.</a:t>
            </a:r>
          </a:p>
          <a:p>
            <a:endParaRPr lang="en-US" dirty="0">
              <a:solidFill>
                <a:schemeClr val="bg1">
                  <a:lumMod val="65000"/>
                </a:schemeClr>
              </a:solidFill>
            </a:endParaRPr>
          </a:p>
          <a:p>
            <a:r>
              <a:rPr lang="en-US" dirty="0">
                <a:solidFill>
                  <a:schemeClr val="bg1">
                    <a:lumMod val="65000"/>
                  </a:schemeClr>
                </a:solidFill>
              </a:rPr>
              <a:t>Q2:</a:t>
            </a:r>
          </a:p>
          <a:p>
            <a:pPr marL="342900" indent="-342900"/>
            <a:r>
              <a:rPr lang="en-US" dirty="0">
                <a:solidFill>
                  <a:schemeClr val="bg1">
                    <a:lumMod val="65000"/>
                  </a:schemeClr>
                </a:solidFill>
              </a:rPr>
              <a:t>1-Femoral</a:t>
            </a:r>
          </a:p>
          <a:p>
            <a:pPr marL="342900" indent="-342900"/>
            <a:r>
              <a:rPr lang="en-US" dirty="0">
                <a:solidFill>
                  <a:schemeClr val="bg1">
                    <a:lumMod val="65000"/>
                  </a:schemeClr>
                </a:solidFill>
              </a:rPr>
              <a:t>2-Popliteal</a:t>
            </a:r>
          </a:p>
          <a:p>
            <a:pPr marL="342900" indent="-342900"/>
            <a:r>
              <a:rPr lang="en-US" dirty="0">
                <a:solidFill>
                  <a:schemeClr val="bg1">
                    <a:lumMod val="65000"/>
                  </a:schemeClr>
                </a:solidFill>
              </a:rPr>
              <a:t>3-Posterior Tibial</a:t>
            </a:r>
          </a:p>
          <a:p>
            <a:pPr marL="342900" indent="-342900"/>
            <a:r>
              <a:rPr lang="en-US" dirty="0">
                <a:solidFill>
                  <a:schemeClr val="bg1">
                    <a:lumMod val="65000"/>
                  </a:schemeClr>
                </a:solidFill>
              </a:rPr>
              <a:t>4-Dorsalis Pedis</a:t>
            </a:r>
          </a:p>
          <a:p>
            <a:pPr marL="342900" indent="-342900"/>
            <a:endParaRPr lang="en-US" dirty="0">
              <a:solidFill>
                <a:schemeClr val="bg1">
                  <a:lumMod val="65000"/>
                </a:schemeClr>
              </a:solidFill>
            </a:endParaRPr>
          </a:p>
          <a:p>
            <a:pPr marL="342900" indent="-342900"/>
            <a:r>
              <a:rPr lang="en-US" dirty="0">
                <a:solidFill>
                  <a:schemeClr val="bg1">
                    <a:lumMod val="65000"/>
                  </a:schemeClr>
                </a:solidFill>
              </a:rPr>
              <a:t>Q3:They connect the superficial veins to the deep veins, and they maintain the blood flow from the superficial veins to the deep veins.</a:t>
            </a:r>
          </a:p>
          <a:p>
            <a:pPr marL="342900" indent="-342900"/>
            <a:endParaRPr lang="en-US" dirty="0">
              <a:solidFill>
                <a:schemeClr val="bg1">
                  <a:lumMod val="65000"/>
                </a:schemeClr>
              </a:solidFill>
            </a:endParaRPr>
          </a:p>
          <a:p>
            <a:endParaRPr lang="en-US" dirty="0">
              <a:solidFill>
                <a:schemeClr val="bg1">
                  <a:lumMod val="6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a:xfrm>
            <a:off x="3744686" y="746316"/>
            <a:ext cx="5181600" cy="4351338"/>
          </a:xfrm>
        </p:spPr>
        <p:txBody>
          <a:bodyPr>
            <a:normAutofit/>
          </a:bodyPr>
          <a:lstStyle/>
          <a:p>
            <a:pPr marL="177800" indent="0" algn="l">
              <a:buNone/>
            </a:pPr>
            <a:r>
              <a:rPr lang="en-US" i="1" dirty="0">
                <a:solidFill>
                  <a:schemeClr val="tx1"/>
                </a:solidFill>
                <a:latin typeface="Calibri" panose="020F0502020204030204" pitchFamily="34" charset="0"/>
              </a:rPr>
              <a:t>Leaders:</a:t>
            </a:r>
            <a:endParaRPr lang="en-GB" i="1" dirty="0">
              <a:solidFill>
                <a:schemeClr val="tx1"/>
              </a:solidFill>
              <a:latin typeface="Calibri" panose="020F0502020204030204" pitchFamily="34" charset="0"/>
            </a:endParaRPr>
          </a:p>
          <a:p>
            <a:pPr marL="177800" indent="0" algn="l">
              <a:buNone/>
            </a:pPr>
            <a:r>
              <a:rPr lang="en-GB" dirty="0">
                <a:solidFill>
                  <a:schemeClr val="tx1"/>
                </a:solidFill>
                <a:latin typeface="Calibri" panose="020F0502020204030204" pitchFamily="34" charset="0"/>
              </a:rPr>
              <a:t>Nawaf AlKhudairy </a:t>
            </a:r>
          </a:p>
          <a:p>
            <a:pPr marL="177800" indent="0" algn="l">
              <a:buNone/>
            </a:pPr>
            <a:r>
              <a:rPr lang="en-GB" dirty="0">
                <a:solidFill>
                  <a:schemeClr val="tx1"/>
                </a:solidFill>
                <a:latin typeface="Calibri" panose="020F0502020204030204" pitchFamily="34" charset="0"/>
              </a:rPr>
              <a:t>Jawaher Abanumy</a:t>
            </a:r>
          </a:p>
          <a:p>
            <a:pPr marL="177800" indent="0" algn="l">
              <a:buNone/>
            </a:pPr>
            <a:r>
              <a:rPr lang="en-GB" dirty="0">
                <a:latin typeface="Calibri" panose="020F0502020204030204" pitchFamily="34" charset="0"/>
              </a:rPr>
              <a:t>Ghada Almazrou</a:t>
            </a:r>
            <a:br>
              <a:rPr lang="en-GB" dirty="0">
                <a:solidFill>
                  <a:schemeClr val="tx1"/>
                </a:solidFill>
                <a:latin typeface="Calibri" panose="020F0502020204030204" pitchFamily="34" charset="0"/>
              </a:rPr>
            </a:br>
            <a:endParaRPr lang="en-GB" dirty="0">
              <a:solidFill>
                <a:schemeClr val="tx1"/>
              </a:solidFill>
              <a:latin typeface="Calibri" panose="020F0502020204030204" pitchFamily="34" charset="0"/>
            </a:endParaRPr>
          </a:p>
        </p:txBody>
      </p:sp>
      <p:grpSp>
        <p:nvGrpSpPr>
          <p:cNvPr id="11" name="Group 10"/>
          <p:cNvGrpSpPr/>
          <p:nvPr/>
        </p:nvGrpSpPr>
        <p:grpSpPr>
          <a:xfrm>
            <a:off x="4030873" y="4494765"/>
            <a:ext cx="3923939" cy="972221"/>
            <a:chOff x="2927787" y="4046711"/>
            <a:chExt cx="3923939" cy="972221"/>
          </a:xfrm>
        </p:grpSpPr>
        <p:sp>
          <p:nvSpPr>
            <p:cNvPr id="2" name="TextBox 1"/>
            <p:cNvSpPr txBox="1"/>
            <p:nvPr/>
          </p:nvSpPr>
          <p:spPr>
            <a:xfrm>
              <a:off x="3487052" y="4086072"/>
              <a:ext cx="3364674" cy="369332"/>
            </a:xfrm>
            <a:prstGeom prst="rect">
              <a:avLst/>
            </a:prstGeom>
            <a:noFill/>
            <a:ln>
              <a:noFill/>
            </a:ln>
          </p:spPr>
          <p:txBody>
            <a:bodyPr wrap="square" rtlCol="0">
              <a:spAutoFit/>
            </a:bodyPr>
            <a:lstStyle/>
            <a:p>
              <a:r>
                <a:rPr lang="en-US" sz="1800" i="1" dirty="0">
                  <a:solidFill>
                    <a:srgbClr val="7BBF26"/>
                  </a:solidFill>
                </a:rPr>
                <a:t>anatomyteam436@gmail.com</a:t>
              </a:r>
              <a:endParaRPr lang="en-GB" sz="1600" i="1" dirty="0">
                <a:solidFill>
                  <a:srgbClr val="7BBF26"/>
                </a:solidFill>
              </a:endParaRPr>
            </a:p>
          </p:txBody>
        </p:sp>
        <p:pic>
          <p:nvPicPr>
            <p:cNvPr id="1026" name="Picture 2" descr="https://d30y9cdsu7xlg0.cloudfront.net/png/12462-200.pn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7787" y="4046711"/>
              <a:ext cx="448054" cy="4480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501" y="4623295"/>
              <a:ext cx="393116" cy="3931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87052" y="4649600"/>
              <a:ext cx="3364674" cy="369332"/>
            </a:xfrm>
            <a:prstGeom prst="rect">
              <a:avLst/>
            </a:prstGeom>
            <a:noFill/>
            <a:ln>
              <a:noFill/>
            </a:ln>
          </p:spPr>
          <p:txBody>
            <a:bodyPr wrap="square" rtlCol="0">
              <a:spAutoFit/>
            </a:bodyPr>
            <a:lstStyle/>
            <a:p>
              <a:r>
                <a:rPr lang="en-US" sz="1800" i="1" dirty="0">
                  <a:solidFill>
                    <a:srgbClr val="55ACEE"/>
                  </a:solidFill>
                </a:rPr>
                <a:t>@anatomy436</a:t>
              </a:r>
              <a:endParaRPr lang="en-GB" sz="1600" i="1" dirty="0">
                <a:solidFill>
                  <a:srgbClr val="55ACEE"/>
                </a:solidFill>
              </a:endParaRPr>
            </a:p>
          </p:txBody>
        </p:sp>
      </p:grpSp>
      <p:pic>
        <p:nvPicPr>
          <p:cNvPr id="10" name="Content Placeholder 9"/>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56317"/>
          <a:stretch/>
        </p:blipFill>
        <p:spPr>
          <a:xfrm>
            <a:off x="0" y="0"/>
            <a:ext cx="3744686" cy="6858000"/>
          </a:xfrm>
        </p:spPr>
      </p:pic>
      <p:sp>
        <p:nvSpPr>
          <p:cNvPr id="13" name="Text Placeholder 4"/>
          <p:cNvSpPr txBox="1">
            <a:spLocks/>
          </p:cNvSpPr>
          <p:nvPr/>
        </p:nvSpPr>
        <p:spPr>
          <a:xfrm>
            <a:off x="8193315" y="720011"/>
            <a:ext cx="4477657" cy="435133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0">
              <a:buFont typeface="Arial" panose="020B0604020202020204" pitchFamily="34" charset="0"/>
              <a:buNone/>
            </a:pPr>
            <a:r>
              <a:rPr lang="en-US" sz="11200" i="1" dirty="0">
                <a:latin typeface="Calibri" panose="020F0502020204030204" pitchFamily="34" charset="0"/>
              </a:rPr>
              <a:t>Members:</a:t>
            </a:r>
            <a:endParaRPr lang="en-GB" sz="11200" i="1" dirty="0">
              <a:latin typeface="Calibri" panose="020F0502020204030204" pitchFamily="34" charset="0"/>
            </a:endParaRPr>
          </a:p>
          <a:p>
            <a:pPr marL="0" indent="0">
              <a:buNone/>
            </a:pPr>
            <a:r>
              <a:rPr lang="en-US" sz="11200" dirty="0"/>
              <a:t>Yazeed AlSuhaibani</a:t>
            </a:r>
          </a:p>
          <a:p>
            <a:pPr marL="0" indent="0">
              <a:buNone/>
            </a:pPr>
            <a:r>
              <a:rPr lang="en-US" sz="11200" dirty="0"/>
              <a:t>Abdulmalik alhadlaq</a:t>
            </a:r>
          </a:p>
          <a:p>
            <a:pPr marL="0" indent="0">
              <a:buNone/>
            </a:pPr>
            <a:r>
              <a:rPr lang="en-US" sz="11200" dirty="0"/>
              <a:t>Mohammed nasr </a:t>
            </a:r>
          </a:p>
          <a:p>
            <a:pPr marL="0" indent="0">
              <a:buNone/>
            </a:pPr>
            <a:r>
              <a:rPr lang="en-US" sz="11200" dirty="0"/>
              <a:t>Majed alzain</a:t>
            </a:r>
          </a:p>
          <a:p>
            <a:pPr marL="0" indent="0">
              <a:buNone/>
            </a:pPr>
            <a:r>
              <a:rPr lang="en-US" sz="11200" dirty="0"/>
              <a:t>Talal alhuqayl</a:t>
            </a:r>
          </a:p>
          <a:p>
            <a:pPr marL="0" indent="0">
              <a:buNone/>
            </a:pPr>
            <a:r>
              <a:rPr lang="en-GB" sz="11200" dirty="0"/>
              <a:t>Hamad Alkhudhairy</a:t>
            </a:r>
          </a:p>
          <a:p>
            <a:pPr marL="0" indent="0">
              <a:buNone/>
            </a:pPr>
            <a:r>
              <a:rPr lang="en-GB" sz="11200" dirty="0"/>
              <a:t>Mohammed Habib</a:t>
            </a:r>
          </a:p>
          <a:p>
            <a:pPr marL="0" indent="0">
              <a:buNone/>
            </a:pPr>
            <a:r>
              <a:rPr lang="en-GB" sz="11200" dirty="0"/>
              <a:t>Abdulhakim Alonaiq</a:t>
            </a:r>
          </a:p>
          <a:p>
            <a:pPr marL="0" indent="0">
              <a:buNone/>
            </a:pPr>
            <a:r>
              <a:rPr lang="en-GB" sz="11200" dirty="0"/>
              <a:t>Abdullah Jammah</a:t>
            </a:r>
          </a:p>
          <a:p>
            <a:pPr marL="0" indent="0">
              <a:buNone/>
            </a:pPr>
            <a:r>
              <a:rPr lang="en-GB" sz="11200" dirty="0"/>
              <a:t>Mohammed alkahil</a:t>
            </a:r>
          </a:p>
          <a:p>
            <a:pPr marL="0" indent="0">
              <a:buNone/>
            </a:pPr>
            <a:r>
              <a:rPr lang="en-GB" sz="11200" dirty="0"/>
              <a:t>Abdulaziz alsalman</a:t>
            </a:r>
          </a:p>
          <a:p>
            <a:pPr marL="177800" indent="0">
              <a:buNone/>
            </a:pPr>
            <a:endParaRPr lang="en-GB" dirty="0"/>
          </a:p>
          <a:p>
            <a:pPr marL="177800" indent="0">
              <a:buNone/>
            </a:pPr>
            <a:r>
              <a:rPr lang="en-GB" dirty="0"/>
              <a:t> </a:t>
            </a:r>
            <a:br>
              <a:rPr lang="en-GB" dirty="0">
                <a:latin typeface="Calibri" panose="020F0502020204030204" pitchFamily="34" charset="0"/>
              </a:rPr>
            </a:br>
            <a:endParaRPr lang="en-GB" dirty="0">
              <a:latin typeface="Calibri" panose="020F0502020204030204" pitchFamily="34" charset="0"/>
            </a:endParaRPr>
          </a:p>
        </p:txBody>
      </p:sp>
    </p:spTree>
    <p:extLst>
      <p:ext uri="{BB962C8B-B14F-4D97-AF65-F5344CB8AC3E}">
        <p14:creationId xmlns:p14="http://schemas.microsoft.com/office/powerpoint/2010/main" val="200269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5800299" cy="1325563"/>
          </a:xfrm>
        </p:spPr>
        <p:txBody>
          <a:bodyPr/>
          <a:lstStyle/>
          <a:p>
            <a:r>
              <a:rPr lang="en-US" dirty="0"/>
              <a:t>Arteries Of Lower Limb</a:t>
            </a:r>
          </a:p>
        </p:txBody>
      </p:sp>
      <p:pic>
        <p:nvPicPr>
          <p:cNvPr id="1026" name="Picture 2" descr="نتيجة بحث الصور عن ‪ARTERIES OF LOWER LIM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27093" y="0"/>
            <a:ext cx="6576061" cy="6711121"/>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مستدير الزوايا 3"/>
          <p:cNvSpPr/>
          <p:nvPr/>
        </p:nvSpPr>
        <p:spPr>
          <a:xfrm>
            <a:off x="7754112" y="4492752"/>
            <a:ext cx="493776" cy="23164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مستطيل مستدير الزوايا 5"/>
          <p:cNvSpPr/>
          <p:nvPr/>
        </p:nvSpPr>
        <p:spPr>
          <a:xfrm>
            <a:off x="7754112" y="5535168"/>
            <a:ext cx="493776" cy="23164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ستطيل مستدير الزوايا 6"/>
          <p:cNvSpPr/>
          <p:nvPr/>
        </p:nvSpPr>
        <p:spPr>
          <a:xfrm>
            <a:off x="9211056" y="5407152"/>
            <a:ext cx="493776" cy="23164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مستطيل مستدير الزوايا 7"/>
          <p:cNvSpPr/>
          <p:nvPr/>
        </p:nvSpPr>
        <p:spPr>
          <a:xfrm>
            <a:off x="10588752" y="5468112"/>
            <a:ext cx="493776" cy="23164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مستطيل مستدير الزوايا 8"/>
          <p:cNvSpPr/>
          <p:nvPr/>
        </p:nvSpPr>
        <p:spPr>
          <a:xfrm>
            <a:off x="9223248" y="4687824"/>
            <a:ext cx="493776" cy="23164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ربع نص 4"/>
          <p:cNvSpPr txBox="1"/>
          <p:nvPr/>
        </p:nvSpPr>
        <p:spPr>
          <a:xfrm>
            <a:off x="78073" y="3072812"/>
            <a:ext cx="5070948" cy="3693319"/>
          </a:xfrm>
          <a:prstGeom prst="rect">
            <a:avLst/>
          </a:prstGeom>
          <a:noFill/>
          <a:ln w="12700">
            <a:solidFill>
              <a:schemeClr val="bg1">
                <a:lumMod val="50000"/>
              </a:schemeClr>
            </a:solidFill>
            <a:prstDash val="sysDash"/>
          </a:ln>
        </p:spPr>
        <p:txBody>
          <a:bodyPr wrap="square" rtlCol="0">
            <a:spAutoFit/>
          </a:bodyPr>
          <a:lstStyle/>
          <a:p>
            <a:r>
              <a:rPr lang="en-US" sz="1800" dirty="0">
                <a:solidFill>
                  <a:schemeClr val="tx1">
                    <a:lumMod val="50000"/>
                    <a:lumOff val="50000"/>
                  </a:schemeClr>
                </a:solidFill>
              </a:rPr>
              <a:t>Extra</a:t>
            </a:r>
          </a:p>
          <a:p>
            <a:endParaRPr lang="en-US" sz="1800" dirty="0">
              <a:solidFill>
                <a:schemeClr val="tx1">
                  <a:lumMod val="50000"/>
                  <a:lumOff val="50000"/>
                </a:schemeClr>
              </a:solidFill>
            </a:endParaRPr>
          </a:p>
          <a:p>
            <a:endParaRPr lang="en-US" sz="1800" dirty="0">
              <a:solidFill>
                <a:schemeClr val="tx1">
                  <a:lumMod val="50000"/>
                  <a:lumOff val="50000"/>
                </a:schemeClr>
              </a:solidFill>
            </a:endParaRPr>
          </a:p>
          <a:p>
            <a:endParaRPr lang="en-US" sz="1800" dirty="0">
              <a:solidFill>
                <a:schemeClr val="tx1">
                  <a:lumMod val="50000"/>
                  <a:lumOff val="50000"/>
                </a:schemeClr>
              </a:solidFill>
            </a:endParaRPr>
          </a:p>
          <a:p>
            <a:endParaRPr lang="en-US" sz="1800" dirty="0">
              <a:solidFill>
                <a:schemeClr val="tx1">
                  <a:lumMod val="50000"/>
                  <a:lumOff val="50000"/>
                </a:schemeClr>
              </a:solidFill>
            </a:endParaRPr>
          </a:p>
          <a:p>
            <a:endParaRPr lang="en-US" sz="1800" dirty="0">
              <a:solidFill>
                <a:schemeClr val="tx1">
                  <a:lumMod val="50000"/>
                  <a:lumOff val="50000"/>
                </a:schemeClr>
              </a:solidFill>
            </a:endParaRPr>
          </a:p>
          <a:p>
            <a:endParaRPr lang="en-US" sz="1800" dirty="0">
              <a:solidFill>
                <a:schemeClr val="tx1">
                  <a:lumMod val="50000"/>
                  <a:lumOff val="50000"/>
                </a:schemeClr>
              </a:solidFill>
            </a:endParaRPr>
          </a:p>
          <a:p>
            <a:endParaRPr lang="en-US" sz="1800" dirty="0">
              <a:solidFill>
                <a:schemeClr val="tx1">
                  <a:lumMod val="50000"/>
                  <a:lumOff val="50000"/>
                </a:schemeClr>
              </a:solidFill>
            </a:endParaRPr>
          </a:p>
          <a:p>
            <a:endParaRPr lang="en-US" sz="1800" dirty="0">
              <a:solidFill>
                <a:schemeClr val="tx1">
                  <a:lumMod val="50000"/>
                  <a:lumOff val="50000"/>
                </a:schemeClr>
              </a:solidFill>
            </a:endParaRPr>
          </a:p>
          <a:p>
            <a:endParaRPr lang="en-US" sz="1800" dirty="0">
              <a:solidFill>
                <a:schemeClr val="tx1">
                  <a:lumMod val="50000"/>
                  <a:lumOff val="50000"/>
                </a:schemeClr>
              </a:solidFill>
            </a:endParaRPr>
          </a:p>
          <a:p>
            <a:endParaRPr lang="en-US" sz="1800" dirty="0">
              <a:solidFill>
                <a:schemeClr val="tx1">
                  <a:lumMod val="50000"/>
                  <a:lumOff val="50000"/>
                </a:schemeClr>
              </a:solidFill>
            </a:endParaRPr>
          </a:p>
          <a:p>
            <a:endParaRPr lang="en-US" sz="1800" dirty="0">
              <a:solidFill>
                <a:schemeClr val="tx1">
                  <a:lumMod val="50000"/>
                  <a:lumOff val="50000"/>
                </a:schemeClr>
              </a:solidFill>
            </a:endParaRPr>
          </a:p>
          <a:p>
            <a:endParaRPr lang="en-US" sz="1800" dirty="0">
              <a:solidFill>
                <a:schemeClr val="tx1">
                  <a:lumMod val="50000"/>
                  <a:lumOff val="50000"/>
                </a:schemeClr>
              </a:solidFill>
            </a:endParaRPr>
          </a:p>
        </p:txBody>
      </p:sp>
      <p:sp>
        <p:nvSpPr>
          <p:cNvPr id="10" name="مستطيل مستدير الزوايا 9"/>
          <p:cNvSpPr/>
          <p:nvPr/>
        </p:nvSpPr>
        <p:spPr>
          <a:xfrm>
            <a:off x="9125712" y="3998976"/>
            <a:ext cx="560832" cy="20726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شكل حر 19"/>
          <p:cNvSpPr/>
          <p:nvPr/>
        </p:nvSpPr>
        <p:spPr>
          <a:xfrm flipH="1">
            <a:off x="2817932" y="4170793"/>
            <a:ext cx="2185569" cy="2388277"/>
          </a:xfrm>
          <a:custGeom>
            <a:avLst/>
            <a:gdLst>
              <a:gd name="connsiteX0" fmla="*/ 367007 w 1395753"/>
              <a:gd name="connsiteY0" fmla="*/ 1219200 h 1236359"/>
              <a:gd name="connsiteX1" fmla="*/ 259762 w 1395753"/>
              <a:gd name="connsiteY1" fmla="*/ 1236133 h 1236359"/>
              <a:gd name="connsiteX2" fmla="*/ 175095 w 1395753"/>
              <a:gd name="connsiteY2" fmla="*/ 1207911 h 1236359"/>
              <a:gd name="connsiteX3" fmla="*/ 158162 w 1395753"/>
              <a:gd name="connsiteY3" fmla="*/ 1190978 h 1236359"/>
              <a:gd name="connsiteX4" fmla="*/ 146873 w 1395753"/>
              <a:gd name="connsiteY4" fmla="*/ 1174045 h 1236359"/>
              <a:gd name="connsiteX5" fmla="*/ 107362 w 1395753"/>
              <a:gd name="connsiteY5" fmla="*/ 1134533 h 1236359"/>
              <a:gd name="connsiteX6" fmla="*/ 96073 w 1395753"/>
              <a:gd name="connsiteY6" fmla="*/ 1117600 h 1236359"/>
              <a:gd name="connsiteX7" fmla="*/ 79140 w 1395753"/>
              <a:gd name="connsiteY7" fmla="*/ 1089378 h 1236359"/>
              <a:gd name="connsiteX8" fmla="*/ 50918 w 1395753"/>
              <a:gd name="connsiteY8" fmla="*/ 1049867 h 1236359"/>
              <a:gd name="connsiteX9" fmla="*/ 39629 w 1395753"/>
              <a:gd name="connsiteY9" fmla="*/ 1016000 h 1236359"/>
              <a:gd name="connsiteX10" fmla="*/ 28340 w 1395753"/>
              <a:gd name="connsiteY10" fmla="*/ 886178 h 1236359"/>
              <a:gd name="connsiteX11" fmla="*/ 22695 w 1395753"/>
              <a:gd name="connsiteY11" fmla="*/ 852311 h 1236359"/>
              <a:gd name="connsiteX12" fmla="*/ 11407 w 1395753"/>
              <a:gd name="connsiteY12" fmla="*/ 807156 h 1236359"/>
              <a:gd name="connsiteX13" fmla="*/ 5762 w 1395753"/>
              <a:gd name="connsiteY13" fmla="*/ 598311 h 1236359"/>
              <a:gd name="connsiteX14" fmla="*/ 118 w 1395753"/>
              <a:gd name="connsiteY14" fmla="*/ 485422 h 1236359"/>
              <a:gd name="connsiteX15" fmla="*/ 17051 w 1395753"/>
              <a:gd name="connsiteY15" fmla="*/ 327378 h 1236359"/>
              <a:gd name="connsiteX16" fmla="*/ 39629 w 1395753"/>
              <a:gd name="connsiteY16" fmla="*/ 276578 h 1236359"/>
              <a:gd name="connsiteX17" fmla="*/ 73495 w 1395753"/>
              <a:gd name="connsiteY17" fmla="*/ 237067 h 1236359"/>
              <a:gd name="connsiteX18" fmla="*/ 90429 w 1395753"/>
              <a:gd name="connsiteY18" fmla="*/ 203200 h 1236359"/>
              <a:gd name="connsiteX19" fmla="*/ 146873 w 1395753"/>
              <a:gd name="connsiteY19" fmla="*/ 174978 h 1236359"/>
              <a:gd name="connsiteX20" fmla="*/ 220251 w 1395753"/>
              <a:gd name="connsiteY20" fmla="*/ 146756 h 1236359"/>
              <a:gd name="connsiteX21" fmla="*/ 242829 w 1395753"/>
              <a:gd name="connsiteY21" fmla="*/ 141111 h 1236359"/>
              <a:gd name="connsiteX22" fmla="*/ 265407 w 1395753"/>
              <a:gd name="connsiteY22" fmla="*/ 129822 h 1236359"/>
              <a:gd name="connsiteX23" fmla="*/ 299273 w 1395753"/>
              <a:gd name="connsiteY23" fmla="*/ 124178 h 1236359"/>
              <a:gd name="connsiteX24" fmla="*/ 321851 w 1395753"/>
              <a:gd name="connsiteY24" fmla="*/ 118533 h 1236359"/>
              <a:gd name="connsiteX25" fmla="*/ 750829 w 1395753"/>
              <a:gd name="connsiteY25" fmla="*/ 112889 h 1236359"/>
              <a:gd name="connsiteX26" fmla="*/ 875007 w 1395753"/>
              <a:gd name="connsiteY26" fmla="*/ 95956 h 1236359"/>
              <a:gd name="connsiteX27" fmla="*/ 920162 w 1395753"/>
              <a:gd name="connsiteY27" fmla="*/ 90311 h 1236359"/>
              <a:gd name="connsiteX28" fmla="*/ 1010473 w 1395753"/>
              <a:gd name="connsiteY28" fmla="*/ 84667 h 1236359"/>
              <a:gd name="connsiteX29" fmla="*/ 1083851 w 1395753"/>
              <a:gd name="connsiteY29" fmla="*/ 73378 h 1236359"/>
              <a:gd name="connsiteX30" fmla="*/ 1264473 w 1395753"/>
              <a:gd name="connsiteY30" fmla="*/ 67733 h 1236359"/>
              <a:gd name="connsiteX31" fmla="*/ 1281407 w 1395753"/>
              <a:gd name="connsiteY31" fmla="*/ 16933 h 1236359"/>
              <a:gd name="connsiteX32" fmla="*/ 1287051 w 1395753"/>
              <a:gd name="connsiteY32" fmla="*/ 0 h 1236359"/>
              <a:gd name="connsiteX33" fmla="*/ 1320918 w 1395753"/>
              <a:gd name="connsiteY33" fmla="*/ 16933 h 1236359"/>
              <a:gd name="connsiteX34" fmla="*/ 1332207 w 1395753"/>
              <a:gd name="connsiteY34" fmla="*/ 33867 h 1236359"/>
              <a:gd name="connsiteX35" fmla="*/ 1349140 w 1395753"/>
              <a:gd name="connsiteY35" fmla="*/ 50800 h 1236359"/>
              <a:gd name="connsiteX36" fmla="*/ 1388651 w 1395753"/>
              <a:gd name="connsiteY36" fmla="*/ 101600 h 1236359"/>
              <a:gd name="connsiteX37" fmla="*/ 1394295 w 1395753"/>
              <a:gd name="connsiteY37" fmla="*/ 118533 h 1236359"/>
              <a:gd name="connsiteX38" fmla="*/ 1349140 w 1395753"/>
              <a:gd name="connsiteY38" fmla="*/ 129822 h 1236359"/>
              <a:gd name="connsiteX39" fmla="*/ 1332207 w 1395753"/>
              <a:gd name="connsiteY39" fmla="*/ 135467 h 1236359"/>
              <a:gd name="connsiteX40" fmla="*/ 1298340 w 1395753"/>
              <a:gd name="connsiteY40" fmla="*/ 163689 h 1236359"/>
              <a:gd name="connsiteX41" fmla="*/ 1287051 w 1395753"/>
              <a:gd name="connsiteY41" fmla="*/ 146756 h 1236359"/>
              <a:gd name="connsiteX42" fmla="*/ 1275762 w 1395753"/>
              <a:gd name="connsiteY42" fmla="*/ 101600 h 1236359"/>
              <a:gd name="connsiteX43" fmla="*/ 1270118 w 1395753"/>
              <a:gd name="connsiteY43" fmla="*/ 90311 h 123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5753" h="1236359">
                <a:moveTo>
                  <a:pt x="367007" y="1219200"/>
                </a:moveTo>
                <a:cubicBezTo>
                  <a:pt x="331259" y="1224844"/>
                  <a:pt x="295891" y="1238258"/>
                  <a:pt x="259762" y="1236133"/>
                </a:cubicBezTo>
                <a:cubicBezTo>
                  <a:pt x="230064" y="1234386"/>
                  <a:pt x="175095" y="1207911"/>
                  <a:pt x="175095" y="1207911"/>
                </a:cubicBezTo>
                <a:cubicBezTo>
                  <a:pt x="169451" y="1202267"/>
                  <a:pt x="163272" y="1197110"/>
                  <a:pt x="158162" y="1190978"/>
                </a:cubicBezTo>
                <a:cubicBezTo>
                  <a:pt x="153819" y="1185767"/>
                  <a:pt x="151411" y="1179087"/>
                  <a:pt x="146873" y="1174045"/>
                </a:cubicBezTo>
                <a:cubicBezTo>
                  <a:pt x="134413" y="1160200"/>
                  <a:pt x="117694" y="1150031"/>
                  <a:pt x="107362" y="1134533"/>
                </a:cubicBezTo>
                <a:cubicBezTo>
                  <a:pt x="103599" y="1128889"/>
                  <a:pt x="99668" y="1123353"/>
                  <a:pt x="96073" y="1117600"/>
                </a:cubicBezTo>
                <a:cubicBezTo>
                  <a:pt x="90259" y="1108297"/>
                  <a:pt x="85225" y="1098506"/>
                  <a:pt x="79140" y="1089378"/>
                </a:cubicBezTo>
                <a:cubicBezTo>
                  <a:pt x="76364" y="1085213"/>
                  <a:pt x="54282" y="1057436"/>
                  <a:pt x="50918" y="1049867"/>
                </a:cubicBezTo>
                <a:cubicBezTo>
                  <a:pt x="46085" y="1038993"/>
                  <a:pt x="39629" y="1016000"/>
                  <a:pt x="39629" y="1016000"/>
                </a:cubicBezTo>
                <a:cubicBezTo>
                  <a:pt x="26148" y="921644"/>
                  <a:pt x="42907" y="1046414"/>
                  <a:pt x="28340" y="886178"/>
                </a:cubicBezTo>
                <a:cubicBezTo>
                  <a:pt x="27304" y="874780"/>
                  <a:pt x="25093" y="863502"/>
                  <a:pt x="22695" y="852311"/>
                </a:cubicBezTo>
                <a:cubicBezTo>
                  <a:pt x="19444" y="837141"/>
                  <a:pt x="11407" y="807156"/>
                  <a:pt x="11407" y="807156"/>
                </a:cubicBezTo>
                <a:cubicBezTo>
                  <a:pt x="9525" y="737541"/>
                  <a:pt x="8204" y="667909"/>
                  <a:pt x="5762" y="598311"/>
                </a:cubicBezTo>
                <a:cubicBezTo>
                  <a:pt x="4441" y="560658"/>
                  <a:pt x="118" y="523099"/>
                  <a:pt x="118" y="485422"/>
                </a:cubicBezTo>
                <a:cubicBezTo>
                  <a:pt x="118" y="425417"/>
                  <a:pt x="-2520" y="379568"/>
                  <a:pt x="17051" y="327378"/>
                </a:cubicBezTo>
                <a:cubicBezTo>
                  <a:pt x="22069" y="313997"/>
                  <a:pt x="31612" y="289405"/>
                  <a:pt x="39629" y="276578"/>
                </a:cubicBezTo>
                <a:cubicBezTo>
                  <a:pt x="51698" y="257268"/>
                  <a:pt x="58101" y="252461"/>
                  <a:pt x="73495" y="237067"/>
                </a:cubicBezTo>
                <a:cubicBezTo>
                  <a:pt x="77522" y="224988"/>
                  <a:pt x="80131" y="212211"/>
                  <a:pt x="90429" y="203200"/>
                </a:cubicBezTo>
                <a:cubicBezTo>
                  <a:pt x="117311" y="179678"/>
                  <a:pt x="118817" y="181991"/>
                  <a:pt x="146873" y="174978"/>
                </a:cubicBezTo>
                <a:cubicBezTo>
                  <a:pt x="176181" y="160324"/>
                  <a:pt x="181058" y="156555"/>
                  <a:pt x="220251" y="146756"/>
                </a:cubicBezTo>
                <a:cubicBezTo>
                  <a:pt x="227777" y="144874"/>
                  <a:pt x="235565" y="143835"/>
                  <a:pt x="242829" y="141111"/>
                </a:cubicBezTo>
                <a:cubicBezTo>
                  <a:pt x="250708" y="138156"/>
                  <a:pt x="257348" y="132240"/>
                  <a:pt x="265407" y="129822"/>
                </a:cubicBezTo>
                <a:cubicBezTo>
                  <a:pt x="276369" y="126534"/>
                  <a:pt x="288051" y="126422"/>
                  <a:pt x="299273" y="124178"/>
                </a:cubicBezTo>
                <a:cubicBezTo>
                  <a:pt x="306880" y="122657"/>
                  <a:pt x="314096" y="118727"/>
                  <a:pt x="321851" y="118533"/>
                </a:cubicBezTo>
                <a:cubicBezTo>
                  <a:pt x="464811" y="114959"/>
                  <a:pt x="607836" y="114770"/>
                  <a:pt x="750829" y="112889"/>
                </a:cubicBezTo>
                <a:cubicBezTo>
                  <a:pt x="814625" y="102257"/>
                  <a:pt x="773328" y="108666"/>
                  <a:pt x="875007" y="95956"/>
                </a:cubicBezTo>
                <a:cubicBezTo>
                  <a:pt x="890059" y="94074"/>
                  <a:pt x="905023" y="91257"/>
                  <a:pt x="920162" y="90311"/>
                </a:cubicBezTo>
                <a:lnTo>
                  <a:pt x="1010473" y="84667"/>
                </a:lnTo>
                <a:cubicBezTo>
                  <a:pt x="1041748" y="74241"/>
                  <a:pt x="1032918" y="75803"/>
                  <a:pt x="1083851" y="73378"/>
                </a:cubicBezTo>
                <a:cubicBezTo>
                  <a:pt x="1144020" y="70513"/>
                  <a:pt x="1204266" y="69615"/>
                  <a:pt x="1264473" y="67733"/>
                </a:cubicBezTo>
                <a:lnTo>
                  <a:pt x="1281407" y="16933"/>
                </a:lnTo>
                <a:lnTo>
                  <a:pt x="1287051" y="0"/>
                </a:lnTo>
                <a:cubicBezTo>
                  <a:pt x="1300820" y="4590"/>
                  <a:pt x="1309978" y="5994"/>
                  <a:pt x="1320918" y="16933"/>
                </a:cubicBezTo>
                <a:cubicBezTo>
                  <a:pt x="1325715" y="21730"/>
                  <a:pt x="1327864" y="28655"/>
                  <a:pt x="1332207" y="33867"/>
                </a:cubicBezTo>
                <a:cubicBezTo>
                  <a:pt x="1337317" y="39999"/>
                  <a:pt x="1344239" y="44499"/>
                  <a:pt x="1349140" y="50800"/>
                </a:cubicBezTo>
                <a:cubicBezTo>
                  <a:pt x="1396400" y="111562"/>
                  <a:pt x="1350208" y="63157"/>
                  <a:pt x="1388651" y="101600"/>
                </a:cubicBezTo>
                <a:cubicBezTo>
                  <a:pt x="1390532" y="107244"/>
                  <a:pt x="1399136" y="115075"/>
                  <a:pt x="1394295" y="118533"/>
                </a:cubicBezTo>
                <a:cubicBezTo>
                  <a:pt x="1381670" y="127551"/>
                  <a:pt x="1363859" y="124915"/>
                  <a:pt x="1349140" y="129822"/>
                </a:cubicBezTo>
                <a:cubicBezTo>
                  <a:pt x="1343496" y="131704"/>
                  <a:pt x="1337529" y="132806"/>
                  <a:pt x="1332207" y="135467"/>
                </a:cubicBezTo>
                <a:cubicBezTo>
                  <a:pt x="1316488" y="143327"/>
                  <a:pt x="1310825" y="151204"/>
                  <a:pt x="1298340" y="163689"/>
                </a:cubicBezTo>
                <a:cubicBezTo>
                  <a:pt x="1294577" y="158045"/>
                  <a:pt x="1290085" y="152824"/>
                  <a:pt x="1287051" y="146756"/>
                </a:cubicBezTo>
                <a:cubicBezTo>
                  <a:pt x="1279937" y="132527"/>
                  <a:pt x="1280053" y="116619"/>
                  <a:pt x="1275762" y="101600"/>
                </a:cubicBezTo>
                <a:cubicBezTo>
                  <a:pt x="1274606" y="97555"/>
                  <a:pt x="1271999" y="94074"/>
                  <a:pt x="1270118" y="90311"/>
                </a:cubicBezTo>
              </a:path>
            </a:pathLst>
          </a:cu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ستطيل مستدير الزوايا 10"/>
          <p:cNvSpPr/>
          <p:nvPr/>
        </p:nvSpPr>
        <p:spPr>
          <a:xfrm>
            <a:off x="9156192" y="3054096"/>
            <a:ext cx="560832" cy="20726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نتيجة بحث الصور عن ‪Iliac art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428" y="3194258"/>
            <a:ext cx="3242497" cy="3516863"/>
          </a:xfrm>
          <a:prstGeom prst="rect">
            <a:avLst/>
          </a:prstGeom>
          <a:noFill/>
          <a:extLst>
            <a:ext uri="{909E8E84-426E-40DD-AFC4-6F175D3DCCD1}">
              <a14:hiddenFill xmlns:a14="http://schemas.microsoft.com/office/drawing/2010/main">
                <a:solidFill>
                  <a:srgbClr val="FFFFFF"/>
                </a:solidFill>
              </a14:hiddenFill>
            </a:ext>
          </a:extLst>
        </p:spPr>
      </p:pic>
      <p:sp>
        <p:nvSpPr>
          <p:cNvPr id="14" name="شكل حر 13"/>
          <p:cNvSpPr/>
          <p:nvPr/>
        </p:nvSpPr>
        <p:spPr>
          <a:xfrm>
            <a:off x="694149" y="5322711"/>
            <a:ext cx="1395753" cy="1236359"/>
          </a:xfrm>
          <a:custGeom>
            <a:avLst/>
            <a:gdLst>
              <a:gd name="connsiteX0" fmla="*/ 367007 w 1395753"/>
              <a:gd name="connsiteY0" fmla="*/ 1219200 h 1236359"/>
              <a:gd name="connsiteX1" fmla="*/ 259762 w 1395753"/>
              <a:gd name="connsiteY1" fmla="*/ 1236133 h 1236359"/>
              <a:gd name="connsiteX2" fmla="*/ 175095 w 1395753"/>
              <a:gd name="connsiteY2" fmla="*/ 1207911 h 1236359"/>
              <a:gd name="connsiteX3" fmla="*/ 158162 w 1395753"/>
              <a:gd name="connsiteY3" fmla="*/ 1190978 h 1236359"/>
              <a:gd name="connsiteX4" fmla="*/ 146873 w 1395753"/>
              <a:gd name="connsiteY4" fmla="*/ 1174045 h 1236359"/>
              <a:gd name="connsiteX5" fmla="*/ 107362 w 1395753"/>
              <a:gd name="connsiteY5" fmla="*/ 1134533 h 1236359"/>
              <a:gd name="connsiteX6" fmla="*/ 96073 w 1395753"/>
              <a:gd name="connsiteY6" fmla="*/ 1117600 h 1236359"/>
              <a:gd name="connsiteX7" fmla="*/ 79140 w 1395753"/>
              <a:gd name="connsiteY7" fmla="*/ 1089378 h 1236359"/>
              <a:gd name="connsiteX8" fmla="*/ 50918 w 1395753"/>
              <a:gd name="connsiteY8" fmla="*/ 1049867 h 1236359"/>
              <a:gd name="connsiteX9" fmla="*/ 39629 w 1395753"/>
              <a:gd name="connsiteY9" fmla="*/ 1016000 h 1236359"/>
              <a:gd name="connsiteX10" fmla="*/ 28340 w 1395753"/>
              <a:gd name="connsiteY10" fmla="*/ 886178 h 1236359"/>
              <a:gd name="connsiteX11" fmla="*/ 22695 w 1395753"/>
              <a:gd name="connsiteY11" fmla="*/ 852311 h 1236359"/>
              <a:gd name="connsiteX12" fmla="*/ 11407 w 1395753"/>
              <a:gd name="connsiteY12" fmla="*/ 807156 h 1236359"/>
              <a:gd name="connsiteX13" fmla="*/ 5762 w 1395753"/>
              <a:gd name="connsiteY13" fmla="*/ 598311 h 1236359"/>
              <a:gd name="connsiteX14" fmla="*/ 118 w 1395753"/>
              <a:gd name="connsiteY14" fmla="*/ 485422 h 1236359"/>
              <a:gd name="connsiteX15" fmla="*/ 17051 w 1395753"/>
              <a:gd name="connsiteY15" fmla="*/ 327378 h 1236359"/>
              <a:gd name="connsiteX16" fmla="*/ 39629 w 1395753"/>
              <a:gd name="connsiteY16" fmla="*/ 276578 h 1236359"/>
              <a:gd name="connsiteX17" fmla="*/ 73495 w 1395753"/>
              <a:gd name="connsiteY17" fmla="*/ 237067 h 1236359"/>
              <a:gd name="connsiteX18" fmla="*/ 90429 w 1395753"/>
              <a:gd name="connsiteY18" fmla="*/ 203200 h 1236359"/>
              <a:gd name="connsiteX19" fmla="*/ 146873 w 1395753"/>
              <a:gd name="connsiteY19" fmla="*/ 174978 h 1236359"/>
              <a:gd name="connsiteX20" fmla="*/ 220251 w 1395753"/>
              <a:gd name="connsiteY20" fmla="*/ 146756 h 1236359"/>
              <a:gd name="connsiteX21" fmla="*/ 242829 w 1395753"/>
              <a:gd name="connsiteY21" fmla="*/ 141111 h 1236359"/>
              <a:gd name="connsiteX22" fmla="*/ 265407 w 1395753"/>
              <a:gd name="connsiteY22" fmla="*/ 129822 h 1236359"/>
              <a:gd name="connsiteX23" fmla="*/ 299273 w 1395753"/>
              <a:gd name="connsiteY23" fmla="*/ 124178 h 1236359"/>
              <a:gd name="connsiteX24" fmla="*/ 321851 w 1395753"/>
              <a:gd name="connsiteY24" fmla="*/ 118533 h 1236359"/>
              <a:gd name="connsiteX25" fmla="*/ 750829 w 1395753"/>
              <a:gd name="connsiteY25" fmla="*/ 112889 h 1236359"/>
              <a:gd name="connsiteX26" fmla="*/ 875007 w 1395753"/>
              <a:gd name="connsiteY26" fmla="*/ 95956 h 1236359"/>
              <a:gd name="connsiteX27" fmla="*/ 920162 w 1395753"/>
              <a:gd name="connsiteY27" fmla="*/ 90311 h 1236359"/>
              <a:gd name="connsiteX28" fmla="*/ 1010473 w 1395753"/>
              <a:gd name="connsiteY28" fmla="*/ 84667 h 1236359"/>
              <a:gd name="connsiteX29" fmla="*/ 1083851 w 1395753"/>
              <a:gd name="connsiteY29" fmla="*/ 73378 h 1236359"/>
              <a:gd name="connsiteX30" fmla="*/ 1264473 w 1395753"/>
              <a:gd name="connsiteY30" fmla="*/ 67733 h 1236359"/>
              <a:gd name="connsiteX31" fmla="*/ 1281407 w 1395753"/>
              <a:gd name="connsiteY31" fmla="*/ 16933 h 1236359"/>
              <a:gd name="connsiteX32" fmla="*/ 1287051 w 1395753"/>
              <a:gd name="connsiteY32" fmla="*/ 0 h 1236359"/>
              <a:gd name="connsiteX33" fmla="*/ 1320918 w 1395753"/>
              <a:gd name="connsiteY33" fmla="*/ 16933 h 1236359"/>
              <a:gd name="connsiteX34" fmla="*/ 1332207 w 1395753"/>
              <a:gd name="connsiteY34" fmla="*/ 33867 h 1236359"/>
              <a:gd name="connsiteX35" fmla="*/ 1349140 w 1395753"/>
              <a:gd name="connsiteY35" fmla="*/ 50800 h 1236359"/>
              <a:gd name="connsiteX36" fmla="*/ 1388651 w 1395753"/>
              <a:gd name="connsiteY36" fmla="*/ 101600 h 1236359"/>
              <a:gd name="connsiteX37" fmla="*/ 1394295 w 1395753"/>
              <a:gd name="connsiteY37" fmla="*/ 118533 h 1236359"/>
              <a:gd name="connsiteX38" fmla="*/ 1349140 w 1395753"/>
              <a:gd name="connsiteY38" fmla="*/ 129822 h 1236359"/>
              <a:gd name="connsiteX39" fmla="*/ 1332207 w 1395753"/>
              <a:gd name="connsiteY39" fmla="*/ 135467 h 1236359"/>
              <a:gd name="connsiteX40" fmla="*/ 1298340 w 1395753"/>
              <a:gd name="connsiteY40" fmla="*/ 163689 h 1236359"/>
              <a:gd name="connsiteX41" fmla="*/ 1287051 w 1395753"/>
              <a:gd name="connsiteY41" fmla="*/ 146756 h 1236359"/>
              <a:gd name="connsiteX42" fmla="*/ 1275762 w 1395753"/>
              <a:gd name="connsiteY42" fmla="*/ 101600 h 1236359"/>
              <a:gd name="connsiteX43" fmla="*/ 1270118 w 1395753"/>
              <a:gd name="connsiteY43" fmla="*/ 90311 h 123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5753" h="1236359">
                <a:moveTo>
                  <a:pt x="367007" y="1219200"/>
                </a:moveTo>
                <a:cubicBezTo>
                  <a:pt x="331259" y="1224844"/>
                  <a:pt x="295891" y="1238258"/>
                  <a:pt x="259762" y="1236133"/>
                </a:cubicBezTo>
                <a:cubicBezTo>
                  <a:pt x="230064" y="1234386"/>
                  <a:pt x="175095" y="1207911"/>
                  <a:pt x="175095" y="1207911"/>
                </a:cubicBezTo>
                <a:cubicBezTo>
                  <a:pt x="169451" y="1202267"/>
                  <a:pt x="163272" y="1197110"/>
                  <a:pt x="158162" y="1190978"/>
                </a:cubicBezTo>
                <a:cubicBezTo>
                  <a:pt x="153819" y="1185767"/>
                  <a:pt x="151411" y="1179087"/>
                  <a:pt x="146873" y="1174045"/>
                </a:cubicBezTo>
                <a:cubicBezTo>
                  <a:pt x="134413" y="1160200"/>
                  <a:pt x="117694" y="1150031"/>
                  <a:pt x="107362" y="1134533"/>
                </a:cubicBezTo>
                <a:cubicBezTo>
                  <a:pt x="103599" y="1128889"/>
                  <a:pt x="99668" y="1123353"/>
                  <a:pt x="96073" y="1117600"/>
                </a:cubicBezTo>
                <a:cubicBezTo>
                  <a:pt x="90259" y="1108297"/>
                  <a:pt x="85225" y="1098506"/>
                  <a:pt x="79140" y="1089378"/>
                </a:cubicBezTo>
                <a:cubicBezTo>
                  <a:pt x="76364" y="1085213"/>
                  <a:pt x="54282" y="1057436"/>
                  <a:pt x="50918" y="1049867"/>
                </a:cubicBezTo>
                <a:cubicBezTo>
                  <a:pt x="46085" y="1038993"/>
                  <a:pt x="39629" y="1016000"/>
                  <a:pt x="39629" y="1016000"/>
                </a:cubicBezTo>
                <a:cubicBezTo>
                  <a:pt x="26148" y="921644"/>
                  <a:pt x="42907" y="1046414"/>
                  <a:pt x="28340" y="886178"/>
                </a:cubicBezTo>
                <a:cubicBezTo>
                  <a:pt x="27304" y="874780"/>
                  <a:pt x="25093" y="863502"/>
                  <a:pt x="22695" y="852311"/>
                </a:cubicBezTo>
                <a:cubicBezTo>
                  <a:pt x="19444" y="837141"/>
                  <a:pt x="11407" y="807156"/>
                  <a:pt x="11407" y="807156"/>
                </a:cubicBezTo>
                <a:cubicBezTo>
                  <a:pt x="9525" y="737541"/>
                  <a:pt x="8204" y="667909"/>
                  <a:pt x="5762" y="598311"/>
                </a:cubicBezTo>
                <a:cubicBezTo>
                  <a:pt x="4441" y="560658"/>
                  <a:pt x="118" y="523099"/>
                  <a:pt x="118" y="485422"/>
                </a:cubicBezTo>
                <a:cubicBezTo>
                  <a:pt x="118" y="425417"/>
                  <a:pt x="-2520" y="379568"/>
                  <a:pt x="17051" y="327378"/>
                </a:cubicBezTo>
                <a:cubicBezTo>
                  <a:pt x="22069" y="313997"/>
                  <a:pt x="31612" y="289405"/>
                  <a:pt x="39629" y="276578"/>
                </a:cubicBezTo>
                <a:cubicBezTo>
                  <a:pt x="51698" y="257268"/>
                  <a:pt x="58101" y="252461"/>
                  <a:pt x="73495" y="237067"/>
                </a:cubicBezTo>
                <a:cubicBezTo>
                  <a:pt x="77522" y="224988"/>
                  <a:pt x="80131" y="212211"/>
                  <a:pt x="90429" y="203200"/>
                </a:cubicBezTo>
                <a:cubicBezTo>
                  <a:pt x="117311" y="179678"/>
                  <a:pt x="118817" y="181991"/>
                  <a:pt x="146873" y="174978"/>
                </a:cubicBezTo>
                <a:cubicBezTo>
                  <a:pt x="176181" y="160324"/>
                  <a:pt x="181058" y="156555"/>
                  <a:pt x="220251" y="146756"/>
                </a:cubicBezTo>
                <a:cubicBezTo>
                  <a:pt x="227777" y="144874"/>
                  <a:pt x="235565" y="143835"/>
                  <a:pt x="242829" y="141111"/>
                </a:cubicBezTo>
                <a:cubicBezTo>
                  <a:pt x="250708" y="138156"/>
                  <a:pt x="257348" y="132240"/>
                  <a:pt x="265407" y="129822"/>
                </a:cubicBezTo>
                <a:cubicBezTo>
                  <a:pt x="276369" y="126534"/>
                  <a:pt x="288051" y="126422"/>
                  <a:pt x="299273" y="124178"/>
                </a:cubicBezTo>
                <a:cubicBezTo>
                  <a:pt x="306880" y="122657"/>
                  <a:pt x="314096" y="118727"/>
                  <a:pt x="321851" y="118533"/>
                </a:cubicBezTo>
                <a:cubicBezTo>
                  <a:pt x="464811" y="114959"/>
                  <a:pt x="607836" y="114770"/>
                  <a:pt x="750829" y="112889"/>
                </a:cubicBezTo>
                <a:cubicBezTo>
                  <a:pt x="814625" y="102257"/>
                  <a:pt x="773328" y="108666"/>
                  <a:pt x="875007" y="95956"/>
                </a:cubicBezTo>
                <a:cubicBezTo>
                  <a:pt x="890059" y="94074"/>
                  <a:pt x="905023" y="91257"/>
                  <a:pt x="920162" y="90311"/>
                </a:cubicBezTo>
                <a:lnTo>
                  <a:pt x="1010473" y="84667"/>
                </a:lnTo>
                <a:cubicBezTo>
                  <a:pt x="1041748" y="74241"/>
                  <a:pt x="1032918" y="75803"/>
                  <a:pt x="1083851" y="73378"/>
                </a:cubicBezTo>
                <a:cubicBezTo>
                  <a:pt x="1144020" y="70513"/>
                  <a:pt x="1204266" y="69615"/>
                  <a:pt x="1264473" y="67733"/>
                </a:cubicBezTo>
                <a:lnTo>
                  <a:pt x="1281407" y="16933"/>
                </a:lnTo>
                <a:lnTo>
                  <a:pt x="1287051" y="0"/>
                </a:lnTo>
                <a:cubicBezTo>
                  <a:pt x="1300820" y="4590"/>
                  <a:pt x="1309978" y="5994"/>
                  <a:pt x="1320918" y="16933"/>
                </a:cubicBezTo>
                <a:cubicBezTo>
                  <a:pt x="1325715" y="21730"/>
                  <a:pt x="1327864" y="28655"/>
                  <a:pt x="1332207" y="33867"/>
                </a:cubicBezTo>
                <a:cubicBezTo>
                  <a:pt x="1337317" y="39999"/>
                  <a:pt x="1344239" y="44499"/>
                  <a:pt x="1349140" y="50800"/>
                </a:cubicBezTo>
                <a:cubicBezTo>
                  <a:pt x="1396400" y="111562"/>
                  <a:pt x="1350208" y="63157"/>
                  <a:pt x="1388651" y="101600"/>
                </a:cubicBezTo>
                <a:cubicBezTo>
                  <a:pt x="1390532" y="107244"/>
                  <a:pt x="1399136" y="115075"/>
                  <a:pt x="1394295" y="118533"/>
                </a:cubicBezTo>
                <a:cubicBezTo>
                  <a:pt x="1381670" y="127551"/>
                  <a:pt x="1363859" y="124915"/>
                  <a:pt x="1349140" y="129822"/>
                </a:cubicBezTo>
                <a:cubicBezTo>
                  <a:pt x="1343496" y="131704"/>
                  <a:pt x="1337529" y="132806"/>
                  <a:pt x="1332207" y="135467"/>
                </a:cubicBezTo>
                <a:cubicBezTo>
                  <a:pt x="1316488" y="143327"/>
                  <a:pt x="1310825" y="151204"/>
                  <a:pt x="1298340" y="163689"/>
                </a:cubicBezTo>
                <a:cubicBezTo>
                  <a:pt x="1294577" y="158045"/>
                  <a:pt x="1290085" y="152824"/>
                  <a:pt x="1287051" y="146756"/>
                </a:cubicBezTo>
                <a:cubicBezTo>
                  <a:pt x="1279937" y="132527"/>
                  <a:pt x="1280053" y="116619"/>
                  <a:pt x="1275762" y="101600"/>
                </a:cubicBezTo>
                <a:cubicBezTo>
                  <a:pt x="1274606" y="97555"/>
                  <a:pt x="1271999" y="94074"/>
                  <a:pt x="1270118" y="9031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رابط مستقيم 15"/>
          <p:cNvCxnSpPr/>
          <p:nvPr/>
        </p:nvCxnSpPr>
        <p:spPr>
          <a:xfrm>
            <a:off x="1078089" y="6632222"/>
            <a:ext cx="1145822" cy="112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مربع نص 16"/>
          <p:cNvSpPr txBox="1"/>
          <p:nvPr/>
        </p:nvSpPr>
        <p:spPr>
          <a:xfrm>
            <a:off x="3285069" y="6350000"/>
            <a:ext cx="1371600" cy="307777"/>
          </a:xfrm>
          <a:prstGeom prst="rect">
            <a:avLst/>
          </a:prstGeom>
          <a:noFill/>
        </p:spPr>
        <p:txBody>
          <a:bodyPr wrap="square" rtlCol="0">
            <a:spAutoFit/>
          </a:bodyPr>
          <a:lstStyle/>
          <a:p>
            <a:r>
              <a:rPr lang="en-US" dirty="0">
                <a:solidFill>
                  <a:schemeClr val="accent6">
                    <a:lumMod val="50000"/>
                  </a:schemeClr>
                </a:solidFill>
              </a:rPr>
              <a:t>(Lower limp)</a:t>
            </a:r>
          </a:p>
        </p:txBody>
      </p:sp>
      <p:cxnSp>
        <p:nvCxnSpPr>
          <p:cNvPr id="21" name="رابط مستقيم 20"/>
          <p:cNvCxnSpPr/>
          <p:nvPr/>
        </p:nvCxnSpPr>
        <p:spPr>
          <a:xfrm flipV="1">
            <a:off x="2900149" y="6655409"/>
            <a:ext cx="1402812" cy="1547"/>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رابط كسهم مستقيم 23"/>
          <p:cNvCxnSpPr/>
          <p:nvPr/>
        </p:nvCxnSpPr>
        <p:spPr>
          <a:xfrm flipH="1" flipV="1">
            <a:off x="2166080" y="4194335"/>
            <a:ext cx="2196370" cy="208598"/>
          </a:xfrm>
          <a:prstGeom prst="straightConnector1">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24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3485" y="4110363"/>
            <a:ext cx="4125686" cy="2540726"/>
            <a:chOff x="5950857" y="1182189"/>
            <a:chExt cx="4125686" cy="2540726"/>
          </a:xfrm>
        </p:grpSpPr>
        <p:pic>
          <p:nvPicPr>
            <p:cNvPr id="5" name="Picture 2" descr="L:\Student Gray\6. Lower limb\F66122-006-f062.jpg"/>
            <p:cNvPicPr>
              <a:picLocks noChangeAspect="1" noChangeArrowheads="1"/>
            </p:cNvPicPr>
            <p:nvPr/>
          </p:nvPicPr>
          <p:blipFill>
            <a:blip r:embed="rId2" cstate="print"/>
            <a:srcRect l="12270" r="11589" b="51166"/>
            <a:stretch>
              <a:fillRect/>
            </a:stretch>
          </p:blipFill>
          <p:spPr bwMode="auto">
            <a:xfrm>
              <a:off x="5950857" y="1182189"/>
              <a:ext cx="4125686" cy="2540726"/>
            </a:xfrm>
            <a:prstGeom prst="rect">
              <a:avLst/>
            </a:prstGeom>
            <a:noFill/>
            <a:ln w="19050">
              <a:noFill/>
              <a:miter lim="800000"/>
              <a:headEnd/>
              <a:tailEnd/>
            </a:ln>
          </p:spPr>
        </p:pic>
        <p:sp>
          <p:nvSpPr>
            <p:cNvPr id="6" name="Rectangle 5"/>
            <p:cNvSpPr/>
            <p:nvPr/>
          </p:nvSpPr>
          <p:spPr>
            <a:xfrm>
              <a:off x="7008947" y="2207623"/>
              <a:ext cx="953589" cy="1306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6"/>
                </a:solidFill>
              </a:endParaRPr>
            </a:p>
          </p:txBody>
        </p:sp>
        <p:sp>
          <p:nvSpPr>
            <p:cNvPr id="19" name="Rectangle 18"/>
            <p:cNvSpPr/>
            <p:nvPr/>
          </p:nvSpPr>
          <p:spPr>
            <a:xfrm>
              <a:off x="7103653" y="1264196"/>
              <a:ext cx="1227548" cy="1183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6"/>
                </a:solidFill>
              </a:endParaRPr>
            </a:p>
          </p:txBody>
        </p:sp>
      </p:grpSp>
      <p:sp>
        <p:nvSpPr>
          <p:cNvPr id="10" name="Rounded Rectangle 9"/>
          <p:cNvSpPr/>
          <p:nvPr/>
        </p:nvSpPr>
        <p:spPr>
          <a:xfrm>
            <a:off x="343981" y="999170"/>
            <a:ext cx="5374648" cy="290951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1800" b="1" dirty="0">
                <a:solidFill>
                  <a:schemeClr val="accent6"/>
                </a:solidFill>
                <a:cs typeface="Times New Roman" pitchFamily="18" charset="0"/>
              </a:rPr>
              <a:t>It is the main arterial supply to the lower limb.</a:t>
            </a:r>
          </a:p>
          <a:p>
            <a:pPr>
              <a:defRPr/>
            </a:pPr>
            <a:r>
              <a:rPr lang="en-US" sz="1800" u="sng" dirty="0">
                <a:solidFill>
                  <a:schemeClr val="tx1"/>
                </a:solidFill>
                <a:cs typeface="Times New Roman" pitchFamily="18" charset="0"/>
              </a:rPr>
              <a:t>Origin:</a:t>
            </a:r>
          </a:p>
          <a:p>
            <a:pPr>
              <a:defRPr/>
            </a:pPr>
            <a:r>
              <a:rPr lang="en-US" sz="1800" dirty="0">
                <a:solidFill>
                  <a:schemeClr val="tx1"/>
                </a:solidFill>
                <a:cs typeface="Times New Roman" pitchFamily="18" charset="0"/>
              </a:rPr>
              <a:t>It is the continuation of the </a:t>
            </a:r>
            <a:r>
              <a:rPr lang="en-US" sz="1800" b="1" dirty="0">
                <a:solidFill>
                  <a:schemeClr val="accent6"/>
                </a:solidFill>
                <a:cs typeface="Times New Roman" pitchFamily="18" charset="0"/>
              </a:rPr>
              <a:t>External iliac artery.</a:t>
            </a:r>
          </a:p>
          <a:p>
            <a:pPr>
              <a:defRPr/>
            </a:pPr>
            <a:r>
              <a:rPr lang="en-US" sz="1800" u="sng" dirty="0">
                <a:solidFill>
                  <a:schemeClr val="tx1"/>
                </a:solidFill>
                <a:cs typeface="Times New Roman" pitchFamily="18" charset="0"/>
              </a:rPr>
              <a:t>Beginning</a:t>
            </a:r>
            <a:r>
              <a:rPr lang="en-US" sz="1800" b="1" dirty="0">
                <a:solidFill>
                  <a:schemeClr val="tx1"/>
                </a:solidFill>
                <a:cs typeface="Times New Roman" pitchFamily="18" charset="0"/>
              </a:rPr>
              <a:t>:</a:t>
            </a:r>
          </a:p>
          <a:p>
            <a:pPr>
              <a:defRPr/>
            </a:pPr>
            <a:r>
              <a:rPr lang="en-US" sz="1800" dirty="0">
                <a:solidFill>
                  <a:schemeClr val="tx1"/>
                </a:solidFill>
                <a:cs typeface="Times New Roman" pitchFamily="18" charset="0"/>
              </a:rPr>
              <a:t>How does it enter the thigh?</a:t>
            </a:r>
          </a:p>
          <a:p>
            <a:pPr>
              <a:defRPr/>
            </a:pPr>
            <a:r>
              <a:rPr lang="en-US" sz="1800" dirty="0">
                <a:solidFill>
                  <a:schemeClr val="tx1"/>
                </a:solidFill>
                <a:cs typeface="Times New Roman" pitchFamily="18" charset="0"/>
              </a:rPr>
              <a:t>Behind the </a:t>
            </a:r>
            <a:r>
              <a:rPr lang="en-US" sz="1800" dirty="0">
                <a:solidFill>
                  <a:srgbClr val="FF0000"/>
                </a:solidFill>
                <a:cs typeface="Times New Roman" pitchFamily="18" charset="0"/>
              </a:rPr>
              <a:t>inguinal ligament </a:t>
            </a:r>
            <a:r>
              <a:rPr lang="en-US" sz="1200" dirty="0">
                <a:solidFill>
                  <a:schemeClr val="accent3">
                    <a:lumMod val="75000"/>
                  </a:schemeClr>
                </a:solidFill>
                <a:cs typeface="Times New Roman" pitchFamily="18" charset="0"/>
              </a:rPr>
              <a:t>(it is btw </a:t>
            </a:r>
            <a:r>
              <a:rPr lang="en-US" sz="1200" i="1" dirty="0">
                <a:solidFill>
                  <a:schemeClr val="accent3">
                    <a:lumMod val="75000"/>
                  </a:schemeClr>
                </a:solidFill>
                <a:cs typeface="Times New Roman" pitchFamily="18" charset="0"/>
              </a:rPr>
              <a:t>anterior superior iliac spine &amp; pubic tubercle)</a:t>
            </a:r>
            <a:r>
              <a:rPr lang="en-US" sz="1200" dirty="0">
                <a:solidFill>
                  <a:schemeClr val="tx1"/>
                </a:solidFill>
                <a:cs typeface="Times New Roman" pitchFamily="18" charset="0"/>
              </a:rPr>
              <a:t>,</a:t>
            </a:r>
            <a:r>
              <a:rPr lang="en-US" sz="1200" dirty="0">
                <a:solidFill>
                  <a:schemeClr val="accent3">
                    <a:lumMod val="75000"/>
                  </a:schemeClr>
                </a:solidFill>
                <a:cs typeface="Times New Roman" pitchFamily="18" charset="0"/>
              </a:rPr>
              <a:t> </a:t>
            </a:r>
            <a:r>
              <a:rPr lang="en-US" sz="1800" dirty="0">
                <a:solidFill>
                  <a:schemeClr val="tx1"/>
                </a:solidFill>
                <a:cs typeface="Times New Roman" pitchFamily="18" charset="0"/>
              </a:rPr>
              <a:t>midway at the </a:t>
            </a:r>
            <a:r>
              <a:rPr lang="en-US" sz="1800" dirty="0" err="1">
                <a:solidFill>
                  <a:schemeClr val="tx1"/>
                </a:solidFill>
                <a:cs typeface="Times New Roman" pitchFamily="18" charset="0"/>
              </a:rPr>
              <a:t>midinguinal</a:t>
            </a:r>
            <a:r>
              <a:rPr lang="en-US" sz="1800" dirty="0">
                <a:solidFill>
                  <a:schemeClr val="tx1"/>
                </a:solidFill>
                <a:cs typeface="Times New Roman" pitchFamily="18" charset="0"/>
              </a:rPr>
              <a:t> point</a:t>
            </a:r>
            <a:r>
              <a:rPr lang="ar-SA" dirty="0">
                <a:solidFill>
                  <a:schemeClr val="accent3">
                    <a:lumMod val="75000"/>
                  </a:schemeClr>
                </a:solidFill>
                <a:cs typeface="Times New Roman" pitchFamily="18" charset="0"/>
              </a:rPr>
              <a:t>(هنا يصبح اسمه</a:t>
            </a:r>
            <a:r>
              <a:rPr lang="en-US" dirty="0">
                <a:solidFill>
                  <a:schemeClr val="accent3">
                    <a:lumMod val="75000"/>
                  </a:schemeClr>
                </a:solidFill>
              </a:rPr>
              <a:t> Femoral</a:t>
            </a:r>
            <a:r>
              <a:rPr lang="ar-SA" dirty="0">
                <a:solidFill>
                  <a:schemeClr val="accent3">
                    <a:lumMod val="75000"/>
                  </a:schemeClr>
                </a:solidFill>
              </a:rPr>
              <a:t> </a:t>
            </a:r>
            <a:r>
              <a:rPr lang="en-US" dirty="0">
                <a:solidFill>
                  <a:schemeClr val="accent3">
                    <a:lumMod val="75000"/>
                  </a:schemeClr>
                </a:solidFill>
              </a:rPr>
              <a:t>a</a:t>
            </a:r>
            <a:r>
              <a:rPr lang="ar-SA" dirty="0">
                <a:solidFill>
                  <a:schemeClr val="accent3">
                    <a:lumMod val="75000"/>
                  </a:schemeClr>
                </a:solidFill>
              </a:rPr>
              <a:t>(</a:t>
            </a:r>
            <a:r>
              <a:rPr lang="ar-SA" dirty="0">
                <a:solidFill>
                  <a:schemeClr val="accent3">
                    <a:lumMod val="75000"/>
                  </a:schemeClr>
                </a:solidFill>
                <a:cs typeface="Times New Roman" pitchFamily="18" charset="0"/>
              </a:rPr>
              <a:t> </a:t>
            </a:r>
            <a:r>
              <a:rPr lang="en-US" dirty="0">
                <a:solidFill>
                  <a:schemeClr val="accent3">
                    <a:lumMod val="75000"/>
                  </a:schemeClr>
                </a:solidFill>
                <a:cs typeface="Times New Roman" pitchFamily="18" charset="0"/>
              </a:rPr>
              <a:t> </a:t>
            </a:r>
            <a:r>
              <a:rPr lang="en-US" sz="1800" dirty="0">
                <a:solidFill>
                  <a:schemeClr val="tx1"/>
                </a:solidFill>
                <a:cs typeface="Times New Roman" pitchFamily="18" charset="0"/>
              </a:rPr>
              <a:t>between </a:t>
            </a:r>
            <a:r>
              <a:rPr lang="en-US" sz="1800" i="1" dirty="0">
                <a:solidFill>
                  <a:schemeClr val="tx1"/>
                </a:solidFill>
                <a:cs typeface="Times New Roman" pitchFamily="18" charset="0"/>
              </a:rPr>
              <a:t>the anterior superior iliac spine</a:t>
            </a:r>
            <a:r>
              <a:rPr lang="en-US" sz="1800" dirty="0">
                <a:solidFill>
                  <a:schemeClr val="tx1"/>
                </a:solidFill>
                <a:cs typeface="Times New Roman" pitchFamily="18" charset="0"/>
              </a:rPr>
              <a:t> and the </a:t>
            </a:r>
            <a:r>
              <a:rPr lang="en-US" sz="1800" i="1" dirty="0">
                <a:solidFill>
                  <a:schemeClr val="tx1"/>
                </a:solidFill>
                <a:cs typeface="Times New Roman" pitchFamily="18" charset="0"/>
              </a:rPr>
              <a:t>symphysis pubis</a:t>
            </a:r>
            <a:r>
              <a:rPr lang="en-US" sz="1800" dirty="0">
                <a:solidFill>
                  <a:schemeClr val="tx1"/>
                </a:solidFill>
                <a:cs typeface="Times New Roman" pitchFamily="18" charset="0"/>
              </a:rPr>
              <a:t>.</a:t>
            </a:r>
          </a:p>
        </p:txBody>
      </p:sp>
      <p:sp>
        <p:nvSpPr>
          <p:cNvPr id="17" name="TextBox 16"/>
          <p:cNvSpPr txBox="1"/>
          <p:nvPr/>
        </p:nvSpPr>
        <p:spPr>
          <a:xfrm>
            <a:off x="7722356" y="192208"/>
            <a:ext cx="3139440" cy="461665"/>
          </a:xfrm>
          <a:prstGeom prst="rect">
            <a:avLst/>
          </a:prstGeom>
          <a:noFill/>
        </p:spPr>
        <p:txBody>
          <a:bodyPr wrap="square" rtlCol="0">
            <a:spAutoFit/>
          </a:bodyPr>
          <a:lstStyle/>
          <a:p>
            <a:r>
              <a:rPr lang="en-US" sz="2400" b="1" dirty="0">
                <a:latin typeface="+mj-lt"/>
              </a:rPr>
              <a:t>Femoral artery</a:t>
            </a:r>
            <a:r>
              <a:rPr lang="ar-SA" sz="2400" b="1" dirty="0">
                <a:latin typeface="+mj-lt"/>
              </a:rPr>
              <a:t>/ </a:t>
            </a:r>
            <a:r>
              <a:rPr lang="en-US" sz="2400" b="1" dirty="0">
                <a:latin typeface="+mj-lt"/>
              </a:rPr>
              <a:t>vein </a:t>
            </a:r>
          </a:p>
        </p:txBody>
      </p:sp>
      <p:sp>
        <p:nvSpPr>
          <p:cNvPr id="18" name="TextBox 17"/>
          <p:cNvSpPr txBox="1"/>
          <p:nvPr/>
        </p:nvSpPr>
        <p:spPr>
          <a:xfrm>
            <a:off x="493485" y="293085"/>
            <a:ext cx="3833221" cy="646331"/>
          </a:xfrm>
          <a:prstGeom prst="rect">
            <a:avLst/>
          </a:prstGeom>
          <a:noFill/>
        </p:spPr>
        <p:txBody>
          <a:bodyPr wrap="square" rtlCol="0">
            <a:spAutoFit/>
          </a:bodyPr>
          <a:lstStyle/>
          <a:p>
            <a:r>
              <a:rPr lang="en-US" sz="3600" b="1" dirty="0">
                <a:latin typeface="+mj-lt"/>
              </a:rPr>
              <a:t>Femoral Artery</a:t>
            </a:r>
          </a:p>
        </p:txBody>
      </p:sp>
      <p:grpSp>
        <p:nvGrpSpPr>
          <p:cNvPr id="27" name="Group 26"/>
          <p:cNvGrpSpPr/>
          <p:nvPr/>
        </p:nvGrpSpPr>
        <p:grpSpPr>
          <a:xfrm>
            <a:off x="5859458" y="617143"/>
            <a:ext cx="6030841" cy="3756620"/>
            <a:chOff x="6039555" y="1624106"/>
            <a:chExt cx="6030841" cy="3756620"/>
          </a:xfrm>
        </p:grpSpPr>
        <p:pic>
          <p:nvPicPr>
            <p:cNvPr id="14" name="Picture 2" descr="C:\Documents and Settings\Jamila\My Documents\Student Gray\6. Lower limb\F66122-006-f042.jpg"/>
            <p:cNvPicPr>
              <a:picLocks noChangeAspect="1" noChangeArrowheads="1"/>
            </p:cNvPicPr>
            <p:nvPr/>
          </p:nvPicPr>
          <p:blipFill>
            <a:blip r:embed="rId3" cstate="print"/>
            <a:srcRect l="13187" r="13231" b="19065"/>
            <a:stretch>
              <a:fillRect/>
            </a:stretch>
          </p:blipFill>
          <p:spPr bwMode="auto">
            <a:xfrm>
              <a:off x="8818802" y="1624106"/>
              <a:ext cx="3251594" cy="3686118"/>
            </a:xfrm>
            <a:prstGeom prst="rect">
              <a:avLst/>
            </a:prstGeom>
            <a:noFill/>
            <a:ln>
              <a:noFill/>
            </a:ln>
          </p:spPr>
        </p:pic>
        <p:sp>
          <p:nvSpPr>
            <p:cNvPr id="15" name="Rounded Rectangle 14"/>
            <p:cNvSpPr/>
            <p:nvPr/>
          </p:nvSpPr>
          <p:spPr>
            <a:xfrm>
              <a:off x="6039555" y="1777471"/>
              <a:ext cx="2779247" cy="360325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800" u="sng" dirty="0">
                  <a:solidFill>
                    <a:schemeClr val="tx1"/>
                  </a:solidFill>
                </a:rPr>
                <a:t>At the inguinal ligament:</a:t>
              </a:r>
            </a:p>
            <a:p>
              <a:r>
                <a:rPr lang="en-US" sz="1800" dirty="0">
                  <a:solidFill>
                    <a:schemeClr val="tx1"/>
                  </a:solidFill>
                </a:rPr>
                <a:t>The vein lies </a:t>
              </a:r>
              <a:r>
                <a:rPr lang="en-US" sz="1800" dirty="0">
                  <a:solidFill>
                    <a:srgbClr val="FF0000"/>
                  </a:solidFill>
                </a:rPr>
                <a:t>medial</a:t>
              </a:r>
              <a:r>
                <a:rPr lang="en-US" sz="1800" dirty="0">
                  <a:solidFill>
                    <a:schemeClr val="tx1"/>
                  </a:solidFill>
                </a:rPr>
                <a:t> to the artery.</a:t>
              </a:r>
            </a:p>
            <a:p>
              <a:r>
                <a:rPr lang="en-US" sz="1800" u="sng" dirty="0">
                  <a:solidFill>
                    <a:schemeClr val="tx1"/>
                  </a:solidFill>
                </a:rPr>
                <a:t>At the apex of the femoral triangle:</a:t>
              </a:r>
            </a:p>
            <a:p>
              <a:r>
                <a:rPr lang="en-US" sz="1800" dirty="0">
                  <a:solidFill>
                    <a:schemeClr val="tx1"/>
                  </a:solidFill>
                </a:rPr>
                <a:t>The vein lies </a:t>
              </a:r>
              <a:r>
                <a:rPr lang="en-US" sz="1800" dirty="0">
                  <a:solidFill>
                    <a:srgbClr val="FF0000"/>
                  </a:solidFill>
                </a:rPr>
                <a:t>posterior</a:t>
              </a:r>
              <a:r>
                <a:rPr lang="en-US" sz="1800" dirty="0">
                  <a:solidFill>
                    <a:schemeClr val="tx1"/>
                  </a:solidFill>
                </a:rPr>
                <a:t> to the artery.</a:t>
              </a:r>
            </a:p>
            <a:p>
              <a:r>
                <a:rPr lang="en-US" sz="1800" u="sng" dirty="0">
                  <a:solidFill>
                    <a:schemeClr val="tx1"/>
                  </a:solidFill>
                </a:rPr>
                <a:t>At the opening in the adductor magnus:</a:t>
              </a:r>
            </a:p>
            <a:p>
              <a:r>
                <a:rPr lang="en-US" sz="1800" dirty="0">
                  <a:solidFill>
                    <a:schemeClr val="tx1"/>
                  </a:solidFill>
                </a:rPr>
                <a:t>The vein  lies </a:t>
              </a:r>
              <a:r>
                <a:rPr lang="en-US" sz="1800" dirty="0">
                  <a:solidFill>
                    <a:srgbClr val="FF0000"/>
                  </a:solidFill>
                </a:rPr>
                <a:t>lateral</a:t>
              </a:r>
              <a:r>
                <a:rPr lang="en-US" sz="1800" dirty="0">
                  <a:solidFill>
                    <a:schemeClr val="tx1"/>
                  </a:solidFill>
                </a:rPr>
                <a:t> to the artery</a:t>
              </a:r>
            </a:p>
          </p:txBody>
        </p:sp>
        <p:cxnSp>
          <p:nvCxnSpPr>
            <p:cNvPr id="4" name="Straight Arrow Connector 3"/>
            <p:cNvCxnSpPr/>
            <p:nvPr/>
          </p:nvCxnSpPr>
          <p:spPr>
            <a:xfrm>
              <a:off x="8621486" y="2249714"/>
              <a:ext cx="2103120" cy="348343"/>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088168" y="3292993"/>
              <a:ext cx="2779247" cy="47928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146807" y="4219848"/>
              <a:ext cx="2650733" cy="47928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rot="1416131">
            <a:off x="2532531" y="4887284"/>
            <a:ext cx="1964126" cy="4385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4967786" y="5335610"/>
            <a:ext cx="6725027"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800" dirty="0">
                <a:latin typeface="+mn-lt"/>
                <a:ea typeface="Arial" charset="0"/>
                <a:cs typeface="Arial" charset="0"/>
              </a:rPr>
              <a:t>The </a:t>
            </a:r>
            <a:r>
              <a:rPr lang="en-US" sz="1800" b="1" i="1" dirty="0">
                <a:solidFill>
                  <a:srgbClr val="FF0000"/>
                </a:solidFill>
                <a:latin typeface="+mn-lt"/>
                <a:ea typeface="Arial" charset="0"/>
                <a:cs typeface="Arial" charset="0"/>
              </a:rPr>
              <a:t>femoral </a:t>
            </a:r>
            <a:r>
              <a:rPr lang="en-US" sz="1800" dirty="0">
                <a:latin typeface="+mn-lt"/>
                <a:ea typeface="Arial" charset="0"/>
                <a:cs typeface="Arial" charset="0"/>
              </a:rPr>
              <a:t>artery terminates</a:t>
            </a:r>
            <a:r>
              <a:rPr lang="ar-SA" sz="1800" dirty="0">
                <a:solidFill>
                  <a:schemeClr val="tx1">
                    <a:lumMod val="50000"/>
                    <a:lumOff val="50000"/>
                  </a:schemeClr>
                </a:solidFill>
                <a:latin typeface="+mn-lt"/>
                <a:ea typeface="Arial" charset="0"/>
                <a:cs typeface="Arial" charset="0"/>
              </a:rPr>
              <a:t>(ينتهي)</a:t>
            </a:r>
            <a:r>
              <a:rPr lang="en-US" sz="1800" dirty="0">
                <a:latin typeface="+mn-lt"/>
                <a:ea typeface="Arial" charset="0"/>
                <a:cs typeface="Arial" charset="0"/>
              </a:rPr>
              <a:t> by passing through the Adductor Canal (deep to </a:t>
            </a:r>
            <a:r>
              <a:rPr lang="en-US" sz="1800" dirty="0" err="1">
                <a:latin typeface="+mn-lt"/>
                <a:ea typeface="Arial" charset="0"/>
                <a:cs typeface="Arial" charset="0"/>
              </a:rPr>
              <a:t>sartorius</a:t>
            </a:r>
            <a:r>
              <a:rPr lang="en-US" sz="1800" dirty="0">
                <a:latin typeface="+mn-lt"/>
                <a:ea typeface="Arial" charset="0"/>
                <a:cs typeface="Arial" charset="0"/>
              </a:rPr>
              <a:t>) </a:t>
            </a:r>
          </a:p>
          <a:p>
            <a:r>
              <a:rPr lang="en-US" sz="1800" dirty="0">
                <a:latin typeface="+mn-lt"/>
                <a:ea typeface="Arial" charset="0"/>
                <a:cs typeface="Arial" charset="0"/>
              </a:rPr>
              <a:t>It </a:t>
            </a:r>
            <a:r>
              <a:rPr lang="en-US" sz="1800" u="sng" dirty="0">
                <a:latin typeface="+mn-lt"/>
                <a:ea typeface="Arial" charset="0"/>
                <a:cs typeface="Arial" charset="0"/>
              </a:rPr>
              <a:t>exits</a:t>
            </a:r>
            <a:r>
              <a:rPr lang="en-US" sz="1800" dirty="0">
                <a:latin typeface="+mn-lt"/>
                <a:ea typeface="Arial" charset="0"/>
                <a:cs typeface="Arial" charset="0"/>
              </a:rPr>
              <a:t> the canal by passing through </a:t>
            </a:r>
            <a:r>
              <a:rPr lang="en-US" sz="1800" b="1" dirty="0">
                <a:latin typeface="+mn-lt"/>
                <a:ea typeface="Arial" charset="0"/>
                <a:cs typeface="Arial" charset="0"/>
              </a:rPr>
              <a:t>the Adductor Hiatus</a:t>
            </a:r>
            <a:r>
              <a:rPr lang="ar-SA" sz="1800" dirty="0">
                <a:ea typeface="Arial" charset="0"/>
                <a:cs typeface="Arial" charset="0"/>
              </a:rPr>
              <a:t> </a:t>
            </a:r>
            <a:r>
              <a:rPr lang="en-US" dirty="0">
                <a:solidFill>
                  <a:schemeClr val="accent3">
                    <a:lumMod val="75000"/>
                  </a:schemeClr>
                </a:solidFill>
                <a:ea typeface="Arial" charset="0"/>
                <a:cs typeface="Arial" charset="0"/>
              </a:rPr>
              <a:t>(&amp; enters popliteal fossa)</a:t>
            </a:r>
            <a:r>
              <a:rPr lang="en-US" sz="1800" dirty="0">
                <a:ea typeface="Arial" charset="0"/>
                <a:cs typeface="Arial" charset="0"/>
              </a:rPr>
              <a:t> </a:t>
            </a:r>
            <a:r>
              <a:rPr lang="en-US" sz="1800" dirty="0">
                <a:latin typeface="+mn-lt"/>
                <a:ea typeface="Arial" charset="0"/>
                <a:cs typeface="Arial" charset="0"/>
              </a:rPr>
              <a:t>and becomes the </a:t>
            </a:r>
            <a:r>
              <a:rPr lang="en-US" sz="1800" dirty="0">
                <a:solidFill>
                  <a:srgbClr val="FF0000"/>
                </a:solidFill>
                <a:latin typeface="+mn-lt"/>
                <a:ea typeface="Arial" charset="0"/>
                <a:cs typeface="Arial" charset="0"/>
              </a:rPr>
              <a:t>Popliteal artery</a:t>
            </a:r>
            <a:r>
              <a:rPr lang="en-US" sz="1800" dirty="0">
                <a:latin typeface="+mn-lt"/>
                <a:ea typeface="Arial" charset="0"/>
                <a:cs typeface="Arial" charset="0"/>
              </a:rPr>
              <a:t>.</a:t>
            </a:r>
          </a:p>
        </p:txBody>
      </p:sp>
      <p:sp>
        <p:nvSpPr>
          <p:cNvPr id="29" name="TextBox 28"/>
          <p:cNvSpPr txBox="1"/>
          <p:nvPr/>
        </p:nvSpPr>
        <p:spPr>
          <a:xfrm>
            <a:off x="4853486" y="4750835"/>
            <a:ext cx="3833221" cy="584775"/>
          </a:xfrm>
          <a:prstGeom prst="rect">
            <a:avLst/>
          </a:prstGeom>
          <a:noFill/>
        </p:spPr>
        <p:txBody>
          <a:bodyPr wrap="square" rtlCol="0">
            <a:spAutoFit/>
          </a:bodyPr>
          <a:lstStyle/>
          <a:p>
            <a:pPr lvl="1"/>
            <a:r>
              <a:rPr lang="en-US" sz="3200" dirty="0">
                <a:latin typeface="+mj-lt"/>
              </a:rPr>
              <a:t>Termination</a:t>
            </a:r>
          </a:p>
        </p:txBody>
      </p:sp>
    </p:spTree>
    <p:extLst>
      <p:ext uri="{BB962C8B-B14F-4D97-AF65-F5344CB8AC3E}">
        <p14:creationId xmlns:p14="http://schemas.microsoft.com/office/powerpoint/2010/main" val="261229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lib\My Documents\My Pictures\Picture1.jpg"/>
          <p:cNvPicPr>
            <a:picLocks noChangeAspect="1" noChangeArrowheads="1"/>
          </p:cNvPicPr>
          <p:nvPr/>
        </p:nvPicPr>
        <p:blipFill>
          <a:blip r:embed="rId2" cstate="print"/>
          <a:srcRect l="2006" r="1659" b="8816"/>
          <a:stretch>
            <a:fillRect/>
          </a:stretch>
        </p:blipFill>
        <p:spPr>
          <a:xfrm>
            <a:off x="8185174" y="4380262"/>
            <a:ext cx="3284892" cy="2329543"/>
          </a:xfrm>
          <a:prstGeom prst="rect">
            <a:avLst/>
          </a:prstGeom>
          <a:noFill/>
          <a:ln w="12700">
            <a:noFill/>
          </a:ln>
        </p:spPr>
      </p:pic>
      <p:sp>
        <p:nvSpPr>
          <p:cNvPr id="6" name="TextBox 5"/>
          <p:cNvSpPr txBox="1"/>
          <p:nvPr/>
        </p:nvSpPr>
        <p:spPr>
          <a:xfrm>
            <a:off x="275772" y="236565"/>
            <a:ext cx="3833221" cy="1200329"/>
          </a:xfrm>
          <a:prstGeom prst="rect">
            <a:avLst/>
          </a:prstGeom>
          <a:noFill/>
        </p:spPr>
        <p:txBody>
          <a:bodyPr wrap="square" rtlCol="0">
            <a:spAutoFit/>
          </a:bodyPr>
          <a:lstStyle/>
          <a:p>
            <a:r>
              <a:rPr lang="en-US" sz="3600" b="1" dirty="0">
                <a:latin typeface="+mj-lt"/>
              </a:rPr>
              <a:t>Femoral Artery</a:t>
            </a:r>
          </a:p>
          <a:p>
            <a:r>
              <a:rPr lang="en-US" sz="3600" dirty="0">
                <a:latin typeface="+mj-lt"/>
              </a:rPr>
              <a:t>Relation </a:t>
            </a:r>
          </a:p>
        </p:txBody>
      </p:sp>
      <p:graphicFrame>
        <p:nvGraphicFramePr>
          <p:cNvPr id="7" name="Diagram 6"/>
          <p:cNvGraphicFramePr/>
          <p:nvPr>
            <p:extLst>
              <p:ext uri="{D42A27DB-BD31-4B8C-83A1-F6EECF244321}">
                <p14:modId xmlns:p14="http://schemas.microsoft.com/office/powerpoint/2010/main" val="1656623387"/>
              </p:ext>
            </p:extLst>
          </p:nvPr>
        </p:nvGraphicFramePr>
        <p:xfrm>
          <a:off x="-575424" y="102602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C:\Users\galmadani\Desktop\fem_anatomy.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2576" y="236565"/>
            <a:ext cx="4191654" cy="39448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148203" y="1000084"/>
            <a:ext cx="3586503" cy="584775"/>
          </a:xfrm>
          <a:prstGeom prst="rect">
            <a:avLst/>
          </a:prstGeom>
          <a:noFill/>
          <a:ln w="28575">
            <a:solidFill>
              <a:srgbClr val="4395B3"/>
            </a:solidFill>
          </a:ln>
        </p:spPr>
        <p:txBody>
          <a:bodyPr wrap="square" rtlCol="0">
            <a:spAutoFit/>
          </a:bodyPr>
          <a:lstStyle/>
          <a:p>
            <a:pPr>
              <a:defRPr/>
            </a:pPr>
            <a:r>
              <a:rPr lang="en-US" sz="1600" u="sng" dirty="0">
                <a:solidFill>
                  <a:schemeClr val="tx1"/>
                </a:solidFill>
                <a:latin typeface="+mn-lt"/>
              </a:rPr>
              <a:t>Upper part: </a:t>
            </a:r>
            <a:r>
              <a:rPr lang="en-US" sz="1600" dirty="0">
                <a:solidFill>
                  <a:schemeClr val="accent6"/>
                </a:solidFill>
                <a:latin typeface="+mn-lt"/>
              </a:rPr>
              <a:t>Skin &amp; fascia</a:t>
            </a:r>
            <a:r>
              <a:rPr lang="en-US" sz="1600" dirty="0">
                <a:solidFill>
                  <a:schemeClr val="tx1"/>
                </a:solidFill>
                <a:latin typeface="+mn-lt"/>
              </a:rPr>
              <a:t>.</a:t>
            </a:r>
            <a:r>
              <a:rPr lang="en-US" sz="1600" dirty="0">
                <a:solidFill>
                  <a:schemeClr val="accent3">
                    <a:lumMod val="75000"/>
                  </a:schemeClr>
                </a:solidFill>
                <a:latin typeface="+mn-lt"/>
              </a:rPr>
              <a:t>(its superficial)</a:t>
            </a:r>
          </a:p>
          <a:p>
            <a:pPr>
              <a:defRPr/>
            </a:pPr>
            <a:r>
              <a:rPr lang="en-US" sz="1600" u="sng" dirty="0">
                <a:solidFill>
                  <a:schemeClr val="tx1"/>
                </a:solidFill>
                <a:latin typeface="+mn-lt"/>
              </a:rPr>
              <a:t>Lower part: </a:t>
            </a:r>
            <a:r>
              <a:rPr lang="en-US" sz="1600" dirty="0">
                <a:solidFill>
                  <a:schemeClr val="accent6"/>
                </a:solidFill>
                <a:latin typeface="+mn-lt"/>
              </a:rPr>
              <a:t>Sartorius</a:t>
            </a:r>
            <a:r>
              <a:rPr lang="en-US" sz="1600" dirty="0">
                <a:solidFill>
                  <a:schemeClr val="tx1"/>
                </a:solidFill>
                <a:latin typeface="+mn-lt"/>
              </a:rPr>
              <a:t>.</a:t>
            </a:r>
          </a:p>
        </p:txBody>
      </p:sp>
      <p:sp>
        <p:nvSpPr>
          <p:cNvPr id="11" name="TextBox 10"/>
          <p:cNvSpPr txBox="1"/>
          <p:nvPr/>
        </p:nvSpPr>
        <p:spPr>
          <a:xfrm>
            <a:off x="4941455" y="4111694"/>
            <a:ext cx="1290322" cy="338554"/>
          </a:xfrm>
          <a:prstGeom prst="rect">
            <a:avLst/>
          </a:prstGeom>
          <a:noFill/>
          <a:ln w="28575">
            <a:solidFill>
              <a:srgbClr val="7CC3E2"/>
            </a:solidFill>
          </a:ln>
        </p:spPr>
        <p:txBody>
          <a:bodyPr wrap="square" rtlCol="0">
            <a:spAutoFit/>
          </a:bodyPr>
          <a:lstStyle/>
          <a:p>
            <a:pPr>
              <a:defRPr/>
            </a:pPr>
            <a:r>
              <a:rPr lang="en-US" sz="1600" dirty="0">
                <a:solidFill>
                  <a:schemeClr val="accent6"/>
                </a:solidFill>
                <a:latin typeface="+mn-lt"/>
              </a:rPr>
              <a:t>Femoral vein</a:t>
            </a:r>
            <a:endParaRPr lang="en-US" sz="1600" dirty="0">
              <a:solidFill>
                <a:schemeClr val="tx1"/>
              </a:solidFill>
              <a:latin typeface="+mn-lt"/>
            </a:endParaRPr>
          </a:p>
        </p:txBody>
      </p:sp>
      <p:sp>
        <p:nvSpPr>
          <p:cNvPr id="12" name="TextBox 11"/>
          <p:cNvSpPr txBox="1"/>
          <p:nvPr/>
        </p:nvSpPr>
        <p:spPr>
          <a:xfrm>
            <a:off x="440577" y="4208354"/>
            <a:ext cx="1595121" cy="584775"/>
          </a:xfrm>
          <a:prstGeom prst="rect">
            <a:avLst/>
          </a:prstGeom>
          <a:noFill/>
          <a:ln w="28575">
            <a:solidFill>
              <a:srgbClr val="7CC3E2"/>
            </a:solidFill>
          </a:ln>
        </p:spPr>
        <p:txBody>
          <a:bodyPr wrap="square" rtlCol="0">
            <a:spAutoFit/>
          </a:bodyPr>
          <a:lstStyle/>
          <a:p>
            <a:pPr>
              <a:defRPr/>
            </a:pPr>
            <a:r>
              <a:rPr lang="en-US" sz="1600" dirty="0">
                <a:solidFill>
                  <a:schemeClr val="accent6"/>
                </a:solidFill>
                <a:latin typeface="+mn-lt"/>
              </a:rPr>
              <a:t>Femoral nerve and its branches</a:t>
            </a:r>
          </a:p>
        </p:txBody>
      </p:sp>
      <p:sp>
        <p:nvSpPr>
          <p:cNvPr id="16" name="TextBox 15"/>
          <p:cNvSpPr txBox="1"/>
          <p:nvPr/>
        </p:nvSpPr>
        <p:spPr>
          <a:xfrm>
            <a:off x="2446707" y="5905790"/>
            <a:ext cx="2308940" cy="830997"/>
          </a:xfrm>
          <a:prstGeom prst="rect">
            <a:avLst/>
          </a:prstGeom>
          <a:noFill/>
          <a:ln w="28575">
            <a:solidFill>
              <a:srgbClr val="CBEAFA"/>
            </a:solidFill>
          </a:ln>
        </p:spPr>
        <p:txBody>
          <a:bodyPr wrap="square" rtlCol="0">
            <a:spAutoFit/>
          </a:bodyPr>
          <a:lstStyle/>
          <a:p>
            <a:pPr marL="58738">
              <a:defRPr/>
            </a:pPr>
            <a:r>
              <a:rPr lang="en-US" sz="1600" dirty="0">
                <a:solidFill>
                  <a:schemeClr val="accent6"/>
                </a:solidFill>
                <a:latin typeface="+mn-lt"/>
              </a:rPr>
              <a:t>Psoas</a:t>
            </a:r>
            <a:r>
              <a:rPr lang="en-US" sz="1600" dirty="0">
                <a:solidFill>
                  <a:schemeClr val="tx1"/>
                </a:solidFill>
                <a:latin typeface="+mn-lt"/>
              </a:rPr>
              <a:t> (separates it from the hip joint), </a:t>
            </a:r>
            <a:r>
              <a:rPr lang="en-US" sz="1600" dirty="0">
                <a:solidFill>
                  <a:schemeClr val="accent6"/>
                </a:solidFill>
                <a:latin typeface="+mn-lt"/>
              </a:rPr>
              <a:t>Pectineus &amp; </a:t>
            </a:r>
            <a:r>
              <a:rPr lang="en-US" sz="1600" dirty="0" err="1">
                <a:solidFill>
                  <a:schemeClr val="accent6"/>
                </a:solidFill>
                <a:latin typeface="+mn-lt"/>
              </a:rPr>
              <a:t>Addcutor</a:t>
            </a:r>
            <a:r>
              <a:rPr lang="en-US" sz="1600" dirty="0">
                <a:solidFill>
                  <a:schemeClr val="accent6"/>
                </a:solidFill>
                <a:latin typeface="+mn-lt"/>
              </a:rPr>
              <a:t> longus</a:t>
            </a:r>
          </a:p>
        </p:txBody>
      </p:sp>
      <p:sp>
        <p:nvSpPr>
          <p:cNvPr id="17" name="TextBox 16"/>
          <p:cNvSpPr txBox="1"/>
          <p:nvPr/>
        </p:nvSpPr>
        <p:spPr>
          <a:xfrm>
            <a:off x="53103" y="4793129"/>
            <a:ext cx="2294218" cy="307777"/>
          </a:xfrm>
          <a:prstGeom prst="rect">
            <a:avLst/>
          </a:prstGeom>
          <a:noFill/>
        </p:spPr>
        <p:txBody>
          <a:bodyPr wrap="none" rtlCol="0">
            <a:spAutoFit/>
          </a:bodyPr>
          <a:lstStyle/>
          <a:p>
            <a:r>
              <a:rPr lang="en-US" dirty="0">
                <a:solidFill>
                  <a:schemeClr val="bg1">
                    <a:lumMod val="65000"/>
                  </a:schemeClr>
                </a:solidFill>
                <a:latin typeface="+mn-lt"/>
              </a:rPr>
              <a:t>“VAN” from medial to lateral</a:t>
            </a:r>
          </a:p>
        </p:txBody>
      </p:sp>
    </p:spTree>
    <p:extLst>
      <p:ext uri="{BB962C8B-B14F-4D97-AF65-F5344CB8AC3E}">
        <p14:creationId xmlns:p14="http://schemas.microsoft.com/office/powerpoint/2010/main" val="284011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591" y="2137614"/>
            <a:ext cx="6385453" cy="4339650"/>
          </a:xfrm>
          <a:prstGeom prst="rect">
            <a:avLst/>
          </a:prstGeom>
        </p:spPr>
        <p:txBody>
          <a:bodyPr wrap="square">
            <a:spAutoFit/>
          </a:bodyPr>
          <a:lstStyle/>
          <a:p>
            <a:pPr>
              <a:defRPr/>
            </a:pPr>
            <a:r>
              <a:rPr lang="en-US" sz="2000" dirty="0">
                <a:solidFill>
                  <a:prstClr val="black"/>
                </a:solidFill>
                <a:latin typeface="+mn-lt"/>
                <a:ea typeface="Abadi MT Condensed Extra Bold" charset="0"/>
                <a:cs typeface="Abadi MT Condensed Extra Bold" charset="0"/>
              </a:rPr>
              <a:t>The femoral artery supplies: </a:t>
            </a:r>
          </a:p>
          <a:p>
            <a:pPr>
              <a:defRPr/>
            </a:pPr>
            <a:r>
              <a:rPr lang="en-US" sz="2000" dirty="0">
                <a:solidFill>
                  <a:prstClr val="black"/>
                </a:solidFill>
                <a:latin typeface="+mn-lt"/>
                <a:ea typeface="Abadi MT Condensed Extra Bold" charset="0"/>
                <a:cs typeface="Abadi MT Condensed Extra Bold" charset="0"/>
              </a:rPr>
              <a:t>Lower abdominal wall, Thigh &amp; External Genitalia, through the following branches:</a:t>
            </a:r>
            <a:endParaRPr lang="en-US" sz="2000" dirty="0">
              <a:solidFill>
                <a:schemeClr val="tx1"/>
              </a:solidFill>
              <a:latin typeface="+mn-lt"/>
              <a:ea typeface="Abadi MT Condensed Extra Bold" charset="0"/>
              <a:cs typeface="Abadi MT Condensed Extra Bold" charset="0"/>
            </a:endParaRPr>
          </a:p>
          <a:p>
            <a:pPr marL="285750">
              <a:defRPr/>
            </a:pPr>
            <a:r>
              <a:rPr lang="en-US" sz="2400" dirty="0">
                <a:solidFill>
                  <a:schemeClr val="tx1"/>
                </a:solidFill>
                <a:latin typeface="+mn-lt"/>
                <a:ea typeface="Abadi MT Condensed Extra Bold" charset="0"/>
                <a:cs typeface="Abadi MT Condensed Extra Bold" charset="0"/>
              </a:rPr>
              <a:t>1.Superficial </a:t>
            </a:r>
            <a:r>
              <a:rPr lang="en-US" sz="2400" dirty="0" err="1">
                <a:solidFill>
                  <a:schemeClr val="tx1"/>
                </a:solidFill>
                <a:latin typeface="+mn-lt"/>
                <a:ea typeface="Abadi MT Condensed Extra Bold" charset="0"/>
                <a:cs typeface="Abadi MT Condensed Extra Bold" charset="0"/>
              </a:rPr>
              <a:t>Epigastric</a:t>
            </a:r>
            <a:r>
              <a:rPr lang="en-US" dirty="0">
                <a:solidFill>
                  <a:schemeClr val="tx1"/>
                </a:solidFill>
                <a:latin typeface="+mn-lt"/>
                <a:ea typeface="Abadi MT Condensed Extra Bold" charset="0"/>
                <a:cs typeface="Abadi MT Condensed Extra Bold" charset="0"/>
              </a:rPr>
              <a:t>.</a:t>
            </a:r>
            <a:r>
              <a:rPr lang="en-US" dirty="0">
                <a:solidFill>
                  <a:srgbClr val="92D050"/>
                </a:solidFill>
                <a:latin typeface="+mn-lt"/>
                <a:ea typeface="Abadi MT Condensed Extra Bold" charset="0"/>
                <a:cs typeface="Abadi MT Condensed Extra Bold" charset="0"/>
              </a:rPr>
              <a:t>(supply </a:t>
            </a:r>
            <a:r>
              <a:rPr lang="en-US" dirty="0">
                <a:solidFill>
                  <a:srgbClr val="92D050"/>
                </a:solidFill>
                <a:ea typeface="Abadi MT Condensed Extra Bold" charset="0"/>
                <a:cs typeface="Abadi MT Condensed Extra Bold" charset="0"/>
              </a:rPr>
              <a:t>Lower abdominal wall)</a:t>
            </a:r>
            <a:endParaRPr lang="en-US" dirty="0">
              <a:solidFill>
                <a:srgbClr val="92D050"/>
              </a:solidFill>
              <a:latin typeface="+mn-lt"/>
              <a:ea typeface="Abadi MT Condensed Extra Bold" charset="0"/>
              <a:cs typeface="Abadi MT Condensed Extra Bold" charset="0"/>
            </a:endParaRPr>
          </a:p>
          <a:p>
            <a:pPr marL="285750">
              <a:defRPr/>
            </a:pPr>
            <a:r>
              <a:rPr lang="en-US" sz="2400" dirty="0">
                <a:solidFill>
                  <a:schemeClr val="tx1"/>
                </a:solidFill>
                <a:latin typeface="+mn-lt"/>
                <a:ea typeface="Abadi MT Condensed Extra Bold" charset="0"/>
                <a:cs typeface="Abadi MT Condensed Extra Bold" charset="0"/>
              </a:rPr>
              <a:t>2.Superficial Circumflex iliac</a:t>
            </a:r>
            <a:r>
              <a:rPr lang="en-US" sz="1600" dirty="0">
                <a:solidFill>
                  <a:srgbClr val="92D050"/>
                </a:solidFill>
                <a:latin typeface="+mn-lt"/>
                <a:ea typeface="Abadi MT Condensed Extra Bold" charset="0"/>
                <a:cs typeface="Abadi MT Condensed Extra Bold" charset="0"/>
              </a:rPr>
              <a:t>.(passing upward &amp; lateral)+</a:t>
            </a:r>
            <a:r>
              <a:rPr lang="en-US" sz="1100" dirty="0">
                <a:solidFill>
                  <a:schemeClr val="bg1">
                    <a:lumMod val="50000"/>
                  </a:schemeClr>
                </a:solidFill>
                <a:latin typeface="+mn-lt"/>
                <a:ea typeface="Abadi MT Condensed Extra Bold" charset="0"/>
                <a:cs typeface="Abadi MT Condensed Extra Bold" charset="0"/>
              </a:rPr>
              <a:t>(</a:t>
            </a:r>
            <a:r>
              <a:rPr lang="en-US" sz="1100" dirty="0">
                <a:solidFill>
                  <a:schemeClr val="bg1">
                    <a:lumMod val="50000"/>
                  </a:schemeClr>
                </a:solidFill>
                <a:ea typeface="Abadi MT Condensed Extra Bold" charset="0"/>
                <a:cs typeface="Abadi MT Condensed Extra Bold" charset="0"/>
              </a:rPr>
              <a:t>supply Lower abdominal wall)</a:t>
            </a:r>
            <a:endParaRPr lang="en-US" sz="1100" dirty="0">
              <a:solidFill>
                <a:schemeClr val="bg1">
                  <a:lumMod val="50000"/>
                </a:schemeClr>
              </a:solidFill>
              <a:latin typeface="+mn-lt"/>
              <a:ea typeface="Abadi MT Condensed Extra Bold" charset="0"/>
              <a:cs typeface="Abadi MT Condensed Extra Bold" charset="0"/>
            </a:endParaRPr>
          </a:p>
          <a:p>
            <a:pPr marL="285750">
              <a:defRPr/>
            </a:pPr>
            <a:r>
              <a:rPr lang="en-US" sz="2400" dirty="0">
                <a:solidFill>
                  <a:schemeClr val="tx1"/>
                </a:solidFill>
                <a:latin typeface="+mn-lt"/>
                <a:ea typeface="Abadi MT Condensed Extra Bold" charset="0"/>
                <a:cs typeface="Abadi MT Condensed Extra Bold" charset="0"/>
              </a:rPr>
              <a:t>3.Superficial External Pudendal.</a:t>
            </a:r>
          </a:p>
          <a:p>
            <a:pPr marL="285750">
              <a:defRPr/>
            </a:pPr>
            <a:r>
              <a:rPr lang="en-US" sz="2400" dirty="0">
                <a:solidFill>
                  <a:schemeClr val="tx1"/>
                </a:solidFill>
                <a:latin typeface="+mn-lt"/>
                <a:ea typeface="Abadi MT Condensed Extra Bold" charset="0"/>
                <a:cs typeface="Abadi MT Condensed Extra Bold" charset="0"/>
              </a:rPr>
              <a:t>4.Deep External  Pudendal. </a:t>
            </a:r>
          </a:p>
          <a:p>
            <a:pPr marL="285750">
              <a:defRPr/>
            </a:pPr>
            <a:r>
              <a:rPr lang="en-US" sz="2400" dirty="0">
                <a:solidFill>
                  <a:schemeClr val="tx1"/>
                </a:solidFill>
                <a:latin typeface="+mn-lt"/>
                <a:ea typeface="Abadi MT Condensed Extra Bold" charset="0"/>
                <a:cs typeface="Abadi MT Condensed Extra Bold" charset="0"/>
              </a:rPr>
              <a:t>5.</a:t>
            </a:r>
            <a:r>
              <a:rPr lang="en-US" sz="2400" b="1" dirty="0">
                <a:solidFill>
                  <a:schemeClr val="tx1"/>
                </a:solidFill>
                <a:latin typeface="+mn-lt"/>
                <a:ea typeface="Abadi MT Condensed Extra Bold" charset="0"/>
                <a:cs typeface="Abadi MT Condensed Extra Bold" charset="0"/>
              </a:rPr>
              <a:t>Profunda </a:t>
            </a:r>
            <a:r>
              <a:rPr lang="en-US" sz="2400" b="1" dirty="0" err="1">
                <a:solidFill>
                  <a:schemeClr val="tx1"/>
                </a:solidFill>
                <a:latin typeface="+mn-lt"/>
                <a:ea typeface="Abadi MT Condensed Extra Bold" charset="0"/>
                <a:cs typeface="Abadi MT Condensed Extra Bold" charset="0"/>
              </a:rPr>
              <a:t>Femoris</a:t>
            </a:r>
            <a:r>
              <a:rPr lang="en-US" sz="2400" b="1" dirty="0">
                <a:solidFill>
                  <a:schemeClr val="tx1"/>
                </a:solidFill>
                <a:latin typeface="+mn-lt"/>
                <a:ea typeface="Abadi MT Condensed Extra Bold" charset="0"/>
                <a:cs typeface="Abadi MT Condensed Extra Bold" charset="0"/>
              </a:rPr>
              <a:t> </a:t>
            </a:r>
            <a:r>
              <a:rPr lang="en-US" sz="2400" dirty="0">
                <a:solidFill>
                  <a:prstClr val="black"/>
                </a:solidFill>
                <a:latin typeface="+mn-lt"/>
                <a:ea typeface="Abadi MT Condensed Extra Bold" charset="0"/>
                <a:cs typeface="Abadi MT Condensed Extra Bold" charset="0"/>
              </a:rPr>
              <a:t>(Deep Artery of Thigh)</a:t>
            </a:r>
          </a:p>
          <a:p>
            <a:pPr marL="285750">
              <a:defRPr/>
            </a:pPr>
            <a:r>
              <a:rPr lang="ar-SA" sz="2000" dirty="0">
                <a:solidFill>
                  <a:srgbClr val="92D050"/>
                </a:solidFill>
                <a:latin typeface="+mn-lt"/>
                <a:ea typeface="Abadi MT Condensed Extra Bold" charset="0"/>
                <a:cs typeface="Abadi MT Condensed Extra Bold" charset="0"/>
              </a:rPr>
              <a:t>^أهم وأكبر تفرع</a:t>
            </a:r>
          </a:p>
          <a:p>
            <a:pPr marL="285750">
              <a:defRPr/>
            </a:pPr>
            <a:r>
              <a:rPr lang="ar-SA" sz="2000" dirty="0">
                <a:solidFill>
                  <a:srgbClr val="92D050"/>
                </a:solidFill>
                <a:latin typeface="+mn-lt"/>
                <a:ea typeface="Abadi MT Condensed Extra Bold" charset="0"/>
                <a:cs typeface="Abadi MT Condensed Extra Bold" charset="0"/>
              </a:rPr>
              <a:t>يتفرع منه </a:t>
            </a:r>
            <a:r>
              <a:rPr lang="en-US" sz="2000" dirty="0">
                <a:solidFill>
                  <a:srgbClr val="92D050"/>
                </a:solidFill>
                <a:latin typeface="+mn-lt"/>
                <a:ea typeface="Abadi MT Condensed Extra Bold" charset="0"/>
                <a:cs typeface="Abadi MT Condensed Extra Bold" charset="0"/>
              </a:rPr>
              <a:t> lateral side</a:t>
            </a:r>
          </a:p>
          <a:p>
            <a:pPr marL="285750">
              <a:defRPr/>
            </a:pPr>
            <a:r>
              <a:rPr lang="en-US" sz="2000" dirty="0">
                <a:solidFill>
                  <a:srgbClr val="92D050"/>
                </a:solidFill>
                <a:latin typeface="+mn-lt"/>
                <a:ea typeface="Abadi MT Condensed Extra Bold" charset="0"/>
                <a:cs typeface="Abadi MT Condensed Extra Bold" charset="0"/>
              </a:rPr>
              <a:t>Then pass behind it to be medial and supply the medial side of thigh </a:t>
            </a:r>
          </a:p>
        </p:txBody>
      </p:sp>
      <p:pic>
        <p:nvPicPr>
          <p:cNvPr id="4" name="Picture 2" descr="C:\Documents and Settings\Dr.Musaed Alfares\Desktop\ART&amp; N.(LL)\nerves&amp; vessels of LL\scan0027.jpg"/>
          <p:cNvPicPr>
            <a:picLocks noChangeAspect="1" noChangeArrowheads="1"/>
          </p:cNvPicPr>
          <p:nvPr/>
        </p:nvPicPr>
        <p:blipFill>
          <a:blip r:embed="rId2" cstate="print"/>
          <a:srcRect t="47762"/>
          <a:stretch>
            <a:fillRect/>
          </a:stretch>
        </p:blipFill>
        <p:spPr bwMode="auto">
          <a:xfrm>
            <a:off x="6550616" y="1536798"/>
            <a:ext cx="5503272" cy="4759587"/>
          </a:xfrm>
          <a:prstGeom prst="rect">
            <a:avLst/>
          </a:prstGeom>
          <a:noFill/>
          <a:ln w="12700">
            <a:solidFill>
              <a:schemeClr val="tx1"/>
            </a:solidFill>
          </a:ln>
        </p:spPr>
      </p:pic>
      <p:sp>
        <p:nvSpPr>
          <p:cNvPr id="5" name="TextBox 4"/>
          <p:cNvSpPr txBox="1"/>
          <p:nvPr/>
        </p:nvSpPr>
        <p:spPr>
          <a:xfrm>
            <a:off x="1906253" y="1536798"/>
            <a:ext cx="3329354" cy="307777"/>
          </a:xfrm>
          <a:prstGeom prst="rect">
            <a:avLst/>
          </a:prstGeom>
          <a:noFill/>
        </p:spPr>
        <p:txBody>
          <a:bodyPr wrap="square" rtlCol="0">
            <a:spAutoFit/>
          </a:bodyPr>
          <a:lstStyle/>
          <a:p>
            <a:r>
              <a:rPr lang="en-US" dirty="0">
                <a:solidFill>
                  <a:schemeClr val="accent6"/>
                </a:solidFill>
              </a:rPr>
              <a:t>*3 superficial and 2 deep</a:t>
            </a:r>
          </a:p>
        </p:txBody>
      </p:sp>
      <p:sp>
        <p:nvSpPr>
          <p:cNvPr id="8" name="TextBox 7"/>
          <p:cNvSpPr txBox="1"/>
          <p:nvPr/>
        </p:nvSpPr>
        <p:spPr>
          <a:xfrm>
            <a:off x="493485" y="293085"/>
            <a:ext cx="3833221" cy="1200329"/>
          </a:xfrm>
          <a:prstGeom prst="rect">
            <a:avLst/>
          </a:prstGeom>
          <a:noFill/>
        </p:spPr>
        <p:txBody>
          <a:bodyPr wrap="square" rtlCol="0">
            <a:spAutoFit/>
          </a:bodyPr>
          <a:lstStyle/>
          <a:p>
            <a:r>
              <a:rPr lang="en-US" sz="3600" b="1" dirty="0">
                <a:latin typeface="+mj-lt"/>
              </a:rPr>
              <a:t>Femoral Artery</a:t>
            </a:r>
          </a:p>
          <a:p>
            <a:r>
              <a:rPr lang="en-US" sz="3600" dirty="0">
                <a:latin typeface="+mj-lt"/>
              </a:rPr>
              <a:t>Branches</a:t>
            </a:r>
          </a:p>
        </p:txBody>
      </p:sp>
      <p:sp>
        <p:nvSpPr>
          <p:cNvPr id="2" name="مربع نص 1"/>
          <p:cNvSpPr txBox="1"/>
          <p:nvPr/>
        </p:nvSpPr>
        <p:spPr>
          <a:xfrm>
            <a:off x="4737232" y="809411"/>
            <a:ext cx="3987325" cy="646331"/>
          </a:xfrm>
          <a:prstGeom prst="rect">
            <a:avLst/>
          </a:prstGeom>
          <a:noFill/>
          <a:ln>
            <a:solidFill>
              <a:schemeClr val="tx1">
                <a:lumMod val="50000"/>
                <a:lumOff val="50000"/>
              </a:schemeClr>
            </a:solidFill>
            <a:prstDash val="sysDot"/>
          </a:ln>
        </p:spPr>
        <p:txBody>
          <a:bodyPr wrap="square" rtlCol="0">
            <a:spAutoFit/>
          </a:bodyPr>
          <a:lstStyle/>
          <a:p>
            <a:pPr marL="285750">
              <a:defRPr/>
            </a:pPr>
            <a:r>
              <a:rPr lang="en-US" sz="1200" dirty="0">
                <a:solidFill>
                  <a:schemeClr val="bg1">
                    <a:lumMod val="50000"/>
                  </a:schemeClr>
                </a:solidFill>
              </a:rPr>
              <a:t>Where the internal Genitalia gets its supply from branch (</a:t>
            </a:r>
            <a:r>
              <a:rPr lang="en-US" sz="1200" dirty="0">
                <a:solidFill>
                  <a:schemeClr val="bg1">
                    <a:lumMod val="50000"/>
                  </a:schemeClr>
                </a:solidFill>
                <a:ea typeface="Abadi MT Condensed Extra Bold" charset="0"/>
                <a:cs typeface="Abadi MT Condensed Extra Bold" charset="0"/>
              </a:rPr>
              <a:t>Superficial </a:t>
            </a:r>
            <a:r>
              <a:rPr lang="en-US" sz="1200" dirty="0">
                <a:solidFill>
                  <a:schemeClr val="bg1">
                    <a:lumMod val="50000"/>
                  </a:schemeClr>
                </a:solidFill>
              </a:rPr>
              <a:t>internal</a:t>
            </a:r>
            <a:r>
              <a:rPr lang="en-US" sz="1200" dirty="0">
                <a:solidFill>
                  <a:schemeClr val="bg1">
                    <a:lumMod val="50000"/>
                  </a:schemeClr>
                </a:solidFill>
                <a:ea typeface="Abadi MT Condensed Extra Bold" charset="0"/>
                <a:cs typeface="Abadi MT Condensed Extra Bold" charset="0"/>
              </a:rPr>
              <a:t> </a:t>
            </a:r>
            <a:r>
              <a:rPr lang="en-US" sz="1200" dirty="0" err="1">
                <a:solidFill>
                  <a:schemeClr val="bg1">
                    <a:lumMod val="50000"/>
                  </a:schemeClr>
                </a:solidFill>
                <a:ea typeface="Abadi MT Condensed Extra Bold" charset="0"/>
                <a:cs typeface="Abadi MT Condensed Extra Bold" charset="0"/>
              </a:rPr>
              <a:t>Pudendal</a:t>
            </a:r>
            <a:r>
              <a:rPr lang="en-US" sz="1200" dirty="0">
                <a:solidFill>
                  <a:schemeClr val="bg1">
                    <a:lumMod val="50000"/>
                  </a:schemeClr>
                </a:solidFill>
                <a:ea typeface="Abadi MT Condensed Extra Bold" charset="0"/>
                <a:cs typeface="Abadi MT Condensed Extra Bold" charset="0"/>
              </a:rPr>
              <a:t> &amp; Deep </a:t>
            </a:r>
            <a:r>
              <a:rPr lang="en-US" sz="1200" dirty="0">
                <a:solidFill>
                  <a:schemeClr val="bg1">
                    <a:lumMod val="50000"/>
                  </a:schemeClr>
                </a:solidFill>
              </a:rPr>
              <a:t>internal </a:t>
            </a:r>
            <a:r>
              <a:rPr lang="en-US" sz="1200" dirty="0" err="1">
                <a:solidFill>
                  <a:schemeClr val="bg1">
                    <a:lumMod val="50000"/>
                  </a:schemeClr>
                </a:solidFill>
                <a:ea typeface="Abadi MT Condensed Extra Bold" charset="0"/>
                <a:cs typeface="Abadi MT Condensed Extra Bold" charset="0"/>
              </a:rPr>
              <a:t>Pudendal</a:t>
            </a:r>
            <a:r>
              <a:rPr lang="en-US" sz="1200" dirty="0">
                <a:solidFill>
                  <a:schemeClr val="bg1">
                    <a:lumMod val="50000"/>
                  </a:schemeClr>
                </a:solidFill>
                <a:ea typeface="Abadi MT Condensed Extra Bold" charset="0"/>
              </a:rPr>
              <a:t>) </a:t>
            </a:r>
            <a:r>
              <a:rPr lang="en-US" sz="1200" dirty="0">
                <a:solidFill>
                  <a:schemeClr val="bg1">
                    <a:lumMod val="50000"/>
                  </a:schemeClr>
                </a:solidFill>
              </a:rPr>
              <a:t>of internal iliac artery </a:t>
            </a:r>
          </a:p>
        </p:txBody>
      </p:sp>
      <p:cxnSp>
        <p:nvCxnSpPr>
          <p:cNvPr id="7" name="رابط بشكل مرفق 6"/>
          <p:cNvCxnSpPr>
            <a:endCxn id="2" idx="1"/>
          </p:cNvCxnSpPr>
          <p:nvPr/>
        </p:nvCxnSpPr>
        <p:spPr>
          <a:xfrm rot="5400000" flipH="1" flipV="1">
            <a:off x="3825435" y="1578740"/>
            <a:ext cx="1357960" cy="465634"/>
          </a:xfrm>
          <a:prstGeom prst="bentConnector2">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9226052" y="1844575"/>
            <a:ext cx="184834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7" name="رابط مستقيم 16"/>
          <p:cNvCxnSpPr/>
          <p:nvPr/>
        </p:nvCxnSpPr>
        <p:spPr>
          <a:xfrm flipV="1">
            <a:off x="9806553" y="2416075"/>
            <a:ext cx="1559947" cy="5535"/>
          </a:xfrm>
          <a:prstGeom prst="line">
            <a:avLst/>
          </a:prstGeom>
        </p:spPr>
        <p:style>
          <a:lnRef idx="2">
            <a:schemeClr val="accent6"/>
          </a:lnRef>
          <a:fillRef idx="0">
            <a:schemeClr val="accent6"/>
          </a:fillRef>
          <a:effectRef idx="1">
            <a:schemeClr val="accent6"/>
          </a:effectRef>
          <a:fontRef idx="minor">
            <a:schemeClr val="tx1"/>
          </a:fontRef>
        </p:style>
      </p:cxnSp>
      <p:cxnSp>
        <p:nvCxnSpPr>
          <p:cNvPr id="19" name="رابط مستقيم 18"/>
          <p:cNvCxnSpPr/>
          <p:nvPr/>
        </p:nvCxnSpPr>
        <p:spPr>
          <a:xfrm>
            <a:off x="10660294" y="4349550"/>
            <a:ext cx="1022720" cy="6680"/>
          </a:xfrm>
          <a:prstGeom prst="line">
            <a:avLst/>
          </a:prstGeom>
        </p:spPr>
        <p:style>
          <a:lnRef idx="2">
            <a:schemeClr val="accent6"/>
          </a:lnRef>
          <a:fillRef idx="0">
            <a:schemeClr val="accent6"/>
          </a:fillRef>
          <a:effectRef idx="1">
            <a:schemeClr val="accent6"/>
          </a:effectRef>
          <a:fontRef idx="minor">
            <a:schemeClr val="tx1"/>
          </a:fontRef>
        </p:style>
      </p:cxnSp>
      <p:sp>
        <p:nvSpPr>
          <p:cNvPr id="21" name="مستطيل 20"/>
          <p:cNvSpPr/>
          <p:nvPr/>
        </p:nvSpPr>
        <p:spPr>
          <a:xfrm>
            <a:off x="4411219" y="4302430"/>
            <a:ext cx="1818983" cy="523220"/>
          </a:xfrm>
          <a:prstGeom prst="rect">
            <a:avLst/>
          </a:prstGeom>
        </p:spPr>
        <p:txBody>
          <a:bodyPr wrap="square">
            <a:spAutoFit/>
          </a:bodyPr>
          <a:lstStyle/>
          <a:p>
            <a:pPr marL="285750">
              <a:defRPr/>
            </a:pPr>
            <a:r>
              <a:rPr lang="en-US" dirty="0">
                <a:solidFill>
                  <a:srgbClr val="92D050"/>
                </a:solidFill>
                <a:ea typeface="Abadi MT Condensed Extra Bold" charset="0"/>
                <a:cs typeface="Abadi MT Condensed Extra Bold" charset="0"/>
              </a:rPr>
              <a:t>(supply External Genitalia)</a:t>
            </a:r>
          </a:p>
        </p:txBody>
      </p:sp>
      <p:sp>
        <p:nvSpPr>
          <p:cNvPr id="22" name="قوس كبير أيمن 21"/>
          <p:cNvSpPr/>
          <p:nvPr/>
        </p:nvSpPr>
        <p:spPr>
          <a:xfrm>
            <a:off x="4440715" y="4273480"/>
            <a:ext cx="140737" cy="552170"/>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23" name="مستطيل 22"/>
          <p:cNvSpPr/>
          <p:nvPr/>
        </p:nvSpPr>
        <p:spPr>
          <a:xfrm>
            <a:off x="63392" y="6451735"/>
            <a:ext cx="4623382" cy="307777"/>
          </a:xfrm>
          <a:prstGeom prst="rect">
            <a:avLst/>
          </a:prstGeom>
        </p:spPr>
        <p:txBody>
          <a:bodyPr wrap="none">
            <a:spAutoFit/>
          </a:bodyPr>
          <a:lstStyle/>
          <a:p>
            <a:r>
              <a:rPr lang="en-US" dirty="0" err="1">
                <a:solidFill>
                  <a:schemeClr val="bg1">
                    <a:lumMod val="50000"/>
                  </a:schemeClr>
                </a:solidFill>
                <a:ea typeface="Abadi MT Condensed Extra Bold" charset="0"/>
                <a:cs typeface="Abadi MT Condensed Extra Bold" charset="0"/>
              </a:rPr>
              <a:t>Pudendal</a:t>
            </a:r>
            <a:r>
              <a:rPr lang="en-US" dirty="0">
                <a:solidFill>
                  <a:schemeClr val="bg1">
                    <a:lumMod val="50000"/>
                  </a:schemeClr>
                </a:solidFill>
                <a:ea typeface="Abadi MT Condensed Extra Bold" charset="0"/>
                <a:cs typeface="Abadi MT Condensed Extra Bold" charset="0"/>
              </a:rPr>
              <a:t> = </a:t>
            </a:r>
            <a:r>
              <a:rPr lang="en-US" dirty="0">
                <a:solidFill>
                  <a:schemeClr val="bg1">
                    <a:lumMod val="50000"/>
                  </a:schemeClr>
                </a:solidFill>
              </a:rPr>
              <a:t>of or relating to or near the pudendum</a:t>
            </a:r>
            <a:r>
              <a:rPr lang="ar-SA" dirty="0">
                <a:solidFill>
                  <a:schemeClr val="bg1">
                    <a:lumMod val="50000"/>
                  </a:schemeClr>
                </a:solidFill>
              </a:rPr>
              <a:t>(الفرْج)</a:t>
            </a:r>
            <a:r>
              <a:rPr lang="en-US" dirty="0">
                <a:solidFill>
                  <a:schemeClr val="bg1">
                    <a:lumMod val="50000"/>
                  </a:schemeClr>
                </a:solidFill>
                <a:ea typeface="Abadi MT Condensed Extra Bold" charset="0"/>
                <a:cs typeface="Abadi MT Condensed Extra Bold" charset="0"/>
              </a:rPr>
              <a:t> </a:t>
            </a:r>
            <a:endParaRPr lang="en-US" dirty="0">
              <a:solidFill>
                <a:schemeClr val="bg1">
                  <a:lumMod val="50000"/>
                </a:schemeClr>
              </a:solidFill>
            </a:endParaRPr>
          </a:p>
        </p:txBody>
      </p:sp>
    </p:spTree>
    <p:extLst>
      <p:ext uri="{BB962C8B-B14F-4D97-AF65-F5344CB8AC3E}">
        <p14:creationId xmlns:p14="http://schemas.microsoft.com/office/powerpoint/2010/main" val="127526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162" y="162174"/>
            <a:ext cx="11353800" cy="1690688"/>
          </a:xfrm>
        </p:spPr>
        <p:txBody>
          <a:bodyPr>
            <a:normAutofit/>
          </a:bodyPr>
          <a:lstStyle/>
          <a:p>
            <a:pPr rtl="0"/>
            <a:r>
              <a:rPr lang="en-US" sz="4000" b="1" dirty="0"/>
              <a:t>Branches Of Femoral Artery: </a:t>
            </a:r>
            <a:br>
              <a:rPr lang="en-US" sz="4000" dirty="0"/>
            </a:br>
            <a:r>
              <a:rPr lang="en-US" sz="4000" dirty="0" err="1"/>
              <a:t>Profunda</a:t>
            </a:r>
            <a:r>
              <a:rPr lang="en-US" sz="4000" dirty="0"/>
              <a:t> </a:t>
            </a:r>
            <a:r>
              <a:rPr lang="en-US" sz="4000" dirty="0" err="1"/>
              <a:t>Femoris</a:t>
            </a:r>
            <a:r>
              <a:rPr lang="en-US" sz="4000" dirty="0"/>
              <a:t> Artery:</a:t>
            </a:r>
            <a:br>
              <a:rPr lang="en-US" sz="4000" dirty="0"/>
            </a:br>
            <a:r>
              <a:rPr lang="ar-SA" sz="1800" dirty="0" err="1">
                <a:solidFill>
                  <a:srgbClr val="92D050"/>
                </a:solidFill>
              </a:rPr>
              <a:t>عشانه</a:t>
            </a:r>
            <a:r>
              <a:rPr lang="ar-SA" sz="1800" dirty="0">
                <a:solidFill>
                  <a:srgbClr val="92D050"/>
                </a:solidFill>
              </a:rPr>
              <a:t> مهم وكبير ندرسه بالتفصيل</a:t>
            </a:r>
            <a:r>
              <a:rPr lang="en-US" sz="1800" dirty="0">
                <a:solidFill>
                  <a:srgbClr val="92D050"/>
                </a:solidFill>
              </a:rPr>
              <a:t> </a:t>
            </a:r>
          </a:p>
        </p:txBody>
      </p:sp>
      <p:sp>
        <p:nvSpPr>
          <p:cNvPr id="6" name="Rectangle 5"/>
          <p:cNvSpPr/>
          <p:nvPr/>
        </p:nvSpPr>
        <p:spPr>
          <a:xfrm>
            <a:off x="5912" y="1890962"/>
            <a:ext cx="7121114" cy="2031325"/>
          </a:xfrm>
          <a:prstGeom prst="rect">
            <a:avLst/>
          </a:prstGeom>
        </p:spPr>
        <p:txBody>
          <a:bodyPr wrap="square"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buFont typeface="Courier New" panose="02070309020205020404" pitchFamily="49" charset="0"/>
              <a:buChar char="o"/>
              <a:defRPr/>
            </a:pPr>
            <a:r>
              <a:rPr lang="en-US" sz="1800" dirty="0">
                <a:latin typeface="+mn-lt"/>
                <a:ea typeface="Abadi MT Condensed Extra Bold" charset="0"/>
                <a:cs typeface="Abadi MT Condensed Extra Bold" charset="0"/>
              </a:rPr>
              <a:t>It is an important</a:t>
            </a:r>
            <a:r>
              <a:rPr lang="en-US" sz="1800" b="1" dirty="0">
                <a:solidFill>
                  <a:schemeClr val="accent6"/>
                </a:solidFill>
                <a:latin typeface="+mn-lt"/>
                <a:ea typeface="Abadi MT Condensed Extra Bold" charset="0"/>
                <a:cs typeface="Abadi MT Condensed Extra Bold" charset="0"/>
              </a:rPr>
              <a:t>, large artery to the medial compartment of the thigh. </a:t>
            </a:r>
            <a:r>
              <a:rPr lang="en-US" sz="1800" dirty="0">
                <a:solidFill>
                  <a:schemeClr val="tx1"/>
                </a:solidFill>
                <a:latin typeface="+mn-lt"/>
                <a:ea typeface="Abadi MT Condensed Extra Bold" charset="0"/>
                <a:cs typeface="Abadi MT Condensed Extra Bold" charset="0"/>
              </a:rPr>
              <a:t>It is the main arterial supply to the thigh.</a:t>
            </a:r>
            <a:endParaRPr lang="en-US" sz="1800" dirty="0">
              <a:latin typeface="+mn-lt"/>
              <a:ea typeface="Abadi MT Condensed Extra Bold" charset="0"/>
              <a:cs typeface="Abadi MT Condensed Extra Bold" charset="0"/>
            </a:endParaRPr>
          </a:p>
          <a:p>
            <a:pPr marL="342900" indent="-342900">
              <a:buFont typeface="Courier New" panose="02070309020205020404" pitchFamily="49" charset="0"/>
              <a:buChar char="o"/>
              <a:defRPr/>
            </a:pPr>
            <a:r>
              <a:rPr lang="en-US" sz="1800" dirty="0">
                <a:latin typeface="+mn-lt"/>
                <a:ea typeface="Abadi MT Condensed Extra Bold" charset="0"/>
                <a:cs typeface="Abadi MT Condensed Extra Bold" charset="0"/>
              </a:rPr>
              <a:t>Arises from the lateral side of the femoral artery(</a:t>
            </a:r>
            <a:r>
              <a:rPr lang="en-US" sz="1800" dirty="0">
                <a:solidFill>
                  <a:schemeClr val="accent6"/>
                </a:solidFill>
                <a:latin typeface="+mn-lt"/>
                <a:ea typeface="Abadi MT Condensed Extra Bold" charset="0"/>
                <a:cs typeface="Abadi MT Condensed Extra Bold" charset="0"/>
              </a:rPr>
              <a:t>4cm below the inguinal ligament</a:t>
            </a:r>
            <a:r>
              <a:rPr lang="en-US" sz="1800" dirty="0">
                <a:latin typeface="+mn-lt"/>
                <a:ea typeface="Abadi MT Condensed Extra Bold" charset="0"/>
                <a:cs typeface="Abadi MT Condensed Extra Bold" charset="0"/>
              </a:rPr>
              <a:t>). </a:t>
            </a:r>
          </a:p>
          <a:p>
            <a:pPr marL="342900" indent="-342900">
              <a:buFont typeface="Courier New" panose="02070309020205020404" pitchFamily="49" charset="0"/>
              <a:buChar char="o"/>
              <a:defRPr/>
            </a:pPr>
            <a:r>
              <a:rPr lang="en-US" sz="1800" dirty="0">
                <a:latin typeface="+mn-lt"/>
                <a:ea typeface="Abadi MT Condensed Extra Bold" charset="0"/>
                <a:cs typeface="Abadi MT Condensed Extra Bold" charset="0"/>
              </a:rPr>
              <a:t>It Passes </a:t>
            </a:r>
            <a:r>
              <a:rPr lang="en-US" sz="1800" b="1" i="1" dirty="0">
                <a:solidFill>
                  <a:schemeClr val="accent6"/>
                </a:solidFill>
                <a:latin typeface="+mn-lt"/>
                <a:ea typeface="Abadi MT Condensed Extra Bold" charset="0"/>
                <a:cs typeface="Abadi MT Condensed Extra Bold" charset="0"/>
              </a:rPr>
              <a:t>medially</a:t>
            </a:r>
            <a:r>
              <a:rPr lang="en-US" sz="1800" dirty="0">
                <a:latin typeface="+mn-lt"/>
                <a:ea typeface="Abadi MT Condensed Extra Bold" charset="0"/>
                <a:cs typeface="Abadi MT Condensed Extra Bold" charset="0"/>
              </a:rPr>
              <a:t> </a:t>
            </a:r>
            <a:r>
              <a:rPr lang="en-US" sz="1800" b="1" i="1" dirty="0">
                <a:solidFill>
                  <a:schemeClr val="accent6"/>
                </a:solidFill>
                <a:latin typeface="+mn-lt"/>
                <a:ea typeface="Abadi MT Condensed Extra Bold" charset="0"/>
                <a:cs typeface="Abadi MT Condensed Extra Bold" charset="0"/>
              </a:rPr>
              <a:t>behind</a:t>
            </a:r>
            <a:r>
              <a:rPr lang="en-US" sz="1800" dirty="0">
                <a:solidFill>
                  <a:schemeClr val="accent6"/>
                </a:solidFill>
                <a:latin typeface="+mn-lt"/>
                <a:ea typeface="Abadi MT Condensed Extra Bold" charset="0"/>
                <a:cs typeface="Abadi MT Condensed Extra Bold" charset="0"/>
              </a:rPr>
              <a:t> the femoral vessels. </a:t>
            </a:r>
            <a:endParaRPr lang="ar-SA" sz="1800" dirty="0">
              <a:solidFill>
                <a:schemeClr val="accent6"/>
              </a:solidFill>
              <a:latin typeface="+mn-lt"/>
              <a:ea typeface="Abadi MT Condensed Extra Bold" charset="0"/>
              <a:cs typeface="Abadi MT Condensed Extra Bold" charset="0"/>
            </a:endParaRPr>
          </a:p>
          <a:p>
            <a:pPr marL="342900" indent="-342900">
              <a:buFont typeface="Courier New" panose="02070309020205020404" pitchFamily="49" charset="0"/>
              <a:buChar char="o"/>
              <a:defRPr/>
            </a:pPr>
            <a:endParaRPr lang="ar-SA" sz="1800" dirty="0">
              <a:solidFill>
                <a:schemeClr val="accent6"/>
              </a:solidFill>
              <a:latin typeface="+mn-lt"/>
              <a:ea typeface="Abadi MT Condensed Extra Bold" charset="0"/>
              <a:cs typeface="Abadi MT Condensed Extra Bold" charset="0"/>
            </a:endParaRPr>
          </a:p>
          <a:p>
            <a:pPr marL="342900" indent="-342900">
              <a:buFont typeface="Courier New" panose="02070309020205020404" pitchFamily="49" charset="0"/>
              <a:buChar char="o"/>
              <a:defRPr/>
            </a:pPr>
            <a:r>
              <a:rPr lang="en-US" sz="1800" dirty="0"/>
              <a:t>Branches</a:t>
            </a:r>
            <a:r>
              <a:rPr lang="ar-SA" sz="1800" dirty="0"/>
              <a:t>:</a:t>
            </a:r>
          </a:p>
        </p:txBody>
      </p:sp>
      <p:sp>
        <p:nvSpPr>
          <p:cNvPr id="8" name="Rectangle 3"/>
          <p:cNvSpPr/>
          <p:nvPr/>
        </p:nvSpPr>
        <p:spPr>
          <a:xfrm>
            <a:off x="425012" y="4055637"/>
            <a:ext cx="6280588" cy="2062103"/>
          </a:xfrm>
          <a:prstGeom prst="rect">
            <a:avLst/>
          </a:prstGeom>
        </p:spPr>
        <p:txBody>
          <a:bodyPr wrap="square">
            <a:spAutoFit/>
          </a:bodyPr>
          <a:lstStyle/>
          <a:p>
            <a:pPr marL="342900" indent="-342900">
              <a:buFont typeface="Courier New" panose="02070309020205020404" pitchFamily="49" charset="0"/>
              <a:buChar char="o"/>
              <a:defRPr/>
            </a:pPr>
            <a:r>
              <a:rPr lang="en-US" sz="2000" dirty="0">
                <a:latin typeface="+mn-lt"/>
                <a:ea typeface="Abadi MT Condensed Extra Bold" charset="0"/>
                <a:cs typeface="Abadi MT Condensed Extra Bold" charset="0"/>
              </a:rPr>
              <a:t>Medial &amp; Lateral circumflex femoral arteries.</a:t>
            </a:r>
          </a:p>
          <a:p>
            <a:pPr>
              <a:defRPr/>
            </a:pPr>
            <a:endParaRPr lang="en-US" sz="2000" dirty="0">
              <a:latin typeface="+mn-lt"/>
              <a:ea typeface="Abadi MT Condensed Extra Bold" charset="0"/>
              <a:cs typeface="Abadi MT Condensed Extra Bold" charset="0"/>
            </a:endParaRPr>
          </a:p>
          <a:p>
            <a:pPr marL="342900" indent="-342900">
              <a:buFont typeface="Courier New" panose="02070309020205020404" pitchFamily="49" charset="0"/>
              <a:buChar char="o"/>
              <a:defRPr/>
            </a:pPr>
            <a:r>
              <a:rPr lang="en-US" sz="2000" dirty="0">
                <a:latin typeface="+mn-lt"/>
                <a:ea typeface="Abadi MT Condensed Extra Bold" charset="0"/>
                <a:cs typeface="Abadi MT Condensed Extra Bold" charset="0"/>
              </a:rPr>
              <a:t>Three Perforating arteries. </a:t>
            </a:r>
            <a:r>
              <a:rPr lang="en-US" dirty="0">
                <a:solidFill>
                  <a:schemeClr val="bg1">
                    <a:lumMod val="65000"/>
                  </a:schemeClr>
                </a:solidFill>
                <a:latin typeface="+mn-lt"/>
              </a:rPr>
              <a:t>The </a:t>
            </a:r>
            <a:r>
              <a:rPr lang="en-US" b="1" dirty="0">
                <a:solidFill>
                  <a:schemeClr val="bg1">
                    <a:lumMod val="65000"/>
                  </a:schemeClr>
                </a:solidFill>
                <a:latin typeface="+mn-lt"/>
                <a:ea typeface="American Typewriter" charset="0"/>
                <a:cs typeface="American Typewriter" charset="0"/>
              </a:rPr>
              <a:t>perforating arteries</a:t>
            </a:r>
            <a:r>
              <a:rPr lang="en-US" dirty="0">
                <a:solidFill>
                  <a:schemeClr val="bg1">
                    <a:lumMod val="65000"/>
                  </a:schemeClr>
                </a:solidFill>
                <a:latin typeface="+mn-lt"/>
              </a:rPr>
              <a:t>, usually three in number, are so named because they </a:t>
            </a:r>
            <a:r>
              <a:rPr lang="en-US" b="1" dirty="0">
                <a:solidFill>
                  <a:schemeClr val="bg1">
                    <a:lumMod val="65000"/>
                  </a:schemeClr>
                </a:solidFill>
                <a:latin typeface="+mn-lt"/>
              </a:rPr>
              <a:t>perforate(pierce)</a:t>
            </a:r>
            <a:r>
              <a:rPr lang="ar-SA" b="1" dirty="0">
                <a:solidFill>
                  <a:schemeClr val="bg1">
                    <a:lumMod val="65000"/>
                  </a:schemeClr>
                </a:solidFill>
                <a:latin typeface="+mn-lt"/>
              </a:rPr>
              <a:t>(تثقب-تخترق)</a:t>
            </a:r>
            <a:r>
              <a:rPr lang="en-US" dirty="0">
                <a:solidFill>
                  <a:schemeClr val="bg1">
                    <a:lumMod val="65000"/>
                  </a:schemeClr>
                </a:solidFill>
                <a:latin typeface="+mn-lt"/>
              </a:rPr>
              <a:t> the tendon of the Adductor magnus to reach the back of the thigh.</a:t>
            </a:r>
            <a:endParaRPr lang="en-US" dirty="0">
              <a:solidFill>
                <a:schemeClr val="bg1">
                  <a:lumMod val="65000"/>
                </a:schemeClr>
              </a:solidFill>
              <a:latin typeface="+mn-lt"/>
              <a:ea typeface="Abadi MT Condensed Extra Bold" charset="0"/>
              <a:cs typeface="Abadi MT Condensed Extra Bold" charset="0"/>
            </a:endParaRPr>
          </a:p>
          <a:p>
            <a:pPr>
              <a:defRPr/>
            </a:pPr>
            <a:endParaRPr lang="en-US" sz="2000" dirty="0">
              <a:latin typeface="+mn-lt"/>
              <a:ea typeface="Abadi MT Condensed Extra Bold" charset="0"/>
              <a:cs typeface="Abadi MT Condensed Extra Bold" charset="0"/>
            </a:endParaRPr>
          </a:p>
          <a:p>
            <a:pPr marL="342900" indent="-342900">
              <a:buFont typeface="Courier New" panose="02070309020205020404" pitchFamily="49" charset="0"/>
              <a:buChar char="o"/>
              <a:defRPr/>
            </a:pPr>
            <a:r>
              <a:rPr lang="en-US" sz="2000" dirty="0">
                <a:latin typeface="+mn-lt"/>
                <a:ea typeface="Abadi MT Condensed Extra Bold" charset="0"/>
                <a:cs typeface="Abadi MT Condensed Extra Bold" charset="0"/>
              </a:rPr>
              <a:t>It ends by becoming the </a:t>
            </a:r>
            <a:r>
              <a:rPr lang="en-US" sz="2000" dirty="0">
                <a:solidFill>
                  <a:srgbClr val="FF0000"/>
                </a:solidFill>
                <a:latin typeface="+mn-lt"/>
                <a:ea typeface="Abadi MT Condensed Extra Bold" charset="0"/>
                <a:cs typeface="Abadi MT Condensed Extra Bold" charset="0"/>
              </a:rPr>
              <a:t>4</a:t>
            </a:r>
            <a:r>
              <a:rPr lang="en-US" sz="2000" baseline="30000" dirty="0">
                <a:solidFill>
                  <a:srgbClr val="FF0000"/>
                </a:solidFill>
                <a:latin typeface="+mn-lt"/>
                <a:ea typeface="Abadi MT Condensed Extra Bold" charset="0"/>
                <a:cs typeface="Abadi MT Condensed Extra Bold" charset="0"/>
              </a:rPr>
              <a:t>th</a:t>
            </a:r>
            <a:r>
              <a:rPr lang="en-US" sz="2000" dirty="0">
                <a:solidFill>
                  <a:srgbClr val="FF0000"/>
                </a:solidFill>
                <a:latin typeface="+mn-lt"/>
                <a:ea typeface="Abadi MT Condensed Extra Bold" charset="0"/>
                <a:cs typeface="Abadi MT Condensed Extra Bold" charset="0"/>
              </a:rPr>
              <a:t> perforating artery.</a:t>
            </a:r>
            <a:endParaRPr lang="ar-SA" sz="2000" dirty="0">
              <a:solidFill>
                <a:srgbClr val="FF0000"/>
              </a:solidFill>
              <a:latin typeface="+mn-lt"/>
              <a:ea typeface="Abadi MT Condensed Extra Bold" charset="0"/>
              <a:cs typeface="Abadi MT Condensed Extra Bold" charset="0"/>
            </a:endParaRPr>
          </a:p>
        </p:txBody>
      </p:sp>
      <p:cxnSp>
        <p:nvCxnSpPr>
          <p:cNvPr id="9" name="Straight Connector 15"/>
          <p:cNvCxnSpPr/>
          <p:nvPr/>
        </p:nvCxnSpPr>
        <p:spPr>
          <a:xfrm>
            <a:off x="848509" y="4427089"/>
            <a:ext cx="11408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6"/>
          <p:cNvCxnSpPr/>
          <p:nvPr/>
        </p:nvCxnSpPr>
        <p:spPr>
          <a:xfrm>
            <a:off x="2058184" y="4427089"/>
            <a:ext cx="3350157"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8"/>
          <p:cNvCxnSpPr/>
          <p:nvPr/>
        </p:nvCxnSpPr>
        <p:spPr>
          <a:xfrm>
            <a:off x="813417" y="4990378"/>
            <a:ext cx="282188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5" name="Group 19"/>
          <p:cNvGrpSpPr/>
          <p:nvPr/>
        </p:nvGrpSpPr>
        <p:grpSpPr>
          <a:xfrm>
            <a:off x="7035801" y="2694375"/>
            <a:ext cx="4984750" cy="4103557"/>
            <a:chOff x="6743260" y="1132001"/>
            <a:chExt cx="5092702" cy="5104263"/>
          </a:xfrm>
        </p:grpSpPr>
        <p:pic>
          <p:nvPicPr>
            <p:cNvPr id="16" name="Picture 3" descr="C:\Documents and Settings\Jamila\My Documents\Student Gray\6. Lower limb\F66122-006-f063.jpg"/>
            <p:cNvPicPr>
              <a:picLocks noChangeAspect="1" noChangeArrowheads="1"/>
            </p:cNvPicPr>
            <p:nvPr/>
          </p:nvPicPr>
          <p:blipFill>
            <a:blip r:embed="rId2" cstate="print"/>
            <a:srcRect b="3704"/>
            <a:stretch>
              <a:fillRect/>
            </a:stretch>
          </p:blipFill>
          <p:spPr bwMode="auto">
            <a:xfrm>
              <a:off x="6775011" y="1132001"/>
              <a:ext cx="5029201" cy="5104263"/>
            </a:xfrm>
            <a:prstGeom prst="rect">
              <a:avLst/>
            </a:prstGeom>
            <a:noFill/>
            <a:ln>
              <a:noFill/>
            </a:ln>
          </p:spPr>
        </p:pic>
        <p:sp>
          <p:nvSpPr>
            <p:cNvPr id="17" name="Rectangle 6"/>
            <p:cNvSpPr/>
            <p:nvPr/>
          </p:nvSpPr>
          <p:spPr>
            <a:xfrm>
              <a:off x="7255272" y="2552814"/>
              <a:ext cx="768350" cy="26670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7"/>
            <p:cNvSpPr/>
            <p:nvPr/>
          </p:nvSpPr>
          <p:spPr>
            <a:xfrm>
              <a:off x="6743260" y="2184514"/>
              <a:ext cx="1248611" cy="190500"/>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8"/>
            <p:cNvSpPr/>
            <p:nvPr/>
          </p:nvSpPr>
          <p:spPr>
            <a:xfrm>
              <a:off x="10559610" y="2990964"/>
              <a:ext cx="905711" cy="1905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9"/>
            <p:cNvSpPr/>
            <p:nvPr/>
          </p:nvSpPr>
          <p:spPr>
            <a:xfrm>
              <a:off x="10496109" y="3797414"/>
              <a:ext cx="1032712" cy="1905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p:cNvSpPr/>
            <p:nvPr/>
          </p:nvSpPr>
          <p:spPr>
            <a:xfrm>
              <a:off x="10559610" y="3394189"/>
              <a:ext cx="1032712" cy="1905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11"/>
            <p:cNvSpPr/>
            <p:nvPr/>
          </p:nvSpPr>
          <p:spPr>
            <a:xfrm>
              <a:off x="10559609" y="2778239"/>
              <a:ext cx="1276353" cy="13335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2"/>
            <p:cNvSpPr/>
            <p:nvPr/>
          </p:nvSpPr>
          <p:spPr>
            <a:xfrm>
              <a:off x="10613148" y="1994013"/>
              <a:ext cx="671199" cy="224087"/>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مجموعة 23"/>
          <p:cNvGrpSpPr/>
          <p:nvPr/>
        </p:nvGrpSpPr>
        <p:grpSpPr>
          <a:xfrm>
            <a:off x="7759700" y="33731"/>
            <a:ext cx="3063957" cy="2432049"/>
            <a:chOff x="7404693" y="-545878"/>
            <a:chExt cx="4303090" cy="3448008"/>
          </a:xfrm>
        </p:grpSpPr>
        <p:pic>
          <p:nvPicPr>
            <p:cNvPr id="4" name="Picture 2" descr="C:\Documents and Settings\Jamila\My Documents\Student Gray\6. Lower limb\F66122-006-f033.jpg"/>
            <p:cNvPicPr>
              <a:picLocks noChangeAspect="1" noChangeArrowheads="1"/>
            </p:cNvPicPr>
            <p:nvPr/>
          </p:nvPicPr>
          <p:blipFill>
            <a:blip r:embed="rId3" cstate="print"/>
            <a:srcRect b="5035"/>
            <a:stretch>
              <a:fillRect/>
            </a:stretch>
          </p:blipFill>
          <p:spPr bwMode="auto">
            <a:xfrm>
              <a:off x="7404693" y="-545878"/>
              <a:ext cx="4303090" cy="3448008"/>
            </a:xfrm>
            <a:prstGeom prst="rect">
              <a:avLst/>
            </a:prstGeom>
            <a:noFill/>
            <a:ln>
              <a:noFill/>
            </a:ln>
          </p:spPr>
        </p:pic>
        <p:sp>
          <p:nvSpPr>
            <p:cNvPr id="3" name="مستطيل مستدير الزوايا 2"/>
            <p:cNvSpPr/>
            <p:nvPr/>
          </p:nvSpPr>
          <p:spPr>
            <a:xfrm>
              <a:off x="9941415" y="2330116"/>
              <a:ext cx="663677" cy="162232"/>
            </a:xfrm>
            <a:prstGeom prst="roundRect">
              <a:avLst/>
            </a:prstGeom>
            <a:solidFill>
              <a:srgbClr val="FFE6D3">
                <a:alpha val="32941"/>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ستطيل مستدير الزوايا 6"/>
            <p:cNvSpPr/>
            <p:nvPr/>
          </p:nvSpPr>
          <p:spPr>
            <a:xfrm>
              <a:off x="8043791" y="2001558"/>
              <a:ext cx="768138" cy="164220"/>
            </a:xfrm>
            <a:prstGeom prst="roundRect">
              <a:avLst/>
            </a:prstGeom>
            <a:solidFill>
              <a:srgbClr val="FFE6D3">
                <a:alpha val="32941"/>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4708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galmadani\Desktop\part06_ch16_fig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053" y="219862"/>
            <a:ext cx="2398022" cy="18410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93910"/>
            <a:ext cx="5936566" cy="821825"/>
          </a:xfrm>
          <a:ln>
            <a:noFill/>
          </a:ln>
        </p:spPr>
        <p:style>
          <a:lnRef idx="2">
            <a:schemeClr val="accent1"/>
          </a:lnRef>
          <a:fillRef idx="1">
            <a:schemeClr val="lt1"/>
          </a:fillRef>
          <a:effectRef idx="0">
            <a:schemeClr val="accent1"/>
          </a:effectRef>
          <a:fontRef idx="minor">
            <a:schemeClr val="dk1"/>
          </a:fontRef>
        </p:style>
        <p:txBody>
          <a:bodyPr>
            <a:normAutofit/>
          </a:bodyPr>
          <a:lstStyle/>
          <a:p>
            <a:pPr algn="l" rtl="0"/>
            <a:r>
              <a:rPr lang="en-US" sz="4400" b="1" dirty="0">
                <a:solidFill>
                  <a:schemeClr val="tx1"/>
                </a:solidFill>
                <a:latin typeface="+mj-lt"/>
                <a:ea typeface="+mj-ea"/>
                <a:cs typeface="+mj-cs"/>
              </a:rPr>
              <a:t>Popliteal Artery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685" y="93910"/>
            <a:ext cx="2280731" cy="2404989"/>
          </a:xfrm>
          <a:prstGeom prst="rect">
            <a:avLst/>
          </a:prstGeom>
          <a:ln w="38100" cap="sq">
            <a:noFill/>
            <a:prstDash val="solid"/>
            <a:miter lim="800000"/>
          </a:ln>
          <a:effectLst/>
        </p:spPr>
      </p:pic>
      <p:sp>
        <p:nvSpPr>
          <p:cNvPr id="6" name="Subtitle 2"/>
          <p:cNvSpPr>
            <a:spLocks noGrp="1"/>
          </p:cNvSpPr>
          <p:nvPr/>
        </p:nvSpPr>
        <p:spPr>
          <a:xfrm>
            <a:off x="226708" y="2600924"/>
            <a:ext cx="6788456" cy="3645493"/>
          </a:xfrm>
          <a:prstGeom prst="rect">
            <a:avLst/>
          </a:prstGeom>
        </p:spPr>
        <p:txBody>
          <a:bodyPr vert="horz" lIns="91440" tIns="45720" rIns="91440" bIns="45720" rtlCol="0" anchor="t">
            <a:normAutofit fontScale="92500" lnSpcReduction="200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rtl="0">
              <a:buFont typeface="Arial" panose="020B0604020202020204" pitchFamily="34" charset="0"/>
              <a:buChar char="•"/>
            </a:pPr>
            <a:r>
              <a:rPr lang="en-US" sz="2000">
                <a:ea typeface="Arial" charset="0"/>
                <a:cs typeface="Arial" charset="0"/>
              </a:rPr>
              <a:t>Is </a:t>
            </a:r>
            <a:r>
              <a:rPr lang="en-US" sz="2000" dirty="0">
                <a:ea typeface="Arial" charset="0"/>
                <a:cs typeface="Arial" charset="0"/>
              </a:rPr>
              <a:t>a It is the </a:t>
            </a:r>
            <a:r>
              <a:rPr lang="en-US" sz="2000" dirty="0">
                <a:solidFill>
                  <a:srgbClr val="FF0000"/>
                </a:solidFill>
                <a:ea typeface="Arial" charset="0"/>
                <a:cs typeface="Arial" charset="0"/>
              </a:rPr>
              <a:t>deepest</a:t>
            </a:r>
            <a:r>
              <a:rPr lang="en-US" sz="2000" dirty="0">
                <a:ea typeface="Arial" charset="0"/>
                <a:cs typeface="Arial" charset="0"/>
              </a:rPr>
              <a:t> structure in the Popliteal Fossa (posterior to the Popliteal Vein &amp; </a:t>
            </a:r>
            <a:r>
              <a:rPr lang="en-US" sz="2000" dirty="0" err="1">
                <a:ea typeface="Arial" charset="0"/>
                <a:cs typeface="Arial" charset="0"/>
              </a:rPr>
              <a:t>Tibial</a:t>
            </a:r>
            <a:r>
              <a:rPr lang="en-US" sz="2000" dirty="0">
                <a:ea typeface="Arial" charset="0"/>
                <a:cs typeface="Arial" charset="0"/>
              </a:rPr>
              <a:t> Nerve)</a:t>
            </a:r>
          </a:p>
          <a:p>
            <a:pPr algn="l" rtl="0"/>
            <a:r>
              <a:rPr lang="en-US" sz="1800" dirty="0">
                <a:solidFill>
                  <a:schemeClr val="bg1">
                    <a:lumMod val="50000"/>
                  </a:schemeClr>
                </a:solidFill>
                <a:ea typeface="Arial" charset="0"/>
                <a:cs typeface="Arial" charset="0"/>
              </a:rPr>
              <a:t>Remember: </a:t>
            </a:r>
            <a:r>
              <a:rPr lang="en-US" sz="1800" dirty="0" err="1">
                <a:solidFill>
                  <a:schemeClr val="bg1">
                    <a:lumMod val="50000"/>
                  </a:schemeClr>
                </a:solidFill>
                <a:ea typeface="Arial" charset="0"/>
                <a:cs typeface="Arial" charset="0"/>
              </a:rPr>
              <a:t>Tibial</a:t>
            </a:r>
            <a:r>
              <a:rPr lang="en-US" sz="1800" dirty="0">
                <a:solidFill>
                  <a:schemeClr val="bg1">
                    <a:lumMod val="50000"/>
                  </a:schemeClr>
                </a:solidFill>
                <a:ea typeface="Arial" charset="0"/>
                <a:cs typeface="Arial" charset="0"/>
              </a:rPr>
              <a:t> Nerve is the most </a:t>
            </a:r>
            <a:r>
              <a:rPr lang="en-US" sz="1800" dirty="0">
                <a:solidFill>
                  <a:schemeClr val="bg1">
                    <a:lumMod val="50000"/>
                  </a:schemeClr>
                </a:solidFill>
              </a:rPr>
              <a:t>superficial structure here</a:t>
            </a:r>
          </a:p>
          <a:p>
            <a:pPr algn="l" rtl="0"/>
            <a:r>
              <a:rPr lang="ar-SA" sz="1800" dirty="0">
                <a:solidFill>
                  <a:srgbClr val="92D050"/>
                </a:solidFill>
                <a:ea typeface="Arial" charset="0"/>
                <a:cs typeface="Arial" charset="0"/>
              </a:rPr>
              <a:t>عشان كذا الواحد ممكن يتعور في </a:t>
            </a:r>
            <a:r>
              <a:rPr lang="ar-SA" sz="1800" dirty="0" err="1">
                <a:solidFill>
                  <a:srgbClr val="92D050"/>
                </a:solidFill>
                <a:ea typeface="Arial" charset="0"/>
                <a:cs typeface="Arial" charset="0"/>
              </a:rPr>
              <a:t>التيبيل</a:t>
            </a:r>
            <a:r>
              <a:rPr lang="ar-SA" sz="1800" dirty="0">
                <a:solidFill>
                  <a:srgbClr val="92D050"/>
                </a:solidFill>
                <a:ea typeface="Arial" charset="0"/>
                <a:cs typeface="Arial" charset="0"/>
              </a:rPr>
              <a:t> </a:t>
            </a:r>
            <a:r>
              <a:rPr lang="ar-SA" sz="1800" dirty="0" err="1">
                <a:solidFill>
                  <a:srgbClr val="92D050"/>
                </a:solidFill>
                <a:ea typeface="Arial" charset="0"/>
                <a:cs typeface="Arial" charset="0"/>
              </a:rPr>
              <a:t>نيرف</a:t>
            </a:r>
            <a:r>
              <a:rPr lang="ar-SA" sz="1800" dirty="0">
                <a:solidFill>
                  <a:srgbClr val="92D050"/>
                </a:solidFill>
                <a:ea typeface="Arial" charset="0"/>
                <a:cs typeface="Arial" charset="0"/>
              </a:rPr>
              <a:t> بس ما يكون فيه نزيف</a:t>
            </a:r>
          </a:p>
          <a:p>
            <a:pPr algn="l" rtl="0"/>
            <a:r>
              <a:rPr lang="ar-SA" sz="1800" dirty="0">
                <a:solidFill>
                  <a:srgbClr val="92D050"/>
                </a:solidFill>
                <a:ea typeface="Arial" charset="0"/>
                <a:cs typeface="Arial" charset="0"/>
              </a:rPr>
              <a:t>ولما يكون فيه كسر في الجزء السفلي من </a:t>
            </a:r>
            <a:r>
              <a:rPr lang="ar-SA" sz="1800" dirty="0" err="1">
                <a:solidFill>
                  <a:srgbClr val="92D050"/>
                </a:solidFill>
                <a:ea typeface="Arial" charset="0"/>
                <a:cs typeface="Arial" charset="0"/>
              </a:rPr>
              <a:t>الفيمر</a:t>
            </a:r>
            <a:r>
              <a:rPr lang="ar-SA" sz="1800" dirty="0">
                <a:solidFill>
                  <a:srgbClr val="92D050"/>
                </a:solidFill>
                <a:ea typeface="Arial" charset="0"/>
                <a:cs typeface="Arial" charset="0"/>
              </a:rPr>
              <a:t> احتمال كبير يقطعه, فلما احد ينكسر في هذا المكان لازم محد يحركه وينقل </a:t>
            </a:r>
            <a:r>
              <a:rPr lang="ar-SA" sz="1800" dirty="0" err="1">
                <a:solidFill>
                  <a:srgbClr val="92D050"/>
                </a:solidFill>
                <a:ea typeface="Arial" charset="0"/>
                <a:cs typeface="Arial" charset="0"/>
              </a:rPr>
              <a:t>علطول</a:t>
            </a:r>
            <a:r>
              <a:rPr lang="ar-SA" sz="1800" dirty="0">
                <a:solidFill>
                  <a:srgbClr val="92D050"/>
                </a:solidFill>
                <a:ea typeface="Arial" charset="0"/>
                <a:cs typeface="Arial" charset="0"/>
              </a:rPr>
              <a:t> للمستشفى  </a:t>
            </a:r>
            <a:endParaRPr lang="en-US" sz="1800" dirty="0">
              <a:solidFill>
                <a:srgbClr val="92D050"/>
              </a:solidFill>
              <a:ea typeface="Arial" charset="0"/>
              <a:cs typeface="Arial" charset="0"/>
            </a:endParaRPr>
          </a:p>
          <a:p>
            <a:pPr marL="342900" indent="-342900" algn="l" rtl="0">
              <a:buFont typeface="Arial" panose="020B0604020202020204" pitchFamily="34" charset="0"/>
              <a:buChar char="•"/>
            </a:pPr>
            <a:r>
              <a:rPr lang="en-US" sz="2000" dirty="0">
                <a:ea typeface="Arial" charset="0"/>
                <a:cs typeface="Arial" charset="0"/>
              </a:rPr>
              <a:t> it runs </a:t>
            </a:r>
            <a:r>
              <a:rPr lang="en-US" sz="2000" dirty="0">
                <a:solidFill>
                  <a:srgbClr val="FF0000"/>
                </a:solidFill>
                <a:ea typeface="Arial" charset="0"/>
                <a:cs typeface="Arial" charset="0"/>
              </a:rPr>
              <a:t>close</a:t>
            </a:r>
            <a:r>
              <a:rPr lang="en-US" sz="2000" dirty="0">
                <a:ea typeface="Arial" charset="0"/>
                <a:cs typeface="Arial" charset="0"/>
              </a:rPr>
              <a:t> (the closest structure ) to the capsule of the knee joint.</a:t>
            </a:r>
            <a:endParaRPr lang="ar-SA" sz="2000" dirty="0">
              <a:ea typeface="Arial" charset="0"/>
              <a:cs typeface="Arial" charset="0"/>
            </a:endParaRPr>
          </a:p>
          <a:p>
            <a:pPr marL="342900" indent="-342900" algn="l" rtl="0">
              <a:buFont typeface="Arial" panose="020B0604020202020204" pitchFamily="34" charset="0"/>
              <a:buChar char="•"/>
            </a:pPr>
            <a:endParaRPr lang="en-US" sz="2000" dirty="0">
              <a:ea typeface="Arial" charset="0"/>
              <a:cs typeface="Arial" charset="0"/>
            </a:endParaRPr>
          </a:p>
          <a:p>
            <a:pPr marL="342900" indent="-342900" algn="l" rtl="0">
              <a:buFont typeface="Arial" panose="020B0604020202020204" pitchFamily="34" charset="0"/>
              <a:buChar char="•"/>
            </a:pPr>
            <a:r>
              <a:rPr lang="en-US" sz="2000" dirty="0">
                <a:ea typeface="Arial" charset="0"/>
                <a:cs typeface="Arial" charset="0"/>
              </a:rPr>
              <a:t>Termination: </a:t>
            </a:r>
          </a:p>
          <a:p>
            <a:pPr algn="l" rtl="0"/>
            <a:r>
              <a:rPr lang="en-US" sz="2000" dirty="0">
                <a:ea typeface="Arial" charset="0"/>
                <a:cs typeface="Arial" charset="0"/>
              </a:rPr>
              <a:t>It Ends At the lower border of </a:t>
            </a:r>
            <a:r>
              <a:rPr lang="en-US" sz="2000" dirty="0">
                <a:solidFill>
                  <a:schemeClr val="accent6"/>
                </a:solidFill>
                <a:ea typeface="Arial" charset="0"/>
                <a:cs typeface="Arial" charset="0"/>
              </a:rPr>
              <a:t>Popliteus muscle</a:t>
            </a:r>
            <a:r>
              <a:rPr lang="en-US" sz="2000" dirty="0">
                <a:ea typeface="Arial" charset="0"/>
                <a:cs typeface="Arial" charset="0"/>
              </a:rPr>
              <a:t>, it dividies into:</a:t>
            </a:r>
            <a:r>
              <a:rPr lang="en-US" sz="2000" dirty="0">
                <a:solidFill>
                  <a:schemeClr val="accent1">
                    <a:lumMod val="50000"/>
                  </a:schemeClr>
                </a:solidFill>
                <a:ea typeface="Arial" charset="0"/>
                <a:cs typeface="Arial" charset="0"/>
              </a:rPr>
              <a:t> </a:t>
            </a:r>
          </a:p>
          <a:p>
            <a:pPr marL="342900" indent="-342900" algn="l" rtl="0">
              <a:buFont typeface="Wingdings" panose="05000000000000000000" pitchFamily="2" charset="2"/>
              <a:buChar char="Ø"/>
            </a:pPr>
            <a:r>
              <a:rPr lang="en-US" sz="2000" i="1" dirty="0">
                <a:solidFill>
                  <a:srgbClr val="FF0000"/>
                </a:solidFill>
                <a:ea typeface="Arial" charset="0"/>
                <a:cs typeface="Arial" charset="0"/>
              </a:rPr>
              <a:t>Anterior</a:t>
            </a:r>
            <a:r>
              <a:rPr lang="en-US" sz="2000" dirty="0">
                <a:solidFill>
                  <a:srgbClr val="FF0000"/>
                </a:solidFill>
                <a:ea typeface="Arial" charset="0"/>
                <a:cs typeface="Arial" charset="0"/>
              </a:rPr>
              <a:t> and </a:t>
            </a:r>
            <a:r>
              <a:rPr lang="en-US" sz="2000" i="1" dirty="0">
                <a:solidFill>
                  <a:srgbClr val="FF0000"/>
                </a:solidFill>
                <a:ea typeface="Arial" charset="0"/>
                <a:cs typeface="Arial" charset="0"/>
              </a:rPr>
              <a:t>Posterior Tibial Arteries. </a:t>
            </a:r>
          </a:p>
          <a:p>
            <a:pPr marL="342900" indent="-342900" algn="l" rtl="0">
              <a:buFont typeface="Arial" panose="020B0604020202020204" pitchFamily="34" charset="0"/>
              <a:buChar char="•"/>
            </a:pPr>
            <a:endParaRPr lang="en-US" sz="2000" b="1" i="1" dirty="0">
              <a:solidFill>
                <a:srgbClr val="FF0000"/>
              </a:solidFill>
              <a:effectLst/>
              <a:ea typeface="Arial" charset="0"/>
              <a:cs typeface="Arial" charset="0"/>
            </a:endParaRPr>
          </a:p>
          <a:p>
            <a:pPr marL="342900" indent="-342900" algn="l">
              <a:buFont typeface="Arial" panose="020B0604020202020204" pitchFamily="34" charset="0"/>
              <a:buChar char="•"/>
            </a:pPr>
            <a:endParaRPr lang="en-US" sz="2000" b="1" i="1" dirty="0">
              <a:solidFill>
                <a:srgbClr val="FF0000"/>
              </a:solidFill>
              <a:effectLst/>
            </a:endParaRPr>
          </a:p>
          <a:p>
            <a:pPr marL="342900" indent="-342900" algn="l">
              <a:buFont typeface="Arial" panose="020B0604020202020204" pitchFamily="34" charset="0"/>
              <a:buChar char="•"/>
            </a:pPr>
            <a:endParaRPr lang="en-US" sz="2000" dirty="0">
              <a:solidFill>
                <a:srgbClr val="21306A"/>
              </a:solidFill>
              <a:effectLst/>
            </a:endParaRPr>
          </a:p>
        </p:txBody>
      </p:sp>
      <p:pic>
        <p:nvPicPr>
          <p:cNvPr id="9" name="Picture 5" descr="C:\Documents and Settings\Jamila\My Documents\My Pictures\Picture50.jpg"/>
          <p:cNvPicPr>
            <a:picLocks noChangeAspect="1" noChangeArrowheads="1"/>
          </p:cNvPicPr>
          <p:nvPr/>
        </p:nvPicPr>
        <p:blipFill rotWithShape="1">
          <a:blip r:embed="rId4">
            <a:extLst>
              <a:ext uri="{28A0092B-C50C-407E-A947-70E740481C1C}">
                <a14:useLocalDpi xmlns:a14="http://schemas.microsoft.com/office/drawing/2010/main" val="0"/>
              </a:ext>
            </a:extLst>
          </a:blip>
          <a:srcRect b="25907"/>
          <a:stretch/>
        </p:blipFill>
        <p:spPr bwMode="auto">
          <a:xfrm>
            <a:off x="7706141" y="2600925"/>
            <a:ext cx="4105275" cy="39815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6"/>
          <p:cNvSpPr/>
          <p:nvPr/>
        </p:nvSpPr>
        <p:spPr>
          <a:xfrm>
            <a:off x="8137941" y="4545612"/>
            <a:ext cx="792162" cy="360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1" name="Down Arrow 7"/>
          <p:cNvSpPr/>
          <p:nvPr/>
        </p:nvSpPr>
        <p:spPr>
          <a:xfrm>
            <a:off x="10655716" y="5049531"/>
            <a:ext cx="288925" cy="36036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 name="TextBox 2"/>
          <p:cNvSpPr txBox="1"/>
          <p:nvPr/>
        </p:nvSpPr>
        <p:spPr>
          <a:xfrm>
            <a:off x="731520" y="1263619"/>
            <a:ext cx="4375052" cy="1169551"/>
          </a:xfrm>
          <a:prstGeom prst="rect">
            <a:avLst/>
          </a:prstGeom>
          <a:noFill/>
        </p:spPr>
        <p:txBody>
          <a:bodyPr wrap="square" rtlCol="0">
            <a:spAutoFit/>
          </a:bodyPr>
          <a:lstStyle/>
          <a:p>
            <a:pPr marL="285750" indent="-285750">
              <a:buFont typeface="Arial" charset="0"/>
              <a:buChar char="•"/>
            </a:pPr>
            <a:r>
              <a:rPr lang="en-US" b="1" dirty="0">
                <a:solidFill>
                  <a:schemeClr val="accent6"/>
                </a:solidFill>
              </a:rPr>
              <a:t>It is the continuation of Femoral artery. </a:t>
            </a:r>
          </a:p>
          <a:p>
            <a:pPr marL="285750" indent="-285750">
              <a:buFont typeface="Arial" charset="0"/>
              <a:buChar char="•"/>
            </a:pPr>
            <a:endParaRPr lang="en-US" b="1" dirty="0">
              <a:solidFill>
                <a:schemeClr val="accent6"/>
              </a:solidFill>
            </a:endParaRPr>
          </a:p>
          <a:p>
            <a:pPr marL="285750" indent="-285750">
              <a:buFont typeface="Arial" charset="0"/>
              <a:buChar char="•"/>
            </a:pPr>
            <a:endParaRPr lang="en-US" b="1" dirty="0">
              <a:solidFill>
                <a:schemeClr val="accent6"/>
              </a:solidFill>
            </a:endParaRPr>
          </a:p>
          <a:p>
            <a:pPr marL="285750" indent="-285750">
              <a:buFont typeface="Arial" charset="0"/>
              <a:buChar char="•"/>
            </a:pPr>
            <a:r>
              <a:rPr lang="en-US" b="1" dirty="0">
                <a:solidFill>
                  <a:schemeClr val="accent6"/>
                </a:solidFill>
              </a:rPr>
              <a:t>It enters the Popliteal fossa through an opening in the Adductor Magnus. </a:t>
            </a:r>
            <a:endParaRPr lang="en-US" b="1" dirty="0">
              <a:solidFill>
                <a:schemeClr val="accent6"/>
              </a:solidFill>
              <a:effectLst/>
            </a:endParaRPr>
          </a:p>
        </p:txBody>
      </p:sp>
    </p:spTree>
    <p:extLst>
      <p:ext uri="{BB962C8B-B14F-4D97-AF65-F5344CB8AC3E}">
        <p14:creationId xmlns:p14="http://schemas.microsoft.com/office/powerpoint/2010/main" val="144027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72" y="322922"/>
            <a:ext cx="5711483" cy="970671"/>
          </a:xfrm>
          <a:ln>
            <a:noFill/>
          </a:ln>
        </p:spPr>
        <p:style>
          <a:lnRef idx="2">
            <a:schemeClr val="accent1"/>
          </a:lnRef>
          <a:fillRef idx="1">
            <a:schemeClr val="lt1"/>
          </a:fillRef>
          <a:effectRef idx="0">
            <a:schemeClr val="accent1"/>
          </a:effectRef>
          <a:fontRef idx="minor">
            <a:schemeClr val="dk1"/>
          </a:fontRef>
        </p:style>
        <p:txBody>
          <a:bodyPr>
            <a:noAutofit/>
          </a:bodyPr>
          <a:lstStyle/>
          <a:p>
            <a:pPr rtl="0"/>
            <a:r>
              <a:rPr lang="en-US" sz="4000" b="1" dirty="0">
                <a:solidFill>
                  <a:schemeClr val="tx1"/>
                </a:solidFill>
                <a:latin typeface="+mj-lt"/>
              </a:rPr>
              <a:t>Popliteal Artery</a:t>
            </a:r>
            <a:br>
              <a:rPr lang="en-US" sz="4000" dirty="0">
                <a:solidFill>
                  <a:schemeClr val="tx1"/>
                </a:solidFill>
                <a:latin typeface="+mj-lt"/>
                <a:ea typeface="+mj-ea"/>
                <a:cs typeface="+mj-cs"/>
              </a:rPr>
            </a:br>
            <a:r>
              <a:rPr lang="en-US" sz="3200" dirty="0">
                <a:solidFill>
                  <a:schemeClr val="tx1"/>
                </a:solidFill>
                <a:latin typeface="+mj-lt"/>
                <a:ea typeface="+mj-ea"/>
                <a:cs typeface="+mj-cs"/>
              </a:rPr>
              <a:t>Relations: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6133134" y="2038859"/>
            <a:ext cx="6288259" cy="2856386"/>
          </a:xfrm>
          <a:prstGeom prst="ellipse">
            <a:avLst/>
          </a:prstGeom>
          <a:ln>
            <a:noFill/>
          </a:ln>
          <a:effectLst>
            <a:softEdge rad="112500"/>
          </a:effectLst>
        </p:spPr>
      </p:pic>
      <p:sp>
        <p:nvSpPr>
          <p:cNvPr id="5" name="Rounded Rectangle 4"/>
          <p:cNvSpPr/>
          <p:nvPr/>
        </p:nvSpPr>
        <p:spPr>
          <a:xfrm>
            <a:off x="4107766" y="2996418"/>
            <a:ext cx="562708" cy="29542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866229" y="2461848"/>
            <a:ext cx="1378634" cy="323555"/>
          </a:xfrm>
          <a:prstGeom prst="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15520147">
            <a:off x="6540601" y="3875824"/>
            <a:ext cx="3440924" cy="679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p:cNvGraphicFramePr/>
          <p:nvPr>
            <p:extLst>
              <p:ext uri="{D42A27DB-BD31-4B8C-83A1-F6EECF244321}">
                <p14:modId xmlns:p14="http://schemas.microsoft.com/office/powerpoint/2010/main" val="2807178516"/>
              </p:ext>
            </p:extLst>
          </p:nvPr>
        </p:nvGraphicFramePr>
        <p:xfrm>
          <a:off x="648400" y="1599473"/>
          <a:ext cx="5224272" cy="4858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6011726"/>
      </p:ext>
    </p:extLst>
  </p:cSld>
  <p:clrMapOvr>
    <a:masterClrMapping/>
  </p:clrMapOvr>
</p:sld>
</file>

<file path=ppt/theme/theme1.xml><?xml version="1.0" encoding="utf-8"?>
<a:theme xmlns:a="http://schemas.openxmlformats.org/drawingml/2006/main" name="Anatomy1">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0A15203-0B52-4DEE-9B55-0B2C9E1B219F}" vid="{CB135D82-6777-4E67-92B9-A77662C7A83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Anatomy1</Template>
  <TotalTime>0</TotalTime>
  <Words>2706</Words>
  <Application>Microsoft Office PowerPoint</Application>
  <PresentationFormat>Widescreen</PresentationFormat>
  <Paragraphs>427</Paragraphs>
  <Slides>27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Abadi MT Condensed Extra Bold</vt:lpstr>
      <vt:lpstr>American Typewriter</vt:lpstr>
      <vt:lpstr>Arial</vt:lpstr>
      <vt:lpstr>Calibri</vt:lpstr>
      <vt:lpstr>Calibri Light</vt:lpstr>
      <vt:lpstr>Courier New</vt:lpstr>
      <vt:lpstr>Times New Roman</vt:lpstr>
      <vt:lpstr>Wingdings</vt:lpstr>
      <vt:lpstr>Anatomy1</vt:lpstr>
      <vt:lpstr>Vasculature of Lower Limb</vt:lpstr>
      <vt:lpstr>Objectives</vt:lpstr>
      <vt:lpstr>Arteries Of Lower Limb</vt:lpstr>
      <vt:lpstr>PowerPoint Presentation</vt:lpstr>
      <vt:lpstr>PowerPoint Presentation</vt:lpstr>
      <vt:lpstr>PowerPoint Presentation</vt:lpstr>
      <vt:lpstr>Branches Of Femoral Artery:  Profunda Femoris Artery: عشانه مهم وكبير ندرسه بالتفصيل </vt:lpstr>
      <vt:lpstr>Popliteal Artery</vt:lpstr>
      <vt:lpstr>Popliteal Artery Relations:</vt:lpstr>
      <vt:lpstr>Popliteal Artery Branches (before Termination):</vt:lpstr>
      <vt:lpstr>PowerPoint Presentation</vt:lpstr>
      <vt:lpstr>PowerPoint Presentation</vt:lpstr>
      <vt:lpstr>PowerPoint Presentation</vt:lpstr>
      <vt:lpstr>Medial Plantar Artery: </vt:lpstr>
      <vt:lpstr>PowerPoint Presentation</vt:lpstr>
      <vt:lpstr>Cannulation of Femoral Artery</vt:lpstr>
      <vt:lpstr>PowerPoint Presentation</vt:lpstr>
      <vt:lpstr>PowerPoint Presentation</vt:lpstr>
      <vt:lpstr>PowerPoint Presentation</vt:lpstr>
      <vt:lpstr>PowerPoint Presentation</vt:lpstr>
      <vt:lpstr>Deep Veins:</vt:lpstr>
      <vt:lpstr>:Venae Comitantes</vt:lpstr>
      <vt:lpstr>Varicose Veins:= الدوالي</vt:lpstr>
      <vt:lpstr>Deep Vein Thrombosis (DVT) :</vt:lpstr>
      <vt:lpstr>MCQs</vt:lpstr>
      <vt:lpstr>SAQ</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VASCULAR OF LOWER LIMB</dc:title>
  <dc:creator>D_User</dc:creator>
  <cp:lastModifiedBy>trad</cp:lastModifiedBy>
  <cp:revision>69</cp:revision>
  <dcterms:created xsi:type="dcterms:W3CDTF">2017-01-07T10:13:13Z</dcterms:created>
  <dcterms:modified xsi:type="dcterms:W3CDTF">2017-01-13T03:09:00Z</dcterms:modified>
</cp:coreProperties>
</file>