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23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301" r:id="rId9"/>
    <p:sldId id="293" r:id="rId10"/>
    <p:sldId id="295" r:id="rId11"/>
    <p:sldId id="297" r:id="rId12"/>
    <p:sldId id="273" r:id="rId13"/>
    <p:sldId id="274" r:id="rId14"/>
    <p:sldId id="275" r:id="rId15"/>
    <p:sldId id="276" r:id="rId16"/>
    <p:sldId id="278" r:id="rId17"/>
    <p:sldId id="282" r:id="rId18"/>
    <p:sldId id="283" r:id="rId19"/>
    <p:sldId id="299" r:id="rId20"/>
    <p:sldId id="300" r:id="rId21"/>
    <p:sldId id="28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6F4"/>
    <a:srgbClr val="0033CC"/>
    <a:srgbClr val="9EABBC"/>
    <a:srgbClr val="DCE1F4"/>
    <a:srgbClr val="E7F6FF"/>
    <a:srgbClr val="CCECFF"/>
    <a:srgbClr val="506AC8"/>
    <a:srgbClr val="7085D2"/>
    <a:srgbClr val="7BBF26"/>
    <a:srgbClr val="8D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 autoAdjust="0"/>
    <p:restoredTop sz="94225" autoAdjust="0"/>
  </p:normalViewPr>
  <p:slideViewPr>
    <p:cSldViewPr snapToGrid="0">
      <p:cViewPr varScale="1">
        <p:scale>
          <a:sx n="107" d="100"/>
          <a:sy n="107" d="100"/>
        </p:scale>
        <p:origin x="11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71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52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08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26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hyperlink" Target="https://docs.google.com/presentation/d/140VDDhoTo3PgOLIvTXFmLpQ1NNY7bZ5aGvCMcmnAirs/edit#slide=id.p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28600" y="5329776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buSzPct val="25000"/>
            </a:pPr>
            <a:r>
              <a:rPr lang="en-US" sz="36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Popliteal </a:t>
            </a:r>
            <a:r>
              <a:rPr lang="en-US" sz="3600" dirty="0" smtClean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Fossa, Posterior Compartment of leg </a:t>
            </a:r>
            <a:r>
              <a:rPr lang="en-US" sz="36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&amp; Sole of foot</a:t>
            </a:r>
            <a:endParaRPr lang="en-GB" sz="3600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554" y="127112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562574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6744" y="562574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89700" y="6245115"/>
            <a:ext cx="151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hlinkClick r:id="rId5"/>
              </a:rPr>
              <a:t>Editing File</a:t>
            </a:r>
            <a:endParaRPr lang="en-US" sz="1600" dirty="0">
              <a:latin typeface="+mn-lt"/>
            </a:endParaRPr>
          </a:p>
        </p:txBody>
      </p:sp>
      <p:pic>
        <p:nvPicPr>
          <p:cNvPr id="15" name="Picture 2" descr="#Med436 - KS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79500" y="2098209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421974" y="478009"/>
            <a:ext cx="1835935" cy="1862353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52" y="3751801"/>
            <a:ext cx="1721377" cy="1433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1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3967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dirty="0" smtClean="0">
                <a:ln w="0"/>
                <a:solidFill>
                  <a:schemeClr val="bg1"/>
                </a:solidFill>
                <a:latin typeface="+mj-lt"/>
                <a:ea typeface="+mn-ea"/>
                <a:cs typeface="+mn-cs"/>
              </a:rPr>
              <a:t>Flexor Retinaculum</a:t>
            </a:r>
            <a:endParaRPr lang="en-US" sz="4000" b="1" kern="1200" dirty="0">
              <a:ln w="0"/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712" y="1516824"/>
            <a:ext cx="6255657" cy="435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604" y="1147286"/>
            <a:ext cx="46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Extend from back of </a:t>
            </a:r>
            <a:r>
              <a:rPr lang="en-US" sz="2400" b="1" dirty="0" smtClean="0">
                <a:latin typeface="+mn-lt"/>
              </a:rPr>
              <a:t>medial malleolus </a:t>
            </a:r>
            <a:r>
              <a:rPr lang="en-US" sz="2400" dirty="0" smtClean="0">
                <a:latin typeface="+mn-lt"/>
              </a:rPr>
              <a:t>to medial side of </a:t>
            </a:r>
            <a:r>
              <a:rPr lang="en-US" sz="2400" b="1" dirty="0" smtClean="0">
                <a:latin typeface="+mn-lt"/>
              </a:rPr>
              <a:t>calcaneum</a:t>
            </a:r>
            <a:r>
              <a:rPr lang="en-US" sz="2400" dirty="0" smtClean="0">
                <a:latin typeface="+mn-lt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61942" y="4581226"/>
            <a:ext cx="1128454" cy="469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08914" y="781079"/>
            <a:ext cx="3509217" cy="265076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978" y="2637381"/>
            <a:ext cx="487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latin typeface="+mn-lt"/>
                <a:ea typeface="Abadi MT Condensed Extra Bold" charset="0"/>
                <a:cs typeface="Abadi MT Condensed Extra Bold" charset="0"/>
              </a:rPr>
              <a:t>Structures passing </a:t>
            </a:r>
            <a:r>
              <a:rPr lang="en-US" sz="1800" b="1" dirty="0" smtClean="0">
                <a:latin typeface="+mn-lt"/>
                <a:ea typeface="Abadi MT Condensed Extra Bold" charset="0"/>
                <a:cs typeface="Abadi MT Condensed Extra Bold" charset="0"/>
              </a:rPr>
              <a:t>posterior</a:t>
            </a:r>
            <a:r>
              <a:rPr lang="en-US" sz="1800" dirty="0" smtClean="0">
                <a:latin typeface="+mn-lt"/>
                <a:ea typeface="Abadi MT Condensed Extra Bold" charset="0"/>
                <a:cs typeface="Abadi MT Condensed Extra Bold" charset="0"/>
              </a:rPr>
              <a:t> to medial malleolus</a:t>
            </a:r>
            <a:r>
              <a:rPr lang="en-US" sz="1800" dirty="0" smtClean="0">
                <a:solidFill>
                  <a:schemeClr val="accent6"/>
                </a:solidFill>
                <a:latin typeface="+mn-lt"/>
                <a:ea typeface="Abadi MT Condensed Extra Bold" charset="0"/>
                <a:cs typeface="Abadi MT Condensed Extra Bold" charset="0"/>
              </a:rPr>
              <a:t>, </a:t>
            </a:r>
            <a:r>
              <a:rPr lang="en-US" sz="1800" b="1" dirty="0" smtClean="0">
                <a:solidFill>
                  <a:schemeClr val="accent6"/>
                </a:solidFill>
                <a:latin typeface="+mn-lt"/>
                <a:ea typeface="Abadi MT Condensed Extra Bold" charset="0"/>
                <a:cs typeface="Abadi MT Condensed Extra Bold" charset="0"/>
              </a:rPr>
              <a:t>deep</a:t>
            </a:r>
            <a:r>
              <a:rPr lang="en-US" sz="1800" dirty="0" smtClean="0">
                <a:solidFill>
                  <a:schemeClr val="accent6"/>
                </a:solidFill>
                <a:latin typeface="+mn-lt"/>
                <a:ea typeface="Abadi MT Condensed Extra Bold" charset="0"/>
                <a:cs typeface="Abadi MT Condensed Extra Bold" charset="0"/>
              </a:rPr>
              <a:t> to flexor retinaculum</a:t>
            </a:r>
            <a:r>
              <a:rPr lang="en-US" sz="1800" dirty="0" smtClean="0">
                <a:latin typeface="+mn-lt"/>
                <a:ea typeface="Abadi MT Condensed Extra Bold" charset="0"/>
                <a:cs typeface="Abadi MT Condensed Extra Bold" charset="0"/>
              </a:rPr>
              <a:t>:</a:t>
            </a:r>
            <a:endParaRPr lang="en-US" sz="1800" dirty="0"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978" y="3172450"/>
            <a:ext cx="6264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n w="11430"/>
              <a:solidFill>
                <a:schemeClr val="tx1"/>
              </a:solidFill>
              <a:latin typeface="+mn-lt"/>
            </a:endParaRPr>
          </a:p>
          <a:p>
            <a:r>
              <a:rPr lang="en-US" sz="1800" b="1" i="1" u="sng" dirty="0">
                <a:solidFill>
                  <a:schemeClr val="tx1"/>
                </a:solidFill>
                <a:latin typeface="+mn-lt"/>
              </a:rPr>
              <a:t>Medial to lateral </a:t>
            </a:r>
            <a:r>
              <a:rPr lang="en-US" sz="1800" i="1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marL="290513" indent="-290513">
              <a:buFont typeface="+mj-lt"/>
              <a:buAutoNum type="romanUcPeriod"/>
            </a:pPr>
            <a:r>
              <a:rPr lang="en-US" sz="1800" dirty="0">
                <a:solidFill>
                  <a:schemeClr val="accent6"/>
                </a:solidFill>
                <a:latin typeface="+mn-lt"/>
              </a:rPr>
              <a:t>Tibialis posterior tendon</a:t>
            </a:r>
          </a:p>
          <a:p>
            <a:pPr marL="290513" indent="-290513">
              <a:buFont typeface="+mj-lt"/>
              <a:buAutoNum type="romanUcPeriod"/>
            </a:pPr>
            <a:r>
              <a:rPr lang="en-US" sz="1800" dirty="0">
                <a:solidFill>
                  <a:schemeClr val="accent6"/>
                </a:solidFill>
                <a:latin typeface="+mn-lt"/>
              </a:rPr>
              <a:t>Flexor digitorum longus tendon</a:t>
            </a:r>
          </a:p>
          <a:p>
            <a:pPr marL="290513" indent="-290513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Posterior tibial artery with venae comitantes</a:t>
            </a:r>
          </a:p>
          <a:p>
            <a:pPr marL="290513" indent="-290513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Tibial nerve</a:t>
            </a:r>
          </a:p>
          <a:p>
            <a:pPr marL="290513" indent="-290513">
              <a:buFont typeface="+mj-lt"/>
              <a:buAutoNum type="romanUcPeriod"/>
            </a:pPr>
            <a:r>
              <a:rPr lang="en-US" sz="1800" dirty="0">
                <a:solidFill>
                  <a:schemeClr val="accent6"/>
                </a:solidFill>
                <a:latin typeface="+mn-lt"/>
              </a:rPr>
              <a:t>Flexor hallucis longus tendon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All the tendons are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surrounded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by a synovial sheath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n-US" sz="18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343" y="2637381"/>
            <a:ext cx="5384800" cy="2994161"/>
          </a:xfrm>
          <a:prstGeom prst="rect">
            <a:avLst/>
          </a:prstGeom>
          <a:noFill/>
          <a:ln w="38100">
            <a:solidFill>
              <a:srgbClr val="E4E6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41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ECFF"/>
              </a:solidFill>
            </a:endParaRPr>
          </a:p>
        </p:txBody>
      </p:sp>
      <p:pic>
        <p:nvPicPr>
          <p:cNvPr id="2" name="صورة 1" descr="13.jpg"/>
          <p:cNvPicPr>
            <a:picLocks noChangeAspect="1"/>
          </p:cNvPicPr>
          <p:nvPr/>
        </p:nvPicPr>
        <p:blipFill>
          <a:blip r:embed="rId2"/>
          <a:srcRect b="9635"/>
          <a:stretch>
            <a:fillRect/>
          </a:stretch>
        </p:blipFill>
        <p:spPr>
          <a:xfrm>
            <a:off x="5007936" y="1029140"/>
            <a:ext cx="7184064" cy="453281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557834" y="-190068"/>
            <a:ext cx="5076331" cy="9171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b="1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Sensory Nerve Supply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45143" y="1495053"/>
            <a:ext cx="5055326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 smtClean="0">
                <a:latin typeface="+mn-lt"/>
              </a:rPr>
              <a:t>The sensory nerve supply to the skin of </a:t>
            </a:r>
          </a:p>
          <a:p>
            <a:r>
              <a:rPr lang="en-US" sz="2400" b="1" i="1" dirty="0" smtClean="0">
                <a:latin typeface="+mn-lt"/>
              </a:rPr>
              <a:t>the sole of the foot is derived from: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Lateral plantar nerve </a:t>
            </a:r>
            <a:r>
              <a:rPr lang="en-US" sz="2000" dirty="0" smtClean="0">
                <a:latin typeface="+mn-lt"/>
              </a:rPr>
              <a:t>innervate the lateral third of the sole. 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Tibial nerve </a:t>
            </a:r>
            <a:r>
              <a:rPr lang="en-US" sz="2000" dirty="0" smtClean="0">
                <a:latin typeface="+mn-lt"/>
              </a:rPr>
              <a:t>innervates the medial side of the heel. 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Medial plantar nerve </a:t>
            </a:r>
            <a:r>
              <a:rPr lang="en-US" sz="2000" dirty="0" smtClean="0">
                <a:latin typeface="+mn-lt"/>
              </a:rPr>
              <a:t>innervate the medial two thirds of the sole. </a:t>
            </a:r>
            <a:endParaRPr lang="ar-SA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2629" y="6342743"/>
            <a:ext cx="2146742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Only on the boys’ slides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33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7042484" y="0"/>
            <a:ext cx="514951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Deep Fascia</a:t>
            </a:r>
            <a:endParaRPr lang="en-US" sz="2800" b="1" kern="1200" dirty="0">
              <a:solidFill>
                <a:schemeClr val="bg1"/>
              </a:solidFill>
              <a:latin typeface="+mj-lt"/>
              <a:ea typeface="Calibri"/>
              <a:cs typeface="Times New Roman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042484" y="523220"/>
            <a:ext cx="5149516" cy="2606814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en-US" sz="1900" dirty="0"/>
              <a:t>The </a:t>
            </a:r>
            <a:r>
              <a:rPr lang="en-US" sz="1900" b="1" dirty="0">
                <a:solidFill>
                  <a:srgbClr val="FF0000"/>
                </a:solidFill>
              </a:rPr>
              <a:t>plantar aponeurosis </a:t>
            </a:r>
            <a:r>
              <a:rPr lang="en-US" sz="1900" dirty="0"/>
              <a:t>is a triangular thickening </a:t>
            </a:r>
            <a:r>
              <a:rPr lang="en-US" sz="1900" u="sng" dirty="0"/>
              <a:t>of the deep fascia </a:t>
            </a:r>
            <a:r>
              <a:rPr lang="en-US" sz="1900" dirty="0"/>
              <a:t>that protects the underlying nerves, blood vessels, and muscles. </a:t>
            </a:r>
          </a:p>
          <a:p>
            <a:pPr algn="l" rtl="0">
              <a:defRPr/>
            </a:pPr>
            <a:r>
              <a:rPr lang="en-US" sz="1900" dirty="0"/>
              <a:t>Its apex is attached to the </a:t>
            </a:r>
            <a:r>
              <a:rPr lang="en-US" sz="1900" dirty="0">
                <a:solidFill>
                  <a:schemeClr val="accent6"/>
                </a:solidFill>
              </a:rPr>
              <a:t>medial and lateral tubercles of the calcaneum. </a:t>
            </a:r>
          </a:p>
          <a:p>
            <a:pPr algn="l" rtl="0">
              <a:defRPr/>
            </a:pPr>
            <a:r>
              <a:rPr lang="en-US" sz="1900" dirty="0"/>
              <a:t>The base of the aponeurosis </a:t>
            </a:r>
            <a:r>
              <a:rPr lang="en-US" sz="1900" u="sng" dirty="0"/>
              <a:t>divides into five slips</a:t>
            </a:r>
            <a:r>
              <a:rPr lang="en-US" sz="1900" dirty="0"/>
              <a:t> that pass </a:t>
            </a:r>
            <a:r>
              <a:rPr lang="en-US" sz="1900" b="1" dirty="0"/>
              <a:t>into the toes</a:t>
            </a:r>
            <a:r>
              <a:rPr lang="en-US" sz="1900" dirty="0"/>
              <a:t>.</a:t>
            </a:r>
          </a:p>
        </p:txBody>
      </p:sp>
      <p:pic>
        <p:nvPicPr>
          <p:cNvPr id="9" name="Picture 5" descr="F66122-006-f109"/>
          <p:cNvPicPr>
            <a:picLocks noChangeAspect="1" noChangeArrowheads="1"/>
          </p:cNvPicPr>
          <p:nvPr/>
        </p:nvPicPr>
        <p:blipFill>
          <a:blip r:embed="rId2" cstate="print"/>
          <a:srcRect l="11241" r="13315" b="2641"/>
          <a:stretch>
            <a:fillRect/>
          </a:stretch>
        </p:blipFill>
        <p:spPr>
          <a:xfrm>
            <a:off x="7728439" y="2848708"/>
            <a:ext cx="3561878" cy="3991706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0" y="0"/>
            <a:ext cx="429064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Sole Of The Foot</a:t>
            </a:r>
            <a:endParaRPr lang="en-US" sz="2800" b="1" kern="1200" dirty="0">
              <a:solidFill>
                <a:schemeClr val="bg1"/>
              </a:solidFill>
              <a:latin typeface="+mj-lt"/>
              <a:ea typeface="Calibri"/>
              <a:cs typeface="Times New Roman" pitchFamily="18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4381810" y="123110"/>
            <a:ext cx="186946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/>
              <a:t>Only in the girls’ slides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رابط كسهم مستقيم 13"/>
          <p:cNvCxnSpPr>
            <a:endCxn id="12" idx="1"/>
          </p:cNvCxnSpPr>
          <p:nvPr/>
        </p:nvCxnSpPr>
        <p:spPr>
          <a:xfrm flipV="1">
            <a:off x="3912577" y="261610"/>
            <a:ext cx="469233" cy="92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0" y="538609"/>
            <a:ext cx="4290646" cy="2943761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en-US" sz="2000" dirty="0"/>
              <a:t>The </a:t>
            </a:r>
            <a:r>
              <a:rPr lang="en-US" sz="2000" u="sng" dirty="0"/>
              <a:t>skin</a:t>
            </a:r>
            <a:r>
              <a:rPr lang="en-US" sz="2000" dirty="0"/>
              <a:t> of the sole of the foot is </a:t>
            </a:r>
            <a:r>
              <a:rPr lang="en-US" sz="2000" b="1" dirty="0">
                <a:solidFill>
                  <a:srgbClr val="FF0000"/>
                </a:solidFill>
              </a:rPr>
              <a:t>thick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hairless</a:t>
            </a:r>
            <a:r>
              <a:rPr lang="en-US" sz="1100" dirty="0">
                <a:solidFill>
                  <a:srgbClr val="9EABBC"/>
                </a:solidFill>
              </a:rPr>
              <a:t>(</a:t>
            </a:r>
            <a:r>
              <a:rPr lang="ar-SA" sz="1100" dirty="0">
                <a:solidFill>
                  <a:srgbClr val="9EABBC"/>
                </a:solidFill>
              </a:rPr>
              <a:t> (بدون شعر</a:t>
            </a:r>
            <a:endParaRPr lang="en-US" sz="1100" dirty="0">
              <a:solidFill>
                <a:srgbClr val="9EABBC"/>
              </a:solidFill>
            </a:endParaRPr>
          </a:p>
          <a:p>
            <a:pPr algn="l" rtl="0">
              <a:defRPr/>
            </a:pPr>
            <a:r>
              <a:rPr lang="en-US" sz="2000" dirty="0"/>
              <a:t>The </a:t>
            </a:r>
            <a:r>
              <a:rPr lang="en-US" sz="2000" u="sng" dirty="0"/>
              <a:t>skin</a:t>
            </a:r>
            <a:r>
              <a:rPr lang="en-US" sz="2000" dirty="0"/>
              <a:t> of the sole shows 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few flexure creases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at the sites of skin movement </a:t>
            </a:r>
          </a:p>
          <a:p>
            <a:pPr algn="l" rtl="0">
              <a:defRPr/>
            </a:pPr>
            <a:r>
              <a:rPr lang="en-US" sz="2000" dirty="0">
                <a:solidFill>
                  <a:srgbClr val="FF0000"/>
                </a:solidFill>
              </a:rPr>
              <a:t>Sweat glands </a:t>
            </a:r>
            <a:r>
              <a:rPr lang="en-US" sz="2000" dirty="0"/>
              <a:t>are present </a:t>
            </a:r>
            <a:r>
              <a:rPr lang="en-US" sz="2000" b="1" u="sng" dirty="0"/>
              <a:t>in large numbers.</a:t>
            </a:r>
          </a:p>
        </p:txBody>
      </p:sp>
      <p:pic>
        <p:nvPicPr>
          <p:cNvPr id="16" name="Picture 3" descr="Untitled-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t="3365" r="20720" b="3528"/>
          <a:stretch>
            <a:fillRect/>
          </a:stretch>
        </p:blipFill>
        <p:spPr bwMode="auto">
          <a:xfrm>
            <a:off x="616560" y="2927838"/>
            <a:ext cx="3057525" cy="374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9837754" y="5378283"/>
            <a:ext cx="1452563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9837754" y="6251086"/>
            <a:ext cx="1452563" cy="422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7349270" y="1690014"/>
            <a:ext cx="782515" cy="87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7673486" y="5813121"/>
            <a:ext cx="916599" cy="27970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6193446" y="5534652"/>
            <a:ext cx="1452563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apex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99" y="1510737"/>
            <a:ext cx="2873594" cy="2809677"/>
          </a:xfrm>
          <a:prstGeom prst="rect">
            <a:avLst/>
          </a:prstGeom>
          <a:ln>
            <a:noFill/>
          </a:ln>
        </p:spPr>
      </p:pic>
      <p:sp>
        <p:nvSpPr>
          <p:cNvPr id="32" name="TextBox 3"/>
          <p:cNvSpPr txBox="1"/>
          <p:nvPr/>
        </p:nvSpPr>
        <p:spPr>
          <a:xfrm>
            <a:off x="4381810" y="1245015"/>
            <a:ext cx="2924845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Extra picture for understanding 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6218462" y="3314701"/>
            <a:ext cx="824022" cy="22297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34" name="رابط كسهم مستقيم 33"/>
          <p:cNvCxnSpPr/>
          <p:nvPr/>
        </p:nvCxnSpPr>
        <p:spPr>
          <a:xfrm flipV="1">
            <a:off x="7673486" y="4424059"/>
            <a:ext cx="600076" cy="313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 flipV="1">
            <a:off x="7673486" y="4424060"/>
            <a:ext cx="837468" cy="313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flipV="1">
            <a:off x="7673486" y="4514746"/>
            <a:ext cx="1109322" cy="222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 flipV="1">
            <a:off x="7673486" y="4626149"/>
            <a:ext cx="1346714" cy="111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>
            <a:off x="7728438" y="4737550"/>
            <a:ext cx="1494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6234660" y="4564994"/>
            <a:ext cx="1452563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Five slips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6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-2201" y="-13260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Muscles Of The Sole Of The Foot</a:t>
            </a:r>
            <a:endParaRPr lang="en-US" sz="2800" b="1" kern="1200" dirty="0">
              <a:solidFill>
                <a:schemeClr val="bg1"/>
              </a:solidFill>
              <a:latin typeface="+mj-lt"/>
              <a:ea typeface="Calibri"/>
              <a:cs typeface="Times New Roman" pitchFamily="18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0" y="581276"/>
            <a:ext cx="12191999" cy="48789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000" dirty="0"/>
              <a:t>The muscles of the sole are conveniently described in </a:t>
            </a:r>
            <a:r>
              <a:rPr lang="en-US" sz="2000" b="1" dirty="0">
                <a:solidFill>
                  <a:srgbClr val="FF0000"/>
                </a:solidFill>
              </a:rPr>
              <a:t>four layers </a:t>
            </a:r>
            <a:r>
              <a:rPr lang="en-US" sz="2000" u="sng" dirty="0"/>
              <a:t>from superficial to deep.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222" y="1261004"/>
            <a:ext cx="3925624" cy="523220"/>
          </a:xfrm>
          <a:prstGeom prst="rect">
            <a:avLst/>
          </a:prstGeom>
          <a:solidFill>
            <a:srgbClr val="E4E6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</a:rPr>
              <a:t>First 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0188" y="1304546"/>
            <a:ext cx="3773236" cy="523220"/>
          </a:xfrm>
          <a:prstGeom prst="rect">
            <a:avLst/>
          </a:prstGeom>
          <a:solidFill>
            <a:srgbClr val="E4E6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</a:rPr>
              <a:t>Second Layer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6954717" y="817847"/>
            <a:ext cx="231237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Superficial(First Layer)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0307517" y="830748"/>
            <a:ext cx="231237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eep(Fourth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Layer)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8634046" y="973228"/>
            <a:ext cx="1673471" cy="0"/>
          </a:xfrm>
          <a:prstGeom prst="straightConnector1">
            <a:avLst/>
          </a:prstGeom>
          <a:ln>
            <a:solidFill>
              <a:srgbClr val="9EAB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F66122-006-f113"/>
          <p:cNvPicPr>
            <a:picLocks noChangeAspect="1" noChangeArrowheads="1"/>
          </p:cNvPicPr>
          <p:nvPr/>
        </p:nvPicPr>
        <p:blipFill>
          <a:blip r:embed="rId2" cstate="print"/>
          <a:srcRect l="12413" r="15016" b="2438"/>
          <a:stretch>
            <a:fillRect/>
          </a:stretch>
        </p:blipFill>
        <p:spPr>
          <a:xfrm>
            <a:off x="-1" y="2712656"/>
            <a:ext cx="3965331" cy="4145344"/>
          </a:xfrm>
          <a:prstGeom prst="rect">
            <a:avLst/>
          </a:prstGeom>
          <a:effectLst/>
        </p:spPr>
      </p:pic>
      <p:sp>
        <p:nvSpPr>
          <p:cNvPr id="13" name="مربع نص 12"/>
          <p:cNvSpPr txBox="1"/>
          <p:nvPr/>
        </p:nvSpPr>
        <p:spPr>
          <a:xfrm>
            <a:off x="54221" y="1784224"/>
            <a:ext cx="3911109" cy="830997"/>
          </a:xfrm>
          <a:prstGeom prst="rect">
            <a:avLst/>
          </a:prstGeom>
          <a:noFill/>
          <a:ln w="38100">
            <a:solidFill>
              <a:srgbClr val="E4E6F4"/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+mn-lt"/>
              </a:rPr>
              <a:t>1- Abductor hallucis</a:t>
            </a:r>
          </a:p>
          <a:p>
            <a:r>
              <a:rPr lang="en-US" sz="1600" dirty="0">
                <a:latin typeface="+mn-lt"/>
              </a:rPr>
              <a:t>2- Flexor digitorum brevis </a:t>
            </a:r>
          </a:p>
          <a:p>
            <a:r>
              <a:rPr lang="en-US" sz="1600" dirty="0">
                <a:latin typeface="+mn-lt"/>
              </a:rPr>
              <a:t>3- Abductor digiti minimi </a:t>
            </a:r>
            <a:endParaRPr lang="ar-SA" sz="1600" dirty="0">
              <a:latin typeface="+mn-lt"/>
            </a:endParaRPr>
          </a:p>
        </p:txBody>
      </p:sp>
      <p:pic>
        <p:nvPicPr>
          <p:cNvPr id="16" name="Picture 6" descr="F66122-006-f114"/>
          <p:cNvPicPr>
            <a:picLocks noChangeAspect="1" noChangeArrowheads="1"/>
          </p:cNvPicPr>
          <p:nvPr/>
        </p:nvPicPr>
        <p:blipFill>
          <a:blip r:embed="rId3" cstate="print"/>
          <a:srcRect l="14281" r="13257" b="2159"/>
          <a:stretch>
            <a:fillRect/>
          </a:stretch>
        </p:blipFill>
        <p:spPr bwMode="auto">
          <a:xfrm>
            <a:off x="8226668" y="2946400"/>
            <a:ext cx="3965331" cy="3911599"/>
          </a:xfrm>
          <a:prstGeom prst="rect">
            <a:avLst/>
          </a:prstGeom>
          <a:noFill/>
          <a:effectLst/>
        </p:spPr>
      </p:pic>
      <p:sp>
        <p:nvSpPr>
          <p:cNvPr id="15" name="مربع نص 14"/>
          <p:cNvSpPr txBox="1"/>
          <p:nvPr/>
        </p:nvSpPr>
        <p:spPr>
          <a:xfrm>
            <a:off x="8310188" y="1802091"/>
            <a:ext cx="3758721" cy="1077218"/>
          </a:xfrm>
          <a:prstGeom prst="rect">
            <a:avLst/>
          </a:prstGeom>
          <a:noFill/>
          <a:ln w="38100">
            <a:solidFill>
              <a:srgbClr val="E4E6F4"/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+mn-lt"/>
              </a:rPr>
              <a:t>1- Quadratus plantea </a:t>
            </a:r>
          </a:p>
          <a:p>
            <a:r>
              <a:rPr lang="en-US" sz="1600" dirty="0">
                <a:latin typeface="+mn-lt"/>
              </a:rPr>
              <a:t>2- Lumbricals (4 muscles) </a:t>
            </a:r>
          </a:p>
          <a:p>
            <a:r>
              <a:rPr lang="en-US" sz="1600" dirty="0">
                <a:latin typeface="+mn-lt"/>
              </a:rPr>
              <a:t>3- Flexor digitorum longus </a:t>
            </a:r>
            <a:r>
              <a:rPr lang="en-US" sz="1600" b="1" dirty="0" smtClean="0">
                <a:latin typeface="+mn-lt"/>
              </a:rPr>
              <a:t>tendon* </a:t>
            </a:r>
            <a:endParaRPr lang="en-US" sz="1600" b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4- Flexor hallucis longus </a:t>
            </a:r>
            <a:r>
              <a:rPr lang="en-US" sz="1600" b="1" dirty="0" smtClean="0">
                <a:latin typeface="+mn-lt"/>
              </a:rPr>
              <a:t>tendon</a:t>
            </a:r>
            <a:r>
              <a:rPr lang="en-US" sz="1600" dirty="0">
                <a:latin typeface="+mn-lt"/>
              </a:rPr>
              <a:t>*</a:t>
            </a:r>
            <a:endParaRPr lang="ar-SA" sz="1600" dirty="0">
              <a:latin typeface="+mn-lt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4221" y="5673969"/>
            <a:ext cx="983271" cy="39565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2965939" y="5278315"/>
            <a:ext cx="1169377" cy="39565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2684585" y="5937738"/>
            <a:ext cx="1169377" cy="39565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924296" y="5283880"/>
            <a:ext cx="246185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1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648806" y="5935173"/>
            <a:ext cx="246185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2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7586" y="5645027"/>
            <a:ext cx="246185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3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822724" y="4954476"/>
            <a:ext cx="246185" cy="205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4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0796954" y="5722751"/>
            <a:ext cx="1169377" cy="31792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11104685" y="4500790"/>
            <a:ext cx="943708" cy="2845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10879016" y="4955502"/>
            <a:ext cx="1169377" cy="24149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10879016" y="5230559"/>
            <a:ext cx="1169377" cy="26435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11699631" y="5767111"/>
            <a:ext cx="246185" cy="205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1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1822724" y="5290453"/>
            <a:ext cx="246185" cy="205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3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1822724" y="4524627"/>
            <a:ext cx="246185" cy="205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2</a:t>
            </a:r>
            <a:endParaRPr lang="ar-SA" b="1" dirty="0">
              <a:solidFill>
                <a:srgbClr val="506AC8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59869" y="2077477"/>
            <a:ext cx="3851036" cy="3729003"/>
            <a:chOff x="4232038" y="1977212"/>
            <a:chExt cx="4069371" cy="4256464"/>
          </a:xfrm>
        </p:grpSpPr>
        <p:pic>
          <p:nvPicPr>
            <p:cNvPr id="32" name="Picture 13" descr="Untitled-1"/>
            <p:cNvPicPr>
              <a:picLocks noChangeAspect="1" noChangeArrowheads="1"/>
            </p:cNvPicPr>
            <p:nvPr/>
          </p:nvPicPr>
          <p:blipFill>
            <a:blip r:embed="rId4">
              <a:lum bright="-14000" contras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958" y="2088332"/>
              <a:ext cx="3981451" cy="4145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مستطيل 35"/>
            <p:cNvSpPr/>
            <p:nvPr/>
          </p:nvSpPr>
          <p:spPr>
            <a:xfrm>
              <a:off x="4359529" y="4250597"/>
              <a:ext cx="482110" cy="6901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7" name="مستطيل 36"/>
            <p:cNvSpPr/>
            <p:nvPr/>
          </p:nvSpPr>
          <p:spPr>
            <a:xfrm>
              <a:off x="5521576" y="4161004"/>
              <a:ext cx="832340" cy="3325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8" name="مستطيل 37"/>
            <p:cNvSpPr/>
            <p:nvPr/>
          </p:nvSpPr>
          <p:spPr>
            <a:xfrm>
              <a:off x="5521576" y="3674081"/>
              <a:ext cx="832340" cy="4292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9" name="TextBox 3"/>
            <p:cNvSpPr txBox="1"/>
            <p:nvPr/>
          </p:nvSpPr>
          <p:spPr>
            <a:xfrm>
              <a:off x="4232038" y="1977212"/>
              <a:ext cx="4069371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ar-SA" sz="1500" dirty="0">
                  <a:solidFill>
                    <a:schemeClr val="bg1">
                      <a:lumMod val="65000"/>
                    </a:schemeClr>
                  </a:solidFill>
                </a:rPr>
                <a:t>نفس الصور اللي على اليمين واليسار ولكن للتوضيح أكثر   </a:t>
              </a:r>
              <a:endParaRPr lang="en-US" sz="15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مستطيل 39"/>
            <p:cNvSpPr/>
            <p:nvPr/>
          </p:nvSpPr>
          <p:spPr>
            <a:xfrm>
              <a:off x="7224354" y="3244792"/>
              <a:ext cx="747349" cy="85857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1" name="مستطيل 40"/>
            <p:cNvSpPr/>
            <p:nvPr/>
          </p:nvSpPr>
          <p:spPr>
            <a:xfrm>
              <a:off x="7376754" y="4103370"/>
              <a:ext cx="747349" cy="3901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" name="مستطيل 41"/>
            <p:cNvSpPr/>
            <p:nvPr/>
          </p:nvSpPr>
          <p:spPr>
            <a:xfrm>
              <a:off x="7376753" y="4493510"/>
              <a:ext cx="781051" cy="4472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مستطيل 42"/>
            <p:cNvSpPr/>
            <p:nvPr/>
          </p:nvSpPr>
          <p:spPr>
            <a:xfrm>
              <a:off x="7353306" y="4961948"/>
              <a:ext cx="556850" cy="4472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مستطيل 43"/>
            <p:cNvSpPr/>
            <p:nvPr/>
          </p:nvSpPr>
          <p:spPr>
            <a:xfrm>
              <a:off x="4938354" y="5937278"/>
              <a:ext cx="943708" cy="21101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5" name="مستطيل 44"/>
            <p:cNvSpPr/>
            <p:nvPr/>
          </p:nvSpPr>
          <p:spPr>
            <a:xfrm>
              <a:off x="6790602" y="5936110"/>
              <a:ext cx="943708" cy="21101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21482" y="6203316"/>
            <a:ext cx="4753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*Only the TENDON not the muscle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To remember:  only the even layers have tendons (2,4)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16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14167" y="1420717"/>
            <a:ext cx="3030085" cy="1935830"/>
            <a:chOff x="4601859" y="1420717"/>
            <a:chExt cx="3642394" cy="2261726"/>
          </a:xfrm>
        </p:grpSpPr>
        <p:pic>
          <p:nvPicPr>
            <p:cNvPr id="50" name="صورة 49"/>
            <p:cNvPicPr>
              <a:picLocks noChangeAspect="1"/>
            </p:cNvPicPr>
            <p:nvPr/>
          </p:nvPicPr>
          <p:blipFill rotWithShape="1">
            <a:blip r:embed="rId2"/>
            <a:srcRect l="33410" b="5866"/>
            <a:stretch/>
          </p:blipFill>
          <p:spPr>
            <a:xfrm>
              <a:off x="4601859" y="1420717"/>
              <a:ext cx="3616016" cy="2261726"/>
            </a:xfrm>
            <a:prstGeom prst="rect">
              <a:avLst/>
            </a:prstGeom>
            <a:ln>
              <a:noFill/>
            </a:ln>
          </p:spPr>
        </p:pic>
        <p:sp>
          <p:nvSpPr>
            <p:cNvPr id="53" name="مستطيل 52"/>
            <p:cNvSpPr/>
            <p:nvPr/>
          </p:nvSpPr>
          <p:spPr>
            <a:xfrm>
              <a:off x="6691853" y="3320598"/>
              <a:ext cx="457200" cy="274320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4" name="مستطيل 53"/>
            <p:cNvSpPr/>
            <p:nvPr/>
          </p:nvSpPr>
          <p:spPr>
            <a:xfrm>
              <a:off x="5827957" y="3306085"/>
              <a:ext cx="430603" cy="27432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60" name="رابط كسهم مستقيم 59"/>
            <p:cNvCxnSpPr/>
            <p:nvPr/>
          </p:nvCxnSpPr>
          <p:spPr>
            <a:xfrm flipH="1">
              <a:off x="7772400" y="1907931"/>
              <a:ext cx="471853" cy="7672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رابط كسهم مستقيم 60"/>
            <p:cNvCxnSpPr/>
            <p:nvPr/>
          </p:nvCxnSpPr>
          <p:spPr>
            <a:xfrm flipH="1">
              <a:off x="5726357" y="1916723"/>
              <a:ext cx="2517896" cy="105293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r="2716" b="1248"/>
          <a:stretch/>
        </p:blipFill>
        <p:spPr>
          <a:xfrm>
            <a:off x="8244252" y="2700289"/>
            <a:ext cx="3947747" cy="41470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6" name="Picture 11" descr="F66122-006-f115"/>
          <p:cNvPicPr>
            <a:picLocks noChangeAspect="1" noChangeArrowheads="1"/>
          </p:cNvPicPr>
          <p:nvPr/>
        </p:nvPicPr>
        <p:blipFill>
          <a:blip r:embed="rId4" cstate="print"/>
          <a:srcRect l="12727" r="13788" b="2663"/>
          <a:stretch>
            <a:fillRect/>
          </a:stretch>
        </p:blipFill>
        <p:spPr bwMode="auto">
          <a:xfrm>
            <a:off x="-1" y="2763528"/>
            <a:ext cx="3960938" cy="4094472"/>
          </a:xfrm>
          <a:prstGeom prst="rect">
            <a:avLst/>
          </a:prstGeom>
          <a:noFill/>
          <a:effectLst/>
        </p:spPr>
      </p:pic>
      <p:sp>
        <p:nvSpPr>
          <p:cNvPr id="2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kern="1200" dirty="0" smtClean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</a:rPr>
              <a:t>Muscles Of The Sole Of The Foot Cont.</a:t>
            </a:r>
            <a:endParaRPr lang="en-US" sz="2800" kern="1200" dirty="0">
              <a:solidFill>
                <a:schemeClr val="bg1"/>
              </a:solidFill>
              <a:latin typeface="+mn-lt"/>
              <a:ea typeface="Calibri"/>
              <a:cs typeface="Times New Roman" pitchFamily="18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0" y="566762"/>
            <a:ext cx="12191999" cy="48789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000" dirty="0"/>
              <a:t>The muscles of the sole are conveniently described in </a:t>
            </a:r>
            <a:r>
              <a:rPr lang="en-US" sz="2000" b="1" dirty="0">
                <a:solidFill>
                  <a:srgbClr val="FF0000"/>
                </a:solidFill>
              </a:rPr>
              <a:t>four layers </a:t>
            </a:r>
            <a:r>
              <a:rPr lang="en-US" sz="2000" u="sng" dirty="0"/>
              <a:t>from superficial to deep.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7714" y="1261004"/>
            <a:ext cx="3633648" cy="523220"/>
          </a:xfrm>
          <a:prstGeom prst="rect">
            <a:avLst/>
          </a:prstGeom>
          <a:solidFill>
            <a:srgbClr val="E4E6F4"/>
          </a:solidFill>
          <a:ln>
            <a:solidFill>
              <a:srgbClr val="E4E6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</a:rPr>
              <a:t>Third 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1702" y="1261004"/>
            <a:ext cx="3714612" cy="523220"/>
          </a:xfrm>
          <a:prstGeom prst="rect">
            <a:avLst/>
          </a:prstGeom>
          <a:solidFill>
            <a:srgbClr val="E4E6F4"/>
          </a:solidFill>
          <a:ln>
            <a:solidFill>
              <a:srgbClr val="E4E6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</a:rPr>
              <a:t>Fourth Layer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6954717" y="803333"/>
            <a:ext cx="231237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Superficial(First Layer)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0307517" y="803333"/>
            <a:ext cx="231237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eep(Fourth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Layer)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8634046" y="958714"/>
            <a:ext cx="1673471" cy="0"/>
          </a:xfrm>
          <a:prstGeom prst="straightConnector1">
            <a:avLst/>
          </a:prstGeom>
          <a:ln>
            <a:solidFill>
              <a:srgbClr val="9EAB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232227" y="1784224"/>
            <a:ext cx="3619135" cy="830997"/>
          </a:xfrm>
          <a:prstGeom prst="rect">
            <a:avLst/>
          </a:prstGeom>
          <a:noFill/>
          <a:ln w="38100">
            <a:solidFill>
              <a:srgbClr val="E4E6F4"/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+mn-lt"/>
              </a:rPr>
              <a:t>1-Flexor hallucis brevis</a:t>
            </a:r>
          </a:p>
          <a:p>
            <a:r>
              <a:rPr lang="en-US" sz="1600" dirty="0">
                <a:latin typeface="+mn-lt"/>
              </a:rPr>
              <a:t>2-Adductor hallucis</a:t>
            </a:r>
          </a:p>
          <a:p>
            <a:r>
              <a:rPr lang="en-US" sz="1600" dirty="0">
                <a:latin typeface="+mn-lt"/>
              </a:rPr>
              <a:t>3-Flexor digiti minimi brevis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8291701" y="1758549"/>
            <a:ext cx="3700098" cy="830997"/>
          </a:xfrm>
          <a:prstGeom prst="rect">
            <a:avLst/>
          </a:prstGeom>
          <a:noFill/>
          <a:ln w="38100">
            <a:solidFill>
              <a:srgbClr val="E4E6F4"/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+mn-lt"/>
              </a:rPr>
              <a:t>1-Interossei, (3 plantar + 4 dorsal).</a:t>
            </a:r>
          </a:p>
          <a:p>
            <a:r>
              <a:rPr lang="en-US" sz="1600" dirty="0">
                <a:latin typeface="+mn-lt"/>
              </a:rPr>
              <a:t>2-Peroneus longus </a:t>
            </a:r>
            <a:r>
              <a:rPr lang="en-US" sz="1600" b="1" dirty="0">
                <a:latin typeface="+mn-lt"/>
              </a:rPr>
              <a:t>tendon</a:t>
            </a:r>
            <a:r>
              <a:rPr lang="en-US" sz="1600" dirty="0">
                <a:latin typeface="+mn-lt"/>
              </a:rPr>
              <a:t>, </a:t>
            </a:r>
          </a:p>
          <a:p>
            <a:r>
              <a:rPr lang="en-US" sz="1600" dirty="0">
                <a:latin typeface="+mn-lt"/>
              </a:rPr>
              <a:t>3-Tibialis posterior </a:t>
            </a:r>
            <a:r>
              <a:rPr lang="en-US" sz="1600" b="1" dirty="0">
                <a:latin typeface="+mn-lt"/>
              </a:rPr>
              <a:t>tendon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7586" y="4750845"/>
            <a:ext cx="983271" cy="39565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3269783" y="4415110"/>
            <a:ext cx="747660" cy="39565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876460" y="2701847"/>
            <a:ext cx="1347993" cy="18772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731149" y="4497977"/>
            <a:ext cx="246185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1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016368" y="2678561"/>
            <a:ext cx="246185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2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7586" y="4956958"/>
            <a:ext cx="246185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3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168782" y="5484441"/>
            <a:ext cx="1103445" cy="36340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Peroneus longus tendon</a:t>
            </a:r>
            <a:endParaRPr lang="ar-SA" sz="1200" dirty="0">
              <a:solidFill>
                <a:schemeClr val="tx1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1265877" y="4090581"/>
            <a:ext cx="943708" cy="39565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Interossei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0909053" y="6254061"/>
            <a:ext cx="1291739" cy="53853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Tibialis posterior tendon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11803670" y="4063780"/>
            <a:ext cx="246185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1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933234" y="6573622"/>
            <a:ext cx="237394" cy="20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3</a:t>
            </a:r>
            <a:endParaRPr lang="ar-SA" b="1" dirty="0">
              <a:solidFill>
                <a:srgbClr val="506AC8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8103573" y="5455127"/>
            <a:ext cx="246185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506AC8"/>
                </a:solidFill>
              </a:rPr>
              <a:t>2</a:t>
            </a:r>
            <a:endParaRPr lang="ar-SA" b="1" dirty="0">
              <a:solidFill>
                <a:srgbClr val="506AC8"/>
              </a:solidFill>
            </a:endParaRPr>
          </a:p>
        </p:txBody>
      </p:sp>
      <p:cxnSp>
        <p:nvCxnSpPr>
          <p:cNvPr id="47" name="رابط كسهم مستقيم 46"/>
          <p:cNvCxnSpPr/>
          <p:nvPr/>
        </p:nvCxnSpPr>
        <p:spPr>
          <a:xfrm flipH="1">
            <a:off x="10796954" y="4446510"/>
            <a:ext cx="509954" cy="25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 flipV="1">
            <a:off x="8941777" y="5058569"/>
            <a:ext cx="1210408" cy="404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 flipH="1" flipV="1">
            <a:off x="10862162" y="5542155"/>
            <a:ext cx="601543" cy="71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3"/>
          <p:cNvSpPr txBox="1"/>
          <p:nvPr/>
        </p:nvSpPr>
        <p:spPr>
          <a:xfrm>
            <a:off x="6342117" y="1555852"/>
            <a:ext cx="752240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</a:rPr>
              <a:t>Extra</a:t>
            </a: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6" name="رابط مستقيم 55"/>
          <p:cNvCxnSpPr/>
          <p:nvPr/>
        </p:nvCxnSpPr>
        <p:spPr>
          <a:xfrm>
            <a:off x="9523256" y="2021056"/>
            <a:ext cx="693127" cy="32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>
            <a:off x="10477501" y="2026523"/>
            <a:ext cx="693127" cy="3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3"/>
          <p:cNvSpPr txBox="1"/>
          <p:nvPr/>
        </p:nvSpPr>
        <p:spPr>
          <a:xfrm>
            <a:off x="4154874" y="4148253"/>
            <a:ext cx="3989511" cy="275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1200" dirty="0">
                <a:solidFill>
                  <a:schemeClr val="bg1">
                    <a:lumMod val="65000"/>
                  </a:schemeClr>
                </a:solidFill>
              </a:rPr>
              <a:t>نفس الصور اللي على اليمين واليسار ولكن للتوضيح أكثر   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09462" y="3541471"/>
            <a:ext cx="3355729" cy="2124026"/>
            <a:chOff x="4155825" y="4133762"/>
            <a:chExt cx="3989511" cy="2716221"/>
          </a:xfrm>
        </p:grpSpPr>
        <p:pic>
          <p:nvPicPr>
            <p:cNvPr id="64" name="Picture 14" descr="Untitled-2"/>
            <p:cNvPicPr>
              <a:picLocks noChangeAspect="1" noChangeArrowheads="1"/>
            </p:cNvPicPr>
            <p:nvPr/>
          </p:nvPicPr>
          <p:blipFill>
            <a:blip r:embed="rId5">
              <a:lum bright="-14000" contras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15"/>
            <a:stretch>
              <a:fillRect/>
            </a:stretch>
          </p:blipFill>
          <p:spPr bwMode="auto">
            <a:xfrm>
              <a:off x="4155825" y="4133762"/>
              <a:ext cx="3989511" cy="2713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مستطيل 67"/>
            <p:cNvSpPr/>
            <p:nvPr/>
          </p:nvSpPr>
          <p:spPr>
            <a:xfrm>
              <a:off x="6625738" y="6665583"/>
              <a:ext cx="943708" cy="176015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9" name="مستطيل 68"/>
            <p:cNvSpPr/>
            <p:nvPr/>
          </p:nvSpPr>
          <p:spPr>
            <a:xfrm>
              <a:off x="4687032" y="6673968"/>
              <a:ext cx="943708" cy="176015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0" name="مستطيل 69"/>
            <p:cNvSpPr/>
            <p:nvPr/>
          </p:nvSpPr>
          <p:spPr>
            <a:xfrm>
              <a:off x="5624080" y="5194040"/>
              <a:ext cx="439680" cy="4112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مستطيل 70"/>
            <p:cNvSpPr/>
            <p:nvPr/>
          </p:nvSpPr>
          <p:spPr>
            <a:xfrm>
              <a:off x="4161004" y="5666142"/>
              <a:ext cx="767389" cy="28727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624080" y="4537709"/>
              <a:ext cx="532880" cy="2050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4" name="مستطيل 73"/>
            <p:cNvSpPr/>
            <p:nvPr/>
          </p:nvSpPr>
          <p:spPr>
            <a:xfrm>
              <a:off x="7414673" y="5537763"/>
              <a:ext cx="532880" cy="3448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5" name="مستطيل 74"/>
            <p:cNvSpPr/>
            <p:nvPr/>
          </p:nvSpPr>
          <p:spPr>
            <a:xfrm>
              <a:off x="7414673" y="5898108"/>
              <a:ext cx="532880" cy="3883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7" name="مستطيل 76"/>
            <p:cNvSpPr/>
            <p:nvPr/>
          </p:nvSpPr>
          <p:spPr>
            <a:xfrm>
              <a:off x="7456170" y="4330960"/>
              <a:ext cx="525780" cy="585745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8" name="مستطيل 77"/>
            <p:cNvSpPr/>
            <p:nvPr/>
          </p:nvSpPr>
          <p:spPr>
            <a:xfrm>
              <a:off x="7451480" y="4993125"/>
              <a:ext cx="530469" cy="40945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21482" y="6203316"/>
            <a:ext cx="4753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*Only the TENDON not the muscle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To remember:  only the even layers have tendons (2,4)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0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795" y="1314370"/>
            <a:ext cx="3256919" cy="287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98086" y="4188542"/>
            <a:ext cx="3180628" cy="2202872"/>
          </a:xfrm>
          <a:prstGeom prst="rect">
            <a:avLst/>
          </a:prstGeom>
          <a:solidFill>
            <a:srgbClr val="E4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Unlike the small muscles of the hand, the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sole muscles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have few delicate functions and are chiefly concerned </a:t>
            </a:r>
            <a:r>
              <a:rPr lang="en-US" sz="1600" dirty="0">
                <a:solidFill>
                  <a:srgbClr val="FF0000"/>
                </a:solidFill>
              </a:rPr>
              <a:t>with supporting the arches of the foot.</a:t>
            </a:r>
          </a:p>
          <a:p>
            <a:pPr algn="justLow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Although their names would suggest control movements of individual toes, this function is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rarely used in most people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102" y="956142"/>
            <a:ext cx="305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Metatarsophalangeal joints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23095" y="963304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Interphalangeal joints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33640" y="5222144"/>
            <a:ext cx="2753591" cy="116927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both tables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Muscles in boldface are chiefly responsible for movement; the other muscles assist them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6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69461"/>
              </p:ext>
            </p:extLst>
          </p:nvPr>
        </p:nvGraphicFramePr>
        <p:xfrm>
          <a:off x="76081" y="1363414"/>
          <a:ext cx="4642279" cy="4865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9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3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5436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Movement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Muscle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73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Flexion(A)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Flexor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digitorum</a:t>
                      </a:r>
                      <a:r>
                        <a:rPr lang="en-US" b="1" baseline="0" dirty="0" smtClean="0"/>
                        <a:t> brevis</a:t>
                      </a:r>
                    </a:p>
                    <a:p>
                      <a:pPr algn="ctr"/>
                      <a:r>
                        <a:rPr lang="en-US" b="1" dirty="0" err="1" smtClean="0"/>
                        <a:t>Lumbricals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err="1" smtClean="0"/>
                        <a:t>Interossei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Flexor</a:t>
                      </a:r>
                      <a:r>
                        <a:rPr lang="en-US" b="1" baseline="0" dirty="0" smtClean="0"/>
                        <a:t> hallucis brevis</a:t>
                      </a:r>
                    </a:p>
                    <a:p>
                      <a:pPr algn="ctr"/>
                      <a:r>
                        <a:rPr lang="en-US" b="1" baseline="0" dirty="0" smtClean="0"/>
                        <a:t>Flexor hallucis longus</a:t>
                      </a:r>
                    </a:p>
                    <a:p>
                      <a:pPr algn="ctr"/>
                      <a:r>
                        <a:rPr lang="en-US" baseline="0" dirty="0" smtClean="0"/>
                        <a:t>Flexor </a:t>
                      </a:r>
                      <a:r>
                        <a:rPr lang="en-US" baseline="0" dirty="0" err="1" smtClean="0"/>
                        <a:t>digiti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minimi</a:t>
                      </a:r>
                      <a:r>
                        <a:rPr lang="en-US" baseline="0" dirty="0" smtClean="0"/>
                        <a:t> brevis </a:t>
                      </a:r>
                    </a:p>
                    <a:p>
                      <a:pPr algn="ctr"/>
                      <a:r>
                        <a:rPr lang="en-US" baseline="0" dirty="0" smtClean="0"/>
                        <a:t>Flexor </a:t>
                      </a:r>
                      <a:r>
                        <a:rPr lang="en-US" baseline="0" dirty="0" err="1" smtClean="0"/>
                        <a:t>digitorum</a:t>
                      </a:r>
                      <a:r>
                        <a:rPr lang="en-US" baseline="0" dirty="0" smtClean="0"/>
                        <a:t> longus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8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Extension(B)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Extensor </a:t>
                      </a:r>
                      <a:r>
                        <a:rPr lang="en-US" b="1" dirty="0" err="1" smtClean="0"/>
                        <a:t>hallucis</a:t>
                      </a:r>
                      <a:r>
                        <a:rPr lang="en-US" b="1" baseline="0" dirty="0" smtClean="0"/>
                        <a:t> longus</a:t>
                      </a:r>
                    </a:p>
                    <a:p>
                      <a:pPr algn="ctr"/>
                      <a:r>
                        <a:rPr lang="en-US" b="1" baseline="0" dirty="0" smtClean="0"/>
                        <a:t>Extensor </a:t>
                      </a:r>
                      <a:r>
                        <a:rPr lang="en-US" b="1" baseline="0" dirty="0" err="1" smtClean="0"/>
                        <a:t>digitorum</a:t>
                      </a:r>
                      <a:r>
                        <a:rPr lang="en-US" b="1" baseline="0" dirty="0" smtClean="0"/>
                        <a:t> longus </a:t>
                      </a:r>
                    </a:p>
                    <a:p>
                      <a:pPr algn="ctr"/>
                      <a:r>
                        <a:rPr lang="en-US" b="1" baseline="0" dirty="0" smtClean="0"/>
                        <a:t>Extensor </a:t>
                      </a:r>
                      <a:r>
                        <a:rPr lang="en-US" b="1" baseline="0" dirty="0" err="1" smtClean="0"/>
                        <a:t>digitorum</a:t>
                      </a:r>
                      <a:r>
                        <a:rPr lang="en-US" b="1" baseline="0" dirty="0" smtClean="0"/>
                        <a:t> brevis 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56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Abduction(C)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Abductor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hallucis</a:t>
                      </a:r>
                      <a:endParaRPr lang="en-US" b="1" baseline="0" dirty="0" smtClean="0"/>
                    </a:p>
                    <a:p>
                      <a:pPr algn="ctr"/>
                      <a:r>
                        <a:rPr lang="en-US" b="1" baseline="0" dirty="0" smtClean="0"/>
                        <a:t>Abductor </a:t>
                      </a:r>
                      <a:r>
                        <a:rPr lang="en-US" b="1" baseline="0" dirty="0" err="1" smtClean="0"/>
                        <a:t>digiti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minmi</a:t>
                      </a:r>
                      <a:endParaRPr lang="en-US" b="1" baseline="0" dirty="0" smtClean="0"/>
                    </a:p>
                    <a:p>
                      <a:pPr algn="ctr"/>
                      <a:r>
                        <a:rPr lang="en-US" b="1" baseline="0" dirty="0" smtClean="0"/>
                        <a:t>Dorsal </a:t>
                      </a:r>
                      <a:r>
                        <a:rPr lang="en-US" b="1" baseline="0" dirty="0" err="1" smtClean="0"/>
                        <a:t>interossei</a:t>
                      </a:r>
                      <a:endParaRPr lang="en-US" b="1" baseline="0" dirty="0" smtClean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9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Adduction(D)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Adductor </a:t>
                      </a:r>
                      <a:r>
                        <a:rPr lang="en-US" b="1" dirty="0" err="1" smtClean="0"/>
                        <a:t>hallucis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Plantar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interossei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8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73099"/>
              </p:ext>
            </p:extLst>
          </p:nvPr>
        </p:nvGraphicFramePr>
        <p:xfrm>
          <a:off x="8128716" y="1383416"/>
          <a:ext cx="4052893" cy="3389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4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8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9421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Movement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Muscle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73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Flexion(A)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Flexor  </a:t>
                      </a:r>
                      <a:r>
                        <a:rPr lang="en-US" sz="1800" b="1" dirty="0" err="1" smtClean="0"/>
                        <a:t>hallucis</a:t>
                      </a:r>
                      <a:r>
                        <a:rPr lang="en-US" sz="1800" b="1" baseline="0" dirty="0" smtClean="0"/>
                        <a:t> longus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Flexor </a:t>
                      </a:r>
                      <a:r>
                        <a:rPr lang="en-US" sz="1800" b="1" baseline="0" dirty="0" err="1" smtClean="0"/>
                        <a:t>digitorum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smtClean="0"/>
                        <a:t>longus 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Flexor </a:t>
                      </a:r>
                      <a:r>
                        <a:rPr lang="en-US" sz="1800" b="1" baseline="0" dirty="0" err="1" smtClean="0"/>
                        <a:t>digitorum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smtClean="0"/>
                        <a:t>brevis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Quadrate plantae </a:t>
                      </a:r>
                      <a:endParaRPr lang="en-US" sz="1800" dirty="0" smtClean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70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Extension(B)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Extensor </a:t>
                      </a:r>
                      <a:r>
                        <a:rPr lang="en-US" sz="1800" b="1" dirty="0" err="1" smtClean="0"/>
                        <a:t>hallucis</a:t>
                      </a:r>
                      <a:r>
                        <a:rPr lang="en-US" sz="1800" b="1" baseline="0" dirty="0" smtClean="0"/>
                        <a:t> longus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Extensor </a:t>
                      </a:r>
                      <a:r>
                        <a:rPr lang="en-US" sz="1800" b="1" baseline="0" dirty="0" err="1" smtClean="0"/>
                        <a:t>digitorum</a:t>
                      </a:r>
                      <a:r>
                        <a:rPr lang="en-US" sz="1800" b="1" baseline="0" dirty="0" smtClean="0"/>
                        <a:t> longus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Extensor </a:t>
                      </a:r>
                      <a:r>
                        <a:rPr lang="en-US" sz="1800" b="1" baseline="0" dirty="0" err="1" smtClean="0"/>
                        <a:t>digitorum</a:t>
                      </a:r>
                      <a:r>
                        <a:rPr lang="en-US" sz="1800" b="1" baseline="0" dirty="0" smtClean="0"/>
                        <a:t> brevis</a:t>
                      </a:r>
                      <a:endParaRPr lang="en-US" sz="1800" b="1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0"/>
            <a:ext cx="12181609" cy="768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Functions Of The Small Muscles Of The Sole Foot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54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763" y="770755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Fibrous flexor sheath: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249" y="3841928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Synovial flexor sheath: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3411" y="1291912"/>
            <a:ext cx="6320875" cy="2104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inferior surface of each toe, from the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head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of the metatarsal bone to the base of the distal phalanx, is provided with a </a:t>
            </a:r>
            <a:r>
              <a:rPr lang="en-US" sz="2000" b="1" dirty="0">
                <a:solidFill>
                  <a:srgbClr val="C00000"/>
                </a:solidFill>
              </a:rPr>
              <a:t>strong fibrous sheath,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which is attached to the sides of the phalanges.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fibrous sheath, together with the inferior surfaces of the phalanges and the interphalangeal joints, forms a </a:t>
            </a:r>
            <a:r>
              <a:rPr lang="en-US" sz="2000" b="1" dirty="0">
                <a:solidFill>
                  <a:srgbClr val="C00000"/>
                </a:solidFill>
              </a:rPr>
              <a:t>blind tunnel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in which lie the flexor tendons of the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toe.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8249" y="4365148"/>
            <a:ext cx="6271523" cy="8693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tendons of the flexor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hallucis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longus and the flexor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digitorum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longus are surrounded by </a:t>
            </a:r>
            <a:r>
              <a:rPr lang="en-US" sz="2000" b="1" dirty="0">
                <a:solidFill>
                  <a:srgbClr val="C00000"/>
                </a:solidFill>
              </a:rPr>
              <a:t>synovial </a:t>
            </a:r>
            <a:r>
              <a:rPr lang="en-US" sz="2000" b="1" dirty="0" smtClean="0">
                <a:solidFill>
                  <a:srgbClr val="C00000"/>
                </a:solidFill>
              </a:rPr>
              <a:t>sheaths.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1" name="Picture 10" descr="F66122-006-f113"/>
          <p:cNvPicPr>
            <a:picLocks noChangeAspect="1" noChangeArrowheads="1"/>
          </p:cNvPicPr>
          <p:nvPr/>
        </p:nvPicPr>
        <p:blipFill>
          <a:blip r:embed="rId2" cstate="print"/>
          <a:srcRect l="11023" r="13939" b="2556"/>
          <a:stretch>
            <a:fillRect/>
          </a:stretch>
        </p:blipFill>
        <p:spPr bwMode="auto">
          <a:xfrm>
            <a:off x="7142379" y="540759"/>
            <a:ext cx="4059021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450281" y="1132608"/>
            <a:ext cx="987137" cy="488373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63245" y="1893097"/>
            <a:ext cx="796277" cy="597908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salsharawi\Desktop\f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8" y="803071"/>
            <a:ext cx="4542972" cy="401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numCol="2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					 Arches of 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Foot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609" y="4008537"/>
            <a:ext cx="81661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latin typeface="+mn-lt"/>
              </a:rPr>
              <a:t>Functions: </a:t>
            </a:r>
            <a:endParaRPr lang="en-US" altLang="en-US" sz="1800" b="1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latin typeface="+mn-lt"/>
              </a:rPr>
              <a:t>Weight </a:t>
            </a:r>
            <a:r>
              <a:rPr lang="en-US" altLang="en-US" sz="1800" dirty="0">
                <a:latin typeface="+mn-lt"/>
              </a:rPr>
              <a:t>bearing</a:t>
            </a:r>
          </a:p>
          <a:p>
            <a:pPr marL="285750" indent="-28575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</a:rPr>
              <a:t> Support walking &amp; running</a:t>
            </a:r>
            <a:endParaRPr lang="en-US" altLang="en-US" sz="1800" u="sng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</a:rPr>
              <a:t> Provide potential space for  neurovascular   bundle of the sole</a:t>
            </a:r>
          </a:p>
          <a:p>
            <a:pPr marL="285750" indent="-28575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</a:rPr>
              <a:t> Act as shock absorber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i="1" dirty="0">
                <a:solidFill>
                  <a:srgbClr val="66FF33"/>
                </a:solidFill>
                <a:latin typeface="+mn-lt"/>
              </a:rPr>
              <a:t> </a:t>
            </a:r>
            <a:r>
              <a:rPr lang="en-US" altLang="en-US" sz="1800" b="1" i="1" dirty="0">
                <a:solidFill>
                  <a:srgbClr val="FF0000"/>
                </a:solidFill>
                <a:latin typeface="+mn-lt"/>
              </a:rPr>
              <a:t>In young child the foot appears to be flat because of presence of a large amount of subcutaneous fat on the sole of foot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858" y="754742"/>
            <a:ext cx="2946399" cy="1508105"/>
          </a:xfrm>
          <a:prstGeom prst="rect">
            <a:avLst/>
          </a:prstGeom>
          <a:noFill/>
          <a:ln w="28575">
            <a:solidFill>
              <a:srgbClr val="E4E6F4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Medial longitudinal arch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Is formed of </a:t>
            </a:r>
            <a:r>
              <a:rPr lang="en-US" altLang="en-US" sz="1600" u="sng" dirty="0" err="1">
                <a:solidFill>
                  <a:schemeClr val="tx1"/>
                </a:solidFill>
                <a:latin typeface="+mn-lt"/>
              </a:rPr>
              <a:t>calcaneum</a:t>
            </a:r>
            <a:r>
              <a:rPr lang="en-US" altLang="en-US" sz="1600" u="sng" dirty="0">
                <a:solidFill>
                  <a:schemeClr val="tx1"/>
                </a:solidFill>
                <a:latin typeface="+mn-lt"/>
              </a:rPr>
              <a:t>,  </a:t>
            </a: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talus, navicular,  3 cuneiform bones, and  first  </a:t>
            </a:r>
            <a:r>
              <a:rPr lang="en-US" altLang="en-US" sz="1600" u="sng" dirty="0">
                <a:solidFill>
                  <a:schemeClr val="tx1"/>
                </a:solidFill>
                <a:latin typeface="+mn-lt"/>
              </a:rPr>
              <a:t>medial 3 metatarsal bones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858" y="2397028"/>
            <a:ext cx="2946399" cy="1477328"/>
          </a:xfrm>
          <a:prstGeom prst="rect">
            <a:avLst/>
          </a:prstGeom>
          <a:noFill/>
          <a:ln w="28575">
            <a:solidFill>
              <a:srgbClr val="E4E6F4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Lateral longitudinal arch       </a:t>
            </a:r>
            <a:endParaRPr lang="en-US" altLang="en-US" sz="2000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en-US" sz="2000" dirty="0">
                <a:latin typeface="+mn-lt"/>
              </a:rPr>
              <a:t>Is formed of </a:t>
            </a:r>
            <a:r>
              <a:rPr lang="en-US" altLang="en-US" sz="2000" u="sng" dirty="0" err="1">
                <a:latin typeface="+mn-lt"/>
              </a:rPr>
              <a:t>calcaneum</a:t>
            </a:r>
            <a:r>
              <a:rPr lang="en-US" altLang="en-US" sz="2000" dirty="0">
                <a:latin typeface="+mn-lt"/>
              </a:rPr>
              <a:t>,  cuboid &amp; </a:t>
            </a:r>
            <a:r>
              <a:rPr lang="en-US" altLang="en-US" sz="2000" u="sng" dirty="0">
                <a:latin typeface="+mn-lt"/>
              </a:rPr>
              <a:t>lateral 4</a:t>
            </a:r>
            <a:r>
              <a:rPr lang="en-US" altLang="en-US" sz="2000" u="sng" baseline="30000" dirty="0">
                <a:latin typeface="+mn-lt"/>
              </a:rPr>
              <a:t>th</a:t>
            </a:r>
            <a:r>
              <a:rPr lang="en-US" altLang="en-US" sz="2000" u="sng" dirty="0">
                <a:latin typeface="+mn-lt"/>
              </a:rPr>
              <a:t> &amp; 5</a:t>
            </a:r>
            <a:r>
              <a:rPr lang="en-US" altLang="en-US" sz="2000" u="sng" baseline="30000" dirty="0">
                <a:latin typeface="+mn-lt"/>
              </a:rPr>
              <a:t>th</a:t>
            </a:r>
            <a:r>
              <a:rPr lang="en-US" altLang="en-US" sz="2000" u="sng" dirty="0">
                <a:latin typeface="+mn-lt"/>
              </a:rPr>
              <a:t> metatarsal bones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6366" y="1203146"/>
            <a:ext cx="2946399" cy="2092881"/>
          </a:xfrm>
          <a:prstGeom prst="rect">
            <a:avLst/>
          </a:prstGeom>
          <a:noFill/>
          <a:ln w="28575">
            <a:solidFill>
              <a:srgbClr val="E4E6F4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Transverse arch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Lies at the level of </a:t>
            </a:r>
            <a:r>
              <a:rPr lang="en-US" altLang="en-US" sz="2000" b="1" dirty="0" err="1">
                <a:solidFill>
                  <a:schemeClr val="tx1"/>
                </a:solidFill>
                <a:latin typeface="+mn-lt"/>
              </a:rPr>
              <a:t>tarso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-metatarsal joints</a:t>
            </a:r>
            <a:r>
              <a:rPr lang="en-US" altLang="en-US" sz="2000" dirty="0">
                <a:latin typeface="+mn-lt"/>
              </a:rPr>
              <a:t>, formed of   </a:t>
            </a:r>
            <a:r>
              <a:rPr lang="en-US" altLang="en-US" sz="2000" u="sng" dirty="0">
                <a:latin typeface="+mn-lt"/>
              </a:rPr>
              <a:t>bases of  metatarsal bones</a:t>
            </a:r>
            <a:r>
              <a:rPr lang="en-US" altLang="en-US" sz="2000" dirty="0">
                <a:latin typeface="+mn-lt"/>
              </a:rPr>
              <a:t>,   </a:t>
            </a:r>
            <a:r>
              <a:rPr lang="en-US" altLang="en-US" sz="2000" u="sng" dirty="0">
                <a:latin typeface="+mn-lt"/>
              </a:rPr>
              <a:t>cuboid </a:t>
            </a:r>
            <a:r>
              <a:rPr lang="en-US" altLang="en-US" sz="2000" dirty="0">
                <a:latin typeface="+mn-lt"/>
              </a:rPr>
              <a:t>&amp; </a:t>
            </a:r>
            <a:r>
              <a:rPr lang="en-US" altLang="en-US" sz="2000" u="sng" dirty="0">
                <a:latin typeface="+mn-lt"/>
              </a:rPr>
              <a:t>3 cuneiform bones. </a:t>
            </a:r>
          </a:p>
        </p:txBody>
      </p:sp>
      <p:pic>
        <p:nvPicPr>
          <p:cNvPr id="12" name="Picture 5" descr="B0F632E4"/>
          <p:cNvPicPr>
            <a:picLocks noChangeAspect="1" noChangeArrowheads="1"/>
          </p:cNvPicPr>
          <p:nvPr/>
        </p:nvPicPr>
        <p:blipFill>
          <a:blip r:embed="rId3">
            <a:lum bright="-14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09" y="4724509"/>
            <a:ext cx="3585940" cy="205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40283" y="659963"/>
            <a:ext cx="1579147" cy="315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Only on girls’ slides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58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Medial And Lateral Planter Nerves And Arteries</a:t>
            </a:r>
            <a:endParaRPr lang="en-US" sz="3200" b="1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71060" y="825393"/>
            <a:ext cx="4745097" cy="1921777"/>
          </a:xfrm>
          <a:prstGeom prst="rect">
            <a:avLst/>
          </a:prstGeom>
          <a:ln w="28575">
            <a:solidFill>
              <a:srgbClr val="E4E6F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medial plantar nerve</a:t>
            </a:r>
            <a:r>
              <a:rPr lang="en-US" sz="2400" dirty="0" smtClean="0"/>
              <a:t> is a terminal branch of the </a:t>
            </a:r>
            <a:r>
              <a:rPr lang="en-US" sz="2400" b="1" dirty="0" smtClean="0">
                <a:solidFill>
                  <a:srgbClr val="FF0000"/>
                </a:solidFill>
              </a:rPr>
              <a:t>tibial nerve.</a:t>
            </a:r>
          </a:p>
          <a:p>
            <a:pPr marL="0" indent="0" algn="l">
              <a:buNone/>
              <a:defRPr/>
            </a:pPr>
            <a:endParaRPr lang="en-US" sz="1200" dirty="0" smtClean="0"/>
          </a:p>
          <a:p>
            <a:pPr marL="0" indent="0" algn="l">
              <a:buNone/>
              <a:defRPr/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lateral plantar nerve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a terminal branch of the </a:t>
            </a:r>
            <a:r>
              <a:rPr lang="en-US" sz="2400" b="1" dirty="0" err="1">
                <a:solidFill>
                  <a:srgbClr val="FF0000"/>
                </a:solidFill>
              </a:rPr>
              <a:t>tibial</a:t>
            </a:r>
            <a:r>
              <a:rPr lang="en-US" sz="2400" b="1" dirty="0">
                <a:solidFill>
                  <a:srgbClr val="FF0000"/>
                </a:solidFill>
              </a:rPr>
              <a:t> nerve.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6331" y="2817021"/>
            <a:ext cx="4445626" cy="3864276"/>
            <a:chOff x="808545" y="1062384"/>
            <a:chExt cx="5313363" cy="5445125"/>
          </a:xfrm>
        </p:grpSpPr>
        <p:pic>
          <p:nvPicPr>
            <p:cNvPr id="8" name="Picture 4" descr="Untitled-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8545" y="1062384"/>
              <a:ext cx="5313363" cy="544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883158" y="2403821"/>
              <a:ext cx="1527175" cy="53181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900620" y="1511645"/>
              <a:ext cx="1196975" cy="34448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407408" y="2413346"/>
              <a:ext cx="1527175" cy="53181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329116" y="5901058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(1</a:t>
            </a:r>
            <a:r>
              <a:rPr lang="en-US" sz="1200" b="1" baseline="30000" dirty="0">
                <a:solidFill>
                  <a:srgbClr val="FF0000"/>
                </a:solidFill>
              </a:rPr>
              <a:t>st</a:t>
            </a:r>
            <a:r>
              <a:rPr lang="en-US" sz="1200" b="1" dirty="0">
                <a:solidFill>
                  <a:srgbClr val="FF0000"/>
                </a:solidFill>
              </a:rPr>
              <a:t> lumbrical 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815517" y="825393"/>
            <a:ext cx="4745097" cy="1569463"/>
          </a:xfrm>
          <a:prstGeom prst="rect">
            <a:avLst/>
          </a:prstGeom>
          <a:ln w="28575">
            <a:solidFill>
              <a:srgbClr val="E4E6F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  <a:defRPr/>
            </a:pPr>
            <a:r>
              <a:rPr lang="en-US" sz="2400" dirty="0"/>
              <a:t>The </a:t>
            </a:r>
            <a:r>
              <a:rPr lang="en-US" sz="2400" b="1" dirty="0"/>
              <a:t>medial plantar artery</a:t>
            </a:r>
            <a:r>
              <a:rPr lang="en-US" sz="2400" dirty="0"/>
              <a:t> is the smaller &amp;  </a:t>
            </a:r>
            <a:r>
              <a:rPr lang="en-US" sz="2400" b="1" dirty="0"/>
              <a:t>lateral plantar artery</a:t>
            </a:r>
            <a:r>
              <a:rPr lang="en-US" sz="2400" dirty="0"/>
              <a:t> is the larger of the terminal branches of the </a:t>
            </a:r>
            <a:r>
              <a:rPr lang="en-US" sz="2400" i="1" dirty="0"/>
              <a:t>posterior </a:t>
            </a:r>
            <a:r>
              <a:rPr lang="en-US" sz="2400" i="1" dirty="0" err="1"/>
              <a:t>tibial</a:t>
            </a:r>
            <a:r>
              <a:rPr lang="en-US" sz="2400" i="1" dirty="0"/>
              <a:t> </a:t>
            </a:r>
            <a:r>
              <a:rPr lang="en-US" sz="2400" i="1" dirty="0" smtClean="0"/>
              <a:t>artery.</a:t>
            </a:r>
            <a:endParaRPr lang="en-US" sz="24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919339" y="2394857"/>
            <a:ext cx="3936661" cy="4161976"/>
            <a:chOff x="4017168" y="505619"/>
            <a:chExt cx="4157663" cy="5846763"/>
          </a:xfrm>
        </p:grpSpPr>
        <p:pic>
          <p:nvPicPr>
            <p:cNvPr id="16" name="Picture 15" descr="Untitled-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7168" y="505619"/>
              <a:ext cx="4157663" cy="584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4782343" y="4929982"/>
              <a:ext cx="942975" cy="31115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4850606" y="3075782"/>
              <a:ext cx="1008062" cy="31115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98743" y="6342743"/>
            <a:ext cx="2146742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Only on the boys’ slides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61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86" y="126703"/>
            <a:ext cx="10515600" cy="717451"/>
          </a:xfrm>
        </p:spPr>
        <p:txBody>
          <a:bodyPr/>
          <a:lstStyle/>
          <a:p>
            <a:pPr algn="ctr" rtl="0"/>
            <a:r>
              <a:rPr lang="en-GB" dirty="0" smtClean="0"/>
              <a:t>MCQs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9542"/>
            <a:ext cx="12192000" cy="5798457"/>
          </a:xfrm>
        </p:spPr>
        <p:txBody>
          <a:bodyPr numCol="2">
            <a:noAutofit/>
          </a:bodyPr>
          <a:lstStyle/>
          <a:p>
            <a:pPr algn="l" rtl="0">
              <a:spcBef>
                <a:spcPts val="600"/>
              </a:spcBef>
              <a:buNone/>
            </a:pPr>
            <a:r>
              <a:rPr lang="en-GB" sz="1600" dirty="0" smtClean="0"/>
              <a:t>1. Deep muscles of the leg is part of :</a:t>
            </a:r>
          </a:p>
          <a:p>
            <a:pPr marL="457200" indent="-166688" algn="l" rtl="0">
              <a:spcBef>
                <a:spcPts val="600"/>
              </a:spcBef>
              <a:buAutoNum type="alphaUcPeriod"/>
            </a:pPr>
            <a:r>
              <a:rPr lang="en-GB" sz="1600" dirty="0" smtClean="0"/>
              <a:t>Anterior compartment </a:t>
            </a:r>
          </a:p>
          <a:p>
            <a:pPr marL="457200" indent="-166688" algn="l" rtl="0">
              <a:spcBef>
                <a:spcPts val="600"/>
              </a:spcBef>
              <a:buAutoNum type="alphaUcPeriod"/>
            </a:pPr>
            <a:r>
              <a:rPr lang="en-GB" sz="1600" dirty="0" smtClean="0"/>
              <a:t>Posterior compartment </a:t>
            </a:r>
          </a:p>
          <a:p>
            <a:pPr marL="457200" indent="-166688" algn="l" rtl="0">
              <a:spcBef>
                <a:spcPts val="600"/>
              </a:spcBef>
              <a:buAutoNum type="alphaUcPeriod"/>
            </a:pPr>
            <a:r>
              <a:rPr lang="en-GB" sz="1600" dirty="0" smtClean="0"/>
              <a:t>Lateral compartment </a:t>
            </a:r>
          </a:p>
          <a:p>
            <a:pPr marL="457200" indent="-166688" algn="l" rtl="0">
              <a:spcBef>
                <a:spcPts val="600"/>
              </a:spcBef>
              <a:buAutoNum type="alphaUcPeriod"/>
            </a:pPr>
            <a:r>
              <a:rPr lang="en-GB" sz="1600" dirty="0" smtClean="0"/>
              <a:t>Non of these   </a:t>
            </a:r>
          </a:p>
          <a:p>
            <a:pPr marL="457200" indent="-457200" algn="l" rtl="0">
              <a:spcBef>
                <a:spcPts val="600"/>
              </a:spcBef>
              <a:buAutoNum type="alphaUcPeriod"/>
            </a:pPr>
            <a:endParaRPr lang="en-GB" sz="1600" dirty="0" smtClean="0"/>
          </a:p>
          <a:p>
            <a:pPr algn="l" rtl="0">
              <a:spcBef>
                <a:spcPts val="600"/>
              </a:spcBef>
              <a:buNone/>
            </a:pPr>
            <a:r>
              <a:rPr lang="en-US" sz="1600" dirty="0" smtClean="0"/>
              <a:t>2. Which one of the following muscles provides the main propulsive force in walking and running ?</a:t>
            </a:r>
          </a:p>
          <a:p>
            <a:pPr marL="457200" indent="-225425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err="1" smtClean="0"/>
              <a:t>Gastrocnemius</a:t>
            </a:r>
            <a:endParaRPr lang="en-US" sz="1600" dirty="0" smtClean="0"/>
          </a:p>
          <a:p>
            <a:pPr marL="457200" indent="-225425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err="1" smtClean="0"/>
              <a:t>Soleus</a:t>
            </a:r>
            <a:endParaRPr lang="en-US" sz="1600" dirty="0" smtClean="0"/>
          </a:p>
          <a:p>
            <a:pPr marL="457200" indent="-225425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smtClean="0"/>
              <a:t>Plantaris</a:t>
            </a:r>
          </a:p>
          <a:p>
            <a:pPr marL="457200" indent="-225425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smtClean="0">
                <a:ea typeface="Times New Roman"/>
                <a:cs typeface="Arial"/>
              </a:rPr>
              <a:t>Popliteus</a:t>
            </a:r>
          </a:p>
          <a:p>
            <a:pPr marL="457200" indent="-457200" algn="l" rtl="0">
              <a:spcBef>
                <a:spcPts val="600"/>
              </a:spcBef>
              <a:buFont typeface="+mj-lt"/>
              <a:buAutoNum type="alphaUcPeriod"/>
            </a:pPr>
            <a:endParaRPr lang="en-US" sz="1600" dirty="0" smtClean="0">
              <a:ea typeface="Times New Roman"/>
              <a:cs typeface="Arial"/>
            </a:endParaRPr>
          </a:p>
          <a:p>
            <a:pPr algn="l" rtl="0">
              <a:spcBef>
                <a:spcPts val="600"/>
              </a:spcBef>
              <a:buNone/>
            </a:pPr>
            <a:r>
              <a:rPr lang="en-US" sz="1600" dirty="0" smtClean="0">
                <a:ea typeface="Times New Roman"/>
                <a:cs typeface="Arial"/>
              </a:rPr>
              <a:t>3. Which one of the following muscle is inserted in </a:t>
            </a:r>
            <a:r>
              <a:rPr lang="en-US" sz="1600" dirty="0" smtClean="0"/>
              <a:t>Posterior surface of calcaneum ? </a:t>
            </a:r>
            <a:endParaRPr lang="en-US" sz="1600" dirty="0" smtClean="0">
              <a:ea typeface="Times New Roman"/>
              <a:cs typeface="Arial"/>
            </a:endParaRPr>
          </a:p>
          <a:p>
            <a:pPr marL="508000" indent="-217488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err="1" smtClean="0">
                <a:ea typeface="Times New Roman"/>
                <a:cs typeface="Arial"/>
              </a:rPr>
              <a:t>Tibialis</a:t>
            </a:r>
            <a:r>
              <a:rPr lang="en-US" sz="1600" dirty="0" smtClean="0">
                <a:ea typeface="Times New Roman"/>
                <a:cs typeface="Arial"/>
              </a:rPr>
              <a:t> Posterior </a:t>
            </a:r>
          </a:p>
          <a:p>
            <a:pPr marL="508000" indent="-217488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smtClean="0"/>
              <a:t>Plantaris</a:t>
            </a:r>
          </a:p>
          <a:p>
            <a:pPr marL="508000" indent="-217488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smtClean="0"/>
              <a:t>Gastrocnemius</a:t>
            </a:r>
          </a:p>
          <a:p>
            <a:pPr marL="508000" indent="-217488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smtClean="0">
                <a:ea typeface="Times New Roman"/>
                <a:cs typeface="Arial"/>
              </a:rPr>
              <a:t>B &amp; C</a:t>
            </a:r>
          </a:p>
          <a:p>
            <a:pPr marL="457200" indent="-457200" algn="l" rtl="0">
              <a:spcBef>
                <a:spcPts val="600"/>
              </a:spcBef>
              <a:buFont typeface="Arial" panose="020B0604020202020204" pitchFamily="34" charset="0"/>
              <a:buAutoNum type="alphaUcPeriod"/>
            </a:pPr>
            <a:endParaRPr lang="en-US" sz="1600" dirty="0" smtClean="0">
              <a:ea typeface="Times New Roman"/>
              <a:cs typeface="Arial"/>
            </a:endParaRPr>
          </a:p>
          <a:p>
            <a:pPr marL="0" indent="0" algn="l" rtl="0">
              <a:spcBef>
                <a:spcPts val="600"/>
              </a:spcBef>
              <a:buNone/>
            </a:pPr>
            <a:endParaRPr lang="en-US" sz="1600" dirty="0" smtClean="0">
              <a:ea typeface="Times New Roman"/>
              <a:cs typeface="Arial"/>
            </a:endParaRPr>
          </a:p>
          <a:p>
            <a:pPr algn="l" rtl="0">
              <a:spcBef>
                <a:spcPts val="600"/>
              </a:spcBef>
              <a:buNone/>
            </a:pPr>
            <a:r>
              <a:rPr lang="en-US" sz="1600" dirty="0" smtClean="0"/>
              <a:t>4. Tibialis posterior is inserted in all tarsal bones except talus :</a:t>
            </a:r>
            <a:br>
              <a:rPr lang="en-US" sz="1600" dirty="0" smtClean="0"/>
            </a:br>
            <a:r>
              <a:rPr lang="en-US" sz="1600" dirty="0" smtClean="0"/>
              <a:t>A. True</a:t>
            </a:r>
            <a:br>
              <a:rPr lang="en-US" sz="1600" dirty="0" smtClean="0"/>
            </a:br>
            <a:r>
              <a:rPr lang="en-US" sz="1600" dirty="0" smtClean="0"/>
              <a:t>B. False </a:t>
            </a:r>
            <a:br>
              <a:rPr lang="en-US" sz="1600" dirty="0" smtClean="0"/>
            </a:br>
            <a:endParaRPr lang="en-US" sz="1600" dirty="0" smtClean="0"/>
          </a:p>
          <a:p>
            <a:pPr algn="l" rtl="0">
              <a:spcBef>
                <a:spcPts val="600"/>
              </a:spcBef>
              <a:buNone/>
            </a:pPr>
            <a:r>
              <a:rPr lang="en-US" sz="1600" dirty="0" smtClean="0"/>
              <a:t>5. The apex of the plantar aponeurosis is attached to:</a:t>
            </a:r>
          </a:p>
          <a:p>
            <a:pPr marL="465138" indent="-174625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smtClean="0"/>
              <a:t>Metatarsals.</a:t>
            </a:r>
          </a:p>
          <a:p>
            <a:pPr marL="465138" indent="-174625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err="1" smtClean="0"/>
              <a:t>Interphalangeal</a:t>
            </a:r>
            <a:r>
              <a:rPr lang="en-US" sz="1600" dirty="0" smtClean="0"/>
              <a:t> joints.</a:t>
            </a:r>
          </a:p>
          <a:p>
            <a:pPr marL="465138" indent="-174625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err="1" smtClean="0"/>
              <a:t>Tarsometatarsal</a:t>
            </a:r>
            <a:r>
              <a:rPr lang="en-US" sz="1600" dirty="0" smtClean="0"/>
              <a:t> joint.</a:t>
            </a:r>
          </a:p>
          <a:p>
            <a:pPr marL="465138" indent="-174625" algn="l" rtl="0">
              <a:spcBef>
                <a:spcPts val="600"/>
              </a:spcBef>
              <a:buFont typeface="+mj-lt"/>
              <a:buAutoNum type="alphaUcPeriod"/>
            </a:pPr>
            <a:r>
              <a:rPr lang="en-US" sz="1600" dirty="0" smtClean="0"/>
              <a:t>Medial &amp; lateral tubercles of </a:t>
            </a:r>
            <a:r>
              <a:rPr lang="en-US" sz="1600" dirty="0" err="1" smtClean="0"/>
              <a:t>calcaneum</a:t>
            </a:r>
            <a:r>
              <a:rPr lang="en-US" sz="1600" dirty="0" smtClean="0"/>
              <a:t>.</a:t>
            </a:r>
          </a:p>
          <a:p>
            <a:pPr marL="0" indent="0" algn="l">
              <a:spcBef>
                <a:spcPts val="600"/>
              </a:spcBef>
              <a:buNone/>
            </a:pPr>
            <a:endParaRPr lang="en-US" sz="1600" dirty="0"/>
          </a:p>
          <a:p>
            <a:pPr marL="0" indent="0" algn="l">
              <a:spcBef>
                <a:spcPts val="600"/>
              </a:spcBef>
              <a:buNone/>
            </a:pPr>
            <a:r>
              <a:rPr lang="en-US" sz="1600" dirty="0" smtClean="0"/>
              <a:t>6. Which </a:t>
            </a:r>
            <a:r>
              <a:rPr lang="en-US" sz="1600" dirty="0"/>
              <a:t>of the following nerves is supplying 1</a:t>
            </a:r>
            <a:r>
              <a:rPr lang="en-US" sz="1600" baseline="30000" dirty="0"/>
              <a:t>st</a:t>
            </a:r>
            <a:r>
              <a:rPr lang="en-US" sz="1600" dirty="0"/>
              <a:t> lumbrical : </a:t>
            </a:r>
          </a:p>
          <a:p>
            <a:pPr marL="347663" indent="0" algn="l" rtl="0">
              <a:spcBef>
                <a:spcPts val="600"/>
              </a:spcBef>
              <a:buNone/>
              <a:tabLst>
                <a:tab pos="347663" algn="l"/>
              </a:tabLst>
            </a:pPr>
            <a:r>
              <a:rPr lang="en-US" sz="1600" dirty="0"/>
              <a:t>A. Branch of peroneal nerve</a:t>
            </a:r>
          </a:p>
          <a:p>
            <a:pPr marL="347663" indent="0" algn="l" rtl="0">
              <a:spcBef>
                <a:spcPts val="600"/>
              </a:spcBef>
              <a:buNone/>
              <a:tabLst>
                <a:tab pos="347663" algn="l"/>
              </a:tabLst>
            </a:pPr>
            <a:r>
              <a:rPr lang="en-US" sz="1600" dirty="0"/>
              <a:t>B. Medial plantar nerve</a:t>
            </a:r>
          </a:p>
          <a:p>
            <a:pPr marL="347663" indent="0" algn="l" rtl="0">
              <a:spcBef>
                <a:spcPts val="600"/>
              </a:spcBef>
              <a:buNone/>
              <a:tabLst>
                <a:tab pos="347663" algn="l"/>
              </a:tabLst>
            </a:pPr>
            <a:r>
              <a:rPr lang="en-US" sz="1600" dirty="0"/>
              <a:t>C. Lateral plantar nerve</a:t>
            </a:r>
          </a:p>
          <a:p>
            <a:pPr marL="347663" indent="0" algn="l" rtl="0">
              <a:spcBef>
                <a:spcPts val="600"/>
              </a:spcBef>
              <a:buNone/>
              <a:tabLst>
                <a:tab pos="347663" algn="l"/>
              </a:tabLst>
            </a:pPr>
            <a:r>
              <a:rPr lang="en-US" sz="1600" dirty="0"/>
              <a:t>D. Saphenous nerve </a:t>
            </a:r>
            <a:endParaRPr lang="en-US" sz="900" dirty="0"/>
          </a:p>
          <a:p>
            <a:pPr algn="l" rtl="0">
              <a:spcBef>
                <a:spcPts val="600"/>
              </a:spcBef>
              <a:buNone/>
            </a:pPr>
            <a:endParaRPr lang="en-GB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042650" y="5257561"/>
            <a:ext cx="2298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ANSWERS: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1.B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2.B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3.D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4.A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5.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6.B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96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i="1" dirty="0" smtClean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None/>
            </a:pPr>
            <a:r>
              <a:rPr lang="en-US" b="1" dirty="0" smtClean="0"/>
              <a:t>At the end of the lecture you should know: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dirty="0" smtClean="0"/>
              <a:t>The location, boundaries &amp; contents of the popliteal fossa.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dirty="0" smtClean="0"/>
              <a:t>The contents of posterior fascial. compartment of the leg.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dirty="0" smtClean="0"/>
              <a:t>The structures hold by </a:t>
            </a:r>
            <a:r>
              <a:rPr lang="en-US" dirty="0"/>
              <a:t>f</a:t>
            </a:r>
            <a:r>
              <a:rPr lang="en-US" dirty="0" smtClean="0"/>
              <a:t>lexor retinaculum at the ankle joint.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dirty="0" smtClean="0"/>
              <a:t>Layers forming in the sole of foot &amp; bone those form the arches of the foot.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7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1857"/>
          </a:xfrm>
        </p:spPr>
        <p:txBody>
          <a:bodyPr/>
          <a:lstStyle/>
          <a:p>
            <a:pPr algn="ctr" rtl="0"/>
            <a:r>
              <a:rPr lang="en-US" dirty="0" smtClean="0"/>
              <a:t>SAQs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9314" y="999554"/>
            <a:ext cx="12192000" cy="548764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dirty="0" smtClean="0"/>
              <a:t>Q1.Define </a:t>
            </a:r>
            <a:r>
              <a:rPr lang="en-US" sz="2400" dirty="0"/>
              <a:t>the plantar aponeurosis</a:t>
            </a:r>
            <a:r>
              <a:rPr lang="en-US" sz="2400" dirty="0" smtClean="0"/>
              <a:t>.</a:t>
            </a:r>
          </a:p>
          <a:p>
            <a:pPr algn="l" rtl="0">
              <a:buNone/>
            </a:pPr>
            <a:endParaRPr lang="en-US" sz="2400" dirty="0"/>
          </a:p>
          <a:p>
            <a:pPr algn="l" rtl="0">
              <a:buNone/>
            </a:pPr>
            <a:r>
              <a:rPr lang="en-US" sz="2400" dirty="0" smtClean="0"/>
              <a:t>Q2.Why </a:t>
            </a:r>
            <a:r>
              <a:rPr lang="en-US" sz="2400" dirty="0"/>
              <a:t>does the sole of the foot appears flat in </a:t>
            </a:r>
            <a:r>
              <a:rPr lang="en-US" sz="2400" dirty="0" smtClean="0"/>
              <a:t>children?</a:t>
            </a:r>
            <a:endParaRPr lang="en-US" sz="2400" dirty="0"/>
          </a:p>
          <a:p>
            <a:pPr algn="l" rtl="0">
              <a:buNone/>
            </a:pPr>
            <a:endParaRPr lang="en-US" sz="2400" dirty="0"/>
          </a:p>
          <a:p>
            <a:pPr algn="l" rtl="0">
              <a:buNone/>
            </a:pPr>
            <a:r>
              <a:rPr lang="en-US" sz="2400" dirty="0" smtClean="0"/>
              <a:t>Q3.Mention </a:t>
            </a:r>
            <a:r>
              <a:rPr lang="en-US" sz="2400" dirty="0"/>
              <a:t>three Structures passing posterior to medial malleolus :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ar-S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9729" y="4087586"/>
            <a:ext cx="11642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Answer1: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It is a triangular thickening of the deep fascia that protects the underlying nerves, blood vessels and muscles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ANSWER2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: subcutaneous fat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514350" indent="-514350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ANSWER3: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Answer: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Tibialis posterior tendon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Tibial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Flexor hallucis longus tendon</a:t>
            </a:r>
          </a:p>
          <a:p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8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4030873" y="252829"/>
            <a:ext cx="3164984" cy="4351338"/>
          </a:xfrm>
        </p:spPr>
        <p:txBody>
          <a:bodyPr>
            <a:normAutofit/>
          </a:bodyPr>
          <a:lstStyle/>
          <a:p>
            <a:pPr marL="177800" indent="0" algn="l">
              <a:buNone/>
            </a:pP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 algn="l">
              <a:buNone/>
            </a:pPr>
            <a:r>
              <a:rPr lang="en-GB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 algn="l">
              <a:buNone/>
            </a:pPr>
            <a:r>
              <a:rPr lang="en-GB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Jawaher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Abanumy</a:t>
            </a:r>
            <a:endParaRPr lang="en-GB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 algn="l">
              <a:buNone/>
            </a:pPr>
            <a:r>
              <a:rPr lang="en-GB" dirty="0" err="1" smtClean="0">
                <a:latin typeface="Calibri" panose="020F0502020204030204" pitchFamily="34" charset="0"/>
              </a:rPr>
              <a:t>Ghada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Almazrou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8114627" y="252829"/>
            <a:ext cx="4477657" cy="6206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Members:</a:t>
            </a:r>
            <a:endParaRPr lang="en-GB" sz="2400" dirty="0" smtClean="0"/>
          </a:p>
          <a:p>
            <a:pPr marL="177800" indent="0">
              <a:buNone/>
            </a:pPr>
            <a:r>
              <a:rPr lang="en-GB" sz="800" dirty="0" smtClean="0"/>
              <a:t> </a:t>
            </a:r>
            <a:r>
              <a:rPr lang="en-GB" sz="1800" dirty="0" err="1" smtClean="0"/>
              <a:t>abdulaziz</a:t>
            </a:r>
            <a:r>
              <a:rPr lang="en-GB" sz="1800" dirty="0" smtClean="0"/>
              <a:t> </a:t>
            </a:r>
            <a:r>
              <a:rPr lang="en-GB" sz="1800" dirty="0" err="1" smtClean="0"/>
              <a:t>alangari</a:t>
            </a:r>
            <a:endParaRPr lang="en-GB" sz="1800" dirty="0" smtClean="0"/>
          </a:p>
          <a:p>
            <a:pPr marL="177800" indent="0"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Rayan </a:t>
            </a:r>
            <a:r>
              <a:rPr lang="en-GB" sz="1800" dirty="0" err="1" smtClean="0">
                <a:latin typeface="Calibri" panose="020F0502020204030204" pitchFamily="34" charset="0"/>
              </a:rPr>
              <a:t>alqarni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sz="1800" dirty="0" err="1" smtClean="0">
                <a:latin typeface="Calibri" panose="020F0502020204030204" pitchFamily="34" charset="0"/>
              </a:rPr>
              <a:t>Abdulrahman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alrajhi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Abdulaziz </a:t>
            </a:r>
            <a:r>
              <a:rPr lang="en-GB" sz="1800" dirty="0" err="1" smtClean="0">
                <a:latin typeface="Calibri" panose="020F0502020204030204" pitchFamily="34" charset="0"/>
              </a:rPr>
              <a:t>almohammed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sz="1800" i="1" dirty="0">
                <a:latin typeface="Calibri" panose="020F0502020204030204" pitchFamily="34" charset="0"/>
              </a:rPr>
              <a:t>Yazeed AlSuhaibani</a:t>
            </a:r>
          </a:p>
          <a:p>
            <a:pPr marL="177800" indent="0">
              <a:buNone/>
            </a:pPr>
            <a:r>
              <a:rPr lang="en-US" sz="1800" i="1" dirty="0">
                <a:latin typeface="Calibri" panose="020F0502020204030204" pitchFamily="34" charset="0"/>
              </a:rPr>
              <a:t>Abdulmalik alhadlaq</a:t>
            </a:r>
          </a:p>
          <a:p>
            <a:pPr marL="177800" indent="0">
              <a:buNone/>
            </a:pPr>
            <a:r>
              <a:rPr lang="en-US" sz="1800" i="1" dirty="0">
                <a:latin typeface="Calibri" panose="020F0502020204030204" pitchFamily="34" charset="0"/>
              </a:rPr>
              <a:t>Mohammed nasr </a:t>
            </a:r>
          </a:p>
          <a:p>
            <a:pPr marL="177800" indent="0">
              <a:buNone/>
            </a:pPr>
            <a:r>
              <a:rPr lang="en-US" sz="1800" i="1" dirty="0">
                <a:latin typeface="Calibri" panose="020F0502020204030204" pitchFamily="34" charset="0"/>
              </a:rPr>
              <a:t>Majed alzain</a:t>
            </a:r>
          </a:p>
          <a:p>
            <a:pPr marL="177800" indent="0">
              <a:buNone/>
            </a:pPr>
            <a:r>
              <a:rPr lang="en-US" sz="1800" i="1" dirty="0">
                <a:latin typeface="Calibri" panose="020F0502020204030204" pitchFamily="34" charset="0"/>
              </a:rPr>
              <a:t>Talal alhuqayl</a:t>
            </a:r>
          </a:p>
          <a:p>
            <a:pPr marL="177800" indent="0">
              <a:buNone/>
            </a:pPr>
            <a:r>
              <a:rPr lang="en-GB" sz="1800" i="1" dirty="0">
                <a:latin typeface="Calibri" panose="020F0502020204030204" pitchFamily="34" charset="0"/>
              </a:rPr>
              <a:t>Hamad Alkhudhairy</a:t>
            </a:r>
          </a:p>
          <a:p>
            <a:pPr marL="177800" indent="0">
              <a:buNone/>
            </a:pPr>
            <a:r>
              <a:rPr lang="en-GB" sz="1800" i="1" dirty="0">
                <a:latin typeface="Calibri" panose="020F0502020204030204" pitchFamily="34" charset="0"/>
              </a:rPr>
              <a:t>Mohammed Habib</a:t>
            </a:r>
          </a:p>
          <a:p>
            <a:pPr marL="177800" indent="0">
              <a:buNone/>
            </a:pPr>
            <a:r>
              <a:rPr lang="en-GB" sz="1800" i="1" dirty="0">
                <a:latin typeface="Calibri" panose="020F0502020204030204" pitchFamily="34" charset="0"/>
              </a:rPr>
              <a:t>Abdulhakim Alonaiq</a:t>
            </a:r>
          </a:p>
          <a:p>
            <a:pPr marL="177800" indent="0">
              <a:buNone/>
            </a:pPr>
            <a:r>
              <a:rPr lang="en-GB" sz="1800" i="1" dirty="0">
                <a:latin typeface="Calibri" panose="020F0502020204030204" pitchFamily="34" charset="0"/>
              </a:rPr>
              <a:t>Abdullah Jammah</a:t>
            </a:r>
          </a:p>
          <a:p>
            <a:pPr marL="177800" indent="0">
              <a:buNone/>
            </a:pPr>
            <a:r>
              <a:rPr lang="en-GB" sz="1800" i="1" dirty="0">
                <a:latin typeface="Calibri" panose="020F0502020204030204" pitchFamily="34" charset="0"/>
              </a:rPr>
              <a:t>Mohammed alkahil</a:t>
            </a:r>
          </a:p>
          <a:p>
            <a:pPr marL="177800" indent="0">
              <a:buNone/>
            </a:pPr>
            <a:r>
              <a:rPr lang="en-GB" sz="1800" i="1" dirty="0">
                <a:latin typeface="Calibri" panose="020F0502020204030204" pitchFamily="34" charset="0"/>
              </a:rPr>
              <a:t>Abdulaziz </a:t>
            </a:r>
            <a:r>
              <a:rPr lang="en-GB" sz="1800" i="1" dirty="0" err="1">
                <a:latin typeface="Calibri" panose="020F0502020204030204" pitchFamily="34" charset="0"/>
              </a:rPr>
              <a:t>sulaiman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sz="800" dirty="0" smtClean="0">
                <a:latin typeface="Calibri" panose="020F0502020204030204" pitchFamily="34" charset="0"/>
              </a:rPr>
              <a:t/>
            </a:r>
            <a:br>
              <a:rPr lang="en-GB" sz="800" dirty="0" smtClean="0">
                <a:latin typeface="Calibri" panose="020F0502020204030204" pitchFamily="34" charset="0"/>
              </a:rPr>
            </a:br>
            <a:endParaRPr lang="en-GB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741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189" y="-411230"/>
            <a:ext cx="11353800" cy="1690688"/>
          </a:xfrm>
        </p:spPr>
        <p:txBody>
          <a:bodyPr>
            <a:normAutofit/>
          </a:bodyPr>
          <a:lstStyle/>
          <a:p>
            <a:pPr rtl="0"/>
            <a:r>
              <a:rPr lang="en-US" sz="4000" b="1" dirty="0" smtClean="0">
                <a:solidFill>
                  <a:schemeClr val="bg1"/>
                </a:solidFill>
              </a:rPr>
              <a:t>   Popliteal Fossa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6" descr="6B6079BD"/>
          <p:cNvPicPr>
            <a:picLocks noChangeAspect="1" noChangeArrowheads="1"/>
          </p:cNvPicPr>
          <p:nvPr/>
        </p:nvPicPr>
        <p:blipFill>
          <a:blip r:embed="rId3" cstate="print"/>
          <a:srcRect l="13165" t="26950"/>
          <a:stretch>
            <a:fillRect/>
          </a:stretch>
        </p:blipFill>
        <p:spPr bwMode="auto">
          <a:xfrm>
            <a:off x="234774" y="1066357"/>
            <a:ext cx="38862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62438" y="1152635"/>
            <a:ext cx="71232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Is a diamond-shaped intermuscular space </a:t>
            </a:r>
            <a:r>
              <a:rPr lang="en-US" sz="2000" u="sng" dirty="0" smtClean="0">
                <a:solidFill>
                  <a:srgbClr val="FF0000"/>
                </a:solidFill>
                <a:latin typeface="+mn-lt"/>
                <a:cs typeface="+mn-cs"/>
              </a:rPr>
              <a:t>at the back of knee</a:t>
            </a: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55180"/>
              </p:ext>
            </p:extLst>
          </p:nvPr>
        </p:nvGraphicFramePr>
        <p:xfrm>
          <a:off x="4296228" y="2407404"/>
          <a:ext cx="7648121" cy="321371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36927"/>
                <a:gridCol w="6311194"/>
              </a:tblGrid>
              <a:tr h="1006652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effectLst/>
                        </a:rPr>
                        <a:t>Laterally 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ct val="50000"/>
                        </a:spcBef>
                        <a:defRPr/>
                      </a:pPr>
                      <a:r>
                        <a:rPr lang="en-US" b="0" u="sng" dirty="0" smtClean="0">
                          <a:effectLst/>
                        </a:rPr>
                        <a:t>Above</a:t>
                      </a:r>
                      <a:r>
                        <a:rPr lang="en-US" b="0" dirty="0" smtClean="0">
                          <a:effectLst/>
                        </a:rPr>
                        <a:t>: biceps </a:t>
                      </a:r>
                      <a:r>
                        <a:rPr lang="en-US" b="0" dirty="0" err="1" smtClean="0">
                          <a:effectLst/>
                        </a:rPr>
                        <a:t>femoris</a:t>
                      </a:r>
                      <a:r>
                        <a:rPr lang="en-US" b="0" dirty="0" smtClean="0">
                          <a:effectLst/>
                        </a:rPr>
                        <a:t>.</a:t>
                      </a:r>
                    </a:p>
                    <a:p>
                      <a:pPr algn="l" rtl="0">
                        <a:spcBef>
                          <a:spcPct val="50000"/>
                        </a:spcBef>
                        <a:defRPr/>
                      </a:pPr>
                      <a:r>
                        <a:rPr lang="en-US" b="0" u="sng" dirty="0" smtClean="0">
                          <a:effectLst/>
                        </a:rPr>
                        <a:t>Below</a:t>
                      </a:r>
                      <a:r>
                        <a:rPr lang="en-US" b="0" dirty="0" smtClean="0">
                          <a:effectLst/>
                        </a:rPr>
                        <a:t>: lateral head of gastrocnemius &amp; </a:t>
                      </a:r>
                      <a:r>
                        <a:rPr lang="en-US" b="0" dirty="0" err="1" smtClean="0">
                          <a:effectLst/>
                        </a:rPr>
                        <a:t>plantaris</a:t>
                      </a:r>
                      <a:endParaRPr lang="en-US" b="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8968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effectLst/>
                        </a:rPr>
                        <a:t>Medially </a:t>
                      </a:r>
                      <a:endParaRPr lang="en-US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1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u="sng" dirty="0" smtClean="0">
                          <a:effectLst/>
                        </a:rPr>
                        <a:t>Above</a:t>
                      </a:r>
                      <a:r>
                        <a:rPr lang="en-US" b="0" dirty="0" smtClean="0">
                          <a:effectLst/>
                        </a:rPr>
                        <a:t>: semitendinosus &amp;</a:t>
                      </a:r>
                      <a:r>
                        <a:rPr lang="en-US" b="0" baseline="0" dirty="0" smtClean="0">
                          <a:effectLst/>
                        </a:rPr>
                        <a:t> </a:t>
                      </a:r>
                      <a:r>
                        <a:rPr lang="en-US" b="0" dirty="0" smtClean="0">
                          <a:effectLst/>
                        </a:rPr>
                        <a:t>semimembranosus </a:t>
                      </a:r>
                    </a:p>
                    <a:p>
                      <a:pPr algn="l" rtl="0"/>
                      <a:r>
                        <a:rPr lang="en-US" b="0" u="sng" dirty="0" smtClean="0">
                          <a:effectLst/>
                        </a:rPr>
                        <a:t>Below</a:t>
                      </a:r>
                      <a:r>
                        <a:rPr lang="en-US" b="0" dirty="0" smtClean="0">
                          <a:effectLst/>
                        </a:rPr>
                        <a:t>: medial head of gastrocnemius</a:t>
                      </a:r>
                      <a:endParaRPr lang="en-US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1F4"/>
                    </a:solidFill>
                  </a:tcPr>
                </a:tc>
              </a:tr>
              <a:tr h="612744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effectLst/>
                        </a:rPr>
                        <a:t>Roof </a:t>
                      </a:r>
                      <a:endParaRPr lang="en-US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effectLst/>
                        </a:rPr>
                        <a:t>Skin, superficial fascia and deep fascia of the thigh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5349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effectLst/>
                        </a:rPr>
                        <a:t>Base </a:t>
                      </a:r>
                      <a:endParaRPr lang="en-US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/>
                        </a:rPr>
                        <a:t>Popliteal surface of femur</a:t>
                      </a:r>
                      <a:r>
                        <a:rPr lang="en-US" b="0" dirty="0" smtClean="0">
                          <a:effectLst/>
                        </a:rPr>
                        <a:t>, posterior ligament of </a:t>
                      </a:r>
                      <a:r>
                        <a:rPr lang="en-US" b="1" dirty="0" smtClean="0">
                          <a:effectLst/>
                        </a:rPr>
                        <a:t>knee joint </a:t>
                      </a:r>
                      <a:r>
                        <a:rPr lang="en-US" b="0" dirty="0" smtClean="0">
                          <a:effectLst/>
                        </a:rPr>
                        <a:t>and</a:t>
                      </a:r>
                      <a:r>
                        <a:rPr lang="en-US" b="0" baseline="0" dirty="0" smtClean="0">
                          <a:effectLst/>
                        </a:rPr>
                        <a:t> </a:t>
                      </a:r>
                      <a:r>
                        <a:rPr lang="en-US" b="1" dirty="0" smtClean="0">
                          <a:effectLst/>
                        </a:rPr>
                        <a:t>popliteus</a:t>
                      </a:r>
                      <a:r>
                        <a:rPr lang="en-US" b="1" baseline="0" dirty="0" smtClean="0">
                          <a:effectLst/>
                        </a:rPr>
                        <a:t> </a:t>
                      </a:r>
                      <a:r>
                        <a:rPr lang="en-US" b="1" dirty="0" smtClean="0">
                          <a:effectLst/>
                        </a:rPr>
                        <a:t>muscle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1F4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974" y="1918674"/>
            <a:ext cx="226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Boundaries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99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741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835" y="847830"/>
            <a:ext cx="4726244" cy="5952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53773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Content Of Popliteal Fossa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552" y="1354771"/>
            <a:ext cx="654818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1. Popliteal vessels (vein and artery)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2. Small saphenous vein.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3. Tibial nerve. 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4. Common peroneal nerve.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5. Posterior cutaneous nerve of thigh.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6. Connective tissue &amp; popliteal lymph nodes.</a:t>
            </a:r>
          </a:p>
          <a:p>
            <a:endParaRPr lang="en-US" altLang="en-US" sz="2400" b="1" dirty="0">
              <a:solidFill>
                <a:srgbClr val="FFCC66"/>
              </a:solidFill>
              <a:latin typeface="+mn-lt"/>
            </a:endParaRPr>
          </a:p>
          <a:p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altLang="en-US" sz="2400" b="1" u="sng" dirty="0">
                <a:solidFill>
                  <a:schemeClr val="tx1"/>
                </a:solidFill>
                <a:latin typeface="+mn-lt"/>
              </a:rPr>
              <a:t>deepest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structure is </a:t>
            </a:r>
            <a:r>
              <a:rPr lang="en-US" altLang="en-US" sz="2400" b="1" u="sng" dirty="0">
                <a:solidFill>
                  <a:schemeClr val="accent6"/>
                </a:solidFill>
                <a:latin typeface="+mn-lt"/>
              </a:rPr>
              <a:t>POPLITEAL ARTERY*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en-US" sz="2000" b="1" u="sng" dirty="0">
              <a:solidFill>
                <a:srgbClr val="FF0000"/>
              </a:solidFill>
              <a:latin typeface="+mn-lt"/>
            </a:endParaRPr>
          </a:p>
          <a:p>
            <a:endParaRPr lang="en-US" altLang="en-US" b="1" dirty="0">
              <a:solidFill>
                <a:srgbClr val="FFCC66"/>
              </a:solidFill>
              <a:latin typeface="+mn-lt"/>
            </a:endParaRPr>
          </a:p>
          <a:p>
            <a:endParaRPr lang="en-US" altLang="en-US" b="1" dirty="0">
              <a:solidFill>
                <a:srgbClr val="FFCC66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66197" y="2631536"/>
            <a:ext cx="799569" cy="276015"/>
          </a:xfrm>
          <a:prstGeom prst="roundRect">
            <a:avLst>
              <a:gd name="adj" fmla="val 50000"/>
            </a:avLst>
          </a:prstGeom>
          <a:noFill/>
          <a:ln w="31750" cap="sq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144835" y="5517900"/>
            <a:ext cx="1097960" cy="276015"/>
          </a:xfrm>
          <a:prstGeom prst="roundRect">
            <a:avLst>
              <a:gd name="adj" fmla="val 50000"/>
            </a:avLst>
          </a:prstGeom>
          <a:noFill/>
          <a:ln w="31750" cap="sq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620929" y="2132773"/>
            <a:ext cx="854593" cy="286327"/>
          </a:xfrm>
          <a:prstGeom prst="roundRect">
            <a:avLst>
              <a:gd name="adj" fmla="val 50000"/>
            </a:avLst>
          </a:prstGeom>
          <a:noFill/>
          <a:ln w="31750" cap="sq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620929" y="1638628"/>
            <a:ext cx="1216423" cy="318654"/>
          </a:xfrm>
          <a:prstGeom prst="roundRect">
            <a:avLst>
              <a:gd name="adj" fmla="val 50000"/>
            </a:avLst>
          </a:prstGeom>
          <a:noFill/>
          <a:ln w="31750" cap="sq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13797" y="5244782"/>
            <a:ext cx="304800" cy="2678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357506" y="2358418"/>
            <a:ext cx="304800" cy="2678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11229140" y="2362391"/>
            <a:ext cx="304800" cy="2678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1430743" y="1370773"/>
            <a:ext cx="304800" cy="2678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43210" y="4839116"/>
            <a:ext cx="5877219" cy="440553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1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741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3254" y="-474642"/>
            <a:ext cx="11353800" cy="1690688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ln w="11430"/>
                <a:solidFill>
                  <a:schemeClr val="bg1"/>
                </a:solidFill>
              </a:rPr>
              <a:t>Contents Of The Posterior Fascial Compartment Of The Leg</a:t>
            </a:r>
            <a:endParaRPr lang="en-GB" sz="3200" b="1" i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26709" y="2887389"/>
            <a:ext cx="5400948" cy="3179354"/>
          </a:xfrm>
          <a:prstGeom prst="round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defRPr/>
            </a:pPr>
            <a:r>
              <a:rPr lang="en-US" sz="2400" i="1" dirty="0" smtClean="0">
                <a:solidFill>
                  <a:schemeClr val="accent6"/>
                </a:solidFill>
              </a:rPr>
              <a:t>The deep transverse fascia </a:t>
            </a:r>
            <a:r>
              <a:rPr lang="en-US" sz="2400" dirty="0" smtClean="0">
                <a:solidFill>
                  <a:schemeClr val="tx1"/>
                </a:solidFill>
              </a:rPr>
              <a:t>of the leg is a septum that divides the muscles of the posterior compartment into superficial and deep groups.</a:t>
            </a:r>
          </a:p>
          <a:p>
            <a:pPr marL="381000" indent="-381000">
              <a:defRPr/>
            </a:pPr>
            <a:r>
              <a:rPr lang="en-US" sz="1600" b="1" dirty="0" smtClean="0">
                <a:solidFill>
                  <a:schemeClr val="accent6"/>
                </a:solidFill>
              </a:rPr>
              <a:t>Contents:</a:t>
            </a: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Superficial group of muscles </a:t>
            </a: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Deep group of muscles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Posterior tibial artery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Tibial</a:t>
            </a:r>
            <a:r>
              <a:rPr lang="en-US" sz="2000" dirty="0" smtClean="0">
                <a:solidFill>
                  <a:schemeClr val="tx1"/>
                </a:solidFill>
              </a:rPr>
              <a:t> nerve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3087" y="1216046"/>
            <a:ext cx="4548595" cy="4606632"/>
            <a:chOff x="310788" y="1924934"/>
            <a:chExt cx="4548595" cy="4606632"/>
          </a:xfrm>
        </p:grpSpPr>
        <p:pic>
          <p:nvPicPr>
            <p:cNvPr id="4" name="Picture 5" descr="Untitled-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788" y="1924934"/>
              <a:ext cx="4548595" cy="460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377440" y="5212080"/>
              <a:ext cx="1384663" cy="17768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56263" y="4023360"/>
              <a:ext cx="1045028" cy="18288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9086" y="5185954"/>
              <a:ext cx="757645" cy="47026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28309" y="1414961"/>
            <a:ext cx="5417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Recall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: the leg is divided into 3 compartments (anterior, lateral and posterior) by the interosseous membrane, anterior intermuscular septum and posterior intermuscular septum.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posterior compartment is further divided into 2 groups (superficial and deep).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24402" y="3717244"/>
            <a:ext cx="377371" cy="1886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92174" y="3930716"/>
            <a:ext cx="377371" cy="1886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741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773723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 smtClean="0">
                <a:ln w="11430"/>
                <a:solidFill>
                  <a:schemeClr val="bg1"/>
                </a:solidFill>
              </a:rPr>
              <a:t> Superficial Group 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49336"/>
              </p:ext>
            </p:extLst>
          </p:nvPr>
        </p:nvGraphicFramePr>
        <p:xfrm>
          <a:off x="465605" y="852005"/>
          <a:ext cx="9652000" cy="479322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06216"/>
                <a:gridCol w="2084722"/>
                <a:gridCol w="1888125"/>
                <a:gridCol w="1191770"/>
                <a:gridCol w="2881167"/>
              </a:tblGrid>
              <a:tr h="477529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Muscle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Origin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Insertion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Nerve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Action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74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Gastrocnemius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i="0" u="sng" dirty="0">
                          <a:latin typeface="+mn-lt"/>
                        </a:rPr>
                        <a:t>Lateral </a:t>
                      </a:r>
                      <a:r>
                        <a:rPr lang="en-US" sz="1600" i="0" u="sng" dirty="0" smtClean="0">
                          <a:latin typeface="+mn-lt"/>
                        </a:rPr>
                        <a:t>head</a:t>
                      </a:r>
                      <a:r>
                        <a:rPr lang="en-US" sz="1600" dirty="0" smtClean="0">
                          <a:latin typeface="+mn-lt"/>
                        </a:rPr>
                        <a:t>: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from </a:t>
                      </a:r>
                      <a:r>
                        <a:rPr lang="en-US" sz="1600" dirty="0">
                          <a:latin typeface="+mn-lt"/>
                        </a:rPr>
                        <a:t>lateral condyle of </a:t>
                      </a:r>
                      <a:r>
                        <a:rPr lang="en-US" sz="1600" dirty="0" smtClean="0">
                          <a:latin typeface="+mn-lt"/>
                        </a:rPr>
                        <a:t>femur.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u="sng" dirty="0" smtClean="0">
                          <a:latin typeface="+mn-lt"/>
                        </a:rPr>
                        <a:t>Medial head</a:t>
                      </a:r>
                      <a:r>
                        <a:rPr lang="en-US" sz="1600" dirty="0" smtClean="0">
                          <a:latin typeface="+mn-lt"/>
                        </a:rPr>
                        <a:t>: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from </a:t>
                      </a:r>
                      <a:r>
                        <a:rPr lang="en-US" sz="1600" dirty="0">
                          <a:latin typeface="+mn-lt"/>
                        </a:rPr>
                        <a:t>above medial </a:t>
                      </a:r>
                      <a:r>
                        <a:rPr lang="en-US" sz="1600" dirty="0" smtClean="0">
                          <a:latin typeface="+mn-lt"/>
                        </a:rPr>
                        <a:t>condyle.</a:t>
                      </a:r>
                      <a:endParaRPr lang="en-US" sz="16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Posterior surface </a:t>
                      </a:r>
                      <a:r>
                        <a:rPr lang="en-US" sz="1600" dirty="0">
                          <a:latin typeface="+mn-lt"/>
                        </a:rPr>
                        <a:t>of </a:t>
                      </a:r>
                      <a:r>
                        <a:rPr lang="en-US" sz="1600" dirty="0" smtClean="0">
                          <a:latin typeface="+mn-lt"/>
                        </a:rPr>
                        <a:t>calcaneum via     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tendo calcaneus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Tibial </a:t>
                      </a:r>
                      <a:r>
                        <a:rPr lang="en-US" sz="1600" dirty="0" smtClean="0">
                          <a:latin typeface="+mn-lt"/>
                        </a:rPr>
                        <a:t>nerve</a:t>
                      </a:r>
                      <a:endParaRPr lang="en-US" sz="16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Plantar </a:t>
                      </a:r>
                      <a:r>
                        <a:rPr lang="en-US" sz="1600" dirty="0" smtClean="0">
                          <a:latin typeface="+mn-lt"/>
                        </a:rPr>
                        <a:t>flexion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</a:rPr>
                        <a:t>at </a:t>
                      </a:r>
                      <a:r>
                        <a:rPr lang="en-US" sz="1600" dirty="0">
                          <a:latin typeface="+mn-lt"/>
                        </a:rPr>
                        <a:t>ankle </a:t>
                      </a:r>
                      <a:r>
                        <a:rPr lang="en-US" sz="1600" dirty="0" smtClean="0">
                          <a:latin typeface="+mn-lt"/>
                        </a:rPr>
                        <a:t>joint. </a:t>
                      </a:r>
                    </a:p>
                    <a:p>
                      <a:pPr marL="174625" marR="0" indent="-1746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flexes </a:t>
                      </a:r>
                      <a:r>
                        <a:rPr lang="en-US" sz="1600" dirty="0">
                          <a:latin typeface="+mn-lt"/>
                        </a:rPr>
                        <a:t>knee </a:t>
                      </a:r>
                      <a:r>
                        <a:rPr lang="en-US" sz="1600" dirty="0" smtClean="0">
                          <a:latin typeface="+mn-lt"/>
                        </a:rPr>
                        <a:t>joint.</a:t>
                      </a:r>
                      <a:endParaRPr lang="en-US" sz="1600" dirty="0">
                        <a:solidFill>
                          <a:srgbClr val="66FF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676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Soleus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Shafts of </a:t>
                      </a:r>
                      <a:r>
                        <a:rPr lang="en-US" sz="1600" dirty="0" smtClean="0">
                          <a:latin typeface="+mn-lt"/>
                        </a:rPr>
                        <a:t>tibia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(soleal line) </a:t>
                      </a:r>
                      <a:r>
                        <a:rPr lang="en-US" sz="1600" dirty="0">
                          <a:latin typeface="+mn-lt"/>
                        </a:rPr>
                        <a:t>and </a:t>
                      </a:r>
                      <a:r>
                        <a:rPr lang="en-US" sz="1600" dirty="0" smtClean="0">
                          <a:latin typeface="+mn-lt"/>
                        </a:rPr>
                        <a:t>fibula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Together with gastrocnemius and plantaris is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+mn-lt"/>
                        </a:rPr>
                        <a:t>powerful plantar flexor of ankle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joint</a:t>
                      </a:r>
                      <a:r>
                        <a:rPr lang="en-US" sz="1600" dirty="0" smtClean="0">
                          <a:latin typeface="+mn-lt"/>
                        </a:rPr>
                        <a:t>.</a:t>
                      </a:r>
                    </a:p>
                    <a:p>
                      <a:pPr marL="174625" marR="0" indent="-1746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provides </a:t>
                      </a:r>
                      <a:r>
                        <a:rPr lang="en-US" sz="1600" dirty="0">
                          <a:latin typeface="+mn-lt"/>
                        </a:rPr>
                        <a:t>main propulsive force in walking and running</a:t>
                      </a:r>
                      <a:endParaRPr lang="en-US" sz="1600" dirty="0">
                        <a:solidFill>
                          <a:srgbClr val="66FF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435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Plantaris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 a very thin muscle ,some people may not have it )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Lateral supracondylar ridge of femur</a:t>
                      </a:r>
                      <a:endParaRPr lang="en-US" sz="16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Posterior surface of </a:t>
                      </a:r>
                      <a:r>
                        <a:rPr lang="en-US" sz="1600" dirty="0" smtClean="0">
                          <a:latin typeface="+mn-lt"/>
                        </a:rPr>
                        <a:t>calcaneum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endParaRPr lang="en-US" sz="16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Plantar flexion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</a:rPr>
                        <a:t>at ankle joint. </a:t>
                      </a:r>
                    </a:p>
                    <a:p>
                      <a:pPr marL="174625" marR="0" indent="-1746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flexes knee joint.</a:t>
                      </a:r>
                      <a:endParaRPr lang="en-US" sz="1600" dirty="0" smtClean="0">
                        <a:solidFill>
                          <a:srgbClr val="66FF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66FF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80891" marR="80891" marT="80892" marB="80892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82" y="923027"/>
            <a:ext cx="1969185" cy="49429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68951" y="5443268"/>
            <a:ext cx="1492370" cy="3450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2" y="5788325"/>
            <a:ext cx="2309484" cy="10006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296" y="5756138"/>
            <a:ext cx="2311881" cy="1000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1748" y="5888547"/>
            <a:ext cx="1666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Remember *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4641117" y="5859723"/>
            <a:ext cx="1664785" cy="7936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Plantarflexion: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Flexion of the ankle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76988" y="6256538"/>
            <a:ext cx="664129" cy="47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59833" y="5859723"/>
            <a:ext cx="1664785" cy="7936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Dorsiflexion: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Extension of the ankle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  <a:endCxn id="16" idx="1"/>
          </p:cNvCxnSpPr>
          <p:nvPr/>
        </p:nvCxnSpPr>
        <p:spPr>
          <a:xfrm>
            <a:off x="8724618" y="6256538"/>
            <a:ext cx="67767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3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12192000" cy="516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9811656" y="885370"/>
            <a:ext cx="22787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9913257" y="1254702"/>
            <a:ext cx="1335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42" y="2619631"/>
            <a:ext cx="2585356" cy="38900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42" y="741405"/>
            <a:ext cx="2585356" cy="18354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مربع نص 9"/>
          <p:cNvSpPr txBox="1"/>
          <p:nvPr/>
        </p:nvSpPr>
        <p:spPr>
          <a:xfrm>
            <a:off x="8663215" y="885370"/>
            <a:ext cx="553998" cy="5413829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+mn-lt"/>
              </a:rPr>
              <a:t>They </a:t>
            </a:r>
            <a:r>
              <a:rPr lang="en-US" sz="2400" b="1" u="sng" dirty="0">
                <a:solidFill>
                  <a:schemeClr val="tx1"/>
                </a:solidFill>
                <a:latin typeface="+mn-lt"/>
              </a:rPr>
              <a:t>are all supplied by the </a:t>
            </a:r>
            <a:r>
              <a:rPr lang="en-US" sz="2400" b="1" u="sng" dirty="0">
                <a:solidFill>
                  <a:srgbClr val="FF0000"/>
                </a:solidFill>
                <a:latin typeface="+mn-lt"/>
              </a:rPr>
              <a:t>tibial</a:t>
            </a:r>
            <a:r>
              <a:rPr lang="en-US" sz="2400" b="1" u="sng" dirty="0">
                <a:solidFill>
                  <a:schemeClr val="tx1"/>
                </a:solidFill>
                <a:latin typeface="+mn-lt"/>
              </a:rPr>
              <a:t> nerve</a:t>
            </a:r>
            <a:endParaRPr lang="ar-SA" sz="24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504027" y="6527967"/>
            <a:ext cx="37301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>
                <a:latin typeface="+mn-lt"/>
              </a:rPr>
              <a:t>PF* : -</a:t>
            </a:r>
            <a:r>
              <a:rPr lang="en-US" sz="1600" u="sng" dirty="0">
                <a:latin typeface="+mn-lt"/>
              </a:rPr>
              <a:t>Plantar Flexes </a:t>
            </a:r>
            <a:r>
              <a:rPr lang="en-US" sz="1600" dirty="0">
                <a:latin typeface="+mn-lt"/>
              </a:rPr>
              <a:t>foot at ankle joint.</a:t>
            </a:r>
            <a:endParaRPr lang="ar-SA" sz="1600" dirty="0">
              <a:latin typeface="+mn-lt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151085" y="-70879"/>
            <a:ext cx="72571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Deep Group</a:t>
            </a:r>
            <a:endParaRPr lang="ar-SA" sz="3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12352"/>
              </p:ext>
            </p:extLst>
          </p:nvPr>
        </p:nvGraphicFramePr>
        <p:xfrm>
          <a:off x="362856" y="635425"/>
          <a:ext cx="8300356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113"/>
                <a:gridCol w="716824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Popliteus </a:t>
                      </a:r>
                      <a:endParaRPr lang="en-GB" dirty="0" smtClean="0"/>
                    </a:p>
                    <a:p>
                      <a:pPr algn="l" rtl="0"/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dirty="0" smtClean="0">
                          <a:latin typeface="+mn-lt"/>
                        </a:rPr>
                        <a:t>Origin :       groove on lateral surface of lateral condyle of femur          </a:t>
                      </a:r>
                    </a:p>
                    <a:p>
                      <a:pPr marL="1030288" lvl="0" indent="0" algn="l" rtl="0"/>
                      <a:r>
                        <a:rPr lang="en-US" sz="1800" dirty="0" smtClean="0">
                          <a:latin typeface="+mn-lt"/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Intracapsular</a:t>
                      </a:r>
                      <a:r>
                        <a:rPr lang="en-US" sz="1800" dirty="0" smtClean="0">
                          <a:latin typeface="+mn-lt"/>
                        </a:rPr>
                        <a:t>).</a:t>
                      </a:r>
                      <a:endParaRPr lang="ar-SA" sz="1800" dirty="0" smtClean="0">
                        <a:latin typeface="+mn-lt"/>
                      </a:endParaRPr>
                    </a:p>
                    <a:p>
                      <a:pPr lvl="0" algn="l" rtl="0"/>
                      <a:r>
                        <a:rPr lang="en-US" sz="1800" dirty="0" smtClean="0">
                          <a:latin typeface="+mn-lt"/>
                        </a:rPr>
                        <a:t>Insertion :  Posterior surface of tibia </a:t>
                      </a:r>
                      <a:r>
                        <a:rPr lang="en-US" sz="1800" b="1" dirty="0" smtClean="0">
                          <a:latin typeface="+mn-lt"/>
                        </a:rPr>
                        <a:t>above </a:t>
                      </a:r>
                      <a:r>
                        <a:rPr lang="en-US" sz="1800" b="1" dirty="0" err="1" smtClean="0">
                          <a:latin typeface="+mn-lt"/>
                        </a:rPr>
                        <a:t>soleal</a:t>
                      </a:r>
                      <a:r>
                        <a:rPr lang="en-US" sz="1800" b="1" dirty="0" smtClean="0">
                          <a:latin typeface="+mn-lt"/>
                        </a:rPr>
                        <a:t> line</a:t>
                      </a:r>
                      <a:r>
                        <a:rPr lang="en-US" sz="1800" dirty="0" smtClean="0">
                          <a:latin typeface="+mn-lt"/>
                        </a:rPr>
                        <a:t>.</a:t>
                      </a:r>
                      <a:endParaRPr lang="ar-SA" sz="1800" dirty="0" smtClean="0">
                        <a:latin typeface="+mn-lt"/>
                      </a:endParaRPr>
                    </a:p>
                    <a:p>
                      <a:pPr lvl="0" algn="l" rtl="0"/>
                      <a:r>
                        <a:rPr lang="en-US" sz="1800" dirty="0" smtClean="0">
                          <a:latin typeface="+mn-lt"/>
                        </a:rPr>
                        <a:t>Action :      flexes the knee and </a:t>
                      </a:r>
                      <a:r>
                        <a:rPr lang="en-US" sz="1800" b="1" u="sng" dirty="0" smtClean="0">
                          <a:latin typeface="+mn-lt"/>
                        </a:rPr>
                        <a:t>Unlocks knee joint </a:t>
                      </a:r>
                      <a:r>
                        <a:rPr lang="en-US" sz="1800" dirty="0" smtClean="0">
                          <a:latin typeface="+mn-lt"/>
                        </a:rPr>
                        <a:t>by </a:t>
                      </a:r>
                      <a:r>
                        <a:rPr lang="en-US" sz="1800" b="1" dirty="0" smtClean="0">
                          <a:latin typeface="+mn-lt"/>
                        </a:rPr>
                        <a:t>lateral rotation </a:t>
                      </a:r>
                      <a:r>
                        <a:rPr lang="en-US" sz="1800" dirty="0" smtClean="0">
                          <a:latin typeface="+mn-lt"/>
                        </a:rPr>
                        <a:t>of   </a:t>
                      </a:r>
                    </a:p>
                    <a:p>
                      <a:pPr marL="1030288" lvl="0" indent="0" algn="l" rtl="0"/>
                      <a:r>
                        <a:rPr lang="en-US" sz="1800" dirty="0" smtClean="0">
                          <a:latin typeface="+mn-lt"/>
                        </a:rPr>
                        <a:t>femur on tibia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(or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 slight medial rotation of leg which accompanies the flexion)</a:t>
                      </a:r>
                      <a:endParaRPr lang="ar-SA" sz="1800" dirty="0" smtClean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56450"/>
              </p:ext>
            </p:extLst>
          </p:nvPr>
        </p:nvGraphicFramePr>
        <p:xfrm>
          <a:off x="362856" y="2516679"/>
          <a:ext cx="830035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085"/>
                <a:gridCol w="7197271"/>
              </a:tblGrid>
              <a:tr h="370840"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1800" dirty="0" smtClean="0">
                          <a:latin typeface="+mn-lt"/>
                        </a:rPr>
                        <a:t>Flexor </a:t>
                      </a:r>
                      <a:r>
                        <a:rPr lang="en-US" sz="1800" dirty="0" err="1" smtClean="0">
                          <a:latin typeface="+mn-lt"/>
                        </a:rPr>
                        <a:t>digitorum</a:t>
                      </a:r>
                      <a:r>
                        <a:rPr lang="en-US" sz="1800" dirty="0" smtClean="0">
                          <a:latin typeface="+mn-lt"/>
                        </a:rPr>
                        <a:t> longus </a:t>
                      </a:r>
                      <a:endParaRPr lang="ar-SA" sz="1800" dirty="0" smtClean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dirty="0" smtClean="0">
                          <a:latin typeface="+mn-lt"/>
                        </a:rPr>
                        <a:t>Origin :     </a:t>
                      </a:r>
                      <a:r>
                        <a:rPr lang="en-US" sz="16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Posterior surface of shaft of </a:t>
                      </a:r>
                      <a:r>
                        <a:rPr lang="en-US" sz="1600" b="1" i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tibia</a:t>
                      </a:r>
                      <a:r>
                        <a:rPr lang="en-US" sz="1800" b="1" i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.</a:t>
                      </a:r>
                      <a:endParaRPr lang="ar-SA" sz="1800" b="1" i="1" dirty="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lvl="0" algn="l" rtl="0"/>
                      <a:r>
                        <a:rPr lang="en-US" sz="1600" dirty="0" smtClean="0">
                          <a:latin typeface="+mn-lt"/>
                        </a:rPr>
                        <a:t>Insertion :  Bases of distal phalanges of lateral 4 toes</a:t>
                      </a:r>
                      <a:r>
                        <a:rPr lang="en-US" sz="1800" dirty="0" smtClean="0">
                          <a:latin typeface="+mn-lt"/>
                        </a:rPr>
                        <a:t>.</a:t>
                      </a:r>
                      <a:endParaRPr lang="ar-SA" sz="1800" dirty="0" smtClean="0">
                        <a:latin typeface="+mn-lt"/>
                      </a:endParaRPr>
                    </a:p>
                    <a:p>
                      <a:pPr lvl="0" algn="l" rtl="0"/>
                      <a:r>
                        <a:rPr lang="en-US" sz="1800" dirty="0" smtClean="0">
                          <a:latin typeface="+mn-lt"/>
                        </a:rPr>
                        <a:t>Action :    Flexes phalanges of lateral 4 toes and </a:t>
                      </a:r>
                      <a:r>
                        <a:rPr lang="en-US" sz="18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PF*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. 		      	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Supports medial and lateral longitudinal arches</a:t>
                      </a:r>
                      <a:endParaRPr lang="ar-SA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90725"/>
              </p:ext>
            </p:extLst>
          </p:nvPr>
        </p:nvGraphicFramePr>
        <p:xfrm>
          <a:off x="362856" y="5181907"/>
          <a:ext cx="830035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4056"/>
                <a:gridCol w="722630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Tibialis Posterior </a:t>
                      </a:r>
                      <a:endParaRPr lang="ar-SA" sz="1800" dirty="0" smtClean="0">
                        <a:latin typeface="+mn-lt"/>
                      </a:endParaRPr>
                    </a:p>
                    <a:p>
                      <a:pPr lvl="0" rtl="1"/>
                      <a:endParaRPr lang="ar-SA" sz="18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kern="1200" dirty="0" smtClean="0">
                          <a:latin typeface="+mn-lt"/>
                        </a:rPr>
                        <a:t>Origin :       </a:t>
                      </a:r>
                      <a:r>
                        <a:rPr lang="en-US" sz="1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Posterior surface of tibia </a:t>
                      </a:r>
                      <a:r>
                        <a:rPr lang="en-US" sz="1800" kern="1200" dirty="0" smtClean="0">
                          <a:latin typeface="+mn-lt"/>
                        </a:rPr>
                        <a:t>&amp; </a:t>
                      </a: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fibula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interosseous membrane. </a:t>
                      </a:r>
                      <a:endParaRPr lang="ar-SA" sz="1800" kern="1200" dirty="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lvl="0" algn="l" rtl="0"/>
                      <a:r>
                        <a:rPr lang="en-US" sz="1800" kern="1200" dirty="0" smtClean="0">
                          <a:latin typeface="+mn-lt"/>
                        </a:rPr>
                        <a:t>Insertion :  Tuberosity of navicular bone and</a:t>
                      </a:r>
                      <a:r>
                        <a:rPr lang="ar-SA" sz="1800" kern="1200" dirty="0" smtClean="0">
                          <a:latin typeface="+mn-lt"/>
                        </a:rPr>
                        <a:t> </a:t>
                      </a:r>
                      <a:r>
                        <a:rPr lang="en-US" sz="1800" kern="1200" dirty="0" smtClean="0">
                          <a:latin typeface="+mn-lt"/>
                        </a:rPr>
                        <a:t>All tarsal bones </a:t>
                      </a: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except talus</a:t>
                      </a:r>
                      <a:r>
                        <a:rPr lang="en-US" sz="1800" kern="1200" dirty="0" smtClean="0">
                          <a:latin typeface="+mn-lt"/>
                        </a:rPr>
                        <a:t>.</a:t>
                      </a:r>
                      <a:endParaRPr lang="ar-SA" sz="1800" kern="1200" dirty="0" smtClean="0">
                        <a:latin typeface="+mn-lt"/>
                      </a:endParaRPr>
                    </a:p>
                    <a:p>
                      <a:pPr lvl="0" algn="l" rtl="0"/>
                      <a:r>
                        <a:rPr lang="en-US" sz="1800" kern="1200" dirty="0" smtClean="0">
                          <a:latin typeface="+mn-lt"/>
                        </a:rPr>
                        <a:t>Action :      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inverts foot</a:t>
                      </a:r>
                      <a:r>
                        <a:rPr lang="en-US" sz="1800" kern="1200" dirty="0" smtClean="0">
                          <a:solidFill>
                            <a:srgbClr val="66FF33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at subtalar and transverse tarsal joints and </a:t>
                      </a:r>
                      <a:r>
                        <a:rPr lang="en-US" sz="1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PF*</a:t>
                      </a:r>
                      <a:r>
                        <a:rPr lang="en-US" sz="1800" b="1" kern="1200" dirty="0" smtClean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. 	 </a:t>
                      </a:r>
                      <a:r>
                        <a:rPr lang="en-US" sz="1800" b="1" kern="1200" baseline="0" dirty="0" smtClean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supports medial longitudinal arch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6174"/>
              </p:ext>
            </p:extLst>
          </p:nvPr>
        </p:nvGraphicFramePr>
        <p:xfrm>
          <a:off x="362856" y="3849293"/>
          <a:ext cx="830035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085"/>
                <a:gridCol w="7197271"/>
              </a:tblGrid>
              <a:tr h="370840"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1800" dirty="0" smtClean="0">
                          <a:latin typeface="+mn-lt"/>
                        </a:rPr>
                        <a:t>Flexor </a:t>
                      </a:r>
                      <a:r>
                        <a:rPr lang="en-US" sz="1800" dirty="0" err="1" smtClean="0">
                          <a:latin typeface="+mn-lt"/>
                        </a:rPr>
                        <a:t>hallucis</a:t>
                      </a:r>
                      <a:r>
                        <a:rPr lang="en-US" sz="1800" dirty="0" smtClean="0">
                          <a:latin typeface="+mn-lt"/>
                        </a:rPr>
                        <a:t> longus</a:t>
                      </a:r>
                      <a:endParaRPr lang="ar-SA" sz="18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kern="1200" dirty="0" smtClean="0">
                          <a:latin typeface="+mn-lt"/>
                        </a:rPr>
                        <a:t>Origin :       </a:t>
                      </a:r>
                      <a:r>
                        <a:rPr lang="en-US" sz="1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Posterior surface of shaft of </a:t>
                      </a:r>
                      <a:r>
                        <a:rPr lang="en-US" sz="1800" b="1" i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fibula</a:t>
                      </a:r>
                      <a:r>
                        <a:rPr lang="en-US" sz="1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ar-SA" sz="1800" b="1" kern="120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rtl="0"/>
                      <a:r>
                        <a:rPr lang="en-US" sz="1800" kern="1200" dirty="0" smtClean="0">
                          <a:latin typeface="+mn-lt"/>
                        </a:rPr>
                        <a:t>Insertion :  Base of distal phalanx of big toe.</a:t>
                      </a:r>
                      <a:endParaRPr lang="ar-SA" sz="1800" kern="1200" dirty="0" smtClean="0">
                        <a:latin typeface="+mn-lt"/>
                      </a:endParaRPr>
                    </a:p>
                    <a:p>
                      <a:pPr lvl="0" algn="l" rtl="0"/>
                      <a:r>
                        <a:rPr lang="en-US" sz="1800" kern="1200" dirty="0" smtClean="0">
                          <a:latin typeface="+mn-lt"/>
                        </a:rPr>
                        <a:t>Action :      Flexes phalanx of big toe and </a:t>
                      </a:r>
                      <a:r>
                        <a:rPr lang="en-US" sz="1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PF*.  			    	</a:t>
                      </a:r>
                      <a:r>
                        <a:rPr lang="en-US" sz="1800" b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upports medial longitudinal arch</a:t>
                      </a:r>
                      <a:endParaRPr lang="ar-SA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125" y="1093107"/>
            <a:ext cx="723106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64910" y="1093107"/>
            <a:ext cx="379492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65943" y="53125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Superficial Group</a:t>
            </a:r>
            <a:endParaRPr lang="en-GB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2571" y="531259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Deep Group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3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429"/>
            <a:ext cx="4376291" cy="34710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3688"/>
            <a:ext cx="12192000" cy="741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8145" y="33848"/>
            <a:ext cx="935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1430"/>
                <a:solidFill>
                  <a:schemeClr val="bg1"/>
                </a:solidFill>
                <a:latin typeface="+mj-lt"/>
              </a:rPr>
              <a:t>Posterior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latin typeface="+mj-lt"/>
              </a:rPr>
              <a:t>Tibial</a:t>
            </a:r>
            <a:r>
              <a:rPr lang="en-US" sz="3600" b="1" dirty="0" smtClean="0">
                <a:ln w="11430"/>
                <a:solidFill>
                  <a:schemeClr val="bg1"/>
                </a:solidFill>
                <a:latin typeface="+mj-lt"/>
              </a:rPr>
              <a:t> Artery And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latin typeface="+mj-lt"/>
              </a:rPr>
              <a:t>Tibial</a:t>
            </a:r>
            <a:r>
              <a:rPr lang="en-US" sz="3600" b="1" dirty="0" smtClean="0">
                <a:ln w="11430"/>
                <a:solidFill>
                  <a:schemeClr val="bg1"/>
                </a:solidFill>
                <a:latin typeface="+mj-lt"/>
              </a:rPr>
              <a:t> Nerve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F66122-006-f084"/>
          <p:cNvPicPr>
            <a:picLocks noChangeAspect="1" noChangeArrowheads="1"/>
          </p:cNvPicPr>
          <p:nvPr/>
        </p:nvPicPr>
        <p:blipFill>
          <a:blip r:embed="rId4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"/>
          <a:stretch>
            <a:fillRect/>
          </a:stretch>
        </p:blipFill>
        <p:spPr>
          <a:xfrm>
            <a:off x="8443914" y="818256"/>
            <a:ext cx="3273426" cy="5570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914" y="2028823"/>
            <a:ext cx="6569868" cy="30777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ea typeface="ＭＳ Ｐゴシック" charset="-128"/>
              </a:rPr>
              <a:t>Posterior tibial artery is one of the terminal branches of the </a:t>
            </a:r>
            <a:r>
              <a:rPr lang="en-US" altLang="en-US" b="1" u="sng" dirty="0" smtClean="0">
                <a:ea typeface="ＭＳ Ｐゴシック" charset="-128"/>
              </a:rPr>
              <a:t>popliteal artery.</a:t>
            </a:r>
            <a:endParaRPr lang="en-US" altLang="en-US" b="1" u="sng" dirty="0">
              <a:ea typeface="ＭＳ Ｐゴシック" charset="-128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8810625" y="4117975"/>
            <a:ext cx="914400" cy="252412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10286208" y="1857343"/>
            <a:ext cx="854075" cy="242887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81148" y="2257167"/>
            <a:ext cx="7229477" cy="1914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1"/>
          </p:cNvCxnSpPr>
          <p:nvPr/>
        </p:nvCxnSpPr>
        <p:spPr>
          <a:xfrm flipV="1">
            <a:off x="6806407" y="1978787"/>
            <a:ext cx="3479801" cy="258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05200" y="4400036"/>
            <a:ext cx="4017196" cy="156966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The </a:t>
            </a:r>
            <a:r>
              <a:rPr lang="en-US" sz="1600" b="1" dirty="0" smtClean="0">
                <a:solidFill>
                  <a:schemeClr val="accent6"/>
                </a:solidFill>
                <a:latin typeface="+mn-lt"/>
              </a:rPr>
              <a:t>tibial nerve </a:t>
            </a:r>
            <a:r>
              <a:rPr lang="en-US" sz="1600" dirty="0" smtClean="0">
                <a:latin typeface="+mn-lt"/>
              </a:rPr>
              <a:t>is the </a:t>
            </a:r>
            <a:r>
              <a:rPr lang="en-US" sz="1600" dirty="0">
                <a:latin typeface="+mn-lt"/>
              </a:rPr>
              <a:t>larger terminal branch of the sciatic nerve in the lower third of the back of the thigh.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en-US" sz="1600" dirty="0">
                <a:latin typeface="+mn-lt"/>
              </a:rPr>
              <a:t>it supply the Muscles of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posterior compartment of leg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1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A15203-0B52-4DEE-9B55-0B2C9E1B219F}" vid="{CB135D82-6777-4E67-92B9-A77662C7A83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402</TotalTime>
  <Words>1715</Words>
  <Application>Microsoft Macintosh PowerPoint</Application>
  <PresentationFormat>Widescreen</PresentationFormat>
  <Paragraphs>329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Abadi MT Condensed Extra Bold</vt:lpstr>
      <vt:lpstr>Calibri</vt:lpstr>
      <vt:lpstr>Calibri Light</vt:lpstr>
      <vt:lpstr>Courier New</vt:lpstr>
      <vt:lpstr>Ebrima</vt:lpstr>
      <vt:lpstr>MS PGothic</vt:lpstr>
      <vt:lpstr>ＭＳ Ｐゴシック</vt:lpstr>
      <vt:lpstr>Times New Roman</vt:lpstr>
      <vt:lpstr>Wingdings</vt:lpstr>
      <vt:lpstr>Arial</vt:lpstr>
      <vt:lpstr>Office Theme</vt:lpstr>
      <vt:lpstr>Popliteal Fossa, Posterior Compartment of leg &amp; Sole of foot</vt:lpstr>
      <vt:lpstr>Objectives</vt:lpstr>
      <vt:lpstr>   Popliteal Fossa</vt:lpstr>
      <vt:lpstr>PowerPoint Presentation</vt:lpstr>
      <vt:lpstr>Contents Of The Posterior Fascial Compartment Of The Leg</vt:lpstr>
      <vt:lpstr> Superficial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MCQs</vt:lpstr>
      <vt:lpstr>SAQs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spain</dc:title>
  <dc:creator>abdulaziz abdullah</dc:creator>
  <cp:lastModifiedBy>nawafrocks@gmail.com</cp:lastModifiedBy>
  <cp:revision>69</cp:revision>
  <dcterms:created xsi:type="dcterms:W3CDTF">2016-12-18T12:46:20Z</dcterms:created>
  <dcterms:modified xsi:type="dcterms:W3CDTF">2017-01-17T18:18:25Z</dcterms:modified>
</cp:coreProperties>
</file>