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0"/>
  </p:notesMasterIdLst>
  <p:sldIdLst>
    <p:sldId id="256" r:id="rId2"/>
    <p:sldId id="272" r:id="rId3"/>
    <p:sldId id="273" r:id="rId4"/>
    <p:sldId id="275" r:id="rId5"/>
    <p:sldId id="276" r:id="rId6"/>
    <p:sldId id="290" r:id="rId7"/>
    <p:sldId id="278" r:id="rId8"/>
    <p:sldId id="277" r:id="rId9"/>
    <p:sldId id="279" r:id="rId10"/>
    <p:sldId id="280" r:id="rId11"/>
    <p:sldId id="281" r:id="rId12"/>
    <p:sldId id="284" r:id="rId13"/>
    <p:sldId id="285" r:id="rId14"/>
    <p:sldId id="286" r:id="rId15"/>
    <p:sldId id="287" r:id="rId16"/>
    <p:sldId id="289" r:id="rId17"/>
    <p:sldId id="288" r:id="rId18"/>
    <p:sldId id="270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BBF26"/>
    <a:srgbClr val="D7FF3A"/>
    <a:srgbClr val="21FE60"/>
    <a:srgbClr val="F439D8"/>
    <a:srgbClr val="1EF9FF"/>
    <a:srgbClr val="99CC00"/>
    <a:srgbClr val="FF0066"/>
    <a:srgbClr val="506AC8"/>
    <a:srgbClr val="8D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703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81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76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56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93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35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22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79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68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60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29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238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40VDDhoTo3PgOLIvTXFmLpQ1NNY7bZ5aGvCMcmnAirs/edit?usp=shar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47650" y="5220271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Frontal, Lateral compartment of Leg and Dorsum of Foot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62574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62574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2" y="2256891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6" y="488667"/>
            <a:ext cx="1835935" cy="1862353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057" y="3895468"/>
            <a:ext cx="1725771" cy="14367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1499" y="6486787"/>
            <a:ext cx="124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hlinkClick r:id="rId8"/>
              </a:rPr>
              <a:t>Editing File</a:t>
            </a:r>
            <a:endParaRPr lang="en-GB" sz="18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dirty="0"/>
              <a:t>Structures Passing </a:t>
            </a:r>
            <a:r>
              <a:rPr lang="en" sz="3200" b="1" dirty="0"/>
              <a:t>Deep</a:t>
            </a:r>
            <a:r>
              <a:rPr lang="en" sz="3200" dirty="0"/>
              <a:t> to Extensor Retinaculum: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15600" y="1434667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" sz="2400" b="1" i="1" dirty="0">
                <a:solidFill>
                  <a:srgbClr val="FF0000"/>
                </a:solidFill>
              </a:rPr>
              <a:t>From medial to lateral</a:t>
            </a:r>
            <a:r>
              <a:rPr lang="en" sz="2400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en" sz="2400" u="sng" dirty="0">
                <a:solidFill>
                  <a:srgbClr val="000000"/>
                </a:solidFill>
              </a:rPr>
              <a:t>T</a:t>
            </a:r>
            <a:r>
              <a:rPr lang="en" sz="2400" dirty="0">
                <a:solidFill>
                  <a:srgbClr val="000000"/>
                </a:solidFill>
              </a:rPr>
              <a:t>om </a:t>
            </a:r>
            <a:r>
              <a:rPr lang="en" sz="2400" u="sng" dirty="0">
                <a:solidFill>
                  <a:srgbClr val="000000"/>
                </a:solidFill>
              </a:rPr>
              <a:t>H</a:t>
            </a:r>
            <a:r>
              <a:rPr lang="en" sz="2400" dirty="0">
                <a:solidFill>
                  <a:srgbClr val="000000"/>
                </a:solidFill>
              </a:rPr>
              <a:t>as a </a:t>
            </a:r>
            <a:r>
              <a:rPr lang="en" sz="2400" u="sng" dirty="0">
                <a:solidFill>
                  <a:srgbClr val="000000"/>
                </a:solidFill>
              </a:rPr>
              <a:t>V</a:t>
            </a:r>
            <a:r>
              <a:rPr lang="en" sz="2400" dirty="0">
                <a:solidFill>
                  <a:srgbClr val="000000"/>
                </a:solidFill>
              </a:rPr>
              <a:t>ery </a:t>
            </a:r>
            <a:r>
              <a:rPr lang="en" sz="2400" u="sng" dirty="0">
                <a:solidFill>
                  <a:srgbClr val="000000"/>
                </a:solidFill>
              </a:rPr>
              <a:t>N</a:t>
            </a:r>
            <a:r>
              <a:rPr lang="en" sz="2400" dirty="0">
                <a:solidFill>
                  <a:srgbClr val="000000"/>
                </a:solidFill>
              </a:rPr>
              <a:t>ice </a:t>
            </a:r>
            <a:r>
              <a:rPr lang="en" sz="2400" u="sng" dirty="0">
                <a:solidFill>
                  <a:srgbClr val="000000"/>
                </a:solidFill>
              </a:rPr>
              <a:t>D</a:t>
            </a:r>
            <a:r>
              <a:rPr lang="en" sz="2400" dirty="0">
                <a:solidFill>
                  <a:srgbClr val="000000"/>
                </a:solidFill>
              </a:rPr>
              <a:t>og &amp; </a:t>
            </a:r>
            <a:r>
              <a:rPr lang="en" sz="2400" u="sng" dirty="0">
                <a:solidFill>
                  <a:srgbClr val="000000"/>
                </a:solidFill>
              </a:rPr>
              <a:t>P</a:t>
            </a:r>
            <a:r>
              <a:rPr lang="en" sz="2400" dirty="0">
                <a:solidFill>
                  <a:srgbClr val="000000"/>
                </a:solidFill>
              </a:rPr>
              <a:t>igeon</a:t>
            </a:r>
          </a:p>
          <a:p>
            <a:pPr>
              <a:lnSpc>
                <a:spcPct val="100000"/>
              </a:lnSpc>
              <a:buNone/>
            </a:pPr>
            <a:r>
              <a:rPr lang="en" sz="2400" dirty="0">
                <a:solidFill>
                  <a:srgbClr val="000000"/>
                </a:solidFill>
              </a:rPr>
              <a:t>1- </a:t>
            </a:r>
            <a:r>
              <a:rPr lang="en" sz="2400" b="1" dirty="0">
                <a:solidFill>
                  <a:srgbClr val="000000"/>
                </a:solidFill>
              </a:rPr>
              <a:t>Tibialis</a:t>
            </a:r>
            <a:r>
              <a:rPr lang="en" sz="2400" dirty="0">
                <a:solidFill>
                  <a:srgbClr val="000000"/>
                </a:solidFill>
              </a:rPr>
              <a:t> anterior </a:t>
            </a:r>
          </a:p>
          <a:p>
            <a:pPr>
              <a:lnSpc>
                <a:spcPct val="100000"/>
              </a:lnSpc>
              <a:buNone/>
            </a:pPr>
            <a:r>
              <a:rPr lang="en" sz="2400" dirty="0">
                <a:solidFill>
                  <a:srgbClr val="000000"/>
                </a:solidFill>
              </a:rPr>
              <a:t>2- Extensor </a:t>
            </a:r>
            <a:r>
              <a:rPr lang="en" sz="2400" b="1" dirty="0">
                <a:solidFill>
                  <a:srgbClr val="000000"/>
                </a:solidFill>
              </a:rPr>
              <a:t>hallucis</a:t>
            </a:r>
            <a:r>
              <a:rPr lang="en" sz="2400" dirty="0">
                <a:solidFill>
                  <a:srgbClr val="000000"/>
                </a:solidFill>
              </a:rPr>
              <a:t> longus</a:t>
            </a:r>
          </a:p>
          <a:p>
            <a:pPr>
              <a:lnSpc>
                <a:spcPct val="100000"/>
              </a:lnSpc>
              <a:buNone/>
            </a:pPr>
            <a:r>
              <a:rPr lang="en" sz="2400" dirty="0">
                <a:solidFill>
                  <a:srgbClr val="000000"/>
                </a:solidFill>
              </a:rPr>
              <a:t>3- Dorsalis pedis artery (</a:t>
            </a:r>
            <a:r>
              <a:rPr lang="en" sz="2400" b="1" dirty="0">
                <a:solidFill>
                  <a:srgbClr val="000000"/>
                </a:solidFill>
              </a:rPr>
              <a:t>vessel</a:t>
            </a:r>
            <a:r>
              <a:rPr lang="en" sz="24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00000"/>
              </a:lnSpc>
              <a:buNone/>
            </a:pPr>
            <a:r>
              <a:rPr lang="en" sz="2400" dirty="0">
                <a:solidFill>
                  <a:srgbClr val="000000"/>
                </a:solidFill>
              </a:rPr>
              <a:t>4- Dorsalis pedis nerve (</a:t>
            </a:r>
            <a:r>
              <a:rPr lang="en" sz="2400" b="1" dirty="0">
                <a:solidFill>
                  <a:srgbClr val="000000"/>
                </a:solidFill>
              </a:rPr>
              <a:t>nerve</a:t>
            </a:r>
            <a:r>
              <a:rPr lang="en" sz="24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00000"/>
              </a:lnSpc>
              <a:buNone/>
            </a:pPr>
            <a:r>
              <a:rPr lang="en" sz="2400" dirty="0">
                <a:solidFill>
                  <a:srgbClr val="000000"/>
                </a:solidFill>
              </a:rPr>
              <a:t>5- Extensor </a:t>
            </a:r>
            <a:r>
              <a:rPr lang="en" sz="2400" b="1" dirty="0">
                <a:solidFill>
                  <a:srgbClr val="000000"/>
                </a:solidFill>
              </a:rPr>
              <a:t>digitorum</a:t>
            </a:r>
            <a:r>
              <a:rPr lang="en" sz="2400" dirty="0">
                <a:solidFill>
                  <a:srgbClr val="000000"/>
                </a:solidFill>
              </a:rPr>
              <a:t> longus </a:t>
            </a:r>
          </a:p>
          <a:p>
            <a:pPr>
              <a:lnSpc>
                <a:spcPct val="100000"/>
              </a:lnSpc>
              <a:buNone/>
            </a:pPr>
            <a:r>
              <a:rPr lang="en" sz="2400" dirty="0">
                <a:solidFill>
                  <a:srgbClr val="000000"/>
                </a:solidFill>
              </a:rPr>
              <a:t>6- </a:t>
            </a:r>
            <a:r>
              <a:rPr lang="en" sz="2400" b="1" dirty="0">
                <a:solidFill>
                  <a:srgbClr val="000000"/>
                </a:solidFill>
              </a:rPr>
              <a:t>Peroneus</a:t>
            </a:r>
            <a:r>
              <a:rPr lang="en" sz="2400" dirty="0">
                <a:solidFill>
                  <a:srgbClr val="000000"/>
                </a:solidFill>
              </a:rPr>
              <a:t> tertius </a:t>
            </a:r>
          </a:p>
          <a:p>
            <a:pPr>
              <a:buNone/>
            </a:pPr>
            <a:endParaRPr dirty="0"/>
          </a:p>
        </p:txBody>
      </p:sp>
      <p:pic>
        <p:nvPicPr>
          <p:cNvPr id="101" name="Shape 101" descr="Screen Shot 2017-01-02 at 5.54.4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200" y="1593400"/>
            <a:ext cx="6039000" cy="517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67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26333" y="97814"/>
            <a:ext cx="11360800" cy="118804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b="1" dirty="0"/>
              <a:t>Lateral Compartment</a:t>
            </a:r>
            <a:r>
              <a:rPr lang="en" sz="3200" dirty="0"/>
              <a:t>:</a:t>
            </a:r>
            <a:br>
              <a:rPr lang="en" sz="3200" dirty="0"/>
            </a:br>
            <a:r>
              <a:rPr lang="en" sz="3200" dirty="0"/>
              <a:t>Muscles</a:t>
            </a:r>
          </a:p>
        </p:txBody>
      </p:sp>
      <p:graphicFrame>
        <p:nvGraphicFramePr>
          <p:cNvPr id="107" name="Shape 107"/>
          <p:cNvGraphicFramePr/>
          <p:nvPr>
            <p:extLst>
              <p:ext uri="{D42A27DB-BD31-4B8C-83A1-F6EECF244321}">
                <p14:modId xmlns:p14="http://schemas.microsoft.com/office/powerpoint/2010/main" val="1262120239"/>
              </p:ext>
            </p:extLst>
          </p:nvPr>
        </p:nvGraphicFramePr>
        <p:xfrm>
          <a:off x="277090" y="1492895"/>
          <a:ext cx="9607138" cy="48936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6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452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Muscle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Origin</a:t>
                      </a: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Insertion</a:t>
                      </a: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Action</a:t>
                      </a: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Nerve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Blood Supply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Peroneus Longus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Lateral surface of shaft of fibula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Base of </a:t>
                      </a:r>
                      <a:r>
                        <a:rPr lang="en" sz="1600" b="1" dirty="0"/>
                        <a:t>first metatarsal </a:t>
                      </a:r>
                      <a:r>
                        <a:rPr lang="en" sz="1600" b="0" dirty="0"/>
                        <a:t>and the </a:t>
                      </a:r>
                      <a:r>
                        <a:rPr lang="en" sz="1600" b="1" dirty="0"/>
                        <a:t>medial cuneiform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>
                          <a:solidFill>
                            <a:srgbClr val="9E9E9E"/>
                          </a:solidFill>
                        </a:rPr>
                        <a:t>(same as tibialis anterior)</a:t>
                      </a: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 </a:t>
                      </a:r>
                      <a:r>
                        <a:rPr lang="en" sz="1600" b="0" u="sng" dirty="0"/>
                        <a:t>1.Plantar flexes</a:t>
                      </a:r>
                      <a:r>
                        <a:rPr lang="en" sz="1600" b="0" u="none" dirty="0"/>
                        <a:t> </a:t>
                      </a:r>
                      <a:r>
                        <a:rPr lang="en" sz="1600" b="0" dirty="0"/>
                        <a:t>foot at ankle joint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 2.Everts foot at subtalar and transverse tarsal joints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3.</a:t>
                      </a:r>
                      <a:r>
                        <a:rPr lang="en" sz="1600" b="0" baseline="0" dirty="0"/>
                        <a:t> </a:t>
                      </a:r>
                      <a:r>
                        <a:rPr lang="en" sz="1600" b="0" dirty="0"/>
                        <a:t>Supports </a:t>
                      </a:r>
                      <a:r>
                        <a:rPr lang="en" sz="1600" b="1" dirty="0"/>
                        <a:t>lateral longitudinal</a:t>
                      </a:r>
                      <a:r>
                        <a:rPr lang="en" sz="1600" b="0" dirty="0"/>
                        <a:t> and </a:t>
                      </a:r>
                      <a:r>
                        <a:rPr lang="en" sz="1600" b="1" dirty="0"/>
                        <a:t>transverse arches</a:t>
                      </a: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Superficial Peroneal 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>
                          <a:solidFill>
                            <a:srgbClr val="26C340"/>
                          </a:solidFill>
                        </a:rPr>
                        <a:t>(Musculocutaneous)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Peroneal Artery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Peroneus Brevis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lang="en" sz="16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of </a:t>
                      </a: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fifth metatarsal</a:t>
                      </a:r>
                      <a:r>
                        <a:rPr lang="en" sz="16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bone.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(same as peroneus</a:t>
                      </a:r>
                      <a:r>
                        <a:rPr lang="en" sz="16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tertius)</a:t>
                      </a:r>
                      <a:endParaRPr lang="en" sz="16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0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1.Plantar flexes</a:t>
                      </a:r>
                      <a:r>
                        <a:rPr lang="en" sz="16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foot at ankle joint;</a:t>
                      </a:r>
                    </a:p>
                    <a:p>
                      <a:pPr lvl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0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2.Everts foot </a:t>
                      </a:r>
                      <a:r>
                        <a:rPr lang="en" sz="16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subtalar and transverse tarsal joint</a:t>
                      </a:r>
                    </a:p>
                    <a:p>
                      <a:pPr lvl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Supports </a:t>
                      </a: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longitudinal arch</a:t>
                      </a:r>
                      <a:r>
                        <a:rPr lang="en" sz="16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foot.</a:t>
                      </a: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18524" y="4547937"/>
            <a:ext cx="1077436" cy="1728172"/>
            <a:chOff x="9597900" y="955465"/>
            <a:chExt cx="2038233" cy="5304899"/>
          </a:xfrm>
        </p:grpSpPr>
        <p:pic>
          <p:nvPicPr>
            <p:cNvPr id="108" name="Shape 108" descr="Leg_Foot_pdf__page_6_of_44_large.jpg"/>
            <p:cNvPicPr preferRelativeResize="0"/>
            <p:nvPr/>
          </p:nvPicPr>
          <p:blipFill rotWithShape="1">
            <a:blip r:embed="rId3">
              <a:alphaModFix/>
            </a:blip>
            <a:srcRect l="56399"/>
            <a:stretch/>
          </p:blipFill>
          <p:spPr>
            <a:xfrm>
              <a:off x="9696438" y="955465"/>
              <a:ext cx="1939695" cy="5304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Shape 110"/>
            <p:cNvSpPr/>
            <p:nvPr/>
          </p:nvSpPr>
          <p:spPr>
            <a:xfrm>
              <a:off x="9597900" y="3327033"/>
              <a:ext cx="739600" cy="458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53842" y="473100"/>
            <a:ext cx="4370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The lateral compartment contains only 2 muscles.</a:t>
            </a:r>
          </a:p>
          <a:p>
            <a:r>
              <a:rPr lang="en" sz="1600" b="1" dirty="0">
                <a:latin typeface="+mn-lt"/>
              </a:rPr>
              <a:t>The general action is Plantar flexion and Eversion</a:t>
            </a:r>
          </a:p>
        </p:txBody>
      </p:sp>
      <p:pic>
        <p:nvPicPr>
          <p:cNvPr id="9" name="Shape 117" descr="Screen Shot 2017-01-02 at 6.13.05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2126" y="1492895"/>
            <a:ext cx="2087097" cy="250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18" descr="dorsi-and-plantar-flexio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0764" y="123225"/>
            <a:ext cx="2405886" cy="1291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10038347" y="4072718"/>
            <a:ext cx="2010875" cy="2604808"/>
            <a:chOff x="8957567" y="1018334"/>
            <a:chExt cx="2447536" cy="5094633"/>
          </a:xfrm>
        </p:grpSpPr>
        <p:pic>
          <p:nvPicPr>
            <p:cNvPr id="11" name="Shape 126" descr="Untitled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57567" y="1018334"/>
              <a:ext cx="2447536" cy="5094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7"/>
            <p:cNvSpPr/>
            <p:nvPr/>
          </p:nvSpPr>
          <p:spPr>
            <a:xfrm>
              <a:off x="10068133" y="4258067"/>
              <a:ext cx="1246800" cy="371600"/>
            </a:xfrm>
            <a:prstGeom prst="rect">
              <a:avLst/>
            </a:prstGeom>
            <a:noFill/>
            <a:ln w="9525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3863" y="2400367"/>
            <a:ext cx="1122096" cy="1745584"/>
            <a:chOff x="7187400" y="955465"/>
            <a:chExt cx="2293088" cy="5304899"/>
          </a:xfrm>
        </p:grpSpPr>
        <p:pic>
          <p:nvPicPr>
            <p:cNvPr id="15" name="Shape 108" descr="Leg_Foot_pdf__page_6_of_44_large.jpg"/>
            <p:cNvPicPr preferRelativeResize="0"/>
            <p:nvPr/>
          </p:nvPicPr>
          <p:blipFill rotWithShape="1">
            <a:blip r:embed="rId3">
              <a:alphaModFix/>
            </a:blip>
            <a:srcRect r="48455"/>
            <a:stretch/>
          </p:blipFill>
          <p:spPr>
            <a:xfrm>
              <a:off x="7187400" y="955465"/>
              <a:ext cx="2293088" cy="5304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Shape 109"/>
            <p:cNvSpPr/>
            <p:nvPr/>
          </p:nvSpPr>
          <p:spPr>
            <a:xfrm>
              <a:off x="7278667" y="3327033"/>
              <a:ext cx="739600" cy="458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4005" y="6441086"/>
            <a:ext cx="275428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NOTE: Peroneus =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Fibularis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1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56041" y="1463565"/>
            <a:ext cx="37760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b="1" dirty="0">
                <a:ea typeface="Calibri"/>
                <a:cs typeface="Calibri"/>
                <a:sym typeface="Calibri"/>
              </a:rPr>
              <a:t>Peroneal retinacula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13331" y="2469320"/>
            <a:ext cx="3455688" cy="2366000"/>
          </a:xfrm>
          <a:prstGeom prst="rect">
            <a:avLst/>
          </a:prstGeom>
          <a:ln w="9525" cap="flat" cmpd="sng">
            <a:noFill/>
            <a:prstDash val="dot"/>
            <a:round/>
            <a:headEnd type="none" w="med" len="med"/>
            <a:tailEnd type="none" w="med" len="med"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1-Superior peroneal retinaculum</a:t>
            </a:r>
          </a:p>
          <a:p>
            <a:pPr marL="0" indent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Connects the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lateral malleolus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calcaneum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holds the </a:t>
            </a:r>
            <a:r>
              <a:rPr lang="en" sz="1867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tendons of peroneus longus &amp; brevis</a:t>
            </a:r>
          </a:p>
          <a:p>
            <a:pPr>
              <a:lnSpc>
                <a:spcPct val="80000"/>
              </a:lnSpc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endParaRPr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2-Inferior peroneal retinaculum</a:t>
            </a:r>
          </a:p>
          <a:p>
            <a:pPr>
              <a:buNone/>
            </a:pPr>
            <a:endParaRPr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7644196" y="1166791"/>
            <a:ext cx="4657340" cy="115310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55000"/>
            </a:pPr>
            <a:r>
              <a:rPr lang="en" sz="3200" b="1" dirty="0">
                <a:latin typeface="+mj-lt"/>
                <a:ea typeface="Calibri"/>
                <a:cs typeface="Calibri"/>
                <a:sym typeface="Calibri"/>
              </a:rPr>
              <a:t>Synovial Sheaths of Peroneal Longus &amp; Brevis: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846298" y="2750248"/>
            <a:ext cx="4244102" cy="2261065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</a:pPr>
            <a:r>
              <a:rPr lang="en" sz="22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Above the inferoir peroneal retinaculum </a:t>
            </a:r>
            <a:r>
              <a:rPr lang="en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endons of peronei are surrounded by a </a:t>
            </a: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common tubular synovial sheath</a:t>
            </a: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>
              <a:lnSpc>
                <a:spcPct val="80000"/>
              </a:lnSpc>
              <a:buClr>
                <a:schemeClr val="dk1"/>
              </a:buClr>
            </a:pP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to </a:t>
            </a:r>
            <a:r>
              <a:rPr lang="en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inferior peroneal retinaculum</a:t>
            </a: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they have </a:t>
            </a: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</a:t>
            </a: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sheaths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70102" y="736437"/>
            <a:ext cx="3974031" cy="5290729"/>
            <a:chOff x="4358251" y="1580648"/>
            <a:chExt cx="4572000" cy="349631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8251" y="1580648"/>
              <a:ext cx="4572000" cy="349631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38100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7319935" y="2674382"/>
              <a:ext cx="1387337" cy="1916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96134" y="4549657"/>
              <a:ext cx="1255594" cy="15811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2565779"/>
              <a:ext cx="152400" cy="150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58712" y="3840402"/>
              <a:ext cx="135788" cy="2108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37300" y="4051300"/>
              <a:ext cx="88900" cy="158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eft Bracket 2"/>
          <p:cNvSpPr/>
          <p:nvPr/>
        </p:nvSpPr>
        <p:spPr>
          <a:xfrm>
            <a:off x="7745216" y="2923674"/>
            <a:ext cx="146802" cy="957106"/>
          </a:xfrm>
          <a:prstGeom prst="lef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ket 20"/>
          <p:cNvSpPr/>
          <p:nvPr/>
        </p:nvSpPr>
        <p:spPr>
          <a:xfrm>
            <a:off x="7745215" y="4054206"/>
            <a:ext cx="146803" cy="661196"/>
          </a:xfrm>
          <a:prstGeom prst="lef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endCxn id="16" idx="5"/>
          </p:cNvCxnSpPr>
          <p:nvPr/>
        </p:nvCxnSpPr>
        <p:spPr>
          <a:xfrm flipH="1" flipV="1">
            <a:off x="5293641" y="2421069"/>
            <a:ext cx="2451575" cy="98115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6"/>
          </p:cNvCxnSpPr>
          <p:nvPr/>
        </p:nvCxnSpPr>
        <p:spPr>
          <a:xfrm flipH="1" flipV="1">
            <a:off x="5787715" y="4315530"/>
            <a:ext cx="1957500" cy="6927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5"/>
          </p:cNvCxnSpPr>
          <p:nvPr/>
        </p:nvCxnSpPr>
        <p:spPr>
          <a:xfrm flipH="1">
            <a:off x="5456269" y="4336581"/>
            <a:ext cx="1163480" cy="34362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7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78269" y="184502"/>
            <a:ext cx="3527900" cy="104381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l">
              <a:lnSpc>
                <a:spcPct val="70000"/>
              </a:lnSpc>
            </a:pPr>
            <a:r>
              <a:rPr lang="en" sz="3200" b="1" dirty="0"/>
              <a:t>Dorsum of foot</a:t>
            </a:r>
            <a:br>
              <a:rPr lang="en" sz="3200" dirty="0"/>
            </a:br>
            <a:r>
              <a:rPr lang="en" sz="2400" dirty="0"/>
              <a:t>Contents</a:t>
            </a:r>
            <a:r>
              <a:rPr lang="en" dirty="0"/>
              <a:t> </a:t>
            </a:r>
          </a:p>
        </p:txBody>
      </p:sp>
      <p:graphicFrame>
        <p:nvGraphicFramePr>
          <p:cNvPr id="148" name="Shape 148"/>
          <p:cNvGraphicFramePr/>
          <p:nvPr>
            <p:extLst>
              <p:ext uri="{D42A27DB-BD31-4B8C-83A1-F6EECF244321}">
                <p14:modId xmlns:p14="http://schemas.microsoft.com/office/powerpoint/2010/main" val="1040317692"/>
              </p:ext>
            </p:extLst>
          </p:nvPr>
        </p:nvGraphicFramePr>
        <p:xfrm>
          <a:off x="501849" y="4302043"/>
          <a:ext cx="8332869" cy="2045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08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Muscle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Origin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Insertion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Innervation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0" dirty="0"/>
                        <a:t>Action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596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Extensor Digitorum  Brevis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500" dirty="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Anterior part of upper surface of the Calcaneum &amp; from the </a:t>
                      </a:r>
                      <a:r>
                        <a:rPr lang="en" sz="1500" dirty="0">
                          <a:solidFill>
                            <a:srgbClr val="C00000"/>
                          </a:solidFill>
                        </a:rPr>
                        <a:t>Inferior extensor retinaculum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tendons into the </a:t>
                      </a:r>
                      <a:r>
                        <a:rPr lang="en" sz="1500" dirty="0">
                          <a:solidFill>
                            <a:srgbClr val="C00000"/>
                          </a:solidFill>
                        </a:rPr>
                        <a:t>proximal phalanx of</a:t>
                      </a:r>
                      <a:r>
                        <a:rPr lang="en" sz="1500" baseline="0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en" sz="1500" baseline="0" dirty="0">
                          <a:solidFill>
                            <a:schemeClr val="tx1"/>
                          </a:solidFill>
                        </a:rPr>
                        <a:t>big toe (extensor hallucis brevis) and long extensor tendons to 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second, third, and fourth toes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Deep fibular nerve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Extension of toes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2330" t="1697" r="5805" b="1714"/>
          <a:stretch/>
        </p:blipFill>
        <p:spPr>
          <a:xfrm>
            <a:off x="4875104" y="2263172"/>
            <a:ext cx="1572300" cy="168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l="1410" t="2963" r="1949" b="4163"/>
          <a:stretch/>
        </p:blipFill>
        <p:spPr>
          <a:xfrm>
            <a:off x="905592" y="2263172"/>
            <a:ext cx="3699958" cy="18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276969" y="1056393"/>
            <a:ext cx="7258400" cy="100849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203195">
              <a:buSzPct val="100000"/>
            </a:pPr>
            <a:r>
              <a:rPr lang="en" sz="1800" b="1" dirty="0">
                <a:latin typeface="+mn-lt"/>
              </a:rPr>
              <a:t>Muscles: 	</a:t>
            </a:r>
            <a:r>
              <a:rPr lang="en" sz="1800" dirty="0">
                <a:latin typeface="+mn-lt"/>
              </a:rPr>
              <a:t>Extensor Digitorum Brevis</a:t>
            </a:r>
            <a:endParaRPr lang="en" sz="1800" b="1" dirty="0">
              <a:latin typeface="+mn-lt"/>
            </a:endParaRPr>
          </a:p>
          <a:p>
            <a:pPr marL="203195">
              <a:buSzPct val="100000"/>
            </a:pPr>
            <a:r>
              <a:rPr lang="en" sz="1800" b="1" dirty="0">
                <a:latin typeface="+mn-lt"/>
              </a:rPr>
              <a:t>Blood Vessel:</a:t>
            </a:r>
            <a:r>
              <a:rPr lang="en" sz="1800" dirty="0">
                <a:latin typeface="+mn-lt"/>
              </a:rPr>
              <a:t> 	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Dorsalis Pedis</a:t>
            </a:r>
            <a:endParaRPr sz="1800" dirty="0">
              <a:solidFill>
                <a:schemeClr val="dk1"/>
              </a:solidFill>
              <a:latin typeface="+mn-lt"/>
            </a:endParaRPr>
          </a:p>
          <a:p>
            <a:pPr marL="203195">
              <a:buSzPct val="100000"/>
            </a:pPr>
            <a:r>
              <a:rPr lang="en" sz="1800" b="1" dirty="0">
                <a:latin typeface="+mn-lt"/>
              </a:rPr>
              <a:t>Nerves:</a:t>
            </a:r>
            <a:r>
              <a:rPr lang="en" sz="1800" dirty="0">
                <a:latin typeface="+mn-lt"/>
              </a:rPr>
              <a:t>  	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DEEP &amp; Superficial Peroneal</a:t>
            </a:r>
          </a:p>
        </p:txBody>
      </p:sp>
      <p:sp>
        <p:nvSpPr>
          <p:cNvPr id="7" name="Shape 140"/>
          <p:cNvSpPr txBox="1"/>
          <p:nvPr/>
        </p:nvSpPr>
        <p:spPr>
          <a:xfrm>
            <a:off x="7205112" y="293131"/>
            <a:ext cx="6194800" cy="53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55000"/>
            </a:pPr>
            <a:r>
              <a:rPr lang="en" sz="2667" dirty="0">
                <a:latin typeface="Calibri"/>
                <a:ea typeface="Calibri"/>
                <a:cs typeface="Calibri"/>
                <a:sym typeface="Calibri"/>
              </a:rPr>
              <a:t>Deep Fascia of Dorsum of Foot</a:t>
            </a:r>
          </a:p>
        </p:txBody>
      </p:sp>
      <p:sp>
        <p:nvSpPr>
          <p:cNvPr id="8" name="Shape 141"/>
          <p:cNvSpPr txBox="1"/>
          <p:nvPr/>
        </p:nvSpPr>
        <p:spPr>
          <a:xfrm>
            <a:off x="7241287" y="791873"/>
            <a:ext cx="4323467" cy="1191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very thin, but just distal to ankle joint, it is thickened to form </a:t>
            </a: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Inferior extensor retinaculum.</a:t>
            </a:r>
          </a:p>
        </p:txBody>
      </p:sp>
      <p:pic>
        <p:nvPicPr>
          <p:cNvPr id="9" name="Shape 142" descr="Untitled.png"/>
          <p:cNvPicPr preferRelativeResize="0"/>
          <p:nvPr/>
        </p:nvPicPr>
        <p:blipFill rotWithShape="1">
          <a:blip r:embed="rId5">
            <a:alphaModFix/>
          </a:blip>
          <a:srcRect l="3053" t="2653" r="2498" b="1813"/>
          <a:stretch/>
        </p:blipFill>
        <p:spPr>
          <a:xfrm>
            <a:off x="8091055" y="1977337"/>
            <a:ext cx="2885985" cy="17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extensor digitorum brev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50" y="4302042"/>
            <a:ext cx="2347504" cy="22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914" y="6353629"/>
            <a:ext cx="913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The muscle has 4 tendons (since it is called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digitorum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): one on the big toe and 3 on the 2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nd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3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and 4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toes. We call the part that inserts into the big toe extensor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hallucis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longus, but they are all collectively known as extensor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digitorum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brevis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40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21903" y="759356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2667" b="1" dirty="0">
                <a:solidFill>
                  <a:srgbClr val="000000"/>
                </a:solidFill>
              </a:rPr>
              <a:t>Insertion of Long Extensor Tendons</a:t>
            </a:r>
            <a:r>
              <a:rPr lang="en" sz="2933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933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(Extensor Expansion)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21903" y="1659280"/>
            <a:ext cx="6143600" cy="464818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667"/>
              </a:spcBef>
              <a:buNone/>
            </a:pPr>
            <a:r>
              <a:rPr lang="en" sz="1867" b="1" dirty="0">
                <a:solidFill>
                  <a:srgbClr val="000000"/>
                </a:solidFill>
              </a:rPr>
              <a:t>The tendons of Extensor digitorum longus  pass to the </a:t>
            </a:r>
            <a:r>
              <a:rPr lang="en" sz="1867" b="1" dirty="0">
                <a:solidFill>
                  <a:srgbClr val="FF0000"/>
                </a:solidFill>
              </a:rPr>
              <a:t>lateral four toes</a:t>
            </a:r>
            <a:r>
              <a:rPr lang="en" sz="1867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" sz="1867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000000"/>
                </a:solidFill>
              </a:rPr>
              <a:t>-  Each tendon to the 2</a:t>
            </a:r>
            <a:r>
              <a:rPr lang="en" sz="1867" baseline="30000" dirty="0">
                <a:solidFill>
                  <a:srgbClr val="000000"/>
                </a:solidFill>
              </a:rPr>
              <a:t>nd</a:t>
            </a:r>
            <a:r>
              <a:rPr lang="en" sz="1867" dirty="0">
                <a:solidFill>
                  <a:srgbClr val="000000"/>
                </a:solidFill>
              </a:rPr>
              <a:t> , 3</a:t>
            </a:r>
            <a:r>
              <a:rPr lang="en" sz="1867" baseline="30000" dirty="0">
                <a:solidFill>
                  <a:srgbClr val="000000"/>
                </a:solidFill>
              </a:rPr>
              <a:t>rd</a:t>
            </a:r>
            <a:r>
              <a:rPr lang="en" sz="1867" dirty="0">
                <a:solidFill>
                  <a:srgbClr val="000000"/>
                </a:solidFill>
              </a:rPr>
              <a:t> &amp; 4</a:t>
            </a:r>
            <a:r>
              <a:rPr lang="en" sz="1867" baseline="30000" dirty="0">
                <a:solidFill>
                  <a:srgbClr val="000000"/>
                </a:solidFill>
              </a:rPr>
              <a:t>th</a:t>
            </a:r>
            <a:r>
              <a:rPr lang="en" sz="1867" dirty="0">
                <a:solidFill>
                  <a:srgbClr val="000000"/>
                </a:solidFill>
              </a:rPr>
              <a:t> toes is joined on its lateral side by a tendon  of </a:t>
            </a:r>
            <a:r>
              <a:rPr lang="en" sz="1867" b="1" dirty="0">
                <a:solidFill>
                  <a:srgbClr val="000000"/>
                </a:solidFill>
              </a:rPr>
              <a:t>Extensor digitorum brevis.</a:t>
            </a: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000000"/>
                </a:solidFill>
              </a:rPr>
              <a:t>- The extensor tendons form:</a:t>
            </a: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000000"/>
                </a:solidFill>
              </a:rPr>
              <a:t>a </a:t>
            </a:r>
            <a:r>
              <a:rPr lang="en" sz="1867" b="1" dirty="0">
                <a:solidFill>
                  <a:srgbClr val="000000"/>
                </a:solidFill>
              </a:rPr>
              <a:t>Fascial Expansion  </a:t>
            </a:r>
            <a:r>
              <a:rPr lang="en" sz="1867" dirty="0">
                <a:solidFill>
                  <a:srgbClr val="000000"/>
                </a:solidFill>
              </a:rPr>
              <a:t>(Extensor Expansion) on the dorsum of each toe.</a:t>
            </a: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b="1" dirty="0">
                <a:solidFill>
                  <a:srgbClr val="000000"/>
                </a:solidFill>
              </a:rPr>
              <a:t>-The expansion divides into</a:t>
            </a:r>
            <a:r>
              <a:rPr lang="en" sz="1867" dirty="0">
                <a:solidFill>
                  <a:srgbClr val="000000"/>
                </a:solidFill>
              </a:rPr>
              <a:t> </a:t>
            </a:r>
            <a:r>
              <a:rPr lang="en" sz="1867" b="1" dirty="0">
                <a:solidFill>
                  <a:srgbClr val="000000"/>
                </a:solidFill>
              </a:rPr>
              <a:t>(3) parts:-</a:t>
            </a: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000000"/>
                </a:solidFill>
              </a:rPr>
              <a:t>~</a:t>
            </a:r>
            <a:r>
              <a:rPr lang="en" sz="1867" b="1" dirty="0">
                <a:solidFill>
                  <a:srgbClr val="000000"/>
                </a:solidFill>
              </a:rPr>
              <a:t>Central  part: </a:t>
            </a:r>
            <a:r>
              <a:rPr lang="en" sz="1867" dirty="0">
                <a:solidFill>
                  <a:srgbClr val="000000"/>
                </a:solidFill>
              </a:rPr>
              <a:t>inserted into the Base of </a:t>
            </a:r>
            <a:r>
              <a:rPr lang="en" sz="1867" u="sng" dirty="0">
                <a:solidFill>
                  <a:srgbClr val="000000"/>
                </a:solidFill>
              </a:rPr>
              <a:t>Middle</a:t>
            </a:r>
            <a:r>
              <a:rPr lang="en" sz="1867" dirty="0">
                <a:solidFill>
                  <a:srgbClr val="000000"/>
                </a:solidFill>
              </a:rPr>
              <a:t> phalangese.</a:t>
            </a: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000000"/>
                </a:solidFill>
              </a:rPr>
              <a:t>~</a:t>
            </a:r>
            <a:r>
              <a:rPr lang="en" sz="1867" b="1" dirty="0">
                <a:solidFill>
                  <a:srgbClr val="000000"/>
                </a:solidFill>
              </a:rPr>
              <a:t>Two Lateral parts: </a:t>
            </a:r>
            <a:r>
              <a:rPr lang="en" sz="1867" dirty="0">
                <a:solidFill>
                  <a:srgbClr val="000000"/>
                </a:solidFill>
              </a:rPr>
              <a:t>inserted  into the Base of </a:t>
            </a:r>
            <a:r>
              <a:rPr lang="en" sz="1867" u="sng" dirty="0">
                <a:solidFill>
                  <a:srgbClr val="000000"/>
                </a:solidFill>
              </a:rPr>
              <a:t>Distal</a:t>
            </a:r>
            <a:r>
              <a:rPr lang="en" sz="1867" dirty="0">
                <a:solidFill>
                  <a:srgbClr val="000000"/>
                </a:solidFill>
              </a:rPr>
              <a:t> phalangese.</a:t>
            </a: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b="1" dirty="0">
                <a:solidFill>
                  <a:srgbClr val="000000"/>
                </a:solidFill>
              </a:rPr>
              <a:t>The (Extensor  Expansion) receives insertion of :</a:t>
            </a:r>
          </a:p>
          <a:p>
            <a:pPr marL="0" indent="0">
              <a:buNone/>
            </a:pPr>
            <a:r>
              <a:rPr lang="en" sz="1867" dirty="0">
                <a:solidFill>
                  <a:srgbClr val="FF0000"/>
                </a:solidFill>
              </a:rPr>
              <a:t>Interossei &amp; Lumbrical </a:t>
            </a:r>
            <a:r>
              <a:rPr lang="en" sz="1867" dirty="0">
                <a:solidFill>
                  <a:srgbClr val="000000"/>
                </a:solidFill>
              </a:rPr>
              <a:t>muscles.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02436" y="1417233"/>
            <a:ext cx="4428938" cy="4648188"/>
            <a:chOff x="6937406" y="1431659"/>
            <a:chExt cx="3985146" cy="4879074"/>
          </a:xfrm>
        </p:grpSpPr>
        <p:pic>
          <p:nvPicPr>
            <p:cNvPr id="5" name="Picture 2" descr="C10FF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7406" y="1431659"/>
              <a:ext cx="3985146" cy="48790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9943090" y="5682916"/>
              <a:ext cx="777922" cy="112295"/>
            </a:xfrm>
            <a:prstGeom prst="rect">
              <a:avLst/>
            </a:prstGeom>
            <a:noFill/>
            <a:ln>
              <a:solidFill>
                <a:srgbClr val="0E1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37406" y="4444584"/>
              <a:ext cx="1296536" cy="1554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78348" y="4207042"/>
              <a:ext cx="1282890" cy="1452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4883" y="4828673"/>
              <a:ext cx="957171" cy="152401"/>
            </a:xfrm>
            <a:prstGeom prst="rect">
              <a:avLst/>
            </a:prstGeom>
            <a:noFill/>
            <a:ln>
              <a:solidFill>
                <a:srgbClr val="72A3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550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20452" y="811082"/>
            <a:ext cx="5491905" cy="108636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55000"/>
            </a:pPr>
            <a:r>
              <a:rPr lang="en" sz="2667" b="1" dirty="0">
                <a:solidFill>
                  <a:srgbClr val="000000"/>
                </a:solidFill>
              </a:rPr>
              <a:t>Synovial Sheaths of Extensor Tendons on the Dorsum of Foot</a:t>
            </a:r>
          </a:p>
          <a:p>
            <a:endParaRPr b="1"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03126" y="2071200"/>
            <a:ext cx="5304906" cy="478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667"/>
              </a:spcBef>
              <a:buNone/>
            </a:pPr>
            <a:r>
              <a:rPr lang="en" sz="1867" b="1" dirty="0">
                <a:solidFill>
                  <a:srgbClr val="000000"/>
                </a:solidFill>
              </a:rPr>
              <a:t>Tibialis anterior</a:t>
            </a:r>
            <a:r>
              <a:rPr lang="en" sz="1867" dirty="0">
                <a:solidFill>
                  <a:srgbClr val="000000"/>
                </a:solidFill>
              </a:rPr>
              <a:t> &amp; </a:t>
            </a:r>
            <a:r>
              <a:rPr lang="en" sz="1867" b="1" dirty="0">
                <a:solidFill>
                  <a:srgbClr val="000000"/>
                </a:solidFill>
              </a:rPr>
              <a:t>Extensor hallucis longus</a:t>
            </a:r>
          </a:p>
          <a:p>
            <a:pPr>
              <a:spcBef>
                <a:spcPts val="667"/>
              </a:spcBef>
              <a:buNone/>
            </a:pPr>
            <a:r>
              <a:rPr lang="en" sz="1867" dirty="0">
                <a:solidFill>
                  <a:srgbClr val="000000"/>
                </a:solidFill>
              </a:rPr>
              <a:t>Both have their own synovial sheath</a:t>
            </a:r>
          </a:p>
          <a:p>
            <a:pPr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endParaRPr sz="1867" b="1" dirty="0">
              <a:solidFill>
                <a:srgbClr val="000000"/>
              </a:solidFill>
            </a:endParaRPr>
          </a:p>
          <a:p>
            <a:pPr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b="1" dirty="0">
                <a:solidFill>
                  <a:srgbClr val="000000"/>
                </a:solidFill>
              </a:rPr>
              <a:t>Extensor digitorum longus</a:t>
            </a:r>
            <a:r>
              <a:rPr lang="en" sz="1867" dirty="0">
                <a:solidFill>
                  <a:srgbClr val="000000"/>
                </a:solidFill>
              </a:rPr>
              <a:t> &amp; </a:t>
            </a:r>
            <a:r>
              <a:rPr lang="en" sz="1867" b="1" dirty="0">
                <a:solidFill>
                  <a:srgbClr val="000000"/>
                </a:solidFill>
              </a:rPr>
              <a:t>Peroneus tertius </a:t>
            </a:r>
          </a:p>
          <a:p>
            <a:pPr marL="0" indent="0">
              <a:spcBef>
                <a:spcPts val="667"/>
              </a:spcBef>
              <a:buClr>
                <a:schemeClr val="dk1"/>
              </a:buClr>
              <a:buSzPct val="78571"/>
              <a:buNone/>
            </a:pPr>
            <a:r>
              <a:rPr lang="en" sz="1867" dirty="0">
                <a:solidFill>
                  <a:srgbClr val="000000"/>
                </a:solidFill>
              </a:rPr>
              <a:t>have a common sheath, it extends to  the level</a:t>
            </a:r>
            <a:r>
              <a:rPr lang="en" sz="1867" b="1" dirty="0">
                <a:solidFill>
                  <a:srgbClr val="000000"/>
                </a:solidFill>
              </a:rPr>
              <a:t> </a:t>
            </a:r>
            <a:r>
              <a:rPr lang="en" sz="1867" dirty="0">
                <a:solidFill>
                  <a:srgbClr val="000000"/>
                </a:solidFill>
              </a:rPr>
              <a:t>of</a:t>
            </a:r>
            <a:r>
              <a:rPr lang="en" sz="1867" b="1" dirty="0">
                <a:solidFill>
                  <a:srgbClr val="000000"/>
                </a:solidFill>
              </a:rPr>
              <a:t> Base of 5</a:t>
            </a:r>
            <a:r>
              <a:rPr lang="en" sz="1867" b="1" baseline="30000" dirty="0">
                <a:solidFill>
                  <a:srgbClr val="000000"/>
                </a:solidFill>
              </a:rPr>
              <a:t>th</a:t>
            </a:r>
            <a:r>
              <a:rPr lang="en" sz="1867" b="1" dirty="0">
                <a:solidFill>
                  <a:srgbClr val="000000"/>
                </a:solidFill>
              </a:rPr>
              <a:t> Metatarsal bone.</a:t>
            </a: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2421" y="2418712"/>
            <a:ext cx="15641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24402" y="2418711"/>
            <a:ext cx="237744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209558" y="811082"/>
            <a:ext cx="3158837" cy="5389419"/>
            <a:chOff x="8104908" y="1191490"/>
            <a:chExt cx="3158837" cy="5389419"/>
          </a:xfrm>
        </p:grpSpPr>
        <p:pic>
          <p:nvPicPr>
            <p:cNvPr id="165" name="Shape 165"/>
            <p:cNvPicPr preferRelativeResize="0"/>
            <p:nvPr/>
          </p:nvPicPr>
          <p:blipFill rotWithShape="1">
            <a:blip r:embed="rId3">
              <a:alphaModFix/>
            </a:blip>
            <a:srcRect l="2968" t="2160" r="1513" b="1189"/>
            <a:stretch/>
          </p:blipFill>
          <p:spPr>
            <a:xfrm>
              <a:off x="8104908" y="1191490"/>
              <a:ext cx="3158837" cy="5389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Left Arrow 3"/>
            <p:cNvSpPr/>
            <p:nvPr/>
          </p:nvSpPr>
          <p:spPr>
            <a:xfrm>
              <a:off x="10166685" y="3080083"/>
              <a:ext cx="409074" cy="2045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10166685" y="3976954"/>
              <a:ext cx="409074" cy="204538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785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318" y="337673"/>
            <a:ext cx="10515600" cy="764427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Summary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0571" y="1187024"/>
            <a:ext cx="6771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+mn-lt"/>
                <a:cs typeface="Times New Roman" pitchFamily="18" charset="0"/>
              </a:rPr>
              <a:t>The </a:t>
            </a:r>
            <a:r>
              <a:rPr lang="en-US" sz="1600" dirty="0" err="1">
                <a:latin typeface="+mn-lt"/>
                <a:cs typeface="Times New Roman" pitchFamily="18" charset="0"/>
              </a:rPr>
              <a:t>interosseus</a:t>
            </a:r>
            <a:r>
              <a:rPr lang="en-US" sz="1600" dirty="0">
                <a:latin typeface="+mn-lt"/>
                <a:cs typeface="Times New Roman" pitchFamily="18" charset="0"/>
              </a:rPr>
              <a:t> membrane and the two intermuscular septa divide the leg into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318" y="1695426"/>
            <a:ext cx="2622176" cy="43088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Anterior Compartment</a:t>
            </a:r>
          </a:p>
          <a:p>
            <a:endParaRPr lang="pt-BR" u="sng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r>
              <a:rPr lang="pt-BR" sz="1600" u="sng" dirty="0">
                <a:latin typeface="+mn-lt"/>
                <a:ea typeface="Times New Roman"/>
                <a:cs typeface="Times New Roman"/>
                <a:sym typeface="Times New Roman"/>
              </a:rPr>
              <a:t>Muscles</a:t>
            </a:r>
          </a:p>
          <a:p>
            <a:r>
              <a:rPr lang="pt-BR" sz="1600" dirty="0">
                <a:latin typeface="+mn-lt"/>
                <a:ea typeface="Times New Roman"/>
                <a:cs typeface="Times New Roman"/>
                <a:sym typeface="Times New Roman"/>
              </a:rPr>
              <a:t>Tibialis Anterior</a:t>
            </a:r>
          </a:p>
          <a:p>
            <a:r>
              <a:rPr lang="pt-BR" sz="1600" dirty="0">
                <a:latin typeface="+mn-lt"/>
                <a:ea typeface="Times New Roman"/>
                <a:cs typeface="Times New Roman"/>
                <a:sym typeface="Times New Roman"/>
              </a:rPr>
              <a:t>Extensor </a:t>
            </a:r>
            <a:r>
              <a:rPr lang="pt-BR" sz="1600" u="sng" dirty="0">
                <a:latin typeface="+mn-lt"/>
                <a:ea typeface="Times New Roman"/>
                <a:cs typeface="Times New Roman"/>
                <a:sym typeface="Times New Roman"/>
              </a:rPr>
              <a:t>Digitorum </a:t>
            </a:r>
            <a:r>
              <a:rPr lang="pt-BR" sz="1600" dirty="0">
                <a:latin typeface="+mn-lt"/>
                <a:ea typeface="Times New Roman"/>
                <a:cs typeface="Times New Roman"/>
                <a:sym typeface="Times New Roman"/>
              </a:rPr>
              <a:t>Longus</a:t>
            </a:r>
          </a:p>
          <a:p>
            <a:r>
              <a:rPr lang="pt-BR" sz="1600" dirty="0">
                <a:latin typeface="+mn-lt"/>
                <a:ea typeface="Times New Roman"/>
                <a:cs typeface="Times New Roman"/>
                <a:sym typeface="Times New Roman"/>
              </a:rPr>
              <a:t>Extensor </a:t>
            </a:r>
            <a:r>
              <a:rPr lang="pt-BR" sz="1600" u="sng" dirty="0">
                <a:latin typeface="+mn-lt"/>
                <a:ea typeface="Times New Roman"/>
                <a:cs typeface="Times New Roman"/>
                <a:sym typeface="Times New Roman"/>
              </a:rPr>
              <a:t>Hallucius</a:t>
            </a:r>
            <a:r>
              <a:rPr lang="pt-BR" sz="1600" dirty="0">
                <a:latin typeface="+mn-lt"/>
                <a:ea typeface="Times New Roman"/>
                <a:cs typeface="Times New Roman"/>
                <a:sym typeface="Times New Roman"/>
              </a:rPr>
              <a:t> Longus</a:t>
            </a:r>
          </a:p>
          <a:p>
            <a:r>
              <a:rPr lang="pt-BR" sz="1600" dirty="0">
                <a:latin typeface="+mn-lt"/>
                <a:ea typeface="Times New Roman"/>
                <a:cs typeface="Times New Roman"/>
                <a:sym typeface="Times New Roman"/>
              </a:rPr>
              <a:t>Peroneus Tertius</a:t>
            </a:r>
            <a:endParaRPr lang="en-US" sz="1600" dirty="0">
              <a:latin typeface="+mn-lt"/>
              <a:ea typeface="Times New Roman"/>
            </a:endParaRPr>
          </a:p>
          <a:p>
            <a:r>
              <a:rPr lang="en-US" sz="1600" dirty="0">
                <a:latin typeface="+mn-lt"/>
              </a:rPr>
              <a:t>(all take origin from fibula EXCEPT tibialis anterior)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u="sng" dirty="0" err="1">
                <a:latin typeface="+mn-lt"/>
              </a:rPr>
              <a:t>Genreal</a:t>
            </a:r>
            <a:r>
              <a:rPr lang="en-US" sz="1600" u="sng" dirty="0">
                <a:latin typeface="+mn-lt"/>
              </a:rPr>
              <a:t> Action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Dorsiflexion </a:t>
            </a:r>
            <a:r>
              <a:rPr lang="en-US" sz="1600" dirty="0">
                <a:latin typeface="+mn-lt"/>
                <a:cs typeface="Times New Roman" pitchFamily="18" charset="0"/>
              </a:rPr>
              <a:t>of the ankle joint &amp; Extension of the toes &amp; (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Inversion</a:t>
            </a:r>
            <a:r>
              <a:rPr lang="en-US" sz="1600" dirty="0">
                <a:latin typeface="+mn-lt"/>
                <a:cs typeface="Times New Roman" pitchFamily="18" charset="0"/>
              </a:rPr>
              <a:t>).</a:t>
            </a:r>
          </a:p>
          <a:p>
            <a:endParaRPr lang="en-US" sz="1600" dirty="0">
              <a:latin typeface="+mn-lt"/>
              <a:cs typeface="Times New Roman" pitchFamily="18" charset="0"/>
            </a:endParaRPr>
          </a:p>
          <a:p>
            <a:r>
              <a:rPr lang="en-US" sz="1600" u="sng" dirty="0">
                <a:latin typeface="+mn-lt"/>
                <a:cs typeface="Times New Roman" pitchFamily="18" charset="0"/>
              </a:rPr>
              <a:t>Innervation</a:t>
            </a:r>
          </a:p>
          <a:p>
            <a:r>
              <a:rPr lang="en-US" sz="1600" dirty="0">
                <a:latin typeface="+mn-lt"/>
              </a:rPr>
              <a:t>Deep peroneal </a:t>
            </a:r>
            <a:endParaRPr lang="en-GB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7678" y="1695426"/>
            <a:ext cx="2564622" cy="335476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Lateral (Peroneal) Compartment</a:t>
            </a:r>
          </a:p>
          <a:p>
            <a:endParaRPr lang="en-US" dirty="0">
              <a:latin typeface="+mn-lt"/>
            </a:endParaRPr>
          </a:p>
          <a:p>
            <a:r>
              <a:rPr lang="en-US" sz="1600" u="sng" dirty="0">
                <a:latin typeface="+mn-lt"/>
              </a:rPr>
              <a:t>Muscles</a:t>
            </a:r>
          </a:p>
          <a:p>
            <a:r>
              <a:rPr lang="en-US" sz="1600" dirty="0">
                <a:latin typeface="+mn-lt"/>
              </a:rPr>
              <a:t>Peroneus longus</a:t>
            </a:r>
          </a:p>
          <a:p>
            <a:r>
              <a:rPr lang="en-US" sz="1600" dirty="0">
                <a:latin typeface="+mn-lt"/>
              </a:rPr>
              <a:t>Peroneus brevis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u="sng" dirty="0">
                <a:latin typeface="+mn-lt"/>
              </a:rPr>
              <a:t>General Action</a:t>
            </a:r>
          </a:p>
          <a:p>
            <a:r>
              <a:rPr lang="en" sz="1600" b="1" dirty="0">
                <a:latin typeface="+mn-lt"/>
              </a:rPr>
              <a:t>Plantar flexion and Eversion</a:t>
            </a:r>
          </a:p>
          <a:p>
            <a:endParaRPr lang="en" sz="1600" u="sng" dirty="0">
              <a:latin typeface="+mn-lt"/>
            </a:endParaRPr>
          </a:p>
          <a:p>
            <a:r>
              <a:rPr lang="en" sz="1600" u="sng" dirty="0">
                <a:latin typeface="+mn-lt"/>
              </a:rPr>
              <a:t>Innervation</a:t>
            </a:r>
          </a:p>
          <a:p>
            <a:r>
              <a:rPr lang="en" sz="1600" b="1" dirty="0">
                <a:latin typeface="+mn-lt"/>
              </a:rPr>
              <a:t>Superficial peroneal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1575" y="5296412"/>
            <a:ext cx="2564622" cy="707886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Posterior Compartment</a:t>
            </a:r>
            <a:endParaRPr lang="en-GB" sz="2000" b="1" dirty="0">
              <a:latin typeface="+mj-lt"/>
            </a:endParaRPr>
          </a:p>
        </p:txBody>
      </p:sp>
      <p:sp>
        <p:nvSpPr>
          <p:cNvPr id="11" name="Shape 99"/>
          <p:cNvSpPr txBox="1">
            <a:spLocks/>
          </p:cNvSpPr>
          <p:nvPr/>
        </p:nvSpPr>
        <p:spPr>
          <a:xfrm>
            <a:off x="7577118" y="1008954"/>
            <a:ext cx="3534656" cy="80820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000" dirty="0"/>
              <a:t>Structures Passing </a:t>
            </a:r>
            <a:r>
              <a:rPr lang="en" sz="2000" b="1" dirty="0"/>
              <a:t>Deep</a:t>
            </a:r>
            <a:r>
              <a:rPr lang="en" sz="2000" dirty="0"/>
              <a:t> to Extensor Retinaculum:</a:t>
            </a:r>
          </a:p>
        </p:txBody>
      </p:sp>
      <p:sp>
        <p:nvSpPr>
          <p:cNvPr id="12" name="Shape 100"/>
          <p:cNvSpPr txBox="1">
            <a:spLocks/>
          </p:cNvSpPr>
          <p:nvPr/>
        </p:nvSpPr>
        <p:spPr>
          <a:xfrm>
            <a:off x="7577118" y="1695603"/>
            <a:ext cx="3534656" cy="309411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b="1" i="1" dirty="0">
                <a:solidFill>
                  <a:srgbClr val="FF0000"/>
                </a:solidFill>
              </a:rPr>
              <a:t>From medial to lateral</a:t>
            </a:r>
            <a:r>
              <a:rPr lang="en-GB" sz="1600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u="sng" dirty="0">
                <a:solidFill>
                  <a:srgbClr val="000000"/>
                </a:solidFill>
              </a:rPr>
              <a:t>T</a:t>
            </a:r>
            <a:r>
              <a:rPr lang="en-GB" sz="1600" dirty="0">
                <a:solidFill>
                  <a:srgbClr val="000000"/>
                </a:solidFill>
              </a:rPr>
              <a:t>om </a:t>
            </a:r>
            <a:r>
              <a:rPr lang="en-GB" sz="1600" u="sng" dirty="0">
                <a:solidFill>
                  <a:srgbClr val="000000"/>
                </a:solidFill>
              </a:rPr>
              <a:t>H</a:t>
            </a:r>
            <a:r>
              <a:rPr lang="en-GB" sz="1600" dirty="0">
                <a:solidFill>
                  <a:srgbClr val="000000"/>
                </a:solidFill>
              </a:rPr>
              <a:t>as a </a:t>
            </a:r>
            <a:r>
              <a:rPr lang="en-GB" sz="1600" u="sng" dirty="0">
                <a:solidFill>
                  <a:srgbClr val="000000"/>
                </a:solidFill>
              </a:rPr>
              <a:t>V</a:t>
            </a:r>
            <a:r>
              <a:rPr lang="en-GB" sz="1600" dirty="0">
                <a:solidFill>
                  <a:srgbClr val="000000"/>
                </a:solidFill>
              </a:rPr>
              <a:t>ery </a:t>
            </a:r>
            <a:r>
              <a:rPr lang="en-GB" sz="1600" u="sng" dirty="0">
                <a:solidFill>
                  <a:srgbClr val="000000"/>
                </a:solidFill>
              </a:rPr>
              <a:t>N</a:t>
            </a:r>
            <a:r>
              <a:rPr lang="en-GB" sz="1600" dirty="0">
                <a:solidFill>
                  <a:srgbClr val="000000"/>
                </a:solidFill>
              </a:rPr>
              <a:t>ice </a:t>
            </a:r>
            <a:r>
              <a:rPr lang="en-GB" sz="1600" u="sng" dirty="0">
                <a:solidFill>
                  <a:srgbClr val="000000"/>
                </a:solidFill>
              </a:rPr>
              <a:t>D</a:t>
            </a:r>
            <a:r>
              <a:rPr lang="en-GB" sz="1600" dirty="0">
                <a:solidFill>
                  <a:srgbClr val="000000"/>
                </a:solidFill>
              </a:rPr>
              <a:t>og &amp; </a:t>
            </a:r>
            <a:r>
              <a:rPr lang="en-GB" sz="1600" u="sng" dirty="0">
                <a:solidFill>
                  <a:srgbClr val="000000"/>
                </a:solidFill>
              </a:rPr>
              <a:t>P</a:t>
            </a:r>
            <a:r>
              <a:rPr lang="en-GB" sz="1600" dirty="0">
                <a:solidFill>
                  <a:srgbClr val="000000"/>
                </a:solidFill>
              </a:rPr>
              <a:t>igeon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1- </a:t>
            </a:r>
            <a:r>
              <a:rPr lang="en-GB" sz="1600" b="1" dirty="0">
                <a:solidFill>
                  <a:srgbClr val="000000"/>
                </a:solidFill>
              </a:rPr>
              <a:t>Ti</a:t>
            </a:r>
            <a:r>
              <a:rPr lang="en-GB" sz="1600" dirty="0">
                <a:solidFill>
                  <a:srgbClr val="000000"/>
                </a:solidFill>
              </a:rPr>
              <a:t>bialis anterior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2- Extensor </a:t>
            </a:r>
            <a:r>
              <a:rPr lang="en-GB" sz="1600" b="1" dirty="0" err="1">
                <a:solidFill>
                  <a:srgbClr val="000000"/>
                </a:solidFill>
              </a:rPr>
              <a:t>h</a:t>
            </a:r>
            <a:r>
              <a:rPr lang="en-GB" sz="1600" dirty="0" err="1">
                <a:solidFill>
                  <a:srgbClr val="000000"/>
                </a:solidFill>
              </a:rPr>
              <a:t>allucis</a:t>
            </a:r>
            <a:r>
              <a:rPr lang="en-GB" sz="1600" dirty="0">
                <a:solidFill>
                  <a:srgbClr val="000000"/>
                </a:solidFill>
              </a:rPr>
              <a:t> longus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3- Dorsalis </a:t>
            </a:r>
            <a:r>
              <a:rPr lang="en-GB" sz="1600" dirty="0" err="1">
                <a:solidFill>
                  <a:srgbClr val="000000"/>
                </a:solidFill>
              </a:rPr>
              <a:t>pedis</a:t>
            </a:r>
            <a:r>
              <a:rPr lang="en-GB" sz="1600" dirty="0">
                <a:solidFill>
                  <a:srgbClr val="000000"/>
                </a:solidFill>
              </a:rPr>
              <a:t> artery (</a:t>
            </a:r>
            <a:r>
              <a:rPr lang="en-GB" sz="1600" b="1" dirty="0">
                <a:solidFill>
                  <a:srgbClr val="000000"/>
                </a:solidFill>
              </a:rPr>
              <a:t>v</a:t>
            </a:r>
            <a:r>
              <a:rPr lang="en-GB" sz="1600" dirty="0">
                <a:solidFill>
                  <a:srgbClr val="000000"/>
                </a:solidFill>
              </a:rPr>
              <a:t>essel)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4- Dorsalis </a:t>
            </a:r>
            <a:r>
              <a:rPr lang="en-GB" sz="1600" dirty="0" err="1">
                <a:solidFill>
                  <a:srgbClr val="000000"/>
                </a:solidFill>
              </a:rPr>
              <a:t>pedis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n</a:t>
            </a:r>
            <a:r>
              <a:rPr lang="en-GB" sz="1600" dirty="0">
                <a:solidFill>
                  <a:srgbClr val="000000"/>
                </a:solidFill>
              </a:rPr>
              <a:t>erve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5- Extensor </a:t>
            </a:r>
            <a:r>
              <a:rPr lang="en-GB" sz="1600" b="1" dirty="0" err="1">
                <a:solidFill>
                  <a:srgbClr val="000000"/>
                </a:solidFill>
              </a:rPr>
              <a:t>d</a:t>
            </a:r>
            <a:r>
              <a:rPr lang="en-GB" sz="1600" dirty="0" err="1">
                <a:solidFill>
                  <a:srgbClr val="000000"/>
                </a:solidFill>
              </a:rPr>
              <a:t>igitorum</a:t>
            </a:r>
            <a:r>
              <a:rPr lang="en-GB" sz="1600" dirty="0">
                <a:solidFill>
                  <a:srgbClr val="000000"/>
                </a:solidFill>
              </a:rPr>
              <a:t> longus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6- </a:t>
            </a:r>
            <a:r>
              <a:rPr lang="en-GB" sz="1600" b="1" dirty="0">
                <a:solidFill>
                  <a:srgbClr val="000000"/>
                </a:solidFill>
              </a:rPr>
              <a:t>P</a:t>
            </a:r>
            <a:r>
              <a:rPr lang="en-GB" sz="1600" dirty="0">
                <a:solidFill>
                  <a:srgbClr val="000000"/>
                </a:solidFill>
              </a:rPr>
              <a:t>eroneus </a:t>
            </a:r>
            <a:r>
              <a:rPr lang="en-GB" sz="1600" dirty="0" err="1">
                <a:solidFill>
                  <a:srgbClr val="000000"/>
                </a:solidFill>
              </a:rPr>
              <a:t>tertius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Shape 151"/>
          <p:cNvSpPr txBox="1"/>
          <p:nvPr/>
        </p:nvSpPr>
        <p:spPr>
          <a:xfrm>
            <a:off x="6561655" y="4982046"/>
            <a:ext cx="4861088" cy="133661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marL="203195">
              <a:buSzPct val="100000"/>
            </a:pPr>
            <a:r>
              <a:rPr lang="en" sz="1800" u="sng" dirty="0">
                <a:latin typeface="+mn-lt"/>
              </a:rPr>
              <a:t>Contents of dorsum of foot</a:t>
            </a:r>
          </a:p>
          <a:p>
            <a:pPr marL="203195">
              <a:buSzPct val="100000"/>
            </a:pPr>
            <a:r>
              <a:rPr lang="en" sz="1800" b="1" dirty="0">
                <a:latin typeface="+mn-lt"/>
              </a:rPr>
              <a:t>Muscles: 	</a:t>
            </a:r>
            <a:r>
              <a:rPr lang="en" sz="1800" dirty="0">
                <a:latin typeface="+mn-lt"/>
              </a:rPr>
              <a:t>Extensor Digitorum Brevis</a:t>
            </a:r>
            <a:endParaRPr lang="en" sz="1800" b="1" dirty="0">
              <a:latin typeface="+mn-lt"/>
            </a:endParaRPr>
          </a:p>
          <a:p>
            <a:pPr marL="203195">
              <a:buSzPct val="100000"/>
            </a:pPr>
            <a:r>
              <a:rPr lang="en" sz="1800" b="1" dirty="0">
                <a:latin typeface="+mn-lt"/>
              </a:rPr>
              <a:t>Blood Vessel:</a:t>
            </a:r>
            <a:r>
              <a:rPr lang="en" sz="1800" dirty="0">
                <a:latin typeface="+mn-lt"/>
              </a:rPr>
              <a:t> 	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Dorsalis Pedis</a:t>
            </a:r>
            <a:endParaRPr sz="1800" dirty="0">
              <a:solidFill>
                <a:schemeClr val="dk1"/>
              </a:solidFill>
              <a:latin typeface="+mn-lt"/>
            </a:endParaRPr>
          </a:p>
          <a:p>
            <a:pPr marL="203195">
              <a:buSzPct val="100000"/>
            </a:pPr>
            <a:r>
              <a:rPr lang="en" sz="1800" b="1" dirty="0">
                <a:latin typeface="+mn-lt"/>
              </a:rPr>
              <a:t>Nerves:</a:t>
            </a:r>
            <a:r>
              <a:rPr lang="en" sz="1800" dirty="0">
                <a:latin typeface="+mn-lt"/>
              </a:rPr>
              <a:t>  	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Deep &amp; Superficial Peroneal</a:t>
            </a:r>
          </a:p>
        </p:txBody>
      </p:sp>
    </p:spTree>
    <p:extLst>
      <p:ext uri="{BB962C8B-B14F-4D97-AF65-F5344CB8AC3E}">
        <p14:creationId xmlns:p14="http://schemas.microsoft.com/office/powerpoint/2010/main" val="44372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15600" y="197265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Questions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418100" y="960865"/>
            <a:ext cx="5451800" cy="545338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rgbClr val="000000"/>
                </a:solidFill>
              </a:rPr>
              <a:t>4- Peroneus tertius is the most medial muscle passing down the extensor retinaculum.</a:t>
            </a:r>
            <a:r>
              <a:rPr lang="en" sz="1800" dirty="0">
                <a:solidFill>
                  <a:schemeClr val="dk1"/>
                </a:solidFill>
              </a:rPr>
              <a:t> 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A- True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B- False</a:t>
            </a:r>
          </a:p>
          <a:p>
            <a:pPr>
              <a:buNone/>
            </a:pPr>
            <a:endParaRPr lang="en" sz="1800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5- The peroneus longus is inserted into: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A- Base of first metatarsal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B- The medial cuneiform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C- The lateral cuneiform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D- Both a&amp;b</a:t>
            </a:r>
          </a:p>
          <a:p>
            <a:pPr>
              <a:buNone/>
            </a:pPr>
            <a:endParaRPr lang="en" sz="1800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6- The blood vessel that supplies the dorsum of foot is the dorsialis pedis 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A-true</a:t>
            </a: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B-false</a:t>
            </a:r>
          </a:p>
          <a:p>
            <a:pPr>
              <a:buNone/>
            </a:pPr>
            <a:endParaRPr lang="en" sz="1800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1800" dirty="0">
                <a:solidFill>
                  <a:schemeClr val="dk1"/>
                </a:solidFill>
              </a:rPr>
              <a:t>7- </a:t>
            </a:r>
            <a:r>
              <a:rPr lang="en" sz="1800" dirty="0">
                <a:solidFill>
                  <a:srgbClr val="000000"/>
                </a:solidFill>
              </a:rPr>
              <a:t>The Extensor Expansion receives insertion of:</a:t>
            </a:r>
          </a:p>
          <a:p>
            <a:pPr>
              <a:buNone/>
            </a:pPr>
            <a:r>
              <a:rPr lang="en" sz="1800" dirty="0">
                <a:solidFill>
                  <a:srgbClr val="000000"/>
                </a:solidFill>
              </a:rPr>
              <a:t>A- Interossei </a:t>
            </a:r>
          </a:p>
          <a:p>
            <a:pPr>
              <a:buNone/>
            </a:pPr>
            <a:r>
              <a:rPr lang="en" sz="1800" dirty="0">
                <a:solidFill>
                  <a:srgbClr val="000000"/>
                </a:solidFill>
              </a:rPr>
              <a:t>B- Lumbricals </a:t>
            </a:r>
          </a:p>
          <a:p>
            <a:pPr>
              <a:buNone/>
            </a:pPr>
            <a:r>
              <a:rPr lang="en" sz="1800" dirty="0">
                <a:solidFill>
                  <a:srgbClr val="000000"/>
                </a:solidFill>
              </a:rPr>
              <a:t>C- Tibialis anterior </a:t>
            </a:r>
          </a:p>
          <a:p>
            <a:pPr>
              <a:buNone/>
            </a:pPr>
            <a:r>
              <a:rPr lang="en" sz="1800" dirty="0">
                <a:solidFill>
                  <a:srgbClr val="000000"/>
                </a:solidFill>
              </a:rPr>
              <a:t>D- </a:t>
            </a:r>
            <a:r>
              <a:rPr lang="en" sz="1800" dirty="0">
                <a:solidFill>
                  <a:schemeClr val="dk1"/>
                </a:solidFill>
              </a:rPr>
              <a:t> A &amp; B</a:t>
            </a:r>
          </a:p>
        </p:txBody>
      </p:sp>
      <p:sp>
        <p:nvSpPr>
          <p:cNvPr id="5" name="Shape 178"/>
          <p:cNvSpPr txBox="1">
            <a:spLocks/>
          </p:cNvSpPr>
          <p:nvPr/>
        </p:nvSpPr>
        <p:spPr>
          <a:xfrm>
            <a:off x="415600" y="1081888"/>
            <a:ext cx="5575767" cy="510375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1- Which muscle can evert the foot?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A-Tibialis Anterior.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B- Extensor </a:t>
            </a:r>
            <a:r>
              <a:rPr lang="en-GB" sz="1800" dirty="0" err="1">
                <a:solidFill>
                  <a:srgbClr val="000000"/>
                </a:solidFill>
              </a:rPr>
              <a:t>Digitorum</a:t>
            </a:r>
            <a:r>
              <a:rPr lang="en-GB" sz="1800" dirty="0">
                <a:solidFill>
                  <a:srgbClr val="000000"/>
                </a:solidFill>
              </a:rPr>
              <a:t> Longus.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C- Peroneus </a:t>
            </a:r>
            <a:r>
              <a:rPr lang="en-GB" sz="1800" dirty="0" err="1">
                <a:solidFill>
                  <a:srgbClr val="000000"/>
                </a:solidFill>
              </a:rPr>
              <a:t>Tertius</a:t>
            </a:r>
            <a:r>
              <a:rPr lang="en-GB" sz="1800" dirty="0">
                <a:solidFill>
                  <a:srgbClr val="00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D- Extensor </a:t>
            </a:r>
            <a:r>
              <a:rPr lang="en-GB" sz="1800" dirty="0" err="1">
                <a:solidFill>
                  <a:srgbClr val="000000"/>
                </a:solidFill>
              </a:rPr>
              <a:t>Hallucis</a:t>
            </a:r>
            <a:r>
              <a:rPr lang="en-GB" sz="1800" dirty="0">
                <a:solidFill>
                  <a:srgbClr val="000000"/>
                </a:solidFill>
              </a:rPr>
              <a:t> Longus.</a:t>
            </a:r>
          </a:p>
          <a:p>
            <a:pPr>
              <a:buFont typeface="Arial" panose="020B0604020202020204" pitchFamily="34" charset="0"/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2- The Peroneus </a:t>
            </a:r>
            <a:r>
              <a:rPr lang="en-GB" sz="1800" dirty="0" err="1">
                <a:solidFill>
                  <a:srgbClr val="000000"/>
                </a:solidFill>
              </a:rPr>
              <a:t>tertius</a:t>
            </a:r>
            <a:r>
              <a:rPr lang="en-GB" sz="1800" dirty="0">
                <a:solidFill>
                  <a:srgbClr val="000000"/>
                </a:solidFill>
              </a:rPr>
              <a:t> is inserting from anterior surface of fibula to :</a:t>
            </a:r>
          </a:p>
          <a:p>
            <a:pPr>
              <a:buClr>
                <a:srgbClr val="000000"/>
              </a:buClr>
              <a:buSzPct val="78571"/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A- Extensor expansion of lateral four toes.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B- Base of distal phalanx of great toe.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C- Base of 5</a:t>
            </a:r>
            <a:r>
              <a:rPr lang="en-GB" sz="1800" baseline="30000" dirty="0">
                <a:solidFill>
                  <a:srgbClr val="000000"/>
                </a:solidFill>
              </a:rPr>
              <a:t>th</a:t>
            </a:r>
            <a:r>
              <a:rPr lang="en-GB" sz="1800" dirty="0">
                <a:solidFill>
                  <a:srgbClr val="000000"/>
                </a:solidFill>
              </a:rPr>
              <a:t> metatarsal bone.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</a:rPr>
              <a:t>D- Medial cuneiform &amp; base of 1</a:t>
            </a:r>
            <a:r>
              <a:rPr lang="en-GB" sz="1800" baseline="30000" dirty="0">
                <a:solidFill>
                  <a:srgbClr val="000000"/>
                </a:solidFill>
              </a:rPr>
              <a:t>st</a:t>
            </a:r>
            <a:r>
              <a:rPr lang="en-GB" sz="1800" dirty="0">
                <a:solidFill>
                  <a:srgbClr val="000000"/>
                </a:solidFill>
              </a:rPr>
              <a:t> metatarsal bone.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buClr>
                <a:schemeClr val="dk1"/>
              </a:buClr>
              <a:buSzPct val="78571"/>
              <a:buNone/>
            </a:pPr>
            <a:r>
              <a:rPr lang="en-US" sz="1800" dirty="0">
                <a:solidFill>
                  <a:srgbClr val="000000"/>
                </a:solidFill>
              </a:rPr>
              <a:t>3- </a:t>
            </a:r>
            <a:r>
              <a:rPr lang="en-US" sz="1800" dirty="0">
                <a:cs typeface="Times New Roman" pitchFamily="18" charset="0"/>
              </a:rPr>
              <a:t>The </a:t>
            </a:r>
            <a:r>
              <a:rPr lang="en-US" sz="1800" dirty="0" err="1">
                <a:cs typeface="Times New Roman" pitchFamily="18" charset="0"/>
              </a:rPr>
              <a:t>interosseus</a:t>
            </a:r>
            <a:r>
              <a:rPr lang="en-US" sz="1800" dirty="0">
                <a:cs typeface="Times New Roman" pitchFamily="18" charset="0"/>
              </a:rPr>
              <a:t> membrane and the two intermuscular septa divide the leg into ____ compartments.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</a:rPr>
              <a:t>A- 1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</a:rPr>
              <a:t>B- 2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</a:rPr>
              <a:t>C- 3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</a:rPr>
              <a:t>D- 4</a:t>
            </a:r>
            <a:endParaRPr lang="en-GB" sz="1800" b="1" dirty="0">
              <a:solidFill>
                <a:srgbClr val="FF0000"/>
              </a:solidFill>
            </a:endParaRPr>
          </a:p>
          <a:p>
            <a:pPr>
              <a:buClr>
                <a:schemeClr val="dk1"/>
              </a:buClr>
              <a:buSzPct val="91666"/>
              <a:buFont typeface="Arial" panose="020B0604020202020204" pitchFamily="34" charset="0"/>
              <a:buNone/>
            </a:pPr>
            <a:endParaRPr lang="en-GB" sz="18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sz="1800" dirty="0">
              <a:solidFill>
                <a:schemeClr val="dk1"/>
              </a:solidFill>
            </a:endParaRPr>
          </a:p>
        </p:txBody>
      </p:sp>
      <p:sp>
        <p:nvSpPr>
          <p:cNvPr id="6" name="Shape 179"/>
          <p:cNvSpPr txBox="1"/>
          <p:nvPr/>
        </p:nvSpPr>
        <p:spPr>
          <a:xfrm>
            <a:off x="11493300" y="4686301"/>
            <a:ext cx="753200" cy="2057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1- C</a:t>
            </a:r>
          </a:p>
          <a:p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2- C</a:t>
            </a:r>
          </a:p>
          <a:p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3- C</a:t>
            </a:r>
          </a:p>
          <a:p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4- B</a:t>
            </a:r>
          </a:p>
          <a:p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5- D</a:t>
            </a:r>
          </a:p>
          <a:p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6- A</a:t>
            </a:r>
          </a:p>
          <a:p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7- D</a:t>
            </a:r>
          </a:p>
          <a:p>
            <a:endParaRPr lang="en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29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r>
              <a:rPr lang="en-GB" dirty="0" err="1">
                <a:latin typeface="Calibri" panose="020F0502020204030204" pitchFamily="34" charset="0"/>
              </a:rPr>
              <a:t>Ghada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Almazrou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74631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</a:t>
            </a:r>
            <a:endParaRPr lang="en-GB" i="1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/>
              <a:t>Deena </a:t>
            </a:r>
            <a:r>
              <a:rPr lang="en-GB" dirty="0" err="1"/>
              <a:t>AlNowiser</a:t>
            </a:r>
            <a:endParaRPr lang="en-GB" dirty="0"/>
          </a:p>
          <a:p>
            <a:pPr marL="177800" indent="0">
              <a:buNone/>
            </a:pPr>
            <a:r>
              <a:rPr lang="en-GB" dirty="0"/>
              <a:t>Lama </a:t>
            </a:r>
            <a:r>
              <a:rPr lang="en-GB" dirty="0" err="1"/>
              <a:t>AlTamimi</a:t>
            </a:r>
            <a:endParaRPr lang="en-GB" dirty="0"/>
          </a:p>
          <a:p>
            <a:pPr marL="177800" indent="0">
              <a:buNone/>
            </a:pPr>
            <a:r>
              <a:rPr lang="en-GB" dirty="0"/>
              <a:t>Norah </a:t>
            </a:r>
            <a:r>
              <a:rPr lang="en-GB" dirty="0" err="1"/>
              <a:t>Alshabib</a:t>
            </a:r>
            <a:endParaRPr lang="en-GB" dirty="0"/>
          </a:p>
          <a:p>
            <a:pPr marL="177800" indent="0">
              <a:buNone/>
            </a:pPr>
            <a:r>
              <a:rPr lang="en-GB" dirty="0" err="1"/>
              <a:t>Razan</a:t>
            </a:r>
            <a:r>
              <a:rPr lang="en-GB" dirty="0"/>
              <a:t> </a:t>
            </a:r>
            <a:r>
              <a:rPr lang="en-GB" dirty="0" err="1"/>
              <a:t>AlQahtani</a:t>
            </a:r>
            <a:endParaRPr lang="en-GB" dirty="0"/>
          </a:p>
          <a:p>
            <a:pPr marL="177800" indent="0">
              <a:buNone/>
            </a:pPr>
            <a:r>
              <a:rPr lang="en-GB" dirty="0" err="1"/>
              <a:t>Thikrayat</a:t>
            </a:r>
            <a:r>
              <a:rPr lang="en-GB" dirty="0"/>
              <a:t> Omar</a:t>
            </a:r>
          </a:p>
          <a:p>
            <a:pPr marL="177800" indent="0">
              <a:buNone/>
            </a:pPr>
            <a:r>
              <a:rPr lang="en-GB" dirty="0" err="1"/>
              <a:t>Wejdan</a:t>
            </a:r>
            <a:r>
              <a:rPr lang="en-GB" dirty="0"/>
              <a:t> </a:t>
            </a:r>
            <a:r>
              <a:rPr lang="en-GB" dirty="0" err="1"/>
              <a:t>Alzaid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Identify the deep fascia of leg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Identify the fascial compartments of the leg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Describe the anatomy of the anterior &amp;  lateral compartments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Describe the anatomy and contents of the dorsum  of  the foot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29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7429" y="207595"/>
            <a:ext cx="3199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Fascia of the Leg</a:t>
            </a:r>
            <a:endParaRPr lang="en-US" sz="3600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20379" y="226257"/>
            <a:ext cx="4729707" cy="3959797"/>
            <a:chOff x="6889244" y="1634121"/>
            <a:chExt cx="4729707" cy="5040313"/>
          </a:xfrm>
        </p:grpSpPr>
        <p:grpSp>
          <p:nvGrpSpPr>
            <p:cNvPr id="2" name="Group 1"/>
            <p:cNvGrpSpPr/>
            <p:nvPr/>
          </p:nvGrpSpPr>
          <p:grpSpPr>
            <a:xfrm>
              <a:off x="6889244" y="1634121"/>
              <a:ext cx="4729707" cy="5040313"/>
              <a:chOff x="747059" y="365125"/>
              <a:chExt cx="4729707" cy="5040313"/>
            </a:xfrm>
          </p:grpSpPr>
          <p:pic>
            <p:nvPicPr>
              <p:cNvPr id="4" name="Picture 5" descr="Untitled-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47059" y="365125"/>
                <a:ext cx="4729707" cy="504031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2428496" y="506974"/>
                <a:ext cx="1511300" cy="228766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4999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>
                <a:off x="890515" y="2471850"/>
                <a:ext cx="920749" cy="450376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4999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47029" y="776082"/>
                <a:ext cx="850900" cy="463289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01614" y="1187039"/>
                <a:ext cx="847165" cy="623341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74193" y="3284780"/>
                <a:ext cx="847165" cy="623341"/>
              </a:xfrm>
              <a:prstGeom prst="rect">
                <a:avLst/>
              </a:prstGeom>
              <a:noFill/>
              <a:ln w="28575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Left Arrow 14"/>
            <p:cNvSpPr/>
            <p:nvPr/>
          </p:nvSpPr>
          <p:spPr>
            <a:xfrm>
              <a:off x="10022872" y="2657463"/>
              <a:ext cx="1003716" cy="261861"/>
            </a:xfrm>
            <a:prstGeom prst="lef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429" y="897056"/>
            <a:ext cx="6096000" cy="3735623"/>
            <a:chOff x="878015" y="1757483"/>
            <a:chExt cx="6096000" cy="3735623"/>
          </a:xfrm>
        </p:grpSpPr>
        <p:sp>
          <p:nvSpPr>
            <p:cNvPr id="9" name="Rectangle 8"/>
            <p:cNvSpPr/>
            <p:nvPr/>
          </p:nvSpPr>
          <p:spPr>
            <a:xfrm>
              <a:off x="878015" y="1757483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 dirty="0">
                  <a:latin typeface="+mn-lt"/>
                </a:rPr>
                <a:t>The deep fascia </a:t>
              </a:r>
              <a:r>
                <a:rPr lang="en-US" sz="1800" b="1" dirty="0">
                  <a:latin typeface="+mn-lt"/>
                </a:rPr>
                <a:t>surrounds the leg </a:t>
              </a:r>
              <a:r>
                <a:rPr lang="en-US" sz="1800" dirty="0">
                  <a:latin typeface="+mn-lt"/>
                </a:rPr>
                <a:t>and is attached to Anterior &amp; Medial borders of Tibia.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rgbClr val="FF0000"/>
                  </a:solidFill>
                  <a:latin typeface="+mn-lt"/>
                </a:rPr>
                <a:t>Two Intermuscular Septa </a:t>
              </a: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latin typeface="+mn-lt"/>
                </a:rPr>
                <a:t>Pass from the  deep aspect of this fascia  to be attached to :</a:t>
              </a:r>
            </a:p>
            <a:p>
              <a:pPr>
                <a:spcBef>
                  <a:spcPct val="50000"/>
                </a:spcBef>
              </a:pPr>
              <a:r>
                <a:rPr lang="en-US" sz="1800" u="sng" dirty="0">
                  <a:latin typeface="+mn-lt"/>
                </a:rPr>
                <a:t>Anterior border of fibula</a:t>
              </a:r>
              <a:r>
                <a:rPr lang="en-US" sz="1800" dirty="0">
                  <a:latin typeface="+mn-lt"/>
                </a:rPr>
                <a:t> (Anterior intermuscular septum) </a:t>
              </a:r>
            </a:p>
            <a:p>
              <a:pPr>
                <a:spcBef>
                  <a:spcPct val="50000"/>
                </a:spcBef>
              </a:pPr>
              <a:r>
                <a:rPr lang="en-US" sz="1800" u="sng" dirty="0">
                  <a:latin typeface="+mn-lt"/>
                </a:rPr>
                <a:t>Posterior border of fibula </a:t>
              </a:r>
              <a:r>
                <a:rPr lang="en-US" sz="1800" dirty="0">
                  <a:latin typeface="+mn-lt"/>
                </a:rPr>
                <a:t>(Posterior intermuscular septum)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8015" y="4154278"/>
              <a:ext cx="6096000" cy="1338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latin typeface="+mn-lt"/>
                </a:rPr>
                <a:t>Interosseous membrane: </a:t>
              </a: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latin typeface="+mn-lt"/>
                </a:rPr>
                <a:t>A thin &amp; strong membrane, that binds the interosseous borders of  tibia &amp; fibula. It binds the two bones  and provides attachment for muscles.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06069" y="2045078"/>
              <a:ext cx="10058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75211" y="3564596"/>
              <a:ext cx="283464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29000" y="3985125"/>
              <a:ext cx="2926080" cy="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94588" y="4438654"/>
              <a:ext cx="2286000" cy="0"/>
            </a:xfrm>
            <a:prstGeom prst="line">
              <a:avLst/>
            </a:prstGeom>
            <a:ln w="28575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694678" y="4292380"/>
            <a:ext cx="3774888" cy="2542008"/>
            <a:chOff x="339912" y="1491129"/>
            <a:chExt cx="5435600" cy="3687321"/>
          </a:xfrm>
        </p:grpSpPr>
        <p:pic>
          <p:nvPicPr>
            <p:cNvPr id="25" name="Picture 3" descr="C:\Documents and Settings\Jamila\Desktop\study_21346036971099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15402"/>
            <a:stretch/>
          </p:blipFill>
          <p:spPr bwMode="auto">
            <a:xfrm>
              <a:off x="339912" y="1491129"/>
              <a:ext cx="5435600" cy="3627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3281082" y="1550894"/>
              <a:ext cx="479612" cy="2779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28799" y="3653117"/>
              <a:ext cx="449463" cy="1597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84802" y="4979733"/>
              <a:ext cx="375893" cy="19871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71666" y="4835631"/>
            <a:ext cx="9898660" cy="190257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1700" dirty="0">
                <a:cs typeface="Times New Roman" pitchFamily="18" charset="0"/>
              </a:rPr>
              <a:t>The </a:t>
            </a:r>
            <a:r>
              <a:rPr lang="en-US" sz="1700" b="1" dirty="0" err="1">
                <a:cs typeface="Times New Roman" pitchFamily="18" charset="0"/>
              </a:rPr>
              <a:t>i</a:t>
            </a:r>
            <a:r>
              <a:rPr lang="en-US" sz="1700" b="1" u="sng" dirty="0" err="1">
                <a:cs typeface="Times New Roman" pitchFamily="18" charset="0"/>
              </a:rPr>
              <a:t>nterosseus</a:t>
            </a:r>
            <a:r>
              <a:rPr lang="en-US" sz="1700" b="1" u="sng" dirty="0">
                <a:cs typeface="Times New Roman" pitchFamily="18" charset="0"/>
              </a:rPr>
              <a:t> membrane</a:t>
            </a:r>
            <a:r>
              <a:rPr lang="en-US" sz="1700" dirty="0">
                <a:cs typeface="Times New Roman" pitchFamily="18" charset="0"/>
              </a:rPr>
              <a:t> and the two intermuscular septa divide the leg into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1700" b="1" u="sng" dirty="0">
                <a:solidFill>
                  <a:srgbClr val="FF0000"/>
                </a:solidFill>
                <a:cs typeface="Times New Roman" pitchFamily="18" charset="0"/>
              </a:rPr>
              <a:t>(3) Compartments  :</a:t>
            </a:r>
            <a:r>
              <a:rPr lang="en-US" sz="1700" b="1" dirty="0">
                <a:solidFill>
                  <a:srgbClr val="FF0000"/>
                </a:solidFill>
                <a:cs typeface="Times New Roman" pitchFamily="18" charset="0"/>
              </a:rPr>
              <a:t>                                       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1700" dirty="0">
                <a:cs typeface="Times New Roman" pitchFamily="18" charset="0"/>
              </a:rPr>
              <a:t>1. Anterior		2. Lateral (peroneal)		3. Posterior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1700" dirty="0">
                <a:cs typeface="Times New Roman" pitchFamily="18" charset="0"/>
              </a:rPr>
              <a:t>Each one has its own </a:t>
            </a:r>
            <a:r>
              <a:rPr lang="en-US" sz="1700" b="1" dirty="0">
                <a:cs typeface="Times New Roman" pitchFamily="18" charset="0"/>
              </a:rPr>
              <a:t>Muscles</a:t>
            </a:r>
            <a:r>
              <a:rPr lang="en-US" sz="1700" dirty="0">
                <a:cs typeface="Times New Roman" pitchFamily="18" charset="0"/>
              </a:rPr>
              <a:t> (with specific action), </a:t>
            </a:r>
            <a:r>
              <a:rPr lang="en-US" sz="1700" b="1" dirty="0">
                <a:cs typeface="Times New Roman" pitchFamily="18" charset="0"/>
              </a:rPr>
              <a:t>Blood vessels </a:t>
            </a:r>
            <a:r>
              <a:rPr lang="en-US" sz="1700" dirty="0">
                <a:cs typeface="Times New Roman" pitchFamily="18" charset="0"/>
              </a:rPr>
              <a:t>and </a:t>
            </a:r>
            <a:r>
              <a:rPr lang="en-US" sz="1700" b="1" dirty="0">
                <a:cs typeface="Times New Roman" pitchFamily="18" charset="0"/>
              </a:rPr>
              <a:t>Nerves</a:t>
            </a:r>
            <a:r>
              <a:rPr lang="en-US" sz="1700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819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34" y="1802020"/>
            <a:ext cx="531158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cs typeface="Times New Roman" pitchFamily="18" charset="0"/>
              </a:rPr>
              <a:t>Muscles :</a:t>
            </a:r>
          </a:p>
          <a:p>
            <a:r>
              <a:rPr lang="en-US" sz="2400" dirty="0">
                <a:cs typeface="Times New Roman" pitchFamily="18" charset="0"/>
              </a:rPr>
              <a:t>All muscles take origin from the fibula EXCEPT 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Tibialis Anterior .</a:t>
            </a:r>
          </a:p>
          <a:p>
            <a:pPr marL="0" indent="0">
              <a:buNone/>
            </a:pPr>
            <a:r>
              <a:rPr lang="en-US" sz="2400" b="1" u="sng" dirty="0">
                <a:cs typeface="Times New Roman" pitchFamily="18" charset="0"/>
              </a:rPr>
              <a:t>Nerve  supply:</a:t>
            </a:r>
          </a:p>
          <a:p>
            <a:r>
              <a:rPr lang="en-US" sz="2400" dirty="0">
                <a:cs typeface="Times New Roman" pitchFamily="18" charset="0"/>
              </a:rPr>
              <a:t>Deep Peroneal.</a:t>
            </a:r>
          </a:p>
          <a:p>
            <a:pPr marL="0" indent="0">
              <a:buNone/>
            </a:pPr>
            <a:r>
              <a:rPr lang="en-US" sz="2400" b="1" u="sng" dirty="0">
                <a:cs typeface="Times New Roman" pitchFamily="18" charset="0"/>
              </a:rPr>
              <a:t>Blood Supply</a:t>
            </a:r>
            <a:r>
              <a:rPr lang="en-US" sz="2400" u="sng" dirty="0">
                <a:cs typeface="Times New Roman" pitchFamily="18" charset="0"/>
              </a:rPr>
              <a:t>:</a:t>
            </a:r>
          </a:p>
          <a:p>
            <a:r>
              <a:rPr lang="en-US" sz="2400" dirty="0">
                <a:cs typeface="Times New Roman" pitchFamily="18" charset="0"/>
              </a:rPr>
              <a:t>Anterior </a:t>
            </a:r>
            <a:r>
              <a:rPr lang="en-US" sz="2400" dirty="0" err="1">
                <a:cs typeface="Times New Roman" pitchFamily="18" charset="0"/>
              </a:rPr>
              <a:t>tibial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u="sng" dirty="0">
                <a:cs typeface="Times New Roman" pitchFamily="18" charset="0"/>
              </a:rPr>
              <a:t>Action</a:t>
            </a:r>
            <a:r>
              <a:rPr lang="en-US" sz="2400" u="sng" dirty="0">
                <a:cs typeface="Times New Roman" pitchFamily="18" charset="0"/>
              </a:rPr>
              <a:t>: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Dorsiflexion </a:t>
            </a:r>
            <a:r>
              <a:rPr lang="en-US" sz="2400" dirty="0">
                <a:cs typeface="Times New Roman" pitchFamily="18" charset="0"/>
              </a:rPr>
              <a:t>of the ankle joint &amp; Extension of the toes &amp; (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Inversion</a:t>
            </a:r>
            <a:r>
              <a:rPr lang="en-US" sz="2400" dirty="0">
                <a:cs typeface="Times New Roman" pitchFamily="18" charset="0"/>
              </a:rPr>
              <a:t>).</a:t>
            </a:r>
          </a:p>
        </p:txBody>
      </p:sp>
      <p:pic>
        <p:nvPicPr>
          <p:cNvPr id="5" name="Picture 5" descr="F:\New Folder\scan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7110" y="1159942"/>
            <a:ext cx="3931024" cy="4993416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3" cstate="print"/>
          <a:srcRect l="7710" t="23102" r="74766" b="45503"/>
          <a:stretch/>
        </p:blipFill>
        <p:spPr bwMode="auto">
          <a:xfrm>
            <a:off x="5816933" y="4517062"/>
            <a:ext cx="1384300" cy="18288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255023"/>
            <a:ext cx="10515600" cy="1354492"/>
          </a:xfrm>
        </p:spPr>
        <p:txBody>
          <a:bodyPr>
            <a:normAutofit/>
          </a:bodyPr>
          <a:lstStyle/>
          <a:p>
            <a:r>
              <a:rPr lang="en-US" sz="3200" b="1" dirty="0">
                <a:ln w="1905"/>
                <a:ea typeface="+mn-ea"/>
                <a:cs typeface="Times New Roman" pitchFamily="18" charset="0"/>
              </a:rPr>
              <a:t>Anterior Compartment</a:t>
            </a:r>
            <a:br>
              <a:rPr lang="en-US" sz="3200" b="1" dirty="0">
                <a:ln w="1905"/>
                <a:ea typeface="+mn-ea"/>
                <a:cs typeface="Times New Roman" pitchFamily="18" charset="0"/>
              </a:rPr>
            </a:br>
            <a:r>
              <a:rPr lang="en-US" sz="3200" dirty="0">
                <a:ln w="1905"/>
                <a:ea typeface="+mn-ea"/>
                <a:cs typeface="Times New Roman" pitchFamily="18" charset="0"/>
              </a:rPr>
              <a:t>Criteria </a:t>
            </a:r>
            <a:r>
              <a:rPr lang="en-US" sz="3200" dirty="0">
                <a:ln w="1905"/>
                <a:solidFill>
                  <a:schemeClr val="bg1">
                    <a:lumMod val="65000"/>
                  </a:schemeClr>
                </a:solidFill>
                <a:ea typeface="+mn-ea"/>
                <a:cs typeface="Times New Roman" pitchFamily="18" charset="0"/>
              </a:rPr>
              <a:t>(Contents)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5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6433" y="2104267"/>
            <a:ext cx="4358000" cy="2767984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2000" b="1" dirty="0">
                <a:ea typeface="Times New Roman"/>
                <a:cs typeface="Times New Roman"/>
                <a:sym typeface="Times New Roman"/>
              </a:rPr>
              <a:t>Tibialis Anterior</a:t>
            </a:r>
          </a:p>
          <a:p>
            <a:pPr>
              <a:buNone/>
            </a:pPr>
            <a:endParaRPr sz="2000" b="1" dirty="0"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r>
              <a:rPr lang="en" sz="2000" b="1" dirty="0">
                <a:ea typeface="Times New Roman"/>
                <a:cs typeface="Times New Roman"/>
                <a:sym typeface="Times New Roman"/>
              </a:rPr>
              <a:t>Extensor </a:t>
            </a:r>
            <a:r>
              <a:rPr lang="en" sz="2000" b="1" u="sng" dirty="0">
                <a:ea typeface="Times New Roman"/>
                <a:cs typeface="Times New Roman"/>
                <a:sym typeface="Times New Roman"/>
              </a:rPr>
              <a:t>Digitorum </a:t>
            </a:r>
            <a:r>
              <a:rPr lang="en" sz="2000" b="1" dirty="0">
                <a:ea typeface="Times New Roman"/>
                <a:cs typeface="Times New Roman"/>
                <a:sym typeface="Times New Roman"/>
              </a:rPr>
              <a:t>Longus</a:t>
            </a:r>
          </a:p>
          <a:p>
            <a:pPr>
              <a:buClr>
                <a:schemeClr val="dk1"/>
              </a:buClr>
              <a:buSzPct val="55000"/>
              <a:buNone/>
            </a:pPr>
            <a:endParaRPr sz="2000" b="1" dirty="0"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r>
              <a:rPr lang="en" sz="2000" b="1" dirty="0">
                <a:ea typeface="Times New Roman"/>
                <a:cs typeface="Times New Roman"/>
                <a:sym typeface="Times New Roman"/>
              </a:rPr>
              <a:t>Extensor </a:t>
            </a:r>
            <a:r>
              <a:rPr lang="en" sz="2000" b="1" u="sng" dirty="0">
                <a:ea typeface="Times New Roman"/>
                <a:cs typeface="Times New Roman"/>
                <a:sym typeface="Times New Roman"/>
              </a:rPr>
              <a:t>Hallucius*</a:t>
            </a:r>
            <a:r>
              <a:rPr lang="en" sz="2000" b="1" dirty="0">
                <a:ea typeface="Times New Roman"/>
                <a:cs typeface="Times New Roman"/>
                <a:sym typeface="Times New Roman"/>
              </a:rPr>
              <a:t> Longus</a:t>
            </a:r>
          </a:p>
          <a:p>
            <a:pPr>
              <a:buClr>
                <a:schemeClr val="dk1"/>
              </a:buClr>
              <a:buSzPct val="55000"/>
              <a:buNone/>
            </a:pPr>
            <a:endParaRPr sz="2000" b="1" dirty="0"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r>
              <a:rPr lang="en" sz="2000" b="1" dirty="0">
                <a:ea typeface="Times New Roman"/>
                <a:cs typeface="Times New Roman"/>
                <a:sym typeface="Times New Roman"/>
              </a:rPr>
              <a:t>Peroneus Tertius**</a:t>
            </a:r>
          </a:p>
        </p:txBody>
      </p:sp>
      <p:pic>
        <p:nvPicPr>
          <p:cNvPr id="69" name="Shape 69" descr="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700" y="376516"/>
            <a:ext cx="6327333" cy="6104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6433" y="568922"/>
            <a:ext cx="10515600" cy="13544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200" b="1" dirty="0">
                <a:ln w="1905"/>
                <a:ea typeface="+mn-ea"/>
                <a:cs typeface="Times New Roman" pitchFamily="18" charset="0"/>
              </a:rPr>
              <a:t>Anterior Compartment</a:t>
            </a:r>
            <a:br>
              <a:rPr lang="en-US" sz="3200" b="1" dirty="0">
                <a:ln w="1905"/>
                <a:ea typeface="+mn-ea"/>
                <a:cs typeface="Times New Roman" pitchFamily="18" charset="0"/>
              </a:rPr>
            </a:br>
            <a:r>
              <a:rPr lang="en-US" sz="3200" dirty="0">
                <a:ln w="1905"/>
                <a:ea typeface="+mn-ea"/>
                <a:cs typeface="Times New Roman" pitchFamily="18" charset="0"/>
              </a:rPr>
              <a:t>Muscles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6855" y="2129468"/>
            <a:ext cx="1737360" cy="352330"/>
          </a:xfrm>
          <a:prstGeom prst="rect">
            <a:avLst/>
          </a:prstGeom>
          <a:noFill/>
          <a:ln w="28575">
            <a:solidFill>
              <a:srgbClr val="1E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8077" y="2724190"/>
            <a:ext cx="2926080" cy="352330"/>
          </a:xfrm>
          <a:prstGeom prst="rect">
            <a:avLst/>
          </a:prstGeom>
          <a:noFill/>
          <a:ln w="28575">
            <a:solidFill>
              <a:srgbClr val="F43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6855" y="3276794"/>
            <a:ext cx="2926080" cy="352330"/>
          </a:xfrm>
          <a:prstGeom prst="rect">
            <a:avLst/>
          </a:prstGeom>
          <a:noFill/>
          <a:ln w="28575">
            <a:solidFill>
              <a:srgbClr val="21F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6854" y="3830117"/>
            <a:ext cx="2060811" cy="352330"/>
          </a:xfrm>
          <a:prstGeom prst="rect">
            <a:avLst/>
          </a:prstGeom>
          <a:noFill/>
          <a:ln w="28575">
            <a:solidFill>
              <a:srgbClr val="D7F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58077" y="4494711"/>
            <a:ext cx="3623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*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Hallucius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= big toe</a:t>
            </a:r>
          </a:p>
          <a:p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**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Fibularis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Tertius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=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Pernous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tertius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44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35" y="593367"/>
            <a:ext cx="11360800" cy="778233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solidFill>
                  <a:schemeClr val="bg1">
                    <a:lumMod val="65000"/>
                  </a:schemeClr>
                </a:solidFill>
              </a:rPr>
              <a:t>Recall the bones and joints of the foot</a:t>
            </a:r>
            <a:endParaRPr lang="en-GB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44" y="1599014"/>
            <a:ext cx="7451911" cy="4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2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1.jpg"/>
          <p:cNvPicPr preferRelativeResize="0"/>
          <p:nvPr/>
        </p:nvPicPr>
        <p:blipFill rotWithShape="1">
          <a:blip r:embed="rId3">
            <a:alphaModFix/>
          </a:blip>
          <a:srcRect l="1635" t="277" r="839" b="855"/>
          <a:stretch/>
        </p:blipFill>
        <p:spPr>
          <a:xfrm>
            <a:off x="685800" y="1506071"/>
            <a:ext cx="5177118" cy="4961964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4" name="Shape 84" descr="2.png"/>
          <p:cNvPicPr preferRelativeResize="0"/>
          <p:nvPr/>
        </p:nvPicPr>
        <p:blipFill rotWithShape="1">
          <a:blip r:embed="rId4">
            <a:alphaModFix/>
          </a:blip>
          <a:srcRect l="2174" t="1451" r="2176" b="2317"/>
          <a:stretch/>
        </p:blipFill>
        <p:spPr>
          <a:xfrm>
            <a:off x="6427694" y="1519519"/>
            <a:ext cx="4894730" cy="498885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6433" y="388448"/>
            <a:ext cx="10515600" cy="13544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3200" b="1" dirty="0">
                <a:ln w="1905"/>
                <a:ea typeface="+mn-ea"/>
                <a:cs typeface="Times New Roman" pitchFamily="18" charset="0"/>
              </a:rPr>
              <a:t>Anterior Compartment</a:t>
            </a:r>
            <a:br>
              <a:rPr lang="en-US" sz="3200" b="1" dirty="0">
                <a:ln w="1905"/>
                <a:ea typeface="+mn-ea"/>
                <a:cs typeface="Times New Roman" pitchFamily="18" charset="0"/>
              </a:rPr>
            </a:br>
            <a:r>
              <a:rPr lang="en-US" sz="3200" dirty="0">
                <a:ln w="1905"/>
                <a:ea typeface="+mn-ea"/>
                <a:cs typeface="Times New Roman" pitchFamily="18" charset="0"/>
              </a:rPr>
              <a:t>Muscles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0337" y="2538662"/>
            <a:ext cx="733926" cy="27186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0021" y="3334383"/>
            <a:ext cx="854241" cy="35931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255046" y="4511842"/>
            <a:ext cx="962521" cy="2526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805743" y="5053263"/>
            <a:ext cx="1371600" cy="252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4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Shape 76"/>
          <p:cNvGraphicFramePr/>
          <p:nvPr>
            <p:extLst>
              <p:ext uri="{D42A27DB-BD31-4B8C-83A1-F6EECF244321}">
                <p14:modId xmlns:p14="http://schemas.microsoft.com/office/powerpoint/2010/main" val="2121978720"/>
              </p:ext>
            </p:extLst>
          </p:nvPr>
        </p:nvGraphicFramePr>
        <p:xfrm>
          <a:off x="432680" y="1201123"/>
          <a:ext cx="11337110" cy="51094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9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i="0" dirty="0"/>
                        <a:t>Muscle</a:t>
                      </a:r>
                      <a:endParaRPr lang="en" sz="1800" b="0" i="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i="0"/>
                        <a:t>Origin</a:t>
                      </a:r>
                      <a:endParaRPr lang="en" sz="1800" b="0" i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i="0"/>
                        <a:t>Insertion</a:t>
                      </a:r>
                      <a:endParaRPr lang="en" sz="1800" b="0" i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i="0" dirty="0"/>
                        <a:t>Action</a:t>
                      </a:r>
                      <a:endParaRPr lang="en" sz="1800" b="0" i="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76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Tibialis anterior.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Lateral</a:t>
                      </a:r>
                      <a:r>
                        <a:rPr lang="en" sz="1600" dirty="0"/>
                        <a:t> surface of shaft of </a:t>
                      </a:r>
                      <a:r>
                        <a:rPr lang="en" sz="1600" u="sng" dirty="0"/>
                        <a:t>tibia</a:t>
                      </a:r>
                      <a:r>
                        <a:rPr lang="en" sz="1600" dirty="0"/>
                        <a:t> &amp; interosseous membrane.</a:t>
                      </a:r>
                      <a:endParaRPr lang="en" sz="16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Medial cuneiform &amp; base of 1</a:t>
                      </a:r>
                      <a:r>
                        <a:rPr lang="en" sz="1600" baseline="30000"/>
                        <a:t>st</a:t>
                      </a:r>
                      <a:r>
                        <a:rPr lang="en" sz="1600"/>
                        <a:t> metatarsal bone.</a:t>
                      </a:r>
                      <a:endParaRPr lang="en" sz="16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Extends</a:t>
                      </a:r>
                      <a:r>
                        <a:rPr lang="en" sz="1600" dirty="0"/>
                        <a:t> foot at ankle joint.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600" u="sng" dirty="0"/>
                        <a:t>Inverts</a:t>
                      </a:r>
                      <a:r>
                        <a:rPr lang="en" sz="1600" dirty="0"/>
                        <a:t> foot at subtalar &amp; transverse tarsal joints.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Holds up medial longitudinal arch</a:t>
                      </a:r>
                      <a:r>
                        <a:rPr lang="en" sz="1600" dirty="0"/>
                        <a:t> of foot.</a:t>
                      </a:r>
                    </a:p>
                  </a:txBody>
                  <a:tcPr marL="121900" marR="121900" marT="121900" marB="1219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19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Extensor Digitorum Longus.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Anterior</a:t>
                      </a:r>
                      <a:r>
                        <a:rPr lang="en" sz="1600" dirty="0"/>
                        <a:t> surface of shaft of </a:t>
                      </a:r>
                      <a:r>
                        <a:rPr lang="en" sz="1600" u="sng" dirty="0"/>
                        <a:t>fibula</a:t>
                      </a:r>
                      <a:r>
                        <a:rPr lang="en" sz="1600" dirty="0"/>
                        <a:t>.</a:t>
                      </a:r>
                      <a:endParaRPr lang="en" sz="16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Extensor expansion of lateral four toes.</a:t>
                      </a:r>
                      <a:endParaRPr lang="en" sz="16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Extends</a:t>
                      </a:r>
                      <a:r>
                        <a:rPr lang="en" sz="1600" dirty="0"/>
                        <a:t> toes.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Dorsi flex </a:t>
                      </a:r>
                      <a:r>
                        <a:rPr lang="en" sz="1600" dirty="0"/>
                        <a:t>foot at ankle joint.</a:t>
                      </a:r>
                      <a:endParaRPr lang="en" sz="16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29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Peroneus tertius.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Anterior</a:t>
                      </a:r>
                      <a:r>
                        <a:rPr lang="en" sz="1600" dirty="0"/>
                        <a:t> surface of shaft of </a:t>
                      </a:r>
                      <a:r>
                        <a:rPr lang="en" sz="1600" u="sng" dirty="0"/>
                        <a:t>fibula</a:t>
                      </a:r>
                      <a:r>
                        <a:rPr lang="en" sz="1600" dirty="0"/>
                        <a:t>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Base of </a:t>
                      </a:r>
                      <a:r>
                        <a:rPr lang="en" sz="1600" u="sng" dirty="0"/>
                        <a:t>5</a:t>
                      </a:r>
                      <a:r>
                        <a:rPr lang="en" sz="1600" u="sng" baseline="30000" dirty="0"/>
                        <a:t>th</a:t>
                      </a:r>
                      <a:r>
                        <a:rPr lang="en" sz="1600" u="sng" dirty="0"/>
                        <a:t>  metatarsal</a:t>
                      </a:r>
                      <a:r>
                        <a:rPr lang="en" sz="1600" dirty="0"/>
                        <a:t> bone.</a:t>
                      </a:r>
                      <a:endParaRPr lang="en" sz="16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600" u="sng" dirty="0"/>
                        <a:t>Dorsi flex</a:t>
                      </a:r>
                      <a:r>
                        <a:rPr lang="en" sz="1600" dirty="0"/>
                        <a:t> foot at ankle joint.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Everts</a:t>
                      </a:r>
                      <a:r>
                        <a:rPr lang="en" sz="1600" dirty="0"/>
                        <a:t> foot at subtalar and transverse tarsal joints.</a:t>
                      </a:r>
                      <a:endParaRPr lang="en" sz="16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344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Extensor hallucis longus.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Anterior</a:t>
                      </a:r>
                      <a:r>
                        <a:rPr lang="en" sz="1600" dirty="0"/>
                        <a:t> surface of shaft of </a:t>
                      </a:r>
                      <a:r>
                        <a:rPr lang="en" sz="1600" u="sng" dirty="0"/>
                        <a:t>fibula</a:t>
                      </a:r>
                      <a:r>
                        <a:rPr lang="en" sz="1600" dirty="0"/>
                        <a:t>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Base of distal phalanx of great toe.</a:t>
                      </a:r>
                      <a:endParaRPr lang="en" sz="16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Extends</a:t>
                      </a:r>
                      <a:r>
                        <a:rPr lang="en" sz="1600" dirty="0"/>
                        <a:t> big toe.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600" u="sng" dirty="0"/>
                        <a:t>Dorsi flex</a:t>
                      </a:r>
                      <a:r>
                        <a:rPr lang="en" sz="1600" u="none" dirty="0"/>
                        <a:t> </a:t>
                      </a:r>
                      <a:r>
                        <a:rPr lang="en" sz="1600" dirty="0"/>
                        <a:t>foot at ankle joint.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u="sng" dirty="0"/>
                        <a:t>Inverts</a:t>
                      </a:r>
                      <a:r>
                        <a:rPr lang="en" sz="1600" dirty="0"/>
                        <a:t> foot at subtalar and transverse tarsal joints.</a:t>
                      </a:r>
                      <a:endParaRPr lang="en" sz="16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32680" y="164827"/>
            <a:ext cx="10515600" cy="13544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800" b="1" dirty="0">
                <a:ln w="1905"/>
                <a:ea typeface="+mn-ea"/>
                <a:cs typeface="Times New Roman" pitchFamily="18" charset="0"/>
              </a:rPr>
              <a:t>Anterior Compartment</a:t>
            </a:r>
            <a:br>
              <a:rPr lang="en-US" sz="2800" b="1" dirty="0">
                <a:ln w="1905"/>
                <a:ea typeface="+mn-ea"/>
                <a:cs typeface="Times New Roman" pitchFamily="18" charset="0"/>
              </a:rPr>
            </a:br>
            <a:r>
              <a:rPr lang="en-US" sz="2800" dirty="0">
                <a:ln w="1905"/>
                <a:ea typeface="+mn-ea"/>
                <a:cs typeface="Times New Roman" pitchFamily="18" charset="0"/>
              </a:rPr>
              <a:t>Muscles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503459" y="421365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Plantar flexion = flexion of ankle/foot</a:t>
            </a:r>
          </a:p>
          <a:p>
            <a:r>
              <a:rPr lang="en-US" dirty="0" err="1">
                <a:solidFill>
                  <a:srgbClr val="92D050"/>
                </a:solidFill>
                <a:latin typeface="+mn-lt"/>
              </a:rPr>
              <a:t>Dorsi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 flexion = extension of ankle/foot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655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5600" y="450376"/>
            <a:ext cx="11360800" cy="906591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" sz="3200" dirty="0"/>
              <a:t>Extensor Retinaculum</a:t>
            </a:r>
          </a:p>
          <a:p>
            <a:pPr algn="ctr"/>
            <a:r>
              <a:rPr lang="en" sz="1867" dirty="0"/>
              <a:t>A thickening of deep fascia that keep the long tendons around ankle joints in position.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22433" y="2632900"/>
            <a:ext cx="3198283" cy="2389600"/>
          </a:xfrm>
          <a:prstGeom prst="rect">
            <a:avLst/>
          </a:prstGeom>
          <a:ln w="28575">
            <a:solidFill>
              <a:srgbClr val="7BBF26"/>
            </a:solidFill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en" dirty="0">
                <a:solidFill>
                  <a:srgbClr val="000000"/>
                </a:solidFill>
              </a:rPr>
              <a:t>Superior Extensor Retinaculum:</a:t>
            </a:r>
          </a:p>
          <a:p>
            <a:pPr marL="0" indent="0">
              <a:buNone/>
            </a:pPr>
            <a:r>
              <a:rPr lang="en" sz="1867" dirty="0">
                <a:solidFill>
                  <a:srgbClr val="000000"/>
                </a:solidFill>
              </a:rPr>
              <a:t>Attached to </a:t>
            </a:r>
            <a:r>
              <a:rPr lang="en" sz="1867" u="sng" dirty="0">
                <a:solidFill>
                  <a:srgbClr val="000000"/>
                </a:solidFill>
              </a:rPr>
              <a:t>anterior surface of tibia </a:t>
            </a:r>
            <a:r>
              <a:rPr lang="en" sz="1867" dirty="0">
                <a:solidFill>
                  <a:srgbClr val="000000"/>
                </a:solidFill>
              </a:rPr>
              <a:t>and </a:t>
            </a:r>
            <a:r>
              <a:rPr lang="en" sz="1867" u="sng" dirty="0">
                <a:solidFill>
                  <a:srgbClr val="000000"/>
                </a:solidFill>
              </a:rPr>
              <a:t>fibula</a:t>
            </a:r>
            <a:r>
              <a:rPr lang="en" sz="1867" dirty="0">
                <a:solidFill>
                  <a:srgbClr val="000000"/>
                </a:solidFill>
              </a:rPr>
              <a:t> </a:t>
            </a:r>
            <a:r>
              <a:rPr lang="en" sz="1867" b="1" dirty="0">
                <a:solidFill>
                  <a:srgbClr val="000000"/>
                </a:solidFill>
              </a:rPr>
              <a:t>above </a:t>
            </a:r>
            <a:r>
              <a:rPr lang="en" sz="1867" dirty="0">
                <a:solidFill>
                  <a:srgbClr val="000000"/>
                </a:solidFill>
              </a:rPr>
              <a:t>the ankle.</a:t>
            </a:r>
          </a:p>
          <a:p>
            <a:pPr marL="0" indent="0">
              <a:buNone/>
            </a:pPr>
            <a:r>
              <a:rPr lang="en" sz="1867" dirty="0">
                <a:solidFill>
                  <a:schemeClr val="bg1">
                    <a:lumMod val="65000"/>
                  </a:schemeClr>
                </a:solidFill>
              </a:rPr>
              <a:t>(above the lateral and medial malleolus)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9288379" y="2632900"/>
            <a:ext cx="2757687" cy="20959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Inferior Extensor Retinaculum:</a:t>
            </a:r>
          </a:p>
          <a:p>
            <a:pPr algn="ctr"/>
            <a:endParaRPr sz="1867" dirty="0"/>
          </a:p>
          <a:p>
            <a:r>
              <a:rPr lang="en" sz="1867" dirty="0"/>
              <a:t>Y-shaped and located </a:t>
            </a:r>
            <a:r>
              <a:rPr lang="en" sz="1867" b="1" dirty="0"/>
              <a:t>inferior </a:t>
            </a:r>
            <a:r>
              <a:rPr lang="en" sz="1867" dirty="0"/>
              <a:t>to ankle.</a:t>
            </a:r>
          </a:p>
        </p:txBody>
      </p:sp>
      <p:cxnSp>
        <p:nvCxnSpPr>
          <p:cNvPr id="92" name="Shape 92"/>
          <p:cNvCxnSpPr/>
          <p:nvPr/>
        </p:nvCxnSpPr>
        <p:spPr>
          <a:xfrm flipH="1">
            <a:off x="1697816" y="1407088"/>
            <a:ext cx="2243600" cy="9944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3" name="Shape 93"/>
          <p:cNvCxnSpPr/>
          <p:nvPr/>
        </p:nvCxnSpPr>
        <p:spPr>
          <a:xfrm>
            <a:off x="8757078" y="1349255"/>
            <a:ext cx="1466057" cy="105223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4" name="Shape 94" descr="p0511latankle-14B3373248C3FE0CFC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868" y="1489293"/>
            <a:ext cx="4031510" cy="24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769" y="3932310"/>
            <a:ext cx="4945910" cy="28489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4049799" y="4728839"/>
            <a:ext cx="1737360" cy="213756"/>
          </a:xfrm>
          <a:prstGeom prst="roundRect">
            <a:avLst/>
          </a:prstGeom>
          <a:noFill/>
          <a:ln w="28575">
            <a:solidFill>
              <a:srgbClr val="7BB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049799" y="5249376"/>
            <a:ext cx="1645920" cy="18288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0</TotalTime>
  <Words>1352</Words>
  <Application>Microsoft Office PowerPoint</Application>
  <PresentationFormat>Widescreen</PresentationFormat>
  <Paragraphs>256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Wingdings</vt:lpstr>
      <vt:lpstr>Calibri Light</vt:lpstr>
      <vt:lpstr>Calibri</vt:lpstr>
      <vt:lpstr>Arial</vt:lpstr>
      <vt:lpstr>Times New Roman</vt:lpstr>
      <vt:lpstr>Office Theme</vt:lpstr>
      <vt:lpstr>Frontal, Lateral compartment of Leg and Dorsum of Foot</vt:lpstr>
      <vt:lpstr>Objectives</vt:lpstr>
      <vt:lpstr>PowerPoint Presentation</vt:lpstr>
      <vt:lpstr>Anterior Compartment Criteria (Contents)</vt:lpstr>
      <vt:lpstr>PowerPoint Presentation</vt:lpstr>
      <vt:lpstr>Recall the bones and joints of the foot</vt:lpstr>
      <vt:lpstr>PowerPoint Presentation</vt:lpstr>
      <vt:lpstr>PowerPoint Presentation</vt:lpstr>
      <vt:lpstr>Extensor Retinaculum A thickening of deep fascia that keep the long tendons around ankle joints in position.</vt:lpstr>
      <vt:lpstr>Structures Passing Deep to Extensor Retinaculum:</vt:lpstr>
      <vt:lpstr>Lateral Compartment: Muscles</vt:lpstr>
      <vt:lpstr>Peroneal retinacula</vt:lpstr>
      <vt:lpstr>Dorsum of foot Contents </vt:lpstr>
      <vt:lpstr>Insertion of Long Extensor Tendons (Extensor Expansion)</vt:lpstr>
      <vt:lpstr>Synovial Sheaths of Extensor Tendons on the Dorsum of Foot </vt:lpstr>
      <vt:lpstr>Summary</vt:lpstr>
      <vt:lpstr>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Frontal, Lateral compartment of Leg and Dorsum of Foot</dc:title>
  <dc:creator>Jawaher AbdulMohsen</dc:creator>
  <cp:lastModifiedBy>trad</cp:lastModifiedBy>
  <cp:revision>46</cp:revision>
  <dcterms:created xsi:type="dcterms:W3CDTF">2017-01-07T12:12:13Z</dcterms:created>
  <dcterms:modified xsi:type="dcterms:W3CDTF">2017-01-12T17:16:21Z</dcterms:modified>
</cp:coreProperties>
</file>